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slides/slide276.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65.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diagrams/layout1.xml" ContentType="application/vnd.openxmlformats-officedocument.drawingml.diagramLayout+xml"/>
  <Override PartName="/ppt/diagrams/data2.xml" ContentType="application/vnd.openxmlformats-officedocument.drawingml.diagramData+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slides/slide284.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slides/slide262.xml" ContentType="application/vnd.openxmlformats-officedocument.presentationml.slide+xml"/>
  <Override PartName="/ppt/slides/slide273.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slides/slide278.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67.xml" ContentType="application/vnd.openxmlformats-officedocument.presentationml.slide+xml"/>
  <Override PartName="/ppt/diagrams/colors1.xml" ContentType="application/vnd.openxmlformats-officedocument.drawingml.diagramColors+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slides/slide281.xml" ContentType="application/vnd.openxmlformats-officedocument.presentationml.slide+xml"/>
  <Override PartName="/ppt/slides/slide41.xml" ContentType="application/vnd.openxmlformats-officedocument.presentationml.slide+xml"/>
  <Override PartName="/ppt/slides/slide223.xml" ContentType="application/vnd.openxmlformats-officedocument.presentationml.slide+xml"/>
  <Override PartName="/ppt/slides/slide270.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slides/slide79.xml" ContentType="application/vnd.openxmlformats-officedocument.presentationml.slide+xml"/>
  <Override PartName="/ppt/slides/slide127.xml" ContentType="application/vnd.openxmlformats-officedocument.presentationml.slide+xml"/>
  <Override PartName="/ppt/slides/slide174.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s/slide279.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slides/slide268.xml" ContentType="application/vnd.openxmlformats-officedocument.presentationml.slide+xml"/>
  <Override PartName="/ppt/diagrams/colors2.xml" ContentType="application/vnd.openxmlformats-officedocument.drawingml.diagramColors+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s/slide264.xml" ContentType="application/vnd.openxmlformats-officedocument.presentationml.slide+xml"/>
  <Override PartName="/ppt/slides/slide275.xml" ContentType="application/vnd.openxmlformats-officedocument.presentationml.slide+xml"/>
  <Override PartName="/ppt/slideLayouts/slideLayout5.xml" ContentType="application/vnd.openxmlformats-officedocument.presentationml.slideLayout+xml"/>
  <Override PartName="/ppt/diagrams/drawing1.xml" ContentType="application/vnd.ms-office.drawingml.diagramDrawing+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Override PartName="/ppt/slides/slide282.xml" ContentType="application/vnd.openxmlformats-officedocument.presentationml.slide+xml"/>
  <Default Extension="jpeg" ContentType="image/jpeg"/>
  <Override PartName="/ppt/diagrams/quickStyle1.xml" ContentType="application/vnd.openxmlformats-officedocument.drawingml.diagramStyl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s/slide271.xml" ContentType="application/vnd.openxmlformats-officedocument.presentationml.slide+xml"/>
  <Override PartName="/ppt/slideLayouts/slideLayout1.xml" ContentType="application/vnd.openxmlformats-officedocument.presentationml.slideLayout+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69.xml" ContentType="application/vnd.openxmlformats-officedocument.presentationml.slide+xml"/>
  <Override PartName="/ppt/diagrams/data1.xml" ContentType="application/vnd.openxmlformats-officedocument.drawingml.diagramData+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diagrams/drawing2.xml" ContentType="application/vnd.ms-office.drawingml.diagramDrawing+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s/slide283.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slides/slide272.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2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slides/slide129.xml" ContentType="application/vnd.openxmlformats-officedocument.presentationml.slide+xml"/>
  <Override PartName="/ppt/slides/slide176.xml" ContentType="application/vnd.openxmlformats-officedocument.presentationml.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slides/slide277.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slides/slide266.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slides/slide51.xml" ContentType="application/vnd.openxmlformats-officedocument.presentationml.slide+xml"/>
  <Override PartName="/ppt/slides/slide233.xml" ContentType="application/vnd.openxmlformats-officedocument.presentationml.slide+xml"/>
  <Override PartName="/ppt/slides/slide280.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diagrams/layout2.xml" ContentType="application/vnd.openxmlformats-officedocument.drawingml.diagramLayout+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s/slide2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274.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Override PartName="/ppt/slides/slide263.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slides/slide167.xml" ContentType="application/vnd.openxmlformats-officedocument.presentationml.slide+xml"/>
  <Override PartName="/ppt/slides/slide109.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9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7"/>
  </p:notesMasterIdLst>
  <p:sldIdLst>
    <p:sldId id="256" r:id="rId2"/>
    <p:sldId id="538" r:id="rId3"/>
    <p:sldId id="539" r:id="rId4"/>
    <p:sldId id="540" r:id="rId5"/>
    <p:sldId id="426" r:id="rId6"/>
    <p:sldId id="524" r:id="rId7"/>
    <p:sldId id="289" r:id="rId8"/>
    <p:sldId id="292" r:id="rId9"/>
    <p:sldId id="541" r:id="rId10"/>
    <p:sldId id="542" r:id="rId11"/>
    <p:sldId id="543" r:id="rId12"/>
    <p:sldId id="544" r:id="rId13"/>
    <p:sldId id="545" r:id="rId14"/>
    <p:sldId id="546" r:id="rId15"/>
    <p:sldId id="547" r:id="rId16"/>
    <p:sldId id="548" r:id="rId17"/>
    <p:sldId id="549" r:id="rId18"/>
    <p:sldId id="550" r:id="rId19"/>
    <p:sldId id="551" r:id="rId20"/>
    <p:sldId id="428" r:id="rId21"/>
    <p:sldId id="429" r:id="rId22"/>
    <p:sldId id="430" r:id="rId23"/>
    <p:sldId id="431" r:id="rId24"/>
    <p:sldId id="552" r:id="rId25"/>
    <p:sldId id="553" r:id="rId26"/>
    <p:sldId id="554" r:id="rId27"/>
    <p:sldId id="555" r:id="rId28"/>
    <p:sldId id="556" r:id="rId29"/>
    <p:sldId id="557" r:id="rId30"/>
    <p:sldId id="294" r:id="rId31"/>
    <p:sldId id="295" r:id="rId32"/>
    <p:sldId id="525" r:id="rId33"/>
    <p:sldId id="296" r:id="rId34"/>
    <p:sldId id="432" r:id="rId35"/>
    <p:sldId id="433" r:id="rId36"/>
    <p:sldId id="298" r:id="rId37"/>
    <p:sldId id="526" r:id="rId38"/>
    <p:sldId id="527" r:id="rId39"/>
    <p:sldId id="450" r:id="rId40"/>
    <p:sldId id="451" r:id="rId41"/>
    <p:sldId id="452" r:id="rId42"/>
    <p:sldId id="453" r:id="rId43"/>
    <p:sldId id="454" r:id="rId44"/>
    <p:sldId id="455" r:id="rId45"/>
    <p:sldId id="456" r:id="rId46"/>
    <p:sldId id="457" r:id="rId47"/>
    <p:sldId id="458" r:id="rId48"/>
    <p:sldId id="459" r:id="rId49"/>
    <p:sldId id="460" r:id="rId50"/>
    <p:sldId id="461" r:id="rId51"/>
    <p:sldId id="462" r:id="rId52"/>
    <p:sldId id="464" r:id="rId53"/>
    <p:sldId id="465" r:id="rId54"/>
    <p:sldId id="468" r:id="rId55"/>
    <p:sldId id="466" r:id="rId56"/>
    <p:sldId id="469" r:id="rId57"/>
    <p:sldId id="299" r:id="rId58"/>
    <p:sldId id="444" r:id="rId59"/>
    <p:sldId id="443" r:id="rId60"/>
    <p:sldId id="435" r:id="rId61"/>
    <p:sldId id="434" r:id="rId62"/>
    <p:sldId id="300" r:id="rId63"/>
    <p:sldId id="301" r:id="rId64"/>
    <p:sldId id="437" r:id="rId65"/>
    <p:sldId id="438" r:id="rId66"/>
    <p:sldId id="439" r:id="rId67"/>
    <p:sldId id="440" r:id="rId68"/>
    <p:sldId id="441" r:id="rId69"/>
    <p:sldId id="442" r:id="rId70"/>
    <p:sldId id="303" r:id="rId71"/>
    <p:sldId id="445" r:id="rId72"/>
    <p:sldId id="446" r:id="rId73"/>
    <p:sldId id="447" r:id="rId74"/>
    <p:sldId id="559" r:id="rId75"/>
    <p:sldId id="560" r:id="rId76"/>
    <p:sldId id="561" r:id="rId77"/>
    <p:sldId id="304" r:id="rId78"/>
    <p:sldId id="305" r:id="rId79"/>
    <p:sldId id="448" r:id="rId80"/>
    <p:sldId id="306" r:id="rId81"/>
    <p:sldId id="307" r:id="rId82"/>
    <p:sldId id="308" r:id="rId83"/>
    <p:sldId id="309" r:id="rId84"/>
    <p:sldId id="310" r:id="rId85"/>
    <p:sldId id="311" r:id="rId86"/>
    <p:sldId id="463" r:id="rId87"/>
    <p:sldId id="314" r:id="rId88"/>
    <p:sldId id="471" r:id="rId89"/>
    <p:sldId id="470" r:id="rId90"/>
    <p:sldId id="315" r:id="rId91"/>
    <p:sldId id="473" r:id="rId92"/>
    <p:sldId id="472" r:id="rId93"/>
    <p:sldId id="316" r:id="rId94"/>
    <p:sldId id="317" r:id="rId95"/>
    <p:sldId id="318" r:id="rId96"/>
    <p:sldId id="475" r:id="rId97"/>
    <p:sldId id="562" r:id="rId98"/>
    <p:sldId id="563" r:id="rId99"/>
    <p:sldId id="476" r:id="rId100"/>
    <p:sldId id="477" r:id="rId101"/>
    <p:sldId id="474" r:id="rId102"/>
    <p:sldId id="564" r:id="rId103"/>
    <p:sldId id="319" r:id="rId104"/>
    <p:sldId id="320" r:id="rId105"/>
    <p:sldId id="321" r:id="rId106"/>
    <p:sldId id="322" r:id="rId107"/>
    <p:sldId id="323" r:id="rId108"/>
    <p:sldId id="324" r:id="rId109"/>
    <p:sldId id="325" r:id="rId110"/>
    <p:sldId id="326" r:id="rId111"/>
    <p:sldId id="328" r:id="rId112"/>
    <p:sldId id="329" r:id="rId113"/>
    <p:sldId id="330" r:id="rId114"/>
    <p:sldId id="331" r:id="rId115"/>
    <p:sldId id="332" r:id="rId116"/>
    <p:sldId id="333" r:id="rId117"/>
    <p:sldId id="334" r:id="rId118"/>
    <p:sldId id="336" r:id="rId119"/>
    <p:sldId id="337" r:id="rId120"/>
    <p:sldId id="499" r:id="rId121"/>
    <p:sldId id="500" r:id="rId122"/>
    <p:sldId id="502" r:id="rId123"/>
    <p:sldId id="503" r:id="rId124"/>
    <p:sldId id="504" r:id="rId125"/>
    <p:sldId id="505" r:id="rId126"/>
    <p:sldId id="506" r:id="rId127"/>
    <p:sldId id="259" r:id="rId128"/>
    <p:sldId id="280" r:id="rId129"/>
    <p:sldId id="479" r:id="rId130"/>
    <p:sldId id="513" r:id="rId131"/>
    <p:sldId id="514" r:id="rId132"/>
    <p:sldId id="515" r:id="rId133"/>
    <p:sldId id="338" r:id="rId134"/>
    <p:sldId id="339" r:id="rId135"/>
    <p:sldId id="510" r:id="rId136"/>
    <p:sldId id="516" r:id="rId137"/>
    <p:sldId id="517" r:id="rId138"/>
    <p:sldId id="518" r:id="rId139"/>
    <p:sldId id="509" r:id="rId140"/>
    <p:sldId id="340" r:id="rId141"/>
    <p:sldId id="341" r:id="rId142"/>
    <p:sldId id="528" r:id="rId143"/>
    <p:sldId id="529" r:id="rId144"/>
    <p:sldId id="511" r:id="rId145"/>
    <p:sldId id="342" r:id="rId146"/>
    <p:sldId id="343" r:id="rId147"/>
    <p:sldId id="344" r:id="rId148"/>
    <p:sldId id="345" r:id="rId149"/>
    <p:sldId id="483" r:id="rId150"/>
    <p:sldId id="482" r:id="rId151"/>
    <p:sldId id="346" r:id="rId152"/>
    <p:sldId id="347" r:id="rId153"/>
    <p:sldId id="508" r:id="rId154"/>
    <p:sldId id="530" r:id="rId155"/>
    <p:sldId id="531" r:id="rId156"/>
    <p:sldId id="532" r:id="rId157"/>
    <p:sldId id="533" r:id="rId158"/>
    <p:sldId id="534" r:id="rId159"/>
    <p:sldId id="535" r:id="rId160"/>
    <p:sldId id="536" r:id="rId161"/>
    <p:sldId id="537" r:id="rId162"/>
    <p:sldId id="350" r:id="rId163"/>
    <p:sldId id="484" r:id="rId164"/>
    <p:sldId id="351" r:id="rId165"/>
    <p:sldId id="352" r:id="rId166"/>
    <p:sldId id="485" r:id="rId167"/>
    <p:sldId id="353" r:id="rId168"/>
    <p:sldId id="354" r:id="rId169"/>
    <p:sldId id="402" r:id="rId170"/>
    <p:sldId id="355" r:id="rId171"/>
    <p:sldId id="403" r:id="rId172"/>
    <p:sldId id="424" r:id="rId173"/>
    <p:sldId id="425" r:id="rId174"/>
    <p:sldId id="356" r:id="rId175"/>
    <p:sldId id="404" r:id="rId176"/>
    <p:sldId id="357" r:id="rId177"/>
    <p:sldId id="405" r:id="rId178"/>
    <p:sldId id="358" r:id="rId179"/>
    <p:sldId id="359" r:id="rId180"/>
    <p:sldId id="406" r:id="rId181"/>
    <p:sldId id="407" r:id="rId182"/>
    <p:sldId id="408" r:id="rId183"/>
    <p:sldId id="414" r:id="rId184"/>
    <p:sldId id="603" r:id="rId185"/>
    <p:sldId id="520" r:id="rId186"/>
    <p:sldId id="415" r:id="rId187"/>
    <p:sldId id="416" r:id="rId188"/>
    <p:sldId id="417" r:id="rId189"/>
    <p:sldId id="418" r:id="rId190"/>
    <p:sldId id="512" r:id="rId191"/>
    <p:sldId id="419" r:id="rId192"/>
    <p:sldId id="420" r:id="rId193"/>
    <p:sldId id="421" r:id="rId194"/>
    <p:sldId id="422" r:id="rId195"/>
    <p:sldId id="423" r:id="rId196"/>
    <p:sldId id="519" r:id="rId197"/>
    <p:sldId id="360" r:id="rId198"/>
    <p:sldId id="361" r:id="rId199"/>
    <p:sldId id="362" r:id="rId200"/>
    <p:sldId id="363" r:id="rId201"/>
    <p:sldId id="364" r:id="rId202"/>
    <p:sldId id="365" r:id="rId203"/>
    <p:sldId id="366" r:id="rId204"/>
    <p:sldId id="367" r:id="rId205"/>
    <p:sldId id="368" r:id="rId206"/>
    <p:sldId id="348" r:id="rId207"/>
    <p:sldId id="349" r:id="rId208"/>
    <p:sldId id="566" r:id="rId209"/>
    <p:sldId id="567" r:id="rId210"/>
    <p:sldId id="369" r:id="rId211"/>
    <p:sldId id="370" r:id="rId212"/>
    <p:sldId id="371" r:id="rId213"/>
    <p:sldId id="372" r:id="rId214"/>
    <p:sldId id="373" r:id="rId215"/>
    <p:sldId id="374" r:id="rId216"/>
    <p:sldId id="375" r:id="rId217"/>
    <p:sldId id="382" r:id="rId218"/>
    <p:sldId id="383" r:id="rId219"/>
    <p:sldId id="384" r:id="rId220"/>
    <p:sldId id="385" r:id="rId221"/>
    <p:sldId id="376" r:id="rId222"/>
    <p:sldId id="377" r:id="rId223"/>
    <p:sldId id="378" r:id="rId224"/>
    <p:sldId id="379" r:id="rId225"/>
    <p:sldId id="380" r:id="rId226"/>
    <p:sldId id="381" r:id="rId227"/>
    <p:sldId id="386" r:id="rId228"/>
    <p:sldId id="568" r:id="rId229"/>
    <p:sldId id="569" r:id="rId230"/>
    <p:sldId id="570" r:id="rId231"/>
    <p:sldId id="571" r:id="rId232"/>
    <p:sldId id="572" r:id="rId233"/>
    <p:sldId id="573" r:id="rId234"/>
    <p:sldId id="574" r:id="rId235"/>
    <p:sldId id="575" r:id="rId236"/>
    <p:sldId id="576" r:id="rId237"/>
    <p:sldId id="577" r:id="rId238"/>
    <p:sldId id="578" r:id="rId239"/>
    <p:sldId id="579" r:id="rId240"/>
    <p:sldId id="580" r:id="rId241"/>
    <p:sldId id="581" r:id="rId242"/>
    <p:sldId id="582" r:id="rId243"/>
    <p:sldId id="583" r:id="rId244"/>
    <p:sldId id="584" r:id="rId245"/>
    <p:sldId id="585" r:id="rId246"/>
    <p:sldId id="586" r:id="rId247"/>
    <p:sldId id="587" r:id="rId248"/>
    <p:sldId id="588" r:id="rId249"/>
    <p:sldId id="589" r:id="rId250"/>
    <p:sldId id="590" r:id="rId251"/>
    <p:sldId id="591" r:id="rId252"/>
    <p:sldId id="592" r:id="rId253"/>
    <p:sldId id="593" r:id="rId254"/>
    <p:sldId id="594" r:id="rId255"/>
    <p:sldId id="595" r:id="rId256"/>
    <p:sldId id="596" r:id="rId257"/>
    <p:sldId id="597" r:id="rId258"/>
    <p:sldId id="598" r:id="rId259"/>
    <p:sldId id="599" r:id="rId260"/>
    <p:sldId id="600" r:id="rId261"/>
    <p:sldId id="601" r:id="rId262"/>
    <p:sldId id="602" r:id="rId263"/>
    <p:sldId id="387" r:id="rId264"/>
    <p:sldId id="565" r:id="rId265"/>
    <p:sldId id="487" r:id="rId266"/>
    <p:sldId id="488" r:id="rId267"/>
    <p:sldId id="489" r:id="rId268"/>
    <p:sldId id="490" r:id="rId269"/>
    <p:sldId id="491" r:id="rId270"/>
    <p:sldId id="492" r:id="rId271"/>
    <p:sldId id="493" r:id="rId272"/>
    <p:sldId id="494" r:id="rId273"/>
    <p:sldId id="495" r:id="rId274"/>
    <p:sldId id="496" r:id="rId275"/>
    <p:sldId id="497" r:id="rId276"/>
    <p:sldId id="498" r:id="rId277"/>
    <p:sldId id="388" r:id="rId278"/>
    <p:sldId id="397" r:id="rId279"/>
    <p:sldId id="398" r:id="rId280"/>
    <p:sldId id="399" r:id="rId281"/>
    <p:sldId id="400" r:id="rId282"/>
    <p:sldId id="401" r:id="rId283"/>
    <p:sldId id="410" r:id="rId284"/>
    <p:sldId id="411" r:id="rId285"/>
    <p:sldId id="279" r:id="rId286"/>
  </p:sldIdLst>
  <p:sldSz cx="11247438"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xmlns="">
        <p15:guide id="1" orient="horz" pos="2160">
          <p15:clr>
            <a:srgbClr val="A4A3A4"/>
          </p15:clr>
        </p15:guide>
        <p15:guide id="2" pos="354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EE20C7"/>
    <a:srgbClr val="EC700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80" autoAdjust="0"/>
    <p:restoredTop sz="94075" autoAdjust="0"/>
  </p:normalViewPr>
  <p:slideViewPr>
    <p:cSldViewPr>
      <p:cViewPr varScale="1">
        <p:scale>
          <a:sx n="59" d="100"/>
          <a:sy n="59" d="100"/>
        </p:scale>
        <p:origin x="-108" y="-930"/>
      </p:cViewPr>
      <p:guideLst>
        <p:guide orient="horz" pos="2160"/>
        <p:guide pos="3543"/>
      </p:guideLst>
    </p:cSldViewPr>
  </p:slideViewPr>
  <p:notesTextViewPr>
    <p:cViewPr>
      <p:scale>
        <a:sx n="100" d="100"/>
        <a:sy n="100" d="100"/>
      </p:scale>
      <p:origin x="0" y="0"/>
    </p:cViewPr>
  </p:notesTextViewPr>
  <p:sorterViewPr>
    <p:cViewPr>
      <p:scale>
        <a:sx n="66" d="100"/>
        <a:sy n="66" d="100"/>
      </p:scale>
      <p:origin x="0" y="11466"/>
    </p:cViewPr>
  </p:sorter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289"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290"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287" Type="http://schemas.openxmlformats.org/officeDocument/2006/relationships/notesMaster" Target="notesMasters/notesMaster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slide" Target="slides/slide28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slide" Target="slides/slide28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1711A54-AEF3-4EB1-81F2-47ABD38E354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B625F26A-180D-4998-8BA5-0CE23CBF3260}">
      <dgm:prSet custT="1">
        <dgm:style>
          <a:lnRef idx="0">
            <a:schemeClr val="accent6"/>
          </a:lnRef>
          <a:fillRef idx="3">
            <a:schemeClr val="accent6"/>
          </a:fillRef>
          <a:effectRef idx="3">
            <a:schemeClr val="accent6"/>
          </a:effectRef>
          <a:fontRef idx="minor">
            <a:schemeClr val="lt1"/>
          </a:fontRef>
        </dgm:style>
      </dgm:prSet>
      <dgm:spPr>
        <a:solidFill>
          <a:srgbClr val="EE20C7"/>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z="7200" b="1" i="0" dirty="0" smtClean="0">
              <a:solidFill>
                <a:schemeClr val="bg1"/>
              </a:solidFill>
              <a:effectLst>
                <a:outerShdw blurRad="38100" dist="38100" dir="2700000" algn="tl">
                  <a:srgbClr val="000000">
                    <a:alpha val="43137"/>
                  </a:srgbClr>
                </a:outerShdw>
              </a:effectLst>
              <a:latin typeface="Berlin Sans FB Demi" panose="020E0802020502020306" pitchFamily="34" charset="0"/>
            </a:rPr>
            <a:t>INTRODUCTION TO RESEARCH</a:t>
          </a:r>
          <a:endParaRPr lang="en-US" sz="7200" i="0" dirty="0">
            <a:solidFill>
              <a:schemeClr val="bg1"/>
            </a:solidFill>
            <a:effectLst>
              <a:outerShdw blurRad="38100" dist="38100" dir="2700000" algn="tl">
                <a:srgbClr val="000000">
                  <a:alpha val="43137"/>
                </a:srgbClr>
              </a:outerShdw>
            </a:effectLst>
            <a:latin typeface="Berlin Sans FB Demi" panose="020E0802020502020306" pitchFamily="34" charset="0"/>
          </a:endParaRPr>
        </a:p>
      </dgm:t>
    </dgm:pt>
    <dgm:pt modelId="{AFC938AC-662F-4BBA-BBA1-7A68358D9C2B}" type="sibTrans" cxnId="{152C5DF5-4DB8-482F-91E5-0F9B9A18D4DE}">
      <dgm:prSet/>
      <dgm:spPr/>
      <dgm:t>
        <a:bodyPr/>
        <a:lstStyle/>
        <a:p>
          <a:endParaRPr lang="en-US"/>
        </a:p>
      </dgm:t>
    </dgm:pt>
    <dgm:pt modelId="{7A036D19-B190-4D88-A47C-6415D2ADAD7E}" type="parTrans" cxnId="{152C5DF5-4DB8-482F-91E5-0F9B9A18D4DE}">
      <dgm:prSet/>
      <dgm:spPr/>
      <dgm:t>
        <a:bodyPr/>
        <a:lstStyle/>
        <a:p>
          <a:endParaRPr lang="en-US"/>
        </a:p>
      </dgm:t>
    </dgm:pt>
    <dgm:pt modelId="{69AE1792-797A-4531-8C08-141652872EE5}" type="pres">
      <dgm:prSet presAssocID="{D1711A54-AEF3-4EB1-81F2-47ABD38E354D}" presName="CompostProcess" presStyleCnt="0">
        <dgm:presLayoutVars>
          <dgm:dir/>
          <dgm:resizeHandles val="exact"/>
        </dgm:presLayoutVars>
      </dgm:prSet>
      <dgm:spPr/>
      <dgm:t>
        <a:bodyPr/>
        <a:lstStyle/>
        <a:p>
          <a:endParaRPr lang="en-US"/>
        </a:p>
      </dgm:t>
    </dgm:pt>
    <dgm:pt modelId="{93D562D5-5F08-493A-9C1B-50ABD641622D}" type="pres">
      <dgm:prSet presAssocID="{D1711A54-AEF3-4EB1-81F2-47ABD38E354D}" presName="arrow" presStyleLbl="bgShp" presStyleIdx="0" presStyleCnt="1" custScaleX="117647" custLinFactNeighborX="-2941" custLinFactNeighborY="-7143"/>
      <dgm:spPr>
        <a:solidFill>
          <a:srgbClr val="EE20C7"/>
        </a:solidFill>
      </dgm:spPr>
      <dgm:t>
        <a:bodyPr/>
        <a:lstStyle/>
        <a:p>
          <a:endParaRPr lang="en-US"/>
        </a:p>
      </dgm:t>
    </dgm:pt>
    <dgm:pt modelId="{C3ACDEBF-0D3C-45B4-8A98-F78B824B82BC}" type="pres">
      <dgm:prSet presAssocID="{D1711A54-AEF3-4EB1-81F2-47ABD38E354D}" presName="linearProcess" presStyleCnt="0"/>
      <dgm:spPr/>
    </dgm:pt>
    <dgm:pt modelId="{DEC67520-BF64-4D80-ADDC-5E5DCF3050FC}" type="pres">
      <dgm:prSet presAssocID="{B625F26A-180D-4998-8BA5-0CE23CBF3260}" presName="textNode" presStyleLbl="node1" presStyleIdx="0" presStyleCnt="1" custScaleX="151608" custScaleY="168928" custLinFactNeighborX="-16682" custLinFactNeighborY="4107">
        <dgm:presLayoutVars>
          <dgm:bulletEnabled val="1"/>
        </dgm:presLayoutVars>
      </dgm:prSet>
      <dgm:spPr/>
      <dgm:t>
        <a:bodyPr/>
        <a:lstStyle/>
        <a:p>
          <a:endParaRPr lang="en-US"/>
        </a:p>
      </dgm:t>
    </dgm:pt>
  </dgm:ptLst>
  <dgm:cxnLst>
    <dgm:cxn modelId="{A54451B4-5748-46AE-BDFD-C15B2FC1ED31}" type="presOf" srcId="{B625F26A-180D-4998-8BA5-0CE23CBF3260}" destId="{DEC67520-BF64-4D80-ADDC-5E5DCF3050FC}" srcOrd="0" destOrd="0" presId="urn:microsoft.com/office/officeart/2005/8/layout/hProcess9"/>
    <dgm:cxn modelId="{EFD4A170-7A45-4E07-91A6-26CBD71C0245}" type="presOf" srcId="{D1711A54-AEF3-4EB1-81F2-47ABD38E354D}" destId="{69AE1792-797A-4531-8C08-141652872EE5}" srcOrd="0" destOrd="0" presId="urn:microsoft.com/office/officeart/2005/8/layout/hProcess9"/>
    <dgm:cxn modelId="{152C5DF5-4DB8-482F-91E5-0F9B9A18D4DE}" srcId="{D1711A54-AEF3-4EB1-81F2-47ABD38E354D}" destId="{B625F26A-180D-4998-8BA5-0CE23CBF3260}" srcOrd="0" destOrd="0" parTransId="{7A036D19-B190-4D88-A47C-6415D2ADAD7E}" sibTransId="{AFC938AC-662F-4BBA-BBA1-7A68358D9C2B}"/>
    <dgm:cxn modelId="{9446F27E-73DF-4E90-BDA6-5A35497FEEF7}" type="presParOf" srcId="{69AE1792-797A-4531-8C08-141652872EE5}" destId="{93D562D5-5F08-493A-9C1B-50ABD641622D}" srcOrd="0" destOrd="0" presId="urn:microsoft.com/office/officeart/2005/8/layout/hProcess9"/>
    <dgm:cxn modelId="{C8BFB4FC-DD86-4BB5-8BE5-88B986387967}" type="presParOf" srcId="{69AE1792-797A-4531-8C08-141652872EE5}" destId="{C3ACDEBF-0D3C-45B4-8A98-F78B824B82BC}" srcOrd="1" destOrd="0" presId="urn:microsoft.com/office/officeart/2005/8/layout/hProcess9"/>
    <dgm:cxn modelId="{2125B8DA-F7B1-4C1F-99C8-9F4E2C023838}" type="presParOf" srcId="{C3ACDEBF-0D3C-45B4-8A98-F78B824B82BC}" destId="{DEC67520-BF64-4D80-ADDC-5E5DCF3050FC}" srcOrd="0" destOrd="0" presId="urn:microsoft.com/office/officeart/2005/8/layout/hProcess9"/>
  </dgm:cxnLst>
  <dgm:bg/>
  <dgm:whole>
    <a:ln>
      <a:solidFill>
        <a:schemeClr val="bg1"/>
      </a:solidFill>
    </a:ln>
  </dgm:whole>
  <dgm:extLst>
    <a:ext uri="http://schemas.microsoft.com/office/drawing/2008/diagram">
      <dsp:dataModelExt xmlns:dsp="http://schemas.microsoft.com/office/drawing/2008/diagram" xmlns=""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4B2162-4B64-477C-9975-9988AF17B0AC}" type="doc">
      <dgm:prSet loTypeId="urn:microsoft.com/office/officeart/2005/8/layout/venn1" loCatId="relationship" qsTypeId="urn:microsoft.com/office/officeart/2005/8/quickstyle/simple1" qsCatId="simple" csTypeId="urn:microsoft.com/office/officeart/2005/8/colors/colorful5" csCatId="colorful" phldr="1"/>
      <dgm:spPr/>
      <dgm:t>
        <a:bodyPr/>
        <a:lstStyle/>
        <a:p>
          <a:endParaRPr lang="en-US"/>
        </a:p>
      </dgm:t>
    </dgm:pt>
    <dgm:pt modelId="{EA74164A-1239-468C-9160-4B24653156D7}">
      <dgm:prSet custT="1"/>
      <dgm:spPr>
        <a:solidFill>
          <a:srgbClr val="FFFF0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z="3600" b="1" i="0" dirty="0" smtClean="0">
              <a:solidFill>
                <a:schemeClr val="bg1"/>
              </a:solidFill>
              <a:latin typeface="Bradley Hand ITC" panose="03070402050302030203" pitchFamily="66" charset="0"/>
            </a:rPr>
            <a:t>By</a:t>
          </a:r>
          <a:endParaRPr lang="en-US" sz="3600" b="1" i="0" dirty="0">
            <a:solidFill>
              <a:schemeClr val="bg1"/>
            </a:solidFill>
            <a:latin typeface="Bradley Hand ITC" panose="03070402050302030203" pitchFamily="66" charset="0"/>
          </a:endParaRPr>
        </a:p>
      </dgm:t>
    </dgm:pt>
    <dgm:pt modelId="{ADFAED7A-CAA0-40F5-80C2-B5B16BC0F720}" type="parTrans" cxnId="{62ED8632-CBF8-444D-9F4F-F0E39A3D83DB}">
      <dgm:prSet/>
      <dgm:spPr/>
      <dgm:t>
        <a:bodyPr/>
        <a:lstStyle/>
        <a:p>
          <a:endParaRPr lang="en-US" b="1">
            <a:solidFill>
              <a:schemeClr val="bg1"/>
            </a:solidFill>
            <a:latin typeface="Broadway" panose="04040905080B02020502" pitchFamily="82" charset="0"/>
          </a:endParaRPr>
        </a:p>
      </dgm:t>
    </dgm:pt>
    <dgm:pt modelId="{68182CE4-F31C-440F-9688-EA393B1B9D44}" type="sibTrans" cxnId="{62ED8632-CBF8-444D-9F4F-F0E39A3D83DB}">
      <dgm:prSet/>
      <dgm:spPr/>
      <dgm:t>
        <a:bodyPr/>
        <a:lstStyle/>
        <a:p>
          <a:endParaRPr lang="en-US" b="1">
            <a:solidFill>
              <a:schemeClr val="bg1"/>
            </a:solidFill>
            <a:latin typeface="Broadway" panose="04040905080B02020502" pitchFamily="82" charset="0"/>
          </a:endParaRPr>
        </a:p>
      </dgm:t>
    </dgm:pt>
    <dgm:pt modelId="{E61E9E4D-BCB8-43AB-B6C0-17B6C94BFEF1}">
      <dgm:prSet custT="1"/>
      <dgm:spPr>
        <a:solidFill>
          <a:srgbClr val="EE20C7"/>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dgm:spPr>
      <dgm:t>
        <a:bodyPr/>
        <a:lstStyle/>
        <a:p>
          <a:pPr rtl="0"/>
          <a:r>
            <a:rPr lang="en-US" sz="3600" b="1" i="0" dirty="0" smtClean="0">
              <a:solidFill>
                <a:schemeClr val="bg1"/>
              </a:solidFill>
              <a:effectLst>
                <a:outerShdw blurRad="38100" dist="38100" dir="2700000" algn="tl">
                  <a:srgbClr val="000000">
                    <a:alpha val="43137"/>
                  </a:srgbClr>
                </a:outerShdw>
              </a:effectLst>
              <a:latin typeface="Bradley Hand ITC" panose="03070402050302030203" pitchFamily="66" charset="0"/>
            </a:rPr>
            <a:t>Martha Kairu</a:t>
          </a:r>
          <a:endParaRPr lang="en-US" sz="3600" b="1" i="0" dirty="0">
            <a:solidFill>
              <a:schemeClr val="bg1"/>
            </a:solidFill>
            <a:effectLst>
              <a:outerShdw blurRad="38100" dist="38100" dir="2700000" algn="tl">
                <a:srgbClr val="000000">
                  <a:alpha val="43137"/>
                </a:srgbClr>
              </a:outerShdw>
            </a:effectLst>
            <a:latin typeface="Bradley Hand ITC" panose="03070402050302030203" pitchFamily="66" charset="0"/>
          </a:endParaRPr>
        </a:p>
      </dgm:t>
    </dgm:pt>
    <dgm:pt modelId="{9029B2EA-CDDF-420C-86D8-504A3FE5E9B7}" type="parTrans" cxnId="{1D2A5135-D414-4DF6-91DA-8C29DF3E1C10}">
      <dgm:prSet/>
      <dgm:spPr/>
      <dgm:t>
        <a:bodyPr/>
        <a:lstStyle/>
        <a:p>
          <a:endParaRPr lang="en-US" b="1">
            <a:solidFill>
              <a:schemeClr val="bg1"/>
            </a:solidFill>
            <a:latin typeface="Broadway" panose="04040905080B02020502" pitchFamily="82" charset="0"/>
          </a:endParaRPr>
        </a:p>
      </dgm:t>
    </dgm:pt>
    <dgm:pt modelId="{E08EA7E5-D8EC-4651-8593-E32F52D65980}" type="sibTrans" cxnId="{1D2A5135-D414-4DF6-91DA-8C29DF3E1C10}">
      <dgm:prSet/>
      <dgm:spPr/>
      <dgm:t>
        <a:bodyPr/>
        <a:lstStyle/>
        <a:p>
          <a:endParaRPr lang="en-US" b="1">
            <a:solidFill>
              <a:schemeClr val="bg1"/>
            </a:solidFill>
            <a:latin typeface="Broadway" panose="04040905080B02020502" pitchFamily="82" charset="0"/>
          </a:endParaRPr>
        </a:p>
      </dgm:t>
    </dgm:pt>
    <dgm:pt modelId="{598DE9B9-F3D1-4B21-8039-C785C0138CA9}" type="pres">
      <dgm:prSet presAssocID="{BC4B2162-4B64-477C-9975-9988AF17B0AC}" presName="compositeShape" presStyleCnt="0">
        <dgm:presLayoutVars>
          <dgm:chMax val="7"/>
          <dgm:dir/>
          <dgm:resizeHandles val="exact"/>
        </dgm:presLayoutVars>
      </dgm:prSet>
      <dgm:spPr/>
      <dgm:t>
        <a:bodyPr/>
        <a:lstStyle/>
        <a:p>
          <a:endParaRPr lang="en-US"/>
        </a:p>
      </dgm:t>
    </dgm:pt>
    <dgm:pt modelId="{D536AE0F-52B0-4D81-92A3-4F6320B3471B}" type="pres">
      <dgm:prSet presAssocID="{EA74164A-1239-468C-9160-4B24653156D7}" presName="circ1" presStyleLbl="vennNode1" presStyleIdx="0" presStyleCnt="2" custScaleX="154678" custScaleY="100547" custLinFactX="-61596" custLinFactNeighborX="-100000" custLinFactNeighborY="-6284"/>
      <dgm:spPr/>
      <dgm:t>
        <a:bodyPr/>
        <a:lstStyle/>
        <a:p>
          <a:endParaRPr lang="en-US"/>
        </a:p>
      </dgm:t>
    </dgm:pt>
    <dgm:pt modelId="{6FE8D991-2A05-4E0D-9B78-0B991449211C}" type="pres">
      <dgm:prSet presAssocID="{EA74164A-1239-468C-9160-4B24653156D7}" presName="circ1Tx" presStyleLbl="revTx" presStyleIdx="0" presStyleCnt="0">
        <dgm:presLayoutVars>
          <dgm:chMax val="0"/>
          <dgm:chPref val="0"/>
          <dgm:bulletEnabled val="1"/>
        </dgm:presLayoutVars>
      </dgm:prSet>
      <dgm:spPr/>
      <dgm:t>
        <a:bodyPr/>
        <a:lstStyle/>
        <a:p>
          <a:endParaRPr lang="en-US"/>
        </a:p>
      </dgm:t>
    </dgm:pt>
    <dgm:pt modelId="{76C1D78C-BD9E-4143-965A-FFD74A4E59C7}" type="pres">
      <dgm:prSet presAssocID="{E61E9E4D-BCB8-43AB-B6C0-17B6C94BFEF1}" presName="circ2" presStyleLbl="vennNode1" presStyleIdx="1" presStyleCnt="2" custScaleX="307201" custScaleY="100547" custLinFactNeighborX="-31723" custLinFactNeighborY="6284"/>
      <dgm:spPr/>
      <dgm:t>
        <a:bodyPr/>
        <a:lstStyle/>
        <a:p>
          <a:endParaRPr lang="en-US"/>
        </a:p>
      </dgm:t>
    </dgm:pt>
    <dgm:pt modelId="{331058B8-E3F8-456E-A561-33E3597F599C}" type="pres">
      <dgm:prSet presAssocID="{E61E9E4D-BCB8-43AB-B6C0-17B6C94BFEF1}" presName="circ2Tx" presStyleLbl="revTx" presStyleIdx="0" presStyleCnt="0">
        <dgm:presLayoutVars>
          <dgm:chMax val="0"/>
          <dgm:chPref val="0"/>
          <dgm:bulletEnabled val="1"/>
        </dgm:presLayoutVars>
      </dgm:prSet>
      <dgm:spPr/>
      <dgm:t>
        <a:bodyPr/>
        <a:lstStyle/>
        <a:p>
          <a:endParaRPr lang="en-US"/>
        </a:p>
      </dgm:t>
    </dgm:pt>
  </dgm:ptLst>
  <dgm:cxnLst>
    <dgm:cxn modelId="{28370B04-1512-4F22-86BA-39A4F9990184}" type="presOf" srcId="{EA74164A-1239-468C-9160-4B24653156D7}" destId="{6FE8D991-2A05-4E0D-9B78-0B991449211C}" srcOrd="1" destOrd="0" presId="urn:microsoft.com/office/officeart/2005/8/layout/venn1"/>
    <dgm:cxn modelId="{1D2A5135-D414-4DF6-91DA-8C29DF3E1C10}" srcId="{BC4B2162-4B64-477C-9975-9988AF17B0AC}" destId="{E61E9E4D-BCB8-43AB-B6C0-17B6C94BFEF1}" srcOrd="1" destOrd="0" parTransId="{9029B2EA-CDDF-420C-86D8-504A3FE5E9B7}" sibTransId="{E08EA7E5-D8EC-4651-8593-E32F52D65980}"/>
    <dgm:cxn modelId="{62ED8632-CBF8-444D-9F4F-F0E39A3D83DB}" srcId="{BC4B2162-4B64-477C-9975-9988AF17B0AC}" destId="{EA74164A-1239-468C-9160-4B24653156D7}" srcOrd="0" destOrd="0" parTransId="{ADFAED7A-CAA0-40F5-80C2-B5B16BC0F720}" sibTransId="{68182CE4-F31C-440F-9688-EA393B1B9D44}"/>
    <dgm:cxn modelId="{5FEBA2F9-D52B-464D-BBE2-C1F79D081253}" type="presOf" srcId="{E61E9E4D-BCB8-43AB-B6C0-17B6C94BFEF1}" destId="{331058B8-E3F8-456E-A561-33E3597F599C}" srcOrd="1" destOrd="0" presId="urn:microsoft.com/office/officeart/2005/8/layout/venn1"/>
    <dgm:cxn modelId="{D235CDC6-E678-4413-8868-112CE979EE7B}" type="presOf" srcId="{BC4B2162-4B64-477C-9975-9988AF17B0AC}" destId="{598DE9B9-F3D1-4B21-8039-C785C0138CA9}" srcOrd="0" destOrd="0" presId="urn:microsoft.com/office/officeart/2005/8/layout/venn1"/>
    <dgm:cxn modelId="{5E7D3031-94E9-4C76-A539-9EE13C1AEC67}" type="presOf" srcId="{EA74164A-1239-468C-9160-4B24653156D7}" destId="{D536AE0F-52B0-4D81-92A3-4F6320B3471B}" srcOrd="0" destOrd="0" presId="urn:microsoft.com/office/officeart/2005/8/layout/venn1"/>
    <dgm:cxn modelId="{490146AC-63BC-4AE0-876D-01C5F8428251}" type="presOf" srcId="{E61E9E4D-BCB8-43AB-B6C0-17B6C94BFEF1}" destId="{76C1D78C-BD9E-4143-965A-FFD74A4E59C7}" srcOrd="0" destOrd="0" presId="urn:microsoft.com/office/officeart/2005/8/layout/venn1"/>
    <dgm:cxn modelId="{631B0040-15EA-47DB-A24C-B91AC782ADD3}" type="presParOf" srcId="{598DE9B9-F3D1-4B21-8039-C785C0138CA9}" destId="{D536AE0F-52B0-4D81-92A3-4F6320B3471B}" srcOrd="0" destOrd="0" presId="urn:microsoft.com/office/officeart/2005/8/layout/venn1"/>
    <dgm:cxn modelId="{FB29EA60-3B65-4B85-B24D-95F915BAB935}" type="presParOf" srcId="{598DE9B9-F3D1-4B21-8039-C785C0138CA9}" destId="{6FE8D991-2A05-4E0D-9B78-0B991449211C}" srcOrd="1" destOrd="0" presId="urn:microsoft.com/office/officeart/2005/8/layout/venn1"/>
    <dgm:cxn modelId="{44E08FD2-12B5-473C-B021-E95B7F3C85BA}" type="presParOf" srcId="{598DE9B9-F3D1-4B21-8039-C785C0138CA9}" destId="{76C1D78C-BD9E-4143-965A-FFD74A4E59C7}" srcOrd="2" destOrd="0" presId="urn:microsoft.com/office/officeart/2005/8/layout/venn1"/>
    <dgm:cxn modelId="{1E6963C3-7D6F-4DE7-8447-F71BB3BD1101}" type="presParOf" srcId="{598DE9B9-F3D1-4B21-8039-C785C0138CA9}" destId="{331058B8-E3F8-456E-A561-33E3597F599C}" srcOrd="3" destOrd="0" presId="urn:microsoft.com/office/officeart/2005/8/layout/venn1"/>
  </dgm:cxnLst>
  <dgm:bg/>
  <dgm:whole/>
  <dgm:extLst>
    <a:ext uri="http://schemas.microsoft.com/office/drawing/2008/diagram">
      <dsp:dataModelExt xmlns:dsp="http://schemas.microsoft.com/office/drawing/2008/diagram" xmlns=""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D562D5-5F08-493A-9C1B-50ABD641622D}">
      <dsp:nvSpPr>
        <dsp:cNvPr id="0" name=""/>
        <dsp:cNvSpPr/>
      </dsp:nvSpPr>
      <dsp:spPr>
        <a:xfrm>
          <a:off x="0" y="0"/>
          <a:ext cx="11110113" cy="4267200"/>
        </a:xfrm>
        <a:prstGeom prst="rightArrow">
          <a:avLst/>
        </a:prstGeom>
        <a:solidFill>
          <a:srgbClr val="EE20C7"/>
        </a:solidFill>
        <a:ln>
          <a:noFill/>
        </a:ln>
        <a:effectLst/>
      </dsp:spPr>
      <dsp:style>
        <a:lnRef idx="0">
          <a:scrgbClr r="0" g="0" b="0"/>
        </a:lnRef>
        <a:fillRef idx="1">
          <a:scrgbClr r="0" g="0" b="0"/>
        </a:fillRef>
        <a:effectRef idx="0">
          <a:scrgbClr r="0" g="0" b="0"/>
        </a:effectRef>
        <a:fontRef idx="minor"/>
      </dsp:style>
    </dsp:sp>
    <dsp:sp modelId="{DEC67520-BF64-4D80-ADDC-5E5DCF3050FC}">
      <dsp:nvSpPr>
        <dsp:cNvPr id="0" name=""/>
        <dsp:cNvSpPr/>
      </dsp:nvSpPr>
      <dsp:spPr>
        <a:xfrm>
          <a:off x="0" y="762002"/>
          <a:ext cx="11103418" cy="2883398"/>
        </a:xfrm>
        <a:prstGeom prst="roundRect">
          <a:avLst/>
        </a:prstGeom>
        <a:solidFill>
          <a:srgbClr val="EE20C7"/>
        </a:solidFill>
        <a:ln>
          <a:noFill/>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0">
          <a:schemeClr val="accent6"/>
        </a:lnRef>
        <a:fillRef idx="3">
          <a:schemeClr val="accent6"/>
        </a:fillRef>
        <a:effectRef idx="3">
          <a:schemeClr val="accent6"/>
        </a:effectRef>
        <a:fontRef idx="minor">
          <a:schemeClr val="lt1"/>
        </a:fontRef>
      </dsp:style>
      <dsp:txBody>
        <a:bodyPr spcFirstLastPara="0" vert="horz" wrap="square" lIns="274320" tIns="274320" rIns="274320" bIns="274320" numCol="1" spcCol="1270" anchor="ctr" anchorCtr="0">
          <a:noAutofit/>
        </a:bodyPr>
        <a:lstStyle/>
        <a:p>
          <a:pPr lvl="0" algn="ctr" defTabSz="3200400" rtl="0">
            <a:lnSpc>
              <a:spcPct val="90000"/>
            </a:lnSpc>
            <a:spcBef>
              <a:spcPct val="0"/>
            </a:spcBef>
            <a:spcAft>
              <a:spcPct val="35000"/>
            </a:spcAft>
          </a:pPr>
          <a:r>
            <a:rPr lang="en-US" sz="7200" b="1" i="0" kern="1200" dirty="0" smtClean="0">
              <a:solidFill>
                <a:schemeClr val="bg1"/>
              </a:solidFill>
              <a:effectLst>
                <a:outerShdw blurRad="38100" dist="38100" dir="2700000" algn="tl">
                  <a:srgbClr val="000000">
                    <a:alpha val="43137"/>
                  </a:srgbClr>
                </a:outerShdw>
              </a:effectLst>
              <a:latin typeface="Berlin Sans FB Demi" panose="020E0802020502020306" pitchFamily="34" charset="0"/>
            </a:rPr>
            <a:t>INTRODUCTION TO RESEARCH</a:t>
          </a:r>
          <a:endParaRPr lang="en-US" sz="7200" i="0" kern="1200" dirty="0">
            <a:solidFill>
              <a:schemeClr val="bg1"/>
            </a:solidFill>
            <a:effectLst>
              <a:outerShdw blurRad="38100" dist="38100" dir="2700000" algn="tl">
                <a:srgbClr val="000000">
                  <a:alpha val="43137"/>
                </a:srgbClr>
              </a:outerShdw>
            </a:effectLst>
            <a:latin typeface="Berlin Sans FB Demi" panose="020E0802020502020306" pitchFamily="34" charset="0"/>
          </a:endParaRPr>
        </a:p>
      </dsp:txBody>
      <dsp:txXfrm>
        <a:off x="140756" y="902758"/>
        <a:ext cx="10821906" cy="2601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36AE0F-52B0-4D81-92A3-4F6320B3471B}">
      <dsp:nvSpPr>
        <dsp:cNvPr id="0" name=""/>
        <dsp:cNvSpPr/>
      </dsp:nvSpPr>
      <dsp:spPr>
        <a:xfrm>
          <a:off x="0" y="0"/>
          <a:ext cx="1875575" cy="1219200"/>
        </a:xfrm>
        <a:prstGeom prst="ellipse">
          <a:avLst/>
        </a:prstGeom>
        <a:solidFill>
          <a:srgbClr val="FFFF00"/>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rtl="0">
            <a:lnSpc>
              <a:spcPct val="90000"/>
            </a:lnSpc>
            <a:spcBef>
              <a:spcPct val="0"/>
            </a:spcBef>
            <a:spcAft>
              <a:spcPct val="35000"/>
            </a:spcAft>
          </a:pPr>
          <a:r>
            <a:rPr lang="en-US" sz="3600" b="1" i="0" kern="1200" dirty="0" smtClean="0">
              <a:solidFill>
                <a:schemeClr val="bg1"/>
              </a:solidFill>
              <a:latin typeface="Bradley Hand ITC" panose="03070402050302030203" pitchFamily="66" charset="0"/>
            </a:rPr>
            <a:t>By</a:t>
          </a:r>
          <a:endParaRPr lang="en-US" sz="3600" b="1" i="0" kern="1200" dirty="0">
            <a:solidFill>
              <a:schemeClr val="bg1"/>
            </a:solidFill>
            <a:latin typeface="Bradley Hand ITC" panose="03070402050302030203" pitchFamily="66" charset="0"/>
          </a:endParaRPr>
        </a:p>
      </dsp:txBody>
      <dsp:txXfrm>
        <a:off x="261904" y="143769"/>
        <a:ext cx="1081412" cy="931660"/>
      </dsp:txXfrm>
    </dsp:sp>
    <dsp:sp modelId="{76C1D78C-BD9E-4143-965A-FFD74A4E59C7}">
      <dsp:nvSpPr>
        <dsp:cNvPr id="0" name=""/>
        <dsp:cNvSpPr/>
      </dsp:nvSpPr>
      <dsp:spPr>
        <a:xfrm>
          <a:off x="1142999" y="0"/>
          <a:ext cx="3725019" cy="1219200"/>
        </a:xfrm>
        <a:prstGeom prst="ellipse">
          <a:avLst/>
        </a:prstGeom>
        <a:solidFill>
          <a:srgbClr val="EE20C7"/>
        </a:solidFill>
        <a:ln w="25400" cap="flat" cmpd="sng" algn="ctr">
          <a:noFill/>
          <a:prstDash val="solid"/>
        </a:ln>
        <a:effectLst>
          <a:outerShdw blurRad="190500" dist="228600" dir="2700000" algn="ctr" rotWithShape="0">
            <a:srgbClr val="000000">
              <a:alpha val="30000"/>
            </a:srgbClr>
          </a:outerShdw>
        </a:effectLst>
        <a:scene3d>
          <a:camera prst="orthographicFront">
            <a:rot lat="0" lon="0" rev="0"/>
          </a:camera>
          <a:lightRig rig="glow" dir="t">
            <a:rot lat="0" lon="0" rev="4800000"/>
          </a:lightRig>
        </a:scene3d>
        <a:sp3d prstMaterial="matte">
          <a:bevelT w="127000" h="63500"/>
        </a:sp3d>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lvl="0" algn="ctr" defTabSz="1600200" rtl="0">
            <a:lnSpc>
              <a:spcPct val="90000"/>
            </a:lnSpc>
            <a:spcBef>
              <a:spcPct val="0"/>
            </a:spcBef>
            <a:spcAft>
              <a:spcPct val="35000"/>
            </a:spcAft>
          </a:pPr>
          <a:r>
            <a:rPr lang="en-US" sz="3600" b="1" i="0" kern="1200" dirty="0" smtClean="0">
              <a:solidFill>
                <a:schemeClr val="bg1"/>
              </a:solidFill>
              <a:effectLst>
                <a:outerShdw blurRad="38100" dist="38100" dir="2700000" algn="tl">
                  <a:srgbClr val="000000">
                    <a:alpha val="43137"/>
                  </a:srgbClr>
                </a:outerShdw>
              </a:effectLst>
              <a:latin typeface="Bradley Hand ITC" panose="03070402050302030203" pitchFamily="66" charset="0"/>
            </a:rPr>
            <a:t>Martha Kairu</a:t>
          </a:r>
          <a:endParaRPr lang="en-US" sz="3600" b="1" i="0" kern="1200" dirty="0">
            <a:solidFill>
              <a:schemeClr val="bg1"/>
            </a:solidFill>
            <a:effectLst>
              <a:outerShdw blurRad="38100" dist="38100" dir="2700000" algn="tl">
                <a:srgbClr val="000000">
                  <a:alpha val="43137"/>
                </a:srgbClr>
              </a:outerShdw>
            </a:effectLst>
            <a:latin typeface="Bradley Hand ITC" panose="03070402050302030203" pitchFamily="66" charset="0"/>
          </a:endParaRPr>
        </a:p>
      </dsp:txBody>
      <dsp:txXfrm>
        <a:off x="2200100" y="143769"/>
        <a:ext cx="2147759" cy="9316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D13DAFD-E46E-4077-8590-602497043DE5}" type="datetimeFigureOut">
              <a:rPr lang="en-US"/>
              <a:pPr>
                <a:defRPr/>
              </a:pPr>
              <a:t>1/10/2020</a:t>
            </a:fld>
            <a:endParaRPr lang="en-US"/>
          </a:p>
        </p:txBody>
      </p:sp>
      <p:sp>
        <p:nvSpPr>
          <p:cNvPr id="4" name="Slide Image Placeholder 3"/>
          <p:cNvSpPr>
            <a:spLocks noGrp="1" noRot="1" noChangeAspect="1"/>
          </p:cNvSpPr>
          <p:nvPr>
            <p:ph type="sldImg" idx="2"/>
          </p:nvPr>
        </p:nvSpPr>
        <p:spPr>
          <a:xfrm>
            <a:off x="617538" y="685800"/>
            <a:ext cx="5622925"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832510CB-EA6A-4CF2-94C0-B2CF282E463F}" type="slidenum">
              <a:rPr lang="en-US"/>
              <a:pPr>
                <a:defRPr/>
              </a:pPr>
              <a:t>‹#›</a:t>
            </a:fld>
            <a:endParaRPr lang="en-US"/>
          </a:p>
        </p:txBody>
      </p:sp>
    </p:spTree>
    <p:extLst>
      <p:ext uri="{BB962C8B-B14F-4D97-AF65-F5344CB8AC3E}">
        <p14:creationId xmlns:p14="http://schemas.microsoft.com/office/powerpoint/2010/main" xmlns="" val="25882803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7538" y="685800"/>
            <a:ext cx="5622925" cy="3429000"/>
          </a:xfrm>
        </p:spPr>
      </p:sp>
      <p:sp>
        <p:nvSpPr>
          <p:cNvPr id="3" name="Notes Placeholder 2"/>
          <p:cNvSpPr>
            <a:spLocks noGrp="1"/>
          </p:cNvSpPr>
          <p:nvPr>
            <p:ph type="body" idx="1"/>
          </p:nvPr>
        </p:nvSpPr>
        <p:spPr/>
        <p:txBody>
          <a:bodyPr/>
          <a:lstStyle/>
          <a:p>
            <a:r>
              <a:rPr lang="en-US" b="1" dirty="0" smtClean="0"/>
              <a:t>Expedient</a:t>
            </a:r>
            <a:r>
              <a:rPr lang="en-US" dirty="0" smtClean="0"/>
              <a:t>= convenient/practical/beneficial   </a:t>
            </a:r>
            <a:endParaRPr lang="en-US"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37</a:t>
            </a:fld>
            <a:endParaRPr lang="en-US"/>
          </a:p>
        </p:txBody>
      </p:sp>
    </p:spTree>
    <p:extLst>
      <p:ext uri="{BB962C8B-B14F-4D97-AF65-F5344CB8AC3E}">
        <p14:creationId xmlns:p14="http://schemas.microsoft.com/office/powerpoint/2010/main" xmlns="" val="7832232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7538" y="685800"/>
            <a:ext cx="5622925"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120</a:t>
            </a:fld>
            <a:endParaRPr lang="en-US"/>
          </a:p>
        </p:txBody>
      </p:sp>
    </p:spTree>
    <p:extLst>
      <p:ext uri="{BB962C8B-B14F-4D97-AF65-F5344CB8AC3E}">
        <p14:creationId xmlns:p14="http://schemas.microsoft.com/office/powerpoint/2010/main" xmlns="" val="24730403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7538" y="685800"/>
            <a:ext cx="5622925" cy="3429000"/>
          </a:xfrm>
        </p:spPr>
      </p:sp>
      <p:sp>
        <p:nvSpPr>
          <p:cNvPr id="3" name="Notes Placeholder 2"/>
          <p:cNvSpPr>
            <a:spLocks noGrp="1"/>
          </p:cNvSpPr>
          <p:nvPr>
            <p:ph type="body" idx="1"/>
          </p:nvPr>
        </p:nvSpPr>
        <p:spPr/>
        <p:txBody>
          <a:bodyPr/>
          <a:lstStyle/>
          <a:p>
            <a:r>
              <a:rPr lang="en-US" b="1" dirty="0" err="1" smtClean="0"/>
              <a:t>Berkson’s</a:t>
            </a:r>
            <a:r>
              <a:rPr lang="en-US" b="1" dirty="0" smtClean="0"/>
              <a:t> bias- </a:t>
            </a:r>
            <a:r>
              <a:rPr lang="en-US" b="0" dirty="0" smtClean="0"/>
              <a:t>a type</a:t>
            </a:r>
            <a:r>
              <a:rPr lang="en-US" b="0" baseline="0" dirty="0" smtClean="0"/>
              <a:t> of selection bias arising when both exposure &amp; the disease under study affect the selection e.g. in facilities/institutions that are commonly known for a specific task</a:t>
            </a:r>
            <a:endParaRPr lang="en-US" b="0"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124</a:t>
            </a:fld>
            <a:endParaRPr lang="en-US"/>
          </a:p>
        </p:txBody>
      </p:sp>
    </p:spTree>
    <p:extLst>
      <p:ext uri="{BB962C8B-B14F-4D97-AF65-F5344CB8AC3E}">
        <p14:creationId xmlns:p14="http://schemas.microsoft.com/office/powerpoint/2010/main" xmlns="" val="9929111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7538" y="685800"/>
            <a:ext cx="5622925" cy="3429000"/>
          </a:xfrm>
        </p:spPr>
      </p:sp>
      <p:sp>
        <p:nvSpPr>
          <p:cNvPr id="3" name="Notes Placeholder 2"/>
          <p:cNvSpPr>
            <a:spLocks noGrp="1"/>
          </p:cNvSpPr>
          <p:nvPr>
            <p:ph type="body" idx="1"/>
          </p:nvPr>
        </p:nvSpPr>
        <p:spPr/>
        <p:txBody>
          <a:bodyPr/>
          <a:lstStyle/>
          <a:p>
            <a:r>
              <a:rPr lang="en-US" dirty="0" smtClean="0"/>
              <a:t>Cluster sampling. Used when it is not possible</a:t>
            </a:r>
            <a:r>
              <a:rPr lang="en-US" baseline="0" dirty="0" smtClean="0"/>
              <a:t> to obtain a sampling frame coz the </a:t>
            </a:r>
            <a:r>
              <a:rPr lang="en-US" baseline="0" dirty="0" err="1" smtClean="0"/>
              <a:t>popln</a:t>
            </a:r>
            <a:r>
              <a:rPr lang="en-US" baseline="0" dirty="0" smtClean="0"/>
              <a:t> is either very large or scattered over a large Geographical area. Involves selection of an intact grp. </a:t>
            </a:r>
            <a:endParaRPr lang="en-US"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146</a:t>
            </a:fld>
            <a:endParaRPr lang="en-US"/>
          </a:p>
        </p:txBody>
      </p:sp>
    </p:spTree>
    <p:extLst>
      <p:ext uri="{BB962C8B-B14F-4D97-AF65-F5344CB8AC3E}">
        <p14:creationId xmlns:p14="http://schemas.microsoft.com/office/powerpoint/2010/main" xmlns="" val="94546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17538" y="685800"/>
            <a:ext cx="5622925" cy="3429000"/>
          </a:xfrm>
        </p:spPr>
      </p:sp>
      <p:sp>
        <p:nvSpPr>
          <p:cNvPr id="3" name="Notes Placeholder 2"/>
          <p:cNvSpPr>
            <a:spLocks noGrp="1"/>
          </p:cNvSpPr>
          <p:nvPr>
            <p:ph type="body" idx="1"/>
          </p:nvPr>
        </p:nvSpPr>
        <p:spPr/>
        <p:txBody>
          <a:bodyPr/>
          <a:lstStyle/>
          <a:p>
            <a:r>
              <a:rPr lang="en-US" dirty="0" smtClean="0"/>
              <a:t>Table 1</a:t>
            </a:r>
            <a:endParaRPr lang="en-US" dirty="0"/>
          </a:p>
        </p:txBody>
      </p:sp>
      <p:sp>
        <p:nvSpPr>
          <p:cNvPr id="4" name="Slide Number Placeholder 3"/>
          <p:cNvSpPr>
            <a:spLocks noGrp="1"/>
          </p:cNvSpPr>
          <p:nvPr>
            <p:ph type="sldNum" sz="quarter" idx="10"/>
          </p:nvPr>
        </p:nvSpPr>
        <p:spPr/>
        <p:txBody>
          <a:bodyPr/>
          <a:lstStyle/>
          <a:p>
            <a:pPr>
              <a:defRPr/>
            </a:pPr>
            <a:fld id="{832510CB-EA6A-4CF2-94C0-B2CF282E463F}" type="slidenum">
              <a:rPr lang="en-US" smtClean="0"/>
              <a:pPr>
                <a:defRPr/>
              </a:pPr>
              <a:t>159</a:t>
            </a:fld>
            <a:endParaRPr lang="en-US"/>
          </a:p>
        </p:txBody>
      </p:sp>
    </p:spTree>
    <p:extLst>
      <p:ext uri="{BB962C8B-B14F-4D97-AF65-F5344CB8AC3E}">
        <p14:creationId xmlns:p14="http://schemas.microsoft.com/office/powerpoint/2010/main" xmlns="" val="1497614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519112" y="1371600"/>
            <a:ext cx="10122694"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smtClean="0"/>
              <a:t>Click to edit Master title style</a:t>
            </a:r>
            <a:endParaRPr kumimoji="0" lang="en-US"/>
          </a:p>
        </p:txBody>
      </p:sp>
      <p:sp>
        <p:nvSpPr>
          <p:cNvPr id="28" name="Date Placeholder 27"/>
          <p:cNvSpPr>
            <a:spLocks noGrp="1"/>
          </p:cNvSpPr>
          <p:nvPr>
            <p:ph type="dt" sz="half" idx="10"/>
          </p:nvPr>
        </p:nvSpPr>
        <p:spPr/>
        <p:txBody>
          <a:bodyPr/>
          <a:lstStyle/>
          <a:p>
            <a:pPr>
              <a:defRPr/>
            </a:pPr>
            <a:fld id="{3AB188B7-2169-4706-9306-334531D29BC1}" type="datetime1">
              <a:rPr lang="en-US" smtClean="0"/>
              <a:pPr>
                <a:defRPr/>
              </a:pPr>
              <a:t>1/10/2020</a:t>
            </a:fld>
            <a:endParaRPr lang="en-US"/>
          </a:p>
        </p:txBody>
      </p:sp>
      <p:sp>
        <p:nvSpPr>
          <p:cNvPr id="17" name="Footer Placeholder 16"/>
          <p:cNvSpPr>
            <a:spLocks noGrp="1"/>
          </p:cNvSpPr>
          <p:nvPr>
            <p:ph type="ftr" sz="quarter" idx="11"/>
          </p:nvPr>
        </p:nvSpPr>
        <p:spPr/>
        <p:txBody>
          <a:bodyPr/>
          <a:lstStyle/>
          <a:p>
            <a:pPr>
              <a:defRPr/>
            </a:pPr>
            <a:endParaRPr lang="en-US"/>
          </a:p>
        </p:txBody>
      </p:sp>
      <p:sp>
        <p:nvSpPr>
          <p:cNvPr id="29" name="Slide Number Placeholder 28"/>
          <p:cNvSpPr>
            <a:spLocks noGrp="1"/>
          </p:cNvSpPr>
          <p:nvPr>
            <p:ph type="sldNum" sz="quarter" idx="12"/>
          </p:nvPr>
        </p:nvSpPr>
        <p:spPr/>
        <p:txBody>
          <a:bodyPr/>
          <a:lstStyle/>
          <a:p>
            <a:pPr>
              <a:defRPr/>
            </a:pPr>
            <a:fld id="{EB9E3DFF-CC04-4B08-8C94-0144426BAD03}" type="slidenum">
              <a:rPr lang="en-US" smtClean="0"/>
              <a:pPr>
                <a:defRPr/>
              </a:pPr>
              <a:t>‹#›</a:t>
            </a:fld>
            <a:endParaRPr lang="en-US"/>
          </a:p>
        </p:txBody>
      </p:sp>
      <p:sp>
        <p:nvSpPr>
          <p:cNvPr id="9" name="Subtitle 8"/>
          <p:cNvSpPr>
            <a:spLocks noGrp="1"/>
          </p:cNvSpPr>
          <p:nvPr>
            <p:ph type="subTitle" idx="1"/>
          </p:nvPr>
        </p:nvSpPr>
        <p:spPr>
          <a:xfrm>
            <a:off x="1687116" y="3331698"/>
            <a:ext cx="7873207" cy="1752600"/>
          </a:xfrm>
        </p:spPr>
        <p:txBody>
          <a:bodyPr/>
          <a:lstStyle>
            <a:lvl1pPr marL="0" indent="0" algn="ct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Tree>
  </p:cSld>
  <p:clrMapOvr>
    <a:masterClrMapping/>
  </p:clrMapOvr>
  <p:transition spd="slow">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F305B61A-9FC7-44AD-9982-8614379414AF}" type="datetime1">
              <a:rPr lang="en-US" smtClean="0"/>
              <a:pPr>
                <a:defRPr/>
              </a:pPr>
              <a:t>1/10/2020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F0DC498-77BB-4676-B066-FF00A5BBF3D9}"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154392" y="274639"/>
            <a:ext cx="2530674"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62372" y="274639"/>
            <a:ext cx="7404563"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B0E5CBC9-3CE3-4732-AD0F-C6E171ED9CC6}" type="datetime1">
              <a:rPr lang="en-US" smtClean="0"/>
              <a:pPr>
                <a:defRPr/>
              </a:pPr>
              <a:t>1/10/2020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0087BCC-8A18-4C08-AA3A-9BFD5BD029E8}"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fld id="{4060AF05-4590-4042-BC19-BE93CFE095A1}" type="datetime1">
              <a:rPr lang="en-US" smtClean="0"/>
              <a:pPr>
                <a:defRPr/>
              </a:pPr>
              <a:t>1/10/2020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6DCADA1-B1F7-473E-A113-8A75EE3070D8}"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968302" y="609600"/>
            <a:ext cx="8716764" cy="1828800"/>
          </a:xfrm>
        </p:spPr>
        <p:txBody>
          <a:bodyPr vert="horz" bIns="0" anchor="b">
            <a:noAutofit/>
            <a:scene3d>
              <a:camera prst="orthographicFront"/>
              <a:lightRig rig="soft" dir="t">
                <a:rot lat="0" lon="0" rev="17220000"/>
              </a:lightRig>
            </a:scene3d>
            <a:sp3d prstMaterial="softEdge">
              <a:bevelT w="38100" h="38100"/>
              <a:contourClr>
                <a:schemeClr val="tx2">
                  <a:shade val="50000"/>
                </a:schemeClr>
              </a:contourClr>
            </a:sp3d>
          </a:bodyPr>
          <a:lstStyle>
            <a:lvl1pPr algn="l" rtl="0">
              <a:spcBef>
                <a:spcPct val="0"/>
              </a:spcBef>
              <a:buNone/>
              <a:defRPr sz="4800" b="1" cap="none" baseline="0">
                <a:ln w="6350">
                  <a:noFill/>
                </a:ln>
                <a:solidFill>
                  <a:schemeClr val="accent1">
                    <a:tint val="90000"/>
                    <a:satMod val="120000"/>
                  </a:schemeClr>
                </a:solidFill>
                <a:effectLst>
                  <a:outerShdw blurRad="114300" dist="101600" dir="2700000" algn="tl" rotWithShape="0">
                    <a:srgbClr val="000000">
                      <a:alpha val="40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968302" y="2507786"/>
            <a:ext cx="8716764" cy="1509712"/>
          </a:xfrm>
        </p:spPr>
        <p:txBody>
          <a:bodyPr anchor="t"/>
          <a:lstStyle>
            <a:lvl1pPr marL="73152" indent="0" algn="l">
              <a:buNone/>
              <a:defRPr sz="20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fld id="{9EB43935-7A91-43B1-A80D-83E61F89A251}" type="datetime1">
              <a:rPr lang="en-US" smtClean="0"/>
              <a:pPr>
                <a:defRPr/>
              </a:pPr>
              <a:t>1/10/2020</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9747779" y="6416676"/>
            <a:ext cx="937287" cy="365125"/>
          </a:xfrm>
        </p:spPr>
        <p:txBody>
          <a:bodyPr/>
          <a:lstStyle/>
          <a:p>
            <a:pPr>
              <a:defRPr/>
            </a:pPr>
            <a:fld id="{E41E33C4-8BCD-4BAF-A343-A14251D8D067}"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transition spd="slow">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562372" y="1600201"/>
            <a:ext cx="496761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717448" y="1600201"/>
            <a:ext cx="4967618"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CC8D6EED-7208-473D-876A-836A50457607}" type="datetime1">
              <a:rPr lang="en-US" smtClean="0"/>
              <a:pPr>
                <a:defRPr/>
              </a:pPr>
              <a:t>1/10/2020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02A5361-ABF7-4A49-9971-A22B9057F671}"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62372" y="273050"/>
            <a:ext cx="10122694"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62372" y="1535113"/>
            <a:ext cx="4969572"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5713543" y="1535113"/>
            <a:ext cx="4971524"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62372" y="2362201"/>
            <a:ext cx="4969572"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5713543" y="2362201"/>
            <a:ext cx="4971524"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pPr>
              <a:defRPr/>
            </a:pPr>
            <a:fld id="{6520DFF4-2DE5-4B29-9129-412FABB3FF84}" type="datetime1">
              <a:rPr lang="en-US" smtClean="0"/>
              <a:pPr>
                <a:defRPr/>
              </a:pPr>
              <a:t>1/10/2020</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96F70A3B-7827-4513-89ED-7986AAB873DB}"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fld id="{DB58BAAC-BA66-4E0A-A279-B585293ACBB1}" type="datetime1">
              <a:rPr lang="en-US" smtClean="0"/>
              <a:pPr>
                <a:defRPr/>
              </a:pPr>
              <a:t>1/10/2020</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16A42ECB-80CF-419C-ADC0-01AB02B20036}"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8140C2E-7A69-4DBC-913C-AEBE20E3CCDF}" type="datetime1">
              <a:rPr lang="en-US" smtClean="0"/>
              <a:pPr>
                <a:defRPr/>
              </a:pPr>
              <a:t>1/10/2020</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CFDCC0B-C80E-424B-BBC9-174918E868FA}"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62372" y="273050"/>
            <a:ext cx="3700330" cy="1162050"/>
          </a:xfrm>
        </p:spPr>
        <p:txBody>
          <a:bodyPr vert="horz" anchor="b">
            <a:normAutofit/>
            <a:sp3d prstMaterial="softEdge"/>
          </a:bodyPr>
          <a:lstStyle>
            <a:lvl1pPr algn="l">
              <a:buNone/>
              <a:defRPr sz="2200" b="0">
                <a:ln w="6350">
                  <a:noFill/>
                </a:ln>
                <a:solidFill>
                  <a:schemeClr val="accent1">
                    <a:tint val="73000"/>
                    <a:satMod val="180000"/>
                  </a:schemeClr>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62372" y="1524001"/>
            <a:ext cx="3700330"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397436" y="273051"/>
            <a:ext cx="6287630"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fld id="{3390DF19-7E37-4FCA-B04E-86CFAA574AD7}" type="datetime1">
              <a:rPr lang="en-US" smtClean="0"/>
              <a:pPr>
                <a:defRPr/>
              </a:pPr>
              <a:t>1/10/2020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E11C6A-DA76-43FF-B9DA-0DBEB6853620}"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49488" y="609600"/>
            <a:ext cx="6748463" cy="522288"/>
          </a:xfrm>
        </p:spPr>
        <p:txBody>
          <a:bodyPr lIns="45720" rIns="45720" bIns="0" anchor="b">
            <a:sp3d prstMaterial="softEdge"/>
          </a:bodyPr>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2249488" y="1831975"/>
            <a:ext cx="6748463" cy="3962400"/>
          </a:xfrm>
          <a:solidFill>
            <a:schemeClr val="bg2"/>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indent="0">
              <a:buNone/>
              <a:defRPr sz="3200"/>
            </a:lvl1pPr>
          </a:lstStyle>
          <a:p>
            <a:pPr marL="0" algn="l" rtl="0" eaLnBrk="1" latinLnBrk="0" hangingPunct="1"/>
            <a:r>
              <a:rPr kumimoji="0" lang="en-US" smtClean="0">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249488" y="1166787"/>
            <a:ext cx="6748463"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fld id="{3F052A7C-0C11-4950-AC9E-F4D15EBF6EF0}" type="datetime1">
              <a:rPr lang="en-US" smtClean="0"/>
              <a:pPr>
                <a:defRPr/>
              </a:pPr>
              <a:t>1/10/2020</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1967883-2CF1-4E43-A10C-13A05FD58607}" type="slidenum">
              <a:rPr lang="en-US" smtClean="0"/>
              <a:pPr>
                <a:defRPr/>
              </a:pPr>
              <a:t>‹#›</a:t>
            </a:fld>
            <a:endParaRPr lang="en-US"/>
          </a:p>
        </p:txBody>
      </p:sp>
    </p:spTree>
  </p:cSld>
  <p:clrMapOvr>
    <a:masterClrMapping/>
  </p:clrMapOvr>
  <p:transition spd="slow">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562372" y="274638"/>
            <a:ext cx="10122694"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562372" y="1600200"/>
            <a:ext cx="10122694" cy="470916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562372" y="6416676"/>
            <a:ext cx="2624402" cy="365125"/>
          </a:xfrm>
          <a:prstGeom prst="rect">
            <a:avLst/>
          </a:prstGeom>
        </p:spPr>
        <p:txBody>
          <a:bodyPr vert="horz" anchor="b"/>
          <a:lstStyle>
            <a:lvl1pPr algn="l" eaLnBrk="1" latinLnBrk="0" hangingPunct="1">
              <a:defRPr kumimoji="0" sz="1200">
                <a:solidFill>
                  <a:schemeClr val="tx1">
                    <a:shade val="50000"/>
                  </a:schemeClr>
                </a:solidFill>
              </a:defRPr>
            </a:lvl1pPr>
          </a:lstStyle>
          <a:p>
            <a:pPr>
              <a:defRPr/>
            </a:pPr>
            <a:fld id="{55AD00B0-E5A2-4315-8E30-836D494D8D4E}" type="datetime1">
              <a:rPr lang="en-US" smtClean="0"/>
              <a:pPr>
                <a:defRPr/>
              </a:pPr>
              <a:t>1/10/2020</a:t>
            </a:fld>
            <a:endParaRPr lang="en-US"/>
          </a:p>
        </p:txBody>
      </p:sp>
      <p:sp>
        <p:nvSpPr>
          <p:cNvPr id="3" name="Footer Placeholder 2"/>
          <p:cNvSpPr>
            <a:spLocks noGrp="1"/>
          </p:cNvSpPr>
          <p:nvPr>
            <p:ph type="ftr" sz="quarter" idx="3"/>
          </p:nvPr>
        </p:nvSpPr>
        <p:spPr>
          <a:xfrm>
            <a:off x="3842875" y="6416676"/>
            <a:ext cx="3561689" cy="365125"/>
          </a:xfrm>
          <a:prstGeom prst="rect">
            <a:avLst/>
          </a:prstGeom>
        </p:spPr>
        <p:txBody>
          <a:bodyPr vert="horz" anchor="b"/>
          <a:lstStyle>
            <a:lvl1pPr algn="ctr" eaLnBrk="1" latinLnBrk="0" hangingPunct="1">
              <a:defRPr kumimoji="0" sz="1200">
                <a:solidFill>
                  <a:schemeClr val="tx1">
                    <a:shade val="50000"/>
                  </a:schemeClr>
                </a:solidFill>
              </a:defRPr>
            </a:lvl1pPr>
          </a:lstStyle>
          <a:p>
            <a:pPr>
              <a:defRPr/>
            </a:pPr>
            <a:endParaRPr lang="en-US"/>
          </a:p>
        </p:txBody>
      </p:sp>
      <p:sp>
        <p:nvSpPr>
          <p:cNvPr id="23" name="Slide Number Placeholder 22"/>
          <p:cNvSpPr>
            <a:spLocks noGrp="1"/>
          </p:cNvSpPr>
          <p:nvPr>
            <p:ph type="sldNum" sz="quarter" idx="4"/>
          </p:nvPr>
        </p:nvSpPr>
        <p:spPr>
          <a:xfrm>
            <a:off x="9747779" y="6416676"/>
            <a:ext cx="937287"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pPr>
              <a:defRPr/>
            </a:pPr>
            <a:fld id="{4605A082-4BA4-4CD3-B213-CD541995BD7C}" type="slidenum">
              <a:rPr lang="en-US" smtClean="0"/>
              <a:pPr>
                <a:defRPr/>
              </a:pPr>
              <a:t>‹#›</a:t>
            </a:fld>
            <a:endParaRPr lang="en-US"/>
          </a:p>
        </p:txBody>
      </p:sp>
    </p:spTree>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slow">
    <p:fade/>
  </p:transition>
  <p:timing>
    <p:tnLst>
      <p:par>
        <p:cTn id="1" dur="indefinite" restart="never" nodeType="tmRoot"/>
      </p:par>
    </p:tnLst>
  </p:timing>
  <p:hf sldNum="0" hdr="0" ftr="0" dt="0"/>
  <p:txStyles>
    <p:titleStyle>
      <a:lvl1pPr algn="ctr" rtl="0" eaLnBrk="1" latinLnBrk="0" hangingPunct="1">
        <a:spcBef>
          <a:spcPct val="0"/>
        </a:spcBef>
        <a:buNone/>
        <a:defRPr kumimoji="0" sz="4100" b="1" kern="1200" cap="none"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tx1">
            <a:shade val="95000"/>
          </a:schemeClr>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tx1"/>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tx1"/>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tx1"/>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tx1"/>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tx1"/>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tx1"/>
        </a:buClr>
        <a:buFont typeface="Wingdings 2"/>
        <a:buChar char=""/>
        <a:defRPr kumimoji="0" sz="1600" kern="1200">
          <a:solidFill>
            <a:schemeClr val="tx1"/>
          </a:solidFill>
          <a:latin typeface="+mn-lt"/>
          <a:ea typeface="+mn-ea"/>
          <a:cs typeface="+mn-cs"/>
        </a:defRPr>
      </a:lvl7pPr>
      <a:lvl8pPr marL="2167128" indent="-182880" algn="l" rtl="0" eaLnBrk="1" latinLnBrk="0" hangingPunct="1">
        <a:spcBef>
          <a:spcPct val="20000"/>
        </a:spcBef>
        <a:buClr>
          <a:schemeClr val="tx1"/>
        </a:buClr>
        <a:buFont typeface="Wingdings 2"/>
        <a:buChar char=""/>
        <a:defRPr kumimoji="0" sz="1400" kern="1200">
          <a:solidFill>
            <a:schemeClr val="tx1"/>
          </a:solidFill>
          <a:latin typeface="+mn-lt"/>
          <a:ea typeface="+mn-ea"/>
          <a:cs typeface="+mn-cs"/>
        </a:defRPr>
      </a:lvl8pPr>
      <a:lvl9pPr marL="2368296" indent="-182880" algn="l" rtl="0" eaLnBrk="1" latinLnBrk="0" hangingPunct="1">
        <a:spcBef>
          <a:spcPct val="20000"/>
        </a:spcBef>
        <a:buClr>
          <a:schemeClr val="tx1"/>
        </a:buClr>
        <a:buFont typeface="Wingdings 2"/>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diagramLayout" Target="../diagrams/layout1.xml"/><Relationship Id="rId7" Type="http://schemas.openxmlformats.org/officeDocument/2006/relationships/diagramLayout" Target="../diagrams/layout2.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openxmlformats.org/officeDocument/2006/relationships/diagramData" Target="../diagrams/data2.xml"/><Relationship Id="rId11" Type="http://schemas.microsoft.com/office/2007/relationships/diagramDrawing" Target="../diagrams/drawing2.xml"/><Relationship Id="rId5" Type="http://schemas.openxmlformats.org/officeDocument/2006/relationships/diagramColors" Target="../diagrams/colors1.xml"/><Relationship Id="rId10" Type="http://schemas.microsoft.com/office/2007/relationships/diagramDrawing" Target="../diagrams/drawing1.xml"/><Relationship Id="rId4" Type="http://schemas.openxmlformats.org/officeDocument/2006/relationships/diagramQuickStyle" Target="../diagrams/quickStyle1.xml"/><Relationship Id="rId9" Type="http://schemas.openxmlformats.org/officeDocument/2006/relationships/diagramColors" Target="../diagrams/colors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xmlns="" val="3948941707"/>
              </p:ext>
            </p:extLst>
          </p:nvPr>
        </p:nvGraphicFramePr>
        <p:xfrm>
          <a:off x="0" y="0"/>
          <a:ext cx="11110119"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p:cNvGraphicFramePr/>
          <p:nvPr>
            <p:extLst>
              <p:ext uri="{D42A27DB-BD31-4B8C-83A1-F6EECF244321}">
                <p14:modId xmlns:p14="http://schemas.microsoft.com/office/powerpoint/2010/main" xmlns="" val="1985997957"/>
              </p:ext>
            </p:extLst>
          </p:nvPr>
        </p:nvGraphicFramePr>
        <p:xfrm>
          <a:off x="3794919" y="5419165"/>
          <a:ext cx="6780345" cy="12192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8" name="Date Placeholder 7"/>
          <p:cNvSpPr>
            <a:spLocks noGrp="1"/>
          </p:cNvSpPr>
          <p:nvPr>
            <p:ph type="dt" sz="half" idx="10"/>
          </p:nvPr>
        </p:nvSpPr>
        <p:spPr>
          <a:xfrm>
            <a:off x="4967618" y="152400"/>
            <a:ext cx="2811860" cy="457200"/>
          </a:xfrm>
        </p:spPr>
        <p:txBody>
          <a:bodyPr/>
          <a:lstStyle/>
          <a:p>
            <a:pPr>
              <a:defRPr/>
            </a:pPr>
            <a:fld id="{3AB188B7-2169-4706-9306-334531D29BC1}" type="datetime1">
              <a:rPr lang="en-US" sz="2400" b="1" smtClean="0">
                <a:solidFill>
                  <a:srgbClr val="EE20C7"/>
                </a:solidFill>
                <a:latin typeface="Arial Black" panose="020B0A04020102020204" pitchFamily="34" charset="0"/>
              </a:rPr>
              <a:pPr>
                <a:defRPr/>
              </a:pPr>
              <a:t>1/10/2020</a:t>
            </a:fld>
            <a:endParaRPr lang="en-US" sz="2400" b="1" dirty="0">
              <a:solidFill>
                <a:srgbClr val="EE20C7"/>
              </a:solidFill>
              <a:latin typeface="Arial Black" panose="020B0A04020102020204" pitchFamily="34" charset="0"/>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76200"/>
            <a:ext cx="8229601" cy="609600"/>
          </a:xfrm>
        </p:spPr>
        <p:txBody>
          <a:bodyPr>
            <a:noAutofit/>
          </a:bodyPr>
          <a:lstStyle/>
          <a:p>
            <a:r>
              <a:rPr lang="en-US" b="1" dirty="0" smtClean="0"/>
              <a:t>Purposes of research</a:t>
            </a:r>
            <a:endParaRPr lang="en-US" b="1" dirty="0"/>
          </a:p>
        </p:txBody>
      </p:sp>
      <p:sp>
        <p:nvSpPr>
          <p:cNvPr id="2" name="Content Placeholder 1"/>
          <p:cNvSpPr>
            <a:spLocks noGrp="1"/>
          </p:cNvSpPr>
          <p:nvPr>
            <p:ph idx="1"/>
          </p:nvPr>
        </p:nvSpPr>
        <p:spPr>
          <a:xfrm>
            <a:off x="137319" y="685800"/>
            <a:ext cx="10896600" cy="6019800"/>
          </a:xfrm>
        </p:spPr>
        <p:txBody>
          <a:bodyPr>
            <a:normAutofit/>
          </a:bodyPr>
          <a:lstStyle/>
          <a:p>
            <a:pPr algn="just"/>
            <a:r>
              <a:rPr lang="en-US" dirty="0"/>
              <a:t>To discover new knowledge. This involves discovering of new facts, their correct interpretation and practical application</a:t>
            </a:r>
          </a:p>
          <a:p>
            <a:pPr algn="just"/>
            <a:r>
              <a:rPr lang="en-US" dirty="0"/>
              <a:t>To describe a phenomen. Accurate identification of any event which involves thorough description, e.g. size, shape, age, weight, colour, height , change over time and others. Description then provides knowledge of the basis of other research purposes</a:t>
            </a:r>
          </a:p>
        </p:txBody>
      </p:sp>
    </p:spTree>
    <p:extLst>
      <p:ext uri="{BB962C8B-B14F-4D97-AF65-F5344CB8AC3E}">
        <p14:creationId xmlns:p14="http://schemas.microsoft.com/office/powerpoint/2010/main" xmlns="" val="40339291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0" y="0"/>
            <a:ext cx="11247438" cy="1066800"/>
          </a:xfrm>
        </p:spPr>
        <p:txBody>
          <a:bodyPr/>
          <a:lstStyle/>
          <a:p>
            <a:pPr eaLnBrk="1" hangingPunct="1"/>
            <a:r>
              <a:rPr lang="en-US" b="1" smtClean="0"/>
              <a:t>HOW TO AVOID PLAGIARISM</a:t>
            </a:r>
          </a:p>
        </p:txBody>
      </p:sp>
      <p:sp>
        <p:nvSpPr>
          <p:cNvPr id="77827" name="Content Placeholder 2"/>
          <p:cNvSpPr>
            <a:spLocks noGrp="1"/>
          </p:cNvSpPr>
          <p:nvPr>
            <p:ph idx="1"/>
          </p:nvPr>
        </p:nvSpPr>
        <p:spPr>
          <a:xfrm>
            <a:off x="213519" y="838200"/>
            <a:ext cx="10846461" cy="6019800"/>
          </a:xfrm>
        </p:spPr>
        <p:txBody>
          <a:bodyPr/>
          <a:lstStyle/>
          <a:p>
            <a:pPr algn="just" eaLnBrk="1" hangingPunct="1"/>
            <a:r>
              <a:rPr lang="en-US" dirty="0" smtClean="0"/>
              <a:t>Summarize- In your own words and cite reference</a:t>
            </a:r>
          </a:p>
          <a:p>
            <a:pPr algn="just" eaLnBrk="1" hangingPunct="1"/>
            <a:r>
              <a:rPr lang="en-US" dirty="0" smtClean="0"/>
              <a:t>Paraphrase- Translate source into your own words and cite reference</a:t>
            </a:r>
          </a:p>
          <a:p>
            <a:pPr algn="just" eaLnBrk="1" hangingPunct="1"/>
            <a:r>
              <a:rPr lang="en-US" dirty="0" smtClean="0"/>
              <a:t>Quotation- Word-for-word and cite reference (using quotation marks-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a:xfrm>
            <a:off x="0" y="0"/>
            <a:ext cx="11247438" cy="1143000"/>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eaLnBrk="1" hangingPunct="1"/>
            <a:r>
              <a:rPr lang="en-US" b="1" smtClean="0">
                <a:solidFill>
                  <a:schemeClr val="bg1"/>
                </a:solidFill>
              </a:rPr>
              <a:t>STEP 6: RESEARCH METHODOLOGY</a:t>
            </a:r>
            <a:br>
              <a:rPr lang="en-US" b="1" smtClean="0">
                <a:solidFill>
                  <a:schemeClr val="bg1"/>
                </a:solidFill>
              </a:rPr>
            </a:br>
            <a:endParaRPr lang="en-US" smtClean="0">
              <a:solidFill>
                <a:schemeClr val="bg1"/>
              </a:solidFill>
            </a:endParaRPr>
          </a:p>
        </p:txBody>
      </p:sp>
      <p:sp>
        <p:nvSpPr>
          <p:cNvPr id="78851" name="Content Placeholder 2"/>
          <p:cNvSpPr>
            <a:spLocks noGrp="1"/>
          </p:cNvSpPr>
          <p:nvPr>
            <p:ph idx="1"/>
          </p:nvPr>
        </p:nvSpPr>
        <p:spPr>
          <a:xfrm>
            <a:off x="213519" y="1295400"/>
            <a:ext cx="10896601" cy="5334000"/>
          </a:xfrm>
        </p:spPr>
        <p:txBody>
          <a:bodyPr>
            <a:normAutofit/>
          </a:bodyPr>
          <a:lstStyle/>
          <a:p>
            <a:pPr algn="just">
              <a:buNone/>
            </a:pPr>
            <a:r>
              <a:rPr lang="en-US" b="1" dirty="0"/>
              <a:t>Definition</a:t>
            </a:r>
            <a:r>
              <a:rPr lang="en-US" dirty="0"/>
              <a:t> </a:t>
            </a:r>
          </a:p>
          <a:p>
            <a:pPr algn="just"/>
            <a:r>
              <a:rPr lang="en-US" dirty="0"/>
              <a:t>This describes the procedures that are followed in conducting research where techniques of obtaining data are developed to test </a:t>
            </a:r>
            <a:r>
              <a:rPr lang="en-US" dirty="0" smtClean="0"/>
              <a:t>hypotheses</a:t>
            </a:r>
          </a:p>
          <a:p>
            <a:pPr algn="just"/>
            <a:r>
              <a:rPr lang="en-US" dirty="0" smtClean="0"/>
              <a:t>The steps involved in conducting the study should be described in detail</a:t>
            </a:r>
          </a:p>
          <a:p>
            <a:pPr algn="just"/>
            <a:r>
              <a:rPr lang="en-US" dirty="0" smtClean="0"/>
              <a:t>As part of the research methodology, the researcher has to describe the research design. </a:t>
            </a:r>
            <a:endParaRPr lang="en-US" dirty="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72" y="381001"/>
            <a:ext cx="10122694" cy="5745166"/>
          </a:xfrm>
        </p:spPr>
        <p:txBody>
          <a:bodyPr/>
          <a:lstStyle/>
          <a:p>
            <a:pPr algn="just"/>
            <a:r>
              <a:rPr lang="en-US" dirty="0"/>
              <a:t>Every researcher has to identify an appropriate research design for use in the study. Identification of a specific study design will depend on :</a:t>
            </a:r>
          </a:p>
          <a:p>
            <a:pPr lvl="1" algn="just"/>
            <a:r>
              <a:rPr lang="en-US" sz="3200" dirty="0"/>
              <a:t>Available information (state of knowledge) about the problem.</a:t>
            </a:r>
          </a:p>
          <a:p>
            <a:pPr lvl="1" algn="just"/>
            <a:r>
              <a:rPr lang="en-US" sz="3200" dirty="0"/>
              <a:t>The nature of the problem and its environment.</a:t>
            </a:r>
          </a:p>
          <a:p>
            <a:pPr lvl="1" algn="just"/>
            <a:r>
              <a:rPr lang="en-US" sz="3200" dirty="0"/>
              <a:t>The availability of resources for the study.</a:t>
            </a:r>
          </a:p>
          <a:p>
            <a:pPr lvl="1" algn="just"/>
            <a:r>
              <a:rPr lang="en-US" sz="3200" dirty="0"/>
              <a:t>The skills and creativity of the researchers.</a:t>
            </a:r>
          </a:p>
          <a:p>
            <a:endParaRPr lang="en-US" dirty="0"/>
          </a:p>
        </p:txBody>
      </p:sp>
    </p:spTree>
    <p:extLst>
      <p:ext uri="{BB962C8B-B14F-4D97-AF65-F5344CB8AC3E}">
        <p14:creationId xmlns:p14="http://schemas.microsoft.com/office/powerpoint/2010/main" xmlns="" val="14537370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562372" y="0"/>
            <a:ext cx="10122694" cy="533400"/>
          </a:xfrm>
        </p:spPr>
        <p:txBody>
          <a:bodyPr rtlCol="0">
            <a:normAutofit fontScale="90000"/>
          </a:bodyPr>
          <a:lstStyle/>
          <a:p>
            <a:pPr eaLnBrk="1" fontAlgn="auto" hangingPunct="1">
              <a:spcAft>
                <a:spcPts val="0"/>
              </a:spcAft>
              <a:defRPr/>
            </a:pPr>
            <a:r>
              <a:rPr lang="en-US" b="1" u="sng" smtClean="0"/>
              <a:t>Types of research designs</a:t>
            </a:r>
          </a:p>
        </p:txBody>
      </p:sp>
      <p:sp>
        <p:nvSpPr>
          <p:cNvPr id="3" name="Content Placeholder 2"/>
          <p:cNvSpPr>
            <a:spLocks noGrp="1"/>
          </p:cNvSpPr>
          <p:nvPr>
            <p:ph idx="1"/>
          </p:nvPr>
        </p:nvSpPr>
        <p:spPr>
          <a:xfrm>
            <a:off x="187459" y="609600"/>
            <a:ext cx="10872523" cy="6096000"/>
          </a:xfrm>
        </p:spPr>
        <p:txBody>
          <a:bodyPr rtlCol="0">
            <a:normAutofit/>
          </a:bodyPr>
          <a:lstStyle/>
          <a:p>
            <a:pPr algn="just" eaLnBrk="1" fontAlgn="auto" hangingPunct="1">
              <a:spcAft>
                <a:spcPts val="0"/>
              </a:spcAft>
              <a:buFont typeface="Arial" pitchFamily="34" charset="0"/>
              <a:buChar char="•"/>
              <a:defRPr/>
            </a:pPr>
            <a:r>
              <a:rPr lang="en-US" dirty="0" smtClean="0"/>
              <a:t>Experimental Design: True Experimental and Quasi-experimental. </a:t>
            </a:r>
          </a:p>
          <a:p>
            <a:pPr algn="just" eaLnBrk="1" fontAlgn="auto" hangingPunct="1">
              <a:spcAft>
                <a:spcPts val="0"/>
              </a:spcAft>
              <a:buFont typeface="Arial" pitchFamily="34" charset="0"/>
              <a:buChar char="•"/>
              <a:defRPr/>
            </a:pPr>
            <a:r>
              <a:rPr lang="en-US" dirty="0" smtClean="0"/>
              <a:t>Survey Design: Comparative and Correlation.</a:t>
            </a:r>
          </a:p>
          <a:p>
            <a:pPr algn="just" eaLnBrk="1" fontAlgn="auto" hangingPunct="1">
              <a:spcAft>
                <a:spcPts val="0"/>
              </a:spcAft>
              <a:buFont typeface="Arial" pitchFamily="34" charset="0"/>
              <a:buChar char="•"/>
              <a:defRPr/>
            </a:pPr>
            <a:r>
              <a:rPr lang="en-US" dirty="0" smtClean="0"/>
              <a:t>Descriptive Design: Descriptive and Explorative.</a:t>
            </a:r>
          </a:p>
          <a:p>
            <a:pPr algn="just" eaLnBrk="1" fontAlgn="auto" hangingPunct="1">
              <a:spcAft>
                <a:spcPts val="0"/>
              </a:spcAft>
              <a:buFont typeface="Arial" pitchFamily="34" charset="0"/>
              <a:buChar char="•"/>
              <a:defRPr/>
            </a:pPr>
            <a:r>
              <a:rPr lang="en-US" dirty="0" smtClean="0"/>
              <a:t>Case Study Design</a:t>
            </a:r>
          </a:p>
          <a:p>
            <a:pPr marL="514350" indent="-514350" algn="just" eaLnBrk="1" fontAlgn="auto" hangingPunct="1">
              <a:spcAft>
                <a:spcPts val="0"/>
              </a:spcAft>
              <a:buFont typeface="Arial" charset="0"/>
              <a:buAutoNum type="arabicPeriod"/>
              <a:defRPr/>
            </a:pPr>
            <a:r>
              <a:rPr lang="en-US" b="1" u="sng" dirty="0" smtClean="0"/>
              <a:t>Experimental Research Design</a:t>
            </a:r>
            <a:r>
              <a:rPr lang="en-US" u="sng" dirty="0" smtClean="0"/>
              <a:t> </a:t>
            </a:r>
          </a:p>
          <a:p>
            <a:pPr marL="514350" indent="-514350" algn="just" eaLnBrk="1" fontAlgn="auto" hangingPunct="1">
              <a:spcAft>
                <a:spcPts val="0"/>
              </a:spcAft>
              <a:buFont typeface="Arial" charset="0"/>
              <a:buNone/>
              <a:defRPr/>
            </a:pPr>
            <a:r>
              <a:rPr lang="en-US" dirty="0" smtClean="0"/>
              <a:t>	Commonly used in clinical settings because of its accuracy and reliability. </a:t>
            </a:r>
          </a:p>
          <a:p>
            <a:pPr marL="514350" indent="-514350" algn="just" eaLnBrk="1" fontAlgn="auto" hangingPunct="1">
              <a:spcAft>
                <a:spcPts val="0"/>
              </a:spcAft>
              <a:buFont typeface="Arial" charset="0"/>
              <a:buNone/>
              <a:defRPr/>
            </a:pPr>
            <a:r>
              <a:rPr lang="en-US" dirty="0" smtClean="0"/>
              <a:t>It could be subdivided into true experimental and quasi-experimental.</a:t>
            </a:r>
          </a:p>
          <a:p>
            <a:pPr algn="just" eaLnBrk="1" fontAlgn="auto" hangingPunct="1">
              <a:spcAft>
                <a:spcPts val="0"/>
              </a:spcAft>
              <a:buFont typeface="Arial" charset="0"/>
              <a:buNone/>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Content Placeholder 2"/>
          <p:cNvSpPr>
            <a:spLocks noGrp="1"/>
          </p:cNvSpPr>
          <p:nvPr>
            <p:ph idx="1"/>
          </p:nvPr>
        </p:nvSpPr>
        <p:spPr>
          <a:xfrm>
            <a:off x="213519" y="76200"/>
            <a:ext cx="10846461" cy="6781800"/>
          </a:xfrm>
        </p:spPr>
        <p:txBody>
          <a:bodyPr rtlCol="0">
            <a:normAutofit/>
          </a:bodyPr>
          <a:lstStyle/>
          <a:p>
            <a:pPr algn="just" eaLnBrk="1" fontAlgn="auto" hangingPunct="1">
              <a:spcAft>
                <a:spcPts val="0"/>
              </a:spcAft>
              <a:buFont typeface="Arial" pitchFamily="34" charset="0"/>
              <a:buChar char="•"/>
              <a:defRPr/>
            </a:pPr>
            <a:r>
              <a:rPr lang="en-US" dirty="0" smtClean="0"/>
              <a:t>Experimental research designs are concerned with testing hypotheses and establishing causality. </a:t>
            </a:r>
          </a:p>
          <a:p>
            <a:pPr algn="just" eaLnBrk="1" fontAlgn="auto" hangingPunct="1">
              <a:spcAft>
                <a:spcPts val="0"/>
              </a:spcAft>
              <a:buFont typeface="Arial" pitchFamily="34" charset="0"/>
              <a:buChar char="•"/>
              <a:defRPr/>
            </a:pPr>
            <a:r>
              <a:rPr lang="en-US" dirty="0" smtClean="0"/>
              <a:t>This design tests the hypothesis of relationships, that is, attempts to make predictions of future outcomes based on a causal model implementing strategies to control the predicted outcome. If  'X' occurs 'Y' follows and so on.</a:t>
            </a:r>
          </a:p>
          <a:p>
            <a:pPr algn="just" eaLnBrk="1" fontAlgn="auto" hangingPunct="1">
              <a:spcAft>
                <a:spcPts val="0"/>
              </a:spcAft>
              <a:buFont typeface="Arial" pitchFamily="34" charset="0"/>
              <a:buChar char="•"/>
              <a:defRPr/>
            </a:pPr>
            <a:r>
              <a:rPr lang="en-US" dirty="0" smtClean="0"/>
              <a:t>In an experimental research design, the researcher controls or manipulates the action of the independent or causal variable(s) and observes and measures the action or outcome on the </a:t>
            </a:r>
            <a:r>
              <a:rPr lang="en-US" dirty="0" err="1" smtClean="0"/>
              <a:t>dependant</a:t>
            </a:r>
            <a:r>
              <a:rPr lang="en-US" dirty="0" smtClean="0"/>
              <a:t> variable. For example, </a:t>
            </a:r>
            <a:r>
              <a:rPr lang="en-US" sz="2800" i="1" dirty="0" smtClean="0"/>
              <a:t>the effectiveness of a particular drug such as </a:t>
            </a:r>
            <a:r>
              <a:rPr lang="en-US" sz="2800" i="1" dirty="0" err="1" smtClean="0"/>
              <a:t>paracetamol</a:t>
            </a:r>
            <a:r>
              <a:rPr lang="en-US" sz="2800" i="1" dirty="0" smtClean="0"/>
              <a:t> in relieving moderate pain.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137320" y="152400"/>
            <a:ext cx="10922662" cy="6553200"/>
          </a:xfrm>
        </p:spPr>
        <p:txBody>
          <a:bodyPr rtlCol="0">
            <a:normAutofit/>
          </a:bodyPr>
          <a:lstStyle/>
          <a:p>
            <a:pPr algn="just" eaLnBrk="1" fontAlgn="auto" hangingPunct="1">
              <a:spcAft>
                <a:spcPts val="0"/>
              </a:spcAft>
              <a:buFont typeface="Arial" charset="0"/>
              <a:buNone/>
              <a:defRPr/>
            </a:pPr>
            <a:r>
              <a:rPr lang="en-US" b="1" i="1" u="sng" dirty="0" smtClean="0"/>
              <a:t>Characteristics of experimental research design</a:t>
            </a:r>
          </a:p>
          <a:p>
            <a:pPr algn="just" eaLnBrk="1" fontAlgn="auto" hangingPunct="1">
              <a:spcAft>
                <a:spcPts val="0"/>
              </a:spcAft>
              <a:buFont typeface="Arial" charset="0"/>
              <a:buNone/>
              <a:defRPr/>
            </a:pPr>
            <a:r>
              <a:rPr lang="en-US" b="1" dirty="0" smtClean="0"/>
              <a:t>Manipulation: </a:t>
            </a:r>
            <a:r>
              <a:rPr lang="en-US" dirty="0" smtClean="0"/>
              <a:t>the researcher controls the independent variable, which can be an event, intervention or treatment that is expected to have some effect on the </a:t>
            </a:r>
            <a:r>
              <a:rPr lang="en-US" dirty="0" err="1" smtClean="0"/>
              <a:t>dependant</a:t>
            </a:r>
            <a:r>
              <a:rPr lang="en-US" dirty="0" smtClean="0"/>
              <a:t> variable.</a:t>
            </a:r>
          </a:p>
          <a:p>
            <a:pPr algn="just" eaLnBrk="1" fontAlgn="auto" hangingPunct="1">
              <a:spcAft>
                <a:spcPts val="0"/>
              </a:spcAft>
              <a:buFont typeface="Arial" charset="0"/>
              <a:buNone/>
              <a:defRPr/>
            </a:pPr>
            <a:r>
              <a:rPr lang="en-US" b="1" dirty="0" smtClean="0"/>
              <a:t>Control :</a:t>
            </a:r>
            <a:r>
              <a:rPr lang="en-US" dirty="0" smtClean="0"/>
              <a:t>The researcher exercises control over the experimental situation by eliminating the actions of other possible variables beyond the independent variable. </a:t>
            </a:r>
          </a:p>
          <a:p>
            <a:pPr algn="just" eaLnBrk="1" fontAlgn="auto" hangingPunct="1">
              <a:spcAft>
                <a:spcPts val="0"/>
              </a:spcAft>
              <a:buFont typeface="Arial" charset="0"/>
              <a:buNone/>
              <a:defRPr/>
            </a:pPr>
            <a:r>
              <a:rPr lang="en-US" b="1" dirty="0" smtClean="0"/>
              <a:t>Randomizing : </a:t>
            </a:r>
            <a:r>
              <a:rPr lang="en-US" dirty="0" smtClean="0"/>
              <a:t>Every subject is given an equal chance to participate in the study. The researcher assigns the subjects to the experimental or control groups on a random basis. </a:t>
            </a:r>
            <a:endParaRPr lang="en-US" b="1" i="1" u="sng"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a:xfrm>
            <a:off x="187459" y="228600"/>
            <a:ext cx="10872523" cy="6477000"/>
          </a:xfrm>
        </p:spPr>
        <p:txBody>
          <a:bodyPr rtlCol="0">
            <a:normAutofit/>
          </a:bodyPr>
          <a:lstStyle/>
          <a:p>
            <a:pPr algn="just" eaLnBrk="1" fontAlgn="auto" hangingPunct="1">
              <a:spcAft>
                <a:spcPts val="0"/>
              </a:spcAft>
              <a:buFont typeface="Arial" pitchFamily="34" charset="0"/>
              <a:buChar char="•"/>
              <a:defRPr/>
            </a:pPr>
            <a:r>
              <a:rPr lang="en-US" dirty="0" smtClean="0"/>
              <a:t>In a quasi-experimental design, some of the above rules are relaxed. For example, there might be no need for having a control group or at times randomization may not be included. The quasi-experimental design enables the search for knowledge and examination of causality in situations where complete control is not possible.</a:t>
            </a:r>
          </a:p>
          <a:p>
            <a:pPr algn="just" eaLnBrk="1" fontAlgn="auto" hangingPunct="1">
              <a:spcAft>
                <a:spcPts val="0"/>
              </a:spcAft>
              <a:buFont typeface="Arial" charset="0"/>
              <a:buNone/>
              <a:defRPr/>
            </a:pPr>
            <a:r>
              <a:rPr lang="en-US" b="1" u="sng" dirty="0" smtClean="0"/>
              <a:t>Advantages of experimental research design</a:t>
            </a:r>
          </a:p>
          <a:p>
            <a:pPr algn="just" eaLnBrk="1" fontAlgn="auto" hangingPunct="1">
              <a:spcAft>
                <a:spcPts val="0"/>
              </a:spcAft>
              <a:buFont typeface="Arial" charset="0"/>
              <a:buNone/>
              <a:defRPr/>
            </a:pPr>
            <a:r>
              <a:rPr lang="en-US" dirty="0" smtClean="0"/>
              <a:t>1. Most powerful design for testing the hypothesis of cause-effect relationships between variables.</a:t>
            </a:r>
          </a:p>
          <a:p>
            <a:pPr algn="just" eaLnBrk="1" fontAlgn="auto" hangingPunct="1">
              <a:spcAft>
                <a:spcPts val="0"/>
              </a:spcAft>
              <a:buFont typeface="Arial" charset="0"/>
              <a:buNone/>
              <a:defRPr/>
            </a:pPr>
            <a:r>
              <a:rPr lang="en-US" dirty="0" smtClean="0"/>
              <a:t>2. It is practical, feasible and can be generalized to some extent. This type of design introduces some control over certain extraneous variables.</a:t>
            </a:r>
          </a:p>
          <a:p>
            <a:pPr algn="just" eaLnBrk="1" fontAlgn="auto" hangingPunct="1">
              <a:spcAft>
                <a:spcPts val="0"/>
              </a:spcAft>
              <a:buFont typeface="Arial" pitchFamily="34" charset="0"/>
              <a:buChar char="•"/>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00800"/>
          </a:xfrm>
        </p:spPr>
        <p:txBody>
          <a:bodyPr rtlCol="0">
            <a:normAutofit/>
          </a:bodyPr>
          <a:lstStyle/>
          <a:p>
            <a:pPr algn="just" eaLnBrk="1" fontAlgn="auto" hangingPunct="1">
              <a:spcAft>
                <a:spcPts val="0"/>
              </a:spcAft>
              <a:buFont typeface="Arial" charset="0"/>
              <a:buNone/>
              <a:defRPr/>
            </a:pPr>
            <a:r>
              <a:rPr lang="en-US" b="1" u="sng" dirty="0" smtClean="0"/>
              <a:t>Disadvantages</a:t>
            </a:r>
            <a:r>
              <a:rPr lang="en-US" b="1" dirty="0"/>
              <a:t> </a:t>
            </a:r>
            <a:r>
              <a:rPr lang="en-US" b="1" dirty="0" smtClean="0"/>
              <a:t>of experimental research design </a:t>
            </a:r>
          </a:p>
          <a:p>
            <a:pPr marL="514350" indent="-514350" algn="just" eaLnBrk="1" fontAlgn="auto" hangingPunct="1">
              <a:spcAft>
                <a:spcPts val="0"/>
              </a:spcAft>
              <a:buFont typeface="+mj-lt"/>
              <a:buAutoNum type="arabicPeriod"/>
              <a:defRPr/>
            </a:pPr>
            <a:r>
              <a:rPr lang="en-US" dirty="0" smtClean="0"/>
              <a:t>In most real situations, it is difficult to conduct a true experimental design, since some of the variables cannot be manipulated or controlled.</a:t>
            </a:r>
          </a:p>
          <a:p>
            <a:pPr marL="514350" indent="-514350" algn="just" eaLnBrk="1" fontAlgn="auto" hangingPunct="1">
              <a:spcAft>
                <a:spcPts val="0"/>
              </a:spcAft>
              <a:buFont typeface="+mj-lt"/>
              <a:buAutoNum type="arabicPeriod"/>
              <a:defRPr/>
            </a:pPr>
            <a:r>
              <a:rPr lang="en-US" dirty="0" smtClean="0"/>
              <a:t>At times it becomes quite difficult to get randomized research subjects or even a control group. </a:t>
            </a:r>
          </a:p>
          <a:p>
            <a:pPr marL="514350" indent="-514350" algn="just" eaLnBrk="1" fontAlgn="auto" hangingPunct="1">
              <a:spcAft>
                <a:spcPts val="0"/>
              </a:spcAft>
              <a:buFont typeface="+mj-lt"/>
              <a:buAutoNum type="arabicPeriod"/>
              <a:defRPr/>
            </a:pPr>
            <a:r>
              <a:rPr lang="en-US" dirty="0" smtClean="0"/>
              <a:t>As a result of the need for randomization, control and manipulation with the aim of establishing cause-effect relationships, the design becomes very expensive, both in terms of time and money.</a:t>
            </a:r>
          </a:p>
          <a:p>
            <a:pPr algn="just"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562372" y="0"/>
            <a:ext cx="10122694" cy="685800"/>
          </a:xfrm>
        </p:spPr>
        <p:txBody>
          <a:bodyPr rtlCol="0">
            <a:normAutofit fontScale="90000"/>
          </a:bodyPr>
          <a:lstStyle/>
          <a:p>
            <a:pPr eaLnBrk="1" fontAlgn="auto" hangingPunct="1">
              <a:spcAft>
                <a:spcPts val="0"/>
              </a:spcAft>
              <a:defRPr/>
            </a:pPr>
            <a:r>
              <a:rPr lang="en-US" b="1" smtClean="0"/>
              <a:t>2. Survey Research Design</a:t>
            </a:r>
            <a:endParaRPr lang="en-US" smtClean="0"/>
          </a:p>
        </p:txBody>
      </p:sp>
      <p:sp>
        <p:nvSpPr>
          <p:cNvPr id="84995" name="Content Placeholder 2"/>
          <p:cNvSpPr>
            <a:spLocks noGrp="1"/>
          </p:cNvSpPr>
          <p:nvPr>
            <p:ph idx="1"/>
          </p:nvPr>
        </p:nvSpPr>
        <p:spPr>
          <a:xfrm>
            <a:off x="218941" y="553792"/>
            <a:ext cx="10841039" cy="6151808"/>
          </a:xfrm>
        </p:spPr>
        <p:txBody>
          <a:bodyPr/>
          <a:lstStyle/>
          <a:p>
            <a:pPr algn="just" eaLnBrk="1" hangingPunct="1"/>
            <a:r>
              <a:rPr lang="en-US" dirty="0" smtClean="0"/>
              <a:t>Is the systematic gathering of information.</a:t>
            </a:r>
          </a:p>
          <a:p>
            <a:pPr algn="just" eaLnBrk="1" hangingPunct="1"/>
            <a:r>
              <a:rPr lang="en-US" dirty="0" smtClean="0"/>
              <a:t>Survey studies are concerned with gathering information </a:t>
            </a:r>
            <a:r>
              <a:rPr lang="en-US" b="1" dirty="0" smtClean="0"/>
              <a:t>from a sample of population.</a:t>
            </a:r>
          </a:p>
          <a:p>
            <a:pPr algn="just" eaLnBrk="1" hangingPunct="1"/>
            <a:r>
              <a:rPr lang="en-US" dirty="0" smtClean="0"/>
              <a:t>The purpose of the study is usually to identify general trends or patterns in the collected data.</a:t>
            </a:r>
          </a:p>
          <a:p>
            <a:pPr algn="just" eaLnBrk="1" hangingPunct="1"/>
            <a:r>
              <a:rPr lang="en-US" dirty="0" smtClean="0"/>
              <a:t>It’s designed to obtain information from the population regarding the prevalence, distribution, and interrelations of variables within those populations.</a:t>
            </a:r>
          </a:p>
          <a:p>
            <a:pPr algn="just" eaLnBrk="1" hangingPunct="1"/>
            <a:r>
              <a:rPr lang="en-US" dirty="0" smtClean="0"/>
              <a:t>Survey studies primarily yield </a:t>
            </a:r>
            <a:r>
              <a:rPr lang="en-US" b="1" dirty="0" smtClean="0"/>
              <a:t>quantitative data</a:t>
            </a:r>
            <a:r>
              <a:rPr lang="en-US" dirty="0" smtClean="0"/>
              <a:t>. They are mainly cross sectional in design, but can also be longitudinal.</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6063" y="193183"/>
            <a:ext cx="10853919" cy="6512417"/>
          </a:xfrm>
        </p:spPr>
        <p:txBody>
          <a:bodyPr rtlCol="0">
            <a:normAutofit/>
          </a:bodyPr>
          <a:lstStyle/>
          <a:p>
            <a:pPr algn="just" eaLnBrk="1" fontAlgn="auto" hangingPunct="1">
              <a:spcAft>
                <a:spcPts val="0"/>
              </a:spcAft>
              <a:buFont typeface="Arial" pitchFamily="34" charset="0"/>
              <a:buChar char="•"/>
              <a:defRPr/>
            </a:pPr>
            <a:r>
              <a:rPr lang="en-US" dirty="0" smtClean="0"/>
              <a:t>They mainly deal with (investigate) what people do, for example, how or what they eat, how they meet their health needs, what kind of family planning </a:t>
            </a:r>
            <a:r>
              <a:rPr lang="en-US" dirty="0" err="1" smtClean="0"/>
              <a:t>behaviour</a:t>
            </a:r>
            <a:r>
              <a:rPr lang="en-US" dirty="0" smtClean="0"/>
              <a:t> they engage in and so on.</a:t>
            </a:r>
          </a:p>
          <a:p>
            <a:pPr algn="just" eaLnBrk="1" fontAlgn="auto" hangingPunct="1">
              <a:spcAft>
                <a:spcPts val="0"/>
              </a:spcAft>
              <a:buFont typeface="Arial" charset="0"/>
              <a:buNone/>
              <a:defRPr/>
            </a:pPr>
            <a:r>
              <a:rPr lang="en-US" b="1" i="1" u="sng" dirty="0" smtClean="0"/>
              <a:t>Advantages</a:t>
            </a:r>
          </a:p>
          <a:p>
            <a:pPr marL="971550" lvl="1" indent="-514350" algn="just" eaLnBrk="1" fontAlgn="auto" hangingPunct="1">
              <a:spcAft>
                <a:spcPts val="0"/>
              </a:spcAft>
              <a:buFont typeface="+mj-lt"/>
              <a:buAutoNum type="arabicPeriod"/>
              <a:defRPr/>
            </a:pPr>
            <a:r>
              <a:rPr lang="en-US" dirty="0" smtClean="0"/>
              <a:t>It is flexible and broad in scope.</a:t>
            </a:r>
          </a:p>
          <a:p>
            <a:pPr marL="971550" lvl="1" indent="-514350" algn="just" eaLnBrk="1" fontAlgn="auto" hangingPunct="1">
              <a:spcAft>
                <a:spcPts val="0"/>
              </a:spcAft>
              <a:buFont typeface="+mj-lt"/>
              <a:buAutoNum type="arabicPeriod"/>
              <a:defRPr/>
            </a:pPr>
            <a:r>
              <a:rPr lang="en-US" dirty="0" smtClean="0"/>
              <a:t>It can be applied to many people </a:t>
            </a:r>
          </a:p>
          <a:p>
            <a:pPr marL="971550" lvl="1" indent="-514350" algn="just" eaLnBrk="1" fontAlgn="auto" hangingPunct="1">
              <a:spcAft>
                <a:spcPts val="0"/>
              </a:spcAft>
              <a:buFont typeface="+mj-lt"/>
              <a:buAutoNum type="arabicPeriod"/>
              <a:defRPr/>
            </a:pPr>
            <a:r>
              <a:rPr lang="en-US" dirty="0" smtClean="0"/>
              <a:t>It can focus on wide range of topics</a:t>
            </a:r>
            <a:endParaRPr lang="en-US" b="1" i="1" u="sng" dirty="0" smtClean="0"/>
          </a:p>
          <a:p>
            <a:pPr marL="60325" lvl="1" indent="-60325" algn="just" eaLnBrk="1" fontAlgn="auto" hangingPunct="1">
              <a:spcAft>
                <a:spcPts val="0"/>
              </a:spcAft>
              <a:buFont typeface="Arial" charset="0"/>
              <a:buNone/>
              <a:defRPr/>
            </a:pPr>
            <a:r>
              <a:rPr lang="en-US" dirty="0" smtClean="0"/>
              <a:t>The survey design is better suited for extensive rather than intensive analysis of a situation. </a:t>
            </a:r>
          </a:p>
          <a:p>
            <a:pPr marL="60325" lvl="1" indent="-60325" algn="just" eaLnBrk="1" fontAlgn="auto" hangingPunct="1">
              <a:spcAft>
                <a:spcPts val="0"/>
              </a:spcAft>
              <a:buFont typeface="Arial" charset="0"/>
              <a:buNone/>
              <a:defRPr/>
            </a:pPr>
            <a:r>
              <a:rPr lang="en-US" dirty="0" smtClean="0"/>
              <a:t>It is usually descriptive and specific based on the situation that needs intervention, for planning purposes, monitoring and evaluation of services.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 purpose</a:t>
            </a:r>
            <a:endParaRPr lang="en-US" dirty="0"/>
          </a:p>
        </p:txBody>
      </p:sp>
      <p:sp>
        <p:nvSpPr>
          <p:cNvPr id="2" name="Content Placeholder 1"/>
          <p:cNvSpPr>
            <a:spLocks noGrp="1"/>
          </p:cNvSpPr>
          <p:nvPr>
            <p:ph idx="1"/>
          </p:nvPr>
        </p:nvSpPr>
        <p:spPr>
          <a:xfrm>
            <a:off x="289719" y="762000"/>
            <a:ext cx="10957719" cy="5943600"/>
          </a:xfrm>
        </p:spPr>
        <p:txBody>
          <a:bodyPr>
            <a:normAutofit/>
          </a:bodyPr>
          <a:lstStyle/>
          <a:p>
            <a:pPr algn="just"/>
            <a:r>
              <a:rPr lang="en-US" dirty="0">
                <a:latin typeface="Roman times"/>
              </a:rPr>
              <a:t>To enable prediction. This is the ability to estimate phenomenon A given phenomenon B.</a:t>
            </a:r>
          </a:p>
          <a:p>
            <a:pPr algn="just"/>
            <a:r>
              <a:rPr lang="en-US" dirty="0">
                <a:latin typeface="Roman times"/>
              </a:rPr>
              <a:t>To enable control. </a:t>
            </a:r>
          </a:p>
          <a:p>
            <a:pPr algn="just">
              <a:buFont typeface="Wingdings" pitchFamily="2" charset="2"/>
              <a:buChar char="ü"/>
            </a:pPr>
            <a:r>
              <a:rPr lang="en-US" dirty="0">
                <a:latin typeface="Roman times"/>
              </a:rPr>
              <a:t>In scientific research control is concerned with the ability to regulate the phenomenon under study. </a:t>
            </a:r>
          </a:p>
          <a:p>
            <a:pPr algn="just">
              <a:buFont typeface="Wingdings" pitchFamily="2" charset="2"/>
              <a:buChar char="ü"/>
            </a:pPr>
            <a:r>
              <a:rPr lang="en-US" dirty="0">
                <a:latin typeface="Roman times"/>
              </a:rPr>
              <a:t>Usually one phenomen is manipulated in order to exert control over another. </a:t>
            </a:r>
          </a:p>
          <a:p>
            <a:pPr algn="just">
              <a:buFont typeface="Wingdings" pitchFamily="2" charset="2"/>
              <a:buChar char="ü"/>
            </a:pPr>
            <a:r>
              <a:rPr lang="en-US" dirty="0">
                <a:latin typeface="Roman times"/>
              </a:rPr>
              <a:t>The control and predictive functions of science are closely related. </a:t>
            </a:r>
          </a:p>
        </p:txBody>
      </p:sp>
    </p:spTree>
    <p:extLst>
      <p:ext uri="{BB962C8B-B14F-4D97-AF65-F5344CB8AC3E}">
        <p14:creationId xmlns:p14="http://schemas.microsoft.com/office/powerpoint/2010/main" xmlns="" val="37617371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Content Placeholder 2"/>
          <p:cNvSpPr>
            <a:spLocks noGrp="1"/>
          </p:cNvSpPr>
          <p:nvPr>
            <p:ph idx="1"/>
          </p:nvPr>
        </p:nvSpPr>
        <p:spPr>
          <a:xfrm>
            <a:off x="0" y="304800"/>
            <a:ext cx="11247438" cy="6400800"/>
          </a:xfrm>
        </p:spPr>
        <p:txBody>
          <a:bodyPr/>
          <a:lstStyle/>
          <a:p>
            <a:pPr algn="just" eaLnBrk="1" hangingPunct="1"/>
            <a:r>
              <a:rPr lang="en-US" dirty="0" smtClean="0"/>
              <a:t>In a survey the researcher designs the phenomenon and study but does not manipulate any variables nor do they make any efforts to determine the relationships between variables.</a:t>
            </a:r>
          </a:p>
          <a:p>
            <a:pPr algn="just" eaLnBrk="1" hangingPunct="1"/>
            <a:r>
              <a:rPr lang="en-US" dirty="0" smtClean="0"/>
              <a:t>In the </a:t>
            </a:r>
            <a:r>
              <a:rPr lang="en-US" b="1" dirty="0" smtClean="0"/>
              <a:t>correlation survey </a:t>
            </a:r>
            <a:r>
              <a:rPr lang="en-US" dirty="0" smtClean="0"/>
              <a:t>meanwhile, the researcher attempts to determine and describe what relationship exists between variables. </a:t>
            </a:r>
          </a:p>
          <a:p>
            <a:pPr algn="just" eaLnBrk="1" hangingPunct="1"/>
            <a:r>
              <a:rPr lang="en-US" dirty="0" smtClean="0"/>
              <a:t>One independent variable is correlated with one or more dependent variables. Then statistical methods are applied to describe if the variables relate at all and what kind of relationship they have, that is, positive correlation or, negative correlation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3655417" y="6629400"/>
            <a:ext cx="6748463" cy="228600"/>
          </a:xfrm>
        </p:spPr>
        <p:txBody>
          <a:bodyPr rtlCol="0">
            <a:normAutofit fontScale="90000"/>
          </a:bodyPr>
          <a:lstStyle/>
          <a:p>
            <a:pPr eaLnBrk="1" fontAlgn="auto" hangingPunct="1">
              <a:spcAft>
                <a:spcPts val="0"/>
              </a:spcAft>
              <a:defRPr/>
            </a:pPr>
            <a:endParaRPr lang="en-US" smtClean="0"/>
          </a:p>
        </p:txBody>
      </p:sp>
      <p:sp>
        <p:nvSpPr>
          <p:cNvPr id="88067" name="Picture Placeholder 2"/>
          <p:cNvSpPr>
            <a:spLocks noGrp="1" noTextEdit="1"/>
          </p:cNvSpPr>
          <p:nvPr>
            <p:ph type="pic" idx="1"/>
          </p:nvPr>
        </p:nvSpPr>
        <p:spPr>
          <a:xfrm>
            <a:off x="468643" y="304803"/>
            <a:ext cx="10216423" cy="5788025"/>
          </a:xfrm>
        </p:spPr>
      </p:sp>
      <p:sp>
        <p:nvSpPr>
          <p:cNvPr id="39940" name="Text Placeholder 3"/>
          <p:cNvSpPr>
            <a:spLocks noGrp="1"/>
          </p:cNvSpPr>
          <p:nvPr>
            <p:ph type="body" sz="half" idx="2"/>
          </p:nvPr>
        </p:nvSpPr>
        <p:spPr>
          <a:xfrm>
            <a:off x="2999318" y="6629400"/>
            <a:ext cx="6748463" cy="228600"/>
          </a:xfrm>
        </p:spPr>
        <p:txBody>
          <a:bodyPr rtlCol="0">
            <a:normAutofit fontScale="77500" lnSpcReduction="20000"/>
          </a:bodyPr>
          <a:lstStyle/>
          <a:p>
            <a:pPr eaLnBrk="1" fontAlgn="auto" hangingPunct="1">
              <a:spcAft>
                <a:spcPts val="0"/>
              </a:spcAft>
              <a:buFont typeface="Arial" pitchFamily="34" charset="0"/>
              <a:buNone/>
              <a:defRPr/>
            </a:pPr>
            <a:endParaRPr lang="en-US" smtClean="0"/>
          </a:p>
        </p:txBody>
      </p:sp>
      <p:pic>
        <p:nvPicPr>
          <p:cNvPr id="88069" name="Picture 1" descr="Variables correlation patterns"/>
          <p:cNvPicPr>
            <a:picLocks noChangeAspect="1" noChangeArrowheads="1"/>
          </p:cNvPicPr>
          <p:nvPr/>
        </p:nvPicPr>
        <p:blipFill>
          <a:blip r:embed="rId2" cstate="print"/>
          <a:srcRect/>
          <a:stretch>
            <a:fillRect/>
          </a:stretch>
        </p:blipFill>
        <p:spPr bwMode="auto">
          <a:xfrm>
            <a:off x="656102" y="381000"/>
            <a:ext cx="9091679" cy="5638800"/>
          </a:xfrm>
          <a:prstGeom prst="rect">
            <a:avLst/>
          </a:prstGeom>
          <a:noFill/>
          <a:ln w="9525">
            <a:noFill/>
            <a:miter lim="800000"/>
            <a:headEnd/>
            <a:tailEnd/>
          </a:ln>
        </p:spPr>
      </p:pic>
      <p:sp>
        <p:nvSpPr>
          <p:cNvPr id="88070" name="Rectangle 3"/>
          <p:cNvSpPr>
            <a:spLocks noChangeArrowheads="1"/>
          </p:cNvSpPr>
          <p:nvPr/>
        </p:nvSpPr>
        <p:spPr bwMode="auto">
          <a:xfrm>
            <a:off x="371010" y="4404797"/>
            <a:ext cx="184731" cy="369332"/>
          </a:xfrm>
          <a:prstGeom prst="rect">
            <a:avLst/>
          </a:prstGeom>
          <a:noFill/>
          <a:ln w="9525">
            <a:noFill/>
            <a:miter lim="800000"/>
            <a:headEnd/>
            <a:tailEnd/>
          </a:ln>
        </p:spPr>
        <p:txBody>
          <a:bodyPr wrap="none" anchor="ctr">
            <a:spAutoFit/>
          </a:bodyPr>
          <a:lstStyle/>
          <a:p>
            <a:pPr eaLnBrk="0" hangingPunct="0"/>
            <a:endParaRPr lang="en-US"/>
          </a:p>
        </p:txBody>
      </p:sp>
      <p:sp>
        <p:nvSpPr>
          <p:cNvPr id="88071" name="Rectangle 4"/>
          <p:cNvSpPr>
            <a:spLocks noChangeArrowheads="1"/>
          </p:cNvSpPr>
          <p:nvPr/>
        </p:nvSpPr>
        <p:spPr bwMode="auto">
          <a:xfrm>
            <a:off x="371011" y="547967"/>
            <a:ext cx="184731" cy="369332"/>
          </a:xfrm>
          <a:prstGeom prst="rect">
            <a:avLst/>
          </a:prstGeom>
          <a:noFill/>
          <a:ln w="9525">
            <a:noFill/>
            <a:miter lim="800000"/>
            <a:headEnd/>
            <a:tailEnd/>
          </a:ln>
        </p:spPr>
        <p:txBody>
          <a:bodyPr wrap="none" anchor="ctr">
            <a:spAutoFit/>
          </a:bodyPr>
          <a:lstStyle/>
          <a:p>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1" name="Content Placeholder 5"/>
          <p:cNvSpPr>
            <a:spLocks noGrp="1"/>
          </p:cNvSpPr>
          <p:nvPr>
            <p:ph idx="1"/>
          </p:nvPr>
        </p:nvSpPr>
        <p:spPr>
          <a:xfrm>
            <a:off x="187457" y="193185"/>
            <a:ext cx="10778795" cy="6436217"/>
          </a:xfrm>
        </p:spPr>
        <p:txBody>
          <a:bodyPr/>
          <a:lstStyle/>
          <a:p>
            <a:pPr algn="just" eaLnBrk="1" hangingPunct="1"/>
            <a:r>
              <a:rPr lang="en-US" dirty="0" smtClean="0"/>
              <a:t>When there is a positive correlation is an indication that the more the exposure the high the outcome of interest, for example smoking exposure and lung disease, which is the outcome.  </a:t>
            </a:r>
          </a:p>
          <a:p>
            <a:pPr algn="just" eaLnBrk="1" hangingPunct="1"/>
            <a:r>
              <a:rPr lang="en-US" dirty="0" smtClean="0"/>
              <a:t>When there is no correlation one would conclude that the exposure is not related to the outcome, for example teething and </a:t>
            </a:r>
            <a:r>
              <a:rPr lang="en-US" dirty="0" err="1" smtClean="0"/>
              <a:t>diarrhoeal</a:t>
            </a:r>
            <a:r>
              <a:rPr lang="en-US" dirty="0" smtClean="0"/>
              <a:t> episodes. </a:t>
            </a:r>
          </a:p>
          <a:p>
            <a:pPr algn="just" eaLnBrk="1" hangingPunct="1"/>
            <a:r>
              <a:rPr lang="en-US" dirty="0" smtClean="0"/>
              <a:t>When there is a negative correlation it means that the more the exposure the less the outcome, for example tetanus vaccination and tetanus infection.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Content Placeholder 2"/>
          <p:cNvSpPr>
            <a:spLocks noGrp="1"/>
          </p:cNvSpPr>
          <p:nvPr>
            <p:ph idx="1"/>
          </p:nvPr>
        </p:nvSpPr>
        <p:spPr>
          <a:xfrm>
            <a:off x="187459" y="228600"/>
            <a:ext cx="10872523" cy="6477000"/>
          </a:xfrm>
        </p:spPr>
        <p:txBody>
          <a:bodyPr/>
          <a:lstStyle/>
          <a:p>
            <a:pPr algn="just" eaLnBrk="1" hangingPunct="1">
              <a:buFont typeface="Arial" charset="0"/>
              <a:buNone/>
            </a:pPr>
            <a:r>
              <a:rPr lang="en-US" b="1" u="sng" dirty="0" smtClean="0"/>
              <a:t>3. Descriptive or Explorative Research Design</a:t>
            </a:r>
            <a:r>
              <a:rPr lang="en-US" u="sng" dirty="0" smtClean="0"/>
              <a:t> </a:t>
            </a:r>
          </a:p>
          <a:p>
            <a:pPr algn="just" eaLnBrk="1" hangingPunct="1"/>
            <a:r>
              <a:rPr lang="en-US" dirty="0" smtClean="0"/>
              <a:t>Is the systematic collection and presentation of data to give clear picture of a particular situation.</a:t>
            </a:r>
          </a:p>
          <a:p>
            <a:pPr algn="just" eaLnBrk="1" hangingPunct="1"/>
            <a:r>
              <a:rPr lang="en-US" dirty="0" smtClean="0"/>
              <a:t>It involves the systematic collection of information and aims to discover and describe new facts about a situation, people, activities, or events.</a:t>
            </a:r>
          </a:p>
          <a:p>
            <a:pPr algn="just" eaLnBrk="1" hangingPunct="1"/>
            <a:r>
              <a:rPr lang="en-US" dirty="0" smtClean="0"/>
              <a:t>Its main purposes include observing, describing and documenting all aspects of a situation </a:t>
            </a:r>
            <a:r>
              <a:rPr lang="en-US" b="1" dirty="0" smtClean="0"/>
              <a:t>as it naturally occurs, without any external manipulation</a:t>
            </a:r>
            <a:r>
              <a:rPr lang="en-US" dirty="0" smtClean="0"/>
              <a:t>. </a:t>
            </a:r>
          </a:p>
          <a:p>
            <a:pPr algn="just" eaLnBrk="1" hangingPunct="1"/>
            <a:r>
              <a:rPr lang="en-US" dirty="0" smtClean="0"/>
              <a:t>At times, descriptive designs are used as a starting point for hypothesis generation or theory testing.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Content Placeholder 2"/>
          <p:cNvSpPr>
            <a:spLocks noGrp="1"/>
          </p:cNvSpPr>
          <p:nvPr>
            <p:ph idx="1"/>
          </p:nvPr>
        </p:nvSpPr>
        <p:spPr>
          <a:xfrm>
            <a:off x="137320" y="152400"/>
            <a:ext cx="10922662" cy="6553200"/>
          </a:xfrm>
        </p:spPr>
        <p:txBody>
          <a:bodyPr/>
          <a:lstStyle/>
          <a:p>
            <a:pPr algn="just" eaLnBrk="1" hangingPunct="1"/>
            <a:r>
              <a:rPr lang="en-US" dirty="0" smtClean="0"/>
              <a:t>In the </a:t>
            </a:r>
            <a:r>
              <a:rPr lang="en-US" b="1" dirty="0" smtClean="0"/>
              <a:t>exploratory descriptive design</a:t>
            </a:r>
            <a:r>
              <a:rPr lang="en-US" dirty="0" smtClean="0"/>
              <a:t>, the main purpose is to explore the dimensions of a phenomenon (problem) as well as the major characteristics or facts that influence the phenomenon.</a:t>
            </a:r>
          </a:p>
          <a:p>
            <a:pPr algn="just" eaLnBrk="1" hangingPunct="1"/>
            <a:r>
              <a:rPr lang="en-US" dirty="0" smtClean="0"/>
              <a:t>In descriptive design, no manipulation of variables is involved as opposed to experimental design.</a:t>
            </a:r>
          </a:p>
          <a:p>
            <a:pPr algn="just" eaLnBrk="1" hangingPunct="1"/>
            <a:r>
              <a:rPr lang="en-US" dirty="0" smtClean="0"/>
              <a:t>Similarly, no dependent or independent variables are used because no attempt is made to establish causality. </a:t>
            </a:r>
          </a:p>
          <a:p>
            <a:pPr algn="just" eaLnBrk="1" hangingPunct="1"/>
            <a:r>
              <a:rPr lang="en-US" dirty="0" smtClean="0"/>
              <a:t>The overall purpose of descriptive research is to provide a picture of a phenomenon as it naturally occurs, as opposed to studying the impacts of the phenomenon or intervention.</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a:xfrm>
            <a:off x="187459" y="0"/>
            <a:ext cx="10872523" cy="762000"/>
          </a:xfrm>
        </p:spPr>
        <p:txBody>
          <a:bodyPr/>
          <a:lstStyle/>
          <a:p>
            <a:pPr eaLnBrk="1" hangingPunct="1"/>
            <a:r>
              <a:rPr lang="en-US" sz="3600" b="1" u="sng" smtClean="0"/>
              <a:t>Categories of descriptive research design</a:t>
            </a:r>
          </a:p>
        </p:txBody>
      </p:sp>
      <p:sp>
        <p:nvSpPr>
          <p:cNvPr id="3" name="Content Placeholder 2"/>
          <p:cNvSpPr>
            <a:spLocks noGrp="1"/>
          </p:cNvSpPr>
          <p:nvPr>
            <p:ph idx="1"/>
          </p:nvPr>
        </p:nvSpPr>
        <p:spPr>
          <a:xfrm>
            <a:off x="187459" y="609600"/>
            <a:ext cx="10872523" cy="6096000"/>
          </a:xfrm>
        </p:spPr>
        <p:txBody>
          <a:bodyPr rtlCol="0">
            <a:normAutofit/>
          </a:bodyPr>
          <a:lstStyle/>
          <a:p>
            <a:pPr marL="514350" indent="-514350" algn="just" eaLnBrk="1" fontAlgn="auto" hangingPunct="1">
              <a:spcAft>
                <a:spcPts val="0"/>
              </a:spcAft>
              <a:buFont typeface="+mj-lt"/>
              <a:buAutoNum type="arabicPeriod"/>
              <a:defRPr/>
            </a:pPr>
            <a:r>
              <a:rPr lang="en-US" sz="2800" b="1" dirty="0" smtClean="0"/>
              <a:t>Explorative Descriptive Design:</a:t>
            </a:r>
            <a:r>
              <a:rPr lang="en-US" sz="2800" dirty="0" smtClean="0"/>
              <a:t> the researcher explores a particular problem to discover what is there and if it could be solved. The study focuses on new events, evidence, or practices.</a:t>
            </a:r>
          </a:p>
          <a:p>
            <a:pPr marL="514350" indent="-514350" algn="just" eaLnBrk="1" fontAlgn="auto" hangingPunct="1">
              <a:spcAft>
                <a:spcPts val="0"/>
              </a:spcAft>
              <a:buFont typeface="+mj-lt"/>
              <a:buAutoNum type="arabicPeriod"/>
              <a:defRPr/>
            </a:pPr>
            <a:r>
              <a:rPr lang="en-US" sz="2800" b="1" dirty="0" smtClean="0"/>
              <a:t>Simple Design:</a:t>
            </a:r>
            <a:r>
              <a:rPr lang="en-US" sz="2800" dirty="0" smtClean="0"/>
              <a:t> Is mainly a follow up of an </a:t>
            </a:r>
            <a:br>
              <a:rPr lang="en-US" sz="2800" dirty="0" smtClean="0"/>
            </a:br>
            <a:r>
              <a:rPr lang="en-US" sz="2800" dirty="0" smtClean="0"/>
              <a:t>exploratory design. The variable of interest has already been identified. It is used when the researcher intends to examine only a single problem.</a:t>
            </a:r>
          </a:p>
          <a:p>
            <a:pPr marL="514350" indent="-514350" algn="just" eaLnBrk="1" fontAlgn="auto" hangingPunct="1">
              <a:spcAft>
                <a:spcPts val="0"/>
              </a:spcAft>
              <a:buFont typeface="+mj-lt"/>
              <a:buAutoNum type="arabicPeriod"/>
              <a:defRPr/>
            </a:pPr>
            <a:r>
              <a:rPr lang="en-US" sz="2800" b="1" dirty="0" smtClean="0"/>
              <a:t>Comparative Descriptive Design: </a:t>
            </a:r>
            <a:r>
              <a:rPr lang="en-US" sz="2800" dirty="0" smtClean="0"/>
              <a:t>Is mainly used when the researcher intends to examine and describe particular variables in two or more groups. The concept here is to compare the groups and how they differ or how similar they are in relation to the variable of interest.</a:t>
            </a:r>
          </a:p>
          <a:p>
            <a:pPr marL="514350" indent="-514350" algn="just" eaLnBrk="1" fontAlgn="auto" hangingPunct="1">
              <a:spcAft>
                <a:spcPts val="0"/>
              </a:spcAft>
              <a:buFont typeface="+mj-lt"/>
              <a:buAutoNum type="arabicPeriod"/>
              <a:defRPr/>
            </a:pPr>
            <a:endParaRPr lang="en-US" dirty="0" smtClean="0"/>
          </a:p>
          <a:p>
            <a:pPr marL="514350" indent="-514350" algn="just" eaLnBrk="1" fontAlgn="auto" hangingPunct="1">
              <a:spcAft>
                <a:spcPts val="0"/>
              </a:spcAft>
              <a:buFont typeface="+mj-lt"/>
              <a:buAutoNum type="arabicPeriod"/>
              <a:defRPr/>
            </a:pPr>
            <a:endParaRPr lang="en-US" dirty="0" smtClean="0"/>
          </a:p>
          <a:p>
            <a:pPr algn="just"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a:xfrm>
            <a:off x="187459" y="304800"/>
            <a:ext cx="10872523" cy="6324600"/>
          </a:xfrm>
        </p:spPr>
        <p:txBody>
          <a:bodyPr rtlCol="0">
            <a:normAutofit/>
          </a:bodyPr>
          <a:lstStyle/>
          <a:p>
            <a:pPr eaLnBrk="1" fontAlgn="auto" hangingPunct="1">
              <a:spcAft>
                <a:spcPts val="0"/>
              </a:spcAft>
              <a:buFont typeface="Arial" charset="0"/>
              <a:buNone/>
              <a:defRPr/>
            </a:pPr>
            <a:r>
              <a:rPr lang="en-US" sz="2800" b="1" smtClean="0"/>
              <a:t>4. Time Dimensional Designs: </a:t>
            </a:r>
            <a:r>
              <a:rPr lang="en-US" sz="2800" smtClean="0"/>
              <a:t>Are used in epidemiological studies and are further sub-divided into longitudinal that is when it examines changes in a group for a long period and it is cross-sectional where the data is collected at one point in time.</a:t>
            </a:r>
          </a:p>
          <a:p>
            <a:pPr eaLnBrk="1" fontAlgn="auto" hangingPunct="1">
              <a:spcAft>
                <a:spcPts val="0"/>
              </a:spcAft>
              <a:buFont typeface="Arial" charset="0"/>
              <a:buNone/>
              <a:defRPr/>
            </a:pPr>
            <a:r>
              <a:rPr lang="en-US" sz="2800" b="1" smtClean="0"/>
              <a:t>5. Retrospective Study Design: </a:t>
            </a:r>
            <a:r>
              <a:rPr lang="en-US" sz="2800" smtClean="0"/>
              <a:t>Also known as 'export facts'. </a:t>
            </a:r>
            <a:br>
              <a:rPr lang="en-US" sz="2800" smtClean="0"/>
            </a:br>
            <a:r>
              <a:rPr lang="en-US" sz="2800" smtClean="0"/>
              <a:t>It is a study design aimed at a </a:t>
            </a:r>
            <a:r>
              <a:rPr lang="en-US" sz="2800" u="sng" smtClean="0"/>
              <a:t>looking back </a:t>
            </a:r>
            <a:r>
              <a:rPr lang="en-US" sz="2800" smtClean="0"/>
              <a:t>in order to link the present with the past or what happened in the past. </a:t>
            </a:r>
          </a:p>
          <a:p>
            <a:pPr eaLnBrk="1" fontAlgn="auto" hangingPunct="1">
              <a:spcAft>
                <a:spcPts val="0"/>
              </a:spcAft>
              <a:buFont typeface="Arial" charset="0"/>
              <a:buNone/>
              <a:defRPr/>
            </a:pPr>
            <a:r>
              <a:rPr lang="en-US" sz="2800" b="1" smtClean="0"/>
              <a:t>6. Prospective Study Design:</a:t>
            </a:r>
            <a:r>
              <a:rPr lang="en-US" sz="2800" smtClean="0"/>
              <a:t> Is similar to the longitudinal study as it </a:t>
            </a:r>
            <a:r>
              <a:rPr lang="en-US" sz="2800" u="sng" smtClean="0"/>
              <a:t>starts from the present </a:t>
            </a:r>
            <a:r>
              <a:rPr lang="en-US" sz="2800" smtClean="0"/>
              <a:t>and ends by looking into the </a:t>
            </a:r>
            <a:r>
              <a:rPr lang="en-US" sz="2800" u="sng" smtClean="0"/>
              <a:t>future</a:t>
            </a:r>
            <a:r>
              <a:rPr lang="en-US" sz="2800" smtClean="0"/>
              <a:t>. It is further divided into two categories: descriptive and explanatory. </a:t>
            </a:r>
          </a:p>
          <a:p>
            <a:pPr eaLnBrk="1" fontAlgn="auto" hangingPunct="1">
              <a:spcAft>
                <a:spcPts val="0"/>
              </a:spcAft>
              <a:buFont typeface="Arial" charset="0"/>
              <a:buNone/>
              <a:defRPr/>
            </a:pPr>
            <a:r>
              <a:rPr lang="en-US" sz="2800" smtClean="0"/>
              <a:t/>
            </a:r>
            <a:br>
              <a:rPr lang="en-US" sz="2800" smtClean="0"/>
            </a:br>
            <a:endParaRPr lang="en-US" sz="2800" smtClean="0"/>
          </a:p>
          <a:p>
            <a:pPr eaLnBrk="1" fontAlgn="auto" hangingPunct="1">
              <a:spcAft>
                <a:spcPts val="0"/>
              </a:spcAft>
              <a:buFont typeface="Arial" charset="0"/>
              <a:buNone/>
              <a:defRPr/>
            </a:pPr>
            <a:endParaRPr lang="en-US" sz="2800" smtClean="0"/>
          </a:p>
          <a:p>
            <a:pPr eaLnBrk="1" fontAlgn="auto" hangingPunct="1">
              <a:spcAft>
                <a:spcPts val="0"/>
              </a:spcAft>
              <a:buFont typeface="Arial" pitchFamily="34" charset="0"/>
              <a:buChar char="•"/>
              <a:defRPr/>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629400"/>
          </a:xfrm>
        </p:spPr>
        <p:txBody>
          <a:bodyPr rtlCol="0">
            <a:normAutofit/>
          </a:bodyPr>
          <a:lstStyle/>
          <a:p>
            <a:pPr eaLnBrk="1" fontAlgn="auto" hangingPunct="1">
              <a:spcAft>
                <a:spcPts val="0"/>
              </a:spcAft>
              <a:buFont typeface="Arial" pitchFamily="34" charset="0"/>
              <a:buChar char="•"/>
              <a:defRPr/>
            </a:pPr>
            <a:r>
              <a:rPr lang="en-US" sz="2800" smtClean="0"/>
              <a:t>The subjects for the study are recruited based on presence or absence of an exposure of interest (workers in x-ray department) and followed up over many years to establish if they will develop outcomes of interest, for example cancer of the skin or reproductive health complications.</a:t>
            </a:r>
          </a:p>
          <a:p>
            <a:pPr eaLnBrk="1" fontAlgn="auto" hangingPunct="1">
              <a:spcAft>
                <a:spcPts val="0"/>
              </a:spcAft>
              <a:buFont typeface="Arial" charset="0"/>
              <a:buNone/>
              <a:defRPr/>
            </a:pPr>
            <a:r>
              <a:rPr lang="en-US" sz="2800" b="1" i="1" u="sng" smtClean="0"/>
              <a:t>Features used to diff. types of descriptive res. design</a:t>
            </a:r>
          </a:p>
          <a:p>
            <a:pPr marL="514350" indent="-514350" eaLnBrk="1" fontAlgn="auto" hangingPunct="1">
              <a:spcAft>
                <a:spcPts val="0"/>
              </a:spcAft>
              <a:buFont typeface="+mj-lt"/>
              <a:buAutoNum type="arabicPeriod"/>
              <a:defRPr/>
            </a:pPr>
            <a:r>
              <a:rPr lang="en-US" sz="2800" smtClean="0"/>
              <a:t>Representativeness of the study data sources, for example, whether random, stratified, non probability.</a:t>
            </a:r>
          </a:p>
          <a:p>
            <a:pPr marL="514350" indent="-514350" eaLnBrk="1" fontAlgn="auto" hangingPunct="1">
              <a:spcAft>
                <a:spcPts val="0"/>
              </a:spcAft>
              <a:buFont typeface="+mj-lt"/>
              <a:buAutoNum type="arabicPeriod"/>
              <a:defRPr/>
            </a:pPr>
            <a:r>
              <a:rPr lang="en-US" sz="2800" smtClean="0"/>
              <a:t>Time frame of measurement, i.e., whether short, cross sectional or longitudinal.</a:t>
            </a:r>
          </a:p>
          <a:p>
            <a:pPr marL="514350" indent="-514350" eaLnBrk="1" fontAlgn="auto" hangingPunct="1">
              <a:spcAft>
                <a:spcPts val="0"/>
              </a:spcAft>
              <a:buFont typeface="+mj-lt"/>
              <a:buAutoNum type="arabicPeriod"/>
              <a:defRPr/>
            </a:pPr>
            <a:r>
              <a:rPr lang="en-US" sz="2800" smtClean="0"/>
              <a:t>Whether the study involves any comparisons, for example, with another group.</a:t>
            </a:r>
          </a:p>
          <a:p>
            <a:pPr marL="514350" indent="-514350" eaLnBrk="1" fontAlgn="auto" hangingPunct="1">
              <a:spcAft>
                <a:spcPts val="0"/>
              </a:spcAft>
              <a:buFont typeface="+mj-lt"/>
              <a:buAutoNum type="arabicPeriod"/>
              <a:defRPr/>
            </a:pPr>
            <a:r>
              <a:rPr lang="en-US" sz="2800" smtClean="0"/>
              <a:t>Whether the design is focused on a simple descriptive question or more complex, correlative questions.</a:t>
            </a:r>
          </a:p>
          <a:p>
            <a:pPr eaLnBrk="1" fontAlgn="auto" hangingPunct="1">
              <a:spcAft>
                <a:spcPts val="0"/>
              </a:spcAft>
              <a:buFont typeface="Arial" pitchFamily="34" charset="0"/>
              <a:buChar char="•"/>
              <a:defRPr/>
            </a:pP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562372" y="0"/>
            <a:ext cx="10122694" cy="533400"/>
          </a:xfrm>
        </p:spPr>
        <p:txBody>
          <a:bodyPr rtlCol="0">
            <a:normAutofit fontScale="90000"/>
          </a:bodyPr>
          <a:lstStyle/>
          <a:p>
            <a:pPr eaLnBrk="1" fontAlgn="auto" hangingPunct="1">
              <a:spcAft>
                <a:spcPts val="0"/>
              </a:spcAft>
              <a:defRPr/>
            </a:pPr>
            <a:r>
              <a:rPr lang="en-US" b="1" u="sng" smtClean="0"/>
              <a:t>4. Case Study Research Design</a:t>
            </a:r>
            <a:endParaRPr lang="en-US" u="sng" smtClean="0"/>
          </a:p>
        </p:txBody>
      </p:sp>
      <p:sp>
        <p:nvSpPr>
          <p:cNvPr id="96259" name="Content Placeholder 2"/>
          <p:cNvSpPr>
            <a:spLocks noGrp="1"/>
          </p:cNvSpPr>
          <p:nvPr>
            <p:ph idx="1"/>
          </p:nvPr>
        </p:nvSpPr>
        <p:spPr>
          <a:xfrm>
            <a:off x="187459" y="762000"/>
            <a:ext cx="10872523" cy="5943600"/>
          </a:xfrm>
        </p:spPr>
        <p:txBody>
          <a:bodyPr/>
          <a:lstStyle/>
          <a:p>
            <a:pPr eaLnBrk="1" hangingPunct="1"/>
            <a:r>
              <a:rPr lang="en-US" smtClean="0"/>
              <a:t>A case study is 'an in depth study of one individual, a group of individuals or an institution’</a:t>
            </a:r>
          </a:p>
          <a:p>
            <a:pPr eaLnBrk="1" hangingPunct="1"/>
            <a:r>
              <a:rPr lang="en-US" smtClean="0"/>
              <a:t>It is a detailed account of a particular experience event or situation. </a:t>
            </a:r>
          </a:p>
          <a:p>
            <a:pPr eaLnBrk="1" hangingPunct="1"/>
            <a:r>
              <a:rPr lang="en-US" smtClean="0"/>
              <a:t>It is meant to provide a description of people’s thoughts, feelings and perceptions. </a:t>
            </a:r>
          </a:p>
          <a:p>
            <a:pPr eaLnBrk="1" hangingPunct="1"/>
            <a:r>
              <a:rPr lang="en-US" smtClean="0"/>
              <a:t>It doesn’t aim at providing a causal relationship. Neither does it attempt to test a hypothesis.</a:t>
            </a:r>
          </a:p>
          <a:p>
            <a:pPr eaLnBrk="1" hangingPunct="1">
              <a:buFont typeface="Arial" charset="0"/>
              <a:buNone/>
            </a:pPr>
            <a:r>
              <a:rPr lang="en-US" smtClean="0"/>
              <a:t>For example, a case study on why in a certain health centres mothers are not coming in for their antenatal services.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629400"/>
          </a:xfrm>
        </p:spPr>
        <p:txBody>
          <a:bodyPr rtlCol="0">
            <a:normAutofit/>
          </a:bodyPr>
          <a:lstStyle/>
          <a:p>
            <a:pPr eaLnBrk="1" fontAlgn="auto" hangingPunct="1">
              <a:spcAft>
                <a:spcPts val="0"/>
              </a:spcAft>
              <a:buFont typeface="Arial" charset="0"/>
              <a:buNone/>
              <a:defRPr/>
            </a:pPr>
            <a:r>
              <a:rPr lang="en-US" b="1" u="sng" smtClean="0"/>
              <a:t>Limitations of case studies</a:t>
            </a:r>
          </a:p>
          <a:p>
            <a:pPr marL="914400" lvl="1" indent="-514350" eaLnBrk="1" fontAlgn="auto" hangingPunct="1">
              <a:spcAft>
                <a:spcPts val="0"/>
              </a:spcAft>
              <a:buFont typeface="+mj-lt"/>
              <a:buAutoNum type="arabicPeriod"/>
              <a:defRPr/>
            </a:pPr>
            <a:r>
              <a:rPr lang="en-US" smtClean="0"/>
              <a:t>They require plenty of time. </a:t>
            </a:r>
          </a:p>
          <a:p>
            <a:pPr marL="914400" lvl="1" indent="-514350" eaLnBrk="1" fontAlgn="auto" hangingPunct="1">
              <a:spcAft>
                <a:spcPts val="0"/>
              </a:spcAft>
              <a:buFont typeface="+mj-lt"/>
              <a:buAutoNum type="arabicPeriod"/>
              <a:defRPr/>
            </a:pPr>
            <a:r>
              <a:rPr lang="en-US" smtClean="0"/>
              <a:t>They are costly. </a:t>
            </a:r>
          </a:p>
          <a:p>
            <a:pPr marL="914400" lvl="1" indent="-514350" eaLnBrk="1" fontAlgn="auto" hangingPunct="1">
              <a:spcAft>
                <a:spcPts val="0"/>
              </a:spcAft>
              <a:buFont typeface="+mj-lt"/>
              <a:buAutoNum type="arabicPeriod"/>
              <a:defRPr/>
            </a:pPr>
            <a:r>
              <a:rPr lang="en-US" smtClean="0"/>
              <a:t>Have high possibility of subject drop out. </a:t>
            </a:r>
          </a:p>
          <a:p>
            <a:pPr marL="914400" lvl="1" indent="-514350" eaLnBrk="1" fontAlgn="auto" hangingPunct="1">
              <a:spcAft>
                <a:spcPts val="0"/>
              </a:spcAft>
              <a:buFont typeface="+mj-lt"/>
              <a:buAutoNum type="arabicPeriod"/>
              <a:defRPr/>
            </a:pPr>
            <a:r>
              <a:rPr lang="en-US" smtClean="0"/>
              <a:t>Data analysis also calls for skills and experience, particularly if the study is carried over a long period of time</a:t>
            </a:r>
          </a:p>
          <a:p>
            <a:pPr eaLnBrk="1" fontAlgn="auto" hangingPunct="1">
              <a:spcAft>
                <a:spcPts val="0"/>
              </a:spcAft>
              <a:buFont typeface="Arial" pitchFamily="34" charset="0"/>
              <a:buChar char="•"/>
              <a:defRPr/>
            </a:pPr>
            <a:r>
              <a:rPr lang="en-US" smtClean="0"/>
              <a:t>Case study designs are used when:</a:t>
            </a:r>
          </a:p>
          <a:p>
            <a:pPr marL="971550" lvl="1" indent="-514350" eaLnBrk="1" fontAlgn="auto" hangingPunct="1">
              <a:spcAft>
                <a:spcPts val="0"/>
              </a:spcAft>
              <a:buFont typeface="+mj-lt"/>
              <a:buAutoNum type="arabicPeriod"/>
              <a:defRPr/>
            </a:pPr>
            <a:r>
              <a:rPr lang="en-US" smtClean="0"/>
              <a:t>There is a need to demonstrate the effectiveness of a specific therapeutic technique</a:t>
            </a:r>
          </a:p>
          <a:p>
            <a:pPr marL="971550" lvl="1" indent="-514350" eaLnBrk="1" fontAlgn="auto" hangingPunct="1">
              <a:spcAft>
                <a:spcPts val="0"/>
              </a:spcAft>
              <a:buFont typeface="+mj-lt"/>
              <a:buAutoNum type="arabicPeriod"/>
              <a:defRPr/>
            </a:pPr>
            <a:r>
              <a:rPr lang="en-US" smtClean="0"/>
              <a:t>Generating and testing hypotheses</a:t>
            </a:r>
          </a:p>
          <a:p>
            <a:pPr marL="971550" lvl="1" indent="-514350" eaLnBrk="1" fontAlgn="auto" hangingPunct="1">
              <a:spcAft>
                <a:spcPts val="0"/>
              </a:spcAft>
              <a:buFont typeface="+mj-lt"/>
              <a:buAutoNum type="arabicPeriod"/>
              <a:defRPr/>
            </a:pPr>
            <a:r>
              <a:rPr lang="en-US" smtClean="0"/>
              <a:t>There is need to generate knowledge on a particular issue or situation that has not been adequately researched on</a:t>
            </a:r>
          </a:p>
          <a:p>
            <a:pPr marL="514350" indent="-514350" eaLnBrk="1" fontAlgn="auto" hangingPunct="1">
              <a:spcAft>
                <a:spcPts val="0"/>
              </a:spcAft>
              <a:buFont typeface="Arial" charset="0"/>
              <a:buNone/>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purpose</a:t>
            </a:r>
            <a:endParaRPr lang="en-US" dirty="0"/>
          </a:p>
        </p:txBody>
      </p:sp>
      <p:sp>
        <p:nvSpPr>
          <p:cNvPr id="2" name="Content Placeholder 1"/>
          <p:cNvSpPr>
            <a:spLocks noGrp="1"/>
          </p:cNvSpPr>
          <p:nvPr>
            <p:ph idx="1"/>
          </p:nvPr>
        </p:nvSpPr>
        <p:spPr>
          <a:xfrm>
            <a:off x="213520" y="609600"/>
            <a:ext cx="10820399" cy="6096000"/>
          </a:xfrm>
        </p:spPr>
        <p:txBody>
          <a:bodyPr>
            <a:noAutofit/>
          </a:bodyPr>
          <a:lstStyle/>
          <a:p>
            <a:pPr algn="just">
              <a:buFont typeface="Wingdings" pitchFamily="2" charset="2"/>
              <a:buChar char="ü"/>
            </a:pPr>
            <a:r>
              <a:rPr lang="en-US" dirty="0">
                <a:latin typeface="Roman times"/>
              </a:rPr>
              <a:t>In predictive inquiry, the researcher is interested in studying naturally occurring associations between phenomenon to estimate its impact on another phenomenon.</a:t>
            </a:r>
          </a:p>
          <a:p>
            <a:pPr algn="just">
              <a:buFont typeface="Wingdings" pitchFamily="2" charset="2"/>
              <a:buChar char="ü"/>
            </a:pPr>
            <a:r>
              <a:rPr lang="en-US" dirty="0">
                <a:latin typeface="Roman times"/>
              </a:rPr>
              <a:t>This is experimental research and leads to more powerful statements about associations compared to predictive inquiry.</a:t>
            </a:r>
          </a:p>
          <a:p>
            <a:pPr algn="just">
              <a:buFont typeface="Wingdings" pitchFamily="2" charset="2"/>
              <a:buChar char="ü"/>
            </a:pPr>
            <a:r>
              <a:rPr lang="en-US" dirty="0">
                <a:latin typeface="Roman times"/>
              </a:rPr>
              <a:t>But the nature of some phenomenon may not permit experimental research, only predictive inquiry is possible. e.g. studying socio-class structures, race, mob behaviour, and personality cannot manipulate these phenomen hence must be content with predictive inquiry. </a:t>
            </a:r>
          </a:p>
          <a:p>
            <a:pPr algn="just">
              <a:buNone/>
            </a:pPr>
            <a:endParaRPr lang="en-US" dirty="0"/>
          </a:p>
        </p:txBody>
      </p:sp>
    </p:spTree>
    <p:extLst>
      <p:ext uri="{BB962C8B-B14F-4D97-AF65-F5344CB8AC3E}">
        <p14:creationId xmlns:p14="http://schemas.microsoft.com/office/powerpoint/2010/main" xmlns="" val="8881562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Title 1"/>
          <p:cNvSpPr>
            <a:spLocks noGrp="1"/>
          </p:cNvSpPr>
          <p:nvPr>
            <p:ph type="title"/>
          </p:nvPr>
        </p:nvSpPr>
        <p:spPr/>
        <p:txBody>
          <a:bodyPr/>
          <a:lstStyle/>
          <a:p>
            <a:pPr eaLnBrk="1" hangingPunct="1"/>
            <a:r>
              <a:rPr lang="en-US" b="1" u="sng" dirty="0" smtClean="0">
                <a:solidFill>
                  <a:srgbClr val="FF0000"/>
                </a:solidFill>
              </a:rPr>
              <a:t>QUALITATIVE RESEARCH </a:t>
            </a:r>
          </a:p>
        </p:txBody>
      </p:sp>
      <p:sp>
        <p:nvSpPr>
          <p:cNvPr id="183299" name="Content Placeholder 2"/>
          <p:cNvSpPr>
            <a:spLocks noGrp="1"/>
          </p:cNvSpPr>
          <p:nvPr>
            <p:ph idx="1"/>
          </p:nvPr>
        </p:nvSpPr>
        <p:spPr>
          <a:xfrm>
            <a:off x="281186" y="1219200"/>
            <a:ext cx="10403880" cy="5410200"/>
          </a:xfrm>
        </p:spPr>
        <p:txBody>
          <a:bodyPr/>
          <a:lstStyle/>
          <a:p>
            <a:pPr lvl="1" algn="just" eaLnBrk="1" hangingPunct="1"/>
            <a:r>
              <a:rPr lang="en-US" dirty="0" smtClean="0"/>
              <a:t>Qualitative research is a field of inquiry that cross-cuts disciplines and subject matters.</a:t>
            </a:r>
          </a:p>
          <a:p>
            <a:pPr lvl="1" algn="just" eaLnBrk="1" hangingPunct="1"/>
            <a:r>
              <a:rPr lang="en-US" dirty="0" smtClean="0"/>
              <a:t>It involves </a:t>
            </a:r>
            <a:r>
              <a:rPr lang="en-US" b="1" dirty="0" smtClean="0"/>
              <a:t>in-depth understanding </a:t>
            </a:r>
            <a:r>
              <a:rPr lang="en-US" dirty="0" smtClean="0"/>
              <a:t>of human </a:t>
            </a:r>
            <a:r>
              <a:rPr lang="en-US" dirty="0" err="1" smtClean="0"/>
              <a:t>behaviour</a:t>
            </a:r>
            <a:r>
              <a:rPr lang="en-US" dirty="0" smtClean="0"/>
              <a:t> and the </a:t>
            </a:r>
            <a:r>
              <a:rPr lang="en-US" b="1" dirty="0" smtClean="0"/>
              <a:t>reasons</a:t>
            </a:r>
            <a:r>
              <a:rPr lang="en-US" dirty="0" smtClean="0"/>
              <a:t> that govern human </a:t>
            </a:r>
            <a:r>
              <a:rPr lang="en-US" dirty="0" err="1" smtClean="0"/>
              <a:t>behaviour</a:t>
            </a:r>
            <a:r>
              <a:rPr lang="en-US" dirty="0" smtClean="0"/>
              <a:t>.</a:t>
            </a:r>
          </a:p>
          <a:p>
            <a:pPr lvl="1" algn="just" eaLnBrk="1" hangingPunct="1"/>
            <a:r>
              <a:rPr lang="en-US" dirty="0" smtClean="0"/>
              <a:t>It relies on reasons behind various aspects of </a:t>
            </a:r>
            <a:r>
              <a:rPr lang="en-US" dirty="0" err="1" smtClean="0"/>
              <a:t>behaviour</a:t>
            </a:r>
            <a:r>
              <a:rPr lang="en-US" dirty="0" smtClean="0"/>
              <a:t>. It focuses on understanding, rather than predicting or controlling phenomena.</a:t>
            </a:r>
          </a:p>
          <a:p>
            <a:pPr lvl="1" algn="just" eaLnBrk="1" hangingPunct="1"/>
            <a:r>
              <a:rPr lang="en-US" dirty="0" smtClean="0"/>
              <a:t>It investigates the </a:t>
            </a:r>
            <a:r>
              <a:rPr lang="en-US" b="1" dirty="0" smtClean="0"/>
              <a:t>‘why’ and ‘how</a:t>
            </a:r>
            <a:r>
              <a:rPr lang="en-US" dirty="0" smtClean="0"/>
              <a:t>’ of decision making</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ormAutofit fontScale="90000"/>
          </a:bodyPr>
          <a:lstStyle/>
          <a:p>
            <a:pPr eaLnBrk="1" fontAlgn="auto" hangingPunct="1">
              <a:spcAft>
                <a:spcPts val="0"/>
              </a:spcAft>
              <a:defRPr/>
            </a:pPr>
            <a:r>
              <a:rPr lang="en-US" smtClean="0"/>
              <a:t>Distinction between qualitative and quantitative research</a:t>
            </a:r>
          </a:p>
        </p:txBody>
      </p:sp>
      <p:sp>
        <p:nvSpPr>
          <p:cNvPr id="184323" name="Content Placeholder 2"/>
          <p:cNvSpPr>
            <a:spLocks noGrp="1"/>
          </p:cNvSpPr>
          <p:nvPr>
            <p:ph idx="1"/>
          </p:nvPr>
        </p:nvSpPr>
        <p:spPr/>
        <p:txBody>
          <a:bodyPr/>
          <a:lstStyle/>
          <a:p>
            <a:pPr eaLnBrk="1" hangingPunct="1">
              <a:buFontTx/>
              <a:buNone/>
            </a:pPr>
            <a:r>
              <a:rPr lang="en-US" u="sng" dirty="0" smtClean="0"/>
              <a:t>Quantitative</a:t>
            </a:r>
            <a:r>
              <a:rPr lang="en-US" dirty="0" smtClean="0"/>
              <a:t>		</a:t>
            </a:r>
            <a:r>
              <a:rPr lang="en-US" u="sng" dirty="0" smtClean="0"/>
              <a:t>Qualitative</a:t>
            </a:r>
          </a:p>
          <a:p>
            <a:pPr eaLnBrk="1" hangingPunct="1">
              <a:buFontTx/>
              <a:buNone/>
            </a:pPr>
            <a:r>
              <a:rPr lang="en-US" dirty="0" smtClean="0"/>
              <a:t>	-what			-why</a:t>
            </a:r>
          </a:p>
          <a:p>
            <a:pPr eaLnBrk="1" hangingPunct="1">
              <a:buFontTx/>
              <a:buNone/>
            </a:pPr>
            <a:r>
              <a:rPr lang="en-US" dirty="0" smtClean="0"/>
              <a:t>	-Where			-How</a:t>
            </a:r>
          </a:p>
          <a:p>
            <a:pPr eaLnBrk="1" hangingPunct="1">
              <a:buFontTx/>
              <a:buNone/>
            </a:pPr>
            <a:r>
              <a:rPr lang="en-US" dirty="0" smtClean="0"/>
              <a:t>	-When</a:t>
            </a:r>
          </a:p>
          <a:p>
            <a:pPr eaLnBrk="1" hangingPunct="1">
              <a:buFontTx/>
              <a:buNone/>
            </a:pPr>
            <a:r>
              <a:rPr lang="en-US" dirty="0" smtClean="0"/>
              <a:t>    -How many</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0" name="Rectangle 2"/>
          <p:cNvSpPr>
            <a:spLocks noGrp="1" noChangeArrowheads="1"/>
          </p:cNvSpPr>
          <p:nvPr>
            <p:ph type="title"/>
          </p:nvPr>
        </p:nvSpPr>
        <p:spPr>
          <a:xfrm>
            <a:off x="562372" y="0"/>
            <a:ext cx="10122694"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sz="4000" b="1" u="sng" dirty="0" smtClean="0">
                <a:solidFill>
                  <a:srgbClr val="0000CC"/>
                </a:solidFill>
              </a:rPr>
              <a:t>BIAS IN RESEARCH </a:t>
            </a:r>
          </a:p>
        </p:txBody>
      </p:sp>
      <p:sp>
        <p:nvSpPr>
          <p:cNvPr id="97283" name="Rectangle 3"/>
          <p:cNvSpPr>
            <a:spLocks noGrp="1" noChangeArrowheads="1"/>
          </p:cNvSpPr>
          <p:nvPr>
            <p:ph idx="1"/>
          </p:nvPr>
        </p:nvSpPr>
        <p:spPr>
          <a:xfrm>
            <a:off x="187457" y="533400"/>
            <a:ext cx="10778795" cy="5867400"/>
          </a:xfrm>
        </p:spPr>
        <p:txBody>
          <a:bodyPr rtlCol="0">
            <a:normAutofit/>
          </a:bodyPr>
          <a:lstStyle/>
          <a:p>
            <a:pPr algn="just" eaLnBrk="1" fontAlgn="auto" hangingPunct="1">
              <a:spcAft>
                <a:spcPts val="0"/>
              </a:spcAft>
              <a:buFont typeface="Arial" pitchFamily="34" charset="0"/>
              <a:buChar char="•"/>
              <a:defRPr/>
            </a:pPr>
            <a:r>
              <a:rPr lang="en-US" dirty="0" smtClean="0"/>
              <a:t>Systematic, non-random </a:t>
            </a:r>
            <a:r>
              <a:rPr lang="en-US" u="sng" dirty="0" smtClean="0"/>
              <a:t>deviation of results and inferences from the truth</a:t>
            </a:r>
            <a:r>
              <a:rPr lang="en-US" dirty="0" smtClean="0"/>
              <a:t>, or processes leading to such deviation. Any trend in the collection, analysis, interpretation, publication or review of data that can lead to conclusions which are systematically different from the truth.</a:t>
            </a:r>
          </a:p>
          <a:p>
            <a:pPr lvl="1" algn="just" eaLnBrk="1" fontAlgn="auto" hangingPunct="1">
              <a:spcAft>
                <a:spcPts val="0"/>
              </a:spcAft>
              <a:buFont typeface="Arial" pitchFamily="34" charset="0"/>
              <a:buChar char="–"/>
              <a:defRPr/>
            </a:pPr>
            <a:r>
              <a:rPr lang="en-US" dirty="0" smtClean="0"/>
              <a:t>(Dictionary of Epidemiology, 3</a:t>
            </a:r>
            <a:r>
              <a:rPr lang="en-US" baseline="30000" dirty="0" smtClean="0"/>
              <a:t>rd</a:t>
            </a:r>
            <a:r>
              <a:rPr lang="en-US" dirty="0" smtClean="0"/>
              <a:t> Edition)</a:t>
            </a:r>
          </a:p>
          <a:p>
            <a:pPr marL="120650" lvl="1" indent="223838" algn="just" eaLnBrk="1" fontAlgn="auto" hangingPunct="1">
              <a:spcAft>
                <a:spcPts val="0"/>
              </a:spcAft>
              <a:buFont typeface="Arial" pitchFamily="34" charset="0"/>
              <a:buChar char="•"/>
              <a:defRPr/>
            </a:pPr>
            <a:r>
              <a:rPr lang="en-US" sz="3200" dirty="0" smtClean="0"/>
              <a:t>Bias can either be </a:t>
            </a:r>
            <a:r>
              <a:rPr lang="en-US" sz="3200" u="sng" dirty="0" smtClean="0"/>
              <a:t>conscious or unconscious</a:t>
            </a:r>
            <a:r>
              <a:rPr lang="en-US" sz="3200" dirty="0" smtClean="0"/>
              <a:t>. </a:t>
            </a:r>
          </a:p>
          <a:p>
            <a:pPr marL="120650" lvl="1" indent="223838" algn="just" eaLnBrk="1" fontAlgn="auto" hangingPunct="1">
              <a:spcAft>
                <a:spcPts val="0"/>
              </a:spcAft>
              <a:buFont typeface="Arial" pitchFamily="34" charset="0"/>
              <a:buChar char="•"/>
              <a:defRPr/>
            </a:pPr>
            <a:r>
              <a:rPr lang="en-US" sz="3200" dirty="0" smtClean="0"/>
              <a:t>In epidemiology, bias does not imply, as in common usage, prejudice or deliberate deviation from the truth.</a:t>
            </a:r>
          </a:p>
          <a:p>
            <a:pPr lvl="1" algn="just" eaLnBrk="1" fontAlgn="auto" hangingPunct="1">
              <a:spcAft>
                <a:spcPts val="0"/>
              </a:spcAft>
              <a:buFont typeface="Arial" charset="0"/>
              <a:buNone/>
              <a:defRPr/>
            </a:pPr>
            <a:endParaRPr lang="en-US" dirty="0" smtClean="0"/>
          </a:p>
        </p:txBody>
      </p:sp>
      <p:sp>
        <p:nvSpPr>
          <p:cNvPr id="4" name="Footer Placeholder 4"/>
          <p:cNvSpPr>
            <a:spLocks noGrp="1"/>
          </p:cNvSpPr>
          <p:nvPr>
            <p:ph type="ftr" sz="quarter" idx="11"/>
          </p:nvPr>
        </p:nvSpPr>
        <p:spPr/>
        <p:txBody>
          <a:bodyPr/>
          <a:lstStyle/>
          <a:p>
            <a:pPr>
              <a:defRPr/>
            </a:pPr>
            <a:r>
              <a:rPr lang="en-US"/>
              <a:t>Quantitative study designs</a:t>
            </a:r>
          </a:p>
        </p:txBody>
      </p:sp>
      <p:sp>
        <p:nvSpPr>
          <p:cNvPr id="5" name="Slide Number Placeholder 5"/>
          <p:cNvSpPr>
            <a:spLocks noGrp="1"/>
          </p:cNvSpPr>
          <p:nvPr>
            <p:ph type="sldNum" sz="quarter" idx="12"/>
          </p:nvPr>
        </p:nvSpPr>
        <p:spPr/>
        <p:txBody>
          <a:bodyPr/>
          <a:lstStyle/>
          <a:p>
            <a:pPr>
              <a:defRPr/>
            </a:pPr>
            <a:fld id="{A79DFD7B-6816-4DFD-A983-AD8BAD42F597}" type="slidenum">
              <a:rPr lang="en-US"/>
              <a:pPr>
                <a:defRPr/>
              </a:pPr>
              <a:t>122</a:t>
            </a:fld>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562372" y="0"/>
            <a:ext cx="10122694" cy="9144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sz="4000" b="1" u="sng" dirty="0" smtClean="0">
                <a:solidFill>
                  <a:srgbClr val="0000CC"/>
                </a:solidFill>
              </a:rPr>
              <a:t>TYPES OF BIAS IN RESEARCH</a:t>
            </a:r>
          </a:p>
        </p:txBody>
      </p:sp>
      <p:sp>
        <p:nvSpPr>
          <p:cNvPr id="99331" name="Rectangle 3"/>
          <p:cNvSpPr>
            <a:spLocks noGrp="1" noChangeArrowheads="1"/>
          </p:cNvSpPr>
          <p:nvPr>
            <p:ph idx="1"/>
          </p:nvPr>
        </p:nvSpPr>
        <p:spPr>
          <a:xfrm>
            <a:off x="187457" y="762000"/>
            <a:ext cx="10778795" cy="5638800"/>
          </a:xfrm>
        </p:spPr>
        <p:txBody>
          <a:bodyPr/>
          <a:lstStyle/>
          <a:p>
            <a:pPr algn="just" eaLnBrk="1" hangingPunct="1">
              <a:lnSpc>
                <a:spcPct val="90000"/>
              </a:lnSpc>
            </a:pPr>
            <a:r>
              <a:rPr lang="en-US" dirty="0" smtClean="0">
                <a:cs typeface="Arial" charset="0"/>
              </a:rPr>
              <a:t>There are many types of biases, some studies being particularly prone to one type or another.</a:t>
            </a:r>
            <a:endParaRPr lang="en-US" dirty="0" smtClean="0"/>
          </a:p>
          <a:p>
            <a:pPr algn="just" eaLnBrk="1" hangingPunct="1">
              <a:lnSpc>
                <a:spcPct val="90000"/>
              </a:lnSpc>
            </a:pPr>
            <a:r>
              <a:rPr lang="en-US" dirty="0" smtClean="0"/>
              <a:t>Two main types:</a:t>
            </a:r>
          </a:p>
          <a:p>
            <a:pPr algn="just" eaLnBrk="1" hangingPunct="1">
              <a:lnSpc>
                <a:spcPct val="90000"/>
              </a:lnSpc>
              <a:buClr>
                <a:schemeClr val="tx1"/>
              </a:buClr>
              <a:buFont typeface="Wingdings" pitchFamily="2" charset="2"/>
              <a:buChar char="Ø"/>
            </a:pPr>
            <a:r>
              <a:rPr lang="en-US" b="1" u="sng" dirty="0" smtClean="0"/>
              <a:t>Selection bias: </a:t>
            </a:r>
            <a:r>
              <a:rPr lang="en-US" dirty="0" smtClean="0"/>
              <a:t>this occurs when the subjects studied are not representative of the target population about which conclusions are to be drawn.</a:t>
            </a:r>
          </a:p>
          <a:p>
            <a:pPr algn="just" eaLnBrk="1" hangingPunct="1">
              <a:lnSpc>
                <a:spcPct val="90000"/>
              </a:lnSpc>
              <a:buClr>
                <a:schemeClr val="tx1"/>
              </a:buClr>
              <a:buFont typeface="Wingdings" pitchFamily="2" charset="2"/>
              <a:buChar char="Ø"/>
            </a:pPr>
            <a:r>
              <a:rPr lang="en-US" b="1" u="sng" dirty="0" smtClean="0"/>
              <a:t>Information bias: </a:t>
            </a:r>
            <a:r>
              <a:rPr lang="en-US" dirty="0" smtClean="0"/>
              <a:t>results from the different quality of information and errors in obtaining and classifying information.</a:t>
            </a:r>
          </a:p>
        </p:txBody>
      </p:sp>
      <p:sp>
        <p:nvSpPr>
          <p:cNvPr id="4" name="Footer Placeholder 4"/>
          <p:cNvSpPr>
            <a:spLocks noGrp="1"/>
          </p:cNvSpPr>
          <p:nvPr>
            <p:ph type="ftr" sz="quarter" idx="11"/>
          </p:nvPr>
        </p:nvSpPr>
        <p:spPr/>
        <p:txBody>
          <a:bodyPr/>
          <a:lstStyle/>
          <a:p>
            <a:pPr>
              <a:defRPr/>
            </a:pPr>
            <a:r>
              <a:rPr lang="en-US"/>
              <a:t>Quantitative study designs</a:t>
            </a:r>
          </a:p>
        </p:txBody>
      </p:sp>
      <p:sp>
        <p:nvSpPr>
          <p:cNvPr id="5" name="Slide Number Placeholder 5"/>
          <p:cNvSpPr>
            <a:spLocks noGrp="1"/>
          </p:cNvSpPr>
          <p:nvPr>
            <p:ph type="sldNum" sz="quarter" idx="12"/>
          </p:nvPr>
        </p:nvSpPr>
        <p:spPr/>
        <p:txBody>
          <a:bodyPr/>
          <a:lstStyle/>
          <a:p>
            <a:pPr>
              <a:defRPr/>
            </a:pPr>
            <a:fld id="{F4730FEA-1B4D-408D-A590-4DAAADED37A3}" type="slidenum">
              <a:rPr lang="en-US"/>
              <a:pPr>
                <a:defRPr/>
              </a:pPr>
              <a:t>123</a:t>
            </a:fld>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562372" y="0"/>
            <a:ext cx="10122694" cy="609600"/>
          </a:xfrm>
        </p:spPr>
        <p:txBody>
          <a:bodyPr>
            <a:normAutofit fontScale="90000"/>
          </a:bodyPr>
          <a:lstStyle/>
          <a:p>
            <a:pPr eaLnBrk="1" hangingPunct="1"/>
            <a:r>
              <a:rPr lang="en-US" sz="4000" b="1" u="sng" dirty="0" smtClean="0">
                <a:solidFill>
                  <a:srgbClr val="EE20C7"/>
                </a:solidFill>
                <a:latin typeface="Arial Black" panose="020B0A04020102020204" pitchFamily="34" charset="0"/>
              </a:rPr>
              <a:t>TYPES OF SELECTION BIAS</a:t>
            </a:r>
          </a:p>
        </p:txBody>
      </p:sp>
      <p:sp>
        <p:nvSpPr>
          <p:cNvPr id="100355" name="Rectangle 3"/>
          <p:cNvSpPr>
            <a:spLocks noGrp="1" noChangeArrowheads="1"/>
          </p:cNvSpPr>
          <p:nvPr>
            <p:ph idx="1"/>
          </p:nvPr>
        </p:nvSpPr>
        <p:spPr>
          <a:xfrm>
            <a:off x="187457" y="609600"/>
            <a:ext cx="10778795" cy="6019800"/>
          </a:xfrm>
        </p:spPr>
        <p:txBody>
          <a:bodyPr>
            <a:normAutofit lnSpcReduction="10000"/>
          </a:bodyPr>
          <a:lstStyle/>
          <a:p>
            <a:pPr algn="just" eaLnBrk="1" hangingPunct="1">
              <a:lnSpc>
                <a:spcPct val="90000"/>
              </a:lnSpc>
            </a:pPr>
            <a:r>
              <a:rPr lang="en-US" b="1" dirty="0" smtClean="0"/>
              <a:t>Migration bias</a:t>
            </a:r>
            <a:r>
              <a:rPr lang="en-US" dirty="0" smtClean="0"/>
              <a:t>: results from migration of subjects from an exposed status to an unexposed status during the course of a study.</a:t>
            </a:r>
          </a:p>
          <a:p>
            <a:pPr algn="just" eaLnBrk="1" hangingPunct="1">
              <a:lnSpc>
                <a:spcPct val="90000"/>
              </a:lnSpc>
            </a:pPr>
            <a:r>
              <a:rPr lang="en-US" b="1" dirty="0" smtClean="0"/>
              <a:t>Response bias</a:t>
            </a:r>
            <a:r>
              <a:rPr lang="en-US" dirty="0" smtClean="0"/>
              <a:t>: Those who agree to be in a study may be in some way different with those who refuse to participate.</a:t>
            </a:r>
          </a:p>
          <a:p>
            <a:pPr algn="just" eaLnBrk="1" hangingPunct="1">
              <a:lnSpc>
                <a:spcPct val="90000"/>
              </a:lnSpc>
              <a:buClr>
                <a:schemeClr val="tx1"/>
              </a:buClr>
              <a:buFont typeface="Wingdings" pitchFamily="2" charset="2"/>
              <a:buChar char="Ø"/>
            </a:pPr>
            <a:r>
              <a:rPr lang="en-US" dirty="0" smtClean="0"/>
              <a:t>Volunteers may be different from those who are enlisted.</a:t>
            </a:r>
          </a:p>
          <a:p>
            <a:pPr algn="just" eaLnBrk="1" hangingPunct="1">
              <a:lnSpc>
                <a:spcPct val="90000"/>
              </a:lnSpc>
            </a:pPr>
            <a:r>
              <a:rPr lang="en-US" b="1" dirty="0" smtClean="0"/>
              <a:t>Membership bias</a:t>
            </a:r>
            <a:r>
              <a:rPr lang="en-US" dirty="0" smtClean="0"/>
              <a:t> (health worker effect or influencing the direction of the research)</a:t>
            </a:r>
          </a:p>
          <a:p>
            <a:pPr algn="just" eaLnBrk="1" hangingPunct="1">
              <a:lnSpc>
                <a:spcPct val="90000"/>
              </a:lnSpc>
            </a:pPr>
            <a:r>
              <a:rPr lang="en-US" b="1" dirty="0" smtClean="0"/>
              <a:t>Prevalence-incidence bias</a:t>
            </a:r>
          </a:p>
          <a:p>
            <a:pPr algn="just">
              <a:lnSpc>
                <a:spcPct val="90000"/>
              </a:lnSpc>
            </a:pPr>
            <a:r>
              <a:rPr lang="en-US" b="1" dirty="0" smtClean="0"/>
              <a:t>Berksonian (admission rate) bias- </a:t>
            </a:r>
            <a:r>
              <a:rPr lang="en-US" dirty="0"/>
              <a:t>a type of selection bias arising when both exposure &amp; the disease under study affect the selection e.g. in facilities/institutions that are commonly known for a specific task</a:t>
            </a:r>
          </a:p>
          <a:p>
            <a:pPr algn="just" eaLnBrk="1" hangingPunct="1">
              <a:lnSpc>
                <a:spcPct val="90000"/>
              </a:lnSpc>
            </a:pPr>
            <a:endParaRPr lang="en-US" dirty="0" smtClean="0"/>
          </a:p>
        </p:txBody>
      </p:sp>
      <p:sp>
        <p:nvSpPr>
          <p:cNvPr id="4" name="Footer Placeholder 4"/>
          <p:cNvSpPr>
            <a:spLocks noGrp="1"/>
          </p:cNvSpPr>
          <p:nvPr>
            <p:ph type="ftr" sz="quarter" idx="11"/>
          </p:nvPr>
        </p:nvSpPr>
        <p:spPr/>
        <p:txBody>
          <a:bodyPr/>
          <a:lstStyle/>
          <a:p>
            <a:pPr>
              <a:defRPr/>
            </a:pPr>
            <a:r>
              <a:rPr lang="en-US"/>
              <a:t>Quantitative study designs</a:t>
            </a:r>
          </a:p>
        </p:txBody>
      </p:sp>
      <p:sp>
        <p:nvSpPr>
          <p:cNvPr id="5" name="Slide Number Placeholder 5"/>
          <p:cNvSpPr>
            <a:spLocks noGrp="1"/>
          </p:cNvSpPr>
          <p:nvPr>
            <p:ph type="sldNum" sz="quarter" idx="12"/>
          </p:nvPr>
        </p:nvSpPr>
        <p:spPr/>
        <p:txBody>
          <a:bodyPr/>
          <a:lstStyle/>
          <a:p>
            <a:pPr>
              <a:defRPr/>
            </a:pPr>
            <a:fld id="{42C6E636-A23A-406B-B175-5573F1DCB05D}" type="slidenum">
              <a:rPr lang="en-US"/>
              <a:pPr>
                <a:defRPr/>
              </a:pPr>
              <a:t>124</a:t>
            </a:fld>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2" name="Rectangle 2"/>
          <p:cNvSpPr>
            <a:spLocks noGrp="1" noChangeArrowheads="1"/>
          </p:cNvSpPr>
          <p:nvPr>
            <p:ph type="title"/>
          </p:nvPr>
        </p:nvSpPr>
        <p:spPr>
          <a:xfrm>
            <a:off x="562372" y="0"/>
            <a:ext cx="10122694" cy="762000"/>
          </a:xfrm>
        </p:spPr>
        <p:txBody>
          <a:bodyPr/>
          <a:lstStyle/>
          <a:p>
            <a:pPr eaLnBrk="1" hangingPunct="1"/>
            <a:r>
              <a:rPr lang="en-US" sz="4000" b="1" u="sng" smtClean="0"/>
              <a:t>Types of information bias</a:t>
            </a:r>
          </a:p>
        </p:txBody>
      </p:sp>
      <p:sp>
        <p:nvSpPr>
          <p:cNvPr id="102403" name="Rectangle 3"/>
          <p:cNvSpPr>
            <a:spLocks noGrp="1" noChangeArrowheads="1"/>
          </p:cNvSpPr>
          <p:nvPr>
            <p:ph idx="1"/>
          </p:nvPr>
        </p:nvSpPr>
        <p:spPr>
          <a:xfrm>
            <a:off x="187459" y="685800"/>
            <a:ext cx="10872523" cy="5943600"/>
          </a:xfrm>
        </p:spPr>
        <p:txBody>
          <a:bodyPr/>
          <a:lstStyle/>
          <a:p>
            <a:pPr algn="just" eaLnBrk="1" hangingPunct="1">
              <a:lnSpc>
                <a:spcPct val="90000"/>
              </a:lnSpc>
            </a:pPr>
            <a:r>
              <a:rPr lang="en-US" b="1" dirty="0" smtClean="0"/>
              <a:t>Interviewer bias</a:t>
            </a:r>
            <a:r>
              <a:rPr lang="en-US" dirty="0" smtClean="0"/>
              <a:t>: An interviewer’s knowledge may influence the structure of questions and the manner of presentation, which may influence responses.</a:t>
            </a:r>
          </a:p>
          <a:p>
            <a:pPr algn="just" eaLnBrk="1" hangingPunct="1">
              <a:lnSpc>
                <a:spcPct val="90000"/>
              </a:lnSpc>
            </a:pPr>
            <a:r>
              <a:rPr lang="en-US" b="1" dirty="0" smtClean="0"/>
              <a:t>Recall bias</a:t>
            </a:r>
            <a:r>
              <a:rPr lang="en-US" dirty="0" smtClean="0"/>
              <a:t>: Those with a particular outcome or exposure may remember events more clearly or amplify their recollections.</a:t>
            </a:r>
          </a:p>
          <a:p>
            <a:pPr algn="just" eaLnBrk="1" hangingPunct="1">
              <a:lnSpc>
                <a:spcPct val="90000"/>
              </a:lnSpc>
            </a:pPr>
            <a:r>
              <a:rPr lang="en-US" b="1" dirty="0" smtClean="0"/>
              <a:t>Diagnostic suspicion bias</a:t>
            </a:r>
            <a:r>
              <a:rPr lang="en-US" dirty="0" smtClean="0"/>
              <a:t>: when potentially exposed subjects are subjected to more and in-depth diagnostic procedures and tests (cohort studies?).</a:t>
            </a:r>
          </a:p>
        </p:txBody>
      </p:sp>
      <p:sp>
        <p:nvSpPr>
          <p:cNvPr id="4" name="Footer Placeholder 4"/>
          <p:cNvSpPr>
            <a:spLocks noGrp="1"/>
          </p:cNvSpPr>
          <p:nvPr>
            <p:ph type="ftr" sz="quarter" idx="11"/>
          </p:nvPr>
        </p:nvSpPr>
        <p:spPr/>
        <p:txBody>
          <a:bodyPr/>
          <a:lstStyle/>
          <a:p>
            <a:pPr>
              <a:defRPr/>
            </a:pPr>
            <a:r>
              <a:rPr lang="en-US"/>
              <a:t>Quantitative study designs</a:t>
            </a:r>
          </a:p>
        </p:txBody>
      </p:sp>
      <p:sp>
        <p:nvSpPr>
          <p:cNvPr id="5" name="Slide Number Placeholder 5"/>
          <p:cNvSpPr>
            <a:spLocks noGrp="1"/>
          </p:cNvSpPr>
          <p:nvPr>
            <p:ph type="sldNum" sz="quarter" idx="12"/>
          </p:nvPr>
        </p:nvSpPr>
        <p:spPr/>
        <p:txBody>
          <a:bodyPr/>
          <a:lstStyle/>
          <a:p>
            <a:pPr>
              <a:defRPr/>
            </a:pPr>
            <a:fld id="{D3B6BF27-2AAC-49CC-9266-1C6AE4579E4A}" type="slidenum">
              <a:rPr lang="en-US"/>
              <a:pPr>
                <a:defRPr/>
              </a:pPr>
              <a:t>125</a:t>
            </a:fld>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6" name="Rectangle 2"/>
          <p:cNvSpPr>
            <a:spLocks noGrp="1" noChangeArrowheads="1"/>
          </p:cNvSpPr>
          <p:nvPr>
            <p:ph type="title"/>
          </p:nvPr>
        </p:nvSpPr>
        <p:spPr>
          <a:xfrm>
            <a:off x="562372" y="0"/>
            <a:ext cx="10122694" cy="685800"/>
          </a:xfrm>
        </p:spPr>
        <p:txBody>
          <a:bodyPr>
            <a:normAutofit fontScale="90000"/>
          </a:bodyPr>
          <a:lstStyle/>
          <a:p>
            <a:pPr eaLnBrk="1" hangingPunct="1"/>
            <a:r>
              <a:rPr lang="en-US" sz="4000" b="1" u="sng" smtClean="0"/>
              <a:t>Types of information bias cont’d</a:t>
            </a:r>
          </a:p>
        </p:txBody>
      </p:sp>
      <p:sp>
        <p:nvSpPr>
          <p:cNvPr id="103427" name="Rectangle 3"/>
          <p:cNvSpPr>
            <a:spLocks noGrp="1" noChangeArrowheads="1"/>
          </p:cNvSpPr>
          <p:nvPr>
            <p:ph idx="1"/>
          </p:nvPr>
        </p:nvSpPr>
        <p:spPr>
          <a:xfrm>
            <a:off x="187457" y="609600"/>
            <a:ext cx="10778795" cy="6019800"/>
          </a:xfrm>
        </p:spPr>
        <p:txBody>
          <a:bodyPr/>
          <a:lstStyle/>
          <a:p>
            <a:pPr algn="just" eaLnBrk="1" hangingPunct="1"/>
            <a:r>
              <a:rPr lang="en-US" b="1" dirty="0" smtClean="0"/>
              <a:t>Loss to follow-up</a:t>
            </a:r>
            <a:r>
              <a:rPr lang="en-US" dirty="0" smtClean="0"/>
              <a:t>: Those that are lost to follow-up or who withdraw from the study may be different from those who are followed for the entire study.</a:t>
            </a:r>
          </a:p>
          <a:p>
            <a:pPr algn="just" eaLnBrk="1" hangingPunct="1"/>
            <a:r>
              <a:rPr lang="en-US" b="1" dirty="0" smtClean="0"/>
              <a:t>Surveillance bias</a:t>
            </a:r>
            <a:r>
              <a:rPr lang="en-US" dirty="0" smtClean="0"/>
              <a:t>: The group with the known exposure or outcome may be followed more closely or longer than the comparison group.</a:t>
            </a:r>
          </a:p>
          <a:p>
            <a:pPr algn="just" eaLnBrk="1" hangingPunct="1"/>
            <a:r>
              <a:rPr lang="en-US" b="1" dirty="0" smtClean="0"/>
              <a:t>Observer bias</a:t>
            </a:r>
            <a:r>
              <a:rPr lang="en-US" dirty="0" smtClean="0"/>
              <a:t>:</a:t>
            </a:r>
          </a:p>
          <a:p>
            <a:pPr algn="just" eaLnBrk="1" hangingPunct="1"/>
            <a:r>
              <a:rPr lang="en-US" b="1" dirty="0" smtClean="0"/>
              <a:t>Misclassification bias</a:t>
            </a:r>
            <a:endParaRPr lang="en-US" dirty="0" smtClean="0"/>
          </a:p>
        </p:txBody>
      </p:sp>
      <p:sp>
        <p:nvSpPr>
          <p:cNvPr id="4" name="Footer Placeholder 4"/>
          <p:cNvSpPr>
            <a:spLocks noGrp="1"/>
          </p:cNvSpPr>
          <p:nvPr>
            <p:ph type="ftr" sz="quarter" idx="11"/>
          </p:nvPr>
        </p:nvSpPr>
        <p:spPr/>
        <p:txBody>
          <a:bodyPr/>
          <a:lstStyle/>
          <a:p>
            <a:pPr>
              <a:defRPr/>
            </a:pPr>
            <a:r>
              <a:rPr lang="en-US"/>
              <a:t>Quantitative study designs</a:t>
            </a:r>
          </a:p>
        </p:txBody>
      </p:sp>
      <p:sp>
        <p:nvSpPr>
          <p:cNvPr id="5" name="Slide Number Placeholder 5"/>
          <p:cNvSpPr>
            <a:spLocks noGrp="1"/>
          </p:cNvSpPr>
          <p:nvPr>
            <p:ph type="sldNum" sz="quarter" idx="12"/>
          </p:nvPr>
        </p:nvSpPr>
        <p:spPr/>
        <p:txBody>
          <a:bodyPr/>
          <a:lstStyle/>
          <a:p>
            <a:pPr>
              <a:defRPr/>
            </a:pPr>
            <a:fld id="{196EE390-9A9D-4EFD-842F-CA54066587C7}" type="slidenum">
              <a:rPr lang="en-US"/>
              <a:pPr>
                <a:defRPr/>
              </a:pPr>
              <a:t>126</a:t>
            </a:fld>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6252"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fontScale="90000"/>
          </a:bodyPr>
          <a:lstStyle/>
          <a:p>
            <a:pPr eaLnBrk="1" fontAlgn="auto" hangingPunct="1">
              <a:spcAft>
                <a:spcPts val="0"/>
              </a:spcAft>
              <a:defRPr/>
            </a:pPr>
            <a:r>
              <a:rPr lang="en-US" b="1" smtClean="0">
                <a:solidFill>
                  <a:srgbClr val="0000CC"/>
                </a:solidFill>
              </a:rPr>
              <a:t/>
            </a:r>
            <a:br>
              <a:rPr lang="en-US" b="1" smtClean="0">
                <a:solidFill>
                  <a:srgbClr val="0000CC"/>
                </a:solidFill>
              </a:rPr>
            </a:br>
            <a:r>
              <a:rPr lang="en-US" b="1" smtClean="0">
                <a:solidFill>
                  <a:srgbClr val="0000CC"/>
                </a:solidFill>
              </a:rPr>
              <a:t>BASIC TERMS IN RESEARCH METHODOLOGY</a:t>
            </a:r>
          </a:p>
        </p:txBody>
      </p:sp>
      <p:sp>
        <p:nvSpPr>
          <p:cNvPr id="98307" name="Content Placeholder 2"/>
          <p:cNvSpPr>
            <a:spLocks noGrp="1"/>
          </p:cNvSpPr>
          <p:nvPr>
            <p:ph idx="1"/>
          </p:nvPr>
        </p:nvSpPr>
        <p:spPr>
          <a:xfrm>
            <a:off x="187457" y="1219200"/>
            <a:ext cx="10778795" cy="5410200"/>
          </a:xfrm>
        </p:spPr>
        <p:txBody>
          <a:bodyPr/>
          <a:lstStyle/>
          <a:p>
            <a:pPr algn="just" eaLnBrk="1" hangingPunct="1"/>
            <a:r>
              <a:rPr lang="en-US" sz="2800" b="1" dirty="0" smtClean="0"/>
              <a:t>Population: </a:t>
            </a:r>
            <a:r>
              <a:rPr lang="en-US" sz="2800" dirty="0" smtClean="0"/>
              <a:t>refers to an </a:t>
            </a:r>
            <a:r>
              <a:rPr lang="en-US" sz="2800" b="1" dirty="0" smtClean="0"/>
              <a:t>entire group </a:t>
            </a:r>
            <a:r>
              <a:rPr lang="en-US" sz="2800" dirty="0" smtClean="0"/>
              <a:t>of individuals, events or objects having a common observable characteristic. It is </a:t>
            </a:r>
            <a:r>
              <a:rPr lang="en-US" sz="2800" b="1" dirty="0" smtClean="0"/>
              <a:t>an aggregate </a:t>
            </a:r>
            <a:r>
              <a:rPr lang="en-US" sz="2800" dirty="0" smtClean="0"/>
              <a:t>of all that conforms to a given specification</a:t>
            </a:r>
          </a:p>
          <a:p>
            <a:pPr algn="just" eaLnBrk="1" hangingPunct="1"/>
            <a:r>
              <a:rPr lang="en-US" sz="2800" dirty="0" smtClean="0"/>
              <a:t>The researcher first defines the population to which she or he wants to generalize the results. This is referred to as the “</a:t>
            </a:r>
            <a:r>
              <a:rPr lang="en-US" sz="2800" b="1" dirty="0" smtClean="0"/>
              <a:t>target population </a:t>
            </a:r>
            <a:r>
              <a:rPr lang="en-US" sz="2800" dirty="0" smtClean="0"/>
              <a:t>or the “universe”.</a:t>
            </a:r>
          </a:p>
          <a:p>
            <a:pPr algn="just" eaLnBrk="1" hangingPunct="1"/>
            <a:r>
              <a:rPr lang="en-US" sz="2800" b="1" dirty="0" smtClean="0"/>
              <a:t>Sample</a:t>
            </a:r>
            <a:r>
              <a:rPr lang="en-US" sz="2800" dirty="0" smtClean="0"/>
              <a:t>: is a smaller group obtained from the accessible/Target population. Each member or case in this sample is referred to as “</a:t>
            </a:r>
            <a:r>
              <a:rPr lang="en-US" sz="2800" b="1" dirty="0" smtClean="0"/>
              <a:t>subject</a:t>
            </a:r>
            <a:r>
              <a:rPr lang="en-US" sz="2800" dirty="0" smtClean="0"/>
              <a:t>”. Sometimes, the terms “</a:t>
            </a:r>
            <a:r>
              <a:rPr lang="en-US" sz="2800" b="1" dirty="0" smtClean="0"/>
              <a:t>respondents</a:t>
            </a:r>
            <a:r>
              <a:rPr lang="en-US" sz="2800" dirty="0" smtClean="0"/>
              <a:t>” or </a:t>
            </a:r>
            <a:r>
              <a:rPr lang="en-US" sz="2800" b="1" dirty="0" smtClean="0"/>
              <a:t>interviewees</a:t>
            </a:r>
            <a:r>
              <a:rPr lang="en-US" sz="2800" dirty="0" smtClean="0"/>
              <a:t>” are used.</a:t>
            </a:r>
          </a:p>
          <a:p>
            <a:pPr algn="just" eaLnBrk="1" hangingPunct="1"/>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Content Placeholder 2"/>
          <p:cNvSpPr>
            <a:spLocks noGrp="1"/>
          </p:cNvSpPr>
          <p:nvPr>
            <p:ph idx="1"/>
          </p:nvPr>
        </p:nvSpPr>
        <p:spPr>
          <a:xfrm>
            <a:off x="365920" y="381000"/>
            <a:ext cx="10363200" cy="5943600"/>
          </a:xfrm>
        </p:spPr>
        <p:txBody>
          <a:bodyPr>
            <a:normAutofit/>
          </a:bodyPr>
          <a:lstStyle/>
          <a:p>
            <a:pPr algn="just" eaLnBrk="1" hangingPunct="1"/>
            <a:r>
              <a:rPr lang="en-US" sz="3600" b="1" dirty="0" smtClean="0"/>
              <a:t>Sampling:</a:t>
            </a:r>
            <a:r>
              <a:rPr lang="en-US" sz="3600" dirty="0" smtClean="0"/>
              <a:t> the process of selecting a number of individuals for a study in such a way that the individuals selected represent the large group from which they were selected. </a:t>
            </a:r>
          </a:p>
          <a:p>
            <a:pPr lvl="1" algn="just" eaLnBrk="1" hangingPunct="1"/>
            <a:r>
              <a:rPr lang="en-US" sz="3200" dirty="0" smtClean="0"/>
              <a:t>The purpose of sampling is to secure a </a:t>
            </a:r>
            <a:r>
              <a:rPr lang="en-US" sz="3200" b="1" dirty="0" smtClean="0"/>
              <a:t>representative group </a:t>
            </a:r>
            <a:r>
              <a:rPr lang="en-US" sz="3200" dirty="0" smtClean="0"/>
              <a:t>which will enable the researcher to gain information about the population</a:t>
            </a:r>
          </a:p>
          <a:p>
            <a:pPr lvl="1" algn="just" eaLnBrk="1" hangingPunct="1">
              <a:buFont typeface="Arial" charset="0"/>
              <a:buNone/>
            </a:pPr>
            <a:endParaRPr lang="en-US" sz="32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Content Placeholder 2"/>
          <p:cNvSpPr>
            <a:spLocks noGrp="1"/>
          </p:cNvSpPr>
          <p:nvPr>
            <p:ph idx="1"/>
          </p:nvPr>
        </p:nvSpPr>
        <p:spPr>
          <a:xfrm>
            <a:off x="0" y="0"/>
            <a:ext cx="11247438" cy="6858000"/>
          </a:xfrm>
        </p:spPr>
        <p:txBody>
          <a:bodyPr/>
          <a:lstStyle/>
          <a:p>
            <a:pPr lvl="1" eaLnBrk="1" hangingPunct="1">
              <a:buFont typeface="Arial" charset="0"/>
              <a:buNone/>
            </a:pPr>
            <a:r>
              <a:rPr lang="en-US" b="1" u="sng" smtClean="0"/>
              <a:t>ADVANTAGES OF SAMPLING</a:t>
            </a:r>
          </a:p>
          <a:p>
            <a:pPr lvl="0"/>
            <a:r>
              <a:rPr lang="en-US" sz="2800" smtClean="0"/>
              <a:t>Economy in expenditure. if data are collected for the entire population, cost will be very high</a:t>
            </a:r>
          </a:p>
          <a:p>
            <a:pPr lvl="0"/>
            <a:r>
              <a:rPr lang="en-US" sz="2800" smtClean="0"/>
              <a:t>Economy in time. Sampling is less time consuming than census technique</a:t>
            </a:r>
          </a:p>
          <a:p>
            <a:pPr lvl="0"/>
            <a:r>
              <a:rPr lang="en-US" sz="2800" smtClean="0"/>
              <a:t>There’s a greater scope &amp; flexibility of studies when a sample is used</a:t>
            </a:r>
          </a:p>
          <a:p>
            <a:pPr lvl="0"/>
            <a:r>
              <a:rPr lang="en-US" sz="2800" smtClean="0"/>
              <a:t>Greater accuracy. Sampling ensures completeness &amp; high degree of accuracy due to a limited area of operation</a:t>
            </a:r>
          </a:p>
          <a:p>
            <a:pPr lvl="0"/>
            <a:r>
              <a:rPr lang="en-US" sz="2800" smtClean="0"/>
              <a:t>It’s possible to collect intensive &amp; exhaustive data as the number is limited</a:t>
            </a:r>
          </a:p>
          <a:p>
            <a:pPr lvl="0"/>
            <a:r>
              <a:rPr lang="en-US" sz="2800" smtClean="0"/>
              <a:t>Allows the researcher to work even with limited resources</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purpose</a:t>
            </a:r>
            <a:endParaRPr lang="en-US" dirty="0"/>
          </a:p>
        </p:txBody>
      </p:sp>
      <p:sp>
        <p:nvSpPr>
          <p:cNvPr id="2" name="Content Placeholder 1"/>
          <p:cNvSpPr>
            <a:spLocks noGrp="1"/>
          </p:cNvSpPr>
          <p:nvPr>
            <p:ph idx="1"/>
          </p:nvPr>
        </p:nvSpPr>
        <p:spPr>
          <a:xfrm>
            <a:off x="365919" y="685800"/>
            <a:ext cx="10591800" cy="6019800"/>
          </a:xfrm>
        </p:spPr>
        <p:txBody>
          <a:bodyPr>
            <a:normAutofit/>
          </a:bodyPr>
          <a:lstStyle/>
          <a:p>
            <a:pPr algn="just"/>
            <a:r>
              <a:rPr lang="en-US" sz="3600" dirty="0"/>
              <a:t>To enable explanation of phenomena. </a:t>
            </a:r>
          </a:p>
          <a:p>
            <a:pPr algn="just">
              <a:buFont typeface="Wingdings" pitchFamily="2" charset="2"/>
              <a:buChar char="ü"/>
            </a:pPr>
            <a:r>
              <a:rPr lang="en-US" sz="3600" dirty="0"/>
              <a:t>This involves accurate observation and measurement of a given phenomenon. </a:t>
            </a:r>
          </a:p>
          <a:p>
            <a:pPr algn="just">
              <a:buFont typeface="Wingdings" pitchFamily="2" charset="2"/>
              <a:buChar char="ü"/>
            </a:pPr>
            <a:r>
              <a:rPr lang="en-US" sz="3600" dirty="0"/>
              <a:t>In order to explain a phenomenon one should be able to describe it, predict its occurrence and observe factors that cause its occurrence with certainty and accuracy.</a:t>
            </a:r>
          </a:p>
          <a:p>
            <a:pPr algn="just">
              <a:buNone/>
            </a:pPr>
            <a:endParaRPr lang="en-US" sz="3600" dirty="0"/>
          </a:p>
        </p:txBody>
      </p:sp>
    </p:spTree>
    <p:extLst>
      <p:ext uri="{BB962C8B-B14F-4D97-AF65-F5344CB8AC3E}">
        <p14:creationId xmlns:p14="http://schemas.microsoft.com/office/powerpoint/2010/main" xmlns="" val="92140497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0000CC"/>
                </a:solidFill>
              </a:rPr>
              <a:t>DISADVANTAGES OF SAMPLING</a:t>
            </a:r>
            <a:r>
              <a:rPr lang="en-US" smtClean="0">
                <a:solidFill>
                  <a:srgbClr val="0000CC"/>
                </a:solidFill>
              </a:rPr>
              <a:t/>
            </a:r>
            <a:br>
              <a:rPr lang="en-US" smtClean="0">
                <a:solidFill>
                  <a:srgbClr val="0000CC"/>
                </a:solidFill>
              </a:rPr>
            </a:br>
            <a:endParaRPr lang="en-US">
              <a:solidFill>
                <a:srgbClr val="0000CC"/>
              </a:solidFill>
            </a:endParaRPr>
          </a:p>
        </p:txBody>
      </p:sp>
      <p:sp>
        <p:nvSpPr>
          <p:cNvPr id="3" name="Content Placeholder 2"/>
          <p:cNvSpPr>
            <a:spLocks noGrp="1"/>
          </p:cNvSpPr>
          <p:nvPr>
            <p:ph idx="1"/>
          </p:nvPr>
        </p:nvSpPr>
        <p:spPr>
          <a:xfrm>
            <a:off x="0" y="990600"/>
            <a:ext cx="11247438" cy="5135563"/>
          </a:xfrm>
        </p:spPr>
        <p:txBody>
          <a:bodyPr/>
          <a:lstStyle/>
          <a:p>
            <a:pPr lvl="0"/>
            <a:r>
              <a:rPr lang="en-US" smtClean="0"/>
              <a:t>There are chances of bias as sampling may involve biased selection &amp; thereby lead to draw erroneous conclusions</a:t>
            </a:r>
          </a:p>
          <a:p>
            <a:pPr lvl="0"/>
            <a:r>
              <a:rPr lang="en-US" smtClean="0"/>
              <a:t>Difficulty in getting a representative sample especially when phenomena under study are of a complex nature</a:t>
            </a:r>
          </a:p>
          <a:p>
            <a:pPr lvl="0"/>
            <a:r>
              <a:rPr lang="en-US" smtClean="0"/>
              <a:t>Requires specialized knowledge of sampling technique, statistical analysis &amp; calculation of probable error</a:t>
            </a:r>
          </a:p>
          <a:p>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0000CC"/>
                </a:solidFill>
              </a:rPr>
              <a:t>Characteristics of a good sample</a:t>
            </a:r>
            <a:r>
              <a:rPr lang="en-US" smtClean="0">
                <a:solidFill>
                  <a:srgbClr val="0000CC"/>
                </a:solidFill>
              </a:rPr>
              <a:t/>
            </a:r>
            <a:br>
              <a:rPr lang="en-US" smtClean="0">
                <a:solidFill>
                  <a:srgbClr val="0000CC"/>
                </a:solidFill>
              </a:rPr>
            </a:br>
            <a:endParaRPr lang="en-US">
              <a:solidFill>
                <a:srgbClr val="0000CC"/>
              </a:solidFill>
            </a:endParaRPr>
          </a:p>
        </p:txBody>
      </p:sp>
      <p:sp>
        <p:nvSpPr>
          <p:cNvPr id="3" name="Content Placeholder 2"/>
          <p:cNvSpPr>
            <a:spLocks noGrp="1"/>
          </p:cNvSpPr>
          <p:nvPr>
            <p:ph idx="1"/>
          </p:nvPr>
        </p:nvSpPr>
        <p:spPr>
          <a:xfrm>
            <a:off x="468643" y="1143003"/>
            <a:ext cx="10122694" cy="4525963"/>
          </a:xfrm>
        </p:spPr>
        <p:txBody>
          <a:bodyPr/>
          <a:lstStyle/>
          <a:p>
            <a:pPr lvl="0"/>
            <a:r>
              <a:rPr lang="en-US" smtClean="0"/>
              <a:t>One that reproduces the characteristics of the population with the greatest possible accuracy</a:t>
            </a:r>
          </a:p>
          <a:p>
            <a:pPr lvl="0"/>
            <a:r>
              <a:rPr lang="en-US" smtClean="0"/>
              <a:t>Should be free from error due to bias or due to deliberate selection of the unit of the sample</a:t>
            </a:r>
          </a:p>
          <a:p>
            <a:pPr lvl="0"/>
            <a:r>
              <a:rPr lang="en-US" smtClean="0"/>
              <a:t>There should not be any substitution of originally selected unit by some other more convenient way</a:t>
            </a:r>
          </a:p>
          <a:p>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smtClean="0">
                <a:solidFill>
                  <a:srgbClr val="0000CC"/>
                </a:solidFill>
              </a:rPr>
              <a:t>THE SAMPLING PROCESS</a:t>
            </a:r>
            <a:r>
              <a:rPr lang="en-US" smtClean="0">
                <a:solidFill>
                  <a:srgbClr val="0000CC"/>
                </a:solidFill>
              </a:rPr>
              <a:t/>
            </a:r>
            <a:br>
              <a:rPr lang="en-US" smtClean="0">
                <a:solidFill>
                  <a:srgbClr val="0000CC"/>
                </a:solidFill>
              </a:rPr>
            </a:br>
            <a:endParaRPr lang="en-US">
              <a:solidFill>
                <a:srgbClr val="0000CC"/>
              </a:solidFill>
            </a:endParaRPr>
          </a:p>
        </p:txBody>
      </p:sp>
      <p:sp>
        <p:nvSpPr>
          <p:cNvPr id="3" name="Content Placeholder 2"/>
          <p:cNvSpPr>
            <a:spLocks noGrp="1"/>
          </p:cNvSpPr>
          <p:nvPr>
            <p:ph idx="1"/>
          </p:nvPr>
        </p:nvSpPr>
        <p:spPr>
          <a:xfrm>
            <a:off x="137319" y="762003"/>
            <a:ext cx="10547747" cy="5364163"/>
          </a:xfrm>
        </p:spPr>
        <p:txBody>
          <a:bodyPr/>
          <a:lstStyle/>
          <a:p>
            <a:pPr lvl="0" algn="just"/>
            <a:r>
              <a:rPr lang="en-US" sz="2800" dirty="0" smtClean="0"/>
              <a:t>Define the population: the population that the research wants to obtain information from according to the objectives of the study should be clearly defined</a:t>
            </a:r>
          </a:p>
          <a:p>
            <a:pPr lvl="0" algn="just"/>
            <a:r>
              <a:rPr lang="en-US" sz="2800" dirty="0" smtClean="0"/>
              <a:t>Specify the sampling frame: it’s the means of representing the elements of the population</a:t>
            </a:r>
          </a:p>
          <a:p>
            <a:pPr lvl="0" algn="just"/>
            <a:r>
              <a:rPr lang="en-US" sz="2800" dirty="0" smtClean="0"/>
              <a:t>Specify the sampling unit</a:t>
            </a:r>
          </a:p>
          <a:p>
            <a:pPr lvl="0" algn="just"/>
            <a:r>
              <a:rPr lang="en-US" sz="2800" dirty="0" smtClean="0"/>
              <a:t>Specify the sampling method</a:t>
            </a:r>
          </a:p>
          <a:p>
            <a:pPr lvl="0" algn="just"/>
            <a:r>
              <a:rPr lang="en-US" sz="2800" dirty="0" smtClean="0"/>
              <a:t>Determine the sample size</a:t>
            </a:r>
          </a:p>
          <a:p>
            <a:pPr lvl="0" algn="just"/>
            <a:r>
              <a:rPr lang="en-US" sz="2800" dirty="0" smtClean="0"/>
              <a:t>Specify the sampling plan: the operational procedure for selection of the sampling units is specified</a:t>
            </a:r>
          </a:p>
          <a:p>
            <a:pPr algn="just"/>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Content Placeholder 2"/>
          <p:cNvSpPr>
            <a:spLocks noGrp="1"/>
          </p:cNvSpPr>
          <p:nvPr>
            <p:ph idx="1"/>
          </p:nvPr>
        </p:nvSpPr>
        <p:spPr>
          <a:xfrm>
            <a:off x="187459" y="304800"/>
            <a:ext cx="10872523" cy="6400800"/>
          </a:xfrm>
        </p:spPr>
        <p:txBody>
          <a:bodyPr/>
          <a:lstStyle/>
          <a:p>
            <a:pPr algn="just" eaLnBrk="1" hangingPunct="1"/>
            <a:r>
              <a:rPr lang="en-US" b="1" dirty="0" smtClean="0"/>
              <a:t>Sampling Frame:</a:t>
            </a:r>
            <a:r>
              <a:rPr lang="en-US" dirty="0" smtClean="0"/>
              <a:t> Is a comprehensive list of all the sampling elements in the target population, for example, the list of nurses working in a particular county, the number of under five children in a village or all the households in a village.</a:t>
            </a:r>
          </a:p>
          <a:p>
            <a:pPr algn="just" eaLnBrk="1" hangingPunct="1"/>
            <a:r>
              <a:rPr lang="en-US" b="1" dirty="0" smtClean="0"/>
              <a:t>Representative Sample: </a:t>
            </a:r>
            <a:r>
              <a:rPr lang="en-US" dirty="0" smtClean="0"/>
              <a:t>the sample that resembles the population from which it is drawn in all aspects. It should possess all the variables a researcher is interested in, for example, educational level, socioeconomic factors etc.</a:t>
            </a:r>
          </a:p>
          <a:p>
            <a:pPr algn="just" eaLnBrk="1" hangingPunct="1"/>
            <a:r>
              <a:rPr lang="en-US" b="1" dirty="0" smtClean="0"/>
              <a:t>Sampling Bias:</a:t>
            </a:r>
            <a:r>
              <a:rPr lang="en-US" dirty="0" smtClean="0"/>
              <a:t> Occurs when the researcher has not carefully selected the samples that are expected to represent the general target population.</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Content Placeholder 2"/>
          <p:cNvSpPr>
            <a:spLocks noGrp="1"/>
          </p:cNvSpPr>
          <p:nvPr>
            <p:ph idx="1"/>
          </p:nvPr>
        </p:nvSpPr>
        <p:spPr>
          <a:xfrm>
            <a:off x="187459" y="0"/>
            <a:ext cx="10872523" cy="6705600"/>
          </a:xfrm>
        </p:spPr>
        <p:txBody>
          <a:bodyPr rtlCol="0">
            <a:normAutofit/>
          </a:bodyPr>
          <a:lstStyle/>
          <a:p>
            <a:pPr eaLnBrk="1" fontAlgn="auto" hangingPunct="1">
              <a:spcAft>
                <a:spcPts val="0"/>
              </a:spcAft>
              <a:buFont typeface="Arial" pitchFamily="34" charset="0"/>
              <a:buChar char="•"/>
              <a:defRPr/>
            </a:pPr>
            <a:r>
              <a:rPr lang="en-US" b="1" dirty="0" smtClean="0"/>
              <a:t>Sampling Error:</a:t>
            </a:r>
            <a:r>
              <a:rPr lang="en-US" dirty="0" smtClean="0"/>
              <a:t> Refers to the difference between population parameters (for example, the average age of the population) and the sample statistics (for example, the average age of the sample group). It is the degree of deviation of the sample from the population from which it was drawn.</a:t>
            </a:r>
          </a:p>
          <a:p>
            <a:pPr eaLnBrk="1" fontAlgn="auto" hangingPunct="1">
              <a:spcAft>
                <a:spcPts val="0"/>
              </a:spcAft>
              <a:buFont typeface="Arial" charset="0"/>
              <a:buNone/>
              <a:defRPr/>
            </a:pPr>
            <a:r>
              <a:rPr lang="en-US" b="1" u="sng" dirty="0" smtClean="0"/>
              <a:t>Sampling Techniques</a:t>
            </a:r>
            <a:r>
              <a:rPr lang="en-US" u="sng" dirty="0" smtClean="0"/>
              <a:t>  </a:t>
            </a:r>
            <a:r>
              <a:rPr lang="en-US" dirty="0" smtClean="0"/>
              <a:t>2 types</a:t>
            </a:r>
            <a:endParaRPr lang="en-US" u="sng" dirty="0" smtClean="0"/>
          </a:p>
          <a:p>
            <a:pPr lvl="1" eaLnBrk="1" fontAlgn="auto" hangingPunct="1">
              <a:spcAft>
                <a:spcPts val="0"/>
              </a:spcAft>
              <a:buFont typeface="Arial" pitchFamily="34" charset="0"/>
              <a:buChar char="–"/>
              <a:defRPr/>
            </a:pPr>
            <a:r>
              <a:rPr lang="en-US" dirty="0" smtClean="0"/>
              <a:t>Probability or random sampling</a:t>
            </a:r>
          </a:p>
          <a:p>
            <a:pPr lvl="1" eaLnBrk="1" fontAlgn="auto" hangingPunct="1">
              <a:spcAft>
                <a:spcPts val="0"/>
              </a:spcAft>
              <a:buFont typeface="Arial" pitchFamily="34" charset="0"/>
              <a:buChar char="–"/>
              <a:defRPr/>
            </a:pPr>
            <a:r>
              <a:rPr lang="en-US" dirty="0" smtClean="0"/>
              <a:t>Non probability sampling also known as biased sampling</a:t>
            </a:r>
          </a:p>
          <a:p>
            <a:pPr eaLnBrk="1" fontAlgn="auto" hangingPunct="1">
              <a:spcAft>
                <a:spcPts val="0"/>
              </a:spcAft>
              <a:buNone/>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600"/>
            <a:ext cx="11059981" cy="6629400"/>
          </a:xfrm>
        </p:spPr>
        <p:txBody>
          <a:bodyPr/>
          <a:lstStyle/>
          <a:p>
            <a:pPr>
              <a:buFont typeface="Wingdings" pitchFamily="2" charset="2"/>
              <a:buChar char="v"/>
            </a:pPr>
            <a:r>
              <a:rPr lang="en-US" smtClean="0"/>
              <a:t>The </a:t>
            </a:r>
            <a:r>
              <a:rPr lang="en-US" b="1" smtClean="0"/>
              <a:t>nature of your research </a:t>
            </a:r>
            <a:r>
              <a:rPr lang="en-US" smtClean="0"/>
              <a:t>will determine which type of sampling you should use.</a:t>
            </a:r>
          </a:p>
          <a:p>
            <a:pPr>
              <a:buFont typeface="Wingdings" pitchFamily="2" charset="2"/>
              <a:buChar char="ü"/>
            </a:pPr>
            <a:r>
              <a:rPr lang="en-US" smtClean="0"/>
              <a:t>Large-scale exploratory/descriptive studies almost always use probability sampling techniques. </a:t>
            </a:r>
          </a:p>
          <a:p>
            <a:pPr>
              <a:buFont typeface="Wingdings" pitchFamily="2" charset="2"/>
              <a:buChar char="ü"/>
            </a:pPr>
            <a:r>
              <a:rPr lang="en-US" smtClean="0"/>
              <a:t>Intervention studies sometimes use probability sampling but also frequently use non probability sampling. </a:t>
            </a:r>
          </a:p>
          <a:p>
            <a:pPr>
              <a:buFont typeface="Wingdings" pitchFamily="2" charset="2"/>
              <a:buChar char="ü"/>
            </a:pPr>
            <a:r>
              <a:rPr lang="en-US" smtClean="0"/>
              <a:t>Qualitative studies almost always use non-probability samples</a:t>
            </a:r>
          </a:p>
          <a:p>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219200"/>
          </a:xfrm>
        </p:spPr>
        <p:txBody>
          <a:bodyPr>
            <a:normAutofit fontScale="90000"/>
          </a:bodyPr>
          <a:lstStyle/>
          <a:p>
            <a:r>
              <a:rPr lang="en-US" b="1" dirty="0" smtClean="0">
                <a:solidFill>
                  <a:srgbClr val="FF0000"/>
                </a:solidFill>
                <a:latin typeface="Arial Rounded MT Bold" panose="020F0704030504030204" pitchFamily="34" charset="0"/>
              </a:rPr>
              <a:t/>
            </a:r>
            <a:br>
              <a:rPr lang="en-US" b="1" dirty="0" smtClean="0">
                <a:solidFill>
                  <a:srgbClr val="FF0000"/>
                </a:solidFill>
                <a:latin typeface="Arial Rounded MT Bold" panose="020F0704030504030204" pitchFamily="34" charset="0"/>
              </a:rPr>
            </a:br>
            <a:r>
              <a:rPr lang="en-US" b="1" dirty="0" smtClean="0">
                <a:solidFill>
                  <a:srgbClr val="FF0000"/>
                </a:solidFill>
                <a:latin typeface="Arial Rounded MT Bold" panose="020F0704030504030204" pitchFamily="34" charset="0"/>
              </a:rPr>
              <a:t>FACTORS TO CONSIDER WHEN SELECTING A SAMPLING TECHNIQUE</a:t>
            </a:r>
            <a:br>
              <a:rPr lang="en-US" b="1" dirty="0" smtClean="0">
                <a:solidFill>
                  <a:srgbClr val="FF0000"/>
                </a:solidFill>
                <a:latin typeface="Arial Rounded MT Bold" panose="020F0704030504030204" pitchFamily="34" charset="0"/>
              </a:rPr>
            </a:br>
            <a:endParaRPr lang="en-US" b="1"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0" y="1236372"/>
            <a:ext cx="11247438" cy="5621628"/>
          </a:xfrm>
        </p:spPr>
        <p:txBody>
          <a:bodyPr/>
          <a:lstStyle/>
          <a:p>
            <a:pPr lvl="0" algn="just"/>
            <a:r>
              <a:rPr lang="en-US" sz="2800" b="1" dirty="0" smtClean="0"/>
              <a:t>Purpose of the survey:</a:t>
            </a:r>
            <a:r>
              <a:rPr lang="en-US" sz="2800" dirty="0" smtClean="0"/>
              <a:t> if researcher intends to generalize the findings based on the sample survey to the population, then appropriate probability sampling method must be selected. This depends on the geographical area of the survey, the size &amp; nature of population under study</a:t>
            </a:r>
          </a:p>
          <a:p>
            <a:pPr lvl="0" algn="just"/>
            <a:r>
              <a:rPr lang="en-US" sz="2800" b="1" dirty="0"/>
              <a:t>M</a:t>
            </a:r>
            <a:r>
              <a:rPr lang="en-US" sz="2800" b="1" dirty="0" smtClean="0"/>
              <a:t>easurability:</a:t>
            </a:r>
            <a:r>
              <a:rPr lang="en-US" sz="2800" dirty="0" smtClean="0"/>
              <a:t> where research objectives require statistical inference, sample should be drawn by applying </a:t>
            </a:r>
            <a:r>
              <a:rPr lang="en-US" sz="2800" dirty="0" err="1" smtClean="0"/>
              <a:t>s.r.s</a:t>
            </a:r>
            <a:r>
              <a:rPr lang="en-US" sz="2800" dirty="0" smtClean="0"/>
              <a:t>. method or stratified sampling depending n whether the population is homogenous or heterogeneous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8" y="-25758"/>
            <a:ext cx="11234560" cy="6883758"/>
          </a:xfrm>
        </p:spPr>
        <p:txBody>
          <a:bodyPr/>
          <a:lstStyle/>
          <a:p>
            <a:pPr lvl="0" algn="just"/>
            <a:r>
              <a:rPr lang="en-US" sz="2800" b="1" dirty="0" smtClean="0"/>
              <a:t>Information about population:</a:t>
            </a:r>
            <a:r>
              <a:rPr lang="en-US" sz="2800" dirty="0" smtClean="0"/>
              <a:t> where no information about a population is available, it’s difficult to apply probability sampling method. Exploratory study with non probability sampling  may be made to gain a better idea of the population then adopting appropriate probability sampling method after gaining sufficient knowledge about the population</a:t>
            </a:r>
          </a:p>
          <a:p>
            <a:pPr lvl="0" algn="just"/>
            <a:r>
              <a:rPr lang="en-US" sz="2800" b="1" dirty="0" smtClean="0"/>
              <a:t>Nature of the population:</a:t>
            </a:r>
            <a:r>
              <a:rPr lang="en-US" sz="2800" dirty="0" smtClean="0"/>
              <a:t> variables to be studied. If the population is homogenous, even simple random sampling will give a representative sample. If the population is heterogeneous, stratified sampling is appropriate</a:t>
            </a:r>
          </a:p>
          <a:p>
            <a:pPr lvl="0" algn="just"/>
            <a:r>
              <a:rPr lang="en-US" sz="2800" b="1" dirty="0"/>
              <a:t>G</a:t>
            </a:r>
            <a:r>
              <a:rPr lang="en-US" sz="2800" b="1" dirty="0" smtClean="0"/>
              <a:t>eographical area of the study &amp; the size of the population:</a:t>
            </a:r>
            <a:r>
              <a:rPr lang="en-US" sz="2800" dirty="0" smtClean="0"/>
              <a:t> if the area covered by survey is very large &amp; the size of population is large, multistage &amp; cluster sampling may be appropriate</a:t>
            </a:r>
          </a:p>
          <a:p>
            <a:pPr algn="just"/>
            <a:endParaRPr lang="en-US" sz="2800" dirty="0" smtClean="0"/>
          </a:p>
          <a:p>
            <a:pPr algn="just"/>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72" y="838203"/>
            <a:ext cx="10122694" cy="5287963"/>
          </a:xfrm>
        </p:spPr>
        <p:txBody>
          <a:bodyPr/>
          <a:lstStyle/>
          <a:p>
            <a:pPr lvl="0" algn="just"/>
            <a:r>
              <a:rPr lang="en-US" b="1" dirty="0"/>
              <a:t>F</a:t>
            </a:r>
            <a:r>
              <a:rPr lang="en-US" b="1" dirty="0" smtClean="0"/>
              <a:t>inancial resources</a:t>
            </a:r>
            <a:r>
              <a:rPr lang="en-US" dirty="0" smtClean="0"/>
              <a:t>: if limited, choose a less costly sampling method like quota sampling</a:t>
            </a:r>
          </a:p>
          <a:p>
            <a:pPr lvl="0" algn="just"/>
            <a:r>
              <a:rPr lang="en-US" b="1" dirty="0"/>
              <a:t>T</a:t>
            </a:r>
            <a:r>
              <a:rPr lang="en-US" b="1" dirty="0" smtClean="0"/>
              <a:t>ime limitation:</a:t>
            </a:r>
            <a:r>
              <a:rPr lang="en-US" dirty="0" smtClean="0"/>
              <a:t> choose a less time consuming method like simple random sampling instead of stratified sampling where time is limited</a:t>
            </a:r>
          </a:p>
          <a:p>
            <a:pPr algn="just"/>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8" y="381003"/>
            <a:ext cx="10770262" cy="5745163"/>
          </a:xfrm>
        </p:spPr>
        <p:txBody>
          <a:bodyPr/>
          <a:lstStyle/>
          <a:p>
            <a:pPr algn="ctr" eaLnBrk="1" fontAlgn="auto" hangingPunct="1">
              <a:spcAft>
                <a:spcPts val="0"/>
              </a:spcAft>
              <a:buNone/>
              <a:defRPr/>
            </a:pPr>
            <a:r>
              <a:rPr lang="en-US" sz="3600" b="1" dirty="0" smtClean="0">
                <a:solidFill>
                  <a:srgbClr val="FF0000"/>
                </a:solidFill>
                <a:latin typeface="Arial Black" panose="020B0A04020102020204" pitchFamily="34" charset="0"/>
              </a:rPr>
              <a:t>METHODS OF SAMPLING:</a:t>
            </a:r>
          </a:p>
          <a:p>
            <a:pPr eaLnBrk="1" fontAlgn="auto" hangingPunct="1">
              <a:spcAft>
                <a:spcPts val="0"/>
              </a:spcAft>
              <a:buNone/>
              <a:defRPr/>
            </a:pPr>
            <a:r>
              <a:rPr lang="en-US" b="1" dirty="0" smtClean="0"/>
              <a:t>1. PROBABILITY (RANDOM) SAMPLING</a:t>
            </a:r>
            <a:endParaRPr lang="en-US" dirty="0" smtClean="0"/>
          </a:p>
          <a:p>
            <a:pPr algn="just" eaLnBrk="1" fontAlgn="auto" hangingPunct="1">
              <a:spcAft>
                <a:spcPts val="0"/>
              </a:spcAft>
              <a:buFont typeface="Arial" pitchFamily="34" charset="0"/>
              <a:buChar char="•"/>
              <a:defRPr/>
            </a:pPr>
            <a:r>
              <a:rPr lang="en-US" dirty="0" smtClean="0"/>
              <a:t>Allows for a much more a representative sample of the population and enables the estimation of sampling error.</a:t>
            </a:r>
          </a:p>
          <a:p>
            <a:pPr algn="just" eaLnBrk="1" fontAlgn="auto" hangingPunct="1">
              <a:spcAft>
                <a:spcPts val="0"/>
              </a:spcAft>
              <a:buFont typeface="Arial" pitchFamily="34" charset="0"/>
              <a:buChar char="•"/>
              <a:defRPr/>
            </a:pPr>
            <a:r>
              <a:rPr lang="en-US" dirty="0" smtClean="0"/>
              <a:t>In probability sampling, each study unit has an </a:t>
            </a:r>
            <a:r>
              <a:rPr lang="en-US" b="1" dirty="0" smtClean="0"/>
              <a:t>equal</a:t>
            </a:r>
            <a:r>
              <a:rPr lang="en-US" dirty="0" smtClean="0"/>
              <a:t> or at least a known </a:t>
            </a:r>
            <a:r>
              <a:rPr lang="en-US" b="1" dirty="0" smtClean="0"/>
              <a:t>non-zero probability </a:t>
            </a:r>
            <a:r>
              <a:rPr lang="en-US" dirty="0" smtClean="0"/>
              <a:t>of being selected in the sample. </a:t>
            </a:r>
          </a:p>
          <a:p>
            <a:pPr algn="just" eaLnBrk="1" fontAlgn="auto" hangingPunct="1">
              <a:spcAft>
                <a:spcPts val="0"/>
              </a:spcAft>
              <a:buFont typeface="Arial" pitchFamily="34" charset="0"/>
              <a:buChar char="•"/>
              <a:defRPr/>
            </a:pPr>
            <a:r>
              <a:rPr lang="en-US" dirty="0" smtClean="0"/>
              <a:t>Random sampling allows generalizability to a larger population with a margin of error that is statistically determinable. </a:t>
            </a:r>
          </a:p>
          <a:p>
            <a:pPr eaLnBrk="1" fontAlgn="auto" hangingPunct="1">
              <a:spcAft>
                <a:spcPts val="0"/>
              </a:spcAft>
              <a:buFont typeface="Arial" pitchFamily="34" charset="0"/>
              <a:buChar char="•"/>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latin typeface="Times New Roman" pitchFamily="18" charset="0"/>
                <a:cs typeface="Times New Roman" pitchFamily="18" charset="0"/>
              </a:rPr>
              <a:t>cont’d purpose</a:t>
            </a:r>
            <a:endParaRPr lang="en-US" dirty="0">
              <a:latin typeface="Times New Roman" pitchFamily="18" charset="0"/>
              <a:cs typeface="Times New Roman" pitchFamily="18" charset="0"/>
            </a:endParaRPr>
          </a:p>
        </p:txBody>
      </p:sp>
      <p:sp>
        <p:nvSpPr>
          <p:cNvPr id="2" name="Content Placeholder 1"/>
          <p:cNvSpPr>
            <a:spLocks noGrp="1"/>
          </p:cNvSpPr>
          <p:nvPr>
            <p:ph idx="1"/>
          </p:nvPr>
        </p:nvSpPr>
        <p:spPr>
          <a:xfrm>
            <a:off x="137319" y="762000"/>
            <a:ext cx="10896600" cy="5943600"/>
          </a:xfrm>
        </p:spPr>
        <p:txBody>
          <a:bodyPr>
            <a:normAutofit/>
          </a:bodyPr>
          <a:lstStyle/>
          <a:p>
            <a:pPr algn="just"/>
            <a:r>
              <a:rPr lang="en-US" sz="3600" dirty="0"/>
              <a:t>To enable theory development. </a:t>
            </a:r>
          </a:p>
          <a:p>
            <a:pPr algn="just">
              <a:buFont typeface="Wingdings" pitchFamily="2" charset="2"/>
              <a:buChar char="ü"/>
            </a:pPr>
            <a:r>
              <a:rPr lang="en-US" sz="3600" dirty="0"/>
              <a:t>This involves formulating concepts, laws and generalizations about a given phenomenon. </a:t>
            </a:r>
          </a:p>
          <a:p>
            <a:pPr algn="just">
              <a:buFont typeface="Wingdings" pitchFamily="2" charset="2"/>
              <a:buChar char="ü"/>
            </a:pPr>
            <a:r>
              <a:rPr lang="en-US" sz="3600" dirty="0"/>
              <a:t>Research is also conducted in an attempt to confirm or validate existing theories.</a:t>
            </a:r>
          </a:p>
        </p:txBody>
      </p:sp>
    </p:spTree>
    <p:extLst>
      <p:ext uri="{BB962C8B-B14F-4D97-AF65-F5344CB8AC3E}">
        <p14:creationId xmlns:p14="http://schemas.microsoft.com/office/powerpoint/2010/main" xmlns="" val="312219736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Content Placeholder 2"/>
          <p:cNvSpPr>
            <a:spLocks noGrp="1"/>
          </p:cNvSpPr>
          <p:nvPr>
            <p:ph idx="1"/>
          </p:nvPr>
        </p:nvSpPr>
        <p:spPr>
          <a:xfrm>
            <a:off x="213519" y="304800"/>
            <a:ext cx="10846461" cy="6324600"/>
          </a:xfrm>
        </p:spPr>
        <p:txBody>
          <a:bodyPr rtlCol="0">
            <a:normAutofit/>
          </a:bodyPr>
          <a:lstStyle/>
          <a:p>
            <a:pPr algn="just" eaLnBrk="1" fontAlgn="auto" hangingPunct="1">
              <a:spcAft>
                <a:spcPts val="0"/>
              </a:spcAft>
              <a:buFont typeface="Arial" pitchFamily="34" charset="0"/>
              <a:buChar char="•"/>
              <a:defRPr/>
            </a:pPr>
            <a:r>
              <a:rPr lang="en-US" dirty="0" smtClean="0"/>
              <a:t>It also enables the calculation of differential statistics and allows the study to be generalized to other areas.</a:t>
            </a:r>
          </a:p>
          <a:p>
            <a:pPr algn="just" eaLnBrk="1" fontAlgn="auto" hangingPunct="1">
              <a:spcAft>
                <a:spcPts val="0"/>
              </a:spcAft>
              <a:buFont typeface="Arial" pitchFamily="34" charset="0"/>
              <a:buChar char="•"/>
              <a:defRPr/>
            </a:pPr>
            <a:r>
              <a:rPr lang="en-US" dirty="0" smtClean="0"/>
              <a:t>It involves a random selection procedure to ensure that each unit of the sample is chosen on the basis of chance. </a:t>
            </a:r>
          </a:p>
          <a:p>
            <a:pPr algn="just" eaLnBrk="1" fontAlgn="auto" hangingPunct="1">
              <a:spcAft>
                <a:spcPts val="0"/>
              </a:spcAft>
              <a:buFont typeface="Arial" pitchFamily="34" charset="0"/>
              <a:buChar char="•"/>
              <a:defRPr/>
            </a:pPr>
            <a:r>
              <a:rPr lang="en-US" dirty="0" smtClean="0"/>
              <a:t>All units of the study population have an equal or at least a known chance of being included in the sample from list provided</a:t>
            </a:r>
          </a:p>
          <a:p>
            <a:pPr algn="just" eaLnBrk="1" fontAlgn="auto" hangingPunct="1">
              <a:spcAft>
                <a:spcPts val="0"/>
              </a:spcAft>
              <a:buFont typeface="Arial" pitchFamily="34" charset="0"/>
              <a:buChar char="•"/>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Content Placeholder 2"/>
          <p:cNvSpPr>
            <a:spLocks noGrp="1"/>
          </p:cNvSpPr>
          <p:nvPr>
            <p:ph idx="1"/>
          </p:nvPr>
        </p:nvSpPr>
        <p:spPr>
          <a:xfrm>
            <a:off x="137320" y="228600"/>
            <a:ext cx="10922662" cy="6629400"/>
          </a:xfrm>
        </p:spPr>
        <p:txBody>
          <a:bodyPr>
            <a:normAutofit/>
          </a:bodyPr>
          <a:lstStyle/>
          <a:p>
            <a:pPr algn="ctr">
              <a:buNone/>
              <a:defRPr/>
            </a:pPr>
            <a:r>
              <a:rPr lang="en-US" sz="4000" b="1" u="sng" dirty="0">
                <a:solidFill>
                  <a:srgbClr val="FF0000"/>
                </a:solidFill>
              </a:rPr>
              <a:t>PROBABILITY SAMPLING TECHNIQUES</a:t>
            </a:r>
          </a:p>
          <a:p>
            <a:pPr marL="514350" indent="-514350">
              <a:buFont typeface="+mj-lt"/>
              <a:buAutoNum type="arabicPeriod"/>
              <a:defRPr/>
            </a:pPr>
            <a:r>
              <a:rPr lang="en-US" b="1" dirty="0"/>
              <a:t>Simple Random Sampling: </a:t>
            </a:r>
            <a:r>
              <a:rPr lang="en-US" dirty="0"/>
              <a:t>one of the commonest and the simplest methods of sampling. </a:t>
            </a:r>
            <a:endParaRPr lang="en-US" dirty="0" smtClean="0"/>
          </a:p>
          <a:p>
            <a:pPr algn="just" eaLnBrk="1" hangingPunct="1"/>
            <a:r>
              <a:rPr lang="en-US" dirty="0" smtClean="0"/>
              <a:t>Each unit (subject) has the chance to be selected.</a:t>
            </a:r>
          </a:p>
          <a:p>
            <a:pPr algn="just" eaLnBrk="1" hangingPunct="1"/>
            <a:r>
              <a:rPr lang="en-US" dirty="0" smtClean="0"/>
              <a:t>It involves one stage selection. It also allows the researcher access to the study population</a:t>
            </a:r>
          </a:p>
          <a:p>
            <a:pPr algn="just" eaLnBrk="1" hangingPunct="1"/>
            <a:r>
              <a:rPr lang="en-US" dirty="0" smtClean="0"/>
              <a:t>There are several ways of selecting a random sample using this technique. These include;</a:t>
            </a:r>
          </a:p>
          <a:p>
            <a:pPr lvl="1" algn="just"/>
            <a:r>
              <a:rPr lang="en-US" sz="3200" dirty="0" smtClean="0"/>
              <a:t>The </a:t>
            </a:r>
            <a:r>
              <a:rPr lang="en-US" sz="3200" u="sng" dirty="0" smtClean="0"/>
              <a:t>lottery method</a:t>
            </a:r>
            <a:endParaRPr lang="en-US" sz="3200" dirty="0"/>
          </a:p>
          <a:p>
            <a:pPr lvl="1" algn="just"/>
            <a:r>
              <a:rPr lang="en-US" sz="3200" dirty="0" smtClean="0"/>
              <a:t>Use of </a:t>
            </a:r>
            <a:r>
              <a:rPr lang="en-US" sz="3200" u="sng" dirty="0" smtClean="0"/>
              <a:t>random tables</a:t>
            </a:r>
            <a:r>
              <a:rPr lang="en-US" sz="3200" dirty="0" smtClean="0"/>
              <a:t>, or </a:t>
            </a:r>
            <a:r>
              <a:rPr lang="en-US" sz="3200" u="sng" dirty="0" smtClean="0"/>
              <a:t>tossing a coin </a:t>
            </a:r>
            <a:r>
              <a:rPr lang="en-US" sz="3200" dirty="0" smtClean="0"/>
              <a:t>to help you decide where and how to start.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35859"/>
            <a:ext cx="10122694" cy="1143000"/>
          </a:xfrm>
        </p:spPr>
        <p:txBody>
          <a:bodyPr/>
          <a:lstStyle/>
          <a:p>
            <a:r>
              <a:rPr lang="en-US" b="1" dirty="0" smtClean="0"/>
              <a:t>SIMPLE RANDOM SAMPLING CT’</a:t>
            </a:r>
            <a:endParaRPr lang="en-US" b="1" dirty="0"/>
          </a:p>
        </p:txBody>
      </p:sp>
      <p:sp>
        <p:nvSpPr>
          <p:cNvPr id="3" name="Content Placeholder 2"/>
          <p:cNvSpPr>
            <a:spLocks noGrp="1"/>
          </p:cNvSpPr>
          <p:nvPr>
            <p:ph idx="1"/>
          </p:nvPr>
        </p:nvSpPr>
        <p:spPr>
          <a:xfrm>
            <a:off x="137320" y="1066801"/>
            <a:ext cx="10972800" cy="5562601"/>
          </a:xfrm>
        </p:spPr>
        <p:txBody>
          <a:bodyPr/>
          <a:lstStyle/>
          <a:p>
            <a:pPr marL="0" indent="0" algn="just">
              <a:buNone/>
            </a:pPr>
            <a:r>
              <a:rPr lang="en-US" u="sng" dirty="0" smtClean="0"/>
              <a:t>LOTTERY METHOD</a:t>
            </a:r>
          </a:p>
          <a:p>
            <a:pPr algn="just"/>
            <a:r>
              <a:rPr lang="en-US" dirty="0"/>
              <a:t>Here, each member or item of the population at hand is assigned a unique number. </a:t>
            </a:r>
            <a:endParaRPr lang="en-US" dirty="0" smtClean="0"/>
          </a:p>
          <a:p>
            <a:pPr algn="just"/>
            <a:r>
              <a:rPr lang="en-US" dirty="0" smtClean="0"/>
              <a:t>Then, the </a:t>
            </a:r>
            <a:r>
              <a:rPr lang="en-US" dirty="0"/>
              <a:t>numbers are then thoroughly mixed, like if you put them in a bowl or jar and shook it. </a:t>
            </a:r>
            <a:endParaRPr lang="en-US" dirty="0" smtClean="0"/>
          </a:p>
          <a:p>
            <a:pPr algn="just"/>
            <a:r>
              <a:rPr lang="en-US" dirty="0" smtClean="0"/>
              <a:t>Then</a:t>
            </a:r>
            <a:r>
              <a:rPr lang="en-US" dirty="0"/>
              <a:t>, without looking, the researcher selects </a:t>
            </a:r>
            <a:r>
              <a:rPr lang="en-US" i="1" dirty="0"/>
              <a:t>n </a:t>
            </a:r>
            <a:r>
              <a:rPr lang="en-US" dirty="0"/>
              <a:t>numbers. The population members or items that are assigned that number are then included in the sample. </a:t>
            </a:r>
          </a:p>
        </p:txBody>
      </p:sp>
    </p:spTree>
    <p:extLst>
      <p:ext uri="{BB962C8B-B14F-4D97-AF65-F5344CB8AC3E}">
        <p14:creationId xmlns:p14="http://schemas.microsoft.com/office/powerpoint/2010/main" xmlns="" val="193343617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SIMPLE RANDOM SAMPLING CT’</a:t>
            </a:r>
            <a:endParaRPr lang="en-US" dirty="0"/>
          </a:p>
        </p:txBody>
      </p:sp>
      <p:sp>
        <p:nvSpPr>
          <p:cNvPr id="3" name="Content Placeholder 2"/>
          <p:cNvSpPr>
            <a:spLocks noGrp="1"/>
          </p:cNvSpPr>
          <p:nvPr>
            <p:ph idx="1"/>
          </p:nvPr>
        </p:nvSpPr>
        <p:spPr>
          <a:xfrm>
            <a:off x="137320" y="1219200"/>
            <a:ext cx="10972800" cy="5334000"/>
          </a:xfrm>
        </p:spPr>
        <p:txBody>
          <a:bodyPr/>
          <a:lstStyle/>
          <a:p>
            <a:pPr marL="0" indent="0" algn="just">
              <a:buNone/>
            </a:pPr>
            <a:r>
              <a:rPr lang="en-US" u="sng" dirty="0" smtClean="0"/>
              <a:t>BY USE OF RANDOM NUMBER TABLE</a:t>
            </a:r>
          </a:p>
          <a:p>
            <a:pPr algn="just"/>
            <a:r>
              <a:rPr lang="en-US" dirty="0"/>
              <a:t>Most statistics books and many research methods books contain a table of random numbers as a part of the appendices. </a:t>
            </a:r>
            <a:endParaRPr lang="en-US" dirty="0" smtClean="0"/>
          </a:p>
          <a:p>
            <a:pPr algn="just"/>
            <a:r>
              <a:rPr lang="en-US" dirty="0" smtClean="0"/>
              <a:t>A </a:t>
            </a:r>
            <a:r>
              <a:rPr lang="en-US" dirty="0"/>
              <a:t>random number table typically contains 10,000 random digits between 0 and 9 that are arranged in groups of 5 and given in rows. </a:t>
            </a:r>
            <a:endParaRPr lang="en-US" dirty="0" smtClean="0"/>
          </a:p>
          <a:p>
            <a:pPr algn="just"/>
            <a:r>
              <a:rPr lang="en-US" dirty="0" smtClean="0"/>
              <a:t>In </a:t>
            </a:r>
            <a:r>
              <a:rPr lang="en-US" dirty="0"/>
              <a:t>the table, all digits are equally probable and the probability of any given digit is unaffected by the digits that precede it. </a:t>
            </a:r>
          </a:p>
        </p:txBody>
      </p:sp>
    </p:spTree>
    <p:extLst>
      <p:ext uri="{BB962C8B-B14F-4D97-AF65-F5344CB8AC3E}">
        <p14:creationId xmlns:p14="http://schemas.microsoft.com/office/powerpoint/2010/main" xmlns="" val="336187109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47438" cy="6858000"/>
          </a:xfrm>
        </p:spPr>
        <p:txBody>
          <a:bodyPr>
            <a:normAutofit lnSpcReduction="10000"/>
          </a:bodyPr>
          <a:lstStyle/>
          <a:p>
            <a:pPr algn="just" eaLnBrk="1" hangingPunct="1">
              <a:buNone/>
            </a:pPr>
            <a:r>
              <a:rPr lang="en-US" b="1" dirty="0" smtClean="0"/>
              <a:t>2. Systematic or Interval Sampling:</a:t>
            </a:r>
          </a:p>
          <a:p>
            <a:pPr algn="just" eaLnBrk="1" hangingPunct="1"/>
            <a:r>
              <a:rPr lang="en-US" dirty="0" smtClean="0"/>
              <a:t>This is a modification of simple random sampling, which is ordinarily less time-consuming and easier to implement. </a:t>
            </a:r>
          </a:p>
          <a:p>
            <a:pPr algn="just" eaLnBrk="1" hangingPunct="1"/>
            <a:r>
              <a:rPr lang="en-US" dirty="0" smtClean="0"/>
              <a:t>The estimated number of elements in the larger population is divided by the desired sample size, yielding a sampling interval, </a:t>
            </a:r>
            <a:r>
              <a:rPr lang="en-US" b="1" dirty="0" smtClean="0"/>
              <a:t>n. </a:t>
            </a:r>
            <a:r>
              <a:rPr lang="en-US" dirty="0" smtClean="0"/>
              <a:t>It is thre4 the selection of every </a:t>
            </a:r>
            <a:r>
              <a:rPr lang="en-US" b="1" dirty="0" smtClean="0"/>
              <a:t>n</a:t>
            </a:r>
            <a:r>
              <a:rPr lang="en-US" b="1" baseline="30000" dirty="0" smtClean="0"/>
              <a:t>th</a:t>
            </a:r>
            <a:r>
              <a:rPr lang="en-US" b="1" dirty="0" smtClean="0"/>
              <a:t> element </a:t>
            </a:r>
            <a:r>
              <a:rPr lang="en-US" dirty="0" smtClean="0"/>
              <a:t>from a sampling frame, where n, the sampling interval, is calculated as;</a:t>
            </a:r>
          </a:p>
          <a:p>
            <a:pPr lvl="1" algn="just" eaLnBrk="1" hangingPunct="1">
              <a:buFont typeface="Wingdings" pitchFamily="2" charset="2"/>
              <a:buChar char="Ø"/>
            </a:pPr>
            <a:r>
              <a:rPr lang="en-US" b="1" dirty="0" smtClean="0"/>
              <a:t>n= number in population÷  desired number in sample</a:t>
            </a:r>
          </a:p>
          <a:p>
            <a:pPr algn="just" eaLnBrk="1" hangingPunct="1"/>
            <a:r>
              <a:rPr lang="en-US" dirty="0" smtClean="0"/>
              <a:t>This involves listing the population elements in an arbitrary order and selecting every nth case, starting with a randomly selected number between 1 and n. The selected study units constitute the sample</a:t>
            </a:r>
          </a:p>
          <a:p>
            <a:pPr algn="just"/>
            <a:r>
              <a:rPr lang="en-US" dirty="0"/>
              <a:t>It is much more efficient and much less expensive to do than simple random sampling.</a:t>
            </a:r>
          </a:p>
          <a:p>
            <a:pPr algn="just" eaLnBrk="1" hangingPunct="1"/>
            <a:endParaRPr lang="en-US" b="1" dirty="0" smtClean="0"/>
          </a:p>
          <a:p>
            <a:pPr algn="just"/>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Content Placeholder 2"/>
          <p:cNvSpPr>
            <a:spLocks noGrp="1"/>
          </p:cNvSpPr>
          <p:nvPr>
            <p:ph idx="1"/>
          </p:nvPr>
        </p:nvSpPr>
        <p:spPr>
          <a:xfrm>
            <a:off x="187459" y="152400"/>
            <a:ext cx="10872523" cy="6553200"/>
          </a:xfrm>
        </p:spPr>
        <p:txBody>
          <a:bodyPr rtlCol="0">
            <a:normAutofit/>
          </a:bodyPr>
          <a:lstStyle/>
          <a:p>
            <a:pPr algn="just" eaLnBrk="1" fontAlgn="auto" hangingPunct="1">
              <a:spcAft>
                <a:spcPts val="0"/>
              </a:spcAft>
              <a:buFont typeface="Arial" charset="0"/>
              <a:buNone/>
              <a:defRPr/>
            </a:pPr>
            <a:r>
              <a:rPr lang="en-US" b="1" dirty="0" smtClean="0"/>
              <a:t>3. Stratified Random Sampling:</a:t>
            </a:r>
            <a:r>
              <a:rPr lang="en-US" dirty="0" smtClean="0"/>
              <a:t> </a:t>
            </a:r>
          </a:p>
          <a:p>
            <a:pPr algn="just">
              <a:defRPr/>
            </a:pPr>
            <a:r>
              <a:rPr lang="en-US" dirty="0" smtClean="0"/>
              <a:t>A useful </a:t>
            </a:r>
            <a:r>
              <a:rPr lang="en-US" dirty="0"/>
              <a:t>method </a:t>
            </a:r>
            <a:r>
              <a:rPr lang="en-US" dirty="0" smtClean="0"/>
              <a:t>of sampling </a:t>
            </a:r>
            <a:r>
              <a:rPr lang="en-US" dirty="0"/>
              <a:t>if the population is </a:t>
            </a:r>
            <a:r>
              <a:rPr lang="en-US" b="1" dirty="0"/>
              <a:t>heterogeneous. </a:t>
            </a:r>
            <a:endParaRPr lang="en-US" b="1" dirty="0" smtClean="0"/>
          </a:p>
          <a:p>
            <a:pPr algn="just">
              <a:defRPr/>
            </a:pPr>
            <a:r>
              <a:rPr lang="en-US" dirty="0" smtClean="0"/>
              <a:t>The goal of stratification is to achieve desired representation from various sub-groups in the population. </a:t>
            </a:r>
            <a:endParaRPr lang="en-US" dirty="0"/>
          </a:p>
          <a:p>
            <a:pPr algn="just">
              <a:defRPr/>
            </a:pPr>
            <a:r>
              <a:rPr lang="en-US" dirty="0" smtClean="0"/>
              <a:t>When sub-populations vary considerably, it is advantageous to sample each subpopulation (stratum) independently. </a:t>
            </a:r>
          </a:p>
          <a:p>
            <a:pPr algn="just">
              <a:defRPr/>
            </a:pPr>
            <a:r>
              <a:rPr lang="en-US" dirty="0" smtClean="0"/>
              <a:t>Stratification is the process of grouping members of the population into </a:t>
            </a:r>
            <a:r>
              <a:rPr lang="en-US" b="1" dirty="0" smtClean="0"/>
              <a:t>relatively homogeneous subgroups</a:t>
            </a:r>
            <a:r>
              <a:rPr lang="en-US" dirty="0" smtClean="0"/>
              <a:t>, e.g., by education level, age e.t.c. before sampling. </a:t>
            </a:r>
          </a:p>
          <a:p>
            <a:pPr algn="just">
              <a:defRPr/>
            </a:pPr>
            <a:r>
              <a:rPr lang="en-US" dirty="0" smtClean="0"/>
              <a:t>The strata should be mutually exclusive, i.e., every element in the population must be assigned to only one stratum.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Content Placeholder 2"/>
          <p:cNvSpPr>
            <a:spLocks noGrp="1"/>
          </p:cNvSpPr>
          <p:nvPr>
            <p:ph idx="1"/>
          </p:nvPr>
        </p:nvSpPr>
        <p:spPr>
          <a:xfrm>
            <a:off x="187459" y="304800"/>
            <a:ext cx="10872523" cy="6400800"/>
          </a:xfrm>
        </p:spPr>
        <p:txBody>
          <a:bodyPr rtlCol="0">
            <a:normAutofit lnSpcReduction="10000"/>
          </a:bodyPr>
          <a:lstStyle/>
          <a:p>
            <a:pPr algn="just" eaLnBrk="1" fontAlgn="auto" hangingPunct="1">
              <a:spcAft>
                <a:spcPts val="0"/>
              </a:spcAft>
              <a:buFont typeface="Arial" pitchFamily="34" charset="0"/>
              <a:buChar char="•"/>
              <a:defRPr/>
            </a:pPr>
            <a:r>
              <a:rPr lang="en-US" dirty="0" smtClean="0"/>
              <a:t>The strata should also be collectively exhaustive, that is, no population element can be excluded.</a:t>
            </a:r>
          </a:p>
          <a:p>
            <a:pPr algn="just" eaLnBrk="1" fontAlgn="auto" hangingPunct="1">
              <a:spcAft>
                <a:spcPts val="0"/>
              </a:spcAft>
              <a:buFont typeface="Arial" pitchFamily="34" charset="0"/>
              <a:buChar char="•"/>
              <a:defRPr/>
            </a:pPr>
            <a:r>
              <a:rPr lang="en-US" dirty="0" smtClean="0"/>
              <a:t>Simple Random sampling is then applied within each stratum to select the subjects. This often improves the representativeness of the sample by reducing sampling error.</a:t>
            </a:r>
          </a:p>
          <a:p>
            <a:pPr algn="just" eaLnBrk="1" fontAlgn="auto" hangingPunct="1">
              <a:spcAft>
                <a:spcPts val="0"/>
              </a:spcAft>
              <a:buFont typeface="Arial" charset="0"/>
              <a:buNone/>
              <a:defRPr/>
            </a:pPr>
            <a:r>
              <a:rPr lang="en-US" b="1" dirty="0" smtClean="0"/>
              <a:t>4. Cluster Sampling:</a:t>
            </a:r>
            <a:r>
              <a:rPr lang="en-US" dirty="0" smtClean="0"/>
              <a:t> </a:t>
            </a:r>
          </a:p>
          <a:p>
            <a:pPr algn="just">
              <a:defRPr/>
            </a:pPr>
            <a:r>
              <a:rPr lang="en-US" dirty="0" smtClean="0"/>
              <a:t>Is a sampling technique used when </a:t>
            </a:r>
            <a:r>
              <a:rPr lang="en-US" b="1" u="sng" dirty="0" smtClean="0"/>
              <a:t>'natural' groupings</a:t>
            </a:r>
            <a:r>
              <a:rPr lang="en-US" u="sng" dirty="0" smtClean="0"/>
              <a:t>  </a:t>
            </a:r>
            <a:r>
              <a:rPr lang="en-US" dirty="0" smtClean="0"/>
              <a:t>but relatively heterogeneous groupings  are evident in a statistical population. </a:t>
            </a:r>
          </a:p>
          <a:p>
            <a:pPr algn="just">
              <a:defRPr/>
            </a:pPr>
            <a:r>
              <a:rPr lang="en-US" dirty="0" smtClean="0"/>
              <a:t>The total population is divided into these groups (or clusters), and a sample of the groups is selected. The required information is then collected from the elements within each selected group.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Content Placeholder 2"/>
          <p:cNvSpPr>
            <a:spLocks noGrp="1"/>
          </p:cNvSpPr>
          <p:nvPr>
            <p:ph idx="1"/>
          </p:nvPr>
        </p:nvSpPr>
        <p:spPr>
          <a:xfrm>
            <a:off x="187459" y="304800"/>
            <a:ext cx="10872523" cy="6400800"/>
          </a:xfrm>
        </p:spPr>
        <p:txBody>
          <a:bodyPr/>
          <a:lstStyle/>
          <a:p>
            <a:pPr algn="just" eaLnBrk="1" hangingPunct="1"/>
            <a:r>
              <a:rPr lang="en-US" smtClean="0"/>
              <a:t>This may be done for every element in these groups, or a subsample of elements may be selected within each of these groups.</a:t>
            </a:r>
          </a:p>
          <a:p>
            <a:pPr algn="just" eaLnBrk="1" hangingPunct="1"/>
            <a:r>
              <a:rPr lang="en-US" smtClean="0"/>
              <a:t>Elements within a cluster should ideally be as homogeneous as possible. However, there should be heterogeneity between clusters. </a:t>
            </a:r>
          </a:p>
          <a:p>
            <a:pPr algn="just" eaLnBrk="1" hangingPunct="1"/>
            <a:r>
              <a:rPr lang="en-US" smtClean="0"/>
              <a:t>Each cluster should be a small scale version of the total population. The clusters should be mutually exclusive and collectively exhaustive. </a:t>
            </a:r>
          </a:p>
          <a:p>
            <a:pPr algn="just" eaLnBrk="1" hangingPunct="1"/>
            <a:r>
              <a:rPr lang="en-US" smtClean="0"/>
              <a:t>A random sampling technique is then used on any relevant clusters to choose which clusters to include in the study.</a:t>
            </a:r>
          </a:p>
          <a:p>
            <a:pPr algn="just"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228600"/>
            <a:ext cx="11059981" cy="6477000"/>
          </a:xfrm>
        </p:spPr>
        <p:txBody>
          <a:bodyPr rtlCol="0">
            <a:normAutofit lnSpcReduction="10000"/>
          </a:bodyPr>
          <a:lstStyle/>
          <a:p>
            <a:pPr algn="ctr" eaLnBrk="1" fontAlgn="auto" hangingPunct="1">
              <a:spcAft>
                <a:spcPts val="0"/>
              </a:spcAft>
              <a:buFont typeface="Arial" charset="0"/>
              <a:buNone/>
              <a:defRPr/>
            </a:pPr>
            <a:r>
              <a:rPr lang="en-US" b="1" u="sng" dirty="0" smtClean="0"/>
              <a:t>2. </a:t>
            </a:r>
            <a:r>
              <a:rPr lang="en-US" sz="3600" b="1" u="sng" dirty="0" smtClean="0"/>
              <a:t>NON PROBABILITY SAMPLING METHOD</a:t>
            </a:r>
            <a:endParaRPr lang="en-US" sz="3600" dirty="0" smtClean="0"/>
          </a:p>
          <a:p>
            <a:pPr algn="just" eaLnBrk="1" hangingPunct="1">
              <a:defRPr/>
            </a:pPr>
            <a:r>
              <a:rPr lang="en-US" dirty="0" smtClean="0"/>
              <a:t>This type of sampling is used for interventional studies. </a:t>
            </a:r>
          </a:p>
          <a:p>
            <a:pPr algn="just" eaLnBrk="1" hangingPunct="1">
              <a:defRPr/>
            </a:pPr>
            <a:r>
              <a:rPr lang="en-US" dirty="0" smtClean="0"/>
              <a:t>Non-probability sampling refers to the selection of a sample that is not based on known probabilities. </a:t>
            </a:r>
          </a:p>
          <a:p>
            <a:pPr algn="just" eaLnBrk="1" hangingPunct="1">
              <a:defRPr/>
            </a:pPr>
            <a:r>
              <a:rPr lang="en-US" dirty="0" smtClean="0"/>
              <a:t>It is distinguished from probability sampling by the fact that subjective judgment plays a role in selecting the sampling elements.</a:t>
            </a:r>
          </a:p>
          <a:p>
            <a:pPr algn="just" eaLnBrk="1" hangingPunct="1">
              <a:defRPr/>
            </a:pPr>
            <a:r>
              <a:rPr lang="en-US" dirty="0" smtClean="0"/>
              <a:t> When the probabilities of selection are not known, there is no precise way to adjust for such distortions. </a:t>
            </a:r>
          </a:p>
          <a:p>
            <a:pPr algn="just" eaLnBrk="1" hangingPunct="1">
              <a:defRPr/>
            </a:pPr>
            <a:r>
              <a:rPr lang="en-US" dirty="0" smtClean="0"/>
              <a:t>Despite these drawbacks, there are many instances in which obtaining a truly representative probability sample may be too difficult or too expensive. </a:t>
            </a:r>
          </a:p>
          <a:p>
            <a:pPr algn="just" eaLnBrk="1" hangingPunct="1">
              <a:defRPr/>
            </a:pPr>
            <a:endParaRPr lang="en-US" dirty="0" smtClean="0"/>
          </a:p>
          <a:p>
            <a:pPr marL="514350" indent="-514350" algn="just" eaLnBrk="1" fontAlgn="auto" hangingPunct="1">
              <a:spcAft>
                <a:spcPts val="0"/>
              </a:spcAft>
              <a:buFont typeface="Arial" charset="0"/>
              <a:buNone/>
              <a:defRPr/>
            </a:pPr>
            <a:endParaRPr lang="en-US" b="1"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Content Placeholder 2"/>
          <p:cNvSpPr>
            <a:spLocks noGrp="1"/>
          </p:cNvSpPr>
          <p:nvPr>
            <p:ph idx="1"/>
          </p:nvPr>
        </p:nvSpPr>
        <p:spPr>
          <a:xfrm>
            <a:off x="562372" y="533403"/>
            <a:ext cx="10122694" cy="4525963"/>
          </a:xfrm>
        </p:spPr>
        <p:txBody>
          <a:bodyPr>
            <a:normAutofit/>
          </a:bodyPr>
          <a:lstStyle/>
          <a:p>
            <a:pPr algn="just" eaLnBrk="1" hangingPunct="1"/>
            <a:r>
              <a:rPr lang="en-US" sz="3600" dirty="0" smtClean="0"/>
              <a:t>In fact, much of health research uses some kind of non-probability sampling. </a:t>
            </a:r>
          </a:p>
          <a:p>
            <a:pPr algn="just" eaLnBrk="1" hangingPunct="1"/>
            <a:r>
              <a:rPr lang="en-US" sz="3600" dirty="0" smtClean="0"/>
              <a:t>For example, it is usually necessary to use non-probability samples when studying sex workers and their clients, injecting drug users, gay men and lesbians </a:t>
            </a:r>
          </a:p>
          <a:p>
            <a:pPr algn="just" eaLnBrk="1" hangingPunct="1"/>
            <a:endParaRPr lang="en-US" sz="36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Autofit/>
          </a:bodyPr>
          <a:lstStyle/>
          <a:p>
            <a:r>
              <a:rPr lang="en-US" sz="4800" b="1" dirty="0" smtClean="0">
                <a:solidFill>
                  <a:srgbClr val="FF0000"/>
                </a:solidFill>
              </a:rPr>
              <a:t>Sources of knowledge</a:t>
            </a:r>
            <a:endParaRPr lang="en-US" sz="4800" b="1" dirty="0">
              <a:solidFill>
                <a:srgbClr val="FF0000"/>
              </a:solidFill>
            </a:endParaRPr>
          </a:p>
        </p:txBody>
      </p:sp>
      <p:sp>
        <p:nvSpPr>
          <p:cNvPr id="2" name="Content Placeholder 1"/>
          <p:cNvSpPr>
            <a:spLocks noGrp="1"/>
          </p:cNvSpPr>
          <p:nvPr>
            <p:ph idx="1"/>
          </p:nvPr>
        </p:nvSpPr>
        <p:spPr>
          <a:xfrm>
            <a:off x="137320" y="762000"/>
            <a:ext cx="10820399" cy="5943600"/>
          </a:xfrm>
        </p:spPr>
        <p:txBody>
          <a:bodyPr>
            <a:normAutofit/>
          </a:bodyPr>
          <a:lstStyle/>
          <a:p>
            <a:pPr algn="just"/>
            <a:r>
              <a:rPr lang="en-US" dirty="0"/>
              <a:t>Research itself. </a:t>
            </a:r>
          </a:p>
          <a:p>
            <a:pPr algn="just">
              <a:buFont typeface="Wingdings" pitchFamily="2" charset="2"/>
              <a:buChar char="ü"/>
            </a:pPr>
            <a:r>
              <a:rPr lang="en-US" dirty="0"/>
              <a:t>Is an important source of knowledge because it is objective and involves systematic procedures.</a:t>
            </a:r>
          </a:p>
          <a:p>
            <a:pPr algn="just"/>
            <a:r>
              <a:rPr lang="en-US" dirty="0"/>
              <a:t>Experience is a common mode of obtaining knowledge.</a:t>
            </a:r>
          </a:p>
          <a:p>
            <a:pPr algn="just">
              <a:buFont typeface="Wingdings" pitchFamily="2" charset="2"/>
              <a:buChar char="ü"/>
            </a:pPr>
            <a:r>
              <a:rPr lang="en-US" dirty="0"/>
              <a:t> May be being present when an event happens which becomes a primary source. </a:t>
            </a:r>
          </a:p>
          <a:p>
            <a:pPr algn="just">
              <a:buFont typeface="Wingdings" pitchFamily="2" charset="2"/>
              <a:buChar char="ü"/>
            </a:pPr>
            <a:r>
              <a:rPr lang="en-US" dirty="0"/>
              <a:t>Can be direct personal experience, logical observation or evidence theory</a:t>
            </a:r>
          </a:p>
        </p:txBody>
      </p:sp>
    </p:spTree>
    <p:extLst>
      <p:ext uri="{BB962C8B-B14F-4D97-AF65-F5344CB8AC3E}">
        <p14:creationId xmlns:p14="http://schemas.microsoft.com/office/powerpoint/2010/main" xmlns="" val="36833977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304800"/>
            <a:ext cx="10122694" cy="1143000"/>
          </a:xfrm>
        </p:spPr>
        <p:txBody>
          <a:bodyPr>
            <a:normAutofit fontScale="90000"/>
          </a:bodyPr>
          <a:lstStyle/>
          <a:p>
            <a:r>
              <a:rPr lang="en-US" dirty="0" smtClean="0">
                <a:latin typeface="Arial Black" panose="020B0A04020102020204" pitchFamily="34" charset="0"/>
              </a:rPr>
              <a:t>TYPES OF NON-PROBABILITY SAMPLING METHODS</a:t>
            </a:r>
            <a:endParaRPr lang="en-US" dirty="0">
              <a:latin typeface="Arial Black" panose="020B0A04020102020204" pitchFamily="34" charset="0"/>
            </a:endParaRPr>
          </a:p>
        </p:txBody>
      </p:sp>
      <p:sp>
        <p:nvSpPr>
          <p:cNvPr id="3" name="Content Placeholder 2"/>
          <p:cNvSpPr>
            <a:spLocks noGrp="1"/>
          </p:cNvSpPr>
          <p:nvPr>
            <p:ph idx="1"/>
          </p:nvPr>
        </p:nvSpPr>
        <p:spPr>
          <a:xfrm>
            <a:off x="213519" y="1600205"/>
            <a:ext cx="10471547" cy="5105397"/>
          </a:xfrm>
        </p:spPr>
        <p:txBody>
          <a:bodyPr>
            <a:normAutofit fontScale="92500" lnSpcReduction="20000"/>
          </a:bodyPr>
          <a:lstStyle/>
          <a:p>
            <a:pPr marL="514350" indent="-514350" algn="just" eaLnBrk="1" fontAlgn="auto" hangingPunct="1">
              <a:spcAft>
                <a:spcPts val="0"/>
              </a:spcAft>
              <a:buFont typeface="Arial" charset="0"/>
              <a:buAutoNum type="arabicPeriod"/>
              <a:defRPr/>
            </a:pPr>
            <a:r>
              <a:rPr lang="en-US" sz="2800" b="1" dirty="0" smtClean="0"/>
              <a:t>Purposive or Judgmental Sampling</a:t>
            </a:r>
            <a:r>
              <a:rPr lang="en-US" sz="2800" dirty="0" smtClean="0"/>
              <a:t>: it is where the researcher selects a particular group or groups based on certain criteria.</a:t>
            </a:r>
          </a:p>
          <a:p>
            <a:pPr marL="514350" indent="-514350" algn="just" eaLnBrk="1" fontAlgn="auto" hangingPunct="1">
              <a:spcAft>
                <a:spcPts val="0"/>
              </a:spcAft>
              <a:buFont typeface="Arial" pitchFamily="34" charset="0"/>
              <a:buChar char="•"/>
              <a:defRPr/>
            </a:pPr>
            <a:r>
              <a:rPr lang="en-US" sz="2800" dirty="0" smtClean="0"/>
              <a:t>In this method the researcher determines who should be included in the study. It is, in fact, the researcher’s opinion that the sample is representative of the target population. Commonly used in qualitative studies. </a:t>
            </a:r>
          </a:p>
          <a:p>
            <a:pPr algn="just" eaLnBrk="1" fontAlgn="auto" hangingPunct="1">
              <a:spcAft>
                <a:spcPts val="0"/>
              </a:spcAft>
              <a:buFont typeface="Arial" charset="0"/>
              <a:buNone/>
              <a:defRPr/>
            </a:pPr>
            <a:r>
              <a:rPr lang="en-US" sz="2800" b="1" dirty="0" smtClean="0"/>
              <a:t>Advantage:</a:t>
            </a:r>
            <a:r>
              <a:rPr lang="en-US" sz="2800" dirty="0" smtClean="0"/>
              <a:t> it gives the researcher a free hand to respond according to their judgment. </a:t>
            </a:r>
          </a:p>
          <a:p>
            <a:pPr algn="just" eaLnBrk="1" fontAlgn="auto" hangingPunct="1">
              <a:spcAft>
                <a:spcPts val="0"/>
              </a:spcAft>
              <a:buFont typeface="Arial" charset="0"/>
              <a:buNone/>
              <a:defRPr/>
            </a:pPr>
            <a:r>
              <a:rPr lang="en-US" sz="2800" b="1" dirty="0" smtClean="0"/>
              <a:t>Disadvantages:</a:t>
            </a:r>
            <a:r>
              <a:rPr lang="en-US" sz="2800" dirty="0" smtClean="0"/>
              <a:t> 	</a:t>
            </a:r>
          </a:p>
          <a:p>
            <a:pPr algn="just" eaLnBrk="1" fontAlgn="auto" hangingPunct="1">
              <a:spcAft>
                <a:spcPts val="0"/>
              </a:spcAft>
              <a:buFont typeface="Wingdings" pitchFamily="2" charset="2"/>
              <a:buChar char="Ø"/>
              <a:defRPr/>
            </a:pPr>
            <a:r>
              <a:rPr lang="en-US" sz="2800" dirty="0"/>
              <a:t>S</a:t>
            </a:r>
            <a:r>
              <a:rPr lang="en-US" sz="2800" dirty="0" smtClean="0"/>
              <a:t>ampling biases</a:t>
            </a:r>
            <a:r>
              <a:rPr lang="en-US" sz="2800" dirty="0"/>
              <a:t> </a:t>
            </a:r>
            <a:r>
              <a:rPr lang="en-US" sz="2800" dirty="0" smtClean="0"/>
              <a:t>are relatively common with this method of sampling. </a:t>
            </a:r>
          </a:p>
          <a:p>
            <a:pPr algn="just" eaLnBrk="1" fontAlgn="auto" hangingPunct="1">
              <a:spcAft>
                <a:spcPts val="0"/>
              </a:spcAft>
              <a:buFont typeface="Wingdings" pitchFamily="2" charset="2"/>
              <a:buChar char="Ø"/>
              <a:defRPr/>
            </a:pPr>
            <a:r>
              <a:rPr lang="en-US" sz="2800" dirty="0" smtClean="0"/>
              <a:t>The possibility of unrepresentative samples.</a:t>
            </a:r>
          </a:p>
          <a:p>
            <a:pPr algn="just" eaLnBrk="1" fontAlgn="auto" hangingPunct="1">
              <a:spcAft>
                <a:spcPts val="0"/>
              </a:spcAft>
              <a:buFont typeface="Wingdings" pitchFamily="2" charset="2"/>
              <a:buChar char="Ø"/>
              <a:defRPr/>
            </a:pPr>
            <a:r>
              <a:rPr lang="en-US" sz="2800" dirty="0"/>
              <a:t>L</a:t>
            </a:r>
            <a:r>
              <a:rPr lang="en-US" sz="2800" dirty="0" smtClean="0"/>
              <a:t>ack of generalizations of the study findings due to perceived lack of representativeness. </a:t>
            </a:r>
          </a:p>
          <a:p>
            <a:pPr algn="just" eaLnBrk="1" hangingPunct="1">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137319" y="152400"/>
            <a:ext cx="10972801" cy="6553200"/>
          </a:xfrm>
        </p:spPr>
        <p:txBody>
          <a:bodyPr rtlCol="0">
            <a:noAutofit/>
          </a:bodyPr>
          <a:lstStyle/>
          <a:p>
            <a:pPr algn="just" eaLnBrk="1" fontAlgn="auto" hangingPunct="1">
              <a:spcAft>
                <a:spcPts val="0"/>
              </a:spcAft>
              <a:buFont typeface="Arial" charset="0"/>
              <a:buNone/>
              <a:defRPr/>
            </a:pPr>
            <a:r>
              <a:rPr lang="en-US" sz="2800" b="1" dirty="0" smtClean="0"/>
              <a:t>2. Quota Sampling</a:t>
            </a:r>
            <a:r>
              <a:rPr lang="en-US" sz="2800" dirty="0" smtClean="0"/>
              <a:t>: The population is first segmented into mutually exclusive sub-groups, just as in stratified sampling. </a:t>
            </a:r>
          </a:p>
          <a:p>
            <a:pPr algn="just" eaLnBrk="1" fontAlgn="auto" hangingPunct="1">
              <a:spcAft>
                <a:spcPts val="0"/>
              </a:spcAft>
              <a:buFont typeface="Arial" pitchFamily="34" charset="0"/>
              <a:buChar char="•"/>
              <a:defRPr/>
            </a:pPr>
            <a:r>
              <a:rPr lang="en-US" sz="2800" dirty="0" smtClean="0"/>
              <a:t>Then judgment is used to select the subjects or units from each segment based on a specified proportion. </a:t>
            </a:r>
          </a:p>
          <a:p>
            <a:pPr algn="just" eaLnBrk="1" fontAlgn="auto" hangingPunct="1">
              <a:spcAft>
                <a:spcPts val="0"/>
              </a:spcAft>
              <a:buFont typeface="Arial" charset="0"/>
              <a:buNone/>
              <a:defRPr/>
            </a:pPr>
            <a:r>
              <a:rPr lang="en-US" sz="2800" b="1" dirty="0" smtClean="0"/>
              <a:t>3. Convenience or Accidental/Availability Sampling</a:t>
            </a:r>
            <a:endParaRPr lang="en-US" sz="2800" dirty="0" smtClean="0"/>
          </a:p>
          <a:p>
            <a:pPr algn="just" eaLnBrk="1" fontAlgn="auto" hangingPunct="1">
              <a:spcAft>
                <a:spcPts val="0"/>
              </a:spcAft>
              <a:buFont typeface="Arial" pitchFamily="34" charset="0"/>
              <a:buChar char="•"/>
              <a:defRPr/>
            </a:pPr>
            <a:r>
              <a:rPr lang="en-US" sz="2800" dirty="0" smtClean="0"/>
              <a:t>The researcher is unable to control bias at all. </a:t>
            </a:r>
          </a:p>
          <a:p>
            <a:pPr algn="just" eaLnBrk="1" fontAlgn="auto" hangingPunct="1">
              <a:spcAft>
                <a:spcPts val="0"/>
              </a:spcAft>
              <a:buFont typeface="Arial" pitchFamily="34" charset="0"/>
              <a:buChar char="•"/>
              <a:defRPr/>
            </a:pPr>
            <a:r>
              <a:rPr lang="en-US" sz="2800" dirty="0" smtClean="0"/>
              <a:t>The study units that happen to be available at the time of data collection are selected and used as a sample. This type of sampling allows the utilization of any available target population. </a:t>
            </a:r>
          </a:p>
          <a:p>
            <a:pPr algn="just" eaLnBrk="1" fontAlgn="auto" hangingPunct="1">
              <a:spcAft>
                <a:spcPts val="0"/>
              </a:spcAft>
              <a:buFont typeface="Arial" charset="0"/>
              <a:buNone/>
              <a:defRPr/>
            </a:pPr>
            <a:r>
              <a:rPr lang="en-US" sz="2800" dirty="0" smtClean="0"/>
              <a:t>e.g., if you need to assess the BP of females using depo </a:t>
            </a:r>
            <a:r>
              <a:rPr lang="en-US" sz="2800" dirty="0" err="1" smtClean="0"/>
              <a:t>provera</a:t>
            </a:r>
            <a:r>
              <a:rPr lang="en-US" sz="2800" dirty="0" smtClean="0"/>
              <a:t> who are above 40 years of age, you will need to check the blood pressure of any female patient above this age irrespective of her parity or other characteristics. </a:t>
            </a:r>
          </a:p>
          <a:p>
            <a:pPr algn="just" eaLnBrk="1" fontAlgn="auto" hangingPunct="1">
              <a:spcAft>
                <a:spcPts val="0"/>
              </a:spcAft>
              <a:buFont typeface="Arial" charset="0"/>
              <a:buNone/>
              <a:defRPr/>
            </a:pPr>
            <a:r>
              <a:rPr lang="en-US" sz="2800" dirty="0" smtClean="0"/>
              <a:t/>
            </a:r>
            <a:br>
              <a:rPr lang="en-US" sz="2800" dirty="0" smtClean="0"/>
            </a:br>
            <a:r>
              <a:rPr lang="en-US" sz="2800" b="1" dirty="0" smtClean="0"/>
              <a:t/>
            </a:r>
            <a:br>
              <a:rPr lang="en-US" sz="2800" b="1" dirty="0" smtClean="0"/>
            </a:br>
            <a:endParaRPr lang="en-US" sz="2800" dirty="0" smtClean="0"/>
          </a:p>
          <a:p>
            <a:pPr algn="just" eaLnBrk="1" fontAlgn="auto" hangingPunct="1">
              <a:spcAft>
                <a:spcPts val="0"/>
              </a:spcAft>
              <a:buFont typeface="Arial" pitchFamily="34" charset="0"/>
              <a:buChar char="•"/>
              <a:defRPr/>
            </a:pPr>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Content Placeholder 2"/>
          <p:cNvSpPr>
            <a:spLocks noGrp="1"/>
          </p:cNvSpPr>
          <p:nvPr>
            <p:ph idx="1"/>
          </p:nvPr>
        </p:nvSpPr>
        <p:spPr>
          <a:xfrm>
            <a:off x="0" y="0"/>
            <a:ext cx="11247438" cy="6858000"/>
          </a:xfrm>
        </p:spPr>
        <p:txBody>
          <a:bodyPr/>
          <a:lstStyle/>
          <a:p>
            <a:pPr algn="just" eaLnBrk="1" hangingPunct="1">
              <a:buFont typeface="Arial" charset="0"/>
              <a:buNone/>
            </a:pPr>
            <a:r>
              <a:rPr lang="en-US" sz="2800" b="1" dirty="0" smtClean="0"/>
              <a:t>4. Snow Ball Sampling:</a:t>
            </a:r>
            <a:r>
              <a:rPr lang="en-US" sz="2800" dirty="0" smtClean="0"/>
              <a:t> it is a technique for developing a research sample where existing study subjects recruit future subjects from among their acquaintances. Thus, the sample group appears to grow like a rolling snowball. </a:t>
            </a:r>
          </a:p>
          <a:p>
            <a:pPr algn="just" eaLnBrk="1" hangingPunct="1"/>
            <a:r>
              <a:rPr lang="en-US" sz="2800" dirty="0" smtClean="0"/>
              <a:t>This sampling technique is often used in hidden populations which are difficult for researchers to access. E.g. populations include drug users and commercial sex workers.</a:t>
            </a:r>
          </a:p>
          <a:p>
            <a:pPr algn="just" eaLnBrk="1" hangingPunct="1"/>
            <a:r>
              <a:rPr lang="en-US" sz="2800" dirty="0" smtClean="0"/>
              <a:t>Sample members are not selected from a sampling frame, therefore, snowball samples are subject to numerous biases. </a:t>
            </a:r>
          </a:p>
          <a:p>
            <a:pPr algn="just"/>
            <a:r>
              <a:rPr lang="en-US" sz="2800" dirty="0" smtClean="0"/>
              <a:t>Other terms used in this case are; </a:t>
            </a:r>
          </a:p>
          <a:p>
            <a:pPr lvl="1" algn="just"/>
            <a:r>
              <a:rPr lang="en-US" sz="2400" dirty="0" smtClean="0"/>
              <a:t>sister to sister approach</a:t>
            </a:r>
          </a:p>
          <a:p>
            <a:pPr lvl="1" algn="just"/>
            <a:r>
              <a:rPr lang="en-US" sz="2400" dirty="0" smtClean="0"/>
              <a:t>brother to brother approach</a:t>
            </a:r>
          </a:p>
          <a:p>
            <a:pPr lvl="1"/>
            <a:r>
              <a:rPr lang="en-US" sz="2400" dirty="0" smtClean="0"/>
              <a:t>child to child approach</a:t>
            </a:r>
            <a:r>
              <a:rPr lang="en-US" sz="2800" dirty="0" smtClean="0"/>
              <a:t/>
            </a:r>
            <a:br>
              <a:rPr lang="en-US" sz="2800" dirty="0" smtClean="0"/>
            </a:br>
            <a:endParaRPr lang="en-US" sz="2800" dirty="0" smtClean="0"/>
          </a:p>
          <a:p>
            <a:pPr algn="just" eaLnBrk="1" hangingPunct="1"/>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143000"/>
          </a:xfrm>
        </p:spPr>
        <p:txBody>
          <a:bodyPr>
            <a:normAutofit fontScale="90000"/>
          </a:bodyPr>
          <a:lstStyle/>
          <a:p>
            <a:r>
              <a:rPr lang="en-US" b="1" dirty="0" smtClean="0">
                <a:solidFill>
                  <a:srgbClr val="FF0000"/>
                </a:solidFill>
              </a:rPr>
              <a:t>Difference </a:t>
            </a:r>
            <a:r>
              <a:rPr lang="en-US" b="1" dirty="0" err="1" smtClean="0">
                <a:solidFill>
                  <a:srgbClr val="FF0000"/>
                </a:solidFill>
              </a:rPr>
              <a:t>btwn</a:t>
            </a:r>
            <a:r>
              <a:rPr lang="en-US" b="1" dirty="0" smtClean="0">
                <a:solidFill>
                  <a:srgbClr val="FF0000"/>
                </a:solidFill>
              </a:rPr>
              <a:t> probability &amp; non-probability sampling</a:t>
            </a:r>
            <a:endParaRPr lang="en-US" b="1" dirty="0">
              <a:solidFill>
                <a:srgbClr val="FF0000"/>
              </a:solidFill>
            </a:endParaRPr>
          </a:p>
        </p:txBody>
      </p:sp>
      <p:sp>
        <p:nvSpPr>
          <p:cNvPr id="3" name="Content Placeholder 2"/>
          <p:cNvSpPr>
            <a:spLocks noGrp="1"/>
          </p:cNvSpPr>
          <p:nvPr>
            <p:ph idx="1"/>
          </p:nvPr>
        </p:nvSpPr>
        <p:spPr>
          <a:xfrm>
            <a:off x="0" y="1143000"/>
            <a:ext cx="11247438" cy="5715000"/>
          </a:xfrm>
        </p:spPr>
        <p:txBody>
          <a:bodyPr>
            <a:normAutofit/>
          </a:bodyPr>
          <a:lstStyle/>
          <a:p>
            <a:pPr algn="just"/>
            <a:r>
              <a:rPr lang="en-US" sz="3600" dirty="0" smtClean="0"/>
              <a:t>Probability sampling involves random selection, non-probability doesn’t involve random selection of the study participants. </a:t>
            </a:r>
          </a:p>
          <a:p>
            <a:pPr algn="just"/>
            <a:r>
              <a:rPr lang="en-US" sz="3600" dirty="0" smtClean="0"/>
              <a:t>Probability samples can depend upon the rationale of probability theory, non-probability cannot</a:t>
            </a:r>
          </a:p>
          <a:p>
            <a:pPr algn="just"/>
            <a:r>
              <a:rPr lang="en-US" sz="3600" dirty="0" smtClean="0"/>
              <a:t>Probability sampling represents the </a:t>
            </a:r>
            <a:r>
              <a:rPr lang="en-US" sz="3600" dirty="0" err="1" smtClean="0"/>
              <a:t>ppln</a:t>
            </a:r>
            <a:r>
              <a:rPr lang="en-US" sz="3600" dirty="0" smtClean="0"/>
              <a:t> well, non-probability samples may or may not represent the </a:t>
            </a:r>
            <a:r>
              <a:rPr lang="en-US" sz="3600" dirty="0" err="1" smtClean="0"/>
              <a:t>ppln</a:t>
            </a:r>
            <a:r>
              <a:rPr lang="en-US" sz="3600" dirty="0" smtClean="0"/>
              <a:t> well (they lack representatives) </a:t>
            </a:r>
          </a:p>
          <a:p>
            <a:pPr algn="just">
              <a:buNone/>
            </a:pPr>
            <a:endParaRPr lang="en-US" sz="36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0309" y="0"/>
            <a:ext cx="10122694" cy="1143000"/>
          </a:xfrm>
        </p:spPr>
        <p:txBody>
          <a:bodyPr>
            <a:normAutofit fontScale="90000"/>
          </a:bodyPr>
          <a:lstStyle/>
          <a:p>
            <a:r>
              <a:rPr lang="en-US" sz="5400" b="1" u="sng" dirty="0" smtClean="0">
                <a:solidFill>
                  <a:srgbClr val="FF0000"/>
                </a:solidFill>
                <a:latin typeface="Arial Rounded MT Bold" panose="020F0704030504030204" pitchFamily="34" charset="0"/>
              </a:rPr>
              <a:t>Determination of the sample size </a:t>
            </a:r>
            <a:endParaRPr lang="en-US" sz="5400" b="1" u="sng"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137319" y="1143000"/>
            <a:ext cx="10896600" cy="5486400"/>
          </a:xfrm>
        </p:spPr>
        <p:txBody>
          <a:bodyPr/>
          <a:lstStyle/>
          <a:p>
            <a:pPr algn="just"/>
            <a:r>
              <a:rPr lang="en-US" dirty="0"/>
              <a:t>Sample size determination is the technique of </a:t>
            </a:r>
            <a:r>
              <a:rPr lang="en-US" dirty="0" smtClean="0"/>
              <a:t>selecting </a:t>
            </a:r>
            <a:r>
              <a:rPr lang="en-US" dirty="0"/>
              <a:t>the number of observations to include in a sample. </a:t>
            </a:r>
            <a:endParaRPr lang="en-US" dirty="0" smtClean="0"/>
          </a:p>
          <a:p>
            <a:pPr algn="just"/>
            <a:r>
              <a:rPr lang="en-US" dirty="0" smtClean="0"/>
              <a:t>The </a:t>
            </a:r>
            <a:r>
              <a:rPr lang="en-US" dirty="0"/>
              <a:t>sample size is an important feature of any study or investigation in which the aim is to make inferences about the population from a sample. </a:t>
            </a:r>
            <a:endParaRPr lang="en-US" dirty="0" smtClean="0"/>
          </a:p>
          <a:p>
            <a:pPr algn="just"/>
            <a:r>
              <a:rPr lang="en-US" dirty="0" smtClean="0"/>
              <a:t>In </a:t>
            </a:r>
            <a:r>
              <a:rPr lang="en-US" dirty="0"/>
              <a:t>general, the sample size used in a study is determined based on the cost of data collection, and based on sufficient statistical power </a:t>
            </a:r>
          </a:p>
        </p:txBody>
      </p:sp>
    </p:spTree>
    <p:extLst>
      <p:ext uri="{BB962C8B-B14F-4D97-AF65-F5344CB8AC3E}">
        <p14:creationId xmlns:p14="http://schemas.microsoft.com/office/powerpoint/2010/main" xmlns="" val="374375067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20" y="304802"/>
            <a:ext cx="10820399" cy="6248399"/>
          </a:xfrm>
        </p:spPr>
        <p:txBody>
          <a:bodyPr>
            <a:normAutofit/>
          </a:bodyPr>
          <a:lstStyle/>
          <a:p>
            <a:pPr marL="0" indent="0" algn="just">
              <a:buNone/>
            </a:pPr>
            <a:r>
              <a:rPr lang="en-US" sz="3600" dirty="0"/>
              <a:t>There are many approaches to determining the sample size. These </a:t>
            </a:r>
            <a:r>
              <a:rPr lang="en-US" sz="3600" dirty="0" smtClean="0"/>
              <a:t>include:</a:t>
            </a:r>
          </a:p>
          <a:p>
            <a:pPr algn="just">
              <a:buFont typeface="Wingdings" panose="05000000000000000000" pitchFamily="2" charset="2"/>
              <a:buChar char="v"/>
            </a:pPr>
            <a:r>
              <a:rPr lang="en-US" sz="3600" b="1" dirty="0" smtClean="0">
                <a:solidFill>
                  <a:srgbClr val="0000CC"/>
                </a:solidFill>
              </a:rPr>
              <a:t>Using </a:t>
            </a:r>
            <a:r>
              <a:rPr lang="en-US" sz="3600" b="1" dirty="0">
                <a:solidFill>
                  <a:srgbClr val="0000CC"/>
                </a:solidFill>
              </a:rPr>
              <a:t>a census for small populations, </a:t>
            </a:r>
            <a:endParaRPr lang="en-US" sz="3600" b="1" dirty="0" smtClean="0">
              <a:solidFill>
                <a:srgbClr val="0000CC"/>
              </a:solidFill>
            </a:endParaRPr>
          </a:p>
          <a:p>
            <a:pPr algn="just">
              <a:buFont typeface="Wingdings" panose="05000000000000000000" pitchFamily="2" charset="2"/>
              <a:buChar char="v"/>
            </a:pPr>
            <a:r>
              <a:rPr lang="en-US" sz="3600" b="1" dirty="0" smtClean="0">
                <a:solidFill>
                  <a:srgbClr val="0000CC"/>
                </a:solidFill>
              </a:rPr>
              <a:t>Imitating </a:t>
            </a:r>
            <a:r>
              <a:rPr lang="en-US" sz="3600" b="1" dirty="0">
                <a:solidFill>
                  <a:srgbClr val="0000CC"/>
                </a:solidFill>
              </a:rPr>
              <a:t>a sample size of similar studies, </a:t>
            </a:r>
            <a:endParaRPr lang="en-US" sz="3600" b="1" dirty="0" smtClean="0">
              <a:solidFill>
                <a:srgbClr val="0000CC"/>
              </a:solidFill>
            </a:endParaRPr>
          </a:p>
          <a:p>
            <a:pPr algn="just">
              <a:buFont typeface="Wingdings" panose="05000000000000000000" pitchFamily="2" charset="2"/>
              <a:buChar char="v"/>
            </a:pPr>
            <a:r>
              <a:rPr lang="en-US" sz="3600" b="1" dirty="0" smtClean="0">
                <a:solidFill>
                  <a:srgbClr val="0000CC"/>
                </a:solidFill>
              </a:rPr>
              <a:t>Using </a:t>
            </a:r>
            <a:r>
              <a:rPr lang="en-US" sz="3600" b="1" dirty="0">
                <a:solidFill>
                  <a:srgbClr val="0000CC"/>
                </a:solidFill>
              </a:rPr>
              <a:t>published tables, and </a:t>
            </a:r>
          </a:p>
          <a:p>
            <a:pPr algn="just">
              <a:buFont typeface="Wingdings" panose="05000000000000000000" pitchFamily="2" charset="2"/>
              <a:buChar char="v"/>
            </a:pPr>
            <a:r>
              <a:rPr lang="en-US" sz="3600" b="1" dirty="0" smtClean="0">
                <a:solidFill>
                  <a:srgbClr val="0000CC"/>
                </a:solidFill>
              </a:rPr>
              <a:t>Applying </a:t>
            </a:r>
            <a:r>
              <a:rPr lang="en-US" sz="3600" b="1" dirty="0">
                <a:solidFill>
                  <a:srgbClr val="0000CC"/>
                </a:solidFill>
              </a:rPr>
              <a:t>formulas to calculate a sample size. </a:t>
            </a:r>
          </a:p>
        </p:txBody>
      </p:sp>
    </p:spTree>
    <p:extLst>
      <p:ext uri="{BB962C8B-B14F-4D97-AF65-F5344CB8AC3E}">
        <p14:creationId xmlns:p14="http://schemas.microsoft.com/office/powerpoint/2010/main" xmlns="" val="11647639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49306"/>
            <a:ext cx="10122694" cy="1143000"/>
          </a:xfrm>
        </p:spPr>
        <p:txBody>
          <a:bodyPr/>
          <a:lstStyle/>
          <a:p>
            <a:r>
              <a:rPr lang="en-US" b="1" u="sng" dirty="0" smtClean="0">
                <a:solidFill>
                  <a:srgbClr val="0000CC"/>
                </a:solidFill>
              </a:rPr>
              <a:t>i) Using census for small populations</a:t>
            </a:r>
            <a:endParaRPr lang="en-US" b="1" u="sng" dirty="0">
              <a:solidFill>
                <a:srgbClr val="0000CC"/>
              </a:solidFill>
            </a:endParaRPr>
          </a:p>
        </p:txBody>
      </p:sp>
      <p:sp>
        <p:nvSpPr>
          <p:cNvPr id="3" name="Content Placeholder 2"/>
          <p:cNvSpPr>
            <a:spLocks noGrp="1"/>
          </p:cNvSpPr>
          <p:nvPr>
            <p:ph idx="1"/>
          </p:nvPr>
        </p:nvSpPr>
        <p:spPr>
          <a:xfrm>
            <a:off x="137320" y="1192306"/>
            <a:ext cx="10972800" cy="4933861"/>
          </a:xfrm>
        </p:spPr>
        <p:txBody>
          <a:bodyPr>
            <a:normAutofit/>
          </a:bodyPr>
          <a:lstStyle/>
          <a:p>
            <a:pPr algn="just"/>
            <a:r>
              <a:rPr lang="en-US" dirty="0"/>
              <a:t>One approach is to use the </a:t>
            </a:r>
            <a:r>
              <a:rPr lang="en-US" b="1" dirty="0"/>
              <a:t>entire</a:t>
            </a:r>
            <a:r>
              <a:rPr lang="en-US" dirty="0"/>
              <a:t> </a:t>
            </a:r>
            <a:r>
              <a:rPr lang="en-US" b="1" dirty="0"/>
              <a:t>population</a:t>
            </a:r>
            <a:r>
              <a:rPr lang="en-US" dirty="0"/>
              <a:t> as the sample </a:t>
            </a:r>
            <a:endParaRPr lang="en-US" dirty="0" smtClean="0"/>
          </a:p>
          <a:p>
            <a:pPr algn="just"/>
            <a:r>
              <a:rPr lang="en-US" dirty="0" smtClean="0"/>
              <a:t>A census approach is more convenient to use for small populations e.g. 200 or less</a:t>
            </a:r>
          </a:p>
          <a:p>
            <a:pPr algn="just"/>
            <a:r>
              <a:rPr lang="en-US" dirty="0"/>
              <a:t>A census eliminates sampling error and provides data on all the individuals in the population. </a:t>
            </a:r>
            <a:endParaRPr lang="en-US" dirty="0" smtClean="0"/>
          </a:p>
          <a:p>
            <a:pPr algn="just"/>
            <a:r>
              <a:rPr lang="en-US" dirty="0" smtClean="0"/>
              <a:t>In </a:t>
            </a:r>
            <a:r>
              <a:rPr lang="en-US" dirty="0"/>
              <a:t>addition, some costs </a:t>
            </a:r>
            <a:r>
              <a:rPr lang="en-US" dirty="0" smtClean="0"/>
              <a:t>such as questionnaire design and developing the sampling frame are "fixed," that is, they will be the same for samples of 50 or 200 </a:t>
            </a:r>
            <a:endParaRPr lang="en-US" dirty="0"/>
          </a:p>
        </p:txBody>
      </p:sp>
    </p:spTree>
    <p:extLst>
      <p:ext uri="{BB962C8B-B14F-4D97-AF65-F5344CB8AC3E}">
        <p14:creationId xmlns:p14="http://schemas.microsoft.com/office/powerpoint/2010/main" xmlns="" val="39617127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1143000"/>
          </a:xfrm>
        </p:spPr>
        <p:txBody>
          <a:bodyPr/>
          <a:lstStyle/>
          <a:p>
            <a:r>
              <a:rPr lang="en-US" b="1" u="sng" dirty="0" smtClean="0"/>
              <a:t>ii) Using the sample size of a similar study</a:t>
            </a:r>
            <a:endParaRPr lang="en-US" b="1" u="sng" dirty="0"/>
          </a:p>
        </p:txBody>
      </p:sp>
      <p:sp>
        <p:nvSpPr>
          <p:cNvPr id="3" name="Content Placeholder 2"/>
          <p:cNvSpPr>
            <a:spLocks noGrp="1"/>
          </p:cNvSpPr>
          <p:nvPr>
            <p:ph idx="1"/>
          </p:nvPr>
        </p:nvSpPr>
        <p:spPr>
          <a:xfrm>
            <a:off x="137319" y="1143002"/>
            <a:ext cx="10896600" cy="4983167"/>
          </a:xfrm>
        </p:spPr>
        <p:txBody>
          <a:bodyPr/>
          <a:lstStyle/>
          <a:p>
            <a:r>
              <a:rPr lang="en-US" dirty="0"/>
              <a:t>Another approach is to use the same sample size as those of studies similar to the plan</a:t>
            </a:r>
            <a:r>
              <a:rPr lang="en-US" dirty="0" smtClean="0"/>
              <a:t>.</a:t>
            </a:r>
          </a:p>
          <a:p>
            <a:r>
              <a:rPr lang="en-US" dirty="0" smtClean="0"/>
              <a:t>Without </a:t>
            </a:r>
            <a:r>
              <a:rPr lang="en-US" dirty="0"/>
              <a:t>reviewing the methods used in these studies may run the risk of repeating errors that were made in determining the sample size for another </a:t>
            </a:r>
            <a:r>
              <a:rPr lang="en-US" dirty="0" smtClean="0"/>
              <a:t>study, thus, not ideally recommended to rely solely on this method</a:t>
            </a:r>
            <a:endParaRPr lang="en-US" dirty="0"/>
          </a:p>
        </p:txBody>
      </p:sp>
    </p:spTree>
    <p:extLst>
      <p:ext uri="{BB962C8B-B14F-4D97-AF65-F5344CB8AC3E}">
        <p14:creationId xmlns:p14="http://schemas.microsoft.com/office/powerpoint/2010/main" xmlns="" val="86829921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76200"/>
            <a:ext cx="10122694" cy="762000"/>
          </a:xfrm>
        </p:spPr>
        <p:txBody>
          <a:bodyPr/>
          <a:lstStyle/>
          <a:p>
            <a:r>
              <a:rPr lang="en-US" b="1" u="sng" dirty="0" smtClean="0"/>
              <a:t>iii) Using Published tables </a:t>
            </a:r>
            <a:endParaRPr lang="en-US" b="1" u="sng" dirty="0"/>
          </a:p>
        </p:txBody>
      </p:sp>
      <p:sp>
        <p:nvSpPr>
          <p:cNvPr id="3" name="Content Placeholder 2"/>
          <p:cNvSpPr>
            <a:spLocks noGrp="1"/>
          </p:cNvSpPr>
          <p:nvPr>
            <p:ph idx="1"/>
          </p:nvPr>
        </p:nvSpPr>
        <p:spPr>
          <a:xfrm>
            <a:off x="213520" y="838200"/>
            <a:ext cx="10820399" cy="5715000"/>
          </a:xfrm>
        </p:spPr>
        <p:txBody>
          <a:bodyPr/>
          <a:lstStyle/>
          <a:p>
            <a:pPr algn="just"/>
            <a:r>
              <a:rPr lang="en-US" dirty="0" smtClean="0"/>
              <a:t>A third </a:t>
            </a:r>
            <a:r>
              <a:rPr lang="en-US" dirty="0"/>
              <a:t>way to determine sample size is to rely on published tables, which provide the sample size for a given set of </a:t>
            </a:r>
            <a:r>
              <a:rPr lang="en-US" dirty="0" smtClean="0"/>
              <a:t>criteria, given combinations of precision, confidence level and variability. </a:t>
            </a:r>
          </a:p>
          <a:p>
            <a:pPr algn="just"/>
            <a:r>
              <a:rPr lang="en-US" dirty="0" smtClean="0"/>
              <a:t>Most studies use a confidence level of 95% (P=5%) or 90% (P=10%)</a:t>
            </a:r>
          </a:p>
          <a:p>
            <a:pPr algn="just"/>
            <a:r>
              <a:rPr lang="en-US" dirty="0"/>
              <a:t>Glenn (1992), presented two tables for the selection of sample size </a:t>
            </a:r>
            <a:r>
              <a:rPr lang="en-US" dirty="0" smtClean="0"/>
              <a:t>as shown below:</a:t>
            </a:r>
          </a:p>
        </p:txBody>
      </p:sp>
    </p:spTree>
    <p:extLst>
      <p:ext uri="{BB962C8B-B14F-4D97-AF65-F5344CB8AC3E}">
        <p14:creationId xmlns:p14="http://schemas.microsoft.com/office/powerpoint/2010/main" xmlns="" val="138968146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xmlns="" val="1774540018"/>
              </p:ext>
            </p:extLst>
          </p:nvPr>
        </p:nvGraphicFramePr>
        <p:xfrm>
          <a:off x="61118" y="-2"/>
          <a:ext cx="11186320" cy="6841800"/>
        </p:xfrm>
        <a:graphic>
          <a:graphicData uri="http://schemas.openxmlformats.org/drawingml/2006/table">
            <a:tbl>
              <a:tblPr>
                <a:tableStyleId>{0505E3EF-67EA-436B-97B2-0124C06EBD24}</a:tableStyleId>
              </a:tblPr>
              <a:tblGrid>
                <a:gridCol w="4366869"/>
                <a:gridCol w="2452580"/>
                <a:gridCol w="4366869"/>
              </a:tblGrid>
              <a:tr h="961081">
                <a:tc>
                  <a:txBody>
                    <a:bodyPr/>
                    <a:lstStyle/>
                    <a:p>
                      <a:pPr marL="0" marR="0" algn="just">
                        <a:lnSpc>
                          <a:spcPct val="150000"/>
                        </a:lnSpc>
                        <a:spcBef>
                          <a:spcPts val="0"/>
                        </a:spcBef>
                        <a:spcAft>
                          <a:spcPts val="0"/>
                        </a:spcAft>
                      </a:pPr>
                      <a:r>
                        <a:rPr lang="en-US" sz="2400" b="1" dirty="0">
                          <a:effectLst/>
                        </a:rPr>
                        <a:t>Size of </a:t>
                      </a:r>
                      <a:r>
                        <a:rPr lang="en-US" sz="2400" b="1" dirty="0" smtClean="0">
                          <a:effectLst/>
                        </a:rPr>
                        <a:t>Population</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smtClean="0">
                          <a:effectLst/>
                        </a:rPr>
                        <a:t>    </a:t>
                      </a:r>
                      <a:endParaRPr lang="en-US" sz="2400" b="1" dirty="0" smtClean="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b="1" dirty="0">
                          <a:effectLst/>
                        </a:rPr>
                        <a:t>Sample Size (n) for precision (e</a:t>
                      </a:r>
                      <a:r>
                        <a:rPr lang="en-US" sz="2400" b="1" dirty="0" smtClean="0">
                          <a:effectLst/>
                        </a:rPr>
                        <a:t>)</a:t>
                      </a:r>
                    </a:p>
                    <a:p>
                      <a:pPr marL="0" marR="0" lvl="0" indent="0" algn="just" defTabSz="914400" rtl="0" eaLnBrk="1" fontAlgn="auto" latinLnBrk="0" hangingPunct="1">
                        <a:lnSpc>
                          <a:spcPct val="150000"/>
                        </a:lnSpc>
                        <a:spcBef>
                          <a:spcPts val="0"/>
                        </a:spcBef>
                        <a:spcAft>
                          <a:spcPts val="0"/>
                        </a:spcAft>
                        <a:buClrTx/>
                        <a:buSzTx/>
                        <a:buFontTx/>
                        <a:buNone/>
                        <a:tabLst/>
                        <a:defRPr/>
                      </a:pPr>
                      <a:r>
                        <a:rPr lang="en-US" sz="2400" b="1" dirty="0" smtClean="0">
                          <a:effectLst/>
                        </a:rPr>
                        <a:t>  ±5%                           ±10%</a:t>
                      </a:r>
                      <a:endParaRPr lang="en-US" sz="24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r>
              <a:tr h="478710">
                <a:tc>
                  <a:txBody>
                    <a:bodyPr/>
                    <a:lstStyle/>
                    <a:p>
                      <a:pPr marL="0" marR="0" algn="just">
                        <a:lnSpc>
                          <a:spcPct val="150000"/>
                        </a:lnSpc>
                        <a:spcBef>
                          <a:spcPts val="0"/>
                        </a:spcBef>
                        <a:spcAft>
                          <a:spcPts val="0"/>
                        </a:spcAft>
                      </a:pPr>
                      <a:r>
                        <a:rPr lang="en-US" sz="2000" dirty="0">
                          <a:effectLst/>
                        </a:rPr>
                        <a:t>500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222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83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1,000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286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91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2,000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333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95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3,000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353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97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4,000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364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98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5,000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370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98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7,000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378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99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dirty="0">
                          <a:effectLst/>
                        </a:rPr>
                        <a:t>20,000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392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100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a:effectLst/>
                        </a:rPr>
                        <a:t>25,000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394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100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dirty="0">
                          <a:effectLst/>
                        </a:rPr>
                        <a:t>50,000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397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100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dirty="0">
                          <a:effectLst/>
                        </a:rPr>
                        <a:t>100,000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398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100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478710">
                <a:tc>
                  <a:txBody>
                    <a:bodyPr/>
                    <a:lstStyle/>
                    <a:p>
                      <a:pPr marL="0" marR="0" algn="just">
                        <a:lnSpc>
                          <a:spcPct val="150000"/>
                        </a:lnSpc>
                        <a:spcBef>
                          <a:spcPts val="0"/>
                        </a:spcBef>
                        <a:spcAft>
                          <a:spcPts val="0"/>
                        </a:spcAft>
                      </a:pPr>
                      <a:r>
                        <a:rPr lang="en-US" sz="2000" dirty="0">
                          <a:effectLst/>
                        </a:rPr>
                        <a:t>&gt;100,000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a:effectLst/>
                        </a:rPr>
                        <a:t>400 </a:t>
                      </a:r>
                      <a:endParaRPr lang="en-US" sz="20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a:txBody>
                    <a:bodyPr/>
                    <a:lstStyle/>
                    <a:p>
                      <a:pPr marL="0" marR="0" algn="just">
                        <a:lnSpc>
                          <a:spcPct val="150000"/>
                        </a:lnSpc>
                        <a:spcBef>
                          <a:spcPts val="0"/>
                        </a:spcBef>
                        <a:spcAft>
                          <a:spcPts val="0"/>
                        </a:spcAft>
                      </a:pPr>
                      <a:r>
                        <a:rPr lang="en-US" sz="2000" dirty="0">
                          <a:effectLst/>
                        </a:rPr>
                        <a:t>100 </a:t>
                      </a:r>
                      <a:endParaRPr lang="en-US" sz="20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bl>
          </a:graphicData>
        </a:graphic>
      </p:graphicFrame>
    </p:spTree>
    <p:extLst>
      <p:ext uri="{BB962C8B-B14F-4D97-AF65-F5344CB8AC3E}">
        <p14:creationId xmlns:p14="http://schemas.microsoft.com/office/powerpoint/2010/main" xmlns="" val="357769146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sources of knowledge</a:t>
            </a:r>
            <a:endParaRPr lang="en-US" dirty="0"/>
          </a:p>
        </p:txBody>
      </p:sp>
      <p:sp>
        <p:nvSpPr>
          <p:cNvPr id="2" name="Content Placeholder 1"/>
          <p:cNvSpPr>
            <a:spLocks noGrp="1"/>
          </p:cNvSpPr>
          <p:nvPr>
            <p:ph idx="1"/>
          </p:nvPr>
        </p:nvSpPr>
        <p:spPr>
          <a:xfrm>
            <a:off x="213519" y="685800"/>
            <a:ext cx="10896600" cy="6019800"/>
          </a:xfrm>
        </p:spPr>
        <p:txBody>
          <a:bodyPr>
            <a:normAutofit/>
          </a:bodyPr>
          <a:lstStyle/>
          <a:p>
            <a:pPr algn="just"/>
            <a:r>
              <a:rPr lang="en-US" dirty="0"/>
              <a:t>Tradition. </a:t>
            </a:r>
          </a:p>
          <a:p>
            <a:pPr algn="just">
              <a:buFont typeface="Wingdings" pitchFamily="2" charset="2"/>
              <a:buChar char="ü"/>
            </a:pPr>
            <a:r>
              <a:rPr lang="en-US" dirty="0"/>
              <a:t>All human beings inherit a culture. Culture is a reflection of an adopted system of rules, norms, standards and values. </a:t>
            </a:r>
          </a:p>
          <a:p>
            <a:pPr algn="just">
              <a:buFont typeface="Wingdings" pitchFamily="2" charset="2"/>
              <a:buChar char="ü"/>
            </a:pPr>
            <a:r>
              <a:rPr lang="en-US" dirty="0"/>
              <a:t>The socio-cultural system embodies accepted knowledge of how things are or should be. </a:t>
            </a:r>
          </a:p>
          <a:p>
            <a:pPr algn="just">
              <a:buFont typeface="Wingdings" pitchFamily="2" charset="2"/>
              <a:buChar char="ü"/>
            </a:pPr>
            <a:r>
              <a:rPr lang="en-US" dirty="0"/>
              <a:t>Acquisition of this knowledge for any member of the society is through indoctrination and socialization. </a:t>
            </a:r>
          </a:p>
          <a:p>
            <a:pPr algn="just">
              <a:buFont typeface="Wingdings" pitchFamily="2" charset="2"/>
              <a:buChar char="ü"/>
            </a:pPr>
            <a:r>
              <a:rPr lang="en-US" dirty="0"/>
              <a:t>Transmitters of cultural knowledge in the society are parents, peers, adults, teachers, and clergy </a:t>
            </a:r>
          </a:p>
        </p:txBody>
      </p:sp>
    </p:spTree>
    <p:extLst>
      <p:ext uri="{BB962C8B-B14F-4D97-AF65-F5344CB8AC3E}">
        <p14:creationId xmlns:p14="http://schemas.microsoft.com/office/powerpoint/2010/main" xmlns="" val="23058115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762000"/>
          </a:xfrm>
        </p:spPr>
        <p:txBody>
          <a:bodyPr/>
          <a:lstStyle/>
          <a:p>
            <a:r>
              <a:rPr lang="en-US" b="1" u="sng" dirty="0" smtClean="0"/>
              <a:t>Table 2</a:t>
            </a:r>
            <a:endParaRPr lang="en-US" b="1" u="sng"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xmlns="" val="252192591"/>
              </p:ext>
            </p:extLst>
          </p:nvPr>
        </p:nvGraphicFramePr>
        <p:xfrm>
          <a:off x="137319" y="761999"/>
          <a:ext cx="10972800" cy="6126480"/>
        </p:xfrm>
        <a:graphic>
          <a:graphicData uri="http://schemas.openxmlformats.org/drawingml/2006/table">
            <a:tbl>
              <a:tblPr>
                <a:tableStyleId>{69C7853C-536D-4A76-A0AE-DD22124D55A5}</a:tableStyleId>
              </a:tblPr>
              <a:tblGrid>
                <a:gridCol w="4285351"/>
                <a:gridCol w="1201049"/>
                <a:gridCol w="1201049"/>
                <a:gridCol w="4285351"/>
              </a:tblGrid>
              <a:tr h="624158">
                <a:tc gridSpan="2">
                  <a:txBody>
                    <a:bodyPr/>
                    <a:lstStyle/>
                    <a:p>
                      <a:pPr marL="0" marR="0" algn="just">
                        <a:lnSpc>
                          <a:spcPct val="150000"/>
                        </a:lnSpc>
                        <a:spcBef>
                          <a:spcPts val="0"/>
                        </a:spcBef>
                        <a:spcAft>
                          <a:spcPts val="0"/>
                        </a:spcAft>
                      </a:pPr>
                      <a:r>
                        <a:rPr lang="en-US" sz="2800" b="1" dirty="0">
                          <a:effectLst/>
                        </a:rPr>
                        <a:t>Size of Population </a:t>
                      </a:r>
                      <a:endParaRPr lang="en-US" sz="4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2800" b="1" dirty="0">
                          <a:effectLst/>
                        </a:rPr>
                        <a:t>Sample Size (n) for Precision (e) of: </a:t>
                      </a:r>
                      <a:endParaRPr lang="en-US" sz="40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r>
              <a:tr h="534992">
                <a:tc gridSpan="2">
                  <a:txBody>
                    <a:bodyPr/>
                    <a:lstStyle/>
                    <a:p>
                      <a:pPr marL="0" marR="0" algn="just">
                        <a:lnSpc>
                          <a:spcPct val="150000"/>
                        </a:lnSpc>
                        <a:spcBef>
                          <a:spcPts val="0"/>
                        </a:spcBef>
                        <a:spcAft>
                          <a:spcPts val="0"/>
                        </a:spcAft>
                      </a:pPr>
                      <a:r>
                        <a:rPr lang="en-US" sz="2400" b="1" dirty="0" smtClean="0">
                          <a:effectLst/>
                        </a:rPr>
                        <a:t>                                                                ±5%                                                                                                                                                                    </a:t>
                      </a:r>
                      <a:endParaRPr lang="en-US" sz="3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gridSpan="2">
                  <a:txBody>
                    <a:bodyPr/>
                    <a:lstStyle/>
                    <a:p>
                      <a:pPr marL="0" marR="0" algn="just">
                        <a:lnSpc>
                          <a:spcPct val="150000"/>
                        </a:lnSpc>
                        <a:spcBef>
                          <a:spcPts val="0"/>
                        </a:spcBef>
                        <a:spcAft>
                          <a:spcPts val="0"/>
                        </a:spcAft>
                      </a:pPr>
                      <a:r>
                        <a:rPr lang="en-US" sz="2400" b="1" dirty="0" smtClean="0">
                          <a:effectLst/>
                        </a:rPr>
                        <a:t>                 ±</a:t>
                      </a:r>
                      <a:r>
                        <a:rPr lang="en-US" sz="2400" b="1" dirty="0">
                          <a:effectLst/>
                        </a:rPr>
                        <a:t>10% </a:t>
                      </a:r>
                      <a:endParaRPr lang="en-US" sz="3600" b="1"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r>
              <a:tr h="534992">
                <a:tc>
                  <a:txBody>
                    <a:bodyPr/>
                    <a:lstStyle/>
                    <a:p>
                      <a:pPr marL="0" marR="0" algn="just">
                        <a:lnSpc>
                          <a:spcPct val="150000"/>
                        </a:lnSpc>
                        <a:spcBef>
                          <a:spcPts val="0"/>
                        </a:spcBef>
                        <a:spcAft>
                          <a:spcPts val="0"/>
                        </a:spcAft>
                      </a:pPr>
                      <a:r>
                        <a:rPr lang="en-US" sz="2400">
                          <a:effectLst/>
                        </a:rPr>
                        <a:t>100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81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51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125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96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56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150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110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61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200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134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67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250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154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72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300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172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76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350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187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78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400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201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a:effectLst/>
                        </a:rPr>
                        <a:t>81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r h="534992">
                <a:tc>
                  <a:txBody>
                    <a:bodyPr/>
                    <a:lstStyle/>
                    <a:p>
                      <a:pPr marL="0" marR="0" algn="just">
                        <a:lnSpc>
                          <a:spcPct val="150000"/>
                        </a:lnSpc>
                        <a:spcBef>
                          <a:spcPts val="0"/>
                        </a:spcBef>
                        <a:spcAft>
                          <a:spcPts val="0"/>
                        </a:spcAft>
                      </a:pPr>
                      <a:r>
                        <a:rPr lang="en-US" sz="2400">
                          <a:effectLst/>
                        </a:rPr>
                        <a:t>450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gridSpan="2">
                  <a:txBody>
                    <a:bodyPr/>
                    <a:lstStyle/>
                    <a:p>
                      <a:pPr marL="0" marR="0" algn="just">
                        <a:lnSpc>
                          <a:spcPct val="150000"/>
                        </a:lnSpc>
                        <a:spcBef>
                          <a:spcPts val="0"/>
                        </a:spcBef>
                        <a:spcAft>
                          <a:spcPts val="0"/>
                        </a:spcAft>
                      </a:pPr>
                      <a:r>
                        <a:rPr lang="en-US" sz="2400">
                          <a:effectLst/>
                        </a:rPr>
                        <a:t>212 </a:t>
                      </a:r>
                      <a:endParaRPr lang="en-US" sz="360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c hMerge="1">
                  <a:txBody>
                    <a:bodyPr/>
                    <a:lstStyle/>
                    <a:p>
                      <a:endParaRPr lang="en-US"/>
                    </a:p>
                  </a:txBody>
                  <a:tcPr/>
                </a:tc>
                <a:tc>
                  <a:txBody>
                    <a:bodyPr/>
                    <a:lstStyle/>
                    <a:p>
                      <a:pPr marL="0" marR="0" algn="just">
                        <a:lnSpc>
                          <a:spcPct val="150000"/>
                        </a:lnSpc>
                        <a:spcBef>
                          <a:spcPts val="0"/>
                        </a:spcBef>
                        <a:spcAft>
                          <a:spcPts val="0"/>
                        </a:spcAft>
                      </a:pPr>
                      <a:r>
                        <a:rPr lang="en-US" sz="2400" dirty="0">
                          <a:effectLst/>
                        </a:rPr>
                        <a:t>82 </a:t>
                      </a:r>
                      <a:endParaRPr lang="en-US" sz="3600" dirty="0">
                        <a:solidFill>
                          <a:srgbClr val="000000"/>
                        </a:solidFill>
                        <a:effectLst/>
                        <a:latin typeface="Arial" panose="020B0604020202020204" pitchFamily="34" charset="0"/>
                        <a:ea typeface="Calibri" panose="020F0502020204030204" pitchFamily="34" charset="0"/>
                        <a:cs typeface="Times New Roman" panose="02020603050405020304" pitchFamily="18" charset="0"/>
                      </a:endParaRPr>
                    </a:p>
                  </a:txBody>
                  <a:tcPr marL="68581" marR="68581" marT="0" marB="0"/>
                </a:tc>
              </a:tr>
            </a:tbl>
          </a:graphicData>
        </a:graphic>
      </p:graphicFrame>
    </p:spTree>
    <p:extLst>
      <p:ext uri="{BB962C8B-B14F-4D97-AF65-F5344CB8AC3E}">
        <p14:creationId xmlns:p14="http://schemas.microsoft.com/office/powerpoint/2010/main" xmlns="" val="19462895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1143000"/>
          </a:xfrm>
        </p:spPr>
        <p:txBody>
          <a:bodyPr>
            <a:noAutofit/>
          </a:bodyPr>
          <a:lstStyle/>
          <a:p>
            <a:r>
              <a:rPr lang="en-US" b="1" dirty="0" smtClean="0">
                <a:solidFill>
                  <a:srgbClr val="FF0000"/>
                </a:solidFill>
                <a:latin typeface="Arial Rounded MT Bold" panose="020F0704030504030204" pitchFamily="34" charset="0"/>
              </a:rPr>
              <a:t>iv) Using formulas to calculate the sample size</a:t>
            </a:r>
            <a:endParaRPr lang="en-US" b="1"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137320" y="1676400"/>
            <a:ext cx="10913667" cy="5105400"/>
          </a:xfrm>
        </p:spPr>
        <p:txBody>
          <a:bodyPr>
            <a:normAutofit/>
          </a:bodyPr>
          <a:lstStyle/>
          <a:p>
            <a:pPr algn="just"/>
            <a:r>
              <a:rPr lang="en-US" sz="3600" dirty="0" smtClean="0"/>
              <a:t>There are many formulas used in calculation of the sample size. One and the most common is the Fischer’s statistical formulae as described below:</a:t>
            </a:r>
          </a:p>
          <a:p>
            <a:pPr marL="0" indent="0" algn="just">
              <a:buNone/>
            </a:pPr>
            <a:endParaRPr lang="en-US" sz="3600" dirty="0"/>
          </a:p>
        </p:txBody>
      </p:sp>
    </p:spTree>
    <p:extLst>
      <p:ext uri="{BB962C8B-B14F-4D97-AF65-F5344CB8AC3E}">
        <p14:creationId xmlns:p14="http://schemas.microsoft.com/office/powerpoint/2010/main" xmlns="" val="37405762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Content Placeholder 2"/>
          <p:cNvSpPr>
            <a:spLocks noGrp="1"/>
          </p:cNvSpPr>
          <p:nvPr>
            <p:ph idx="1"/>
          </p:nvPr>
        </p:nvSpPr>
        <p:spPr>
          <a:xfrm>
            <a:off x="0" y="0"/>
            <a:ext cx="11247438" cy="6858000"/>
          </a:xfrm>
        </p:spPr>
        <p:txBody>
          <a:bodyPr/>
          <a:lstStyle/>
          <a:p>
            <a:pPr eaLnBrk="1" hangingPunct="1">
              <a:buFont typeface="Arial" charset="0"/>
              <a:buNone/>
            </a:pPr>
            <a:r>
              <a:rPr lang="en-US" sz="2800" b="1" u="sng" dirty="0" smtClean="0"/>
              <a:t>SAMPLE SIZE DETERMINATION USING FISCHER’S STATISTICAL FORMULA</a:t>
            </a:r>
          </a:p>
          <a:p>
            <a:pPr eaLnBrk="1" hangingPunct="1"/>
            <a:r>
              <a:rPr lang="en-US" sz="2800" dirty="0" smtClean="0"/>
              <a:t>In social science research, the following formula can be used to determine the sample size? </a:t>
            </a:r>
            <a:r>
              <a:rPr lang="en-US" sz="2800" b="1" dirty="0" smtClean="0"/>
              <a:t>FISCHER’S  statistical formula (</a:t>
            </a:r>
            <a:r>
              <a:rPr lang="en-US" sz="2800" b="1" dirty="0" err="1" smtClean="0"/>
              <a:t>Mugenda</a:t>
            </a:r>
            <a:r>
              <a:rPr lang="en-US" sz="2800" b="1" dirty="0" smtClean="0"/>
              <a:t> A. &amp; </a:t>
            </a:r>
            <a:r>
              <a:rPr lang="en-US" sz="2800" b="1" dirty="0" err="1" smtClean="0"/>
              <a:t>Mugenda</a:t>
            </a:r>
            <a:r>
              <a:rPr lang="en-US" sz="2800" b="1" dirty="0" smtClean="0"/>
              <a:t> O., 1994)</a:t>
            </a:r>
            <a:endParaRPr lang="en-US" sz="2800" dirty="0" smtClean="0"/>
          </a:p>
          <a:p>
            <a:pPr eaLnBrk="1" hangingPunct="1">
              <a:buFont typeface="Arial" charset="0"/>
              <a:buNone/>
            </a:pPr>
            <a:r>
              <a:rPr lang="en-US" sz="2800" dirty="0" smtClean="0"/>
              <a:t>             </a:t>
            </a:r>
            <a:r>
              <a:rPr lang="en-US" sz="2800" b="1" dirty="0" smtClean="0"/>
              <a:t>Z</a:t>
            </a:r>
            <a:r>
              <a:rPr lang="en-US" sz="2800" b="1" baseline="30000" dirty="0" smtClean="0"/>
              <a:t>2</a:t>
            </a:r>
            <a:r>
              <a:rPr lang="en-US" sz="2800" b="1" dirty="0" smtClean="0"/>
              <a:t> </a:t>
            </a:r>
            <a:r>
              <a:rPr lang="en-US" sz="2800" b="1" dirty="0" err="1" smtClean="0"/>
              <a:t>pq</a:t>
            </a:r>
            <a:endParaRPr lang="en-US" sz="2800" b="1" dirty="0" smtClean="0"/>
          </a:p>
          <a:p>
            <a:pPr eaLnBrk="1" hangingPunct="1">
              <a:buFont typeface="Arial" charset="0"/>
              <a:buNone/>
            </a:pPr>
            <a:r>
              <a:rPr lang="en-US" sz="2800" dirty="0" smtClean="0"/>
              <a:t>    </a:t>
            </a:r>
            <a:r>
              <a:rPr lang="en-US" sz="2800" b="1" dirty="0" smtClean="0"/>
              <a:t>n </a:t>
            </a:r>
            <a:r>
              <a:rPr lang="en-US" sz="2800" dirty="0" smtClean="0"/>
              <a:t>=</a:t>
            </a:r>
            <a:r>
              <a:rPr lang="en-US" sz="2800" b="1" dirty="0" smtClean="0"/>
              <a:t>	</a:t>
            </a:r>
          </a:p>
          <a:p>
            <a:pPr eaLnBrk="1" hangingPunct="1">
              <a:buFont typeface="Arial" charset="0"/>
              <a:buNone/>
            </a:pPr>
            <a:r>
              <a:rPr lang="en-US" sz="2800" dirty="0" smtClean="0"/>
              <a:t>                 </a:t>
            </a:r>
            <a:r>
              <a:rPr lang="en-US" sz="2800" b="1" dirty="0" smtClean="0"/>
              <a:t>d</a:t>
            </a:r>
            <a:r>
              <a:rPr lang="en-US" sz="2800" b="1" baseline="30000" dirty="0" smtClean="0"/>
              <a:t>2</a:t>
            </a:r>
            <a:endParaRPr lang="en-US" sz="2800" b="1" dirty="0" smtClean="0"/>
          </a:p>
          <a:p>
            <a:pPr eaLnBrk="1" hangingPunct="1">
              <a:buFont typeface="Arial" charset="0"/>
              <a:buNone/>
            </a:pPr>
            <a:r>
              <a:rPr lang="en-US" sz="2800" dirty="0" smtClean="0"/>
              <a:t>Where:</a:t>
            </a:r>
          </a:p>
          <a:p>
            <a:pPr eaLnBrk="1" hangingPunct="1">
              <a:buFont typeface="Arial" charset="0"/>
              <a:buNone/>
            </a:pPr>
            <a:r>
              <a:rPr lang="en-US" sz="2800" b="1" dirty="0" smtClean="0"/>
              <a:t>n</a:t>
            </a:r>
            <a:r>
              <a:rPr lang="en-US" sz="2800" dirty="0" smtClean="0"/>
              <a:t> = the desired sample size (if the target population is greater than 10,000)</a:t>
            </a:r>
          </a:p>
          <a:p>
            <a:pPr eaLnBrk="1" hangingPunct="1">
              <a:buFont typeface="Arial" charset="0"/>
              <a:buNone/>
            </a:pPr>
            <a:r>
              <a:rPr lang="en-US" sz="2800" b="1" dirty="0" smtClean="0"/>
              <a:t>z</a:t>
            </a:r>
            <a:r>
              <a:rPr lang="en-US" sz="2800" dirty="0" smtClean="0"/>
              <a:t> = the standard normal deviate at the required confidence level, usually set at 1.96 which corresponds to the 95% confidence level </a:t>
            </a:r>
          </a:p>
          <a:p>
            <a:pPr eaLnBrk="1" hangingPunct="1">
              <a:buFont typeface="Arial" charset="0"/>
              <a:buNone/>
            </a:pPr>
            <a:r>
              <a:rPr lang="en-US" sz="2800" dirty="0" smtClean="0"/>
              <a:t>	</a:t>
            </a:r>
            <a:endParaRPr lang="en-US" dirty="0" smtClean="0"/>
          </a:p>
          <a:p>
            <a:pPr eaLnBrk="1" hangingPunct="1"/>
            <a:endParaRPr lang="en-US" dirty="0" smtClean="0"/>
          </a:p>
        </p:txBody>
      </p:sp>
      <p:cxnSp>
        <p:nvCxnSpPr>
          <p:cNvPr id="5" name="Straight Connector 4"/>
          <p:cNvCxnSpPr/>
          <p:nvPr/>
        </p:nvCxnSpPr>
        <p:spPr>
          <a:xfrm>
            <a:off x="1218472" y="2895600"/>
            <a:ext cx="159338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Content Placeholder 2"/>
          <p:cNvSpPr>
            <a:spLocks noGrp="1"/>
          </p:cNvSpPr>
          <p:nvPr>
            <p:ph idx="1"/>
          </p:nvPr>
        </p:nvSpPr>
        <p:spPr>
          <a:xfrm>
            <a:off x="0" y="0"/>
            <a:ext cx="11247438" cy="6553200"/>
          </a:xfrm>
        </p:spPr>
        <p:txBody>
          <a:bodyPr>
            <a:normAutofit/>
          </a:bodyPr>
          <a:lstStyle/>
          <a:p>
            <a:pPr algn="just" eaLnBrk="1" hangingPunct="1">
              <a:buFont typeface="Arial" charset="0"/>
              <a:buNone/>
            </a:pPr>
            <a:r>
              <a:rPr lang="en-US" sz="3600" b="1" dirty="0" smtClean="0"/>
              <a:t>p</a:t>
            </a:r>
            <a:r>
              <a:rPr lang="en-US" sz="3600" dirty="0" smtClean="0"/>
              <a:t> = the proportion in the target population estimated to have characteristics being  measured in the study.</a:t>
            </a:r>
          </a:p>
          <a:p>
            <a:pPr algn="just" eaLnBrk="1" hangingPunct="1">
              <a:buFont typeface="Arial" charset="0"/>
              <a:buNone/>
            </a:pPr>
            <a:r>
              <a:rPr lang="en-US" sz="3600" b="1" dirty="0" smtClean="0"/>
              <a:t>q</a:t>
            </a:r>
            <a:r>
              <a:rPr lang="en-US" sz="3600" dirty="0" smtClean="0"/>
              <a:t> = the proportion in the target population estimated not to have characteristics being  measured=1-p</a:t>
            </a:r>
          </a:p>
          <a:p>
            <a:pPr algn="just" eaLnBrk="1" hangingPunct="1">
              <a:buFont typeface="Arial" charset="0"/>
              <a:buNone/>
            </a:pPr>
            <a:r>
              <a:rPr lang="en-US" sz="3600" b="1" dirty="0" smtClean="0"/>
              <a:t>d</a:t>
            </a:r>
            <a:r>
              <a:rPr lang="en-US" sz="3600" dirty="0" smtClean="0"/>
              <a:t> = the level of statistical significance/ degree of accuracy desired, usually set at the 0.05 level, corresponding with 95% confidence level. </a:t>
            </a:r>
          </a:p>
          <a:p>
            <a:pPr algn="just" eaLnBrk="1" hangingPunct="1"/>
            <a:endParaRPr lang="en-US" sz="36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Content Placeholder 2"/>
          <p:cNvSpPr>
            <a:spLocks noGrp="1"/>
          </p:cNvSpPr>
          <p:nvPr>
            <p:ph idx="1"/>
          </p:nvPr>
        </p:nvSpPr>
        <p:spPr>
          <a:xfrm>
            <a:off x="137320" y="228600"/>
            <a:ext cx="10922662" cy="6477000"/>
          </a:xfrm>
        </p:spPr>
        <p:txBody>
          <a:bodyPr/>
          <a:lstStyle/>
          <a:p>
            <a:pPr algn="just" eaLnBrk="1" hangingPunct="1"/>
            <a:r>
              <a:rPr lang="en-US" dirty="0" smtClean="0"/>
              <a:t>If there is no estimate available of the proportion in the target population assumed to have the characteristics of interest, 50% should be used as recommended by Fischer’s </a:t>
            </a:r>
            <a:r>
              <a:rPr lang="en-US" i="1" dirty="0" smtClean="0"/>
              <a:t>et al.</a:t>
            </a:r>
            <a:endParaRPr lang="en-US" dirty="0" smtClean="0"/>
          </a:p>
          <a:p>
            <a:pPr algn="just" eaLnBrk="1" hangingPunct="1"/>
            <a:r>
              <a:rPr lang="en-US" dirty="0" smtClean="0"/>
              <a:t>For example, if the proportion of a target population with a certain characteristic is 0.50, the Z statistic is 1.96, and we desire accuracy at the 0.05 level, then the sample size is </a:t>
            </a:r>
          </a:p>
          <a:p>
            <a:pPr algn="just" eaLnBrk="1" hangingPunct="1"/>
            <a:endParaRPr lang="en-US" sz="2800" dirty="0" smtClean="0"/>
          </a:p>
          <a:p>
            <a:pPr algn="just" eaLnBrk="1" hangingPunct="1"/>
            <a:endParaRPr lang="en-US" sz="2800" dirty="0" smtClean="0"/>
          </a:p>
          <a:p>
            <a:pPr algn="just" eaLnBrk="1" hangingPunct="1">
              <a:buFont typeface="Arial" charset="0"/>
              <a:buNone/>
            </a:pPr>
            <a:r>
              <a:rPr lang="en-US" sz="2800" dirty="0" smtClean="0"/>
              <a:t>		 (1.96)</a:t>
            </a:r>
            <a:r>
              <a:rPr lang="en-US" sz="2800" baseline="30000" dirty="0" smtClean="0"/>
              <a:t>2×</a:t>
            </a:r>
            <a:r>
              <a:rPr lang="en-US" sz="2800" dirty="0" smtClean="0"/>
              <a:t> (0.50)× (0.50)	           </a:t>
            </a:r>
            <a:r>
              <a:rPr lang="en-US" sz="2800" baseline="-25000" dirty="0" smtClean="0"/>
              <a:t>=  </a:t>
            </a:r>
            <a:r>
              <a:rPr lang="en-US" sz="2800" dirty="0" smtClean="0"/>
              <a:t>384.16</a:t>
            </a:r>
          </a:p>
          <a:p>
            <a:pPr algn="just" eaLnBrk="1" hangingPunct="1">
              <a:buFont typeface="Arial" charset="0"/>
              <a:buNone/>
            </a:pPr>
            <a:r>
              <a:rPr lang="en-US" sz="2800" dirty="0" smtClean="0"/>
              <a:t>	n=	        </a:t>
            </a:r>
          </a:p>
          <a:p>
            <a:pPr algn="just" eaLnBrk="1" hangingPunct="1">
              <a:buFont typeface="Arial" charset="0"/>
              <a:buNone/>
            </a:pPr>
            <a:r>
              <a:rPr lang="en-US" sz="2800" dirty="0"/>
              <a:t>	</a:t>
            </a:r>
            <a:r>
              <a:rPr lang="en-US" sz="2800" dirty="0" smtClean="0"/>
              <a:t>		(0.05)</a:t>
            </a:r>
            <a:r>
              <a:rPr lang="en-US" sz="2800" baseline="30000" dirty="0" smtClean="0"/>
              <a:t>2</a:t>
            </a:r>
            <a:endParaRPr lang="en-US" sz="2800" dirty="0" smtClean="0"/>
          </a:p>
          <a:p>
            <a:pPr algn="just" eaLnBrk="1" hangingPunct="1"/>
            <a:endParaRPr lang="en-US" dirty="0" smtClean="0"/>
          </a:p>
        </p:txBody>
      </p:sp>
      <p:cxnSp>
        <p:nvCxnSpPr>
          <p:cNvPr id="5" name="Straight Connector 4"/>
          <p:cNvCxnSpPr/>
          <p:nvPr/>
        </p:nvCxnSpPr>
        <p:spPr>
          <a:xfrm>
            <a:off x="1508919" y="4876800"/>
            <a:ext cx="356168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Content Placeholder 2"/>
          <p:cNvSpPr>
            <a:spLocks noGrp="1"/>
          </p:cNvSpPr>
          <p:nvPr>
            <p:ph idx="1"/>
          </p:nvPr>
        </p:nvSpPr>
        <p:spPr>
          <a:xfrm>
            <a:off x="1" y="152400"/>
            <a:ext cx="11059981" cy="6553200"/>
          </a:xfrm>
        </p:spPr>
        <p:txBody>
          <a:bodyPr/>
          <a:lstStyle/>
          <a:p>
            <a:pPr algn="just" eaLnBrk="1" hangingPunct="1"/>
            <a:r>
              <a:rPr lang="en-US" dirty="0" smtClean="0"/>
              <a:t>If the target population is less than 10,000, the required sample size will be smaller. In such cases, calculate a final sample estimate (</a:t>
            </a:r>
            <a:r>
              <a:rPr lang="en-US" dirty="0" err="1" smtClean="0"/>
              <a:t>n</a:t>
            </a:r>
            <a:r>
              <a:rPr lang="en-US" i="1" baseline="-25000" dirty="0" err="1" smtClean="0"/>
              <a:t>f</a:t>
            </a:r>
            <a:r>
              <a:rPr lang="en-US" dirty="0" smtClean="0"/>
              <a:t>) using the following formula:</a:t>
            </a:r>
          </a:p>
          <a:p>
            <a:pPr algn="just" eaLnBrk="1" hangingPunct="1">
              <a:buFont typeface="Arial" charset="0"/>
              <a:buNone/>
            </a:pPr>
            <a:r>
              <a:rPr lang="en-US" dirty="0" smtClean="0"/>
              <a:t>	     	       </a:t>
            </a:r>
            <a:r>
              <a:rPr lang="en-US" b="1" dirty="0" smtClean="0"/>
              <a:t>n</a:t>
            </a:r>
          </a:p>
          <a:p>
            <a:pPr algn="just" eaLnBrk="1" hangingPunct="1">
              <a:buFont typeface="Arial" charset="0"/>
              <a:buNone/>
            </a:pPr>
            <a:r>
              <a:rPr lang="en-US" dirty="0" smtClean="0"/>
              <a:t>	</a:t>
            </a:r>
            <a:r>
              <a:rPr lang="en-US" b="1" dirty="0" err="1" smtClean="0"/>
              <a:t>n</a:t>
            </a:r>
            <a:r>
              <a:rPr lang="en-US" b="1" baseline="-25000" dirty="0" err="1" smtClean="0"/>
              <a:t>f</a:t>
            </a:r>
            <a:r>
              <a:rPr lang="en-US" dirty="0" smtClean="0"/>
              <a:t> =  </a:t>
            </a:r>
            <a:r>
              <a:rPr lang="en-US" b="1" dirty="0" smtClean="0"/>
              <a:t>{1+ (n/N)}</a:t>
            </a:r>
          </a:p>
          <a:p>
            <a:pPr algn="just" eaLnBrk="1" hangingPunct="1">
              <a:buFont typeface="Arial" charset="0"/>
              <a:buNone/>
            </a:pPr>
            <a:r>
              <a:rPr lang="en-US" dirty="0" smtClean="0"/>
              <a:t>Where: </a:t>
            </a:r>
          </a:p>
          <a:p>
            <a:pPr algn="just" eaLnBrk="1" hangingPunct="1">
              <a:buFont typeface="Arial" charset="0"/>
              <a:buNone/>
            </a:pPr>
            <a:r>
              <a:rPr lang="en-US" dirty="0" smtClean="0"/>
              <a:t>	</a:t>
            </a:r>
            <a:r>
              <a:rPr lang="en-US" dirty="0" err="1" smtClean="0"/>
              <a:t>nf</a:t>
            </a:r>
            <a:r>
              <a:rPr lang="en-US" dirty="0" smtClean="0"/>
              <a:t> = the desired sample size (when the population is less than 10,000)</a:t>
            </a:r>
          </a:p>
          <a:p>
            <a:pPr algn="just" eaLnBrk="1" hangingPunct="1">
              <a:buFont typeface="Arial" charset="0"/>
              <a:buNone/>
            </a:pPr>
            <a:r>
              <a:rPr lang="en-US" dirty="0" smtClean="0"/>
              <a:t>	n   = the desired sample size (when the population is more than 10,000).</a:t>
            </a:r>
          </a:p>
          <a:p>
            <a:pPr algn="just" eaLnBrk="1" hangingPunct="1">
              <a:buFont typeface="Arial" charset="0"/>
              <a:buNone/>
            </a:pPr>
            <a:r>
              <a:rPr lang="en-US" dirty="0" smtClean="0"/>
              <a:t>	N = the estimate of the target population size</a:t>
            </a:r>
          </a:p>
          <a:p>
            <a:pPr algn="just" eaLnBrk="1" hangingPunct="1"/>
            <a:endParaRPr lang="en-US" dirty="0" smtClean="0"/>
          </a:p>
        </p:txBody>
      </p:sp>
      <p:cxnSp>
        <p:nvCxnSpPr>
          <p:cNvPr id="5" name="Straight Connector 4"/>
          <p:cNvCxnSpPr/>
          <p:nvPr/>
        </p:nvCxnSpPr>
        <p:spPr>
          <a:xfrm>
            <a:off x="1356519" y="2133600"/>
            <a:ext cx="187457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Content Placeholder 2"/>
          <p:cNvSpPr>
            <a:spLocks noGrp="1"/>
          </p:cNvSpPr>
          <p:nvPr>
            <p:ph idx="1"/>
          </p:nvPr>
        </p:nvSpPr>
        <p:spPr>
          <a:xfrm>
            <a:off x="0" y="152400"/>
            <a:ext cx="11247438" cy="6705600"/>
          </a:xfrm>
        </p:spPr>
        <p:txBody>
          <a:bodyPr/>
          <a:lstStyle/>
          <a:p>
            <a:pPr eaLnBrk="1" hangingPunct="1"/>
            <a:r>
              <a:rPr lang="en-US" smtClean="0"/>
              <a:t>For example: if n = 384 and now our N is 1000, what is our nƒ? </a:t>
            </a:r>
          </a:p>
          <a:p>
            <a:pPr eaLnBrk="1" hangingPunct="1">
              <a:buFont typeface="Arial" charset="0"/>
              <a:buNone/>
            </a:pPr>
            <a:r>
              <a:rPr lang="en-US" smtClean="0"/>
              <a:t>384/(1+384/1000)</a:t>
            </a:r>
          </a:p>
          <a:p>
            <a:pPr eaLnBrk="1" hangingPunct="1">
              <a:buFont typeface="Arial" charset="0"/>
              <a:buNone/>
            </a:pPr>
            <a:r>
              <a:rPr lang="en-US" smtClean="0"/>
              <a:t>= 384/1.384= 277 respondents</a:t>
            </a:r>
          </a:p>
          <a:p>
            <a:pPr eaLnBrk="1" hangingPunct="1">
              <a:buFont typeface="Arial" charset="0"/>
              <a:buNone/>
            </a:pPr>
            <a:r>
              <a:rPr lang="en-US" b="1" u="sng" smtClean="0"/>
              <a:t>Commonly used confidence coefficients &amp; their z values</a:t>
            </a:r>
          </a:p>
          <a:p>
            <a:pPr eaLnBrk="1" hangingPunct="1">
              <a:buFont typeface="Arial" charset="0"/>
              <a:buNone/>
            </a:pPr>
            <a:r>
              <a:rPr lang="en-US" b="1" smtClean="0"/>
              <a:t>			</a:t>
            </a:r>
            <a:r>
              <a:rPr lang="el-GR" b="1" smtClean="0"/>
              <a:t>Ρ</a:t>
            </a:r>
            <a:r>
              <a:rPr lang="en-US" b="1" smtClean="0"/>
              <a:t>			Z</a:t>
            </a:r>
          </a:p>
          <a:p>
            <a:pPr eaLnBrk="1" hangingPunct="1">
              <a:buFont typeface="Arial" charset="0"/>
              <a:buNone/>
            </a:pPr>
            <a:r>
              <a:rPr lang="en-US" smtClean="0"/>
              <a:t>			0.90				1.64</a:t>
            </a:r>
          </a:p>
          <a:p>
            <a:pPr eaLnBrk="1" hangingPunct="1">
              <a:buFont typeface="Arial" charset="0"/>
              <a:buNone/>
            </a:pPr>
            <a:r>
              <a:rPr lang="en-US" smtClean="0"/>
              <a:t>			0.95				1.96</a:t>
            </a:r>
          </a:p>
          <a:p>
            <a:pPr eaLnBrk="1" hangingPunct="1">
              <a:buFont typeface="Arial" charset="0"/>
              <a:buNone/>
            </a:pPr>
            <a:r>
              <a:rPr lang="en-US" smtClean="0"/>
              <a:t>			0.96				2.00</a:t>
            </a:r>
          </a:p>
          <a:p>
            <a:pPr eaLnBrk="1" hangingPunct="1">
              <a:buFont typeface="Arial" charset="0"/>
              <a:buNone/>
            </a:pPr>
            <a:r>
              <a:rPr lang="en-US" smtClean="0"/>
              <a:t>			0.98				2.33</a:t>
            </a:r>
          </a:p>
          <a:p>
            <a:pPr eaLnBrk="1" hangingPunct="1">
              <a:buFont typeface="Arial" charset="0"/>
              <a:buNone/>
            </a:pPr>
            <a:r>
              <a:rPr lang="en-US" smtClean="0"/>
              <a:t>			0.99				2.58</a:t>
            </a:r>
          </a:p>
          <a:p>
            <a:pPr eaLnBrk="1" hangingPunct="1">
              <a:buFont typeface="Arial" charset="0"/>
              <a:buNone/>
            </a:pPr>
            <a:endParaRPr lang="en-US" b="1" u="sng" smtClean="0"/>
          </a:p>
        </p:txBody>
      </p:sp>
      <p:graphicFrame>
        <p:nvGraphicFramePr>
          <p:cNvPr id="5" name="Table 4"/>
          <p:cNvGraphicFramePr>
            <a:graphicFrameLocks noGrp="1"/>
          </p:cNvGraphicFramePr>
          <p:nvPr>
            <p:extLst>
              <p:ext uri="{D42A27DB-BD31-4B8C-83A1-F6EECF244321}">
                <p14:modId xmlns:p14="http://schemas.microsoft.com/office/powerpoint/2010/main" xmlns="" val="130582572"/>
              </p:ext>
            </p:extLst>
          </p:nvPr>
        </p:nvGraphicFramePr>
        <p:xfrm>
          <a:off x="746919" y="3124200"/>
          <a:ext cx="7123377" cy="3429000"/>
        </p:xfrm>
        <a:graphic>
          <a:graphicData uri="http://schemas.openxmlformats.org/drawingml/2006/table">
            <a:tbl>
              <a:tblPr/>
              <a:tblGrid>
                <a:gridCol w="2846848"/>
                <a:gridCol w="4276530"/>
              </a:tblGrid>
              <a:tr h="3429000">
                <a:tc>
                  <a:txBody>
                    <a:bodyPr/>
                    <a:lstStyle/>
                    <a:p>
                      <a:endParaRPr lang="en-US" dirty="0"/>
                    </a:p>
                  </a:txBody>
                  <a:tcPr marL="112474" marR="112474">
                    <a:lnL w="12700" cmpd="sng">
                      <a:solidFill>
                        <a:schemeClr val="tx1"/>
                      </a:solidFill>
                      <a:prstDash val="solid"/>
                    </a:lnL>
                    <a:lnR w="12700" cap="flat" cmpd="sng" algn="ctr">
                      <a:solidFill>
                        <a:schemeClr val="tx1"/>
                      </a:solidFill>
                      <a:prstDash val="solid"/>
                      <a:round/>
                      <a:headEnd type="none" w="med" len="med"/>
                      <a:tailEnd type="none" w="med" len="med"/>
                    </a:lnR>
                    <a:lnT w="12700" cmpd="sng">
                      <a:solidFill>
                        <a:schemeClr val="tx1"/>
                      </a:solidFill>
                      <a:prstDash val="solid"/>
                    </a:lnT>
                    <a:lnB w="12700" cmpd="sng">
                      <a:solidFill>
                        <a:schemeClr val="tx1"/>
                      </a:solidFill>
                      <a:prstDash val="solid"/>
                    </a:lnB>
                  </a:tcPr>
                </a:tc>
                <a:tc>
                  <a:txBody>
                    <a:bodyPr/>
                    <a:lstStyle/>
                    <a:p>
                      <a:endParaRPr lang="en-US" dirty="0"/>
                    </a:p>
                  </a:txBody>
                  <a:tcPr marL="112474" marR="112474">
                    <a:lnL w="12700" cap="flat" cmpd="sng" algn="ctr">
                      <a:solidFill>
                        <a:schemeClr val="tx1"/>
                      </a:solidFill>
                      <a:prstDash val="solid"/>
                      <a:round/>
                      <a:headEnd type="none" w="med" len="med"/>
                      <a:tailEnd type="none" w="med" len="med"/>
                    </a:lnL>
                    <a:lnR w="12700" cmpd="sng">
                      <a:solidFill>
                        <a:schemeClr val="tx1"/>
                      </a:solid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a:xfrm>
            <a:off x="0" y="0"/>
            <a:ext cx="11247438" cy="1143000"/>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rtlCol="0">
            <a:noAutofit/>
          </a:bodyPr>
          <a:lstStyle/>
          <a:p>
            <a:pPr eaLnBrk="1" fontAlgn="auto" hangingPunct="1">
              <a:spcAft>
                <a:spcPts val="0"/>
              </a:spcAft>
              <a:defRPr/>
            </a:pPr>
            <a:r>
              <a:rPr lang="en-US" sz="3600" b="1" dirty="0" smtClean="0">
                <a:solidFill>
                  <a:schemeClr val="bg1"/>
                </a:solidFill>
              </a:rPr>
              <a:t>STEP 7: METHODS OF MEASUREMENT</a:t>
            </a:r>
            <a:br>
              <a:rPr lang="en-US" sz="3600" b="1" dirty="0" smtClean="0">
                <a:solidFill>
                  <a:schemeClr val="bg1"/>
                </a:solidFill>
              </a:rPr>
            </a:br>
            <a:endParaRPr lang="en-US" sz="3600" b="1" dirty="0" smtClean="0">
              <a:solidFill>
                <a:schemeClr val="bg1"/>
              </a:solidFill>
            </a:endParaRPr>
          </a:p>
        </p:txBody>
      </p:sp>
      <p:sp>
        <p:nvSpPr>
          <p:cNvPr id="3" name="Content Placeholder 2"/>
          <p:cNvSpPr>
            <a:spLocks noGrp="1"/>
          </p:cNvSpPr>
          <p:nvPr>
            <p:ph idx="1"/>
          </p:nvPr>
        </p:nvSpPr>
        <p:spPr>
          <a:xfrm>
            <a:off x="213519" y="1295400"/>
            <a:ext cx="10846461" cy="5410200"/>
          </a:xfrm>
        </p:spPr>
        <p:txBody>
          <a:bodyPr rtlCol="0">
            <a:normAutofit lnSpcReduction="10000"/>
          </a:bodyPr>
          <a:lstStyle/>
          <a:p>
            <a:pPr marL="0" indent="0" algn="ctr" eaLnBrk="1" fontAlgn="auto" hangingPunct="1">
              <a:spcAft>
                <a:spcPts val="0"/>
              </a:spcAft>
              <a:buNone/>
              <a:defRPr/>
            </a:pPr>
            <a:r>
              <a:rPr lang="en-US" sz="3600" b="1" dirty="0" smtClean="0">
                <a:solidFill>
                  <a:srgbClr val="FF0000"/>
                </a:solidFill>
                <a:latin typeface="Arial Rounded MT Bold" panose="020F0704030504030204" pitchFamily="34" charset="0"/>
              </a:rPr>
              <a:t>Methods of data collection </a:t>
            </a:r>
          </a:p>
          <a:p>
            <a:pPr marL="514350" indent="-514350" algn="just" eaLnBrk="1" fontAlgn="auto" hangingPunct="1">
              <a:spcAft>
                <a:spcPts val="0"/>
              </a:spcAft>
              <a:buFont typeface="Arial" charset="0"/>
              <a:buAutoNum type="arabicPeriod"/>
              <a:defRPr/>
            </a:pPr>
            <a:r>
              <a:rPr lang="en-US" b="1" dirty="0" smtClean="0">
                <a:solidFill>
                  <a:srgbClr val="0000CC"/>
                </a:solidFill>
                <a:latin typeface="Arial Rounded MT Bold" panose="020F0704030504030204" pitchFamily="34" charset="0"/>
              </a:rPr>
              <a:t>Review of Existing Records</a:t>
            </a:r>
            <a:endParaRPr lang="en-US" dirty="0" smtClean="0">
              <a:solidFill>
                <a:srgbClr val="0000CC"/>
              </a:solidFill>
              <a:latin typeface="Arial Rounded MT Bold" panose="020F0704030504030204" pitchFamily="34" charset="0"/>
            </a:endParaRPr>
          </a:p>
          <a:p>
            <a:pPr marL="514350" indent="-514350" algn="just" eaLnBrk="1" fontAlgn="auto" hangingPunct="1">
              <a:spcAft>
                <a:spcPts val="0"/>
              </a:spcAft>
              <a:buFont typeface="Arial" charset="0"/>
              <a:buNone/>
              <a:defRPr/>
            </a:pPr>
            <a:r>
              <a:rPr lang="en-US" b="1" i="1" dirty="0" smtClean="0"/>
              <a:t>Advantages</a:t>
            </a:r>
            <a:r>
              <a:rPr lang="en-US" dirty="0" smtClean="0"/>
              <a:t>. </a:t>
            </a:r>
          </a:p>
          <a:p>
            <a:pPr marL="514350" indent="-514350" algn="just" eaLnBrk="1" fontAlgn="auto" hangingPunct="1">
              <a:spcAft>
                <a:spcPts val="0"/>
              </a:spcAft>
              <a:buFont typeface="+mj-lt"/>
              <a:buAutoNum type="alphaLcParenR"/>
              <a:defRPr/>
            </a:pPr>
            <a:r>
              <a:rPr lang="en-US" sz="2800" dirty="0"/>
              <a:t>S</a:t>
            </a:r>
            <a:r>
              <a:rPr lang="en-US" sz="2800" dirty="0" smtClean="0"/>
              <a:t>aves time and money</a:t>
            </a:r>
          </a:p>
          <a:p>
            <a:pPr marL="514350" indent="-514350" algn="just" eaLnBrk="1" fontAlgn="auto" hangingPunct="1">
              <a:spcAft>
                <a:spcPts val="0"/>
              </a:spcAft>
              <a:buFont typeface="+mj-lt"/>
              <a:buAutoNum type="alphaLcParenR"/>
              <a:defRPr/>
            </a:pPr>
            <a:r>
              <a:rPr lang="en-US" sz="2800" dirty="0" smtClean="0"/>
              <a:t>Limits respondent bias. Existing data utilizes records, which are unbiased, as the person who collected the data had no knowledge of the future use to which it would be put. </a:t>
            </a:r>
          </a:p>
          <a:p>
            <a:pPr marL="514350" indent="-514350" algn="just" eaLnBrk="1" fontAlgn="auto" hangingPunct="1">
              <a:spcAft>
                <a:spcPts val="0"/>
              </a:spcAft>
              <a:buFont typeface="+mj-lt"/>
              <a:buAutoNum type="alphaLcParenR"/>
              <a:defRPr/>
            </a:pPr>
            <a:r>
              <a:rPr lang="en-US" sz="2800" dirty="0" smtClean="0"/>
              <a:t>They cover a long period of time, which is particularly useful to the researcher who can only dedicate a short time to their research</a:t>
            </a:r>
            <a:r>
              <a:rPr lang="en-US" dirty="0" smtClean="0"/>
              <a:t>. </a:t>
            </a:r>
          </a:p>
          <a:p>
            <a:pPr marL="514350" indent="-514350" algn="just" eaLnBrk="1" fontAlgn="auto" hangingPunct="1">
              <a:spcAft>
                <a:spcPts val="0"/>
              </a:spcAft>
              <a:buFont typeface="+mj-lt"/>
              <a:buAutoNum type="alphaLcParenR"/>
              <a:defRPr/>
            </a:pPr>
            <a:r>
              <a:rPr lang="en-US" sz="2800" dirty="0" smtClean="0"/>
              <a:t>Saves the researcher from the worries and concerns of seeking the cooperation of the respondents. </a:t>
            </a:r>
            <a:endParaRPr lang="en-US" dirty="0" smtClean="0"/>
          </a:p>
          <a:p>
            <a:pPr algn="just"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Content Placeholder 2"/>
          <p:cNvSpPr>
            <a:spLocks noGrp="1"/>
          </p:cNvSpPr>
          <p:nvPr>
            <p:ph idx="1"/>
          </p:nvPr>
        </p:nvSpPr>
        <p:spPr>
          <a:xfrm>
            <a:off x="187459" y="152400"/>
            <a:ext cx="10872523" cy="6553200"/>
          </a:xfrm>
        </p:spPr>
        <p:txBody>
          <a:bodyPr rtlCol="0">
            <a:normAutofit/>
          </a:bodyPr>
          <a:lstStyle/>
          <a:p>
            <a:pPr algn="just" eaLnBrk="1" fontAlgn="auto" hangingPunct="1">
              <a:spcAft>
                <a:spcPts val="0"/>
              </a:spcAft>
              <a:buFont typeface="Arial" charset="0"/>
              <a:buNone/>
              <a:defRPr/>
            </a:pPr>
            <a:r>
              <a:rPr lang="en-US" b="1" i="1" u="sng" dirty="0" smtClean="0"/>
              <a:t>Disadvantages</a:t>
            </a:r>
            <a:endParaRPr lang="en-US" i="1" u="sng" dirty="0" smtClean="0"/>
          </a:p>
          <a:p>
            <a:pPr algn="just" eaLnBrk="1" fontAlgn="auto" hangingPunct="1">
              <a:spcAft>
                <a:spcPts val="0"/>
              </a:spcAft>
              <a:buFont typeface="Arial" pitchFamily="34" charset="0"/>
              <a:buChar char="•"/>
              <a:defRPr/>
            </a:pPr>
            <a:r>
              <a:rPr lang="en-US" sz="2800" dirty="0" smtClean="0"/>
              <a:t>Since the researcher is not responsible for the collection and recording of the data, limiting biases and even ascertaining the authenticity of the data would be difficult. This can often result in doubts about the validity of the data.</a:t>
            </a:r>
          </a:p>
          <a:p>
            <a:pPr algn="just" eaLnBrk="1" fontAlgn="auto" hangingPunct="1">
              <a:spcAft>
                <a:spcPts val="0"/>
              </a:spcAft>
              <a:buFont typeface="Arial" charset="0"/>
              <a:buNone/>
              <a:defRPr/>
            </a:pPr>
            <a:r>
              <a:rPr lang="en-US" b="1" dirty="0" smtClean="0"/>
              <a:t>2. Structured Interview Schedule</a:t>
            </a:r>
          </a:p>
          <a:p>
            <a:pPr algn="just" eaLnBrk="1" fontAlgn="auto" hangingPunct="1">
              <a:spcAft>
                <a:spcPts val="0"/>
              </a:spcAft>
              <a:buFont typeface="Arial" charset="0"/>
              <a:buNone/>
              <a:defRPr/>
            </a:pPr>
            <a:r>
              <a:rPr lang="en-US" sz="2800" dirty="0" smtClean="0"/>
              <a:t>It is a </a:t>
            </a:r>
            <a:r>
              <a:rPr lang="en-US" sz="2800" u="sng" dirty="0" smtClean="0"/>
              <a:t>formal and written document </a:t>
            </a:r>
            <a:r>
              <a:rPr lang="en-US" sz="2800" dirty="0" smtClean="0"/>
              <a:t>where questions are asked orally in either face-to-face or telephone interviews.</a:t>
            </a:r>
          </a:p>
          <a:p>
            <a:pPr algn="just" eaLnBrk="1" fontAlgn="auto" hangingPunct="1">
              <a:spcAft>
                <a:spcPts val="0"/>
              </a:spcAft>
              <a:buFont typeface="Arial" charset="0"/>
              <a:buNone/>
              <a:defRPr/>
            </a:pPr>
            <a:r>
              <a:rPr lang="en-US" sz="2800" dirty="0" smtClean="0"/>
              <a:t>The responses are then recorded by the researcher</a:t>
            </a:r>
          </a:p>
          <a:p>
            <a:pPr algn="just" eaLnBrk="1" fontAlgn="auto" hangingPunct="1">
              <a:spcAft>
                <a:spcPts val="0"/>
              </a:spcAft>
              <a:buFont typeface="Arial" charset="0"/>
              <a:buNone/>
              <a:defRPr/>
            </a:pPr>
            <a:r>
              <a:rPr lang="en-US" sz="2800" b="1" i="1" dirty="0" smtClean="0"/>
              <a:t>Advantages</a:t>
            </a:r>
          </a:p>
          <a:p>
            <a:pPr algn="just" eaLnBrk="1" fontAlgn="auto" hangingPunct="1">
              <a:spcAft>
                <a:spcPts val="0"/>
              </a:spcAft>
              <a:buFont typeface="Arial" charset="0"/>
              <a:buNone/>
              <a:defRPr/>
            </a:pPr>
            <a:r>
              <a:rPr lang="en-US" sz="2800" dirty="0" smtClean="0"/>
              <a:t>1. It provides comparability of responses and facilitates analysis.</a:t>
            </a:r>
          </a:p>
          <a:p>
            <a:pPr algn="just" eaLnBrk="1" fontAlgn="auto" hangingPunct="1">
              <a:spcAft>
                <a:spcPts val="0"/>
              </a:spcAft>
              <a:buFont typeface="Arial" pitchFamily="34" charset="0"/>
              <a:buChar char="•"/>
              <a:defRPr/>
            </a:pPr>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547" y="412124"/>
            <a:ext cx="10905435" cy="6293476"/>
          </a:xfrm>
        </p:spPr>
        <p:txBody>
          <a:bodyPr rtlCol="0">
            <a:normAutofit/>
          </a:bodyPr>
          <a:lstStyle/>
          <a:p>
            <a:pPr marL="514350" indent="-514350" algn="just" eaLnBrk="1" fontAlgn="auto" hangingPunct="1">
              <a:spcAft>
                <a:spcPts val="0"/>
              </a:spcAft>
              <a:buFont typeface="Arial" charset="0"/>
              <a:buNone/>
              <a:defRPr/>
            </a:pPr>
            <a:r>
              <a:rPr lang="en-US" sz="2800" dirty="0" smtClean="0"/>
              <a:t>2. Good for </a:t>
            </a:r>
            <a:r>
              <a:rPr lang="en-US" sz="2800" b="1" u="sng" dirty="0" smtClean="0"/>
              <a:t>measuring attitudes </a:t>
            </a:r>
            <a:r>
              <a:rPr lang="en-US" sz="2800" dirty="0" smtClean="0"/>
              <a:t>and most other content of interest. </a:t>
            </a:r>
          </a:p>
          <a:p>
            <a:pPr marL="514350" indent="-514350" algn="just" eaLnBrk="1" fontAlgn="auto" hangingPunct="1">
              <a:spcAft>
                <a:spcPts val="0"/>
              </a:spcAft>
              <a:buFont typeface="Arial" charset="0"/>
              <a:buNone/>
              <a:defRPr/>
            </a:pPr>
            <a:r>
              <a:rPr lang="en-US" sz="2800" dirty="0" smtClean="0"/>
              <a:t>3. Allows probing and posing of follow-up questions by the interviewer. </a:t>
            </a:r>
          </a:p>
          <a:p>
            <a:pPr marL="514350" indent="-514350" algn="just" eaLnBrk="1" fontAlgn="auto" hangingPunct="1">
              <a:spcAft>
                <a:spcPts val="0"/>
              </a:spcAft>
              <a:buFont typeface="Arial" charset="0"/>
              <a:buNone/>
              <a:defRPr/>
            </a:pPr>
            <a:r>
              <a:rPr lang="en-US" sz="2800" dirty="0" smtClean="0"/>
              <a:t>4. Can provide in-depth information. </a:t>
            </a:r>
          </a:p>
          <a:p>
            <a:pPr marL="514350" indent="-514350" algn="just" eaLnBrk="1" fontAlgn="auto" hangingPunct="1">
              <a:spcAft>
                <a:spcPts val="0"/>
              </a:spcAft>
              <a:buFont typeface="Arial" charset="0"/>
              <a:buNone/>
              <a:defRPr/>
            </a:pPr>
            <a:r>
              <a:rPr lang="en-US" sz="2800" dirty="0" smtClean="0"/>
              <a:t>5. Can provide information about participants’ internal meanings and ways of thinking. </a:t>
            </a:r>
          </a:p>
          <a:p>
            <a:pPr marL="514350" indent="-514350" algn="just" eaLnBrk="1" fontAlgn="auto" hangingPunct="1">
              <a:spcAft>
                <a:spcPts val="0"/>
              </a:spcAft>
              <a:buFont typeface="Arial" charset="0"/>
              <a:buNone/>
              <a:defRPr/>
            </a:pPr>
            <a:r>
              <a:rPr lang="en-US" sz="2800" dirty="0" smtClean="0"/>
              <a:t>6. Closed-ended interviews provide exact information needed by researcher. </a:t>
            </a:r>
          </a:p>
          <a:p>
            <a:pPr marL="514350" indent="-514350" algn="just" eaLnBrk="1" fontAlgn="auto" hangingPunct="1">
              <a:spcAft>
                <a:spcPts val="0"/>
              </a:spcAft>
              <a:buFont typeface="Arial" charset="0"/>
              <a:buNone/>
              <a:defRPr/>
            </a:pPr>
            <a:r>
              <a:rPr lang="en-US" sz="2800" dirty="0" smtClean="0"/>
              <a:t>7. Telephone and e-mail interviews provide very quick turnaround. </a:t>
            </a:r>
          </a:p>
          <a:p>
            <a:pPr marL="514350" indent="-514350" algn="just" eaLnBrk="1" fontAlgn="auto" hangingPunct="1">
              <a:spcAft>
                <a:spcPts val="0"/>
              </a:spcAft>
              <a:buFont typeface="Arial" charset="0"/>
              <a:buNone/>
              <a:defRPr/>
            </a:pPr>
            <a:r>
              <a:rPr lang="en-US" sz="2800" dirty="0" smtClean="0"/>
              <a:t>8. Moderately high measurement validity (i.e., high reliability and validity) for well constructed and tested interview protocols. </a:t>
            </a:r>
          </a:p>
          <a:p>
            <a:pPr algn="just" eaLnBrk="1" fontAlgn="auto" hangingPunct="1">
              <a:spcAft>
                <a:spcPts val="0"/>
              </a:spcAft>
              <a:buFont typeface="Arial" charset="0"/>
              <a:buNone/>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source of knowledge</a:t>
            </a:r>
            <a:endParaRPr lang="en-US" dirty="0"/>
          </a:p>
        </p:txBody>
      </p:sp>
      <p:sp>
        <p:nvSpPr>
          <p:cNvPr id="2" name="Content Placeholder 1"/>
          <p:cNvSpPr>
            <a:spLocks noGrp="1"/>
          </p:cNvSpPr>
          <p:nvPr>
            <p:ph idx="1"/>
          </p:nvPr>
        </p:nvSpPr>
        <p:spPr>
          <a:xfrm>
            <a:off x="213520" y="685800"/>
            <a:ext cx="10820399" cy="6019800"/>
          </a:xfrm>
        </p:spPr>
        <p:txBody>
          <a:bodyPr>
            <a:normAutofit/>
          </a:bodyPr>
          <a:lstStyle/>
          <a:p>
            <a:pPr algn="just"/>
            <a:r>
              <a:rPr lang="en-US" dirty="0"/>
              <a:t>Authority. </a:t>
            </a:r>
          </a:p>
          <a:p>
            <a:pPr algn="just">
              <a:buFont typeface="Wingdings" pitchFamily="2" charset="2"/>
              <a:buChar char="ü"/>
            </a:pPr>
            <a:r>
              <a:rPr lang="en-US" dirty="0"/>
              <a:t>This takes the form of an expert in specialized area, giving his/her opinion on a given issue. </a:t>
            </a:r>
          </a:p>
          <a:p>
            <a:pPr algn="just">
              <a:buFont typeface="Wingdings" pitchFamily="2" charset="2"/>
              <a:buChar char="ü"/>
            </a:pPr>
            <a:r>
              <a:rPr lang="en-US" dirty="0"/>
              <a:t>The acceptance of such an opinion by others depends on the status of the person giving the opinion.</a:t>
            </a:r>
          </a:p>
          <a:p>
            <a:pPr algn="just"/>
            <a:r>
              <a:rPr lang="en-US" dirty="0"/>
              <a:t>Intuition. </a:t>
            </a:r>
          </a:p>
          <a:p>
            <a:pPr algn="just">
              <a:buFont typeface="Wingdings" pitchFamily="2" charset="2"/>
              <a:buChar char="ü"/>
            </a:pPr>
            <a:r>
              <a:rPr lang="en-US" dirty="0"/>
              <a:t>Is the perception or explanation or insight into phenomena by instinct. </a:t>
            </a:r>
          </a:p>
          <a:p>
            <a:pPr algn="just">
              <a:buFont typeface="Wingdings" pitchFamily="2" charset="2"/>
              <a:buChar char="ü"/>
            </a:pPr>
            <a:r>
              <a:rPr lang="en-US" dirty="0"/>
              <a:t>Or the ability to gain knew knowledge without conscious reasoning or rational process.</a:t>
            </a:r>
          </a:p>
        </p:txBody>
      </p:sp>
    </p:spTree>
    <p:extLst>
      <p:ext uri="{BB962C8B-B14F-4D97-AF65-F5344CB8AC3E}">
        <p14:creationId xmlns:p14="http://schemas.microsoft.com/office/powerpoint/2010/main" xmlns="" val="282753893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19" y="228600"/>
            <a:ext cx="10922662" cy="6477000"/>
          </a:xfrm>
        </p:spPr>
        <p:txBody>
          <a:bodyPr rtlCol="0">
            <a:normAutofit/>
          </a:bodyPr>
          <a:lstStyle/>
          <a:p>
            <a:pPr algn="just" eaLnBrk="1" fontAlgn="auto" hangingPunct="1">
              <a:spcAft>
                <a:spcPts val="0"/>
              </a:spcAft>
              <a:buFont typeface="Arial" charset="0"/>
              <a:buNone/>
              <a:defRPr/>
            </a:pPr>
            <a:r>
              <a:rPr lang="en-US" sz="2800" dirty="0" smtClean="0"/>
              <a:t>9. Also applicable to a special category of respondents, such as children, the elderly and the illiterate who may not be able to read and write.</a:t>
            </a:r>
          </a:p>
          <a:p>
            <a:pPr algn="just" eaLnBrk="1" fontAlgn="auto" hangingPunct="1">
              <a:spcAft>
                <a:spcPts val="0"/>
              </a:spcAft>
              <a:buFont typeface="Arial" charset="0"/>
              <a:buNone/>
              <a:defRPr/>
            </a:pPr>
            <a:r>
              <a:rPr lang="en-US" sz="2800" dirty="0" smtClean="0"/>
              <a:t>10. Useful for exploration as well as confirmation. </a:t>
            </a:r>
          </a:p>
          <a:p>
            <a:pPr algn="just" eaLnBrk="1" fontAlgn="auto" hangingPunct="1">
              <a:spcAft>
                <a:spcPts val="0"/>
              </a:spcAft>
              <a:buFont typeface="Arial" charset="0"/>
              <a:buNone/>
              <a:defRPr/>
            </a:pPr>
            <a:r>
              <a:rPr lang="en-US" sz="2800" dirty="0" smtClean="0"/>
              <a:t>11. The instrument is expected to have a high response rate, since the researcher administers it personally. </a:t>
            </a:r>
          </a:p>
          <a:p>
            <a:pPr algn="just" eaLnBrk="1" fontAlgn="auto" hangingPunct="1">
              <a:spcAft>
                <a:spcPts val="0"/>
              </a:spcAft>
              <a:buFont typeface="Arial" charset="0"/>
              <a:buNone/>
              <a:defRPr/>
            </a:pPr>
            <a:r>
              <a:rPr lang="en-US" sz="2800" dirty="0" smtClean="0"/>
              <a:t>12.An interview schedule also has the advantage of capturing the respondent’s own words. </a:t>
            </a:r>
          </a:p>
          <a:p>
            <a:pPr algn="just" eaLnBrk="1" fontAlgn="auto" hangingPunct="1">
              <a:spcAft>
                <a:spcPts val="0"/>
              </a:spcAft>
              <a:buFont typeface="Arial" charset="0"/>
              <a:buNone/>
              <a:defRPr/>
            </a:pPr>
            <a:r>
              <a:rPr lang="en-US" sz="2800" b="1" i="1" u="sng" dirty="0" smtClean="0"/>
              <a:t>Disadvantages</a:t>
            </a:r>
          </a:p>
          <a:p>
            <a:pPr marL="344488" indent="-344488" algn="just" eaLnBrk="1" fontAlgn="auto" hangingPunct="1">
              <a:spcAft>
                <a:spcPts val="0"/>
              </a:spcAft>
              <a:buFont typeface="Arial" charset="0"/>
              <a:buAutoNum type="arabicPeriod"/>
              <a:defRPr/>
            </a:pPr>
            <a:r>
              <a:rPr lang="en-US" sz="2800" dirty="0" smtClean="0"/>
              <a:t>The instrument demands a much longer time to complete than other instruments, such as questionnaires. </a:t>
            </a:r>
          </a:p>
          <a:p>
            <a:pPr marL="344488" indent="-344488" algn="just" eaLnBrk="1" fontAlgn="auto" hangingPunct="1">
              <a:spcAft>
                <a:spcPts val="0"/>
              </a:spcAft>
              <a:buFont typeface="Arial" charset="0"/>
              <a:buAutoNum type="arabicPeriod"/>
              <a:defRPr/>
            </a:pPr>
            <a:r>
              <a:rPr lang="en-US" sz="2800" dirty="0" smtClean="0"/>
              <a:t>Due to the presence of the researcher, respondents may withhold certain vital information or even change information to please the researcher- Reactive effects </a:t>
            </a: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Content Placeholder 2"/>
          <p:cNvSpPr>
            <a:spLocks noGrp="1"/>
          </p:cNvSpPr>
          <p:nvPr>
            <p:ph idx="1"/>
          </p:nvPr>
        </p:nvSpPr>
        <p:spPr>
          <a:xfrm>
            <a:off x="0" y="381000"/>
            <a:ext cx="11247438" cy="6324600"/>
          </a:xfrm>
        </p:spPr>
        <p:txBody>
          <a:bodyPr/>
          <a:lstStyle/>
          <a:p>
            <a:pPr eaLnBrk="1" hangingPunct="1">
              <a:buFont typeface="Arial" charset="0"/>
              <a:buNone/>
            </a:pPr>
            <a:r>
              <a:rPr lang="en-US" smtClean="0"/>
              <a:t>3. In-person interviews usually are expensive and time consuming. </a:t>
            </a:r>
          </a:p>
          <a:p>
            <a:pPr eaLnBrk="1" hangingPunct="1">
              <a:buFont typeface="Arial" charset="0"/>
              <a:buNone/>
            </a:pPr>
            <a:r>
              <a:rPr lang="en-US" smtClean="0"/>
              <a:t>4. Investigator effects may occur (e.g., untrained interviewers may distort data because of personal biases and poor interviewing skills). </a:t>
            </a:r>
          </a:p>
          <a:p>
            <a:pPr eaLnBrk="1" hangingPunct="1">
              <a:buFont typeface="Arial" charset="0"/>
              <a:buNone/>
            </a:pPr>
            <a:r>
              <a:rPr lang="en-US" smtClean="0"/>
              <a:t>5. Interviewees may not recall important information and may lack self-awareness. </a:t>
            </a:r>
          </a:p>
          <a:p>
            <a:pPr eaLnBrk="1" hangingPunct="1">
              <a:buFont typeface="Arial" charset="0"/>
              <a:buNone/>
            </a:pPr>
            <a:r>
              <a:rPr lang="en-US" smtClean="0"/>
              <a:t>6. Perceived anonymity by respondents may be low. </a:t>
            </a:r>
          </a:p>
          <a:p>
            <a:pPr eaLnBrk="1" hangingPunct="1">
              <a:buFont typeface="Arial" charset="0"/>
              <a:buNone/>
            </a:pPr>
            <a:r>
              <a:rPr lang="en-US" smtClean="0"/>
              <a:t>7. Data analysis can be time consuming for open-ended items. </a:t>
            </a:r>
          </a:p>
          <a:p>
            <a:pPr eaLnBrk="1" hangingPunct="1">
              <a:buFont typeface="Arial" charset="0"/>
              <a:buNone/>
            </a:pPr>
            <a:r>
              <a:rPr lang="en-US" smtClean="0"/>
              <a:t>8. Measures need validation. </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Content Placeholder 2"/>
          <p:cNvSpPr>
            <a:spLocks noGrp="1"/>
          </p:cNvSpPr>
          <p:nvPr>
            <p:ph idx="1"/>
          </p:nvPr>
        </p:nvSpPr>
        <p:spPr>
          <a:xfrm>
            <a:off x="0" y="0"/>
            <a:ext cx="11247438" cy="6858000"/>
          </a:xfrm>
        </p:spPr>
        <p:txBody>
          <a:bodyPr/>
          <a:lstStyle/>
          <a:p>
            <a:pPr eaLnBrk="1" hangingPunct="1">
              <a:buNone/>
            </a:pPr>
            <a:r>
              <a:rPr lang="en-US" b="1" smtClean="0"/>
              <a:t>Key informant</a:t>
            </a:r>
          </a:p>
          <a:p>
            <a:pPr eaLnBrk="1" hangingPunct="1"/>
            <a:r>
              <a:rPr lang="en-US" smtClean="0"/>
              <a:t>Def: a person (or group of persons) who has unique skills or professional background related to the issue/intervention being evaluated, is knowledgeable about the project participants, or has access to other information of interest to the evaluator.</a:t>
            </a:r>
          </a:p>
          <a:p>
            <a:pPr eaLnBrk="1" hangingPunct="1"/>
            <a:r>
              <a:rPr lang="en-US" smtClean="0"/>
              <a:t>Can also be someone who has a way of communicating that represents or captures the essence of what the participants say and do.</a:t>
            </a:r>
          </a:p>
          <a:p>
            <a:pPr eaLnBrk="1" hangingPunct="1">
              <a:buNone/>
            </a:pPr>
            <a:r>
              <a:rPr lang="en-US" b="1" smtClean="0"/>
              <a:t>Advantages</a:t>
            </a:r>
          </a:p>
          <a:p>
            <a:pPr eaLnBrk="1" hangingPunct="1">
              <a:buFont typeface="Arial" charset="0"/>
              <a:buNone/>
            </a:pPr>
            <a:r>
              <a:rPr lang="en-US" smtClean="0"/>
              <a:t>1. Information concerning causes, reasons, and/or best approaches from an "insider" point of view.</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Content Placeholder 2"/>
          <p:cNvSpPr>
            <a:spLocks noGrp="1"/>
          </p:cNvSpPr>
          <p:nvPr>
            <p:ph idx="1"/>
          </p:nvPr>
        </p:nvSpPr>
        <p:spPr>
          <a:xfrm>
            <a:off x="0" y="0"/>
            <a:ext cx="11247438" cy="6858000"/>
          </a:xfrm>
        </p:spPr>
        <p:txBody>
          <a:bodyPr/>
          <a:lstStyle/>
          <a:p>
            <a:pPr eaLnBrk="1" hangingPunct="1">
              <a:buFont typeface="Arial" charset="0"/>
              <a:buNone/>
            </a:pPr>
            <a:r>
              <a:rPr lang="en-US" sz="2800" smtClean="0"/>
              <a:t>2. Advice/feedback increases credibility of study</a:t>
            </a:r>
          </a:p>
          <a:p>
            <a:pPr eaLnBrk="1" hangingPunct="1">
              <a:buFont typeface="Arial" charset="0"/>
              <a:buNone/>
            </a:pPr>
            <a:r>
              <a:rPr lang="en-US" sz="2800" smtClean="0"/>
              <a:t>3. Pipeline to pivotal groups</a:t>
            </a:r>
          </a:p>
          <a:p>
            <a:pPr eaLnBrk="1" hangingPunct="1">
              <a:buFont typeface="Arial" charset="0"/>
              <a:buNone/>
            </a:pPr>
            <a:r>
              <a:rPr lang="en-US" sz="2800" smtClean="0"/>
              <a:t>4. May have side benefit to solidify relationships between evaluators, clients, participants, and other stakeholders</a:t>
            </a:r>
          </a:p>
          <a:p>
            <a:pPr eaLnBrk="1" hangingPunct="1"/>
            <a:r>
              <a:rPr lang="en-US" b="1" smtClean="0"/>
              <a:t>Disadvantages </a:t>
            </a:r>
          </a:p>
          <a:p>
            <a:pPr eaLnBrk="1" hangingPunct="1">
              <a:buFont typeface="Arial" charset="0"/>
              <a:buNone/>
            </a:pPr>
            <a:r>
              <a:rPr lang="en-US" sz="2800" smtClean="0"/>
              <a:t>1. Time required to select and get commitment may be substantial </a:t>
            </a:r>
          </a:p>
          <a:p>
            <a:pPr eaLnBrk="1" hangingPunct="1">
              <a:buFont typeface="Arial" charset="0"/>
              <a:buNone/>
            </a:pPr>
            <a:r>
              <a:rPr lang="en-US" sz="2800" smtClean="0"/>
              <a:t>2. Relationship between evaluator and informants may influence type of data obtained </a:t>
            </a:r>
          </a:p>
          <a:p>
            <a:pPr eaLnBrk="1" hangingPunct="1">
              <a:buFont typeface="Arial" charset="0"/>
              <a:buNone/>
            </a:pPr>
            <a:r>
              <a:rPr lang="en-US" sz="2800" smtClean="0"/>
              <a:t>3. Informants may interject own biases and impressions</a:t>
            </a:r>
          </a:p>
          <a:p>
            <a:pPr eaLnBrk="1" hangingPunct="1">
              <a:buFont typeface="Arial" charset="0"/>
              <a:buNone/>
            </a:pPr>
            <a:r>
              <a:rPr lang="en-US" sz="2800" smtClean="0"/>
              <a:t>4. May result in disagreements among individuals leading to frustration/ conflicts</a:t>
            </a:r>
          </a:p>
          <a:p>
            <a:pPr eaLnBrk="1" hangingPunct="1"/>
            <a:endParaRPr lang="en-US" smtClean="0"/>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a:bodyPr>
          <a:lstStyle/>
          <a:p>
            <a:pPr eaLnBrk="1" fontAlgn="auto" hangingPunct="1">
              <a:spcAft>
                <a:spcPts val="0"/>
              </a:spcAft>
              <a:buFont typeface="Arial" charset="0"/>
              <a:buNone/>
              <a:defRPr/>
            </a:pPr>
            <a:r>
              <a:rPr lang="en-US" sz="2800" b="1" smtClean="0"/>
              <a:t>3. Focus Group Discussions</a:t>
            </a:r>
            <a:endParaRPr lang="en-US" sz="2800" smtClean="0"/>
          </a:p>
          <a:p>
            <a:pPr eaLnBrk="1" fontAlgn="auto" hangingPunct="1">
              <a:spcAft>
                <a:spcPts val="0"/>
              </a:spcAft>
              <a:buFont typeface="Arial" pitchFamily="34" charset="0"/>
              <a:buChar char="•"/>
              <a:defRPr/>
            </a:pPr>
            <a:r>
              <a:rPr lang="en-US" smtClean="0"/>
              <a:t>They are interviews with groups of 5-15 people whose opinions and experiences are solicited simultaneously. </a:t>
            </a:r>
          </a:p>
          <a:p>
            <a:pPr eaLnBrk="1" fontAlgn="auto" hangingPunct="1">
              <a:spcAft>
                <a:spcPts val="0"/>
              </a:spcAft>
              <a:buFont typeface="Arial" pitchFamily="34" charset="0"/>
              <a:buChar char="•"/>
              <a:defRPr/>
            </a:pPr>
            <a:r>
              <a:rPr lang="en-US" smtClean="0"/>
              <a:t>The composition of the group is usually limited to those with similar characteristics, such as socio- economic status, so that the members feel free in contributing to the issue at hand.</a:t>
            </a:r>
            <a:endParaRPr lang="en-US" b="1" u="sng" smtClean="0"/>
          </a:p>
          <a:p>
            <a:pPr marL="344488" indent="-344488" eaLnBrk="1" fontAlgn="auto" hangingPunct="1">
              <a:spcAft>
                <a:spcPts val="0"/>
              </a:spcAft>
              <a:buFont typeface="Arial" pitchFamily="34" charset="0"/>
              <a:buChar char="•"/>
              <a:defRPr/>
            </a:pPr>
            <a:r>
              <a:rPr lang="en-US" smtClean="0"/>
              <a:t>It is efficient and can generate dialogue</a:t>
            </a:r>
          </a:p>
          <a:p>
            <a:pPr marL="344488" indent="-344488" eaLnBrk="1" fontAlgn="auto" hangingPunct="1">
              <a:spcAft>
                <a:spcPts val="0"/>
              </a:spcAft>
              <a:buFont typeface="Arial" pitchFamily="34" charset="0"/>
              <a:buChar char="•"/>
              <a:defRPr/>
            </a:pPr>
            <a:r>
              <a:rPr lang="en-US" smtClean="0"/>
              <a:t>The instrument allows the members to share their views, experiences and opinions. </a:t>
            </a:r>
          </a:p>
          <a:p>
            <a:pPr marL="344488" indent="-344488" eaLnBrk="1" fontAlgn="auto" hangingPunct="1">
              <a:spcAft>
                <a:spcPts val="0"/>
              </a:spcAft>
              <a:buFont typeface="Arial" pitchFamily="34" charset="0"/>
              <a:buChar char="•"/>
              <a:defRPr/>
            </a:pPr>
            <a:r>
              <a:rPr lang="en-US" smtClean="0"/>
              <a:t>The interpersonal interactions create a free and enjoyable environment. </a:t>
            </a:r>
          </a:p>
          <a:p>
            <a:pPr eaLnBrk="1" fontAlgn="auto" hangingPunct="1">
              <a:spcAft>
                <a:spcPts val="0"/>
              </a:spcAft>
              <a:buFont typeface="Arial" pitchFamily="34" charset="0"/>
              <a:buChar char="•"/>
              <a:defRPr/>
            </a:pP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7" y="381000"/>
            <a:ext cx="11059981" cy="6324600"/>
          </a:xfrm>
        </p:spPr>
        <p:txBody>
          <a:bodyPr rtlCol="0">
            <a:normAutofit/>
          </a:bodyPr>
          <a:lstStyle/>
          <a:p>
            <a:pPr eaLnBrk="1" fontAlgn="auto" hangingPunct="1">
              <a:spcAft>
                <a:spcPts val="0"/>
              </a:spcAft>
              <a:buFont typeface="Arial" charset="0"/>
              <a:buNone/>
              <a:defRPr/>
            </a:pPr>
            <a:r>
              <a:rPr lang="en-US" b="1" i="1" u="sng" smtClean="0"/>
              <a:t>Advantages</a:t>
            </a:r>
            <a:r>
              <a:rPr lang="en-US" b="1" i="1" smtClean="0"/>
              <a:t> </a:t>
            </a:r>
          </a:p>
          <a:p>
            <a:pPr marL="514350" indent="-514350" eaLnBrk="1" fontAlgn="auto" hangingPunct="1">
              <a:spcAft>
                <a:spcPts val="0"/>
              </a:spcAft>
              <a:buFont typeface="Arial" charset="0"/>
              <a:buAutoNum type="arabicPeriod"/>
              <a:defRPr/>
            </a:pPr>
            <a:r>
              <a:rPr lang="en-US" smtClean="0"/>
              <a:t>Allows a large number of respondents to be interviewed at one go, which saves time and money. </a:t>
            </a:r>
          </a:p>
          <a:p>
            <a:pPr marL="514350" indent="-514350" eaLnBrk="1" fontAlgn="auto" hangingPunct="1">
              <a:spcAft>
                <a:spcPts val="0"/>
              </a:spcAft>
              <a:buFont typeface="+mj-lt"/>
              <a:buAutoNum type="arabicPeriod"/>
              <a:defRPr/>
            </a:pPr>
            <a:r>
              <a:rPr lang="en-US" smtClean="0"/>
              <a:t>Useful for exploring ideas and concepts. </a:t>
            </a:r>
          </a:p>
          <a:p>
            <a:pPr marL="514350" indent="-514350" eaLnBrk="1" fontAlgn="auto" hangingPunct="1">
              <a:spcAft>
                <a:spcPts val="0"/>
              </a:spcAft>
              <a:buFont typeface="+mj-lt"/>
              <a:buAutoNum type="arabicPeriod"/>
              <a:defRPr/>
            </a:pPr>
            <a:r>
              <a:rPr lang="en-US" smtClean="0"/>
              <a:t>Provides window into participants’ internal thinking. </a:t>
            </a:r>
          </a:p>
          <a:p>
            <a:pPr marL="514350" indent="-514350" eaLnBrk="1" fontAlgn="auto" hangingPunct="1">
              <a:spcAft>
                <a:spcPts val="0"/>
              </a:spcAft>
              <a:buFont typeface="+mj-lt"/>
              <a:buAutoNum type="arabicPeriod"/>
              <a:defRPr/>
            </a:pPr>
            <a:r>
              <a:rPr lang="en-US" smtClean="0"/>
              <a:t>Can obtain in-depth information. </a:t>
            </a:r>
          </a:p>
          <a:p>
            <a:pPr marL="514350" indent="-514350" eaLnBrk="1" fontAlgn="auto" hangingPunct="1">
              <a:spcAft>
                <a:spcPts val="0"/>
              </a:spcAft>
              <a:buFont typeface="+mj-lt"/>
              <a:buAutoNum type="arabicPeriod"/>
              <a:defRPr/>
            </a:pPr>
            <a:r>
              <a:rPr lang="en-US" smtClean="0"/>
              <a:t>Can examine how participants react to each other. </a:t>
            </a:r>
          </a:p>
          <a:p>
            <a:pPr marL="514350" indent="-514350" eaLnBrk="1" fontAlgn="auto" hangingPunct="1">
              <a:spcAft>
                <a:spcPts val="0"/>
              </a:spcAft>
              <a:buFont typeface="+mj-lt"/>
              <a:buAutoNum type="arabicPeriod"/>
              <a:defRPr/>
            </a:pPr>
            <a:r>
              <a:rPr lang="en-US" smtClean="0"/>
              <a:t>Allows probing. </a:t>
            </a:r>
          </a:p>
          <a:p>
            <a:pPr marL="514350" indent="-514350" eaLnBrk="1" fontAlgn="auto" hangingPunct="1">
              <a:spcAft>
                <a:spcPts val="0"/>
              </a:spcAft>
              <a:buFont typeface="+mj-lt"/>
              <a:buAutoNum type="arabicPeriod"/>
              <a:defRPr/>
            </a:pPr>
            <a:r>
              <a:rPr lang="en-US" smtClean="0"/>
              <a:t>Most content can be tapped. </a:t>
            </a:r>
          </a:p>
          <a:p>
            <a:pPr marL="514350" indent="-514350" eaLnBrk="1" fontAlgn="auto" hangingPunct="1">
              <a:spcAft>
                <a:spcPts val="0"/>
              </a:spcAft>
              <a:buFont typeface="+mj-lt"/>
              <a:buAutoNum type="arabicPeriod"/>
              <a:defRPr/>
            </a:pPr>
            <a:r>
              <a:rPr lang="en-US" smtClean="0"/>
              <a:t>Allows quick turnaround. </a:t>
            </a:r>
          </a:p>
          <a:p>
            <a:pPr eaLnBrk="1" fontAlgn="auto" hangingPunct="1">
              <a:spcAft>
                <a:spcPts val="0"/>
              </a:spcAft>
              <a:buFont typeface="Arial" pitchFamily="34" charset="0"/>
              <a:buChar char="•"/>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3" name="Content Placeholder 2"/>
          <p:cNvSpPr>
            <a:spLocks noGrp="1"/>
          </p:cNvSpPr>
          <p:nvPr>
            <p:ph idx="1"/>
          </p:nvPr>
        </p:nvSpPr>
        <p:spPr>
          <a:xfrm>
            <a:off x="187459" y="0"/>
            <a:ext cx="10872523" cy="6705600"/>
          </a:xfrm>
        </p:spPr>
        <p:txBody>
          <a:bodyPr/>
          <a:lstStyle/>
          <a:p>
            <a:pPr marL="514350" indent="-514350" eaLnBrk="1" hangingPunct="1">
              <a:buFont typeface="Arial" charset="0"/>
              <a:buNone/>
            </a:pPr>
            <a:r>
              <a:rPr lang="en-US" sz="2800" b="1" i="1" u="sng" smtClean="0"/>
              <a:t>Disadvantage</a:t>
            </a:r>
          </a:p>
          <a:p>
            <a:pPr marL="514350" indent="-514350" eaLnBrk="1" hangingPunct="1">
              <a:buFont typeface="Arial" charset="0"/>
              <a:buAutoNum type="arabicPeriod"/>
            </a:pPr>
            <a:r>
              <a:rPr lang="en-US" sz="2800" smtClean="0"/>
              <a:t>Because of the number of respondents involved, calls for diligence and skill in ensuring that the process runs smoothly and yields the desired information. </a:t>
            </a:r>
          </a:p>
          <a:p>
            <a:pPr marL="514350" indent="-514350" eaLnBrk="1" hangingPunct="1">
              <a:buFont typeface="Calibri" pitchFamily="34" charset="0"/>
              <a:buAutoNum type="arabicPeriod"/>
            </a:pPr>
            <a:r>
              <a:rPr lang="en-US" sz="2800" smtClean="0"/>
              <a:t>Sometimes expensive. </a:t>
            </a:r>
          </a:p>
          <a:p>
            <a:pPr marL="514350" indent="-514350" eaLnBrk="1" hangingPunct="1">
              <a:buFont typeface="Calibri" pitchFamily="34" charset="0"/>
              <a:buAutoNum type="arabicPeriod"/>
            </a:pPr>
            <a:r>
              <a:rPr lang="en-US" sz="2800" smtClean="0"/>
              <a:t>May be difficult to find a focus group moderator with good facilitative and rapport building skills. </a:t>
            </a:r>
          </a:p>
          <a:p>
            <a:pPr marL="514350" indent="-514350" eaLnBrk="1" hangingPunct="1">
              <a:buFont typeface="Calibri" pitchFamily="34" charset="0"/>
              <a:buAutoNum type="arabicPeriod"/>
            </a:pPr>
            <a:r>
              <a:rPr lang="en-US" sz="2800" smtClean="0"/>
              <a:t>Reactive and investigator effects may occur if participants feel they are being watched or studied. </a:t>
            </a:r>
          </a:p>
          <a:p>
            <a:pPr marL="514350" indent="-514350" eaLnBrk="1" hangingPunct="1">
              <a:buFont typeface="Calibri" pitchFamily="34" charset="0"/>
              <a:buAutoNum type="arabicPeriod"/>
            </a:pPr>
            <a:r>
              <a:rPr lang="en-US" sz="2800" smtClean="0"/>
              <a:t> May be dominated by one or two participants. </a:t>
            </a:r>
          </a:p>
          <a:p>
            <a:pPr marL="514350" indent="-514350" eaLnBrk="1" hangingPunct="1">
              <a:buFont typeface="Calibri" pitchFamily="34" charset="0"/>
              <a:buAutoNum type="arabicPeriod"/>
            </a:pPr>
            <a:r>
              <a:rPr lang="en-US" sz="2800" smtClean="0"/>
              <a:t>Difficult to generalize results if small, unrepresentative samples of participants are used. </a:t>
            </a:r>
          </a:p>
          <a:p>
            <a:pPr marL="514350" indent="-514350" eaLnBrk="1" hangingPunct="1">
              <a:buFont typeface="Calibri" pitchFamily="34" charset="0"/>
              <a:buAutoNum type="arabicPeriod"/>
            </a:pPr>
            <a:r>
              <a:rPr lang="en-US" sz="2800" smtClean="0"/>
              <a:t>May include large amount of extra or unnecessary information. </a:t>
            </a:r>
          </a:p>
          <a:p>
            <a:pPr marL="514350" indent="-514350" eaLnBrk="1" hangingPunct="1">
              <a:buFont typeface="Arial" charset="0"/>
              <a:buAutoNum type="arabicPeriod"/>
            </a:pPr>
            <a:endParaRPr lang="en-US" sz="2800" smtClean="0"/>
          </a:p>
          <a:p>
            <a:pPr marL="514350" indent="-514350" eaLnBrk="1" hangingPunct="1">
              <a:buFont typeface="Calibri" pitchFamily="34" charset="0"/>
              <a:buAutoNum type="arabicPeriod"/>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a:bodyPr>
          <a:lstStyle/>
          <a:p>
            <a:pPr marL="514350" indent="-514350" eaLnBrk="1" fontAlgn="auto" hangingPunct="1">
              <a:spcAft>
                <a:spcPts val="0"/>
              </a:spcAft>
              <a:buFont typeface="Arial" charset="0"/>
              <a:buNone/>
              <a:defRPr/>
            </a:pPr>
            <a:r>
              <a:rPr lang="en-US" dirty="0" smtClean="0"/>
              <a:t>8. Measurement validity may be low. </a:t>
            </a:r>
          </a:p>
          <a:p>
            <a:pPr marL="514350" indent="-514350" eaLnBrk="1" fontAlgn="auto" hangingPunct="1">
              <a:spcAft>
                <a:spcPts val="0"/>
              </a:spcAft>
              <a:buFont typeface="Arial" charset="0"/>
              <a:buNone/>
              <a:defRPr/>
            </a:pPr>
            <a:r>
              <a:rPr lang="en-US" dirty="0" smtClean="0"/>
              <a:t>9. Usually should not be the only data collection methods used in a study. </a:t>
            </a:r>
          </a:p>
          <a:p>
            <a:pPr marL="514350" indent="-514350" eaLnBrk="1" fontAlgn="auto" hangingPunct="1">
              <a:spcAft>
                <a:spcPts val="0"/>
              </a:spcAft>
              <a:buFont typeface="Arial" charset="0"/>
              <a:buNone/>
              <a:defRPr/>
            </a:pPr>
            <a:r>
              <a:rPr lang="en-US" dirty="0" smtClean="0"/>
              <a:t>10. Data analysis can be time consuming because of the open-ended nature of the data. </a:t>
            </a:r>
          </a:p>
          <a:p>
            <a:pPr eaLnBrk="1" fontAlgn="auto" hangingPunct="1">
              <a:spcAft>
                <a:spcPts val="0"/>
              </a:spcAft>
              <a:buFont typeface="Arial" charset="0"/>
              <a:buNone/>
              <a:defRPr/>
            </a:pPr>
            <a:r>
              <a:rPr lang="en-US" b="1" dirty="0" smtClean="0"/>
              <a:t>4</a:t>
            </a:r>
            <a:r>
              <a:rPr lang="en-US" b="1" u="sng" dirty="0" smtClean="0"/>
              <a:t>. In-depth Interviews (unstructured interview)</a:t>
            </a:r>
            <a:r>
              <a:rPr lang="en-US" u="sng" dirty="0" smtClean="0"/>
              <a:t>  </a:t>
            </a:r>
          </a:p>
          <a:p>
            <a:pPr eaLnBrk="1" fontAlgn="auto" hangingPunct="1">
              <a:spcAft>
                <a:spcPts val="0"/>
              </a:spcAft>
              <a:buFont typeface="Arial" charset="0"/>
              <a:buNone/>
              <a:defRPr/>
            </a:pPr>
            <a:r>
              <a:rPr lang="en-US" dirty="0" smtClean="0"/>
              <a:t>It  utilizes face-to-face in-depth interviews using </a:t>
            </a:r>
            <a:r>
              <a:rPr lang="en-US" u="sng" dirty="0" smtClean="0"/>
              <a:t>semi-structured questionnaires</a:t>
            </a:r>
            <a:r>
              <a:rPr lang="en-US" dirty="0" smtClean="0"/>
              <a:t> for key informants. </a:t>
            </a:r>
          </a:p>
          <a:p>
            <a:pPr eaLnBrk="1" fontAlgn="auto" hangingPunct="1">
              <a:spcAft>
                <a:spcPts val="0"/>
              </a:spcAft>
              <a:buFont typeface="Arial" charset="0"/>
              <a:buNone/>
              <a:defRPr/>
            </a:pPr>
            <a:r>
              <a:rPr lang="en-US" dirty="0" smtClean="0"/>
              <a:t>Key informant interviews are defined as interviews with people who have special positions in the community and whose opinions and experiences are seen as representative of a whole group. </a:t>
            </a:r>
          </a:p>
          <a:p>
            <a:pPr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400800"/>
          </a:xfrm>
        </p:spPr>
        <p:txBody>
          <a:bodyPr rtlCol="0">
            <a:normAutofit/>
          </a:bodyPr>
          <a:lstStyle/>
          <a:p>
            <a:pPr eaLnBrk="1" fontAlgn="auto" hangingPunct="1">
              <a:spcAft>
                <a:spcPts val="0"/>
              </a:spcAft>
              <a:buFont typeface="Arial" charset="0"/>
              <a:buNone/>
              <a:defRPr/>
            </a:pPr>
            <a:r>
              <a:rPr lang="en-US" sz="2800" b="1" i="1" u="sng" smtClean="0"/>
              <a:t>Advantages</a:t>
            </a:r>
          </a:p>
          <a:p>
            <a:pPr marL="514350" indent="-514350" eaLnBrk="1" fontAlgn="auto" hangingPunct="1">
              <a:spcAft>
                <a:spcPts val="0"/>
              </a:spcAft>
              <a:buFont typeface="+mj-lt"/>
              <a:buAutoNum type="arabicPeriod"/>
              <a:defRPr/>
            </a:pPr>
            <a:r>
              <a:rPr lang="en-US" sz="2800" smtClean="0"/>
              <a:t>Semi-structured questionnaires possess a flexibility that allows the researcher to gather in depth information. </a:t>
            </a:r>
          </a:p>
          <a:p>
            <a:pPr marL="514350" indent="-514350" eaLnBrk="1" fontAlgn="auto" hangingPunct="1">
              <a:spcAft>
                <a:spcPts val="0"/>
              </a:spcAft>
              <a:buFont typeface="+mj-lt"/>
              <a:buAutoNum type="arabicPeriod"/>
              <a:defRPr/>
            </a:pPr>
            <a:r>
              <a:rPr lang="en-US" sz="2800" smtClean="0"/>
              <a:t>The instrument enables the participants to give responses in a narrative form and is quite useful in qualitative research.</a:t>
            </a:r>
          </a:p>
          <a:p>
            <a:pPr marL="465138" indent="-465138" eaLnBrk="1" fontAlgn="auto" hangingPunct="1">
              <a:spcAft>
                <a:spcPts val="0"/>
              </a:spcAft>
              <a:buFont typeface="+mj-lt"/>
              <a:buAutoNum type="arabicPeriod"/>
              <a:defRPr/>
            </a:pPr>
            <a:r>
              <a:rPr lang="en-US" sz="2800" smtClean="0"/>
              <a:t>The respondent takes the lead and determines the flow of the conversation, which is of great importance when new areas are to be investigated.</a:t>
            </a:r>
          </a:p>
          <a:p>
            <a:pPr marL="514350" indent="-514350" eaLnBrk="1" fontAlgn="auto" hangingPunct="1">
              <a:spcAft>
                <a:spcPts val="0"/>
              </a:spcAft>
              <a:buFont typeface="+mj-lt"/>
              <a:buAutoNum type="arabicPeriod"/>
              <a:defRPr/>
            </a:pPr>
            <a:r>
              <a:rPr lang="en-US" sz="2800" smtClean="0"/>
              <a:t>Key informant interviews provide valuable and independent information about the research population within a short span of time and save time and money. </a:t>
            </a:r>
          </a:p>
          <a:p>
            <a:pPr eaLnBrk="1" fontAlgn="auto" hangingPunct="1">
              <a:spcAft>
                <a:spcPts val="0"/>
              </a:spcAft>
              <a:buFont typeface="Arial" charset="0"/>
              <a:buNone/>
              <a:defRPr/>
            </a:pPr>
            <a:r>
              <a:rPr lang="en-US" sz="2800" b="1" i="1" u="sng" smtClean="0"/>
              <a:t>Disadvantage</a:t>
            </a:r>
          </a:p>
          <a:p>
            <a:pPr eaLnBrk="1" fontAlgn="auto" hangingPunct="1">
              <a:spcAft>
                <a:spcPts val="0"/>
              </a:spcAft>
              <a:buFont typeface="Arial" charset="0"/>
              <a:buNone/>
              <a:defRPr/>
            </a:pPr>
            <a:r>
              <a:rPr lang="en-US" sz="2800" smtClean="0"/>
              <a:t>It requires the researcher to be very articulate.</a:t>
            </a: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Content Placeholder 2"/>
          <p:cNvSpPr>
            <a:spLocks noGrp="1"/>
          </p:cNvSpPr>
          <p:nvPr>
            <p:ph idx="1"/>
          </p:nvPr>
        </p:nvSpPr>
        <p:spPr>
          <a:xfrm>
            <a:off x="1" y="152400"/>
            <a:ext cx="11059981" cy="6553200"/>
          </a:xfrm>
        </p:spPr>
        <p:txBody>
          <a:bodyPr rtlCol="0">
            <a:normAutofit/>
          </a:bodyPr>
          <a:lstStyle/>
          <a:p>
            <a:pPr algn="just" eaLnBrk="1" fontAlgn="auto" hangingPunct="1">
              <a:spcAft>
                <a:spcPts val="0"/>
              </a:spcAft>
              <a:buFont typeface="Arial" charset="0"/>
              <a:buNone/>
              <a:defRPr/>
            </a:pPr>
            <a:r>
              <a:rPr lang="en-US" b="1" dirty="0" smtClean="0"/>
              <a:t>5</a:t>
            </a:r>
            <a:r>
              <a:rPr lang="en-US" b="1" u="sng" dirty="0" smtClean="0"/>
              <a:t>. Non Participatory Structured Observation</a:t>
            </a:r>
            <a:r>
              <a:rPr lang="en-US" u="sng" dirty="0" smtClean="0"/>
              <a:t> </a:t>
            </a:r>
          </a:p>
          <a:p>
            <a:pPr algn="just" eaLnBrk="1" fontAlgn="auto" hangingPunct="1">
              <a:spcAft>
                <a:spcPts val="0"/>
              </a:spcAft>
              <a:buFont typeface="Arial" pitchFamily="34" charset="0"/>
              <a:buChar char="•"/>
              <a:defRPr/>
            </a:pPr>
            <a:r>
              <a:rPr lang="en-US" dirty="0" smtClean="0"/>
              <a:t>It is observing a given situation from the outside. </a:t>
            </a:r>
          </a:p>
          <a:p>
            <a:pPr algn="just" eaLnBrk="1" fontAlgn="auto" hangingPunct="1">
              <a:spcAft>
                <a:spcPts val="0"/>
              </a:spcAft>
              <a:buFont typeface="Arial" pitchFamily="34" charset="0"/>
              <a:buChar char="•"/>
              <a:defRPr/>
            </a:pPr>
            <a:r>
              <a:rPr lang="en-US" dirty="0" smtClean="0"/>
              <a:t>The observer declares their intention to observe and goes ahead to watch the activities being carried out without asking questions or interfering in any way. </a:t>
            </a:r>
          </a:p>
          <a:p>
            <a:pPr algn="just" eaLnBrk="1" fontAlgn="auto" hangingPunct="1">
              <a:spcAft>
                <a:spcPts val="0"/>
              </a:spcAft>
              <a:buFont typeface="Arial" pitchFamily="34" charset="0"/>
              <a:buChar char="•"/>
              <a:defRPr/>
            </a:pPr>
            <a:r>
              <a:rPr lang="en-US" dirty="0" smtClean="0"/>
              <a:t>As the activities to be observed progress, the observer remains in the background, keenly observing and noting down events without comment. </a:t>
            </a:r>
          </a:p>
          <a:p>
            <a:pPr algn="just" eaLnBrk="1" fontAlgn="auto" hangingPunct="1">
              <a:spcAft>
                <a:spcPts val="0"/>
              </a:spcAft>
              <a:buFont typeface="Arial" pitchFamily="34" charset="0"/>
              <a:buChar char="•"/>
              <a:defRPr/>
            </a:pPr>
            <a:r>
              <a:rPr lang="en-US" dirty="0" smtClean="0"/>
              <a:t>It provides the in-depth and variety of information. </a:t>
            </a:r>
          </a:p>
          <a:p>
            <a:pPr algn="just" eaLnBrk="1" fontAlgn="auto" hangingPunct="1">
              <a:spcAft>
                <a:spcPts val="0"/>
              </a:spcAft>
              <a:buFont typeface="Arial" pitchFamily="34" charset="0"/>
              <a:buChar char="•"/>
              <a:defRPr/>
            </a:pPr>
            <a:r>
              <a:rPr lang="en-US" dirty="0" smtClean="0"/>
              <a:t>The observers are used as measuring instruments and provide a uniquely sensitive and intelligent tool.</a:t>
            </a:r>
          </a:p>
          <a:p>
            <a:pPr algn="just" eaLnBrk="1" fontAlgn="auto" hangingPunct="1">
              <a:spcAft>
                <a:spcPts val="0"/>
              </a:spcAft>
              <a:buFont typeface="Arial" pitchFamily="34" charset="0"/>
              <a:buChar char="•"/>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45473"/>
            <a:ext cx="8229601" cy="1066800"/>
          </a:xfrm>
        </p:spPr>
        <p:txBody>
          <a:bodyPr>
            <a:noAutofit/>
          </a:bodyPr>
          <a:lstStyle/>
          <a:p>
            <a:r>
              <a:rPr lang="en-US" b="1" dirty="0" smtClean="0">
                <a:solidFill>
                  <a:srgbClr val="FF0000"/>
                </a:solidFill>
                <a:latin typeface="Arial Black" panose="020B0A04020102020204" pitchFamily="34" charset="0"/>
              </a:rPr>
              <a:t>Characteristics of research</a:t>
            </a:r>
            <a:endParaRPr lang="en-US" b="1" dirty="0">
              <a:solidFill>
                <a:srgbClr val="FF0000"/>
              </a:solidFill>
              <a:latin typeface="Arial Black" panose="020B0A04020102020204" pitchFamily="34" charset="0"/>
            </a:endParaRPr>
          </a:p>
        </p:txBody>
      </p:sp>
      <p:sp>
        <p:nvSpPr>
          <p:cNvPr id="2" name="Content Placeholder 1"/>
          <p:cNvSpPr>
            <a:spLocks noGrp="1"/>
          </p:cNvSpPr>
          <p:nvPr>
            <p:ph idx="1"/>
          </p:nvPr>
        </p:nvSpPr>
        <p:spPr>
          <a:xfrm>
            <a:off x="289719" y="1219200"/>
            <a:ext cx="10668001" cy="5486400"/>
          </a:xfrm>
        </p:spPr>
        <p:txBody>
          <a:bodyPr>
            <a:normAutofit/>
          </a:bodyPr>
          <a:lstStyle/>
          <a:p>
            <a:pPr algn="just"/>
            <a:r>
              <a:rPr lang="en-US" b="1" dirty="0"/>
              <a:t>Systematic</a:t>
            </a:r>
            <a:r>
              <a:rPr lang="en-US" dirty="0"/>
              <a:t>. </a:t>
            </a:r>
          </a:p>
          <a:p>
            <a:pPr algn="just">
              <a:buNone/>
            </a:pPr>
            <a:r>
              <a:rPr lang="en-US" dirty="0"/>
              <a:t>Follows specific steps and process, i. e. problem identification, sampling, data collection, interpretation and analysis, evaluation and reporting.</a:t>
            </a:r>
          </a:p>
          <a:p>
            <a:pPr algn="just"/>
            <a:r>
              <a:rPr lang="en-US" b="1" dirty="0"/>
              <a:t>Logical</a:t>
            </a:r>
            <a:r>
              <a:rPr lang="en-US" dirty="0"/>
              <a:t>. </a:t>
            </a:r>
          </a:p>
          <a:p>
            <a:pPr algn="just">
              <a:buNone/>
            </a:pPr>
            <a:r>
              <a:rPr lang="en-US" dirty="0"/>
              <a:t>Procedures used should flow and link in a sensible manner that can allow evaluation. Scientific concepts must be employed.</a:t>
            </a:r>
          </a:p>
          <a:p>
            <a:pPr algn="just"/>
            <a:r>
              <a:rPr lang="en-US" b="1" dirty="0"/>
              <a:t>Empirical</a:t>
            </a:r>
            <a:r>
              <a:rPr lang="en-US" dirty="0"/>
              <a:t>. </a:t>
            </a:r>
          </a:p>
          <a:p>
            <a:pPr algn="just">
              <a:buNone/>
            </a:pPr>
            <a:r>
              <a:rPr lang="en-US" dirty="0"/>
              <a:t>It relies on observation and measurement devoid of external influence or personal position</a:t>
            </a:r>
          </a:p>
        </p:txBody>
      </p:sp>
    </p:spTree>
    <p:extLst>
      <p:ext uri="{BB962C8B-B14F-4D97-AF65-F5344CB8AC3E}">
        <p14:creationId xmlns:p14="http://schemas.microsoft.com/office/powerpoint/2010/main" xmlns="" val="51259403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9" name="Content Placeholder 2"/>
          <p:cNvSpPr>
            <a:spLocks noGrp="1"/>
          </p:cNvSpPr>
          <p:nvPr>
            <p:ph idx="1"/>
          </p:nvPr>
        </p:nvSpPr>
        <p:spPr>
          <a:xfrm>
            <a:off x="1" y="228600"/>
            <a:ext cx="11059981" cy="6477000"/>
          </a:xfrm>
        </p:spPr>
        <p:txBody>
          <a:bodyPr/>
          <a:lstStyle/>
          <a:p>
            <a:pPr marL="514350" indent="-514350" eaLnBrk="1" hangingPunct="1">
              <a:buFont typeface="Arial" charset="0"/>
              <a:buNone/>
            </a:pPr>
            <a:r>
              <a:rPr lang="en-US" sz="2800" b="1" i="1" u="sng" smtClean="0"/>
              <a:t>Advantages </a:t>
            </a:r>
          </a:p>
          <a:p>
            <a:pPr marL="514350" indent="-514350" eaLnBrk="1" hangingPunct="1">
              <a:buFont typeface="Calibri" pitchFamily="34" charset="0"/>
              <a:buAutoNum type="arabicPeriod"/>
            </a:pPr>
            <a:r>
              <a:rPr lang="en-US" sz="2800" smtClean="0"/>
              <a:t>Allows one to directly see what people do without having to rely on what they say they do. </a:t>
            </a:r>
          </a:p>
          <a:p>
            <a:pPr marL="514350" indent="-514350" eaLnBrk="1" hangingPunct="1">
              <a:buFont typeface="Calibri" pitchFamily="34" charset="0"/>
              <a:buAutoNum type="arabicPeriod"/>
            </a:pPr>
            <a:r>
              <a:rPr lang="en-US" sz="2800" smtClean="0"/>
              <a:t>Provides firsthand experience, especially if the observer participates in activities. </a:t>
            </a:r>
          </a:p>
          <a:p>
            <a:pPr marL="514350" indent="-514350" eaLnBrk="1" hangingPunct="1">
              <a:buFont typeface="Calibri" pitchFamily="34" charset="0"/>
              <a:buAutoNum type="arabicPeriod"/>
            </a:pPr>
            <a:r>
              <a:rPr lang="en-US" sz="2800" smtClean="0"/>
              <a:t>Can provide relatively objective measurement of behavior (especially for standardized observations). </a:t>
            </a:r>
          </a:p>
          <a:p>
            <a:pPr marL="514350" indent="-514350" eaLnBrk="1" hangingPunct="1">
              <a:buFont typeface="Calibri" pitchFamily="34" charset="0"/>
              <a:buAutoNum type="arabicPeriod"/>
            </a:pPr>
            <a:r>
              <a:rPr lang="en-US" sz="2800" smtClean="0"/>
              <a:t>Observer can determine what does </a:t>
            </a:r>
            <a:r>
              <a:rPr lang="en-US" sz="2800" u="sng" smtClean="0"/>
              <a:t>not occur. </a:t>
            </a:r>
          </a:p>
          <a:p>
            <a:pPr marL="514350" indent="-514350" eaLnBrk="1" hangingPunct="1">
              <a:buFont typeface="Calibri" pitchFamily="34" charset="0"/>
              <a:buAutoNum type="arabicPeriod"/>
            </a:pPr>
            <a:r>
              <a:rPr lang="en-US" sz="2800" smtClean="0"/>
              <a:t>Observer may see things that escape the awareness of people in the setting. </a:t>
            </a:r>
          </a:p>
          <a:p>
            <a:pPr marL="514350" indent="-514350" eaLnBrk="1" hangingPunct="1">
              <a:buFont typeface="Calibri" pitchFamily="34" charset="0"/>
              <a:buAutoNum type="arabicPeriod"/>
            </a:pPr>
            <a:r>
              <a:rPr lang="en-US" sz="2800" smtClean="0"/>
              <a:t>Excellent way to discover what is occurring in a setting. </a:t>
            </a:r>
          </a:p>
          <a:p>
            <a:pPr marL="514350" indent="-514350" eaLnBrk="1" hangingPunct="1">
              <a:buFont typeface="Calibri" pitchFamily="34" charset="0"/>
              <a:buAutoNum type="arabicPeriod"/>
            </a:pPr>
            <a:r>
              <a:rPr lang="en-US" sz="2800" smtClean="0"/>
              <a:t>Helps in understanding importance of contextual factors. </a:t>
            </a:r>
          </a:p>
          <a:p>
            <a:pPr marL="514350" indent="-514350" eaLnBrk="1" hangingPunct="1">
              <a:buFont typeface="Calibri" pitchFamily="34" charset="0"/>
              <a:buAutoNum type="arabicPeriod"/>
            </a:pPr>
            <a:r>
              <a:rPr lang="en-US" sz="2800" smtClean="0"/>
              <a:t>Can be used with participants with weak verbal skills. </a:t>
            </a:r>
          </a:p>
          <a:p>
            <a:pPr marL="514350" indent="-514350" eaLnBrk="1" hangingPunct="1">
              <a:buFont typeface="Arial" charset="0"/>
              <a:buNone/>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00800"/>
          </a:xfrm>
        </p:spPr>
        <p:txBody>
          <a:bodyPr rtlCol="0">
            <a:normAutofit lnSpcReduction="10000"/>
          </a:bodyPr>
          <a:lstStyle/>
          <a:p>
            <a:pPr marL="514350" indent="-514350" eaLnBrk="1" fontAlgn="auto" hangingPunct="1">
              <a:spcAft>
                <a:spcPts val="0"/>
              </a:spcAft>
              <a:buFont typeface="Arial" charset="0"/>
              <a:buNone/>
              <a:defRPr/>
            </a:pPr>
            <a:r>
              <a:rPr lang="en-US" sz="2800" dirty="0" smtClean="0"/>
              <a:t>9. May provide information on things people would otherwise be unwilling to talk about. </a:t>
            </a:r>
          </a:p>
          <a:p>
            <a:pPr marL="514350" indent="-514350" eaLnBrk="1" fontAlgn="auto" hangingPunct="1">
              <a:spcAft>
                <a:spcPts val="0"/>
              </a:spcAft>
              <a:buFont typeface="Arial" charset="0"/>
              <a:buNone/>
              <a:defRPr/>
            </a:pPr>
            <a:r>
              <a:rPr lang="en-US" sz="2800" dirty="0" smtClean="0"/>
              <a:t>10. Observer may move beyond selective perceptions of people in the setting. </a:t>
            </a:r>
          </a:p>
          <a:p>
            <a:pPr marL="514350" indent="-514350" eaLnBrk="1" fontAlgn="auto" hangingPunct="1">
              <a:spcAft>
                <a:spcPts val="0"/>
              </a:spcAft>
              <a:buFont typeface="Arial" charset="0"/>
              <a:buNone/>
              <a:defRPr/>
            </a:pPr>
            <a:r>
              <a:rPr lang="en-US" sz="2800" dirty="0" smtClean="0"/>
              <a:t>11. Good for description. </a:t>
            </a:r>
          </a:p>
          <a:p>
            <a:pPr marL="514350" indent="-514350" eaLnBrk="1" fontAlgn="auto" hangingPunct="1">
              <a:spcAft>
                <a:spcPts val="0"/>
              </a:spcAft>
              <a:buFont typeface="Arial" charset="0"/>
              <a:buNone/>
              <a:defRPr/>
            </a:pPr>
            <a:r>
              <a:rPr lang="en-US" sz="2800" dirty="0" smtClean="0"/>
              <a:t>12. Provides moderate degree of realism (when done outside of the laboratory). </a:t>
            </a:r>
          </a:p>
          <a:p>
            <a:pPr eaLnBrk="1" fontAlgn="auto" hangingPunct="1">
              <a:spcAft>
                <a:spcPts val="0"/>
              </a:spcAft>
              <a:buFont typeface="Arial" charset="0"/>
              <a:buNone/>
              <a:defRPr/>
            </a:pPr>
            <a:r>
              <a:rPr lang="en-US" sz="2800" b="1" i="1" u="sng" dirty="0" smtClean="0"/>
              <a:t>Disadvantages</a:t>
            </a:r>
          </a:p>
          <a:p>
            <a:pPr eaLnBrk="1" fontAlgn="auto" hangingPunct="1">
              <a:spcAft>
                <a:spcPts val="0"/>
              </a:spcAft>
              <a:buFont typeface="Arial" charset="0"/>
              <a:buNone/>
              <a:defRPr/>
            </a:pPr>
            <a:r>
              <a:rPr lang="en-US" sz="2800" dirty="0" smtClean="0"/>
              <a:t>1. Reasons for observed behavior may be unclear. </a:t>
            </a:r>
          </a:p>
          <a:p>
            <a:pPr eaLnBrk="1" fontAlgn="auto" hangingPunct="1">
              <a:spcAft>
                <a:spcPts val="0"/>
              </a:spcAft>
              <a:buFont typeface="Arial" charset="0"/>
              <a:buNone/>
              <a:defRPr/>
            </a:pPr>
            <a:r>
              <a:rPr lang="en-US" sz="2800" dirty="0" smtClean="0"/>
              <a:t>2. Reactive effects may occur when respondents know they are being observed (e.g., people being observed may behave in atypical ways). </a:t>
            </a:r>
          </a:p>
          <a:p>
            <a:pPr eaLnBrk="1" fontAlgn="auto" hangingPunct="1">
              <a:spcAft>
                <a:spcPts val="0"/>
              </a:spcAft>
              <a:buFont typeface="Arial" charset="0"/>
              <a:buNone/>
              <a:defRPr/>
            </a:pPr>
            <a:r>
              <a:rPr lang="en-US" sz="2800" dirty="0" smtClean="0"/>
              <a:t>3. Investigator effects (e.g., personal biases and selective perception of observers) </a:t>
            </a:r>
          </a:p>
          <a:p>
            <a:pPr eaLnBrk="1" fontAlgn="auto" hangingPunct="1">
              <a:spcAft>
                <a:spcPts val="0"/>
              </a:spcAft>
              <a:buFont typeface="Arial" charset="0"/>
              <a:buNone/>
              <a:defRPr/>
            </a:pPr>
            <a:r>
              <a:rPr lang="en-US" sz="2800" dirty="0" smtClean="0"/>
              <a:t> </a:t>
            </a:r>
          </a:p>
          <a:p>
            <a:pPr eaLnBrk="1" fontAlgn="auto" hangingPunct="1">
              <a:spcAft>
                <a:spcPts val="0"/>
              </a:spcAft>
              <a:buFont typeface="Arial" charset="0"/>
              <a:buNone/>
              <a:defRPr/>
            </a:pPr>
            <a:endParaRPr lang="en-US" sz="2800" b="1" i="1" u="sng"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Content Placeholder 2"/>
          <p:cNvSpPr>
            <a:spLocks noGrp="1"/>
          </p:cNvSpPr>
          <p:nvPr>
            <p:ph idx="1"/>
          </p:nvPr>
        </p:nvSpPr>
        <p:spPr>
          <a:xfrm>
            <a:off x="187459" y="228600"/>
            <a:ext cx="10872523" cy="6477000"/>
          </a:xfrm>
        </p:spPr>
        <p:txBody>
          <a:bodyPr/>
          <a:lstStyle/>
          <a:p>
            <a:pPr eaLnBrk="1" hangingPunct="1">
              <a:buFont typeface="Arial" charset="0"/>
              <a:buNone/>
            </a:pPr>
            <a:r>
              <a:rPr lang="en-US" smtClean="0"/>
              <a:t>4. Observer may “go native” (i.e., over-identifying with the group being studied). </a:t>
            </a:r>
          </a:p>
          <a:p>
            <a:pPr eaLnBrk="1" hangingPunct="1">
              <a:buFont typeface="Arial" charset="0"/>
              <a:buNone/>
            </a:pPr>
            <a:r>
              <a:rPr lang="en-US" smtClean="0"/>
              <a:t>5. Sampling of observed people and settings may be limited. </a:t>
            </a:r>
          </a:p>
          <a:p>
            <a:pPr eaLnBrk="1" hangingPunct="1">
              <a:buFont typeface="Arial" charset="0"/>
              <a:buNone/>
            </a:pPr>
            <a:r>
              <a:rPr lang="en-US" smtClean="0"/>
              <a:t>6. Cannot observe large or dispersed populations. </a:t>
            </a:r>
          </a:p>
          <a:p>
            <a:pPr eaLnBrk="1" hangingPunct="1">
              <a:buFont typeface="Arial" charset="0"/>
              <a:buNone/>
            </a:pPr>
            <a:r>
              <a:rPr lang="en-US" smtClean="0"/>
              <a:t>7. Some settings and content of interest cannot be observed. </a:t>
            </a:r>
          </a:p>
          <a:p>
            <a:pPr eaLnBrk="1" hangingPunct="1">
              <a:buFont typeface="Arial" charset="0"/>
              <a:buNone/>
            </a:pPr>
            <a:r>
              <a:rPr lang="en-US" smtClean="0"/>
              <a:t>8. Collection of unimportant material may be moderately high. </a:t>
            </a:r>
          </a:p>
          <a:p>
            <a:pPr eaLnBrk="1" hangingPunct="1">
              <a:buFont typeface="Arial" charset="0"/>
              <a:buNone/>
            </a:pPr>
            <a:r>
              <a:rPr lang="en-US" smtClean="0"/>
              <a:t>9. More expensive to conduct than questionnaires and tests. </a:t>
            </a:r>
          </a:p>
          <a:p>
            <a:pPr eaLnBrk="1" hangingPunct="1">
              <a:buFont typeface="Arial" charset="0"/>
              <a:buNone/>
            </a:pPr>
            <a:r>
              <a:rPr lang="en-US" smtClean="0"/>
              <a:t>10. Data analysis can be time consuming</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1" name="Content Placeholder 2"/>
          <p:cNvSpPr>
            <a:spLocks noGrp="1"/>
          </p:cNvSpPr>
          <p:nvPr>
            <p:ph idx="1"/>
          </p:nvPr>
        </p:nvSpPr>
        <p:spPr>
          <a:xfrm>
            <a:off x="187459" y="228600"/>
            <a:ext cx="10872523" cy="6477000"/>
          </a:xfrm>
        </p:spPr>
        <p:txBody>
          <a:bodyPr>
            <a:normAutofit/>
          </a:bodyPr>
          <a:lstStyle/>
          <a:p>
            <a:pPr algn="just" eaLnBrk="1" hangingPunct="1">
              <a:buFont typeface="Arial" charset="0"/>
              <a:buNone/>
            </a:pPr>
            <a:r>
              <a:rPr lang="en-US" b="1" u="sng" dirty="0" smtClean="0"/>
              <a:t>6. QUESTIONNAIRES</a:t>
            </a:r>
          </a:p>
          <a:p>
            <a:pPr algn="just" eaLnBrk="1" hangingPunct="1"/>
            <a:r>
              <a:rPr lang="en-US" dirty="0" smtClean="0"/>
              <a:t>A questionnaire is a self-report data collection instrument that is filled out by research participants. </a:t>
            </a:r>
          </a:p>
          <a:p>
            <a:pPr algn="just" eaLnBrk="1" hangingPunct="1"/>
            <a:r>
              <a:rPr lang="en-US" dirty="0" smtClean="0"/>
              <a:t>Commonly used to obtain important information about the population. Each item in the questionnaire is developed to address a specific objective, research question or hypothesis of the study</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20" y="228601"/>
            <a:ext cx="10319147" cy="5897566"/>
          </a:xfrm>
        </p:spPr>
        <p:txBody>
          <a:bodyPr>
            <a:normAutofit lnSpcReduction="10000"/>
          </a:bodyPr>
          <a:lstStyle/>
          <a:p>
            <a:pPr marL="0" indent="0" algn="ctr">
              <a:buNone/>
            </a:pPr>
            <a:r>
              <a:rPr lang="en-US" b="1" u="sng" dirty="0"/>
              <a:t>MAIN MODES OF QUESTIONNAIRE ADMINISTRATION ARE:</a:t>
            </a:r>
            <a:endParaRPr lang="en-US" b="1" dirty="0"/>
          </a:p>
          <a:p>
            <a:pPr algn="just"/>
            <a:r>
              <a:rPr lang="en-US" dirty="0"/>
              <a:t>Face-to-face questionnaire administration, where an interviewer presents the items orally.</a:t>
            </a:r>
          </a:p>
          <a:p>
            <a:pPr algn="just"/>
            <a:r>
              <a:rPr lang="en-US" dirty="0"/>
              <a:t>Paper-and-pencil questionnaire administration, where the items are presented on paper.</a:t>
            </a:r>
          </a:p>
          <a:p>
            <a:pPr algn="just"/>
            <a:r>
              <a:rPr lang="en-US" dirty="0"/>
              <a:t>Computerized questionnaire administration, where the items are presented on the computer.</a:t>
            </a:r>
          </a:p>
          <a:p>
            <a:pPr algn="just"/>
            <a:r>
              <a:rPr lang="en-US" dirty="0"/>
              <a:t>Adaptive computerized questionnaire administration, where a selection of items is presented on the computer, and based on the answers on those items, the computer selects following items optimized for the </a:t>
            </a:r>
            <a:r>
              <a:rPr lang="en-US" dirty="0" err="1"/>
              <a:t>testee's</a:t>
            </a:r>
            <a:r>
              <a:rPr lang="en-US" dirty="0"/>
              <a:t> estimated ability or trait.</a:t>
            </a:r>
          </a:p>
          <a:p>
            <a:endParaRPr lang="en-US" dirty="0"/>
          </a:p>
        </p:txBody>
      </p:sp>
    </p:spTree>
    <p:extLst>
      <p:ext uri="{BB962C8B-B14F-4D97-AF65-F5344CB8AC3E}">
        <p14:creationId xmlns:p14="http://schemas.microsoft.com/office/powerpoint/2010/main" xmlns="" val="202503400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72" y="533401"/>
            <a:ext cx="10122694" cy="5592766"/>
          </a:xfrm>
        </p:spPr>
        <p:txBody>
          <a:bodyPr>
            <a:normAutofit/>
          </a:bodyPr>
          <a:lstStyle/>
          <a:p>
            <a:pPr algn="ctr">
              <a:buNone/>
            </a:pPr>
            <a:r>
              <a:rPr lang="en-US" sz="3600" b="1" dirty="0">
                <a:solidFill>
                  <a:srgbClr val="FF0000"/>
                </a:solidFill>
              </a:rPr>
              <a:t>15 principles of questionnaire construction</a:t>
            </a:r>
          </a:p>
          <a:p>
            <a:pPr algn="just">
              <a:buNone/>
            </a:pPr>
            <a:r>
              <a:rPr lang="en-US" dirty="0"/>
              <a:t>Principle 1: Make sure the questionnaire items match your research objectives. </a:t>
            </a:r>
          </a:p>
          <a:p>
            <a:pPr algn="just">
              <a:buNone/>
            </a:pPr>
            <a:r>
              <a:rPr lang="en-US" dirty="0"/>
              <a:t>Principle 2: Understand your research participants. </a:t>
            </a:r>
          </a:p>
          <a:p>
            <a:pPr algn="just"/>
            <a:r>
              <a:rPr lang="en-US" dirty="0"/>
              <a:t>Your participants (not you!) will be filling out the questionnaire. </a:t>
            </a:r>
          </a:p>
          <a:p>
            <a:pPr algn="just"/>
            <a:r>
              <a:rPr lang="en-US" dirty="0"/>
              <a:t>Consider the demographic and cultural characteristics of your potential participants so that you can make it understandable to them. </a:t>
            </a:r>
          </a:p>
          <a:p>
            <a:pPr algn="just">
              <a:buNone/>
            </a:pPr>
            <a:r>
              <a:rPr lang="en-US" dirty="0"/>
              <a:t>Principle 3: Use natural and familiar language. </a:t>
            </a:r>
          </a:p>
        </p:txBody>
      </p:sp>
    </p:spTree>
    <p:extLst>
      <p:ext uri="{BB962C8B-B14F-4D97-AF65-F5344CB8AC3E}">
        <p14:creationId xmlns:p14="http://schemas.microsoft.com/office/powerpoint/2010/main" xmlns="" val="30756844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5" name="Content Placeholder 2"/>
          <p:cNvSpPr>
            <a:spLocks noGrp="1"/>
          </p:cNvSpPr>
          <p:nvPr>
            <p:ph idx="1"/>
          </p:nvPr>
        </p:nvSpPr>
        <p:spPr>
          <a:xfrm>
            <a:off x="187459" y="228600"/>
            <a:ext cx="10872523" cy="6629400"/>
          </a:xfrm>
        </p:spPr>
        <p:txBody>
          <a:bodyPr/>
          <a:lstStyle/>
          <a:p>
            <a:pPr eaLnBrk="1" hangingPunct="1"/>
            <a:r>
              <a:rPr lang="en-US" sz="2800" smtClean="0"/>
              <a:t>Familiar language is comforting; jargon is not. </a:t>
            </a:r>
          </a:p>
          <a:p>
            <a:pPr eaLnBrk="1" hangingPunct="1">
              <a:buFont typeface="Arial" charset="0"/>
              <a:buNone/>
            </a:pPr>
            <a:r>
              <a:rPr lang="en-US" sz="2800" smtClean="0"/>
              <a:t>Principle 4: Write items that are clear, precise, and relatively short. </a:t>
            </a:r>
          </a:p>
          <a:p>
            <a:pPr eaLnBrk="1" hangingPunct="1"/>
            <a:r>
              <a:rPr lang="en-US" sz="2800" smtClean="0"/>
              <a:t>If your participants don't understand the items, your data will be invalid (i.e., your research study will have the garbage in, garbage out, GIGO, syndrome). </a:t>
            </a:r>
          </a:p>
          <a:p>
            <a:pPr eaLnBrk="1" hangingPunct="1"/>
            <a:r>
              <a:rPr lang="en-US" sz="2800" smtClean="0"/>
              <a:t>Short items are more easily understood and less stressful than long items. </a:t>
            </a:r>
          </a:p>
          <a:p>
            <a:pPr eaLnBrk="1" hangingPunct="1">
              <a:buFont typeface="Arial" charset="0"/>
              <a:buNone/>
            </a:pPr>
            <a:r>
              <a:rPr lang="en-US" sz="2800" smtClean="0"/>
              <a:t>Principle 5: Do not use "leading" or "loaded" questions. </a:t>
            </a:r>
          </a:p>
          <a:p>
            <a:pPr eaLnBrk="1" hangingPunct="1"/>
            <a:r>
              <a:rPr lang="en-US" sz="2800" smtClean="0"/>
              <a:t>Leading questions lead the participant to where you want him or her to be. </a:t>
            </a:r>
          </a:p>
          <a:p>
            <a:pPr eaLnBrk="1" hangingPunct="1"/>
            <a:r>
              <a:rPr lang="en-US" sz="2800" smtClean="0"/>
              <a:t>Loaded questions include loaded words (i.e., words that create an emotional reaction or response by your participants). </a:t>
            </a:r>
          </a:p>
          <a:p>
            <a:pPr eaLnBrk="1" hangingPunct="1">
              <a:buFont typeface="Arial" charset="0"/>
              <a:buNone/>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Content Placeholder 2"/>
          <p:cNvSpPr>
            <a:spLocks noGrp="1"/>
          </p:cNvSpPr>
          <p:nvPr>
            <p:ph idx="1"/>
          </p:nvPr>
        </p:nvSpPr>
        <p:spPr>
          <a:xfrm>
            <a:off x="213519" y="0"/>
            <a:ext cx="10872523" cy="6400800"/>
          </a:xfrm>
        </p:spPr>
        <p:txBody>
          <a:bodyPr rtlCol="0">
            <a:noAutofit/>
          </a:bodyPr>
          <a:lstStyle/>
          <a:p>
            <a:pPr eaLnBrk="1" fontAlgn="auto" hangingPunct="1">
              <a:spcAft>
                <a:spcPts val="0"/>
              </a:spcAft>
              <a:buFont typeface="Arial" pitchFamily="34" charset="0"/>
              <a:buChar char="•"/>
              <a:defRPr/>
            </a:pPr>
            <a:r>
              <a:rPr lang="en-US" sz="2800" dirty="0" smtClean="0"/>
              <a:t>Always remember that you do not want the participant's response to be the result of how you worded the question. Always use neutral wording.</a:t>
            </a:r>
          </a:p>
          <a:p>
            <a:pPr eaLnBrk="1" fontAlgn="auto" hangingPunct="1">
              <a:spcAft>
                <a:spcPts val="0"/>
              </a:spcAft>
              <a:buFont typeface="Arial" charset="0"/>
              <a:buNone/>
              <a:defRPr/>
            </a:pPr>
            <a:r>
              <a:rPr lang="en-US" sz="2800" dirty="0" smtClean="0"/>
              <a:t>Principle 6: Avoid double-barreled questions. </a:t>
            </a:r>
          </a:p>
          <a:p>
            <a:pPr eaLnBrk="1" fontAlgn="auto" hangingPunct="1">
              <a:spcAft>
                <a:spcPts val="0"/>
              </a:spcAft>
              <a:buFont typeface="Arial" pitchFamily="34" charset="0"/>
              <a:buChar char="•"/>
              <a:defRPr/>
            </a:pPr>
            <a:r>
              <a:rPr lang="en-US" sz="2800" dirty="0" smtClean="0"/>
              <a:t>A double-barreled question combines two or more issues in a single question (e.g., here is a double barreled question: “Do you elicit information from parents and other teachers?” It’s double barreled because if someone answered it, you would not know whether they were referring to parents or teachers or both). </a:t>
            </a:r>
          </a:p>
          <a:p>
            <a:pPr eaLnBrk="1" fontAlgn="auto" hangingPunct="1">
              <a:spcAft>
                <a:spcPts val="0"/>
              </a:spcAft>
              <a:buFont typeface="Arial" pitchFamily="34" charset="0"/>
              <a:buChar char="•"/>
              <a:defRPr/>
            </a:pPr>
            <a:r>
              <a:rPr lang="en-US" sz="2800" dirty="0" smtClean="0"/>
              <a:t>Does the question include the word "and"? If yes, it might be a double-barreled question. </a:t>
            </a:r>
          </a:p>
          <a:p>
            <a:pPr eaLnBrk="1" fontAlgn="auto" hangingPunct="1">
              <a:spcAft>
                <a:spcPts val="0"/>
              </a:spcAft>
              <a:buFont typeface="Arial" pitchFamily="34" charset="0"/>
              <a:buChar char="•"/>
              <a:defRPr/>
            </a:pPr>
            <a:r>
              <a:rPr lang="en-US" sz="2800" dirty="0" smtClean="0"/>
              <a:t>Answers to double-barreled questions are ambiguous because two or more ideas are confounded. </a:t>
            </a:r>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charset="0"/>
              <a:buNone/>
              <a:defRPr/>
            </a:pPr>
            <a:r>
              <a:rPr lang="en-US" sz="2800" dirty="0" smtClean="0"/>
              <a:t> </a:t>
            </a:r>
          </a:p>
          <a:p>
            <a:pPr eaLnBrk="1" fontAlgn="auto" hangingPunct="1">
              <a:spcAft>
                <a:spcPts val="0"/>
              </a:spcAft>
              <a:buFont typeface="Arial" pitchFamily="34" charset="0"/>
              <a:buChar char="•"/>
              <a:defRPr/>
            </a:pPr>
            <a:endParaRPr lang="en-US" sz="2800" dirty="0" smtClean="0"/>
          </a:p>
          <a:p>
            <a:pPr eaLnBrk="1" fontAlgn="auto" hangingPunct="1">
              <a:spcAft>
                <a:spcPts val="0"/>
              </a:spcAft>
              <a:buFont typeface="Arial" pitchFamily="34" charset="0"/>
              <a:buChar char="•"/>
              <a:defRPr/>
            </a:pPr>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3" name="Content Placeholder 2"/>
          <p:cNvSpPr>
            <a:spLocks noGrp="1"/>
          </p:cNvSpPr>
          <p:nvPr>
            <p:ph idx="1"/>
          </p:nvPr>
        </p:nvSpPr>
        <p:spPr>
          <a:xfrm>
            <a:off x="187459" y="304800"/>
            <a:ext cx="10872523" cy="6400800"/>
          </a:xfrm>
        </p:spPr>
        <p:txBody>
          <a:bodyPr/>
          <a:lstStyle/>
          <a:p>
            <a:pPr eaLnBrk="1" hangingPunct="1">
              <a:buFont typeface="Arial" charset="0"/>
              <a:buNone/>
            </a:pPr>
            <a:r>
              <a:rPr lang="en-US" sz="2800" smtClean="0"/>
              <a:t>Principle 7: Avoid double negatives. </a:t>
            </a:r>
          </a:p>
          <a:p>
            <a:pPr eaLnBrk="1" hangingPunct="1"/>
            <a:r>
              <a:rPr lang="en-US" sz="2800" smtClean="0"/>
              <a:t>Does the answer provided by the participant require combining two negatives? (e.g., "I disagree that teachers should not be required to supervise their students during library time"). If yes, rewrite it. </a:t>
            </a:r>
          </a:p>
          <a:p>
            <a:pPr eaLnBrk="1" hangingPunct="1">
              <a:buFont typeface="Arial" charset="0"/>
              <a:buNone/>
            </a:pPr>
            <a:r>
              <a:rPr lang="en-US" sz="2800" smtClean="0"/>
              <a:t>Principle 8: Determine whether an open-ended or a closed ended question is needed. </a:t>
            </a:r>
          </a:p>
          <a:p>
            <a:pPr eaLnBrk="1" hangingPunct="1"/>
            <a:r>
              <a:rPr lang="en-US" sz="2800" smtClean="0"/>
              <a:t>Open-ended questions provide qualitative data in the participants' own words. Here is an open ended question: How can your principal improve the morale at your school? </a:t>
            </a:r>
          </a:p>
          <a:p>
            <a:pPr eaLnBrk="1" hangingPunct="1"/>
            <a:r>
              <a:rPr lang="en-US" sz="2800" smtClean="0"/>
              <a:t>Closed-ended questions provide quantitative data based on the researcher's response categories. </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Content Placeholder 2"/>
          <p:cNvSpPr>
            <a:spLocks noGrp="1"/>
          </p:cNvSpPr>
          <p:nvPr>
            <p:ph idx="1"/>
          </p:nvPr>
        </p:nvSpPr>
        <p:spPr>
          <a:xfrm>
            <a:off x="187459" y="228600"/>
            <a:ext cx="10872523" cy="6477000"/>
          </a:xfrm>
        </p:spPr>
        <p:txBody>
          <a:bodyPr/>
          <a:lstStyle/>
          <a:p>
            <a:pPr eaLnBrk="1" hangingPunct="1">
              <a:buFont typeface="Arial" charset="0"/>
              <a:buNone/>
            </a:pPr>
            <a:r>
              <a:rPr lang="en-US" sz="2800" smtClean="0"/>
              <a:t>Principle 9: Use mutually exclusive and exhaustive response categories for closed-ended questions. </a:t>
            </a:r>
          </a:p>
          <a:p>
            <a:pPr eaLnBrk="1" hangingPunct="1"/>
            <a:r>
              <a:rPr lang="en-US" sz="2800" smtClean="0"/>
              <a:t>Mutually exclusive categories do not overlap (e.g., ages 0-10, 10-20, 20-30 are NOT mutually exclusive and should be rewritten as less than 10, 10-19, 20-29, 30-39, . </a:t>
            </a:r>
          </a:p>
          <a:p>
            <a:pPr eaLnBrk="1" hangingPunct="1"/>
            <a:r>
              <a:rPr lang="en-US" sz="2800" smtClean="0"/>
              <a:t>Exhaustive categories include all possible responses (e.g., if you are doing a national survey of adult citizens (i.e., 18 or older) then the these categories (18-19, 20-29, 30-39, 40-49, 50-59, 60-69) are NOT exhaustive because there is no where to put someone who is 70 years old or older. </a:t>
            </a:r>
          </a:p>
          <a:p>
            <a:pPr eaLnBrk="1" hangingPunct="1">
              <a:buFont typeface="Arial" charset="0"/>
              <a:buNone/>
            </a:pPr>
            <a:r>
              <a:rPr lang="en-US" sz="2800" smtClean="0"/>
              <a:t>Principle 10: Consider the different types of response categories available for closed-ended questionnaire items. </a:t>
            </a:r>
          </a:p>
          <a:p>
            <a:pPr eaLnBrk="1" hangingPunct="1">
              <a:buFont typeface="Arial" charset="0"/>
              <a:buNone/>
            </a:pPr>
            <a:endParaRPr lang="en-US" sz="2800" smtClean="0"/>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err="1" smtClean="0"/>
              <a:t>Cont</a:t>
            </a:r>
            <a:r>
              <a:rPr lang="en-US" dirty="0" smtClean="0"/>
              <a:t>’ characteristics</a:t>
            </a:r>
            <a:endParaRPr lang="en-US" dirty="0"/>
          </a:p>
        </p:txBody>
      </p:sp>
      <p:sp>
        <p:nvSpPr>
          <p:cNvPr id="2" name="Content Placeholder 1"/>
          <p:cNvSpPr>
            <a:spLocks noGrp="1"/>
          </p:cNvSpPr>
          <p:nvPr>
            <p:ph idx="1"/>
          </p:nvPr>
        </p:nvSpPr>
        <p:spPr>
          <a:xfrm>
            <a:off x="365920" y="685800"/>
            <a:ext cx="10515601" cy="6019800"/>
          </a:xfrm>
        </p:spPr>
        <p:txBody>
          <a:bodyPr>
            <a:normAutofit/>
          </a:bodyPr>
          <a:lstStyle/>
          <a:p>
            <a:pPr algn="just"/>
            <a:r>
              <a:rPr lang="en-US" sz="2800" b="1" dirty="0"/>
              <a:t>Perceptibility (understandability). </a:t>
            </a:r>
          </a:p>
          <a:p>
            <a:pPr algn="just">
              <a:buNone/>
            </a:pPr>
            <a:r>
              <a:rPr lang="en-US" sz="2800" dirty="0"/>
              <a:t>Scientific explanations must be perceptible. People must be able to understand them if they are to be accepted and included in the body of knowledge</a:t>
            </a:r>
          </a:p>
          <a:p>
            <a:pPr algn="just"/>
            <a:r>
              <a:rPr lang="en-US" sz="2800" b="1" dirty="0"/>
              <a:t>Limitations.</a:t>
            </a:r>
          </a:p>
          <a:p>
            <a:pPr algn="just">
              <a:buNone/>
            </a:pPr>
            <a:r>
              <a:rPr lang="en-US" sz="2800" dirty="0"/>
              <a:t> Limits in the process must be acknowledged as protected and provided by research ethics e.g. financial constraints, lack of cooperation from subjects, time constraints etc</a:t>
            </a:r>
          </a:p>
          <a:p>
            <a:pPr algn="just"/>
            <a:r>
              <a:rPr lang="en-US" sz="2800" b="1" dirty="0"/>
              <a:t>Replicable. </a:t>
            </a:r>
          </a:p>
          <a:p>
            <a:pPr algn="just">
              <a:buNone/>
            </a:pPr>
            <a:r>
              <a:rPr lang="en-US" sz="2800" dirty="0"/>
              <a:t>The process must recorded to enable others to test/verify findings by the repeating the research or builds on it in future</a:t>
            </a:r>
          </a:p>
          <a:p>
            <a:pPr algn="just"/>
            <a:endParaRPr lang="en-US" sz="2800" dirty="0"/>
          </a:p>
        </p:txBody>
      </p:sp>
    </p:spTree>
    <p:extLst>
      <p:ext uri="{BB962C8B-B14F-4D97-AF65-F5344CB8AC3E}">
        <p14:creationId xmlns:p14="http://schemas.microsoft.com/office/powerpoint/2010/main" xmlns="" val="250761043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186" y="274638"/>
            <a:ext cx="10966252" cy="1143000"/>
          </a:xfrm>
        </p:spPr>
        <p:txBody>
          <a:bodyPr>
            <a:normAutofit fontScale="90000"/>
          </a:bodyPr>
          <a:lstStyle/>
          <a:p>
            <a:r>
              <a:rPr lang="en-US" b="1" smtClean="0">
                <a:solidFill>
                  <a:srgbClr val="0000CC"/>
                </a:solidFill>
              </a:rPr>
              <a:t>ESSENTIALS OF A GOOD QUESTIONNAIRE</a:t>
            </a:r>
            <a:r>
              <a:rPr lang="en-US" smtClean="0">
                <a:solidFill>
                  <a:srgbClr val="0000CC"/>
                </a:solidFill>
              </a:rPr>
              <a:t/>
            </a:r>
            <a:br>
              <a:rPr lang="en-US" smtClean="0">
                <a:solidFill>
                  <a:srgbClr val="0000CC"/>
                </a:solidFill>
              </a:rPr>
            </a:br>
            <a:endParaRPr lang="en-US">
              <a:solidFill>
                <a:srgbClr val="0000CC"/>
              </a:solidFill>
            </a:endParaRPr>
          </a:p>
        </p:txBody>
      </p:sp>
      <p:sp>
        <p:nvSpPr>
          <p:cNvPr id="3" name="Content Placeholder 2"/>
          <p:cNvSpPr>
            <a:spLocks noGrp="1"/>
          </p:cNvSpPr>
          <p:nvPr>
            <p:ph idx="1"/>
          </p:nvPr>
        </p:nvSpPr>
        <p:spPr>
          <a:xfrm>
            <a:off x="281186" y="1143003"/>
            <a:ext cx="10403880" cy="4983163"/>
          </a:xfrm>
        </p:spPr>
        <p:txBody>
          <a:bodyPr/>
          <a:lstStyle/>
          <a:p>
            <a:pPr lvl="0" algn="just"/>
            <a:r>
              <a:rPr lang="en-US" dirty="0" smtClean="0"/>
              <a:t>Should be comparatively short &amp; simple. The size of the questionnaire should be kept to the minimum</a:t>
            </a:r>
          </a:p>
          <a:p>
            <a:pPr lvl="0" algn="just"/>
            <a:r>
              <a:rPr lang="en-US" dirty="0" smtClean="0"/>
              <a:t>Questions should proceed in a logical sequence moving from easy to more difficult ones. Personal and intimate questions should be kept to the end</a:t>
            </a:r>
          </a:p>
          <a:p>
            <a:pPr lvl="0" algn="just"/>
            <a:r>
              <a:rPr lang="en-US" dirty="0" smtClean="0"/>
              <a:t>Technical terms and vague expressions must be avoided to minimize misinterpretations</a:t>
            </a:r>
          </a:p>
          <a:p>
            <a:pPr algn="just"/>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1" name="Content Placeholder 2"/>
          <p:cNvSpPr>
            <a:spLocks noGrp="1"/>
          </p:cNvSpPr>
          <p:nvPr>
            <p:ph idx="1"/>
          </p:nvPr>
        </p:nvSpPr>
        <p:spPr>
          <a:xfrm>
            <a:off x="154547" y="193183"/>
            <a:ext cx="10905435" cy="6512417"/>
          </a:xfrm>
        </p:spPr>
        <p:txBody>
          <a:bodyPr/>
          <a:lstStyle/>
          <a:p>
            <a:pPr marL="342900" lvl="1" indent="-342900" algn="just" eaLnBrk="1" hangingPunct="1">
              <a:buNone/>
            </a:pPr>
            <a:r>
              <a:rPr lang="en-US" u="sng" dirty="0" smtClean="0"/>
              <a:t>Rating scales are the most commonly used, including: </a:t>
            </a:r>
            <a:endParaRPr lang="en-US" dirty="0" smtClean="0"/>
          </a:p>
          <a:p>
            <a:pPr marL="342900" lvl="1" indent="-342900" algn="just" eaLnBrk="1" hangingPunct="1">
              <a:buFont typeface="Arial" charset="0"/>
              <a:buChar char="•"/>
            </a:pPr>
            <a:r>
              <a:rPr lang="en-US" dirty="0" smtClean="0"/>
              <a:t>Numerical rating scales (where the endpoints are anchored; sometimes the center point or area is also labeled). </a:t>
            </a:r>
          </a:p>
          <a:p>
            <a:pPr algn="just" eaLnBrk="1" hangingPunct="1"/>
            <a:r>
              <a:rPr lang="en-US" dirty="0" smtClean="0"/>
              <a:t>1 2 3 4 5 6 7 </a:t>
            </a:r>
          </a:p>
          <a:p>
            <a:pPr algn="just" eaLnBrk="1" hangingPunct="1"/>
            <a:r>
              <a:rPr lang="en-US" dirty="0" smtClean="0"/>
              <a:t>Very Low Very High </a:t>
            </a:r>
          </a:p>
          <a:p>
            <a:pPr algn="just" eaLnBrk="1" hangingPunct="1">
              <a:buFont typeface="Arial" charset="0"/>
              <a:buNone/>
            </a:pPr>
            <a:r>
              <a:rPr lang="en-US" dirty="0" smtClean="0"/>
              <a:t>Fully anchored rating scales (where all the points on the scale are anchored). </a:t>
            </a:r>
          </a:p>
          <a:p>
            <a:pPr algn="just" eaLnBrk="1" hangingPunct="1">
              <a:buFont typeface="Arial" charset="0"/>
              <a:buNone/>
            </a:pPr>
            <a:r>
              <a:rPr lang="en-US" dirty="0" smtClean="0"/>
              <a:t>	1 2 3 4 5 </a:t>
            </a:r>
          </a:p>
          <a:p>
            <a:pPr algn="just" eaLnBrk="1" hangingPunct="1"/>
            <a:r>
              <a:rPr lang="en-US" dirty="0" smtClean="0"/>
              <a:t>Strongly Agree Neutral Disagree Strongly </a:t>
            </a:r>
          </a:p>
          <a:p>
            <a:pPr algn="just" eaLnBrk="1" hangingPunct="1"/>
            <a:r>
              <a:rPr lang="en-US" dirty="0" smtClean="0"/>
              <a:t>Agree Disagree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5" name="Content Placeholder 2"/>
          <p:cNvSpPr>
            <a:spLocks noGrp="1"/>
          </p:cNvSpPr>
          <p:nvPr>
            <p:ph idx="1"/>
          </p:nvPr>
        </p:nvSpPr>
        <p:spPr>
          <a:xfrm>
            <a:off x="281187" y="228600"/>
            <a:ext cx="10778795" cy="6477000"/>
          </a:xfrm>
        </p:spPr>
        <p:txBody>
          <a:bodyPr/>
          <a:lstStyle/>
          <a:p>
            <a:pPr algn="just" eaLnBrk="1" hangingPunct="1">
              <a:buFont typeface="Arial" charset="0"/>
              <a:buNone/>
            </a:pPr>
            <a:r>
              <a:rPr lang="en-US" sz="2800" dirty="0" smtClean="0"/>
              <a:t>Principle 11: Use multiple items to measure abstract constructs. </a:t>
            </a:r>
          </a:p>
          <a:p>
            <a:pPr algn="just" eaLnBrk="1" hangingPunct="1"/>
            <a:r>
              <a:rPr lang="en-US" sz="2800" dirty="0" smtClean="0"/>
              <a:t>This is required if you want your measures to have high reliability and validity. </a:t>
            </a:r>
          </a:p>
          <a:p>
            <a:pPr algn="just" eaLnBrk="1" hangingPunct="1">
              <a:buFont typeface="Arial" charset="0"/>
              <a:buNone/>
            </a:pPr>
            <a:r>
              <a:rPr lang="en-US" sz="2800" dirty="0" smtClean="0"/>
              <a:t>Principle 12: Consider using multiple methods when measuring abstract constructs. </a:t>
            </a:r>
          </a:p>
          <a:p>
            <a:pPr algn="just" eaLnBrk="1" hangingPunct="1"/>
            <a:r>
              <a:rPr lang="en-US" sz="2800" dirty="0" smtClean="0"/>
              <a:t>The idea here is that if you only use one method of measurement, then your measurement may be an artifact of that method of measurement. </a:t>
            </a:r>
          </a:p>
          <a:p>
            <a:pPr algn="just" eaLnBrk="1" hangingPunct="1">
              <a:buFont typeface="Arial" charset="0"/>
              <a:buNone/>
            </a:pPr>
            <a:r>
              <a:rPr lang="en-US" sz="2800" dirty="0" smtClean="0"/>
              <a:t>Principle 13: Use caution if you reverse the wording in some of the items to prevent response sets. (A response set is the tendency of a participant to respond in a specific direction to items regardless of the item content.)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Content Placeholder 2"/>
          <p:cNvSpPr>
            <a:spLocks noGrp="1"/>
          </p:cNvSpPr>
          <p:nvPr>
            <p:ph idx="1"/>
          </p:nvPr>
        </p:nvSpPr>
        <p:spPr>
          <a:xfrm>
            <a:off x="0" y="152400"/>
            <a:ext cx="11247438" cy="6705600"/>
          </a:xfrm>
        </p:spPr>
        <p:txBody>
          <a:bodyPr/>
          <a:lstStyle/>
          <a:p>
            <a:pPr eaLnBrk="1" hangingPunct="1"/>
            <a:r>
              <a:rPr lang="en-US" sz="2800" smtClean="0"/>
              <a:t>Reversing the wording of some items can help ensure that participants don't just "speed through" the instrument, checking "yes" or "strongly agree" for all the items. </a:t>
            </a:r>
          </a:p>
          <a:p>
            <a:pPr eaLnBrk="1" hangingPunct="1">
              <a:buFont typeface="Arial" charset="0"/>
              <a:buNone/>
            </a:pPr>
            <a:r>
              <a:rPr lang="en-US" sz="2800" smtClean="0"/>
              <a:t>Principle 14: Develop a questionnaire that is easy for the participant to use. </a:t>
            </a:r>
          </a:p>
          <a:p>
            <a:pPr eaLnBrk="1" hangingPunct="1"/>
            <a:r>
              <a:rPr lang="en-US" sz="2800" smtClean="0"/>
              <a:t>The participant must not get confused or lost anywhere in the questionnaire. </a:t>
            </a:r>
          </a:p>
          <a:p>
            <a:pPr eaLnBrk="1" hangingPunct="1"/>
            <a:r>
              <a:rPr lang="en-US" sz="2800" smtClean="0"/>
              <a:t>Make sure that the directions are clear and that any filter questions used are easy to follow. </a:t>
            </a:r>
          </a:p>
          <a:p>
            <a:pPr eaLnBrk="1" hangingPunct="1">
              <a:buFont typeface="Arial" charset="0"/>
              <a:buNone/>
            </a:pPr>
            <a:r>
              <a:rPr lang="en-US" sz="2800" smtClean="0"/>
              <a:t>Principle 15: Always pilot test your questionnaire. </a:t>
            </a:r>
          </a:p>
          <a:p>
            <a:pPr eaLnBrk="1" hangingPunct="1"/>
            <a:r>
              <a:rPr lang="en-US" sz="2800" smtClean="0"/>
              <a:t>You will always find some problems that you have overlooked! </a:t>
            </a:r>
          </a:p>
          <a:p>
            <a:pPr eaLnBrk="1" hangingPunct="1"/>
            <a:r>
              <a:rPr lang="en-US" sz="2800" smtClean="0"/>
              <a:t>The best pilot tests are with people similar to the ones to be included in your research study. </a:t>
            </a:r>
          </a:p>
          <a:p>
            <a:pPr eaLnBrk="1" hangingPunct="1">
              <a:buFont typeface="Arial" charset="0"/>
              <a:buNone/>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Content Placeholder 2"/>
          <p:cNvSpPr>
            <a:spLocks noGrp="1"/>
          </p:cNvSpPr>
          <p:nvPr>
            <p:ph idx="1"/>
          </p:nvPr>
        </p:nvSpPr>
        <p:spPr>
          <a:xfrm>
            <a:off x="187459" y="228600"/>
            <a:ext cx="10872523" cy="6477000"/>
          </a:xfrm>
        </p:spPr>
        <p:txBody>
          <a:bodyPr rtlCol="0">
            <a:normAutofit/>
          </a:bodyPr>
          <a:lstStyle/>
          <a:p>
            <a:pPr algn="ctr" eaLnBrk="1" fontAlgn="auto" hangingPunct="1">
              <a:spcAft>
                <a:spcPts val="0"/>
              </a:spcAft>
              <a:buFont typeface="Arial" charset="0"/>
              <a:buNone/>
              <a:defRPr/>
            </a:pPr>
            <a:r>
              <a:rPr lang="en-US" b="1" u="sng" dirty="0" smtClean="0"/>
              <a:t>Strengths of questionnaires </a:t>
            </a:r>
          </a:p>
          <a:p>
            <a:pPr eaLnBrk="1" fontAlgn="auto" hangingPunct="1">
              <a:spcAft>
                <a:spcPts val="0"/>
              </a:spcAft>
              <a:buFont typeface="Arial" pitchFamily="34" charset="0"/>
              <a:buChar char="•"/>
              <a:defRPr/>
            </a:pPr>
            <a:r>
              <a:rPr lang="en-US" sz="2800" dirty="0" smtClean="0"/>
              <a:t>Good for measuring attitudes and eliciting other content from research participants. </a:t>
            </a:r>
          </a:p>
          <a:p>
            <a:pPr eaLnBrk="1" fontAlgn="auto" hangingPunct="1">
              <a:spcAft>
                <a:spcPts val="0"/>
              </a:spcAft>
              <a:buFont typeface="Arial" pitchFamily="34" charset="0"/>
              <a:buChar char="•"/>
              <a:defRPr/>
            </a:pPr>
            <a:r>
              <a:rPr lang="en-US" sz="2800" dirty="0" smtClean="0"/>
              <a:t>Inexpensive (especially mail questionnaires and group administered questionnaires). </a:t>
            </a:r>
          </a:p>
          <a:p>
            <a:pPr eaLnBrk="1" fontAlgn="auto" hangingPunct="1">
              <a:spcAft>
                <a:spcPts val="0"/>
              </a:spcAft>
              <a:buFont typeface="Arial" pitchFamily="34" charset="0"/>
              <a:buChar char="•"/>
              <a:defRPr/>
            </a:pPr>
            <a:r>
              <a:rPr lang="en-US" sz="2800" dirty="0" smtClean="0"/>
              <a:t>Can provide information about participants’ internal meanings and ways of thinking. </a:t>
            </a:r>
          </a:p>
          <a:p>
            <a:pPr eaLnBrk="1" fontAlgn="auto" hangingPunct="1">
              <a:spcAft>
                <a:spcPts val="0"/>
              </a:spcAft>
              <a:buFont typeface="Arial" pitchFamily="34" charset="0"/>
              <a:buChar char="•"/>
              <a:defRPr/>
            </a:pPr>
            <a:r>
              <a:rPr lang="en-US" sz="2800" dirty="0" smtClean="0"/>
              <a:t>Can administer to probability samples. </a:t>
            </a:r>
          </a:p>
          <a:p>
            <a:pPr eaLnBrk="1" fontAlgn="auto" hangingPunct="1">
              <a:spcAft>
                <a:spcPts val="0"/>
              </a:spcAft>
              <a:buFont typeface="Arial" pitchFamily="34" charset="0"/>
              <a:buChar char="•"/>
              <a:defRPr/>
            </a:pPr>
            <a:r>
              <a:rPr lang="en-US" sz="2800" dirty="0" smtClean="0"/>
              <a:t>Quick turnaround. </a:t>
            </a:r>
          </a:p>
          <a:p>
            <a:pPr eaLnBrk="1" fontAlgn="auto" hangingPunct="1">
              <a:spcAft>
                <a:spcPts val="0"/>
              </a:spcAft>
              <a:buFont typeface="Arial" pitchFamily="34" charset="0"/>
              <a:buChar char="•"/>
              <a:defRPr/>
            </a:pPr>
            <a:r>
              <a:rPr lang="en-US" sz="2800" dirty="0" smtClean="0"/>
              <a:t>Can be administered to groups. </a:t>
            </a:r>
          </a:p>
          <a:p>
            <a:pPr eaLnBrk="1" fontAlgn="auto" hangingPunct="1">
              <a:spcAft>
                <a:spcPts val="0"/>
              </a:spcAft>
              <a:buFont typeface="Arial" pitchFamily="34" charset="0"/>
              <a:buChar char="•"/>
              <a:defRPr/>
            </a:pPr>
            <a:r>
              <a:rPr lang="en-US" sz="2800" dirty="0" smtClean="0"/>
              <a:t>Perceived anonymity by respondent may be high. </a:t>
            </a:r>
          </a:p>
          <a:p>
            <a:pPr eaLnBrk="1" fontAlgn="auto" hangingPunct="1">
              <a:spcAft>
                <a:spcPts val="0"/>
              </a:spcAft>
              <a:buFont typeface="Arial" pitchFamily="34" charset="0"/>
              <a:buChar char="•"/>
              <a:defRPr/>
            </a:pPr>
            <a:r>
              <a:rPr lang="en-US" sz="2800" dirty="0" smtClean="0"/>
              <a:t>Moderately high measurement validity (i.e., high reliability and validity) for well constructed and validated questionnaires. </a:t>
            </a:r>
          </a:p>
          <a:p>
            <a:pPr eaLnBrk="1" fontAlgn="auto" hangingPunct="1">
              <a:spcAft>
                <a:spcPts val="0"/>
              </a:spcAft>
              <a:buFont typeface="Arial" pitchFamily="34" charset="0"/>
              <a:buChar char="•"/>
              <a:defRPr/>
            </a:pPr>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Content Placeholder 2"/>
          <p:cNvSpPr>
            <a:spLocks noGrp="1"/>
          </p:cNvSpPr>
          <p:nvPr>
            <p:ph idx="1"/>
          </p:nvPr>
        </p:nvSpPr>
        <p:spPr>
          <a:xfrm>
            <a:off x="187457" y="228600"/>
            <a:ext cx="10778795" cy="6477000"/>
          </a:xfrm>
        </p:spPr>
        <p:txBody>
          <a:bodyPr rtlCol="0">
            <a:normAutofit/>
          </a:bodyPr>
          <a:lstStyle/>
          <a:p>
            <a:pPr eaLnBrk="1" fontAlgn="auto" hangingPunct="1">
              <a:spcAft>
                <a:spcPts val="0"/>
              </a:spcAft>
              <a:buFont typeface="Arial" charset="0"/>
              <a:buNone/>
              <a:defRPr/>
            </a:pPr>
            <a:r>
              <a:rPr lang="en-US" sz="2800" b="1" u="sng" smtClean="0"/>
              <a:t>Weaknesses of questionnaires </a:t>
            </a:r>
          </a:p>
          <a:p>
            <a:pPr eaLnBrk="1" fontAlgn="auto" hangingPunct="1">
              <a:spcAft>
                <a:spcPts val="0"/>
              </a:spcAft>
              <a:buFont typeface="Arial" pitchFamily="34" charset="0"/>
              <a:buChar char="•"/>
              <a:defRPr/>
            </a:pPr>
            <a:r>
              <a:rPr lang="en-US" sz="2800" smtClean="0"/>
              <a:t>Usually must be kept short. </a:t>
            </a:r>
          </a:p>
          <a:p>
            <a:pPr eaLnBrk="1" fontAlgn="auto" hangingPunct="1">
              <a:spcAft>
                <a:spcPts val="0"/>
              </a:spcAft>
              <a:buFont typeface="Arial" pitchFamily="34" charset="0"/>
              <a:buChar char="•"/>
              <a:defRPr/>
            </a:pPr>
            <a:r>
              <a:rPr lang="en-US" sz="2800" smtClean="0"/>
              <a:t>Reactive effects may occur (e.g., interviewees may try to show only what is socially desirable). </a:t>
            </a:r>
          </a:p>
          <a:p>
            <a:pPr eaLnBrk="1" fontAlgn="auto" hangingPunct="1">
              <a:spcAft>
                <a:spcPts val="0"/>
              </a:spcAft>
              <a:buFont typeface="Arial" pitchFamily="34" charset="0"/>
              <a:buChar char="•"/>
              <a:defRPr/>
            </a:pPr>
            <a:r>
              <a:rPr lang="en-US" sz="2800" smtClean="0"/>
              <a:t>Nonresponsive to selective items. </a:t>
            </a:r>
          </a:p>
          <a:p>
            <a:pPr eaLnBrk="1" fontAlgn="auto" hangingPunct="1">
              <a:spcAft>
                <a:spcPts val="0"/>
              </a:spcAft>
              <a:buFont typeface="Arial" pitchFamily="34" charset="0"/>
              <a:buChar char="•"/>
              <a:defRPr/>
            </a:pPr>
            <a:r>
              <a:rPr lang="en-US" sz="2800" smtClean="0"/>
              <a:t>People filling out questionnaires may not recall important information and may lack self-awareness. </a:t>
            </a:r>
          </a:p>
          <a:p>
            <a:pPr eaLnBrk="1" fontAlgn="auto" hangingPunct="1">
              <a:spcAft>
                <a:spcPts val="0"/>
              </a:spcAft>
              <a:buFont typeface="Arial" pitchFamily="34" charset="0"/>
              <a:buChar char="•"/>
              <a:defRPr/>
            </a:pPr>
            <a:r>
              <a:rPr lang="en-US" sz="2800" smtClean="0"/>
              <a:t>Response rate may be low for mail and email questionnaires. </a:t>
            </a:r>
          </a:p>
          <a:p>
            <a:pPr eaLnBrk="1" fontAlgn="auto" hangingPunct="1">
              <a:spcAft>
                <a:spcPts val="0"/>
              </a:spcAft>
              <a:buFont typeface="Arial" pitchFamily="34" charset="0"/>
              <a:buChar char="•"/>
              <a:defRPr/>
            </a:pPr>
            <a:r>
              <a:rPr lang="en-US" sz="2800" smtClean="0"/>
              <a:t>Open-ended items may reflect differences in verbal ability, obscuring the issues of interest. </a:t>
            </a:r>
          </a:p>
          <a:p>
            <a:pPr eaLnBrk="1" fontAlgn="auto" hangingPunct="1">
              <a:spcAft>
                <a:spcPts val="0"/>
              </a:spcAft>
              <a:buFont typeface="Arial" pitchFamily="34" charset="0"/>
              <a:buChar char="•"/>
              <a:defRPr/>
            </a:pPr>
            <a:r>
              <a:rPr lang="en-US" sz="2800" smtClean="0"/>
              <a:t>Data analysis can be time consuming for open-ended items. </a:t>
            </a:r>
          </a:p>
          <a:p>
            <a:pPr eaLnBrk="1" fontAlgn="auto" hangingPunct="1">
              <a:spcAft>
                <a:spcPts val="0"/>
              </a:spcAft>
              <a:buFont typeface="Arial" pitchFamily="34" charset="0"/>
              <a:buChar char="•"/>
              <a:defRPr/>
            </a:pPr>
            <a:r>
              <a:rPr lang="en-US" sz="2800" smtClean="0"/>
              <a:t>Measures need validation. </a:t>
            </a:r>
          </a:p>
          <a:p>
            <a:pPr eaLnBrk="1" fontAlgn="auto" hangingPunct="1">
              <a:spcAft>
                <a:spcPts val="0"/>
              </a:spcAft>
              <a:buFont typeface="Arial" pitchFamily="34" charset="0"/>
              <a:buChar char="•"/>
              <a:defRPr/>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914400"/>
          </a:xfrm>
        </p:spPr>
        <p:txBody>
          <a:bodyPr/>
          <a:lstStyle/>
          <a:p>
            <a:r>
              <a:rPr lang="en-US" b="1" smtClean="0">
                <a:solidFill>
                  <a:srgbClr val="0000CC"/>
                </a:solidFill>
              </a:rPr>
              <a:t>7. ACTION RESEARCH</a:t>
            </a:r>
            <a:endParaRPr lang="en-US" b="1">
              <a:solidFill>
                <a:srgbClr val="0000CC"/>
              </a:solidFill>
            </a:endParaRPr>
          </a:p>
        </p:txBody>
      </p:sp>
      <p:sp>
        <p:nvSpPr>
          <p:cNvPr id="3" name="Content Placeholder 2"/>
          <p:cNvSpPr>
            <a:spLocks noGrp="1"/>
          </p:cNvSpPr>
          <p:nvPr>
            <p:ph idx="1"/>
          </p:nvPr>
        </p:nvSpPr>
        <p:spPr>
          <a:xfrm>
            <a:off x="187459" y="762000"/>
            <a:ext cx="10872523" cy="5791200"/>
          </a:xfrm>
        </p:spPr>
        <p:txBody>
          <a:bodyPr/>
          <a:lstStyle/>
          <a:p>
            <a:pPr>
              <a:buNone/>
            </a:pPr>
            <a:r>
              <a:rPr lang="en-US" sz="2800" b="1" dirty="0" smtClean="0"/>
              <a:t>DESCRIPTION:</a:t>
            </a:r>
          </a:p>
          <a:p>
            <a:pPr algn="just"/>
            <a:r>
              <a:rPr lang="en-US" sz="2800" dirty="0" smtClean="0"/>
              <a:t>This is whereby the </a:t>
            </a:r>
            <a:r>
              <a:rPr lang="en-US" sz="2800" b="1" dirty="0" smtClean="0">
                <a:solidFill>
                  <a:srgbClr val="EE20C7"/>
                </a:solidFill>
              </a:rPr>
              <a:t>researcher actually becomes part of the study</a:t>
            </a:r>
            <a:r>
              <a:rPr lang="en-US" sz="2800" dirty="0" smtClean="0"/>
              <a:t> by participating in various interventions involved in the study</a:t>
            </a:r>
          </a:p>
          <a:p>
            <a:pPr algn="just"/>
            <a:r>
              <a:rPr lang="en-US" sz="2800" dirty="0" smtClean="0"/>
              <a:t>Useful in collecting </a:t>
            </a:r>
            <a:r>
              <a:rPr lang="en-US" sz="2800" b="1" dirty="0" smtClean="0"/>
              <a:t>qualitative data</a:t>
            </a:r>
          </a:p>
          <a:p>
            <a:pPr algn="just"/>
            <a:r>
              <a:rPr lang="en-US" sz="2800" dirty="0" smtClean="0"/>
              <a:t>Action Research is a framework that is:</a:t>
            </a:r>
          </a:p>
          <a:p>
            <a:pPr lvl="1" algn="just"/>
            <a:r>
              <a:rPr lang="en-US" dirty="0" smtClean="0"/>
              <a:t>Collaborative </a:t>
            </a:r>
          </a:p>
          <a:p>
            <a:pPr lvl="1" algn="just"/>
            <a:r>
              <a:rPr lang="en-US" dirty="0" smtClean="0"/>
              <a:t>There is a practical intervention made - i.e. you do something to make a change or intervention in a situation that you research</a:t>
            </a:r>
          </a:p>
          <a:p>
            <a:pPr lvl="1" algn="just"/>
            <a:r>
              <a:rPr lang="en-US" dirty="0" smtClean="0"/>
              <a:t>The researcher will be actively involved in the planned intervention(s).</a:t>
            </a:r>
          </a:p>
          <a:p>
            <a:pPr marL="0" indent="0">
              <a:buNone/>
            </a:pPr>
            <a:r>
              <a:rPr lang="en-US" sz="2800" dirty="0" smtClean="0"/>
              <a:t>			</a:t>
            </a:r>
            <a:r>
              <a:rPr lang="en-US" sz="3600" b="1" dirty="0" smtClean="0">
                <a:solidFill>
                  <a:srgbClr val="0000CC"/>
                </a:solidFill>
              </a:rPr>
              <a:t>&lt;&lt;&lt;……&gt;&gt;&gt;&gt;</a:t>
            </a:r>
            <a:endParaRPr lang="en-US" sz="3600" b="1" dirty="0">
              <a:solidFill>
                <a:srgbClr val="0000CC"/>
              </a:solidFill>
            </a:endParaRP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Title 1"/>
          <p:cNvSpPr>
            <a:spLocks noGrp="1"/>
          </p:cNvSpPr>
          <p:nvPr>
            <p:ph type="title"/>
          </p:nvPr>
        </p:nvSpPr>
        <p:spPr>
          <a:xfrm>
            <a:off x="0" y="0"/>
            <a:ext cx="11247438" cy="9144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sz="3600" b="1" smtClean="0">
                <a:solidFill>
                  <a:srgbClr val="0000CC"/>
                </a:solidFill>
              </a:rPr>
              <a:t>CONDUCTING A PRE-TEST OR PILOT STUDY</a:t>
            </a:r>
          </a:p>
        </p:txBody>
      </p:sp>
      <p:sp>
        <p:nvSpPr>
          <p:cNvPr id="150531" name="Content Placeholder 2"/>
          <p:cNvSpPr>
            <a:spLocks noGrp="1"/>
          </p:cNvSpPr>
          <p:nvPr>
            <p:ph idx="1"/>
          </p:nvPr>
        </p:nvSpPr>
        <p:spPr>
          <a:xfrm>
            <a:off x="1" y="990600"/>
            <a:ext cx="11059981" cy="5715000"/>
          </a:xfrm>
        </p:spPr>
        <p:txBody>
          <a:bodyPr/>
          <a:lstStyle/>
          <a:p>
            <a:pPr algn="just" eaLnBrk="1" hangingPunct="1"/>
            <a:r>
              <a:rPr lang="en-US" dirty="0" smtClean="0"/>
              <a:t>A pilot study may be defined as ‘a </a:t>
            </a:r>
            <a:r>
              <a:rPr lang="en-US" u="sng" dirty="0" smtClean="0"/>
              <a:t>small version </a:t>
            </a:r>
            <a:r>
              <a:rPr lang="en-US" dirty="0" smtClean="0"/>
              <a:t>of a proposed study conducted to refine the methodology. </a:t>
            </a:r>
          </a:p>
          <a:p>
            <a:pPr algn="just" eaLnBrk="1" hangingPunct="1"/>
            <a:r>
              <a:rPr lang="en-US" dirty="0" smtClean="0"/>
              <a:t>It is developed and conducted in a manner similar to the proposed study, using similar research respondents and the same setting. </a:t>
            </a:r>
          </a:p>
          <a:p>
            <a:pPr algn="just" eaLnBrk="1" hangingPunct="1"/>
            <a:r>
              <a:rPr lang="en-US" dirty="0" smtClean="0"/>
              <a:t>A pilot study may also be defined as ‘the process of carrying out a </a:t>
            </a:r>
            <a:r>
              <a:rPr lang="en-US" u="sng" dirty="0" smtClean="0"/>
              <a:t>preliminary study </a:t>
            </a:r>
            <a:r>
              <a:rPr lang="en-US" dirty="0" smtClean="0"/>
              <a:t>going through the entire research procedure with a small sample’. </a:t>
            </a:r>
            <a:br>
              <a:rPr lang="en-US" dirty="0" smtClean="0"/>
            </a:br>
            <a:r>
              <a:rPr lang="en-US" dirty="0" smtClean="0"/>
              <a:t>A pre-test usually refers to a </a:t>
            </a:r>
            <a:r>
              <a:rPr lang="en-US" u="sng" dirty="0" smtClean="0"/>
              <a:t>small scale trial </a:t>
            </a:r>
            <a:r>
              <a:rPr lang="en-US" dirty="0" smtClean="0"/>
              <a:t>of a particular research component.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a:bodyPr>
          <a:lstStyle/>
          <a:p>
            <a:pPr eaLnBrk="1" fontAlgn="auto" hangingPunct="1">
              <a:spcAft>
                <a:spcPts val="0"/>
              </a:spcAft>
              <a:buFont typeface="Arial" charset="0"/>
              <a:buNone/>
              <a:defRPr/>
            </a:pPr>
            <a:r>
              <a:rPr lang="en-US" sz="2800" b="1" u="sng" dirty="0" smtClean="0"/>
              <a:t>purposes of a pre-test or pilot study</a:t>
            </a:r>
            <a:r>
              <a:rPr lang="en-US" sz="2800" dirty="0" smtClean="0"/>
              <a:t>:</a:t>
            </a:r>
          </a:p>
          <a:p>
            <a:pPr marL="514350" indent="-514350" algn="just" eaLnBrk="1" fontAlgn="auto" hangingPunct="1">
              <a:spcAft>
                <a:spcPts val="0"/>
              </a:spcAft>
              <a:buFont typeface="+mj-lt"/>
              <a:buAutoNum type="arabicParenR"/>
              <a:defRPr/>
            </a:pPr>
            <a:r>
              <a:rPr lang="en-US" sz="2800" dirty="0" smtClean="0"/>
              <a:t>To determine whether the proposed study is feasible</a:t>
            </a:r>
          </a:p>
          <a:p>
            <a:pPr marL="514350" indent="-514350" algn="just" eaLnBrk="1" fontAlgn="auto" hangingPunct="1">
              <a:spcAft>
                <a:spcPts val="0"/>
              </a:spcAft>
              <a:buFont typeface="+mj-lt"/>
              <a:buAutoNum type="arabicParenR"/>
              <a:defRPr/>
            </a:pPr>
            <a:r>
              <a:rPr lang="en-US" sz="2800" dirty="0" smtClean="0"/>
              <a:t>Identify any problems with the research design</a:t>
            </a:r>
          </a:p>
          <a:p>
            <a:pPr marL="514350" indent="-514350" algn="just" eaLnBrk="1" fontAlgn="auto" hangingPunct="1">
              <a:spcAft>
                <a:spcPts val="0"/>
              </a:spcAft>
              <a:buFont typeface="+mj-lt"/>
              <a:buAutoNum type="arabicParenR"/>
              <a:defRPr/>
            </a:pPr>
            <a:r>
              <a:rPr lang="en-US" sz="2800" dirty="0" smtClean="0"/>
              <a:t>To ensure that items in the data collection instrument are stated clearly and have the same meaning to all research respondents</a:t>
            </a:r>
          </a:p>
          <a:p>
            <a:pPr marL="514350" indent="-514350" algn="just" eaLnBrk="1" fontAlgn="auto" hangingPunct="1">
              <a:spcAft>
                <a:spcPts val="0"/>
              </a:spcAft>
              <a:buFont typeface="+mj-lt"/>
              <a:buAutoNum type="arabicParenR"/>
              <a:defRPr/>
            </a:pPr>
            <a:r>
              <a:rPr lang="en-US" sz="2800" dirty="0" smtClean="0"/>
              <a:t>To assess the time taken to administer the research instrument</a:t>
            </a:r>
          </a:p>
          <a:p>
            <a:pPr marL="514350" indent="-514350" algn="just" eaLnBrk="1" fontAlgn="auto" hangingPunct="1">
              <a:spcAft>
                <a:spcPts val="0"/>
              </a:spcAft>
              <a:buFont typeface="+mj-lt"/>
              <a:buAutoNum type="arabicParenR"/>
              <a:defRPr/>
            </a:pPr>
            <a:r>
              <a:rPr lang="en-US" sz="2800" dirty="0" smtClean="0"/>
              <a:t>Determine whether the sample is representative of the population</a:t>
            </a:r>
          </a:p>
          <a:p>
            <a:pPr marL="514350" indent="-514350" algn="just" eaLnBrk="1" fontAlgn="auto" hangingPunct="1">
              <a:spcAft>
                <a:spcPts val="0"/>
              </a:spcAft>
              <a:buFont typeface="+mj-lt"/>
              <a:buAutoNum type="arabicParenR"/>
              <a:defRPr/>
            </a:pPr>
            <a:r>
              <a:rPr lang="en-US" sz="2800" dirty="0" smtClean="0"/>
              <a:t>To determine the effectiveness of the sampling technique used</a:t>
            </a:r>
          </a:p>
          <a:p>
            <a:pPr marL="514350" indent="-514350" algn="just" eaLnBrk="1" fontAlgn="auto" hangingPunct="1">
              <a:spcAft>
                <a:spcPts val="0"/>
              </a:spcAft>
              <a:buFont typeface="+mj-lt"/>
              <a:buAutoNum type="arabicParenR"/>
              <a:defRPr/>
            </a:pPr>
            <a:r>
              <a:rPr lang="en-US" sz="2800" dirty="0" smtClean="0"/>
              <a:t>Give the researcher the real experience in the field</a:t>
            </a:r>
          </a:p>
          <a:p>
            <a:pPr eaLnBrk="1" fontAlgn="auto" hangingPunct="1">
              <a:spcAft>
                <a:spcPts val="0"/>
              </a:spcAft>
              <a:buFont typeface="Arial" pitchFamily="34" charset="0"/>
              <a:buChar char="•"/>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a:bodyPr>
          <a:lstStyle/>
          <a:p>
            <a:pPr marL="514350" indent="-514350" eaLnBrk="1" fontAlgn="auto" hangingPunct="1">
              <a:spcAft>
                <a:spcPts val="0"/>
              </a:spcAft>
              <a:buFont typeface="Arial" charset="0"/>
              <a:buNone/>
              <a:defRPr/>
            </a:pPr>
            <a:r>
              <a:rPr lang="en-US" sz="2800" smtClean="0"/>
              <a:t>8)  Determine the human and financial resources requirement for the study</a:t>
            </a:r>
          </a:p>
          <a:p>
            <a:pPr marL="514350" indent="-514350" eaLnBrk="1" fontAlgn="auto" hangingPunct="1">
              <a:spcAft>
                <a:spcPts val="0"/>
              </a:spcAft>
              <a:buFont typeface="Arial" charset="0"/>
              <a:buNone/>
              <a:defRPr/>
            </a:pPr>
            <a:r>
              <a:rPr lang="en-US" sz="2800" smtClean="0"/>
              <a:t>9)  Determine the effectiveness of the training given to research assistants where necessary</a:t>
            </a:r>
          </a:p>
          <a:p>
            <a:pPr marL="514350" indent="-514350" eaLnBrk="1" fontAlgn="auto" hangingPunct="1">
              <a:spcAft>
                <a:spcPts val="0"/>
              </a:spcAft>
              <a:buFont typeface="Arial" charset="0"/>
              <a:buNone/>
              <a:defRPr/>
            </a:pPr>
            <a:r>
              <a:rPr lang="en-US" sz="2800" smtClean="0"/>
              <a:t>10) Evaluate the procedure for data processing and analysis</a:t>
            </a:r>
          </a:p>
          <a:p>
            <a:pPr eaLnBrk="1" fontAlgn="auto" hangingPunct="1">
              <a:spcAft>
                <a:spcPts val="0"/>
              </a:spcAft>
              <a:buFont typeface="Arial" pitchFamily="34" charset="0"/>
              <a:buChar char="•"/>
              <a:defRPr/>
            </a:pPr>
            <a:r>
              <a:rPr lang="en-US" smtClean="0"/>
              <a:t>The advantages of conducting the pre-test before you finalize your proposal is that you can draft the work plan and budget based on realistic estimates  as well as revise the data collection tools before you submit your proposal for approval.</a:t>
            </a: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914400"/>
          </a:xfrm>
        </p:spPr>
        <p:txBody>
          <a:bodyPr/>
          <a:lstStyle/>
          <a:p>
            <a:r>
              <a:rPr lang="en-US" dirty="0" smtClean="0">
                <a:solidFill>
                  <a:srgbClr val="FF0000"/>
                </a:solidFill>
                <a:latin typeface="Arial Black" panose="020B0A04020102020204" pitchFamily="34" charset="0"/>
              </a:rPr>
              <a:t>MODULE OBJECTIVE</a:t>
            </a:r>
            <a:endParaRPr lang="en-US" dirty="0">
              <a:solidFill>
                <a:srgbClr val="FF0000"/>
              </a:solidFill>
              <a:latin typeface="Arial Black" panose="020B0A04020102020204" pitchFamily="34" charset="0"/>
            </a:endParaRPr>
          </a:p>
        </p:txBody>
      </p:sp>
      <p:sp>
        <p:nvSpPr>
          <p:cNvPr id="2" name="Content Placeholder 1"/>
          <p:cNvSpPr>
            <a:spLocks noGrp="1"/>
          </p:cNvSpPr>
          <p:nvPr>
            <p:ph idx="1"/>
          </p:nvPr>
        </p:nvSpPr>
        <p:spPr>
          <a:xfrm>
            <a:off x="1508920" y="1219200"/>
            <a:ext cx="8229601" cy="5334000"/>
          </a:xfrm>
        </p:spPr>
        <p:txBody>
          <a:bodyPr>
            <a:normAutofit/>
          </a:bodyPr>
          <a:lstStyle/>
          <a:p>
            <a:pPr algn="just"/>
            <a:r>
              <a:rPr lang="en-US" sz="3600" dirty="0"/>
              <a:t>To enable the learner to acquire knowledge and skills in research </a:t>
            </a:r>
          </a:p>
        </p:txBody>
      </p:sp>
    </p:spTree>
    <p:extLst>
      <p:ext uri="{BB962C8B-B14F-4D97-AF65-F5344CB8AC3E}">
        <p14:creationId xmlns:p14="http://schemas.microsoft.com/office/powerpoint/2010/main" xmlns="" val="379516887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0" y="0"/>
            <a:ext cx="11247438" cy="11430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b="1" smtClean="0">
                <a:solidFill>
                  <a:schemeClr val="bg1"/>
                </a:solidFill>
              </a:rPr>
              <a:t>CHARACTERISTICS OF GOOD RESEARCH</a:t>
            </a:r>
          </a:p>
        </p:txBody>
      </p:sp>
      <p:sp>
        <p:nvSpPr>
          <p:cNvPr id="9219" name="Content Placeholder 2"/>
          <p:cNvSpPr>
            <a:spLocks noGrp="1"/>
          </p:cNvSpPr>
          <p:nvPr>
            <p:ph idx="1"/>
          </p:nvPr>
        </p:nvSpPr>
        <p:spPr>
          <a:xfrm>
            <a:off x="0" y="1143000"/>
            <a:ext cx="11247438" cy="5715000"/>
          </a:xfrm>
        </p:spPr>
        <p:txBody>
          <a:bodyPr/>
          <a:lstStyle/>
          <a:p>
            <a:pPr algn="just" eaLnBrk="1" hangingPunct="1"/>
            <a:r>
              <a:rPr lang="en-US" dirty="0" smtClean="0"/>
              <a:t>Makes a comprehensive statement of the problem and justification of the research problem</a:t>
            </a:r>
          </a:p>
          <a:p>
            <a:pPr algn="just" eaLnBrk="1" hangingPunct="1"/>
            <a:r>
              <a:rPr lang="en-US" dirty="0" smtClean="0"/>
              <a:t>Has clearly stated objectives and research questions</a:t>
            </a:r>
          </a:p>
          <a:p>
            <a:pPr algn="just" eaLnBrk="1" hangingPunct="1"/>
            <a:r>
              <a:rPr lang="en-US" dirty="0" smtClean="0"/>
              <a:t>Measures what it sought to from the onset. If for any reasons this is not possible, the researcher offers plausible explanations for the anomaly</a:t>
            </a:r>
          </a:p>
          <a:p>
            <a:pPr algn="just" eaLnBrk="1" hangingPunct="1"/>
            <a:r>
              <a:rPr lang="en-US" dirty="0" smtClean="0"/>
              <a:t>Has a clearly stated and relevant purpose. For example, if the research focuses on community health, then it must address health areas relevant to the target community and population </a:t>
            </a:r>
          </a:p>
          <a:p>
            <a:pPr algn="just" eaLnBrk="1" hangingPunct="1"/>
            <a:endParaRPr lang="en-US" dirty="0" smtClean="0"/>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Title 1"/>
          <p:cNvSpPr>
            <a:spLocks noGrp="1"/>
          </p:cNvSpPr>
          <p:nvPr>
            <p:ph type="title"/>
          </p:nvPr>
        </p:nvSpPr>
        <p:spPr>
          <a:xfrm>
            <a:off x="562372" y="0"/>
            <a:ext cx="10122694" cy="685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sz="3600" b="1" dirty="0" smtClean="0"/>
              <a:t>ETHICAL CONSIDERATIONS IN RESEARCH</a:t>
            </a:r>
            <a:r>
              <a:rPr lang="en-US" sz="3600" dirty="0" smtClean="0"/>
              <a:t> </a:t>
            </a:r>
          </a:p>
        </p:txBody>
      </p:sp>
      <p:sp>
        <p:nvSpPr>
          <p:cNvPr id="97283" name="Content Placeholder 2"/>
          <p:cNvSpPr>
            <a:spLocks noGrp="1"/>
          </p:cNvSpPr>
          <p:nvPr>
            <p:ph idx="1"/>
          </p:nvPr>
        </p:nvSpPr>
        <p:spPr>
          <a:xfrm>
            <a:off x="187459" y="609600"/>
            <a:ext cx="10872523" cy="6096000"/>
          </a:xfrm>
        </p:spPr>
        <p:txBody>
          <a:bodyPr rtlCol="0">
            <a:normAutofit/>
          </a:bodyPr>
          <a:lstStyle/>
          <a:p>
            <a:pPr algn="just" eaLnBrk="1" fontAlgn="auto" hangingPunct="1">
              <a:spcAft>
                <a:spcPts val="0"/>
              </a:spcAft>
              <a:buFont typeface="Arial" charset="0"/>
              <a:buNone/>
              <a:defRPr/>
            </a:pPr>
            <a:r>
              <a:rPr lang="en-US" b="1" dirty="0" smtClean="0"/>
              <a:t>Ethics</a:t>
            </a:r>
            <a:r>
              <a:rPr lang="en-US" dirty="0" smtClean="0"/>
              <a:t>: is defined as that branch of philosophy which deals with one’s conduct and serves as a guide to one’s behavior’.</a:t>
            </a:r>
          </a:p>
          <a:p>
            <a:pPr algn="just">
              <a:defRPr/>
            </a:pPr>
            <a:r>
              <a:rPr lang="en-US" dirty="0" smtClean="0"/>
              <a:t> It is important to note that most professions, including nursing, have a code of conduct to which all members of the profession have to adhere. </a:t>
            </a:r>
          </a:p>
          <a:p>
            <a:pPr algn="just">
              <a:defRPr/>
            </a:pPr>
            <a:r>
              <a:rPr lang="en-US" dirty="0" smtClean="0"/>
              <a:t>Plooy (2003) describes ethics in research as ‘that which is morally justifiable’. </a:t>
            </a:r>
          </a:p>
          <a:p>
            <a:pPr algn="just">
              <a:defRPr/>
            </a:pPr>
            <a:r>
              <a:rPr lang="en-US" dirty="0" smtClean="0"/>
              <a:t>Research ethics fundamentally consist of collecting, analyzing and interpreting data in a way that respects the rights &amp; humanity of your participants and respondents. </a:t>
            </a:r>
          </a:p>
          <a:p>
            <a:pPr eaLnBrk="1" fontAlgn="auto" hangingPunct="1">
              <a:spcAft>
                <a:spcPts val="0"/>
              </a:spcAft>
              <a:buFont typeface="Arial" pitchFamily="34" charset="0"/>
              <a:buChar char="•"/>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400800"/>
          </a:xfrm>
        </p:spPr>
        <p:txBody>
          <a:bodyPr rtlCol="0">
            <a:normAutofit/>
          </a:bodyPr>
          <a:lstStyle/>
          <a:p>
            <a:pPr marL="60325" indent="-60325" eaLnBrk="1" fontAlgn="auto" hangingPunct="1">
              <a:spcAft>
                <a:spcPts val="0"/>
              </a:spcAft>
              <a:buFont typeface="Arial" charset="0"/>
              <a:buNone/>
              <a:defRPr/>
            </a:pPr>
            <a:r>
              <a:rPr lang="en-US" sz="2800" b="1" u="sng" dirty="0" smtClean="0"/>
              <a:t>Basic Ethical Principles Underlining the Protection of Human Rights</a:t>
            </a:r>
          </a:p>
          <a:p>
            <a:pPr marL="514350" indent="-514350" eaLnBrk="1" fontAlgn="auto" hangingPunct="1">
              <a:spcAft>
                <a:spcPts val="0"/>
              </a:spcAft>
              <a:buFont typeface="Arial" charset="0"/>
              <a:buAutoNum type="arabicPeriod"/>
              <a:defRPr/>
            </a:pPr>
            <a:r>
              <a:rPr lang="en-US" sz="2800" b="1" dirty="0" smtClean="0"/>
              <a:t>Principle of Respect for Persons</a:t>
            </a:r>
            <a:r>
              <a:rPr lang="en-US" sz="2800" dirty="0" smtClean="0"/>
              <a:t> </a:t>
            </a:r>
          </a:p>
          <a:p>
            <a:pPr marL="514350" indent="-514350" eaLnBrk="1" fontAlgn="auto" hangingPunct="1">
              <a:spcAft>
                <a:spcPts val="0"/>
              </a:spcAft>
              <a:buFont typeface="Arial" charset="0"/>
              <a:buNone/>
              <a:defRPr/>
            </a:pPr>
            <a:r>
              <a:rPr lang="en-US" sz="2800" dirty="0" smtClean="0"/>
              <a:t>It involves two main convictions:</a:t>
            </a:r>
          </a:p>
          <a:p>
            <a:pPr marL="514350" indent="-514350" eaLnBrk="1" fontAlgn="auto" hangingPunct="1">
              <a:spcAft>
                <a:spcPts val="0"/>
              </a:spcAft>
              <a:buFont typeface="Arial" charset="0"/>
              <a:buAutoNum type="alphaLcParenR"/>
              <a:defRPr/>
            </a:pPr>
            <a:r>
              <a:rPr lang="en-US" sz="2800" dirty="0" smtClean="0"/>
              <a:t>Individuals are autonomous, that is, they have the right to self-determination and this right should be respected. </a:t>
            </a:r>
          </a:p>
          <a:p>
            <a:pPr>
              <a:defRPr/>
            </a:pPr>
            <a:r>
              <a:rPr lang="en-US" sz="2800" dirty="0" smtClean="0"/>
              <a:t>This means the research respondents have the right to:</a:t>
            </a:r>
          </a:p>
          <a:p>
            <a:pPr eaLnBrk="1" fontAlgn="auto" hangingPunct="1">
              <a:spcAft>
                <a:spcPts val="0"/>
              </a:spcAft>
              <a:buFont typeface="Arial" charset="0"/>
              <a:buNone/>
              <a:defRPr/>
            </a:pPr>
            <a:r>
              <a:rPr lang="en-US" sz="2800" dirty="0" smtClean="0"/>
              <a:t>	 a) Accept or decline to participate in the study without punishment or prejudice </a:t>
            </a:r>
            <a:br>
              <a:rPr lang="en-US" sz="2800" dirty="0" smtClean="0"/>
            </a:br>
            <a:r>
              <a:rPr lang="en-US" sz="2800" dirty="0" smtClean="0"/>
              <a:t> b) Withdraw from the study at any stage</a:t>
            </a:r>
            <a:br>
              <a:rPr lang="en-US" sz="2800" dirty="0" smtClean="0"/>
            </a:br>
            <a:r>
              <a:rPr lang="en-US" sz="2800" dirty="0" smtClean="0"/>
              <a:t> c) Withhold information</a:t>
            </a:r>
            <a:br>
              <a:rPr lang="en-US" sz="2800" dirty="0" smtClean="0"/>
            </a:br>
            <a:r>
              <a:rPr lang="en-US" sz="2800" dirty="0" smtClean="0"/>
              <a:t> d) Seek clarification concerning the purpose of the study where it’s not clear</a:t>
            </a:r>
          </a:p>
          <a:p>
            <a:pPr marL="60325" indent="-60325" eaLnBrk="1" fontAlgn="auto" hangingPunct="1">
              <a:spcAft>
                <a:spcPts val="0"/>
              </a:spcAft>
              <a:buFont typeface="Arial" charset="0"/>
              <a:buNone/>
              <a:defRPr/>
            </a:pPr>
            <a:endParaRPr lang="en-US" sz="2800" u="sng"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400800"/>
          </a:xfrm>
        </p:spPr>
        <p:txBody>
          <a:bodyPr rtlCol="0">
            <a:normAutofit fontScale="92500" lnSpcReduction="10000"/>
          </a:bodyPr>
          <a:lstStyle/>
          <a:p>
            <a:pPr marL="0" indent="0" eaLnBrk="1" fontAlgn="auto" hangingPunct="1">
              <a:spcAft>
                <a:spcPts val="0"/>
              </a:spcAft>
              <a:buNone/>
              <a:defRPr/>
            </a:pPr>
            <a:r>
              <a:rPr lang="en-US" sz="2800" dirty="0">
                <a:solidFill>
                  <a:srgbClr val="0000CC"/>
                </a:solidFill>
              </a:rPr>
              <a:t>b</a:t>
            </a:r>
            <a:r>
              <a:rPr lang="en-US" sz="2800" dirty="0" smtClean="0">
                <a:solidFill>
                  <a:srgbClr val="0000CC"/>
                </a:solidFill>
              </a:rPr>
              <a:t>) Individuals with diminished autonomy </a:t>
            </a:r>
            <a:r>
              <a:rPr lang="en-US" sz="2800" dirty="0" smtClean="0"/>
              <a:t>require protection. This group includes </a:t>
            </a:r>
          </a:p>
          <a:p>
            <a:pPr lvl="1">
              <a:buFont typeface="Arial" pitchFamily="34" charset="0"/>
              <a:buChar char="•"/>
              <a:defRPr/>
            </a:pPr>
            <a:r>
              <a:rPr lang="en-US" sz="2400" dirty="0">
                <a:solidFill>
                  <a:srgbClr val="EE20C7"/>
                </a:solidFill>
              </a:rPr>
              <a:t>C</a:t>
            </a:r>
            <a:r>
              <a:rPr lang="en-US" sz="2400" dirty="0" smtClean="0">
                <a:solidFill>
                  <a:srgbClr val="EE20C7"/>
                </a:solidFill>
              </a:rPr>
              <a:t>hildren, </a:t>
            </a:r>
          </a:p>
          <a:p>
            <a:pPr lvl="1">
              <a:buFont typeface="Arial" pitchFamily="34" charset="0"/>
              <a:buChar char="•"/>
              <a:defRPr/>
            </a:pPr>
            <a:r>
              <a:rPr lang="en-US" sz="2400" dirty="0">
                <a:solidFill>
                  <a:srgbClr val="EE20C7"/>
                </a:solidFill>
              </a:rPr>
              <a:t>T</a:t>
            </a:r>
            <a:r>
              <a:rPr lang="en-US" sz="2400" dirty="0" smtClean="0">
                <a:solidFill>
                  <a:srgbClr val="EE20C7"/>
                </a:solidFill>
              </a:rPr>
              <a:t>he mentally impaired, </a:t>
            </a:r>
          </a:p>
          <a:p>
            <a:pPr lvl="1">
              <a:buFont typeface="Arial" pitchFamily="34" charset="0"/>
              <a:buChar char="•"/>
              <a:defRPr/>
            </a:pPr>
            <a:r>
              <a:rPr lang="en-US" sz="2400" dirty="0">
                <a:solidFill>
                  <a:srgbClr val="EE20C7"/>
                </a:solidFill>
              </a:rPr>
              <a:t>U</a:t>
            </a:r>
            <a:r>
              <a:rPr lang="en-US" sz="2400" dirty="0" smtClean="0">
                <a:solidFill>
                  <a:srgbClr val="EE20C7"/>
                </a:solidFill>
              </a:rPr>
              <a:t>nconscious patients and </a:t>
            </a:r>
          </a:p>
          <a:p>
            <a:pPr lvl="1">
              <a:buFont typeface="Arial" pitchFamily="34" charset="0"/>
              <a:buChar char="•"/>
              <a:defRPr/>
            </a:pPr>
            <a:r>
              <a:rPr lang="en-US" sz="2400" dirty="0">
                <a:solidFill>
                  <a:srgbClr val="EE20C7"/>
                </a:solidFill>
              </a:rPr>
              <a:t>I</a:t>
            </a:r>
            <a:r>
              <a:rPr lang="en-US" sz="2400" dirty="0" smtClean="0">
                <a:solidFill>
                  <a:srgbClr val="EE20C7"/>
                </a:solidFill>
              </a:rPr>
              <a:t>nstitutionalized persons.</a:t>
            </a:r>
          </a:p>
          <a:p>
            <a:pPr eaLnBrk="1" fontAlgn="auto" hangingPunct="1">
              <a:spcAft>
                <a:spcPts val="0"/>
              </a:spcAft>
              <a:buFont typeface="Arial" pitchFamily="34" charset="0"/>
              <a:buChar char="•"/>
              <a:defRPr/>
            </a:pPr>
            <a:r>
              <a:rPr lang="en-US" sz="2800" dirty="0" smtClean="0"/>
              <a:t>For this group of persons, you will need to seek the consent of their </a:t>
            </a:r>
            <a:r>
              <a:rPr lang="en-US" sz="2800" b="1" dirty="0" smtClean="0"/>
              <a:t>legal guardian.</a:t>
            </a:r>
          </a:p>
          <a:p>
            <a:pPr eaLnBrk="1" fontAlgn="auto" hangingPunct="1">
              <a:spcAft>
                <a:spcPts val="0"/>
              </a:spcAft>
              <a:buFont typeface="Arial" charset="0"/>
              <a:buNone/>
              <a:defRPr/>
            </a:pPr>
            <a:r>
              <a:rPr lang="en-US" sz="2800" b="1" dirty="0" smtClean="0"/>
              <a:t>2. Principle of Justice</a:t>
            </a:r>
            <a:r>
              <a:rPr lang="en-US" sz="2800" dirty="0" smtClean="0"/>
              <a:t> </a:t>
            </a:r>
          </a:p>
          <a:p>
            <a:pPr marL="60325" indent="-60325" eaLnBrk="1" fontAlgn="auto" hangingPunct="1">
              <a:spcAft>
                <a:spcPts val="0"/>
              </a:spcAft>
              <a:buFont typeface="Arial" charset="0"/>
              <a:buNone/>
              <a:defRPr/>
            </a:pPr>
            <a:r>
              <a:rPr lang="en-US" sz="2800" dirty="0" smtClean="0"/>
              <a:t>This includes the subjects’ </a:t>
            </a:r>
            <a:r>
              <a:rPr lang="en-US" sz="2800" u="sng" dirty="0" smtClean="0"/>
              <a:t>right to fair selection </a:t>
            </a:r>
            <a:r>
              <a:rPr lang="en-US" sz="2800" dirty="0" smtClean="0"/>
              <a:t>and </a:t>
            </a:r>
            <a:r>
              <a:rPr lang="en-US" sz="2800" u="sng" dirty="0" smtClean="0"/>
              <a:t>treatment </a:t>
            </a:r>
            <a:r>
              <a:rPr lang="en-US" sz="2800" dirty="0" smtClean="0"/>
              <a:t>and their right to privacy:</a:t>
            </a:r>
          </a:p>
          <a:p>
            <a:pPr eaLnBrk="1" fontAlgn="auto" hangingPunct="1">
              <a:spcAft>
                <a:spcPts val="0"/>
              </a:spcAft>
              <a:buFont typeface="Arial" pitchFamily="34" charset="0"/>
              <a:buChar char="•"/>
              <a:defRPr/>
            </a:pPr>
            <a:r>
              <a:rPr lang="en-US" sz="2800" u="sng" dirty="0" smtClean="0"/>
              <a:t>Right to Privacy</a:t>
            </a:r>
            <a:r>
              <a:rPr lang="en-US" sz="2800" dirty="0" smtClean="0"/>
              <a:t>: This is the freedom of an individual to determine the time, extent and the circumstances under which private information will be shared with or withheld from others. The privacy of the subject is considered to be protected if the subject is informed and consents to participate in a study and voluntarily shares private information with a researcher. </a:t>
            </a:r>
          </a:p>
          <a:p>
            <a:pPr eaLnBrk="1" fontAlgn="auto" hangingPunct="1">
              <a:spcAft>
                <a:spcPts val="0"/>
              </a:spcAft>
              <a:buFont typeface="Arial" pitchFamily="34" charset="0"/>
              <a:buChar char="•"/>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5" name="Content Placeholder 2"/>
          <p:cNvSpPr>
            <a:spLocks noGrp="1"/>
          </p:cNvSpPr>
          <p:nvPr>
            <p:ph idx="1"/>
          </p:nvPr>
        </p:nvSpPr>
        <p:spPr>
          <a:xfrm>
            <a:off x="187459" y="228600"/>
            <a:ext cx="10872523" cy="6477000"/>
          </a:xfrm>
        </p:spPr>
        <p:txBody>
          <a:bodyPr/>
          <a:lstStyle/>
          <a:p>
            <a:pPr eaLnBrk="1" hangingPunct="1"/>
            <a:r>
              <a:rPr lang="en-US" sz="2800" u="sng" smtClean="0"/>
              <a:t>Right to Anonymity and Confidentiality</a:t>
            </a:r>
            <a:r>
              <a:rPr lang="en-US" sz="2800" smtClean="0"/>
              <a:t>:</a:t>
            </a:r>
          </a:p>
          <a:p>
            <a:pPr eaLnBrk="1" hangingPunct="1">
              <a:buFont typeface="Arial" charset="0"/>
              <a:buNone/>
            </a:pPr>
            <a:r>
              <a:rPr lang="en-US" sz="2800" smtClean="0"/>
              <a:t> Complete anonymity exists when the respondents’ identity is not revealed and the information collected is not linked to the respondent. </a:t>
            </a:r>
          </a:p>
          <a:p>
            <a:pPr eaLnBrk="1" hangingPunct="1">
              <a:buFont typeface="Arial" charset="0"/>
              <a:buNone/>
            </a:pPr>
            <a:r>
              <a:rPr lang="en-US" sz="2800" smtClean="0"/>
              <a:t>Confidentiality refers to the researcher’s responsibility to protect all data gathered within the scope of the project from being divulged or made available to any other person, which means the research data should never be shared with outsiders.</a:t>
            </a:r>
          </a:p>
          <a:p>
            <a:pPr eaLnBrk="1" hangingPunct="1">
              <a:buFont typeface="Arial" charset="0"/>
              <a:buNone/>
            </a:pPr>
            <a:r>
              <a:rPr lang="en-US" sz="2800" smtClean="0"/>
              <a:t>A breach of confidentiality can occur when a researcher allows an unauthorized person(s) to gain access to the raw data of a study or when the researcher accidentally reveals the identity of the research respondents.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Content Placeholder 2"/>
          <p:cNvSpPr>
            <a:spLocks noGrp="1"/>
          </p:cNvSpPr>
          <p:nvPr>
            <p:ph idx="1"/>
          </p:nvPr>
        </p:nvSpPr>
        <p:spPr>
          <a:xfrm>
            <a:off x="187459" y="228600"/>
            <a:ext cx="10872523" cy="6477000"/>
          </a:xfrm>
        </p:spPr>
        <p:txBody>
          <a:bodyPr/>
          <a:lstStyle/>
          <a:p>
            <a:pPr eaLnBrk="1" hangingPunct="1">
              <a:buFont typeface="Arial" charset="0"/>
              <a:buNone/>
            </a:pPr>
            <a:r>
              <a:rPr lang="en-US" b="1" smtClean="0"/>
              <a:t>3. Principle of Beneficence</a:t>
            </a:r>
          </a:p>
          <a:p>
            <a:pPr eaLnBrk="1" hangingPunct="1">
              <a:buFont typeface="Arial" charset="0"/>
              <a:buNone/>
            </a:pPr>
            <a:r>
              <a:rPr lang="en-US" smtClean="0"/>
              <a:t> This principle involves an effort to </a:t>
            </a:r>
            <a:r>
              <a:rPr lang="en-US" u="sng" smtClean="0"/>
              <a:t>secure the well being of persons. </a:t>
            </a:r>
          </a:p>
          <a:p>
            <a:pPr eaLnBrk="1" hangingPunct="1">
              <a:buFont typeface="Arial" charset="0"/>
              <a:buNone/>
            </a:pPr>
            <a:r>
              <a:rPr lang="en-US" smtClean="0"/>
              <a:t>It is the right to protect respondents from discomfort and harm. This principle states that one should do what is good and above all should do no harm. </a:t>
            </a:r>
          </a:p>
          <a:p>
            <a:pPr eaLnBrk="1" hangingPunct="1">
              <a:buFont typeface="Arial" charset="0"/>
              <a:buNone/>
            </a:pPr>
            <a:r>
              <a:rPr lang="en-US" smtClean="0"/>
              <a:t>Discomfort and harm can be physical, emotional, spiritual, economic, social or legal.</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3" name="Content Placeholder 2"/>
          <p:cNvSpPr>
            <a:spLocks noGrp="1"/>
          </p:cNvSpPr>
          <p:nvPr>
            <p:ph idx="1"/>
          </p:nvPr>
        </p:nvSpPr>
        <p:spPr>
          <a:xfrm>
            <a:off x="187459" y="0"/>
            <a:ext cx="10872523" cy="6705600"/>
          </a:xfrm>
        </p:spPr>
        <p:txBody>
          <a:bodyPr/>
          <a:lstStyle/>
          <a:p>
            <a:pPr algn="ctr" eaLnBrk="1" hangingPunct="1">
              <a:buFont typeface="Arial" charset="0"/>
              <a:buNone/>
            </a:pPr>
            <a:r>
              <a:rPr lang="en-US" sz="2800" b="1" u="sng" smtClean="0"/>
              <a:t>The Major Content of an Informed Consent</a:t>
            </a:r>
            <a:r>
              <a:rPr lang="en-US" sz="2800" u="sng" smtClean="0"/>
              <a:t> </a:t>
            </a:r>
          </a:p>
          <a:p>
            <a:pPr eaLnBrk="1" hangingPunct="1">
              <a:buFont typeface="Arial" charset="0"/>
              <a:buNone/>
            </a:pPr>
            <a:r>
              <a:rPr lang="en-US" sz="2800" smtClean="0"/>
              <a:t>Informed consent revolves around the following three major elements:</a:t>
            </a:r>
          </a:p>
          <a:p>
            <a:pPr lvl="1" eaLnBrk="1" hangingPunct="1"/>
            <a:r>
              <a:rPr lang="en-US" sz="2400" smtClean="0"/>
              <a:t>The type of information you need to obtain from the research subjects.</a:t>
            </a:r>
          </a:p>
          <a:p>
            <a:pPr lvl="1" eaLnBrk="1" hangingPunct="1"/>
            <a:r>
              <a:rPr lang="en-US" sz="2400" smtClean="0"/>
              <a:t>The degree of understanding required of the subject in order to give consent.</a:t>
            </a:r>
          </a:p>
          <a:p>
            <a:pPr lvl="1" eaLnBrk="1" hangingPunct="1"/>
            <a:r>
              <a:rPr lang="en-US" sz="2400" smtClean="0"/>
              <a:t>The fact that the subject has a free choice in giving consent.</a:t>
            </a:r>
          </a:p>
          <a:p>
            <a:pPr eaLnBrk="1" hangingPunct="1">
              <a:buFont typeface="Arial" charset="0"/>
              <a:buNone/>
            </a:pPr>
            <a:r>
              <a:rPr lang="en-US" sz="2800" smtClean="0"/>
              <a:t>Informed consent should be based on the following factors:</a:t>
            </a:r>
          </a:p>
          <a:p>
            <a:pPr lvl="1" eaLnBrk="1" hangingPunct="1"/>
            <a:r>
              <a:rPr lang="en-US" sz="2400" smtClean="0"/>
              <a:t>The purpose of the research study</a:t>
            </a:r>
          </a:p>
          <a:p>
            <a:pPr lvl="1" eaLnBrk="1" hangingPunct="1"/>
            <a:r>
              <a:rPr lang="en-US" sz="2400" smtClean="0"/>
              <a:t>Foreseen risks</a:t>
            </a:r>
          </a:p>
          <a:p>
            <a:pPr lvl="1" eaLnBrk="1" hangingPunct="1"/>
            <a:r>
              <a:rPr lang="en-US" sz="2400" smtClean="0"/>
              <a:t>A guarantee of anonymity and confidentiality</a:t>
            </a:r>
          </a:p>
          <a:p>
            <a:pPr lvl="1" eaLnBrk="1" hangingPunct="1"/>
            <a:r>
              <a:rPr lang="en-US" sz="2400" smtClean="0"/>
              <a:t>Identification of the researcher</a:t>
            </a:r>
          </a:p>
          <a:p>
            <a:pPr lvl="1" eaLnBrk="1" hangingPunct="1"/>
            <a:r>
              <a:rPr lang="en-US" sz="2400" smtClean="0"/>
              <a:t>Number of subjects involved</a:t>
            </a:r>
          </a:p>
          <a:p>
            <a:pPr lvl="1" eaLnBrk="1" hangingPunct="1"/>
            <a:r>
              <a:rPr lang="en-US" sz="2400" smtClean="0"/>
              <a:t>Benefits and compensation or lack of them</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itle 1"/>
          <p:cNvSpPr>
            <a:spLocks noGrp="1"/>
          </p:cNvSpPr>
          <p:nvPr>
            <p:ph type="title"/>
          </p:nvPr>
        </p:nvSpPr>
        <p:spPr>
          <a:xfrm>
            <a:off x="562372" y="0"/>
            <a:ext cx="10122694" cy="457200"/>
          </a:xfrm>
        </p:spPr>
        <p:txBody>
          <a:bodyPr rtlCol="0">
            <a:normAutofit fontScale="90000"/>
          </a:bodyPr>
          <a:lstStyle/>
          <a:p>
            <a:pPr eaLnBrk="1" fontAlgn="auto" hangingPunct="1">
              <a:spcAft>
                <a:spcPts val="0"/>
              </a:spcAft>
              <a:defRPr/>
            </a:pPr>
            <a:r>
              <a:rPr lang="en-US" sz="3600" b="1" u="sng" smtClean="0"/>
              <a:t>Access to Research Population</a:t>
            </a:r>
            <a:endParaRPr lang="en-US" sz="3600" u="sng" smtClean="0"/>
          </a:p>
        </p:txBody>
      </p:sp>
      <p:sp>
        <p:nvSpPr>
          <p:cNvPr id="159747" name="Content Placeholder 2"/>
          <p:cNvSpPr>
            <a:spLocks noGrp="1"/>
          </p:cNvSpPr>
          <p:nvPr>
            <p:ph idx="1"/>
          </p:nvPr>
        </p:nvSpPr>
        <p:spPr>
          <a:xfrm>
            <a:off x="187459" y="533400"/>
            <a:ext cx="10872523" cy="6172200"/>
          </a:xfrm>
        </p:spPr>
        <p:txBody>
          <a:bodyPr/>
          <a:lstStyle/>
          <a:p>
            <a:pPr eaLnBrk="1" hangingPunct="1"/>
            <a:r>
              <a:rPr lang="en-US" sz="2800" smtClean="0"/>
              <a:t>Prior to commencing the study, a formal application to the government of Kenya for permission to conduct the research must be written. </a:t>
            </a:r>
          </a:p>
          <a:p>
            <a:pPr eaLnBrk="1" hangingPunct="1"/>
            <a:r>
              <a:rPr lang="en-US" sz="2800" smtClean="0"/>
              <a:t>This should include two or more copies of the research proposal, accompanied by a recommendation letter from the supervisor(s) as required by the Kenyan authorities.</a:t>
            </a:r>
          </a:p>
          <a:p>
            <a:pPr eaLnBrk="1" hangingPunct="1"/>
            <a:r>
              <a:rPr lang="en-US" sz="2800" smtClean="0"/>
              <a:t>If your institution is authorized to conduct research, there may be a ‘Research and Ethics Committee’. Such a committee is usually vested with the authority of granting research permits, which you could use.</a:t>
            </a:r>
          </a:p>
          <a:p>
            <a:pPr eaLnBrk="1" hangingPunct="1"/>
            <a:r>
              <a:rPr lang="en-US" sz="2800" smtClean="0"/>
              <a:t>As a requirement, each research respondent should be requested to accept in writing and sign or affix a thumb print.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1" name="Content Placeholder 2"/>
          <p:cNvSpPr>
            <a:spLocks noGrp="1"/>
          </p:cNvSpPr>
          <p:nvPr>
            <p:ph idx="1"/>
          </p:nvPr>
        </p:nvSpPr>
        <p:spPr>
          <a:xfrm>
            <a:off x="187459" y="228600"/>
            <a:ext cx="10872523" cy="6477000"/>
          </a:xfrm>
        </p:spPr>
        <p:txBody>
          <a:bodyPr/>
          <a:lstStyle/>
          <a:p>
            <a:pPr eaLnBrk="1" hangingPunct="1"/>
            <a:r>
              <a:rPr lang="en-US" smtClean="0"/>
              <a:t>In cases where a respondent can neither read nor write, a consent form should be completed and duly signed after you have clearly explained the purpose of the research.</a:t>
            </a:r>
          </a:p>
          <a:p>
            <a:pPr eaLnBrk="1" hangingPunct="1"/>
            <a:r>
              <a:rPr lang="en-US" smtClean="0"/>
              <a:t>You should inform the respondents that their participation is absolutely voluntary and they may pull out of the study whenever they so wish. </a:t>
            </a:r>
          </a:p>
          <a:p>
            <a:pPr eaLnBrk="1" hangingPunct="1"/>
            <a:r>
              <a:rPr lang="en-US" smtClean="0"/>
              <a:t>As part of the contract, you should guarantee the respondents absolute confidentiality during and after the study.</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843559" y="1066802"/>
            <a:ext cx="9560322" cy="1470025"/>
          </a:xfrm>
        </p:spPr>
        <p:txBody>
          <a:bodyPr>
            <a:noAutofit/>
          </a:bodyPr>
          <a:lstStyle/>
          <a:p>
            <a:r>
              <a:rPr lang="en-US" sz="5400" b="1" dirty="0" smtClean="0">
                <a:latin typeface="Arial Rounded MT Bold" panose="020F0704030504030204" pitchFamily="34" charset="0"/>
              </a:rPr>
              <a:t>Writing a Research Proposal</a:t>
            </a:r>
            <a:endParaRPr lang="en-US" sz="5400" b="1" dirty="0">
              <a:latin typeface="Arial Rounded MT Bold" panose="020F0704030504030204" pitchFamily="34" charset="0"/>
            </a:endParaRPr>
          </a:p>
        </p:txBody>
      </p:sp>
    </p:spTree>
    <p:extLst>
      <p:ext uri="{BB962C8B-B14F-4D97-AF65-F5344CB8AC3E}">
        <p14:creationId xmlns:p14="http://schemas.microsoft.com/office/powerpoint/2010/main" xmlns="" val="130995544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4520" y="0"/>
            <a:ext cx="10090547" cy="685800"/>
          </a:xfrm>
        </p:spPr>
        <p:txBody>
          <a:bodyPr>
            <a:normAutofit fontScale="90000"/>
          </a:bodyPr>
          <a:lstStyle/>
          <a:p>
            <a:r>
              <a:rPr lang="en-US" b="1" dirty="0" smtClean="0"/>
              <a:t>Introduction </a:t>
            </a:r>
            <a:endParaRPr lang="en-US" b="1" dirty="0"/>
          </a:p>
        </p:txBody>
      </p:sp>
      <p:sp>
        <p:nvSpPr>
          <p:cNvPr id="3" name="Content Placeholder 2"/>
          <p:cNvSpPr>
            <a:spLocks noGrp="1"/>
          </p:cNvSpPr>
          <p:nvPr>
            <p:ph idx="1"/>
          </p:nvPr>
        </p:nvSpPr>
        <p:spPr>
          <a:xfrm>
            <a:off x="1" y="685802"/>
            <a:ext cx="10957719" cy="5867399"/>
          </a:xfrm>
        </p:spPr>
        <p:txBody>
          <a:bodyPr>
            <a:normAutofit fontScale="92500" lnSpcReduction="20000"/>
          </a:bodyPr>
          <a:lstStyle/>
          <a:p>
            <a:pPr algn="just"/>
            <a:r>
              <a:rPr lang="en-US" dirty="0" smtClean="0"/>
              <a:t>A proposal is a document which details an intended activity.</a:t>
            </a:r>
          </a:p>
          <a:p>
            <a:pPr algn="just"/>
            <a:r>
              <a:rPr lang="en-US" dirty="0" smtClean="0"/>
              <a:t>It’s a contract in that once accepted by an institution or a funding agency, the writer of the proposal is obliged to follow the steps outlined in the proposal. </a:t>
            </a:r>
          </a:p>
          <a:p>
            <a:pPr marL="0" indent="0" algn="ctr">
              <a:buNone/>
            </a:pPr>
            <a:r>
              <a:rPr lang="en-US" sz="3600" b="1" dirty="0" smtClean="0"/>
              <a:t>Components of a research proposal:</a:t>
            </a:r>
          </a:p>
          <a:p>
            <a:pPr algn="just"/>
            <a:r>
              <a:rPr lang="en-US" dirty="0" smtClean="0"/>
              <a:t>An overview. Consists of </a:t>
            </a:r>
          </a:p>
          <a:p>
            <a:pPr lvl="1" algn="just"/>
            <a:r>
              <a:rPr lang="en-US" dirty="0" smtClean="0"/>
              <a:t>An introduction section which includes the background to the problem, statement of the problem, the purpose, objectives &amp; justification of the study.</a:t>
            </a:r>
          </a:p>
          <a:p>
            <a:pPr lvl="1" algn="just"/>
            <a:r>
              <a:rPr lang="en-US" dirty="0" smtClean="0"/>
              <a:t>A literature review section</a:t>
            </a:r>
          </a:p>
          <a:p>
            <a:pPr lvl="1" algn="just"/>
            <a:r>
              <a:rPr lang="en-US" dirty="0" smtClean="0"/>
              <a:t>A methodology section which includes description of research design, population, sample and sampling techniques, data collection procedures and methods of analysis. </a:t>
            </a:r>
          </a:p>
          <a:p>
            <a:pPr lvl="1" algn="just"/>
            <a:r>
              <a:rPr lang="en-US" dirty="0" smtClean="0"/>
              <a:t>A time schedule. </a:t>
            </a:r>
          </a:p>
          <a:p>
            <a:pPr lvl="1" algn="just"/>
            <a:r>
              <a:rPr lang="en-US" dirty="0" smtClean="0"/>
              <a:t>A budget.  </a:t>
            </a:r>
            <a:endParaRPr lang="en-US" dirty="0"/>
          </a:p>
        </p:txBody>
      </p:sp>
    </p:spTree>
    <p:extLst>
      <p:ext uri="{BB962C8B-B14F-4D97-AF65-F5344CB8AC3E}">
        <p14:creationId xmlns:p14="http://schemas.microsoft.com/office/powerpoint/2010/main" xmlns="" val="21201891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Content Placeholder 2"/>
          <p:cNvSpPr>
            <a:spLocks noGrp="1"/>
          </p:cNvSpPr>
          <p:nvPr>
            <p:ph idx="1"/>
          </p:nvPr>
        </p:nvSpPr>
        <p:spPr>
          <a:xfrm>
            <a:off x="0" y="0"/>
            <a:ext cx="11247438" cy="6858000"/>
          </a:xfrm>
        </p:spPr>
        <p:txBody>
          <a:bodyPr>
            <a:normAutofit/>
          </a:bodyPr>
          <a:lstStyle/>
          <a:p>
            <a:pPr algn="just" eaLnBrk="1" hangingPunct="1"/>
            <a:r>
              <a:rPr lang="en-US" dirty="0" smtClean="0"/>
              <a:t>Utilizes an intensive and extensive review of relevant literature to broaden the perspective of the research project</a:t>
            </a:r>
          </a:p>
          <a:p>
            <a:pPr algn="just" eaLnBrk="1" hangingPunct="1"/>
            <a:r>
              <a:rPr lang="en-US" dirty="0" smtClean="0"/>
              <a:t>Clearly and systematically explains the methodology utilized</a:t>
            </a:r>
          </a:p>
          <a:p>
            <a:pPr algn="just" eaLnBrk="1" hangingPunct="1"/>
            <a:r>
              <a:rPr lang="en-US" dirty="0" smtClean="0"/>
              <a:t>Offers plausible interpretations and explanations of the results</a:t>
            </a:r>
          </a:p>
          <a:p>
            <a:pPr algn="just" eaLnBrk="1" hangingPunct="1"/>
            <a:r>
              <a:rPr lang="en-US" dirty="0" smtClean="0"/>
              <a:t>Draws valid evidence-based conclusions deduced from the research results</a:t>
            </a:r>
          </a:p>
          <a:p>
            <a:pPr algn="just" eaLnBrk="1" hangingPunct="1"/>
            <a:r>
              <a:rPr lang="en-US" dirty="0" smtClean="0"/>
              <a:t>Generates plausible evidence based on the scientific methods applied </a:t>
            </a:r>
          </a:p>
          <a:p>
            <a:pPr algn="just" eaLnBrk="1" hangingPunct="1"/>
            <a:r>
              <a:rPr lang="en-US" dirty="0" smtClean="0"/>
              <a:t>Examines the implications of the evidence adduced with other relevant important areas of the target community, such as social, economic, health, policy and other aspects </a:t>
            </a:r>
          </a:p>
          <a:p>
            <a:pPr algn="just" eaLnBrk="1" hangingPunct="1">
              <a:buFont typeface="Arial" charset="0"/>
              <a:buNone/>
            </a:pPr>
            <a:endParaRPr lang="en-US" dirty="0" smtClean="0"/>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itle 1"/>
          <p:cNvSpPr>
            <a:spLocks noGrp="1"/>
          </p:cNvSpPr>
          <p:nvPr>
            <p:ph type="title"/>
          </p:nvPr>
        </p:nvSpPr>
        <p:spPr>
          <a:xfrm>
            <a:off x="0" y="0"/>
            <a:ext cx="11247438" cy="1066800"/>
          </a:xfrm>
          <a:solidFill>
            <a:schemeClr val="tx1"/>
          </a:solidFill>
          <a:ln>
            <a:noFill/>
          </a:ln>
          <a:effectLst/>
          <a:scene3d>
            <a:camera prst="orthographicFront">
              <a:rot lat="0" lon="0" rev="0"/>
            </a:camera>
            <a:lightRig rig="glow" dir="t">
              <a:rot lat="0" lon="0" rev="14100000"/>
            </a:lightRig>
          </a:scene3d>
          <a:sp3d prstMaterial="softEdge">
            <a:bevelT w="127000" prst="artDeco"/>
          </a:sp3d>
        </p:spPr>
        <p:txBody>
          <a:bodyPr rtlCol="0">
            <a:normAutofit/>
          </a:bodyPr>
          <a:lstStyle/>
          <a:p>
            <a:pPr eaLnBrk="1" fontAlgn="auto" hangingPunct="1">
              <a:spcAft>
                <a:spcPts val="0"/>
              </a:spcAft>
              <a:defRPr/>
            </a:pPr>
            <a:r>
              <a:rPr lang="en-US" sz="4000" b="1" smtClean="0">
                <a:solidFill>
                  <a:schemeClr val="bg1"/>
                </a:solidFill>
              </a:rPr>
              <a:t>STEP 8: DATA COLLECTION AND PRESENTATION</a:t>
            </a:r>
          </a:p>
        </p:txBody>
      </p:sp>
      <p:sp>
        <p:nvSpPr>
          <p:cNvPr id="161795" name="Content Placeholder 2"/>
          <p:cNvSpPr>
            <a:spLocks noGrp="1"/>
          </p:cNvSpPr>
          <p:nvPr>
            <p:ph idx="1"/>
          </p:nvPr>
        </p:nvSpPr>
        <p:spPr>
          <a:xfrm>
            <a:off x="187457" y="1143000"/>
            <a:ext cx="11059981" cy="5562600"/>
          </a:xfrm>
        </p:spPr>
        <p:txBody>
          <a:bodyPr/>
          <a:lstStyle/>
          <a:p>
            <a:pPr eaLnBrk="1" hangingPunct="1">
              <a:buFont typeface="Arial" charset="0"/>
              <a:buNone/>
            </a:pPr>
            <a:r>
              <a:rPr lang="en-US" b="1" smtClean="0"/>
              <a:t>Def:</a:t>
            </a:r>
            <a:r>
              <a:rPr lang="en-US" smtClean="0"/>
              <a:t> ‘the precise, systematic gathering of information relevant to the research purpose or the specific objectives, questions or hypotheses of a study’.</a:t>
            </a:r>
          </a:p>
          <a:p>
            <a:pPr eaLnBrk="1" hangingPunct="1">
              <a:buFont typeface="Arial" charset="0"/>
              <a:buNone/>
            </a:pPr>
            <a:r>
              <a:rPr lang="en-US" smtClean="0"/>
              <a:t>There are three main stages in the data collection process:</a:t>
            </a:r>
          </a:p>
          <a:p>
            <a:pPr eaLnBrk="1" hangingPunct="1"/>
            <a:r>
              <a:rPr lang="en-US" smtClean="0"/>
              <a:t>Stage One - Permission to Proceed(seeking consent)</a:t>
            </a:r>
          </a:p>
          <a:p>
            <a:pPr eaLnBrk="1" hangingPunct="1"/>
            <a:r>
              <a:rPr lang="en-US" smtClean="0"/>
              <a:t>Stage Two - Data Collection</a:t>
            </a:r>
          </a:p>
          <a:p>
            <a:pPr lvl="2" eaLnBrk="1" hangingPunct="1"/>
            <a:r>
              <a:rPr lang="en-US" smtClean="0"/>
              <a:t>Listing tasks, training assistants, available data, time </a:t>
            </a:r>
          </a:p>
          <a:p>
            <a:pPr eaLnBrk="1" hangingPunct="1"/>
            <a:r>
              <a:rPr lang="en-US" smtClean="0"/>
              <a:t>Stage Three - Data Handling</a:t>
            </a:r>
          </a:p>
          <a:p>
            <a:pPr eaLnBrk="1" hangingPunct="1">
              <a:buFont typeface="Arial" charset="0"/>
              <a:buNone/>
            </a:pPr>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81000"/>
            <a:ext cx="10872523" cy="6324600"/>
          </a:xfrm>
        </p:spPr>
        <p:txBody>
          <a:bodyPr rtlCol="0">
            <a:normAutofit/>
          </a:bodyPr>
          <a:lstStyle/>
          <a:p>
            <a:pPr eaLnBrk="1" fontAlgn="auto" hangingPunct="1">
              <a:spcAft>
                <a:spcPts val="0"/>
              </a:spcAft>
              <a:buFont typeface="Arial" charset="0"/>
              <a:buNone/>
              <a:defRPr/>
            </a:pPr>
            <a:r>
              <a:rPr lang="en-US" sz="2800" b="1" i="1" u="sng" dirty="0" smtClean="0"/>
              <a:t>Sources of data bias</a:t>
            </a:r>
          </a:p>
          <a:p>
            <a:pPr marL="514350" indent="-514350" eaLnBrk="1" fontAlgn="auto" hangingPunct="1">
              <a:spcAft>
                <a:spcPts val="0"/>
              </a:spcAft>
              <a:buFont typeface="+mj-lt"/>
              <a:buAutoNum type="arabicPeriod"/>
              <a:defRPr/>
            </a:pPr>
            <a:r>
              <a:rPr lang="en-US" sz="2800" dirty="0" smtClean="0"/>
              <a:t>The subject being studied changes their </a:t>
            </a:r>
            <a:r>
              <a:rPr lang="en-US" sz="2800" dirty="0" err="1" smtClean="0"/>
              <a:t>behaviour</a:t>
            </a:r>
            <a:r>
              <a:rPr lang="en-US" sz="2800" dirty="0" smtClean="0"/>
              <a:t> as a consequence of the research. </a:t>
            </a:r>
          </a:p>
          <a:p>
            <a:pPr marL="514350" indent="-514350" eaLnBrk="1" fontAlgn="auto" hangingPunct="1">
              <a:spcAft>
                <a:spcPts val="0"/>
              </a:spcAft>
              <a:buFont typeface="+mj-lt"/>
              <a:buAutoNum type="arabicPeriod"/>
              <a:defRPr/>
            </a:pPr>
            <a:r>
              <a:rPr lang="en-US" sz="2800" dirty="0" smtClean="0"/>
              <a:t>The researcher may use non-standard measuring scales, imprecise or no guidelines for interviewing. </a:t>
            </a:r>
          </a:p>
          <a:p>
            <a:pPr marL="514350" indent="-514350" eaLnBrk="1" fontAlgn="auto" hangingPunct="1">
              <a:spcAft>
                <a:spcPts val="0"/>
              </a:spcAft>
              <a:buFont typeface="+mj-lt"/>
              <a:buAutoNum type="arabicPeriod"/>
              <a:defRPr/>
            </a:pPr>
            <a:r>
              <a:rPr lang="en-US" sz="2800" dirty="0" smtClean="0"/>
              <a:t>Researchers themselves vary in what they observe or measure, that is, observer variability. E.g., researchers may be selective in their observations, that is, observer bias and measure, question, or note down answers with varying accuracy or follow different interview approaches, with one researcher being more open, friendly and probing than the other.</a:t>
            </a: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400800"/>
          </a:xfrm>
        </p:spPr>
        <p:txBody>
          <a:bodyPr rtlCol="0">
            <a:normAutofit/>
          </a:bodyPr>
          <a:lstStyle/>
          <a:p>
            <a:pPr eaLnBrk="1" fontAlgn="auto" hangingPunct="1">
              <a:spcAft>
                <a:spcPts val="0"/>
              </a:spcAft>
              <a:buFont typeface="Arial" charset="0"/>
              <a:buNone/>
              <a:defRPr/>
            </a:pPr>
            <a:r>
              <a:rPr lang="en-US" smtClean="0"/>
              <a:t>Aspects of data collection that ensure data quality include;</a:t>
            </a:r>
          </a:p>
          <a:p>
            <a:pPr lvl="1" eaLnBrk="1" fontAlgn="auto" hangingPunct="1">
              <a:spcAft>
                <a:spcPts val="0"/>
              </a:spcAft>
              <a:buFont typeface="Arial" pitchFamily="34" charset="0"/>
              <a:buChar char="–"/>
              <a:defRPr/>
            </a:pPr>
            <a:r>
              <a:rPr lang="en-US" smtClean="0"/>
              <a:t>Guidelines on sampling procedures and what to do if respondents are not available or refuse to cooperate.</a:t>
            </a:r>
          </a:p>
          <a:p>
            <a:pPr lvl="1" eaLnBrk="1" fontAlgn="auto" hangingPunct="1">
              <a:spcAft>
                <a:spcPts val="0"/>
              </a:spcAft>
              <a:buFont typeface="Arial" pitchFamily="34" charset="0"/>
              <a:buChar char="–"/>
              <a:defRPr/>
            </a:pPr>
            <a:r>
              <a:rPr lang="en-US" smtClean="0"/>
              <a:t>A clear explanation of the purpose and procedures of the study. This should be used as an introduction before each interview. </a:t>
            </a:r>
          </a:p>
          <a:p>
            <a:pPr lvl="1" eaLnBrk="1" fontAlgn="auto" hangingPunct="1">
              <a:spcAft>
                <a:spcPts val="0"/>
              </a:spcAft>
              <a:buFont typeface="Arial" pitchFamily="34" charset="0"/>
              <a:buChar char="–"/>
              <a:defRPr/>
            </a:pPr>
            <a:r>
              <a:rPr lang="en-US" smtClean="0"/>
              <a:t>Instruction sheets on how to ask certain questions and how to record the answers.</a:t>
            </a:r>
          </a:p>
          <a:p>
            <a:pPr eaLnBrk="1" fontAlgn="auto" hangingPunct="1">
              <a:spcAft>
                <a:spcPts val="0"/>
              </a:spcAft>
              <a:buFont typeface="Arial" charset="0"/>
              <a:buNone/>
              <a:defRPr/>
            </a:pPr>
            <a:r>
              <a:rPr lang="en-US" smtClean="0"/>
              <a:t>members of the research team master techniques such as:</a:t>
            </a:r>
          </a:p>
          <a:p>
            <a:pPr lvl="1" eaLnBrk="1" fontAlgn="auto" hangingPunct="1">
              <a:spcAft>
                <a:spcPts val="0"/>
              </a:spcAft>
              <a:buFont typeface="Arial" pitchFamily="34" charset="0"/>
              <a:buChar char="–"/>
              <a:defRPr/>
            </a:pPr>
            <a:r>
              <a:rPr lang="en-US" smtClean="0"/>
              <a:t>Asking questions in a neutral manner.</a:t>
            </a:r>
          </a:p>
          <a:p>
            <a:pPr lvl="1" eaLnBrk="1" fontAlgn="auto" hangingPunct="1">
              <a:spcAft>
                <a:spcPts val="0"/>
              </a:spcAft>
              <a:buFont typeface="Arial" pitchFamily="34" charset="0"/>
              <a:buChar char="–"/>
              <a:defRPr/>
            </a:pPr>
            <a:r>
              <a:rPr lang="en-US" smtClean="0"/>
              <a:t>Not showing, by words or expressions, what answers one expects to hear.</a:t>
            </a:r>
          </a:p>
          <a:p>
            <a:pPr lvl="1" indent="-742950" eaLnBrk="1" fontAlgn="auto" hangingPunct="1">
              <a:spcAft>
                <a:spcPts val="0"/>
              </a:spcAft>
              <a:buFont typeface="Arial" charset="0"/>
              <a:buNone/>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Content Placeholder 2"/>
          <p:cNvSpPr>
            <a:spLocks noGrp="1"/>
          </p:cNvSpPr>
          <p:nvPr>
            <p:ph idx="1"/>
          </p:nvPr>
        </p:nvSpPr>
        <p:spPr>
          <a:xfrm>
            <a:off x="187457" y="228600"/>
            <a:ext cx="11059981" cy="6477000"/>
          </a:xfrm>
        </p:spPr>
        <p:txBody>
          <a:bodyPr/>
          <a:lstStyle/>
          <a:p>
            <a:pPr lvl="1" eaLnBrk="1" hangingPunct="1"/>
            <a:r>
              <a:rPr lang="en-US" smtClean="0"/>
              <a:t>Not showing agreement, disagreement or surprise.</a:t>
            </a:r>
          </a:p>
          <a:p>
            <a:pPr lvl="1" eaLnBrk="1" hangingPunct="1"/>
            <a:r>
              <a:rPr lang="en-US" smtClean="0"/>
              <a:t>Recording answers precisely as they are provided, without sifting through them or interpreting them.</a:t>
            </a:r>
          </a:p>
          <a:p>
            <a:pPr eaLnBrk="1" hangingPunct="1">
              <a:buFont typeface="Arial" charset="0"/>
              <a:buNone/>
            </a:pPr>
            <a:r>
              <a:rPr lang="en-US" b="1" smtClean="0"/>
              <a:t>Data Handling guidelines</a:t>
            </a:r>
            <a:endParaRPr lang="en-US" smtClean="0"/>
          </a:p>
          <a:p>
            <a:pPr lvl="1" eaLnBrk="1" hangingPunct="1"/>
            <a:r>
              <a:rPr lang="en-US" smtClean="0"/>
              <a:t>Check that the data gathered is complete and accurate.</a:t>
            </a:r>
          </a:p>
          <a:p>
            <a:pPr lvl="1" eaLnBrk="1" hangingPunct="1"/>
            <a:r>
              <a:rPr lang="en-US" smtClean="0"/>
              <a:t>At some stage questionnaires will have to be numbered. Decide if this should be done at the time of the interview or when the questionnaires are stored.</a:t>
            </a:r>
          </a:p>
          <a:p>
            <a:pPr lvl="1" eaLnBrk="1" hangingPunct="1"/>
            <a:r>
              <a:rPr lang="en-US" smtClean="0"/>
              <a:t>Identify the person responsible for storing data and the place where it will be stored.</a:t>
            </a:r>
          </a:p>
          <a:p>
            <a:pPr lvl="1" eaLnBrk="1" hangingPunct="1"/>
            <a:r>
              <a:rPr lang="en-US" smtClean="0"/>
              <a:t>Decide how data should be stored. Record forms should be kept in the sequence in which they have been numbered.</a:t>
            </a:r>
          </a:p>
          <a:p>
            <a:pPr eaLnBrk="1" hangingPunct="1"/>
            <a:endParaRPr lang="en-US" smtClean="0"/>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itle 1"/>
          <p:cNvSpPr>
            <a:spLocks noGrp="1"/>
          </p:cNvSpPr>
          <p:nvPr>
            <p:ph type="title"/>
          </p:nvPr>
        </p:nvSpPr>
        <p:spPr>
          <a:xfrm>
            <a:off x="562372" y="0"/>
            <a:ext cx="10122694" cy="609600"/>
          </a:xfrm>
        </p:spPr>
        <p:txBody>
          <a:bodyPr rtlCol="0">
            <a:normAutofit fontScale="90000"/>
          </a:bodyPr>
          <a:lstStyle/>
          <a:p>
            <a:pPr eaLnBrk="1" fontAlgn="auto" hangingPunct="1">
              <a:spcAft>
                <a:spcPts val="0"/>
              </a:spcAft>
              <a:defRPr/>
            </a:pPr>
            <a:r>
              <a:rPr lang="en-US" sz="4000" b="1" smtClean="0"/>
              <a:t>DATA ENTRY</a:t>
            </a:r>
            <a:r>
              <a:rPr lang="en-US" sz="4000" smtClean="0"/>
              <a:t> </a:t>
            </a:r>
          </a:p>
        </p:txBody>
      </p:sp>
      <p:sp>
        <p:nvSpPr>
          <p:cNvPr id="165891" name="Content Placeholder 2"/>
          <p:cNvSpPr>
            <a:spLocks noGrp="1"/>
          </p:cNvSpPr>
          <p:nvPr>
            <p:ph idx="1"/>
          </p:nvPr>
        </p:nvSpPr>
        <p:spPr>
          <a:xfrm>
            <a:off x="187459" y="609600"/>
            <a:ext cx="10872523" cy="6096000"/>
          </a:xfrm>
        </p:spPr>
        <p:txBody>
          <a:bodyPr/>
          <a:lstStyle/>
          <a:p>
            <a:pPr eaLnBrk="1" hangingPunct="1"/>
            <a:r>
              <a:rPr lang="en-US" sz="2800" smtClean="0"/>
              <a:t>Decide on a format, that is, the way you will organize the data in a file. </a:t>
            </a:r>
          </a:p>
          <a:p>
            <a:pPr eaLnBrk="1" hangingPunct="1"/>
            <a:r>
              <a:rPr lang="en-US" sz="2800" smtClean="0"/>
              <a:t>Next, design a code, that is, the rules by which the respondents’ answers will be assigned values that can be processed by the computer.</a:t>
            </a:r>
          </a:p>
          <a:p>
            <a:pPr eaLnBrk="1" hangingPunct="1"/>
            <a:r>
              <a:rPr lang="en-US" sz="2800" smtClean="0"/>
              <a:t>Then do the actual coding, that is, turn the responses into the standard categories you developed in your coding system. </a:t>
            </a:r>
          </a:p>
          <a:p>
            <a:pPr eaLnBrk="1" hangingPunct="1"/>
            <a:r>
              <a:rPr lang="en-US" sz="2800" smtClean="0"/>
              <a:t>Data entry is the next step, which is keying the data into the computer so that you can process it. </a:t>
            </a:r>
          </a:p>
          <a:p>
            <a:pPr eaLnBrk="1" hangingPunct="1"/>
            <a:r>
              <a:rPr lang="en-US" sz="2800" smtClean="0"/>
              <a:t>Finally, data cleaning is the final check you make on the data file for accuracy, completeness, and consistency prior to the onset of analysis.</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itle 1"/>
          <p:cNvSpPr>
            <a:spLocks noGrp="1"/>
          </p:cNvSpPr>
          <p:nvPr>
            <p:ph type="title"/>
          </p:nvPr>
        </p:nvSpPr>
        <p:spPr>
          <a:xfrm>
            <a:off x="0" y="0"/>
            <a:ext cx="11247438" cy="838200"/>
          </a:xfrm>
          <a:solidFill>
            <a:srgbClr val="0000CC"/>
          </a:solidFill>
        </p:spPr>
        <p:txBody>
          <a:bodyPr rtlCol="0">
            <a:normAutofit/>
          </a:bodyPr>
          <a:lstStyle/>
          <a:p>
            <a:pPr eaLnBrk="1" fontAlgn="auto" hangingPunct="1">
              <a:spcAft>
                <a:spcPts val="0"/>
              </a:spcAft>
              <a:defRPr/>
            </a:pPr>
            <a:r>
              <a:rPr lang="en-US" sz="3600" b="1" smtClean="0">
                <a:solidFill>
                  <a:schemeClr val="bg1"/>
                </a:solidFill>
              </a:rPr>
              <a:t>STEP 9: DATA ANALYSIS AND INTERPRETATION</a:t>
            </a:r>
          </a:p>
        </p:txBody>
      </p:sp>
      <p:sp>
        <p:nvSpPr>
          <p:cNvPr id="3" name="Content Placeholder 2"/>
          <p:cNvSpPr>
            <a:spLocks noGrp="1"/>
          </p:cNvSpPr>
          <p:nvPr>
            <p:ph idx="1"/>
          </p:nvPr>
        </p:nvSpPr>
        <p:spPr>
          <a:xfrm>
            <a:off x="187459" y="762000"/>
            <a:ext cx="10872523" cy="6096000"/>
          </a:xfrm>
        </p:spPr>
        <p:txBody>
          <a:bodyPr rtlCol="0">
            <a:normAutofit lnSpcReduction="10000"/>
          </a:bodyPr>
          <a:lstStyle/>
          <a:p>
            <a:pPr marL="120650" indent="-120650" eaLnBrk="1" fontAlgn="auto" hangingPunct="1">
              <a:spcAft>
                <a:spcPts val="0"/>
              </a:spcAft>
              <a:buFont typeface="Arial" charset="0"/>
              <a:buNone/>
              <a:defRPr/>
            </a:pPr>
            <a:r>
              <a:rPr lang="en-US" sz="2800" b="1" smtClean="0"/>
              <a:t>Data Presentation:</a:t>
            </a:r>
            <a:r>
              <a:rPr lang="en-US" sz="2800" smtClean="0"/>
              <a:t> is the way in which data is displayed for viewing, interpreting &amp; understanding</a:t>
            </a:r>
          </a:p>
          <a:p>
            <a:pPr eaLnBrk="1" fontAlgn="auto" hangingPunct="1">
              <a:spcAft>
                <a:spcPts val="0"/>
              </a:spcAft>
              <a:buFont typeface="Arial" charset="0"/>
              <a:buNone/>
              <a:defRPr/>
            </a:pPr>
            <a:r>
              <a:rPr lang="en-US" sz="2800" b="1" smtClean="0"/>
              <a:t>methods of data presentation</a:t>
            </a:r>
          </a:p>
          <a:p>
            <a:pPr lvl="1" eaLnBrk="1" fontAlgn="auto" hangingPunct="1">
              <a:spcAft>
                <a:spcPts val="0"/>
              </a:spcAft>
              <a:buFont typeface="Arial" pitchFamily="34" charset="0"/>
              <a:buChar char="–"/>
              <a:defRPr/>
            </a:pPr>
            <a:r>
              <a:rPr lang="en-US" smtClean="0"/>
              <a:t>Tables</a:t>
            </a:r>
          </a:p>
          <a:p>
            <a:pPr lvl="1" eaLnBrk="1" fontAlgn="auto" hangingPunct="1">
              <a:spcAft>
                <a:spcPts val="0"/>
              </a:spcAft>
              <a:buFont typeface="Arial" pitchFamily="34" charset="0"/>
              <a:buChar char="–"/>
              <a:defRPr/>
            </a:pPr>
            <a:r>
              <a:rPr lang="en-US" smtClean="0"/>
              <a:t>Charts</a:t>
            </a:r>
          </a:p>
          <a:p>
            <a:pPr lvl="1" eaLnBrk="1" fontAlgn="auto" hangingPunct="1">
              <a:spcAft>
                <a:spcPts val="0"/>
              </a:spcAft>
              <a:buFont typeface="Arial" pitchFamily="34" charset="0"/>
              <a:buChar char="–"/>
              <a:defRPr/>
            </a:pPr>
            <a:r>
              <a:rPr lang="en-US" smtClean="0"/>
              <a:t>Graphs</a:t>
            </a:r>
          </a:p>
          <a:p>
            <a:pPr lvl="1" eaLnBrk="1" fontAlgn="auto" hangingPunct="1">
              <a:spcAft>
                <a:spcPts val="0"/>
              </a:spcAft>
              <a:buFont typeface="Arial" pitchFamily="34" charset="0"/>
              <a:buChar char="–"/>
              <a:defRPr/>
            </a:pPr>
            <a:r>
              <a:rPr lang="en-US" smtClean="0"/>
              <a:t>Frequency distribution tables</a:t>
            </a:r>
          </a:p>
          <a:p>
            <a:pPr lvl="1" eaLnBrk="1" fontAlgn="auto" hangingPunct="1">
              <a:spcAft>
                <a:spcPts val="0"/>
              </a:spcAft>
              <a:buFont typeface="Arial" pitchFamily="34" charset="0"/>
              <a:buChar char="–"/>
              <a:defRPr/>
            </a:pPr>
            <a:r>
              <a:rPr lang="en-US" smtClean="0"/>
              <a:t>Histograms</a:t>
            </a:r>
          </a:p>
          <a:p>
            <a:pPr lvl="1" eaLnBrk="1" fontAlgn="auto" hangingPunct="1">
              <a:spcAft>
                <a:spcPts val="0"/>
              </a:spcAft>
              <a:buFont typeface="Arial" pitchFamily="34" charset="0"/>
              <a:buChar char="–"/>
              <a:defRPr/>
            </a:pPr>
            <a:r>
              <a:rPr lang="en-US" smtClean="0"/>
              <a:t>Narrative method</a:t>
            </a:r>
          </a:p>
          <a:p>
            <a:pPr marL="120650" indent="-120650" eaLnBrk="1" fontAlgn="auto" hangingPunct="1">
              <a:spcAft>
                <a:spcPts val="0"/>
              </a:spcAft>
              <a:buFont typeface="Arial" charset="0"/>
              <a:buNone/>
              <a:defRPr/>
            </a:pPr>
            <a:r>
              <a:rPr lang="en-US" sz="2800" b="1" smtClean="0"/>
              <a:t>Qualitative Data Presentation and Analysis</a:t>
            </a:r>
            <a:r>
              <a:rPr lang="en-US" sz="2800" smtClean="0"/>
              <a:t> </a:t>
            </a:r>
          </a:p>
          <a:p>
            <a:pPr marL="120650" indent="-120650" eaLnBrk="1" fontAlgn="auto" hangingPunct="1">
              <a:spcAft>
                <a:spcPts val="0"/>
              </a:spcAft>
              <a:buFont typeface="Arial" charset="0"/>
              <a:buNone/>
              <a:defRPr/>
            </a:pPr>
            <a:r>
              <a:rPr lang="en-US" sz="2800" smtClean="0"/>
              <a:t>The data presentation and analysis of qualitative research is quite different from that of presenting data collected when using the quantitative </a:t>
            </a:r>
            <a:r>
              <a:rPr lang="en-US" smtClean="0"/>
              <a:t>research method</a:t>
            </a:r>
          </a:p>
          <a:p>
            <a:pPr marL="120650" indent="-120650" eaLnBrk="1" fontAlgn="auto" hangingPunct="1">
              <a:spcAft>
                <a:spcPts val="0"/>
              </a:spcAft>
              <a:buFont typeface="Arial" charset="0"/>
              <a:buNone/>
              <a:defRPr/>
            </a:pPr>
            <a:endParaRPr lang="en-US" smtClean="0"/>
          </a:p>
          <a:p>
            <a:pPr eaLnBrk="1" fontAlgn="auto" hangingPunct="1">
              <a:spcAft>
                <a:spcPts val="0"/>
              </a:spcAft>
              <a:buFont typeface="Arial" pitchFamily="34" charset="0"/>
              <a:buChar char="•"/>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Content Placeholder 2"/>
          <p:cNvSpPr>
            <a:spLocks noGrp="1"/>
          </p:cNvSpPr>
          <p:nvPr>
            <p:ph idx="1"/>
          </p:nvPr>
        </p:nvSpPr>
        <p:spPr>
          <a:xfrm>
            <a:off x="187459" y="304800"/>
            <a:ext cx="10872523" cy="6324600"/>
          </a:xfrm>
        </p:spPr>
        <p:txBody>
          <a:bodyPr rtlCol="0">
            <a:normAutofit/>
          </a:bodyPr>
          <a:lstStyle/>
          <a:p>
            <a:pPr eaLnBrk="1" fontAlgn="auto" hangingPunct="1">
              <a:spcAft>
                <a:spcPts val="0"/>
              </a:spcAft>
              <a:buFont typeface="Arial" charset="0"/>
              <a:buNone/>
              <a:defRPr/>
            </a:pPr>
            <a:r>
              <a:rPr lang="en-US" sz="2800" smtClean="0"/>
              <a:t>This is because qualitative research uses words while quantitative uses numbers (numerical). </a:t>
            </a:r>
          </a:p>
          <a:p>
            <a:pPr eaLnBrk="1" fontAlgn="auto" hangingPunct="1">
              <a:spcAft>
                <a:spcPts val="0"/>
              </a:spcAft>
              <a:buFont typeface="Arial" charset="0"/>
              <a:buNone/>
              <a:defRPr/>
            </a:pPr>
            <a:r>
              <a:rPr lang="en-US" sz="2800" smtClean="0"/>
              <a:t>However, the principles are the same for both types. In both cases the researcher has to do the following:</a:t>
            </a:r>
          </a:p>
          <a:p>
            <a:pPr eaLnBrk="1" fontAlgn="auto" hangingPunct="1">
              <a:spcAft>
                <a:spcPts val="0"/>
              </a:spcAft>
              <a:buFont typeface="Arial" charset="0"/>
              <a:buNone/>
              <a:defRPr/>
            </a:pPr>
            <a:r>
              <a:rPr lang="en-US" sz="2800" smtClean="0"/>
              <a:t>a) Describe the sample population by providing a description of the:</a:t>
            </a:r>
          </a:p>
          <a:p>
            <a:pPr lvl="1" eaLnBrk="1" fontAlgn="auto" hangingPunct="1">
              <a:spcAft>
                <a:spcPts val="0"/>
              </a:spcAft>
              <a:buFont typeface="Arial" pitchFamily="34" charset="0"/>
              <a:buChar char="–"/>
              <a:defRPr/>
            </a:pPr>
            <a:r>
              <a:rPr lang="en-US" smtClean="0"/>
              <a:t>Respondents, for instance, key informants or focus </a:t>
            </a:r>
            <a:br>
              <a:rPr lang="en-US" smtClean="0"/>
            </a:br>
            <a:r>
              <a:rPr lang="en-US" smtClean="0"/>
              <a:t>group members.</a:t>
            </a:r>
          </a:p>
          <a:p>
            <a:pPr lvl="1" eaLnBrk="1" fontAlgn="auto" hangingPunct="1">
              <a:spcAft>
                <a:spcPts val="0"/>
              </a:spcAft>
              <a:buFont typeface="Arial" pitchFamily="34" charset="0"/>
              <a:buChar char="–"/>
              <a:defRPr/>
            </a:pPr>
            <a:r>
              <a:rPr lang="en-US" smtClean="0"/>
              <a:t>Age, sex, occupation, educational background etc.</a:t>
            </a:r>
            <a:endParaRPr lang="en-US" sz="2400" smtClean="0"/>
          </a:p>
          <a:p>
            <a:pPr eaLnBrk="1" fontAlgn="auto" hangingPunct="1">
              <a:spcAft>
                <a:spcPts val="0"/>
              </a:spcAft>
              <a:buFont typeface="Arial" charset="0"/>
              <a:buNone/>
              <a:defRPr/>
            </a:pPr>
            <a:r>
              <a:rPr lang="en-US" sz="2800" smtClean="0"/>
              <a:t>b) Order, reduce and/or code the data (data processing).</a:t>
            </a:r>
          </a:p>
          <a:p>
            <a:pPr eaLnBrk="1" fontAlgn="auto" hangingPunct="1">
              <a:spcAft>
                <a:spcPts val="0"/>
              </a:spcAft>
              <a:buFont typeface="Arial" charset="0"/>
              <a:buNone/>
              <a:defRPr/>
            </a:pPr>
            <a:r>
              <a:rPr lang="en-US" sz="2800" smtClean="0"/>
              <a:t>c) Display the summaries of data for interpretation.</a:t>
            </a:r>
          </a:p>
          <a:p>
            <a:pPr eaLnBrk="1" fontAlgn="auto" hangingPunct="1">
              <a:spcAft>
                <a:spcPts val="0"/>
              </a:spcAft>
              <a:buFont typeface="Arial" charset="0"/>
              <a:buNone/>
              <a:defRPr/>
            </a:pPr>
            <a:r>
              <a:rPr lang="en-US" sz="2800" smtClean="0"/>
              <a:t>d) Draw conclusions.</a:t>
            </a:r>
          </a:p>
          <a:p>
            <a:pPr eaLnBrk="1" fontAlgn="auto" hangingPunct="1">
              <a:spcAft>
                <a:spcPts val="0"/>
              </a:spcAft>
              <a:buFont typeface="Arial" charset="0"/>
              <a:buNone/>
              <a:defRPr/>
            </a:pPr>
            <a:r>
              <a:rPr lang="en-US" sz="2800" smtClean="0"/>
              <a:t>e) Develop strategies for testing or confirming the findings to prove their validity.</a:t>
            </a:r>
          </a:p>
          <a:p>
            <a:pPr eaLnBrk="1" fontAlgn="auto" hangingPunct="1">
              <a:spcAft>
                <a:spcPts val="0"/>
              </a:spcAft>
              <a:buFont typeface="Arial" pitchFamily="34" charset="0"/>
              <a:buChar char="•"/>
              <a:defRPr/>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itle 1"/>
          <p:cNvSpPr>
            <a:spLocks noGrp="1"/>
          </p:cNvSpPr>
          <p:nvPr>
            <p:ph type="title"/>
          </p:nvPr>
        </p:nvSpPr>
        <p:spPr>
          <a:xfrm>
            <a:off x="562372" y="0"/>
            <a:ext cx="10122694" cy="457200"/>
          </a:xfrm>
        </p:spPr>
        <p:txBody>
          <a:bodyPr rtlCol="0">
            <a:normAutofit fontScale="90000"/>
          </a:bodyPr>
          <a:lstStyle/>
          <a:p>
            <a:pPr eaLnBrk="1" fontAlgn="auto" hangingPunct="1">
              <a:spcAft>
                <a:spcPts val="0"/>
              </a:spcAft>
              <a:defRPr/>
            </a:pPr>
            <a:r>
              <a:rPr lang="en-US" sz="3600" b="1" u="sng" smtClean="0"/>
              <a:t>Measures of Central Tendency</a:t>
            </a:r>
            <a:endParaRPr lang="en-US" sz="3600" u="sng" smtClean="0"/>
          </a:p>
        </p:txBody>
      </p:sp>
      <p:sp>
        <p:nvSpPr>
          <p:cNvPr id="112643" name="Content Placeholder 2"/>
          <p:cNvSpPr>
            <a:spLocks noGrp="1"/>
          </p:cNvSpPr>
          <p:nvPr>
            <p:ph idx="1"/>
          </p:nvPr>
        </p:nvSpPr>
        <p:spPr>
          <a:xfrm>
            <a:off x="0" y="457200"/>
            <a:ext cx="11247438" cy="6248400"/>
          </a:xfrm>
        </p:spPr>
        <p:txBody>
          <a:bodyPr rtlCol="0">
            <a:normAutofit/>
          </a:bodyPr>
          <a:lstStyle/>
          <a:p>
            <a:pPr eaLnBrk="1" fontAlgn="auto" hangingPunct="1">
              <a:spcAft>
                <a:spcPts val="0"/>
              </a:spcAft>
              <a:buFont typeface="Arial" pitchFamily="34" charset="0"/>
              <a:buChar char="•"/>
              <a:defRPr/>
            </a:pPr>
            <a:r>
              <a:rPr lang="en-US" sz="2800" smtClean="0"/>
              <a:t>Referred to as 'average' measures. They describe how closely related the data is. </a:t>
            </a:r>
          </a:p>
          <a:p>
            <a:pPr eaLnBrk="1" fontAlgn="auto" hangingPunct="1">
              <a:spcAft>
                <a:spcPts val="0"/>
              </a:spcAft>
              <a:buFont typeface="Arial" charset="0"/>
              <a:buNone/>
              <a:defRPr/>
            </a:pPr>
            <a:r>
              <a:rPr lang="en-US" sz="2800" b="1" smtClean="0"/>
              <a:t>1. Mode: </a:t>
            </a:r>
            <a:r>
              <a:rPr lang="en-US" sz="2800" smtClean="0"/>
              <a:t>it</a:t>
            </a:r>
            <a:r>
              <a:rPr lang="en-US" sz="2800" b="1" smtClean="0"/>
              <a:t> </a:t>
            </a:r>
            <a:r>
              <a:rPr lang="en-US" sz="2800" smtClean="0"/>
              <a:t>is the numerical value or score that occurs most times. It is the most suitable measure of central tendency for nominal data.</a:t>
            </a:r>
          </a:p>
          <a:p>
            <a:pPr eaLnBrk="1" fontAlgn="auto" hangingPunct="1">
              <a:spcAft>
                <a:spcPts val="0"/>
              </a:spcAft>
              <a:buFont typeface="Arial" charset="0"/>
              <a:buNone/>
              <a:defRPr/>
            </a:pPr>
            <a:r>
              <a:rPr lang="en-US" sz="2800" b="1" smtClean="0"/>
              <a:t>2. Median: </a:t>
            </a:r>
            <a:r>
              <a:rPr lang="en-US" sz="2800" smtClean="0"/>
              <a:t>it</a:t>
            </a:r>
            <a:r>
              <a:rPr lang="en-US" sz="2800" b="1" smtClean="0"/>
              <a:t> </a:t>
            </a:r>
            <a:r>
              <a:rPr lang="en-US" sz="2800" smtClean="0"/>
              <a:t>is the score at the exact centre of a distribution; it is also called the 50th percentile. It is the most central value when raw data is arranged on a scale from the highest to the lowest.</a:t>
            </a:r>
          </a:p>
          <a:p>
            <a:pPr eaLnBrk="1" fontAlgn="auto" hangingPunct="1">
              <a:spcAft>
                <a:spcPts val="0"/>
              </a:spcAft>
              <a:buFont typeface="Arial" charset="0"/>
              <a:buNone/>
              <a:defRPr/>
            </a:pPr>
            <a:r>
              <a:rPr lang="en-US" sz="2800" b="1" smtClean="0"/>
              <a:t>3. Mean:  </a:t>
            </a:r>
            <a:r>
              <a:rPr lang="en-US" sz="2800" smtClean="0"/>
              <a:t>It is the total sum of scores divided by the number of scores being summed. The mean is the most suitable measure of central tendency for interval and ratio level data. </a:t>
            </a:r>
            <a:br>
              <a:rPr lang="en-US" sz="2800" smtClean="0"/>
            </a:br>
            <a:endParaRPr lang="en-US" sz="2800" smtClean="0"/>
          </a:p>
          <a:p>
            <a:pPr eaLnBrk="1" fontAlgn="auto" hangingPunct="1">
              <a:spcAft>
                <a:spcPts val="0"/>
              </a:spcAft>
              <a:buFont typeface="Arial" pitchFamily="34" charset="0"/>
              <a:buChar char="•"/>
              <a:defRPr/>
            </a:pPr>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itle 1"/>
          <p:cNvSpPr>
            <a:spLocks noGrp="1"/>
          </p:cNvSpPr>
          <p:nvPr>
            <p:ph type="title"/>
          </p:nvPr>
        </p:nvSpPr>
        <p:spPr>
          <a:xfrm>
            <a:off x="562372" y="0"/>
            <a:ext cx="10122694" cy="381000"/>
          </a:xfrm>
        </p:spPr>
        <p:txBody>
          <a:bodyPr rtlCol="0">
            <a:normAutofit fontScale="90000"/>
          </a:bodyPr>
          <a:lstStyle/>
          <a:p>
            <a:pPr eaLnBrk="1" fontAlgn="auto" hangingPunct="1">
              <a:spcAft>
                <a:spcPts val="0"/>
              </a:spcAft>
              <a:defRPr/>
            </a:pPr>
            <a:r>
              <a:rPr lang="en-US" sz="3600" b="1" u="sng" smtClean="0"/>
              <a:t>Measures of Dispersion</a:t>
            </a:r>
            <a:endParaRPr lang="en-US" sz="3600" u="sng" smtClean="0"/>
          </a:p>
        </p:txBody>
      </p:sp>
      <p:sp>
        <p:nvSpPr>
          <p:cNvPr id="169987" name="Content Placeholder 2"/>
          <p:cNvSpPr>
            <a:spLocks noGrp="1"/>
          </p:cNvSpPr>
          <p:nvPr>
            <p:ph idx="1"/>
          </p:nvPr>
        </p:nvSpPr>
        <p:spPr>
          <a:xfrm>
            <a:off x="187459" y="457200"/>
            <a:ext cx="10872523" cy="6248400"/>
          </a:xfrm>
        </p:spPr>
        <p:txBody>
          <a:bodyPr/>
          <a:lstStyle/>
          <a:p>
            <a:pPr eaLnBrk="1" hangingPunct="1"/>
            <a:r>
              <a:rPr lang="en-US" sz="2800" smtClean="0"/>
              <a:t>Are used to measure the individual differences of scores in a sample. They give an indication of how scores in a sample are dispersed around the mean. </a:t>
            </a:r>
          </a:p>
          <a:p>
            <a:pPr eaLnBrk="1" hangingPunct="1"/>
            <a:r>
              <a:rPr lang="en-US" sz="2800" smtClean="0"/>
              <a:t>They show how different the scores are or the extents to which individual scores deviate from one another.</a:t>
            </a:r>
          </a:p>
          <a:p>
            <a:pPr eaLnBrk="1" hangingPunct="1"/>
            <a:r>
              <a:rPr lang="en-US" sz="2800" smtClean="0"/>
              <a:t>If the individual scores are similar, the measure of variability is small and the sample is relatively similar or homogeneous in terms of those scores. A wide variation in scores may indicate a heterogeneous sample.</a:t>
            </a:r>
          </a:p>
          <a:p>
            <a:pPr eaLnBrk="1" hangingPunct="1">
              <a:buFont typeface="Arial" charset="0"/>
              <a:buNone/>
            </a:pPr>
            <a:r>
              <a:rPr lang="en-US" sz="2800" b="1" smtClean="0"/>
              <a:t>1. Range: </a:t>
            </a:r>
            <a:r>
              <a:rPr lang="en-US" sz="2800" smtClean="0"/>
              <a:t>It is obtained by subtracting the lowest score from the highest score. The range is the difference between the highest and lowest score. It is not a very significant statistical measure.</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 y="381000"/>
            <a:ext cx="11059981" cy="6324600"/>
          </a:xfrm>
        </p:spPr>
        <p:txBody>
          <a:bodyPr rtlCol="0">
            <a:normAutofit lnSpcReduction="10000"/>
          </a:bodyPr>
          <a:lstStyle/>
          <a:p>
            <a:pPr eaLnBrk="1" fontAlgn="auto" hangingPunct="1">
              <a:spcAft>
                <a:spcPts val="0"/>
              </a:spcAft>
              <a:buFont typeface="Arial" charset="0"/>
              <a:buNone/>
              <a:defRPr/>
            </a:pPr>
            <a:r>
              <a:rPr lang="en-US" sz="2800" b="1" smtClean="0"/>
              <a:t>2. Variance</a:t>
            </a:r>
            <a:r>
              <a:rPr lang="en-US" sz="2800" smtClean="0"/>
              <a:t>: it is a measure of how individual scores in a set of data vary in their distribution from one to the other. </a:t>
            </a:r>
          </a:p>
          <a:p>
            <a:pPr eaLnBrk="1" fontAlgn="auto" hangingPunct="1">
              <a:spcAft>
                <a:spcPts val="0"/>
              </a:spcAft>
              <a:buFont typeface="Arial" charset="0"/>
              <a:buNone/>
              <a:defRPr/>
            </a:pPr>
            <a:r>
              <a:rPr lang="en-US" sz="2800" b="1" smtClean="0"/>
              <a:t>3. Standard Deviation: </a:t>
            </a:r>
            <a:r>
              <a:rPr lang="en-US" sz="2800" smtClean="0"/>
              <a:t> It is calculated by finding the square root of variance - that means you have to calculate the variance first. </a:t>
            </a:r>
          </a:p>
          <a:p>
            <a:pPr algn="ctr" eaLnBrk="1" fontAlgn="auto" hangingPunct="1">
              <a:spcAft>
                <a:spcPts val="0"/>
              </a:spcAft>
              <a:buFont typeface="Arial" charset="0"/>
              <a:buNone/>
              <a:defRPr/>
            </a:pPr>
            <a:r>
              <a:rPr lang="en-US" sz="2800" b="1" u="sng" smtClean="0"/>
              <a:t>MEASUREMENT SCALES</a:t>
            </a:r>
          </a:p>
          <a:p>
            <a:pPr marL="514350" indent="-514350" eaLnBrk="1" fontAlgn="auto" hangingPunct="1">
              <a:spcAft>
                <a:spcPts val="0"/>
              </a:spcAft>
              <a:buFont typeface="Arial" charset="0"/>
              <a:buAutoNum type="arabicPeriod"/>
              <a:defRPr/>
            </a:pPr>
            <a:r>
              <a:rPr lang="en-US" sz="2800" b="1" smtClean="0"/>
              <a:t>Nominal scale: </a:t>
            </a:r>
            <a:r>
              <a:rPr lang="en-US" sz="2800" smtClean="0"/>
              <a:t>the lowest level of measurement. It groups subjects or cases from the sample into categories. Variables which can only be measured at the nominal scale include: sex, race, marital status, color etc</a:t>
            </a:r>
          </a:p>
          <a:p>
            <a:pPr marL="514350" indent="-514350" eaLnBrk="1" fontAlgn="auto" hangingPunct="1">
              <a:spcAft>
                <a:spcPts val="0"/>
              </a:spcAft>
              <a:buFont typeface="Arial" charset="0"/>
              <a:buAutoNum type="arabicPeriod"/>
              <a:defRPr/>
            </a:pPr>
            <a:r>
              <a:rPr lang="en-US" sz="2800" b="1" smtClean="0"/>
              <a:t>Ordinal scale:  </a:t>
            </a:r>
            <a:r>
              <a:rPr lang="en-US" sz="2800" smtClean="0"/>
              <a:t>it not only groups subjects into categories, but it also ranks them into </a:t>
            </a:r>
            <a:r>
              <a:rPr lang="en-US" sz="2800" u="sng" smtClean="0"/>
              <a:t>some order</a:t>
            </a:r>
            <a:r>
              <a:rPr lang="en-US" sz="2800" smtClean="0"/>
              <a:t>, this could be in an increasing order. i.e., in an ordinal scale, numerals are used to represent relative position or order among the values of the variables. E.g.; social class, military rank etc.</a:t>
            </a:r>
          </a:p>
          <a:p>
            <a:pPr marL="514350" indent="-514350" eaLnBrk="1" fontAlgn="auto" hangingPunct="1">
              <a:spcAft>
                <a:spcPts val="0"/>
              </a:spcAft>
              <a:buFont typeface="Arial" charset="0"/>
              <a:buAutoNum type="arabicPeriod"/>
              <a:defRPr/>
            </a:pPr>
            <a:endParaRPr lang="en-US" sz="2800" smtClean="0"/>
          </a:p>
          <a:p>
            <a:pPr algn="ctr" eaLnBrk="1" fontAlgn="auto" hangingPunct="1">
              <a:spcAft>
                <a:spcPts val="0"/>
              </a:spcAft>
              <a:buFont typeface="Arial" charset="0"/>
              <a:buNone/>
              <a:defRPr/>
            </a:pPr>
            <a:endParaRPr lang="en-US" sz="2800" smtClean="0"/>
          </a:p>
          <a:p>
            <a:pPr eaLnBrk="1" fontAlgn="auto" hangingPunct="1">
              <a:spcAft>
                <a:spcPts val="0"/>
              </a:spcAft>
              <a:buFont typeface="Arial" pitchFamily="34" charset="0"/>
              <a:buChar char="•"/>
              <a:defRPr/>
            </a:pP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0" y="0"/>
            <a:ext cx="11247438" cy="12192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dirty="0" smtClean="0">
                <a:solidFill>
                  <a:schemeClr val="bg1"/>
                </a:solidFill>
              </a:rPr>
              <a:t>Answers that a good research should provide</a:t>
            </a:r>
          </a:p>
        </p:txBody>
      </p:sp>
      <p:sp>
        <p:nvSpPr>
          <p:cNvPr id="11267" name="Content Placeholder 2"/>
          <p:cNvSpPr>
            <a:spLocks noGrp="1"/>
          </p:cNvSpPr>
          <p:nvPr>
            <p:ph idx="1"/>
          </p:nvPr>
        </p:nvSpPr>
        <p:spPr>
          <a:xfrm>
            <a:off x="0" y="1219200"/>
            <a:ext cx="11247438" cy="5638800"/>
          </a:xfrm>
        </p:spPr>
        <p:txBody>
          <a:bodyPr>
            <a:normAutofit/>
          </a:bodyPr>
          <a:lstStyle/>
          <a:p>
            <a:pPr algn="just" eaLnBrk="1" hangingPunct="1"/>
            <a:r>
              <a:rPr lang="en-US" smtClean="0"/>
              <a:t>What are the perceived health needs of different groups of people?</a:t>
            </a:r>
          </a:p>
          <a:p>
            <a:pPr algn="just" eaLnBrk="1" hangingPunct="1"/>
            <a:r>
              <a:rPr lang="en-US" smtClean="0"/>
              <a:t>To what extent do the present health interactions cover the health priority needs of the people?</a:t>
            </a:r>
          </a:p>
          <a:p>
            <a:pPr algn="just" eaLnBrk="1" hangingPunct="1"/>
            <a:r>
              <a:rPr lang="en-US" smtClean="0"/>
              <a:t>Are the interventions that have been initiated acceptable to the people in terms of culture and cost (especially the poor)? Are these interventions provided as cost-effectively as possible?</a:t>
            </a:r>
          </a:p>
          <a:p>
            <a:pPr algn="just" eaLnBrk="1" hangingPunct="1"/>
            <a:r>
              <a:rPr lang="en-US" smtClean="0"/>
              <a:t>Is it possible to cover more needs given the available resources? Is it possible to expand cost-sharing through insurance? Would this help reduce most of the unexpected high costs?</a:t>
            </a:r>
          </a:p>
          <a:p>
            <a:pPr algn="just" eaLnBrk="1" hangingPunct="1"/>
            <a:endParaRPr lang="en-US" smtClean="0"/>
          </a:p>
          <a:p>
            <a:pPr algn="just"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Content Placeholder 2"/>
          <p:cNvSpPr>
            <a:spLocks noGrp="1"/>
          </p:cNvSpPr>
          <p:nvPr>
            <p:ph idx="1"/>
          </p:nvPr>
        </p:nvSpPr>
        <p:spPr>
          <a:xfrm>
            <a:off x="187457" y="304800"/>
            <a:ext cx="11059981" cy="6400800"/>
          </a:xfrm>
        </p:spPr>
        <p:txBody>
          <a:bodyPr rtlCol="0">
            <a:normAutofit/>
          </a:bodyPr>
          <a:lstStyle/>
          <a:p>
            <a:pPr eaLnBrk="1" fontAlgn="auto" hangingPunct="1">
              <a:spcAft>
                <a:spcPts val="0"/>
              </a:spcAft>
              <a:buFont typeface="Arial" charset="0"/>
              <a:buNone/>
              <a:defRPr/>
            </a:pPr>
            <a:r>
              <a:rPr lang="en-US" sz="2800" b="1" smtClean="0"/>
              <a:t>3. Interval scale:  </a:t>
            </a:r>
            <a:r>
              <a:rPr lang="en-US" sz="2800" smtClean="0"/>
              <a:t>The numerals are assigned to each measure and ranked in an order and the intervals between the numerals are equal. </a:t>
            </a:r>
          </a:p>
          <a:p>
            <a:pPr eaLnBrk="1" fontAlgn="auto" hangingPunct="1">
              <a:spcAft>
                <a:spcPts val="0"/>
              </a:spcAft>
              <a:buFont typeface="Arial" charset="0"/>
              <a:buNone/>
              <a:defRPr/>
            </a:pPr>
            <a:r>
              <a:rPr lang="en-US" sz="2800" smtClean="0"/>
              <a:t>Mathematical operations are limited to additions and deductions; multiplication and division are not applicable.</a:t>
            </a:r>
          </a:p>
          <a:p>
            <a:pPr eaLnBrk="1" fontAlgn="auto" hangingPunct="1">
              <a:spcAft>
                <a:spcPts val="0"/>
              </a:spcAft>
              <a:buFont typeface="Arial" charset="0"/>
              <a:buNone/>
              <a:defRPr/>
            </a:pPr>
            <a:r>
              <a:rPr lang="en-US" sz="2800" smtClean="0"/>
              <a:t>An interval scale does not have a true zero point.  The minimum and maximum points o the scale are only arbitrary</a:t>
            </a:r>
          </a:p>
          <a:p>
            <a:pPr eaLnBrk="1" fontAlgn="auto" hangingPunct="1">
              <a:spcAft>
                <a:spcPts val="0"/>
              </a:spcAft>
              <a:buFont typeface="Arial" charset="0"/>
              <a:buNone/>
              <a:defRPr/>
            </a:pPr>
            <a:r>
              <a:rPr lang="en-US" sz="2800" b="1" smtClean="0"/>
              <a:t>4. Ratio scale: </a:t>
            </a:r>
            <a:r>
              <a:rPr lang="en-US" sz="2800" smtClean="0"/>
              <a:t>is the highest level of measurement. It is the most precise method of measuring variables. It has all the characteristics of the other scales. The only additional characteristic is that it has a true zero point and all the mathematical operations can be applied to yield meaningful values. Most physical objects can be measured at the ratio scale. E.g. height, weight, distance, age, area,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itle 1"/>
          <p:cNvSpPr>
            <a:spLocks noGrp="1"/>
          </p:cNvSpPr>
          <p:nvPr>
            <p:ph type="title"/>
          </p:nvPr>
        </p:nvSpPr>
        <p:spPr>
          <a:xfrm>
            <a:off x="281186" y="0"/>
            <a:ext cx="10685066" cy="533400"/>
          </a:xfrm>
        </p:spPr>
        <p:txBody>
          <a:bodyPr rtlCol="0">
            <a:normAutofit fontScale="90000"/>
          </a:bodyPr>
          <a:lstStyle/>
          <a:p>
            <a:pPr eaLnBrk="1" fontAlgn="auto" hangingPunct="1">
              <a:spcAft>
                <a:spcPts val="0"/>
              </a:spcAft>
              <a:defRPr/>
            </a:pPr>
            <a:r>
              <a:rPr lang="en-US" sz="3600" b="1" u="sng" smtClean="0"/>
              <a:t>Qualitative Data Presentation and Analysis</a:t>
            </a:r>
            <a:endParaRPr lang="en-US" sz="3600" u="sng" smtClean="0"/>
          </a:p>
        </p:txBody>
      </p:sp>
      <p:sp>
        <p:nvSpPr>
          <p:cNvPr id="173059" name="Content Placeholder 2"/>
          <p:cNvSpPr>
            <a:spLocks noGrp="1"/>
          </p:cNvSpPr>
          <p:nvPr>
            <p:ph idx="1"/>
          </p:nvPr>
        </p:nvSpPr>
        <p:spPr>
          <a:xfrm>
            <a:off x="187457" y="533400"/>
            <a:ext cx="11059981" cy="6324600"/>
          </a:xfrm>
        </p:spPr>
        <p:txBody>
          <a:bodyPr/>
          <a:lstStyle/>
          <a:p>
            <a:pPr eaLnBrk="1" hangingPunct="1">
              <a:buFont typeface="Arial" charset="0"/>
              <a:buNone/>
            </a:pPr>
            <a:r>
              <a:rPr lang="en-US" sz="2800" b="1" smtClean="0"/>
              <a:t>1. Organizing the Data</a:t>
            </a:r>
            <a:r>
              <a:rPr lang="en-US" sz="2800" smtClean="0"/>
              <a:t>: involves putting all the information in a simple format that can be understood. This is known as ‘cleaning’ the data.</a:t>
            </a:r>
          </a:p>
          <a:p>
            <a:pPr eaLnBrk="1" hangingPunct="1">
              <a:buFont typeface="Arial" charset="0"/>
              <a:buNone/>
            </a:pPr>
            <a:r>
              <a:rPr lang="en-US" sz="2800" b="1" smtClean="0"/>
              <a:t>2. Creating Categories, Themes and Patterns</a:t>
            </a:r>
            <a:r>
              <a:rPr lang="en-US" sz="2800" smtClean="0"/>
              <a:t>: The researcher needs to be very familiar with the data so as to establish relationships among these categories. One use the research questions or discussion topics. </a:t>
            </a:r>
          </a:p>
          <a:p>
            <a:pPr eaLnBrk="1" hangingPunct="1">
              <a:buFont typeface="Arial" charset="0"/>
              <a:buNone/>
            </a:pPr>
            <a:r>
              <a:rPr lang="en-US" sz="2800" b="1" smtClean="0"/>
              <a:t>3. Analyzing and Interpreting the Data: </a:t>
            </a:r>
            <a:r>
              <a:rPr lang="en-US" sz="2800" smtClean="0"/>
              <a:t>it involves evaluating the data to determine its usefulness </a:t>
            </a:r>
            <a:br>
              <a:rPr lang="en-US" sz="2800" smtClean="0"/>
            </a:br>
            <a:r>
              <a:rPr lang="en-US" sz="2800" smtClean="0"/>
              <a:t>and accuracy. </a:t>
            </a:r>
          </a:p>
          <a:p>
            <a:pPr eaLnBrk="1" hangingPunct="1">
              <a:buFont typeface="Arial" charset="0"/>
              <a:buNone/>
            </a:pPr>
            <a:r>
              <a:rPr lang="en-US" sz="2800" b="1" smtClean="0"/>
              <a:t>4. Writing the Report: </a:t>
            </a:r>
            <a:r>
              <a:rPr lang="en-US" sz="2800" smtClean="0"/>
              <a:t>Unlike the quantitative research where the report writing is done after analyzing the data, in qualitative research techniques, the writing and the analysis go hand in hand.</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itle 1"/>
          <p:cNvSpPr>
            <a:spLocks noGrp="1"/>
          </p:cNvSpPr>
          <p:nvPr>
            <p:ph type="title"/>
          </p:nvPr>
        </p:nvSpPr>
        <p:spPr>
          <a:xfrm>
            <a:off x="187457" y="0"/>
            <a:ext cx="11059981" cy="533400"/>
          </a:xfrm>
        </p:spPr>
        <p:txBody>
          <a:bodyPr rtlCol="0">
            <a:normAutofit fontScale="90000"/>
          </a:bodyPr>
          <a:lstStyle/>
          <a:p>
            <a:pPr eaLnBrk="1" fontAlgn="auto" hangingPunct="1">
              <a:spcAft>
                <a:spcPts val="0"/>
              </a:spcAft>
              <a:defRPr/>
            </a:pPr>
            <a:r>
              <a:rPr lang="en-US" sz="3600" b="1" smtClean="0"/>
              <a:t>Quantitative Data Presentation and Analysis</a:t>
            </a:r>
            <a:endParaRPr lang="en-US" sz="3600" smtClean="0"/>
          </a:p>
        </p:txBody>
      </p:sp>
      <p:sp>
        <p:nvSpPr>
          <p:cNvPr id="3" name="Content Placeholder 2"/>
          <p:cNvSpPr>
            <a:spLocks noGrp="1"/>
          </p:cNvSpPr>
          <p:nvPr>
            <p:ph idx="1"/>
          </p:nvPr>
        </p:nvSpPr>
        <p:spPr>
          <a:xfrm>
            <a:off x="187459" y="533400"/>
            <a:ext cx="10872523" cy="6172200"/>
          </a:xfrm>
        </p:spPr>
        <p:txBody>
          <a:bodyPr rtlCol="0">
            <a:normAutofit/>
          </a:bodyPr>
          <a:lstStyle/>
          <a:p>
            <a:pPr eaLnBrk="1" fontAlgn="auto" hangingPunct="1">
              <a:spcAft>
                <a:spcPts val="0"/>
              </a:spcAft>
              <a:buFont typeface="Arial" charset="0"/>
              <a:buNone/>
              <a:defRPr/>
            </a:pPr>
            <a:r>
              <a:rPr lang="en-US" b="1" smtClean="0"/>
              <a:t>1. Tabular Method</a:t>
            </a:r>
          </a:p>
          <a:p>
            <a:pPr lvl="1" eaLnBrk="1" fontAlgn="auto" hangingPunct="1">
              <a:spcAft>
                <a:spcPts val="0"/>
              </a:spcAft>
              <a:buFont typeface="Arial" pitchFamily="34" charset="0"/>
              <a:buChar char="–"/>
              <a:defRPr/>
            </a:pPr>
            <a:r>
              <a:rPr lang="en-US" b="1" smtClean="0"/>
              <a:t>Simple Table:</a:t>
            </a:r>
            <a:r>
              <a:rPr lang="en-US" smtClean="0"/>
              <a:t> usually a single line of characters explaining a few columns of information.</a:t>
            </a:r>
          </a:p>
          <a:p>
            <a:pPr lvl="1" eaLnBrk="1" fontAlgn="auto" hangingPunct="1">
              <a:spcAft>
                <a:spcPts val="0"/>
              </a:spcAft>
              <a:buFont typeface="Arial" pitchFamily="34" charset="0"/>
              <a:buChar char="–"/>
              <a:defRPr/>
            </a:pPr>
            <a:r>
              <a:rPr lang="en-US" b="1" smtClean="0"/>
              <a:t>Compound Table</a:t>
            </a:r>
            <a:r>
              <a:rPr lang="en-US" smtClean="0"/>
              <a:t>: a single line of characters has been described by two or more components of information. </a:t>
            </a:r>
          </a:p>
          <a:p>
            <a:pPr marL="60325" lvl="1" indent="-60325" eaLnBrk="1" fontAlgn="auto" hangingPunct="1">
              <a:spcAft>
                <a:spcPts val="0"/>
              </a:spcAft>
              <a:buFont typeface="Arial" charset="0"/>
              <a:buNone/>
              <a:defRPr/>
            </a:pPr>
            <a:r>
              <a:rPr lang="en-US" smtClean="0"/>
              <a:t>When constructing tables it is important that:</a:t>
            </a:r>
          </a:p>
          <a:p>
            <a:pPr lvl="1" eaLnBrk="1" fontAlgn="auto" hangingPunct="1">
              <a:spcAft>
                <a:spcPts val="0"/>
              </a:spcAft>
              <a:buFont typeface="Arial" pitchFamily="34" charset="0"/>
              <a:buChar char="–"/>
              <a:defRPr/>
            </a:pPr>
            <a:r>
              <a:rPr lang="en-US" smtClean="0"/>
              <a:t> You give correct consecutive numbers to the tables and indicate the title of the table at the top.</a:t>
            </a:r>
          </a:p>
          <a:p>
            <a:pPr lvl="1" eaLnBrk="1" fontAlgn="auto" hangingPunct="1">
              <a:spcAft>
                <a:spcPts val="0"/>
              </a:spcAft>
              <a:buFont typeface="Arial" pitchFamily="34" charset="0"/>
              <a:buChar char="–"/>
              <a:defRPr/>
            </a:pPr>
            <a:r>
              <a:rPr lang="en-US" smtClean="0"/>
              <a:t>Clearly indicate the totals and percentages.</a:t>
            </a:r>
          </a:p>
          <a:p>
            <a:pPr lvl="1" eaLnBrk="1" fontAlgn="auto" hangingPunct="1">
              <a:spcAft>
                <a:spcPts val="0"/>
              </a:spcAft>
              <a:buFont typeface="Arial" pitchFamily="34" charset="0"/>
              <a:buChar char="–"/>
              <a:defRPr/>
            </a:pPr>
            <a:r>
              <a:rPr lang="en-US" smtClean="0"/>
              <a:t>Show where the data is obtained from, that is the source of the data with the year when the data was collected clearly shown.</a:t>
            </a:r>
          </a:p>
          <a:p>
            <a:pPr eaLnBrk="1" fontAlgn="auto" hangingPunct="1">
              <a:spcAft>
                <a:spcPts val="0"/>
              </a:spcAft>
              <a:buFont typeface="Arial" pitchFamily="34" charset="0"/>
              <a:buChar char="•"/>
              <a:defRPr/>
            </a:pPr>
            <a:endParaRPr lang="en-US" smtClean="0"/>
          </a:p>
          <a:p>
            <a:pPr eaLnBrk="1" fontAlgn="auto" hangingPunct="1">
              <a:spcAft>
                <a:spcPts val="0"/>
              </a:spcAft>
              <a:buFont typeface="Arial" pitchFamily="34" charset="0"/>
              <a:buChar char="•"/>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324600"/>
          </a:xfrm>
        </p:spPr>
        <p:txBody>
          <a:bodyPr rtlCol="0">
            <a:normAutofit/>
          </a:bodyPr>
          <a:lstStyle/>
          <a:p>
            <a:pPr eaLnBrk="1" fontAlgn="auto" hangingPunct="1">
              <a:spcAft>
                <a:spcPts val="0"/>
              </a:spcAft>
              <a:buFont typeface="Arial" charset="0"/>
              <a:buNone/>
              <a:defRPr/>
            </a:pPr>
            <a:r>
              <a:rPr lang="en-US" sz="2800" b="1" smtClean="0"/>
              <a:t>2. Graphic Method</a:t>
            </a:r>
            <a:endParaRPr lang="en-US" sz="2800" smtClean="0"/>
          </a:p>
          <a:p>
            <a:pPr eaLnBrk="1" fontAlgn="auto" hangingPunct="1">
              <a:spcAft>
                <a:spcPts val="0"/>
              </a:spcAft>
              <a:buFont typeface="Arial" charset="0"/>
              <a:buNone/>
              <a:defRPr/>
            </a:pPr>
            <a:r>
              <a:rPr lang="en-US" sz="2800" smtClean="0"/>
              <a:t>Graphs are used to organize and describe data. </a:t>
            </a:r>
          </a:p>
          <a:p>
            <a:pPr marL="344488" indent="-344488" eaLnBrk="1" fontAlgn="auto" hangingPunct="1">
              <a:spcAft>
                <a:spcPts val="0"/>
              </a:spcAft>
              <a:buFont typeface="Arial" charset="0"/>
              <a:buNone/>
              <a:defRPr/>
            </a:pPr>
            <a:r>
              <a:rPr lang="en-US" sz="2800" smtClean="0"/>
              <a:t>This enables the reader to see at a glance the trend of distribution of the data. Graphs have two axes: vertical and horizontal. </a:t>
            </a:r>
          </a:p>
          <a:p>
            <a:pPr marL="344488" indent="-344488" eaLnBrk="1" fontAlgn="auto" hangingPunct="1">
              <a:spcAft>
                <a:spcPts val="0"/>
              </a:spcAft>
              <a:buFont typeface="Arial" charset="0"/>
              <a:buNone/>
              <a:defRPr/>
            </a:pPr>
            <a:r>
              <a:rPr lang="en-US" sz="2800" smtClean="0"/>
              <a:t>Scores are usually presented along the horizontal axis, while the frequency is placed along the vertical axis. </a:t>
            </a:r>
          </a:p>
          <a:p>
            <a:pPr eaLnBrk="1" fontAlgn="auto" hangingPunct="1">
              <a:spcAft>
                <a:spcPts val="0"/>
              </a:spcAft>
              <a:buFont typeface="Arial" charset="0"/>
              <a:buNone/>
              <a:defRPr/>
            </a:pPr>
            <a:r>
              <a:rPr lang="en-US" sz="2800" smtClean="0"/>
              <a:t>It is important to note that the intersection point between the vertical and horizontal axes is usually represented by a zero (0).</a:t>
            </a:r>
          </a:p>
          <a:p>
            <a:pPr eaLnBrk="1" fontAlgn="auto" hangingPunct="1">
              <a:spcAft>
                <a:spcPts val="0"/>
              </a:spcAft>
              <a:buFont typeface="Arial" charset="0"/>
              <a:buNone/>
              <a:defRPr/>
            </a:pPr>
            <a:r>
              <a:rPr lang="en-US" sz="2800" smtClean="0"/>
              <a:t>Graphs should be well labelled both along the vertical axis and the horizontal. There are three common graphic methods that you may use for presenting data, i.e. Bar Charts, histograms, frequency polygons </a:t>
            </a:r>
          </a:p>
          <a:p>
            <a:pPr eaLnBrk="1" fontAlgn="auto" hangingPunct="1">
              <a:spcAft>
                <a:spcPts val="0"/>
              </a:spcAft>
              <a:buFont typeface="Arial" charset="0"/>
              <a:buNone/>
              <a:defRPr/>
            </a:pPr>
            <a:endParaRPr lang="en-US" sz="2800" smtClean="0"/>
          </a:p>
          <a:p>
            <a:pPr eaLnBrk="1" fontAlgn="auto" hangingPunct="1">
              <a:spcAft>
                <a:spcPts val="0"/>
              </a:spcAft>
              <a:buFont typeface="Arial" pitchFamily="34" charset="0"/>
              <a:buChar char="•"/>
              <a:defRPr/>
            </a:pP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Content Placeholder 2"/>
          <p:cNvSpPr>
            <a:spLocks noGrp="1"/>
          </p:cNvSpPr>
          <p:nvPr>
            <p:ph idx="1"/>
          </p:nvPr>
        </p:nvSpPr>
        <p:spPr>
          <a:xfrm>
            <a:off x="187459" y="0"/>
            <a:ext cx="10872523" cy="6705600"/>
          </a:xfrm>
        </p:spPr>
        <p:txBody>
          <a:bodyPr/>
          <a:lstStyle/>
          <a:p>
            <a:pPr eaLnBrk="1" hangingPunct="1"/>
            <a:r>
              <a:rPr lang="en-US" b="1" smtClean="0"/>
              <a:t>Bar Charts</a:t>
            </a:r>
            <a:r>
              <a:rPr lang="en-US" smtClean="0"/>
              <a:t>: used when the data being presented is discrete or when the scale is nominal. Bar charts are quite similar to histograms with the exception that there are spaces in bar charts.  </a:t>
            </a:r>
          </a:p>
          <a:p>
            <a:pPr eaLnBrk="1" hangingPunct="1"/>
            <a:r>
              <a:rPr lang="en-US" b="1" smtClean="0"/>
              <a:t>Histograms: </a:t>
            </a:r>
            <a:r>
              <a:rPr lang="en-US" smtClean="0"/>
              <a:t>Unlike the bar chart, in the histogram there are no spaces between the bars. A histogram in many cases is used to represent continuous variables.</a:t>
            </a:r>
          </a:p>
          <a:p>
            <a:pPr eaLnBrk="1" hangingPunct="1"/>
            <a:r>
              <a:rPr lang="en-US" b="1" smtClean="0"/>
              <a:t>Frequency Polygons </a:t>
            </a:r>
            <a:r>
              <a:rPr lang="en-US" smtClean="0"/>
              <a:t/>
            </a:r>
            <a:br>
              <a:rPr lang="en-US" smtClean="0"/>
            </a:br>
            <a:r>
              <a:rPr lang="en-US" smtClean="0"/>
              <a:t>Frequency polygons are drawn based on the frequencies of the observations along the vertical axis against the group or class midpoints. </a:t>
            </a:r>
            <a:br>
              <a:rPr lang="en-US" smtClean="0"/>
            </a:br>
            <a:r>
              <a:rPr lang="en-US" smtClean="0"/>
              <a:t>They form a polygon shape hence the name.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Content Placeholder 6"/>
          <p:cNvSpPr>
            <a:spLocks noGrp="1"/>
          </p:cNvSpPr>
          <p:nvPr>
            <p:ph idx="1"/>
          </p:nvPr>
        </p:nvSpPr>
        <p:spPr>
          <a:xfrm>
            <a:off x="187459" y="228600"/>
            <a:ext cx="10872523" cy="6477000"/>
          </a:xfrm>
        </p:spPr>
        <p:txBody>
          <a:bodyPr/>
          <a:lstStyle/>
          <a:p>
            <a:pPr eaLnBrk="1" hangingPunct="1">
              <a:buFont typeface="Arial" charset="0"/>
              <a:buNone/>
            </a:pPr>
            <a:r>
              <a:rPr lang="en-US" b="1" smtClean="0"/>
              <a:t>3. </a:t>
            </a:r>
            <a:r>
              <a:rPr lang="en-US" sz="2800" b="1" smtClean="0"/>
              <a:t>Charts Method</a:t>
            </a:r>
            <a:r>
              <a:rPr lang="en-US" sz="2800" smtClean="0"/>
              <a:t>: they include; pie charts, doughnut charts, and scatter charts. One of the commonest types of charts used is the pie chart. Pie charts are relatively easy to interpret. </a:t>
            </a:r>
          </a:p>
          <a:p>
            <a:pPr eaLnBrk="1" hangingPunct="1">
              <a:buFont typeface="Arial" charset="0"/>
              <a:buNone/>
            </a:pPr>
            <a:r>
              <a:rPr lang="en-US" sz="2800" smtClean="0"/>
              <a:t>Each portion represents a variable. </a:t>
            </a:r>
            <a:r>
              <a:rPr lang="en-US" smtClean="0"/>
              <a:t/>
            </a:r>
            <a:br>
              <a:rPr lang="en-US" smtClean="0"/>
            </a:br>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Title 1"/>
          <p:cNvSpPr>
            <a:spLocks noGrp="1"/>
          </p:cNvSpPr>
          <p:nvPr>
            <p:ph type="title"/>
          </p:nvPr>
        </p:nvSpPr>
        <p:spPr>
          <a:xfrm>
            <a:off x="0" y="0"/>
            <a:ext cx="11247438" cy="914400"/>
          </a:xfrm>
          <a:solidFill>
            <a:srgbClr val="0000CC"/>
          </a:solidFill>
        </p:spPr>
        <p:txBody>
          <a:bodyPr rtlCol="0">
            <a:normAutofit/>
          </a:bodyPr>
          <a:lstStyle/>
          <a:p>
            <a:pPr eaLnBrk="1" fontAlgn="auto" hangingPunct="1">
              <a:spcAft>
                <a:spcPts val="0"/>
              </a:spcAft>
              <a:defRPr/>
            </a:pPr>
            <a:r>
              <a:rPr lang="en-US" sz="3600" b="1" smtClean="0">
                <a:solidFill>
                  <a:schemeClr val="bg1"/>
                </a:solidFill>
              </a:rPr>
              <a:t>STEP 10: COMMUNICATING THE RESEARCH FINDINGS</a:t>
            </a:r>
          </a:p>
        </p:txBody>
      </p:sp>
      <p:sp>
        <p:nvSpPr>
          <p:cNvPr id="3" name="Content Placeholder 2"/>
          <p:cNvSpPr>
            <a:spLocks noGrp="1"/>
          </p:cNvSpPr>
          <p:nvPr>
            <p:ph idx="1"/>
          </p:nvPr>
        </p:nvSpPr>
        <p:spPr>
          <a:xfrm>
            <a:off x="187459" y="990600"/>
            <a:ext cx="10872523" cy="5715000"/>
          </a:xfrm>
        </p:spPr>
        <p:txBody>
          <a:bodyPr rtlCol="0">
            <a:normAutofit fontScale="85000" lnSpcReduction="10000"/>
          </a:bodyPr>
          <a:lstStyle/>
          <a:p>
            <a:pPr algn="just" eaLnBrk="1" fontAlgn="auto" hangingPunct="1">
              <a:spcAft>
                <a:spcPts val="0"/>
              </a:spcAft>
              <a:buFont typeface="Arial" charset="0"/>
              <a:buNone/>
              <a:defRPr/>
            </a:pPr>
            <a:r>
              <a:rPr lang="en-US" dirty="0" smtClean="0"/>
              <a:t>Ways of communicating the research findings include: </a:t>
            </a:r>
          </a:p>
          <a:p>
            <a:pPr marL="514350" indent="-514350" algn="just" eaLnBrk="1" fontAlgn="auto" hangingPunct="1">
              <a:spcAft>
                <a:spcPts val="0"/>
              </a:spcAft>
              <a:buFont typeface="+mj-lt"/>
              <a:buAutoNum type="arabicParenR"/>
              <a:defRPr/>
            </a:pPr>
            <a:r>
              <a:rPr lang="en-US" dirty="0" smtClean="0"/>
              <a:t>A written report for academic purposes, e.g., a dissertation or a thesis, which are a requirement in the obtaining of a certain academic level.</a:t>
            </a:r>
          </a:p>
          <a:p>
            <a:pPr marL="514350" indent="-514350" algn="just" eaLnBrk="1" fontAlgn="auto" hangingPunct="1">
              <a:spcAft>
                <a:spcPts val="0"/>
              </a:spcAft>
              <a:buFont typeface="+mj-lt"/>
              <a:buAutoNum type="arabicParenR"/>
              <a:defRPr/>
            </a:pPr>
            <a:r>
              <a:rPr lang="en-US" dirty="0" smtClean="0"/>
              <a:t>A written report prepared for managers and policy implementers. </a:t>
            </a:r>
          </a:p>
          <a:p>
            <a:pPr marL="514350" indent="-514350" algn="just" eaLnBrk="1" fontAlgn="auto" hangingPunct="1">
              <a:spcAft>
                <a:spcPts val="0"/>
              </a:spcAft>
              <a:buFont typeface="+mj-lt"/>
              <a:buAutoNum type="arabicParenR"/>
              <a:defRPr/>
            </a:pPr>
            <a:r>
              <a:rPr lang="en-US" dirty="0" smtClean="0"/>
              <a:t>A written report sent as an article for publication in refereed scholarly journals.</a:t>
            </a:r>
          </a:p>
          <a:p>
            <a:pPr marL="514350" indent="-514350" algn="just" eaLnBrk="1" fontAlgn="auto" hangingPunct="1">
              <a:spcAft>
                <a:spcPts val="0"/>
              </a:spcAft>
              <a:buFont typeface="+mj-lt"/>
              <a:buAutoNum type="arabicParenR"/>
              <a:defRPr/>
            </a:pPr>
            <a:r>
              <a:rPr lang="en-US" dirty="0" smtClean="0"/>
              <a:t>Presentations of the research findings in workshops, seminars and conferences.</a:t>
            </a:r>
          </a:p>
          <a:p>
            <a:pPr marL="514350" indent="-514350" algn="just" eaLnBrk="1" fontAlgn="auto" hangingPunct="1">
              <a:spcAft>
                <a:spcPts val="0"/>
              </a:spcAft>
              <a:buFont typeface="+mj-lt"/>
              <a:buAutoNum type="arabicParenR"/>
              <a:defRPr/>
            </a:pPr>
            <a:r>
              <a:rPr lang="en-US" dirty="0" smtClean="0"/>
              <a:t>Written clinical summary statements which are then distributed to the relevant departments</a:t>
            </a:r>
          </a:p>
          <a:p>
            <a:pPr marL="514350" indent="-514350" algn="just" eaLnBrk="1" fontAlgn="auto" hangingPunct="1">
              <a:spcAft>
                <a:spcPts val="0"/>
              </a:spcAft>
              <a:buFont typeface="+mj-lt"/>
              <a:buAutoNum type="arabicParenR"/>
              <a:defRPr/>
            </a:pPr>
            <a:r>
              <a:rPr lang="en-US" dirty="0" smtClean="0"/>
              <a:t>Presentations at local unit meetings &amp; at various hospital committee meetings </a:t>
            </a:r>
          </a:p>
          <a:p>
            <a:pPr marL="514350" indent="-514350" algn="just" eaLnBrk="1" fontAlgn="auto" hangingPunct="1">
              <a:spcAft>
                <a:spcPts val="0"/>
              </a:spcAft>
              <a:buFont typeface="+mj-lt"/>
              <a:buAutoNum type="arabicParenR"/>
              <a:defRPr/>
            </a:pPr>
            <a:r>
              <a:rPr lang="en-US" dirty="0" smtClean="0"/>
              <a:t>Presentations at continuing educational </a:t>
            </a:r>
            <a:r>
              <a:rPr lang="en-US" dirty="0" err="1" smtClean="0"/>
              <a:t>inservices</a:t>
            </a:r>
            <a:r>
              <a:rPr lang="en-US" dirty="0" smtClean="0"/>
              <a:t> </a:t>
            </a:r>
          </a:p>
          <a:p>
            <a:pPr algn="just"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lnSpcReduction="10000"/>
          </a:bodyPr>
          <a:lstStyle/>
          <a:p>
            <a:pPr eaLnBrk="1" fontAlgn="auto" hangingPunct="1">
              <a:spcAft>
                <a:spcPts val="0"/>
              </a:spcAft>
              <a:buFont typeface="Arial" charset="0"/>
              <a:buNone/>
              <a:defRPr/>
            </a:pPr>
            <a:r>
              <a:rPr lang="en-US" sz="2800" b="1" dirty="0" smtClean="0">
                <a:solidFill>
                  <a:srgbClr val="0000CC"/>
                </a:solidFill>
                <a:latin typeface="Arial Black" panose="020B0A04020102020204" pitchFamily="34" charset="0"/>
              </a:rPr>
              <a:t>			</a:t>
            </a:r>
            <a:r>
              <a:rPr lang="en-US" sz="2800" b="1" u="sng" dirty="0" smtClean="0">
                <a:solidFill>
                  <a:srgbClr val="0000CC"/>
                </a:solidFill>
                <a:latin typeface="Arial Black" panose="020B0A04020102020204" pitchFamily="34" charset="0"/>
              </a:rPr>
              <a:t>STUDY LIMITATIONS </a:t>
            </a:r>
            <a:r>
              <a:rPr lang="en-US" sz="2800" dirty="0" smtClean="0">
                <a:solidFill>
                  <a:srgbClr val="0000CC"/>
                </a:solidFill>
                <a:latin typeface="Arial Black" panose="020B0A04020102020204" pitchFamily="34" charset="0"/>
              </a:rPr>
              <a:t>  </a:t>
            </a:r>
          </a:p>
          <a:p>
            <a:pPr algn="just" eaLnBrk="1" fontAlgn="auto" hangingPunct="1">
              <a:spcAft>
                <a:spcPts val="0"/>
              </a:spcAft>
              <a:buFont typeface="Arial" charset="0"/>
              <a:buNone/>
              <a:defRPr/>
            </a:pPr>
            <a:r>
              <a:rPr lang="en-US" sz="2800" dirty="0" smtClean="0"/>
              <a:t>Limitations may include:  </a:t>
            </a:r>
          </a:p>
          <a:p>
            <a:pPr marL="514350" indent="-514350" algn="just" eaLnBrk="1" fontAlgn="auto" hangingPunct="1">
              <a:spcAft>
                <a:spcPts val="0"/>
              </a:spcAft>
              <a:buFont typeface="+mj-lt"/>
              <a:buAutoNum type="arabicPeriod"/>
              <a:defRPr/>
            </a:pPr>
            <a:r>
              <a:rPr lang="en-US" sz="2800" dirty="0" smtClean="0"/>
              <a:t>Factors such as the inherent weakness in the sampling method, faulty designs and controls, weaknesses in the methods used to collect data and so on.</a:t>
            </a:r>
          </a:p>
          <a:p>
            <a:pPr marL="514350" indent="-514350" algn="just" eaLnBrk="1" fontAlgn="auto" hangingPunct="1">
              <a:spcAft>
                <a:spcPts val="0"/>
              </a:spcAft>
              <a:buFont typeface="+mj-lt"/>
              <a:buAutoNum type="arabicPeriod"/>
              <a:defRPr/>
            </a:pPr>
            <a:r>
              <a:rPr lang="en-US" sz="2800" dirty="0" smtClean="0"/>
              <a:t>Time factor due to pressure of work.</a:t>
            </a:r>
          </a:p>
          <a:p>
            <a:pPr marL="514350" indent="-514350" algn="just" eaLnBrk="1" fontAlgn="auto" hangingPunct="1">
              <a:spcAft>
                <a:spcPts val="0"/>
              </a:spcAft>
              <a:buFont typeface="+mj-lt"/>
              <a:buAutoNum type="arabicPeriod"/>
              <a:defRPr/>
            </a:pPr>
            <a:r>
              <a:rPr lang="en-US" sz="2800" dirty="0" smtClean="0"/>
              <a:t>Expenses involved if grant is not secured, where the nature of the research needs acquiring grants </a:t>
            </a:r>
          </a:p>
          <a:p>
            <a:pPr marL="514350" indent="-514350" algn="just" eaLnBrk="1" fontAlgn="auto" hangingPunct="1">
              <a:spcAft>
                <a:spcPts val="0"/>
              </a:spcAft>
              <a:buFont typeface="+mj-lt"/>
              <a:buAutoNum type="arabicPeriod"/>
              <a:defRPr/>
            </a:pPr>
            <a:r>
              <a:rPr lang="en-US" sz="2800" dirty="0" smtClean="0"/>
              <a:t>Possibility that some of the respondents may not agree to participate in the study and others dropping out as the study progresses</a:t>
            </a:r>
          </a:p>
          <a:p>
            <a:pPr marL="514350" indent="-514350" algn="just" eaLnBrk="1" fontAlgn="auto" hangingPunct="1">
              <a:spcAft>
                <a:spcPts val="0"/>
              </a:spcAft>
              <a:buFont typeface="+mj-lt"/>
              <a:buAutoNum type="arabicPeriod"/>
              <a:defRPr/>
            </a:pPr>
            <a:r>
              <a:rPr lang="en-US" sz="2800" dirty="0" smtClean="0"/>
              <a:t>Diverse spread of the target population, which may hinder easy access to respondents.</a:t>
            </a:r>
          </a:p>
          <a:p>
            <a:pPr algn="just" eaLnBrk="1" fontAlgn="auto" hangingPunct="1">
              <a:spcAft>
                <a:spcPts val="0"/>
              </a:spcAft>
              <a:buFont typeface="Arial" charset="0"/>
              <a:buNone/>
              <a:defRPr/>
            </a:pPr>
            <a:r>
              <a:rPr lang="en-US" sz="2800" dirty="0" smtClean="0"/>
              <a:t>The researcher has the opportunity to recommend ways to minimize or eliminate the limitations of the current study or to offer alternative methodology or improvements of the methods of the study presented.</a:t>
            </a:r>
          </a:p>
          <a:p>
            <a:pPr eaLnBrk="1" fontAlgn="auto" hangingPunct="1">
              <a:spcAft>
                <a:spcPts val="0"/>
              </a:spcAft>
              <a:buFont typeface="Arial" pitchFamily="34" charset="0"/>
              <a:buChar char="•"/>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solidFill>
                  <a:srgbClr val="FF0000"/>
                </a:solidFill>
                <a:latin typeface="Arial Black" panose="020B0A04020102020204" pitchFamily="34" charset="0"/>
              </a:rPr>
              <a:t>Writing a research report</a:t>
            </a:r>
            <a:endParaRPr lang="en-US" dirty="0">
              <a:solidFill>
                <a:srgbClr val="FF0000"/>
              </a:solidFill>
              <a:latin typeface="Arial Black" panose="020B0A04020102020204" pitchFamily="34" charset="0"/>
            </a:endParaRPr>
          </a:p>
        </p:txBody>
      </p:sp>
      <p:sp>
        <p:nvSpPr>
          <p:cNvPr id="2" name="Content Placeholder 1"/>
          <p:cNvSpPr>
            <a:spLocks noGrp="1"/>
          </p:cNvSpPr>
          <p:nvPr>
            <p:ph idx="1"/>
          </p:nvPr>
        </p:nvSpPr>
        <p:spPr>
          <a:xfrm>
            <a:off x="289719" y="685800"/>
            <a:ext cx="10668001" cy="6019800"/>
          </a:xfrm>
        </p:spPr>
        <p:txBody>
          <a:bodyPr>
            <a:noAutofit/>
          </a:bodyPr>
          <a:lstStyle/>
          <a:p>
            <a:pPr algn="just">
              <a:buFont typeface="Arial" pitchFamily="34" charset="0"/>
              <a:buChar char="•"/>
            </a:pPr>
            <a:r>
              <a:rPr lang="en-US" dirty="0"/>
              <a:t>A report is a description of a project or a research investigation which follows a clearly defined and standard format, to tell the reader what, why and how something was done and what was found. </a:t>
            </a:r>
          </a:p>
          <a:p>
            <a:pPr algn="just">
              <a:buFont typeface="Arial" pitchFamily="34" charset="0"/>
              <a:buChar char="•"/>
            </a:pPr>
            <a:r>
              <a:rPr lang="en-US" dirty="0"/>
              <a:t>Reports require an objective writing style that conveys information clearly and concisely on a range of issues. </a:t>
            </a:r>
          </a:p>
          <a:p>
            <a:pPr algn="just">
              <a:buFont typeface="Arial" pitchFamily="34" charset="0"/>
              <a:buChar char="•"/>
            </a:pPr>
            <a:r>
              <a:rPr lang="en-US" dirty="0"/>
              <a:t>They should be organized with the intended readers in mind making sure the major issues are clearly presented. </a:t>
            </a:r>
          </a:p>
        </p:txBody>
      </p:sp>
    </p:spTree>
    <p:extLst>
      <p:ext uri="{BB962C8B-B14F-4D97-AF65-F5344CB8AC3E}">
        <p14:creationId xmlns:p14="http://schemas.microsoft.com/office/powerpoint/2010/main" xmlns="" val="13529670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Report writing cont’d</a:t>
            </a:r>
            <a:endParaRPr lang="en-US" dirty="0"/>
          </a:p>
        </p:txBody>
      </p:sp>
      <p:sp>
        <p:nvSpPr>
          <p:cNvPr id="2" name="Content Placeholder 1"/>
          <p:cNvSpPr>
            <a:spLocks noGrp="1"/>
          </p:cNvSpPr>
          <p:nvPr>
            <p:ph idx="1"/>
          </p:nvPr>
        </p:nvSpPr>
        <p:spPr>
          <a:xfrm>
            <a:off x="213520" y="609600"/>
            <a:ext cx="10820399" cy="6096000"/>
          </a:xfrm>
        </p:spPr>
        <p:txBody>
          <a:bodyPr>
            <a:normAutofit/>
          </a:bodyPr>
          <a:lstStyle/>
          <a:p>
            <a:pPr algn="just">
              <a:buFont typeface="Arial" pitchFamily="34" charset="0"/>
              <a:buChar char="•"/>
            </a:pPr>
            <a:r>
              <a:rPr lang="en-US" dirty="0"/>
              <a:t>It should present data fully and adequately including accurate interpretation of the analyses of such data and should relate findings back to the objectives, hypotheses or research questions</a:t>
            </a:r>
          </a:p>
          <a:p>
            <a:pPr algn="just">
              <a:buFont typeface="Arial" pitchFamily="34" charset="0"/>
              <a:buChar char="•"/>
            </a:pPr>
            <a:r>
              <a:rPr lang="en-US" dirty="0"/>
              <a:t>It should be formal, precise and economical, consistent with an orderly flow of ideas from beginning of the document to the end.</a:t>
            </a:r>
          </a:p>
          <a:p>
            <a:pPr algn="just">
              <a:buFont typeface="Arial" pitchFamily="34" charset="0"/>
              <a:buChar char="•"/>
            </a:pPr>
            <a:r>
              <a:rPr lang="en-US" dirty="0"/>
              <a:t>Sections of the document must be well coordinated, often in a linear progression. </a:t>
            </a:r>
          </a:p>
        </p:txBody>
      </p:sp>
    </p:spTree>
    <p:extLst>
      <p:ext uri="{BB962C8B-B14F-4D97-AF65-F5344CB8AC3E}">
        <p14:creationId xmlns:p14="http://schemas.microsoft.com/office/powerpoint/2010/main" xmlns="" val="9575714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Content Placeholder 2"/>
          <p:cNvSpPr>
            <a:spLocks noGrp="1"/>
          </p:cNvSpPr>
          <p:nvPr>
            <p:ph idx="1"/>
          </p:nvPr>
        </p:nvSpPr>
        <p:spPr>
          <a:xfrm>
            <a:off x="1" y="152403"/>
            <a:ext cx="11059981" cy="5973763"/>
          </a:xfrm>
        </p:spPr>
        <p:txBody>
          <a:bodyPr/>
          <a:lstStyle/>
          <a:p>
            <a:pPr eaLnBrk="1" hangingPunct="1"/>
            <a:r>
              <a:rPr lang="en-US" smtClean="0"/>
              <a:t>Is it possible to better control environmental factors which influence health and health care?</a:t>
            </a:r>
          </a:p>
          <a:p>
            <a:pPr eaLnBrk="1" hangingPunct="1"/>
            <a:r>
              <a:rPr lang="en-US" smtClean="0"/>
              <a:t>Can other factors such as education, agricultural, public works or others, be of help?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Autofit/>
          </a:bodyPr>
          <a:lstStyle/>
          <a:p>
            <a:r>
              <a:rPr lang="en-US" b="1" dirty="0" smtClean="0">
                <a:solidFill>
                  <a:srgbClr val="FF0000"/>
                </a:solidFill>
              </a:rPr>
              <a:t>Sections of report writing</a:t>
            </a:r>
            <a:endParaRPr lang="en-US" b="1" dirty="0">
              <a:solidFill>
                <a:srgbClr val="FF0000"/>
              </a:solidFill>
            </a:endParaRPr>
          </a:p>
        </p:txBody>
      </p:sp>
      <p:sp>
        <p:nvSpPr>
          <p:cNvPr id="2" name="Content Placeholder 1"/>
          <p:cNvSpPr>
            <a:spLocks noGrp="1"/>
          </p:cNvSpPr>
          <p:nvPr>
            <p:ph idx="1"/>
          </p:nvPr>
        </p:nvSpPr>
        <p:spPr>
          <a:xfrm>
            <a:off x="442119" y="685800"/>
            <a:ext cx="10591800" cy="6019800"/>
          </a:xfrm>
        </p:spPr>
        <p:txBody>
          <a:bodyPr>
            <a:noAutofit/>
          </a:bodyPr>
          <a:lstStyle/>
          <a:p>
            <a:pPr algn="just">
              <a:buFont typeface="Wingdings" pitchFamily="2" charset="2"/>
              <a:buChar char="Ø"/>
            </a:pPr>
            <a:r>
              <a:rPr lang="en-US" b="1" dirty="0"/>
              <a:t>Title</a:t>
            </a:r>
          </a:p>
          <a:p>
            <a:pPr algn="just">
              <a:buFont typeface="Arial" pitchFamily="34" charset="0"/>
              <a:buChar char="•"/>
            </a:pPr>
            <a:r>
              <a:rPr lang="en-US" dirty="0"/>
              <a:t>This should be short and precise yet informative. </a:t>
            </a:r>
          </a:p>
          <a:p>
            <a:pPr algn="just">
              <a:buFont typeface="Arial" pitchFamily="34" charset="0"/>
              <a:buChar char="•"/>
            </a:pPr>
            <a:r>
              <a:rPr lang="en-US" dirty="0"/>
              <a:t>It should tell the reader of the nature of your research. Omit any unnecessary detail e.g. ‘A study of….’ is not necessary. Don’t forget to include: Author’s </a:t>
            </a:r>
            <a:r>
              <a:rPr lang="en-US" dirty="0" smtClean="0"/>
              <a:t>name, institutional affiliation </a:t>
            </a:r>
            <a:r>
              <a:rPr lang="en-US" dirty="0"/>
              <a:t>and contact information. </a:t>
            </a:r>
          </a:p>
          <a:p>
            <a:pPr algn="just">
              <a:buFont typeface="Arial" pitchFamily="34" charset="0"/>
              <a:buChar char="•"/>
            </a:pPr>
            <a:r>
              <a:rPr lang="en-US" dirty="0"/>
              <a:t>It gives the reader some initial information about the area of research  the report has covered and it is a pointer to the content of the report.</a:t>
            </a:r>
          </a:p>
          <a:p>
            <a:pPr algn="just">
              <a:buFont typeface="Arial" pitchFamily="34" charset="0"/>
              <a:buChar char="•"/>
            </a:pPr>
            <a:r>
              <a:rPr lang="en-US" dirty="0"/>
              <a:t>It is used for indexing once the document becomes official.</a:t>
            </a:r>
          </a:p>
        </p:txBody>
      </p:sp>
    </p:spTree>
    <p:extLst>
      <p:ext uri="{BB962C8B-B14F-4D97-AF65-F5344CB8AC3E}">
        <p14:creationId xmlns:p14="http://schemas.microsoft.com/office/powerpoint/2010/main" xmlns="" val="55974243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Sections of report cont’d</a:t>
            </a:r>
            <a:endParaRPr lang="en-US" dirty="0"/>
          </a:p>
        </p:txBody>
      </p:sp>
      <p:sp>
        <p:nvSpPr>
          <p:cNvPr id="2" name="Content Placeholder 1"/>
          <p:cNvSpPr>
            <a:spLocks noGrp="1"/>
          </p:cNvSpPr>
          <p:nvPr>
            <p:ph idx="1"/>
          </p:nvPr>
        </p:nvSpPr>
        <p:spPr>
          <a:xfrm>
            <a:off x="442119" y="762000"/>
            <a:ext cx="10287000" cy="5943600"/>
          </a:xfrm>
        </p:spPr>
        <p:txBody>
          <a:bodyPr/>
          <a:lstStyle/>
          <a:p>
            <a:pPr algn="just">
              <a:buFont typeface="Wingdings" pitchFamily="2" charset="2"/>
              <a:buChar char="Ø"/>
            </a:pPr>
            <a:r>
              <a:rPr lang="en-US" b="1" dirty="0"/>
              <a:t>Acknowledgements </a:t>
            </a:r>
          </a:p>
          <a:p>
            <a:pPr algn="just">
              <a:buFont typeface="Arial" pitchFamily="34" charset="0"/>
              <a:buChar char="•"/>
            </a:pPr>
            <a:r>
              <a:rPr lang="en-US" dirty="0"/>
              <a:t>You should acknowledge any help you have received in collecting the information for the report, for example staff in your department, support services or external companies. </a:t>
            </a:r>
          </a:p>
          <a:p>
            <a:pPr algn="just">
              <a:buFont typeface="Arial" pitchFamily="34" charset="0"/>
              <a:buChar char="•"/>
            </a:pPr>
            <a:r>
              <a:rPr lang="en-US" dirty="0"/>
              <a:t>When you have finished the report recheck that you have acknowledged all sources of help.  </a:t>
            </a:r>
          </a:p>
          <a:p>
            <a:pPr algn="just">
              <a:buNone/>
            </a:pPr>
            <a:endParaRPr lang="en-US" dirty="0"/>
          </a:p>
        </p:txBody>
      </p:sp>
    </p:spTree>
    <p:extLst>
      <p:ext uri="{BB962C8B-B14F-4D97-AF65-F5344CB8AC3E}">
        <p14:creationId xmlns:p14="http://schemas.microsoft.com/office/powerpoint/2010/main" xmlns="" val="109579565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Cont’d report sections</a:t>
            </a:r>
            <a:endParaRPr lang="en-US" dirty="0"/>
          </a:p>
        </p:txBody>
      </p:sp>
      <p:sp>
        <p:nvSpPr>
          <p:cNvPr id="2" name="Content Placeholder 1"/>
          <p:cNvSpPr>
            <a:spLocks noGrp="1"/>
          </p:cNvSpPr>
          <p:nvPr>
            <p:ph idx="1"/>
          </p:nvPr>
        </p:nvSpPr>
        <p:spPr>
          <a:xfrm>
            <a:off x="289719" y="685800"/>
            <a:ext cx="10820399" cy="6019800"/>
          </a:xfrm>
        </p:spPr>
        <p:txBody>
          <a:bodyPr>
            <a:normAutofit/>
          </a:bodyPr>
          <a:lstStyle/>
          <a:p>
            <a:pPr>
              <a:buFont typeface="Wingdings" pitchFamily="2" charset="2"/>
              <a:buChar char="Ø"/>
            </a:pPr>
            <a:r>
              <a:rPr lang="en-US" b="1" dirty="0"/>
              <a:t>Dedication</a:t>
            </a:r>
            <a:r>
              <a:rPr lang="en-US" dirty="0"/>
              <a:t> </a:t>
            </a:r>
          </a:p>
          <a:p>
            <a:pPr>
              <a:buFont typeface="Arial" pitchFamily="34" charset="0"/>
              <a:buChar char="•"/>
            </a:pPr>
            <a:r>
              <a:rPr lang="en-US" dirty="0"/>
              <a:t>Is basically a statement such as ‘to my children’ written by the author committing their work to a person or persons whom they deem special in their lives, such as a spouse, children, parents, or very dear friends.</a:t>
            </a:r>
          </a:p>
          <a:p>
            <a:pPr>
              <a:buFont typeface="Arial" pitchFamily="34" charset="0"/>
              <a:buChar char="•"/>
            </a:pPr>
            <a:r>
              <a:rPr lang="en-US" dirty="0"/>
              <a:t>The author may give a reason for the dedication.  </a:t>
            </a:r>
          </a:p>
        </p:txBody>
      </p:sp>
    </p:spTree>
    <p:extLst>
      <p:ext uri="{BB962C8B-B14F-4D97-AF65-F5344CB8AC3E}">
        <p14:creationId xmlns:p14="http://schemas.microsoft.com/office/powerpoint/2010/main" xmlns="" val="287158647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Cont’d report sections</a:t>
            </a:r>
            <a:endParaRPr lang="en-US" dirty="0"/>
          </a:p>
        </p:txBody>
      </p:sp>
      <p:sp>
        <p:nvSpPr>
          <p:cNvPr id="2" name="Content Placeholder 1"/>
          <p:cNvSpPr>
            <a:spLocks noGrp="1"/>
          </p:cNvSpPr>
          <p:nvPr>
            <p:ph idx="1"/>
          </p:nvPr>
        </p:nvSpPr>
        <p:spPr>
          <a:xfrm>
            <a:off x="442119" y="685800"/>
            <a:ext cx="10439400" cy="6019800"/>
          </a:xfrm>
        </p:spPr>
        <p:txBody>
          <a:bodyPr/>
          <a:lstStyle/>
          <a:p>
            <a:pPr algn="just">
              <a:buFont typeface="Wingdings" pitchFamily="2" charset="2"/>
              <a:buChar char="Ø"/>
            </a:pPr>
            <a:r>
              <a:rPr lang="en-US" b="1" dirty="0"/>
              <a:t>Abstract </a:t>
            </a:r>
          </a:p>
          <a:p>
            <a:pPr algn="just">
              <a:buFont typeface="Arial" pitchFamily="34" charset="0"/>
              <a:buChar char="•"/>
            </a:pPr>
            <a:r>
              <a:rPr lang="en-US" dirty="0"/>
              <a:t>An abstract contains the meat of the research report.</a:t>
            </a:r>
          </a:p>
          <a:p>
            <a:pPr algn="just">
              <a:buFont typeface="Arial" pitchFamily="34" charset="0"/>
              <a:buChar char="•"/>
            </a:pPr>
            <a:r>
              <a:rPr lang="en-US" dirty="0"/>
              <a:t>Is a reflection of the salient findings of the research study.</a:t>
            </a:r>
          </a:p>
          <a:p>
            <a:pPr algn="just">
              <a:buFont typeface="Arial" pitchFamily="34" charset="0"/>
              <a:buChar char="•"/>
            </a:pPr>
            <a:r>
              <a:rPr lang="en-US" dirty="0"/>
              <a:t>A good abstract presents the reader with the purpose of the study, the population studied, the majority of the results and conclusion of the study</a:t>
            </a:r>
          </a:p>
          <a:p>
            <a:pPr algn="just">
              <a:buFont typeface="Arial" pitchFamily="34" charset="0"/>
              <a:buChar char="•"/>
            </a:pPr>
            <a:r>
              <a:rPr lang="en-US" dirty="0"/>
              <a:t>It should not be more than </a:t>
            </a:r>
            <a:r>
              <a:rPr lang="en-US" dirty="0" smtClean="0"/>
              <a:t>half page long. </a:t>
            </a:r>
            <a:endParaRPr lang="en-US" dirty="0"/>
          </a:p>
        </p:txBody>
      </p:sp>
    </p:spTree>
    <p:extLst>
      <p:ext uri="{BB962C8B-B14F-4D97-AF65-F5344CB8AC3E}">
        <p14:creationId xmlns:p14="http://schemas.microsoft.com/office/powerpoint/2010/main" xmlns="" val="98446258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report sections</a:t>
            </a:r>
            <a:endParaRPr lang="en-US" dirty="0"/>
          </a:p>
        </p:txBody>
      </p:sp>
      <p:sp>
        <p:nvSpPr>
          <p:cNvPr id="2" name="Content Placeholder 1"/>
          <p:cNvSpPr>
            <a:spLocks noGrp="1"/>
          </p:cNvSpPr>
          <p:nvPr>
            <p:ph idx="1"/>
          </p:nvPr>
        </p:nvSpPr>
        <p:spPr>
          <a:xfrm>
            <a:off x="365919" y="685800"/>
            <a:ext cx="10591800" cy="5943600"/>
          </a:xfrm>
        </p:spPr>
        <p:txBody>
          <a:bodyPr>
            <a:normAutofit/>
          </a:bodyPr>
          <a:lstStyle/>
          <a:p>
            <a:pPr algn="just">
              <a:buFont typeface="Wingdings" pitchFamily="2" charset="2"/>
              <a:buChar char="Ø"/>
            </a:pPr>
            <a:r>
              <a:rPr lang="en-US" b="1" dirty="0"/>
              <a:t>Table of Contents</a:t>
            </a:r>
          </a:p>
          <a:p>
            <a:pPr algn="just">
              <a:buFont typeface="Arial" pitchFamily="34" charset="0"/>
              <a:buChar char="•"/>
            </a:pPr>
            <a:r>
              <a:rPr lang="en-US" dirty="0"/>
              <a:t>This should list all the major divisions in the report, as well as the headings and sub-headings within each major division, in the order in which they appear in the text.</a:t>
            </a:r>
          </a:p>
          <a:p>
            <a:pPr algn="just">
              <a:buFont typeface="Arial" pitchFamily="34" charset="0"/>
              <a:buChar char="•"/>
            </a:pPr>
            <a:r>
              <a:rPr lang="en-US" dirty="0"/>
              <a:t>It guides the readers in locating various sections of the research report quickly and easily.</a:t>
            </a:r>
          </a:p>
          <a:p>
            <a:pPr algn="just">
              <a:buFont typeface="Arial" pitchFamily="34" charset="0"/>
              <a:buChar char="•"/>
            </a:pPr>
            <a:r>
              <a:rPr lang="en-US" dirty="0"/>
              <a:t>It contains the chapter heading, main headings and subheadings and the corresponding page of each in the body of the document.</a:t>
            </a:r>
          </a:p>
        </p:txBody>
      </p:sp>
    </p:spTree>
    <p:extLst>
      <p:ext uri="{BB962C8B-B14F-4D97-AF65-F5344CB8AC3E}">
        <p14:creationId xmlns:p14="http://schemas.microsoft.com/office/powerpoint/2010/main" xmlns="" val="222320668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Section cont’d</a:t>
            </a:r>
            <a:endParaRPr lang="en-US" dirty="0"/>
          </a:p>
        </p:txBody>
      </p:sp>
      <p:sp>
        <p:nvSpPr>
          <p:cNvPr id="2" name="Content Placeholder 1"/>
          <p:cNvSpPr>
            <a:spLocks noGrp="1"/>
          </p:cNvSpPr>
          <p:nvPr>
            <p:ph idx="1"/>
          </p:nvPr>
        </p:nvSpPr>
        <p:spPr>
          <a:xfrm>
            <a:off x="518319" y="609600"/>
            <a:ext cx="9982200" cy="6096000"/>
          </a:xfrm>
        </p:spPr>
        <p:txBody>
          <a:bodyPr>
            <a:normAutofit/>
          </a:bodyPr>
          <a:lstStyle/>
          <a:p>
            <a:pPr algn="just">
              <a:buFont typeface="Wingdings" pitchFamily="2" charset="2"/>
              <a:buChar char="Ø"/>
            </a:pPr>
            <a:r>
              <a:rPr lang="en-US" b="1" dirty="0"/>
              <a:t>List of tables and figures</a:t>
            </a:r>
          </a:p>
          <a:p>
            <a:pPr algn="just">
              <a:buFont typeface="Arial" pitchFamily="34" charset="0"/>
              <a:buChar char="•"/>
            </a:pPr>
            <a:r>
              <a:rPr lang="en-US" dirty="0"/>
              <a:t>Is a table which is used to summarize information in logical format or sequence.</a:t>
            </a:r>
          </a:p>
          <a:p>
            <a:pPr algn="just">
              <a:buFont typeface="Arial" pitchFamily="34" charset="0"/>
              <a:buChar char="•"/>
            </a:pPr>
            <a:r>
              <a:rPr lang="en-US" dirty="0"/>
              <a:t>The number and title of each table and figure appearing in the body of the report is listed together with the corresponding page number.</a:t>
            </a:r>
          </a:p>
          <a:p>
            <a:pPr algn="just">
              <a:buFont typeface="Arial" pitchFamily="34" charset="0"/>
              <a:buChar char="•"/>
            </a:pPr>
            <a:r>
              <a:rPr lang="en-US" dirty="0"/>
              <a:t>The list of tables sections helps a reader to trace a particular table faster.</a:t>
            </a:r>
          </a:p>
        </p:txBody>
      </p:sp>
    </p:spTree>
    <p:extLst>
      <p:ext uri="{BB962C8B-B14F-4D97-AF65-F5344CB8AC3E}">
        <p14:creationId xmlns:p14="http://schemas.microsoft.com/office/powerpoint/2010/main" xmlns="" val="28172716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section</a:t>
            </a:r>
            <a:endParaRPr lang="en-US" dirty="0"/>
          </a:p>
        </p:txBody>
      </p:sp>
      <p:sp>
        <p:nvSpPr>
          <p:cNvPr id="2" name="Content Placeholder 1"/>
          <p:cNvSpPr>
            <a:spLocks noGrp="1"/>
          </p:cNvSpPr>
          <p:nvPr>
            <p:ph idx="1"/>
          </p:nvPr>
        </p:nvSpPr>
        <p:spPr>
          <a:xfrm>
            <a:off x="1204119" y="914400"/>
            <a:ext cx="8839200" cy="6096000"/>
          </a:xfrm>
        </p:spPr>
        <p:txBody>
          <a:bodyPr>
            <a:normAutofit/>
          </a:bodyPr>
          <a:lstStyle/>
          <a:p>
            <a:pPr algn="just">
              <a:buFont typeface="Arial" pitchFamily="34" charset="0"/>
              <a:buChar char="•"/>
            </a:pPr>
            <a:r>
              <a:rPr lang="en-US" dirty="0"/>
              <a:t>A figure is any pictorial representation used to clarify specific points in a discussion.</a:t>
            </a:r>
          </a:p>
          <a:p>
            <a:pPr algn="just">
              <a:buFont typeface="Arial" pitchFamily="34" charset="0"/>
              <a:buChar char="•"/>
            </a:pPr>
            <a:r>
              <a:rPr lang="en-US" dirty="0"/>
              <a:t>Examples of figures commonly used in research reports are graphs, charts, diagrams, and  photographs which are listed clearly the title and of the figure and page number on which the figure is located in the report. </a:t>
            </a:r>
          </a:p>
          <a:p>
            <a:pPr algn="just">
              <a:buNone/>
            </a:pPr>
            <a:endParaRPr lang="en-US" dirty="0"/>
          </a:p>
        </p:txBody>
      </p:sp>
    </p:spTree>
    <p:extLst>
      <p:ext uri="{BB962C8B-B14F-4D97-AF65-F5344CB8AC3E}">
        <p14:creationId xmlns:p14="http://schemas.microsoft.com/office/powerpoint/2010/main" xmlns="" val="82039298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432719" y="152400"/>
            <a:ext cx="8229601" cy="533400"/>
          </a:xfrm>
        </p:spPr>
        <p:txBody>
          <a:bodyPr>
            <a:normAutofit fontScale="90000"/>
          </a:bodyPr>
          <a:lstStyle/>
          <a:p>
            <a:r>
              <a:rPr lang="en-US" dirty="0" smtClean="0"/>
              <a:t>Section cont’d</a:t>
            </a:r>
            <a:endParaRPr lang="en-US" dirty="0"/>
          </a:p>
        </p:txBody>
      </p:sp>
      <p:sp>
        <p:nvSpPr>
          <p:cNvPr id="2" name="Content Placeholder 1"/>
          <p:cNvSpPr>
            <a:spLocks noGrp="1"/>
          </p:cNvSpPr>
          <p:nvPr>
            <p:ph idx="1"/>
          </p:nvPr>
        </p:nvSpPr>
        <p:spPr>
          <a:xfrm>
            <a:off x="365919" y="685800"/>
            <a:ext cx="10287000" cy="6019800"/>
          </a:xfrm>
        </p:spPr>
        <p:txBody>
          <a:bodyPr>
            <a:normAutofit/>
          </a:bodyPr>
          <a:lstStyle/>
          <a:p>
            <a:pPr algn="just">
              <a:buFont typeface="Wingdings" pitchFamily="2" charset="2"/>
              <a:buChar char="Ø"/>
            </a:pPr>
            <a:r>
              <a:rPr lang="en-US" b="1" dirty="0"/>
              <a:t>List of abbreviations and acronyms</a:t>
            </a:r>
          </a:p>
          <a:p>
            <a:pPr algn="just">
              <a:buFont typeface="Arial" pitchFamily="34" charset="0"/>
              <a:buChar char="•"/>
            </a:pPr>
            <a:r>
              <a:rPr lang="en-US" dirty="0"/>
              <a:t>Are words or groups of words frequently repeated several times in research document.</a:t>
            </a:r>
          </a:p>
          <a:p>
            <a:pPr algn="just">
              <a:buFont typeface="Arial" pitchFamily="34" charset="0"/>
              <a:buChar char="•"/>
            </a:pPr>
            <a:r>
              <a:rPr lang="en-US" dirty="0"/>
              <a:t>An abbreviation is short form of a word.</a:t>
            </a:r>
          </a:p>
          <a:p>
            <a:pPr algn="just">
              <a:buFont typeface="Arial" pitchFamily="34" charset="0"/>
              <a:buChar char="•"/>
            </a:pPr>
            <a:r>
              <a:rPr lang="en-US" dirty="0"/>
              <a:t>An acronym is a contraction formed by taking the first letter of several words e.g. GOK</a:t>
            </a:r>
          </a:p>
          <a:p>
            <a:pPr algn="just">
              <a:buFont typeface="Arial" pitchFamily="34" charset="0"/>
              <a:buChar char="•"/>
            </a:pPr>
            <a:r>
              <a:rPr lang="en-US" dirty="0"/>
              <a:t>The researcher should give a list of all abbreviations and acronyms used in the report and explain in full what each stands for.</a:t>
            </a:r>
          </a:p>
          <a:p>
            <a:pPr algn="just">
              <a:buFont typeface="Arial" pitchFamily="34" charset="0"/>
              <a:buChar char="•"/>
            </a:pPr>
            <a:endParaRPr lang="en-US" sz="2400" dirty="0"/>
          </a:p>
          <a:p>
            <a:pPr algn="just">
              <a:buFont typeface="Arial" pitchFamily="34" charset="0"/>
              <a:buChar char="•"/>
            </a:pPr>
            <a:endParaRPr lang="en-US" sz="2400" dirty="0"/>
          </a:p>
          <a:p>
            <a:pPr algn="just">
              <a:buFont typeface="Arial" pitchFamily="34" charset="0"/>
              <a:buChar char="•"/>
            </a:pPr>
            <a:endParaRPr lang="en-US" dirty="0"/>
          </a:p>
        </p:txBody>
      </p:sp>
    </p:spTree>
    <p:extLst>
      <p:ext uri="{BB962C8B-B14F-4D97-AF65-F5344CB8AC3E}">
        <p14:creationId xmlns:p14="http://schemas.microsoft.com/office/powerpoint/2010/main" xmlns="" val="33746323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533400"/>
            <a:ext cx="10363200" cy="6172200"/>
          </a:xfrm>
        </p:spPr>
        <p:txBody>
          <a:bodyPr>
            <a:normAutofit/>
          </a:bodyPr>
          <a:lstStyle/>
          <a:p>
            <a:pPr algn="just">
              <a:buFont typeface="Arial" pitchFamily="34" charset="0"/>
              <a:buChar char="•"/>
            </a:pPr>
            <a:r>
              <a:rPr lang="en-US" dirty="0"/>
              <a:t>When using acronyms, write in full the first time that the phrase is used then thereafter use the acronym</a:t>
            </a:r>
          </a:p>
          <a:p>
            <a:pPr algn="just">
              <a:buFont typeface="Arial" pitchFamily="34" charset="0"/>
              <a:buChar char="•"/>
            </a:pPr>
            <a:r>
              <a:rPr lang="en-US" dirty="0"/>
              <a:t>Political, religious, military titles, days of the week or months are not abbreviated.</a:t>
            </a:r>
          </a:p>
          <a:p>
            <a:pPr algn="just">
              <a:buFont typeface="Arial" pitchFamily="34" charset="0"/>
              <a:buChar char="•"/>
            </a:pPr>
            <a:r>
              <a:rPr lang="en-US" dirty="0"/>
              <a:t>Abbreviate units of measurements only when they are used often in a report e. g. km, yrs etc</a:t>
            </a:r>
          </a:p>
          <a:p>
            <a:pPr algn="just">
              <a:buFont typeface="Arial" pitchFamily="34" charset="0"/>
              <a:buChar char="•"/>
            </a:pPr>
            <a:r>
              <a:rPr lang="en-US" dirty="0"/>
              <a:t>Use only those abbreviations the audience is able to understand. </a:t>
            </a:r>
          </a:p>
          <a:p>
            <a:pPr algn="just">
              <a:buFont typeface="Arial" pitchFamily="34" charset="0"/>
              <a:buChar char="•"/>
            </a:pPr>
            <a:r>
              <a:rPr lang="en-US" dirty="0"/>
              <a:t>Recheck this at the end;</a:t>
            </a:r>
          </a:p>
          <a:p>
            <a:pPr algn="just">
              <a:buFont typeface="Wingdings" pitchFamily="2" charset="2"/>
              <a:buChar char="ü"/>
            </a:pPr>
            <a:r>
              <a:rPr lang="en-US" dirty="0"/>
              <a:t>Have you listed all the main sections in sequence?</a:t>
            </a:r>
          </a:p>
          <a:p>
            <a:pPr algn="just">
              <a:buFont typeface="Wingdings" pitchFamily="2" charset="2"/>
              <a:buChar char="ü"/>
            </a:pPr>
            <a:r>
              <a:rPr lang="en-US" dirty="0"/>
              <a:t>Have you included a list of illustrations? </a:t>
            </a:r>
          </a:p>
          <a:p>
            <a:pPr algn="just">
              <a:buFont typeface="Arial" pitchFamily="34" charset="0"/>
              <a:buChar char="•"/>
            </a:pPr>
            <a:endParaRPr lang="en-US" dirty="0"/>
          </a:p>
          <a:p>
            <a:pPr algn="just">
              <a:buNone/>
            </a:pPr>
            <a:endParaRPr lang="en-US" dirty="0"/>
          </a:p>
        </p:txBody>
      </p:sp>
    </p:spTree>
    <p:extLst>
      <p:ext uri="{BB962C8B-B14F-4D97-AF65-F5344CB8AC3E}">
        <p14:creationId xmlns:p14="http://schemas.microsoft.com/office/powerpoint/2010/main" xmlns="" val="1323328928"/>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Section cont’d</a:t>
            </a:r>
            <a:endParaRPr lang="en-US" dirty="0"/>
          </a:p>
        </p:txBody>
      </p:sp>
      <p:sp>
        <p:nvSpPr>
          <p:cNvPr id="2" name="Content Placeholder 1"/>
          <p:cNvSpPr>
            <a:spLocks noGrp="1"/>
          </p:cNvSpPr>
          <p:nvPr>
            <p:ph idx="1"/>
          </p:nvPr>
        </p:nvSpPr>
        <p:spPr>
          <a:xfrm>
            <a:off x="213519" y="419100"/>
            <a:ext cx="10591800" cy="6019800"/>
          </a:xfrm>
        </p:spPr>
        <p:txBody>
          <a:bodyPr>
            <a:noAutofit/>
          </a:bodyPr>
          <a:lstStyle/>
          <a:p>
            <a:pPr algn="just">
              <a:buFont typeface="Wingdings" pitchFamily="2" charset="2"/>
              <a:buChar char="Ø"/>
            </a:pPr>
            <a:r>
              <a:rPr lang="en-US" b="1" dirty="0"/>
              <a:t>Executive Summary </a:t>
            </a:r>
          </a:p>
          <a:p>
            <a:pPr algn="just">
              <a:buFont typeface="Arial" pitchFamily="34" charset="0"/>
              <a:buChar char="•"/>
            </a:pPr>
            <a:r>
              <a:rPr lang="en-US" dirty="0"/>
              <a:t>The executive summary is a summary of the report often written in less technical language than the main report as it is usually aimed at a wider audience.</a:t>
            </a:r>
          </a:p>
          <a:p>
            <a:pPr algn="just">
              <a:buFont typeface="Arial" pitchFamily="34" charset="0"/>
              <a:buChar char="•"/>
            </a:pPr>
            <a:r>
              <a:rPr lang="en-US" dirty="0"/>
              <a:t>A good executive summary begins with a clear and brief statement of the problem.</a:t>
            </a:r>
          </a:p>
          <a:p>
            <a:pPr algn="just">
              <a:buFont typeface="Arial" pitchFamily="34" charset="0"/>
              <a:buChar char="•"/>
            </a:pPr>
            <a:r>
              <a:rPr lang="en-US" dirty="0"/>
              <a:t> It should accommodate the needs of someone with interest in the report’s findings, but with a limited technical background. </a:t>
            </a:r>
          </a:p>
          <a:p>
            <a:pPr algn="just">
              <a:buFont typeface="Arial" pitchFamily="34" charset="0"/>
              <a:buChar char="•"/>
            </a:pPr>
            <a:r>
              <a:rPr lang="en-US" dirty="0"/>
              <a:t>Thus the executive summary is a critical part of the report. </a:t>
            </a:r>
          </a:p>
          <a:p>
            <a:pPr algn="just">
              <a:buFont typeface="Arial" pitchFamily="34" charset="0"/>
              <a:buChar char="•"/>
            </a:pPr>
            <a:r>
              <a:rPr lang="en-US" dirty="0"/>
              <a:t>Everyone will read it, while only a few will read the whole report. </a:t>
            </a:r>
          </a:p>
          <a:p>
            <a:pPr algn="just">
              <a:buNone/>
            </a:pPr>
            <a:endParaRPr lang="en-US" dirty="0"/>
          </a:p>
        </p:txBody>
      </p:sp>
    </p:spTree>
    <p:extLst>
      <p:ext uri="{BB962C8B-B14F-4D97-AF65-F5344CB8AC3E}">
        <p14:creationId xmlns:p14="http://schemas.microsoft.com/office/powerpoint/2010/main" xmlns="" val="32652578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56520" y="152400"/>
            <a:ext cx="8381999" cy="685800"/>
          </a:xfrm>
        </p:spPr>
        <p:txBody>
          <a:bodyPr>
            <a:noAutofit/>
          </a:bodyPr>
          <a:lstStyle/>
          <a:p>
            <a:r>
              <a:rPr lang="en-US" b="1" dirty="0" smtClean="0">
                <a:solidFill>
                  <a:srgbClr val="FF0000"/>
                </a:solidFill>
              </a:rPr>
              <a:t>Basic terms in research</a:t>
            </a:r>
            <a:endParaRPr lang="en-US" b="1" dirty="0">
              <a:solidFill>
                <a:srgbClr val="FF0000"/>
              </a:solidFill>
            </a:endParaRPr>
          </a:p>
        </p:txBody>
      </p:sp>
      <p:sp>
        <p:nvSpPr>
          <p:cNvPr id="2" name="Content Placeholder 1"/>
          <p:cNvSpPr>
            <a:spLocks noGrp="1"/>
          </p:cNvSpPr>
          <p:nvPr>
            <p:ph idx="1"/>
          </p:nvPr>
        </p:nvSpPr>
        <p:spPr>
          <a:xfrm>
            <a:off x="442119" y="685800"/>
            <a:ext cx="10134600" cy="6019800"/>
          </a:xfrm>
        </p:spPr>
        <p:txBody>
          <a:bodyPr>
            <a:normAutofit fontScale="92500" lnSpcReduction="10000"/>
          </a:bodyPr>
          <a:lstStyle/>
          <a:p>
            <a:pPr lvl="0" algn="just"/>
            <a:r>
              <a:rPr lang="en-GB" sz="3500" b="1" dirty="0"/>
              <a:t>Population </a:t>
            </a:r>
            <a:endParaRPr lang="en-US" sz="3500" dirty="0"/>
          </a:p>
          <a:p>
            <a:pPr lvl="0" algn="just">
              <a:buFont typeface="Wingdings" pitchFamily="2" charset="2"/>
              <a:buChar char="ü"/>
            </a:pPr>
            <a:r>
              <a:rPr lang="en-GB" sz="3500" dirty="0"/>
              <a:t>Population is defined as 'the entire group of persons or set of objects and events the researcher wants to study</a:t>
            </a:r>
            <a:r>
              <a:rPr lang="en-GB" sz="3500" b="1" dirty="0"/>
              <a:t>'</a:t>
            </a:r>
            <a:r>
              <a:rPr lang="en-GB" sz="3500" dirty="0"/>
              <a:t> (Rensburg 2000:147).</a:t>
            </a:r>
            <a:endParaRPr lang="en-US" sz="3500" dirty="0"/>
          </a:p>
          <a:p>
            <a:pPr lvl="0" algn="just">
              <a:buFont typeface="Wingdings" pitchFamily="2" charset="2"/>
              <a:buChar char="ü"/>
            </a:pPr>
            <a:r>
              <a:rPr lang="en-GB" sz="3500" dirty="0"/>
              <a:t>It is also referred to as all the possible entities or individuals that have the characteristic(s) of interest to the study.</a:t>
            </a:r>
          </a:p>
          <a:p>
            <a:pPr lvl="0" algn="just">
              <a:buFont typeface="Wingdings" pitchFamily="2" charset="2"/>
              <a:buChar char="ü"/>
            </a:pPr>
            <a:r>
              <a:rPr lang="en-GB" sz="3500" dirty="0"/>
              <a:t>The most important aspect is that the population must posses all the characteristics the researcher is interested in.</a:t>
            </a:r>
            <a:endParaRPr lang="en-US" sz="3500" dirty="0"/>
          </a:p>
          <a:p>
            <a:pPr lvl="0" algn="just">
              <a:buNone/>
            </a:pPr>
            <a:endParaRPr lang="en-US" sz="3500" dirty="0"/>
          </a:p>
          <a:p>
            <a:pPr algn="just">
              <a:buNone/>
            </a:pPr>
            <a:r>
              <a:rPr lang="en-GB" sz="3500" dirty="0"/>
              <a:t> </a:t>
            </a:r>
            <a:endParaRPr lang="en-US" sz="3500" dirty="0"/>
          </a:p>
          <a:p>
            <a:pPr algn="just"/>
            <a:endParaRPr lang="en-US" dirty="0"/>
          </a:p>
        </p:txBody>
      </p:sp>
    </p:spTree>
    <p:extLst>
      <p:ext uri="{BB962C8B-B14F-4D97-AF65-F5344CB8AC3E}">
        <p14:creationId xmlns:p14="http://schemas.microsoft.com/office/powerpoint/2010/main" xmlns="" val="244777737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609600"/>
            <a:ext cx="10515601" cy="6096000"/>
          </a:xfrm>
        </p:spPr>
        <p:txBody>
          <a:bodyPr/>
          <a:lstStyle/>
          <a:p>
            <a:pPr algn="just">
              <a:buFont typeface="Arial" pitchFamily="34" charset="0"/>
              <a:buChar char="•"/>
            </a:pPr>
            <a:r>
              <a:rPr lang="en-US" dirty="0"/>
              <a:t>The executive summary is always written after the rest of the report is completed and summarizes the purpose, major findings, and recommendations discussed in the body of the report. </a:t>
            </a:r>
          </a:p>
          <a:p>
            <a:pPr algn="just">
              <a:buFont typeface="Arial" pitchFamily="34" charset="0"/>
              <a:buChar char="•"/>
            </a:pPr>
            <a:r>
              <a:rPr lang="en-US" dirty="0"/>
              <a:t>The executive </a:t>
            </a:r>
            <a:r>
              <a:rPr lang="en-US" dirty="0" smtClean="0"/>
              <a:t>summary </a:t>
            </a:r>
            <a:r>
              <a:rPr lang="en-US" dirty="0"/>
              <a:t>should only discuss findings and conclusions presented in detail in other sections.</a:t>
            </a:r>
          </a:p>
          <a:p>
            <a:pPr algn="just">
              <a:buFont typeface="Arial" pitchFamily="34" charset="0"/>
              <a:buChar char="•"/>
            </a:pPr>
            <a:r>
              <a:rPr lang="en-US" dirty="0"/>
              <a:t> Nothing that isn’t already present in the report should be included in the summary  </a:t>
            </a:r>
            <a:r>
              <a:rPr lang="en-US" b="1" dirty="0"/>
              <a:t> </a:t>
            </a:r>
            <a:endParaRPr lang="en-US" dirty="0"/>
          </a:p>
          <a:p>
            <a:pPr algn="just">
              <a:buNone/>
            </a:pPr>
            <a:endParaRPr lang="en-US" dirty="0"/>
          </a:p>
        </p:txBody>
      </p:sp>
    </p:spTree>
    <p:extLst>
      <p:ext uri="{BB962C8B-B14F-4D97-AF65-F5344CB8AC3E}">
        <p14:creationId xmlns:p14="http://schemas.microsoft.com/office/powerpoint/2010/main" xmlns="" val="237530698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section</a:t>
            </a:r>
            <a:endParaRPr lang="en-US" dirty="0"/>
          </a:p>
        </p:txBody>
      </p:sp>
      <p:sp>
        <p:nvSpPr>
          <p:cNvPr id="2" name="Content Placeholder 1"/>
          <p:cNvSpPr>
            <a:spLocks noGrp="1"/>
          </p:cNvSpPr>
          <p:nvPr>
            <p:ph idx="1"/>
          </p:nvPr>
        </p:nvSpPr>
        <p:spPr>
          <a:xfrm>
            <a:off x="289719" y="609600"/>
            <a:ext cx="10744200" cy="6096000"/>
          </a:xfrm>
        </p:spPr>
        <p:txBody>
          <a:bodyPr>
            <a:normAutofit/>
          </a:bodyPr>
          <a:lstStyle/>
          <a:p>
            <a:pPr algn="just"/>
            <a:r>
              <a:rPr lang="en-US" dirty="0" smtClean="0"/>
              <a:t>The </a:t>
            </a:r>
            <a:r>
              <a:rPr lang="en-US" dirty="0"/>
              <a:t>executive summary usually starts with why the report is being done and how your objectives, findings, and conclusions relate to the research questions you listed at the beginning of the report. </a:t>
            </a:r>
          </a:p>
          <a:p>
            <a:pPr algn="just">
              <a:buFont typeface="Arial" pitchFamily="34" charset="0"/>
              <a:buChar char="•"/>
            </a:pPr>
            <a:r>
              <a:rPr lang="en-US" dirty="0"/>
              <a:t>A step-by-step development of the conclusions should be given. </a:t>
            </a:r>
          </a:p>
          <a:p>
            <a:pPr algn="just">
              <a:buFont typeface="Arial" pitchFamily="34" charset="0"/>
              <a:buChar char="•"/>
            </a:pPr>
            <a:r>
              <a:rPr lang="en-US" dirty="0"/>
              <a:t>There should be a conclusion for each study objective or problem. </a:t>
            </a:r>
          </a:p>
        </p:txBody>
      </p:sp>
    </p:spTree>
    <p:extLst>
      <p:ext uri="{BB962C8B-B14F-4D97-AF65-F5344CB8AC3E}">
        <p14:creationId xmlns:p14="http://schemas.microsoft.com/office/powerpoint/2010/main" xmlns="" val="355716509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533400"/>
            <a:ext cx="10515601" cy="6172200"/>
          </a:xfrm>
        </p:spPr>
        <p:txBody>
          <a:bodyPr/>
          <a:lstStyle/>
          <a:p>
            <a:pPr algn="just">
              <a:buFont typeface="Arial" pitchFamily="34" charset="0"/>
              <a:buChar char="•"/>
            </a:pPr>
            <a:r>
              <a:rPr lang="en-US" dirty="0"/>
              <a:t>Readers should be able to read the objectives, and find specific conclusions relative to each objective. </a:t>
            </a:r>
          </a:p>
          <a:p>
            <a:pPr algn="just">
              <a:buFont typeface="Arial" pitchFamily="34" charset="0"/>
              <a:buChar char="•"/>
            </a:pPr>
            <a:r>
              <a:rPr lang="en-US" dirty="0"/>
              <a:t>After you finished this section, check to be sure of the following. </a:t>
            </a:r>
          </a:p>
          <a:p>
            <a:pPr algn="just">
              <a:buFont typeface="Arial" pitchFamily="34" charset="0"/>
              <a:buChar char="•"/>
            </a:pPr>
            <a:r>
              <a:rPr lang="en-US" dirty="0"/>
              <a:t>Does it state: </a:t>
            </a:r>
          </a:p>
          <a:p>
            <a:pPr algn="just">
              <a:buFont typeface="Wingdings" pitchFamily="2" charset="2"/>
              <a:buChar char="ü"/>
            </a:pPr>
            <a:r>
              <a:rPr lang="en-US" dirty="0"/>
              <a:t>The main task? </a:t>
            </a:r>
          </a:p>
          <a:p>
            <a:pPr algn="just">
              <a:buFont typeface="Wingdings" pitchFamily="2" charset="2"/>
              <a:buChar char="ü"/>
            </a:pPr>
            <a:r>
              <a:rPr lang="en-US" dirty="0"/>
              <a:t>The methods used? </a:t>
            </a:r>
          </a:p>
          <a:p>
            <a:pPr algn="just">
              <a:buFont typeface="Wingdings" pitchFamily="2" charset="2"/>
              <a:buChar char="ü"/>
            </a:pPr>
            <a:r>
              <a:rPr lang="en-US" dirty="0"/>
              <a:t>The conclusions reached? </a:t>
            </a:r>
          </a:p>
          <a:p>
            <a:pPr algn="just">
              <a:buFont typeface="Wingdings" pitchFamily="2" charset="2"/>
              <a:buChar char="ü"/>
            </a:pPr>
            <a:r>
              <a:rPr lang="en-US" dirty="0"/>
              <a:t>And the recommendations made? </a:t>
            </a:r>
          </a:p>
          <a:p>
            <a:pPr algn="just">
              <a:buNone/>
            </a:pPr>
            <a:endParaRPr lang="en-US" dirty="0"/>
          </a:p>
        </p:txBody>
      </p:sp>
    </p:spTree>
    <p:extLst>
      <p:ext uri="{BB962C8B-B14F-4D97-AF65-F5344CB8AC3E}">
        <p14:creationId xmlns:p14="http://schemas.microsoft.com/office/powerpoint/2010/main" xmlns="" val="8284073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609600"/>
            <a:ext cx="10744200" cy="6019800"/>
          </a:xfrm>
        </p:spPr>
        <p:txBody>
          <a:bodyPr>
            <a:normAutofit/>
          </a:bodyPr>
          <a:lstStyle/>
          <a:p>
            <a:pPr algn="just">
              <a:buFont typeface="Wingdings" pitchFamily="2" charset="2"/>
              <a:buChar char="Ø"/>
            </a:pPr>
            <a:r>
              <a:rPr lang="en-US" sz="2800" b="1" dirty="0"/>
              <a:t>Introduction</a:t>
            </a:r>
          </a:p>
          <a:p>
            <a:pPr algn="just">
              <a:buFont typeface="Arial" pitchFamily="34" charset="0"/>
              <a:buChar char="•"/>
            </a:pPr>
            <a:r>
              <a:rPr lang="en-US" sz="2800" dirty="0"/>
              <a:t>Its components include background of the study, the problem statement, objectives, hypothesis or research questions and limitations of the study. </a:t>
            </a:r>
          </a:p>
          <a:p>
            <a:pPr algn="just">
              <a:buFont typeface="Arial" pitchFamily="34" charset="0"/>
              <a:buChar char="•"/>
            </a:pPr>
            <a:r>
              <a:rPr lang="en-US" sz="2800" dirty="0"/>
              <a:t>The introduction should clarify: </a:t>
            </a:r>
          </a:p>
          <a:p>
            <a:pPr algn="just">
              <a:buFont typeface="Wingdings" pitchFamily="2" charset="2"/>
              <a:buChar char="ü"/>
            </a:pPr>
            <a:r>
              <a:rPr lang="en-US" sz="2800" dirty="0"/>
              <a:t>What the report is addressing, what will be covered and what is not covered. </a:t>
            </a:r>
          </a:p>
          <a:p>
            <a:pPr algn="just">
              <a:buFont typeface="Wingdings" pitchFamily="2" charset="2"/>
              <a:buChar char="ü"/>
            </a:pPr>
            <a:r>
              <a:rPr lang="en-US" sz="2800" dirty="0"/>
              <a:t>Also, it should indicate what the problem is and what we know (and don’t know) about it. </a:t>
            </a:r>
          </a:p>
          <a:p>
            <a:pPr algn="just">
              <a:buFont typeface="Wingdings" pitchFamily="2" charset="2"/>
              <a:buChar char="ü"/>
            </a:pPr>
            <a:r>
              <a:rPr lang="en-US" sz="2800" dirty="0"/>
              <a:t>The introduction should not include any description of results or conclusions. </a:t>
            </a:r>
          </a:p>
        </p:txBody>
      </p:sp>
    </p:spTree>
    <p:extLst>
      <p:ext uri="{BB962C8B-B14F-4D97-AF65-F5344CB8AC3E}">
        <p14:creationId xmlns:p14="http://schemas.microsoft.com/office/powerpoint/2010/main" xmlns="" val="52866833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1204119" y="533400"/>
            <a:ext cx="8839200" cy="6172200"/>
          </a:xfrm>
        </p:spPr>
        <p:txBody>
          <a:bodyPr/>
          <a:lstStyle/>
          <a:p>
            <a:pPr>
              <a:buFont typeface="Wingdings" pitchFamily="2" charset="2"/>
              <a:buChar char="ü"/>
            </a:pPr>
            <a:r>
              <a:rPr lang="en-US" dirty="0"/>
              <a:t>Tailor this to meet the needs of the target audience for the report. </a:t>
            </a:r>
          </a:p>
          <a:p>
            <a:pPr>
              <a:buFont typeface="Arial" pitchFamily="34" charset="0"/>
              <a:buChar char="•"/>
            </a:pPr>
            <a:r>
              <a:rPr lang="en-US" dirty="0"/>
              <a:t>Check these questions;</a:t>
            </a:r>
          </a:p>
          <a:p>
            <a:pPr>
              <a:buFont typeface="Wingdings" pitchFamily="2" charset="2"/>
              <a:buChar char="ü"/>
            </a:pPr>
            <a:r>
              <a:rPr lang="en-US" dirty="0"/>
              <a:t> Does the introduction include: </a:t>
            </a:r>
          </a:p>
          <a:p>
            <a:pPr>
              <a:buFont typeface="Courier New" pitchFamily="49" charset="0"/>
              <a:buChar char="o"/>
            </a:pPr>
            <a:r>
              <a:rPr lang="en-US" dirty="0"/>
              <a:t>Your terms of reference? </a:t>
            </a:r>
          </a:p>
          <a:p>
            <a:pPr>
              <a:buFont typeface="Courier New" pitchFamily="49" charset="0"/>
              <a:buChar char="o"/>
            </a:pPr>
            <a:r>
              <a:rPr lang="en-US" dirty="0"/>
              <a:t>The limits of the report?</a:t>
            </a:r>
          </a:p>
          <a:p>
            <a:pPr>
              <a:buFont typeface="Courier New" pitchFamily="49" charset="0"/>
              <a:buChar char="o"/>
            </a:pPr>
            <a:r>
              <a:rPr lang="en-US" dirty="0"/>
              <a:t> An outline of the method?</a:t>
            </a:r>
          </a:p>
          <a:p>
            <a:pPr>
              <a:buFont typeface="Courier New" pitchFamily="49" charset="0"/>
              <a:buChar char="o"/>
            </a:pPr>
            <a:r>
              <a:rPr lang="en-US" dirty="0"/>
              <a:t> And a brief background to the subject matter? </a:t>
            </a:r>
          </a:p>
          <a:p>
            <a:pPr>
              <a:buNone/>
            </a:pPr>
            <a:endParaRPr lang="en-US" dirty="0" smtClean="0"/>
          </a:p>
          <a:p>
            <a:pPr>
              <a:buNone/>
            </a:pPr>
            <a:endParaRPr lang="en-US" dirty="0"/>
          </a:p>
        </p:txBody>
      </p:sp>
    </p:spTree>
    <p:extLst>
      <p:ext uri="{BB962C8B-B14F-4D97-AF65-F5344CB8AC3E}">
        <p14:creationId xmlns:p14="http://schemas.microsoft.com/office/powerpoint/2010/main" xmlns="" val="388436476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Sections cont’d</a:t>
            </a:r>
            <a:endParaRPr lang="en-US" dirty="0"/>
          </a:p>
        </p:txBody>
      </p:sp>
      <p:sp>
        <p:nvSpPr>
          <p:cNvPr id="2" name="Content Placeholder 1"/>
          <p:cNvSpPr>
            <a:spLocks noGrp="1"/>
          </p:cNvSpPr>
          <p:nvPr>
            <p:ph idx="1"/>
          </p:nvPr>
        </p:nvSpPr>
        <p:spPr>
          <a:xfrm>
            <a:off x="365919" y="609600"/>
            <a:ext cx="10591800" cy="6096000"/>
          </a:xfrm>
        </p:spPr>
        <p:txBody>
          <a:bodyPr>
            <a:normAutofit/>
          </a:bodyPr>
          <a:lstStyle/>
          <a:p>
            <a:pPr algn="just">
              <a:buFont typeface="Wingdings" pitchFamily="2" charset="2"/>
              <a:buChar char="Ø"/>
            </a:pPr>
            <a:r>
              <a:rPr lang="en-US" b="1" dirty="0"/>
              <a:t>Literature review</a:t>
            </a:r>
          </a:p>
          <a:p>
            <a:pPr algn="just">
              <a:buFont typeface="Arial" pitchFamily="34" charset="0"/>
              <a:buChar char="•"/>
            </a:pPr>
            <a:r>
              <a:rPr lang="en-US" dirty="0"/>
              <a:t>Is very important as it provides the needed support to the researcher's rationale for understanding research in a certain area.</a:t>
            </a:r>
          </a:p>
          <a:p>
            <a:pPr algn="just">
              <a:buFont typeface="Arial" pitchFamily="34" charset="0"/>
              <a:buChar char="•"/>
            </a:pPr>
            <a:r>
              <a:rPr lang="en-US" dirty="0"/>
              <a:t>It is a researcher’s critique of findings from other studies done in related areas.</a:t>
            </a:r>
          </a:p>
          <a:p>
            <a:pPr algn="just">
              <a:buFont typeface="Arial" pitchFamily="34" charset="0"/>
              <a:buChar char="•"/>
            </a:pPr>
            <a:r>
              <a:rPr lang="en-US" dirty="0"/>
              <a:t>The critique includes an assessment of the methodologies used in these studies, theoretical or conceptual frameworks and the relationships or differences between the researcher’s study and the studies reviewed.</a:t>
            </a:r>
          </a:p>
        </p:txBody>
      </p:sp>
    </p:spTree>
    <p:extLst>
      <p:ext uri="{BB962C8B-B14F-4D97-AF65-F5344CB8AC3E}">
        <p14:creationId xmlns:p14="http://schemas.microsoft.com/office/powerpoint/2010/main" xmlns="" val="250651190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19" y="609600"/>
            <a:ext cx="10591800" cy="6096000"/>
          </a:xfrm>
        </p:spPr>
        <p:txBody>
          <a:bodyPr>
            <a:normAutofit lnSpcReduction="10000"/>
          </a:bodyPr>
          <a:lstStyle/>
          <a:p>
            <a:pPr algn="just">
              <a:buFont typeface="Arial" pitchFamily="34" charset="0"/>
              <a:buChar char="•"/>
            </a:pPr>
            <a:r>
              <a:rPr lang="en-US" dirty="0" smtClean="0"/>
              <a:t>The most critical aspect of reviewing the literature on the subject is the clear and systematic analysis of existing studies that a researcher must engage in to identify the missing gaps in a specific area of study and hence justify the need for another study.</a:t>
            </a:r>
          </a:p>
          <a:p>
            <a:pPr algn="just">
              <a:buFont typeface="Arial" pitchFamily="34" charset="0"/>
              <a:buChar char="•"/>
            </a:pPr>
            <a:r>
              <a:rPr lang="en-US" dirty="0" smtClean="0"/>
              <a:t>This assists the researcher in making a strong case for the study’s objectives, research questions or hypotheses.</a:t>
            </a:r>
          </a:p>
          <a:p>
            <a:pPr algn="just">
              <a:buFont typeface="Arial" pitchFamily="34" charset="0"/>
              <a:buChar char="•"/>
            </a:pPr>
            <a:r>
              <a:rPr lang="en-US" dirty="0" smtClean="0"/>
              <a:t>Literature review should be relevant to the topic.</a:t>
            </a:r>
          </a:p>
          <a:p>
            <a:pPr algn="just">
              <a:buFont typeface="Arial" pitchFamily="34" charset="0"/>
              <a:buChar char="•"/>
            </a:pPr>
            <a:r>
              <a:rPr lang="en-US" dirty="0" smtClean="0"/>
              <a:t>The breadth of review depends on the degree to which a specific area has been studied.</a:t>
            </a:r>
          </a:p>
          <a:p>
            <a:pPr algn="just">
              <a:buFont typeface="Arial" pitchFamily="34" charset="0"/>
              <a:buChar char="•"/>
            </a:pPr>
            <a:r>
              <a:rPr lang="en-US" dirty="0" smtClean="0"/>
              <a:t>All the studies referred to the literature review must be well referenced.</a:t>
            </a:r>
          </a:p>
          <a:p>
            <a:pPr algn="just">
              <a:buNone/>
            </a:pPr>
            <a:endParaRPr lang="en-US" dirty="0"/>
          </a:p>
        </p:txBody>
      </p:sp>
    </p:spTree>
    <p:extLst>
      <p:ext uri="{BB962C8B-B14F-4D97-AF65-F5344CB8AC3E}">
        <p14:creationId xmlns:p14="http://schemas.microsoft.com/office/powerpoint/2010/main" xmlns="" val="11685575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13520" y="609600"/>
            <a:ext cx="10820399" cy="6096000"/>
          </a:xfrm>
        </p:spPr>
        <p:txBody>
          <a:bodyPr>
            <a:noAutofit/>
          </a:bodyPr>
          <a:lstStyle/>
          <a:p>
            <a:pPr algn="just">
              <a:buFont typeface="Wingdings" pitchFamily="2" charset="2"/>
              <a:buChar char="Ø"/>
            </a:pPr>
            <a:r>
              <a:rPr lang="en-US" b="1" dirty="0"/>
              <a:t>Methods</a:t>
            </a:r>
          </a:p>
          <a:p>
            <a:pPr algn="just">
              <a:buFont typeface="Arial" pitchFamily="34" charset="0"/>
              <a:buChar char="•"/>
            </a:pPr>
            <a:r>
              <a:rPr lang="en-US" dirty="0"/>
              <a:t>Gives details regarding the procedures used in conducting the study.</a:t>
            </a:r>
          </a:p>
          <a:p>
            <a:pPr algn="just">
              <a:buFont typeface="Arial" pitchFamily="34" charset="0"/>
              <a:buChar char="•"/>
            </a:pPr>
            <a:r>
              <a:rPr lang="en-US" dirty="0"/>
              <a:t>Important issues discussed in this section include the population, sample and sampling techniques, the research design, a description of instruments or tools used to collect the data, the measurement of variables and the techniques to be used in analyzing data.</a:t>
            </a:r>
          </a:p>
        </p:txBody>
      </p:sp>
    </p:spTree>
    <p:extLst>
      <p:ext uri="{BB962C8B-B14F-4D97-AF65-F5344CB8AC3E}">
        <p14:creationId xmlns:p14="http://schemas.microsoft.com/office/powerpoint/2010/main" xmlns="" val="15698238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609600"/>
            <a:ext cx="10363200" cy="6096000"/>
          </a:xfrm>
        </p:spPr>
        <p:txBody>
          <a:bodyPr>
            <a:noAutofit/>
          </a:bodyPr>
          <a:lstStyle/>
          <a:p>
            <a:pPr algn="just">
              <a:buFont typeface="Arial" pitchFamily="34" charset="0"/>
              <a:buChar char="•"/>
            </a:pPr>
            <a:r>
              <a:rPr lang="en-US" dirty="0"/>
              <a:t>If hypotheses are to be tested, the researcher must state the level of significance to be used in such tests.</a:t>
            </a:r>
          </a:p>
          <a:p>
            <a:pPr algn="just">
              <a:buFont typeface="Arial" pitchFamily="34" charset="0"/>
              <a:buChar char="•"/>
            </a:pPr>
            <a:r>
              <a:rPr lang="en-US" dirty="0"/>
              <a:t>The details given regarding the procedures used in conducting the study should be precise enough to enable other researchers to replicate it.</a:t>
            </a:r>
          </a:p>
        </p:txBody>
      </p:sp>
    </p:spTree>
    <p:extLst>
      <p:ext uri="{BB962C8B-B14F-4D97-AF65-F5344CB8AC3E}">
        <p14:creationId xmlns:p14="http://schemas.microsoft.com/office/powerpoint/2010/main" xmlns="" val="19813397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18" y="609600"/>
            <a:ext cx="10668001" cy="6096000"/>
          </a:xfrm>
        </p:spPr>
        <p:txBody>
          <a:bodyPr>
            <a:normAutofit/>
          </a:bodyPr>
          <a:lstStyle/>
          <a:p>
            <a:pPr algn="just">
              <a:buFont typeface="Arial" pitchFamily="34" charset="0"/>
              <a:buChar char="•"/>
            </a:pPr>
            <a:r>
              <a:rPr lang="en-US" dirty="0"/>
              <a:t>Each chapter starts with a brief introduction of what question/topic will be covered followed by methods and results:</a:t>
            </a:r>
          </a:p>
          <a:p>
            <a:pPr algn="just">
              <a:buFont typeface="Wingdings" pitchFamily="2" charset="2"/>
              <a:buChar char="ü"/>
            </a:pPr>
            <a:r>
              <a:rPr lang="en-US" dirty="0"/>
              <a:t> Methods and results are usually concise, not in detail of an academic article for publication and do refer to your papers published and abstracts presented in the area. </a:t>
            </a:r>
          </a:p>
          <a:p>
            <a:pPr algn="just">
              <a:buFont typeface="Wingdings" pitchFamily="2" charset="2"/>
              <a:buChar char="ü"/>
            </a:pPr>
            <a:r>
              <a:rPr lang="en-US" dirty="0"/>
              <a:t>Check these questions:</a:t>
            </a:r>
          </a:p>
          <a:p>
            <a:pPr algn="just">
              <a:buFont typeface="Courier New" pitchFamily="49" charset="0"/>
              <a:buChar char="o"/>
            </a:pPr>
            <a:r>
              <a:rPr lang="en-US" dirty="0"/>
              <a:t> Does the method show the form your investigation took? </a:t>
            </a:r>
          </a:p>
          <a:p>
            <a:pPr algn="just">
              <a:buFont typeface="Courier New" pitchFamily="49" charset="0"/>
              <a:buChar char="o"/>
            </a:pPr>
            <a:r>
              <a:rPr lang="en-US" dirty="0"/>
              <a:t>The way you collected your data? </a:t>
            </a:r>
          </a:p>
          <a:p>
            <a:pPr algn="just">
              <a:buNone/>
            </a:pPr>
            <a:endParaRPr lang="en-US" dirty="0"/>
          </a:p>
          <a:p>
            <a:pPr algn="just">
              <a:buNone/>
            </a:pPr>
            <a:endParaRPr lang="en-US" sz="3600" dirty="0"/>
          </a:p>
        </p:txBody>
      </p:sp>
    </p:spTree>
    <p:extLst>
      <p:ext uri="{BB962C8B-B14F-4D97-AF65-F5344CB8AC3E}">
        <p14:creationId xmlns:p14="http://schemas.microsoft.com/office/powerpoint/2010/main" xmlns="" val="387902651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Cont’ terms</a:t>
            </a:r>
            <a:endParaRPr lang="en-US" dirty="0"/>
          </a:p>
        </p:txBody>
      </p:sp>
      <p:sp>
        <p:nvSpPr>
          <p:cNvPr id="2" name="Content Placeholder 1"/>
          <p:cNvSpPr>
            <a:spLocks noGrp="1"/>
          </p:cNvSpPr>
          <p:nvPr>
            <p:ph idx="1"/>
          </p:nvPr>
        </p:nvSpPr>
        <p:spPr>
          <a:xfrm>
            <a:off x="670720" y="762000"/>
            <a:ext cx="10134600" cy="5943600"/>
          </a:xfrm>
        </p:spPr>
        <p:txBody>
          <a:bodyPr>
            <a:noAutofit/>
          </a:bodyPr>
          <a:lstStyle/>
          <a:p>
            <a:pPr lvl="0" algn="just"/>
            <a:r>
              <a:rPr lang="en-GB" b="1" dirty="0"/>
              <a:t>Sample </a:t>
            </a:r>
            <a:endParaRPr lang="en-US" b="1" dirty="0"/>
          </a:p>
          <a:p>
            <a:pPr lvl="0" algn="just">
              <a:buFont typeface="Wingdings" pitchFamily="2" charset="2"/>
              <a:buChar char="ü"/>
            </a:pPr>
            <a:r>
              <a:rPr lang="en-GB" dirty="0"/>
              <a:t>A sample is a group of people, or records or a number of observations from a larger population.</a:t>
            </a:r>
            <a:endParaRPr lang="en-US" dirty="0"/>
          </a:p>
          <a:p>
            <a:pPr lvl="0" algn="just">
              <a:buFont typeface="Wingdings" pitchFamily="2" charset="2"/>
              <a:buChar char="ü"/>
            </a:pPr>
            <a:r>
              <a:rPr lang="en-GB" dirty="0"/>
              <a:t>It is a representative group of individuals selected from a population.</a:t>
            </a:r>
            <a:endParaRPr lang="en-US" dirty="0"/>
          </a:p>
          <a:p>
            <a:pPr lvl="0" algn="just">
              <a:buFont typeface="Wingdings" pitchFamily="2" charset="2"/>
              <a:buChar char="ü"/>
            </a:pPr>
            <a:r>
              <a:rPr lang="en-GB" dirty="0"/>
              <a:t> A sample aids the researcher to get access to the general population. </a:t>
            </a:r>
          </a:p>
          <a:p>
            <a:pPr lvl="0" algn="just">
              <a:buFont typeface="Wingdings" pitchFamily="2" charset="2"/>
              <a:buChar char="ü"/>
            </a:pPr>
            <a:r>
              <a:rPr lang="en-GB" dirty="0"/>
              <a:t>A sample that is selected appropriately generates data that reflects the true status of the population in relation to the characteristic(s) or variables under study</a:t>
            </a:r>
            <a:endParaRPr lang="en-US" dirty="0"/>
          </a:p>
        </p:txBody>
      </p:sp>
    </p:spTree>
    <p:extLst>
      <p:ext uri="{BB962C8B-B14F-4D97-AF65-F5344CB8AC3E}">
        <p14:creationId xmlns:p14="http://schemas.microsoft.com/office/powerpoint/2010/main" xmlns="" val="230786492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89719" y="533400"/>
            <a:ext cx="10744200" cy="6172200"/>
          </a:xfrm>
        </p:spPr>
        <p:txBody>
          <a:bodyPr>
            <a:normAutofit/>
          </a:bodyPr>
          <a:lstStyle/>
          <a:p>
            <a:pPr algn="just">
              <a:buFont typeface="Wingdings" pitchFamily="2" charset="2"/>
              <a:buChar char="Ø"/>
            </a:pPr>
            <a:r>
              <a:rPr lang="en-US" b="1" dirty="0"/>
              <a:t>Results and discussion</a:t>
            </a:r>
          </a:p>
          <a:p>
            <a:pPr algn="just">
              <a:buFont typeface="Arial" pitchFamily="34" charset="0"/>
              <a:buChar char="•"/>
            </a:pPr>
            <a:r>
              <a:rPr lang="en-US" dirty="0"/>
              <a:t>Their main purpose is to present the results of data analysis in a systematic way.</a:t>
            </a:r>
          </a:p>
          <a:p>
            <a:pPr algn="just">
              <a:buFont typeface="Arial" pitchFamily="34" charset="0"/>
              <a:buChar char="•"/>
            </a:pPr>
            <a:r>
              <a:rPr lang="en-US" dirty="0"/>
              <a:t>The basic principles in presenting results is to give all the evidence relevant to the research objectives and questions, if any.</a:t>
            </a:r>
          </a:p>
          <a:p>
            <a:pPr algn="just">
              <a:buFont typeface="Arial" pitchFamily="34" charset="0"/>
              <a:buChar char="•"/>
            </a:pPr>
            <a:r>
              <a:rPr lang="en-US" dirty="0"/>
              <a:t>In quantitative research the researcher is expected to test hypotheses, as addressed in the introduction chapter and give the results of such tests stating whether each hypothesis is supported by the data or not.</a:t>
            </a:r>
          </a:p>
          <a:p>
            <a:pPr algn="just">
              <a:buNone/>
            </a:pPr>
            <a:endParaRPr lang="en-US" dirty="0" smtClean="0"/>
          </a:p>
          <a:p>
            <a:pPr algn="just">
              <a:buNone/>
            </a:pPr>
            <a:endParaRPr lang="en-US" dirty="0"/>
          </a:p>
        </p:txBody>
      </p:sp>
    </p:spTree>
    <p:extLst>
      <p:ext uri="{BB962C8B-B14F-4D97-AF65-F5344CB8AC3E}">
        <p14:creationId xmlns:p14="http://schemas.microsoft.com/office/powerpoint/2010/main" xmlns="" val="281814261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13519" y="753035"/>
            <a:ext cx="10896600" cy="6096000"/>
          </a:xfrm>
        </p:spPr>
        <p:txBody>
          <a:bodyPr>
            <a:normAutofit/>
          </a:bodyPr>
          <a:lstStyle/>
          <a:p>
            <a:pPr algn="just">
              <a:buFont typeface="Arial" pitchFamily="34" charset="0"/>
              <a:buChar char="•"/>
            </a:pPr>
            <a:r>
              <a:rPr lang="en-US" dirty="0"/>
              <a:t>When writing the results and discussion of the report, a short introduction that describes the general procedures followed in analyzing the data and objectives or hypotheses of the study is stated. </a:t>
            </a:r>
            <a:endParaRPr lang="en-US" b="1" dirty="0"/>
          </a:p>
          <a:p>
            <a:pPr algn="just">
              <a:buFont typeface="Arial" pitchFamily="34" charset="0"/>
              <a:buChar char="•"/>
            </a:pPr>
            <a:r>
              <a:rPr lang="en-US" dirty="0"/>
              <a:t>Results of the report are put in a logical order. </a:t>
            </a:r>
          </a:p>
          <a:p>
            <a:pPr algn="just">
              <a:buFont typeface="Arial" pitchFamily="34" charset="0"/>
              <a:buChar char="•"/>
            </a:pPr>
            <a:r>
              <a:rPr lang="en-US" dirty="0"/>
              <a:t>Findings are presented in as simple a way as possible. </a:t>
            </a:r>
          </a:p>
          <a:p>
            <a:pPr algn="just">
              <a:buFont typeface="Arial" pitchFamily="34" charset="0"/>
              <a:buChar char="•"/>
            </a:pPr>
            <a:r>
              <a:rPr lang="en-US" dirty="0"/>
              <a:t>The more complicated the information looks, the more difficult it will be to interpret.</a:t>
            </a:r>
          </a:p>
          <a:p>
            <a:pPr algn="just">
              <a:buNone/>
            </a:pPr>
            <a:endParaRPr lang="en-US" dirty="0"/>
          </a:p>
        </p:txBody>
      </p:sp>
    </p:spTree>
    <p:extLst>
      <p:ext uri="{BB962C8B-B14F-4D97-AF65-F5344CB8AC3E}">
        <p14:creationId xmlns:p14="http://schemas.microsoft.com/office/powerpoint/2010/main" xmlns="" val="7073982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13520" y="609600"/>
            <a:ext cx="10820399" cy="6096000"/>
          </a:xfrm>
        </p:spPr>
        <p:txBody>
          <a:bodyPr>
            <a:normAutofit/>
          </a:bodyPr>
          <a:lstStyle/>
          <a:p>
            <a:pPr algn="just">
              <a:buFont typeface="Arial" pitchFamily="34" charset="0"/>
              <a:buChar char="•"/>
            </a:pPr>
            <a:r>
              <a:rPr lang="en-US" dirty="0"/>
              <a:t>Be concise;</a:t>
            </a:r>
          </a:p>
          <a:p>
            <a:pPr algn="just">
              <a:buFont typeface="Wingdings" pitchFamily="2" charset="2"/>
              <a:buChar char="ü"/>
            </a:pPr>
            <a:r>
              <a:rPr lang="en-US" dirty="0"/>
              <a:t> include only most important observations in the text and tables, figures and graphs. </a:t>
            </a:r>
          </a:p>
          <a:p>
            <a:pPr algn="just">
              <a:buFont typeface="Wingdings" pitchFamily="2" charset="2"/>
              <a:buChar char="ü"/>
            </a:pPr>
            <a:r>
              <a:rPr lang="en-US" dirty="0"/>
              <a:t>Here are some does and don’ts to remember: </a:t>
            </a:r>
          </a:p>
          <a:p>
            <a:pPr algn="just">
              <a:buFont typeface="Wingdings" pitchFamily="2" charset="2"/>
              <a:buChar char="v"/>
            </a:pPr>
            <a:r>
              <a:rPr lang="en-US" b="1" dirty="0"/>
              <a:t> Does and Don’ts of Results </a:t>
            </a:r>
          </a:p>
          <a:p>
            <a:pPr algn="just">
              <a:buNone/>
            </a:pPr>
            <a:r>
              <a:rPr lang="en-US" dirty="0"/>
              <a:t> </a:t>
            </a:r>
            <a:r>
              <a:rPr lang="en-US" b="1" dirty="0"/>
              <a:t>Do:</a:t>
            </a:r>
          </a:p>
          <a:p>
            <a:pPr algn="just">
              <a:buFont typeface="Wingdings" pitchFamily="2" charset="2"/>
              <a:buChar char="ü"/>
            </a:pPr>
            <a:r>
              <a:rPr lang="en-US" b="1" dirty="0"/>
              <a:t> </a:t>
            </a:r>
            <a:r>
              <a:rPr lang="en-US" dirty="0"/>
              <a:t>Use the past tense.</a:t>
            </a:r>
          </a:p>
          <a:p>
            <a:pPr algn="just">
              <a:buFont typeface="Wingdings" pitchFamily="2" charset="2"/>
              <a:buChar char="ü"/>
            </a:pPr>
            <a:r>
              <a:rPr lang="en-US" dirty="0"/>
              <a:t> Use active verb form rather than the passive form. </a:t>
            </a:r>
          </a:p>
          <a:p>
            <a:pPr algn="just"/>
            <a:endParaRPr lang="en-US" b="1" dirty="0" smtClean="0"/>
          </a:p>
          <a:p>
            <a:pPr algn="just">
              <a:buNone/>
            </a:pPr>
            <a:endParaRPr lang="en-US" dirty="0"/>
          </a:p>
        </p:txBody>
      </p:sp>
    </p:spTree>
    <p:extLst>
      <p:ext uri="{BB962C8B-B14F-4D97-AF65-F5344CB8AC3E}">
        <p14:creationId xmlns:p14="http://schemas.microsoft.com/office/powerpoint/2010/main" xmlns="" val="81079864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19" y="609600"/>
            <a:ext cx="10591800" cy="6096000"/>
          </a:xfrm>
        </p:spPr>
        <p:txBody>
          <a:bodyPr>
            <a:normAutofit/>
          </a:bodyPr>
          <a:lstStyle/>
          <a:p>
            <a:pPr algn="just">
              <a:buFont typeface="Wingdings" pitchFamily="2" charset="2"/>
              <a:buChar char="ü"/>
            </a:pPr>
            <a:r>
              <a:rPr lang="en-US" dirty="0"/>
              <a:t>Check and recheck; </a:t>
            </a:r>
          </a:p>
          <a:p>
            <a:pPr algn="just">
              <a:buFontTx/>
              <a:buChar char="-"/>
            </a:pPr>
            <a:r>
              <a:rPr lang="en-US" dirty="0"/>
              <a:t>Have you identified key issues? </a:t>
            </a:r>
          </a:p>
          <a:p>
            <a:pPr algn="just">
              <a:buFontTx/>
              <a:buChar char="-"/>
            </a:pPr>
            <a:r>
              <a:rPr lang="en-US" dirty="0"/>
              <a:t>Have you provided explanations for your findings?</a:t>
            </a:r>
          </a:p>
          <a:p>
            <a:pPr algn="just">
              <a:buNone/>
            </a:pPr>
            <a:r>
              <a:rPr lang="en-US" dirty="0"/>
              <a:t>- Are the tables, figures and graphs simple and clearly labeled? </a:t>
            </a:r>
          </a:p>
          <a:p>
            <a:pPr algn="just">
              <a:buNone/>
            </a:pPr>
            <a:r>
              <a:rPr lang="en-US" dirty="0"/>
              <a:t>- Do they relate closely to the text? </a:t>
            </a:r>
          </a:p>
          <a:p>
            <a:pPr algn="just">
              <a:buNone/>
            </a:pPr>
            <a:r>
              <a:rPr lang="en-US" dirty="0"/>
              <a:t> </a:t>
            </a:r>
            <a:r>
              <a:rPr lang="en-US" b="1" dirty="0"/>
              <a:t>Don't: </a:t>
            </a:r>
          </a:p>
          <a:p>
            <a:pPr algn="just">
              <a:buNone/>
            </a:pPr>
            <a:r>
              <a:rPr lang="en-US" dirty="0"/>
              <a:t>-Repeat information in figures or tables in the text.</a:t>
            </a:r>
          </a:p>
          <a:p>
            <a:pPr algn="just">
              <a:buNone/>
            </a:pPr>
            <a:r>
              <a:rPr lang="en-US" dirty="0"/>
              <a:t> </a:t>
            </a:r>
          </a:p>
          <a:p>
            <a:pPr algn="just">
              <a:buNone/>
            </a:pPr>
            <a:endParaRPr lang="en-US" dirty="0"/>
          </a:p>
        </p:txBody>
      </p:sp>
    </p:spTree>
    <p:extLst>
      <p:ext uri="{BB962C8B-B14F-4D97-AF65-F5344CB8AC3E}">
        <p14:creationId xmlns:p14="http://schemas.microsoft.com/office/powerpoint/2010/main" xmlns="" val="9332928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89719" y="609600"/>
            <a:ext cx="10668001" cy="6019800"/>
          </a:xfrm>
        </p:spPr>
        <p:txBody>
          <a:bodyPr>
            <a:normAutofit/>
          </a:bodyPr>
          <a:lstStyle/>
          <a:p>
            <a:pPr algn="just">
              <a:buFont typeface="Wingdings" pitchFamily="2" charset="2"/>
              <a:buChar char="Ø"/>
            </a:pPr>
            <a:r>
              <a:rPr lang="en-US" b="1" dirty="0"/>
              <a:t>Conclusion and Recommendations </a:t>
            </a:r>
          </a:p>
          <a:p>
            <a:pPr algn="just">
              <a:buFont typeface="Arial" pitchFamily="34" charset="0"/>
              <a:buChar char="•"/>
            </a:pPr>
            <a:r>
              <a:rPr lang="en-US" dirty="0"/>
              <a:t>This informs the reader about the purpose of the study, the process used to collect and analyse data and the major findings of the study. </a:t>
            </a:r>
          </a:p>
          <a:p>
            <a:pPr algn="just">
              <a:buFont typeface="Arial" pitchFamily="34" charset="0"/>
              <a:buChar char="•"/>
            </a:pPr>
            <a:r>
              <a:rPr lang="en-US" dirty="0"/>
              <a:t>Each chapter should end with statements on implications of the issues and references for further reading.</a:t>
            </a:r>
          </a:p>
          <a:p>
            <a:pPr algn="just">
              <a:buFont typeface="Arial" pitchFamily="34" charset="0"/>
              <a:buChar char="•"/>
            </a:pPr>
            <a:r>
              <a:rPr lang="en-US" dirty="0"/>
              <a:t>Implications are the second last component of each chapter and may include a recommendations section. </a:t>
            </a:r>
          </a:p>
        </p:txBody>
      </p:sp>
    </p:spTree>
    <p:extLst>
      <p:ext uri="{BB962C8B-B14F-4D97-AF65-F5344CB8AC3E}">
        <p14:creationId xmlns:p14="http://schemas.microsoft.com/office/powerpoint/2010/main" xmlns="" val="328973177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20" y="609600"/>
            <a:ext cx="10515601" cy="6096000"/>
          </a:xfrm>
        </p:spPr>
        <p:txBody>
          <a:bodyPr/>
          <a:lstStyle/>
          <a:p>
            <a:pPr algn="just">
              <a:buFont typeface="Arial" pitchFamily="34" charset="0"/>
              <a:buChar char="•"/>
            </a:pPr>
            <a:r>
              <a:rPr lang="en-US" dirty="0"/>
              <a:t>References are usually included in each chapter, not all at the end of the report. </a:t>
            </a:r>
          </a:p>
          <a:p>
            <a:pPr algn="just">
              <a:buFont typeface="Arial" pitchFamily="34" charset="0"/>
              <a:buChar char="•"/>
            </a:pPr>
            <a:r>
              <a:rPr lang="en-US" dirty="0"/>
              <a:t>Follow the instructions for the report. </a:t>
            </a:r>
          </a:p>
          <a:p>
            <a:pPr algn="just">
              <a:buFont typeface="Arial" pitchFamily="34" charset="0"/>
              <a:buChar char="•"/>
            </a:pPr>
            <a:r>
              <a:rPr lang="en-US" dirty="0"/>
              <a:t>Make sure each chapter addresses only the component stated in its introduction. </a:t>
            </a:r>
          </a:p>
          <a:p>
            <a:pPr algn="just">
              <a:buFont typeface="Arial" pitchFamily="34" charset="0"/>
              <a:buChar char="•"/>
            </a:pPr>
            <a:r>
              <a:rPr lang="en-US" dirty="0"/>
              <a:t>Subsequent chapters of the report should not repeat the information of earlier chapters- but can refer to other chapters. </a:t>
            </a:r>
          </a:p>
          <a:p>
            <a:pPr algn="just">
              <a:buFont typeface="Arial" pitchFamily="34" charset="0"/>
              <a:buChar char="•"/>
            </a:pPr>
            <a:r>
              <a:rPr lang="en-US" dirty="0"/>
              <a:t>Recommendations should be number by chapter, for example, chapter 1- recommendation 1.1, 1.2 etc. </a:t>
            </a:r>
          </a:p>
          <a:p>
            <a:pPr algn="just">
              <a:buNone/>
            </a:pPr>
            <a:endParaRPr lang="en-US" dirty="0"/>
          </a:p>
        </p:txBody>
      </p:sp>
    </p:spTree>
    <p:extLst>
      <p:ext uri="{BB962C8B-B14F-4D97-AF65-F5344CB8AC3E}">
        <p14:creationId xmlns:p14="http://schemas.microsoft.com/office/powerpoint/2010/main" xmlns="" val="276719918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89719" y="609600"/>
            <a:ext cx="10591800" cy="6096000"/>
          </a:xfrm>
        </p:spPr>
        <p:txBody>
          <a:bodyPr>
            <a:normAutofit/>
          </a:bodyPr>
          <a:lstStyle/>
          <a:p>
            <a:pPr algn="just">
              <a:buFont typeface="Arial" pitchFamily="34" charset="0"/>
              <a:buChar char="•"/>
            </a:pPr>
            <a:r>
              <a:rPr lang="en-US" dirty="0"/>
              <a:t>The next-to-last chapter describes the overall implications of the report and identifies the next steps that should be taken. </a:t>
            </a:r>
          </a:p>
          <a:p>
            <a:pPr algn="just">
              <a:buFont typeface="Arial" pitchFamily="34" charset="0"/>
              <a:buChar char="•"/>
            </a:pPr>
            <a:r>
              <a:rPr lang="en-US" dirty="0"/>
              <a:t>Provide a brief summary of the importance of the work to date, how this could be “translated” and what the next steps maybe. </a:t>
            </a:r>
          </a:p>
          <a:p>
            <a:pPr algn="just">
              <a:buFont typeface="Arial" pitchFamily="34" charset="0"/>
              <a:buChar char="•"/>
            </a:pPr>
            <a:r>
              <a:rPr lang="en-US" dirty="0"/>
              <a:t>This chapter MUST be specific to purpose of the report. </a:t>
            </a:r>
          </a:p>
        </p:txBody>
      </p:sp>
    </p:spTree>
    <p:extLst>
      <p:ext uri="{BB962C8B-B14F-4D97-AF65-F5344CB8AC3E}">
        <p14:creationId xmlns:p14="http://schemas.microsoft.com/office/powerpoint/2010/main" xmlns="" val="29794552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19" y="609600"/>
            <a:ext cx="10591800" cy="6096000"/>
          </a:xfrm>
        </p:spPr>
        <p:txBody>
          <a:bodyPr>
            <a:noAutofit/>
          </a:bodyPr>
          <a:lstStyle/>
          <a:p>
            <a:pPr algn="just">
              <a:buFont typeface="Arial" pitchFamily="34" charset="0"/>
              <a:buChar char="•"/>
            </a:pPr>
            <a:r>
              <a:rPr lang="en-US" dirty="0"/>
              <a:t>Thus it is crucial to understand the audience for the report and the context in which they will review the data from the report. </a:t>
            </a:r>
          </a:p>
          <a:p>
            <a:pPr algn="just">
              <a:buFont typeface="Arial" pitchFamily="34" charset="0"/>
              <a:buChar char="•"/>
            </a:pPr>
            <a:r>
              <a:rPr lang="en-US" dirty="0"/>
              <a:t>For example: </a:t>
            </a:r>
          </a:p>
          <a:p>
            <a:pPr algn="just">
              <a:buFont typeface="Wingdings" pitchFamily="2" charset="2"/>
              <a:buChar char="ü"/>
            </a:pPr>
            <a:r>
              <a:rPr lang="en-US" dirty="0"/>
              <a:t>Are there health policy implications (government)?</a:t>
            </a:r>
          </a:p>
          <a:p>
            <a:pPr algn="just">
              <a:buFont typeface="Wingdings" pitchFamily="2" charset="2"/>
              <a:buChar char="ü"/>
            </a:pPr>
            <a:r>
              <a:rPr lang="en-US" dirty="0"/>
              <a:t> New research opportunities (granting agency)? </a:t>
            </a:r>
          </a:p>
          <a:p>
            <a:pPr algn="just">
              <a:buFont typeface="Wingdings" pitchFamily="2" charset="2"/>
              <a:buChar char="ü"/>
            </a:pPr>
            <a:r>
              <a:rPr lang="en-US" dirty="0"/>
              <a:t>Health care implications (government, health care institution, regional public health)?</a:t>
            </a:r>
          </a:p>
          <a:p>
            <a:pPr algn="just">
              <a:buNone/>
            </a:pPr>
            <a:endParaRPr lang="en-US" dirty="0"/>
          </a:p>
        </p:txBody>
      </p:sp>
    </p:spTree>
    <p:extLst>
      <p:ext uri="{BB962C8B-B14F-4D97-AF65-F5344CB8AC3E}">
        <p14:creationId xmlns:p14="http://schemas.microsoft.com/office/powerpoint/2010/main" xmlns="" val="373577152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289719" y="609600"/>
            <a:ext cx="10668001" cy="6096000"/>
          </a:xfrm>
        </p:spPr>
        <p:txBody>
          <a:bodyPr>
            <a:normAutofit/>
          </a:bodyPr>
          <a:lstStyle/>
          <a:p>
            <a:pPr algn="just">
              <a:buFont typeface="Wingdings" pitchFamily="2" charset="2"/>
              <a:buChar char="Ø"/>
            </a:pPr>
            <a:r>
              <a:rPr lang="en-US" b="1" dirty="0"/>
              <a:t>Tips: </a:t>
            </a:r>
          </a:p>
          <a:p>
            <a:pPr algn="just">
              <a:buNone/>
            </a:pPr>
            <a:r>
              <a:rPr lang="en-US" dirty="0"/>
              <a:t> Outlined problems encountered. </a:t>
            </a:r>
          </a:p>
          <a:p>
            <a:pPr algn="just">
              <a:buNone/>
            </a:pPr>
            <a:r>
              <a:rPr lang="en-US" dirty="0"/>
              <a:t> Present a balanced view. Discuss limitations of study. </a:t>
            </a:r>
          </a:p>
          <a:p>
            <a:pPr algn="just">
              <a:buNone/>
            </a:pPr>
            <a:r>
              <a:rPr lang="en-US" dirty="0"/>
              <a:t> Explain findings, comparing and contrasting to existing literature. </a:t>
            </a:r>
          </a:p>
          <a:p>
            <a:pPr algn="just">
              <a:buNone/>
            </a:pPr>
            <a:r>
              <a:rPr lang="en-US" dirty="0"/>
              <a:t> Draw together all of your main ideas. </a:t>
            </a:r>
          </a:p>
          <a:p>
            <a:pPr algn="just">
              <a:buNone/>
            </a:pPr>
            <a:r>
              <a:rPr lang="en-US" dirty="0"/>
              <a:t> Avoid inserting new information in this section. </a:t>
            </a:r>
          </a:p>
          <a:p>
            <a:pPr algn="just">
              <a:buNone/>
            </a:pPr>
            <a:r>
              <a:rPr lang="en-US" dirty="0"/>
              <a:t> Make implications and recommendations clear and concise. </a:t>
            </a:r>
          </a:p>
        </p:txBody>
      </p:sp>
    </p:spTree>
    <p:extLst>
      <p:ext uri="{BB962C8B-B14F-4D97-AF65-F5344CB8AC3E}">
        <p14:creationId xmlns:p14="http://schemas.microsoft.com/office/powerpoint/2010/main" xmlns="" val="135693553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442120" y="685800"/>
            <a:ext cx="10210800" cy="6096000"/>
          </a:xfrm>
        </p:spPr>
        <p:txBody>
          <a:bodyPr>
            <a:normAutofit/>
          </a:bodyPr>
          <a:lstStyle/>
          <a:p>
            <a:pPr>
              <a:buFont typeface="Arial" pitchFamily="34" charset="0"/>
              <a:buChar char="•"/>
            </a:pPr>
            <a:r>
              <a:rPr lang="en-US" dirty="0"/>
              <a:t>Check the appendices to be sure they are appropriate with these questions in mind:</a:t>
            </a:r>
          </a:p>
          <a:p>
            <a:pPr>
              <a:buFont typeface="Wingdings" pitchFamily="2" charset="2"/>
              <a:buChar char="ü"/>
            </a:pPr>
            <a:r>
              <a:rPr lang="en-US" dirty="0"/>
              <a:t> Have you only included supporting information? </a:t>
            </a:r>
          </a:p>
          <a:p>
            <a:pPr>
              <a:buFont typeface="Wingdings" pitchFamily="2" charset="2"/>
              <a:buChar char="ü"/>
            </a:pPr>
            <a:r>
              <a:rPr lang="en-US" dirty="0"/>
              <a:t>Does the reader need to read these sections? </a:t>
            </a:r>
          </a:p>
          <a:p>
            <a:pPr>
              <a:buNone/>
            </a:pPr>
            <a:r>
              <a:rPr lang="en-US" b="1" dirty="0"/>
              <a:t>How to use your Time to Write </a:t>
            </a:r>
            <a:r>
              <a:rPr lang="en-US" dirty="0"/>
              <a:t></a:t>
            </a:r>
          </a:p>
          <a:p>
            <a:pPr>
              <a:buFont typeface="Arial" pitchFamily="34" charset="0"/>
              <a:buChar char="•"/>
            </a:pPr>
            <a:r>
              <a:rPr lang="en-US" dirty="0"/>
              <a:t>List references at the end of each chapter. </a:t>
            </a:r>
          </a:p>
          <a:p>
            <a:pPr>
              <a:buNone/>
            </a:pPr>
            <a:r>
              <a:rPr lang="en-US" dirty="0"/>
              <a:t> Include all the necessary information for locating each reference. </a:t>
            </a:r>
          </a:p>
          <a:p>
            <a:pPr>
              <a:buNone/>
            </a:pPr>
            <a:r>
              <a:rPr lang="en-US" dirty="0"/>
              <a:t> Check that your references are all accurate. </a:t>
            </a:r>
          </a:p>
          <a:p>
            <a:endParaRPr lang="en-US" dirty="0"/>
          </a:p>
          <a:p>
            <a:pPr>
              <a:buNone/>
            </a:pPr>
            <a:endParaRPr lang="en-US" sz="3600" dirty="0"/>
          </a:p>
        </p:txBody>
      </p:sp>
    </p:spTree>
    <p:extLst>
      <p:ext uri="{BB962C8B-B14F-4D97-AF65-F5344CB8AC3E}">
        <p14:creationId xmlns:p14="http://schemas.microsoft.com/office/powerpoint/2010/main" xmlns="" val="325119254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 terms</a:t>
            </a:r>
            <a:endParaRPr lang="en-US" dirty="0"/>
          </a:p>
        </p:txBody>
      </p:sp>
      <p:sp>
        <p:nvSpPr>
          <p:cNvPr id="2" name="Content Placeholder 1"/>
          <p:cNvSpPr>
            <a:spLocks noGrp="1"/>
          </p:cNvSpPr>
          <p:nvPr>
            <p:ph idx="1"/>
          </p:nvPr>
        </p:nvSpPr>
        <p:spPr>
          <a:xfrm>
            <a:off x="518319" y="685800"/>
            <a:ext cx="10287000" cy="6019800"/>
          </a:xfrm>
        </p:spPr>
        <p:txBody>
          <a:bodyPr/>
          <a:lstStyle/>
          <a:p>
            <a:pPr algn="just"/>
            <a:r>
              <a:rPr lang="en-US" b="1" dirty="0" smtClean="0"/>
              <a:t>Sampling</a:t>
            </a:r>
            <a:r>
              <a:rPr lang="en-US" dirty="0" smtClean="0"/>
              <a:t>. The process of selecting a number of individuals for a study in such a way that the individuals selected represent the large group from which they were selected is the population. The purpose of sampling is to secure a representative group which will enable the researcher to gain information about a population.</a:t>
            </a:r>
          </a:p>
          <a:p>
            <a:pPr algn="just"/>
            <a:r>
              <a:rPr lang="en-US" b="1" dirty="0" smtClean="0"/>
              <a:t>Variable</a:t>
            </a:r>
            <a:r>
              <a:rPr lang="en-US" dirty="0" smtClean="0"/>
              <a:t>. Is a measurable characteristic that assumes different values among the subjects. Some variables are attributes </a:t>
            </a:r>
            <a:endParaRPr lang="en-US" dirty="0"/>
          </a:p>
        </p:txBody>
      </p:sp>
    </p:spTree>
    <p:extLst>
      <p:ext uri="{BB962C8B-B14F-4D97-AF65-F5344CB8AC3E}">
        <p14:creationId xmlns:p14="http://schemas.microsoft.com/office/powerpoint/2010/main" xmlns="" val="331911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365919" y="609600"/>
            <a:ext cx="10591800" cy="6096000"/>
          </a:xfrm>
        </p:spPr>
        <p:txBody>
          <a:bodyPr>
            <a:normAutofit/>
          </a:bodyPr>
          <a:lstStyle/>
          <a:p>
            <a:pPr algn="just">
              <a:buFont typeface="Wingdings" pitchFamily="2" charset="2"/>
              <a:buChar char="Ø"/>
            </a:pPr>
            <a:r>
              <a:rPr lang="en-US" b="1" dirty="0"/>
              <a:t>Compilation of recommendations </a:t>
            </a:r>
          </a:p>
          <a:p>
            <a:pPr algn="just">
              <a:buFont typeface="Arial" pitchFamily="34" charset="0"/>
              <a:buChar char="•"/>
            </a:pPr>
            <a:r>
              <a:rPr lang="en-US" dirty="0"/>
              <a:t>The last chapter lists all recommendations. </a:t>
            </a:r>
          </a:p>
          <a:p>
            <a:pPr algn="just">
              <a:buFont typeface="Arial" pitchFamily="34" charset="0"/>
              <a:buChar char="•"/>
            </a:pPr>
            <a:r>
              <a:rPr lang="en-US" dirty="0"/>
              <a:t>These should be collected in an individual chapter at the end. </a:t>
            </a:r>
          </a:p>
          <a:p>
            <a:pPr algn="just">
              <a:buFont typeface="Arial" pitchFamily="34" charset="0"/>
              <a:buChar char="•"/>
            </a:pPr>
            <a:r>
              <a:rPr lang="en-US" dirty="0"/>
              <a:t>Ensure by “numbering” that the reader has the ability to find data to support each of the recommendation. E.g. Recommendation 1.1, 1.2, 2.1 etc. </a:t>
            </a:r>
          </a:p>
          <a:p>
            <a:pPr algn="just"/>
            <a:endParaRPr lang="en-US" dirty="0"/>
          </a:p>
        </p:txBody>
      </p:sp>
    </p:spTree>
    <p:extLst>
      <p:ext uri="{BB962C8B-B14F-4D97-AF65-F5344CB8AC3E}">
        <p14:creationId xmlns:p14="http://schemas.microsoft.com/office/powerpoint/2010/main" xmlns="" val="151062681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Cont’d</a:t>
            </a:r>
            <a:endParaRPr lang="en-US" dirty="0"/>
          </a:p>
        </p:txBody>
      </p:sp>
      <p:sp>
        <p:nvSpPr>
          <p:cNvPr id="2" name="Content Placeholder 1"/>
          <p:cNvSpPr>
            <a:spLocks noGrp="1"/>
          </p:cNvSpPr>
          <p:nvPr>
            <p:ph idx="1"/>
          </p:nvPr>
        </p:nvSpPr>
        <p:spPr>
          <a:xfrm>
            <a:off x="442119" y="533400"/>
            <a:ext cx="10515601" cy="6172200"/>
          </a:xfrm>
        </p:spPr>
        <p:txBody>
          <a:bodyPr>
            <a:normAutofit/>
          </a:bodyPr>
          <a:lstStyle/>
          <a:p>
            <a:pPr algn="just">
              <a:buFont typeface="Wingdings" pitchFamily="2" charset="2"/>
              <a:buChar char="Ø"/>
            </a:pPr>
            <a:r>
              <a:rPr lang="en-US" b="1" dirty="0"/>
              <a:t>Appendices </a:t>
            </a:r>
          </a:p>
          <a:p>
            <a:pPr algn="just">
              <a:buFont typeface="Arial" pitchFamily="34" charset="0"/>
              <a:buChar char="•"/>
            </a:pPr>
            <a:r>
              <a:rPr lang="en-US" dirty="0" smtClean="0"/>
              <a:t>The </a:t>
            </a:r>
            <a:r>
              <a:rPr lang="en-US" dirty="0"/>
              <a:t>purpose of the appendix is to provide a place for those report items which do not fit in the research report proper because they are either too detailed or are too specialized. </a:t>
            </a:r>
          </a:p>
          <a:p>
            <a:pPr algn="just">
              <a:buFont typeface="Arial" pitchFamily="34" charset="0"/>
              <a:buChar char="•"/>
            </a:pPr>
            <a:r>
              <a:rPr lang="en-US" dirty="0" smtClean="0"/>
              <a:t>Appendices include; instruments used in collecting data, statistical tables from data analysis, letters of respondents’ consent and letters of approval to conduct the research. </a:t>
            </a:r>
          </a:p>
          <a:p>
            <a:pPr algn="just"/>
            <a:r>
              <a:rPr lang="en-US" dirty="0" smtClean="0"/>
              <a:t>Include also a copy of the research permit e.g. research permit from NACOSTI (</a:t>
            </a:r>
            <a:r>
              <a:rPr lang="en-US" dirty="0"/>
              <a:t>the National Commission for Science Technology and </a:t>
            </a:r>
            <a:r>
              <a:rPr lang="en-US" dirty="0" smtClean="0"/>
              <a:t>Innovation), if any. </a:t>
            </a:r>
            <a:endParaRPr lang="en-US" dirty="0"/>
          </a:p>
        </p:txBody>
      </p:sp>
    </p:spTree>
    <p:extLst>
      <p:ext uri="{BB962C8B-B14F-4D97-AF65-F5344CB8AC3E}">
        <p14:creationId xmlns:p14="http://schemas.microsoft.com/office/powerpoint/2010/main" xmlns="" val="34879622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1143000"/>
          </a:xfrm>
        </p:spPr>
        <p:txBody>
          <a:bodyPr>
            <a:noAutofit/>
          </a:bodyPr>
          <a:lstStyle/>
          <a:p>
            <a:r>
              <a:rPr lang="en-US" b="1" dirty="0" smtClean="0">
                <a:solidFill>
                  <a:srgbClr val="FF0000"/>
                </a:solidFill>
              </a:rPr>
              <a:t>Points to remember when writing a research report</a:t>
            </a:r>
            <a:endParaRPr lang="en-US" b="1" dirty="0">
              <a:solidFill>
                <a:srgbClr val="FF0000"/>
              </a:solidFill>
            </a:endParaRPr>
          </a:p>
        </p:txBody>
      </p:sp>
      <p:sp>
        <p:nvSpPr>
          <p:cNvPr id="3" name="Content Placeholder 2"/>
          <p:cNvSpPr>
            <a:spLocks noGrp="1"/>
          </p:cNvSpPr>
          <p:nvPr>
            <p:ph idx="1"/>
          </p:nvPr>
        </p:nvSpPr>
        <p:spPr>
          <a:xfrm>
            <a:off x="137320" y="1219200"/>
            <a:ext cx="10972800" cy="5410199"/>
          </a:xfrm>
        </p:spPr>
        <p:txBody>
          <a:bodyPr>
            <a:normAutofit fontScale="92500" lnSpcReduction="20000"/>
          </a:bodyPr>
          <a:lstStyle/>
          <a:p>
            <a:pPr algn="just">
              <a:buNone/>
            </a:pPr>
            <a:r>
              <a:rPr lang="en-US" dirty="0"/>
              <a:t>Report should be organized for the convenience of the intended reader. </a:t>
            </a:r>
          </a:p>
          <a:p>
            <a:pPr algn="just">
              <a:buNone/>
            </a:pPr>
            <a:r>
              <a:rPr lang="en-US" dirty="0"/>
              <a:t> Keep it simple and avoid sentences that are too long, </a:t>
            </a:r>
          </a:p>
          <a:p>
            <a:pPr algn="just">
              <a:buNone/>
            </a:pPr>
            <a:r>
              <a:rPr lang="en-US" dirty="0"/>
              <a:t> Eliminate unnecessary jargon, </a:t>
            </a:r>
          </a:p>
          <a:p>
            <a:pPr algn="just">
              <a:buNone/>
            </a:pPr>
            <a:r>
              <a:rPr lang="en-US" dirty="0"/>
              <a:t> Don’t worry about style in the first draft. Just do it. </a:t>
            </a:r>
          </a:p>
          <a:p>
            <a:pPr algn="just">
              <a:buNone/>
            </a:pPr>
            <a:r>
              <a:rPr lang="en-US" dirty="0"/>
              <a:t> Be sure all authors agree on their inclusion and order. </a:t>
            </a:r>
          </a:p>
          <a:p>
            <a:pPr algn="just">
              <a:buNone/>
            </a:pPr>
            <a:r>
              <a:rPr lang="en-US" dirty="0"/>
              <a:t> Information belonging in one section should never be repeated in another. </a:t>
            </a:r>
          </a:p>
          <a:p>
            <a:pPr algn="just">
              <a:buNone/>
            </a:pPr>
            <a:r>
              <a:rPr lang="en-US" dirty="0"/>
              <a:t> During revisions, focus on high-level content before the micro issues. </a:t>
            </a:r>
          </a:p>
          <a:p>
            <a:pPr algn="just">
              <a:buNone/>
            </a:pPr>
            <a:r>
              <a:rPr lang="en-US" dirty="0"/>
              <a:t> Never submit a poorly written report; </a:t>
            </a:r>
            <a:r>
              <a:rPr lang="en-US" dirty="0">
                <a:solidFill>
                  <a:srgbClr val="0000CC"/>
                </a:solidFill>
              </a:rPr>
              <a:t>revise, revise, revise until it is perfect. </a:t>
            </a:r>
          </a:p>
          <a:p>
            <a:pPr algn="just"/>
            <a:endParaRPr lang="en-US" dirty="0"/>
          </a:p>
        </p:txBody>
      </p:sp>
    </p:spTree>
    <p:extLst>
      <p:ext uri="{BB962C8B-B14F-4D97-AF65-F5344CB8AC3E}">
        <p14:creationId xmlns:p14="http://schemas.microsoft.com/office/powerpoint/2010/main" xmlns="" val="3505630655"/>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itle 1"/>
          <p:cNvSpPr>
            <a:spLocks noGrp="1"/>
          </p:cNvSpPr>
          <p:nvPr>
            <p:ph type="title"/>
          </p:nvPr>
        </p:nvSpPr>
        <p:spPr>
          <a:xfrm>
            <a:off x="0" y="0"/>
            <a:ext cx="11247438" cy="838200"/>
          </a:xfrm>
          <a:solidFill>
            <a:schemeClr val="tx1"/>
          </a:solidFill>
        </p:spPr>
        <p:txBody>
          <a:bodyPr rtlCol="0">
            <a:normAutofit/>
          </a:bodyPr>
          <a:lstStyle/>
          <a:p>
            <a:pPr eaLnBrk="1" fontAlgn="auto" hangingPunct="1">
              <a:spcAft>
                <a:spcPts val="0"/>
              </a:spcAft>
              <a:defRPr/>
            </a:pPr>
            <a:r>
              <a:rPr lang="en-US" sz="4000" b="1" smtClean="0">
                <a:solidFill>
                  <a:schemeClr val="bg1"/>
                </a:solidFill>
              </a:rPr>
              <a:t>REFERENCES, CITATIONS AND BIBLIOGRAPHY</a:t>
            </a:r>
            <a:endParaRPr lang="en-US" sz="4000" smtClean="0">
              <a:solidFill>
                <a:schemeClr val="bg1"/>
              </a:solidFill>
            </a:endParaRPr>
          </a:p>
        </p:txBody>
      </p:sp>
      <p:sp>
        <p:nvSpPr>
          <p:cNvPr id="3" name="Content Placeholder 2"/>
          <p:cNvSpPr>
            <a:spLocks noGrp="1"/>
          </p:cNvSpPr>
          <p:nvPr>
            <p:ph idx="1"/>
          </p:nvPr>
        </p:nvSpPr>
        <p:spPr>
          <a:xfrm>
            <a:off x="0" y="838200"/>
            <a:ext cx="11247438" cy="5867400"/>
          </a:xfrm>
        </p:spPr>
        <p:txBody>
          <a:bodyPr rtlCol="0">
            <a:normAutofit/>
          </a:bodyPr>
          <a:lstStyle/>
          <a:p>
            <a:pPr algn="just" eaLnBrk="1" fontAlgn="auto" hangingPunct="1">
              <a:spcAft>
                <a:spcPts val="0"/>
              </a:spcAft>
              <a:buFont typeface="Arial" charset="0"/>
              <a:buNone/>
              <a:defRPr/>
            </a:pPr>
            <a:r>
              <a:rPr lang="en-US" sz="2800" b="1" u="sng" dirty="0" smtClean="0"/>
              <a:t>DESCRIPTION:</a:t>
            </a:r>
          </a:p>
          <a:p>
            <a:pPr algn="just"/>
            <a:r>
              <a:rPr lang="en-US" sz="2800" dirty="0" smtClean="0"/>
              <a:t>A reference or citation is a description of any document from which you have taken information, e.g. a complete book, a chapter from it, a journal article, a newspaper article, a web page, or DVD </a:t>
            </a:r>
            <a:r>
              <a:rPr lang="en-US" sz="2800" dirty="0" err="1" smtClean="0"/>
              <a:t>etc</a:t>
            </a:r>
            <a:r>
              <a:rPr lang="en-US" sz="2800" dirty="0" smtClean="0"/>
              <a:t> </a:t>
            </a:r>
          </a:p>
          <a:p>
            <a:pPr algn="just"/>
            <a:r>
              <a:rPr lang="en-US" sz="2800" dirty="0" smtClean="0"/>
              <a:t>There are various ways of writing references, depending on the institution’s policy. For instance the referencing style approved by the college is adopted from the American Psychological Association (</a:t>
            </a:r>
            <a:r>
              <a:rPr lang="en-US" sz="2800" b="1" dirty="0" smtClean="0"/>
              <a:t>APA</a:t>
            </a:r>
            <a:r>
              <a:rPr lang="en-US" sz="2800" dirty="0" smtClean="0"/>
              <a:t>) manual which is currently in its 6</a:t>
            </a:r>
            <a:r>
              <a:rPr lang="en-US" sz="2800" baseline="30000" dirty="0" smtClean="0"/>
              <a:t>th</a:t>
            </a:r>
            <a:r>
              <a:rPr lang="en-US" sz="2800" dirty="0" smtClean="0"/>
              <a:t> edition. Therefore, this guideline is based on the APA style only. </a:t>
            </a:r>
          </a:p>
          <a:p>
            <a:pPr marL="0" indent="0" algn="ctr">
              <a:buNone/>
            </a:pPr>
            <a:r>
              <a:rPr lang="en-US" sz="3600" b="1" dirty="0" smtClean="0">
                <a:solidFill>
                  <a:srgbClr val="FF0000"/>
                </a:solidFill>
              </a:rPr>
              <a:t>Assignment</a:t>
            </a:r>
            <a:r>
              <a:rPr lang="en-US" sz="2800" dirty="0" smtClean="0"/>
              <a:t>: </a:t>
            </a:r>
            <a:r>
              <a:rPr lang="en-US" sz="2800" b="1" i="1" dirty="0" smtClean="0"/>
              <a:t>Check on Harvard referencing style and note the differences with APA referencing style. </a:t>
            </a:r>
          </a:p>
          <a:p>
            <a:pPr algn="just" eaLnBrk="1" fontAlgn="auto" hangingPunct="1">
              <a:spcAft>
                <a:spcPts val="0"/>
              </a:spcAft>
              <a:buFont typeface="Arial" charset="0"/>
              <a:buNone/>
              <a:defRPr/>
            </a:pPr>
            <a:endParaRPr lang="en-US" sz="2800" dirty="0" smtClean="0"/>
          </a:p>
          <a:p>
            <a:pPr marL="514350" indent="-514350" algn="just" eaLnBrk="1" fontAlgn="auto" hangingPunct="1">
              <a:spcAft>
                <a:spcPts val="0"/>
              </a:spcAft>
              <a:buFont typeface="+mj-lt"/>
              <a:buAutoNum type="arabicPeriod"/>
              <a:defRPr/>
            </a:pPr>
            <a:endParaRPr lang="en-US" sz="2800" dirty="0" smtClean="0"/>
          </a:p>
          <a:p>
            <a:pPr algn="just" eaLnBrk="1" fontAlgn="auto" hangingPunct="1">
              <a:spcAft>
                <a:spcPts val="0"/>
              </a:spcAft>
              <a:buFont typeface="Arial" pitchFamily="34" charset="0"/>
              <a:buChar char="•"/>
              <a:defRPr/>
            </a:pP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lgn="just">
              <a:buNone/>
            </a:pPr>
            <a:r>
              <a:rPr lang="en-US" sz="3600" b="1" u="sng" dirty="0"/>
              <a:t>What is “Citing”? </a:t>
            </a:r>
          </a:p>
          <a:p>
            <a:pPr algn="just">
              <a:buNone/>
            </a:pPr>
            <a:r>
              <a:rPr lang="en-US" dirty="0"/>
              <a:t> “Citing” a reference is the act of recording it. It is made in two places: </a:t>
            </a:r>
          </a:p>
          <a:p>
            <a:pPr algn="just">
              <a:buNone/>
            </a:pPr>
            <a:r>
              <a:rPr lang="en-US" dirty="0"/>
              <a:t>1. a brief entry for each source in the text of your work, which then leads your reader to … </a:t>
            </a:r>
          </a:p>
          <a:p>
            <a:pPr algn="just">
              <a:buNone/>
            </a:pPr>
            <a:r>
              <a:rPr lang="en-US" dirty="0"/>
              <a:t>2. your source, in full, at the end of your work, as an alphabetical reference list. </a:t>
            </a:r>
          </a:p>
          <a:p>
            <a:pPr algn="just">
              <a:buNone/>
            </a:pPr>
            <a:r>
              <a:rPr lang="en-US" dirty="0"/>
              <a:t>As the list is in </a:t>
            </a:r>
            <a:r>
              <a:rPr lang="en-US" u="sng" dirty="0"/>
              <a:t>alphabetical order</a:t>
            </a:r>
            <a:r>
              <a:rPr lang="en-US" dirty="0"/>
              <a:t>, it is easy to pick out the required author's work. </a:t>
            </a:r>
            <a:endParaRPr lang="en-US" sz="3600" b="1" u="sng" dirty="0"/>
          </a:p>
          <a:p>
            <a:endParaRPr lang="en-US" dirty="0"/>
          </a:p>
        </p:txBody>
      </p:sp>
    </p:spTree>
    <p:extLst>
      <p:ext uri="{BB962C8B-B14F-4D97-AF65-F5344CB8AC3E}">
        <p14:creationId xmlns:p14="http://schemas.microsoft.com/office/powerpoint/2010/main" xmlns="" val="373741842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066800"/>
          </a:xfrm>
        </p:spPr>
        <p:txBody>
          <a:bodyPr/>
          <a:lstStyle/>
          <a:p>
            <a:r>
              <a:rPr lang="en-US" b="1" smtClean="0"/>
              <a:t>IMPORTANCE OF CITATION &amp; REFERENCING</a:t>
            </a:r>
            <a:endParaRPr lang="en-US" b="1"/>
          </a:p>
        </p:txBody>
      </p:sp>
      <p:sp>
        <p:nvSpPr>
          <p:cNvPr id="3" name="Content Placeholder 2"/>
          <p:cNvSpPr>
            <a:spLocks noGrp="1"/>
          </p:cNvSpPr>
          <p:nvPr>
            <p:ph idx="1"/>
          </p:nvPr>
        </p:nvSpPr>
        <p:spPr>
          <a:xfrm>
            <a:off x="0" y="1143000"/>
            <a:ext cx="11247438" cy="5715000"/>
          </a:xfrm>
        </p:spPr>
        <p:txBody>
          <a:bodyPr/>
          <a:lstStyle/>
          <a:p>
            <a:r>
              <a:rPr lang="en-US" sz="2800" smtClean="0"/>
              <a:t> It is both a legal requirement and academic practice to provide references to guide your reader to the sources you have used </a:t>
            </a:r>
          </a:p>
          <a:p>
            <a:r>
              <a:rPr lang="en-US" sz="2800" smtClean="0"/>
              <a:t>To support the arguments you are making </a:t>
            </a:r>
          </a:p>
          <a:p>
            <a:r>
              <a:rPr lang="en-US" sz="2800" smtClean="0"/>
              <a:t>To demonstrate the breadth of your research, </a:t>
            </a:r>
          </a:p>
          <a:p>
            <a:r>
              <a:rPr lang="en-US" sz="2800" smtClean="0"/>
              <a:t>To credit the established work of others.</a:t>
            </a:r>
          </a:p>
          <a:p>
            <a:pPr>
              <a:buNone/>
            </a:pPr>
            <a:r>
              <a:rPr lang="en-US" sz="2800" b="1" u="sng" smtClean="0"/>
              <a:t>NOTE:</a:t>
            </a:r>
            <a:r>
              <a:rPr lang="en-US" sz="2800" smtClean="0"/>
              <a:t> </a:t>
            </a:r>
          </a:p>
          <a:p>
            <a:r>
              <a:rPr lang="en-US" sz="2800" smtClean="0"/>
              <a:t>Failure to acknowledge your sources is likely to lead to a suspicion of </a:t>
            </a:r>
            <a:r>
              <a:rPr lang="en-US" sz="2800" b="1" smtClean="0"/>
              <a:t>plagiarism – i.e. trying to pass off someone else's work as your own: it is a form of cheating. </a:t>
            </a:r>
          </a:p>
          <a:p>
            <a:r>
              <a:rPr lang="en-US" sz="2800" smtClean="0"/>
              <a:t>Incomplete or inaccurate referencing also reflects badly on your work  </a:t>
            </a:r>
          </a:p>
          <a:p>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8643" y="274638"/>
            <a:ext cx="10216423" cy="715962"/>
          </a:xfrm>
        </p:spPr>
        <p:txBody>
          <a:bodyPr>
            <a:normAutofit fontScale="90000"/>
          </a:bodyPr>
          <a:lstStyle/>
          <a:p>
            <a:r>
              <a:rPr lang="en-US" b="1" smtClean="0"/>
              <a:t>How it works </a:t>
            </a:r>
            <a:endParaRPr lang="en-US" b="1"/>
          </a:p>
        </p:txBody>
      </p:sp>
      <p:sp>
        <p:nvSpPr>
          <p:cNvPr id="3" name="Content Placeholder 2"/>
          <p:cNvSpPr>
            <a:spLocks noGrp="1"/>
          </p:cNvSpPr>
          <p:nvPr>
            <p:ph idx="1"/>
          </p:nvPr>
        </p:nvSpPr>
        <p:spPr>
          <a:xfrm>
            <a:off x="0" y="914400"/>
            <a:ext cx="11247438" cy="5943600"/>
          </a:xfrm>
        </p:spPr>
        <p:txBody>
          <a:bodyPr/>
          <a:lstStyle/>
          <a:p>
            <a:r>
              <a:rPr lang="en-US" sz="2800" dirty="0" smtClean="0"/>
              <a:t>There are 2 parts: </a:t>
            </a:r>
          </a:p>
          <a:p>
            <a:pPr>
              <a:buNone/>
            </a:pPr>
            <a:r>
              <a:rPr lang="en-US" sz="2800" dirty="0" smtClean="0"/>
              <a:t>1. </a:t>
            </a:r>
            <a:r>
              <a:rPr lang="en-US" sz="2800" b="1" dirty="0" smtClean="0"/>
              <a:t>Author + Date in your text. </a:t>
            </a:r>
          </a:p>
          <a:p>
            <a:pPr>
              <a:buNone/>
            </a:pPr>
            <a:r>
              <a:rPr lang="en-US" sz="2800" dirty="0" smtClean="0"/>
              <a:t>2. </a:t>
            </a:r>
            <a:r>
              <a:rPr lang="en-US" sz="2800" b="1" dirty="0" smtClean="0"/>
              <a:t>Full reference in the Reference List </a:t>
            </a:r>
          </a:p>
          <a:p>
            <a:r>
              <a:rPr lang="en-US" sz="2800" dirty="0" smtClean="0"/>
              <a:t>Whoever you cite in your </a:t>
            </a:r>
            <a:r>
              <a:rPr lang="en-US" sz="2800" b="1" dirty="0" smtClean="0"/>
              <a:t>text has to match your reference list </a:t>
            </a:r>
            <a:r>
              <a:rPr lang="en-US" sz="2800" dirty="0" smtClean="0"/>
              <a:t>as the list is in alphabetical order, normally by author. </a:t>
            </a:r>
            <a:r>
              <a:rPr lang="en-US" sz="2800" b="1" dirty="0" smtClean="0"/>
              <a:t>It must be in alphabetical order </a:t>
            </a:r>
          </a:p>
          <a:p>
            <a:r>
              <a:rPr lang="en-US" sz="2800" dirty="0" smtClean="0"/>
              <a:t>e.g. </a:t>
            </a:r>
            <a:r>
              <a:rPr lang="en-US" sz="2800" i="1" dirty="0" smtClean="0"/>
              <a:t>In your text: …</a:t>
            </a:r>
            <a:r>
              <a:rPr lang="en-US" sz="2800" i="1" dirty="0" err="1" smtClean="0"/>
              <a:t>Marieb</a:t>
            </a:r>
            <a:r>
              <a:rPr lang="en-US" sz="2800" i="1" dirty="0" smtClean="0"/>
              <a:t> and Hoehn (2007)… leads to the reference list and finds: </a:t>
            </a:r>
            <a:r>
              <a:rPr lang="en-US" sz="2800" dirty="0" err="1" smtClean="0"/>
              <a:t>Marieb</a:t>
            </a:r>
            <a:r>
              <a:rPr lang="en-US" sz="2800" dirty="0" smtClean="0"/>
              <a:t>, E. N., and Hoehn, K. (2007). </a:t>
            </a:r>
            <a:r>
              <a:rPr lang="en-US" sz="2800" u="sng" dirty="0" smtClean="0"/>
              <a:t>Human anatomy and physiology</a:t>
            </a:r>
            <a:r>
              <a:rPr lang="en-US" sz="2800" dirty="0" smtClean="0"/>
              <a:t>. 7th International ed. San Francisco: Benjamin Cummings. </a:t>
            </a: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966252" cy="685800"/>
          </a:xfrm>
        </p:spPr>
        <p:txBody>
          <a:bodyPr>
            <a:normAutofit fontScale="90000"/>
          </a:bodyPr>
          <a:lstStyle/>
          <a:p>
            <a:r>
              <a:rPr lang="en-US" b="1" smtClean="0"/>
              <a:t>SECONDARY REFERENCING </a:t>
            </a:r>
            <a:endParaRPr lang="en-US" b="1"/>
          </a:p>
        </p:txBody>
      </p:sp>
      <p:sp>
        <p:nvSpPr>
          <p:cNvPr id="3" name="Content Placeholder 2"/>
          <p:cNvSpPr>
            <a:spLocks noGrp="1"/>
          </p:cNvSpPr>
          <p:nvPr>
            <p:ph idx="1"/>
          </p:nvPr>
        </p:nvSpPr>
        <p:spPr>
          <a:xfrm>
            <a:off x="0" y="457200"/>
            <a:ext cx="11247438" cy="6400800"/>
          </a:xfrm>
        </p:spPr>
        <p:txBody>
          <a:bodyPr/>
          <a:lstStyle/>
          <a:p>
            <a:r>
              <a:rPr lang="en-US" sz="2800" dirty="0" smtClean="0"/>
              <a:t>If you refer to a document which you </a:t>
            </a:r>
            <a:r>
              <a:rPr lang="en-US" sz="2800" b="1" dirty="0" smtClean="0"/>
              <a:t>DID NOT read, </a:t>
            </a:r>
            <a:r>
              <a:rPr lang="en-US" sz="2800" dirty="0" smtClean="0"/>
              <a:t>but which was cited (referenced) by somebody else whose work you </a:t>
            </a:r>
            <a:r>
              <a:rPr lang="en-US" sz="2800" b="1" dirty="0" smtClean="0"/>
              <a:t>DID read</a:t>
            </a:r>
            <a:r>
              <a:rPr lang="en-US" sz="2800" dirty="0" smtClean="0"/>
              <a:t>, you must make this clear. When you compile your reference list you must only cite the work in which you read it. Try to avoid this type of reference as you cannot always check the original and are relying on interpretation by others. </a:t>
            </a:r>
          </a:p>
          <a:p>
            <a:pPr>
              <a:buNone/>
            </a:pPr>
            <a:r>
              <a:rPr lang="en-US" sz="2800" b="1" u="sng" dirty="0" smtClean="0"/>
              <a:t>Examples: </a:t>
            </a:r>
          </a:p>
          <a:p>
            <a:r>
              <a:rPr lang="en-US" sz="2800" dirty="0" smtClean="0"/>
              <a:t>Dunn (1988), as cited by Campbell and </a:t>
            </a:r>
            <a:r>
              <a:rPr lang="en-US" sz="2800" dirty="0" err="1" smtClean="0"/>
              <a:t>Muncer</a:t>
            </a:r>
            <a:r>
              <a:rPr lang="en-US" sz="2800" dirty="0" smtClean="0"/>
              <a:t> (1998), believed that … </a:t>
            </a:r>
          </a:p>
          <a:p>
            <a:pPr>
              <a:buNone/>
            </a:pPr>
            <a:r>
              <a:rPr lang="en-US" sz="2800" dirty="0" smtClean="0"/>
              <a:t>or Dunn (1988) revealed that ….. (cited in Campbell and </a:t>
            </a:r>
            <a:r>
              <a:rPr lang="en-US" sz="2800" dirty="0" err="1" smtClean="0"/>
              <a:t>Muncer</a:t>
            </a:r>
            <a:r>
              <a:rPr lang="en-US" sz="2800" dirty="0" smtClean="0"/>
              <a:t>, 1998) </a:t>
            </a:r>
          </a:p>
          <a:p>
            <a:pPr>
              <a:buNone/>
            </a:pPr>
            <a:r>
              <a:rPr lang="en-US" sz="2800" b="1" u="sng" dirty="0" smtClean="0"/>
              <a:t>NB:</a:t>
            </a:r>
            <a:r>
              <a:rPr lang="en-US" sz="2800" b="1" dirty="0" smtClean="0"/>
              <a:t> your reference list will include the full details of the Campbell and </a:t>
            </a:r>
            <a:r>
              <a:rPr lang="en-US" sz="2800" b="1" dirty="0" err="1" smtClean="0"/>
              <a:t>Muncer</a:t>
            </a:r>
            <a:r>
              <a:rPr lang="en-US" sz="2800" b="1" dirty="0" smtClean="0"/>
              <a:t> work, but no mention of </a:t>
            </a:r>
            <a:r>
              <a:rPr lang="en-US" sz="2800" b="1" dirty="0" err="1" smtClean="0"/>
              <a:t>Dunn‟s</a:t>
            </a:r>
            <a:r>
              <a:rPr lang="en-US" sz="2800" b="1" dirty="0" smtClean="0"/>
              <a:t>. </a:t>
            </a: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066800"/>
          </a:xfrm>
        </p:spPr>
        <p:txBody>
          <a:bodyPr>
            <a:normAutofit fontScale="90000"/>
          </a:bodyPr>
          <a:lstStyle/>
          <a:p>
            <a:r>
              <a:rPr lang="en-US" b="1" smtClean="0"/>
              <a:t>How to Put References into the Text of your Essay / Report </a:t>
            </a:r>
            <a:endParaRPr lang="en-US"/>
          </a:p>
        </p:txBody>
      </p:sp>
      <p:sp>
        <p:nvSpPr>
          <p:cNvPr id="3" name="Content Placeholder 2"/>
          <p:cNvSpPr>
            <a:spLocks noGrp="1"/>
          </p:cNvSpPr>
          <p:nvPr>
            <p:ph idx="1"/>
          </p:nvPr>
        </p:nvSpPr>
        <p:spPr>
          <a:xfrm>
            <a:off x="0" y="1295400"/>
            <a:ext cx="11247438" cy="5562600"/>
          </a:xfrm>
        </p:spPr>
        <p:txBody>
          <a:bodyPr/>
          <a:lstStyle/>
          <a:p>
            <a:pPr>
              <a:buNone/>
            </a:pPr>
            <a:r>
              <a:rPr lang="en-US" sz="2800" b="1" smtClean="0"/>
              <a:t>Author/s and Date </a:t>
            </a:r>
          </a:p>
          <a:p>
            <a:pPr>
              <a:buFont typeface="Wingdings" pitchFamily="2" charset="2"/>
              <a:buChar char="q"/>
            </a:pPr>
            <a:r>
              <a:rPr lang="en-US" sz="2800" smtClean="0"/>
              <a:t>For each reference you make in the text of your essay, you need to provide: </a:t>
            </a:r>
          </a:p>
          <a:p>
            <a:r>
              <a:rPr lang="en-US" sz="2800" smtClean="0"/>
              <a:t>The </a:t>
            </a:r>
            <a:r>
              <a:rPr lang="en-US" sz="2800" b="1" smtClean="0"/>
              <a:t>authority: </a:t>
            </a:r>
            <a:r>
              <a:rPr lang="en-US" sz="2800" smtClean="0"/>
              <a:t>usually surname (family name) of the author(s), maybe a corporate author </a:t>
            </a:r>
          </a:p>
          <a:p>
            <a:r>
              <a:rPr lang="en-US" sz="2800" smtClean="0"/>
              <a:t>The date it was published. </a:t>
            </a:r>
          </a:p>
          <a:p>
            <a:pPr>
              <a:buNone/>
            </a:pPr>
            <a:r>
              <a:rPr lang="en-US" sz="2800" smtClean="0"/>
              <a:t>Example: (Nursing and Midwifery Council, 2008) </a:t>
            </a: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47438" cy="6858000"/>
          </a:xfrm>
        </p:spPr>
        <p:txBody>
          <a:bodyPr>
            <a:normAutofit/>
          </a:bodyPr>
          <a:lstStyle/>
          <a:p>
            <a:pPr algn="just"/>
            <a:endParaRPr lang="en-US" dirty="0" smtClean="0"/>
          </a:p>
          <a:p>
            <a:pPr algn="just">
              <a:buFont typeface="Wingdings" pitchFamily="2" charset="2"/>
              <a:buChar char="q"/>
            </a:pPr>
            <a:r>
              <a:rPr lang="en-US" dirty="0" smtClean="0"/>
              <a:t>If you include the author’s name at the beginning of the sentence statement, only the date needs to be in brackets</a:t>
            </a:r>
            <a:r>
              <a:rPr lang="en-US" b="1" dirty="0" smtClean="0"/>
              <a:t>. </a:t>
            </a:r>
          </a:p>
          <a:p>
            <a:pPr algn="just"/>
            <a:r>
              <a:rPr lang="en-US" b="1" dirty="0" smtClean="0"/>
              <a:t>Example: … Hartley (1999) declared that … </a:t>
            </a:r>
          </a:p>
          <a:p>
            <a:pPr algn="just">
              <a:buFont typeface="Wingdings" pitchFamily="2" charset="2"/>
              <a:buChar char="q"/>
            </a:pPr>
            <a:r>
              <a:rPr lang="en-US" dirty="0" smtClean="0"/>
              <a:t>If it is not part of your sentence, both the name and date must be in brackets, separated by a comma. </a:t>
            </a:r>
          </a:p>
          <a:p>
            <a:pPr algn="just"/>
            <a:r>
              <a:rPr lang="en-US" b="1" dirty="0" smtClean="0"/>
              <a:t>Example: … although other authors have denied this (Hartley, 1999). </a:t>
            </a:r>
          </a:p>
          <a:p>
            <a:pPr algn="just">
              <a:buFont typeface="Wingdings" pitchFamily="2" charset="2"/>
              <a:buChar char="q"/>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Cont’ terms</a:t>
            </a:r>
            <a:endParaRPr lang="en-US" dirty="0"/>
          </a:p>
        </p:txBody>
      </p:sp>
      <p:sp>
        <p:nvSpPr>
          <p:cNvPr id="2" name="Content Placeholder 1"/>
          <p:cNvSpPr>
            <a:spLocks noGrp="1"/>
          </p:cNvSpPr>
          <p:nvPr>
            <p:ph idx="1"/>
          </p:nvPr>
        </p:nvSpPr>
        <p:spPr>
          <a:xfrm>
            <a:off x="594520" y="685800"/>
            <a:ext cx="10210800" cy="6019800"/>
          </a:xfrm>
        </p:spPr>
        <p:txBody>
          <a:bodyPr/>
          <a:lstStyle/>
          <a:p>
            <a:pPr algn="just"/>
            <a:r>
              <a:rPr lang="en-US" b="1" dirty="0" smtClean="0"/>
              <a:t>Problem identification</a:t>
            </a:r>
            <a:r>
              <a:rPr lang="en-US" dirty="0" smtClean="0"/>
              <a:t>. It is a process of generating a well articulated statement or question of a problem under study. It produces a problem statement that is logical with structure, sequence, substance and rationale</a:t>
            </a:r>
          </a:p>
          <a:p>
            <a:pPr algn="just"/>
            <a:r>
              <a:rPr lang="en-US" b="1" dirty="0" smtClean="0"/>
              <a:t>Hypothesis</a:t>
            </a:r>
            <a:r>
              <a:rPr lang="en-US" dirty="0" smtClean="0"/>
              <a:t>. It is a tentative, testable statement of the relationship between two or more variables. An informed/learned guess that indicates what expectations from the study.</a:t>
            </a:r>
          </a:p>
          <a:p>
            <a:pPr algn="just"/>
            <a:endParaRPr lang="en-US" dirty="0"/>
          </a:p>
        </p:txBody>
      </p:sp>
    </p:spTree>
    <p:extLst>
      <p:ext uri="{BB962C8B-B14F-4D97-AF65-F5344CB8AC3E}">
        <p14:creationId xmlns:p14="http://schemas.microsoft.com/office/powerpoint/2010/main" xmlns="" val="213880353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47438" cy="6858000"/>
          </a:xfrm>
        </p:spPr>
        <p:txBody>
          <a:bodyPr/>
          <a:lstStyle/>
          <a:p>
            <a:pPr>
              <a:buFont typeface="Wingdings" pitchFamily="2" charset="2"/>
              <a:buChar char="q"/>
            </a:pPr>
            <a:r>
              <a:rPr lang="en-US" sz="2800" dirty="0" smtClean="0"/>
              <a:t>If there are </a:t>
            </a:r>
            <a:r>
              <a:rPr lang="en-US" sz="2800" b="1" dirty="0" smtClean="0"/>
              <a:t>two authors: </a:t>
            </a:r>
          </a:p>
          <a:p>
            <a:r>
              <a:rPr lang="en-US" sz="2800" b="1" dirty="0" smtClean="0"/>
              <a:t>Example: </a:t>
            </a:r>
            <a:r>
              <a:rPr lang="en-US" sz="2800" dirty="0" smtClean="0"/>
              <a:t>In the much acclaimed work on the subject by </a:t>
            </a:r>
            <a:r>
              <a:rPr lang="en-US" sz="2800" b="1" dirty="0" smtClean="0"/>
              <a:t>Martin and Frost (2001), </a:t>
            </a:r>
            <a:r>
              <a:rPr lang="en-US" sz="2800" dirty="0" smtClean="0"/>
              <a:t>it is clear that … </a:t>
            </a:r>
          </a:p>
          <a:p>
            <a:r>
              <a:rPr lang="en-US" sz="2800" dirty="0" smtClean="0"/>
              <a:t>For </a:t>
            </a:r>
            <a:r>
              <a:rPr lang="en-US" sz="2800" b="1" dirty="0" smtClean="0"/>
              <a:t>three authors or more, </a:t>
            </a:r>
            <a:r>
              <a:rPr lang="en-US" sz="2800" dirty="0" smtClean="0"/>
              <a:t>it is usual to use the Latin </a:t>
            </a:r>
            <a:r>
              <a:rPr lang="en-US" sz="2800" b="1" i="1" dirty="0" smtClean="0"/>
              <a:t>et al </a:t>
            </a:r>
            <a:r>
              <a:rPr lang="en-US" sz="2800" i="1" dirty="0" smtClean="0"/>
              <a:t>(meaning</a:t>
            </a:r>
            <a:r>
              <a:rPr lang="en-US" sz="2800" b="1" i="1" dirty="0" smtClean="0"/>
              <a:t> “and others”) </a:t>
            </a:r>
            <a:r>
              <a:rPr lang="en-US" sz="2800" dirty="0" smtClean="0"/>
              <a:t>after the name of the first author. </a:t>
            </a:r>
          </a:p>
          <a:p>
            <a:r>
              <a:rPr lang="en-US" sz="2800" b="1" dirty="0" smtClean="0"/>
              <a:t>Example: … Anderson et al (2003) </a:t>
            </a:r>
            <a:r>
              <a:rPr lang="en-US" sz="2800" dirty="0" smtClean="0"/>
              <a:t>concluded that … </a:t>
            </a:r>
          </a:p>
          <a:p>
            <a:pPr>
              <a:buNone/>
            </a:pPr>
            <a:r>
              <a:rPr lang="en-US" sz="2800" b="1" u="sng" dirty="0" smtClean="0"/>
              <a:t>Multiple references to the same author </a:t>
            </a:r>
          </a:p>
          <a:p>
            <a:r>
              <a:rPr lang="en-US" sz="2800" dirty="0" smtClean="0"/>
              <a:t>If you cite different documents by the same author which were published in the same year, to distinguish between them add the letters a, b, c, etc. in lower case after the year. Repeat in the reference list. </a:t>
            </a:r>
          </a:p>
          <a:p>
            <a:r>
              <a:rPr lang="en-US" sz="2800" b="1" dirty="0" smtClean="0"/>
              <a:t>Example: … (Williamson, 2001a), (Williamson, 2001b) etc. … </a:t>
            </a:r>
            <a:endParaRPr lang="en-US" sz="2800" u="sng"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47438" cy="6858000"/>
          </a:xfrm>
        </p:spPr>
        <p:txBody>
          <a:bodyPr/>
          <a:lstStyle/>
          <a:p>
            <a:pPr>
              <a:buNone/>
            </a:pPr>
            <a:r>
              <a:rPr lang="en-US" sz="2800" b="1" u="sng" dirty="0" smtClean="0"/>
              <a:t>Quotations in the Text </a:t>
            </a:r>
          </a:p>
          <a:p>
            <a:r>
              <a:rPr lang="en-US" sz="2800" dirty="0" smtClean="0"/>
              <a:t>If you quote the exact words directly from a text you must use </a:t>
            </a:r>
            <a:r>
              <a:rPr lang="en-US" sz="2800" b="1" dirty="0" smtClean="0"/>
              <a:t>quotation marks </a:t>
            </a:r>
            <a:r>
              <a:rPr lang="en-US" sz="2800" dirty="0" smtClean="0"/>
              <a:t>to indicate this</a:t>
            </a:r>
            <a:r>
              <a:rPr lang="en-US" sz="2800" b="1" dirty="0" smtClean="0"/>
              <a:t>. </a:t>
            </a:r>
          </a:p>
          <a:p>
            <a:r>
              <a:rPr lang="en-US" sz="2800" dirty="0" smtClean="0"/>
              <a:t>The author(s) and date must be stated, and if possible the page number (or at least the chapter heading e.g. Chapter 6) from which the quote is taken. </a:t>
            </a:r>
          </a:p>
          <a:p>
            <a:pPr>
              <a:buNone/>
            </a:pPr>
            <a:r>
              <a:rPr lang="en-US" sz="2800" b="1" dirty="0" smtClean="0"/>
              <a:t>NB: </a:t>
            </a:r>
            <a:r>
              <a:rPr lang="en-US" sz="2800" dirty="0" smtClean="0"/>
              <a:t>Page numbers for books are not included in the Reference List </a:t>
            </a:r>
          </a:p>
          <a:p>
            <a:r>
              <a:rPr lang="en-US" sz="2800" b="1" dirty="0" smtClean="0"/>
              <a:t>Example: … Jackson (2004) declared that “This is the finest example of postmodernism …” </a:t>
            </a:r>
          </a:p>
          <a:p>
            <a:r>
              <a:rPr lang="en-US" sz="2800" dirty="0" smtClean="0"/>
              <a:t>If page numbers are in separate sequences and therefore duplicated e.g. different issues of a journal throughout the year, or sections of a book, you must include the issue or section number or name. </a:t>
            </a:r>
            <a:endParaRPr lang="en-US" sz="2800" u="sng"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066800"/>
          </a:xfrm>
        </p:spPr>
        <p:txBody>
          <a:bodyPr/>
          <a:lstStyle/>
          <a:p>
            <a:r>
              <a:rPr lang="en-US" b="1" smtClean="0"/>
              <a:t>Listing Your References at the End of Your Work </a:t>
            </a:r>
            <a:endParaRPr lang="en-US"/>
          </a:p>
        </p:txBody>
      </p:sp>
      <p:sp>
        <p:nvSpPr>
          <p:cNvPr id="3" name="Content Placeholder 2"/>
          <p:cNvSpPr>
            <a:spLocks noGrp="1"/>
          </p:cNvSpPr>
          <p:nvPr>
            <p:ph idx="1"/>
          </p:nvPr>
        </p:nvSpPr>
        <p:spPr>
          <a:xfrm>
            <a:off x="0" y="1143000"/>
            <a:ext cx="11247438" cy="5715000"/>
          </a:xfrm>
        </p:spPr>
        <p:txBody>
          <a:bodyPr/>
          <a:lstStyle/>
          <a:p>
            <a:pPr>
              <a:buNone/>
            </a:pPr>
            <a:r>
              <a:rPr lang="en-US" sz="2800" b="1" smtClean="0"/>
              <a:t>NOTE: </a:t>
            </a:r>
            <a:r>
              <a:rPr lang="en-US" sz="2800" smtClean="0"/>
              <a:t>Your list should have both printed and electronic sources in one single</a:t>
            </a:r>
            <a:r>
              <a:rPr lang="en-US" sz="2800" b="1" smtClean="0"/>
              <a:t> alphabetical sequence. </a:t>
            </a:r>
          </a:p>
          <a:p>
            <a:pPr>
              <a:buNone/>
            </a:pPr>
            <a:r>
              <a:rPr lang="en-US" sz="2800" b="1" u="sng" smtClean="0"/>
              <a:t>Order of referencing textbooks</a:t>
            </a:r>
            <a:endParaRPr lang="en-US" sz="2800" smtClean="0"/>
          </a:p>
          <a:p>
            <a:r>
              <a:rPr lang="en-US" sz="2800" smtClean="0"/>
              <a:t>Surname of author(s), comma, initial(s), full stop </a:t>
            </a:r>
          </a:p>
          <a:p>
            <a:r>
              <a:rPr lang="en-US" sz="2800" smtClean="0"/>
              <a:t>Year of publication (in brackets) </a:t>
            </a:r>
          </a:p>
          <a:p>
            <a:r>
              <a:rPr lang="en-US" sz="2800" smtClean="0"/>
              <a:t>The title (</a:t>
            </a:r>
            <a:r>
              <a:rPr lang="en-US" sz="2800" b="1" smtClean="0"/>
              <a:t>in italics </a:t>
            </a:r>
            <a:r>
              <a:rPr lang="en-US" sz="2800" smtClean="0"/>
              <a:t>with only the first letter of first word capitalized), colon between short and secondary/sub title, full stop. </a:t>
            </a:r>
          </a:p>
          <a:p>
            <a:r>
              <a:rPr lang="en-US" sz="2800" smtClean="0"/>
              <a:t>The edition (if other than the first), full stop </a:t>
            </a:r>
          </a:p>
          <a:p>
            <a:r>
              <a:rPr lang="en-US" sz="2800" smtClean="0"/>
              <a:t>Place of publication (the first city or town) followed by a colon </a:t>
            </a:r>
          </a:p>
          <a:p>
            <a:r>
              <a:rPr lang="en-US" sz="2800" smtClean="0"/>
              <a:t>Publisher’s name, full stop </a:t>
            </a:r>
          </a:p>
          <a:p>
            <a:pPr>
              <a:buNone/>
            </a:pP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1247438" cy="6858000"/>
          </a:xfrm>
        </p:spPr>
        <p:txBody>
          <a:bodyPr/>
          <a:lstStyle/>
          <a:p>
            <a:pPr>
              <a:buNone/>
            </a:pPr>
            <a:r>
              <a:rPr lang="en-US" sz="2400" b="1" smtClean="0"/>
              <a:t>Example: </a:t>
            </a:r>
            <a:endParaRPr lang="en-US" sz="2400" smtClean="0"/>
          </a:p>
          <a:p>
            <a:r>
              <a:rPr lang="en-US" sz="2400" smtClean="0"/>
              <a:t>Macionis, J. J. and Plummer, J. (2008) </a:t>
            </a:r>
            <a:r>
              <a:rPr lang="en-US" sz="2400" i="1" smtClean="0"/>
              <a:t>Sociology: a global introduction. </a:t>
            </a:r>
            <a:r>
              <a:rPr lang="en-US" sz="2400" smtClean="0"/>
              <a:t>4th ed. Harlow: Pearson, Prentice Hall.</a:t>
            </a:r>
          </a:p>
          <a:p>
            <a:r>
              <a:rPr lang="en-US" sz="2400" b="1" err="1" smtClean="0"/>
              <a:t>Mugenda</a:t>
            </a:r>
            <a:r>
              <a:rPr lang="en-US" sz="2400" b="1" smtClean="0"/>
              <a:t> A. &amp; </a:t>
            </a:r>
            <a:r>
              <a:rPr lang="en-US" sz="2400" b="1" err="1" smtClean="0"/>
              <a:t>Mugenda</a:t>
            </a:r>
            <a:r>
              <a:rPr lang="en-US" sz="2400" b="1" smtClean="0"/>
              <a:t> O.,(1994).Research Methodology. Oxford Publishers: Kenya.</a:t>
            </a:r>
            <a:endParaRPr lang="en-US" sz="2400" b="1" u="sng" smtClean="0"/>
          </a:p>
          <a:p>
            <a:pPr>
              <a:buNone/>
            </a:pPr>
            <a:r>
              <a:rPr lang="en-US" sz="2400" b="1" u="sng" smtClean="0"/>
              <a:t>E-books (Electronic Books)</a:t>
            </a:r>
          </a:p>
          <a:p>
            <a:pPr>
              <a:buNone/>
            </a:pPr>
            <a:r>
              <a:rPr lang="en-US" sz="2400" smtClean="0"/>
              <a:t>As above examples, except for certain additions. You need to include: </a:t>
            </a:r>
          </a:p>
          <a:p>
            <a:r>
              <a:rPr lang="en-US" sz="2400" smtClean="0"/>
              <a:t>Author (or editor) surname and initials </a:t>
            </a:r>
          </a:p>
          <a:p>
            <a:r>
              <a:rPr lang="en-US" sz="2400" smtClean="0"/>
              <a:t>Year (in brackets). Always use the publication date of the version being used. </a:t>
            </a:r>
          </a:p>
          <a:p>
            <a:r>
              <a:rPr lang="en-US" sz="2400" smtClean="0"/>
              <a:t>Title of book (and any subtitle) - </a:t>
            </a:r>
            <a:r>
              <a:rPr lang="en-US" sz="2400" i="1" smtClean="0"/>
              <a:t>italics or underlined. Only initial letter capitalized. </a:t>
            </a:r>
          </a:p>
          <a:p>
            <a:r>
              <a:rPr lang="en-US" sz="2400" smtClean="0"/>
              <a:t>Edition (other than the first) </a:t>
            </a:r>
          </a:p>
          <a:p>
            <a:r>
              <a:rPr lang="en-US" sz="2400" smtClean="0"/>
              <a:t>Place of publication (of printed original - if available) followed by a colon(:) </a:t>
            </a:r>
          </a:p>
          <a:p>
            <a:pPr>
              <a:buNone/>
            </a:pPr>
            <a:r>
              <a:rPr lang="en-US" sz="2400" b="1" u="sng" smtClean="0"/>
              <a:t>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
            <a:ext cx="11247438" cy="6126163"/>
          </a:xfrm>
        </p:spPr>
        <p:txBody>
          <a:bodyPr/>
          <a:lstStyle/>
          <a:p>
            <a:r>
              <a:rPr lang="en-US" sz="2800" smtClean="0"/>
              <a:t>Publisher's name. </a:t>
            </a:r>
          </a:p>
          <a:p>
            <a:r>
              <a:rPr lang="en-US" sz="2800" smtClean="0"/>
              <a:t>Available from: (i.e. the e-book service you used), URL (web address) </a:t>
            </a:r>
          </a:p>
          <a:p>
            <a:r>
              <a:rPr lang="en-US" sz="2800" smtClean="0"/>
              <a:t>(Date accessed). </a:t>
            </a:r>
          </a:p>
          <a:p>
            <a:pPr>
              <a:buNone/>
            </a:pPr>
            <a:r>
              <a:rPr lang="en-US" sz="2800" b="1" smtClean="0"/>
              <a:t>Example: </a:t>
            </a:r>
            <a:endParaRPr lang="en-US" sz="2800" smtClean="0"/>
          </a:p>
          <a:p>
            <a:r>
              <a:rPr lang="en-US" sz="2800" smtClean="0"/>
              <a:t>White, R. and Downs, T. E. (2005) </a:t>
            </a:r>
            <a:r>
              <a:rPr lang="en-US" sz="2800" u="sng" smtClean="0"/>
              <a:t>How computers work</a:t>
            </a:r>
            <a:r>
              <a:rPr lang="en-US" sz="2800" i="1" smtClean="0"/>
              <a:t>, </a:t>
            </a:r>
            <a:r>
              <a:rPr lang="en-US" sz="2800" smtClean="0"/>
              <a:t>8th ed. Indianapolis: Que. [Online]. Available from: Safari Tech Books Online. </a:t>
            </a:r>
            <a:r>
              <a:rPr lang="en-US" sz="2800" u="sng" smtClean="0"/>
              <a:t>http://0-proquest.safaribooksonline.com </a:t>
            </a:r>
            <a:r>
              <a:rPr lang="en-US" sz="2800" smtClean="0"/>
              <a:t>[Accessed: 16 August 2007]. </a:t>
            </a:r>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1247438" cy="1066800"/>
          </a:xfrm>
        </p:spPr>
        <p:txBody>
          <a:bodyPr/>
          <a:lstStyle/>
          <a:p>
            <a:r>
              <a:rPr lang="en-US" b="1" smtClean="0"/>
              <a:t>JOURNAL ARTICLES </a:t>
            </a:r>
            <a:endParaRPr lang="en-US" b="1"/>
          </a:p>
        </p:txBody>
      </p:sp>
      <p:sp>
        <p:nvSpPr>
          <p:cNvPr id="3" name="Content Placeholder 2"/>
          <p:cNvSpPr>
            <a:spLocks noGrp="1"/>
          </p:cNvSpPr>
          <p:nvPr>
            <p:ph idx="1"/>
          </p:nvPr>
        </p:nvSpPr>
        <p:spPr>
          <a:xfrm>
            <a:off x="0" y="838200"/>
            <a:ext cx="11247438" cy="6019800"/>
          </a:xfrm>
        </p:spPr>
        <p:txBody>
          <a:bodyPr/>
          <a:lstStyle/>
          <a:p>
            <a:pPr>
              <a:buFont typeface="Wingdings" pitchFamily="2" charset="2"/>
              <a:buChar char="q"/>
            </a:pPr>
            <a:r>
              <a:rPr lang="en-US" sz="2800" smtClean="0"/>
              <a:t>For journals, details are normally on the contents page and usually at the top or bottom of every page of each article. You need to include: </a:t>
            </a:r>
          </a:p>
          <a:p>
            <a:r>
              <a:rPr lang="en-US" sz="2800" smtClean="0"/>
              <a:t>Surname of the author(s), comma, initial(s), full stop </a:t>
            </a:r>
          </a:p>
          <a:p>
            <a:r>
              <a:rPr lang="en-US" sz="2800" smtClean="0"/>
              <a:t>Year of publication in brackets </a:t>
            </a:r>
          </a:p>
          <a:p>
            <a:r>
              <a:rPr lang="en-US" sz="2800" smtClean="0"/>
              <a:t>Title of the ARTICLE ( only first word with capitalized initial letter, unless proper name), comma </a:t>
            </a:r>
          </a:p>
          <a:p>
            <a:r>
              <a:rPr lang="en-US" sz="2800" smtClean="0"/>
              <a:t>Title of the JOURNAL (</a:t>
            </a:r>
            <a:r>
              <a:rPr lang="en-US" sz="2800" i="1" smtClean="0"/>
              <a:t>in italics), comma </a:t>
            </a:r>
          </a:p>
          <a:p>
            <a:r>
              <a:rPr lang="en-US" sz="2800" smtClean="0"/>
              <a:t>Volume number, issue or part number (in brackets), comma </a:t>
            </a:r>
          </a:p>
          <a:p>
            <a:r>
              <a:rPr lang="en-US" sz="2800" smtClean="0"/>
              <a:t>First and last pages of the article separated by a hyphen and indicated by the abbreviation “pp.” </a:t>
            </a:r>
          </a:p>
          <a:p>
            <a:endParaRPr lang="en-US" sz="28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274638"/>
            <a:ext cx="10122694" cy="411162"/>
          </a:xfrm>
        </p:spPr>
        <p:txBody>
          <a:bodyPr>
            <a:normAutofit fontScale="90000"/>
          </a:bodyPr>
          <a:lstStyle/>
          <a:p>
            <a:r>
              <a:rPr lang="en-US" b="1" smtClean="0"/>
              <a:t>EXAMPLE</a:t>
            </a:r>
            <a:endParaRPr lang="en-US" b="1"/>
          </a:p>
        </p:txBody>
      </p:sp>
      <p:sp>
        <p:nvSpPr>
          <p:cNvPr id="3" name="Content Placeholder 2"/>
          <p:cNvSpPr>
            <a:spLocks noGrp="1"/>
          </p:cNvSpPr>
          <p:nvPr>
            <p:ph idx="1"/>
          </p:nvPr>
        </p:nvSpPr>
        <p:spPr>
          <a:xfrm>
            <a:off x="0" y="838200"/>
            <a:ext cx="11247438" cy="6019800"/>
          </a:xfrm>
        </p:spPr>
        <p:txBody>
          <a:bodyPr/>
          <a:lstStyle/>
          <a:p>
            <a:r>
              <a:rPr lang="en-US" sz="2800" dirty="0" smtClean="0"/>
              <a:t>Smith, A. and Jack, K. (2005). Reflective practice: a meaningful task for students, </a:t>
            </a:r>
            <a:r>
              <a:rPr lang="en-US" sz="2800" u="sng" dirty="0" smtClean="0"/>
              <a:t>Nursing Standard</a:t>
            </a:r>
            <a:r>
              <a:rPr lang="en-US" sz="2800" dirty="0" smtClean="0"/>
              <a:t>, 19 (26), 33-37. </a:t>
            </a:r>
          </a:p>
          <a:p>
            <a:r>
              <a:rPr lang="en-US" sz="2800" dirty="0" smtClean="0"/>
              <a:t>Morrison, C. and Jutting, J. (2005) Women’s discrimination in developing countries: a new data set for better policies, </a:t>
            </a:r>
            <a:r>
              <a:rPr lang="en-US" sz="2800" u="sng" dirty="0" smtClean="0"/>
              <a:t>World Development</a:t>
            </a:r>
            <a:r>
              <a:rPr lang="en-US" sz="2800" i="1" dirty="0" smtClean="0"/>
              <a:t>. </a:t>
            </a:r>
            <a:r>
              <a:rPr lang="en-US" sz="2800" dirty="0" smtClean="0"/>
              <a:t>July, 33 (7), 1065-1081. [Online]. Available from: Science Direct. http://sciencedirect.com [Accessed 31 July 2005]. </a:t>
            </a:r>
            <a:endParaRPr lang="en-US" sz="2800"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1" name="Content Placeholder 2"/>
          <p:cNvSpPr>
            <a:spLocks noGrp="1"/>
          </p:cNvSpPr>
          <p:nvPr>
            <p:ph idx="1"/>
          </p:nvPr>
        </p:nvSpPr>
        <p:spPr>
          <a:xfrm>
            <a:off x="187459" y="228600"/>
            <a:ext cx="10872523" cy="6477000"/>
          </a:xfrm>
        </p:spPr>
        <p:txBody>
          <a:bodyPr/>
          <a:lstStyle/>
          <a:p>
            <a:pPr eaLnBrk="1" hangingPunct="1">
              <a:buFont typeface="Arial" charset="0"/>
              <a:buNone/>
            </a:pPr>
            <a:r>
              <a:rPr lang="en-US" sz="2800" b="1" smtClean="0"/>
              <a:t>Papers presented at a conference</a:t>
            </a:r>
          </a:p>
          <a:p>
            <a:pPr lvl="1" eaLnBrk="1" hangingPunct="1">
              <a:buFont typeface="Arial" charset="0"/>
              <a:buNone/>
            </a:pPr>
            <a:r>
              <a:rPr lang="en-US" smtClean="0"/>
              <a:t>Mugenda, O. (1999) </a:t>
            </a:r>
            <a:r>
              <a:rPr lang="en-US" u="sng" smtClean="0"/>
              <a:t>Redefining and Actualizing the Research Mission in African Universities</a:t>
            </a:r>
            <a:r>
              <a:rPr lang="en-US" i="1" smtClean="0"/>
              <a:t>.</a:t>
            </a:r>
            <a:r>
              <a:rPr lang="en-US" smtClean="0"/>
              <a:t> Paper presented at the BOLESWA Educational Research Symposium, Maseru, Lesotho, July, (1999).</a:t>
            </a:r>
            <a:endParaRPr lang="en-US" sz="2400" smtClean="0"/>
          </a:p>
          <a:p>
            <a:pPr eaLnBrk="1" hangingPunct="1">
              <a:buFont typeface="Arial" charset="0"/>
              <a:buNone/>
            </a:pPr>
            <a:r>
              <a:rPr lang="en-US" b="1" smtClean="0"/>
              <a:t>Newspaper article</a:t>
            </a:r>
            <a:r>
              <a:rPr lang="en-US" smtClean="0"/>
              <a:t>: </a:t>
            </a:r>
            <a:endParaRPr lang="en-US" sz="2800" smtClean="0"/>
          </a:p>
          <a:p>
            <a:pPr lvl="1" eaLnBrk="1" hangingPunct="1">
              <a:buNone/>
            </a:pPr>
            <a:r>
              <a:rPr lang="en-US" smtClean="0"/>
              <a:t>Ngw’eno, H.B. (1993, September). Multiply and fill the earth. </a:t>
            </a:r>
            <a:r>
              <a:rPr lang="en-US" u="sng" smtClean="0"/>
              <a:t>The Weekly Review,</a:t>
            </a:r>
            <a:r>
              <a:rPr lang="en-US" i="1" smtClean="0"/>
              <a:t> </a:t>
            </a:r>
            <a:r>
              <a:rPr lang="en-US" smtClean="0"/>
              <a:t>pp 15 – 17.</a:t>
            </a:r>
          </a:p>
          <a:p>
            <a:pPr eaLnBrk="1" hangingPunct="1">
              <a:buNone/>
            </a:pPr>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Title 1"/>
          <p:cNvSpPr>
            <a:spLocks noGrp="1"/>
          </p:cNvSpPr>
          <p:nvPr>
            <p:ph type="title"/>
          </p:nvPr>
        </p:nvSpPr>
        <p:spPr>
          <a:xfrm>
            <a:off x="562372" y="0"/>
            <a:ext cx="10122694" cy="762000"/>
          </a:xfrm>
        </p:spPr>
        <p:txBody>
          <a:bodyPr>
            <a:normAutofit fontScale="90000"/>
          </a:bodyPr>
          <a:lstStyle/>
          <a:p>
            <a:pPr eaLnBrk="1" hangingPunct="1"/>
            <a:r>
              <a:rPr lang="en-US" b="1" u="sng" dirty="0" smtClean="0">
                <a:solidFill>
                  <a:srgbClr val="0000CC"/>
                </a:solidFill>
                <a:latin typeface="Arial Black" panose="020B0A04020102020204" pitchFamily="34" charset="0"/>
              </a:rPr>
              <a:t>INTRODUCTION TO BIOSTATISTICS</a:t>
            </a:r>
          </a:p>
        </p:txBody>
      </p:sp>
      <p:sp>
        <p:nvSpPr>
          <p:cNvPr id="191491" name="Content Placeholder 2"/>
          <p:cNvSpPr>
            <a:spLocks noGrp="1"/>
          </p:cNvSpPr>
          <p:nvPr>
            <p:ph idx="1"/>
          </p:nvPr>
        </p:nvSpPr>
        <p:spPr>
          <a:xfrm>
            <a:off x="187459" y="914400"/>
            <a:ext cx="10872523" cy="5715000"/>
          </a:xfrm>
        </p:spPr>
        <p:txBody>
          <a:bodyPr/>
          <a:lstStyle/>
          <a:p>
            <a:pPr algn="just" eaLnBrk="1" hangingPunct="1">
              <a:lnSpc>
                <a:spcPct val="80000"/>
              </a:lnSpc>
            </a:pPr>
            <a:r>
              <a:rPr lang="en-US" dirty="0" smtClean="0"/>
              <a:t>What is statistics?</a:t>
            </a:r>
          </a:p>
          <a:p>
            <a:pPr algn="just" eaLnBrk="1" hangingPunct="1">
              <a:lnSpc>
                <a:spcPct val="80000"/>
              </a:lnSpc>
              <a:buFont typeface="Wingdings" pitchFamily="2" charset="2"/>
              <a:buChar char="ü"/>
            </a:pPr>
            <a:r>
              <a:rPr lang="en-US" dirty="0" smtClean="0"/>
              <a:t>Statistics is the summary of information (data) in a meaningful fashion, and its appropriate presentation.</a:t>
            </a:r>
          </a:p>
          <a:p>
            <a:pPr algn="just" eaLnBrk="1" hangingPunct="1">
              <a:lnSpc>
                <a:spcPct val="80000"/>
              </a:lnSpc>
              <a:buFont typeface="Wingdings" pitchFamily="2" charset="2"/>
              <a:buChar char="ü"/>
            </a:pPr>
            <a:r>
              <a:rPr lang="en-US" dirty="0" smtClean="0"/>
              <a:t>Statistics is the postulation of a plausible model explaining the mechanism that generates the data, with the ultimate goal to extrapolate and predict data under circumstances beyond the current experiment</a:t>
            </a:r>
          </a:p>
          <a:p>
            <a:pPr algn="just" eaLnBrk="1" hangingPunct="1"/>
            <a:r>
              <a:rPr lang="en-US" u="sng" dirty="0" smtClean="0"/>
              <a:t>Bio-statistics</a:t>
            </a:r>
            <a:r>
              <a:rPr lang="en-US" dirty="0" smtClean="0"/>
              <a:t> is the segment of statistics that deals with data arising from biological processes or medical experiments</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Content Placeholder 2"/>
          <p:cNvSpPr>
            <a:spLocks noGrp="1"/>
          </p:cNvSpPr>
          <p:nvPr>
            <p:ph idx="1"/>
          </p:nvPr>
        </p:nvSpPr>
        <p:spPr>
          <a:xfrm>
            <a:off x="187459" y="304800"/>
            <a:ext cx="10872523" cy="6400800"/>
          </a:xfrm>
        </p:spPr>
        <p:txBody>
          <a:bodyPr/>
          <a:lstStyle/>
          <a:p>
            <a:pPr algn="just" eaLnBrk="1" hangingPunct="1"/>
            <a:r>
              <a:rPr lang="en-US" sz="2800" dirty="0" smtClean="0"/>
              <a:t>Two broad branches in statistics</a:t>
            </a:r>
          </a:p>
          <a:p>
            <a:pPr algn="just" eaLnBrk="1" hangingPunct="1">
              <a:buFont typeface="Wingdings" pitchFamily="2" charset="2"/>
              <a:buNone/>
            </a:pPr>
            <a:r>
              <a:rPr lang="en-US" sz="2800" b="1" dirty="0" smtClean="0"/>
              <a:t>1. Descriptive statistics</a:t>
            </a:r>
          </a:p>
          <a:p>
            <a:pPr algn="just" eaLnBrk="1" hangingPunct="1">
              <a:buFont typeface="Wingdings" pitchFamily="2" charset="2"/>
              <a:buNone/>
            </a:pPr>
            <a:r>
              <a:rPr lang="en-US" sz="2800" dirty="0" smtClean="0"/>
              <a:t>Once data has been collected, normally the step that follows is to summarize the data, if possible, with one or two </a:t>
            </a:r>
            <a:r>
              <a:rPr lang="en-US" sz="2800" u="sng" dirty="0" smtClean="0"/>
              <a:t>summary statistics</a:t>
            </a:r>
            <a:r>
              <a:rPr lang="en-US" sz="2800" dirty="0" smtClean="0"/>
              <a:t>. Summary or descriptive statistics describe the original data set (the set of responses for each question) by using just one or two numbers – typically an average and a measure of dispersion. </a:t>
            </a:r>
          </a:p>
          <a:p>
            <a:pPr algn="just" eaLnBrk="1" hangingPunct="1">
              <a:buFont typeface="Wingdings" pitchFamily="2" charset="2"/>
              <a:buNone/>
            </a:pPr>
            <a:r>
              <a:rPr lang="en-US" sz="2800" b="1" dirty="0" smtClean="0"/>
              <a:t>2. Inferential Statistics</a:t>
            </a:r>
          </a:p>
          <a:p>
            <a:pPr algn="just" eaLnBrk="1" hangingPunct="1">
              <a:buFont typeface="Wingdings" pitchFamily="2" charset="2"/>
              <a:buNone/>
            </a:pPr>
            <a:r>
              <a:rPr lang="en-US" sz="2800" dirty="0" smtClean="0"/>
              <a:t>This is the branch of statistics that makes use of sample data to make generalization concerning the population parameters. Here theoretical distributions become handy.</a:t>
            </a:r>
          </a:p>
          <a:p>
            <a:pPr algn="just" eaLnBrk="1" hangingPunct="1"/>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13520" y="381000"/>
            <a:ext cx="10744200" cy="6248399"/>
          </a:xfrm>
        </p:spPr>
        <p:txBody>
          <a:bodyPr/>
          <a:lstStyle/>
          <a:p>
            <a:pPr algn="just"/>
            <a:r>
              <a:rPr lang="en-US" b="1" dirty="0" smtClean="0"/>
              <a:t>DATA</a:t>
            </a:r>
            <a:r>
              <a:rPr lang="en-US" dirty="0" smtClean="0"/>
              <a:t>. Refers to all the information that a researcher gathers for his/her study. There are two types of data: primary data and secondary data. Primary data-the information that  researcher obtains from the field i.e. from the subjects in the sample. Secondary data- the information that a researcher obtains from research articles, books, casual interviews e.t.c.</a:t>
            </a:r>
          </a:p>
          <a:p>
            <a:pPr algn="just"/>
            <a:r>
              <a:rPr lang="en-US" b="1" dirty="0" smtClean="0"/>
              <a:t>PARAMETER-</a:t>
            </a:r>
            <a:r>
              <a:rPr lang="en-US" dirty="0" smtClean="0"/>
              <a:t> A characteristic that is measurable and can assume different values in the population</a:t>
            </a:r>
            <a:endParaRPr lang="en-US" dirty="0"/>
          </a:p>
        </p:txBody>
      </p:sp>
    </p:spTree>
    <p:extLst>
      <p:ext uri="{BB962C8B-B14F-4D97-AF65-F5344CB8AC3E}">
        <p14:creationId xmlns:p14="http://schemas.microsoft.com/office/powerpoint/2010/main" xmlns="" val="84530897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a:xfrm>
            <a:off x="562372" y="0"/>
            <a:ext cx="10122694" cy="685800"/>
          </a:xfrm>
        </p:spPr>
        <p:txBody>
          <a:bodyPr>
            <a:normAutofit fontScale="90000"/>
          </a:bodyPr>
          <a:lstStyle/>
          <a:p>
            <a:pPr eaLnBrk="1" hangingPunct="1"/>
            <a:r>
              <a:rPr lang="en-US" b="1" u="sng" smtClean="0"/>
              <a:t>Errors in statistical inference</a:t>
            </a:r>
          </a:p>
        </p:txBody>
      </p:sp>
      <p:sp>
        <p:nvSpPr>
          <p:cNvPr id="193539" name="Content Placeholder 2"/>
          <p:cNvSpPr>
            <a:spLocks noGrp="1"/>
          </p:cNvSpPr>
          <p:nvPr>
            <p:ph idx="1"/>
          </p:nvPr>
        </p:nvSpPr>
        <p:spPr>
          <a:xfrm>
            <a:off x="187459" y="685800"/>
            <a:ext cx="10872523" cy="6019800"/>
          </a:xfrm>
          <a:ln>
            <a:solidFill>
              <a:schemeClr val="tx1"/>
            </a:solidFill>
          </a:ln>
        </p:spPr>
        <p:txBody>
          <a:bodyPr/>
          <a:lstStyle/>
          <a:p>
            <a:pPr eaLnBrk="1" hangingPunct="1"/>
            <a:r>
              <a:rPr lang="en-US" b="1" smtClean="0"/>
              <a:t>Type I error</a:t>
            </a:r>
            <a:r>
              <a:rPr lang="en-US" smtClean="0"/>
              <a:t> (or, </a:t>
            </a:r>
            <a:r>
              <a:rPr lang="en-US" b="1" smtClean="0"/>
              <a:t>error of the first kind</a:t>
            </a:r>
            <a:r>
              <a:rPr lang="en-US" smtClean="0"/>
              <a:t>) and </a:t>
            </a:r>
          </a:p>
          <a:p>
            <a:pPr eaLnBrk="1" hangingPunct="1"/>
            <a:r>
              <a:rPr lang="en-US" b="1" smtClean="0"/>
              <a:t>Type II error</a:t>
            </a:r>
            <a:r>
              <a:rPr lang="en-US" smtClean="0"/>
              <a:t> (or, </a:t>
            </a:r>
            <a:r>
              <a:rPr lang="en-US" b="1" smtClean="0"/>
              <a:t>error of the second kind</a:t>
            </a:r>
            <a:r>
              <a:rPr lang="en-US" smtClean="0"/>
              <a:t>)</a:t>
            </a:r>
          </a:p>
          <a:p>
            <a:pPr eaLnBrk="1" hangingPunct="1">
              <a:buFont typeface="Arial" charset="0"/>
              <a:buNone/>
            </a:pPr>
            <a:r>
              <a:rPr lang="en-US" smtClean="0"/>
              <a:t>Are precise technical terms used in statistics to describe particular flaws in a testing process, where a true null hypothesis was incorrectly rejected (</a:t>
            </a:r>
            <a:r>
              <a:rPr lang="en-US" b="1" smtClean="0"/>
              <a:t>Type I error</a:t>
            </a:r>
            <a:r>
              <a:rPr lang="en-US" smtClean="0"/>
              <a:t>) or where one fails to reject a false null hypothesis (</a:t>
            </a:r>
            <a:r>
              <a:rPr lang="en-US" b="1" smtClean="0"/>
              <a:t>Type II error</a:t>
            </a:r>
            <a:r>
              <a:rPr lang="en-US" smtClean="0"/>
              <a:t>).</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Title 1"/>
          <p:cNvSpPr>
            <a:spLocks noGrp="1"/>
          </p:cNvSpPr>
          <p:nvPr>
            <p:ph type="title"/>
          </p:nvPr>
        </p:nvSpPr>
        <p:spPr>
          <a:xfrm>
            <a:off x="562372" y="0"/>
            <a:ext cx="10122694" cy="609600"/>
          </a:xfrm>
        </p:spPr>
        <p:txBody>
          <a:bodyPr>
            <a:normAutofit fontScale="90000"/>
          </a:bodyPr>
          <a:lstStyle/>
          <a:p>
            <a:pPr eaLnBrk="1" hangingPunct="1"/>
            <a:r>
              <a:rPr lang="en-US" b="1" u="sng" smtClean="0"/>
              <a:t>TYPE 1 ERROR</a:t>
            </a:r>
          </a:p>
        </p:txBody>
      </p:sp>
      <p:sp>
        <p:nvSpPr>
          <p:cNvPr id="194563" name="Content Placeholder 2"/>
          <p:cNvSpPr>
            <a:spLocks noGrp="1"/>
          </p:cNvSpPr>
          <p:nvPr>
            <p:ph idx="1"/>
          </p:nvPr>
        </p:nvSpPr>
        <p:spPr>
          <a:xfrm>
            <a:off x="187459" y="609600"/>
            <a:ext cx="10872523" cy="6096000"/>
          </a:xfrm>
        </p:spPr>
        <p:txBody>
          <a:bodyPr/>
          <a:lstStyle/>
          <a:p>
            <a:pPr algn="just" eaLnBrk="1" hangingPunct="1"/>
            <a:r>
              <a:rPr lang="en-US" dirty="0" smtClean="0"/>
              <a:t>Occurs when the null hypothesis (</a:t>
            </a:r>
            <a:r>
              <a:rPr lang="en-US" i="1" dirty="0" smtClean="0"/>
              <a:t>H</a:t>
            </a:r>
            <a:r>
              <a:rPr lang="en-US" baseline="-25000" dirty="0" smtClean="0"/>
              <a:t>0</a:t>
            </a:r>
            <a:r>
              <a:rPr lang="en-US" dirty="0" smtClean="0"/>
              <a:t>) </a:t>
            </a:r>
            <a:r>
              <a:rPr lang="en-US" b="1" dirty="0" smtClean="0"/>
              <a:t>is true</a:t>
            </a:r>
            <a:r>
              <a:rPr lang="en-US" dirty="0" smtClean="0"/>
              <a:t>, </a:t>
            </a:r>
            <a:r>
              <a:rPr lang="en-US" b="1" dirty="0" smtClean="0"/>
              <a:t>but is rejected</a:t>
            </a:r>
            <a:r>
              <a:rPr lang="en-US" dirty="0" smtClean="0"/>
              <a:t>. It is </a:t>
            </a:r>
            <a:r>
              <a:rPr lang="en-US" b="1" dirty="0" smtClean="0"/>
              <a:t>asserting something that is absent</a:t>
            </a:r>
            <a:r>
              <a:rPr lang="en-US" dirty="0" smtClean="0"/>
              <a:t>, a </a:t>
            </a:r>
            <a:r>
              <a:rPr lang="en-US" b="1" dirty="0" smtClean="0"/>
              <a:t>false hit</a:t>
            </a:r>
            <a:r>
              <a:rPr lang="en-US" dirty="0" smtClean="0"/>
              <a:t>. </a:t>
            </a:r>
          </a:p>
          <a:p>
            <a:pPr algn="just" eaLnBrk="1" hangingPunct="1"/>
            <a:r>
              <a:rPr lang="en-US" dirty="0" smtClean="0"/>
              <a:t>Occurs when the researcher rejects the null hypothesis when it’s actually true.</a:t>
            </a:r>
          </a:p>
          <a:p>
            <a:pPr algn="just" eaLnBrk="1" hangingPunct="1"/>
            <a:r>
              <a:rPr lang="en-US" dirty="0" smtClean="0"/>
              <a:t>A type I error may be compared with a so called </a:t>
            </a:r>
            <a:r>
              <a:rPr lang="en-US" i="1" dirty="0" smtClean="0"/>
              <a:t>false positive</a:t>
            </a:r>
            <a:r>
              <a:rPr lang="en-US" dirty="0" smtClean="0"/>
              <a:t> (a result that indicates that a given condition is present when it actually is not present) in tests where a single condition is tested for. </a:t>
            </a:r>
          </a:p>
          <a:p>
            <a:pPr algn="just" eaLnBrk="1" hangingPunct="1"/>
            <a:r>
              <a:rPr lang="en-US" dirty="0" smtClean="0"/>
              <a:t>A Type I error is committed when we fail to believe a truth.</a:t>
            </a:r>
            <a:r>
              <a:rPr lang="en-US" baseline="30000" dirty="0" smtClean="0"/>
              <a:t> </a:t>
            </a:r>
            <a:r>
              <a:rPr lang="en-US" dirty="0" smtClean="0"/>
              <a:t>In terms of folk tales, an investigator may be "crying wolf" without a wolf in sight (raising a false alarm) (</a:t>
            </a:r>
            <a:r>
              <a:rPr lang="en-US" i="1" dirty="0" smtClean="0"/>
              <a:t>H</a:t>
            </a:r>
            <a:r>
              <a:rPr lang="en-US" baseline="-25000" dirty="0" smtClean="0"/>
              <a:t>0</a:t>
            </a:r>
            <a:r>
              <a:rPr lang="en-US" dirty="0" smtClean="0"/>
              <a:t>: no wolf).</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a:xfrm>
            <a:off x="562372" y="0"/>
            <a:ext cx="10122694" cy="685800"/>
          </a:xfrm>
        </p:spPr>
        <p:txBody>
          <a:bodyPr>
            <a:normAutofit fontScale="90000"/>
          </a:bodyPr>
          <a:lstStyle/>
          <a:p>
            <a:pPr eaLnBrk="1" hangingPunct="1"/>
            <a:r>
              <a:rPr lang="en-US" b="1" u="sng" smtClean="0"/>
              <a:t>TYPE 2 ERROR</a:t>
            </a:r>
          </a:p>
        </p:txBody>
      </p:sp>
      <p:sp>
        <p:nvSpPr>
          <p:cNvPr id="195587" name="Content Placeholder 2"/>
          <p:cNvSpPr>
            <a:spLocks noGrp="1"/>
          </p:cNvSpPr>
          <p:nvPr>
            <p:ph idx="1"/>
          </p:nvPr>
        </p:nvSpPr>
        <p:spPr>
          <a:xfrm>
            <a:off x="187457" y="609600"/>
            <a:ext cx="11059981" cy="6096000"/>
          </a:xfrm>
        </p:spPr>
        <p:txBody>
          <a:bodyPr/>
          <a:lstStyle/>
          <a:p>
            <a:pPr eaLnBrk="1" hangingPunct="1"/>
            <a:r>
              <a:rPr lang="en-US" dirty="0" smtClean="0"/>
              <a:t>Occurs when the null hypothesis is false, but it is erroneously accepted as true. It is </a:t>
            </a:r>
            <a:r>
              <a:rPr lang="en-US" b="1" dirty="0" smtClean="0"/>
              <a:t>missing to see what is present</a:t>
            </a:r>
            <a:r>
              <a:rPr lang="en-US" dirty="0" smtClean="0"/>
              <a:t>, a </a:t>
            </a:r>
            <a:r>
              <a:rPr lang="en-US" b="1" dirty="0" smtClean="0"/>
              <a:t>miss</a:t>
            </a:r>
            <a:r>
              <a:rPr lang="en-US" dirty="0" smtClean="0"/>
              <a:t>. </a:t>
            </a:r>
          </a:p>
          <a:p>
            <a:pPr eaLnBrk="1" hangingPunct="1"/>
            <a:r>
              <a:rPr lang="en-US" dirty="0" smtClean="0"/>
              <a:t>Occurs when the researcher fails to reject the null hypothesis when it’s actually false.</a:t>
            </a:r>
          </a:p>
          <a:p>
            <a:pPr eaLnBrk="1" hangingPunct="1"/>
            <a:r>
              <a:rPr lang="en-US" dirty="0" smtClean="0"/>
              <a:t>A type II error may be compared with a so-called </a:t>
            </a:r>
            <a:r>
              <a:rPr lang="en-US" i="1" dirty="0" smtClean="0"/>
              <a:t>false negative</a:t>
            </a:r>
            <a:r>
              <a:rPr lang="en-US" dirty="0" smtClean="0"/>
              <a:t> (where an actual 'hit' was disregarded by the test and seen as a 'miss') in a test checking for a single condition with a definitive result of true or false. </a:t>
            </a:r>
          </a:p>
          <a:p>
            <a:pPr eaLnBrk="1" hangingPunct="1"/>
            <a:r>
              <a:rPr lang="en-US" dirty="0" smtClean="0"/>
              <a:t>A Type II error occurs when we believe a falsehood.</a:t>
            </a:r>
            <a:r>
              <a:rPr lang="en-US" baseline="30000" dirty="0" smtClean="0"/>
              <a:t> </a:t>
            </a:r>
            <a:r>
              <a:rPr lang="en-US" dirty="0" smtClean="0"/>
              <a:t>In terms of folk tales, an investigator may fail to see the wolf ("failing to raise an alarm“). </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1" name="Content Placeholder 2"/>
          <p:cNvSpPr>
            <a:spLocks noGrp="1"/>
          </p:cNvSpPr>
          <p:nvPr>
            <p:ph idx="1"/>
          </p:nvPr>
        </p:nvSpPr>
        <p:spPr>
          <a:xfrm>
            <a:off x="187459" y="304800"/>
            <a:ext cx="10872523" cy="6400800"/>
          </a:xfrm>
        </p:spPr>
        <p:txBody>
          <a:bodyPr/>
          <a:lstStyle/>
          <a:p>
            <a:pPr eaLnBrk="1" hangingPunct="1">
              <a:buFont typeface="Arial" charset="0"/>
              <a:buNone/>
            </a:pPr>
            <a:r>
              <a:rPr lang="en-US" sz="3600" b="1" u="sng" dirty="0" smtClean="0">
                <a:solidFill>
                  <a:srgbClr val="0000CC"/>
                </a:solidFill>
                <a:latin typeface="Arial Black" panose="020B0A04020102020204" pitchFamily="34" charset="0"/>
              </a:rPr>
              <a:t>RELIABILITY AND VALIDITY IN RESEARCH</a:t>
            </a:r>
          </a:p>
          <a:p>
            <a:pPr eaLnBrk="1" hangingPunct="1">
              <a:buFont typeface="Arial" charset="0"/>
              <a:buNone/>
            </a:pPr>
            <a:r>
              <a:rPr lang="en-US" sz="2800" b="1" u="sng" dirty="0" smtClean="0"/>
              <a:t>Reliability</a:t>
            </a:r>
            <a:endParaRPr lang="en-US" sz="2800" u="sng" dirty="0" smtClean="0"/>
          </a:p>
          <a:p>
            <a:pPr algn="just" eaLnBrk="1" hangingPunct="1"/>
            <a:r>
              <a:rPr lang="en-US" sz="2800" b="1" dirty="0" smtClean="0"/>
              <a:t>Def: </a:t>
            </a:r>
            <a:r>
              <a:rPr lang="en-US" sz="2800" dirty="0" smtClean="0"/>
              <a:t>is the extent to which an experiment, test, or any measuring procedure </a:t>
            </a:r>
            <a:r>
              <a:rPr lang="en-US" sz="2800" b="1" dirty="0" smtClean="0">
                <a:solidFill>
                  <a:srgbClr val="FF0000"/>
                </a:solidFill>
              </a:rPr>
              <a:t>yields the same result on repeated trials. </a:t>
            </a:r>
          </a:p>
          <a:p>
            <a:pPr algn="just" eaLnBrk="1" hangingPunct="1"/>
            <a:r>
              <a:rPr lang="en-US" sz="2800" dirty="0" smtClean="0"/>
              <a:t>Without the agreement of independent observers able to replicate research procedures, or the ability to use research tools and procedures that yield consistent measurements, researchers would be unable to satisfactorily draw conclusions, formulate theories, or make claims about the generalizability of their research</a:t>
            </a:r>
            <a:r>
              <a:rPr lang="en-US" dirty="0" smtClean="0"/>
              <a:t>.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Content Placeholder 2"/>
          <p:cNvSpPr>
            <a:spLocks noGrp="1"/>
          </p:cNvSpPr>
          <p:nvPr>
            <p:ph idx="1"/>
          </p:nvPr>
        </p:nvSpPr>
        <p:spPr>
          <a:xfrm>
            <a:off x="187459" y="304800"/>
            <a:ext cx="10872523" cy="6400800"/>
          </a:xfrm>
        </p:spPr>
        <p:txBody>
          <a:bodyPr/>
          <a:lstStyle/>
          <a:p>
            <a:pPr eaLnBrk="1" hangingPunct="1">
              <a:buFont typeface="Arial" charset="0"/>
              <a:buNone/>
            </a:pPr>
            <a:r>
              <a:rPr lang="en-US" sz="2800" b="1" u="sng" dirty="0" smtClean="0"/>
              <a:t>Validity</a:t>
            </a:r>
            <a:endParaRPr lang="en-US" sz="2800" u="sng" dirty="0" smtClean="0"/>
          </a:p>
          <a:p>
            <a:pPr algn="just" eaLnBrk="1" hangingPunct="1"/>
            <a:r>
              <a:rPr lang="en-US" dirty="0" smtClean="0"/>
              <a:t>Validity refers to the degree to which a study </a:t>
            </a:r>
            <a:r>
              <a:rPr lang="en-US" b="1" dirty="0" smtClean="0"/>
              <a:t>accurately reflects or assesses </a:t>
            </a:r>
            <a:r>
              <a:rPr lang="en-US" dirty="0" smtClean="0"/>
              <a:t>the </a:t>
            </a:r>
            <a:r>
              <a:rPr lang="en-US" dirty="0" smtClean="0">
                <a:solidFill>
                  <a:srgbClr val="FF0000"/>
                </a:solidFill>
              </a:rPr>
              <a:t>specific concept that the researcher is attempting to measure. </a:t>
            </a:r>
          </a:p>
          <a:p>
            <a:pPr algn="just" eaLnBrk="1" hangingPunct="1"/>
            <a:r>
              <a:rPr lang="en-US" dirty="0" smtClean="0"/>
              <a:t>While reliability is concerned with the accuracy of the actual measuring instrument or procedure, validity is concerned with the study's success at measuring what the researchers set out to measure.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AutoShape 2"/>
          <p:cNvSpPr>
            <a:spLocks noGrp="1" noChangeArrowheads="1"/>
          </p:cNvSpPr>
          <p:nvPr>
            <p:ph type="title"/>
          </p:nvPr>
        </p:nvSpPr>
        <p:spPr>
          <a:xfrm>
            <a:off x="562372" y="0"/>
            <a:ext cx="10122694" cy="1417638"/>
          </a:xfrm>
        </p:spPr>
        <p:txBody>
          <a:bodyPr/>
          <a:lstStyle/>
          <a:p>
            <a:pPr eaLnBrk="1" hangingPunct="1"/>
            <a:r>
              <a:rPr lang="en-US" b="1" i="1" smtClean="0">
                <a:latin typeface="Times New Roman" pitchFamily="18" charset="0"/>
              </a:rPr>
              <a:t>The End</a:t>
            </a:r>
          </a:p>
        </p:txBody>
      </p:sp>
      <p:pic>
        <p:nvPicPr>
          <p:cNvPr id="200707" name="Picture 3" descr="This cat caught a mouse"/>
          <p:cNvPicPr>
            <a:picLocks noGrp="1" noChangeAspect="1" noChangeArrowheads="1"/>
          </p:cNvPicPr>
          <p:nvPr>
            <p:ph idx="1"/>
          </p:nvPr>
        </p:nvPicPr>
        <p:blipFill>
          <a:blip r:embed="rId2" cstate="print"/>
          <a:srcRect/>
          <a:stretch>
            <a:fillRect/>
          </a:stretch>
        </p:blipFill>
        <p:spPr>
          <a:xfrm>
            <a:off x="1593388" y="1295400"/>
            <a:ext cx="7592021" cy="5562600"/>
          </a:xfrm>
          <a:noFill/>
        </p:spPr>
      </p:pic>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319" y="76202"/>
            <a:ext cx="10896600" cy="6629399"/>
          </a:xfrm>
        </p:spPr>
        <p:txBody>
          <a:bodyPr/>
          <a:lstStyle/>
          <a:p>
            <a:pPr algn="just"/>
            <a:r>
              <a:rPr lang="en-US" b="1" dirty="0" smtClean="0"/>
              <a:t>Statistics-</a:t>
            </a:r>
            <a:r>
              <a:rPr lang="en-US" dirty="0" smtClean="0"/>
              <a:t> The science of organizing, describing and analyzing quantitative data</a:t>
            </a:r>
          </a:p>
          <a:p>
            <a:pPr algn="just"/>
            <a:r>
              <a:rPr lang="en-US" b="1" dirty="0" smtClean="0"/>
              <a:t>Descriptive statistics</a:t>
            </a:r>
            <a:r>
              <a:rPr lang="en-US" dirty="0" smtClean="0"/>
              <a:t>: are indices that describe a given sample. Examples of descriptive statistics are: measures of central tendency (mean, mode and median),  measures of dispersion (Range, standard deviation, variance), Distributions (percentages, frequencies) and relationships (correlation)</a:t>
            </a:r>
          </a:p>
          <a:p>
            <a:pPr algn="just"/>
            <a:r>
              <a:rPr lang="en-US" b="1" dirty="0" smtClean="0"/>
              <a:t>Inferential statistics: </a:t>
            </a:r>
            <a:r>
              <a:rPr lang="en-US" dirty="0" smtClean="0"/>
              <a:t>A branch of statistics which researchers use to draw inferences about a given phenomenon in the population. They are used to test Hypothesis. </a:t>
            </a:r>
            <a:endParaRPr lang="en-US" dirty="0"/>
          </a:p>
        </p:txBody>
      </p:sp>
    </p:spTree>
    <p:extLst>
      <p:ext uri="{BB962C8B-B14F-4D97-AF65-F5344CB8AC3E}">
        <p14:creationId xmlns:p14="http://schemas.microsoft.com/office/powerpoint/2010/main" xmlns="" val="264797622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1066800"/>
          </a:xfrm>
        </p:spPr>
        <p:txBody>
          <a:bodyPr/>
          <a:lstStyle/>
          <a:p>
            <a:r>
              <a:rPr lang="en-US" dirty="0" smtClean="0">
                <a:solidFill>
                  <a:srgbClr val="FF0000"/>
                </a:solidFill>
                <a:latin typeface="Arial Black" panose="020B0A04020102020204" pitchFamily="34" charset="0"/>
              </a:rPr>
              <a:t>Module units</a:t>
            </a:r>
            <a:endParaRPr lang="en-US" dirty="0">
              <a:solidFill>
                <a:srgbClr val="FF0000"/>
              </a:solidFill>
              <a:latin typeface="Arial Black" panose="020B0A04020102020204" pitchFamily="34" charset="0"/>
            </a:endParaRPr>
          </a:p>
        </p:txBody>
      </p:sp>
      <p:sp>
        <p:nvSpPr>
          <p:cNvPr id="2" name="Content Placeholder 1"/>
          <p:cNvSpPr>
            <a:spLocks noGrp="1"/>
          </p:cNvSpPr>
          <p:nvPr>
            <p:ph idx="1"/>
          </p:nvPr>
        </p:nvSpPr>
        <p:spPr>
          <a:xfrm>
            <a:off x="1280320" y="1295400"/>
            <a:ext cx="8686800" cy="5257800"/>
          </a:xfrm>
        </p:spPr>
        <p:txBody>
          <a:bodyPr>
            <a:normAutofit/>
          </a:bodyPr>
          <a:lstStyle/>
          <a:p>
            <a:pPr algn="just"/>
            <a:r>
              <a:rPr lang="en-US" sz="3600" dirty="0"/>
              <a:t>Concept of research process</a:t>
            </a:r>
          </a:p>
          <a:p>
            <a:pPr algn="just"/>
            <a:r>
              <a:rPr lang="en-US" sz="3600" dirty="0"/>
              <a:t>Application of research in health care delivery system</a:t>
            </a:r>
          </a:p>
        </p:txBody>
      </p:sp>
    </p:spTree>
    <p:extLst>
      <p:ext uri="{BB962C8B-B14F-4D97-AF65-F5344CB8AC3E}">
        <p14:creationId xmlns:p14="http://schemas.microsoft.com/office/powerpoint/2010/main" xmlns="" val="73025958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0" y="0"/>
            <a:ext cx="11247438" cy="10668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rtlCol="0">
            <a:normAutofit/>
          </a:bodyPr>
          <a:lstStyle/>
          <a:p>
            <a:pPr eaLnBrk="1" fontAlgn="auto" hangingPunct="1">
              <a:spcAft>
                <a:spcPts val="0"/>
              </a:spcAft>
              <a:defRPr/>
            </a:pPr>
            <a:r>
              <a:rPr lang="en-US" b="1" u="sng" dirty="0" smtClean="0">
                <a:solidFill>
                  <a:schemeClr val="bg1"/>
                </a:solidFill>
              </a:rPr>
              <a:t>THE RESEARCH PROCESS</a:t>
            </a:r>
          </a:p>
        </p:txBody>
      </p:sp>
      <p:sp>
        <p:nvSpPr>
          <p:cNvPr id="7171" name="Content Placeholder 2"/>
          <p:cNvSpPr>
            <a:spLocks noGrp="1"/>
          </p:cNvSpPr>
          <p:nvPr>
            <p:ph idx="1"/>
          </p:nvPr>
        </p:nvSpPr>
        <p:spPr>
          <a:xfrm>
            <a:off x="213519" y="1066800"/>
            <a:ext cx="10846461" cy="5638800"/>
          </a:xfrm>
        </p:spPr>
        <p:txBody>
          <a:bodyPr rtlCol="0">
            <a:normAutofit fontScale="92500" lnSpcReduction="20000"/>
          </a:bodyPr>
          <a:lstStyle/>
          <a:p>
            <a:pPr algn="just" eaLnBrk="1" fontAlgn="auto" hangingPunct="1">
              <a:spcAft>
                <a:spcPts val="0"/>
              </a:spcAft>
              <a:buFont typeface="Arial" pitchFamily="34" charset="0"/>
              <a:buChar char="•"/>
              <a:defRPr/>
            </a:pPr>
            <a:r>
              <a:rPr lang="en-US" dirty="0" smtClean="0"/>
              <a:t>Has 5 phases;</a:t>
            </a:r>
          </a:p>
          <a:p>
            <a:pPr marL="971550" lvl="1" indent="-514350" algn="just" eaLnBrk="1" fontAlgn="auto" hangingPunct="1">
              <a:spcAft>
                <a:spcPts val="0"/>
              </a:spcAft>
              <a:buFont typeface="+mj-lt"/>
              <a:buAutoNum type="arabicPeriod"/>
              <a:defRPr/>
            </a:pPr>
            <a:r>
              <a:rPr lang="en-US" dirty="0" smtClean="0"/>
              <a:t>The conceptual phase, also called the thinking or planning phase= </a:t>
            </a:r>
            <a:r>
              <a:rPr lang="en-US" b="1" dirty="0" smtClean="0">
                <a:solidFill>
                  <a:srgbClr val="FF0000"/>
                </a:solidFill>
              </a:rPr>
              <a:t>selection &amp; formulation of the research problem. </a:t>
            </a:r>
          </a:p>
          <a:p>
            <a:pPr marL="971550" lvl="1" indent="-514350" algn="just" eaLnBrk="1" fontAlgn="auto" hangingPunct="1">
              <a:spcAft>
                <a:spcPts val="0"/>
              </a:spcAft>
              <a:buFont typeface="+mj-lt"/>
              <a:buAutoNum type="arabicPeriod"/>
              <a:defRPr/>
            </a:pPr>
            <a:r>
              <a:rPr lang="en-US" dirty="0" smtClean="0"/>
              <a:t>Design and planning phase= </a:t>
            </a:r>
            <a:r>
              <a:rPr lang="en-US" b="1" dirty="0" smtClean="0">
                <a:solidFill>
                  <a:srgbClr val="FF0000"/>
                </a:solidFill>
              </a:rPr>
              <a:t>choice of research design</a:t>
            </a:r>
          </a:p>
          <a:p>
            <a:pPr lvl="2" algn="just">
              <a:buFont typeface="Wingdings" panose="05000000000000000000" pitchFamily="2" charset="2"/>
              <a:buChar char="q"/>
              <a:defRPr/>
            </a:pPr>
            <a:r>
              <a:rPr lang="en-US" b="1" dirty="0" smtClean="0">
                <a:solidFill>
                  <a:srgbClr val="0000CC"/>
                </a:solidFill>
              </a:rPr>
              <a:t>Research format and research design</a:t>
            </a:r>
          </a:p>
          <a:p>
            <a:pPr lvl="2" algn="just">
              <a:buFont typeface="Wingdings" panose="05000000000000000000" pitchFamily="2" charset="2"/>
              <a:buChar char="q"/>
              <a:defRPr/>
            </a:pPr>
            <a:r>
              <a:rPr lang="en-US" b="1" dirty="0" smtClean="0">
                <a:solidFill>
                  <a:srgbClr val="0000CC"/>
                </a:solidFill>
              </a:rPr>
              <a:t>Description of the samples</a:t>
            </a:r>
          </a:p>
          <a:p>
            <a:pPr lvl="2" algn="just">
              <a:buFont typeface="Wingdings" panose="05000000000000000000" pitchFamily="2" charset="2"/>
              <a:buChar char="q"/>
              <a:defRPr/>
            </a:pPr>
            <a:r>
              <a:rPr lang="en-US" b="1" dirty="0" smtClean="0">
                <a:solidFill>
                  <a:srgbClr val="0000CC"/>
                </a:solidFill>
              </a:rPr>
              <a:t>Sampling procedures </a:t>
            </a:r>
          </a:p>
          <a:p>
            <a:pPr marL="971550" lvl="1" indent="-514350" algn="just" eaLnBrk="1" fontAlgn="auto" hangingPunct="1">
              <a:spcAft>
                <a:spcPts val="0"/>
              </a:spcAft>
              <a:buFont typeface="+mj-lt"/>
              <a:buAutoNum type="arabicPeriod"/>
              <a:defRPr/>
            </a:pPr>
            <a:r>
              <a:rPr lang="en-US" dirty="0" smtClean="0"/>
              <a:t>The empirical phase, also called the doing phase= </a:t>
            </a:r>
            <a:r>
              <a:rPr lang="en-US" b="1" dirty="0" smtClean="0">
                <a:solidFill>
                  <a:srgbClr val="FF0000"/>
                </a:solidFill>
              </a:rPr>
              <a:t>data collection</a:t>
            </a:r>
          </a:p>
          <a:p>
            <a:pPr lvl="2" algn="just">
              <a:buFont typeface="Wingdings" panose="05000000000000000000" pitchFamily="2" charset="2"/>
              <a:buChar char="q"/>
              <a:defRPr/>
            </a:pPr>
            <a:r>
              <a:rPr lang="en-US" b="1" dirty="0" smtClean="0">
                <a:solidFill>
                  <a:srgbClr val="0000CC"/>
                </a:solidFill>
              </a:rPr>
              <a:t> construction of the research instrument</a:t>
            </a:r>
          </a:p>
          <a:p>
            <a:pPr lvl="2" algn="just">
              <a:buFont typeface="Wingdings" panose="05000000000000000000" pitchFamily="2" charset="2"/>
              <a:buChar char="q"/>
              <a:defRPr/>
            </a:pPr>
            <a:r>
              <a:rPr lang="en-US" b="1" dirty="0" smtClean="0">
                <a:solidFill>
                  <a:srgbClr val="0000CC"/>
                </a:solidFill>
              </a:rPr>
              <a:t>Actual data gathering </a:t>
            </a:r>
          </a:p>
          <a:p>
            <a:pPr marL="971550" lvl="1" indent="-514350" algn="just" eaLnBrk="1" fontAlgn="auto" hangingPunct="1">
              <a:spcAft>
                <a:spcPts val="0"/>
              </a:spcAft>
              <a:buFont typeface="+mj-lt"/>
              <a:buAutoNum type="arabicPeriod"/>
              <a:defRPr/>
            </a:pPr>
            <a:r>
              <a:rPr lang="en-US" dirty="0" smtClean="0"/>
              <a:t>The interpretive phase (analytic), or the phase where the researcher looks at the meaning of it all= </a:t>
            </a:r>
            <a:r>
              <a:rPr lang="en-US" b="1" dirty="0" smtClean="0">
                <a:solidFill>
                  <a:srgbClr val="FF0000"/>
                </a:solidFill>
              </a:rPr>
              <a:t>analyzing &amp; interpretation of data/results </a:t>
            </a:r>
          </a:p>
          <a:p>
            <a:pPr lvl="2" algn="just">
              <a:buFont typeface="Wingdings" panose="05000000000000000000" pitchFamily="2" charset="2"/>
              <a:buChar char="q"/>
              <a:defRPr/>
            </a:pPr>
            <a:r>
              <a:rPr lang="en-US" b="1" dirty="0" smtClean="0">
                <a:solidFill>
                  <a:srgbClr val="0000CC"/>
                </a:solidFill>
              </a:rPr>
              <a:t>Data processing</a:t>
            </a:r>
          </a:p>
          <a:p>
            <a:pPr lvl="2" algn="just">
              <a:buFont typeface="Wingdings" panose="05000000000000000000" pitchFamily="2" charset="2"/>
              <a:buChar char="q"/>
              <a:defRPr/>
            </a:pPr>
            <a:r>
              <a:rPr lang="en-US" b="1" dirty="0" smtClean="0">
                <a:solidFill>
                  <a:srgbClr val="0000CC"/>
                </a:solidFill>
              </a:rPr>
              <a:t>Statistical analysis</a:t>
            </a:r>
          </a:p>
          <a:p>
            <a:pPr marL="971550" lvl="1" indent="-514350" algn="just" eaLnBrk="1" fontAlgn="auto" hangingPunct="1">
              <a:spcAft>
                <a:spcPts val="0"/>
              </a:spcAft>
              <a:buFont typeface="+mj-lt"/>
              <a:buAutoNum type="arabicPeriod"/>
              <a:defRPr/>
            </a:pPr>
            <a:r>
              <a:rPr lang="en-US" dirty="0" smtClean="0"/>
              <a:t>The communication phase or the phase of writing and disseminating the research report= </a:t>
            </a:r>
            <a:r>
              <a:rPr lang="en-US" b="1" dirty="0" smtClean="0">
                <a:solidFill>
                  <a:srgbClr val="FF0000"/>
                </a:solidFill>
              </a:rPr>
              <a:t>conclusion, recommendations &amp; writing the research report </a:t>
            </a:r>
          </a:p>
          <a:p>
            <a:pPr lvl="1" indent="-622300" algn="just" eaLnBrk="1" fontAlgn="auto" hangingPunct="1">
              <a:spcAft>
                <a:spcPts val="0"/>
              </a:spcAft>
              <a:buFont typeface="Arial" charset="0"/>
              <a:buNone/>
              <a:defRPr/>
            </a:pPr>
            <a:r>
              <a:rPr lang="en-US" b="1" u="sng" dirty="0" smtClean="0"/>
              <a:t>The 5 phases have been expanded to the following 10 steps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xfrm>
            <a:off x="0" y="0"/>
            <a:ext cx="11247438" cy="10668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r>
              <a:rPr lang="en-US" b="1" smtClean="0">
                <a:solidFill>
                  <a:schemeClr val="bg1"/>
                </a:solidFill>
                <a:latin typeface="Calibri" pitchFamily="34" charset="0"/>
              </a:rPr>
              <a:t/>
            </a:r>
            <a:br>
              <a:rPr lang="en-US" b="1" smtClean="0">
                <a:solidFill>
                  <a:schemeClr val="bg1"/>
                </a:solidFill>
                <a:latin typeface="Calibri" pitchFamily="34" charset="0"/>
              </a:rPr>
            </a:br>
            <a:r>
              <a:rPr lang="en-US" b="1" smtClean="0">
                <a:solidFill>
                  <a:schemeClr val="bg1"/>
                </a:solidFill>
                <a:latin typeface="Calibri" pitchFamily="34" charset="0"/>
              </a:rPr>
              <a:t>THE RESEARCH PROCESS</a:t>
            </a:r>
            <a:r>
              <a:rPr lang="en-US" smtClean="0">
                <a:solidFill>
                  <a:schemeClr val="bg1"/>
                </a:solidFill>
                <a:latin typeface="Calibri" pitchFamily="34" charset="0"/>
              </a:rPr>
              <a:t> </a:t>
            </a:r>
            <a:br>
              <a:rPr lang="en-US" smtClean="0">
                <a:solidFill>
                  <a:schemeClr val="bg1"/>
                </a:solidFill>
                <a:latin typeface="Calibri" pitchFamily="34" charset="0"/>
              </a:rPr>
            </a:br>
            <a:endParaRPr lang="en-US">
              <a:solidFill>
                <a:schemeClr val="bg1"/>
              </a:solidFill>
            </a:endParaRPr>
          </a:p>
        </p:txBody>
      </p:sp>
      <p:sp>
        <p:nvSpPr>
          <p:cNvPr id="11" name="Content Placeholder 10"/>
          <p:cNvSpPr>
            <a:spLocks noGrp="1"/>
          </p:cNvSpPr>
          <p:nvPr>
            <p:ph idx="1"/>
          </p:nvPr>
        </p:nvSpPr>
        <p:spPr>
          <a:xfrm>
            <a:off x="0" y="990600"/>
            <a:ext cx="11247438" cy="5867400"/>
          </a:xfrm>
        </p:spPr>
        <p:txBody>
          <a:bodyPr>
            <a:normAutofit lnSpcReduction="10000"/>
          </a:bodyPr>
          <a:lstStyle/>
          <a:p>
            <a:pPr marL="514350" indent="-514350">
              <a:buFont typeface="+mj-lt"/>
              <a:buAutoNum type="arabicPeriod"/>
            </a:pPr>
            <a:r>
              <a:rPr lang="en-US" sz="2800" b="1" dirty="0" smtClean="0">
                <a:solidFill>
                  <a:srgbClr val="7030A0"/>
                </a:solidFill>
              </a:rPr>
              <a:t>Identify the research topic</a:t>
            </a:r>
          </a:p>
          <a:p>
            <a:pPr marL="514350" indent="-514350">
              <a:buFont typeface="+mj-lt"/>
              <a:buAutoNum type="arabicPeriod"/>
            </a:pPr>
            <a:r>
              <a:rPr lang="en-US" sz="2800" b="1" dirty="0" smtClean="0">
                <a:solidFill>
                  <a:srgbClr val="7030A0"/>
                </a:solidFill>
              </a:rPr>
              <a:t>Problem statement</a:t>
            </a:r>
          </a:p>
          <a:p>
            <a:pPr marL="514350" indent="-514350">
              <a:buFont typeface="+mj-lt"/>
              <a:buAutoNum type="arabicPeriod"/>
            </a:pPr>
            <a:r>
              <a:rPr lang="en-US" sz="2800" b="1" dirty="0" smtClean="0">
                <a:solidFill>
                  <a:srgbClr val="7030A0"/>
                </a:solidFill>
              </a:rPr>
              <a:t>Rationale/ justification/purpose of the study</a:t>
            </a:r>
          </a:p>
          <a:p>
            <a:pPr marL="514350" indent="-514350">
              <a:buFont typeface="+mj-lt"/>
              <a:buAutoNum type="arabicPeriod"/>
            </a:pPr>
            <a:r>
              <a:rPr lang="en-US" sz="2800" b="1" dirty="0" smtClean="0">
                <a:solidFill>
                  <a:srgbClr val="7030A0"/>
                </a:solidFill>
              </a:rPr>
              <a:t>Formulate research objectives, questions &amp; hypothesis  </a:t>
            </a:r>
            <a:r>
              <a:rPr lang="en-US" sz="2800" b="1" u="sng" dirty="0" smtClean="0">
                <a:solidFill>
                  <a:srgbClr val="7030A0"/>
                </a:solidFill>
              </a:rPr>
              <a:t>CHAPTER 1</a:t>
            </a:r>
          </a:p>
          <a:p>
            <a:pPr marL="514350" indent="-514350">
              <a:buFont typeface="+mj-lt"/>
              <a:buAutoNum type="arabicPeriod"/>
            </a:pPr>
            <a:r>
              <a:rPr lang="en-US" sz="2800" b="1" dirty="0" smtClean="0">
                <a:solidFill>
                  <a:srgbClr val="00B050"/>
                </a:solidFill>
              </a:rPr>
              <a:t>Literature review&gt;&gt;&gt;&gt; </a:t>
            </a:r>
            <a:r>
              <a:rPr lang="en-US" sz="2800" b="1" u="sng" dirty="0" smtClean="0">
                <a:solidFill>
                  <a:srgbClr val="00B050"/>
                </a:solidFill>
              </a:rPr>
              <a:t>CHAPTER 2</a:t>
            </a:r>
          </a:p>
          <a:p>
            <a:pPr marL="514350" indent="-514350">
              <a:buFont typeface="+mj-lt"/>
              <a:buAutoNum type="arabicPeriod"/>
            </a:pPr>
            <a:r>
              <a:rPr lang="en-US" sz="2800" b="1" dirty="0" smtClean="0">
                <a:solidFill>
                  <a:srgbClr val="FF0000"/>
                </a:solidFill>
              </a:rPr>
              <a:t>Research methodology</a:t>
            </a:r>
          </a:p>
          <a:p>
            <a:pPr marL="514350" indent="-514350">
              <a:buFont typeface="+mj-lt"/>
              <a:buAutoNum type="arabicPeriod"/>
            </a:pPr>
            <a:r>
              <a:rPr lang="en-US" sz="2800" b="1" dirty="0" smtClean="0">
                <a:solidFill>
                  <a:srgbClr val="FF0000"/>
                </a:solidFill>
              </a:rPr>
              <a:t>Describe the methods of measurement	  &gt;&gt;&gt;</a:t>
            </a:r>
            <a:r>
              <a:rPr lang="en-US" sz="2800" b="1" u="sng" dirty="0" smtClean="0">
                <a:solidFill>
                  <a:srgbClr val="FF0000"/>
                </a:solidFill>
              </a:rPr>
              <a:t>CHAPTER 3</a:t>
            </a:r>
          </a:p>
          <a:p>
            <a:pPr marL="514350" indent="-514350">
              <a:buFont typeface="+mj-lt"/>
              <a:buAutoNum type="arabicPeriod"/>
            </a:pPr>
            <a:r>
              <a:rPr lang="en-US" sz="2800" b="1" dirty="0" smtClean="0"/>
              <a:t>Data collection and presentation&gt;&gt;&gt; </a:t>
            </a:r>
            <a:r>
              <a:rPr lang="en-US" sz="2800" b="1" u="sng" dirty="0" smtClean="0"/>
              <a:t>CHAPTER 4</a:t>
            </a:r>
          </a:p>
          <a:p>
            <a:pPr marL="514350" indent="-514350">
              <a:buFont typeface="+mj-lt"/>
              <a:buAutoNum type="arabicPeriod"/>
            </a:pPr>
            <a:r>
              <a:rPr lang="en-US" sz="2800" b="1" dirty="0" smtClean="0">
                <a:solidFill>
                  <a:srgbClr val="0000CC"/>
                </a:solidFill>
              </a:rPr>
              <a:t>Data analysis, Discussion &amp; interpretation&gt;&gt;&gt;&gt; </a:t>
            </a:r>
            <a:r>
              <a:rPr lang="en-US" sz="2800" b="1" u="sng" dirty="0" smtClean="0">
                <a:solidFill>
                  <a:srgbClr val="0000CC"/>
                </a:solidFill>
              </a:rPr>
              <a:t>CHAPTER 4</a:t>
            </a:r>
          </a:p>
          <a:p>
            <a:pPr marL="514350" indent="-514350">
              <a:buFont typeface="+mj-lt"/>
              <a:buAutoNum type="arabicPeriod"/>
            </a:pPr>
            <a:r>
              <a:rPr lang="en-US" sz="2800" b="1" dirty="0" smtClean="0">
                <a:solidFill>
                  <a:srgbClr val="0000CC"/>
                </a:solidFill>
              </a:rPr>
              <a:t>Communicating research findings, conclusion, recommendations, limitations, report writing  &amp; appendices	 &gt;&gt;&gt; </a:t>
            </a:r>
            <a:r>
              <a:rPr lang="en-US" sz="2800" b="1" u="sng" dirty="0" smtClean="0">
                <a:solidFill>
                  <a:srgbClr val="0000CC"/>
                </a:solidFill>
              </a:rPr>
              <a:t>CHAPTER 5</a:t>
            </a:r>
            <a:r>
              <a:rPr lang="en-US" sz="2800" b="1" dirty="0" smtClean="0">
                <a:solidFill>
                  <a:srgbClr val="0000CC"/>
                </a:solidFill>
              </a:rPr>
              <a:t> </a:t>
            </a:r>
            <a:endParaRPr lang="en-US" sz="2800" b="1" dirty="0">
              <a:solidFill>
                <a:srgbClr val="0000CC"/>
              </a:solidFill>
            </a:endParaRPr>
          </a:p>
        </p:txBody>
      </p:sp>
      <p:sp>
        <p:nvSpPr>
          <p:cNvPr id="4" name="Right Brace 3"/>
          <p:cNvSpPr/>
          <p:nvPr/>
        </p:nvSpPr>
        <p:spPr>
          <a:xfrm>
            <a:off x="10403880" y="1143000"/>
            <a:ext cx="843558" cy="1828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rgbClr val="FFFF00"/>
              </a:solidFill>
            </a:endParaRPr>
          </a:p>
        </p:txBody>
      </p:sp>
      <p:sp>
        <p:nvSpPr>
          <p:cNvPr id="6" name="Right Brace 5"/>
          <p:cNvSpPr/>
          <p:nvPr/>
        </p:nvSpPr>
        <p:spPr>
          <a:xfrm>
            <a:off x="8595520" y="3733800"/>
            <a:ext cx="656101" cy="914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solidFill>
                <a:srgbClr val="7030A0"/>
              </a:solidFill>
            </a:endParaRPr>
          </a:p>
        </p:txBody>
      </p:sp>
      <p:sp>
        <p:nvSpPr>
          <p:cNvPr id="7" name="Right Brace 6"/>
          <p:cNvSpPr/>
          <p:nvPr/>
        </p:nvSpPr>
        <p:spPr>
          <a:xfrm>
            <a:off x="9654051" y="5181600"/>
            <a:ext cx="1124744" cy="1371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b="1"/>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17929"/>
            <a:ext cx="10122694" cy="1143000"/>
          </a:xfrm>
        </p:spPr>
        <p:txBody>
          <a:bodyPr>
            <a:noAutofit/>
          </a:bodyPr>
          <a:lstStyle/>
          <a:p>
            <a:r>
              <a:rPr lang="en-US" b="1" u="sng" dirty="0" smtClean="0">
                <a:solidFill>
                  <a:srgbClr val="FF0000"/>
                </a:solidFill>
                <a:latin typeface="Arial Rounded MT Bold" panose="020F0704030504030204" pitchFamily="34" charset="0"/>
              </a:rPr>
              <a:t>Steps involved in selection &amp; formulation of the Research problem</a:t>
            </a:r>
            <a:endParaRPr lang="en-US" b="1" u="sng" dirty="0">
              <a:solidFill>
                <a:srgbClr val="FF0000"/>
              </a:solidFill>
              <a:latin typeface="Arial Rounded MT Bold" panose="020F0704030504030204" pitchFamily="34" charset="0"/>
            </a:endParaRPr>
          </a:p>
        </p:txBody>
      </p:sp>
      <p:sp>
        <p:nvSpPr>
          <p:cNvPr id="3" name="Content Placeholder 2"/>
          <p:cNvSpPr>
            <a:spLocks noGrp="1"/>
          </p:cNvSpPr>
          <p:nvPr>
            <p:ph idx="1"/>
          </p:nvPr>
        </p:nvSpPr>
        <p:spPr>
          <a:xfrm>
            <a:off x="137320" y="1447800"/>
            <a:ext cx="10820399" cy="5257800"/>
          </a:xfrm>
        </p:spPr>
        <p:txBody>
          <a:bodyPr/>
          <a:lstStyle/>
          <a:p>
            <a:pPr marL="514350" indent="-514350" algn="just">
              <a:buFont typeface="+mj-lt"/>
              <a:buAutoNum type="arabicPeriod"/>
            </a:pPr>
            <a:r>
              <a:rPr lang="en-US" dirty="0" smtClean="0"/>
              <a:t>Selecting a topic for Research: identification of the problem</a:t>
            </a:r>
          </a:p>
          <a:p>
            <a:pPr marL="514350" indent="-514350" algn="just">
              <a:buFont typeface="+mj-lt"/>
              <a:buAutoNum type="arabicPeriod"/>
            </a:pPr>
            <a:r>
              <a:rPr lang="en-US" dirty="0" smtClean="0"/>
              <a:t>Formulating the research problem</a:t>
            </a:r>
          </a:p>
          <a:p>
            <a:pPr marL="514350" indent="-514350" algn="just">
              <a:buFont typeface="+mj-lt"/>
              <a:buAutoNum type="arabicPeriod"/>
            </a:pPr>
            <a:r>
              <a:rPr lang="en-US" dirty="0" smtClean="0"/>
              <a:t>Acquiring knowledge on current theories and researches: literature review</a:t>
            </a:r>
          </a:p>
          <a:p>
            <a:pPr marL="514350" indent="-514350" algn="just">
              <a:buFont typeface="+mj-lt"/>
              <a:buAutoNum type="arabicPeriod"/>
            </a:pPr>
            <a:r>
              <a:rPr lang="en-US" dirty="0" smtClean="0"/>
              <a:t>Identifying and labelling the variables</a:t>
            </a:r>
          </a:p>
          <a:p>
            <a:pPr marL="514350" indent="-514350" algn="just">
              <a:buFont typeface="+mj-lt"/>
              <a:buAutoNum type="arabicPeriod"/>
            </a:pPr>
            <a:r>
              <a:rPr lang="en-US" dirty="0" smtClean="0"/>
              <a:t>Defining concepts and establishing operational definitions</a:t>
            </a:r>
          </a:p>
          <a:p>
            <a:pPr marL="514350" indent="-514350" algn="just">
              <a:buFont typeface="+mj-lt"/>
              <a:buAutoNum type="arabicPeriod"/>
            </a:pPr>
            <a:r>
              <a:rPr lang="en-US" dirty="0" smtClean="0"/>
              <a:t>Formulating the hypothesis</a:t>
            </a:r>
            <a:endParaRPr lang="en-US" dirty="0"/>
          </a:p>
        </p:txBody>
      </p:sp>
    </p:spTree>
    <p:extLst>
      <p:ext uri="{BB962C8B-B14F-4D97-AF65-F5344CB8AC3E}">
        <p14:creationId xmlns:p14="http://schemas.microsoft.com/office/powerpoint/2010/main" xmlns="" val="437045753"/>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0" y="0"/>
            <a:ext cx="11247438" cy="9906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sz="4000" b="1" smtClean="0">
                <a:solidFill>
                  <a:schemeClr val="bg1"/>
                </a:solidFill>
              </a:rPr>
              <a:t>1</a:t>
            </a:r>
            <a:r>
              <a:rPr lang="en-US" sz="4000" smtClean="0">
                <a:solidFill>
                  <a:schemeClr val="bg1"/>
                </a:solidFill>
              </a:rPr>
              <a:t>. </a:t>
            </a:r>
            <a:r>
              <a:rPr lang="en-US" sz="4000" b="1" smtClean="0">
                <a:solidFill>
                  <a:schemeClr val="bg1"/>
                </a:solidFill>
              </a:rPr>
              <a:t>IDENTIFICATION OF RESEARCH TOPIC</a:t>
            </a:r>
            <a:endParaRPr lang="en-US" sz="4000" smtClean="0">
              <a:solidFill>
                <a:schemeClr val="bg1"/>
              </a:solidFill>
            </a:endParaRPr>
          </a:p>
        </p:txBody>
      </p:sp>
      <p:sp>
        <p:nvSpPr>
          <p:cNvPr id="9219" name="Content Placeholder 2"/>
          <p:cNvSpPr>
            <a:spLocks noGrp="1"/>
          </p:cNvSpPr>
          <p:nvPr>
            <p:ph idx="1"/>
          </p:nvPr>
        </p:nvSpPr>
        <p:spPr>
          <a:xfrm>
            <a:off x="0" y="1066800"/>
            <a:ext cx="11247438" cy="5562600"/>
          </a:xfrm>
        </p:spPr>
        <p:txBody>
          <a:bodyPr rtlCol="0">
            <a:normAutofit/>
          </a:bodyPr>
          <a:lstStyle/>
          <a:p>
            <a:pPr algn="just" eaLnBrk="1" hangingPunct="1">
              <a:defRPr/>
            </a:pPr>
            <a:r>
              <a:rPr lang="en-US" dirty="0" smtClean="0"/>
              <a:t>This is the first step in developing community health research,</a:t>
            </a:r>
          </a:p>
          <a:p>
            <a:pPr algn="just" eaLnBrk="1" hangingPunct="1">
              <a:defRPr/>
            </a:pPr>
            <a:r>
              <a:rPr lang="en-US" dirty="0" smtClean="0"/>
              <a:t>It provides the focus of the study </a:t>
            </a:r>
          </a:p>
          <a:p>
            <a:pPr algn="just" eaLnBrk="1" hangingPunct="1">
              <a:defRPr/>
            </a:pPr>
            <a:r>
              <a:rPr lang="en-US" dirty="0" smtClean="0"/>
              <a:t>It becomes the title of your Report</a:t>
            </a:r>
          </a:p>
          <a:p>
            <a:pPr algn="ctr" eaLnBrk="1" fontAlgn="auto" hangingPunct="1">
              <a:spcAft>
                <a:spcPts val="0"/>
              </a:spcAft>
              <a:buFont typeface="Arial" charset="0"/>
              <a:buNone/>
              <a:defRPr/>
            </a:pPr>
            <a:r>
              <a:rPr lang="en-US" b="1" u="sng" dirty="0" smtClean="0">
                <a:solidFill>
                  <a:srgbClr val="0000CC"/>
                </a:solidFill>
              </a:rPr>
              <a:t>The characteristics of a good research topic are:</a:t>
            </a:r>
          </a:p>
          <a:p>
            <a:pPr algn="just" eaLnBrk="1" hangingPunct="1">
              <a:buFont typeface="Wingdings" pitchFamily="2" charset="2"/>
              <a:buChar char="v"/>
              <a:defRPr/>
            </a:pPr>
            <a:r>
              <a:rPr lang="en-US" dirty="0" smtClean="0"/>
              <a:t>It should be clear and concise.</a:t>
            </a:r>
          </a:p>
          <a:p>
            <a:pPr algn="just" eaLnBrk="1" hangingPunct="1">
              <a:buFont typeface="Wingdings" pitchFamily="2" charset="2"/>
              <a:buChar char="v"/>
              <a:defRPr/>
            </a:pPr>
            <a:r>
              <a:rPr lang="en-US" dirty="0" smtClean="0"/>
              <a:t>Should be appealing i.e. attracting to the reader</a:t>
            </a:r>
          </a:p>
          <a:p>
            <a:pPr algn="just" eaLnBrk="1" hangingPunct="1">
              <a:buFont typeface="Wingdings" pitchFamily="2" charset="2"/>
              <a:buChar char="v"/>
              <a:defRPr/>
            </a:pPr>
            <a:r>
              <a:rPr lang="en-US" dirty="0" smtClean="0"/>
              <a:t>It should not contain more than 20 words </a:t>
            </a:r>
            <a:r>
              <a:rPr lang="en-US" b="1" dirty="0" smtClean="0"/>
              <a:t>(including full stops and comas</a:t>
            </a:r>
            <a:r>
              <a:rPr lang="en-US" dirty="0" smtClean="0"/>
              <a:t>)</a:t>
            </a:r>
          </a:p>
          <a:p>
            <a:pPr algn="just" eaLnBrk="1" hangingPunct="1">
              <a:buFont typeface="Wingdings" pitchFamily="2" charset="2"/>
              <a:buChar char="v"/>
              <a:defRPr/>
            </a:pPr>
            <a:r>
              <a:rPr lang="en-US" dirty="0" smtClean="0"/>
              <a:t>You can have a title that contains two parts. However, in this case the two parts have to be separated by a colon (:)</a:t>
            </a:r>
          </a:p>
          <a:p>
            <a:pPr algn="just" eaLnBrk="1" hangingPunct="1">
              <a:buFont typeface="Wingdings" pitchFamily="2" charset="2"/>
              <a:buChar char="v"/>
              <a:defRPr/>
            </a:pPr>
            <a:endParaRPr lang="en-US" dirty="0" smtClean="0"/>
          </a:p>
          <a:p>
            <a:pPr lvl="1" algn="just" eaLnBrk="1" fontAlgn="auto" hangingPunct="1">
              <a:spcAft>
                <a:spcPts val="0"/>
              </a:spcAft>
              <a:buFont typeface="Arial" pitchFamily="34" charset="0"/>
              <a:buChar char="•"/>
              <a:defRPr/>
            </a:pPr>
            <a:endParaRPr lang="en-US" dirty="0" smtClean="0"/>
          </a:p>
          <a:p>
            <a:pPr lvl="1" algn="just" eaLnBrk="1" fontAlgn="auto" hangingPunct="1">
              <a:spcAft>
                <a:spcPts val="0"/>
              </a:spcAft>
              <a:buFont typeface="Arial" charset="0"/>
              <a:buNone/>
              <a:defRPr/>
            </a:pPr>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11247438" cy="12192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b="1" smtClean="0">
                <a:solidFill>
                  <a:schemeClr val="bg1"/>
                </a:solidFill>
              </a:rPr>
              <a:t>Example of a title consisting of two parts</a:t>
            </a:r>
          </a:p>
        </p:txBody>
      </p:sp>
      <p:sp>
        <p:nvSpPr>
          <p:cNvPr id="16387" name="Content Placeholder 2"/>
          <p:cNvSpPr>
            <a:spLocks noGrp="1"/>
          </p:cNvSpPr>
          <p:nvPr>
            <p:ph idx="1"/>
          </p:nvPr>
        </p:nvSpPr>
        <p:spPr>
          <a:xfrm>
            <a:off x="0" y="1219200"/>
            <a:ext cx="11247438" cy="5638800"/>
          </a:xfrm>
        </p:spPr>
        <p:txBody>
          <a:bodyPr/>
          <a:lstStyle/>
          <a:p>
            <a:pPr eaLnBrk="1" hangingPunct="1">
              <a:buFont typeface="Arial" charset="0"/>
              <a:buNone/>
            </a:pPr>
            <a:endParaRPr lang="en-US" b="1" dirty="0" smtClean="0"/>
          </a:p>
          <a:p>
            <a:pPr eaLnBrk="1" hangingPunct="1">
              <a:buFont typeface="Arial" charset="0"/>
              <a:buNone/>
            </a:pPr>
            <a:r>
              <a:rPr lang="en-US" b="1" dirty="0" smtClean="0"/>
              <a:t>FACTORS INFLUENCING IMPLEMENTATION OF THE HIV/AIDS EDUCATION CURRICULUM IN PRIMARY SCHOOLS: A CASE STUDY OF THARAKA NITHI COUNTY.</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0" y="0"/>
            <a:ext cx="11247438" cy="10668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chemeClr val="bg1"/>
                </a:solidFill>
              </a:rPr>
              <a:t>CRITERIA FOR TITLE SELECTION</a:t>
            </a:r>
          </a:p>
        </p:txBody>
      </p:sp>
      <p:sp>
        <p:nvSpPr>
          <p:cNvPr id="17411" name="Content Placeholder 2"/>
          <p:cNvSpPr>
            <a:spLocks noGrp="1"/>
          </p:cNvSpPr>
          <p:nvPr>
            <p:ph idx="1"/>
          </p:nvPr>
        </p:nvSpPr>
        <p:spPr>
          <a:xfrm>
            <a:off x="0" y="1066800"/>
            <a:ext cx="11247438" cy="5791200"/>
          </a:xfrm>
        </p:spPr>
        <p:txBody>
          <a:bodyPr>
            <a:normAutofit/>
          </a:bodyPr>
          <a:lstStyle/>
          <a:p>
            <a:pPr algn="just" eaLnBrk="1" hangingPunct="1"/>
            <a:r>
              <a:rPr lang="en-US" sz="3600" smtClean="0"/>
              <a:t>Should be of your </a:t>
            </a:r>
            <a:r>
              <a:rPr lang="en-US" sz="3600" b="1" i="1" smtClean="0"/>
              <a:t>own choice</a:t>
            </a:r>
          </a:p>
          <a:p>
            <a:pPr algn="just" eaLnBrk="1" hangingPunct="1"/>
            <a:r>
              <a:rPr lang="en-US" sz="3600" smtClean="0"/>
              <a:t>One that provides a clear focus for the study you want to undertake</a:t>
            </a:r>
          </a:p>
          <a:p>
            <a:pPr algn="just" eaLnBrk="1" hangingPunct="1"/>
            <a:endParaRPr lang="en-US" sz="36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Content Placeholder 2"/>
          <p:cNvSpPr>
            <a:spLocks noGrp="1"/>
          </p:cNvSpPr>
          <p:nvPr>
            <p:ph idx="1"/>
          </p:nvPr>
        </p:nvSpPr>
        <p:spPr>
          <a:xfrm>
            <a:off x="0" y="228600"/>
            <a:ext cx="11247438" cy="6324600"/>
          </a:xfrm>
        </p:spPr>
        <p:txBody>
          <a:bodyPr/>
          <a:lstStyle/>
          <a:p>
            <a:pPr algn="just" eaLnBrk="1" hangingPunct="1"/>
            <a:r>
              <a:rPr lang="en-US" dirty="0" smtClean="0"/>
              <a:t>A researcher may draw research topics from:</a:t>
            </a:r>
          </a:p>
          <a:p>
            <a:pPr lvl="1" algn="just" eaLnBrk="1" hangingPunct="1"/>
            <a:r>
              <a:rPr lang="en-US" sz="3200" dirty="0" smtClean="0"/>
              <a:t>Existing professional knowledge and experience.</a:t>
            </a:r>
          </a:p>
          <a:p>
            <a:pPr lvl="1" algn="just" eaLnBrk="1" hangingPunct="1"/>
            <a:r>
              <a:rPr lang="en-US" sz="3200" dirty="0" smtClean="0"/>
              <a:t>Socially significant issues i.e., the research topic has practical relevance and significance to the society. For instance, the study could be in a position to solve an existing and pressing social problem. </a:t>
            </a:r>
          </a:p>
          <a:p>
            <a:pPr lvl="1" eaLnBrk="1" hangingPunct="1"/>
            <a:r>
              <a:rPr lang="en-US" sz="3200" dirty="0" smtClean="0"/>
              <a:t>A study that has scientific relevance and significance as well. It is important to show that the research will, at the end, have academic and/or scientific relevance. </a:t>
            </a:r>
            <a:br>
              <a:rPr lang="en-US" sz="3200" dirty="0" smtClean="0"/>
            </a:br>
            <a:endParaRPr lang="en-US" sz="3200"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0"/>
            <a:ext cx="10122694" cy="1143000"/>
          </a:xfrm>
        </p:spPr>
        <p:txBody>
          <a:bodyPr/>
          <a:lstStyle/>
          <a:p>
            <a:r>
              <a:rPr lang="en-US" b="1" u="sng" dirty="0" smtClean="0">
                <a:solidFill>
                  <a:srgbClr val="0000CC"/>
                </a:solidFill>
                <a:latin typeface="Arial Rounded MT Bold" panose="020F0704030504030204" pitchFamily="34" charset="0"/>
              </a:rPr>
              <a:t>Criteria for a researchable topic</a:t>
            </a:r>
            <a:endParaRPr lang="en-US" b="1" u="sng" dirty="0">
              <a:solidFill>
                <a:srgbClr val="0000CC"/>
              </a:solidFill>
              <a:latin typeface="Arial Rounded MT Bold" panose="020F0704030504030204" pitchFamily="34" charset="0"/>
            </a:endParaRPr>
          </a:p>
        </p:txBody>
      </p:sp>
      <p:sp>
        <p:nvSpPr>
          <p:cNvPr id="3" name="Content Placeholder 2"/>
          <p:cNvSpPr>
            <a:spLocks noGrp="1"/>
          </p:cNvSpPr>
          <p:nvPr>
            <p:ph idx="1"/>
          </p:nvPr>
        </p:nvSpPr>
        <p:spPr>
          <a:xfrm>
            <a:off x="213519" y="990602"/>
            <a:ext cx="10896600" cy="5791199"/>
          </a:xfrm>
        </p:spPr>
        <p:txBody>
          <a:bodyPr>
            <a:normAutofit fontScale="92500" lnSpcReduction="10000"/>
          </a:bodyPr>
          <a:lstStyle/>
          <a:p>
            <a:pPr marL="0" indent="0" algn="just">
              <a:buNone/>
            </a:pPr>
            <a:r>
              <a:rPr lang="en-US" dirty="0"/>
              <a:t>The following criteria </a:t>
            </a:r>
            <a:r>
              <a:rPr lang="en-US" dirty="0" smtClean="0"/>
              <a:t>enables </a:t>
            </a:r>
            <a:r>
              <a:rPr lang="en-US" dirty="0"/>
              <a:t>the researcher to determine whether a problem is </a:t>
            </a:r>
            <a:r>
              <a:rPr lang="en-US" dirty="0" smtClean="0"/>
              <a:t>suitable </a:t>
            </a:r>
            <a:r>
              <a:rPr lang="en-US" dirty="0"/>
              <a:t>for research. These include</a:t>
            </a:r>
            <a:r>
              <a:rPr lang="en-US" dirty="0" smtClean="0"/>
              <a:t>:</a:t>
            </a:r>
          </a:p>
          <a:p>
            <a:pPr algn="just"/>
            <a:r>
              <a:rPr lang="en-US" b="1" dirty="0">
                <a:solidFill>
                  <a:srgbClr val="FF0000"/>
                </a:solidFill>
              </a:rPr>
              <a:t>Frequency of occurrence of the problem </a:t>
            </a:r>
            <a:r>
              <a:rPr lang="en-US" dirty="0">
                <a:solidFill>
                  <a:srgbClr val="7030A0"/>
                </a:solidFill>
              </a:rPr>
              <a:t>-</a:t>
            </a:r>
            <a:r>
              <a:rPr lang="en-US" dirty="0"/>
              <a:t> If the nature of the problem is such that it rarely occurs, then research is not advisable for that problem. </a:t>
            </a:r>
          </a:p>
          <a:p>
            <a:pPr algn="just"/>
            <a:r>
              <a:rPr lang="en-US" b="1" dirty="0" smtClean="0">
                <a:solidFill>
                  <a:srgbClr val="FF0000"/>
                </a:solidFill>
              </a:rPr>
              <a:t>The </a:t>
            </a:r>
            <a:r>
              <a:rPr lang="en-US" b="1" dirty="0">
                <a:solidFill>
                  <a:srgbClr val="FF0000"/>
                </a:solidFill>
              </a:rPr>
              <a:t>degree of discomfort caused by the problem </a:t>
            </a:r>
            <a:r>
              <a:rPr lang="en-US" dirty="0"/>
              <a:t>– The problem may be causing harm to people, or even may have led to harm or risk to life, in which case it is </a:t>
            </a:r>
            <a:r>
              <a:rPr lang="en-US" dirty="0" smtClean="0"/>
              <a:t>expedient </a:t>
            </a:r>
            <a:r>
              <a:rPr lang="en-US" dirty="0"/>
              <a:t>that research could lead to a solution. </a:t>
            </a:r>
            <a:endParaRPr lang="en-US" dirty="0" smtClean="0"/>
          </a:p>
          <a:p>
            <a:pPr algn="just"/>
            <a:r>
              <a:rPr lang="en-US" b="1" dirty="0">
                <a:solidFill>
                  <a:srgbClr val="FF0000"/>
                </a:solidFill>
              </a:rPr>
              <a:t>Amount of resources affected by the problem </a:t>
            </a:r>
            <a:r>
              <a:rPr lang="en-US" dirty="0"/>
              <a:t>– a consideration is given to the nature of the problem, and whether a lot of financial or material resources are lost or jeopardized because of the </a:t>
            </a:r>
            <a:r>
              <a:rPr lang="en-US" dirty="0" smtClean="0"/>
              <a:t>problem</a:t>
            </a:r>
            <a:r>
              <a:rPr lang="en-US" dirty="0"/>
              <a:t> </a:t>
            </a:r>
            <a:r>
              <a:rPr lang="en-US" dirty="0" smtClean="0"/>
              <a:t>e.g. is the non-availability of resources affecting retention of trained nurses in the Hospital?</a:t>
            </a:r>
            <a:endParaRPr lang="en-US" dirty="0"/>
          </a:p>
        </p:txBody>
      </p:sp>
    </p:spTree>
    <p:extLst>
      <p:ext uri="{BB962C8B-B14F-4D97-AF65-F5344CB8AC3E}">
        <p14:creationId xmlns:p14="http://schemas.microsoft.com/office/powerpoint/2010/main" xmlns="" val="201222614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6521" y="17929"/>
            <a:ext cx="10122694" cy="1143000"/>
          </a:xfrm>
        </p:spPr>
        <p:txBody>
          <a:bodyPr/>
          <a:lstStyle/>
          <a:p>
            <a:r>
              <a:rPr lang="en-US" b="1" dirty="0" smtClean="0"/>
              <a:t>Criteria for a researchable topic </a:t>
            </a:r>
            <a:r>
              <a:rPr lang="en-US" b="1" dirty="0" err="1" smtClean="0"/>
              <a:t>ctd</a:t>
            </a:r>
            <a:r>
              <a:rPr lang="en-US" b="1" dirty="0" smtClean="0"/>
              <a:t>’</a:t>
            </a:r>
            <a:endParaRPr lang="en-US" b="1" dirty="0"/>
          </a:p>
        </p:txBody>
      </p:sp>
      <p:sp>
        <p:nvSpPr>
          <p:cNvPr id="3" name="Content Placeholder 2"/>
          <p:cNvSpPr>
            <a:spLocks noGrp="1"/>
          </p:cNvSpPr>
          <p:nvPr>
            <p:ph idx="1"/>
          </p:nvPr>
        </p:nvSpPr>
        <p:spPr>
          <a:xfrm>
            <a:off x="213519" y="1160931"/>
            <a:ext cx="10471547" cy="4965237"/>
          </a:xfrm>
        </p:spPr>
        <p:txBody>
          <a:bodyPr>
            <a:normAutofit/>
          </a:bodyPr>
          <a:lstStyle/>
          <a:p>
            <a:pPr algn="just"/>
            <a:r>
              <a:rPr lang="en-US" b="1" dirty="0">
                <a:solidFill>
                  <a:srgbClr val="FF0000"/>
                </a:solidFill>
              </a:rPr>
              <a:t>Researchability of the problem </a:t>
            </a:r>
            <a:r>
              <a:rPr lang="en-US" dirty="0"/>
              <a:t>– What to consider is to establish that the problem actually merits </a:t>
            </a:r>
            <a:r>
              <a:rPr lang="en-US" dirty="0" smtClean="0"/>
              <a:t>research and the entire community affected. </a:t>
            </a:r>
            <a:endParaRPr lang="en-US" dirty="0"/>
          </a:p>
          <a:p>
            <a:pPr algn="just"/>
            <a:r>
              <a:rPr lang="en-US" b="1" dirty="0" smtClean="0">
                <a:solidFill>
                  <a:srgbClr val="FF0000"/>
                </a:solidFill>
              </a:rPr>
              <a:t>Genuine </a:t>
            </a:r>
            <a:r>
              <a:rPr lang="en-US" b="1" dirty="0">
                <a:solidFill>
                  <a:srgbClr val="FF0000"/>
                </a:solidFill>
              </a:rPr>
              <a:t>interest of the researcher </a:t>
            </a:r>
            <a:r>
              <a:rPr lang="en-US" dirty="0"/>
              <a:t>- We should recognize that interest spurs people on for research; the researcher must be fully interested for any meaningful engagement in the research. Without </a:t>
            </a:r>
            <a:r>
              <a:rPr lang="en-US" dirty="0" smtClean="0"/>
              <a:t>interest, </a:t>
            </a:r>
            <a:r>
              <a:rPr lang="en-US" dirty="0"/>
              <a:t>the commitment in the research would be poor, and of non effect. </a:t>
            </a:r>
          </a:p>
        </p:txBody>
      </p:sp>
    </p:spTree>
    <p:extLst>
      <p:ext uri="{BB962C8B-B14F-4D97-AF65-F5344CB8AC3E}">
        <p14:creationId xmlns:p14="http://schemas.microsoft.com/office/powerpoint/2010/main" xmlns="" val="33131405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11247438" cy="11430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chemeClr val="bg1"/>
                </a:solidFill>
              </a:rPr>
              <a:t>2. PROBLEM STATEMENT</a:t>
            </a:r>
          </a:p>
        </p:txBody>
      </p:sp>
      <p:sp>
        <p:nvSpPr>
          <p:cNvPr id="19459" name="Content Placeholder 2"/>
          <p:cNvSpPr>
            <a:spLocks noGrp="1"/>
          </p:cNvSpPr>
          <p:nvPr>
            <p:ph idx="1"/>
          </p:nvPr>
        </p:nvSpPr>
        <p:spPr>
          <a:xfrm>
            <a:off x="0" y="1066800"/>
            <a:ext cx="11247438" cy="5791200"/>
          </a:xfrm>
        </p:spPr>
        <p:txBody>
          <a:bodyPr/>
          <a:lstStyle/>
          <a:p>
            <a:pPr eaLnBrk="1" hangingPunct="1">
              <a:buFont typeface="Arial" charset="0"/>
              <a:buNone/>
            </a:pPr>
            <a:r>
              <a:rPr lang="en-US" b="1" u="sng" smtClean="0"/>
              <a:t>INTRODUCTION</a:t>
            </a:r>
          </a:p>
          <a:p>
            <a:pPr eaLnBrk="1" hangingPunct="1"/>
            <a:r>
              <a:rPr lang="en-US" smtClean="0"/>
              <a:t>The next step after topic selection is the statement of the problem. </a:t>
            </a:r>
          </a:p>
          <a:p>
            <a:pPr eaLnBrk="1" hangingPunct="1"/>
            <a:r>
              <a:rPr lang="en-US" smtClean="0"/>
              <a:t>This provides the context for your research</a:t>
            </a:r>
          </a:p>
          <a:p>
            <a:pPr eaLnBrk="1" hangingPunct="1"/>
            <a:r>
              <a:rPr lang="en-US" smtClean="0"/>
              <a:t>It defines clearly the problem you propose to examine </a:t>
            </a:r>
          </a:p>
          <a:p>
            <a:pPr eaLnBrk="1" hangingPunct="1"/>
            <a:r>
              <a:rPr lang="en-US" smtClean="0"/>
              <a:t>It explains why it is important to carry out the research</a:t>
            </a:r>
          </a:p>
          <a:p>
            <a:pPr eaLnBrk="1" hangingPunct="1"/>
            <a:r>
              <a:rPr lang="en-US" smtClean="0"/>
              <a:t>A brief review of literature will be required in delineating and defining the research problem</a:t>
            </a:r>
          </a:p>
          <a:p>
            <a:pPr eaLnBrk="1" hangingPunct="1"/>
            <a:endParaRPr lang="en-US" smtClean="0"/>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685800"/>
          </a:xfrm>
        </p:spPr>
        <p:txBody>
          <a:bodyPr>
            <a:normAutofit fontScale="90000"/>
          </a:bodyPr>
          <a:lstStyle/>
          <a:p>
            <a:r>
              <a:rPr lang="en-US" dirty="0" smtClean="0">
                <a:solidFill>
                  <a:srgbClr val="FF0000"/>
                </a:solidFill>
                <a:latin typeface="Arial Black" panose="020B0A04020102020204" pitchFamily="34" charset="0"/>
              </a:rPr>
              <a:t>Module learning outcomes</a:t>
            </a:r>
            <a:endParaRPr lang="en-US" dirty="0">
              <a:solidFill>
                <a:srgbClr val="FF0000"/>
              </a:solidFill>
              <a:latin typeface="Arial Black" panose="020B0A04020102020204" pitchFamily="34" charset="0"/>
            </a:endParaRPr>
          </a:p>
        </p:txBody>
      </p:sp>
      <p:sp>
        <p:nvSpPr>
          <p:cNvPr id="2" name="Content Placeholder 1"/>
          <p:cNvSpPr>
            <a:spLocks noGrp="1"/>
          </p:cNvSpPr>
          <p:nvPr>
            <p:ph idx="1"/>
          </p:nvPr>
        </p:nvSpPr>
        <p:spPr>
          <a:xfrm>
            <a:off x="365919" y="914400"/>
            <a:ext cx="10591800" cy="5791200"/>
          </a:xfrm>
        </p:spPr>
        <p:txBody>
          <a:bodyPr>
            <a:normAutofit/>
          </a:bodyPr>
          <a:lstStyle/>
          <a:p>
            <a:pPr marL="0" indent="0" algn="just">
              <a:buNone/>
            </a:pPr>
            <a:r>
              <a:rPr lang="en-US" dirty="0" smtClean="0"/>
              <a:t>By the end of the learning sessions, the learner should be able to:</a:t>
            </a:r>
          </a:p>
          <a:p>
            <a:pPr algn="just"/>
            <a:r>
              <a:rPr lang="en-US" dirty="0" smtClean="0"/>
              <a:t>Demonstrate </a:t>
            </a:r>
            <a:r>
              <a:rPr lang="en-US" dirty="0"/>
              <a:t>understanding of the concept of research and its application in nursing</a:t>
            </a:r>
          </a:p>
          <a:p>
            <a:pPr algn="just"/>
            <a:r>
              <a:rPr lang="en-US" dirty="0"/>
              <a:t>Explain the research process</a:t>
            </a:r>
          </a:p>
          <a:p>
            <a:pPr algn="just"/>
            <a:r>
              <a:rPr lang="en-US" dirty="0"/>
              <a:t>Demonstrate knowledge in writing a research proposal</a:t>
            </a:r>
          </a:p>
          <a:p>
            <a:pPr algn="just"/>
            <a:r>
              <a:rPr lang="en-US" dirty="0"/>
              <a:t>Demonstrate knowledge in basic research statistics</a:t>
            </a:r>
          </a:p>
          <a:p>
            <a:pPr algn="just"/>
            <a:r>
              <a:rPr lang="en-US" dirty="0"/>
              <a:t>Participate in carrying out research and publicize findings in local, regional and international journals</a:t>
            </a:r>
          </a:p>
        </p:txBody>
      </p:sp>
    </p:spTree>
    <p:extLst>
      <p:ext uri="{BB962C8B-B14F-4D97-AF65-F5344CB8AC3E}">
        <p14:creationId xmlns:p14="http://schemas.microsoft.com/office/powerpoint/2010/main" xmlns="" val="5375669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0"/>
            <a:ext cx="11247438"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dirty="0" smtClean="0"/>
              <a:t>DEFINITION OF PROBLEM STATEMENT</a:t>
            </a:r>
          </a:p>
        </p:txBody>
      </p:sp>
      <p:sp>
        <p:nvSpPr>
          <p:cNvPr id="20483" name="Content Placeholder 2"/>
          <p:cNvSpPr>
            <a:spLocks noGrp="1"/>
          </p:cNvSpPr>
          <p:nvPr>
            <p:ph idx="1"/>
          </p:nvPr>
        </p:nvSpPr>
        <p:spPr>
          <a:xfrm>
            <a:off x="0" y="1066800"/>
            <a:ext cx="11247438" cy="5791200"/>
          </a:xfrm>
        </p:spPr>
        <p:txBody>
          <a:bodyPr/>
          <a:lstStyle/>
          <a:p>
            <a:pPr eaLnBrk="1" hangingPunct="1"/>
            <a:r>
              <a:rPr lang="en-US" smtClean="0"/>
              <a:t>The problem statement is a specific statement that clearly conveys the </a:t>
            </a:r>
            <a:r>
              <a:rPr lang="en-US" b="1" smtClean="0"/>
              <a:t>scope, magnitude and purpose </a:t>
            </a:r>
            <a:r>
              <a:rPr lang="en-US" smtClean="0"/>
              <a:t>of the research study.</a:t>
            </a:r>
          </a:p>
          <a:p>
            <a:pPr eaLnBrk="1" hangingPunct="1">
              <a:buFont typeface="Arial" charset="0"/>
              <a:buNone/>
            </a:pPr>
            <a:r>
              <a:rPr lang="en-US" b="1" u="sng" smtClean="0"/>
              <a:t>Reasons why it is Important to State and Define the Problem Well</a:t>
            </a:r>
          </a:p>
          <a:p>
            <a:pPr eaLnBrk="1" hangingPunct="1"/>
            <a:r>
              <a:rPr lang="en-US" smtClean="0"/>
              <a:t>Is the foundation for further development of the research proposal (research objectives, methodology, work plan, budget)</a:t>
            </a:r>
          </a:p>
          <a:p>
            <a:pPr eaLnBrk="1" hangingPunct="1"/>
            <a:r>
              <a:rPr lang="en-US" smtClean="0"/>
              <a:t>Makes it easier to find information and reports of similar studies from which your own study design can benefit</a:t>
            </a:r>
          </a:p>
          <a:p>
            <a:pPr eaLnBrk="1" hangingPunct="1">
              <a:buFont typeface="Arial" charset="0"/>
              <a:buNone/>
            </a:pPr>
            <a:endParaRPr lang="en-US" b="1" u="sng"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Content Placeholder 2"/>
          <p:cNvSpPr>
            <a:spLocks noGrp="1"/>
          </p:cNvSpPr>
          <p:nvPr>
            <p:ph idx="1"/>
          </p:nvPr>
        </p:nvSpPr>
        <p:spPr>
          <a:xfrm>
            <a:off x="0" y="152400"/>
            <a:ext cx="11247438" cy="6705600"/>
          </a:xfrm>
        </p:spPr>
        <p:txBody>
          <a:bodyPr>
            <a:normAutofit/>
          </a:bodyPr>
          <a:lstStyle/>
          <a:p>
            <a:pPr eaLnBrk="1" hangingPunct="1">
              <a:buFont typeface="Wingdings" pitchFamily="2" charset="2"/>
              <a:buChar char="v"/>
            </a:pPr>
            <a:r>
              <a:rPr lang="en-US" smtClean="0"/>
              <a:t>Enables you to systematically point out:</a:t>
            </a:r>
          </a:p>
          <a:p>
            <a:pPr eaLnBrk="1" hangingPunct="1"/>
            <a:r>
              <a:rPr lang="en-US" smtClean="0"/>
              <a:t>why the proposed research on the problem should be undertaken and </a:t>
            </a:r>
          </a:p>
          <a:p>
            <a:pPr eaLnBrk="1" hangingPunct="1"/>
            <a:r>
              <a:rPr lang="en-US" smtClean="0"/>
              <a:t>what you hope to achieve with the study result. This is especially important when you have to present your project to community members, health staff, relevant ministries and donor agencies that need to support your study or give their consent</a:t>
            </a:r>
          </a:p>
          <a:p>
            <a:pPr eaLnBrk="1" hangingPunct="1"/>
            <a:r>
              <a:rPr lang="en-US" smtClean="0"/>
              <a:t>It important when you have to present your project to community members, health staff, relevant ministries and donor agencies that need to support your study or give their consent</a:t>
            </a:r>
          </a:p>
          <a:p>
            <a:pPr eaLnBrk="1" hangingPunct="1"/>
            <a:endParaRPr lang="en-US" smtClean="0"/>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0" y="0"/>
            <a:ext cx="11247438"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smtClean="0">
                <a:solidFill>
                  <a:srgbClr val="7030A0"/>
                </a:solidFill>
              </a:rPr>
              <a:t>Chronological order of problem statement</a:t>
            </a:r>
          </a:p>
        </p:txBody>
      </p:sp>
      <p:sp>
        <p:nvSpPr>
          <p:cNvPr id="22531" name="Content Placeholder 2"/>
          <p:cNvSpPr>
            <a:spLocks noGrp="1"/>
          </p:cNvSpPr>
          <p:nvPr>
            <p:ph idx="1"/>
          </p:nvPr>
        </p:nvSpPr>
        <p:spPr>
          <a:xfrm>
            <a:off x="0" y="1066800"/>
            <a:ext cx="11247438" cy="5791200"/>
          </a:xfrm>
        </p:spPr>
        <p:txBody>
          <a:bodyPr/>
          <a:lstStyle/>
          <a:p>
            <a:pPr eaLnBrk="1" hangingPunct="1">
              <a:buFont typeface="Arial" charset="0"/>
              <a:buNone/>
            </a:pPr>
            <a:r>
              <a:rPr lang="en-US" dirty="0" smtClean="0"/>
              <a:t>i) Identify the problem situation </a:t>
            </a:r>
          </a:p>
          <a:p>
            <a:pPr eaLnBrk="1" hangingPunct="1">
              <a:buFont typeface="Arial" charset="0"/>
              <a:buNone/>
            </a:pPr>
            <a:r>
              <a:rPr lang="en-US" dirty="0" smtClean="0"/>
              <a:t>ii) This will be followed by the process of problem definition.</a:t>
            </a:r>
          </a:p>
          <a:p>
            <a:pPr eaLnBrk="1" hangingPunct="1">
              <a:buFont typeface="Arial" charset="0"/>
              <a:buNone/>
            </a:pPr>
            <a:r>
              <a:rPr lang="en-US" dirty="0" smtClean="0"/>
              <a:t>iii) The identified problem must now be defined in terms of its: </a:t>
            </a:r>
          </a:p>
          <a:p>
            <a:pPr lvl="1" eaLnBrk="1" hangingPunct="1"/>
            <a:r>
              <a:rPr lang="en-US" dirty="0"/>
              <a:t>O</a:t>
            </a:r>
            <a:r>
              <a:rPr lang="en-US" dirty="0" smtClean="0"/>
              <a:t>ccurrence,</a:t>
            </a:r>
          </a:p>
          <a:p>
            <a:pPr lvl="1" eaLnBrk="1" hangingPunct="1"/>
            <a:r>
              <a:rPr lang="en-US" dirty="0"/>
              <a:t>I</a:t>
            </a:r>
            <a:r>
              <a:rPr lang="en-US" dirty="0" smtClean="0"/>
              <a:t>ntensity, </a:t>
            </a:r>
          </a:p>
          <a:p>
            <a:pPr lvl="1" eaLnBrk="1" hangingPunct="1"/>
            <a:r>
              <a:rPr lang="en-US" dirty="0"/>
              <a:t>D</a:t>
            </a:r>
            <a:r>
              <a:rPr lang="en-US" dirty="0" smtClean="0"/>
              <a:t>istribution, and other measures for which data are already available</a:t>
            </a:r>
          </a:p>
          <a:p>
            <a:pPr eaLnBrk="1" hangingPunct="1"/>
            <a:r>
              <a:rPr lang="en-US" dirty="0" smtClean="0"/>
              <a:t>The aim is to determine all that is currently known about the problem and the reason it exists</a:t>
            </a:r>
          </a:p>
          <a:p>
            <a:pPr lvl="1" eaLnBrk="1" hangingPunct="1">
              <a:buFont typeface="Arial" charset="0"/>
              <a:buNone/>
            </a:pPr>
            <a:endParaRPr lang="en-US" dirty="0" smtClean="0"/>
          </a:p>
          <a:p>
            <a:pPr eaLnBrk="1" hangingPunct="1">
              <a:buFont typeface="Arial" charset="0"/>
              <a:buNone/>
            </a:pPr>
            <a:endParaRPr lang="en-US" dirty="0" smtClean="0"/>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2"/>
          <p:cNvSpPr>
            <a:spLocks noGrp="1"/>
          </p:cNvSpPr>
          <p:nvPr>
            <p:ph idx="1"/>
          </p:nvPr>
        </p:nvSpPr>
        <p:spPr>
          <a:xfrm>
            <a:off x="0" y="0"/>
            <a:ext cx="11247438" cy="6858000"/>
          </a:xfrm>
        </p:spPr>
        <p:txBody>
          <a:bodyPr/>
          <a:lstStyle/>
          <a:p>
            <a:pPr eaLnBrk="1" hangingPunct="1">
              <a:buFont typeface="Arial" charset="0"/>
              <a:buNone/>
            </a:pPr>
            <a:r>
              <a:rPr lang="en-US" smtClean="0"/>
              <a:t>iv) Concerted efforts must be made to establish</a:t>
            </a:r>
          </a:p>
          <a:p>
            <a:pPr lvl="1" eaLnBrk="1" hangingPunct="1"/>
            <a:r>
              <a:rPr lang="en-US" b="1" smtClean="0"/>
              <a:t>How</a:t>
            </a:r>
            <a:r>
              <a:rPr lang="en-US" smtClean="0"/>
              <a:t> wide spread is the problem? </a:t>
            </a:r>
          </a:p>
          <a:p>
            <a:pPr lvl="1" eaLnBrk="1" hangingPunct="1"/>
            <a:r>
              <a:rPr lang="en-US" b="1" smtClean="0"/>
              <a:t>Who</a:t>
            </a:r>
            <a:r>
              <a:rPr lang="en-US" smtClean="0"/>
              <a:t> is affected by the problem?</a:t>
            </a:r>
          </a:p>
          <a:p>
            <a:pPr lvl="1" eaLnBrk="1" hangingPunct="1"/>
            <a:r>
              <a:rPr lang="en-US" b="1" smtClean="0"/>
              <a:t>What</a:t>
            </a:r>
            <a:r>
              <a:rPr lang="en-US" smtClean="0"/>
              <a:t> is its distribution? </a:t>
            </a:r>
          </a:p>
          <a:p>
            <a:pPr lvl="1" eaLnBrk="1" hangingPunct="1"/>
            <a:r>
              <a:rPr lang="en-US" smtClean="0"/>
              <a:t>How often does the problem occur? </a:t>
            </a:r>
          </a:p>
          <a:p>
            <a:pPr lvl="1" eaLnBrk="1" hangingPunct="1"/>
            <a:r>
              <a:rPr lang="en-US" smtClean="0"/>
              <a:t>What social or cultural practices are associated with the problem? </a:t>
            </a:r>
          </a:p>
          <a:p>
            <a:pPr lvl="1" eaLnBrk="1" hangingPunct="1"/>
            <a:r>
              <a:rPr lang="en-US" smtClean="0"/>
              <a:t>What costs are associated with the problem? </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Content Placeholder 2"/>
          <p:cNvSpPr>
            <a:spLocks noGrp="1"/>
          </p:cNvSpPr>
          <p:nvPr>
            <p:ph idx="1"/>
          </p:nvPr>
        </p:nvSpPr>
        <p:spPr>
          <a:xfrm>
            <a:off x="0" y="228603"/>
            <a:ext cx="10966252" cy="5897563"/>
          </a:xfrm>
        </p:spPr>
        <p:txBody>
          <a:bodyPr/>
          <a:lstStyle/>
          <a:p>
            <a:pPr eaLnBrk="1" hangingPunct="1">
              <a:buFont typeface="Arial" charset="0"/>
              <a:buNone/>
            </a:pPr>
            <a:r>
              <a:rPr lang="en-US" dirty="0" smtClean="0"/>
              <a:t>v) A thorough literature review would assist in determining the following:</a:t>
            </a:r>
          </a:p>
          <a:p>
            <a:pPr eaLnBrk="1" hangingPunct="1"/>
            <a:r>
              <a:rPr lang="en-US" dirty="0" smtClean="0"/>
              <a:t>Incidence and prevalence of the problem;</a:t>
            </a:r>
          </a:p>
          <a:p>
            <a:pPr eaLnBrk="1" hangingPunct="1"/>
            <a:r>
              <a:rPr lang="en-US" dirty="0" smtClean="0"/>
              <a:t>Geographic areas affected by the problem;</a:t>
            </a:r>
          </a:p>
          <a:p>
            <a:pPr eaLnBrk="1" hangingPunct="1"/>
            <a:r>
              <a:rPr lang="en-US" dirty="0" smtClean="0"/>
              <a:t>Population affected by the problem;</a:t>
            </a:r>
          </a:p>
          <a:p>
            <a:pPr eaLnBrk="1" hangingPunct="1"/>
            <a:r>
              <a:rPr lang="en-US" dirty="0" smtClean="0"/>
              <a:t>Probable reasons for the problem;</a:t>
            </a:r>
          </a:p>
          <a:p>
            <a:pPr eaLnBrk="1" hangingPunct="1"/>
            <a:r>
              <a:rPr lang="en-US" dirty="0" smtClean="0"/>
              <a:t>Possible solutions;</a:t>
            </a:r>
          </a:p>
          <a:p>
            <a:pPr eaLnBrk="1" hangingPunct="1"/>
            <a:r>
              <a:rPr lang="en-US" dirty="0" smtClean="0"/>
              <a:t>Unanswered questions that need to be researched.</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0" y="0"/>
            <a:ext cx="11247438"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b="1" smtClean="0">
                <a:solidFill>
                  <a:srgbClr val="7030A0"/>
                </a:solidFill>
              </a:rPr>
              <a:t>SUMMARY OF A WELL STATED PROBLEM</a:t>
            </a:r>
          </a:p>
        </p:txBody>
      </p:sp>
      <p:sp>
        <p:nvSpPr>
          <p:cNvPr id="25603" name="Content Placeholder 2"/>
          <p:cNvSpPr>
            <a:spLocks noGrp="1"/>
          </p:cNvSpPr>
          <p:nvPr>
            <p:ph idx="1"/>
          </p:nvPr>
        </p:nvSpPr>
        <p:spPr>
          <a:xfrm>
            <a:off x="1" y="1295400"/>
            <a:ext cx="11059981" cy="5562600"/>
          </a:xfrm>
        </p:spPr>
        <p:txBody>
          <a:bodyPr/>
          <a:lstStyle/>
          <a:p>
            <a:pPr algn="just" eaLnBrk="1" hangingPunct="1">
              <a:buFont typeface="Arial" charset="0"/>
              <a:buNone/>
            </a:pPr>
            <a:r>
              <a:rPr lang="en-US" dirty="0" smtClean="0"/>
              <a:t>A well-defined research problem statement leads naturally to the statement of: </a:t>
            </a:r>
          </a:p>
          <a:p>
            <a:pPr algn="just" eaLnBrk="1" hangingPunct="1"/>
            <a:r>
              <a:rPr lang="en-US" dirty="0" smtClean="0"/>
              <a:t>Research objectives, </a:t>
            </a:r>
          </a:p>
          <a:p>
            <a:pPr algn="just" eaLnBrk="1" hangingPunct="1"/>
            <a:r>
              <a:rPr lang="en-US" dirty="0" smtClean="0"/>
              <a:t>Hypotheses; </a:t>
            </a:r>
          </a:p>
          <a:p>
            <a:pPr algn="just" eaLnBrk="1" hangingPunct="1"/>
            <a:r>
              <a:rPr lang="en-US" dirty="0" smtClean="0"/>
              <a:t>Definition of key variables, and </a:t>
            </a:r>
          </a:p>
          <a:p>
            <a:pPr algn="just" eaLnBrk="1" hangingPunct="1"/>
            <a:r>
              <a:rPr lang="en-US" dirty="0" smtClean="0"/>
              <a:t>Selection of a methodology for measuring the variables</a:t>
            </a:r>
          </a:p>
          <a:p>
            <a:pPr algn="just" eaLnBrk="1" hangingPunct="1">
              <a:buFont typeface="Arial" charset="0"/>
              <a:buNone/>
            </a:pPr>
            <a:r>
              <a:rPr lang="en-US" b="1" u="sng" dirty="0" smtClean="0"/>
              <a:t>NOTE: </a:t>
            </a:r>
            <a:r>
              <a:rPr lang="en-US" dirty="0" smtClean="0">
                <a:solidFill>
                  <a:srgbClr val="FF0000"/>
                </a:solidFill>
              </a:rPr>
              <a:t>A poorly defined research problem leads to confusion</a:t>
            </a:r>
          </a:p>
          <a:p>
            <a:pPr algn="just" eaLnBrk="1" hangingPunct="1">
              <a:buFont typeface="Arial" charset="0"/>
              <a:buNone/>
            </a:pPr>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0" y="0"/>
            <a:ext cx="11247438" cy="141763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b="1" dirty="0" smtClean="0"/>
              <a:t>Procedure for Identifying and Defining a Research Problem: </a:t>
            </a:r>
            <a:r>
              <a:rPr lang="en-US" b="1" dirty="0" smtClean="0">
                <a:solidFill>
                  <a:srgbClr val="FF0000"/>
                </a:solidFill>
              </a:rPr>
              <a:t>Step 1</a:t>
            </a:r>
            <a:endParaRPr lang="en-US" dirty="0" smtClean="0">
              <a:solidFill>
                <a:srgbClr val="FF0000"/>
              </a:solidFill>
            </a:endParaRPr>
          </a:p>
        </p:txBody>
      </p:sp>
      <p:sp>
        <p:nvSpPr>
          <p:cNvPr id="26627" name="Content Placeholder 2"/>
          <p:cNvSpPr>
            <a:spLocks noGrp="1"/>
          </p:cNvSpPr>
          <p:nvPr>
            <p:ph idx="1"/>
          </p:nvPr>
        </p:nvSpPr>
        <p:spPr>
          <a:xfrm>
            <a:off x="0" y="1295400"/>
            <a:ext cx="11247438" cy="5562600"/>
          </a:xfrm>
        </p:spPr>
        <p:txBody>
          <a:bodyPr/>
          <a:lstStyle/>
          <a:p>
            <a:pPr algn="just" eaLnBrk="1" hangingPunct="1"/>
            <a:r>
              <a:rPr lang="en-US" dirty="0" smtClean="0"/>
              <a:t>Problem situation: Start with a simple statement of the problem situation. Write a small simple paragraph that identifies the problem.</a:t>
            </a:r>
          </a:p>
          <a:p>
            <a:pPr algn="just" eaLnBrk="1" hangingPunct="1"/>
            <a:r>
              <a:rPr lang="en-US" dirty="0" smtClean="0"/>
              <a:t>Discrepancy: State what the discrepancy is between what is and what should be. </a:t>
            </a:r>
          </a:p>
          <a:p>
            <a:pPr algn="just" eaLnBrk="1" hangingPunct="1"/>
            <a:r>
              <a:rPr lang="en-US" dirty="0" smtClean="0"/>
              <a:t>Problem Question: Write down the central problem question. </a:t>
            </a:r>
          </a:p>
          <a:p>
            <a:pPr algn="just" eaLnBrk="1" hangingPunct="1"/>
            <a:r>
              <a:rPr lang="en-US" dirty="0" smtClean="0"/>
              <a:t>Possible answers: Write two or more plausible answers to the problem question</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 y="0"/>
            <a:ext cx="11059981" cy="8382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rgbClr val="0000CC"/>
                </a:solidFill>
              </a:rPr>
              <a:t>STEP 2</a:t>
            </a:r>
            <a:endParaRPr lang="en-US" smtClean="0">
              <a:solidFill>
                <a:srgbClr val="0000CC"/>
              </a:solidFill>
            </a:endParaRPr>
          </a:p>
        </p:txBody>
      </p:sp>
      <p:sp>
        <p:nvSpPr>
          <p:cNvPr id="27651" name="Content Placeholder 2"/>
          <p:cNvSpPr>
            <a:spLocks noGrp="1"/>
          </p:cNvSpPr>
          <p:nvPr>
            <p:ph idx="1"/>
          </p:nvPr>
        </p:nvSpPr>
        <p:spPr>
          <a:xfrm>
            <a:off x="0" y="685800"/>
            <a:ext cx="11247438" cy="6172200"/>
          </a:xfrm>
        </p:spPr>
        <p:txBody>
          <a:bodyPr/>
          <a:lstStyle/>
          <a:p>
            <a:pPr algn="just" eaLnBrk="1" hangingPunct="1"/>
            <a:r>
              <a:rPr lang="en-US" dirty="0" smtClean="0"/>
              <a:t>Add details as you review the literature, review theoretical concepts and investigate the problem in greater depth. Try to answer the following questions:</a:t>
            </a:r>
          </a:p>
          <a:p>
            <a:pPr lvl="1" algn="just" eaLnBrk="1" hangingPunct="1"/>
            <a:r>
              <a:rPr lang="en-US" dirty="0" smtClean="0"/>
              <a:t>What is the incidence and prevalence of the problem?</a:t>
            </a:r>
          </a:p>
          <a:p>
            <a:pPr lvl="1" algn="just" eaLnBrk="1" hangingPunct="1"/>
            <a:r>
              <a:rPr lang="en-US" dirty="0" smtClean="0"/>
              <a:t>What geographic areas are affected by the problem? </a:t>
            </a:r>
          </a:p>
          <a:p>
            <a:pPr lvl="1" algn="just" eaLnBrk="1" hangingPunct="1"/>
            <a:r>
              <a:rPr lang="en-US" dirty="0" smtClean="0"/>
              <a:t>Which population groups are affected by the problem? </a:t>
            </a:r>
          </a:p>
          <a:p>
            <a:pPr lvl="1" algn="just" eaLnBrk="1" hangingPunct="1"/>
            <a:r>
              <a:rPr lang="en-US" dirty="0" smtClean="0"/>
              <a:t>How was the problem studied in the past?</a:t>
            </a:r>
          </a:p>
          <a:p>
            <a:pPr lvl="1" algn="just" eaLnBrk="1" hangingPunct="1"/>
            <a:r>
              <a:rPr lang="en-US" dirty="0" smtClean="0"/>
              <a:t>What are the findings from other research studies? </a:t>
            </a:r>
          </a:p>
          <a:p>
            <a:pPr lvl="1" algn="just" eaLnBrk="1" hangingPunct="1"/>
            <a:r>
              <a:rPr lang="en-US" dirty="0" smtClean="0"/>
              <a:t>What has been done to overcome the problem? </a:t>
            </a:r>
          </a:p>
          <a:p>
            <a:pPr lvl="1" algn="just" eaLnBrk="1" hangingPunct="1"/>
            <a:r>
              <a:rPr lang="en-US" dirty="0" smtClean="0"/>
              <a:t>What seems to be the major unanswered questions about the problem?</a:t>
            </a:r>
          </a:p>
          <a:p>
            <a:pPr lvl="1" algn="just" eaLnBrk="1" hangingPunct="1"/>
            <a:endParaRPr lang="en-US" dirty="0" smtClean="0"/>
          </a:p>
          <a:p>
            <a:pPr lvl="1"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562372" y="0"/>
            <a:ext cx="10122694" cy="9906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rgbClr val="0000CC"/>
                </a:solidFill>
              </a:rPr>
              <a:t>STEP 3</a:t>
            </a:r>
            <a:endParaRPr lang="en-US" smtClean="0">
              <a:solidFill>
                <a:srgbClr val="0000CC"/>
              </a:solidFill>
            </a:endParaRPr>
          </a:p>
        </p:txBody>
      </p:sp>
      <p:sp>
        <p:nvSpPr>
          <p:cNvPr id="28675" name="Content Placeholder 2"/>
          <p:cNvSpPr>
            <a:spLocks noGrp="1"/>
          </p:cNvSpPr>
          <p:nvPr>
            <p:ph idx="1"/>
          </p:nvPr>
        </p:nvSpPr>
        <p:spPr>
          <a:xfrm>
            <a:off x="0" y="914400"/>
            <a:ext cx="11247438" cy="5943600"/>
          </a:xfrm>
        </p:spPr>
        <p:txBody>
          <a:bodyPr/>
          <a:lstStyle/>
          <a:p>
            <a:pPr algn="just" eaLnBrk="1" hangingPunct="1"/>
            <a:r>
              <a:rPr lang="en-US" dirty="0" smtClean="0"/>
              <a:t>Simplify the focus by identifying the most important aspects of the problem that are researchable. </a:t>
            </a:r>
          </a:p>
          <a:p>
            <a:pPr algn="ctr" eaLnBrk="1" hangingPunct="1">
              <a:buFont typeface="Arial" charset="0"/>
              <a:buNone/>
            </a:pPr>
            <a:r>
              <a:rPr lang="en-US" b="1" u="sng" dirty="0" smtClean="0">
                <a:solidFill>
                  <a:srgbClr val="0000CC"/>
                </a:solidFill>
              </a:rPr>
              <a:t>STEP 4</a:t>
            </a:r>
          </a:p>
          <a:p>
            <a:pPr algn="just" eaLnBrk="1" hangingPunct="1"/>
            <a:r>
              <a:rPr lang="en-US" dirty="0" smtClean="0"/>
              <a:t>Let one or more colleagues review your final statement identifying and defining the problem. Revise your statement if necessary in the light of the comments and suggestions received.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0" y="0"/>
            <a:ext cx="11247438" cy="1828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smtClean="0">
                <a:solidFill>
                  <a:srgbClr val="0000CC"/>
                </a:solidFill>
              </a:rPr>
              <a:t/>
            </a:r>
            <a:br>
              <a:rPr lang="en-US" b="1" smtClean="0">
                <a:solidFill>
                  <a:srgbClr val="0000CC"/>
                </a:solidFill>
              </a:rPr>
            </a:br>
            <a:r>
              <a:rPr lang="en-US" b="1" smtClean="0">
                <a:solidFill>
                  <a:srgbClr val="0000CC"/>
                </a:solidFill>
              </a:rPr>
              <a:t>Information to be Included in the Statement of the Problem </a:t>
            </a:r>
            <a:br>
              <a:rPr lang="en-US" b="1" smtClean="0">
                <a:solidFill>
                  <a:srgbClr val="0000CC"/>
                </a:solidFill>
              </a:rPr>
            </a:br>
            <a:r>
              <a:rPr lang="en-US" smtClean="0">
                <a:solidFill>
                  <a:srgbClr val="0000CC"/>
                </a:solidFill>
              </a:rPr>
              <a:t/>
            </a:r>
            <a:br>
              <a:rPr lang="en-US" smtClean="0">
                <a:solidFill>
                  <a:srgbClr val="0000CC"/>
                </a:solidFill>
              </a:rPr>
            </a:br>
            <a:endParaRPr lang="en-US" smtClean="0">
              <a:solidFill>
                <a:srgbClr val="0000CC"/>
              </a:solidFill>
            </a:endParaRPr>
          </a:p>
        </p:txBody>
      </p:sp>
      <p:sp>
        <p:nvSpPr>
          <p:cNvPr id="29699" name="Content Placeholder 2"/>
          <p:cNvSpPr>
            <a:spLocks noGrp="1"/>
          </p:cNvSpPr>
          <p:nvPr>
            <p:ph idx="1"/>
          </p:nvPr>
        </p:nvSpPr>
        <p:spPr>
          <a:xfrm>
            <a:off x="0" y="1219200"/>
            <a:ext cx="11247438" cy="5638800"/>
          </a:xfrm>
        </p:spPr>
        <p:txBody>
          <a:bodyPr/>
          <a:lstStyle/>
          <a:p>
            <a:pPr eaLnBrk="1" hangingPunct="1"/>
            <a:r>
              <a:rPr lang="en-US" smtClean="0"/>
              <a:t>A brief description of the socio-economic and cultural characteristics and an overview of the health status and health care system in the study area in as far as these are relevant to the research problem. Include a few illustrative statistics, if available to help describe the context in which the problem occurs</a:t>
            </a:r>
          </a:p>
          <a:p>
            <a:pPr eaLnBrk="1" hangingPunct="1">
              <a:buNone/>
            </a:pPr>
            <a:r>
              <a:rPr lang="en-US" smtClean="0"/>
              <a:t> </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0" y="0"/>
            <a:ext cx="11247438" cy="1143000"/>
          </a:xfrm>
          <a:solidFill>
            <a:srgbClr val="00206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sz="4800" b="1" dirty="0" smtClean="0">
                <a:solidFill>
                  <a:schemeClr val="bg1"/>
                </a:solidFill>
                <a:latin typeface="Arial Black" panose="020B0A04020102020204" pitchFamily="34" charset="0"/>
              </a:rPr>
              <a:t>COURSE OUTLINE</a:t>
            </a:r>
          </a:p>
        </p:txBody>
      </p:sp>
      <p:sp>
        <p:nvSpPr>
          <p:cNvPr id="3075" name="Content Placeholder 2"/>
          <p:cNvSpPr>
            <a:spLocks noGrp="1"/>
          </p:cNvSpPr>
          <p:nvPr>
            <p:ph idx="1"/>
          </p:nvPr>
        </p:nvSpPr>
        <p:spPr>
          <a:xfrm>
            <a:off x="0" y="1143000"/>
            <a:ext cx="11247438" cy="5715000"/>
          </a:xfrm>
        </p:spPr>
        <p:txBody>
          <a:bodyPr>
            <a:normAutofit/>
          </a:bodyPr>
          <a:lstStyle/>
          <a:p>
            <a:pPr algn="just" eaLnBrk="1" hangingPunct="1"/>
            <a:r>
              <a:rPr lang="en-US" dirty="0" smtClean="0"/>
              <a:t>Introduction: Definition of Research</a:t>
            </a:r>
          </a:p>
          <a:p>
            <a:pPr algn="just" eaLnBrk="1" hangingPunct="1"/>
            <a:r>
              <a:rPr lang="en-US" dirty="0" smtClean="0"/>
              <a:t>Concept of Research and Purpose of Research </a:t>
            </a:r>
          </a:p>
          <a:p>
            <a:pPr algn="just" eaLnBrk="1" hangingPunct="1"/>
            <a:r>
              <a:rPr lang="en-US" dirty="0" smtClean="0"/>
              <a:t>Types of Research</a:t>
            </a:r>
          </a:p>
          <a:p>
            <a:pPr algn="just" eaLnBrk="1" hangingPunct="1"/>
            <a:r>
              <a:rPr lang="en-US" dirty="0" smtClean="0"/>
              <a:t>The Research process</a:t>
            </a:r>
          </a:p>
          <a:p>
            <a:pPr algn="just"/>
            <a:r>
              <a:rPr lang="en-US" dirty="0"/>
              <a:t>Research </a:t>
            </a:r>
            <a:r>
              <a:rPr lang="en-US" dirty="0" smtClean="0"/>
              <a:t>Designs</a:t>
            </a:r>
          </a:p>
          <a:p>
            <a:pPr algn="just" eaLnBrk="1" hangingPunct="1"/>
            <a:r>
              <a:rPr lang="en-US" dirty="0" smtClean="0"/>
              <a:t>Proposal writing</a:t>
            </a:r>
          </a:p>
          <a:p>
            <a:pPr algn="just" eaLnBrk="1" hangingPunct="1"/>
            <a:r>
              <a:rPr lang="en-US" dirty="0" smtClean="0"/>
              <a:t>Sampling process and sample size determination</a:t>
            </a:r>
          </a:p>
          <a:p>
            <a:pPr algn="just" eaLnBrk="1" hangingPunct="1"/>
            <a:r>
              <a:rPr lang="en-US" dirty="0" smtClean="0"/>
              <a:t>Basic statistics</a:t>
            </a:r>
          </a:p>
          <a:p>
            <a:pPr algn="just" eaLnBrk="1" hangingPunct="1"/>
            <a:r>
              <a:rPr lang="en-US" dirty="0" smtClean="0"/>
              <a:t>Research publications</a:t>
            </a:r>
          </a:p>
          <a:p>
            <a:pPr algn="just" eaLnBrk="1" hangingPunct="1"/>
            <a:r>
              <a:rPr lang="en-US" dirty="0" smtClean="0"/>
              <a:t>Citation and Referencing using the APA style </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Content Placeholder 2"/>
          <p:cNvSpPr>
            <a:spLocks noGrp="1"/>
          </p:cNvSpPr>
          <p:nvPr>
            <p:ph idx="1"/>
          </p:nvPr>
        </p:nvSpPr>
        <p:spPr>
          <a:xfrm>
            <a:off x="0" y="0"/>
            <a:ext cx="11247438" cy="6858000"/>
          </a:xfrm>
        </p:spPr>
        <p:txBody>
          <a:bodyPr/>
          <a:lstStyle/>
          <a:p>
            <a:pPr algn="just" eaLnBrk="1" hangingPunct="1"/>
            <a:r>
              <a:rPr lang="en-US" dirty="0" smtClean="0"/>
              <a:t>A concise description of the nature of the problem (the discrepancy between what it is and what it should be) and its magnitude, distribution, and severity (who is affected, where, since when, and what are the consequences for those affected and for the services?) </a:t>
            </a:r>
          </a:p>
          <a:p>
            <a:pPr algn="just" eaLnBrk="1" hangingPunct="1"/>
            <a:r>
              <a:rPr lang="en-US" dirty="0" smtClean="0"/>
              <a:t>An analysis of the major factors that may influence the problem and a convincing argument that available information and knowledge is not sufficient to solve the problem. </a:t>
            </a:r>
          </a:p>
          <a:p>
            <a:pPr algn="just" eaLnBrk="1" hangingPunct="1"/>
            <a:r>
              <a:rPr lang="en-US" dirty="0" smtClean="0"/>
              <a:t>A brief description of any solutions that have been tried in the past, how well they have worked and why the further research is needed. </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Content Placeholder 2"/>
          <p:cNvSpPr>
            <a:spLocks noGrp="1"/>
          </p:cNvSpPr>
          <p:nvPr>
            <p:ph idx="1"/>
          </p:nvPr>
        </p:nvSpPr>
        <p:spPr>
          <a:xfrm>
            <a:off x="0" y="0"/>
            <a:ext cx="11247438" cy="6858000"/>
          </a:xfrm>
        </p:spPr>
        <p:txBody>
          <a:bodyPr>
            <a:normAutofit/>
          </a:bodyPr>
          <a:lstStyle/>
          <a:p>
            <a:pPr algn="just" eaLnBrk="1" hangingPunct="1"/>
            <a:r>
              <a:rPr lang="en-US" dirty="0" smtClean="0"/>
              <a:t>A description of the type of information expected to result from the research and how this information will be used to help solve the problem</a:t>
            </a:r>
          </a:p>
          <a:p>
            <a:pPr algn="just" eaLnBrk="1" hangingPunct="1">
              <a:buFont typeface="Arial" charset="0"/>
              <a:buNone/>
            </a:pPr>
            <a:r>
              <a:rPr lang="en-US" b="1" u="sng" dirty="0" smtClean="0">
                <a:solidFill>
                  <a:srgbClr val="0000CC"/>
                </a:solidFill>
              </a:rPr>
              <a:t>CHARACTERISTICS OF A GOOD PROBLEM STATEMENT</a:t>
            </a:r>
          </a:p>
          <a:p>
            <a:pPr algn="just" eaLnBrk="1" hangingPunct="1"/>
            <a:r>
              <a:rPr lang="en-US" dirty="0" smtClean="0"/>
              <a:t>It is written clearly and attracts the reader’s interest immediately  </a:t>
            </a:r>
          </a:p>
          <a:p>
            <a:pPr algn="just" eaLnBrk="1" hangingPunct="1"/>
            <a:r>
              <a:rPr lang="en-US" dirty="0" smtClean="0"/>
              <a:t>It has identified a specific problem which is researchable</a:t>
            </a:r>
          </a:p>
          <a:p>
            <a:pPr algn="just" eaLnBrk="1" hangingPunct="1"/>
            <a:r>
              <a:rPr lang="en-US" dirty="0" smtClean="0"/>
              <a:t>It spells out the scope of the research problem</a:t>
            </a:r>
          </a:p>
          <a:p>
            <a:pPr algn="just" eaLnBrk="1" hangingPunct="1"/>
            <a:r>
              <a:rPr lang="en-US" dirty="0" smtClean="0"/>
              <a:t>The importance of the study in adding new knowledge is stated clearly. </a:t>
            </a:r>
          </a:p>
          <a:p>
            <a:pPr algn="just" eaLnBrk="1" hangingPunct="1">
              <a:buFont typeface="Arial" charset="0"/>
              <a:buNone/>
            </a:pPr>
            <a:endParaRPr lang="en-US" b="1" u="sng"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0"/>
            <a:ext cx="11247438" cy="1143000"/>
          </a:xfrm>
          <a:solidFill>
            <a:schemeClr val="tx1"/>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fontScale="90000"/>
          </a:bodyPr>
          <a:lstStyle/>
          <a:p>
            <a:r>
              <a:rPr lang="en-US" b="1" smtClean="0">
                <a:solidFill>
                  <a:schemeClr val="bg1"/>
                </a:solidFill>
              </a:rPr>
              <a:t/>
            </a:r>
            <a:br>
              <a:rPr lang="en-US" b="1" smtClean="0">
                <a:solidFill>
                  <a:schemeClr val="bg1"/>
                </a:solidFill>
              </a:rPr>
            </a:br>
            <a:r>
              <a:rPr lang="en-US" b="1" smtClean="0">
                <a:solidFill>
                  <a:schemeClr val="bg1"/>
                </a:solidFill>
              </a:rPr>
              <a:t>STEP 3: RATIONALE/JUSTIFICATION OF THE RESEARCH PROBLEM</a:t>
            </a:r>
            <a:br>
              <a:rPr lang="en-US" b="1" smtClean="0">
                <a:solidFill>
                  <a:schemeClr val="bg1"/>
                </a:solidFill>
              </a:rPr>
            </a:br>
            <a:endParaRPr lang="en-US">
              <a:solidFill>
                <a:schemeClr val="bg1"/>
              </a:solidFill>
            </a:endParaRPr>
          </a:p>
        </p:txBody>
      </p:sp>
      <p:sp>
        <p:nvSpPr>
          <p:cNvPr id="32770" name="Content Placeholder 2"/>
          <p:cNvSpPr>
            <a:spLocks noGrp="1"/>
          </p:cNvSpPr>
          <p:nvPr>
            <p:ph idx="1"/>
          </p:nvPr>
        </p:nvSpPr>
        <p:spPr>
          <a:xfrm>
            <a:off x="281186" y="1371603"/>
            <a:ext cx="10122694" cy="4525963"/>
          </a:xfrm>
        </p:spPr>
        <p:txBody>
          <a:bodyPr>
            <a:normAutofit/>
          </a:bodyPr>
          <a:lstStyle/>
          <a:p>
            <a:pPr algn="just" eaLnBrk="1" hangingPunct="1"/>
            <a:r>
              <a:rPr lang="en-US" sz="3600" dirty="0" smtClean="0"/>
              <a:t>After stating the research problem is to justify why you chose to study this problem. </a:t>
            </a:r>
          </a:p>
          <a:p>
            <a:pPr algn="just" eaLnBrk="1" hangingPunct="1"/>
            <a:r>
              <a:rPr lang="en-US" sz="3600" dirty="0" smtClean="0"/>
              <a:t>The words ‘rationale’ and ‘justification’ are commonly used interchangeably. </a:t>
            </a:r>
          </a:p>
          <a:p>
            <a:pPr algn="just" eaLnBrk="1" hangingPunct="1"/>
            <a:r>
              <a:rPr lang="en-US" sz="3600" dirty="0" smtClean="0"/>
              <a:t>This is the section of the study that outlines reasons for carrying out the study. </a:t>
            </a:r>
            <a:endParaRPr lang="en-US" sz="3600" b="1" u="sng" dirty="0" smtClean="0"/>
          </a:p>
          <a:p>
            <a:pPr algn="just" eaLnBrk="1" hangingPunct="1"/>
            <a:endParaRPr lang="en-US" sz="36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a:xfrm>
            <a:off x="0" y="381000"/>
            <a:ext cx="11247438" cy="6324600"/>
          </a:xfrm>
        </p:spPr>
        <p:txBody>
          <a:bodyPr/>
          <a:lstStyle/>
          <a:p>
            <a:pPr algn="just" eaLnBrk="1" hangingPunct="1"/>
            <a:r>
              <a:rPr lang="en-US" dirty="0" smtClean="0"/>
              <a:t>Justifications of the study should address some of the following questions( </a:t>
            </a:r>
            <a:r>
              <a:rPr lang="en-US" b="1" dirty="0" smtClean="0"/>
              <a:t>QUESTIONS THAT YOU MUST ADDRESS):</a:t>
            </a:r>
          </a:p>
          <a:p>
            <a:pPr algn="just" eaLnBrk="1" hangingPunct="1">
              <a:buFont typeface="Wingdings" pitchFamily="2" charset="2"/>
              <a:buChar char="v"/>
            </a:pPr>
            <a:r>
              <a:rPr lang="en-US" dirty="0" smtClean="0"/>
              <a:t>Is the problem you wish to study a </a:t>
            </a:r>
            <a:r>
              <a:rPr lang="en-US" b="1" dirty="0" smtClean="0"/>
              <a:t>current and timely </a:t>
            </a:r>
            <a:r>
              <a:rPr lang="en-US" dirty="0" smtClean="0"/>
              <a:t>one? Does it exist now? </a:t>
            </a:r>
          </a:p>
          <a:p>
            <a:pPr algn="just" eaLnBrk="1" hangingPunct="1">
              <a:buFont typeface="Wingdings" pitchFamily="2" charset="2"/>
              <a:buChar char="v"/>
            </a:pPr>
            <a:r>
              <a:rPr lang="en-US" dirty="0" smtClean="0"/>
              <a:t>How widespread is the problem? Are many areas and many people affected? </a:t>
            </a:r>
          </a:p>
          <a:p>
            <a:pPr algn="just" eaLnBrk="1" hangingPunct="1">
              <a:buFont typeface="Wingdings" pitchFamily="2" charset="2"/>
              <a:buChar char="v"/>
            </a:pPr>
            <a:r>
              <a:rPr lang="en-US" dirty="0" smtClean="0"/>
              <a:t>Does the problem affect key populations such as the adolescents, youth, expectant mothers or children?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Content Placeholder 2"/>
          <p:cNvSpPr>
            <a:spLocks noGrp="1"/>
          </p:cNvSpPr>
          <p:nvPr>
            <p:ph idx="1"/>
          </p:nvPr>
        </p:nvSpPr>
        <p:spPr>
          <a:xfrm>
            <a:off x="289720" y="304800"/>
            <a:ext cx="10395347" cy="5821364"/>
          </a:xfrm>
        </p:spPr>
        <p:txBody>
          <a:bodyPr/>
          <a:lstStyle/>
          <a:p>
            <a:pPr algn="just" eaLnBrk="1" hangingPunct="1">
              <a:buFont typeface="Wingdings" pitchFamily="2" charset="2"/>
              <a:buChar char="v"/>
            </a:pPr>
            <a:r>
              <a:rPr lang="en-US" dirty="0" smtClean="0"/>
              <a:t>Does the problem relate to ongoing intervention activities? </a:t>
            </a:r>
          </a:p>
          <a:p>
            <a:pPr algn="just" eaLnBrk="1" hangingPunct="1">
              <a:buFont typeface="Wingdings" pitchFamily="2" charset="2"/>
              <a:buChar char="v"/>
            </a:pPr>
            <a:r>
              <a:rPr lang="en-US" dirty="0" smtClean="0"/>
              <a:t>Does the problem relate to broad social, economic and health issues such as poverty, status of women, or education? </a:t>
            </a:r>
          </a:p>
          <a:p>
            <a:pPr algn="just" eaLnBrk="1" hangingPunct="1">
              <a:buFont typeface="Wingdings" pitchFamily="2" charset="2"/>
              <a:buChar char="v"/>
            </a:pPr>
            <a:r>
              <a:rPr lang="en-US" dirty="0" smtClean="0"/>
              <a:t>Who else is concerned about the problem? Are top government officials concerned? Are health and other professionals concerned? </a:t>
            </a:r>
          </a:p>
          <a:p>
            <a:pPr algn="just" eaLnBrk="1" hangingPunct="1">
              <a:buFont typeface="Wingdings" pitchFamily="2" charset="2"/>
              <a:buChar char="v"/>
            </a:pPr>
            <a:r>
              <a:rPr lang="en-US" dirty="0" smtClean="0"/>
              <a:t>What gaps in knowledge do you want to fill in and why is it important to generate information to fill those gaps?</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Content Placeholder 2"/>
          <p:cNvSpPr>
            <a:spLocks noGrp="1"/>
          </p:cNvSpPr>
          <p:nvPr>
            <p:ph idx="1"/>
          </p:nvPr>
        </p:nvSpPr>
        <p:spPr>
          <a:xfrm>
            <a:off x="187459" y="609600"/>
            <a:ext cx="10872523" cy="6019800"/>
          </a:xfrm>
        </p:spPr>
        <p:txBody>
          <a:bodyPr/>
          <a:lstStyle/>
          <a:p>
            <a:pPr eaLnBrk="1" hangingPunct="1"/>
            <a:r>
              <a:rPr lang="en-US" smtClean="0"/>
              <a:t>It is important to state the justification convincingly so as to rationalize the utilization of resources such as time, money materials and manpower. </a:t>
            </a:r>
          </a:p>
          <a:p>
            <a:pPr eaLnBrk="1" hangingPunct="1"/>
            <a:r>
              <a:rPr lang="en-US" smtClean="0"/>
              <a:t>The rationale of the study should describe the utility and importance of the problem in health care services in general and the nursing profession in particular.</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0"/>
            <a:ext cx="11247438"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rgbClr val="0000CC"/>
                </a:solidFill>
              </a:rPr>
              <a:t>AREAS YOU NEED TO JUSTIFY</a:t>
            </a:r>
          </a:p>
        </p:txBody>
      </p:sp>
      <p:sp>
        <p:nvSpPr>
          <p:cNvPr id="36867" name="Content Placeholder 2"/>
          <p:cNvSpPr>
            <a:spLocks noGrp="1"/>
          </p:cNvSpPr>
          <p:nvPr>
            <p:ph idx="1"/>
          </p:nvPr>
        </p:nvSpPr>
        <p:spPr>
          <a:xfrm>
            <a:off x="281186" y="990600"/>
            <a:ext cx="10403880" cy="5135563"/>
          </a:xfrm>
        </p:spPr>
        <p:txBody>
          <a:bodyPr/>
          <a:lstStyle/>
          <a:p>
            <a:pPr algn="just" eaLnBrk="1" hangingPunct="1"/>
            <a:r>
              <a:rPr lang="en-US" dirty="0" smtClean="0"/>
              <a:t>You will also need to justify the location or site(s) in which to conduct your research. </a:t>
            </a:r>
          </a:p>
          <a:p>
            <a:pPr algn="just" eaLnBrk="1" hangingPunct="1"/>
            <a:r>
              <a:rPr lang="en-US" dirty="0" smtClean="0"/>
              <a:t>The location or site must be described in some detail, paying attention to its appropriateness to the research proposed.</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0" y="0"/>
            <a:ext cx="11247438" cy="12192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sz="3600" b="1" smtClean="0">
                <a:solidFill>
                  <a:schemeClr val="bg1"/>
                </a:solidFill>
              </a:rPr>
              <a:t>STEP 4: Formulation of Research questions,  Objectives and Hypothesis </a:t>
            </a:r>
          </a:p>
        </p:txBody>
      </p:sp>
      <p:sp>
        <p:nvSpPr>
          <p:cNvPr id="37891" name="Content Placeholder 3"/>
          <p:cNvSpPr>
            <a:spLocks noGrp="1"/>
          </p:cNvSpPr>
          <p:nvPr>
            <p:ph idx="1"/>
          </p:nvPr>
        </p:nvSpPr>
        <p:spPr>
          <a:xfrm>
            <a:off x="0" y="1143000"/>
            <a:ext cx="11247438" cy="5715000"/>
          </a:xfrm>
        </p:spPr>
        <p:txBody>
          <a:bodyPr>
            <a:normAutofit lnSpcReduction="10000"/>
          </a:bodyPr>
          <a:lstStyle/>
          <a:p>
            <a:pPr algn="just" eaLnBrk="1" hangingPunct="1">
              <a:buFont typeface="Arial" charset="0"/>
              <a:buNone/>
            </a:pPr>
            <a:r>
              <a:rPr lang="en-US" sz="2800" b="1" dirty="0" smtClean="0"/>
              <a:t>What are </a:t>
            </a:r>
            <a:r>
              <a:rPr lang="en-US" sz="2800" b="1" u="sng" dirty="0" smtClean="0">
                <a:solidFill>
                  <a:srgbClr val="0000CC"/>
                </a:solidFill>
              </a:rPr>
              <a:t>RESEARCH QUESTIONS</a:t>
            </a:r>
            <a:r>
              <a:rPr lang="en-US" sz="2800" b="1" dirty="0" smtClean="0">
                <a:solidFill>
                  <a:srgbClr val="0000CC"/>
                </a:solidFill>
              </a:rPr>
              <a:t>?</a:t>
            </a:r>
          </a:p>
          <a:p>
            <a:pPr algn="just" eaLnBrk="1" hangingPunct="1"/>
            <a:r>
              <a:rPr lang="en-US" sz="2800" dirty="0" smtClean="0"/>
              <a:t>These are questions whose answers should help us come up with a solution to the problem stated. </a:t>
            </a:r>
          </a:p>
          <a:p>
            <a:pPr algn="just" eaLnBrk="1" hangingPunct="1"/>
            <a:r>
              <a:rPr lang="en-US" sz="2800" dirty="0" smtClean="0"/>
              <a:t>Answers to these questions will be obtained through the research you will conduct</a:t>
            </a:r>
          </a:p>
          <a:p>
            <a:pPr algn="just" eaLnBrk="1" hangingPunct="1">
              <a:buFont typeface="Arial" charset="0"/>
              <a:buNone/>
            </a:pPr>
            <a:r>
              <a:rPr lang="en-US" sz="2800" b="1" u="sng" dirty="0" smtClean="0"/>
              <a:t>HOW TO FORMULATE RESEARCH QUESTIONS</a:t>
            </a:r>
          </a:p>
          <a:p>
            <a:pPr algn="just" eaLnBrk="1" hangingPunct="1"/>
            <a:r>
              <a:rPr lang="en-US" sz="2800" dirty="0" smtClean="0"/>
              <a:t>The research question (s) should develop logically from the problem and context you have defined under the introduction and problem statement section and </a:t>
            </a:r>
          </a:p>
          <a:p>
            <a:pPr algn="just" eaLnBrk="1" hangingPunct="1"/>
            <a:r>
              <a:rPr lang="en-US" sz="2800" dirty="0" smtClean="0"/>
              <a:t>should describe the core objective of your research. </a:t>
            </a:r>
          </a:p>
          <a:p>
            <a:pPr algn="just" eaLnBrk="1" hangingPunct="1"/>
            <a:r>
              <a:rPr lang="en-US" sz="2800" dirty="0" smtClean="0"/>
              <a:t>These are the most important questions whose answers you are seeking to find through your research </a:t>
            </a:r>
          </a:p>
          <a:p>
            <a:pPr algn="just" eaLnBrk="1" hangingPunct="1"/>
            <a:endParaRPr lang="en-US" sz="28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2372" y="914402"/>
            <a:ext cx="10122694" cy="5211763"/>
          </a:xfrm>
        </p:spPr>
        <p:txBody>
          <a:bodyPr>
            <a:normAutofit/>
          </a:bodyPr>
          <a:lstStyle/>
          <a:p>
            <a:pPr algn="just" eaLnBrk="1" fontAlgn="auto" hangingPunct="1">
              <a:spcAft>
                <a:spcPts val="0"/>
              </a:spcAft>
              <a:buFont typeface="Arial" charset="0"/>
              <a:buNone/>
              <a:defRPr/>
            </a:pPr>
            <a:r>
              <a:rPr lang="en-US" sz="3600" smtClean="0"/>
              <a:t>Research question assists the researcher to: </a:t>
            </a:r>
          </a:p>
          <a:p>
            <a:pPr marL="514350" indent="-514350" algn="just" eaLnBrk="1" fontAlgn="auto" hangingPunct="1">
              <a:spcAft>
                <a:spcPts val="0"/>
              </a:spcAft>
              <a:buFont typeface="+mj-lt"/>
              <a:buAutoNum type="alphaLcParenR"/>
              <a:defRPr/>
            </a:pPr>
            <a:r>
              <a:rPr lang="en-US" sz="3600" smtClean="0"/>
              <a:t>Focus on the study by narrowing it down to the essentials</a:t>
            </a:r>
          </a:p>
          <a:p>
            <a:pPr marL="514350" indent="-514350" algn="just" eaLnBrk="1" fontAlgn="auto" hangingPunct="1">
              <a:spcAft>
                <a:spcPts val="0"/>
              </a:spcAft>
              <a:buFont typeface="+mj-lt"/>
              <a:buAutoNum type="alphaLcParenR"/>
              <a:defRPr/>
            </a:pPr>
            <a:r>
              <a:rPr lang="en-US" sz="3600" smtClean="0"/>
              <a:t>Avoid collection of data that are not necessary</a:t>
            </a:r>
          </a:p>
          <a:p>
            <a:pPr marL="514350" indent="-514350" algn="just" eaLnBrk="1" fontAlgn="auto" hangingPunct="1">
              <a:spcAft>
                <a:spcPts val="0"/>
              </a:spcAft>
              <a:buFont typeface="+mj-lt"/>
              <a:buAutoNum type="alphaLcParenR"/>
              <a:defRPr/>
            </a:pPr>
            <a:r>
              <a:rPr lang="en-US" sz="3600" smtClean="0"/>
              <a:t>Organize the study in clearly defined parts or phases </a:t>
            </a:r>
          </a:p>
          <a:p>
            <a:pPr algn="just" eaLnBrk="1" hangingPunct="1">
              <a:defRPr/>
            </a:pPr>
            <a:endParaRPr lang="en-US" sz="360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Content Placeholder 2"/>
          <p:cNvSpPr>
            <a:spLocks noGrp="1"/>
          </p:cNvSpPr>
          <p:nvPr>
            <p:ph idx="1"/>
          </p:nvPr>
        </p:nvSpPr>
        <p:spPr>
          <a:xfrm>
            <a:off x="1" y="0"/>
            <a:ext cx="11059981" cy="6781800"/>
          </a:xfrm>
        </p:spPr>
        <p:txBody>
          <a:bodyPr/>
          <a:lstStyle/>
          <a:p>
            <a:pPr algn="just" eaLnBrk="1" hangingPunct="1">
              <a:buFont typeface="Arial" charset="0"/>
              <a:buNone/>
            </a:pPr>
            <a:r>
              <a:rPr lang="en-US" u="sng" dirty="0" smtClean="0"/>
              <a:t>Good research questions should be </a:t>
            </a:r>
            <a:r>
              <a:rPr lang="en-US" b="1" u="sng" dirty="0" smtClean="0"/>
              <a:t>“FINER”:-</a:t>
            </a:r>
          </a:p>
          <a:p>
            <a:pPr lvl="1" algn="just" eaLnBrk="1" hangingPunct="1">
              <a:buFont typeface="Arial" charset="0"/>
              <a:buNone/>
            </a:pPr>
            <a:r>
              <a:rPr lang="en-US" b="1" dirty="0" smtClean="0"/>
              <a:t>F</a:t>
            </a:r>
            <a:r>
              <a:rPr lang="en-US" dirty="0" smtClean="0"/>
              <a:t> - Feasible, allowing one to appreciate the practical limitations.</a:t>
            </a:r>
          </a:p>
          <a:p>
            <a:pPr lvl="1" algn="just" eaLnBrk="1" hangingPunct="1">
              <a:buFont typeface="Arial" charset="0"/>
              <a:buNone/>
            </a:pPr>
            <a:r>
              <a:rPr lang="en-US" b="1" dirty="0" smtClean="0"/>
              <a:t>I</a:t>
            </a:r>
            <a:r>
              <a:rPr lang="en-US" dirty="0" smtClean="0"/>
              <a:t>  - Interesting, sustaining the research process.</a:t>
            </a:r>
          </a:p>
          <a:p>
            <a:pPr lvl="1" algn="just" eaLnBrk="1" hangingPunct="1">
              <a:buFont typeface="Arial" charset="0"/>
              <a:buNone/>
            </a:pPr>
            <a:r>
              <a:rPr lang="en-US" b="1" dirty="0" smtClean="0"/>
              <a:t>N</a:t>
            </a:r>
            <a:r>
              <a:rPr lang="en-US" dirty="0" smtClean="0"/>
              <a:t> - Novel, able to provide new findings.</a:t>
            </a:r>
          </a:p>
          <a:p>
            <a:pPr lvl="1" algn="just" eaLnBrk="1" hangingPunct="1">
              <a:buFont typeface="Arial" charset="0"/>
              <a:buNone/>
            </a:pPr>
            <a:r>
              <a:rPr lang="en-US" b="1" dirty="0" smtClean="0"/>
              <a:t>E</a:t>
            </a:r>
            <a:r>
              <a:rPr lang="en-US" dirty="0" smtClean="0"/>
              <a:t> - Ethical.</a:t>
            </a:r>
          </a:p>
          <a:p>
            <a:pPr lvl="1" algn="just" eaLnBrk="1" hangingPunct="1">
              <a:buFont typeface="Arial" charset="0"/>
              <a:buNone/>
            </a:pPr>
            <a:r>
              <a:rPr lang="en-US" b="1" dirty="0" smtClean="0"/>
              <a:t>R</a:t>
            </a:r>
            <a:r>
              <a:rPr lang="en-US" dirty="0" smtClean="0"/>
              <a:t> - Relevant, advancing science or influencing clinical care, health care policy among others. </a:t>
            </a:r>
          </a:p>
          <a:p>
            <a:pPr algn="just" eaLnBrk="1" hangingPunct="1"/>
            <a:r>
              <a:rPr lang="en-US" b="1" dirty="0" smtClean="0"/>
              <a:t>Example of a FINER Research Question</a:t>
            </a:r>
            <a:r>
              <a:rPr lang="en-US" dirty="0" smtClean="0"/>
              <a:t> </a:t>
            </a:r>
          </a:p>
          <a:p>
            <a:pPr lvl="1" algn="just" eaLnBrk="1" hangingPunct="1"/>
            <a:r>
              <a:rPr lang="en-US" sz="2400" dirty="0" smtClean="0"/>
              <a:t>How do nurses in </a:t>
            </a:r>
            <a:r>
              <a:rPr lang="en-US" sz="2400" dirty="0" err="1" smtClean="0"/>
              <a:t>Kalala</a:t>
            </a:r>
            <a:r>
              <a:rPr lang="en-US" sz="2400" dirty="0" smtClean="0"/>
              <a:t> hospital practice the hand washing procedure as stipulated by the hospital infection control handbook?</a:t>
            </a:r>
            <a:r>
              <a:rPr lang="en-US" dirty="0" smtClean="0"/>
              <a:t>  </a:t>
            </a:r>
          </a:p>
          <a:p>
            <a:pPr algn="just" eaLnBrk="1" hangingPunct="1"/>
            <a:r>
              <a:rPr lang="en-US" b="1" dirty="0" smtClean="0"/>
              <a:t>Example of a non FINER Research Question</a:t>
            </a:r>
            <a:r>
              <a:rPr lang="en-US" dirty="0" smtClean="0"/>
              <a:t> </a:t>
            </a:r>
          </a:p>
          <a:p>
            <a:pPr lvl="1" algn="just" eaLnBrk="1" hangingPunct="1"/>
            <a:r>
              <a:rPr lang="en-US" sz="2400" dirty="0" smtClean="0"/>
              <a:t>Are nurses washing hands?</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558074" y="152400"/>
            <a:ext cx="10122694" cy="1143000"/>
          </a:xfrm>
        </p:spPr>
        <p:txBody>
          <a:bodyPr/>
          <a:lstStyle/>
          <a:p>
            <a:r>
              <a:rPr lang="en-US" dirty="0" smtClean="0">
                <a:solidFill>
                  <a:srgbClr val="0000CC"/>
                </a:solidFill>
                <a:latin typeface="Arial Black" panose="020B0A04020102020204" pitchFamily="34" charset="0"/>
              </a:rPr>
              <a:t>REFERENCE MATERIALS</a:t>
            </a:r>
            <a:endParaRPr lang="en-US" dirty="0">
              <a:solidFill>
                <a:srgbClr val="0000CC"/>
              </a:solidFill>
              <a:latin typeface="Arial Black" panose="020B0A04020102020204" pitchFamily="34" charset="0"/>
            </a:endParaRPr>
          </a:p>
        </p:txBody>
      </p:sp>
      <p:sp>
        <p:nvSpPr>
          <p:cNvPr id="8" name="Content Placeholder 7"/>
          <p:cNvSpPr>
            <a:spLocks noGrp="1"/>
          </p:cNvSpPr>
          <p:nvPr>
            <p:ph idx="1"/>
          </p:nvPr>
        </p:nvSpPr>
        <p:spPr/>
        <p:txBody>
          <a:bodyPr/>
          <a:lstStyle/>
          <a:p>
            <a:pPr marL="0" indent="0">
              <a:buNone/>
            </a:pPr>
            <a:r>
              <a:rPr lang="en-GB" dirty="0" smtClean="0"/>
              <a:t>Mugenda</a:t>
            </a:r>
            <a:r>
              <a:rPr lang="en-GB" dirty="0"/>
              <a:t>, </a:t>
            </a:r>
            <a:r>
              <a:rPr lang="en-GB" dirty="0" smtClean="0"/>
              <a:t>A &amp; Mugenda O. </a:t>
            </a:r>
            <a:r>
              <a:rPr lang="en-GB" dirty="0"/>
              <a:t>(2003). </a:t>
            </a:r>
            <a:r>
              <a:rPr lang="en-GB" i="1" dirty="0"/>
              <a:t>Research Methods</a:t>
            </a:r>
            <a:r>
              <a:rPr lang="en-GB" dirty="0"/>
              <a:t>: Nairobi, Kenya. </a:t>
            </a:r>
            <a:endParaRPr lang="en-US" dirty="0"/>
          </a:p>
          <a:p>
            <a:pPr marL="0" indent="0">
              <a:buNone/>
            </a:pPr>
            <a:endParaRPr lang="en-GB" dirty="0" smtClean="0"/>
          </a:p>
          <a:p>
            <a:pPr marL="0" indent="0">
              <a:buNone/>
            </a:pPr>
            <a:r>
              <a:rPr lang="en-GB" dirty="0" err="1" smtClean="0"/>
              <a:t>Bassavanthapa</a:t>
            </a:r>
            <a:r>
              <a:rPr lang="en-GB" dirty="0"/>
              <a:t>, B. (1998). </a:t>
            </a:r>
            <a:r>
              <a:rPr lang="en-GB" i="1" dirty="0"/>
              <a:t>Nursing Research</a:t>
            </a:r>
            <a:r>
              <a:rPr lang="en-GB" dirty="0"/>
              <a:t>: </a:t>
            </a:r>
            <a:r>
              <a:rPr lang="en-GB" dirty="0" err="1"/>
              <a:t>Jaypee</a:t>
            </a:r>
            <a:r>
              <a:rPr lang="en-GB" dirty="0"/>
              <a:t> Brothers. </a:t>
            </a:r>
            <a:endParaRPr lang="en-US" dirty="0"/>
          </a:p>
          <a:p>
            <a:endParaRPr lang="en-US" dirty="0"/>
          </a:p>
        </p:txBody>
      </p:sp>
    </p:spTree>
    <p:extLst>
      <p:ext uri="{BB962C8B-B14F-4D97-AF65-F5344CB8AC3E}">
        <p14:creationId xmlns:p14="http://schemas.microsoft.com/office/powerpoint/2010/main" xmlns="" val="352048809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0" y="0"/>
            <a:ext cx="11247438" cy="1143000"/>
          </a:xfrm>
        </p:spPr>
        <p:txBody>
          <a:bodyPr/>
          <a:lstStyle/>
          <a:p>
            <a:pPr eaLnBrk="1" hangingPunct="1"/>
            <a:r>
              <a:rPr lang="en-US" b="1" smtClean="0"/>
              <a:t>Example of a research question</a:t>
            </a:r>
          </a:p>
        </p:txBody>
      </p:sp>
      <p:sp>
        <p:nvSpPr>
          <p:cNvPr id="40963" name="Content Placeholder 2"/>
          <p:cNvSpPr>
            <a:spLocks noGrp="1"/>
          </p:cNvSpPr>
          <p:nvPr>
            <p:ph idx="1"/>
          </p:nvPr>
        </p:nvSpPr>
        <p:spPr>
          <a:xfrm>
            <a:off x="0" y="990600"/>
            <a:ext cx="11247438" cy="5867400"/>
          </a:xfrm>
        </p:spPr>
        <p:txBody>
          <a:bodyPr/>
          <a:lstStyle/>
          <a:p>
            <a:pPr eaLnBrk="1" hangingPunct="1"/>
            <a:r>
              <a:rPr lang="en-US" smtClean="0"/>
              <a:t>An example of a research question might be: </a:t>
            </a:r>
            <a:r>
              <a:rPr lang="en-US" b="1" smtClean="0"/>
              <a:t>"What is the relationship between Allergic conjunctivitis and age"?</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Content Placeholder 2"/>
          <p:cNvSpPr>
            <a:spLocks noGrp="1"/>
          </p:cNvSpPr>
          <p:nvPr>
            <p:ph idx="1"/>
          </p:nvPr>
        </p:nvSpPr>
        <p:spPr>
          <a:xfrm>
            <a:off x="0" y="0"/>
            <a:ext cx="11247438" cy="6858000"/>
          </a:xfrm>
        </p:spPr>
        <p:txBody>
          <a:bodyPr>
            <a:normAutofit/>
          </a:bodyPr>
          <a:lstStyle/>
          <a:p>
            <a:pPr algn="just" eaLnBrk="1" hangingPunct="1">
              <a:buFont typeface="Arial" charset="0"/>
              <a:buNone/>
            </a:pPr>
            <a:r>
              <a:rPr lang="en-US" b="1" u="sng" dirty="0" smtClean="0">
                <a:solidFill>
                  <a:srgbClr val="0000CC"/>
                </a:solidFill>
              </a:rPr>
              <a:t>RESEARCH OBJECTIVES</a:t>
            </a:r>
          </a:p>
          <a:p>
            <a:pPr algn="just" eaLnBrk="1" hangingPunct="1">
              <a:buFont typeface="Arial" charset="0"/>
              <a:buNone/>
            </a:pPr>
            <a:r>
              <a:rPr lang="en-US" b="1" dirty="0" smtClean="0"/>
              <a:t>Def: </a:t>
            </a:r>
            <a:r>
              <a:rPr lang="en-US" dirty="0" smtClean="0"/>
              <a:t>A </a:t>
            </a:r>
            <a:r>
              <a:rPr lang="en-US" b="1" dirty="0" smtClean="0"/>
              <a:t>research objective </a:t>
            </a:r>
            <a:r>
              <a:rPr lang="en-US" dirty="0" smtClean="0"/>
              <a:t>is a clear, concise, declarative, statement expressed to direct a study. It focuses on identification and description of variables and/or determination of the relationships among variables.</a:t>
            </a:r>
          </a:p>
          <a:p>
            <a:pPr algn="just" eaLnBrk="1" hangingPunct="1"/>
            <a:r>
              <a:rPr lang="en-US" dirty="0" smtClean="0"/>
              <a:t>Objectives describe the expected results arising from the study </a:t>
            </a:r>
          </a:p>
          <a:p>
            <a:pPr algn="just" eaLnBrk="1" hangingPunct="1"/>
            <a:r>
              <a:rPr lang="en-US" dirty="0" smtClean="0"/>
              <a:t>Usually </a:t>
            </a:r>
            <a:r>
              <a:rPr lang="en-US" b="1" dirty="0" smtClean="0"/>
              <a:t>broad and specific objectives </a:t>
            </a:r>
            <a:r>
              <a:rPr lang="en-US" dirty="0" smtClean="0"/>
              <a:t>are stated</a:t>
            </a:r>
          </a:p>
          <a:p>
            <a:pPr algn="just" eaLnBrk="1" hangingPunct="1">
              <a:buFont typeface="Arial" charset="0"/>
              <a:buNone/>
            </a:pPr>
            <a:r>
              <a:rPr lang="en-US" b="1" i="1" u="sng" dirty="0" smtClean="0"/>
              <a:t>Importance of research objectives</a:t>
            </a:r>
          </a:p>
          <a:p>
            <a:pPr algn="just" eaLnBrk="1" hangingPunct="1"/>
            <a:r>
              <a:rPr lang="en-US" dirty="0" smtClean="0"/>
              <a:t>Research objectives help to: </a:t>
            </a:r>
          </a:p>
          <a:p>
            <a:pPr marL="971550" lvl="1" indent="-514350" algn="just" eaLnBrk="1" hangingPunct="1">
              <a:buFont typeface="Calibri" pitchFamily="34" charset="0"/>
              <a:buAutoNum type="alphaLcParenR"/>
            </a:pPr>
            <a:r>
              <a:rPr lang="en-US" sz="3200" dirty="0" smtClean="0"/>
              <a:t>Bridge the gap between the research purpose and the study design.</a:t>
            </a:r>
          </a:p>
          <a:p>
            <a:pPr marL="971550" lvl="1" indent="-514350" algn="just" eaLnBrk="1" hangingPunct="1">
              <a:buFont typeface="Calibri" pitchFamily="34" charset="0"/>
              <a:buAutoNum type="alphaLcParenR"/>
            </a:pPr>
            <a:r>
              <a:rPr lang="en-US" sz="3200" dirty="0" smtClean="0"/>
              <a:t>Guide on planning for data collection and analysis.</a:t>
            </a:r>
          </a:p>
          <a:p>
            <a:pPr algn="just" eaLnBrk="1" hangingPunct="1">
              <a:buFont typeface="Arial" charset="0"/>
              <a:buNone/>
            </a:pPr>
            <a:endParaRPr lang="en-US" b="1" i="1" u="sng"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187459" y="381000"/>
            <a:ext cx="10872523" cy="6324600"/>
          </a:xfrm>
        </p:spPr>
        <p:txBody>
          <a:bodyPr>
            <a:normAutofit/>
          </a:bodyPr>
          <a:lstStyle/>
          <a:p>
            <a:pPr marL="971550" lvl="1" indent="-514350" algn="just" eaLnBrk="1" hangingPunct="1">
              <a:buFont typeface="Arial" charset="0"/>
              <a:buNone/>
            </a:pPr>
            <a:r>
              <a:rPr lang="en-US" sz="3600" dirty="0" smtClean="0"/>
              <a:t>c) Summarize what is to be achieved by the study.</a:t>
            </a:r>
          </a:p>
          <a:p>
            <a:pPr marL="971550" lvl="1" indent="-514350" algn="just" eaLnBrk="1" hangingPunct="1">
              <a:buFont typeface="Arial" charset="0"/>
              <a:buNone/>
            </a:pPr>
            <a:r>
              <a:rPr lang="en-US" sz="3600" dirty="0" smtClean="0"/>
              <a:t>d) Build a close link with the statement of the problem.</a:t>
            </a:r>
          </a:p>
          <a:p>
            <a:pPr marL="971550" lvl="1" indent="-514350" algn="just" eaLnBrk="1" hangingPunct="1">
              <a:buFont typeface="Arial" charset="0"/>
              <a:buNone/>
            </a:pPr>
            <a:r>
              <a:rPr lang="en-US" sz="3600" dirty="0" smtClean="0"/>
              <a:t>e) Keep the researcher within the scope of study by defining the area of focus.</a:t>
            </a:r>
          </a:p>
          <a:p>
            <a:pPr algn="just" eaLnBrk="1" hangingPunct="1"/>
            <a:r>
              <a:rPr lang="en-US" sz="3600" dirty="0" smtClean="0"/>
              <a:t>Research objectives are sub-divided into broad and specific objectives. When formulating good research objectives, the objectives should have the following characteristics, using the acronym ‘SMART’</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a:xfrm>
            <a:off x="187457" y="381000"/>
            <a:ext cx="10778795" cy="6248400"/>
          </a:xfrm>
        </p:spPr>
        <p:txBody>
          <a:bodyPr/>
          <a:lstStyle/>
          <a:p>
            <a:pPr eaLnBrk="1" hangingPunct="1"/>
            <a:r>
              <a:rPr lang="en-US" b="1" dirty="0" smtClean="0"/>
              <a:t>S</a:t>
            </a:r>
            <a:r>
              <a:rPr lang="en-US" dirty="0" smtClean="0"/>
              <a:t> - Specific; clearly identifies the item at hand for investigation. </a:t>
            </a:r>
            <a:br>
              <a:rPr lang="en-US" dirty="0" smtClean="0"/>
            </a:br>
            <a:r>
              <a:rPr lang="en-US" b="1" dirty="0" smtClean="0"/>
              <a:t>M</a:t>
            </a:r>
            <a:r>
              <a:rPr lang="en-US" dirty="0" smtClean="0"/>
              <a:t> - Measurable; being quantifiable</a:t>
            </a:r>
            <a:br>
              <a:rPr lang="en-US" dirty="0" smtClean="0"/>
            </a:br>
            <a:r>
              <a:rPr lang="en-US" b="1" dirty="0" smtClean="0"/>
              <a:t>A</a:t>
            </a:r>
            <a:r>
              <a:rPr lang="en-US" dirty="0" smtClean="0"/>
              <a:t> - Achievable; acquire the set objectives</a:t>
            </a:r>
            <a:br>
              <a:rPr lang="en-US" dirty="0" smtClean="0"/>
            </a:br>
            <a:r>
              <a:rPr lang="en-US" b="1" dirty="0" smtClean="0"/>
              <a:t>R</a:t>
            </a:r>
            <a:r>
              <a:rPr lang="en-US" dirty="0" smtClean="0"/>
              <a:t> - Realistic</a:t>
            </a:r>
            <a:br>
              <a:rPr lang="en-US" dirty="0" smtClean="0"/>
            </a:br>
            <a:r>
              <a:rPr lang="en-US" b="1" dirty="0" smtClean="0"/>
              <a:t>T</a:t>
            </a:r>
            <a:r>
              <a:rPr lang="en-US" dirty="0" smtClean="0"/>
              <a:t> - Time bound; in form of human, financial and material resources</a:t>
            </a:r>
          </a:p>
          <a:p>
            <a:pPr eaLnBrk="1" hangingPunct="1"/>
            <a:r>
              <a:rPr lang="en-US" b="1" dirty="0" smtClean="0"/>
              <a:t>Example of a SMART Objective</a:t>
            </a:r>
          </a:p>
          <a:p>
            <a:pPr lvl="1" eaLnBrk="1" hangingPunct="1"/>
            <a:r>
              <a:rPr lang="en-US" dirty="0" smtClean="0"/>
              <a:t>To establish the number of children born at home within the last two years in Ganga village</a:t>
            </a:r>
          </a:p>
          <a:p>
            <a:pPr eaLnBrk="1" hangingPunct="1"/>
            <a:r>
              <a:rPr lang="en-US" b="1" dirty="0" smtClean="0"/>
              <a:t>Example of a Non SMART Objective</a:t>
            </a:r>
            <a:endParaRPr lang="en-US" dirty="0" smtClean="0"/>
          </a:p>
          <a:p>
            <a:pPr lvl="1" eaLnBrk="1" hangingPunct="1"/>
            <a:r>
              <a:rPr lang="en-US" dirty="0" smtClean="0"/>
              <a:t>To find out the level of home deliveries. </a:t>
            </a:r>
          </a:p>
          <a:p>
            <a:pPr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0"/>
            <a:ext cx="11247438" cy="12192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a:bodyPr>
          <a:lstStyle/>
          <a:p>
            <a:pPr eaLnBrk="1" hangingPunct="1"/>
            <a:r>
              <a:rPr lang="en-US" b="1" smtClean="0">
                <a:solidFill>
                  <a:srgbClr val="0000CC"/>
                </a:solidFill>
              </a:rPr>
              <a:t>CATEGORIES OF RESEARCH OBJECTIVES</a:t>
            </a:r>
          </a:p>
        </p:txBody>
      </p:sp>
      <p:sp>
        <p:nvSpPr>
          <p:cNvPr id="46083" name="Content Placeholder 2"/>
          <p:cNvSpPr>
            <a:spLocks noGrp="1"/>
          </p:cNvSpPr>
          <p:nvPr>
            <p:ph idx="1"/>
          </p:nvPr>
        </p:nvSpPr>
        <p:spPr>
          <a:xfrm>
            <a:off x="1" y="1295400"/>
            <a:ext cx="11059981" cy="5562600"/>
          </a:xfrm>
        </p:spPr>
        <p:txBody>
          <a:bodyPr/>
          <a:lstStyle/>
          <a:p>
            <a:pPr algn="just" eaLnBrk="1" hangingPunct="1"/>
            <a:r>
              <a:rPr lang="en-US" dirty="0" smtClean="0"/>
              <a:t>Broad</a:t>
            </a:r>
          </a:p>
          <a:p>
            <a:pPr algn="just" eaLnBrk="1" hangingPunct="1"/>
            <a:r>
              <a:rPr lang="en-US" dirty="0" smtClean="0"/>
              <a:t>Specific</a:t>
            </a:r>
          </a:p>
          <a:p>
            <a:pPr algn="just" eaLnBrk="1" hangingPunct="1">
              <a:buFont typeface="Arial" charset="0"/>
              <a:buNone/>
            </a:pPr>
            <a:r>
              <a:rPr lang="en-US" b="1" u="sng" dirty="0" smtClean="0"/>
              <a:t>Broad Objective</a:t>
            </a:r>
          </a:p>
          <a:p>
            <a:pPr algn="just" eaLnBrk="1" hangingPunct="1"/>
            <a:r>
              <a:rPr lang="en-US" dirty="0" smtClean="0"/>
              <a:t>Describes the expected contributions arising from the study. </a:t>
            </a:r>
          </a:p>
          <a:p>
            <a:pPr algn="just" eaLnBrk="1" hangingPunct="1"/>
            <a:r>
              <a:rPr lang="en-US" dirty="0" smtClean="0"/>
              <a:t>Relate the reasonable and expected contributions of the study to broad social, economic, or health concerns</a:t>
            </a:r>
          </a:p>
          <a:p>
            <a:pPr algn="just" eaLnBrk="1" hangingPunct="1"/>
            <a:r>
              <a:rPr lang="en-US" dirty="0" smtClean="0"/>
              <a:t>Contribute to the justification of why research on the problem is required </a:t>
            </a:r>
          </a:p>
          <a:p>
            <a:pPr algn="just" eaLnBrk="1" hangingPunct="1">
              <a:buFont typeface="Arial" charset="0"/>
              <a:buNone/>
            </a:pPr>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562372" y="533403"/>
            <a:ext cx="10122694" cy="5592763"/>
          </a:xfrm>
        </p:spPr>
        <p:txBody>
          <a:bodyPr>
            <a:normAutofit/>
          </a:bodyPr>
          <a:lstStyle/>
          <a:p>
            <a:pPr algn="just" eaLnBrk="1" hangingPunct="1">
              <a:buFont typeface="Arial" charset="0"/>
              <a:buNone/>
            </a:pPr>
            <a:r>
              <a:rPr lang="en-US" sz="3600" b="1" dirty="0" smtClean="0"/>
              <a:t>NOTE</a:t>
            </a:r>
          </a:p>
          <a:p>
            <a:pPr algn="just" eaLnBrk="1" hangingPunct="1"/>
            <a:r>
              <a:rPr lang="en-US" sz="3600" dirty="0" smtClean="0"/>
              <a:t>Note that broad objectives are the expected contributions. </a:t>
            </a:r>
          </a:p>
          <a:p>
            <a:pPr algn="just" eaLnBrk="1" hangingPunct="1"/>
            <a:r>
              <a:rPr lang="en-US" sz="3600" dirty="0" smtClean="0"/>
              <a:t>The investigator does not promise that the contribution will occur and therefore, usually does not try to measure them.</a:t>
            </a:r>
          </a:p>
          <a:p>
            <a:pPr algn="just" eaLnBrk="1" hangingPunct="1"/>
            <a:endParaRPr lang="en-US" sz="36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152400"/>
            <a:ext cx="11247438"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smtClean="0">
                <a:solidFill>
                  <a:srgbClr val="0000CC"/>
                </a:solidFill>
              </a:rPr>
              <a:t>Guidelines for writing research objectives</a:t>
            </a:r>
          </a:p>
        </p:txBody>
      </p:sp>
      <p:sp>
        <p:nvSpPr>
          <p:cNvPr id="48131" name="Content Placeholder 2"/>
          <p:cNvSpPr>
            <a:spLocks noGrp="1"/>
          </p:cNvSpPr>
          <p:nvPr>
            <p:ph idx="1"/>
          </p:nvPr>
        </p:nvSpPr>
        <p:spPr>
          <a:xfrm>
            <a:off x="0" y="1447800"/>
            <a:ext cx="11247438" cy="5410200"/>
          </a:xfrm>
        </p:spPr>
        <p:txBody>
          <a:bodyPr/>
          <a:lstStyle/>
          <a:p>
            <a:pPr algn="just" eaLnBrk="1" hangingPunct="1">
              <a:buFont typeface="Arial" charset="0"/>
              <a:buNone/>
            </a:pPr>
            <a:r>
              <a:rPr lang="en-US" dirty="0" smtClean="0"/>
              <a:t>The writing of the broad objectives will be guided by the following questions: </a:t>
            </a:r>
          </a:p>
          <a:p>
            <a:pPr algn="just" eaLnBrk="1" hangingPunct="1"/>
            <a:r>
              <a:rPr lang="en-US" dirty="0" smtClean="0"/>
              <a:t>How will the results from the study help improve service delivery, improve training programs, or assist in the design of educational materials? </a:t>
            </a:r>
          </a:p>
          <a:p>
            <a:pPr algn="just" eaLnBrk="1" hangingPunct="1"/>
            <a:r>
              <a:rPr lang="en-US" dirty="0" smtClean="0"/>
              <a:t>In other words, what are the anticipated contributions of the study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562372" y="0"/>
            <a:ext cx="10122694" cy="9906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solidFill>
                  <a:srgbClr val="0000CC"/>
                </a:solidFill>
              </a:rPr>
              <a:t>EXAMPLES OF BROAD OBJECTIVES</a:t>
            </a:r>
          </a:p>
        </p:txBody>
      </p:sp>
      <p:sp>
        <p:nvSpPr>
          <p:cNvPr id="49155" name="Content Placeholder 2"/>
          <p:cNvSpPr>
            <a:spLocks noGrp="1"/>
          </p:cNvSpPr>
          <p:nvPr>
            <p:ph idx="1"/>
          </p:nvPr>
        </p:nvSpPr>
        <p:spPr>
          <a:xfrm>
            <a:off x="1" y="990600"/>
            <a:ext cx="11059981" cy="5867400"/>
          </a:xfrm>
        </p:spPr>
        <p:txBody>
          <a:bodyPr/>
          <a:lstStyle/>
          <a:p>
            <a:pPr algn="just" eaLnBrk="1" hangingPunct="1"/>
            <a:r>
              <a:rPr lang="en-US" dirty="0" smtClean="0"/>
              <a:t>The broad objective of this study is to contribute towards increasing utilization of RH services among Kenyan adolescents. </a:t>
            </a:r>
          </a:p>
          <a:p>
            <a:pPr algn="just" eaLnBrk="1" hangingPunct="1"/>
            <a:r>
              <a:rPr lang="en-US" dirty="0" smtClean="0"/>
              <a:t>The broad objective of this study is to contribute towards reduction of the prevalence of Malaria among the study population.</a:t>
            </a:r>
          </a:p>
          <a:p>
            <a:pPr algn="just" eaLnBrk="1" hangingPunct="1"/>
            <a:r>
              <a:rPr lang="en-US" dirty="0" smtClean="0"/>
              <a:t>The broad objective of this study is to contribute to a better understanding of the factors that affect the use of maternal health care services in the study area</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0"/>
            <a:ext cx="11247438"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smtClean="0">
                <a:solidFill>
                  <a:srgbClr val="0000CC"/>
                </a:solidFill>
              </a:rPr>
              <a:t>SPECIFIC OBJECTIVES</a:t>
            </a:r>
            <a:br>
              <a:rPr lang="en-US" b="1" smtClean="0">
                <a:solidFill>
                  <a:srgbClr val="0000CC"/>
                </a:solidFill>
              </a:rPr>
            </a:br>
            <a:endParaRPr lang="en-US" smtClean="0">
              <a:solidFill>
                <a:srgbClr val="0000CC"/>
              </a:solidFill>
            </a:endParaRPr>
          </a:p>
        </p:txBody>
      </p:sp>
      <p:sp>
        <p:nvSpPr>
          <p:cNvPr id="50179" name="Content Placeholder 2"/>
          <p:cNvSpPr>
            <a:spLocks noGrp="1"/>
          </p:cNvSpPr>
          <p:nvPr>
            <p:ph idx="1"/>
          </p:nvPr>
        </p:nvSpPr>
        <p:spPr>
          <a:xfrm>
            <a:off x="187459" y="609600"/>
            <a:ext cx="10872523" cy="6248400"/>
          </a:xfrm>
        </p:spPr>
        <p:txBody>
          <a:bodyPr>
            <a:normAutofit/>
          </a:bodyPr>
          <a:lstStyle/>
          <a:p>
            <a:pPr algn="just" eaLnBrk="1" hangingPunct="1"/>
            <a:r>
              <a:rPr lang="en-US" dirty="0" smtClean="0"/>
              <a:t>In contrast to broad objectives that state what is expected to happen, specific objectives relate directly to the research problem situation. </a:t>
            </a:r>
          </a:p>
          <a:p>
            <a:pPr algn="just" eaLnBrk="1" hangingPunct="1"/>
            <a:r>
              <a:rPr lang="en-US" dirty="0" smtClean="0"/>
              <a:t>These are the outputs or deliverables of the study for which the researcher is responsible</a:t>
            </a:r>
          </a:p>
          <a:p>
            <a:pPr algn="just" eaLnBrk="1" hangingPunct="1"/>
            <a:r>
              <a:rPr lang="en-US" dirty="0" smtClean="0"/>
              <a:t>They indicate the variables that will be examined and measured. </a:t>
            </a:r>
          </a:p>
          <a:p>
            <a:pPr algn="just" eaLnBrk="1" hangingPunct="1"/>
            <a:r>
              <a:rPr lang="en-US" dirty="0" smtClean="0"/>
              <a:t>An immediate objective represents a promise by the investigator that certain specific variables will be examined</a:t>
            </a:r>
          </a:p>
          <a:p>
            <a:pPr algn="just" eaLnBrk="1" hangingPunct="1"/>
            <a:r>
              <a:rPr lang="en-US" dirty="0" smtClean="0"/>
              <a:t>Specific objectives are expressed in </a:t>
            </a:r>
            <a:r>
              <a:rPr lang="en-US" b="1" dirty="0" smtClean="0"/>
              <a:t>measurable terms</a:t>
            </a:r>
          </a:p>
          <a:p>
            <a:pPr algn="just" eaLnBrk="1" hangingPunct="1"/>
            <a:endParaRPr lang="en-US" dirty="0" smtClean="0"/>
          </a:p>
          <a:p>
            <a:pPr algn="just" eaLnBrk="1" hangingPunct="1"/>
            <a:endParaRPr lang="en-US" dirty="0" smtClean="0"/>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0"/>
            <a:ext cx="11247438" cy="1066800"/>
          </a:xfrm>
        </p:spPr>
        <p:txBody>
          <a:bodyPr/>
          <a:lstStyle/>
          <a:p>
            <a:pPr eaLnBrk="1" hangingPunct="1"/>
            <a:r>
              <a:rPr lang="en-US" b="1" smtClean="0"/>
              <a:t>EXAMPLES OF SPECIFIC OBJECTIVES</a:t>
            </a:r>
          </a:p>
        </p:txBody>
      </p:sp>
      <p:sp>
        <p:nvSpPr>
          <p:cNvPr id="51203" name="Content Placeholder 2"/>
          <p:cNvSpPr>
            <a:spLocks noGrp="1"/>
          </p:cNvSpPr>
          <p:nvPr>
            <p:ph idx="1"/>
          </p:nvPr>
        </p:nvSpPr>
        <p:spPr>
          <a:xfrm>
            <a:off x="0" y="914400"/>
            <a:ext cx="11247438" cy="5943600"/>
          </a:xfrm>
        </p:spPr>
        <p:txBody>
          <a:bodyPr/>
          <a:lstStyle/>
          <a:p>
            <a:pPr algn="just" eaLnBrk="1" hangingPunct="1"/>
            <a:r>
              <a:rPr lang="en-US" dirty="0" smtClean="0"/>
              <a:t>To establish the influence of education on the use of treated mosquito nets in the study area. </a:t>
            </a:r>
          </a:p>
          <a:p>
            <a:pPr algn="just" eaLnBrk="1" hangingPunct="1"/>
            <a:r>
              <a:rPr lang="en-US" dirty="0" smtClean="0"/>
              <a:t>To establish the association between the attitude of health workers and client satisfaction in the study area.</a:t>
            </a:r>
          </a:p>
          <a:p>
            <a:pPr algn="just" eaLnBrk="1" hangingPunct="1"/>
            <a:r>
              <a:rPr lang="en-US" dirty="0" smtClean="0"/>
              <a:t>To determine the effect of public health education campaign on the uptake of modern maternal health care services.</a:t>
            </a:r>
          </a:p>
          <a:p>
            <a:pPr algn="just" eaLnBrk="1" hangingPunct="1"/>
            <a:r>
              <a:rPr lang="en-US" dirty="0" smtClean="0"/>
              <a:t>To establish the effect of staff training on the quality of care provided and client satisfaction</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0" y="0"/>
            <a:ext cx="11247438" cy="1219200"/>
          </a:xfr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dirty="0" smtClean="0">
                <a:solidFill>
                  <a:schemeClr val="bg1"/>
                </a:solidFill>
              </a:rPr>
              <a:t>INTRODUCTION: SCIENTIFIC DEFINITION OF RESEARCH</a:t>
            </a:r>
          </a:p>
        </p:txBody>
      </p:sp>
      <p:sp>
        <p:nvSpPr>
          <p:cNvPr id="4099" name="Content Placeholder 2"/>
          <p:cNvSpPr>
            <a:spLocks noGrp="1"/>
          </p:cNvSpPr>
          <p:nvPr>
            <p:ph idx="1"/>
          </p:nvPr>
        </p:nvSpPr>
        <p:spPr>
          <a:xfrm>
            <a:off x="0" y="1219200"/>
            <a:ext cx="11247438" cy="5410200"/>
          </a:xfrm>
        </p:spPr>
        <p:txBody>
          <a:bodyPr>
            <a:normAutofit/>
          </a:bodyPr>
          <a:lstStyle/>
          <a:p>
            <a:pPr algn="just" eaLnBrk="1" hangingPunct="1"/>
            <a:endParaRPr lang="en-US" dirty="0" smtClean="0"/>
          </a:p>
          <a:p>
            <a:pPr algn="just" eaLnBrk="1" hangingPunct="1"/>
            <a:r>
              <a:rPr lang="en-US" dirty="0" smtClean="0"/>
              <a:t>According to Burns and Grove (1999), the word ‘</a:t>
            </a:r>
            <a:r>
              <a:rPr lang="en-US" b="1" dirty="0" smtClean="0"/>
              <a:t>research</a:t>
            </a:r>
            <a:r>
              <a:rPr lang="en-US" dirty="0" smtClean="0"/>
              <a:t>’ means ‘</a:t>
            </a:r>
            <a:r>
              <a:rPr lang="en-US" b="1" dirty="0" smtClean="0"/>
              <a:t>to search again</a:t>
            </a:r>
            <a:r>
              <a:rPr lang="en-US" dirty="0" smtClean="0"/>
              <a:t>’ or ‘to examine carefully’. </a:t>
            </a:r>
          </a:p>
          <a:p>
            <a:pPr algn="just" eaLnBrk="1" hangingPunct="1"/>
            <a:r>
              <a:rPr lang="en-US" dirty="0" smtClean="0"/>
              <a:t>Research is </a:t>
            </a:r>
            <a:r>
              <a:rPr lang="en-US" u="sng" dirty="0" smtClean="0"/>
              <a:t>diligent, systematic </a:t>
            </a:r>
            <a:r>
              <a:rPr lang="en-US" dirty="0" smtClean="0"/>
              <a:t>inquiry or study to </a:t>
            </a:r>
            <a:r>
              <a:rPr lang="en-US" u="sng" dirty="0" smtClean="0"/>
              <a:t>validate and refine </a:t>
            </a:r>
            <a:r>
              <a:rPr lang="en-US" dirty="0" smtClean="0"/>
              <a:t>existing knowledge and develop new knowledge.</a:t>
            </a:r>
          </a:p>
          <a:p>
            <a:pPr marL="0" indent="0" algn="ctr" eaLnBrk="1" hangingPunct="1">
              <a:buNone/>
            </a:pPr>
            <a:r>
              <a:rPr lang="en-US" b="1" dirty="0" smtClean="0"/>
              <a:t>OR</a:t>
            </a:r>
          </a:p>
          <a:p>
            <a:pPr algn="just"/>
            <a:r>
              <a:rPr lang="en-US" dirty="0"/>
              <a:t>A process of arriving at an effective solution to problems through systematic collection, analysis and interpretation of </a:t>
            </a:r>
            <a:r>
              <a:rPr lang="en-US" dirty="0" smtClean="0"/>
              <a:t>data. </a:t>
            </a:r>
          </a:p>
          <a:p>
            <a:pPr algn="just" eaLnBrk="1" hangingPunct="1"/>
            <a:r>
              <a:rPr lang="en-US" b="1" dirty="0" smtClean="0"/>
              <a:t>Nursing research </a:t>
            </a:r>
            <a:r>
              <a:rPr lang="en-US" dirty="0" smtClean="0"/>
              <a:t>is defined as research into those aspects of professional activity, which are predominantly and appropriately the concern and responsibility of nurses.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228600"/>
            <a:ext cx="10872523" cy="6477000"/>
          </a:xfrm>
        </p:spPr>
        <p:txBody>
          <a:bodyPr rtlCol="0">
            <a:normAutofit/>
          </a:bodyPr>
          <a:lstStyle/>
          <a:p>
            <a:pPr marL="514350" indent="-514350" algn="just" eaLnBrk="1" fontAlgn="auto" hangingPunct="1">
              <a:spcAft>
                <a:spcPts val="0"/>
              </a:spcAft>
              <a:buFont typeface="Arial" charset="0"/>
              <a:buNone/>
              <a:defRPr/>
            </a:pPr>
            <a:r>
              <a:rPr lang="en-US" b="1" u="sng" dirty="0" smtClean="0">
                <a:solidFill>
                  <a:srgbClr val="0000CC"/>
                </a:solidFill>
              </a:rPr>
              <a:t>HYPOTHESIS OF THE STUDY</a:t>
            </a:r>
            <a:endParaRPr lang="en-US" u="sng" dirty="0" smtClean="0">
              <a:solidFill>
                <a:srgbClr val="0000CC"/>
              </a:solidFill>
            </a:endParaRPr>
          </a:p>
          <a:p>
            <a:pPr algn="just" eaLnBrk="1" fontAlgn="auto" hangingPunct="1">
              <a:spcAft>
                <a:spcPts val="0"/>
              </a:spcAft>
              <a:buFont typeface="Arial" charset="0"/>
              <a:buNone/>
              <a:defRPr/>
            </a:pPr>
            <a:r>
              <a:rPr lang="en-US" b="1" dirty="0" smtClean="0"/>
              <a:t>Description:</a:t>
            </a:r>
          </a:p>
          <a:p>
            <a:pPr algn="just" eaLnBrk="1" fontAlgn="auto" hangingPunct="1">
              <a:spcAft>
                <a:spcPts val="0"/>
              </a:spcAft>
              <a:defRPr/>
            </a:pPr>
            <a:r>
              <a:rPr lang="en-US" dirty="0" smtClean="0"/>
              <a:t>This is a </a:t>
            </a:r>
            <a:r>
              <a:rPr lang="en-US" b="1" dirty="0" smtClean="0"/>
              <a:t>predictive</a:t>
            </a:r>
            <a:r>
              <a:rPr lang="en-US" dirty="0" smtClean="0"/>
              <a:t> statement about an expected relationship between two or more variables that permits empirical testing</a:t>
            </a:r>
            <a:endParaRPr lang="en-US" b="1" dirty="0" smtClean="0"/>
          </a:p>
          <a:p>
            <a:pPr algn="just" eaLnBrk="1" fontAlgn="auto" hangingPunct="1">
              <a:spcAft>
                <a:spcPts val="0"/>
              </a:spcAft>
              <a:defRPr/>
            </a:pPr>
            <a:r>
              <a:rPr lang="en-US" dirty="0" smtClean="0"/>
              <a:t>It is the </a:t>
            </a:r>
            <a:r>
              <a:rPr lang="en-US" b="1" dirty="0" smtClean="0"/>
              <a:t>researcher’s prediction </a:t>
            </a:r>
            <a:r>
              <a:rPr lang="en-US" dirty="0" smtClean="0"/>
              <a:t>or explanation of the relationships between two variables. E.g.</a:t>
            </a:r>
          </a:p>
          <a:p>
            <a:pPr algn="just" eaLnBrk="1" fontAlgn="auto" hangingPunct="1">
              <a:spcAft>
                <a:spcPts val="0"/>
              </a:spcAft>
              <a:buFont typeface="Arial" charset="0"/>
              <a:buNone/>
              <a:defRPr/>
            </a:pPr>
            <a:r>
              <a:rPr lang="en-US" dirty="0" smtClean="0"/>
              <a:t>	-Persons with Type II diabetes mellitus who have greater knowledge of their disease will have a higher rate of adherence to treatment regimen than those with less knowledge.</a:t>
            </a: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a:xfrm>
            <a:off x="0" y="228600"/>
            <a:ext cx="11247438" cy="12954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eaLnBrk="1" hangingPunct="1"/>
            <a:r>
              <a:rPr lang="en-US" b="1" smtClean="0">
                <a:solidFill>
                  <a:srgbClr val="0000CC"/>
                </a:solidFill>
              </a:rPr>
              <a:t>Difference between Specific objectives, Broad objectives and hypothesis</a:t>
            </a:r>
          </a:p>
        </p:txBody>
      </p:sp>
      <p:sp>
        <p:nvSpPr>
          <p:cNvPr id="53251" name="Content Placeholder 2"/>
          <p:cNvSpPr>
            <a:spLocks noGrp="1"/>
          </p:cNvSpPr>
          <p:nvPr>
            <p:ph idx="1"/>
          </p:nvPr>
        </p:nvSpPr>
        <p:spPr>
          <a:xfrm>
            <a:off x="0" y="1752600"/>
            <a:ext cx="11247438" cy="5105400"/>
          </a:xfrm>
        </p:spPr>
        <p:txBody>
          <a:bodyPr/>
          <a:lstStyle/>
          <a:p>
            <a:pPr eaLnBrk="1" hangingPunct="1"/>
            <a:r>
              <a:rPr lang="en-US" sz="2800" smtClean="0"/>
              <a:t>While broad objectives identify the </a:t>
            </a:r>
            <a:r>
              <a:rPr lang="en-US" sz="2800" b="1" smtClean="0"/>
              <a:t>anticipated contributions </a:t>
            </a:r>
            <a:r>
              <a:rPr lang="en-US" sz="2800" smtClean="0"/>
              <a:t>arising from a study, </a:t>
            </a:r>
          </a:p>
          <a:p>
            <a:pPr eaLnBrk="1" hangingPunct="1"/>
            <a:r>
              <a:rPr lang="en-US" sz="2800" smtClean="0"/>
              <a:t>and specific objectives </a:t>
            </a:r>
            <a:r>
              <a:rPr lang="en-US" sz="2800" b="1" smtClean="0"/>
              <a:t>specify what will be done or measured </a:t>
            </a:r>
            <a:r>
              <a:rPr lang="en-US" sz="2800" smtClean="0"/>
              <a:t>in the study, </a:t>
            </a:r>
          </a:p>
          <a:p>
            <a:pPr eaLnBrk="1" hangingPunct="1"/>
            <a:r>
              <a:rPr lang="en-US" sz="2800" smtClean="0"/>
              <a:t>hypotheses specify the </a:t>
            </a:r>
            <a:r>
              <a:rPr lang="en-US" sz="2800" b="1" smtClean="0"/>
              <a:t>expected relationship </a:t>
            </a:r>
            <a:r>
              <a:rPr lang="en-US" sz="2800" smtClean="0"/>
              <a:t>among the variables </a:t>
            </a:r>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0" y="0"/>
            <a:ext cx="11247438" cy="10668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pPr eaLnBrk="1" hangingPunct="1"/>
            <a:r>
              <a:rPr lang="en-US" b="1" smtClean="0"/>
              <a:t>Where are hypothesis required?</a:t>
            </a:r>
          </a:p>
        </p:txBody>
      </p:sp>
      <p:sp>
        <p:nvSpPr>
          <p:cNvPr id="54275" name="Content Placeholder 2"/>
          <p:cNvSpPr>
            <a:spLocks noGrp="1"/>
          </p:cNvSpPr>
          <p:nvPr>
            <p:ph idx="1"/>
          </p:nvPr>
        </p:nvSpPr>
        <p:spPr>
          <a:xfrm>
            <a:off x="562372" y="990600"/>
            <a:ext cx="10122694" cy="5135563"/>
          </a:xfrm>
        </p:spPr>
        <p:txBody>
          <a:bodyPr/>
          <a:lstStyle/>
          <a:p>
            <a:pPr eaLnBrk="1" hangingPunct="1"/>
            <a:r>
              <a:rPr lang="en-US" smtClean="0"/>
              <a:t>They are most appropriate for field intervention or evaluative studies. </a:t>
            </a:r>
          </a:p>
          <a:p>
            <a:pPr eaLnBrk="1" hangingPunct="1"/>
            <a:r>
              <a:rPr lang="en-US" smtClean="0"/>
              <a:t>Diagnostic or exploratory studies </a:t>
            </a:r>
            <a:r>
              <a:rPr lang="en-US" b="1" smtClean="0"/>
              <a:t>do not normally require hypotheses because they generally do not test relationships between variables.</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 y="0"/>
            <a:ext cx="11059981" cy="9906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sz="4800" b="1" dirty="0" smtClean="0"/>
              <a:t>Purposes of Hypotheses</a:t>
            </a:r>
          </a:p>
        </p:txBody>
      </p:sp>
      <p:sp>
        <p:nvSpPr>
          <p:cNvPr id="55299" name="Content Placeholder 2"/>
          <p:cNvSpPr>
            <a:spLocks noGrp="1"/>
          </p:cNvSpPr>
          <p:nvPr>
            <p:ph idx="1"/>
          </p:nvPr>
        </p:nvSpPr>
        <p:spPr>
          <a:xfrm>
            <a:off x="0" y="838200"/>
            <a:ext cx="10966252" cy="5715000"/>
          </a:xfrm>
        </p:spPr>
        <p:txBody>
          <a:bodyPr>
            <a:normAutofit/>
          </a:bodyPr>
          <a:lstStyle/>
          <a:p>
            <a:pPr algn="just" eaLnBrk="1" hangingPunct="1"/>
            <a:r>
              <a:rPr lang="en-US" dirty="0" smtClean="0"/>
              <a:t>Hypotheses provide direction. They bridge the gap </a:t>
            </a:r>
            <a:r>
              <a:rPr lang="en-US" dirty="0" smtClean="0"/>
              <a:t>between</a:t>
            </a:r>
            <a:r>
              <a:rPr lang="en-US" dirty="0" smtClean="0"/>
              <a:t> </a:t>
            </a:r>
            <a:r>
              <a:rPr lang="en-US" dirty="0" smtClean="0"/>
              <a:t>the problem and the evidence needed for its solution.</a:t>
            </a:r>
          </a:p>
          <a:p>
            <a:pPr algn="just" eaLnBrk="1" hangingPunct="1"/>
            <a:r>
              <a:rPr lang="en-US" dirty="0" smtClean="0"/>
              <a:t>Hypotheses ensure collection of the evidence necessary to answer the question posed in the problem statement.</a:t>
            </a:r>
          </a:p>
          <a:p>
            <a:pPr algn="just" eaLnBrk="1" hangingPunct="1"/>
            <a:r>
              <a:rPr lang="en-US" dirty="0" smtClean="0"/>
              <a:t>It enables the researcher to assess the information he or she has collected from the standpoint of both relevance and organization.</a:t>
            </a:r>
          </a:p>
          <a:p>
            <a:pPr algn="just" eaLnBrk="1" hangingPunct="1"/>
            <a:r>
              <a:rPr lang="en-US" dirty="0" smtClean="0"/>
              <a:t>Sensitizes the investigator to certain aspects of the situation that are relevant regarding the problem at hand. </a:t>
            </a:r>
          </a:p>
          <a:p>
            <a:pPr algn="just" eaLnBrk="1" hangingPunct="1"/>
            <a:r>
              <a:rPr lang="en-US" dirty="0" smtClean="0"/>
              <a:t>Enables the researcher to understand the problem with greater clarity. </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990600"/>
          </a:xfrm>
        </p:spPr>
        <p:txBody>
          <a:bodyPr>
            <a:noAutofit/>
          </a:bodyPr>
          <a:lstStyle/>
          <a:p>
            <a:r>
              <a:rPr lang="en-US" b="1" dirty="0" smtClean="0"/>
              <a:t>The characteristics of good hypotheses</a:t>
            </a:r>
            <a:endParaRPr lang="en-US" b="1" dirty="0"/>
          </a:p>
        </p:txBody>
      </p:sp>
      <p:sp>
        <p:nvSpPr>
          <p:cNvPr id="2" name="Content Placeholder 1"/>
          <p:cNvSpPr>
            <a:spLocks noGrp="1"/>
          </p:cNvSpPr>
          <p:nvPr>
            <p:ph idx="1"/>
          </p:nvPr>
        </p:nvSpPr>
        <p:spPr>
          <a:xfrm>
            <a:off x="1051719" y="1353671"/>
            <a:ext cx="8839200" cy="5486400"/>
          </a:xfrm>
        </p:spPr>
        <p:txBody>
          <a:bodyPr>
            <a:normAutofit/>
          </a:bodyPr>
          <a:lstStyle/>
          <a:p>
            <a:pPr marL="624078" indent="-514350" algn="just">
              <a:buFont typeface="Wingdings" pitchFamily="2" charset="2"/>
              <a:buChar char="ü"/>
            </a:pPr>
            <a:r>
              <a:rPr lang="en-US" dirty="0"/>
              <a:t>Must state clearly and briefly the expected relationship between variables.</a:t>
            </a:r>
          </a:p>
          <a:p>
            <a:pPr marL="624078" indent="-514350" algn="just">
              <a:buFont typeface="Wingdings" pitchFamily="2" charset="2"/>
              <a:buChar char="ü"/>
            </a:pPr>
            <a:r>
              <a:rPr lang="en-US" dirty="0"/>
              <a:t>Based on a sound rationale derived from theory, or research, or professional experience</a:t>
            </a:r>
          </a:p>
          <a:p>
            <a:pPr marL="624078" indent="-514350" algn="just">
              <a:buFont typeface="Wingdings" pitchFamily="2" charset="2"/>
              <a:buChar char="ü"/>
            </a:pPr>
            <a:r>
              <a:rPr lang="en-US" dirty="0"/>
              <a:t>Consistent with common sense or generally accepted truths.</a:t>
            </a:r>
          </a:p>
        </p:txBody>
      </p:sp>
    </p:spTree>
    <p:extLst>
      <p:ext uri="{BB962C8B-B14F-4D97-AF65-F5344CB8AC3E}">
        <p14:creationId xmlns:p14="http://schemas.microsoft.com/office/powerpoint/2010/main" xmlns="" val="137973784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457200"/>
          </a:xfrm>
        </p:spPr>
        <p:txBody>
          <a:bodyPr>
            <a:normAutofit fontScale="90000"/>
          </a:bodyPr>
          <a:lstStyle/>
          <a:p>
            <a:r>
              <a:rPr lang="en-US" dirty="0" smtClean="0"/>
              <a:t>Characteristics cont’d</a:t>
            </a:r>
            <a:endParaRPr lang="en-US" dirty="0"/>
          </a:p>
        </p:txBody>
      </p:sp>
      <p:sp>
        <p:nvSpPr>
          <p:cNvPr id="2" name="Content Placeholder 1"/>
          <p:cNvSpPr>
            <a:spLocks noGrp="1"/>
          </p:cNvSpPr>
          <p:nvPr>
            <p:ph idx="1"/>
          </p:nvPr>
        </p:nvSpPr>
        <p:spPr>
          <a:xfrm>
            <a:off x="442119" y="784412"/>
            <a:ext cx="10363200" cy="6096000"/>
          </a:xfrm>
        </p:spPr>
        <p:txBody>
          <a:bodyPr>
            <a:normAutofit/>
          </a:bodyPr>
          <a:lstStyle/>
          <a:p>
            <a:pPr marL="624078" indent="-514350" algn="just">
              <a:buFont typeface="Wingdings" pitchFamily="2" charset="2"/>
              <a:buChar char="ü"/>
            </a:pPr>
            <a:r>
              <a:rPr lang="en-US" dirty="0"/>
              <a:t>Testable, i.e. data can be collected to support or fail to support the hypotheses. This  then implies that the variables stated in the hypotheses can be operationalized.</a:t>
            </a:r>
          </a:p>
          <a:p>
            <a:pPr marL="624078" indent="-514350" algn="just">
              <a:buFont typeface="Wingdings" pitchFamily="2" charset="2"/>
              <a:buChar char="ü"/>
            </a:pPr>
            <a:r>
              <a:rPr lang="en-US" dirty="0"/>
              <a:t>Must be related to empirical phenomena. Words like ‘ought’, ‘bad’ reflect moral judgment should be avoided</a:t>
            </a:r>
          </a:p>
          <a:p>
            <a:pPr marL="624078" indent="-514350" algn="just">
              <a:buFont typeface="Wingdings" pitchFamily="2" charset="2"/>
              <a:buChar char="ü"/>
            </a:pPr>
            <a:r>
              <a:rPr lang="en-US" dirty="0"/>
              <a:t>Be testable within a reasonable time.</a:t>
            </a:r>
          </a:p>
          <a:p>
            <a:pPr marL="624078" indent="-514350" algn="just">
              <a:buNone/>
            </a:pPr>
            <a:endParaRPr lang="en-US" dirty="0"/>
          </a:p>
        </p:txBody>
      </p:sp>
    </p:spTree>
    <p:extLst>
      <p:ext uri="{BB962C8B-B14F-4D97-AF65-F5344CB8AC3E}">
        <p14:creationId xmlns:p14="http://schemas.microsoft.com/office/powerpoint/2010/main" xmlns="" val="4168825976"/>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152400"/>
            <a:ext cx="8229601" cy="533400"/>
          </a:xfrm>
        </p:spPr>
        <p:txBody>
          <a:bodyPr>
            <a:normAutofit fontScale="90000"/>
          </a:bodyPr>
          <a:lstStyle/>
          <a:p>
            <a:r>
              <a:rPr lang="en-US" dirty="0" smtClean="0"/>
              <a:t>Characteristics cont’d</a:t>
            </a:r>
            <a:endParaRPr lang="en-US" dirty="0"/>
          </a:p>
        </p:txBody>
      </p:sp>
      <p:sp>
        <p:nvSpPr>
          <p:cNvPr id="2" name="Content Placeholder 1"/>
          <p:cNvSpPr>
            <a:spLocks noGrp="1"/>
          </p:cNvSpPr>
          <p:nvPr>
            <p:ph idx="1"/>
          </p:nvPr>
        </p:nvSpPr>
        <p:spPr>
          <a:xfrm>
            <a:off x="365919" y="838200"/>
            <a:ext cx="10591800" cy="5867400"/>
          </a:xfrm>
        </p:spPr>
        <p:txBody>
          <a:bodyPr>
            <a:normAutofit/>
          </a:bodyPr>
          <a:lstStyle/>
          <a:p>
            <a:pPr marL="624078" indent="-514350" algn="just">
              <a:buFont typeface="Wingdings" pitchFamily="2" charset="2"/>
              <a:buChar char="ü"/>
            </a:pPr>
            <a:r>
              <a:rPr lang="en-US" dirty="0"/>
              <a:t>Variables tested in the hypotheses must be consisted with purpose statement, objectives and the operationalized variables in the method section</a:t>
            </a:r>
          </a:p>
          <a:p>
            <a:pPr marL="624078" indent="-514350" algn="just">
              <a:buFont typeface="Wingdings" pitchFamily="2" charset="2"/>
              <a:buChar char="ü"/>
            </a:pPr>
            <a:r>
              <a:rPr lang="en-US" dirty="0"/>
              <a:t>A good hypothesis must be as simple and as concise as the complexity of the concepts involved allows.</a:t>
            </a:r>
          </a:p>
          <a:p>
            <a:pPr marL="624078" indent="-514350" algn="just">
              <a:buFont typeface="Wingdings" pitchFamily="2" charset="2"/>
              <a:buChar char="ü"/>
            </a:pPr>
            <a:r>
              <a:rPr lang="en-US" dirty="0"/>
              <a:t>A good hypothesis must be stated in such a way that its implications can be deduced in the form of empirical operations with respect to which relationship can be validated or refuted. </a:t>
            </a:r>
          </a:p>
          <a:p>
            <a:pPr algn="just">
              <a:buNone/>
            </a:pPr>
            <a:endParaRPr lang="en-US" dirty="0"/>
          </a:p>
        </p:txBody>
      </p:sp>
    </p:spTree>
    <p:extLst>
      <p:ext uri="{BB962C8B-B14F-4D97-AF65-F5344CB8AC3E}">
        <p14:creationId xmlns:p14="http://schemas.microsoft.com/office/powerpoint/2010/main" xmlns="" val="335607040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562372" y="0"/>
            <a:ext cx="10122694" cy="457200"/>
          </a:xfrm>
        </p:spPr>
        <p:txBody>
          <a:bodyPr rtlCol="0">
            <a:normAutofit fontScale="90000"/>
          </a:bodyPr>
          <a:lstStyle/>
          <a:p>
            <a:pPr eaLnBrk="1" fontAlgn="auto" hangingPunct="1">
              <a:spcAft>
                <a:spcPts val="0"/>
              </a:spcAft>
              <a:defRPr/>
            </a:pPr>
            <a:r>
              <a:rPr lang="en-US" b="1" u="sng" smtClean="0"/>
              <a:t>TYPES OF HYPOTHESES</a:t>
            </a:r>
          </a:p>
        </p:txBody>
      </p:sp>
      <p:sp>
        <p:nvSpPr>
          <p:cNvPr id="3" name="Content Placeholder 2"/>
          <p:cNvSpPr>
            <a:spLocks noGrp="1"/>
          </p:cNvSpPr>
          <p:nvPr>
            <p:ph idx="1"/>
          </p:nvPr>
        </p:nvSpPr>
        <p:spPr>
          <a:xfrm>
            <a:off x="187459" y="457200"/>
            <a:ext cx="10872523" cy="6248400"/>
          </a:xfrm>
        </p:spPr>
        <p:txBody>
          <a:bodyPr rtlCol="0">
            <a:normAutofit/>
          </a:bodyPr>
          <a:lstStyle/>
          <a:p>
            <a:pPr marL="514350" indent="-514350" algn="just" eaLnBrk="1" fontAlgn="auto" hangingPunct="1">
              <a:spcAft>
                <a:spcPts val="0"/>
              </a:spcAft>
              <a:buFont typeface="+mj-lt"/>
              <a:buAutoNum type="arabicPeriod"/>
              <a:defRPr/>
            </a:pPr>
            <a:r>
              <a:rPr lang="en-US" b="1" dirty="0" smtClean="0"/>
              <a:t>Directional Hypothesis: </a:t>
            </a:r>
            <a:r>
              <a:rPr lang="en-US" dirty="0" smtClean="0"/>
              <a:t>it predicts an outcome in a specific direction. </a:t>
            </a:r>
          </a:p>
          <a:p>
            <a:pPr marL="0" indent="0" algn="just" eaLnBrk="1" fontAlgn="auto" hangingPunct="1">
              <a:spcAft>
                <a:spcPts val="0"/>
              </a:spcAft>
              <a:buNone/>
              <a:defRPr/>
            </a:pPr>
            <a:r>
              <a:rPr lang="en-US" dirty="0" smtClean="0"/>
              <a:t>Example;</a:t>
            </a:r>
            <a:br>
              <a:rPr lang="en-US" dirty="0" smtClean="0"/>
            </a:br>
            <a:r>
              <a:rPr lang="en-US" sz="2800" i="1" dirty="0" smtClean="0"/>
              <a:t>Persons with Type II diabetes mellitus and have greater knowledge of their diseases will have a higher rate of adherence to treatment regimen than those with less knowledge.</a:t>
            </a:r>
          </a:p>
          <a:p>
            <a:pPr marL="514350" indent="-514350" algn="just" eaLnBrk="1" fontAlgn="auto" hangingPunct="1">
              <a:spcAft>
                <a:spcPts val="0"/>
              </a:spcAft>
              <a:buFont typeface="+mj-lt"/>
              <a:buAutoNum type="arabicPeriod"/>
              <a:defRPr/>
            </a:pPr>
            <a:r>
              <a:rPr lang="en-US" b="1" dirty="0" smtClean="0"/>
              <a:t>Non Directional Hypothesis: </a:t>
            </a:r>
            <a:r>
              <a:rPr lang="en-US" dirty="0" smtClean="0"/>
              <a:t>it indicates there is a difference or correlation but does not specify which. For example: </a:t>
            </a:r>
          </a:p>
          <a:p>
            <a:pPr marL="514350" indent="-514350" algn="just" eaLnBrk="1" fontAlgn="auto" hangingPunct="1">
              <a:spcAft>
                <a:spcPts val="0"/>
              </a:spcAft>
              <a:buFont typeface="Arial" charset="0"/>
              <a:buNone/>
              <a:defRPr/>
            </a:pPr>
            <a:r>
              <a:rPr lang="en-US" dirty="0" smtClean="0"/>
              <a:t>	</a:t>
            </a:r>
            <a:r>
              <a:rPr lang="en-US" sz="2800" i="1" dirty="0" smtClean="0"/>
              <a:t>Persons with Type II diabetes mellitus who follow a structured </a:t>
            </a:r>
            <a:r>
              <a:rPr lang="en-US" sz="2800" i="1" dirty="0" err="1" smtClean="0"/>
              <a:t>programme</a:t>
            </a:r>
            <a:r>
              <a:rPr lang="en-US" sz="2800" i="1" dirty="0" smtClean="0"/>
              <a:t> on their condition have a higher rate of adherence to treatment.</a:t>
            </a:r>
          </a:p>
          <a:p>
            <a:pPr algn="just" eaLnBrk="1" fontAlgn="auto" hangingPunct="1">
              <a:spcAft>
                <a:spcPts val="0"/>
              </a:spcAft>
              <a:buFont typeface="Arial" pitchFamily="34" charset="0"/>
              <a:buChar char="•"/>
              <a:defRPr/>
            </a:pPr>
            <a:r>
              <a:rPr lang="en-US" sz="2800" dirty="0" smtClean="0"/>
              <a:t>This does not indicate a directional relationship</a:t>
            </a:r>
            <a:r>
              <a:rPr lang="en-US" dirty="0" smtClean="0"/>
              <a:t>.</a:t>
            </a:r>
          </a:p>
          <a:p>
            <a:pPr algn="just" eaLnBrk="1" fontAlgn="auto" hangingPunct="1">
              <a:spcAft>
                <a:spcPts val="0"/>
              </a:spcAft>
              <a:buFont typeface="Arial" pitchFamily="34" charset="0"/>
              <a:buChar char="•"/>
              <a:defRPr/>
            </a:pPr>
            <a:endParaRPr lang="en-US" dirty="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Content Placeholder 2"/>
          <p:cNvSpPr>
            <a:spLocks noGrp="1"/>
          </p:cNvSpPr>
          <p:nvPr>
            <p:ph idx="1"/>
          </p:nvPr>
        </p:nvSpPr>
        <p:spPr>
          <a:xfrm>
            <a:off x="187459" y="381000"/>
            <a:ext cx="10872523" cy="6324600"/>
          </a:xfrm>
        </p:spPr>
        <p:txBody>
          <a:bodyPr/>
          <a:lstStyle/>
          <a:p>
            <a:pPr marL="0" indent="0" algn="just" eaLnBrk="1" hangingPunct="1">
              <a:buNone/>
            </a:pPr>
            <a:r>
              <a:rPr lang="en-US" b="1" dirty="0" smtClean="0"/>
              <a:t>3. Null Hypothesis and Alternative Hypothesis</a:t>
            </a:r>
            <a:br>
              <a:rPr lang="en-US" b="1" dirty="0" smtClean="0"/>
            </a:br>
            <a:r>
              <a:rPr lang="en-US" dirty="0" smtClean="0"/>
              <a:t>1) Null hypothesis (denoted as H</a:t>
            </a:r>
            <a:r>
              <a:rPr lang="en-US" baseline="-25000" dirty="0" smtClean="0"/>
              <a:t>0</a:t>
            </a:r>
            <a:r>
              <a:rPr lang="en-US" dirty="0" smtClean="0"/>
              <a:t>): The null (statistical) hypothesis is </a:t>
            </a:r>
            <a:r>
              <a:rPr lang="en-US" dirty="0" smtClean="0">
                <a:solidFill>
                  <a:srgbClr val="FF0000"/>
                </a:solidFill>
              </a:rPr>
              <a:t>used for statistical testing and interpretation</a:t>
            </a:r>
            <a:r>
              <a:rPr lang="en-US" dirty="0" smtClean="0"/>
              <a:t>. It states no difference exists between groups or no correlations between variables. Example;</a:t>
            </a:r>
          </a:p>
          <a:p>
            <a:pPr algn="just" eaLnBrk="1" hangingPunct="1">
              <a:buFont typeface="Arial" charset="0"/>
              <a:buNone/>
            </a:pPr>
            <a:r>
              <a:rPr lang="en-US" dirty="0" smtClean="0"/>
              <a:t>	</a:t>
            </a:r>
            <a:r>
              <a:rPr lang="en-US" sz="2800" i="1" dirty="0" smtClean="0"/>
              <a:t>There is no difference in performance of national examinations between standard eight pupils from rural primary schools and standard eight students from urban primary school in Kenya</a:t>
            </a:r>
            <a:r>
              <a:rPr lang="en-US" dirty="0" smtClean="0"/>
              <a:t>.</a:t>
            </a:r>
          </a:p>
          <a:p>
            <a:pPr algn="just" eaLnBrk="1" hangingPunct="1">
              <a:buFont typeface="Arial" charset="0"/>
              <a:buNone/>
            </a:pPr>
            <a:r>
              <a:rPr lang="en-US" dirty="0" smtClean="0"/>
              <a:t>4.  </a:t>
            </a:r>
            <a:r>
              <a:rPr lang="en-US" b="1" dirty="0" smtClean="0"/>
              <a:t>Alternative hypothesis </a:t>
            </a:r>
            <a:r>
              <a:rPr lang="en-US" dirty="0" smtClean="0"/>
              <a:t>(denoted as H</a:t>
            </a:r>
            <a:r>
              <a:rPr lang="en-US" baseline="-25000" dirty="0" smtClean="0"/>
              <a:t>1</a:t>
            </a:r>
            <a:r>
              <a:rPr lang="en-US" dirty="0" smtClean="0"/>
              <a:t>): It states that there is a difference or correlation. </a:t>
            </a:r>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0" y="0"/>
            <a:ext cx="11247438" cy="11430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eaLnBrk="1" hangingPunct="1"/>
            <a:r>
              <a:rPr lang="en-US" b="1" smtClean="0">
                <a:solidFill>
                  <a:srgbClr val="0000CC"/>
                </a:solidFill>
              </a:rPr>
              <a:t>Considerations in Writing the Hypothesis </a:t>
            </a:r>
            <a:endParaRPr lang="en-US" smtClean="0">
              <a:solidFill>
                <a:srgbClr val="0000CC"/>
              </a:solidFill>
            </a:endParaRPr>
          </a:p>
        </p:txBody>
      </p:sp>
      <p:sp>
        <p:nvSpPr>
          <p:cNvPr id="58371" name="Content Placeholder 2"/>
          <p:cNvSpPr>
            <a:spLocks noGrp="1"/>
          </p:cNvSpPr>
          <p:nvPr>
            <p:ph idx="1"/>
          </p:nvPr>
        </p:nvSpPr>
        <p:spPr>
          <a:xfrm>
            <a:off x="0" y="1066800"/>
            <a:ext cx="11247438" cy="5791200"/>
          </a:xfrm>
        </p:spPr>
        <p:txBody>
          <a:bodyPr>
            <a:normAutofit/>
          </a:bodyPr>
          <a:lstStyle/>
          <a:p>
            <a:pPr eaLnBrk="1" hangingPunct="1"/>
            <a:r>
              <a:rPr lang="en-US" smtClean="0"/>
              <a:t>In writing study hypotheses, always think in terms of the expected relationship between variables </a:t>
            </a:r>
          </a:p>
          <a:p>
            <a:pPr eaLnBrk="1" hangingPunct="1">
              <a:buFont typeface="Arial" charset="0"/>
              <a:buNone/>
            </a:pPr>
            <a:r>
              <a:rPr lang="en-US" b="1" u="sng" smtClean="0"/>
              <a:t>HOW TO WRITE A HYPOTHESIS</a:t>
            </a:r>
          </a:p>
          <a:p>
            <a:pPr eaLnBrk="1" hangingPunct="1"/>
            <a:r>
              <a:rPr lang="en-US" smtClean="0"/>
              <a:t>Think first about the central problem your study will address (the dependent variable).</a:t>
            </a:r>
          </a:p>
          <a:p>
            <a:pPr eaLnBrk="1" hangingPunct="1"/>
            <a:r>
              <a:rPr lang="en-US" smtClean="0"/>
              <a:t>Next, consider what factor or factors (the independent variables) might cause, determine, or influence the dependent variable</a:t>
            </a:r>
          </a:p>
          <a:p>
            <a:pPr eaLnBrk="1" hangingPunct="1"/>
            <a:r>
              <a:rPr lang="en-US" smtClean="0"/>
              <a:t> Finally, ask yourself if the relationship between the independent and dependent variables is direct or indirect through a set of intervening variables.</a:t>
            </a:r>
          </a:p>
          <a:p>
            <a:pPr eaLnBrk="1" hangingPunct="1"/>
            <a:endParaRPr lang="en-US" smtClean="0"/>
          </a:p>
          <a:p>
            <a:pPr eaLnBrk="1" hangingPunct="1">
              <a:buFont typeface="Arial" charset="0"/>
              <a:buNone/>
            </a:pPr>
            <a:endParaRPr lang="en-US" b="1" u="sng"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0" y="0"/>
            <a:ext cx="11247438" cy="990600"/>
          </a:xfr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6">
              <a:shade val="50000"/>
            </a:schemeClr>
          </a:lnRef>
          <a:fillRef idx="1">
            <a:schemeClr val="accent6"/>
          </a:fillRef>
          <a:effectRef idx="0">
            <a:schemeClr val="accent6"/>
          </a:effectRef>
          <a:fontRef idx="minor">
            <a:schemeClr val="lt1"/>
          </a:fontRef>
        </p:style>
        <p:txBody>
          <a:bodyPr/>
          <a:lstStyle/>
          <a:p>
            <a:pPr eaLnBrk="1" hangingPunct="1"/>
            <a:r>
              <a:rPr lang="en-US" b="1" smtClean="0">
                <a:solidFill>
                  <a:schemeClr val="tx1"/>
                </a:solidFill>
              </a:rPr>
              <a:t>Nursing research cont’</a:t>
            </a:r>
          </a:p>
        </p:txBody>
      </p:sp>
      <p:sp>
        <p:nvSpPr>
          <p:cNvPr id="5123" name="Content Placeholder 2"/>
          <p:cNvSpPr>
            <a:spLocks noGrp="1"/>
          </p:cNvSpPr>
          <p:nvPr>
            <p:ph idx="1"/>
          </p:nvPr>
        </p:nvSpPr>
        <p:spPr>
          <a:xfrm>
            <a:off x="0" y="990600"/>
            <a:ext cx="10685066" cy="5638800"/>
          </a:xfrm>
        </p:spPr>
        <p:txBody>
          <a:bodyPr/>
          <a:lstStyle/>
          <a:p>
            <a:pPr algn="just" eaLnBrk="1" hangingPunct="1"/>
            <a:r>
              <a:rPr lang="en-US" smtClean="0"/>
              <a:t>Research can be nursing research only when it addresses issues that are relevant to the nursing profession. </a:t>
            </a:r>
          </a:p>
          <a:p>
            <a:pPr algn="just" eaLnBrk="1" hangingPunct="1"/>
            <a:r>
              <a:rPr lang="en-US" smtClean="0"/>
              <a:t>If the topic is not going to have an impact on the nursing practice, it is not nursing research. Thus, it is important to understand that in order to define your research as nursing research; your study must be geared towards improving certain aspects of the nursing practice, education and administration. </a:t>
            </a:r>
          </a:p>
          <a:p>
            <a:pPr algn="just"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11247438" cy="6477000"/>
          </a:xfrm>
        </p:spPr>
        <p:txBody>
          <a:bodyPr rtlCol="0">
            <a:normAutofit/>
          </a:bodyPr>
          <a:lstStyle/>
          <a:p>
            <a:pPr eaLnBrk="1" fontAlgn="auto" hangingPunct="1">
              <a:spcAft>
                <a:spcPts val="0"/>
              </a:spcAft>
              <a:buFont typeface="Arial" charset="0"/>
              <a:buNone/>
              <a:defRPr/>
            </a:pPr>
            <a:r>
              <a:rPr lang="en-US" b="1" u="sng" smtClean="0"/>
              <a:t>VARIABLES</a:t>
            </a:r>
          </a:p>
          <a:p>
            <a:pPr eaLnBrk="1" fontAlgn="auto" hangingPunct="1">
              <a:spcAft>
                <a:spcPts val="0"/>
              </a:spcAft>
              <a:buFont typeface="Arial" charset="0"/>
              <a:buNone/>
              <a:defRPr/>
            </a:pPr>
            <a:r>
              <a:rPr lang="en-US" b="1" smtClean="0"/>
              <a:t>Def: </a:t>
            </a:r>
            <a:r>
              <a:rPr lang="en-US" smtClean="0"/>
              <a:t>Variables are defined as quality, properties or characteristics of persons, things or situation that change or vary/ assume different values. For example: sex (male and female) age (20–25, 26–30 years) academic success, stress and pain.</a:t>
            </a:r>
          </a:p>
          <a:p>
            <a:pPr eaLnBrk="1" fontAlgn="auto" hangingPunct="1">
              <a:spcAft>
                <a:spcPts val="0"/>
              </a:spcAft>
              <a:buFont typeface="Arial" charset="0"/>
              <a:buNone/>
              <a:defRPr/>
            </a:pPr>
            <a:r>
              <a:rPr lang="en-US" b="1" i="1" u="sng" smtClean="0"/>
              <a:t>Types of variables</a:t>
            </a:r>
          </a:p>
          <a:p>
            <a:pPr marL="514350" indent="-514350" eaLnBrk="1" fontAlgn="auto" hangingPunct="1">
              <a:spcAft>
                <a:spcPts val="0"/>
              </a:spcAft>
              <a:buFont typeface="+mj-lt"/>
              <a:buAutoNum type="arabicParenR"/>
              <a:defRPr/>
            </a:pPr>
            <a:r>
              <a:rPr lang="en-US" b="1" smtClean="0"/>
              <a:t>Independent Variable(treatment/experimental) I</a:t>
            </a:r>
            <a:r>
              <a:rPr lang="en-US" smtClean="0"/>
              <a:t>t’s a variable that influences other variables. </a:t>
            </a:r>
          </a:p>
          <a:p>
            <a:pPr marL="514350" indent="-514350" eaLnBrk="1" fontAlgn="auto" hangingPunct="1">
              <a:spcAft>
                <a:spcPts val="0"/>
              </a:spcAft>
              <a:buFont typeface="Arial" charset="0"/>
              <a:buNone/>
              <a:defRPr/>
            </a:pPr>
            <a:r>
              <a:rPr lang="en-US" smtClean="0"/>
              <a:t>	It is perceived as contributing to or enabling a particular outcome. </a:t>
            </a:r>
          </a:p>
          <a:p>
            <a:pPr marL="514350" indent="-514350" eaLnBrk="1" fontAlgn="auto" hangingPunct="1">
              <a:spcAft>
                <a:spcPts val="0"/>
              </a:spcAft>
              <a:defRPr/>
            </a:pPr>
            <a:r>
              <a:rPr lang="en-US" smtClean="0"/>
              <a:t>Independent variables usually describe what the researcher </a:t>
            </a:r>
            <a:r>
              <a:rPr lang="en-US" b="1" smtClean="0"/>
              <a:t>wishes to measure </a:t>
            </a:r>
            <a:r>
              <a:rPr lang="en-US" smtClean="0"/>
              <a:t>in order to determine its effect on an observed phenomenon (the dependent variable)</a:t>
            </a:r>
          </a:p>
          <a:p>
            <a:pPr marL="514350" indent="-514350" eaLnBrk="1" fontAlgn="auto" hangingPunct="1">
              <a:spcAft>
                <a:spcPts val="0"/>
              </a:spcAft>
              <a:buFont typeface="Arial" charset="0"/>
              <a:buNone/>
              <a:defRPr/>
            </a:pPr>
            <a:r>
              <a:rPr lang="en-US" smtClean="0"/>
              <a:t>	</a:t>
            </a:r>
          </a:p>
          <a:p>
            <a:pPr eaLnBrk="1" fontAlgn="auto" hangingPunct="1">
              <a:spcAft>
                <a:spcPts val="0"/>
              </a:spcAft>
              <a:buFont typeface="Arial" charset="0"/>
              <a:buNone/>
              <a:defRPr/>
            </a:pPr>
            <a:endParaRPr lang="en-US"/>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187459" y="152400"/>
            <a:ext cx="10872523" cy="6477000"/>
          </a:xfrm>
        </p:spPr>
        <p:txBody>
          <a:bodyPr rtlCol="0">
            <a:normAutofit/>
          </a:bodyPr>
          <a:lstStyle/>
          <a:p>
            <a:pPr lvl="1" eaLnBrk="1" fontAlgn="auto" hangingPunct="1">
              <a:spcAft>
                <a:spcPts val="0"/>
              </a:spcAft>
              <a:buFont typeface="Arial" pitchFamily="34" charset="0"/>
              <a:buChar char="–"/>
              <a:defRPr/>
            </a:pPr>
            <a:r>
              <a:rPr lang="en-US" sz="3200" smtClean="0"/>
              <a:t>It is the </a:t>
            </a:r>
            <a:r>
              <a:rPr lang="en-US" sz="3200" b="1" smtClean="0"/>
              <a:t>intervention</a:t>
            </a:r>
            <a:r>
              <a:rPr lang="en-US" sz="3200" smtClean="0"/>
              <a:t> or treatment that the researcher performs to see the resulting change in the dependant variable. It is also referred to as the input.</a:t>
            </a:r>
          </a:p>
          <a:p>
            <a:pPr eaLnBrk="1" fontAlgn="auto" hangingPunct="1">
              <a:spcAft>
                <a:spcPts val="0"/>
              </a:spcAft>
              <a:buFont typeface="Arial" charset="0"/>
              <a:buNone/>
              <a:defRPr/>
            </a:pPr>
            <a:r>
              <a:rPr lang="en-US" b="1" smtClean="0"/>
              <a:t>2) Dependent Variable:</a:t>
            </a:r>
            <a:r>
              <a:rPr lang="en-US" smtClean="0"/>
              <a:t> This is the </a:t>
            </a:r>
            <a:r>
              <a:rPr lang="en-US" b="1" smtClean="0"/>
              <a:t>outcome</a:t>
            </a:r>
            <a:r>
              <a:rPr lang="en-US" smtClean="0"/>
              <a:t> variable. It reflects the effects (outcome) or response to the independent variable. </a:t>
            </a:r>
          </a:p>
          <a:p>
            <a:pPr eaLnBrk="1" fontAlgn="auto" hangingPunct="1">
              <a:spcAft>
                <a:spcPts val="0"/>
              </a:spcAft>
              <a:buFont typeface="Arial" charset="0"/>
              <a:buNone/>
              <a:defRPr/>
            </a:pPr>
            <a:r>
              <a:rPr lang="en-US" smtClean="0"/>
              <a:t>	It is the variable that appears, disappears, diminishes or increases.</a:t>
            </a:r>
          </a:p>
          <a:p>
            <a:pPr eaLnBrk="1" fontAlgn="auto" hangingPunct="1">
              <a:spcAft>
                <a:spcPts val="0"/>
              </a:spcAft>
              <a:buFont typeface="Arial" charset="0"/>
              <a:buNone/>
              <a:defRPr/>
            </a:pPr>
            <a:r>
              <a:rPr lang="en-US" smtClean="0"/>
              <a:t>	it describes the </a:t>
            </a:r>
            <a:r>
              <a:rPr lang="en-US" b="1" smtClean="0"/>
              <a:t>problem under study </a:t>
            </a:r>
          </a:p>
          <a:p>
            <a:pPr eaLnBrk="1" fontAlgn="auto" hangingPunct="1">
              <a:spcAft>
                <a:spcPts val="0"/>
              </a:spcAft>
              <a:buFont typeface="Arial" charset="0"/>
              <a:buNone/>
              <a:defRPr/>
            </a:pPr>
            <a:r>
              <a:rPr lang="en-US" b="1" smtClean="0"/>
              <a:t>For example</a:t>
            </a:r>
            <a:r>
              <a:rPr lang="en-US" smtClean="0"/>
              <a:t>, to determine the effects of salt intake on </a:t>
            </a:r>
            <a:r>
              <a:rPr lang="en-US" b="1" smtClean="0"/>
              <a:t>hypertension</a:t>
            </a:r>
            <a:r>
              <a:rPr lang="en-US" smtClean="0"/>
              <a:t>, the </a:t>
            </a:r>
            <a:r>
              <a:rPr lang="en-US" u="sng" smtClean="0"/>
              <a:t>blood pressure is the dependant variable</a:t>
            </a:r>
            <a:r>
              <a:rPr lang="en-US" smtClean="0"/>
              <a:t> and </a:t>
            </a:r>
            <a:r>
              <a:rPr lang="en-US" u="sng" smtClean="0"/>
              <a:t>salt intake is the independent variable.</a:t>
            </a:r>
          </a:p>
          <a:p>
            <a:pPr eaLnBrk="1" fontAlgn="auto" hangingPunct="1">
              <a:spcAft>
                <a:spcPts val="0"/>
              </a:spcAft>
              <a:buFont typeface="Arial" pitchFamily="34" charset="0"/>
              <a:buChar char="•"/>
              <a:defRPr/>
            </a:pPr>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Content Placeholder 2"/>
          <p:cNvSpPr>
            <a:spLocks noGrp="1"/>
          </p:cNvSpPr>
          <p:nvPr>
            <p:ph idx="1"/>
          </p:nvPr>
        </p:nvSpPr>
        <p:spPr>
          <a:xfrm>
            <a:off x="187459" y="304800"/>
            <a:ext cx="10872523" cy="6553200"/>
          </a:xfrm>
        </p:spPr>
        <p:txBody>
          <a:bodyPr rtlCol="0">
            <a:normAutofit/>
          </a:bodyPr>
          <a:lstStyle/>
          <a:p>
            <a:pPr eaLnBrk="1" fontAlgn="auto" hangingPunct="1">
              <a:spcAft>
                <a:spcPts val="0"/>
              </a:spcAft>
              <a:buFont typeface="Arial" charset="0"/>
              <a:buNone/>
              <a:defRPr/>
            </a:pPr>
            <a:r>
              <a:rPr lang="en-US" b="1" smtClean="0"/>
              <a:t>3) Extraneous Variables:</a:t>
            </a:r>
            <a:r>
              <a:rPr lang="en-US" smtClean="0"/>
              <a:t> These are uncontrolled variables that influence the findings of the research study. They include </a:t>
            </a:r>
            <a:r>
              <a:rPr lang="en-US" b="1" smtClean="0"/>
              <a:t>intervening, antecedent, suppressor</a:t>
            </a:r>
            <a:r>
              <a:rPr lang="en-US" smtClean="0"/>
              <a:t>, and </a:t>
            </a:r>
            <a:r>
              <a:rPr lang="en-US" b="1" smtClean="0"/>
              <a:t>distorter variables</a:t>
            </a:r>
            <a:r>
              <a:rPr lang="en-US" smtClean="0"/>
              <a:t>. </a:t>
            </a:r>
          </a:p>
          <a:p>
            <a:pPr eaLnBrk="1" fontAlgn="auto" hangingPunct="1">
              <a:spcAft>
                <a:spcPts val="0"/>
              </a:spcAft>
              <a:buFont typeface="Arial" charset="0"/>
              <a:buNone/>
              <a:defRPr/>
            </a:pPr>
            <a:r>
              <a:rPr lang="en-US" smtClean="0"/>
              <a:t>	They influence both the dependent and independent variables. These are called threats to internal and external validity of the study and may bias the selection, the time factor, and the instrument used.</a:t>
            </a:r>
          </a:p>
          <a:p>
            <a:pPr eaLnBrk="1" fontAlgn="auto" hangingPunct="1">
              <a:spcAft>
                <a:spcPts val="0"/>
              </a:spcAft>
              <a:buFont typeface="Arial" charset="0"/>
              <a:buNone/>
              <a:defRPr/>
            </a:pPr>
            <a:r>
              <a:rPr lang="en-US" b="1" smtClean="0"/>
              <a:t>4) Demographic Variables</a:t>
            </a:r>
            <a:r>
              <a:rPr lang="en-US" smtClean="0"/>
              <a:t> :These are demographic attributes. They are variables that cannot be manipulated or influenced by the researcher, for example, age, sex religious beliefs or educational level</a:t>
            </a:r>
          </a:p>
          <a:p>
            <a:pPr eaLnBrk="1" fontAlgn="auto" hangingPunct="1">
              <a:spcAft>
                <a:spcPts val="0"/>
              </a:spcAft>
              <a:buFont typeface="Arial" charset="0"/>
              <a:buNone/>
              <a:defRPr/>
            </a:pPr>
            <a:endParaRPr lang="en-US" smtClean="0"/>
          </a:p>
          <a:p>
            <a:pPr eaLnBrk="1" fontAlgn="auto" hangingPunct="1">
              <a:spcAft>
                <a:spcPts val="0"/>
              </a:spcAft>
              <a:buFont typeface="Arial" pitchFamily="34" charset="0"/>
              <a:buChar char="•"/>
              <a:defRPr/>
            </a:pPr>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Content Placeholder 2"/>
          <p:cNvSpPr>
            <a:spLocks noGrp="1"/>
          </p:cNvSpPr>
          <p:nvPr>
            <p:ph idx="1"/>
          </p:nvPr>
        </p:nvSpPr>
        <p:spPr>
          <a:xfrm>
            <a:off x="0" y="304800"/>
            <a:ext cx="11247438" cy="6400800"/>
          </a:xfrm>
        </p:spPr>
        <p:txBody>
          <a:bodyPr/>
          <a:lstStyle/>
          <a:p>
            <a:pPr algn="just" eaLnBrk="1" hangingPunct="1">
              <a:buFont typeface="Arial" charset="0"/>
              <a:buNone/>
            </a:pPr>
            <a:r>
              <a:rPr lang="en-US" b="1" dirty="0" smtClean="0"/>
              <a:t>5) Control variables</a:t>
            </a:r>
            <a:r>
              <a:rPr lang="en-US" dirty="0" smtClean="0"/>
              <a:t>: If a researcher suspects that a certain variable is likely to influence the research results, he or she should control for that variable (the extraneous) in the study. </a:t>
            </a:r>
          </a:p>
          <a:p>
            <a:pPr algn="just"/>
            <a:r>
              <a:rPr lang="en-US" dirty="0" smtClean="0"/>
              <a:t>When an extraneous variable is built into the study, it is referred to as a </a:t>
            </a:r>
            <a:r>
              <a:rPr lang="en-US" b="1" dirty="0" smtClean="0"/>
              <a:t>control variable</a:t>
            </a:r>
            <a:r>
              <a:rPr lang="en-US" dirty="0" smtClean="0"/>
              <a:t>. Some researchers refer to control variable as </a:t>
            </a:r>
            <a:r>
              <a:rPr lang="en-US" b="1" dirty="0" smtClean="0"/>
              <a:t>concomitant, covariate</a:t>
            </a:r>
            <a:r>
              <a:rPr lang="en-US" dirty="0" smtClean="0"/>
              <a:t>, or </a:t>
            </a:r>
            <a:r>
              <a:rPr lang="en-US" b="1" dirty="0" smtClean="0"/>
              <a:t>blocking variables</a:t>
            </a:r>
            <a:r>
              <a:rPr lang="en-US" dirty="0" smtClean="0"/>
              <a:t>.</a:t>
            </a:r>
          </a:p>
          <a:p>
            <a:pPr algn="just"/>
            <a:r>
              <a:rPr lang="en-US" dirty="0" smtClean="0"/>
              <a:t>The introduction of a control variable in research study increases the validity of the data and therefore it leads to more convincing generalizations.</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Content Placeholder 2"/>
          <p:cNvSpPr>
            <a:spLocks noGrp="1"/>
          </p:cNvSpPr>
          <p:nvPr>
            <p:ph idx="1"/>
          </p:nvPr>
        </p:nvSpPr>
        <p:spPr>
          <a:xfrm>
            <a:off x="1" y="304800"/>
            <a:ext cx="11059981" cy="6400800"/>
          </a:xfrm>
        </p:spPr>
        <p:txBody>
          <a:bodyPr rtlCol="0">
            <a:normAutofit/>
          </a:bodyPr>
          <a:lstStyle/>
          <a:p>
            <a:pPr algn="just">
              <a:defRPr/>
            </a:pPr>
            <a:r>
              <a:rPr lang="en-US" b="1" dirty="0" smtClean="0"/>
              <a:t>For example</a:t>
            </a:r>
            <a:r>
              <a:rPr lang="en-US" dirty="0" smtClean="0"/>
              <a:t>, if gender may also influence reaction time, we should add sex as an independent variable in our study. Using a statistical procedure such as regression, we can measure the effect of alcohol on reaction time, controlling for sex.</a:t>
            </a:r>
          </a:p>
          <a:p>
            <a:pPr algn="just" eaLnBrk="1" fontAlgn="auto" hangingPunct="1">
              <a:spcAft>
                <a:spcPts val="0"/>
              </a:spcAft>
              <a:buFont typeface="Arial" charset="0"/>
              <a:buNone/>
              <a:defRPr/>
            </a:pPr>
            <a:r>
              <a:rPr lang="en-US" b="1" dirty="0" smtClean="0"/>
              <a:t>6) Intervening variable: </a:t>
            </a:r>
            <a:r>
              <a:rPr lang="en-US" dirty="0" smtClean="0"/>
              <a:t>The logical status of an intervening variable is that it is recognized as being caused by the independent variable and as being a determinant of the dependent variable. i.e.</a:t>
            </a:r>
          </a:p>
          <a:p>
            <a:pPr algn="just" eaLnBrk="1" fontAlgn="auto" hangingPunct="1">
              <a:spcAft>
                <a:spcPts val="0"/>
              </a:spcAft>
              <a:buFont typeface="Arial" charset="0"/>
              <a:buNone/>
              <a:defRPr/>
            </a:pPr>
            <a:r>
              <a:rPr lang="en-US" dirty="0" smtClean="0"/>
              <a:t>Independent              intervening                 dependent</a:t>
            </a:r>
          </a:p>
          <a:p>
            <a:pPr algn="just" eaLnBrk="1" fontAlgn="auto" hangingPunct="1">
              <a:spcAft>
                <a:spcPts val="0"/>
              </a:spcAft>
              <a:buFont typeface="Arial" charset="0"/>
              <a:buNone/>
              <a:defRPr/>
            </a:pPr>
            <a:r>
              <a:rPr lang="en-US" dirty="0" smtClean="0"/>
              <a:t>	variable			variable			variable </a:t>
            </a:r>
          </a:p>
          <a:p>
            <a:pPr algn="just" eaLnBrk="1" fontAlgn="auto" hangingPunct="1">
              <a:spcAft>
                <a:spcPts val="0"/>
              </a:spcAft>
              <a:buFont typeface="Arial" pitchFamily="34" charset="0"/>
              <a:buChar char="•"/>
              <a:defRPr/>
            </a:pPr>
            <a:r>
              <a:rPr lang="en-US" dirty="0" smtClean="0"/>
              <a:t>An intervening variable comes in between the independent and the dependent variables. </a:t>
            </a:r>
          </a:p>
          <a:p>
            <a:pPr algn="just" eaLnBrk="1" fontAlgn="auto" hangingPunct="1">
              <a:spcAft>
                <a:spcPts val="0"/>
              </a:spcAft>
              <a:buFont typeface="Arial" pitchFamily="34" charset="0"/>
              <a:buChar char="•"/>
              <a:defRPr/>
            </a:pPr>
            <a:endParaRPr lang="en-US" dirty="0" smtClean="0"/>
          </a:p>
        </p:txBody>
      </p:sp>
      <p:cxnSp>
        <p:nvCxnSpPr>
          <p:cNvPr id="5" name="Straight Arrow Connector 4"/>
          <p:cNvCxnSpPr/>
          <p:nvPr/>
        </p:nvCxnSpPr>
        <p:spPr>
          <a:xfrm>
            <a:off x="2718131" y="4876800"/>
            <a:ext cx="1499658"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6561007" y="4876800"/>
            <a:ext cx="1874573"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Content Placeholder 2"/>
          <p:cNvSpPr>
            <a:spLocks noGrp="1"/>
          </p:cNvSpPr>
          <p:nvPr>
            <p:ph idx="1"/>
          </p:nvPr>
        </p:nvSpPr>
        <p:spPr>
          <a:xfrm>
            <a:off x="1" y="304800"/>
            <a:ext cx="11059981" cy="6400800"/>
          </a:xfrm>
        </p:spPr>
        <p:txBody>
          <a:bodyPr/>
          <a:lstStyle/>
          <a:p>
            <a:pPr eaLnBrk="1" hangingPunct="1"/>
            <a:r>
              <a:rPr lang="en-US" smtClean="0"/>
              <a:t>When intervening variable are used as control variables, one must establish the dominant direction of influence. </a:t>
            </a:r>
          </a:p>
          <a:p>
            <a:pPr eaLnBrk="1" hangingPunct="1"/>
            <a:r>
              <a:rPr lang="en-US" smtClean="0"/>
              <a:t>The independent variable influences the intervening variable and the intervening variable influences the dependent variable.</a:t>
            </a:r>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a:xfrm>
            <a:off x="0" y="0"/>
            <a:ext cx="11247438" cy="1219200"/>
          </a:xfrm>
          <a:solidFill>
            <a:schemeClr val="tx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normAutofit fontScale="90000"/>
          </a:bodyPr>
          <a:lstStyle/>
          <a:p>
            <a:pPr eaLnBrk="1" hangingPunct="1"/>
            <a:r>
              <a:rPr lang="en-US" b="1" dirty="0" smtClean="0">
                <a:solidFill>
                  <a:schemeClr val="bg1"/>
                </a:solidFill>
                <a:latin typeface="Arial Rounded MT Bold" panose="020F0704030504030204" pitchFamily="34" charset="0"/>
              </a:rPr>
              <a:t>STEP 5: LITERATURE REVIEW</a:t>
            </a:r>
            <a:br>
              <a:rPr lang="en-US" b="1" dirty="0" smtClean="0">
                <a:solidFill>
                  <a:schemeClr val="bg1"/>
                </a:solidFill>
                <a:latin typeface="Arial Rounded MT Bold" panose="020F0704030504030204" pitchFamily="34" charset="0"/>
              </a:rPr>
            </a:br>
            <a:endParaRPr lang="en-US" dirty="0" smtClean="0">
              <a:solidFill>
                <a:schemeClr val="bg1"/>
              </a:solidFill>
              <a:latin typeface="Arial Rounded MT Bold" panose="020F0704030504030204" pitchFamily="34" charset="0"/>
            </a:endParaRPr>
          </a:p>
        </p:txBody>
      </p:sp>
      <p:sp>
        <p:nvSpPr>
          <p:cNvPr id="65539" name="Content Placeholder 2"/>
          <p:cNvSpPr>
            <a:spLocks noGrp="1"/>
          </p:cNvSpPr>
          <p:nvPr>
            <p:ph idx="1"/>
          </p:nvPr>
        </p:nvSpPr>
        <p:spPr>
          <a:xfrm>
            <a:off x="0" y="1219200"/>
            <a:ext cx="11247438" cy="5486400"/>
          </a:xfrm>
        </p:spPr>
        <p:txBody>
          <a:bodyPr>
            <a:normAutofit/>
          </a:bodyPr>
          <a:lstStyle/>
          <a:p>
            <a:pPr algn="just" eaLnBrk="1" hangingPunct="1">
              <a:buFont typeface="Arial" charset="0"/>
              <a:buNone/>
            </a:pPr>
            <a:r>
              <a:rPr lang="en-US" b="1" u="sng" dirty="0" smtClean="0"/>
              <a:t>DESCRIPTION:</a:t>
            </a:r>
            <a:r>
              <a:rPr lang="en-US" b="1" dirty="0" smtClean="0"/>
              <a:t> </a:t>
            </a:r>
            <a:r>
              <a:rPr lang="en-US" dirty="0" smtClean="0"/>
              <a:t>is a summary of theoretical and empirical sources to generate a picture of what is known and not known about a particular problem.</a:t>
            </a:r>
          </a:p>
          <a:p>
            <a:pPr algn="just" eaLnBrk="1" hangingPunct="1"/>
            <a:r>
              <a:rPr lang="en-US" dirty="0" smtClean="0"/>
              <a:t>This is a systematic review of existing information (literature) about a specific subject or topic. </a:t>
            </a:r>
          </a:p>
          <a:p>
            <a:pPr algn="just" eaLnBrk="1" hangingPunct="1"/>
            <a:r>
              <a:rPr lang="en-US" dirty="0" smtClean="0"/>
              <a:t>This is sometimes referred to as desk or library research. </a:t>
            </a:r>
          </a:p>
          <a:p>
            <a:pPr algn="just" eaLnBrk="1" hangingPunct="1"/>
            <a:r>
              <a:rPr lang="en-US" dirty="0" smtClean="0"/>
              <a:t>The information could be published such as journal articles and books or unpublished such as research reports or monographs.</a:t>
            </a:r>
          </a:p>
          <a:p>
            <a:pPr algn="just" eaLnBrk="1" hangingPunct="1"/>
            <a:r>
              <a:rPr lang="en-US" dirty="0" smtClean="0"/>
              <a:t>This review is usually undertaken by the researcher himself or herself or by a team.</a:t>
            </a:r>
          </a:p>
          <a:p>
            <a:pPr algn="just" eaLnBrk="1" hangingPunct="1"/>
            <a:endParaRPr lang="en-US" dirty="0" smtClean="0"/>
          </a:p>
          <a:p>
            <a:pPr algn="just" eaLnBrk="1" hangingPunct="1">
              <a:buFont typeface="Arial" charset="0"/>
              <a:buNone/>
            </a:pPr>
            <a:endParaRPr lang="en-US" b="1" u="sng"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Content Placeholder 2"/>
          <p:cNvSpPr>
            <a:spLocks noGrp="1"/>
          </p:cNvSpPr>
          <p:nvPr>
            <p:ph idx="1"/>
          </p:nvPr>
        </p:nvSpPr>
        <p:spPr>
          <a:xfrm>
            <a:off x="187459" y="381000"/>
            <a:ext cx="10872523" cy="6324600"/>
          </a:xfrm>
        </p:spPr>
        <p:txBody>
          <a:bodyPr/>
          <a:lstStyle/>
          <a:p>
            <a:pPr eaLnBrk="1" hangingPunct="1">
              <a:buFont typeface="Arial" charset="0"/>
              <a:buNone/>
            </a:pPr>
            <a:r>
              <a:rPr lang="en-US" sz="2800" b="1" u="sng" smtClean="0"/>
              <a:t>Literature review entails</a:t>
            </a:r>
            <a:r>
              <a:rPr lang="en-US" sz="2800" u="sng" smtClean="0"/>
              <a:t>; </a:t>
            </a:r>
          </a:p>
          <a:p>
            <a:pPr eaLnBrk="1" hangingPunct="1"/>
            <a:r>
              <a:rPr lang="en-US" sz="2800" smtClean="0"/>
              <a:t>The history of the problem</a:t>
            </a:r>
          </a:p>
          <a:p>
            <a:pPr eaLnBrk="1" hangingPunct="1"/>
            <a:r>
              <a:rPr lang="en-US" sz="2800" smtClean="0"/>
              <a:t>The magnitude &amp; distribution of the problem, including the population being affected</a:t>
            </a:r>
          </a:p>
          <a:p>
            <a:pPr eaLnBrk="1" hangingPunct="1"/>
            <a:r>
              <a:rPr lang="en-US" sz="2800" smtClean="0"/>
              <a:t>The severity of the problem</a:t>
            </a:r>
          </a:p>
          <a:p>
            <a:pPr eaLnBrk="1" hangingPunct="1"/>
            <a:r>
              <a:rPr lang="en-US" sz="2800" smtClean="0"/>
              <a:t> Methodology (ies) used in the previous studies</a:t>
            </a:r>
          </a:p>
          <a:p>
            <a:pPr eaLnBrk="1" hangingPunct="1"/>
            <a:r>
              <a:rPr lang="en-US" sz="2800" smtClean="0"/>
              <a:t>Theoretical and analytical frameworks used</a:t>
            </a:r>
          </a:p>
          <a:p>
            <a:pPr eaLnBrk="1" hangingPunct="1"/>
            <a:r>
              <a:rPr lang="en-US" sz="2800" smtClean="0"/>
              <a:t>Hypotheses and variables used and their measurements</a:t>
            </a:r>
          </a:p>
          <a:p>
            <a:pPr eaLnBrk="1" hangingPunct="1"/>
            <a:r>
              <a:rPr lang="en-US" sz="2800" smtClean="0"/>
              <a:t>Research Designs used</a:t>
            </a:r>
          </a:p>
          <a:p>
            <a:pPr eaLnBrk="1" hangingPunct="1"/>
            <a:r>
              <a:rPr lang="en-US" sz="2800" smtClean="0"/>
              <a:t>Methods of data collection used</a:t>
            </a:r>
          </a:p>
          <a:p>
            <a:pPr eaLnBrk="1" hangingPunct="1"/>
            <a:r>
              <a:rPr lang="en-US" sz="2800" smtClean="0"/>
              <a:t>Sampling procedures and sample sizes used</a:t>
            </a:r>
          </a:p>
          <a:p>
            <a:pPr eaLnBrk="1" hangingPunct="1"/>
            <a:r>
              <a:rPr lang="en-US" sz="2800" smtClean="0"/>
              <a:t>Methods of data analysis used</a:t>
            </a:r>
          </a:p>
          <a:p>
            <a:pPr eaLnBrk="1" hangingPunct="1"/>
            <a:endParaRPr lang="en-US" sz="2800" smtClean="0"/>
          </a:p>
          <a:p>
            <a:pPr eaLnBrk="1" hangingPunct="1"/>
            <a:endParaRPr lang="en-US" sz="280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0" y="304803"/>
            <a:ext cx="10685066" cy="5821363"/>
          </a:xfrm>
        </p:spPr>
        <p:txBody>
          <a:bodyPr/>
          <a:lstStyle/>
          <a:p>
            <a:pPr eaLnBrk="1" hangingPunct="1">
              <a:buFont typeface="Arial" charset="0"/>
              <a:buNone/>
            </a:pPr>
            <a:r>
              <a:rPr lang="en-US" b="1" smtClean="0"/>
              <a:t>LITERURE REVIEW ENTAILS CNTD’</a:t>
            </a:r>
          </a:p>
          <a:p>
            <a:pPr eaLnBrk="1" hangingPunct="1"/>
            <a:r>
              <a:rPr lang="en-US" smtClean="0"/>
              <a:t>Main findings of the previous researches or studies</a:t>
            </a:r>
          </a:p>
          <a:p>
            <a:pPr eaLnBrk="1" hangingPunct="1"/>
            <a:r>
              <a:rPr lang="en-US" smtClean="0"/>
              <a:t>Main conclusions and recommendations of previous studies</a:t>
            </a:r>
          </a:p>
          <a:p>
            <a:pPr eaLnBrk="1" hangingPunct="1"/>
            <a:r>
              <a:rPr lang="en-US" smtClean="0"/>
              <a:t>Past efforts to solve the problem</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Content Placeholder 2"/>
          <p:cNvSpPr>
            <a:spLocks noGrp="1"/>
          </p:cNvSpPr>
          <p:nvPr>
            <p:ph idx="1"/>
          </p:nvPr>
        </p:nvSpPr>
        <p:spPr>
          <a:xfrm>
            <a:off x="0" y="0"/>
            <a:ext cx="11247438" cy="6858000"/>
          </a:xfrm>
        </p:spPr>
        <p:txBody>
          <a:bodyPr>
            <a:normAutofit/>
          </a:bodyPr>
          <a:lstStyle/>
          <a:p>
            <a:pPr algn="ctr" eaLnBrk="1" hangingPunct="1">
              <a:buFont typeface="Arial" charset="0"/>
              <a:buNone/>
            </a:pPr>
            <a:r>
              <a:rPr lang="en-US" b="1" u="sng" dirty="0" smtClean="0">
                <a:solidFill>
                  <a:srgbClr val="0000CC"/>
                </a:solidFill>
              </a:rPr>
              <a:t>THE MAIN PURPOSES OF LITERATURE REVIEW ARE TO</a:t>
            </a:r>
            <a:r>
              <a:rPr lang="en-US" dirty="0" smtClean="0">
                <a:solidFill>
                  <a:srgbClr val="0000CC"/>
                </a:solidFill>
              </a:rPr>
              <a:t>: </a:t>
            </a:r>
          </a:p>
          <a:p>
            <a:pPr marL="571500" indent="-514350" algn="just" eaLnBrk="1" hangingPunct="1">
              <a:buFont typeface="Wingdings" panose="05000000000000000000" pitchFamily="2" charset="2"/>
              <a:buChar char="v"/>
            </a:pPr>
            <a:r>
              <a:rPr lang="en-US" dirty="0" smtClean="0"/>
              <a:t>Determine what has been done already as regards the research problem under investigation.</a:t>
            </a:r>
          </a:p>
          <a:p>
            <a:pPr marL="571500" indent="-514350" algn="just" eaLnBrk="1" hangingPunct="1">
              <a:buFont typeface="Wingdings" panose="05000000000000000000" pitchFamily="2" charset="2"/>
              <a:buChar char="v"/>
            </a:pPr>
            <a:r>
              <a:rPr lang="en-US" dirty="0" smtClean="0"/>
              <a:t>Identify gaps existing in the area of interest</a:t>
            </a:r>
          </a:p>
          <a:p>
            <a:pPr marL="571500" indent="-514350" algn="just" eaLnBrk="1" hangingPunct="1">
              <a:buFont typeface="Wingdings" panose="05000000000000000000" pitchFamily="2" charset="2"/>
              <a:buChar char="v"/>
            </a:pPr>
            <a:r>
              <a:rPr lang="en-US" dirty="0" smtClean="0"/>
              <a:t>Identify strategies, procedures and measuring instruments that have been found useful in the investigation of the research problem.</a:t>
            </a:r>
          </a:p>
          <a:p>
            <a:pPr marL="571500" indent="-514350" algn="just" eaLnBrk="1" hangingPunct="1">
              <a:buFont typeface="Wingdings" panose="05000000000000000000" pitchFamily="2" charset="2"/>
              <a:buChar char="v"/>
            </a:pPr>
            <a:r>
              <a:rPr lang="en-US" dirty="0" smtClean="0"/>
              <a:t>Help make the researcher familiar with previous studies and thus facilitate the interpretation of the study.</a:t>
            </a:r>
          </a:p>
          <a:p>
            <a:pPr marL="571500" indent="-514350" algn="just" eaLnBrk="1" hangingPunct="1">
              <a:buFont typeface="Wingdings" panose="05000000000000000000" pitchFamily="2" charset="2"/>
              <a:buChar char="v"/>
            </a:pPr>
            <a:r>
              <a:rPr lang="en-US" dirty="0" smtClean="0"/>
              <a:t>Help the researcher to narrow the research topic.</a:t>
            </a:r>
          </a:p>
          <a:p>
            <a:pPr marL="571500" indent="-514350" algn="just" eaLnBrk="1" hangingPunct="1">
              <a:buFont typeface="Wingdings" panose="05000000000000000000" pitchFamily="2" charset="2"/>
              <a:buChar char="v"/>
            </a:pPr>
            <a:r>
              <a:rPr lang="en-US" dirty="0" smtClean="0"/>
              <a:t>Establish whether it’s feasible to conduct research in that area or if it’s duplication</a:t>
            </a:r>
          </a:p>
          <a:p>
            <a:pPr marL="571500" indent="-514350" algn="just" eaLnBrk="1" hangingPunct="1">
              <a:buFont typeface="Wingdings" panose="05000000000000000000" pitchFamily="2" charset="2"/>
              <a:buChar char="v"/>
            </a:pPr>
            <a:r>
              <a:rPr lang="en-US" dirty="0" smtClean="0"/>
              <a:t>Help determine new approaches and stimulate new ideas</a:t>
            </a:r>
          </a:p>
          <a:p>
            <a:pPr marL="971550" lvl="1" indent="-514350" algn="just" eaLnBrk="1" hangingPunct="1">
              <a:buFont typeface="Calibri" pitchFamily="34" charset="0"/>
              <a:buAutoNum type="arabicPeriod"/>
            </a:pPr>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508920" y="0"/>
            <a:ext cx="8229601" cy="609600"/>
          </a:xfrm>
        </p:spPr>
        <p:txBody>
          <a:bodyPr>
            <a:noAutofit/>
          </a:bodyPr>
          <a:lstStyle/>
          <a:p>
            <a:r>
              <a:rPr lang="en-US" b="1" dirty="0" smtClean="0"/>
              <a:t>Meaning of research</a:t>
            </a:r>
            <a:endParaRPr lang="en-US" b="1" dirty="0"/>
          </a:p>
        </p:txBody>
      </p:sp>
      <p:sp>
        <p:nvSpPr>
          <p:cNvPr id="2" name="Content Placeholder 1"/>
          <p:cNvSpPr>
            <a:spLocks noGrp="1"/>
          </p:cNvSpPr>
          <p:nvPr>
            <p:ph idx="1"/>
          </p:nvPr>
        </p:nvSpPr>
        <p:spPr>
          <a:xfrm>
            <a:off x="289719" y="762000"/>
            <a:ext cx="10744200" cy="5943600"/>
          </a:xfrm>
        </p:spPr>
        <p:txBody>
          <a:bodyPr>
            <a:normAutofit/>
          </a:bodyPr>
          <a:lstStyle/>
          <a:p>
            <a:pPr algn="just"/>
            <a:r>
              <a:rPr lang="en-US" dirty="0"/>
              <a:t>Carrying out a diligent inquiry or a critical examination of a given phenomenon. It implies an exhaustive study, investigation or examination following some logical sequence</a:t>
            </a:r>
          </a:p>
          <a:p>
            <a:pPr algn="just"/>
            <a:r>
              <a:rPr lang="en-US" dirty="0"/>
              <a:t>Involves a critical analysis of an existing conclusion or theories with regard to newly discovered facts due to ever changing world with advances in technology continually creating new possibilities. It means a continued search for new knowledge and understanding of the world around us. </a:t>
            </a:r>
          </a:p>
        </p:txBody>
      </p:sp>
    </p:spTree>
    <p:extLst>
      <p:ext uri="{BB962C8B-B14F-4D97-AF65-F5344CB8AC3E}">
        <p14:creationId xmlns:p14="http://schemas.microsoft.com/office/powerpoint/2010/main" xmlns="" val="2237431790"/>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459" y="304800"/>
            <a:ext cx="10872523" cy="6400800"/>
          </a:xfrm>
        </p:spPr>
        <p:txBody>
          <a:bodyPr rtlCol="0">
            <a:normAutofit/>
          </a:bodyPr>
          <a:lstStyle/>
          <a:p>
            <a:pPr marL="971550" lvl="1" indent="-514350" algn="just" eaLnBrk="1" fontAlgn="auto" hangingPunct="1">
              <a:spcAft>
                <a:spcPts val="0"/>
              </a:spcAft>
              <a:buFont typeface="Arial" charset="0"/>
              <a:buNone/>
              <a:defRPr/>
            </a:pPr>
            <a:r>
              <a:rPr lang="en-US" dirty="0" smtClean="0"/>
              <a:t>When reviewing any literature, the researcher needs to: </a:t>
            </a:r>
          </a:p>
          <a:p>
            <a:pPr marL="971550" lvl="1" indent="-514350" algn="just" eaLnBrk="1" fontAlgn="auto" hangingPunct="1">
              <a:spcAft>
                <a:spcPts val="0"/>
              </a:spcAft>
              <a:buFont typeface="+mj-lt"/>
              <a:buAutoNum type="arabicPeriod"/>
              <a:defRPr/>
            </a:pPr>
            <a:r>
              <a:rPr lang="en-US" dirty="0" smtClean="0"/>
              <a:t>Assess the strengths and weaknesses of past work on the subject</a:t>
            </a:r>
          </a:p>
          <a:p>
            <a:pPr marL="971550" lvl="1" indent="-514350" algn="just" eaLnBrk="1" fontAlgn="auto" hangingPunct="1">
              <a:spcAft>
                <a:spcPts val="0"/>
              </a:spcAft>
              <a:buFont typeface="+mj-lt"/>
              <a:buAutoNum type="arabicPeriod"/>
              <a:defRPr/>
            </a:pPr>
            <a:r>
              <a:rPr lang="en-US" dirty="0" smtClean="0"/>
              <a:t>Report any inconsistent findings</a:t>
            </a:r>
          </a:p>
          <a:p>
            <a:pPr marL="971550" lvl="1" indent="-514350" algn="just" eaLnBrk="1" fontAlgn="auto" hangingPunct="1">
              <a:spcAft>
                <a:spcPts val="0"/>
              </a:spcAft>
              <a:buFont typeface="+mj-lt"/>
              <a:buAutoNum type="arabicPeriod"/>
              <a:defRPr/>
            </a:pPr>
            <a:r>
              <a:rPr lang="en-US" dirty="0" smtClean="0"/>
              <a:t>Identify gaps in the knowledge</a:t>
            </a:r>
          </a:p>
          <a:p>
            <a:pPr marL="971550" lvl="1" indent="-514350" algn="just" eaLnBrk="1" fontAlgn="auto" hangingPunct="1">
              <a:spcAft>
                <a:spcPts val="0"/>
              </a:spcAft>
              <a:buFont typeface="+mj-lt"/>
              <a:buAutoNum type="arabicPeriod"/>
              <a:defRPr/>
            </a:pPr>
            <a:r>
              <a:rPr lang="en-US" dirty="0" smtClean="0"/>
              <a:t>Determine the contribution of proposed study</a:t>
            </a:r>
          </a:p>
          <a:p>
            <a:pPr marL="971550" lvl="1" indent="-514350" algn="just" eaLnBrk="1" fontAlgn="auto" hangingPunct="1">
              <a:spcAft>
                <a:spcPts val="0"/>
              </a:spcAft>
              <a:buFont typeface="+mj-lt"/>
              <a:buAutoNum type="arabicPeriod"/>
              <a:defRPr/>
            </a:pPr>
            <a:r>
              <a:rPr lang="en-US" dirty="0" smtClean="0"/>
              <a:t>Consider the possibility of unintentional duplication</a:t>
            </a:r>
          </a:p>
          <a:p>
            <a:pPr marL="971550" lvl="1" indent="-514350" algn="just" eaLnBrk="1" fontAlgn="auto" hangingPunct="1">
              <a:spcAft>
                <a:spcPts val="0"/>
              </a:spcAft>
              <a:buFont typeface="Arial" charset="0"/>
              <a:buNone/>
              <a:defRPr/>
            </a:pPr>
            <a:r>
              <a:rPr lang="en-US" b="1" u="sng" dirty="0" smtClean="0"/>
              <a:t>Steps in carrying a Literature Review</a:t>
            </a:r>
          </a:p>
          <a:p>
            <a:pPr algn="just" eaLnBrk="1" hangingPunct="1">
              <a:defRPr/>
            </a:pPr>
            <a:r>
              <a:rPr lang="en-US" dirty="0" smtClean="0"/>
              <a:t>Be familiar with the library before beginning the literature review. </a:t>
            </a:r>
          </a:p>
          <a:p>
            <a:pPr algn="just" eaLnBrk="1" hangingPunct="1">
              <a:defRPr/>
            </a:pPr>
            <a:r>
              <a:rPr lang="en-US" dirty="0" smtClean="0"/>
              <a:t>Make a list of key words or phrases to guide the review</a:t>
            </a:r>
          </a:p>
          <a:p>
            <a:pPr algn="just" eaLnBrk="1" hangingPunct="1">
              <a:defRPr/>
            </a:pPr>
            <a:r>
              <a:rPr lang="en-US" dirty="0" smtClean="0"/>
              <a:t>With the key words/ phrases go to the library. Lib staff are always ready to help</a:t>
            </a:r>
          </a:p>
          <a:p>
            <a:pPr marL="971550" lvl="1" indent="-514350" algn="just" eaLnBrk="1" fontAlgn="auto" hangingPunct="1">
              <a:spcAft>
                <a:spcPts val="0"/>
              </a:spcAft>
              <a:buFont typeface="Arial" charset="0"/>
              <a:buNone/>
              <a:defRPr/>
            </a:pPr>
            <a:endParaRPr lang="en-US" b="1" u="sng"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Content Placeholder 2"/>
          <p:cNvSpPr>
            <a:spLocks noGrp="1"/>
          </p:cNvSpPr>
          <p:nvPr>
            <p:ph idx="1"/>
          </p:nvPr>
        </p:nvSpPr>
        <p:spPr>
          <a:xfrm>
            <a:off x="0" y="0"/>
            <a:ext cx="11247438" cy="6858000"/>
          </a:xfrm>
        </p:spPr>
        <p:txBody>
          <a:bodyPr/>
          <a:lstStyle/>
          <a:p>
            <a:pPr algn="just" eaLnBrk="1" hangingPunct="1"/>
            <a:r>
              <a:rPr lang="en-US" dirty="0" smtClean="0"/>
              <a:t>With the key words/ phrases go to the computer internet and do a search</a:t>
            </a:r>
          </a:p>
          <a:p>
            <a:pPr algn="just" eaLnBrk="1" hangingPunct="1"/>
            <a:r>
              <a:rPr lang="en-US" dirty="0" smtClean="0"/>
              <a:t>Summarize references on cards for easy organization</a:t>
            </a:r>
          </a:p>
          <a:p>
            <a:pPr algn="just" eaLnBrk="1" hangingPunct="1"/>
            <a:r>
              <a:rPr lang="en-US" dirty="0" smtClean="0"/>
              <a:t>Analyze, organize and report in an orderly manner</a:t>
            </a:r>
          </a:p>
          <a:p>
            <a:pPr algn="just" eaLnBrk="1" hangingPunct="1"/>
            <a:r>
              <a:rPr lang="en-US" dirty="0" smtClean="0"/>
              <a:t>Make an outline of main topics/ themes, headlines and sub-titles</a:t>
            </a:r>
          </a:p>
          <a:p>
            <a:pPr algn="just" eaLnBrk="1" hangingPunct="1"/>
            <a:r>
              <a:rPr lang="en-US" dirty="0" smtClean="0"/>
              <a:t>Studies with contrary views should not be ignored. Attempt to account for the differences in opinion</a:t>
            </a:r>
          </a:p>
          <a:p>
            <a:pPr algn="just" eaLnBrk="1" hangingPunct="1"/>
            <a:r>
              <a:rPr lang="en-US" dirty="0" smtClean="0"/>
              <a:t>The more general literature should be covered first before narrowing to what is more specific to the research problem –this paves way for identifying testable hypotheses</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Content Placeholder 2"/>
          <p:cNvSpPr>
            <a:spLocks noGrp="1"/>
          </p:cNvSpPr>
          <p:nvPr>
            <p:ph idx="1"/>
          </p:nvPr>
        </p:nvSpPr>
        <p:spPr/>
        <p:txBody>
          <a:bodyPr>
            <a:normAutofit/>
          </a:bodyPr>
          <a:lstStyle/>
          <a:p>
            <a:pPr algn="just" eaLnBrk="1" hangingPunct="1"/>
            <a:r>
              <a:rPr lang="en-US" sz="4400" dirty="0" smtClean="0"/>
              <a:t>2 major sources of information for literature review: </a:t>
            </a:r>
          </a:p>
          <a:p>
            <a:pPr lvl="1" algn="just" eaLnBrk="1" hangingPunct="1"/>
            <a:r>
              <a:rPr lang="en-US" sz="4000" dirty="0"/>
              <a:t>P</a:t>
            </a:r>
            <a:r>
              <a:rPr lang="en-US" sz="4000" dirty="0" smtClean="0"/>
              <a:t>rimary and Secondary sources. </a:t>
            </a:r>
          </a:p>
          <a:p>
            <a:pPr algn="just" eaLnBrk="1" hangingPunct="1"/>
            <a:endParaRPr lang="en-US" sz="4400"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Content Placeholder 2"/>
          <p:cNvSpPr>
            <a:spLocks noGrp="1"/>
          </p:cNvSpPr>
          <p:nvPr>
            <p:ph idx="1"/>
          </p:nvPr>
        </p:nvSpPr>
        <p:spPr>
          <a:xfrm>
            <a:off x="187459" y="381000"/>
            <a:ext cx="10872523" cy="6324600"/>
          </a:xfrm>
        </p:spPr>
        <p:txBody>
          <a:bodyPr>
            <a:normAutofit/>
          </a:bodyPr>
          <a:lstStyle/>
          <a:p>
            <a:pPr eaLnBrk="1" hangingPunct="1">
              <a:buFont typeface="Arial" charset="0"/>
              <a:buNone/>
            </a:pPr>
            <a:r>
              <a:rPr lang="en-US" b="1" dirty="0" smtClean="0"/>
              <a:t>Primary Source. </a:t>
            </a:r>
            <a:r>
              <a:rPr lang="en-US" dirty="0" smtClean="0"/>
              <a:t>A direct description of any occurrence by an individual who actually observed or witnessed the occurrence.   This is the work written by the person who is actually involved in, or is responsible for, the generation of the </a:t>
            </a:r>
            <a:br>
              <a:rPr lang="en-US" dirty="0" smtClean="0"/>
            </a:br>
            <a:r>
              <a:rPr lang="en-US" dirty="0" smtClean="0"/>
              <a:t>idea published.</a:t>
            </a:r>
          </a:p>
          <a:p>
            <a:pPr algn="just"/>
            <a:r>
              <a:rPr lang="en-US" dirty="0" smtClean="0"/>
              <a:t>It’s the work of the original author</a:t>
            </a:r>
          </a:p>
          <a:p>
            <a:pPr algn="just" eaLnBrk="1" hangingPunct="1"/>
            <a:r>
              <a:rPr lang="en-US" dirty="0" smtClean="0"/>
              <a:t>The person who conducts empirical research and publishes it in a journal is usually regarded as the primary source of information</a:t>
            </a:r>
          </a:p>
          <a:p>
            <a:pPr algn="just" eaLnBrk="1" hangingPunct="1">
              <a:buFont typeface="Arial" charset="0"/>
              <a:buNone/>
            </a:pPr>
            <a:r>
              <a:rPr lang="en-US" b="1" dirty="0" smtClean="0"/>
              <a:t>Secondary Source</a:t>
            </a:r>
            <a:r>
              <a:rPr lang="en-US" dirty="0" smtClean="0"/>
              <a:t> :involves any publication written by an author who was not a direct observer or participant in the events described</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Content Placeholder 2"/>
          <p:cNvSpPr>
            <a:spLocks noGrp="1"/>
          </p:cNvSpPr>
          <p:nvPr>
            <p:ph idx="1"/>
          </p:nvPr>
        </p:nvSpPr>
        <p:spPr>
          <a:xfrm>
            <a:off x="187459" y="304800"/>
            <a:ext cx="10872523" cy="6553200"/>
          </a:xfrm>
        </p:spPr>
        <p:txBody>
          <a:bodyPr/>
          <a:lstStyle/>
          <a:p>
            <a:pPr algn="just" eaLnBrk="1" hangingPunct="1"/>
            <a:r>
              <a:rPr lang="en-US" dirty="0" smtClean="0"/>
              <a:t>This type of work is usually a paraphrase of the primary source. Often, it does not give the correct interpretation of the primary sources. </a:t>
            </a:r>
          </a:p>
          <a:p>
            <a:pPr algn="just" eaLnBrk="1" hangingPunct="1"/>
            <a:r>
              <a:rPr lang="en-US" dirty="0" smtClean="0"/>
              <a:t>It is usually information given by someone who was not a direct observer or participant of the events described.</a:t>
            </a:r>
          </a:p>
          <a:p>
            <a:pPr algn="ctr" eaLnBrk="1" hangingPunct="1">
              <a:buFont typeface="Arial" charset="0"/>
              <a:buNone/>
            </a:pPr>
            <a:r>
              <a:rPr lang="en-US" sz="4000" b="1" dirty="0" smtClean="0">
                <a:solidFill>
                  <a:srgbClr val="FF0000"/>
                </a:solidFill>
              </a:rPr>
              <a:t>Sources of  information</a:t>
            </a:r>
          </a:p>
          <a:p>
            <a:pPr marL="971550" lvl="1" indent="-514350" algn="just" eaLnBrk="1" hangingPunct="1">
              <a:buFont typeface="Calibri" pitchFamily="34" charset="0"/>
              <a:buAutoNum type="arabicPeriod"/>
            </a:pPr>
            <a:r>
              <a:rPr lang="en-US" dirty="0" smtClean="0"/>
              <a:t>Scholarly Journals</a:t>
            </a:r>
          </a:p>
          <a:p>
            <a:pPr marL="971550" lvl="1" indent="-514350" algn="just" eaLnBrk="1" hangingPunct="1">
              <a:buFont typeface="Calibri" pitchFamily="34" charset="0"/>
              <a:buAutoNum type="arabicPeriod"/>
            </a:pPr>
            <a:r>
              <a:rPr lang="en-US" dirty="0" smtClean="0"/>
              <a:t>Theses and Dissertations: research projects written by Masters and PhD students. </a:t>
            </a:r>
          </a:p>
          <a:p>
            <a:pPr marL="971550" lvl="1" indent="-514350" algn="just" eaLnBrk="1" hangingPunct="1">
              <a:buFont typeface="Calibri" pitchFamily="34" charset="0"/>
              <a:buAutoNum type="arabicPeriod"/>
            </a:pPr>
            <a:r>
              <a:rPr lang="en-US" dirty="0" smtClean="0"/>
              <a:t>Govt. Documents; i.e. policy papers, research reports owned by the govt., annual reports of hospitals and government ministries</a:t>
            </a:r>
          </a:p>
          <a:p>
            <a:pPr algn="just" eaLnBrk="1" hangingPunct="1">
              <a:buFont typeface="Arial" charset="0"/>
              <a:buNone/>
            </a:pPr>
            <a:endParaRPr lang="en-US" dirty="0" smtClean="0"/>
          </a:p>
          <a:p>
            <a:pPr algn="just" eaLnBrk="1" hangingPunct="1">
              <a:buFont typeface="Arial" charset="0"/>
              <a:buNone/>
            </a:pPr>
            <a:endParaRPr lang="en-US" i="1" u="sng"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Content Placeholder 2"/>
          <p:cNvSpPr>
            <a:spLocks noGrp="1"/>
          </p:cNvSpPr>
          <p:nvPr>
            <p:ph idx="1"/>
          </p:nvPr>
        </p:nvSpPr>
        <p:spPr>
          <a:xfrm>
            <a:off x="1" y="0"/>
            <a:ext cx="11059981" cy="6858000"/>
          </a:xfrm>
        </p:spPr>
        <p:txBody>
          <a:bodyPr/>
          <a:lstStyle/>
          <a:p>
            <a:pPr marL="971550" lvl="1" indent="-514350" algn="just" eaLnBrk="1" hangingPunct="1">
              <a:buFont typeface="Arial" charset="0"/>
              <a:buNone/>
            </a:pPr>
            <a:r>
              <a:rPr lang="en-US" dirty="0" smtClean="0"/>
              <a:t>4. Papers Presented at Conferences</a:t>
            </a:r>
          </a:p>
          <a:p>
            <a:pPr marL="971550" lvl="1" indent="-514350" algn="just" eaLnBrk="1" hangingPunct="1">
              <a:buFont typeface="Arial" charset="0"/>
              <a:buNone/>
            </a:pPr>
            <a:r>
              <a:rPr lang="en-US" dirty="0" smtClean="0"/>
              <a:t>5. Books</a:t>
            </a:r>
          </a:p>
          <a:p>
            <a:pPr marL="971550" lvl="1" indent="-514350" algn="just" eaLnBrk="1" hangingPunct="1">
              <a:buFont typeface="Arial" charset="0"/>
              <a:buNone/>
            </a:pPr>
            <a:r>
              <a:rPr lang="en-US" dirty="0" smtClean="0"/>
              <a:t>6. The internet: Computers also have databases prepared for literature search. Examples of such databases are MEDLINE or INDEX MEDICUS, Pub Med</a:t>
            </a:r>
          </a:p>
          <a:p>
            <a:pPr marL="971550" lvl="1" indent="-514350" algn="ctr" eaLnBrk="1" hangingPunct="1">
              <a:buFont typeface="Arial" charset="0"/>
              <a:buNone/>
            </a:pPr>
            <a:r>
              <a:rPr lang="en-US" b="1" u="sng" dirty="0" smtClean="0"/>
              <a:t>TIPS ON GOOD REVIEWING OF LITERATURE</a:t>
            </a:r>
          </a:p>
          <a:p>
            <a:pPr algn="just" eaLnBrk="1" hangingPunct="1"/>
            <a:r>
              <a:rPr lang="en-US" dirty="0" smtClean="0"/>
              <a:t>Do not conduct a hurried literature review. You are likely to overlook important studies. </a:t>
            </a:r>
          </a:p>
          <a:p>
            <a:pPr algn="just" eaLnBrk="1" hangingPunct="1"/>
            <a:r>
              <a:rPr lang="en-US" dirty="0" smtClean="0"/>
              <a:t>Do not rely too heavily on secondary sources. Try to get some primary information from experts, opinion leaders, peers </a:t>
            </a:r>
            <a:r>
              <a:rPr lang="en-US" dirty="0" err="1" smtClean="0"/>
              <a:t>e.t.c</a:t>
            </a:r>
            <a:r>
              <a:rPr lang="en-US" dirty="0" smtClean="0"/>
              <a:t>.</a:t>
            </a:r>
          </a:p>
          <a:p>
            <a:pPr algn="just" eaLnBrk="1" hangingPunct="1"/>
            <a:r>
              <a:rPr lang="en-US" dirty="0" smtClean="0"/>
              <a:t>Do not concentrate only on findings. Read the methodology and measurement of variables also</a:t>
            </a:r>
          </a:p>
          <a:p>
            <a:pPr algn="just" eaLnBrk="1" hangingPunct="1"/>
            <a:endParaRPr lang="en-US" dirty="0" smtClean="0"/>
          </a:p>
          <a:p>
            <a:pPr marL="971550" lvl="1" indent="-514350" algn="just" eaLnBrk="1" hangingPunct="1">
              <a:buFont typeface="Arial" charset="0"/>
              <a:buNone/>
            </a:pPr>
            <a:endParaRPr lang="en-US" b="1" u="sng" dirty="0" smtClean="0"/>
          </a:p>
          <a:p>
            <a:pPr algn="just" eaLnBrk="1" hangingPunct="1"/>
            <a:endParaRPr lang="en-US" b="1" u="sng"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Title 1"/>
          <p:cNvSpPr>
            <a:spLocks noGrp="1"/>
          </p:cNvSpPr>
          <p:nvPr>
            <p:ph type="title"/>
          </p:nvPr>
        </p:nvSpPr>
        <p:spPr>
          <a:xfrm>
            <a:off x="0" y="0"/>
            <a:ext cx="11247438" cy="1417638"/>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marL="342900" indent="-342900" eaLnBrk="1" hangingPunct="1"/>
            <a:r>
              <a:rPr lang="en-US" b="1" smtClean="0">
                <a:solidFill>
                  <a:srgbClr val="0000CC"/>
                </a:solidFill>
              </a:rPr>
              <a:t/>
            </a:r>
            <a:br>
              <a:rPr lang="en-US" b="1" smtClean="0">
                <a:solidFill>
                  <a:srgbClr val="0000CC"/>
                </a:solidFill>
              </a:rPr>
            </a:br>
            <a:r>
              <a:rPr lang="en-US" b="1" smtClean="0">
                <a:solidFill>
                  <a:srgbClr val="0000CC"/>
                </a:solidFill>
              </a:rPr>
              <a:t>TIPS ON GOOD REVIEWING OF LITERATURE cntd’</a:t>
            </a:r>
            <a:br>
              <a:rPr lang="en-US" b="1" smtClean="0">
                <a:solidFill>
                  <a:srgbClr val="0000CC"/>
                </a:solidFill>
              </a:rPr>
            </a:br>
            <a:endParaRPr lang="en-US" smtClean="0">
              <a:solidFill>
                <a:srgbClr val="0000CC"/>
              </a:solidFill>
            </a:endParaRPr>
          </a:p>
        </p:txBody>
      </p:sp>
      <p:sp>
        <p:nvSpPr>
          <p:cNvPr id="75779" name="Content Placeholder 2"/>
          <p:cNvSpPr>
            <a:spLocks noGrp="1"/>
          </p:cNvSpPr>
          <p:nvPr>
            <p:ph idx="1"/>
          </p:nvPr>
        </p:nvSpPr>
        <p:spPr>
          <a:xfrm>
            <a:off x="0" y="1447800"/>
            <a:ext cx="11247438" cy="5410200"/>
          </a:xfrm>
        </p:spPr>
        <p:txBody>
          <a:bodyPr/>
          <a:lstStyle/>
          <a:p>
            <a:pPr eaLnBrk="1" hangingPunct="1"/>
            <a:r>
              <a:rPr lang="en-US" smtClean="0"/>
              <a:t>Check daily newspapers –educative and current information</a:t>
            </a:r>
          </a:p>
          <a:p>
            <a:pPr eaLnBrk="1" hangingPunct="1"/>
            <a:r>
              <a:rPr lang="en-US" smtClean="0"/>
              <a:t>Copy references correctly so as to avoid frustration of trying to retrace a reference later</a:t>
            </a:r>
          </a:p>
          <a:p>
            <a:pPr eaLnBrk="1" hangingPunct="1"/>
            <a:endParaRPr lang="en-US"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372" y="76200"/>
            <a:ext cx="10122694" cy="685800"/>
          </a:xfrm>
        </p:spPr>
        <p:txBody>
          <a:bodyPr>
            <a:noAutofit/>
          </a:bodyPr>
          <a:lstStyle/>
          <a:p>
            <a:r>
              <a:rPr lang="en-US" sz="4800" b="1" dirty="0" smtClean="0">
                <a:solidFill>
                  <a:srgbClr val="FF0000"/>
                </a:solidFill>
              </a:rPr>
              <a:t>Referencing within text</a:t>
            </a:r>
            <a:endParaRPr lang="en-US" sz="4800" b="1" dirty="0">
              <a:solidFill>
                <a:srgbClr val="FF0000"/>
              </a:solidFill>
            </a:endParaRPr>
          </a:p>
        </p:txBody>
      </p:sp>
      <p:sp>
        <p:nvSpPr>
          <p:cNvPr id="3" name="Content Placeholder 2"/>
          <p:cNvSpPr>
            <a:spLocks noGrp="1"/>
          </p:cNvSpPr>
          <p:nvPr>
            <p:ph idx="1"/>
          </p:nvPr>
        </p:nvSpPr>
        <p:spPr>
          <a:xfrm>
            <a:off x="213519" y="762001"/>
            <a:ext cx="10896600" cy="5867399"/>
          </a:xfrm>
        </p:spPr>
        <p:txBody>
          <a:bodyPr/>
          <a:lstStyle/>
          <a:p>
            <a:pPr algn="just"/>
            <a:r>
              <a:rPr lang="en-US" dirty="0" smtClean="0"/>
              <a:t>There are two common methods of referencing within a text. This refers to accrediting a statement or finding to another author, to show that the statement quoted is by that author. The statement may be paraphrased, so need not to be in quotation marks. </a:t>
            </a:r>
          </a:p>
          <a:p>
            <a:pPr algn="just"/>
            <a:r>
              <a:rPr lang="en-US" dirty="0" smtClean="0"/>
              <a:t>Method 1: Author’s last name &amp; year of document’s publication are put </a:t>
            </a:r>
            <a:r>
              <a:rPr lang="en-US" b="1" dirty="0" smtClean="0"/>
              <a:t>after</a:t>
            </a:r>
            <a:r>
              <a:rPr lang="en-US" dirty="0" smtClean="0"/>
              <a:t> a paraphrased statement in a text. The name and year are put in brackets</a:t>
            </a:r>
          </a:p>
          <a:p>
            <a:pPr lvl="1" algn="just"/>
            <a:r>
              <a:rPr lang="en-US" i="1" dirty="0" smtClean="0">
                <a:solidFill>
                  <a:srgbClr val="FF0000"/>
                </a:solidFill>
              </a:rPr>
              <a:t>E.g. Among the economic factors affecting satisfaction with quality of life, income has been found to be positively related to satisfaction with quality of life (Berry and Williams, 2013). </a:t>
            </a:r>
            <a:endParaRPr lang="en-US" i="1" dirty="0">
              <a:solidFill>
                <a:srgbClr val="FF0000"/>
              </a:solidFill>
            </a:endParaRPr>
          </a:p>
        </p:txBody>
      </p:sp>
    </p:spTree>
    <p:extLst>
      <p:ext uri="{BB962C8B-B14F-4D97-AF65-F5344CB8AC3E}">
        <p14:creationId xmlns:p14="http://schemas.microsoft.com/office/powerpoint/2010/main" xmlns="" val="3789587947"/>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920" y="685801"/>
            <a:ext cx="10319147" cy="5440366"/>
          </a:xfrm>
        </p:spPr>
        <p:txBody>
          <a:bodyPr>
            <a:normAutofit/>
          </a:bodyPr>
          <a:lstStyle/>
          <a:p>
            <a:pPr algn="just"/>
            <a:r>
              <a:rPr lang="en-US" sz="3600" dirty="0" smtClean="0"/>
              <a:t>Method two: Sometimes the author’s name and the publication year come at the beginning of a sentence </a:t>
            </a:r>
            <a:r>
              <a:rPr lang="en-US" sz="3600" dirty="0" err="1" smtClean="0"/>
              <a:t>e.g</a:t>
            </a:r>
            <a:r>
              <a:rPr lang="en-US" sz="3600" dirty="0" smtClean="0"/>
              <a:t>:</a:t>
            </a:r>
          </a:p>
          <a:p>
            <a:pPr lvl="1" algn="just"/>
            <a:r>
              <a:rPr lang="en-US" sz="3200" i="1" dirty="0" smtClean="0">
                <a:solidFill>
                  <a:srgbClr val="FF0000"/>
                </a:solidFill>
              </a:rPr>
              <a:t>Berry and Williams (2013) found a positive relationship between income and satisfaction with quality of life.  </a:t>
            </a:r>
            <a:endParaRPr lang="en-US" sz="3200" i="1" dirty="0">
              <a:solidFill>
                <a:srgbClr val="FF0000"/>
              </a:solidFill>
            </a:endParaRPr>
          </a:p>
        </p:txBody>
      </p:sp>
    </p:spTree>
    <p:extLst>
      <p:ext uri="{BB962C8B-B14F-4D97-AF65-F5344CB8AC3E}">
        <p14:creationId xmlns:p14="http://schemas.microsoft.com/office/powerpoint/2010/main" xmlns="" val="318670611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Title 1"/>
          <p:cNvSpPr>
            <a:spLocks noGrp="1"/>
          </p:cNvSpPr>
          <p:nvPr>
            <p:ph type="title"/>
          </p:nvPr>
        </p:nvSpPr>
        <p:spPr>
          <a:xfrm>
            <a:off x="0" y="0"/>
            <a:ext cx="11247438" cy="990600"/>
          </a:xfr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p>
            <a:pPr eaLnBrk="1" hangingPunct="1"/>
            <a:r>
              <a:rPr lang="en-US" b="1" smtClean="0">
                <a:solidFill>
                  <a:srgbClr val="0000CC"/>
                </a:solidFill>
              </a:rPr>
              <a:t>PLAGIARISM </a:t>
            </a:r>
          </a:p>
        </p:txBody>
      </p:sp>
      <p:sp>
        <p:nvSpPr>
          <p:cNvPr id="76803" name="Content Placeholder 2"/>
          <p:cNvSpPr>
            <a:spLocks noGrp="1"/>
          </p:cNvSpPr>
          <p:nvPr>
            <p:ph idx="1"/>
          </p:nvPr>
        </p:nvSpPr>
        <p:spPr>
          <a:xfrm>
            <a:off x="0" y="914400"/>
            <a:ext cx="11247438" cy="5943600"/>
          </a:xfrm>
        </p:spPr>
        <p:txBody>
          <a:bodyPr/>
          <a:lstStyle/>
          <a:p>
            <a:pPr algn="just" eaLnBrk="1" hangingPunct="1"/>
            <a:r>
              <a:rPr lang="en-US" dirty="0" smtClean="0"/>
              <a:t>“The substantial use, without acknowledgement and with intend to deceive the examiners or knowing that the examiners might be deceived, representing, whether by copying or paraphrase, the ideas or discoveries of another or of others as one's own work submitted for assessment.’’</a:t>
            </a:r>
          </a:p>
          <a:p>
            <a:pPr algn="just" eaLnBrk="1" hangingPunct="1"/>
            <a:r>
              <a:rPr lang="en-US" dirty="0" smtClean="0"/>
              <a:t>The mere inclusion of the source in a bibliography shall not be considered sufficient acknowledgement”</a:t>
            </a:r>
          </a:p>
          <a:p>
            <a:pPr algn="just" eaLnBrk="1" hangingPunct="1"/>
            <a:endParaRPr lang="en-US" dirty="0" smtClean="0"/>
          </a:p>
          <a:p>
            <a:pPr algn="just" eaLnBrk="1" hangingPunct="1"/>
            <a:endParaRPr lang="en-US" dirty="0" smtClean="0"/>
          </a:p>
        </p:txBody>
      </p:sp>
    </p:spTree>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pex">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12669</TotalTime>
  <Words>20187</Words>
  <Application>Microsoft Office PowerPoint</Application>
  <PresentationFormat>Custom</PresentationFormat>
  <Paragraphs>1644</Paragraphs>
  <Slides>285</Slides>
  <Notes>5</Notes>
  <HiddenSlides>0</HiddenSlides>
  <MMClips>0</MMClips>
  <ScaleCrop>false</ScaleCrop>
  <HeadingPairs>
    <vt:vector size="4" baseType="variant">
      <vt:variant>
        <vt:lpstr>Theme</vt:lpstr>
      </vt:variant>
      <vt:variant>
        <vt:i4>1</vt:i4>
      </vt:variant>
      <vt:variant>
        <vt:lpstr>Slide Titles</vt:lpstr>
      </vt:variant>
      <vt:variant>
        <vt:i4>285</vt:i4>
      </vt:variant>
    </vt:vector>
  </HeadingPairs>
  <TitlesOfParts>
    <vt:vector size="286" baseType="lpstr">
      <vt:lpstr>Apex</vt:lpstr>
      <vt:lpstr>Slide 1</vt:lpstr>
      <vt:lpstr>MODULE OBJECTIVE</vt:lpstr>
      <vt:lpstr>Module units</vt:lpstr>
      <vt:lpstr>Module learning outcomes</vt:lpstr>
      <vt:lpstr>COURSE OUTLINE</vt:lpstr>
      <vt:lpstr>REFERENCE MATERIALS</vt:lpstr>
      <vt:lpstr>INTRODUCTION: SCIENTIFIC DEFINITION OF RESEARCH</vt:lpstr>
      <vt:lpstr>Nursing research cont’</vt:lpstr>
      <vt:lpstr>Meaning of research</vt:lpstr>
      <vt:lpstr>Purposes of research</vt:lpstr>
      <vt:lpstr>Cont’ purpose</vt:lpstr>
      <vt:lpstr>Cont’d purpose</vt:lpstr>
      <vt:lpstr>Cont’d purpose</vt:lpstr>
      <vt:lpstr>cont’d purpose</vt:lpstr>
      <vt:lpstr>Sources of knowledge</vt:lpstr>
      <vt:lpstr>Cont’d sources of knowledge</vt:lpstr>
      <vt:lpstr>Cont’d source of knowledge</vt:lpstr>
      <vt:lpstr>Characteristics of research</vt:lpstr>
      <vt:lpstr>Cont’ characteristics</vt:lpstr>
      <vt:lpstr>CHARACTERISTICS OF GOOD RESEARCH</vt:lpstr>
      <vt:lpstr>Slide 21</vt:lpstr>
      <vt:lpstr>Answers that a good research should provide</vt:lpstr>
      <vt:lpstr>Slide 23</vt:lpstr>
      <vt:lpstr>Basic terms in research</vt:lpstr>
      <vt:lpstr>Cont’ terms</vt:lpstr>
      <vt:lpstr>Cont’d terms</vt:lpstr>
      <vt:lpstr>Cont’ terms</vt:lpstr>
      <vt:lpstr>Slide 28</vt:lpstr>
      <vt:lpstr>Slide 29</vt:lpstr>
      <vt:lpstr>THE RESEARCH PROCESS</vt:lpstr>
      <vt:lpstr> THE RESEARCH PROCESS  </vt:lpstr>
      <vt:lpstr>Steps involved in selection &amp; formulation of the Research problem</vt:lpstr>
      <vt:lpstr>1. IDENTIFICATION OF RESEARCH TOPIC</vt:lpstr>
      <vt:lpstr>Example of a title consisting of two parts</vt:lpstr>
      <vt:lpstr>CRITERIA FOR TITLE SELECTION</vt:lpstr>
      <vt:lpstr>Slide 36</vt:lpstr>
      <vt:lpstr>Criteria for a researchable topic</vt:lpstr>
      <vt:lpstr>Criteria for a researchable topic ctd’</vt:lpstr>
      <vt:lpstr>2. PROBLEM STATEMENT</vt:lpstr>
      <vt:lpstr>DEFINITION OF PROBLEM STATEMENT</vt:lpstr>
      <vt:lpstr>Slide 41</vt:lpstr>
      <vt:lpstr>Chronological order of problem statement</vt:lpstr>
      <vt:lpstr>Slide 43</vt:lpstr>
      <vt:lpstr>Slide 44</vt:lpstr>
      <vt:lpstr>SUMMARY OF A WELL STATED PROBLEM</vt:lpstr>
      <vt:lpstr>Procedure for Identifying and Defining a Research Problem: Step 1</vt:lpstr>
      <vt:lpstr>STEP 2</vt:lpstr>
      <vt:lpstr>STEP 3</vt:lpstr>
      <vt:lpstr> Information to be Included in the Statement of the Problem   </vt:lpstr>
      <vt:lpstr>Slide 50</vt:lpstr>
      <vt:lpstr>Slide 51</vt:lpstr>
      <vt:lpstr> STEP 3: RATIONALE/JUSTIFICATION OF THE RESEARCH PROBLEM </vt:lpstr>
      <vt:lpstr>Slide 53</vt:lpstr>
      <vt:lpstr>Slide 54</vt:lpstr>
      <vt:lpstr>Slide 55</vt:lpstr>
      <vt:lpstr>AREAS YOU NEED TO JUSTIFY</vt:lpstr>
      <vt:lpstr>STEP 4: Formulation of Research questions,  Objectives and Hypothesis </vt:lpstr>
      <vt:lpstr>Slide 58</vt:lpstr>
      <vt:lpstr>Slide 59</vt:lpstr>
      <vt:lpstr>Example of a research question</vt:lpstr>
      <vt:lpstr>Slide 61</vt:lpstr>
      <vt:lpstr>Slide 62</vt:lpstr>
      <vt:lpstr>Slide 63</vt:lpstr>
      <vt:lpstr>CATEGORIES OF RESEARCH OBJECTIVES</vt:lpstr>
      <vt:lpstr>Slide 65</vt:lpstr>
      <vt:lpstr>Guidelines for writing research objectives</vt:lpstr>
      <vt:lpstr>EXAMPLES OF BROAD OBJECTIVES</vt:lpstr>
      <vt:lpstr>SPECIFIC OBJECTIVES </vt:lpstr>
      <vt:lpstr>EXAMPLES OF SPECIFIC OBJECTIVES</vt:lpstr>
      <vt:lpstr>Slide 70</vt:lpstr>
      <vt:lpstr>Difference between Specific objectives, Broad objectives and hypothesis</vt:lpstr>
      <vt:lpstr>Where are hypothesis required?</vt:lpstr>
      <vt:lpstr>Purposes of Hypotheses</vt:lpstr>
      <vt:lpstr>The characteristics of good hypotheses</vt:lpstr>
      <vt:lpstr>Characteristics cont’d</vt:lpstr>
      <vt:lpstr>Characteristics cont’d</vt:lpstr>
      <vt:lpstr>TYPES OF HYPOTHESES</vt:lpstr>
      <vt:lpstr>Slide 78</vt:lpstr>
      <vt:lpstr>Considerations in Writing the Hypothesis </vt:lpstr>
      <vt:lpstr>Slide 80</vt:lpstr>
      <vt:lpstr>Slide 81</vt:lpstr>
      <vt:lpstr>Slide 82</vt:lpstr>
      <vt:lpstr>Slide 83</vt:lpstr>
      <vt:lpstr>Slide 84</vt:lpstr>
      <vt:lpstr>Slide 85</vt:lpstr>
      <vt:lpstr>STEP 5: LITERATURE REVIEW </vt:lpstr>
      <vt:lpstr>Slide 87</vt:lpstr>
      <vt:lpstr>Slide 88</vt:lpstr>
      <vt:lpstr>Slide 89</vt:lpstr>
      <vt:lpstr>Slide 90</vt:lpstr>
      <vt:lpstr>Slide 91</vt:lpstr>
      <vt:lpstr>Slide 92</vt:lpstr>
      <vt:lpstr>Slide 93</vt:lpstr>
      <vt:lpstr>Slide 94</vt:lpstr>
      <vt:lpstr>Slide 95</vt:lpstr>
      <vt:lpstr> TIPS ON GOOD REVIEWING OF LITERATURE cntd’ </vt:lpstr>
      <vt:lpstr>Referencing within text</vt:lpstr>
      <vt:lpstr>Slide 98</vt:lpstr>
      <vt:lpstr>PLAGIARISM </vt:lpstr>
      <vt:lpstr>HOW TO AVOID PLAGIARISM</vt:lpstr>
      <vt:lpstr>STEP 6: RESEARCH METHODOLOGY </vt:lpstr>
      <vt:lpstr>Slide 102</vt:lpstr>
      <vt:lpstr>Types of research designs</vt:lpstr>
      <vt:lpstr>Slide 104</vt:lpstr>
      <vt:lpstr>Slide 105</vt:lpstr>
      <vt:lpstr>Slide 106</vt:lpstr>
      <vt:lpstr>Slide 107</vt:lpstr>
      <vt:lpstr>2. Survey Research Design</vt:lpstr>
      <vt:lpstr>Slide 109</vt:lpstr>
      <vt:lpstr>Slide 110</vt:lpstr>
      <vt:lpstr>Slide 111</vt:lpstr>
      <vt:lpstr>Slide 112</vt:lpstr>
      <vt:lpstr>Slide 113</vt:lpstr>
      <vt:lpstr>Slide 114</vt:lpstr>
      <vt:lpstr>Categories of descriptive research design</vt:lpstr>
      <vt:lpstr>Slide 116</vt:lpstr>
      <vt:lpstr>Slide 117</vt:lpstr>
      <vt:lpstr>4. Case Study Research Design</vt:lpstr>
      <vt:lpstr>Slide 119</vt:lpstr>
      <vt:lpstr>QUALITATIVE RESEARCH </vt:lpstr>
      <vt:lpstr>Distinction between qualitative and quantitative research</vt:lpstr>
      <vt:lpstr>BIAS IN RESEARCH </vt:lpstr>
      <vt:lpstr>TYPES OF BIAS IN RESEARCH</vt:lpstr>
      <vt:lpstr>TYPES OF SELECTION BIAS</vt:lpstr>
      <vt:lpstr>Types of information bias</vt:lpstr>
      <vt:lpstr>Types of information bias cont’d</vt:lpstr>
      <vt:lpstr> BASIC TERMS IN RESEARCH METHODOLOGY</vt:lpstr>
      <vt:lpstr>Slide 128</vt:lpstr>
      <vt:lpstr>Slide 129</vt:lpstr>
      <vt:lpstr>DISADVANTAGES OF SAMPLING </vt:lpstr>
      <vt:lpstr>Characteristics of a good sample </vt:lpstr>
      <vt:lpstr>THE SAMPLING PROCESS </vt:lpstr>
      <vt:lpstr>Slide 133</vt:lpstr>
      <vt:lpstr>Slide 134</vt:lpstr>
      <vt:lpstr>Slide 135</vt:lpstr>
      <vt:lpstr> FACTORS TO CONSIDER WHEN SELECTING A SAMPLING TECHNIQUE </vt:lpstr>
      <vt:lpstr>Slide 137</vt:lpstr>
      <vt:lpstr>Slide 138</vt:lpstr>
      <vt:lpstr>Slide 139</vt:lpstr>
      <vt:lpstr>Slide 140</vt:lpstr>
      <vt:lpstr>Slide 141</vt:lpstr>
      <vt:lpstr>SIMPLE RANDOM SAMPLING CT’</vt:lpstr>
      <vt:lpstr>SIMPLE RANDOM SAMPLING CT’</vt:lpstr>
      <vt:lpstr>Slide 144</vt:lpstr>
      <vt:lpstr>Slide 145</vt:lpstr>
      <vt:lpstr>Slide 146</vt:lpstr>
      <vt:lpstr>Slide 147</vt:lpstr>
      <vt:lpstr>Slide 148</vt:lpstr>
      <vt:lpstr>Slide 149</vt:lpstr>
      <vt:lpstr>TYPES OF NON-PROBABILITY SAMPLING METHODS</vt:lpstr>
      <vt:lpstr>Slide 151</vt:lpstr>
      <vt:lpstr>Slide 152</vt:lpstr>
      <vt:lpstr>Difference btwn probability &amp; non-probability sampling</vt:lpstr>
      <vt:lpstr>Determination of the sample size </vt:lpstr>
      <vt:lpstr>Slide 155</vt:lpstr>
      <vt:lpstr>i) Using census for small populations</vt:lpstr>
      <vt:lpstr>ii) Using the sample size of a similar study</vt:lpstr>
      <vt:lpstr>iii) Using Published tables </vt:lpstr>
      <vt:lpstr>Slide 159</vt:lpstr>
      <vt:lpstr>Table 2</vt:lpstr>
      <vt:lpstr>iv) Using formulas to calculate the sample size</vt:lpstr>
      <vt:lpstr>Slide 162</vt:lpstr>
      <vt:lpstr>Slide 163</vt:lpstr>
      <vt:lpstr>Slide 164</vt:lpstr>
      <vt:lpstr>Slide 165</vt:lpstr>
      <vt:lpstr>Slide 166</vt:lpstr>
      <vt:lpstr>STEP 7: METHODS OF MEASUREMENT </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ESSENTIALS OF A GOOD QUESTIONNAIRE </vt:lpstr>
      <vt:lpstr>Slide 191</vt:lpstr>
      <vt:lpstr>Slide 192</vt:lpstr>
      <vt:lpstr>Slide 193</vt:lpstr>
      <vt:lpstr>Slide 194</vt:lpstr>
      <vt:lpstr>Slide 195</vt:lpstr>
      <vt:lpstr>7. ACTION RESEARCH</vt:lpstr>
      <vt:lpstr>CONDUCTING A PRE-TEST OR PILOT STUDY</vt:lpstr>
      <vt:lpstr>Slide 198</vt:lpstr>
      <vt:lpstr>Slide 199</vt:lpstr>
      <vt:lpstr>ETHICAL CONSIDERATIONS IN RESEARCH </vt:lpstr>
      <vt:lpstr>Slide 201</vt:lpstr>
      <vt:lpstr>Slide 202</vt:lpstr>
      <vt:lpstr>Slide 203</vt:lpstr>
      <vt:lpstr>Slide 204</vt:lpstr>
      <vt:lpstr>Slide 205</vt:lpstr>
      <vt:lpstr>Access to Research Population</vt:lpstr>
      <vt:lpstr>Slide 207</vt:lpstr>
      <vt:lpstr>Writing a Research Proposal</vt:lpstr>
      <vt:lpstr>Introduction </vt:lpstr>
      <vt:lpstr>STEP 8: DATA COLLECTION AND PRESENTATION</vt:lpstr>
      <vt:lpstr>Slide 211</vt:lpstr>
      <vt:lpstr>Slide 212</vt:lpstr>
      <vt:lpstr>Slide 213</vt:lpstr>
      <vt:lpstr>DATA ENTRY </vt:lpstr>
      <vt:lpstr>STEP 9: DATA ANALYSIS AND INTERPRETATION</vt:lpstr>
      <vt:lpstr>Slide 216</vt:lpstr>
      <vt:lpstr>Measures of Central Tendency</vt:lpstr>
      <vt:lpstr>Measures of Dispersion</vt:lpstr>
      <vt:lpstr>Slide 219</vt:lpstr>
      <vt:lpstr>Slide 220</vt:lpstr>
      <vt:lpstr>Qualitative Data Presentation and Analysis</vt:lpstr>
      <vt:lpstr>Quantitative Data Presentation and Analysis</vt:lpstr>
      <vt:lpstr>Slide 223</vt:lpstr>
      <vt:lpstr>Slide 224</vt:lpstr>
      <vt:lpstr>Slide 225</vt:lpstr>
      <vt:lpstr>STEP 10: COMMUNICATING THE RESEARCH FINDINGS</vt:lpstr>
      <vt:lpstr>Slide 227</vt:lpstr>
      <vt:lpstr>Writing a research report</vt:lpstr>
      <vt:lpstr>Report writing cont’d</vt:lpstr>
      <vt:lpstr>Sections of report writing</vt:lpstr>
      <vt:lpstr>Sections of report cont’d</vt:lpstr>
      <vt:lpstr>Cont’d report sections</vt:lpstr>
      <vt:lpstr>Cont’d report sections</vt:lpstr>
      <vt:lpstr>Cont’d report sections</vt:lpstr>
      <vt:lpstr>Section cont’d</vt:lpstr>
      <vt:lpstr>Cont’d section</vt:lpstr>
      <vt:lpstr>Section cont’d</vt:lpstr>
      <vt:lpstr>Cont’d</vt:lpstr>
      <vt:lpstr>Section cont’d</vt:lpstr>
      <vt:lpstr>Cont’d</vt:lpstr>
      <vt:lpstr>Cont’d section</vt:lpstr>
      <vt:lpstr>Cont’d</vt:lpstr>
      <vt:lpstr>Cont’d</vt:lpstr>
      <vt:lpstr>Cont’d</vt:lpstr>
      <vt:lpstr>Sections 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Cont’d</vt:lpstr>
      <vt:lpstr>Points to remember when writing a research report</vt:lpstr>
      <vt:lpstr>REFERENCES, CITATIONS AND BIBLIOGRAPHY</vt:lpstr>
      <vt:lpstr>Slide 264</vt:lpstr>
      <vt:lpstr>IMPORTANCE OF CITATION &amp; REFERENCING</vt:lpstr>
      <vt:lpstr>How it works </vt:lpstr>
      <vt:lpstr>SECONDARY REFERENCING </vt:lpstr>
      <vt:lpstr>How to Put References into the Text of your Essay / Report </vt:lpstr>
      <vt:lpstr>Slide 269</vt:lpstr>
      <vt:lpstr>Slide 270</vt:lpstr>
      <vt:lpstr>Slide 271</vt:lpstr>
      <vt:lpstr>Listing Your References at the End of Your Work </vt:lpstr>
      <vt:lpstr>Slide 273</vt:lpstr>
      <vt:lpstr>Slide 274</vt:lpstr>
      <vt:lpstr>JOURNAL ARTICLES </vt:lpstr>
      <vt:lpstr>EXAMPLE</vt:lpstr>
      <vt:lpstr>Slide 277</vt:lpstr>
      <vt:lpstr>INTRODUCTION TO BIOSTATISTICS</vt:lpstr>
      <vt:lpstr>Slide 279</vt:lpstr>
      <vt:lpstr>Errors in statistical inference</vt:lpstr>
      <vt:lpstr>TYPE 1 ERROR</vt:lpstr>
      <vt:lpstr>TYPE 2 ERROR</vt:lpstr>
      <vt:lpstr>Slide 283</vt:lpstr>
      <vt:lpstr>Slide 284</vt:lpstr>
      <vt:lpstr>The End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RESEARCH</dc:title>
  <dc:creator>Martha Kairu</dc:creator>
  <cp:lastModifiedBy>COMP LAB</cp:lastModifiedBy>
  <cp:revision>515</cp:revision>
  <dcterms:created xsi:type="dcterms:W3CDTF">2012-06-03T13:43:22Z</dcterms:created>
  <dcterms:modified xsi:type="dcterms:W3CDTF">2020-01-10T13:55:04Z</dcterms:modified>
</cp:coreProperties>
</file>