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8" r:id="rId53"/>
    <p:sldId id="307" r:id="rId54"/>
    <p:sldId id="310" r:id="rId55"/>
    <p:sldId id="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6" y="-180"/>
      </p:cViewPr>
      <p:guideLst>
        <p:guide orient="horz" pos="2160"/>
        <p:guide pos="3840"/>
      </p:guideLst>
    </p:cSldViewPr>
  </p:slideViewPr>
  <p:notesTextViewPr>
    <p:cViewPr>
      <p:scale>
        <a:sx n="1" d="1"/>
        <a:sy n="1" d="1"/>
      </p:scale>
      <p:origin x="0" y="0"/>
    </p:cViewPr>
  </p:notesTextViewPr>
  <p:sorterViewPr>
    <p:cViewPr>
      <p:scale>
        <a:sx n="100" d="100"/>
        <a:sy n="100" d="100"/>
      </p:scale>
      <p:origin x="0" y="-205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973799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C7748-3ED6-4EFC-A3E7-28BFA4755A02}"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06428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719637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960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146069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4052799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9691414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792228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601803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51184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16059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C7748-3ED6-4EFC-A3E7-28BFA4755A02}"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63207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DC7748-3ED6-4EFC-A3E7-28BFA4755A02}" type="datetimeFigureOut">
              <a:rPr lang="en-US" smtClean="0"/>
              <a:t>3/4/2019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208275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417161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621440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BDC7748-3ED6-4EFC-A3E7-28BFA4755A02}" type="datetimeFigureOut">
              <a:rPr lang="en-US" smtClean="0"/>
              <a:t>3/4/2019</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121924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DC7748-3ED6-4EFC-A3E7-28BFA4755A02}" type="datetimeFigureOut">
              <a:rPr lang="en-US" smtClean="0"/>
              <a:t>3/4/2019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t>‹#›</a:t>
            </a:fld>
            <a:endParaRPr lang="en-US"/>
          </a:p>
        </p:txBody>
      </p:sp>
    </p:spTree>
    <p:extLst>
      <p:ext uri="{BB962C8B-B14F-4D97-AF65-F5344CB8AC3E}">
        <p14:creationId xmlns:p14="http://schemas.microsoft.com/office/powerpoint/2010/main" val="367692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DC7748-3ED6-4EFC-A3E7-28BFA4755A02}" type="datetimeFigureOut">
              <a:rPr lang="en-US" smtClean="0"/>
              <a:t>3/4/2019</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C183EC-25CC-44DD-8E50-1FEF4B67B230}" type="slidenum">
              <a:rPr lang="en-US" smtClean="0"/>
              <a:t>‹#›</a:t>
            </a:fld>
            <a:endParaRPr lang="en-US"/>
          </a:p>
        </p:txBody>
      </p:sp>
    </p:spTree>
    <p:extLst>
      <p:ext uri="{BB962C8B-B14F-4D97-AF65-F5344CB8AC3E}">
        <p14:creationId xmlns:p14="http://schemas.microsoft.com/office/powerpoint/2010/main" val="278270217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CRITICALLY ILL PATIENT</a:t>
            </a:r>
            <a:br>
              <a:rPr lang="en-US" dirty="0" smtClean="0"/>
            </a:br>
            <a:endParaRPr lang="en-US" dirty="0"/>
          </a:p>
        </p:txBody>
      </p:sp>
      <p:sp>
        <p:nvSpPr>
          <p:cNvPr id="3" name="Subtitle 2"/>
          <p:cNvSpPr>
            <a:spLocks noGrp="1"/>
          </p:cNvSpPr>
          <p:nvPr>
            <p:ph type="subTitle" idx="1"/>
          </p:nvPr>
        </p:nvSpPr>
        <p:spPr/>
        <p:txBody>
          <a:bodyPr/>
          <a:lstStyle/>
          <a:p>
            <a:r>
              <a:rPr lang="en-US" smtClean="0"/>
              <a:t>BY </a:t>
            </a:r>
            <a:r>
              <a:rPr lang="en-US" smtClean="0"/>
              <a:t>VINCENT METTO</a:t>
            </a:r>
            <a:endParaRPr lang="en-US" dirty="0"/>
          </a:p>
        </p:txBody>
      </p:sp>
    </p:spTree>
    <p:extLst>
      <p:ext uri="{BB962C8B-B14F-4D97-AF65-F5344CB8AC3E}">
        <p14:creationId xmlns:p14="http://schemas.microsoft.com/office/powerpoint/2010/main" val="4129250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3.Effects of disease on the breathing, circulation and electrolyte balance.</a:t>
            </a:r>
          </a:p>
          <a:p>
            <a:pPr marL="0" indent="0">
              <a:buNone/>
            </a:pPr>
            <a:r>
              <a:rPr lang="en-US" u="sng" dirty="0" smtClean="0"/>
              <a:t>Breathing</a:t>
            </a:r>
            <a:r>
              <a:rPr lang="en-US" dirty="0" smtClean="0"/>
              <a:t>.</a:t>
            </a:r>
          </a:p>
          <a:p>
            <a:r>
              <a:rPr lang="en-US" dirty="0" smtClean="0"/>
              <a:t>Diseases includes: pneumonia, asthma, COPD( chronic obstructive pulmonary disease, pulmonary distress.</a:t>
            </a:r>
          </a:p>
          <a:p>
            <a:pPr marL="0" indent="0">
              <a:buNone/>
            </a:pPr>
            <a:endParaRPr lang="en-US" dirty="0" smtClean="0"/>
          </a:p>
          <a:p>
            <a:pPr marL="0" indent="0">
              <a:buNone/>
            </a:pPr>
            <a:r>
              <a:rPr lang="en-US" u="sng" dirty="0" smtClean="0"/>
              <a:t>Circulation</a:t>
            </a:r>
          </a:p>
          <a:p>
            <a:r>
              <a:rPr lang="en-US" dirty="0" smtClean="0"/>
              <a:t>Circulatory shock.</a:t>
            </a:r>
          </a:p>
          <a:p>
            <a:r>
              <a:rPr lang="en-US" dirty="0" smtClean="0"/>
              <a:t>Tachycardia.</a:t>
            </a:r>
          </a:p>
          <a:p>
            <a:r>
              <a:rPr lang="en-US" dirty="0" smtClean="0"/>
              <a:t>Bradycardia.</a:t>
            </a:r>
          </a:p>
          <a:p>
            <a:r>
              <a:rPr lang="en-US" dirty="0" smtClean="0"/>
              <a:t>Congestive heart failure.</a:t>
            </a:r>
          </a:p>
          <a:p>
            <a:r>
              <a:rPr lang="en-US" dirty="0" smtClean="0"/>
              <a:t>Pulmonary embolism.</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17465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5. Patients with endocrine-nervous system condition.</a:t>
            </a:r>
          </a:p>
          <a:p>
            <a:r>
              <a:rPr lang="en-US" dirty="0" smtClean="0"/>
              <a:t>Diabetes keto acidosis</a:t>
            </a:r>
          </a:p>
          <a:p>
            <a:r>
              <a:rPr lang="en-US" dirty="0" smtClean="0"/>
              <a:t>Thyroid crisis</a:t>
            </a:r>
          </a:p>
          <a:p>
            <a:r>
              <a:rPr lang="en-US" dirty="0" smtClean="0"/>
              <a:t>Traumatic Brain injury.</a:t>
            </a:r>
          </a:p>
          <a:p>
            <a:r>
              <a:rPr lang="en-US" dirty="0" smtClean="0"/>
              <a:t>Meningitis.</a:t>
            </a:r>
            <a:endParaRPr lang="en-US" dirty="0"/>
          </a:p>
        </p:txBody>
      </p:sp>
    </p:spTree>
    <p:extLst>
      <p:ext uri="{BB962C8B-B14F-4D97-AF65-F5344CB8AC3E}">
        <p14:creationId xmlns:p14="http://schemas.microsoft.com/office/powerpoint/2010/main" val="1265159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CARE FACILITIES</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Definition</a:t>
            </a:r>
          </a:p>
          <a:p>
            <a:r>
              <a:rPr lang="en-US" dirty="0" smtClean="0"/>
              <a:t>This is a special department of a hospital or health care facility that provides intensive treatment of the critically ill-patient.</a:t>
            </a:r>
          </a:p>
          <a:p>
            <a:pPr marL="0" indent="0">
              <a:buNone/>
            </a:pPr>
            <a:endParaRPr lang="en-US" dirty="0" smtClean="0"/>
          </a:p>
          <a:p>
            <a:pPr marL="0" indent="0">
              <a:buNone/>
            </a:pPr>
            <a:r>
              <a:rPr lang="en-US" u="sng" dirty="0" smtClean="0"/>
              <a:t>Examples of critical care facilities</a:t>
            </a:r>
          </a:p>
          <a:p>
            <a:pPr marL="0" indent="0">
              <a:buNone/>
            </a:pPr>
            <a:r>
              <a:rPr lang="en-US" u="sng" dirty="0" smtClean="0"/>
              <a:t>1.Intensive care unit (ICU).</a:t>
            </a:r>
          </a:p>
          <a:p>
            <a:r>
              <a:rPr lang="en-US" dirty="0" smtClean="0"/>
              <a:t>This is where critically ill patients are admitted to receive critical care nursing.</a:t>
            </a:r>
          </a:p>
          <a:p>
            <a:r>
              <a:rPr lang="en-US" dirty="0" smtClean="0"/>
              <a:t>All departments in a hospital works towards the care of a critically ill patients.</a:t>
            </a:r>
          </a:p>
          <a:p>
            <a:pPr marL="0" indent="0">
              <a:buNone/>
            </a:pPr>
            <a:endParaRPr lang="en-US" dirty="0"/>
          </a:p>
        </p:txBody>
      </p:sp>
    </p:spTree>
    <p:extLst>
      <p:ext uri="{BB962C8B-B14F-4D97-AF65-F5344CB8AC3E}">
        <p14:creationId xmlns:p14="http://schemas.microsoft.com/office/powerpoint/2010/main" val="90489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750065" y="1690688"/>
            <a:ext cx="10515600" cy="5167312"/>
          </a:xfrm>
        </p:spPr>
        <p:txBody>
          <a:bodyPr/>
          <a:lstStyle/>
          <a:p>
            <a:pPr marL="0" indent="0">
              <a:buNone/>
            </a:pPr>
            <a:r>
              <a:rPr lang="en-US" dirty="0" err="1" smtClean="0"/>
              <a:t>i</a:t>
            </a:r>
            <a:r>
              <a:rPr lang="en-US" dirty="0" smtClean="0"/>
              <a:t>. e Pharmacy , Laboratory, physiotherapy, administration, wards, theare ,x-ray,  supply  and sterisation department.</a:t>
            </a:r>
          </a:p>
          <a:p>
            <a:r>
              <a:rPr lang="en-US" dirty="0" smtClean="0"/>
              <a:t>This is a room in which a critically ill patient is being actively treated and monitored.</a:t>
            </a:r>
          </a:p>
          <a:p>
            <a:pPr marL="0" indent="0">
              <a:buNone/>
            </a:pPr>
            <a:r>
              <a:rPr lang="en-US" dirty="0" smtClean="0"/>
              <a:t>2. </a:t>
            </a:r>
            <a:r>
              <a:rPr lang="en-US" u="sng" dirty="0" smtClean="0"/>
              <a:t>High Dependent Unit.</a:t>
            </a:r>
          </a:p>
          <a:p>
            <a:r>
              <a:rPr lang="en-US" dirty="0" smtClean="0"/>
              <a:t>This is a department or unit where patients are admitted first from ICU Before transferring them to the general wards. It is a step down to ICU.</a:t>
            </a:r>
          </a:p>
          <a:p>
            <a:pPr marL="0" indent="0">
              <a:buNone/>
            </a:pPr>
            <a:r>
              <a:rPr lang="en-US" dirty="0" smtClean="0"/>
              <a:t>3. </a:t>
            </a:r>
            <a:r>
              <a:rPr lang="en-US" u="sng" dirty="0" smtClean="0"/>
              <a:t>Burns Unit.</a:t>
            </a:r>
          </a:p>
          <a:p>
            <a:r>
              <a:rPr lang="en-US" dirty="0" smtClean="0"/>
              <a:t>Patients with burns more than 25% are admitted to the burns unit.</a:t>
            </a:r>
          </a:p>
          <a:p>
            <a:r>
              <a:rPr lang="en-US" dirty="0" smtClean="0"/>
              <a:t>Infection prevention is highly observed.</a:t>
            </a:r>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52732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CONT…critical care facilities</a:t>
            </a:r>
            <a:endParaRPr lang="en-US" u="sng" dirty="0"/>
          </a:p>
        </p:txBody>
      </p:sp>
      <p:sp>
        <p:nvSpPr>
          <p:cNvPr id="3" name="Content Placeholder 2"/>
          <p:cNvSpPr>
            <a:spLocks noGrp="1"/>
          </p:cNvSpPr>
          <p:nvPr>
            <p:ph idx="1"/>
          </p:nvPr>
        </p:nvSpPr>
        <p:spPr>
          <a:xfrm>
            <a:off x="838200" y="1825624"/>
            <a:ext cx="10515600" cy="5368389"/>
          </a:xfrm>
        </p:spPr>
        <p:txBody>
          <a:bodyPr/>
          <a:lstStyle/>
          <a:p>
            <a:pPr marL="0" indent="0">
              <a:buNone/>
            </a:pPr>
            <a:r>
              <a:rPr lang="en-US" u="sng" dirty="0" smtClean="0"/>
              <a:t>4.Renal dialysis Unit.</a:t>
            </a:r>
          </a:p>
          <a:p>
            <a:r>
              <a:rPr lang="en-US" dirty="0" smtClean="0"/>
              <a:t>This is where patients with end stage renal disease are admitted for hemodialysis.(removal of wastes from the blood through use of a dialysis machine).</a:t>
            </a:r>
          </a:p>
          <a:p>
            <a:pPr marL="0" indent="0">
              <a:buNone/>
            </a:pPr>
            <a:r>
              <a:rPr lang="en-US" u="sng" dirty="0" smtClean="0"/>
              <a:t>5.Neonatal intensive care Unit.</a:t>
            </a:r>
          </a:p>
          <a:p>
            <a:pPr marL="0" indent="0">
              <a:buNone/>
            </a:pPr>
            <a:r>
              <a:rPr lang="en-US" dirty="0" smtClean="0"/>
              <a:t>For admission of neonates with life threatening conditions i.e.</a:t>
            </a:r>
          </a:p>
          <a:p>
            <a:r>
              <a:rPr lang="en-US" dirty="0" smtClean="0"/>
              <a:t>Asphyxia neonatorum.</a:t>
            </a:r>
          </a:p>
          <a:p>
            <a:r>
              <a:rPr lang="en-US" dirty="0" smtClean="0"/>
              <a:t>Acute brain injury.</a:t>
            </a:r>
          </a:p>
          <a:p>
            <a:r>
              <a:rPr lang="en-US" dirty="0" smtClean="0"/>
              <a:t>Prematurity.</a:t>
            </a:r>
          </a:p>
          <a:p>
            <a:r>
              <a:rPr lang="en-US" dirty="0" smtClean="0"/>
              <a:t>Child with congenital heart defects.</a:t>
            </a:r>
            <a:endParaRPr lang="en-US" dirty="0"/>
          </a:p>
        </p:txBody>
      </p:sp>
    </p:spTree>
    <p:extLst>
      <p:ext uri="{BB962C8B-B14F-4D97-AF65-F5344CB8AC3E}">
        <p14:creationId xmlns:p14="http://schemas.microsoft.com/office/powerpoint/2010/main" val="363622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 Critical care facilities</a:t>
            </a:r>
            <a:endParaRPr lang="en-US" u="sng" dirty="0"/>
          </a:p>
        </p:txBody>
      </p:sp>
      <p:sp>
        <p:nvSpPr>
          <p:cNvPr id="3" name="Content Placeholder 2"/>
          <p:cNvSpPr>
            <a:spLocks noGrp="1"/>
          </p:cNvSpPr>
          <p:nvPr>
            <p:ph idx="1"/>
          </p:nvPr>
        </p:nvSpPr>
        <p:spPr/>
        <p:txBody>
          <a:bodyPr/>
          <a:lstStyle/>
          <a:p>
            <a:pPr marL="0" indent="0">
              <a:buNone/>
            </a:pPr>
            <a:r>
              <a:rPr lang="en-US" dirty="0" smtClean="0"/>
              <a:t>6. Coronary intensive care unit.</a:t>
            </a:r>
          </a:p>
          <a:p>
            <a:pPr marL="0" indent="0">
              <a:buNone/>
            </a:pPr>
            <a:r>
              <a:rPr lang="en-US" dirty="0" smtClean="0"/>
              <a:t>7. Trauma intensive care unit.</a:t>
            </a:r>
            <a:endParaRPr lang="en-US" dirty="0"/>
          </a:p>
        </p:txBody>
      </p:sp>
    </p:spTree>
    <p:extLst>
      <p:ext uri="{BB962C8B-B14F-4D97-AF65-F5344CB8AC3E}">
        <p14:creationId xmlns:p14="http://schemas.microsoft.com/office/powerpoint/2010/main" val="333064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4.Identify and categorize patients into the appropriate pathophysiological state and admit to a critical  pathway:</a:t>
            </a:r>
            <a:endParaRPr lang="en-US" dirty="0"/>
          </a:p>
        </p:txBody>
      </p:sp>
      <p:sp>
        <p:nvSpPr>
          <p:cNvPr id="3" name="Content Placeholder 2"/>
          <p:cNvSpPr>
            <a:spLocks noGrp="1"/>
          </p:cNvSpPr>
          <p:nvPr>
            <p:ph idx="1"/>
          </p:nvPr>
        </p:nvSpPr>
        <p:spPr>
          <a:xfrm>
            <a:off x="838200" y="2691685"/>
            <a:ext cx="10515600" cy="4304026"/>
          </a:xfrm>
        </p:spPr>
        <p:txBody>
          <a:bodyPr>
            <a:normAutofit/>
          </a:bodyPr>
          <a:lstStyle/>
          <a:p>
            <a:pPr marL="514350" indent="-514350">
              <a:buAutoNum type="arabicPeriod"/>
            </a:pPr>
            <a:r>
              <a:rPr lang="en-US" u="sng" dirty="0" smtClean="0"/>
              <a:t>Trauma.</a:t>
            </a:r>
          </a:p>
          <a:p>
            <a:r>
              <a:rPr lang="en-US" dirty="0" smtClean="0"/>
              <a:t>Includes head injury, chest wall injury, abdominal stub wound, fractures of the skull, burns of more than 25%.</a:t>
            </a:r>
          </a:p>
          <a:p>
            <a:r>
              <a:rPr lang="en-US" dirty="0" smtClean="0"/>
              <a:t>Here, look for bleeding, CSF leakage from the nose, altered breathing pattern, leakage of abdominal contents, dehydration, edema of the whole body, cyanosis.</a:t>
            </a:r>
          </a:p>
          <a:p>
            <a:pPr marL="514350" indent="-514350">
              <a:buAutoNum type="arabicPeriod" startAt="2"/>
            </a:pPr>
            <a:r>
              <a:rPr lang="en-US" u="sng" dirty="0" smtClean="0"/>
              <a:t>Sepsis.</a:t>
            </a:r>
          </a:p>
          <a:p>
            <a:r>
              <a:rPr lang="en-US" dirty="0" smtClean="0"/>
              <a:t>Characterized by:</a:t>
            </a:r>
          </a:p>
          <a:p>
            <a:r>
              <a:rPr lang="en-US" dirty="0" smtClean="0"/>
              <a:t>Very high temp,restlessness,tachychardia, tachypnea, convulsion, Diarrhea and vomiting.</a:t>
            </a:r>
          </a:p>
          <a:p>
            <a:pPr marL="0" indent="0">
              <a:buNone/>
            </a:pPr>
            <a:endParaRPr lang="en-US" dirty="0" smtClean="0"/>
          </a:p>
          <a:p>
            <a:pPr marL="0" indent="0">
              <a:buNone/>
            </a:pPr>
            <a:endParaRPr lang="en-US" sz="1200" dirty="0"/>
          </a:p>
        </p:txBody>
      </p:sp>
    </p:spTree>
    <p:extLst>
      <p:ext uri="{BB962C8B-B14F-4D97-AF65-F5344CB8AC3E}">
        <p14:creationId xmlns:p14="http://schemas.microsoft.com/office/powerpoint/2010/main" val="19327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dirty="0" smtClean="0"/>
              <a:t>3. </a:t>
            </a:r>
            <a:r>
              <a:rPr lang="en-US" u="sng" dirty="0" smtClean="0"/>
              <a:t>Cardiac Abnormalities</a:t>
            </a:r>
            <a:endParaRPr lang="en-US" u="sng" dirty="0"/>
          </a:p>
        </p:txBody>
      </p:sp>
      <p:sp>
        <p:nvSpPr>
          <p:cNvPr id="3" name="Content Placeholder 2"/>
          <p:cNvSpPr>
            <a:spLocks noGrp="1"/>
          </p:cNvSpPr>
          <p:nvPr>
            <p:ph idx="1"/>
          </p:nvPr>
        </p:nvSpPr>
        <p:spPr/>
        <p:txBody>
          <a:bodyPr>
            <a:normAutofit/>
          </a:bodyPr>
          <a:lstStyle/>
          <a:p>
            <a:r>
              <a:rPr lang="en-US" dirty="0" smtClean="0"/>
              <a:t>Capillary refill of more than 3 sec.</a:t>
            </a:r>
          </a:p>
          <a:p>
            <a:r>
              <a:rPr lang="en-US" dirty="0" smtClean="0"/>
              <a:t>Radial pulse more than normal.</a:t>
            </a:r>
          </a:p>
          <a:p>
            <a:r>
              <a:rPr lang="en-US" dirty="0" smtClean="0"/>
              <a:t>Cold skin.</a:t>
            </a:r>
          </a:p>
          <a:p>
            <a:r>
              <a:rPr lang="en-US" dirty="0" smtClean="0"/>
              <a:t>Hypotension.</a:t>
            </a:r>
          </a:p>
          <a:p>
            <a:r>
              <a:rPr lang="en-US" dirty="0" smtClean="0"/>
              <a:t>Wide pulse pressure.</a:t>
            </a:r>
          </a:p>
          <a:p>
            <a:r>
              <a:rPr lang="en-US" dirty="0" smtClean="0"/>
              <a:t>Body temp. less than 35 Celsius.</a:t>
            </a:r>
          </a:p>
          <a:p>
            <a:r>
              <a:rPr lang="en-US" dirty="0" smtClean="0"/>
              <a:t>Palmar pallor due to anemia.</a:t>
            </a:r>
          </a:p>
          <a:p>
            <a:r>
              <a:rPr lang="en-US" dirty="0" smtClean="0"/>
              <a:t>Venous jugular pressure higher.</a:t>
            </a:r>
          </a:p>
          <a:p>
            <a:r>
              <a:rPr lang="en-US" dirty="0" smtClean="0"/>
              <a:t>Abnormal ECG wave.</a:t>
            </a:r>
          </a:p>
          <a:p>
            <a:endParaRPr lang="en-US" dirty="0" smtClean="0"/>
          </a:p>
          <a:p>
            <a:endParaRPr lang="en-US" dirty="0" smtClean="0"/>
          </a:p>
          <a:p>
            <a:endParaRPr lang="en-US" dirty="0"/>
          </a:p>
        </p:txBody>
      </p:sp>
    </p:spTree>
    <p:extLst>
      <p:ext uri="{BB962C8B-B14F-4D97-AF65-F5344CB8AC3E}">
        <p14:creationId xmlns:p14="http://schemas.microsoft.com/office/powerpoint/2010/main" val="28990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a:t>
            </a:r>
            <a:endParaRPr lang="en-US" u="sng" dirty="0"/>
          </a:p>
        </p:txBody>
      </p:sp>
      <p:sp>
        <p:nvSpPr>
          <p:cNvPr id="3" name="Content Placeholder 2"/>
          <p:cNvSpPr>
            <a:spLocks noGrp="1"/>
          </p:cNvSpPr>
          <p:nvPr>
            <p:ph idx="1"/>
          </p:nvPr>
        </p:nvSpPr>
        <p:spPr/>
        <p:txBody>
          <a:bodyPr/>
          <a:lstStyle/>
          <a:p>
            <a:r>
              <a:rPr lang="en-US" dirty="0" smtClean="0"/>
              <a:t>Enlarged heart on x-ray.</a:t>
            </a:r>
          </a:p>
          <a:p>
            <a:r>
              <a:rPr lang="en-US" dirty="0" smtClean="0"/>
              <a:t>Heart murmurs.</a:t>
            </a:r>
          </a:p>
          <a:p>
            <a:r>
              <a:rPr lang="en-US" dirty="0" smtClean="0"/>
              <a:t>Severe chest pains.</a:t>
            </a:r>
          </a:p>
          <a:p>
            <a:r>
              <a:rPr lang="en-US" dirty="0" smtClean="0"/>
              <a:t>Edema of the lower limps.</a:t>
            </a:r>
          </a:p>
          <a:p>
            <a:r>
              <a:rPr lang="en-US" dirty="0" smtClean="0"/>
              <a:t>Reduced urinary output.</a:t>
            </a:r>
          </a:p>
          <a:p>
            <a:r>
              <a:rPr lang="en-US" dirty="0" smtClean="0"/>
              <a:t>Coughing, hemoptysis, tachypnea, cardiac tamponade.</a:t>
            </a:r>
          </a:p>
          <a:p>
            <a:endParaRPr lang="en-US" dirty="0"/>
          </a:p>
        </p:txBody>
      </p:sp>
    </p:spTree>
    <p:extLst>
      <p:ext uri="{BB962C8B-B14F-4D97-AF65-F5344CB8AC3E}">
        <p14:creationId xmlns:p14="http://schemas.microsoft.com/office/powerpoint/2010/main" val="1803321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a:t>
            </a:r>
            <a:endParaRPr lang="en-US" u="sng" dirty="0"/>
          </a:p>
        </p:txBody>
      </p:sp>
      <p:sp>
        <p:nvSpPr>
          <p:cNvPr id="3" name="Content Placeholder 2"/>
          <p:cNvSpPr>
            <a:spLocks noGrp="1"/>
          </p:cNvSpPr>
          <p:nvPr>
            <p:ph idx="1"/>
          </p:nvPr>
        </p:nvSpPr>
        <p:spPr/>
        <p:txBody>
          <a:bodyPr/>
          <a:lstStyle/>
          <a:p>
            <a:pPr marL="0" indent="0">
              <a:buNone/>
            </a:pPr>
            <a:r>
              <a:rPr lang="en-US" u="sng" dirty="0" smtClean="0"/>
              <a:t>Most common forms of poisoning include:</a:t>
            </a:r>
          </a:p>
          <a:p>
            <a:r>
              <a:rPr lang="en-US" dirty="0" smtClean="0"/>
              <a:t>Organophosphate.</a:t>
            </a:r>
          </a:p>
          <a:p>
            <a:r>
              <a:rPr lang="en-US" dirty="0" smtClean="0"/>
              <a:t>Acetylsalicylic acid,</a:t>
            </a:r>
          </a:p>
          <a:p>
            <a:r>
              <a:rPr lang="en-US" dirty="0" smtClean="0"/>
              <a:t>Paracetamol poisoning,</a:t>
            </a:r>
          </a:p>
          <a:p>
            <a:r>
              <a:rPr lang="en-US" dirty="0" smtClean="0"/>
              <a:t>Barbiturate poisoning</a:t>
            </a:r>
          </a:p>
          <a:p>
            <a:r>
              <a:rPr lang="en-US" dirty="0" smtClean="0"/>
              <a:t>Alcoholic poisoning</a:t>
            </a:r>
          </a:p>
          <a:p>
            <a:r>
              <a:rPr lang="en-US" dirty="0" smtClean="0"/>
              <a:t>Carbon monoxide poisoning</a:t>
            </a:r>
            <a:endParaRPr lang="en-US" dirty="0"/>
          </a:p>
        </p:txBody>
      </p:sp>
    </p:spTree>
    <p:extLst>
      <p:ext uri="{BB962C8B-B14F-4D97-AF65-F5344CB8AC3E}">
        <p14:creationId xmlns:p14="http://schemas.microsoft.com/office/powerpoint/2010/main" val="357229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pPr>
            <a:r>
              <a:rPr lang="en-US" sz="2400" u="sng" dirty="0" smtClean="0">
                <a:solidFill>
                  <a:prstClr val="black"/>
                </a:solidFill>
                <a:latin typeface="Calibri" panose="020F0502020204030204"/>
              </a:rPr>
              <a:t>LESSON OBJECTIVES</a:t>
            </a:r>
            <a:br>
              <a:rPr lang="en-US" sz="2400" u="sng" dirty="0" smtClean="0">
                <a:solidFill>
                  <a:prstClr val="black"/>
                </a:solidFill>
                <a:latin typeface="Calibri" panose="020F0502020204030204"/>
              </a:rPr>
            </a:br>
            <a:endParaRPr lang="en-US" sz="5400" dirty="0"/>
          </a:p>
        </p:txBody>
      </p:sp>
      <p:sp>
        <p:nvSpPr>
          <p:cNvPr id="3" name="Content Placeholder 2"/>
          <p:cNvSpPr>
            <a:spLocks noGrp="1"/>
          </p:cNvSpPr>
          <p:nvPr>
            <p:ph idx="1"/>
          </p:nvPr>
        </p:nvSpPr>
        <p:spPr>
          <a:xfrm>
            <a:off x="742704" y="919578"/>
            <a:ext cx="8946541" cy="4195481"/>
          </a:xfrm>
        </p:spPr>
        <p:txBody>
          <a:bodyPr/>
          <a:lstStyle/>
          <a:p>
            <a:pPr marL="0" indent="0">
              <a:buNone/>
            </a:pPr>
            <a:r>
              <a:rPr lang="en-US" dirty="0" smtClean="0"/>
              <a:t> </a:t>
            </a:r>
            <a:endParaRPr lang="en-US" dirty="0"/>
          </a:p>
        </p:txBody>
      </p:sp>
      <p:sp>
        <p:nvSpPr>
          <p:cNvPr id="4" name="Rectangle 3"/>
          <p:cNvSpPr/>
          <p:nvPr/>
        </p:nvSpPr>
        <p:spPr>
          <a:xfrm>
            <a:off x="884349" y="1136788"/>
            <a:ext cx="6096000" cy="4524315"/>
          </a:xfrm>
          <a:prstGeom prst="rect">
            <a:avLst/>
          </a:prstGeom>
        </p:spPr>
        <p:txBody>
          <a:bodyPr>
            <a:spAutoFit/>
          </a:bodyPr>
          <a:lstStyle/>
          <a:p>
            <a:r>
              <a:rPr lang="en-US" dirty="0" smtClean="0"/>
              <a:t>By the end of the lesson, the learner will be able to,</a:t>
            </a:r>
          </a:p>
          <a:p>
            <a:r>
              <a:rPr lang="en-US" dirty="0" smtClean="0"/>
              <a:t>1.Define terms related to critically ill patient:</a:t>
            </a:r>
          </a:p>
          <a:p>
            <a:r>
              <a:rPr lang="en-US" dirty="0" smtClean="0"/>
              <a:t>-Critical</a:t>
            </a:r>
          </a:p>
          <a:p>
            <a:r>
              <a:rPr lang="en-US" dirty="0" smtClean="0"/>
              <a:t>-Critical care</a:t>
            </a:r>
          </a:p>
          <a:p>
            <a:r>
              <a:rPr lang="en-US" dirty="0" smtClean="0"/>
              <a:t>-Critical illness</a:t>
            </a:r>
          </a:p>
          <a:p>
            <a:r>
              <a:rPr lang="en-US" dirty="0" smtClean="0"/>
              <a:t>-Coma</a:t>
            </a:r>
          </a:p>
          <a:p>
            <a:r>
              <a:rPr lang="en-US" dirty="0" smtClean="0"/>
              <a:t>-Critical care nursing</a:t>
            </a:r>
          </a:p>
          <a:p>
            <a:endParaRPr lang="en-US" dirty="0"/>
          </a:p>
          <a:p>
            <a:r>
              <a:rPr lang="en-US" dirty="0" smtClean="0"/>
              <a:t>2. Describe the types of critically ill patients.</a:t>
            </a:r>
          </a:p>
          <a:p>
            <a:r>
              <a:rPr lang="en-US" dirty="0" smtClean="0"/>
              <a:t>3. Describe the critical care facilities</a:t>
            </a:r>
          </a:p>
          <a:p>
            <a:r>
              <a:rPr lang="en-US" dirty="0" smtClean="0"/>
              <a:t>4. To identify and categorize patients into the appropriate pathophysiological state and admit to a critical pathway.</a:t>
            </a:r>
          </a:p>
          <a:p>
            <a:r>
              <a:rPr lang="en-US" dirty="0"/>
              <a:t> </a:t>
            </a:r>
            <a:r>
              <a:rPr lang="en-US" dirty="0" smtClean="0"/>
              <a:t>       -Trauma.</a:t>
            </a:r>
          </a:p>
          <a:p>
            <a:r>
              <a:rPr lang="en-US" dirty="0"/>
              <a:t> </a:t>
            </a:r>
            <a:r>
              <a:rPr lang="en-US" dirty="0" smtClean="0"/>
              <a:t>       -Sepsis.</a:t>
            </a:r>
          </a:p>
          <a:p>
            <a:r>
              <a:rPr lang="en-US" dirty="0"/>
              <a:t> </a:t>
            </a:r>
            <a:r>
              <a:rPr lang="en-US" dirty="0" smtClean="0"/>
              <a:t>       -Coma(unconscious patient).</a:t>
            </a:r>
          </a:p>
          <a:p>
            <a:endParaRPr lang="en-US" dirty="0"/>
          </a:p>
        </p:txBody>
      </p:sp>
    </p:spTree>
    <p:extLst>
      <p:ext uri="{BB962C8B-B14F-4D97-AF65-F5344CB8AC3E}">
        <p14:creationId xmlns:p14="http://schemas.microsoft.com/office/powerpoint/2010/main" val="2807497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ASSES THE AIRWAY, BREATHING AND CIRCULATION OF ANY FORM OF POISONING</a:t>
            </a:r>
            <a:endParaRPr lang="en-US" u="sng"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u="sng" dirty="0" smtClean="0"/>
              <a:t>AIRWAY</a:t>
            </a:r>
          </a:p>
          <a:p>
            <a:r>
              <a:rPr lang="en-US" dirty="0" smtClean="0"/>
              <a:t>Check the airway for secretions, patency</a:t>
            </a:r>
          </a:p>
          <a:p>
            <a:r>
              <a:rPr lang="en-US" dirty="0" smtClean="0"/>
              <a:t>Remove secretions through suctioning.</a:t>
            </a:r>
          </a:p>
          <a:p>
            <a:r>
              <a:rPr lang="en-US" dirty="0" smtClean="0"/>
              <a:t>Open the airway through head tilt and chin lift maneuvers and jaw thrust maneuvers to open the airway and prevent falling back of the tongue. </a:t>
            </a:r>
          </a:p>
          <a:p>
            <a:r>
              <a:rPr lang="en-US" dirty="0" smtClean="0"/>
              <a:t>Prop up the patient in bed to ease breathing.</a:t>
            </a:r>
          </a:p>
          <a:p>
            <a:r>
              <a:rPr lang="en-US" dirty="0" smtClean="0"/>
              <a:t>Administer humidified oxygen by mask to prevent tissue hypoxia.</a:t>
            </a:r>
          </a:p>
          <a:p>
            <a:r>
              <a:rPr lang="en-US" dirty="0" smtClean="0"/>
              <a:t>Monitor the effectiveness of the oxygen therapy through observation of the vital signs, skin color for cyanosis.</a:t>
            </a:r>
          </a:p>
          <a:p>
            <a:r>
              <a:rPr lang="en-US" dirty="0" smtClean="0"/>
              <a:t>Insert the airway to maintain patency.</a:t>
            </a:r>
          </a:p>
          <a:p>
            <a:pPr marL="0" indent="0">
              <a:buNone/>
            </a:pPr>
            <a:endParaRPr lang="en-US" dirty="0"/>
          </a:p>
        </p:txBody>
      </p:sp>
    </p:spTree>
    <p:extLst>
      <p:ext uri="{BB962C8B-B14F-4D97-AF65-F5344CB8AC3E}">
        <p14:creationId xmlns:p14="http://schemas.microsoft.com/office/powerpoint/2010/main" val="381077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BREATHING</a:t>
            </a:r>
            <a:endParaRPr lang="en-US" u="sng" dirty="0"/>
          </a:p>
        </p:txBody>
      </p:sp>
      <p:sp>
        <p:nvSpPr>
          <p:cNvPr id="3" name="Content Placeholder 2"/>
          <p:cNvSpPr>
            <a:spLocks noGrp="1"/>
          </p:cNvSpPr>
          <p:nvPr>
            <p:ph idx="1"/>
          </p:nvPr>
        </p:nvSpPr>
        <p:spPr/>
        <p:txBody>
          <a:bodyPr/>
          <a:lstStyle/>
          <a:p>
            <a:r>
              <a:rPr lang="en-US" dirty="0" smtClean="0"/>
              <a:t>Check the smell of acetone and alcohol.</a:t>
            </a:r>
          </a:p>
          <a:p>
            <a:r>
              <a:rPr lang="en-US" dirty="0" smtClean="0"/>
              <a:t>Check for the rise and fall of the chest.</a:t>
            </a:r>
          </a:p>
          <a:p>
            <a:r>
              <a:rPr lang="en-US" dirty="0" smtClean="0"/>
              <a:t>Count respirations.</a:t>
            </a:r>
          </a:p>
          <a:p>
            <a:r>
              <a:rPr lang="en-US" dirty="0" smtClean="0"/>
              <a:t>Give oxygen by mask 2-4 litres per hr.</a:t>
            </a:r>
          </a:p>
          <a:p>
            <a:r>
              <a:rPr lang="en-US" dirty="0" smtClean="0"/>
              <a:t>Monitor breathing quarter hourly.</a:t>
            </a:r>
          </a:p>
          <a:p>
            <a:r>
              <a:rPr lang="en-US" dirty="0" smtClean="0"/>
              <a:t>Listen for normal breaths sounds.</a:t>
            </a:r>
            <a:endParaRPr lang="en-US" dirty="0"/>
          </a:p>
        </p:txBody>
      </p:sp>
    </p:spTree>
    <p:extLst>
      <p:ext uri="{BB962C8B-B14F-4D97-AF65-F5344CB8AC3E}">
        <p14:creationId xmlns:p14="http://schemas.microsoft.com/office/powerpoint/2010/main" val="4141085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CIRCULATION</a:t>
            </a:r>
            <a:endParaRPr lang="en-US" u="sng" dirty="0"/>
          </a:p>
        </p:txBody>
      </p:sp>
      <p:sp>
        <p:nvSpPr>
          <p:cNvPr id="3" name="Content Placeholder 2"/>
          <p:cNvSpPr>
            <a:spLocks noGrp="1"/>
          </p:cNvSpPr>
          <p:nvPr>
            <p:ph idx="1"/>
          </p:nvPr>
        </p:nvSpPr>
        <p:spPr/>
        <p:txBody>
          <a:bodyPr>
            <a:normAutofit/>
          </a:bodyPr>
          <a:lstStyle/>
          <a:p>
            <a:r>
              <a:rPr lang="en-US" dirty="0" smtClean="0"/>
              <a:t>Check capillary refill</a:t>
            </a:r>
          </a:p>
          <a:p>
            <a:r>
              <a:rPr lang="en-US" dirty="0" smtClean="0"/>
              <a:t>Check for palmar pallor.</a:t>
            </a:r>
          </a:p>
          <a:p>
            <a:r>
              <a:rPr lang="en-US" dirty="0" smtClean="0"/>
              <a:t>Check for radial pulse.</a:t>
            </a:r>
          </a:p>
          <a:p>
            <a:r>
              <a:rPr lang="en-US" dirty="0" smtClean="0"/>
              <a:t>Check for clubbing of fingers.</a:t>
            </a:r>
          </a:p>
          <a:p>
            <a:r>
              <a:rPr lang="en-US" dirty="0" smtClean="0"/>
              <a:t>Take the blood pressure.</a:t>
            </a:r>
          </a:p>
          <a:p>
            <a:r>
              <a:rPr lang="en-US" dirty="0" smtClean="0"/>
              <a:t>Take the body temperature.</a:t>
            </a:r>
          </a:p>
          <a:p>
            <a:r>
              <a:rPr lang="en-US" dirty="0" smtClean="0"/>
              <a:t>Take the carotid pulse.</a:t>
            </a:r>
          </a:p>
          <a:p>
            <a:r>
              <a:rPr lang="en-US" dirty="0" smtClean="0"/>
              <a:t>Listen for heart murmurs.</a:t>
            </a:r>
          </a:p>
          <a:p>
            <a:r>
              <a:rPr lang="en-US" dirty="0" smtClean="0"/>
              <a:t>Measure the arterial oxygen concentration by </a:t>
            </a:r>
            <a:r>
              <a:rPr lang="en-US" dirty="0" err="1" smtClean="0"/>
              <a:t>pulseoximeter</a:t>
            </a:r>
            <a:r>
              <a:rPr lang="en-US" dirty="0" smtClean="0"/>
              <a:t>.</a:t>
            </a:r>
            <a:endParaRPr lang="en-US" dirty="0"/>
          </a:p>
        </p:txBody>
      </p:sp>
    </p:spTree>
    <p:extLst>
      <p:ext uri="{BB962C8B-B14F-4D97-AF65-F5344CB8AC3E}">
        <p14:creationId xmlns:p14="http://schemas.microsoft.com/office/powerpoint/2010/main" val="1699456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ASSIGNMENT</a:t>
            </a:r>
            <a:endParaRPr lang="en-US" u="sng" dirty="0"/>
          </a:p>
        </p:txBody>
      </p:sp>
      <p:sp>
        <p:nvSpPr>
          <p:cNvPr id="3" name="Content Placeholder 2"/>
          <p:cNvSpPr>
            <a:spLocks noGrp="1"/>
          </p:cNvSpPr>
          <p:nvPr>
            <p:ph idx="1"/>
          </p:nvPr>
        </p:nvSpPr>
        <p:spPr/>
        <p:txBody>
          <a:bodyPr/>
          <a:lstStyle/>
          <a:p>
            <a:pPr marL="0" indent="0">
              <a:buNone/>
            </a:pPr>
            <a:r>
              <a:rPr lang="en-US" dirty="0" smtClean="0"/>
              <a:t>Q1).Discuss the assessment of a critically ill patient using the Glasgow Coma scale ( 10 marks).</a:t>
            </a:r>
          </a:p>
          <a:p>
            <a:pPr marL="0" indent="0">
              <a:buNone/>
            </a:pPr>
            <a:r>
              <a:rPr lang="en-US" dirty="0"/>
              <a:t> </a:t>
            </a:r>
            <a:r>
              <a:rPr lang="en-US" dirty="0" smtClean="0"/>
              <a:t>                         </a:t>
            </a:r>
            <a:r>
              <a:rPr lang="en-US" u="sng" dirty="0" smtClean="0"/>
              <a:t>Outline</a:t>
            </a:r>
          </a:p>
          <a:p>
            <a:r>
              <a:rPr lang="en-US" dirty="0" smtClean="0"/>
              <a:t> Define Glasgow coma scale   ( 2 marks).</a:t>
            </a:r>
          </a:p>
          <a:p>
            <a:r>
              <a:rPr lang="en-US" dirty="0"/>
              <a:t> </a:t>
            </a:r>
            <a:r>
              <a:rPr lang="en-US" dirty="0" smtClean="0"/>
              <a:t>Describe the components of Glasgow coma scale (4 marks).</a:t>
            </a:r>
          </a:p>
          <a:p>
            <a:r>
              <a:rPr lang="en-US" dirty="0"/>
              <a:t> </a:t>
            </a:r>
            <a:r>
              <a:rPr lang="en-US" dirty="0" smtClean="0"/>
              <a:t>Interpret the Glasgow coma scale   ( 4 marks).</a:t>
            </a:r>
            <a:endParaRPr lang="en-US" dirty="0"/>
          </a:p>
        </p:txBody>
      </p:sp>
    </p:spTree>
    <p:extLst>
      <p:ext uri="{BB962C8B-B14F-4D97-AF65-F5344CB8AC3E}">
        <p14:creationId xmlns:p14="http://schemas.microsoft.com/office/powerpoint/2010/main" val="65593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UNCONCIOUS PATIENT</a:t>
            </a:r>
            <a:endParaRPr lang="en-US" u="sng" dirty="0"/>
          </a:p>
        </p:txBody>
      </p:sp>
      <p:sp>
        <p:nvSpPr>
          <p:cNvPr id="3" name="Content Placeholder 2"/>
          <p:cNvSpPr>
            <a:spLocks noGrp="1"/>
          </p:cNvSpPr>
          <p:nvPr>
            <p:ph idx="1"/>
          </p:nvPr>
        </p:nvSpPr>
        <p:spPr/>
        <p:txBody>
          <a:bodyPr/>
          <a:lstStyle/>
          <a:p>
            <a:pPr marL="0" indent="0">
              <a:buNone/>
            </a:pPr>
            <a:r>
              <a:rPr lang="en-US" dirty="0" smtClean="0"/>
              <a:t>By the end of the lesson, the learner will be able to :</a:t>
            </a:r>
          </a:p>
          <a:p>
            <a:r>
              <a:rPr lang="en-US" dirty="0" smtClean="0"/>
              <a:t>Define the unconscious patient.</a:t>
            </a:r>
          </a:p>
          <a:p>
            <a:r>
              <a:rPr lang="en-US" dirty="0" smtClean="0"/>
              <a:t>Define unconsciousness.</a:t>
            </a:r>
          </a:p>
          <a:p>
            <a:r>
              <a:rPr lang="en-US" dirty="0" smtClean="0"/>
              <a:t>Define loss of consciousness.</a:t>
            </a:r>
          </a:p>
          <a:p>
            <a:r>
              <a:rPr lang="en-US" dirty="0" smtClean="0"/>
              <a:t>Describe the causes of unconsciousness.</a:t>
            </a:r>
          </a:p>
          <a:p>
            <a:r>
              <a:rPr lang="en-US" dirty="0" smtClean="0"/>
              <a:t>List the symptoms associated with loss of consciousness.</a:t>
            </a:r>
          </a:p>
          <a:p>
            <a:r>
              <a:rPr lang="en-US" dirty="0" smtClean="0"/>
              <a:t>List the complications of unconscious patients.</a:t>
            </a:r>
          </a:p>
          <a:p>
            <a:r>
              <a:rPr lang="en-US" dirty="0" smtClean="0"/>
              <a:t>Describe the nursing care of unconscious patients.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27257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DEFINITION OF TERMS</a:t>
            </a:r>
            <a:endParaRPr lang="en-US" u="sng" dirty="0"/>
          </a:p>
        </p:txBody>
      </p:sp>
      <p:sp>
        <p:nvSpPr>
          <p:cNvPr id="3" name="Content Placeholder 2"/>
          <p:cNvSpPr>
            <a:spLocks noGrp="1"/>
          </p:cNvSpPr>
          <p:nvPr>
            <p:ph idx="1"/>
          </p:nvPr>
        </p:nvSpPr>
        <p:spPr>
          <a:xfrm>
            <a:off x="838200" y="1308100"/>
            <a:ext cx="10515600" cy="5549899"/>
          </a:xfrm>
        </p:spPr>
        <p:txBody>
          <a:bodyPr>
            <a:normAutofit/>
          </a:bodyPr>
          <a:lstStyle/>
          <a:p>
            <a:r>
              <a:rPr lang="en-US" u="sng" dirty="0" smtClean="0"/>
              <a:t>Unconscious patient -  </a:t>
            </a:r>
          </a:p>
          <a:p>
            <a:pPr marL="0" indent="0">
              <a:buNone/>
            </a:pPr>
            <a:r>
              <a:rPr lang="en-US" u="sng" dirty="0"/>
              <a:t> </a:t>
            </a:r>
            <a:r>
              <a:rPr lang="en-US" u="sng" dirty="0" smtClean="0"/>
              <a:t> </a:t>
            </a:r>
            <a:r>
              <a:rPr lang="en-US" dirty="0" smtClean="0"/>
              <a:t>This is a category of patient with severely impaired awareness of oneself and one’s surrounding.</a:t>
            </a:r>
          </a:p>
          <a:p>
            <a:endParaRPr lang="en-US" dirty="0" smtClean="0"/>
          </a:p>
          <a:p>
            <a:r>
              <a:rPr lang="en-US" u="sng" dirty="0" smtClean="0"/>
              <a:t>Unconsciousness</a:t>
            </a:r>
            <a:r>
              <a:rPr lang="en-US" dirty="0" smtClean="0"/>
              <a:t>       </a:t>
            </a:r>
          </a:p>
          <a:p>
            <a:pPr marL="0" indent="0">
              <a:buNone/>
            </a:pPr>
            <a:r>
              <a:rPr lang="en-US" dirty="0" smtClean="0"/>
              <a:t>  - This is when a person is unable to respond to people and activities.</a:t>
            </a:r>
          </a:p>
          <a:p>
            <a:pPr marL="0" indent="0">
              <a:buNone/>
            </a:pPr>
            <a:r>
              <a:rPr lang="en-US" dirty="0" smtClean="0"/>
              <a:t>  -This is often called coma or being in comatose state.</a:t>
            </a:r>
          </a:p>
          <a:p>
            <a:pPr marL="0" indent="0">
              <a:buNone/>
            </a:pPr>
            <a:r>
              <a:rPr lang="en-US" dirty="0" smtClean="0"/>
              <a:t>  -Fainting due to a drop in the blood pressure and a decrease of the  oxygen supply to the brain is a temporary loss of consciousness.</a:t>
            </a:r>
          </a:p>
          <a:p>
            <a:pPr marL="0" indent="0">
              <a:buNone/>
            </a:pPr>
            <a:endParaRPr lang="en-US" dirty="0" smtClean="0"/>
          </a:p>
          <a:p>
            <a:r>
              <a:rPr lang="en-US" u="sng" dirty="0" smtClean="0"/>
              <a:t>Loss of consciousness</a:t>
            </a:r>
            <a:r>
              <a:rPr lang="en-US" dirty="0" smtClean="0"/>
              <a:t>  - This may occur as a result of traumatic brain injury, brain hypoxia, severe poisoning with drugs that depress the  activity of the nervous system e.g. Alcohol, other hypnotic drugs or the sedative drugs and severe fatigue.</a:t>
            </a:r>
            <a:endParaRPr lang="en-US" dirty="0"/>
          </a:p>
        </p:txBody>
      </p:sp>
    </p:spTree>
    <p:extLst>
      <p:ext uri="{BB962C8B-B14F-4D97-AF65-F5344CB8AC3E}">
        <p14:creationId xmlns:p14="http://schemas.microsoft.com/office/powerpoint/2010/main" val="2317623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CAUSES OF UNCONCIOUSNESS</a:t>
            </a:r>
            <a:endParaRPr lang="en-US" u="sng" dirty="0"/>
          </a:p>
        </p:txBody>
      </p:sp>
      <p:sp>
        <p:nvSpPr>
          <p:cNvPr id="3" name="Content Placeholder 2"/>
          <p:cNvSpPr>
            <a:spLocks noGrp="1"/>
          </p:cNvSpPr>
          <p:nvPr>
            <p:ph idx="1"/>
          </p:nvPr>
        </p:nvSpPr>
        <p:spPr/>
        <p:txBody>
          <a:bodyPr>
            <a:normAutofit fontScale="70000" lnSpcReduction="20000"/>
          </a:bodyPr>
          <a:lstStyle/>
          <a:p>
            <a:r>
              <a:rPr lang="en-US" dirty="0" smtClean="0"/>
              <a:t>Head injury           </a:t>
            </a:r>
          </a:p>
          <a:p>
            <a:r>
              <a:rPr lang="en-US" dirty="0" smtClean="0"/>
              <a:t>Skull fracture                                         </a:t>
            </a:r>
          </a:p>
          <a:p>
            <a:r>
              <a:rPr lang="en-US" dirty="0" smtClean="0"/>
              <a:t>Asphyxia</a:t>
            </a:r>
          </a:p>
          <a:p>
            <a:r>
              <a:rPr lang="en-US" dirty="0" smtClean="0"/>
              <a:t>Fainting.</a:t>
            </a:r>
          </a:p>
          <a:p>
            <a:r>
              <a:rPr lang="en-US" dirty="0" smtClean="0"/>
              <a:t>Extremes of body temperature</a:t>
            </a:r>
          </a:p>
          <a:p>
            <a:r>
              <a:rPr lang="en-US" dirty="0" smtClean="0"/>
              <a:t>Cardiac arrest</a:t>
            </a:r>
          </a:p>
          <a:p>
            <a:r>
              <a:rPr lang="en-US" dirty="0" smtClean="0"/>
              <a:t>Blood loss</a:t>
            </a:r>
          </a:p>
          <a:p>
            <a:r>
              <a:rPr lang="en-US" dirty="0" smtClean="0"/>
              <a:t>Stroke</a:t>
            </a:r>
          </a:p>
          <a:p>
            <a:r>
              <a:rPr lang="en-US" dirty="0" smtClean="0"/>
              <a:t>Epilepsy</a:t>
            </a:r>
          </a:p>
          <a:p>
            <a:r>
              <a:rPr lang="en-US" dirty="0" smtClean="0"/>
              <a:t>Infantile convulsions</a:t>
            </a:r>
          </a:p>
          <a:p>
            <a:r>
              <a:rPr lang="en-US" dirty="0" smtClean="0"/>
              <a:t>Hypoglycemia/Hyperglycemia</a:t>
            </a:r>
          </a:p>
          <a:p>
            <a:r>
              <a:rPr lang="en-US" dirty="0" smtClean="0"/>
              <a:t>Drug overdose</a:t>
            </a:r>
          </a:p>
          <a:p>
            <a:r>
              <a:rPr lang="en-US" dirty="0" smtClean="0"/>
              <a:t>Hypothermia</a:t>
            </a:r>
          </a:p>
          <a:p>
            <a:r>
              <a:rPr lang="en-US" dirty="0" smtClean="0"/>
              <a:t>Poisoning substances.</a:t>
            </a:r>
          </a:p>
          <a:p>
            <a:endParaRPr lang="en-US" dirty="0" smtClean="0"/>
          </a:p>
          <a:p>
            <a:endParaRPr lang="en-US" dirty="0"/>
          </a:p>
        </p:txBody>
      </p:sp>
    </p:spTree>
    <p:extLst>
      <p:ext uri="{BB962C8B-B14F-4D97-AF65-F5344CB8AC3E}">
        <p14:creationId xmlns:p14="http://schemas.microsoft.com/office/powerpoint/2010/main" val="270754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MMEMONICS OF CAUSES OF UNCONCIOUSNESS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smtClean="0"/>
              <a:t>A E I O U M D M D                            A E I O U T I P S       </a:t>
            </a:r>
          </a:p>
          <a:p>
            <a:r>
              <a:rPr lang="en-US" dirty="0" smtClean="0"/>
              <a:t>APOPLEXY                                                              - ALCOHOL</a:t>
            </a:r>
          </a:p>
          <a:p>
            <a:r>
              <a:rPr lang="en-US" dirty="0" smtClean="0"/>
              <a:t>EPILEPSY                                                                 - EPILEPSY</a:t>
            </a:r>
          </a:p>
          <a:p>
            <a:r>
              <a:rPr lang="en-US" dirty="0" smtClean="0"/>
              <a:t>INJURY                                                                    - INFECTION</a:t>
            </a:r>
          </a:p>
          <a:p>
            <a:r>
              <a:rPr lang="en-US" dirty="0" smtClean="0"/>
              <a:t>OPIUM                                                                    - OVERDOSE</a:t>
            </a:r>
          </a:p>
          <a:p>
            <a:r>
              <a:rPr lang="en-US" dirty="0" smtClean="0"/>
              <a:t>UREAMIA                                                                -UREAMIA</a:t>
            </a:r>
          </a:p>
          <a:p>
            <a:r>
              <a:rPr lang="en-US" dirty="0" smtClean="0"/>
              <a:t>MENENGITIS                                                           - TRAUMA</a:t>
            </a:r>
          </a:p>
          <a:p>
            <a:r>
              <a:rPr lang="en-US" dirty="0" smtClean="0"/>
              <a:t>DIABETES                                                                 - INSULIN</a:t>
            </a:r>
          </a:p>
          <a:p>
            <a:r>
              <a:rPr lang="en-US" dirty="0" smtClean="0"/>
              <a:t>MALARIA                                                                 -  POISONING</a:t>
            </a:r>
          </a:p>
          <a:p>
            <a:r>
              <a:rPr lang="en-US" dirty="0" smtClean="0"/>
              <a:t>DRUGS                                                                     - STROKE</a:t>
            </a:r>
            <a:endParaRPr lang="en-US" dirty="0"/>
          </a:p>
        </p:txBody>
      </p:sp>
    </p:spTree>
    <p:extLst>
      <p:ext uri="{BB962C8B-B14F-4D97-AF65-F5344CB8AC3E}">
        <p14:creationId xmlns:p14="http://schemas.microsoft.com/office/powerpoint/2010/main" val="28401042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SYMPTOMS ASSOCIATED WITH LOSS OF CONCIOUSNESS</a:t>
            </a:r>
            <a:endParaRPr lang="en-US" sz="3600" u="sng" dirty="0"/>
          </a:p>
        </p:txBody>
      </p:sp>
      <p:sp>
        <p:nvSpPr>
          <p:cNvPr id="3" name="Content Placeholder 2"/>
          <p:cNvSpPr>
            <a:spLocks noGrp="1"/>
          </p:cNvSpPr>
          <p:nvPr>
            <p:ph idx="1"/>
          </p:nvPr>
        </p:nvSpPr>
        <p:spPr/>
        <p:txBody>
          <a:bodyPr>
            <a:normAutofit fontScale="70000" lnSpcReduction="20000"/>
          </a:bodyPr>
          <a:lstStyle/>
          <a:p>
            <a:r>
              <a:rPr lang="en-US" dirty="0" smtClean="0"/>
              <a:t>GCS less than 13</a:t>
            </a:r>
          </a:p>
          <a:p>
            <a:r>
              <a:rPr lang="en-US" dirty="0" smtClean="0"/>
              <a:t>Severe headache</a:t>
            </a:r>
          </a:p>
          <a:p>
            <a:r>
              <a:rPr lang="en-US" dirty="0" smtClean="0"/>
              <a:t>Projectile vomiting</a:t>
            </a:r>
          </a:p>
          <a:p>
            <a:r>
              <a:rPr lang="en-US" dirty="0" smtClean="0"/>
              <a:t>Papilledema</a:t>
            </a:r>
          </a:p>
          <a:p>
            <a:r>
              <a:rPr lang="en-US" dirty="0" smtClean="0"/>
              <a:t>Asymmetrical pupil</a:t>
            </a:r>
          </a:p>
          <a:p>
            <a:r>
              <a:rPr lang="en-US" dirty="0" smtClean="0"/>
              <a:t>Pupillary reaction to light slow down or negative</a:t>
            </a:r>
          </a:p>
          <a:p>
            <a:r>
              <a:rPr lang="en-US" dirty="0" smtClean="0"/>
              <a:t>Fever</a:t>
            </a:r>
          </a:p>
          <a:p>
            <a:r>
              <a:rPr lang="en-US" dirty="0" smtClean="0"/>
              <a:t>Restlessness</a:t>
            </a:r>
          </a:p>
          <a:p>
            <a:r>
              <a:rPr lang="en-US" dirty="0" smtClean="0"/>
              <a:t>Seizures</a:t>
            </a:r>
          </a:p>
          <a:p>
            <a:r>
              <a:rPr lang="en-US" dirty="0" smtClean="0"/>
              <a:t>Retention of urine and incontinence.</a:t>
            </a:r>
          </a:p>
          <a:p>
            <a:r>
              <a:rPr lang="en-US" dirty="0" smtClean="0"/>
              <a:t>Retention of mucus and sputum in the throat.</a:t>
            </a:r>
          </a:p>
          <a:p>
            <a:r>
              <a:rPr lang="en-US" dirty="0" smtClean="0"/>
              <a:t>Hypertension/hypotension.</a:t>
            </a:r>
          </a:p>
          <a:p>
            <a:r>
              <a:rPr lang="en-US" dirty="0" smtClean="0"/>
              <a:t>Tachycardia/Bradycardia.</a:t>
            </a:r>
          </a:p>
          <a:p>
            <a:r>
              <a:rPr lang="en-US" dirty="0" smtClean="0"/>
              <a:t>Local edema, pallor, Dyspnea, and cyanosis</a:t>
            </a:r>
          </a:p>
          <a:p>
            <a:endParaRPr lang="en-US" dirty="0" smtClean="0"/>
          </a:p>
          <a:p>
            <a:pPr marL="0" indent="0">
              <a:buNone/>
            </a:pPr>
            <a:endParaRPr lang="en-US" dirty="0"/>
          </a:p>
        </p:txBody>
      </p:sp>
    </p:spTree>
    <p:extLst>
      <p:ext uri="{BB962C8B-B14F-4D97-AF65-F5344CB8AC3E}">
        <p14:creationId xmlns:p14="http://schemas.microsoft.com/office/powerpoint/2010/main" val="14258068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COMPLICATIONS EXPERIENCED BY UNCONCIOUS PATIENTS</a:t>
            </a:r>
            <a:endParaRPr lang="en-US" sz="3200" u="sng"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u="sng" dirty="0" smtClean="0"/>
              <a:t>1.Aspiration Pneumonia</a:t>
            </a:r>
          </a:p>
          <a:p>
            <a:r>
              <a:rPr lang="en-US" dirty="0" smtClean="0"/>
              <a:t>This is due to aspiration of vomitus into the lungs.</a:t>
            </a:r>
          </a:p>
          <a:p>
            <a:pPr marL="0" indent="0">
              <a:buNone/>
            </a:pPr>
            <a:r>
              <a:rPr lang="en-US" u="sng" dirty="0" smtClean="0"/>
              <a:t>Management</a:t>
            </a:r>
          </a:p>
          <a:p>
            <a:r>
              <a:rPr lang="en-US" dirty="0" smtClean="0"/>
              <a:t>Position in semi fowlers, suck secretion, give secretion drying drugs, Give prophylactic antibiotics.</a:t>
            </a:r>
          </a:p>
          <a:p>
            <a:pPr marL="0" indent="0">
              <a:buNone/>
            </a:pPr>
            <a:r>
              <a:rPr lang="en-US" dirty="0" smtClean="0"/>
              <a:t>2.</a:t>
            </a:r>
            <a:r>
              <a:rPr lang="en-US" u="sng" dirty="0" smtClean="0"/>
              <a:t>U.T.I</a:t>
            </a:r>
          </a:p>
          <a:p>
            <a:r>
              <a:rPr lang="en-US" dirty="0" smtClean="0"/>
              <a:t>This is due to retention of urine in bladder during micturition.</a:t>
            </a:r>
          </a:p>
          <a:p>
            <a:pPr marL="0" indent="0">
              <a:buNone/>
            </a:pPr>
            <a:r>
              <a:rPr lang="en-US" u="sng" dirty="0" smtClean="0"/>
              <a:t>Management</a:t>
            </a:r>
            <a:r>
              <a:rPr lang="en-US" dirty="0" smtClean="0"/>
              <a:t>.</a:t>
            </a:r>
          </a:p>
          <a:p>
            <a:r>
              <a:rPr lang="en-US" dirty="0" smtClean="0"/>
              <a:t>Give prophylactic antibiotics, Catheterize the patient, Do catheter care( Maintain aseptic technique when inserting a catheter, clean the catheter every morning to prevent ascending infection, Maintain input and output chart, check smell and color of urine.</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9065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75873"/>
            <a:ext cx="10515600" cy="4351338"/>
          </a:xfrm>
        </p:spPr>
        <p:txBody>
          <a:bodyPr>
            <a:normAutofit/>
          </a:bodyPr>
          <a:lstStyle/>
          <a:p>
            <a:r>
              <a:rPr lang="en-US" u="sng" dirty="0" smtClean="0"/>
              <a:t>CONT</a:t>
            </a:r>
            <a:r>
              <a:rPr lang="en-US" dirty="0" smtClean="0"/>
              <a:t>.</a:t>
            </a:r>
          </a:p>
          <a:p>
            <a:pPr marL="0" indent="0">
              <a:buNone/>
            </a:pPr>
            <a:r>
              <a:rPr lang="en-US" dirty="0" smtClean="0"/>
              <a:t>-Cardiac abnormalities.</a:t>
            </a:r>
          </a:p>
          <a:p>
            <a:pPr marL="0" indent="0">
              <a:buNone/>
            </a:pPr>
            <a:r>
              <a:rPr lang="en-US" dirty="0" smtClean="0"/>
              <a:t>-Respiratory failure.</a:t>
            </a:r>
          </a:p>
          <a:p>
            <a:pPr marL="0" indent="0">
              <a:buNone/>
            </a:pPr>
            <a:r>
              <a:rPr lang="en-US" dirty="0" smtClean="0"/>
              <a:t>-Burns.</a:t>
            </a:r>
          </a:p>
          <a:p>
            <a:pPr marL="0" indent="0">
              <a:buNone/>
            </a:pPr>
            <a:r>
              <a:rPr lang="en-US" dirty="0" smtClean="0"/>
              <a:t>-Over dosage (poisoning).</a:t>
            </a:r>
          </a:p>
          <a:p>
            <a:pPr marL="0" indent="0">
              <a:buNone/>
            </a:pPr>
            <a:r>
              <a:rPr lang="en-US" dirty="0" smtClean="0"/>
              <a:t>5.  Describe how to asses a critically ill patient using the Glasgow coma scale (Assignment).</a:t>
            </a:r>
          </a:p>
          <a:p>
            <a:pPr marL="0" indent="0">
              <a:buNone/>
            </a:pPr>
            <a:r>
              <a:rPr lang="en-US" dirty="0" smtClean="0"/>
              <a:t>6. Describe the Nursing care of the critically ill patient.</a:t>
            </a:r>
          </a:p>
          <a:p>
            <a:r>
              <a:rPr lang="en-US" dirty="0" smtClean="0"/>
              <a:t>Define unconsciousness.</a:t>
            </a:r>
          </a:p>
          <a:p>
            <a:r>
              <a:rPr lang="en-US" dirty="0" smtClean="0"/>
              <a:t>Define loss of consciousness.</a:t>
            </a:r>
          </a:p>
          <a:p>
            <a:pPr marL="0" indent="0">
              <a:buNone/>
            </a:pPr>
            <a:endParaRPr lang="en-US" dirty="0"/>
          </a:p>
        </p:txBody>
      </p:sp>
    </p:spTree>
    <p:extLst>
      <p:ext uri="{BB962C8B-B14F-4D97-AF65-F5344CB8AC3E}">
        <p14:creationId xmlns:p14="http://schemas.microsoft.com/office/powerpoint/2010/main" val="812951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Cont.…3.Muscle dystrophy</a:t>
            </a:r>
            <a:endParaRPr lang="en-US" u="sng" dirty="0"/>
          </a:p>
        </p:txBody>
      </p:sp>
      <p:sp>
        <p:nvSpPr>
          <p:cNvPr id="3" name="Content Placeholder 2"/>
          <p:cNvSpPr>
            <a:spLocks noGrp="1"/>
          </p:cNvSpPr>
          <p:nvPr>
            <p:ph idx="1"/>
          </p:nvPr>
        </p:nvSpPr>
        <p:spPr>
          <a:xfrm>
            <a:off x="838200" y="1825624"/>
            <a:ext cx="10515600" cy="4935393"/>
          </a:xfrm>
        </p:spPr>
        <p:txBody>
          <a:bodyPr>
            <a:normAutofit fontScale="77500" lnSpcReduction="20000"/>
          </a:bodyPr>
          <a:lstStyle/>
          <a:p>
            <a:r>
              <a:rPr lang="en-US" dirty="0" smtClean="0"/>
              <a:t>This is due to loss of muscle strength and tone due to lack of motion and exercises, reduced neuromuscular activity to many parts of the body.</a:t>
            </a:r>
          </a:p>
          <a:p>
            <a:pPr marL="0" indent="0">
              <a:buNone/>
            </a:pPr>
            <a:r>
              <a:rPr lang="en-US" u="sng" dirty="0" smtClean="0"/>
              <a:t>Management.</a:t>
            </a:r>
          </a:p>
          <a:p>
            <a:r>
              <a:rPr lang="en-US" dirty="0" smtClean="0"/>
              <a:t>Instruct patient to perform small exercise,</a:t>
            </a:r>
            <a:r>
              <a:rPr lang="en-US" dirty="0"/>
              <a:t> </a:t>
            </a:r>
            <a:r>
              <a:rPr lang="en-US" dirty="0" smtClean="0"/>
              <a:t>Inform the physiotherapist to do exercises on the daily basis.</a:t>
            </a:r>
          </a:p>
          <a:p>
            <a:pPr marL="0" indent="0">
              <a:buNone/>
            </a:pPr>
            <a:r>
              <a:rPr lang="en-US" dirty="0" smtClean="0"/>
              <a:t>4. </a:t>
            </a:r>
            <a:r>
              <a:rPr lang="en-US" u="sng" dirty="0" smtClean="0"/>
              <a:t>D.V.T (Deep venous thrombosis</a:t>
            </a:r>
            <a:r>
              <a:rPr lang="en-US" dirty="0" smtClean="0"/>
              <a:t>)</a:t>
            </a:r>
          </a:p>
          <a:p>
            <a:r>
              <a:rPr lang="en-US" dirty="0" smtClean="0"/>
              <a:t>This is due to prolonged immobility and this brings about stasis of blood causing embolization in the Deep veins of the calf muscles, pelvic. This embolus logdes into the walls of the pulmonary artery producing symptoms such as chest pains, cough, hemoptysis, restlessness etc.</a:t>
            </a:r>
          </a:p>
          <a:p>
            <a:r>
              <a:rPr lang="en-US" dirty="0" smtClean="0"/>
              <a:t>At the site of the formation of the emboli, the area looks shiny, warm, tender and swollen due to inflammation of the vein.</a:t>
            </a:r>
          </a:p>
          <a:p>
            <a:pPr marL="0" indent="0">
              <a:buNone/>
            </a:pPr>
            <a:endParaRPr lang="en-US" dirty="0" smtClean="0"/>
          </a:p>
          <a:p>
            <a:pPr marL="0" indent="0">
              <a:buNone/>
            </a:pPr>
            <a:r>
              <a:rPr lang="en-US" u="sng" dirty="0" smtClean="0"/>
              <a:t>Management</a:t>
            </a:r>
          </a:p>
          <a:p>
            <a:r>
              <a:rPr lang="en-US" dirty="0" smtClean="0"/>
              <a:t>Elevate the affected limp, Give prophylactic anticoagulant drugs such as Heparin.</a:t>
            </a:r>
          </a:p>
          <a:p>
            <a:r>
              <a:rPr lang="en-US" dirty="0" smtClean="0"/>
              <a:t>Instruct patient to wear graduated stockings.</a:t>
            </a:r>
          </a:p>
          <a:p>
            <a:r>
              <a:rPr lang="en-US" dirty="0" smtClean="0"/>
              <a:t>Give analgesics to relieve pain.</a:t>
            </a:r>
          </a:p>
          <a:p>
            <a:r>
              <a:rPr lang="en-US" dirty="0" smtClean="0"/>
              <a:t>Perform exercises.</a:t>
            </a:r>
          </a:p>
          <a:p>
            <a:r>
              <a:rPr lang="en-US" dirty="0" smtClean="0"/>
              <a:t>Administer i.v fluids to prevent stasis of blood,  monitor vital signs 4 hourly.</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644654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Cont…Decubitus ulcers(bed sores)</a:t>
            </a:r>
            <a:endParaRPr lang="en-US" u="sng" dirty="0"/>
          </a:p>
        </p:txBody>
      </p:sp>
      <p:sp>
        <p:nvSpPr>
          <p:cNvPr id="3" name="Content Placeholder 2"/>
          <p:cNvSpPr>
            <a:spLocks noGrp="1"/>
          </p:cNvSpPr>
          <p:nvPr>
            <p:ph idx="1"/>
          </p:nvPr>
        </p:nvSpPr>
        <p:spPr/>
        <p:txBody>
          <a:bodyPr>
            <a:normAutofit/>
          </a:bodyPr>
          <a:lstStyle/>
          <a:p>
            <a:r>
              <a:rPr lang="en-US" dirty="0" smtClean="0"/>
              <a:t>This is the breakdown of the skin due to prolonged stay in bed or poor nursing care.</a:t>
            </a:r>
          </a:p>
          <a:p>
            <a:pPr marL="0" indent="0">
              <a:buNone/>
            </a:pPr>
            <a:r>
              <a:rPr lang="en-US" u="sng" dirty="0" smtClean="0"/>
              <a:t>Causes of Bed sores</a:t>
            </a:r>
          </a:p>
          <a:p>
            <a:pPr marL="0" indent="0">
              <a:buNone/>
            </a:pPr>
            <a:r>
              <a:rPr lang="en-US" dirty="0" smtClean="0"/>
              <a:t> 1. Wetting of beddings by the unconscious patient</a:t>
            </a:r>
          </a:p>
          <a:p>
            <a:pPr marL="0" indent="0">
              <a:buNone/>
            </a:pPr>
            <a:r>
              <a:rPr lang="en-US" dirty="0" smtClean="0"/>
              <a:t> 2.Prolonged stay in bed without turning.</a:t>
            </a:r>
          </a:p>
          <a:p>
            <a:pPr marL="0" indent="0">
              <a:buNone/>
            </a:pPr>
            <a:r>
              <a:rPr lang="en-US" dirty="0" smtClean="0"/>
              <a:t> 3.Obesity.</a:t>
            </a:r>
          </a:p>
          <a:p>
            <a:pPr marL="0" indent="0">
              <a:buNone/>
            </a:pPr>
            <a:r>
              <a:rPr lang="en-US" dirty="0" smtClean="0"/>
              <a:t> 4.Very sick patients.</a:t>
            </a:r>
          </a:p>
          <a:p>
            <a:pPr marL="0" indent="0">
              <a:buNone/>
            </a:pPr>
            <a:r>
              <a:rPr lang="en-US" u="sng" dirty="0" smtClean="0"/>
              <a:t>Areas prone to pressure sores</a:t>
            </a:r>
          </a:p>
          <a:p>
            <a:r>
              <a:rPr lang="en-US" dirty="0" smtClean="0"/>
              <a:t>Elbow, sacrum, foot eminences, shoulders and knees.</a:t>
            </a:r>
          </a:p>
          <a:p>
            <a:endParaRPr lang="en-US" u="sng" dirty="0"/>
          </a:p>
        </p:txBody>
      </p:sp>
    </p:spTree>
    <p:extLst>
      <p:ext uri="{BB962C8B-B14F-4D97-AF65-F5344CB8AC3E}">
        <p14:creationId xmlns:p14="http://schemas.microsoft.com/office/powerpoint/2010/main" val="3106458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Management of pressure areas</a:t>
            </a:r>
            <a:endParaRPr lang="en-US" u="sng" dirty="0"/>
          </a:p>
        </p:txBody>
      </p:sp>
      <p:sp>
        <p:nvSpPr>
          <p:cNvPr id="3" name="Content Placeholder 2"/>
          <p:cNvSpPr>
            <a:spLocks noGrp="1"/>
          </p:cNvSpPr>
          <p:nvPr>
            <p:ph idx="1"/>
          </p:nvPr>
        </p:nvSpPr>
        <p:spPr/>
        <p:txBody>
          <a:bodyPr/>
          <a:lstStyle/>
          <a:p>
            <a:r>
              <a:rPr lang="en-US" dirty="0" smtClean="0"/>
              <a:t>Apply powder or zinc oxide to area  prone to pressure sores.</a:t>
            </a:r>
          </a:p>
          <a:p>
            <a:r>
              <a:rPr lang="en-US" dirty="0" smtClean="0"/>
              <a:t>Massage the area to promote circulation.</a:t>
            </a:r>
          </a:p>
          <a:p>
            <a:r>
              <a:rPr lang="en-US" dirty="0" smtClean="0"/>
              <a:t>Do 2 hrly turning and maintain record of the turning chart.</a:t>
            </a:r>
          </a:p>
          <a:p>
            <a:r>
              <a:rPr lang="en-US" dirty="0" smtClean="0"/>
              <a:t>Straighten the linen on bed to avoid effects on the pressure areas.</a:t>
            </a:r>
          </a:p>
          <a:p>
            <a:r>
              <a:rPr lang="en-US" dirty="0" smtClean="0"/>
              <a:t>Catheterize the patient to avoid wetting the bed which causes breaking of the skin.</a:t>
            </a:r>
          </a:p>
          <a:p>
            <a:r>
              <a:rPr lang="en-US" dirty="0" smtClean="0"/>
              <a:t>Do exercises for the patient to avoid stasis of blood.</a:t>
            </a:r>
            <a:endParaRPr lang="en-US" dirty="0"/>
          </a:p>
        </p:txBody>
      </p:sp>
    </p:spTree>
    <p:extLst>
      <p:ext uri="{BB962C8B-B14F-4D97-AF65-F5344CB8AC3E}">
        <p14:creationId xmlns:p14="http://schemas.microsoft.com/office/powerpoint/2010/main" val="10262764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6.Contructures.</a:t>
            </a:r>
            <a:endParaRPr lang="en-US" u="sng" dirty="0"/>
          </a:p>
        </p:txBody>
      </p:sp>
      <p:sp>
        <p:nvSpPr>
          <p:cNvPr id="3" name="Content Placeholder 2"/>
          <p:cNvSpPr>
            <a:spLocks noGrp="1"/>
          </p:cNvSpPr>
          <p:nvPr>
            <p:ph idx="1"/>
          </p:nvPr>
        </p:nvSpPr>
        <p:spPr>
          <a:xfrm>
            <a:off x="361682" y="1568048"/>
            <a:ext cx="10515600" cy="4351338"/>
          </a:xfrm>
        </p:spPr>
        <p:txBody>
          <a:bodyPr/>
          <a:lstStyle/>
          <a:p>
            <a:r>
              <a:rPr lang="en-US" dirty="0" smtClean="0"/>
              <a:t>This is the failure of the musculoskeletal system to attain normal flexion and extension due to immobility and unconsciousness and lack of exercises.</a:t>
            </a:r>
          </a:p>
          <a:p>
            <a:r>
              <a:rPr lang="en-US" dirty="0" smtClean="0"/>
              <a:t>The most affected areas of the body include upper and lower limps joints.</a:t>
            </a:r>
          </a:p>
          <a:p>
            <a:pPr marL="0" indent="0">
              <a:buNone/>
            </a:pPr>
            <a:r>
              <a:rPr lang="en-US" u="sng" dirty="0" smtClean="0"/>
              <a:t>Management</a:t>
            </a:r>
          </a:p>
          <a:p>
            <a:r>
              <a:rPr lang="en-US" dirty="0" smtClean="0"/>
              <a:t>Involve the physiotherapist in the care of the patient.</a:t>
            </a:r>
          </a:p>
          <a:p>
            <a:r>
              <a:rPr lang="en-US" dirty="0" smtClean="0"/>
              <a:t>Do 2 hourly turning to promote circulation.</a:t>
            </a:r>
            <a:endParaRPr lang="en-US" dirty="0"/>
          </a:p>
        </p:txBody>
      </p:sp>
    </p:spTree>
    <p:extLst>
      <p:ext uri="{BB962C8B-B14F-4D97-AF65-F5344CB8AC3E}">
        <p14:creationId xmlns:p14="http://schemas.microsoft.com/office/powerpoint/2010/main" val="1861413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MANAGEMENT OF UNCONCIOUS PATIENT USING THE NURSING PROCESS</a:t>
            </a:r>
            <a:endParaRPr lang="en-US" u="sng" dirty="0"/>
          </a:p>
        </p:txBody>
      </p:sp>
      <p:sp>
        <p:nvSpPr>
          <p:cNvPr id="3" name="Content Placeholder 2"/>
          <p:cNvSpPr>
            <a:spLocks noGrp="1"/>
          </p:cNvSpPr>
          <p:nvPr>
            <p:ph idx="1"/>
          </p:nvPr>
        </p:nvSpPr>
        <p:spPr>
          <a:xfrm>
            <a:off x="516228" y="1967293"/>
            <a:ext cx="10515600" cy="4351338"/>
          </a:xfrm>
        </p:spPr>
        <p:txBody>
          <a:bodyPr/>
          <a:lstStyle/>
          <a:p>
            <a:r>
              <a:rPr lang="en-US" sz="4400" u="sng" dirty="0" smtClean="0"/>
              <a:t>NURSING ASSESMENT</a:t>
            </a:r>
          </a:p>
          <a:p>
            <a:pPr marL="0" indent="0">
              <a:buNone/>
            </a:pPr>
            <a:r>
              <a:rPr lang="en-US" sz="4400" u="sng" dirty="0" smtClean="0"/>
              <a:t>PRIMARY ASSESMENT</a:t>
            </a:r>
            <a:r>
              <a:rPr lang="en-US" u="sng" dirty="0" smtClean="0"/>
              <a:t>.</a:t>
            </a:r>
          </a:p>
          <a:p>
            <a:pPr marL="0" indent="0">
              <a:buNone/>
            </a:pPr>
            <a:r>
              <a:rPr lang="en-US" u="sng" dirty="0" smtClean="0"/>
              <a:t>a).AIRWAY.</a:t>
            </a:r>
          </a:p>
          <a:p>
            <a:r>
              <a:rPr lang="en-US" dirty="0" smtClean="0"/>
              <a:t>Does the patient and breath freely?, was there a decrease in consciousness, check for abnormal breath sounds, stridor, wheezing etc.,  Is there use of accessory muscles of respiration? ,Restlessness, cyanosis, seizures,  retention of mucus,  Hoarseness and cough.</a:t>
            </a:r>
            <a:endParaRPr lang="en-US" dirty="0"/>
          </a:p>
        </p:txBody>
      </p:sp>
    </p:spTree>
    <p:extLst>
      <p:ext uri="{BB962C8B-B14F-4D97-AF65-F5344CB8AC3E}">
        <p14:creationId xmlns:p14="http://schemas.microsoft.com/office/powerpoint/2010/main" val="251810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u="sng" dirty="0" smtClean="0"/>
              <a:t>).BREATHING</a:t>
            </a:r>
            <a:endParaRPr lang="en-US" u="sng" dirty="0"/>
          </a:p>
        </p:txBody>
      </p:sp>
      <p:sp>
        <p:nvSpPr>
          <p:cNvPr id="3" name="Content Placeholder 2"/>
          <p:cNvSpPr>
            <a:spLocks noGrp="1"/>
          </p:cNvSpPr>
          <p:nvPr>
            <p:ph idx="1"/>
          </p:nvPr>
        </p:nvSpPr>
        <p:spPr/>
        <p:txBody>
          <a:bodyPr/>
          <a:lstStyle/>
          <a:p>
            <a:r>
              <a:rPr lang="en-US" dirty="0" smtClean="0"/>
              <a:t>Check for any abnormal breath sounds: stridor, wheezing</a:t>
            </a:r>
          </a:p>
          <a:p>
            <a:r>
              <a:rPr lang="en-US" dirty="0" smtClean="0"/>
              <a:t>Look for cyanosis, dyspnea, hypoxia and tachypnea.</a:t>
            </a:r>
          </a:p>
          <a:p>
            <a:pPr marL="0" indent="0">
              <a:buNone/>
            </a:pPr>
            <a:r>
              <a:rPr lang="en-US" dirty="0" smtClean="0"/>
              <a:t>c).</a:t>
            </a:r>
            <a:r>
              <a:rPr lang="en-US" u="sng" dirty="0" smtClean="0"/>
              <a:t>CIRCULATION</a:t>
            </a:r>
          </a:p>
          <a:p>
            <a:r>
              <a:rPr lang="en-US" dirty="0" smtClean="0"/>
              <a:t>Check hypotension/hypertension, tachycardia, hypothermia, pallor, cold extremities, decreased capillary refill, decreased production of urine, pain, enlarged lymph nodes.</a:t>
            </a:r>
            <a:endParaRPr lang="en-US" dirty="0"/>
          </a:p>
        </p:txBody>
      </p:sp>
    </p:spTree>
    <p:extLst>
      <p:ext uri="{BB962C8B-B14F-4D97-AF65-F5344CB8AC3E}">
        <p14:creationId xmlns:p14="http://schemas.microsoft.com/office/powerpoint/2010/main" val="2523528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SECONDARY ASSESMENT</a:t>
            </a:r>
            <a:endParaRPr lang="en-US" u="sng"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t>HISTORY TAKING</a:t>
            </a:r>
          </a:p>
          <a:p>
            <a:r>
              <a:rPr lang="en-US" dirty="0" smtClean="0"/>
              <a:t>Taking history paralysis (stroke).</a:t>
            </a:r>
          </a:p>
          <a:p>
            <a:r>
              <a:rPr lang="en-US" dirty="0" smtClean="0"/>
              <a:t>In infection of the brain that is meningitis,  encephalitis.</a:t>
            </a:r>
          </a:p>
          <a:p>
            <a:r>
              <a:rPr lang="en-US" dirty="0" smtClean="0"/>
              <a:t>Diabetes mellitus blood sugar.</a:t>
            </a:r>
          </a:p>
          <a:p>
            <a:r>
              <a:rPr lang="en-US" dirty="0" smtClean="0"/>
              <a:t>Diarrhea and excessive vomiting.</a:t>
            </a:r>
          </a:p>
          <a:p>
            <a:r>
              <a:rPr lang="en-US" dirty="0" smtClean="0"/>
              <a:t>Brain tumor (meningioma).</a:t>
            </a:r>
          </a:p>
          <a:p>
            <a:r>
              <a:rPr lang="en-US" dirty="0" smtClean="0"/>
              <a:t>Poisoning organophosphate poisoning.</a:t>
            </a:r>
          </a:p>
          <a:p>
            <a:r>
              <a:rPr lang="en-US" dirty="0" smtClean="0"/>
              <a:t>Epilepsy .</a:t>
            </a:r>
          </a:p>
          <a:p>
            <a:r>
              <a:rPr lang="en-US" dirty="0" smtClean="0"/>
              <a:t>Take history of trauma that is RTA assault, surgery.</a:t>
            </a:r>
          </a:p>
          <a:p>
            <a:endParaRPr lang="en-US" dirty="0"/>
          </a:p>
        </p:txBody>
      </p:sp>
    </p:spTree>
    <p:extLst>
      <p:ext uri="{BB962C8B-B14F-4D97-AF65-F5344CB8AC3E}">
        <p14:creationId xmlns:p14="http://schemas.microsoft.com/office/powerpoint/2010/main" val="919195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2. </a:t>
            </a:r>
            <a:r>
              <a:rPr lang="en-US" u="sng" dirty="0" smtClean="0"/>
              <a:t>PHYSICAL EXAMINATION</a:t>
            </a:r>
          </a:p>
          <a:p>
            <a:pPr marL="514350" indent="-514350">
              <a:buFont typeface="+mj-lt"/>
              <a:buAutoNum type="arabicPeriod"/>
            </a:pPr>
            <a:r>
              <a:rPr lang="en-US" u="sng" dirty="0" smtClean="0"/>
              <a:t>Activity and rest</a:t>
            </a:r>
          </a:p>
          <a:p>
            <a:r>
              <a:rPr lang="en-US" dirty="0" smtClean="0"/>
              <a:t>Difficulty in moving </a:t>
            </a:r>
          </a:p>
          <a:p>
            <a:r>
              <a:rPr lang="en-US" dirty="0" smtClean="0"/>
              <a:t>Weakness</a:t>
            </a:r>
          </a:p>
          <a:p>
            <a:r>
              <a:rPr lang="en-US" dirty="0" smtClean="0"/>
              <a:t>Loss of sensation or paralysis</a:t>
            </a:r>
          </a:p>
          <a:p>
            <a:r>
              <a:rPr lang="en-US" dirty="0" smtClean="0"/>
              <a:t>Getting tired easily</a:t>
            </a:r>
          </a:p>
          <a:p>
            <a:r>
              <a:rPr lang="en-US" dirty="0" smtClean="0"/>
              <a:t>Painful muscle spasms</a:t>
            </a:r>
          </a:p>
          <a:p>
            <a:r>
              <a:rPr lang="en-US" dirty="0" smtClean="0"/>
              <a:t>Change in level of consciousness </a:t>
            </a:r>
          </a:p>
          <a:p>
            <a:r>
              <a:rPr lang="en-US" dirty="0" smtClean="0"/>
              <a:t>Change in muscle tone( flaccid or spastic)</a:t>
            </a:r>
          </a:p>
          <a:p>
            <a:endParaRPr lang="en-US" dirty="0" smtClean="0"/>
          </a:p>
        </p:txBody>
      </p:sp>
    </p:spTree>
    <p:extLst>
      <p:ext uri="{BB962C8B-B14F-4D97-AF65-F5344CB8AC3E}">
        <p14:creationId xmlns:p14="http://schemas.microsoft.com/office/powerpoint/2010/main" val="2550649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(Paralysis, hemiplegia, general weakness)</a:t>
            </a:r>
          </a:p>
          <a:p>
            <a:pPr marL="0" indent="0">
              <a:buNone/>
            </a:pPr>
            <a:r>
              <a:rPr lang="en-US" dirty="0" smtClean="0"/>
              <a:t>Impaired vision.</a:t>
            </a:r>
          </a:p>
          <a:p>
            <a:pPr marL="0" indent="0">
              <a:buNone/>
            </a:pPr>
            <a:r>
              <a:rPr lang="en-US" sz="3300" u="sng" dirty="0" smtClean="0"/>
              <a:t>2. CIRCULATION</a:t>
            </a:r>
          </a:p>
          <a:p>
            <a:r>
              <a:rPr lang="en-US" dirty="0" smtClean="0"/>
              <a:t>Take history of the paralysis( stroke)</a:t>
            </a:r>
          </a:p>
          <a:p>
            <a:r>
              <a:rPr lang="en-US" dirty="0" smtClean="0"/>
              <a:t>History of valvular heart disease.</a:t>
            </a:r>
          </a:p>
          <a:p>
            <a:r>
              <a:rPr lang="en-US" dirty="0" smtClean="0"/>
              <a:t>Dysrhythmias, heart failure, bacterial endocarditis.</a:t>
            </a:r>
          </a:p>
          <a:p>
            <a:r>
              <a:rPr lang="en-US" dirty="0" smtClean="0"/>
              <a:t>Polycythemia.</a:t>
            </a:r>
          </a:p>
          <a:p>
            <a:r>
              <a:rPr lang="en-US" dirty="0" smtClean="0"/>
              <a:t>Arterial hypertension.</a:t>
            </a:r>
          </a:p>
          <a:p>
            <a:r>
              <a:rPr lang="en-US" dirty="0" smtClean="0"/>
              <a:t>ECG changes.</a:t>
            </a:r>
          </a:p>
          <a:p>
            <a:r>
              <a:rPr lang="en-US" dirty="0" smtClean="0"/>
              <a:t>Pulsation</a:t>
            </a:r>
          </a:p>
          <a:p>
            <a:r>
              <a:rPr lang="en-US" dirty="0" smtClean="0"/>
              <a:t>Pulse rate (carotid, femoral, iliac artery, abdominal, </a:t>
            </a:r>
            <a:r>
              <a:rPr lang="en-US" dirty="0" err="1" smtClean="0"/>
              <a:t>laorta</a:t>
            </a:r>
            <a:r>
              <a:rPr lang="en-US" dirty="0" smtClean="0"/>
              <a:t>)</a:t>
            </a:r>
            <a:endParaRPr lang="en-US" dirty="0"/>
          </a:p>
        </p:txBody>
      </p:sp>
    </p:spTree>
    <p:extLst>
      <p:ext uri="{BB962C8B-B14F-4D97-AF65-F5344CB8AC3E}">
        <p14:creationId xmlns:p14="http://schemas.microsoft.com/office/powerpoint/2010/main" val="1922263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3. </a:t>
            </a:r>
            <a:r>
              <a:rPr lang="en-US" u="sng" dirty="0" smtClean="0"/>
              <a:t>ELIMINATION </a:t>
            </a:r>
          </a:p>
          <a:p>
            <a:r>
              <a:rPr lang="en-US" dirty="0" smtClean="0"/>
              <a:t>Urinary incontinence</a:t>
            </a:r>
          </a:p>
          <a:p>
            <a:r>
              <a:rPr lang="en-US" dirty="0" smtClean="0"/>
              <a:t>Anuria</a:t>
            </a:r>
          </a:p>
          <a:p>
            <a:r>
              <a:rPr lang="en-US" dirty="0" smtClean="0"/>
              <a:t>Abdominal distension( very full bladder)</a:t>
            </a:r>
          </a:p>
          <a:p>
            <a:r>
              <a:rPr lang="en-US" dirty="0" smtClean="0"/>
              <a:t>Absence of bowels sounds(paralytic ileus)</a:t>
            </a:r>
          </a:p>
          <a:p>
            <a:pPr marL="0" indent="0">
              <a:buNone/>
            </a:pPr>
            <a:r>
              <a:rPr lang="en-US" u="sng" dirty="0" smtClean="0"/>
              <a:t>4. FLUID AND NUTRITION</a:t>
            </a:r>
          </a:p>
          <a:p>
            <a:r>
              <a:rPr lang="en-US" dirty="0" smtClean="0"/>
              <a:t>Check for nausea</a:t>
            </a:r>
          </a:p>
          <a:p>
            <a:r>
              <a:rPr lang="en-US" dirty="0" smtClean="0"/>
              <a:t>Loss of appetite</a:t>
            </a:r>
          </a:p>
          <a:p>
            <a:r>
              <a:rPr lang="en-US" dirty="0" smtClean="0"/>
              <a:t>Loss of sensation of tongue, check throat</a:t>
            </a:r>
          </a:p>
          <a:p>
            <a:endParaRPr lang="en-US" dirty="0"/>
          </a:p>
        </p:txBody>
      </p:sp>
    </p:spTree>
    <p:extLst>
      <p:ext uri="{BB962C8B-B14F-4D97-AF65-F5344CB8AC3E}">
        <p14:creationId xmlns:p14="http://schemas.microsoft.com/office/powerpoint/2010/main" val="353881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Cont....</a:t>
            </a:r>
          </a:p>
          <a:p>
            <a:r>
              <a:rPr lang="en-US" dirty="0" smtClean="0"/>
              <a:t>Describe causes of unconsciousness.</a:t>
            </a:r>
          </a:p>
          <a:p>
            <a:r>
              <a:rPr lang="en-US" dirty="0" smtClean="0"/>
              <a:t>Describe symptoms associated with loss of consciousness.</a:t>
            </a:r>
          </a:p>
          <a:p>
            <a:r>
              <a:rPr lang="en-US" dirty="0" smtClean="0"/>
              <a:t>Describe the complications of unconsciousness.</a:t>
            </a:r>
          </a:p>
          <a:p>
            <a:r>
              <a:rPr lang="en-US" dirty="0" smtClean="0"/>
              <a:t>Describe the nursing care of the unconscious patient using the nursing process.</a:t>
            </a:r>
            <a:endParaRPr lang="en-US" dirty="0"/>
          </a:p>
        </p:txBody>
      </p:sp>
    </p:spTree>
    <p:extLst>
      <p:ext uri="{BB962C8B-B14F-4D97-AF65-F5344CB8AC3E}">
        <p14:creationId xmlns:p14="http://schemas.microsoft.com/office/powerpoint/2010/main" val="39862398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Dysphagia</a:t>
            </a:r>
          </a:p>
          <a:p>
            <a:r>
              <a:rPr lang="en-US" dirty="0" smtClean="0"/>
              <a:t>History of diabetic</a:t>
            </a:r>
          </a:p>
          <a:p>
            <a:r>
              <a:rPr lang="en-US" dirty="0" smtClean="0"/>
              <a:t>Increase fat in blood</a:t>
            </a:r>
          </a:p>
          <a:p>
            <a:r>
              <a:rPr lang="en-US" dirty="0" smtClean="0"/>
              <a:t>Obesity</a:t>
            </a:r>
            <a:endParaRPr lang="en-US" dirty="0"/>
          </a:p>
          <a:p>
            <a:pPr marL="0" indent="0">
              <a:buNone/>
            </a:pPr>
            <a:r>
              <a:rPr lang="en-US" dirty="0" smtClean="0"/>
              <a:t>5. </a:t>
            </a:r>
            <a:r>
              <a:rPr lang="en-US" u="sng" dirty="0" smtClean="0"/>
              <a:t>SENSION NEURAL</a:t>
            </a:r>
          </a:p>
          <a:p>
            <a:r>
              <a:rPr lang="en-US" dirty="0" smtClean="0"/>
              <a:t>Syncope</a:t>
            </a:r>
          </a:p>
          <a:p>
            <a:r>
              <a:rPr lang="en-US" dirty="0" smtClean="0"/>
              <a:t>Headache due to intra cerebral hemorrhage or sub arachnoid hemorrhage</a:t>
            </a:r>
          </a:p>
          <a:p>
            <a:r>
              <a:rPr lang="en-US" dirty="0" smtClean="0"/>
              <a:t>Weakness</a:t>
            </a:r>
          </a:p>
          <a:p>
            <a:r>
              <a:rPr lang="en-US" dirty="0" smtClean="0"/>
              <a:t>Tingling or numbness</a:t>
            </a:r>
          </a:p>
        </p:txBody>
      </p:sp>
    </p:spTree>
    <p:extLst>
      <p:ext uri="{BB962C8B-B14F-4D97-AF65-F5344CB8AC3E}">
        <p14:creationId xmlns:p14="http://schemas.microsoft.com/office/powerpoint/2010/main" val="3324435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Reduced visibility</a:t>
            </a:r>
          </a:p>
          <a:p>
            <a:r>
              <a:rPr lang="en-US" dirty="0" smtClean="0"/>
              <a:t>Touch</a:t>
            </a:r>
          </a:p>
          <a:p>
            <a:r>
              <a:rPr lang="en-US" dirty="0" smtClean="0"/>
              <a:t>Loss of sensors on the extremities and the face</a:t>
            </a:r>
          </a:p>
          <a:p>
            <a:r>
              <a:rPr lang="en-US" dirty="0" smtClean="0"/>
              <a:t>Impaired sense of taste</a:t>
            </a:r>
          </a:p>
          <a:p>
            <a:r>
              <a:rPr lang="en-US" dirty="0" smtClean="0"/>
              <a:t>Disorder of swell</a:t>
            </a:r>
          </a:p>
          <a:p>
            <a:r>
              <a:rPr lang="en-US" dirty="0" smtClean="0"/>
              <a:t>Mental status </a:t>
            </a:r>
          </a:p>
          <a:p>
            <a:r>
              <a:rPr lang="en-US" dirty="0" smtClean="0"/>
              <a:t>Loss of consciousness.</a:t>
            </a:r>
          </a:p>
          <a:p>
            <a:r>
              <a:rPr lang="en-US" dirty="0" smtClean="0"/>
              <a:t>Behavioral disturbance (such as lethargy, apathy attack)</a:t>
            </a:r>
            <a:endParaRPr lang="en-US" dirty="0"/>
          </a:p>
          <a:p>
            <a:r>
              <a:rPr lang="en-US" dirty="0" smtClean="0"/>
              <a:t>Impaired cognitive function</a:t>
            </a:r>
          </a:p>
          <a:p>
            <a:endParaRPr lang="en-US" dirty="0" smtClean="0"/>
          </a:p>
        </p:txBody>
      </p:sp>
    </p:spTree>
    <p:extLst>
      <p:ext uri="{BB962C8B-B14F-4D97-AF65-F5344CB8AC3E}">
        <p14:creationId xmlns:p14="http://schemas.microsoft.com/office/powerpoint/2010/main" val="28189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Extremities  weakness paralysis not draw the hand grip, </a:t>
            </a:r>
          </a:p>
          <a:p>
            <a:r>
              <a:rPr lang="en-US" dirty="0" smtClean="0"/>
              <a:t>Reduced deep tendon reflexes</a:t>
            </a:r>
          </a:p>
          <a:p>
            <a:r>
              <a:rPr lang="en-US" dirty="0" smtClean="0"/>
              <a:t>Facial paralysis</a:t>
            </a:r>
          </a:p>
          <a:p>
            <a:r>
              <a:rPr lang="en-US" dirty="0" smtClean="0"/>
              <a:t>Aphasia (damage to or loss of language)</a:t>
            </a:r>
          </a:p>
          <a:p>
            <a:r>
              <a:rPr lang="en-US" dirty="0" smtClean="0"/>
              <a:t>Express possibility </a:t>
            </a:r>
          </a:p>
          <a:p>
            <a:r>
              <a:rPr lang="en-US" dirty="0" smtClean="0"/>
              <a:t>Difficulty in saying saying the words</a:t>
            </a:r>
          </a:p>
          <a:p>
            <a:r>
              <a:rPr lang="en-US" dirty="0" smtClean="0"/>
              <a:t>Difficulty saying the words comprensively</a:t>
            </a:r>
          </a:p>
          <a:p>
            <a:r>
              <a:rPr lang="en-US" dirty="0" smtClean="0"/>
              <a:t>Loss of ability to hear </a:t>
            </a:r>
          </a:p>
          <a:p>
            <a:r>
              <a:rPr lang="en-US" dirty="0" smtClean="0"/>
              <a:t>Loss of ability to see, touch, tactile stimulus</a:t>
            </a:r>
          </a:p>
          <a:p>
            <a:endParaRPr lang="en-US" dirty="0" smtClean="0"/>
          </a:p>
        </p:txBody>
      </p:sp>
    </p:spTree>
    <p:extLst>
      <p:ext uri="{BB962C8B-B14F-4D97-AF65-F5344CB8AC3E}">
        <p14:creationId xmlns:p14="http://schemas.microsoft.com/office/powerpoint/2010/main" val="3591730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Reaction and size of the pupil the pupil reaction to light the positive and negative, pupil size and diameter.</a:t>
            </a:r>
          </a:p>
          <a:p>
            <a:pPr marL="0" indent="0">
              <a:buNone/>
            </a:pPr>
            <a:r>
              <a:rPr lang="en-US" dirty="0" smtClean="0"/>
              <a:t>6. </a:t>
            </a:r>
            <a:r>
              <a:rPr lang="en-US" u="sng" dirty="0" smtClean="0"/>
              <a:t>PAIN AND COMFORT</a:t>
            </a:r>
          </a:p>
          <a:p>
            <a:r>
              <a:rPr lang="en-US" dirty="0" smtClean="0"/>
              <a:t>Headache </a:t>
            </a:r>
          </a:p>
          <a:p>
            <a:r>
              <a:rPr lang="en-US" dirty="0" smtClean="0"/>
              <a:t>Unstable behavior</a:t>
            </a:r>
          </a:p>
          <a:p>
            <a:r>
              <a:rPr lang="en-US" dirty="0" smtClean="0"/>
              <a:t>Restlessness</a:t>
            </a:r>
          </a:p>
          <a:p>
            <a:r>
              <a:rPr lang="en-US" dirty="0" smtClean="0"/>
              <a:t>Muscle tension</a:t>
            </a:r>
          </a:p>
          <a:p>
            <a:pPr marL="0" indent="0">
              <a:buNone/>
            </a:pPr>
            <a:r>
              <a:rPr lang="en-US" u="sng" dirty="0" smtClean="0"/>
              <a:t>7.RESPIRATION</a:t>
            </a:r>
          </a:p>
          <a:p>
            <a:r>
              <a:rPr lang="en-US" dirty="0" smtClean="0"/>
              <a:t>Screen for risk factors(smokers).</a:t>
            </a:r>
          </a:p>
          <a:p>
            <a:r>
              <a:rPr lang="en-US" dirty="0" smtClean="0"/>
              <a:t>Cough</a:t>
            </a:r>
          </a:p>
          <a:p>
            <a:endParaRPr lang="en-US" dirty="0" smtClean="0"/>
          </a:p>
          <a:p>
            <a:endParaRPr lang="en-US" dirty="0" smtClean="0"/>
          </a:p>
        </p:txBody>
      </p:sp>
    </p:spTree>
    <p:extLst>
      <p:ext uri="{BB962C8B-B14F-4D97-AF65-F5344CB8AC3E}">
        <p14:creationId xmlns:p14="http://schemas.microsoft.com/office/powerpoint/2010/main" val="2432780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drawing of chest</a:t>
            </a:r>
          </a:p>
          <a:p>
            <a:r>
              <a:rPr lang="en-US" dirty="0" smtClean="0"/>
              <a:t>Crust respiration </a:t>
            </a:r>
          </a:p>
          <a:p>
            <a:pPr marL="0" indent="0">
              <a:buNone/>
            </a:pPr>
            <a:r>
              <a:rPr lang="en-US" dirty="0" smtClean="0"/>
              <a:t>8. </a:t>
            </a:r>
            <a:r>
              <a:rPr lang="en-US" u="sng" dirty="0" smtClean="0"/>
              <a:t>SOCIAL INTEGRATION</a:t>
            </a:r>
          </a:p>
          <a:p>
            <a:pPr marL="571500" indent="-571500">
              <a:buFont typeface="+mj-lt"/>
              <a:buAutoNum type="romanLcPeriod"/>
            </a:pPr>
            <a:r>
              <a:rPr lang="en-US" dirty="0" smtClean="0"/>
              <a:t>Problem to speak </a:t>
            </a:r>
          </a:p>
          <a:p>
            <a:pPr marL="571500" indent="-571500">
              <a:buFont typeface="+mj-lt"/>
              <a:buAutoNum type="romanLcPeriod"/>
            </a:pPr>
            <a:r>
              <a:rPr lang="en-US" dirty="0" smtClean="0"/>
              <a:t>Inability to communicate</a:t>
            </a:r>
          </a:p>
          <a:p>
            <a:pPr marL="0" indent="0">
              <a:buNone/>
            </a:pPr>
            <a:r>
              <a:rPr lang="en-US" u="sng" dirty="0" smtClean="0"/>
              <a:t>DIAGNOSTIC TESTS</a:t>
            </a:r>
          </a:p>
          <a:p>
            <a:pPr marL="971550" lvl="1" indent="-514350">
              <a:buFont typeface="+mj-lt"/>
              <a:buAutoNum type="arabicPeriod"/>
            </a:pPr>
            <a:r>
              <a:rPr lang="en-US" dirty="0" smtClean="0"/>
              <a:t>Neuroimaging      computed tomography (CT scan)</a:t>
            </a:r>
          </a:p>
          <a:p>
            <a:pPr marL="457200" lvl="1" indent="0">
              <a:buNone/>
            </a:pPr>
            <a:r>
              <a:rPr lang="en-US" dirty="0" smtClean="0"/>
              <a:t>Magnetic resonance imaging ( scan)</a:t>
            </a:r>
          </a:p>
          <a:p>
            <a:pPr marL="457200" lvl="1" indent="0">
              <a:buNone/>
            </a:pPr>
            <a:r>
              <a:rPr lang="en-US" dirty="0" smtClean="0"/>
              <a:t>2. EEG(electro encephalogram) to check the brain waves</a:t>
            </a:r>
          </a:p>
          <a:p>
            <a:pPr marL="457200" lvl="1" indent="0">
              <a:buNone/>
            </a:pPr>
            <a:endParaRPr lang="en-US" dirty="0" smtClean="0"/>
          </a:p>
          <a:p>
            <a:pPr marL="457200" lvl="1" indent="0">
              <a:buNone/>
            </a:pPr>
            <a:endParaRPr lang="en-US" dirty="0"/>
          </a:p>
        </p:txBody>
      </p:sp>
    </p:spTree>
    <p:extLst>
      <p:ext uri="{BB962C8B-B14F-4D97-AF65-F5344CB8AC3E}">
        <p14:creationId xmlns:p14="http://schemas.microsoft.com/office/powerpoint/2010/main" val="2060412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u="sng" dirty="0" smtClean="0"/>
              <a:t>Thyroid function tests </a:t>
            </a:r>
          </a:p>
          <a:p>
            <a:pPr marL="0" indent="0">
              <a:buNone/>
            </a:pPr>
            <a:r>
              <a:rPr lang="en-US" dirty="0" smtClean="0"/>
              <a:t>Thyroxin hormone levels to check how the thyroxin</a:t>
            </a:r>
          </a:p>
          <a:p>
            <a:pPr marL="0" indent="0">
              <a:buNone/>
            </a:pPr>
            <a:r>
              <a:rPr lang="en-US" dirty="0" smtClean="0"/>
              <a:t> functions</a:t>
            </a:r>
          </a:p>
          <a:p>
            <a:pPr marL="0" indent="0">
              <a:buNone/>
            </a:pPr>
            <a:r>
              <a:rPr lang="en-US" u="sng" dirty="0" smtClean="0"/>
              <a:t>4.Artenrial blood gases co2 and o2 </a:t>
            </a:r>
            <a:r>
              <a:rPr lang="en-US" u="sng" dirty="0" err="1" smtClean="0"/>
              <a:t>conc</a:t>
            </a:r>
            <a:r>
              <a:rPr lang="en-US" u="sng" dirty="0" smtClean="0"/>
              <a:t> levels</a:t>
            </a:r>
            <a:r>
              <a:rPr lang="en-US" dirty="0" smtClean="0"/>
              <a:t>.</a:t>
            </a:r>
          </a:p>
          <a:p>
            <a:pPr marL="0" indent="0">
              <a:buNone/>
            </a:pPr>
            <a:r>
              <a:rPr lang="en-US" dirty="0" smtClean="0"/>
              <a:t>5. </a:t>
            </a:r>
            <a:r>
              <a:rPr lang="en-US" u="sng" dirty="0" smtClean="0"/>
              <a:t>CSF analysis</a:t>
            </a:r>
          </a:p>
          <a:p>
            <a:pPr marL="0" indent="0">
              <a:buNone/>
            </a:pPr>
            <a:r>
              <a:rPr lang="en-US" dirty="0" smtClean="0"/>
              <a:t>Check for proteins, glucose, purulence etc., pressure</a:t>
            </a:r>
          </a:p>
          <a:p>
            <a:pPr marL="0" indent="0">
              <a:buNone/>
            </a:pPr>
            <a:r>
              <a:rPr lang="en-US" dirty="0" smtClean="0"/>
              <a:t>6. </a:t>
            </a:r>
            <a:r>
              <a:rPr lang="en-US" u="sng" dirty="0" smtClean="0"/>
              <a:t>Urea and electrolytes</a:t>
            </a:r>
            <a:endParaRPr lang="en-US" u="sng" dirty="0"/>
          </a:p>
          <a:p>
            <a:pPr marL="0" indent="0">
              <a:buNone/>
            </a:pPr>
            <a:r>
              <a:rPr lang="en-US" dirty="0" smtClean="0"/>
              <a:t>7. </a:t>
            </a:r>
            <a:r>
              <a:rPr lang="en-US" u="sng" dirty="0" smtClean="0"/>
              <a:t>Lumbar puncture </a:t>
            </a:r>
            <a:r>
              <a:rPr lang="en-US" dirty="0" smtClean="0"/>
              <a:t>knowing the value of intra cranial pressure</a:t>
            </a:r>
          </a:p>
          <a:p>
            <a:pPr marL="0" indent="0">
              <a:buNone/>
            </a:pPr>
            <a:r>
              <a:rPr lang="en-US" dirty="0" smtClean="0"/>
              <a:t>8.</a:t>
            </a:r>
            <a:r>
              <a:rPr lang="en-US" u="sng" dirty="0" smtClean="0"/>
              <a:t> Radiological </a:t>
            </a:r>
            <a:r>
              <a:rPr lang="en-US" dirty="0" smtClean="0"/>
              <a:t>that is skull x ray, chest x ray etc.</a:t>
            </a:r>
          </a:p>
          <a:p>
            <a:pPr marL="0" indent="0">
              <a:buNone/>
            </a:pPr>
            <a:r>
              <a:rPr lang="en-US" u="sng" dirty="0" smtClean="0"/>
              <a:t>9.ECG(electro cardiac gram)</a:t>
            </a:r>
          </a:p>
          <a:p>
            <a:pPr marL="0" indent="0">
              <a:buNone/>
            </a:pPr>
            <a:endParaRPr lang="en-US" dirty="0"/>
          </a:p>
        </p:txBody>
      </p:sp>
    </p:spTree>
    <p:extLst>
      <p:ext uri="{BB962C8B-B14F-4D97-AF65-F5344CB8AC3E}">
        <p14:creationId xmlns:p14="http://schemas.microsoft.com/office/powerpoint/2010/main" val="15637283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lvl="1"/>
            <a:r>
              <a:rPr lang="en-US" dirty="0" smtClean="0"/>
              <a:t>To check the function of the heart, ECG of a heart in normal sinus rhythm </a:t>
            </a:r>
          </a:p>
          <a:p>
            <a:pPr lvl="1"/>
            <a:r>
              <a:rPr lang="en-US" dirty="0" smtClean="0"/>
              <a:t>This is the process of recording the electrical activity of the heart over a period of time using electrodes placed on the slain</a:t>
            </a:r>
          </a:p>
          <a:p>
            <a:pPr lvl="1"/>
            <a:endParaRPr lang="en-US" u="sng" dirty="0" smtClean="0"/>
          </a:p>
          <a:p>
            <a:pPr marL="457200" lvl="1" indent="0">
              <a:buNone/>
            </a:pPr>
            <a:r>
              <a:rPr lang="en-US" u="sng" dirty="0" smtClean="0"/>
              <a:t>NURSING CARE OF UNCONCIOUS PATIENT</a:t>
            </a:r>
          </a:p>
          <a:p>
            <a:pPr marL="914400" lvl="1" indent="-457200">
              <a:buAutoNum type="arabicPeriod"/>
            </a:pPr>
            <a:r>
              <a:rPr lang="en-US" u="sng" dirty="0" smtClean="0"/>
              <a:t>Airway</a:t>
            </a:r>
          </a:p>
          <a:p>
            <a:pPr lvl="1">
              <a:buFont typeface="Courier New" panose="02070309020205020404" pitchFamily="49" charset="0"/>
              <a:buChar char="o"/>
            </a:pPr>
            <a:r>
              <a:rPr lang="en-US" dirty="0" smtClean="0"/>
              <a:t>Prop up the patient in bed to ease breathing, reduce the risk of aspiration pneumonia, to reduce GERD( gastro-enteric reflux di</a:t>
            </a:r>
            <a:r>
              <a:rPr lang="en-US" dirty="0"/>
              <a:t>s</a:t>
            </a:r>
            <a:r>
              <a:rPr lang="en-US" dirty="0" smtClean="0"/>
              <a:t>ease) semi fowlers position( 45 degrees).</a:t>
            </a:r>
          </a:p>
          <a:p>
            <a:pPr lvl="1">
              <a:buFont typeface="Courier New" panose="02070309020205020404" pitchFamily="49" charset="0"/>
              <a:buChar char="o"/>
            </a:pPr>
            <a:r>
              <a:rPr lang="en-US" dirty="0" smtClean="0"/>
              <a:t>Suck any obvious secretion by function tube.</a:t>
            </a:r>
          </a:p>
          <a:p>
            <a:pPr lvl="1">
              <a:buFont typeface="Courier New" panose="02070309020205020404" pitchFamily="49" charset="0"/>
              <a:buChar char="o"/>
            </a:pPr>
            <a:r>
              <a:rPr lang="en-US" dirty="0" smtClean="0"/>
              <a:t>Administer oxygen by mask or nasal catheters</a:t>
            </a:r>
          </a:p>
          <a:p>
            <a:pPr lvl="1">
              <a:buFont typeface="Courier New" panose="02070309020205020404" pitchFamily="49" charset="0"/>
              <a:buChar char="o"/>
            </a:pPr>
            <a:r>
              <a:rPr lang="en-US" dirty="0" smtClean="0"/>
              <a:t>The oxygen should be humidified to prevent drying of the respiratory  surfaces</a:t>
            </a:r>
          </a:p>
          <a:p>
            <a:pPr lvl="1">
              <a:buFont typeface="Courier New" panose="02070309020205020404" pitchFamily="49" charset="0"/>
              <a:buChar char="o"/>
            </a:pPr>
            <a:r>
              <a:rPr lang="en-US" dirty="0" smtClean="0"/>
              <a:t>Use the head </a:t>
            </a:r>
            <a:r>
              <a:rPr lang="en-US" dirty="0"/>
              <a:t>t</a:t>
            </a:r>
            <a:r>
              <a:rPr lang="en-US" dirty="0" smtClean="0"/>
              <a:t>ilt and chin  lift maneuvers and jaw thirst to position the head and open the airway</a:t>
            </a:r>
          </a:p>
          <a:p>
            <a:pPr lvl="1">
              <a:buFont typeface="Courier New" panose="02070309020205020404" pitchFamily="49" charset="0"/>
              <a:buChar char="o"/>
            </a:pPr>
            <a:r>
              <a:rPr lang="en-US" dirty="0" smtClean="0"/>
              <a:t>Put patient in recovery position to drain sections</a:t>
            </a:r>
            <a:endParaRPr lang="en-US" dirty="0"/>
          </a:p>
        </p:txBody>
      </p:sp>
    </p:spTree>
    <p:extLst>
      <p:ext uri="{BB962C8B-B14F-4D97-AF65-F5344CB8AC3E}">
        <p14:creationId xmlns:p14="http://schemas.microsoft.com/office/powerpoint/2010/main" val="25503530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2. </a:t>
            </a:r>
            <a:r>
              <a:rPr lang="en-US" u="sng" dirty="0" smtClean="0"/>
              <a:t>Breathing</a:t>
            </a:r>
            <a:r>
              <a:rPr lang="en-US" dirty="0" smtClean="0"/>
              <a:t> </a:t>
            </a:r>
          </a:p>
          <a:p>
            <a:pPr>
              <a:buFont typeface="Wingdings" panose="05000000000000000000" pitchFamily="2" charset="2"/>
              <a:buChar char="§"/>
            </a:pPr>
            <a:r>
              <a:rPr lang="en-US" dirty="0" smtClean="0"/>
              <a:t>Check for risk and fall of the chest</a:t>
            </a:r>
          </a:p>
          <a:p>
            <a:pPr>
              <a:buFont typeface="Wingdings" panose="05000000000000000000" pitchFamily="2" charset="2"/>
              <a:buChar char="§"/>
            </a:pPr>
            <a:r>
              <a:rPr lang="en-US" dirty="0" smtClean="0"/>
              <a:t>Feel whether the patient is breathing</a:t>
            </a:r>
          </a:p>
          <a:p>
            <a:pPr>
              <a:buFont typeface="Wingdings" panose="05000000000000000000" pitchFamily="2" charset="2"/>
              <a:buChar char="§"/>
            </a:pPr>
            <a:r>
              <a:rPr lang="en-US" dirty="0" smtClean="0"/>
              <a:t>Count the respirations slowly</a:t>
            </a:r>
          </a:p>
          <a:p>
            <a:pPr>
              <a:buFont typeface="Wingdings" panose="05000000000000000000" pitchFamily="2" charset="2"/>
              <a:buChar char="§"/>
            </a:pPr>
            <a:r>
              <a:rPr lang="en-US" dirty="0" smtClean="0"/>
              <a:t>Support the patient using mechanical ventilation(endotracheal tube, with oxygen connected).</a:t>
            </a:r>
          </a:p>
          <a:p>
            <a:pPr>
              <a:buFont typeface="Wingdings" panose="05000000000000000000" pitchFamily="2" charset="2"/>
              <a:buChar char="§"/>
            </a:pPr>
            <a:r>
              <a:rPr lang="en-US" dirty="0" smtClean="0"/>
              <a:t>Wear off from the ventilator slowly.</a:t>
            </a:r>
          </a:p>
          <a:p>
            <a:pPr>
              <a:buFont typeface="Wingdings" panose="05000000000000000000" pitchFamily="2" charset="2"/>
              <a:buChar char="§"/>
            </a:pPr>
            <a:r>
              <a:rPr lang="en-US" dirty="0" smtClean="0"/>
              <a:t>Check for abnormal fluids.</a:t>
            </a:r>
          </a:p>
          <a:p>
            <a:pPr>
              <a:buFont typeface="Wingdings" panose="05000000000000000000" pitchFamily="2" charset="2"/>
              <a:buChar char="§"/>
            </a:pPr>
            <a:r>
              <a:rPr lang="en-US" dirty="0" smtClean="0"/>
              <a:t>Wide any sections from the airway.</a:t>
            </a:r>
          </a:p>
          <a:p>
            <a:pPr marL="0" indent="0">
              <a:buNone/>
            </a:pPr>
            <a:r>
              <a:rPr lang="en-US" dirty="0" smtClean="0"/>
              <a:t>3. </a:t>
            </a:r>
            <a:r>
              <a:rPr lang="en-US" u="sng" dirty="0" smtClean="0"/>
              <a:t>Circulation</a:t>
            </a:r>
          </a:p>
          <a:p>
            <a:pPr marL="0" indent="0">
              <a:buNone/>
            </a:pPr>
            <a:endParaRPr lang="en-US" dirty="0"/>
          </a:p>
        </p:txBody>
      </p:sp>
    </p:spTree>
    <p:extLst>
      <p:ext uri="{BB962C8B-B14F-4D97-AF65-F5344CB8AC3E}">
        <p14:creationId xmlns:p14="http://schemas.microsoft.com/office/powerpoint/2010/main" val="1602860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Insert an i.v line for fluid administration.</a:t>
            </a:r>
          </a:p>
          <a:p>
            <a:r>
              <a:rPr lang="en-US" dirty="0" smtClean="0"/>
              <a:t>Take pulse rate to monitor the fluid balance</a:t>
            </a:r>
          </a:p>
          <a:p>
            <a:r>
              <a:rPr lang="en-US" dirty="0" smtClean="0"/>
              <a:t>take blood pressure to monitor the function of the heart</a:t>
            </a:r>
          </a:p>
          <a:p>
            <a:r>
              <a:rPr lang="en-US" dirty="0" smtClean="0"/>
              <a:t>Check for the pallor of the mucus membranes and palms administer blood of the patient is pale</a:t>
            </a:r>
          </a:p>
          <a:p>
            <a:r>
              <a:rPr lang="en-US" dirty="0" smtClean="0"/>
              <a:t>Monitor the blood transfusion until it is over </a:t>
            </a:r>
          </a:p>
          <a:p>
            <a:r>
              <a:rPr lang="en-US" dirty="0" smtClean="0"/>
              <a:t>Monitor the cyanosis of the extremities which shows signs of hypoxia</a:t>
            </a:r>
          </a:p>
          <a:p>
            <a:r>
              <a:rPr lang="en-US" dirty="0" smtClean="0"/>
              <a:t>Raise the foot of the bed using blocks to help to direct blood to the vital organs such as kidneys, liver brain and the lungs.</a:t>
            </a:r>
            <a:endParaRPr lang="en-US" dirty="0"/>
          </a:p>
        </p:txBody>
      </p:sp>
    </p:spTree>
    <p:extLst>
      <p:ext uri="{BB962C8B-B14F-4D97-AF65-F5344CB8AC3E}">
        <p14:creationId xmlns:p14="http://schemas.microsoft.com/office/powerpoint/2010/main" val="17222562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4</a:t>
            </a:r>
            <a:r>
              <a:rPr lang="en-US" u="sng" dirty="0" smtClean="0"/>
              <a:t>. Pain management</a:t>
            </a:r>
          </a:p>
          <a:p>
            <a:pPr>
              <a:buFont typeface="Wingdings" panose="05000000000000000000" pitchFamily="2" charset="2"/>
              <a:buChar char="§"/>
            </a:pPr>
            <a:r>
              <a:rPr lang="en-US" dirty="0" smtClean="0"/>
              <a:t>This is a key principle of managing the unconsciousness patient</a:t>
            </a:r>
          </a:p>
          <a:p>
            <a:pPr>
              <a:buFont typeface="Wingdings" panose="05000000000000000000" pitchFamily="2" charset="2"/>
              <a:buChar char="§"/>
            </a:pPr>
            <a:r>
              <a:rPr lang="en-US" dirty="0" smtClean="0"/>
              <a:t>Classify the pain </a:t>
            </a:r>
          </a:p>
          <a:p>
            <a:pPr>
              <a:buFont typeface="Wingdings" panose="05000000000000000000" pitchFamily="2" charset="2"/>
              <a:buChar char="§"/>
            </a:pPr>
            <a:r>
              <a:rPr lang="en-US" dirty="0" smtClean="0"/>
              <a:t>For mild pain-core NSAIDS</a:t>
            </a:r>
          </a:p>
          <a:p>
            <a:pPr>
              <a:buFont typeface="Wingdings" panose="05000000000000000000" pitchFamily="2" charset="2"/>
              <a:buChar char="§"/>
            </a:pPr>
            <a:r>
              <a:rPr lang="en-US" dirty="0" smtClean="0"/>
              <a:t>For severe pain-core OPIOD analysis (IV morphine)</a:t>
            </a:r>
          </a:p>
          <a:p>
            <a:pPr>
              <a:buFont typeface="Wingdings" panose="05000000000000000000" pitchFamily="2" charset="2"/>
              <a:buChar char="§"/>
            </a:pPr>
            <a:r>
              <a:rPr lang="en-US" dirty="0" smtClean="0"/>
              <a:t>Turn the patient every 2 hours to help relieve the pain</a:t>
            </a:r>
          </a:p>
          <a:p>
            <a:pPr>
              <a:buFont typeface="Wingdings" panose="05000000000000000000" pitchFamily="2" charset="2"/>
              <a:buChar char="§"/>
            </a:pPr>
            <a:r>
              <a:rPr lang="en-US" dirty="0" smtClean="0"/>
              <a:t>Assess the intensity of the patient using the rate scale (1-10) where (0-2)mild pain( 3-5)moderate pain (6-years)severe pain</a:t>
            </a:r>
          </a:p>
          <a:p>
            <a:pPr>
              <a:buFont typeface="Wingdings" panose="05000000000000000000" pitchFamily="2" charset="2"/>
              <a:buChar char="§"/>
            </a:pPr>
            <a:r>
              <a:rPr lang="en-US" dirty="0" smtClean="0"/>
              <a:t>Monitor vital signs temperature,  pulse rate,  respirations BP</a:t>
            </a:r>
            <a:r>
              <a:rPr lang="en-US" dirty="0"/>
              <a:t> </a:t>
            </a:r>
            <a:r>
              <a:rPr lang="en-US" dirty="0" smtClean="0"/>
              <a:t>4 hourly to detect deviations from normal.</a:t>
            </a:r>
          </a:p>
        </p:txBody>
      </p:sp>
    </p:spTree>
    <p:extLst>
      <p:ext uri="{BB962C8B-B14F-4D97-AF65-F5344CB8AC3E}">
        <p14:creationId xmlns:p14="http://schemas.microsoft.com/office/powerpoint/2010/main" val="1663783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u="sng" dirty="0" smtClean="0"/>
              <a:t>DEFINITION OF TERMS</a:t>
            </a:r>
          </a:p>
          <a:p>
            <a:r>
              <a:rPr lang="en-US" dirty="0" smtClean="0"/>
              <a:t>Critical–   Denoting or of the nature of crisis or having the potential to become disastrous, at appoint of crisis, or a condition where death is eminent or possible.</a:t>
            </a:r>
          </a:p>
          <a:p>
            <a:r>
              <a:rPr lang="en-US" dirty="0" smtClean="0"/>
              <a:t>Critical care- Involves taking care of patients with severe and life threatening illness. It is the specialized care of patients whose conditions require comprehensive care.</a:t>
            </a:r>
          </a:p>
          <a:p>
            <a:r>
              <a:rPr lang="en-US" dirty="0" smtClean="0"/>
              <a:t>Critical illness- This is a condition that is life threatening in nature, always associated with high mortality and morbidity rate.</a:t>
            </a:r>
          </a:p>
          <a:p>
            <a:r>
              <a:rPr lang="en-US" dirty="0" smtClean="0"/>
              <a:t>Coma      - This is a state of unconsciousness in which a person ,cannot be a wakened, fails to respond normally to a painful stimuli, light or sound.</a:t>
            </a:r>
          </a:p>
          <a:p>
            <a:endParaRPr lang="en-US" dirty="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4275502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dirty="0" smtClean="0"/>
              <a:t>5. </a:t>
            </a:r>
            <a:r>
              <a:rPr lang="en-US" u="sng" dirty="0" smtClean="0"/>
              <a:t>Wound and skin care </a:t>
            </a:r>
          </a:p>
          <a:p>
            <a:pPr>
              <a:buFont typeface="Wingdings" panose="05000000000000000000" pitchFamily="2" charset="2"/>
              <a:buChar char="§"/>
            </a:pPr>
            <a:r>
              <a:rPr lang="en-US" dirty="0" smtClean="0"/>
              <a:t>Do 2 hourly turning and maintain the turning charts</a:t>
            </a:r>
          </a:p>
          <a:p>
            <a:pPr>
              <a:buFont typeface="Wingdings" panose="05000000000000000000" pitchFamily="2" charset="2"/>
              <a:buChar char="§"/>
            </a:pPr>
            <a:r>
              <a:rPr lang="en-US" dirty="0" smtClean="0"/>
              <a:t>Treat the pressure area (elbows, knees, shoulders, back area Pedi's tibia is dorsalis region).</a:t>
            </a:r>
          </a:p>
          <a:p>
            <a:pPr>
              <a:buFont typeface="Wingdings" panose="05000000000000000000" pitchFamily="2" charset="2"/>
              <a:buChar char="§"/>
            </a:pPr>
            <a:r>
              <a:rPr lang="en-US" dirty="0" smtClean="0"/>
              <a:t>Apply to oxides ointment and powder.</a:t>
            </a:r>
          </a:p>
          <a:p>
            <a:pPr>
              <a:buFont typeface="Wingdings" panose="05000000000000000000" pitchFamily="2" charset="2"/>
              <a:buChar char="§"/>
            </a:pPr>
            <a:r>
              <a:rPr lang="en-US" dirty="0" smtClean="0"/>
              <a:t>Straighten the beddings.</a:t>
            </a:r>
          </a:p>
          <a:p>
            <a:pPr>
              <a:buFont typeface="Wingdings" panose="05000000000000000000" pitchFamily="2" charset="2"/>
              <a:buChar char="§"/>
            </a:pPr>
            <a:r>
              <a:rPr lang="en-US" dirty="0" smtClean="0"/>
              <a:t>Catheterize the patient to avoid wetting the bed.</a:t>
            </a:r>
          </a:p>
          <a:p>
            <a:pPr>
              <a:buFont typeface="Wingdings" panose="05000000000000000000" pitchFamily="2" charset="2"/>
              <a:buChar char="§"/>
            </a:pPr>
            <a:r>
              <a:rPr lang="en-US" dirty="0" smtClean="0"/>
              <a:t>Provide diet rich in proteins and vitamins to boost </a:t>
            </a:r>
            <a:r>
              <a:rPr lang="en-US" dirty="0"/>
              <a:t>t</a:t>
            </a:r>
            <a:r>
              <a:rPr lang="en-US" dirty="0" smtClean="0"/>
              <a:t>he immunity of the patient.</a:t>
            </a:r>
          </a:p>
          <a:p>
            <a:pPr>
              <a:buFont typeface="Wingdings" panose="05000000000000000000" pitchFamily="2" charset="2"/>
              <a:buChar char="§"/>
            </a:pPr>
            <a:r>
              <a:rPr lang="en-US" dirty="0" smtClean="0"/>
              <a:t>cut the nails and hair short to promote comfort </a:t>
            </a:r>
          </a:p>
          <a:p>
            <a:pPr marL="0" indent="0">
              <a:buNone/>
            </a:pPr>
            <a:r>
              <a:rPr lang="en-US" u="sng" dirty="0" smtClean="0"/>
              <a:t>6.Prolonged immobility</a:t>
            </a:r>
          </a:p>
          <a:p>
            <a:pPr marL="0" indent="0">
              <a:buNone/>
            </a:pPr>
            <a:endParaRPr lang="en-US" dirty="0" smtClean="0"/>
          </a:p>
          <a:p>
            <a:pPr marL="0" indent="0">
              <a:buNone/>
            </a:pPr>
            <a:endParaRPr lang="en-US" dirty="0" smtClean="0"/>
          </a:p>
          <a:p>
            <a:pPr marL="0" indent="0">
              <a:buNone/>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a:buFont typeface="Wingdings" panose="05000000000000000000" pitchFamily="2" charset="2"/>
              <a:buChar char="§"/>
            </a:pPr>
            <a:r>
              <a:rPr lang="en-US" dirty="0" smtClean="0"/>
              <a:t>Prevention complications of immobility which include</a:t>
            </a:r>
          </a:p>
          <a:p>
            <a:pPr marL="571500" indent="-571500">
              <a:buFont typeface="+mj-lt"/>
              <a:buAutoNum type="romanLcPeriod"/>
            </a:pPr>
            <a:r>
              <a:rPr lang="en-US" dirty="0" smtClean="0"/>
              <a:t>UTI catheterize.</a:t>
            </a:r>
          </a:p>
          <a:p>
            <a:pPr marL="571500" indent="-571500">
              <a:buFont typeface="+mj-lt"/>
              <a:buAutoNum type="romanLcPeriod"/>
            </a:pPr>
            <a:r>
              <a:rPr lang="en-US" dirty="0" smtClean="0"/>
              <a:t>DVT exercise, heparin, stockings.</a:t>
            </a:r>
          </a:p>
          <a:p>
            <a:pPr marL="571500" indent="-571500">
              <a:buFont typeface="+mj-lt"/>
              <a:buAutoNum type="romanLcPeriod"/>
            </a:pPr>
            <a:r>
              <a:rPr lang="en-US" dirty="0" smtClean="0"/>
              <a:t>Hypo station pneumonia, physiotherapy, antibiotics, function</a:t>
            </a:r>
          </a:p>
          <a:p>
            <a:pPr marL="571500" indent="-571500">
              <a:buFont typeface="+mj-lt"/>
              <a:buAutoNum type="romanLcPeriod"/>
            </a:pPr>
            <a:r>
              <a:rPr lang="en-US" dirty="0" smtClean="0"/>
              <a:t>Contractures- exercise, local range exercise.</a:t>
            </a:r>
          </a:p>
          <a:p>
            <a:pPr marL="571500" indent="-571500">
              <a:buFont typeface="+mj-lt"/>
              <a:buAutoNum type="romanLcPeriod"/>
            </a:pPr>
            <a:r>
              <a:rPr lang="en-US" dirty="0" smtClean="0"/>
              <a:t>Pressure treat pressure areas.</a:t>
            </a:r>
          </a:p>
          <a:p>
            <a:pPr marL="0" indent="0">
              <a:buNone/>
            </a:pPr>
            <a:r>
              <a:rPr lang="en-US" dirty="0" smtClean="0"/>
              <a:t>7. </a:t>
            </a:r>
            <a:r>
              <a:rPr lang="en-US" u="sng" dirty="0" smtClean="0"/>
              <a:t>Nutrition support of the patient</a:t>
            </a:r>
          </a:p>
          <a:p>
            <a:pPr>
              <a:buFont typeface="Wingdings" panose="05000000000000000000" pitchFamily="2" charset="2"/>
              <a:buChar char="§"/>
            </a:pPr>
            <a:r>
              <a:rPr lang="en-US" dirty="0" smtClean="0"/>
              <a:t>Asses the nutritional needs of the patient.</a:t>
            </a:r>
          </a:p>
          <a:p>
            <a:pPr>
              <a:buFont typeface="Wingdings" panose="05000000000000000000" pitchFamily="2" charset="2"/>
              <a:buChar char="§"/>
            </a:pPr>
            <a:r>
              <a:rPr lang="en-US" dirty="0" smtClean="0"/>
              <a:t>Insert an NG tube for feeding.</a:t>
            </a:r>
          </a:p>
          <a:p>
            <a:pPr>
              <a:buFont typeface="Wingdings" panose="05000000000000000000" pitchFamily="2" charset="2"/>
              <a:buChar char="§"/>
            </a:pPr>
            <a:r>
              <a:rPr lang="en-US" dirty="0" smtClean="0"/>
              <a:t>If patient has malnutrition, give enteral feeding and supplemental with preventer feedings.</a:t>
            </a:r>
          </a:p>
          <a:p>
            <a:pPr marL="0" indent="0">
              <a:buNone/>
            </a:pPr>
            <a:endParaRPr lang="en-US" dirty="0" smtClean="0"/>
          </a:p>
          <a:p>
            <a:pPr marL="571500" indent="-571500">
              <a:buFont typeface="+mj-lt"/>
              <a:buAutoNum type="romanLcPeriod"/>
            </a:pPr>
            <a:endParaRPr lang="en-US" dirty="0"/>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a:buFont typeface="Wingdings" panose="05000000000000000000" pitchFamily="2" charset="2"/>
              <a:buChar char="§"/>
            </a:pPr>
            <a:r>
              <a:rPr lang="en-US" dirty="0" smtClean="0"/>
              <a:t>Give a balance diet that is water, mineral, vitamins, proteins, roughages</a:t>
            </a:r>
          </a:p>
          <a:p>
            <a:pPr marL="0" indent="0">
              <a:buNone/>
            </a:pPr>
            <a:r>
              <a:rPr lang="en-US" dirty="0" smtClean="0"/>
              <a:t>8. </a:t>
            </a:r>
            <a:r>
              <a:rPr lang="en-US" u="sng" dirty="0" smtClean="0"/>
              <a:t>Elimination needs of the patient</a:t>
            </a:r>
          </a:p>
          <a:p>
            <a:pPr>
              <a:buFont typeface="Wingdings" panose="05000000000000000000" pitchFamily="2" charset="2"/>
              <a:buChar char="§"/>
            </a:pPr>
            <a:r>
              <a:rPr lang="en-US" dirty="0" smtClean="0"/>
              <a:t>Catheterize to monitor the input and output-to monitor functioning of the kidneys</a:t>
            </a:r>
          </a:p>
          <a:p>
            <a:pPr>
              <a:buFont typeface="Wingdings" panose="05000000000000000000" pitchFamily="2" charset="2"/>
              <a:buChar char="§"/>
            </a:pPr>
            <a:r>
              <a:rPr lang="en-US" dirty="0" smtClean="0"/>
              <a:t>Reduced the bowel emptying (consisting of stool, amount and color) smell</a:t>
            </a:r>
          </a:p>
          <a:p>
            <a:pPr marL="0" indent="0">
              <a:buNone/>
            </a:pPr>
            <a:r>
              <a:rPr lang="en-US" dirty="0" smtClean="0"/>
              <a:t>9. </a:t>
            </a:r>
            <a:r>
              <a:rPr lang="en-US" u="sng" dirty="0" smtClean="0"/>
              <a:t>Ulcer prophylaxis</a:t>
            </a:r>
          </a:p>
          <a:p>
            <a:pPr>
              <a:buFont typeface="Wingdings" panose="05000000000000000000" pitchFamily="2" charset="2"/>
              <a:buChar char="§"/>
            </a:pPr>
            <a:r>
              <a:rPr lang="en-US" dirty="0" smtClean="0"/>
              <a:t>Give ulcer healing drugs</a:t>
            </a:r>
          </a:p>
          <a:p>
            <a:pPr marL="0" indent="0">
              <a:buNone/>
            </a:pPr>
            <a:r>
              <a:rPr lang="en-US" dirty="0" smtClean="0"/>
              <a:t>That antacids= actals</a:t>
            </a:r>
          </a:p>
          <a:p>
            <a:pPr marL="0" indent="0">
              <a:buNone/>
            </a:pPr>
            <a:r>
              <a:rPr lang="en-US" dirty="0" smtClean="0"/>
              <a:t>-H2 receptor antagonism ranitidine</a:t>
            </a:r>
          </a:p>
          <a:p>
            <a:pPr marL="0" indent="0">
              <a:buNone/>
            </a:pPr>
            <a:r>
              <a:rPr lang="en-US" dirty="0" smtClean="0"/>
              <a:t>-Portion pump inhibitors oneprawle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u="sng" dirty="0" smtClean="0"/>
              <a:t>10.Psycological support to patient and family</a:t>
            </a:r>
          </a:p>
          <a:p>
            <a:pPr marL="0" indent="0">
              <a:buNone/>
            </a:pPr>
            <a:r>
              <a:rPr lang="en-US" u="sng" dirty="0" smtClean="0"/>
              <a:t> patient</a:t>
            </a:r>
          </a:p>
          <a:p>
            <a:pPr>
              <a:buFont typeface="Wingdings" panose="05000000000000000000" pitchFamily="2" charset="2"/>
              <a:buChar char="§"/>
            </a:pPr>
            <a:r>
              <a:rPr lang="en-US" dirty="0" smtClean="0"/>
              <a:t>Explain the procedure to the patient even if they are the conscious</a:t>
            </a:r>
          </a:p>
          <a:p>
            <a:pPr>
              <a:buFont typeface="Wingdings" panose="05000000000000000000" pitchFamily="2" charset="2"/>
              <a:buChar char="§"/>
            </a:pPr>
            <a:r>
              <a:rPr lang="en-US" dirty="0" smtClean="0"/>
              <a:t>Inform the patients even the time, place, and person in the ICV</a:t>
            </a:r>
          </a:p>
          <a:p>
            <a:pPr marL="0" indent="0">
              <a:buNone/>
            </a:pPr>
            <a:r>
              <a:rPr lang="en-US" u="sng" dirty="0" smtClean="0"/>
              <a:t>To relatives</a:t>
            </a:r>
          </a:p>
          <a:p>
            <a:pPr>
              <a:buFont typeface="Wingdings" panose="05000000000000000000" pitchFamily="2" charset="2"/>
              <a:buChar char="Ø"/>
            </a:pPr>
            <a:r>
              <a:rPr lang="en-US" dirty="0" smtClean="0"/>
              <a:t>Explain all the procedure to the relatives</a:t>
            </a:r>
          </a:p>
          <a:p>
            <a:pPr>
              <a:buFont typeface="Wingdings" panose="05000000000000000000" pitchFamily="2" charset="2"/>
              <a:buChar char="Ø"/>
            </a:pPr>
            <a:r>
              <a:rPr lang="en-US" dirty="0" smtClean="0"/>
              <a:t>Explain the management of the symptoms</a:t>
            </a:r>
          </a:p>
          <a:p>
            <a:pPr>
              <a:buFont typeface="Wingdings" panose="05000000000000000000" pitchFamily="2" charset="2"/>
              <a:buChar char="Ø"/>
            </a:pPr>
            <a:r>
              <a:rPr lang="en-US" dirty="0" smtClean="0"/>
              <a:t>Monitor the professional ethical by avoiding to much explores</a:t>
            </a:r>
          </a:p>
          <a:p>
            <a:r>
              <a:rPr lang="en-US" dirty="0" smtClean="0"/>
              <a:t>Privacy</a:t>
            </a:r>
          </a:p>
          <a:p>
            <a:r>
              <a:rPr lang="en-US" dirty="0" smtClean="0"/>
              <a:t>Consent</a:t>
            </a:r>
          </a:p>
          <a:p>
            <a:r>
              <a:rPr lang="en-US" dirty="0" smtClean="0"/>
              <a:t>Confidentiality</a:t>
            </a:r>
          </a:p>
          <a:p>
            <a:pPr marL="0" indent="0">
              <a:buNone/>
            </a:pPr>
            <a:r>
              <a:rPr lang="en-US" dirty="0" smtClean="0"/>
              <a:t>11</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dirty="0" smtClean="0"/>
              <a:t>11. </a:t>
            </a:r>
            <a:r>
              <a:rPr lang="en-US" u="sng" dirty="0" smtClean="0"/>
              <a:t>Glucose control</a:t>
            </a:r>
          </a:p>
          <a:p>
            <a:pPr>
              <a:buFont typeface="Wingdings" panose="05000000000000000000" pitchFamily="2" charset="2"/>
              <a:buChar char="ü"/>
            </a:pPr>
            <a:r>
              <a:rPr lang="en-US" dirty="0" smtClean="0"/>
              <a:t>Keep monitoring the blood sugar.</a:t>
            </a:r>
          </a:p>
          <a:p>
            <a:pPr>
              <a:buFont typeface="Wingdings" panose="05000000000000000000" pitchFamily="2" charset="2"/>
              <a:buChar char="ü"/>
            </a:pPr>
            <a:r>
              <a:rPr lang="en-US" dirty="0" smtClean="0"/>
              <a:t>If it is high give insulin s/c and avoid stressful situation.</a:t>
            </a:r>
          </a:p>
          <a:p>
            <a:pPr>
              <a:buFont typeface="Wingdings" panose="05000000000000000000" pitchFamily="2" charset="2"/>
              <a:buChar char="ü"/>
            </a:pPr>
            <a:r>
              <a:rPr lang="en-US" dirty="0" smtClean="0"/>
              <a:t>If low manage with diet keeping watch on fasting blood sugar.</a:t>
            </a:r>
          </a:p>
          <a:p>
            <a:pPr>
              <a:buFont typeface="Wingdings" panose="05000000000000000000" pitchFamily="2" charset="2"/>
              <a:buChar char="ü"/>
            </a:pPr>
            <a:r>
              <a:rPr lang="en-US" dirty="0" smtClean="0"/>
              <a:t>Monitor signs of hypoglycemia/ hyperglycemia.</a:t>
            </a:r>
          </a:p>
          <a:p>
            <a:r>
              <a:rPr lang="en-US" dirty="0" smtClean="0"/>
              <a:t>Restlessness</a:t>
            </a:r>
          </a:p>
          <a:p>
            <a:r>
              <a:rPr lang="en-US" dirty="0" smtClean="0"/>
              <a:t>Coma</a:t>
            </a:r>
          </a:p>
          <a:p>
            <a:r>
              <a:rPr lang="en-US" dirty="0" smtClean="0"/>
              <a:t>Urination</a:t>
            </a:r>
          </a:p>
          <a:p>
            <a:r>
              <a:rPr lang="en-US" dirty="0" smtClean="0"/>
              <a:t>Sweating a lot high sugar level</a:t>
            </a:r>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dirty="0" smtClean="0"/>
              <a:t>                                    </a:t>
            </a:r>
            <a:r>
              <a:rPr lang="en-US" sz="11500" dirty="0" smtClean="0"/>
              <a:t>END</a:t>
            </a:r>
          </a:p>
        </p:txBody>
      </p:sp>
    </p:spTree>
    <p:extLst>
      <p:ext uri="{BB962C8B-B14F-4D97-AF65-F5344CB8AC3E}">
        <p14:creationId xmlns:p14="http://schemas.microsoft.com/office/powerpoint/2010/main" val="25597794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Critical care nursing- </a:t>
            </a:r>
          </a:p>
          <a:p>
            <a:r>
              <a:rPr lang="en-US" dirty="0" smtClean="0"/>
              <a:t>Nursing care of patient whose health is in danger or in crisis, so as to save their life or prevent complications.</a:t>
            </a:r>
          </a:p>
          <a:p>
            <a:r>
              <a:rPr lang="en-US" dirty="0" smtClean="0"/>
              <a:t>It is the field of Nursing whose focus is on the utmost care of the critically ill or unstable patient.</a:t>
            </a:r>
          </a:p>
          <a:p>
            <a:pPr marL="0" indent="0">
              <a:buNone/>
            </a:pPr>
            <a:r>
              <a:rPr lang="en-US" dirty="0" smtClean="0"/>
              <a:t>Critical care Nurses.</a:t>
            </a:r>
          </a:p>
          <a:p>
            <a:pPr marL="0" indent="0">
              <a:buNone/>
            </a:pPr>
            <a:r>
              <a:rPr lang="en-US" dirty="0" smtClean="0"/>
              <a:t>These are comprehensively trained community health nurses who have specialized to meet the needs of the critically ill patients who are admitted in acute rooms, emergency departments, intensive care units and operating theatres.</a:t>
            </a:r>
            <a:endParaRPr lang="en-US" dirty="0"/>
          </a:p>
        </p:txBody>
      </p:sp>
    </p:spTree>
    <p:extLst>
      <p:ext uri="{BB962C8B-B14F-4D97-AF65-F5344CB8AC3E}">
        <p14:creationId xmlns:p14="http://schemas.microsoft.com/office/powerpoint/2010/main" val="618247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smtClean="0"/>
              <a:t>TYPES OF CRITICALLY ILL PATIENTS</a:t>
            </a:r>
          </a:p>
          <a:p>
            <a:pPr marL="0" indent="0">
              <a:buNone/>
            </a:pPr>
            <a:r>
              <a:rPr lang="en-US" u="sng" dirty="0" smtClean="0"/>
              <a:t>Definition of critically ill patient</a:t>
            </a:r>
          </a:p>
          <a:p>
            <a:r>
              <a:rPr lang="en-US" dirty="0" smtClean="0"/>
              <a:t> These are patients who are at high risk for actual or potential life threatening health problems.</a:t>
            </a:r>
          </a:p>
          <a:p>
            <a:r>
              <a:rPr lang="en-US" dirty="0" smtClean="0"/>
              <a:t>The more critically ill the patient is , the more likely he or she is to be </a:t>
            </a:r>
          </a:p>
          <a:p>
            <a:r>
              <a:rPr lang="en-US" dirty="0" smtClean="0"/>
              <a:t>Highly vulnerable, unstable and complicated, thereby requiring intense and vigilant nursing care.</a:t>
            </a:r>
            <a:endParaRPr lang="en-US" dirty="0"/>
          </a:p>
        </p:txBody>
      </p:sp>
    </p:spTree>
    <p:extLst>
      <p:ext uri="{BB962C8B-B14F-4D97-AF65-F5344CB8AC3E}">
        <p14:creationId xmlns:p14="http://schemas.microsoft.com/office/powerpoint/2010/main" val="93610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TYPES OF CRITICALLY ILL- PATIENTS</a:t>
            </a:r>
          </a:p>
          <a:p>
            <a:pPr marL="0" indent="0">
              <a:buNone/>
            </a:pPr>
            <a:r>
              <a:rPr lang="en-US" dirty="0" smtClean="0"/>
              <a:t> 1.Second Degree burns of more than 25%</a:t>
            </a:r>
          </a:p>
          <a:p>
            <a:r>
              <a:rPr lang="en-US" dirty="0" smtClean="0"/>
              <a:t>They cause respiratory complication</a:t>
            </a:r>
          </a:p>
          <a:p>
            <a:r>
              <a:rPr lang="en-US" dirty="0" smtClean="0"/>
              <a:t>Hypovolemic shock</a:t>
            </a:r>
          </a:p>
          <a:p>
            <a:r>
              <a:rPr lang="en-US" dirty="0" smtClean="0"/>
              <a:t>Very severe pain.</a:t>
            </a:r>
          </a:p>
          <a:p>
            <a:pPr marL="0" indent="0">
              <a:buNone/>
            </a:pPr>
            <a:endParaRPr lang="en-US" dirty="0" smtClean="0"/>
          </a:p>
          <a:p>
            <a:pPr marL="0" indent="0">
              <a:buNone/>
            </a:pPr>
            <a:r>
              <a:rPr lang="en-US" dirty="0" smtClean="0"/>
              <a:t>2. Severe head injuries.</a:t>
            </a:r>
          </a:p>
          <a:p>
            <a:r>
              <a:rPr lang="en-US" dirty="0" smtClean="0"/>
              <a:t>Increased intra cranial pressure</a:t>
            </a:r>
          </a:p>
          <a:p>
            <a:r>
              <a:rPr lang="en-US" dirty="0" smtClean="0"/>
              <a:t>Injury to the brain tissue.</a:t>
            </a:r>
          </a:p>
          <a:p>
            <a:r>
              <a:rPr lang="en-US" dirty="0" smtClean="0"/>
              <a:t>Presence of intracranial, sub-</a:t>
            </a:r>
            <a:r>
              <a:rPr lang="en-US" dirty="0" err="1" smtClean="0"/>
              <a:t>dural</a:t>
            </a:r>
            <a:r>
              <a:rPr lang="en-US" dirty="0" smtClean="0"/>
              <a:t> hematomas.</a:t>
            </a:r>
          </a:p>
          <a:p>
            <a:r>
              <a:rPr lang="en-US" dirty="0"/>
              <a:t> </a:t>
            </a:r>
            <a:r>
              <a:rPr lang="en-US" dirty="0" smtClean="0"/>
              <a:t>Brain edema.</a:t>
            </a:r>
          </a:p>
        </p:txBody>
      </p:sp>
    </p:spTree>
    <p:extLst>
      <p:ext uri="{BB962C8B-B14F-4D97-AF65-F5344CB8AC3E}">
        <p14:creationId xmlns:p14="http://schemas.microsoft.com/office/powerpoint/2010/main" val="2693975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smtClean="0"/>
              <a:t>Electrolyte imbalance</a:t>
            </a:r>
          </a:p>
          <a:p>
            <a:pPr marL="0" indent="0">
              <a:buNone/>
            </a:pPr>
            <a:r>
              <a:rPr lang="en-US" dirty="0" smtClean="0"/>
              <a:t> Diarrheal diseases (loose watery stool).</a:t>
            </a:r>
          </a:p>
          <a:p>
            <a:pPr marL="0" indent="0">
              <a:buNone/>
            </a:pPr>
            <a:r>
              <a:rPr lang="en-US" dirty="0" smtClean="0"/>
              <a:t>They include: Gastro- enteritis ,salmonellosis, poisoning, very severe emesis (vomiting).</a:t>
            </a:r>
          </a:p>
          <a:p>
            <a:pPr marL="0" indent="0">
              <a:buNone/>
            </a:pPr>
            <a:r>
              <a:rPr lang="en-US" dirty="0" smtClean="0"/>
              <a:t>4. Patients with Terminal organ failure</a:t>
            </a:r>
          </a:p>
          <a:p>
            <a:r>
              <a:rPr lang="en-US" dirty="0" smtClean="0"/>
              <a:t>Cardiac Arrest</a:t>
            </a:r>
          </a:p>
          <a:p>
            <a:r>
              <a:rPr lang="en-US" dirty="0" smtClean="0"/>
              <a:t>Respiratory failure</a:t>
            </a:r>
          </a:p>
          <a:p>
            <a:r>
              <a:rPr lang="en-US" dirty="0" smtClean="0"/>
              <a:t>Pulmonary distress.</a:t>
            </a:r>
          </a:p>
          <a:p>
            <a:r>
              <a:rPr lang="en-US" dirty="0" smtClean="0"/>
              <a:t>Renal failure.</a:t>
            </a:r>
          </a:p>
          <a:p>
            <a:r>
              <a:rPr lang="en-US" dirty="0" smtClean="0"/>
              <a:t>Liver failure.</a:t>
            </a:r>
          </a:p>
          <a:p>
            <a:pPr marL="0" indent="0">
              <a:buNone/>
            </a:pPr>
            <a:endParaRPr lang="en-US" dirty="0"/>
          </a:p>
        </p:txBody>
      </p:sp>
    </p:spTree>
    <p:extLst>
      <p:ext uri="{BB962C8B-B14F-4D97-AF65-F5344CB8AC3E}">
        <p14:creationId xmlns:p14="http://schemas.microsoft.com/office/powerpoint/2010/main" val="986551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865</TotalTime>
  <Words>3364</Words>
  <Application>Microsoft Office PowerPoint</Application>
  <PresentationFormat>Custom</PresentationFormat>
  <Paragraphs>507</Paragraphs>
  <Slides>55</Slides>
  <Notes>0</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Ion</vt:lpstr>
      <vt:lpstr>CRITICALLY ILL PATIENT </vt:lpstr>
      <vt:lpstr>LESSON OBJECTIVES </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CRITICAL CARE FACILITIES</vt:lpstr>
      <vt:lpstr>CONT…..</vt:lpstr>
      <vt:lpstr>CONT…critical care facilities</vt:lpstr>
      <vt:lpstr>CONT… Critical care facilities</vt:lpstr>
      <vt:lpstr>4.Identify and categorize patients into the appropriate pathophysiological state and admit to a critical  pathway:</vt:lpstr>
      <vt:lpstr>Cont.… 3. Cardiac Abnormalities</vt:lpstr>
      <vt:lpstr>Cont…</vt:lpstr>
      <vt:lpstr>CONT…</vt:lpstr>
      <vt:lpstr>ASSES THE AIRWAY, BREATHING AND CIRCULATION OF ANY FORM OF POISONING</vt:lpstr>
      <vt:lpstr>BREATHING</vt:lpstr>
      <vt:lpstr>CIRCULATION</vt:lpstr>
      <vt:lpstr>ASSIGNMENT</vt:lpstr>
      <vt:lpstr>THE UNCONCIOUS PATIENT</vt:lpstr>
      <vt:lpstr>DEFINITION OF TERMS</vt:lpstr>
      <vt:lpstr>CAUSES OF UNCONCIOUSNESS</vt:lpstr>
      <vt:lpstr>MMEMONICS OF CAUSES OF UNCONCIOUSNESS</vt:lpstr>
      <vt:lpstr>SYMPTOMS ASSOCIATED WITH LOSS OF CONCIOUSNESS</vt:lpstr>
      <vt:lpstr>COMPLICATIONS EXPERIENCED BY UNCONCIOUS PATIENTS</vt:lpstr>
      <vt:lpstr>Cont.…3.Muscle dystrophy</vt:lpstr>
      <vt:lpstr>Cont…Decubitus ulcers(bed sores)</vt:lpstr>
      <vt:lpstr>Management of pressure areas</vt:lpstr>
      <vt:lpstr>6.Contructures.</vt:lpstr>
      <vt:lpstr>MANAGEMENT OF UNCONCIOUS PATIENT USING THE NURSING PROCESS</vt:lpstr>
      <vt:lpstr>b).BREATHING</vt:lpstr>
      <vt:lpstr>SECONDARY ASSESMENT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CRITICALLY ILL PATIENT</dc:title>
  <dc:creator>USER PC</dc:creator>
  <cp:lastModifiedBy>user</cp:lastModifiedBy>
  <cp:revision>85</cp:revision>
  <dcterms:created xsi:type="dcterms:W3CDTF">2016-06-13T20:29:30Z</dcterms:created>
  <dcterms:modified xsi:type="dcterms:W3CDTF">2019-03-04T05:05:31Z</dcterms:modified>
</cp:coreProperties>
</file>