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79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CBB03-D267-47BE-A63E-F4AF4422A6EA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102C5-69E6-46EF-86E6-FC2048674C8D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1193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When they recover give a booster dose of diphtheria</a:t>
            </a:r>
            <a:r>
              <a:rPr lang="fi-FI" baseline="0" dirty="0" smtClean="0"/>
              <a:t> vaccine</a:t>
            </a:r>
          </a:p>
          <a:p>
            <a:r>
              <a:rPr lang="fi-FI" baseline="0" smtClean="0"/>
              <a:t>If not immunized – primary series of immunization </a:t>
            </a:r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3102C5-69E6-46EF-86E6-FC2048674C8D}" type="slidenum">
              <a:rPr lang="fi-FI" smtClean="0"/>
              <a:pPr/>
              <a:t>23</a:t>
            </a:fld>
            <a:endParaRPr lang="fi-F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EDB9173-E48E-4F00-A7E4-B422ABE591F8}" type="datetimeFigureOut">
              <a:rPr lang="fi-FI" smtClean="0"/>
              <a:pPr/>
              <a:t>26.3.2017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i-FI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E2C7B67-05F4-4C66-837A-83FD64AD6215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5400" dirty="0" smtClean="0">
                <a:latin typeface="Arial Rounded MT Bold" pitchFamily="34" charset="0"/>
              </a:rPr>
              <a:t>Diphtheria </a:t>
            </a:r>
            <a:endParaRPr lang="fi-FI" sz="54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2708920"/>
            <a:ext cx="6705600" cy="685800"/>
          </a:xfrm>
        </p:spPr>
        <p:txBody>
          <a:bodyPr>
            <a:noAutofit/>
          </a:bodyPr>
          <a:lstStyle/>
          <a:p>
            <a:r>
              <a:rPr lang="fi-FI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Is a bacterial infection caused by corynebacterium diphtheriae</a:t>
            </a:r>
            <a:endParaRPr lang="fi-FI" sz="28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Thick grey coating over the back of the throat- may lead to suffocation  </a:t>
            </a:r>
            <a:endParaRPr lang="fi-FI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84625" y="2062162"/>
            <a:ext cx="2400300" cy="3571875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4000" dirty="0" smtClean="0"/>
              <a:t>The toxins may affect kidney tubules &amp; heart causing cardiomyopathy</a:t>
            </a:r>
          </a:p>
          <a:p>
            <a:r>
              <a:rPr lang="fi-FI" sz="4000" dirty="0" smtClean="0"/>
              <a:t>Nerves – demyelination</a:t>
            </a:r>
          </a:p>
          <a:p>
            <a:r>
              <a:rPr lang="fi-FI" sz="4000" dirty="0" smtClean="0"/>
              <a:t>Bone marrow- thrombocytopenia   leading to immediate effects or 6 weeks later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Clinical features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4400" dirty="0" smtClean="0"/>
              <a:t>Low grade fever, sore throat, dysphagia, hoarseness of voice, malaise, headache, erosive rhinitis, membrane formation</a:t>
            </a:r>
          </a:p>
          <a:p>
            <a:r>
              <a:rPr lang="fi-FI" sz="4400" dirty="0" smtClean="0"/>
              <a:t>Tonsils &amp; pharynx may be unilateral or bilateral. </a:t>
            </a:r>
            <a:endParaRPr lang="fi-FI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600" dirty="0" smtClean="0"/>
              <a:t>Membranes  form deeper in the surrounding</a:t>
            </a:r>
          </a:p>
          <a:p>
            <a:pPr>
              <a:buNone/>
            </a:pPr>
            <a:r>
              <a:rPr lang="fi-FI" sz="3600" dirty="0" smtClean="0"/>
              <a:t>  leading to </a:t>
            </a:r>
            <a:r>
              <a:rPr lang="fi-FI" sz="3600" dirty="0" smtClean="0">
                <a:solidFill>
                  <a:srgbClr val="FF0000"/>
                </a:solidFill>
              </a:rPr>
              <a:t>bullneck </a:t>
            </a:r>
            <a:r>
              <a:rPr lang="fi-FI" sz="3600" dirty="0" smtClean="0"/>
              <a:t>appearance</a:t>
            </a:r>
          </a:p>
          <a:p>
            <a:pPr>
              <a:buNone/>
            </a:pPr>
            <a:r>
              <a:rPr lang="fi-FI" sz="3600" dirty="0" smtClean="0"/>
              <a:t>Regional  lymphadenopathy</a:t>
            </a:r>
          </a:p>
          <a:p>
            <a:pPr>
              <a:buNone/>
            </a:pPr>
            <a:r>
              <a:rPr lang="fi-FI" sz="3600" dirty="0" smtClean="0"/>
              <a:t>Soft tissue swelling</a:t>
            </a:r>
          </a:p>
          <a:p>
            <a:pPr>
              <a:buNone/>
            </a:pPr>
            <a:r>
              <a:rPr lang="fi-FI" sz="3600" dirty="0" smtClean="0"/>
              <a:t>Upper airway obstruction</a:t>
            </a:r>
          </a:p>
          <a:p>
            <a:pPr>
              <a:buNone/>
            </a:pPr>
            <a:r>
              <a:rPr lang="fi-FI" sz="3600" dirty="0" smtClean="0"/>
              <a:t>Needs mechanical intubation and tracheostomy</a:t>
            </a:r>
            <a:endParaRPr lang="fi-FI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Bull neck in diphtheria </a:t>
            </a:r>
            <a:endParaRPr lang="fi-FI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412776"/>
            <a:ext cx="7200800" cy="468052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DDX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4000" dirty="0" smtClean="0"/>
              <a:t>Streptococcal pharyngitis</a:t>
            </a:r>
          </a:p>
          <a:p>
            <a:r>
              <a:rPr lang="fi-FI" sz="4000" dirty="0" smtClean="0"/>
              <a:t>Epstein bur virus</a:t>
            </a:r>
          </a:p>
          <a:p>
            <a:r>
              <a:rPr lang="fi-FI" sz="4000" dirty="0" smtClean="0"/>
              <a:t>Wilson angina</a:t>
            </a:r>
          </a:p>
          <a:p>
            <a:r>
              <a:rPr lang="fi-FI" sz="4000" dirty="0" smtClean="0"/>
              <a:t>Phlembitis</a:t>
            </a:r>
          </a:p>
          <a:p>
            <a:r>
              <a:rPr lang="fi-FI" sz="4000" dirty="0" smtClean="0"/>
              <a:t>Thrombosis of jugular vein</a:t>
            </a:r>
          </a:p>
          <a:p>
            <a:r>
              <a:rPr lang="fi-FI" sz="4000" dirty="0" smtClean="0"/>
              <a:t>Severe LTB</a:t>
            </a:r>
          </a:p>
          <a:p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Cutaneous diphtheria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4000" dirty="0" smtClean="0"/>
              <a:t>Non progressive infection of the skin</a:t>
            </a:r>
          </a:p>
          <a:p>
            <a:r>
              <a:rPr lang="fi-FI" sz="4000" dirty="0" smtClean="0"/>
              <a:t>Takes time to heal</a:t>
            </a:r>
          </a:p>
          <a:p>
            <a:r>
              <a:rPr lang="fi-FI" sz="4000" dirty="0" smtClean="0"/>
              <a:t>Its covered by grey brown membrane</a:t>
            </a:r>
          </a:p>
          <a:p>
            <a:r>
              <a:rPr lang="fi-FI" sz="4000" dirty="0" smtClean="0"/>
              <a:t>DDX</a:t>
            </a:r>
          </a:p>
          <a:p>
            <a:r>
              <a:rPr lang="fi-FI" sz="4000" dirty="0" smtClean="0"/>
              <a:t>Impetigo, </a:t>
            </a:r>
            <a:endParaRPr lang="fi-FI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Cardiomyopathy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4000" dirty="0" smtClean="0"/>
              <a:t>Is  one of the killers </a:t>
            </a:r>
          </a:p>
          <a:p>
            <a:r>
              <a:rPr lang="fi-FI" sz="4000" dirty="0" smtClean="0"/>
              <a:t>Toxic cardiomyopathy occurs in ¼ of patients with resp diphtheria</a:t>
            </a:r>
          </a:p>
          <a:p>
            <a:r>
              <a:rPr lang="fi-FI" sz="4000" dirty="0" smtClean="0"/>
              <a:t>C’c by tarchycardia, low grade fever, CCF, arrhythmias</a:t>
            </a:r>
            <a:endParaRPr lang="fi-FI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Toxic neuropathy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4000" dirty="0" smtClean="0"/>
              <a:t>Hyperaesthesia</a:t>
            </a:r>
          </a:p>
          <a:p>
            <a:r>
              <a:rPr lang="fi-FI" sz="4000" dirty="0" smtClean="0"/>
              <a:t>Paralysis</a:t>
            </a:r>
          </a:p>
          <a:p>
            <a:r>
              <a:rPr lang="fi-FI" sz="4000" dirty="0" smtClean="0"/>
              <a:t>Weakness of structures on neck- dysphagia, aspiration</a:t>
            </a:r>
          </a:p>
          <a:p>
            <a:r>
              <a:rPr lang="fi-FI" sz="4000" dirty="0" smtClean="0"/>
              <a:t>Cranial nerve palsy</a:t>
            </a:r>
          </a:p>
          <a:p>
            <a:r>
              <a:rPr lang="fi-FI" sz="4000" dirty="0" smtClean="0"/>
              <a:t>Facial asymmetry </a:t>
            </a:r>
          </a:p>
          <a:p>
            <a:r>
              <a:rPr lang="fi-FI" sz="4000" dirty="0" smtClean="0"/>
              <a:t>Polyneuropathy  -- LMNL</a:t>
            </a:r>
            <a:endParaRPr lang="fi-FI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DDX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600" dirty="0" smtClean="0"/>
              <a:t>Guillain barre syndrome</a:t>
            </a:r>
          </a:p>
          <a:p>
            <a:r>
              <a:rPr lang="fi-FI" sz="3600" dirty="0" smtClean="0"/>
              <a:t>Paralysis of phrenic nerve – leads to sudden death</a:t>
            </a:r>
          </a:p>
          <a:p>
            <a:r>
              <a:rPr lang="fi-FI" sz="3600" dirty="0" smtClean="0"/>
              <a:t>Autonomic nerves</a:t>
            </a:r>
          </a:p>
          <a:p>
            <a:r>
              <a:rPr lang="fi-FI" sz="3600" dirty="0" smtClean="0"/>
              <a:t>Sweating</a:t>
            </a:r>
          </a:p>
          <a:p>
            <a:r>
              <a:rPr lang="fi-FI" sz="3600" dirty="0" smtClean="0"/>
              <a:t>Ear – otitis media</a:t>
            </a:r>
          </a:p>
          <a:p>
            <a:r>
              <a:rPr lang="fi-FI" sz="3600" dirty="0" smtClean="0"/>
              <a:t>Eyes – conjunctivitis </a:t>
            </a:r>
          </a:p>
          <a:p>
            <a:r>
              <a:rPr lang="fi-FI" sz="3600" dirty="0" smtClean="0"/>
              <a:t>GUT</a:t>
            </a:r>
            <a:endParaRPr lang="fi-FI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Learning outcomes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4000" dirty="0" smtClean="0"/>
              <a:t>State the epidemiology </a:t>
            </a:r>
          </a:p>
          <a:p>
            <a:r>
              <a:rPr lang="fi-FI" sz="4000" dirty="0" smtClean="0"/>
              <a:t>Explain the pathogenesis</a:t>
            </a:r>
          </a:p>
          <a:p>
            <a:r>
              <a:rPr lang="fi-FI" sz="4000" dirty="0" smtClean="0"/>
              <a:t>Outline the clinical manifestation </a:t>
            </a:r>
          </a:p>
          <a:p>
            <a:r>
              <a:rPr lang="fi-FI" sz="4000" dirty="0" smtClean="0"/>
              <a:t>List the differential diagnosis</a:t>
            </a:r>
          </a:p>
          <a:p>
            <a:r>
              <a:rPr lang="fi-FI" sz="4000" dirty="0" smtClean="0"/>
              <a:t>State the Diagnosis </a:t>
            </a:r>
          </a:p>
          <a:p>
            <a:r>
              <a:rPr lang="fi-FI" sz="4000" dirty="0" smtClean="0"/>
              <a:t>Outline the treat ment</a:t>
            </a:r>
            <a:endParaRPr lang="fi-FI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DIAGNOSIS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4000" dirty="0" smtClean="0"/>
              <a:t>S+S</a:t>
            </a:r>
          </a:p>
          <a:p>
            <a:r>
              <a:rPr lang="fi-FI" sz="4000" dirty="0" smtClean="0"/>
              <a:t>High index of suspicion </a:t>
            </a:r>
          </a:p>
          <a:p>
            <a:r>
              <a:rPr lang="fi-FI" sz="4000" dirty="0" smtClean="0"/>
              <a:t>Swabs in resp tract for gram stain culture &amp; sensitivity</a:t>
            </a:r>
            <a:endParaRPr lang="fi-FI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Treatment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4000" dirty="0" smtClean="0"/>
              <a:t>Passive immunization – antiserum antitoxin neutralizes free toxins</a:t>
            </a:r>
          </a:p>
          <a:p>
            <a:r>
              <a:rPr lang="fi-FI" sz="4000" dirty="0" smtClean="0"/>
              <a:t>Antibiotics – erythromycin 50mg/kg/day x 2wks</a:t>
            </a:r>
          </a:p>
          <a:p>
            <a:r>
              <a:rPr lang="fi-FI" sz="4000" dirty="0" smtClean="0"/>
              <a:t>Or rifampicin, clindamycin, X-pen</a:t>
            </a:r>
          </a:p>
          <a:p>
            <a:r>
              <a:rPr lang="fi-FI" sz="4000" dirty="0" smtClean="0"/>
              <a:t>Throat swab be4 stopping drugs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600" dirty="0" smtClean="0"/>
              <a:t>Bed rest </a:t>
            </a:r>
          </a:p>
          <a:p>
            <a:r>
              <a:rPr lang="fi-FI" sz="3600" dirty="0" smtClean="0"/>
              <a:t>Isolate the patient </a:t>
            </a:r>
          </a:p>
          <a:p>
            <a:r>
              <a:rPr lang="fi-FI" sz="3600" dirty="0" smtClean="0"/>
              <a:t>Immunize the staff, house hold or contacts with a booster vaccine</a:t>
            </a:r>
          </a:p>
          <a:p>
            <a:r>
              <a:rPr lang="fi-FI" sz="3600" dirty="0" smtClean="0"/>
              <a:t>Unimmunized house hold contacts should be given benzathine penicillin</a:t>
            </a:r>
            <a:endParaRPr lang="fi-FI" sz="3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Prognosis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4000" b="1" dirty="0" smtClean="0"/>
              <a:t>Depends on</a:t>
            </a:r>
          </a:p>
          <a:p>
            <a:r>
              <a:rPr lang="fi-FI" sz="4000" dirty="0" smtClean="0"/>
              <a:t>1.  virulence of the organism</a:t>
            </a:r>
          </a:p>
          <a:p>
            <a:r>
              <a:rPr lang="fi-FI" sz="4000" dirty="0" smtClean="0"/>
              <a:t>2. Age – very young &amp; very old</a:t>
            </a:r>
          </a:p>
          <a:p>
            <a:r>
              <a:rPr lang="fi-FI" sz="4000" dirty="0" smtClean="0"/>
              <a:t>3. Site of infection</a:t>
            </a:r>
          </a:p>
          <a:p>
            <a:r>
              <a:rPr lang="fi-FI" sz="4000" dirty="0" smtClean="0"/>
              <a:t>4. antitoxins</a:t>
            </a:r>
          </a:p>
          <a:p>
            <a:r>
              <a:rPr lang="fi-FI" sz="4000" dirty="0" smtClean="0"/>
              <a:t>5. well immunized</a:t>
            </a:r>
            <a:endParaRPr lang="fi-FI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5400" dirty="0" smtClean="0"/>
              <a:t>Epidemiology </a:t>
            </a:r>
            <a:endParaRPr lang="fi-FI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4400" dirty="0" smtClean="0"/>
              <a:t>Corynebacterium diphtheriae are 4 biotypes</a:t>
            </a:r>
          </a:p>
          <a:p>
            <a:r>
              <a:rPr lang="fi-FI" sz="4400" dirty="0" smtClean="0"/>
              <a:t>Gravis, mitis, intermedius &amp; belfanti</a:t>
            </a:r>
          </a:p>
          <a:p>
            <a:r>
              <a:rPr lang="fi-FI" sz="4400" dirty="0" smtClean="0"/>
              <a:t>Are differentiated by colonial morphology, haemolysis &amp; fermented reactions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Epidemiology 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4400" dirty="0" smtClean="0"/>
              <a:t>Grow in selective media</a:t>
            </a:r>
          </a:p>
          <a:p>
            <a:r>
              <a:rPr lang="fi-FI" sz="4400" dirty="0" smtClean="0"/>
              <a:t>Colonies are grey black in color</a:t>
            </a:r>
          </a:p>
          <a:p>
            <a:r>
              <a:rPr lang="fi-FI" sz="4400" dirty="0" smtClean="0"/>
              <a:t>Are aerobic nonencapsulated non-spore forming</a:t>
            </a:r>
          </a:p>
          <a:p>
            <a:r>
              <a:rPr lang="fi-FI" sz="4400" dirty="0" smtClean="0"/>
              <a:t>Mostly motile gram +ve bacilli </a:t>
            </a:r>
            <a:endParaRPr lang="fi-FI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4400" dirty="0" smtClean="0"/>
              <a:t>Spread by airborne, </a:t>
            </a:r>
          </a:p>
          <a:p>
            <a:r>
              <a:rPr lang="fi-FI" sz="4400" dirty="0" smtClean="0"/>
              <a:t>direct contact with respiratory secretions  or exudates from skin</a:t>
            </a:r>
          </a:p>
          <a:p>
            <a:r>
              <a:rPr lang="fi-FI" sz="4400" dirty="0" smtClean="0"/>
              <a:t>Has carrier states in resp tract</a:t>
            </a:r>
          </a:p>
          <a:p>
            <a:r>
              <a:rPr lang="fi-FI" sz="4400" dirty="0" smtClean="0"/>
              <a:t>Produces exotoxins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i-FI" sz="4400" dirty="0" smtClean="0"/>
              <a:t>Has low endemicity in the world</a:t>
            </a:r>
          </a:p>
          <a:p>
            <a:pPr>
              <a:buNone/>
            </a:pPr>
            <a:r>
              <a:rPr lang="fi-FI" sz="4400" dirty="0" smtClean="0"/>
              <a:t>Mainly a tropical dse </a:t>
            </a:r>
          </a:p>
          <a:p>
            <a:pPr>
              <a:buNone/>
            </a:pPr>
            <a:r>
              <a:rPr lang="fi-FI" sz="4400" dirty="0" smtClean="0"/>
              <a:t>Forms black grey membrane called desert sore</a:t>
            </a:r>
            <a:endParaRPr lang="fi-FI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Factors affecting spread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4400" dirty="0" smtClean="0"/>
              <a:t>Socio economic</a:t>
            </a:r>
          </a:p>
          <a:p>
            <a:r>
              <a:rPr lang="fi-FI" sz="4400" dirty="0" smtClean="0"/>
              <a:t>Hygiene</a:t>
            </a:r>
          </a:p>
          <a:p>
            <a:r>
              <a:rPr lang="fi-FI" sz="4400" dirty="0" smtClean="0"/>
              <a:t>Immunization</a:t>
            </a:r>
          </a:p>
          <a:p>
            <a:endParaRPr lang="fi-FI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pathogenesis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4000" dirty="0" smtClean="0"/>
              <a:t>Both toxigenic &amp; nontoxigenic cause dse occasionally</a:t>
            </a:r>
          </a:p>
          <a:p>
            <a:r>
              <a:rPr lang="fi-FI" sz="4000" dirty="0" smtClean="0"/>
              <a:t>Incubation is 2-4 days</a:t>
            </a:r>
          </a:p>
          <a:p>
            <a:r>
              <a:rPr lang="fi-FI" sz="4000" dirty="0" smtClean="0"/>
              <a:t>Organisms remain in superficial layers of the skin &amp; mm of resp tract.</a:t>
            </a:r>
          </a:p>
          <a:p>
            <a:r>
              <a:rPr lang="fi-FI" sz="4000" dirty="0" smtClean="0"/>
              <a:t>It inhibits protein synthesis leading to tissue necrosis .</a:t>
            </a:r>
            <a:endParaRPr lang="fi-FI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Pathogenesis 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4000" dirty="0" smtClean="0"/>
              <a:t>C’C by a grey brown pseudomembrane of resp tract, pharynx, tonsils</a:t>
            </a:r>
          </a:p>
          <a:p>
            <a:r>
              <a:rPr lang="fi-FI" sz="4000" dirty="0" smtClean="0"/>
              <a:t>Bleeds on touch</a:t>
            </a:r>
          </a:p>
          <a:p>
            <a:r>
              <a:rPr lang="fi-FI" sz="4000" dirty="0" smtClean="0"/>
              <a:t>Causes inflammation, local paralysis of the palate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207</TotalTime>
  <Words>514</Words>
  <Application>Microsoft Office PowerPoint</Application>
  <PresentationFormat>On-screen Show (4:3)</PresentationFormat>
  <Paragraphs>110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Diphtheria </vt:lpstr>
      <vt:lpstr>Learning outcomes </vt:lpstr>
      <vt:lpstr>Epidemiology </vt:lpstr>
      <vt:lpstr>Epidemiology cont.</vt:lpstr>
      <vt:lpstr>PowerPoint Presentation</vt:lpstr>
      <vt:lpstr>Cont.</vt:lpstr>
      <vt:lpstr>Factors affecting spread</vt:lpstr>
      <vt:lpstr>pathogenesis</vt:lpstr>
      <vt:lpstr>Pathogenesis cont.</vt:lpstr>
      <vt:lpstr>Thick grey coating over the back of the throat- may lead to suffocation  </vt:lpstr>
      <vt:lpstr>PowerPoint Presentation</vt:lpstr>
      <vt:lpstr>Clinical features</vt:lpstr>
      <vt:lpstr>Cont. </vt:lpstr>
      <vt:lpstr>Bull neck in diphtheria </vt:lpstr>
      <vt:lpstr>DDX</vt:lpstr>
      <vt:lpstr>Cutaneous diphtheria</vt:lpstr>
      <vt:lpstr>Cardiomyopathy </vt:lpstr>
      <vt:lpstr>Toxic neuropathy </vt:lpstr>
      <vt:lpstr>DDX</vt:lpstr>
      <vt:lpstr>DIAGNOSIS</vt:lpstr>
      <vt:lpstr>Treatment </vt:lpstr>
      <vt:lpstr>Cont.</vt:lpstr>
      <vt:lpstr>Prognosis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Diphtheria</dc:title>
  <dc:creator>Omistaja</dc:creator>
  <cp:lastModifiedBy>RANKING DOUGLAS</cp:lastModifiedBy>
  <cp:revision>26</cp:revision>
  <dcterms:created xsi:type="dcterms:W3CDTF">2013-05-25T14:43:19Z</dcterms:created>
  <dcterms:modified xsi:type="dcterms:W3CDTF">2017-03-26T15:04:10Z</dcterms:modified>
</cp:coreProperties>
</file>