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-39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8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2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9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0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5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6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A526D-978F-4926-9EE5-7FAA28E1ACEB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7C1C4-30C8-4302-B4CD-C23AFA4B5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1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Meningiococcal</a:t>
            </a:r>
            <a:r>
              <a:rPr lang="en-US" dirty="0" smtClean="0"/>
              <a:t> meningitis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SYLVIA NANJALA SIMIYU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16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Treatment of </a:t>
            </a:r>
            <a:r>
              <a:rPr lang="en-US" dirty="0" err="1" smtClean="0"/>
              <a:t>meningiococcal</a:t>
            </a:r>
            <a:r>
              <a:rPr lang="en-US" dirty="0" smtClean="0"/>
              <a:t> meningitis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be viewed as a medical emergency</a:t>
            </a:r>
          </a:p>
          <a:p>
            <a:r>
              <a:rPr lang="en-US" dirty="0" smtClean="0"/>
              <a:t>Antibiotic therapy, ideally after lumbar puncture- </a:t>
            </a:r>
            <a:r>
              <a:rPr lang="en-US" dirty="0" err="1" smtClean="0"/>
              <a:t>penicillins</a:t>
            </a:r>
            <a:r>
              <a:rPr lang="en-US" dirty="0" smtClean="0"/>
              <a:t>, </a:t>
            </a:r>
            <a:r>
              <a:rPr lang="en-US" dirty="0" err="1" smtClean="0"/>
              <a:t>amipcillin</a:t>
            </a:r>
            <a:r>
              <a:rPr lang="en-US" dirty="0" smtClean="0"/>
              <a:t> and ceftriaxone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3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Prevention of </a:t>
            </a:r>
            <a:r>
              <a:rPr lang="en-US" dirty="0" err="1" smtClean="0"/>
              <a:t>meningiococcal</a:t>
            </a:r>
            <a:r>
              <a:rPr lang="en-US" dirty="0" smtClean="0"/>
              <a:t> meningitis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Vaccination</a:t>
            </a:r>
          </a:p>
          <a:p>
            <a:r>
              <a:rPr lang="en-US" dirty="0" smtClean="0"/>
              <a:t>Chemoprophylaxis for close contacts in epidemic situations, or those living with infected individual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282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Neonatal tetanus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Tetanus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Teatanus</a:t>
            </a:r>
            <a:r>
              <a:rPr lang="en-US" dirty="0" smtClean="0"/>
              <a:t>- </a:t>
            </a:r>
            <a:r>
              <a:rPr lang="en-US" dirty="0" err="1" smtClean="0"/>
              <a:t>deadlydisease</a:t>
            </a:r>
            <a:r>
              <a:rPr lang="en-US" dirty="0" smtClean="0"/>
              <a:t> that affects the nerves and body muscles</a:t>
            </a:r>
          </a:p>
          <a:p>
            <a:r>
              <a:rPr lang="en-US" dirty="0" smtClean="0"/>
              <a:t>Starts off as a contaminated wound. The contaminant is mainly found in the ground</a:t>
            </a:r>
          </a:p>
          <a:p>
            <a:r>
              <a:rPr lang="en-US" dirty="0" smtClean="0"/>
              <a:t>The causative agent is the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Neonatal tetanus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generalized tetanus that occurs </a:t>
            </a:r>
            <a:r>
              <a:rPr lang="en-US" dirty="0" err="1" smtClean="0"/>
              <a:t>innewborns</a:t>
            </a:r>
            <a:endParaRPr lang="en-US" dirty="0" smtClean="0"/>
          </a:p>
          <a:p>
            <a:r>
              <a:rPr lang="en-US" dirty="0" smtClean="0"/>
              <a:t>It usually occurs through infection of unhealed umbilical stump, </a:t>
            </a:r>
            <a:r>
              <a:rPr lang="en-US" dirty="0" err="1" smtClean="0"/>
              <a:t>particulary</a:t>
            </a:r>
            <a:r>
              <a:rPr lang="en-US" dirty="0" smtClean="0"/>
              <a:t> when stump is cut with a non-sterile instrument. </a:t>
            </a:r>
          </a:p>
          <a:p>
            <a:r>
              <a:rPr lang="en-US" dirty="0" smtClean="0"/>
              <a:t>Some practices like application of cow dung on umbilical stump also lead to neonatal tetanus</a:t>
            </a:r>
          </a:p>
        </p:txBody>
      </p:sp>
    </p:spTree>
    <p:extLst>
      <p:ext uri="{BB962C8B-B14F-4D97-AF65-F5344CB8AC3E}">
        <p14:creationId xmlns:p14="http://schemas.microsoft.com/office/powerpoint/2010/main" val="135641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Neonatal tetanus.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manifestation usually start between 2-14 days of age.</a:t>
            </a:r>
          </a:p>
          <a:p>
            <a:r>
              <a:rPr lang="en-US" dirty="0" smtClean="0"/>
              <a:t>The baby has unexplained crying</a:t>
            </a:r>
          </a:p>
          <a:p>
            <a:r>
              <a:rPr lang="en-US" dirty="0" smtClean="0"/>
              <a:t>Refusal to feed and apathy.</a:t>
            </a:r>
          </a:p>
          <a:p>
            <a:r>
              <a:rPr lang="en-US" dirty="0" smtClean="0"/>
              <a:t>On forcing the feed, reflex spasms of the </a:t>
            </a:r>
            <a:r>
              <a:rPr lang="en-US" dirty="0" err="1" smtClean="0"/>
              <a:t>messeners</a:t>
            </a:r>
            <a:r>
              <a:rPr lang="en-US" dirty="0" smtClean="0"/>
              <a:t>, pharyngeal muscles lead to </a:t>
            </a:r>
            <a:r>
              <a:rPr lang="en-US" dirty="0" err="1" smtClean="0"/>
              <a:t>trismus</a:t>
            </a:r>
            <a:r>
              <a:rPr lang="en-US" dirty="0" smtClean="0"/>
              <a:t> (lock-jaw), dysphagia and choking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99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Neonatal tetanus.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Then, spasms </a:t>
            </a:r>
            <a:r>
              <a:rPr lang="en-US" dirty="0"/>
              <a:t>of limbs and generalized </a:t>
            </a:r>
            <a:r>
              <a:rPr lang="en-US" dirty="0" smtClean="0"/>
              <a:t>rigidity </a:t>
            </a:r>
            <a:r>
              <a:rPr lang="en-US" dirty="0"/>
              <a:t>with </a:t>
            </a:r>
            <a:r>
              <a:rPr lang="en-US" dirty="0" err="1"/>
              <a:t>opithotonos</a:t>
            </a:r>
            <a:r>
              <a:rPr lang="en-US" dirty="0"/>
              <a:t> in extension </a:t>
            </a:r>
            <a:r>
              <a:rPr lang="en-US" dirty="0" smtClean="0"/>
              <a:t>follow</a:t>
            </a:r>
          </a:p>
          <a:p>
            <a:r>
              <a:rPr lang="en-US" dirty="0"/>
              <a:t>Reflex laryngeal spasm may cause apnea and that </a:t>
            </a:r>
            <a:r>
              <a:rPr lang="en-US" dirty="0" smtClean="0"/>
              <a:t>of respiratory </a:t>
            </a:r>
            <a:r>
              <a:rPr lang="en-US" dirty="0"/>
              <a:t>muscles the cyanosis. </a:t>
            </a:r>
            <a:endParaRPr lang="en-US" dirty="0" smtClean="0"/>
          </a:p>
          <a:p>
            <a:r>
              <a:rPr lang="en-US" dirty="0" smtClean="0"/>
              <a:t>Continued spasm may </a:t>
            </a:r>
            <a:r>
              <a:rPr lang="en-US" dirty="0"/>
              <a:t>lead to pyrexia, tachypnea, </a:t>
            </a:r>
            <a:r>
              <a:rPr lang="en-US" dirty="0" smtClean="0"/>
              <a:t>tachycardia, dehydration </a:t>
            </a:r>
            <a:r>
              <a:rPr lang="en-US" dirty="0"/>
              <a:t>and acidosis. </a:t>
            </a:r>
            <a:endParaRPr lang="en-US" dirty="0" smtClean="0"/>
          </a:p>
          <a:p>
            <a:r>
              <a:rPr lang="en-US" dirty="0" smtClean="0"/>
              <a:t>Superimposed </a:t>
            </a:r>
            <a:r>
              <a:rPr lang="en-US" dirty="0"/>
              <a:t>infections </a:t>
            </a:r>
            <a:r>
              <a:rPr lang="en-US" dirty="0" smtClean="0"/>
              <a:t>are common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411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Neonatl</a:t>
            </a:r>
            <a:r>
              <a:rPr lang="en-US" dirty="0" smtClean="0"/>
              <a:t> tetanus-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Immediately on diagnosis, IV drip must be </a:t>
            </a:r>
            <a:r>
              <a:rPr lang="en-US" dirty="0" smtClean="0"/>
              <a:t>started not </a:t>
            </a:r>
            <a:r>
              <a:rPr lang="en-US" dirty="0"/>
              <a:t>only for providing adequate fluid, electrolyte </a:t>
            </a:r>
            <a:r>
              <a:rPr lang="en-US" dirty="0" smtClean="0"/>
              <a:t>and nutritional </a:t>
            </a:r>
            <a:r>
              <a:rPr lang="en-US" dirty="0"/>
              <a:t>intake but also for administration of </a:t>
            </a:r>
            <a:r>
              <a:rPr lang="en-US" dirty="0" smtClean="0"/>
              <a:t>drugs.</a:t>
            </a:r>
          </a:p>
          <a:p>
            <a:r>
              <a:rPr lang="en-US" dirty="0"/>
              <a:t>The infant must be isolated in a quiet room with </a:t>
            </a:r>
            <a:r>
              <a:rPr lang="en-US" dirty="0" smtClean="0"/>
              <a:t>good nursing </a:t>
            </a:r>
            <a:r>
              <a:rPr lang="en-US" dirty="0"/>
              <a:t>care and minimum of disturbance. </a:t>
            </a:r>
            <a:endParaRPr lang="en-US" dirty="0" smtClean="0"/>
          </a:p>
          <a:p>
            <a:r>
              <a:rPr lang="en-US" dirty="0" smtClean="0"/>
              <a:t>Periodic suction </a:t>
            </a:r>
            <a:r>
              <a:rPr lang="en-US" dirty="0"/>
              <a:t>of secretions and maintenance of </a:t>
            </a:r>
            <a:r>
              <a:rPr lang="en-US" dirty="0" smtClean="0"/>
              <a:t>temperature are </a:t>
            </a:r>
            <a:r>
              <a:rPr lang="en-US" dirty="0"/>
              <a:t>important</a:t>
            </a:r>
          </a:p>
        </p:txBody>
      </p:sp>
    </p:spTree>
    <p:extLst>
      <p:ext uri="{BB962C8B-B14F-4D97-AF65-F5344CB8AC3E}">
        <p14:creationId xmlns:p14="http://schemas.microsoft.com/office/powerpoint/2010/main" val="17230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Neonatal tetanus,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Tetanus </a:t>
            </a:r>
            <a:r>
              <a:rPr lang="en-US" dirty="0" err="1" smtClean="0"/>
              <a:t>immunoglobin</a:t>
            </a:r>
            <a:r>
              <a:rPr lang="en-US" dirty="0" smtClean="0"/>
              <a:t> (TIG</a:t>
            </a:r>
            <a:r>
              <a:rPr lang="en-US" dirty="0"/>
              <a:t>) </a:t>
            </a:r>
            <a:r>
              <a:rPr lang="en-US" dirty="0" smtClean="0"/>
              <a:t>s administered to neutralize </a:t>
            </a:r>
            <a:r>
              <a:rPr lang="en-US" dirty="0"/>
              <a:t>the circulating toxin</a:t>
            </a:r>
            <a:r>
              <a:rPr lang="en-US" dirty="0" smtClean="0"/>
              <a:t>.</a:t>
            </a:r>
          </a:p>
          <a:p>
            <a:r>
              <a:rPr lang="en-US" dirty="0"/>
              <a:t>Muscle spasms need to be controlled </a:t>
            </a:r>
            <a:r>
              <a:rPr lang="en-US" dirty="0" smtClean="0"/>
              <a:t>with diazepam </a:t>
            </a:r>
            <a:r>
              <a:rPr lang="en-US" dirty="0"/>
              <a:t>0.5 to 2 mg/kg/dose and </a:t>
            </a:r>
            <a:r>
              <a:rPr lang="en-US" dirty="0" smtClean="0"/>
              <a:t>chlorpromazine 2 </a:t>
            </a:r>
            <a:r>
              <a:rPr lang="en-US" dirty="0"/>
              <a:t>to 3 mg/kg/dose or paraldehyde 0.15 ml/ kg/dose.</a:t>
            </a:r>
          </a:p>
        </p:txBody>
      </p:sp>
    </p:spTree>
    <p:extLst>
      <p:ext uri="{BB962C8B-B14F-4D97-AF65-F5344CB8AC3E}">
        <p14:creationId xmlns:p14="http://schemas.microsoft.com/office/powerpoint/2010/main" val="85292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neonatal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Administer each drug alternately, ensuring that </a:t>
            </a:r>
            <a:r>
              <a:rPr lang="en-US" dirty="0" smtClean="0"/>
              <a:t>the child </a:t>
            </a:r>
            <a:r>
              <a:rPr lang="en-US" dirty="0"/>
              <a:t>receives sedation every 1 to 2 hours.</a:t>
            </a:r>
          </a:p>
          <a:p>
            <a:r>
              <a:rPr lang="en-US" dirty="0"/>
              <a:t>Antibiotic cover with penicillin and gentamicin </a:t>
            </a:r>
            <a:r>
              <a:rPr lang="en-US" dirty="0" smtClean="0"/>
              <a:t>is strongly </a:t>
            </a:r>
            <a:r>
              <a:rPr lang="en-US" dirty="0"/>
              <a:t>recommended</a:t>
            </a:r>
            <a:r>
              <a:rPr lang="en-US" dirty="0" smtClean="0"/>
              <a:t>.</a:t>
            </a:r>
          </a:p>
          <a:p>
            <a:r>
              <a:rPr lang="en-US" dirty="0"/>
              <a:t>Tracheostomy, oxygen, tube feeding, CPPR </a:t>
            </a:r>
            <a:r>
              <a:rPr lang="en-US" dirty="0" smtClean="0"/>
              <a:t>and assisted </a:t>
            </a:r>
            <a:r>
              <a:rPr lang="en-US" dirty="0"/>
              <a:t>ventilation may improve the </a:t>
            </a:r>
            <a:r>
              <a:rPr lang="en-US" dirty="0" smtClean="0"/>
              <a:t>prognosis considerably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4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Meningiococcal</a:t>
            </a:r>
            <a:r>
              <a:rPr lang="en-US" dirty="0" smtClean="0"/>
              <a:t> meningitis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Meningitis- inflammation of the meninges overlying the brain and the spinal cord.</a:t>
            </a:r>
          </a:p>
          <a:p>
            <a:r>
              <a:rPr lang="en-US" dirty="0" smtClean="0"/>
              <a:t>Has high fatality rate.</a:t>
            </a:r>
          </a:p>
          <a:p>
            <a:r>
              <a:rPr lang="en-US" dirty="0" smtClean="0"/>
              <a:t>There are two types: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/>
              <a:t>Pyogenic or bacterial</a:t>
            </a:r>
            <a:r>
              <a:rPr lang="en-US" dirty="0"/>
              <a:t>: </a:t>
            </a:r>
            <a:r>
              <a:rPr lang="en-US" i="1" dirty="0"/>
              <a:t>H. </a:t>
            </a:r>
            <a:r>
              <a:rPr lang="en-US" i="1" dirty="0" err="1"/>
              <a:t>influenzae</a:t>
            </a:r>
            <a:r>
              <a:rPr lang="en-US" dirty="0"/>
              <a:t>, </a:t>
            </a:r>
            <a:r>
              <a:rPr lang="en-US" dirty="0" smtClean="0"/>
              <a:t>pneumococcal, meningococcal</a:t>
            </a:r>
            <a:r>
              <a:rPr lang="en-US" dirty="0"/>
              <a:t>, staphylococcal, streptococcal </a:t>
            </a:r>
            <a:r>
              <a:rPr lang="en-US" dirty="0" smtClean="0"/>
              <a:t>and </a:t>
            </a:r>
            <a:r>
              <a:rPr lang="en-US" i="1" dirty="0" smtClean="0"/>
              <a:t>E</a:t>
            </a:r>
            <a:r>
              <a:rPr lang="en-US" i="1" dirty="0"/>
              <a:t>. coli </a:t>
            </a:r>
            <a:r>
              <a:rPr lang="en-US" dirty="0"/>
              <a:t>infection.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err="1" smtClean="0"/>
              <a:t>Aspetic</a:t>
            </a:r>
            <a:r>
              <a:rPr lang="en-US" dirty="0"/>
              <a:t>: </a:t>
            </a:r>
            <a:r>
              <a:rPr lang="en-US" dirty="0" err="1"/>
              <a:t>Tuberculous</a:t>
            </a:r>
            <a:r>
              <a:rPr lang="en-US" dirty="0"/>
              <a:t>, viral, fungal and </a:t>
            </a:r>
            <a:r>
              <a:rPr lang="en-US" dirty="0" err="1" smtClean="0"/>
              <a:t>protozoal</a:t>
            </a:r>
            <a:r>
              <a:rPr lang="en-US" dirty="0" smtClean="0"/>
              <a:t> (toxoplasmosis</a:t>
            </a:r>
            <a:r>
              <a:rPr lang="en-US" dirty="0"/>
              <a:t>, amebic).</a:t>
            </a:r>
          </a:p>
        </p:txBody>
      </p:sp>
    </p:spTree>
    <p:extLst>
      <p:ext uri="{BB962C8B-B14F-4D97-AF65-F5344CB8AC3E}">
        <p14:creationId xmlns:p14="http://schemas.microsoft.com/office/powerpoint/2010/main" val="261641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Neonatal tetanus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Overall mortality is about 50 to 75%. </a:t>
            </a:r>
            <a:endParaRPr lang="en-US" dirty="0" smtClean="0"/>
          </a:p>
          <a:p>
            <a:r>
              <a:rPr lang="en-US" dirty="0" smtClean="0"/>
              <a:t>Preventive measures </a:t>
            </a:r>
            <a:r>
              <a:rPr lang="en-US" dirty="0"/>
              <a:t>include:</a:t>
            </a:r>
          </a:p>
          <a:p>
            <a:pPr marL="0" indent="0">
              <a:buNone/>
            </a:pPr>
            <a:r>
              <a:rPr lang="en-US" dirty="0" smtClean="0"/>
              <a:t>1. Active </a:t>
            </a:r>
            <a:r>
              <a:rPr lang="en-US" dirty="0"/>
              <a:t>immunization of the mother </a:t>
            </a:r>
            <a:r>
              <a:rPr lang="en-US" dirty="0" smtClean="0"/>
              <a:t>during pregnancy</a:t>
            </a:r>
            <a:r>
              <a:rPr lang="en-US" dirty="0"/>
              <a:t>, and</a:t>
            </a:r>
          </a:p>
          <a:p>
            <a:pPr marL="0" indent="0">
              <a:buNone/>
            </a:pPr>
            <a:r>
              <a:rPr lang="en-US" dirty="0" smtClean="0"/>
              <a:t>2. Education </a:t>
            </a:r>
            <a:r>
              <a:rPr lang="en-US" dirty="0"/>
              <a:t>of the traditional birth attendants </a:t>
            </a:r>
            <a:r>
              <a:rPr lang="en-US"/>
              <a:t>to </a:t>
            </a:r>
            <a:r>
              <a:rPr lang="en-US" smtClean="0"/>
              <a:t>use sterilized </a:t>
            </a:r>
            <a:r>
              <a:rPr lang="en-US" dirty="0"/>
              <a:t>instrument for cutting the cord</a:t>
            </a:r>
          </a:p>
        </p:txBody>
      </p:sp>
    </p:spTree>
    <p:extLst>
      <p:ext uri="{BB962C8B-B14F-4D97-AF65-F5344CB8AC3E}">
        <p14:creationId xmlns:p14="http://schemas.microsoft.com/office/powerpoint/2010/main" val="386030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Meningiococcal</a:t>
            </a:r>
            <a:r>
              <a:rPr lang="en-US" dirty="0" smtClean="0"/>
              <a:t> meningitis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refers to a bacterial form of meningitis</a:t>
            </a:r>
          </a:p>
          <a:p>
            <a:r>
              <a:rPr lang="en-US" dirty="0" smtClean="0"/>
              <a:t>Associated with high fatality </a:t>
            </a:r>
            <a:r>
              <a:rPr lang="en-US" dirty="0" err="1" smtClean="0"/>
              <a:t>upto</a:t>
            </a:r>
            <a:r>
              <a:rPr lang="en-US" dirty="0" smtClean="0"/>
              <a:t> 50% when untreated.</a:t>
            </a:r>
          </a:p>
          <a:p>
            <a:r>
              <a:rPr lang="en-US" dirty="0" smtClean="0"/>
              <a:t>The causative agent is </a:t>
            </a:r>
            <a:r>
              <a:rPr lang="en-US" i="1" dirty="0"/>
              <a:t>N</a:t>
            </a:r>
            <a:r>
              <a:rPr lang="en-US" i="1" dirty="0" smtClean="0"/>
              <a:t>eisseria meningitides</a:t>
            </a:r>
          </a:p>
          <a:p>
            <a:r>
              <a:rPr lang="en-US" dirty="0" smtClean="0"/>
              <a:t>Can affect anyone, but mainly affects babies, pre-school children and young people.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5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Meningiococcal</a:t>
            </a:r>
            <a:r>
              <a:rPr lang="en-US" dirty="0" smtClean="0"/>
              <a:t> meningitis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has a high incidence during the dry season when </a:t>
            </a:r>
            <a:r>
              <a:rPr lang="en-US" dirty="0" err="1" smtClean="0"/>
              <a:t>thers</a:t>
            </a:r>
            <a:r>
              <a:rPr lang="en-US" dirty="0" smtClean="0"/>
              <a:t> dust winds, cold nights and upper respiratory tract </a:t>
            </a:r>
            <a:r>
              <a:rPr lang="en-US" dirty="0" err="1" smtClean="0"/>
              <a:t>infecctions</a:t>
            </a:r>
            <a:r>
              <a:rPr lang="en-US" dirty="0" smtClean="0"/>
              <a:t>, that damage the nasopharyngeal mucosa increasing risk of </a:t>
            </a:r>
            <a:r>
              <a:rPr lang="en-US" dirty="0" err="1" smtClean="0"/>
              <a:t>meningiococcal</a:t>
            </a:r>
            <a:r>
              <a:rPr lang="en-US" dirty="0" smtClean="0"/>
              <a:t> meningitis</a:t>
            </a:r>
          </a:p>
          <a:p>
            <a:r>
              <a:rPr lang="en-US" dirty="0" smtClean="0"/>
              <a:t>Also, the transmission of N. meningitides is facilitated by overcrowded housing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4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Pathophysiology of </a:t>
            </a:r>
            <a:r>
              <a:rPr lang="en-US" dirty="0" err="1" smtClean="0"/>
              <a:t>meningiococcal</a:t>
            </a:r>
            <a:r>
              <a:rPr lang="en-US" dirty="0" smtClean="0"/>
              <a:t> meningitis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N. </a:t>
            </a:r>
            <a:r>
              <a:rPr lang="en-US" dirty="0" err="1" smtClean="0"/>
              <a:t>meningetides</a:t>
            </a:r>
            <a:r>
              <a:rPr lang="en-US" dirty="0" smtClean="0"/>
              <a:t> only infects humans and it is transmitted from one person to another through droplets of respiratory or throat secretions from carriers.</a:t>
            </a:r>
          </a:p>
          <a:p>
            <a:r>
              <a:rPr lang="en-US" dirty="0" smtClean="0"/>
              <a:t>This  may be possible through: smoking, close and prolonged contact such as kissing, sneezing or coughing on someone, living in close quarters with a carrier.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89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Meningiococcal</a:t>
            </a:r>
            <a:r>
              <a:rPr lang="en-US" dirty="0" smtClean="0"/>
              <a:t> meningitis pathophysiology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bacteria can be carried in the throat and sometimes overwhelms the body </a:t>
            </a:r>
            <a:r>
              <a:rPr lang="en-US" dirty="0" err="1" smtClean="0"/>
              <a:t>defences</a:t>
            </a:r>
            <a:r>
              <a:rPr lang="en-US" dirty="0" smtClean="0"/>
              <a:t> allowing the bacteria to spread bloodstream to the brain (hematological spread). It crosses the BBB and causes meningeal inflammation as a result.</a:t>
            </a:r>
          </a:p>
          <a:p>
            <a:r>
              <a:rPr lang="en-US" dirty="0" smtClean="0"/>
              <a:t>The inflammatory processes may produce exudates that increase ICP.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59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Clinical features of </a:t>
            </a:r>
            <a:r>
              <a:rPr lang="en-US" dirty="0" err="1" smtClean="0"/>
              <a:t>meningiococcal</a:t>
            </a:r>
            <a:r>
              <a:rPr lang="en-US" dirty="0" smtClean="0"/>
              <a:t> meningitis.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ncubation period- 2-10 days</a:t>
            </a:r>
          </a:p>
          <a:p>
            <a:r>
              <a:rPr lang="en-US" dirty="0" err="1" smtClean="0"/>
              <a:t>Stif</a:t>
            </a:r>
            <a:r>
              <a:rPr lang="en-US" dirty="0" smtClean="0"/>
              <a:t> neck</a:t>
            </a:r>
          </a:p>
          <a:p>
            <a:r>
              <a:rPr lang="en-US" dirty="0" smtClean="0"/>
              <a:t>High fever</a:t>
            </a:r>
          </a:p>
          <a:p>
            <a:r>
              <a:rPr lang="en-US" dirty="0" smtClean="0"/>
              <a:t>Sensitivity to light</a:t>
            </a:r>
          </a:p>
          <a:p>
            <a:r>
              <a:rPr lang="en-US" dirty="0" smtClean="0"/>
              <a:t>Confusion</a:t>
            </a:r>
          </a:p>
          <a:p>
            <a:r>
              <a:rPr lang="en-US" dirty="0" smtClean="0"/>
              <a:t>Headache</a:t>
            </a:r>
          </a:p>
          <a:p>
            <a:r>
              <a:rPr lang="en-US" dirty="0" smtClean="0"/>
              <a:t>Vomiting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 infants, bulging </a:t>
            </a:r>
            <a:r>
              <a:rPr lang="en-US" dirty="0" err="1" smtClean="0"/>
              <a:t>fontanele</a:t>
            </a:r>
            <a:endParaRPr lang="en-US" dirty="0" smtClean="0"/>
          </a:p>
          <a:p>
            <a:r>
              <a:rPr lang="en-US" dirty="0" smtClean="0"/>
              <a:t>Can progress to </a:t>
            </a:r>
            <a:r>
              <a:rPr lang="en-US" dirty="0" err="1" smtClean="0"/>
              <a:t>meningiococcal</a:t>
            </a:r>
            <a:r>
              <a:rPr lang="en-US" dirty="0" smtClean="0"/>
              <a:t> septicemia </a:t>
            </a:r>
            <a:r>
              <a:rPr lang="en-US" dirty="0" err="1" smtClean="0"/>
              <a:t>characterised</a:t>
            </a:r>
            <a:r>
              <a:rPr lang="en-US" dirty="0" smtClean="0"/>
              <a:t> by hemorrhagic rash and rapid circulatory collapse.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2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Complicatins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Brain damage</a:t>
            </a:r>
          </a:p>
          <a:p>
            <a:r>
              <a:rPr lang="en-US" dirty="0" smtClean="0"/>
              <a:t>Hearing loss</a:t>
            </a:r>
          </a:p>
          <a:p>
            <a:r>
              <a:rPr lang="en-US" dirty="0" smtClean="0"/>
              <a:t>General neurological disabilities</a:t>
            </a:r>
          </a:p>
          <a:p>
            <a:r>
              <a:rPr lang="en-US" dirty="0" smtClean="0"/>
              <a:t>Fatalities if untreated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20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Diagnosis of </a:t>
            </a:r>
            <a:r>
              <a:rPr lang="en-US" dirty="0" err="1" smtClean="0"/>
              <a:t>meningiococcal</a:t>
            </a:r>
            <a:r>
              <a:rPr lang="en-US" dirty="0" smtClean="0"/>
              <a:t> meningitis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Cclinical</a:t>
            </a:r>
            <a:r>
              <a:rPr lang="en-US" dirty="0" smtClean="0"/>
              <a:t> examination</a:t>
            </a:r>
          </a:p>
          <a:p>
            <a:r>
              <a:rPr lang="en-US" dirty="0" smtClean="0"/>
              <a:t>Lumbar puncture- purulent spinal fluid.</a:t>
            </a:r>
          </a:p>
          <a:p>
            <a:r>
              <a:rPr lang="en-US" dirty="0" smtClean="0"/>
              <a:t>Microscopy of CSF- bacteria can be seen</a:t>
            </a:r>
          </a:p>
          <a:p>
            <a:r>
              <a:rPr lang="en-US" dirty="0" smtClean="0"/>
              <a:t>PCR to confirm the presence of the bacteria in the CSF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437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746</Words>
  <Application>Microsoft Office PowerPoint</Application>
  <PresentationFormat>On-screen Show (4:3)</PresentationFormat>
  <Paragraphs>83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Meningiococcal meningitis</vt:lpstr>
      <vt:lpstr>Meningiococcal meningitis </vt:lpstr>
      <vt:lpstr>Meningiococcal meningitis</vt:lpstr>
      <vt:lpstr>Meningiococcal meningitis</vt:lpstr>
      <vt:lpstr>Pathophysiology of meningiococcal meningitis</vt:lpstr>
      <vt:lpstr>Meningiococcal meningitis pathophysiology</vt:lpstr>
      <vt:lpstr>Clinical features of meningiococcal meningitis.</vt:lpstr>
      <vt:lpstr>Complicatins </vt:lpstr>
      <vt:lpstr>Diagnosis of meningiococcal meningitis</vt:lpstr>
      <vt:lpstr>Treatment of meningiococcal meningitis</vt:lpstr>
      <vt:lpstr>Prevention of meningiococcal meningitis</vt:lpstr>
      <vt:lpstr>Neonatal tetanus</vt:lpstr>
      <vt:lpstr>Tetanus </vt:lpstr>
      <vt:lpstr>Neonatal tetanus </vt:lpstr>
      <vt:lpstr>Neonatal tetanus. </vt:lpstr>
      <vt:lpstr>Neonatal tetanus. </vt:lpstr>
      <vt:lpstr>Neonatl tetanus- management</vt:lpstr>
      <vt:lpstr>Neonatal tetanus, management</vt:lpstr>
      <vt:lpstr>Management of neonatal </vt:lpstr>
      <vt:lpstr>Neonatal tetanus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Meningiococcal meningitis</dc:title>
  <dc:creator>SYLVIA</dc:creator>
  <cp:lastModifiedBy>SYLVIA</cp:lastModifiedBy>
  <cp:revision>10</cp:revision>
  <dcterms:created xsi:type="dcterms:W3CDTF">2021-01-28T09:03:56Z</dcterms:created>
  <dcterms:modified xsi:type="dcterms:W3CDTF">2021-01-28T10:52:54Z</dcterms:modified>
</cp:coreProperties>
</file>