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73" r:id="rId13"/>
    <p:sldId id="265" r:id="rId14"/>
    <p:sldId id="266" r:id="rId15"/>
    <p:sldId id="267" r:id="rId16"/>
    <p:sldId id="268" r:id="rId17"/>
    <p:sldId id="269" r:id="rId18"/>
    <p:sldId id="270" r:id="rId19"/>
    <p:sldId id="275" r:id="rId20"/>
    <p:sldId id="274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2CD-EBF9-4998-A417-A7428298E11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F298-52A6-4F11-80F7-95F3BD4D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59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2CD-EBF9-4998-A417-A7428298E11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F298-52A6-4F11-80F7-95F3BD4D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4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2CD-EBF9-4998-A417-A7428298E11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F298-52A6-4F11-80F7-95F3BD4D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54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2CD-EBF9-4998-A417-A7428298E11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F298-52A6-4F11-80F7-95F3BD4D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61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2CD-EBF9-4998-A417-A7428298E11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F298-52A6-4F11-80F7-95F3BD4D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32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2CD-EBF9-4998-A417-A7428298E11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F298-52A6-4F11-80F7-95F3BD4D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88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2CD-EBF9-4998-A417-A7428298E11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F298-52A6-4F11-80F7-95F3BD4D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401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2CD-EBF9-4998-A417-A7428298E11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F298-52A6-4F11-80F7-95F3BD4D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89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2CD-EBF9-4998-A417-A7428298E11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F298-52A6-4F11-80F7-95F3BD4D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527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2CD-EBF9-4998-A417-A7428298E11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F298-52A6-4F11-80F7-95F3BD4D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722CD-EBF9-4998-A417-A7428298E11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7F298-52A6-4F11-80F7-95F3BD4D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5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F722CD-EBF9-4998-A417-A7428298E11C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7F298-52A6-4F11-80F7-95F3BD4D0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b="1" dirty="0" smtClean="0">
                <a:solidFill>
                  <a:srgbClr val="C00000"/>
                </a:solidFill>
              </a:rPr>
              <a:t>TUBERCULOSIS OF THE BONES</a:t>
            </a:r>
            <a:endParaRPr lang="en-US" sz="4800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36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Tb spine with wedging of vertebrae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E:\tb skeletal 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4940"/>
            <a:ext cx="9144000" cy="5443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29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Tb of acetabulum &amp; femoral head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E:\tb skeletal 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38250"/>
            <a:ext cx="8991600" cy="523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764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Tb of the metatarsals &amp; phalanges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3074" name="Picture 2" descr="E:\tb skeletal 10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71600"/>
            <a:ext cx="87630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8870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Investigations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5) </a:t>
            </a:r>
            <a:r>
              <a:rPr lang="en-US" b="1" dirty="0" err="1" smtClean="0">
                <a:solidFill>
                  <a:srgbClr val="C00000"/>
                </a:solidFill>
              </a:rPr>
              <a:t>Mantoux</a:t>
            </a:r>
            <a:r>
              <a:rPr lang="en-US" b="1" dirty="0" smtClean="0">
                <a:solidFill>
                  <a:srgbClr val="C00000"/>
                </a:solidFill>
              </a:rPr>
              <a:t> test</a:t>
            </a:r>
            <a:r>
              <a:rPr lang="en-US" dirty="0" smtClean="0">
                <a:solidFill>
                  <a:srgbClr val="C00000"/>
                </a:solidFill>
              </a:rPr>
              <a:t>- </a:t>
            </a:r>
            <a:r>
              <a:rPr lang="en-US" dirty="0" smtClean="0"/>
              <a:t>positive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6) Pus aspirate </a:t>
            </a:r>
            <a:r>
              <a:rPr lang="en-US" dirty="0" smtClean="0"/>
              <a:t>for culture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7) Biopsy of the bone or soft tissues for histology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– features of  tuberculosis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499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TREATMENT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991600" cy="563880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en-US" b="1" dirty="0" smtClean="0">
                <a:solidFill>
                  <a:srgbClr val="C00000"/>
                </a:solidFill>
              </a:rPr>
              <a:t>Supportive treatment</a:t>
            </a:r>
          </a:p>
          <a:p>
            <a:r>
              <a:rPr lang="en-US" dirty="0" smtClean="0"/>
              <a:t>Nutritional support</a:t>
            </a:r>
          </a:p>
          <a:p>
            <a:r>
              <a:rPr lang="en-US" dirty="0" smtClean="0"/>
              <a:t>Correct the anaemia</a:t>
            </a:r>
          </a:p>
          <a:p>
            <a:r>
              <a:rPr lang="en-US" dirty="0" smtClean="0"/>
              <a:t>Analgesics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2) Chemotherapy </a:t>
            </a:r>
          </a:p>
          <a:p>
            <a:r>
              <a:rPr lang="en-US" dirty="0" smtClean="0"/>
              <a:t>Combined anti-Tb therapy for six months. Drugs are combined so a to: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reduce resistance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reduce the dosage of individual drugs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- reduce drug complications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40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Treatment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3) Surgery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Drainage of the abscess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Surgical decompression of the spinal cord and stabilization of vertebral column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Bone curettage and grafting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Synovectomy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Arthroplasties 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04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Treatment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4) Rehabilitation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Physiotherapy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Use of crutches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Provision of wheelchairs for paraplegics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1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PROGNOSIS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outcome of the disease may take three forms: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Heal completely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Become a chronic illness</a:t>
            </a:r>
          </a:p>
          <a:p>
            <a:pPr marL="571500" indent="-571500">
              <a:buFont typeface="+mj-lt"/>
              <a:buAutoNum type="romanLcPeriod"/>
            </a:pPr>
            <a:r>
              <a:rPr lang="en-US" dirty="0" smtClean="0"/>
              <a:t>Spread to other organs in form of milliary 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59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COMPLICATIONS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Permanent bone/joint destruction leading to permanent deformities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Paraplegia and other neurological complications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Spread to other organ- milliary Tb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712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C00000"/>
                </a:solidFill>
              </a:rPr>
              <a:t>ASSIGNMENTS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Syphilitic bone infection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Madurella mycetoma ( Madura foot)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231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AETIOLOGY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 smtClean="0"/>
              <a:t>It is caused by Mycobacterium tuberculosis</a:t>
            </a:r>
          </a:p>
          <a:p>
            <a:pPr marL="0" indent="0">
              <a:buNone/>
            </a:pPr>
            <a:r>
              <a:rPr lang="en-US" b="1" dirty="0" smtClean="0"/>
              <a:t>ROUTES OF INFECTION( MODES OF TRANSMISSION)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Blood stream(haematogenous)from pulmonary foci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Direct extension from a joint or soft tissue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Rarely- lymphatic spread from infected lymphnodes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3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 smtClean="0">
                <a:solidFill>
                  <a:srgbClr val="C00000"/>
                </a:solidFill>
                <a:latin typeface="Algerian" pitchFamily="82" charset="0"/>
              </a:rPr>
              <a:t>QUOTE!!</a:t>
            </a:r>
            <a:endParaRPr lang="en-US" b="1" i="1" dirty="0">
              <a:solidFill>
                <a:srgbClr val="C00000"/>
              </a:solidFill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:\Users\doctor\Pictures\2017-05-01\04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8991599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83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PATHOLOGY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When the bacilli reaches the bone, there a typical tuberculous inflammatory reaction.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Part of the bone is destroyed and replaced by granulation tissue.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 tuberculous abscess is commonly formed. It tracks beneath the soft tissues or towards the surface of the body.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With treatment, there is a tendency to healing by fibrosis.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7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SITES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839200" cy="5562600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olidFill>
                  <a:srgbClr val="FF0000"/>
                </a:solidFill>
              </a:rPr>
              <a:t>Vertebral column( thoracic &amp; lumbar vertebrae)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It’s the commonest site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infection typically affects the vertebral bodies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vertebral bodies collapse anteriorly becoming wedge shaped resulting to </a:t>
            </a:r>
            <a:r>
              <a:rPr lang="en-US" b="1" dirty="0" smtClean="0"/>
              <a:t>Gibbus deformity</a:t>
            </a:r>
            <a:r>
              <a:rPr lang="en-US" dirty="0" smtClean="0"/>
              <a:t>( exaggerated kyphosis)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An abscess may track downwards along the vertebral column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abscess may extend backward towards the spinal canal causing pressure on the spinal cord which may lead to paraplegia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326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Sites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3000"/>
            <a:ext cx="8763000" cy="55626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2) Hands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affects the metacarpals and phalanges causing tuberculous dactylitis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3) Feet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affects the metatarsals and phalanges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4) Long bones( femur, tibia, radius &amp; ulna)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causes </a:t>
            </a:r>
            <a:r>
              <a:rPr lang="en-US" b="1" dirty="0" smtClean="0"/>
              <a:t>juxta-articular</a:t>
            </a:r>
            <a:r>
              <a:rPr lang="en-US" dirty="0" smtClean="0"/>
              <a:t> tuberculosis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It occurs as an extension of tuberculous arthritis 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articular ends of the bones are frequently eroded by tuberculosis.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63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CLINICAL FEATURES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It has a gradual( insidious) onset.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 smtClean="0">
                <a:solidFill>
                  <a:srgbClr val="C00000"/>
                </a:solidFill>
              </a:rPr>
              <a:t>Constitutional features: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Night sweats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Fever 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General malaise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Loss of weight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Some may have a cough(rare)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649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Clinical features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563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2. Specific features:</a:t>
            </a:r>
          </a:p>
          <a:p>
            <a:pPr marL="0" indent="0">
              <a:buNone/>
            </a:pPr>
            <a:r>
              <a:rPr lang="en-US" dirty="0" smtClean="0"/>
              <a:t>The depend on the site affected: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Hands and feet- Pain and swelling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Long bones- pain and stiffness of affected joint</a:t>
            </a:r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Vertebrae- Backache, deformities( scoliosis or </a:t>
            </a:r>
            <a:r>
              <a:rPr lang="en-US" dirty="0" err="1" smtClean="0"/>
              <a:t>kyphotic</a:t>
            </a:r>
            <a:r>
              <a:rPr lang="en-US" dirty="0" smtClean="0"/>
              <a:t> Gibbus deformity)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Cold abscess as the pus follows the psoas muscle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- Paraplegia and other neurological features</a:t>
            </a:r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8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2060"/>
                </a:solidFill>
              </a:rPr>
              <a:t>INVESTIGATIONS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5105400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>
                <a:solidFill>
                  <a:srgbClr val="C00000"/>
                </a:solidFill>
              </a:rPr>
              <a:t>Full haemogram + ESR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Hb- slightly reduced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Relative lymphocytosis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- ESR- moderately elevated( 40-60mm/</a:t>
            </a:r>
            <a:r>
              <a:rPr lang="en-US" dirty="0" err="1" smtClean="0"/>
              <a:t>hr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2) Sputum</a:t>
            </a:r>
            <a:r>
              <a:rPr lang="en-US" b="1" dirty="0" smtClean="0"/>
              <a:t> </a:t>
            </a:r>
            <a:r>
              <a:rPr lang="en-US" dirty="0" smtClean="0"/>
              <a:t>for AAFB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3) Gastric lavage </a:t>
            </a:r>
            <a:r>
              <a:rPr lang="en-US" dirty="0" smtClean="0"/>
              <a:t>for AAFB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50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5635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Investigations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763000" cy="60198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4) Radiological investigations:</a:t>
            </a:r>
          </a:p>
          <a:p>
            <a:pPr marL="514350" indent="-514350">
              <a:buFont typeface="+mj-lt"/>
              <a:buAutoNum type="alphaLcPeriod"/>
            </a:pPr>
            <a:r>
              <a:rPr lang="en-US" b="1" dirty="0" smtClean="0">
                <a:solidFill>
                  <a:srgbClr val="7030A0"/>
                </a:solidFill>
              </a:rPr>
              <a:t>X-ray</a:t>
            </a:r>
          </a:p>
          <a:p>
            <a:pPr>
              <a:buFontTx/>
              <a:buChar char="-"/>
            </a:pPr>
            <a:r>
              <a:rPr lang="en-US" dirty="0" smtClean="0"/>
              <a:t>Diffuse rarefaction around the site of infection</a:t>
            </a:r>
          </a:p>
          <a:p>
            <a:pPr>
              <a:buFontTx/>
              <a:buChar char="-"/>
            </a:pPr>
            <a:r>
              <a:rPr lang="en-US" dirty="0" smtClean="0"/>
              <a:t>Erosion of the bone(juxta-articular tuberculosis)</a:t>
            </a:r>
          </a:p>
          <a:p>
            <a:pPr>
              <a:buFontTx/>
              <a:buChar char="-"/>
            </a:pPr>
            <a:r>
              <a:rPr lang="en-US" dirty="0" smtClean="0"/>
              <a:t>In most cases – shadow in soft tissues denoting abscess formation.</a:t>
            </a:r>
          </a:p>
          <a:p>
            <a:pPr>
              <a:buFontTx/>
              <a:buChar char="-"/>
            </a:pPr>
            <a:r>
              <a:rPr lang="en-US" dirty="0" smtClean="0"/>
              <a:t>Wedging of the vertebral bodies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b) MRI- </a:t>
            </a:r>
            <a:r>
              <a:rPr lang="en-US" dirty="0" smtClean="0"/>
              <a:t>Bone destruction, abscess, spinal cord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involvement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c) CT Scan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7030A0"/>
                </a:solidFill>
              </a:rPr>
              <a:t>d) Radioisotope scanning- </a:t>
            </a:r>
            <a:r>
              <a:rPr lang="en-US" dirty="0" smtClean="0"/>
              <a:t>areas or increased 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osteoblastic activity( red spots)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Tx/>
              <a:buChar char="-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9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595</Words>
  <Application>Microsoft Office PowerPoint</Application>
  <PresentationFormat>On-screen Show (4:3)</PresentationFormat>
  <Paragraphs>108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TUBERCULOSIS OF THE BONES</vt:lpstr>
      <vt:lpstr>AETIOLOGY</vt:lpstr>
      <vt:lpstr>PATHOLOGY</vt:lpstr>
      <vt:lpstr>SITES</vt:lpstr>
      <vt:lpstr>Sites cont’d</vt:lpstr>
      <vt:lpstr>CLINICAL FEATURES</vt:lpstr>
      <vt:lpstr>Clinical features cont’d</vt:lpstr>
      <vt:lpstr>INVESTIGATIONS</vt:lpstr>
      <vt:lpstr>Investigations cont’d</vt:lpstr>
      <vt:lpstr>Tb spine with wedging of vertebrae</vt:lpstr>
      <vt:lpstr>Tb of acetabulum &amp; femoral head</vt:lpstr>
      <vt:lpstr>Tb of the metatarsals &amp; phalanges</vt:lpstr>
      <vt:lpstr>Investigations cont’d</vt:lpstr>
      <vt:lpstr>TREATMENT</vt:lpstr>
      <vt:lpstr>Treatment cont’d</vt:lpstr>
      <vt:lpstr>Treatment cont’d</vt:lpstr>
      <vt:lpstr>PROGNOSIS</vt:lpstr>
      <vt:lpstr>COMPLICATIONS</vt:lpstr>
      <vt:lpstr>ASSIGNMENTS</vt:lpstr>
      <vt:lpstr>QUOTE!!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TUBERCULOSIS OF THE BONES</dc:title>
  <dc:creator>doctor</dc:creator>
  <cp:lastModifiedBy>doctor</cp:lastModifiedBy>
  <cp:revision>16</cp:revision>
  <dcterms:created xsi:type="dcterms:W3CDTF">2017-01-10T04:54:32Z</dcterms:created>
  <dcterms:modified xsi:type="dcterms:W3CDTF">2019-04-02T17:56:01Z</dcterms:modified>
</cp:coreProperties>
</file>