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7" r:id="rId2"/>
    <p:sldId id="258" r:id="rId3"/>
    <p:sldId id="260" r:id="rId4"/>
    <p:sldId id="261" r:id="rId5"/>
    <p:sldId id="262" r:id="rId6"/>
    <p:sldId id="263" r:id="rId7"/>
    <p:sldId id="330" r:id="rId8"/>
    <p:sldId id="331" r:id="rId9"/>
    <p:sldId id="336" r:id="rId10"/>
    <p:sldId id="337" r:id="rId11"/>
    <p:sldId id="333" r:id="rId12"/>
    <p:sldId id="334" r:id="rId13"/>
    <p:sldId id="339" r:id="rId14"/>
    <p:sldId id="335" r:id="rId15"/>
    <p:sldId id="265" r:id="rId16"/>
    <p:sldId id="341" r:id="rId17"/>
    <p:sldId id="342" r:id="rId18"/>
    <p:sldId id="289" r:id="rId19"/>
    <p:sldId id="290" r:id="rId20"/>
    <p:sldId id="346" r:id="rId21"/>
    <p:sldId id="344" r:id="rId22"/>
    <p:sldId id="347" r:id="rId23"/>
    <p:sldId id="348" r:id="rId24"/>
    <p:sldId id="292" r:id="rId25"/>
    <p:sldId id="296" r:id="rId26"/>
    <p:sldId id="306" r:id="rId27"/>
    <p:sldId id="309" r:id="rId28"/>
    <p:sldId id="311" r:id="rId29"/>
    <p:sldId id="312" r:id="rId30"/>
    <p:sldId id="313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3" r:id="rId39"/>
    <p:sldId id="324" r:id="rId40"/>
    <p:sldId id="325" r:id="rId41"/>
    <p:sldId id="32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39" autoAdjust="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BE777-4FD1-4243-820D-28A023481BF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A2651-E4AF-4097-8B5F-F2F8F3570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42F4-9861-454D-BC6A-A457C63656A0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CBFDE-457F-4307-8EE1-F9FD5C23B255}" type="slidenum">
              <a:rPr lang="en-US"/>
              <a:pPr/>
              <a:t>14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5AC7C-A115-407D-87BD-4C956B34A2FB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1673C-B942-46F9-87A6-6C2ABFF008DC}" type="slidenum">
              <a:rPr lang="en-US"/>
              <a:pPr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4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D7A68-E18B-410D-A4B9-C72E97B5C885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3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EE3AC-74BE-4601-ACC7-8C14D657D480}" type="slidenum">
              <a:rPr lang="en-US"/>
              <a:pPr/>
              <a:t>24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0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32BC1-5401-4F1A-95CE-EDAEF724BC25}" type="slidenum">
              <a:rPr lang="en-US"/>
              <a:pPr/>
              <a:t>25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3FCE1-1CC0-4C15-81B9-D4DC53F70A82}" type="slidenum">
              <a:rPr lang="en-US"/>
              <a:pPr/>
              <a:t>26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1EE89-0319-4BFC-8D77-2CA38F1D3ECD}" type="slidenum">
              <a:rPr lang="en-US"/>
              <a:pPr/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3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3045A-3E23-41B4-AA7A-CEE1396D7377}" type="slidenum">
              <a:rPr lang="en-US"/>
              <a:pPr/>
              <a:t>28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2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59F58-189B-45F7-B11E-76127862453C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0235D-5E01-41E6-BAEF-5706DC7864F6}" type="slidenum">
              <a:rPr lang="en-US"/>
              <a:pPr/>
              <a:t>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37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37353-3D21-46ED-AFAB-4EA6F2DA30C2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6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99062-B288-45C5-AA17-01781CAEEFD0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1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BF0F7-8371-441D-904C-2CEDF3BA563E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74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5CAC2-D6BF-4414-A9E9-C030441F97D9}" type="slidenum">
              <a:rPr lang="en-US"/>
              <a:pPr/>
              <a:t>33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CF328-2931-47B6-92D1-66DB0E0221E1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9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94648-D50D-4E31-AF5C-7B4FC92C159F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4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F70F3-8541-4F07-9091-37ABA628D523}" type="slidenum">
              <a:rPr lang="en-US"/>
              <a:pPr/>
              <a:t>36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0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5CDD5-5CEE-4A45-ABB3-E22D9238EFDB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4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E9BCE-87E6-441F-8E9B-8F525646C9CC}" type="slidenum">
              <a:rPr lang="en-US"/>
              <a:pPr/>
              <a:t>38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8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D57DF-185C-46C9-A73D-90AEFE6DE45C}" type="slidenum">
              <a:rPr lang="en-US"/>
              <a:pPr/>
              <a:t>40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E678F-35E7-4632-B9A1-9C4E53ED1976}" type="slidenum">
              <a:rPr lang="en-US"/>
              <a:pPr/>
              <a:t>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1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8D628-F227-406A-BA66-D23C15919A92}" type="slidenum">
              <a:rPr lang="en-US"/>
              <a:pPr/>
              <a:t>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9E2E9-2D9F-4879-B283-098D76B215EE}" type="slidenum">
              <a:rPr lang="en-US"/>
              <a:pPr/>
              <a:t>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805F6-6823-4B86-A92C-892E39037F07}" type="slidenum">
              <a:rPr lang="en-US"/>
              <a:pPr/>
              <a:t>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7BCDD-60AB-4537-B5B1-FE5179B4DE3F}" type="slidenum">
              <a:rPr lang="en-US"/>
              <a:pPr/>
              <a:t>10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CEAD7-E99B-484B-9301-B97598E44DE2}" type="slidenum">
              <a:rPr lang="en-US"/>
              <a:pPr/>
              <a:t>11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31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B70A3-07C7-40A5-A3D6-2572077BE9EA}" type="slidenum">
              <a:rPr lang="en-US"/>
              <a:pPr/>
              <a:t>12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81B405-EC21-4294-B4BF-89A0408D0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F2AB4D-DB88-4971-ACFC-8F5F747E51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CD8F-03AA-4D6F-85D3-206A03D78CDA}" type="datetimeFigureOut">
              <a:rPr lang="en-US" smtClean="0"/>
              <a:pPr/>
              <a:t>18-Nov-18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3DEF-44FD-45EE-8DDD-BC2F85A1D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1.doc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85BE-A536-495E-891E-8C4CE1A1B917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2286000"/>
            <a:ext cx="5410200" cy="1143000"/>
          </a:xfrm>
        </p:spPr>
        <p:txBody>
          <a:bodyPr/>
          <a:lstStyle/>
          <a:p>
            <a:r>
              <a:rPr lang="en-US"/>
              <a:t>INFLUENZA VIRUS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781" t="12878" r="87500" b="58800"/>
          <a:stretch>
            <a:fillRect/>
          </a:stretch>
        </p:blipFill>
        <p:spPr bwMode="auto">
          <a:xfrm>
            <a:off x="457200" y="609600"/>
            <a:ext cx="25812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Text Box 6"/>
          <p:cNvSpPr txBox="1">
            <a:spLocks noGrp="1" noChangeArrowheads="1"/>
          </p:cNvSpPr>
          <p:nvPr>
            <p:ph type="subTitle" idx="1"/>
          </p:nvPr>
        </p:nvSpPr>
        <p:spPr>
          <a:xfrm>
            <a:off x="762000" y="5486400"/>
            <a:ext cx="4343400" cy="685800"/>
          </a:xfrm>
          <a:noFill/>
          <a:ln/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US" sz="1200" b="1">
                <a:solidFill>
                  <a:schemeClr val="accent2"/>
                </a:solidFill>
              </a:rPr>
              <a:t>INFLUENZA VIRUS</a:t>
            </a:r>
          </a:p>
          <a:p>
            <a:pPr algn="l">
              <a:spcBef>
                <a:spcPct val="0"/>
              </a:spcBef>
            </a:pPr>
            <a:r>
              <a:rPr lang="en-US" sz="1200" b="1">
                <a:solidFill>
                  <a:schemeClr val="accent2"/>
                </a:solidFill>
              </a:rPr>
              <a:t>CDC WEBSITE</a:t>
            </a:r>
          </a:p>
          <a:p>
            <a:pPr algn="l">
              <a:spcBef>
                <a:spcPct val="0"/>
              </a:spcBef>
            </a:pPr>
            <a:r>
              <a:rPr lang="en-US" sz="1200" b="1">
                <a:solidFill>
                  <a:schemeClr val="accent2"/>
                </a:solidFill>
              </a:rPr>
              <a:t>http://www.cdc.gov/ncidod/diseases/flu/fluinfo.htm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6232525" y="4968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/>
              <a:t>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E8BE-8833-4E4E-AC49-0D82C6EE0387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ANTIGENIC SHIFT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“new” HA or NA proteins</a:t>
            </a:r>
          </a:p>
          <a:p>
            <a:endParaRPr lang="en-US"/>
          </a:p>
          <a:p>
            <a:r>
              <a:rPr lang="en-US"/>
              <a:t>pre-existing antibodies do not protect</a:t>
            </a:r>
          </a:p>
          <a:p>
            <a:endParaRPr lang="en-US"/>
          </a:p>
          <a:p>
            <a:r>
              <a:rPr lang="en-US"/>
              <a:t>may get pandemics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CC84-6B7F-41A5-A77E-7FF96A1CC836}" type="slidenum">
              <a:rPr lang="en-US"/>
              <a:pPr/>
              <a:t>11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where do “new” HA and NA come from?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13 types HA</a:t>
            </a:r>
          </a:p>
          <a:p>
            <a:r>
              <a:rPr lang="en-US" sz="2800"/>
              <a:t>  9 types NA</a:t>
            </a:r>
          </a:p>
          <a:p>
            <a:pPr lvl="1"/>
            <a:r>
              <a:rPr lang="en-US" sz="2400"/>
              <a:t>all circulate in birds</a:t>
            </a:r>
          </a:p>
          <a:p>
            <a:r>
              <a:rPr lang="en-US" sz="2800"/>
              <a:t>pigs</a:t>
            </a:r>
          </a:p>
          <a:p>
            <a:pPr lvl="1"/>
            <a:r>
              <a:rPr lang="en-US" sz="2400"/>
              <a:t>avian and human</a:t>
            </a:r>
          </a:p>
          <a:p>
            <a:pPr lvl="1"/>
            <a:endParaRPr lang="en-US" sz="2400"/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080125" y="1371600"/>
          <a:ext cx="306387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Clip" r:id="rId4" imgW="3031200" imgH="3468960" progId="">
                  <p:embed/>
                </p:oleObj>
              </mc:Choice>
              <mc:Fallback>
                <p:oleObj name="Clip" r:id="rId4" imgW="3031200" imgH="3468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1371600"/>
                        <a:ext cx="3063875" cy="350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438400" y="4233863"/>
          <a:ext cx="4583113" cy="262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Clip" r:id="rId6" imgW="4582440" imgH="2624040" progId="">
                  <p:embed/>
                </p:oleObj>
              </mc:Choice>
              <mc:Fallback>
                <p:oleObj name="Clip" r:id="rId6" imgW="4582440" imgH="2624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33863"/>
                        <a:ext cx="4583113" cy="262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0773A-984B-46C6-82DD-EE963EEDBDF0}" type="slidenum">
              <a:rPr lang="en-US"/>
              <a:pPr/>
              <a:t>12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where do “new” HA and NA come from?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553200" y="1905000"/>
          <a:ext cx="23304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Clip" r:id="rId4" imgW="3031200" imgH="3468960" progId="">
                  <p:embed/>
                </p:oleObj>
              </mc:Choice>
              <mc:Fallback>
                <p:oleObj name="Clip" r:id="rId4" imgW="3031200" imgH="3468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905000"/>
                        <a:ext cx="233045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667000" y="4343400"/>
          <a:ext cx="3821113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7" name="Clip" r:id="rId6" imgW="4582440" imgH="2624040" progId="">
                  <p:embed/>
                </p:oleObj>
              </mc:Choice>
              <mc:Fallback>
                <p:oleObj name="Clip" r:id="rId6" imgW="4582440" imgH="2624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3821113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381000" y="1676400"/>
          <a:ext cx="2073275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Clip" r:id="rId8" imgW="2073240" imgH="3468960" progId="">
                  <p:embed/>
                </p:oleObj>
              </mc:Choice>
              <mc:Fallback>
                <p:oleObj name="Clip" r:id="rId8" imgW="2073240" imgH="3468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2073275" cy="346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AutoShape 10"/>
          <p:cNvSpPr>
            <a:spLocks noChangeArrowheads="1"/>
          </p:cNvSpPr>
          <p:nvPr/>
        </p:nvSpPr>
        <p:spPr bwMode="auto">
          <a:xfrm rot="-3583265">
            <a:off x="2574131" y="3674269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 rot="19250321">
            <a:off x="6248400" y="41148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138613" y="2286000"/>
            <a:ext cx="1042987" cy="1042988"/>
          </a:xfrm>
          <a:prstGeom prst="actionButtonHelp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major influenza pandemics have been recorded:</a:t>
            </a:r>
          </a:p>
          <a:p>
            <a:r>
              <a:rPr lang="en-US" dirty="0" smtClean="0"/>
              <a:t>The Spanish influenza pandemic of 1918 (H1N1)</a:t>
            </a:r>
          </a:p>
          <a:p>
            <a:r>
              <a:rPr lang="en-US" dirty="0" smtClean="0"/>
              <a:t>The pandemic of 1957 (H2N2)</a:t>
            </a:r>
          </a:p>
          <a:p>
            <a:r>
              <a:rPr lang="en-US" dirty="0" smtClean="0"/>
              <a:t>The pandemic of 1968 (H3N2)</a:t>
            </a:r>
          </a:p>
          <a:p>
            <a:r>
              <a:rPr lang="en-US" dirty="0" smtClean="0"/>
              <a:t>Smaller outbreaks occurred in 1947, 1976, 1977, and 2009.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9E8C-7A08-440D-82BF-AE2F117D4E55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do we not have influenza B pandemics?   </a:t>
            </a:r>
          </a:p>
        </p:txBody>
      </p:sp>
      <p:sp>
        <p:nvSpPr>
          <p:cNvPr id="4711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276600" cy="4114800"/>
          </a:xfrm>
        </p:spPr>
        <p:txBody>
          <a:bodyPr/>
          <a:lstStyle/>
          <a:p>
            <a:r>
              <a:rPr lang="en-US"/>
              <a:t>so far no shifts have been recorded</a:t>
            </a:r>
          </a:p>
          <a:p>
            <a:r>
              <a:rPr lang="en-US"/>
              <a:t>no animal reservoir known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4267200" y="2667000"/>
          <a:ext cx="40386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Clip" r:id="rId4" imgW="4038840" imgH="2534400" progId="">
                  <p:embed/>
                </p:oleObj>
              </mc:Choice>
              <mc:Fallback>
                <p:oleObj name="Clip" r:id="rId4" imgW="4038840" imgH="2534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67000"/>
                        <a:ext cx="4038600" cy="253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563A-6772-455D-B273-D112C802907F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TRANSMISSION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9900CC"/>
                </a:solidFill>
              </a:rPr>
              <a:t>AEROSOL</a:t>
            </a:r>
          </a:p>
          <a:p>
            <a:pPr lvl="1"/>
            <a:r>
              <a:rPr lang="en-US" sz="2400" dirty="0">
                <a:solidFill>
                  <a:srgbClr val="9900CC"/>
                </a:solidFill>
              </a:rPr>
              <a:t>100,000 TO 1,000,000 VIRIONS PER DROPLET</a:t>
            </a:r>
          </a:p>
          <a:p>
            <a:pPr lvl="1"/>
            <a:endParaRPr lang="en-US" sz="2400" dirty="0">
              <a:solidFill>
                <a:srgbClr val="9900CC"/>
              </a:solidFill>
            </a:endParaRPr>
          </a:p>
          <a:p>
            <a:r>
              <a:rPr lang="en-US" sz="2800" dirty="0">
                <a:solidFill>
                  <a:srgbClr val="9900CC"/>
                </a:solidFill>
              </a:rPr>
              <a:t>18-72 HR INCUBATION</a:t>
            </a:r>
          </a:p>
          <a:p>
            <a:endParaRPr lang="en-US" sz="2800" dirty="0">
              <a:solidFill>
                <a:srgbClr val="9900CC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9900CC"/>
              </a:solidFill>
            </a:endParaRPr>
          </a:p>
        </p:txBody>
      </p:sp>
      <p:graphicFrame>
        <p:nvGraphicFramePr>
          <p:cNvPr id="21509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48200" y="2290763"/>
          <a:ext cx="38100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" r:id="rId4" imgW="1628280" imgH="1493640" progId="">
                  <p:embed/>
                </p:oleObj>
              </mc:Choice>
              <mc:Fallback>
                <p:oleObj name="Clip" r:id="rId4" imgW="1628280" imgH="1493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90763"/>
                        <a:ext cx="3810000" cy="349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Transmission of influenza from poultry or pigs to humans appears to occur predominantly as a result of direct contact with infected animals. </a:t>
            </a:r>
          </a:p>
          <a:p>
            <a:r>
              <a:rPr lang="en-US" dirty="0" smtClean="0"/>
              <a:t>The risk is especially high during slaughter and preparation for consumption; eating properly cooked meat poses no risk. </a:t>
            </a:r>
          </a:p>
          <a:p>
            <a:r>
              <a:rPr lang="en-US" dirty="0" smtClean="0"/>
              <a:t>Avian influenza can also be spread through exposure to water and surfaces contaminated by bird droppings.</a:t>
            </a:r>
          </a:p>
          <a:p>
            <a:r>
              <a:rPr lang="en-US" dirty="0" smtClean="0"/>
              <a:t>Influenza viruses spread from human to human via aerosols created when an infected individual coughs or sneezes.</a:t>
            </a:r>
          </a:p>
          <a:p>
            <a:r>
              <a:rPr lang="en-US" dirty="0" smtClean="0"/>
              <a:t> If not neutralized by </a:t>
            </a:r>
            <a:r>
              <a:rPr lang="en-US" dirty="0" err="1" smtClean="0"/>
              <a:t>secretory</a:t>
            </a:r>
            <a:r>
              <a:rPr lang="en-US" dirty="0" smtClean="0"/>
              <a:t> antibodies, the virus invades airway and respiratory tract cells.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VIRAL SHEDDING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Viral shedding occurs at the onset of symptoms or just before the onset of illness (0-24 hours). </a:t>
            </a:r>
          </a:p>
          <a:p>
            <a:r>
              <a:rPr lang="en-US" dirty="0" smtClean="0"/>
              <a:t>Shedding continues for 5-10 days.</a:t>
            </a:r>
          </a:p>
          <a:p>
            <a:r>
              <a:rPr lang="en-US" dirty="0" smtClean="0"/>
              <a:t> Young children may shed virus longer, placing others at risk for contracting infection.</a:t>
            </a:r>
          </a:p>
          <a:p>
            <a:r>
              <a:rPr lang="en-US" dirty="0" smtClean="0"/>
              <a:t> In highly </a:t>
            </a:r>
            <a:r>
              <a:rPr lang="en-US" dirty="0" err="1" smtClean="0"/>
              <a:t>immunocompromised</a:t>
            </a:r>
            <a:r>
              <a:rPr lang="en-US" dirty="0" smtClean="0"/>
              <a:t> persons, shedding may persist for weeks to months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E3C-8418-40BF-90A6-833BA1F4583F}" type="slidenum">
              <a:rPr lang="en-US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SYMPTOMS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FEVER</a:t>
            </a:r>
          </a:p>
          <a:p>
            <a:r>
              <a:rPr lang="en-US"/>
              <a:t>HEADACHE</a:t>
            </a:r>
          </a:p>
          <a:p>
            <a:r>
              <a:rPr lang="en-US"/>
              <a:t>MYALGIA</a:t>
            </a:r>
          </a:p>
          <a:p>
            <a:r>
              <a:rPr lang="en-US"/>
              <a:t>COUGH</a:t>
            </a:r>
          </a:p>
          <a:p>
            <a:r>
              <a:rPr lang="en-US"/>
              <a:t>RHINITIS</a:t>
            </a:r>
          </a:p>
          <a:p>
            <a:r>
              <a:rPr lang="en-US"/>
              <a:t>OCULAR SYMPTOMS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181600" y="1676400"/>
          <a:ext cx="365125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" r:id="rId4" imgW="3651480" imgH="3468960" progId="">
                  <p:embed/>
                </p:oleObj>
              </mc:Choice>
              <mc:Fallback>
                <p:oleObj name="Clip" r:id="rId4" imgW="3651480" imgH="3468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651250" cy="346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7E37-327C-41A3-9442-295E101F1DBF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CLINICAL FINDINGS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800"/>
          </a:p>
          <a:p>
            <a:r>
              <a:rPr lang="en-US" sz="2800"/>
              <a:t>SEVERITY</a:t>
            </a:r>
          </a:p>
          <a:p>
            <a:pPr lvl="1"/>
            <a:r>
              <a:rPr lang="en-US" sz="2400"/>
              <a:t>VERY YOUNG</a:t>
            </a:r>
          </a:p>
          <a:p>
            <a:pPr lvl="1"/>
            <a:r>
              <a:rPr lang="en-US" sz="2400"/>
              <a:t>ELDERLY</a:t>
            </a:r>
          </a:p>
          <a:p>
            <a:pPr lvl="1"/>
            <a:r>
              <a:rPr lang="en-US" sz="2400"/>
              <a:t>IMMUNO-COMPROMISED</a:t>
            </a:r>
          </a:p>
          <a:p>
            <a:pPr lvl="1"/>
            <a:r>
              <a:rPr lang="en-US" sz="2400"/>
              <a:t>HEART OR LUNG DISEASE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27588" y="1905000"/>
          <a:ext cx="33734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lip" r:id="rId4" imgW="1504800" imgH="1837440" progId="">
                  <p:embed/>
                </p:oleObj>
              </mc:Choice>
              <mc:Fallback>
                <p:oleObj name="Clip" r:id="rId4" imgW="1504800" imgH="183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1905000"/>
                        <a:ext cx="3373437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8A12-3B93-4783-A3F6-F97F81F64649}" type="slidenum">
              <a:rPr lang="en-US"/>
              <a:pPr/>
              <a:t>2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‘FLU’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True influenza</a:t>
            </a:r>
          </a:p>
          <a:p>
            <a:pPr lvl="1"/>
            <a:r>
              <a:rPr lang="en-US"/>
              <a:t>influenza virus A or influenza virus B (or influenza virus C infections - much milder)</a:t>
            </a:r>
          </a:p>
          <a:p>
            <a:pPr lvl="1"/>
            <a:endParaRPr lang="en-US"/>
          </a:p>
          <a:p>
            <a:r>
              <a:rPr lang="en-US"/>
              <a:t>Febrile respiratory disease with systemic symptoms caused by a variety of other organisms often called ‘flu’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Risk factors or features that should raise the index of suspicion of H5N1 avian influenza include the following</a:t>
            </a:r>
            <a:r>
              <a:rPr lang="en-US" baseline="30000" dirty="0" smtClean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Recent (within the preceding 2 weeks) travel to or location in a country with known avian influenza cases in animals or humans</a:t>
            </a:r>
          </a:p>
          <a:p>
            <a:r>
              <a:rPr lang="en-US" dirty="0" smtClean="0"/>
              <a:t>Unusual </a:t>
            </a:r>
            <a:r>
              <a:rPr lang="en-US" dirty="0" err="1" smtClean="0"/>
              <a:t>comorbidities</a:t>
            </a:r>
            <a:r>
              <a:rPr lang="en-US" dirty="0" smtClean="0"/>
              <a:t> such as encephalopathy or diarrhea</a:t>
            </a:r>
          </a:p>
          <a:p>
            <a:r>
              <a:rPr lang="en-US" dirty="0" smtClean="0"/>
              <a:t>History of exposure to birds, especially living in close proximity to birds, contact with sick or dying birds, or consumption of incompletely cooked bird meat</a:t>
            </a:r>
          </a:p>
          <a:p>
            <a:r>
              <a:rPr lang="en-US" dirty="0" smtClean="0"/>
              <a:t>History of exposure to individuals with known avian influenza, especially family, or to sick people in a country with known human cases of avian influenza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Accurately diagnosing influenza A or B infection solely on the basis of clinical criteria is difficult because of the overlapping symptoms caused by the various viruses associated with upper respiratory tract infection (URI).</a:t>
            </a:r>
          </a:p>
          <a:p>
            <a:r>
              <a:rPr lang="en-US" dirty="0" smtClean="0"/>
              <a:t> Viruses that may initially cause </a:t>
            </a:r>
            <a:r>
              <a:rPr lang="en-US" dirty="0" err="1" smtClean="0"/>
              <a:t>influenzalike</a:t>
            </a:r>
            <a:r>
              <a:rPr lang="en-US" dirty="0" smtClean="0"/>
              <a:t> symptoms include adenoviruses, </a:t>
            </a:r>
            <a:r>
              <a:rPr lang="en-US" dirty="0" err="1" smtClean="0"/>
              <a:t>enteroviruses</a:t>
            </a:r>
            <a:r>
              <a:rPr lang="en-US" dirty="0" smtClean="0"/>
              <a:t>, and </a:t>
            </a:r>
            <a:r>
              <a:rPr lang="en-US" dirty="0" err="1" smtClean="0"/>
              <a:t>paramyxoviruses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criterion standard for confirming influenza virus infection is reverse transcription-polymerase chain reaction (RT-PCR) or viral culture of nasopharyngeal or throat secretions.</a:t>
            </a:r>
          </a:p>
          <a:p>
            <a:r>
              <a:rPr lang="en-US" dirty="0" smtClean="0"/>
              <a:t>Rapid influenza diagnostic tests are available</a:t>
            </a:r>
          </a:p>
          <a:p>
            <a:r>
              <a:rPr lang="en-US" dirty="0" smtClean="0"/>
              <a:t>Complete blood count; </a:t>
            </a:r>
            <a:r>
              <a:rPr lang="en-US" dirty="0" err="1" smtClean="0"/>
              <a:t>leukopenia</a:t>
            </a:r>
            <a:r>
              <a:rPr lang="en-US" dirty="0" smtClean="0"/>
              <a:t>, relative </a:t>
            </a:r>
            <a:r>
              <a:rPr lang="en-US" dirty="0" err="1" smtClean="0"/>
              <a:t>lymphopenia,thromboytopenia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influenza pneumonia,</a:t>
            </a:r>
          </a:p>
          <a:p>
            <a:r>
              <a:rPr lang="en-US" dirty="0" smtClean="0"/>
              <a:t> secondary bacterial pneumonia,</a:t>
            </a:r>
          </a:p>
          <a:p>
            <a:r>
              <a:rPr lang="en-US" dirty="0" smtClean="0"/>
              <a:t> pneumonia due to unusual pathogens or in </a:t>
            </a:r>
            <a:r>
              <a:rPr lang="en-US" dirty="0" err="1" smtClean="0"/>
              <a:t>immunocompromised</a:t>
            </a:r>
            <a:r>
              <a:rPr lang="en-US" dirty="0" smtClean="0"/>
              <a:t> hosts, </a:t>
            </a:r>
          </a:p>
          <a:p>
            <a:r>
              <a:rPr lang="en-US" dirty="0" smtClean="0"/>
              <a:t> exacerbations of chronic pulmonary diseases.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034C-32DD-409F-8E5F-A142749DA2ED}" type="slidenum">
              <a:rPr lang="en-US"/>
              <a:pPr/>
              <a:t>24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333399"/>
                </a:solidFill>
              </a:rPr>
              <a:t>NON-PULMONARY COMPLICATIONS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9900CC"/>
                </a:solidFill>
              </a:rPr>
              <a:t>myositis</a:t>
            </a:r>
            <a:r>
              <a:rPr lang="en-US" sz="2800" dirty="0">
                <a:solidFill>
                  <a:srgbClr val="9900CC"/>
                </a:solidFill>
              </a:rPr>
              <a:t> (rare, &gt; in children, &gt; with type B)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9900CC"/>
                </a:solidFill>
              </a:rPr>
              <a:t>Reyes syndrome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9900CC"/>
                </a:solidFill>
              </a:rPr>
              <a:t>Guillain</a:t>
            </a:r>
            <a:r>
              <a:rPr lang="en-US" sz="2800" dirty="0" smtClean="0">
                <a:solidFill>
                  <a:srgbClr val="9900CC"/>
                </a:solidFill>
              </a:rPr>
              <a:t> </a:t>
            </a:r>
            <a:r>
              <a:rPr lang="en-US" sz="2800" dirty="0" err="1" smtClean="0">
                <a:solidFill>
                  <a:srgbClr val="9900CC"/>
                </a:solidFill>
              </a:rPr>
              <a:t>barre</a:t>
            </a:r>
            <a:r>
              <a:rPr lang="en-US" sz="2800" dirty="0" smtClean="0">
                <a:solidFill>
                  <a:srgbClr val="9900CC"/>
                </a:solidFill>
              </a:rPr>
              <a:t> syndrome</a:t>
            </a:r>
            <a:endParaRPr lang="en-US" sz="2400" dirty="0">
              <a:solidFill>
                <a:srgbClr val="9900CC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FC4C7-EA7A-4191-95D5-27CB1CA10109}" type="slidenum">
              <a:rPr lang="en-US"/>
              <a:pPr/>
              <a:t>25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MAJOR CAUSES OF INFLUENZA VIRUS- ASSOCIATED DEATH</a:t>
            </a:r>
          </a:p>
          <a:p>
            <a:pPr lvl="1"/>
            <a:r>
              <a:rPr lang="en-US"/>
              <a:t>BACTERIAL PNEUMONIA</a:t>
            </a:r>
          </a:p>
          <a:p>
            <a:pPr lvl="1"/>
            <a:r>
              <a:rPr lang="en-US"/>
              <a:t>CARDIAC FAILURE</a:t>
            </a:r>
          </a:p>
          <a:p>
            <a:pPr lvl="1"/>
            <a:endParaRPr lang="en-US"/>
          </a:p>
          <a:p>
            <a:r>
              <a:rPr lang="en-US"/>
              <a:t>90% OF DEATHS IN THOSE OVER 65 YEARS OF 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B4B8-1C9A-41D9-B226-5E516C733AC4}" type="slidenum">
              <a:rPr lang="en-US"/>
              <a:pPr/>
              <a:t>26</a:t>
            </a:fld>
            <a:endParaRPr lang="en-US"/>
          </a:p>
        </p:txBody>
      </p:sp>
      <p:pic>
        <p:nvPicPr>
          <p:cNvPr id="49157" name="Picture 5" descr="C:\gallery\flu surveillance CDC-k lo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938213"/>
            <a:ext cx="7437437" cy="5614987"/>
          </a:xfrm>
          <a:prstGeom prst="rect">
            <a:avLst/>
          </a:prstGeom>
          <a:noFill/>
        </p:spPr>
      </p:pic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SURVEILLANCE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62000" y="6553200"/>
            <a:ext cx="1550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200">
                <a:solidFill>
                  <a:srgbClr val="333399"/>
                </a:solidFill>
              </a:rPr>
              <a:t>CDC/Katherine Lord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4DCB-F564-419A-999C-23B822E0815D}" type="slidenum">
              <a:rPr lang="en-US"/>
              <a:pPr/>
              <a:t>27</a:t>
            </a:fld>
            <a:endParaRPr 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VACCINE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‘BEST GUESS’ OF MAIN ANTIGENIC TYPES</a:t>
            </a:r>
          </a:p>
          <a:p>
            <a:pPr lvl="1"/>
            <a:r>
              <a:rPr lang="en-US"/>
              <a:t>CURRENTLY</a:t>
            </a:r>
          </a:p>
          <a:p>
            <a:pPr lvl="2"/>
            <a:r>
              <a:rPr lang="en-US"/>
              <a:t>type A - H1N1</a:t>
            </a:r>
          </a:p>
          <a:p>
            <a:pPr lvl="2"/>
            <a:r>
              <a:rPr lang="en-US"/>
              <a:t>type A - H3N2</a:t>
            </a:r>
          </a:p>
          <a:p>
            <a:pPr lvl="2"/>
            <a:r>
              <a:rPr lang="en-US"/>
              <a:t>type B</a:t>
            </a:r>
          </a:p>
          <a:p>
            <a:pPr lvl="2"/>
            <a:r>
              <a:rPr lang="en-US"/>
              <a:t>each year choose which variant of each subtype is the best to use for optimal protection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E4449-26B3-47EC-9BF1-A854860B228E}" type="slidenum">
              <a:rPr lang="en-US"/>
              <a:pPr/>
              <a:t>28</a:t>
            </a:fld>
            <a:endParaRPr lang="en-US"/>
          </a:p>
        </p:txBody>
      </p:sp>
      <p:pic>
        <p:nvPicPr>
          <p:cNvPr id="11266" name="Picture 2" descr="C:\gallery\flusho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93675"/>
            <a:ext cx="7653337" cy="6130925"/>
          </a:xfrm>
          <a:prstGeom prst="rect">
            <a:avLst/>
          </a:prstGeom>
          <a:noFill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22325" y="5878513"/>
            <a:ext cx="569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 b="1">
                <a:solidFill>
                  <a:srgbClr val="333399"/>
                </a:solidFill>
              </a:rPr>
              <a:t>CDC</a:t>
            </a:r>
            <a:endParaRPr lang="en-US" sz="14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BA1A9-B100-47B3-8002-62F4DCAEBAA9}" type="slidenum">
              <a:rPr lang="en-US"/>
              <a:pPr/>
              <a:t>29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RECOMMENDATIONS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916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Persons at High Risk for Influenza-Related Complications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</a:t>
            </a:r>
            <a:r>
              <a:rPr lang="en-US">
                <a:latin typeface="WP MathA" pitchFamily="2" charset="2"/>
              </a:rPr>
              <a:t>$</a:t>
            </a:r>
            <a:r>
              <a:rPr lang="en-US"/>
              <a:t> 65 years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residents of nursing homes and other chronic-care facilities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adults/children who have chronic pulmonary or cardiovascular disorders, including asthma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adults/children who have required regular medical follow-up or hospitalization during the last year because of chronic metabolic diseases (including diabetes mellitus), renal dysfunction, hemoglobinopathies, or immunosuppression (including  immunosuppression caused by medications)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8D98-7DD8-4289-A721-01AB496373CC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14400" y="3048000"/>
          <a:ext cx="7245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7244640" imgH="4064040" progId="Word.Document.8">
                  <p:embed/>
                </p:oleObj>
              </mc:Choice>
              <mc:Fallback>
                <p:oleObj name="Document" r:id="rId4" imgW="7244640" imgH="40640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24535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333399"/>
                </a:solidFill>
              </a:rPr>
              <a:t>THE IMPACT OF INFLUENZA</a:t>
            </a:r>
            <a:br>
              <a:rPr lang="en-US">
                <a:solidFill>
                  <a:srgbClr val="333399"/>
                </a:solidFill>
              </a:rPr>
            </a:br>
            <a:r>
              <a:rPr lang="en-US">
                <a:solidFill>
                  <a:srgbClr val="333399"/>
                </a:solidFill>
              </a:rPr>
              <a:t>PANDEMICS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41325" y="2046288"/>
            <a:ext cx="149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b="1">
                <a:solidFill>
                  <a:srgbClr val="800080"/>
                </a:solidFill>
              </a:rPr>
              <a:t>Deaths: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54C-2158-4EC4-85BA-5733C26A2935}" type="slidenum">
              <a:rPr lang="en-US"/>
              <a:pPr/>
              <a:t>30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RECOMMENDATIONS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8915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Persons at High Risk for Influenza-Related Complications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children and teenagers (6 mths to 18 yrs) receiving long-term aspirin therapy - might be at risk for developing Reye syndrome after influenza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women who will be in the 2nd or 3rd trimester of pregnancy during the influenza season.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5DD-F65F-4C76-B331-D7E31BB62B22}" type="slidenum">
              <a:rPr lang="en-US"/>
              <a:pPr/>
              <a:t>31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RECOMMENDATIONS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1534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Persons Who Can Transmit Influenza to Those at High Risk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Persons who are clinically or </a:t>
            </a:r>
            <a:r>
              <a:rPr lang="en-US">
                <a:solidFill>
                  <a:srgbClr val="9900CC"/>
                </a:solidFill>
              </a:rPr>
              <a:t>subclinically</a:t>
            </a:r>
            <a:r>
              <a:rPr lang="en-US"/>
              <a:t> infected can transmit influenza virus to persons at high risk for complications from influenza.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79BBB-C35A-4EB0-9F57-D271149418C9}" type="slidenum">
              <a:rPr lang="en-US"/>
              <a:pPr/>
              <a:t>32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99"/>
                </a:solidFill>
              </a:rPr>
              <a:t>THOSE LIKELY TO TRANSMIT INFLUENZA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36525" y="1047750"/>
            <a:ext cx="9007475" cy="56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/>
              <a:t> </a:t>
            </a: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physicians, nurses, and other personnel in both hospital and outpatient-care settings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employees of nursing homes and chronic-care facilities who  have contact with patients or residents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employees of assisted living and other residences for persons in high-risk groups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persons who provide home care to persons in high-risk groups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  <a:p>
            <a:pPr>
              <a:spcBef>
                <a:spcPct val="0"/>
              </a:spcBef>
              <a:buFontTx/>
              <a:buNone/>
            </a:pPr>
            <a:r>
              <a:rPr lang="en-US"/>
              <a:t>· household members (including children) of persons in high-risk groups.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B81A-92E6-4532-89F6-71E787552D85}" type="slidenum">
              <a:rPr lang="en-US"/>
              <a:pPr/>
              <a:t>33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RECOMMENDATIONS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09600" y="1803400"/>
            <a:ext cx="80010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Children from 0-23 mths are at increased risk for hospitalization from influenza, </a:t>
            </a:r>
            <a:r>
              <a:rPr lang="en-US">
                <a:cs typeface="Times New Roman" pitchFamily="18" charset="0"/>
              </a:rPr>
              <a:t>vaccination is encouraged for their household contacts and out-of-home caretakers, particularly for contacts of children aged 0–5 months because influenza vaccines have not been approved for use among children aged &lt;6 months</a:t>
            </a:r>
            <a:r>
              <a:rPr lang="en-US"/>
              <a:t>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B683-E14E-43AD-BC6F-ECEAFDA7E373}" type="slidenum">
              <a:rPr lang="en-US"/>
              <a:pPr/>
              <a:t>34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RECOMMENDATIONS</a:t>
            </a: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others, including travellers and the general population may wish to be vaccinated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FE7F-C42E-436A-8483-54A86EE453B8}" type="slidenum">
              <a:rPr lang="en-US"/>
              <a:pPr/>
              <a:t>35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PREVENTION - DRUGS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RIMANTADINE  	</a:t>
            </a:r>
            <a:r>
              <a:rPr lang="en-US">
                <a:solidFill>
                  <a:srgbClr val="33CCCC"/>
                </a:solidFill>
              </a:rPr>
              <a:t>(M2)</a:t>
            </a:r>
            <a:endParaRPr lang="en-US"/>
          </a:p>
          <a:p>
            <a:pPr lvl="2"/>
            <a:r>
              <a:rPr lang="en-US"/>
              <a:t>type A only</a:t>
            </a:r>
          </a:p>
          <a:p>
            <a:r>
              <a:rPr lang="en-US"/>
              <a:t>AMANTADINE    	</a:t>
            </a:r>
            <a:r>
              <a:rPr lang="en-US">
                <a:solidFill>
                  <a:srgbClr val="33CCCC"/>
                </a:solidFill>
              </a:rPr>
              <a:t>(M2)</a:t>
            </a:r>
          </a:p>
          <a:p>
            <a:pPr lvl="2"/>
            <a:r>
              <a:rPr lang="en-US"/>
              <a:t>type A only</a:t>
            </a:r>
          </a:p>
          <a:p>
            <a:r>
              <a:rPr lang="en-US"/>
              <a:t>ZANAMIVIR  	</a:t>
            </a:r>
            <a:r>
              <a:rPr lang="en-US">
                <a:solidFill>
                  <a:srgbClr val="33CCCC"/>
                </a:solidFill>
              </a:rPr>
              <a:t>(NA)</a:t>
            </a:r>
            <a:endParaRPr lang="en-US"/>
          </a:p>
          <a:p>
            <a:pPr lvl="2"/>
            <a:r>
              <a:rPr lang="en-US"/>
              <a:t>types A and B, not yet approved for prevention</a:t>
            </a:r>
          </a:p>
          <a:p>
            <a:r>
              <a:rPr lang="en-US"/>
              <a:t>OSELTAMIVIR 	</a:t>
            </a:r>
            <a:r>
              <a:rPr lang="en-US">
                <a:solidFill>
                  <a:srgbClr val="33CCCC"/>
                </a:solidFill>
              </a:rPr>
              <a:t>(NA)</a:t>
            </a:r>
          </a:p>
          <a:p>
            <a:pPr lvl="2"/>
            <a:r>
              <a:rPr lang="en-US"/>
              <a:t>types A and 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51C0-6E0B-4745-AE97-EB4D04F23797}" type="slidenum">
              <a:rPr lang="en-US"/>
              <a:pPr/>
              <a:t>36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- DRUGS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RIMANTADINE  	</a:t>
            </a:r>
            <a:r>
              <a:rPr lang="en-US">
                <a:solidFill>
                  <a:srgbClr val="33CCCC"/>
                </a:solidFill>
              </a:rPr>
              <a:t>(M2)</a:t>
            </a:r>
            <a:endParaRPr lang="en-US"/>
          </a:p>
          <a:p>
            <a:pPr lvl="2"/>
            <a:r>
              <a:rPr lang="en-US"/>
              <a:t>type A only, needs to be given early</a:t>
            </a:r>
          </a:p>
          <a:p>
            <a:r>
              <a:rPr lang="en-US"/>
              <a:t>AMANTADINE    	</a:t>
            </a:r>
            <a:r>
              <a:rPr lang="en-US">
                <a:solidFill>
                  <a:srgbClr val="33CCCC"/>
                </a:solidFill>
              </a:rPr>
              <a:t>(M2)</a:t>
            </a:r>
          </a:p>
          <a:p>
            <a:pPr lvl="2"/>
            <a:r>
              <a:rPr lang="en-US"/>
              <a:t>type A only, needs to be given early</a:t>
            </a:r>
          </a:p>
          <a:p>
            <a:r>
              <a:rPr lang="en-US"/>
              <a:t>ZANAMIVIR  	</a:t>
            </a:r>
            <a:r>
              <a:rPr lang="en-US">
                <a:solidFill>
                  <a:srgbClr val="33CCCC"/>
                </a:solidFill>
              </a:rPr>
              <a:t>(NA)</a:t>
            </a:r>
            <a:endParaRPr lang="en-US"/>
          </a:p>
          <a:p>
            <a:pPr lvl="2"/>
            <a:r>
              <a:rPr lang="en-US"/>
              <a:t>types A and B, needs to be given early</a:t>
            </a:r>
          </a:p>
          <a:p>
            <a:r>
              <a:rPr lang="en-US"/>
              <a:t>OSELTAMIVIR 	</a:t>
            </a:r>
            <a:r>
              <a:rPr lang="en-US">
                <a:solidFill>
                  <a:srgbClr val="33CCCC"/>
                </a:solidFill>
              </a:rPr>
              <a:t>(NA)</a:t>
            </a:r>
          </a:p>
          <a:p>
            <a:pPr lvl="2"/>
            <a:r>
              <a:rPr lang="en-US"/>
              <a:t>types A and B, needs to be given early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550B-EB62-4832-A5C1-6E25CBAEAA43}" type="slidenum">
              <a:rPr lang="en-US"/>
              <a:pPr/>
              <a:t>37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TREATMENT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REST, LIQUIDS, ANTI-FEBRILE AGENTS </a:t>
            </a:r>
            <a:r>
              <a:rPr lang="en-US">
                <a:solidFill>
                  <a:srgbClr val="FF5050"/>
                </a:solidFill>
              </a:rPr>
              <a:t>(NO ASPIRIN FOR AGES 6MTHS-18YRS)</a:t>
            </a:r>
            <a:endParaRPr lang="en-US"/>
          </a:p>
          <a:p>
            <a:endParaRPr lang="en-US"/>
          </a:p>
          <a:p>
            <a:r>
              <a:rPr lang="en-US"/>
              <a:t>BE AWARE OF COMPLICATIONS AND TREAT APPROPRIATELY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37A2-9AD8-4A6C-A403-45E0C4201AC0}" type="slidenum">
              <a:rPr lang="en-US"/>
              <a:pPr/>
              <a:t>38</a:t>
            </a:fld>
            <a:endParaRPr 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609975" y="1030288"/>
            <a:ext cx="14192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TYPE A</a:t>
            </a:r>
          </a:p>
          <a:p>
            <a:pPr>
              <a:buFontTx/>
              <a:buNone/>
            </a:pPr>
            <a:endParaRPr lang="en-US">
              <a:solidFill>
                <a:srgbClr val="CC00CC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++++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shift, drift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sensitive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sensitive</a:t>
            </a:r>
          </a:p>
          <a:p>
            <a:pPr>
              <a:buFontTx/>
              <a:buNone/>
            </a:pPr>
            <a:r>
              <a:rPr lang="en-US">
                <a:solidFill>
                  <a:srgbClr val="CC00CC"/>
                </a:solidFill>
              </a:rPr>
              <a:t>2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76200" y="1030288"/>
            <a:ext cx="34417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severity of illness</a:t>
            </a:r>
          </a:p>
          <a:p>
            <a:pPr>
              <a:buFontTx/>
              <a:buNone/>
            </a:pPr>
            <a:r>
              <a:rPr lang="en-US"/>
              <a:t>animal reservoir</a:t>
            </a:r>
          </a:p>
          <a:p>
            <a:pPr>
              <a:buFontTx/>
              <a:buNone/>
            </a:pPr>
            <a:r>
              <a:rPr lang="en-US"/>
              <a:t>human pandemics</a:t>
            </a:r>
          </a:p>
          <a:p>
            <a:pPr>
              <a:buFontTx/>
              <a:buNone/>
            </a:pPr>
            <a:r>
              <a:rPr lang="en-US"/>
              <a:t>human epidemics</a:t>
            </a:r>
          </a:p>
          <a:p>
            <a:pPr>
              <a:buFontTx/>
              <a:buNone/>
            </a:pPr>
            <a:r>
              <a:rPr lang="en-US"/>
              <a:t>antigenic changes</a:t>
            </a:r>
          </a:p>
          <a:p>
            <a:pPr>
              <a:buFontTx/>
              <a:buNone/>
            </a:pPr>
            <a:r>
              <a:rPr lang="en-US"/>
              <a:t>segmented genome</a:t>
            </a:r>
          </a:p>
          <a:p>
            <a:pPr>
              <a:buFontTx/>
              <a:buNone/>
            </a:pPr>
            <a:r>
              <a:rPr lang="en-US"/>
              <a:t>amantadine, rimantidine</a:t>
            </a:r>
          </a:p>
          <a:p>
            <a:pPr>
              <a:buFontTx/>
              <a:buNone/>
            </a:pPr>
            <a:r>
              <a:rPr lang="en-US"/>
              <a:t>zanamivir</a:t>
            </a:r>
          </a:p>
          <a:p>
            <a:pPr>
              <a:buFontTx/>
              <a:buNone/>
            </a:pPr>
            <a:r>
              <a:rPr lang="en-US"/>
              <a:t>surface glycoproteins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410200" y="1030288"/>
            <a:ext cx="1371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TYPE B</a:t>
            </a:r>
          </a:p>
          <a:p>
            <a:pPr>
              <a:buFontTx/>
              <a:buNone/>
            </a:pPr>
            <a:endParaRPr 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++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drift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no effect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sensitive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934200" y="1030288"/>
            <a:ext cx="19653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TYPE C</a:t>
            </a:r>
          </a:p>
          <a:p>
            <a:pPr>
              <a:buFontTx/>
              <a:buNone/>
            </a:pPr>
            <a:endParaRPr lang="en-US">
              <a:solidFill>
                <a:srgbClr val="33CCCC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+</a:t>
            </a: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no (sporadic)</a:t>
            </a: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drift</a:t>
            </a: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no effect</a:t>
            </a:r>
          </a:p>
          <a:p>
            <a:pPr>
              <a:buFontTx/>
              <a:buNone/>
            </a:pPr>
            <a:endParaRPr lang="en-US">
              <a:solidFill>
                <a:srgbClr val="33CCCC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33CCCC"/>
                </a:solidFill>
              </a:rPr>
              <a:t>(1)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C78C-E257-4B69-9076-26A1D9D0BDBB}" type="slidenum">
              <a:rPr lang="en-US"/>
              <a:pPr/>
              <a:t>39</a:t>
            </a:fld>
            <a:endParaRPr lang="en-US"/>
          </a:p>
        </p:txBody>
      </p:sp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3733800" y="2971800"/>
            <a:ext cx="1255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/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61A4E-9C30-4E9D-BBF6-804AC20D1D55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THE IMPACT OF INFLUENZA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9900CC"/>
                </a:solidFill>
              </a:rPr>
              <a:t>1972-1994 (19 influenza seasons)</a:t>
            </a:r>
          </a:p>
          <a:p>
            <a:endParaRPr lang="en-US">
              <a:solidFill>
                <a:srgbClr val="9900CC"/>
              </a:solidFill>
            </a:endParaRPr>
          </a:p>
          <a:p>
            <a:pPr lvl="1"/>
            <a:r>
              <a:rPr lang="en-US">
                <a:solidFill>
                  <a:srgbClr val="9900CC"/>
                </a:solidFill>
              </a:rPr>
              <a:t>&gt;20,000 US deaths in 11 seasons</a:t>
            </a:r>
          </a:p>
          <a:p>
            <a:pPr lvl="1"/>
            <a:endParaRPr lang="en-US">
              <a:solidFill>
                <a:srgbClr val="9900CC"/>
              </a:solidFill>
            </a:endParaRPr>
          </a:p>
          <a:p>
            <a:pPr lvl="1"/>
            <a:r>
              <a:rPr lang="en-US">
                <a:solidFill>
                  <a:srgbClr val="9900CC"/>
                </a:solidFill>
              </a:rPr>
              <a:t>&gt;40,000 US deaths in 6 of these</a:t>
            </a:r>
          </a:p>
          <a:p>
            <a:pPr lvl="1"/>
            <a:endParaRPr lang="en-US">
              <a:solidFill>
                <a:srgbClr val="9900CC"/>
              </a:solidFill>
            </a:endParaRPr>
          </a:p>
          <a:p>
            <a:pPr lvl="1"/>
            <a:r>
              <a:rPr lang="en-US">
                <a:solidFill>
                  <a:srgbClr val="9900CC"/>
                </a:solidFill>
              </a:rPr>
              <a:t>many more hospitalizations (~110,000 per year)</a:t>
            </a:r>
            <a:endParaRPr lang="en-US">
              <a:solidFill>
                <a:srgbClr val="CC009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CF27-75C6-4115-A844-AD7AB2751509}" type="slidenum">
              <a:rPr lang="en-US"/>
              <a:pPr/>
              <a:t>40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live vaccine development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86575" y="6364288"/>
            <a:ext cx="2257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200">
                <a:solidFill>
                  <a:srgbClr val="333399"/>
                </a:solidFill>
              </a:rPr>
              <a:t>adapted from</a:t>
            </a:r>
          </a:p>
          <a:p>
            <a:pPr>
              <a:buFontTx/>
              <a:buNone/>
            </a:pPr>
            <a:r>
              <a:rPr lang="en-US" sz="1200">
                <a:solidFill>
                  <a:srgbClr val="333399"/>
                </a:solidFill>
              </a:rPr>
              <a:t>Treanor JJ Infect. Med. 15:714</a:t>
            </a:r>
          </a:p>
        </p:txBody>
      </p:sp>
      <p:pic>
        <p:nvPicPr>
          <p:cNvPr id="64516" name="Picture 4" descr="C:\gallery\flumist-mo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0725" y="1301750"/>
            <a:ext cx="4533900" cy="5400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C7F-F556-4479-9CE1-2C9CF3DE0C12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1101-3F3F-4807-B32E-4110409E286C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99"/>
                </a:solidFill>
              </a:rPr>
              <a:t>THE IMPACT OF INFLUENZA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9900CC"/>
                </a:solidFill>
              </a:rPr>
              <a:t>recently some increase in morbidity and mortality - possible factors?</a:t>
            </a:r>
          </a:p>
          <a:p>
            <a:pPr lvl="1"/>
            <a:r>
              <a:rPr lang="en-US">
                <a:solidFill>
                  <a:srgbClr val="9900CC"/>
                </a:solidFill>
              </a:rPr>
              <a:t>more elderly people</a:t>
            </a:r>
          </a:p>
          <a:p>
            <a:pPr lvl="1"/>
            <a:r>
              <a:rPr lang="en-US">
                <a:solidFill>
                  <a:srgbClr val="9900CC"/>
                </a:solidFill>
              </a:rPr>
              <a:t>CF patients live longer</a:t>
            </a:r>
          </a:p>
          <a:p>
            <a:pPr lvl="1"/>
            <a:r>
              <a:rPr lang="en-US">
                <a:solidFill>
                  <a:srgbClr val="9900CC"/>
                </a:solidFill>
              </a:rPr>
              <a:t>more high risk neonates</a:t>
            </a:r>
          </a:p>
          <a:p>
            <a:pPr lvl="1"/>
            <a:r>
              <a:rPr lang="en-US">
                <a:solidFill>
                  <a:srgbClr val="9900CC"/>
                </a:solidFill>
              </a:rPr>
              <a:t>more immunosuppressed patients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A92E-09D9-4BB3-BBE1-D74430611C2C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ORTHOMYXOVIRUSES</a:t>
            </a:r>
          </a:p>
        </p:txBody>
      </p:sp>
      <p:pic>
        <p:nvPicPr>
          <p:cNvPr id="15370" name="Picture 10" descr="C:\gallery\flu-stannard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324225" cy="2917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953000" y="5029200"/>
            <a:ext cx="37798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333399"/>
                </a:solidFill>
              </a:rPr>
              <a:t>http://www.uct.ac.za/depts/mmi/stannard/fluvirus.html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85800" y="19812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2800" dirty="0"/>
              <a:t> single-stranded RNA viruses of the family </a:t>
            </a:r>
            <a:r>
              <a:rPr lang="en-US" sz="2800" dirty="0" err="1" smtClean="0"/>
              <a:t>Orthomyxoviridae</a:t>
            </a:r>
            <a:r>
              <a:rPr lang="en-US" sz="2800" dirty="0" smtClean="0"/>
              <a:t>.</a:t>
            </a:r>
          </a:p>
          <a:p>
            <a:pPr marL="342900" indent="-342900"/>
            <a:r>
              <a:rPr lang="en-US" sz="2800" dirty="0" smtClean="0"/>
              <a:t>The </a:t>
            </a:r>
            <a:r>
              <a:rPr lang="en-US" sz="2800" dirty="0"/>
              <a:t>core nucleoproteins are used to distinguish the 3 types of influenza viruses: A, B, and C.</a:t>
            </a:r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/>
            <a:endParaRPr lang="en-US" sz="2800" dirty="0" smtClean="0"/>
          </a:p>
          <a:p>
            <a:pPr marL="342900" indent="-342900"/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/>
              <a:t>Hemagglutinin</a:t>
            </a:r>
            <a:r>
              <a:rPr lang="en-US" dirty="0" smtClean="0"/>
              <a:t> and </a:t>
            </a:r>
            <a:r>
              <a:rPr lang="en-US" i="1" dirty="0" smtClean="0"/>
              <a:t>neuraminidase</a:t>
            </a:r>
            <a:r>
              <a:rPr lang="en-US" dirty="0" smtClean="0"/>
              <a:t> are critical for virulence, and they are major targets for the neutralizing antibodies of acquired immunity to influenza.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Hemagglutinin</a:t>
            </a:r>
            <a:r>
              <a:rPr lang="en-US" dirty="0" smtClean="0"/>
              <a:t> binds to respiratory epithelial cells, allowing cellular infection.</a:t>
            </a:r>
          </a:p>
          <a:p>
            <a:r>
              <a:rPr lang="en-US" dirty="0" smtClean="0"/>
              <a:t> Neuraminidase cleaves the bond that holds newly replicated </a:t>
            </a:r>
            <a:r>
              <a:rPr lang="en-US" dirty="0" err="1" smtClean="0"/>
              <a:t>virions</a:t>
            </a:r>
            <a:r>
              <a:rPr lang="en-US" dirty="0" smtClean="0"/>
              <a:t> to the cell surface, permitting the infection to spread.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typing of influenza A occurs through identification of both H and N proteins. Nine H and 16 N types have been identified. 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hemagglutinins</a:t>
            </a:r>
            <a:r>
              <a:rPr lang="en-US" dirty="0" smtClean="0"/>
              <a:t> and neuraminidases infect wild waterfowl, and the various combinations of H and N yield 144 potential subtypes of influenza.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EC37-B132-4445-B45A-CC15DFF1C251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ANTIGENIC DRIFT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 and NA accumulate mutations</a:t>
            </a:r>
          </a:p>
          <a:p>
            <a:pPr lvl="1"/>
            <a:r>
              <a:rPr lang="en-US"/>
              <a:t>RNA virus</a:t>
            </a:r>
          </a:p>
          <a:p>
            <a:endParaRPr lang="en-US"/>
          </a:p>
          <a:p>
            <a:r>
              <a:rPr lang="en-US"/>
              <a:t>immune response no longer protects fully</a:t>
            </a:r>
          </a:p>
          <a:p>
            <a:endParaRPr lang="en-US"/>
          </a:p>
          <a:p>
            <a:r>
              <a:rPr lang="en-US"/>
              <a:t>sporadic outbreaks, limited epidemics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1313</Words>
  <Application>Microsoft Office PowerPoint</Application>
  <PresentationFormat>On-screen Show (4:3)</PresentationFormat>
  <Paragraphs>304</Paragraphs>
  <Slides>41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Times New Roman</vt:lpstr>
      <vt:lpstr>WP MathA</vt:lpstr>
      <vt:lpstr>Office Theme</vt:lpstr>
      <vt:lpstr>Document</vt:lpstr>
      <vt:lpstr>Clip</vt:lpstr>
      <vt:lpstr>INFLUENZA VIRUS</vt:lpstr>
      <vt:lpstr>‘FLU’</vt:lpstr>
      <vt:lpstr>THE IMPACT OF INFLUENZA PANDEMICS</vt:lpstr>
      <vt:lpstr>THE IMPACT OF INFLUENZA</vt:lpstr>
      <vt:lpstr>THE IMPACT OF INFLUENZA</vt:lpstr>
      <vt:lpstr>ORTHOMYXOVIRUSES</vt:lpstr>
      <vt:lpstr>PATHOGENESIS</vt:lpstr>
      <vt:lpstr>PowerPoint Presentation</vt:lpstr>
      <vt:lpstr>ANTIGENIC DRIFT</vt:lpstr>
      <vt:lpstr>ANTIGENIC SHIFT</vt:lpstr>
      <vt:lpstr>where do “new” HA and NA come from?</vt:lpstr>
      <vt:lpstr>where do “new” HA and NA come from?</vt:lpstr>
      <vt:lpstr>PowerPoint Presentation</vt:lpstr>
      <vt:lpstr>why do we not have influenza B pandemics?   </vt:lpstr>
      <vt:lpstr>TRANSMISSION</vt:lpstr>
      <vt:lpstr>PowerPoint Presentation</vt:lpstr>
      <vt:lpstr>VIRAL SHEDDING</vt:lpstr>
      <vt:lpstr>SYMPTOMS</vt:lpstr>
      <vt:lpstr>CLINICAL FINDINGS</vt:lpstr>
      <vt:lpstr>PowerPoint Presentation</vt:lpstr>
      <vt:lpstr>DIFFERENTIAL DIAGNOSIS</vt:lpstr>
      <vt:lpstr>LABORATORY INVESTIGATIONS</vt:lpstr>
      <vt:lpstr>COMPLICATIONS</vt:lpstr>
      <vt:lpstr>NON-PULMONARY COMPLICATIONS</vt:lpstr>
      <vt:lpstr>MORTALITY</vt:lpstr>
      <vt:lpstr>SURVEILLANCE</vt:lpstr>
      <vt:lpstr>VACCINE</vt:lpstr>
      <vt:lpstr>PowerPoint Presentation</vt:lpstr>
      <vt:lpstr>RECOMMENDATIONS</vt:lpstr>
      <vt:lpstr>RECOMMENDATIONS</vt:lpstr>
      <vt:lpstr>RECOMMENDATIONS</vt:lpstr>
      <vt:lpstr>THOSE LIKELY TO TRANSMIT INFLUENZA</vt:lpstr>
      <vt:lpstr>RECOMMENDATIONS</vt:lpstr>
      <vt:lpstr>RECOMMENDATIONS</vt:lpstr>
      <vt:lpstr>PREVENTION - DRUGS</vt:lpstr>
      <vt:lpstr>TREATMENT - DRUGS</vt:lpstr>
      <vt:lpstr>OTHER TREATMENT</vt:lpstr>
      <vt:lpstr>PowerPoint Presentation</vt:lpstr>
      <vt:lpstr>PowerPoint Presentation</vt:lpstr>
      <vt:lpstr>live vaccine development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 VIRUS</dc:title>
  <dc:creator>gesamari</dc:creator>
  <cp:lastModifiedBy>Windows User</cp:lastModifiedBy>
  <cp:revision>14</cp:revision>
  <dcterms:created xsi:type="dcterms:W3CDTF">2015-01-27T09:15:19Z</dcterms:created>
  <dcterms:modified xsi:type="dcterms:W3CDTF">2018-11-18T21:51:38Z</dcterms:modified>
</cp:coreProperties>
</file>