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81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60" r:id="rId26"/>
    <p:sldId id="280" r:id="rId27"/>
  </p:sldIdLst>
  <p:sldSz cx="9144000" cy="6858000" type="screen4x3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8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82B35DC1-E0D4-41A1-AE0F-49C75FCD80EE}" type="datetimeFigureOut">
              <a:rPr lang="fi-FI" smtClean="0"/>
              <a:pPr/>
              <a:t>13.11.2014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fi-FI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8EDA41C-517B-47EA-A0B9-726C03E49C67}" type="slidenum">
              <a:rPr lang="fi-FI" smtClean="0"/>
              <a:pPr/>
              <a:t>‹#›</a:t>
            </a:fld>
            <a:endParaRPr lang="fi-FI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i-FI" sz="6000" dirty="0" smtClean="0"/>
              <a:t>Poliomyelitis </a:t>
            </a:r>
            <a:endParaRPr lang="fi-FI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 dirty="0" smtClean="0"/>
          </a:p>
          <a:p>
            <a:r>
              <a:rPr lang="fi-FI" dirty="0" smtClean="0"/>
              <a:t>BY</a:t>
            </a:r>
          </a:p>
          <a:p>
            <a:r>
              <a:rPr lang="fi-FI" dirty="0" smtClean="0"/>
              <a:t> J. Amanya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Pathology 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dirty="0" smtClean="0"/>
              <a:t>The virus reaches the anterior horn of the spinal cord or  basal ganglia of the brain stem.</a:t>
            </a:r>
          </a:p>
          <a:p>
            <a:r>
              <a:rPr lang="fi-FI" sz="2800" dirty="0" smtClean="0"/>
              <a:t>In both it affects the motor neurones leading to paralysis</a:t>
            </a:r>
          </a:p>
          <a:p>
            <a:r>
              <a:rPr lang="fi-FI" sz="2800" dirty="0" smtClean="0"/>
              <a:t>Neuropathy of poliomyelitis is </a:t>
            </a:r>
            <a:r>
              <a:rPr lang="fi-FI" sz="2800" b="1" dirty="0" smtClean="0"/>
              <a:t>pathognomonic</a:t>
            </a:r>
          </a:p>
          <a:p>
            <a:r>
              <a:rPr lang="fi-FI" sz="2800" dirty="0" smtClean="0"/>
              <a:t>Neuronal damage is due to viral multiplication </a:t>
            </a:r>
          </a:p>
          <a:p>
            <a:r>
              <a:rPr lang="fi-FI" sz="2800" dirty="0" smtClean="0"/>
              <a:t>Occ. Injury to nerves is reversible, and restoration of fxn may occur 3-4weeks after onset of disease</a:t>
            </a:r>
          </a:p>
          <a:p>
            <a:r>
              <a:rPr lang="fi-FI" sz="2800" dirty="0" smtClean="0"/>
              <a:t>Considerable destruction of neurones may occur without clinical disability</a:t>
            </a:r>
            <a:endParaRPr lang="fi-FI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Regions of damage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200" dirty="0" smtClean="0"/>
              <a:t>Spinal cord – anterior horn cells</a:t>
            </a:r>
          </a:p>
          <a:p>
            <a:r>
              <a:rPr lang="fi-FI" sz="3200" dirty="0" smtClean="0"/>
              <a:t>Medulla – vestibular nuclei</a:t>
            </a:r>
          </a:p>
          <a:p>
            <a:r>
              <a:rPr lang="fi-FI" sz="3200" dirty="0" smtClean="0"/>
              <a:t>Cerebellum – affects the root of nuclei, </a:t>
            </a:r>
            <a:r>
              <a:rPr lang="fi-FI" sz="3200" smtClean="0"/>
              <a:t>vital </a:t>
            </a:r>
            <a:r>
              <a:rPr lang="fi-FI" sz="3200" smtClean="0"/>
              <a:t>organs</a:t>
            </a:r>
            <a:endParaRPr lang="fi-FI" sz="3200" dirty="0" smtClean="0"/>
          </a:p>
          <a:p>
            <a:r>
              <a:rPr lang="fi-FI" sz="3200" dirty="0" smtClean="0"/>
              <a:t>Midbrain – grey matter &amp; substancia nigra, thalamus and hypothalamus</a:t>
            </a:r>
          </a:p>
          <a:p>
            <a:r>
              <a:rPr lang="fi-FI" sz="3200" dirty="0" smtClean="0"/>
              <a:t>Cerebral cortex – motor cortex</a:t>
            </a:r>
            <a:endParaRPr lang="fi-FI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It spares the following:</a:t>
            </a:r>
          </a:p>
          <a:p>
            <a:r>
              <a:rPr lang="fi-FI" sz="3200" dirty="0" smtClean="0"/>
              <a:t>Non motor – cerebral cortex</a:t>
            </a:r>
          </a:p>
          <a:p>
            <a:r>
              <a:rPr lang="fi-FI" sz="3200" dirty="0" smtClean="0"/>
              <a:t>White matter of spinal cord</a:t>
            </a:r>
            <a:endParaRPr lang="fi-FI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Extra neural pathology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200" b="1" dirty="0" smtClean="0"/>
              <a:t>Bronchopulmonary changes </a:t>
            </a:r>
          </a:p>
          <a:p>
            <a:pPr>
              <a:buFont typeface="Wingdings" pitchFamily="2" charset="2"/>
              <a:buChar char="§"/>
            </a:pPr>
            <a:r>
              <a:rPr lang="fi-FI" sz="3200" dirty="0" smtClean="0"/>
              <a:t>Aspiration pneumonia</a:t>
            </a:r>
          </a:p>
          <a:p>
            <a:pPr>
              <a:buFont typeface="Wingdings" pitchFamily="2" charset="2"/>
              <a:buChar char="§"/>
            </a:pPr>
            <a:r>
              <a:rPr lang="fi-FI" sz="3200" dirty="0" smtClean="0"/>
              <a:t>Atelectasis</a:t>
            </a:r>
          </a:p>
          <a:p>
            <a:pPr>
              <a:buFont typeface="Wingdings" pitchFamily="2" charset="2"/>
              <a:buChar char="§"/>
            </a:pPr>
            <a:r>
              <a:rPr lang="fi-FI" sz="3200" dirty="0" smtClean="0"/>
              <a:t>Purulent bronchitis</a:t>
            </a:r>
          </a:p>
          <a:p>
            <a:pPr>
              <a:buFont typeface="Wingdings" pitchFamily="2" charset="2"/>
              <a:buChar char="§"/>
            </a:pPr>
            <a:r>
              <a:rPr lang="fi-FI" sz="3200" dirty="0" smtClean="0"/>
              <a:t>Impaired cough reflex</a:t>
            </a:r>
          </a:p>
          <a:p>
            <a:pPr>
              <a:buNone/>
            </a:pPr>
            <a:endParaRPr lang="fi-FI" sz="3200" dirty="0" smtClean="0"/>
          </a:p>
          <a:p>
            <a:pPr>
              <a:buNone/>
            </a:pPr>
            <a:r>
              <a:rPr lang="fi-FI" sz="3200" b="1" dirty="0" smtClean="0"/>
              <a:t>CVS</a:t>
            </a:r>
            <a:r>
              <a:rPr lang="fi-FI" sz="3200" dirty="0" smtClean="0"/>
              <a:t>: Hypotension, CCF, Pulmonary oedema, renal failure, hypertension</a:t>
            </a:r>
            <a:endParaRPr lang="fi-FI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Probems that arise from RX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UTI 2° catheterization</a:t>
            </a:r>
          </a:p>
          <a:p>
            <a:r>
              <a:rPr lang="fi-FI" sz="3200" dirty="0" smtClean="0"/>
              <a:t>Decubitus ulcers</a:t>
            </a:r>
          </a:p>
          <a:p>
            <a:r>
              <a:rPr lang="fi-FI" sz="3200" dirty="0" smtClean="0"/>
              <a:t>Psychotic disturbance</a:t>
            </a:r>
          </a:p>
          <a:p>
            <a:r>
              <a:rPr lang="fi-FI" sz="3200" dirty="0" smtClean="0"/>
              <a:t>Stress  ulcers ( vagus nerve)</a:t>
            </a:r>
          </a:p>
          <a:p>
            <a:r>
              <a:rPr lang="fi-FI" sz="3200" b="1" dirty="0" smtClean="0"/>
              <a:t>Immunity  - </a:t>
            </a:r>
            <a:r>
              <a:rPr lang="fi-FI" sz="3200" dirty="0" smtClean="0"/>
              <a:t>Permanent  after infection directed to specific type. Therefore immunize even those who suffer from polio.</a:t>
            </a:r>
            <a:endParaRPr lang="fi-FI" sz="32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Clinical manifestation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sz="3600" b="1" dirty="0" smtClean="0"/>
              <a:t>4 Clinical forms</a:t>
            </a:r>
          </a:p>
          <a:p>
            <a:r>
              <a:rPr lang="fi-FI" dirty="0" smtClean="0"/>
              <a:t>1. </a:t>
            </a:r>
            <a:r>
              <a:rPr lang="fi-FI" sz="3600" dirty="0" smtClean="0"/>
              <a:t>90% asymptomatic </a:t>
            </a:r>
          </a:p>
          <a:p>
            <a:r>
              <a:rPr lang="fi-FI" sz="3600" dirty="0" smtClean="0"/>
              <a:t>2. abortive</a:t>
            </a:r>
          </a:p>
          <a:p>
            <a:r>
              <a:rPr lang="fi-FI" sz="3600" dirty="0" smtClean="0"/>
              <a:t>3. Non paralytic</a:t>
            </a:r>
          </a:p>
          <a:p>
            <a:r>
              <a:rPr lang="fi-FI" sz="3600" dirty="0" smtClean="0"/>
              <a:t>4. paralytic </a:t>
            </a:r>
          </a:p>
          <a:p>
            <a:endParaRPr lang="fi-FI" sz="3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Abortive poliomyelitis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Brief febrile illnes</a:t>
            </a:r>
          </a:p>
          <a:p>
            <a:r>
              <a:rPr lang="fi-FI" sz="3200" dirty="0" smtClean="0"/>
              <a:t>Malaise, anorexia, nausea, vomiting, headache, sorethroat, constipation </a:t>
            </a:r>
          </a:p>
          <a:p>
            <a:r>
              <a:rPr lang="fi-FI" sz="3200" dirty="0" smtClean="0"/>
              <a:t>Unlocalised abd. Pains</a:t>
            </a:r>
          </a:p>
          <a:p>
            <a:r>
              <a:rPr lang="fi-FI" sz="3200" dirty="0" smtClean="0"/>
              <a:t>Fever &gt; 39.5</a:t>
            </a:r>
            <a:r>
              <a:rPr lang="fi-FI" sz="3200" dirty="0" smtClean="0">
                <a:latin typeface="Lucida Sans Unicode"/>
                <a:cs typeface="Lucida Sans Unicode"/>
              </a:rPr>
              <a:t>℃</a:t>
            </a:r>
          </a:p>
          <a:p>
            <a:r>
              <a:rPr lang="fi-FI" sz="3200" dirty="0" smtClean="0">
                <a:latin typeface="Lucida Sans Unicode"/>
                <a:cs typeface="Lucida Sans Unicode"/>
              </a:rPr>
              <a:t>Pharynx- sore throat</a:t>
            </a:r>
          </a:p>
          <a:p>
            <a:r>
              <a:rPr lang="fi-FI" sz="3200" dirty="0" smtClean="0">
                <a:latin typeface="Lucida Sans Unicode"/>
                <a:cs typeface="Lucida Sans Unicode"/>
              </a:rPr>
              <a:t>Spontaneous recovery</a:t>
            </a:r>
            <a:endParaRPr lang="fi-FI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Non paralytic poliomyelitis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2800" dirty="0" smtClean="0"/>
              <a:t>More intense </a:t>
            </a:r>
          </a:p>
          <a:p>
            <a:r>
              <a:rPr lang="fi-FI" sz="2800" dirty="0" smtClean="0"/>
              <a:t>Soreness &amp; stiffness of muscles of the neck trunk and limbs</a:t>
            </a:r>
          </a:p>
          <a:p>
            <a:r>
              <a:rPr lang="fi-FI" sz="2800" dirty="0" smtClean="0"/>
              <a:t>Fleeting paralysis of bladder may occur</a:t>
            </a:r>
          </a:p>
          <a:p>
            <a:r>
              <a:rPr lang="fi-FI" sz="2800" dirty="0" smtClean="0"/>
              <a:t>Constipation is frequent</a:t>
            </a:r>
          </a:p>
          <a:p>
            <a:r>
              <a:rPr lang="fi-FI" sz="2800" dirty="0" smtClean="0"/>
              <a:t>2/3 of cases have a short symptom free interlude btn 1st phase and CNS manifestation</a:t>
            </a:r>
          </a:p>
          <a:p>
            <a:r>
              <a:rPr lang="fi-FI" sz="2800" b="1" dirty="0" smtClean="0"/>
              <a:t>Hall mark – </a:t>
            </a:r>
            <a:r>
              <a:rPr lang="fi-FI" sz="2800" dirty="0" smtClean="0"/>
              <a:t>nuchal &amp; spinal rigidity, kerning sign +ve</a:t>
            </a:r>
          </a:p>
          <a:p>
            <a:pPr>
              <a:buNone/>
            </a:pPr>
            <a:r>
              <a:rPr lang="fi-FI" sz="2800" dirty="0" smtClean="0"/>
              <a:t>Brudzinkis sign positive</a:t>
            </a:r>
            <a:endParaRPr lang="fi-FI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i-FI" sz="3200" b="1" dirty="0" smtClean="0"/>
              <a:t>On examination </a:t>
            </a:r>
          </a:p>
          <a:p>
            <a:r>
              <a:rPr lang="fi-FI" sz="3200" dirty="0" smtClean="0"/>
              <a:t>Early stages – active reflexes</a:t>
            </a:r>
          </a:p>
          <a:p>
            <a:r>
              <a:rPr lang="fi-FI" sz="3200" dirty="0" smtClean="0"/>
              <a:t>Weakness precedes paralysis 12-24 hrs the superficial reflexes.  </a:t>
            </a:r>
          </a:p>
          <a:p>
            <a:r>
              <a:rPr lang="fi-FI" sz="3200" dirty="0" smtClean="0"/>
              <a:t>Cremesteric abdominal reflexes &amp; spinal and gluteal reflexes are the 1st  to diminish</a:t>
            </a:r>
            <a:endParaRPr lang="fi-FI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Paralytic poliomyelitis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Has 3 syndromes </a:t>
            </a:r>
          </a:p>
          <a:p>
            <a:pPr marL="514350" indent="-514350">
              <a:buAutoNum type="arabicPeriod"/>
            </a:pPr>
            <a:r>
              <a:rPr lang="fi-FI" sz="3200" b="1" dirty="0" smtClean="0"/>
              <a:t>Spinal paralytic poliomyelitis, -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i-FI" sz="3200" b="1" dirty="0" smtClean="0"/>
              <a:t> </a:t>
            </a:r>
            <a:r>
              <a:rPr lang="fi-FI" sz="3200" dirty="0" smtClean="0"/>
              <a:t>severe haedache,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i-FI" sz="3200" dirty="0" smtClean="0"/>
              <a:t>fever,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i-FI" sz="3200" dirty="0" smtClean="0"/>
              <a:t>severe muscle pain,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i-FI" sz="3200" dirty="0" smtClean="0"/>
              <a:t>paraesthesia, 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fi-FI" sz="3200" dirty="0" smtClean="0"/>
              <a:t>fasciculations &amp; spasms with in 1-2 days</a:t>
            </a:r>
          </a:p>
          <a:p>
            <a:pPr>
              <a:buNone/>
            </a:pPr>
            <a:endParaRPr lang="fi-FI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Learning outcomes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600" dirty="0" smtClean="0"/>
              <a:t>Define poliomyelitis</a:t>
            </a:r>
          </a:p>
          <a:p>
            <a:r>
              <a:rPr lang="fi-FI" sz="3600" dirty="0" smtClean="0"/>
              <a:t>State the epidemiology </a:t>
            </a:r>
          </a:p>
          <a:p>
            <a:r>
              <a:rPr lang="fi-FI" sz="3600" dirty="0" smtClean="0"/>
              <a:t>Explain the pathology</a:t>
            </a:r>
          </a:p>
          <a:p>
            <a:r>
              <a:rPr lang="fi-FI" sz="3600" dirty="0" smtClean="0"/>
              <a:t>State the clinical manifestation</a:t>
            </a:r>
          </a:p>
          <a:p>
            <a:r>
              <a:rPr lang="fi-FI" sz="3600" dirty="0" smtClean="0"/>
              <a:t>Diagnose and treat poliomyelitis</a:t>
            </a:r>
          </a:p>
          <a:p>
            <a:r>
              <a:rPr lang="fi-FI" sz="3600" dirty="0" smtClean="0"/>
              <a:t>Outline the differential diagnosis</a:t>
            </a:r>
          </a:p>
          <a:p>
            <a:r>
              <a:rPr lang="fi-FI" sz="3600" dirty="0" smtClean="0"/>
              <a:t>List the complications  </a:t>
            </a:r>
          </a:p>
          <a:p>
            <a:r>
              <a:rPr lang="fi-FI" sz="3600" dirty="0" smtClean="0"/>
              <a:t>State the prognosis</a:t>
            </a:r>
            <a:endParaRPr lang="fi-FI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Bulbar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Involve s spinal cord, cranial nerves &amp; brainstem</a:t>
            </a:r>
          </a:p>
          <a:p>
            <a:r>
              <a:rPr lang="fi-FI" sz="3200" dirty="0" smtClean="0"/>
              <a:t>Flaccid paralysis of all the 4 limbs</a:t>
            </a:r>
          </a:p>
          <a:p>
            <a:r>
              <a:rPr lang="fi-FI" sz="3200" dirty="0" smtClean="0"/>
              <a:t>Inability to swallow, cough, or sneeze  aspiration pneumonia, horseness, aphonia, asphyxia, </a:t>
            </a:r>
            <a:r>
              <a:rPr lang="fi-FI" sz="3200" dirty="0" smtClean="0">
                <a:latin typeface="Calibri"/>
              </a:rPr>
              <a:t>↑BP, cardiac arhythmias, </a:t>
            </a:r>
            <a:endParaRPr lang="fi-FI" sz="3200" dirty="0" smtClean="0"/>
          </a:p>
          <a:p>
            <a:endParaRPr lang="fi-FI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Polioencephalitis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200" dirty="0" smtClean="0"/>
              <a:t>Is rare</a:t>
            </a:r>
          </a:p>
          <a:p>
            <a:r>
              <a:rPr lang="fi-FI" sz="3200" dirty="0" smtClean="0"/>
              <a:t>Higher centers of the brain are severely involved</a:t>
            </a:r>
          </a:p>
          <a:p>
            <a:r>
              <a:rPr lang="fi-FI" sz="3200" dirty="0" smtClean="0"/>
              <a:t>S+s – seizures, coma, irritability, disorientation, drowsiness, course tremors, peripheral or cranial nerve palsy</a:t>
            </a:r>
          </a:p>
          <a:p>
            <a:r>
              <a:rPr lang="fi-FI" sz="3200" dirty="0" smtClean="0"/>
              <a:t>Paralysis can be provoked during the period of abortive, non paralytic by exercises, injections</a:t>
            </a:r>
            <a:endParaRPr lang="fi-FI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Diagnosis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Unimmunised with a paralytic disease</a:t>
            </a:r>
          </a:p>
          <a:p>
            <a:r>
              <a:rPr lang="fi-FI" sz="2800" dirty="0" smtClean="0"/>
              <a:t>Or paralytic dse  7-14 days after OPV</a:t>
            </a:r>
          </a:p>
          <a:p>
            <a:r>
              <a:rPr lang="fi-FI" sz="2800" dirty="0" smtClean="0"/>
              <a:t>Lab Dx</a:t>
            </a:r>
          </a:p>
          <a:p>
            <a:r>
              <a:rPr lang="fi-FI" sz="2800" dirty="0" smtClean="0"/>
              <a:t>Isolation &amp; identification of polio virus in the stool</a:t>
            </a:r>
          </a:p>
          <a:p>
            <a:r>
              <a:rPr lang="fi-FI" sz="2800" dirty="0" smtClean="0"/>
              <a:t>In suspected cases 2 stool specimens should be collected 24- 48 hrs apart</a:t>
            </a:r>
          </a:p>
          <a:p>
            <a:r>
              <a:rPr lang="fi-FI" sz="2800" dirty="0" smtClean="0"/>
              <a:t>Atleast within 1st week after onset of paralysis</a:t>
            </a:r>
          </a:p>
          <a:p>
            <a:r>
              <a:rPr lang="fi-FI" sz="2800" dirty="0" smtClean="0"/>
              <a:t>CSF – pleocytosis of 20 -300 cells/mm</a:t>
            </a:r>
            <a:r>
              <a:rPr lang="fi-FI" sz="2800" dirty="0" smtClean="0">
                <a:latin typeface="Calibri"/>
              </a:rPr>
              <a:t>ᵌ</a:t>
            </a:r>
            <a:endParaRPr lang="fi-FI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Differential diagnosis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fi-FI" dirty="0" smtClean="0"/>
              <a:t>1. </a:t>
            </a:r>
            <a:r>
              <a:rPr lang="fi-FI" sz="2800" dirty="0" smtClean="0"/>
              <a:t>Guillain –barre syndrome – symmetrical paralysis</a:t>
            </a:r>
          </a:p>
          <a:p>
            <a:pPr>
              <a:buNone/>
            </a:pPr>
            <a:r>
              <a:rPr lang="fi-FI" sz="2800" dirty="0" smtClean="0"/>
              <a:t>↑proteins in CSF with few cells</a:t>
            </a:r>
          </a:p>
          <a:p>
            <a:pPr>
              <a:buNone/>
            </a:pPr>
            <a:r>
              <a:rPr lang="fi-FI" sz="2800" dirty="0" smtClean="0"/>
              <a:t>2. Acute traumatic sciatic neuritis</a:t>
            </a:r>
          </a:p>
          <a:p>
            <a:pPr>
              <a:buNone/>
            </a:pPr>
            <a:r>
              <a:rPr lang="fi-FI" sz="2800" dirty="0" smtClean="0"/>
              <a:t>3. Neuropathies – diseases of neuromuscular junction e.g</a:t>
            </a:r>
          </a:p>
          <a:p>
            <a:pPr>
              <a:buNone/>
            </a:pPr>
            <a:r>
              <a:rPr lang="fi-FI" sz="2800" dirty="0" smtClean="0"/>
              <a:t>Myasthenia gravis,</a:t>
            </a:r>
          </a:p>
          <a:p>
            <a:pPr>
              <a:buNone/>
            </a:pPr>
            <a:r>
              <a:rPr lang="fi-FI" sz="2800" dirty="0" smtClean="0"/>
              <a:t>4. Poliomyositis </a:t>
            </a:r>
          </a:p>
          <a:p>
            <a:pPr>
              <a:buNone/>
            </a:pPr>
            <a:r>
              <a:rPr lang="fi-FI" sz="2800" dirty="0" smtClean="0"/>
              <a:t>5. Viral myositis</a:t>
            </a:r>
          </a:p>
          <a:p>
            <a:pPr>
              <a:buNone/>
            </a:pPr>
            <a:r>
              <a:rPr lang="fi-FI" sz="2800" dirty="0" smtClean="0"/>
              <a:t>6. Metabolic – hypokalaemia - periodic paralysis</a:t>
            </a:r>
          </a:p>
          <a:p>
            <a:pPr>
              <a:buNone/>
            </a:pPr>
            <a:r>
              <a:rPr lang="fi-FI" sz="2800" dirty="0" smtClean="0"/>
              <a:t>7. Rabies, 8.Tetanus,  9. Botulism </a:t>
            </a:r>
            <a:endParaRPr lang="fi-FI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Treatment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dirty="0" smtClean="0"/>
              <a:t>No specific antiviral Rx</a:t>
            </a:r>
          </a:p>
          <a:p>
            <a:r>
              <a:rPr lang="fi-FI" sz="2800" dirty="0" smtClean="0"/>
              <a:t>Prevent diseases &amp;  its complications</a:t>
            </a:r>
          </a:p>
          <a:p>
            <a:r>
              <a:rPr lang="fi-FI" sz="2800" b="1" dirty="0" smtClean="0"/>
              <a:t>Supportive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/>
              <a:t>Analgesic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/>
              <a:t>Sedatives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/>
              <a:t>Bed rest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/>
              <a:t>Diet 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/>
              <a:t>Firm bed</a:t>
            </a:r>
          </a:p>
          <a:p>
            <a:pPr>
              <a:buFont typeface="Wingdings" pitchFamily="2" charset="2"/>
              <a:buChar char="Ø"/>
            </a:pPr>
            <a:r>
              <a:rPr lang="fi-FI" sz="2800" dirty="0" smtClean="0"/>
              <a:t>physiotherapy</a:t>
            </a:r>
            <a:endParaRPr lang="fi-FI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Bulbar paralysis – tracheostomy </a:t>
            </a:r>
          </a:p>
          <a:p>
            <a:r>
              <a:rPr lang="fi-FI" sz="3200" dirty="0" smtClean="0"/>
              <a:t>Avoid injections</a:t>
            </a:r>
          </a:p>
          <a:p>
            <a:r>
              <a:rPr lang="fi-FI" sz="3200" dirty="0" smtClean="0"/>
              <a:t>Promote personal hygiene</a:t>
            </a:r>
          </a:p>
          <a:p>
            <a:r>
              <a:rPr lang="fi-FI" sz="3200" dirty="0" smtClean="0"/>
              <a:t>Isolate active cases for atleast 1-2 weeks after onset of s+s</a:t>
            </a:r>
          </a:p>
          <a:p>
            <a:r>
              <a:rPr lang="fi-FI" sz="3200" b="1" dirty="0" smtClean="0"/>
              <a:t>Specific </a:t>
            </a:r>
          </a:p>
          <a:p>
            <a:r>
              <a:rPr lang="fi-FI" sz="3200" dirty="0" smtClean="0"/>
              <a:t>Use of OPV</a:t>
            </a:r>
            <a:endParaRPr lang="fi-FI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Complications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Severe malena – (gastric erosion)</a:t>
            </a:r>
          </a:p>
          <a:p>
            <a:r>
              <a:rPr lang="fi-FI" sz="2800" dirty="0" smtClean="0"/>
              <a:t>Respiratory embarassment </a:t>
            </a:r>
          </a:p>
          <a:p>
            <a:r>
              <a:rPr lang="fi-FI" sz="2800" dirty="0" smtClean="0"/>
              <a:t>Pulmonary embolism </a:t>
            </a:r>
          </a:p>
          <a:p>
            <a:r>
              <a:rPr lang="fi-FI" sz="2800" dirty="0" smtClean="0"/>
              <a:t>Skeletal decalcification</a:t>
            </a:r>
          </a:p>
          <a:p>
            <a:r>
              <a:rPr lang="fi-FI" sz="2800" b="1" dirty="0" smtClean="0"/>
              <a:t>Prognosis </a:t>
            </a:r>
          </a:p>
          <a:p>
            <a:r>
              <a:rPr lang="fi-FI" sz="2800" dirty="0" smtClean="0"/>
              <a:t>Abortive poliomyelitis  - good</a:t>
            </a:r>
          </a:p>
          <a:p>
            <a:r>
              <a:rPr lang="fi-FI" sz="2800" dirty="0" smtClean="0"/>
              <a:t>No long term sequele </a:t>
            </a:r>
          </a:p>
          <a:p>
            <a:r>
              <a:rPr lang="fi-FI" sz="2800" dirty="0" smtClean="0"/>
              <a:t>Bulbar paralysis – mortality rate 60%</a:t>
            </a:r>
            <a:endParaRPr lang="fi-FI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i-FI" dirty="0" smtClean="0"/>
              <a:t>A child with deformity due to polio</a:t>
            </a:r>
            <a:endParaRPr lang="fi-FI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3998912" y="2085975"/>
            <a:ext cx="23717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Definition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It is an acute communicable disease caused by polio virus</a:t>
            </a:r>
          </a:p>
          <a:p>
            <a:r>
              <a:rPr lang="fi-FI" sz="3200" dirty="0" smtClean="0"/>
              <a:t>It is a disease that paralyses</a:t>
            </a:r>
          </a:p>
          <a:p>
            <a:r>
              <a:rPr lang="fi-FI" sz="3200" dirty="0" smtClean="0"/>
              <a:t>There are 3 strains:</a:t>
            </a:r>
          </a:p>
          <a:p>
            <a:pPr>
              <a:buFont typeface="Wingdings" pitchFamily="2" charset="2"/>
              <a:buChar char="§"/>
            </a:pPr>
            <a:r>
              <a:rPr lang="fi-FI" sz="3200" dirty="0" smtClean="0"/>
              <a:t>Brunhilde l</a:t>
            </a:r>
          </a:p>
          <a:p>
            <a:pPr>
              <a:buFont typeface="Wingdings" pitchFamily="2" charset="2"/>
              <a:buChar char="§"/>
            </a:pPr>
            <a:r>
              <a:rPr lang="fi-FI" sz="3200" dirty="0" smtClean="0"/>
              <a:t>Lancing ll</a:t>
            </a:r>
          </a:p>
          <a:p>
            <a:pPr>
              <a:buFont typeface="Wingdings" pitchFamily="2" charset="2"/>
              <a:buChar char="§"/>
            </a:pPr>
            <a:r>
              <a:rPr lang="fi-FI" sz="3200" dirty="0" smtClean="0"/>
              <a:t>Leon lll</a:t>
            </a:r>
            <a:endParaRPr lang="fi-FI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Epidemiology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2800" dirty="0" smtClean="0"/>
              <a:t>Man &amp; Jipanzee are the only known reservior</a:t>
            </a:r>
          </a:p>
          <a:p>
            <a:r>
              <a:rPr lang="fi-FI" sz="2800" dirty="0" smtClean="0"/>
              <a:t>It spreads thro droplets through the nasopharynx</a:t>
            </a:r>
          </a:p>
          <a:p>
            <a:r>
              <a:rPr lang="fi-FI" sz="2800" b="1" dirty="0" smtClean="0"/>
              <a:t>Endemic polio </a:t>
            </a:r>
            <a:r>
              <a:rPr lang="fi-FI" sz="2800" dirty="0" smtClean="0"/>
              <a:t>occurs where polio virus circulate abundantly, poor enviromental sanitation.</a:t>
            </a:r>
          </a:p>
          <a:p>
            <a:r>
              <a:rPr lang="fi-FI" sz="2800" dirty="0" smtClean="0"/>
              <a:t>All children are exposed to the 3 strains by the time they are 4yrs</a:t>
            </a:r>
          </a:p>
          <a:p>
            <a:r>
              <a:rPr lang="fi-FI" sz="2800" dirty="0" smtClean="0"/>
              <a:t>Most of the infections are asymptomatic </a:t>
            </a:r>
            <a:endParaRPr lang="fi-FI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Epidemic polio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Occur in good hygiene</a:t>
            </a:r>
          </a:p>
          <a:p>
            <a:r>
              <a:rPr lang="fi-FI" sz="3200" dirty="0" smtClean="0"/>
              <a:t>Age of exposure shifts from infancy to childhood</a:t>
            </a:r>
          </a:p>
          <a:p>
            <a:r>
              <a:rPr lang="fi-FI" sz="3200" dirty="0" smtClean="0"/>
              <a:t>The delay in exposure results to accumulation of susceptible hosts to high numbers sufficient to support a wide range  spread of virus = epidemics</a:t>
            </a:r>
          </a:p>
          <a:p>
            <a:r>
              <a:rPr lang="fi-FI" sz="3200" dirty="0" smtClean="0"/>
              <a:t>Type 1 is asso with epidemics</a:t>
            </a:r>
            <a:endParaRPr lang="fi-FI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Post vaccination polio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4400" dirty="0" smtClean="0"/>
              <a:t>It is excreted by vaccinees in large numbers infecting the unvaccinated contacts</a:t>
            </a:r>
            <a:endParaRPr lang="fi-FI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Pathology 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i-FI" sz="3200" dirty="0" smtClean="0"/>
              <a:t>Infection is not synonmus with disease</a:t>
            </a:r>
          </a:p>
          <a:p>
            <a:r>
              <a:rPr lang="fi-FI" sz="3200" dirty="0" smtClean="0"/>
              <a:t>Majority (90%) are asymptomatic</a:t>
            </a:r>
          </a:p>
          <a:p>
            <a:r>
              <a:rPr lang="fi-FI" sz="3200" dirty="0" smtClean="0"/>
              <a:t>5-10 % develop afebrile illness without paralysis</a:t>
            </a:r>
          </a:p>
          <a:p>
            <a:r>
              <a:rPr lang="fi-FI" sz="3200" dirty="0" smtClean="0"/>
              <a:t>Incubation period 7-14 days</a:t>
            </a:r>
          </a:p>
          <a:p>
            <a:r>
              <a:rPr lang="fi-FI" sz="3200" dirty="0" smtClean="0"/>
              <a:t>Infectivity is 3-4 days before end of incubation</a:t>
            </a:r>
          </a:p>
          <a:p>
            <a:pPr>
              <a:buNone/>
            </a:pPr>
            <a:r>
              <a:rPr lang="fi-FI" sz="3200" dirty="0" smtClean="0"/>
              <a:t>And 1week after onset of symptoms</a:t>
            </a:r>
            <a:endParaRPr lang="fi-FI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smtClean="0"/>
              <a:t>Cont.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i-FI" sz="3200" dirty="0" smtClean="0"/>
              <a:t>After ingestion of polio virus, it gains access to mucosal lining of pharynx then to the GIT</a:t>
            </a:r>
          </a:p>
          <a:p>
            <a:r>
              <a:rPr lang="fi-FI" sz="3200" dirty="0" smtClean="0"/>
              <a:t>Multiply within the gut &amp; the body produces IGA to provide local immunity.</a:t>
            </a:r>
          </a:p>
          <a:p>
            <a:r>
              <a:rPr lang="fi-FI" sz="3200" dirty="0" smtClean="0"/>
              <a:t>Majority of cases, the disease is arrested at this stage</a:t>
            </a:r>
          </a:p>
          <a:p>
            <a:r>
              <a:rPr lang="fi-FI" sz="3200" dirty="0" smtClean="0"/>
              <a:t>In few cases the virus gains access to regional LN later blood stream= viraemia</a:t>
            </a:r>
            <a:endParaRPr lang="fi-FI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338</TotalTime>
  <Words>907</Words>
  <Application>Microsoft Office PowerPoint</Application>
  <PresentationFormat>On-screen Show (4:3)</PresentationFormat>
  <Paragraphs>164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Solstice</vt:lpstr>
      <vt:lpstr>Poliomyelitis </vt:lpstr>
      <vt:lpstr>Learning outcomes </vt:lpstr>
      <vt:lpstr>A child with deformity due to polio</vt:lpstr>
      <vt:lpstr>Definition </vt:lpstr>
      <vt:lpstr>Epidemiology </vt:lpstr>
      <vt:lpstr>Epidemic polio </vt:lpstr>
      <vt:lpstr>Post vaccination polio</vt:lpstr>
      <vt:lpstr>Pathology </vt:lpstr>
      <vt:lpstr>Cont.</vt:lpstr>
      <vt:lpstr>Pathology cont.</vt:lpstr>
      <vt:lpstr>Regions of damage </vt:lpstr>
      <vt:lpstr>Cont. </vt:lpstr>
      <vt:lpstr>Extra neural pathology</vt:lpstr>
      <vt:lpstr>Probems that arise from RX</vt:lpstr>
      <vt:lpstr>Clinical manifestation</vt:lpstr>
      <vt:lpstr>Abortive poliomyelitis </vt:lpstr>
      <vt:lpstr>Non paralytic poliomyelitis </vt:lpstr>
      <vt:lpstr>Cont.</vt:lpstr>
      <vt:lpstr>Paralytic poliomyelitis </vt:lpstr>
      <vt:lpstr>Bulbar </vt:lpstr>
      <vt:lpstr>Polioencephalitis</vt:lpstr>
      <vt:lpstr>Diagnosis </vt:lpstr>
      <vt:lpstr>Differential diagnosis </vt:lpstr>
      <vt:lpstr>Treatment </vt:lpstr>
      <vt:lpstr>Cont. 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Poliomyelitis</dc:title>
  <dc:creator>Omistaja</dc:creator>
  <cp:lastModifiedBy>Godfred Amanya</cp:lastModifiedBy>
  <cp:revision>36</cp:revision>
  <dcterms:created xsi:type="dcterms:W3CDTF">2013-05-25T09:40:02Z</dcterms:created>
  <dcterms:modified xsi:type="dcterms:W3CDTF">2014-11-13T08:00:25Z</dcterms:modified>
</cp:coreProperties>
</file>