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7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70" r:id="rId14"/>
    <p:sldId id="278" r:id="rId15"/>
    <p:sldId id="262" r:id="rId16"/>
    <p:sldId id="276" r:id="rId17"/>
    <p:sldId id="263" r:id="rId18"/>
    <p:sldId id="272" r:id="rId19"/>
    <p:sldId id="271" r:id="rId20"/>
    <p:sldId id="273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>
      <p:cViewPr varScale="1">
        <p:scale>
          <a:sx n="68" d="100"/>
          <a:sy n="68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082-D47D-4D41-90C0-ACA8106DEF73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ECA0-109E-484B-8B35-4394C1FFD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4ECA0-109E-484B-8B35-4394C1FFD5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610EB7-4720-4E1B-9C4C-253011B7731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60424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A1D88B6-9EA6-4FB6-B9B5-93F4C5770C2B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439362D-435B-41A3-B3CB-40B2DF09BF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HYDATID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DR.TARAIYA M. E.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Widely distributed in most parts of the world where sheep are reared and dogs used to herd livestock. Endemic in </a:t>
            </a:r>
            <a:r>
              <a:rPr lang="en-US" dirty="0" err="1" smtClean="0"/>
              <a:t>mediterranean</a:t>
            </a:r>
            <a:r>
              <a:rPr lang="en-US" dirty="0" smtClean="0"/>
              <a:t> countries, Middle East, Southern S. America, Iceland, Australia, New Zealand and Southern Africa.</a:t>
            </a:r>
          </a:p>
          <a:p>
            <a:r>
              <a:rPr lang="en-US" dirty="0" smtClean="0"/>
              <a:t>N. Western Turkana.</a:t>
            </a:r>
          </a:p>
          <a:p>
            <a:r>
              <a:rPr lang="en-US" dirty="0" smtClean="0"/>
              <a:t>Risk factors: feeding dogs with raw offal and access of dogs to sheep that die in the field.</a:t>
            </a:r>
          </a:p>
          <a:p>
            <a:r>
              <a:rPr lang="en-US" dirty="0" smtClean="0"/>
              <a:t>Variable incubation period. </a:t>
            </a:r>
            <a:r>
              <a:rPr lang="en-US" dirty="0" err="1" smtClean="0"/>
              <a:t>Upto</a:t>
            </a:r>
            <a:r>
              <a:rPr lang="en-US" dirty="0" smtClean="0"/>
              <a:t> several years.</a:t>
            </a:r>
          </a:p>
          <a:p>
            <a:r>
              <a:rPr lang="en-US" dirty="0" smtClean="0"/>
              <a:t>Variable rate of cyst growth.</a:t>
            </a:r>
          </a:p>
          <a:p>
            <a:r>
              <a:rPr lang="en-US" dirty="0" smtClean="0"/>
              <a:t>Most are asymptomatic.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Clinical features.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Liver 60-70 % , lungs 30-40 % muscles 5 %, bones 3 %, kidney 2 %, brain and spleen 1 % each.</a:t>
            </a:r>
          </a:p>
          <a:p>
            <a:r>
              <a:rPr lang="en-US" dirty="0" smtClean="0"/>
              <a:t>Most symptomatic cysts are &gt; 5 cm.</a:t>
            </a:r>
          </a:p>
          <a:p>
            <a:r>
              <a:rPr lang="en-US" dirty="0" err="1" smtClean="0"/>
              <a:t>Hepatomegaly</a:t>
            </a:r>
            <a:r>
              <a:rPr lang="en-US" dirty="0" smtClean="0"/>
              <a:t> +/- RUQ mass. Obstructive jaundice, mild </a:t>
            </a:r>
            <a:r>
              <a:rPr lang="en-US" dirty="0" err="1" smtClean="0"/>
              <a:t>epigastric</a:t>
            </a:r>
            <a:r>
              <a:rPr lang="en-US" dirty="0" smtClean="0"/>
              <a:t> pain, indigestion, nausea.</a:t>
            </a:r>
          </a:p>
          <a:p>
            <a:r>
              <a:rPr lang="en-US" dirty="0" smtClean="0"/>
              <a:t>Secondary infection- hepatic abscess.</a:t>
            </a:r>
          </a:p>
          <a:p>
            <a:r>
              <a:rPr lang="en-US" dirty="0" smtClean="0"/>
              <a:t>Lung: cough, </a:t>
            </a:r>
            <a:r>
              <a:rPr lang="en-US" dirty="0" err="1" smtClean="0"/>
              <a:t>hemoptysis</a:t>
            </a:r>
            <a:r>
              <a:rPr lang="en-US" dirty="0" smtClean="0"/>
              <a:t>, </a:t>
            </a:r>
            <a:r>
              <a:rPr lang="en-US" dirty="0" err="1" smtClean="0"/>
              <a:t>dyspnoea</a:t>
            </a:r>
            <a:r>
              <a:rPr lang="en-US" dirty="0" smtClean="0"/>
              <a:t>, fever.</a:t>
            </a:r>
          </a:p>
          <a:p>
            <a:r>
              <a:rPr lang="en-US" dirty="0" smtClean="0"/>
              <a:t>Brain cysts: intracranial hypertension, seizures.</a:t>
            </a:r>
          </a:p>
          <a:p>
            <a:r>
              <a:rPr lang="en-US" dirty="0" smtClean="0"/>
              <a:t>Vertebral cysts: spontaneous fractures and deformities.</a:t>
            </a:r>
          </a:p>
          <a:p>
            <a:r>
              <a:rPr lang="en-US" dirty="0" smtClean="0"/>
              <a:t>Sudden rupture: peritonitis, </a:t>
            </a:r>
            <a:r>
              <a:rPr lang="en-US" dirty="0" err="1" smtClean="0"/>
              <a:t>pneumothorax</a:t>
            </a:r>
            <a:r>
              <a:rPr lang="en-US" dirty="0" smtClean="0"/>
              <a:t>, </a:t>
            </a:r>
            <a:r>
              <a:rPr lang="en-US" dirty="0" err="1" smtClean="0"/>
              <a:t>empyema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Rupture: allergic reaction, </a:t>
            </a:r>
            <a:r>
              <a:rPr lang="en-US" dirty="0" err="1" smtClean="0"/>
              <a:t>pruritus</a:t>
            </a:r>
            <a:r>
              <a:rPr lang="en-US" dirty="0" smtClean="0"/>
              <a:t>, edema, </a:t>
            </a:r>
            <a:r>
              <a:rPr lang="en-US" dirty="0" err="1" smtClean="0"/>
              <a:t>dyspnoea</a:t>
            </a:r>
            <a:r>
              <a:rPr lang="en-US" dirty="0" smtClean="0"/>
              <a:t>, anaphylactic shock and even death.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Diagnosis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 and residence in an endemic region.</a:t>
            </a:r>
          </a:p>
          <a:p>
            <a:r>
              <a:rPr lang="en-US" dirty="0" smtClean="0"/>
              <a:t>Abdominal U/S.</a:t>
            </a:r>
          </a:p>
          <a:p>
            <a:r>
              <a:rPr lang="en-US" dirty="0" smtClean="0"/>
              <a:t>CXR.</a:t>
            </a:r>
          </a:p>
          <a:p>
            <a:r>
              <a:rPr lang="en-US" dirty="0" smtClean="0"/>
              <a:t>CT scan.</a:t>
            </a:r>
          </a:p>
          <a:p>
            <a:r>
              <a:rPr lang="en-US" dirty="0" smtClean="0"/>
              <a:t>Serology. Antibodies have a low sensitivity for detection of lung </a:t>
            </a:r>
            <a:r>
              <a:rPr lang="en-US" dirty="0" err="1" smtClean="0"/>
              <a:t>hydatid</a:t>
            </a:r>
            <a:r>
              <a:rPr lang="en-US" dirty="0" smtClean="0"/>
              <a:t> and cross react serum of patients with T. </a:t>
            </a:r>
            <a:r>
              <a:rPr lang="en-US" dirty="0" err="1" smtClean="0"/>
              <a:t>solium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Parasite identification in sputum samples of patients whose lung cysts have recently ruptured.</a:t>
            </a:r>
          </a:p>
          <a:p>
            <a:r>
              <a:rPr lang="en-US" dirty="0" smtClean="0"/>
              <a:t>NB: </a:t>
            </a:r>
            <a:r>
              <a:rPr lang="en-US" dirty="0" err="1" smtClean="0"/>
              <a:t>Casoni</a:t>
            </a:r>
            <a:r>
              <a:rPr lang="en-US" dirty="0" smtClean="0"/>
              <a:t> test.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600200"/>
            <a:ext cx="7086600" cy="3570287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762"/>
            <a:ext cx="8229600" cy="39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3428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LcPeriod"/>
            </a:pPr>
            <a:r>
              <a:rPr lang="en-US" dirty="0" smtClean="0"/>
              <a:t>Surgery.</a:t>
            </a:r>
          </a:p>
          <a:p>
            <a:pPr marL="514350" indent="-514350"/>
            <a:r>
              <a:rPr lang="en-US" dirty="0" smtClean="0"/>
              <a:t>Aspiration of cyst and injection of a </a:t>
            </a:r>
            <a:r>
              <a:rPr lang="en-US" dirty="0" err="1" smtClean="0"/>
              <a:t>protoscolicidal</a:t>
            </a:r>
            <a:r>
              <a:rPr lang="en-US" dirty="0" smtClean="0"/>
              <a:t> agent into the cyst. 20 % hypertonic saline/90 % alcohol, evacuation then surgical removal.</a:t>
            </a:r>
          </a:p>
          <a:p>
            <a:pPr marL="514350" indent="-514350"/>
            <a:r>
              <a:rPr lang="en-US" dirty="0" smtClean="0"/>
              <a:t>Risk: spillage of fluid and </a:t>
            </a:r>
            <a:r>
              <a:rPr lang="en-US" dirty="0" err="1" smtClean="0"/>
              <a:t>scolices</a:t>
            </a:r>
            <a:r>
              <a:rPr lang="en-US" dirty="0" smtClean="0"/>
              <a:t> into peritoneal cavity- anaphylaxis.</a:t>
            </a:r>
          </a:p>
          <a:p>
            <a:pPr marL="514350" indent="-514350"/>
            <a:r>
              <a:rPr lang="en-US" dirty="0" smtClean="0"/>
              <a:t>Secondary peritoneal </a:t>
            </a:r>
            <a:r>
              <a:rPr lang="en-US" dirty="0" err="1" smtClean="0"/>
              <a:t>hydatidosis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smtClean="0"/>
              <a:t>Recurrence </a:t>
            </a:r>
            <a:r>
              <a:rPr lang="en-US" dirty="0" err="1" smtClean="0"/>
              <a:t>upto</a:t>
            </a:r>
            <a:r>
              <a:rPr lang="en-US" dirty="0" smtClean="0"/>
              <a:t> 30 %.</a:t>
            </a:r>
          </a:p>
          <a:p>
            <a:pPr marL="514350" indent="-514350"/>
            <a:r>
              <a:rPr lang="en-US" dirty="0" smtClean="0"/>
              <a:t>Antihistamines.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mtClean="0">
                <a:solidFill>
                  <a:srgbClr val="000066"/>
                </a:solidFill>
              </a:rPr>
              <a:t>Surgical Management </a:t>
            </a:r>
            <a:endParaRPr lang="ar-SA" sz="4000" smtClean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sz="2400" dirty="0" smtClean="0"/>
              <a:t> </a:t>
            </a:r>
            <a:r>
              <a:rPr lang="en-US" sz="2400" dirty="0"/>
              <a:t>Indications: </a:t>
            </a:r>
            <a:endParaRPr lang="en-US" sz="2400" dirty="0" smtClean="0"/>
          </a:p>
          <a:p>
            <a:pPr marL="0" indent="0" algn="l" rtl="0">
              <a:buFontTx/>
              <a:buNone/>
              <a:defRPr/>
            </a:pPr>
            <a:r>
              <a:rPr lang="en-US" sz="2400" dirty="0" smtClean="0"/>
              <a:t>1-Large </a:t>
            </a:r>
            <a:r>
              <a:rPr lang="en-US" sz="2400" dirty="0"/>
              <a:t>liver cysts with multiple daughter cysts; superficially located single liver cysts that may rupture (traumatically or spontaneously</a:t>
            </a:r>
            <a:r>
              <a:rPr lang="en-US" sz="2400" dirty="0" smtClean="0"/>
              <a:t>).</a:t>
            </a:r>
          </a:p>
          <a:p>
            <a:pPr marL="0" indent="0" algn="l" rtl="0">
              <a:buFontTx/>
              <a:buNone/>
              <a:defRPr/>
            </a:pPr>
            <a:r>
              <a:rPr lang="en-US" sz="2400" dirty="0" smtClean="0"/>
              <a:t>2-liver </a:t>
            </a:r>
            <a:r>
              <a:rPr lang="en-US" sz="2400" dirty="0"/>
              <a:t>cysts with biliary tree communication or pressure effects on vital organs or </a:t>
            </a:r>
            <a:r>
              <a:rPr lang="en-US" sz="2400" dirty="0" smtClean="0"/>
              <a:t>structures.</a:t>
            </a:r>
          </a:p>
          <a:p>
            <a:pPr marL="0" indent="0" algn="l" rtl="0">
              <a:buFontTx/>
              <a:buNone/>
              <a:defRPr/>
            </a:pPr>
            <a:r>
              <a:rPr lang="en-US" sz="2400" dirty="0" smtClean="0"/>
              <a:t>3-infected cysts . </a:t>
            </a:r>
          </a:p>
          <a:p>
            <a:pPr marL="0" indent="0" algn="l" rtl="0">
              <a:buFontTx/>
              <a:buNone/>
              <a:defRPr/>
            </a:pPr>
            <a:r>
              <a:rPr lang="en-US" sz="2400" dirty="0" smtClean="0"/>
              <a:t>4-cysts </a:t>
            </a:r>
            <a:r>
              <a:rPr lang="en-US" sz="2400" dirty="0"/>
              <a:t>in lungs, brain, kidneys, eyes, </a:t>
            </a:r>
            <a:r>
              <a:rPr lang="en-US" sz="2400" dirty="0" smtClean="0"/>
              <a:t>bones .</a:t>
            </a:r>
            <a:endParaRPr lang="ar-SA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b. Chemotherapy.</a:t>
            </a:r>
          </a:p>
          <a:p>
            <a:r>
              <a:rPr lang="en-US" dirty="0" err="1" smtClean="0"/>
              <a:t>Albendazole</a:t>
            </a:r>
            <a:r>
              <a:rPr lang="en-US" dirty="0" smtClean="0"/>
              <a:t> 10-15 mg/kg for 28 days separated by 2 week intervals. Optimal duration 3-6 months.</a:t>
            </a:r>
          </a:p>
          <a:p>
            <a:r>
              <a:rPr lang="en-US" dirty="0" err="1" smtClean="0"/>
              <a:t>Mebendazole</a:t>
            </a:r>
            <a:r>
              <a:rPr lang="en-US" dirty="0" smtClean="0"/>
              <a:t> 40-50 mg/kg/day.</a:t>
            </a:r>
          </a:p>
          <a:p>
            <a:r>
              <a:rPr lang="en-US" dirty="0" smtClean="0"/>
              <a:t>ABZ prophylaxis 1-3 months before surgery.</a:t>
            </a:r>
          </a:p>
          <a:p>
            <a:r>
              <a:rPr lang="en-US" dirty="0" err="1" smtClean="0"/>
              <a:t>Praziquantel</a:t>
            </a:r>
            <a:r>
              <a:rPr lang="en-US" dirty="0" smtClean="0"/>
              <a:t> + ABZ.</a:t>
            </a:r>
          </a:p>
          <a:p>
            <a:r>
              <a:rPr lang="en-US" dirty="0" smtClean="0"/>
              <a:t>Monitor LFTs and CBC.</a:t>
            </a:r>
          </a:p>
          <a:p>
            <a:r>
              <a:rPr lang="en-US" dirty="0" err="1" smtClean="0"/>
              <a:t>Oxfenidazole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Response:  30 % had cyst </a:t>
            </a:r>
            <a:r>
              <a:rPr lang="en-US" dirty="0" err="1" smtClean="0"/>
              <a:t>disappearnce</a:t>
            </a:r>
            <a:r>
              <a:rPr lang="en-US" dirty="0" smtClean="0"/>
              <a:t> (cure), 30-50 % decrease in cyst size ( improvement) and 30-40 % no changes.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000066"/>
                </a:solidFill>
              </a:rPr>
              <a:t>Medical therapy:</a:t>
            </a:r>
            <a:endParaRPr lang="ar-SA" sz="4000" smtClean="0">
              <a:solidFill>
                <a:srgbClr val="000066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000" smtClean="0"/>
              <a:t> Indications: Chemotherapy is indicated in patients with primary liver or lung cysts that are </a:t>
            </a:r>
            <a:r>
              <a:rPr lang="en-US" sz="2000" u="sng" smtClean="0">
                <a:solidFill>
                  <a:srgbClr val="FF0000"/>
                </a:solidFill>
              </a:rPr>
              <a:t>inoperable</a:t>
            </a:r>
            <a:r>
              <a:rPr lang="en-US" sz="2000" smtClean="0"/>
              <a:t> (because of location or medical condition</a:t>
            </a:r>
            <a:r>
              <a:rPr lang="en-US" sz="2400" smtClean="0"/>
              <a:t>)</a:t>
            </a:r>
            <a:r>
              <a:rPr lang="en-US" sz="2400" smtClean="0">
                <a:solidFill>
                  <a:srgbClr val="FF0000"/>
                </a:solidFill>
              </a:rPr>
              <a:t>, </a:t>
            </a:r>
            <a:r>
              <a:rPr lang="en-US" sz="2000" u="sng" smtClean="0">
                <a:solidFill>
                  <a:srgbClr val="FF0000"/>
                </a:solidFill>
              </a:rPr>
              <a:t>patients with cysts in 2 or more organs,</a:t>
            </a:r>
            <a:r>
              <a:rPr lang="en-US" sz="2000" smtClean="0"/>
              <a:t> and </a:t>
            </a:r>
            <a:r>
              <a:rPr lang="en-US" sz="2000" u="sng" smtClean="0">
                <a:solidFill>
                  <a:srgbClr val="FF0000"/>
                </a:solidFill>
              </a:rPr>
              <a:t>peritoneal cysts</a:t>
            </a:r>
            <a:r>
              <a:rPr lang="en-US" sz="2000" smtClean="0"/>
              <a:t>. </a:t>
            </a:r>
          </a:p>
          <a:p>
            <a:pPr algn="l" rtl="0"/>
            <a:r>
              <a:rPr lang="en-US" sz="1800" smtClean="0"/>
              <a:t> </a:t>
            </a:r>
            <a:r>
              <a:rPr lang="en-US" sz="2000" smtClean="0"/>
              <a:t>Chemotherapeutic agents: Two benzimidazoles are used, </a:t>
            </a:r>
            <a:r>
              <a:rPr lang="en-US" sz="2000" smtClean="0">
                <a:solidFill>
                  <a:srgbClr val="FF0000"/>
                </a:solidFill>
              </a:rPr>
              <a:t>albendazole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0000"/>
                </a:solidFill>
              </a:rPr>
              <a:t>mebendazole</a:t>
            </a:r>
            <a:r>
              <a:rPr lang="en-US" sz="2000" smtClean="0"/>
              <a:t>. Albendazole is administered in several 1-month oral doses (10-15 mg/kg/d) separated by 14-day intervals. The optimal period of treatment ranges from </a:t>
            </a:r>
            <a:r>
              <a:rPr lang="en-US" sz="2000" smtClean="0">
                <a:solidFill>
                  <a:srgbClr val="FF0000"/>
                </a:solidFill>
              </a:rPr>
              <a:t>3-6 months</a:t>
            </a:r>
            <a:r>
              <a:rPr lang="en-US" sz="2000" smtClean="0"/>
              <a:t>, with no further increase in the incidence of adverse effects if this period is prolonged. Mebendazole is also administered for 3-6 months orally in dosages of 40-50 mg/kg/d.</a:t>
            </a:r>
            <a:endParaRPr lang="ar-SA" sz="20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Percutaneous</a:t>
            </a:r>
            <a:r>
              <a:rPr lang="en-US" dirty="0" smtClean="0"/>
              <a:t> aspiration, injection and </a:t>
            </a:r>
            <a:r>
              <a:rPr lang="en-US" dirty="0" err="1" smtClean="0"/>
              <a:t>reaspiration</a:t>
            </a:r>
            <a:r>
              <a:rPr lang="en-US" dirty="0" smtClean="0"/>
              <a:t>. (PAIR).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Zoonotic</a:t>
            </a:r>
            <a:r>
              <a:rPr lang="en-US" dirty="0" smtClean="0"/>
              <a:t> disease caused by infection with larval stage of </a:t>
            </a:r>
            <a:r>
              <a:rPr lang="en-US" dirty="0" err="1" smtClean="0"/>
              <a:t>E.granulosus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Hydatid</a:t>
            </a:r>
            <a:r>
              <a:rPr lang="en-US" dirty="0" smtClean="0"/>
              <a:t> cysts in liver and lungs cause morbidity.</a:t>
            </a:r>
          </a:p>
          <a:p>
            <a:r>
              <a:rPr lang="en-US" dirty="0" smtClean="0"/>
              <a:t>Life cycle requires 2 hosts.</a:t>
            </a:r>
          </a:p>
          <a:p>
            <a:r>
              <a:rPr lang="en-US" dirty="0" smtClean="0"/>
              <a:t>Adult tapeworm is found in the small intestine of the definitive host- dogs and other </a:t>
            </a:r>
            <a:r>
              <a:rPr lang="en-US" dirty="0" err="1" smtClean="0"/>
              <a:t>canids</a:t>
            </a:r>
            <a:r>
              <a:rPr lang="en-US" dirty="0" smtClean="0"/>
              <a:t>. 3-4 </a:t>
            </a:r>
            <a:r>
              <a:rPr lang="en-US" dirty="0" err="1" smtClean="0"/>
              <a:t>proglottids</a:t>
            </a:r>
            <a:r>
              <a:rPr lang="en-US" dirty="0" smtClean="0"/>
              <a:t> and 3-7 mm long.</a:t>
            </a:r>
          </a:p>
          <a:p>
            <a:r>
              <a:rPr lang="en-US" dirty="0" smtClean="0"/>
              <a:t>Dogs pass eggs in their </a:t>
            </a:r>
            <a:r>
              <a:rPr lang="en-US" dirty="0" err="1" smtClean="0"/>
              <a:t>faeces</a:t>
            </a:r>
            <a:r>
              <a:rPr lang="en-US" dirty="0" smtClean="0"/>
              <a:t> which contaminate soil and vegetation and remain viable for long in cod humid places.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smtClean="0">
                <a:solidFill>
                  <a:srgbClr val="000066"/>
                </a:solidFill>
              </a:rPr>
              <a:t>PAIR</a:t>
            </a:r>
            <a:endParaRPr lang="ar-SA" sz="4800" b="1" smtClean="0">
              <a:solidFill>
                <a:srgbClr val="000066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smtClean="0"/>
              <a:t> This technique, performed using either ultrasound or CT guidance, involves aspiration of the contents via a special cannula, followed by injection of a scolicidal agent for at least 15 minutes, and then reaspiration of the cystic contents. The cyst is then filled with isotonic sodium chloride solution. Perioperative treatment with a benzimidazole is mandatory (4 d prior to the procedure and 1-3 mo after).</a:t>
            </a:r>
          </a:p>
          <a:p>
            <a:pPr algn="l" rtl="0"/>
            <a:r>
              <a:rPr lang="en-US" sz="2400" smtClean="0"/>
              <a:t> The cysts should be larger than 5 cm in diameter and type I or II according to the Gharbi ultrasound classification of liver cysts </a:t>
            </a:r>
            <a:endParaRPr lang="ar-SA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 </a:t>
            </a:r>
            <a:r>
              <a:rPr lang="en-US" dirty="0" err="1" smtClean="0"/>
              <a:t>multilocularis</a:t>
            </a:r>
            <a:r>
              <a:rPr lang="en-US" dirty="0" smtClean="0"/>
              <a:t> and E. </a:t>
            </a:r>
            <a:r>
              <a:rPr lang="en-US" dirty="0" err="1" smtClean="0"/>
              <a:t>vogeli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host-sheep, cattle, pigs, horses, humans. Acquire infection by ingesting viable eggs.</a:t>
            </a:r>
          </a:p>
          <a:p>
            <a:r>
              <a:rPr lang="en-US" dirty="0" smtClean="0"/>
              <a:t>Eggs hatch in the intestines releasing </a:t>
            </a:r>
            <a:r>
              <a:rPr lang="en-US" b="1" i="1" dirty="0" err="1" smtClean="0"/>
              <a:t>oncospheres</a:t>
            </a:r>
            <a:r>
              <a:rPr lang="en-US" dirty="0" smtClean="0"/>
              <a:t> which penetrate the intestinal mucosa and are transported by blood and </a:t>
            </a:r>
            <a:r>
              <a:rPr lang="en-US" dirty="0" err="1" smtClean="0"/>
              <a:t>lymphatics</a:t>
            </a:r>
            <a:r>
              <a:rPr lang="en-US" dirty="0" smtClean="0"/>
              <a:t> to the liver, lungs…. And develop into cysts.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Life Cycle of E </a:t>
            </a:r>
            <a:r>
              <a:rPr lang="en-US" i="1" dirty="0" smtClean="0">
                <a:solidFill>
                  <a:srgbClr val="000066"/>
                </a:solidFill>
              </a:rPr>
              <a:t>granulosus</a:t>
            </a:r>
            <a:endParaRPr lang="ar-SA" i="1" dirty="0" smtClean="0">
              <a:solidFill>
                <a:srgbClr val="000066"/>
              </a:solidFill>
            </a:endParaRPr>
          </a:p>
        </p:txBody>
      </p:sp>
      <p:pic>
        <p:nvPicPr>
          <p:cNvPr id="9220" name="Picture 4" descr="g00ma06c2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196975"/>
            <a:ext cx="7307262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oc 1\Desktop\lectures\echinococcus_lifecycl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839199" cy="64008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Hydatid Cyst Structure</a:t>
            </a:r>
            <a:endParaRPr lang="ar-SA" smtClean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sz="2800" dirty="0" smtClean="0"/>
              <a:t>The </a:t>
            </a:r>
            <a:r>
              <a:rPr lang="en-US" sz="2800" dirty="0" err="1" smtClean="0"/>
              <a:t>hydatid</a:t>
            </a:r>
            <a:r>
              <a:rPr lang="en-US" sz="2800" dirty="0" smtClean="0"/>
              <a:t> cyst has three layers:</a:t>
            </a:r>
          </a:p>
          <a:p>
            <a:pPr marL="0" indent="0" algn="l" rtl="0">
              <a:buFontTx/>
              <a:buNone/>
              <a:defRPr/>
            </a:pPr>
            <a:r>
              <a:rPr lang="en-US" sz="2800" dirty="0" smtClean="0"/>
              <a:t> (a) </a:t>
            </a:r>
            <a:r>
              <a:rPr lang="en-US" sz="2800" i="1" dirty="0" smtClean="0"/>
              <a:t>the outer </a:t>
            </a:r>
            <a:r>
              <a:rPr lang="en-US" sz="2800" i="1" dirty="0" err="1" smtClean="0"/>
              <a:t>pericyst</a:t>
            </a:r>
            <a:r>
              <a:rPr lang="en-US" sz="2800" dirty="0" smtClean="0"/>
              <a:t>, composed of modified host cells that form a dense and fibrous protective zone;</a:t>
            </a:r>
          </a:p>
          <a:p>
            <a:pPr marL="0" indent="0" algn="l" rtl="0">
              <a:buFontTx/>
              <a:buNone/>
              <a:defRPr/>
            </a:pPr>
            <a:r>
              <a:rPr lang="en-US" sz="2800" dirty="0" smtClean="0"/>
              <a:t>(</a:t>
            </a:r>
            <a:r>
              <a:rPr lang="en-US" sz="2800" i="1" dirty="0" smtClean="0"/>
              <a:t>b) the middle laminated membrane</a:t>
            </a:r>
            <a:r>
              <a:rPr lang="en-US" sz="2800" dirty="0" smtClean="0"/>
              <a:t>, which is </a:t>
            </a:r>
            <a:r>
              <a:rPr lang="en-US" sz="2800" dirty="0" err="1" smtClean="0"/>
              <a:t>acellular</a:t>
            </a:r>
            <a:r>
              <a:rPr lang="en-US" sz="2800" dirty="0" smtClean="0"/>
              <a:t> and allows the passage of nutrients; </a:t>
            </a:r>
          </a:p>
          <a:p>
            <a:pPr marL="0" indent="0" algn="l" rtl="0">
              <a:buFontTx/>
              <a:buNone/>
              <a:defRPr/>
            </a:pPr>
            <a:r>
              <a:rPr lang="en-US" sz="2800" dirty="0" smtClean="0"/>
              <a:t>(</a:t>
            </a:r>
            <a:r>
              <a:rPr lang="en-US" sz="2800" i="1" dirty="0" smtClean="0"/>
              <a:t>c) the inner germinal layer</a:t>
            </a:r>
            <a:r>
              <a:rPr lang="en-US" sz="2800" dirty="0" smtClean="0"/>
              <a:t>, where the </a:t>
            </a:r>
            <a:r>
              <a:rPr lang="en-US" sz="2800" dirty="0" err="1" smtClean="0"/>
              <a:t>scolices</a:t>
            </a:r>
            <a:r>
              <a:rPr lang="en-US" sz="2800" dirty="0" smtClean="0"/>
              <a:t> (the larval stage of the parasite) and the laminated membrane are produced.</a:t>
            </a:r>
            <a:endParaRPr lang="ar-SA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97875" cy="4267199"/>
          </a:xfrm>
        </p:spPr>
        <p:txBody>
          <a:bodyPr/>
          <a:lstStyle/>
          <a:p>
            <a:pPr algn="l" rtl="0"/>
            <a:r>
              <a:rPr lang="en-US" sz="2800" dirty="0" smtClean="0">
                <a:solidFill>
                  <a:srgbClr val="C00000"/>
                </a:solidFill>
              </a:rPr>
              <a:t>Daughter vesicles </a:t>
            </a:r>
            <a:r>
              <a:rPr lang="en-US" sz="2800" dirty="0" smtClean="0"/>
              <a:t>(brood capsules) are small spheres that contain the </a:t>
            </a:r>
            <a:r>
              <a:rPr lang="en-US" sz="2800" dirty="0" err="1" smtClean="0"/>
              <a:t>protoscolices</a:t>
            </a:r>
            <a:r>
              <a:rPr lang="en-US" sz="2800" dirty="0" smtClean="0"/>
              <a:t> and are formed from rests of the germinal layer. Before becoming daughter cysts, these daughter vesicles are attached by a pedicle to the germinal layer of the mother cyst. At gross examination, the vesicles resemble a bunch of grapes.</a:t>
            </a:r>
            <a:endParaRPr lang="ar-SA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smtClean="0"/>
          </a:p>
        </p:txBody>
      </p:sp>
      <p:pic>
        <p:nvPicPr>
          <p:cNvPr id="12292" name="Picture 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620713"/>
            <a:ext cx="7056438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smtClean="0"/>
          </a:p>
        </p:txBody>
      </p:sp>
      <p:pic>
        <p:nvPicPr>
          <p:cNvPr id="1331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875" y="427038"/>
            <a:ext cx="4510088" cy="57531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226</TotalTime>
  <Words>921</Words>
  <Application>Microsoft Office PowerPoint</Application>
  <PresentationFormat>On-screen Show (4:3)</PresentationFormat>
  <Paragraphs>71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Theme6</vt:lpstr>
      <vt:lpstr>HYDATID DISEASE</vt:lpstr>
      <vt:lpstr>Intro…</vt:lpstr>
      <vt:lpstr>PowerPoint Presentation</vt:lpstr>
      <vt:lpstr>Life Cycle of E granulosus</vt:lpstr>
      <vt:lpstr>PowerPoint Presentation</vt:lpstr>
      <vt:lpstr>Hydatid Cyst Structure</vt:lpstr>
      <vt:lpstr>PowerPoint Presentation</vt:lpstr>
      <vt:lpstr>PowerPoint Presentation</vt:lpstr>
      <vt:lpstr>PowerPoint Presentation</vt:lpstr>
      <vt:lpstr>PowerPoint Presentation</vt:lpstr>
      <vt:lpstr>Clinical features.</vt:lpstr>
      <vt:lpstr>Diagnosis </vt:lpstr>
      <vt:lpstr>PowerPoint Presentation</vt:lpstr>
      <vt:lpstr>PowerPoint Presentation</vt:lpstr>
      <vt:lpstr>Management </vt:lpstr>
      <vt:lpstr>Surgical Management </vt:lpstr>
      <vt:lpstr>PowerPoint Presentation</vt:lpstr>
      <vt:lpstr>Medical therapy:</vt:lpstr>
      <vt:lpstr>PowerPoint Presentation</vt:lpstr>
      <vt:lpstr>PAIR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HYDATID DISEASE</dc:title>
  <dc:creator>Doc 1</dc:creator>
  <cp:lastModifiedBy>Motanya</cp:lastModifiedBy>
  <cp:revision>15</cp:revision>
  <dcterms:created xsi:type="dcterms:W3CDTF">2014-09-11T10:05:19Z</dcterms:created>
  <dcterms:modified xsi:type="dcterms:W3CDTF">2015-05-10T20:08:42Z</dcterms:modified>
</cp:coreProperties>
</file>