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3" r:id="rId2"/>
  </p:sldMasterIdLst>
  <p:notesMasterIdLst>
    <p:notesMasterId r:id="rId33"/>
  </p:notesMasterIdLst>
  <p:sldIdLst>
    <p:sldId id="297" r:id="rId3"/>
    <p:sldId id="300" r:id="rId4"/>
    <p:sldId id="298" r:id="rId5"/>
    <p:sldId id="299" r:id="rId6"/>
    <p:sldId id="270" r:id="rId7"/>
    <p:sldId id="256" r:id="rId8"/>
    <p:sldId id="257" r:id="rId9"/>
    <p:sldId id="258" r:id="rId10"/>
    <p:sldId id="295" r:id="rId11"/>
    <p:sldId id="272" r:id="rId12"/>
    <p:sldId id="260" r:id="rId13"/>
    <p:sldId id="261" r:id="rId14"/>
    <p:sldId id="271" r:id="rId15"/>
    <p:sldId id="273" r:id="rId16"/>
    <p:sldId id="275" r:id="rId17"/>
    <p:sldId id="262" r:id="rId18"/>
    <p:sldId id="276" r:id="rId19"/>
    <p:sldId id="278" r:id="rId20"/>
    <p:sldId id="283" r:id="rId21"/>
    <p:sldId id="267" r:id="rId22"/>
    <p:sldId id="280" r:id="rId23"/>
    <p:sldId id="281" r:id="rId24"/>
    <p:sldId id="282" r:id="rId25"/>
    <p:sldId id="268" r:id="rId26"/>
    <p:sldId id="296" r:id="rId27"/>
    <p:sldId id="293" r:id="rId28"/>
    <p:sldId id="329" r:id="rId29"/>
    <p:sldId id="290" r:id="rId30"/>
    <p:sldId id="289" r:id="rId31"/>
    <p:sldId id="291" r:id="rId32"/>
  </p:sldIdLst>
  <p:sldSz cx="9144000" cy="6858000" type="screen4x3"/>
  <p:notesSz cx="6858000" cy="9144000"/>
  <p:defaultTextStyle>
    <a:defPPr>
      <a:defRPr lang="hi-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angal" pitchFamily="18"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angal" pitchFamily="18"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angal" pitchFamily="18"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angal" pitchFamily="18"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angal" pitchFamily="18" charset="0"/>
      </a:defRPr>
    </a:lvl5pPr>
    <a:lvl6pPr marL="2286000" algn="l" defTabSz="914400" rtl="0" eaLnBrk="1" latinLnBrk="0" hangingPunct="1">
      <a:defRPr kern="1200">
        <a:solidFill>
          <a:schemeClr val="tx1"/>
        </a:solidFill>
        <a:latin typeface="Arial" panose="020B0604020202020204" pitchFamily="34" charset="0"/>
        <a:ea typeface="+mn-ea"/>
        <a:cs typeface="Mangal" pitchFamily="18" charset="0"/>
      </a:defRPr>
    </a:lvl6pPr>
    <a:lvl7pPr marL="2743200" algn="l" defTabSz="914400" rtl="0" eaLnBrk="1" latinLnBrk="0" hangingPunct="1">
      <a:defRPr kern="1200">
        <a:solidFill>
          <a:schemeClr val="tx1"/>
        </a:solidFill>
        <a:latin typeface="Arial" panose="020B0604020202020204" pitchFamily="34" charset="0"/>
        <a:ea typeface="+mn-ea"/>
        <a:cs typeface="Mangal" pitchFamily="18" charset="0"/>
      </a:defRPr>
    </a:lvl7pPr>
    <a:lvl8pPr marL="3200400" algn="l" defTabSz="914400" rtl="0" eaLnBrk="1" latinLnBrk="0" hangingPunct="1">
      <a:defRPr kern="1200">
        <a:solidFill>
          <a:schemeClr val="tx1"/>
        </a:solidFill>
        <a:latin typeface="Arial" panose="020B0604020202020204" pitchFamily="34" charset="0"/>
        <a:ea typeface="+mn-ea"/>
        <a:cs typeface="Mangal" pitchFamily="18" charset="0"/>
      </a:defRPr>
    </a:lvl8pPr>
    <a:lvl9pPr marL="3657600" algn="l" defTabSz="914400" rtl="0" eaLnBrk="1" latinLnBrk="0" hangingPunct="1">
      <a:defRPr kern="1200">
        <a:solidFill>
          <a:schemeClr val="tx1"/>
        </a:solidFill>
        <a:latin typeface="Arial" panose="020B0604020202020204" pitchFamily="34" charset="0"/>
        <a:ea typeface="+mn-ea"/>
        <a:cs typeface="Mangal"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2/9/2021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en-US"/>
              <a:t>Amphotericin B is the most used and most successful drug for fungal infections of the CNS, even though CNS levels are very low. Flucytosine penetrates the CNS well and is often used synergistically with amphotericin. Fluconazole penetrates the CNS well, but takes longer for CSF sterilization.</a:t>
            </a:r>
          </a:p>
        </p:txBody>
      </p:sp>
      <p:sp>
        <p:nvSpPr>
          <p:cNvPr id="179204" name="Slide Number Placeholder 3"/>
          <p:cNvSpPr>
            <a:spLocks noGrp="1"/>
          </p:cNvSpPr>
          <p:nvPr>
            <p:ph type="sldNum" sz="quarter" idx="5"/>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03FA73-C126-4CEF-A6B5-646600A83150}" type="slidenum">
              <a:rPr lang="en-US" altLang="en-US">
                <a:latin typeface="Calibri" panose="020F0502020204030204" pitchFamily="34" charset="0"/>
              </a:rPr>
              <a:t>27</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A4C0C717-BE62-4921-AE8E-DA0682E2796C}" type="datetimeFigureOut">
              <a:rPr lang="en-US"/>
              <a:t>2/9/2021</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fld id="{8DF623C1-8F45-41F5-BA1D-766F74E49B28}"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E2C94A09-720B-4BC0-AB30-DB4FDC13329C}" type="datetimeFigureOut">
              <a:rPr lang="en-US"/>
              <a:t>2/9/2021</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fld id="{A637045B-FEFA-4E33-BD0B-0EDDC5594E46}"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B58E53FE-EB7B-407F-A2FE-77D73813D6C6}" type="datetimeFigureOut">
              <a:rPr lang="en-US"/>
              <a:t>2/9/2021</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fld id="{2CE6DA86-465E-43D3-8232-B6B3E809FDBA}"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endParaRPr lang="hi-IN" altLang="en-US"/>
          </a:p>
        </p:txBody>
      </p:sp>
      <p:sp>
        <p:nvSpPr>
          <p:cNvPr id="5" name="Footer Placeholder 18"/>
          <p:cNvSpPr>
            <a:spLocks noGrp="1"/>
          </p:cNvSpPr>
          <p:nvPr>
            <p:ph type="ftr" sz="quarter" idx="11"/>
          </p:nvPr>
        </p:nvSpPr>
        <p:spPr/>
        <p:txBody>
          <a:bodyPr/>
          <a:lstStyle>
            <a:lvl1pPr>
              <a:defRPr/>
            </a:lvl1pPr>
          </a:lstStyle>
          <a:p>
            <a:pPr>
              <a:defRPr/>
            </a:pPr>
            <a:endParaRPr lang="hi-IN" altLang="en-US"/>
          </a:p>
        </p:txBody>
      </p:sp>
      <p:sp>
        <p:nvSpPr>
          <p:cNvPr id="6" name="Slide Number Placeholder 26"/>
          <p:cNvSpPr>
            <a:spLocks noGrp="1"/>
          </p:cNvSpPr>
          <p:nvPr>
            <p:ph type="sldNum" sz="quarter" idx="12"/>
          </p:nvPr>
        </p:nvSpPr>
        <p:spPr/>
        <p:txBody>
          <a:bodyPr/>
          <a:lstStyle>
            <a:lvl1pPr>
              <a:defRPr>
                <a:solidFill>
                  <a:srgbClr val="D1EAEE"/>
                </a:solidFill>
              </a:defRPr>
            </a:lvl1pPr>
          </a:lstStyle>
          <a:p>
            <a:fld id="{D9896190-CD86-4EA3-ACE0-D422F706DC76}" type="slidenum">
              <a:rPr lang="hi-IN" altLang="en-US" smtClean="0"/>
              <a:t>‹#›</a:t>
            </a:fld>
            <a:endParaRPr lang="hi-IN" altLang="en-US"/>
          </a:p>
        </p:txBody>
      </p:sp>
    </p:spTree>
    <p:extLst>
      <p:ext uri="{BB962C8B-B14F-4D97-AF65-F5344CB8AC3E}">
        <p14:creationId xmlns:p14="http://schemas.microsoft.com/office/powerpoint/2010/main" val="740544937"/>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hi-IN" altLang="en-US"/>
          </a:p>
        </p:txBody>
      </p:sp>
      <p:sp>
        <p:nvSpPr>
          <p:cNvPr id="5" name="Footer Placeholder 21"/>
          <p:cNvSpPr>
            <a:spLocks noGrp="1"/>
          </p:cNvSpPr>
          <p:nvPr>
            <p:ph type="ftr" sz="quarter" idx="11"/>
          </p:nvPr>
        </p:nvSpPr>
        <p:spPr/>
        <p:txBody>
          <a:bodyPr/>
          <a:lstStyle>
            <a:lvl1pPr>
              <a:defRPr/>
            </a:lvl1pPr>
          </a:lstStyle>
          <a:p>
            <a:pPr>
              <a:defRPr/>
            </a:pPr>
            <a:endParaRPr lang="hi-IN" altLang="en-US"/>
          </a:p>
        </p:txBody>
      </p:sp>
      <p:sp>
        <p:nvSpPr>
          <p:cNvPr id="6" name="Slide Number Placeholder 17"/>
          <p:cNvSpPr>
            <a:spLocks noGrp="1"/>
          </p:cNvSpPr>
          <p:nvPr>
            <p:ph type="sldNum" sz="quarter" idx="12"/>
          </p:nvPr>
        </p:nvSpPr>
        <p:spPr/>
        <p:txBody>
          <a:bodyPr/>
          <a:lstStyle>
            <a:lvl1pPr>
              <a:defRPr/>
            </a:lvl1pPr>
          </a:lstStyle>
          <a:p>
            <a:fld id="{78AE6C1F-F41A-4D36-ACD1-B830306E9C20}" type="slidenum">
              <a:rPr lang="hi-IN" altLang="en-US" smtClean="0"/>
              <a:t>‹#›</a:t>
            </a:fld>
            <a:endParaRPr lang="hi-IN" altLang="en-US"/>
          </a:p>
        </p:txBody>
      </p:sp>
    </p:spTree>
    <p:extLst>
      <p:ext uri="{BB962C8B-B14F-4D97-AF65-F5344CB8AC3E}">
        <p14:creationId xmlns:p14="http://schemas.microsoft.com/office/powerpoint/2010/main" val="2120967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pPr>
              <a:defRPr/>
            </a:pPr>
            <a:endParaRPr lang="hi-IN" altLang="en-US"/>
          </a:p>
        </p:txBody>
      </p:sp>
      <p:sp>
        <p:nvSpPr>
          <p:cNvPr id="5" name="Footer Placeholder 4"/>
          <p:cNvSpPr>
            <a:spLocks noGrp="1"/>
          </p:cNvSpPr>
          <p:nvPr>
            <p:ph type="ftr" sz="quarter" idx="11"/>
          </p:nvPr>
        </p:nvSpPr>
        <p:spPr/>
        <p:txBody>
          <a:bodyPr/>
          <a:lstStyle>
            <a:lvl1pPr>
              <a:defRPr/>
            </a:lvl1pPr>
          </a:lstStyle>
          <a:p>
            <a:pPr>
              <a:defRPr/>
            </a:pPr>
            <a:endParaRPr lang="hi-IN" altLang="en-US"/>
          </a:p>
        </p:txBody>
      </p:sp>
      <p:sp>
        <p:nvSpPr>
          <p:cNvPr id="6" name="Slide Number Placeholder 5"/>
          <p:cNvSpPr>
            <a:spLocks noGrp="1"/>
          </p:cNvSpPr>
          <p:nvPr>
            <p:ph type="sldNum" sz="quarter" idx="12"/>
          </p:nvPr>
        </p:nvSpPr>
        <p:spPr/>
        <p:txBody>
          <a:bodyPr/>
          <a:lstStyle>
            <a:lvl1pPr>
              <a:defRPr>
                <a:solidFill>
                  <a:srgbClr val="D1EAEE"/>
                </a:solidFill>
              </a:defRPr>
            </a:lvl1pPr>
          </a:lstStyle>
          <a:p>
            <a:fld id="{8746DB97-9F30-4E51-9F99-D63CBADBDD3F}" type="slidenum">
              <a:rPr lang="hi-IN" altLang="en-US" smtClean="0"/>
              <a:t>‹#›</a:t>
            </a:fld>
            <a:endParaRPr lang="hi-IN" altLang="en-US"/>
          </a:p>
        </p:txBody>
      </p:sp>
    </p:spTree>
    <p:extLst>
      <p:ext uri="{BB962C8B-B14F-4D97-AF65-F5344CB8AC3E}">
        <p14:creationId xmlns:p14="http://schemas.microsoft.com/office/powerpoint/2010/main" val="213375248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hi-IN" altLang="en-US"/>
          </a:p>
        </p:txBody>
      </p:sp>
      <p:sp>
        <p:nvSpPr>
          <p:cNvPr id="6" name="Footer Placeholder 21"/>
          <p:cNvSpPr>
            <a:spLocks noGrp="1"/>
          </p:cNvSpPr>
          <p:nvPr>
            <p:ph type="ftr" sz="quarter" idx="11"/>
          </p:nvPr>
        </p:nvSpPr>
        <p:spPr/>
        <p:txBody>
          <a:bodyPr/>
          <a:lstStyle>
            <a:lvl1pPr>
              <a:defRPr/>
            </a:lvl1pPr>
          </a:lstStyle>
          <a:p>
            <a:pPr>
              <a:defRPr/>
            </a:pPr>
            <a:endParaRPr lang="hi-IN" altLang="en-US"/>
          </a:p>
        </p:txBody>
      </p:sp>
      <p:sp>
        <p:nvSpPr>
          <p:cNvPr id="7" name="Slide Number Placeholder 17"/>
          <p:cNvSpPr>
            <a:spLocks noGrp="1"/>
          </p:cNvSpPr>
          <p:nvPr>
            <p:ph type="sldNum" sz="quarter" idx="12"/>
          </p:nvPr>
        </p:nvSpPr>
        <p:spPr/>
        <p:txBody>
          <a:bodyPr/>
          <a:lstStyle>
            <a:lvl1pPr>
              <a:defRPr/>
            </a:lvl1pPr>
          </a:lstStyle>
          <a:p>
            <a:fld id="{607260CE-B1DD-4954-BC6B-7687BC1FEC75}" type="slidenum">
              <a:rPr lang="hi-IN" altLang="en-US" smtClean="0"/>
              <a:t>‹#›</a:t>
            </a:fld>
            <a:endParaRPr lang="hi-IN" altLang="en-US"/>
          </a:p>
        </p:txBody>
      </p:sp>
    </p:spTree>
    <p:extLst>
      <p:ext uri="{BB962C8B-B14F-4D97-AF65-F5344CB8AC3E}">
        <p14:creationId xmlns:p14="http://schemas.microsoft.com/office/powerpoint/2010/main" val="1299371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endParaRPr lang="hi-IN" altLang="en-US"/>
          </a:p>
        </p:txBody>
      </p:sp>
      <p:sp>
        <p:nvSpPr>
          <p:cNvPr id="8" name="Footer Placeholder 21"/>
          <p:cNvSpPr>
            <a:spLocks noGrp="1"/>
          </p:cNvSpPr>
          <p:nvPr>
            <p:ph type="ftr" sz="quarter" idx="11"/>
          </p:nvPr>
        </p:nvSpPr>
        <p:spPr/>
        <p:txBody>
          <a:bodyPr/>
          <a:lstStyle>
            <a:lvl1pPr>
              <a:defRPr/>
            </a:lvl1pPr>
          </a:lstStyle>
          <a:p>
            <a:pPr>
              <a:defRPr/>
            </a:pPr>
            <a:endParaRPr lang="hi-IN" altLang="en-US"/>
          </a:p>
        </p:txBody>
      </p:sp>
      <p:sp>
        <p:nvSpPr>
          <p:cNvPr id="9" name="Slide Number Placeholder 17"/>
          <p:cNvSpPr>
            <a:spLocks noGrp="1"/>
          </p:cNvSpPr>
          <p:nvPr>
            <p:ph type="sldNum" sz="quarter" idx="12"/>
          </p:nvPr>
        </p:nvSpPr>
        <p:spPr/>
        <p:txBody>
          <a:bodyPr/>
          <a:lstStyle>
            <a:lvl1pPr>
              <a:defRPr/>
            </a:lvl1pPr>
          </a:lstStyle>
          <a:p>
            <a:fld id="{0F388A96-9C22-4BF7-B17D-A05D27E5623A}" type="slidenum">
              <a:rPr lang="hi-IN" altLang="en-US" smtClean="0"/>
              <a:t>‹#›</a:t>
            </a:fld>
            <a:endParaRPr lang="hi-IN" altLang="en-US"/>
          </a:p>
        </p:txBody>
      </p:sp>
    </p:spTree>
    <p:extLst>
      <p:ext uri="{BB962C8B-B14F-4D97-AF65-F5344CB8AC3E}">
        <p14:creationId xmlns:p14="http://schemas.microsoft.com/office/powerpoint/2010/main" val="26694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hi-IN" altLang="en-US"/>
          </a:p>
        </p:txBody>
      </p:sp>
      <p:sp>
        <p:nvSpPr>
          <p:cNvPr id="4" name="Footer Placeholder 21"/>
          <p:cNvSpPr>
            <a:spLocks noGrp="1"/>
          </p:cNvSpPr>
          <p:nvPr>
            <p:ph type="ftr" sz="quarter" idx="11"/>
          </p:nvPr>
        </p:nvSpPr>
        <p:spPr/>
        <p:txBody>
          <a:bodyPr/>
          <a:lstStyle>
            <a:lvl1pPr>
              <a:defRPr/>
            </a:lvl1pPr>
          </a:lstStyle>
          <a:p>
            <a:pPr>
              <a:defRPr/>
            </a:pPr>
            <a:endParaRPr lang="hi-IN" altLang="en-US"/>
          </a:p>
        </p:txBody>
      </p:sp>
      <p:sp>
        <p:nvSpPr>
          <p:cNvPr id="5" name="Slide Number Placeholder 17"/>
          <p:cNvSpPr>
            <a:spLocks noGrp="1"/>
          </p:cNvSpPr>
          <p:nvPr>
            <p:ph type="sldNum" sz="quarter" idx="12"/>
          </p:nvPr>
        </p:nvSpPr>
        <p:spPr/>
        <p:txBody>
          <a:bodyPr/>
          <a:lstStyle>
            <a:lvl1pPr>
              <a:defRPr/>
            </a:lvl1pPr>
          </a:lstStyle>
          <a:p>
            <a:fld id="{1BAF822E-3FA9-4F01-AAA1-45C56A7DBF83}" type="slidenum">
              <a:rPr lang="hi-IN" altLang="en-US" smtClean="0"/>
              <a:t>‹#›</a:t>
            </a:fld>
            <a:endParaRPr lang="hi-IN" altLang="en-US"/>
          </a:p>
        </p:txBody>
      </p:sp>
    </p:spTree>
    <p:extLst>
      <p:ext uri="{BB962C8B-B14F-4D97-AF65-F5344CB8AC3E}">
        <p14:creationId xmlns:p14="http://schemas.microsoft.com/office/powerpoint/2010/main" val="11888801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hi-IN" altLang="en-US"/>
          </a:p>
        </p:txBody>
      </p:sp>
      <p:sp>
        <p:nvSpPr>
          <p:cNvPr id="3" name="Footer Placeholder 21"/>
          <p:cNvSpPr>
            <a:spLocks noGrp="1"/>
          </p:cNvSpPr>
          <p:nvPr>
            <p:ph type="ftr" sz="quarter" idx="11"/>
          </p:nvPr>
        </p:nvSpPr>
        <p:spPr/>
        <p:txBody>
          <a:bodyPr/>
          <a:lstStyle>
            <a:lvl1pPr>
              <a:defRPr/>
            </a:lvl1pPr>
          </a:lstStyle>
          <a:p>
            <a:pPr>
              <a:defRPr/>
            </a:pPr>
            <a:endParaRPr lang="hi-IN" altLang="en-US"/>
          </a:p>
        </p:txBody>
      </p:sp>
      <p:sp>
        <p:nvSpPr>
          <p:cNvPr id="4" name="Slide Number Placeholder 17"/>
          <p:cNvSpPr>
            <a:spLocks noGrp="1"/>
          </p:cNvSpPr>
          <p:nvPr>
            <p:ph type="sldNum" sz="quarter" idx="12"/>
          </p:nvPr>
        </p:nvSpPr>
        <p:spPr/>
        <p:txBody>
          <a:bodyPr/>
          <a:lstStyle>
            <a:lvl1pPr>
              <a:defRPr/>
            </a:lvl1pPr>
          </a:lstStyle>
          <a:p>
            <a:fld id="{0FBCF1E6-70CA-4361-83E1-2E428FD9C800}" type="slidenum">
              <a:rPr lang="hi-IN" altLang="en-US" smtClean="0"/>
              <a:t>‹#›</a:t>
            </a:fld>
            <a:endParaRPr lang="hi-IN" altLang="en-US"/>
          </a:p>
        </p:txBody>
      </p:sp>
    </p:spTree>
    <p:extLst>
      <p:ext uri="{BB962C8B-B14F-4D97-AF65-F5344CB8AC3E}">
        <p14:creationId xmlns:p14="http://schemas.microsoft.com/office/powerpoint/2010/main" val="25813538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hi-IN" altLang="en-US"/>
          </a:p>
        </p:txBody>
      </p:sp>
      <p:sp>
        <p:nvSpPr>
          <p:cNvPr id="6" name="Footer Placeholder 21"/>
          <p:cNvSpPr>
            <a:spLocks noGrp="1"/>
          </p:cNvSpPr>
          <p:nvPr>
            <p:ph type="ftr" sz="quarter" idx="11"/>
          </p:nvPr>
        </p:nvSpPr>
        <p:spPr/>
        <p:txBody>
          <a:bodyPr/>
          <a:lstStyle>
            <a:lvl1pPr>
              <a:defRPr/>
            </a:lvl1pPr>
          </a:lstStyle>
          <a:p>
            <a:pPr>
              <a:defRPr/>
            </a:pPr>
            <a:endParaRPr lang="hi-IN" altLang="en-US"/>
          </a:p>
        </p:txBody>
      </p:sp>
      <p:sp>
        <p:nvSpPr>
          <p:cNvPr id="7" name="Slide Number Placeholder 17"/>
          <p:cNvSpPr>
            <a:spLocks noGrp="1"/>
          </p:cNvSpPr>
          <p:nvPr>
            <p:ph type="sldNum" sz="quarter" idx="12"/>
          </p:nvPr>
        </p:nvSpPr>
        <p:spPr/>
        <p:txBody>
          <a:bodyPr/>
          <a:lstStyle>
            <a:lvl1pPr>
              <a:defRPr/>
            </a:lvl1pPr>
          </a:lstStyle>
          <a:p>
            <a:fld id="{0458989B-58A6-41F3-AAC3-E93900489FF9}" type="slidenum">
              <a:rPr lang="hi-IN" altLang="en-US" smtClean="0"/>
              <a:t>‹#›</a:t>
            </a:fld>
            <a:endParaRPr lang="hi-IN" altLang="en-US"/>
          </a:p>
        </p:txBody>
      </p:sp>
    </p:spTree>
    <p:extLst>
      <p:ext uri="{BB962C8B-B14F-4D97-AF65-F5344CB8AC3E}">
        <p14:creationId xmlns:p14="http://schemas.microsoft.com/office/powerpoint/2010/main" val="1396619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9986C0B5-119C-42F6-83E1-9B2A439D318E}" type="datetimeFigureOut">
              <a:rPr lang="en-US"/>
              <a:t>2/9/2021</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fld id="{CDE59BA2-DA68-4EC7-837A-E5CBB79DD299}" type="slidenum">
              <a:rPr lang="en-US"/>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endParaRPr lang="hi-IN" altLang="en-US"/>
          </a:p>
        </p:txBody>
      </p:sp>
      <p:sp>
        <p:nvSpPr>
          <p:cNvPr id="10" name="Footer Placeholder 5"/>
          <p:cNvSpPr>
            <a:spLocks noGrp="1"/>
          </p:cNvSpPr>
          <p:nvPr>
            <p:ph type="ftr" sz="quarter" idx="11"/>
          </p:nvPr>
        </p:nvSpPr>
        <p:spPr/>
        <p:txBody>
          <a:bodyPr/>
          <a:lstStyle>
            <a:lvl1pPr>
              <a:defRPr/>
            </a:lvl1pPr>
          </a:lstStyle>
          <a:p>
            <a:pPr>
              <a:defRPr/>
            </a:pPr>
            <a:endParaRPr lang="hi-IN" altLang="en-US"/>
          </a:p>
        </p:txBody>
      </p:sp>
      <p:sp>
        <p:nvSpPr>
          <p:cNvPr id="11" name="Slide Number Placeholder 6"/>
          <p:cNvSpPr>
            <a:spLocks noGrp="1"/>
          </p:cNvSpPr>
          <p:nvPr>
            <p:ph type="sldNum" sz="quarter" idx="12"/>
          </p:nvPr>
        </p:nvSpPr>
        <p:spPr>
          <a:xfrm>
            <a:off x="8077200" y="6356350"/>
            <a:ext cx="609600" cy="365125"/>
          </a:xfrm>
        </p:spPr>
        <p:txBody>
          <a:bodyPr/>
          <a:lstStyle>
            <a:lvl1pPr>
              <a:defRPr/>
            </a:lvl1pPr>
          </a:lstStyle>
          <a:p>
            <a:fld id="{A2290A98-32D1-427A-BB6A-5C219F687FD8}" type="slidenum">
              <a:rPr lang="hi-IN" altLang="en-US" smtClean="0"/>
              <a:t>‹#›</a:t>
            </a:fld>
            <a:endParaRPr lang="hi-IN" altLang="en-US"/>
          </a:p>
        </p:txBody>
      </p:sp>
    </p:spTree>
    <p:extLst>
      <p:ext uri="{BB962C8B-B14F-4D97-AF65-F5344CB8AC3E}">
        <p14:creationId xmlns:p14="http://schemas.microsoft.com/office/powerpoint/2010/main" val="2999311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hi-IN" altLang="en-US"/>
          </a:p>
        </p:txBody>
      </p:sp>
      <p:sp>
        <p:nvSpPr>
          <p:cNvPr id="5" name="Footer Placeholder 21"/>
          <p:cNvSpPr>
            <a:spLocks noGrp="1"/>
          </p:cNvSpPr>
          <p:nvPr>
            <p:ph type="ftr" sz="quarter" idx="11"/>
          </p:nvPr>
        </p:nvSpPr>
        <p:spPr/>
        <p:txBody>
          <a:bodyPr/>
          <a:lstStyle>
            <a:lvl1pPr>
              <a:defRPr/>
            </a:lvl1pPr>
          </a:lstStyle>
          <a:p>
            <a:pPr>
              <a:defRPr/>
            </a:pPr>
            <a:endParaRPr lang="hi-IN" altLang="en-US"/>
          </a:p>
        </p:txBody>
      </p:sp>
      <p:sp>
        <p:nvSpPr>
          <p:cNvPr id="6" name="Slide Number Placeholder 17"/>
          <p:cNvSpPr>
            <a:spLocks noGrp="1"/>
          </p:cNvSpPr>
          <p:nvPr>
            <p:ph type="sldNum" sz="quarter" idx="12"/>
          </p:nvPr>
        </p:nvSpPr>
        <p:spPr/>
        <p:txBody>
          <a:bodyPr/>
          <a:lstStyle>
            <a:lvl1pPr>
              <a:defRPr/>
            </a:lvl1pPr>
          </a:lstStyle>
          <a:p>
            <a:fld id="{802C2AE6-A88E-48B8-8411-ED572F0E416D}" type="slidenum">
              <a:rPr lang="hi-IN" altLang="en-US" smtClean="0"/>
              <a:t>‹#›</a:t>
            </a:fld>
            <a:endParaRPr lang="hi-IN" altLang="en-US"/>
          </a:p>
        </p:txBody>
      </p:sp>
    </p:spTree>
    <p:extLst>
      <p:ext uri="{BB962C8B-B14F-4D97-AF65-F5344CB8AC3E}">
        <p14:creationId xmlns:p14="http://schemas.microsoft.com/office/powerpoint/2010/main" val="25575417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hi-IN" altLang="en-US"/>
          </a:p>
        </p:txBody>
      </p:sp>
      <p:sp>
        <p:nvSpPr>
          <p:cNvPr id="5" name="Footer Placeholder 21"/>
          <p:cNvSpPr>
            <a:spLocks noGrp="1"/>
          </p:cNvSpPr>
          <p:nvPr>
            <p:ph type="ftr" sz="quarter" idx="11"/>
          </p:nvPr>
        </p:nvSpPr>
        <p:spPr/>
        <p:txBody>
          <a:bodyPr/>
          <a:lstStyle>
            <a:lvl1pPr>
              <a:defRPr/>
            </a:lvl1pPr>
          </a:lstStyle>
          <a:p>
            <a:pPr>
              <a:defRPr/>
            </a:pPr>
            <a:endParaRPr lang="hi-IN" altLang="en-US"/>
          </a:p>
        </p:txBody>
      </p:sp>
      <p:sp>
        <p:nvSpPr>
          <p:cNvPr id="6" name="Slide Number Placeholder 17"/>
          <p:cNvSpPr>
            <a:spLocks noGrp="1"/>
          </p:cNvSpPr>
          <p:nvPr>
            <p:ph type="sldNum" sz="quarter" idx="12"/>
          </p:nvPr>
        </p:nvSpPr>
        <p:spPr/>
        <p:txBody>
          <a:bodyPr/>
          <a:lstStyle>
            <a:lvl1pPr>
              <a:defRPr/>
            </a:lvl1pPr>
          </a:lstStyle>
          <a:p>
            <a:fld id="{96E652FC-6233-4DA9-85F8-E64D47A9A729}" type="slidenum">
              <a:rPr lang="hi-IN" altLang="en-US" smtClean="0"/>
              <a:t>‹#›</a:t>
            </a:fld>
            <a:endParaRPr lang="hi-IN" altLang="en-US"/>
          </a:p>
        </p:txBody>
      </p:sp>
    </p:spTree>
    <p:extLst>
      <p:ext uri="{BB962C8B-B14F-4D97-AF65-F5344CB8AC3E}">
        <p14:creationId xmlns:p14="http://schemas.microsoft.com/office/powerpoint/2010/main" val="18185103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685800" y="2057400"/>
            <a:ext cx="7772400" cy="4114800"/>
          </a:xfrm>
        </p:spPr>
        <p:txBody>
          <a:bodyPr rtlCol="0">
            <a:normAutofit/>
          </a:bodyPr>
          <a:lstStyle/>
          <a:p>
            <a:pPr lvl="0"/>
            <a:r>
              <a:rPr lang="en-US" noProof="0" smtClean="0"/>
              <a:t>Click icon to add SmartArt graphic</a:t>
            </a:r>
            <a:endParaRPr lang="en-US" noProof="0"/>
          </a:p>
        </p:txBody>
      </p:sp>
      <p:sp>
        <p:nvSpPr>
          <p:cNvPr id="4" name="Date Placeholder 3"/>
          <p:cNvSpPr>
            <a:spLocks noGrp="1"/>
          </p:cNvSpPr>
          <p:nvPr>
            <p:ph type="dt" sz="half" idx="10"/>
          </p:nvPr>
        </p:nvSpPr>
        <p:spPr>
          <a:xfrm>
            <a:off x="685800" y="6324600"/>
            <a:ext cx="1905000" cy="457200"/>
          </a:xfrm>
        </p:spPr>
        <p:txBody>
          <a:bodyPr/>
          <a:lstStyle>
            <a:lvl1pPr>
              <a:defRPr/>
            </a:lvl1pPr>
          </a:lstStyle>
          <a:p>
            <a:pPr>
              <a:defRPr/>
            </a:pPr>
            <a:endParaRPr lang="hi-IN" altLang="en-US"/>
          </a:p>
        </p:txBody>
      </p:sp>
      <p:sp>
        <p:nvSpPr>
          <p:cNvPr id="5" name="Footer Placeholder 4"/>
          <p:cNvSpPr>
            <a:spLocks noGrp="1"/>
          </p:cNvSpPr>
          <p:nvPr>
            <p:ph type="ftr" sz="quarter" idx="11"/>
          </p:nvPr>
        </p:nvSpPr>
        <p:spPr>
          <a:xfrm>
            <a:off x="3124200" y="6324600"/>
            <a:ext cx="2895600" cy="457200"/>
          </a:xfrm>
        </p:spPr>
        <p:txBody>
          <a:bodyPr/>
          <a:lstStyle>
            <a:lvl1pPr>
              <a:defRPr/>
            </a:lvl1pPr>
          </a:lstStyle>
          <a:p>
            <a:pPr>
              <a:defRPr/>
            </a:pPr>
            <a:endParaRPr lang="hi-IN" altLang="en-US"/>
          </a:p>
        </p:txBody>
      </p:sp>
      <p:sp>
        <p:nvSpPr>
          <p:cNvPr id="6" name="Slide Number Placeholder 5"/>
          <p:cNvSpPr>
            <a:spLocks noGrp="1"/>
          </p:cNvSpPr>
          <p:nvPr>
            <p:ph type="sldNum" sz="quarter" idx="12"/>
          </p:nvPr>
        </p:nvSpPr>
        <p:spPr>
          <a:xfrm>
            <a:off x="6553200" y="6324600"/>
            <a:ext cx="1905000" cy="457200"/>
          </a:xfrm>
        </p:spPr>
        <p:txBody>
          <a:bodyPr/>
          <a:lstStyle>
            <a:lvl1pPr>
              <a:defRPr/>
            </a:lvl1pPr>
          </a:lstStyle>
          <a:p>
            <a:fld id="{567727CF-C57A-479A-ADF9-F5AA1118C743}" type="slidenum">
              <a:rPr lang="hi-IN" altLang="en-US" smtClean="0"/>
              <a:t>‹#›</a:t>
            </a:fld>
            <a:endParaRPr lang="hi-IN" altLang="en-US"/>
          </a:p>
        </p:txBody>
      </p:sp>
    </p:spTree>
    <p:extLst>
      <p:ext uri="{BB962C8B-B14F-4D97-AF65-F5344CB8AC3E}">
        <p14:creationId xmlns:p14="http://schemas.microsoft.com/office/powerpoint/2010/main" val="2902713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760913" y="2362200"/>
            <a:ext cx="3770312" cy="37242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438400" y="6248400"/>
            <a:ext cx="2130425" cy="474663"/>
          </a:xfrm>
        </p:spPr>
        <p:txBody>
          <a:bodyPr/>
          <a:lstStyle>
            <a:lvl1pPr>
              <a:defRPr/>
            </a:lvl1pPr>
          </a:lstStyle>
          <a:p>
            <a:pPr>
              <a:defRPr/>
            </a:pPr>
            <a:endParaRPr lang="hi-IN" altLang="en-US"/>
          </a:p>
        </p:txBody>
      </p:sp>
      <p:sp>
        <p:nvSpPr>
          <p:cNvPr id="6" name="Footer Placeholder 5"/>
          <p:cNvSpPr>
            <a:spLocks noGrp="1"/>
          </p:cNvSpPr>
          <p:nvPr>
            <p:ph type="ftr" sz="quarter" idx="11"/>
          </p:nvPr>
        </p:nvSpPr>
        <p:spPr>
          <a:xfrm>
            <a:off x="5791200" y="6248400"/>
            <a:ext cx="2897188" cy="474663"/>
          </a:xfrm>
        </p:spPr>
        <p:txBody>
          <a:bodyPr/>
          <a:lstStyle>
            <a:lvl1pPr>
              <a:defRPr/>
            </a:lvl1pPr>
          </a:lstStyle>
          <a:p>
            <a:pPr>
              <a:defRPr/>
            </a:pPr>
            <a:endParaRPr lang="hi-IN" altLang="en-US"/>
          </a:p>
        </p:txBody>
      </p:sp>
      <p:sp>
        <p:nvSpPr>
          <p:cNvPr id="7" name="Slide Number Placeholder 6"/>
          <p:cNvSpPr>
            <a:spLocks noGrp="1"/>
          </p:cNvSpPr>
          <p:nvPr>
            <p:ph type="sldNum" sz="quarter" idx="12"/>
          </p:nvPr>
        </p:nvSpPr>
        <p:spPr>
          <a:xfrm>
            <a:off x="84138" y="6242050"/>
            <a:ext cx="587375" cy="488950"/>
          </a:xfrm>
        </p:spPr>
        <p:txBody>
          <a:bodyPr/>
          <a:lstStyle>
            <a:lvl1pPr>
              <a:defRPr/>
            </a:lvl1pPr>
          </a:lstStyle>
          <a:p>
            <a:fld id="{567727CF-C57A-479A-ADF9-F5AA1118C743}" type="slidenum">
              <a:rPr lang="hi-IN" altLang="en-US" smtClean="0"/>
              <a:t>‹#›</a:t>
            </a:fld>
            <a:endParaRPr lang="hi-IN" altLang="en-US"/>
          </a:p>
        </p:txBody>
      </p:sp>
    </p:spTree>
    <p:extLst>
      <p:ext uri="{BB962C8B-B14F-4D97-AF65-F5344CB8AC3E}">
        <p14:creationId xmlns:p14="http://schemas.microsoft.com/office/powerpoint/2010/main" val="35795635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2057400"/>
            <a:ext cx="7772400" cy="4114800"/>
          </a:xfrm>
        </p:spPr>
        <p:txBody>
          <a:bodyPr rtlCol="0">
            <a:normAutofit/>
          </a:bodyPr>
          <a:lstStyle/>
          <a:p>
            <a:pPr lvl="0"/>
            <a:r>
              <a:rPr lang="en-US" noProof="0" smtClean="0"/>
              <a:t>Click icon to add table</a:t>
            </a:r>
            <a:endParaRPr lang="en-US" noProof="0"/>
          </a:p>
        </p:txBody>
      </p:sp>
      <p:sp>
        <p:nvSpPr>
          <p:cNvPr id="4" name="Date Placeholder 3"/>
          <p:cNvSpPr>
            <a:spLocks noGrp="1"/>
          </p:cNvSpPr>
          <p:nvPr>
            <p:ph type="dt" sz="half" idx="10"/>
          </p:nvPr>
        </p:nvSpPr>
        <p:spPr>
          <a:xfrm>
            <a:off x="685800" y="6324600"/>
            <a:ext cx="1905000" cy="457200"/>
          </a:xfrm>
        </p:spPr>
        <p:txBody>
          <a:bodyPr/>
          <a:lstStyle>
            <a:lvl1pPr>
              <a:defRPr/>
            </a:lvl1pPr>
          </a:lstStyle>
          <a:p>
            <a:pPr>
              <a:defRPr/>
            </a:pPr>
            <a:endParaRPr lang="hi-IN" altLang="en-US"/>
          </a:p>
        </p:txBody>
      </p:sp>
      <p:sp>
        <p:nvSpPr>
          <p:cNvPr id="5" name="Footer Placeholder 4"/>
          <p:cNvSpPr>
            <a:spLocks noGrp="1"/>
          </p:cNvSpPr>
          <p:nvPr>
            <p:ph type="ftr" sz="quarter" idx="11"/>
          </p:nvPr>
        </p:nvSpPr>
        <p:spPr>
          <a:xfrm>
            <a:off x="3124200" y="6324600"/>
            <a:ext cx="2895600" cy="457200"/>
          </a:xfrm>
        </p:spPr>
        <p:txBody>
          <a:bodyPr/>
          <a:lstStyle>
            <a:lvl1pPr>
              <a:defRPr/>
            </a:lvl1pPr>
          </a:lstStyle>
          <a:p>
            <a:pPr>
              <a:defRPr/>
            </a:pPr>
            <a:endParaRPr lang="hi-IN" altLang="en-US"/>
          </a:p>
        </p:txBody>
      </p:sp>
      <p:sp>
        <p:nvSpPr>
          <p:cNvPr id="6" name="Slide Number Placeholder 5"/>
          <p:cNvSpPr>
            <a:spLocks noGrp="1"/>
          </p:cNvSpPr>
          <p:nvPr>
            <p:ph type="sldNum" sz="quarter" idx="12"/>
          </p:nvPr>
        </p:nvSpPr>
        <p:spPr>
          <a:xfrm>
            <a:off x="6553200" y="6324600"/>
            <a:ext cx="1905000" cy="457200"/>
          </a:xfrm>
        </p:spPr>
        <p:txBody>
          <a:bodyPr/>
          <a:lstStyle>
            <a:lvl1pPr>
              <a:defRPr/>
            </a:lvl1pPr>
          </a:lstStyle>
          <a:p>
            <a:fld id="{D5205CA0-2289-49B7-9D66-A1002854D0D2}" type="slidenum">
              <a:rPr lang="hi-IN" altLang="en-US" smtClean="0"/>
              <a:t>‹#›</a:t>
            </a:fld>
            <a:endParaRPr lang="hi-IN" altLang="en-US"/>
          </a:p>
        </p:txBody>
      </p:sp>
    </p:spTree>
    <p:extLst>
      <p:ext uri="{BB962C8B-B14F-4D97-AF65-F5344CB8AC3E}">
        <p14:creationId xmlns:p14="http://schemas.microsoft.com/office/powerpoint/2010/main" val="2969224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2057400"/>
            <a:ext cx="3810000" cy="4114800"/>
          </a:xfrm>
        </p:spPr>
        <p:txBody>
          <a:bodyPr rtlCol="0">
            <a:normAutofit/>
          </a:bodyPr>
          <a:lstStyle/>
          <a:p>
            <a:pPr lvl="0"/>
            <a:r>
              <a:rPr lang="en-US" noProof="0" smtClean="0"/>
              <a:t>Click icon to add online image</a:t>
            </a:r>
            <a:endParaRPr lang="en-US" noProof="0"/>
          </a:p>
        </p:txBody>
      </p:sp>
      <p:sp>
        <p:nvSpPr>
          <p:cNvPr id="4" name="Text Placeholder 3"/>
          <p:cNvSpPr>
            <a:spLocks noGrp="1"/>
          </p:cNvSpPr>
          <p:nvPr>
            <p:ph type="body" sz="half" idx="2"/>
          </p:nvPr>
        </p:nvSpPr>
        <p:spPr>
          <a:xfrm>
            <a:off x="4648200" y="2057400"/>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324600"/>
            <a:ext cx="1905000" cy="457200"/>
          </a:xfrm>
        </p:spPr>
        <p:txBody>
          <a:bodyPr/>
          <a:lstStyle>
            <a:lvl1pPr>
              <a:defRPr/>
            </a:lvl1pPr>
          </a:lstStyle>
          <a:p>
            <a:pPr>
              <a:defRPr/>
            </a:pPr>
            <a:endParaRPr lang="hi-IN" altLang="en-US"/>
          </a:p>
        </p:txBody>
      </p:sp>
      <p:sp>
        <p:nvSpPr>
          <p:cNvPr id="6" name="Footer Placeholder 5"/>
          <p:cNvSpPr>
            <a:spLocks noGrp="1"/>
          </p:cNvSpPr>
          <p:nvPr>
            <p:ph type="ftr" sz="quarter" idx="11"/>
          </p:nvPr>
        </p:nvSpPr>
        <p:spPr>
          <a:xfrm>
            <a:off x="3124200" y="6324600"/>
            <a:ext cx="2895600" cy="457200"/>
          </a:xfrm>
        </p:spPr>
        <p:txBody>
          <a:bodyPr/>
          <a:lstStyle>
            <a:lvl1pPr>
              <a:defRPr/>
            </a:lvl1pPr>
          </a:lstStyle>
          <a:p>
            <a:pPr>
              <a:defRPr/>
            </a:pPr>
            <a:endParaRPr lang="hi-IN" altLang="en-US"/>
          </a:p>
        </p:txBody>
      </p:sp>
      <p:sp>
        <p:nvSpPr>
          <p:cNvPr id="7" name="Slide Number Placeholder 6"/>
          <p:cNvSpPr>
            <a:spLocks noGrp="1"/>
          </p:cNvSpPr>
          <p:nvPr>
            <p:ph type="sldNum" sz="quarter" idx="12"/>
          </p:nvPr>
        </p:nvSpPr>
        <p:spPr>
          <a:xfrm>
            <a:off x="6553200" y="6324600"/>
            <a:ext cx="1905000" cy="457200"/>
          </a:xfrm>
        </p:spPr>
        <p:txBody>
          <a:bodyPr/>
          <a:lstStyle>
            <a:lvl1pPr>
              <a:defRPr/>
            </a:lvl1pPr>
          </a:lstStyle>
          <a:p>
            <a:fld id="{567727CF-C57A-479A-ADF9-F5AA1118C743}" type="slidenum">
              <a:rPr lang="hi-IN" altLang="en-US" smtClean="0"/>
              <a:t>‹#›</a:t>
            </a:fld>
            <a:endParaRPr lang="hi-IN" altLang="en-US"/>
          </a:p>
        </p:txBody>
      </p:sp>
    </p:spTree>
    <p:extLst>
      <p:ext uri="{BB962C8B-B14F-4D97-AF65-F5344CB8AC3E}">
        <p14:creationId xmlns:p14="http://schemas.microsoft.com/office/powerpoint/2010/main" val="2293850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Click to edit Master title style</a:t>
            </a:r>
            <a:endParaRPr lang="en-US"/>
          </a:p>
        </p:txBody>
      </p:sp>
      <p:sp>
        <p:nvSpPr>
          <p:cNvPr id="3" name="Text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pPr>
              <a:defRPr/>
            </a:pPr>
            <a:endParaRPr lang="hi-IN" altLang="en-US"/>
          </a:p>
        </p:txBody>
      </p:sp>
      <p:sp>
        <p:nvSpPr>
          <p:cNvPr id="5" name="Footer 4"/>
          <p:cNvSpPr>
            <a:spLocks noGrp="1"/>
          </p:cNvSpPr>
          <p:nvPr>
            <p:ph type="ftr" sz="quarter" idx="11"/>
          </p:nvPr>
        </p:nvSpPr>
        <p:spPr/>
        <p:txBody>
          <a:bodyPr/>
          <a:lstStyle/>
          <a:p>
            <a:pPr>
              <a:defRPr/>
            </a:pPr>
            <a:endParaRPr lang="hi-IN" altLang="en-US"/>
          </a:p>
        </p:txBody>
      </p:sp>
      <p:sp>
        <p:nvSpPr>
          <p:cNvPr id="6" name="Slide number 5"/>
          <p:cNvSpPr>
            <a:spLocks noGrp="1"/>
          </p:cNvSpPr>
          <p:nvPr>
            <p:ph type="sldNum" sz="quarter" idx="12"/>
          </p:nvPr>
        </p:nvSpPr>
        <p:spPr/>
        <p:txBody>
          <a:bodyPr/>
          <a:lstStyle/>
          <a:p>
            <a:fld id="{567727CF-C57A-479A-ADF9-F5AA1118C743}" type="slidenum">
              <a:rPr lang="hi-IN" altLang="en-US" smtClean="0"/>
              <a:t>‹#›</a:t>
            </a:fld>
            <a:endParaRPr lang="hi-IN" altLang="en-US"/>
          </a:p>
        </p:txBody>
      </p:sp>
    </p:spTree>
    <p:extLst>
      <p:ext uri="{BB962C8B-B14F-4D97-AF65-F5344CB8AC3E}">
        <p14:creationId xmlns:p14="http://schemas.microsoft.com/office/powerpoint/2010/main" val="3284169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ABED95B6-B286-4B6F-BFAE-4EC3355DD5A6}" type="datetimeFigureOut">
              <a:rPr lang="en-US"/>
              <a:t>2/9/2021</a:t>
            </a:fld>
            <a:endParaRPr lang="en-US"/>
          </a:p>
        </p:txBody>
      </p:sp>
      <p:sp>
        <p:nvSpPr>
          <p:cNvPr id="5" name="Footer Placeholder 4"/>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en-US"/>
          </a:p>
        </p:txBody>
      </p:sp>
      <p:sp>
        <p:nvSpPr>
          <p:cNvPr id="6" name="Slide Number Placeholder 5"/>
          <p:cNvSpPr>
            <a:spLocks noGrp="1"/>
          </p:cNvSpPr>
          <p:nvPr>
            <p:ph type="sldNum" sz="quarter" idx="12"/>
          </p:nvPr>
        </p:nvSpPr>
        <p:spPr/>
        <p:txBody>
          <a:bodyPr/>
          <a:lstStyle>
            <a:lvl1pPr eaLnBrk="0" hangingPunct="0">
              <a:defRPr>
                <a:latin typeface="Arial" panose="020B0604020202020204" pitchFamily="34" charset="0"/>
              </a:defRPr>
            </a:lvl1pPr>
          </a:lstStyle>
          <a:p>
            <a:fld id="{E07A0642-E90A-469B-90E0-401FB7384B0D}"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F2843851-5419-4C6A-9241-63DCBC10F5A2}" type="datetimeFigureOut">
              <a:rPr lang="en-US"/>
              <a:t>2/9/2021</a:t>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eaLnBrk="0" hangingPunct="0">
              <a:defRPr>
                <a:latin typeface="Arial" panose="020B0604020202020204" pitchFamily="34" charset="0"/>
              </a:defRPr>
            </a:lvl1pPr>
          </a:lstStyle>
          <a:p>
            <a:fld id="{A267A3B3-8827-4624-A661-3D0DAF51C681}"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E8E79571-7B27-4677-9F5F-E57EE8E548A2}" type="datetimeFigureOut">
              <a:rPr lang="en-US"/>
              <a:t>2/9/2021</a:t>
            </a:fld>
            <a:endParaRPr lang="en-US"/>
          </a:p>
        </p:txBody>
      </p:sp>
      <p:sp>
        <p:nvSpPr>
          <p:cNvPr id="8" name="Footer Placeholder 7"/>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en-US"/>
          </a:p>
        </p:txBody>
      </p:sp>
      <p:sp>
        <p:nvSpPr>
          <p:cNvPr id="9" name="Slide Number Placeholder 8"/>
          <p:cNvSpPr>
            <a:spLocks noGrp="1"/>
          </p:cNvSpPr>
          <p:nvPr>
            <p:ph type="sldNum" sz="quarter" idx="12"/>
          </p:nvPr>
        </p:nvSpPr>
        <p:spPr/>
        <p:txBody>
          <a:bodyPr/>
          <a:lstStyle>
            <a:lvl1pPr eaLnBrk="0" hangingPunct="0">
              <a:defRPr>
                <a:latin typeface="Arial" panose="020B0604020202020204" pitchFamily="34" charset="0"/>
              </a:defRPr>
            </a:lvl1pPr>
          </a:lstStyle>
          <a:p>
            <a:fld id="{3812A8C2-6CCC-4422-A5FE-BEBDDAD9F04D}"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E75D1290-CFA9-4604-A705-92F0AE053CB1}" type="datetimeFigureOut">
              <a:rPr lang="en-US"/>
              <a:t>2/9/2021</a:t>
            </a:fld>
            <a:endParaRPr lang="en-US"/>
          </a:p>
        </p:txBody>
      </p:sp>
      <p:sp>
        <p:nvSpPr>
          <p:cNvPr id="4" name="Footer Placeholder 3"/>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en-US"/>
          </a:p>
        </p:txBody>
      </p:sp>
      <p:sp>
        <p:nvSpPr>
          <p:cNvPr id="5" name="Slide Number Placeholder 4"/>
          <p:cNvSpPr>
            <a:spLocks noGrp="1"/>
          </p:cNvSpPr>
          <p:nvPr>
            <p:ph type="sldNum" sz="quarter" idx="12"/>
          </p:nvPr>
        </p:nvSpPr>
        <p:spPr/>
        <p:txBody>
          <a:bodyPr/>
          <a:lstStyle>
            <a:lvl1pPr eaLnBrk="0" hangingPunct="0">
              <a:defRPr>
                <a:latin typeface="Arial" panose="020B0604020202020204" pitchFamily="34" charset="0"/>
              </a:defRPr>
            </a:lvl1pPr>
          </a:lstStyle>
          <a:p>
            <a:fld id="{F059DA29-CC35-4B56-8E49-87BABF5E920E}"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BC4758D0-5E50-412F-BABA-4D835E0D449B}" type="datetimeFigureOut">
              <a:rPr lang="en-US"/>
              <a:t>2/9/2021</a:t>
            </a:fld>
            <a:endParaRPr lang="en-US"/>
          </a:p>
        </p:txBody>
      </p:sp>
      <p:sp>
        <p:nvSpPr>
          <p:cNvPr id="3" name="Footer Placeholder 2"/>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en-US"/>
          </a:p>
        </p:txBody>
      </p:sp>
      <p:sp>
        <p:nvSpPr>
          <p:cNvPr id="4" name="Slide Number Placeholder 3"/>
          <p:cNvSpPr>
            <a:spLocks noGrp="1"/>
          </p:cNvSpPr>
          <p:nvPr>
            <p:ph type="sldNum" sz="quarter" idx="12"/>
          </p:nvPr>
        </p:nvSpPr>
        <p:spPr/>
        <p:txBody>
          <a:bodyPr/>
          <a:lstStyle>
            <a:lvl1pPr eaLnBrk="0" hangingPunct="0">
              <a:defRPr>
                <a:latin typeface="Arial" panose="020B0604020202020204" pitchFamily="34" charset="0"/>
              </a:defRPr>
            </a:lvl1pPr>
          </a:lstStyle>
          <a:p>
            <a:fld id="{7E91E1DC-39F9-4CC0-B0EC-1D5F650D3F5A}"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4E29F082-3C1E-4392-9C00-027E97ADFBFE}" type="datetimeFigureOut">
              <a:rPr lang="en-US"/>
              <a:t>2/9/2021</a:t>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eaLnBrk="0" hangingPunct="0">
              <a:defRPr>
                <a:latin typeface="Arial" panose="020B0604020202020204" pitchFamily="34" charset="0"/>
              </a:defRPr>
            </a:lvl1pPr>
          </a:lstStyle>
          <a:p>
            <a:fld id="{8354942E-800C-4DF4-8321-5175236B426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3577843D-478D-4E9F-AAFD-B9F88D298FCA}" type="datetimeFigureOut">
              <a:rPr lang="en-US"/>
              <a:t>2/9/2021</a:t>
            </a:fld>
            <a:endParaRPr lang="en-US"/>
          </a:p>
        </p:txBody>
      </p:sp>
      <p:sp>
        <p:nvSpPr>
          <p:cNvPr id="6" name="Footer Placeholder 5"/>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en-US"/>
          </a:p>
        </p:txBody>
      </p:sp>
      <p:sp>
        <p:nvSpPr>
          <p:cNvPr id="7" name="Slide Number Placeholder 6"/>
          <p:cNvSpPr>
            <a:spLocks noGrp="1"/>
          </p:cNvSpPr>
          <p:nvPr>
            <p:ph type="sldNum" sz="quarter" idx="12"/>
          </p:nvPr>
        </p:nvSpPr>
        <p:spPr/>
        <p:txBody>
          <a:bodyPr/>
          <a:lstStyle>
            <a:lvl1pPr eaLnBrk="0" hangingPunct="0">
              <a:defRPr>
                <a:latin typeface="Arial" panose="020B0604020202020204" pitchFamily="34" charset="0"/>
              </a:defRPr>
            </a:lvl1pPr>
          </a:lstStyle>
          <a:p>
            <a:fld id="{EC605E9D-C77F-471E-86D0-5B24632A75B8}"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628650" y="365125"/>
            <a:ext cx="7886700" cy="1325563"/>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2051" name="Text Placeholder 2"/>
          <p:cNvSpPr>
            <a:spLocks noGrp="1"/>
          </p:cNvSpPr>
          <p:nvPr>
            <p:ph type="body" idx="1"/>
          </p:nvPr>
        </p:nvSpPr>
        <p:spPr bwMode="auto">
          <a:xfrm>
            <a:off x="628650" y="1825625"/>
            <a:ext cx="7886700" cy="4351338"/>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prstClr val="black">
                    <a:tint val="75000"/>
                  </a:prstClr>
                </a:solidFill>
                <a:latin typeface="Calibri" panose="020F0502020204030204"/>
              </a:defRPr>
            </a:lvl1pPr>
          </a:lstStyle>
          <a:p>
            <a:pPr>
              <a:defRPr/>
            </a:pPr>
            <a:fld id="{3463A792-497A-434A-879C-498878825C36}" type="datetimeFigureOut">
              <a:rPr lang="en-US"/>
              <a:t>2/9/2021</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prstClr val="black">
                    <a:tint val="75000"/>
                  </a:prstClr>
                </a:solidFill>
                <a:latin typeface="Calibri" panose="020F0502020204030204"/>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eaLnBrk="1" hangingPunct="1">
              <a:defRPr sz="900">
                <a:solidFill>
                  <a:srgbClr val="898989"/>
                </a:solidFill>
                <a:latin typeface="Calibri" panose="020F0502020204030204" pitchFamily="34" charset="0"/>
              </a:defRPr>
            </a:lvl1pPr>
          </a:lstStyle>
          <a:p>
            <a:fld id="{ACEF4437-47F4-4EDB-8571-91E1E16BB988}"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cs typeface="Mangal" pitchFamily="18"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cs typeface="Mangal" pitchFamily="18"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cs typeface="Mangal" pitchFamily="18"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cs typeface="Mangal" pitchFamily="18"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cs typeface="Mangal" pitchFamily="18"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cs typeface="Mangal" pitchFamily="18"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cs typeface="Mangal" pitchFamily="18"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cs typeface="Mangal" pitchFamily="18"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hangingPunct="1">
              <a:defRPr/>
            </a:pPr>
            <a:endParaRPr lang="en-US">
              <a:latin typeface="+mn-lt"/>
              <a:cs typeface="+mn-cs"/>
            </a:endParaRPr>
          </a:p>
        </p:txBody>
      </p:sp>
      <p:sp>
        <p:nvSpPr>
          <p:cNvPr id="2052"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endParaRPr lang="en-US" altLang="en-US" smtClean="0"/>
          </a:p>
        </p:txBody>
      </p:sp>
      <p:sp>
        <p:nvSpPr>
          <p:cNvPr id="2053"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US" altLang="en-US" smtClean="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hi-I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hi-I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defRPr>
            </a:lvl1pPr>
          </a:lstStyle>
          <a:p>
            <a:fld id="{567727CF-C57A-479A-ADF9-F5AA1118C743}" type="slidenum">
              <a:rPr lang="hi-IN" altLang="en-US" smtClean="0"/>
              <a:t>‹#›</a:t>
            </a:fld>
            <a:endParaRPr lang="hi-IN" altLang="en-US"/>
          </a:p>
        </p:txBody>
      </p:sp>
      <p:grpSp>
        <p:nvGrpSpPr>
          <p:cNvPr id="2057"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hangingPunct="1">
                <a:defRPr/>
              </a:pPr>
              <a:endParaRPr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hangingPunct="1">
                <a:defRPr/>
              </a:pPr>
              <a:endParaRPr lang="en-US"/>
            </a:p>
          </p:txBody>
        </p:sp>
      </p:grpSp>
    </p:spTree>
    <p:extLst>
      <p:ext uri="{BB962C8B-B14F-4D97-AF65-F5344CB8AC3E}">
        <p14:creationId xmlns:p14="http://schemas.microsoft.com/office/powerpoint/2010/main" val="40398591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Lst>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itchFamily="34" charset="0"/>
        </a:defRPr>
      </a:lvl2pPr>
      <a:lvl3pPr algn="l" rtl="0" eaLnBrk="1" fontAlgn="base" hangingPunct="1">
        <a:spcBef>
          <a:spcPct val="0"/>
        </a:spcBef>
        <a:spcAft>
          <a:spcPct val="0"/>
        </a:spcAft>
        <a:defRPr sz="5000">
          <a:solidFill>
            <a:schemeClr val="tx2"/>
          </a:solidFill>
          <a:latin typeface="Calibri" pitchFamily="34" charset="0"/>
        </a:defRPr>
      </a:lvl3pPr>
      <a:lvl4pPr algn="l" rtl="0" eaLnBrk="1" fontAlgn="base" hangingPunct="1">
        <a:spcBef>
          <a:spcPct val="0"/>
        </a:spcBef>
        <a:spcAft>
          <a:spcPct val="0"/>
        </a:spcAft>
        <a:defRPr sz="5000">
          <a:solidFill>
            <a:schemeClr val="tx2"/>
          </a:solidFill>
          <a:latin typeface="Calibri" pitchFamily="34" charset="0"/>
        </a:defRPr>
      </a:lvl4pPr>
      <a:lvl5pPr algn="l" rtl="0" eaLnBrk="1" fontAlgn="base" hangingPunct="1">
        <a:spcBef>
          <a:spcPct val="0"/>
        </a:spcBef>
        <a:spcAft>
          <a:spcPct val="0"/>
        </a:spcAft>
        <a:defRPr sz="5000">
          <a:solidFill>
            <a:schemeClr val="tx2"/>
          </a:solidFill>
          <a:latin typeface="Calibri" pitchFamily="34" charset="0"/>
        </a:defRPr>
      </a:lvl5pPr>
      <a:lvl6pPr marL="457200" algn="l" rtl="0" eaLnBrk="1" fontAlgn="base" hangingPunct="1">
        <a:spcBef>
          <a:spcPct val="0"/>
        </a:spcBef>
        <a:spcAft>
          <a:spcPct val="0"/>
        </a:spcAft>
        <a:defRPr sz="5000">
          <a:solidFill>
            <a:schemeClr val="tx2"/>
          </a:solidFill>
          <a:latin typeface="Calibri" pitchFamily="34" charset="0"/>
        </a:defRPr>
      </a:lvl6pPr>
      <a:lvl7pPr marL="914400" algn="l" rtl="0" eaLnBrk="1" fontAlgn="base" hangingPunct="1">
        <a:spcBef>
          <a:spcPct val="0"/>
        </a:spcBef>
        <a:spcAft>
          <a:spcPct val="0"/>
        </a:spcAft>
        <a:defRPr sz="5000">
          <a:solidFill>
            <a:schemeClr val="tx2"/>
          </a:solidFill>
          <a:latin typeface="Calibri" pitchFamily="34" charset="0"/>
        </a:defRPr>
      </a:lvl7pPr>
      <a:lvl8pPr marL="1371600" algn="l" rtl="0" eaLnBrk="1" fontAlgn="base" hangingPunct="1">
        <a:spcBef>
          <a:spcPct val="0"/>
        </a:spcBef>
        <a:spcAft>
          <a:spcPct val="0"/>
        </a:spcAft>
        <a:defRPr sz="5000">
          <a:solidFill>
            <a:schemeClr val="tx2"/>
          </a:solidFill>
          <a:latin typeface="Calibri" pitchFamily="34" charset="0"/>
        </a:defRPr>
      </a:lvl8pPr>
      <a:lvl9pPr marL="1828800" algn="l" rtl="0" eaLnBrk="1" fontAlgn="base" hangingPunct="1">
        <a:spcBef>
          <a:spcPct val="0"/>
        </a:spcBef>
        <a:spcAft>
          <a:spcPct val="0"/>
        </a:spcAft>
        <a:defRPr sz="5000">
          <a:solidFill>
            <a:schemeClr val="tx2"/>
          </a:solidFill>
          <a:latin typeface="Calibri"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1" fontAlgn="base" hangingPunct="1">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1" fontAlgn="base" hangingPunct="1">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1" fontAlgn="base" hangingPunct="1">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u="sng" dirty="0"/>
              <a:t>FUNGAL MENINGITIS </a:t>
            </a:r>
          </a:p>
        </p:txBody>
      </p:sp>
      <p:sp>
        <p:nvSpPr>
          <p:cNvPr id="3" name="Subtitle 2"/>
          <p:cNvSpPr>
            <a:spLocks noGrp="1"/>
          </p:cNvSpPr>
          <p:nvPr>
            <p:ph type="subTitle" idx="1"/>
          </p:nvPr>
        </p:nvSpPr>
        <p:spPr/>
        <p:txBody>
          <a:bodyPr/>
          <a:lstStyle/>
          <a:p>
            <a:pPr algn="just"/>
            <a:r>
              <a:rPr lang="en-US" sz="2400" b="1" dirty="0"/>
              <a:t>                                 </a:t>
            </a:r>
            <a:r>
              <a:rPr lang="en-US" sz="3200" b="1" dirty="0" smtClean="0"/>
              <a:t>Dr. Ashiono E. M</a:t>
            </a:r>
            <a:endParaRPr lang="en-US" sz="3200" b="1" dirty="0"/>
          </a:p>
          <a:p>
            <a:pPr algn="just"/>
            <a:endParaRPr 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28650" y="365125"/>
            <a:ext cx="7886700" cy="903288"/>
          </a:xfrm>
        </p:spPr>
        <p:txBody>
          <a:bodyPr/>
          <a:lstStyle/>
          <a:p>
            <a:pPr eaLnBrk="1" hangingPunct="1"/>
            <a:r>
              <a:rPr lang="en-US" sz="3400" b="1">
                <a:cs typeface="Mangal" pitchFamily="18" charset="0"/>
              </a:rPr>
              <a:t>PREDISPOSING FACTORS</a:t>
            </a:r>
            <a:endParaRPr lang="hi-IN" sz="3400" b="1"/>
          </a:p>
        </p:txBody>
      </p:sp>
      <p:sp>
        <p:nvSpPr>
          <p:cNvPr id="20483" name="Rectangle 3"/>
          <p:cNvSpPr>
            <a:spLocks noGrp="1" noChangeArrowheads="1"/>
          </p:cNvSpPr>
          <p:nvPr>
            <p:ph idx="1"/>
          </p:nvPr>
        </p:nvSpPr>
        <p:spPr>
          <a:xfrm>
            <a:off x="628650" y="1484313"/>
            <a:ext cx="7886700" cy="4692650"/>
          </a:xfrm>
        </p:spPr>
        <p:txBody>
          <a:bodyPr/>
          <a:lstStyle/>
          <a:p>
            <a:pPr marL="609600" indent="-609600" eaLnBrk="1" hangingPunct="1">
              <a:buFontTx/>
              <a:buAutoNum type="arabicParenR"/>
            </a:pPr>
            <a:r>
              <a:rPr lang="en-US" sz="3200">
                <a:cs typeface="Mangal" pitchFamily="18" charset="0"/>
              </a:rPr>
              <a:t>HIV &amp; AIDS (80-90%)</a:t>
            </a:r>
          </a:p>
          <a:p>
            <a:pPr marL="609600" indent="-609600" eaLnBrk="1" hangingPunct="1">
              <a:buFontTx/>
              <a:buAutoNum type="arabicParenR"/>
            </a:pPr>
            <a:r>
              <a:rPr lang="en-US" sz="3200">
                <a:cs typeface="Mangal" pitchFamily="18" charset="0"/>
              </a:rPr>
              <a:t>Idiopathic CD4 lymphocytopenia</a:t>
            </a:r>
          </a:p>
          <a:p>
            <a:pPr marL="609600" indent="-609600" eaLnBrk="1" hangingPunct="1">
              <a:buFontTx/>
              <a:buAutoNum type="arabicParenR"/>
            </a:pPr>
            <a:r>
              <a:rPr lang="en-US" sz="3200">
                <a:cs typeface="Mangal" pitchFamily="18" charset="0"/>
              </a:rPr>
              <a:t>Organ transplant – use of steroids and other immune suppressants</a:t>
            </a:r>
          </a:p>
          <a:p>
            <a:pPr marL="609600" indent="-609600" eaLnBrk="1" hangingPunct="1">
              <a:buFontTx/>
              <a:buAutoNum type="arabicParenR"/>
            </a:pPr>
            <a:r>
              <a:rPr lang="en-US" sz="3200">
                <a:cs typeface="Mangal" pitchFamily="18" charset="0"/>
              </a:rPr>
              <a:t>Cancers e.g. Leukemia </a:t>
            </a:r>
          </a:p>
          <a:p>
            <a:pPr marL="609600" indent="-609600" eaLnBrk="1" hangingPunct="1">
              <a:buFontTx/>
              <a:buAutoNum type="arabicParenR"/>
            </a:pPr>
            <a:r>
              <a:rPr lang="en-US" sz="3200">
                <a:cs typeface="Mangal" pitchFamily="18" charset="0"/>
              </a:rPr>
              <a:t>Rheumatic disorders &amp; therapy</a:t>
            </a:r>
          </a:p>
          <a:p>
            <a:pPr marL="609600" indent="-609600" eaLnBrk="1" hangingPunct="1">
              <a:buFontTx/>
              <a:buAutoNum type="arabicParenR"/>
            </a:pPr>
            <a:r>
              <a:rPr lang="en-US" sz="3200">
                <a:cs typeface="Mangal" pitchFamily="18" charset="0"/>
              </a:rPr>
              <a:t>Endocrinopathies e.g Diabetes Mellitus</a:t>
            </a:r>
          </a:p>
          <a:p>
            <a:pPr marL="609600" indent="-609600" eaLnBrk="1" hangingPunct="1">
              <a:buFontTx/>
              <a:buNone/>
            </a:pPr>
            <a:endParaRPr lang="en-US">
              <a:cs typeface="Mangal" pitchFamily="18" charset="0"/>
            </a:endParaRPr>
          </a:p>
          <a:p>
            <a:pPr marL="609600" indent="-609600" eaLnBrk="1" hangingPunct="1">
              <a:buFontTx/>
              <a:buAutoNum type="arabicParenR"/>
            </a:pPr>
            <a:endParaRPr lang="en-US">
              <a:cs typeface="Mangal" pitchFamily="18" charset="0"/>
            </a:endParaRPr>
          </a:p>
          <a:p>
            <a:pPr marL="609600" indent="-609600" eaLnBrk="1" hangingPunct="1">
              <a:buFontTx/>
              <a:buAutoNum type="arabicParenR"/>
            </a:pPr>
            <a:endParaRPr lang="hi-IN"/>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28650" y="365125"/>
            <a:ext cx="7886700" cy="903288"/>
          </a:xfrm>
        </p:spPr>
        <p:txBody>
          <a:bodyPr/>
          <a:lstStyle/>
          <a:p>
            <a:pPr eaLnBrk="1" hangingPunct="1"/>
            <a:r>
              <a:rPr lang="en-US" sz="3800" b="1">
                <a:cs typeface="Mangal" pitchFamily="18" charset="0"/>
              </a:rPr>
              <a:t>PATHOGENESIS</a:t>
            </a:r>
            <a:endParaRPr lang="hi-IN" sz="3800" b="1"/>
          </a:p>
        </p:txBody>
      </p:sp>
      <p:sp>
        <p:nvSpPr>
          <p:cNvPr id="9219" name="Rectangle 3"/>
          <p:cNvSpPr>
            <a:spLocks noGrp="1" noChangeArrowheads="1"/>
          </p:cNvSpPr>
          <p:nvPr>
            <p:ph idx="1"/>
          </p:nvPr>
        </p:nvSpPr>
        <p:spPr>
          <a:xfrm>
            <a:off x="628650" y="1268413"/>
            <a:ext cx="7886700" cy="4908550"/>
          </a:xfrm>
        </p:spPr>
        <p:txBody>
          <a:bodyPr rtlCol="0">
            <a:normAutofit fontScale="92500" lnSpcReduction="10000"/>
          </a:bodyPr>
          <a:lstStyle/>
          <a:p>
            <a:pPr eaLnBrk="1" fontAlgn="auto" hangingPunct="1">
              <a:spcAft>
                <a:spcPts val="0"/>
              </a:spcAft>
              <a:buFont typeface="Arial" panose="020B0604020202020204" pitchFamily="34" charset="0"/>
              <a:buChar char="•"/>
              <a:defRPr/>
            </a:pPr>
            <a:r>
              <a:rPr lang="en-US" sz="3200" dirty="0"/>
              <a:t>Route – Inhalation predominantly.</a:t>
            </a:r>
          </a:p>
          <a:p>
            <a:pPr eaLnBrk="1" fontAlgn="auto" hangingPunct="1">
              <a:spcAft>
                <a:spcPts val="0"/>
              </a:spcAft>
              <a:buFont typeface="Arial" panose="020B0604020202020204" pitchFamily="34" charset="0"/>
              <a:buChar char="•"/>
              <a:defRPr/>
            </a:pPr>
            <a:endParaRPr lang="en-US" sz="3200" dirty="0"/>
          </a:p>
          <a:p>
            <a:pPr eaLnBrk="1" fontAlgn="auto" hangingPunct="1">
              <a:spcAft>
                <a:spcPts val="0"/>
              </a:spcAft>
              <a:buFont typeface="Arial" panose="020B0604020202020204" pitchFamily="34" charset="0"/>
              <a:buChar char="•"/>
              <a:defRPr/>
            </a:pPr>
            <a:r>
              <a:rPr lang="en-US" sz="3200" dirty="0"/>
              <a:t>Infection limited to lungs in </a:t>
            </a:r>
            <a:r>
              <a:rPr lang="en-US" sz="3200" dirty="0" err="1"/>
              <a:t>immunocompetent</a:t>
            </a:r>
            <a:r>
              <a:rPr lang="en-US" sz="3200" dirty="0"/>
              <a:t> individuals.</a:t>
            </a:r>
          </a:p>
          <a:p>
            <a:pPr eaLnBrk="1" fontAlgn="auto" hangingPunct="1">
              <a:spcAft>
                <a:spcPts val="0"/>
              </a:spcAft>
              <a:buFont typeface="Arial" panose="020B0604020202020204" pitchFamily="34" charset="0"/>
              <a:buChar char="•"/>
              <a:defRPr/>
            </a:pPr>
            <a:endParaRPr lang="en-US" sz="3200" dirty="0"/>
          </a:p>
          <a:p>
            <a:pPr eaLnBrk="1" fontAlgn="auto" hangingPunct="1">
              <a:spcAft>
                <a:spcPts val="0"/>
              </a:spcAft>
              <a:buFont typeface="Arial" panose="020B0604020202020204" pitchFamily="34" charset="0"/>
              <a:buChar char="•"/>
              <a:defRPr/>
            </a:pPr>
            <a:r>
              <a:rPr lang="en-US" sz="3200" dirty="0" err="1"/>
              <a:t>Immunosupression</a:t>
            </a:r>
            <a:r>
              <a:rPr lang="en-US" sz="3200" dirty="0"/>
              <a:t> causes dissemination to the brain, meninges, skin , eyes and skeletal system.</a:t>
            </a:r>
          </a:p>
          <a:p>
            <a:pPr eaLnBrk="1" fontAlgn="auto" hangingPunct="1">
              <a:spcAft>
                <a:spcPts val="0"/>
              </a:spcAft>
              <a:buFont typeface="Arial" panose="020B0604020202020204" pitchFamily="34" charset="0"/>
              <a:buChar char="•"/>
              <a:defRPr/>
            </a:pPr>
            <a:endParaRPr lang="en-US" sz="3200" dirty="0"/>
          </a:p>
          <a:p>
            <a:pPr eaLnBrk="1" fontAlgn="auto" hangingPunct="1">
              <a:spcAft>
                <a:spcPts val="0"/>
              </a:spcAft>
              <a:buFont typeface="Arial" panose="020B0604020202020204" pitchFamily="34" charset="0"/>
              <a:buChar char="•"/>
              <a:defRPr/>
            </a:pPr>
            <a:r>
              <a:rPr lang="en-US" sz="3200" dirty="0"/>
              <a:t>Route: </a:t>
            </a:r>
            <a:r>
              <a:rPr lang="en-US" sz="3200" dirty="0" err="1"/>
              <a:t>Haematogenous</a:t>
            </a:r>
            <a:endParaRPr lang="en-US" sz="3200" dirty="0"/>
          </a:p>
          <a:p>
            <a:pPr eaLnBrk="1" fontAlgn="auto" hangingPunct="1">
              <a:spcAft>
                <a:spcPts val="0"/>
              </a:spcAft>
              <a:buFont typeface="Arial" panose="020B0604020202020204" pitchFamily="34" charset="0"/>
              <a:buChar char="•"/>
              <a:defRPr/>
            </a:pPr>
            <a:endParaRPr lang="hi-IN" dirty="0">
              <a:effectLst>
                <a:outerShdw blurRad="38100" dist="38100" dir="2700000" algn="tl">
                  <a:srgbClr val="C0C0C0"/>
                </a:outerShdw>
              </a:effectLst>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28650" y="365125"/>
            <a:ext cx="7886700" cy="831850"/>
          </a:xfrm>
        </p:spPr>
        <p:txBody>
          <a:bodyPr/>
          <a:lstStyle/>
          <a:p>
            <a:pPr eaLnBrk="1" hangingPunct="1"/>
            <a:r>
              <a:rPr lang="en-US">
                <a:cs typeface="Mangal" pitchFamily="18" charset="0"/>
              </a:rPr>
              <a:t>Pathogenesis </a:t>
            </a:r>
            <a:endParaRPr lang="hi-IN"/>
          </a:p>
        </p:txBody>
      </p:sp>
      <p:sp>
        <p:nvSpPr>
          <p:cNvPr id="22531" name="Rectangle 3"/>
          <p:cNvSpPr>
            <a:spLocks noGrp="1" noChangeArrowheads="1"/>
          </p:cNvSpPr>
          <p:nvPr>
            <p:ph idx="1"/>
          </p:nvPr>
        </p:nvSpPr>
        <p:spPr>
          <a:xfrm>
            <a:off x="628650" y="1412875"/>
            <a:ext cx="7886700" cy="4764088"/>
          </a:xfrm>
        </p:spPr>
        <p:txBody>
          <a:bodyPr/>
          <a:lstStyle/>
          <a:p>
            <a:pPr eaLnBrk="1" hangingPunct="1"/>
            <a:r>
              <a:rPr lang="en-US" sz="3200">
                <a:cs typeface="Mangal" pitchFamily="18" charset="0"/>
              </a:rPr>
              <a:t>Lungs – sub pleural granulomas</a:t>
            </a:r>
          </a:p>
          <a:p>
            <a:pPr eaLnBrk="1" hangingPunct="1"/>
            <a:endParaRPr lang="en-US" sz="3200">
              <a:cs typeface="Mangal" pitchFamily="18" charset="0"/>
            </a:endParaRPr>
          </a:p>
          <a:p>
            <a:pPr eaLnBrk="1" hangingPunct="1"/>
            <a:r>
              <a:rPr lang="en-US" sz="3200">
                <a:cs typeface="Mangal" pitchFamily="18" charset="0"/>
              </a:rPr>
              <a:t>CNS – cystic cryptococcomas</a:t>
            </a:r>
          </a:p>
          <a:p>
            <a:pPr eaLnBrk="1" hangingPunct="1">
              <a:buFont typeface="Wingdings" panose="05000000000000000000" pitchFamily="2" charset="2"/>
              <a:buNone/>
            </a:pPr>
            <a:r>
              <a:rPr lang="en-US" sz="3200">
                <a:cs typeface="Mangal" pitchFamily="18" charset="0"/>
              </a:rPr>
              <a:t>             </a:t>
            </a:r>
            <a:r>
              <a:rPr lang="en-US" sz="3200">
                <a:cs typeface="Arial" panose="020B0604020202020204" pitchFamily="34" charset="0"/>
              </a:rPr>
              <a:t>̶  </a:t>
            </a:r>
            <a:r>
              <a:rPr lang="en-US" sz="3200">
                <a:cs typeface="Mangal" pitchFamily="18" charset="0"/>
              </a:rPr>
              <a:t>Meningitis</a:t>
            </a:r>
          </a:p>
          <a:p>
            <a:pPr eaLnBrk="1" hangingPunct="1">
              <a:buFont typeface="Wingdings" panose="05000000000000000000" pitchFamily="2" charset="2"/>
              <a:buNone/>
            </a:pPr>
            <a:r>
              <a:rPr lang="en-US" sz="3200">
                <a:cs typeface="Mangal" pitchFamily="18" charset="0"/>
              </a:rPr>
              <a:t>             </a:t>
            </a:r>
            <a:r>
              <a:rPr lang="en-US" sz="3200">
                <a:cs typeface="Arial" panose="020B0604020202020204" pitchFamily="34" charset="0"/>
              </a:rPr>
              <a:t>̶  </a:t>
            </a:r>
            <a:r>
              <a:rPr lang="en-US" sz="3200">
                <a:cs typeface="Mangal" pitchFamily="18" charset="0"/>
              </a:rPr>
              <a:t>Meningoencephalitis</a:t>
            </a:r>
          </a:p>
          <a:p>
            <a:pPr eaLnBrk="1" hangingPunct="1">
              <a:buFont typeface="Wingdings" panose="05000000000000000000" pitchFamily="2" charset="2"/>
              <a:buNone/>
            </a:pPr>
            <a:endParaRPr lang="en-US">
              <a:cs typeface="Mangal" pitchFamily="18" charset="0"/>
            </a:endParaRPr>
          </a:p>
          <a:p>
            <a:pPr eaLnBrk="1" hangingPunct="1">
              <a:buFont typeface="Wingdings" panose="05000000000000000000" pitchFamily="2" charset="2"/>
              <a:buNone/>
            </a:pPr>
            <a:r>
              <a:rPr lang="en-US">
                <a:cs typeface="Mangal" pitchFamily="18" charset="0"/>
              </a:rPr>
              <a:t> </a:t>
            </a:r>
            <a:endParaRPr lang="hi-IN"/>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3800" b="1">
                <a:cs typeface="Mangal" pitchFamily="18" charset="0"/>
              </a:rPr>
              <a:t>HOST RESPONSE/DEFENSE</a:t>
            </a:r>
            <a:endParaRPr lang="hi-IN" sz="3800" b="1"/>
          </a:p>
        </p:txBody>
      </p:sp>
      <p:sp>
        <p:nvSpPr>
          <p:cNvPr id="11267" name="Rectangle 3"/>
          <p:cNvSpPr>
            <a:spLocks noGrp="1" noChangeArrowheads="1"/>
          </p:cNvSpPr>
          <p:nvPr>
            <p:ph idx="1"/>
          </p:nvPr>
        </p:nvSpPr>
        <p:spPr/>
        <p:txBody>
          <a:bodyPr rtlCol="0">
            <a:normAutofit fontScale="77500" lnSpcReduction="20000"/>
          </a:bodyPr>
          <a:lstStyle/>
          <a:p>
            <a:pPr eaLnBrk="1" hangingPunct="1">
              <a:buFont typeface="Arial" panose="020B0604020202020204" pitchFamily="34" charset="0"/>
              <a:buChar char="•"/>
              <a:defRPr/>
            </a:pPr>
            <a:r>
              <a:rPr lang="en-US" sz="3800" dirty="0">
                <a:cs typeface="Mangal" pitchFamily="18" charset="0"/>
              </a:rPr>
              <a:t> Mainly Humoral and cellular</a:t>
            </a:r>
          </a:p>
          <a:p>
            <a:pPr eaLnBrk="1" hangingPunct="1">
              <a:buFont typeface="Wingdings" panose="05000000000000000000" pitchFamily="2" charset="2"/>
              <a:buNone/>
              <a:defRPr/>
            </a:pPr>
            <a:endParaRPr lang="en-US" sz="3800" b="1" i="1" dirty="0">
              <a:cs typeface="Mangal" pitchFamily="18" charset="0"/>
            </a:endParaRPr>
          </a:p>
          <a:p>
            <a:pPr eaLnBrk="1" hangingPunct="1">
              <a:buFont typeface="Wingdings" panose="05000000000000000000" pitchFamily="2" charset="2"/>
              <a:buNone/>
              <a:defRPr/>
            </a:pPr>
            <a:r>
              <a:rPr lang="en-US" sz="3800" b="1" i="1" dirty="0">
                <a:cs typeface="Mangal" pitchFamily="18" charset="0"/>
              </a:rPr>
              <a:t>Cellular:</a:t>
            </a:r>
          </a:p>
          <a:p>
            <a:pPr eaLnBrk="1" hangingPunct="1">
              <a:buFont typeface="Wingdings" panose="05000000000000000000" pitchFamily="2" charset="2"/>
              <a:buNone/>
              <a:defRPr/>
            </a:pPr>
            <a:r>
              <a:rPr lang="en-US" sz="3800" dirty="0">
                <a:cs typeface="Arial" panose="020B0604020202020204" pitchFamily="34" charset="0"/>
              </a:rPr>
              <a:t>▪ </a:t>
            </a:r>
            <a:r>
              <a:rPr lang="en-US" sz="3800" dirty="0">
                <a:cs typeface="Mangal" pitchFamily="18" charset="0"/>
              </a:rPr>
              <a:t>Neutrophils attack pathogen early by phagocytosis</a:t>
            </a:r>
          </a:p>
          <a:p>
            <a:pPr eaLnBrk="1" hangingPunct="1">
              <a:buFont typeface="Wingdings" panose="05000000000000000000" pitchFamily="2" charset="2"/>
              <a:buNone/>
              <a:defRPr/>
            </a:pPr>
            <a:r>
              <a:rPr lang="en-US" sz="3800" dirty="0">
                <a:cs typeface="Arial" panose="020B0604020202020204" pitchFamily="34" charset="0"/>
              </a:rPr>
              <a:t>▪ </a:t>
            </a:r>
            <a:r>
              <a:rPr lang="en-US" sz="3800" dirty="0">
                <a:cs typeface="Mangal" pitchFamily="18" charset="0"/>
              </a:rPr>
              <a:t>Monocytes induce inflammatory reaction later</a:t>
            </a:r>
          </a:p>
          <a:p>
            <a:pPr eaLnBrk="1" hangingPunct="1">
              <a:buFont typeface="Wingdings" panose="05000000000000000000" pitchFamily="2" charset="2"/>
              <a:buNone/>
              <a:defRPr/>
            </a:pPr>
            <a:r>
              <a:rPr lang="en-US" sz="3800" dirty="0">
                <a:cs typeface="Arial" panose="020B0604020202020204" pitchFamily="34" charset="0"/>
              </a:rPr>
              <a:t>▪ </a:t>
            </a:r>
            <a:r>
              <a:rPr lang="en-US" sz="3800" dirty="0">
                <a:cs typeface="Mangal" pitchFamily="18" charset="0"/>
              </a:rPr>
              <a:t>Others: macrophages, NK and T lymphocytes</a:t>
            </a:r>
          </a:p>
          <a:p>
            <a:pPr eaLnBrk="1" hangingPunct="1">
              <a:buFont typeface="Wingdings" panose="05000000000000000000" pitchFamily="2" charset="2"/>
              <a:buNone/>
              <a:defRPr/>
            </a:pPr>
            <a:r>
              <a:rPr lang="en-US" sz="3800" dirty="0">
                <a:cs typeface="Mangal" pitchFamily="18" charset="0"/>
              </a:rPr>
              <a:t>→ Cytokines IL 2 and interferon </a:t>
            </a:r>
            <a:r>
              <a:rPr lang="el-GR" sz="3800" dirty="0">
                <a:cs typeface="Arial" panose="020B0604020202020204" pitchFamily="34" charset="0"/>
              </a:rPr>
              <a:t>γ</a:t>
            </a:r>
            <a:r>
              <a:rPr lang="en-US" sz="3800" dirty="0">
                <a:cs typeface="Arial" panose="020B0604020202020204" pitchFamily="34" charset="0"/>
              </a:rPr>
              <a:t> are released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5"/>
            <a:ext cx="7886700" cy="542925"/>
          </a:xfrm>
        </p:spPr>
        <p:txBody>
          <a:bodyPr/>
          <a:lstStyle/>
          <a:p>
            <a:pPr eaLnBrk="1" hangingPunct="1"/>
            <a:r>
              <a:rPr lang="en-US">
                <a:cs typeface="Mangal" pitchFamily="18" charset="0"/>
              </a:rPr>
              <a:t>Cont..</a:t>
            </a:r>
            <a:endParaRPr lang="hi-IN"/>
          </a:p>
        </p:txBody>
      </p:sp>
      <p:sp>
        <p:nvSpPr>
          <p:cNvPr id="24579" name="Rectangle 3"/>
          <p:cNvSpPr>
            <a:spLocks noGrp="1" noChangeArrowheads="1"/>
          </p:cNvSpPr>
          <p:nvPr>
            <p:ph idx="1"/>
          </p:nvPr>
        </p:nvSpPr>
        <p:spPr>
          <a:xfrm>
            <a:off x="628650" y="1196975"/>
            <a:ext cx="7886700" cy="4979988"/>
          </a:xfrm>
        </p:spPr>
        <p:txBody>
          <a:bodyPr/>
          <a:lstStyle/>
          <a:p>
            <a:pPr eaLnBrk="1" hangingPunct="1">
              <a:buFont typeface="Arial" panose="020B0604020202020204" pitchFamily="34" charset="0"/>
              <a:buChar char="•"/>
              <a:defRPr/>
            </a:pPr>
            <a:r>
              <a:rPr lang="en-US" sz="3200" dirty="0">
                <a:cs typeface="Mangal" pitchFamily="18" charset="0"/>
              </a:rPr>
              <a:t>HIV </a:t>
            </a:r>
            <a:r>
              <a:rPr lang="en-US" sz="3200" dirty="0" err="1">
                <a:cs typeface="Mangal" pitchFamily="18" charset="0"/>
              </a:rPr>
              <a:t>gp</a:t>
            </a:r>
            <a:r>
              <a:rPr lang="en-US" sz="3200" dirty="0">
                <a:cs typeface="Mangal" pitchFamily="18" charset="0"/>
              </a:rPr>
              <a:t> 120 inhibit the ability of </a:t>
            </a:r>
            <a:r>
              <a:rPr lang="en-US" sz="3200" dirty="0" err="1">
                <a:cs typeface="Mangal" pitchFamily="18" charset="0"/>
              </a:rPr>
              <a:t>broncho</a:t>
            </a:r>
            <a:r>
              <a:rPr lang="en-US" sz="3200" dirty="0">
                <a:cs typeface="Mangal" pitchFamily="18" charset="0"/>
              </a:rPr>
              <a:t>-alveolar MQ to ingest Cryptococcus</a:t>
            </a:r>
          </a:p>
          <a:p>
            <a:pPr marL="609600" indent="-609600" eaLnBrk="1" hangingPunct="1">
              <a:buFont typeface="Wingdings" panose="05000000000000000000" pitchFamily="2" charset="2"/>
              <a:buNone/>
              <a:defRPr/>
            </a:pPr>
            <a:r>
              <a:rPr lang="en-US" sz="3200" b="1" i="1" dirty="0">
                <a:cs typeface="Mangal" pitchFamily="18" charset="0"/>
              </a:rPr>
              <a:t> </a:t>
            </a:r>
          </a:p>
          <a:p>
            <a:pPr marL="609600" indent="-609600" eaLnBrk="1" hangingPunct="1">
              <a:buFont typeface="Wingdings" panose="05000000000000000000" pitchFamily="2" charset="2"/>
              <a:buNone/>
              <a:defRPr/>
            </a:pPr>
            <a:r>
              <a:rPr lang="en-US" sz="3200" b="1" i="1" dirty="0">
                <a:cs typeface="Mangal" pitchFamily="18" charset="0"/>
              </a:rPr>
              <a:t>  Humoral:</a:t>
            </a:r>
          </a:p>
          <a:p>
            <a:pPr marL="609600" indent="-609600" eaLnBrk="1" hangingPunct="1">
              <a:buFontTx/>
              <a:buAutoNum type="alphaLcParenR"/>
              <a:defRPr/>
            </a:pPr>
            <a:r>
              <a:rPr lang="en-US" sz="3200" dirty="0">
                <a:cs typeface="Mangal" pitchFamily="18" charset="0"/>
              </a:rPr>
              <a:t>Antibodies</a:t>
            </a:r>
          </a:p>
          <a:p>
            <a:pPr marL="609600" indent="-609600" eaLnBrk="1" hangingPunct="1">
              <a:buFontTx/>
              <a:buAutoNum type="alphaLcParenR"/>
              <a:defRPr/>
            </a:pPr>
            <a:r>
              <a:rPr lang="en-US" sz="3200" dirty="0">
                <a:cs typeface="Mangal" pitchFamily="18" charset="0"/>
              </a:rPr>
              <a:t>Complement systems</a:t>
            </a:r>
          </a:p>
          <a:p>
            <a:pPr marL="609600" indent="-609600" eaLnBrk="1" hangingPunct="1">
              <a:buFontTx/>
              <a:buNone/>
              <a:defRPr/>
            </a:pPr>
            <a:r>
              <a:rPr lang="en-US" sz="3200" dirty="0">
                <a:cs typeface="Mangal" pitchFamily="18" charset="0"/>
              </a:rPr>
              <a:t> </a:t>
            </a:r>
            <a:r>
              <a:rPr lang="en-US" sz="3200" dirty="0">
                <a:cs typeface="Arial" panose="020B0604020202020204" pitchFamily="34" charset="0"/>
              </a:rPr>
              <a:t>▪ </a:t>
            </a:r>
            <a:r>
              <a:rPr lang="en-US" sz="3200" dirty="0">
                <a:cs typeface="Mangal" pitchFamily="18" charset="0"/>
              </a:rPr>
              <a:t>They potentiate cellular response and chemotaxis</a:t>
            </a:r>
          </a:p>
          <a:p>
            <a:pPr marL="609600" indent="-609600" eaLnBrk="1" hangingPunct="1">
              <a:buFontTx/>
              <a:buNone/>
              <a:defRPr/>
            </a:pPr>
            <a:r>
              <a:rPr lang="en-US" sz="3200" dirty="0">
                <a:cs typeface="Arial" panose="020B0604020202020204" pitchFamily="34" charset="0"/>
              </a:rPr>
              <a:t>▪ </a:t>
            </a:r>
            <a:r>
              <a:rPr lang="en-US" sz="3200" dirty="0">
                <a:cs typeface="Mangal" pitchFamily="18" charset="0"/>
              </a:rPr>
              <a:t>Facilitates opsonization</a:t>
            </a:r>
          </a:p>
          <a:p>
            <a:pPr eaLnBrk="1" hangingPunct="1">
              <a:buFont typeface="Arial" panose="020B0604020202020204" pitchFamily="34" charset="0"/>
              <a:buChar char="•"/>
              <a:defRPr/>
            </a:pPr>
            <a:endParaRPr lang="hi-IN" sz="32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28650" y="365125"/>
            <a:ext cx="7886700" cy="831850"/>
          </a:xfrm>
        </p:spPr>
        <p:txBody>
          <a:bodyPr/>
          <a:lstStyle/>
          <a:p>
            <a:pPr eaLnBrk="1" hangingPunct="1"/>
            <a:r>
              <a:rPr lang="en-US" sz="3800" b="1">
                <a:cs typeface="Mangal" pitchFamily="18" charset="0"/>
              </a:rPr>
              <a:t>CNS LOCALIZATION</a:t>
            </a:r>
            <a:endParaRPr lang="hi-IN" sz="3800" b="1"/>
          </a:p>
        </p:txBody>
      </p:sp>
      <p:sp>
        <p:nvSpPr>
          <p:cNvPr id="25603" name="Rectangle 3"/>
          <p:cNvSpPr>
            <a:spLocks noGrp="1" noChangeArrowheads="1"/>
          </p:cNvSpPr>
          <p:nvPr>
            <p:ph idx="1"/>
          </p:nvPr>
        </p:nvSpPr>
        <p:spPr>
          <a:xfrm>
            <a:off x="628650" y="1196975"/>
            <a:ext cx="7886700" cy="4979988"/>
          </a:xfrm>
        </p:spPr>
        <p:txBody>
          <a:bodyPr/>
          <a:lstStyle/>
          <a:p>
            <a:pPr eaLnBrk="1" hangingPunct="1"/>
            <a:r>
              <a:rPr lang="en-US" sz="3200">
                <a:cs typeface="Mangal" pitchFamily="18" charset="0"/>
              </a:rPr>
              <a:t>No soluble anti-cryptococcal factors in CSF</a:t>
            </a:r>
          </a:p>
          <a:p>
            <a:pPr eaLnBrk="1" hangingPunct="1"/>
            <a:endParaRPr lang="en-US" sz="3200">
              <a:cs typeface="Mangal" pitchFamily="18" charset="0"/>
            </a:endParaRPr>
          </a:p>
          <a:p>
            <a:pPr eaLnBrk="1" hangingPunct="1"/>
            <a:r>
              <a:rPr lang="en-US" sz="3200">
                <a:cs typeface="Mangal" pitchFamily="18" charset="0"/>
              </a:rPr>
              <a:t>Inflammatory response in brain deficient/absent. No chemotactic and opsonic factors.</a:t>
            </a:r>
          </a:p>
          <a:p>
            <a:pPr eaLnBrk="1" hangingPunct="1"/>
            <a:endParaRPr lang="en-US" sz="3200">
              <a:cs typeface="Mangal" pitchFamily="18" charset="0"/>
            </a:endParaRPr>
          </a:p>
          <a:p>
            <a:pPr eaLnBrk="1" hangingPunct="1"/>
            <a:r>
              <a:rPr lang="en-US" sz="3200">
                <a:cs typeface="Mangal" pitchFamily="18" charset="0"/>
              </a:rPr>
              <a:t>No complement in brain tissue and CSF</a:t>
            </a:r>
            <a:endParaRPr lang="hi-IN" sz="320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28650" y="365125"/>
            <a:ext cx="7886700" cy="903288"/>
          </a:xfrm>
        </p:spPr>
        <p:txBody>
          <a:bodyPr/>
          <a:lstStyle/>
          <a:p>
            <a:pPr eaLnBrk="1" hangingPunct="1"/>
            <a:r>
              <a:rPr lang="en-US" sz="3800" b="1">
                <a:cs typeface="Mangal" pitchFamily="18" charset="0"/>
              </a:rPr>
              <a:t>CLINICAL MANIFESTATIONS</a:t>
            </a:r>
            <a:endParaRPr lang="hi-IN" sz="3800" b="1"/>
          </a:p>
        </p:txBody>
      </p:sp>
      <p:sp>
        <p:nvSpPr>
          <p:cNvPr id="26627" name="Rectangle 3"/>
          <p:cNvSpPr>
            <a:spLocks noGrp="1" noChangeArrowheads="1"/>
          </p:cNvSpPr>
          <p:nvPr>
            <p:ph idx="1"/>
          </p:nvPr>
        </p:nvSpPr>
        <p:spPr>
          <a:xfrm>
            <a:off x="628650" y="1341438"/>
            <a:ext cx="7886700" cy="4835525"/>
          </a:xfrm>
        </p:spPr>
        <p:txBody>
          <a:bodyPr/>
          <a:lstStyle/>
          <a:p>
            <a:pPr eaLnBrk="1" hangingPunct="1">
              <a:buFont typeface="Wingdings" panose="05000000000000000000" pitchFamily="2" charset="2"/>
              <a:buNone/>
            </a:pPr>
            <a:r>
              <a:rPr lang="en-US" sz="3200" b="1" i="1">
                <a:cs typeface="Mangal" pitchFamily="18" charset="0"/>
              </a:rPr>
              <a:t>Presentation:</a:t>
            </a:r>
            <a:r>
              <a:rPr lang="en-US" sz="3200">
                <a:cs typeface="Mangal" pitchFamily="18" charset="0"/>
              </a:rPr>
              <a:t> </a:t>
            </a:r>
          </a:p>
          <a:p>
            <a:pPr eaLnBrk="1" hangingPunct="1">
              <a:buFont typeface="Wingdings" panose="05000000000000000000" pitchFamily="2" charset="2"/>
              <a:buNone/>
            </a:pPr>
            <a:r>
              <a:rPr lang="en-US" sz="3200">
                <a:cs typeface="Arial" panose="020B0604020202020204" pitchFamily="34" charset="0"/>
              </a:rPr>
              <a:t>         - </a:t>
            </a:r>
            <a:r>
              <a:rPr lang="en-US" sz="3200">
                <a:cs typeface="Mangal" pitchFamily="18" charset="0"/>
              </a:rPr>
              <a:t>Acute</a:t>
            </a:r>
          </a:p>
          <a:p>
            <a:pPr eaLnBrk="1" hangingPunct="1">
              <a:buFont typeface="Wingdings" panose="05000000000000000000" pitchFamily="2" charset="2"/>
              <a:buNone/>
            </a:pPr>
            <a:r>
              <a:rPr lang="en-US" sz="3200">
                <a:cs typeface="Arial" panose="020B0604020202020204" pitchFamily="34" charset="0"/>
              </a:rPr>
              <a:t>         - </a:t>
            </a:r>
            <a:r>
              <a:rPr lang="en-US" sz="3200">
                <a:cs typeface="Mangal" pitchFamily="18" charset="0"/>
              </a:rPr>
              <a:t>Sub-acute – most common</a:t>
            </a:r>
          </a:p>
          <a:p>
            <a:pPr eaLnBrk="1" hangingPunct="1">
              <a:buFont typeface="Wingdings" panose="05000000000000000000" pitchFamily="2" charset="2"/>
              <a:buNone/>
            </a:pPr>
            <a:r>
              <a:rPr lang="en-US" sz="3200">
                <a:cs typeface="Arial" panose="020B0604020202020204" pitchFamily="34" charset="0"/>
              </a:rPr>
              <a:t>         - </a:t>
            </a:r>
            <a:r>
              <a:rPr lang="en-US" sz="3200">
                <a:cs typeface="Mangal" pitchFamily="18" charset="0"/>
              </a:rPr>
              <a:t>Chronic</a:t>
            </a:r>
          </a:p>
          <a:p>
            <a:pPr eaLnBrk="1" hangingPunct="1"/>
            <a:r>
              <a:rPr lang="en-US" sz="3200">
                <a:cs typeface="Mangal" pitchFamily="18" charset="0"/>
              </a:rPr>
              <a:t>Has an acute or insidious onset in immunosuppressed patients.</a:t>
            </a:r>
          </a:p>
          <a:p>
            <a:pPr eaLnBrk="1" hangingPunct="1"/>
            <a:endParaRPr lang="en-US" sz="3200">
              <a:cs typeface="Arial" panose="020B0604020202020204" pitchFamily="34" charset="0"/>
            </a:endParaRPr>
          </a:p>
          <a:p>
            <a:pPr eaLnBrk="1" hangingPunct="1"/>
            <a:r>
              <a:rPr lang="en-US" sz="3200">
                <a:cs typeface="Mangal" pitchFamily="18" charset="0"/>
              </a:rPr>
              <a:t>Signs and symptoms mild and sometimes nonspecific</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28650" y="365125"/>
            <a:ext cx="7886700" cy="903288"/>
          </a:xfrm>
        </p:spPr>
        <p:txBody>
          <a:bodyPr/>
          <a:lstStyle/>
          <a:p>
            <a:pPr eaLnBrk="1" hangingPunct="1"/>
            <a:r>
              <a:rPr lang="en-US" sz="3800" b="1">
                <a:cs typeface="Mangal" pitchFamily="18" charset="0"/>
              </a:rPr>
              <a:t>SYMPTOMS</a:t>
            </a:r>
            <a:endParaRPr lang="hi-IN" sz="3800" b="1"/>
          </a:p>
        </p:txBody>
      </p:sp>
      <p:sp>
        <p:nvSpPr>
          <p:cNvPr id="27651" name="Rectangle 3"/>
          <p:cNvSpPr>
            <a:spLocks noGrp="1" noChangeArrowheads="1"/>
          </p:cNvSpPr>
          <p:nvPr>
            <p:ph idx="1"/>
          </p:nvPr>
        </p:nvSpPr>
        <p:spPr>
          <a:xfrm>
            <a:off x="628650" y="1268413"/>
            <a:ext cx="7886700" cy="4908550"/>
          </a:xfrm>
        </p:spPr>
        <p:txBody>
          <a:bodyPr/>
          <a:lstStyle/>
          <a:p>
            <a:pPr eaLnBrk="1" hangingPunct="1"/>
            <a:r>
              <a:rPr lang="en-US" sz="3200">
                <a:cs typeface="Mangal" pitchFamily="18" charset="0"/>
              </a:rPr>
              <a:t>Headache (80 – 90%)</a:t>
            </a:r>
          </a:p>
          <a:p>
            <a:pPr eaLnBrk="1" hangingPunct="1"/>
            <a:r>
              <a:rPr lang="en-US" sz="3200">
                <a:cs typeface="Mangal" pitchFamily="18" charset="0"/>
              </a:rPr>
              <a:t>Nausea and Vomiting (38%)</a:t>
            </a:r>
          </a:p>
          <a:p>
            <a:pPr eaLnBrk="1" hangingPunct="1"/>
            <a:r>
              <a:rPr lang="en-US" sz="3200">
                <a:cs typeface="Mangal" pitchFamily="18" charset="0"/>
              </a:rPr>
              <a:t>Irritability</a:t>
            </a:r>
          </a:p>
          <a:p>
            <a:pPr eaLnBrk="1" hangingPunct="1"/>
            <a:r>
              <a:rPr lang="en-US" sz="3200">
                <a:cs typeface="Mangal" pitchFamily="18" charset="0"/>
              </a:rPr>
              <a:t>Confusion</a:t>
            </a:r>
          </a:p>
          <a:p>
            <a:pPr eaLnBrk="1" hangingPunct="1"/>
            <a:r>
              <a:rPr lang="en-US" sz="3200">
                <a:cs typeface="Mangal" pitchFamily="18" charset="0"/>
              </a:rPr>
              <a:t>Behavior changes (20%)</a:t>
            </a:r>
          </a:p>
          <a:p>
            <a:pPr eaLnBrk="1" hangingPunct="1"/>
            <a:r>
              <a:rPr lang="en-US" sz="3200">
                <a:cs typeface="Mangal" pitchFamily="18" charset="0"/>
              </a:rPr>
              <a:t>Reduced visual acuity </a:t>
            </a:r>
          </a:p>
          <a:p>
            <a:pPr eaLnBrk="1" hangingPunct="1"/>
            <a:r>
              <a:rPr lang="en-US" sz="3200">
                <a:cs typeface="Mangal" pitchFamily="18" charset="0"/>
              </a:rPr>
              <a:t>Diplopia</a:t>
            </a:r>
          </a:p>
          <a:p>
            <a:pPr eaLnBrk="1" hangingPunct="1"/>
            <a:r>
              <a:rPr lang="en-US" sz="3200">
                <a:cs typeface="Mangal" pitchFamily="18" charset="0"/>
              </a:rPr>
              <a:t>Facial numbness and weakness.</a:t>
            </a:r>
          </a:p>
          <a:p>
            <a:pPr eaLnBrk="1" hangingPunct="1"/>
            <a:r>
              <a:rPr lang="en-US" sz="3200">
                <a:cs typeface="Mangal" pitchFamily="18" charset="0"/>
              </a:rPr>
              <a:t>Seizures occur late</a:t>
            </a:r>
            <a:endParaRPr lang="hi-IN" sz="320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28650" y="365125"/>
            <a:ext cx="7886700" cy="903288"/>
          </a:xfrm>
        </p:spPr>
        <p:txBody>
          <a:bodyPr/>
          <a:lstStyle/>
          <a:p>
            <a:pPr eaLnBrk="1" hangingPunct="1"/>
            <a:r>
              <a:rPr lang="en-US" sz="3800" b="1">
                <a:cs typeface="Mangal" pitchFamily="18" charset="0"/>
              </a:rPr>
              <a:t>SIGNS</a:t>
            </a:r>
            <a:endParaRPr lang="hi-IN" sz="3800" b="1"/>
          </a:p>
        </p:txBody>
      </p:sp>
      <p:sp>
        <p:nvSpPr>
          <p:cNvPr id="28675" name="Rectangle 3"/>
          <p:cNvSpPr>
            <a:spLocks noGrp="1" noChangeArrowheads="1"/>
          </p:cNvSpPr>
          <p:nvPr>
            <p:ph idx="1"/>
          </p:nvPr>
        </p:nvSpPr>
        <p:spPr>
          <a:xfrm>
            <a:off x="628650" y="1268413"/>
            <a:ext cx="7886700" cy="4908550"/>
          </a:xfrm>
        </p:spPr>
        <p:txBody>
          <a:bodyPr/>
          <a:lstStyle/>
          <a:p>
            <a:pPr eaLnBrk="1" hangingPunct="1"/>
            <a:r>
              <a:rPr lang="en-US" sz="2800">
                <a:cs typeface="Mangal" pitchFamily="18" charset="0"/>
              </a:rPr>
              <a:t>Fever (60- 80%)</a:t>
            </a:r>
          </a:p>
          <a:p>
            <a:pPr eaLnBrk="1" hangingPunct="1"/>
            <a:r>
              <a:rPr lang="en-US" sz="2800">
                <a:cs typeface="Mangal" pitchFamily="18" charset="0"/>
              </a:rPr>
              <a:t>Meningeal signs e.g. nuchal rigidity</a:t>
            </a:r>
          </a:p>
          <a:p>
            <a:pPr eaLnBrk="1" hangingPunct="1"/>
            <a:r>
              <a:rPr lang="en-US" sz="2800">
                <a:cs typeface="Mangal" pitchFamily="18" charset="0"/>
              </a:rPr>
              <a:t>Papilledema (30%)</a:t>
            </a:r>
          </a:p>
          <a:p>
            <a:pPr eaLnBrk="1" hangingPunct="1"/>
            <a:r>
              <a:rPr lang="en-US" sz="2800">
                <a:cs typeface="Mangal" pitchFamily="18" charset="0"/>
              </a:rPr>
              <a:t>Total Visual loss</a:t>
            </a:r>
          </a:p>
          <a:p>
            <a:pPr eaLnBrk="1" hangingPunct="1"/>
            <a:r>
              <a:rPr lang="en-US" sz="2800">
                <a:cs typeface="Mangal" pitchFamily="18" charset="0"/>
              </a:rPr>
              <a:t>Cranial nerve palsies (20%)</a:t>
            </a:r>
          </a:p>
          <a:p>
            <a:pPr eaLnBrk="1" hangingPunct="1"/>
            <a:r>
              <a:rPr lang="en-US" sz="2800">
                <a:cs typeface="Mangal" pitchFamily="18" charset="0"/>
              </a:rPr>
              <a:t>Increased intracranial pressure</a:t>
            </a:r>
          </a:p>
          <a:p>
            <a:pPr eaLnBrk="1" hangingPunct="1"/>
            <a:r>
              <a:rPr lang="en-US" sz="2800">
                <a:cs typeface="Mangal" pitchFamily="18" charset="0"/>
              </a:rPr>
              <a:t>Chorioretinitis</a:t>
            </a:r>
            <a:endParaRPr lang="en-US" sz="2800" i="1">
              <a:cs typeface="Mangal" pitchFamily="18" charset="0"/>
            </a:endParaRPr>
          </a:p>
          <a:p>
            <a:pPr eaLnBrk="1" hangingPunct="1"/>
            <a:r>
              <a:rPr lang="en-US" sz="2800">
                <a:cs typeface="Mangal" pitchFamily="18" charset="0"/>
              </a:rPr>
              <a:t> Choreoathetoid movements and myoclonic jerks.</a:t>
            </a:r>
          </a:p>
          <a:p>
            <a:pPr eaLnBrk="1" hangingPunct="1"/>
            <a:r>
              <a:rPr lang="en-US" sz="2800">
                <a:cs typeface="Mangal" pitchFamily="18" charset="0"/>
              </a:rPr>
              <a:t> Hyper-reflexia and ankle clonus.</a:t>
            </a:r>
            <a:endParaRPr lang="hi-IN" sz="280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28650" y="365125"/>
            <a:ext cx="7886700" cy="903288"/>
          </a:xfrm>
        </p:spPr>
        <p:txBody>
          <a:bodyPr/>
          <a:lstStyle/>
          <a:p>
            <a:pPr eaLnBrk="1" hangingPunct="1"/>
            <a:r>
              <a:rPr lang="en-US" sz="3800" b="1">
                <a:cs typeface="Mangal" pitchFamily="18" charset="0"/>
              </a:rPr>
              <a:t>DIFFERENTIAL DIAGNOSIS</a:t>
            </a:r>
            <a:endParaRPr lang="hi-IN" sz="3800" b="1"/>
          </a:p>
        </p:txBody>
      </p:sp>
      <p:sp>
        <p:nvSpPr>
          <p:cNvPr id="29699" name="Rectangle 3"/>
          <p:cNvSpPr>
            <a:spLocks noGrp="1" noChangeArrowheads="1"/>
          </p:cNvSpPr>
          <p:nvPr>
            <p:ph idx="1"/>
          </p:nvPr>
        </p:nvSpPr>
        <p:spPr>
          <a:xfrm>
            <a:off x="628650" y="1341438"/>
            <a:ext cx="7886700" cy="4835525"/>
          </a:xfrm>
        </p:spPr>
        <p:txBody>
          <a:bodyPr/>
          <a:lstStyle/>
          <a:p>
            <a:pPr eaLnBrk="1" hangingPunct="1"/>
            <a:r>
              <a:rPr lang="en-US" sz="3200">
                <a:cs typeface="Mangal" pitchFamily="18" charset="0"/>
              </a:rPr>
              <a:t>Other mycoses</a:t>
            </a:r>
          </a:p>
          <a:p>
            <a:pPr eaLnBrk="1" hangingPunct="1"/>
            <a:r>
              <a:rPr lang="en-US" sz="3200">
                <a:cs typeface="Mangal" pitchFamily="18" charset="0"/>
              </a:rPr>
              <a:t>Tuberculous meningitis</a:t>
            </a:r>
          </a:p>
          <a:p>
            <a:pPr eaLnBrk="1" hangingPunct="1"/>
            <a:r>
              <a:rPr lang="en-US" sz="3200">
                <a:cs typeface="Mangal" pitchFamily="18" charset="0"/>
              </a:rPr>
              <a:t>Viral meningo-encephalitis</a:t>
            </a:r>
          </a:p>
          <a:p>
            <a:pPr eaLnBrk="1" hangingPunct="1"/>
            <a:r>
              <a:rPr lang="en-US" sz="3200">
                <a:cs typeface="Mangal" pitchFamily="18" charset="0"/>
              </a:rPr>
              <a:t>Meningeal metastases</a:t>
            </a:r>
          </a:p>
          <a:p>
            <a:pPr eaLnBrk="1" hangingPunct="1"/>
            <a:r>
              <a:rPr lang="en-US" sz="3200">
                <a:cs typeface="Mangal" pitchFamily="18" charset="0"/>
              </a:rPr>
              <a:t>Non-infectious causes e.g. sarcoidosis</a:t>
            </a:r>
          </a:p>
          <a:p>
            <a:pPr eaLnBrk="1" hangingPunct="1">
              <a:buFont typeface="Wingdings" panose="05000000000000000000" pitchFamily="2" charset="2"/>
              <a:buNone/>
            </a:pPr>
            <a:endParaRPr lang="hi-IN"/>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2000" b="1" dirty="0"/>
              <a:t>                                                     DEFINITION</a:t>
            </a:r>
          </a:p>
          <a:p>
            <a:r>
              <a:rPr lang="en-US" sz="2000" b="1" dirty="0"/>
              <a:t> </a:t>
            </a:r>
            <a:r>
              <a:rPr lang="en-US" sz="2000" dirty="0"/>
              <a:t>is an inflammation of the </a:t>
            </a:r>
            <a:r>
              <a:rPr lang="en-US" sz="2000" dirty="0" err="1"/>
              <a:t>leptomeninges</a:t>
            </a:r>
            <a:r>
              <a:rPr lang="en-US" sz="2000" dirty="0"/>
              <a:t> following fungal infection.</a:t>
            </a:r>
          </a:p>
          <a:p>
            <a:pPr marL="0" indent="0">
              <a:buNone/>
            </a:pPr>
            <a:r>
              <a:rPr lang="en-US" sz="2000" dirty="0"/>
              <a:t>                    </a:t>
            </a:r>
            <a:r>
              <a:rPr lang="en-US" sz="2000" b="1" dirty="0"/>
              <a:t>   </a:t>
            </a:r>
          </a:p>
          <a:p>
            <a:endParaRPr lang="en-US" sz="2000" b="1" dirty="0"/>
          </a:p>
          <a:p>
            <a:pPr marL="0" indent="0">
              <a:buNone/>
            </a:pPr>
            <a:r>
              <a:rPr lang="en-US" sz="2000" b="1" dirty="0"/>
              <a:t>                                         </a:t>
            </a:r>
            <a:r>
              <a:rPr lang="en-US" sz="2000" b="1" u="sng" dirty="0"/>
              <a:t>INTRODUCTION</a:t>
            </a:r>
          </a:p>
          <a:p>
            <a:r>
              <a:rPr lang="en-US" sz="2000" dirty="0"/>
              <a:t>Rare in healthy children</a:t>
            </a:r>
          </a:p>
          <a:p>
            <a:r>
              <a:rPr lang="en-US" sz="2000" dirty="0"/>
              <a:t>Higher risk in those with HIV/</a:t>
            </a:r>
            <a:r>
              <a:rPr lang="en-US" sz="2000" dirty="0" err="1"/>
              <a:t>AIDS,immunodeficiency</a:t>
            </a:r>
            <a:r>
              <a:rPr lang="en-US" sz="2000" dirty="0"/>
              <a:t>/immunosuppression syndromes. Most common agents are;</a:t>
            </a:r>
          </a:p>
          <a:p>
            <a:pPr marL="514350" indent="-514350" algn="just">
              <a:buFont typeface="+mj-lt"/>
              <a:buAutoNum type="romanUcPeriod"/>
            </a:pPr>
            <a:r>
              <a:rPr lang="en-US" sz="2000" dirty="0"/>
              <a:t>Cryptococcus </a:t>
            </a:r>
            <a:r>
              <a:rPr lang="en-US" sz="2000" dirty="0" err="1"/>
              <a:t>neoformans</a:t>
            </a:r>
            <a:endParaRPr lang="en-US" sz="2000" dirty="0"/>
          </a:p>
          <a:p>
            <a:pPr marL="514350" indent="-514350">
              <a:buFont typeface="+mj-lt"/>
              <a:buAutoNum type="romanUcPeriod"/>
            </a:pPr>
            <a:r>
              <a:rPr lang="en-US" sz="2000" dirty="0"/>
              <a:t>Candida,</a:t>
            </a:r>
          </a:p>
          <a:p>
            <a:pPr marL="514350" indent="-514350" algn="just">
              <a:buFont typeface="+mj-lt"/>
              <a:buAutoNum type="romanUcPeriod"/>
            </a:pPr>
            <a:r>
              <a:rPr lang="en-US" sz="2000" dirty="0"/>
              <a:t>H </a:t>
            </a:r>
            <a:r>
              <a:rPr lang="en-US" sz="2000" dirty="0" err="1"/>
              <a:t>capsulatum</a:t>
            </a:r>
            <a:endParaRPr lang="en-US" sz="2000"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28650" y="365125"/>
            <a:ext cx="7886700" cy="831850"/>
          </a:xfrm>
        </p:spPr>
        <p:txBody>
          <a:bodyPr/>
          <a:lstStyle/>
          <a:p>
            <a:pPr eaLnBrk="1" hangingPunct="1"/>
            <a:r>
              <a:rPr lang="en-US" sz="3800" b="1">
                <a:cs typeface="Mangal" pitchFamily="18" charset="0"/>
              </a:rPr>
              <a:t> DIAGNOSIS</a:t>
            </a:r>
            <a:endParaRPr lang="hi-IN" sz="3800" b="1"/>
          </a:p>
        </p:txBody>
      </p:sp>
      <p:sp>
        <p:nvSpPr>
          <p:cNvPr id="21507" name="Rectangle 3"/>
          <p:cNvSpPr>
            <a:spLocks noGrp="1" noChangeArrowheads="1"/>
          </p:cNvSpPr>
          <p:nvPr>
            <p:ph idx="1"/>
          </p:nvPr>
        </p:nvSpPr>
        <p:spPr>
          <a:xfrm>
            <a:off x="628650" y="1341438"/>
            <a:ext cx="7886700" cy="4835525"/>
          </a:xfrm>
        </p:spPr>
        <p:txBody>
          <a:bodyPr rtlCol="0">
            <a:normAutofit fontScale="92500" lnSpcReduction="20000"/>
          </a:bodyPr>
          <a:lstStyle/>
          <a:p>
            <a:pPr marL="609600" indent="-609600" eaLnBrk="1" hangingPunct="1">
              <a:buFont typeface="Wingdings" panose="05000000000000000000" pitchFamily="2" charset="2"/>
              <a:buNone/>
              <a:defRPr/>
            </a:pPr>
            <a:r>
              <a:rPr lang="en-US" sz="2600" dirty="0">
                <a:cs typeface="Mangal" pitchFamily="18" charset="0"/>
              </a:rPr>
              <a:t>1</a:t>
            </a:r>
            <a:r>
              <a:rPr lang="en-US" sz="3200" dirty="0">
                <a:cs typeface="Mangal" pitchFamily="18" charset="0"/>
              </a:rPr>
              <a:t>) Culture</a:t>
            </a:r>
          </a:p>
          <a:p>
            <a:pPr marL="609600" indent="-609600" eaLnBrk="1" hangingPunct="1">
              <a:buFontTx/>
              <a:buAutoNum type="alphaLcParenR"/>
              <a:defRPr/>
            </a:pPr>
            <a:r>
              <a:rPr lang="en-US" sz="3200" dirty="0">
                <a:cs typeface="Mangal" pitchFamily="18" charset="0"/>
              </a:rPr>
              <a:t>Blood </a:t>
            </a:r>
          </a:p>
          <a:p>
            <a:pPr marL="609600" indent="-609600" eaLnBrk="1" hangingPunct="1">
              <a:buFontTx/>
              <a:buAutoNum type="alphaLcParenR"/>
              <a:defRPr/>
            </a:pPr>
            <a:r>
              <a:rPr lang="en-US" sz="3200" dirty="0">
                <a:cs typeface="Mangal" pitchFamily="18" charset="0"/>
              </a:rPr>
              <a:t>CSF</a:t>
            </a:r>
          </a:p>
          <a:p>
            <a:pPr marL="609600" indent="-609600" eaLnBrk="1" hangingPunct="1">
              <a:buFontTx/>
              <a:buNone/>
              <a:defRPr/>
            </a:pPr>
            <a:r>
              <a:rPr lang="en-US" sz="3200" dirty="0">
                <a:cs typeface="Arial" panose="020B0604020202020204" pitchFamily="34" charset="0"/>
              </a:rPr>
              <a:t>   ◘ </a:t>
            </a:r>
            <a:r>
              <a:rPr lang="en-US" sz="3200" dirty="0">
                <a:cs typeface="Mangal" pitchFamily="18" charset="0"/>
              </a:rPr>
              <a:t>CSF cultures not always +</a:t>
            </a:r>
            <a:r>
              <a:rPr lang="en-US" sz="3200" dirty="0" err="1">
                <a:cs typeface="Mangal" pitchFamily="18" charset="0"/>
              </a:rPr>
              <a:t>ve</a:t>
            </a:r>
            <a:r>
              <a:rPr lang="en-US" sz="3200" dirty="0">
                <a:cs typeface="Mangal" pitchFamily="18" charset="0"/>
              </a:rPr>
              <a:t> in fungal meningitis</a:t>
            </a:r>
          </a:p>
          <a:p>
            <a:pPr marL="609600" indent="-609600" eaLnBrk="1" hangingPunct="1">
              <a:buFont typeface="Wingdings" panose="05000000000000000000" pitchFamily="2" charset="2"/>
              <a:buNone/>
              <a:defRPr/>
            </a:pPr>
            <a:r>
              <a:rPr lang="en-US" sz="3200" dirty="0">
                <a:cs typeface="Mangal" pitchFamily="18" charset="0"/>
              </a:rPr>
              <a:t>2) Cryptococcal polysaccharide antigen in serum or CSF</a:t>
            </a:r>
          </a:p>
          <a:p>
            <a:pPr marL="609600" indent="-609600" eaLnBrk="1" hangingPunct="1">
              <a:buFont typeface="Wingdings" panose="05000000000000000000" pitchFamily="2" charset="2"/>
              <a:buNone/>
              <a:defRPr/>
            </a:pPr>
            <a:r>
              <a:rPr lang="en-US" sz="3200" dirty="0">
                <a:cs typeface="Arial" panose="020B0604020202020204" pitchFamily="34" charset="0"/>
              </a:rPr>
              <a:t>▪ </a:t>
            </a:r>
            <a:r>
              <a:rPr lang="en-US" sz="3200" dirty="0">
                <a:cs typeface="Mangal" pitchFamily="18" charset="0"/>
              </a:rPr>
              <a:t>By latex agglutination test</a:t>
            </a:r>
          </a:p>
          <a:p>
            <a:pPr marL="609600" indent="-609600" eaLnBrk="1" hangingPunct="1">
              <a:buFont typeface="Wingdings" panose="05000000000000000000" pitchFamily="2" charset="2"/>
              <a:buNone/>
              <a:defRPr/>
            </a:pPr>
            <a:r>
              <a:rPr lang="en-US" sz="3200" dirty="0">
                <a:cs typeface="Mangal" pitchFamily="18" charset="0"/>
              </a:rPr>
              <a:t>→ Titers in serum higher than in CSF </a:t>
            </a:r>
          </a:p>
          <a:p>
            <a:pPr marL="609600" indent="-609600" eaLnBrk="1" hangingPunct="1">
              <a:buFont typeface="Wingdings" panose="05000000000000000000" pitchFamily="2" charset="2"/>
              <a:buNone/>
              <a:defRPr/>
            </a:pPr>
            <a:r>
              <a:rPr lang="en-US" sz="3200" dirty="0">
                <a:cs typeface="Arial" panose="020B0604020202020204" pitchFamily="34" charset="0"/>
              </a:rPr>
              <a:t>▪ </a:t>
            </a:r>
            <a:r>
              <a:rPr lang="en-US" sz="3200" dirty="0">
                <a:cs typeface="Mangal" pitchFamily="18" charset="0"/>
              </a:rPr>
              <a:t>Enzyme </a:t>
            </a:r>
            <a:r>
              <a:rPr lang="en-US" sz="3200" dirty="0" err="1">
                <a:cs typeface="Mangal" pitchFamily="18" charset="0"/>
              </a:rPr>
              <a:t>ImmunoAssay</a:t>
            </a:r>
            <a:r>
              <a:rPr lang="en-US" sz="3200" dirty="0">
                <a:cs typeface="Mangal" pitchFamily="18" charset="0"/>
              </a:rPr>
              <a:t> – more sensitive &amp; specific</a:t>
            </a:r>
          </a:p>
          <a:p>
            <a:pPr marL="609600" indent="-609600" eaLnBrk="1" hangingPunct="1">
              <a:buFont typeface="Wingdings" panose="05000000000000000000" pitchFamily="2" charset="2"/>
              <a:buNone/>
              <a:defRPr/>
            </a:pPr>
            <a:endParaRPr lang="en-US" sz="2600" dirty="0">
              <a:cs typeface="Mangal" pitchFamily="18" charset="0"/>
            </a:endParaRPr>
          </a:p>
          <a:p>
            <a:pPr marL="609600" indent="-609600" eaLnBrk="1" hangingPunct="1">
              <a:buFont typeface="Wingdings" panose="05000000000000000000" pitchFamily="2" charset="2"/>
              <a:buNone/>
              <a:defRPr/>
            </a:pPr>
            <a:endParaRPr lang="hi-IN" sz="2600"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28650" y="365125"/>
            <a:ext cx="7886700" cy="687388"/>
          </a:xfrm>
        </p:spPr>
        <p:txBody>
          <a:bodyPr/>
          <a:lstStyle/>
          <a:p>
            <a:pPr eaLnBrk="1" hangingPunct="1"/>
            <a:r>
              <a:rPr lang="en-US">
                <a:cs typeface="Mangal" pitchFamily="18" charset="0"/>
              </a:rPr>
              <a:t>Diagnosis </a:t>
            </a:r>
            <a:endParaRPr lang="hi-IN"/>
          </a:p>
        </p:txBody>
      </p:sp>
      <p:sp>
        <p:nvSpPr>
          <p:cNvPr id="31747" name="Rectangle 3"/>
          <p:cNvSpPr>
            <a:spLocks noGrp="1" noChangeArrowheads="1"/>
          </p:cNvSpPr>
          <p:nvPr>
            <p:ph idx="1"/>
          </p:nvPr>
        </p:nvSpPr>
        <p:spPr>
          <a:xfrm>
            <a:off x="628650" y="1268413"/>
            <a:ext cx="7886700" cy="4908550"/>
          </a:xfrm>
        </p:spPr>
        <p:txBody>
          <a:bodyPr/>
          <a:lstStyle/>
          <a:p>
            <a:pPr eaLnBrk="1" hangingPunct="1">
              <a:buFont typeface="Wingdings" panose="05000000000000000000" pitchFamily="2" charset="2"/>
              <a:buNone/>
            </a:pPr>
            <a:r>
              <a:rPr lang="en-US" sz="2600">
                <a:cs typeface="Mangal" pitchFamily="18" charset="0"/>
              </a:rPr>
              <a:t>3) CSF Indian ink test</a:t>
            </a:r>
          </a:p>
          <a:p>
            <a:pPr eaLnBrk="1" hangingPunct="1">
              <a:buFont typeface="Wingdings" panose="05000000000000000000" pitchFamily="2" charset="2"/>
              <a:buNone/>
            </a:pPr>
            <a:r>
              <a:rPr lang="en-US" sz="2600">
                <a:cs typeface="Arial" panose="020B0604020202020204" pitchFamily="34" charset="0"/>
              </a:rPr>
              <a:t>▪ D</a:t>
            </a:r>
            <a:r>
              <a:rPr lang="en-US" sz="2600">
                <a:cs typeface="Mangal" pitchFamily="18" charset="0"/>
              </a:rPr>
              <a:t>ouble refractile cell wall, distinct capsule with refracile cytoplasmic inclusions</a:t>
            </a:r>
          </a:p>
          <a:p>
            <a:pPr eaLnBrk="1" hangingPunct="1">
              <a:buFont typeface="Wingdings" panose="05000000000000000000" pitchFamily="2" charset="2"/>
              <a:buNone/>
            </a:pPr>
            <a:endParaRPr lang="en-US" sz="2600">
              <a:cs typeface="Mangal" pitchFamily="18" charset="0"/>
            </a:endParaRPr>
          </a:p>
          <a:p>
            <a:pPr eaLnBrk="1" hangingPunct="1">
              <a:buFont typeface="Wingdings" panose="05000000000000000000" pitchFamily="2" charset="2"/>
              <a:buNone/>
            </a:pPr>
            <a:r>
              <a:rPr lang="en-US" sz="2600">
                <a:cs typeface="Mangal" pitchFamily="18" charset="0"/>
              </a:rPr>
              <a:t>4) CSF analysis</a:t>
            </a:r>
          </a:p>
          <a:p>
            <a:pPr eaLnBrk="1" hangingPunct="1">
              <a:buFont typeface="Wingdings" panose="05000000000000000000" pitchFamily="2" charset="2"/>
              <a:buNone/>
            </a:pPr>
            <a:r>
              <a:rPr lang="en-US" sz="2600">
                <a:cs typeface="Arial" panose="020B0604020202020204" pitchFamily="34" charset="0"/>
              </a:rPr>
              <a:t>▪ </a:t>
            </a:r>
            <a:r>
              <a:rPr lang="en-US" sz="2600">
                <a:cs typeface="Mangal" pitchFamily="18" charset="0"/>
              </a:rPr>
              <a:t>↑ opening pressure</a:t>
            </a:r>
          </a:p>
          <a:p>
            <a:pPr eaLnBrk="1" hangingPunct="1">
              <a:buFont typeface="Wingdings" panose="05000000000000000000" pitchFamily="2" charset="2"/>
              <a:buNone/>
            </a:pPr>
            <a:r>
              <a:rPr lang="en-US" sz="2600">
                <a:cs typeface="Arial" panose="020B0604020202020204" pitchFamily="34" charset="0"/>
              </a:rPr>
              <a:t>▪ </a:t>
            </a:r>
            <a:r>
              <a:rPr lang="en-US" sz="2600">
                <a:cs typeface="Mangal" pitchFamily="18" charset="0"/>
              </a:rPr>
              <a:t>↓ glucose or normal in ⅔ cases</a:t>
            </a:r>
            <a:endParaRPr lang="en-US" sz="2600">
              <a:cs typeface="Arial" panose="020B0604020202020204" pitchFamily="34" charset="0"/>
            </a:endParaRPr>
          </a:p>
          <a:p>
            <a:pPr eaLnBrk="1" hangingPunct="1">
              <a:buFont typeface="Wingdings" panose="05000000000000000000" pitchFamily="2" charset="2"/>
              <a:buNone/>
            </a:pPr>
            <a:r>
              <a:rPr lang="en-US" sz="2600">
                <a:cs typeface="Arial" panose="020B0604020202020204" pitchFamily="34" charset="0"/>
              </a:rPr>
              <a:t>▪ </a:t>
            </a:r>
            <a:r>
              <a:rPr lang="en-US" sz="2600">
                <a:cs typeface="Mangal" pitchFamily="18" charset="0"/>
              </a:rPr>
              <a:t>↑ proteins</a:t>
            </a:r>
          </a:p>
          <a:p>
            <a:pPr eaLnBrk="1" hangingPunct="1">
              <a:buFont typeface="Wingdings" panose="05000000000000000000" pitchFamily="2" charset="2"/>
              <a:buNone/>
            </a:pPr>
            <a:r>
              <a:rPr lang="en-US" sz="2600">
                <a:cs typeface="Arial" panose="020B0604020202020204" pitchFamily="34" charset="0"/>
              </a:rPr>
              <a:t>▪ </a:t>
            </a:r>
            <a:r>
              <a:rPr lang="en-US" sz="2600">
                <a:cs typeface="Mangal" pitchFamily="18" charset="0"/>
              </a:rPr>
              <a:t>↑ leucocytes &gt;20-500/mm</a:t>
            </a:r>
            <a:r>
              <a:rPr lang="en-US" sz="2600">
                <a:cs typeface="Arial" panose="020B0604020202020204" pitchFamily="34" charset="0"/>
              </a:rPr>
              <a:t>³ - more lymphocytes</a:t>
            </a:r>
          </a:p>
          <a:p>
            <a:pPr eaLnBrk="1" hangingPunct="1">
              <a:buFont typeface="Wingdings" panose="05000000000000000000" pitchFamily="2" charset="2"/>
              <a:buNone/>
            </a:pPr>
            <a:r>
              <a:rPr lang="en-US" sz="2600">
                <a:cs typeface="Mangal" pitchFamily="18" charset="0"/>
              </a:rPr>
              <a:t>→ AIDS – May be &lt;5 wbc/mm</a:t>
            </a:r>
            <a:r>
              <a:rPr lang="en-US" sz="2600">
                <a:cs typeface="Arial" panose="020B0604020202020204" pitchFamily="34" charset="0"/>
              </a:rPr>
              <a:t>³ in ⅔ cases</a:t>
            </a:r>
            <a:r>
              <a:rPr lang="en-US" sz="2600">
                <a:cs typeface="Mangal" pitchFamily="18" charset="0"/>
              </a:rPr>
              <a:t> </a:t>
            </a:r>
            <a:endParaRPr lang="hi-IN" sz="260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28650" y="365125"/>
            <a:ext cx="7886700" cy="687388"/>
          </a:xfrm>
        </p:spPr>
        <p:txBody>
          <a:bodyPr/>
          <a:lstStyle/>
          <a:p>
            <a:pPr eaLnBrk="1" hangingPunct="1"/>
            <a:r>
              <a:rPr lang="en-US">
                <a:cs typeface="Mangal" pitchFamily="18" charset="0"/>
              </a:rPr>
              <a:t>Diagnosis </a:t>
            </a:r>
            <a:endParaRPr lang="hi-IN"/>
          </a:p>
        </p:txBody>
      </p:sp>
      <p:sp>
        <p:nvSpPr>
          <p:cNvPr id="32771" name="Rectangle 3"/>
          <p:cNvSpPr>
            <a:spLocks noGrp="1" noChangeArrowheads="1"/>
          </p:cNvSpPr>
          <p:nvPr>
            <p:ph idx="1"/>
          </p:nvPr>
        </p:nvSpPr>
        <p:spPr>
          <a:xfrm>
            <a:off x="628650" y="1268413"/>
            <a:ext cx="7886700" cy="4908550"/>
          </a:xfrm>
        </p:spPr>
        <p:txBody>
          <a:bodyPr/>
          <a:lstStyle/>
          <a:p>
            <a:pPr eaLnBrk="1" hangingPunct="1">
              <a:buFont typeface="Wingdings" panose="05000000000000000000" pitchFamily="2" charset="2"/>
              <a:buNone/>
            </a:pPr>
            <a:r>
              <a:rPr lang="en-US" sz="3200">
                <a:cs typeface="Mangal" pitchFamily="18" charset="0"/>
              </a:rPr>
              <a:t>5) Haemogram – essentially normal parameters</a:t>
            </a:r>
          </a:p>
          <a:p>
            <a:pPr eaLnBrk="1" hangingPunct="1">
              <a:buFont typeface="Wingdings" panose="05000000000000000000" pitchFamily="2" charset="2"/>
              <a:buNone/>
            </a:pPr>
            <a:endParaRPr lang="en-US" sz="3200">
              <a:cs typeface="Mangal" pitchFamily="18" charset="0"/>
            </a:endParaRPr>
          </a:p>
          <a:p>
            <a:pPr eaLnBrk="1" hangingPunct="1">
              <a:buFont typeface="Wingdings" panose="05000000000000000000" pitchFamily="2" charset="2"/>
              <a:buNone/>
            </a:pPr>
            <a:r>
              <a:rPr lang="en-US" sz="3200">
                <a:cs typeface="Mangal" pitchFamily="18" charset="0"/>
              </a:rPr>
              <a:t>6) CD4 Counts</a:t>
            </a:r>
          </a:p>
          <a:p>
            <a:pPr eaLnBrk="1" hangingPunct="1">
              <a:buFont typeface="Wingdings" panose="05000000000000000000" pitchFamily="2" charset="2"/>
              <a:buNone/>
            </a:pPr>
            <a:endParaRPr lang="en-US" sz="3200">
              <a:cs typeface="Mangal" pitchFamily="18" charset="0"/>
            </a:endParaRPr>
          </a:p>
          <a:p>
            <a:pPr eaLnBrk="1" hangingPunct="1">
              <a:buFont typeface="Wingdings" panose="05000000000000000000" pitchFamily="2" charset="2"/>
              <a:buNone/>
            </a:pPr>
            <a:r>
              <a:rPr lang="en-US" sz="3200">
                <a:cs typeface="Mangal" pitchFamily="18" charset="0"/>
              </a:rPr>
              <a:t>7) Radiological </a:t>
            </a:r>
          </a:p>
          <a:p>
            <a:pPr eaLnBrk="1" hangingPunct="1">
              <a:buFont typeface="Wingdings" panose="05000000000000000000" pitchFamily="2" charset="2"/>
              <a:buNone/>
            </a:pPr>
            <a:r>
              <a:rPr lang="en-US" sz="3200">
                <a:cs typeface="Arial" panose="020B0604020202020204" pitchFamily="34" charset="0"/>
              </a:rPr>
              <a:t>▪ </a:t>
            </a:r>
            <a:r>
              <a:rPr lang="en-US" sz="3200">
                <a:cs typeface="Mangal" pitchFamily="18" charset="0"/>
              </a:rPr>
              <a:t>CT scan - ? Hydrocephalus, increased ICP</a:t>
            </a:r>
            <a:endParaRPr lang="hi-IN" sz="320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sz="3800" b="1">
                <a:cs typeface="Mangal" pitchFamily="18" charset="0"/>
              </a:rPr>
              <a:t>LAB FINDINGS</a:t>
            </a:r>
            <a:endParaRPr lang="hi-IN" sz="3800" b="1"/>
          </a:p>
        </p:txBody>
      </p:sp>
      <p:graphicFrame>
        <p:nvGraphicFramePr>
          <p:cNvPr id="33894" name="Group 102"/>
          <p:cNvGraphicFramePr>
            <a:graphicFrameLocks noGrp="1"/>
          </p:cNvGraphicFramePr>
          <p:nvPr>
            <p:ph type="tbl" idx="1"/>
          </p:nvPr>
        </p:nvGraphicFramePr>
        <p:xfrm>
          <a:off x="685800" y="2057400"/>
          <a:ext cx="7772400" cy="4876800"/>
        </p:xfrm>
        <a:graphic>
          <a:graphicData uri="http://schemas.openxmlformats.org/drawingml/2006/table">
            <a:tbl>
              <a:tblPr/>
              <a:tblGrid>
                <a:gridCol w="4566885">
                  <a:extLst>
                    <a:ext uri="{9D8B030D-6E8A-4147-A177-3AD203B41FA5}">
                      <a16:colId xmlns:a16="http://schemas.microsoft.com/office/drawing/2014/main" val="20000"/>
                    </a:ext>
                  </a:extLst>
                </a:gridCol>
                <a:gridCol w="1971587">
                  <a:extLst>
                    <a:ext uri="{9D8B030D-6E8A-4147-A177-3AD203B41FA5}">
                      <a16:colId xmlns:a16="http://schemas.microsoft.com/office/drawing/2014/main" val="20001"/>
                    </a:ext>
                  </a:extLst>
                </a:gridCol>
                <a:gridCol w="1233928">
                  <a:extLst>
                    <a:ext uri="{9D8B030D-6E8A-4147-A177-3AD203B41FA5}">
                      <a16:colId xmlns:a16="http://schemas.microsoft.com/office/drawing/2014/main" val="20002"/>
                    </a:ext>
                  </a:extLst>
                </a:gridCol>
              </a:tblGrid>
              <a:tr h="4064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endParaRPr kumimoji="0" lang="en-US"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Non AIDS</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AIDS </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+ve blood culture</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_</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30 - 63</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+ve serum CrAg</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   66</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99</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CSF pressure &gt;200 mmH20</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72</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62</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CSF Glucose &lt;2.2 mmol/L</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73</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33</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CSF protein &gt;45 mg%</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39</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58</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+ve CSF Indian ink</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70</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23</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CSF Leucocytes &gt;20/mm</a:t>
                      </a:r>
                      <a:r>
                        <a:rPr kumimoji="0" lang="en-US" sz="2600" b="0" i="0" u="none" strike="noStrike" cap="none" normalizeH="0" baseline="0">
                          <a:ln>
                            <a:noFill/>
                          </a:ln>
                          <a:solidFill>
                            <a:schemeClr val="tx1"/>
                          </a:solidFill>
                          <a:effectLst/>
                          <a:latin typeface="Arial" panose="020B0604020202020204" pitchFamily="34" charset="0"/>
                          <a:cs typeface="Arial" panose="020B0604020202020204" pitchFamily="34" charset="0"/>
                        </a:rPr>
                        <a:t>³</a:t>
                      </a:r>
                    </a:p>
                  </a:txBody>
                  <a:tcPr marL="86360" marR="863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60</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74</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+ve CSF culture</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96</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95</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6400">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+ve CSF CrAg</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86</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1"/>
                        </a:buClr>
                        <a:buSzPct val="65000"/>
                        <a:buFont typeface="Wingdings" panose="05000000000000000000" pitchFamily="2" charset="2"/>
                        <a:defRPr sz="2600">
                          <a:solidFill>
                            <a:schemeClr val="tx1"/>
                          </a:solidFill>
                          <a:latin typeface="Arial" panose="020B0604020202020204" pitchFamily="34" charset="0"/>
                          <a:cs typeface="Mangal" pitchFamily="18" charset="0"/>
                        </a:defRPr>
                      </a:lvl1pPr>
                      <a:lvl2pPr indent="-113030">
                        <a:spcBef>
                          <a:spcPct val="20000"/>
                        </a:spcBef>
                        <a:buClr>
                          <a:schemeClr val="accent2"/>
                        </a:buClr>
                        <a:buSzPct val="60000"/>
                        <a:buFont typeface="Wingdings" panose="05000000000000000000" pitchFamily="2" charset="2"/>
                        <a:defRPr sz="2200">
                          <a:solidFill>
                            <a:schemeClr val="tx1"/>
                          </a:solidFill>
                          <a:latin typeface="Arial" panose="020B0604020202020204" pitchFamily="34" charset="0"/>
                          <a:cs typeface="Mangal" pitchFamily="18" charset="0"/>
                        </a:defRPr>
                      </a:lvl2pPr>
                      <a:lvl3pPr indent="-243205">
                        <a:spcBef>
                          <a:spcPct val="20000"/>
                        </a:spcBef>
                        <a:buClr>
                          <a:schemeClr val="accent1"/>
                        </a:buClr>
                        <a:buSzPct val="65000"/>
                        <a:buFont typeface="Wingdings" panose="05000000000000000000" pitchFamily="2" charset="2"/>
                        <a:defRPr sz="2000">
                          <a:solidFill>
                            <a:schemeClr val="tx1"/>
                          </a:solidFill>
                          <a:latin typeface="Arial" panose="020B0604020202020204" pitchFamily="34" charset="0"/>
                          <a:cs typeface="Mangal" pitchFamily="18" charset="0"/>
                        </a:defRPr>
                      </a:lvl3pPr>
                      <a:lvl4pPr indent="-34798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cs typeface="Mangal" pitchFamily="18" charset="0"/>
                        </a:defRPr>
                      </a:lvl4pPr>
                      <a:lvl5pPr indent="-487680">
                        <a:spcBef>
                          <a:spcPct val="20000"/>
                        </a:spcBef>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5pPr>
                      <a:lvl6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6pPr>
                      <a:lvl7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7pPr>
                      <a:lvl8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8pPr>
                      <a:lvl9pPr indent="-487680" fontAlgn="base">
                        <a:spcBef>
                          <a:spcPct val="20000"/>
                        </a:spcBef>
                        <a:spcAft>
                          <a:spcPct val="0"/>
                        </a:spcAft>
                        <a:buClr>
                          <a:schemeClr val="accent1"/>
                        </a:buClr>
                        <a:buSzPct val="75000"/>
                        <a:buFont typeface="Wingdings" panose="05000000000000000000" pitchFamily="2" charset="2"/>
                        <a:defRPr>
                          <a:solidFill>
                            <a:schemeClr val="tx1"/>
                          </a:solidFill>
                          <a:latin typeface="Arial" panose="020B0604020202020204" pitchFamily="34" charset="0"/>
                          <a:cs typeface="Mangal" pitchFamily="18" charset="0"/>
                        </a:defRPr>
                      </a:lvl9pPr>
                    </a:lstStyle>
                    <a:p>
                      <a:pPr marL="0" marR="0" lvl="0" indent="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pPr>
                      <a:r>
                        <a:rPr kumimoji="0" lang="en-US" sz="2600" b="0" i="0" u="none" strike="noStrike" cap="none" normalizeH="0" baseline="0">
                          <a:ln>
                            <a:noFill/>
                          </a:ln>
                          <a:solidFill>
                            <a:schemeClr val="tx1"/>
                          </a:solidFill>
                          <a:effectLst/>
                          <a:latin typeface="Arial" panose="020B0604020202020204" pitchFamily="34" charset="0"/>
                          <a:cs typeface="Mangal" pitchFamily="18" charset="0"/>
                        </a:rPr>
                        <a:t>100</a:t>
                      </a:r>
                      <a:endParaRPr kumimoji="0" lang="hi-IN" sz="2600" b="0" i="0" u="none" strike="noStrike" cap="none" normalizeH="0" baseline="0">
                        <a:ln>
                          <a:noFill/>
                        </a:ln>
                        <a:solidFill>
                          <a:schemeClr val="tx1"/>
                        </a:solidFill>
                        <a:effectLst/>
                        <a:latin typeface="Arial" panose="020B0604020202020204" pitchFamily="34" charset="0"/>
                        <a:cs typeface="Mangal" pitchFamily="18" charset="0"/>
                      </a:endParaRPr>
                    </a:p>
                  </a:txBody>
                  <a:tcPr marL="86360" marR="863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628650" y="365125"/>
            <a:ext cx="7886700" cy="760413"/>
          </a:xfrm>
        </p:spPr>
        <p:txBody>
          <a:bodyPr/>
          <a:lstStyle/>
          <a:p>
            <a:pPr eaLnBrk="1" hangingPunct="1"/>
            <a:r>
              <a:rPr lang="en-US">
                <a:cs typeface="Mangal" pitchFamily="18" charset="0"/>
              </a:rPr>
              <a:t> </a:t>
            </a:r>
            <a:r>
              <a:rPr lang="en-US" sz="3800">
                <a:cs typeface="Mangal" pitchFamily="18" charset="0"/>
              </a:rPr>
              <a:t>TREATMENT</a:t>
            </a:r>
            <a:endParaRPr lang="hi-IN" sz="3800"/>
          </a:p>
        </p:txBody>
      </p:sp>
      <p:sp>
        <p:nvSpPr>
          <p:cNvPr id="34819" name="Rectangle 3"/>
          <p:cNvSpPr>
            <a:spLocks noGrp="1" noChangeArrowheads="1"/>
          </p:cNvSpPr>
          <p:nvPr>
            <p:ph idx="1"/>
          </p:nvPr>
        </p:nvSpPr>
        <p:spPr>
          <a:xfrm>
            <a:off x="628650" y="1125538"/>
            <a:ext cx="7886700" cy="5051425"/>
          </a:xfrm>
        </p:spPr>
        <p:txBody>
          <a:bodyPr/>
          <a:lstStyle/>
          <a:p>
            <a:pPr eaLnBrk="1" hangingPunct="1"/>
            <a:r>
              <a:rPr lang="en-US" sz="3200">
                <a:cs typeface="Mangal" pitchFamily="18" charset="0"/>
              </a:rPr>
              <a:t> </a:t>
            </a:r>
            <a:r>
              <a:rPr lang="en-US" sz="2800">
                <a:cs typeface="Mangal" pitchFamily="18" charset="0"/>
              </a:rPr>
              <a:t>For the treatment of CNS and other manifestations of disseminated infection in non-HIV-infected individuals, staged therapy is often used. </a:t>
            </a:r>
          </a:p>
          <a:p>
            <a:pPr eaLnBrk="1" hangingPunct="1"/>
            <a:endParaRPr lang="en-US" sz="2800">
              <a:cs typeface="Mangal" pitchFamily="18" charset="0"/>
            </a:endParaRPr>
          </a:p>
          <a:p>
            <a:pPr eaLnBrk="1" hangingPunct="1"/>
            <a:r>
              <a:rPr lang="en-US" sz="2800">
                <a:cs typeface="Mangal" pitchFamily="18" charset="0"/>
              </a:rPr>
              <a:t>Initial treatment consists of amphotericin B (0.7-1 mg/kg/24 hr), or lipid-complex formulations of amphotericin B (5 mg/kg/24 hr), plus flucytosine (50-150 mg/kg/24 hr) for 2 wk; the dosage of flucytosine should be adjusted to maintain serum concentrations of 50-150 μg/mL. </a:t>
            </a:r>
            <a:endParaRPr lang="en-US" sz="2800">
              <a:cs typeface="Arial" panose="020B0604020202020204" pitchFamily="34"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28650" y="365125"/>
            <a:ext cx="7886700" cy="542925"/>
          </a:xfrm>
        </p:spPr>
        <p:txBody>
          <a:bodyPr/>
          <a:lstStyle/>
          <a:p>
            <a:r>
              <a:rPr lang="en-US" sz="4400">
                <a:cs typeface="Mangal" pitchFamily="18" charset="0"/>
              </a:rPr>
              <a:t>Treatment </a:t>
            </a:r>
          </a:p>
        </p:txBody>
      </p:sp>
      <p:sp>
        <p:nvSpPr>
          <p:cNvPr id="35843" name="Content Placeholder 2"/>
          <p:cNvSpPr>
            <a:spLocks noGrp="1"/>
          </p:cNvSpPr>
          <p:nvPr>
            <p:ph idx="1"/>
          </p:nvPr>
        </p:nvSpPr>
        <p:spPr>
          <a:xfrm>
            <a:off x="628650" y="1412875"/>
            <a:ext cx="7886700" cy="4764088"/>
          </a:xfrm>
        </p:spPr>
        <p:txBody>
          <a:bodyPr/>
          <a:lstStyle/>
          <a:p>
            <a:r>
              <a:rPr lang="en-US" sz="3200">
                <a:cs typeface="Mangal" pitchFamily="18" charset="0"/>
              </a:rPr>
              <a:t>Why combination?</a:t>
            </a:r>
          </a:p>
          <a:p>
            <a:pPr>
              <a:buFontTx/>
              <a:buChar char="-"/>
            </a:pPr>
            <a:r>
              <a:rPr lang="en-US" sz="3200">
                <a:cs typeface="Mangal" pitchFamily="18" charset="0"/>
              </a:rPr>
              <a:t>↑ cure rates &gt; 67% (40% alone)</a:t>
            </a:r>
          </a:p>
          <a:p>
            <a:pPr>
              <a:buFontTx/>
              <a:buChar char="-"/>
            </a:pPr>
            <a:r>
              <a:rPr lang="en-US" sz="3200">
                <a:cs typeface="Mangal" pitchFamily="18" charset="0"/>
              </a:rPr>
              <a:t>Rapid sterilization of CSF</a:t>
            </a:r>
          </a:p>
          <a:p>
            <a:pPr>
              <a:buFontTx/>
              <a:buChar char="-"/>
            </a:pPr>
            <a:r>
              <a:rPr lang="en-US" sz="3200">
                <a:cs typeface="Mangal" pitchFamily="18" charset="0"/>
              </a:rPr>
              <a:t>↓ nephrotoxicity</a:t>
            </a:r>
          </a:p>
          <a:p>
            <a:endParaRPr lang="en-US" sz="3200">
              <a:cs typeface="Mangal" pitchFamily="18" charset="0"/>
            </a:endParaRPr>
          </a:p>
          <a:p>
            <a:r>
              <a:rPr lang="en-US" sz="3200">
                <a:cs typeface="Mangal" pitchFamily="18" charset="0"/>
              </a:rPr>
              <a:t>This regimen may be continued for a total of 6-10 wk, or fluconazole alone may be given orally for an additional 10 wk.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28650" y="365125"/>
            <a:ext cx="7886700" cy="760413"/>
          </a:xfrm>
        </p:spPr>
        <p:txBody>
          <a:bodyPr/>
          <a:lstStyle/>
          <a:p>
            <a:pPr eaLnBrk="1" hangingPunct="1"/>
            <a:r>
              <a:rPr lang="en-US" sz="4400">
                <a:cs typeface="Mangal" pitchFamily="18" charset="0"/>
              </a:rPr>
              <a:t>Treatment </a:t>
            </a:r>
            <a:endParaRPr lang="hi-IN" sz="4400"/>
          </a:p>
        </p:txBody>
      </p:sp>
      <p:sp>
        <p:nvSpPr>
          <p:cNvPr id="36867" name="Rectangle 3"/>
          <p:cNvSpPr>
            <a:spLocks noGrp="1" noChangeArrowheads="1"/>
          </p:cNvSpPr>
          <p:nvPr>
            <p:ph idx="1"/>
          </p:nvPr>
        </p:nvSpPr>
        <p:spPr>
          <a:xfrm>
            <a:off x="628650" y="1412875"/>
            <a:ext cx="7886700" cy="4764088"/>
          </a:xfrm>
        </p:spPr>
        <p:txBody>
          <a:bodyPr/>
          <a:lstStyle/>
          <a:p>
            <a:pPr eaLnBrk="1" hangingPunct="1"/>
            <a:r>
              <a:rPr lang="en-US" sz="2800">
                <a:cs typeface="Mangal" pitchFamily="18" charset="0"/>
              </a:rPr>
              <a:t>Effectiveness of therapy is monitored by serial cryptococcal antigen testing; serum or CSF values of ≥1:8 are predictive of relapse.</a:t>
            </a:r>
          </a:p>
          <a:p>
            <a:pPr eaLnBrk="1" hangingPunct="1"/>
            <a:r>
              <a:rPr lang="en-US" sz="2800">
                <a:cs typeface="Mangal" pitchFamily="18" charset="0"/>
              </a:rPr>
              <a:t>Ventriculoperitoneal shunts may be required for patients with hydrocephalus, and aggressive medical management of increased intracranial pressure may also be required. </a:t>
            </a:r>
          </a:p>
          <a:p>
            <a:pPr eaLnBrk="1" hangingPunct="1"/>
            <a:endParaRPr lang="en-US" sz="2800">
              <a:cs typeface="Mangal" pitchFamily="18" charset="0"/>
            </a:endParaRPr>
          </a:p>
          <a:p>
            <a:pPr eaLnBrk="1" hangingPunct="1"/>
            <a:r>
              <a:rPr lang="en-US" sz="2800">
                <a:cs typeface="Mangal" pitchFamily="18" charset="0"/>
              </a:rPr>
              <a:t>Supportive care critical</a:t>
            </a:r>
          </a:p>
          <a:p>
            <a:pPr eaLnBrk="1" hangingPunct="1"/>
            <a:r>
              <a:rPr lang="en-US" sz="2800">
                <a:cs typeface="Mangal" pitchFamily="18" charset="0"/>
              </a:rPr>
              <a:t>Serial therapeutic taps to relief ICP</a:t>
            </a:r>
          </a:p>
          <a:p>
            <a:pPr eaLnBrk="1" hangingPunct="1">
              <a:buFont typeface="Wingdings" panose="05000000000000000000" pitchFamily="2" charset="2"/>
              <a:buNone/>
            </a:pPr>
            <a:r>
              <a:rPr lang="en-US" sz="2800">
                <a:cs typeface="Mangal" pitchFamily="18" charset="0"/>
              </a:rPr>
              <a:t>   Or Osmotic Diuretics e.g. acetazolamide</a:t>
            </a:r>
            <a:endParaRPr lang="hi-IN" sz="280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4"/>
          <p:cNvSpPr>
            <a:spLocks noGrp="1"/>
          </p:cNvSpPr>
          <p:nvPr>
            <p:ph type="title"/>
          </p:nvPr>
        </p:nvSpPr>
        <p:spPr>
          <a:xfrm>
            <a:off x="1485900" y="1028700"/>
            <a:ext cx="6115050" cy="571500"/>
          </a:xfrm>
        </p:spPr>
        <p:txBody>
          <a:bodyPr rtlCol="0">
            <a:normAutofit/>
          </a:bodyPr>
          <a:lstStyle/>
          <a:p>
            <a:pPr>
              <a:defRPr/>
            </a:pPr>
            <a:r>
              <a:rPr lang="en-US" sz="3000" b="1" dirty="0">
                <a:latin typeface="+mn-lt"/>
              </a:rPr>
              <a:t>Fungal Meningitis Treatment</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753555558"/>
              </p:ext>
            </p:extLst>
          </p:nvPr>
        </p:nvGraphicFramePr>
        <p:xfrm>
          <a:off x="611560" y="1600200"/>
          <a:ext cx="7920880" cy="4899155"/>
        </p:xfrm>
        <a:graphic>
          <a:graphicData uri="http://schemas.openxmlformats.org/drawingml/2006/table">
            <a:tbl>
              <a:tblPr firstRow="1" bandRow="1">
                <a:tableStyleId>{5C22544A-7EE6-4342-B048-85BDC9FD1C3A}</a:tableStyleId>
              </a:tblPr>
              <a:tblGrid>
                <a:gridCol w="1980220">
                  <a:extLst>
                    <a:ext uri="{9D8B030D-6E8A-4147-A177-3AD203B41FA5}">
                      <a16:colId xmlns:a16="http://schemas.microsoft.com/office/drawing/2014/main" val="20000"/>
                    </a:ext>
                  </a:extLst>
                </a:gridCol>
                <a:gridCol w="1980220">
                  <a:extLst>
                    <a:ext uri="{9D8B030D-6E8A-4147-A177-3AD203B41FA5}">
                      <a16:colId xmlns:a16="http://schemas.microsoft.com/office/drawing/2014/main" val="20001"/>
                    </a:ext>
                  </a:extLst>
                </a:gridCol>
                <a:gridCol w="1980220">
                  <a:extLst>
                    <a:ext uri="{9D8B030D-6E8A-4147-A177-3AD203B41FA5}">
                      <a16:colId xmlns:a16="http://schemas.microsoft.com/office/drawing/2014/main" val="20002"/>
                    </a:ext>
                  </a:extLst>
                </a:gridCol>
                <a:gridCol w="1980220">
                  <a:extLst>
                    <a:ext uri="{9D8B030D-6E8A-4147-A177-3AD203B41FA5}">
                      <a16:colId xmlns:a16="http://schemas.microsoft.com/office/drawing/2014/main" val="20003"/>
                    </a:ext>
                  </a:extLst>
                </a:gridCol>
              </a:tblGrid>
              <a:tr h="1044765">
                <a:tc>
                  <a:txBody>
                    <a:bodyPr/>
                    <a:lstStyle/>
                    <a:p>
                      <a:r>
                        <a:rPr lang="en-US" sz="1800" dirty="0">
                          <a:solidFill>
                            <a:schemeClr val="tx1"/>
                          </a:solidFill>
                          <a:latin typeface="+mn-lt"/>
                        </a:rPr>
                        <a:t>Fungus</a:t>
                      </a:r>
                    </a:p>
                  </a:txBody>
                  <a:tcPr marL="68580" marR="68580" marT="34290" marB="34290"/>
                </a:tc>
                <a:tc>
                  <a:txBody>
                    <a:bodyPr/>
                    <a:lstStyle/>
                    <a:p>
                      <a:r>
                        <a:rPr lang="en-US" sz="1800" dirty="0">
                          <a:solidFill>
                            <a:schemeClr val="tx1"/>
                          </a:solidFill>
                          <a:latin typeface="+mn-lt"/>
                        </a:rPr>
                        <a:t>Initial Regimen</a:t>
                      </a:r>
                    </a:p>
                  </a:txBody>
                  <a:tcPr marL="68580" marR="68580" marT="34290" marB="34290"/>
                </a:tc>
                <a:tc>
                  <a:txBody>
                    <a:bodyPr/>
                    <a:lstStyle/>
                    <a:p>
                      <a:r>
                        <a:rPr lang="en-US" sz="1800" dirty="0">
                          <a:solidFill>
                            <a:schemeClr val="tx1"/>
                          </a:solidFill>
                          <a:latin typeface="+mn-lt"/>
                        </a:rPr>
                        <a:t>Second</a:t>
                      </a:r>
                      <a:r>
                        <a:rPr lang="en-US" sz="1800" baseline="0" dirty="0">
                          <a:solidFill>
                            <a:schemeClr val="tx1"/>
                          </a:solidFill>
                          <a:latin typeface="+mn-lt"/>
                        </a:rPr>
                        <a:t> Regimen</a:t>
                      </a:r>
                      <a:endParaRPr lang="en-US" sz="1800" dirty="0">
                        <a:solidFill>
                          <a:schemeClr val="tx1"/>
                        </a:solidFill>
                        <a:latin typeface="+mn-lt"/>
                      </a:endParaRPr>
                    </a:p>
                  </a:txBody>
                  <a:tcPr marL="68580" marR="68580" marT="34290" marB="3429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800" dirty="0">
                          <a:solidFill>
                            <a:schemeClr val="tx1"/>
                          </a:solidFill>
                          <a:latin typeface="+mn-lt"/>
                        </a:rPr>
                        <a:t>Other Considerations</a:t>
                      </a:r>
                    </a:p>
                    <a:p>
                      <a:endParaRPr lang="en-US" sz="1800" dirty="0">
                        <a:solidFill>
                          <a:schemeClr val="tx1"/>
                        </a:solidFill>
                        <a:latin typeface="+mn-lt"/>
                      </a:endParaRPr>
                    </a:p>
                  </a:txBody>
                  <a:tcPr marL="68580" marR="68580" marT="34290" marB="34290"/>
                </a:tc>
                <a:extLst>
                  <a:ext uri="{0D108BD9-81ED-4DB2-BD59-A6C34878D82A}">
                    <a16:rowId xmlns:a16="http://schemas.microsoft.com/office/drawing/2014/main" val="10000"/>
                  </a:ext>
                </a:extLst>
              </a:tr>
              <a:tr h="773513">
                <a:tc>
                  <a:txBody>
                    <a:bodyPr/>
                    <a:lstStyle/>
                    <a:p>
                      <a:r>
                        <a:rPr lang="en-US" sz="1800" b="1" dirty="0">
                          <a:latin typeface="+mn-lt"/>
                        </a:rPr>
                        <a:t>Candida</a:t>
                      </a:r>
                    </a:p>
                  </a:txBody>
                  <a:tcPr marL="68580" marR="68580" marT="34290" marB="34290"/>
                </a:tc>
                <a:tc>
                  <a:txBody>
                    <a:bodyPr/>
                    <a:lstStyle/>
                    <a:p>
                      <a:r>
                        <a:rPr lang="en-US" sz="1800" dirty="0">
                          <a:latin typeface="+mn-lt"/>
                        </a:rPr>
                        <a:t>Amphotericin B + </a:t>
                      </a:r>
                      <a:r>
                        <a:rPr lang="en-US" sz="1800" dirty="0" err="1">
                          <a:latin typeface="+mn-lt"/>
                        </a:rPr>
                        <a:t>flucytosine</a:t>
                      </a:r>
                      <a:r>
                        <a:rPr lang="en-US" sz="1800" baseline="0" dirty="0">
                          <a:latin typeface="+mn-lt"/>
                        </a:rPr>
                        <a:t> x 2 wks</a:t>
                      </a:r>
                    </a:p>
                  </a:txBody>
                  <a:tcPr marL="68580" marR="68580" marT="34290" marB="34290"/>
                </a:tc>
                <a:tc>
                  <a:txBody>
                    <a:bodyPr/>
                    <a:lstStyle/>
                    <a:p>
                      <a:r>
                        <a:rPr lang="en-US" sz="1800" dirty="0" err="1">
                          <a:latin typeface="+mn-lt"/>
                        </a:rPr>
                        <a:t>Fluconazol</a:t>
                      </a:r>
                      <a:r>
                        <a:rPr lang="en-US" sz="1800" baseline="0" dirty="0" err="1">
                          <a:latin typeface="+mn-lt"/>
                        </a:rPr>
                        <a:t>e</a:t>
                      </a:r>
                      <a:r>
                        <a:rPr lang="en-US" sz="1800" baseline="0" dirty="0">
                          <a:latin typeface="+mn-lt"/>
                        </a:rPr>
                        <a:t> x 8-10 weeks</a:t>
                      </a:r>
                      <a:endParaRPr lang="en-US" sz="1800" dirty="0">
                        <a:latin typeface="+mn-lt"/>
                      </a:endParaRPr>
                    </a:p>
                  </a:txBody>
                  <a:tcPr marL="68580" marR="68580" marT="34290" marB="34290"/>
                </a:tc>
                <a:tc>
                  <a:txBody>
                    <a:bodyPr/>
                    <a:lstStyle/>
                    <a:p>
                      <a:r>
                        <a:rPr lang="en-US" sz="1800" dirty="0">
                          <a:latin typeface="+mn-lt"/>
                        </a:rPr>
                        <a:t>Remove shunt if </a:t>
                      </a:r>
                      <a:r>
                        <a:rPr lang="en-US" sz="1800" dirty="0" err="1">
                          <a:latin typeface="+mn-lt"/>
                        </a:rPr>
                        <a:t>appicable</a:t>
                      </a:r>
                      <a:r>
                        <a:rPr lang="en-US" sz="1800" dirty="0">
                          <a:latin typeface="+mn-lt"/>
                        </a:rPr>
                        <a:t>.</a:t>
                      </a:r>
                    </a:p>
                  </a:txBody>
                  <a:tcPr marL="68580" marR="68580" marT="34290" marB="34290"/>
                </a:tc>
                <a:extLst>
                  <a:ext uri="{0D108BD9-81ED-4DB2-BD59-A6C34878D82A}">
                    <a16:rowId xmlns:a16="http://schemas.microsoft.com/office/drawing/2014/main" val="10001"/>
                  </a:ext>
                </a:extLst>
              </a:tr>
              <a:tr h="1044765">
                <a:tc>
                  <a:txBody>
                    <a:bodyPr/>
                    <a:lstStyle/>
                    <a:p>
                      <a:r>
                        <a:rPr lang="en-US" sz="1800" b="1" dirty="0">
                          <a:latin typeface="+mn-lt"/>
                        </a:rPr>
                        <a:t>Cryptococcus</a:t>
                      </a:r>
                    </a:p>
                  </a:txBody>
                  <a:tcPr marL="68580" marR="68580" marT="34290" marB="34290"/>
                </a:tc>
                <a:tc>
                  <a:txBody>
                    <a:bodyPr/>
                    <a:lstStyle/>
                    <a:p>
                      <a:r>
                        <a:rPr lang="en-US" sz="1800" dirty="0" err="1">
                          <a:latin typeface="+mn-lt"/>
                        </a:rPr>
                        <a:t>Ampho</a:t>
                      </a:r>
                      <a:r>
                        <a:rPr lang="en-US" sz="1800" baseline="0" dirty="0">
                          <a:latin typeface="+mn-lt"/>
                        </a:rPr>
                        <a:t> B + </a:t>
                      </a:r>
                      <a:r>
                        <a:rPr lang="en-US" sz="1800" baseline="0" dirty="0" err="1">
                          <a:latin typeface="+mn-lt"/>
                        </a:rPr>
                        <a:t>flucytosine</a:t>
                      </a:r>
                      <a:r>
                        <a:rPr lang="en-US" sz="1800" baseline="0" dirty="0">
                          <a:latin typeface="+mn-lt"/>
                        </a:rPr>
                        <a:t> x 2 wks</a:t>
                      </a:r>
                      <a:endParaRPr lang="en-US" sz="1800" dirty="0">
                        <a:latin typeface="+mn-lt"/>
                      </a:endParaRPr>
                    </a:p>
                  </a:txBody>
                  <a:tcPr marL="68580" marR="68580" marT="34290" marB="34290"/>
                </a:tc>
                <a:tc>
                  <a:txBody>
                    <a:bodyPr/>
                    <a:lstStyle/>
                    <a:p>
                      <a:r>
                        <a:rPr lang="en-US" sz="1800" dirty="0" err="1">
                          <a:latin typeface="+mn-lt"/>
                        </a:rPr>
                        <a:t>Fluconazole</a:t>
                      </a:r>
                      <a:r>
                        <a:rPr lang="en-US" sz="1800" baseline="0" dirty="0">
                          <a:latin typeface="+mn-lt"/>
                        </a:rPr>
                        <a:t> x 8-10 weeks</a:t>
                      </a:r>
                      <a:endParaRPr lang="en-US" sz="1800" dirty="0">
                        <a:latin typeface="+mn-lt"/>
                      </a:endParaRPr>
                    </a:p>
                  </a:txBody>
                  <a:tcPr marL="68580" marR="68580" marT="34290" marB="34290"/>
                </a:tc>
                <a:tc>
                  <a:txBody>
                    <a:bodyPr/>
                    <a:lstStyle/>
                    <a:p>
                      <a:r>
                        <a:rPr lang="en-US" sz="1800" dirty="0">
                          <a:latin typeface="+mn-lt"/>
                        </a:rPr>
                        <a:t>Repeat LP after 2wks of </a:t>
                      </a:r>
                      <a:r>
                        <a:rPr lang="en-US" sz="1800" dirty="0" err="1">
                          <a:latin typeface="+mn-lt"/>
                        </a:rPr>
                        <a:t>ampho</a:t>
                      </a:r>
                      <a:r>
                        <a:rPr lang="en-US" sz="1800" dirty="0">
                          <a:latin typeface="+mn-lt"/>
                        </a:rPr>
                        <a:t> B.</a:t>
                      </a:r>
                    </a:p>
                    <a:p>
                      <a:r>
                        <a:rPr lang="en-US" sz="1800" dirty="0">
                          <a:latin typeface="+mn-lt"/>
                        </a:rPr>
                        <a:t>Stop steroids.</a:t>
                      </a:r>
                    </a:p>
                  </a:txBody>
                  <a:tcPr marL="68580" marR="68580" marT="34290" marB="34290"/>
                </a:tc>
                <a:extLst>
                  <a:ext uri="{0D108BD9-81ED-4DB2-BD59-A6C34878D82A}">
                    <a16:rowId xmlns:a16="http://schemas.microsoft.com/office/drawing/2014/main" val="10002"/>
                  </a:ext>
                </a:extLst>
              </a:tr>
              <a:tr h="958640">
                <a:tc>
                  <a:txBody>
                    <a:bodyPr/>
                    <a:lstStyle/>
                    <a:p>
                      <a:r>
                        <a:rPr lang="en-US" sz="1800" b="1" dirty="0" err="1">
                          <a:latin typeface="+mn-lt"/>
                        </a:rPr>
                        <a:t>Coccidioidomyc</a:t>
                      </a:r>
                      <a:endParaRPr lang="en-US" sz="1800" b="1" dirty="0">
                        <a:latin typeface="+mn-lt"/>
                      </a:endParaRPr>
                    </a:p>
                  </a:txBody>
                  <a:tcPr marL="68580" marR="68580" marT="34290" marB="34290"/>
                </a:tc>
                <a:tc>
                  <a:txBody>
                    <a:bodyPr/>
                    <a:lstStyle/>
                    <a:p>
                      <a:r>
                        <a:rPr lang="en-US" sz="1800" dirty="0" err="1">
                          <a:latin typeface="+mn-lt"/>
                        </a:rPr>
                        <a:t>Ampho</a:t>
                      </a:r>
                      <a:r>
                        <a:rPr lang="en-US" sz="1800" dirty="0">
                          <a:latin typeface="+mn-lt"/>
                        </a:rPr>
                        <a:t> B x 4wks</a:t>
                      </a:r>
                    </a:p>
                  </a:txBody>
                  <a:tcPr marL="68580" marR="68580" marT="34290" marB="34290"/>
                </a:tc>
                <a:tc>
                  <a:txBody>
                    <a:bodyPr/>
                    <a:lstStyle/>
                    <a:p>
                      <a:r>
                        <a:rPr lang="en-US" sz="1800" dirty="0">
                          <a:latin typeface="+mn-lt"/>
                        </a:rPr>
                        <a:t>Fluconazole or </a:t>
                      </a:r>
                      <a:r>
                        <a:rPr lang="en-US" sz="1800" dirty="0" err="1">
                          <a:latin typeface="+mn-lt"/>
                        </a:rPr>
                        <a:t>ampho</a:t>
                      </a:r>
                      <a:r>
                        <a:rPr lang="en-US" sz="1800" dirty="0">
                          <a:latin typeface="+mn-lt"/>
                        </a:rPr>
                        <a:t> 4eva</a:t>
                      </a:r>
                    </a:p>
                  </a:txBody>
                  <a:tcPr marL="68580" marR="68580" marT="34290" marB="34290"/>
                </a:tc>
                <a:tc>
                  <a:txBody>
                    <a:bodyPr/>
                    <a:lstStyle/>
                    <a:p>
                      <a:r>
                        <a:rPr lang="en-US" sz="1800" dirty="0">
                          <a:latin typeface="+mn-lt"/>
                        </a:rPr>
                        <a:t>Serial</a:t>
                      </a:r>
                      <a:r>
                        <a:rPr lang="en-US" sz="1800" baseline="0" dirty="0">
                          <a:latin typeface="+mn-lt"/>
                        </a:rPr>
                        <a:t> monitoring of CSF</a:t>
                      </a:r>
                      <a:endParaRPr lang="en-US" sz="1800" dirty="0">
                        <a:latin typeface="+mn-lt"/>
                      </a:endParaRPr>
                    </a:p>
                  </a:txBody>
                  <a:tcPr marL="68580" marR="68580" marT="34290" marB="34290"/>
                </a:tc>
                <a:extLst>
                  <a:ext uri="{0D108BD9-81ED-4DB2-BD59-A6C34878D82A}">
                    <a16:rowId xmlns:a16="http://schemas.microsoft.com/office/drawing/2014/main" val="10003"/>
                  </a:ext>
                </a:extLst>
              </a:tr>
              <a:tr h="959445">
                <a:tc>
                  <a:txBody>
                    <a:bodyPr/>
                    <a:lstStyle/>
                    <a:p>
                      <a:r>
                        <a:rPr lang="en-US" sz="1800" b="1" dirty="0" err="1">
                          <a:latin typeface="+mn-lt"/>
                        </a:rPr>
                        <a:t>Aspergillus</a:t>
                      </a:r>
                      <a:endParaRPr lang="en-US" sz="1800" b="1" dirty="0">
                        <a:latin typeface="+mn-lt"/>
                      </a:endParaRPr>
                    </a:p>
                  </a:txBody>
                  <a:tcPr marL="68580" marR="68580" marT="34290" marB="34290"/>
                </a:tc>
                <a:tc>
                  <a:txBody>
                    <a:bodyPr/>
                    <a:lstStyle/>
                    <a:p>
                      <a:r>
                        <a:rPr lang="en-US" sz="1800" dirty="0">
                          <a:latin typeface="+mn-lt"/>
                        </a:rPr>
                        <a:t>High</a:t>
                      </a:r>
                      <a:r>
                        <a:rPr lang="en-US" sz="1800" baseline="0" dirty="0">
                          <a:latin typeface="+mn-lt"/>
                        </a:rPr>
                        <a:t> dose </a:t>
                      </a:r>
                      <a:r>
                        <a:rPr lang="en-US" sz="1800" baseline="0" dirty="0" err="1">
                          <a:latin typeface="+mn-lt"/>
                        </a:rPr>
                        <a:t>ampho</a:t>
                      </a:r>
                      <a:r>
                        <a:rPr lang="en-US" sz="1800" baseline="0" dirty="0">
                          <a:latin typeface="+mn-lt"/>
                        </a:rPr>
                        <a:t> B + excision</a:t>
                      </a:r>
                      <a:endParaRPr lang="en-US" sz="1800" dirty="0">
                        <a:latin typeface="+mn-lt"/>
                      </a:endParaRPr>
                    </a:p>
                  </a:txBody>
                  <a:tcPr marL="68580" marR="68580" marT="34290" marB="34290"/>
                </a:tc>
                <a:tc>
                  <a:txBody>
                    <a:bodyPr/>
                    <a:lstStyle/>
                    <a:p>
                      <a:r>
                        <a:rPr lang="en-US" sz="1800" dirty="0">
                          <a:latin typeface="+mn-lt"/>
                        </a:rPr>
                        <a:t>PO </a:t>
                      </a:r>
                      <a:r>
                        <a:rPr lang="en-US" sz="1800" dirty="0" err="1">
                          <a:latin typeface="+mn-lt"/>
                        </a:rPr>
                        <a:t>vori</a:t>
                      </a:r>
                      <a:r>
                        <a:rPr lang="en-US" sz="1800" baseline="0" dirty="0" err="1">
                          <a:latin typeface="+mn-lt"/>
                        </a:rPr>
                        <a:t>conazole</a:t>
                      </a:r>
                      <a:r>
                        <a:rPr lang="en-US" sz="1800" baseline="0" dirty="0">
                          <a:latin typeface="+mn-lt"/>
                        </a:rPr>
                        <a:t> or </a:t>
                      </a:r>
                      <a:r>
                        <a:rPr lang="en-US" sz="1800" baseline="0" dirty="0" err="1">
                          <a:latin typeface="+mn-lt"/>
                        </a:rPr>
                        <a:t>ampho</a:t>
                      </a:r>
                      <a:r>
                        <a:rPr lang="en-US" sz="1800" baseline="0" dirty="0">
                          <a:latin typeface="+mn-lt"/>
                        </a:rPr>
                        <a:t>  B x 1 yr</a:t>
                      </a:r>
                      <a:endParaRPr lang="en-US" sz="1800" dirty="0">
                        <a:latin typeface="+mn-lt"/>
                      </a:endParaRPr>
                    </a:p>
                  </a:txBody>
                  <a:tcPr marL="68580" marR="68580" marT="34290" marB="34290"/>
                </a:tc>
                <a:tc>
                  <a:txBody>
                    <a:bodyPr/>
                    <a:lstStyle/>
                    <a:p>
                      <a:r>
                        <a:rPr lang="en-US" sz="1800" dirty="0">
                          <a:latin typeface="+mn-lt"/>
                        </a:rPr>
                        <a:t>Excision</a:t>
                      </a:r>
                      <a:r>
                        <a:rPr lang="en-US" sz="1800" baseline="0" dirty="0">
                          <a:latin typeface="+mn-lt"/>
                        </a:rPr>
                        <a:t> is key.</a:t>
                      </a:r>
                      <a:endParaRPr lang="en-US" sz="1800" dirty="0">
                        <a:latin typeface="+mn-lt"/>
                      </a:endParaRPr>
                    </a:p>
                  </a:txBody>
                  <a:tcPr marL="68580" marR="68580" marT="34290" marB="34290"/>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sz="3800" b="1">
                <a:cs typeface="Mangal" pitchFamily="18" charset="0"/>
              </a:rPr>
              <a:t>Poor outcome predictors</a:t>
            </a:r>
            <a:endParaRPr lang="hi-IN" sz="3800" b="1"/>
          </a:p>
        </p:txBody>
      </p:sp>
      <p:sp>
        <p:nvSpPr>
          <p:cNvPr id="37891" name="Rectangle 3"/>
          <p:cNvSpPr>
            <a:spLocks noGrp="1" noChangeArrowheads="1"/>
          </p:cNvSpPr>
          <p:nvPr>
            <p:ph idx="1"/>
          </p:nvPr>
        </p:nvSpPr>
        <p:spPr>
          <a:xfrm>
            <a:off x="628650" y="1557338"/>
            <a:ext cx="7886700" cy="4619625"/>
          </a:xfrm>
        </p:spPr>
        <p:txBody>
          <a:bodyPr/>
          <a:lstStyle/>
          <a:p>
            <a:pPr eaLnBrk="1" hangingPunct="1"/>
            <a:r>
              <a:rPr lang="en-US" sz="3200">
                <a:cs typeface="Mangal" pitchFamily="18" charset="0"/>
              </a:rPr>
              <a:t>Symptoms of meningitis</a:t>
            </a:r>
          </a:p>
          <a:p>
            <a:pPr eaLnBrk="1" hangingPunct="1"/>
            <a:r>
              <a:rPr lang="en-US" sz="3200">
                <a:cs typeface="Mangal" pitchFamily="18" charset="0"/>
              </a:rPr>
              <a:t>HIV infection</a:t>
            </a:r>
          </a:p>
          <a:p>
            <a:pPr eaLnBrk="1" hangingPunct="1"/>
            <a:r>
              <a:rPr lang="en-US" sz="3200">
                <a:cs typeface="Mangal" pitchFamily="18" charset="0"/>
              </a:rPr>
              <a:t>Cryptococcal Ag titers &gt; 1:1024</a:t>
            </a:r>
          </a:p>
          <a:p>
            <a:pPr eaLnBrk="1" hangingPunct="1">
              <a:buFont typeface="Wingdings" panose="05000000000000000000" pitchFamily="2" charset="2"/>
              <a:buNone/>
            </a:pPr>
            <a:endParaRPr lang="en-US" sz="3200">
              <a:cs typeface="Mangal" pitchFamily="18" charset="0"/>
            </a:endParaRPr>
          </a:p>
          <a:p>
            <a:pPr eaLnBrk="1" hangingPunct="1">
              <a:buFont typeface="Wingdings" panose="05000000000000000000" pitchFamily="2" charset="2"/>
              <a:buNone/>
            </a:pPr>
            <a:r>
              <a:rPr lang="en-US" sz="3200">
                <a:cs typeface="Mangal" pitchFamily="18" charset="0"/>
              </a:rPr>
              <a:t>- Mortality rate is 15 – 30%</a:t>
            </a:r>
          </a:p>
          <a:p>
            <a:pPr eaLnBrk="1" hangingPunct="1">
              <a:buFont typeface="Wingdings" panose="05000000000000000000" pitchFamily="2" charset="2"/>
              <a:buNone/>
            </a:pPr>
            <a:endParaRPr lang="en-US" sz="3200">
              <a:cs typeface="Mangal" pitchFamily="18" charset="0"/>
            </a:endParaRPr>
          </a:p>
          <a:p>
            <a:pPr eaLnBrk="1" hangingPunct="1">
              <a:buFont typeface="Wingdings" panose="05000000000000000000" pitchFamily="2" charset="2"/>
              <a:buNone/>
            </a:pPr>
            <a:r>
              <a:rPr lang="en-US" sz="3200">
                <a:cs typeface="Mangal" pitchFamily="18" charset="0"/>
              </a:rPr>
              <a:t>- Fatality rate higher in HIV infection and relapse rate is &gt;50%.</a:t>
            </a:r>
            <a:endParaRPr lang="hi-IN" sz="320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8650" y="365125"/>
            <a:ext cx="7886700" cy="903288"/>
          </a:xfrm>
        </p:spPr>
        <p:txBody>
          <a:bodyPr/>
          <a:lstStyle/>
          <a:p>
            <a:pPr eaLnBrk="1" hangingPunct="1"/>
            <a:r>
              <a:rPr lang="en-US" b="1" i="1">
                <a:cs typeface="Mangal" pitchFamily="18" charset="0"/>
              </a:rPr>
              <a:t>Post-infectious sequelae</a:t>
            </a:r>
            <a:endParaRPr lang="hi-IN" b="1" i="1"/>
          </a:p>
        </p:txBody>
      </p:sp>
      <p:sp>
        <p:nvSpPr>
          <p:cNvPr id="38915" name="Rectangle 3"/>
          <p:cNvSpPr>
            <a:spLocks noGrp="1" noChangeArrowheads="1"/>
          </p:cNvSpPr>
          <p:nvPr>
            <p:ph idx="1"/>
          </p:nvPr>
        </p:nvSpPr>
        <p:spPr>
          <a:xfrm>
            <a:off x="468313" y="1412875"/>
            <a:ext cx="8229600" cy="4886325"/>
          </a:xfrm>
        </p:spPr>
        <p:txBody>
          <a:bodyPr/>
          <a:lstStyle/>
          <a:p>
            <a:pPr eaLnBrk="1" hangingPunct="1"/>
            <a:r>
              <a:rPr lang="en-US" sz="3200">
                <a:cs typeface="Mangal" pitchFamily="18" charset="0"/>
              </a:rPr>
              <a:t>Hydrocephalus</a:t>
            </a:r>
          </a:p>
          <a:p>
            <a:pPr eaLnBrk="1" hangingPunct="1"/>
            <a:r>
              <a:rPr lang="en-US" sz="3200">
                <a:cs typeface="Mangal" pitchFamily="18" charset="0"/>
              </a:rPr>
              <a:t>Changes in visual acuity</a:t>
            </a:r>
          </a:p>
          <a:p>
            <a:pPr eaLnBrk="1" hangingPunct="1"/>
            <a:r>
              <a:rPr lang="en-US" sz="3200">
                <a:cs typeface="Mangal" pitchFamily="18" charset="0"/>
              </a:rPr>
              <a:t>Deafness</a:t>
            </a:r>
          </a:p>
          <a:p>
            <a:pPr eaLnBrk="1" hangingPunct="1"/>
            <a:r>
              <a:rPr lang="en-US" sz="3200">
                <a:cs typeface="Mangal" pitchFamily="18" charset="0"/>
              </a:rPr>
              <a:t>Cranial nerve palsies</a:t>
            </a:r>
          </a:p>
          <a:p>
            <a:pPr eaLnBrk="1" hangingPunct="1"/>
            <a:r>
              <a:rPr lang="en-US" sz="3200">
                <a:cs typeface="Mangal" pitchFamily="18" charset="0"/>
              </a:rPr>
              <a:t>Seizures</a:t>
            </a:r>
          </a:p>
          <a:p>
            <a:pPr eaLnBrk="1" hangingPunct="1"/>
            <a:r>
              <a:rPr lang="en-US" sz="3200">
                <a:cs typeface="Mangal" pitchFamily="18" charset="0"/>
              </a:rPr>
              <a:t>Ataxia</a:t>
            </a:r>
          </a:p>
          <a:p>
            <a:pPr eaLnBrk="1" hangingPunct="1">
              <a:buFont typeface="Wingdings" panose="05000000000000000000" pitchFamily="2" charset="2"/>
              <a:buNone/>
            </a:pPr>
            <a:endParaRPr lang="hi-IN"/>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850"/>
            <a:ext cx="8229600" cy="347886"/>
          </a:xfrm>
        </p:spPr>
        <p:txBody>
          <a:bodyPr/>
          <a:lstStyle/>
          <a:p>
            <a:endParaRPr lang="en-US" dirty="0"/>
          </a:p>
        </p:txBody>
      </p:sp>
      <p:sp>
        <p:nvSpPr>
          <p:cNvPr id="3" name="Content Placeholder 2"/>
          <p:cNvSpPr>
            <a:spLocks noGrp="1"/>
          </p:cNvSpPr>
          <p:nvPr>
            <p:ph idx="1"/>
          </p:nvPr>
        </p:nvSpPr>
        <p:spPr>
          <a:xfrm>
            <a:off x="457200" y="1196752"/>
            <a:ext cx="8229600" cy="4389437"/>
          </a:xfrm>
        </p:spPr>
        <p:txBody>
          <a:bodyPr/>
          <a:lstStyle/>
          <a:p>
            <a:pPr>
              <a:buClr>
                <a:schemeClr val="tx1"/>
              </a:buClr>
            </a:pPr>
            <a:r>
              <a:rPr lang="en-US" altLang="en-US" sz="2400" dirty="0"/>
              <a:t>Other rare fungi: </a:t>
            </a:r>
            <a:r>
              <a:rPr lang="en-US" altLang="en-US" sz="2400" dirty="0" err="1"/>
              <a:t>Zygomycetes</a:t>
            </a:r>
            <a:r>
              <a:rPr lang="en-US" altLang="en-US" sz="2400" dirty="0"/>
              <a:t> (</a:t>
            </a:r>
            <a:r>
              <a:rPr lang="en-US" altLang="en-US" sz="2400" i="1" dirty="0" err="1"/>
              <a:t>Rhizopus</a:t>
            </a:r>
            <a:r>
              <a:rPr lang="en-US" altLang="en-US" sz="2400" i="1" dirty="0"/>
              <a:t> </a:t>
            </a:r>
            <a:r>
              <a:rPr lang="en-US" altLang="en-US" sz="2400" dirty="0"/>
              <a:t>and </a:t>
            </a:r>
            <a:r>
              <a:rPr lang="en-US" altLang="en-US" sz="2400" i="1" dirty="0" err="1"/>
              <a:t>Mucor</a:t>
            </a:r>
            <a:r>
              <a:rPr lang="en-US" altLang="en-US" sz="2400" i="1" dirty="0"/>
              <a:t> </a:t>
            </a:r>
            <a:r>
              <a:rPr lang="en-US" altLang="en-US" sz="2400" dirty="0" err="1"/>
              <a:t>spp</a:t>
            </a:r>
            <a:r>
              <a:rPr lang="en-US" altLang="en-US" sz="2400" dirty="0"/>
              <a:t>)</a:t>
            </a:r>
          </a:p>
          <a:p>
            <a:pPr>
              <a:buFont typeface="Wingdings" panose="05000000000000000000" pitchFamily="2" charset="2"/>
              <a:buChar char="§"/>
            </a:pPr>
            <a:r>
              <a:rPr lang="en-US" altLang="en-US" sz="2400" dirty="0"/>
              <a:t>Fungal meningitis in general has a more insidious onset than bacterial</a:t>
            </a:r>
          </a:p>
          <a:p>
            <a:pPr lvl="1">
              <a:buFont typeface="Wingdings" panose="05000000000000000000" pitchFamily="2" charset="2"/>
              <a:buChar char="Ø"/>
            </a:pPr>
            <a:r>
              <a:rPr lang="en-US" altLang="en-US" sz="2000" dirty="0"/>
              <a:t>Symptoms may develop over days</a:t>
            </a:r>
          </a:p>
          <a:p>
            <a:pPr lvl="1">
              <a:buFont typeface="Wingdings" panose="05000000000000000000" pitchFamily="2" charset="2"/>
              <a:buChar char="Ø"/>
            </a:pPr>
            <a:r>
              <a:rPr lang="en-US" altLang="en-US" sz="2000" dirty="0"/>
              <a:t>Always consider it with subacute/chronic presentation</a:t>
            </a:r>
          </a:p>
          <a:p>
            <a:pPr>
              <a:buClr>
                <a:schemeClr val="tx1"/>
              </a:buClr>
            </a:pPr>
            <a:r>
              <a:rPr lang="en-US" altLang="en-US" sz="2400" i="1" dirty="0" err="1"/>
              <a:t>C.neoformans</a:t>
            </a:r>
            <a:r>
              <a:rPr lang="en-US" altLang="en-US" sz="2400" i="1" dirty="0"/>
              <a:t> </a:t>
            </a:r>
            <a:r>
              <a:rPr lang="en-US" altLang="en-US" sz="2400" dirty="0"/>
              <a:t>may develop more quickly in patients on high-dose steroids or with </a:t>
            </a:r>
            <a:r>
              <a:rPr lang="en-US" altLang="en-US" sz="2400" dirty="0" err="1"/>
              <a:t>HIVRhinocerebral</a:t>
            </a:r>
            <a:r>
              <a:rPr lang="en-US" altLang="en-US" sz="2400" dirty="0"/>
              <a:t> syndrome: a major presentation of </a:t>
            </a:r>
            <a:r>
              <a:rPr lang="en-US" altLang="en-US" sz="2400" dirty="0" err="1"/>
              <a:t>zygomycosis</a:t>
            </a:r>
            <a:r>
              <a:rPr lang="en-US" altLang="en-US" sz="2400" dirty="0"/>
              <a:t>; </a:t>
            </a:r>
          </a:p>
          <a:p>
            <a:pPr lvl="1">
              <a:buClr>
                <a:schemeClr val="tx1"/>
              </a:buClr>
              <a:buFont typeface="Wingdings" panose="05000000000000000000" pitchFamily="2" charset="2"/>
              <a:buChar char="§"/>
            </a:pPr>
            <a:r>
              <a:rPr lang="en-US" altLang="en-US" sz="2000" b="1" dirty="0"/>
              <a:t>Associated with poorly controlled Diabetes Mel</a:t>
            </a:r>
          </a:p>
          <a:p>
            <a:pPr lvl="1">
              <a:buClr>
                <a:schemeClr val="tx1"/>
              </a:buClr>
              <a:buFont typeface="Wingdings" panose="05000000000000000000" pitchFamily="2" charset="2"/>
              <a:buChar char="§"/>
            </a:pPr>
            <a:r>
              <a:rPr lang="en-US" altLang="en-US" sz="2000" b="1" dirty="0"/>
              <a:t>Orbital pain, nasal discharge, facial edema, proptosis</a:t>
            </a:r>
          </a:p>
          <a:p>
            <a:pPr>
              <a:buClr>
                <a:schemeClr val="tx1"/>
              </a:buClr>
              <a:buFont typeface="Wingdings" panose="05000000000000000000" pitchFamily="2" charset="2"/>
              <a:buChar char="§"/>
            </a:pPr>
            <a:r>
              <a:rPr lang="en-US" altLang="en-US" sz="2400" dirty="0"/>
              <a:t>May invade carotids, trigeminal nerve and adjacent brain structures</a:t>
            </a:r>
          </a:p>
          <a:p>
            <a:pPr>
              <a:buClr>
                <a:schemeClr val="tx1"/>
              </a:buClr>
            </a:pPr>
            <a:r>
              <a:rPr lang="en-US" altLang="en-US" sz="2400" dirty="0"/>
              <a:t>May also present with sudden neurological  deficit due to vasculitis. Rarely can cause mycotic aneurysmal bleed</a:t>
            </a:r>
          </a:p>
          <a:p>
            <a:pPr>
              <a:buFont typeface="Wingdings" panose="05000000000000000000" pitchFamily="2" charset="2"/>
              <a:buChar char="§"/>
            </a:pPr>
            <a:endParaRPr lang="en-US" altLang="en-US" sz="2400" dirty="0"/>
          </a:p>
          <a:p>
            <a:pPr>
              <a:buFont typeface="Wingdings" panose="05000000000000000000" pitchFamily="2" charset="2"/>
              <a:buChar char="§"/>
            </a:pPr>
            <a:endParaRPr lang="en-US" altLang="en-US" sz="2400" dirty="0"/>
          </a:p>
          <a:p>
            <a:endParaRPr lang="en-US"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628650" y="365125"/>
            <a:ext cx="7886700" cy="831850"/>
          </a:xfrm>
        </p:spPr>
        <p:txBody>
          <a:bodyPr/>
          <a:lstStyle/>
          <a:p>
            <a:pPr eaLnBrk="1" hangingPunct="1"/>
            <a:r>
              <a:rPr lang="en-US" sz="3800" b="1" i="1">
                <a:cs typeface="Mangal" pitchFamily="18" charset="0"/>
              </a:rPr>
              <a:t>PROGNOSIS</a:t>
            </a:r>
            <a:endParaRPr lang="hi-IN" sz="3800" b="1" i="1"/>
          </a:p>
        </p:txBody>
      </p:sp>
      <p:sp>
        <p:nvSpPr>
          <p:cNvPr id="39939" name="Rectangle 3"/>
          <p:cNvSpPr>
            <a:spLocks noGrp="1" noChangeArrowheads="1"/>
          </p:cNvSpPr>
          <p:nvPr>
            <p:ph idx="1"/>
          </p:nvPr>
        </p:nvSpPr>
        <p:spPr>
          <a:xfrm>
            <a:off x="628650" y="1196975"/>
            <a:ext cx="7886700" cy="4979988"/>
          </a:xfrm>
        </p:spPr>
        <p:txBody>
          <a:bodyPr/>
          <a:lstStyle/>
          <a:p>
            <a:pPr eaLnBrk="1" hangingPunct="1"/>
            <a:r>
              <a:rPr lang="en-US" sz="3200">
                <a:cs typeface="Mangal" pitchFamily="18" charset="0"/>
              </a:rPr>
              <a:t>Rarely cured in AIDS</a:t>
            </a:r>
          </a:p>
          <a:p>
            <a:pPr eaLnBrk="1" hangingPunct="1"/>
            <a:r>
              <a:rPr lang="en-US" sz="3200">
                <a:cs typeface="Mangal" pitchFamily="18" charset="0"/>
              </a:rPr>
              <a:t>Mortality 25 – 30% during treatment</a:t>
            </a:r>
          </a:p>
          <a:p>
            <a:pPr eaLnBrk="1" hangingPunct="1"/>
            <a:r>
              <a:rPr lang="en-US" sz="3200">
                <a:cs typeface="Mangal" pitchFamily="18" charset="0"/>
              </a:rPr>
              <a:t>20 – 25% relapse after initial cure (40% have neurologic sequelae</a:t>
            </a:r>
          </a:p>
          <a:p>
            <a:pPr eaLnBrk="1" hangingPunct="1"/>
            <a:r>
              <a:rPr lang="en-US" sz="3200">
                <a:cs typeface="Mangal" pitchFamily="18" charset="0"/>
              </a:rPr>
              <a:t>Failure of therapy common with CSF abnormalities</a:t>
            </a:r>
            <a:endParaRPr lang="hi-IN" sz="32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PREDISPOSING FACTORS WITH MAJOR CAUSATIVE FUNGAL ORGANISM</a:t>
            </a:r>
          </a:p>
        </p:txBody>
      </p:sp>
      <p:sp>
        <p:nvSpPr>
          <p:cNvPr id="3" name="Content Placeholder 2"/>
          <p:cNvSpPr>
            <a:spLocks noGrp="1"/>
          </p:cNvSpPr>
          <p:nvPr>
            <p:ph idx="1"/>
          </p:nvPr>
        </p:nvSpPr>
        <p:spPr/>
        <p:txBody>
          <a:bodyPr/>
          <a:lstStyle/>
          <a:p>
            <a:pPr eaLnBrk="1" fontAlgn="t" hangingPunct="1"/>
            <a:r>
              <a:rPr lang="en-US" sz="2400" b="1" dirty="0"/>
              <a:t>Prematurity</a:t>
            </a:r>
            <a:r>
              <a:rPr lang="en-US" sz="2400" dirty="0"/>
              <a:t>-Candida </a:t>
            </a:r>
            <a:r>
              <a:rPr lang="en-US" sz="2400" dirty="0" err="1"/>
              <a:t>albicans</a:t>
            </a:r>
            <a:endParaRPr lang="en-US" sz="2400" dirty="0"/>
          </a:p>
          <a:p>
            <a:pPr eaLnBrk="1" fontAlgn="t" hangingPunct="1"/>
            <a:r>
              <a:rPr lang="en-US" sz="2400" b="1" dirty="0"/>
              <a:t>Primary immunodeficiency (CGD, SCID)</a:t>
            </a:r>
            <a:r>
              <a:rPr lang="en-US" sz="2400" dirty="0"/>
              <a:t>-Candida, Cryptococcus, Aspergillus</a:t>
            </a:r>
          </a:p>
          <a:p>
            <a:pPr eaLnBrk="1" fontAlgn="t" hangingPunct="1"/>
            <a:r>
              <a:rPr lang="en-US" sz="2400" b="1" dirty="0"/>
              <a:t>Corticosteroids</a:t>
            </a:r>
            <a:r>
              <a:rPr lang="en-US" sz="2400" dirty="0"/>
              <a:t>-Cryptococcus, Candida</a:t>
            </a:r>
          </a:p>
          <a:p>
            <a:pPr eaLnBrk="1" fontAlgn="t" hangingPunct="1"/>
            <a:r>
              <a:rPr lang="en-US" sz="2400" b="1" dirty="0"/>
              <a:t>Cytotoxic agents</a:t>
            </a:r>
            <a:r>
              <a:rPr lang="en-US" sz="2400" dirty="0"/>
              <a:t>-Aspergillus, Candida</a:t>
            </a:r>
          </a:p>
          <a:p>
            <a:pPr eaLnBrk="1" fontAlgn="t" hangingPunct="1"/>
            <a:r>
              <a:rPr lang="en-US" sz="2400" b="1" dirty="0"/>
              <a:t>Secondary immunodeficiency (AIDS)</a:t>
            </a:r>
            <a:r>
              <a:rPr lang="en-US" sz="2400" dirty="0"/>
              <a:t>-Cryptococcus, Histoplasma</a:t>
            </a:r>
          </a:p>
          <a:p>
            <a:pPr eaLnBrk="1" fontAlgn="t" hangingPunct="1"/>
            <a:r>
              <a:rPr lang="en-US" sz="2400" b="1" dirty="0"/>
              <a:t>Iron chelator therapy</a:t>
            </a:r>
            <a:r>
              <a:rPr lang="en-US" sz="2400" dirty="0"/>
              <a:t>-</a:t>
            </a:r>
            <a:r>
              <a:rPr lang="en-US" sz="2400" dirty="0" err="1"/>
              <a:t>Zygomycetes</a:t>
            </a:r>
            <a:endParaRPr lang="en-US" sz="2400" dirty="0"/>
          </a:p>
          <a:p>
            <a:pPr eaLnBrk="1" fontAlgn="t" hangingPunct="1"/>
            <a:r>
              <a:rPr lang="en-US" sz="2400" b="1" dirty="0"/>
              <a:t>IV drug abuse</a:t>
            </a:r>
            <a:r>
              <a:rPr lang="en-US" sz="2400" dirty="0"/>
              <a:t>-Candida, </a:t>
            </a:r>
            <a:r>
              <a:rPr lang="en-US" sz="2400" dirty="0" err="1"/>
              <a:t>Zygomycetes</a:t>
            </a:r>
            <a:endParaRPr lang="en-US" sz="2400" dirty="0"/>
          </a:p>
          <a:p>
            <a:pPr eaLnBrk="1" fontAlgn="t" hangingPunct="1"/>
            <a:r>
              <a:rPr lang="en-US" sz="2400" b="1" dirty="0"/>
              <a:t>Ketoacidosis, renal acidosis</a:t>
            </a:r>
            <a:r>
              <a:rPr lang="en-US" sz="2400" dirty="0"/>
              <a:t>-</a:t>
            </a:r>
            <a:r>
              <a:rPr lang="en-US" sz="2400" dirty="0" err="1"/>
              <a:t>Zygomycetes</a:t>
            </a:r>
            <a:r>
              <a:rPr lang="en-US" sz="2400" dirty="0"/>
              <a:t> (</a:t>
            </a:r>
            <a:r>
              <a:rPr lang="en-US" sz="2400" dirty="0" err="1"/>
              <a:t>Mucor</a:t>
            </a:r>
            <a:r>
              <a:rPr lang="en-US" sz="2400" dirty="0"/>
              <a:t>)</a:t>
            </a:r>
          </a:p>
          <a:p>
            <a:pPr eaLnBrk="1" fontAlgn="t" hangingPunct="1"/>
            <a:r>
              <a:rPr lang="en-US" sz="2400" b="1" dirty="0"/>
              <a:t>Trauma, foreign body</a:t>
            </a:r>
            <a:r>
              <a:rPr lang="en-US" sz="2400" dirty="0"/>
              <a:t>-Candida</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ctrTitle"/>
          </p:nvPr>
        </p:nvSpPr>
        <p:spPr>
          <a:xfrm>
            <a:off x="539750" y="981075"/>
            <a:ext cx="7843838" cy="2478088"/>
          </a:xfrm>
        </p:spPr>
        <p:txBody>
          <a:bodyPr/>
          <a:lstStyle/>
          <a:p>
            <a:pPr eaLnBrk="1" hangingPunct="1"/>
            <a:r>
              <a:rPr lang="en-US" sz="4400" b="1">
                <a:cs typeface="Mangal" pitchFamily="18" charset="0"/>
              </a:rPr>
              <a:t>CRYPTOCCOCAL MENINGITIS</a:t>
            </a:r>
            <a:endParaRPr lang="hi-IN" sz="4400" b="1"/>
          </a:p>
        </p:txBody>
      </p:sp>
      <p:sp>
        <p:nvSpPr>
          <p:cNvPr id="15363" name="Rectangle 7"/>
          <p:cNvSpPr>
            <a:spLocks noGrp="1" noChangeArrowheads="1"/>
          </p:cNvSpPr>
          <p:nvPr>
            <p:ph type="subTitle" idx="1"/>
          </p:nvPr>
        </p:nvSpPr>
        <p:spPr/>
        <p:txBody>
          <a:bodyPr/>
          <a:lstStyle/>
          <a:p>
            <a:pPr eaLnBrk="1" hangingPunct="1"/>
            <a:endParaRPr lang="en-US" b="1">
              <a:cs typeface="Mangal"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28650" y="365125"/>
            <a:ext cx="7886700" cy="903288"/>
          </a:xfrm>
        </p:spPr>
        <p:txBody>
          <a:bodyPr/>
          <a:lstStyle/>
          <a:p>
            <a:pPr eaLnBrk="1" hangingPunct="1"/>
            <a:r>
              <a:rPr lang="en-US">
                <a:cs typeface="Mangal" pitchFamily="18" charset="0"/>
              </a:rPr>
              <a:t>	</a:t>
            </a:r>
            <a:r>
              <a:rPr lang="en-US" sz="3800" b="1">
                <a:cs typeface="Mangal" pitchFamily="18" charset="0"/>
              </a:rPr>
              <a:t>CRYPTOCCOCOSIS</a:t>
            </a:r>
            <a:endParaRPr lang="hi-IN" sz="3800" b="1"/>
          </a:p>
        </p:txBody>
      </p:sp>
      <p:sp>
        <p:nvSpPr>
          <p:cNvPr id="16387" name="Rectangle 4"/>
          <p:cNvSpPr>
            <a:spLocks noGrp="1" noChangeArrowheads="1"/>
          </p:cNvSpPr>
          <p:nvPr>
            <p:ph idx="1"/>
          </p:nvPr>
        </p:nvSpPr>
        <p:spPr>
          <a:xfrm>
            <a:off x="628650" y="1268413"/>
            <a:ext cx="7996238" cy="5329237"/>
          </a:xfrm>
        </p:spPr>
        <p:txBody>
          <a:bodyPr/>
          <a:lstStyle/>
          <a:p>
            <a:pPr eaLnBrk="1" hangingPunct="1">
              <a:buFont typeface="Wingdings" panose="05000000000000000000" pitchFamily="2" charset="2"/>
              <a:buNone/>
            </a:pPr>
            <a:r>
              <a:rPr lang="en-US" sz="3200">
                <a:cs typeface="Arial" panose="020B0604020202020204" pitchFamily="34" charset="0"/>
              </a:rPr>
              <a:t>▪ </a:t>
            </a:r>
            <a:r>
              <a:rPr lang="en-US" sz="3200">
                <a:cs typeface="Mangal" pitchFamily="18" charset="0"/>
              </a:rPr>
              <a:t>An invasive fungal disease caused by a monomorphic , encapsulated yeast</a:t>
            </a:r>
          </a:p>
          <a:p>
            <a:pPr eaLnBrk="1" hangingPunct="1">
              <a:buFont typeface="Wingdings" panose="05000000000000000000" pitchFamily="2" charset="2"/>
              <a:buNone/>
            </a:pPr>
            <a:endParaRPr lang="en-US" sz="3200">
              <a:cs typeface="Arial" panose="020B0604020202020204" pitchFamily="34" charset="0"/>
            </a:endParaRPr>
          </a:p>
          <a:p>
            <a:pPr eaLnBrk="1" hangingPunct="1">
              <a:buFont typeface="Wingdings" panose="05000000000000000000" pitchFamily="2" charset="2"/>
              <a:buNone/>
            </a:pPr>
            <a:r>
              <a:rPr lang="en-US" sz="3200">
                <a:cs typeface="Arial" panose="020B0604020202020204" pitchFamily="34" charset="0"/>
              </a:rPr>
              <a:t>▪ </a:t>
            </a:r>
            <a:r>
              <a:rPr lang="en-US" sz="3200">
                <a:cs typeface="Mangal" pitchFamily="18" charset="0"/>
              </a:rPr>
              <a:t>Cryptococcus neoformans var neoformans is the most common etiological agent.</a:t>
            </a:r>
          </a:p>
          <a:p>
            <a:pPr eaLnBrk="1" hangingPunct="1">
              <a:buFont typeface="Wingdings" panose="05000000000000000000" pitchFamily="2" charset="2"/>
              <a:buNone/>
            </a:pPr>
            <a:endParaRPr lang="en-US" sz="3200">
              <a:cs typeface="Arial" panose="020B0604020202020204" pitchFamily="34" charset="0"/>
            </a:endParaRPr>
          </a:p>
          <a:p>
            <a:pPr eaLnBrk="1" hangingPunct="1">
              <a:buFont typeface="Wingdings" panose="05000000000000000000" pitchFamily="2" charset="2"/>
              <a:buNone/>
            </a:pPr>
            <a:r>
              <a:rPr lang="en-US" sz="3200">
                <a:cs typeface="Arial" panose="020B0604020202020204" pitchFamily="34" charset="0"/>
              </a:rPr>
              <a:t>▪ </a:t>
            </a:r>
            <a:r>
              <a:rPr lang="en-US" sz="3200">
                <a:cs typeface="Mangal" pitchFamily="18" charset="0"/>
              </a:rPr>
              <a:t>Serotypes: A, B, C and D</a:t>
            </a:r>
          </a:p>
          <a:p>
            <a:pPr eaLnBrk="1" hangingPunct="1">
              <a:buFont typeface="Wingdings" panose="05000000000000000000" pitchFamily="2" charset="2"/>
              <a:buNone/>
            </a:pPr>
            <a:endParaRPr lang="en-US" sz="3200">
              <a:cs typeface="Arial" panose="020B0604020202020204" pitchFamily="34" charset="0"/>
            </a:endParaRPr>
          </a:p>
          <a:p>
            <a:pPr eaLnBrk="1" hangingPunct="1">
              <a:buFont typeface="Wingdings" panose="05000000000000000000" pitchFamily="2" charset="2"/>
              <a:buNone/>
            </a:pPr>
            <a:r>
              <a:rPr lang="en-US" sz="3200">
                <a:cs typeface="Arial" panose="020B0604020202020204" pitchFamily="34" charset="0"/>
              </a:rPr>
              <a:t>▪ </a:t>
            </a:r>
            <a:r>
              <a:rPr lang="en-US" sz="3200">
                <a:cs typeface="Mangal" pitchFamily="18" charset="0"/>
              </a:rPr>
              <a:t>The predominant pathologic species in HIV infected individuals</a:t>
            </a:r>
          </a:p>
          <a:p>
            <a:pPr eaLnBrk="1" hangingPunct="1">
              <a:buFont typeface="Wingdings" panose="05000000000000000000" pitchFamily="2" charset="2"/>
              <a:buNone/>
            </a:pPr>
            <a:r>
              <a:rPr lang="en-US">
                <a:cs typeface="Mangal" pitchFamily="18" charset="0"/>
              </a:rPr>
              <a:t> </a:t>
            </a:r>
            <a:endParaRPr lang="hi-IN"/>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28650" y="365125"/>
            <a:ext cx="7886700" cy="903288"/>
          </a:xfrm>
        </p:spPr>
        <p:txBody>
          <a:bodyPr/>
          <a:lstStyle/>
          <a:p>
            <a:pPr eaLnBrk="1" hangingPunct="1"/>
            <a:r>
              <a:rPr lang="en-US" sz="3800" b="1">
                <a:cs typeface="Mangal" pitchFamily="18" charset="0"/>
              </a:rPr>
              <a:t>Epidemiology</a:t>
            </a:r>
            <a:endParaRPr lang="hi-IN" sz="3800" b="1"/>
          </a:p>
        </p:txBody>
      </p:sp>
      <p:sp>
        <p:nvSpPr>
          <p:cNvPr id="17411" name="Rectangle 3"/>
          <p:cNvSpPr>
            <a:spLocks noGrp="1" noChangeArrowheads="1"/>
          </p:cNvSpPr>
          <p:nvPr>
            <p:ph idx="1"/>
          </p:nvPr>
        </p:nvSpPr>
        <p:spPr>
          <a:xfrm>
            <a:off x="628650" y="1412875"/>
            <a:ext cx="7886700" cy="4764088"/>
          </a:xfrm>
        </p:spPr>
        <p:txBody>
          <a:bodyPr/>
          <a:lstStyle/>
          <a:p>
            <a:pPr eaLnBrk="1" hangingPunct="1"/>
            <a:r>
              <a:rPr lang="en-US" sz="3200">
                <a:cs typeface="Mangal" pitchFamily="18" charset="0"/>
              </a:rPr>
              <a:t>Species predominates in temperate climates</a:t>
            </a:r>
          </a:p>
          <a:p>
            <a:pPr eaLnBrk="1" hangingPunct="1"/>
            <a:r>
              <a:rPr lang="en-US" sz="3200">
                <a:cs typeface="Mangal" pitchFamily="18" charset="0"/>
              </a:rPr>
              <a:t>Found in soil contaminated by Avian droppings (serotype A &amp; D)</a:t>
            </a:r>
          </a:p>
          <a:p>
            <a:pPr eaLnBrk="1" hangingPunct="1"/>
            <a:r>
              <a:rPr lang="en-US" sz="3200">
                <a:cs typeface="Mangal" pitchFamily="18" charset="0"/>
              </a:rPr>
              <a:t>Also on fruits and vegetables and can be transmitted by cockroaches</a:t>
            </a:r>
          </a:p>
          <a:p>
            <a:pPr eaLnBrk="1" hangingPunct="1"/>
            <a:r>
              <a:rPr lang="en-US" sz="3200">
                <a:cs typeface="Mangal" pitchFamily="18" charset="0"/>
              </a:rPr>
              <a:t>C. neoformans var gatti found mainly in the tropics under flowering river red gum trees (Eucalyptus) – serotypes B &amp; C</a:t>
            </a:r>
            <a:endParaRPr lang="hi-IN" sz="320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28650" y="365125"/>
            <a:ext cx="7886700" cy="760413"/>
          </a:xfrm>
        </p:spPr>
        <p:txBody>
          <a:bodyPr/>
          <a:lstStyle/>
          <a:p>
            <a:pPr eaLnBrk="1" hangingPunct="1"/>
            <a:r>
              <a:rPr lang="en-US">
                <a:cs typeface="Mangal" pitchFamily="18" charset="0"/>
              </a:rPr>
              <a:t>Epidemiology </a:t>
            </a:r>
            <a:endParaRPr lang="hi-IN"/>
          </a:p>
        </p:txBody>
      </p:sp>
      <p:sp>
        <p:nvSpPr>
          <p:cNvPr id="18435" name="Rectangle 3"/>
          <p:cNvSpPr>
            <a:spLocks noGrp="1" noChangeArrowheads="1"/>
          </p:cNvSpPr>
          <p:nvPr>
            <p:ph idx="1"/>
          </p:nvPr>
        </p:nvSpPr>
        <p:spPr>
          <a:xfrm>
            <a:off x="628650" y="1125538"/>
            <a:ext cx="7886700" cy="5051425"/>
          </a:xfrm>
        </p:spPr>
        <p:txBody>
          <a:bodyPr/>
          <a:lstStyle/>
          <a:p>
            <a:pPr eaLnBrk="1" hangingPunct="1">
              <a:buFont typeface="Arial" panose="020B0604020202020204" pitchFamily="34" charset="0"/>
              <a:buChar char="•"/>
              <a:defRPr/>
            </a:pPr>
            <a:r>
              <a:rPr lang="en-US" sz="3200" dirty="0">
                <a:cs typeface="Mangal" pitchFamily="18" charset="0"/>
              </a:rPr>
              <a:t>Others are: </a:t>
            </a:r>
          </a:p>
          <a:p>
            <a:pPr marL="0" indent="0" eaLnBrk="1" hangingPunct="1">
              <a:buFont typeface="Arial" panose="020B0604020202020204" pitchFamily="34" charset="0"/>
              <a:buNone/>
              <a:defRPr/>
            </a:pPr>
            <a:r>
              <a:rPr lang="en-US" sz="3200" dirty="0">
                <a:cs typeface="Mangal" pitchFamily="18" charset="0"/>
              </a:rPr>
              <a:t>       - C. </a:t>
            </a:r>
            <a:r>
              <a:rPr lang="en-US" sz="3200" dirty="0" err="1">
                <a:cs typeface="Mangal" pitchFamily="18" charset="0"/>
              </a:rPr>
              <a:t>Albidus</a:t>
            </a:r>
            <a:endParaRPr lang="en-US" sz="3200" dirty="0">
              <a:cs typeface="Mangal" pitchFamily="18" charset="0"/>
            </a:endParaRPr>
          </a:p>
          <a:p>
            <a:pPr marL="0" indent="0" eaLnBrk="1" hangingPunct="1">
              <a:buFont typeface="Arial" panose="020B0604020202020204" pitchFamily="34" charset="0"/>
              <a:buNone/>
              <a:defRPr/>
            </a:pPr>
            <a:r>
              <a:rPr lang="en-US" sz="3200" dirty="0">
                <a:cs typeface="Mangal" pitchFamily="18" charset="0"/>
              </a:rPr>
              <a:t>       - C. </a:t>
            </a:r>
            <a:r>
              <a:rPr lang="en-US" sz="3200" dirty="0" err="1">
                <a:cs typeface="Mangal" pitchFamily="18" charset="0"/>
              </a:rPr>
              <a:t>Laurentii</a:t>
            </a:r>
            <a:endParaRPr lang="en-US" sz="3200" dirty="0">
              <a:cs typeface="Mangal" pitchFamily="18" charset="0"/>
            </a:endParaRPr>
          </a:p>
          <a:p>
            <a:pPr eaLnBrk="1" hangingPunct="1">
              <a:buFont typeface="Arial" panose="020B0604020202020204" pitchFamily="34" charset="0"/>
              <a:buChar char="•"/>
              <a:defRPr/>
            </a:pPr>
            <a:r>
              <a:rPr lang="en-US" sz="3200" dirty="0">
                <a:cs typeface="Mangal" pitchFamily="18" charset="0"/>
              </a:rPr>
              <a:t>There is high rates of exposure of Cryptococcus among pigeon breeders and lab personnel working with Cryptococcus</a:t>
            </a:r>
          </a:p>
          <a:p>
            <a:pPr eaLnBrk="1" hangingPunct="1">
              <a:buFont typeface="Arial" panose="020B0604020202020204" pitchFamily="34" charset="0"/>
              <a:buChar char="•"/>
              <a:defRPr/>
            </a:pPr>
            <a:r>
              <a:rPr lang="en-US" sz="3200" dirty="0">
                <a:cs typeface="Mangal" pitchFamily="18" charset="0"/>
              </a:rPr>
              <a:t>HIV has caused higher rates of infection</a:t>
            </a:r>
          </a:p>
          <a:p>
            <a:pPr eaLnBrk="1" hangingPunct="1">
              <a:buFont typeface="Arial" panose="020B0604020202020204" pitchFamily="34" charset="0"/>
              <a:buChar char="•"/>
              <a:defRPr/>
            </a:pPr>
            <a:r>
              <a:rPr lang="en-US" sz="3200" dirty="0">
                <a:cs typeface="Mangal" pitchFamily="18" charset="0"/>
              </a:rPr>
              <a:t>Cryptococcus is AIDS defining</a:t>
            </a:r>
          </a:p>
          <a:p>
            <a:pPr eaLnBrk="1" hangingPunct="1">
              <a:buFont typeface="Wingdings" panose="05000000000000000000" pitchFamily="2" charset="2"/>
              <a:buNone/>
              <a:defRPr/>
            </a:pPr>
            <a:endParaRPr lang="hi-IN" sz="32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628650" y="365125"/>
            <a:ext cx="7886700" cy="760413"/>
          </a:xfrm>
        </p:spPr>
        <p:txBody>
          <a:bodyPr/>
          <a:lstStyle/>
          <a:p>
            <a:pPr eaLnBrk="1" hangingPunct="1"/>
            <a:r>
              <a:rPr lang="en-US">
                <a:cs typeface="Mangal" pitchFamily="18" charset="0"/>
              </a:rPr>
              <a:t>Epidemiology </a:t>
            </a:r>
          </a:p>
        </p:txBody>
      </p:sp>
      <p:sp>
        <p:nvSpPr>
          <p:cNvPr id="19459" name="Content Placeholder 2"/>
          <p:cNvSpPr>
            <a:spLocks noGrp="1"/>
          </p:cNvSpPr>
          <p:nvPr>
            <p:ph idx="1"/>
          </p:nvPr>
        </p:nvSpPr>
        <p:spPr>
          <a:xfrm>
            <a:off x="628650" y="1125538"/>
            <a:ext cx="7886700" cy="5051425"/>
          </a:xfrm>
        </p:spPr>
        <p:txBody>
          <a:bodyPr/>
          <a:lstStyle/>
          <a:p>
            <a:pPr eaLnBrk="1" hangingPunct="1"/>
            <a:r>
              <a:rPr lang="en-US" sz="2800">
                <a:cs typeface="Mangal" pitchFamily="18" charset="0"/>
              </a:rPr>
              <a:t>Cryptococcosis is an unusual disease in immunocompetent persons and is rare in children. </a:t>
            </a:r>
          </a:p>
          <a:p>
            <a:pPr eaLnBrk="1" hangingPunct="1"/>
            <a:endParaRPr lang="en-US" sz="2800">
              <a:cs typeface="Mangal" pitchFamily="18" charset="0"/>
            </a:endParaRPr>
          </a:p>
          <a:p>
            <a:pPr eaLnBrk="1" hangingPunct="1"/>
            <a:r>
              <a:rPr lang="en-US" sz="2800">
                <a:cs typeface="Mangal" pitchFamily="18" charset="0"/>
              </a:rPr>
              <a:t>Cryptococcosis is also rare (&lt;1%) among HIV-infected children but occurs in 5-10% of HIV-infected adults; higher rates of infection have been reported from developing countries. </a:t>
            </a:r>
          </a:p>
          <a:p>
            <a:pPr eaLnBrk="1" hangingPunct="1"/>
            <a:endParaRPr lang="en-US" sz="2800">
              <a:cs typeface="Mangal" pitchFamily="18" charset="0"/>
            </a:endParaRPr>
          </a:p>
          <a:p>
            <a:pPr eaLnBrk="1" hangingPunct="1"/>
            <a:r>
              <a:rPr lang="en-US" sz="2800">
                <a:cs typeface="Mangal" pitchFamily="18" charset="0"/>
              </a:rPr>
              <a:t>Pediatric cases of cryptococcosis are evenly divided among immunocompetent and immunocompromised individuals. </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2">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Theme2" id="{93E4B5C2-D1F9-4FA8-ADC1-0AAD648F5348}" vid="{9C35AA6F-2769-44A8-A7B4-09D525BBB0A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3</TotalTime>
  <Words>1296</Words>
  <Application>Microsoft Office PowerPoint</Application>
  <PresentationFormat>On-screen Show (4:3)</PresentationFormat>
  <Paragraphs>258</Paragraphs>
  <Slides>30</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30</vt:i4>
      </vt:variant>
    </vt:vector>
  </HeadingPairs>
  <TitlesOfParts>
    <vt:vector size="39" baseType="lpstr">
      <vt:lpstr>Arial</vt:lpstr>
      <vt:lpstr>Calibri</vt:lpstr>
      <vt:lpstr>Calibri Light</vt:lpstr>
      <vt:lpstr>Constantia</vt:lpstr>
      <vt:lpstr>Mangal</vt:lpstr>
      <vt:lpstr>Wingdings</vt:lpstr>
      <vt:lpstr>Wingdings 2</vt:lpstr>
      <vt:lpstr>1_Office Theme</vt:lpstr>
      <vt:lpstr>Theme2</vt:lpstr>
      <vt:lpstr>FUNGAL MENINGITIS </vt:lpstr>
      <vt:lpstr>PowerPoint Presentation</vt:lpstr>
      <vt:lpstr>PowerPoint Presentation</vt:lpstr>
      <vt:lpstr>PREDISPOSING FACTORS WITH MAJOR CAUSATIVE FUNGAL ORGANISM</vt:lpstr>
      <vt:lpstr>CRYPTOCCOCAL MENINGITIS</vt:lpstr>
      <vt:lpstr> CRYPTOCCOCOSIS</vt:lpstr>
      <vt:lpstr>Epidemiology</vt:lpstr>
      <vt:lpstr>Epidemiology </vt:lpstr>
      <vt:lpstr>Epidemiology </vt:lpstr>
      <vt:lpstr>PREDISPOSING FACTORS</vt:lpstr>
      <vt:lpstr>PATHOGENESIS</vt:lpstr>
      <vt:lpstr>Pathogenesis </vt:lpstr>
      <vt:lpstr>HOST RESPONSE/DEFENSE</vt:lpstr>
      <vt:lpstr>Cont..</vt:lpstr>
      <vt:lpstr>CNS LOCALIZATION</vt:lpstr>
      <vt:lpstr>CLINICAL MANIFESTATIONS</vt:lpstr>
      <vt:lpstr>SYMPTOMS</vt:lpstr>
      <vt:lpstr>SIGNS</vt:lpstr>
      <vt:lpstr>DIFFERENTIAL DIAGNOSIS</vt:lpstr>
      <vt:lpstr> DIAGNOSIS</vt:lpstr>
      <vt:lpstr>Diagnosis </vt:lpstr>
      <vt:lpstr>Diagnosis </vt:lpstr>
      <vt:lpstr>LAB FINDINGS</vt:lpstr>
      <vt:lpstr> TREATMENT</vt:lpstr>
      <vt:lpstr>Treatment </vt:lpstr>
      <vt:lpstr>Treatment </vt:lpstr>
      <vt:lpstr>Fungal Meningitis Treatment</vt:lpstr>
      <vt:lpstr>Poor outcome predictors</vt:lpstr>
      <vt:lpstr>Post-infectious sequelae</vt:lpstr>
      <vt:lpstr>PROGNOSIS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CRYPTOCOCOSIS</dc:title>
  <dc:creator>EMA</dc:creator>
  <cp:lastModifiedBy>Ashiono</cp:lastModifiedBy>
  <cp:revision>30</cp:revision>
  <dcterms:created xsi:type="dcterms:W3CDTF">2007-05-07T19:27:00Z</dcterms:created>
  <dcterms:modified xsi:type="dcterms:W3CDTF">2021-02-09T09:57:54Z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1033-10.2.0.7587</vt:lpwstr>
  </property>
</Properties>
</file>