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F52CB7-9ADF-4171-AAE4-132421A7BAED}" type="datetimeFigureOut">
              <a:rPr lang="en-US" smtClean="0"/>
              <a:t>12/4/2011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DA126D-BBAB-48CA-B0B1-21B5B273C4C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576D-E697-428B-A34C-B3C3578F7EFC}" type="datetime1">
              <a:rPr lang="en-US" smtClean="0"/>
              <a:t>12/4/2011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1390-0D9C-47B0-9133-96163BA14B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B3A2-E2CE-4380-B15A-6070F84BA802}" type="datetime1">
              <a:rPr lang="en-US" smtClean="0"/>
              <a:t>12/4/2011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1390-0D9C-47B0-9133-96163BA14B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B3CD-63C9-4CAD-8AFD-2D12A62CC002}" type="datetime1">
              <a:rPr lang="en-US" smtClean="0"/>
              <a:t>12/4/2011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1390-0D9C-47B0-9133-96163BA14B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61C4-40FE-43D2-BE86-B41594B13B01}" type="datetime1">
              <a:rPr lang="en-US" smtClean="0"/>
              <a:t>12/4/2011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1390-0D9C-47B0-9133-96163BA14B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0ECC-4A69-440F-850E-A4DF3C5FA7AE}" type="datetime1">
              <a:rPr lang="en-US" smtClean="0"/>
              <a:t>12/4/2011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1390-0D9C-47B0-9133-96163BA14B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02FC4-C456-4C1B-BB33-85EEA2D2C253}" type="datetime1">
              <a:rPr lang="en-US" smtClean="0"/>
              <a:t>12/4/2011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1390-0D9C-47B0-9133-96163BA14B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A747-6E4A-4A07-BDED-62E072BFF8C5}" type="datetime1">
              <a:rPr lang="en-US" smtClean="0"/>
              <a:t>12/4/2011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1390-0D9C-47B0-9133-96163BA14B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CD2BA-FFF7-43D0-9C28-349B2DAF43BC}" type="datetime1">
              <a:rPr lang="en-US" smtClean="0"/>
              <a:t>12/4/2011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1390-0D9C-47B0-9133-96163BA14B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CEF2F-9A52-474A-9018-4E8D36D5A025}" type="datetime1">
              <a:rPr lang="en-US" smtClean="0"/>
              <a:t>12/4/2011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1390-0D9C-47B0-9133-96163BA14B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3F56-82FE-4E96-B5F8-F3AF4FF21A1A}" type="datetime1">
              <a:rPr lang="en-US" smtClean="0"/>
              <a:t>12/4/2011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1390-0D9C-47B0-9133-96163BA14B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A80F9-57D1-43B0-A864-D848F320494A}" type="datetime1">
              <a:rPr lang="en-US" smtClean="0"/>
              <a:t>12/4/2011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F581390-0D9C-47B0-9133-96163BA14B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EE2F341-89A1-4D4D-BDB4-E5FD3F1048F9}" type="datetime1">
              <a:rPr lang="en-US" smtClean="0"/>
              <a:t>12/4/2011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F581390-0D9C-47B0-9133-96163BA14B9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Sexually </a:t>
            </a:r>
            <a:r>
              <a:rPr lang="en-US" dirty="0" smtClean="0"/>
              <a:t>T</a:t>
            </a:r>
            <a:r>
              <a:rPr lang="en-US" dirty="0" smtClean="0"/>
              <a:t>ransmitted Diseases (4)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 N. K. Njogu</a:t>
            </a:r>
          </a:p>
          <a:p>
            <a:r>
              <a:rPr lang="en-US" dirty="0" smtClean="0"/>
              <a:t>Lecturer Reproductive Health Department </a:t>
            </a:r>
          </a:p>
          <a:p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December 2011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1390-0D9C-47B0-9133-96163BA14B9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Latent syphilis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Follows untreated primary and secondary syphilis.</a:t>
            </a:r>
          </a:p>
          <a:p>
            <a:r>
              <a:rPr lang="en-US" dirty="0" smtClean="0"/>
              <a:t>Person infectious in the 1</a:t>
            </a:r>
            <a:r>
              <a:rPr lang="en-US" baseline="30000" dirty="0" smtClean="0"/>
              <a:t>st</a:t>
            </a:r>
            <a:r>
              <a:rPr lang="en-US" dirty="0" smtClean="0"/>
              <a:t> 1-2 yrs of latency.</a:t>
            </a:r>
          </a:p>
          <a:p>
            <a:r>
              <a:rPr lang="en-US" dirty="0" smtClean="0"/>
              <a:t>25% of patients have clinical relapses resembling secondary syphilis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1390-0D9C-47B0-9133-96163BA14B9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Syphilis in pregnancy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Course unaltered in pregnancy</a:t>
            </a:r>
          </a:p>
          <a:p>
            <a:r>
              <a:rPr lang="en-US" dirty="0" smtClean="0"/>
              <a:t>Risk of fetal infection</a:t>
            </a:r>
          </a:p>
          <a:p>
            <a:r>
              <a:rPr lang="en-US" dirty="0" smtClean="0"/>
              <a:t>Treponemes may cross the placenta at all stages of pregnancy.</a:t>
            </a:r>
          </a:p>
          <a:p>
            <a:r>
              <a:rPr lang="en-US" dirty="0" smtClean="0"/>
              <a:t>Risk of preterm delivery and still birth</a:t>
            </a:r>
          </a:p>
          <a:p>
            <a:r>
              <a:rPr lang="en-US" dirty="0" smtClean="0"/>
              <a:t>Polyhydramnios  common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1390-0D9C-47B0-9133-96163BA14B9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Congenital syphilis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Hepatosplenomegally</a:t>
            </a:r>
          </a:p>
          <a:p>
            <a:r>
              <a:rPr lang="en-US" dirty="0" smtClean="0"/>
              <a:t>Osteochondritis</a:t>
            </a:r>
          </a:p>
          <a:p>
            <a:r>
              <a:rPr lang="en-US" dirty="0" smtClean="0"/>
              <a:t>Jaundice</a:t>
            </a:r>
          </a:p>
          <a:p>
            <a:r>
              <a:rPr lang="en-US" dirty="0" smtClean="0"/>
              <a:t>Anemia</a:t>
            </a:r>
          </a:p>
          <a:p>
            <a:r>
              <a:rPr lang="en-US" dirty="0" smtClean="0"/>
              <a:t>Skin lesions</a:t>
            </a:r>
          </a:p>
          <a:p>
            <a:r>
              <a:rPr lang="en-US" dirty="0" smtClean="0"/>
              <a:t>Lymphadenopathy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1390-0D9C-47B0-9133-96163BA14B9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Dark field microscopy</a:t>
            </a:r>
          </a:p>
          <a:p>
            <a:pPr>
              <a:buNone/>
            </a:pPr>
            <a:r>
              <a:rPr lang="en-US" dirty="0" smtClean="0"/>
              <a:t>    Treponema pallidum</a:t>
            </a:r>
          </a:p>
          <a:p>
            <a:r>
              <a:rPr lang="en-US" dirty="0" smtClean="0"/>
              <a:t>PCR</a:t>
            </a:r>
          </a:p>
          <a:p>
            <a:r>
              <a:rPr lang="en-US" b="1" dirty="0" smtClean="0"/>
              <a:t>*Serological tests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VDRL  - Screening test</a:t>
            </a:r>
          </a:p>
          <a:p>
            <a:pPr>
              <a:buNone/>
            </a:pPr>
            <a:r>
              <a:rPr lang="en-US" dirty="0" smtClean="0"/>
              <a:t>    TPHA  -confirmatory test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1390-0D9C-47B0-9133-96163BA14B9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Primary, secondary and latent syphilis</a:t>
            </a:r>
          </a:p>
          <a:p>
            <a:r>
              <a:rPr lang="en-US" dirty="0" smtClean="0"/>
              <a:t>IM </a:t>
            </a:r>
            <a:r>
              <a:rPr lang="en-US" dirty="0" err="1" smtClean="0"/>
              <a:t>Benzathine</a:t>
            </a:r>
            <a:r>
              <a:rPr lang="en-US" dirty="0" smtClean="0"/>
              <a:t> penicillin 2.4 MU once.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 patients allergic to penicillin and are not pregnant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Doxycycline 100mg BD for 2 weeks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1390-0D9C-47B0-9133-96163BA14B9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 syphilis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 1 year duration  </a:t>
            </a:r>
          </a:p>
          <a:p>
            <a:pPr>
              <a:buNone/>
            </a:pPr>
            <a:r>
              <a:rPr lang="en-US" dirty="0" err="1" smtClean="0"/>
              <a:t>Benzathine</a:t>
            </a:r>
            <a:r>
              <a:rPr lang="en-US" dirty="0" smtClean="0"/>
              <a:t> penicillin 2.4 MU   IM once weekly for 3 weeks.</a:t>
            </a:r>
          </a:p>
          <a:p>
            <a:pPr>
              <a:buNone/>
            </a:pPr>
            <a:r>
              <a:rPr lang="en-US" dirty="0" smtClean="0"/>
              <a:t>Contact tracing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1390-0D9C-47B0-9133-96163BA14B9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Congenital syphilis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I.M. </a:t>
            </a:r>
            <a:r>
              <a:rPr lang="en-US" dirty="0" err="1" smtClean="0"/>
              <a:t>benzathine</a:t>
            </a:r>
            <a:r>
              <a:rPr lang="en-US" dirty="0" smtClean="0"/>
              <a:t> penicillin 50,000 </a:t>
            </a:r>
            <a:r>
              <a:rPr lang="en-US" dirty="0" err="1" smtClean="0"/>
              <a:t>iu</a:t>
            </a:r>
            <a:r>
              <a:rPr lang="en-US" dirty="0" smtClean="0"/>
              <a:t>/kg stat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1390-0D9C-47B0-9133-96163BA14B9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</a:t>
            </a:r>
            <a:r>
              <a:rPr lang="en-US" b="1" dirty="0" smtClean="0"/>
              <a:t>THANK YOU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1390-0D9C-47B0-9133-96163BA14B9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SYPHILIS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Aetiology</a:t>
            </a:r>
            <a:r>
              <a:rPr lang="en-US" dirty="0" smtClean="0"/>
              <a:t>: Treponema pallidum</a:t>
            </a:r>
          </a:p>
          <a:p>
            <a:pPr>
              <a:buNone/>
            </a:pPr>
            <a:r>
              <a:rPr lang="en-US" b="1" dirty="0" smtClean="0"/>
              <a:t>Mode of transmission 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Sexual contact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Direct contact with an infectious moist lesion</a:t>
            </a:r>
          </a:p>
          <a:p>
            <a:pPr>
              <a:buNone/>
            </a:pPr>
            <a:r>
              <a:rPr lang="en-US" b="1" dirty="0" smtClean="0"/>
              <a:t>Incubation period </a:t>
            </a:r>
            <a:r>
              <a:rPr lang="en-US" b="1" dirty="0" smtClean="0"/>
              <a:t>  </a:t>
            </a:r>
            <a:r>
              <a:rPr lang="en-US" dirty="0" smtClean="0"/>
              <a:t>10-90 </a:t>
            </a:r>
            <a:r>
              <a:rPr lang="en-US" dirty="0" smtClean="0"/>
              <a:t>days</a:t>
            </a:r>
          </a:p>
          <a:p>
            <a:pPr>
              <a:buNone/>
            </a:pPr>
            <a:r>
              <a:rPr lang="en-US" dirty="0" smtClean="0"/>
              <a:t>Ten to 90 days after Treponema passes through</a:t>
            </a:r>
          </a:p>
          <a:p>
            <a:pPr>
              <a:buNone/>
            </a:pPr>
            <a:r>
              <a:rPr lang="en-US" dirty="0" smtClean="0"/>
              <a:t>Intact mucous membrane a chancre appears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1390-0D9C-47B0-9133-96163BA14B9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chancre persists for 1-5 wks and then heals spontaneously.</a:t>
            </a:r>
          </a:p>
          <a:p>
            <a:r>
              <a:rPr lang="en-US" dirty="0" smtClean="0"/>
              <a:t>Serological tests </a:t>
            </a:r>
            <a:r>
              <a:rPr lang="en-US" dirty="0" smtClean="0"/>
              <a:t>are usually nonreactive when the chancre first appears but become positive 1-4 wks later.</a:t>
            </a:r>
          </a:p>
          <a:p>
            <a:r>
              <a:rPr lang="en-US" dirty="0" smtClean="0"/>
              <a:t>2 wks to 6 months after </a:t>
            </a:r>
            <a:r>
              <a:rPr lang="en-US" b="1" dirty="0" smtClean="0"/>
              <a:t>primary lesion </a:t>
            </a:r>
            <a:r>
              <a:rPr lang="en-US" dirty="0" smtClean="0"/>
              <a:t>appears the generalized cutaneous eruptions of </a:t>
            </a:r>
            <a:r>
              <a:rPr lang="en-US" b="1" dirty="0" smtClean="0"/>
              <a:t>secondary syphilis </a:t>
            </a:r>
            <a:r>
              <a:rPr lang="en-US" dirty="0" smtClean="0"/>
              <a:t>may appear.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1390-0D9C-47B0-9133-96163BA14B9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skin lesions heal spontaneously in 2-6 wks.</a:t>
            </a:r>
          </a:p>
          <a:p>
            <a:r>
              <a:rPr lang="en-US" dirty="0" smtClean="0"/>
              <a:t>Serological test are usually positive in </a:t>
            </a:r>
            <a:r>
              <a:rPr lang="en-US" b="1" dirty="0" smtClean="0"/>
              <a:t>secondary  phase.</a:t>
            </a:r>
          </a:p>
          <a:p>
            <a:r>
              <a:rPr lang="en-US" b="1" dirty="0" smtClean="0"/>
              <a:t>Latent syphilis </a:t>
            </a:r>
            <a:r>
              <a:rPr lang="en-US" dirty="0" smtClean="0"/>
              <a:t>follows the secondary stage and may last a lifetime.</a:t>
            </a:r>
          </a:p>
          <a:p>
            <a:r>
              <a:rPr lang="en-US" b="1" dirty="0" smtClean="0"/>
              <a:t>Tertiary syphilis </a:t>
            </a:r>
            <a:r>
              <a:rPr lang="en-US" dirty="0" smtClean="0"/>
              <a:t>may develop after latent phase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1390-0D9C-47B0-9133-96163BA14B9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Tertiary( late) syphilis manifests 4-20 yrs or more after primary lesion.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Aortic aneurysm, meningitis, </a:t>
            </a:r>
            <a:r>
              <a:rPr lang="en-US" dirty="0" err="1" smtClean="0"/>
              <a:t>tabes</a:t>
            </a:r>
            <a:r>
              <a:rPr lang="en-US" dirty="0" smtClean="0"/>
              <a:t> </a:t>
            </a:r>
            <a:r>
              <a:rPr lang="en-US" dirty="0" err="1" smtClean="0"/>
              <a:t>dorsalis</a:t>
            </a:r>
            <a:r>
              <a:rPr lang="en-US" dirty="0" smtClean="0"/>
              <a:t>, paresis.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1390-0D9C-47B0-9133-96163BA14B9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Clinical findings</a:t>
            </a:r>
            <a:br>
              <a:rPr lang="en-US" b="1" dirty="0" smtClean="0"/>
            </a:br>
            <a:r>
              <a:rPr lang="en-US" b="1" dirty="0" smtClean="0"/>
              <a:t>Symptoms &amp; signs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u="sng" dirty="0" smtClean="0"/>
              <a:t>Primary </a:t>
            </a:r>
            <a:r>
              <a:rPr lang="en-US" b="1" u="sng" dirty="0" err="1" smtClean="0"/>
              <a:t>syhilis</a:t>
            </a:r>
            <a:endParaRPr lang="en-US" b="1" u="sng" dirty="0" smtClean="0"/>
          </a:p>
          <a:p>
            <a:pPr>
              <a:buNone/>
            </a:pPr>
            <a:r>
              <a:rPr lang="en-US" b="1" dirty="0" smtClean="0"/>
              <a:t>Chancre </a:t>
            </a:r>
          </a:p>
          <a:p>
            <a:pPr>
              <a:buNone/>
            </a:pPr>
            <a:r>
              <a:rPr lang="en-US" dirty="0" smtClean="0"/>
              <a:t> Firm painless ulcer with raised borders.</a:t>
            </a:r>
          </a:p>
          <a:p>
            <a:pPr>
              <a:buNone/>
            </a:pPr>
            <a:r>
              <a:rPr lang="en-US" b="1" dirty="0" smtClean="0"/>
              <a:t>Groin lymph nodes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Enlarged, firm and painless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Genital lesions are not usually seen in women unless they occur on the external genitalia.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1390-0D9C-47B0-9133-96163BA14B9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 vaginal or cervical lesion may be seen on speculum examination.</a:t>
            </a:r>
          </a:p>
          <a:p>
            <a:r>
              <a:rPr lang="en-US" dirty="0" smtClean="0"/>
              <a:t>Primary lesion may occur on any mucous membrane or skin area of the body( nose, breast, perineum)</a:t>
            </a:r>
          </a:p>
          <a:p>
            <a:r>
              <a:rPr lang="en-US" dirty="0" smtClean="0"/>
              <a:t>Dark field examination is required for all suspect lesions</a:t>
            </a:r>
          </a:p>
          <a:p>
            <a:r>
              <a:rPr lang="en-US" dirty="0" smtClean="0"/>
              <a:t>Weekly serology for 6 weeks or until positive.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1390-0D9C-47B0-9133-96163BA14B9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u="sng" dirty="0" smtClean="0"/>
              <a:t>Secondary  syphilis:</a:t>
            </a:r>
          </a:p>
          <a:p>
            <a:pPr>
              <a:buNone/>
            </a:pPr>
            <a:r>
              <a:rPr lang="en-US" dirty="0" smtClean="0"/>
              <a:t>Systemic infection as spirochetes spread hematogenously.</a:t>
            </a:r>
          </a:p>
          <a:p>
            <a:pPr>
              <a:buNone/>
            </a:pPr>
            <a:r>
              <a:rPr lang="en-US" dirty="0" smtClean="0"/>
              <a:t>Diffuse </a:t>
            </a:r>
            <a:r>
              <a:rPr lang="en-US" dirty="0" err="1" smtClean="0"/>
              <a:t>lymphadenopathy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Dermatitis- Diffuse, symmetrical </a:t>
            </a:r>
            <a:r>
              <a:rPr lang="en-US" dirty="0" err="1" smtClean="0"/>
              <a:t>papulosquamous</a:t>
            </a:r>
            <a:r>
              <a:rPr lang="en-US" dirty="0" smtClean="0"/>
              <a:t> lesions that involve palms and soles.</a:t>
            </a:r>
          </a:p>
          <a:p>
            <a:pPr>
              <a:buNone/>
            </a:pPr>
            <a:r>
              <a:rPr lang="en-US" dirty="0" smtClean="0"/>
              <a:t>Patchy alopecia.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1390-0D9C-47B0-9133-96163BA14B9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Hepatitis</a:t>
            </a:r>
          </a:p>
          <a:p>
            <a:r>
              <a:rPr lang="en-US" dirty="0" smtClean="0"/>
              <a:t>Nephritis</a:t>
            </a:r>
          </a:p>
          <a:p>
            <a:r>
              <a:rPr lang="en-US" dirty="0" smtClean="0"/>
              <a:t>Moist papules can be seen in the perineal area               ( Condylomata  lata)</a:t>
            </a:r>
          </a:p>
          <a:p>
            <a:r>
              <a:rPr lang="en-US" dirty="0" smtClean="0"/>
              <a:t>Serological test usually reactive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1390-0D9C-47B0-9133-96163BA14B9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107</TotalTime>
  <Words>470</Words>
  <Application>Microsoft Office PowerPoint</Application>
  <PresentationFormat>On-screen Show (4:3)</PresentationFormat>
  <Paragraphs>102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Flow</vt:lpstr>
      <vt:lpstr>Sexually Transmitted Diseases (4)</vt:lpstr>
      <vt:lpstr>SYPHILIS</vt:lpstr>
      <vt:lpstr>Slide 3</vt:lpstr>
      <vt:lpstr>Slide 4</vt:lpstr>
      <vt:lpstr>Slide 5</vt:lpstr>
      <vt:lpstr>Clinical findings Symptoms &amp; signs</vt:lpstr>
      <vt:lpstr>Slide 7</vt:lpstr>
      <vt:lpstr>Slide 8</vt:lpstr>
      <vt:lpstr>Slide 9</vt:lpstr>
      <vt:lpstr>Latent syphilis</vt:lpstr>
      <vt:lpstr>Syphilis in pregnancy</vt:lpstr>
      <vt:lpstr>Congenital syphilis</vt:lpstr>
      <vt:lpstr>Diagnosis</vt:lpstr>
      <vt:lpstr>Treatment</vt:lpstr>
      <vt:lpstr>Late syphilis</vt:lpstr>
      <vt:lpstr>Congenital syphilis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Std 4</dc:title>
  <dc:creator>Acer</dc:creator>
  <cp:lastModifiedBy>Acer</cp:lastModifiedBy>
  <cp:revision>24</cp:revision>
  <dcterms:created xsi:type="dcterms:W3CDTF">2011-12-04T08:01:43Z</dcterms:created>
  <dcterms:modified xsi:type="dcterms:W3CDTF">2011-12-04T20:43:16Z</dcterms:modified>
</cp:coreProperties>
</file>