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4" r:id="rId2"/>
    <p:sldId id="273" r:id="rId3"/>
    <p:sldId id="301" r:id="rId4"/>
    <p:sldId id="275" r:id="rId5"/>
    <p:sldId id="276" r:id="rId6"/>
    <p:sldId id="302" r:id="rId7"/>
    <p:sldId id="303" r:id="rId8"/>
    <p:sldId id="277" r:id="rId9"/>
    <p:sldId id="278" r:id="rId10"/>
    <p:sldId id="279" r:id="rId11"/>
    <p:sldId id="304" r:id="rId12"/>
    <p:sldId id="30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5" d="100"/>
          <a:sy n="65" d="100"/>
        </p:scale>
        <p:origin x="-1314" y="-9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C0D69-9068-4376-8856-F3CB599EF901}" type="datetimeFigureOut">
              <a:rPr lang="en-US" smtClean="0"/>
              <a:pPr/>
              <a:t>8/22/2017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DD120-476D-4C6D-A2D9-D32F65115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F254-14F9-4912-A9F6-C411D920E7DF}" type="datetime1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keitany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8AE7-B346-40DC-B3E8-3EF291A37F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AB9B-907D-4CA8-A513-FB01D872A968}" type="datetime1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keitany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8AE7-B346-40DC-B3E8-3EF291A37F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800E-2E4C-4550-B289-70D24E82FC47}" type="datetime1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keitany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8AE7-B346-40DC-B3E8-3EF291A37F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02A9F-774E-4707-A580-2340CB37D010}" type="datetime1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keitany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8AE7-B346-40DC-B3E8-3EF291A37F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27859-00FF-44B5-BD65-2725CA1D4FD6}" type="datetime1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keitany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8AE7-B346-40DC-B3E8-3EF291A37F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B4792-0A95-4178-B536-1DF9A1118A67}" type="datetime1">
              <a:rPr lang="en-US" smtClean="0"/>
              <a:pPr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keitany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8AE7-B346-40DC-B3E8-3EF291A37F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D64E-854B-4B7A-BE1D-A8CBA23074D5}" type="datetime1">
              <a:rPr lang="en-US" smtClean="0"/>
              <a:pPr/>
              <a:t>8/22/2017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keitany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8AE7-B346-40DC-B3E8-3EF291A37F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3C6B-37CD-4955-A054-89A5F2139D45}" type="datetime1">
              <a:rPr lang="en-US" smtClean="0"/>
              <a:pPr/>
              <a:t>8/22/2017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keitany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8AE7-B346-40DC-B3E8-3EF291A37F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FCDB0-D194-497B-A718-91088EC71F16}" type="datetime1">
              <a:rPr lang="en-US" smtClean="0"/>
              <a:pPr/>
              <a:t>8/22/2017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keitany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8AE7-B346-40DC-B3E8-3EF291A37F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AF0C5-97F0-486A-9C25-9D0E117DDC34}" type="datetime1">
              <a:rPr lang="en-US" smtClean="0"/>
              <a:pPr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keitany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8AE7-B346-40DC-B3E8-3EF291A37F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79D3A-789A-47FF-9827-60D73195F00B}" type="datetime1">
              <a:rPr lang="en-US" smtClean="0"/>
              <a:pPr/>
              <a:t>8/22/2017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keitany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08AE7-B346-40DC-B3E8-3EF291A37F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46BB9-A50B-468F-BEC8-8C646EDD0491}" type="datetime1">
              <a:rPr lang="en-US" smtClean="0"/>
              <a:pPr/>
              <a:t>8/22/2017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keitany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08AE7-B346-40DC-B3E8-3EF291A37F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who.int/e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6000" dirty="0" smtClean="0">
                <a:solidFill>
                  <a:srgbClr val="FFFF00"/>
                </a:solidFill>
              </a:rPr>
              <a:t>YELLOW FEVER</a:t>
            </a:r>
          </a:p>
          <a:p>
            <a:pPr algn="ctr">
              <a:buNone/>
            </a:pPr>
            <a:endParaRPr lang="en-US" sz="6000" dirty="0" smtClean="0">
              <a:solidFill>
                <a:srgbClr val="FFFF00"/>
              </a:solidFill>
            </a:endParaRPr>
          </a:p>
          <a:p>
            <a:pPr algn="ctr">
              <a:buNone/>
            </a:pPr>
            <a:r>
              <a:rPr lang="en-US" sz="6000" dirty="0" smtClean="0">
                <a:solidFill>
                  <a:srgbClr val="FFFF00"/>
                </a:solidFill>
              </a:rPr>
              <a:t>SEPTEMBER 2014 CLASS</a:t>
            </a:r>
            <a:endParaRPr lang="en-US" sz="6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PREVENTION CONT’D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Mosquito control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Spraying aircrafts coming in from yellow fever endemic areas with insecticides to kill imported mosquitoes, which may be infected.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Spraying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larvicides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all possible mosquito breeding places including water holding plants.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of LLITN etc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1800" dirty="0" smtClean="0"/>
              <a:t>PREVENTION CONT’D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 Epidemic preparedness and response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Prompt detection of yellow fever of outbreaks and rapid response through emergency vaccination campaigns.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WHO recommends every at-risk country to have at least one national laboratory where basic yellow fever blood tests can be performed.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One confirmed case of yellow fever in an unvaccinated population could be considered an outbreak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Investigation teams must assess and respond to the outbreak with both emergency measures and longer-term immunization plans.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686800" cy="57912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A single dose of yellow fever vaccine is sufficient to confer sustained immunity and life-long protection against yellow fever disease and a booster dose of yellow fever vaccine is not needed</a:t>
            </a:r>
          </a:p>
          <a:p>
            <a:pPr>
              <a:lnSpc>
                <a:spcPct val="170000"/>
              </a:lnSpc>
            </a:pPr>
            <a:endParaRPr lang="en-US" sz="4000" b="1" dirty="0" smtClean="0">
              <a:latin typeface="Aharoni" pitchFamily="2" charset="-79"/>
              <a:cs typeface="Aharoni" pitchFamily="2" charset="-79"/>
            </a:endParaRPr>
          </a:p>
          <a:p>
            <a:endParaRPr lang="en-US" b="1" dirty="0" smtClean="0">
              <a:latin typeface="Aharoni" pitchFamily="2" charset="-79"/>
              <a:cs typeface="Aharoni" pitchFamily="2" charset="-79"/>
            </a:endParaRPr>
          </a:p>
          <a:p>
            <a:endParaRPr lang="en-US" b="1" dirty="0" smtClean="0">
              <a:latin typeface="Aharoni" pitchFamily="2" charset="-79"/>
              <a:cs typeface="Aharoni" pitchFamily="2" charset="-79"/>
            </a:endParaRPr>
          </a:p>
          <a:p>
            <a:endParaRPr lang="en-US" b="1" dirty="0" smtClean="0">
              <a:latin typeface="Aharoni" pitchFamily="2" charset="-79"/>
              <a:cs typeface="Aharoni" pitchFamily="2" charset="-79"/>
            </a:endParaRPr>
          </a:p>
          <a:p>
            <a:endParaRPr lang="en-US" b="1" dirty="0" smtClean="0"/>
          </a:p>
          <a:p>
            <a:pPr>
              <a:buNone/>
            </a:pPr>
            <a:endParaRPr lang="en-US" sz="4500" b="1" dirty="0" smtClean="0"/>
          </a:p>
          <a:p>
            <a:pPr>
              <a:buNone/>
            </a:pPr>
            <a:r>
              <a:rPr lang="en-US" sz="4500" b="1" dirty="0" smtClean="0"/>
              <a:t>	Yellow fever Fact sheet N°100</a:t>
            </a:r>
            <a:br>
              <a:rPr lang="en-US" sz="4500" b="1" dirty="0" smtClean="0"/>
            </a:br>
            <a:r>
              <a:rPr lang="en-US" sz="4500" b="1" dirty="0" smtClean="0"/>
              <a:t>May 2013 </a:t>
            </a:r>
          </a:p>
          <a:p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5" name="Picture 4" descr="WHO | World Health Organization">
            <a:hlinkClick r:id="rId2" tooltip="&quot;WHO | World Health Organization&quot;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733800"/>
            <a:ext cx="537972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pPr algn="just"/>
            <a:r>
              <a:rPr lang="en-US" sz="3200" b="1" dirty="0" smtClean="0"/>
              <a:t>INTRODUCTION TO YELLOW FEVER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4864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dirty="0" smtClean="0"/>
              <a:t>Yellow Fever </a:t>
            </a:r>
            <a:r>
              <a:rPr lang="en-US" dirty="0" smtClean="0">
                <a:cs typeface="Times New Roman" pitchFamily="18" charset="0"/>
              </a:rPr>
              <a:t>Is an acute viral </a:t>
            </a:r>
            <a:r>
              <a:rPr lang="en-US" dirty="0" smtClean="0"/>
              <a:t>haemorrhagic disease transmitted by infected mosquitoes (</a:t>
            </a:r>
            <a:r>
              <a:rPr lang="en-US" i="1" dirty="0" smtClean="0"/>
              <a:t>Aedes aegyptiae</a:t>
            </a:r>
            <a:r>
              <a:rPr lang="en-US" dirty="0" smtClean="0"/>
              <a:t>)</a:t>
            </a:r>
            <a:endParaRPr lang="en-US" dirty="0" smtClean="0">
              <a:cs typeface="Times New Roman" pitchFamily="18" charset="0"/>
            </a:endParaRPr>
          </a:p>
          <a:p>
            <a:pPr algn="just">
              <a:lnSpc>
                <a:spcPct val="160000"/>
              </a:lnSpc>
            </a:pPr>
            <a:r>
              <a:rPr lang="en-US" dirty="0" smtClean="0">
                <a:cs typeface="Times New Roman" pitchFamily="18" charset="0"/>
              </a:rPr>
              <a:t>Yellow fever can spread rapidly, and case fatality rate may reach as high as 30% in non-immune populations. </a:t>
            </a:r>
          </a:p>
          <a:p>
            <a:pPr algn="just">
              <a:lnSpc>
                <a:spcPct val="160000"/>
              </a:lnSpc>
            </a:pPr>
            <a:r>
              <a:rPr lang="en-US" dirty="0" smtClean="0">
                <a:cs typeface="Times New Roman" pitchFamily="18" charset="0"/>
              </a:rPr>
              <a:t>Yellow fever is a disease of forest monkeys (</a:t>
            </a:r>
            <a:r>
              <a:rPr lang="en-US" dirty="0" err="1" smtClean="0">
                <a:cs typeface="Times New Roman" pitchFamily="18" charset="0"/>
              </a:rPr>
              <a:t>zoonoses</a:t>
            </a:r>
            <a:r>
              <a:rPr lang="en-US" dirty="0" smtClean="0">
                <a:cs typeface="Times New Roman" pitchFamily="18" charset="0"/>
              </a:rPr>
              <a:t>).</a:t>
            </a:r>
          </a:p>
          <a:p>
            <a:pPr algn="just">
              <a:lnSpc>
                <a:spcPct val="160000"/>
              </a:lnSpc>
            </a:pPr>
            <a:r>
              <a:rPr lang="en-US" dirty="0" smtClean="0">
                <a:cs typeface="Times New Roman" pitchFamily="18" charset="0"/>
              </a:rPr>
              <a:t>Humans may be bitten outside the forest by mosquitoes which have acquired the disease from monkeys. </a:t>
            </a:r>
          </a:p>
          <a:p>
            <a:pPr algn="just">
              <a:lnSpc>
                <a:spcPct val="160000"/>
              </a:lnSpc>
            </a:pPr>
            <a:r>
              <a:rPr lang="en-US" dirty="0" smtClean="0">
                <a:cs typeface="Times New Roman" pitchFamily="18" charset="0"/>
              </a:rPr>
              <a:t>Yellow fever is a disease of tropical African countries, especially in the rain forests.</a:t>
            </a:r>
            <a:endParaRPr lang="en-US" dirty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latin typeface="Aharoni" pitchFamily="2" charset="-79"/>
                <a:cs typeface="Aharoni" pitchFamily="2" charset="-79"/>
              </a:rPr>
              <a:t>EPIDEMIOLOGY </a:t>
            </a:r>
            <a:endParaRPr lang="en-US" sz="3600" b="1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9436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Up to 50% of severely affected persons without treatment will die from yellow fever.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an estimated 200 000 cases of yellow fever, causing 30 000 deaths, worldwide each year.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virus is endemic in tropical areas of Africa and Latin America, with a combined population of over 900 million people.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number of yellow fever cases has increased over the past two decades due to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declining population immunity to infection, deforestation, urbanization, population movements and climate change.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haroni" pitchFamily="2" charset="-79"/>
                <a:cs typeface="Aharoni" pitchFamily="2" charset="-79"/>
              </a:rPr>
              <a:t>MODE OF TRANSMISSION</a:t>
            </a:r>
            <a:endParaRPr lang="en-US" sz="32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mosquito becomes infected after feeding on the blood of an infected monkey or person on the third day of fever.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cycle takes four days and once infected, the mosquito remains infected and infective for its entire life (about two to four months).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person may also become infected through handling of blood from an infected individual in the first three days of the disease or handling infected monkeys in the early stages of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viraemia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Laboratory staff may become infected when working on infected monkeys or infected mosquitoes.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Autofit/>
          </a:bodyPr>
          <a:lstStyle/>
          <a:p>
            <a:r>
              <a:rPr lang="en-US" sz="3200" b="1" u="sng" dirty="0" smtClean="0">
                <a:latin typeface="Aharoni" pitchFamily="2" charset="-79"/>
                <a:cs typeface="Aharoni" pitchFamily="2" charset="-79"/>
              </a:rPr>
              <a:t>CLINICAL FEATURES</a:t>
            </a:r>
            <a:endParaRPr lang="en-US" sz="3200" b="1" u="sng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867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infection occur in one or two phases. 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First phase("acute" )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onset is sudden with the following signs and symptoms: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Fever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Headache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Backache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Nausea and vomiting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Shivers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loss of appetite</a:t>
            </a:r>
          </a:p>
          <a:p>
            <a:pPr lvl="1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Most patients improve and their symptoms disappear after 3 to 4 days.</a:t>
            </a:r>
          </a:p>
          <a:p>
            <a:pPr lvl="1"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Autofit/>
          </a:bodyPr>
          <a:lstStyle/>
          <a:p>
            <a:pPr algn="l"/>
            <a:r>
              <a:rPr lang="en-US" sz="3200" b="1" dirty="0" smtClean="0"/>
              <a:t>Second phase(“toxic”)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686800" cy="6096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Occurs within 24 hours of the initial remission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High fever returns and several body systems are affected.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patient rapidly develops jaundice and complains of abdominal pain with vomiting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Bleeding can occur from the mouth, nose, eyes or stomach 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haematemesis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melena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 marL="3429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Kidney function deteriorates(Nephritis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albuminuria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anuria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renal failure.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Half of the patients who enter the toxic phase die within 10 to 14 days, the rest recover without significant organ damage.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ddx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10600" cy="5638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Severe malaria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Dengue hemorrhagic fever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Leptospirosis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viral hepatitis (fulminating forms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hep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 &amp; D)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Other hemorrhagic fevers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Poisoning.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 sz="3200" b="1" u="sng" dirty="0" smtClean="0">
                <a:latin typeface="Aharoni" pitchFamily="2" charset="-79"/>
                <a:cs typeface="Aharoni" pitchFamily="2" charset="-79"/>
              </a:rPr>
              <a:t>MANAGEMENT</a:t>
            </a:r>
            <a:endParaRPr lang="en-US" sz="3200" b="1" u="sng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Like most other viral haemorrhagic diseases, yellow fever has no specific drug for treatment. </a:t>
            </a:r>
          </a:p>
          <a:p>
            <a:pPr marL="514350" lvl="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Treatment is symptomatic, aimed at reducing the symptoms for the comfort of the patient.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patient is nursed in strict isolation using barrier nursing techniques.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Associated bacterial infections can be treated with antibiotics.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Ensure that the patient has no further contact with the mosquitoes through the use of ITNs etc.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Autofit/>
          </a:bodyPr>
          <a:lstStyle/>
          <a:p>
            <a:r>
              <a:rPr lang="en-US" sz="3200" b="1" u="sng" dirty="0" smtClean="0"/>
              <a:t>PREVENTION </a:t>
            </a:r>
            <a:r>
              <a:rPr lang="en-US" sz="3200" b="1" u="sng" dirty="0" smtClean="0"/>
              <a:t>&amp; CONTROL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8213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Vaccination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Vaccination-coverage must reach at least 60% to 80% of a population at risk.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vaccine is safe and affordable, providing effective immunity within 7-10 days for 95% of those vaccinated.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risk of death from yellow fever disease is far greater than the risks related to the vaccine. </a:t>
            </a:r>
          </a:p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Administering yellow fever vaccine to all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travellers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coming from or going to yellow fever endemic areas.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269</TotalTime>
  <Words>745</Words>
  <Application>Microsoft Office PowerPoint</Application>
  <PresentationFormat>On-screen Show (4:3)</PresentationFormat>
  <Paragraphs>75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INTRODUCTION TO YELLOW FEVER</vt:lpstr>
      <vt:lpstr>EPIDEMIOLOGY </vt:lpstr>
      <vt:lpstr>MODE OF TRANSMISSION</vt:lpstr>
      <vt:lpstr>CLINICAL FEATURES</vt:lpstr>
      <vt:lpstr>Second phase(“toxic”)</vt:lpstr>
      <vt:lpstr>ddx</vt:lpstr>
      <vt:lpstr>MANAGEMENT</vt:lpstr>
      <vt:lpstr>PREVENTION &amp; CONTROL</vt:lpstr>
      <vt:lpstr>PREVENTION CONT’D</vt:lpstr>
      <vt:lpstr>PREVENTION CONT’D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schistosomiasis</dc:title>
  <dc:creator>KEITANY SAMSON</dc:creator>
  <cp:lastModifiedBy>Student</cp:lastModifiedBy>
  <cp:revision>45</cp:revision>
  <dcterms:created xsi:type="dcterms:W3CDTF">2013-06-02T07:57:02Z</dcterms:created>
  <dcterms:modified xsi:type="dcterms:W3CDTF">2017-08-22T15:36:01Z</dcterms:modified>
</cp:coreProperties>
</file>