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3"/>
  </p:notesMasterIdLst>
  <p:sldIdLst>
    <p:sldId id="256" r:id="rId2"/>
    <p:sldId id="277" r:id="rId3"/>
    <p:sldId id="276" r:id="rId4"/>
    <p:sldId id="260" r:id="rId5"/>
    <p:sldId id="261" r:id="rId6"/>
    <p:sldId id="284" r:id="rId7"/>
    <p:sldId id="262" r:id="rId8"/>
    <p:sldId id="281" r:id="rId9"/>
    <p:sldId id="278" r:id="rId10"/>
    <p:sldId id="275" r:id="rId11"/>
    <p:sldId id="263" r:id="rId12"/>
    <p:sldId id="279" r:id="rId13"/>
    <p:sldId id="280" r:id="rId14"/>
    <p:sldId id="274" r:id="rId15"/>
    <p:sldId id="265" r:id="rId16"/>
    <p:sldId id="283" r:id="rId17"/>
    <p:sldId id="286" r:id="rId18"/>
    <p:sldId id="266" r:id="rId19"/>
    <p:sldId id="268" r:id="rId20"/>
    <p:sldId id="285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B058E-19AF-451A-96A8-CDB51151D68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AD654-4199-4647-A358-76480E3C2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54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AD654-4199-4647-A358-76480E3C29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14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907B08-DE58-4EB1-A445-0C63E8219D4F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B9ACBD-7D98-4FDE-99B0-479700343D1C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B4F5B2-8ACF-4665-BAC9-07738455F5E0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9C3B5-6883-44AD-B001-179677537AF3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CC74E4-D48B-4165-9F57-E79A1B84193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ADE2A-6B4F-49D8-9665-14DCF6370B1D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83D4C6-7BAC-48CB-BDFD-CAA762E9C233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A75280-150B-4462-A4BD-48345749F54C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254BDA-3944-493C-AE0B-6F1DEB2BEADA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2A1832-2F8E-4903-9108-C06AC08102C0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32FE2D-A179-4C8C-BAE5-68A833DA10FC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srgbClr val="FFFFFF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mtClean="0">
              <a:solidFill>
                <a:srgbClr val="FFFFFF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E7C1BBB-9379-4727-8260-284834B861D2}" type="slidenum">
              <a:rPr lang="en-GB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BRUCELL0SIS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75656" y="4005064"/>
            <a:ext cx="6400800" cy="1752600"/>
          </a:xfrm>
        </p:spPr>
        <p:txBody>
          <a:bodyPr/>
          <a:lstStyle/>
          <a:p>
            <a:r>
              <a:rPr lang="en-GB" b="1" dirty="0" err="1" smtClean="0"/>
              <a:t>Hellen</a:t>
            </a:r>
            <a:r>
              <a:rPr lang="en-GB" b="1" dirty="0" smtClean="0"/>
              <a:t> Nerima</a:t>
            </a:r>
          </a:p>
        </p:txBody>
      </p:sp>
    </p:spTree>
    <p:extLst>
      <p:ext uri="{BB962C8B-B14F-4D97-AF65-F5344CB8AC3E}">
        <p14:creationId xmlns:p14="http://schemas.microsoft.com/office/powerpoint/2010/main" val="41822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g28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5682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3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184576"/>
          </a:xfrm>
        </p:spPr>
        <p:txBody>
          <a:bodyPr>
            <a:normAutofit/>
          </a:bodyPr>
          <a:lstStyle/>
          <a:p>
            <a:r>
              <a:rPr lang="en-GB" dirty="0" smtClean="0"/>
              <a:t>Complex, not fully understood. </a:t>
            </a:r>
          </a:p>
          <a:p>
            <a:r>
              <a:rPr lang="en-GB" dirty="0" smtClean="0"/>
              <a:t>The organism enters the host, followed by WBC phagocytosis, transported to different organs especially </a:t>
            </a:r>
            <a:r>
              <a:rPr lang="en-GB" dirty="0" err="1" smtClean="0"/>
              <a:t>reticuloendithelial</a:t>
            </a:r>
            <a:r>
              <a:rPr lang="en-GB" dirty="0" smtClean="0"/>
              <a:t> system.</a:t>
            </a:r>
          </a:p>
          <a:p>
            <a:r>
              <a:rPr lang="en-GB" dirty="0" smtClean="0"/>
              <a:t>It produced endotoxin Lipopolysaccharide, which play an important role of survival of bacteria inside </a:t>
            </a:r>
            <a:r>
              <a:rPr lang="en-GB" dirty="0" err="1" smtClean="0"/>
              <a:t>monocytic</a:t>
            </a:r>
            <a:r>
              <a:rPr lang="en-GB" dirty="0" smtClean="0"/>
              <a:t> cells, suppressing </a:t>
            </a:r>
            <a:r>
              <a:rPr lang="en-GB" dirty="0" err="1" smtClean="0"/>
              <a:t>phagosome</a:t>
            </a:r>
            <a:r>
              <a:rPr lang="en-GB" dirty="0" smtClean="0"/>
              <a:t>-lysosome fusion and internalizing bacteria in Endoplasmic reticulum.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080120"/>
          </a:xfrm>
        </p:spPr>
        <p:txBody>
          <a:bodyPr/>
          <a:lstStyle/>
          <a:p>
            <a:r>
              <a:rPr lang="en-GB" dirty="0" smtClean="0"/>
              <a:t>Virulence </a:t>
            </a:r>
            <a:r>
              <a:rPr lang="en-GB" dirty="0"/>
              <a:t>and </a:t>
            </a:r>
            <a:r>
              <a:rPr lang="en-GB" dirty="0" smtClean="0"/>
              <a:t>pathogenesis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5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activation, B-cell produce </a:t>
            </a:r>
            <a:r>
              <a:rPr lang="en-US" dirty="0" err="1" smtClean="0"/>
              <a:t>IgM</a:t>
            </a:r>
            <a:r>
              <a:rPr lang="en-US" dirty="0" smtClean="0"/>
              <a:t> class antibodies, followed by </a:t>
            </a:r>
            <a:r>
              <a:rPr lang="en-US" dirty="0" err="1" smtClean="0"/>
              <a:t>IgG</a:t>
            </a:r>
            <a:r>
              <a:rPr lang="en-US" dirty="0" smtClean="0"/>
              <a:t> antibodies.</a:t>
            </a:r>
          </a:p>
          <a:p>
            <a:r>
              <a:rPr lang="en-US" dirty="0" smtClean="0"/>
              <a:t>They promote clearance of extracellular bacteria and facilitate phagocytosis of the </a:t>
            </a:r>
            <a:r>
              <a:rPr lang="en-US" dirty="0" err="1" smtClean="0"/>
              <a:t>brucella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Humoral</a:t>
            </a:r>
            <a:r>
              <a:rPr lang="en-US" dirty="0" smtClean="0"/>
              <a:t> immune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TNF-alpha produced stimulates lymphocytes and macrophages to eliminate intracellular </a:t>
            </a:r>
            <a:r>
              <a:rPr lang="en-US" dirty="0" err="1" smtClean="0"/>
              <a:t>brucella</a:t>
            </a:r>
            <a:r>
              <a:rPr lang="en-US" dirty="0" smtClean="0"/>
              <a:t>. </a:t>
            </a:r>
            <a:r>
              <a:rPr lang="en-US" dirty="0" err="1" smtClean="0"/>
              <a:t>Virullent</a:t>
            </a:r>
            <a:r>
              <a:rPr lang="en-US" dirty="0" smtClean="0"/>
              <a:t> </a:t>
            </a:r>
            <a:r>
              <a:rPr lang="en-US" dirty="0" err="1" smtClean="0"/>
              <a:t>brucella</a:t>
            </a:r>
            <a:r>
              <a:rPr lang="en-US" dirty="0" smtClean="0"/>
              <a:t> suppresses TNF and IFN-gamma</a:t>
            </a:r>
          </a:p>
          <a:p>
            <a:r>
              <a:rPr lang="en-US" dirty="0" smtClean="0"/>
              <a:t>Cytokines </a:t>
            </a:r>
            <a:r>
              <a:rPr lang="en-US" dirty="0" err="1" smtClean="0"/>
              <a:t>eg</a:t>
            </a:r>
            <a:r>
              <a:rPr lang="en-US" dirty="0" smtClean="0"/>
              <a:t> IL-12 promotes production of IFN-Y, which stimulates macrophage activation.</a:t>
            </a:r>
          </a:p>
          <a:p>
            <a:r>
              <a:rPr lang="en-US" dirty="0" smtClean="0"/>
              <a:t>Cytokines IL-6, IL-4, IL-10 down regulates the protective response.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Mediated Immunity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90220"/>
            <a:ext cx="7772400" cy="1143000"/>
          </a:xfrm>
        </p:spPr>
        <p:txBody>
          <a:bodyPr/>
          <a:lstStyle/>
          <a:p>
            <a:r>
              <a:rPr lang="en-US" sz="3200" dirty="0">
                <a:effectLst/>
              </a:rPr>
              <a:t>Spread of </a:t>
            </a:r>
            <a:r>
              <a:rPr lang="en-US" sz="3200" dirty="0" err="1">
                <a:effectLst/>
              </a:rPr>
              <a:t>Brucella</a:t>
            </a:r>
            <a:r>
              <a:rPr lang="en-US" sz="3200" dirty="0">
                <a:effectLst/>
              </a:rPr>
              <a:t> in the body</a:t>
            </a:r>
            <a:endParaRPr lang="en-GB" sz="3200" dirty="0"/>
          </a:p>
        </p:txBody>
      </p:sp>
      <p:pic>
        <p:nvPicPr>
          <p:cNvPr id="2050" name="Picture 2" descr="fig28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6" y="260648"/>
            <a:ext cx="7217643" cy="496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3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18457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Incubation period 1-3 weeks.</a:t>
            </a:r>
          </a:p>
          <a:p>
            <a:r>
              <a:rPr lang="en-GB" dirty="0" smtClean="0"/>
              <a:t>Onset can be acute or gradual.</a:t>
            </a:r>
            <a:endParaRPr lang="en-GB" dirty="0"/>
          </a:p>
          <a:p>
            <a:r>
              <a:rPr lang="en-GB" dirty="0"/>
              <a:t>1. acute febrile illness with non specific </a:t>
            </a:r>
            <a:r>
              <a:rPr lang="en-GB" dirty="0" smtClean="0"/>
              <a:t>symptoms; </a:t>
            </a:r>
          </a:p>
          <a:p>
            <a:r>
              <a:rPr lang="en-GB" dirty="0" smtClean="0"/>
              <a:t>Undulating fever (raising and falling) /relapsing fever, important in diagnosis.</a:t>
            </a:r>
          </a:p>
          <a:p>
            <a:r>
              <a:rPr lang="en-GB" dirty="0" smtClean="0"/>
              <a:t>Headache, sweating (often with foul </a:t>
            </a:r>
            <a:r>
              <a:rPr lang="en-GB" dirty="0" err="1" smtClean="0"/>
              <a:t>moldy</a:t>
            </a:r>
            <a:r>
              <a:rPr lang="en-GB" dirty="0" smtClean="0"/>
              <a:t> smell sometimes linked to wet hay) general body weakness</a:t>
            </a:r>
          </a:p>
          <a:p>
            <a:r>
              <a:rPr lang="en-GB" dirty="0" smtClean="0"/>
              <a:t>Anorexia and weight loss</a:t>
            </a:r>
          </a:p>
          <a:p>
            <a:r>
              <a:rPr lang="en-GB" dirty="0" smtClean="0"/>
              <a:t>Chills fatigue</a:t>
            </a:r>
          </a:p>
          <a:p>
            <a:r>
              <a:rPr lang="en-GB" dirty="0" smtClean="0"/>
              <a:t>Enlarged lymph nodes, liver and spleen are frequently found.</a:t>
            </a:r>
          </a:p>
          <a:p>
            <a:r>
              <a:rPr lang="en-GB" dirty="0" smtClean="0"/>
              <a:t>pancytopenia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080120"/>
          </a:xfrm>
        </p:spPr>
        <p:txBody>
          <a:bodyPr/>
          <a:lstStyle/>
          <a:p>
            <a:r>
              <a:rPr lang="en-GB" dirty="0" smtClean="0"/>
              <a:t>Clinical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1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Osteomyelitis, common complication.</a:t>
            </a:r>
          </a:p>
          <a:p>
            <a:r>
              <a:rPr lang="en-US" dirty="0" smtClean="0"/>
              <a:t>Infection to CNS</a:t>
            </a:r>
          </a:p>
          <a:p>
            <a:r>
              <a:rPr lang="en-US" dirty="0" smtClean="0"/>
              <a:t>Endocarditis, may be fetal in long run, mainly causes death.</a:t>
            </a:r>
          </a:p>
          <a:p>
            <a:r>
              <a:rPr lang="en-US" dirty="0" smtClean="0"/>
              <a:t>Liver abscess.</a:t>
            </a:r>
          </a:p>
          <a:p>
            <a:r>
              <a:rPr lang="en-US" dirty="0" smtClean="0"/>
              <a:t>In pregnant woman, miscarriage and birth defect in baby.</a:t>
            </a:r>
          </a:p>
          <a:p>
            <a:r>
              <a:rPr lang="en-US" dirty="0" smtClean="0"/>
              <a:t>Chronic fatigue syndrome, (fatigue, fever, myalgia, joint pain)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Malaria infection</a:t>
            </a:r>
          </a:p>
          <a:p>
            <a:r>
              <a:rPr lang="en-US" dirty="0" smtClean="0"/>
              <a:t>Tuberculosis</a:t>
            </a:r>
          </a:p>
          <a:p>
            <a:r>
              <a:rPr lang="en-US" dirty="0" smtClean="0"/>
              <a:t>Typhoid fever</a:t>
            </a:r>
          </a:p>
          <a:p>
            <a:r>
              <a:rPr lang="en-US" dirty="0" smtClean="0"/>
              <a:t>Septic arthritis</a:t>
            </a:r>
          </a:p>
          <a:p>
            <a:r>
              <a:rPr lang="en-US" dirty="0" smtClean="0"/>
              <a:t>Rheumatoid </a:t>
            </a:r>
            <a:r>
              <a:rPr lang="en-US" dirty="0" err="1" smtClean="0"/>
              <a:t>arthris</a:t>
            </a:r>
            <a:endParaRPr lang="en-US" dirty="0" smtClean="0"/>
          </a:p>
          <a:p>
            <a:r>
              <a:rPr lang="en-US" dirty="0" smtClean="0"/>
              <a:t>SLE</a:t>
            </a:r>
          </a:p>
          <a:p>
            <a:r>
              <a:rPr lang="en-US" dirty="0" smtClean="0"/>
              <a:t>Gout</a:t>
            </a:r>
          </a:p>
          <a:p>
            <a:r>
              <a:rPr lang="en-US" dirty="0" smtClean="0"/>
              <a:t>Osteoarthritis</a:t>
            </a:r>
          </a:p>
          <a:p>
            <a:r>
              <a:rPr lang="en-US" dirty="0" smtClean="0"/>
              <a:t>HIV infection</a:t>
            </a:r>
          </a:p>
          <a:p>
            <a:r>
              <a:rPr lang="en-US" dirty="0" smtClean="0"/>
              <a:t>Mumps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Differencial</a:t>
            </a:r>
            <a:r>
              <a:rPr lang="en-US" dirty="0" smtClean="0"/>
              <a:t>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32859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Isolation of </a:t>
            </a:r>
            <a:r>
              <a:rPr lang="en-GB" dirty="0" err="1" smtClean="0"/>
              <a:t>brucella</a:t>
            </a:r>
            <a:r>
              <a:rPr lang="en-GB" dirty="0" smtClean="0"/>
              <a:t> species from samples. Specimen- Blood</a:t>
            </a:r>
            <a:r>
              <a:rPr lang="en-GB" dirty="0"/>
              <a:t>, infected tissue, </a:t>
            </a:r>
            <a:r>
              <a:rPr lang="en-GB" dirty="0" smtClean="0"/>
              <a:t>CSF</a:t>
            </a:r>
            <a:r>
              <a:rPr lang="en-GB" dirty="0"/>
              <a:t>, </a:t>
            </a:r>
            <a:r>
              <a:rPr lang="en-GB" dirty="0" smtClean="0"/>
              <a:t>urine, swabs </a:t>
            </a:r>
            <a:r>
              <a:rPr lang="en-GB" dirty="0"/>
              <a:t>from abscess, biopsy </a:t>
            </a:r>
            <a:r>
              <a:rPr lang="en-GB" dirty="0" smtClean="0"/>
              <a:t>materials, bone marrow, liver aspirate.</a:t>
            </a:r>
          </a:p>
          <a:p>
            <a:endParaRPr lang="en-GB" dirty="0" smtClean="0"/>
          </a:p>
          <a:p>
            <a:r>
              <a:rPr lang="en-GB" dirty="0" smtClean="0"/>
              <a:t>Antibody titres to </a:t>
            </a:r>
            <a:r>
              <a:rPr lang="en-GB" dirty="0" err="1" smtClean="0"/>
              <a:t>Brucella</a:t>
            </a:r>
            <a:r>
              <a:rPr lang="en-GB" dirty="0" smtClean="0"/>
              <a:t>, titres at least 1:160 in convalescent phase (Recovery phase) serum sample is </a:t>
            </a:r>
            <a:r>
              <a:rPr lang="en-GB" dirty="0" err="1" smtClean="0"/>
              <a:t>diagonistic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slide </a:t>
            </a:r>
            <a:r>
              <a:rPr lang="en-GB" dirty="0" err="1" smtClean="0"/>
              <a:t>aggultination</a:t>
            </a:r>
            <a:r>
              <a:rPr lang="en-GB" dirty="0" smtClean="0"/>
              <a:t> test with </a:t>
            </a:r>
            <a:r>
              <a:rPr lang="en-GB" dirty="0" err="1" smtClean="0"/>
              <a:t>brucella</a:t>
            </a:r>
            <a:r>
              <a:rPr lang="en-GB" dirty="0" smtClean="0"/>
              <a:t> antiserum.</a:t>
            </a:r>
          </a:p>
          <a:p>
            <a:endParaRPr lang="en-GB" dirty="0"/>
          </a:p>
          <a:p>
            <a:r>
              <a:rPr lang="en-GB" dirty="0" smtClean="0"/>
              <a:t>ELISA </a:t>
            </a:r>
          </a:p>
          <a:p>
            <a:endParaRPr lang="en-GB" dirty="0" smtClean="0"/>
          </a:p>
          <a:p>
            <a:r>
              <a:rPr lang="en-GB" dirty="0" err="1" smtClean="0"/>
              <a:t>Brucella</a:t>
            </a:r>
            <a:r>
              <a:rPr lang="en-GB" dirty="0" smtClean="0"/>
              <a:t> skin test.</a:t>
            </a:r>
          </a:p>
          <a:p>
            <a:pPr marL="393192" lvl="1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080120"/>
          </a:xfrm>
        </p:spPr>
        <p:txBody>
          <a:bodyPr/>
          <a:lstStyle/>
          <a:p>
            <a:r>
              <a:rPr lang="en-GB" dirty="0"/>
              <a:t>Lab </a:t>
            </a:r>
            <a:r>
              <a:rPr lang="en-GB" dirty="0" smtClean="0"/>
              <a:t>diagnosis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8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26469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</a:t>
            </a:r>
            <a:r>
              <a:rPr lang="en-GB" dirty="0" smtClean="0"/>
              <a:t>MANAGEMENT</a:t>
            </a:r>
          </a:p>
          <a:p>
            <a:pPr marL="624078" indent="-514350">
              <a:buAutoNum type="arabicPeriod"/>
            </a:pPr>
            <a:r>
              <a:rPr lang="en-GB" dirty="0" smtClean="0"/>
              <a:t>Supportive management </a:t>
            </a:r>
          </a:p>
          <a:p>
            <a:pPr marL="624078" indent="-514350">
              <a:buAutoNum type="arabicPeriod"/>
            </a:pPr>
            <a:r>
              <a:rPr lang="en-GB" dirty="0" smtClean="0"/>
              <a:t>Definitive management</a:t>
            </a:r>
          </a:p>
          <a:p>
            <a:pPr marL="624078" indent="-514350">
              <a:buAutoNum type="arabicPeriod"/>
            </a:pPr>
            <a:r>
              <a:rPr lang="en-GB" dirty="0" smtClean="0"/>
              <a:t>Health education on prevention</a:t>
            </a:r>
            <a:endParaRPr lang="en-GB" dirty="0" smtClean="0"/>
          </a:p>
          <a:p>
            <a:pPr marL="109728" indent="0">
              <a:buNone/>
            </a:pPr>
            <a:r>
              <a:rPr lang="en-GB" dirty="0" err="1" smtClean="0"/>
              <a:t>Doxycyclin</a:t>
            </a:r>
            <a:r>
              <a:rPr lang="en-GB" dirty="0" smtClean="0"/>
              <a:t> 100mg twice daily for 6wks together with</a:t>
            </a:r>
          </a:p>
          <a:p>
            <a:pPr marL="109728" indent="0">
              <a:buNone/>
            </a:pPr>
            <a:r>
              <a:rPr lang="en-GB" dirty="0" smtClean="0"/>
              <a:t>Rifampicin 600-900mg/day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err="1" smtClean="0"/>
              <a:t>Doxycyclin</a:t>
            </a:r>
            <a:r>
              <a:rPr lang="en-GB" dirty="0" smtClean="0"/>
              <a:t> </a:t>
            </a:r>
            <a:r>
              <a:rPr lang="en-GB" dirty="0" smtClean="0"/>
              <a:t>100mg twice daily for 6wks together with,</a:t>
            </a:r>
          </a:p>
          <a:p>
            <a:pPr marL="109728" indent="0">
              <a:buNone/>
            </a:pPr>
            <a:r>
              <a:rPr lang="en-GB" dirty="0" smtClean="0"/>
              <a:t>Streptomycin </a:t>
            </a:r>
            <a:r>
              <a:rPr lang="en-GB" dirty="0" smtClean="0"/>
              <a:t>1g /day </a:t>
            </a:r>
            <a:r>
              <a:rPr lang="en-GB" dirty="0" err="1" smtClean="0"/>
              <a:t>Intramascular</a:t>
            </a:r>
            <a:r>
              <a:rPr lang="en-GB" dirty="0" smtClean="0"/>
              <a:t> for 2-3wks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97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Brucellosis is a highly contagious, zoonosis caused by ingestion of unpasteurized milk or undercooked meat from infected animals or close contacts with their secretions.</a:t>
            </a:r>
          </a:p>
          <a:p>
            <a:pPr marL="109728" indent="0">
              <a:buNone/>
            </a:pPr>
            <a:r>
              <a:rPr lang="en-US" dirty="0" smtClean="0"/>
              <a:t>Caused by </a:t>
            </a:r>
            <a:r>
              <a:rPr lang="en-US" dirty="0" err="1" smtClean="0"/>
              <a:t>brucella</a:t>
            </a:r>
            <a:r>
              <a:rPr lang="en-US" dirty="0" smtClean="0"/>
              <a:t> bacteria.</a:t>
            </a:r>
          </a:p>
          <a:p>
            <a:endParaRPr lang="en-US" dirty="0" smtClean="0"/>
          </a:p>
          <a:p>
            <a:r>
              <a:rPr lang="en-US" dirty="0" smtClean="0"/>
              <a:t>It rarely spreads from person to person.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Brucellosis can also be called undulant fever, undulating fever, </a:t>
            </a:r>
            <a:r>
              <a:rPr lang="en-US" dirty="0" err="1" smtClean="0"/>
              <a:t>mediterranean</a:t>
            </a:r>
            <a:r>
              <a:rPr lang="en-US" dirty="0" smtClean="0"/>
              <a:t> fever, malt fever, rock fever.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education to the society</a:t>
            </a:r>
          </a:p>
          <a:p>
            <a:r>
              <a:rPr lang="en-US" dirty="0" smtClean="0"/>
              <a:t>Vaccination of animals, no vaccine for human</a:t>
            </a:r>
          </a:p>
          <a:p>
            <a:r>
              <a:rPr lang="en-US" dirty="0" smtClean="0"/>
              <a:t>Testing herd before slaughter</a:t>
            </a:r>
          </a:p>
          <a:p>
            <a:r>
              <a:rPr lang="en-US" dirty="0" smtClean="0"/>
              <a:t>Boiling milk before consumption</a:t>
            </a:r>
          </a:p>
          <a:p>
            <a:r>
              <a:rPr lang="en-US" dirty="0" smtClean="0"/>
              <a:t>Changing traditional food habits, example eating raw meat, blood or bone marrow.</a:t>
            </a:r>
          </a:p>
          <a:p>
            <a:r>
              <a:rPr lang="en-US" dirty="0" smtClean="0"/>
              <a:t>Observation of people who have been exposed for at least 6months.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sz="7200" b="1" dirty="0" smtClean="0"/>
              <a:t>THANK YOU</a:t>
            </a:r>
            <a:endParaRPr lang="en-US" sz="7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4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184576"/>
          </a:xfrm>
        </p:spPr>
        <p:txBody>
          <a:bodyPr>
            <a:normAutofit/>
          </a:bodyPr>
          <a:lstStyle/>
          <a:p>
            <a:r>
              <a:rPr lang="en-GB" dirty="0"/>
              <a:t>G</a:t>
            </a:r>
            <a:r>
              <a:rPr lang="en-GB" dirty="0" smtClean="0"/>
              <a:t>ram </a:t>
            </a:r>
            <a:r>
              <a:rPr lang="en-GB" dirty="0"/>
              <a:t>-</a:t>
            </a:r>
            <a:r>
              <a:rPr lang="en-GB" dirty="0" err="1"/>
              <a:t>ve</a:t>
            </a:r>
            <a:r>
              <a:rPr lang="en-GB" dirty="0"/>
              <a:t> bacilli with variation in shape and seize- pleomorphic, short bacilli or </a:t>
            </a:r>
            <a:r>
              <a:rPr lang="en-GB" dirty="0" err="1"/>
              <a:t>cocco</a:t>
            </a:r>
            <a:r>
              <a:rPr lang="en-GB" dirty="0"/>
              <a:t>-bacilli</a:t>
            </a:r>
          </a:p>
          <a:p>
            <a:r>
              <a:rPr lang="en-GB" dirty="0" err="1" smtClean="0"/>
              <a:t>Nonmotile</a:t>
            </a:r>
            <a:r>
              <a:rPr lang="en-GB" dirty="0" smtClean="0"/>
              <a:t> non-capsular</a:t>
            </a:r>
            <a:r>
              <a:rPr lang="en-GB" dirty="0"/>
              <a:t>, </a:t>
            </a:r>
            <a:r>
              <a:rPr lang="en-GB" dirty="0" err="1" smtClean="0"/>
              <a:t>nonspore</a:t>
            </a:r>
            <a:r>
              <a:rPr lang="en-GB" dirty="0" smtClean="0"/>
              <a:t> forming</a:t>
            </a:r>
          </a:p>
          <a:p>
            <a:r>
              <a:rPr lang="en-GB" dirty="0" smtClean="0"/>
              <a:t>Strict aerobes and grow very slowly (fastidious) on blood agar</a:t>
            </a:r>
            <a:endParaRPr lang="en-GB" dirty="0"/>
          </a:p>
          <a:p>
            <a:r>
              <a:rPr lang="en-GB" dirty="0" smtClean="0"/>
              <a:t>Live as facultative intracellular pathogens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080120"/>
          </a:xfrm>
        </p:spPr>
        <p:txBody>
          <a:bodyPr/>
          <a:lstStyle/>
          <a:p>
            <a:r>
              <a:rPr lang="en-GB" dirty="0" err="1" smtClean="0"/>
              <a:t>Brucella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184576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usceptible </a:t>
            </a:r>
            <a:r>
              <a:rPr lang="en-GB" dirty="0"/>
              <a:t>to heat – rendered non </a:t>
            </a:r>
            <a:r>
              <a:rPr lang="en-GB" dirty="0" smtClean="0"/>
              <a:t>viable </a:t>
            </a:r>
            <a:r>
              <a:rPr lang="en-GB" dirty="0"/>
              <a:t>within 10 minutes at 600c</a:t>
            </a:r>
          </a:p>
          <a:p>
            <a:r>
              <a:rPr lang="en-GB" dirty="0"/>
              <a:t>D</a:t>
            </a:r>
            <a:r>
              <a:rPr lang="en-GB" dirty="0" smtClean="0"/>
              <a:t>estroyed by </a:t>
            </a:r>
            <a:r>
              <a:rPr lang="en-GB" dirty="0"/>
              <a:t>heat methods of processing items – pasteurization</a:t>
            </a:r>
          </a:p>
          <a:p>
            <a:r>
              <a:rPr lang="en-GB" dirty="0"/>
              <a:t>S</a:t>
            </a:r>
            <a:r>
              <a:rPr lang="en-GB" dirty="0" smtClean="0"/>
              <a:t>ensitive </a:t>
            </a:r>
            <a:r>
              <a:rPr lang="en-GB" dirty="0"/>
              <a:t>to direct </a:t>
            </a:r>
            <a:r>
              <a:rPr lang="en-GB" dirty="0" smtClean="0"/>
              <a:t>sunlight</a:t>
            </a:r>
            <a:endParaRPr lang="en-GB" dirty="0"/>
          </a:p>
          <a:p>
            <a:r>
              <a:rPr lang="en-GB" dirty="0"/>
              <a:t>S</a:t>
            </a:r>
            <a:r>
              <a:rPr lang="en-GB" dirty="0" smtClean="0"/>
              <a:t>ensitive </a:t>
            </a:r>
            <a:r>
              <a:rPr lang="en-GB" dirty="0"/>
              <a:t>to acid – non viable in sour </a:t>
            </a:r>
            <a:r>
              <a:rPr lang="en-GB" dirty="0" smtClean="0"/>
              <a:t>milk</a:t>
            </a:r>
            <a:endParaRPr lang="en-GB" dirty="0"/>
          </a:p>
          <a:p>
            <a:r>
              <a:rPr lang="en-GB" dirty="0"/>
              <a:t>C</a:t>
            </a:r>
            <a:r>
              <a:rPr lang="en-GB" dirty="0" smtClean="0"/>
              <a:t>an </a:t>
            </a:r>
            <a:r>
              <a:rPr lang="en-GB" dirty="0"/>
              <a:t>remain viable after </a:t>
            </a:r>
            <a:r>
              <a:rPr lang="en-GB" dirty="0" smtClean="0"/>
              <a:t>refrigeration </a:t>
            </a:r>
            <a:r>
              <a:rPr lang="en-GB" dirty="0"/>
              <a:t>for several weeks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080120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hysical 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9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184576"/>
          </a:xfrm>
        </p:spPr>
        <p:txBody>
          <a:bodyPr/>
          <a:lstStyle/>
          <a:p>
            <a:pPr marL="109728" indent="0">
              <a:buNone/>
            </a:pPr>
            <a:endParaRPr lang="en-GB" dirty="0"/>
          </a:p>
          <a:p>
            <a:r>
              <a:rPr lang="en-GB" dirty="0"/>
              <a:t>– 3 major </a:t>
            </a:r>
            <a:r>
              <a:rPr lang="en-GB" dirty="0" smtClean="0"/>
              <a:t>species, </a:t>
            </a:r>
            <a:endParaRPr lang="en-GB" dirty="0"/>
          </a:p>
          <a:p>
            <a:r>
              <a:rPr lang="en-GB" dirty="0"/>
              <a:t>1. </a:t>
            </a:r>
            <a:r>
              <a:rPr lang="en-GB" dirty="0" err="1"/>
              <a:t>Brucella</a:t>
            </a:r>
            <a:r>
              <a:rPr lang="en-GB" dirty="0"/>
              <a:t> </a:t>
            </a:r>
            <a:r>
              <a:rPr lang="en-GB" dirty="0" err="1"/>
              <a:t>melitensis</a:t>
            </a:r>
            <a:r>
              <a:rPr lang="en-GB" dirty="0"/>
              <a:t> – </a:t>
            </a:r>
            <a:r>
              <a:rPr lang="en-GB" dirty="0" smtClean="0"/>
              <a:t>affects sheep </a:t>
            </a:r>
            <a:r>
              <a:rPr lang="en-GB" dirty="0"/>
              <a:t>and </a:t>
            </a:r>
            <a:r>
              <a:rPr lang="en-GB" dirty="0" smtClean="0"/>
              <a:t>goats, causes most cases of human disease, it is most virulent and invasive</a:t>
            </a:r>
            <a:endParaRPr lang="en-GB" dirty="0"/>
          </a:p>
          <a:p>
            <a:r>
              <a:rPr lang="en-GB" dirty="0"/>
              <a:t>2. </a:t>
            </a:r>
            <a:r>
              <a:rPr lang="en-GB" dirty="0" err="1"/>
              <a:t>brucella</a:t>
            </a:r>
            <a:r>
              <a:rPr lang="en-GB" dirty="0"/>
              <a:t> </a:t>
            </a:r>
            <a:r>
              <a:rPr lang="en-GB" dirty="0" err="1"/>
              <a:t>abortus</a:t>
            </a:r>
            <a:r>
              <a:rPr lang="en-GB" dirty="0"/>
              <a:t> – </a:t>
            </a:r>
            <a:r>
              <a:rPr lang="en-GB" dirty="0" smtClean="0"/>
              <a:t>cattle</a:t>
            </a:r>
            <a:endParaRPr lang="en-GB" dirty="0"/>
          </a:p>
          <a:p>
            <a:r>
              <a:rPr lang="en-GB" dirty="0"/>
              <a:t>3. b. </a:t>
            </a:r>
            <a:r>
              <a:rPr lang="en-GB" dirty="0" err="1"/>
              <a:t>suis</a:t>
            </a:r>
            <a:r>
              <a:rPr lang="en-GB" dirty="0"/>
              <a:t> – </a:t>
            </a:r>
            <a:r>
              <a:rPr lang="en-GB" dirty="0" smtClean="0"/>
              <a:t>swine</a:t>
            </a:r>
          </a:p>
          <a:p>
            <a:r>
              <a:rPr lang="en-GB" dirty="0" smtClean="0"/>
              <a:t>B. </a:t>
            </a:r>
            <a:r>
              <a:rPr lang="en-GB" dirty="0" err="1" smtClean="0"/>
              <a:t>canis</a:t>
            </a:r>
            <a:r>
              <a:rPr lang="en-GB" dirty="0" smtClean="0"/>
              <a:t>- dogs</a:t>
            </a: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080120"/>
          </a:xfrm>
        </p:spPr>
        <p:txBody>
          <a:bodyPr/>
          <a:lstStyle/>
          <a:p>
            <a:r>
              <a:rPr lang="en-GB" dirty="0" smtClean="0"/>
              <a:t>Species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8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found around the </a:t>
            </a:r>
            <a:r>
              <a:rPr lang="en-US" dirty="0" err="1" smtClean="0"/>
              <a:t>Mediterenian</a:t>
            </a:r>
            <a:r>
              <a:rPr lang="en-US" dirty="0" smtClean="0"/>
              <a:t> sea. </a:t>
            </a:r>
          </a:p>
          <a:p>
            <a:r>
              <a:rPr lang="en-US" dirty="0" smtClean="0"/>
              <a:t>Eastern Europe</a:t>
            </a:r>
          </a:p>
          <a:p>
            <a:r>
              <a:rPr lang="en-US" dirty="0" smtClean="0"/>
              <a:t>Latin America</a:t>
            </a:r>
          </a:p>
          <a:p>
            <a:r>
              <a:rPr lang="en-US" dirty="0" smtClean="0"/>
              <a:t>Asia</a:t>
            </a:r>
          </a:p>
          <a:p>
            <a:r>
              <a:rPr lang="en-US" dirty="0" smtClean="0"/>
              <a:t>Africa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Carribian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184576"/>
          </a:xfrm>
        </p:spPr>
        <p:txBody>
          <a:bodyPr>
            <a:normAutofit/>
          </a:bodyPr>
          <a:lstStyle/>
          <a:p>
            <a:r>
              <a:rPr lang="en-GB" dirty="0" smtClean="0"/>
              <a:t>– </a:t>
            </a:r>
            <a:r>
              <a:rPr lang="en-GB" dirty="0"/>
              <a:t>humans get exposed thro contact with infected animals or products of infected animals –</a:t>
            </a:r>
          </a:p>
          <a:p>
            <a:r>
              <a:rPr lang="en-GB" dirty="0"/>
              <a:t>untreated milk, cheese, pork, meat or infected droplets</a:t>
            </a:r>
          </a:p>
          <a:p>
            <a:r>
              <a:rPr lang="en-GB" dirty="0" smtClean="0"/>
              <a:t>entry </a:t>
            </a:r>
            <a:r>
              <a:rPr lang="en-GB" dirty="0"/>
              <a:t>can be thro:</a:t>
            </a:r>
          </a:p>
          <a:p>
            <a:r>
              <a:rPr lang="en-GB" dirty="0"/>
              <a:t>– mucous membranes</a:t>
            </a:r>
          </a:p>
          <a:p>
            <a:r>
              <a:rPr lang="en-GB" dirty="0"/>
              <a:t>– broken skin</a:t>
            </a:r>
          </a:p>
          <a:p>
            <a:r>
              <a:rPr lang="en-GB" dirty="0"/>
              <a:t>– ingestion – via untreated </a:t>
            </a:r>
            <a:r>
              <a:rPr lang="en-GB" dirty="0" smtClean="0"/>
              <a:t>contaminated</a:t>
            </a:r>
          </a:p>
          <a:p>
            <a:r>
              <a:rPr lang="en-GB" dirty="0" smtClean="0"/>
              <a:t>Inhaled in infected aerosols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080120"/>
          </a:xfrm>
        </p:spPr>
        <p:txBody>
          <a:bodyPr/>
          <a:lstStyle/>
          <a:p>
            <a:r>
              <a:rPr lang="en-GB" dirty="0" smtClean="0"/>
              <a:t>Transmission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1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145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669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8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consuming unpasteurized milk </a:t>
            </a:r>
          </a:p>
          <a:p>
            <a:r>
              <a:rPr lang="en-US" dirty="0" smtClean="0"/>
              <a:t>Occupation, people working in laboratories, handling animal products. </a:t>
            </a:r>
          </a:p>
          <a:p>
            <a:r>
              <a:rPr lang="en-US" dirty="0" smtClean="0"/>
              <a:t>Veterinarians.</a:t>
            </a:r>
          </a:p>
          <a:p>
            <a:r>
              <a:rPr lang="en-US" dirty="0" smtClean="0"/>
              <a:t>Slaughterhouse workers.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it commonly affect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230</TotalTime>
  <Words>712</Words>
  <Application>Microsoft Office PowerPoint</Application>
  <PresentationFormat>On-screen Show (4:3)</PresentationFormat>
  <Paragraphs>116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BRUCELL0SIS</vt:lpstr>
      <vt:lpstr>PowerPoint Presentation</vt:lpstr>
      <vt:lpstr>Brucella</vt:lpstr>
      <vt:lpstr>Physical properties</vt:lpstr>
      <vt:lpstr>Species</vt:lpstr>
      <vt:lpstr>Epidemiology</vt:lpstr>
      <vt:lpstr>Transmission</vt:lpstr>
      <vt:lpstr>PowerPoint Presentation</vt:lpstr>
      <vt:lpstr>People it commonly affect</vt:lpstr>
      <vt:lpstr>PowerPoint Presentation</vt:lpstr>
      <vt:lpstr>Virulence and pathogenesis</vt:lpstr>
      <vt:lpstr>Humoral immune response</vt:lpstr>
      <vt:lpstr>Cell Mediated Immunity</vt:lpstr>
      <vt:lpstr>Spread of Brucella in the body</vt:lpstr>
      <vt:lpstr>Clinical features</vt:lpstr>
      <vt:lpstr>Complication </vt:lpstr>
      <vt:lpstr>Differencial Diagnosis</vt:lpstr>
      <vt:lpstr>Lab diagnosis</vt:lpstr>
      <vt:lpstr>PowerPoint Presentation</vt:lpstr>
      <vt:lpstr>Prevention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BRUCELLA</dc:title>
  <dc:creator>Dr. Kimaiga H.O. MBChB (UoN)</dc:creator>
  <cp:lastModifiedBy>HP</cp:lastModifiedBy>
  <cp:revision>41</cp:revision>
  <dcterms:created xsi:type="dcterms:W3CDTF">2013-09-09T20:43:40Z</dcterms:created>
  <dcterms:modified xsi:type="dcterms:W3CDTF">2018-02-22T09:48:25Z</dcterms:modified>
</cp:coreProperties>
</file>