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74" r:id="rId2"/>
    <p:sldId id="256" r:id="rId3"/>
    <p:sldId id="257" r:id="rId4"/>
    <p:sldId id="258" r:id="rId5"/>
    <p:sldId id="264" r:id="rId6"/>
    <p:sldId id="267" r:id="rId7"/>
    <p:sldId id="262" r:id="rId8"/>
    <p:sldId id="263" r:id="rId9"/>
    <p:sldId id="259" r:id="rId10"/>
    <p:sldId id="260" r:id="rId11"/>
    <p:sldId id="266" r:id="rId12"/>
    <p:sldId id="270" r:id="rId13"/>
    <p:sldId id="261" r:id="rId14"/>
    <p:sldId id="271" r:id="rId15"/>
    <p:sldId id="273" r:id="rId16"/>
    <p:sldId id="272" r:id="rId17"/>
  </p:sldIdLst>
  <p:sldSz cx="10972800" cy="8229600" type="B4JIS"/>
  <p:notesSz cx="6858000" cy="9144000"/>
  <p:defaultTextStyle>
    <a:defPPr>
      <a:defRPr lang="en-US"/>
    </a:defPPr>
    <a:lvl1pPr marL="0" algn="l" defTabSz="1141171" rtl="0" eaLnBrk="1" latinLnBrk="0" hangingPunct="1">
      <a:defRPr sz="2246" kern="1200">
        <a:solidFill>
          <a:schemeClr val="tx1"/>
        </a:solidFill>
        <a:latin typeface="+mn-lt"/>
        <a:ea typeface="+mn-ea"/>
        <a:cs typeface="+mn-cs"/>
      </a:defRPr>
    </a:lvl1pPr>
    <a:lvl2pPr marL="570586" algn="l" defTabSz="1141171" rtl="0" eaLnBrk="1" latinLnBrk="0" hangingPunct="1">
      <a:defRPr sz="2246" kern="1200">
        <a:solidFill>
          <a:schemeClr val="tx1"/>
        </a:solidFill>
        <a:latin typeface="+mn-lt"/>
        <a:ea typeface="+mn-ea"/>
        <a:cs typeface="+mn-cs"/>
      </a:defRPr>
    </a:lvl2pPr>
    <a:lvl3pPr marL="1141171" algn="l" defTabSz="1141171" rtl="0" eaLnBrk="1" latinLnBrk="0" hangingPunct="1">
      <a:defRPr sz="2246" kern="1200">
        <a:solidFill>
          <a:schemeClr val="tx1"/>
        </a:solidFill>
        <a:latin typeface="+mn-lt"/>
        <a:ea typeface="+mn-ea"/>
        <a:cs typeface="+mn-cs"/>
      </a:defRPr>
    </a:lvl3pPr>
    <a:lvl4pPr marL="1711757" algn="l" defTabSz="1141171" rtl="0" eaLnBrk="1" latinLnBrk="0" hangingPunct="1">
      <a:defRPr sz="2246" kern="1200">
        <a:solidFill>
          <a:schemeClr val="tx1"/>
        </a:solidFill>
        <a:latin typeface="+mn-lt"/>
        <a:ea typeface="+mn-ea"/>
        <a:cs typeface="+mn-cs"/>
      </a:defRPr>
    </a:lvl4pPr>
    <a:lvl5pPr marL="2282342" algn="l" defTabSz="1141171" rtl="0" eaLnBrk="1" latinLnBrk="0" hangingPunct="1">
      <a:defRPr sz="2246" kern="1200">
        <a:solidFill>
          <a:schemeClr val="tx1"/>
        </a:solidFill>
        <a:latin typeface="+mn-lt"/>
        <a:ea typeface="+mn-ea"/>
        <a:cs typeface="+mn-cs"/>
      </a:defRPr>
    </a:lvl5pPr>
    <a:lvl6pPr marL="2852928" algn="l" defTabSz="1141171" rtl="0" eaLnBrk="1" latinLnBrk="0" hangingPunct="1">
      <a:defRPr sz="2246" kern="1200">
        <a:solidFill>
          <a:schemeClr val="tx1"/>
        </a:solidFill>
        <a:latin typeface="+mn-lt"/>
        <a:ea typeface="+mn-ea"/>
        <a:cs typeface="+mn-cs"/>
      </a:defRPr>
    </a:lvl6pPr>
    <a:lvl7pPr marL="3423514" algn="l" defTabSz="1141171" rtl="0" eaLnBrk="1" latinLnBrk="0" hangingPunct="1">
      <a:defRPr sz="2246" kern="1200">
        <a:solidFill>
          <a:schemeClr val="tx1"/>
        </a:solidFill>
        <a:latin typeface="+mn-lt"/>
        <a:ea typeface="+mn-ea"/>
        <a:cs typeface="+mn-cs"/>
      </a:defRPr>
    </a:lvl7pPr>
    <a:lvl8pPr marL="3994099" algn="l" defTabSz="1141171" rtl="0" eaLnBrk="1" latinLnBrk="0" hangingPunct="1">
      <a:defRPr sz="2246" kern="1200">
        <a:solidFill>
          <a:schemeClr val="tx1"/>
        </a:solidFill>
        <a:latin typeface="+mn-lt"/>
        <a:ea typeface="+mn-ea"/>
        <a:cs typeface="+mn-cs"/>
      </a:defRPr>
    </a:lvl8pPr>
    <a:lvl9pPr marL="4564685" algn="l" defTabSz="1141171" rtl="0" eaLnBrk="1" latinLnBrk="0" hangingPunct="1">
      <a:defRPr sz="224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3913" autoAdjust="0"/>
  </p:normalViewPr>
  <p:slideViewPr>
    <p:cSldViewPr snapToGrid="0">
      <p:cViewPr varScale="1">
        <p:scale>
          <a:sx n="45" d="100"/>
          <a:sy n="45" d="100"/>
        </p:scale>
        <p:origin x="17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34BC5-1D89-42FA-9AD7-E4F5CE4ABED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A1E5C39-738E-4E5F-A396-1EDB3F14E1F6}">
      <dgm:prSet phldrT="[Text]" custT="1"/>
      <dgm:spPr/>
      <dgm:t>
        <a:bodyPr/>
        <a:lstStyle/>
        <a:p>
          <a:r>
            <a:rPr lang="en-US" sz="2800" dirty="0" smtClean="0"/>
            <a:t>Infection with B-H streptococcal bacteria</a:t>
          </a:r>
          <a:endParaRPr lang="en-US" sz="2800" dirty="0"/>
        </a:p>
      </dgm:t>
    </dgm:pt>
    <dgm:pt modelId="{14E04E8C-B7D0-4798-B1B4-16EE90B39292}" type="parTrans" cxnId="{D1E818DB-299E-4469-86E1-21F4FD2B5BF0}">
      <dgm:prSet/>
      <dgm:spPr/>
      <dgm:t>
        <a:bodyPr/>
        <a:lstStyle/>
        <a:p>
          <a:endParaRPr lang="en-US"/>
        </a:p>
      </dgm:t>
    </dgm:pt>
    <dgm:pt modelId="{7A0523DF-4C05-42FE-945C-B972D8A70D27}" type="sibTrans" cxnId="{D1E818DB-299E-4469-86E1-21F4FD2B5BF0}">
      <dgm:prSet/>
      <dgm:spPr/>
      <dgm:t>
        <a:bodyPr/>
        <a:lstStyle/>
        <a:p>
          <a:endParaRPr lang="en-US"/>
        </a:p>
      </dgm:t>
    </dgm:pt>
    <dgm:pt modelId="{0B274D86-6D6A-44F0-8540-FE5AF30E566A}">
      <dgm:prSet phldrT="[Text]" custT="1"/>
      <dgm:spPr/>
      <dgm:t>
        <a:bodyPr/>
        <a:lstStyle/>
        <a:p>
          <a:r>
            <a:rPr lang="en-US" sz="2800" dirty="0" smtClean="0"/>
            <a:t>Streptococcal sore throat</a:t>
          </a:r>
          <a:endParaRPr lang="en-US" sz="2800" dirty="0"/>
        </a:p>
      </dgm:t>
    </dgm:pt>
    <dgm:pt modelId="{243BC41D-1E03-4AC8-8546-A275E307B208}" type="parTrans" cxnId="{EBA50FD0-7155-407F-B534-A72DCACBF4A0}">
      <dgm:prSet/>
      <dgm:spPr/>
      <dgm:t>
        <a:bodyPr/>
        <a:lstStyle/>
        <a:p>
          <a:endParaRPr lang="en-US"/>
        </a:p>
      </dgm:t>
    </dgm:pt>
    <dgm:pt modelId="{7A91D8B2-93B6-4F45-A6E4-949347B38DBC}" type="sibTrans" cxnId="{EBA50FD0-7155-407F-B534-A72DCACBF4A0}">
      <dgm:prSet/>
      <dgm:spPr/>
      <dgm:t>
        <a:bodyPr/>
        <a:lstStyle/>
        <a:p>
          <a:endParaRPr lang="en-US"/>
        </a:p>
      </dgm:t>
    </dgm:pt>
    <dgm:pt modelId="{02F02327-1FA2-4681-8679-4760B53190C4}">
      <dgm:prSet phldrT="[Text]" custT="1"/>
      <dgm:spPr/>
      <dgm:t>
        <a:bodyPr/>
        <a:lstStyle/>
        <a:p>
          <a:r>
            <a:rPr lang="en-US" sz="2800" dirty="0" smtClean="0"/>
            <a:t>Auto-immune reaction to the sore throat occurs after 2weeks leading to inflammation of valves </a:t>
          </a:r>
          <a:endParaRPr lang="en-US" sz="2800" dirty="0"/>
        </a:p>
      </dgm:t>
    </dgm:pt>
    <dgm:pt modelId="{9850CE4F-96DC-409C-AB32-48645FCDF173}" type="parTrans" cxnId="{AD0C3EDD-DA82-4889-9E74-D88ED63C6BE7}">
      <dgm:prSet/>
      <dgm:spPr/>
      <dgm:t>
        <a:bodyPr/>
        <a:lstStyle/>
        <a:p>
          <a:endParaRPr lang="en-US"/>
        </a:p>
      </dgm:t>
    </dgm:pt>
    <dgm:pt modelId="{0AE4CDB6-67BA-4ADA-93A1-8D7E1237B22B}" type="sibTrans" cxnId="{AD0C3EDD-DA82-4889-9E74-D88ED63C6BE7}">
      <dgm:prSet/>
      <dgm:spPr/>
      <dgm:t>
        <a:bodyPr/>
        <a:lstStyle/>
        <a:p>
          <a:endParaRPr lang="en-US"/>
        </a:p>
      </dgm:t>
    </dgm:pt>
    <dgm:pt modelId="{F07F5B8D-7F65-437F-8430-E3175C88B07A}">
      <dgm:prSet phldrT="[Text]" custT="1"/>
      <dgm:spPr/>
      <dgm:t>
        <a:bodyPr/>
        <a:lstStyle/>
        <a:p>
          <a:r>
            <a:rPr lang="en-US" sz="2800" dirty="0" smtClean="0"/>
            <a:t>Rheumatic fever&gt;after 10 to 20 years&gt;RHD</a:t>
          </a:r>
          <a:endParaRPr lang="en-US" sz="2800" dirty="0"/>
        </a:p>
      </dgm:t>
    </dgm:pt>
    <dgm:pt modelId="{75A97A3E-615F-4C5E-ACA0-7732C1E564D8}" type="parTrans" cxnId="{CC1F4C8C-AF36-4271-BE67-19B84ECC43BC}">
      <dgm:prSet/>
      <dgm:spPr/>
      <dgm:t>
        <a:bodyPr/>
        <a:lstStyle/>
        <a:p>
          <a:endParaRPr lang="en-US"/>
        </a:p>
      </dgm:t>
    </dgm:pt>
    <dgm:pt modelId="{F7D79C1D-DC5F-4DFD-BA2C-049CA5B90B0C}" type="sibTrans" cxnId="{CC1F4C8C-AF36-4271-BE67-19B84ECC43BC}">
      <dgm:prSet/>
      <dgm:spPr/>
      <dgm:t>
        <a:bodyPr/>
        <a:lstStyle/>
        <a:p>
          <a:endParaRPr lang="en-US"/>
        </a:p>
      </dgm:t>
    </dgm:pt>
    <dgm:pt modelId="{BD179821-616B-4BBC-B4F6-FB1543BC45CB}" type="pres">
      <dgm:prSet presAssocID="{CDE34BC5-1D89-42FA-9AD7-E4F5CE4ABEDC}" presName="Name0" presStyleCnt="0">
        <dgm:presLayoutVars>
          <dgm:dir/>
          <dgm:animLvl val="lvl"/>
          <dgm:resizeHandles val="exact"/>
        </dgm:presLayoutVars>
      </dgm:prSet>
      <dgm:spPr/>
      <dgm:t>
        <a:bodyPr/>
        <a:lstStyle/>
        <a:p>
          <a:endParaRPr lang="en-US"/>
        </a:p>
      </dgm:t>
    </dgm:pt>
    <dgm:pt modelId="{15F7FD8F-FBE7-4A43-98CC-CFF079A81A33}" type="pres">
      <dgm:prSet presAssocID="{F07F5B8D-7F65-437F-8430-E3175C88B07A}" presName="boxAndChildren" presStyleCnt="0"/>
      <dgm:spPr/>
    </dgm:pt>
    <dgm:pt modelId="{16BED617-FF08-4D12-8EFB-32593D3804A2}" type="pres">
      <dgm:prSet presAssocID="{F07F5B8D-7F65-437F-8430-E3175C88B07A}" presName="parentTextBox" presStyleLbl="node1" presStyleIdx="0" presStyleCnt="4"/>
      <dgm:spPr/>
      <dgm:t>
        <a:bodyPr/>
        <a:lstStyle/>
        <a:p>
          <a:endParaRPr lang="en-US"/>
        </a:p>
      </dgm:t>
    </dgm:pt>
    <dgm:pt modelId="{753D5782-33BC-40D5-9354-7AF24765F222}" type="pres">
      <dgm:prSet presAssocID="{0AE4CDB6-67BA-4ADA-93A1-8D7E1237B22B}" presName="sp" presStyleCnt="0"/>
      <dgm:spPr/>
    </dgm:pt>
    <dgm:pt modelId="{0A97A92E-1599-4154-87CA-A05340068A30}" type="pres">
      <dgm:prSet presAssocID="{02F02327-1FA2-4681-8679-4760B53190C4}" presName="arrowAndChildren" presStyleCnt="0"/>
      <dgm:spPr/>
    </dgm:pt>
    <dgm:pt modelId="{EF2D96A4-A302-4015-A23A-1F3BD0C296CC}" type="pres">
      <dgm:prSet presAssocID="{02F02327-1FA2-4681-8679-4760B53190C4}" presName="parentTextArrow" presStyleLbl="node1" presStyleIdx="1" presStyleCnt="4"/>
      <dgm:spPr/>
      <dgm:t>
        <a:bodyPr/>
        <a:lstStyle/>
        <a:p>
          <a:endParaRPr lang="en-US"/>
        </a:p>
      </dgm:t>
    </dgm:pt>
    <dgm:pt modelId="{0BAC59C9-B780-40D2-A934-7FA73A40D5FE}" type="pres">
      <dgm:prSet presAssocID="{7A91D8B2-93B6-4F45-A6E4-949347B38DBC}" presName="sp" presStyleCnt="0"/>
      <dgm:spPr/>
    </dgm:pt>
    <dgm:pt modelId="{D7BC23F8-CF27-4DC2-8E1F-CE95C40E04A3}" type="pres">
      <dgm:prSet presAssocID="{0B274D86-6D6A-44F0-8540-FE5AF30E566A}" presName="arrowAndChildren" presStyleCnt="0"/>
      <dgm:spPr/>
    </dgm:pt>
    <dgm:pt modelId="{3CC61995-16BF-42B5-9EB1-F41E0B4D33B3}" type="pres">
      <dgm:prSet presAssocID="{0B274D86-6D6A-44F0-8540-FE5AF30E566A}" presName="parentTextArrow" presStyleLbl="node1" presStyleIdx="2" presStyleCnt="4"/>
      <dgm:spPr/>
      <dgm:t>
        <a:bodyPr/>
        <a:lstStyle/>
        <a:p>
          <a:endParaRPr lang="en-US"/>
        </a:p>
      </dgm:t>
    </dgm:pt>
    <dgm:pt modelId="{09C672A2-42AB-49EF-8477-6E99434BFEC8}" type="pres">
      <dgm:prSet presAssocID="{7A0523DF-4C05-42FE-945C-B972D8A70D27}" presName="sp" presStyleCnt="0"/>
      <dgm:spPr/>
    </dgm:pt>
    <dgm:pt modelId="{9A8C9AA9-DA36-4015-99A5-1DF795BE8C92}" type="pres">
      <dgm:prSet presAssocID="{6A1E5C39-738E-4E5F-A396-1EDB3F14E1F6}" presName="arrowAndChildren" presStyleCnt="0"/>
      <dgm:spPr/>
    </dgm:pt>
    <dgm:pt modelId="{B2C48F43-C762-4830-8AB0-BBB36ACB7419}" type="pres">
      <dgm:prSet presAssocID="{6A1E5C39-738E-4E5F-A396-1EDB3F14E1F6}" presName="parentTextArrow" presStyleLbl="node1" presStyleIdx="3" presStyleCnt="4"/>
      <dgm:spPr/>
      <dgm:t>
        <a:bodyPr/>
        <a:lstStyle/>
        <a:p>
          <a:endParaRPr lang="en-US"/>
        </a:p>
      </dgm:t>
    </dgm:pt>
  </dgm:ptLst>
  <dgm:cxnLst>
    <dgm:cxn modelId="{D618A2B1-0416-42C8-92BC-C6D32A47B8F2}" type="presOf" srcId="{0B274D86-6D6A-44F0-8540-FE5AF30E566A}" destId="{3CC61995-16BF-42B5-9EB1-F41E0B4D33B3}" srcOrd="0" destOrd="0" presId="urn:microsoft.com/office/officeart/2005/8/layout/process4"/>
    <dgm:cxn modelId="{C82DE170-4714-4CB6-8130-AD820311A1C4}" type="presOf" srcId="{CDE34BC5-1D89-42FA-9AD7-E4F5CE4ABEDC}" destId="{BD179821-616B-4BBC-B4F6-FB1543BC45CB}" srcOrd="0" destOrd="0" presId="urn:microsoft.com/office/officeart/2005/8/layout/process4"/>
    <dgm:cxn modelId="{AD0C3EDD-DA82-4889-9E74-D88ED63C6BE7}" srcId="{CDE34BC5-1D89-42FA-9AD7-E4F5CE4ABEDC}" destId="{02F02327-1FA2-4681-8679-4760B53190C4}" srcOrd="2" destOrd="0" parTransId="{9850CE4F-96DC-409C-AB32-48645FCDF173}" sibTransId="{0AE4CDB6-67BA-4ADA-93A1-8D7E1237B22B}"/>
    <dgm:cxn modelId="{461BD04D-3E3C-4C1D-A3E4-77F8C1568428}" type="presOf" srcId="{6A1E5C39-738E-4E5F-A396-1EDB3F14E1F6}" destId="{B2C48F43-C762-4830-8AB0-BBB36ACB7419}" srcOrd="0" destOrd="0" presId="urn:microsoft.com/office/officeart/2005/8/layout/process4"/>
    <dgm:cxn modelId="{C6E42B61-3D31-4B93-992D-2AE3FBA58E9B}" type="presOf" srcId="{02F02327-1FA2-4681-8679-4760B53190C4}" destId="{EF2D96A4-A302-4015-A23A-1F3BD0C296CC}" srcOrd="0" destOrd="0" presId="urn:microsoft.com/office/officeart/2005/8/layout/process4"/>
    <dgm:cxn modelId="{CC1F4C8C-AF36-4271-BE67-19B84ECC43BC}" srcId="{CDE34BC5-1D89-42FA-9AD7-E4F5CE4ABEDC}" destId="{F07F5B8D-7F65-437F-8430-E3175C88B07A}" srcOrd="3" destOrd="0" parTransId="{75A97A3E-615F-4C5E-ACA0-7732C1E564D8}" sibTransId="{F7D79C1D-DC5F-4DFD-BA2C-049CA5B90B0C}"/>
    <dgm:cxn modelId="{D1E818DB-299E-4469-86E1-21F4FD2B5BF0}" srcId="{CDE34BC5-1D89-42FA-9AD7-E4F5CE4ABEDC}" destId="{6A1E5C39-738E-4E5F-A396-1EDB3F14E1F6}" srcOrd="0" destOrd="0" parTransId="{14E04E8C-B7D0-4798-B1B4-16EE90B39292}" sibTransId="{7A0523DF-4C05-42FE-945C-B972D8A70D27}"/>
    <dgm:cxn modelId="{EBA50FD0-7155-407F-B534-A72DCACBF4A0}" srcId="{CDE34BC5-1D89-42FA-9AD7-E4F5CE4ABEDC}" destId="{0B274D86-6D6A-44F0-8540-FE5AF30E566A}" srcOrd="1" destOrd="0" parTransId="{243BC41D-1E03-4AC8-8546-A275E307B208}" sibTransId="{7A91D8B2-93B6-4F45-A6E4-949347B38DBC}"/>
    <dgm:cxn modelId="{15EFEC3F-8E9E-44AD-B41B-E0B29FFD4D74}" type="presOf" srcId="{F07F5B8D-7F65-437F-8430-E3175C88B07A}" destId="{16BED617-FF08-4D12-8EFB-32593D3804A2}" srcOrd="0" destOrd="0" presId="urn:microsoft.com/office/officeart/2005/8/layout/process4"/>
    <dgm:cxn modelId="{53919166-6252-4CB8-A0CC-9F127C85FBF2}" type="presParOf" srcId="{BD179821-616B-4BBC-B4F6-FB1543BC45CB}" destId="{15F7FD8F-FBE7-4A43-98CC-CFF079A81A33}" srcOrd="0" destOrd="0" presId="urn:microsoft.com/office/officeart/2005/8/layout/process4"/>
    <dgm:cxn modelId="{D1059F75-4ECC-4E22-99AA-EF9DDBE343B4}" type="presParOf" srcId="{15F7FD8F-FBE7-4A43-98CC-CFF079A81A33}" destId="{16BED617-FF08-4D12-8EFB-32593D3804A2}" srcOrd="0" destOrd="0" presId="urn:microsoft.com/office/officeart/2005/8/layout/process4"/>
    <dgm:cxn modelId="{D81B74F2-3B37-44FE-B3F8-C18A9EFCDFFC}" type="presParOf" srcId="{BD179821-616B-4BBC-B4F6-FB1543BC45CB}" destId="{753D5782-33BC-40D5-9354-7AF24765F222}" srcOrd="1" destOrd="0" presId="urn:microsoft.com/office/officeart/2005/8/layout/process4"/>
    <dgm:cxn modelId="{FD41567B-E15D-45CD-BCB9-205E43DADAEA}" type="presParOf" srcId="{BD179821-616B-4BBC-B4F6-FB1543BC45CB}" destId="{0A97A92E-1599-4154-87CA-A05340068A30}" srcOrd="2" destOrd="0" presId="urn:microsoft.com/office/officeart/2005/8/layout/process4"/>
    <dgm:cxn modelId="{51C63312-021D-409D-982B-73D9224066E2}" type="presParOf" srcId="{0A97A92E-1599-4154-87CA-A05340068A30}" destId="{EF2D96A4-A302-4015-A23A-1F3BD0C296CC}" srcOrd="0" destOrd="0" presId="urn:microsoft.com/office/officeart/2005/8/layout/process4"/>
    <dgm:cxn modelId="{6D9EB6F0-9D08-4132-9D1B-B478C84BAA73}" type="presParOf" srcId="{BD179821-616B-4BBC-B4F6-FB1543BC45CB}" destId="{0BAC59C9-B780-40D2-A934-7FA73A40D5FE}" srcOrd="3" destOrd="0" presId="urn:microsoft.com/office/officeart/2005/8/layout/process4"/>
    <dgm:cxn modelId="{DE789233-2486-4CB1-8F96-80777B1C3A8B}" type="presParOf" srcId="{BD179821-616B-4BBC-B4F6-FB1543BC45CB}" destId="{D7BC23F8-CF27-4DC2-8E1F-CE95C40E04A3}" srcOrd="4" destOrd="0" presId="urn:microsoft.com/office/officeart/2005/8/layout/process4"/>
    <dgm:cxn modelId="{3F074FD7-5D3E-49CF-9D6F-464BCDFF780A}" type="presParOf" srcId="{D7BC23F8-CF27-4DC2-8E1F-CE95C40E04A3}" destId="{3CC61995-16BF-42B5-9EB1-F41E0B4D33B3}" srcOrd="0" destOrd="0" presId="urn:microsoft.com/office/officeart/2005/8/layout/process4"/>
    <dgm:cxn modelId="{10101BDD-5098-4679-948C-61352384F058}" type="presParOf" srcId="{BD179821-616B-4BBC-B4F6-FB1543BC45CB}" destId="{09C672A2-42AB-49EF-8477-6E99434BFEC8}" srcOrd="5" destOrd="0" presId="urn:microsoft.com/office/officeart/2005/8/layout/process4"/>
    <dgm:cxn modelId="{44B512F3-61CD-4360-8AB5-0EDD635042BE}" type="presParOf" srcId="{BD179821-616B-4BBC-B4F6-FB1543BC45CB}" destId="{9A8C9AA9-DA36-4015-99A5-1DF795BE8C92}" srcOrd="6" destOrd="0" presId="urn:microsoft.com/office/officeart/2005/8/layout/process4"/>
    <dgm:cxn modelId="{29BEAB8D-5B64-49F0-AD51-87FADDF82A4D}" type="presParOf" srcId="{9A8C9AA9-DA36-4015-99A5-1DF795BE8C92}" destId="{B2C48F43-C762-4830-8AB0-BBB36ACB741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34BC5-1D89-42FA-9AD7-E4F5CE4ABED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2B479132-57CC-4B48-810A-CC6C97BD2D04}">
      <dgm:prSet custT="1"/>
      <dgm:spPr/>
      <dgm:t>
        <a:bodyPr/>
        <a:lstStyle/>
        <a:p>
          <a:r>
            <a:rPr lang="en-US" sz="3200" dirty="0" err="1" smtClean="0"/>
            <a:t>Reapeated</a:t>
          </a:r>
          <a:r>
            <a:rPr lang="en-US" sz="3200" dirty="0" smtClean="0"/>
            <a:t> Episodes of Rheumatic fever</a:t>
          </a:r>
          <a:endParaRPr lang="en-US" sz="3200" dirty="0"/>
        </a:p>
      </dgm:t>
    </dgm:pt>
    <dgm:pt modelId="{ED1C97B6-CAD0-4735-B2DF-46E3290E638F}" type="parTrans" cxnId="{BB91E4C0-9485-4138-A955-DFC21C9F4DBC}">
      <dgm:prSet/>
      <dgm:spPr/>
      <dgm:t>
        <a:bodyPr/>
        <a:lstStyle/>
        <a:p>
          <a:endParaRPr lang="en-US"/>
        </a:p>
      </dgm:t>
    </dgm:pt>
    <dgm:pt modelId="{C5F2CF68-B377-4D7C-8134-60FEDA69AE4C}" type="sibTrans" cxnId="{BB91E4C0-9485-4138-A955-DFC21C9F4DBC}">
      <dgm:prSet/>
      <dgm:spPr/>
      <dgm:t>
        <a:bodyPr/>
        <a:lstStyle/>
        <a:p>
          <a:endParaRPr lang="en-US"/>
        </a:p>
      </dgm:t>
    </dgm:pt>
    <dgm:pt modelId="{A223388D-42BD-4563-8004-C9084566DD9E}">
      <dgm:prSet custT="1"/>
      <dgm:spPr/>
      <dgm:t>
        <a:bodyPr/>
        <a:lstStyle/>
        <a:p>
          <a:r>
            <a:rPr lang="en-US" sz="3200" dirty="0" smtClean="0"/>
            <a:t>Repeated </a:t>
          </a:r>
          <a:r>
            <a:rPr lang="en-US" sz="3200" dirty="0" err="1" smtClean="0"/>
            <a:t>autimmune</a:t>
          </a:r>
          <a:r>
            <a:rPr lang="en-US" sz="3200" dirty="0" smtClean="0"/>
            <a:t> destruction of heart valves </a:t>
          </a:r>
          <a:r>
            <a:rPr lang="en-US" sz="3200" dirty="0" err="1" smtClean="0"/>
            <a:t>esp</a:t>
          </a:r>
          <a:r>
            <a:rPr lang="en-US" sz="3200" dirty="0" smtClean="0"/>
            <a:t> mitral valve and inner lining of heart</a:t>
          </a:r>
          <a:endParaRPr lang="en-US" sz="3200" dirty="0"/>
        </a:p>
      </dgm:t>
    </dgm:pt>
    <dgm:pt modelId="{DF0E26D5-2D6F-4572-8563-C3BE236AEBE2}" type="parTrans" cxnId="{01018313-00C5-42BA-AC7E-AC56AEAF57A4}">
      <dgm:prSet/>
      <dgm:spPr/>
      <dgm:t>
        <a:bodyPr/>
        <a:lstStyle/>
        <a:p>
          <a:endParaRPr lang="en-US"/>
        </a:p>
      </dgm:t>
    </dgm:pt>
    <dgm:pt modelId="{D67876B8-4B84-4B6D-8B43-FD05EF140A4A}" type="sibTrans" cxnId="{01018313-00C5-42BA-AC7E-AC56AEAF57A4}">
      <dgm:prSet/>
      <dgm:spPr/>
      <dgm:t>
        <a:bodyPr/>
        <a:lstStyle/>
        <a:p>
          <a:endParaRPr lang="en-US"/>
        </a:p>
      </dgm:t>
    </dgm:pt>
    <dgm:pt modelId="{530C44FD-816B-464E-A290-C59CA94B9637}">
      <dgm:prSet custT="1"/>
      <dgm:spPr/>
      <dgm:t>
        <a:bodyPr/>
        <a:lstStyle/>
        <a:p>
          <a:r>
            <a:rPr lang="en-US" sz="3200" dirty="0" smtClean="0"/>
            <a:t>Fibrosis of valves&gt;</a:t>
          </a:r>
          <a:r>
            <a:rPr lang="en-US" sz="3200" dirty="0" err="1" smtClean="0"/>
            <a:t>valvular</a:t>
          </a:r>
          <a:r>
            <a:rPr lang="en-US" sz="3200" dirty="0" smtClean="0"/>
            <a:t> </a:t>
          </a:r>
          <a:r>
            <a:rPr lang="en-US" sz="3200" dirty="0" err="1" smtClean="0"/>
            <a:t>stenosisand</a:t>
          </a:r>
          <a:r>
            <a:rPr lang="en-US" sz="3200" dirty="0" smtClean="0"/>
            <a:t> </a:t>
          </a:r>
          <a:r>
            <a:rPr lang="en-US" sz="3200" dirty="0" err="1" smtClean="0"/>
            <a:t>faiure</a:t>
          </a:r>
          <a:r>
            <a:rPr lang="en-US" sz="3200" dirty="0" smtClean="0"/>
            <a:t> of valves to close hence regurgitation&gt; Heart failure due to overworking </a:t>
          </a:r>
          <a:endParaRPr lang="en-US" sz="3200" dirty="0"/>
        </a:p>
      </dgm:t>
    </dgm:pt>
    <dgm:pt modelId="{248154FA-D78F-48DA-84A1-CC1C96CDB52D}" type="parTrans" cxnId="{03A2D1F5-93D3-40C9-941C-0CB8754E2A44}">
      <dgm:prSet/>
      <dgm:spPr/>
      <dgm:t>
        <a:bodyPr/>
        <a:lstStyle/>
        <a:p>
          <a:endParaRPr lang="en-US"/>
        </a:p>
      </dgm:t>
    </dgm:pt>
    <dgm:pt modelId="{451012DB-49C9-4B6D-9A47-D3DD90E4B149}" type="sibTrans" cxnId="{03A2D1F5-93D3-40C9-941C-0CB8754E2A44}">
      <dgm:prSet/>
      <dgm:spPr/>
      <dgm:t>
        <a:bodyPr/>
        <a:lstStyle/>
        <a:p>
          <a:endParaRPr lang="en-US"/>
        </a:p>
      </dgm:t>
    </dgm:pt>
    <dgm:pt modelId="{BD179821-616B-4BBC-B4F6-FB1543BC45CB}" type="pres">
      <dgm:prSet presAssocID="{CDE34BC5-1D89-42FA-9AD7-E4F5CE4ABEDC}" presName="Name0" presStyleCnt="0">
        <dgm:presLayoutVars>
          <dgm:dir/>
          <dgm:animLvl val="lvl"/>
          <dgm:resizeHandles val="exact"/>
        </dgm:presLayoutVars>
      </dgm:prSet>
      <dgm:spPr/>
      <dgm:t>
        <a:bodyPr/>
        <a:lstStyle/>
        <a:p>
          <a:endParaRPr lang="en-US"/>
        </a:p>
      </dgm:t>
    </dgm:pt>
    <dgm:pt modelId="{AF48F20D-93B1-47E3-AF7F-065FDE201F8A}" type="pres">
      <dgm:prSet presAssocID="{530C44FD-816B-464E-A290-C59CA94B9637}" presName="boxAndChildren" presStyleCnt="0"/>
      <dgm:spPr/>
    </dgm:pt>
    <dgm:pt modelId="{6D39C0F7-3F87-4752-8B1C-46878281605B}" type="pres">
      <dgm:prSet presAssocID="{530C44FD-816B-464E-A290-C59CA94B9637}" presName="parentTextBox" presStyleLbl="node1" presStyleIdx="0" presStyleCnt="3"/>
      <dgm:spPr/>
      <dgm:t>
        <a:bodyPr/>
        <a:lstStyle/>
        <a:p>
          <a:endParaRPr lang="en-US"/>
        </a:p>
      </dgm:t>
    </dgm:pt>
    <dgm:pt modelId="{882A4339-C838-4EAB-B406-A7EE80A96B78}" type="pres">
      <dgm:prSet presAssocID="{D67876B8-4B84-4B6D-8B43-FD05EF140A4A}" presName="sp" presStyleCnt="0"/>
      <dgm:spPr/>
    </dgm:pt>
    <dgm:pt modelId="{75FA9906-1122-4A17-AB6F-584B57A9F80B}" type="pres">
      <dgm:prSet presAssocID="{A223388D-42BD-4563-8004-C9084566DD9E}" presName="arrowAndChildren" presStyleCnt="0"/>
      <dgm:spPr/>
    </dgm:pt>
    <dgm:pt modelId="{B9322349-4393-43CB-9FE6-3AC953A52095}" type="pres">
      <dgm:prSet presAssocID="{A223388D-42BD-4563-8004-C9084566DD9E}" presName="parentTextArrow" presStyleLbl="node1" presStyleIdx="1" presStyleCnt="3"/>
      <dgm:spPr/>
      <dgm:t>
        <a:bodyPr/>
        <a:lstStyle/>
        <a:p>
          <a:endParaRPr lang="en-US"/>
        </a:p>
      </dgm:t>
    </dgm:pt>
    <dgm:pt modelId="{0D081BD5-8654-4141-945D-AF8D2BC06A0C}" type="pres">
      <dgm:prSet presAssocID="{C5F2CF68-B377-4D7C-8134-60FEDA69AE4C}" presName="sp" presStyleCnt="0"/>
      <dgm:spPr/>
    </dgm:pt>
    <dgm:pt modelId="{CE7C4B71-CC32-42FD-B921-61B968B6E4E4}" type="pres">
      <dgm:prSet presAssocID="{2B479132-57CC-4B48-810A-CC6C97BD2D04}" presName="arrowAndChildren" presStyleCnt="0"/>
      <dgm:spPr/>
    </dgm:pt>
    <dgm:pt modelId="{27968941-BFD2-4435-9074-9ED958DE7117}" type="pres">
      <dgm:prSet presAssocID="{2B479132-57CC-4B48-810A-CC6C97BD2D04}" presName="parentTextArrow" presStyleLbl="node1" presStyleIdx="2" presStyleCnt="3" custScaleX="100000" custScaleY="125458"/>
      <dgm:spPr/>
      <dgm:t>
        <a:bodyPr/>
        <a:lstStyle/>
        <a:p>
          <a:endParaRPr lang="en-US"/>
        </a:p>
      </dgm:t>
    </dgm:pt>
  </dgm:ptLst>
  <dgm:cxnLst>
    <dgm:cxn modelId="{3A1B2FE4-0F14-4F76-9CF3-3A4CAEDCB8F9}" type="presOf" srcId="{CDE34BC5-1D89-42FA-9AD7-E4F5CE4ABEDC}" destId="{BD179821-616B-4BBC-B4F6-FB1543BC45CB}" srcOrd="0" destOrd="0" presId="urn:microsoft.com/office/officeart/2005/8/layout/process4"/>
    <dgm:cxn modelId="{03A2D1F5-93D3-40C9-941C-0CB8754E2A44}" srcId="{CDE34BC5-1D89-42FA-9AD7-E4F5CE4ABEDC}" destId="{530C44FD-816B-464E-A290-C59CA94B9637}" srcOrd="2" destOrd="0" parTransId="{248154FA-D78F-48DA-84A1-CC1C96CDB52D}" sibTransId="{451012DB-49C9-4B6D-9A47-D3DD90E4B149}"/>
    <dgm:cxn modelId="{E68ADDC3-7E6F-461E-92F6-E8BA52EB1BC5}" type="presOf" srcId="{2B479132-57CC-4B48-810A-CC6C97BD2D04}" destId="{27968941-BFD2-4435-9074-9ED958DE7117}" srcOrd="0" destOrd="0" presId="urn:microsoft.com/office/officeart/2005/8/layout/process4"/>
    <dgm:cxn modelId="{E6DDC762-F061-4F45-8FA4-3D09CB5DAE04}" type="presOf" srcId="{530C44FD-816B-464E-A290-C59CA94B9637}" destId="{6D39C0F7-3F87-4752-8B1C-46878281605B}" srcOrd="0" destOrd="0" presId="urn:microsoft.com/office/officeart/2005/8/layout/process4"/>
    <dgm:cxn modelId="{BB91E4C0-9485-4138-A955-DFC21C9F4DBC}" srcId="{CDE34BC5-1D89-42FA-9AD7-E4F5CE4ABEDC}" destId="{2B479132-57CC-4B48-810A-CC6C97BD2D04}" srcOrd="0" destOrd="0" parTransId="{ED1C97B6-CAD0-4735-B2DF-46E3290E638F}" sibTransId="{C5F2CF68-B377-4D7C-8134-60FEDA69AE4C}"/>
    <dgm:cxn modelId="{DC140853-1FCD-4956-8C32-23660F673A5C}" type="presOf" srcId="{A223388D-42BD-4563-8004-C9084566DD9E}" destId="{B9322349-4393-43CB-9FE6-3AC953A52095}" srcOrd="0" destOrd="0" presId="urn:microsoft.com/office/officeart/2005/8/layout/process4"/>
    <dgm:cxn modelId="{01018313-00C5-42BA-AC7E-AC56AEAF57A4}" srcId="{CDE34BC5-1D89-42FA-9AD7-E4F5CE4ABEDC}" destId="{A223388D-42BD-4563-8004-C9084566DD9E}" srcOrd="1" destOrd="0" parTransId="{DF0E26D5-2D6F-4572-8563-C3BE236AEBE2}" sibTransId="{D67876B8-4B84-4B6D-8B43-FD05EF140A4A}"/>
    <dgm:cxn modelId="{BAC49200-BF6E-472E-AE7B-36999C524A69}" type="presParOf" srcId="{BD179821-616B-4BBC-B4F6-FB1543BC45CB}" destId="{AF48F20D-93B1-47E3-AF7F-065FDE201F8A}" srcOrd="0" destOrd="0" presId="urn:microsoft.com/office/officeart/2005/8/layout/process4"/>
    <dgm:cxn modelId="{B15A76E9-5CE6-447A-8C88-5D3C3C2D0ADB}" type="presParOf" srcId="{AF48F20D-93B1-47E3-AF7F-065FDE201F8A}" destId="{6D39C0F7-3F87-4752-8B1C-46878281605B}" srcOrd="0" destOrd="0" presId="urn:microsoft.com/office/officeart/2005/8/layout/process4"/>
    <dgm:cxn modelId="{C4652118-09B7-4361-BB45-7EB2BFB2FC3A}" type="presParOf" srcId="{BD179821-616B-4BBC-B4F6-FB1543BC45CB}" destId="{882A4339-C838-4EAB-B406-A7EE80A96B78}" srcOrd="1" destOrd="0" presId="urn:microsoft.com/office/officeart/2005/8/layout/process4"/>
    <dgm:cxn modelId="{D2682636-1EE4-4425-BB01-6BA4DBB52E79}" type="presParOf" srcId="{BD179821-616B-4BBC-B4F6-FB1543BC45CB}" destId="{75FA9906-1122-4A17-AB6F-584B57A9F80B}" srcOrd="2" destOrd="0" presId="urn:microsoft.com/office/officeart/2005/8/layout/process4"/>
    <dgm:cxn modelId="{B01266FF-3664-41A8-9539-F4C802A33638}" type="presParOf" srcId="{75FA9906-1122-4A17-AB6F-584B57A9F80B}" destId="{B9322349-4393-43CB-9FE6-3AC953A52095}" srcOrd="0" destOrd="0" presId="urn:microsoft.com/office/officeart/2005/8/layout/process4"/>
    <dgm:cxn modelId="{08CC3253-2F33-4197-A71E-DC005B97AED6}" type="presParOf" srcId="{BD179821-616B-4BBC-B4F6-FB1543BC45CB}" destId="{0D081BD5-8654-4141-945D-AF8D2BC06A0C}" srcOrd="3" destOrd="0" presId="urn:microsoft.com/office/officeart/2005/8/layout/process4"/>
    <dgm:cxn modelId="{3FD4F5CC-AA2E-46F3-ACB2-A7A3962E88CA}" type="presParOf" srcId="{BD179821-616B-4BBC-B4F6-FB1543BC45CB}" destId="{CE7C4B71-CC32-42FD-B921-61B968B6E4E4}" srcOrd="4" destOrd="0" presId="urn:microsoft.com/office/officeart/2005/8/layout/process4"/>
    <dgm:cxn modelId="{18E54E4C-373D-4146-BB88-1A29BACC8184}" type="presParOf" srcId="{CE7C4B71-CC32-42FD-B921-61B968B6E4E4}" destId="{27968941-BFD2-4435-9074-9ED958DE711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ED617-FF08-4D12-8EFB-32593D3804A2}">
      <dsp:nvSpPr>
        <dsp:cNvPr id="0" name=""/>
        <dsp:cNvSpPr/>
      </dsp:nvSpPr>
      <dsp:spPr>
        <a:xfrm>
          <a:off x="0" y="4358368"/>
          <a:ext cx="10245438" cy="9535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Rheumatic fever&gt;after 10 to 20 years&gt;RHD</a:t>
          </a:r>
          <a:endParaRPr lang="en-US" sz="2800" kern="1200" dirty="0"/>
        </a:p>
      </dsp:txBody>
      <dsp:txXfrm>
        <a:off x="0" y="4358368"/>
        <a:ext cx="10245438" cy="953504"/>
      </dsp:txXfrm>
    </dsp:sp>
    <dsp:sp modelId="{EF2D96A4-A302-4015-A23A-1F3BD0C296CC}">
      <dsp:nvSpPr>
        <dsp:cNvPr id="0" name=""/>
        <dsp:cNvSpPr/>
      </dsp:nvSpPr>
      <dsp:spPr>
        <a:xfrm rot="10800000">
          <a:off x="0" y="2906181"/>
          <a:ext cx="10245438" cy="146649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Auto-immune reaction to the sore throat occurs after 2weeks leading to inflammation of valves </a:t>
          </a:r>
          <a:endParaRPr lang="en-US" sz="2800" kern="1200" dirty="0"/>
        </a:p>
      </dsp:txBody>
      <dsp:txXfrm rot="10800000">
        <a:off x="0" y="2906181"/>
        <a:ext cx="10245438" cy="952881"/>
      </dsp:txXfrm>
    </dsp:sp>
    <dsp:sp modelId="{3CC61995-16BF-42B5-9EB1-F41E0B4D33B3}">
      <dsp:nvSpPr>
        <dsp:cNvPr id="0" name=""/>
        <dsp:cNvSpPr/>
      </dsp:nvSpPr>
      <dsp:spPr>
        <a:xfrm rot="10800000">
          <a:off x="0" y="1453993"/>
          <a:ext cx="10245438" cy="146649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Streptococcal sore throat</a:t>
          </a:r>
          <a:endParaRPr lang="en-US" sz="2800" kern="1200" dirty="0"/>
        </a:p>
      </dsp:txBody>
      <dsp:txXfrm rot="10800000">
        <a:off x="0" y="1453993"/>
        <a:ext cx="10245438" cy="952881"/>
      </dsp:txXfrm>
    </dsp:sp>
    <dsp:sp modelId="{B2C48F43-C762-4830-8AB0-BBB36ACB7419}">
      <dsp:nvSpPr>
        <dsp:cNvPr id="0" name=""/>
        <dsp:cNvSpPr/>
      </dsp:nvSpPr>
      <dsp:spPr>
        <a:xfrm rot="10800000">
          <a:off x="0" y="1806"/>
          <a:ext cx="10245438" cy="1466490"/>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Infection with B-H streptococcal bacteria</a:t>
          </a:r>
          <a:endParaRPr lang="en-US" sz="2800" kern="1200" dirty="0"/>
        </a:p>
      </dsp:txBody>
      <dsp:txXfrm rot="10800000">
        <a:off x="0" y="1806"/>
        <a:ext cx="10245438" cy="952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9C0F7-3F87-4752-8B1C-46878281605B}">
      <dsp:nvSpPr>
        <dsp:cNvPr id="0" name=""/>
        <dsp:cNvSpPr/>
      </dsp:nvSpPr>
      <dsp:spPr>
        <a:xfrm>
          <a:off x="0" y="4066222"/>
          <a:ext cx="10972800" cy="11828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Fibrosis of valves&gt;</a:t>
          </a:r>
          <a:r>
            <a:rPr lang="en-US" sz="3200" kern="1200" dirty="0" err="1" smtClean="0"/>
            <a:t>valvular</a:t>
          </a:r>
          <a:r>
            <a:rPr lang="en-US" sz="3200" kern="1200" dirty="0" smtClean="0"/>
            <a:t> </a:t>
          </a:r>
          <a:r>
            <a:rPr lang="en-US" sz="3200" kern="1200" dirty="0" err="1" smtClean="0"/>
            <a:t>stenosisand</a:t>
          </a:r>
          <a:r>
            <a:rPr lang="en-US" sz="3200" kern="1200" dirty="0" smtClean="0"/>
            <a:t> </a:t>
          </a:r>
          <a:r>
            <a:rPr lang="en-US" sz="3200" kern="1200" dirty="0" err="1" smtClean="0"/>
            <a:t>faiure</a:t>
          </a:r>
          <a:r>
            <a:rPr lang="en-US" sz="3200" kern="1200" dirty="0" smtClean="0"/>
            <a:t> of valves to close hence regurgitation&gt; Heart failure due to overworking </a:t>
          </a:r>
          <a:endParaRPr lang="en-US" sz="3200" kern="1200" dirty="0"/>
        </a:p>
      </dsp:txBody>
      <dsp:txXfrm>
        <a:off x="0" y="4066222"/>
        <a:ext cx="10972800" cy="1182858"/>
      </dsp:txXfrm>
    </dsp:sp>
    <dsp:sp modelId="{B9322349-4393-43CB-9FE6-3AC953A52095}">
      <dsp:nvSpPr>
        <dsp:cNvPr id="0" name=""/>
        <dsp:cNvSpPr/>
      </dsp:nvSpPr>
      <dsp:spPr>
        <a:xfrm rot="10800000">
          <a:off x="0" y="2264728"/>
          <a:ext cx="10972800" cy="1819236"/>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Repeated </a:t>
          </a:r>
          <a:r>
            <a:rPr lang="en-US" sz="3200" kern="1200" dirty="0" err="1" smtClean="0"/>
            <a:t>autimmune</a:t>
          </a:r>
          <a:r>
            <a:rPr lang="en-US" sz="3200" kern="1200" dirty="0" smtClean="0"/>
            <a:t> destruction of heart valves </a:t>
          </a:r>
          <a:r>
            <a:rPr lang="en-US" sz="3200" kern="1200" dirty="0" err="1" smtClean="0"/>
            <a:t>esp</a:t>
          </a:r>
          <a:r>
            <a:rPr lang="en-US" sz="3200" kern="1200" dirty="0" smtClean="0"/>
            <a:t> mitral valve and inner lining of heart</a:t>
          </a:r>
          <a:endParaRPr lang="en-US" sz="3200" kern="1200" dirty="0"/>
        </a:p>
      </dsp:txBody>
      <dsp:txXfrm rot="10800000">
        <a:off x="0" y="2264728"/>
        <a:ext cx="10972800" cy="1182085"/>
      </dsp:txXfrm>
    </dsp:sp>
    <dsp:sp modelId="{27968941-BFD2-4435-9074-9ED958DE7117}">
      <dsp:nvSpPr>
        <dsp:cNvPr id="0" name=""/>
        <dsp:cNvSpPr/>
      </dsp:nvSpPr>
      <dsp:spPr>
        <a:xfrm rot="10800000">
          <a:off x="0" y="94"/>
          <a:ext cx="10972800" cy="2282377"/>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err="1" smtClean="0"/>
            <a:t>Reapeated</a:t>
          </a:r>
          <a:r>
            <a:rPr lang="en-US" sz="3200" kern="1200" dirty="0" smtClean="0"/>
            <a:t> Episodes of Rheumatic fever</a:t>
          </a:r>
          <a:endParaRPr lang="en-US" sz="3200" kern="1200" dirty="0"/>
        </a:p>
      </dsp:txBody>
      <dsp:txXfrm rot="10800000">
        <a:off x="0" y="94"/>
        <a:ext cx="10972800" cy="14830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DFDB1-85F7-4069-8842-4D3E2E435D2B}" type="datetimeFigureOut">
              <a:rPr lang="en-US" smtClean="0"/>
              <a:t>7/15/2021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62ED5-1E2D-427D-AEE4-380A1890486E}" type="slidenum">
              <a:rPr lang="en-US" smtClean="0"/>
              <a:t>‹#›</a:t>
            </a:fld>
            <a:endParaRPr lang="en-US"/>
          </a:p>
        </p:txBody>
      </p:sp>
    </p:spTree>
    <p:extLst>
      <p:ext uri="{BB962C8B-B14F-4D97-AF65-F5344CB8AC3E}">
        <p14:creationId xmlns:p14="http://schemas.microsoft.com/office/powerpoint/2010/main" val="1371071266"/>
      </p:ext>
    </p:extLst>
  </p:cSld>
  <p:clrMap bg1="lt1" tx1="dk1" bg2="lt2" tx2="dk2" accent1="accent1" accent2="accent2" accent3="accent3" accent4="accent4" accent5="accent5" accent6="accent6" hlink="hlink" folHlink="folHlink"/>
  <p:notesStyle>
    <a:lvl1pPr marL="0" algn="l" defTabSz="1141171" rtl="0" eaLnBrk="1" latinLnBrk="0" hangingPunct="1">
      <a:defRPr sz="1498" kern="1200">
        <a:solidFill>
          <a:schemeClr val="tx1"/>
        </a:solidFill>
        <a:latin typeface="+mn-lt"/>
        <a:ea typeface="+mn-ea"/>
        <a:cs typeface="+mn-cs"/>
      </a:defRPr>
    </a:lvl1pPr>
    <a:lvl2pPr marL="570586" algn="l" defTabSz="1141171" rtl="0" eaLnBrk="1" latinLnBrk="0" hangingPunct="1">
      <a:defRPr sz="1498" kern="1200">
        <a:solidFill>
          <a:schemeClr val="tx1"/>
        </a:solidFill>
        <a:latin typeface="+mn-lt"/>
        <a:ea typeface="+mn-ea"/>
        <a:cs typeface="+mn-cs"/>
      </a:defRPr>
    </a:lvl2pPr>
    <a:lvl3pPr marL="1141171" algn="l" defTabSz="1141171" rtl="0" eaLnBrk="1" latinLnBrk="0" hangingPunct="1">
      <a:defRPr sz="1498" kern="1200">
        <a:solidFill>
          <a:schemeClr val="tx1"/>
        </a:solidFill>
        <a:latin typeface="+mn-lt"/>
        <a:ea typeface="+mn-ea"/>
        <a:cs typeface="+mn-cs"/>
      </a:defRPr>
    </a:lvl3pPr>
    <a:lvl4pPr marL="1711757" algn="l" defTabSz="1141171" rtl="0" eaLnBrk="1" latinLnBrk="0" hangingPunct="1">
      <a:defRPr sz="1498" kern="1200">
        <a:solidFill>
          <a:schemeClr val="tx1"/>
        </a:solidFill>
        <a:latin typeface="+mn-lt"/>
        <a:ea typeface="+mn-ea"/>
        <a:cs typeface="+mn-cs"/>
      </a:defRPr>
    </a:lvl4pPr>
    <a:lvl5pPr marL="2282342" algn="l" defTabSz="1141171" rtl="0" eaLnBrk="1" latinLnBrk="0" hangingPunct="1">
      <a:defRPr sz="1498" kern="1200">
        <a:solidFill>
          <a:schemeClr val="tx1"/>
        </a:solidFill>
        <a:latin typeface="+mn-lt"/>
        <a:ea typeface="+mn-ea"/>
        <a:cs typeface="+mn-cs"/>
      </a:defRPr>
    </a:lvl5pPr>
    <a:lvl6pPr marL="2852928" algn="l" defTabSz="1141171" rtl="0" eaLnBrk="1" latinLnBrk="0" hangingPunct="1">
      <a:defRPr sz="1498" kern="1200">
        <a:solidFill>
          <a:schemeClr val="tx1"/>
        </a:solidFill>
        <a:latin typeface="+mn-lt"/>
        <a:ea typeface="+mn-ea"/>
        <a:cs typeface="+mn-cs"/>
      </a:defRPr>
    </a:lvl6pPr>
    <a:lvl7pPr marL="3423514" algn="l" defTabSz="1141171" rtl="0" eaLnBrk="1" latinLnBrk="0" hangingPunct="1">
      <a:defRPr sz="1498" kern="1200">
        <a:solidFill>
          <a:schemeClr val="tx1"/>
        </a:solidFill>
        <a:latin typeface="+mn-lt"/>
        <a:ea typeface="+mn-ea"/>
        <a:cs typeface="+mn-cs"/>
      </a:defRPr>
    </a:lvl7pPr>
    <a:lvl8pPr marL="3994099" algn="l" defTabSz="1141171" rtl="0" eaLnBrk="1" latinLnBrk="0" hangingPunct="1">
      <a:defRPr sz="1498" kern="1200">
        <a:solidFill>
          <a:schemeClr val="tx1"/>
        </a:solidFill>
        <a:latin typeface="+mn-lt"/>
        <a:ea typeface="+mn-ea"/>
        <a:cs typeface="+mn-cs"/>
      </a:defRPr>
    </a:lvl8pPr>
    <a:lvl9pPr marL="4564685" algn="l" defTabSz="1141171" rtl="0" eaLnBrk="1" latinLnBrk="0" hangingPunct="1">
      <a:defRPr sz="14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8A62ED5-1E2D-427D-AEE4-380A1890486E}" type="slidenum">
              <a:rPr lang="en-US" smtClean="0"/>
              <a:t>1</a:t>
            </a:fld>
            <a:endParaRPr lang="en-US"/>
          </a:p>
        </p:txBody>
      </p:sp>
    </p:spTree>
    <p:extLst>
      <p:ext uri="{BB962C8B-B14F-4D97-AF65-F5344CB8AC3E}">
        <p14:creationId xmlns:p14="http://schemas.microsoft.com/office/powerpoint/2010/main" val="272571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98" b="1" kern="1200" dirty="0" smtClean="0">
                <a:solidFill>
                  <a:schemeClr val="tx1"/>
                </a:solidFill>
                <a:effectLst/>
                <a:latin typeface="+mn-lt"/>
                <a:ea typeface="+mn-ea"/>
                <a:cs typeface="+mn-cs"/>
              </a:rPr>
              <a:t>Medical treatment</a:t>
            </a:r>
            <a:endParaRPr lang="en-US" sz="1498" kern="120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NB: - Mainly prevention through prompt treatment of streptococcal sore throat with antibiotics-penicillin or erythromycin. This can prevent the development of rheumatic fever and therefore rheumatic heart disease. However if it does occur, the main goal of Rx is to eradicate the organism and prevent further complications ( e.g. thromboembolism and heart failure). This involves:-</a:t>
            </a: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Acute therapy: </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aggressive use of IV antimicrobial medications such as penicillin, </a:t>
            </a:r>
            <a:r>
              <a:rPr lang="en-US" sz="1498" kern="1200" dirty="0" err="1" smtClean="0">
                <a:solidFill>
                  <a:schemeClr val="tx1"/>
                </a:solidFill>
                <a:effectLst/>
                <a:latin typeface="+mn-lt"/>
                <a:ea typeface="+mn-ea"/>
                <a:cs typeface="+mn-cs"/>
              </a:rPr>
              <a:t>vancomycin</a:t>
            </a:r>
            <a:r>
              <a:rPr lang="en-US" sz="1498" kern="1200" dirty="0" smtClean="0">
                <a:solidFill>
                  <a:schemeClr val="tx1"/>
                </a:solidFill>
                <a:effectLst/>
                <a:latin typeface="+mn-lt"/>
                <a:ea typeface="+mn-ea"/>
                <a:cs typeface="+mn-cs"/>
              </a:rPr>
              <a:t>, amphotericin B (to cure infection)</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Antipyretics (to reduce fever)</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Rest (to decrease cardiac workload)</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Surgical valve replacement (to restore normal valve function)</a:t>
            </a: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Prophylactic antibiotic therapy (to prevent infection)</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13</a:t>
            </a:fld>
            <a:endParaRPr lang="en-US"/>
          </a:p>
        </p:txBody>
      </p:sp>
    </p:spTree>
    <p:extLst>
      <p:ext uri="{BB962C8B-B14F-4D97-AF65-F5344CB8AC3E}">
        <p14:creationId xmlns:p14="http://schemas.microsoft.com/office/powerpoint/2010/main" val="937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98" b="1" kern="1200" dirty="0" smtClean="0">
                <a:solidFill>
                  <a:schemeClr val="tx1"/>
                </a:solidFill>
                <a:effectLst/>
                <a:latin typeface="+mn-lt"/>
                <a:ea typeface="+mn-ea"/>
                <a:cs typeface="+mn-cs"/>
              </a:rPr>
              <a:t>Factors that may predispose an individual to rheumatic fever</a:t>
            </a:r>
            <a:endParaRPr lang="en-US" sz="1498" kern="1200" dirty="0" smtClean="0">
              <a:solidFill>
                <a:schemeClr val="tx1"/>
              </a:solidFill>
              <a:effectLst/>
              <a:latin typeface="+mn-lt"/>
              <a:ea typeface="+mn-ea"/>
              <a:cs typeface="+mn-cs"/>
            </a:endParaRPr>
          </a:p>
          <a:p>
            <a:pPr lvl="0"/>
            <a:r>
              <a:rPr lang="en-US" sz="1498" kern="1200" dirty="0" smtClean="0">
                <a:solidFill>
                  <a:schemeClr val="tx1"/>
                </a:solidFill>
                <a:effectLst/>
                <a:latin typeface="+mn-lt"/>
                <a:ea typeface="+mn-ea"/>
                <a:cs typeface="+mn-cs"/>
              </a:rPr>
              <a:t> malnutrition,</a:t>
            </a:r>
          </a:p>
          <a:p>
            <a:pPr lvl="0"/>
            <a:r>
              <a:rPr lang="en-US" sz="1498" kern="1200" dirty="0" smtClean="0">
                <a:solidFill>
                  <a:schemeClr val="tx1"/>
                </a:solidFill>
                <a:effectLst/>
                <a:latin typeface="+mn-lt"/>
                <a:ea typeface="+mn-ea"/>
                <a:cs typeface="+mn-cs"/>
              </a:rPr>
              <a:t> Overcrowding</a:t>
            </a:r>
          </a:p>
          <a:p>
            <a:pPr lvl="0"/>
            <a:r>
              <a:rPr lang="en-US" sz="1498" kern="1200" dirty="0" smtClean="0">
                <a:solidFill>
                  <a:schemeClr val="tx1"/>
                </a:solidFill>
                <a:effectLst/>
                <a:latin typeface="+mn-lt"/>
                <a:ea typeface="+mn-ea"/>
                <a:cs typeface="+mn-cs"/>
              </a:rPr>
              <a:t> and lower socioeconomic status </a:t>
            </a:r>
          </a:p>
          <a:p>
            <a:endParaRPr lang="en-US" dirty="0"/>
          </a:p>
        </p:txBody>
      </p:sp>
      <p:sp>
        <p:nvSpPr>
          <p:cNvPr id="4" name="Slide Number Placeholder 3"/>
          <p:cNvSpPr>
            <a:spLocks noGrp="1"/>
          </p:cNvSpPr>
          <p:nvPr>
            <p:ph type="sldNum" sz="quarter" idx="10"/>
          </p:nvPr>
        </p:nvSpPr>
        <p:spPr/>
        <p:txBody>
          <a:bodyPr/>
          <a:lstStyle/>
          <a:p>
            <a:fld id="{48A62ED5-1E2D-427D-AEE4-380A1890486E}" type="slidenum">
              <a:rPr lang="en-US" smtClean="0"/>
              <a:t>3</a:t>
            </a:fld>
            <a:endParaRPr lang="en-US"/>
          </a:p>
        </p:txBody>
      </p:sp>
    </p:spTree>
    <p:extLst>
      <p:ext uri="{BB962C8B-B14F-4D97-AF65-F5344CB8AC3E}">
        <p14:creationId xmlns:p14="http://schemas.microsoft.com/office/powerpoint/2010/main" val="75944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98" b="1" kern="1200" dirty="0" smtClean="0">
                <a:solidFill>
                  <a:schemeClr val="tx1"/>
                </a:solidFill>
                <a:effectLst/>
                <a:latin typeface="+mn-lt"/>
                <a:ea typeface="+mn-ea"/>
                <a:cs typeface="+mn-cs"/>
              </a:rPr>
              <a:t>Pathophysiology </a:t>
            </a:r>
            <a:endParaRPr lang="en-US" sz="1498" kern="1200" dirty="0" smtClean="0">
              <a:solidFill>
                <a:schemeClr val="tx1"/>
              </a:solidFill>
              <a:effectLst/>
              <a:latin typeface="+mn-lt"/>
              <a:ea typeface="+mn-ea"/>
              <a:cs typeface="+mn-cs"/>
            </a:endParaRPr>
          </a:p>
          <a:p>
            <a:pPr lvl="0"/>
            <a:r>
              <a:rPr lang="en-US" sz="1498" kern="1200" dirty="0" smtClean="0">
                <a:solidFill>
                  <a:schemeClr val="tx1"/>
                </a:solidFill>
                <a:effectLst/>
                <a:latin typeface="+mn-lt"/>
                <a:ea typeface="+mn-ea"/>
                <a:cs typeface="+mn-cs"/>
              </a:rPr>
              <a:t>Although rheumatic fever can occur at any age, it typically occurs between ages 5 and 15, and can recur along with rheumatic </a:t>
            </a:r>
            <a:r>
              <a:rPr lang="en-US" sz="1498" kern="1200" dirty="0" err="1" smtClean="0">
                <a:solidFill>
                  <a:schemeClr val="tx1"/>
                </a:solidFill>
                <a:effectLst/>
                <a:latin typeface="+mn-lt"/>
                <a:ea typeface="+mn-ea"/>
                <a:cs typeface="+mn-cs"/>
              </a:rPr>
              <a:t>carditis</a:t>
            </a:r>
            <a:r>
              <a:rPr lang="en-US" sz="1498" kern="1200" dirty="0" smtClean="0">
                <a:solidFill>
                  <a:schemeClr val="tx1"/>
                </a:solidFill>
                <a:effectLst/>
                <a:latin typeface="+mn-lt"/>
                <a:ea typeface="+mn-ea"/>
                <a:cs typeface="+mn-cs"/>
              </a:rPr>
              <a:t>.</a:t>
            </a:r>
          </a:p>
          <a:p>
            <a:pPr lvl="0"/>
            <a:r>
              <a:rPr lang="en-US" sz="1498" kern="1200" dirty="0" smtClean="0">
                <a:solidFill>
                  <a:schemeClr val="tx1"/>
                </a:solidFill>
                <a:effectLst/>
                <a:latin typeface="+mn-lt"/>
                <a:ea typeface="+mn-ea"/>
                <a:cs typeface="+mn-cs"/>
              </a:rPr>
              <a:t>A serious complication of </a:t>
            </a:r>
            <a:r>
              <a:rPr lang="en-US" sz="1498" b="1" kern="1200" dirty="0" smtClean="0">
                <a:solidFill>
                  <a:schemeClr val="tx1"/>
                </a:solidFill>
                <a:effectLst/>
                <a:latin typeface="+mn-lt"/>
                <a:ea typeface="+mn-ea"/>
                <a:cs typeface="+mn-cs"/>
              </a:rPr>
              <a:t>rheumatic fever </a:t>
            </a:r>
            <a:r>
              <a:rPr lang="en-US" sz="1498" kern="1200" dirty="0" smtClean="0">
                <a:solidFill>
                  <a:schemeClr val="tx1"/>
                </a:solidFill>
                <a:effectLst/>
                <a:latin typeface="+mn-lt"/>
                <a:ea typeface="+mn-ea"/>
                <a:cs typeface="+mn-cs"/>
              </a:rPr>
              <a:t>is rheumatic </a:t>
            </a:r>
            <a:r>
              <a:rPr lang="en-US" sz="1498" kern="1200" dirty="0" err="1" smtClean="0">
                <a:solidFill>
                  <a:schemeClr val="tx1"/>
                </a:solidFill>
                <a:effectLst/>
                <a:latin typeface="+mn-lt"/>
                <a:ea typeface="+mn-ea"/>
                <a:cs typeface="+mn-cs"/>
              </a:rPr>
              <a:t>carditis</a:t>
            </a:r>
            <a:r>
              <a:rPr lang="en-US" sz="1498" kern="1200" dirty="0" smtClean="0">
                <a:solidFill>
                  <a:schemeClr val="tx1"/>
                </a:solidFill>
                <a:effectLst/>
                <a:latin typeface="+mn-lt"/>
                <a:ea typeface="+mn-ea"/>
                <a:cs typeface="+mn-cs"/>
              </a:rPr>
              <a:t>-inflammation of all the heart layers . Though all the layers are affected, the endocardium-rheumatic endocarditis is common. Rheumatic endocarditis triggers gradual destruction of inner layer, especially the valves leading to </a:t>
            </a:r>
            <a:r>
              <a:rPr lang="en-US" sz="1498" kern="1200" dirty="0" err="1" smtClean="0">
                <a:solidFill>
                  <a:schemeClr val="tx1"/>
                </a:solidFill>
                <a:effectLst/>
                <a:latin typeface="+mn-lt"/>
                <a:ea typeface="+mn-ea"/>
                <a:cs typeface="+mn-cs"/>
              </a:rPr>
              <a:t>valvular</a:t>
            </a:r>
            <a:r>
              <a:rPr lang="en-US" sz="1498" kern="1200" dirty="0" smtClean="0">
                <a:solidFill>
                  <a:schemeClr val="tx1"/>
                </a:solidFill>
                <a:effectLst/>
                <a:latin typeface="+mn-lt"/>
                <a:ea typeface="+mn-ea"/>
                <a:cs typeface="+mn-cs"/>
              </a:rPr>
              <a:t> damage- in a </a:t>
            </a:r>
            <a:r>
              <a:rPr lang="en-US" sz="1498" kern="1200" dirty="0" err="1" smtClean="0">
                <a:solidFill>
                  <a:schemeClr val="tx1"/>
                </a:solidFill>
                <a:effectLst/>
                <a:latin typeface="+mn-lt"/>
                <a:ea typeface="+mn-ea"/>
                <a:cs typeface="+mn-cs"/>
              </a:rPr>
              <a:t>contion</a:t>
            </a:r>
            <a:r>
              <a:rPr lang="en-US" sz="1498" kern="1200" dirty="0" smtClean="0">
                <a:solidFill>
                  <a:schemeClr val="tx1"/>
                </a:solidFill>
                <a:effectLst/>
                <a:latin typeface="+mn-lt"/>
                <a:ea typeface="+mn-ea"/>
                <a:cs typeface="+mn-cs"/>
              </a:rPr>
              <a:t> called RHD, specifically the mitral valve and its supportive leaflets, is the most seriously affected.  Healing is by fibrosis. If the valve is affected and it cannot close completely, regurgitation of blood can occur. If the valve leaflets do not open fully (</a:t>
            </a:r>
            <a:r>
              <a:rPr lang="en-US" sz="1498" kern="1200" dirty="0" err="1" smtClean="0">
                <a:solidFill>
                  <a:schemeClr val="tx1"/>
                </a:solidFill>
                <a:effectLst/>
                <a:latin typeface="+mn-lt"/>
                <a:ea typeface="+mn-ea"/>
                <a:cs typeface="+mn-cs"/>
              </a:rPr>
              <a:t>valvular</a:t>
            </a:r>
            <a:r>
              <a:rPr lang="en-US" sz="1498" kern="1200" dirty="0" smtClean="0">
                <a:solidFill>
                  <a:schemeClr val="tx1"/>
                </a:solidFill>
                <a:effectLst/>
                <a:latin typeface="+mn-lt"/>
                <a:ea typeface="+mn-ea"/>
                <a:cs typeface="+mn-cs"/>
              </a:rPr>
              <a:t> stenosis), blood movement is impaired and severe heart failure may result.</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4</a:t>
            </a:fld>
            <a:endParaRPr lang="en-US"/>
          </a:p>
        </p:txBody>
      </p:sp>
    </p:spTree>
    <p:extLst>
      <p:ext uri="{BB962C8B-B14F-4D97-AF65-F5344CB8AC3E}">
        <p14:creationId xmlns:p14="http://schemas.microsoft.com/office/powerpoint/2010/main" val="219002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98" b="1" kern="1200" dirty="0" smtClean="0">
                <a:solidFill>
                  <a:schemeClr val="tx1"/>
                </a:solidFill>
                <a:effectLst/>
                <a:latin typeface="+mn-lt"/>
                <a:ea typeface="+mn-ea"/>
                <a:cs typeface="+mn-cs"/>
              </a:rPr>
              <a:t>Medical treatment</a:t>
            </a:r>
            <a:endParaRPr lang="en-US" sz="1498" kern="120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NB: - Mainly prevention through prompt treatment of streptococcal sore throat with antibiotics-penicillin or erythromycin. This can prevent the development of rheumatic fever and therefore rheumatic heart disease. However if it does occur, the main goal of Rx is to eradicate the organism and prevent further complications ( e.g. thromboembolism and heart failure). This involves:-</a:t>
            </a: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Acute therapy: </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aggressive use of IV antimicrobial medications such as penicillin, </a:t>
            </a:r>
            <a:r>
              <a:rPr lang="en-US" sz="1498" kern="1200" dirty="0" err="1" smtClean="0">
                <a:solidFill>
                  <a:schemeClr val="tx1"/>
                </a:solidFill>
                <a:effectLst/>
                <a:latin typeface="+mn-lt"/>
                <a:ea typeface="+mn-ea"/>
                <a:cs typeface="+mn-cs"/>
              </a:rPr>
              <a:t>vancomycin</a:t>
            </a:r>
            <a:r>
              <a:rPr lang="en-US" sz="1498" kern="1200" dirty="0" smtClean="0">
                <a:solidFill>
                  <a:schemeClr val="tx1"/>
                </a:solidFill>
                <a:effectLst/>
                <a:latin typeface="+mn-lt"/>
                <a:ea typeface="+mn-ea"/>
                <a:cs typeface="+mn-cs"/>
              </a:rPr>
              <a:t>, amphotericin B (to cure infection)</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Antipyretics (to reduce fever)</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Rest (to decrease cardiac workload)</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Surgical valve replacement (to restore normal valve function)</a:t>
            </a: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Prophylactic antibiotic therapy (to prevent infection)</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7</a:t>
            </a:fld>
            <a:endParaRPr lang="en-US"/>
          </a:p>
        </p:txBody>
      </p:sp>
    </p:spTree>
    <p:extLst>
      <p:ext uri="{BB962C8B-B14F-4D97-AF65-F5344CB8AC3E}">
        <p14:creationId xmlns:p14="http://schemas.microsoft.com/office/powerpoint/2010/main" val="808960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98" b="1" kern="1200" dirty="0" smtClean="0">
                <a:solidFill>
                  <a:schemeClr val="tx1"/>
                </a:solidFill>
                <a:effectLst/>
                <a:latin typeface="+mn-lt"/>
                <a:ea typeface="+mn-ea"/>
                <a:cs typeface="+mn-cs"/>
              </a:rPr>
              <a:t>Pathophysiology </a:t>
            </a:r>
            <a:endParaRPr lang="en-US" sz="1498" kern="1200" dirty="0" smtClean="0">
              <a:solidFill>
                <a:schemeClr val="tx1"/>
              </a:solidFill>
              <a:effectLst/>
              <a:latin typeface="+mn-lt"/>
              <a:ea typeface="+mn-ea"/>
              <a:cs typeface="+mn-cs"/>
            </a:endParaRPr>
          </a:p>
          <a:p>
            <a:pPr lvl="0"/>
            <a:r>
              <a:rPr lang="en-US" sz="1498" kern="1200" dirty="0" smtClean="0">
                <a:solidFill>
                  <a:schemeClr val="tx1"/>
                </a:solidFill>
                <a:effectLst/>
                <a:latin typeface="+mn-lt"/>
                <a:ea typeface="+mn-ea"/>
                <a:cs typeface="+mn-cs"/>
              </a:rPr>
              <a:t>Although rheumatic fever can occur at any age, it typically occurs between ages 5 and 15, and can recur along with rheumatic </a:t>
            </a:r>
            <a:r>
              <a:rPr lang="en-US" sz="1498" kern="1200" dirty="0" err="1" smtClean="0">
                <a:solidFill>
                  <a:schemeClr val="tx1"/>
                </a:solidFill>
                <a:effectLst/>
                <a:latin typeface="+mn-lt"/>
                <a:ea typeface="+mn-ea"/>
                <a:cs typeface="+mn-cs"/>
              </a:rPr>
              <a:t>carditis</a:t>
            </a:r>
            <a:r>
              <a:rPr lang="en-US" sz="1498" kern="1200" dirty="0" smtClean="0">
                <a:solidFill>
                  <a:schemeClr val="tx1"/>
                </a:solidFill>
                <a:effectLst/>
                <a:latin typeface="+mn-lt"/>
                <a:ea typeface="+mn-ea"/>
                <a:cs typeface="+mn-cs"/>
              </a:rPr>
              <a:t>.</a:t>
            </a:r>
          </a:p>
          <a:p>
            <a:pPr lvl="0"/>
            <a:r>
              <a:rPr lang="en-US" sz="1498" kern="1200" dirty="0" smtClean="0">
                <a:solidFill>
                  <a:schemeClr val="tx1"/>
                </a:solidFill>
                <a:effectLst/>
                <a:latin typeface="+mn-lt"/>
                <a:ea typeface="+mn-ea"/>
                <a:cs typeface="+mn-cs"/>
              </a:rPr>
              <a:t>A serious complication of </a:t>
            </a:r>
            <a:r>
              <a:rPr lang="en-US" sz="1498" b="1" kern="1200" dirty="0" smtClean="0">
                <a:solidFill>
                  <a:schemeClr val="tx1"/>
                </a:solidFill>
                <a:effectLst/>
                <a:latin typeface="+mn-lt"/>
                <a:ea typeface="+mn-ea"/>
                <a:cs typeface="+mn-cs"/>
              </a:rPr>
              <a:t>rheumatic fever </a:t>
            </a:r>
            <a:r>
              <a:rPr lang="en-US" sz="1498" kern="1200" dirty="0" smtClean="0">
                <a:solidFill>
                  <a:schemeClr val="tx1"/>
                </a:solidFill>
                <a:effectLst/>
                <a:latin typeface="+mn-lt"/>
                <a:ea typeface="+mn-ea"/>
                <a:cs typeface="+mn-cs"/>
              </a:rPr>
              <a:t>is rheumatic </a:t>
            </a:r>
            <a:r>
              <a:rPr lang="en-US" sz="1498" kern="1200" dirty="0" err="1" smtClean="0">
                <a:solidFill>
                  <a:schemeClr val="tx1"/>
                </a:solidFill>
                <a:effectLst/>
                <a:latin typeface="+mn-lt"/>
                <a:ea typeface="+mn-ea"/>
                <a:cs typeface="+mn-cs"/>
              </a:rPr>
              <a:t>carditis</a:t>
            </a:r>
            <a:r>
              <a:rPr lang="en-US" sz="1498" kern="1200" dirty="0" smtClean="0">
                <a:solidFill>
                  <a:schemeClr val="tx1"/>
                </a:solidFill>
                <a:effectLst/>
                <a:latin typeface="+mn-lt"/>
                <a:ea typeface="+mn-ea"/>
                <a:cs typeface="+mn-cs"/>
              </a:rPr>
              <a:t>-inflammation of all the heart layers . Though all the layers are affected, the endocardium-rheumatic endocarditis is common. Rheumatic endocarditis triggers gradual destruction of inner layer, especially the valves leading to </a:t>
            </a:r>
            <a:r>
              <a:rPr lang="en-US" sz="1498" kern="1200" dirty="0" err="1" smtClean="0">
                <a:solidFill>
                  <a:schemeClr val="tx1"/>
                </a:solidFill>
                <a:effectLst/>
                <a:latin typeface="+mn-lt"/>
                <a:ea typeface="+mn-ea"/>
                <a:cs typeface="+mn-cs"/>
              </a:rPr>
              <a:t>valvular</a:t>
            </a:r>
            <a:r>
              <a:rPr lang="en-US" sz="1498" kern="1200" dirty="0" smtClean="0">
                <a:solidFill>
                  <a:schemeClr val="tx1"/>
                </a:solidFill>
                <a:effectLst/>
                <a:latin typeface="+mn-lt"/>
                <a:ea typeface="+mn-ea"/>
                <a:cs typeface="+mn-cs"/>
              </a:rPr>
              <a:t> damage- in a </a:t>
            </a:r>
            <a:r>
              <a:rPr lang="en-US" sz="1498" kern="1200" dirty="0" err="1" smtClean="0">
                <a:solidFill>
                  <a:schemeClr val="tx1"/>
                </a:solidFill>
                <a:effectLst/>
                <a:latin typeface="+mn-lt"/>
                <a:ea typeface="+mn-ea"/>
                <a:cs typeface="+mn-cs"/>
              </a:rPr>
              <a:t>contion</a:t>
            </a:r>
            <a:r>
              <a:rPr lang="en-US" sz="1498" kern="1200" dirty="0" smtClean="0">
                <a:solidFill>
                  <a:schemeClr val="tx1"/>
                </a:solidFill>
                <a:effectLst/>
                <a:latin typeface="+mn-lt"/>
                <a:ea typeface="+mn-ea"/>
                <a:cs typeface="+mn-cs"/>
              </a:rPr>
              <a:t> called RHD, specifically the mitral valve and its supportive leaflets, is the most seriously affected.  Healing is by fibrosis. If the valve is affected and it cannot close completely, regurgitation of blood can occur. If the valve leaflets do not open fully (</a:t>
            </a:r>
            <a:r>
              <a:rPr lang="en-US" sz="1498" kern="1200" dirty="0" err="1" smtClean="0">
                <a:solidFill>
                  <a:schemeClr val="tx1"/>
                </a:solidFill>
                <a:effectLst/>
                <a:latin typeface="+mn-lt"/>
                <a:ea typeface="+mn-ea"/>
                <a:cs typeface="+mn-cs"/>
              </a:rPr>
              <a:t>valvular</a:t>
            </a:r>
            <a:r>
              <a:rPr lang="en-US" sz="1498" kern="1200" dirty="0" smtClean="0">
                <a:solidFill>
                  <a:schemeClr val="tx1"/>
                </a:solidFill>
                <a:effectLst/>
                <a:latin typeface="+mn-lt"/>
                <a:ea typeface="+mn-ea"/>
                <a:cs typeface="+mn-cs"/>
              </a:rPr>
              <a:t> stenosis), blood movement is impaired and severe heart failure may result.</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8</a:t>
            </a:fld>
            <a:endParaRPr lang="en-US"/>
          </a:p>
        </p:txBody>
      </p:sp>
    </p:spTree>
    <p:extLst>
      <p:ext uri="{BB962C8B-B14F-4D97-AF65-F5344CB8AC3E}">
        <p14:creationId xmlns:p14="http://schemas.microsoft.com/office/powerpoint/2010/main" val="2252999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98" b="1" kern="1200" dirty="0" smtClean="0">
                <a:solidFill>
                  <a:schemeClr val="tx1"/>
                </a:solidFill>
                <a:effectLst/>
                <a:latin typeface="+mn-lt"/>
                <a:ea typeface="+mn-ea"/>
                <a:cs typeface="+mn-cs"/>
              </a:rPr>
              <a:t>The signs and symptoms of streptococcal (sore throat) are the following</a:t>
            </a:r>
            <a:r>
              <a:rPr lang="en-US" sz="1498" kern="1200" dirty="0" smtClean="0">
                <a:solidFill>
                  <a:schemeClr val="tx1"/>
                </a:solidFill>
                <a:effectLst/>
                <a:latin typeface="+mn-lt"/>
                <a:ea typeface="+mn-ea"/>
                <a:cs typeface="+mn-cs"/>
              </a:rPr>
              <a:t>:</a:t>
            </a:r>
          </a:p>
          <a:p>
            <a:pPr lvl="0"/>
            <a:r>
              <a:rPr lang="en-US" sz="1498" kern="1200" dirty="0" smtClean="0">
                <a:solidFill>
                  <a:schemeClr val="tx1"/>
                </a:solidFill>
                <a:effectLst/>
                <a:latin typeface="+mn-lt"/>
                <a:ea typeface="+mn-ea"/>
                <a:cs typeface="+mn-cs"/>
              </a:rPr>
              <a:t>Fever (38.9° to 40°C [101° to 104°F])</a:t>
            </a:r>
          </a:p>
          <a:p>
            <a:pPr lvl="0"/>
            <a:r>
              <a:rPr lang="en-US" sz="1498" kern="1200" dirty="0" smtClean="0">
                <a:solidFill>
                  <a:schemeClr val="tx1"/>
                </a:solidFill>
                <a:effectLst/>
                <a:latin typeface="+mn-lt"/>
                <a:ea typeface="+mn-ea"/>
                <a:cs typeface="+mn-cs"/>
              </a:rPr>
              <a:t>Chills</a:t>
            </a:r>
          </a:p>
          <a:p>
            <a:pPr lvl="0"/>
            <a:r>
              <a:rPr lang="en-US" sz="1498" kern="1200" dirty="0" smtClean="0">
                <a:solidFill>
                  <a:schemeClr val="tx1"/>
                </a:solidFill>
                <a:effectLst/>
                <a:latin typeface="+mn-lt"/>
                <a:ea typeface="+mn-ea"/>
                <a:cs typeface="+mn-cs"/>
              </a:rPr>
              <a:t>Sore throat (sudden in onset)</a:t>
            </a:r>
          </a:p>
          <a:p>
            <a:pPr lvl="0"/>
            <a:r>
              <a:rPr lang="en-US" sz="1498" kern="1200" dirty="0" smtClean="0">
                <a:solidFill>
                  <a:schemeClr val="tx1"/>
                </a:solidFill>
                <a:effectLst/>
                <a:latin typeface="+mn-lt"/>
                <a:ea typeface="+mn-ea"/>
                <a:cs typeface="+mn-cs"/>
              </a:rPr>
              <a:t>Diffuse redness of throat with exudate on oropharynx (may not appear until after the first day)</a:t>
            </a:r>
          </a:p>
          <a:p>
            <a:pPr lvl="0"/>
            <a:r>
              <a:rPr lang="en-US" sz="1498" kern="1200" dirty="0" smtClean="0">
                <a:solidFill>
                  <a:schemeClr val="tx1"/>
                </a:solidFill>
                <a:effectLst/>
                <a:latin typeface="+mn-lt"/>
                <a:ea typeface="+mn-ea"/>
                <a:cs typeface="+mn-cs"/>
              </a:rPr>
              <a:t>Enlarged and tender lymph nodes</a:t>
            </a:r>
          </a:p>
          <a:p>
            <a:pPr lvl="0"/>
            <a:r>
              <a:rPr lang="en-US" sz="1498" kern="1200" dirty="0" smtClean="0">
                <a:solidFill>
                  <a:schemeClr val="tx1"/>
                </a:solidFill>
                <a:effectLst/>
                <a:latin typeface="+mn-lt"/>
                <a:ea typeface="+mn-ea"/>
                <a:cs typeface="+mn-cs"/>
              </a:rPr>
              <a:t>Abdominal pain (more common in children)</a:t>
            </a:r>
          </a:p>
          <a:p>
            <a:pPr lvl="0"/>
            <a:r>
              <a:rPr lang="en-US" sz="1498" kern="1200" dirty="0" smtClean="0">
                <a:solidFill>
                  <a:schemeClr val="tx1"/>
                </a:solidFill>
                <a:effectLst/>
                <a:latin typeface="+mn-lt"/>
                <a:ea typeface="+mn-ea"/>
                <a:cs typeface="+mn-cs"/>
              </a:rPr>
              <a:t>Acute sinusitis and acute otitis media (if due to </a:t>
            </a:r>
            <a:r>
              <a:rPr lang="en-US" sz="1498" kern="1200" dirty="0" err="1" smtClean="0">
                <a:solidFill>
                  <a:schemeClr val="tx1"/>
                </a:solidFill>
                <a:effectLst/>
                <a:latin typeface="+mn-lt"/>
                <a:ea typeface="+mn-ea"/>
                <a:cs typeface="+mn-cs"/>
              </a:rPr>
              <a:t>streptococccal</a:t>
            </a:r>
            <a:r>
              <a:rPr lang="en-US" sz="1498" kern="1200" dirty="0" smtClean="0">
                <a:solidFill>
                  <a:schemeClr val="tx1"/>
                </a:solidFill>
                <a:effectLst/>
                <a:latin typeface="+mn-lt"/>
                <a:ea typeface="+mn-ea"/>
                <a:cs typeface="+mn-cs"/>
              </a:rPr>
              <a:t> bacteria) </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9</a:t>
            </a:fld>
            <a:endParaRPr lang="en-US"/>
          </a:p>
        </p:txBody>
      </p:sp>
    </p:spTree>
    <p:extLst>
      <p:ext uri="{BB962C8B-B14F-4D97-AF65-F5344CB8AC3E}">
        <p14:creationId xmlns:p14="http://schemas.microsoft.com/office/powerpoint/2010/main" val="87818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98" b="1" kern="1200" dirty="0" smtClean="0">
                <a:solidFill>
                  <a:schemeClr val="tx1"/>
                </a:solidFill>
                <a:effectLst/>
                <a:latin typeface="+mn-lt"/>
                <a:ea typeface="+mn-ea"/>
                <a:cs typeface="+mn-cs"/>
              </a:rPr>
              <a:t>Medical treatment</a:t>
            </a:r>
            <a:endParaRPr lang="en-US" sz="1498" kern="120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NB: - Mainly prevention through prompt treatment of streptococcal sore throat with antibiotics-penicillin or erythromycin. This can prevent the development of rheumatic fever and therefore rheumatic heart disease. However if it does occur, the main goal of Rx is to eradicate the organism and prevent further complications ( e.g. thromboembolism and heart failure). This involves:-</a:t>
            </a: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Acute therapy: </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aggressive use of IV antimicrobial medications such as penicillin, </a:t>
            </a:r>
            <a:r>
              <a:rPr lang="en-US" sz="1498" kern="1200" dirty="0" err="1" smtClean="0">
                <a:solidFill>
                  <a:schemeClr val="tx1"/>
                </a:solidFill>
                <a:effectLst/>
                <a:latin typeface="+mn-lt"/>
                <a:ea typeface="+mn-ea"/>
                <a:cs typeface="+mn-cs"/>
              </a:rPr>
              <a:t>vancomycin</a:t>
            </a:r>
            <a:r>
              <a:rPr lang="en-US" sz="1498" kern="1200" dirty="0" smtClean="0">
                <a:solidFill>
                  <a:schemeClr val="tx1"/>
                </a:solidFill>
                <a:effectLst/>
                <a:latin typeface="+mn-lt"/>
                <a:ea typeface="+mn-ea"/>
                <a:cs typeface="+mn-cs"/>
              </a:rPr>
              <a:t>, amphotericin B (to cure infection)</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Antipyretics (to reduce fever)</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Rest (to decrease cardiac workload)</a:t>
            </a:r>
          </a:p>
          <a:p>
            <a:pPr marL="856336" lvl="1" indent="-285750">
              <a:buFont typeface="Arial" panose="020B0604020202020204" pitchFamily="34" charset="0"/>
              <a:buChar char="•"/>
            </a:pPr>
            <a:r>
              <a:rPr lang="en-US" sz="1498" kern="1200" dirty="0" smtClean="0">
                <a:solidFill>
                  <a:schemeClr val="tx1"/>
                </a:solidFill>
                <a:effectLst/>
                <a:latin typeface="+mn-lt"/>
                <a:ea typeface="+mn-ea"/>
                <a:cs typeface="+mn-cs"/>
              </a:rPr>
              <a:t>Surgical valve replacement (to restore normal valve function)</a:t>
            </a: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Prophylactic antibiotic therapy (to prevent infection)</a:t>
            </a:r>
          </a:p>
          <a:p>
            <a:pPr marL="285750" lvl="0" indent="-285750">
              <a:buFont typeface="Arial" panose="020B0604020202020204" pitchFamily="34" charset="0"/>
              <a:buChar char="•"/>
            </a:pPr>
            <a:endParaRPr lang="en-US" sz="1498" kern="1200" dirty="0" smtClean="0">
              <a:solidFill>
                <a:schemeClr val="tx1"/>
              </a:solidFill>
              <a:effectLst/>
              <a:latin typeface="+mn-lt"/>
              <a:ea typeface="+mn-ea"/>
              <a:cs typeface="+mn-cs"/>
            </a:endParaRPr>
          </a:p>
          <a:p>
            <a:pPr marL="285750" lvl="0" indent="-285750">
              <a:buFont typeface="Arial" panose="020B0604020202020204" pitchFamily="34" charset="0"/>
              <a:buChar char="•"/>
            </a:pPr>
            <a:endParaRPr lang="en-US" sz="1498" kern="1200" dirty="0" smtClean="0">
              <a:solidFill>
                <a:schemeClr val="tx1"/>
              </a:solidFill>
              <a:effectLst/>
              <a:latin typeface="+mn-lt"/>
              <a:ea typeface="+mn-ea"/>
              <a:cs typeface="+mn-cs"/>
            </a:endParaRPr>
          </a:p>
          <a:p>
            <a:pPr marL="285750" lvl="0" indent="-285750">
              <a:buFont typeface="Arial" panose="020B0604020202020204" pitchFamily="34" charset="0"/>
              <a:buChar char="•"/>
            </a:pPr>
            <a:r>
              <a:rPr lang="en-US" sz="1498" kern="1200" dirty="0" smtClean="0">
                <a:solidFill>
                  <a:schemeClr val="tx1"/>
                </a:solidFill>
                <a:effectLst/>
                <a:latin typeface="+mn-lt"/>
                <a:ea typeface="+mn-ea"/>
                <a:cs typeface="+mn-cs"/>
              </a:rPr>
              <a:t>From </a:t>
            </a:r>
            <a:r>
              <a:rPr lang="en-US" sz="1498" kern="1200" dirty="0" err="1" smtClean="0">
                <a:solidFill>
                  <a:schemeClr val="tx1"/>
                </a:solidFill>
                <a:effectLst/>
                <a:latin typeface="+mn-lt"/>
                <a:ea typeface="+mn-ea"/>
                <a:cs typeface="+mn-cs"/>
              </a:rPr>
              <a:t>demistigi</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10</a:t>
            </a:fld>
            <a:endParaRPr lang="en-US"/>
          </a:p>
        </p:txBody>
      </p:sp>
    </p:spTree>
    <p:extLst>
      <p:ext uri="{BB962C8B-B14F-4D97-AF65-F5344CB8AC3E}">
        <p14:creationId xmlns:p14="http://schemas.microsoft.com/office/powerpoint/2010/main" val="292275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98" b="1" i="0" u="none" strike="noStrike" kern="1200" baseline="0" dirty="0" smtClean="0">
                <a:solidFill>
                  <a:schemeClr val="tx1"/>
                </a:solidFill>
                <a:latin typeface="+mn-lt"/>
                <a:ea typeface="+mn-ea"/>
                <a:cs typeface="+mn-cs"/>
              </a:rPr>
              <a:t>TREATMENT</a:t>
            </a:r>
          </a:p>
          <a:p>
            <a:r>
              <a:rPr lang="en-GB" sz="1498" b="0" i="0" u="none" strike="noStrike" kern="1200" baseline="0" dirty="0" smtClean="0">
                <a:solidFill>
                  <a:schemeClr val="tx1"/>
                </a:solidFill>
                <a:latin typeface="+mn-lt"/>
                <a:ea typeface="+mn-ea"/>
                <a:cs typeface="+mn-cs"/>
              </a:rPr>
              <a:t>Treatment of RHD is based on the severity of the valve damage. Valve replacement</a:t>
            </a:r>
          </a:p>
          <a:p>
            <a:r>
              <a:rPr lang="en-GB" sz="1498" b="0" i="0" u="none" strike="noStrike" kern="1200" baseline="0" dirty="0" smtClean="0">
                <a:solidFill>
                  <a:schemeClr val="tx1"/>
                </a:solidFill>
                <a:latin typeface="+mn-lt"/>
                <a:ea typeface="+mn-ea"/>
                <a:cs typeface="+mn-cs"/>
              </a:rPr>
              <a:t>may be necessary. If a fibrillation (contracting of the heart) is present, ensure</a:t>
            </a:r>
          </a:p>
          <a:p>
            <a:r>
              <a:rPr lang="en-GB" sz="1498" b="0" i="0" u="none" strike="noStrike" kern="1200" baseline="0" dirty="0" smtClean="0">
                <a:solidFill>
                  <a:schemeClr val="tx1"/>
                </a:solidFill>
                <a:latin typeface="+mn-lt"/>
                <a:ea typeface="+mn-ea"/>
                <a:cs typeface="+mn-cs"/>
              </a:rPr>
              <a:t>adequate anticoagulation with an International Normalized Ratio between 2 and 3.</a:t>
            </a:r>
          </a:p>
          <a:p>
            <a:r>
              <a:rPr lang="en-GB" sz="1498" b="0" i="0" u="none" strike="noStrike" kern="1200" baseline="0" dirty="0" smtClean="0">
                <a:solidFill>
                  <a:schemeClr val="tx1"/>
                </a:solidFill>
                <a:latin typeface="+mn-lt"/>
                <a:ea typeface="+mn-ea"/>
                <a:cs typeface="+mn-cs"/>
              </a:rPr>
              <a:t>Rheumatic fever prophylaxis may be required; antibiotics are recommended for</a:t>
            </a:r>
          </a:p>
          <a:p>
            <a:r>
              <a:rPr lang="en-US" sz="1498" b="0" i="0" u="none" strike="noStrike" kern="1200" baseline="0" dirty="0" smtClean="0">
                <a:solidFill>
                  <a:schemeClr val="tx1"/>
                </a:solidFill>
                <a:latin typeface="+mn-lt"/>
                <a:ea typeface="+mn-ea"/>
                <a:cs typeface="+mn-cs"/>
              </a:rPr>
              <a:t>prevention of recurrent episodes.</a:t>
            </a:r>
          </a:p>
          <a:p>
            <a:r>
              <a:rPr lang="en-US" sz="1498" b="0" i="0" u="none" strike="noStrike" kern="1200" baseline="0" dirty="0" smtClean="0">
                <a:solidFill>
                  <a:schemeClr val="tx1"/>
                </a:solidFill>
                <a:latin typeface="+mn-lt"/>
                <a:ea typeface="+mn-ea"/>
                <a:cs typeface="+mn-cs"/>
              </a:rPr>
              <a:t>• Administer </a:t>
            </a:r>
            <a:r>
              <a:rPr lang="en-US" sz="1498" b="0" i="0" u="none" strike="noStrike" kern="1200" baseline="0" dirty="0" err="1" smtClean="0">
                <a:solidFill>
                  <a:schemeClr val="tx1"/>
                </a:solidFill>
                <a:latin typeface="+mn-lt"/>
                <a:ea typeface="+mn-ea"/>
                <a:cs typeface="+mn-cs"/>
              </a:rPr>
              <a:t>nonsteroidal</a:t>
            </a:r>
            <a:r>
              <a:rPr lang="en-US" sz="1498" b="0" i="0" u="none" strike="noStrike" kern="1200" baseline="0" dirty="0" smtClean="0">
                <a:solidFill>
                  <a:schemeClr val="tx1"/>
                </a:solidFill>
                <a:latin typeface="+mn-lt"/>
                <a:ea typeface="+mn-ea"/>
                <a:cs typeface="+mn-cs"/>
              </a:rPr>
              <a:t> anti-inflammatory medication to decrease inflammation</a:t>
            </a:r>
          </a:p>
          <a:p>
            <a:r>
              <a:rPr lang="en-US" sz="1498" b="0" i="0" u="none" strike="noStrike" kern="1200" baseline="0" dirty="0" smtClean="0">
                <a:solidFill>
                  <a:schemeClr val="tx1"/>
                </a:solidFill>
                <a:latin typeface="+mn-lt"/>
                <a:ea typeface="+mn-ea"/>
                <a:cs typeface="+mn-cs"/>
              </a:rPr>
              <a:t>and pain:</a:t>
            </a:r>
          </a:p>
          <a:p>
            <a:r>
              <a:rPr lang="en-US" sz="1498" b="0" i="0" u="none" strike="noStrike" kern="1200" baseline="0" dirty="0" smtClean="0">
                <a:solidFill>
                  <a:schemeClr val="tx1"/>
                </a:solidFill>
                <a:latin typeface="+mn-lt"/>
                <a:ea typeface="+mn-ea"/>
                <a:cs typeface="+mn-cs"/>
              </a:rPr>
              <a:t>• aspirin</a:t>
            </a:r>
          </a:p>
          <a:p>
            <a:r>
              <a:rPr lang="en-US" sz="1498" b="0" i="0" u="none" strike="noStrike" kern="1200" baseline="0" dirty="0" smtClean="0">
                <a:solidFill>
                  <a:schemeClr val="tx1"/>
                </a:solidFill>
                <a:latin typeface="+mn-lt"/>
                <a:ea typeface="+mn-ea"/>
                <a:cs typeface="+mn-cs"/>
              </a:rPr>
              <a:t>• indomethacin</a:t>
            </a:r>
          </a:p>
          <a:p>
            <a:r>
              <a:rPr lang="en-GB" sz="1498" b="0" i="0" u="none" strike="noStrike" kern="1200" baseline="0" dirty="0" smtClean="0">
                <a:solidFill>
                  <a:schemeClr val="tx1"/>
                </a:solidFill>
                <a:latin typeface="+mn-lt"/>
                <a:ea typeface="+mn-ea"/>
                <a:cs typeface="+mn-cs"/>
              </a:rPr>
              <a:t>• Administer antibiotics if an infectious process is confirmed:</a:t>
            </a:r>
          </a:p>
          <a:p>
            <a:r>
              <a:rPr lang="en-US" sz="1498" b="0" i="0" u="none" strike="noStrike" kern="1200" baseline="0" dirty="0" smtClean="0">
                <a:solidFill>
                  <a:schemeClr val="tx1"/>
                </a:solidFill>
                <a:latin typeface="+mn-lt"/>
                <a:ea typeface="+mn-ea"/>
                <a:cs typeface="+mn-cs"/>
              </a:rPr>
              <a:t>• erythromycin</a:t>
            </a:r>
          </a:p>
          <a:p>
            <a:r>
              <a:rPr lang="en-US" sz="1498" b="0" i="0" u="none" strike="noStrike" kern="1200" baseline="0" dirty="0" smtClean="0">
                <a:solidFill>
                  <a:schemeClr val="tx1"/>
                </a:solidFill>
                <a:latin typeface="+mn-lt"/>
                <a:ea typeface="+mn-ea"/>
                <a:cs typeface="+mn-cs"/>
              </a:rPr>
              <a:t>• penicillin</a:t>
            </a:r>
          </a:p>
          <a:p>
            <a:r>
              <a:rPr lang="en-GB" sz="1498" b="0" i="0" u="none" strike="noStrike" kern="1200" baseline="0" dirty="0" smtClean="0">
                <a:solidFill>
                  <a:schemeClr val="tx1"/>
                </a:solidFill>
                <a:latin typeface="+mn-lt"/>
                <a:ea typeface="+mn-ea"/>
                <a:cs typeface="+mn-cs"/>
              </a:rPr>
              <a:t>• Repair or replacement of heart valves due to irreparable damage.</a:t>
            </a:r>
          </a:p>
          <a:p>
            <a:r>
              <a:rPr lang="en-GB" sz="1498" b="0" i="0" u="none" strike="noStrike" kern="1200" baseline="0" dirty="0" smtClean="0">
                <a:solidFill>
                  <a:schemeClr val="tx1"/>
                </a:solidFill>
                <a:latin typeface="+mn-lt"/>
                <a:ea typeface="+mn-ea"/>
                <a:cs typeface="+mn-cs"/>
              </a:rPr>
              <a:t>• Antibiotic prophylaxis for unsterile procedures—usually penicillin; if allergic</a:t>
            </a:r>
          </a:p>
          <a:p>
            <a:r>
              <a:rPr lang="en-GB" sz="1498" b="0" i="0" u="none" strike="noStrike" kern="1200" baseline="0" dirty="0" smtClean="0">
                <a:solidFill>
                  <a:schemeClr val="tx1"/>
                </a:solidFill>
                <a:latin typeface="+mn-lt"/>
                <a:ea typeface="+mn-ea"/>
                <a:cs typeface="+mn-cs"/>
              </a:rPr>
              <a:t>to penicillin, clindamycin is usually the drug of choice.</a:t>
            </a:r>
          </a:p>
          <a:p>
            <a:r>
              <a:rPr lang="en-US" sz="1498" b="0" i="0" u="none" strike="noStrike" kern="1200" baseline="0" dirty="0" smtClean="0">
                <a:solidFill>
                  <a:schemeClr val="tx1"/>
                </a:solidFill>
                <a:latin typeface="+mn-lt"/>
                <a:ea typeface="+mn-ea"/>
                <a:cs typeface="+mn-cs"/>
              </a:rPr>
              <a:t>• Anticoagulation if atrial fibrillation.</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11</a:t>
            </a:fld>
            <a:endParaRPr lang="en-US"/>
          </a:p>
        </p:txBody>
      </p:sp>
    </p:spTree>
    <p:extLst>
      <p:ext uri="{BB962C8B-B14F-4D97-AF65-F5344CB8AC3E}">
        <p14:creationId xmlns:p14="http://schemas.microsoft.com/office/powerpoint/2010/main" val="1408032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98" b="1" i="0" u="none" strike="noStrike" kern="1200" baseline="0" dirty="0" smtClean="0">
                <a:solidFill>
                  <a:schemeClr val="tx1"/>
                </a:solidFill>
                <a:latin typeface="+mn-lt"/>
                <a:ea typeface="+mn-ea"/>
                <a:cs typeface="+mn-cs"/>
              </a:rPr>
              <a:t>TREATMENT</a:t>
            </a:r>
          </a:p>
          <a:p>
            <a:r>
              <a:rPr lang="en-GB" sz="1498" b="0" i="0" u="none" strike="noStrike" kern="1200" baseline="0" dirty="0" smtClean="0">
                <a:solidFill>
                  <a:schemeClr val="tx1"/>
                </a:solidFill>
                <a:latin typeface="+mn-lt"/>
                <a:ea typeface="+mn-ea"/>
                <a:cs typeface="+mn-cs"/>
              </a:rPr>
              <a:t>Treatment of RHD is based on the severity of the valve damage. Valve replacement</a:t>
            </a:r>
          </a:p>
          <a:p>
            <a:r>
              <a:rPr lang="en-GB" sz="1498" b="0" i="0" u="none" strike="noStrike" kern="1200" baseline="0" dirty="0" smtClean="0">
                <a:solidFill>
                  <a:schemeClr val="tx1"/>
                </a:solidFill>
                <a:latin typeface="+mn-lt"/>
                <a:ea typeface="+mn-ea"/>
                <a:cs typeface="+mn-cs"/>
              </a:rPr>
              <a:t>may be necessary. If a fibrillation (contracting of the heart) is present, ensure</a:t>
            </a:r>
          </a:p>
          <a:p>
            <a:r>
              <a:rPr lang="en-GB" sz="1498" b="0" i="0" u="none" strike="noStrike" kern="1200" baseline="0" dirty="0" smtClean="0">
                <a:solidFill>
                  <a:schemeClr val="tx1"/>
                </a:solidFill>
                <a:latin typeface="+mn-lt"/>
                <a:ea typeface="+mn-ea"/>
                <a:cs typeface="+mn-cs"/>
              </a:rPr>
              <a:t>adequate anticoagulation with an International Normalized Ratio between 2 and 3.</a:t>
            </a:r>
          </a:p>
          <a:p>
            <a:r>
              <a:rPr lang="en-GB" sz="1498" b="0" i="0" u="none" strike="noStrike" kern="1200" baseline="0" dirty="0" smtClean="0">
                <a:solidFill>
                  <a:schemeClr val="tx1"/>
                </a:solidFill>
                <a:latin typeface="+mn-lt"/>
                <a:ea typeface="+mn-ea"/>
                <a:cs typeface="+mn-cs"/>
              </a:rPr>
              <a:t>Rheumatic fever prophylaxis may be required; antibiotics are recommended for</a:t>
            </a:r>
          </a:p>
          <a:p>
            <a:r>
              <a:rPr lang="en-US" sz="1498" b="0" i="0" u="none" strike="noStrike" kern="1200" baseline="0" dirty="0" smtClean="0">
                <a:solidFill>
                  <a:schemeClr val="tx1"/>
                </a:solidFill>
                <a:latin typeface="+mn-lt"/>
                <a:ea typeface="+mn-ea"/>
                <a:cs typeface="+mn-cs"/>
              </a:rPr>
              <a:t>prevention of recurrent episodes.</a:t>
            </a:r>
          </a:p>
          <a:p>
            <a:r>
              <a:rPr lang="en-US" sz="1498" b="0" i="0" u="none" strike="noStrike" kern="1200" baseline="0" dirty="0" smtClean="0">
                <a:solidFill>
                  <a:schemeClr val="tx1"/>
                </a:solidFill>
                <a:latin typeface="+mn-lt"/>
                <a:ea typeface="+mn-ea"/>
                <a:cs typeface="+mn-cs"/>
              </a:rPr>
              <a:t>• Administer </a:t>
            </a:r>
            <a:r>
              <a:rPr lang="en-US" sz="1498" b="0" i="0" u="none" strike="noStrike" kern="1200" baseline="0" dirty="0" err="1" smtClean="0">
                <a:solidFill>
                  <a:schemeClr val="tx1"/>
                </a:solidFill>
                <a:latin typeface="+mn-lt"/>
                <a:ea typeface="+mn-ea"/>
                <a:cs typeface="+mn-cs"/>
              </a:rPr>
              <a:t>nonsteroidal</a:t>
            </a:r>
            <a:r>
              <a:rPr lang="en-US" sz="1498" b="0" i="0" u="none" strike="noStrike" kern="1200" baseline="0" dirty="0" smtClean="0">
                <a:solidFill>
                  <a:schemeClr val="tx1"/>
                </a:solidFill>
                <a:latin typeface="+mn-lt"/>
                <a:ea typeface="+mn-ea"/>
                <a:cs typeface="+mn-cs"/>
              </a:rPr>
              <a:t> anti-inflammatory medication to decrease inflammation</a:t>
            </a:r>
          </a:p>
          <a:p>
            <a:r>
              <a:rPr lang="en-US" sz="1498" b="0" i="0" u="none" strike="noStrike" kern="1200" baseline="0" dirty="0" smtClean="0">
                <a:solidFill>
                  <a:schemeClr val="tx1"/>
                </a:solidFill>
                <a:latin typeface="+mn-lt"/>
                <a:ea typeface="+mn-ea"/>
                <a:cs typeface="+mn-cs"/>
              </a:rPr>
              <a:t>and pain:</a:t>
            </a:r>
          </a:p>
          <a:p>
            <a:r>
              <a:rPr lang="en-US" sz="1498" b="0" i="0" u="none" strike="noStrike" kern="1200" baseline="0" dirty="0" smtClean="0">
                <a:solidFill>
                  <a:schemeClr val="tx1"/>
                </a:solidFill>
                <a:latin typeface="+mn-lt"/>
                <a:ea typeface="+mn-ea"/>
                <a:cs typeface="+mn-cs"/>
              </a:rPr>
              <a:t>• aspirin</a:t>
            </a:r>
          </a:p>
          <a:p>
            <a:r>
              <a:rPr lang="en-US" sz="1498" b="0" i="0" u="none" strike="noStrike" kern="1200" baseline="0" dirty="0" smtClean="0">
                <a:solidFill>
                  <a:schemeClr val="tx1"/>
                </a:solidFill>
                <a:latin typeface="+mn-lt"/>
                <a:ea typeface="+mn-ea"/>
                <a:cs typeface="+mn-cs"/>
              </a:rPr>
              <a:t>• indomethacin</a:t>
            </a:r>
          </a:p>
          <a:p>
            <a:r>
              <a:rPr lang="en-GB" sz="1498" b="0" i="0" u="none" strike="noStrike" kern="1200" baseline="0" dirty="0" smtClean="0">
                <a:solidFill>
                  <a:schemeClr val="tx1"/>
                </a:solidFill>
                <a:latin typeface="+mn-lt"/>
                <a:ea typeface="+mn-ea"/>
                <a:cs typeface="+mn-cs"/>
              </a:rPr>
              <a:t>• Administer antibiotics if an infectious process is confirmed:</a:t>
            </a:r>
          </a:p>
          <a:p>
            <a:r>
              <a:rPr lang="en-US" sz="1498" b="0" i="0" u="none" strike="noStrike" kern="1200" baseline="0" dirty="0" smtClean="0">
                <a:solidFill>
                  <a:schemeClr val="tx1"/>
                </a:solidFill>
                <a:latin typeface="+mn-lt"/>
                <a:ea typeface="+mn-ea"/>
                <a:cs typeface="+mn-cs"/>
              </a:rPr>
              <a:t>• erythromycin</a:t>
            </a:r>
          </a:p>
          <a:p>
            <a:r>
              <a:rPr lang="en-US" sz="1498" b="0" i="0" u="none" strike="noStrike" kern="1200" baseline="0" dirty="0" smtClean="0">
                <a:solidFill>
                  <a:schemeClr val="tx1"/>
                </a:solidFill>
                <a:latin typeface="+mn-lt"/>
                <a:ea typeface="+mn-ea"/>
                <a:cs typeface="+mn-cs"/>
              </a:rPr>
              <a:t>• penicillin</a:t>
            </a:r>
          </a:p>
          <a:p>
            <a:r>
              <a:rPr lang="en-GB" sz="1498" b="0" i="0" u="none" strike="noStrike" kern="1200" baseline="0" dirty="0" smtClean="0">
                <a:solidFill>
                  <a:schemeClr val="tx1"/>
                </a:solidFill>
                <a:latin typeface="+mn-lt"/>
                <a:ea typeface="+mn-ea"/>
                <a:cs typeface="+mn-cs"/>
              </a:rPr>
              <a:t>• Repair or replacement of heart valves due to irreparable damage.</a:t>
            </a:r>
          </a:p>
          <a:p>
            <a:r>
              <a:rPr lang="en-GB" sz="1498" b="0" i="0" u="none" strike="noStrike" kern="1200" baseline="0" dirty="0" smtClean="0">
                <a:solidFill>
                  <a:schemeClr val="tx1"/>
                </a:solidFill>
                <a:latin typeface="+mn-lt"/>
                <a:ea typeface="+mn-ea"/>
                <a:cs typeface="+mn-cs"/>
              </a:rPr>
              <a:t>• Antibiotic prophylaxis for unsterile procedures—usually penicillin; if allergic</a:t>
            </a:r>
          </a:p>
          <a:p>
            <a:r>
              <a:rPr lang="en-GB" sz="1498" b="0" i="0" u="none" strike="noStrike" kern="1200" baseline="0" dirty="0" smtClean="0">
                <a:solidFill>
                  <a:schemeClr val="tx1"/>
                </a:solidFill>
                <a:latin typeface="+mn-lt"/>
                <a:ea typeface="+mn-ea"/>
                <a:cs typeface="+mn-cs"/>
              </a:rPr>
              <a:t>to penicillin, clindamycin is usually the drug of choice.</a:t>
            </a:r>
          </a:p>
          <a:p>
            <a:r>
              <a:rPr lang="en-US" sz="1498" b="0" i="0" u="none" strike="noStrike" kern="1200" baseline="0" dirty="0" smtClean="0">
                <a:solidFill>
                  <a:schemeClr val="tx1"/>
                </a:solidFill>
                <a:latin typeface="+mn-lt"/>
                <a:ea typeface="+mn-ea"/>
                <a:cs typeface="+mn-cs"/>
              </a:rPr>
              <a:t>• Anticoagulation if atrial fibrillation.</a:t>
            </a:r>
            <a:endParaRPr lang="en-US" sz="1498"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A62ED5-1E2D-427D-AEE4-380A1890486E}" type="slidenum">
              <a:rPr lang="en-US" smtClean="0"/>
              <a:t>12</a:t>
            </a:fld>
            <a:endParaRPr lang="en-US"/>
          </a:p>
        </p:txBody>
      </p:sp>
    </p:spTree>
    <p:extLst>
      <p:ext uri="{BB962C8B-B14F-4D97-AF65-F5344CB8AC3E}">
        <p14:creationId xmlns:p14="http://schemas.microsoft.com/office/powerpoint/2010/main" val="140803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859" y="7680960"/>
            <a:ext cx="1096994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7601179"/>
            <a:ext cx="10969943"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87552" y="910742"/>
            <a:ext cx="905256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90046" y="5346745"/>
            <a:ext cx="905256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50079D-5218-443B-B7CB-46D9A6352BE7}"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A396A-DB35-40B0-A5C1-AD8FFAA6C30F}" type="slidenum">
              <a:rPr lang="en-US" smtClean="0"/>
              <a:t>‹#›</a:t>
            </a:fld>
            <a:endParaRPr lang="en-US"/>
          </a:p>
        </p:txBody>
      </p:sp>
      <p:cxnSp>
        <p:nvCxnSpPr>
          <p:cNvPr id="9" name="Straight Connector 8"/>
          <p:cNvCxnSpPr/>
          <p:nvPr/>
        </p:nvCxnSpPr>
        <p:spPr>
          <a:xfrm>
            <a:off x="1086893" y="5212080"/>
            <a:ext cx="88879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0079D-5218-443B-B7CB-46D9A6352BE7}"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346342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859" y="7680960"/>
            <a:ext cx="1096994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7601179"/>
            <a:ext cx="10969943"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852411" y="497736"/>
            <a:ext cx="2366010" cy="69089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54381" y="497735"/>
            <a:ext cx="6960870" cy="690890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0079D-5218-443B-B7CB-46D9A6352BE7}"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8637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3200" baseline="0"/>
            </a:lvl1pPr>
            <a:lvl2pPr>
              <a:defRPr sz="3200" baseline="0"/>
            </a:lvl2pPr>
            <a:lvl3pPr>
              <a:defRPr sz="3200" baseline="0"/>
            </a:lvl3pPr>
            <a:lvl4pPr>
              <a:defRPr sz="3200" baseline="0"/>
            </a:lvl4pPr>
            <a:lvl5pPr>
              <a:defRPr sz="32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650079D-5218-443B-B7CB-46D9A6352BE7}"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1654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859" y="7680960"/>
            <a:ext cx="1096994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7601179"/>
            <a:ext cx="10969943"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87552" y="910742"/>
            <a:ext cx="905256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87552" y="5343754"/>
            <a:ext cx="905256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50079D-5218-443B-B7CB-46D9A6352BE7}"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A396A-DB35-40B0-A5C1-AD8FFAA6C30F}" type="slidenum">
              <a:rPr lang="en-US" smtClean="0"/>
              <a:t>‹#›</a:t>
            </a:fld>
            <a:endParaRPr lang="en-US"/>
          </a:p>
        </p:txBody>
      </p:sp>
      <p:cxnSp>
        <p:nvCxnSpPr>
          <p:cNvPr id="9" name="Straight Connector 8"/>
          <p:cNvCxnSpPr/>
          <p:nvPr/>
        </p:nvCxnSpPr>
        <p:spPr>
          <a:xfrm>
            <a:off x="1086893" y="5212080"/>
            <a:ext cx="88879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85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87552" y="343926"/>
            <a:ext cx="9052560" cy="174090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7552" y="2214881"/>
            <a:ext cx="4443984" cy="4828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6128" y="2214884"/>
            <a:ext cx="4443984" cy="48280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50079D-5218-443B-B7CB-46D9A6352BE7}"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104521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87552" y="343926"/>
            <a:ext cx="9052560" cy="17409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87552" y="2215263"/>
            <a:ext cx="4443984"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987552" y="3098801"/>
            <a:ext cx="4443984" cy="3944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596128" y="2215263"/>
            <a:ext cx="4443984"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5596128" y="3098801"/>
            <a:ext cx="4443984" cy="3944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50079D-5218-443B-B7CB-46D9A6352BE7}"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343220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50079D-5218-443B-B7CB-46D9A6352BE7}"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136508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859" y="7680960"/>
            <a:ext cx="10969943"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7601179"/>
            <a:ext cx="10969943"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50079D-5218-443B-B7CB-46D9A6352BE7}" type="datetimeFigureOut">
              <a:rPr lang="en-US" smtClean="0"/>
              <a:t>7/15/2021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406591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3645712"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636064" y="0"/>
            <a:ext cx="57607"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11480" y="713231"/>
            <a:ext cx="2880360" cy="2743200"/>
          </a:xfrm>
        </p:spPr>
        <p:txBody>
          <a:bodyPr anchor="b">
            <a:normAutofit/>
          </a:bodyPr>
          <a:lstStyle>
            <a:lvl1pPr>
              <a:defRPr sz="432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152285" y="877824"/>
            <a:ext cx="6011272" cy="6309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1480" y="3511296"/>
            <a:ext cx="288036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a:xfrm>
            <a:off x="418961" y="7751744"/>
            <a:ext cx="2356660" cy="438150"/>
          </a:xfrm>
        </p:spPr>
        <p:txBody>
          <a:bodyPr/>
          <a:lstStyle>
            <a:lvl1pPr algn="l">
              <a:defRPr/>
            </a:lvl1pPr>
          </a:lstStyle>
          <a:p>
            <a:fld id="{2650079D-5218-443B-B7CB-46D9A6352BE7}" type="datetimeFigureOut">
              <a:rPr lang="en-US" smtClean="0"/>
              <a:t>7/15/2021</a:t>
            </a:fld>
            <a:endParaRPr lang="en-US"/>
          </a:p>
        </p:txBody>
      </p:sp>
      <p:sp>
        <p:nvSpPr>
          <p:cNvPr id="6" name="Footer Placeholder 5"/>
          <p:cNvSpPr>
            <a:spLocks noGrp="1"/>
          </p:cNvSpPr>
          <p:nvPr>
            <p:ph type="ftr" sz="quarter" idx="11"/>
          </p:nvPr>
        </p:nvSpPr>
        <p:spPr>
          <a:xfrm>
            <a:off x="4320540" y="7751744"/>
            <a:ext cx="4183380" cy="438150"/>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8A396A-DB35-40B0-A5C1-AD8FFAA6C30F}" type="slidenum">
              <a:rPr lang="en-US" smtClean="0"/>
              <a:t>‹#›</a:t>
            </a:fld>
            <a:endParaRPr lang="en-US"/>
          </a:p>
        </p:txBody>
      </p:sp>
    </p:spTree>
    <p:extLst>
      <p:ext uri="{BB962C8B-B14F-4D97-AF65-F5344CB8AC3E}">
        <p14:creationId xmlns:p14="http://schemas.microsoft.com/office/powerpoint/2010/main" val="365275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096994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5898091"/>
            <a:ext cx="10969943"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87552" y="6089904"/>
            <a:ext cx="9107424" cy="987552"/>
          </a:xfrm>
        </p:spPr>
        <p:txBody>
          <a:bodyPr tIns="0" bIns="0" anchor="b">
            <a:noAutofit/>
          </a:bodyPr>
          <a:lstStyle>
            <a:lvl1pPr>
              <a:defRPr sz="432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0972787"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987551" y="7088429"/>
            <a:ext cx="9107424"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50079D-5218-443B-B7CB-46D9A6352BE7}"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A396A-DB35-40B0-A5C1-AD8FFAA6C30F}" type="slidenum">
              <a:rPr lang="en-US" smtClean="0"/>
              <a:t>‹#›</a:t>
            </a:fld>
            <a:endParaRPr lang="en-US"/>
          </a:p>
        </p:txBody>
      </p:sp>
    </p:spTree>
    <p:extLst>
      <p:ext uri="{BB962C8B-B14F-4D97-AF65-F5344CB8AC3E}">
        <p14:creationId xmlns:p14="http://schemas.microsoft.com/office/powerpoint/2010/main" val="63754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0972801"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601179"/>
            <a:ext cx="10972801" cy="7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87552" y="343926"/>
            <a:ext cx="9052560" cy="174090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7551" y="2214881"/>
            <a:ext cx="9052561" cy="4828032"/>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87554" y="7751744"/>
            <a:ext cx="2225044" cy="438150"/>
          </a:xfrm>
          <a:prstGeom prst="rect">
            <a:avLst/>
          </a:prstGeom>
        </p:spPr>
        <p:txBody>
          <a:bodyPr vert="horz" lIns="91440" tIns="45720" rIns="91440" bIns="45720" rtlCol="0" anchor="ctr"/>
          <a:lstStyle>
            <a:lvl1pPr algn="l">
              <a:defRPr sz="1080">
                <a:solidFill>
                  <a:srgbClr val="FFFFFF"/>
                </a:solidFill>
              </a:defRPr>
            </a:lvl1pPr>
          </a:lstStyle>
          <a:p>
            <a:fld id="{2650079D-5218-443B-B7CB-46D9A6352BE7}" type="datetimeFigureOut">
              <a:rPr lang="en-US" smtClean="0"/>
              <a:t>7/15/2021</a:t>
            </a:fld>
            <a:endParaRPr lang="en-US"/>
          </a:p>
        </p:txBody>
      </p:sp>
      <p:sp>
        <p:nvSpPr>
          <p:cNvPr id="5" name="Footer Placeholder 4"/>
          <p:cNvSpPr>
            <a:spLocks noGrp="1"/>
          </p:cNvSpPr>
          <p:nvPr>
            <p:ph type="ftr" sz="quarter" idx="3"/>
          </p:nvPr>
        </p:nvSpPr>
        <p:spPr>
          <a:xfrm>
            <a:off x="3317567" y="7751744"/>
            <a:ext cx="4340524"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8910413" y="7751744"/>
            <a:ext cx="1180823" cy="438150"/>
          </a:xfrm>
          <a:prstGeom prst="rect">
            <a:avLst/>
          </a:prstGeom>
        </p:spPr>
        <p:txBody>
          <a:bodyPr vert="horz" lIns="91440" tIns="45720" rIns="91440" bIns="45720" rtlCol="0" anchor="ctr"/>
          <a:lstStyle>
            <a:lvl1pPr algn="r">
              <a:defRPr sz="1260">
                <a:solidFill>
                  <a:srgbClr val="FFFFFF"/>
                </a:solidFill>
              </a:defRPr>
            </a:lvl1pPr>
          </a:lstStyle>
          <a:p>
            <a:fld id="{AB8A396A-DB35-40B0-A5C1-AD8FFAA6C30F}" type="slidenum">
              <a:rPr lang="en-US" smtClean="0"/>
              <a:t>‹#›</a:t>
            </a:fld>
            <a:endParaRPr lang="en-US"/>
          </a:p>
        </p:txBody>
      </p:sp>
      <p:cxnSp>
        <p:nvCxnSpPr>
          <p:cNvPr id="10" name="Straight Connector 9"/>
          <p:cNvCxnSpPr/>
          <p:nvPr/>
        </p:nvCxnSpPr>
        <p:spPr>
          <a:xfrm>
            <a:off x="1074179" y="2085414"/>
            <a:ext cx="89702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05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heartdisease.about.com/od/livingwithheartfailure/a/heart_failure.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Heart diseases </a:t>
            </a:r>
            <a:endParaRPr lang="en-GB" dirty="0"/>
          </a:p>
        </p:txBody>
      </p:sp>
      <p:sp>
        <p:nvSpPr>
          <p:cNvPr id="3" name="Subtitle 2"/>
          <p:cNvSpPr>
            <a:spLocks noGrp="1"/>
          </p:cNvSpPr>
          <p:nvPr>
            <p:ph type="subTitle" idx="1"/>
          </p:nvPr>
        </p:nvSpPr>
        <p:spPr/>
        <p:txBody>
          <a:bodyPr/>
          <a:lstStyle/>
          <a:p>
            <a:r>
              <a:rPr lang="en-GB" dirty="0" smtClean="0"/>
              <a:t>RHF ;RHD; ENDOCARDITIS; PERICARDITIS; MYOCARDITIS-mitral </a:t>
            </a:r>
            <a:r>
              <a:rPr lang="en-GB" dirty="0" err="1" smtClean="0"/>
              <a:t>valive</a:t>
            </a:r>
            <a:r>
              <a:rPr lang="en-GB" smtClean="0"/>
              <a:t> insufficiency-</a:t>
            </a:r>
            <a:r>
              <a:rPr lang="en-GB" b="1" smtClean="0"/>
              <a:t>Demistifie</a:t>
            </a:r>
            <a:r>
              <a:rPr lang="en-GB" smtClean="0"/>
              <a:t>d</a:t>
            </a:r>
            <a:endParaRPr lang="en-GB" dirty="0" smtClean="0"/>
          </a:p>
          <a:p>
            <a:endParaRPr lang="en-GB" dirty="0"/>
          </a:p>
        </p:txBody>
      </p:sp>
    </p:spTree>
    <p:extLst>
      <p:ext uri="{BB962C8B-B14F-4D97-AF65-F5344CB8AC3E}">
        <p14:creationId xmlns:p14="http://schemas.microsoft.com/office/powerpoint/2010/main" val="197730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Garamond" panose="02020404030301010803" pitchFamily="18" charset="0"/>
              </a:rPr>
              <a:t>RX OF RHEUMATIC FEVER</a:t>
            </a:r>
            <a:endParaRPr lang="en-US" dirty="0"/>
          </a:p>
        </p:txBody>
      </p:sp>
      <p:sp>
        <p:nvSpPr>
          <p:cNvPr id="3" name="Content Placeholder 2"/>
          <p:cNvSpPr>
            <a:spLocks noGrp="1"/>
          </p:cNvSpPr>
          <p:nvPr>
            <p:ph idx="1"/>
          </p:nvPr>
        </p:nvSpPr>
        <p:spPr>
          <a:xfrm>
            <a:off x="394855" y="2084834"/>
            <a:ext cx="9705109" cy="5037326"/>
          </a:xfrm>
        </p:spPr>
        <p:txBody>
          <a:bodyPr>
            <a:noAutofit/>
          </a:bodyPr>
          <a:lstStyle/>
          <a:p>
            <a:pPr lvl="0"/>
            <a:r>
              <a:rPr lang="en-US" dirty="0" smtClean="0"/>
              <a:t>Prompt </a:t>
            </a:r>
            <a:r>
              <a:rPr lang="en-US" dirty="0"/>
              <a:t>Rx of BH sore throat is key in preventing RH fever&gt;RHD </a:t>
            </a:r>
          </a:p>
          <a:p>
            <a:pPr lvl="0"/>
            <a:r>
              <a:rPr lang="en-US" dirty="0"/>
              <a:t>In active disease: Rx to prevent thromboembolism and heart failure</a:t>
            </a:r>
          </a:p>
          <a:p>
            <a:pPr lvl="1"/>
            <a:r>
              <a:rPr lang="en-US" dirty="0"/>
              <a:t>aggressive use of IV antimicrobial medications such as penicillin, </a:t>
            </a:r>
            <a:r>
              <a:rPr lang="en-US" dirty="0" err="1"/>
              <a:t>vancomycin</a:t>
            </a:r>
            <a:r>
              <a:rPr lang="en-US" dirty="0"/>
              <a:t>, amphotericin B (to cure infection); Antipyretics (to reduce fever)</a:t>
            </a:r>
          </a:p>
          <a:p>
            <a:pPr lvl="1"/>
            <a:r>
              <a:rPr lang="en-US" dirty="0"/>
              <a:t>Rest (to decrease cardiac workload)</a:t>
            </a:r>
          </a:p>
          <a:p>
            <a:pPr lvl="0"/>
            <a:r>
              <a:rPr lang="en-US" dirty="0" smtClean="0"/>
              <a:t>Prophylactic </a:t>
            </a:r>
            <a:r>
              <a:rPr lang="en-US" dirty="0"/>
              <a:t>antibiotic therapy (to prevent infection)</a:t>
            </a:r>
          </a:p>
        </p:txBody>
      </p:sp>
    </p:spTree>
    <p:extLst>
      <p:ext uri="{BB962C8B-B14F-4D97-AF65-F5344CB8AC3E}">
        <p14:creationId xmlns:p14="http://schemas.microsoft.com/office/powerpoint/2010/main" val="318826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Garamond" panose="02020404030301010803" pitchFamily="18" charset="0"/>
              </a:rPr>
              <a:t>Rx of RHD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800" dirty="0" smtClean="0"/>
              <a:t>Timely Rx of R. Fever to prevent RHD</a:t>
            </a:r>
          </a:p>
          <a:p>
            <a:pPr>
              <a:buFont typeface="Wingdings" panose="05000000000000000000" pitchFamily="2" charset="2"/>
              <a:buChar char="§"/>
            </a:pPr>
            <a:r>
              <a:rPr lang="en-US" sz="2800" dirty="0" smtClean="0"/>
              <a:t>Based on severity of </a:t>
            </a:r>
            <a:r>
              <a:rPr lang="en-US" sz="2800" dirty="0" err="1" smtClean="0"/>
              <a:t>valvular</a:t>
            </a:r>
            <a:r>
              <a:rPr lang="en-US" sz="2800" dirty="0" smtClean="0"/>
              <a:t> damage </a:t>
            </a:r>
          </a:p>
          <a:p>
            <a:pPr>
              <a:buFont typeface="Wingdings" panose="05000000000000000000" pitchFamily="2" charset="2"/>
              <a:buChar char="§"/>
            </a:pPr>
            <a:r>
              <a:rPr lang="en-US" sz="2800" dirty="0" smtClean="0"/>
              <a:t>Administer non-steroidal </a:t>
            </a:r>
            <a:r>
              <a:rPr lang="en-US" sz="2800" dirty="0"/>
              <a:t>anti-inflammatory medication to decrease inflammation</a:t>
            </a:r>
          </a:p>
          <a:p>
            <a:r>
              <a:rPr lang="en-US" sz="2800" dirty="0"/>
              <a:t>and pain:</a:t>
            </a:r>
          </a:p>
          <a:p>
            <a:pPr lvl="1"/>
            <a:r>
              <a:rPr lang="en-US" sz="2800" dirty="0" smtClean="0"/>
              <a:t>aspirin</a:t>
            </a:r>
            <a:endParaRPr lang="en-US" sz="2800" dirty="0"/>
          </a:p>
          <a:p>
            <a:pPr lvl="1"/>
            <a:r>
              <a:rPr lang="en-US" sz="2800" dirty="0"/>
              <a:t>• </a:t>
            </a:r>
            <a:r>
              <a:rPr lang="en-US" sz="2800" dirty="0" smtClean="0"/>
              <a:t>indomethacin</a:t>
            </a:r>
            <a:endParaRPr lang="en-US" sz="2800" dirty="0"/>
          </a:p>
        </p:txBody>
      </p:sp>
    </p:spTree>
    <p:extLst>
      <p:ext uri="{BB962C8B-B14F-4D97-AF65-F5344CB8AC3E}">
        <p14:creationId xmlns:p14="http://schemas.microsoft.com/office/powerpoint/2010/main" val="428031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Garamond" panose="02020404030301010803" pitchFamily="18" charset="0"/>
              </a:rPr>
              <a:t>Rx</a:t>
            </a:r>
            <a:endParaRPr lang="en-US" dirty="0"/>
          </a:p>
        </p:txBody>
      </p:sp>
      <p:sp>
        <p:nvSpPr>
          <p:cNvPr id="3" name="Content Placeholder 2"/>
          <p:cNvSpPr>
            <a:spLocks noGrp="1"/>
          </p:cNvSpPr>
          <p:nvPr>
            <p:ph idx="1"/>
          </p:nvPr>
        </p:nvSpPr>
        <p:spPr/>
        <p:txBody>
          <a:bodyPr>
            <a:noAutofit/>
          </a:bodyPr>
          <a:lstStyle/>
          <a:p>
            <a:r>
              <a:rPr lang="en-GB" sz="2800" dirty="0" smtClean="0"/>
              <a:t>• </a:t>
            </a:r>
            <a:r>
              <a:rPr lang="en-GB" sz="2800" dirty="0"/>
              <a:t>Administer antibiotics if an infectious process is confirmed:</a:t>
            </a:r>
          </a:p>
          <a:p>
            <a:pPr lvl="1"/>
            <a:r>
              <a:rPr lang="en-US" sz="2800" dirty="0" smtClean="0"/>
              <a:t> </a:t>
            </a:r>
            <a:r>
              <a:rPr lang="en-US" sz="2800" dirty="0"/>
              <a:t>erythromycin</a:t>
            </a:r>
          </a:p>
          <a:p>
            <a:pPr lvl="1"/>
            <a:r>
              <a:rPr lang="en-US" sz="2800" dirty="0" smtClean="0"/>
              <a:t> </a:t>
            </a:r>
            <a:r>
              <a:rPr lang="en-US" sz="2800" dirty="0"/>
              <a:t>penicillin</a:t>
            </a:r>
          </a:p>
          <a:p>
            <a:r>
              <a:rPr lang="en-GB" sz="2800" dirty="0"/>
              <a:t>• Repair or replacement of heart valves due to irreparable damage.</a:t>
            </a:r>
          </a:p>
          <a:p>
            <a:r>
              <a:rPr lang="en-GB" sz="2800" dirty="0"/>
              <a:t>• Antibiotic prophylaxis for unsterile procedures—usually penicillin; if </a:t>
            </a:r>
            <a:r>
              <a:rPr lang="en-GB" sz="2800" dirty="0" smtClean="0"/>
              <a:t>allergic to </a:t>
            </a:r>
            <a:r>
              <a:rPr lang="en-GB" sz="2800" dirty="0"/>
              <a:t>penicillin, clindamycin is usually the drug of choice.</a:t>
            </a:r>
          </a:p>
          <a:p>
            <a:r>
              <a:rPr lang="en-US" sz="2800" dirty="0"/>
              <a:t>• Anticoagulation if atrial fibrillation.</a:t>
            </a:r>
          </a:p>
        </p:txBody>
      </p:sp>
    </p:spTree>
    <p:extLst>
      <p:ext uri="{BB962C8B-B14F-4D97-AF65-F5344CB8AC3E}">
        <p14:creationId xmlns:p14="http://schemas.microsoft.com/office/powerpoint/2010/main" val="428031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Nursing Care </a:t>
            </a:r>
            <a:endParaRPr lang="en-US" dirty="0"/>
          </a:p>
        </p:txBody>
      </p:sp>
      <p:sp>
        <p:nvSpPr>
          <p:cNvPr id="3" name="Content Placeholder 2"/>
          <p:cNvSpPr>
            <a:spLocks noGrp="1"/>
          </p:cNvSpPr>
          <p:nvPr>
            <p:ph idx="1"/>
          </p:nvPr>
        </p:nvSpPr>
        <p:spPr/>
        <p:txBody>
          <a:bodyPr>
            <a:noAutofit/>
          </a:bodyPr>
          <a:lstStyle/>
          <a:p>
            <a:pPr lvl="0"/>
            <a:r>
              <a:rPr lang="en-US" sz="3200" dirty="0"/>
              <a:t>Diagnosis</a:t>
            </a:r>
          </a:p>
          <a:p>
            <a:pPr marL="571500" indent="-571500">
              <a:buFont typeface="+mj-lt"/>
              <a:buAutoNum type="romanUcPeriod"/>
            </a:pPr>
            <a:r>
              <a:rPr lang="en-US" sz="3200" dirty="0"/>
              <a:t>Acute pain related to joint or cardiac inflammation</a:t>
            </a:r>
          </a:p>
          <a:p>
            <a:pPr marL="571500" indent="-571500">
              <a:buFont typeface="+mj-lt"/>
              <a:buAutoNum type="romanUcPeriod"/>
            </a:pPr>
            <a:r>
              <a:rPr lang="en-US" sz="3200" dirty="0"/>
              <a:t>Anxiety related to disease process</a:t>
            </a:r>
          </a:p>
          <a:p>
            <a:pPr marL="571500" indent="-571500">
              <a:buFont typeface="+mj-lt"/>
              <a:buAutoNum type="romanUcPeriod"/>
            </a:pPr>
            <a:r>
              <a:rPr lang="en-US" sz="3200" dirty="0"/>
              <a:t>Decreased cardiac output related to </a:t>
            </a:r>
            <a:r>
              <a:rPr lang="en-US" sz="3200" dirty="0" err="1"/>
              <a:t>valvular</a:t>
            </a:r>
            <a:r>
              <a:rPr lang="en-US" sz="3200" dirty="0"/>
              <a:t> damage and </a:t>
            </a:r>
            <a:r>
              <a:rPr lang="en-US" sz="3200" dirty="0" err="1"/>
              <a:t>carditis</a:t>
            </a:r>
            <a:r>
              <a:rPr lang="en-US" sz="3200" dirty="0"/>
              <a:t> </a:t>
            </a:r>
          </a:p>
          <a:p>
            <a:pPr lvl="0"/>
            <a:endParaRPr lang="en-US" sz="3200" dirty="0" smtClean="0"/>
          </a:p>
          <a:p>
            <a:pPr lvl="0"/>
            <a:r>
              <a:rPr lang="en-US" sz="3200" dirty="0" smtClean="0"/>
              <a:t>Interventions</a:t>
            </a:r>
            <a:r>
              <a:rPr lang="en-US" sz="3200" dirty="0"/>
              <a:t>: Read </a:t>
            </a:r>
            <a:br>
              <a:rPr lang="en-US" sz="3200" dirty="0"/>
            </a:br>
            <a:endParaRPr lang="en-US" sz="3200" b="1" dirty="0"/>
          </a:p>
        </p:txBody>
      </p:sp>
    </p:spTree>
    <p:extLst>
      <p:ext uri="{BB962C8B-B14F-4D97-AF65-F5344CB8AC3E}">
        <p14:creationId xmlns:p14="http://schemas.microsoft.com/office/powerpoint/2010/main" val="428525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53" y="343926"/>
            <a:ext cx="9689431" cy="1740908"/>
          </a:xfrm>
        </p:spPr>
        <p:txBody>
          <a:bodyPr>
            <a:normAutofit/>
          </a:bodyPr>
          <a:lstStyle/>
          <a:p>
            <a:r>
              <a:rPr lang="en-US" b="1" dirty="0"/>
              <a:t>NURSING </a:t>
            </a:r>
            <a:r>
              <a:rPr lang="en-US" b="1" dirty="0" smtClean="0"/>
              <a:t>INTERVENTION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 </a:t>
            </a:r>
            <a:r>
              <a:rPr lang="en-GB" dirty="0"/>
              <a:t>Monitor for difficulty breathing </a:t>
            </a:r>
            <a:r>
              <a:rPr lang="en-GB" dirty="0" smtClean="0"/>
              <a:t>(dyspnoea), non-productive </a:t>
            </a:r>
            <a:r>
              <a:rPr lang="en-GB" dirty="0"/>
              <a:t>cough,</a:t>
            </a:r>
          </a:p>
          <a:p>
            <a:r>
              <a:rPr lang="en-GB" dirty="0"/>
              <a:t>because these are signs of heart failure.</a:t>
            </a:r>
          </a:p>
          <a:p>
            <a:r>
              <a:rPr lang="en-GB" dirty="0"/>
              <a:t>• Determine if patient is allergic to penicillin.</a:t>
            </a:r>
          </a:p>
          <a:p>
            <a:r>
              <a:rPr lang="en-GB" dirty="0"/>
              <a:t>• Monitor for infection because rheumatic fever may recur:</a:t>
            </a:r>
          </a:p>
          <a:p>
            <a:r>
              <a:rPr lang="en-GB" dirty="0"/>
              <a:t>• Red, sore throat with pain when swallowing.</a:t>
            </a:r>
          </a:p>
          <a:p>
            <a:r>
              <a:rPr lang="en-US" dirty="0"/>
              <a:t>• Swollen cervical lymph glands.</a:t>
            </a:r>
          </a:p>
          <a:p>
            <a:r>
              <a:rPr lang="en-US" dirty="0"/>
              <a:t>• Headache.</a:t>
            </a:r>
          </a:p>
          <a:p>
            <a:r>
              <a:rPr lang="en-US" dirty="0"/>
              <a:t>• Temperature greater than 100°F.</a:t>
            </a:r>
          </a:p>
        </p:txBody>
      </p:sp>
    </p:spTree>
    <p:extLst>
      <p:ext uri="{BB962C8B-B14F-4D97-AF65-F5344CB8AC3E}">
        <p14:creationId xmlns:p14="http://schemas.microsoft.com/office/powerpoint/2010/main" val="3642069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Infective endocarditis </a:t>
            </a:r>
            <a:endParaRPr lang="en-GB" dirty="0"/>
          </a:p>
        </p:txBody>
      </p:sp>
      <p:sp>
        <p:nvSpPr>
          <p:cNvPr id="3" name="Content Placeholder 2"/>
          <p:cNvSpPr>
            <a:spLocks noGrp="1"/>
          </p:cNvSpPr>
          <p:nvPr>
            <p:ph idx="1"/>
          </p:nvPr>
        </p:nvSpPr>
        <p:spPr/>
        <p:txBody>
          <a:bodyPr/>
          <a:lstStyle/>
          <a:p>
            <a:r>
              <a:rPr lang="en-GB" dirty="0" smtClean="0"/>
              <a:t>See Paula </a:t>
            </a:r>
            <a:r>
              <a:rPr lang="en-GB" dirty="0" err="1" smtClean="0"/>
              <a:t>pg</a:t>
            </a:r>
            <a:r>
              <a:rPr lang="en-GB" dirty="0" smtClean="0"/>
              <a:t> 389</a:t>
            </a:r>
          </a:p>
          <a:p>
            <a:endParaRPr lang="en-GB" dirty="0"/>
          </a:p>
          <a:p>
            <a:endParaRPr lang="en-GB" dirty="0"/>
          </a:p>
        </p:txBody>
      </p:sp>
    </p:spTree>
    <p:extLst>
      <p:ext uri="{BB962C8B-B14F-4D97-AF65-F5344CB8AC3E}">
        <p14:creationId xmlns:p14="http://schemas.microsoft.com/office/powerpoint/2010/main" val="209924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 </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smtClean="0"/>
              <a:t>Pericarditis  </a:t>
            </a:r>
            <a:endParaRPr lang="en-US" dirty="0" smtClean="0"/>
          </a:p>
          <a:p>
            <a:pPr>
              <a:buFont typeface="Wingdings" panose="05000000000000000000" pitchFamily="2" charset="2"/>
              <a:buChar char="§"/>
            </a:pPr>
            <a:r>
              <a:rPr lang="en-US" dirty="0" err="1" smtClean="0"/>
              <a:t>Valvular</a:t>
            </a:r>
            <a:r>
              <a:rPr lang="en-US" dirty="0" smtClean="0"/>
              <a:t> disorders ..assignment </a:t>
            </a:r>
          </a:p>
          <a:p>
            <a:pPr lvl="1">
              <a:buFont typeface="Wingdings" panose="05000000000000000000" pitchFamily="2" charset="2"/>
              <a:buChar char="§"/>
            </a:pPr>
            <a:r>
              <a:rPr lang="en-US" dirty="0" smtClean="0"/>
              <a:t>Mitral valve stenosis</a:t>
            </a:r>
          </a:p>
          <a:p>
            <a:pPr lvl="1">
              <a:buFont typeface="Wingdings" panose="05000000000000000000" pitchFamily="2" charset="2"/>
              <a:buChar char="§"/>
            </a:pPr>
            <a:r>
              <a:rPr lang="en-US" dirty="0" smtClean="0"/>
              <a:t>Aortic valve insufficiency.</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pPr marL="241402" lvl="1" indent="0">
              <a:buNone/>
            </a:pPr>
            <a:r>
              <a:rPr lang="en-US" b="1" u="sng" dirty="0" smtClean="0"/>
              <a:t>References </a:t>
            </a:r>
          </a:p>
          <a:p>
            <a:pPr marL="241402" lvl="1" indent="0">
              <a:buNone/>
            </a:pPr>
            <a:r>
              <a:rPr lang="en-US" dirty="0" err="1" smtClean="0"/>
              <a:t>DiGiulio</a:t>
            </a:r>
            <a:r>
              <a:rPr lang="en-US" dirty="0" smtClean="0"/>
              <a:t>, M. (2015). Medical-Surgical Nursing Demystified. </a:t>
            </a:r>
            <a:r>
              <a:rPr lang="en-US" i="1" dirty="0" smtClean="0"/>
              <a:t>E-BOOK STIKES-POLTEKKES MAJAPAHIT</a:t>
            </a:r>
            <a:r>
              <a:rPr lang="en-US" dirty="0" smtClean="0"/>
              <a:t>.</a:t>
            </a:r>
          </a:p>
          <a:p>
            <a:pPr marL="241402" lvl="1" indent="0">
              <a:buNone/>
            </a:pPr>
            <a:r>
              <a:rPr lang="en-US" dirty="0" smtClean="0"/>
              <a:t>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425608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0742"/>
            <a:ext cx="9811512" cy="4279392"/>
          </a:xfrm>
        </p:spPr>
        <p:txBody>
          <a:bodyPr>
            <a:normAutofit/>
          </a:bodyPr>
          <a:lstStyle/>
          <a:p>
            <a:r>
              <a:rPr lang="en-US" sz="8000" dirty="0" smtClean="0">
                <a:solidFill>
                  <a:srgbClr val="FF0000"/>
                </a:solidFill>
              </a:rPr>
              <a:t>HEART </a:t>
            </a:r>
            <a:r>
              <a:rPr lang="en-US" sz="8000" dirty="0" smtClean="0">
                <a:solidFill>
                  <a:srgbClr val="FF0000"/>
                </a:solidFill>
                <a:latin typeface="Garamond" panose="02020404030301010803" pitchFamily="18" charset="0"/>
              </a:rPr>
              <a:t>DISORDERS</a:t>
            </a:r>
            <a:r>
              <a:rPr lang="en-US" sz="8000" dirty="0" smtClean="0">
                <a:solidFill>
                  <a:srgbClr val="FF0000"/>
                </a:solidFill>
              </a:rPr>
              <a:t> </a:t>
            </a:r>
            <a:endParaRPr lang="en-US" sz="8000" dirty="0">
              <a:solidFill>
                <a:srgbClr val="FF0000"/>
              </a:solidFill>
            </a:endParaRPr>
          </a:p>
        </p:txBody>
      </p:sp>
      <p:sp>
        <p:nvSpPr>
          <p:cNvPr id="3" name="Subtitle 2"/>
          <p:cNvSpPr>
            <a:spLocks noGrp="1"/>
          </p:cNvSpPr>
          <p:nvPr>
            <p:ph type="subTitle" idx="1"/>
          </p:nvPr>
        </p:nvSpPr>
        <p:spPr/>
        <p:txBody>
          <a:bodyPr/>
          <a:lstStyle/>
          <a:p>
            <a:r>
              <a:rPr lang="en-US" dirty="0">
                <a:solidFill>
                  <a:srgbClr val="FF0000"/>
                </a:solidFill>
                <a:latin typeface="Garamond" panose="02020404030301010803" pitchFamily="18" charset="0"/>
              </a:rPr>
              <a:t>RHEUMATIC FEVER AND RHD</a:t>
            </a:r>
            <a:endParaRPr lang="en-US" dirty="0">
              <a:latin typeface="Garamond" panose="02020404030301010803" pitchFamily="18" charset="0"/>
            </a:endParaRPr>
          </a:p>
        </p:txBody>
      </p:sp>
    </p:spTree>
    <p:extLst>
      <p:ext uri="{BB962C8B-B14F-4D97-AF65-F5344CB8AC3E}">
        <p14:creationId xmlns:p14="http://schemas.microsoft.com/office/powerpoint/2010/main" val="2049669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Garamond" panose="02020404030301010803" pitchFamily="18" charset="0"/>
              </a:rPr>
              <a:t>RHEUMATIC </a:t>
            </a:r>
            <a:r>
              <a:rPr lang="en-US" dirty="0" smtClean="0">
                <a:solidFill>
                  <a:srgbClr val="FF0000"/>
                </a:solidFill>
                <a:latin typeface="Garamond" panose="02020404030301010803" pitchFamily="18" charset="0"/>
              </a:rPr>
              <a:t>FEVER</a:t>
            </a:r>
            <a:endParaRPr lang="en-US" dirty="0"/>
          </a:p>
        </p:txBody>
      </p:sp>
      <p:sp>
        <p:nvSpPr>
          <p:cNvPr id="3" name="Content Placeholder 2"/>
          <p:cNvSpPr>
            <a:spLocks noGrp="1"/>
          </p:cNvSpPr>
          <p:nvPr>
            <p:ph idx="1"/>
          </p:nvPr>
        </p:nvSpPr>
        <p:spPr/>
        <p:txBody>
          <a:bodyPr>
            <a:normAutofit/>
          </a:bodyPr>
          <a:lstStyle/>
          <a:p>
            <a:pPr lvl="0"/>
            <a:r>
              <a:rPr lang="en-US" sz="3200" dirty="0"/>
              <a:t>Rheumatic fever is an autoimmune reaction to an upper respiratory (throat) infection by beta</a:t>
            </a:r>
            <a:r>
              <a:rPr lang="en-US" sz="3200" b="1" dirty="0"/>
              <a:t>-hemolytic</a:t>
            </a:r>
            <a:r>
              <a:rPr lang="en-US" sz="3200" dirty="0"/>
              <a:t> </a:t>
            </a:r>
            <a:r>
              <a:rPr lang="en-US" sz="3200" b="1" dirty="0"/>
              <a:t>streptococci bacteria.</a:t>
            </a:r>
          </a:p>
          <a:p>
            <a:pPr lvl="0"/>
            <a:r>
              <a:rPr lang="en-US" sz="3200" b="1" dirty="0"/>
              <a:t> </a:t>
            </a:r>
            <a:r>
              <a:rPr lang="en-US" sz="3200" dirty="0"/>
              <a:t>Two to three weeks after the streptococcal sore throat infection, rheumatic fever occurs.</a:t>
            </a:r>
          </a:p>
          <a:p>
            <a:pPr lvl="0"/>
            <a:r>
              <a:rPr lang="en-US" sz="3200" dirty="0"/>
              <a:t>Occurs in children aged 5 to 15 years </a:t>
            </a:r>
          </a:p>
          <a:p>
            <a:pPr lvl="0"/>
            <a:r>
              <a:rPr lang="en-US" sz="3200" b="1" dirty="0"/>
              <a:t>Predisposing factors</a:t>
            </a:r>
            <a:r>
              <a:rPr lang="en-US" sz="3200" dirty="0"/>
              <a:t>: </a:t>
            </a:r>
          </a:p>
        </p:txBody>
      </p:sp>
    </p:spTree>
    <p:extLst>
      <p:ext uri="{BB962C8B-B14F-4D97-AF65-F5344CB8AC3E}">
        <p14:creationId xmlns:p14="http://schemas.microsoft.com/office/powerpoint/2010/main" val="394021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Garamond" panose="02020404030301010803" pitchFamily="18" charset="0"/>
              </a:rPr>
              <a:t>PATHOPHYSIOLOGY</a:t>
            </a:r>
            <a:endParaRPr lang="en-US" dirty="0"/>
          </a:p>
        </p:txBody>
      </p:sp>
      <p:sp>
        <p:nvSpPr>
          <p:cNvPr id="3" name="Content Placeholder 2"/>
          <p:cNvSpPr>
            <a:spLocks noGrp="1"/>
          </p:cNvSpPr>
          <p:nvPr>
            <p:ph idx="1"/>
          </p:nvPr>
        </p:nvSpPr>
        <p:spPr/>
        <p:txBody>
          <a:bodyPr>
            <a:normAutofit/>
          </a:bodyPr>
          <a:lstStyle/>
          <a:p>
            <a:pPr lvl="0"/>
            <a:r>
              <a:rPr lang="en-US" sz="3200" dirty="0"/>
              <a:t>: </a:t>
            </a:r>
          </a:p>
        </p:txBody>
      </p:sp>
      <p:graphicFrame>
        <p:nvGraphicFramePr>
          <p:cNvPr id="4" name="Diagram 3"/>
          <p:cNvGraphicFramePr/>
          <p:nvPr>
            <p:extLst>
              <p:ext uri="{D42A27DB-BD31-4B8C-83A1-F6EECF244321}">
                <p14:modId xmlns:p14="http://schemas.microsoft.com/office/powerpoint/2010/main" val="673853225"/>
              </p:ext>
            </p:extLst>
          </p:nvPr>
        </p:nvGraphicFramePr>
        <p:xfrm>
          <a:off x="540327" y="2214880"/>
          <a:ext cx="10245438" cy="5313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ttp://health-treatment.com/wp-content/uploads/2014/09/heart-diagram-3.jpg"/>
          <p:cNvPicPr/>
          <p:nvPr/>
        </p:nvPicPr>
        <p:blipFill>
          <a:blip r:embed="rId2" cstate="print"/>
          <a:srcRect/>
          <a:stretch>
            <a:fillRect/>
          </a:stretch>
        </p:blipFill>
        <p:spPr bwMode="auto">
          <a:xfrm>
            <a:off x="457200" y="1239519"/>
            <a:ext cx="9767455" cy="6197602"/>
          </a:xfrm>
          <a:prstGeom prst="rect">
            <a:avLst/>
          </a:prstGeom>
          <a:noFill/>
          <a:ln w="9525">
            <a:noFill/>
            <a:miter lim="800000"/>
            <a:headEnd/>
            <a:tailEnd/>
          </a:ln>
        </p:spPr>
      </p:pic>
    </p:spTree>
    <p:extLst>
      <p:ext uri="{BB962C8B-B14F-4D97-AF65-F5344CB8AC3E}">
        <p14:creationId xmlns:p14="http://schemas.microsoft.com/office/powerpoint/2010/main" val="387990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a:t>
            </a:r>
            <a:endParaRPr lang="en-US" dirty="0"/>
          </a:p>
        </p:txBody>
      </p:sp>
      <p:sp>
        <p:nvSpPr>
          <p:cNvPr id="3" name="Content Placeholder 2"/>
          <p:cNvSpPr>
            <a:spLocks noGrp="1"/>
          </p:cNvSpPr>
          <p:nvPr>
            <p:ph idx="1"/>
          </p:nvPr>
        </p:nvSpPr>
        <p:spPr/>
        <p:txBody>
          <a:bodyPr>
            <a:normAutofit/>
          </a:bodyPr>
          <a:lstStyle/>
          <a:p>
            <a:r>
              <a:rPr lang="en-US" sz="3200" dirty="0" smtClean="0"/>
              <a:t>Rheumatic </a:t>
            </a:r>
            <a:r>
              <a:rPr lang="en-US" sz="3200" dirty="0" err="1" smtClean="0"/>
              <a:t>carditis</a:t>
            </a:r>
            <a:r>
              <a:rPr lang="en-US" sz="3200" dirty="0" smtClean="0"/>
              <a:t>- all layers inflamed </a:t>
            </a:r>
          </a:p>
          <a:p>
            <a:endParaRPr lang="en-US" sz="3200" dirty="0"/>
          </a:p>
          <a:p>
            <a:r>
              <a:rPr lang="en-US" sz="3200" dirty="0" smtClean="0"/>
              <a:t>RHD </a:t>
            </a:r>
            <a:endParaRPr lang="en-US" sz="3200" dirty="0"/>
          </a:p>
        </p:txBody>
      </p:sp>
    </p:spTree>
    <p:extLst>
      <p:ext uri="{BB962C8B-B14F-4D97-AF65-F5344CB8AC3E}">
        <p14:creationId xmlns:p14="http://schemas.microsoft.com/office/powerpoint/2010/main" val="1895560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Garamond" panose="02020404030301010803" pitchFamily="18" charset="0"/>
              </a:rPr>
              <a:t>RHEUMATIC </a:t>
            </a:r>
            <a:r>
              <a:rPr lang="en-US" dirty="0" smtClean="0">
                <a:solidFill>
                  <a:srgbClr val="FF0000"/>
                </a:solidFill>
                <a:latin typeface="Garamond" panose="02020404030301010803" pitchFamily="18" charset="0"/>
              </a:rPr>
              <a:t>HEART DISEASE</a:t>
            </a:r>
            <a:endParaRPr lang="en-US" dirty="0"/>
          </a:p>
        </p:txBody>
      </p:sp>
      <p:sp>
        <p:nvSpPr>
          <p:cNvPr id="3" name="Content Placeholder 2"/>
          <p:cNvSpPr>
            <a:spLocks noGrp="1"/>
          </p:cNvSpPr>
          <p:nvPr>
            <p:ph idx="1"/>
          </p:nvPr>
        </p:nvSpPr>
        <p:spPr/>
        <p:txBody>
          <a:bodyPr>
            <a:noAutofit/>
          </a:bodyPr>
          <a:lstStyle/>
          <a:p>
            <a:pPr lvl="0"/>
            <a:r>
              <a:rPr lang="en-US" sz="3200" b="1" dirty="0"/>
              <a:t>Is a serious complication of RH fever. </a:t>
            </a:r>
          </a:p>
          <a:p>
            <a:pPr lvl="0"/>
            <a:r>
              <a:rPr lang="en-US" sz="3200" b="1" dirty="0"/>
              <a:t>Is the destruction of heart valves by the autoimmune antibodies developed against sore throat. </a:t>
            </a:r>
          </a:p>
          <a:p>
            <a:r>
              <a:rPr lang="en-US" sz="3200" dirty="0"/>
              <a:t>RHD refers to the chronic heart valve damage that can occur after a person has had an episode of acute rheumatic fever. Diagnosed 10 -20m years after rheumatic fever episode. This valve damage can eventually lead to </a:t>
            </a:r>
            <a:r>
              <a:rPr lang="en-US" sz="3200" u="sng" dirty="0">
                <a:hlinkClick r:id="rId3"/>
              </a:rPr>
              <a:t>heart failure</a:t>
            </a:r>
            <a:r>
              <a:rPr lang="en-US" sz="3200" dirty="0"/>
              <a:t>. Is an </a:t>
            </a:r>
            <a:r>
              <a:rPr lang="en-US" sz="3200" dirty="0" err="1"/>
              <a:t>autominmune</a:t>
            </a:r>
            <a:r>
              <a:rPr lang="en-US" sz="3200" dirty="0"/>
              <a:t> disease </a:t>
            </a:r>
          </a:p>
          <a:p>
            <a:pPr lvl="0"/>
            <a:endParaRPr lang="en-US" sz="3200" dirty="0"/>
          </a:p>
        </p:txBody>
      </p:sp>
    </p:spTree>
    <p:extLst>
      <p:ext uri="{BB962C8B-B14F-4D97-AF65-F5344CB8AC3E}">
        <p14:creationId xmlns:p14="http://schemas.microsoft.com/office/powerpoint/2010/main" val="1123022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Garamond" panose="02020404030301010803" pitchFamily="18" charset="0"/>
              </a:rPr>
              <a:t>RHEUMATIC </a:t>
            </a:r>
            <a:r>
              <a:rPr lang="en-US" dirty="0" smtClean="0">
                <a:solidFill>
                  <a:srgbClr val="FF0000"/>
                </a:solidFill>
                <a:latin typeface="Garamond" panose="02020404030301010803" pitchFamily="18" charset="0"/>
              </a:rPr>
              <a:t>HD-PATHOPHYSIOLOGY</a:t>
            </a:r>
            <a:endParaRPr lang="en-US" dirty="0"/>
          </a:p>
        </p:txBody>
      </p:sp>
      <p:sp>
        <p:nvSpPr>
          <p:cNvPr id="3" name="Content Placeholder 2"/>
          <p:cNvSpPr>
            <a:spLocks noGrp="1"/>
          </p:cNvSpPr>
          <p:nvPr>
            <p:ph idx="1"/>
          </p:nvPr>
        </p:nvSpPr>
        <p:spPr/>
        <p:txBody>
          <a:bodyPr>
            <a:normAutofit/>
          </a:bodyPr>
          <a:lstStyle/>
          <a:p>
            <a:pPr lvl="0"/>
            <a:r>
              <a:rPr lang="en-US" sz="3200" dirty="0"/>
              <a:t>: </a:t>
            </a:r>
          </a:p>
        </p:txBody>
      </p:sp>
      <p:graphicFrame>
        <p:nvGraphicFramePr>
          <p:cNvPr id="4" name="Diagram 3"/>
          <p:cNvGraphicFramePr/>
          <p:nvPr>
            <p:extLst>
              <p:ext uri="{D42A27DB-BD31-4B8C-83A1-F6EECF244321}">
                <p14:modId xmlns:p14="http://schemas.microsoft.com/office/powerpoint/2010/main" val="2558079028"/>
              </p:ext>
            </p:extLst>
          </p:nvPr>
        </p:nvGraphicFramePr>
        <p:xfrm>
          <a:off x="0" y="2427532"/>
          <a:ext cx="10972800" cy="524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575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Garamond" panose="02020404030301010803" pitchFamily="18" charset="0"/>
              </a:rPr>
              <a:t>RHEUMATIC </a:t>
            </a:r>
            <a:r>
              <a:rPr lang="en-US" dirty="0" smtClean="0">
                <a:solidFill>
                  <a:srgbClr val="FF0000"/>
                </a:solidFill>
                <a:latin typeface="Garamond" panose="02020404030301010803" pitchFamily="18" charset="0"/>
              </a:rPr>
              <a:t>FEVER</a:t>
            </a:r>
            <a:endParaRPr lang="en-US" dirty="0"/>
          </a:p>
        </p:txBody>
      </p:sp>
      <p:sp>
        <p:nvSpPr>
          <p:cNvPr id="3" name="Content Placeholder 2"/>
          <p:cNvSpPr>
            <a:spLocks noGrp="1"/>
          </p:cNvSpPr>
          <p:nvPr>
            <p:ph idx="1"/>
          </p:nvPr>
        </p:nvSpPr>
        <p:spPr/>
        <p:txBody>
          <a:bodyPr>
            <a:noAutofit/>
          </a:bodyPr>
          <a:lstStyle/>
          <a:p>
            <a:pPr lvl="0"/>
            <a:r>
              <a:rPr lang="en-US" sz="2800" b="1" dirty="0"/>
              <a:t>Signs and symptoms </a:t>
            </a:r>
          </a:p>
          <a:p>
            <a:pPr lvl="0"/>
            <a:r>
              <a:rPr lang="en-US" sz="2800" dirty="0"/>
              <a:t>Fever (38.9° to 40°C ; </a:t>
            </a:r>
            <a:r>
              <a:rPr lang="en-US" sz="2800" b="1" dirty="0"/>
              <a:t>Chills</a:t>
            </a:r>
          </a:p>
          <a:p>
            <a:pPr lvl="0"/>
            <a:r>
              <a:rPr lang="en-US" sz="2800" dirty="0"/>
              <a:t>Sore throat (sudden in onset)</a:t>
            </a:r>
          </a:p>
          <a:p>
            <a:pPr lvl="0"/>
            <a:r>
              <a:rPr lang="en-US" sz="2800" b="1" dirty="0"/>
              <a:t>Diffuse redness of throat with exudate on oropharynx</a:t>
            </a:r>
            <a:endParaRPr lang="en-US" sz="2800" dirty="0"/>
          </a:p>
          <a:p>
            <a:pPr lvl="0"/>
            <a:r>
              <a:rPr lang="en-US" sz="2800" dirty="0"/>
              <a:t>Enlarged and tender lymph nodes</a:t>
            </a:r>
          </a:p>
          <a:p>
            <a:pPr lvl="0"/>
            <a:r>
              <a:rPr lang="en-US" sz="2800" b="1" dirty="0"/>
              <a:t>Abdominal pain </a:t>
            </a:r>
            <a:r>
              <a:rPr lang="en-US" sz="2800" dirty="0"/>
              <a:t>(more common in children)</a:t>
            </a:r>
          </a:p>
          <a:p>
            <a:pPr lvl="0"/>
            <a:r>
              <a:rPr lang="en-US" sz="2800" dirty="0"/>
              <a:t>Acute sinusitis and acute otitis media (if due to </a:t>
            </a:r>
            <a:r>
              <a:rPr lang="en-US" sz="2800" dirty="0" err="1"/>
              <a:t>streptococccal</a:t>
            </a:r>
            <a:r>
              <a:rPr lang="en-US" sz="2800" dirty="0"/>
              <a:t> bacteria) </a:t>
            </a:r>
            <a:endParaRPr lang="en-US" sz="2800" dirty="0" smtClean="0"/>
          </a:p>
          <a:p>
            <a:pPr lvl="0"/>
            <a:r>
              <a:rPr lang="en-US" sz="2800" dirty="0" smtClean="0"/>
              <a:t>CARDITIS: Chest pain; heart failure ; friction rub. </a:t>
            </a:r>
            <a:endParaRPr lang="en-US" sz="2800" dirty="0"/>
          </a:p>
        </p:txBody>
      </p:sp>
    </p:spTree>
    <p:extLst>
      <p:ext uri="{BB962C8B-B14F-4D97-AF65-F5344CB8AC3E}">
        <p14:creationId xmlns:p14="http://schemas.microsoft.com/office/powerpoint/2010/main" val="155491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2">
      <a:majorFont>
        <a:latin typeface="Garamond"/>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410</TotalTime>
  <Words>1555</Words>
  <Application>Microsoft Office PowerPoint</Application>
  <PresentationFormat>Custom</PresentationFormat>
  <Paragraphs>174</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Garamond</vt:lpstr>
      <vt:lpstr>Times New Roman</vt:lpstr>
      <vt:lpstr>Wingdings</vt:lpstr>
      <vt:lpstr>Retrospect</vt:lpstr>
      <vt:lpstr>Heart diseases </vt:lpstr>
      <vt:lpstr>HEART DISORDERS </vt:lpstr>
      <vt:lpstr>RHEUMATIC FEVER</vt:lpstr>
      <vt:lpstr>PATHOPHYSIOLOGY</vt:lpstr>
      <vt:lpstr>PowerPoint Presentation</vt:lpstr>
      <vt:lpstr>Complications </vt:lpstr>
      <vt:lpstr>RHEUMATIC HEART DISEASE</vt:lpstr>
      <vt:lpstr>RHEUMATIC HD-PATHOPHYSIOLOGY</vt:lpstr>
      <vt:lpstr>RHEUMATIC FEVER</vt:lpstr>
      <vt:lpstr>RX OF RHEUMATIC FEVER</vt:lpstr>
      <vt:lpstr>Rx of RHD</vt:lpstr>
      <vt:lpstr>Rx</vt:lpstr>
      <vt:lpstr>Nursing Care </vt:lpstr>
      <vt:lpstr>NURSING INTERVENTION</vt:lpstr>
      <vt:lpstr>Infective endocarditis </vt:lpstr>
      <vt:lpstr>Further Reading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DISORDERS</dc:title>
  <dc:creator>Mr. Ombasa</dc:creator>
  <cp:lastModifiedBy>user</cp:lastModifiedBy>
  <cp:revision>23</cp:revision>
  <dcterms:created xsi:type="dcterms:W3CDTF">2016-11-02T16:32:34Z</dcterms:created>
  <dcterms:modified xsi:type="dcterms:W3CDTF">2021-07-15T08:13:37Z</dcterms:modified>
</cp:coreProperties>
</file>