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Rg st="1" end="14"/>
    <p:penClr>
      <a:srgbClr val="FF0000"/>
    </p:penClr>
  </p:showPr>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34" y="-78"/>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4E888B4-826E-4A6B-92A5-F9878152C14A}" type="datetimeFigureOut">
              <a:rPr lang="en-US" smtClean="0"/>
              <a:pPr/>
              <a:t>09-Apr-15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4D8C719-E479-41CB-8CE9-4FA7AF944B1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54D8C719-E479-41CB-8CE9-4FA7AF944B10}" type="slidenum">
              <a:rPr lang="en-US" smtClean="0"/>
              <a:pPr/>
              <a:t>12</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1D8BD707-D9CF-40AE-B4C6-C98DA3205C09}" type="datetimeFigureOut">
              <a:rPr lang="en-US" smtClean="0"/>
              <a:pPr/>
              <a:t>09-Apr-15</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09-Apr-15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09-Apr-15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09-Apr-15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09-Apr-15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09-Apr-15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1D8BD707-D9CF-40AE-B4C6-C98DA3205C09}" type="datetimeFigureOut">
              <a:rPr lang="en-US" smtClean="0"/>
              <a:pPr/>
              <a:t>09-Apr-15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1D8BD707-D9CF-40AE-B4C6-C98DA3205C09}" type="datetimeFigureOut">
              <a:rPr lang="en-US" smtClean="0"/>
              <a:pPr/>
              <a:t>09-Apr-15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09-Apr-15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1D8BD707-D9CF-40AE-B4C6-C98DA3205C09}" type="datetimeFigureOut">
              <a:rPr lang="en-US" smtClean="0"/>
              <a:pPr/>
              <a:t>09-Apr-15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09-Apr-15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B6F15528-21DE-4FAA-801E-634DDDAF4B2B}"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1D8BD707-D9CF-40AE-B4C6-C98DA3205C09}" type="datetimeFigureOut">
              <a:rPr lang="en-US" smtClean="0"/>
              <a:pPr/>
              <a:t>09-Apr-15</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B6F15528-21DE-4FAA-801E-634DDDAF4B2B}"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304801"/>
            <a:ext cx="7772400" cy="914399"/>
          </a:xfrm>
        </p:spPr>
        <p:txBody>
          <a:bodyPr>
            <a:normAutofit/>
          </a:bodyPr>
          <a:lstStyle/>
          <a:p>
            <a:r>
              <a:rPr lang="en-US" dirty="0" smtClean="0"/>
              <a:t>ATELECTASIS </a:t>
            </a:r>
            <a:endParaRPr lang="en-US" dirty="0"/>
          </a:p>
        </p:txBody>
      </p:sp>
      <p:sp>
        <p:nvSpPr>
          <p:cNvPr id="3" name="Subtitle 2"/>
          <p:cNvSpPr>
            <a:spLocks noGrp="1"/>
          </p:cNvSpPr>
          <p:nvPr>
            <p:ph type="subTitle" idx="1"/>
          </p:nvPr>
        </p:nvSpPr>
        <p:spPr>
          <a:xfrm>
            <a:off x="533400" y="1752600"/>
            <a:ext cx="8153400" cy="4724400"/>
          </a:xfrm>
        </p:spPr>
        <p:txBody>
          <a:bodyPr>
            <a:normAutofit/>
          </a:bodyPr>
          <a:lstStyle/>
          <a:p>
            <a:pPr algn="l"/>
            <a:r>
              <a:rPr lang="en-US" sz="2800" b="1" dirty="0" smtClean="0">
                <a:solidFill>
                  <a:schemeClr val="tx1"/>
                </a:solidFill>
              </a:rPr>
              <a:t>Atelectasis </a:t>
            </a:r>
            <a:r>
              <a:rPr lang="en-US" sz="2800" dirty="0" smtClean="0">
                <a:solidFill>
                  <a:schemeClr val="tx1"/>
                </a:solidFill>
              </a:rPr>
              <a:t>refers to closure or collapse of alveoli and often is described in relation to x-ray findings and clinical signs and symptoms.</a:t>
            </a:r>
          </a:p>
          <a:p>
            <a:pPr algn="l"/>
            <a:r>
              <a:rPr lang="en-US" sz="2800" dirty="0" smtClean="0">
                <a:solidFill>
                  <a:schemeClr val="tx1"/>
                </a:solidFill>
              </a:rPr>
              <a:t>Atelectasis may be acute or chronic and may cover a broad range of pathophysiologic changes, from microatelectasis (which is not detectable on chest x-ray) to macroatelectasis with loss of segmental, lobar, or overall lung volume.</a:t>
            </a:r>
            <a:endParaRPr lang="en-US" sz="2800" dirty="0">
              <a:solidFill>
                <a:schemeClr val="tx1"/>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229600" cy="5562600"/>
          </a:xfrm>
        </p:spPr>
        <p:txBody>
          <a:bodyPr>
            <a:normAutofit/>
          </a:bodyPr>
          <a:lstStyle/>
          <a:p>
            <a:pPr>
              <a:buNone/>
            </a:pPr>
            <a:r>
              <a:rPr lang="en-US" sz="3500" b="1" dirty="0" smtClean="0"/>
              <a:t>Assessment and Diagnostic Findings</a:t>
            </a:r>
          </a:p>
          <a:p>
            <a:pPr>
              <a:buNone/>
            </a:pPr>
            <a:r>
              <a:rPr lang="en-US" sz="2800" dirty="0" smtClean="0"/>
              <a:t>Decreased breath sounds and crackles are heard over the affected area. </a:t>
            </a:r>
          </a:p>
          <a:p>
            <a:pPr>
              <a:buNone/>
            </a:pPr>
            <a:r>
              <a:rPr lang="en-US" sz="2800" dirty="0" smtClean="0"/>
              <a:t> Chest x-ray findings may reveal patchy infiltrates or consolidated areas.</a:t>
            </a:r>
          </a:p>
          <a:p>
            <a:pPr>
              <a:buNone/>
            </a:pPr>
            <a:r>
              <a:rPr lang="en-US" sz="2800" dirty="0" smtClean="0"/>
              <a:t>Depending on the degree of hypoxemia, pulse oximetry (SpO2) may demonstrate a low saturation of hemoglobin with oxygen (less than 90%)</a:t>
            </a:r>
            <a:endParaRPr lang="en-US" sz="2800"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838200"/>
          </a:xfrm>
        </p:spPr>
        <p:txBody>
          <a:bodyPr>
            <a:normAutofit/>
          </a:bodyPr>
          <a:lstStyle/>
          <a:p>
            <a:r>
              <a:rPr lang="en-US" dirty="0" smtClean="0"/>
              <a:t>Prevention of atelectasis</a:t>
            </a:r>
            <a:endParaRPr lang="en-US" dirty="0"/>
          </a:p>
        </p:txBody>
      </p:sp>
      <p:sp>
        <p:nvSpPr>
          <p:cNvPr id="3" name="Content Placeholder 2"/>
          <p:cNvSpPr>
            <a:spLocks noGrp="1"/>
          </p:cNvSpPr>
          <p:nvPr>
            <p:ph idx="1"/>
          </p:nvPr>
        </p:nvSpPr>
        <p:spPr>
          <a:xfrm>
            <a:off x="533400" y="1371600"/>
            <a:ext cx="8229600" cy="5257800"/>
          </a:xfrm>
        </p:spPr>
        <p:txBody>
          <a:bodyPr>
            <a:normAutofit fontScale="92500" lnSpcReduction="10000"/>
          </a:bodyPr>
          <a:lstStyle/>
          <a:p>
            <a:r>
              <a:rPr lang="en-US" dirty="0" smtClean="0"/>
              <a:t>frequent turning, especially from supine to upright position, to promote ventilation and prevent secretions from accumulating.</a:t>
            </a:r>
          </a:p>
          <a:p>
            <a:r>
              <a:rPr lang="en-US" dirty="0" smtClean="0"/>
              <a:t>early mobilization, and strategies to expand the lungs and to manage secretions </a:t>
            </a:r>
            <a:r>
              <a:rPr lang="en-US" dirty="0" err="1" smtClean="0"/>
              <a:t>e.g</a:t>
            </a:r>
            <a:r>
              <a:rPr lang="en-US" dirty="0" smtClean="0"/>
              <a:t> directed cough, suctioning, aerosol nebulizer treatments followed by chest physical therapy (postural drainage and chest percussion), or </a:t>
            </a:r>
            <a:r>
              <a:rPr lang="en-US" dirty="0" err="1" smtClean="0"/>
              <a:t>bronchoscopy</a:t>
            </a:r>
            <a:r>
              <a:rPr lang="en-US" dirty="0" smtClean="0"/>
              <a:t>.</a:t>
            </a:r>
          </a:p>
          <a:p>
            <a:r>
              <a:rPr lang="en-US" dirty="0" smtClean="0"/>
              <a:t> Deep-breathing maneuvers (at least every 2 hours) assist in preventing and treating atelectasis. </a:t>
            </a:r>
          </a:p>
          <a:p>
            <a:r>
              <a:rPr lang="en-US" dirty="0" smtClean="0"/>
              <a:t>Teach/reinforce appropriate technique for incentive </a:t>
            </a:r>
            <a:r>
              <a:rPr lang="en-US" dirty="0" err="1" smtClean="0"/>
              <a:t>spirometry</a:t>
            </a:r>
            <a:r>
              <a:rPr lang="en-US" dirty="0" smtClean="0"/>
              <a:t>.</a:t>
            </a:r>
          </a:p>
          <a:p>
            <a:r>
              <a:rPr lang="en-US" dirty="0" smtClean="0"/>
              <a:t> Administer prescribed </a:t>
            </a:r>
            <a:r>
              <a:rPr lang="en-US" dirty="0" err="1" smtClean="0"/>
              <a:t>opioids</a:t>
            </a:r>
            <a:r>
              <a:rPr lang="en-US" dirty="0" smtClean="0"/>
              <a:t> and sedatives judiciously to prevent respiratory depression.</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914400"/>
          </a:xfrm>
        </p:spPr>
        <p:txBody>
          <a:bodyPr>
            <a:normAutofit/>
          </a:bodyPr>
          <a:lstStyle/>
          <a:p>
            <a:r>
              <a:rPr lang="en-US" dirty="0" smtClean="0"/>
              <a:t>Management of atelectasis</a:t>
            </a:r>
            <a:endParaRPr lang="en-US" dirty="0"/>
          </a:p>
        </p:txBody>
      </p:sp>
      <p:sp>
        <p:nvSpPr>
          <p:cNvPr id="3" name="Content Placeholder 2"/>
          <p:cNvSpPr>
            <a:spLocks noGrp="1"/>
          </p:cNvSpPr>
          <p:nvPr>
            <p:ph idx="1"/>
          </p:nvPr>
        </p:nvSpPr>
        <p:spPr>
          <a:xfrm>
            <a:off x="381000" y="1295400"/>
            <a:ext cx="8458200" cy="5562600"/>
          </a:xfrm>
        </p:spPr>
        <p:txBody>
          <a:bodyPr>
            <a:normAutofit/>
          </a:bodyPr>
          <a:lstStyle/>
          <a:p>
            <a:pPr>
              <a:buNone/>
            </a:pPr>
            <a:r>
              <a:rPr lang="en-US" sz="2800" b="1" dirty="0" smtClean="0"/>
              <a:t>Goal </a:t>
            </a:r>
            <a:r>
              <a:rPr lang="en-US" sz="2800" dirty="0" smtClean="0"/>
              <a:t>:to improve ventilation and remove secretions.</a:t>
            </a:r>
          </a:p>
          <a:p>
            <a:r>
              <a:rPr lang="en-US" sz="2800" dirty="0" smtClean="0"/>
              <a:t>The strategies to prevent </a:t>
            </a:r>
            <a:r>
              <a:rPr lang="en-US" sz="2800" dirty="0" err="1" smtClean="0"/>
              <a:t>atelectasis,which</a:t>
            </a:r>
            <a:r>
              <a:rPr lang="en-US" sz="2800" dirty="0" smtClean="0"/>
              <a:t> include frequent turning, early ambulation, lung volume expansion maneuvers (</a:t>
            </a:r>
            <a:r>
              <a:rPr lang="en-US" sz="2800" dirty="0" err="1" smtClean="0"/>
              <a:t>eg</a:t>
            </a:r>
            <a:r>
              <a:rPr lang="en-US" sz="2800" dirty="0" smtClean="0"/>
              <a:t>, deep-breathing exercises, incentive </a:t>
            </a:r>
            <a:r>
              <a:rPr lang="en-US" sz="2800" dirty="0" err="1" smtClean="0"/>
              <a:t>spirometry</a:t>
            </a:r>
            <a:r>
              <a:rPr lang="en-US" sz="2800" dirty="0" smtClean="0"/>
              <a:t>), and coughing also serve as the first-line measures to minimize or treat atelectasis by improving ventilation.</a:t>
            </a:r>
          </a:p>
          <a:p>
            <a:r>
              <a:rPr lang="en-US" sz="2800" dirty="0" smtClean="0"/>
              <a:t>If the cause of atelectasis is bronchial obstruction from secretions, the secretions must be removed by coughing or suctioning to permit air to re-enter that portion of the lung.</a:t>
            </a:r>
            <a:endParaRPr lang="en-US" sz="28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09600"/>
            <a:ext cx="8229600" cy="5715000"/>
          </a:xfrm>
        </p:spPr>
        <p:txBody>
          <a:bodyPr>
            <a:noAutofit/>
          </a:bodyPr>
          <a:lstStyle/>
          <a:p>
            <a:r>
              <a:rPr lang="en-US" sz="2800" dirty="0" smtClean="0"/>
              <a:t>Chest physical therapy (chest percussion and postural drainage) may also be used to mobilize secretions.</a:t>
            </a:r>
          </a:p>
          <a:p>
            <a:r>
              <a:rPr lang="en-US" sz="2800" dirty="0" smtClean="0"/>
              <a:t> Nebulizer treatments with a bronchodilator medication or sodium bicarbonate may be used to assist the patient in the expectoration of secretions.</a:t>
            </a:r>
          </a:p>
          <a:p>
            <a:r>
              <a:rPr lang="en-US" sz="2800" dirty="0" smtClean="0"/>
              <a:t> If respiratory care measures fail to remove the obstruction, a </a:t>
            </a:r>
            <a:r>
              <a:rPr lang="en-US" sz="2800" dirty="0" err="1" smtClean="0"/>
              <a:t>bronchoscopy</a:t>
            </a:r>
            <a:r>
              <a:rPr lang="en-US" sz="2800" dirty="0" smtClean="0"/>
              <a:t> is performed.</a:t>
            </a:r>
          </a:p>
          <a:p>
            <a:r>
              <a:rPr lang="en-US" sz="2800" dirty="0" smtClean="0"/>
              <a:t> </a:t>
            </a:r>
            <a:r>
              <a:rPr lang="en-US" sz="2800" dirty="0" err="1" smtClean="0"/>
              <a:t>Endotracheal</a:t>
            </a:r>
            <a:r>
              <a:rPr lang="en-US" sz="2800" dirty="0" smtClean="0"/>
              <a:t> intubation and mechanical ventilation may be necessary. Prompt treatment reduces the risk for acute respiratory failure or pneumonia.</a:t>
            </a:r>
            <a:endParaRPr lang="en-US" sz="2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762000"/>
            <a:ext cx="8382000" cy="5867400"/>
          </a:xfrm>
        </p:spPr>
        <p:txBody>
          <a:bodyPr>
            <a:noAutofit/>
          </a:bodyPr>
          <a:lstStyle/>
          <a:p>
            <a:r>
              <a:rPr lang="en-US" sz="2800" dirty="0" smtClean="0"/>
              <a:t>With a large pleural effusion that is compressing lung tissue and causing alveolar collapse, treatment may include </a:t>
            </a:r>
            <a:r>
              <a:rPr lang="en-US" sz="2800" b="1" dirty="0" err="1" smtClean="0"/>
              <a:t>thoracentesis</a:t>
            </a:r>
            <a:r>
              <a:rPr lang="en-US" sz="2800" b="1" dirty="0" smtClean="0"/>
              <a:t>, removal of the fluid by </a:t>
            </a:r>
            <a:r>
              <a:rPr lang="en-US" sz="2800" dirty="0" smtClean="0"/>
              <a:t>needle aspiration, or insertion of a chest tube.</a:t>
            </a:r>
          </a:p>
          <a:p>
            <a:r>
              <a:rPr lang="en-US" sz="2800" dirty="0" smtClean="0"/>
              <a:t>In chronic atelectasis, </a:t>
            </a:r>
            <a:r>
              <a:rPr lang="en-US" sz="2800" dirty="0" err="1" smtClean="0"/>
              <a:t>bronchoscopy</a:t>
            </a:r>
            <a:r>
              <a:rPr lang="en-US" sz="2800" dirty="0" smtClean="0"/>
              <a:t> may be used to open an airway obstructed by lung cancer or a nonmalignant lesion, and the procedure may involve </a:t>
            </a:r>
            <a:r>
              <a:rPr lang="en-US" sz="2800" dirty="0" err="1" smtClean="0"/>
              <a:t>cryotherapy</a:t>
            </a:r>
            <a:r>
              <a:rPr lang="en-US" sz="2800" dirty="0" smtClean="0"/>
              <a:t> or laser therapy. The goal is to reopen the airways and provide ventilation to the collapsed area.</a:t>
            </a:r>
          </a:p>
          <a:p>
            <a:r>
              <a:rPr lang="en-US" sz="2800" dirty="0" smtClean="0"/>
              <a:t> In some cases, surgical management may be indicated</a:t>
            </a:r>
            <a:endParaRPr lang="en-US" sz="28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smtClean="0"/>
              <a:t>The most commonly described atelectasis is acute atelectasis, which occurs frequently in</a:t>
            </a:r>
          </a:p>
          <a:p>
            <a:pPr>
              <a:buNone/>
            </a:pPr>
            <a:r>
              <a:rPr lang="en-US" dirty="0" smtClean="0"/>
              <a:t>   the postoperative setting or in people who are immobilized and have a shallow, monotonous breathing pattern.</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534400" cy="6096000"/>
          </a:xfrm>
        </p:spPr>
        <p:txBody>
          <a:bodyPr>
            <a:normAutofit/>
          </a:bodyPr>
          <a:lstStyle/>
          <a:p>
            <a:r>
              <a:rPr lang="en-US" dirty="0" smtClean="0"/>
              <a:t>Excess secretions or mucus plugs may also cause obstruction of airflow and result in atelectasis in an area of the lung.</a:t>
            </a:r>
          </a:p>
          <a:p>
            <a:r>
              <a:rPr lang="en-US" dirty="0" smtClean="0"/>
              <a:t> Atelectasis also is observed in patients with a chronic airway obstruction that impedes or blocks air flow to an area of the lung (</a:t>
            </a:r>
            <a:r>
              <a:rPr lang="en-US" dirty="0" err="1" smtClean="0"/>
              <a:t>eg</a:t>
            </a:r>
            <a:r>
              <a:rPr lang="en-US" dirty="0" smtClean="0"/>
              <a:t>, obstructive atelectasis in the patient with lung cancer that is invading or compressing the airways).</a:t>
            </a:r>
          </a:p>
          <a:p>
            <a:r>
              <a:rPr lang="en-US" dirty="0" smtClean="0"/>
              <a:t>This type of atelectasis is more insidious and slower in onset.</a:t>
            </a:r>
            <a:endParaRPr lang="en-US" dirty="0"/>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90600"/>
          </a:xfrm>
        </p:spPr>
        <p:txBody>
          <a:bodyPr>
            <a:normAutofit/>
          </a:bodyPr>
          <a:lstStyle/>
          <a:p>
            <a:r>
              <a:rPr lang="en-US" dirty="0" smtClean="0"/>
              <a:t>PATHOPHYSIOLOGY</a:t>
            </a:r>
            <a:endParaRPr lang="en-US" dirty="0"/>
          </a:p>
        </p:txBody>
      </p:sp>
      <p:sp>
        <p:nvSpPr>
          <p:cNvPr id="3" name="Content Placeholder 2"/>
          <p:cNvSpPr>
            <a:spLocks noGrp="1"/>
          </p:cNvSpPr>
          <p:nvPr>
            <p:ph idx="1"/>
          </p:nvPr>
        </p:nvSpPr>
        <p:spPr>
          <a:xfrm>
            <a:off x="228600" y="1600200"/>
            <a:ext cx="8915400" cy="5029200"/>
          </a:xfrm>
        </p:spPr>
        <p:txBody>
          <a:bodyPr>
            <a:normAutofit fontScale="92500" lnSpcReduction="10000"/>
          </a:bodyPr>
          <a:lstStyle/>
          <a:p>
            <a:r>
              <a:rPr lang="en-US" sz="3600" dirty="0" smtClean="0"/>
              <a:t>Atelectasis may occur as a result of reduced alveolar ventilation or any type of blockage that impedes the passage of air to and from the alveoli that normally receive air through the bronchi and network of airways. The trapped alveolar air becomes absorbed into the bloodstream, but outside air cannot replace the absorbed air because of the blockage. As a result, the isolated portion of the lung becomes airless and the alveoli collapse.</a:t>
            </a:r>
            <a:endParaRPr lang="en-US" sz="3600"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19800"/>
          </a:xfrm>
        </p:spPr>
        <p:txBody>
          <a:bodyPr>
            <a:normAutofit/>
          </a:bodyPr>
          <a:lstStyle/>
          <a:p>
            <a:r>
              <a:rPr lang="en-US" sz="3600" dirty="0" smtClean="0"/>
              <a:t>This may occur with altered breathing	patterns, retained secretions, pain, alterations in small airway function, prolonged supine positioning, increased abdominal pressure, reduced lung volumes due to musculoskeletal or neurologic disorders, restrictive defects, and specific surgical procedures (e.g., upper abdominal, thoracic, or open heart surgery).</a:t>
            </a:r>
            <a:endParaRPr lang="en-US" sz="36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838200"/>
            <a:ext cx="8229600" cy="5486400"/>
          </a:xfrm>
        </p:spPr>
        <p:txBody>
          <a:bodyPr/>
          <a:lstStyle/>
          <a:p>
            <a:r>
              <a:rPr lang="en-US" sz="3600" dirty="0" smtClean="0"/>
              <a:t> Persistent low lung volumes, secretions or a mass obstructing or impeding airflow, and compression</a:t>
            </a:r>
          </a:p>
          <a:p>
            <a:pPr>
              <a:buNone/>
            </a:pPr>
            <a:r>
              <a:rPr lang="en-US" sz="3600" dirty="0" smtClean="0"/>
              <a:t>  of lung tissue may all cause collapse or obstruction of the airways, which leads to atelectasis.</a:t>
            </a:r>
          </a:p>
          <a:p>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685800"/>
            <a:ext cx="8229600" cy="5638800"/>
          </a:xfrm>
        </p:spPr>
        <p:txBody>
          <a:bodyPr>
            <a:normAutofit/>
          </a:bodyPr>
          <a:lstStyle/>
          <a:p>
            <a:r>
              <a:rPr lang="en-US" sz="3200" dirty="0" smtClean="0"/>
              <a:t>Atelectasis may also result from excessive pressure on the lung tissue, which restricts normal lung expansion on inspiration. Such pressure may be produced by fluid accumulating within the pleural space (</a:t>
            </a:r>
            <a:r>
              <a:rPr lang="en-US" sz="3200" b="1" dirty="0" smtClean="0"/>
              <a:t>pleural effusion),</a:t>
            </a:r>
            <a:r>
              <a:rPr lang="en-US" sz="3200" dirty="0" smtClean="0"/>
              <a:t>air in the pleural space (</a:t>
            </a:r>
            <a:r>
              <a:rPr lang="en-US" sz="3200" b="1" dirty="0" err="1" smtClean="0"/>
              <a:t>pneumothorax</a:t>
            </a:r>
            <a:r>
              <a:rPr lang="en-US" sz="3200" b="1" dirty="0" smtClean="0"/>
              <a:t>), or blood in the pleural </a:t>
            </a:r>
            <a:r>
              <a:rPr lang="en-US" sz="3200" dirty="0" smtClean="0"/>
              <a:t>space (</a:t>
            </a:r>
            <a:r>
              <a:rPr lang="en-US" sz="3200" b="1" dirty="0" err="1" smtClean="0"/>
              <a:t>hemothorax</a:t>
            </a:r>
            <a:r>
              <a:rPr lang="en-US" sz="3200" b="1" dirty="0" smtClean="0"/>
              <a:t>). The pleural space is the area between the </a:t>
            </a:r>
            <a:r>
              <a:rPr lang="en-US" sz="3200" dirty="0" smtClean="0"/>
              <a:t>parietal and the visceral pleurae.</a:t>
            </a:r>
            <a:endParaRPr lang="en-US" sz="32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914400"/>
          </a:xfrm>
        </p:spPr>
        <p:txBody>
          <a:bodyPr/>
          <a:lstStyle/>
          <a:p>
            <a:r>
              <a:rPr lang="en-US" dirty="0" smtClean="0"/>
              <a:t>Clinical manifestations</a:t>
            </a:r>
            <a:endParaRPr lang="en-US" dirty="0"/>
          </a:p>
        </p:txBody>
      </p:sp>
      <p:sp>
        <p:nvSpPr>
          <p:cNvPr id="3" name="Content Placeholder 2"/>
          <p:cNvSpPr>
            <a:spLocks noGrp="1"/>
          </p:cNvSpPr>
          <p:nvPr>
            <p:ph idx="1"/>
          </p:nvPr>
        </p:nvSpPr>
        <p:spPr>
          <a:xfrm>
            <a:off x="457200" y="1295400"/>
            <a:ext cx="8382000" cy="5562600"/>
          </a:xfrm>
        </p:spPr>
        <p:txBody>
          <a:bodyPr>
            <a:noAutofit/>
          </a:bodyPr>
          <a:lstStyle/>
          <a:p>
            <a:pPr>
              <a:buNone/>
            </a:pPr>
            <a:r>
              <a:rPr lang="en-US" sz="2800" dirty="0" smtClean="0"/>
              <a:t> Signs and symptoms include: -cough, </a:t>
            </a:r>
          </a:p>
          <a:p>
            <a:pPr>
              <a:buNone/>
            </a:pPr>
            <a:r>
              <a:rPr lang="en-US" sz="2800" dirty="0" smtClean="0"/>
              <a:t>-sputum production,</a:t>
            </a:r>
          </a:p>
          <a:p>
            <a:r>
              <a:rPr lang="en-US" sz="2800" dirty="0" smtClean="0"/>
              <a:t>-low-grade fever. Fever is universally cited as a clinical sign of atelectasis, but there are few data to support this. Most likely the fever that accompanies atelectasis is due to infection or inflammation distal to the obstructed airway. </a:t>
            </a:r>
          </a:p>
          <a:p>
            <a:r>
              <a:rPr lang="en-US" sz="2800" dirty="0" smtClean="0"/>
              <a:t>-</a:t>
            </a:r>
            <a:r>
              <a:rPr lang="en-US" sz="2800" dirty="0" err="1" smtClean="0"/>
              <a:t>dyspnea</a:t>
            </a:r>
            <a:r>
              <a:rPr lang="en-US" sz="2800" dirty="0" smtClean="0"/>
              <a:t>,</a:t>
            </a:r>
          </a:p>
          <a:p>
            <a:r>
              <a:rPr lang="en-US" sz="2800" dirty="0" smtClean="0"/>
              <a:t>- tachycardia,</a:t>
            </a:r>
          </a:p>
          <a:p>
            <a:r>
              <a:rPr lang="en-US" sz="2800" dirty="0" err="1" smtClean="0"/>
              <a:t>tachypnea</a:t>
            </a:r>
            <a:r>
              <a:rPr lang="en-US" sz="2800" dirty="0" smtClean="0"/>
              <a:t>, pleural pain, and </a:t>
            </a:r>
            <a:r>
              <a:rPr lang="en-US" sz="2800" b="1" dirty="0" smtClean="0"/>
              <a:t>central cyanosis (a bluish skin d</a:t>
            </a:r>
            <a:r>
              <a:rPr lang="en-US" sz="2800" dirty="0" smtClean="0"/>
              <a:t>ue that is a late sign of hypoxemia)</a:t>
            </a:r>
          </a:p>
          <a:p>
            <a:r>
              <a:rPr lang="en-US" sz="2800" dirty="0" smtClean="0"/>
              <a:t>Later , signs of pulmonary infection.</a:t>
            </a:r>
            <a:endParaRPr lang="en-US" sz="2800"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410200"/>
          </a:xfrm>
        </p:spPr>
        <p:txBody>
          <a:bodyPr/>
          <a:lstStyle/>
          <a:p>
            <a:r>
              <a:rPr lang="en-US" sz="3600" dirty="0" smtClean="0"/>
              <a:t>In acute atelectasis involving a large amount of lung tissue (lobar atelectasis), marked respiratory distress may be observed</a:t>
            </a:r>
            <a:r>
              <a:rPr lang="en-US" dirty="0" smtClean="0"/>
              <a:t>.</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Flow</Template>
  <TotalTime>1399</TotalTime>
  <Words>880</Words>
  <Application>Microsoft Office PowerPoint</Application>
  <PresentationFormat>On-screen Show (4:3)</PresentationFormat>
  <Paragraphs>45</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Flow</vt:lpstr>
      <vt:lpstr>ATELECTASIS </vt:lpstr>
      <vt:lpstr>Slide 2</vt:lpstr>
      <vt:lpstr>Slide 3</vt:lpstr>
      <vt:lpstr>PATHOPHYSIOLOGY</vt:lpstr>
      <vt:lpstr>Slide 5</vt:lpstr>
      <vt:lpstr>Slide 6</vt:lpstr>
      <vt:lpstr>Slide 7</vt:lpstr>
      <vt:lpstr>Clinical manifestations</vt:lpstr>
      <vt:lpstr>Slide 9</vt:lpstr>
      <vt:lpstr>Slide 10</vt:lpstr>
      <vt:lpstr>Prevention of atelectasis</vt:lpstr>
      <vt:lpstr>Management of atelectasis</vt:lpstr>
      <vt:lpstr>Slide 13</vt:lpstr>
      <vt:lpstr>Slide 14</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ATELECTASIS</dc:title>
  <dc:creator>Joyce</dc:creator>
  <cp:lastModifiedBy>Joyce</cp:lastModifiedBy>
  <cp:revision>15</cp:revision>
  <dcterms:created xsi:type="dcterms:W3CDTF">2006-08-16T00:00:00Z</dcterms:created>
  <dcterms:modified xsi:type="dcterms:W3CDTF">2015-04-10T07:32:58Z</dcterms:modified>
</cp:coreProperties>
</file>