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sldIdLst>
    <p:sldId id="289" r:id="rId4"/>
    <p:sldId id="256" r:id="rId5"/>
    <p:sldId id="290" r:id="rId6"/>
    <p:sldId id="258" r:id="rId7"/>
    <p:sldId id="351" r:id="rId8"/>
    <p:sldId id="270" r:id="rId9"/>
    <p:sldId id="271" r:id="rId10"/>
    <p:sldId id="259" r:id="rId11"/>
    <p:sldId id="261" r:id="rId12"/>
    <p:sldId id="260" r:id="rId13"/>
    <p:sldId id="262" r:id="rId14"/>
    <p:sldId id="345" r:id="rId15"/>
    <p:sldId id="267" r:id="rId16"/>
    <p:sldId id="288" r:id="rId17"/>
    <p:sldId id="263" r:id="rId18"/>
    <p:sldId id="354" r:id="rId19"/>
    <p:sldId id="264" r:id="rId20"/>
    <p:sldId id="346" r:id="rId21"/>
    <p:sldId id="347" r:id="rId22"/>
    <p:sldId id="265" r:id="rId23"/>
    <p:sldId id="269" r:id="rId25"/>
    <p:sldId id="266" r:id="rId26"/>
    <p:sldId id="272" r:id="rId27"/>
    <p:sldId id="348" r:id="rId28"/>
    <p:sldId id="273" r:id="rId29"/>
    <p:sldId id="287" r:id="rId30"/>
    <p:sldId id="284" r:id="rId31"/>
    <p:sldId id="286" r:id="rId32"/>
    <p:sldId id="353" r:id="rId33"/>
    <p:sldId id="352" r:id="rId34"/>
    <p:sldId id="275" r:id="rId35"/>
    <p:sldId id="276" r:id="rId36"/>
    <p:sldId id="349" r:id="rId37"/>
    <p:sldId id="278" r:id="rId38"/>
    <p:sldId id="350" r:id="rId39"/>
    <p:sldId id="282" r:id="rId40"/>
    <p:sldId id="280" r:id="rId41"/>
    <p:sldId id="281" r:id="rId42"/>
    <p:sldId id="279" r:id="rId43"/>
    <p:sldId id="283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291" r:id="rId54"/>
    <p:sldId id="292" r:id="rId55"/>
    <p:sldId id="293" r:id="rId56"/>
    <p:sldId id="294" r:id="rId57"/>
    <p:sldId id="296" r:id="rId58"/>
    <p:sldId id="297" r:id="rId59"/>
    <p:sldId id="299" r:id="rId60"/>
    <p:sldId id="300" r:id="rId61"/>
    <p:sldId id="301" r:id="rId62"/>
    <p:sldId id="311" r:id="rId63"/>
    <p:sldId id="312" r:id="rId64"/>
    <p:sldId id="298" r:id="rId65"/>
    <p:sldId id="302" r:id="rId66"/>
    <p:sldId id="303" r:id="rId67"/>
    <p:sldId id="304" r:id="rId68"/>
    <p:sldId id="309" r:id="rId69"/>
    <p:sldId id="307" r:id="rId70"/>
    <p:sldId id="305" r:id="rId71"/>
    <p:sldId id="306" r:id="rId72"/>
    <p:sldId id="323" r:id="rId73"/>
    <p:sldId id="324" r:id="rId74"/>
    <p:sldId id="325" r:id="rId75"/>
    <p:sldId id="338" r:id="rId76"/>
    <p:sldId id="33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A1CF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6B308-D044-4DBD-993F-49FF8919EC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EB0-67D4-4C57-A6A6-1A69D71F9B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7EB0-67D4-4C57-A6A6-1A69D71F9B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D8791-087D-435B-A69C-BB528EC1E78D}" type="slidenum">
              <a:rPr lang="en-US"/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98EA9-604F-4A82-9BCB-E55E523B41F1}" type="slidenum">
              <a:rPr lang="en-US" smtClean="0"/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7EB0-67D4-4C57-A6A6-1A69D71F9B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429000"/>
            <a:ext cx="8229600" cy="27733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>
              <a:solidFill>
                <a:srgbClr val="5A1CF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3001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Dynamics of Communicable Diseases:</a:t>
            </a:r>
            <a:b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Prevention and Control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These three factors interact to cause disease: The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 </a:t>
            </a:r>
            <a:r>
              <a:rPr lang="en-US" sz="3600" b="1" dirty="0" smtClean="0">
                <a:latin typeface="Comic Sans MS" panose="030F0702030302020204" pitchFamily="66" charset="0"/>
              </a:rPr>
              <a:t>needs a </a:t>
            </a:r>
            <a:r>
              <a:rPr lang="en-US" sz="36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suitable environment</a:t>
            </a:r>
            <a:r>
              <a:rPr lang="en-US" sz="3600" b="1" dirty="0" smtClean="0">
                <a:latin typeface="Comic Sans MS" panose="030F0702030302020204" pitchFamily="66" charset="0"/>
              </a:rPr>
              <a:t> in which to grow and multiply and thus be able to spread and infect a 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susceptible host </a:t>
            </a:r>
            <a:r>
              <a:rPr lang="en-US" sz="3600" b="1" dirty="0" smtClean="0">
                <a:latin typeface="Comic Sans MS" panose="030F0702030302020204" pitchFamily="66" charset="0"/>
              </a:rPr>
              <a:t>living in the environment.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AGENT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Agent – can be micro-organisms (virus, bacteria, parasites etc) or chemical or physical factors.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The agent must be present for an infection to occur. 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of infectious disease agents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Six </a:t>
            </a:r>
            <a:r>
              <a:rPr lang="en-US" sz="3600" b="1" dirty="0">
                <a:latin typeface="Comic Sans MS" panose="030F0702030302020204" pitchFamily="66" charset="0"/>
              </a:rPr>
              <a:t>characteristics 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latin typeface="Comic Sans MS" panose="030F0702030302020204" pitchFamily="66" charset="0"/>
              </a:rPr>
              <a:t>They </a:t>
            </a:r>
            <a:r>
              <a:rPr lang="en-US" sz="3200" b="1" dirty="0">
                <a:latin typeface="Comic Sans MS" panose="030F0702030302020204" pitchFamily="66" charset="0"/>
              </a:rPr>
              <a:t>determine whether </a:t>
            </a:r>
            <a:r>
              <a:rPr lang="en-US" sz="3200" b="1" dirty="0" smtClean="0">
                <a:latin typeface="Comic Sans MS" panose="030F0702030302020204" pitchFamily="66" charset="0"/>
              </a:rPr>
              <a:t>an agent: </a:t>
            </a:r>
            <a:endParaRPr lang="en-US" sz="3200" b="1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cause disease 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be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transmitted to and infect a host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.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cause death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evoke an immune response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of an Infectious Disease Agent Cont’d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Infectivity</a:t>
            </a:r>
            <a:r>
              <a:rPr lang="en-US" sz="4000" b="1" dirty="0" smtClean="0">
                <a:latin typeface="Comic Sans MS" panose="030F0702030302020204" pitchFamily="66" charset="0"/>
              </a:rPr>
              <a:t> – the ability of a disease agent to enter, survive and multiply in the host. </a:t>
            </a:r>
            <a:endParaRPr lang="en-US" sz="4000" b="1" dirty="0" smtClean="0">
              <a:latin typeface="Comic Sans MS" panose="030F0702030302020204" pitchFamily="66" charset="0"/>
            </a:endParaRPr>
          </a:p>
          <a:p>
            <a:r>
              <a:rPr lang="en-US" sz="4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Pathogenicity</a:t>
            </a:r>
            <a:r>
              <a:rPr lang="en-US" sz="4000" b="1" dirty="0" smtClean="0">
                <a:latin typeface="Comic Sans MS" panose="030F0702030302020204" pitchFamily="66" charset="0"/>
              </a:rPr>
              <a:t>- ability of an organism to cause disease</a:t>
            </a:r>
            <a:endParaRPr lang="en-US" sz="4000" b="1" dirty="0" smtClean="0">
              <a:latin typeface="Comic Sans MS" panose="030F0702030302020204" pitchFamily="66" charset="0"/>
            </a:endParaRPr>
          </a:p>
          <a:p>
            <a:r>
              <a:rPr lang="en-US" sz="4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Virulence</a:t>
            </a:r>
            <a:r>
              <a:rPr lang="en-US" sz="4000" b="1" dirty="0" smtClean="0">
                <a:latin typeface="Comic Sans MS" panose="030F0702030302020204" pitchFamily="66" charset="0"/>
              </a:rPr>
              <a:t>- the disease causing power (strength/fierceness) of a micro-organism in a host i.e. “</a:t>
            </a:r>
            <a:r>
              <a:rPr lang="en-US" sz="4000" b="1" i="1" dirty="0" smtClean="0">
                <a:latin typeface="Comic Sans MS" panose="030F0702030302020204" pitchFamily="66" charset="0"/>
              </a:rPr>
              <a:t>the degree of pathogenicity”. </a:t>
            </a:r>
            <a:r>
              <a:rPr lang="en-US" sz="4000" b="1" dirty="0" smtClean="0">
                <a:latin typeface="Comic Sans MS" panose="030F0702030302020204" pitchFamily="66" charset="0"/>
              </a:rPr>
              <a:t>The capacity of an infectious agent to cause death.</a:t>
            </a:r>
            <a:endParaRPr lang="en-US" sz="4000" b="1" dirty="0" smtClean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Immunogenicity</a:t>
            </a:r>
            <a:r>
              <a:rPr lang="en-US" sz="3400" b="1" dirty="0" smtClean="0">
                <a:latin typeface="Comic Sans MS" panose="030F0702030302020204" pitchFamily="66" charset="0"/>
              </a:rPr>
              <a:t> is the ability of an infectious agent to produce an immune response which will protect the host form subsequent infection due to similar or related organism.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Host/Reservoir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Host-</a:t>
            </a:r>
            <a:r>
              <a:rPr lang="en-US" sz="2400" b="1" dirty="0" smtClean="0">
                <a:latin typeface="Comic Sans MS" panose="030F0702030302020204" pitchFamily="66" charset="0"/>
              </a:rPr>
              <a:t> A </a:t>
            </a:r>
            <a:r>
              <a:rPr lang="en-US" sz="2400" b="1" dirty="0">
                <a:latin typeface="Comic Sans MS" panose="030F0702030302020204" pitchFamily="66" charset="0"/>
              </a:rPr>
              <a:t>person or other living animal, including birds and arthropods, </a:t>
            </a:r>
            <a:r>
              <a:rPr lang="en-US" sz="2400" b="1" dirty="0" smtClean="0">
                <a:latin typeface="Comic Sans MS" panose="030F0702030302020204" pitchFamily="66" charset="0"/>
              </a:rPr>
              <a:t>where an </a:t>
            </a:r>
            <a:r>
              <a:rPr lang="en-US" sz="2400" b="1" dirty="0">
                <a:latin typeface="Comic Sans MS" panose="030F0702030302020204" pitchFamily="66" charset="0"/>
              </a:rPr>
              <a:t>infectious agent </a:t>
            </a:r>
            <a:r>
              <a:rPr lang="en-US" sz="2400" b="1" dirty="0" smtClean="0">
                <a:latin typeface="Comic Sans MS" panose="030F0702030302020204" pitchFamily="66" charset="0"/>
              </a:rPr>
              <a:t>lives and multiplies under </a:t>
            </a:r>
            <a:r>
              <a:rPr lang="en-US" sz="2400" b="1" dirty="0">
                <a:latin typeface="Comic Sans MS" panose="030F0702030302020204" pitchFamily="66" charset="0"/>
              </a:rPr>
              <a:t>natural conditions</a:t>
            </a:r>
            <a:r>
              <a:rPr lang="en-US" sz="2400" b="1" dirty="0" smtClean="0">
                <a:latin typeface="Comic Sans MS" panose="030F0702030302020204" pitchFamily="66" charset="0"/>
              </a:rPr>
              <a:t>.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There are different types of hosts/reservoir: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Human reservoirs</a:t>
            </a:r>
            <a:endParaRPr lang="en-US" sz="22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Animal reservoir (cows, dogs, rats)</a:t>
            </a:r>
            <a:endParaRPr lang="en-US" sz="22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Arthropods</a:t>
            </a:r>
            <a:endParaRPr lang="en-US" sz="22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Reservoir-</a:t>
            </a:r>
            <a:r>
              <a:rPr lang="en-US" sz="2400" b="1" dirty="0" smtClean="0">
                <a:latin typeface="Comic Sans MS" panose="030F0702030302020204" pitchFamily="66" charset="0"/>
              </a:rPr>
              <a:t>Any </a:t>
            </a:r>
            <a:r>
              <a:rPr lang="en-US" sz="2400" b="1" dirty="0">
                <a:latin typeface="Comic Sans MS" panose="030F0702030302020204" pitchFamily="66" charset="0"/>
              </a:rPr>
              <a:t>person, animal, arthropod, plant, soil, or substance, or combination of </a:t>
            </a:r>
            <a:r>
              <a:rPr lang="en-US" sz="2400" b="1" dirty="0" smtClean="0">
                <a:latin typeface="Comic Sans MS" panose="030F0702030302020204" pitchFamily="66" charset="0"/>
              </a:rPr>
              <a:t>these in </a:t>
            </a:r>
            <a:r>
              <a:rPr lang="en-US" sz="2400" b="1" dirty="0">
                <a:latin typeface="Comic Sans MS" panose="030F0702030302020204" pitchFamily="66" charset="0"/>
              </a:rPr>
              <a:t>which an infectious agent normally lives and multiplies, </a:t>
            </a:r>
            <a:r>
              <a:rPr lang="en-US" sz="2400" b="1" dirty="0" smtClean="0">
                <a:latin typeface="Comic Sans MS" panose="030F0702030302020204" pitchFamily="66" charset="0"/>
              </a:rPr>
              <a:t>and be transmitted to a susceptible host</a:t>
            </a:r>
            <a:r>
              <a:rPr lang="en-US" sz="2000" b="1" dirty="0" smtClean="0">
                <a:latin typeface="Comic Sans MS" panose="030F0702030302020204" pitchFamily="66" charset="0"/>
              </a:rPr>
              <a:t>.</a:t>
            </a:r>
            <a:endParaRPr lang="en-U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Categories of Hosts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Primary Host- </a:t>
            </a:r>
            <a:r>
              <a:rPr lang="en-US" b="1" dirty="0">
                <a:latin typeface="Comic Sans MS" panose="030F0702030302020204" pitchFamily="66" charset="0"/>
              </a:rPr>
              <a:t>where the parasite attains maturity or passes its sexual stage 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Secondary/Intermediate Host</a:t>
            </a:r>
            <a:r>
              <a:rPr lang="en-US" b="1" dirty="0">
                <a:latin typeface="Comic Sans MS" panose="030F0702030302020204" pitchFamily="66" charset="0"/>
              </a:rPr>
              <a:t>; where the parasite is in a larval or asexual state are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A transport host </a:t>
            </a:r>
            <a:r>
              <a:rPr lang="en-US" b="1" dirty="0">
                <a:latin typeface="Comic Sans MS" panose="030F0702030302020204" pitchFamily="66" charset="0"/>
              </a:rPr>
              <a:t>is a carrier in which the </a:t>
            </a:r>
            <a:r>
              <a:rPr lang="en-US" b="1" dirty="0" smtClean="0">
                <a:latin typeface="Comic Sans MS" panose="030F0702030302020204" pitchFamily="66" charset="0"/>
              </a:rPr>
              <a:t>organism remains </a:t>
            </a:r>
            <a:r>
              <a:rPr lang="en-US" b="1" dirty="0">
                <a:latin typeface="Comic Sans MS" panose="030F0702030302020204" pitchFamily="66" charset="0"/>
              </a:rPr>
              <a:t>alive but does not undergo development.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" y="609600"/>
            <a:ext cx="9144000" cy="10668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Human Reservoirs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Two types of human reservoirs are recognised: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Symptomatic persons: these are sick people</a:t>
            </a:r>
            <a:endParaRPr lang="en-US" b="1" i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Asymptomatic persons: these are carriers</a:t>
            </a:r>
            <a:endParaRPr lang="en-US" b="1" i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971550" lvl="1" indent="-514350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carrier is an infected person without symptoms but is capable of transmitting the agent to others.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Carrier state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609600" indent="-609600"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A carrier state occurs when there is:</a:t>
            </a:r>
            <a:endParaRPr lang="en-US" b="1" dirty="0">
              <a:latin typeface="Comic Sans MS" panose="030F0702030302020204" pitchFamily="66" charset="0"/>
            </a:endParaRPr>
          </a:p>
          <a:p>
            <a:pPr marL="990600" lvl="1" indent="-533400">
              <a:buFontTx/>
              <a:buAutoNum type="arabicPeriod"/>
              <a:defRPr/>
            </a:pPr>
            <a:r>
              <a:rPr lang="en-US" sz="3200" b="1" dirty="0" smtClean="0">
                <a:latin typeface="Comic Sans MS" panose="030F0702030302020204" pitchFamily="66" charset="0"/>
              </a:rPr>
              <a:t>Presence of </a:t>
            </a:r>
            <a:r>
              <a:rPr lang="en-US" sz="3200" b="1" dirty="0">
                <a:latin typeface="Comic Sans MS" panose="030F0702030302020204" pitchFamily="66" charset="0"/>
              </a:rPr>
              <a:t>the disease </a:t>
            </a:r>
            <a:r>
              <a:rPr lang="en-US" sz="3200" b="1" dirty="0" smtClean="0">
                <a:latin typeface="Comic Sans MS" panose="030F0702030302020204" pitchFamily="66" charset="0"/>
              </a:rPr>
              <a:t>agent in the body.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marL="990600" lvl="1" indent="-533400">
              <a:buFontTx/>
              <a:buAutoNum type="arabicPeriod"/>
              <a:defRPr/>
            </a:pPr>
            <a:r>
              <a:rPr lang="en-US" sz="3200" b="1" dirty="0" smtClean="0">
                <a:latin typeface="Comic Sans MS" panose="030F0702030302020204" pitchFamily="66" charset="0"/>
              </a:rPr>
              <a:t>Absence </a:t>
            </a:r>
            <a:r>
              <a:rPr lang="en-US" sz="3200" b="1" dirty="0">
                <a:latin typeface="Comic Sans MS" panose="030F0702030302020204" pitchFamily="66" charset="0"/>
              </a:rPr>
              <a:t>of </a:t>
            </a:r>
            <a:r>
              <a:rPr lang="en-US" sz="3200" b="1" dirty="0" smtClean="0">
                <a:latin typeface="Comic Sans MS" panose="030F0702030302020204" pitchFamily="66" charset="0"/>
              </a:rPr>
              <a:t>signs and </a:t>
            </a:r>
            <a:r>
              <a:rPr lang="en-US" sz="3200" b="1" dirty="0">
                <a:latin typeface="Comic Sans MS" panose="030F0702030302020204" pitchFamily="66" charset="0"/>
              </a:rPr>
              <a:t>symptoms </a:t>
            </a:r>
            <a:r>
              <a:rPr lang="en-US" sz="3200" b="1" dirty="0" smtClean="0">
                <a:latin typeface="Comic Sans MS" panose="030F0702030302020204" pitchFamily="66" charset="0"/>
              </a:rPr>
              <a:t>of </a:t>
            </a:r>
            <a:r>
              <a:rPr lang="en-US" sz="3200" b="1" dirty="0">
                <a:latin typeface="Comic Sans MS" panose="030F0702030302020204" pitchFamily="66" charset="0"/>
              </a:rPr>
              <a:t>disease.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marL="990600" lvl="1" indent="-533400">
              <a:buFontTx/>
              <a:buAutoNum type="arabicPeriod"/>
              <a:defRPr/>
            </a:pPr>
            <a:r>
              <a:rPr lang="en-US" sz="3200" b="1" dirty="0" smtClean="0">
                <a:latin typeface="Comic Sans MS" panose="030F0702030302020204" pitchFamily="66" charset="0"/>
              </a:rPr>
              <a:t>Continuous shedding </a:t>
            </a:r>
            <a:r>
              <a:rPr lang="en-US" sz="3200" b="1" dirty="0">
                <a:latin typeface="Comic Sans MS" panose="030F0702030302020204" pitchFamily="66" charset="0"/>
              </a:rPr>
              <a:t>of disease </a:t>
            </a:r>
            <a:r>
              <a:rPr lang="en-US" sz="3200" b="1" dirty="0" smtClean="0">
                <a:latin typeface="Comic Sans MS" panose="030F0702030302020204" pitchFamily="66" charset="0"/>
              </a:rPr>
              <a:t>agent.</a:t>
            </a:r>
            <a:endParaRPr lang="en-US" sz="3200" b="1" dirty="0">
              <a:latin typeface="Comic Sans MS" panose="030F0702030302020204" pitchFamily="66" charset="0"/>
            </a:endParaRPr>
          </a:p>
          <a:p>
            <a:endParaRPr lang="en-US" sz="4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Carrier state cont’d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Carrier state occurs </a:t>
            </a:r>
            <a:r>
              <a:rPr lang="en-US" b="1" dirty="0">
                <a:latin typeface="Comic Sans MS" panose="030F0702030302020204" pitchFamily="66" charset="0"/>
              </a:rPr>
              <a:t>due to </a:t>
            </a:r>
            <a:r>
              <a:rPr lang="en-US" b="1" dirty="0" smtClean="0">
                <a:latin typeface="Comic Sans MS" panose="030F0702030302020204" pitchFamily="66" charset="0"/>
              </a:rPr>
              <a:t>two main reasons: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Inadequate </a:t>
            </a:r>
            <a:r>
              <a:rPr lang="en-US" sz="3200" b="1" dirty="0">
                <a:solidFill>
                  <a:srgbClr val="5A1CF6"/>
                </a:solidFill>
                <a:latin typeface="Comic Sans MS" panose="030F0702030302020204" pitchFamily="66" charset="0"/>
              </a:rPr>
              <a:t>treatment or 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Inadequate immune </a:t>
            </a:r>
            <a:r>
              <a:rPr lang="en-US" sz="3200" b="1" dirty="0">
                <a:solidFill>
                  <a:srgbClr val="5A1CF6"/>
                </a:solidFill>
                <a:latin typeface="Comic Sans MS" panose="030F0702030302020204" pitchFamily="66" charset="0"/>
              </a:rPr>
              <a:t>response</a:t>
            </a:r>
            <a:r>
              <a:rPr lang="en-US" b="1" dirty="0">
                <a:latin typeface="Comic Sans MS" panose="030F0702030302020204" pitchFamily="66" charset="0"/>
              </a:rPr>
              <a:t>,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</a:t>
            </a:r>
            <a:r>
              <a:rPr lang="en-US" b="1" dirty="0">
                <a:latin typeface="Comic Sans MS" panose="030F0702030302020204" pitchFamily="66" charset="0"/>
              </a:rPr>
              <a:t>disease agent is </a:t>
            </a:r>
            <a:r>
              <a:rPr lang="en-US" b="1" dirty="0" smtClean="0">
                <a:latin typeface="Comic Sans MS" panose="030F0702030302020204" pitchFamily="66" charset="0"/>
              </a:rPr>
              <a:t>thus not </a:t>
            </a:r>
            <a:r>
              <a:rPr lang="en-US" b="1" dirty="0">
                <a:latin typeface="Comic Sans MS" panose="030F0702030302020204" pitchFamily="66" charset="0"/>
              </a:rPr>
              <a:t>completely eliminated, leading to a carrier state.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Approach to Communicable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001000" cy="449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Lecture flow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Definition of terms</a:t>
            </a:r>
            <a:endParaRPr lang="en-US" sz="24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Importance of communicable diseases</a:t>
            </a:r>
            <a:endParaRPr lang="en-US" sz="24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Concepts used in communicable diseases:</a:t>
            </a:r>
            <a:endParaRPr lang="en-US" sz="24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epidemiologic triad</a:t>
            </a:r>
            <a:endParaRPr lang="en-US" sz="20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chain  of infection.</a:t>
            </a:r>
            <a:endParaRPr lang="en-US" sz="20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Iceberg concept</a:t>
            </a:r>
            <a:endParaRPr lang="en-US" sz="20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Types of communicable diseases</a:t>
            </a:r>
            <a:endParaRPr lang="en-US" sz="24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Types of carriers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Asymptomatic carriers.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Never show symptoms although infected</a:t>
            </a:r>
            <a:endParaRPr lang="en-US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-Capable of transmitting the agent to others.</a:t>
            </a:r>
            <a:endParaRPr lang="en-US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2</a:t>
            </a:r>
            <a:r>
              <a:rPr lang="en-US" sz="3500" b="1" dirty="0">
                <a:latin typeface="Comic Sans MS" panose="030F0702030302020204" pitchFamily="66" charset="0"/>
              </a:rPr>
              <a:t>.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Incubatory &amp; convalescent carriers</a:t>
            </a:r>
            <a:r>
              <a:rPr lang="en-US" b="1" dirty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-Persons capable of transmitting disease before and after they are clinically ill.</a:t>
            </a:r>
            <a:endParaRPr lang="en-US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3.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Chronic carriers.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Persons who continue to habour an agent for a very long time following the initial infection (e.g. HBV, Salmonella </a:t>
            </a:r>
            <a:r>
              <a:rPr lang="en-US" sz="2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Typhi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 eaLnBrk="1" hangingPunct="1"/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Factors Contributing to the </a:t>
            </a:r>
            <a:b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occurrence of Infectious Diseases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76800"/>
          </a:xfrm>
        </p:spPr>
        <p:txBody>
          <a:bodyPr>
            <a:normAutofit/>
          </a:bodyPr>
          <a:lstStyle/>
          <a:p>
            <a:pPr marL="533400" indent="-419100" eaLnBrk="1" hangingPunct="1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Host factors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33400" indent="-419100" eaLnBrk="1" hangingPunct="1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Environmental factors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33400" indent="-419100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Agent factors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933450" lvl="1" indent="-419100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Microbial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adaptation and change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33400" indent="-419100" eaLnBrk="1" hangingPunct="1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33400" indent="-419100" eaLnBrk="1" hangingPunct="1">
              <a:buClr>
                <a:schemeClr val="tx1"/>
              </a:buClr>
              <a:buFontTx/>
              <a:buAutoNum type="arabicPeriod"/>
            </a:pPr>
            <a:endParaRPr lang="en-US" sz="28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 factors that influence disease occurrence.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These are intrinsic factors that influence an individual’s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exposure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susceptibility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or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response 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to a causative agent. </a:t>
            </a:r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Examples of such host factors are:</a:t>
            </a:r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Age/Gender/Race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Socio-economic status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Behaviours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Genetic constitution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Immunologic status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Environmental Factors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The extrinsic factors in which the disease-causing agent may exist, survive or originate. They include: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PHYSICAL FACTORS </a:t>
            </a:r>
            <a:r>
              <a:rPr lang="en-US" sz="2800" b="1" dirty="0" smtClean="0">
                <a:latin typeface="Comic Sans MS" panose="030F0702030302020204" pitchFamily="66" charset="0"/>
              </a:rPr>
              <a:t>e.g. geology, climate, plants, and physical surroundings such as nursing homes, hospitals, factories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BIOLOGICAL FACTORS</a:t>
            </a:r>
            <a:r>
              <a:rPr lang="en-US" sz="2800" b="1" dirty="0" smtClean="0">
                <a:latin typeface="Comic Sans MS" panose="030F0702030302020204" pitchFamily="66" charset="0"/>
              </a:rPr>
              <a:t>, such as vectors that transmit the agent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SOCIO-ECONOMIC FACTORS </a:t>
            </a:r>
            <a:r>
              <a:rPr lang="en-US" sz="2800" b="1" dirty="0" smtClean="0">
                <a:latin typeface="Comic Sans MS" panose="030F0702030302020204" pitchFamily="66" charset="0"/>
              </a:rPr>
              <a:t>such as: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Overcrowding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, 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Sanitation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Poor housing 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Technology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and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industry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Economic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development and land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use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International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travel and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commerce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Breakdown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of public health measures</a:t>
            </a:r>
            <a:endParaRPr lang="en-US" sz="28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03663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Epidemiologic Beam Balance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A model depicting the balancing relationships of the agent, host and environmental.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When the balance of these three is constant there will be a fairly steady number of people getting sick.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If the agent has the upper hand a disease outbreak (epidemic) occurs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Epidemiologic Beam Balance cont’d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ENDEMIC STATE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 algn="ctr">
              <a:buNone/>
            </a:pPr>
            <a:endParaRPr lang="en-US" b="1" dirty="0" smtClean="0"/>
          </a:p>
          <a:p>
            <a:pPr marL="3657600" lvl="8" indent="0">
              <a:buNone/>
            </a:pPr>
            <a:endParaRPr lang="en-US" b="1" dirty="0" smtClean="0">
              <a:latin typeface="Comic Sans MS" panose="030F0702030302020204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2133600" y="2743200"/>
            <a:ext cx="4724400" cy="3276600"/>
          </a:xfrm>
          <a:prstGeom prst="triangle">
            <a:avLst>
              <a:gd name="adj" fmla="val 48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ENVIRONMENT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77353" y="2667000"/>
            <a:ext cx="4267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18882" y="2286000"/>
            <a:ext cx="19050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77000" y="2290482"/>
            <a:ext cx="1905000" cy="76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252"/>
          </a:xfrm>
        </p:spPr>
        <p:txBody>
          <a:bodyPr/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Defeat/Disease/Epidemic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2667000"/>
            <a:ext cx="6172200" cy="3459163"/>
          </a:xfrm>
          <a:prstGeom prst="triangle">
            <a:avLst>
              <a:gd name="adj" fmla="val 48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1752600"/>
            <a:ext cx="6477000" cy="1828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871307">
            <a:off x="659375" y="1180130"/>
            <a:ext cx="21336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 rot="871307">
            <a:off x="6738620" y="3009900"/>
            <a:ext cx="21336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Defence/Non-Disease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2667000"/>
            <a:ext cx="6172200" cy="3459163"/>
          </a:xfrm>
          <a:prstGeom prst="triangle">
            <a:avLst>
              <a:gd name="adj" fmla="val 48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1524000"/>
            <a:ext cx="6477000" cy="2362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20519971">
            <a:off x="735126" y="3334561"/>
            <a:ext cx="1600200" cy="706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 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 rot="20519971">
            <a:off x="7156550" y="975330"/>
            <a:ext cx="1600200" cy="706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Iceberg Concept: clinical and Subclinical Disease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Diseases occur in a broad </a:t>
            </a:r>
            <a:r>
              <a:rPr lang="en-US" sz="2800" b="1" dirty="0">
                <a:latin typeface="Comic Sans MS" panose="030F0702030302020204" pitchFamily="66" charset="0"/>
              </a:rPr>
              <a:t>spectrum </a:t>
            </a:r>
            <a:r>
              <a:rPr lang="en-US" sz="2800" b="1" dirty="0" smtClean="0">
                <a:latin typeface="Comic Sans MS" panose="030F0702030302020204" pitchFamily="66" charset="0"/>
              </a:rPr>
              <a:t>of severity</a:t>
            </a:r>
            <a:r>
              <a:rPr lang="en-US" sz="2800" b="1" dirty="0">
                <a:latin typeface="Comic Sans MS" panose="030F0702030302020204" pitchFamily="66" charset="0"/>
              </a:rPr>
              <a:t>. </a:t>
            </a:r>
            <a:r>
              <a:rPr lang="en-US" sz="2800" b="1" dirty="0" smtClean="0">
                <a:latin typeface="Comic Sans MS" panose="030F0702030302020204" pitchFamily="66" charset="0"/>
              </a:rPr>
              <a:t>Epidemiology has called this theory - the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iceberg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concept</a:t>
            </a:r>
            <a:r>
              <a:rPr lang="en-US" sz="2800" b="1" dirty="0" smtClean="0">
                <a:latin typeface="Comic Sans MS" panose="030F0702030302020204" pitchFamily="66" charset="0"/>
              </a:rPr>
              <a:t>.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This concept is used to describe the fact that only people with clinical manifestations of disease are seen, yet there are many in subclinical stages whose diseases are inapparent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i.e. those with </a:t>
            </a:r>
            <a:r>
              <a:rPr lang="en-US" sz="2800" b="1" dirty="0">
                <a:latin typeface="Comic Sans MS" panose="030F0702030302020204" pitchFamily="66" charset="0"/>
              </a:rPr>
              <a:t>hidden </a:t>
            </a:r>
            <a:r>
              <a:rPr lang="en-US" sz="2800" b="1" dirty="0" smtClean="0">
                <a:latin typeface="Comic Sans MS" panose="030F0702030302020204" pitchFamily="66" charset="0"/>
              </a:rPr>
              <a:t>disease far from </a:t>
            </a:r>
            <a:r>
              <a:rPr lang="en-US" sz="2800" b="1" dirty="0">
                <a:latin typeface="Comic Sans MS" panose="030F0702030302020204" pitchFamily="66" charset="0"/>
              </a:rPr>
              <a:t>view </a:t>
            </a:r>
            <a:r>
              <a:rPr lang="en-US" sz="2800" b="1" dirty="0" smtClean="0">
                <a:latin typeface="Comic Sans MS" panose="030F0702030302020204" pitchFamily="66" charset="0"/>
              </a:rPr>
              <a:t>are not seen only those with signs and symptoms are seen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Definition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A communicable disease (CD) is an illness that is transmitted from a </a:t>
            </a:r>
            <a:r>
              <a:rPr lang="en-US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person</a:t>
            </a:r>
            <a:r>
              <a:rPr lang="en-US" sz="2800" b="1" dirty="0" smtClean="0">
                <a:latin typeface="Comic Sans MS" panose="030F0702030302020204" pitchFamily="66" charset="0"/>
              </a:rPr>
              <a:t>, </a:t>
            </a:r>
            <a:r>
              <a:rPr lang="en-US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animal</a:t>
            </a:r>
            <a:r>
              <a:rPr lang="en-US" sz="2800" b="1" dirty="0" smtClean="0">
                <a:latin typeface="Comic Sans MS" panose="030F0702030302020204" pitchFamily="66" charset="0"/>
              </a:rPr>
              <a:t> or </a:t>
            </a:r>
            <a:r>
              <a:rPr lang="en-US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inanimate source </a:t>
            </a:r>
            <a:r>
              <a:rPr lang="en-US" sz="2800" b="1" dirty="0" smtClean="0">
                <a:latin typeface="Comic Sans MS" panose="030F0702030302020204" pitchFamily="66" charset="0"/>
              </a:rPr>
              <a:t>to another person either by direct or indirect means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CD can present in an epidemic or endemic form.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Most communicable diseases are caused by microorganisms such as viruses, protozoa, bacteria and </a:t>
            </a:r>
            <a:r>
              <a:rPr lang="en-US" sz="28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metazoa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endParaRPr lang="en-US" sz="3600" b="1" dirty="0" smtClean="0"/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Ice berg Concept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00200"/>
            <a:ext cx="66648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Natural History of Infectious Diseases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Natural history of disease refers to the progress of a disease in an individual over time in the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absence of intervention</a:t>
            </a:r>
            <a:r>
              <a:rPr lang="en-US" b="1" dirty="0" smtClean="0">
                <a:latin typeface="Comic Sans MS" panose="030F0702030302020204" pitchFamily="66" charset="0"/>
              </a:rPr>
              <a:t>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process begins with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exposure </a:t>
            </a:r>
            <a:r>
              <a:rPr lang="en-US" b="1" dirty="0" smtClean="0">
                <a:latin typeface="Comic Sans MS" panose="030F0702030302020204" pitchFamily="66" charset="0"/>
              </a:rPr>
              <a:t>to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preclinical stage, </a:t>
            </a:r>
            <a:r>
              <a:rPr lang="en-US" b="1" dirty="0" smtClean="0">
                <a:latin typeface="Comic Sans MS" panose="030F0702030302020204" pitchFamily="66" charset="0"/>
              </a:rPr>
              <a:t>to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subclinical, clinical and </a:t>
            </a:r>
            <a:r>
              <a:rPr lang="en-US" b="1" dirty="0" smtClean="0">
                <a:latin typeface="Comic Sans MS" panose="030F0702030302020204" pitchFamily="66" charset="0"/>
              </a:rPr>
              <a:t>ends with either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recovery, disability </a:t>
            </a:r>
            <a:r>
              <a:rPr lang="en-US" b="1" dirty="0" smtClean="0">
                <a:latin typeface="Comic Sans MS" panose="030F0702030302020204" pitchFamily="66" charset="0"/>
              </a:rPr>
              <a:t>or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death.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Most diseases have a characteristic natural history although for some this is poorly understood.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Time frame and specific manifestations of disease may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vary from individual to individual.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usual course of a disease may be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halted at any point in the progression </a:t>
            </a:r>
            <a:r>
              <a:rPr lang="en-US" b="1" dirty="0" smtClean="0">
                <a:latin typeface="Comic Sans MS" panose="030F0702030302020204" pitchFamily="66" charset="0"/>
              </a:rPr>
              <a:t>by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preventive</a:t>
            </a:r>
            <a:r>
              <a:rPr lang="en-US" b="1" dirty="0" smtClean="0">
                <a:latin typeface="Comic Sans MS" panose="030F0702030302020204" pitchFamily="66" charset="0"/>
              </a:rPr>
              <a:t> and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therapeutic measures, host factors and other influences.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Disease progresses naturally from exposure to outcomes: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Incubation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period: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Time </a:t>
            </a:r>
            <a:r>
              <a:rPr lang="en-US" b="1" dirty="0">
                <a:latin typeface="Comic Sans MS" panose="030F0702030302020204" pitchFamily="66" charset="0"/>
              </a:rPr>
              <a:t>from exposure to development of disease</a:t>
            </a:r>
            <a:r>
              <a:rPr lang="en-US" b="1" dirty="0" smtClean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Latent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period: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The </a:t>
            </a:r>
            <a:r>
              <a:rPr lang="en-US" b="1" dirty="0">
                <a:latin typeface="Comic Sans MS" panose="030F0702030302020204" pitchFamily="66" charset="0"/>
              </a:rPr>
              <a:t>period between exposure and the onset of infectiousness (this may be shorter or longer than the incubation period</a:t>
            </a:r>
            <a:r>
              <a:rPr lang="en-US" b="1" dirty="0" smtClean="0">
                <a:latin typeface="Comic Sans MS" panose="030F0702030302020204" pitchFamily="66" charset="0"/>
              </a:rPr>
              <a:t>).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A disease progresses from infection, incubation, S&amp;S then end in either recovery, complications or death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CHAIN OF INFECTION (THE TRANSMISSION CYCLE)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Disease transmission occurs when the agent leaves its reservoir or host through a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portal of exit </a:t>
            </a:r>
            <a:r>
              <a:rPr lang="en-US" b="1" dirty="0" smtClean="0">
                <a:latin typeface="Comic Sans MS" panose="030F0702030302020204" pitchFamily="66" charset="0"/>
              </a:rPr>
              <a:t>and is conveyed by some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 of transmission</a:t>
            </a:r>
            <a:r>
              <a:rPr lang="en-US" b="1" dirty="0" smtClean="0">
                <a:latin typeface="Comic Sans MS" panose="030F0702030302020204" pitchFamily="66" charset="0"/>
              </a:rPr>
              <a:t> and enters </a:t>
            </a:r>
            <a:r>
              <a:rPr lang="en-US" b="1" dirty="0">
                <a:latin typeface="Comic Sans MS" panose="030F0702030302020204" pitchFamily="66" charset="0"/>
              </a:rPr>
              <a:t>a susceptible host through </a:t>
            </a:r>
            <a:r>
              <a:rPr lang="en-US" b="1" dirty="0" smtClean="0">
                <a:latin typeface="Comic Sans MS" panose="030F0702030302020204" pitchFamily="66" charset="0"/>
              </a:rPr>
              <a:t>an appropriate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portal of entry</a:t>
            </a:r>
            <a:r>
              <a:rPr lang="en-US" b="1" dirty="0" smtClean="0">
                <a:latin typeface="Comic Sans MS" panose="030F0702030302020204" pitchFamily="66" charset="0"/>
              </a:rPr>
              <a:t>. This progression is referred to as the chain of infection or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transmission cycle.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Portals of exit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Is </a:t>
            </a:r>
            <a:r>
              <a:rPr lang="en-US" b="1" dirty="0">
                <a:latin typeface="Comic Sans MS" panose="030F0702030302020204" pitchFamily="66" charset="0"/>
              </a:rPr>
              <a:t>the path by which an agent leaves the host e.g. respiratory passages</a:t>
            </a:r>
            <a:r>
              <a:rPr lang="en-US" b="1" dirty="0" smtClean="0">
                <a:latin typeface="Comic Sans MS" panose="030F0702030302020204" pitchFamily="66" charset="0"/>
              </a:rPr>
              <a:t>, oral, nasal and </a:t>
            </a:r>
            <a:r>
              <a:rPr lang="en-US" b="1" dirty="0" err="1" smtClean="0">
                <a:latin typeface="Comic Sans MS" panose="030F0702030302020204" pitchFamily="66" charset="0"/>
              </a:rPr>
              <a:t>anogenital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orifices and </a:t>
            </a:r>
            <a:r>
              <a:rPr lang="en-US" b="1" dirty="0" smtClean="0">
                <a:latin typeface="Comic Sans MS" panose="030F0702030302020204" pitchFamily="66" charset="0"/>
              </a:rPr>
              <a:t>skin.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The </a:t>
            </a:r>
            <a:r>
              <a:rPr lang="en-US" b="1" dirty="0">
                <a:latin typeface="Comic Sans MS" panose="030F0702030302020204" pitchFamily="66" charset="0"/>
              </a:rPr>
              <a:t>portal of exit usually corresponds to the site at which the agent is </a:t>
            </a:r>
            <a:r>
              <a:rPr lang="en-US" b="1" dirty="0" err="1">
                <a:latin typeface="Comic Sans MS" panose="030F0702030302020204" pitchFamily="66" charset="0"/>
              </a:rPr>
              <a:t>localised</a:t>
            </a:r>
            <a:r>
              <a:rPr lang="en-US" b="1" dirty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Portal of entry: 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portal of entry must provide access to tissues in which the agent can multiply or a toxin can act. Examples: respiratory system (influenza, cold), the mouth &amp; digestive system (hepatitis A), mucous membranes or wounds in the skin.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Modes of Transmission :(Directly or Indirectly)</a:t>
            </a:r>
            <a:endParaRPr lang="en-US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Direct Transmission</a:t>
            </a:r>
            <a:r>
              <a:rPr lang="en-US" sz="2800" b="1" dirty="0" smtClean="0">
                <a:latin typeface="Comic Sans MS" panose="030F0702030302020204" pitchFamily="66" charset="0"/>
              </a:rPr>
              <a:t>: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latin typeface="Comic Sans MS" panose="030F0702030302020204" pitchFamily="66" charset="0"/>
              </a:rPr>
              <a:t>Person to person by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direct contact </a:t>
            </a:r>
            <a:r>
              <a:rPr lang="en-US" sz="2800" b="1" dirty="0" smtClean="0">
                <a:latin typeface="Comic Sans MS" panose="030F0702030302020204" pitchFamily="66" charset="0"/>
              </a:rPr>
              <a:t>or by: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 droplets 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Sexual intercourse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Skin to skin contact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Blood transfusion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Direct blood contamination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000" b="1" dirty="0" smtClean="0">
                <a:latin typeface="Comic Sans MS" panose="030F0702030302020204" pitchFamily="66" charset="0"/>
              </a:rPr>
              <a:t>Surgical </a:t>
            </a:r>
            <a:r>
              <a:rPr lang="en-US" sz="2000" b="1" dirty="0">
                <a:latin typeface="Comic Sans MS" panose="030F0702030302020204" pitchFamily="66" charset="0"/>
              </a:rPr>
              <a:t>procedures and 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000" b="1" dirty="0" err="1" smtClean="0">
                <a:latin typeface="Comic Sans MS" panose="030F0702030302020204" pitchFamily="66" charset="0"/>
              </a:rPr>
              <a:t>Needlestick</a:t>
            </a:r>
            <a:r>
              <a:rPr lang="en-US" sz="2000" b="1" dirty="0" smtClean="0">
                <a:latin typeface="Comic Sans MS" panose="030F0702030302020204" pitchFamily="66" charset="0"/>
              </a:rPr>
              <a:t> accidents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/>
          </a:bodyPr>
          <a:lstStyle/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Indirect Transmission: </a:t>
            </a:r>
            <a:endParaRPr lang="en-US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Comic Sans MS" panose="030F0702030302020204" pitchFamily="66" charset="0"/>
              </a:rPr>
              <a:t>Through an intermediary source such as:</a:t>
            </a:r>
            <a:endParaRPr lang="en-US" sz="30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Vehicles:</a:t>
            </a:r>
            <a:r>
              <a:rPr lang="en-US" sz="3000" b="1" dirty="0" smtClean="0">
                <a:latin typeface="Comic Sans MS" panose="030F0702030302020204" pitchFamily="66" charset="0"/>
              </a:rPr>
              <a:t> H2O, infected blood, hypodermic needles, surgical instruments.</a:t>
            </a:r>
            <a:endParaRPr lang="en-US" sz="30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Fomites:</a:t>
            </a:r>
            <a:r>
              <a:rPr lang="en-US" sz="3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3000" b="1" dirty="0" smtClean="0">
                <a:latin typeface="Comic Sans MS" panose="030F0702030302020204" pitchFamily="66" charset="0"/>
              </a:rPr>
              <a:t>inanimate objects : doorknobs, mobile phones or clothing.</a:t>
            </a:r>
            <a:endParaRPr lang="en-US" sz="30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Vectors:</a:t>
            </a:r>
            <a:r>
              <a:rPr lang="en-US" sz="3000" b="1" dirty="0" smtClean="0">
                <a:latin typeface="Comic Sans MS" panose="030F0702030302020204" pitchFamily="66" charset="0"/>
              </a:rPr>
              <a:t> animate things : living insect or animal involved with transmission of the disease agent</a:t>
            </a:r>
            <a:r>
              <a:rPr lang="en-US" sz="3600" b="1" dirty="0" smtClean="0">
                <a:latin typeface="Comic Sans MS" panose="030F0702030302020204" pitchFamily="66" charset="0"/>
              </a:rPr>
              <a:t>.</a:t>
            </a:r>
            <a:endParaRPr lang="en-US" sz="36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451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Vectors may carry the agent through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mechanical</a:t>
            </a:r>
            <a:r>
              <a:rPr lang="en-US" sz="2800" b="1" dirty="0" smtClean="0">
                <a:latin typeface="Comic Sans MS" panose="030F0702030302020204" pitchFamily="66" charset="0"/>
              </a:rPr>
              <a:t> or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biologic </a:t>
            </a:r>
            <a:r>
              <a:rPr lang="en-US" sz="2800" b="1" dirty="0" smtClean="0">
                <a:latin typeface="Comic Sans MS" panose="030F0702030302020204" pitchFamily="66" charset="0"/>
              </a:rPr>
              <a:t>transmission.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In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MECHANICAL</a:t>
            </a:r>
            <a:r>
              <a:rPr lang="en-US" sz="2800" b="1" dirty="0" smtClean="0">
                <a:latin typeface="Comic Sans MS" panose="030F0702030302020204" pitchFamily="66" charset="0"/>
              </a:rPr>
              <a:t> transmission the vector carry the agent on their appendages and the agent does not undergo a life cycle in the vector.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In other instances an agent undergoes part of its life cycle inside a vector before being transmitted to a new host, this type of transmission is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BIOLOGIC</a:t>
            </a:r>
            <a:r>
              <a:rPr lang="en-US" sz="2800" b="1" dirty="0" smtClean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 smtClean="0"/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Importance of Communicable Diseases: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Most of them are preventable</a:t>
            </a:r>
            <a:endParaRPr lang="en-US" sz="28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They are very common</a:t>
            </a:r>
            <a:endParaRPr lang="en-US" sz="28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Some may cause epidemics</a:t>
            </a:r>
            <a:endParaRPr lang="en-US" sz="28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Some may cause death or disability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3600" b="1" dirty="0" smtClean="0"/>
              <a:t>Examples of transmission cycles:</a:t>
            </a:r>
            <a:endParaRPr lang="en-US" sz="3600" b="1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Measles (D)</a:t>
            </a:r>
            <a:r>
              <a:rPr lang="en-US" dirty="0" smtClean="0"/>
              <a:t>                  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droplets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MAN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Tetanus (ID)                </a:t>
            </a:r>
            <a:r>
              <a:rPr lang="en-US" dirty="0" smtClean="0"/>
              <a:t>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soil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MAN</a:t>
            </a:r>
            <a:endParaRPr lang="en-US" dirty="0"/>
          </a:p>
        </p:txBody>
      </p:sp>
      <p:sp>
        <p:nvSpPr>
          <p:cNvPr id="4" name="Curved Right Arrow 3"/>
          <p:cNvSpPr/>
          <p:nvPr/>
        </p:nvSpPr>
        <p:spPr>
          <a:xfrm>
            <a:off x="3581400" y="1905000"/>
            <a:ext cx="731520" cy="144475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487227">
            <a:off x="4448175" y="4870450"/>
            <a:ext cx="2036445" cy="73152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3352800" y="4191000"/>
            <a:ext cx="731520" cy="2091055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6487227">
            <a:off x="5125306" y="2214743"/>
            <a:ext cx="1543215" cy="92131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95800" y="53340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Communicable Diseases Classification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None/>
            </a:pPr>
            <a:r>
              <a:rPr lang="en-US" sz="7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1. Water-washed Diseases/</a:t>
            </a:r>
            <a:r>
              <a:rPr lang="en-US" sz="7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Contageous</a:t>
            </a:r>
            <a:r>
              <a:rPr lang="en-US" sz="7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Diseases </a:t>
            </a:r>
            <a:endParaRPr lang="en-US" sz="43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Scabies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Lice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Superficial Fungal Infections (Dermatophytosis)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Tropical Ulcers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Trachoma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Epidemic Haemorrhagic Conjunctivitis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Ophthalmia</a:t>
            </a:r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65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Neonatorum</a:t>
            </a:r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sz="6500" b="1" dirty="0" smtClean="0"/>
              <a:t> </a:t>
            </a:r>
            <a:endParaRPr lang="en-US" sz="6500" b="1" dirty="0" smtClean="0"/>
          </a:p>
          <a:p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COMMUNICABLE DISEASES </a:t>
            </a:r>
            <a:r>
              <a:rPr lang="en-US" sz="3600" b="1" dirty="0" smtClean="0">
                <a:solidFill>
                  <a:srgbClr val="FF0000"/>
                </a:solidFill>
              </a:rPr>
              <a:t>CLASSIFICATION CONT’D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2. </a:t>
            </a:r>
            <a:r>
              <a:rPr lang="en-US" sz="38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Faecal</a:t>
            </a:r>
            <a:r>
              <a:rPr lang="en-US" sz="3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–Oral </a:t>
            </a:r>
            <a:r>
              <a:rPr lang="en-US" sz="3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Diseases</a:t>
            </a:r>
            <a:endParaRPr lang="en-US" sz="3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Gastro-enteritis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Cryptosporidosis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Cholera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Bacillary Dysentery (Shigellosis)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Giardia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Amoebiasis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Typhoid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Hepatitis A (HAV) </a:t>
            </a:r>
            <a:endParaRPr lang="pt-BR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Hepatitis E (HEV) </a:t>
            </a:r>
            <a:endParaRPr lang="pt-BR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Poliomyelitis (Polio)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Enterobius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(Pin Worm)</a:t>
            </a:r>
            <a:endParaRPr lang="en-US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COMMUNICABLE DISEASES CLASSIFICATION CONT’D</a:t>
            </a:r>
            <a:endParaRPr lang="en-US" sz="32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5A1CF6"/>
                </a:solidFill>
              </a:rPr>
              <a:t>3.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Food-borne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Diseases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Food Poisoning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Campylobacter Enteritis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Intestinal Fluke (</a:t>
            </a:r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Fasciolopsis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)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Sheep Liver Fluke (</a:t>
            </a:r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Fasciola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hepatica)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Fish-transmitted Liver Flukes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Lung Fluke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Fish Tapeworm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Beef and Pork Tapeworms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Trichinosis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COMMUNICABLE DISEASES CLASSIFICATION CONT’D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5A1CF6"/>
                </a:solidFill>
              </a:rPr>
              <a:t>4.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Diseases </a:t>
            </a:r>
            <a:r>
              <a:rPr lang="en-US" sz="3600" b="1" dirty="0">
                <a:solidFill>
                  <a:srgbClr val="5A1CF6"/>
                </a:solidFill>
                <a:latin typeface="Comic Sans MS" panose="030F0702030302020204" pitchFamily="66" charset="0"/>
              </a:rPr>
              <a:t>of Soil Contact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Trichuris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(Whip Worm)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Ascaris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Hookworms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Strongyloides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Tetanus</a:t>
            </a:r>
            <a:endParaRPr lang="en-US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COMMUNICABLE DISEASES CLASSIFICATION CONT’D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5A1CF6"/>
                </a:solidFill>
              </a:rPr>
              <a:t>5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. Airborne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Transmitted Infections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Tuberculosis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Acute Respiratory Infections (ARI)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Influenza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Whooping Cough (</a:t>
            </a:r>
            <a:r>
              <a:rPr lang="en-US" b="1" dirty="0" err="1" smtClean="0">
                <a:latin typeface="Comic Sans MS" panose="030F0702030302020204" pitchFamily="66" charset="0"/>
              </a:rPr>
              <a:t>Pertussis</a:t>
            </a:r>
            <a:r>
              <a:rPr lang="en-US" b="1" dirty="0" smtClean="0">
                <a:latin typeface="Comic Sans MS" panose="030F0702030302020204" pitchFamily="66" charset="0"/>
              </a:rPr>
              <a:t>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Diphtheria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Meningococcal Meningitis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Haemophilus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influenzae</a:t>
            </a:r>
            <a:r>
              <a:rPr lang="en-US" b="1" dirty="0" smtClean="0">
                <a:latin typeface="Comic Sans MS" panose="030F0702030302020204" pitchFamily="66" charset="0"/>
              </a:rPr>
              <a:t> (Meningitis and Pneumonia)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Pneumococcal Disease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Otitis</a:t>
            </a:r>
            <a:r>
              <a:rPr lang="en-US" b="1" dirty="0" smtClean="0">
                <a:latin typeface="Comic Sans MS" panose="030F0702030302020204" pitchFamily="66" charset="0"/>
              </a:rPr>
              <a:t> Media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Acute Rheumatic Fever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Diseases Transmitted Via Body Fluids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Yaws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Pinta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Endemic Syphilis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Venereal Syphilis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Gonorrhoea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 Non-</a:t>
            </a:r>
            <a:r>
              <a:rPr lang="en-US" b="1" dirty="0" err="1" smtClean="0">
                <a:latin typeface="Comic Sans MS" panose="030F0702030302020204" pitchFamily="66" charset="0"/>
              </a:rPr>
              <a:t>gonococcal</a:t>
            </a:r>
            <a:r>
              <a:rPr lang="en-US" b="1" dirty="0" smtClean="0">
                <a:latin typeface="Comic Sans MS" panose="030F0702030302020204" pitchFamily="66" charset="0"/>
              </a:rPr>
              <a:t> Urethritis (</a:t>
            </a:r>
            <a:r>
              <a:rPr lang="en-US" b="1" dirty="0" err="1" smtClean="0">
                <a:latin typeface="Comic Sans MS" panose="030F0702030302020204" pitchFamily="66" charset="0"/>
              </a:rPr>
              <a:t>NGU</a:t>
            </a:r>
            <a:r>
              <a:rPr lang="en-US" b="1" dirty="0" smtClean="0">
                <a:latin typeface="Comic Sans MS" panose="030F0702030302020204" pitchFamily="66" charset="0"/>
              </a:rPr>
              <a:t>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Lymphogranuloma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Venereum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	Granuloma </a:t>
            </a:r>
            <a:r>
              <a:rPr lang="en-US" b="1" dirty="0" err="1" smtClean="0">
                <a:latin typeface="Comic Sans MS" panose="030F0702030302020204" pitchFamily="66" charset="0"/>
              </a:rPr>
              <a:t>Inguinale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Chancroid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Genital Herpes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fi-FI" b="1" dirty="0" smtClean="0">
                <a:latin typeface="Comic Sans MS" panose="030F0702030302020204" pitchFamily="66" charset="0"/>
              </a:rPr>
              <a:t>Human Papilloma Virus (HPV)</a:t>
            </a:r>
            <a:endParaRPr lang="fi-FI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Human Immunodeficiency Virus (HIV)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Hepatitis (B, C, D)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pt-BR" b="1" dirty="0" smtClean="0">
                <a:latin typeface="Comic Sans MS" panose="030F0702030302020204" pitchFamily="66" charset="0"/>
              </a:rPr>
              <a:t>Ebola Virus and </a:t>
            </a:r>
            <a:r>
              <a:rPr lang="en-US" b="1" dirty="0" smtClean="0">
                <a:latin typeface="Comic Sans MS" panose="030F0702030302020204" pitchFamily="66" charset="0"/>
              </a:rPr>
              <a:t>Marburg Haemorrhagic Fever 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Lassa and Crimea–Congo Haemorrhagic Fevers 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Insect/Vector-borne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Arboviruses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fr-FR" b="1" dirty="0" err="1" smtClean="0">
                <a:latin typeface="Comic Sans MS" panose="030F0702030302020204" pitchFamily="66" charset="0"/>
              </a:rPr>
              <a:t>Japanese</a:t>
            </a:r>
            <a:r>
              <a:rPr lang="fr-FR" b="1" dirty="0" smtClean="0">
                <a:latin typeface="Comic Sans MS" panose="030F0702030302020204" pitchFamily="66" charset="0"/>
              </a:rPr>
              <a:t> </a:t>
            </a:r>
            <a:r>
              <a:rPr lang="fr-FR" b="1" dirty="0" err="1" smtClean="0">
                <a:latin typeface="Comic Sans MS" panose="030F0702030302020204" pitchFamily="66" charset="0"/>
              </a:rPr>
              <a:t>Encephalitis</a:t>
            </a:r>
            <a:r>
              <a:rPr lang="fr-FR" b="1" dirty="0" smtClean="0">
                <a:latin typeface="Comic Sans MS" panose="030F0702030302020204" pitchFamily="66" charset="0"/>
              </a:rPr>
              <a:t> (JE) </a:t>
            </a:r>
            <a:endParaRPr lang="fr-FR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Dengue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Yellow Fever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Malaria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Lymphatic </a:t>
            </a:r>
            <a:r>
              <a:rPr lang="en-US" b="1" dirty="0" err="1" smtClean="0">
                <a:latin typeface="Comic Sans MS" panose="030F0702030302020204" pitchFamily="66" charset="0"/>
              </a:rPr>
              <a:t>Filariasis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Onchocerciasis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Loiasis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African </a:t>
            </a:r>
            <a:r>
              <a:rPr lang="en-US" b="1" dirty="0" err="1" smtClean="0">
                <a:latin typeface="Comic Sans MS" panose="030F0702030302020204" pitchFamily="66" charset="0"/>
              </a:rPr>
              <a:t>Trypanosomiasis</a:t>
            </a:r>
            <a:r>
              <a:rPr lang="en-US" b="1" dirty="0" smtClean="0">
                <a:latin typeface="Comic Sans MS" panose="030F0702030302020204" pitchFamily="66" charset="0"/>
              </a:rPr>
              <a:t> (Sleeping Sickness)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American </a:t>
            </a:r>
            <a:r>
              <a:rPr lang="en-US" b="1" dirty="0" err="1" smtClean="0">
                <a:latin typeface="Comic Sans MS" panose="030F0702030302020204" pitchFamily="66" charset="0"/>
              </a:rPr>
              <a:t>Trypanosomiasis</a:t>
            </a:r>
            <a:r>
              <a:rPr lang="en-US" b="1" dirty="0" smtClean="0">
                <a:latin typeface="Comic Sans MS" panose="030F0702030302020204" pitchFamily="66" charset="0"/>
              </a:rPr>
              <a:t> (</a:t>
            </a:r>
            <a:r>
              <a:rPr lang="en-US" b="1" dirty="0" err="1" smtClean="0">
                <a:latin typeface="Comic Sans MS" panose="030F0702030302020204" pitchFamily="66" charset="0"/>
              </a:rPr>
              <a:t>Chagas</a:t>
            </a:r>
            <a:r>
              <a:rPr lang="en-US" b="1" dirty="0" smtClean="0">
                <a:latin typeface="Comic Sans MS" panose="030F0702030302020204" pitchFamily="66" charset="0"/>
              </a:rPr>
              <a:t>’ Disease)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Leishmaniasis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Ectoparasite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Zoonoses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>
                <a:latin typeface="Comic Sans MS" panose="030F0702030302020204" pitchFamily="66" charset="0"/>
              </a:rPr>
              <a:t>Plague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Typhus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Louse-borne Relapsing 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Tick-borne Relapsing 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Diseases Transmitted by Hard Ticks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Tick Typhus/Fever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Rocky Mountain Spotted 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Lyme Disease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err="1" smtClean="0">
                <a:latin typeface="Comic Sans MS" panose="030F0702030302020204" pitchFamily="66" charset="0"/>
              </a:rPr>
              <a:t>Arboviruses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Domestic and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Synanthropic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Zoonoses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Rabies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Hydatid</a:t>
            </a:r>
            <a:r>
              <a:rPr lang="en-US" b="1" dirty="0" smtClean="0">
                <a:latin typeface="Comic Sans MS" panose="030F0702030302020204" pitchFamily="66" charset="0"/>
              </a:rPr>
              <a:t> Disease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Toxocariasis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Larva </a:t>
            </a:r>
            <a:r>
              <a:rPr lang="en-US" b="1" dirty="0" err="1" smtClean="0">
                <a:latin typeface="Comic Sans MS" panose="030F0702030302020204" pitchFamily="66" charset="0"/>
              </a:rPr>
              <a:t>Migrans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Toxoplasmosis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Brucellosis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Anthrax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Leptospirosis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Lassa Fever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b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Terminologies </a:t>
            </a:r>
            <a:r>
              <a:rPr lang="en-US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Used In </a:t>
            </a: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Communicable </a:t>
            </a:r>
            <a:r>
              <a:rPr lang="en-US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Disease Epidemiology</a:t>
            </a: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Epidemic/</a:t>
            </a:r>
            <a:r>
              <a:rPr lang="en-US" b="1" dirty="0" err="1">
                <a:latin typeface="Comic Sans MS" panose="030F0702030302020204" pitchFamily="66" charset="0"/>
              </a:rPr>
              <a:t>Epidemicity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Endemic/</a:t>
            </a:r>
            <a:r>
              <a:rPr lang="en-US" b="1" dirty="0" err="1">
                <a:latin typeface="Comic Sans MS" panose="030F0702030302020204" pitchFamily="66" charset="0"/>
              </a:rPr>
              <a:t>Endemicity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Pandemic/</a:t>
            </a:r>
            <a:r>
              <a:rPr lang="en-US" b="1" dirty="0" err="1">
                <a:latin typeface="Comic Sans MS" panose="030F0702030302020204" pitchFamily="66" charset="0"/>
              </a:rPr>
              <a:t>Pandemicity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 err="1">
                <a:latin typeface="Comic Sans MS" panose="030F0702030302020204" pitchFamily="66" charset="0"/>
              </a:rPr>
              <a:t>Holoendemic</a:t>
            </a:r>
            <a:r>
              <a:rPr lang="en-US" b="1" dirty="0">
                <a:latin typeface="Comic Sans MS" panose="030F0702030302020204" pitchFamily="66" charset="0"/>
              </a:rPr>
              <a:t>/</a:t>
            </a:r>
            <a:r>
              <a:rPr lang="en-US" b="1" dirty="0" err="1">
                <a:latin typeface="Comic Sans MS" panose="030F0702030302020204" pitchFamily="66" charset="0"/>
              </a:rPr>
              <a:t>Holoendemicity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 err="1">
                <a:latin typeface="Comic Sans MS" panose="030F0702030302020204" pitchFamily="66" charset="0"/>
              </a:rPr>
              <a:t>Hyperendemic</a:t>
            </a:r>
            <a:r>
              <a:rPr lang="en-US" b="1" dirty="0">
                <a:latin typeface="Comic Sans MS" panose="030F0702030302020204" pitchFamily="66" charset="0"/>
              </a:rPr>
              <a:t>/</a:t>
            </a:r>
            <a:r>
              <a:rPr lang="en-US" b="1" dirty="0" err="1">
                <a:latin typeface="Comic Sans MS" panose="030F0702030302020204" pitchFamily="66" charset="0"/>
              </a:rPr>
              <a:t>Hyperendemicity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INFECTIOUS DISEASE CONTROL AND PREVENTION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Control can be directed at 5 levels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agent,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route of transmission,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host 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environment.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Combined control strategies.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Controlling the Agent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Destruction of the agent either by: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Using drugs that kill the agent that live in the body,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Use of antiseptics, sterilization, incineration or radiation for agents which live outside the body.</a:t>
            </a:r>
            <a:endParaRPr lang="en-US" sz="36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Interrupting Transmission</a:t>
            </a:r>
            <a:br>
              <a:rPr lang="en-US" sz="3600" b="1" dirty="0" smtClean="0">
                <a:latin typeface="Comic Sans MS" panose="030F0702030302020204" pitchFamily="66" charset="0"/>
              </a:rPr>
            </a:br>
            <a:endParaRPr 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Impede the movement </a:t>
            </a:r>
            <a:r>
              <a:rPr lang="en-US" b="1" dirty="0" smtClean="0">
                <a:latin typeface="Comic Sans MS" panose="030F0702030302020204" pitchFamily="66" charset="0"/>
              </a:rPr>
              <a:t>of an agent from reservoir to the host.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Many methods of control have been developed to interrupt transmission because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agent is most vulnerable when travelling to the host.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Methods used to interrupt transmission: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Quarantine or isolation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Giving vaccination/prophylaxis to contacts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Improving environmental health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Destroying/vaccinating animal reservoir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Proper Cooking of food and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Boiling and proper water treatment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Vector control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 protection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The host can be protected by: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Physical methods </a:t>
            </a:r>
            <a:r>
              <a:rPr lang="en-US" sz="3600" b="1" dirty="0" smtClean="0">
                <a:latin typeface="Comic Sans MS" panose="030F0702030302020204" pitchFamily="66" charset="0"/>
              </a:rPr>
              <a:t>(mosquito nets, clothing, housing, repellants) 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Vaccination</a:t>
            </a:r>
            <a:r>
              <a:rPr lang="en-US" sz="3600" b="1" dirty="0" smtClean="0">
                <a:latin typeface="Comic Sans MS" panose="030F0702030302020204" pitchFamily="66" charset="0"/>
              </a:rPr>
              <a:t> against specific diseases or by taking regular prophylaxis.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Comic Sans MS" panose="030F0702030302020204" pitchFamily="66" charset="0"/>
              </a:rPr>
              <a:t>Improvement of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personal hygiene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Environment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The environment of the host can be improved by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Improvement of housing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Improvement of communications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Provision of safe water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Proper disposal of excreta and waste;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Others, such as meat inspection and hygiene.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burden of communicable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disease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Communicable diseases account for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14.2 million deaths each year</a:t>
            </a:r>
            <a:r>
              <a:rPr lang="en-US" sz="3600" b="1" dirty="0" smtClean="0">
                <a:latin typeface="Comic Sans MS" panose="030F0702030302020204" pitchFamily="66" charset="0"/>
              </a:rPr>
              <a:t>. 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Six diseases </a:t>
            </a:r>
            <a:r>
              <a:rPr lang="en-US" sz="3600" b="1" dirty="0" smtClean="0">
                <a:latin typeface="Comic Sans MS" panose="030F0702030302020204" pitchFamily="66" charset="0"/>
              </a:rPr>
              <a:t>account for almost half of all premature deaths, mostly in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children and young adults</a:t>
            </a:r>
            <a:r>
              <a:rPr lang="en-US" sz="3600" b="1" dirty="0" smtClean="0">
                <a:latin typeface="Comic Sans MS" panose="030F0702030302020204" pitchFamily="66" charset="0"/>
              </a:rPr>
              <a:t>, and account for almost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80% of all deaths </a:t>
            </a:r>
            <a:r>
              <a:rPr lang="en-US" sz="3600" b="1" dirty="0" smtClean="0">
                <a:latin typeface="Comic Sans MS" panose="030F0702030302020204" pitchFamily="66" charset="0"/>
              </a:rPr>
              <a:t>from infectious diseases:</a:t>
            </a:r>
            <a:endParaRPr lang="en-US" sz="36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Acute respiratory infections (3.76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HIV/AIDS (2.8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Diarrhoeal diseases (1.7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Tuberculosis (1.6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Malaria (1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Measles (0.8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/>
              <a:t>Most of these deaths occur in low-income countries.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304800"/>
            <a:ext cx="6858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160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CD, </a:t>
            </a:r>
            <a:r>
              <a:rPr lang="en-US" b="1" dirty="0" err="1" smtClean="0">
                <a:solidFill>
                  <a:srgbClr val="FFFF00"/>
                </a:solidFill>
              </a:rPr>
              <a:t>MCH</a:t>
            </a:r>
            <a:r>
              <a:rPr lang="en-US" b="1" dirty="0" smtClean="0">
                <a:solidFill>
                  <a:srgbClr val="FFFF00"/>
                </a:solidFill>
              </a:rPr>
              <a:t>, Malnutrition, = 30%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17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5A1CF6"/>
                </a:solidFill>
              </a:rPr>
              <a:t>CVDs</a:t>
            </a:r>
            <a:r>
              <a:rPr lang="en-US" b="1" dirty="0" smtClean="0">
                <a:solidFill>
                  <a:srgbClr val="5A1CF6"/>
                </a:solidFill>
              </a:rPr>
              <a:t> 30%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076094">
            <a:off x="2683073" y="4506415"/>
            <a:ext cx="13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Injuries 9%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49530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Ca 13%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5445851">
            <a:off x="4512707" y="5226094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Chronic </a:t>
            </a:r>
            <a:r>
              <a:rPr lang="en-US" b="1" dirty="0" err="1" smtClean="0">
                <a:solidFill>
                  <a:srgbClr val="5A1CF6"/>
                </a:solidFill>
              </a:rPr>
              <a:t>RSD</a:t>
            </a:r>
            <a:r>
              <a:rPr lang="en-US" b="1" dirty="0" smtClean="0">
                <a:solidFill>
                  <a:srgbClr val="5A1CF6"/>
                </a:solidFill>
              </a:rPr>
              <a:t> 7%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502881">
            <a:off x="4151093" y="5262428"/>
            <a:ext cx="125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DM 2%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7589508">
            <a:off x="2846938" y="4870163"/>
            <a:ext cx="26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Other chronic diseases 9%</a:t>
            </a:r>
            <a:endParaRPr lang="en-US" b="1" dirty="0">
              <a:solidFill>
                <a:srgbClr val="5A1C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42875" y="2057400"/>
            <a:ext cx="885825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3000" b="1" dirty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Emerging disease 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is a disease that has never been recognized </a:t>
            </a:r>
            <a:r>
              <a:rPr lang="en-ZA" sz="3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before: E.g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., </a:t>
            </a:r>
            <a:r>
              <a:rPr lang="en-ZA" sz="3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HIV/AIDS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is an emerging disease, as is </a:t>
            </a:r>
            <a:r>
              <a:rPr lang="en-ZA" sz="3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severe acute respiratory syndrome 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ZA" sz="3000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SARS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 and variant </a:t>
            </a:r>
            <a:r>
              <a:rPr lang="en-ZA" sz="3000" b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Creutzfeld-Jakob</a:t>
            </a:r>
            <a:r>
              <a:rPr lang="en-ZA" sz="3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disease 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ZA" sz="3000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vCJD</a:t>
            </a:r>
            <a:r>
              <a:rPr lang="en-ZA" sz="3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endParaRPr lang="en-ZA" sz="3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4313" y="250825"/>
            <a:ext cx="8715375" cy="12003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ZA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and re-emerging Infectious Disease</a:t>
            </a:r>
            <a:endParaRPr lang="en-ZA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Epidemic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occurrence of disease or health related event in excess of normal expectancy.</a:t>
            </a:r>
            <a:endParaRPr lang="en-US" b="1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Endemic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constant presence of a disease or infectious organisms within a particular geographic area or population</a:t>
            </a:r>
            <a:endParaRPr lang="en-US" b="1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Pandemic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An epidemic occurring across international boundaries and usually affecting many people</a:t>
            </a:r>
            <a:endParaRPr lang="en-US" b="1" dirty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28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Re-emerging diseases 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are those that have been around for decades or centuries, but have come back in a different form or a different location: E.g., </a:t>
            </a:r>
            <a:r>
              <a:rPr lang="en-ZA" sz="2800" b="1" dirty="0" smtClean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West Nile virus 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the Western hemisphere, </a:t>
            </a:r>
            <a:r>
              <a:rPr lang="en-ZA" sz="2800" b="1" dirty="0" err="1" smtClean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monkeypox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in the United States, and </a:t>
            </a:r>
            <a:r>
              <a:rPr lang="en-ZA" sz="2800" b="1" dirty="0" smtClean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dengue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rebounding in Brazil and other parts of South America</a:t>
            </a:r>
            <a:endParaRPr lang="en-ZA" sz="2800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292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diseases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HIV</a:t>
            </a:r>
            <a:r>
              <a:rPr lang="en-US" b="1" dirty="0" smtClean="0">
                <a:latin typeface="Comic Sans MS" panose="030F0702030302020204" pitchFamily="66" charset="0"/>
              </a:rPr>
              <a:t>,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viral haemorrhagic fevers,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Creutzfeld-Jakob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disease </a:t>
            </a:r>
            <a:r>
              <a:rPr lang="en-US" b="1" dirty="0" smtClean="0">
                <a:latin typeface="Comic Sans MS" panose="030F0702030302020204" pitchFamily="66" charset="0"/>
              </a:rPr>
              <a:t>and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severe acute respiratory syndrome (SARS), diphtheria, yellow fever, anthrax, plague, dengue </a:t>
            </a:r>
            <a:r>
              <a:rPr lang="en-US" b="1" dirty="0" smtClean="0">
                <a:latin typeface="Comic Sans MS" panose="030F0702030302020204" pitchFamily="66" charset="0"/>
              </a:rPr>
              <a:t>and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influenza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These diseases place a large and unpredictable burden on health systems, particularly in low-income countries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Viral Diseases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HIV/AIDS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Viral haemorrhagic fevers include: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Ebola, Marburg, Crimean-Congo, yellow fever, West Nile and dengue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.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Poliomyelitis, the SARS coronavirus, influenza A (Bird Flu- H5N1) and the new variant Creutzfeldt–Jakob disease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bacterial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Anthrax,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Cholera,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Typhoid,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Plague,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Borelliosis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Brucellosis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Buruli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ulcer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Leprosy</a:t>
            </a:r>
            <a:endParaRPr lang="en-US" sz="36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parasitic diseases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Malaria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Trypanosomiasis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,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Leishmaniasis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Dracunculiasis</a:t>
            </a:r>
            <a:endParaRPr lang="en-US" sz="36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14313" y="250825"/>
            <a:ext cx="8715375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and re-emerging Infectious Disease -2006</a:t>
            </a:r>
            <a:endParaRPr lang="en-Z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5" descr="http://www.nature.com/nature/journal/v430/n6996/images/nature02759-f1.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8" y="1066800"/>
            <a:ext cx="8955087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Reasons for emerging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Some may be genuinely new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Some may have been around but capacity to diagnose or detect them was lacking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Some occur due to new strains of viruses or bacteria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Changes in environmental and climatic conditions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Changes in host susceptibility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Others are deliberately introduced</a:t>
            </a:r>
            <a:endParaRPr lang="en-US" sz="28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International Health Regulations</a:t>
            </a:r>
            <a:b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sz="4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The purpose of the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IHRs</a:t>
            </a:r>
            <a:r>
              <a:rPr lang="en-US" sz="2800" b="1" dirty="0" smtClean="0">
                <a:latin typeface="Comic Sans MS" panose="030F0702030302020204" pitchFamily="66" charset="0"/>
              </a:rPr>
              <a:t> is to maximize protection against the international spread of diseases.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IHRs</a:t>
            </a:r>
            <a:r>
              <a:rPr lang="en-US" sz="2800" b="1" dirty="0" smtClean="0">
                <a:latin typeface="Comic Sans MS" panose="030F0702030302020204" pitchFamily="66" charset="0"/>
              </a:rPr>
              <a:t> were adopted in 1969.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They were designed to control four infectious diseases: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cholera, plague, yellow fever and smallpox. </a:t>
            </a:r>
            <a:r>
              <a:rPr lang="en-US" sz="2800" b="1" dirty="0" smtClean="0">
                <a:latin typeface="Comic Sans MS" panose="030F0702030302020204" pitchFamily="66" charset="0"/>
              </a:rPr>
              <a:t>In 2005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IHRs</a:t>
            </a:r>
            <a:r>
              <a:rPr lang="en-US" sz="2800" b="1" dirty="0" smtClean="0">
                <a:latin typeface="Comic Sans MS" panose="030F0702030302020204" pitchFamily="66" charset="0"/>
              </a:rPr>
              <a:t> were revised and developed to manage public health emergencies of international concern, regardless of the particular pathogen.</a:t>
            </a:r>
            <a:endParaRPr lang="en-US" sz="28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The new regulations oblige countries to: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Notify WHO of all “public health emergencies of international concern”;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Verify outbreaks at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WHO’s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request;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Maintain national core capacity for early warning and response; and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Cooperate with rapid international risk assessment and assistance.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Vaccination: A method of infectious disease control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The neonatal period and up to the first 6 months of age is protected by maternal antibodies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Thereafter babies acquire antibodies after a non lethal infection or following vaccination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Vaccination is the administration of altered antigenic material of the infective agent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Holoendemic</a:t>
            </a:r>
            <a:endParaRPr lang="en-US" sz="2800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State of a disease being very common in children and reaching a state of equilibrium such that adults are not as commonly affected as children e.g. malaria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Hyperendemic</a:t>
            </a:r>
            <a:endParaRPr lang="en-US" sz="2800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A disease that is constantly present at a high incidence/prevalence and affects all age groups equally.</a:t>
            </a:r>
            <a:endParaRPr lang="en-US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Vaccination Vs immunization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The term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vaccination</a:t>
            </a:r>
            <a:r>
              <a:rPr lang="en-US" sz="3600" b="1" dirty="0" smtClean="0">
                <a:latin typeface="Comic Sans MS" panose="030F0702030302020204" pitchFamily="66" charset="0"/>
              </a:rPr>
              <a:t> is mostly used to indicate 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the administration of vaccine rather </a:t>
            </a:r>
            <a:r>
              <a:rPr lang="en-US" sz="3600" b="1" dirty="0" smtClean="0">
                <a:latin typeface="Comic Sans MS" panose="030F0702030302020204" pitchFamily="66" charset="0"/>
              </a:rPr>
              <a:t>than immunization.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The term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immunization </a:t>
            </a:r>
            <a:r>
              <a:rPr lang="en-US" sz="3600" b="1" dirty="0" smtClean="0">
                <a:latin typeface="Comic Sans MS" panose="030F0702030302020204" pitchFamily="66" charset="0"/>
              </a:rPr>
              <a:t> is used to indicate the </a:t>
            </a:r>
            <a:r>
              <a:rPr lang="en-US" sz="3600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successful development of immunity</a:t>
            </a:r>
            <a:r>
              <a:rPr lang="en-US" sz="3600" b="1" dirty="0" smtClean="0">
                <a:latin typeface="Comic Sans MS" panose="030F0702030302020204" pitchFamily="66" charset="0"/>
              </a:rPr>
              <a:t> following a vaccination</a:t>
            </a:r>
            <a:r>
              <a:rPr lang="en-US" b="1" dirty="0" smtClean="0">
                <a:latin typeface="Comic Sans MS" panose="030F0702030302020204" pitchFamily="66" charset="0"/>
              </a:rPr>
              <a:t>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Immunity does not follow a vaccination. This may be as a result of </a:t>
            </a: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poor administration, impotent vaccine </a:t>
            </a:r>
            <a:r>
              <a:rPr lang="en-US" b="1" dirty="0">
                <a:latin typeface="Comic Sans MS" panose="030F0702030302020204" pitchFamily="66" charset="0"/>
              </a:rPr>
              <a:t>or the </a:t>
            </a: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host may not mount an immune response</a:t>
            </a:r>
            <a:r>
              <a:rPr lang="en-US" b="1" dirty="0">
                <a:latin typeface="Comic Sans MS" panose="030F0702030302020204" pitchFamily="66" charset="0"/>
              </a:rPr>
              <a:t>. Therefore,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Types of vaccines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Four types vaccines which contain: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Live attenuated organisms </a:t>
            </a:r>
            <a:r>
              <a:rPr lang="en-US" b="1" dirty="0" smtClean="0">
                <a:latin typeface="Comic Sans MS" panose="030F0702030302020204" pitchFamily="66" charset="0"/>
              </a:rPr>
              <a:t>e.g. measles, polio, </a:t>
            </a:r>
            <a:r>
              <a:rPr lang="en-US" b="1" dirty="0" err="1" smtClean="0">
                <a:latin typeface="Comic Sans MS" panose="030F0702030302020204" pitchFamily="66" charset="0"/>
              </a:rPr>
              <a:t>BCG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Killed organisms</a:t>
            </a:r>
            <a:r>
              <a:rPr lang="en-US" b="1" dirty="0" smtClean="0">
                <a:latin typeface="Comic Sans MS" panose="030F0702030302020204" pitchFamily="66" charset="0"/>
              </a:rPr>
              <a:t>, e.g. </a:t>
            </a:r>
            <a:r>
              <a:rPr lang="en-US" b="1" dirty="0" err="1" smtClean="0">
                <a:latin typeface="Comic Sans MS" panose="030F0702030302020204" pitchFamily="66" charset="0"/>
              </a:rPr>
              <a:t>pertussis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Active components of organisms </a:t>
            </a:r>
            <a:r>
              <a:rPr lang="en-US" b="1" dirty="0" smtClean="0">
                <a:latin typeface="Comic Sans MS" panose="030F0702030302020204" pitchFamily="66" charset="0"/>
              </a:rPr>
              <a:t>e.g. </a:t>
            </a:r>
            <a:r>
              <a:rPr lang="en-US" b="1" dirty="0" err="1" smtClean="0">
                <a:latin typeface="Comic Sans MS" panose="030F0702030302020204" pitchFamily="66" charset="0"/>
              </a:rPr>
              <a:t>Hep</a:t>
            </a:r>
            <a:r>
              <a:rPr lang="en-US" b="1" dirty="0" smtClean="0">
                <a:latin typeface="Comic Sans MS" panose="030F0702030302020204" pitchFamily="66" charset="0"/>
              </a:rPr>
              <a:t> B vaccine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Toxoids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eg</a:t>
            </a:r>
            <a:r>
              <a:rPr lang="en-US" b="1" dirty="0" smtClean="0">
                <a:latin typeface="Comic Sans MS" panose="030F0702030302020204" pitchFamily="66" charset="0"/>
              </a:rPr>
              <a:t>. </a:t>
            </a:r>
            <a:r>
              <a:rPr lang="en-US" b="1" dirty="0" err="1" smtClean="0">
                <a:latin typeface="Comic Sans MS" panose="030F0702030302020204" pitchFamily="66" charset="0"/>
              </a:rPr>
              <a:t>Diptheria</a:t>
            </a:r>
            <a:r>
              <a:rPr lang="en-US" b="1" dirty="0" smtClean="0">
                <a:latin typeface="Comic Sans MS" panose="030F0702030302020204" pitchFamily="66" charset="0"/>
              </a:rPr>
              <a:t>, Tetanus, Rabies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Vaccine transport and storage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Cold Chain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- from factory to client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Freezer vaccines: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Polio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BCG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Measles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Fridge vaccines (4-8</a:t>
            </a:r>
            <a:r>
              <a:rPr lang="en-US" b="1" baseline="30000" dirty="0" smtClean="0">
                <a:latin typeface="Comic Sans MS" panose="030F0702030302020204" pitchFamily="66" charset="0"/>
              </a:rPr>
              <a:t>0</a:t>
            </a:r>
            <a:r>
              <a:rPr lang="en-US" b="1" dirty="0" smtClean="0">
                <a:latin typeface="Comic Sans MS" panose="030F0702030302020204" pitchFamily="66" charset="0"/>
              </a:rPr>
              <a:t>C)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TT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DPT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Certain vaccines, such as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measles</a:t>
            </a:r>
            <a:r>
              <a:rPr lang="en-US" b="1" dirty="0" smtClean="0">
                <a:latin typeface="Comic Sans MS" panose="030F0702030302020204" pitchFamily="66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BCG</a:t>
            </a:r>
            <a:r>
              <a:rPr lang="en-US" b="1" dirty="0" smtClean="0">
                <a:latin typeface="Comic Sans MS" panose="030F0702030302020204" pitchFamily="66" charset="0"/>
              </a:rPr>
              <a:t>, are sensitive to light.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Many potent vaccines are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destroyed by being drawn</a:t>
            </a:r>
            <a:r>
              <a:rPr lang="en-US" b="1" dirty="0" smtClean="0">
                <a:latin typeface="Comic Sans MS" panose="030F0702030302020204" pitchFamily="66" charset="0"/>
              </a:rPr>
              <a:t> up into syringes that are still warm from the sterilizing process.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Explaining occurrence of disease: The Epidemiologic Triad 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Syn</a:t>
            </a:r>
            <a:r>
              <a:rPr lang="en-US" b="1" dirty="0" smtClean="0">
                <a:latin typeface="Comic Sans MS" panose="030F0702030302020204" pitchFamily="66" charset="0"/>
              </a:rPr>
              <a:t>: </a:t>
            </a:r>
            <a:r>
              <a:rPr lang="en-US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Epidemiologic Triangle</a:t>
            </a:r>
            <a:endParaRPr lang="en-US" b="1" dirty="0" smtClean="0">
              <a:solidFill>
                <a:srgbClr val="92D05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ET is the traditional epidemiologic model for explaining infectious disease causation. It has three components</a:t>
            </a:r>
            <a:r>
              <a:rPr lang="en-US" sz="3600" b="1" dirty="0" smtClean="0">
                <a:latin typeface="Comic Sans MS" panose="030F0702030302020204" pitchFamily="66" charset="0"/>
              </a:rPr>
              <a:t>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An External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 Susceptible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Environment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THE EPIDEMIOLOGIC TRIAD OF DISEASE CAUSATION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1295400"/>
            <a:ext cx="6477000" cy="4267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16908</Words>
  <Application>WPS Presentation</Application>
  <PresentationFormat>On-screen Show (4:3)</PresentationFormat>
  <Paragraphs>568</Paragraphs>
  <Slides>73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Arial</vt:lpstr>
      <vt:lpstr>SimSun</vt:lpstr>
      <vt:lpstr>Wingdings</vt:lpstr>
      <vt:lpstr>Wingdings 3</vt:lpstr>
      <vt:lpstr>Verdana</vt:lpstr>
      <vt:lpstr>Wingdings 2</vt:lpstr>
      <vt:lpstr>Comic Sans MS</vt:lpstr>
      <vt:lpstr>Tahoma</vt:lpstr>
      <vt:lpstr>Lucida Sans Unicode</vt:lpstr>
      <vt:lpstr>Microsoft YaHei</vt:lpstr>
      <vt:lpstr>Arial Unicode MS</vt:lpstr>
      <vt:lpstr>Symbol</vt:lpstr>
      <vt:lpstr>Wingdings</vt:lpstr>
      <vt:lpstr>Calibri</vt:lpstr>
      <vt:lpstr>Times New Roman</vt:lpstr>
      <vt:lpstr>Office Theme</vt:lpstr>
      <vt:lpstr>Concourse</vt:lpstr>
      <vt:lpstr>Dynamics of Communicable Diseases: Prevention and Control</vt:lpstr>
      <vt:lpstr>Approach to Communicable Diseases</vt:lpstr>
      <vt:lpstr>Definition</vt:lpstr>
      <vt:lpstr> Importance of Communicable Diseases: </vt:lpstr>
      <vt:lpstr> Terminologies Used In Communicable Disease Epidemiology:</vt:lpstr>
      <vt:lpstr>PowerPoint 演示文稿</vt:lpstr>
      <vt:lpstr>PowerPoint 演示文稿</vt:lpstr>
      <vt:lpstr>Explaining occurrence of disease: The Epidemiologic Triad </vt:lpstr>
      <vt:lpstr>THE EPIDEMIOLOGIC TRIAD OF DISEASE CAUSATION</vt:lpstr>
      <vt:lpstr>PowerPoint 演示文稿</vt:lpstr>
      <vt:lpstr>THE AGENT</vt:lpstr>
      <vt:lpstr>Characteristics of infectious disease agents</vt:lpstr>
      <vt:lpstr>Characteristics of an Infectious Disease Agent Cont’d</vt:lpstr>
      <vt:lpstr>PowerPoint 演示文稿</vt:lpstr>
      <vt:lpstr>The Host/Reservoir</vt:lpstr>
      <vt:lpstr>Categories of Hosts</vt:lpstr>
      <vt:lpstr>The Human Reservoirs</vt:lpstr>
      <vt:lpstr>Carrier state</vt:lpstr>
      <vt:lpstr>Carrier state cont’d</vt:lpstr>
      <vt:lpstr>Types of carriers</vt:lpstr>
      <vt:lpstr> Factors Contributing to the  occurrence of Infectious Diseases</vt:lpstr>
      <vt:lpstr>Host factors that influence disease occurrence.</vt:lpstr>
      <vt:lpstr>Environmental Factors</vt:lpstr>
      <vt:lpstr>PowerPoint 演示文稿</vt:lpstr>
      <vt:lpstr>The Epidemiologic Beam Balance</vt:lpstr>
      <vt:lpstr>The Epidemiologic Beam Balance cont’d</vt:lpstr>
      <vt:lpstr>Defeat/Disease/Epidemic</vt:lpstr>
      <vt:lpstr>Defence/Non-Disease</vt:lpstr>
      <vt:lpstr> The Iceberg Concept: clinical and Subclinical Disease </vt:lpstr>
      <vt:lpstr>The Ice berg Concept</vt:lpstr>
      <vt:lpstr> Natural History of Infectious Diseases</vt:lpstr>
      <vt:lpstr>PowerPoint 演示文稿</vt:lpstr>
      <vt:lpstr>PowerPoint 演示文稿</vt:lpstr>
      <vt:lpstr>CHAIN OF INFECTION (THE TRANSMISSION CYCLE)</vt:lpstr>
      <vt:lpstr>Portals of exit</vt:lpstr>
      <vt:lpstr>PowerPoint 演示文稿</vt:lpstr>
      <vt:lpstr> Modes of Transmission :(Directly or Indirectly)</vt:lpstr>
      <vt:lpstr>PowerPoint 演示文稿</vt:lpstr>
      <vt:lpstr>PowerPoint 演示文稿</vt:lpstr>
      <vt:lpstr>PowerPoint 演示文稿</vt:lpstr>
      <vt:lpstr>Communicable Diseases Classification</vt:lpstr>
      <vt:lpstr>COMMUNICABLE DISEASES CLASSIFICATION CONT’D</vt:lpstr>
      <vt:lpstr>COMMUNICABLE DISEASES CLASSIFICATION CONT’D</vt:lpstr>
      <vt:lpstr>COMMUNICABLE DISEASES CLASSIFICATION CONT’D</vt:lpstr>
      <vt:lpstr>COMMUNICABLE DISEASES CLASSIFICATION CONT’D</vt:lpstr>
      <vt:lpstr>Diseases Transmitted Via Body Fluids</vt:lpstr>
      <vt:lpstr>Insect/Vector-borne Diseases</vt:lpstr>
      <vt:lpstr>Ectoparasite Zoonoses</vt:lpstr>
      <vt:lpstr>Domestic and Synanthropic Zoonoses</vt:lpstr>
      <vt:lpstr>INFECTIOUS DISEASE CONTROL AND PREVENTION</vt:lpstr>
      <vt:lpstr> Controlling the Agent </vt:lpstr>
      <vt:lpstr> Interrupting Transmission </vt:lpstr>
      <vt:lpstr>Methods used to interrupt transmission:</vt:lpstr>
      <vt:lpstr> Host protection </vt:lpstr>
      <vt:lpstr>Environment </vt:lpstr>
      <vt:lpstr>The burden of communicable disease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Emerging Viral Diseases</vt:lpstr>
      <vt:lpstr>Emerging bacterial diseases</vt:lpstr>
      <vt:lpstr>Emerging parasitic diseases</vt:lpstr>
      <vt:lpstr>PowerPoint 演示文稿</vt:lpstr>
      <vt:lpstr>Reasons for emerging diseases</vt:lpstr>
      <vt:lpstr> International Health Regulations </vt:lpstr>
      <vt:lpstr>PowerPoint 演示文稿</vt:lpstr>
      <vt:lpstr>Vaccination: A method of infectious disease control</vt:lpstr>
      <vt:lpstr>Vaccination Vs immunization</vt:lpstr>
      <vt:lpstr>Types of vaccines</vt:lpstr>
      <vt:lpstr>Vaccine transport and storage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EPIDEMIOLOGIC TRIAD</dc:title>
  <dc:creator>DR Ramadan</dc:creator>
  <cp:lastModifiedBy>HARME MARE</cp:lastModifiedBy>
  <cp:revision>233</cp:revision>
  <dcterms:created xsi:type="dcterms:W3CDTF">2010-07-19T18:18:00Z</dcterms:created>
  <dcterms:modified xsi:type="dcterms:W3CDTF">2021-09-11T14:19:37Z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