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314" r:id="rId13"/>
    <p:sldId id="273" r:id="rId14"/>
    <p:sldId id="272" r:id="rId15"/>
    <p:sldId id="274" r:id="rId16"/>
    <p:sldId id="275" r:id="rId17"/>
    <p:sldId id="276" r:id="rId18"/>
    <p:sldId id="304" r:id="rId19"/>
    <p:sldId id="277" r:id="rId20"/>
    <p:sldId id="299" r:id="rId21"/>
    <p:sldId id="300" r:id="rId22"/>
    <p:sldId id="302" r:id="rId23"/>
    <p:sldId id="301" r:id="rId24"/>
    <p:sldId id="262" r:id="rId25"/>
    <p:sldId id="310" r:id="rId26"/>
    <p:sldId id="288" r:id="rId27"/>
    <p:sldId id="289" r:id="rId28"/>
    <p:sldId id="306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63" r:id="rId37"/>
    <p:sldId id="270" r:id="rId38"/>
    <p:sldId id="303" r:id="rId39"/>
    <p:sldId id="278" r:id="rId40"/>
    <p:sldId id="279" r:id="rId41"/>
    <p:sldId id="280" r:id="rId42"/>
    <p:sldId id="311" r:id="rId43"/>
    <p:sldId id="312" r:id="rId44"/>
    <p:sldId id="264" r:id="rId45"/>
    <p:sldId id="281" r:id="rId46"/>
    <p:sldId id="305" r:id="rId47"/>
    <p:sldId id="283" r:id="rId48"/>
    <p:sldId id="282" r:id="rId49"/>
    <p:sldId id="284" r:id="rId50"/>
    <p:sldId id="309" r:id="rId51"/>
    <p:sldId id="285" r:id="rId52"/>
    <p:sldId id="286" r:id="rId53"/>
    <p:sldId id="287" r:id="rId54"/>
    <p:sldId id="307" r:id="rId55"/>
    <p:sldId id="308" r:id="rId56"/>
    <p:sldId id="31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2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88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9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4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5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0E95-C569-4281-BB1D-E6581FC59A0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09AA5-4346-46EF-BC39-9CC4EB33E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CONGENITAL HEART DISEASES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SIMIYU NANJALA SYLVIA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6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of VSD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nutrition with treatment of iron deficiency anemia</a:t>
            </a:r>
          </a:p>
          <a:p>
            <a:r>
              <a:rPr lang="en-US" dirty="0" smtClean="0"/>
              <a:t>Antibiotic prophylaxis for endocarditis</a:t>
            </a:r>
          </a:p>
          <a:p>
            <a:r>
              <a:rPr lang="en-US" dirty="0" smtClean="0"/>
              <a:t>Corrective surgery before 2 years of age</a:t>
            </a:r>
          </a:p>
        </p:txBody>
      </p:sp>
    </p:spTree>
    <p:extLst>
      <p:ext uri="{BB962C8B-B14F-4D97-AF65-F5344CB8AC3E}">
        <p14:creationId xmlns:p14="http://schemas.microsoft.com/office/powerpoint/2010/main" val="199911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Artrial</a:t>
            </a:r>
            <a:r>
              <a:rPr lang="en-US" dirty="0" smtClean="0"/>
              <a:t> </a:t>
            </a:r>
            <a:r>
              <a:rPr lang="en-US" dirty="0" err="1" smtClean="0"/>
              <a:t>septal</a:t>
            </a:r>
            <a:r>
              <a:rPr lang="en-US" dirty="0" smtClean="0"/>
              <a:t> defect. (ASD)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dirty="0" smtClean="0"/>
              <a:t>abnormal </a:t>
            </a:r>
            <a:r>
              <a:rPr lang="en-US" dirty="0"/>
              <a:t>opening in the wall (septum) that divides the two upper chambers of the heart (atria). </a:t>
            </a:r>
            <a:endParaRPr lang="en-US" dirty="0" smtClean="0"/>
          </a:p>
          <a:p>
            <a:r>
              <a:rPr lang="en-US" dirty="0" smtClean="0"/>
              <a:t>There is left to right shunting. </a:t>
            </a:r>
          </a:p>
          <a:p>
            <a:r>
              <a:rPr lang="en-US" dirty="0" smtClean="0"/>
              <a:t>Since </a:t>
            </a:r>
            <a:r>
              <a:rPr lang="en-US" dirty="0"/>
              <a:t>the left side of the heart is at a higher pressure than the right side, blood from the left atrium will flow to the right atrium and subsequently back to the lungs</a:t>
            </a:r>
          </a:p>
        </p:txBody>
      </p:sp>
    </p:spTree>
    <p:extLst>
      <p:ext uri="{BB962C8B-B14F-4D97-AF65-F5344CB8AC3E}">
        <p14:creationId xmlns:p14="http://schemas.microsoft.com/office/powerpoint/2010/main" val="1937106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</a:t>
            </a:r>
            <a:endParaRPr lang="en-US" dirty="0"/>
          </a:p>
        </p:txBody>
      </p:sp>
      <p:pic>
        <p:nvPicPr>
          <p:cNvPr id="4" name="Picture 4" descr="Image of heart with atrial septal defec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391400" cy="5029200"/>
          </a:xfrm>
          <a:noFill/>
        </p:spPr>
      </p:pic>
    </p:spTree>
    <p:extLst>
      <p:ext uri="{BB962C8B-B14F-4D97-AF65-F5344CB8AC3E}">
        <p14:creationId xmlns:p14="http://schemas.microsoft.com/office/powerpoint/2010/main" val="47351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Signs and symptoms </a:t>
            </a:r>
            <a:r>
              <a:rPr lang="en-US" smtClean="0"/>
              <a:t>of ASD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ASD signs and symptoms depend on its size and the amount of blood flows that flows abnormally across the defect. Symptoms may include: </a:t>
            </a:r>
          </a:p>
          <a:p>
            <a:pPr>
              <a:lnSpc>
                <a:spcPct val="90000"/>
              </a:lnSpc>
            </a:pPr>
            <a:r>
              <a:rPr lang="en-US" dirty="0"/>
              <a:t>Breathing difficulties</a:t>
            </a:r>
          </a:p>
          <a:p>
            <a:pPr>
              <a:lnSpc>
                <a:spcPct val="90000"/>
              </a:lnSpc>
            </a:pPr>
            <a:r>
              <a:rPr lang="en-US" dirty="0"/>
              <a:t>Enlarged heart</a:t>
            </a:r>
          </a:p>
          <a:p>
            <a:pPr>
              <a:lnSpc>
                <a:spcPct val="90000"/>
              </a:lnSpc>
            </a:pPr>
            <a:r>
              <a:rPr lang="en-US" dirty="0"/>
              <a:t>Irregularities in heart rhythm (dysrhythmias), especially atrial dysrhythmias</a:t>
            </a:r>
          </a:p>
          <a:p>
            <a:pPr>
              <a:lnSpc>
                <a:spcPct val="90000"/>
              </a:lnSpc>
            </a:pPr>
            <a:r>
              <a:rPr lang="en-US" dirty="0"/>
              <a:t>Heart failure</a:t>
            </a:r>
          </a:p>
          <a:p>
            <a:pPr>
              <a:lnSpc>
                <a:spcPct val="90000"/>
              </a:lnSpc>
            </a:pPr>
            <a:r>
              <a:rPr lang="en-US" b="1" dirty="0"/>
              <a:t>Atrial </a:t>
            </a:r>
            <a:r>
              <a:rPr lang="en-US" b="1" dirty="0" err="1"/>
              <a:t>septal</a:t>
            </a:r>
            <a:r>
              <a:rPr lang="en-US" b="1" dirty="0"/>
              <a:t> defect closure is the surgical procedure for 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7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</a:t>
            </a:r>
            <a:r>
              <a:rPr lang="en-US" dirty="0" smtClean="0"/>
              <a:t>the shunting </a:t>
            </a:r>
            <a:r>
              <a:rPr lang="en-US" dirty="0"/>
              <a:t>will not cause cyanosis. However, because the right side of the heart and the blood vessels in the lungs are not built to withstand increased volumes and pressures, left-to-right shunting may result in heart failure and heart arrhythmias.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13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of an ASD.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CXR- right atrial and ventricular enlargement, increased pulmonary vascularity, enlarged PA, smaller left ventricle and aorta</a:t>
            </a:r>
          </a:p>
          <a:p>
            <a:r>
              <a:rPr lang="en-US" dirty="0" smtClean="0"/>
              <a:t>ECG- right ventricular hypertrophy and right axis deviation</a:t>
            </a:r>
          </a:p>
          <a:p>
            <a:r>
              <a:rPr lang="en-US" dirty="0" smtClean="0"/>
              <a:t>Echocardiogram- right ventricular overload</a:t>
            </a:r>
          </a:p>
          <a:p>
            <a:r>
              <a:rPr lang="en-US" dirty="0" smtClean="0"/>
              <a:t>Cardiac catheterization- highly oxygenated blood in right atrium than in the left atrium</a:t>
            </a:r>
          </a:p>
        </p:txBody>
      </p:sp>
    </p:spTree>
    <p:extLst>
      <p:ext uri="{BB962C8B-B14F-4D97-AF65-F5344CB8AC3E}">
        <p14:creationId xmlns:p14="http://schemas.microsoft.com/office/powerpoint/2010/main" val="145932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an ASD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CCF and arrhythmias medically</a:t>
            </a:r>
          </a:p>
          <a:p>
            <a:r>
              <a:rPr lang="en-US" dirty="0" smtClean="0"/>
              <a:t>Antibiotic prophylaxis during dental procedures</a:t>
            </a:r>
          </a:p>
          <a:p>
            <a:r>
              <a:rPr lang="en-US" dirty="0" smtClean="0"/>
              <a:t>Open heart surgery for closure f defect. Done in childhood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3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Patent </a:t>
            </a:r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as an isolated defect, unlike other CHDs</a:t>
            </a:r>
          </a:p>
          <a:p>
            <a:r>
              <a:rPr lang="en-US" dirty="0" smtClean="0"/>
              <a:t>Occurs as twice in girls as in boys.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087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PDA</a:t>
            </a:r>
            <a:endParaRPr lang="en-US" dirty="0"/>
          </a:p>
        </p:txBody>
      </p:sp>
      <p:pic>
        <p:nvPicPr>
          <p:cNvPr id="4" name="Picture 4" descr="Image of heart with patent ductus arteriosu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43743"/>
            <a:ext cx="7609992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1825096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Pathophysiology of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Magnitude of the shunting depends on the size of </a:t>
            </a:r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endParaRPr lang="en-US" dirty="0" smtClean="0"/>
          </a:p>
          <a:p>
            <a:r>
              <a:rPr lang="en-US" dirty="0" smtClean="0"/>
              <a:t>The shunt is from the aorta to pulmonary artery due to high pressures in the aorta.</a:t>
            </a:r>
          </a:p>
          <a:p>
            <a:r>
              <a:rPr lang="en-US" dirty="0" smtClean="0"/>
              <a:t>In extreme cases, pulmonary hypertension occurs</a:t>
            </a:r>
          </a:p>
          <a:p>
            <a:r>
              <a:rPr lang="en-US" dirty="0" smtClean="0"/>
              <a:t>If untreated- pulmonary vascular disease may develop.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7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AND PHYSIOLOGY OF THE HEART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The human heart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34" y="1600200"/>
            <a:ext cx="342613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1602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 &amp; S of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Growth retardation</a:t>
            </a:r>
          </a:p>
          <a:p>
            <a:r>
              <a:rPr lang="en-US" dirty="0" smtClean="0"/>
              <a:t>Exertional dyspnea</a:t>
            </a:r>
          </a:p>
          <a:p>
            <a:r>
              <a:rPr lang="en-US" dirty="0" smtClean="0"/>
              <a:t>Left ventricular failure </a:t>
            </a:r>
          </a:p>
          <a:p>
            <a:r>
              <a:rPr lang="en-US" dirty="0" smtClean="0"/>
              <a:t>CCF</a:t>
            </a:r>
          </a:p>
          <a:p>
            <a:r>
              <a:rPr lang="en-US" dirty="0" smtClean="0"/>
              <a:t>Precordial pain and hoarseness- due to laryngeal nerve involvement</a:t>
            </a:r>
          </a:p>
          <a:p>
            <a:r>
              <a:rPr lang="en-US" dirty="0" smtClean="0"/>
              <a:t>Classical heart murmur, usually accompanied by a thrill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 of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CCF</a:t>
            </a:r>
          </a:p>
          <a:p>
            <a:r>
              <a:rPr lang="en-US" dirty="0" smtClean="0"/>
              <a:t>Infective endocarditis</a:t>
            </a:r>
          </a:p>
          <a:p>
            <a:r>
              <a:rPr lang="en-US" dirty="0" smtClean="0"/>
              <a:t>Aneurysmal dilatation of pulmonary artery</a:t>
            </a:r>
          </a:p>
          <a:p>
            <a:r>
              <a:rPr lang="en-US" dirty="0" smtClean="0"/>
              <a:t>Thromboembolism</a:t>
            </a:r>
          </a:p>
          <a:p>
            <a:r>
              <a:rPr lang="en-US" dirty="0" smtClean="0"/>
              <a:t>Rheumatic heart disease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852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of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CXR- cardiomegaly</a:t>
            </a:r>
          </a:p>
          <a:p>
            <a:r>
              <a:rPr lang="en-US" dirty="0" smtClean="0"/>
              <a:t>ECG- normal but may show ventricular hypertrophy with deep q waves in the ventricular leads</a:t>
            </a:r>
          </a:p>
          <a:p>
            <a:r>
              <a:rPr lang="en-US" dirty="0" smtClean="0"/>
              <a:t>Echocardiogram- normal in small PDA. In large PDA- increase in left atrial and ventricular dimensions</a:t>
            </a:r>
          </a:p>
          <a:p>
            <a:r>
              <a:rPr lang="en-US" dirty="0" smtClean="0"/>
              <a:t>Cardiac catheterization- presence of oxygenated blood in PA and normal or raised pressure in RV &amp; 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6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PDA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Natural closure of PDA before 1</a:t>
            </a:r>
            <a:r>
              <a:rPr lang="en-US" baseline="30000" dirty="0" smtClean="0"/>
              <a:t>st</a:t>
            </a:r>
            <a:r>
              <a:rPr lang="en-US" dirty="0" smtClean="0"/>
              <a:t> birthday</a:t>
            </a:r>
          </a:p>
          <a:p>
            <a:r>
              <a:rPr lang="en-US" dirty="0" smtClean="0"/>
              <a:t>Asymptomatic PDA- surgery through ligation/ division of the </a:t>
            </a:r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 3-10 </a:t>
            </a:r>
            <a:r>
              <a:rPr lang="en-US" dirty="0" err="1" smtClean="0"/>
              <a:t>yrs</a:t>
            </a:r>
            <a:endParaRPr lang="en-US" dirty="0" smtClean="0"/>
          </a:p>
          <a:p>
            <a:r>
              <a:rPr lang="en-US" dirty="0" smtClean="0"/>
              <a:t>Medical management- managing CCF, prevention and treatment of infective endocarditis</a:t>
            </a:r>
          </a:p>
          <a:p>
            <a:r>
              <a:rPr lang="en-US" dirty="0" smtClean="0"/>
              <a:t>Use of </a:t>
            </a:r>
            <a:r>
              <a:rPr lang="en-US" dirty="0" err="1" smtClean="0"/>
              <a:t>antiprostaglandin</a:t>
            </a:r>
            <a:r>
              <a:rPr lang="en-US" dirty="0" smtClean="0"/>
              <a:t> agents- aspirin, indomethacin, </a:t>
            </a:r>
            <a:r>
              <a:rPr lang="en-US" dirty="0" err="1" smtClean="0"/>
              <a:t>mefanemic</a:t>
            </a:r>
            <a:r>
              <a:rPr lang="en-US" dirty="0" smtClean="0"/>
              <a:t> acid, help in closure.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6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Cyanotic CHDs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With decreased pulmonary blood flow</a:t>
            </a:r>
          </a:p>
          <a:p>
            <a:pPr marL="0" indent="0">
              <a:buNone/>
            </a:pPr>
            <a:r>
              <a:rPr lang="en-US" dirty="0" smtClean="0"/>
              <a:t>Cyanosis with polycythemia</a:t>
            </a:r>
          </a:p>
          <a:p>
            <a:pPr marL="0" indent="0">
              <a:buNone/>
            </a:pPr>
            <a:r>
              <a:rPr lang="en-US" dirty="0" smtClean="0"/>
              <a:t>Moderate to severe cyanosis</a:t>
            </a:r>
          </a:p>
          <a:p>
            <a:pPr marL="0" indent="0">
              <a:buNone/>
            </a:pPr>
            <a:r>
              <a:rPr lang="en-US" dirty="0" smtClean="0"/>
              <a:t>Irreversible pulmonary arterial HTN</a:t>
            </a:r>
          </a:p>
          <a:p>
            <a:pPr marL="0" indent="0">
              <a:buNone/>
            </a:pPr>
            <a:r>
              <a:rPr lang="en-US" dirty="0" smtClean="0"/>
              <a:t>Poor prognosis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Tetralogy of </a:t>
            </a:r>
            <a:r>
              <a:rPr lang="en-US" dirty="0"/>
              <a:t>F</a:t>
            </a:r>
            <a:r>
              <a:rPr lang="en-US" dirty="0" smtClean="0"/>
              <a:t>allot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Tricuspid atresia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Transposition of great vessels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08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Cyanotic CHDs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B. with increased pulmonary blood flow</a:t>
            </a:r>
          </a:p>
          <a:p>
            <a:r>
              <a:rPr lang="en-US" dirty="0" smtClean="0"/>
              <a:t>The child is just usually slightly cyanosed</a:t>
            </a:r>
          </a:p>
          <a:p>
            <a:r>
              <a:rPr lang="en-US" dirty="0" smtClean="0"/>
              <a:t>Example is:</a:t>
            </a:r>
          </a:p>
          <a:p>
            <a:pPr marL="0" indent="0">
              <a:buNone/>
            </a:pPr>
            <a:r>
              <a:rPr lang="en-US" dirty="0" smtClean="0"/>
              <a:t>Persistent </a:t>
            </a:r>
            <a:r>
              <a:rPr lang="en-US" dirty="0" err="1" smtClean="0"/>
              <a:t>truncus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(student to read for themselves)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171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Tetralogy of Fallot (TOF)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defect is a combination of four (Tetralogy) congenital abnormalities. </a:t>
            </a:r>
          </a:p>
          <a:p>
            <a:r>
              <a:rPr lang="en-US" dirty="0"/>
              <a:t>The four defects usually result in an insufficient amount of oxygenated blood reaching the body</a:t>
            </a:r>
          </a:p>
        </p:txBody>
      </p:sp>
    </p:spTree>
    <p:extLst>
      <p:ext uri="{BB962C8B-B14F-4D97-AF65-F5344CB8AC3E}">
        <p14:creationId xmlns:p14="http://schemas.microsoft.com/office/powerpoint/2010/main" val="1830188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Ventricular </a:t>
            </a:r>
            <a:r>
              <a:rPr lang="en-US" b="1" dirty="0" err="1"/>
              <a:t>septal</a:t>
            </a:r>
            <a:r>
              <a:rPr lang="en-US" b="1" dirty="0"/>
              <a:t> defect </a:t>
            </a:r>
            <a:r>
              <a:rPr lang="en-US" dirty="0"/>
              <a:t>(VSD): An abnormal opening between the two lower chambers of the heart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Pulmonic stenosis </a:t>
            </a:r>
            <a:r>
              <a:rPr lang="en-US" dirty="0"/>
              <a:t>(PS): A narrowed area within the main pulmonary artery, at, above or below the pulmonary valve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err="1"/>
              <a:t>Malpositioned</a:t>
            </a:r>
            <a:r>
              <a:rPr lang="en-US" b="1" dirty="0"/>
              <a:t> aorta</a:t>
            </a:r>
            <a:r>
              <a:rPr lang="en-US" dirty="0"/>
              <a:t>: The entrance to the aorta overrides the VSD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/>
              <a:t>Ventricular hypertrophy</a:t>
            </a:r>
            <a:r>
              <a:rPr lang="en-US" dirty="0"/>
              <a:t>: An overly muscular right ventricle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96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TOF </a:t>
            </a:r>
            <a:endParaRPr lang="en-US" dirty="0"/>
          </a:p>
        </p:txBody>
      </p:sp>
      <p:pic>
        <p:nvPicPr>
          <p:cNvPr id="4" name="Picture 4" descr="Image of heart with tetralogy of Fall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1600" y="1371600"/>
            <a:ext cx="6553200" cy="5333999"/>
          </a:xfrm>
          <a:noFill/>
        </p:spPr>
      </p:pic>
    </p:spTree>
    <p:extLst>
      <p:ext uri="{BB962C8B-B14F-4D97-AF65-F5344CB8AC3E}">
        <p14:creationId xmlns:p14="http://schemas.microsoft.com/office/powerpoint/2010/main" val="314886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Complications of Tetralogy of Fallot  include cyanosis </a:t>
            </a:r>
            <a:r>
              <a:rPr lang="en-US" dirty="0" smtClean="0"/>
              <a:t>— </a:t>
            </a:r>
            <a:r>
              <a:rPr lang="en-US" dirty="0"/>
              <a:t>"blue baby syndrome," since the lips, fingers and toes may have a bluish tinge from lack of </a:t>
            </a:r>
            <a:r>
              <a:rPr lang="en-US" dirty="0" smtClean="0"/>
              <a:t>oxygen.</a:t>
            </a:r>
          </a:p>
          <a:p>
            <a:r>
              <a:rPr lang="en-US" dirty="0" smtClean="0"/>
              <a:t>These children also have </a:t>
            </a:r>
            <a:r>
              <a:rPr lang="en-US" dirty="0"/>
              <a:t>poor eating, inability to tolerate exercise, arrhythmias, delayed growth and development. Surgical repair of the defects is required early in life</a:t>
            </a:r>
          </a:p>
        </p:txBody>
      </p:sp>
    </p:spTree>
    <p:extLst>
      <p:ext uri="{BB962C8B-B14F-4D97-AF65-F5344CB8AC3E}">
        <p14:creationId xmlns:p14="http://schemas.microsoft.com/office/powerpoint/2010/main" val="127735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AND PHYSIOLOGY OF 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Foramen </a:t>
            </a:r>
            <a:r>
              <a:rPr lang="en-US" dirty="0" err="1" smtClean="0"/>
              <a:t>ovale</a:t>
            </a:r>
            <a:r>
              <a:rPr lang="en-US" dirty="0" smtClean="0"/>
              <a:t>- connects the right and left atrium during fetal life</a:t>
            </a:r>
          </a:p>
          <a:p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r>
              <a:rPr lang="en-US" dirty="0" smtClean="0"/>
              <a:t>- connects the pulmonary artery and aorta during fetal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387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features become evident after the closure of the </a:t>
            </a:r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endParaRPr lang="en-US" dirty="0" smtClean="0"/>
          </a:p>
          <a:p>
            <a:r>
              <a:rPr lang="en-US" dirty="0" smtClean="0"/>
              <a:t>Cyanotic spell- occur due to </a:t>
            </a:r>
            <a:r>
              <a:rPr lang="en-US" dirty="0" err="1" smtClean="0"/>
              <a:t>insufficcient</a:t>
            </a:r>
            <a:r>
              <a:rPr lang="en-US" dirty="0" smtClean="0"/>
              <a:t> oxygen in systemic blood. </a:t>
            </a:r>
            <a:r>
              <a:rPr lang="en-US" dirty="0" err="1" smtClean="0"/>
              <a:t>Xtised</a:t>
            </a:r>
            <a:r>
              <a:rPr lang="en-US" dirty="0" smtClean="0"/>
              <a:t> by dyspnea, cyanosis with/ without loss of </a:t>
            </a:r>
            <a:r>
              <a:rPr lang="en-US" dirty="0" err="1" smtClean="0"/>
              <a:t>conciousness</a:t>
            </a:r>
            <a:r>
              <a:rPr lang="en-US" dirty="0" smtClean="0"/>
              <a:t> </a:t>
            </a:r>
          </a:p>
          <a:p>
            <a:r>
              <a:rPr lang="en-US" dirty="0" smtClean="0"/>
              <a:t>Cyanotic spell is relieved by having child in </a:t>
            </a:r>
            <a:r>
              <a:rPr lang="en-US" dirty="0" err="1" smtClean="0"/>
              <a:t>sqautting</a:t>
            </a:r>
            <a:r>
              <a:rPr lang="en-US" dirty="0" smtClean="0"/>
              <a:t> </a:t>
            </a:r>
            <a:r>
              <a:rPr lang="en-US" dirty="0" err="1" smtClean="0"/>
              <a:t>posiition</a:t>
            </a:r>
            <a:r>
              <a:rPr lang="en-US" dirty="0" smtClean="0"/>
              <a:t>- increases peripheral vascular resistance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78358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Murmurs may be present – loud, short systolic at left sternal border in the 3</a:t>
            </a:r>
            <a:r>
              <a:rPr lang="en-US" baseline="30000" dirty="0" smtClean="0"/>
              <a:t>rd</a:t>
            </a:r>
            <a:r>
              <a:rPr lang="en-US" dirty="0" smtClean="0"/>
              <a:t> intercostal space.</a:t>
            </a:r>
          </a:p>
          <a:p>
            <a:r>
              <a:rPr lang="en-US" dirty="0" smtClean="0"/>
              <a:t>Diagnosis-</a:t>
            </a:r>
          </a:p>
          <a:p>
            <a:pPr marL="0" indent="0">
              <a:buNone/>
            </a:pPr>
            <a:r>
              <a:rPr lang="en-US" dirty="0" smtClean="0"/>
              <a:t>Complete blood count- polycythemia, high hematocrit</a:t>
            </a:r>
          </a:p>
          <a:p>
            <a:pPr marL="0" indent="0">
              <a:buNone/>
            </a:pPr>
            <a:r>
              <a:rPr lang="en-US" dirty="0" smtClean="0"/>
              <a:t>CXR- oligemic lung fields, small boot shaped heart</a:t>
            </a:r>
          </a:p>
          <a:p>
            <a:pPr marL="0" indent="0">
              <a:buNone/>
            </a:pPr>
            <a:r>
              <a:rPr lang="en-US" dirty="0" smtClean="0"/>
              <a:t>ECG- right axis  deviation RV hypertrophy</a:t>
            </a:r>
          </a:p>
          <a:p>
            <a:pPr marL="0" indent="0">
              <a:buNone/>
            </a:pPr>
            <a:r>
              <a:rPr lang="en-US" dirty="0" smtClean="0"/>
              <a:t>Cardiac catheterization  &amp; selective angiocardiography- show the anatomic anomalies </a:t>
            </a:r>
          </a:p>
        </p:txBody>
      </p:sp>
    </p:spTree>
    <p:extLst>
      <p:ext uri="{BB962C8B-B14F-4D97-AF65-F5344CB8AC3E}">
        <p14:creationId xmlns:p14="http://schemas.microsoft.com/office/powerpoint/2010/main" val="32962467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TOF- CXR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EA-Enlarged </a:t>
            </a:r>
            <a:r>
              <a:rPr lang="en-US" dirty="0" smtClean="0"/>
              <a:t>aorta	 	RA-Raised </a:t>
            </a:r>
            <a:r>
              <a:rPr lang="en-US" dirty="0"/>
              <a:t>apex</a:t>
            </a:r>
          </a:p>
          <a:p>
            <a:pPr marL="0" indent="0">
              <a:buNone/>
            </a:pPr>
            <a:r>
              <a:rPr lang="en-US" dirty="0"/>
              <a:t>RV-Right ventricle </a:t>
            </a:r>
            <a:r>
              <a:rPr lang="en-US" dirty="0" smtClean="0"/>
              <a:t>		OL-Oligemic </a:t>
            </a:r>
            <a:r>
              <a:rPr lang="en-US" dirty="0"/>
              <a:t>lung</a:t>
            </a:r>
          </a:p>
          <a:p>
            <a:pPr marL="0" indent="0">
              <a:buNone/>
            </a:pPr>
            <a:r>
              <a:rPr lang="en-US" dirty="0"/>
              <a:t>HPA-</a:t>
            </a:r>
            <a:r>
              <a:rPr lang="en-US" dirty="0" err="1"/>
              <a:t>Hypoplastic</a:t>
            </a:r>
            <a:r>
              <a:rPr lang="en-US" dirty="0"/>
              <a:t> </a:t>
            </a:r>
            <a:r>
              <a:rPr lang="en-US" dirty="0" smtClean="0"/>
              <a:t>		LV-Left </a:t>
            </a:r>
            <a:r>
              <a:rPr lang="en-US" dirty="0"/>
              <a:t>ventricle</a:t>
            </a:r>
          </a:p>
          <a:p>
            <a:pPr marL="0" indent="0">
              <a:buNone/>
            </a:pPr>
            <a:r>
              <a:rPr lang="en-US" dirty="0"/>
              <a:t>pulmonary artery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310689"/>
            <a:ext cx="4648200" cy="3547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192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TOF- CXR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199" y="1948656"/>
            <a:ext cx="4500563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3081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Treatment- TOF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Surgical management to correct defect- definitive treatment- open heart surgery</a:t>
            </a:r>
          </a:p>
          <a:p>
            <a:r>
              <a:rPr lang="en-US" dirty="0" smtClean="0"/>
              <a:t>General measures- correct iron deficiency anemia, correct dehydration, antibiotic prophylaxis</a:t>
            </a:r>
          </a:p>
          <a:p>
            <a:r>
              <a:rPr lang="en-US" dirty="0" smtClean="0"/>
              <a:t>Management of spells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24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TOF Cyanotic Spells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Comfort the child and place in knee-chest position.</a:t>
            </a:r>
          </a:p>
          <a:p>
            <a:r>
              <a:rPr lang="en-US" dirty="0" smtClean="0"/>
              <a:t>Administer </a:t>
            </a:r>
            <a:r>
              <a:rPr lang="en-US" dirty="0"/>
              <a:t>humidified O2 by face mask</a:t>
            </a:r>
          </a:p>
          <a:p>
            <a:r>
              <a:rPr lang="en-US" dirty="0" smtClean="0"/>
              <a:t>Give </a:t>
            </a:r>
            <a:r>
              <a:rPr lang="en-US" dirty="0"/>
              <a:t>morphine, 0.1-0.2 mg/kg. (IV)</a:t>
            </a:r>
          </a:p>
          <a:p>
            <a:r>
              <a:rPr lang="en-US" dirty="0" smtClean="0"/>
              <a:t>Begin </a:t>
            </a:r>
            <a:r>
              <a:rPr lang="en-US" dirty="0"/>
              <a:t>IV fluid replacement and volume expansion (if child</a:t>
            </a:r>
          </a:p>
          <a:p>
            <a:r>
              <a:rPr lang="en-US" dirty="0"/>
              <a:t>is anemic, administer blood)</a:t>
            </a:r>
          </a:p>
          <a:p>
            <a:r>
              <a:rPr lang="en-US" dirty="0" smtClean="0"/>
              <a:t>Treat </a:t>
            </a:r>
            <a:r>
              <a:rPr lang="en-US" dirty="0"/>
              <a:t>acidosis with sodium bicarbonates</a:t>
            </a:r>
          </a:p>
          <a:p>
            <a:r>
              <a:rPr lang="en-US" dirty="0" smtClean="0"/>
              <a:t>Administer </a:t>
            </a:r>
            <a:r>
              <a:rPr lang="en-US" dirty="0"/>
              <a:t>propranolol, 0.1 to 0.2 mg/kg (IV)</a:t>
            </a:r>
          </a:p>
          <a:p>
            <a:r>
              <a:rPr lang="en-US" dirty="0" smtClean="0"/>
              <a:t>Increase </a:t>
            </a:r>
            <a:r>
              <a:rPr lang="en-US" dirty="0"/>
              <a:t>systemic vascular resistance by IV administration</a:t>
            </a:r>
          </a:p>
          <a:p>
            <a:r>
              <a:rPr lang="en-US" dirty="0"/>
              <a:t>of </a:t>
            </a:r>
            <a:r>
              <a:rPr lang="en-US" dirty="0" err="1"/>
              <a:t>vaso-pressors</a:t>
            </a:r>
            <a:r>
              <a:rPr lang="en-US" dirty="0"/>
              <a:t> like </a:t>
            </a:r>
            <a:r>
              <a:rPr lang="en-US" dirty="0" err="1"/>
              <a:t>methoxamine</a:t>
            </a:r>
            <a:r>
              <a:rPr lang="en-US" dirty="0"/>
              <a:t> or phenylephrine.</a:t>
            </a:r>
          </a:p>
          <a:p>
            <a:r>
              <a:rPr lang="en-US" dirty="0"/>
              <a:t>Titrate dose to increase systemic systolic blood pressure</a:t>
            </a:r>
          </a:p>
          <a:p>
            <a:r>
              <a:rPr lang="en-US" dirty="0"/>
              <a:t>by 20%. In no case this step should be allowed to postpone</a:t>
            </a:r>
          </a:p>
          <a:p>
            <a:r>
              <a:rPr lang="en-US" dirty="0"/>
              <a:t>surgical intervention</a:t>
            </a:r>
          </a:p>
          <a:p>
            <a:r>
              <a:rPr lang="en-US" dirty="0" smtClean="0"/>
              <a:t>Operate </a:t>
            </a:r>
            <a:r>
              <a:rPr lang="en-US" dirty="0"/>
              <a:t>to repair defect or to establish </a:t>
            </a:r>
            <a:r>
              <a:rPr lang="en-US" dirty="0" smtClean="0"/>
              <a:t>systemic-to pulmonary</a:t>
            </a:r>
            <a:endParaRPr lang="en-US" dirty="0"/>
          </a:p>
          <a:p>
            <a:r>
              <a:rPr lang="en-US" dirty="0"/>
              <a:t>artery anastomosis</a:t>
            </a:r>
          </a:p>
        </p:txBody>
      </p:sp>
    </p:spTree>
    <p:extLst>
      <p:ext uri="{BB962C8B-B14F-4D97-AF65-F5344CB8AC3E}">
        <p14:creationId xmlns:p14="http://schemas.microsoft.com/office/powerpoint/2010/main" val="34133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Cyanotic CHD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B.  With increased pulmonary blood flow</a:t>
            </a:r>
          </a:p>
          <a:p>
            <a:pPr marL="0" indent="0">
              <a:buNone/>
            </a:pPr>
            <a:r>
              <a:rPr lang="en-US" dirty="0" smtClean="0"/>
              <a:t>Slight cyanosis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Transposition of great vessels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Persistent </a:t>
            </a:r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07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Transposition of great arteries (TGA)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common cause of mortalities</a:t>
            </a:r>
          </a:p>
          <a:p>
            <a:r>
              <a:rPr lang="en-US" dirty="0" smtClean="0"/>
              <a:t>Four times more common in males than in females</a:t>
            </a:r>
          </a:p>
          <a:p>
            <a:r>
              <a:rPr lang="en-US" dirty="0" smtClean="0"/>
              <a:t>The PA and the aorta have </a:t>
            </a:r>
            <a:r>
              <a:rPr lang="en-US" dirty="0" err="1" smtClean="0"/>
              <a:t>eexhanged</a:t>
            </a:r>
            <a:r>
              <a:rPr lang="en-US" dirty="0" smtClean="0"/>
              <a:t> </a:t>
            </a:r>
            <a:r>
              <a:rPr lang="en-US" dirty="0" err="1" smtClean="0"/>
              <a:t>psitions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 carries oxygenated blood to lungs then back to heart through PV</a:t>
            </a:r>
          </a:p>
          <a:p>
            <a:r>
              <a:rPr lang="en-US" dirty="0" smtClean="0"/>
              <a:t>The aorta carries deoxygenated blood from heart to the systemic </a:t>
            </a:r>
            <a:r>
              <a:rPr lang="en-US" dirty="0" err="1" smtClean="0"/>
              <a:t>circuation</a:t>
            </a:r>
            <a:r>
              <a:rPr lang="en-US" dirty="0" smtClean="0"/>
              <a:t> then back to heart through 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87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TGA</a:t>
            </a:r>
            <a:endParaRPr lang="en-US" dirty="0"/>
          </a:p>
        </p:txBody>
      </p:sp>
      <p:pic>
        <p:nvPicPr>
          <p:cNvPr id="4" name="Picture 4" descr="Image of heart with transposition of the great arteri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1219200"/>
            <a:ext cx="7971634" cy="5414169"/>
          </a:xfrm>
          <a:noFill/>
        </p:spPr>
      </p:pic>
    </p:spTree>
    <p:extLst>
      <p:ext uri="{BB962C8B-B14F-4D97-AF65-F5344CB8AC3E}">
        <p14:creationId xmlns:p14="http://schemas.microsoft.com/office/powerpoint/2010/main" val="3742824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different circuits of blood.</a:t>
            </a:r>
          </a:p>
          <a:p>
            <a:r>
              <a:rPr lang="en-US" dirty="0" smtClean="0"/>
              <a:t>Deoxygenated blood is not getting oxygenated and oxygenated blood is not being circulated in the periphery for utilization.</a:t>
            </a:r>
          </a:p>
          <a:p>
            <a:r>
              <a:rPr lang="en-US" dirty="0" smtClean="0"/>
              <a:t>The child is cyanosed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2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Etiology of congenital heart diseases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Maternal infections- herpes simplex in 1</a:t>
            </a:r>
            <a:r>
              <a:rPr lang="en-US" baseline="30000" dirty="0" smtClean="0"/>
              <a:t>st</a:t>
            </a:r>
            <a:r>
              <a:rPr lang="en-US" dirty="0" smtClean="0"/>
              <a:t> trimester</a:t>
            </a:r>
          </a:p>
          <a:p>
            <a:r>
              <a:rPr lang="en-US" dirty="0" smtClean="0"/>
              <a:t>Maternal medication- thalidomide (immunosuppressant)</a:t>
            </a:r>
          </a:p>
          <a:p>
            <a:r>
              <a:rPr lang="en-US" dirty="0" smtClean="0"/>
              <a:t>Heredity- one sibling is likely to be affected if there are some who are already affected</a:t>
            </a:r>
          </a:p>
          <a:p>
            <a:r>
              <a:rPr lang="en-US" dirty="0" smtClean="0"/>
              <a:t>Genetic factors- </a:t>
            </a:r>
            <a:r>
              <a:rPr lang="en-US" dirty="0" err="1" smtClean="0"/>
              <a:t>gargoylism</a:t>
            </a:r>
            <a:r>
              <a:rPr lang="en-US" dirty="0" smtClean="0"/>
              <a:t>, </a:t>
            </a:r>
            <a:r>
              <a:rPr lang="en-US" dirty="0" err="1" smtClean="0"/>
              <a:t>Marfan</a:t>
            </a:r>
            <a:r>
              <a:rPr lang="en-US" dirty="0" smtClean="0"/>
              <a:t> Syndrome </a:t>
            </a:r>
          </a:p>
          <a:p>
            <a:r>
              <a:rPr lang="en-US" dirty="0" smtClean="0"/>
              <a:t>Environmental factors- pollution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5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studies for TGA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CXR- cardiomegaly</a:t>
            </a:r>
          </a:p>
          <a:p>
            <a:r>
              <a:rPr lang="en-US" dirty="0" smtClean="0"/>
              <a:t>ECG- Right ventricular hypertrophy</a:t>
            </a:r>
          </a:p>
          <a:p>
            <a:r>
              <a:rPr lang="en-US" dirty="0" smtClean="0"/>
              <a:t>Cardiac catheterization and selective angiography- to confirm diagnosis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638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for TGA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IV prostaglandins to maintain </a:t>
            </a:r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r>
              <a:rPr lang="en-US" dirty="0" smtClean="0"/>
              <a:t> patent.</a:t>
            </a:r>
          </a:p>
          <a:p>
            <a:r>
              <a:rPr lang="en-US" dirty="0" smtClean="0"/>
              <a:t>Diuretics</a:t>
            </a:r>
          </a:p>
          <a:p>
            <a:r>
              <a:rPr lang="en-US" dirty="0" smtClean="0"/>
              <a:t>Iron supplements</a:t>
            </a:r>
          </a:p>
          <a:p>
            <a:r>
              <a:rPr lang="en-US" dirty="0" err="1" smtClean="0"/>
              <a:t>Beffe’s</a:t>
            </a:r>
            <a:r>
              <a:rPr lang="en-US" dirty="0" smtClean="0"/>
              <a:t> operation- vena </a:t>
            </a:r>
            <a:r>
              <a:rPr lang="en-US" dirty="0" err="1" smtClean="0"/>
              <a:t>caval</a:t>
            </a:r>
            <a:r>
              <a:rPr lang="en-US" dirty="0" smtClean="0"/>
              <a:t> anastomosis to left atrium and pulmonary vein to right atrium.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03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Tricuspid atresia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Refers to general absence of tricuspid valve thus absence in outlet from RA to RV.</a:t>
            </a:r>
          </a:p>
          <a:p>
            <a:r>
              <a:rPr lang="en-US" dirty="0" smtClean="0"/>
              <a:t>The entire systemic venous return , therefore enters the left heart through the foramen </a:t>
            </a:r>
            <a:r>
              <a:rPr lang="en-US" dirty="0" err="1" smtClean="0"/>
              <a:t>ovale</a:t>
            </a:r>
            <a:r>
              <a:rPr lang="en-US" dirty="0" smtClean="0"/>
              <a:t> or an ASD.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2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Tricuspid atresia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mixing of deoxygenated and oxygenated blood i.e. systemic venous blood and pulmonary venous blood respectively</a:t>
            </a:r>
          </a:p>
          <a:p>
            <a:r>
              <a:rPr lang="en-US" dirty="0" smtClean="0"/>
              <a:t>From LA, mixed blood goes to LV.</a:t>
            </a:r>
          </a:p>
          <a:p>
            <a:pPr marL="0" indent="0">
              <a:buNone/>
            </a:pPr>
            <a:r>
              <a:rPr lang="en-US" dirty="0" smtClean="0"/>
              <a:t>Management- more as for TOF</a:t>
            </a:r>
          </a:p>
          <a:p>
            <a:pPr marL="0" indent="0">
              <a:buNone/>
            </a:pPr>
            <a:r>
              <a:rPr lang="en-US" dirty="0" smtClean="0"/>
              <a:t>Also, an </a:t>
            </a:r>
            <a:r>
              <a:rPr lang="en-US" dirty="0" err="1" smtClean="0"/>
              <a:t>aorto</a:t>
            </a:r>
            <a:r>
              <a:rPr lang="en-US" dirty="0" smtClean="0"/>
              <a:t>-pulmonary shunt may be done (due to decreased pulmonary blood flow)</a:t>
            </a:r>
          </a:p>
        </p:txBody>
      </p:sp>
    </p:spTree>
    <p:extLst>
      <p:ext uri="{BB962C8B-B14F-4D97-AF65-F5344CB8AC3E}">
        <p14:creationId xmlns:p14="http://schemas.microsoft.com/office/powerpoint/2010/main" val="3840869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Obstructive CHDs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lphaLcParenR"/>
            </a:pPr>
            <a:r>
              <a:rPr lang="en-US" dirty="0" smtClean="0"/>
              <a:t>Right sided</a:t>
            </a:r>
          </a:p>
          <a:p>
            <a:pPr marL="0" indent="0">
              <a:buNone/>
            </a:pPr>
            <a:r>
              <a:rPr lang="en-US" dirty="0" smtClean="0"/>
              <a:t>Pulmonary stenosis</a:t>
            </a:r>
          </a:p>
          <a:p>
            <a:pPr marL="0" indent="0">
              <a:buNone/>
            </a:pPr>
            <a:r>
              <a:rPr lang="en-US" dirty="0" smtClean="0"/>
              <a:t>b) Left sided</a:t>
            </a:r>
          </a:p>
          <a:p>
            <a:pPr marL="0" indent="0">
              <a:buNone/>
            </a:pPr>
            <a:r>
              <a:rPr lang="en-US" dirty="0" err="1" smtClean="0"/>
              <a:t>Coarctation</a:t>
            </a:r>
            <a:r>
              <a:rPr lang="en-US" dirty="0" smtClean="0"/>
              <a:t> of the aorta</a:t>
            </a:r>
          </a:p>
          <a:p>
            <a:pPr marL="0" indent="0">
              <a:buNone/>
            </a:pPr>
            <a:r>
              <a:rPr lang="en-US" dirty="0" smtClean="0"/>
              <a:t>Congenital aortic stenosis</a:t>
            </a:r>
          </a:p>
          <a:p>
            <a:pPr marL="0" indent="0">
              <a:buNone/>
            </a:pPr>
            <a:r>
              <a:rPr lang="en-US" dirty="0" smtClean="0"/>
              <a:t>Vascular rings</a:t>
            </a:r>
          </a:p>
          <a:p>
            <a:pPr marL="0" indent="0">
              <a:buNone/>
            </a:pPr>
            <a:r>
              <a:rPr lang="en-US" dirty="0" smtClean="0"/>
              <a:t>Anomalous origin of coronary arteries</a:t>
            </a:r>
          </a:p>
          <a:p>
            <a:pPr marL="0" indent="0">
              <a:buNone/>
            </a:pPr>
            <a:r>
              <a:rPr lang="en-US" dirty="0" smtClean="0"/>
              <a:t>Congenital mitral stenosis</a:t>
            </a:r>
          </a:p>
          <a:p>
            <a:pPr marL="0" indent="0">
              <a:buNone/>
            </a:pPr>
            <a:r>
              <a:rPr lang="en-US" dirty="0" err="1" smtClean="0"/>
              <a:t>Dextrocardia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39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Coarctation</a:t>
            </a:r>
            <a:r>
              <a:rPr lang="en-US" dirty="0" smtClean="0"/>
              <a:t> of the aorta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Coarctation</a:t>
            </a:r>
            <a:r>
              <a:rPr lang="en-US" dirty="0" smtClean="0"/>
              <a:t> – constriction</a:t>
            </a:r>
          </a:p>
          <a:p>
            <a:r>
              <a:rPr lang="en-US" dirty="0" smtClean="0"/>
              <a:t>3 times as common in males as compared to females</a:t>
            </a:r>
          </a:p>
          <a:p>
            <a:r>
              <a:rPr lang="en-US" dirty="0" err="1" smtClean="0"/>
              <a:t>Postductal</a:t>
            </a:r>
            <a:r>
              <a:rPr lang="en-US" dirty="0" smtClean="0"/>
              <a:t> and </a:t>
            </a:r>
            <a:r>
              <a:rPr lang="en-US" dirty="0" err="1" smtClean="0"/>
              <a:t>preductal</a:t>
            </a:r>
            <a:r>
              <a:rPr lang="en-US" dirty="0" smtClean="0"/>
              <a:t> </a:t>
            </a:r>
            <a:r>
              <a:rPr lang="en-US" dirty="0" err="1" smtClean="0"/>
              <a:t>coarctation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Postductal</a:t>
            </a:r>
            <a:r>
              <a:rPr lang="en-US" dirty="0" smtClean="0"/>
              <a:t> </a:t>
            </a:r>
            <a:r>
              <a:rPr lang="en-US" dirty="0" err="1" smtClean="0"/>
              <a:t>coarctation</a:t>
            </a:r>
            <a:r>
              <a:rPr lang="en-US" dirty="0" smtClean="0"/>
              <a:t>- occurs after the 3 arterial branches from the aortic arch</a:t>
            </a:r>
          </a:p>
          <a:p>
            <a:r>
              <a:rPr lang="en-US" dirty="0" err="1" smtClean="0"/>
              <a:t>Preductal</a:t>
            </a:r>
            <a:r>
              <a:rPr lang="en-US" dirty="0" smtClean="0"/>
              <a:t> </a:t>
            </a:r>
            <a:r>
              <a:rPr lang="en-US" dirty="0" err="1" smtClean="0"/>
              <a:t>coarctation</a:t>
            </a:r>
            <a:r>
              <a:rPr lang="en-US" dirty="0" smtClean="0"/>
              <a:t> occurs at a point before the arterial </a:t>
            </a:r>
            <a:r>
              <a:rPr lang="en-US" dirty="0" err="1" smtClean="0"/>
              <a:t>branchings</a:t>
            </a:r>
            <a:r>
              <a:rPr lang="en-US" dirty="0" smtClean="0"/>
              <a:t> at the aortic 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10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Coarctation</a:t>
            </a:r>
            <a:r>
              <a:rPr lang="en-US" dirty="0" smtClean="0"/>
              <a:t> of the aorta</a:t>
            </a:r>
            <a:endParaRPr lang="en-US" dirty="0"/>
          </a:p>
        </p:txBody>
      </p:sp>
      <p:pic>
        <p:nvPicPr>
          <p:cNvPr id="4" name="Picture 4" descr="Image of heart with coarctation of the aort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295400"/>
            <a:ext cx="7391400" cy="5181600"/>
          </a:xfrm>
          <a:noFill/>
        </p:spPr>
      </p:pic>
    </p:spTree>
    <p:extLst>
      <p:ext uri="{BB962C8B-B14F-4D97-AF65-F5344CB8AC3E}">
        <p14:creationId xmlns:p14="http://schemas.microsoft.com/office/powerpoint/2010/main" val="4012777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 &amp; S of </a:t>
            </a:r>
            <a:r>
              <a:rPr lang="en-US" dirty="0" err="1"/>
              <a:t>Coarctation</a:t>
            </a:r>
            <a:r>
              <a:rPr lang="en-US" dirty="0"/>
              <a:t> of the aorta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Pre-ductal </a:t>
            </a:r>
          </a:p>
          <a:p>
            <a:pPr marL="0" indent="0">
              <a:buNone/>
            </a:pPr>
            <a:r>
              <a:rPr lang="en-US" dirty="0" smtClean="0"/>
              <a:t>Difficulty in feeding</a:t>
            </a:r>
          </a:p>
          <a:p>
            <a:pPr marL="0" indent="0">
              <a:buNone/>
            </a:pPr>
            <a:r>
              <a:rPr lang="en-US" dirty="0" smtClean="0"/>
              <a:t>Dyspnea</a:t>
            </a:r>
          </a:p>
          <a:p>
            <a:pPr marL="0" indent="0">
              <a:buNone/>
            </a:pPr>
            <a:r>
              <a:rPr lang="en-US" dirty="0" smtClean="0"/>
              <a:t>Failure to thrive </a:t>
            </a:r>
          </a:p>
          <a:p>
            <a:pPr marL="0" indent="0">
              <a:buNone/>
            </a:pPr>
            <a:r>
              <a:rPr lang="en-US" dirty="0" smtClean="0"/>
              <a:t>Pitting edema</a:t>
            </a:r>
          </a:p>
          <a:p>
            <a:pPr marL="0" indent="0">
              <a:buNone/>
            </a:pPr>
            <a:r>
              <a:rPr lang="en-US" dirty="0" smtClean="0"/>
              <a:t>Heart murmurs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Post-ductal</a:t>
            </a:r>
          </a:p>
          <a:p>
            <a:pPr marL="0" indent="0">
              <a:buNone/>
            </a:pPr>
            <a:r>
              <a:rPr lang="en-US" dirty="0" smtClean="0"/>
              <a:t>Fatigue</a:t>
            </a:r>
          </a:p>
          <a:p>
            <a:pPr marL="0" indent="0">
              <a:buNone/>
            </a:pPr>
            <a:r>
              <a:rPr lang="en-US" dirty="0" smtClean="0"/>
              <a:t>Muscle cramps</a:t>
            </a:r>
          </a:p>
          <a:p>
            <a:pPr marL="0" indent="0">
              <a:buNone/>
            </a:pPr>
            <a:r>
              <a:rPr lang="en-US" dirty="0" smtClean="0"/>
              <a:t>Intermittent claudication</a:t>
            </a:r>
          </a:p>
          <a:p>
            <a:pPr marL="0" indent="0">
              <a:buNone/>
            </a:pPr>
            <a:r>
              <a:rPr lang="en-US" dirty="0" smtClean="0"/>
              <a:t>Headache</a:t>
            </a:r>
          </a:p>
          <a:p>
            <a:pPr marL="0" indent="0">
              <a:buNone/>
            </a:pPr>
            <a:r>
              <a:rPr lang="en-US" dirty="0" smtClean="0"/>
              <a:t>Weakness</a:t>
            </a:r>
          </a:p>
          <a:p>
            <a:pPr marL="0" indent="0">
              <a:buNone/>
            </a:pPr>
            <a:r>
              <a:rPr lang="en-US" dirty="0" smtClean="0"/>
              <a:t>Exertional dyspnea</a:t>
            </a:r>
          </a:p>
          <a:p>
            <a:pPr marL="0" indent="0">
              <a:buNone/>
            </a:pPr>
            <a:r>
              <a:rPr lang="en-US" dirty="0" smtClean="0"/>
              <a:t>Overgrowth of upper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962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Surgery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026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Aortic stenosis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aortic valve (at the base of the aorta) is abnormally narrowed.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subaortic</a:t>
            </a:r>
            <a:r>
              <a:rPr lang="en-US" dirty="0" smtClean="0"/>
              <a:t>/ </a:t>
            </a:r>
            <a:r>
              <a:rPr lang="en-US" dirty="0" err="1" smtClean="0"/>
              <a:t>subvalvular</a:t>
            </a:r>
            <a:r>
              <a:rPr lang="en-US" dirty="0" smtClean="0"/>
              <a:t>, </a:t>
            </a:r>
            <a:r>
              <a:rPr lang="en-US" dirty="0" err="1" smtClean="0"/>
              <a:t>valvular</a:t>
            </a:r>
            <a:r>
              <a:rPr lang="en-US" dirty="0" smtClean="0"/>
              <a:t>, or </a:t>
            </a:r>
            <a:r>
              <a:rPr lang="en-US" dirty="0" err="1" smtClean="0"/>
              <a:t>supravalvular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stenosis leads to increased volume and pressures in the LV, leading to elevated SBP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Classification of congenital heart diseases.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</a:t>
            </a:r>
            <a:r>
              <a:rPr lang="en-US" b="1" dirty="0" err="1" smtClean="0"/>
              <a:t>Acyanotic</a:t>
            </a:r>
            <a:r>
              <a:rPr lang="en-US" dirty="0" smtClean="0"/>
              <a:t> congenital heart diseases. (Left to right shunting). S &amp; S of </a:t>
            </a:r>
            <a:r>
              <a:rPr lang="en-US" dirty="0" err="1" smtClean="0"/>
              <a:t>acyanotic</a:t>
            </a:r>
            <a:r>
              <a:rPr lang="en-US" dirty="0" smtClean="0"/>
              <a:t> CHDs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Frequent chest infection- bronchopneumonia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Tachypnea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 cyanosis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Prone to CCF- </a:t>
            </a:r>
            <a:r>
              <a:rPr lang="en-US" dirty="0" err="1" smtClean="0"/>
              <a:t>xtised</a:t>
            </a:r>
            <a:r>
              <a:rPr lang="en-US" dirty="0" smtClean="0"/>
              <a:t> by sweating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Precordial bulge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Hyperkinetic precordium on palpation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Tricuspid/ mitral delayed diastolic murmur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CXR- cardiomegaly &amp; plethoric lung fields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64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Aortic stenosis</a:t>
            </a:r>
            <a:endParaRPr lang="en-US" dirty="0"/>
          </a:p>
        </p:txBody>
      </p:sp>
      <p:pic>
        <p:nvPicPr>
          <p:cNvPr id="4" name="Picture 4" descr="Image of heart with aortic stenosi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4000"/>
            <a:ext cx="7924800" cy="5333999"/>
          </a:xfrm>
          <a:noFill/>
        </p:spPr>
      </p:pic>
    </p:spTree>
    <p:extLst>
      <p:ext uri="{BB962C8B-B14F-4D97-AF65-F5344CB8AC3E}">
        <p14:creationId xmlns:p14="http://schemas.microsoft.com/office/powerpoint/2010/main" val="353005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 &amp; S of aortic stenosis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fatigability</a:t>
            </a:r>
          </a:p>
          <a:p>
            <a:r>
              <a:rPr lang="en-US" dirty="0" smtClean="0"/>
              <a:t>Exercise intolerance</a:t>
            </a:r>
          </a:p>
          <a:p>
            <a:r>
              <a:rPr lang="en-US" dirty="0" smtClean="0"/>
              <a:t>Dizziness</a:t>
            </a:r>
          </a:p>
          <a:p>
            <a:r>
              <a:rPr lang="en-US" dirty="0" smtClean="0"/>
              <a:t>Syncope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713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Aortic stenosis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Diagnosis: CXR- prominent left hypertrophy of the heart, echocardiography</a:t>
            </a:r>
          </a:p>
          <a:p>
            <a:r>
              <a:rPr lang="en-US" dirty="0" smtClean="0"/>
              <a:t>Treatment- surgery- aortic </a:t>
            </a:r>
            <a:r>
              <a:rPr lang="en-US" dirty="0" err="1" smtClean="0"/>
              <a:t>valvotomy</a:t>
            </a:r>
            <a:r>
              <a:rPr lang="en-US" dirty="0" smtClean="0"/>
              <a:t> or aortic valve replacement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85868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Hypoplastic</a:t>
            </a:r>
            <a:r>
              <a:rPr lang="en-US" dirty="0" smtClean="0"/>
              <a:t> left heart syndrome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Hypoplasia of LV  due to obstructive lesions</a:t>
            </a:r>
          </a:p>
          <a:p>
            <a:r>
              <a:rPr lang="en-US" dirty="0" smtClean="0"/>
              <a:t>CCF develops within a few days</a:t>
            </a:r>
          </a:p>
          <a:p>
            <a:r>
              <a:rPr lang="en-US" dirty="0" smtClean="0"/>
              <a:t>CXR shows cardiomegaly</a:t>
            </a:r>
          </a:p>
          <a:p>
            <a:r>
              <a:rPr lang="en-US" dirty="0" smtClean="0"/>
              <a:t>Echocardiogram- poorly defined mitral valve</a:t>
            </a:r>
          </a:p>
          <a:p>
            <a:r>
              <a:rPr lang="en-US" dirty="0" smtClean="0"/>
              <a:t>Death occurs as a complication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34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Pulmonary valve stenosis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of blood from the right ventricle to the pulmonary artery is obstructed by narrowing at the pulmonary valve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</a:t>
            </a:r>
            <a:r>
              <a:rPr lang="en-US" dirty="0"/>
              <a:t>right ventricle must pump harder to get blood into the pulmonary artery. 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efect </a:t>
            </a:r>
            <a:r>
              <a:rPr lang="en-US" dirty="0"/>
              <a:t>may occur along with other defects, such as thickening of the muscle of the right ventricle immediately below the valve</a:t>
            </a:r>
          </a:p>
        </p:txBody>
      </p:sp>
    </p:spTree>
    <p:extLst>
      <p:ext uri="{BB962C8B-B14F-4D97-AF65-F5344CB8AC3E}">
        <p14:creationId xmlns:p14="http://schemas.microsoft.com/office/powerpoint/2010/main" val="3156690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Pulmonary stenosis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cases a balloon (pulmonary </a:t>
            </a:r>
            <a:r>
              <a:rPr lang="en-US" dirty="0" err="1"/>
              <a:t>valvuloplasty</a:t>
            </a:r>
            <a:r>
              <a:rPr lang="en-US" dirty="0"/>
              <a:t>) can be used to relieve the stenosis. In some cases, especially patients with other heart defects, surgery may be necessary to replace the valve</a:t>
            </a:r>
          </a:p>
        </p:txBody>
      </p:sp>
    </p:spTree>
    <p:extLst>
      <p:ext uri="{BB962C8B-B14F-4D97-AF65-F5344CB8AC3E}">
        <p14:creationId xmlns:p14="http://schemas.microsoft.com/office/powerpoint/2010/main" val="5363495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on the other conditions not discussed in </a:t>
            </a:r>
            <a:r>
              <a:rPr lang="en-US" smtClean="0"/>
              <a:t>the slides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</a:t>
            </a:r>
            <a:r>
              <a:rPr lang="en-US" dirty="0" err="1" smtClean="0"/>
              <a:t>acyanotic</a:t>
            </a:r>
            <a:r>
              <a:rPr lang="en-US" dirty="0" smtClean="0"/>
              <a:t> CHDs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Ventricular  </a:t>
            </a:r>
            <a:r>
              <a:rPr lang="en-US" dirty="0" err="1" smtClean="0"/>
              <a:t>septal</a:t>
            </a:r>
            <a:r>
              <a:rPr lang="en-US" dirty="0" smtClean="0"/>
              <a:t> defect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Artrial</a:t>
            </a:r>
            <a:r>
              <a:rPr lang="en-US" dirty="0" smtClean="0"/>
              <a:t> </a:t>
            </a:r>
            <a:r>
              <a:rPr lang="en-US" dirty="0" err="1" smtClean="0"/>
              <a:t>septal</a:t>
            </a:r>
            <a:r>
              <a:rPr lang="en-US" dirty="0" smtClean="0"/>
              <a:t> defect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Patent </a:t>
            </a:r>
            <a:r>
              <a:rPr lang="en-US" dirty="0" err="1" smtClean="0"/>
              <a:t>ductus</a:t>
            </a:r>
            <a:r>
              <a:rPr lang="en-US" dirty="0" smtClean="0"/>
              <a:t> </a:t>
            </a:r>
            <a:r>
              <a:rPr lang="en-US" dirty="0" err="1" smtClean="0"/>
              <a:t>arteriosus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6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Ventricular </a:t>
            </a:r>
            <a:r>
              <a:rPr lang="en-US" dirty="0" err="1" smtClean="0"/>
              <a:t>septal</a:t>
            </a:r>
            <a:r>
              <a:rPr lang="en-US" dirty="0" smtClean="0"/>
              <a:t> defect (VSD)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Most common </a:t>
            </a:r>
            <a:r>
              <a:rPr lang="en-US" dirty="0" err="1" smtClean="0"/>
              <a:t>acyanotic</a:t>
            </a:r>
            <a:r>
              <a:rPr lang="en-US" dirty="0" smtClean="0"/>
              <a:t>  CHD- 25% of all CHDs.</a:t>
            </a:r>
          </a:p>
          <a:p>
            <a:r>
              <a:rPr lang="en-US" dirty="0" smtClean="0"/>
              <a:t>There’s a hole connecting right and left ventricle.</a:t>
            </a:r>
          </a:p>
          <a:p>
            <a:r>
              <a:rPr lang="en-US" dirty="0" smtClean="0"/>
              <a:t>Left to right shunt develops due to high pressure in left ventricle.</a:t>
            </a:r>
          </a:p>
          <a:p>
            <a:r>
              <a:rPr lang="en-US" dirty="0" smtClean="0"/>
              <a:t>Restrictive VSD (&lt;0.5cm2) – small left to right shunting</a:t>
            </a:r>
          </a:p>
          <a:p>
            <a:r>
              <a:rPr lang="en-US" dirty="0" smtClean="0"/>
              <a:t>Non-restrictive VSD (over 1cm2) – large left to right shunting- more symptomatic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1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Large defects are associated with recurrent chest infections</a:t>
            </a:r>
          </a:p>
          <a:p>
            <a:r>
              <a:rPr lang="en-US" dirty="0" smtClean="0"/>
              <a:t>Cardiomegaly on CXR</a:t>
            </a:r>
          </a:p>
          <a:p>
            <a:r>
              <a:rPr lang="en-US" dirty="0" smtClean="0"/>
              <a:t>Murmur- loud pan-systolic heard at 3</a:t>
            </a:r>
            <a:r>
              <a:rPr lang="en-US" baseline="30000" dirty="0" smtClean="0"/>
              <a:t>rd</a:t>
            </a:r>
            <a:r>
              <a:rPr lang="en-US" dirty="0" smtClean="0"/>
              <a:t>, 4</a:t>
            </a:r>
            <a:r>
              <a:rPr lang="en-US" baseline="30000" dirty="0" smtClean="0"/>
              <a:t>th</a:t>
            </a:r>
            <a:r>
              <a:rPr lang="en-US" dirty="0" smtClean="0"/>
              <a:t> and 5</a:t>
            </a:r>
            <a:r>
              <a:rPr lang="en-US" baseline="30000" dirty="0" smtClean="0"/>
              <a:t>th</a:t>
            </a:r>
            <a:r>
              <a:rPr lang="en-US" dirty="0" smtClean="0"/>
              <a:t> ICS, accompanied by a thrill.</a:t>
            </a:r>
          </a:p>
          <a:p>
            <a:r>
              <a:rPr lang="en-US" dirty="0" smtClean="0"/>
              <a:t>Pulmonary HTN</a:t>
            </a:r>
          </a:p>
          <a:p>
            <a:r>
              <a:rPr lang="en-US" dirty="0" smtClean="0"/>
              <a:t>In older children- wide pulse pressure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of VSD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CXR- minimal cardiomegaly and slightly increased pulmonary vascularity</a:t>
            </a:r>
          </a:p>
          <a:p>
            <a:r>
              <a:rPr lang="en-US" dirty="0" smtClean="0"/>
              <a:t>ECG- normal. In large defects, peaked P waves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51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1795</Words>
  <Application>Microsoft Office PowerPoint</Application>
  <PresentationFormat>On-screen Show (4:3)</PresentationFormat>
  <Paragraphs>258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CONGENITAL HEART DISEASES</vt:lpstr>
      <vt:lpstr>ANATOMY AND PHYSIOLOGY OF THE HEART</vt:lpstr>
      <vt:lpstr>ANATOMY AND PHYSIOLOGY OF THE HEART</vt:lpstr>
      <vt:lpstr>Etiology of congenital heart diseases</vt:lpstr>
      <vt:lpstr>Classification of congenital heart diseases.</vt:lpstr>
      <vt:lpstr>Classification of acyanotic CHDs</vt:lpstr>
      <vt:lpstr>Ventricular septal defect (VSD)</vt:lpstr>
      <vt:lpstr>VSD</vt:lpstr>
      <vt:lpstr>Diagnosis of VSD </vt:lpstr>
      <vt:lpstr>Treatment of VSD</vt:lpstr>
      <vt:lpstr>Artrial septal defect. (ASD)</vt:lpstr>
      <vt:lpstr>ASD</vt:lpstr>
      <vt:lpstr>Signs and symptoms of ASD</vt:lpstr>
      <vt:lpstr>ASD</vt:lpstr>
      <vt:lpstr>Diagnosis of an ASD.</vt:lpstr>
      <vt:lpstr>Management of an ASD</vt:lpstr>
      <vt:lpstr>Patent ductus arteriosus</vt:lpstr>
      <vt:lpstr>PDA</vt:lpstr>
      <vt:lpstr>Pathophysiology of PDA</vt:lpstr>
      <vt:lpstr>S &amp; S of PDA</vt:lpstr>
      <vt:lpstr>Complications of PDA</vt:lpstr>
      <vt:lpstr>Diagnosis of PDA</vt:lpstr>
      <vt:lpstr>Management of PDA</vt:lpstr>
      <vt:lpstr>2. Cyanotic CHDs</vt:lpstr>
      <vt:lpstr>Cyanotic CHDs</vt:lpstr>
      <vt:lpstr>Tetralogy of Fallot (TOF)</vt:lpstr>
      <vt:lpstr>TOF</vt:lpstr>
      <vt:lpstr>TOF </vt:lpstr>
      <vt:lpstr>TOF</vt:lpstr>
      <vt:lpstr>TOF</vt:lpstr>
      <vt:lpstr>TOF</vt:lpstr>
      <vt:lpstr>TOF- CXR</vt:lpstr>
      <vt:lpstr>TOF- CXR</vt:lpstr>
      <vt:lpstr>Treatment- TOF</vt:lpstr>
      <vt:lpstr>Management of TOF Cyanotic Spells</vt:lpstr>
      <vt:lpstr>Cyanotic CHD</vt:lpstr>
      <vt:lpstr>Transposition of great arteries (TGA)</vt:lpstr>
      <vt:lpstr>TGA</vt:lpstr>
      <vt:lpstr>TGA</vt:lpstr>
      <vt:lpstr>Diagnostic studies for TGA</vt:lpstr>
      <vt:lpstr>Treatment for TGA</vt:lpstr>
      <vt:lpstr>Tricuspid atresia</vt:lpstr>
      <vt:lpstr>Tricuspid atresia</vt:lpstr>
      <vt:lpstr>3. Obstructive CHDs</vt:lpstr>
      <vt:lpstr>Coarctation of the aorta</vt:lpstr>
      <vt:lpstr>Coarctation of the aorta</vt:lpstr>
      <vt:lpstr>S &amp; S of Coarctation of the aorta </vt:lpstr>
      <vt:lpstr>Management </vt:lpstr>
      <vt:lpstr>Aortic stenosis</vt:lpstr>
      <vt:lpstr>Aortic stenosis</vt:lpstr>
      <vt:lpstr>S &amp; S of aortic stenosis</vt:lpstr>
      <vt:lpstr>Aortic stenosis</vt:lpstr>
      <vt:lpstr>Hypoplastic left heart syndrome </vt:lpstr>
      <vt:lpstr>Pulmonary valve stenosis</vt:lpstr>
      <vt:lpstr>Pulmonary stenosis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SYLVIA</dc:creator>
  <cp:lastModifiedBy>SYLVIA</cp:lastModifiedBy>
  <cp:revision>24</cp:revision>
  <dcterms:created xsi:type="dcterms:W3CDTF">2021-01-26T03:29:49Z</dcterms:created>
  <dcterms:modified xsi:type="dcterms:W3CDTF">2021-01-27T04:01:45Z</dcterms:modified>
</cp:coreProperties>
</file>