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7E644F3-9849-4808-A0D5-F0D7807C3ED9}" type="datetimeFigureOut">
              <a:rPr lang="fi-FI" smtClean="0"/>
              <a:pPr/>
              <a:t>19.11.2013</a:t>
            </a:fld>
            <a:endParaRPr lang="fi-FI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1A660A-0B98-4A67-BF94-0BF03D683547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44F3-9849-4808-A0D5-F0D7807C3ED9}" type="datetimeFigureOut">
              <a:rPr lang="fi-FI" smtClean="0"/>
              <a:pPr/>
              <a:t>19.11.2013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660A-0B98-4A67-BF94-0BF03D683547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7E644F3-9849-4808-A0D5-F0D7807C3ED9}" type="datetimeFigureOut">
              <a:rPr lang="fi-FI" smtClean="0"/>
              <a:pPr/>
              <a:t>19.11.2013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fi-FI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21A660A-0B98-4A67-BF94-0BF03D683547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44F3-9849-4808-A0D5-F0D7807C3ED9}" type="datetimeFigureOut">
              <a:rPr lang="fi-FI" smtClean="0"/>
              <a:pPr/>
              <a:t>19.11.2013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1A660A-0B98-4A67-BF94-0BF03D683547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44F3-9849-4808-A0D5-F0D7807C3ED9}" type="datetimeFigureOut">
              <a:rPr lang="fi-FI" smtClean="0"/>
              <a:pPr/>
              <a:t>19.11.2013</a:t>
            </a:fld>
            <a:endParaRPr lang="fi-FI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21A660A-0B98-4A67-BF94-0BF03D683547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i-FI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7E644F3-9849-4808-A0D5-F0D7807C3ED9}" type="datetimeFigureOut">
              <a:rPr lang="fi-FI" smtClean="0"/>
              <a:pPr/>
              <a:t>19.11.2013</a:t>
            </a:fld>
            <a:endParaRPr lang="fi-FI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1A660A-0B98-4A67-BF94-0BF03D683547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7E644F3-9849-4808-A0D5-F0D7807C3ED9}" type="datetimeFigureOut">
              <a:rPr lang="fi-FI" smtClean="0"/>
              <a:pPr/>
              <a:t>19.11.2013</a:t>
            </a:fld>
            <a:endParaRPr lang="fi-FI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1A660A-0B98-4A67-BF94-0BF03D683547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i-FI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44F3-9849-4808-A0D5-F0D7807C3ED9}" type="datetimeFigureOut">
              <a:rPr lang="fi-FI" smtClean="0"/>
              <a:pPr/>
              <a:t>19.11.2013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1A660A-0B98-4A67-BF94-0BF03D683547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44F3-9849-4808-A0D5-F0D7807C3ED9}" type="datetimeFigureOut">
              <a:rPr lang="fi-FI" smtClean="0"/>
              <a:pPr/>
              <a:t>19.11.2013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1A660A-0B98-4A67-BF94-0BF03D683547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44F3-9849-4808-A0D5-F0D7807C3ED9}" type="datetimeFigureOut">
              <a:rPr lang="fi-FI" smtClean="0"/>
              <a:pPr/>
              <a:t>19.11.2013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1A660A-0B98-4A67-BF94-0BF03D683547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7E644F3-9849-4808-A0D5-F0D7807C3ED9}" type="datetimeFigureOut">
              <a:rPr lang="fi-FI" smtClean="0"/>
              <a:pPr/>
              <a:t>19.11.2013</a:t>
            </a:fld>
            <a:endParaRPr lang="fi-FI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21A660A-0B98-4A67-BF94-0BF03D683547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7E644F3-9849-4808-A0D5-F0D7807C3ED9}" type="datetimeFigureOut">
              <a:rPr lang="fi-FI" smtClean="0"/>
              <a:pPr/>
              <a:t>19.11.2013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21A660A-0B98-4A67-BF94-0BF03D683547}" type="slidenum">
              <a:rPr lang="fi-FI" smtClean="0"/>
              <a:pPr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b="1" dirty="0" smtClean="0">
                <a:solidFill>
                  <a:schemeClr val="tx1"/>
                </a:solidFill>
              </a:rPr>
              <a:t>HEPATITIS B</a:t>
            </a:r>
            <a:endParaRPr lang="fi-FI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Treatment 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 </a:t>
            </a:r>
            <a:r>
              <a:rPr lang="en-US" sz="4000" b="1" dirty="0" smtClean="0">
                <a:latin typeface="+mj-lt"/>
              </a:rPr>
              <a:t>Interferon-</a:t>
            </a:r>
            <a:r>
              <a:rPr lang="fi-FI" sz="4000" b="1" dirty="0" smtClean="0">
                <a:latin typeface="+mj-lt"/>
              </a:rPr>
              <a:t>α</a:t>
            </a:r>
            <a:r>
              <a:rPr lang="en-US" sz="4000" b="1" dirty="0" smtClean="0">
                <a:latin typeface="+mj-lt"/>
              </a:rPr>
              <a:t> </a:t>
            </a:r>
            <a:r>
              <a:rPr lang="en-US" sz="4000" b="1" dirty="0" smtClean="0">
                <a:latin typeface="+mj-lt"/>
              </a:rPr>
              <a:t>. </a:t>
            </a:r>
            <a:endParaRPr lang="en-US" sz="4000" b="1" dirty="0" smtClean="0">
              <a:latin typeface="+mj-lt"/>
            </a:endParaRPr>
          </a:p>
          <a:p>
            <a:r>
              <a:rPr lang="en-US" sz="4000" b="1" dirty="0" smtClean="0">
                <a:latin typeface="+mj-lt"/>
              </a:rPr>
              <a:t>They </a:t>
            </a:r>
            <a:r>
              <a:rPr lang="en-US" sz="4000" b="1" dirty="0" smtClean="0">
                <a:latin typeface="+mj-lt"/>
              </a:rPr>
              <a:t>enhance T-cell helper activity, cause maturation of B lymphocytes, inhibit T-cell suppressors, and enhance HLA type 1 expression</a:t>
            </a:r>
            <a:endParaRPr lang="fi-FI" sz="4000" b="1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Types of hepatitis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endParaRPr lang="fi-FI" dirty="0" smtClean="0"/>
          </a:p>
          <a:p>
            <a:r>
              <a:rPr lang="en-US" sz="14400" b="1" dirty="0" smtClean="0">
                <a:latin typeface="+mj-lt"/>
              </a:rPr>
              <a:t>Hepatitis A</a:t>
            </a:r>
            <a:r>
              <a:rPr lang="en-US" sz="14400" dirty="0" smtClean="0">
                <a:latin typeface="+mj-lt"/>
              </a:rPr>
              <a:t> occurs sporadically and in epidemics worldwide, with a tendency for cyclic recurrences.  </a:t>
            </a:r>
            <a:endParaRPr lang="fi-FI" sz="14400" dirty="0" smtClean="0">
              <a:latin typeface="+mj-lt"/>
            </a:endParaRPr>
          </a:p>
          <a:p>
            <a:r>
              <a:rPr lang="en-US" sz="14400" b="1" dirty="0" smtClean="0">
                <a:latin typeface="+mj-lt"/>
              </a:rPr>
              <a:t>Hepatitis B</a:t>
            </a:r>
            <a:r>
              <a:rPr lang="en-US" sz="14400" dirty="0" smtClean="0">
                <a:latin typeface="+mj-lt"/>
              </a:rPr>
              <a:t> is a serious and common infectious disease of the liver caused by the hepatitis B virus (HBV).</a:t>
            </a:r>
            <a:endParaRPr lang="fi-FI" sz="14400" dirty="0" smtClean="0">
              <a:latin typeface="+mj-lt"/>
            </a:endParaRPr>
          </a:p>
          <a:p>
            <a:r>
              <a:rPr lang="en-US" sz="14400" b="1" dirty="0" smtClean="0">
                <a:latin typeface="+mj-lt"/>
              </a:rPr>
              <a:t>Hepatitis C</a:t>
            </a:r>
            <a:r>
              <a:rPr lang="en-US" sz="14400" dirty="0" smtClean="0">
                <a:latin typeface="+mj-lt"/>
              </a:rPr>
              <a:t> is caused by infection with the hepatitis C virus (HCV), which infects liver cells and can cause severe inflammation of the liver with long-term complications.  </a:t>
            </a:r>
            <a:endParaRPr lang="fi-FI" sz="14400" dirty="0" smtClean="0">
              <a:latin typeface="+mj-lt"/>
            </a:endParaRPr>
          </a:p>
          <a:p>
            <a:pPr>
              <a:buNone/>
            </a:pPr>
            <a:r>
              <a:rPr lang="fi-FI" sz="14400" dirty="0" smtClean="0">
                <a:latin typeface="+mj-lt"/>
              </a:rPr>
              <a:t/>
            </a:r>
            <a:br>
              <a:rPr lang="fi-FI" sz="14400" dirty="0" smtClean="0">
                <a:latin typeface="+mj-lt"/>
              </a:rPr>
            </a:br>
            <a:endParaRPr lang="fi-FI" sz="14400" dirty="0" smtClean="0">
              <a:latin typeface="+mj-lt"/>
            </a:endParaRPr>
          </a:p>
          <a:p>
            <a:endParaRPr lang="fi-FI" sz="1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Learning outcomes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i-FI" dirty="0" smtClean="0"/>
          </a:p>
          <a:p>
            <a:r>
              <a:rPr lang="fi-FI" sz="4000" b="1" dirty="0" smtClean="0"/>
              <a:t>Define hepatitis </a:t>
            </a:r>
            <a:r>
              <a:rPr lang="fi-FI" sz="4000" b="1" dirty="0" smtClean="0"/>
              <a:t>B</a:t>
            </a:r>
            <a:endParaRPr lang="fi-FI" sz="4000" b="1" dirty="0" smtClean="0"/>
          </a:p>
          <a:p>
            <a:r>
              <a:rPr lang="fi-FI" sz="4000" b="1" dirty="0" smtClean="0"/>
              <a:t>State the transmission</a:t>
            </a:r>
          </a:p>
          <a:p>
            <a:r>
              <a:rPr lang="fi-FI" sz="4000" b="1" dirty="0" smtClean="0"/>
              <a:t>Outline the clinical manifestations</a:t>
            </a:r>
          </a:p>
          <a:p>
            <a:r>
              <a:rPr lang="fi-FI" sz="4000" b="1" dirty="0" smtClean="0"/>
              <a:t>Describe the management</a:t>
            </a:r>
            <a:endParaRPr lang="fi-FI" sz="4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Definition 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i-FI" sz="4000" b="1" dirty="0" smtClean="0"/>
              <a:t>Hepatitis b is a viral infection that attacks the liver  &amp; can cause acute or chronic dse</a:t>
            </a:r>
          </a:p>
          <a:p>
            <a:r>
              <a:rPr lang="fi-FI" sz="4000" b="1" dirty="0" smtClean="0"/>
              <a:t>The virus is transmitted thro’ contact with the blood and blood products/ other body fluids</a:t>
            </a:r>
            <a:endParaRPr lang="fi-FI" sz="4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Cont.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fi-FI" sz="4000" b="1" dirty="0" smtClean="0"/>
              <a:t>Is potentially life threatening liver infection</a:t>
            </a:r>
          </a:p>
          <a:p>
            <a:r>
              <a:rPr lang="fi-FI" sz="4000" b="1" dirty="0" smtClean="0"/>
              <a:t>Common modes of transmission</a:t>
            </a:r>
          </a:p>
          <a:p>
            <a:r>
              <a:rPr lang="fi-FI" sz="4000" b="1" dirty="0" smtClean="0"/>
              <a:t>Perinatal, Interpersonal contact </a:t>
            </a:r>
          </a:p>
          <a:p>
            <a:r>
              <a:rPr lang="fi-FI" sz="4000" b="1" dirty="0" smtClean="0"/>
              <a:t>Unsafe injection practices</a:t>
            </a:r>
          </a:p>
          <a:p>
            <a:r>
              <a:rPr lang="fi-FI" sz="4000" b="1" dirty="0" smtClean="0"/>
              <a:t>Unsafe blood transfusion,Unprotected sex</a:t>
            </a:r>
            <a:endParaRPr lang="fi-FI" sz="4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 smtClean="0"/>
              <a:t>MODES OF TRANSMISSION </a:t>
            </a:r>
            <a:endParaRPr lang="fi-FI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ar-SA" dirty="0" smtClean="0"/>
              <a:t/>
            </a:r>
            <a:br>
              <a:rPr lang="ar-SA" dirty="0" smtClean="0"/>
            </a:br>
            <a:r>
              <a:rPr lang="ar-SA" sz="3200" b="1" dirty="0" smtClean="0">
                <a:latin typeface="+mj-lt"/>
              </a:rPr>
              <a:t>Currently, there are four recognized modes of transmission</a:t>
            </a:r>
            <a:r>
              <a:rPr lang="ar-SA" sz="3200" b="1" dirty="0" smtClean="0">
                <a:latin typeface="+mj-lt"/>
              </a:rPr>
              <a:t>:</a:t>
            </a:r>
            <a:endParaRPr lang="fi-FI" sz="3200" b="1" dirty="0" smtClean="0">
              <a:latin typeface="+mj-lt"/>
            </a:endParaRPr>
          </a:p>
          <a:p>
            <a:r>
              <a:rPr lang="ar-SA" sz="3200" b="1" dirty="0" smtClean="0">
                <a:latin typeface="+mj-lt"/>
              </a:rPr>
              <a:t>From </a:t>
            </a:r>
            <a:r>
              <a:rPr lang="ar-SA" sz="3200" b="1" dirty="0" smtClean="0">
                <a:latin typeface="+mj-lt"/>
              </a:rPr>
              <a:t>mother to child at birth (perinatal</a:t>
            </a:r>
            <a:endParaRPr lang="fi-FI" sz="3200" b="1" dirty="0" smtClean="0">
              <a:latin typeface="+mj-lt"/>
            </a:endParaRPr>
          </a:p>
          <a:p>
            <a:r>
              <a:rPr lang="ar-SA" sz="3200" b="1" dirty="0" smtClean="0">
                <a:latin typeface="+mj-lt"/>
              </a:rPr>
              <a:t>By </a:t>
            </a:r>
            <a:r>
              <a:rPr lang="ar-SA" sz="3200" b="1" dirty="0" smtClean="0">
                <a:latin typeface="+mj-lt"/>
              </a:rPr>
              <a:t>contact with an infected </a:t>
            </a:r>
            <a:r>
              <a:rPr lang="ar-SA" sz="3200" b="1" dirty="0" smtClean="0">
                <a:latin typeface="+mj-lt"/>
              </a:rPr>
              <a:t>person</a:t>
            </a:r>
            <a:endParaRPr lang="fi-FI" sz="3200" b="1" dirty="0" smtClean="0">
              <a:latin typeface="+mj-lt"/>
            </a:endParaRPr>
          </a:p>
          <a:p>
            <a:r>
              <a:rPr lang="ar-SA" sz="3200" b="1" dirty="0" smtClean="0">
                <a:latin typeface="+mj-lt"/>
              </a:rPr>
              <a:t>By </a:t>
            </a:r>
            <a:r>
              <a:rPr lang="ar-SA" sz="3200" b="1" dirty="0" smtClean="0">
                <a:latin typeface="+mj-lt"/>
              </a:rPr>
              <a:t>sexual contact</a:t>
            </a:r>
            <a:endParaRPr lang="fi-FI" sz="3200" b="1" dirty="0" smtClean="0">
              <a:latin typeface="+mj-lt"/>
            </a:endParaRPr>
          </a:p>
          <a:p>
            <a:r>
              <a:rPr lang="ar-SA" sz="3200" b="1" dirty="0" smtClean="0">
                <a:latin typeface="+mj-lt"/>
              </a:rPr>
              <a:t>.By </a:t>
            </a:r>
            <a:r>
              <a:rPr lang="ar-SA" sz="3200" b="1" dirty="0" smtClean="0">
                <a:latin typeface="+mj-lt"/>
              </a:rPr>
              <a:t>parenteral (blood-to-blood) exposure to blood or other infected fluids</a:t>
            </a:r>
            <a:endParaRPr lang="fi-FI" sz="3200" b="1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 smtClean="0"/>
              <a:t>Clinical manifestation</a:t>
            </a:r>
            <a:endParaRPr lang="fi-FI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i-FI" sz="4000" b="1" dirty="0" smtClean="0"/>
              <a:t>Fever</a:t>
            </a:r>
          </a:p>
          <a:p>
            <a:r>
              <a:rPr lang="fi-FI" sz="4000" b="1" dirty="0" smtClean="0"/>
              <a:t>Nausea &amp; vomiting</a:t>
            </a:r>
          </a:p>
          <a:p>
            <a:r>
              <a:rPr lang="fi-FI" sz="4000" b="1" dirty="0" smtClean="0"/>
              <a:t>Jaundice</a:t>
            </a:r>
          </a:p>
          <a:p>
            <a:r>
              <a:rPr lang="fi-FI" sz="4000" b="1" dirty="0" smtClean="0"/>
              <a:t>Hepatomegally</a:t>
            </a:r>
          </a:p>
          <a:p>
            <a:endParaRPr lang="fi-FI" sz="4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 smtClean="0"/>
              <a:t>Diagnosis </a:t>
            </a:r>
            <a:endParaRPr lang="fi-FI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i-FI" sz="3600" b="1" dirty="0" smtClean="0"/>
              <a:t>HBs Ag</a:t>
            </a:r>
          </a:p>
          <a:p>
            <a:r>
              <a:rPr lang="fi-FI" sz="3600" b="1" dirty="0" smtClean="0"/>
              <a:t>Liver function tests</a:t>
            </a:r>
          </a:p>
          <a:p>
            <a:endParaRPr lang="fi-FI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 smtClean="0"/>
              <a:t>Treatment </a:t>
            </a:r>
            <a:endParaRPr lang="fi-FI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i-FI" sz="4000" b="1" dirty="0" smtClean="0">
                <a:latin typeface="+mj-lt"/>
              </a:rPr>
              <a:t>Acute hepatitis b is self limiting</a:t>
            </a:r>
          </a:p>
          <a:p>
            <a:r>
              <a:rPr lang="fi-FI" sz="4000" b="1" dirty="0" smtClean="0">
                <a:latin typeface="+mj-lt"/>
              </a:rPr>
              <a:t>Supportive Rx </a:t>
            </a:r>
          </a:p>
          <a:p>
            <a:r>
              <a:rPr lang="fi-FI" sz="4000" b="1" dirty="0" smtClean="0">
                <a:latin typeface="+mj-lt"/>
              </a:rPr>
              <a:t>Interferon </a:t>
            </a:r>
            <a:r>
              <a:rPr lang="el-GR" sz="4000" b="1" dirty="0" smtClean="0">
                <a:latin typeface="+mj-lt"/>
                <a:cs typeface="Times New Roman"/>
              </a:rPr>
              <a:t>ᾳ</a:t>
            </a:r>
            <a:r>
              <a:rPr lang="fi-FI" sz="4000" b="1" dirty="0" smtClean="0">
                <a:latin typeface="+mj-lt"/>
                <a:cs typeface="Times New Roman"/>
              </a:rPr>
              <a:t> - naturally occurring proteins</a:t>
            </a:r>
            <a:endParaRPr lang="fi-FI" sz="4000" b="1" dirty="0">
              <a:latin typeface="+mj-lt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101</TotalTime>
  <Words>153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Median</vt:lpstr>
      <vt:lpstr>HEPATITIS B</vt:lpstr>
      <vt:lpstr>Types of hepatitis</vt:lpstr>
      <vt:lpstr>Learning outcomes</vt:lpstr>
      <vt:lpstr>Definition </vt:lpstr>
      <vt:lpstr>Cont.</vt:lpstr>
      <vt:lpstr>MODES OF TRANSMISSION </vt:lpstr>
      <vt:lpstr>Clinical manifestation</vt:lpstr>
      <vt:lpstr>Diagnosis </vt:lpstr>
      <vt:lpstr>Treatment </vt:lpstr>
      <vt:lpstr>Treatment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HEPATITIS B</dc:title>
  <dc:creator>Omistaja</dc:creator>
  <cp:lastModifiedBy>Omistaja</cp:lastModifiedBy>
  <cp:revision>13</cp:revision>
  <dcterms:created xsi:type="dcterms:W3CDTF">2013-06-16T18:40:58Z</dcterms:created>
  <dcterms:modified xsi:type="dcterms:W3CDTF">2013-11-19T17:35:09Z</dcterms:modified>
</cp:coreProperties>
</file>