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59" r:id="rId4"/>
    <p:sldId id="260" r:id="rId5"/>
    <p:sldId id="263" r:id="rId6"/>
    <p:sldId id="262" r:id="rId7"/>
    <p:sldId id="264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82" r:id="rId21"/>
    <p:sldId id="283" r:id="rId22"/>
    <p:sldId id="284" r:id="rId23"/>
    <p:sldId id="285" r:id="rId24"/>
    <p:sldId id="286" r:id="rId25"/>
    <p:sldId id="287" r:id="rId26"/>
    <p:sldId id="288" r:id="rId27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64" autoAdjust="0"/>
    <p:restoredTop sz="86434" autoAdjust="0"/>
  </p:normalViewPr>
  <p:slideViewPr>
    <p:cSldViewPr>
      <p:cViewPr>
        <p:scale>
          <a:sx n="70" d="100"/>
          <a:sy n="70" d="100"/>
        </p:scale>
        <p:origin x="-1186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BB582A7-9D5D-43B2-A38A-34CF740E9CB0}" type="datetimeFigureOut">
              <a:rPr lang="en-US"/>
              <a:pPr>
                <a:defRPr/>
              </a:pPr>
              <a:t>3/2/2016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3683D48D-CC5D-448C-961B-BEF3077C82E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6175E3A-F600-45D8-B84D-A237015F8F41}" type="slidenum">
              <a:rPr lang="en-GB" smtClean="0"/>
              <a:pPr/>
              <a:t>1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1C5EAA6-AB85-48D2-B87D-CD52B8E99737}" type="slidenum">
              <a:rPr lang="en-GB" smtClean="0"/>
              <a:pPr/>
              <a:t>10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BFADDE-9E69-4FDE-9FE1-62F853F4F772}" type="slidenum">
              <a:rPr lang="en-GB" smtClean="0"/>
              <a:pPr/>
              <a:t>11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462E39-357B-4381-B1DD-F91C706B29D5}" type="slidenum">
              <a:rPr lang="en-GB" smtClean="0"/>
              <a:pPr/>
              <a:t>12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7E133A6-AC1D-44C1-A48D-AF87C3BCD330}" type="slidenum">
              <a:rPr lang="en-GB" smtClean="0"/>
              <a:pPr/>
              <a:t>13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A055626-A025-43A5-9AC5-1F4AFD3E15F5}" type="slidenum">
              <a:rPr lang="en-GB" smtClean="0"/>
              <a:pPr/>
              <a:t>14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446DFE9-DE1A-47A3-9BE4-A3DC928760A0}" type="slidenum">
              <a:rPr lang="en-GB" smtClean="0"/>
              <a:pPr/>
              <a:t>15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3EA199-86F9-47F5-AF09-DBCADCC53B32}" type="slidenum">
              <a:rPr lang="en-GB" smtClean="0"/>
              <a:pPr/>
              <a:t>16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2D35A1B-0FA5-4A25-9520-762A2FC0D585}" type="slidenum">
              <a:rPr lang="en-GB" smtClean="0"/>
              <a:pPr/>
              <a:t>17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82259A9-3464-4F8C-9202-82E65A6208B7}" type="slidenum">
              <a:rPr lang="en-GB" smtClean="0"/>
              <a:pPr/>
              <a:t>18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580E518-91DE-4856-80A2-86FCB69D5426}" type="slidenum">
              <a:rPr lang="en-GB" smtClean="0"/>
              <a:pPr/>
              <a:t>19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0757BFA-D0BF-4E5A-8A4E-BF1CD21330B9}" type="slidenum">
              <a:rPr lang="en-GB" smtClean="0"/>
              <a:pPr/>
              <a:t>2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FCDEC75-F453-465D-A44F-601C764FFC7C}" type="slidenum">
              <a:rPr lang="en-GB" smtClean="0"/>
              <a:pPr/>
              <a:t>20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82AA7F1-E05C-4D11-91E1-B003F6CC7F0B}" type="slidenum">
              <a:rPr lang="en-GB" smtClean="0"/>
              <a:pPr/>
              <a:t>21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54977C8-752A-45F8-A3A3-67BEF93E3968}" type="slidenum">
              <a:rPr lang="en-GB" smtClean="0"/>
              <a:pPr/>
              <a:t>22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647F5D9-27EE-44E7-B720-598905C17DDD}" type="slidenum">
              <a:rPr lang="en-GB" smtClean="0"/>
              <a:pPr/>
              <a:t>23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588FF4A-F437-4F87-B6C2-54C7BB5D7813}" type="slidenum">
              <a:rPr lang="en-GB" smtClean="0"/>
              <a:pPr/>
              <a:t>24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783E078-90E0-419C-8150-C639F5B1EB5D}" type="slidenum">
              <a:rPr lang="en-GB" smtClean="0"/>
              <a:pPr/>
              <a:t>25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F0D99A0-403B-470F-B9C1-59B5A3E9A18D}" type="slidenum">
              <a:rPr lang="en-GB" smtClean="0"/>
              <a:pPr/>
              <a:t>26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274558-7323-45B5-BCB1-3BED0EC9300F}" type="slidenum">
              <a:rPr lang="en-GB" smtClean="0"/>
              <a:pPr/>
              <a:t>3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4457B4C-AABB-4070-8879-F6D2075334D9}" type="slidenum">
              <a:rPr lang="en-GB" smtClean="0"/>
              <a:pPr/>
              <a:t>4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E6734A1-A2B4-4736-8702-BD7C4D2392CF}" type="slidenum">
              <a:rPr lang="en-GB" smtClean="0"/>
              <a:pPr/>
              <a:t>5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D117629-28F6-4E26-A874-4F715B838038}" type="slidenum">
              <a:rPr lang="en-GB" smtClean="0"/>
              <a:pPr/>
              <a:t>6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27EC60C-B37D-4B23-BFA2-6D3F346B7ADC}" type="slidenum">
              <a:rPr lang="en-GB" smtClean="0"/>
              <a:pPr/>
              <a:t>7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A8C6A60-C932-4555-9938-B84590F04774}" type="slidenum">
              <a:rPr lang="en-GB" smtClean="0"/>
              <a:pPr/>
              <a:t>8</a:t>
            </a:fld>
            <a:endParaRPr lang="en-GB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19E061D-9ADA-4F82-83DA-E8E49155B71B}" type="slidenum">
              <a:rPr lang="en-GB" smtClean="0"/>
              <a:pPr/>
              <a:t>9</a:t>
            </a:fld>
            <a:endParaRPr lang="en-GB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1BD6C6F-CA4A-4F1A-AE43-943BF55DBE8F}" type="datetime3">
              <a:rPr lang="en-US" smtClean="0"/>
              <a:pPr>
                <a:defRPr/>
              </a:pPr>
              <a:t>2 March 2016</a:t>
            </a:fld>
            <a:endParaRPr lang="en-GB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malaria in pregnancy</a:t>
            </a:r>
            <a:endParaRPr lang="en-GB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CA597A0C-A68E-45C1-9717-382B2D7B58F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70FC-6BC2-4A2A-9131-BA7437BA58C8}" type="datetime3">
              <a:rPr lang="en-US" smtClean="0"/>
              <a:pPr>
                <a:defRPr/>
              </a:pPr>
              <a:t>2 March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malaria in pregnancy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E3A959-2AB5-463C-A2B7-3899166EC49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CC182F-CCE9-4269-AE5F-A98C020AF961}" type="datetime3">
              <a:rPr lang="en-US" smtClean="0"/>
              <a:pPr>
                <a:defRPr/>
              </a:pPr>
              <a:t>2 March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malaria in pregnancy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4F01DB-1113-4699-83CA-FB2042A9F4B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C181C3C-4995-4FDC-8AE5-AB00BDBBC122}" type="datetime3">
              <a:rPr lang="en-US" smtClean="0"/>
              <a:pPr>
                <a:defRPr/>
              </a:pPr>
              <a:t>2 March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malaria in pregnancy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316577-1664-4F22-8E6D-AAEED37E3B7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CE5908-E64A-4284-BFF8-BC65E8E16BFA}" type="datetime3">
              <a:rPr lang="en-US" smtClean="0"/>
              <a:pPr>
                <a:defRPr/>
              </a:pPr>
              <a:t>2 March 2016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malaria in pregnancy</a:t>
            </a:r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D428D639-D92C-48CE-91EF-CC2DCF46DAD1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DF6A917-2212-4BA3-AF44-CCCB39981AE4}" type="datetime3">
              <a:rPr lang="en-US" smtClean="0"/>
              <a:pPr>
                <a:defRPr/>
              </a:pPr>
              <a:t>2 March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malaria in pregnancy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3B8CE1-6EDF-4C1B-B92C-95129FE6ABF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CAC1EA-651C-4042-B1C1-E4ED8B7CDD2B}" type="datetime3">
              <a:rPr lang="en-US" smtClean="0"/>
              <a:pPr>
                <a:defRPr/>
              </a:pPr>
              <a:t>2 March 2016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malaria in pregnancy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6C82B6-DC6A-4EFE-9CC6-97A961B4271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81C4664-75E9-4EF0-B27A-DD18FF20A9C8}" type="datetime3">
              <a:rPr lang="en-US" smtClean="0"/>
              <a:pPr>
                <a:defRPr/>
              </a:pPr>
              <a:t>2 March 2016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malaria in pregnancy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18FFFE-6A5E-4076-92A0-723E187F836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DD1D47-CED8-48B7-A646-5E223CB309BA}" type="datetime3">
              <a:rPr lang="en-US" smtClean="0"/>
              <a:pPr>
                <a:defRPr/>
              </a:pPr>
              <a:t>2 March 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malaria in pregnancy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E11B0F1-1F77-4567-8287-C8F38BC07950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82A183-61F3-4739-BE89-6A8F71559A87}" type="datetime3">
              <a:rPr lang="en-US" smtClean="0"/>
              <a:pPr>
                <a:defRPr/>
              </a:pPr>
              <a:t>2 March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malaria in pregnancy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64B2C-F8F0-4DFB-BA37-EBDD79872BEF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740624B-7ED5-4F81-978B-96A5F3E5E66B}" type="datetime3">
              <a:rPr lang="en-US" smtClean="0"/>
              <a:pPr>
                <a:defRPr/>
              </a:pPr>
              <a:t>2 March 2016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pPr>
              <a:defRPr/>
            </a:pPr>
            <a:r>
              <a:rPr lang="en-GB" dirty="0" smtClean="0"/>
              <a:t>malaria in pregnancy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>
              <a:defRPr/>
            </a:pPr>
            <a:fld id="{D0FD2790-D26B-49B4-A0CA-5EB18DADC1A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BDB948F5-A7C1-4C5F-BAA5-023741CFA7AF}" type="datetime3">
              <a:rPr lang="en-US" smtClean="0"/>
              <a:pPr>
                <a:defRPr/>
              </a:pPr>
              <a:t>2 March 2016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GB" dirty="0" smtClean="0"/>
              <a:t>malaria in pregnancy</a:t>
            </a:r>
            <a:endParaRPr lang="en-GB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fld id="{4BE0328A-B734-4230-856B-BCCDF18BB77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DR KASHAHU Selapius MD</a:t>
            </a:r>
          </a:p>
          <a:p>
            <a:pPr algn="l" eaLnBrk="1" hangingPunct="1"/>
            <a:r>
              <a:rPr lang="en-US" dirty="0" smtClean="0"/>
              <a:t>ST. BAKHITA</a:t>
            </a:r>
          </a:p>
          <a:p>
            <a:pPr algn="l" eaLnBrk="1" hangingPunct="1"/>
            <a:r>
              <a:rPr lang="en-US" dirty="0" smtClean="0"/>
              <a:t>11</a:t>
            </a:r>
            <a:r>
              <a:rPr lang="en-US" baseline="30000" dirty="0" smtClean="0"/>
              <a:t>th</a:t>
            </a:r>
            <a:r>
              <a:rPr lang="en-US" dirty="0" smtClean="0"/>
              <a:t> JAN 2016</a:t>
            </a:r>
          </a:p>
        </p:txBody>
      </p:sp>
      <p:sp>
        <p:nvSpPr>
          <p:cNvPr id="205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80E524A-B2D2-4E58-B02C-7D75045D475A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205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205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D8C1CD-5869-49FD-8486-3A95179D1FAA}" type="slidenum">
              <a:rPr lang="en-GB" smtClean="0"/>
              <a:pPr/>
              <a:t>1</a:t>
            </a:fld>
            <a:endParaRPr lang="en-GB" dirty="0" smtClean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nl-BE" b="1" smtClean="0">
                <a:latin typeface="Academy Engraved LET" pitchFamily="2" charset="0"/>
              </a:rPr>
              <a:t>MALARIA IN PREGNACY</a:t>
            </a:r>
            <a:endParaRPr lang="en-GB" b="1" dirty="0" smtClean="0">
              <a:latin typeface="Academy Engraved LE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	</a:t>
            </a:r>
            <a:r>
              <a:rPr lang="en-US" sz="3600" b="1" dirty="0" smtClean="0"/>
              <a:t>A. </a:t>
            </a:r>
            <a:r>
              <a:rPr lang="en-US" sz="3600" b="1" u="sng" dirty="0" smtClean="0"/>
              <a:t>RBC CHANGES</a:t>
            </a:r>
          </a:p>
        </p:txBody>
      </p:sp>
      <p:sp>
        <p:nvSpPr>
          <p:cNvPr id="1843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8896192-6241-425C-9E52-E688D2A9372C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1843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1843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BBC2AFC-5B3E-4E45-B6C7-B2EF13401DDB}" type="slidenum">
              <a:rPr lang="en-GB" smtClean="0"/>
              <a:pPr/>
              <a:t>10</a:t>
            </a:fld>
            <a:endParaRPr lang="en-GB" dirty="0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Malaria spp differs in ability that they invade RBC.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P.vivax &amp; P.ovale attack only immature RBC.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P.malariae are only scenescent ones.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P.falciparum invades RBCs of all age &amp; may cause high level of Parasitaemia indicating lethality of malaria.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Parasitized cells undergo a number of changes.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Up to 75% of Hb content is ingested &amp; metabolized by the Plasmodia as they begin to grow.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Cont…</a:t>
            </a:r>
          </a:p>
        </p:txBody>
      </p:sp>
      <p:sp>
        <p:nvSpPr>
          <p:cNvPr id="1946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80D983B-B06D-4A9D-B32F-3ADCA05A7EFA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1946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1946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167910-F462-4B91-B2D3-7FA3D4041402}" type="slidenum">
              <a:rPr lang="en-GB" smtClean="0"/>
              <a:pPr/>
              <a:t>11</a:t>
            </a:fld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 P.falciparum infection Electron dense (knobs) forms on RBC membrane  where it overlays accumulation of parasitic Antigen.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These structures appear to mediate the attachment of the involved cells to the capillary &amp; post capillary venous endothelium of the deep tissue resulting in INTRAVASCULAR AGGLUTINATION &amp; SLUDGING.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Infection in any of the 4 spp render the RBC less deformable &amp; hence susceptible to removal by spleen with stimulation of the immune system &amp; circulation of the RBC through the splenic cord increases.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Splenic trapping is enhanced &amp; parasitized erythrocyte are forced into intimate contact with activated Macrophages.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Here the intracellular parasite is destroyed by Macrophage secreted CYTOKINES &amp; or the erythrocyte itself is phagocytosed</a:t>
            </a:r>
            <a:r>
              <a:rPr lang="en-US" sz="2000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dirty="0" smtClean="0"/>
              <a:t>Cont…</a:t>
            </a:r>
          </a:p>
        </p:txBody>
      </p:sp>
      <p:sp>
        <p:nvSpPr>
          <p:cNvPr id="2048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314E608-647A-4036-9ED0-39558457D280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2048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2048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904FE2-FA68-425D-9EB4-2A832043A759}" type="slidenum">
              <a:rPr lang="en-GB" smtClean="0"/>
              <a:pPr/>
              <a:t>12</a:t>
            </a:fld>
            <a:endParaRPr lang="en-GB" dirty="0" smtClean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Parasitised cells escaping from splenic removal are destroyed at the time of SPORULATION,a process elicit fever in the host (pressumable releted  to release of an intracellular pyrogen.)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The severity of Anaemia in severe malaria  is due to sequestration in which the number of infected Erythrocyte,erythropoesis is damped, parasitised &amp; nonparasitised cell as well are removed.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Blackwater fever can occur due to massive Intravascular hemolysis.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Most affected RBCs are destroyed at the Reticuloendothelial system ( in Liver &amp; spleen).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Thrombocytopenia &amp; DIC occur in severe malaria due to splenic pooling and altered platelet life span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 smtClean="0"/>
              <a:t>B. </a:t>
            </a:r>
            <a:r>
              <a:rPr lang="en-US" sz="3200" b="1" u="sng" dirty="0" smtClean="0"/>
              <a:t>CIRCULATORY CHANGES</a:t>
            </a:r>
          </a:p>
        </p:txBody>
      </p:sp>
      <p:sp>
        <p:nvSpPr>
          <p:cNvPr id="2150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E23ED63-6272-44C8-B5D3-BF014C4767C9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2151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2150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F6AFF-C2E1-4125-9E52-32B6F670F793}" type="slidenum">
              <a:rPr lang="en-GB" smtClean="0"/>
              <a:pPr/>
              <a:t>13</a:t>
            </a:fld>
            <a:endParaRPr lang="en-GB" dirty="0" smtClean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Except  for the period of cutaneous vasoconstriction that accampany malarial rigor, the febrile pt  is usually warm &amp; well perfused with low &amp; normal BP and rapid pulse.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In severe malaria the vasodilator state may be exaggerated with hypotension &amp; decresed central venous pressure.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Almost all death in malaria result from the occlusion of VISCERAL MICROCIRCULATION with P.falciparum in RBC.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 smtClean="0"/>
              <a:t>Although the process involves the deep tissue it is more intense in brain of infants,children,pregnant women &amp; travellers to endemic region and other Immunocompromised individuals.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 smtClean="0"/>
              <a:t>C. </a:t>
            </a:r>
            <a:r>
              <a:rPr lang="en-US" sz="3600" b="1" u="sng" dirty="0" smtClean="0"/>
              <a:t>METABOLIC CHANGE</a:t>
            </a:r>
          </a:p>
        </p:txBody>
      </p:sp>
      <p:sp>
        <p:nvSpPr>
          <p:cNvPr id="2253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CDC74F9-FD82-48F1-8877-C94E4EA72C03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2253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2253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1A6444-13BF-453B-8B41-17D21F29435D}" type="slidenum">
              <a:rPr lang="en-GB" smtClean="0"/>
              <a:pPr/>
              <a:t>14</a:t>
            </a:fld>
            <a:endParaRPr lang="en-GB" dirty="0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Local tissue </a:t>
            </a:r>
            <a:r>
              <a:rPr lang="en-US" sz="2800" dirty="0" smtClean="0">
                <a:solidFill>
                  <a:srgbClr val="C00000"/>
                </a:solidFill>
              </a:rPr>
              <a:t>hypoxia</a:t>
            </a:r>
            <a:r>
              <a:rPr lang="en-US" sz="2800" dirty="0" smtClean="0"/>
              <a:t> in the region of abnormal microcirculatory flow is presumed to mediate most pathologic changes seen in severe malaria.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Lactic acidosis occur as a result of anaerobic glycolysis in both host &amp; parasite.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May be lethal 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The large parasite burden may profound hypogycaemia.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i="1" u="sng" dirty="0" smtClean="0"/>
              <a:t>Note:</a:t>
            </a:r>
            <a:r>
              <a:rPr lang="en-US" sz="2800" i="1" dirty="0" smtClean="0"/>
              <a:t> quinine induced </a:t>
            </a:r>
            <a:r>
              <a:rPr lang="en-US" sz="2800" i="1" u="sng" dirty="0" smtClean="0">
                <a:solidFill>
                  <a:srgbClr val="C00000"/>
                </a:solidFill>
              </a:rPr>
              <a:t>hyper</a:t>
            </a:r>
            <a:r>
              <a:rPr lang="en-US" sz="2800" b="1" i="1" u="sng" dirty="0" smtClean="0"/>
              <a:t>insulin</a:t>
            </a:r>
            <a:r>
              <a:rPr lang="en-US" sz="2800" i="1" u="sng" dirty="0" smtClean="0">
                <a:solidFill>
                  <a:srgbClr val="C00000"/>
                </a:solidFill>
              </a:rPr>
              <a:t>emia</a:t>
            </a:r>
            <a:r>
              <a:rPr lang="en-US" sz="2800" i="1" dirty="0" smtClean="0"/>
              <a:t> aggravate the probrem.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D. </a:t>
            </a:r>
            <a:r>
              <a:rPr lang="en-US" b="1" u="sng" dirty="0" smtClean="0"/>
              <a:t>IN THE PLACENTA</a:t>
            </a:r>
          </a:p>
        </p:txBody>
      </p:sp>
      <p:sp>
        <p:nvSpPr>
          <p:cNvPr id="2355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2358D4B-02FD-494C-9FB9-35B2AC00908E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2355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696315-B675-4BA9-BAF2-30D0385BC021}" type="slidenum">
              <a:rPr lang="en-GB" smtClean="0"/>
              <a:pPr/>
              <a:t>15</a:t>
            </a:fld>
            <a:endParaRPr lang="en-GB" dirty="0" smtClean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Pregnancy increase susceptibility to malaria. This is caused by suppression of systemic and placental cell mediated immune response.</a:t>
            </a:r>
          </a:p>
          <a:p>
            <a:pPr eaLnBrk="1" hangingPunct="1"/>
            <a:r>
              <a:rPr lang="en-US" sz="2800" dirty="0" smtClean="0"/>
              <a:t>There is intense sequestration of P.falciparum infected erythrocyte in the placenta </a:t>
            </a:r>
          </a:p>
          <a:p>
            <a:pPr eaLnBrk="1" hangingPunct="1"/>
            <a:r>
              <a:rPr lang="en-US" sz="2800" dirty="0" smtClean="0"/>
              <a:t>Local activation of pro inflammatory cytokines production and maternal anemia results to placental insuffiency and foetal growth retardation.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u="sng" dirty="0" smtClean="0"/>
              <a:t>CLINICAL FEATURES</a:t>
            </a:r>
          </a:p>
        </p:txBody>
      </p:sp>
      <p:sp>
        <p:nvSpPr>
          <p:cNvPr id="24580" name="Date Placeholder 4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672E580-2384-453B-9EC0-FF59F67C419B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24582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CEC60D-ABCB-4CE9-8A64-48554395A098}" type="slidenum">
              <a:rPr lang="en-GB" smtClean="0"/>
              <a:pPr/>
              <a:t>16</a:t>
            </a:fld>
            <a:endParaRPr lang="en-GB" dirty="0" smtClean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400" b="1" dirty="0" smtClean="0">
                <a:latin typeface="+mj-lt"/>
              </a:rPr>
              <a:t>A.UNCOMLICATED MALARIA</a:t>
            </a:r>
            <a:r>
              <a:rPr lang="en-US" sz="2400" dirty="0" smtClean="0">
                <a:latin typeface="+mj-lt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400" dirty="0" smtClean="0"/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u="sng" dirty="0" smtClean="0"/>
              <a:t>Fever</a:t>
            </a:r>
            <a:r>
              <a:rPr lang="en-US" sz="2400" dirty="0" smtClean="0"/>
              <a:t>. Temperature of 38˚c or higher may be caused by malaria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Headache.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Muscle/Joint pain.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Malaise.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Body weakness.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Chest pain.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Cough.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Loss of appetite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400" dirty="0" smtClean="0"/>
              <a:t>Vomiting or diarrhoea. </a:t>
            </a:r>
            <a:r>
              <a:rPr lang="en-US" sz="36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dirty="0" smtClean="0"/>
              <a:t>cont…</a:t>
            </a:r>
          </a:p>
        </p:txBody>
      </p:sp>
      <p:sp>
        <p:nvSpPr>
          <p:cNvPr id="2560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877138B-9F3E-4706-978A-EFBD40645F6D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2560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A2F991-B2F2-4EBB-81A6-4F171AB7ED18}" type="slidenum">
              <a:rPr lang="en-GB" smtClean="0"/>
              <a:pPr/>
              <a:t>17</a:t>
            </a:fld>
            <a:endParaRPr lang="en-GB" dirty="0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 smtClean="0">
                <a:latin typeface="Algerian" pitchFamily="82" charset="0"/>
              </a:rPr>
              <a:t>  </a:t>
            </a:r>
            <a:r>
              <a:rPr lang="en-US" sz="2800" b="1" dirty="0" smtClean="0">
                <a:latin typeface="Arial Unicode MS" pitchFamily="34" charset="-128"/>
              </a:rPr>
              <a:t>B. SEVERE MALARIA.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>
              <a:latin typeface="Arial Unicode MS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 Unicode MS" pitchFamily="34" charset="-128"/>
              </a:rPr>
              <a:t>Behavioral change/acute confusional state.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 Unicode MS" pitchFamily="34" charset="-128"/>
              </a:rPr>
              <a:t>Coma.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 Unicode MS" pitchFamily="34" charset="-128"/>
              </a:rPr>
              <a:t>Acute renal failure (</a:t>
            </a:r>
            <a:r>
              <a:rPr lang="en-US" sz="2000" dirty="0" err="1" smtClean="0">
                <a:latin typeface="Arial Unicode MS" pitchFamily="34" charset="-128"/>
              </a:rPr>
              <a:t>Oliguria</a:t>
            </a:r>
            <a:r>
              <a:rPr lang="en-US" sz="1700" i="1" dirty="0" smtClean="0">
                <a:solidFill>
                  <a:srgbClr val="92D050"/>
                </a:solidFill>
                <a:latin typeface="Arial Unicode MS" pitchFamily="34" charset="-128"/>
              </a:rPr>
              <a:t>(production </a:t>
            </a:r>
            <a:r>
              <a:rPr lang="en-US" sz="1700" i="1" dirty="0" smtClean="0">
                <a:solidFill>
                  <a:srgbClr val="92D050"/>
                </a:solidFill>
                <a:latin typeface="Arial Unicode MS" pitchFamily="34" charset="-128"/>
              </a:rPr>
              <a:t>o</a:t>
            </a:r>
            <a:r>
              <a:rPr lang="en-US" sz="1700" i="1" dirty="0" smtClean="0">
                <a:solidFill>
                  <a:srgbClr val="92D050"/>
                </a:solidFill>
                <a:latin typeface="Arial Unicode MS" pitchFamily="34" charset="-128"/>
              </a:rPr>
              <a:t>f abnormal small amount of urine)</a:t>
            </a:r>
            <a:r>
              <a:rPr lang="en-US" sz="2000" dirty="0" smtClean="0">
                <a:latin typeface="Arial Unicode MS" pitchFamily="34" charset="-128"/>
              </a:rPr>
              <a:t>).</a:t>
            </a:r>
            <a:endParaRPr lang="en-US" sz="2000" dirty="0" smtClean="0">
              <a:latin typeface="Arial Unicode MS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 Unicode MS" pitchFamily="34" charset="-128"/>
              </a:rPr>
              <a:t>Shock.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 Unicode MS" pitchFamily="34" charset="-128"/>
              </a:rPr>
              <a:t>Haemoglobinuria (passing dark brown urine).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 Unicode MS" pitchFamily="34" charset="-128"/>
              </a:rPr>
              <a:t>Bleeding tendecy.(due to decreased platelet activity)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 Unicode MS" pitchFamily="34" charset="-128"/>
              </a:rPr>
              <a:t>Jaundice.(due to destruction of Hb)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 Unicode MS" pitchFamily="34" charset="-128"/>
              </a:rPr>
              <a:t>Hypoglycemia.(parasites feed on iron)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 Unicode MS" pitchFamily="34" charset="-128"/>
              </a:rPr>
              <a:t>Acidosis.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 Unicode MS" pitchFamily="34" charset="-128"/>
              </a:rPr>
              <a:t>Prostration.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 Unicode MS" pitchFamily="34" charset="-128"/>
              </a:rPr>
              <a:t>Difficult in breathing(due to pulmonary edema.)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 Unicode MS" pitchFamily="34" charset="-128"/>
              </a:rPr>
              <a:t>Splenomegally and even hepatomegally may occur. 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 smtClean="0">
                <a:latin typeface="Arial Unicode MS" pitchFamily="34" charset="-128"/>
              </a:rPr>
              <a:t>Severe palmar palor</a:t>
            </a:r>
          </a:p>
          <a:p>
            <a:pPr eaLnBrk="1" hangingPunct="1">
              <a:lnSpc>
                <a:spcPct val="80000"/>
              </a:lnSpc>
            </a:pPr>
            <a:endParaRPr lang="en-US" sz="1800" dirty="0" smtClean="0">
              <a:latin typeface="Algerian" pitchFamily="82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800" dirty="0" smtClean="0">
              <a:latin typeface="Arial Unicode MS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u="sng" dirty="0" smtClean="0"/>
              <a:t>LAB. INVESTIGATION</a:t>
            </a:r>
          </a:p>
        </p:txBody>
      </p:sp>
      <p:sp>
        <p:nvSpPr>
          <p:cNvPr id="2662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6B801C83-68C6-4990-97E9-7AE7768539AB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2663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25F30C-3319-4667-B93B-9A7AB66E50A4}" type="slidenum">
              <a:rPr lang="en-GB" smtClean="0"/>
              <a:pPr/>
              <a:t>18</a:t>
            </a:fld>
            <a:endParaRPr lang="en-GB" dirty="0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Thick and thin blood smears for malaria parasites</a:t>
            </a:r>
          </a:p>
          <a:p>
            <a:pPr eaLnBrk="1" hangingPunct="1"/>
            <a:r>
              <a:rPr lang="en-US" dirty="0" smtClean="0"/>
              <a:t>Blood glucose in patients with altered consciousness</a:t>
            </a:r>
          </a:p>
          <a:p>
            <a:pPr eaLnBrk="1" hangingPunct="1"/>
            <a:r>
              <a:rPr lang="en-US" dirty="0" smtClean="0"/>
              <a:t>Hb and Hct to assess for anemia</a:t>
            </a:r>
          </a:p>
          <a:p>
            <a:pPr eaLnBrk="1" hangingPunct="1"/>
            <a:r>
              <a:rPr lang="en-US" dirty="0" smtClean="0"/>
              <a:t>Lumbar puncture to exclude meningitis 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OTHER INVESTIGATIONs</a:t>
            </a:r>
          </a:p>
        </p:txBody>
      </p:sp>
      <p:sp>
        <p:nvSpPr>
          <p:cNvPr id="2867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89B6EB2-F531-4D9A-B09B-4AF426E06829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2867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C7AA4F-E492-4981-A21E-4C8CE669D7A1}" type="slidenum">
              <a:rPr lang="en-GB" smtClean="0"/>
              <a:pPr/>
              <a:t>19</a:t>
            </a:fld>
            <a:endParaRPr lang="en-GB" dirty="0" smtClean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Serum Creatinine or Urea for renal function test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Electrolytes (to reveal a correctable abnormality)- Important for renal failure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FBP and differential WBC count 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Blood gases- pH, and anion gap (acidemia indicates severe diseases)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CXR- may identify pulmonary edema or lobar consolidation, to evaluate respiratory distress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Plasma and CSF lactate levels- raised in acidosis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dirty="0" smtClean="0"/>
          </a:p>
          <a:p>
            <a:pPr eaLnBrk="1" hangingPunct="1"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b="1" u="sng" smtClean="0"/>
              <a:t>Definition</a:t>
            </a:r>
            <a:endParaRPr lang="en-GB" b="1" u="sng" dirty="0" smtClean="0"/>
          </a:p>
        </p:txBody>
      </p:sp>
      <p:sp>
        <p:nvSpPr>
          <p:cNvPr id="410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757F0622-474E-4FC7-9530-1795736A8163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410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9405ED-2C5B-41C4-A72C-6C504D7DDB50}" type="slidenum">
              <a:rPr lang="en-GB" smtClean="0"/>
              <a:pPr/>
              <a:t>2</a:t>
            </a:fld>
            <a:endParaRPr lang="en-GB" dirty="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nl-BE" dirty="0" smtClean="0"/>
              <a:t>Malaria is an acute infective illness caused by </a:t>
            </a:r>
            <a:r>
              <a:rPr lang="nl-BE" u="sng" dirty="0" smtClean="0"/>
              <a:t>protozoa</a:t>
            </a:r>
            <a:r>
              <a:rPr lang="nl-BE" dirty="0" smtClean="0"/>
              <a:t> of the genus </a:t>
            </a:r>
            <a:r>
              <a:rPr lang="nl-BE" u="sng" dirty="0" smtClean="0"/>
              <a:t>plasmodium</a:t>
            </a:r>
            <a:r>
              <a:rPr lang="nl-BE" dirty="0" smtClean="0"/>
              <a:t> which are parasitic in RBC transmitted by </a:t>
            </a:r>
            <a:r>
              <a:rPr lang="nl-BE" b="1" dirty="0" smtClean="0"/>
              <a:t>Anopheles mosquitoes</a:t>
            </a:r>
            <a:r>
              <a:rPr lang="nl-BE" dirty="0" smtClean="0"/>
              <a:t>.</a:t>
            </a:r>
          </a:p>
          <a:p>
            <a:pPr eaLnBrk="1" hangingPunct="1">
              <a:buFontTx/>
              <a:buNone/>
            </a:pPr>
            <a:r>
              <a:rPr lang="nl-BE" dirty="0" smtClean="0"/>
              <a:t>   Malaria in pregnancy is when infection occur at any period either 1st, 2nd or 3rd trimester</a:t>
            </a: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DDX</a:t>
            </a:r>
          </a:p>
        </p:txBody>
      </p:sp>
      <p:sp>
        <p:nvSpPr>
          <p:cNvPr id="3174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4CD3F29-CCF4-4DCF-AAD5-BCBD784A1E6A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3175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DE093A-44AF-4EA3-AA32-2B9ABA1342F4}" type="slidenum">
              <a:rPr lang="en-GB" smtClean="0"/>
              <a:pPr/>
              <a:t>20</a:t>
            </a:fld>
            <a:endParaRPr lang="en-GB" dirty="0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u="sng" dirty="0" smtClean="0"/>
              <a:t>Meningitis</a:t>
            </a:r>
          </a:p>
          <a:p>
            <a:pPr eaLnBrk="1" hangingPunct="1"/>
            <a:r>
              <a:rPr lang="en-US" u="sng" dirty="0" smtClean="0"/>
              <a:t>Pneumonia</a:t>
            </a:r>
          </a:p>
          <a:p>
            <a:pPr eaLnBrk="1" hangingPunct="1"/>
            <a:r>
              <a:rPr lang="en-US" u="sng" dirty="0" smtClean="0"/>
              <a:t>Typhoid fever</a:t>
            </a:r>
          </a:p>
          <a:p>
            <a:pPr eaLnBrk="1" hangingPunct="1"/>
            <a:r>
              <a:rPr lang="en-US" u="sng" dirty="0" smtClean="0"/>
              <a:t>Relapsing fever</a:t>
            </a:r>
            <a:endParaRPr lang="en-US" u="sng" dirty="0" smtClean="0"/>
          </a:p>
          <a:p>
            <a:pPr eaLnBrk="1" hangingPunct="1"/>
            <a:r>
              <a:rPr lang="en-US" u="sng" dirty="0" smtClean="0"/>
              <a:t>UTI</a:t>
            </a:r>
          </a:p>
          <a:p>
            <a:pPr eaLnBrk="1" hangingPunct="1"/>
            <a:r>
              <a:rPr lang="en-US" u="sng" dirty="0" smtClean="0"/>
              <a:t>Influenza infection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u="sng" dirty="0" smtClean="0"/>
              <a:t>COMPLICATIONS</a:t>
            </a:r>
          </a:p>
        </p:txBody>
      </p:sp>
      <p:sp>
        <p:nvSpPr>
          <p:cNvPr id="3277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A642EEED-80AD-42C2-AE1A-6ABA573D9D7F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3277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413775-D789-46D4-913B-806AB0A20BFB}" type="slidenum">
              <a:rPr lang="en-GB" smtClean="0"/>
              <a:pPr/>
              <a:t>21</a:t>
            </a:fld>
            <a:endParaRPr lang="en-GB" dirty="0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Abortion</a:t>
            </a:r>
          </a:p>
          <a:p>
            <a:pPr eaLnBrk="1" hangingPunct="1"/>
            <a:r>
              <a:rPr lang="en-US" dirty="0" smtClean="0"/>
              <a:t>Premature labor</a:t>
            </a:r>
          </a:p>
          <a:p>
            <a:pPr eaLnBrk="1" hangingPunct="1"/>
            <a:r>
              <a:rPr lang="en-US" dirty="0" smtClean="0"/>
              <a:t>Low birth weight baby</a:t>
            </a:r>
          </a:p>
          <a:p>
            <a:pPr eaLnBrk="1" hangingPunct="1"/>
            <a:r>
              <a:rPr lang="en-US" dirty="0" smtClean="0"/>
              <a:t>Intrauterine growth restriction (IUGR)</a:t>
            </a:r>
          </a:p>
          <a:p>
            <a:pPr eaLnBrk="1" hangingPunct="1"/>
            <a:r>
              <a:rPr lang="en-US" dirty="0" smtClean="0"/>
              <a:t>Intrauterine fetal death</a:t>
            </a:r>
          </a:p>
          <a:p>
            <a:pPr eaLnBrk="1" hangingPunct="1"/>
            <a:r>
              <a:rPr lang="en-US" dirty="0" smtClean="0"/>
              <a:t>Anemia</a:t>
            </a:r>
          </a:p>
          <a:p>
            <a:pPr eaLnBrk="1" hangingPunct="1"/>
            <a:r>
              <a:rPr lang="en-US" dirty="0" smtClean="0"/>
              <a:t>Pulmonary edema</a:t>
            </a:r>
          </a:p>
          <a:p>
            <a:pPr eaLnBrk="1" hangingPunct="1"/>
            <a:r>
              <a:rPr lang="en-US" dirty="0" smtClean="0"/>
              <a:t>Congenital infection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b="1" u="sng" dirty="0" smtClean="0"/>
              <a:t>Management of Malaria in pregnancy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18162380-1A29-4E03-A3F8-20E59791913B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3379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0CA8FD-02E9-4CAD-802D-FE7152EE5E00}" type="slidenum">
              <a:rPr lang="en-GB" smtClean="0"/>
              <a:pPr/>
              <a:t>22</a:t>
            </a:fld>
            <a:endParaRPr lang="en-GB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i="1" dirty="0" smtClean="0"/>
              <a:t>Routine intermittent presumptive treatment (IPT) using SP in pregnant women </a:t>
            </a:r>
            <a:r>
              <a:rPr lang="en-US" dirty="0" smtClean="0"/>
              <a:t>All pregnant women in malaria endemic areas, should receive a full treatment dose of sulfadoxine pyrimethamine (SP) 3 tablets as a single oral dose twice during the course of their pregnancy One dose administered during the 2</a:t>
            </a:r>
            <a:r>
              <a:rPr lang="en-US" baseline="30000" dirty="0" smtClean="0"/>
              <a:t>nd</a:t>
            </a:r>
            <a:r>
              <a:rPr lang="en-US" dirty="0" smtClean="0"/>
              <a:t> trimester and one dose in the 3</a:t>
            </a:r>
            <a:r>
              <a:rPr lang="en-US" baseline="30000" dirty="0" smtClean="0"/>
              <a:t>rd</a:t>
            </a:r>
            <a:r>
              <a:rPr lang="en-US" dirty="0" smtClean="0"/>
              <a:t> trimester of pregnancy as IPT.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482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25B69007-BB58-4E51-BDC6-DFBD1E54A673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3482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C543E3-F70C-4618-B518-C88AA1140D50}" type="slidenum">
              <a:rPr lang="en-GB" smtClean="0"/>
              <a:pPr/>
              <a:t>23</a:t>
            </a:fld>
            <a:endParaRPr lang="en-GB" dirty="0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1</a:t>
            </a:r>
            <a:r>
              <a:rPr lang="en-US" baseline="30000" dirty="0" smtClean="0"/>
              <a:t>st</a:t>
            </a:r>
            <a:r>
              <a:rPr lang="en-US" dirty="0" smtClean="0"/>
              <a:t> dose of SP for IPT should be given in week 20 and the 2</a:t>
            </a:r>
            <a:r>
              <a:rPr lang="en-US" baseline="30000" dirty="0" smtClean="0"/>
              <a:t>nd</a:t>
            </a:r>
            <a:r>
              <a:rPr lang="en-US" dirty="0" smtClean="0"/>
              <a:t> dose in week 30.</a:t>
            </a:r>
          </a:p>
          <a:p>
            <a:pPr eaLnBrk="1" hangingPunct="1"/>
            <a:r>
              <a:rPr lang="en-US" dirty="0" smtClean="0"/>
              <a:t>If antenatal clinic attendance is irregular, the 1</a:t>
            </a:r>
            <a:r>
              <a:rPr lang="en-US" baseline="30000" dirty="0" smtClean="0"/>
              <a:t>st</a:t>
            </a:r>
            <a:r>
              <a:rPr lang="en-US" dirty="0" smtClean="0"/>
              <a:t> IPT dose may be given any time btn the 20</a:t>
            </a:r>
            <a:r>
              <a:rPr lang="en-US" baseline="30000" dirty="0" smtClean="0"/>
              <a:t>th</a:t>
            </a:r>
            <a:r>
              <a:rPr lang="en-US" dirty="0" smtClean="0"/>
              <a:t> and 28</a:t>
            </a:r>
            <a:r>
              <a:rPr lang="en-US" baseline="30000" dirty="0" smtClean="0"/>
              <a:t>th</a:t>
            </a:r>
            <a:r>
              <a:rPr lang="en-US" dirty="0" smtClean="0"/>
              <a:t> weeks and the 2</a:t>
            </a:r>
            <a:r>
              <a:rPr lang="en-US" baseline="30000" dirty="0" smtClean="0"/>
              <a:t>nd</a:t>
            </a:r>
            <a:r>
              <a:rPr lang="en-US" dirty="0" smtClean="0"/>
              <a:t> IPT dose any time btn the 30</a:t>
            </a:r>
            <a:r>
              <a:rPr lang="en-US" baseline="30000" dirty="0" smtClean="0"/>
              <a:t>th</a:t>
            </a:r>
            <a:r>
              <a:rPr lang="en-US" dirty="0" smtClean="0"/>
              <a:t> and 36</a:t>
            </a:r>
            <a:r>
              <a:rPr lang="en-US" baseline="30000" dirty="0" smtClean="0"/>
              <a:t>th</a:t>
            </a:r>
            <a:r>
              <a:rPr lang="en-US" dirty="0" smtClean="0"/>
              <a:t>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</p:txBody>
      </p:sp>
      <p:sp>
        <p:nvSpPr>
          <p:cNvPr id="358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4EE1CACB-222C-4B75-A769-F57C307F4C1A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358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2060F0B-12BA-448A-A1FE-B0502F51B3A3}" type="slidenum">
              <a:rPr lang="en-GB" smtClean="0"/>
              <a:pPr/>
              <a:t>24</a:t>
            </a:fld>
            <a:endParaRPr lang="en-GB" dirty="0" smtClean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Intravenous quinine is  recommended for severe malaria in pregnant women. </a:t>
            </a:r>
            <a:r>
              <a:rPr lang="en-US" b="1" dirty="0" smtClean="0"/>
              <a:t>Dose:</a:t>
            </a:r>
            <a:r>
              <a:rPr lang="en-US" dirty="0" smtClean="0"/>
              <a:t> Quinine 10mg/kg bwt diluted in 5-10ml/kg bwt of 5% dextrose, infused over 4hrs and the pt rest for 4hrs and repeat the dose again for 7 days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u="sng" dirty="0" smtClean="0"/>
              <a:t>Non – response to quinine therapy</a:t>
            </a:r>
          </a:p>
        </p:txBody>
      </p:sp>
      <p:sp>
        <p:nvSpPr>
          <p:cNvPr id="368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5054FBC0-C7BF-44D4-AB4E-878F417E5F1D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368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E5898F-D301-4226-9C6E-46DA90178FA1}" type="slidenum">
              <a:rPr lang="en-GB" smtClean="0"/>
              <a:pPr/>
              <a:t>25</a:t>
            </a:fld>
            <a:endParaRPr lang="en-GB" dirty="0" smtClean="0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Persistance of malaria symptoms and failure to clear parasites after 3 days of treatment should be regarded as a non – response to quinine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In such a situation Artemisinin derivertives should be given along with quinine		Artemether </a:t>
            </a:r>
            <a:r>
              <a:rPr lang="en-US" sz="2800" dirty="0" smtClean="0">
                <a:solidFill>
                  <a:srgbClr val="C00000"/>
                </a:solidFill>
              </a:rPr>
              <a:t>(IM) </a:t>
            </a:r>
            <a:r>
              <a:rPr lang="en-US" sz="2800" dirty="0" smtClean="0"/>
              <a:t>dose; </a:t>
            </a:r>
            <a:r>
              <a:rPr lang="en-US" sz="2800" dirty="0" smtClean="0">
                <a:solidFill>
                  <a:srgbClr val="C00000"/>
                </a:solidFill>
              </a:rPr>
              <a:t>3.2 mg/kg bwt </a:t>
            </a:r>
            <a:r>
              <a:rPr lang="en-US" sz="2800" dirty="0" smtClean="0"/>
              <a:t>followed by </a:t>
            </a:r>
            <a:r>
              <a:rPr lang="en-US" sz="2800" dirty="0" smtClean="0">
                <a:solidFill>
                  <a:srgbClr val="C00000"/>
                </a:solidFill>
              </a:rPr>
              <a:t>1.6 mg/kg bwt </a:t>
            </a:r>
            <a:r>
              <a:rPr lang="en-US" sz="2800" dirty="0" smtClean="0"/>
              <a:t>daily for 6 days	Sodium artesunate </a:t>
            </a:r>
            <a:r>
              <a:rPr lang="en-US" sz="2800" dirty="0" smtClean="0">
                <a:solidFill>
                  <a:srgbClr val="92D050"/>
                </a:solidFill>
              </a:rPr>
              <a:t>(IV</a:t>
            </a:r>
            <a:r>
              <a:rPr lang="en-US" sz="2800" dirty="0" smtClean="0"/>
              <a:t>) injection dose; </a:t>
            </a:r>
            <a:r>
              <a:rPr lang="en-US" sz="2800" dirty="0" smtClean="0">
                <a:solidFill>
                  <a:srgbClr val="92D050"/>
                </a:solidFill>
              </a:rPr>
              <a:t>2.4mg/kg bwt</a:t>
            </a:r>
            <a:r>
              <a:rPr lang="en-US" sz="2800" dirty="0" smtClean="0"/>
              <a:t> followed by </a:t>
            </a:r>
            <a:r>
              <a:rPr lang="en-US" sz="2800" dirty="0" smtClean="0">
                <a:solidFill>
                  <a:srgbClr val="92D050"/>
                </a:solidFill>
              </a:rPr>
              <a:t>1.2 mg/kg bwt </a:t>
            </a:r>
            <a:r>
              <a:rPr lang="en-US" sz="2800" dirty="0" smtClean="0"/>
              <a:t>at 12 hrs and 24 hrs then 1.2 mg/kg bwt daily for 6 days.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800" b="1" u="sng" dirty="0" smtClean="0"/>
              <a:t>Prevention</a:t>
            </a:r>
          </a:p>
        </p:txBody>
      </p:sp>
      <p:sp>
        <p:nvSpPr>
          <p:cNvPr id="378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9B778EA-E07D-4AE5-92EE-9730119C7494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378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925B32-9FAE-4C97-9B4A-08C11ED2B841}" type="slidenum">
              <a:rPr lang="en-GB" smtClean="0"/>
              <a:pPr/>
              <a:t>26</a:t>
            </a:fld>
            <a:endParaRPr lang="en-GB" dirty="0" smtClean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en-US" u="sng" dirty="0" smtClean="0"/>
              <a:t>Use ITN’s</a:t>
            </a:r>
          </a:p>
          <a:p>
            <a:pPr eaLnBrk="1" hangingPunct="1"/>
            <a:r>
              <a:rPr lang="en-US" u="sng" dirty="0" smtClean="0"/>
              <a:t>Chemoprophylaxis</a:t>
            </a:r>
            <a:r>
              <a:rPr lang="en-US" dirty="0" smtClean="0"/>
              <a:t> for those who are </a:t>
            </a:r>
            <a:r>
              <a:rPr lang="en-US" b="1" dirty="0" smtClean="0"/>
              <a:t>exposed to </a:t>
            </a:r>
            <a:r>
              <a:rPr lang="en-US" b="1" dirty="0" smtClean="0"/>
              <a:t>malaria</a:t>
            </a:r>
            <a:r>
              <a:rPr lang="en-US" b="1" dirty="0" smtClean="0"/>
              <a:t>, </a:t>
            </a:r>
            <a:r>
              <a:rPr lang="en-US" b="1" dirty="0" smtClean="0"/>
              <a:t>from </a:t>
            </a:r>
            <a:r>
              <a:rPr lang="en-US" b="1" dirty="0" smtClean="0"/>
              <a:t>non endemic to </a:t>
            </a:r>
            <a:r>
              <a:rPr lang="en-US" b="1" dirty="0" smtClean="0"/>
              <a:t>endemic areas</a:t>
            </a:r>
            <a:r>
              <a:rPr lang="en-US" dirty="0" smtClean="0"/>
              <a:t> </a:t>
            </a:r>
            <a:r>
              <a:rPr lang="en-US" dirty="0" smtClean="0"/>
              <a:t>and </a:t>
            </a:r>
            <a:r>
              <a:rPr lang="en-US" dirty="0" smtClean="0"/>
              <a:t> </a:t>
            </a:r>
            <a:r>
              <a:rPr lang="en-US" b="1" dirty="0" err="1" smtClean="0"/>
              <a:t>sickling</a:t>
            </a:r>
            <a:r>
              <a:rPr lang="en-US" b="1" dirty="0" smtClean="0"/>
              <a:t> patients</a:t>
            </a:r>
            <a:endParaRPr lang="en-US" b="1" dirty="0" smtClean="0"/>
          </a:p>
          <a:p>
            <a:pPr eaLnBrk="1" hangingPunct="1"/>
            <a:r>
              <a:rPr lang="en-US" dirty="0" smtClean="0"/>
              <a:t>Mosquito repellants</a:t>
            </a:r>
          </a:p>
          <a:p>
            <a:pPr eaLnBrk="1" hangingPunct="1"/>
            <a:r>
              <a:rPr lang="en-US" dirty="0" smtClean="0"/>
              <a:t>Health education</a:t>
            </a:r>
          </a:p>
          <a:p>
            <a:pPr eaLnBrk="1" hangingPunct="1"/>
            <a:r>
              <a:rPr lang="en-US" dirty="0" smtClean="0"/>
              <a:t>Larviciding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b="1" u="sng" smtClean="0"/>
              <a:t>Etiology</a:t>
            </a:r>
            <a:endParaRPr lang="en-GB" b="1" u="sng" dirty="0" smtClean="0"/>
          </a:p>
        </p:txBody>
      </p:sp>
      <p:sp>
        <p:nvSpPr>
          <p:cNvPr id="1024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CF95EBE1-62CB-4FB7-93E8-5A3FAE1238EF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1024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8B837B-F050-4DB0-B478-A54B51D33F23}" type="slidenum">
              <a:rPr lang="en-GB" smtClean="0"/>
              <a:pPr/>
              <a:t>3</a:t>
            </a:fld>
            <a:endParaRPr lang="en-GB" dirty="0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nl-BE" dirty="0" smtClean="0"/>
              <a:t>Caused by four spp. Of Plasmodium ie; P.falciparum, P.malariae,P.ovale and P.vivax.</a:t>
            </a:r>
          </a:p>
          <a:p>
            <a:pPr eaLnBrk="1" hangingPunct="1"/>
            <a:r>
              <a:rPr lang="nl-BE" dirty="0" smtClean="0"/>
              <a:t>P.vivax and P.falciparum are more common in our setup</a:t>
            </a:r>
          </a:p>
          <a:p>
            <a:pPr eaLnBrk="1" hangingPunct="1"/>
            <a:r>
              <a:rPr lang="nl-BE" dirty="0" smtClean="0"/>
              <a:t>Among all types of plasmodium P.falciparum is the most severe.</a:t>
            </a:r>
          </a:p>
          <a:p>
            <a:pPr eaLnBrk="1" hangingPunct="1"/>
            <a:r>
              <a:rPr lang="nl-BE" dirty="0" smtClean="0"/>
              <a:t>The vector/definitive host is the </a:t>
            </a:r>
            <a:r>
              <a:rPr lang="nl-BE" dirty="0" smtClean="0">
                <a:solidFill>
                  <a:srgbClr val="C00000"/>
                </a:solidFill>
              </a:rPr>
              <a:t>female anopheles mosquito.</a:t>
            </a:r>
            <a:endParaRPr lang="en-GB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u="sng" smtClean="0"/>
              <a:t>Life cycle of malaria pathogenesis</a:t>
            </a:r>
            <a:endParaRPr lang="en-GB" u="sng" dirty="0" smtClean="0"/>
          </a:p>
        </p:txBody>
      </p:sp>
      <p:sp>
        <p:nvSpPr>
          <p:cNvPr id="11268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9474AB8-EDB7-4ABF-A582-FFC9DAE44ACD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112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112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12874D-F78D-4268-B623-7B37B931D318}" type="slidenum">
              <a:rPr lang="en-GB" smtClean="0"/>
              <a:pPr/>
              <a:t>4</a:t>
            </a:fld>
            <a:endParaRPr lang="en-GB" dirty="0" smtClean="0"/>
          </a:p>
        </p:txBody>
      </p:sp>
      <p:sp>
        <p:nvSpPr>
          <p:cNvPr id="11267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/>
            <a:r>
              <a:rPr lang="nl-BE" dirty="0" smtClean="0"/>
              <a:t>Two phases of life cycle</a:t>
            </a:r>
          </a:p>
          <a:p>
            <a:pPr eaLnBrk="1" hangingPunct="1">
              <a:buFontTx/>
              <a:buNone/>
            </a:pPr>
            <a:r>
              <a:rPr lang="nl-BE" dirty="0" smtClean="0"/>
              <a:t>		</a:t>
            </a:r>
          </a:p>
          <a:p>
            <a:pPr eaLnBrk="1" hangingPunct="1">
              <a:buFontTx/>
              <a:buNone/>
            </a:pPr>
            <a:r>
              <a:rPr lang="nl-BE" dirty="0" smtClean="0"/>
              <a:t>	1. Asexual in human (Schizogony)     </a:t>
            </a:r>
          </a:p>
          <a:p>
            <a:pPr eaLnBrk="1" hangingPunct="1">
              <a:buFontTx/>
              <a:buNone/>
            </a:pPr>
            <a:r>
              <a:rPr lang="nl-BE" dirty="0" smtClean="0"/>
              <a:t>   2. Sexual in mosquito (sporogony)</a:t>
            </a:r>
          </a:p>
          <a:p>
            <a:pPr eaLnBrk="1" hangingPunct="1">
              <a:buFontTx/>
              <a:buNone/>
            </a:pPr>
            <a:r>
              <a:rPr lang="nl-BE" dirty="0" smtClean="0"/>
              <a:t>  </a:t>
            </a:r>
          </a:p>
          <a:p>
            <a:pPr eaLnBrk="1" hangingPunct="1">
              <a:buFontTx/>
              <a:buNone/>
            </a:pPr>
            <a:r>
              <a:rPr lang="nl-BE" b="1" u="sng" dirty="0" smtClean="0"/>
              <a:t>ASEXUAL PHASE </a:t>
            </a:r>
          </a:p>
          <a:p>
            <a:pPr eaLnBrk="1" hangingPunct="1">
              <a:buFontTx/>
              <a:buNone/>
            </a:pPr>
            <a:r>
              <a:rPr lang="nl-BE" dirty="0" smtClean="0"/>
              <a:t>   There are two stages </a:t>
            </a:r>
            <a:r>
              <a:rPr lang="nl-BE" u="sng" dirty="0" smtClean="0"/>
              <a:t>exoerythrocytic</a:t>
            </a:r>
            <a:r>
              <a:rPr lang="nl-BE" dirty="0" smtClean="0"/>
              <a:t> and </a:t>
            </a:r>
            <a:r>
              <a:rPr lang="nl-BE" u="sng" dirty="0" smtClean="0"/>
              <a:t>erythrocytic stages.</a:t>
            </a:r>
            <a:endParaRPr lang="en-GB" u="sng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mtClean="0"/>
              <a:t>cont</a:t>
            </a:r>
            <a:endParaRPr lang="en-GB" dirty="0" smtClean="0"/>
          </a:p>
        </p:txBody>
      </p:sp>
      <p:sp>
        <p:nvSpPr>
          <p:cNvPr id="1229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E71EE3B1-A914-48E7-835D-29E1B20FE3F2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1229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3CEEEF-9C3E-4890-A071-4B447828D358}" type="slidenum">
              <a:rPr lang="en-GB" smtClean="0"/>
              <a:pPr/>
              <a:t>5</a:t>
            </a:fld>
            <a:endParaRPr lang="en-GB" dirty="0" smtClean="0"/>
          </a:p>
        </p:txBody>
      </p:sp>
      <p:pic>
        <p:nvPicPr>
          <p:cNvPr id="12291" name="Picture 4" descr="lifecycle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2214562" y="1662112"/>
            <a:ext cx="5172075" cy="4143375"/>
          </a:xfr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sz="3200" dirty="0" smtClean="0"/>
              <a:t>a) </a:t>
            </a:r>
            <a:r>
              <a:rPr lang="en-US" sz="3200" u="sng" dirty="0" smtClean="0"/>
              <a:t>Exoerythrocytic stage</a:t>
            </a:r>
            <a:endParaRPr lang="en-GB" sz="3200" u="sng" dirty="0" smtClean="0"/>
          </a:p>
        </p:txBody>
      </p:sp>
      <p:sp>
        <p:nvSpPr>
          <p:cNvPr id="13316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0760BCCE-AAB1-4729-A957-9ABAF1862EEE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13318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1331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532335-EE05-4BB6-A98D-11A4B62C22F7}" type="slidenum">
              <a:rPr lang="en-GB" smtClean="0"/>
              <a:pPr/>
              <a:t>6</a:t>
            </a:fld>
            <a:endParaRPr lang="en-GB" dirty="0" smtClean="0"/>
          </a:p>
        </p:txBody>
      </p:sp>
      <p:sp>
        <p:nvSpPr>
          <p:cNvPr id="13315" name="Rectangle 4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nl-BE" dirty="0" smtClean="0"/>
              <a:t>Inoculation of sporozoites into human from the saliva of biting mosquito.</a:t>
            </a:r>
          </a:p>
          <a:p>
            <a:pPr marL="514350" indent="-514350" eaLnBrk="1" hangingPunct="1">
              <a:lnSpc>
                <a:spcPct val="90000"/>
              </a:lnSpc>
              <a:buFontTx/>
              <a:buAutoNum type="arabicPeriod" startAt="2"/>
            </a:pPr>
            <a:r>
              <a:rPr lang="nl-BE" dirty="0" smtClean="0"/>
              <a:t>Sporozoites are taken up by hepatocyst within 30 min.</a:t>
            </a:r>
          </a:p>
          <a:p>
            <a:pPr marL="514350" indent="-514350" eaLnBrk="1" hangingPunct="1">
              <a:lnSpc>
                <a:spcPct val="90000"/>
              </a:lnSpc>
              <a:buFontTx/>
              <a:buAutoNum type="arabicPeriod" startAt="2"/>
            </a:pPr>
            <a:r>
              <a:rPr lang="nl-BE" dirty="0" smtClean="0"/>
              <a:t>In the liver they undergo multiplication and differentiation forming schizonts</a:t>
            </a:r>
          </a:p>
          <a:p>
            <a:pPr marL="514350" indent="-514350">
              <a:lnSpc>
                <a:spcPct val="90000"/>
              </a:lnSpc>
              <a:buFontTx/>
              <a:buAutoNum type="arabicPeriod" startAt="3"/>
            </a:pPr>
            <a:r>
              <a:rPr lang="nl-BE" sz="2400" dirty="0" smtClean="0"/>
              <a:t>Schizont rupture and thousand of merozoites are relesed into general circulation</a:t>
            </a:r>
            <a:r>
              <a:rPr lang="nl-BE" dirty="0" smtClean="0"/>
              <a:t> </a:t>
            </a:r>
          </a:p>
          <a:p>
            <a:pPr marL="514350" indent="-514350" eaLnBrk="1" hangingPunct="1">
              <a:lnSpc>
                <a:spcPct val="90000"/>
              </a:lnSpc>
              <a:buFontTx/>
              <a:buAutoNum type="arabicPeriod" startAt="3"/>
            </a:pPr>
            <a:endParaRPr lang="nl-BE" dirty="0" smtClean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nl-BE" smtClean="0"/>
              <a:t>Cont...</a:t>
            </a:r>
            <a:endParaRPr lang="en-GB" dirty="0" smtClean="0"/>
          </a:p>
        </p:txBody>
      </p:sp>
      <p:sp>
        <p:nvSpPr>
          <p:cNvPr id="14340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B1652046-2014-4D95-AF69-6C5D1A2B9D50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14342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1434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4E03040-4918-48E2-8B78-71CF07476513}" type="slidenum">
              <a:rPr lang="en-GB" smtClean="0"/>
              <a:pPr/>
              <a:t>7</a:t>
            </a:fld>
            <a:endParaRPr lang="en-GB" dirty="0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nl-BE" dirty="0" smtClean="0"/>
              <a:t>b) </a:t>
            </a:r>
            <a:r>
              <a:rPr lang="nl-BE" u="sng" dirty="0" smtClean="0"/>
              <a:t>Erythrocytic stage</a:t>
            </a:r>
          </a:p>
          <a:p>
            <a:pPr eaLnBrk="1" hangingPunct="1">
              <a:buFontTx/>
              <a:buNone/>
            </a:pPr>
            <a:r>
              <a:rPr lang="nl-BE" sz="2800" dirty="0" smtClean="0"/>
              <a:t>5.In the blood merozoites differentiates into a ring shaped trophozoites</a:t>
            </a:r>
          </a:p>
          <a:p>
            <a:pPr eaLnBrk="1" hangingPunct="1">
              <a:buFontTx/>
              <a:buNone/>
            </a:pPr>
            <a:r>
              <a:rPr lang="nl-BE" sz="2800" dirty="0" smtClean="0"/>
              <a:t>6.Some of the trophozoites mature forming schizonts later they rupture and release more merozoites into the blood and causes fever. And this repeat by envade new RBCs</a:t>
            </a:r>
          </a:p>
          <a:p>
            <a:pPr>
              <a:buNone/>
            </a:pPr>
            <a:r>
              <a:rPr lang="nl-BE" sz="2800" dirty="0" smtClean="0"/>
              <a:t>7. Immature trophozoites develop into male and female gametocytes.</a:t>
            </a:r>
          </a:p>
          <a:p>
            <a:pPr eaLnBrk="1" hangingPunct="1">
              <a:buFontTx/>
              <a:buNone/>
            </a:pPr>
            <a:endParaRPr lang="nl-BE" sz="2800" dirty="0" smtClean="0"/>
          </a:p>
          <a:p>
            <a:pPr eaLnBrk="1" hangingPunct="1">
              <a:buFontTx/>
              <a:buNone/>
            </a:pP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nl-BE" smtClean="0"/>
              <a:t>Cont...</a:t>
            </a:r>
            <a:endParaRPr lang="en-GB" dirty="0" smtClean="0"/>
          </a:p>
        </p:txBody>
      </p:sp>
      <p:sp>
        <p:nvSpPr>
          <p:cNvPr id="15364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992D732B-17D3-4531-9597-6AC2CF0BF5A1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15366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153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0395184-DA0A-41D0-8B97-AD123AD0D680}" type="slidenum">
              <a:rPr lang="en-GB" smtClean="0"/>
              <a:pPr/>
              <a:t>8</a:t>
            </a:fld>
            <a:endParaRPr lang="en-GB" dirty="0" smtClean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buFontTx/>
              <a:buNone/>
            </a:pPr>
            <a:r>
              <a:rPr lang="nl-BE" b="1" u="sng" dirty="0" smtClean="0"/>
              <a:t>SEXUAL PHASE</a:t>
            </a:r>
          </a:p>
          <a:p>
            <a:pPr eaLnBrk="1" hangingPunct="1">
              <a:buFontTx/>
              <a:buNone/>
            </a:pPr>
            <a:r>
              <a:rPr lang="nl-BE" sz="2800" dirty="0" smtClean="0"/>
              <a:t>8.Rbcs contained gametocytes are ingested by a mosquito when it feeds again on human blood and within the gut they produce female macrogametes and spermlike like male microgametes</a:t>
            </a:r>
          </a:p>
          <a:p>
            <a:pPr eaLnBrk="1" hangingPunct="1">
              <a:buFontTx/>
              <a:buNone/>
            </a:pPr>
            <a:r>
              <a:rPr lang="nl-BE" sz="2800" dirty="0" smtClean="0"/>
              <a:t>9.Fertilization occur to form diploid zygote</a:t>
            </a:r>
          </a:p>
          <a:p>
            <a:pPr>
              <a:buNone/>
            </a:pPr>
            <a:r>
              <a:rPr lang="nl-BE" sz="2800" dirty="0" smtClean="0"/>
              <a:t>10.Diploid zygote differentiates into ookinete    which is motile and burrow into the gut wall. </a:t>
            </a:r>
          </a:p>
          <a:p>
            <a:pPr>
              <a:buNone/>
            </a:pPr>
            <a:r>
              <a:rPr lang="nl-BE" sz="2800" dirty="0" smtClean="0"/>
              <a:t>   In the gut wall it grows into an oocyst which then many haploid sporozoites are produced and released sporozoites migrate to the salivary glands ready for the next bite. </a:t>
            </a:r>
            <a:endParaRPr lang="en-GB" sz="2800" dirty="0" smtClean="0"/>
          </a:p>
          <a:p>
            <a:pPr eaLnBrk="1" hangingPunct="1">
              <a:buFontTx/>
              <a:buNone/>
            </a:pPr>
            <a:endParaRPr lang="en-GB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57313" y="2500313"/>
            <a:ext cx="6400800" cy="1752600"/>
          </a:xfrm>
        </p:spPr>
        <p:txBody>
          <a:bodyPr>
            <a:normAutofit fontScale="92500" lnSpcReduction="20000"/>
          </a:bodyPr>
          <a:lstStyle/>
          <a:p>
            <a:pPr algn="l" eaLnBrk="1" hangingPunct="1">
              <a:lnSpc>
                <a:spcPct val="80000"/>
              </a:lnSpc>
            </a:pPr>
            <a:r>
              <a:rPr lang="en-US" sz="3600" b="1" dirty="0" smtClean="0"/>
              <a:t>Important aspect in pathophysiology includes:</a:t>
            </a:r>
          </a:p>
          <a:p>
            <a:pPr algn="l" eaLnBrk="1" hangingPunct="1">
              <a:lnSpc>
                <a:spcPct val="80000"/>
              </a:lnSpc>
            </a:pPr>
            <a:r>
              <a:rPr lang="en-US" sz="3600" dirty="0" smtClean="0"/>
              <a:t> </a:t>
            </a:r>
            <a:r>
              <a:rPr lang="en-US" dirty="0" smtClean="0"/>
              <a:t>a) Invasion, alternation and    destruction of RBC.</a:t>
            </a:r>
          </a:p>
          <a:p>
            <a:pPr algn="l" eaLnBrk="1" hangingPunct="1">
              <a:lnSpc>
                <a:spcPct val="80000"/>
              </a:lnSpc>
            </a:pPr>
            <a:r>
              <a:rPr lang="en-US" dirty="0" smtClean="0"/>
              <a:t>b) Local and systemic circulatory change.</a:t>
            </a:r>
          </a:p>
          <a:p>
            <a:pPr algn="l" eaLnBrk="1" hangingPunct="1">
              <a:lnSpc>
                <a:spcPct val="80000"/>
              </a:lnSpc>
            </a:pPr>
            <a:r>
              <a:rPr lang="en-US" dirty="0" smtClean="0"/>
              <a:t>c) Related metabolic abnormalities</a:t>
            </a:r>
          </a:p>
        </p:txBody>
      </p:sp>
      <p:sp>
        <p:nvSpPr>
          <p:cNvPr id="17412" name="Date Placeholder 3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fld id="{863EC68C-03E9-4E6C-A171-8715F6D240D3}" type="datetime3">
              <a:rPr lang="en-US" smtClean="0"/>
              <a:pPr/>
              <a:t>2 March 2016</a:t>
            </a:fld>
            <a:endParaRPr lang="en-GB" dirty="0" smtClean="0"/>
          </a:p>
        </p:txBody>
      </p:sp>
      <p:sp>
        <p:nvSpPr>
          <p:cNvPr id="17414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GB" dirty="0" smtClean="0"/>
              <a:t>malaria in pregnancy</a:t>
            </a:r>
          </a:p>
        </p:txBody>
      </p:sp>
      <p:sp>
        <p:nvSpPr>
          <p:cNvPr id="174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2B0154-DE8C-4326-9B57-7F7AB941B123}" type="slidenum">
              <a:rPr lang="en-GB" smtClean="0"/>
              <a:pPr/>
              <a:t>9</a:t>
            </a:fld>
            <a:endParaRPr lang="en-GB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14375" y="785813"/>
            <a:ext cx="7772400" cy="1470025"/>
          </a:xfrm>
        </p:spPr>
        <p:txBody>
          <a:bodyPr/>
          <a:lstStyle/>
          <a:p>
            <a:pPr eaLnBrk="1" hangingPunct="1"/>
            <a:r>
              <a:rPr lang="en-US" b="1" u="sng" dirty="0" smtClean="0"/>
              <a:t>PATHOPHYSIOLOGY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790</TotalTime>
  <Words>1470</Words>
  <Application>Microsoft Office PowerPoint</Application>
  <PresentationFormat>On-screen Show (4:3)</PresentationFormat>
  <Paragraphs>250</Paragraphs>
  <Slides>26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MALARIA IN PREGNACY</vt:lpstr>
      <vt:lpstr>Definition</vt:lpstr>
      <vt:lpstr>Etiology</vt:lpstr>
      <vt:lpstr>Life cycle of malaria pathogenesis</vt:lpstr>
      <vt:lpstr>cont</vt:lpstr>
      <vt:lpstr>a) Exoerythrocytic stage</vt:lpstr>
      <vt:lpstr>Cont...</vt:lpstr>
      <vt:lpstr>Cont...</vt:lpstr>
      <vt:lpstr>PATHOPHYSIOLOGY</vt:lpstr>
      <vt:lpstr> A. RBC CHANGES</vt:lpstr>
      <vt:lpstr>Cont…</vt:lpstr>
      <vt:lpstr>Cont…</vt:lpstr>
      <vt:lpstr>B. CIRCULATORY CHANGES</vt:lpstr>
      <vt:lpstr>C. METABOLIC CHANGE</vt:lpstr>
      <vt:lpstr>D. IN THE PLACENTA</vt:lpstr>
      <vt:lpstr>CLINICAL FEATURES</vt:lpstr>
      <vt:lpstr>cont…</vt:lpstr>
      <vt:lpstr>LAB. INVESTIGATION</vt:lpstr>
      <vt:lpstr>OTHER INVESTIGATIONs</vt:lpstr>
      <vt:lpstr>DDX</vt:lpstr>
      <vt:lpstr>COMPLICATIONS</vt:lpstr>
      <vt:lpstr>Management of Malaria in pregnancy</vt:lpstr>
      <vt:lpstr>Slide 23</vt:lpstr>
      <vt:lpstr>Slide 24</vt:lpstr>
      <vt:lpstr>Non – response to quinine therapy</vt:lpstr>
      <vt:lpstr>Prevention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MALARIA IN PREGNACY</dc:title>
  <dc:creator>Immakulata</dc:creator>
  <cp:lastModifiedBy>Shedra Gera</cp:lastModifiedBy>
  <cp:revision>56</cp:revision>
  <dcterms:created xsi:type="dcterms:W3CDTF">2008-05-04T07:34:59Z</dcterms:created>
  <dcterms:modified xsi:type="dcterms:W3CDTF">2016-03-02T18:53:56Z</dcterms:modified>
</cp:coreProperties>
</file>