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y="6858000" cx="12192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66" y="7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tableStyles" Target="tableStyles.xml"/><Relationship Id="rId23" Type="http://schemas.openxmlformats.org/officeDocument/2006/relationships/presProps" Target="presProps.xml"/><Relationship Id="rId24" Type="http://schemas.openxmlformats.org/officeDocument/2006/relationships/viewProps" Target="viewProps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7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18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19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20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21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2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2097155" name="Picture 15" descr="HD-PanelTitleR1.png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1"/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/>
          </p:spPr>
        </p:pic>
        <p:sp>
          <p:nvSpPr>
            <p:cNvPr id="1048601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/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097156" name="Picture 16" descr="HDRibbonTitle-UniformTrim.png"/>
            <p:cNvPicPr>
              <a:picLocks noChangeAspect="1"/>
            </p:cNvPicPr>
            <p:nvPr/>
          </p:nvPicPr>
          <p:blipFill rotWithShape="1">
            <a:blip xmlns:r="http://schemas.openxmlformats.org/officeDocument/2006/relationships" r:embed="rId2"/>
            <a:srcRect/>
            <a:stretch>
              <a:fillRect/>
            </a:stretch>
          </p:blipFill>
          <p:spPr>
            <a:xfrm>
              <a:off x="-16934" y="3147609"/>
              <a:ext cx="2478024" cy="612648"/>
            </a:xfrm>
            <a:prstGeom prst="rect"/>
          </p:spPr>
        </p:pic>
        <p:pic>
          <p:nvPicPr>
            <p:cNvPr id="2097157" name="Picture 19" descr="HDRibbonTitle-UniformTrim.png"/>
            <p:cNvPicPr>
              <a:picLocks noChangeAspect="1"/>
            </p:cNvPicPr>
            <p:nvPr/>
          </p:nvPicPr>
          <p:blipFill rotWithShape="1">
            <a:blip xmlns:r="http://schemas.openxmlformats.org/officeDocument/2006/relationships" r:embed="rId2"/>
            <a:srcRect/>
            <a:stretch>
              <a:fillRect/>
            </a:stretch>
          </p:blipFill>
          <p:spPr>
            <a:xfrm>
              <a:off x="9736202" y="3147609"/>
              <a:ext cx="2478024" cy="612648"/>
            </a:xfrm>
            <a:prstGeom prst="rect"/>
          </p:spPr>
        </p:pic>
      </p:grpSp>
      <p:sp>
        <p:nvSpPr>
          <p:cNvPr id="104860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0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algn="ctr" indent="0" marL="0">
              <a:buNone/>
              <a:defRPr sz="2100">
                <a:solidFill>
                  <a:schemeClr val="tx1"/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60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p>
            <a:fld id="{B61BEF0D-F0BB-DE4B-95CE-6DB70DBA9567}" type="datetimeFigureOut">
              <a:rPr dirty="0" lang="en-US"/>
            </a:fld>
            <a:endParaRPr dirty="0" lang="en-US"/>
          </a:p>
        </p:txBody>
      </p:sp>
      <p:sp>
        <p:nvSpPr>
          <p:cNvPr id="104860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p>
            <a:endParaRPr dirty="0" lang="en-US"/>
          </a:p>
        </p:txBody>
      </p:sp>
      <p:sp>
        <p:nvSpPr>
          <p:cNvPr id="104860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p>
            <a:fld id="{D57F1E4F-1CFF-5643-939E-217C01CDF565}" type="slidenum">
              <a:rPr dirty="0" lang="en-US"/>
            </a:fld>
            <a:endParaRPr dirty="0" lang="en-US"/>
          </a:p>
        </p:txBody>
      </p:sp>
      <p:cxnSp>
        <p:nvCxnSpPr>
          <p:cNvPr id="3145729" name="Straight Connector 14"/>
          <p:cNvCxnSpPr>
            <a:cxnSpLocks/>
          </p:cNvCxnSpPr>
          <p:nvPr/>
        </p:nvCxnSpPr>
        <p:spPr>
          <a:xfrm>
            <a:off x="2692399" y="3522131"/>
            <a:ext cx="6815668" cy="0"/>
          </a:xfrm>
          <a:prstGeom prst="line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b="0"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2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r="14460000" dist="381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713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algn="ctr"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1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</a:fld>
            <a:endParaRPr dirty="0" lang="en-US"/>
          </a:p>
        </p:txBody>
      </p:sp>
      <p:sp>
        <p:nvSpPr>
          <p:cNvPr id="104871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1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</a:fld>
            <a:endParaRPr dirty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b="0" cap="none"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4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algn="ctr" indent="0" marL="0">
              <a:buNone/>
              <a:defRPr sz="20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6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</a:fld>
            <a:endParaRPr dirty="0" lang="en-US"/>
          </a:p>
        </p:txBody>
      </p:sp>
      <p:sp>
        <p:nvSpPr>
          <p:cNvPr id="104866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</a:fld>
            <a:endParaRPr dirty="0" lang="en-US"/>
          </a:p>
        </p:txBody>
      </p:sp>
      <p:cxnSp>
        <p:nvCxnSpPr>
          <p:cNvPr id="3145735" name="Straight Connector 14"/>
          <p:cNvCxnSpPr>
            <a:cxnSpLocks/>
          </p:cNvCxnSpPr>
          <p:nvPr/>
        </p:nvCxnSpPr>
        <p:spPr>
          <a:xfrm>
            <a:off x="1396169" y="4140199"/>
            <a:ext cx="9407298" cy="0"/>
          </a:xfrm>
          <a:prstGeom prst="line"/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b="0" cap="none"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56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algn="r" indent="0" marL="0">
              <a:buFontTx/>
              <a:buNone/>
              <a:defRPr sz="2000"/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57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algn="ctr" indent="0" marL="0">
              <a:buNone/>
              <a:defRPr sz="20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5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</a:fld>
            <a:endParaRPr dirty="0" lang="en-US"/>
          </a:p>
        </p:txBody>
      </p:sp>
      <p:sp>
        <p:nvSpPr>
          <p:cNvPr id="104865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6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</a:fld>
            <a:endParaRPr dirty="0" lang="en-US"/>
          </a:p>
        </p:txBody>
      </p:sp>
      <p:sp>
        <p:nvSpPr>
          <p:cNvPr id="1048661" name="TextBox 13"/>
          <p:cNvSpPr txBox="1"/>
          <p:nvPr/>
        </p:nvSpPr>
        <p:spPr>
          <a:xfrm>
            <a:off x="862013" y="879961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dirty="0" sz="8000" lang="en-US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662" name="TextBox 14"/>
          <p:cNvSpPr txBox="1"/>
          <p:nvPr/>
        </p:nvSpPr>
        <p:spPr>
          <a:xfrm>
            <a:off x="10600267" y="2827870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algn="r" lvl="0"/>
            <a:r>
              <a:rPr dirty="0" sz="8000" lang="en-US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3145734" name="Straight Connector 18"/>
          <p:cNvCxnSpPr>
            <a:cxnSpLocks/>
          </p:cNvCxnSpPr>
          <p:nvPr/>
        </p:nvCxnSpPr>
        <p:spPr>
          <a:xfrm>
            <a:off x="1396169" y="4140199"/>
            <a:ext cx="9407298" cy="0"/>
          </a:xfrm>
          <a:prstGeom prst="line"/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b="0" cap="none" sz="32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2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algn="l" indent="0" marL="0">
              <a:buNone/>
              <a:defRPr sz="20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7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</a:fld>
            <a:endParaRPr dirty="0" lang="en-US"/>
          </a:p>
        </p:txBody>
      </p:sp>
      <p:sp>
        <p:nvSpPr>
          <p:cNvPr id="104867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7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</a:fld>
            <a:endParaRPr dirty="0"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b="0" cap="none"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algn="l" indent="0" marL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05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0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</a:fld>
            <a:endParaRPr dirty="0" lang="en-US"/>
          </a:p>
        </p:txBody>
      </p:sp>
      <p:sp>
        <p:nvSpPr>
          <p:cNvPr id="104870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0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</a:fld>
            <a:endParaRPr dirty="0" lang="en-US"/>
          </a:p>
        </p:txBody>
      </p:sp>
      <p:sp>
        <p:nvSpPr>
          <p:cNvPr id="1048709" name="TextBox 11"/>
          <p:cNvSpPr txBox="1"/>
          <p:nvPr/>
        </p:nvSpPr>
        <p:spPr>
          <a:xfrm>
            <a:off x="862013" y="879961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dirty="0" sz="8000" lang="en-US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710" name="TextBox 12"/>
          <p:cNvSpPr txBox="1"/>
          <p:nvPr/>
        </p:nvSpPr>
        <p:spPr>
          <a:xfrm>
            <a:off x="10600267" y="2599261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algn="r" lvl="0"/>
            <a:r>
              <a:rPr dirty="0" sz="8000" lang="en-US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3145740" name="Straight Connector 25"/>
          <p:cNvCxnSpPr>
            <a:cxnSpLocks/>
          </p:cNvCxnSpPr>
          <p:nvPr/>
        </p:nvCxnSpPr>
        <p:spPr>
          <a:xfrm>
            <a:off x="1396169" y="3429000"/>
            <a:ext cx="9407298" cy="0"/>
          </a:xfrm>
          <a:prstGeom prst="line"/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anchor="ctr" bIns="45720" lIns="91440" rIns="91440" rtlCol="0" tIns="45720" vert="horz">
            <a:normAutofit/>
          </a:bodyPr>
          <a:lstStyle>
            <a:lvl1pPr>
              <a:defRPr b="0" dirty="0" lang="en-US"/>
            </a:lvl1pPr>
          </a:lstStyle>
          <a:p>
            <a:pPr lvl="0" marL="0"/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2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algn="l" indent="0" marL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3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3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</a:fld>
            <a:endParaRPr dirty="0" lang="en-US"/>
          </a:p>
        </p:txBody>
      </p:sp>
      <p:sp>
        <p:nvSpPr>
          <p:cNvPr id="104863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</a:fld>
            <a:endParaRPr dirty="0" lang="en-US"/>
          </a:p>
        </p:txBody>
      </p:sp>
      <p:cxnSp>
        <p:nvCxnSpPr>
          <p:cNvPr id="3145730" name="Straight Connector 14"/>
          <p:cNvCxnSpPr>
            <a:cxnSpLocks/>
          </p:cNvCxnSpPr>
          <p:nvPr/>
        </p:nvCxnSpPr>
        <p:spPr>
          <a:xfrm>
            <a:off x="1396169" y="3429000"/>
            <a:ext cx="9407298" cy="0"/>
          </a:xfrm>
          <a:prstGeom prst="line"/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/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51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5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</a:fld>
            <a:endParaRPr dirty="0" lang="en-US"/>
          </a:p>
        </p:txBody>
      </p:sp>
      <p:sp>
        <p:nvSpPr>
          <p:cNvPr id="104865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5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</a:fld>
            <a:endParaRPr dirty="0" lang="en-US"/>
          </a:p>
        </p:txBody>
      </p:sp>
      <p:cxnSp>
        <p:nvCxnSpPr>
          <p:cNvPr id="3145733" name="Straight Connector 13"/>
          <p:cNvCxnSpPr>
            <a:cxnSpLocks/>
          </p:cNvCxnSpPr>
          <p:nvPr/>
        </p:nvCxnSpPr>
        <p:spPr>
          <a:xfrm>
            <a:off x="1396169" y="2421466"/>
            <a:ext cx="9407298" cy="0"/>
          </a:xfrm>
          <a:prstGeom prst="line"/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anchor="t" vert="eaVert"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3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</a:fld>
            <a:endParaRPr dirty="0" lang="en-US"/>
          </a:p>
        </p:txBody>
      </p:sp>
      <p:sp>
        <p:nvSpPr>
          <p:cNvPr id="104864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4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</a:fld>
            <a:endParaRPr dirty="0" lang="en-US"/>
          </a:p>
        </p:txBody>
      </p:sp>
      <p:cxnSp>
        <p:nvCxnSpPr>
          <p:cNvPr id="3145731" name="Straight Connector 13"/>
          <p:cNvCxnSpPr>
            <a:cxnSpLocks/>
          </p:cNvCxnSpPr>
          <p:nvPr/>
        </p:nvCxnSpPr>
        <p:spPr>
          <a:xfrm>
            <a:off x="8863890" y="990600"/>
            <a:ext cx="0" cy="4876800"/>
          </a:xfrm>
          <a:prstGeom prst="line"/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28" name="Straight Connector 6"/>
          <p:cNvCxnSpPr>
            <a:cxnSpLocks/>
          </p:cNvCxnSpPr>
          <p:nvPr/>
        </p:nvCxnSpPr>
        <p:spPr>
          <a:xfrm>
            <a:off x="1396169" y="2421466"/>
            <a:ext cx="9407298" cy="0"/>
          </a:xfrm>
          <a:prstGeom prst="line"/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58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8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2647F38-B617-4D2F-AE0A-013F0C4D2C57}" type="datetimeFigureOut">
              <a:rPr dirty="0" lang="en-US"/>
            </a:fld>
            <a:endParaRPr dirty="0" lang="en-US"/>
          </a:p>
        </p:txBody>
      </p:sp>
      <p:sp>
        <p:nvSpPr>
          <p:cNvPr id="104858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58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97799C9-84D9-46D2-A11E-BCF8A720529D}" type="slidenum">
              <a:rPr dirty="0" lang="en-US"/>
            </a:fld>
            <a:endParaRPr dirty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7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algn="ctr"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7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</a:fld>
            <a:endParaRPr dirty="0" lang="en-US"/>
          </a:p>
        </p:txBody>
      </p:sp>
      <p:sp>
        <p:nvSpPr>
          <p:cNvPr id="104867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8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</a:fld>
            <a:endParaRPr dirty="0" lang="en-US"/>
          </a:p>
        </p:txBody>
      </p:sp>
      <p:cxnSp>
        <p:nvCxnSpPr>
          <p:cNvPr id="3145736" name="Straight Connector 15"/>
          <p:cNvCxnSpPr>
            <a:cxnSpLocks/>
          </p:cNvCxnSpPr>
          <p:nvPr/>
        </p:nvCxnSpPr>
        <p:spPr>
          <a:xfrm>
            <a:off x="2012723" y="3710585"/>
            <a:ext cx="8163380" cy="0"/>
          </a:xfrm>
          <a:prstGeom prst="line"/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38" name="Straight Connector 7"/>
          <p:cNvCxnSpPr>
            <a:cxnSpLocks/>
          </p:cNvCxnSpPr>
          <p:nvPr/>
        </p:nvCxnSpPr>
        <p:spPr>
          <a:xfrm>
            <a:off x="1396169" y="2421466"/>
            <a:ext cx="9407298" cy="0"/>
          </a:xfrm>
          <a:prstGeom prst="line"/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68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8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89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5BFA754-D5C3-4E66-96A6-867B257F58DC}" type="datetimeFigureOut">
              <a:rPr dirty="0" lang="en-US"/>
            </a:fld>
            <a:endParaRPr dirty="0" lang="en-US"/>
          </a:p>
        </p:txBody>
      </p:sp>
      <p:sp>
        <p:nvSpPr>
          <p:cNvPr id="104869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9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D84065D-F351-4B03-BD91-D8A6B8D4B362}" type="slidenum">
              <a:rPr dirty="0" lang="en-US"/>
            </a:fld>
            <a:endParaRPr dirty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indent="0" marL="0">
              <a:spcBef>
                <a:spcPts val="672"/>
              </a:spcBef>
              <a:spcAft>
                <a:spcPts val="600"/>
              </a:spcAft>
              <a:buNone/>
              <a:defRPr b="0" sz="28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4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4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indent="0" marL="0">
              <a:spcBef>
                <a:spcPts val="672"/>
              </a:spcBef>
              <a:spcAft>
                <a:spcPts val="600"/>
              </a:spcAft>
              <a:buNone/>
              <a:defRPr b="0" sz="2800">
                <a:solidFill>
                  <a:schemeClr val="accent1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4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4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</a:fld>
            <a:endParaRPr dirty="0" lang="en-US"/>
          </a:p>
        </p:txBody>
      </p:sp>
      <p:sp>
        <p:nvSpPr>
          <p:cNvPr id="104864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4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</a:fld>
            <a:endParaRPr dirty="0" lang="en-US"/>
          </a:p>
        </p:txBody>
      </p:sp>
      <p:cxnSp>
        <p:nvCxnSpPr>
          <p:cNvPr id="3145732" name="Straight Connector 17"/>
          <p:cNvCxnSpPr>
            <a:cxnSpLocks/>
          </p:cNvCxnSpPr>
          <p:nvPr/>
        </p:nvCxnSpPr>
        <p:spPr>
          <a:xfrm>
            <a:off x="1396169" y="2421466"/>
            <a:ext cx="9407298" cy="0"/>
          </a:xfrm>
          <a:prstGeom prst="line"/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</a:fld>
            <a:endParaRPr dirty="0" lang="en-US"/>
          </a:p>
        </p:txBody>
      </p:sp>
      <p:sp>
        <p:nvSpPr>
          <p:cNvPr id="104869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9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</a:fld>
            <a:endParaRPr dirty="0" lang="en-US"/>
          </a:p>
        </p:txBody>
      </p:sp>
      <p:cxnSp>
        <p:nvCxnSpPr>
          <p:cNvPr id="3145739" name="Straight Connector 13"/>
          <p:cNvCxnSpPr>
            <a:cxnSpLocks/>
          </p:cNvCxnSpPr>
          <p:nvPr/>
        </p:nvCxnSpPr>
        <p:spPr>
          <a:xfrm>
            <a:off x="1396169" y="2421466"/>
            <a:ext cx="9407298" cy="0"/>
          </a:xfrm>
          <a:prstGeom prst="line"/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</a:fld>
            <a:endParaRPr dirty="0" lang="en-US"/>
          </a:p>
        </p:txBody>
      </p:sp>
      <p:sp>
        <p:nvSpPr>
          <p:cNvPr id="104866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7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</a:fld>
            <a:endParaRPr dirty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b="0"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2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83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68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</a:fld>
            <a:endParaRPr dirty="0" lang="en-US"/>
          </a:p>
        </p:txBody>
      </p:sp>
      <p:sp>
        <p:nvSpPr>
          <p:cNvPr id="104868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8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</a:fld>
            <a:endParaRPr dirty="0" lang="en-US"/>
          </a:p>
        </p:txBody>
      </p:sp>
      <p:cxnSp>
        <p:nvCxnSpPr>
          <p:cNvPr id="3145737" name="Straight Connector 15"/>
          <p:cNvCxnSpPr>
            <a:cxnSpLocks/>
          </p:cNvCxnSpPr>
          <p:nvPr/>
        </p:nvCxnSpPr>
        <p:spPr>
          <a:xfrm>
            <a:off x="1396169" y="2912533"/>
            <a:ext cx="3514498" cy="0"/>
          </a:xfrm>
          <a:prstGeom prst="line"/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b="0" sz="28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8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r="14460000" dist="381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99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algn="ctr" indent="0" marL="0">
              <a:buNone/>
              <a:defRPr sz="18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4870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</a:fld>
            <a:endParaRPr dirty="0" lang="en-US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0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</a:fld>
            <a:endParaRPr dirty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image" Target="../media/image3.png"/><Relationship Id="rId19" Type="http://schemas.openxmlformats.org/officeDocument/2006/relationships/image" Target="../media/image4.png"/><Relationship Id="rId2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2097152" name="Picture 7" descr="HD-PanelContent.png"/>
            <p:cNvPicPr>
              <a:picLocks noChangeAspect="1"/>
            </p:cNvPicPr>
            <p:nvPr/>
          </p:nvPicPr>
          <p:blipFill>
            <a:blip xmlns:r="http://schemas.openxmlformats.org/officeDocument/2006/relationships" r:embed="rId18"/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/>
          </p:spPr>
        </p:pic>
        <p:sp>
          <p:nvSpPr>
            <p:cNvPr id="1048576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/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097153" name="Picture 9" descr="HDRibbonContent-UniformTrim.png"/>
            <p:cNvPicPr>
              <a:picLocks noChangeAspect="1"/>
            </p:cNvPicPr>
            <p:nvPr/>
          </p:nvPicPr>
          <p:blipFill rotWithShape="1">
            <a:blip xmlns:r="http://schemas.openxmlformats.org/officeDocument/2006/relationships" r:embed="rId19"/>
            <a:srcRect/>
            <a:stretch>
              <a:fillRect/>
            </a:stretch>
          </p:blipFill>
          <p:spPr>
            <a:xfrm>
              <a:off x="-15736" y="3153832"/>
              <a:ext cx="777240" cy="606425"/>
            </a:xfrm>
            <a:prstGeom prst="rect"/>
          </p:spPr>
        </p:pic>
        <p:pic>
          <p:nvPicPr>
            <p:cNvPr id="2097154" name="Picture 10" descr="HDRibbonContent-UniformTrim.png"/>
            <p:cNvPicPr>
              <a:picLocks noChangeAspect="1"/>
            </p:cNvPicPr>
            <p:nvPr/>
          </p:nvPicPr>
          <p:blipFill rotWithShape="1">
            <a:blip xmlns:r="http://schemas.openxmlformats.org/officeDocument/2006/relationships" r:embed="rId19"/>
            <a:srcRect/>
            <a:stretch>
              <a:fillRect/>
            </a:stretch>
          </p:blipFill>
          <p:spPr>
            <a:xfrm>
              <a:off x="11436986" y="3153832"/>
              <a:ext cx="777240" cy="606425"/>
            </a:xfrm>
            <a:prstGeom prst="rect"/>
          </p:spPr>
        </p:pic>
      </p:grpSp>
      <p:sp>
        <p:nvSpPr>
          <p:cNvPr id="1048577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/>
          <a:effectLst/>
        </p:spPr>
        <p:txBody>
          <a:bodyPr anchor="ctr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78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/>
        </p:spPr>
        <p:txBody>
          <a:bodyPr anchor="t" bIns="45720" lIns="91440" rIns="91440" rtlCol="0" tIns="45720" vert="horz">
            <a:normAutofit/>
          </a:bodyPr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79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b="0" sz="100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dirty="0" lang="en-US"/>
            </a:fld>
            <a:endParaRPr dirty="0" lang="en-US"/>
          </a:p>
        </p:txBody>
      </p:sp>
      <p:sp>
        <p:nvSpPr>
          <p:cNvPr id="104858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b="0" sz="100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dirty="0" lang="en-US"/>
          </a:p>
        </p:txBody>
      </p:sp>
      <p:sp>
        <p:nvSpPr>
          <p:cNvPr id="104858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b="0" sz="100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dirty="0" lang="en-US"/>
            </a:fld>
            <a:endParaRPr dirty="0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eaLnBrk="1" hangingPunct="1" latinLnBrk="0" rtl="0">
        <a:spcBef>
          <a:spcPct val="0"/>
        </a:spcBef>
        <a:buNone/>
        <a:defRPr cap="none" sz="4400" kern="1200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285750" latinLnBrk="0" marL="285750" rtl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cap="none" sz="2400" kern="1200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cap="none" sz="2000" kern="1200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algn="l" defTabSz="457200" eaLnBrk="1" hangingPunct="1" indent="-285750" latinLnBrk="0" marL="1200150" rtl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cap="none" sz="1800" kern="1200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algn="l" defTabSz="457200" eaLnBrk="1" hangingPunct="1" indent="-171450" latinLnBrk="0" marL="1543050" rtl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cap="none" sz="1600" kern="1200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algn="l" defTabSz="457200" eaLnBrk="1" hangingPunct="1" indent="-171450" latinLnBrk="0" marL="2000250" rtl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cap="none" sz="1400" kern="1200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cap="none" sz="1400" kern="1200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cap="none" sz="1400" kern="1200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cap="none" sz="1400" kern="1200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cap="none" sz="1400" kern="1200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dirty="0" lang="en-GB"/>
              <a:t>MALARIA</a:t>
            </a:r>
          </a:p>
        </p:txBody>
      </p:sp>
      <p:sp>
        <p:nvSpPr>
          <p:cNvPr id="1048608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p>
            <a:r>
              <a:rPr dirty="0" lang="en-GB" smtClean="0"/>
              <a:t>Group 	II(Ward 3)</a:t>
            </a:r>
          </a:p>
          <a:p>
            <a:r>
              <a:rPr dirty="0" lang="en-GB" smtClean="0"/>
              <a:t>	</a:t>
            </a:r>
            <a:endParaRPr dirty="0" lang="en-GB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/>
          </a:p>
        </p:txBody>
      </p:sp>
      <p:sp>
        <p:nvSpPr>
          <p:cNvPr id="104861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4792" lnSpcReduction="20000"/>
          </a:bodyPr>
          <a:p>
            <a:r>
              <a:rPr b="1" dirty="0" lang="en-GB">
                <a:latin typeface="+mj-lt"/>
              </a:rPr>
              <a:t>TREATMENT: </a:t>
            </a:r>
            <a:r>
              <a:rPr dirty="0" lang="en-GB"/>
              <a:t>The recommended first line treatment is artemether-lumefantrine (AL). Given with food stat. then at 8h then BD on day 2 and 3. Dose is dependent on weight and age.</a:t>
            </a:r>
          </a:p>
          <a:p>
            <a:pPr indent="0" marL="0">
              <a:buNone/>
            </a:pPr>
            <a:r>
              <a:rPr dirty="0" lang="en-GB"/>
              <a:t>    Second line treatment is dihydroartemisinin-piperaquine administered once daily for three days.</a:t>
            </a:r>
          </a:p>
          <a:p>
            <a:pPr indent="0" marL="0">
              <a:buNone/>
            </a:pPr>
            <a:r>
              <a:rPr dirty="0" lang="en-GB"/>
              <a:t>With vivax together with AL, primaquine is given to prevent relapse.</a:t>
            </a:r>
          </a:p>
          <a:p>
            <a:pPr indent="0" marL="0">
              <a:buNone/>
            </a:pPr>
            <a:r>
              <a:rPr dirty="0" lang="en-GB"/>
              <a:t>Supportive treatment: Antipyretics for fever and adequate fluids and nutrition.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GB" u="sng">
                <a:latin typeface="Arial" panose="020B0604020202020204" pitchFamily="34" charset="0"/>
                <a:cs typeface="Arial" panose="020B0604020202020204" pitchFamily="34" charset="0"/>
              </a:rPr>
              <a:t>SEVERE MALARIA.</a:t>
            </a:r>
          </a:p>
        </p:txBody>
      </p:sp>
      <p:sp>
        <p:nvSpPr>
          <p:cNvPr id="104861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4792" lnSpcReduction="20000"/>
          </a:bodyPr>
          <a:p>
            <a:r>
              <a:rPr dirty="0" lang="en-GB"/>
              <a:t>This is a medical emergency.</a:t>
            </a:r>
          </a:p>
          <a:p>
            <a:r>
              <a:rPr dirty="0" lang="en-GB"/>
              <a:t>In children the common presentation is severe anaemia, respiratory distress and cerebral malaria. Others include shock, manifesting convulsions and acidosis.</a:t>
            </a:r>
          </a:p>
          <a:p>
            <a:r>
              <a:rPr dirty="0" lang="en-GB"/>
              <a:t>P. vivax clinical features may include: severe anaemia, severe thrombocytopenia, jaundice, splenic rupture, acute renal dysfunction and acute respiratory distress syndrome,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GB"/>
              <a:t>DIAGNOSIS</a:t>
            </a:r>
          </a:p>
        </p:txBody>
      </p:sp>
      <p:sp>
        <p:nvSpPr>
          <p:cNvPr id="104861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pitchFamily="2" charset="2"/>
              <a:buChar char="ü"/>
            </a:pPr>
            <a:r>
              <a:rPr dirty="0" lang="en-GB"/>
              <a:t>History of change of behaviour, confusion and generalised weakness.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dirty="0" lang="en-GB"/>
              <a:t>Lab; haematocrit &lt;15%; haemoglobin&lt;5g/dl</a:t>
            </a:r>
          </a:p>
          <a:p>
            <a:pPr indent="0" marL="0">
              <a:buNone/>
            </a:pPr>
            <a:r>
              <a:rPr dirty="0" lang="en-GB"/>
              <a:t>		hypoglycaemia (&lt;2.5mmol/l or &lt;45mg/dl)</a:t>
            </a:r>
          </a:p>
          <a:p>
            <a:pPr indent="0" marL="0">
              <a:buNone/>
            </a:pPr>
            <a:r>
              <a:rPr dirty="0" lang="en-GB"/>
              <a:t>		thick and thin blood smear (species identification)</a:t>
            </a:r>
          </a:p>
          <a:p>
            <a:pPr indent="0" marL="0">
              <a:buNone/>
            </a:pPr>
            <a:r>
              <a:rPr dirty="0" lang="en-GB"/>
              <a:t>		lumbar puncture (suspected cerebral malaria)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GB"/>
              <a:t>TREATMENT.</a:t>
            </a:r>
          </a:p>
        </p:txBody>
      </p:sp>
      <p:sp>
        <p:nvSpPr>
          <p:cNvPr id="104861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>
              <a:lnSpc>
                <a:spcPct val="110000"/>
              </a:lnSpc>
              <a:buFont typeface="Arial" charset="0"/>
              <a:buChar char="•"/>
            </a:pPr>
            <a:r>
              <a:rPr altLang="zh-CN" dirty="0" sz="2000" kumimoji="1" lang="en-US"/>
              <a:t>Severe </a:t>
            </a:r>
            <a:r>
              <a:rPr altLang="zh-CN" dirty="0" sz="2000" kumimoji="1" lang="en-US" smtClean="0"/>
              <a:t>Malaria</a:t>
            </a:r>
            <a:endParaRPr altLang="zh-CN" dirty="0" sz="2000" kumimoji="1" lang="en-US"/>
          </a:p>
          <a:p>
            <a:pPr indent="0" marL="0">
              <a:buNone/>
            </a:pPr>
            <a:r>
              <a:rPr dirty="0" lang="en-GB" smtClean="0"/>
              <a:t>There </a:t>
            </a:r>
            <a:r>
              <a:rPr dirty="0" lang="en-GB"/>
              <a:t>are three ways to approach treatment: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lang="en-GB"/>
              <a:t>	Emergency measures.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lang="en-GB"/>
              <a:t>   Antimalarial treatment.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lang="en-GB"/>
              <a:t>   Supportive care.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/>
          </a:p>
        </p:txBody>
      </p:sp>
      <p:sp>
        <p:nvSpPr>
          <p:cNvPr id="1048620" name="Content Placeholder 2"/>
          <p:cNvSpPr>
            <a:spLocks noGrp="1"/>
          </p:cNvSpPr>
          <p:nvPr>
            <p:ph idx="1"/>
          </p:nvPr>
        </p:nvSpPr>
        <p:spPr>
          <a:xfrm>
            <a:off x="1184856" y="2556931"/>
            <a:ext cx="9724620" cy="3624927"/>
          </a:xfrm>
        </p:spPr>
        <p:txBody>
          <a:bodyPr>
            <a:normAutofit fontScale="90000" lnSpcReduction="10000"/>
          </a:bodyPr>
          <a:p>
            <a:r>
              <a:rPr b="1" dirty="0" lang="en-GB"/>
              <a:t>Emergency measures:</a:t>
            </a:r>
          </a:p>
          <a:p>
            <a:pPr indent="0" marL="0">
              <a:buNone/>
            </a:pPr>
            <a:r>
              <a:rPr dirty="0" lang="en-GB"/>
              <a:t>Hypoglycaemia (Give 5ml/kg of 10% glucose(dextrose) solution iv rapidly. Recheck the blood glucose every 30 minutes and repeat if the levels are low).</a:t>
            </a:r>
          </a:p>
          <a:p>
            <a:pPr indent="0" marL="0">
              <a:buNone/>
            </a:pPr>
            <a:r>
              <a:rPr dirty="0" lang="en-GB"/>
              <a:t>Treat convulsions with rectal diazepam (0.5mg/kg) or paraldehyde.</a:t>
            </a:r>
          </a:p>
          <a:p>
            <a:pPr indent="0" marL="0">
              <a:buNone/>
            </a:pPr>
            <a:r>
              <a:rPr dirty="0" lang="en-GB"/>
              <a:t>Restore the circulating blood volume.</a:t>
            </a:r>
          </a:p>
          <a:p>
            <a:pPr indent="0" marL="0">
              <a:buNone/>
            </a:pPr>
            <a:r>
              <a:rPr dirty="0" lang="en-GB"/>
              <a:t>Coma(cerebral malaria) maintain airway and keep patient on his or her side. Avoid aspiration and pressure sores.</a:t>
            </a:r>
          </a:p>
          <a:p>
            <a:pPr indent="0" marL="0">
              <a:buNone/>
            </a:pPr>
            <a:r>
              <a:rPr dirty="0" lang="en-GB"/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/>
          </a:p>
        </p:txBody>
      </p:sp>
      <p:sp>
        <p:nvSpPr>
          <p:cNvPr id="104862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0" marL="0">
              <a:buNone/>
            </a:pPr>
            <a:r>
              <a:rPr dirty="0" lang="en-GB"/>
              <a:t>Severe anaemia transfuse when Hb&lt;4g/dl and if between 4 and 5g/dl transfuse if signs of respiratory distress or cardiac failure are present</a:t>
            </a:r>
            <a:r>
              <a:rPr dirty="0" lang="en-GB" smtClean="0"/>
              <a:t>.</a:t>
            </a:r>
            <a:endParaRPr dirty="0" lang="en-GB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9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Severe Malaria Treatment</a:t>
            </a:r>
            <a:endParaRPr dirty="0" lang="en-US"/>
          </a:p>
        </p:txBody>
      </p:sp>
      <p:sp>
        <p:nvSpPr>
          <p:cNvPr id="1048624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 fontScale="85417" lnSpcReduction="10000"/>
          </a:bodyPr>
          <a:p>
            <a:pPr indent="0" marL="0">
              <a:buNone/>
            </a:pPr>
            <a:r>
              <a:rPr dirty="0" lang="en-US" smtClean="0"/>
              <a:t>For children in low transmission areas</a:t>
            </a:r>
          </a:p>
          <a:p>
            <a:r>
              <a:rPr dirty="0" lang="en-US" err="1" smtClean="0"/>
              <a:t>Artesunate</a:t>
            </a:r>
            <a:r>
              <a:rPr dirty="0" lang="en-US" smtClean="0"/>
              <a:t> 2.4mg/kg IM/IV given on admission time=0, then 12h, then 24 then once daily</a:t>
            </a:r>
          </a:p>
          <a:p>
            <a:pPr indent="0" marL="0">
              <a:buNone/>
            </a:pPr>
            <a:r>
              <a:rPr dirty="0" lang="en-US" smtClean="0"/>
              <a:t>For children in high transmission areas</a:t>
            </a:r>
          </a:p>
          <a:p>
            <a:r>
              <a:rPr dirty="0" lang="en-US" smtClean="0"/>
              <a:t>Give </a:t>
            </a:r>
            <a:r>
              <a:rPr dirty="0" lang="en-US" err="1" smtClean="0"/>
              <a:t>artesunate</a:t>
            </a:r>
            <a:r>
              <a:rPr dirty="0" lang="en-US" smtClean="0"/>
              <a:t> as above </a:t>
            </a:r>
          </a:p>
          <a:p>
            <a:r>
              <a:rPr dirty="0" lang="en-US" err="1" smtClean="0"/>
              <a:t>Artemether</a:t>
            </a:r>
            <a:r>
              <a:rPr dirty="0" lang="en-US" smtClean="0"/>
              <a:t> 3.2mg/kg I.M On </a:t>
            </a:r>
            <a:r>
              <a:rPr dirty="0" lang="en-US" err="1" smtClean="0"/>
              <a:t>adm</a:t>
            </a:r>
            <a:r>
              <a:rPr dirty="0" lang="en-US" smtClean="0"/>
              <a:t> then 1.6mg/kg Per day</a:t>
            </a:r>
          </a:p>
          <a:p>
            <a:r>
              <a:rPr dirty="0" lang="en-US" smtClean="0"/>
              <a:t>Quinine 20mg salt/kg on admission I.V infusion or divided I.M </a:t>
            </a:r>
            <a:r>
              <a:rPr dirty="0" lang="en-US" err="1" smtClean="0"/>
              <a:t>inj</a:t>
            </a:r>
            <a:r>
              <a:rPr dirty="0" lang="en-US" smtClean="0"/>
              <a:t> then 10mg/kg every 8hrs</a:t>
            </a:r>
            <a:endParaRPr dirty="0"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/>
          </a:p>
        </p:txBody>
      </p:sp>
      <p:sp>
        <p:nvSpPr>
          <p:cNvPr id="104862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4792" lnSpcReduction="20000"/>
          </a:bodyPr>
          <a:p>
            <a:r>
              <a:rPr b="1" dirty="0" lang="en-GB"/>
              <a:t>Supportive care</a:t>
            </a:r>
          </a:p>
          <a:p>
            <a:pPr indent="0" marL="0">
              <a:buNone/>
            </a:pPr>
            <a:r>
              <a:rPr dirty="0" lang="en-GB"/>
              <a:t>Check for dehydration, assess level of consciousness according to </a:t>
            </a:r>
            <a:r>
              <a:rPr dirty="0" lang="en-GB" smtClean="0"/>
              <a:t>AVPU </a:t>
            </a:r>
            <a:r>
              <a:rPr dirty="0" lang="en-GB"/>
              <a:t>and coma scale for children and examine for hyperpyrexia and hypoglycaemia</a:t>
            </a:r>
          </a:p>
          <a:p>
            <a:pPr indent="0" marL="0">
              <a:buNone/>
            </a:pPr>
            <a:endParaRPr dirty="0" lang="en-GB"/>
          </a:p>
          <a:p>
            <a:pPr indent="0" marL="0">
              <a:buNone/>
            </a:pPr>
            <a:r>
              <a:rPr dirty="0" lang="en-GB"/>
              <a:t>The clinical features of severe malaria could also manifest as complications of uncomplicated malaria therefore patients should be counselled on the warning signs of complication including persistent fever.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GB" u="sng">
                <a:latin typeface="Arial" panose="020B0604020202020204" pitchFamily="34" charset="0"/>
                <a:cs typeface="Arial" panose="020B0604020202020204" pitchFamily="34" charset="0"/>
              </a:rPr>
              <a:t>PREVENTION.</a:t>
            </a:r>
          </a:p>
        </p:txBody>
      </p:sp>
      <p:sp>
        <p:nvSpPr>
          <p:cNvPr id="104862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4792" lnSpcReduction="20000"/>
          </a:bodyPr>
          <a:p>
            <a:r>
              <a:rPr dirty="0" lang="en-GB"/>
              <a:t>Chemo-prophylaxis for non-immune populations using mefloquine, proguanil and </a:t>
            </a:r>
            <a:r>
              <a:rPr dirty="0" lang="en-GB" err="1"/>
              <a:t>malarone</a:t>
            </a:r>
            <a:r>
              <a:rPr dirty="0" lang="en-GB"/>
              <a:t>.</a:t>
            </a:r>
          </a:p>
          <a:p>
            <a:r>
              <a:rPr dirty="0" lang="en-GB"/>
              <a:t>Vector control including insecticidal nets, biological control measures,  indoor residual sprays, screening of house inlets with wire mesh </a:t>
            </a:r>
            <a:r>
              <a:rPr dirty="0" lang="en-GB" err="1"/>
              <a:t>e.t.c</a:t>
            </a:r>
            <a:r>
              <a:rPr dirty="0" lang="en-GB"/>
              <a:t>.</a:t>
            </a:r>
          </a:p>
          <a:p>
            <a:r>
              <a:rPr dirty="0" lang="en-GB"/>
              <a:t>Epidemic preparedness and response.</a:t>
            </a:r>
          </a:p>
          <a:p>
            <a:r>
              <a:rPr dirty="0" lang="en-GB"/>
              <a:t>Advocacy communication and social mobilization.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dirty="0" lang="en-GB"/>
          </a:p>
        </p:txBody>
      </p:sp>
      <p:sp>
        <p:nvSpPr>
          <p:cNvPr id="1048630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 lang="en-GB"/>
              <a:t>REFERENCES:</a:t>
            </a:r>
          </a:p>
          <a:p>
            <a:pPr indent="0" marL="0">
              <a:buNone/>
            </a:pPr>
            <a:r>
              <a:rPr dirty="0" lang="en-GB"/>
              <a:t>WHO paediatric handbook.</a:t>
            </a:r>
          </a:p>
          <a:p>
            <a:pPr indent="0" marL="0">
              <a:buNone/>
            </a:pPr>
            <a:r>
              <a:rPr dirty="0" lang="en-GB"/>
              <a:t>National Guidelines for the Diagnosis, Treatment and Prevention of Malaria.</a:t>
            </a:r>
          </a:p>
          <a:p>
            <a:pPr indent="0" marL="0">
              <a:buNone/>
            </a:pPr>
            <a:endParaRPr dirty="0" lang="en-GB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>
          <a:xfrm>
            <a:off x="1981200" y="457200"/>
            <a:ext cx="8229600" cy="609600"/>
          </a:xfrm>
        </p:spPr>
        <p:txBody>
          <a:bodyPr>
            <a:normAutofit fontScale="90000"/>
          </a:bodyPr>
          <a:p>
            <a:r>
              <a:rPr dirty="0" lang="en-US" smtClean="0"/>
              <a:t/>
            </a:r>
            <a:br>
              <a:rPr dirty="0" lang="en-US" smtClean="0"/>
            </a:br>
            <a:r>
              <a:rPr dirty="0" lang="en-US" smtClean="0"/>
              <a:t/>
            </a:r>
            <a:br>
              <a:rPr dirty="0" lang="en-US" smtClean="0"/>
            </a:br>
            <a:r>
              <a:rPr dirty="0" lang="en-US" smtClean="0"/>
              <a:t/>
            </a:r>
            <a:br>
              <a:rPr dirty="0" lang="en-US" smtClean="0"/>
            </a:br>
            <a:r>
              <a:rPr b="1" dirty="0" lang="en-US" smtClean="0"/>
              <a:t> </a:t>
            </a:r>
          </a:p>
        </p:txBody>
      </p:sp>
      <p:sp>
        <p:nvSpPr>
          <p:cNvPr id="1048600" name="Content Placeholder 2"/>
          <p:cNvSpPr>
            <a:spLocks noGrp="1"/>
          </p:cNvSpPr>
          <p:nvPr>
            <p:ph idx="1"/>
          </p:nvPr>
        </p:nvSpPr>
        <p:spPr>
          <a:xfrm>
            <a:off x="1378039" y="306947"/>
            <a:ext cx="8935792" cy="5486400"/>
          </a:xfrm>
        </p:spPr>
        <p:txBody>
          <a:bodyPr>
            <a:noAutofit/>
          </a:bodyPr>
          <a:p>
            <a:pPr>
              <a:lnSpc>
                <a:spcPct val="150000"/>
              </a:lnSpc>
            </a:pPr>
            <a:r>
              <a:rPr dirty="0" lang="en-US">
                <a:latin typeface="Constantia" pitchFamily="18" charset="0"/>
              </a:rPr>
              <a:t>Definition</a:t>
            </a:r>
          </a:p>
          <a:p>
            <a:pPr>
              <a:lnSpc>
                <a:spcPct val="150000"/>
              </a:lnSpc>
            </a:pPr>
            <a:r>
              <a:rPr dirty="0" lang="en-US">
                <a:latin typeface="Constantia" pitchFamily="18" charset="0"/>
              </a:rPr>
              <a:t>Etiology</a:t>
            </a:r>
          </a:p>
          <a:p>
            <a:pPr>
              <a:lnSpc>
                <a:spcPct val="150000"/>
              </a:lnSpc>
            </a:pPr>
            <a:r>
              <a:rPr dirty="0" lang="en-US">
                <a:latin typeface="Constantia" pitchFamily="18" charset="0"/>
              </a:rPr>
              <a:t>Epidemiology</a:t>
            </a:r>
          </a:p>
          <a:p>
            <a:pPr>
              <a:lnSpc>
                <a:spcPct val="150000"/>
              </a:lnSpc>
            </a:pPr>
            <a:r>
              <a:rPr dirty="0" lang="en-US">
                <a:latin typeface="Constantia" pitchFamily="18" charset="0"/>
              </a:rPr>
              <a:t>Pathogenesis</a:t>
            </a:r>
          </a:p>
          <a:p>
            <a:pPr>
              <a:lnSpc>
                <a:spcPct val="150000"/>
              </a:lnSpc>
            </a:pPr>
            <a:r>
              <a:rPr dirty="0" lang="en-US">
                <a:latin typeface="Constantia" pitchFamily="18" charset="0"/>
              </a:rPr>
              <a:t>Pathophysiology</a:t>
            </a:r>
          </a:p>
          <a:p>
            <a:pPr>
              <a:lnSpc>
                <a:spcPct val="150000"/>
              </a:lnSpc>
            </a:pPr>
            <a:r>
              <a:rPr dirty="0" lang="en-US">
                <a:latin typeface="Constantia" pitchFamily="18" charset="0"/>
              </a:rPr>
              <a:t>Clinical presentation</a:t>
            </a:r>
          </a:p>
          <a:p>
            <a:pPr>
              <a:lnSpc>
                <a:spcPct val="150000"/>
              </a:lnSpc>
            </a:pPr>
            <a:r>
              <a:rPr dirty="0" lang="en-US">
                <a:latin typeface="Constantia" pitchFamily="18" charset="0"/>
              </a:rPr>
              <a:t>Diagnosis </a:t>
            </a:r>
          </a:p>
          <a:p>
            <a:pPr>
              <a:lnSpc>
                <a:spcPct val="150000"/>
              </a:lnSpc>
            </a:pPr>
            <a:r>
              <a:rPr dirty="0" lang="en-US">
                <a:latin typeface="Constantia" pitchFamily="18" charset="0"/>
              </a:rPr>
              <a:t>Treatment</a:t>
            </a:r>
          </a:p>
          <a:p>
            <a:pPr>
              <a:lnSpc>
                <a:spcPct val="150000"/>
              </a:lnSpc>
            </a:pPr>
            <a:r>
              <a:rPr dirty="0" lang="en-US">
                <a:latin typeface="Constantia" pitchFamily="18" charset="0"/>
              </a:rPr>
              <a:t>Control</a:t>
            </a:r>
          </a:p>
          <a:p>
            <a:endParaRPr dirty="0" lang="en-US">
              <a:latin typeface="Constantia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GB" smtClean="0">
                <a:latin typeface="Algerian" panose="04020705040A02060702" pitchFamily="82" charset="0"/>
              </a:rPr>
              <a:t>Definitio</a:t>
            </a:r>
            <a:r>
              <a:rPr dirty="0" lang="en-GB">
                <a:latin typeface="Algerian" panose="04020705040A02060702" pitchFamily="82" charset="0"/>
              </a:rPr>
              <a:t>n</a:t>
            </a: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318936"/>
          </a:xfrm>
        </p:spPr>
        <p:txBody>
          <a:bodyPr/>
          <a:p>
            <a:pPr>
              <a:lnSpc>
                <a:spcPct val="150000"/>
              </a:lnSpc>
            </a:pPr>
            <a:r>
              <a:rPr dirty="0" lang="en-US"/>
              <a:t>Malaria is an acute and chronic protozoal disease transmitted by a bite of an infected female anopheles mosquito characterized by paroxysms of fever, chills, sweats, fatigue, anemia, and splenomegaly.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ETIOLOGY</a:t>
            </a:r>
            <a:endParaRPr dirty="0" lang="en-US"/>
          </a:p>
        </p:txBody>
      </p:sp>
      <p:sp>
        <p:nvSpPr>
          <p:cNvPr id="104859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4750" lnSpcReduction="10000"/>
          </a:bodyPr>
          <a:p>
            <a:r>
              <a:rPr dirty="0" lang="en-GB"/>
              <a:t>Blood parasites: genus  </a:t>
            </a:r>
            <a:r>
              <a:rPr dirty="0" i="1" lang="en-GB"/>
              <a:t>Plasmodium</a:t>
            </a:r>
            <a:r>
              <a:rPr dirty="0" lang="en-GB"/>
              <a:t>  </a:t>
            </a:r>
          </a:p>
          <a:p>
            <a:r>
              <a:rPr dirty="0" lang="en-GB"/>
              <a:t>Approx. 156 named species </a:t>
            </a:r>
          </a:p>
          <a:p>
            <a:r>
              <a:rPr dirty="0" lang="en-GB"/>
              <a:t>5</a:t>
            </a:r>
            <a:r>
              <a:rPr dirty="0" lang="en-GB" smtClean="0"/>
              <a:t> </a:t>
            </a:r>
            <a:r>
              <a:rPr dirty="0" lang="en-GB"/>
              <a:t>known human </a:t>
            </a:r>
            <a:r>
              <a:rPr dirty="0" lang="en-GB" err="1"/>
              <a:t>parasites:</a:t>
            </a:r>
            <a:r>
              <a:rPr dirty="0" i="1" lang="en-GB" err="1"/>
              <a:t>P</a:t>
            </a:r>
            <a:r>
              <a:rPr dirty="0" i="1" lang="en-GB"/>
              <a:t>. falciparum</a:t>
            </a:r>
            <a:r>
              <a:rPr dirty="0" lang="en-GB"/>
              <a:t>, </a:t>
            </a:r>
            <a:r>
              <a:rPr dirty="0" i="1" lang="en-GB"/>
              <a:t>P. vivax</a:t>
            </a:r>
            <a:r>
              <a:rPr dirty="0" lang="en-GB"/>
              <a:t>, </a:t>
            </a:r>
            <a:r>
              <a:rPr dirty="0" i="1" lang="en-GB"/>
              <a:t>P. </a:t>
            </a:r>
            <a:r>
              <a:rPr dirty="0" i="1" lang="en-GB" err="1"/>
              <a:t>ovale</a:t>
            </a:r>
            <a:r>
              <a:rPr dirty="0" lang="en-GB"/>
              <a:t>  and </a:t>
            </a:r>
            <a:r>
              <a:rPr dirty="0" i="1" lang="en-GB"/>
              <a:t>P. </a:t>
            </a:r>
            <a:r>
              <a:rPr dirty="0" i="1" lang="en-GB" err="1" smtClean="0"/>
              <a:t>malariae</a:t>
            </a:r>
            <a:r>
              <a:rPr dirty="0" lang="en-GB" smtClean="0"/>
              <a:t>, </a:t>
            </a:r>
            <a:r>
              <a:rPr dirty="0" i="1" lang="en-GB"/>
              <a:t>P. </a:t>
            </a:r>
            <a:r>
              <a:rPr dirty="0" i="1" lang="en-GB" err="1"/>
              <a:t>knowlesi</a:t>
            </a:r>
            <a:r>
              <a:rPr dirty="0" lang="en-GB"/>
              <a:t> (a primate malaria species</a:t>
            </a:r>
            <a:r>
              <a:rPr dirty="0" lang="en-GB" smtClean="0"/>
              <a:t>)</a:t>
            </a:r>
            <a:r>
              <a:rPr dirty="0" lang="en-GB"/>
              <a:t> was shown to cause human malaria in </a:t>
            </a:r>
            <a:r>
              <a:rPr dirty="0" lang="en-GB" smtClean="0"/>
              <a:t>2004</a:t>
            </a:r>
          </a:p>
          <a:p>
            <a:pPr indent="0" marL="0">
              <a:buNone/>
            </a:pPr>
            <a:r>
              <a:rPr b="1" dirty="0" lang="en-GB" smtClean="0"/>
              <a:t>Transmission</a:t>
            </a:r>
            <a:r>
              <a:rPr b="1" dirty="0" lang="en-GB"/>
              <a:t>:</a:t>
            </a:r>
          </a:p>
          <a:p>
            <a:pPr lvl="1"/>
            <a:r>
              <a:rPr dirty="0" lang="en-GB"/>
              <a:t>Bite from infected female Anopheles </a:t>
            </a:r>
            <a:r>
              <a:rPr dirty="0" lang="en-GB" err="1" smtClean="0"/>
              <a:t>mosquitoe</a:t>
            </a:r>
            <a:r>
              <a:rPr dirty="0" lang="en-GB" smtClean="0"/>
              <a:t>, </a:t>
            </a:r>
            <a:r>
              <a:rPr dirty="0" lang="en-GB" smtClean="0"/>
              <a:t>Blood </a:t>
            </a:r>
            <a:r>
              <a:rPr dirty="0" lang="en-GB"/>
              <a:t>and blood product </a:t>
            </a:r>
            <a:r>
              <a:rPr dirty="0" lang="en-GB" smtClean="0"/>
              <a:t>transfusion, Congenital transmission</a:t>
            </a:r>
          </a:p>
          <a:p>
            <a:pPr lvl="1"/>
            <a:endParaRPr dirty="0" lang="en-GB"/>
          </a:p>
          <a:p>
            <a:endParaRPr dirty="0"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GB" err="1" smtClean="0">
                <a:latin typeface="Algerian" panose="04020705040A02060702" pitchFamily="82" charset="0"/>
              </a:rPr>
              <a:t>EPID</a:t>
            </a:r>
            <a:r>
              <a:rPr altLang="en-GB" dirty="0" lang="en-US" err="1" smtClean="0">
                <a:latin typeface="Algerian" panose="04020705040A02060702" pitchFamily="82" charset="0"/>
              </a:rPr>
              <a:t>E</a:t>
            </a:r>
            <a:r>
              <a:rPr dirty="0" lang="en-GB" err="1" smtClean="0">
                <a:latin typeface="Algerian" panose="04020705040A02060702" pitchFamily="82" charset="0"/>
              </a:rPr>
              <a:t>MIOLOGY</a:t>
            </a:r>
            <a:endParaRPr dirty="0" lang="en-GB">
              <a:latin typeface="Algerian" panose="04020705040A02060702" pitchFamily="82" charset="0"/>
            </a:endParaRPr>
          </a:p>
        </p:txBody>
      </p:sp>
      <p:sp>
        <p:nvSpPr>
          <p:cNvPr id="104858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p>
            <a:r>
              <a:rPr dirty="0" lang="en-US">
                <a:latin typeface="Constantia" pitchFamily="18" charset="0"/>
              </a:rPr>
              <a:t>Occurs in &gt; 100 countries world wide</a:t>
            </a:r>
          </a:p>
          <a:p>
            <a:r>
              <a:rPr dirty="0" lang="en-US">
                <a:latin typeface="Constantia" pitchFamily="18" charset="0"/>
              </a:rPr>
              <a:t>Mainly in Africa, Asia and South America</a:t>
            </a:r>
          </a:p>
          <a:p>
            <a:r>
              <a:rPr dirty="0" lang="en-US">
                <a:latin typeface="Constantia" pitchFamily="18" charset="0"/>
              </a:rPr>
              <a:t> Males and females are affected equally </a:t>
            </a:r>
            <a:r>
              <a:rPr dirty="0" lang="en-US" smtClean="0">
                <a:latin typeface="Constantia" pitchFamily="18" charset="0"/>
              </a:rPr>
              <a:t>(except in pregnancy</a:t>
            </a:r>
            <a:r>
              <a:rPr dirty="0" lang="en-US">
                <a:latin typeface="Constantia" pitchFamily="18" charset="0"/>
              </a:rPr>
              <a:t>)</a:t>
            </a:r>
          </a:p>
          <a:p>
            <a:r>
              <a:rPr dirty="0" lang="en-US">
                <a:latin typeface="Constantia" pitchFamily="18" charset="0"/>
              </a:rPr>
              <a:t>Incidence reducing worldwide– control strategies</a:t>
            </a:r>
          </a:p>
          <a:p>
            <a:r>
              <a:rPr dirty="0" lang="en-US">
                <a:latin typeface="Constantia" pitchFamily="18" charset="0"/>
              </a:rPr>
              <a:t>Kenya– 4 epidemiological zones (endemic, seasonal, epidemic prone and low risk)</a:t>
            </a:r>
          </a:p>
          <a:p>
            <a:r>
              <a:rPr dirty="0" lang="en-US">
                <a:latin typeface="Constantia" pitchFamily="18" charset="0"/>
              </a:rPr>
              <a:t>Dependent on climatic conditions</a:t>
            </a:r>
          </a:p>
          <a:p>
            <a:pPr lvl="2">
              <a:buFont typeface="Wingdings" pitchFamily="2" charset="2"/>
              <a:buChar char="v"/>
            </a:pPr>
            <a:r>
              <a:rPr dirty="0" sz="2400" lang="en-US">
                <a:latin typeface="Constantia" pitchFamily="18" charset="0"/>
              </a:rPr>
              <a:t>Wet humid areas</a:t>
            </a:r>
          </a:p>
          <a:p>
            <a:pPr lvl="2">
              <a:buFont typeface="Wingdings" pitchFamily="2" charset="2"/>
              <a:buChar char="v"/>
            </a:pPr>
            <a:r>
              <a:rPr dirty="0" sz="2400" lang="en-US">
                <a:latin typeface="Constantia" pitchFamily="18" charset="0"/>
              </a:rPr>
              <a:t>Limited to tropics, ambient temp 20—30</a:t>
            </a:r>
            <a:r>
              <a:rPr dirty="0" sz="2400" lang="en-US">
                <a:latin typeface="Constantia" pitchFamily="18" charset="0"/>
                <a:cs typeface="Calibri"/>
              </a:rPr>
              <a:t>°C </a:t>
            </a:r>
          </a:p>
          <a:p>
            <a:pPr lvl="2">
              <a:buNone/>
            </a:pPr>
            <a:endParaRPr dirty="0" lang="en-US"/>
          </a:p>
          <a:p>
            <a:endParaRPr dirty="0"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At Risk</a:t>
            </a:r>
            <a:endParaRPr dirty="0" lang="en-US"/>
          </a:p>
        </p:txBody>
      </p:sp>
      <p:sp>
        <p:nvSpPr>
          <p:cNvPr id="1048590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dirty="0" lang="en-US"/>
              <a:t>Young Children</a:t>
            </a:r>
          </a:p>
          <a:p>
            <a:pPr lvl="0"/>
            <a:r>
              <a:rPr dirty="0" lang="en-US"/>
              <a:t>Visitors from non-endemic areas</a:t>
            </a:r>
          </a:p>
          <a:p>
            <a:pPr lvl="0"/>
            <a:r>
              <a:rPr dirty="0" lang="en-US" smtClean="0"/>
              <a:t>Women in 2</a:t>
            </a:r>
            <a:r>
              <a:rPr baseline="30000" dirty="0" lang="en-US" smtClean="0"/>
              <a:t>nd</a:t>
            </a:r>
            <a:r>
              <a:rPr dirty="0" lang="en-US" smtClean="0"/>
              <a:t> </a:t>
            </a:r>
            <a:r>
              <a:rPr dirty="0" lang="en-US"/>
              <a:t>and 3</a:t>
            </a:r>
            <a:r>
              <a:rPr baseline="30000" dirty="0" lang="en-US"/>
              <a:t>rd</a:t>
            </a:r>
            <a:r>
              <a:rPr dirty="0" lang="en-US"/>
              <a:t> </a:t>
            </a:r>
            <a:r>
              <a:rPr dirty="0" lang="en-US" smtClean="0"/>
              <a:t>Trimester Pregnancy</a:t>
            </a:r>
            <a:endParaRPr dirty="0" lang="en-US"/>
          </a:p>
          <a:p>
            <a:pPr lvl="0"/>
            <a:r>
              <a:rPr dirty="0" lang="en-US"/>
              <a:t>HIV/AIDS</a:t>
            </a:r>
          </a:p>
          <a:p>
            <a:pPr lvl="0"/>
            <a:r>
              <a:rPr dirty="0" lang="en-US"/>
              <a:t>Splenectomy</a:t>
            </a:r>
          </a:p>
          <a:p>
            <a:endParaRPr dirty="0"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Pathogenesis &amp; Pathophysiology</a:t>
            </a:r>
            <a:endParaRPr dirty="0" lang="en-US"/>
          </a:p>
        </p:txBody>
      </p:sp>
      <p:sp>
        <p:nvSpPr>
          <p:cNvPr id="1048594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417" lnSpcReduction="10000"/>
          </a:bodyPr>
          <a:p>
            <a:r>
              <a:rPr dirty="0" lang="en-US" smtClean="0"/>
              <a:t>Pathogenesis: Lifecycle (Exo-</a:t>
            </a:r>
            <a:r>
              <a:rPr dirty="0" lang="en-US" err="1" smtClean="0"/>
              <a:t>erythrocytic</a:t>
            </a:r>
            <a:r>
              <a:rPr dirty="0" lang="en-US" smtClean="0"/>
              <a:t> and </a:t>
            </a:r>
            <a:r>
              <a:rPr dirty="0" lang="en-US" err="1" smtClean="0"/>
              <a:t>erythrocytic</a:t>
            </a:r>
            <a:r>
              <a:rPr dirty="0" lang="en-US" smtClean="0"/>
              <a:t> )</a:t>
            </a:r>
          </a:p>
          <a:p>
            <a:pPr indent="0" marL="0">
              <a:buNone/>
            </a:pPr>
            <a:r>
              <a:rPr b="1" dirty="0" lang="en-US" u="sng" smtClean="0"/>
              <a:t>Pathophysiology mechanisms</a:t>
            </a:r>
          </a:p>
          <a:p>
            <a:r>
              <a:rPr dirty="0" lang="en-US"/>
              <a:t>Toxicity and </a:t>
            </a:r>
            <a:r>
              <a:rPr dirty="0" lang="en-US" smtClean="0"/>
              <a:t>cytokines, Sequestration, </a:t>
            </a:r>
            <a:r>
              <a:rPr dirty="0" lang="en-US" err="1" smtClean="0"/>
              <a:t>Cyto</a:t>
            </a:r>
            <a:r>
              <a:rPr dirty="0" lang="en-US" smtClean="0"/>
              <a:t>-adherence, Vascular </a:t>
            </a:r>
            <a:r>
              <a:rPr dirty="0" lang="en-US"/>
              <a:t>and endothelial </a:t>
            </a:r>
            <a:r>
              <a:rPr dirty="0" lang="en-US" smtClean="0"/>
              <a:t>ligands, </a:t>
            </a:r>
            <a:r>
              <a:rPr dirty="0" lang="en-US" err="1" smtClean="0"/>
              <a:t>Rosetting</a:t>
            </a:r>
            <a:r>
              <a:rPr dirty="0" lang="en-US" smtClean="0"/>
              <a:t>, Aggregation, Red </a:t>
            </a:r>
            <a:r>
              <a:rPr dirty="0" lang="en-US"/>
              <a:t>cell </a:t>
            </a:r>
            <a:r>
              <a:rPr dirty="0" lang="en-US" smtClean="0"/>
              <a:t>deformability, Immunological processes, Permeability </a:t>
            </a:r>
            <a:endParaRPr dirty="0" lang="en-US" smtClean="0"/>
          </a:p>
          <a:p>
            <a:r>
              <a:rPr dirty="0" lang="en-US" smtClean="0"/>
              <a:t>Subsequently Acute renal failure, black water fever, anemia, coagulopathy and thrombocytopenia, coma/cerebral malaria, hypoglycemia, acidosis, splenic enlargement, jaundice/liver dysfunction, </a:t>
            </a:r>
            <a:r>
              <a:rPr dirty="0" lang="en-US" err="1" smtClean="0"/>
              <a:t>Git</a:t>
            </a:r>
            <a:r>
              <a:rPr dirty="0" lang="en-US" smtClean="0"/>
              <a:t> abnormalities, Algid malaria, Pulmonary edema and fluid and electrolyte imbalance may occur.</a:t>
            </a:r>
            <a:endParaRPr dirty="0" lang="en-US"/>
          </a:p>
          <a:p>
            <a:endParaRPr b="1" dirty="0" lang="en-US" u="sng" smtClean="0"/>
          </a:p>
          <a:p>
            <a:endParaRPr dirty="0"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GB">
                <a:latin typeface="Algerian" panose="04020705040A02060702" pitchFamily="82" charset="0"/>
              </a:rPr>
              <a:t>CLASSIFICATION.</a:t>
            </a:r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-457200" marL="457200">
              <a:buFont typeface="+mj-lt"/>
              <a:buAutoNum type="arabicParenR"/>
            </a:pPr>
            <a:r>
              <a:rPr dirty="0" lang="en-GB">
                <a:latin typeface="Arial" panose="020B0604020202020204" pitchFamily="34" charset="0"/>
                <a:cs typeface="Arial" panose="020B0604020202020204" pitchFamily="34" charset="0"/>
              </a:rPr>
              <a:t>UNCOMPLICATED MALARIA.</a:t>
            </a:r>
          </a:p>
          <a:p>
            <a:pPr indent="-457200" marL="457200">
              <a:buFont typeface="+mj-lt"/>
              <a:buAutoNum type="arabicParenR"/>
            </a:pPr>
            <a:r>
              <a:rPr dirty="0" lang="en-GB">
                <a:latin typeface="Arial" panose="020B0604020202020204" pitchFamily="34" charset="0"/>
                <a:cs typeface="Arial" panose="020B0604020202020204" pitchFamily="34" charset="0"/>
              </a:rPr>
              <a:t>SEVERE MALARIA.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GB" u="sng">
                <a:latin typeface="Arial" panose="020B0604020202020204" pitchFamily="34" charset="0"/>
                <a:cs typeface="Arial" panose="020B0604020202020204" pitchFamily="34" charset="0"/>
              </a:rPr>
              <a:t>UNCOMPLICATED MALARIA.</a:t>
            </a:r>
          </a:p>
        </p:txBody>
      </p:sp>
      <p:sp>
        <p:nvSpPr>
          <p:cNvPr id="104861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417" lnSpcReduction="10000"/>
          </a:bodyPr>
          <a:p>
            <a:pPr indent="0" marL="0">
              <a:buNone/>
            </a:pPr>
            <a:r>
              <a:rPr dirty="0" lang="en-GB"/>
              <a:t>Also referred to as non severe malaria.</a:t>
            </a:r>
          </a:p>
          <a:p>
            <a:pPr indent="0" marL="0">
              <a:buNone/>
            </a:pPr>
            <a:r>
              <a:rPr dirty="0" lang="en-GB"/>
              <a:t>This is characterised by fever (temperature&gt;37.5) in presence of peripheral parasitaemia (positive blood smear or positive rapid diagnostic test for malaria).</a:t>
            </a:r>
          </a:p>
          <a:p>
            <a:pPr indent="0" marL="0">
              <a:buNone/>
            </a:pPr>
            <a:r>
              <a:rPr dirty="0" lang="en-GB"/>
              <a:t>Other features may include chills, profuse sweating, muscle pains, joint pains, abdominal pain, diarrhoea, nausea, vomiting, irritability and refusal to feed.</a:t>
            </a:r>
          </a:p>
          <a:p>
            <a:pPr indent="0" marL="0">
              <a:buNone/>
            </a:pPr>
            <a:endParaRPr dirty="0" lang="en-GB"/>
          </a:p>
          <a:p>
            <a:pPr indent="0" marL="0">
              <a:buNone/>
            </a:pPr>
            <a:r>
              <a:rPr b="1" dirty="0" lang="en-GB">
                <a:latin typeface="+mj-lt"/>
              </a:rPr>
              <a:t>DIAGNOSIS: </a:t>
            </a:r>
            <a:r>
              <a:rPr dirty="0" lang="en-GB">
                <a:latin typeface="+mj-lt"/>
              </a:rPr>
              <a:t>Microscopy and rapid diagnostic tests.</a:t>
            </a:r>
            <a:endParaRPr b="1" dirty="0" lang="en-GB">
              <a:latin typeface="+mj-lt"/>
            </a:endParaRPr>
          </a:p>
          <a:p>
            <a:pPr indent="0" marL="0">
              <a:buNone/>
            </a:pPr>
            <a:endParaRPr dirty="0" lang="en-GB"/>
          </a:p>
        </p:txBody>
      </p:sp>
    </p:spTree>
  </p:cSld>
  <p:clrMapOvr>
    <a:masterClrMapping/>
  </p:clrMapOvr>
</p:sld>
</file>

<file path=ppt/theme/_rels/theme1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Organic">
  <a:themeElements>
    <a:clrScheme name="Organic">
      <a:dk1>
        <a:sysClr lastClr="000000" val="windowText"/>
      </a:dk1>
      <a:lt1>
        <a:sysClr lastClr="FFFFFF" val="window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algn="tl" flip="none" sx="100000" sy="100000" tx="0" ty="0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r="13500000" dist="12700">
              <a:srgbClr val="000000">
                <a:alpha val="45000"/>
              </a:srgbClr>
            </a:innerShdw>
          </a:effectLst>
        </a:effectStyle>
        <a:effectStyle>
          <a:effectLst>
            <a:outerShdw blurRad="38100" dir="5400000" dist="254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>
            <a:fillRect/>
          </a:stretch>
        </a:blip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MALARIA</dc:title>
  <dc:creator>Sharon</dc:creator>
  <cp:lastModifiedBy>user</cp:lastModifiedBy>
  <dcterms:created xsi:type="dcterms:W3CDTF">2018-05-28T03:21:16Z</dcterms:created>
  <dcterms:modified xsi:type="dcterms:W3CDTF">2018-05-30T12:35:11Z</dcterms:modified>
</cp:coreProperties>
</file>