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8"/>
  </p:handoutMasterIdLst>
  <p:sldIdLst>
    <p:sldId id="256" r:id="rId2"/>
    <p:sldId id="257" r:id="rId3"/>
    <p:sldId id="278" r:id="rId4"/>
    <p:sldId id="279" r:id="rId5"/>
    <p:sldId id="280" r:id="rId6"/>
    <p:sldId id="281" r:id="rId7"/>
    <p:sldId id="282" r:id="rId8"/>
    <p:sldId id="259" r:id="rId9"/>
    <p:sldId id="335" r:id="rId10"/>
    <p:sldId id="331" r:id="rId11"/>
    <p:sldId id="332" r:id="rId12"/>
    <p:sldId id="334" r:id="rId13"/>
    <p:sldId id="333" r:id="rId14"/>
    <p:sldId id="260" r:id="rId15"/>
    <p:sldId id="316" r:id="rId16"/>
    <p:sldId id="311" r:id="rId17"/>
    <p:sldId id="263" r:id="rId18"/>
    <p:sldId id="313" r:id="rId19"/>
    <p:sldId id="312" r:id="rId20"/>
    <p:sldId id="314" r:id="rId21"/>
    <p:sldId id="283" r:id="rId22"/>
    <p:sldId id="315" r:id="rId23"/>
    <p:sldId id="264" r:id="rId24"/>
    <p:sldId id="265" r:id="rId25"/>
    <p:sldId id="261" r:id="rId26"/>
    <p:sldId id="318" r:id="rId27"/>
    <p:sldId id="304" r:id="rId28"/>
    <p:sldId id="319" r:id="rId29"/>
    <p:sldId id="317" r:id="rId30"/>
    <p:sldId id="320" r:id="rId31"/>
    <p:sldId id="321" r:id="rId32"/>
    <p:sldId id="322" r:id="rId33"/>
    <p:sldId id="323" r:id="rId34"/>
    <p:sldId id="324" r:id="rId35"/>
    <p:sldId id="267" r:id="rId36"/>
    <p:sldId id="284" r:id="rId37"/>
    <p:sldId id="325" r:id="rId38"/>
    <p:sldId id="268" r:id="rId39"/>
    <p:sldId id="285" r:id="rId40"/>
    <p:sldId id="305" r:id="rId41"/>
    <p:sldId id="326" r:id="rId42"/>
    <p:sldId id="327" r:id="rId43"/>
    <p:sldId id="328" r:id="rId44"/>
    <p:sldId id="330" r:id="rId45"/>
    <p:sldId id="329" r:id="rId46"/>
    <p:sldId id="262" r:id="rId47"/>
    <p:sldId id="306" r:id="rId48"/>
    <p:sldId id="300" r:id="rId49"/>
    <p:sldId id="286" r:id="rId50"/>
    <p:sldId id="303" r:id="rId51"/>
    <p:sldId id="272" r:id="rId52"/>
    <p:sldId id="287" r:id="rId53"/>
    <p:sldId id="302" r:id="rId54"/>
    <p:sldId id="307" r:id="rId55"/>
    <p:sldId id="301" r:id="rId56"/>
    <p:sldId id="269" r:id="rId57"/>
    <p:sldId id="308" r:id="rId58"/>
    <p:sldId id="288" r:id="rId59"/>
    <p:sldId id="270" r:id="rId60"/>
    <p:sldId id="291" r:id="rId61"/>
    <p:sldId id="271" r:id="rId62"/>
    <p:sldId id="309" r:id="rId63"/>
    <p:sldId id="290" r:id="rId64"/>
    <p:sldId id="292" r:id="rId65"/>
    <p:sldId id="289" r:id="rId66"/>
    <p:sldId id="293" r:id="rId67"/>
    <p:sldId id="273" r:id="rId68"/>
    <p:sldId id="295" r:id="rId69"/>
    <p:sldId id="296" r:id="rId70"/>
    <p:sldId id="294" r:id="rId71"/>
    <p:sldId id="274" r:id="rId72"/>
    <p:sldId id="310" r:id="rId73"/>
    <p:sldId id="297" r:id="rId74"/>
    <p:sldId id="298" r:id="rId75"/>
    <p:sldId id="299" r:id="rId76"/>
    <p:sldId id="275" r:id="rId77"/>
    <p:sldId id="337" r:id="rId78"/>
    <p:sldId id="336" r:id="rId79"/>
    <p:sldId id="342" r:id="rId80"/>
    <p:sldId id="276" r:id="rId81"/>
    <p:sldId id="339" r:id="rId82"/>
    <p:sldId id="338" r:id="rId83"/>
    <p:sldId id="340" r:id="rId84"/>
    <p:sldId id="341" r:id="rId85"/>
    <p:sldId id="277" r:id="rId86"/>
    <p:sldId id="343" r:id="rId87"/>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59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95738" y="0"/>
            <a:ext cx="3055937" cy="465138"/>
          </a:xfrm>
          <a:prstGeom prst="rect">
            <a:avLst/>
          </a:prstGeom>
        </p:spPr>
        <p:txBody>
          <a:bodyPr vert="horz" lIns="91440" tIns="45720" rIns="91440" bIns="45720" rtlCol="0"/>
          <a:lstStyle>
            <a:lvl1pPr algn="r">
              <a:defRPr sz="1200"/>
            </a:lvl1pPr>
          </a:lstStyle>
          <a:p>
            <a:fld id="{D76CA8EF-B31C-4186-A7A8-F05BE3EECE0E}" type="datetimeFigureOut">
              <a:rPr lang="en-US" smtClean="0"/>
              <a:t>10/16/2017</a:t>
            </a:fld>
            <a:endParaRPr lang="en-US"/>
          </a:p>
        </p:txBody>
      </p:sp>
      <p:sp>
        <p:nvSpPr>
          <p:cNvPr id="4" name="Footer Placeholder 3"/>
          <p:cNvSpPr>
            <a:spLocks noGrp="1"/>
          </p:cNvSpPr>
          <p:nvPr>
            <p:ph type="ftr" sz="quarter" idx="2"/>
          </p:nvPr>
        </p:nvSpPr>
        <p:spPr>
          <a:xfrm>
            <a:off x="0" y="8842375"/>
            <a:ext cx="30559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95738" y="8842375"/>
            <a:ext cx="3055937" cy="465138"/>
          </a:xfrm>
          <a:prstGeom prst="rect">
            <a:avLst/>
          </a:prstGeom>
        </p:spPr>
        <p:txBody>
          <a:bodyPr vert="horz" lIns="91440" tIns="45720" rIns="91440" bIns="45720" rtlCol="0" anchor="b"/>
          <a:lstStyle>
            <a:lvl1pPr algn="r">
              <a:defRPr sz="1200"/>
            </a:lvl1pPr>
          </a:lstStyle>
          <a:p>
            <a:fld id="{74F4C53D-1761-499B-BD90-6B89B92E3262}" type="slidenum">
              <a:rPr lang="en-US" smtClean="0"/>
              <a:t>‹#›</a:t>
            </a:fld>
            <a:endParaRPr lang="en-US"/>
          </a:p>
        </p:txBody>
      </p:sp>
    </p:spTree>
    <p:extLst>
      <p:ext uri="{BB962C8B-B14F-4D97-AF65-F5344CB8AC3E}">
        <p14:creationId xmlns:p14="http://schemas.microsoft.com/office/powerpoint/2010/main" val="2128186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4747FD-240E-4665-AC4A-A077266ED8F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2976653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747FD-240E-4665-AC4A-A077266ED8F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196997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747FD-240E-4665-AC4A-A077266ED8F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160135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4747FD-240E-4665-AC4A-A077266ED8F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153358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4747FD-240E-4665-AC4A-A077266ED8F4}"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261236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4747FD-240E-4665-AC4A-A077266ED8F4}"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29391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4747FD-240E-4665-AC4A-A077266ED8F4}" type="datetimeFigureOut">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18992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4747FD-240E-4665-AC4A-A077266ED8F4}" type="datetimeFigureOut">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2105950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747FD-240E-4665-AC4A-A077266ED8F4}" type="datetimeFigureOut">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82499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747FD-240E-4665-AC4A-A077266ED8F4}"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84866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4747FD-240E-4665-AC4A-A077266ED8F4}"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FCA10-0DA8-41E4-B1A7-EE265C562923}" type="slidenum">
              <a:rPr lang="en-US" smtClean="0"/>
              <a:t>‹#›</a:t>
            </a:fld>
            <a:endParaRPr lang="en-US"/>
          </a:p>
        </p:txBody>
      </p:sp>
    </p:spTree>
    <p:extLst>
      <p:ext uri="{BB962C8B-B14F-4D97-AF65-F5344CB8AC3E}">
        <p14:creationId xmlns:p14="http://schemas.microsoft.com/office/powerpoint/2010/main" val="406899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747FD-240E-4665-AC4A-A077266ED8F4}" type="datetimeFigureOut">
              <a:rPr lang="en-US" smtClean="0"/>
              <a:t>9/27/2017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FCA10-0DA8-41E4-B1A7-EE265C562923}" type="slidenum">
              <a:rPr lang="en-US" smtClean="0"/>
              <a:t>‹#›</a:t>
            </a:fld>
            <a:endParaRPr lang="en-US"/>
          </a:p>
        </p:txBody>
      </p:sp>
    </p:spTree>
    <p:extLst>
      <p:ext uri="{BB962C8B-B14F-4D97-AF65-F5344CB8AC3E}">
        <p14:creationId xmlns:p14="http://schemas.microsoft.com/office/powerpoint/2010/main" val="2062931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Paedriatic</a:t>
            </a:r>
            <a:r>
              <a:rPr lang="en-US" dirty="0" smtClean="0"/>
              <a:t> </a:t>
            </a:r>
            <a:endParaRPr lang="en-US" dirty="0"/>
          </a:p>
        </p:txBody>
      </p:sp>
      <p:sp>
        <p:nvSpPr>
          <p:cNvPr id="3" name="Subtitle 2"/>
          <p:cNvSpPr>
            <a:spLocks noGrp="1"/>
          </p:cNvSpPr>
          <p:nvPr>
            <p:ph type="subTitle" idx="1"/>
          </p:nvPr>
        </p:nvSpPr>
        <p:spPr/>
        <p:txBody>
          <a:bodyPr/>
          <a:lstStyle/>
          <a:p>
            <a:r>
              <a:rPr lang="en-US" dirty="0" smtClean="0"/>
              <a:t>Communicable diseases</a:t>
            </a:r>
            <a:endParaRPr lang="en-US" dirty="0"/>
          </a:p>
        </p:txBody>
      </p:sp>
    </p:spTree>
    <p:extLst>
      <p:ext uri="{BB962C8B-B14F-4D97-AF65-F5344CB8AC3E}">
        <p14:creationId xmlns:p14="http://schemas.microsoft.com/office/powerpoint/2010/main" val="225972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Pathophysiology </a:t>
            </a:r>
            <a:endParaRPr lang="en-US" dirty="0"/>
          </a:p>
        </p:txBody>
      </p:sp>
      <p:sp>
        <p:nvSpPr>
          <p:cNvPr id="3" name="Content Placeholder 2"/>
          <p:cNvSpPr>
            <a:spLocks noGrp="1"/>
          </p:cNvSpPr>
          <p:nvPr>
            <p:ph idx="1"/>
          </p:nvPr>
        </p:nvSpPr>
        <p:spPr>
          <a:xfrm>
            <a:off x="457200" y="1143000"/>
            <a:ext cx="8229600" cy="5257800"/>
          </a:xfrm>
        </p:spPr>
        <p:txBody>
          <a:bodyPr>
            <a:normAutofit fontScale="77500" lnSpcReduction="20000"/>
          </a:bodyPr>
          <a:lstStyle/>
          <a:p>
            <a:r>
              <a:rPr lang="en-US" dirty="0" smtClean="0"/>
              <a:t>Starts as acute inflammation of the pharynx. They remain in tonsils and in upper </a:t>
            </a:r>
            <a:r>
              <a:rPr lang="en-US" dirty="0" err="1" smtClean="0"/>
              <a:t>resp</a:t>
            </a:r>
            <a:r>
              <a:rPr lang="en-US" dirty="0" smtClean="0"/>
              <a:t> mucous membrane. The bacilli secretes an </a:t>
            </a:r>
            <a:r>
              <a:rPr lang="en-US" dirty="0" err="1" smtClean="0"/>
              <a:t>exotocin</a:t>
            </a:r>
            <a:r>
              <a:rPr lang="en-US" dirty="0" smtClean="0"/>
              <a:t> that is more toxin than cobra venom</a:t>
            </a:r>
          </a:p>
          <a:p>
            <a:r>
              <a:rPr lang="en-US" dirty="0" err="1" smtClean="0"/>
              <a:t>Exotocin</a:t>
            </a:r>
            <a:r>
              <a:rPr lang="en-US" dirty="0" smtClean="0"/>
              <a:t> irritates tissues which give fibrinous exudates that coagulates into a tough, leathery grayish white </a:t>
            </a:r>
            <a:r>
              <a:rPr lang="en-US" dirty="0" err="1" smtClean="0"/>
              <a:t>pseudomembrane</a:t>
            </a:r>
            <a:endParaRPr lang="en-US" dirty="0" smtClean="0"/>
          </a:p>
          <a:p>
            <a:r>
              <a:rPr lang="en-US" dirty="0" smtClean="0"/>
              <a:t>The membrane along with swelling due to inflammation may occlude air passages </a:t>
            </a:r>
            <a:r>
              <a:rPr lang="en-US" dirty="0" err="1" smtClean="0"/>
              <a:t>esp</a:t>
            </a:r>
            <a:r>
              <a:rPr lang="en-US" dirty="0" smtClean="0"/>
              <a:t> if larynx is invaded</a:t>
            </a:r>
          </a:p>
          <a:p>
            <a:r>
              <a:rPr lang="en-US" dirty="0" smtClean="0"/>
              <a:t>Death may result from mechanical obstruction unless tracheotomy is done</a:t>
            </a:r>
          </a:p>
          <a:p>
            <a:r>
              <a:rPr lang="en-US" dirty="0" smtClean="0"/>
              <a:t>The toxin may cause myocarditis and sudden heart failure, paralysis, nephritis with albuminuria</a:t>
            </a:r>
          </a:p>
          <a:p>
            <a:r>
              <a:rPr lang="en-US" dirty="0" smtClean="0"/>
              <a:t>It may also affect mucous membrane of the </a:t>
            </a:r>
            <a:r>
              <a:rPr lang="en-US" dirty="0" err="1" smtClean="0"/>
              <a:t>conjuctiva</a:t>
            </a:r>
            <a:r>
              <a:rPr lang="en-US" dirty="0" smtClean="0"/>
              <a:t> or vagina</a:t>
            </a:r>
            <a:endParaRPr lang="en-US" dirty="0"/>
          </a:p>
        </p:txBody>
      </p:sp>
    </p:spTree>
    <p:extLst>
      <p:ext uri="{BB962C8B-B14F-4D97-AF65-F5344CB8AC3E}">
        <p14:creationId xmlns:p14="http://schemas.microsoft.com/office/powerpoint/2010/main" val="207437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 </a:t>
            </a:r>
            <a:endParaRPr lang="en-US" dirty="0"/>
          </a:p>
        </p:txBody>
      </p:sp>
      <p:sp>
        <p:nvSpPr>
          <p:cNvPr id="3" name="Content Placeholder 2"/>
          <p:cNvSpPr>
            <a:spLocks noGrp="1"/>
          </p:cNvSpPr>
          <p:nvPr>
            <p:ph idx="1"/>
          </p:nvPr>
        </p:nvSpPr>
        <p:spPr/>
        <p:txBody>
          <a:bodyPr/>
          <a:lstStyle/>
          <a:p>
            <a:r>
              <a:rPr lang="en-US" dirty="0" smtClean="0"/>
              <a:t>Grayish white or yellowish membrane over tonsils, pharynx or larynx</a:t>
            </a:r>
          </a:p>
          <a:p>
            <a:r>
              <a:rPr lang="en-US" dirty="0" smtClean="0"/>
              <a:t>Marked congestion, edema or local tissue destruction</a:t>
            </a:r>
          </a:p>
          <a:p>
            <a:r>
              <a:rPr lang="en-US" dirty="0" smtClean="0"/>
              <a:t>Enlargement of lymph nodes</a:t>
            </a:r>
          </a:p>
          <a:p>
            <a:r>
              <a:rPr lang="en-US" dirty="0" smtClean="0"/>
              <a:t>Signs of </a:t>
            </a:r>
            <a:r>
              <a:rPr lang="en-US" dirty="0" err="1" smtClean="0"/>
              <a:t>toxaemia</a:t>
            </a:r>
            <a:endParaRPr lang="en-US" dirty="0"/>
          </a:p>
        </p:txBody>
      </p:sp>
    </p:spTree>
    <p:extLst>
      <p:ext uri="{BB962C8B-B14F-4D97-AF65-F5344CB8AC3E}">
        <p14:creationId xmlns:p14="http://schemas.microsoft.com/office/powerpoint/2010/main" val="24051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Mnx</a:t>
            </a:r>
            <a:r>
              <a:rPr lang="en-US" dirty="0" smtClean="0"/>
              <a:t>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Isolation by medical aseptic technique. </a:t>
            </a:r>
            <a:r>
              <a:rPr lang="en-US" dirty="0" err="1" smtClean="0"/>
              <a:t>Disifect</a:t>
            </a:r>
            <a:r>
              <a:rPr lang="en-US" dirty="0" smtClean="0"/>
              <a:t> any material that is contaminated</a:t>
            </a:r>
          </a:p>
          <a:p>
            <a:r>
              <a:rPr lang="en-US" dirty="0" smtClean="0"/>
              <a:t>Strict bed rest for pharyngeal and </a:t>
            </a:r>
            <a:r>
              <a:rPr lang="en-US" dirty="0" err="1" smtClean="0"/>
              <a:t>tonsillardiptheria</a:t>
            </a:r>
            <a:r>
              <a:rPr lang="en-US" dirty="0" smtClean="0"/>
              <a:t>. Do not allow them sit up even for meals, use bed baths and be fed by nurses</a:t>
            </a:r>
          </a:p>
          <a:p>
            <a:r>
              <a:rPr lang="en-US" dirty="0" smtClean="0"/>
              <a:t>During acute phase use soft food or fluid </a:t>
            </a:r>
            <a:r>
              <a:rPr lang="en-US" dirty="0" err="1" smtClean="0"/>
              <a:t>esp</a:t>
            </a:r>
            <a:r>
              <a:rPr lang="en-US" dirty="0" smtClean="0"/>
              <a:t> fruit juices. Milk is not usually easily swallowed. Spare the patient of feeding herself </a:t>
            </a:r>
          </a:p>
          <a:p>
            <a:r>
              <a:rPr lang="en-US" dirty="0" smtClean="0"/>
              <a:t>Warm throat irrigation </a:t>
            </a:r>
            <a:r>
              <a:rPr lang="en-US" dirty="0" err="1" smtClean="0"/>
              <a:t>esp</a:t>
            </a:r>
            <a:r>
              <a:rPr lang="en-US" dirty="0" smtClean="0"/>
              <a:t> before meals ease swallowing. They should not gargle </a:t>
            </a:r>
          </a:p>
          <a:p>
            <a:r>
              <a:rPr lang="en-US" dirty="0" smtClean="0"/>
              <a:t>Encourage fluid intake and keep record either orally or IV</a:t>
            </a:r>
          </a:p>
          <a:p>
            <a:r>
              <a:rPr lang="en-US" dirty="0" smtClean="0"/>
              <a:t>Nurse the patient in a warm humid room to allow easy breathing.</a:t>
            </a:r>
          </a:p>
          <a:p>
            <a:endParaRPr lang="en-US" dirty="0"/>
          </a:p>
        </p:txBody>
      </p:sp>
    </p:spTree>
    <p:extLst>
      <p:ext uri="{BB962C8B-B14F-4D97-AF65-F5344CB8AC3E}">
        <p14:creationId xmlns:p14="http://schemas.microsoft.com/office/powerpoint/2010/main" val="1120037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measures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Cases and carriers</a:t>
            </a:r>
          </a:p>
          <a:p>
            <a:pPr lvl="1"/>
            <a:r>
              <a:rPr lang="en-US" dirty="0" smtClean="0"/>
              <a:t>Early detection by cultural methods</a:t>
            </a:r>
          </a:p>
          <a:p>
            <a:pPr lvl="1"/>
            <a:r>
              <a:rPr lang="en-US" dirty="0" smtClean="0"/>
              <a:t>Isolation in the hospital for </a:t>
            </a:r>
            <a:r>
              <a:rPr lang="en-US" dirty="0" err="1" smtClean="0"/>
              <a:t>atleast</a:t>
            </a:r>
            <a:r>
              <a:rPr lang="en-US" dirty="0" smtClean="0"/>
              <a:t> 14 days or till proved free of infection</a:t>
            </a:r>
          </a:p>
          <a:p>
            <a:r>
              <a:rPr lang="en-US" b="1" dirty="0" smtClean="0"/>
              <a:t>Treatment </a:t>
            </a:r>
          </a:p>
          <a:p>
            <a:pPr lvl="1"/>
            <a:r>
              <a:rPr lang="en-US" dirty="0" smtClean="0"/>
              <a:t>Of cases With diphtheria antitoxin IM or IV plus penicillin and erythromycin</a:t>
            </a:r>
          </a:p>
          <a:p>
            <a:pPr lvl="1"/>
            <a:r>
              <a:rPr lang="en-US" dirty="0" smtClean="0"/>
              <a:t>Of carriers with 10 day oral erythromycin</a:t>
            </a:r>
          </a:p>
          <a:p>
            <a:r>
              <a:rPr lang="en-US" b="1" dirty="0" smtClean="0"/>
              <a:t>Active immunization with diphtheria toxoid in pentavalent</a:t>
            </a:r>
          </a:p>
        </p:txBody>
      </p:sp>
    </p:spTree>
    <p:extLst>
      <p:ext uri="{BB962C8B-B14F-4D97-AF65-F5344CB8AC3E}">
        <p14:creationId xmlns:p14="http://schemas.microsoft.com/office/powerpoint/2010/main" val="1794476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Pertusis</a:t>
            </a:r>
            <a:r>
              <a:rPr lang="en-US" b="1" dirty="0" smtClean="0"/>
              <a:t> (whooping cough)</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GB" dirty="0" smtClean="0"/>
              <a:t>Is an acute infectious respiratory disease, extremely dangerous </a:t>
            </a:r>
            <a:r>
              <a:rPr lang="en-GB" dirty="0" err="1" smtClean="0"/>
              <a:t>esp</a:t>
            </a:r>
            <a:r>
              <a:rPr lang="en-GB" dirty="0" smtClean="0"/>
              <a:t> during infancy, which is characterised by an inflammation of the mucous membranes of the lungs, pharynx, trachea and bronchi</a:t>
            </a:r>
          </a:p>
          <a:p>
            <a:r>
              <a:rPr lang="en-GB" b="1" dirty="0" smtClean="0"/>
              <a:t>Causes</a:t>
            </a:r>
            <a:endParaRPr lang="en-US" b="1" dirty="0" smtClean="0"/>
          </a:p>
          <a:p>
            <a:pPr lvl="1"/>
            <a:r>
              <a:rPr lang="en-US" dirty="0" smtClean="0"/>
              <a:t>Bacteria – </a:t>
            </a:r>
            <a:r>
              <a:rPr lang="en-GB" dirty="0" smtClean="0"/>
              <a:t>gram-negative aerobic bacillus  called </a:t>
            </a:r>
            <a:r>
              <a:rPr lang="en-US" dirty="0" err="1" smtClean="0"/>
              <a:t>bordetella</a:t>
            </a:r>
            <a:r>
              <a:rPr lang="en-US" dirty="0" smtClean="0"/>
              <a:t> </a:t>
            </a:r>
            <a:r>
              <a:rPr lang="en-US" dirty="0" err="1" smtClean="0"/>
              <a:t>pertusis</a:t>
            </a:r>
            <a:endParaRPr lang="en-US" dirty="0" smtClean="0"/>
          </a:p>
          <a:p>
            <a:r>
              <a:rPr lang="en-US" b="1" dirty="0" smtClean="0"/>
              <a:t>Source of infection</a:t>
            </a:r>
          </a:p>
          <a:p>
            <a:pPr lvl="1"/>
            <a:r>
              <a:rPr lang="en-US" dirty="0" smtClean="0"/>
              <a:t>Case of </a:t>
            </a:r>
            <a:r>
              <a:rPr lang="en-US" dirty="0" err="1" smtClean="0"/>
              <a:t>pertusis</a:t>
            </a:r>
            <a:r>
              <a:rPr lang="en-US" dirty="0" smtClean="0"/>
              <a:t> (it only infect human) in nasopharyngeal and bronchial secretions</a:t>
            </a:r>
          </a:p>
          <a:p>
            <a:pPr lvl="1"/>
            <a:r>
              <a:rPr lang="en-US" dirty="0" smtClean="0"/>
              <a:t>Objects contaminated by the secretions</a:t>
            </a:r>
            <a:endParaRPr lang="en-US" dirty="0" smtClean="0"/>
          </a:p>
          <a:p>
            <a:endParaRPr lang="en-US" dirty="0"/>
          </a:p>
          <a:p>
            <a:endParaRPr lang="en-US" dirty="0"/>
          </a:p>
        </p:txBody>
      </p:sp>
    </p:spTree>
    <p:extLst>
      <p:ext uri="{BB962C8B-B14F-4D97-AF65-F5344CB8AC3E}">
        <p14:creationId xmlns:p14="http://schemas.microsoft.com/office/powerpoint/2010/main" val="259284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Pertusis</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US" b="1" dirty="0" smtClean="0"/>
              <a:t>Mode of transmission; </a:t>
            </a:r>
          </a:p>
          <a:p>
            <a:pPr lvl="1"/>
            <a:r>
              <a:rPr lang="en-GB" dirty="0" smtClean="0"/>
              <a:t>Through direct contact with soiled fomites </a:t>
            </a:r>
          </a:p>
          <a:p>
            <a:pPr lvl="1"/>
            <a:r>
              <a:rPr lang="en-GB" dirty="0" smtClean="0"/>
              <a:t>Through </a:t>
            </a:r>
            <a:r>
              <a:rPr lang="en-GB" b="1" dirty="0" smtClean="0"/>
              <a:t>airborne droplets </a:t>
            </a:r>
            <a:r>
              <a:rPr lang="en-GB" dirty="0" smtClean="0"/>
              <a:t>spread from the infected person</a:t>
            </a:r>
          </a:p>
          <a:p>
            <a:r>
              <a:rPr lang="en-GB" b="1" dirty="0" smtClean="0"/>
              <a:t>Period of infectivity </a:t>
            </a:r>
          </a:p>
          <a:p>
            <a:pPr lvl="1"/>
            <a:r>
              <a:rPr lang="en-GB" dirty="0" smtClean="0"/>
              <a:t>It is most infective during catarrhal stage</a:t>
            </a:r>
          </a:p>
          <a:p>
            <a:pPr lvl="1"/>
            <a:r>
              <a:rPr lang="en-GB" dirty="0" smtClean="0"/>
              <a:t>A week after exposure to about 3 weeks after paroxysmal stage</a:t>
            </a:r>
          </a:p>
          <a:p>
            <a:r>
              <a:rPr lang="en-GB" b="1" dirty="0" smtClean="0"/>
              <a:t>Host characteristics</a:t>
            </a:r>
          </a:p>
          <a:p>
            <a:pPr lvl="1"/>
            <a:r>
              <a:rPr lang="en-GB" dirty="0" smtClean="0"/>
              <a:t>Is primarily the disease of infancy and preschool children </a:t>
            </a:r>
            <a:r>
              <a:rPr lang="en-GB" dirty="0" err="1" smtClean="0"/>
              <a:t>esp</a:t>
            </a:r>
            <a:r>
              <a:rPr lang="en-GB" dirty="0" smtClean="0"/>
              <a:t> &lt; 5yrs</a:t>
            </a:r>
          </a:p>
          <a:p>
            <a:pPr lvl="1"/>
            <a:r>
              <a:rPr lang="en-GB" dirty="0" smtClean="0"/>
              <a:t>Infants below 6mo have the highest mortality</a:t>
            </a:r>
          </a:p>
          <a:p>
            <a:pPr lvl="1"/>
            <a:r>
              <a:rPr lang="en-GB" dirty="0" smtClean="0"/>
              <a:t>It is more in females than males</a:t>
            </a:r>
          </a:p>
          <a:p>
            <a:pPr lvl="1"/>
            <a:r>
              <a:rPr lang="en-GB" dirty="0" smtClean="0"/>
              <a:t>Recovery from whooping cough or immunization  boosts immunity hence second attacks may only occur in immunocompromised persons but are usually mild</a:t>
            </a:r>
            <a:endParaRPr lang="en-US" dirty="0" smtClean="0"/>
          </a:p>
          <a:p>
            <a:r>
              <a:rPr lang="en-GB" b="1" dirty="0" smtClean="0"/>
              <a:t> The incubation period is 7 to 14 days</a:t>
            </a:r>
            <a:endParaRPr lang="en-US" b="1" dirty="0" smtClean="0"/>
          </a:p>
          <a:p>
            <a:endParaRPr lang="en-US" dirty="0"/>
          </a:p>
        </p:txBody>
      </p:sp>
    </p:spTree>
    <p:extLst>
      <p:ext uri="{BB962C8B-B14F-4D97-AF65-F5344CB8AC3E}">
        <p14:creationId xmlns:p14="http://schemas.microsoft.com/office/powerpoint/2010/main" val="333594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Child gets infected by inhaling droplets</a:t>
            </a:r>
          </a:p>
          <a:p>
            <a:r>
              <a:rPr lang="en-US" dirty="0" smtClean="0"/>
              <a:t>The bacteria liberates toxins that irritates surface cells and cause marked lymphocytosis</a:t>
            </a:r>
          </a:p>
          <a:p>
            <a:r>
              <a:rPr lang="en-US" dirty="0" smtClean="0"/>
              <a:t>Later, epithelial necrosis and macrophage infiltration</a:t>
            </a:r>
          </a:p>
          <a:p>
            <a:r>
              <a:rPr lang="en-US" dirty="0" smtClean="0"/>
              <a:t>There is also increased secretions. In severe cases exudates may be found in alveoli</a:t>
            </a:r>
          </a:p>
          <a:p>
            <a:r>
              <a:rPr lang="en-US" dirty="0" smtClean="0"/>
              <a:t>This leads to congestion of </a:t>
            </a:r>
            <a:r>
              <a:rPr lang="en-US" dirty="0" err="1" smtClean="0"/>
              <a:t>resp</a:t>
            </a:r>
            <a:r>
              <a:rPr lang="en-US" dirty="0" smtClean="0"/>
              <a:t> tract </a:t>
            </a:r>
            <a:r>
              <a:rPr lang="en-US" dirty="0" err="1" smtClean="0"/>
              <a:t>esp</a:t>
            </a:r>
            <a:r>
              <a:rPr lang="en-US" dirty="0" smtClean="0"/>
              <a:t> bronchi and bronchioles. Other parts involved are nasopharynx, larynx and trachea</a:t>
            </a:r>
          </a:p>
          <a:p>
            <a:r>
              <a:rPr lang="en-US" dirty="0" smtClean="0"/>
              <a:t>Obstruction of the small bronchioles by mucus plugs results in atelectasis and diminished oxygenation</a:t>
            </a:r>
          </a:p>
          <a:p>
            <a:endParaRPr lang="en-US" dirty="0"/>
          </a:p>
        </p:txBody>
      </p:sp>
    </p:spTree>
    <p:extLst>
      <p:ext uri="{BB962C8B-B14F-4D97-AF65-F5344CB8AC3E}">
        <p14:creationId xmlns:p14="http://schemas.microsoft.com/office/powerpoint/2010/main" val="993052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Clinical Manifestations of Whooping Cough</a:t>
            </a:r>
            <a:r>
              <a:rPr lang="en-GB" dirty="0" smtClean="0"/>
              <a:t> </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pPr marL="0" lvl="0" indent="0">
              <a:buNone/>
            </a:pPr>
            <a:r>
              <a:rPr lang="en-GB" dirty="0" smtClean="0"/>
              <a:t>Occur in three stages</a:t>
            </a:r>
          </a:p>
          <a:p>
            <a:pPr lvl="0"/>
            <a:r>
              <a:rPr lang="en-GB" b="1" dirty="0" smtClean="0"/>
              <a:t>Catarrhal stage (1</a:t>
            </a:r>
            <a:r>
              <a:rPr lang="en-GB" b="1" baseline="30000" dirty="0" smtClean="0"/>
              <a:t>st</a:t>
            </a:r>
            <a:r>
              <a:rPr lang="en-GB" b="1" dirty="0" smtClean="0"/>
              <a:t> 14 days) is characterized by; </a:t>
            </a:r>
          </a:p>
          <a:p>
            <a:pPr lvl="1"/>
            <a:r>
              <a:rPr lang="en-GB" dirty="0" smtClean="0"/>
              <a:t>Acute </a:t>
            </a:r>
            <a:r>
              <a:rPr lang="en-GB" dirty="0"/>
              <a:t>illness, with a slow onset of cough and fever resembling common cold </a:t>
            </a:r>
            <a:endParaRPr lang="en-GB" dirty="0" smtClean="0"/>
          </a:p>
          <a:p>
            <a:pPr lvl="1"/>
            <a:r>
              <a:rPr lang="en-GB" dirty="0" smtClean="0"/>
              <a:t>The cough is severe at night and terminates in vomiting. It gradually assumes a paroxysmal character</a:t>
            </a:r>
          </a:p>
          <a:p>
            <a:pPr lvl="1"/>
            <a:r>
              <a:rPr lang="en-GB" dirty="0" smtClean="0"/>
              <a:t>Leukocyte count in blood is high with relative lymphocytosis</a:t>
            </a:r>
          </a:p>
          <a:p>
            <a:pPr lvl="1"/>
            <a:r>
              <a:rPr lang="en-GB" dirty="0" smtClean="0"/>
              <a:t>Culture of coughed material has </a:t>
            </a:r>
            <a:r>
              <a:rPr lang="en-GB" b="1" i="1" dirty="0" smtClean="0"/>
              <a:t>B. </a:t>
            </a:r>
            <a:r>
              <a:rPr lang="en-GB" b="1" i="1" dirty="0" err="1" smtClean="0"/>
              <a:t>pertusis</a:t>
            </a:r>
            <a:endParaRPr lang="en-US" b="1" i="1" dirty="0"/>
          </a:p>
          <a:p>
            <a:endParaRPr lang="en-US" dirty="0"/>
          </a:p>
        </p:txBody>
      </p:sp>
    </p:spTree>
    <p:extLst>
      <p:ext uri="{BB962C8B-B14F-4D97-AF65-F5344CB8AC3E}">
        <p14:creationId xmlns:p14="http://schemas.microsoft.com/office/powerpoint/2010/main" val="2701843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Signs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pPr lvl="0"/>
            <a:r>
              <a:rPr lang="en-GB" b="1" dirty="0" smtClean="0"/>
              <a:t>Paroxysmal stage: last 3 or more weeks</a:t>
            </a:r>
          </a:p>
          <a:p>
            <a:pPr lvl="1"/>
            <a:r>
              <a:rPr lang="en-GB" dirty="0" smtClean="0"/>
              <a:t>Fever and catarrhal symptoms improves</a:t>
            </a:r>
          </a:p>
          <a:p>
            <a:pPr lvl="1"/>
            <a:r>
              <a:rPr lang="en-GB" b="1" dirty="0" smtClean="0"/>
              <a:t>The cough increases and occur in paroxysmal bouts  </a:t>
            </a:r>
            <a:r>
              <a:rPr lang="en-GB" b="1" dirty="0" err="1" smtClean="0"/>
              <a:t>i.e</a:t>
            </a:r>
            <a:r>
              <a:rPr lang="en-GB" b="1" dirty="0" smtClean="0"/>
              <a:t> a short deep crowing or whooping inspiration, is followed by a quick bouts of cough which continue until it appears as if there is no more air left in the chest</a:t>
            </a:r>
          </a:p>
          <a:p>
            <a:pPr lvl="2"/>
            <a:r>
              <a:rPr lang="en-US" dirty="0" smtClean="0"/>
              <a:t>The mouth appears open with a protruding tongue</a:t>
            </a:r>
          </a:p>
          <a:p>
            <a:pPr lvl="2"/>
            <a:r>
              <a:rPr lang="en-US" dirty="0" smtClean="0"/>
              <a:t>The child becomes cyanosed and the eyes start watering</a:t>
            </a:r>
          </a:p>
          <a:p>
            <a:pPr lvl="2"/>
            <a:r>
              <a:rPr lang="en-US" dirty="0" smtClean="0"/>
              <a:t>The child has a picture of suffocation; protruded eye balls, congested face, engorged neck veins and sweating</a:t>
            </a:r>
          </a:p>
          <a:p>
            <a:pPr lvl="2"/>
            <a:r>
              <a:rPr lang="en-US" dirty="0" smtClean="0"/>
              <a:t>There is copious secretions from the nose and mouth (</a:t>
            </a:r>
            <a:r>
              <a:rPr lang="en-GB" dirty="0" smtClean="0"/>
              <a:t>strings of sticky mucus hanging down the sides of the mouth)</a:t>
            </a:r>
            <a:endParaRPr lang="en-US" dirty="0" smtClean="0"/>
          </a:p>
          <a:p>
            <a:pPr lvl="2"/>
            <a:r>
              <a:rPr lang="en-US" dirty="0" smtClean="0"/>
              <a:t>The child may vomit suddenly, pass urine or stool, bleed from the nose, bite the tongue or get an attack of convulsion</a:t>
            </a:r>
          </a:p>
          <a:p>
            <a:pPr lvl="2"/>
            <a:r>
              <a:rPr lang="en-US" dirty="0" smtClean="0"/>
              <a:t>Sub </a:t>
            </a:r>
            <a:r>
              <a:rPr lang="en-US" dirty="0" err="1" smtClean="0"/>
              <a:t>conjuctival</a:t>
            </a:r>
            <a:r>
              <a:rPr lang="en-US" dirty="0" smtClean="0"/>
              <a:t> hemorrhage and rupture of the membrane tympani may occur</a:t>
            </a:r>
          </a:p>
          <a:p>
            <a:pPr lvl="2"/>
            <a:r>
              <a:rPr lang="en-US" dirty="0" err="1" smtClean="0"/>
              <a:t>Paroxysmals</a:t>
            </a:r>
            <a:r>
              <a:rPr lang="en-US" dirty="0" smtClean="0"/>
              <a:t> are common at night </a:t>
            </a:r>
          </a:p>
          <a:p>
            <a:pPr lvl="2"/>
            <a:r>
              <a:rPr lang="en-US" dirty="0" smtClean="0"/>
              <a:t>When the  attack is over, the appears tired and may sleep</a:t>
            </a:r>
          </a:p>
          <a:p>
            <a:pPr lvl="1"/>
            <a:endParaRPr lang="en-US" dirty="0"/>
          </a:p>
        </p:txBody>
      </p:sp>
    </p:spTree>
    <p:extLst>
      <p:ext uri="{BB962C8B-B14F-4D97-AF65-F5344CB8AC3E}">
        <p14:creationId xmlns:p14="http://schemas.microsoft.com/office/powerpoint/2010/main" val="180763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Signs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486400"/>
          </a:xfrm>
        </p:spPr>
        <p:txBody>
          <a:bodyPr>
            <a:normAutofit fontScale="85000" lnSpcReduction="20000"/>
          </a:bodyPr>
          <a:lstStyle/>
          <a:p>
            <a:r>
              <a:rPr lang="en-US" b="1" dirty="0" smtClean="0"/>
              <a:t>Convalescent stage;</a:t>
            </a:r>
          </a:p>
          <a:p>
            <a:pPr lvl="1"/>
            <a:r>
              <a:rPr lang="en-US" dirty="0" smtClean="0"/>
              <a:t>The patient improves gradually, symptoms may disappear within 1 to 3 weeks</a:t>
            </a:r>
          </a:p>
          <a:p>
            <a:pPr lvl="1"/>
            <a:r>
              <a:rPr lang="en-US" dirty="0" smtClean="0"/>
              <a:t>Most death occur in children under one year</a:t>
            </a:r>
          </a:p>
          <a:p>
            <a:pPr marL="0" indent="0">
              <a:buNone/>
            </a:pPr>
            <a:r>
              <a:rPr lang="en-US" b="1" dirty="0" smtClean="0"/>
              <a:t>Complications</a:t>
            </a:r>
            <a:r>
              <a:rPr lang="en-US" dirty="0" smtClean="0"/>
              <a:t> </a:t>
            </a:r>
          </a:p>
          <a:p>
            <a:pPr lvl="1"/>
            <a:r>
              <a:rPr lang="en-US" dirty="0" smtClean="0"/>
              <a:t>Bronchopneumonia</a:t>
            </a:r>
          </a:p>
          <a:p>
            <a:pPr lvl="1"/>
            <a:r>
              <a:rPr lang="en-US" dirty="0" smtClean="0"/>
              <a:t>Massive lung collapse</a:t>
            </a:r>
          </a:p>
          <a:p>
            <a:pPr lvl="1"/>
            <a:r>
              <a:rPr lang="en-US" dirty="0" err="1" smtClean="0"/>
              <a:t>Pneomothorax</a:t>
            </a:r>
            <a:r>
              <a:rPr lang="en-US" dirty="0" smtClean="0"/>
              <a:t>, surgical emphysema and spasm of glottis</a:t>
            </a:r>
          </a:p>
          <a:p>
            <a:pPr lvl="1"/>
            <a:r>
              <a:rPr lang="en-US" dirty="0" smtClean="0"/>
              <a:t>Prolapse rectum</a:t>
            </a:r>
          </a:p>
          <a:p>
            <a:pPr lvl="1"/>
            <a:r>
              <a:rPr lang="en-US" dirty="0" smtClean="0"/>
              <a:t>Convulsions </a:t>
            </a:r>
          </a:p>
          <a:p>
            <a:pPr lvl="1"/>
            <a:r>
              <a:rPr lang="en-US" dirty="0" smtClean="0"/>
              <a:t>Right cardiac failure </a:t>
            </a:r>
            <a:endParaRPr lang="en-US" dirty="0"/>
          </a:p>
          <a:p>
            <a:pPr lvl="1"/>
            <a:r>
              <a:rPr lang="en-US" dirty="0" smtClean="0"/>
              <a:t>Inguinal hernia</a:t>
            </a:r>
          </a:p>
          <a:p>
            <a:pPr lvl="1"/>
            <a:r>
              <a:rPr lang="en-US" dirty="0" smtClean="0"/>
              <a:t>Sub </a:t>
            </a:r>
            <a:r>
              <a:rPr lang="en-US" dirty="0" err="1" smtClean="0"/>
              <a:t>conjuctival</a:t>
            </a:r>
            <a:r>
              <a:rPr lang="en-US" dirty="0" smtClean="0"/>
              <a:t> </a:t>
            </a:r>
            <a:r>
              <a:rPr lang="en-US" dirty="0" err="1" smtClean="0"/>
              <a:t>hemmorrhages</a:t>
            </a:r>
            <a:endParaRPr lang="en-US" dirty="0" smtClean="0"/>
          </a:p>
          <a:p>
            <a:pPr lvl="1"/>
            <a:r>
              <a:rPr lang="en-US" dirty="0" err="1" smtClean="0"/>
              <a:t>Detatchment</a:t>
            </a:r>
            <a:r>
              <a:rPr lang="en-US" dirty="0" smtClean="0"/>
              <a:t> of retina</a:t>
            </a:r>
            <a:endParaRPr lang="en-US" dirty="0"/>
          </a:p>
        </p:txBody>
      </p:sp>
    </p:spTree>
    <p:extLst>
      <p:ext uri="{BB962C8B-B14F-4D97-AF65-F5344CB8AC3E}">
        <p14:creationId xmlns:p14="http://schemas.microsoft.com/office/powerpoint/2010/main" val="100733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Communicable diseases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Neonatal tetanus </a:t>
            </a:r>
          </a:p>
          <a:p>
            <a:pPr lvl="0"/>
            <a:r>
              <a:rPr lang="en-US" dirty="0"/>
              <a:t>Whooping cough </a:t>
            </a:r>
          </a:p>
          <a:p>
            <a:pPr lvl="0"/>
            <a:r>
              <a:rPr lang="en-US" dirty="0"/>
              <a:t>Diphtheria </a:t>
            </a:r>
          </a:p>
          <a:p>
            <a:pPr lvl="0"/>
            <a:r>
              <a:rPr lang="en-US" dirty="0"/>
              <a:t>Poliomyelitis </a:t>
            </a:r>
          </a:p>
          <a:p>
            <a:pPr lvl="0"/>
            <a:r>
              <a:rPr lang="en-US" dirty="0"/>
              <a:t>Measles </a:t>
            </a:r>
          </a:p>
          <a:p>
            <a:pPr lvl="0"/>
            <a:r>
              <a:rPr lang="en-US" dirty="0"/>
              <a:t>Chicken Pox </a:t>
            </a:r>
          </a:p>
          <a:p>
            <a:pPr lvl="0"/>
            <a:r>
              <a:rPr lang="en-US" dirty="0"/>
              <a:t>Mumps (</a:t>
            </a:r>
            <a:r>
              <a:rPr lang="en-US" dirty="0" err="1"/>
              <a:t>parotitis</a:t>
            </a:r>
            <a:r>
              <a:rPr lang="en-US" dirty="0"/>
              <a:t>) </a:t>
            </a:r>
          </a:p>
          <a:p>
            <a:pPr lvl="0"/>
            <a:r>
              <a:rPr lang="en-US" dirty="0"/>
              <a:t>Meningitis </a:t>
            </a:r>
          </a:p>
          <a:p>
            <a:pPr lvl="0"/>
            <a:r>
              <a:rPr lang="en-US" dirty="0"/>
              <a:t>Tuberculosis </a:t>
            </a:r>
          </a:p>
          <a:p>
            <a:r>
              <a:rPr lang="en-US" dirty="0"/>
              <a:t>HIV/AIDS </a:t>
            </a:r>
          </a:p>
        </p:txBody>
      </p:sp>
    </p:spTree>
    <p:extLst>
      <p:ext uri="{BB962C8B-B14F-4D97-AF65-F5344CB8AC3E}">
        <p14:creationId xmlns:p14="http://schemas.microsoft.com/office/powerpoint/2010/main" val="2189276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Whooping cough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10000"/>
          </a:bodyPr>
          <a:lstStyle/>
          <a:p>
            <a:r>
              <a:rPr lang="en-US" dirty="0" err="1" smtClean="0"/>
              <a:t>Dx</a:t>
            </a:r>
            <a:r>
              <a:rPr lang="en-US" dirty="0" smtClean="0"/>
              <a:t>; culture of postnasal swabs</a:t>
            </a:r>
          </a:p>
          <a:p>
            <a:pPr marL="0" indent="0">
              <a:buNone/>
            </a:pPr>
            <a:r>
              <a:rPr lang="en-US" b="1" dirty="0" smtClean="0"/>
              <a:t>Control measures</a:t>
            </a:r>
          </a:p>
          <a:p>
            <a:r>
              <a:rPr lang="en-US" dirty="0" smtClean="0"/>
              <a:t>Early diagnosis of cases and contacts; for isolation and treatment, disinfection of nasal </a:t>
            </a:r>
            <a:r>
              <a:rPr lang="en-US" dirty="0" err="1" smtClean="0"/>
              <a:t>phayngeal</a:t>
            </a:r>
            <a:r>
              <a:rPr lang="en-US" dirty="0" smtClean="0"/>
              <a:t> discharges</a:t>
            </a:r>
          </a:p>
          <a:p>
            <a:r>
              <a:rPr lang="en-US" dirty="0" smtClean="0"/>
              <a:t>Antibiotics; </a:t>
            </a:r>
            <a:r>
              <a:rPr lang="en-US" dirty="0" err="1" smtClean="0"/>
              <a:t>eryrthromycin</a:t>
            </a:r>
            <a:r>
              <a:rPr lang="en-US" dirty="0" smtClean="0"/>
              <a:t> is the DOC. Others are ampicillin, tetracycline</a:t>
            </a:r>
          </a:p>
          <a:p>
            <a:r>
              <a:rPr lang="en-US" dirty="0" smtClean="0"/>
              <a:t>Keep away infants and young children from cases</a:t>
            </a:r>
          </a:p>
          <a:p>
            <a:r>
              <a:rPr lang="en-US" dirty="0" smtClean="0"/>
              <a:t>Prophylaxis; active immunization with pentavalent vaccine or </a:t>
            </a:r>
            <a:r>
              <a:rPr lang="en-US" dirty="0" err="1" smtClean="0"/>
              <a:t>pertusis</a:t>
            </a:r>
            <a:r>
              <a:rPr lang="en-US" dirty="0" smtClean="0"/>
              <a:t> vaccine or DPT</a:t>
            </a:r>
          </a:p>
          <a:p>
            <a:r>
              <a:rPr lang="en-US" dirty="0" smtClean="0"/>
              <a:t>Health education; avoid contact with infected person for </a:t>
            </a:r>
            <a:r>
              <a:rPr lang="en-US" dirty="0" err="1" smtClean="0"/>
              <a:t>atleast</a:t>
            </a:r>
            <a:r>
              <a:rPr lang="en-US" dirty="0" smtClean="0"/>
              <a:t> 4 </a:t>
            </a:r>
            <a:r>
              <a:rPr lang="en-US" dirty="0" err="1" smtClean="0"/>
              <a:t>wks</a:t>
            </a:r>
            <a:r>
              <a:rPr lang="en-US" dirty="0" smtClean="0"/>
              <a:t> after onset. Single cough produce lots of bacteria and any time  a child spend with an infected person can lead to transmission</a:t>
            </a:r>
          </a:p>
          <a:p>
            <a:pPr marL="0" indent="0">
              <a:buNone/>
            </a:pPr>
            <a:endParaRPr lang="en-US" dirty="0"/>
          </a:p>
        </p:txBody>
      </p:sp>
    </p:spTree>
    <p:extLst>
      <p:ext uri="{BB962C8B-B14F-4D97-AF65-F5344CB8AC3E}">
        <p14:creationId xmlns:p14="http://schemas.microsoft.com/office/powerpoint/2010/main" val="60106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Medical Management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Erythromycin 40mg/kg daily or </a:t>
            </a:r>
            <a:r>
              <a:rPr lang="en-GB" dirty="0" err="1" smtClean="0"/>
              <a:t>Septrin</a:t>
            </a:r>
            <a:r>
              <a:rPr lang="en-GB" dirty="0" smtClean="0"/>
              <a:t> 30mg/kg BD for two weeks. This can reduce the duration of infection if administered within the first week of the illness. </a:t>
            </a:r>
          </a:p>
          <a:p>
            <a:r>
              <a:rPr lang="en-GB" dirty="0" smtClean="0"/>
              <a:t>Mild sedatives to keep the child quiet should be given, for example, chloral hydrate or </a:t>
            </a:r>
            <a:r>
              <a:rPr lang="en-GB" dirty="0" err="1" smtClean="0"/>
              <a:t>Phenobarbitone</a:t>
            </a:r>
            <a:r>
              <a:rPr lang="en-GB" dirty="0" smtClean="0"/>
              <a:t> (heavy sedation must be avoided). </a:t>
            </a:r>
            <a:endParaRPr lang="en-US" dirty="0" smtClean="0"/>
          </a:p>
          <a:p>
            <a:r>
              <a:rPr lang="en-GB" dirty="0" err="1" smtClean="0"/>
              <a:t>Phenegram</a:t>
            </a:r>
            <a:r>
              <a:rPr lang="en-GB" dirty="0" smtClean="0"/>
              <a:t> in a dose of 5mg in the morning and 10mg in the evening may reduce whooping and vomiting and ensure a good nights sleep.</a:t>
            </a:r>
            <a:endParaRPr lang="en-US" dirty="0" smtClean="0"/>
          </a:p>
          <a:p>
            <a:endParaRPr lang="en-US" dirty="0"/>
          </a:p>
        </p:txBody>
      </p:sp>
    </p:spTree>
    <p:extLst>
      <p:ext uri="{BB962C8B-B14F-4D97-AF65-F5344CB8AC3E}">
        <p14:creationId xmlns:p14="http://schemas.microsoft.com/office/powerpoint/2010/main" val="1695744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Nursing  </a:t>
            </a:r>
            <a:r>
              <a:rPr lang="en-US" b="1" dirty="0" err="1" smtClean="0"/>
              <a:t>mnx</a:t>
            </a:r>
            <a:endParaRPr lang="en-US" b="1" dirty="0"/>
          </a:p>
        </p:txBody>
      </p:sp>
      <p:sp>
        <p:nvSpPr>
          <p:cNvPr id="3" name="Content Placeholder 2"/>
          <p:cNvSpPr>
            <a:spLocks noGrp="1"/>
          </p:cNvSpPr>
          <p:nvPr>
            <p:ph idx="1"/>
          </p:nvPr>
        </p:nvSpPr>
        <p:spPr>
          <a:xfrm>
            <a:off x="457200" y="685800"/>
            <a:ext cx="8229600" cy="6019800"/>
          </a:xfrm>
        </p:spPr>
        <p:txBody>
          <a:bodyPr>
            <a:normAutofit fontScale="92500" lnSpcReduction="20000"/>
          </a:bodyPr>
          <a:lstStyle/>
          <a:p>
            <a:r>
              <a:rPr lang="en-US" b="1" dirty="0" smtClean="0"/>
              <a:t>Keep the child in warm and humid </a:t>
            </a:r>
            <a:r>
              <a:rPr lang="en-US" dirty="0" err="1" smtClean="0"/>
              <a:t>env</a:t>
            </a:r>
            <a:r>
              <a:rPr lang="en-US" dirty="0" smtClean="0"/>
              <a:t> free of draughts, plenty of fresh air free from dust, wind and smoke, and sunshine (out doors)</a:t>
            </a:r>
          </a:p>
          <a:p>
            <a:r>
              <a:rPr lang="en-US" b="1" dirty="0" smtClean="0"/>
              <a:t>Keep the patient quiet</a:t>
            </a:r>
            <a:r>
              <a:rPr lang="en-US" dirty="0" smtClean="0"/>
              <a:t>, avoid un due excitement or anything that provokes crying or fright</a:t>
            </a:r>
          </a:p>
          <a:p>
            <a:r>
              <a:rPr lang="en-US" b="1" dirty="0" smtClean="0"/>
              <a:t>Isolation</a:t>
            </a:r>
            <a:r>
              <a:rPr lang="en-US" dirty="0" smtClean="0"/>
              <a:t>; isolate patient, teach child how to use paper handkerchief while coughing, cleans all article used by patients immediately, remove contaminated linen so as not to soil clean area</a:t>
            </a:r>
          </a:p>
          <a:p>
            <a:r>
              <a:rPr lang="en-US" b="1" dirty="0" smtClean="0"/>
              <a:t>Diet</a:t>
            </a:r>
            <a:r>
              <a:rPr lang="en-US" dirty="0" smtClean="0"/>
              <a:t>; give an extra meal; avoid to hot or too cold (avoid ice drinks) meals, give small frequent meals but slowly. If the child vomits, wait for </a:t>
            </a:r>
            <a:r>
              <a:rPr lang="en-US" dirty="0" err="1" smtClean="0"/>
              <a:t>approx</a:t>
            </a:r>
            <a:r>
              <a:rPr lang="en-US" dirty="0" smtClean="0"/>
              <a:t> 15 minutes before continuing. After feeding burp the child and place her in the left lateral position</a:t>
            </a:r>
          </a:p>
        </p:txBody>
      </p:sp>
    </p:spTree>
    <p:extLst>
      <p:ext uri="{BB962C8B-B14F-4D97-AF65-F5344CB8AC3E}">
        <p14:creationId xmlns:p14="http://schemas.microsoft.com/office/powerpoint/2010/main" val="1703123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b="1" dirty="0" smtClean="0"/>
              <a:t>Nursing Care </a:t>
            </a:r>
            <a:r>
              <a:rPr lang="en-GB" b="1" dirty="0" err="1" smtClean="0"/>
              <a:t>cont</a:t>
            </a:r>
            <a:r>
              <a:rPr lang="en-GB" b="1" dirty="0" smtClean="0"/>
              <a:t>’</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b="1" dirty="0" smtClean="0"/>
              <a:t>Fever</a:t>
            </a:r>
            <a:r>
              <a:rPr lang="en-US" dirty="0" smtClean="0"/>
              <a:t>; it is usually high when bronchopneumonia is present. Maintain adequate fluid intake</a:t>
            </a:r>
          </a:p>
          <a:p>
            <a:r>
              <a:rPr lang="en-US" dirty="0" smtClean="0"/>
              <a:t>To prevent hernia, may use tight abdominal binder, which may also control vomiting</a:t>
            </a:r>
            <a:endParaRPr lang="en-GB" dirty="0" smtClean="0"/>
          </a:p>
          <a:p>
            <a:r>
              <a:rPr lang="en-GB" b="1" dirty="0" smtClean="0"/>
              <a:t>Oxygen </a:t>
            </a:r>
            <a:r>
              <a:rPr lang="en-GB" b="1" dirty="0"/>
              <a:t>therapy </a:t>
            </a:r>
            <a:r>
              <a:rPr lang="en-GB" dirty="0"/>
              <a:t>is given continuously or when the child is cyanosed. </a:t>
            </a:r>
            <a:endParaRPr lang="en-GB" dirty="0" smtClean="0"/>
          </a:p>
          <a:p>
            <a:r>
              <a:rPr lang="en-GB" b="1" dirty="0" smtClean="0"/>
              <a:t>Maintain </a:t>
            </a:r>
            <a:r>
              <a:rPr lang="en-GB" b="1" dirty="0"/>
              <a:t>a fluid balance chart and observe the child’s vital signs such as the temperature, pulse  and respiration. Record any findings every two to four hours until the condition improves.</a:t>
            </a:r>
            <a:r>
              <a:rPr lang="en-GB" dirty="0"/>
              <a:t> </a:t>
            </a:r>
            <a:endParaRPr lang="en-US" dirty="0"/>
          </a:p>
          <a:p>
            <a:r>
              <a:rPr lang="en-GB" dirty="0"/>
              <a:t>Give health education to the parents. Continue to maintain the child’s personal hygiene</a:t>
            </a:r>
            <a:r>
              <a:rPr lang="en-GB" dirty="0" smtClean="0"/>
              <a:t>.</a:t>
            </a:r>
            <a:endParaRPr lang="en-US" dirty="0"/>
          </a:p>
        </p:txBody>
      </p:sp>
    </p:spTree>
    <p:extLst>
      <p:ext uri="{BB962C8B-B14F-4D97-AF65-F5344CB8AC3E}">
        <p14:creationId xmlns:p14="http://schemas.microsoft.com/office/powerpoint/2010/main" val="370769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Prevention</a:t>
            </a:r>
            <a:r>
              <a:rPr lang="en-GB"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dirty="0"/>
              <a:t>primary form of prevention is </a:t>
            </a:r>
            <a:r>
              <a:rPr lang="en-GB" dirty="0" smtClean="0"/>
              <a:t>immunisation with </a:t>
            </a:r>
            <a:r>
              <a:rPr lang="en-GB" dirty="0"/>
              <a:t>pentavalent </a:t>
            </a:r>
            <a:r>
              <a:rPr lang="en-GB" dirty="0" smtClean="0"/>
              <a:t>vaccine. </a:t>
            </a:r>
          </a:p>
          <a:p>
            <a:r>
              <a:rPr lang="en-GB" dirty="0" smtClean="0"/>
              <a:t>Good </a:t>
            </a:r>
            <a:r>
              <a:rPr lang="en-GB" dirty="0"/>
              <a:t>nutrition, especially breast feeding is also necessary. </a:t>
            </a:r>
            <a:endParaRPr lang="en-GB" dirty="0" smtClean="0"/>
          </a:p>
          <a:p>
            <a:r>
              <a:rPr lang="en-GB" dirty="0" smtClean="0"/>
              <a:t>Children </a:t>
            </a:r>
            <a:r>
              <a:rPr lang="en-GB" dirty="0"/>
              <a:t>should be kept in well ventilated houses.</a:t>
            </a:r>
            <a:endParaRPr lang="en-US" dirty="0"/>
          </a:p>
          <a:p>
            <a:r>
              <a:rPr lang="en-GB" dirty="0"/>
              <a:t>Prevent contact between small babies and children who have pertussis whenever possible. </a:t>
            </a:r>
            <a:endParaRPr lang="en-GB" dirty="0" smtClean="0"/>
          </a:p>
          <a:p>
            <a:r>
              <a:rPr lang="en-GB" dirty="0" smtClean="0"/>
              <a:t>Children </a:t>
            </a:r>
            <a:r>
              <a:rPr lang="en-GB" dirty="0"/>
              <a:t>who have household contacts should receive a course of erythromycin.</a:t>
            </a:r>
            <a:endParaRPr lang="en-US" dirty="0"/>
          </a:p>
          <a:p>
            <a:endParaRPr lang="en-US" dirty="0"/>
          </a:p>
        </p:txBody>
      </p:sp>
    </p:spTree>
    <p:extLst>
      <p:ext uri="{BB962C8B-B14F-4D97-AF65-F5344CB8AC3E}">
        <p14:creationId xmlns:p14="http://schemas.microsoft.com/office/powerpoint/2010/main" val="3971929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GB" sz="4800" b="1" dirty="0" smtClean="0"/>
              <a:t>Poliomyelitis </a:t>
            </a:r>
            <a:endParaRPr lang="en-US" sz="4800" dirty="0"/>
          </a:p>
        </p:txBody>
      </p:sp>
      <p:sp>
        <p:nvSpPr>
          <p:cNvPr id="3" name="Content Placeholder 2"/>
          <p:cNvSpPr>
            <a:spLocks noGrp="1"/>
          </p:cNvSpPr>
          <p:nvPr>
            <p:ph idx="1"/>
          </p:nvPr>
        </p:nvSpPr>
        <p:spPr>
          <a:xfrm>
            <a:off x="457200" y="1219200"/>
            <a:ext cx="8229600" cy="5181600"/>
          </a:xfrm>
        </p:spPr>
        <p:txBody>
          <a:bodyPr>
            <a:normAutofit fontScale="85000" lnSpcReduction="20000"/>
          </a:bodyPr>
          <a:lstStyle/>
          <a:p>
            <a:r>
              <a:rPr lang="en-GB" dirty="0" smtClean="0"/>
              <a:t>In Greek, polio means ‘</a:t>
            </a:r>
            <a:r>
              <a:rPr lang="en-GB" dirty="0" err="1" smtClean="0"/>
              <a:t>gray</a:t>
            </a:r>
            <a:r>
              <a:rPr lang="en-GB" dirty="0" smtClean="0"/>
              <a:t>’ and </a:t>
            </a:r>
            <a:r>
              <a:rPr lang="en-GB" dirty="0" err="1" smtClean="0"/>
              <a:t>mulleas</a:t>
            </a:r>
            <a:r>
              <a:rPr lang="en-GB" dirty="0" smtClean="0"/>
              <a:t> means ‘marrow’</a:t>
            </a:r>
          </a:p>
          <a:p>
            <a:r>
              <a:rPr lang="en-GB" dirty="0" smtClean="0"/>
              <a:t>Is an </a:t>
            </a:r>
            <a:r>
              <a:rPr lang="en-GB" u="sng" dirty="0" smtClean="0"/>
              <a:t>acute highly infectious </a:t>
            </a:r>
            <a:r>
              <a:rPr lang="en-GB" dirty="0" smtClean="0"/>
              <a:t>viral disease of the anterior horn cells of the </a:t>
            </a:r>
            <a:r>
              <a:rPr lang="en-GB" b="1" dirty="0" smtClean="0"/>
              <a:t>spinal cord </a:t>
            </a:r>
            <a:r>
              <a:rPr lang="en-GB" dirty="0" smtClean="0"/>
              <a:t>and sometimes of the lower part of the brain (medulla and cortex)characterized by sudden onset of fever. </a:t>
            </a:r>
          </a:p>
          <a:p>
            <a:r>
              <a:rPr lang="en-GB" dirty="0" smtClean="0"/>
              <a:t>Is a complication of a viral infection which is </a:t>
            </a:r>
            <a:r>
              <a:rPr lang="en-GB" b="1" dirty="0" smtClean="0"/>
              <a:t>usually confined to the pharynx and gastro-intestinal tract, but the virus can  gain entry into the nervous system and settles in the motor cells of the anterior horn of the spinal cord or in the medulla </a:t>
            </a:r>
            <a:r>
              <a:rPr lang="en-GB" b="1" dirty="0" err="1" smtClean="0"/>
              <a:t>oblangata</a:t>
            </a:r>
            <a:r>
              <a:rPr lang="en-GB" dirty="0" smtClean="0"/>
              <a:t> </a:t>
            </a:r>
            <a:endParaRPr lang="en-US" dirty="0" smtClean="0"/>
          </a:p>
          <a:p>
            <a:pPr lvl="1"/>
            <a:r>
              <a:rPr lang="en-GB" dirty="0" smtClean="0">
                <a:solidFill>
                  <a:srgbClr val="FF0000"/>
                </a:solidFill>
              </a:rPr>
              <a:t>Some factors, which contribute to the invasion of the nervous system include muscular exhaustion, tooth extraction, tonsillectomy, injections and damaged nerve endings. The invasion finally leads to paralysis</a:t>
            </a:r>
            <a:endParaRPr lang="en-US" dirty="0" smtClean="0">
              <a:solidFill>
                <a:srgbClr val="FF0000"/>
              </a:solidFill>
            </a:endParaRPr>
          </a:p>
          <a:p>
            <a:endParaRPr lang="en-GB" dirty="0" smtClean="0"/>
          </a:p>
          <a:p>
            <a:endParaRPr lang="en-US" dirty="0" smtClean="0"/>
          </a:p>
          <a:p>
            <a:endParaRPr lang="en-US" dirty="0"/>
          </a:p>
        </p:txBody>
      </p:sp>
    </p:spTree>
    <p:extLst>
      <p:ext uri="{BB962C8B-B14F-4D97-AF65-F5344CB8AC3E}">
        <p14:creationId xmlns:p14="http://schemas.microsoft.com/office/powerpoint/2010/main" val="133121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Polio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GB" dirty="0" smtClean="0"/>
              <a:t>It occurs sporadically or is epidemiologically</a:t>
            </a:r>
          </a:p>
          <a:p>
            <a:r>
              <a:rPr lang="en-GB" dirty="0" smtClean="0"/>
              <a:t>It is common in Africa and Asia</a:t>
            </a:r>
          </a:p>
          <a:p>
            <a:r>
              <a:rPr lang="en-GB" dirty="0" smtClean="0"/>
              <a:t>It was classified as a public health problem in this country in 1950. </a:t>
            </a:r>
            <a:endParaRPr lang="en-US" dirty="0" smtClean="0"/>
          </a:p>
          <a:p>
            <a:endParaRPr lang="en-GB" dirty="0" smtClean="0"/>
          </a:p>
          <a:p>
            <a:r>
              <a:rPr lang="en-GB" dirty="0" smtClean="0"/>
              <a:t>It is characterised by varying degrees of paralysis. </a:t>
            </a:r>
          </a:p>
          <a:p>
            <a:r>
              <a:rPr lang="en-GB" b="1" dirty="0" smtClean="0"/>
              <a:t>The poliovirus </a:t>
            </a:r>
            <a:r>
              <a:rPr lang="en-GB" dirty="0" smtClean="0"/>
              <a:t>is of </a:t>
            </a:r>
            <a:r>
              <a:rPr lang="en-GB" b="1" dirty="0" smtClean="0"/>
              <a:t>three types </a:t>
            </a:r>
            <a:r>
              <a:rPr lang="en-GB" dirty="0" smtClean="0"/>
              <a:t>and </a:t>
            </a:r>
            <a:r>
              <a:rPr lang="en-GB" b="1" dirty="0" smtClean="0"/>
              <a:t>child has to be immunized against all these viruses to develop full immunity</a:t>
            </a:r>
          </a:p>
          <a:p>
            <a:pPr marL="971550" lvl="1" indent="-571500">
              <a:buFont typeface="+mj-lt"/>
              <a:buAutoNum type="romanUcPeriod"/>
            </a:pPr>
            <a:r>
              <a:rPr lang="en-GB" b="1" dirty="0" smtClean="0">
                <a:solidFill>
                  <a:srgbClr val="FF0000"/>
                </a:solidFill>
              </a:rPr>
              <a:t>Type one is called </a:t>
            </a:r>
            <a:r>
              <a:rPr lang="en-GB" b="1" dirty="0" err="1" smtClean="0">
                <a:solidFill>
                  <a:srgbClr val="FF0000"/>
                </a:solidFill>
              </a:rPr>
              <a:t>Brunhilde</a:t>
            </a:r>
            <a:r>
              <a:rPr lang="en-GB" dirty="0" smtClean="0">
                <a:solidFill>
                  <a:srgbClr val="FF0000"/>
                </a:solidFill>
              </a:rPr>
              <a:t>; is commonly associated with paralytic illness (85%) and major epidemic. </a:t>
            </a:r>
          </a:p>
          <a:p>
            <a:pPr marL="971550" lvl="1" indent="-571500">
              <a:buFont typeface="+mj-lt"/>
              <a:buAutoNum type="romanUcPeriod"/>
            </a:pPr>
            <a:r>
              <a:rPr lang="en-GB" b="1" dirty="0" smtClean="0">
                <a:solidFill>
                  <a:srgbClr val="FF0000"/>
                </a:solidFill>
              </a:rPr>
              <a:t>Type two is called Lansing </a:t>
            </a:r>
            <a:r>
              <a:rPr lang="en-GB" dirty="0" smtClean="0">
                <a:solidFill>
                  <a:srgbClr val="FF0000"/>
                </a:solidFill>
              </a:rPr>
              <a:t>usually causes sporadic cases</a:t>
            </a:r>
          </a:p>
          <a:p>
            <a:pPr marL="971550" lvl="1" indent="-571500">
              <a:buFont typeface="+mj-lt"/>
              <a:buAutoNum type="romanUcPeriod"/>
            </a:pPr>
            <a:r>
              <a:rPr lang="en-GB" b="1" dirty="0" smtClean="0">
                <a:solidFill>
                  <a:srgbClr val="FF0000"/>
                </a:solidFill>
              </a:rPr>
              <a:t>Type three is known as Leon</a:t>
            </a:r>
            <a:r>
              <a:rPr lang="en-GB" dirty="0" smtClean="0">
                <a:solidFill>
                  <a:srgbClr val="FF0000"/>
                </a:solidFill>
              </a:rPr>
              <a:t>. </a:t>
            </a:r>
            <a:endParaRPr lang="en-US" dirty="0" smtClean="0">
              <a:solidFill>
                <a:srgbClr val="FF0000"/>
              </a:solidFill>
            </a:endParaRPr>
          </a:p>
          <a:p>
            <a:endParaRPr lang="en-US" dirty="0"/>
          </a:p>
        </p:txBody>
      </p:sp>
    </p:spTree>
    <p:extLst>
      <p:ext uri="{BB962C8B-B14F-4D97-AF65-F5344CB8AC3E}">
        <p14:creationId xmlns:p14="http://schemas.microsoft.com/office/powerpoint/2010/main" val="3815252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Polio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r>
              <a:rPr lang="en-GB" b="1" dirty="0" smtClean="0"/>
              <a:t>Causative organism</a:t>
            </a:r>
            <a:r>
              <a:rPr lang="en-GB" dirty="0" smtClean="0"/>
              <a:t>; poliovirus  </a:t>
            </a:r>
          </a:p>
          <a:p>
            <a:pPr lvl="1"/>
            <a:r>
              <a:rPr lang="en-GB" dirty="0" smtClean="0"/>
              <a:t>It is the smallest human pathogen</a:t>
            </a:r>
            <a:endParaRPr lang="en-GB" dirty="0" smtClean="0"/>
          </a:p>
          <a:p>
            <a:pPr lvl="1"/>
            <a:r>
              <a:rPr lang="en-GB" dirty="0" smtClean="0"/>
              <a:t>Is an RNA virus that mainly replicates in GIT</a:t>
            </a:r>
          </a:p>
          <a:p>
            <a:pPr lvl="1"/>
            <a:r>
              <a:rPr lang="en-GB" dirty="0" smtClean="0"/>
              <a:t>It is resistant to freezing and drying, </a:t>
            </a:r>
            <a:r>
              <a:rPr lang="en-GB" b="1" dirty="0" smtClean="0"/>
              <a:t>can remain in </a:t>
            </a:r>
            <a:r>
              <a:rPr lang="en-GB" b="1" dirty="0" err="1" smtClean="0"/>
              <a:t>feces</a:t>
            </a:r>
            <a:r>
              <a:rPr lang="en-GB" b="1" dirty="0" smtClean="0"/>
              <a:t> at 4 degrees for several months</a:t>
            </a:r>
          </a:p>
          <a:p>
            <a:pPr lvl="1"/>
            <a:r>
              <a:rPr lang="en-GB" dirty="0" smtClean="0"/>
              <a:t>Can survive for many years at -20 or -70 degrees</a:t>
            </a:r>
          </a:p>
          <a:p>
            <a:pPr lvl="1"/>
            <a:r>
              <a:rPr lang="en-GB" dirty="0" smtClean="0"/>
              <a:t>Temp of 50 degrees destroys virus rapidly but milk and ice cream protects the virus to up to 60 degrees but destroyed by </a:t>
            </a:r>
            <a:r>
              <a:rPr lang="en-GB" b="1" dirty="0" smtClean="0"/>
              <a:t>pasteurization at 62 degrees</a:t>
            </a:r>
          </a:p>
          <a:p>
            <a:pPr lvl="1"/>
            <a:r>
              <a:rPr lang="en-GB" dirty="0" smtClean="0"/>
              <a:t>In absence of organic matter that protect the virus, </a:t>
            </a:r>
            <a:r>
              <a:rPr lang="en-GB" b="1" dirty="0" smtClean="0"/>
              <a:t>free chlorine at 0.3 to 0.5 mg/L inactivates it</a:t>
            </a:r>
          </a:p>
          <a:p>
            <a:pPr lvl="1"/>
            <a:r>
              <a:rPr lang="en-GB" dirty="0" smtClean="0"/>
              <a:t>Its also </a:t>
            </a:r>
            <a:r>
              <a:rPr lang="en-GB" b="1" dirty="0" smtClean="0"/>
              <a:t>inactivated by formalin </a:t>
            </a:r>
            <a:r>
              <a:rPr lang="en-GB" dirty="0" smtClean="0"/>
              <a:t>and </a:t>
            </a:r>
            <a:r>
              <a:rPr lang="en-GB" b="1" dirty="0" smtClean="0"/>
              <a:t>U/V</a:t>
            </a:r>
            <a:r>
              <a:rPr lang="en-GB" dirty="0" smtClean="0"/>
              <a:t> rays</a:t>
            </a:r>
          </a:p>
          <a:p>
            <a:pPr lvl="1"/>
            <a:r>
              <a:rPr lang="en-GB" dirty="0" smtClean="0"/>
              <a:t>Other commonly disinfectant used are potassium </a:t>
            </a:r>
            <a:r>
              <a:rPr lang="en-GB" b="1" dirty="0" smtClean="0"/>
              <a:t>permanganate and </a:t>
            </a:r>
            <a:r>
              <a:rPr lang="en-GB" b="1" dirty="0" err="1" smtClean="0"/>
              <a:t>hypochlorides</a:t>
            </a:r>
            <a:endParaRPr lang="en-GB" b="1" dirty="0" smtClean="0"/>
          </a:p>
        </p:txBody>
      </p:sp>
    </p:spTree>
    <p:extLst>
      <p:ext uri="{BB962C8B-B14F-4D97-AF65-F5344CB8AC3E}">
        <p14:creationId xmlns:p14="http://schemas.microsoft.com/office/powerpoint/2010/main" val="200801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Polio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GB" b="1" dirty="0" smtClean="0"/>
              <a:t>It has an incubation </a:t>
            </a:r>
            <a:r>
              <a:rPr lang="en-GB" dirty="0" smtClean="0"/>
              <a:t>period of 7 to 14 days but can extend between 3 to 35 days. </a:t>
            </a:r>
          </a:p>
          <a:p>
            <a:r>
              <a:rPr lang="en-US" b="1" dirty="0" smtClean="0"/>
              <a:t>Transmission</a:t>
            </a:r>
            <a:r>
              <a:rPr lang="en-US" dirty="0" smtClean="0"/>
              <a:t> – </a:t>
            </a:r>
          </a:p>
          <a:p>
            <a:pPr lvl="1"/>
            <a:r>
              <a:rPr lang="en-US" dirty="0" smtClean="0"/>
              <a:t>Mainly </a:t>
            </a:r>
            <a:r>
              <a:rPr lang="en-US" dirty="0" err="1" smtClean="0"/>
              <a:t>Feco</a:t>
            </a:r>
            <a:r>
              <a:rPr lang="en-US" dirty="0" smtClean="0"/>
              <a:t> oral route then spread to lymphatic system; </a:t>
            </a:r>
          </a:p>
          <a:p>
            <a:pPr lvl="1"/>
            <a:r>
              <a:rPr lang="en-US" dirty="0" smtClean="0"/>
              <a:t>Other minor route is droplets; coughing and sneezing</a:t>
            </a:r>
          </a:p>
          <a:p>
            <a:r>
              <a:rPr lang="en-US" dirty="0" smtClean="0"/>
              <a:t>Routes of entry are </a:t>
            </a:r>
            <a:r>
              <a:rPr lang="en-GB" b="1" dirty="0" smtClean="0"/>
              <a:t>The Five F's: Fingers, Flies, Faeces, Fluids and Food</a:t>
            </a:r>
            <a:endParaRPr lang="en-US" dirty="0" smtClean="0"/>
          </a:p>
          <a:p>
            <a:endParaRPr lang="en-US" dirty="0"/>
          </a:p>
        </p:txBody>
      </p:sp>
    </p:spTree>
    <p:extLst>
      <p:ext uri="{BB962C8B-B14F-4D97-AF65-F5344CB8AC3E}">
        <p14:creationId xmlns:p14="http://schemas.microsoft.com/office/powerpoint/2010/main" val="4019533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Polio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r>
              <a:rPr lang="en-US" b="1" dirty="0" smtClean="0"/>
              <a:t>Host factors</a:t>
            </a:r>
          </a:p>
          <a:p>
            <a:pPr lvl="1"/>
            <a:r>
              <a:rPr lang="en-US" dirty="0" smtClean="0"/>
              <a:t>Is common </a:t>
            </a:r>
            <a:r>
              <a:rPr lang="en-US" dirty="0" err="1" smtClean="0"/>
              <a:t>btn</a:t>
            </a:r>
            <a:r>
              <a:rPr lang="en-US" dirty="0" smtClean="0"/>
              <a:t> 6mo to 3 </a:t>
            </a:r>
            <a:r>
              <a:rPr lang="en-US" dirty="0" err="1" smtClean="0"/>
              <a:t>yrs</a:t>
            </a:r>
            <a:endParaRPr lang="en-US" dirty="0" smtClean="0"/>
          </a:p>
          <a:p>
            <a:pPr lvl="1"/>
            <a:r>
              <a:rPr lang="en-US" dirty="0" smtClean="0"/>
              <a:t>Risk factors include trauma, fatigue, IM injections and operative procedures such as tonsillectomy</a:t>
            </a:r>
          </a:p>
          <a:p>
            <a:pPr lvl="1"/>
            <a:r>
              <a:rPr lang="en-US" dirty="0" smtClean="0"/>
              <a:t>Paralytic type is suspected to be determined by genetics</a:t>
            </a:r>
          </a:p>
          <a:p>
            <a:pPr lvl="1"/>
            <a:r>
              <a:rPr lang="en-US" dirty="0" smtClean="0"/>
              <a:t>Child is more susceptible from 6mo to 3 </a:t>
            </a:r>
            <a:r>
              <a:rPr lang="en-US" dirty="0" err="1" smtClean="0"/>
              <a:t>yrs</a:t>
            </a:r>
            <a:endParaRPr lang="en-US" dirty="0" smtClean="0"/>
          </a:p>
          <a:p>
            <a:r>
              <a:rPr lang="en-US" b="1" dirty="0" smtClean="0"/>
              <a:t>Reservoir </a:t>
            </a:r>
          </a:p>
          <a:p>
            <a:pPr lvl="1"/>
            <a:r>
              <a:rPr lang="en-US" dirty="0" smtClean="0"/>
              <a:t>Human is the only reservoir for both clinical and sub clinical cases</a:t>
            </a:r>
          </a:p>
          <a:p>
            <a:pPr lvl="1"/>
            <a:r>
              <a:rPr lang="en-US" dirty="0" smtClean="0"/>
              <a:t>Virus is present in the throat, feces, oropharyngeal secretions</a:t>
            </a:r>
          </a:p>
          <a:p>
            <a:r>
              <a:rPr lang="en-US" b="1" dirty="0" smtClean="0"/>
              <a:t>Communicability </a:t>
            </a:r>
          </a:p>
          <a:p>
            <a:pPr lvl="1"/>
            <a:r>
              <a:rPr lang="en-US" dirty="0" smtClean="0"/>
              <a:t>Patients are most infectious at acute stage; a week before and a week after onset of symptoms</a:t>
            </a:r>
          </a:p>
          <a:p>
            <a:pPr lvl="1"/>
            <a:r>
              <a:rPr lang="en-US" dirty="0" smtClean="0"/>
              <a:t>In feces the virus is excreted for 2 to 3 weeks</a:t>
            </a:r>
            <a:endParaRPr lang="en-US" dirty="0"/>
          </a:p>
        </p:txBody>
      </p:sp>
    </p:spTree>
    <p:extLst>
      <p:ext uri="{BB962C8B-B14F-4D97-AF65-F5344CB8AC3E}">
        <p14:creationId xmlns:p14="http://schemas.microsoft.com/office/powerpoint/2010/main" val="362311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458200" cy="6096000"/>
          </a:xfrm>
        </p:spPr>
        <p:txBody>
          <a:bodyPr>
            <a:noAutofit/>
          </a:bodyPr>
          <a:lstStyle/>
          <a:p>
            <a:pPr>
              <a:buNone/>
            </a:pPr>
            <a:r>
              <a:rPr lang="en-US" sz="1600" b="1" dirty="0" smtClean="0">
                <a:latin typeface="Lucida Sans" pitchFamily="34" charset="0"/>
              </a:rPr>
              <a:t>   NEONATAL TETANUS:</a:t>
            </a:r>
          </a:p>
          <a:p>
            <a:pPr>
              <a:buNone/>
            </a:pPr>
            <a:r>
              <a:rPr lang="en-US" sz="1600" b="1" i="1" dirty="0" smtClean="0">
                <a:latin typeface="Lucida Sans" pitchFamily="34" charset="0"/>
              </a:rPr>
              <a:t>Definition:</a:t>
            </a:r>
          </a:p>
          <a:p>
            <a:pPr>
              <a:buNone/>
            </a:pPr>
            <a:r>
              <a:rPr lang="en-US" sz="1600" b="1" dirty="0" smtClean="0">
                <a:latin typeface="Lucida Sans" pitchFamily="34" charset="0"/>
              </a:rPr>
              <a:t>An infection of a neonate by anaerobic organism called clostridium tetani.</a:t>
            </a:r>
          </a:p>
          <a:p>
            <a:pPr>
              <a:buNone/>
            </a:pPr>
            <a:r>
              <a:rPr lang="en-US" sz="1600" b="1" dirty="0" smtClean="0">
                <a:latin typeface="Lucida Sans" pitchFamily="34" charset="0"/>
              </a:rPr>
              <a:t>- A fatal infection common in the developing countries</a:t>
            </a:r>
          </a:p>
          <a:p>
            <a:pPr>
              <a:buFontTx/>
              <a:buChar char="-"/>
            </a:pPr>
            <a:r>
              <a:rPr lang="en-US" sz="1600" b="1" dirty="0" smtClean="0">
                <a:latin typeface="Lucida Sans" pitchFamily="34" charset="0"/>
              </a:rPr>
              <a:t>The infection is acquired by exposure to the spores of the bacterium to the umbilicus stamp which are universally present in the soil/</a:t>
            </a:r>
            <a:r>
              <a:rPr lang="en-US" sz="1600" b="1" dirty="0" err="1" smtClean="0">
                <a:latin typeface="Lucida Sans" pitchFamily="34" charset="0"/>
              </a:rPr>
              <a:t>faeces</a:t>
            </a:r>
            <a:endParaRPr lang="en-US" sz="1600" b="1" dirty="0" smtClean="0">
              <a:latin typeface="Lucida Sans" pitchFamily="34" charset="0"/>
            </a:endParaRPr>
          </a:p>
          <a:p>
            <a:pPr>
              <a:buFontTx/>
              <a:buChar char="-"/>
            </a:pPr>
            <a:r>
              <a:rPr lang="en-US" sz="1600" b="1" dirty="0" smtClean="0">
                <a:latin typeface="Lucida Sans" pitchFamily="34" charset="0"/>
              </a:rPr>
              <a:t>The disease is caused by the action of potent neurotoxins </a:t>
            </a:r>
            <a:r>
              <a:rPr lang="en-US" sz="1600" b="1" i="1" dirty="0" smtClean="0">
                <a:latin typeface="Lucida Sans" pitchFamily="34" charset="0"/>
              </a:rPr>
              <a:t>(tetanospasmin</a:t>
            </a:r>
            <a:r>
              <a:rPr lang="en-US" sz="1600" b="1" dirty="0" smtClean="0">
                <a:latin typeface="Lucida Sans" pitchFamily="34" charset="0"/>
              </a:rPr>
              <a:t>) produced during the growth of bacterium in dead tissues e.g. umbilical stump.</a:t>
            </a:r>
          </a:p>
          <a:p>
            <a:pPr>
              <a:buFontTx/>
              <a:buChar char="-"/>
            </a:pPr>
            <a:r>
              <a:rPr lang="en-US" sz="1600" b="1" dirty="0" smtClean="0">
                <a:latin typeface="Lucida Sans" pitchFamily="34" charset="0"/>
              </a:rPr>
              <a:t>Organism – Clostridium tetani</a:t>
            </a:r>
          </a:p>
          <a:p>
            <a:pPr>
              <a:buFontTx/>
              <a:buChar char="-"/>
            </a:pPr>
            <a:r>
              <a:rPr lang="en-US" sz="1600" b="1" dirty="0" smtClean="0">
                <a:latin typeface="Lucida Sans" pitchFamily="34" charset="0"/>
              </a:rPr>
              <a:t>Characteristics – gram positive</a:t>
            </a:r>
          </a:p>
          <a:p>
            <a:pPr>
              <a:buNone/>
            </a:pPr>
            <a:r>
              <a:rPr lang="en-US" sz="1600" b="1" dirty="0">
                <a:latin typeface="Lucida Sans" pitchFamily="34" charset="0"/>
              </a:rPr>
              <a:t> </a:t>
            </a:r>
            <a:r>
              <a:rPr lang="en-US" sz="1600" b="1" dirty="0" smtClean="0">
                <a:latin typeface="Lucida Sans" pitchFamily="34" charset="0"/>
              </a:rPr>
              <a:t>                  - spore forming</a:t>
            </a:r>
          </a:p>
          <a:p>
            <a:pPr>
              <a:buNone/>
            </a:pPr>
            <a:r>
              <a:rPr lang="en-US" sz="1600" b="1" dirty="0">
                <a:latin typeface="Lucida Sans" pitchFamily="34" charset="0"/>
              </a:rPr>
              <a:t> </a:t>
            </a:r>
            <a:r>
              <a:rPr lang="en-US" sz="1600" b="1" dirty="0" smtClean="0">
                <a:latin typeface="Lucida Sans" pitchFamily="34" charset="0"/>
              </a:rPr>
              <a:t>                  - rod shaped</a:t>
            </a:r>
          </a:p>
          <a:p>
            <a:pPr>
              <a:buNone/>
            </a:pPr>
            <a:r>
              <a:rPr lang="en-US" sz="1600" b="1" dirty="0">
                <a:latin typeface="Lucida Sans" pitchFamily="34" charset="0"/>
              </a:rPr>
              <a:t> </a:t>
            </a:r>
            <a:r>
              <a:rPr lang="en-US" sz="1600" b="1" dirty="0" smtClean="0">
                <a:latin typeface="Lucida Sans" pitchFamily="34" charset="0"/>
              </a:rPr>
              <a:t>                  - anaerobic</a:t>
            </a:r>
          </a:p>
          <a:p>
            <a:pPr>
              <a:buNone/>
            </a:pPr>
            <a:r>
              <a:rPr lang="en-US" sz="1600" b="1" dirty="0" smtClean="0">
                <a:latin typeface="Lucida Sans" pitchFamily="34" charset="0"/>
              </a:rPr>
              <a:t>PREDISPOSING FACTORS:</a:t>
            </a:r>
          </a:p>
          <a:p>
            <a:pPr>
              <a:buFont typeface="Wingdings" pitchFamily="2" charset="2"/>
              <a:buChar char="Ø"/>
            </a:pPr>
            <a:r>
              <a:rPr lang="en-US" sz="1600" b="1" dirty="0" smtClean="0">
                <a:latin typeface="Lucida Sans" pitchFamily="34" charset="0"/>
              </a:rPr>
              <a:t>Delivery in dirty environment</a:t>
            </a:r>
          </a:p>
          <a:p>
            <a:pPr>
              <a:buFont typeface="Wingdings" pitchFamily="2" charset="2"/>
              <a:buChar char="Ø"/>
            </a:pPr>
            <a:r>
              <a:rPr lang="en-US" sz="1600" b="1" dirty="0" smtClean="0">
                <a:latin typeface="Lucida Sans" pitchFamily="34" charset="0"/>
              </a:rPr>
              <a:t>Local cutting of the cord using contaminated instrument</a:t>
            </a:r>
          </a:p>
          <a:p>
            <a:pPr>
              <a:buFont typeface="Wingdings" pitchFamily="2" charset="2"/>
              <a:buChar char="Ø"/>
            </a:pPr>
            <a:r>
              <a:rPr lang="en-US" sz="1600" b="1" dirty="0" smtClean="0">
                <a:latin typeface="Lucida Sans" pitchFamily="34" charset="0"/>
              </a:rPr>
              <a:t>Local treatment of the cord to hasten healing- use of cow dung</a:t>
            </a:r>
          </a:p>
          <a:p>
            <a:pPr>
              <a:buFont typeface="Wingdings" pitchFamily="2" charset="2"/>
              <a:buChar char="Ø"/>
            </a:pPr>
            <a:r>
              <a:rPr lang="en-US" sz="1600" b="1" dirty="0" smtClean="0">
                <a:latin typeface="Lucida Sans" pitchFamily="34" charset="0"/>
              </a:rPr>
              <a:t>Lack of antenatal immunization</a:t>
            </a:r>
            <a:endParaRPr lang="en-US" sz="1600" b="1" dirty="0">
              <a:latin typeface="Lucida Sans" pitchFamily="34" charset="0"/>
            </a:endParaRPr>
          </a:p>
        </p:txBody>
      </p:sp>
    </p:spTree>
    <p:extLst>
      <p:ext uri="{BB962C8B-B14F-4D97-AF65-F5344CB8AC3E}">
        <p14:creationId xmlns:p14="http://schemas.microsoft.com/office/powerpoint/2010/main" val="2277724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dirty="0" smtClean="0"/>
              <a:t>Pathophysiology </a:t>
            </a:r>
            <a:endParaRPr lang="en-US" dirty="0"/>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dirty="0" smtClean="0"/>
              <a:t>Poliovirus enters GIT by ingestion and then spread to various organs.</a:t>
            </a:r>
          </a:p>
          <a:p>
            <a:r>
              <a:rPr lang="en-US" dirty="0" smtClean="0"/>
              <a:t>Replication occurs in 3 phases</a:t>
            </a:r>
          </a:p>
          <a:p>
            <a:pPr lvl="1"/>
            <a:r>
              <a:rPr lang="en-US" b="1" dirty="0" smtClean="0"/>
              <a:t>Phase 1; primary replication</a:t>
            </a:r>
          </a:p>
          <a:p>
            <a:pPr lvl="2"/>
            <a:r>
              <a:rPr lang="en-US" dirty="0" smtClean="0"/>
              <a:t>Occurs in the oropharynx and intestinal mucosa and also subjacent lymphoid tissue</a:t>
            </a:r>
          </a:p>
          <a:p>
            <a:pPr lvl="1"/>
            <a:r>
              <a:rPr lang="en-US" b="1" dirty="0" smtClean="0"/>
              <a:t>Phase 2</a:t>
            </a:r>
          </a:p>
          <a:p>
            <a:pPr lvl="2"/>
            <a:r>
              <a:rPr lang="en-US" dirty="0" smtClean="0"/>
              <a:t>Virus spread via draining lymphatic into regional lymph nodes and undergoes further replication and amplification.</a:t>
            </a:r>
          </a:p>
          <a:p>
            <a:pPr lvl="2"/>
            <a:r>
              <a:rPr lang="en-US" dirty="0" smtClean="0"/>
              <a:t>It then enters blood stream and results into in transient </a:t>
            </a:r>
            <a:r>
              <a:rPr lang="en-US" dirty="0" err="1" smtClean="0"/>
              <a:t>viraemia</a:t>
            </a:r>
            <a:r>
              <a:rPr lang="en-US" dirty="0" smtClean="0"/>
              <a:t> which manifest as mild and febrile illness</a:t>
            </a:r>
          </a:p>
          <a:p>
            <a:pPr lvl="1"/>
            <a:r>
              <a:rPr lang="en-US" b="1" dirty="0" smtClean="0"/>
              <a:t>Phase 3</a:t>
            </a:r>
          </a:p>
          <a:p>
            <a:pPr lvl="2"/>
            <a:r>
              <a:rPr lang="en-US" dirty="0" smtClean="0"/>
              <a:t>Virus disseminate into various </a:t>
            </a:r>
            <a:r>
              <a:rPr lang="en-US" dirty="0" err="1" smtClean="0"/>
              <a:t>extraneural</a:t>
            </a:r>
            <a:r>
              <a:rPr lang="en-US" dirty="0" smtClean="0"/>
              <a:t> tissues. Extensive replication takes place producing persistent </a:t>
            </a:r>
            <a:r>
              <a:rPr lang="en-US" dirty="0" err="1" smtClean="0"/>
              <a:t>viraemia</a:t>
            </a:r>
            <a:r>
              <a:rPr lang="en-US" dirty="0" smtClean="0"/>
              <a:t>. From blood the virus enters the CNS</a:t>
            </a:r>
          </a:p>
          <a:p>
            <a:r>
              <a:rPr lang="en-US" dirty="0" smtClean="0"/>
              <a:t>The virus attacks the anterior horn cells of the spinal cord where the motor pathways are located and may cause motor paralysis. The posterior horn is not affected</a:t>
            </a:r>
          </a:p>
          <a:p>
            <a:r>
              <a:rPr lang="en-US" dirty="0" smtClean="0"/>
              <a:t>It can also attack medullar and basal structures of the brain including the cranial nerves causing bulbar poliomyelitis</a:t>
            </a:r>
            <a:endParaRPr lang="en-US" dirty="0"/>
          </a:p>
        </p:txBody>
      </p:sp>
    </p:spTree>
    <p:extLst>
      <p:ext uri="{BB962C8B-B14F-4D97-AF65-F5344CB8AC3E}">
        <p14:creationId xmlns:p14="http://schemas.microsoft.com/office/powerpoint/2010/main" val="107279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Signs and symptoms</a:t>
            </a:r>
            <a:endParaRPr lang="en-US" dirty="0"/>
          </a:p>
        </p:txBody>
      </p:sp>
      <p:sp>
        <p:nvSpPr>
          <p:cNvPr id="3" name="Content Placeholder 2"/>
          <p:cNvSpPr>
            <a:spLocks noGrp="1"/>
          </p:cNvSpPr>
          <p:nvPr>
            <p:ph idx="1"/>
          </p:nvPr>
        </p:nvSpPr>
        <p:spPr>
          <a:xfrm>
            <a:off x="457200" y="1524000"/>
            <a:ext cx="8229600" cy="4876800"/>
          </a:xfrm>
        </p:spPr>
        <p:txBody>
          <a:bodyPr/>
          <a:lstStyle/>
          <a:p>
            <a:pPr marL="0" indent="0">
              <a:buNone/>
            </a:pPr>
            <a:r>
              <a:rPr lang="en-US" b="1" dirty="0" smtClean="0"/>
              <a:t>1. Prodromal stage; onset of disease</a:t>
            </a:r>
          </a:p>
          <a:p>
            <a:pPr lvl="1"/>
            <a:r>
              <a:rPr lang="en-US" dirty="0" err="1" smtClean="0"/>
              <a:t>Resp</a:t>
            </a:r>
            <a:r>
              <a:rPr lang="en-US" dirty="0" smtClean="0"/>
              <a:t> infection; </a:t>
            </a:r>
            <a:r>
              <a:rPr lang="en-US" dirty="0" err="1" smtClean="0"/>
              <a:t>coryza</a:t>
            </a:r>
            <a:r>
              <a:rPr lang="en-US" dirty="0" smtClean="0"/>
              <a:t>, sore throat or cough</a:t>
            </a:r>
          </a:p>
          <a:p>
            <a:pPr lvl="1"/>
            <a:r>
              <a:rPr lang="en-US" dirty="0" smtClean="0"/>
              <a:t>GIT; vomiting </a:t>
            </a:r>
            <a:r>
              <a:rPr lang="en-US" dirty="0" err="1" smtClean="0"/>
              <a:t>diarrhoea</a:t>
            </a:r>
            <a:r>
              <a:rPr lang="en-US" dirty="0" smtClean="0"/>
              <a:t> or constipation</a:t>
            </a:r>
          </a:p>
          <a:p>
            <a:pPr lvl="1"/>
            <a:r>
              <a:rPr lang="en-US" dirty="0" smtClean="0"/>
              <a:t>Constitutional; fever, headache, </a:t>
            </a:r>
            <a:r>
              <a:rPr lang="en-US" dirty="0" err="1" smtClean="0"/>
              <a:t>drowsness</a:t>
            </a:r>
            <a:r>
              <a:rPr lang="en-US" dirty="0" smtClean="0"/>
              <a:t>, restlessness, irritability and sweating</a:t>
            </a:r>
          </a:p>
          <a:p>
            <a:pPr marL="457200" lvl="1" indent="0">
              <a:buNone/>
            </a:pPr>
            <a:endParaRPr lang="en-US" dirty="0" smtClean="0"/>
          </a:p>
          <a:p>
            <a:pPr lvl="2"/>
            <a:r>
              <a:rPr lang="en-US" dirty="0" smtClean="0"/>
              <a:t>Temperature falls to normal within 34 to 48 </a:t>
            </a:r>
            <a:r>
              <a:rPr lang="en-US" dirty="0" err="1" smtClean="0"/>
              <a:t>hrs</a:t>
            </a:r>
            <a:r>
              <a:rPr lang="en-US" dirty="0" smtClean="0"/>
              <a:t> and rises again in pre paralytic stage</a:t>
            </a:r>
            <a:endParaRPr lang="en-US" dirty="0"/>
          </a:p>
        </p:txBody>
      </p:sp>
    </p:spTree>
    <p:extLst>
      <p:ext uri="{BB962C8B-B14F-4D97-AF65-F5344CB8AC3E}">
        <p14:creationId xmlns:p14="http://schemas.microsoft.com/office/powerpoint/2010/main" val="2329567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Signs and symptoms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marL="0" indent="0">
              <a:buNone/>
            </a:pPr>
            <a:r>
              <a:rPr lang="en-US" b="1" dirty="0" smtClean="0"/>
              <a:t>2. Pre paralytic stage; start of neural phase</a:t>
            </a:r>
          </a:p>
          <a:p>
            <a:r>
              <a:rPr lang="en-US" dirty="0" smtClean="0"/>
              <a:t>Fever that </a:t>
            </a:r>
            <a:r>
              <a:rPr lang="en-US" b="1" dirty="0" smtClean="0"/>
              <a:t>rises to 39 degrees </a:t>
            </a:r>
            <a:r>
              <a:rPr lang="en-US" dirty="0" smtClean="0"/>
              <a:t>with </a:t>
            </a:r>
            <a:r>
              <a:rPr lang="en-US" dirty="0" smtClean="0"/>
              <a:t>associated pain and stiffness in the back</a:t>
            </a:r>
          </a:p>
          <a:p>
            <a:r>
              <a:rPr lang="en-US" dirty="0" smtClean="0"/>
              <a:t>Moderate headache, nausea and sometimes vomiting</a:t>
            </a:r>
          </a:p>
          <a:p>
            <a:r>
              <a:rPr lang="en-US" dirty="0" smtClean="0"/>
              <a:t>Pains provoked by movement of the back, neck, limbs and abdomen</a:t>
            </a:r>
          </a:p>
          <a:p>
            <a:r>
              <a:rPr lang="en-US" dirty="0" smtClean="0"/>
              <a:t>Hyperesthesia </a:t>
            </a:r>
          </a:p>
          <a:p>
            <a:r>
              <a:rPr lang="en-US" dirty="0" smtClean="0"/>
              <a:t>Nuchal and spinal rigidity confirmed by</a:t>
            </a:r>
          </a:p>
          <a:p>
            <a:pPr lvl="1"/>
            <a:r>
              <a:rPr lang="en-US" dirty="0" smtClean="0"/>
              <a:t>Active tests</a:t>
            </a:r>
          </a:p>
          <a:p>
            <a:pPr lvl="2"/>
            <a:r>
              <a:rPr lang="en-US" dirty="0" smtClean="0"/>
              <a:t>Tripod sign; when the child is made to sit up unassisted, the knees flex upwards and the child places the hands on the bed behind due to spinal rigidity</a:t>
            </a:r>
          </a:p>
          <a:p>
            <a:pPr lvl="2"/>
            <a:r>
              <a:rPr lang="en-US" dirty="0" smtClean="0"/>
              <a:t>Kiss the knee test; when the child is sitting, he can only kiss the knees by flexing them</a:t>
            </a:r>
          </a:p>
          <a:p>
            <a:pPr lvl="1"/>
            <a:r>
              <a:rPr lang="en-US" dirty="0" smtClean="0"/>
              <a:t>Passive tests</a:t>
            </a:r>
          </a:p>
          <a:p>
            <a:pPr lvl="2"/>
            <a:r>
              <a:rPr lang="en-US" dirty="0" smtClean="0"/>
              <a:t>Positive </a:t>
            </a:r>
            <a:r>
              <a:rPr lang="en-US" dirty="0" err="1" smtClean="0"/>
              <a:t>Kernig’s</a:t>
            </a:r>
            <a:r>
              <a:rPr lang="en-US" dirty="0" smtClean="0"/>
              <a:t> and </a:t>
            </a:r>
            <a:r>
              <a:rPr lang="en-US" dirty="0" err="1" smtClean="0"/>
              <a:t>Brudzinski</a:t>
            </a:r>
            <a:r>
              <a:rPr lang="en-US" dirty="0" smtClean="0"/>
              <a:t> signs</a:t>
            </a:r>
          </a:p>
          <a:p>
            <a:pPr lvl="2"/>
            <a:r>
              <a:rPr lang="en-US" dirty="0" smtClean="0"/>
              <a:t>Nuchal rigidity</a:t>
            </a:r>
          </a:p>
          <a:p>
            <a:pPr lvl="2"/>
            <a:r>
              <a:rPr lang="en-US" dirty="0" smtClean="0"/>
              <a:t>Head drop sign; the head fall backwards when the shoulders are elevated  </a:t>
            </a:r>
          </a:p>
          <a:p>
            <a:endParaRPr lang="en-US" dirty="0"/>
          </a:p>
        </p:txBody>
      </p:sp>
    </p:spTree>
    <p:extLst>
      <p:ext uri="{BB962C8B-B14F-4D97-AF65-F5344CB8AC3E}">
        <p14:creationId xmlns:p14="http://schemas.microsoft.com/office/powerpoint/2010/main" val="3641811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Muscle fasciculation; flickering movements of the muscle</a:t>
            </a:r>
          </a:p>
          <a:p>
            <a:r>
              <a:rPr lang="en-US" dirty="0" err="1" smtClean="0"/>
              <a:t>Micturation</a:t>
            </a:r>
            <a:r>
              <a:rPr lang="en-US" dirty="0" smtClean="0"/>
              <a:t> disturbances; retention</a:t>
            </a:r>
          </a:p>
          <a:p>
            <a:r>
              <a:rPr lang="en-US" dirty="0" smtClean="0"/>
              <a:t>Reflexes are usually active</a:t>
            </a:r>
          </a:p>
          <a:p>
            <a:r>
              <a:rPr lang="en-US" dirty="0" smtClean="0"/>
              <a:t>CSF; clear, pressure increased, </a:t>
            </a:r>
            <a:r>
              <a:rPr lang="en-US" b="1" dirty="0" smtClean="0"/>
              <a:t>protein normal </a:t>
            </a:r>
            <a:r>
              <a:rPr lang="en-US" dirty="0" smtClean="0"/>
              <a:t>at first but rises in the 2</a:t>
            </a:r>
            <a:r>
              <a:rPr lang="en-US" baseline="30000" dirty="0" smtClean="0"/>
              <a:t>nd</a:t>
            </a:r>
            <a:r>
              <a:rPr lang="en-US" dirty="0" smtClean="0"/>
              <a:t> week, sugar normal, lymphocytes may appear later</a:t>
            </a:r>
          </a:p>
          <a:p>
            <a:r>
              <a:rPr lang="en-US" dirty="0" smtClean="0"/>
              <a:t>Patient is usually alert, rapid pulse with excessive </a:t>
            </a:r>
            <a:r>
              <a:rPr lang="en-US" dirty="0" err="1" smtClean="0"/>
              <a:t>persipiration</a:t>
            </a:r>
            <a:endParaRPr lang="en-US" dirty="0"/>
          </a:p>
        </p:txBody>
      </p:sp>
    </p:spTree>
    <p:extLst>
      <p:ext uri="{BB962C8B-B14F-4D97-AF65-F5344CB8AC3E}">
        <p14:creationId xmlns:p14="http://schemas.microsoft.com/office/powerpoint/2010/main" val="3604577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Signs and symptoms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pPr marL="0" indent="0">
              <a:buNone/>
            </a:pPr>
            <a:r>
              <a:rPr lang="en-US" b="1" dirty="0" smtClean="0"/>
              <a:t>Paralytic stage </a:t>
            </a:r>
          </a:p>
          <a:p>
            <a:r>
              <a:rPr lang="en-US" dirty="0" smtClean="0"/>
              <a:t>Develops 2</a:t>
            </a:r>
            <a:r>
              <a:rPr lang="en-US" baseline="30000" dirty="0" smtClean="0"/>
              <a:t>nd</a:t>
            </a:r>
            <a:r>
              <a:rPr lang="en-US" dirty="0" smtClean="0"/>
              <a:t> to 5</a:t>
            </a:r>
            <a:r>
              <a:rPr lang="en-US" baseline="30000" dirty="0" smtClean="0"/>
              <a:t>th</a:t>
            </a:r>
            <a:r>
              <a:rPr lang="en-US" dirty="0" smtClean="0"/>
              <a:t> days after onset of the signs of meningeal irritation and 1-5 days after onset of illness</a:t>
            </a:r>
          </a:p>
          <a:p>
            <a:r>
              <a:rPr lang="en-US" dirty="0" smtClean="0"/>
              <a:t>Appear when fever is still present </a:t>
            </a:r>
          </a:p>
          <a:p>
            <a:r>
              <a:rPr lang="en-US" dirty="0" smtClean="0"/>
              <a:t>It is </a:t>
            </a:r>
            <a:r>
              <a:rPr lang="en-US" b="1" dirty="0" smtClean="0"/>
              <a:t>asymmetrical</a:t>
            </a:r>
          </a:p>
          <a:p>
            <a:r>
              <a:rPr lang="en-US" dirty="0" smtClean="0"/>
              <a:t>Distribution of paralysis</a:t>
            </a:r>
          </a:p>
          <a:p>
            <a:pPr lvl="1"/>
            <a:r>
              <a:rPr lang="en-US" dirty="0" smtClean="0"/>
              <a:t>Any part of the spinal cord; </a:t>
            </a:r>
            <a:r>
              <a:rPr lang="en-US" b="1" dirty="0" smtClean="0"/>
              <a:t>either upper or lower limbs are </a:t>
            </a:r>
            <a:r>
              <a:rPr lang="en-US" b="1" dirty="0" err="1" smtClean="0"/>
              <a:t>paralysed</a:t>
            </a:r>
            <a:r>
              <a:rPr lang="en-US" b="1" dirty="0" smtClean="0"/>
              <a:t> </a:t>
            </a:r>
            <a:r>
              <a:rPr lang="en-GB" dirty="0" smtClean="0"/>
              <a:t>but </a:t>
            </a:r>
            <a:r>
              <a:rPr lang="en-GB" u="sng" dirty="0" smtClean="0"/>
              <a:t>without sensory loss</a:t>
            </a:r>
            <a:endParaRPr lang="en-US" b="1" u="sng" dirty="0" smtClean="0"/>
          </a:p>
          <a:p>
            <a:pPr lvl="1"/>
            <a:r>
              <a:rPr lang="en-US" dirty="0" smtClean="0"/>
              <a:t>Trunk; abdominal muscles, back muscles, intercostal or diaphragm</a:t>
            </a:r>
          </a:p>
          <a:p>
            <a:pPr lvl="1"/>
            <a:r>
              <a:rPr lang="en-US" dirty="0" err="1" smtClean="0"/>
              <a:t>Resp</a:t>
            </a:r>
            <a:r>
              <a:rPr lang="en-US" dirty="0" smtClean="0"/>
              <a:t> disturbances; </a:t>
            </a:r>
            <a:r>
              <a:rPr lang="en-US" dirty="0" err="1" smtClean="0"/>
              <a:t>resp</a:t>
            </a:r>
            <a:r>
              <a:rPr lang="en-US" dirty="0" smtClean="0"/>
              <a:t> </a:t>
            </a:r>
            <a:r>
              <a:rPr lang="en-US" dirty="0" err="1" smtClean="0"/>
              <a:t>centre</a:t>
            </a:r>
            <a:r>
              <a:rPr lang="en-US" dirty="0" smtClean="0"/>
              <a:t> may be affected, intercostal muscles and diaphragm are also affected</a:t>
            </a:r>
          </a:p>
          <a:p>
            <a:pPr marL="0" indent="0">
              <a:buNone/>
            </a:pPr>
            <a:r>
              <a:rPr lang="en-US" b="1" dirty="0" smtClean="0"/>
              <a:t>Convalescence</a:t>
            </a:r>
          </a:p>
          <a:p>
            <a:r>
              <a:rPr lang="en-US" dirty="0" smtClean="0"/>
              <a:t>Paralysis begin to diminish from 2 to 3 weeks. The </a:t>
            </a:r>
            <a:r>
              <a:rPr lang="en-US" dirty="0" err="1" smtClean="0"/>
              <a:t>affecetd</a:t>
            </a:r>
            <a:r>
              <a:rPr lang="en-US" dirty="0" smtClean="0"/>
              <a:t> muscles become flaccid, while contraction may produce severe deformities</a:t>
            </a:r>
          </a:p>
          <a:p>
            <a:endParaRPr lang="en-US" dirty="0"/>
          </a:p>
        </p:txBody>
      </p:sp>
    </p:spTree>
    <p:extLst>
      <p:ext uri="{BB962C8B-B14F-4D97-AF65-F5344CB8AC3E}">
        <p14:creationId xmlns:p14="http://schemas.microsoft.com/office/powerpoint/2010/main" val="1095388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Clinical Types of poliomyelitis</a:t>
            </a:r>
            <a:endParaRPr lang="en-US" dirty="0"/>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GB" b="1" dirty="0" smtClean="0"/>
              <a:t>Abortive poliomyelitis</a:t>
            </a:r>
          </a:p>
          <a:p>
            <a:pPr lvl="1"/>
            <a:r>
              <a:rPr lang="en-GB" b="1" dirty="0" smtClean="0"/>
              <a:t>Characterised by influenza like symptoms pus one or more of the malaise, anorexia, nausea, vomiting, headache, </a:t>
            </a:r>
            <a:r>
              <a:rPr lang="en-GB" b="1" dirty="0" err="1" smtClean="0"/>
              <a:t>sorethroat</a:t>
            </a:r>
            <a:r>
              <a:rPr lang="en-GB" b="1" dirty="0" smtClean="0"/>
              <a:t>, constipation, localized abdominal pain and fever more than 103F </a:t>
            </a:r>
          </a:p>
          <a:p>
            <a:r>
              <a:rPr lang="en-GB" b="1" dirty="0" smtClean="0"/>
              <a:t>Non-Paralytic Type</a:t>
            </a:r>
          </a:p>
          <a:p>
            <a:pPr lvl="1"/>
            <a:r>
              <a:rPr lang="en-GB" b="1" dirty="0" smtClean="0"/>
              <a:t>Symptoms like abortive but headache, nausea, vomiting are more intense. There is also stiffness of the posterior muscles of the neck, trunk and limbs</a:t>
            </a:r>
          </a:p>
          <a:p>
            <a:pPr lvl="2"/>
            <a:r>
              <a:rPr lang="en-GB" b="1" dirty="0" smtClean="0"/>
              <a:t>Non paralysis but can </a:t>
            </a:r>
            <a:r>
              <a:rPr lang="en-GB" dirty="0" smtClean="0"/>
              <a:t>change to a paralytic type as a result of any kind of stress, by IM injection, walking long distances and cold weather</a:t>
            </a:r>
            <a:endParaRPr lang="en-GB" b="1" dirty="0" smtClean="0"/>
          </a:p>
          <a:p>
            <a:r>
              <a:rPr lang="en-GB" b="1" dirty="0" smtClean="0"/>
              <a:t>Paralytic </a:t>
            </a:r>
            <a:r>
              <a:rPr lang="en-GB" b="1" dirty="0"/>
              <a:t>Type</a:t>
            </a:r>
            <a:r>
              <a:rPr lang="en-GB" dirty="0"/>
              <a:t> </a:t>
            </a:r>
            <a:endParaRPr lang="en-US" dirty="0" smtClean="0"/>
          </a:p>
          <a:p>
            <a:pPr lvl="1"/>
            <a:r>
              <a:rPr lang="en-US" b="1" dirty="0" smtClean="0"/>
              <a:t>Spinal form</a:t>
            </a:r>
          </a:p>
          <a:p>
            <a:pPr lvl="2"/>
            <a:r>
              <a:rPr lang="en-US" dirty="0" smtClean="0"/>
              <a:t>Paralysis of flaccid type usually asymmetric and scattered in distribution, with legs affected most</a:t>
            </a:r>
          </a:p>
          <a:p>
            <a:pPr lvl="1"/>
            <a:r>
              <a:rPr lang="en-US" b="1" dirty="0" smtClean="0"/>
              <a:t>Bulbar form</a:t>
            </a:r>
          </a:p>
          <a:p>
            <a:pPr lvl="2"/>
            <a:r>
              <a:rPr lang="en-US" dirty="0" smtClean="0"/>
              <a:t>Involves facial, palatal and pharyngeal muscle; change in voice, difficult in swallowing,  nasal regurgitation and choking</a:t>
            </a:r>
          </a:p>
          <a:p>
            <a:pPr lvl="2"/>
            <a:r>
              <a:rPr lang="en-US" dirty="0" err="1" smtClean="0"/>
              <a:t>Resp</a:t>
            </a:r>
            <a:r>
              <a:rPr lang="en-US" dirty="0" smtClean="0"/>
              <a:t> paralysis is common and causes death. </a:t>
            </a:r>
            <a:endParaRPr lang="en-US" dirty="0"/>
          </a:p>
          <a:p>
            <a:pPr marL="0" indent="0">
              <a:buNone/>
            </a:pPr>
            <a:r>
              <a:rPr lang="en-GB" dirty="0"/>
              <a:t/>
            </a:r>
            <a:br>
              <a:rPr lang="en-GB" dirty="0"/>
            </a:br>
            <a:endParaRPr lang="en-US" dirty="0"/>
          </a:p>
        </p:txBody>
      </p:sp>
    </p:spTree>
    <p:extLst>
      <p:ext uri="{BB962C8B-B14F-4D97-AF65-F5344CB8AC3E}">
        <p14:creationId xmlns:p14="http://schemas.microsoft.com/office/powerpoint/2010/main" val="2544959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Diagnostic Investigations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A lumbar puncture should be performed to exclude the possibility of meningitis. </a:t>
            </a:r>
          </a:p>
          <a:p>
            <a:r>
              <a:rPr lang="en-GB" dirty="0" smtClean="0"/>
              <a:t>Cerebral Spinal Fluid is usually clear in colour. Both lymphocytes and polymorphs may be present in the CSF. High WBC, Normal sugar</a:t>
            </a:r>
          </a:p>
          <a:p>
            <a:r>
              <a:rPr lang="en-GB" dirty="0" smtClean="0"/>
              <a:t>Isolation of the virus from nasopharyngeal swabs in the first 5days of illness, and from stools and rectal stools up to 5weeks </a:t>
            </a:r>
            <a:r>
              <a:rPr lang="en-GB" dirty="0" err="1" smtClean="0"/>
              <a:t>afteronset</a:t>
            </a:r>
            <a:endParaRPr lang="en-GB" dirty="0" smtClean="0"/>
          </a:p>
          <a:p>
            <a:r>
              <a:rPr lang="en-GB" dirty="0" smtClean="0"/>
              <a:t>Serology for the risen antibodies</a:t>
            </a:r>
            <a:br>
              <a:rPr lang="en-GB" dirty="0" smtClean="0"/>
            </a:br>
            <a:endParaRPr lang="en-US" dirty="0"/>
          </a:p>
        </p:txBody>
      </p:sp>
    </p:spTree>
    <p:extLst>
      <p:ext uri="{BB962C8B-B14F-4D97-AF65-F5344CB8AC3E}">
        <p14:creationId xmlns:p14="http://schemas.microsoft.com/office/powerpoint/2010/main" val="3695025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No special treatment is available.</a:t>
            </a:r>
          </a:p>
          <a:p>
            <a:r>
              <a:rPr lang="en-US" dirty="0" smtClean="0"/>
              <a:t>Symptomatic management is encouraged</a:t>
            </a:r>
          </a:p>
          <a:p>
            <a:r>
              <a:rPr lang="en-US" dirty="0" smtClean="0"/>
              <a:t>Mild analgesics and sedatives for pain and sleep induction</a:t>
            </a:r>
          </a:p>
          <a:p>
            <a:r>
              <a:rPr lang="en-US" dirty="0" smtClean="0"/>
              <a:t>Laxatives for constipation</a:t>
            </a:r>
          </a:p>
          <a:p>
            <a:r>
              <a:rPr lang="en-US" dirty="0" smtClean="0"/>
              <a:t>Sulfonamides to prevent </a:t>
            </a:r>
            <a:r>
              <a:rPr lang="en-US" dirty="0" err="1" smtClean="0"/>
              <a:t>resp</a:t>
            </a:r>
            <a:r>
              <a:rPr lang="en-US" dirty="0" smtClean="0"/>
              <a:t> and oral complications</a:t>
            </a:r>
          </a:p>
          <a:p>
            <a:r>
              <a:rPr lang="en-US" dirty="0" smtClean="0"/>
              <a:t>Immunization with live vaccine (OPV) eradicates wild polio by displacing it from intestines thereby  interrupting transmission</a:t>
            </a:r>
          </a:p>
          <a:p>
            <a:r>
              <a:rPr lang="en-US" dirty="0" smtClean="0"/>
              <a:t>Passive immunization with human normal immunoglobulin</a:t>
            </a:r>
          </a:p>
          <a:p>
            <a:endParaRPr lang="en-US" dirty="0"/>
          </a:p>
        </p:txBody>
      </p:sp>
    </p:spTree>
    <p:extLst>
      <p:ext uri="{BB962C8B-B14F-4D97-AF65-F5344CB8AC3E}">
        <p14:creationId xmlns:p14="http://schemas.microsoft.com/office/powerpoint/2010/main" val="152663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487362"/>
          </a:xfrm>
        </p:spPr>
        <p:txBody>
          <a:bodyPr>
            <a:normAutofit fontScale="90000"/>
          </a:bodyPr>
          <a:lstStyle/>
          <a:p>
            <a:r>
              <a:rPr lang="en-GB" b="1" dirty="0" smtClean="0"/>
              <a:t>Management of Poliomyelitis</a:t>
            </a:r>
            <a:endParaRPr lang="en-US" dirty="0"/>
          </a:p>
        </p:txBody>
      </p:sp>
      <p:sp>
        <p:nvSpPr>
          <p:cNvPr id="3" name="Content Placeholder 2"/>
          <p:cNvSpPr>
            <a:spLocks noGrp="1"/>
          </p:cNvSpPr>
          <p:nvPr>
            <p:ph idx="1"/>
          </p:nvPr>
        </p:nvSpPr>
        <p:spPr>
          <a:xfrm>
            <a:off x="228600" y="381000"/>
            <a:ext cx="8839200" cy="6400800"/>
          </a:xfrm>
        </p:spPr>
        <p:txBody>
          <a:bodyPr>
            <a:normAutofit fontScale="77500" lnSpcReduction="20000"/>
          </a:bodyPr>
          <a:lstStyle/>
          <a:p>
            <a:pPr marL="0" indent="0">
              <a:buNone/>
            </a:pPr>
            <a:r>
              <a:rPr lang="en-GB" b="1" dirty="0" smtClean="0"/>
              <a:t>Acute stage</a:t>
            </a:r>
            <a:r>
              <a:rPr lang="en-GB" b="1" dirty="0"/>
              <a:t> </a:t>
            </a:r>
            <a:endParaRPr lang="en-GB" b="1" dirty="0" smtClean="0"/>
          </a:p>
          <a:p>
            <a:r>
              <a:rPr lang="en-GB" dirty="0" smtClean="0"/>
              <a:t>The </a:t>
            </a:r>
            <a:r>
              <a:rPr lang="en-GB" dirty="0"/>
              <a:t>patient is strictly confined to bed </a:t>
            </a:r>
            <a:r>
              <a:rPr lang="en-US" dirty="0" smtClean="0"/>
              <a:t>: </a:t>
            </a:r>
            <a:r>
              <a:rPr lang="en-GB" dirty="0" smtClean="0"/>
              <a:t>activities </a:t>
            </a:r>
            <a:r>
              <a:rPr lang="en-GB" dirty="0"/>
              <a:t>in the first two weeks of the infection risk possible increased </a:t>
            </a:r>
            <a:r>
              <a:rPr lang="en-GB" dirty="0" smtClean="0"/>
              <a:t>paralysis</a:t>
            </a:r>
            <a:endParaRPr lang="en-US" dirty="0"/>
          </a:p>
          <a:p>
            <a:pPr lvl="0"/>
            <a:r>
              <a:rPr lang="en-GB" dirty="0"/>
              <a:t>The patient is to be nursed in isolation </a:t>
            </a:r>
            <a:endParaRPr lang="en-US" dirty="0"/>
          </a:p>
          <a:p>
            <a:pPr lvl="0"/>
            <a:r>
              <a:rPr lang="en-GB" dirty="0"/>
              <a:t>Pain is controlled through the administration of analgesics, for example, paracetamol, </a:t>
            </a:r>
            <a:r>
              <a:rPr lang="en-GB" dirty="0" err="1"/>
              <a:t>valium</a:t>
            </a:r>
            <a:r>
              <a:rPr lang="en-GB" dirty="0"/>
              <a:t> or </a:t>
            </a:r>
            <a:r>
              <a:rPr lang="en-GB" dirty="0" err="1"/>
              <a:t>phenobarbitone</a:t>
            </a:r>
            <a:r>
              <a:rPr lang="en-GB" dirty="0"/>
              <a:t> </a:t>
            </a:r>
            <a:endParaRPr lang="en-US" dirty="0"/>
          </a:p>
          <a:p>
            <a:pPr lvl="0"/>
            <a:r>
              <a:rPr lang="en-GB" dirty="0"/>
              <a:t>Regular respiratory suction and postural drainage should be performed </a:t>
            </a:r>
            <a:endParaRPr lang="en-US" dirty="0"/>
          </a:p>
          <a:p>
            <a:pPr lvl="0"/>
            <a:r>
              <a:rPr lang="en-GB" dirty="0"/>
              <a:t>N.G tube feeding should be high calorie and include substantial </a:t>
            </a:r>
            <a:r>
              <a:rPr lang="en-GB" dirty="0" smtClean="0"/>
              <a:t>amounts of </a:t>
            </a:r>
            <a:r>
              <a:rPr lang="en-GB" dirty="0"/>
              <a:t>protein </a:t>
            </a:r>
            <a:endParaRPr lang="en-US" dirty="0"/>
          </a:p>
          <a:p>
            <a:pPr lvl="0"/>
            <a:r>
              <a:rPr lang="en-GB" dirty="0"/>
              <a:t>Change the patient's position every four hours to prevent bedsores </a:t>
            </a:r>
            <a:endParaRPr lang="en-US" dirty="0"/>
          </a:p>
          <a:p>
            <a:pPr lvl="0"/>
            <a:r>
              <a:rPr lang="en-GB" dirty="0"/>
              <a:t>Surgical procedures should also be avoided </a:t>
            </a:r>
            <a:endParaRPr lang="en-US" dirty="0"/>
          </a:p>
          <a:p>
            <a:pPr lvl="0"/>
            <a:r>
              <a:rPr lang="en-GB" dirty="0"/>
              <a:t>No injections are to be administered during this acute stage as they may precipitate paralysis</a:t>
            </a:r>
            <a:endParaRPr lang="en-US" dirty="0"/>
          </a:p>
          <a:p>
            <a:r>
              <a:rPr lang="en-GB" b="1" dirty="0"/>
              <a:t>Immobilise the affected limbs during the acute stage of the illness, </a:t>
            </a:r>
            <a:r>
              <a:rPr lang="en-GB" b="1" dirty="0" smtClean="0"/>
              <a:t> using </a:t>
            </a:r>
            <a:r>
              <a:rPr lang="en-GB" b="1" dirty="0"/>
              <a:t>splints to prevent flexion deformities and promote rest</a:t>
            </a:r>
            <a:r>
              <a:rPr lang="en-GB" b="1" dirty="0" smtClean="0"/>
              <a:t>.</a:t>
            </a:r>
            <a:endParaRPr lang="en-US" dirty="0"/>
          </a:p>
          <a:p>
            <a:pPr marL="0" indent="0">
              <a:buNone/>
            </a:pPr>
            <a:endParaRPr lang="en-US" dirty="0"/>
          </a:p>
        </p:txBody>
      </p:sp>
    </p:spTree>
    <p:extLst>
      <p:ext uri="{BB962C8B-B14F-4D97-AF65-F5344CB8AC3E}">
        <p14:creationId xmlns:p14="http://schemas.microsoft.com/office/powerpoint/2010/main" val="3098803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Mnx</a:t>
            </a:r>
            <a:r>
              <a:rPr lang="en-US" dirty="0" smtClean="0"/>
              <a:t> </a:t>
            </a:r>
            <a:r>
              <a:rPr lang="en-US" dirty="0" err="1" smtClean="0"/>
              <a:t>cont</a:t>
            </a:r>
            <a:endParaRPr lang="en-US" dirty="0"/>
          </a:p>
        </p:txBody>
      </p:sp>
      <p:sp>
        <p:nvSpPr>
          <p:cNvPr id="3" name="Content Placeholder 2"/>
          <p:cNvSpPr>
            <a:spLocks noGrp="1"/>
          </p:cNvSpPr>
          <p:nvPr>
            <p:ph idx="1"/>
          </p:nvPr>
        </p:nvSpPr>
        <p:spPr>
          <a:xfrm>
            <a:off x="457200" y="1066800"/>
            <a:ext cx="8229600" cy="5638800"/>
          </a:xfrm>
        </p:spPr>
        <p:txBody>
          <a:bodyPr>
            <a:normAutofit fontScale="85000" lnSpcReduction="20000"/>
          </a:bodyPr>
          <a:lstStyle/>
          <a:p>
            <a:pPr marL="0" indent="0">
              <a:buNone/>
            </a:pPr>
            <a:r>
              <a:rPr lang="en-GB" b="1" dirty="0" smtClean="0"/>
              <a:t>After the acute stage has passed, (6wks from onset)</a:t>
            </a:r>
          </a:p>
          <a:p>
            <a:r>
              <a:rPr lang="en-GB" dirty="0" smtClean="0"/>
              <a:t>Begin gradual and gentle exercise of the affected limbs. </a:t>
            </a:r>
            <a:r>
              <a:rPr lang="en-GB" dirty="0" smtClean="0"/>
              <a:t>Recovery may take 6mo but may extent to 2yrs</a:t>
            </a:r>
            <a:endParaRPr lang="en-GB" dirty="0" smtClean="0"/>
          </a:p>
          <a:p>
            <a:r>
              <a:rPr lang="en-GB" dirty="0" smtClean="0"/>
              <a:t>Ensure proper disposal of faeces and urine to prevent spread of infection. </a:t>
            </a:r>
          </a:p>
          <a:p>
            <a:r>
              <a:rPr lang="en-GB" dirty="0" smtClean="0"/>
              <a:t>Urinary catheterisation must be passed but principles of asepsis must be observed strictly. </a:t>
            </a:r>
          </a:p>
          <a:p>
            <a:r>
              <a:rPr lang="en-GB" dirty="0" smtClean="0"/>
              <a:t>Maintain an intravenous infusion and fluid balance chart. </a:t>
            </a:r>
          </a:p>
          <a:p>
            <a:r>
              <a:rPr lang="en-GB" dirty="0" smtClean="0"/>
              <a:t>Oxygen therapy may be used when necessary. A tracheotomy and use of a mechanical respirator may be used should the patient’s condition deteriorate.</a:t>
            </a:r>
          </a:p>
          <a:p>
            <a:r>
              <a:rPr lang="en-GB" dirty="0" smtClean="0"/>
              <a:t>Hydrotherapy (in swimming pool); the limbs are bit lighter in water and the patient gets psychological uplift</a:t>
            </a:r>
            <a:endParaRPr lang="en-GB" dirty="0" smtClean="0"/>
          </a:p>
        </p:txBody>
      </p:sp>
    </p:spTree>
    <p:extLst>
      <p:ext uri="{BB962C8B-B14F-4D97-AF65-F5344CB8AC3E}">
        <p14:creationId xmlns:p14="http://schemas.microsoft.com/office/powerpoint/2010/main" val="137578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Autofit/>
          </a:bodyPr>
          <a:lstStyle/>
          <a:p>
            <a:pPr>
              <a:buNone/>
            </a:pPr>
            <a:r>
              <a:rPr lang="en-US" sz="1800" b="1" dirty="0" smtClean="0">
                <a:latin typeface="Lucida Sans" pitchFamily="34" charset="0"/>
              </a:rPr>
              <a:t> PATHOPHYSIOLOGY:</a:t>
            </a:r>
          </a:p>
          <a:p>
            <a:pPr>
              <a:buFontTx/>
              <a:buChar char="-"/>
            </a:pPr>
            <a:r>
              <a:rPr lang="en-US" sz="1800" b="1" dirty="0" smtClean="0">
                <a:latin typeface="Lucida Sans" pitchFamily="34" charset="0"/>
              </a:rPr>
              <a:t>When the organism enters the body,</a:t>
            </a:r>
          </a:p>
          <a:p>
            <a:pPr>
              <a:buFontTx/>
              <a:buChar char="-"/>
            </a:pPr>
            <a:r>
              <a:rPr lang="en-US" sz="1800" b="1" dirty="0" smtClean="0">
                <a:latin typeface="Lucida Sans" pitchFamily="34" charset="0"/>
              </a:rPr>
              <a:t>it remains at the site of required medium</a:t>
            </a:r>
          </a:p>
          <a:p>
            <a:pPr>
              <a:buFontTx/>
              <a:buChar char="-"/>
            </a:pPr>
            <a:r>
              <a:rPr lang="en-US" sz="1800" b="1" dirty="0" smtClean="0">
                <a:latin typeface="Lucida Sans" pitchFamily="34" charset="0"/>
              </a:rPr>
              <a:t>It liberates the toxins which have the affinity of the nerves</a:t>
            </a:r>
          </a:p>
          <a:p>
            <a:pPr>
              <a:buFontTx/>
              <a:buChar char="-"/>
            </a:pPr>
            <a:r>
              <a:rPr lang="en-US" sz="1800" b="1" dirty="0" smtClean="0">
                <a:latin typeface="Lucida Sans" pitchFamily="34" charset="0"/>
              </a:rPr>
              <a:t>The toxins cause muscles spasms and rigidity.</a:t>
            </a:r>
            <a:endParaRPr lang="en-US" sz="1800" b="1" dirty="0">
              <a:latin typeface="Lucida Sans" pitchFamily="34" charset="0"/>
            </a:endParaRPr>
          </a:p>
          <a:p>
            <a:pPr>
              <a:buNone/>
            </a:pPr>
            <a:r>
              <a:rPr lang="en-US" sz="1800" b="1" dirty="0" smtClean="0">
                <a:latin typeface="Lucida Sans" pitchFamily="34" charset="0"/>
              </a:rPr>
              <a:t> CLINICAL FEATURES:</a:t>
            </a:r>
          </a:p>
          <a:p>
            <a:pPr>
              <a:buFont typeface="Wingdings" pitchFamily="2" charset="2"/>
              <a:buChar char="v"/>
            </a:pPr>
            <a:r>
              <a:rPr lang="en-US" sz="1800" b="1" dirty="0" smtClean="0">
                <a:latin typeface="Lucida Sans" pitchFamily="34" charset="0"/>
              </a:rPr>
              <a:t>Inability to suck due to lockjaw (trismus)</a:t>
            </a:r>
          </a:p>
          <a:p>
            <a:r>
              <a:rPr lang="en-US" sz="1800" dirty="0" smtClean="0"/>
              <a:t>The </a:t>
            </a:r>
            <a:r>
              <a:rPr lang="en-US" sz="1800" dirty="0" err="1" smtClean="0"/>
              <a:t>generalised</a:t>
            </a:r>
            <a:r>
              <a:rPr lang="en-US" sz="1800" dirty="0" smtClean="0"/>
              <a:t> muscle spasms or “convulsions” are often precipitated by stimulation such as handling or loud noises</a:t>
            </a:r>
            <a:endParaRPr lang="en-US" sz="1800" b="1" dirty="0" smtClean="0">
              <a:latin typeface="Lucida Sans" pitchFamily="34" charset="0"/>
            </a:endParaRPr>
          </a:p>
          <a:p>
            <a:pPr>
              <a:buFont typeface="Wingdings" pitchFamily="2" charset="2"/>
              <a:buChar char="v"/>
            </a:pPr>
            <a:r>
              <a:rPr lang="en-US" sz="1800" b="1" dirty="0" smtClean="0">
                <a:latin typeface="Lucida Sans" pitchFamily="34" charset="0"/>
              </a:rPr>
              <a:t>convulsions</a:t>
            </a:r>
          </a:p>
          <a:p>
            <a:pPr>
              <a:buFont typeface="Wingdings" pitchFamily="2" charset="2"/>
              <a:buChar char="v"/>
            </a:pPr>
            <a:r>
              <a:rPr lang="en-US" sz="1800" b="1" dirty="0" smtClean="0">
                <a:latin typeface="Lucida Sans" pitchFamily="34" charset="0"/>
              </a:rPr>
              <a:t>Irritability</a:t>
            </a:r>
          </a:p>
          <a:p>
            <a:pPr>
              <a:buFont typeface="Wingdings" pitchFamily="2" charset="2"/>
              <a:buChar char="v"/>
            </a:pPr>
            <a:r>
              <a:rPr lang="en-US" sz="1800" b="1" dirty="0" smtClean="0">
                <a:latin typeface="Lucida Sans" pitchFamily="34" charset="0"/>
              </a:rPr>
              <a:t>Opisthotonus position(back curled/</a:t>
            </a:r>
            <a:r>
              <a:rPr lang="en-US" sz="1800" dirty="0" smtClean="0"/>
              <a:t>back may arch backwards</a:t>
            </a:r>
            <a:r>
              <a:rPr lang="en-US" sz="1800" b="1" dirty="0" smtClean="0">
                <a:latin typeface="Lucida Sans" pitchFamily="34" charset="0"/>
              </a:rPr>
              <a:t>)</a:t>
            </a:r>
          </a:p>
          <a:p>
            <a:pPr>
              <a:buFont typeface="Wingdings" pitchFamily="2" charset="2"/>
              <a:buChar char="v"/>
            </a:pPr>
            <a:r>
              <a:rPr lang="en-US" sz="1800" b="1" dirty="0" smtClean="0">
                <a:latin typeface="Lucida Sans" pitchFamily="34" charset="0"/>
              </a:rPr>
              <a:t>Cyanosis – Spasms of the diaphragm</a:t>
            </a:r>
          </a:p>
          <a:p>
            <a:pPr>
              <a:buFont typeface="Wingdings" pitchFamily="2" charset="2"/>
              <a:buChar char="v"/>
            </a:pPr>
            <a:r>
              <a:rPr lang="en-US" sz="1800" b="1" dirty="0" smtClean="0">
                <a:latin typeface="Lucida Sans" pitchFamily="34" charset="0"/>
              </a:rPr>
              <a:t>Sardonic us smile- spasms of face muscles(</a:t>
            </a:r>
            <a:r>
              <a:rPr lang="en-US" sz="1800" b="1" dirty="0" err="1" smtClean="0">
                <a:latin typeface="Lucida Sans" pitchFamily="34" charset="0"/>
              </a:rPr>
              <a:t>risus</a:t>
            </a:r>
            <a:r>
              <a:rPr lang="en-US" sz="1800" b="1" dirty="0">
                <a:latin typeface="Lucida Sans" pitchFamily="34" charset="0"/>
              </a:rPr>
              <a:t> </a:t>
            </a:r>
            <a:r>
              <a:rPr lang="en-US" sz="1800" b="1" dirty="0" err="1" smtClean="0">
                <a:latin typeface="Lucida Sans" pitchFamily="34" charset="0"/>
              </a:rPr>
              <a:t>sardonicus</a:t>
            </a:r>
            <a:r>
              <a:rPr lang="en-US" sz="1800" b="1" dirty="0" smtClean="0">
                <a:latin typeface="Lucida Sans" pitchFamily="34" charset="0"/>
              </a:rPr>
              <a:t>)</a:t>
            </a:r>
          </a:p>
          <a:p>
            <a:r>
              <a:rPr lang="en-US" sz="1800" dirty="0" smtClean="0"/>
              <a:t>Respiratory failure and death in untreated infants, due to spasm of the respiratory muscles</a:t>
            </a:r>
            <a:endParaRPr lang="en-US" sz="1800" b="1" dirty="0">
              <a:latin typeface="Lucida Sans" pitchFamily="34" charset="0"/>
            </a:endParaRPr>
          </a:p>
          <a:p>
            <a:pPr>
              <a:buNone/>
            </a:pPr>
            <a:r>
              <a:rPr lang="en-US" sz="1800" b="1" dirty="0" smtClean="0">
                <a:latin typeface="Lucida Sans" pitchFamily="34" charset="0"/>
              </a:rPr>
              <a:t>DIAGNOSIS:</a:t>
            </a:r>
          </a:p>
          <a:p>
            <a:pPr>
              <a:buFontTx/>
              <a:buChar char="-"/>
            </a:pPr>
            <a:r>
              <a:rPr lang="en-US" sz="1800" b="1" dirty="0" smtClean="0">
                <a:latin typeface="Lucida Sans" pitchFamily="34" charset="0"/>
              </a:rPr>
              <a:t>History – labour, puerperium</a:t>
            </a:r>
          </a:p>
          <a:p>
            <a:pPr>
              <a:buFontTx/>
              <a:buChar char="-"/>
            </a:pPr>
            <a:r>
              <a:rPr lang="en-US" sz="1800" b="1" dirty="0" smtClean="0">
                <a:latin typeface="Lucida Sans" pitchFamily="34" charset="0"/>
              </a:rPr>
              <a:t>Clinical features</a:t>
            </a:r>
            <a:endParaRPr lang="en-US" sz="1800" b="1" dirty="0">
              <a:latin typeface="Lucida Sans" pitchFamily="34" charset="0"/>
            </a:endParaRPr>
          </a:p>
        </p:txBody>
      </p:sp>
    </p:spTree>
    <p:extLst>
      <p:ext uri="{BB962C8B-B14F-4D97-AF65-F5344CB8AC3E}">
        <p14:creationId xmlns:p14="http://schemas.microsoft.com/office/powerpoint/2010/main" val="4034117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Mnx</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GB" b="1" dirty="0" smtClean="0"/>
              <a:t>Discharge </a:t>
            </a:r>
            <a:endParaRPr lang="en-US" b="1" dirty="0" smtClean="0"/>
          </a:p>
          <a:p>
            <a:r>
              <a:rPr lang="en-GB" dirty="0" smtClean="0"/>
              <a:t>After being discharged, the child should return to the clinic at regular intervals to ensure flexion deformities do not occur. </a:t>
            </a:r>
          </a:p>
          <a:p>
            <a:r>
              <a:rPr lang="en-GB" dirty="0" smtClean="0"/>
              <a:t>A plaster of Paris or back slab should be applied to the limbs if these deformities actually occur. </a:t>
            </a:r>
          </a:p>
          <a:p>
            <a:r>
              <a:rPr lang="en-GB" dirty="0" smtClean="0"/>
              <a:t>Special shoes and callipers may help severely affected children. </a:t>
            </a:r>
            <a:endParaRPr lang="en-US" dirty="0" smtClean="0"/>
          </a:p>
          <a:p>
            <a:endParaRPr lang="en-US" dirty="0"/>
          </a:p>
        </p:txBody>
      </p:sp>
    </p:spTree>
    <p:extLst>
      <p:ext uri="{BB962C8B-B14F-4D97-AF65-F5344CB8AC3E}">
        <p14:creationId xmlns:p14="http://schemas.microsoft.com/office/powerpoint/2010/main" val="3383865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Prevention and control</a:t>
            </a:r>
            <a:endParaRPr lang="en-US" dirty="0"/>
          </a:p>
        </p:txBody>
      </p:sp>
      <p:sp>
        <p:nvSpPr>
          <p:cNvPr id="3" name="Content Placeholder 2"/>
          <p:cNvSpPr>
            <a:spLocks noGrp="1"/>
          </p:cNvSpPr>
          <p:nvPr>
            <p:ph idx="1"/>
          </p:nvPr>
        </p:nvSpPr>
        <p:spPr>
          <a:xfrm>
            <a:off x="304800" y="990600"/>
            <a:ext cx="8686800" cy="5715000"/>
          </a:xfrm>
        </p:spPr>
        <p:txBody>
          <a:bodyPr>
            <a:normAutofit fontScale="70000" lnSpcReduction="20000"/>
          </a:bodyPr>
          <a:lstStyle/>
          <a:p>
            <a:r>
              <a:rPr lang="en-US" dirty="0" smtClean="0"/>
              <a:t>Protection of the susceptible by immunization is most effective method. It breaks the chain of transmission. Immunize all the children in infancy before 6mo</a:t>
            </a:r>
          </a:p>
          <a:p>
            <a:pPr lvl="1"/>
            <a:r>
              <a:rPr lang="en-US" dirty="0" smtClean="0"/>
              <a:t>Report the case to the authorities</a:t>
            </a:r>
          </a:p>
          <a:p>
            <a:pPr lvl="1"/>
            <a:r>
              <a:rPr lang="en-US" dirty="0" smtClean="0"/>
              <a:t>Isolate the patient for 1 </a:t>
            </a:r>
            <a:r>
              <a:rPr lang="en-US" dirty="0" err="1" smtClean="0"/>
              <a:t>wk</a:t>
            </a:r>
            <a:r>
              <a:rPr lang="en-US" dirty="0" smtClean="0"/>
              <a:t> for the onset of the disease or as long as there is fever</a:t>
            </a:r>
          </a:p>
          <a:p>
            <a:pPr lvl="1"/>
            <a:r>
              <a:rPr lang="en-US" dirty="0" smtClean="0"/>
              <a:t>Ensure proper disposal of urine and feces of the patient</a:t>
            </a:r>
          </a:p>
          <a:p>
            <a:pPr lvl="1"/>
            <a:r>
              <a:rPr lang="en-US" dirty="0" smtClean="0"/>
              <a:t>All sources of water must be protected, swimming baths must be chlorinated</a:t>
            </a:r>
          </a:p>
          <a:p>
            <a:pPr lvl="1"/>
            <a:r>
              <a:rPr lang="en-US" dirty="0" smtClean="0"/>
              <a:t>Milk must be pasteurized and fruits should be washed with weak potassium permanganate solution before using</a:t>
            </a:r>
          </a:p>
          <a:p>
            <a:pPr lvl="1"/>
            <a:r>
              <a:rPr lang="en-US" dirty="0" smtClean="0"/>
              <a:t>Avoid overcrowding of children in schools, cinemas, playgrounds </a:t>
            </a:r>
            <a:r>
              <a:rPr lang="en-US" dirty="0" err="1" smtClean="0"/>
              <a:t>etc</a:t>
            </a:r>
            <a:endParaRPr lang="en-US" dirty="0" smtClean="0"/>
          </a:p>
          <a:p>
            <a:pPr lvl="1"/>
            <a:r>
              <a:rPr lang="en-US" dirty="0" smtClean="0"/>
              <a:t>Children must avoid excessive physical straining during epidemic</a:t>
            </a:r>
          </a:p>
          <a:p>
            <a:pPr lvl="1"/>
            <a:r>
              <a:rPr lang="en-US" dirty="0" smtClean="0"/>
              <a:t>Search for sick persons, investigate contacts and source of infection</a:t>
            </a:r>
          </a:p>
          <a:p>
            <a:pPr lvl="1"/>
            <a:r>
              <a:rPr lang="en-US" dirty="0" err="1" smtClean="0"/>
              <a:t>Antifly</a:t>
            </a:r>
            <a:r>
              <a:rPr lang="en-US" dirty="0" smtClean="0"/>
              <a:t> measures should be adopted</a:t>
            </a:r>
          </a:p>
          <a:p>
            <a:pPr lvl="1"/>
            <a:r>
              <a:rPr lang="en-US" dirty="0" smtClean="0"/>
              <a:t>Active immunization </a:t>
            </a:r>
            <a:r>
              <a:rPr lang="en-US" b="1" dirty="0" smtClean="0"/>
              <a:t>with OPV </a:t>
            </a:r>
            <a:r>
              <a:rPr lang="en-US" dirty="0" smtClean="0"/>
              <a:t>during outbreak is important</a:t>
            </a:r>
          </a:p>
          <a:p>
            <a:pPr lvl="1"/>
            <a:r>
              <a:rPr lang="en-US" dirty="0" smtClean="0"/>
              <a:t>All suspected carriers must gargle with potassium permanganate solution and take four small spoons of sulfadiazine in a day</a:t>
            </a:r>
          </a:p>
          <a:p>
            <a:pPr lvl="1"/>
            <a:r>
              <a:rPr lang="en-US" dirty="0" smtClean="0"/>
              <a:t>Educate the community about the disease and its consequences</a:t>
            </a:r>
          </a:p>
          <a:p>
            <a:endParaRPr lang="en-US" dirty="0"/>
          </a:p>
        </p:txBody>
      </p:sp>
    </p:spTree>
    <p:extLst>
      <p:ext uri="{BB962C8B-B14F-4D97-AF65-F5344CB8AC3E}">
        <p14:creationId xmlns:p14="http://schemas.microsoft.com/office/powerpoint/2010/main" val="2973128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Methods of immunization</a:t>
            </a:r>
            <a:endParaRPr lang="en-US"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pPr marL="0" indent="0">
              <a:buNone/>
            </a:pPr>
            <a:r>
              <a:rPr lang="en-US" b="1" dirty="0" smtClean="0"/>
              <a:t>Active immunization </a:t>
            </a:r>
          </a:p>
          <a:p>
            <a:r>
              <a:rPr lang="en-US" dirty="0" smtClean="0"/>
              <a:t>Done using inactivated polio vaccine(IPV) and OPV</a:t>
            </a:r>
          </a:p>
          <a:p>
            <a:r>
              <a:rPr lang="en-US" b="1" dirty="0" smtClean="0"/>
              <a:t>IPV (Salk type)</a:t>
            </a:r>
          </a:p>
          <a:p>
            <a:pPr lvl="1"/>
            <a:r>
              <a:rPr lang="en-US" dirty="0" smtClean="0"/>
              <a:t>Is a liquid </a:t>
            </a:r>
            <a:r>
              <a:rPr lang="en-US" b="1" dirty="0" smtClean="0"/>
              <a:t>killed</a:t>
            </a:r>
            <a:r>
              <a:rPr lang="en-US" dirty="0" smtClean="0"/>
              <a:t> vaccine (by formalin), contains all three types of polioviruses, given as IM</a:t>
            </a:r>
          </a:p>
          <a:p>
            <a:pPr lvl="1"/>
            <a:r>
              <a:rPr lang="en-US" dirty="0" smtClean="0"/>
              <a:t>It only stimulate the production of only systemic (humoral) antibodies </a:t>
            </a:r>
            <a:r>
              <a:rPr lang="en-US" b="1" dirty="0" smtClean="0"/>
              <a:t>but not intestinal or local immunity </a:t>
            </a:r>
            <a:r>
              <a:rPr lang="en-US" dirty="0" smtClean="0"/>
              <a:t>so the wild polio can still multiply in the intestines hence become a source of infection</a:t>
            </a:r>
          </a:p>
          <a:p>
            <a:pPr lvl="1"/>
            <a:r>
              <a:rPr lang="en-US" dirty="0" smtClean="0"/>
              <a:t>It is </a:t>
            </a:r>
            <a:r>
              <a:rPr lang="en-US" b="1" dirty="0" smtClean="0"/>
              <a:t>not recommended during epidemics </a:t>
            </a:r>
            <a:r>
              <a:rPr lang="en-US" dirty="0" smtClean="0"/>
              <a:t>because immunity is not developed with one dose. Besides its injection may provoke paralysis</a:t>
            </a:r>
          </a:p>
          <a:p>
            <a:pPr lvl="1"/>
            <a:r>
              <a:rPr lang="en-US" dirty="0" smtClean="0"/>
              <a:t>It does not provide life immunity, booster doses are required once in 5 </a:t>
            </a:r>
            <a:r>
              <a:rPr lang="en-US" dirty="0" err="1" smtClean="0"/>
              <a:t>yrs</a:t>
            </a:r>
            <a:endParaRPr lang="en-US" dirty="0" smtClean="0"/>
          </a:p>
          <a:p>
            <a:pPr lvl="1"/>
            <a:r>
              <a:rPr lang="en-US" dirty="0" smtClean="0"/>
              <a:t>However, </a:t>
            </a:r>
            <a:r>
              <a:rPr lang="en-US" b="1" dirty="0" smtClean="0"/>
              <a:t>its safe for immunocompromised </a:t>
            </a:r>
            <a:r>
              <a:rPr lang="en-US" dirty="0" smtClean="0"/>
              <a:t>persons and stable</a:t>
            </a:r>
          </a:p>
          <a:p>
            <a:endParaRPr lang="en-US" dirty="0"/>
          </a:p>
        </p:txBody>
      </p:sp>
    </p:spTree>
    <p:extLst>
      <p:ext uri="{BB962C8B-B14F-4D97-AF65-F5344CB8AC3E}">
        <p14:creationId xmlns:p14="http://schemas.microsoft.com/office/powerpoint/2010/main" val="2097734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Methods of immunization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181600"/>
          </a:xfrm>
        </p:spPr>
        <p:txBody>
          <a:bodyPr>
            <a:normAutofit fontScale="62500" lnSpcReduction="20000"/>
          </a:bodyPr>
          <a:lstStyle/>
          <a:p>
            <a:r>
              <a:rPr lang="en-US" dirty="0" smtClean="0"/>
              <a:t>Oral polio vaccine (</a:t>
            </a:r>
            <a:r>
              <a:rPr lang="en-US" dirty="0" err="1" smtClean="0"/>
              <a:t>sabin</a:t>
            </a:r>
            <a:r>
              <a:rPr lang="en-US" dirty="0" smtClean="0"/>
              <a:t> vaccine)</a:t>
            </a:r>
          </a:p>
          <a:p>
            <a:pPr lvl="1"/>
            <a:r>
              <a:rPr lang="en-US" dirty="0" smtClean="0"/>
              <a:t>It’s </a:t>
            </a:r>
            <a:r>
              <a:rPr lang="en-US" b="1" dirty="0" smtClean="0"/>
              <a:t>a live liquid </a:t>
            </a:r>
            <a:r>
              <a:rPr lang="en-US" dirty="0" smtClean="0"/>
              <a:t>vaccine that contain all three types of polioviruses</a:t>
            </a:r>
          </a:p>
          <a:p>
            <a:pPr lvl="1"/>
            <a:r>
              <a:rPr lang="en-US" dirty="0" smtClean="0"/>
              <a:t>It’s </a:t>
            </a:r>
            <a:r>
              <a:rPr lang="en-US" b="1" dirty="0" smtClean="0"/>
              <a:t>the drug of choice </a:t>
            </a:r>
            <a:r>
              <a:rPr lang="en-US" dirty="0" smtClean="0"/>
              <a:t>for immunization against polio</a:t>
            </a:r>
          </a:p>
          <a:p>
            <a:pPr lvl="1"/>
            <a:r>
              <a:rPr lang="en-US" dirty="0" smtClean="0"/>
              <a:t>It is given as oral two drops per dose</a:t>
            </a:r>
          </a:p>
          <a:p>
            <a:pPr lvl="1"/>
            <a:r>
              <a:rPr lang="en-US" dirty="0" smtClean="0"/>
              <a:t>Polio </a:t>
            </a:r>
            <a:r>
              <a:rPr lang="en-US" b="1" dirty="0" smtClean="0"/>
              <a:t>zero given at birth results in development of gut immunity only </a:t>
            </a:r>
            <a:r>
              <a:rPr lang="en-US" dirty="0" smtClean="0"/>
              <a:t>not systemic immunity, subsequent three doses helps develops both local gut and systemic immunity</a:t>
            </a:r>
          </a:p>
          <a:p>
            <a:pPr lvl="1"/>
            <a:r>
              <a:rPr lang="en-US" dirty="0" smtClean="0"/>
              <a:t>It stimulate production of Ig A in the gut and Ig G in the circulation </a:t>
            </a:r>
          </a:p>
          <a:p>
            <a:pPr lvl="1"/>
            <a:r>
              <a:rPr lang="en-US" dirty="0" smtClean="0"/>
              <a:t>It can help develop </a:t>
            </a:r>
            <a:r>
              <a:rPr lang="en-US" b="1" dirty="0" smtClean="0"/>
              <a:t>herd immunity </a:t>
            </a:r>
            <a:r>
              <a:rPr lang="en-US" dirty="0" smtClean="0"/>
              <a:t>and can </a:t>
            </a:r>
            <a:r>
              <a:rPr lang="en-US" b="1" dirty="0" smtClean="0"/>
              <a:t>help eradicate poliomyelitis </a:t>
            </a:r>
            <a:r>
              <a:rPr lang="en-US" dirty="0" err="1" smtClean="0"/>
              <a:t>i.e</a:t>
            </a:r>
            <a:endParaRPr lang="en-US" dirty="0" smtClean="0"/>
          </a:p>
          <a:p>
            <a:pPr lvl="2"/>
            <a:r>
              <a:rPr lang="en-US" dirty="0" smtClean="0"/>
              <a:t>When immunized child drinks contaminated water, the virus is inactivated by Ig A, which when it enters the mouth of a susceptible child it induces immunity indirectly</a:t>
            </a:r>
          </a:p>
          <a:p>
            <a:pPr lvl="2"/>
            <a:r>
              <a:rPr lang="en-US" dirty="0" smtClean="0"/>
              <a:t>If all children are immunized simultaneously and no single child is left, the virus replaces the wild polio virus</a:t>
            </a:r>
          </a:p>
          <a:p>
            <a:pPr lvl="1"/>
            <a:r>
              <a:rPr lang="en-US" dirty="0" smtClean="0"/>
              <a:t>It is the </a:t>
            </a:r>
            <a:r>
              <a:rPr lang="en-US" b="1" dirty="0" smtClean="0"/>
              <a:t>vaccine of choice in epidemics</a:t>
            </a:r>
          </a:p>
          <a:p>
            <a:pPr lvl="1"/>
            <a:r>
              <a:rPr lang="en-US" dirty="0" smtClean="0"/>
              <a:t>Its </a:t>
            </a:r>
            <a:r>
              <a:rPr lang="en-US" dirty="0" err="1" smtClean="0"/>
              <a:t>adm</a:t>
            </a:r>
            <a:r>
              <a:rPr lang="en-US" dirty="0" smtClean="0"/>
              <a:t> is simple and easy</a:t>
            </a:r>
          </a:p>
          <a:p>
            <a:pPr lvl="1"/>
            <a:r>
              <a:rPr lang="en-US" dirty="0" smtClean="0"/>
              <a:t>However, since it’s a live vaccine, its multiplication in the intestines may result in a resistant strain that </a:t>
            </a:r>
            <a:r>
              <a:rPr lang="en-US" b="1" dirty="0" smtClean="0"/>
              <a:t>may cause vaccine associated paralytic poliomyelitis</a:t>
            </a:r>
          </a:p>
          <a:p>
            <a:pPr lvl="1"/>
            <a:r>
              <a:rPr lang="en-US" dirty="0" smtClean="0"/>
              <a:t>Do not the vaccine in acute febrile illness, diarrheal disease, steroid therapy </a:t>
            </a:r>
            <a:r>
              <a:rPr lang="en-US" dirty="0" err="1" smtClean="0"/>
              <a:t>etc</a:t>
            </a:r>
            <a:endParaRPr lang="en-US" dirty="0"/>
          </a:p>
        </p:txBody>
      </p:sp>
    </p:spTree>
    <p:extLst>
      <p:ext uri="{BB962C8B-B14F-4D97-AF65-F5344CB8AC3E}">
        <p14:creationId xmlns:p14="http://schemas.microsoft.com/office/powerpoint/2010/main" val="36695330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it is possible to eradicate poliomyelitis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Human beings are the only reservoir of infection</a:t>
            </a:r>
          </a:p>
          <a:p>
            <a:r>
              <a:rPr lang="en-US" dirty="0" smtClean="0"/>
              <a:t>There is no chronic carrier state</a:t>
            </a:r>
          </a:p>
          <a:p>
            <a:r>
              <a:rPr lang="en-US" dirty="0" smtClean="0"/>
              <a:t>Half life of wild polio virus in feces is short (hardly 48hrs)</a:t>
            </a:r>
          </a:p>
          <a:p>
            <a:r>
              <a:rPr lang="en-US" dirty="0" smtClean="0"/>
              <a:t>The available vaccine is a live vaccine, stabilized, highly potent, cheap and easily </a:t>
            </a:r>
            <a:r>
              <a:rPr lang="en-US" dirty="0" err="1" smtClean="0"/>
              <a:t>adm</a:t>
            </a:r>
            <a:r>
              <a:rPr lang="en-US" dirty="0" smtClean="0"/>
              <a:t> and safe</a:t>
            </a:r>
          </a:p>
          <a:p>
            <a:r>
              <a:rPr lang="en-US" dirty="0" smtClean="0"/>
              <a:t>An OPV can develop herd immunity indirectly</a:t>
            </a:r>
          </a:p>
          <a:p>
            <a:r>
              <a:rPr lang="en-US" dirty="0" smtClean="0"/>
              <a:t>OPV replaces wild polio viruses from nature by inducing gut and systemic immunity</a:t>
            </a:r>
            <a:endParaRPr lang="en-US" dirty="0"/>
          </a:p>
          <a:p>
            <a:r>
              <a:rPr lang="en-US" dirty="0" smtClean="0"/>
              <a:t>Correct and complete dosage schedule confers life long immunity</a:t>
            </a:r>
            <a:endParaRPr lang="en-US" dirty="0"/>
          </a:p>
        </p:txBody>
      </p:sp>
    </p:spTree>
    <p:extLst>
      <p:ext uri="{BB962C8B-B14F-4D97-AF65-F5344CB8AC3E}">
        <p14:creationId xmlns:p14="http://schemas.microsoft.com/office/powerpoint/2010/main" val="1320658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020762"/>
          </a:xfrm>
        </p:spPr>
        <p:txBody>
          <a:bodyPr>
            <a:normAutofit/>
          </a:bodyPr>
          <a:lstStyle/>
          <a:p>
            <a:r>
              <a:rPr lang="en-US" sz="2400" dirty="0" smtClean="0"/>
              <a:t>Poliomyelitis resembles GBS, transverse myelitis and traumatic neuritis (differentials)</a:t>
            </a:r>
            <a:endParaRPr lang="en-US" sz="2400" dirty="0"/>
          </a:p>
        </p:txBody>
      </p:sp>
      <p:sp>
        <p:nvSpPr>
          <p:cNvPr id="3" name="Content Placeholder 2"/>
          <p:cNvSpPr>
            <a:spLocks noGrp="1"/>
          </p:cNvSpPr>
          <p:nvPr>
            <p:ph idx="1"/>
          </p:nvPr>
        </p:nvSpPr>
        <p:spPr>
          <a:xfrm>
            <a:off x="457200" y="1295400"/>
            <a:ext cx="8229600" cy="5334000"/>
          </a:xfrm>
        </p:spPr>
        <p:txBody>
          <a:bodyPr>
            <a:normAutofit fontScale="62500" lnSpcReduction="20000"/>
          </a:bodyPr>
          <a:lstStyle/>
          <a:p>
            <a:pPr marL="0" indent="0">
              <a:buNone/>
            </a:pPr>
            <a:r>
              <a:rPr lang="en-US" dirty="0" smtClean="0"/>
              <a:t>However </a:t>
            </a:r>
          </a:p>
          <a:p>
            <a:r>
              <a:rPr lang="en-US" b="1" dirty="0" smtClean="0"/>
              <a:t>In </a:t>
            </a:r>
            <a:r>
              <a:rPr lang="en-US" b="1" dirty="0" err="1" smtClean="0"/>
              <a:t>Gullain</a:t>
            </a:r>
            <a:r>
              <a:rPr lang="en-US" b="1" dirty="0" smtClean="0"/>
              <a:t>-Barre’ syndrome</a:t>
            </a:r>
          </a:p>
          <a:p>
            <a:pPr lvl="1"/>
            <a:r>
              <a:rPr lang="en-US" dirty="0" smtClean="0"/>
              <a:t>There is sensory deficit</a:t>
            </a:r>
          </a:p>
          <a:p>
            <a:pPr lvl="1"/>
            <a:r>
              <a:rPr lang="en-US" dirty="0" smtClean="0"/>
              <a:t>Has a chronic onset</a:t>
            </a:r>
          </a:p>
          <a:p>
            <a:pPr lvl="1"/>
            <a:r>
              <a:rPr lang="en-US" dirty="0" smtClean="0"/>
              <a:t>Paralysis is symmetrical</a:t>
            </a:r>
          </a:p>
          <a:p>
            <a:pPr lvl="1"/>
            <a:r>
              <a:rPr lang="en-US" dirty="0" smtClean="0"/>
              <a:t>Fever, headache, nausea, vomiting are absent</a:t>
            </a:r>
          </a:p>
          <a:p>
            <a:pPr lvl="1"/>
            <a:r>
              <a:rPr lang="en-US" dirty="0" smtClean="0"/>
              <a:t>CSF; high protein and low cell count</a:t>
            </a:r>
          </a:p>
          <a:p>
            <a:r>
              <a:rPr lang="en-US" b="1" dirty="0" smtClean="0"/>
              <a:t>In transverse myelitis</a:t>
            </a:r>
          </a:p>
          <a:p>
            <a:pPr lvl="1"/>
            <a:r>
              <a:rPr lang="en-US" dirty="0" smtClean="0"/>
              <a:t>Absence of fever</a:t>
            </a:r>
          </a:p>
          <a:p>
            <a:pPr lvl="1"/>
            <a:r>
              <a:rPr lang="en-US" dirty="0" smtClean="0"/>
              <a:t>Symmetrical paralysis lower limbs usually paraplegia ass. with loss of rectal and bladder sphincters</a:t>
            </a:r>
          </a:p>
          <a:p>
            <a:pPr lvl="1"/>
            <a:r>
              <a:rPr lang="en-US" dirty="0" smtClean="0"/>
              <a:t>Marked sensory loss</a:t>
            </a:r>
          </a:p>
          <a:p>
            <a:pPr lvl="1"/>
            <a:r>
              <a:rPr lang="en-US" dirty="0" smtClean="0"/>
              <a:t>CSF is normal</a:t>
            </a:r>
          </a:p>
          <a:p>
            <a:pPr lvl="1"/>
            <a:r>
              <a:rPr lang="en-US" dirty="0" smtClean="0"/>
              <a:t>Common in children above 4yrs</a:t>
            </a:r>
          </a:p>
          <a:p>
            <a:r>
              <a:rPr lang="en-US" b="1" dirty="0" smtClean="0"/>
              <a:t>In traumatic neuritis</a:t>
            </a:r>
          </a:p>
          <a:p>
            <a:pPr lvl="1"/>
            <a:r>
              <a:rPr lang="en-US" dirty="0" smtClean="0"/>
              <a:t>There is history of IM injection</a:t>
            </a:r>
          </a:p>
          <a:p>
            <a:pPr lvl="1"/>
            <a:r>
              <a:rPr lang="en-US" dirty="0" smtClean="0"/>
              <a:t>Paralysis of limb is accompanied by pain</a:t>
            </a:r>
          </a:p>
          <a:p>
            <a:pPr lvl="1"/>
            <a:r>
              <a:rPr lang="en-US" dirty="0" smtClean="0"/>
              <a:t>Knee jerk is present, ankle jerk is absent</a:t>
            </a:r>
          </a:p>
          <a:p>
            <a:pPr lvl="1"/>
            <a:r>
              <a:rPr lang="en-US" dirty="0" smtClean="0"/>
              <a:t>Child has foot drop</a:t>
            </a:r>
          </a:p>
          <a:p>
            <a:endParaRPr lang="en-US" dirty="0"/>
          </a:p>
        </p:txBody>
      </p:sp>
    </p:spTree>
    <p:extLst>
      <p:ext uri="{BB962C8B-B14F-4D97-AF65-F5344CB8AC3E}">
        <p14:creationId xmlns:p14="http://schemas.microsoft.com/office/powerpoint/2010/main" val="104418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92162"/>
          </a:xfrm>
        </p:spPr>
        <p:txBody>
          <a:bodyPr>
            <a:normAutofit/>
          </a:bodyPr>
          <a:lstStyle/>
          <a:p>
            <a:r>
              <a:rPr lang="en-US" b="1" dirty="0" smtClean="0"/>
              <a:t>Measles</a:t>
            </a:r>
            <a:endParaRPr lang="en-US" dirty="0"/>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r>
              <a:rPr lang="en-GB" dirty="0" smtClean="0"/>
              <a:t>This is an acute highly infectious disease characterized by fever and catarrhal symptoms of upper respiratory(nasal and respiratory membrane) then followed by a rash and </a:t>
            </a:r>
            <a:r>
              <a:rPr lang="en-GB" dirty="0" err="1" smtClean="0"/>
              <a:t>Koplik</a:t>
            </a:r>
            <a:r>
              <a:rPr lang="en-GB" dirty="0" smtClean="0"/>
              <a:t> spot </a:t>
            </a:r>
          </a:p>
          <a:p>
            <a:pPr lvl="1"/>
            <a:r>
              <a:rPr lang="en-GB" dirty="0" smtClean="0"/>
              <a:t>Is an endemic disease but epidemics can occur</a:t>
            </a:r>
          </a:p>
          <a:p>
            <a:pPr lvl="1"/>
            <a:r>
              <a:rPr lang="en-GB" dirty="0" smtClean="0"/>
              <a:t>Any body who has not had the disease or not been immunized</a:t>
            </a:r>
          </a:p>
          <a:p>
            <a:r>
              <a:rPr lang="en-GB" b="1" dirty="0" smtClean="0"/>
              <a:t>Caused by </a:t>
            </a:r>
            <a:r>
              <a:rPr lang="en-GB" dirty="0" smtClean="0"/>
              <a:t>an RNA paramyxovirus called measles virus</a:t>
            </a:r>
          </a:p>
          <a:p>
            <a:pPr lvl="1"/>
            <a:r>
              <a:rPr lang="en-GB" dirty="0" smtClean="0"/>
              <a:t>The viruses cannot survive outside human body</a:t>
            </a:r>
            <a:endParaRPr lang="en-GB" dirty="0" smtClean="0"/>
          </a:p>
          <a:p>
            <a:r>
              <a:rPr lang="en-GB" b="1" dirty="0" smtClean="0"/>
              <a:t>Communicability </a:t>
            </a:r>
          </a:p>
          <a:p>
            <a:pPr lvl="1"/>
            <a:r>
              <a:rPr lang="en-GB" dirty="0" smtClean="0"/>
              <a:t>It is highly infectious during prodromal period and at the time of eruption</a:t>
            </a:r>
          </a:p>
          <a:p>
            <a:pPr lvl="1"/>
            <a:r>
              <a:rPr lang="en-GB" dirty="0" smtClean="0"/>
              <a:t>Secondary attack rate is 80% among susceptible HH contacts</a:t>
            </a:r>
          </a:p>
          <a:p>
            <a:pPr lvl="1"/>
            <a:r>
              <a:rPr lang="en-GB" dirty="0" smtClean="0"/>
              <a:t>From 4 days before rash to 4 days after rash</a:t>
            </a:r>
          </a:p>
          <a:p>
            <a:endParaRPr lang="en-US" dirty="0"/>
          </a:p>
        </p:txBody>
      </p:sp>
    </p:spTree>
    <p:extLst>
      <p:ext uri="{BB962C8B-B14F-4D97-AF65-F5344CB8AC3E}">
        <p14:creationId xmlns:p14="http://schemas.microsoft.com/office/powerpoint/2010/main" val="2624720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Measles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486400"/>
          </a:xfrm>
        </p:spPr>
        <p:txBody>
          <a:bodyPr>
            <a:normAutofit fontScale="62500" lnSpcReduction="20000"/>
          </a:bodyPr>
          <a:lstStyle/>
          <a:p>
            <a:r>
              <a:rPr lang="en-GB" b="1" dirty="0" smtClean="0"/>
              <a:t>Host characteristics</a:t>
            </a:r>
          </a:p>
          <a:p>
            <a:pPr lvl="1"/>
            <a:r>
              <a:rPr lang="en-GB" dirty="0" smtClean="0"/>
              <a:t>Affects infancy or children </a:t>
            </a:r>
            <a:r>
              <a:rPr lang="en-GB" dirty="0" err="1" smtClean="0"/>
              <a:t>btn</a:t>
            </a:r>
            <a:r>
              <a:rPr lang="en-GB" dirty="0" smtClean="0"/>
              <a:t> 6mo to 3 </a:t>
            </a:r>
            <a:r>
              <a:rPr lang="en-GB" dirty="0" err="1" smtClean="0"/>
              <a:t>yrs</a:t>
            </a:r>
            <a:r>
              <a:rPr lang="en-GB" dirty="0" smtClean="0"/>
              <a:t> in developing countries and &gt; 5yrs in developed countries</a:t>
            </a:r>
          </a:p>
          <a:p>
            <a:pPr lvl="1"/>
            <a:r>
              <a:rPr lang="en-GB" dirty="0" smtClean="0"/>
              <a:t>Both sexes affected equally, no age is immune</a:t>
            </a:r>
          </a:p>
          <a:p>
            <a:pPr lvl="1"/>
            <a:r>
              <a:rPr lang="en-GB" dirty="0" smtClean="0"/>
              <a:t>One attack confers a life long immunity</a:t>
            </a:r>
          </a:p>
          <a:p>
            <a:pPr lvl="1"/>
            <a:r>
              <a:rPr lang="en-GB" dirty="0" smtClean="0"/>
              <a:t>Its usually severe in malnourished  and in young children</a:t>
            </a:r>
          </a:p>
          <a:p>
            <a:pPr lvl="1"/>
            <a:r>
              <a:rPr lang="en-GB" dirty="0" smtClean="0"/>
              <a:t>Children with vitamin A deficiency  places a child at high risk</a:t>
            </a:r>
            <a:endParaRPr lang="en-GB" b="1" dirty="0" smtClean="0"/>
          </a:p>
          <a:p>
            <a:r>
              <a:rPr lang="en-GB" b="1" dirty="0" smtClean="0"/>
              <a:t>Source of infection</a:t>
            </a:r>
          </a:p>
          <a:p>
            <a:pPr lvl="1"/>
            <a:r>
              <a:rPr lang="en-GB" dirty="0" smtClean="0"/>
              <a:t>Case of measles, no carriers involved</a:t>
            </a:r>
          </a:p>
          <a:p>
            <a:pPr lvl="1"/>
            <a:r>
              <a:rPr lang="en-GB" dirty="0" smtClean="0"/>
              <a:t>Secretions from the nose, throat and </a:t>
            </a:r>
            <a:r>
              <a:rPr lang="en-GB" dirty="0" err="1" smtClean="0"/>
              <a:t>resp</a:t>
            </a:r>
            <a:r>
              <a:rPr lang="en-GB" dirty="0" smtClean="0"/>
              <a:t> tract during prodromal period and early stages of the rash</a:t>
            </a:r>
          </a:p>
          <a:p>
            <a:r>
              <a:rPr lang="en-GB" b="1" dirty="0" smtClean="0"/>
              <a:t>Transmission </a:t>
            </a:r>
          </a:p>
          <a:p>
            <a:pPr lvl="1"/>
            <a:r>
              <a:rPr lang="en-GB" dirty="0" smtClean="0"/>
              <a:t>By droplet or direct contact with secretions from the nose and throat of infected persons from 4 days before onset of rash to 5days thereafter</a:t>
            </a:r>
          </a:p>
          <a:p>
            <a:pPr lvl="1"/>
            <a:r>
              <a:rPr lang="en-GB" dirty="0" smtClean="0"/>
              <a:t>Port of entry is </a:t>
            </a:r>
            <a:r>
              <a:rPr lang="en-GB" dirty="0" err="1" smtClean="0"/>
              <a:t>resp</a:t>
            </a:r>
            <a:r>
              <a:rPr lang="en-GB" dirty="0" smtClean="0"/>
              <a:t> tract</a:t>
            </a:r>
          </a:p>
          <a:p>
            <a:r>
              <a:rPr lang="en-GB" b="1" dirty="0" smtClean="0"/>
              <a:t>Incubation period, </a:t>
            </a:r>
          </a:p>
          <a:p>
            <a:pPr lvl="1"/>
            <a:r>
              <a:rPr lang="en-GB" dirty="0" smtClean="0"/>
              <a:t>Period of seven to 14 days  to appearance of rash but usually 10 to 12 days is sufficient</a:t>
            </a:r>
            <a:r>
              <a:rPr lang="en-GB" b="1" dirty="0" smtClean="0"/>
              <a:t> </a:t>
            </a:r>
            <a:endParaRPr lang="en-US" dirty="0" smtClean="0"/>
          </a:p>
          <a:p>
            <a:endParaRPr lang="en-US" dirty="0"/>
          </a:p>
        </p:txBody>
      </p:sp>
    </p:spTree>
    <p:extLst>
      <p:ext uri="{BB962C8B-B14F-4D97-AF65-F5344CB8AC3E}">
        <p14:creationId xmlns:p14="http://schemas.microsoft.com/office/powerpoint/2010/main" val="36815707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Pathophysiology </a:t>
            </a:r>
            <a:endParaRPr lang="en-US" dirty="0"/>
          </a:p>
        </p:txBody>
      </p:sp>
      <p:sp>
        <p:nvSpPr>
          <p:cNvPr id="3" name="Content Placeholder 2"/>
          <p:cNvSpPr>
            <a:spLocks noGrp="1"/>
          </p:cNvSpPr>
          <p:nvPr>
            <p:ph idx="1"/>
          </p:nvPr>
        </p:nvSpPr>
        <p:spPr>
          <a:xfrm>
            <a:off x="457200" y="1066800"/>
            <a:ext cx="8229600" cy="5334000"/>
          </a:xfrm>
        </p:spPr>
        <p:txBody>
          <a:bodyPr>
            <a:normAutofit fontScale="62500" lnSpcReduction="20000"/>
          </a:bodyPr>
          <a:lstStyle/>
          <a:p>
            <a:r>
              <a:rPr lang="en-US" dirty="0" smtClean="0"/>
              <a:t>It causes hyperplasia of the lymphoid tissue of the tonsils, adenoids, spleen, appendix and lymphoid tissue during prodromal phase</a:t>
            </a:r>
          </a:p>
          <a:p>
            <a:pPr lvl="1"/>
            <a:r>
              <a:rPr lang="en-US" dirty="0" smtClean="0"/>
              <a:t>Its characterized by the presence of a multinuclear giant cell observed in lymphoid cells and inflamed pharyngeal and bronchial mucosa</a:t>
            </a:r>
          </a:p>
          <a:p>
            <a:r>
              <a:rPr lang="en-US" dirty="0" smtClean="0"/>
              <a:t>There is and slight edema and hyperemia with perivascular infiltration of lymphocytes in the skin where the rash appears</a:t>
            </a:r>
          </a:p>
          <a:p>
            <a:r>
              <a:rPr lang="en-US" dirty="0" smtClean="0"/>
              <a:t>It also involves mucous membrane of the eyes, nasopharynx, bronchi and the lungs</a:t>
            </a:r>
          </a:p>
          <a:p>
            <a:r>
              <a:rPr lang="en-US" dirty="0" smtClean="0"/>
              <a:t>These changes disappear in 10 days</a:t>
            </a:r>
          </a:p>
          <a:p>
            <a:r>
              <a:rPr lang="en-US" dirty="0" smtClean="0"/>
              <a:t>The commences in the superficial vessels of the cranium where it causes serious exudation, proliferation of endothelial cells and then vascularization and necrosis of endothelial cells and finally desquamation</a:t>
            </a:r>
          </a:p>
          <a:p>
            <a:r>
              <a:rPr lang="en-US" dirty="0" smtClean="0"/>
              <a:t>The skin pills off in small flakes</a:t>
            </a:r>
          </a:p>
          <a:p>
            <a:r>
              <a:rPr lang="en-US" dirty="0" smtClean="0"/>
              <a:t>There is also </a:t>
            </a:r>
            <a:r>
              <a:rPr lang="en-US" dirty="0" err="1" smtClean="0"/>
              <a:t>peribronchial</a:t>
            </a:r>
            <a:r>
              <a:rPr lang="en-US" dirty="0" smtClean="0"/>
              <a:t> inflammatory reaction. Secondary infection may occur in lungs</a:t>
            </a:r>
          </a:p>
          <a:p>
            <a:r>
              <a:rPr lang="en-US" dirty="0" smtClean="0"/>
              <a:t>In the brain and spinal cord, edema congestion and petechial hemorrhages occur (</a:t>
            </a:r>
            <a:r>
              <a:rPr lang="en-US" dirty="0" err="1" smtClean="0"/>
              <a:t>encephalomyelopathy</a:t>
            </a:r>
            <a:r>
              <a:rPr lang="en-US" dirty="0" smtClean="0"/>
              <a:t>)	</a:t>
            </a:r>
            <a:endParaRPr lang="en-US" dirty="0"/>
          </a:p>
        </p:txBody>
      </p:sp>
    </p:spTree>
    <p:extLst>
      <p:ext uri="{BB962C8B-B14F-4D97-AF65-F5344CB8AC3E}">
        <p14:creationId xmlns:p14="http://schemas.microsoft.com/office/powerpoint/2010/main" val="20650203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Clinical Manifestations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GB" b="1" dirty="0" smtClean="0"/>
              <a:t>Prodromal phase: begin 10 days after infection and may last three to seven days </a:t>
            </a:r>
          </a:p>
          <a:p>
            <a:r>
              <a:rPr lang="en-GB" b="1" dirty="0" err="1" smtClean="0"/>
              <a:t>Charcterized</a:t>
            </a:r>
            <a:r>
              <a:rPr lang="en-GB" b="1" dirty="0" smtClean="0"/>
              <a:t> by fever, </a:t>
            </a:r>
            <a:r>
              <a:rPr lang="en-GB" b="1" dirty="0" err="1" smtClean="0"/>
              <a:t>coryza</a:t>
            </a:r>
            <a:r>
              <a:rPr lang="en-GB" b="1" dirty="0" smtClean="0"/>
              <a:t> with sneezing and nasal discharge</a:t>
            </a:r>
          </a:p>
          <a:p>
            <a:r>
              <a:rPr lang="en-GB" b="1" dirty="0" smtClean="0"/>
              <a:t>Cough, redness of the eyes, lacrimation and </a:t>
            </a:r>
            <a:r>
              <a:rPr lang="en-GB" b="1" dirty="0" err="1" smtClean="0"/>
              <a:t>pften</a:t>
            </a:r>
            <a:r>
              <a:rPr lang="en-GB" b="1" dirty="0" smtClean="0"/>
              <a:t> photophobia</a:t>
            </a:r>
          </a:p>
          <a:p>
            <a:r>
              <a:rPr lang="en-GB" b="1" dirty="0" smtClean="0"/>
              <a:t>There may be vomiting or diarrhoea</a:t>
            </a:r>
          </a:p>
          <a:p>
            <a:r>
              <a:rPr lang="en-GB" dirty="0" err="1" smtClean="0"/>
              <a:t>Koplik</a:t>
            </a:r>
            <a:r>
              <a:rPr lang="en-GB" dirty="0" smtClean="0"/>
              <a:t> spots appear on buccal mucosa , opposite the first and the second upper molars, 24 – 48 hours before the main rash.  They are small, bluish white spots on a red base</a:t>
            </a:r>
          </a:p>
          <a:p>
            <a:pPr marL="0" indent="0">
              <a:buNone/>
            </a:pPr>
            <a:endParaRPr lang="en-US" b="1" dirty="0" smtClean="0"/>
          </a:p>
          <a:p>
            <a:endParaRPr lang="en-US" dirty="0"/>
          </a:p>
        </p:txBody>
      </p:sp>
    </p:spTree>
    <p:extLst>
      <p:ext uri="{BB962C8B-B14F-4D97-AF65-F5344CB8AC3E}">
        <p14:creationId xmlns:p14="http://schemas.microsoft.com/office/powerpoint/2010/main" val="169359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609600"/>
            <a:ext cx="8077200" cy="4953000"/>
          </a:xfrm>
          <a:prstGeom prst="rect">
            <a:avLst/>
          </a:prstGeom>
          <a:noFill/>
          <a:ln w="9525">
            <a:noFill/>
            <a:miter lim="800000"/>
            <a:headEnd/>
            <a:tailEnd/>
          </a:ln>
        </p:spPr>
      </p:pic>
      <p:sp>
        <p:nvSpPr>
          <p:cNvPr id="3" name="Rectangle 2"/>
          <p:cNvSpPr/>
          <p:nvPr/>
        </p:nvSpPr>
        <p:spPr>
          <a:xfrm>
            <a:off x="3725454" y="5715000"/>
            <a:ext cx="2599146" cy="523220"/>
          </a:xfrm>
          <a:prstGeom prst="rect">
            <a:avLst/>
          </a:prstGeom>
        </p:spPr>
        <p:txBody>
          <a:bodyPr wrap="square">
            <a:spAutoFit/>
          </a:bodyPr>
          <a:lstStyle/>
          <a:p>
            <a:r>
              <a:rPr lang="en-US" sz="2800" dirty="0" err="1" smtClean="0"/>
              <a:t>Opisthotonos</a:t>
            </a:r>
            <a:endParaRPr lang="en-US" sz="2800" dirty="0"/>
          </a:p>
        </p:txBody>
      </p:sp>
    </p:spTree>
    <p:extLst>
      <p:ext uri="{BB962C8B-B14F-4D97-AF65-F5344CB8AC3E}">
        <p14:creationId xmlns:p14="http://schemas.microsoft.com/office/powerpoint/2010/main" val="11781353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Manifestations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pPr marL="0" indent="0">
              <a:buNone/>
            </a:pPr>
            <a:r>
              <a:rPr lang="en-GB" b="1" dirty="0" smtClean="0"/>
              <a:t>Eruptive phase:</a:t>
            </a:r>
            <a:endParaRPr lang="en-US" b="1" dirty="0" smtClean="0"/>
          </a:p>
          <a:p>
            <a:r>
              <a:rPr lang="en-GB" dirty="0" smtClean="0"/>
              <a:t>The maculopapular or macular rash starts behind the ears and spread rapidly over few hours on the forehead, face and neck. It spreads downwards to the body</a:t>
            </a:r>
          </a:p>
          <a:p>
            <a:r>
              <a:rPr lang="en-GB" dirty="0" smtClean="0"/>
              <a:t>It takes 2 to 3 days to reach the feet, at which point it starts to fade. </a:t>
            </a:r>
          </a:p>
          <a:p>
            <a:r>
              <a:rPr lang="en-GB" dirty="0" smtClean="0"/>
              <a:t>The rash always </a:t>
            </a:r>
            <a:r>
              <a:rPr lang="en-GB" dirty="0" err="1" smtClean="0"/>
              <a:t>bocomes</a:t>
            </a:r>
            <a:r>
              <a:rPr lang="en-GB" dirty="0" smtClean="0"/>
              <a:t> confluent and blotchy</a:t>
            </a:r>
          </a:p>
          <a:p>
            <a:r>
              <a:rPr lang="en-GB" dirty="0" smtClean="0"/>
              <a:t>Fever is high and lasts for 3 to 5 days</a:t>
            </a:r>
          </a:p>
          <a:p>
            <a:pPr marL="0" indent="0">
              <a:buNone/>
            </a:pPr>
            <a:r>
              <a:rPr lang="en-GB" b="1" dirty="0" smtClean="0"/>
              <a:t>Post measles phase</a:t>
            </a:r>
          </a:p>
          <a:p>
            <a:r>
              <a:rPr lang="en-GB" dirty="0" smtClean="0"/>
              <a:t>The child will have lost weight and will remain weak for few days.</a:t>
            </a:r>
          </a:p>
          <a:p>
            <a:r>
              <a:rPr lang="en-GB" dirty="0" smtClean="0"/>
              <a:t>There may be growth retardation, diarrhoea, pyogenic infections, candidiasis and reactivation of pulmonary TB</a:t>
            </a:r>
            <a:endParaRPr lang="en-US" dirty="0" smtClean="0"/>
          </a:p>
          <a:p>
            <a:endParaRPr lang="en-US" dirty="0"/>
          </a:p>
        </p:txBody>
      </p:sp>
    </p:spTree>
    <p:extLst>
      <p:ext uri="{BB962C8B-B14F-4D97-AF65-F5344CB8AC3E}">
        <p14:creationId xmlns:p14="http://schemas.microsoft.com/office/powerpoint/2010/main" val="1174944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Complications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Otitis </a:t>
            </a:r>
            <a:r>
              <a:rPr lang="en-GB" dirty="0"/>
              <a:t>media </a:t>
            </a:r>
            <a:endParaRPr lang="en-US" dirty="0"/>
          </a:p>
          <a:p>
            <a:pPr lvl="0"/>
            <a:r>
              <a:rPr lang="en-GB" dirty="0" err="1" smtClean="0"/>
              <a:t>BronchoPneumonia</a:t>
            </a:r>
            <a:r>
              <a:rPr lang="en-GB" dirty="0" smtClean="0"/>
              <a:t> </a:t>
            </a:r>
            <a:r>
              <a:rPr lang="en-GB" dirty="0"/>
              <a:t>- This is usually </a:t>
            </a:r>
            <a:r>
              <a:rPr lang="en-GB" dirty="0" smtClean="0"/>
              <a:t>a viral </a:t>
            </a:r>
            <a:r>
              <a:rPr lang="en-GB" dirty="0"/>
              <a:t>pneumonitis </a:t>
            </a:r>
            <a:endParaRPr lang="en-US" dirty="0"/>
          </a:p>
          <a:p>
            <a:pPr lvl="0"/>
            <a:r>
              <a:rPr lang="en-GB" dirty="0" smtClean="0"/>
              <a:t>Reactivation of Pulmonary </a:t>
            </a:r>
            <a:r>
              <a:rPr lang="en-GB" dirty="0"/>
              <a:t>TB </a:t>
            </a:r>
            <a:endParaRPr lang="en-US" dirty="0"/>
          </a:p>
          <a:p>
            <a:pPr lvl="0"/>
            <a:r>
              <a:rPr lang="en-GB" dirty="0" err="1"/>
              <a:t>Kerato</a:t>
            </a:r>
            <a:r>
              <a:rPr lang="en-GB" dirty="0"/>
              <a:t> - conjunctivitis </a:t>
            </a:r>
            <a:endParaRPr lang="en-US" dirty="0"/>
          </a:p>
          <a:p>
            <a:pPr lvl="0"/>
            <a:r>
              <a:rPr lang="en-GB" dirty="0" smtClean="0"/>
              <a:t>Post measles Encephalitis </a:t>
            </a:r>
            <a:r>
              <a:rPr lang="en-GB" dirty="0"/>
              <a:t>is a serious complication often fatal or with residual brain damage </a:t>
            </a:r>
            <a:endParaRPr lang="en-US" dirty="0"/>
          </a:p>
          <a:p>
            <a:pPr lvl="0"/>
            <a:r>
              <a:rPr lang="en-GB" dirty="0"/>
              <a:t>Gastroenteritis </a:t>
            </a:r>
            <a:endParaRPr lang="en-US" dirty="0"/>
          </a:p>
          <a:p>
            <a:pPr lvl="0"/>
            <a:r>
              <a:rPr lang="en-GB" dirty="0"/>
              <a:t>Oral thrush and/or oral </a:t>
            </a:r>
            <a:r>
              <a:rPr lang="en-GB" dirty="0" smtClean="0"/>
              <a:t>herpes</a:t>
            </a:r>
          </a:p>
          <a:p>
            <a:pPr lvl="0"/>
            <a:r>
              <a:rPr lang="en-GB" dirty="0" smtClean="0"/>
              <a:t>Cervical adenitis</a:t>
            </a:r>
            <a:endParaRPr lang="en-US" dirty="0"/>
          </a:p>
        </p:txBody>
      </p:sp>
    </p:spTree>
    <p:extLst>
      <p:ext uri="{BB962C8B-B14F-4D97-AF65-F5344CB8AC3E}">
        <p14:creationId xmlns:p14="http://schemas.microsoft.com/office/powerpoint/2010/main" val="2801905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Nursing Care Management</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GB" dirty="0" smtClean="0"/>
              <a:t>Uncomplicated cases can be nursed at home but complicated cases, infants and malnourished children should be treated in a hospital with isolation facilities</a:t>
            </a:r>
          </a:p>
          <a:p>
            <a:r>
              <a:rPr lang="en-GB" dirty="0" smtClean="0"/>
              <a:t>There is no specific treatment available other than supportive which includes: </a:t>
            </a:r>
          </a:p>
          <a:p>
            <a:pPr marL="0" indent="0">
              <a:buNone/>
            </a:pPr>
            <a:r>
              <a:rPr lang="en-GB" b="1" dirty="0" smtClean="0"/>
              <a:t>Isolation in a private room</a:t>
            </a:r>
          </a:p>
          <a:p>
            <a:pPr marL="0" indent="0">
              <a:buNone/>
            </a:pPr>
            <a:r>
              <a:rPr lang="en-GB" b="1" dirty="0" smtClean="0"/>
              <a:t>Nutrition </a:t>
            </a:r>
          </a:p>
          <a:p>
            <a:pPr marL="400050" lvl="1" indent="0">
              <a:buNone/>
            </a:pPr>
            <a:r>
              <a:rPr lang="en-GB" b="1" dirty="0" smtClean="0"/>
              <a:t>During febrile stage</a:t>
            </a:r>
            <a:r>
              <a:rPr lang="en-GB" dirty="0" smtClean="0"/>
              <a:t>; </a:t>
            </a:r>
            <a:r>
              <a:rPr lang="en-GB" dirty="0" err="1" smtClean="0"/>
              <a:t>penty</a:t>
            </a:r>
            <a:r>
              <a:rPr lang="en-GB" dirty="0" smtClean="0"/>
              <a:t> of nourishing liquids and soft bland diet </a:t>
            </a:r>
            <a:r>
              <a:rPr lang="en-GB" dirty="0" err="1" smtClean="0"/>
              <a:t>e.g</a:t>
            </a:r>
            <a:r>
              <a:rPr lang="en-GB" dirty="0" smtClean="0"/>
              <a:t> soup, milk, juices, ice cream</a:t>
            </a:r>
          </a:p>
          <a:p>
            <a:pPr marL="400050" lvl="1" indent="0">
              <a:buNone/>
            </a:pPr>
            <a:r>
              <a:rPr lang="en-GB" b="1" dirty="0" smtClean="0"/>
              <a:t>Convalescence; </a:t>
            </a:r>
            <a:r>
              <a:rPr lang="en-GB" dirty="0" smtClean="0"/>
              <a:t>general diet</a:t>
            </a:r>
          </a:p>
          <a:p>
            <a:pPr marL="0" indent="0">
              <a:buNone/>
            </a:pPr>
            <a:r>
              <a:rPr lang="en-US" b="1" dirty="0" smtClean="0"/>
              <a:t>Care of the eyes; </a:t>
            </a:r>
          </a:p>
          <a:p>
            <a:pPr marL="400050" lvl="1" indent="0">
              <a:buNone/>
            </a:pPr>
            <a:r>
              <a:rPr lang="en-US" dirty="0" smtClean="0"/>
              <a:t>Avoid direct light(may use dark glasses or eye shade )</a:t>
            </a:r>
          </a:p>
          <a:p>
            <a:pPr marL="400050" lvl="1" indent="0">
              <a:buNone/>
            </a:pPr>
            <a:r>
              <a:rPr lang="en-US" dirty="0" smtClean="0"/>
              <a:t>In case of discharge, apply boric ointment or liquid petroleum</a:t>
            </a:r>
          </a:p>
          <a:p>
            <a:endParaRPr lang="en-US" dirty="0"/>
          </a:p>
        </p:txBody>
      </p:sp>
    </p:spTree>
    <p:extLst>
      <p:ext uri="{BB962C8B-B14F-4D97-AF65-F5344CB8AC3E}">
        <p14:creationId xmlns:p14="http://schemas.microsoft.com/office/powerpoint/2010/main" val="4036109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Nursing </a:t>
            </a:r>
            <a:r>
              <a:rPr lang="en-US" dirty="0" err="1" smtClean="0"/>
              <a:t>mnx</a:t>
            </a:r>
            <a:r>
              <a:rPr lang="en-US" dirty="0" smtClean="0"/>
              <a:t> </a:t>
            </a:r>
            <a:r>
              <a:rPr lang="en-US" dirty="0" err="1" smtClean="0"/>
              <a:t>cont</a:t>
            </a:r>
            <a:endParaRPr lang="en-US" dirty="0"/>
          </a:p>
        </p:txBody>
      </p:sp>
      <p:sp>
        <p:nvSpPr>
          <p:cNvPr id="3" name="Content Placeholder 2"/>
          <p:cNvSpPr>
            <a:spLocks noGrp="1"/>
          </p:cNvSpPr>
          <p:nvPr>
            <p:ph idx="1"/>
          </p:nvPr>
        </p:nvSpPr>
        <p:spPr>
          <a:xfrm>
            <a:off x="457200" y="1219200"/>
            <a:ext cx="8229600" cy="5334000"/>
          </a:xfrm>
        </p:spPr>
        <p:txBody>
          <a:bodyPr>
            <a:normAutofit fontScale="77500" lnSpcReduction="20000"/>
          </a:bodyPr>
          <a:lstStyle/>
          <a:p>
            <a:pPr marL="0" indent="0">
              <a:buNone/>
            </a:pPr>
            <a:r>
              <a:rPr lang="en-US" b="1" dirty="0" smtClean="0"/>
              <a:t>Care of the ears; </a:t>
            </a:r>
          </a:p>
          <a:p>
            <a:pPr marL="400050" lvl="1" indent="0">
              <a:buNone/>
            </a:pPr>
            <a:r>
              <a:rPr lang="en-US" dirty="0" smtClean="0"/>
              <a:t>Report signs of mastoiditis, un explained mastoid swelling, redness or tenderness, sudden rise in temperature, ear discharge</a:t>
            </a:r>
          </a:p>
          <a:p>
            <a:pPr marL="400050" lvl="1" indent="0">
              <a:buNone/>
            </a:pPr>
            <a:r>
              <a:rPr lang="en-US" dirty="0" smtClean="0"/>
              <a:t>If there is discharge; cut the hair above the ear so that it will not be in contact with the discharge, wipe the discharge with sterile cotton</a:t>
            </a:r>
          </a:p>
          <a:p>
            <a:pPr marL="400050" lvl="1" indent="0">
              <a:buNone/>
            </a:pPr>
            <a:r>
              <a:rPr lang="en-US" dirty="0" smtClean="0"/>
              <a:t>Never plug a discharging ear, ear wicks may be used to absorb discharge</a:t>
            </a:r>
          </a:p>
          <a:p>
            <a:pPr marL="0" indent="0">
              <a:buNone/>
            </a:pPr>
            <a:r>
              <a:rPr lang="en-US" b="1" dirty="0" smtClean="0"/>
              <a:t>Care of the nose</a:t>
            </a:r>
          </a:p>
          <a:p>
            <a:pPr marL="400050" lvl="1" indent="0">
              <a:buNone/>
            </a:pPr>
            <a:r>
              <a:rPr lang="en-US" dirty="0" smtClean="0"/>
              <a:t>Use cotton swabs soaked in liquid petroleum or saline solution or hydrogen peroxide to clean the nose</a:t>
            </a:r>
          </a:p>
          <a:p>
            <a:pPr marL="0" indent="0">
              <a:buNone/>
            </a:pPr>
            <a:r>
              <a:rPr lang="en-US" b="1" dirty="0" smtClean="0"/>
              <a:t>Care of the mouth and throat</a:t>
            </a:r>
          </a:p>
          <a:p>
            <a:pPr marL="400050" lvl="1" indent="0">
              <a:buNone/>
            </a:pPr>
            <a:r>
              <a:rPr lang="en-US" dirty="0" smtClean="0"/>
              <a:t>Good oral hygiene with mouth washes or gargles before and after meals</a:t>
            </a:r>
          </a:p>
          <a:p>
            <a:pPr marL="400050" lvl="1" indent="0">
              <a:buNone/>
            </a:pPr>
            <a:r>
              <a:rPr lang="en-US" dirty="0" smtClean="0"/>
              <a:t>Brush teeth at least twice daily</a:t>
            </a:r>
          </a:p>
          <a:p>
            <a:pPr marL="400050" lvl="1" indent="0">
              <a:buNone/>
            </a:pPr>
            <a:r>
              <a:rPr lang="en-US" dirty="0" smtClean="0"/>
              <a:t>Apply glycerin or lemon </a:t>
            </a:r>
            <a:r>
              <a:rPr lang="en-US" dirty="0" err="1" smtClean="0"/>
              <a:t>miture</a:t>
            </a:r>
            <a:r>
              <a:rPr lang="en-US" dirty="0" smtClean="0"/>
              <a:t> on the lips and tongue</a:t>
            </a:r>
          </a:p>
          <a:p>
            <a:endParaRPr lang="en-US" dirty="0"/>
          </a:p>
        </p:txBody>
      </p:sp>
    </p:spTree>
    <p:extLst>
      <p:ext uri="{BB962C8B-B14F-4D97-AF65-F5344CB8AC3E}">
        <p14:creationId xmlns:p14="http://schemas.microsoft.com/office/powerpoint/2010/main" val="438305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Mnx</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b="1" dirty="0" smtClean="0"/>
              <a:t>Encourage bowel  elimination. May use enema such as milk of magnesia </a:t>
            </a:r>
          </a:p>
          <a:p>
            <a:r>
              <a:rPr lang="en-GB" b="1" dirty="0" smtClean="0"/>
              <a:t>Antipyretics  to control temperature</a:t>
            </a:r>
            <a:endParaRPr lang="en-US" b="1" dirty="0" smtClean="0"/>
          </a:p>
          <a:p>
            <a:r>
              <a:rPr lang="en-GB" b="1" dirty="0" smtClean="0"/>
              <a:t>If there is itching</a:t>
            </a:r>
            <a:r>
              <a:rPr lang="en-GB" dirty="0" smtClean="0"/>
              <a:t>; sodium bicarbonate or magnesium sulphate may be used</a:t>
            </a:r>
            <a:endParaRPr lang="en-US" dirty="0" smtClean="0"/>
          </a:p>
          <a:p>
            <a:r>
              <a:rPr lang="en-GB" dirty="0" smtClean="0"/>
              <a:t>Vitamin A 200,000 units orally daily for two days </a:t>
            </a:r>
          </a:p>
          <a:p>
            <a:r>
              <a:rPr lang="en-GB" dirty="0" smtClean="0"/>
              <a:t>Convalescence </a:t>
            </a:r>
          </a:p>
          <a:p>
            <a:pPr lvl="1"/>
            <a:r>
              <a:rPr lang="en-GB" dirty="0" smtClean="0"/>
              <a:t>Uncomplicated measles recovers quickly</a:t>
            </a:r>
          </a:p>
          <a:p>
            <a:pPr lvl="1"/>
            <a:r>
              <a:rPr lang="en-GB" dirty="0" smtClean="0"/>
              <a:t>The patient should be protected from cold, draughts and un due </a:t>
            </a:r>
            <a:r>
              <a:rPr lang="en-GB" dirty="0" err="1" smtClean="0"/>
              <a:t>fatique</a:t>
            </a:r>
            <a:r>
              <a:rPr lang="en-GB" dirty="0" smtClean="0"/>
              <a:t> for several weeks to prevent developing complications</a:t>
            </a:r>
            <a:endParaRPr lang="en-US" dirty="0" smtClean="0"/>
          </a:p>
          <a:p>
            <a:endParaRPr lang="en-US" dirty="0"/>
          </a:p>
        </p:txBody>
      </p:sp>
    </p:spTree>
    <p:extLst>
      <p:ext uri="{BB962C8B-B14F-4D97-AF65-F5344CB8AC3E}">
        <p14:creationId xmlns:p14="http://schemas.microsoft.com/office/powerpoint/2010/main" val="3733138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Prevention</a:t>
            </a:r>
            <a:endParaRPr lang="en-US" dirty="0"/>
          </a:p>
        </p:txBody>
      </p:sp>
      <p:sp>
        <p:nvSpPr>
          <p:cNvPr id="3" name="Content Placeholder 2"/>
          <p:cNvSpPr>
            <a:spLocks noGrp="1"/>
          </p:cNvSpPr>
          <p:nvPr>
            <p:ph idx="1"/>
          </p:nvPr>
        </p:nvSpPr>
        <p:spPr/>
        <p:txBody>
          <a:bodyPr/>
          <a:lstStyle/>
          <a:p>
            <a:r>
              <a:rPr lang="en-GB" dirty="0" smtClean="0"/>
              <a:t>Active immunisation with attenuated live virus vaccine </a:t>
            </a:r>
            <a:r>
              <a:rPr lang="en-GB" dirty="0" err="1"/>
              <a:t>e</a:t>
            </a:r>
            <a:r>
              <a:rPr lang="en-GB" dirty="0" err="1" smtClean="0"/>
              <a:t>sp</a:t>
            </a:r>
            <a:r>
              <a:rPr lang="en-GB" dirty="0" smtClean="0"/>
              <a:t> after 9 months, 0.5ml SC, it must be kept cold at 4 to 8 degrees</a:t>
            </a:r>
          </a:p>
          <a:p>
            <a:r>
              <a:rPr lang="en-GB" dirty="0" smtClean="0"/>
              <a:t>Immunity develops 11 to 12 days after vaccination</a:t>
            </a:r>
            <a:endParaRPr lang="en-US" dirty="0" smtClean="0"/>
          </a:p>
          <a:p>
            <a:r>
              <a:rPr lang="en-GB" dirty="0" smtClean="0"/>
              <a:t>The infection can be aborted if vaccine is given within 12 hours of exposure</a:t>
            </a:r>
            <a:endParaRPr lang="en-US" dirty="0" smtClean="0"/>
          </a:p>
          <a:p>
            <a:endParaRPr lang="en-US" dirty="0"/>
          </a:p>
        </p:txBody>
      </p:sp>
    </p:spTree>
    <p:extLst>
      <p:ext uri="{BB962C8B-B14F-4D97-AF65-F5344CB8AC3E}">
        <p14:creationId xmlns:p14="http://schemas.microsoft.com/office/powerpoint/2010/main" val="3952357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GB" b="1" dirty="0" smtClean="0"/>
              <a:t>Chickenpox (Varicella) </a:t>
            </a:r>
            <a:endParaRPr lang="en-US" dirty="0"/>
          </a:p>
        </p:txBody>
      </p:sp>
      <p:sp>
        <p:nvSpPr>
          <p:cNvPr id="3" name="Content Placeholder 2"/>
          <p:cNvSpPr>
            <a:spLocks noGrp="1"/>
          </p:cNvSpPr>
          <p:nvPr>
            <p:ph idx="1"/>
          </p:nvPr>
        </p:nvSpPr>
        <p:spPr>
          <a:xfrm>
            <a:off x="381000" y="914400"/>
            <a:ext cx="8458200" cy="5957454"/>
          </a:xfrm>
        </p:spPr>
        <p:txBody>
          <a:bodyPr>
            <a:normAutofit fontScale="77500" lnSpcReduction="20000"/>
          </a:bodyPr>
          <a:lstStyle/>
          <a:p>
            <a:pPr marL="0" indent="0">
              <a:buNone/>
            </a:pPr>
            <a:r>
              <a:rPr lang="en-GB" dirty="0" smtClean="0"/>
              <a:t>This is a </a:t>
            </a:r>
            <a:r>
              <a:rPr lang="en-GB" b="1" dirty="0" smtClean="0"/>
              <a:t>mild</a:t>
            </a:r>
            <a:r>
              <a:rPr lang="en-GB" dirty="0" smtClean="0"/>
              <a:t> viral infection, which is </a:t>
            </a:r>
            <a:r>
              <a:rPr lang="en-GB" b="1" dirty="0" smtClean="0"/>
              <a:t>extremely</a:t>
            </a:r>
            <a:r>
              <a:rPr lang="en-GB" dirty="0" smtClean="0"/>
              <a:t> contagious. </a:t>
            </a:r>
          </a:p>
          <a:p>
            <a:pPr marL="0" indent="0">
              <a:buNone/>
            </a:pPr>
            <a:r>
              <a:rPr lang="en-GB" dirty="0" smtClean="0"/>
              <a:t>Its characterized by </a:t>
            </a:r>
            <a:r>
              <a:rPr lang="en-GB" dirty="0" smtClean="0"/>
              <a:t>Fever, malaise and a typical pruritic skin lesions. </a:t>
            </a:r>
          </a:p>
          <a:p>
            <a:pPr marL="0" indent="0">
              <a:buNone/>
            </a:pPr>
            <a:r>
              <a:rPr lang="en-GB" b="1" dirty="0" smtClean="0"/>
              <a:t>The causative organism is; </a:t>
            </a:r>
            <a:r>
              <a:rPr lang="en-GB" dirty="0" smtClean="0"/>
              <a:t>Varicella Zoster Virus (VZV) a member of Herpesvirus group</a:t>
            </a:r>
          </a:p>
          <a:p>
            <a:pPr marL="0" indent="0">
              <a:buNone/>
            </a:pPr>
            <a:r>
              <a:rPr lang="en-GB" b="1" dirty="0" smtClean="0"/>
              <a:t>Source of virus</a:t>
            </a:r>
            <a:r>
              <a:rPr lang="en-GB" dirty="0" smtClean="0"/>
              <a:t>; oropharynx, skin, mucous membrane and blood</a:t>
            </a:r>
            <a:endParaRPr lang="en-GB" dirty="0" smtClean="0"/>
          </a:p>
          <a:p>
            <a:pPr marL="0" indent="0">
              <a:buNone/>
            </a:pPr>
            <a:r>
              <a:rPr lang="en-GB" b="1" dirty="0" smtClean="0"/>
              <a:t>Transmission</a:t>
            </a:r>
            <a:r>
              <a:rPr lang="en-GB" b="1" dirty="0" smtClean="0"/>
              <a:t>. </a:t>
            </a:r>
            <a:endParaRPr lang="en-GB" b="1" dirty="0"/>
          </a:p>
          <a:p>
            <a:pPr marL="857250" lvl="1" indent="-457200"/>
            <a:r>
              <a:rPr lang="en-GB" dirty="0" smtClean="0"/>
              <a:t>Airborne droplet infection, from the respiratory tract </a:t>
            </a:r>
          </a:p>
          <a:p>
            <a:pPr marL="857250" lvl="1" indent="-457200"/>
            <a:r>
              <a:rPr lang="en-GB" dirty="0" smtClean="0"/>
              <a:t>Direct or indirect contact, the wind </a:t>
            </a:r>
            <a:r>
              <a:rPr lang="en-GB" dirty="0"/>
              <a:t> </a:t>
            </a:r>
            <a:r>
              <a:rPr lang="en-GB" dirty="0" smtClean="0"/>
              <a:t>can </a:t>
            </a:r>
            <a:r>
              <a:rPr lang="en-GB" dirty="0" smtClean="0"/>
              <a:t>transmit the virus particles from the skin of the infected person over a distance of meters to another person.</a:t>
            </a:r>
          </a:p>
          <a:p>
            <a:pPr marL="857250" lvl="1" indent="-457200"/>
            <a:r>
              <a:rPr lang="en-GB" dirty="0" smtClean="0"/>
              <a:t>Dry scabs and nut infections.</a:t>
            </a:r>
            <a:endParaRPr lang="en-US" dirty="0" smtClean="0"/>
          </a:p>
          <a:p>
            <a:r>
              <a:rPr lang="en-GB" dirty="0" smtClean="0"/>
              <a:t>Once infected, the disease leaves immunity against chicken pox but the virus remains within the body and may reappear later in adult life as the herpes zoster when the person's immunity is weakened, for example in AIDS, diabetes, leukaemia and old age.</a:t>
            </a:r>
            <a:endParaRPr lang="en-US" dirty="0" smtClean="0"/>
          </a:p>
          <a:p>
            <a:pPr marL="0" indent="0">
              <a:buNone/>
            </a:pPr>
            <a:endParaRPr lang="en-US" dirty="0"/>
          </a:p>
        </p:txBody>
      </p:sp>
    </p:spTree>
    <p:extLst>
      <p:ext uri="{BB962C8B-B14F-4D97-AF65-F5344CB8AC3E}">
        <p14:creationId xmlns:p14="http://schemas.microsoft.com/office/powerpoint/2010/main" val="3589445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Chicken pox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marL="0" indent="0">
              <a:buNone/>
            </a:pPr>
            <a:r>
              <a:rPr lang="en-GB" b="1" dirty="0" smtClean="0"/>
              <a:t>Incubation Period</a:t>
            </a:r>
          </a:p>
          <a:p>
            <a:r>
              <a:rPr lang="en-GB" dirty="0" smtClean="0"/>
              <a:t>It has an incubation period of 14 to 16 days but may vary from 7 to 21 days. </a:t>
            </a:r>
          </a:p>
          <a:p>
            <a:pPr marL="0" indent="0">
              <a:buNone/>
            </a:pPr>
            <a:r>
              <a:rPr lang="en-GB" b="1" dirty="0" smtClean="0"/>
              <a:t>Infectivity period </a:t>
            </a:r>
          </a:p>
          <a:p>
            <a:r>
              <a:rPr lang="en-GB" dirty="0" smtClean="0"/>
              <a:t>The period of infectivity is about 1 to 2 before the rash and 4 to5 days after the appearance of the rash.</a:t>
            </a:r>
          </a:p>
          <a:p>
            <a:pPr marL="0" indent="0">
              <a:buNone/>
            </a:pPr>
            <a:r>
              <a:rPr lang="en-GB" b="1" dirty="0" smtClean="0"/>
              <a:t>Host characteristics</a:t>
            </a:r>
          </a:p>
          <a:p>
            <a:pPr marL="857250" lvl="1" indent="-457200"/>
            <a:r>
              <a:rPr lang="en-GB" dirty="0" smtClean="0"/>
              <a:t>Common in under 10 children</a:t>
            </a:r>
          </a:p>
          <a:p>
            <a:pPr marL="857250" lvl="1" indent="-457200"/>
            <a:r>
              <a:rPr lang="en-GB" dirty="0" smtClean="0"/>
              <a:t>One attack gives durable </a:t>
            </a:r>
            <a:r>
              <a:rPr lang="en-GB" dirty="0" err="1" smtClean="0"/>
              <a:t>immmunity</a:t>
            </a:r>
            <a:r>
              <a:rPr lang="en-GB" dirty="0" smtClean="0"/>
              <a:t>, second attack is rare</a:t>
            </a:r>
          </a:p>
          <a:p>
            <a:pPr marL="857250" lvl="1" indent="-457200"/>
            <a:r>
              <a:rPr lang="en-GB" dirty="0" smtClean="0"/>
              <a:t>Overcrowding </a:t>
            </a:r>
            <a:r>
              <a:rPr lang="en-GB" dirty="0" err="1" smtClean="0"/>
              <a:t>favors</a:t>
            </a:r>
            <a:r>
              <a:rPr lang="en-GB" dirty="0" smtClean="0"/>
              <a:t> transmission</a:t>
            </a:r>
          </a:p>
          <a:p>
            <a:pPr marL="857250" lvl="1" indent="-457200"/>
            <a:r>
              <a:rPr lang="en-GB" dirty="0" smtClean="0"/>
              <a:t>Reservoir; human beings</a:t>
            </a:r>
          </a:p>
          <a:p>
            <a:endParaRPr lang="en-US" dirty="0"/>
          </a:p>
        </p:txBody>
      </p:sp>
    </p:spTree>
    <p:extLst>
      <p:ext uri="{BB962C8B-B14F-4D97-AF65-F5344CB8AC3E}">
        <p14:creationId xmlns:p14="http://schemas.microsoft.com/office/powerpoint/2010/main" val="497566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lstStyle/>
          <a:p>
            <a:r>
              <a:rPr lang="en-US" dirty="0" smtClean="0"/>
              <a:t>Virus gain entry thro mucosa of upper </a:t>
            </a:r>
            <a:r>
              <a:rPr lang="en-US" dirty="0" err="1" smtClean="0"/>
              <a:t>resp</a:t>
            </a:r>
            <a:r>
              <a:rPr lang="en-US" dirty="0" smtClean="0"/>
              <a:t> tract</a:t>
            </a:r>
          </a:p>
          <a:p>
            <a:r>
              <a:rPr lang="en-US" dirty="0" smtClean="0"/>
              <a:t>Causes </a:t>
            </a:r>
            <a:r>
              <a:rPr lang="en-US" dirty="0" err="1" smtClean="0"/>
              <a:t>viraemia</a:t>
            </a:r>
            <a:r>
              <a:rPr lang="en-US" dirty="0" smtClean="0"/>
              <a:t> and circulation through blood and then becomes localized to the skin</a:t>
            </a:r>
          </a:p>
          <a:p>
            <a:r>
              <a:rPr lang="en-US" dirty="0" smtClean="0"/>
              <a:t>The virus then produces swelling of the epithelium cells and accumulation of fluid producing vesicle</a:t>
            </a:r>
          </a:p>
          <a:p>
            <a:endParaRPr lang="en-US" dirty="0"/>
          </a:p>
        </p:txBody>
      </p:sp>
    </p:spTree>
    <p:extLst>
      <p:ext uri="{BB962C8B-B14F-4D97-AF65-F5344CB8AC3E}">
        <p14:creationId xmlns:p14="http://schemas.microsoft.com/office/powerpoint/2010/main" val="35501753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b="1" dirty="0" smtClean="0"/>
              <a:t>Clinical Manifestation</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10000"/>
          </a:bodyPr>
          <a:lstStyle/>
          <a:p>
            <a:pPr lvl="0"/>
            <a:r>
              <a:rPr lang="en-GB" dirty="0" smtClean="0"/>
              <a:t>Begins with mild headache, backache, moderate fever and malaise in the first 24hrs then followed by a rash and itching </a:t>
            </a:r>
            <a:r>
              <a:rPr lang="en-GB" dirty="0" err="1" smtClean="0"/>
              <a:t>itching</a:t>
            </a:r>
            <a:endParaRPr lang="en-GB" dirty="0" smtClean="0"/>
          </a:p>
          <a:p>
            <a:pPr lvl="0"/>
            <a:r>
              <a:rPr lang="en-GB" dirty="0" smtClean="0"/>
              <a:t>Later, lesion appear in </a:t>
            </a:r>
            <a:r>
              <a:rPr lang="en-GB" b="1" dirty="0" smtClean="0"/>
              <a:t>oropharynx which ruptures to form an ulcer</a:t>
            </a:r>
            <a:r>
              <a:rPr lang="en-GB" dirty="0" smtClean="0"/>
              <a:t>, that causes painful swallowing</a:t>
            </a:r>
          </a:p>
          <a:p>
            <a:pPr lvl="0"/>
            <a:r>
              <a:rPr lang="en-GB" b="1" u="sng" dirty="0" err="1" smtClean="0"/>
              <a:t>Maculopaular</a:t>
            </a:r>
            <a:r>
              <a:rPr lang="en-GB" dirty="0" smtClean="0"/>
              <a:t> Cutaneous rash appear over 1 to 5 days, </a:t>
            </a:r>
            <a:r>
              <a:rPr lang="en-GB" b="1" dirty="0" smtClean="0"/>
              <a:t>first appearing in the back, chest, or on the forehead or face, </a:t>
            </a:r>
            <a:r>
              <a:rPr lang="en-GB" b="1" u="sng" dirty="0" smtClean="0"/>
              <a:t>becomes numerous on the trunk</a:t>
            </a:r>
            <a:r>
              <a:rPr lang="en-GB" b="1" dirty="0" smtClean="0"/>
              <a:t> and face and relatively sparse over the extremities</a:t>
            </a:r>
          </a:p>
          <a:p>
            <a:pPr lvl="0"/>
            <a:r>
              <a:rPr lang="en-GB" dirty="0" smtClean="0"/>
              <a:t>On the extremities , the flexor muscles appear more affected than in extensor </a:t>
            </a:r>
            <a:r>
              <a:rPr lang="en-GB" dirty="0" smtClean="0"/>
              <a:t>(distribution to palms and soles is seldom)</a:t>
            </a:r>
            <a:endParaRPr lang="en-GB" dirty="0" smtClean="0"/>
          </a:p>
          <a:p>
            <a:endParaRPr lang="en-US" dirty="0"/>
          </a:p>
        </p:txBody>
      </p:sp>
    </p:spTree>
    <p:extLst>
      <p:ext uri="{BB962C8B-B14F-4D97-AF65-F5344CB8AC3E}">
        <p14:creationId xmlns:p14="http://schemas.microsoft.com/office/powerpoint/2010/main" val="349385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6096000"/>
          </a:xfrm>
        </p:spPr>
        <p:txBody>
          <a:bodyPr>
            <a:noAutofit/>
          </a:bodyPr>
          <a:lstStyle/>
          <a:p>
            <a:pPr>
              <a:buNone/>
            </a:pPr>
            <a:r>
              <a:rPr lang="en-US" sz="1600" b="1" dirty="0" smtClean="0">
                <a:latin typeface="Lucida Sans" pitchFamily="34" charset="0"/>
              </a:rPr>
              <a:t> INCUBATION PERIOD:</a:t>
            </a:r>
          </a:p>
          <a:p>
            <a:pPr>
              <a:buNone/>
            </a:pPr>
            <a:r>
              <a:rPr lang="en-US" sz="1600" b="1" dirty="0" smtClean="0">
                <a:latin typeface="Lucida Sans" pitchFamily="34" charset="0"/>
              </a:rPr>
              <a:t>4 – 14 days – average 7 days</a:t>
            </a:r>
          </a:p>
          <a:p>
            <a:pPr>
              <a:buFontTx/>
              <a:buChar char="-"/>
            </a:pPr>
            <a:r>
              <a:rPr lang="en-US" sz="1600" b="1" dirty="0" smtClean="0">
                <a:latin typeface="Lucida Sans" pitchFamily="34" charset="0"/>
              </a:rPr>
              <a:t>The shorter the incubation period the more severe the symptoms.</a:t>
            </a:r>
          </a:p>
          <a:p>
            <a:pPr>
              <a:buNone/>
            </a:pPr>
            <a:r>
              <a:rPr lang="en-US" sz="1600" b="1" dirty="0">
                <a:latin typeface="Lucida Sans" pitchFamily="34" charset="0"/>
              </a:rPr>
              <a:t> </a:t>
            </a:r>
            <a:r>
              <a:rPr lang="en-US" sz="1600" b="1" dirty="0" smtClean="0">
                <a:latin typeface="Lucida Sans" pitchFamily="34" charset="0"/>
              </a:rPr>
              <a:t>TREATMENT:</a:t>
            </a:r>
          </a:p>
          <a:p>
            <a:pPr>
              <a:buNone/>
            </a:pPr>
            <a:r>
              <a:rPr lang="en-US" sz="1600" b="1" dirty="0" smtClean="0">
                <a:latin typeface="Lucida Sans" pitchFamily="34" charset="0"/>
              </a:rPr>
              <a:t>- Antibiotics – Penicillin 50,000 </a:t>
            </a:r>
            <a:r>
              <a:rPr lang="en-US" sz="1600" b="1" dirty="0" err="1" smtClean="0">
                <a:latin typeface="Lucida Sans" pitchFamily="34" charset="0"/>
              </a:rPr>
              <a:t>iu</a:t>
            </a:r>
            <a:r>
              <a:rPr lang="en-US" sz="1600" b="1" dirty="0" smtClean="0">
                <a:latin typeface="Lucida Sans" pitchFamily="34" charset="0"/>
              </a:rPr>
              <a:t>/kg 6 hourly</a:t>
            </a:r>
          </a:p>
          <a:p>
            <a:pPr>
              <a:buNone/>
            </a:pPr>
            <a:r>
              <a:rPr lang="en-US" sz="1600" b="1" dirty="0" smtClean="0">
                <a:latin typeface="Lucida Sans" pitchFamily="34" charset="0"/>
              </a:rPr>
              <a:t>- Anticonvulsant – Diazepam 0.5 mg/kg 8 hourly</a:t>
            </a:r>
          </a:p>
          <a:p>
            <a:pPr>
              <a:buFontTx/>
              <a:buChar char="-"/>
            </a:pPr>
            <a:r>
              <a:rPr lang="en-US" sz="1600" b="1" dirty="0" err="1" smtClean="0">
                <a:latin typeface="Lucida Sans" pitchFamily="34" charset="0"/>
              </a:rPr>
              <a:t>Antitetanus</a:t>
            </a:r>
            <a:r>
              <a:rPr lang="en-US" sz="1600" b="1" dirty="0" smtClean="0">
                <a:latin typeface="Lucida Sans" pitchFamily="34" charset="0"/>
              </a:rPr>
              <a:t> serum(ATS)- 15,000iu after a test dose</a:t>
            </a:r>
          </a:p>
          <a:p>
            <a:r>
              <a:rPr lang="en-US" sz="1600" dirty="0" smtClean="0"/>
              <a:t>Notification is essential</a:t>
            </a:r>
            <a:endParaRPr lang="en-US" sz="1600" b="1" dirty="0" smtClean="0">
              <a:latin typeface="Lucida Sans" pitchFamily="34" charset="0"/>
            </a:endParaRPr>
          </a:p>
          <a:p>
            <a:pPr>
              <a:buNone/>
            </a:pPr>
            <a:r>
              <a:rPr lang="en-US" sz="1600" b="1" dirty="0">
                <a:latin typeface="Lucida Sans" pitchFamily="34" charset="0"/>
              </a:rPr>
              <a:t> </a:t>
            </a:r>
            <a:r>
              <a:rPr lang="en-US" sz="1600" b="1" dirty="0" smtClean="0">
                <a:latin typeface="Lucida Sans" pitchFamily="34" charset="0"/>
              </a:rPr>
              <a:t>SUPPORTIVE CARE.</a:t>
            </a:r>
          </a:p>
          <a:p>
            <a:pPr>
              <a:buFontTx/>
              <a:buChar char="-"/>
            </a:pPr>
            <a:r>
              <a:rPr lang="en-US" sz="1600" b="1" dirty="0" smtClean="0">
                <a:latin typeface="Lucida Sans" pitchFamily="34" charset="0"/>
              </a:rPr>
              <a:t>Observations- vital signs 4 hourly</a:t>
            </a:r>
          </a:p>
          <a:p>
            <a:pPr>
              <a:buNone/>
            </a:pPr>
            <a:r>
              <a:rPr lang="en-US" sz="1600" b="1" dirty="0">
                <a:latin typeface="Lucida Sans" pitchFamily="34" charset="0"/>
              </a:rPr>
              <a:t> </a:t>
            </a:r>
            <a:r>
              <a:rPr lang="en-US" sz="1600" b="1" dirty="0" smtClean="0">
                <a:latin typeface="Lucida Sans" pitchFamily="34" charset="0"/>
              </a:rPr>
              <a:t>              - spasms – site</a:t>
            </a:r>
          </a:p>
          <a:p>
            <a:pPr>
              <a:buNone/>
            </a:pPr>
            <a:r>
              <a:rPr lang="en-US" sz="1600" b="1" dirty="0">
                <a:latin typeface="Lucida Sans" pitchFamily="34" charset="0"/>
              </a:rPr>
              <a:t> </a:t>
            </a:r>
            <a:r>
              <a:rPr lang="en-US" sz="1600" b="1" dirty="0" smtClean="0">
                <a:latin typeface="Lucida Sans" pitchFamily="34" charset="0"/>
              </a:rPr>
              <a:t>              - duration</a:t>
            </a:r>
          </a:p>
          <a:p>
            <a:pPr>
              <a:buNone/>
            </a:pPr>
            <a:r>
              <a:rPr lang="en-US" sz="1600" b="1" dirty="0">
                <a:latin typeface="Lucida Sans" pitchFamily="34" charset="0"/>
              </a:rPr>
              <a:t> </a:t>
            </a:r>
            <a:r>
              <a:rPr lang="en-US" sz="1600" b="1" dirty="0" smtClean="0">
                <a:latin typeface="Lucida Sans" pitchFamily="34" charset="0"/>
              </a:rPr>
              <a:t>              - frequency</a:t>
            </a:r>
          </a:p>
          <a:p>
            <a:pPr>
              <a:buFontTx/>
              <a:buChar char="-"/>
            </a:pPr>
            <a:r>
              <a:rPr lang="en-US" sz="1600" b="1" dirty="0" smtClean="0">
                <a:latin typeface="Lucida Sans" pitchFamily="34" charset="0"/>
              </a:rPr>
              <a:t>Airway keep clear to ease breathing- suction and position</a:t>
            </a:r>
          </a:p>
          <a:p>
            <a:pPr>
              <a:buFontTx/>
              <a:buChar char="-"/>
            </a:pPr>
            <a:r>
              <a:rPr lang="en-US" sz="1600" b="1" dirty="0" smtClean="0">
                <a:latin typeface="Lucida Sans" pitchFamily="34" charset="0"/>
              </a:rPr>
              <a:t>Nutrition – EBM through nasogastric tube</a:t>
            </a:r>
          </a:p>
          <a:p>
            <a:pPr>
              <a:buFontTx/>
              <a:buChar char="-"/>
            </a:pPr>
            <a:r>
              <a:rPr lang="en-US" sz="1600" b="1" dirty="0" smtClean="0">
                <a:latin typeface="Lucida Sans" pitchFamily="34" charset="0"/>
              </a:rPr>
              <a:t>Hygiene – daily bed bath</a:t>
            </a:r>
          </a:p>
          <a:p>
            <a:pPr>
              <a:buNone/>
            </a:pPr>
            <a:r>
              <a:rPr lang="en-US" sz="1600" b="1" dirty="0" smtClean="0">
                <a:latin typeface="Lucida Sans" pitchFamily="34" charset="0"/>
              </a:rPr>
              <a:t>                    - change of cot clothes</a:t>
            </a:r>
          </a:p>
          <a:p>
            <a:pPr>
              <a:buFontTx/>
              <a:buChar char="-"/>
            </a:pPr>
            <a:r>
              <a:rPr lang="en-US" sz="1600" b="1" dirty="0" smtClean="0">
                <a:latin typeface="Lucida Sans" pitchFamily="34" charset="0"/>
              </a:rPr>
              <a:t>Quiet environment to prevent stimulation of spasms</a:t>
            </a:r>
          </a:p>
          <a:p>
            <a:pPr>
              <a:buFontTx/>
              <a:buChar char="-"/>
            </a:pPr>
            <a:r>
              <a:rPr lang="en-US" sz="1600" b="1" dirty="0" smtClean="0">
                <a:latin typeface="Lucida Sans" pitchFamily="34" charset="0"/>
              </a:rPr>
              <a:t>Daily cord dressing if the entry point</a:t>
            </a:r>
          </a:p>
          <a:p>
            <a:pPr>
              <a:buFontTx/>
              <a:buChar char="-"/>
            </a:pPr>
            <a:r>
              <a:rPr lang="en-US" sz="1600" b="1" dirty="0" smtClean="0">
                <a:latin typeface="Lucida Sans" pitchFamily="34" charset="0"/>
              </a:rPr>
              <a:t>Bonding – Mother to hold the baby after sedation</a:t>
            </a:r>
            <a:endParaRPr lang="en-US" sz="1600" b="1" dirty="0">
              <a:latin typeface="Lucida Sans" pitchFamily="34" charset="0"/>
            </a:endParaRPr>
          </a:p>
        </p:txBody>
      </p:sp>
    </p:spTree>
    <p:extLst>
      <p:ext uri="{BB962C8B-B14F-4D97-AF65-F5344CB8AC3E}">
        <p14:creationId xmlns:p14="http://schemas.microsoft.com/office/powerpoint/2010/main" val="6569057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Clinical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pPr lvl="0"/>
            <a:r>
              <a:rPr lang="en-GB" dirty="0" smtClean="0"/>
              <a:t>The skin lesions develop as small, deep pink, slightly raised, ovoid papules, which within few hours become fragile, thin walled translucent, </a:t>
            </a:r>
            <a:r>
              <a:rPr lang="en-GB" dirty="0" err="1" smtClean="0"/>
              <a:t>umbilicated</a:t>
            </a:r>
            <a:r>
              <a:rPr lang="en-GB" dirty="0" smtClean="0"/>
              <a:t>, glistening bleb like </a:t>
            </a:r>
            <a:r>
              <a:rPr lang="en-GB" b="1" u="sng" dirty="0" smtClean="0"/>
              <a:t>vesicle</a:t>
            </a:r>
            <a:r>
              <a:rPr lang="en-GB" u="sng" dirty="0" smtClean="0"/>
              <a:t>s </a:t>
            </a:r>
            <a:r>
              <a:rPr lang="en-GB" dirty="0" smtClean="0"/>
              <a:t>containing clear fluid surrounded by small red areolar </a:t>
            </a:r>
            <a:r>
              <a:rPr lang="en-GB" b="1" dirty="0" smtClean="0"/>
              <a:t>in the super layer </a:t>
            </a:r>
            <a:r>
              <a:rPr lang="en-GB" dirty="0" smtClean="0"/>
              <a:t>of the skin</a:t>
            </a:r>
          </a:p>
          <a:p>
            <a:pPr lvl="0"/>
            <a:r>
              <a:rPr lang="en-GB" dirty="0" smtClean="0"/>
              <a:t>The </a:t>
            </a:r>
            <a:r>
              <a:rPr lang="en-GB" b="1" dirty="0" smtClean="0"/>
              <a:t>vesicles later change to c</a:t>
            </a:r>
            <a:r>
              <a:rPr lang="en-GB" b="1" u="sng" dirty="0" smtClean="0"/>
              <a:t>rusts</a:t>
            </a:r>
            <a:r>
              <a:rPr lang="en-GB" b="1" dirty="0" smtClean="0"/>
              <a:t> and finally slough out in 7 to 14 days</a:t>
            </a:r>
          </a:p>
          <a:p>
            <a:pPr marL="0" lvl="0" indent="0">
              <a:buNone/>
            </a:pPr>
            <a:r>
              <a:rPr lang="en-GB" b="1" dirty="0" smtClean="0">
                <a:solidFill>
                  <a:srgbClr val="FF0000"/>
                </a:solidFill>
              </a:rPr>
              <a:t>SUMMARY </a:t>
            </a:r>
            <a:r>
              <a:rPr lang="en-GB" b="1" u="sng" dirty="0" smtClean="0">
                <a:solidFill>
                  <a:srgbClr val="FF0000"/>
                </a:solidFill>
              </a:rPr>
              <a:t>MACULOPAPULAR</a:t>
            </a:r>
            <a:r>
              <a:rPr lang="en-GB" b="1" dirty="0" smtClean="0">
                <a:solidFill>
                  <a:srgbClr val="FF0000"/>
                </a:solidFill>
              </a:rPr>
              <a:t> FOR FEW HRS, </a:t>
            </a:r>
            <a:r>
              <a:rPr lang="en-GB" b="1" u="sng" dirty="0" smtClean="0">
                <a:solidFill>
                  <a:srgbClr val="FF0000"/>
                </a:solidFill>
              </a:rPr>
              <a:t>VESICULAR FOR 3 TO 4 </a:t>
            </a:r>
            <a:r>
              <a:rPr lang="en-GB" b="1" dirty="0" smtClean="0">
                <a:solidFill>
                  <a:srgbClr val="FF0000"/>
                </a:solidFill>
              </a:rPr>
              <a:t>DAYS AND LEAVES A </a:t>
            </a:r>
            <a:r>
              <a:rPr lang="en-GB" b="1" u="sng" dirty="0" smtClean="0">
                <a:solidFill>
                  <a:srgbClr val="FF0000"/>
                </a:solidFill>
              </a:rPr>
              <a:t>GRANULAR SCAB</a:t>
            </a:r>
          </a:p>
          <a:p>
            <a:endParaRPr lang="en-GB" dirty="0" smtClean="0"/>
          </a:p>
          <a:p>
            <a:r>
              <a:rPr lang="en-GB" dirty="0" smtClean="0"/>
              <a:t>Note: Once </a:t>
            </a:r>
            <a:r>
              <a:rPr lang="en-GB" dirty="0"/>
              <a:t>infected, the disease leaves immunity against chicken pox but the virus remains within the body and may reappear later in adult life as the herpes zoster when the person's immunity is weakened</a:t>
            </a:r>
            <a:endParaRPr lang="en-US" dirty="0"/>
          </a:p>
        </p:txBody>
      </p:sp>
    </p:spTree>
    <p:extLst>
      <p:ext uri="{BB962C8B-B14F-4D97-AF65-F5344CB8AC3E}">
        <p14:creationId xmlns:p14="http://schemas.microsoft.com/office/powerpoint/2010/main" val="3457206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smtClean="0"/>
              <a:t>Nursing Care</a:t>
            </a:r>
            <a:endParaRPr lang="en-US" dirty="0"/>
          </a:p>
        </p:txBody>
      </p:sp>
      <p:sp>
        <p:nvSpPr>
          <p:cNvPr id="3" name="Content Placeholder 2"/>
          <p:cNvSpPr>
            <a:spLocks noGrp="1"/>
          </p:cNvSpPr>
          <p:nvPr>
            <p:ph idx="1"/>
          </p:nvPr>
        </p:nvSpPr>
        <p:spPr>
          <a:xfrm>
            <a:off x="457200" y="1066800"/>
            <a:ext cx="8229600" cy="5334000"/>
          </a:xfrm>
        </p:spPr>
        <p:txBody>
          <a:bodyPr>
            <a:normAutofit/>
          </a:bodyPr>
          <a:lstStyle/>
          <a:p>
            <a:endParaRPr lang="en-GB" dirty="0" smtClean="0"/>
          </a:p>
          <a:p>
            <a:r>
              <a:rPr lang="en-GB" dirty="0" smtClean="0"/>
              <a:t>Isolate the patient in a warm well ventilated room. </a:t>
            </a:r>
          </a:p>
          <a:p>
            <a:r>
              <a:rPr lang="en-GB" dirty="0" smtClean="0"/>
              <a:t>Confine </a:t>
            </a:r>
            <a:r>
              <a:rPr lang="en-GB" dirty="0"/>
              <a:t>the child to bed until the pyrexia settles down. </a:t>
            </a:r>
            <a:endParaRPr lang="en-GB" dirty="0" smtClean="0"/>
          </a:p>
          <a:p>
            <a:r>
              <a:rPr lang="en-GB" dirty="0" smtClean="0"/>
              <a:t>Monitor </a:t>
            </a:r>
            <a:r>
              <a:rPr lang="en-GB" dirty="0"/>
              <a:t>the vital signs at regular intervals. </a:t>
            </a:r>
            <a:r>
              <a:rPr lang="en-GB" dirty="0" smtClean="0"/>
              <a:t> Temperature is usually mild</a:t>
            </a:r>
          </a:p>
          <a:p>
            <a:r>
              <a:rPr lang="en-GB" dirty="0" smtClean="0"/>
              <a:t>The </a:t>
            </a:r>
            <a:r>
              <a:rPr lang="en-GB" dirty="0"/>
              <a:t>child requires plenty of fluids and a nourishing diet. </a:t>
            </a:r>
            <a:endParaRPr lang="en-GB" dirty="0" smtClean="0"/>
          </a:p>
        </p:txBody>
      </p:sp>
    </p:spTree>
    <p:extLst>
      <p:ext uri="{BB962C8B-B14F-4D97-AF65-F5344CB8AC3E}">
        <p14:creationId xmlns:p14="http://schemas.microsoft.com/office/powerpoint/2010/main" val="3222439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Nursing care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GB" b="1" dirty="0" smtClean="0"/>
              <a:t>Personal hygiene</a:t>
            </a:r>
          </a:p>
          <a:p>
            <a:pPr lvl="1"/>
            <a:r>
              <a:rPr lang="en-GB" dirty="0" smtClean="0"/>
              <a:t>Daily warm cleansing bath using a soft towel</a:t>
            </a:r>
          </a:p>
          <a:p>
            <a:pPr lvl="1"/>
            <a:r>
              <a:rPr lang="en-GB" dirty="0" smtClean="0"/>
              <a:t>Good oral hygiene twice daily; use antiseptic mouth washes or gargles in case of lesions</a:t>
            </a:r>
          </a:p>
          <a:p>
            <a:pPr lvl="1"/>
            <a:r>
              <a:rPr lang="en-GB" dirty="0" smtClean="0"/>
              <a:t>The nose should cleaned by cotton soaked antiseptic solution then dried with sterile cotton</a:t>
            </a:r>
          </a:p>
          <a:p>
            <a:pPr lvl="1"/>
            <a:r>
              <a:rPr lang="en-GB" dirty="0" smtClean="0"/>
              <a:t>Clean the eyes with moist sterile cotton</a:t>
            </a:r>
          </a:p>
          <a:p>
            <a:pPr lvl="1"/>
            <a:r>
              <a:rPr lang="en-GB" dirty="0" smtClean="0"/>
              <a:t>Clean the ear in case of purulent otitis media</a:t>
            </a:r>
          </a:p>
          <a:p>
            <a:pPr lvl="1"/>
            <a:r>
              <a:rPr lang="en-GB" dirty="0" smtClean="0"/>
              <a:t>The fingernails should be kept short and the child has to be restrained from scratching. </a:t>
            </a:r>
          </a:p>
          <a:p>
            <a:r>
              <a:rPr lang="en-GB" dirty="0" smtClean="0"/>
              <a:t>Soothing lotions such as Calamine, should be applied to the skin to soothe itching, lesions in the vagina can be  relieved by douching with sodium bicarbonate</a:t>
            </a:r>
          </a:p>
          <a:p>
            <a:endParaRPr lang="en-US" dirty="0"/>
          </a:p>
        </p:txBody>
      </p:sp>
    </p:spTree>
    <p:extLst>
      <p:ext uri="{BB962C8B-B14F-4D97-AF65-F5344CB8AC3E}">
        <p14:creationId xmlns:p14="http://schemas.microsoft.com/office/powerpoint/2010/main" val="2031067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Management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066800"/>
            <a:ext cx="8229600" cy="5410200"/>
          </a:xfrm>
        </p:spPr>
        <p:txBody>
          <a:bodyPr>
            <a:normAutofit fontScale="85000" lnSpcReduction="20000"/>
          </a:bodyPr>
          <a:lstStyle/>
          <a:p>
            <a:r>
              <a:rPr lang="en-GB" b="1" dirty="0" smtClean="0"/>
              <a:t>Encourage elimination</a:t>
            </a:r>
          </a:p>
          <a:p>
            <a:pPr lvl="1"/>
            <a:r>
              <a:rPr lang="en-GB" dirty="0" smtClean="0"/>
              <a:t>Bowel elimination at least once a day</a:t>
            </a:r>
          </a:p>
          <a:p>
            <a:pPr lvl="1"/>
            <a:r>
              <a:rPr lang="en-GB" dirty="0" smtClean="0"/>
              <a:t>Catheterization  may be necessary if lesions appear in or near urinary meatus</a:t>
            </a:r>
          </a:p>
          <a:p>
            <a:r>
              <a:rPr lang="en-GB" dirty="0" smtClean="0"/>
              <a:t>Antibiotics are given prophylactically..  </a:t>
            </a:r>
          </a:p>
          <a:p>
            <a:pPr marL="0" indent="0">
              <a:buNone/>
            </a:pPr>
            <a:r>
              <a:rPr lang="en-GB" b="1" dirty="0" smtClean="0"/>
              <a:t>Convalescence</a:t>
            </a:r>
            <a:r>
              <a:rPr lang="en-GB" dirty="0" smtClean="0"/>
              <a:t> ; it is usually rapid and uneventful</a:t>
            </a:r>
          </a:p>
          <a:p>
            <a:pPr marL="0" indent="0">
              <a:buNone/>
            </a:pPr>
            <a:r>
              <a:rPr lang="en-GB" b="1" dirty="0" smtClean="0"/>
              <a:t>Terminal disinfection </a:t>
            </a:r>
          </a:p>
          <a:p>
            <a:pPr lvl="1"/>
            <a:r>
              <a:rPr lang="en-GB" dirty="0" smtClean="0"/>
              <a:t>When the patient can no longer tolerate the disease,</a:t>
            </a:r>
          </a:p>
          <a:p>
            <a:pPr lvl="2"/>
            <a:r>
              <a:rPr lang="en-GB" dirty="0" smtClean="0"/>
              <a:t>He should be given cleansing bath and shampoo,</a:t>
            </a:r>
          </a:p>
          <a:p>
            <a:pPr lvl="2"/>
            <a:r>
              <a:rPr lang="en-GB" dirty="0" smtClean="0"/>
              <a:t>He should be dressed in clean clothes and placed in clean area</a:t>
            </a:r>
          </a:p>
          <a:p>
            <a:pPr lvl="2"/>
            <a:r>
              <a:rPr lang="en-GB" dirty="0" smtClean="0"/>
              <a:t>All equipment that he has come </a:t>
            </a:r>
            <a:r>
              <a:rPr lang="en-GB" dirty="0" err="1" smtClean="0"/>
              <a:t>incontac</a:t>
            </a:r>
            <a:r>
              <a:rPr lang="en-GB" dirty="0" smtClean="0"/>
              <a:t> with should be cleaned up or burnt</a:t>
            </a:r>
          </a:p>
          <a:p>
            <a:pPr lvl="2"/>
            <a:r>
              <a:rPr lang="en-GB" dirty="0" smtClean="0"/>
              <a:t>The </a:t>
            </a:r>
            <a:r>
              <a:rPr lang="en-GB" dirty="0" err="1" smtClean="0"/>
              <a:t>matresses</a:t>
            </a:r>
            <a:r>
              <a:rPr lang="en-GB" dirty="0" smtClean="0"/>
              <a:t>/ pillows</a:t>
            </a:r>
            <a:r>
              <a:rPr lang="en-GB" dirty="0" smtClean="0"/>
              <a:t> should be thoroughly aired on sunshine for </a:t>
            </a:r>
            <a:r>
              <a:rPr lang="en-GB" dirty="0" err="1" smtClean="0"/>
              <a:t>atleast</a:t>
            </a:r>
            <a:r>
              <a:rPr lang="en-GB" dirty="0" smtClean="0"/>
              <a:t> 6hrs</a:t>
            </a:r>
          </a:p>
          <a:p>
            <a:pPr lvl="2"/>
            <a:r>
              <a:rPr lang="en-GB" dirty="0" smtClean="0"/>
              <a:t>Bed, chairs, table and walls should be washed</a:t>
            </a:r>
            <a:endParaRPr lang="en-GB"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922241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GB" b="1" dirty="0" smtClean="0"/>
              <a:t>Complications</a:t>
            </a:r>
            <a:endParaRPr lang="en-US" dirty="0"/>
          </a:p>
        </p:txBody>
      </p:sp>
      <p:sp>
        <p:nvSpPr>
          <p:cNvPr id="3" name="Content Placeholder 2"/>
          <p:cNvSpPr>
            <a:spLocks noGrp="1"/>
          </p:cNvSpPr>
          <p:nvPr>
            <p:ph idx="1"/>
          </p:nvPr>
        </p:nvSpPr>
        <p:spPr/>
        <p:txBody>
          <a:bodyPr/>
          <a:lstStyle/>
          <a:p>
            <a:r>
              <a:rPr lang="en-GB" dirty="0" smtClean="0"/>
              <a:t>Secondary infections of skin lesions. </a:t>
            </a:r>
          </a:p>
          <a:p>
            <a:r>
              <a:rPr lang="en-GB" dirty="0" smtClean="0"/>
              <a:t>Pneumonia or encephalitis may also occur but are rare. </a:t>
            </a:r>
          </a:p>
          <a:p>
            <a:r>
              <a:rPr lang="en-GB" dirty="0" smtClean="0"/>
              <a:t>Other possible complications may be thrombocytopenia, arthritis and nephritis. </a:t>
            </a:r>
            <a:r>
              <a:rPr lang="en-GB" b="1" dirty="0" smtClean="0"/>
              <a:t> </a:t>
            </a:r>
            <a:endParaRPr lang="en-US" dirty="0" smtClean="0"/>
          </a:p>
          <a:p>
            <a:pPr lvl="0"/>
            <a:r>
              <a:rPr lang="en-GB" dirty="0" smtClean="0"/>
              <a:t>Otitis media, myocarditis</a:t>
            </a:r>
          </a:p>
          <a:p>
            <a:endParaRPr lang="en-US" dirty="0"/>
          </a:p>
        </p:txBody>
      </p:sp>
    </p:spTree>
    <p:extLst>
      <p:ext uri="{BB962C8B-B14F-4D97-AF65-F5344CB8AC3E}">
        <p14:creationId xmlns:p14="http://schemas.microsoft.com/office/powerpoint/2010/main" val="29058521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GB" b="1" dirty="0" smtClean="0"/>
              <a:t>Prevention and Control</a:t>
            </a:r>
            <a:endParaRPr lang="en-US" dirty="0"/>
          </a:p>
        </p:txBody>
      </p:sp>
      <p:sp>
        <p:nvSpPr>
          <p:cNvPr id="3" name="Content Placeholder 2"/>
          <p:cNvSpPr>
            <a:spLocks noGrp="1"/>
          </p:cNvSpPr>
          <p:nvPr>
            <p:ph idx="1"/>
          </p:nvPr>
        </p:nvSpPr>
        <p:spPr>
          <a:xfrm>
            <a:off x="457200" y="1143000"/>
            <a:ext cx="8229600" cy="5715000"/>
          </a:xfrm>
        </p:spPr>
        <p:txBody>
          <a:bodyPr>
            <a:normAutofit fontScale="55000" lnSpcReduction="20000"/>
          </a:bodyPr>
          <a:lstStyle/>
          <a:p>
            <a:pPr marL="0" indent="0">
              <a:buNone/>
            </a:pPr>
            <a:r>
              <a:rPr lang="en-GB" b="1" dirty="0" smtClean="0"/>
              <a:t>Prevention </a:t>
            </a:r>
          </a:p>
          <a:p>
            <a:r>
              <a:rPr lang="en-GB" b="1" dirty="0" smtClean="0"/>
              <a:t>Active immunization with live attenuated varicella vaccination in pts with good immunity</a:t>
            </a:r>
          </a:p>
          <a:p>
            <a:r>
              <a:rPr lang="en-GB" b="1" dirty="0" smtClean="0"/>
              <a:t>Protect high risk group who can not be immunized by </a:t>
            </a:r>
            <a:r>
              <a:rPr lang="en-GB" b="1" dirty="0" err="1" smtClean="0"/>
              <a:t>immuinizing</a:t>
            </a:r>
            <a:r>
              <a:rPr lang="en-GB" b="1" dirty="0" smtClean="0"/>
              <a:t> the house holds or close contacts</a:t>
            </a:r>
          </a:p>
          <a:p>
            <a:r>
              <a:rPr lang="en-GB" b="1" dirty="0" smtClean="0"/>
              <a:t>Passive immunization with </a:t>
            </a:r>
            <a:r>
              <a:rPr lang="en-GB" b="1" dirty="0" err="1" smtClean="0"/>
              <a:t>varizella</a:t>
            </a:r>
            <a:r>
              <a:rPr lang="en-GB" b="1" dirty="0" smtClean="0"/>
              <a:t> zoster immunoglobulin within 72 hrs of exposure 0.4 to 1.2 ml/kg body weight</a:t>
            </a:r>
          </a:p>
          <a:p>
            <a:pPr marL="0" indent="0">
              <a:buNone/>
            </a:pPr>
            <a:r>
              <a:rPr lang="en-GB" b="1" dirty="0" smtClean="0"/>
              <a:t>Control of patients, contacts and immediate environment</a:t>
            </a:r>
          </a:p>
          <a:p>
            <a:r>
              <a:rPr lang="en-GB" b="1" dirty="0" smtClean="0"/>
              <a:t>Isolation of the patient from school till vesicles dry</a:t>
            </a:r>
          </a:p>
          <a:p>
            <a:r>
              <a:rPr lang="en-GB" b="1" dirty="0" smtClean="0"/>
              <a:t>Report to the local authority</a:t>
            </a:r>
            <a:endParaRPr lang="en-GB" b="1" dirty="0" smtClean="0"/>
          </a:p>
          <a:p>
            <a:r>
              <a:rPr lang="en-GB" b="1" dirty="0" smtClean="0"/>
              <a:t>Disinfection of </a:t>
            </a:r>
            <a:r>
              <a:rPr lang="en-GB" b="1" dirty="0" err="1" smtClean="0"/>
              <a:t>oronasal</a:t>
            </a:r>
            <a:r>
              <a:rPr lang="en-GB" b="1" dirty="0" smtClean="0"/>
              <a:t> discharge and soiled articles</a:t>
            </a:r>
          </a:p>
          <a:p>
            <a:r>
              <a:rPr lang="en-GB" b="1" dirty="0" smtClean="0"/>
              <a:t>Protection of contacts with </a:t>
            </a:r>
            <a:r>
              <a:rPr lang="en-GB" b="1" dirty="0" err="1" smtClean="0"/>
              <a:t>varizella</a:t>
            </a:r>
            <a:r>
              <a:rPr lang="en-GB" b="1" dirty="0" smtClean="0"/>
              <a:t> zoster immunoglobulin within 72 hrs of exposure  up to 5 days of exposure</a:t>
            </a:r>
          </a:p>
          <a:p>
            <a:r>
              <a:rPr lang="en-GB" b="1" dirty="0" err="1" smtClean="0"/>
              <a:t>Specicif</a:t>
            </a:r>
            <a:r>
              <a:rPr lang="en-GB" b="1" dirty="0" smtClean="0"/>
              <a:t> treatment with acyclovir (DOC), others are </a:t>
            </a:r>
            <a:r>
              <a:rPr lang="en-GB" b="1" dirty="0" err="1" smtClean="0"/>
              <a:t>vidarabine</a:t>
            </a:r>
            <a:endParaRPr lang="en-GB" b="1" dirty="0" smtClean="0"/>
          </a:p>
          <a:p>
            <a:r>
              <a:rPr lang="en-GB" b="1" dirty="0" smtClean="0"/>
              <a:t>Terminal disinfection of the room</a:t>
            </a:r>
          </a:p>
          <a:p>
            <a:pPr marL="0" indent="0">
              <a:buNone/>
            </a:pPr>
            <a:r>
              <a:rPr lang="en-GB" b="1" dirty="0" smtClean="0"/>
              <a:t>In case of an epidemic</a:t>
            </a:r>
          </a:p>
          <a:p>
            <a:r>
              <a:rPr lang="en-GB" b="1" dirty="0" smtClean="0"/>
              <a:t>Isolate those affected</a:t>
            </a:r>
          </a:p>
          <a:p>
            <a:r>
              <a:rPr lang="en-GB" b="1" dirty="0" smtClean="0"/>
              <a:t>Immunize the contacts</a:t>
            </a:r>
          </a:p>
          <a:p>
            <a:r>
              <a:rPr lang="en-GB" b="1" dirty="0" smtClean="0"/>
              <a:t>If not eligible for immunization such as tendency to be pregnant,  give varicella zoster IG</a:t>
            </a:r>
            <a:r>
              <a:rPr lang="en-GB" b="1" dirty="0" smtClean="0"/>
              <a:t/>
            </a:r>
            <a:br>
              <a:rPr lang="en-GB" b="1" dirty="0" smtClean="0"/>
            </a:br>
            <a:endParaRPr lang="en-US" dirty="0"/>
          </a:p>
        </p:txBody>
      </p:sp>
    </p:spTree>
    <p:extLst>
      <p:ext uri="{BB962C8B-B14F-4D97-AF65-F5344CB8AC3E}">
        <p14:creationId xmlns:p14="http://schemas.microsoft.com/office/powerpoint/2010/main" val="34064343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smtClean="0"/>
              <a:t>Differentiate </a:t>
            </a:r>
            <a:r>
              <a:rPr lang="en-US" dirty="0" err="1" smtClean="0"/>
              <a:t>btn</a:t>
            </a:r>
            <a:r>
              <a:rPr lang="en-US" dirty="0" smtClean="0"/>
              <a:t> chicken pox and small pox</a:t>
            </a:r>
            <a:endParaRPr lang="en-US" dirty="0"/>
          </a:p>
        </p:txBody>
      </p:sp>
    </p:spTree>
    <p:extLst>
      <p:ext uri="{BB962C8B-B14F-4D97-AF65-F5344CB8AC3E}">
        <p14:creationId xmlns:p14="http://schemas.microsoft.com/office/powerpoint/2010/main" val="79509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sz="3200" b="1" dirty="0" smtClean="0"/>
              <a:t>Mumps (Infective or Epidemic </a:t>
            </a:r>
            <a:r>
              <a:rPr lang="en-GB" sz="3200" b="1" dirty="0" err="1" smtClean="0"/>
              <a:t>Parotitis</a:t>
            </a:r>
            <a:r>
              <a:rPr lang="en-GB" sz="3200" b="1" dirty="0" smtClean="0"/>
              <a:t>) </a:t>
            </a:r>
            <a:endParaRPr lang="en-US" sz="3200" dirty="0"/>
          </a:p>
        </p:txBody>
      </p:sp>
      <p:sp>
        <p:nvSpPr>
          <p:cNvPr id="3" name="Content Placeholder 2"/>
          <p:cNvSpPr>
            <a:spLocks noGrp="1"/>
          </p:cNvSpPr>
          <p:nvPr>
            <p:ph idx="1"/>
          </p:nvPr>
        </p:nvSpPr>
        <p:spPr>
          <a:xfrm>
            <a:off x="457200" y="1066800"/>
            <a:ext cx="8229600" cy="5410200"/>
          </a:xfrm>
        </p:spPr>
        <p:txBody>
          <a:bodyPr>
            <a:normAutofit fontScale="77500" lnSpcReduction="20000"/>
          </a:bodyPr>
          <a:lstStyle/>
          <a:p>
            <a:r>
              <a:rPr lang="en-GB" b="1" dirty="0" smtClean="0"/>
              <a:t>Is acute febrile contagious, generalized infectious disease characterized by non </a:t>
            </a:r>
            <a:r>
              <a:rPr lang="en-GB" b="1" dirty="0" err="1" smtClean="0"/>
              <a:t>suppurative</a:t>
            </a:r>
            <a:r>
              <a:rPr lang="en-GB" b="1" dirty="0" smtClean="0"/>
              <a:t>  swelling and tenderness of salivary glands majorly the parotid glands and less commonly  sublingual and submaxillary </a:t>
            </a:r>
          </a:p>
          <a:p>
            <a:pPr lvl="1"/>
            <a:r>
              <a:rPr lang="en-GB" dirty="0" smtClean="0"/>
              <a:t>Caused by a virus called </a:t>
            </a:r>
            <a:r>
              <a:rPr lang="en-GB" dirty="0" err="1"/>
              <a:t>M</a:t>
            </a:r>
            <a:r>
              <a:rPr lang="en-GB" dirty="0" err="1" smtClean="0"/>
              <a:t>yxovirus</a:t>
            </a:r>
            <a:r>
              <a:rPr lang="en-GB" dirty="0" smtClean="0"/>
              <a:t> </a:t>
            </a:r>
            <a:r>
              <a:rPr lang="en-GB" dirty="0" err="1" smtClean="0"/>
              <a:t>parotitis</a:t>
            </a:r>
            <a:r>
              <a:rPr lang="en-GB" dirty="0" smtClean="0"/>
              <a:t>, which is a member of family </a:t>
            </a:r>
            <a:r>
              <a:rPr lang="en-GB" dirty="0" err="1" smtClean="0"/>
              <a:t>paramyxoviridae</a:t>
            </a:r>
            <a:endParaRPr lang="en-GB" dirty="0" smtClean="0"/>
          </a:p>
          <a:p>
            <a:pPr lvl="1"/>
            <a:r>
              <a:rPr lang="en-GB" dirty="0" smtClean="0"/>
              <a:t>Mumps does not kill but patient may die because of complications</a:t>
            </a:r>
          </a:p>
          <a:p>
            <a:pPr lvl="1"/>
            <a:r>
              <a:rPr lang="en-GB" dirty="0" smtClean="0"/>
              <a:t>Its  largely  endemic </a:t>
            </a:r>
          </a:p>
          <a:p>
            <a:r>
              <a:rPr lang="en-GB" b="1" dirty="0" smtClean="0"/>
              <a:t>Host characteristics</a:t>
            </a:r>
            <a:endParaRPr lang="en-GB" b="1" dirty="0" smtClean="0"/>
          </a:p>
          <a:p>
            <a:pPr lvl="1"/>
            <a:r>
              <a:rPr lang="en-GB" dirty="0" smtClean="0"/>
              <a:t>Occurs in children </a:t>
            </a:r>
            <a:r>
              <a:rPr lang="en-GB" dirty="0" err="1" smtClean="0"/>
              <a:t>btn</a:t>
            </a:r>
            <a:r>
              <a:rPr lang="en-GB" dirty="0" smtClean="0"/>
              <a:t> 5 to 15 </a:t>
            </a:r>
            <a:r>
              <a:rPr lang="en-GB" dirty="0" err="1" smtClean="0"/>
              <a:t>yrs</a:t>
            </a:r>
            <a:r>
              <a:rPr lang="en-GB" dirty="0" smtClean="0"/>
              <a:t>, </a:t>
            </a:r>
          </a:p>
          <a:p>
            <a:pPr lvl="1"/>
            <a:r>
              <a:rPr lang="en-GB" dirty="0" smtClean="0"/>
              <a:t>it is more severe in adults than children</a:t>
            </a:r>
          </a:p>
          <a:p>
            <a:pPr lvl="1"/>
            <a:r>
              <a:rPr lang="en-GB" dirty="0" smtClean="0"/>
              <a:t>One attack of clinical or sub clinical induce life long immunity</a:t>
            </a:r>
          </a:p>
          <a:p>
            <a:pPr lvl="1"/>
            <a:r>
              <a:rPr lang="en-GB" dirty="0" smtClean="0"/>
              <a:t>Most infants below 6 months are immune coz of maternal antibodies</a:t>
            </a:r>
          </a:p>
          <a:p>
            <a:pPr lvl="1"/>
            <a:r>
              <a:rPr lang="en-GB" dirty="0" smtClean="0"/>
              <a:t>Most infections in children under 2 </a:t>
            </a:r>
            <a:r>
              <a:rPr lang="en-GB" dirty="0" err="1" smtClean="0"/>
              <a:t>yrs</a:t>
            </a:r>
            <a:r>
              <a:rPr lang="en-GB" dirty="0" smtClean="0"/>
              <a:t> are subclinical</a:t>
            </a:r>
          </a:p>
        </p:txBody>
      </p:sp>
    </p:spTree>
    <p:extLst>
      <p:ext uri="{BB962C8B-B14F-4D97-AF65-F5344CB8AC3E}">
        <p14:creationId xmlns:p14="http://schemas.microsoft.com/office/powerpoint/2010/main" val="14933571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Mumps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GB" b="1" dirty="0" smtClean="0"/>
              <a:t>Source of infection</a:t>
            </a:r>
          </a:p>
          <a:p>
            <a:pPr lvl="1"/>
            <a:r>
              <a:rPr lang="en-GB" dirty="0" smtClean="0"/>
              <a:t>Human are the only reservoir </a:t>
            </a:r>
            <a:r>
              <a:rPr lang="en-GB" dirty="0" err="1" smtClean="0"/>
              <a:t>i.e</a:t>
            </a:r>
            <a:r>
              <a:rPr lang="en-GB" dirty="0" smtClean="0"/>
              <a:t> those suffering from mumps or those with subclinical mumps</a:t>
            </a:r>
          </a:p>
          <a:p>
            <a:r>
              <a:rPr lang="en-GB" b="1" dirty="0" smtClean="0"/>
              <a:t>Methods of spread</a:t>
            </a:r>
          </a:p>
          <a:p>
            <a:pPr lvl="1"/>
            <a:r>
              <a:rPr lang="en-GB" dirty="0" smtClean="0"/>
              <a:t>It can spread by droplets or contact with the salivary secretions of the infected person, airborne, </a:t>
            </a:r>
            <a:r>
              <a:rPr lang="en-GB" dirty="0" err="1" smtClean="0"/>
              <a:t>formites</a:t>
            </a:r>
            <a:endParaRPr lang="en-GB" dirty="0" smtClean="0"/>
          </a:p>
          <a:p>
            <a:pPr lvl="1"/>
            <a:r>
              <a:rPr lang="en-GB" dirty="0" smtClean="0"/>
              <a:t>The virus can be found in blood, urine, human milk, CSF, saliva</a:t>
            </a:r>
            <a:endParaRPr lang="en-US" dirty="0" smtClean="0"/>
          </a:p>
          <a:p>
            <a:r>
              <a:rPr lang="en-GB" b="1" dirty="0" smtClean="0"/>
              <a:t>Incubation Period</a:t>
            </a:r>
            <a:endParaRPr lang="en-US" dirty="0" smtClean="0"/>
          </a:p>
          <a:p>
            <a:pPr lvl="1"/>
            <a:r>
              <a:rPr lang="en-GB" dirty="0" smtClean="0"/>
              <a:t>On average between 14 and 21 days of infectivity after the onset of the parotid glands swelling </a:t>
            </a:r>
          </a:p>
          <a:p>
            <a:r>
              <a:rPr lang="en-GB" b="1" dirty="0" smtClean="0"/>
              <a:t>Communicability </a:t>
            </a:r>
          </a:p>
          <a:p>
            <a:pPr lvl="1"/>
            <a:r>
              <a:rPr lang="en-GB" dirty="0" smtClean="0"/>
              <a:t>Is 4 to 6 days after onset before </a:t>
            </a:r>
            <a:r>
              <a:rPr lang="en-GB" dirty="0" err="1" smtClean="0"/>
              <a:t>parotitis</a:t>
            </a:r>
            <a:r>
              <a:rPr lang="en-GB" dirty="0" smtClean="0"/>
              <a:t>  and a week or more (9 days) after the onset of </a:t>
            </a:r>
            <a:r>
              <a:rPr lang="en-GB" dirty="0" err="1" smtClean="0"/>
              <a:t>parotitis</a:t>
            </a:r>
            <a:endParaRPr lang="en-GB" dirty="0" smtClean="0"/>
          </a:p>
          <a:p>
            <a:endParaRPr lang="en-US" dirty="0" smtClean="0"/>
          </a:p>
          <a:p>
            <a:endParaRPr lang="en-US" dirty="0"/>
          </a:p>
        </p:txBody>
      </p:sp>
    </p:spTree>
    <p:extLst>
      <p:ext uri="{BB962C8B-B14F-4D97-AF65-F5344CB8AC3E}">
        <p14:creationId xmlns:p14="http://schemas.microsoft.com/office/powerpoint/2010/main" val="12849882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infection causes desquamation of epithelium in the ducts of parotid gland, interstitial edema and Lymphocytic infiltration within the </a:t>
            </a:r>
            <a:r>
              <a:rPr lang="en-US" dirty="0" err="1" smtClean="0"/>
              <a:t>lumina</a:t>
            </a:r>
            <a:endParaRPr lang="en-US" dirty="0" smtClean="0"/>
          </a:p>
          <a:p>
            <a:r>
              <a:rPr lang="en-US" dirty="0" smtClean="0"/>
              <a:t>The gland enlarges, displacing the ear lobe outwards and upwards</a:t>
            </a:r>
          </a:p>
          <a:p>
            <a:r>
              <a:rPr lang="en-US" dirty="0" smtClean="0"/>
              <a:t>The enlargement is painful and tender but begins to subside in 7 to 10 days where temperature subsides</a:t>
            </a:r>
          </a:p>
          <a:p>
            <a:r>
              <a:rPr lang="en-US" dirty="0" smtClean="0"/>
              <a:t>Unilateral </a:t>
            </a:r>
            <a:r>
              <a:rPr lang="en-US" dirty="0" err="1" smtClean="0"/>
              <a:t>parotitis</a:t>
            </a:r>
            <a:r>
              <a:rPr lang="en-US" dirty="0" smtClean="0"/>
              <a:t> is the most common form</a:t>
            </a:r>
          </a:p>
          <a:p>
            <a:r>
              <a:rPr lang="en-US" dirty="0" smtClean="0"/>
              <a:t>It may affects other organs </a:t>
            </a:r>
            <a:r>
              <a:rPr lang="en-US" dirty="0" err="1" smtClean="0"/>
              <a:t>esp</a:t>
            </a:r>
            <a:r>
              <a:rPr lang="en-US" dirty="0" smtClean="0"/>
              <a:t> in adults </a:t>
            </a:r>
            <a:r>
              <a:rPr lang="en-US" dirty="0" err="1" smtClean="0"/>
              <a:t>e.g</a:t>
            </a:r>
            <a:r>
              <a:rPr lang="en-US" dirty="0" smtClean="0"/>
              <a:t> testes, </a:t>
            </a:r>
            <a:r>
              <a:rPr lang="en-US" dirty="0" err="1" smtClean="0"/>
              <a:t>pancrease</a:t>
            </a:r>
            <a:r>
              <a:rPr lang="en-US" dirty="0" smtClean="0"/>
              <a:t>, CNS, ovaries, prostate, breast, joints, eyes, ears</a:t>
            </a:r>
            <a:endParaRPr lang="en-US" dirty="0"/>
          </a:p>
        </p:txBody>
      </p:sp>
    </p:spTree>
    <p:extLst>
      <p:ext uri="{BB962C8B-B14F-4D97-AF65-F5344CB8AC3E}">
        <p14:creationId xmlns:p14="http://schemas.microsoft.com/office/powerpoint/2010/main" val="129236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534400" cy="5638800"/>
          </a:xfrm>
        </p:spPr>
        <p:txBody>
          <a:bodyPr>
            <a:noAutofit/>
          </a:bodyPr>
          <a:lstStyle/>
          <a:p>
            <a:pPr>
              <a:buNone/>
            </a:pPr>
            <a:r>
              <a:rPr lang="en-US" sz="1800" b="1" dirty="0" smtClean="0">
                <a:latin typeface="Lucida Sans" pitchFamily="34" charset="0"/>
              </a:rPr>
              <a:t>  PREVENTION:</a:t>
            </a:r>
          </a:p>
          <a:p>
            <a:pPr>
              <a:buNone/>
            </a:pPr>
            <a:r>
              <a:rPr lang="en-US" sz="1800" b="1" dirty="0" smtClean="0">
                <a:latin typeface="Lucida Sans" pitchFamily="34" charset="0"/>
              </a:rPr>
              <a:t>-    Antenatal vaccination to stimulate passive immunity- TT</a:t>
            </a:r>
          </a:p>
          <a:p>
            <a:pPr>
              <a:buFontTx/>
              <a:buChar char="-"/>
            </a:pPr>
            <a:r>
              <a:rPr lang="en-US" sz="1800" b="1" dirty="0" smtClean="0">
                <a:latin typeface="Lucida Sans" pitchFamily="34" charset="0"/>
              </a:rPr>
              <a:t>Individual birth plan- skilled attendant</a:t>
            </a:r>
          </a:p>
          <a:p>
            <a:pPr>
              <a:buNone/>
            </a:pPr>
            <a:r>
              <a:rPr lang="en-US" sz="1800" b="1" dirty="0">
                <a:latin typeface="Lucida Sans" pitchFamily="34" charset="0"/>
              </a:rPr>
              <a:t> </a:t>
            </a:r>
            <a:r>
              <a:rPr lang="en-US" sz="1800" b="1" dirty="0" smtClean="0">
                <a:latin typeface="Lucida Sans" pitchFamily="34" charset="0"/>
              </a:rPr>
              <a:t>                     		  - health facility</a:t>
            </a:r>
          </a:p>
          <a:p>
            <a:pPr>
              <a:buFontTx/>
              <a:buChar char="-"/>
            </a:pPr>
            <a:r>
              <a:rPr lang="en-US" sz="1800" b="1" dirty="0" smtClean="0">
                <a:latin typeface="Lucida Sans" pitchFamily="34" charset="0"/>
              </a:rPr>
              <a:t>Counsel on dangers of local traditional ways of treating the cord</a:t>
            </a:r>
          </a:p>
          <a:p>
            <a:pPr>
              <a:buFontTx/>
              <a:buChar char="-"/>
            </a:pPr>
            <a:r>
              <a:rPr lang="en-US" sz="1800" b="1" dirty="0" smtClean="0">
                <a:latin typeface="Lucida Sans" pitchFamily="34" charset="0"/>
              </a:rPr>
              <a:t>Good cord care</a:t>
            </a:r>
          </a:p>
          <a:p>
            <a:pPr>
              <a:buNone/>
            </a:pPr>
            <a:endParaRPr lang="en-US" sz="1800" b="1" dirty="0">
              <a:latin typeface="Lucida Sans" pitchFamily="34" charset="0"/>
            </a:endParaRPr>
          </a:p>
          <a:p>
            <a:pPr>
              <a:buNone/>
            </a:pPr>
            <a:endParaRPr lang="en-US" sz="1800" b="1" dirty="0" smtClean="0">
              <a:latin typeface="Lucida Sans" pitchFamily="34" charset="0"/>
            </a:endParaRPr>
          </a:p>
          <a:p>
            <a:pPr>
              <a:buNone/>
            </a:pPr>
            <a:endParaRPr lang="en-US" sz="1800" b="1" dirty="0">
              <a:latin typeface="Lucida Sans" pitchFamily="34" charset="0"/>
            </a:endParaRPr>
          </a:p>
          <a:p>
            <a:pPr>
              <a:buNone/>
            </a:pPr>
            <a:endParaRPr lang="en-US" sz="1800" b="1" dirty="0" smtClean="0">
              <a:latin typeface="Lucida Sans" pitchFamily="34" charset="0"/>
            </a:endParaRPr>
          </a:p>
          <a:p>
            <a:pPr>
              <a:buNone/>
            </a:pPr>
            <a:endParaRPr lang="en-US" sz="1800" b="1" dirty="0">
              <a:latin typeface="Lucida Sans" pitchFamily="34" charset="0"/>
            </a:endParaRPr>
          </a:p>
          <a:p>
            <a:pPr>
              <a:buNone/>
            </a:pPr>
            <a:r>
              <a:rPr lang="en-US" sz="1800" b="1" dirty="0" smtClean="0">
                <a:latin typeface="Lucida Sans" pitchFamily="34" charset="0"/>
              </a:rPr>
              <a:t>COMPLICATIONS:</a:t>
            </a:r>
          </a:p>
          <a:p>
            <a:pPr>
              <a:buFont typeface="Wingdings" pitchFamily="2" charset="2"/>
              <a:buChar char="q"/>
            </a:pPr>
            <a:r>
              <a:rPr lang="en-US" sz="1800" b="1" dirty="0" smtClean="0">
                <a:latin typeface="Lucida Sans" pitchFamily="34" charset="0"/>
              </a:rPr>
              <a:t>Aspiration pneumonia</a:t>
            </a:r>
          </a:p>
          <a:p>
            <a:pPr>
              <a:buFont typeface="Wingdings" pitchFamily="2" charset="2"/>
              <a:buChar char="q"/>
            </a:pPr>
            <a:r>
              <a:rPr lang="en-US" sz="1800" b="1" dirty="0" smtClean="0">
                <a:latin typeface="Lucida Sans" pitchFamily="34" charset="0"/>
              </a:rPr>
              <a:t>Mental retardation</a:t>
            </a:r>
          </a:p>
          <a:p>
            <a:pPr>
              <a:buFont typeface="Wingdings" pitchFamily="2" charset="2"/>
              <a:buChar char="q"/>
            </a:pPr>
            <a:r>
              <a:rPr lang="en-US" sz="1800" b="1" dirty="0" smtClean="0">
                <a:latin typeface="Lucida Sans" pitchFamily="34" charset="0"/>
              </a:rPr>
              <a:t>Contractures.</a:t>
            </a:r>
            <a:endParaRPr lang="en-US" sz="1800" b="1" dirty="0">
              <a:latin typeface="Lucida Sans" pitchFamily="34" charset="0"/>
            </a:endParaRPr>
          </a:p>
        </p:txBody>
      </p:sp>
    </p:spTree>
    <p:extLst>
      <p:ext uri="{BB962C8B-B14F-4D97-AF65-F5344CB8AC3E}">
        <p14:creationId xmlns:p14="http://schemas.microsoft.com/office/powerpoint/2010/main" val="8627307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smtClean="0"/>
              <a:t>Clinical Manifestations</a:t>
            </a:r>
            <a:endParaRPr lang="en-US" dirty="0"/>
          </a:p>
        </p:txBody>
      </p:sp>
      <p:sp>
        <p:nvSpPr>
          <p:cNvPr id="3" name="Content Placeholder 2"/>
          <p:cNvSpPr>
            <a:spLocks noGrp="1"/>
          </p:cNvSpPr>
          <p:nvPr>
            <p:ph idx="1"/>
          </p:nvPr>
        </p:nvSpPr>
        <p:spPr>
          <a:xfrm>
            <a:off x="457200" y="1219200"/>
            <a:ext cx="8229600" cy="5334000"/>
          </a:xfrm>
        </p:spPr>
        <p:txBody>
          <a:bodyPr>
            <a:normAutofit fontScale="77500" lnSpcReduction="20000"/>
          </a:bodyPr>
          <a:lstStyle/>
          <a:p>
            <a:pPr marL="0" indent="0">
              <a:buNone/>
            </a:pPr>
            <a:r>
              <a:rPr lang="en-GB" b="1" dirty="0" smtClean="0"/>
              <a:t>The salivary glands namely the parotid, sublingual and submaxillary glands may be infected by painful swelling, this may be one side or both sides </a:t>
            </a:r>
          </a:p>
          <a:p>
            <a:pPr lvl="0"/>
            <a:r>
              <a:rPr lang="en-GB" dirty="0" smtClean="0"/>
              <a:t>Swelling of parotid gland is the first indication; the patients complains of pain and stiffness on opening the mouth before the swelling</a:t>
            </a:r>
          </a:p>
          <a:p>
            <a:pPr lvl="0"/>
            <a:r>
              <a:rPr lang="en-GB" dirty="0" smtClean="0"/>
              <a:t>There may be also sore throat, fever, ear ache and painful chewing before the onset</a:t>
            </a:r>
            <a:endParaRPr lang="en-US" dirty="0" smtClean="0"/>
          </a:p>
          <a:p>
            <a:r>
              <a:rPr lang="en-GB" dirty="0" smtClean="0"/>
              <a:t>Fever subsides after 48hrs of onset</a:t>
            </a:r>
            <a:endParaRPr lang="en-US" dirty="0" smtClean="0"/>
          </a:p>
          <a:p>
            <a:pPr lvl="0"/>
            <a:r>
              <a:rPr lang="en-GB" dirty="0" smtClean="0"/>
              <a:t>Complains of headache and malaise may be present </a:t>
            </a:r>
            <a:endParaRPr lang="en-US" dirty="0" smtClean="0"/>
          </a:p>
          <a:p>
            <a:pPr lvl="0"/>
            <a:r>
              <a:rPr lang="en-GB" dirty="0" smtClean="0"/>
              <a:t>The tongue is furred and mouth dry due to diminished saliva </a:t>
            </a:r>
            <a:endParaRPr lang="en-US" dirty="0" smtClean="0"/>
          </a:p>
          <a:p>
            <a:pPr lvl="0"/>
            <a:r>
              <a:rPr lang="en-GB" dirty="0" smtClean="0"/>
              <a:t>Moderate lymphocytosis is noted on  blood examination </a:t>
            </a:r>
            <a:endParaRPr lang="en-US" dirty="0" smtClean="0"/>
          </a:p>
          <a:p>
            <a:pPr lvl="0"/>
            <a:r>
              <a:rPr lang="en-GB" dirty="0" smtClean="0"/>
              <a:t>The tenderness may last two to three days then gradually subside</a:t>
            </a:r>
            <a:endParaRPr lang="en-US" dirty="0" smtClean="0"/>
          </a:p>
          <a:p>
            <a:endParaRPr lang="en-US" dirty="0"/>
          </a:p>
        </p:txBody>
      </p:sp>
    </p:spTree>
    <p:extLst>
      <p:ext uri="{BB962C8B-B14F-4D97-AF65-F5344CB8AC3E}">
        <p14:creationId xmlns:p14="http://schemas.microsoft.com/office/powerpoint/2010/main" val="21518368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b="1" dirty="0" smtClean="0"/>
              <a:t>Nursing Care</a:t>
            </a:r>
            <a:r>
              <a:rPr lang="en-GB" dirty="0" smtClean="0"/>
              <a:t> </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lvl="0"/>
            <a:r>
              <a:rPr lang="en-GB" dirty="0" smtClean="0"/>
              <a:t>Isolate </a:t>
            </a:r>
            <a:r>
              <a:rPr lang="en-GB" dirty="0"/>
              <a:t>during period of communicability </a:t>
            </a:r>
            <a:endParaRPr lang="en-US" dirty="0"/>
          </a:p>
          <a:p>
            <a:pPr lvl="0"/>
            <a:r>
              <a:rPr lang="en-GB" dirty="0"/>
              <a:t>Maintain bed rest in a warm room until swelling subsides </a:t>
            </a:r>
            <a:r>
              <a:rPr lang="en-GB" dirty="0" err="1" smtClean="0"/>
              <a:t>esp</a:t>
            </a:r>
            <a:r>
              <a:rPr lang="en-GB" dirty="0" smtClean="0"/>
              <a:t> in acute phase</a:t>
            </a:r>
          </a:p>
          <a:p>
            <a:pPr lvl="1"/>
            <a:r>
              <a:rPr lang="en-US" dirty="0" smtClean="0"/>
              <a:t>An adult should remain in bed until  swelling has subsided for </a:t>
            </a:r>
            <a:r>
              <a:rPr lang="en-US" dirty="0" err="1" smtClean="0"/>
              <a:t>atleast</a:t>
            </a:r>
            <a:r>
              <a:rPr lang="en-US" dirty="0" smtClean="0"/>
              <a:t> 3 days because ambulation increases the incidence of </a:t>
            </a:r>
            <a:r>
              <a:rPr lang="en-US" dirty="0" err="1" smtClean="0"/>
              <a:t>orchitis</a:t>
            </a:r>
            <a:r>
              <a:rPr lang="en-US" dirty="0" smtClean="0"/>
              <a:t> in males</a:t>
            </a:r>
            <a:endParaRPr lang="en-US" dirty="0"/>
          </a:p>
          <a:p>
            <a:pPr lvl="0"/>
            <a:r>
              <a:rPr lang="en-GB" dirty="0"/>
              <a:t>Give analgesics and antipyretics </a:t>
            </a:r>
            <a:r>
              <a:rPr lang="en-GB" dirty="0" smtClean="0"/>
              <a:t> as required to control pain and temperature </a:t>
            </a:r>
            <a:endParaRPr lang="en-US" dirty="0"/>
          </a:p>
          <a:p>
            <a:pPr lvl="0"/>
            <a:r>
              <a:rPr lang="en-GB" dirty="0"/>
              <a:t>Encourage fluids and soft bland foods </a:t>
            </a:r>
            <a:r>
              <a:rPr lang="en-GB" dirty="0" smtClean="0"/>
              <a:t>that do not require chewing</a:t>
            </a:r>
            <a:endParaRPr lang="en-US" dirty="0"/>
          </a:p>
          <a:p>
            <a:endParaRPr lang="en-US" dirty="0"/>
          </a:p>
        </p:txBody>
      </p:sp>
    </p:spTree>
    <p:extLst>
      <p:ext uri="{BB962C8B-B14F-4D97-AF65-F5344CB8AC3E}">
        <p14:creationId xmlns:p14="http://schemas.microsoft.com/office/powerpoint/2010/main" val="2009755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Mnx</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smtClean="0"/>
              <a:t>Avoid foods which contain acid because they may  increase pain </a:t>
            </a:r>
            <a:endParaRPr lang="en-US" dirty="0" smtClean="0"/>
          </a:p>
          <a:p>
            <a:pPr lvl="0"/>
            <a:r>
              <a:rPr lang="en-GB" dirty="0" smtClean="0"/>
              <a:t>Apply heat or cold compress to neck whichever is more comfortable </a:t>
            </a:r>
            <a:endParaRPr lang="en-US" dirty="0" smtClean="0"/>
          </a:p>
          <a:p>
            <a:pPr lvl="0"/>
            <a:r>
              <a:rPr lang="en-GB" dirty="0" smtClean="0"/>
              <a:t>Observe the child's vital signs of temperature, pulse and respiration and record them every four hours</a:t>
            </a:r>
          </a:p>
          <a:p>
            <a:pPr lvl="0"/>
            <a:r>
              <a:rPr lang="en-GB" dirty="0" smtClean="0"/>
              <a:t>Cleanliness; daily cleansing bath and brushing because the secretions are usually dirty</a:t>
            </a:r>
          </a:p>
          <a:p>
            <a:pPr lvl="0"/>
            <a:r>
              <a:rPr lang="en-GB" dirty="0" smtClean="0"/>
              <a:t>Encourage bowel movement at least daily</a:t>
            </a:r>
            <a:endParaRPr lang="en-US" dirty="0" smtClean="0"/>
          </a:p>
          <a:p>
            <a:endParaRPr lang="en-US" dirty="0"/>
          </a:p>
        </p:txBody>
      </p:sp>
    </p:spTree>
    <p:extLst>
      <p:ext uri="{BB962C8B-B14F-4D97-AF65-F5344CB8AC3E}">
        <p14:creationId xmlns:p14="http://schemas.microsoft.com/office/powerpoint/2010/main" val="3642946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b="1" dirty="0" smtClean="0"/>
              <a:t>Prevention and control</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r>
              <a:rPr lang="en-GB" b="1" dirty="0" smtClean="0"/>
              <a:t>Prevention </a:t>
            </a:r>
          </a:p>
          <a:p>
            <a:pPr lvl="1"/>
            <a:r>
              <a:rPr lang="en-GB" dirty="0" smtClean="0"/>
              <a:t>Health education to encourage mumps immunization</a:t>
            </a:r>
            <a:endParaRPr lang="en-GB" dirty="0"/>
          </a:p>
          <a:p>
            <a:pPr lvl="1"/>
            <a:r>
              <a:rPr lang="en-GB" dirty="0" smtClean="0"/>
              <a:t>Active immunity of a live attenuated vaccine is available for those who are not already infected. The mumps virus vaccine is best given before puberty (</a:t>
            </a:r>
            <a:r>
              <a:rPr lang="en-GB" dirty="0" err="1" smtClean="0"/>
              <a:t>btn</a:t>
            </a:r>
            <a:r>
              <a:rPr lang="en-GB" dirty="0" smtClean="0"/>
              <a:t> 12 to 18 </a:t>
            </a:r>
            <a:r>
              <a:rPr lang="en-GB" dirty="0" err="1" smtClean="0"/>
              <a:t>mo</a:t>
            </a:r>
            <a:r>
              <a:rPr lang="en-GB" dirty="0" smtClean="0"/>
              <a:t>) as single dose</a:t>
            </a:r>
          </a:p>
          <a:p>
            <a:r>
              <a:rPr lang="en-GB" b="1" dirty="0" smtClean="0"/>
              <a:t>Control of patient, contact and immediate environment</a:t>
            </a:r>
          </a:p>
          <a:p>
            <a:pPr lvl="1"/>
            <a:r>
              <a:rPr lang="en-GB" dirty="0" smtClean="0"/>
              <a:t>Report to local authority</a:t>
            </a:r>
          </a:p>
          <a:p>
            <a:pPr lvl="1"/>
            <a:r>
              <a:rPr lang="en-GB" dirty="0" smtClean="0"/>
              <a:t>Isolation measures for 9 days from onset of </a:t>
            </a:r>
            <a:r>
              <a:rPr lang="en-GB" dirty="0" err="1" smtClean="0"/>
              <a:t>parotitis</a:t>
            </a:r>
            <a:r>
              <a:rPr lang="en-GB" dirty="0" smtClean="0"/>
              <a:t>, exclusion from school, work</a:t>
            </a:r>
          </a:p>
          <a:p>
            <a:pPr lvl="1"/>
            <a:r>
              <a:rPr lang="en-GB" dirty="0" smtClean="0"/>
              <a:t>Concurrent disinfection of articles soiled with nose and throat secretions</a:t>
            </a:r>
          </a:p>
          <a:p>
            <a:pPr lvl="1"/>
            <a:r>
              <a:rPr lang="en-GB" dirty="0" smtClean="0"/>
              <a:t>Immunization of contacts</a:t>
            </a:r>
          </a:p>
          <a:p>
            <a:pPr lvl="1"/>
            <a:r>
              <a:rPr lang="en-GB" dirty="0" smtClean="0"/>
              <a:t>Investigation of contacts and source of infection</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8096286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Complications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The child may develop sensory neural hearing loss </a:t>
            </a:r>
            <a:endParaRPr lang="en-US" dirty="0" smtClean="0"/>
          </a:p>
          <a:p>
            <a:pPr lvl="0"/>
            <a:r>
              <a:rPr lang="en-GB" dirty="0" smtClean="0"/>
              <a:t>Inflammations of genital organs </a:t>
            </a:r>
            <a:r>
              <a:rPr lang="en-GB" dirty="0" err="1" smtClean="0"/>
              <a:t>i.e</a:t>
            </a:r>
            <a:r>
              <a:rPr lang="en-GB" dirty="0" smtClean="0"/>
              <a:t> ovaries -</a:t>
            </a:r>
            <a:r>
              <a:rPr lang="en-GB" dirty="0" err="1" smtClean="0"/>
              <a:t>oophoritis</a:t>
            </a:r>
            <a:r>
              <a:rPr lang="en-GB" dirty="0" smtClean="0"/>
              <a:t> and testes - </a:t>
            </a:r>
            <a:r>
              <a:rPr lang="en-GB" dirty="0" err="1" smtClean="0"/>
              <a:t>orchitis</a:t>
            </a:r>
            <a:r>
              <a:rPr lang="en-GB" dirty="0" smtClean="0"/>
              <a:t>, in both cases this may result in sterility  in adulthood </a:t>
            </a:r>
            <a:endParaRPr lang="en-US" dirty="0" smtClean="0"/>
          </a:p>
          <a:p>
            <a:pPr lvl="0"/>
            <a:r>
              <a:rPr lang="en-GB" dirty="0" smtClean="0"/>
              <a:t>Meningoencephalitis (inflammation of the meninges and brain) </a:t>
            </a:r>
            <a:endParaRPr lang="en-US" dirty="0" smtClean="0"/>
          </a:p>
          <a:p>
            <a:pPr lvl="0"/>
            <a:r>
              <a:rPr lang="en-GB" dirty="0" smtClean="0"/>
              <a:t>Pancreatitis, which is inflammation of  the pancreas</a:t>
            </a:r>
          </a:p>
          <a:p>
            <a:pPr lvl="0"/>
            <a:r>
              <a:rPr lang="en-GB" dirty="0" smtClean="0"/>
              <a:t>Spontaneous abortion if it occurs in first trimester</a:t>
            </a:r>
            <a:endParaRPr lang="en-US" dirty="0"/>
          </a:p>
        </p:txBody>
      </p:sp>
    </p:spTree>
    <p:extLst>
      <p:ext uri="{BB962C8B-B14F-4D97-AF65-F5344CB8AC3E}">
        <p14:creationId xmlns:p14="http://schemas.microsoft.com/office/powerpoint/2010/main" val="7166301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Mumps continue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err="1" smtClean="0"/>
              <a:t>Orchitis</a:t>
            </a:r>
            <a:r>
              <a:rPr lang="en-US" b="1" dirty="0" smtClean="0"/>
              <a:t> </a:t>
            </a:r>
          </a:p>
          <a:p>
            <a:r>
              <a:rPr lang="en-US" dirty="0" smtClean="0"/>
              <a:t>Is a common complication in adults developing a week after onset</a:t>
            </a:r>
          </a:p>
          <a:p>
            <a:r>
              <a:rPr lang="en-US" dirty="0" smtClean="0"/>
              <a:t>It may be accompanied by a rise in temp</a:t>
            </a:r>
          </a:p>
          <a:p>
            <a:r>
              <a:rPr lang="en-US" dirty="0" smtClean="0"/>
              <a:t>It may cause testicular atrophy and cancer</a:t>
            </a:r>
          </a:p>
          <a:p>
            <a:r>
              <a:rPr lang="en-US" dirty="0" smtClean="0"/>
              <a:t>It is usually unilateral</a:t>
            </a:r>
          </a:p>
          <a:p>
            <a:r>
              <a:rPr lang="en-US" dirty="0" smtClean="0"/>
              <a:t>In all males past puberty with mumps, the scrotum must be supported by suspensory from the start. An adhesive tape bridge across the thighs and under the scrotum is used</a:t>
            </a:r>
          </a:p>
          <a:p>
            <a:pPr marL="0" indent="0">
              <a:buNone/>
            </a:pPr>
            <a:r>
              <a:rPr lang="en-US" b="1" dirty="0" err="1" smtClean="0"/>
              <a:t>Oophoritis</a:t>
            </a:r>
            <a:r>
              <a:rPr lang="en-US" dirty="0" smtClean="0"/>
              <a:t> </a:t>
            </a:r>
          </a:p>
          <a:p>
            <a:r>
              <a:rPr lang="en-US" dirty="0" smtClean="0"/>
              <a:t>Its onset is characterized by nausea and vomiting, fever, headache and low abdominal pain</a:t>
            </a:r>
            <a:endParaRPr lang="en-US" dirty="0"/>
          </a:p>
        </p:txBody>
      </p:sp>
    </p:spTree>
    <p:extLst>
      <p:ext uri="{BB962C8B-B14F-4D97-AF65-F5344CB8AC3E}">
        <p14:creationId xmlns:p14="http://schemas.microsoft.com/office/powerpoint/2010/main" val="33011486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Tuberculosis </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GB" dirty="0" smtClean="0"/>
              <a:t>Pulmonary Tuberculosis </a:t>
            </a:r>
            <a:r>
              <a:rPr lang="en-GB" dirty="0"/>
              <a:t>is an infectious </a:t>
            </a:r>
            <a:r>
              <a:rPr lang="en-GB" dirty="0" smtClean="0"/>
              <a:t> disease of the parenchyma of the lungs caused by  </a:t>
            </a:r>
            <a:r>
              <a:rPr lang="en-GB" i="1" dirty="0" smtClean="0"/>
              <a:t>Mycobacterium </a:t>
            </a:r>
            <a:r>
              <a:rPr lang="en-GB" i="1" dirty="0" err="1" smtClean="0"/>
              <a:t>tuberclosis</a:t>
            </a:r>
            <a:r>
              <a:rPr lang="en-GB" i="1" dirty="0" smtClean="0"/>
              <a:t> </a:t>
            </a:r>
          </a:p>
          <a:p>
            <a:r>
              <a:rPr lang="en-GB" b="1" i="1" dirty="0" smtClean="0"/>
              <a:t>Agent </a:t>
            </a:r>
            <a:r>
              <a:rPr lang="en-GB" i="1" dirty="0" smtClean="0"/>
              <a:t>;</a:t>
            </a:r>
            <a:r>
              <a:rPr lang="en-GB" i="1" dirty="0" smtClean="0"/>
              <a:t> Mycobacterium </a:t>
            </a:r>
            <a:r>
              <a:rPr lang="en-GB" i="1" dirty="0" err="1" smtClean="0"/>
              <a:t>tuberclosis</a:t>
            </a:r>
            <a:endParaRPr lang="en-GB" i="1" dirty="0" smtClean="0"/>
          </a:p>
          <a:p>
            <a:pPr lvl="1"/>
            <a:r>
              <a:rPr lang="en-GB" i="1" dirty="0" smtClean="0"/>
              <a:t>Is a slender, straight or slightly curved bacillus</a:t>
            </a:r>
          </a:p>
          <a:p>
            <a:pPr lvl="1"/>
            <a:r>
              <a:rPr lang="en-GB" i="1" dirty="0" smtClean="0"/>
              <a:t>They are acid fast, non </a:t>
            </a:r>
            <a:r>
              <a:rPr lang="en-GB" i="1" dirty="0" err="1" smtClean="0"/>
              <a:t>sporing</a:t>
            </a:r>
            <a:r>
              <a:rPr lang="en-GB" i="1" dirty="0" smtClean="0"/>
              <a:t>, non capsulated non motile that stain blue with </a:t>
            </a:r>
            <a:r>
              <a:rPr lang="en-GB" i="1" dirty="0" err="1" smtClean="0"/>
              <a:t>Ziehl</a:t>
            </a:r>
            <a:r>
              <a:rPr lang="en-GB" i="1" dirty="0" smtClean="0"/>
              <a:t> </a:t>
            </a:r>
            <a:r>
              <a:rPr lang="en-GB" i="1" dirty="0" err="1" smtClean="0"/>
              <a:t>Neelsen</a:t>
            </a:r>
            <a:r>
              <a:rPr lang="en-GB" i="1" dirty="0" smtClean="0"/>
              <a:t> stain</a:t>
            </a:r>
          </a:p>
          <a:p>
            <a:r>
              <a:rPr lang="en-GB" b="1" i="1" dirty="0" smtClean="0"/>
              <a:t>Source of infection</a:t>
            </a:r>
          </a:p>
          <a:p>
            <a:pPr lvl="1"/>
            <a:r>
              <a:rPr lang="en-GB" dirty="0" smtClean="0"/>
              <a:t>Human; The pulmonary tuberculosis which affects the lungs  accounts  for 90%</a:t>
            </a:r>
          </a:p>
          <a:p>
            <a:pPr lvl="1"/>
            <a:r>
              <a:rPr lang="en-GB" dirty="0" smtClean="0"/>
              <a:t>Bovine type acquired through the drinking of infected animal milk. Accounts  for 10%</a:t>
            </a:r>
          </a:p>
          <a:p>
            <a:pPr lvl="1"/>
            <a:r>
              <a:rPr lang="en-GB" i="1" dirty="0" smtClean="0"/>
              <a:t>Infective material is sputum of patient suffering from TB bacilli, pus, pleura and peritoneal fluid</a:t>
            </a:r>
          </a:p>
        </p:txBody>
      </p:sp>
    </p:spTree>
    <p:extLst>
      <p:ext uri="{BB962C8B-B14F-4D97-AF65-F5344CB8AC3E}">
        <p14:creationId xmlns:p14="http://schemas.microsoft.com/office/powerpoint/2010/main" val="28168404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TB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1219200"/>
            <a:ext cx="8229600" cy="5410200"/>
          </a:xfrm>
        </p:spPr>
        <p:txBody>
          <a:bodyPr>
            <a:normAutofit fontScale="77500" lnSpcReduction="20000"/>
          </a:bodyPr>
          <a:lstStyle/>
          <a:p>
            <a:r>
              <a:rPr lang="en-GB" b="1" i="1" dirty="0" smtClean="0"/>
              <a:t>Host factors</a:t>
            </a:r>
          </a:p>
          <a:p>
            <a:pPr lvl="1"/>
            <a:r>
              <a:rPr lang="en-GB" i="1" dirty="0" smtClean="0"/>
              <a:t>More in male than females, common in  males who are &gt;40 </a:t>
            </a:r>
            <a:r>
              <a:rPr lang="en-GB" i="1" dirty="0" err="1" smtClean="0"/>
              <a:t>yrs</a:t>
            </a:r>
            <a:endParaRPr lang="en-GB" i="1" dirty="0" smtClean="0"/>
          </a:p>
          <a:p>
            <a:pPr lvl="1"/>
            <a:r>
              <a:rPr lang="en-GB" dirty="0" smtClean="0"/>
              <a:t>Children under the age of two years are more susceptible than  older ones</a:t>
            </a:r>
            <a:endParaRPr lang="en-GB" i="1" dirty="0" smtClean="0"/>
          </a:p>
          <a:p>
            <a:pPr lvl="1"/>
            <a:r>
              <a:rPr lang="en-GB" i="1" dirty="0" smtClean="0"/>
              <a:t>There is no inherited  immunity for TB but is acquired through natural infection and BCG vaccine. This immunity can break in case of severe infection </a:t>
            </a:r>
          </a:p>
          <a:p>
            <a:pPr lvl="1"/>
            <a:r>
              <a:rPr lang="en-GB" i="1" dirty="0" smtClean="0"/>
              <a:t>There is increased tendency to develop disease during puberty and adolescent due to increased  contacts </a:t>
            </a:r>
          </a:p>
          <a:p>
            <a:pPr lvl="1"/>
            <a:r>
              <a:rPr lang="en-GB" i="1" dirty="0" smtClean="0"/>
              <a:t>Poor nutrition increases risk</a:t>
            </a:r>
          </a:p>
          <a:p>
            <a:pPr lvl="1"/>
            <a:r>
              <a:rPr lang="en-GB" i="1" dirty="0" smtClean="0"/>
              <a:t>Infectious diseases such as HIV, measles and </a:t>
            </a:r>
            <a:r>
              <a:rPr lang="en-GB" i="1" dirty="0" err="1" smtClean="0"/>
              <a:t>pertusis</a:t>
            </a:r>
            <a:r>
              <a:rPr lang="en-GB" i="1" dirty="0" smtClean="0"/>
              <a:t> may reactivate TB</a:t>
            </a:r>
          </a:p>
          <a:p>
            <a:r>
              <a:rPr lang="en-GB" b="1" dirty="0" smtClean="0"/>
              <a:t>Environmental factors; common in</a:t>
            </a:r>
          </a:p>
          <a:p>
            <a:pPr lvl="1"/>
            <a:r>
              <a:rPr lang="en-GB" dirty="0" err="1" smtClean="0"/>
              <a:t>Overecrowded</a:t>
            </a:r>
            <a:r>
              <a:rPr lang="en-GB" dirty="0" smtClean="0"/>
              <a:t>, insanitary and sub standard houses</a:t>
            </a:r>
          </a:p>
          <a:p>
            <a:pPr lvl="1"/>
            <a:r>
              <a:rPr lang="en-GB" dirty="0" smtClean="0"/>
              <a:t>Poverty/ low income families and low level of education and ignorance</a:t>
            </a:r>
          </a:p>
          <a:p>
            <a:pPr lvl="1"/>
            <a:r>
              <a:rPr lang="en-GB" dirty="0" smtClean="0"/>
              <a:t>Large families, malnutrition and occupation (doctors, nurses)</a:t>
            </a:r>
          </a:p>
          <a:p>
            <a:endParaRPr lang="en-GB" i="1" dirty="0" smtClean="0"/>
          </a:p>
          <a:p>
            <a:endParaRPr lang="en-US" dirty="0"/>
          </a:p>
        </p:txBody>
      </p:sp>
    </p:spTree>
    <p:extLst>
      <p:ext uri="{BB962C8B-B14F-4D97-AF65-F5344CB8AC3E}">
        <p14:creationId xmlns:p14="http://schemas.microsoft.com/office/powerpoint/2010/main" val="14626418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GB" dirty="0" smtClean="0"/>
              <a:t>Pathophysiology </a:t>
            </a:r>
            <a:endParaRPr lang="en-US" dirty="0"/>
          </a:p>
        </p:txBody>
      </p:sp>
      <p:sp>
        <p:nvSpPr>
          <p:cNvPr id="3" name="Content Placeholder 2"/>
          <p:cNvSpPr>
            <a:spLocks noGrp="1"/>
          </p:cNvSpPr>
          <p:nvPr>
            <p:ph idx="1"/>
          </p:nvPr>
        </p:nvSpPr>
        <p:spPr>
          <a:xfrm>
            <a:off x="457200" y="990600"/>
            <a:ext cx="8229600" cy="5791200"/>
          </a:xfrm>
        </p:spPr>
        <p:txBody>
          <a:bodyPr>
            <a:normAutofit fontScale="77500" lnSpcReduction="20000"/>
          </a:bodyPr>
          <a:lstStyle/>
          <a:p>
            <a:r>
              <a:rPr lang="en-GB" dirty="0" smtClean="0"/>
              <a:t>Source of infection in children is usually a member of house hold or a frequent family visitor</a:t>
            </a:r>
            <a:endParaRPr lang="en-GB" dirty="0" smtClean="0"/>
          </a:p>
          <a:p>
            <a:r>
              <a:rPr lang="en-GB" dirty="0" smtClean="0"/>
              <a:t>The child inhales micro droplets after someone coughs or sneezes</a:t>
            </a:r>
          </a:p>
          <a:p>
            <a:r>
              <a:rPr lang="en-GB" dirty="0" smtClean="0"/>
              <a:t>The droplets passes into bronchial tree and implants in a bronchiole or alveolus, and the tubercle starts to multiply</a:t>
            </a:r>
          </a:p>
          <a:p>
            <a:r>
              <a:rPr lang="en-GB" dirty="0" smtClean="0"/>
              <a:t>Epithelial cells surrounds and encapsulate the multiplying  bacilli in attempt to wall off the organism forming the typical tubercle</a:t>
            </a:r>
          </a:p>
          <a:p>
            <a:r>
              <a:rPr lang="en-GB" dirty="0" smtClean="0"/>
              <a:t>During inflammation, some bacilli leave the focal area and are carried to the regional lymph nodes, causing fever. At this stage tuberculin is positive</a:t>
            </a:r>
          </a:p>
          <a:p>
            <a:r>
              <a:rPr lang="en-GB" dirty="0" smtClean="0"/>
              <a:t>Extension of the primary lesion at the original site causes progressive tissue destruction as it spreads within lungs, discharges material from foci to other areas of the lungs (bronchi or pleura) or produces pneumonia</a:t>
            </a:r>
          </a:p>
        </p:txBody>
      </p:sp>
    </p:spTree>
    <p:extLst>
      <p:ext uri="{BB962C8B-B14F-4D97-AF65-F5344CB8AC3E}">
        <p14:creationId xmlns:p14="http://schemas.microsoft.com/office/powerpoint/2010/main" val="983980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Erosion of blood vessels may causes wide spread of tubercle bacillus to near and distant sites (</a:t>
            </a:r>
            <a:r>
              <a:rPr lang="en-GB" dirty="0" err="1" smtClean="0"/>
              <a:t>miliary</a:t>
            </a:r>
            <a:r>
              <a:rPr lang="en-GB" dirty="0" smtClean="0"/>
              <a:t> TB). Organisms  deposited  in the upper lung zones, bones, kidneys and brain may grow but those in bone marrow, liver and spleen are inhibited</a:t>
            </a:r>
          </a:p>
          <a:p>
            <a:r>
              <a:rPr lang="en-GB" dirty="0" smtClean="0"/>
              <a:t>Extra pulmonary TB may be </a:t>
            </a:r>
            <a:r>
              <a:rPr lang="en-GB" dirty="0" err="1" smtClean="0"/>
              <a:t>manisted</a:t>
            </a:r>
            <a:r>
              <a:rPr lang="en-GB" dirty="0" smtClean="0"/>
              <a:t> as superior </a:t>
            </a:r>
            <a:r>
              <a:rPr lang="en-GB" dirty="0" err="1" smtClean="0"/>
              <a:t>lymphaadenitis</a:t>
            </a:r>
            <a:r>
              <a:rPr lang="en-GB" dirty="0" smtClean="0"/>
              <a:t>, meningitis, osteoarthritis and may appear in the middle ear and mastoid and on the skin</a:t>
            </a:r>
          </a:p>
          <a:p>
            <a:r>
              <a:rPr lang="en-GB" dirty="0" smtClean="0"/>
              <a:t>Children with good immunity may remain </a:t>
            </a:r>
            <a:r>
              <a:rPr lang="en-GB" dirty="0" err="1" smtClean="0"/>
              <a:t>aymptomatic</a:t>
            </a:r>
            <a:r>
              <a:rPr lang="en-GB" dirty="0" smtClean="0"/>
              <a:t> and lesions usually heal. TB infection is </a:t>
            </a:r>
            <a:r>
              <a:rPr lang="en-GB" dirty="0" err="1" smtClean="0"/>
              <a:t>manifestd</a:t>
            </a:r>
            <a:r>
              <a:rPr lang="en-GB" dirty="0" smtClean="0"/>
              <a:t> only by positive skin </a:t>
            </a:r>
            <a:r>
              <a:rPr lang="en-GB" dirty="0" err="1" smtClean="0"/>
              <a:t>tes</a:t>
            </a:r>
            <a:endParaRPr lang="en-GB" dirty="0" smtClean="0"/>
          </a:p>
          <a:p>
            <a:r>
              <a:rPr lang="en-GB" dirty="0" smtClean="0"/>
              <a:t>Active disease is manifested by  positive skin test, </a:t>
            </a:r>
            <a:r>
              <a:rPr lang="en-GB" dirty="0" err="1" smtClean="0"/>
              <a:t>postive</a:t>
            </a:r>
            <a:r>
              <a:rPr lang="en-GB" dirty="0" smtClean="0"/>
              <a:t> chest x ray, positive </a:t>
            </a:r>
            <a:r>
              <a:rPr lang="en-GB" dirty="0" err="1" smtClean="0"/>
              <a:t>sputim</a:t>
            </a:r>
            <a:r>
              <a:rPr lang="en-GB" dirty="0" smtClean="0"/>
              <a:t> culture and signs of disease</a:t>
            </a:r>
          </a:p>
          <a:p>
            <a:endParaRPr lang="en-US" dirty="0"/>
          </a:p>
        </p:txBody>
      </p:sp>
    </p:spTree>
    <p:extLst>
      <p:ext uri="{BB962C8B-B14F-4D97-AF65-F5344CB8AC3E}">
        <p14:creationId xmlns:p14="http://schemas.microsoft.com/office/powerpoint/2010/main" val="59478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smtClean="0"/>
              <a:t>Diptheria</a:t>
            </a:r>
            <a:endParaRPr lang="en-US" dirty="0"/>
          </a:p>
        </p:txBody>
      </p:sp>
      <p:sp>
        <p:nvSpPr>
          <p:cNvPr id="3" name="Content Placeholder 2"/>
          <p:cNvSpPr>
            <a:spLocks noGrp="1"/>
          </p:cNvSpPr>
          <p:nvPr>
            <p:ph idx="1"/>
          </p:nvPr>
        </p:nvSpPr>
        <p:spPr>
          <a:xfrm>
            <a:off x="457200" y="990600"/>
            <a:ext cx="8229600" cy="5638800"/>
          </a:xfrm>
        </p:spPr>
        <p:txBody>
          <a:bodyPr>
            <a:normAutofit fontScale="85000" lnSpcReduction="20000"/>
          </a:bodyPr>
          <a:lstStyle/>
          <a:p>
            <a:r>
              <a:rPr lang="en-US" dirty="0" smtClean="0"/>
              <a:t> It is acute </a:t>
            </a:r>
            <a:r>
              <a:rPr lang="en-US" dirty="0" smtClean="0"/>
              <a:t>infectious disease </a:t>
            </a:r>
            <a:r>
              <a:rPr lang="en-US" dirty="0"/>
              <a:t>c</a:t>
            </a:r>
            <a:r>
              <a:rPr lang="en-US" dirty="0" smtClean="0"/>
              <a:t>aused by Bacteria – </a:t>
            </a:r>
            <a:r>
              <a:rPr lang="en-US" dirty="0" err="1" smtClean="0"/>
              <a:t>corynebacteria</a:t>
            </a:r>
            <a:r>
              <a:rPr lang="en-US" dirty="0" smtClean="0"/>
              <a:t> </a:t>
            </a:r>
            <a:r>
              <a:rPr lang="en-US" dirty="0" err="1" smtClean="0"/>
              <a:t>diptheriae</a:t>
            </a:r>
            <a:endParaRPr lang="en-US" dirty="0" smtClean="0"/>
          </a:p>
          <a:p>
            <a:r>
              <a:rPr lang="en-US" dirty="0" smtClean="0"/>
              <a:t>Agent ; </a:t>
            </a:r>
            <a:r>
              <a:rPr lang="en-US" dirty="0" err="1" smtClean="0"/>
              <a:t>corynebacteria</a:t>
            </a:r>
            <a:r>
              <a:rPr lang="en-US" dirty="0" smtClean="0"/>
              <a:t> </a:t>
            </a:r>
            <a:r>
              <a:rPr lang="en-US" dirty="0" err="1" smtClean="0"/>
              <a:t>diptheriae</a:t>
            </a:r>
            <a:endParaRPr lang="en-US" dirty="0" smtClean="0"/>
          </a:p>
          <a:p>
            <a:pPr lvl="1"/>
            <a:r>
              <a:rPr lang="en-US" dirty="0" smtClean="0"/>
              <a:t>Gram positive, non motile</a:t>
            </a:r>
          </a:p>
          <a:p>
            <a:pPr lvl="1"/>
            <a:r>
              <a:rPr lang="en-US" dirty="0" smtClean="0"/>
              <a:t>Three types; gravis, mitis and intermedius</a:t>
            </a:r>
          </a:p>
          <a:p>
            <a:pPr lvl="1"/>
            <a:r>
              <a:rPr lang="en-US" dirty="0" smtClean="0"/>
              <a:t>They are sensitive to penicillin and readily killed by heat and chemicals</a:t>
            </a:r>
          </a:p>
          <a:p>
            <a:pPr lvl="1"/>
            <a:r>
              <a:rPr lang="en-US" dirty="0" smtClean="0"/>
              <a:t>They survive for short time in dust and </a:t>
            </a:r>
            <a:r>
              <a:rPr lang="en-US" dirty="0" err="1" smtClean="0"/>
              <a:t>formites</a:t>
            </a:r>
            <a:endParaRPr lang="en-US" dirty="0" smtClean="0"/>
          </a:p>
          <a:p>
            <a:r>
              <a:rPr lang="en-US" dirty="0" smtClean="0"/>
              <a:t>Its characteristically confined to the </a:t>
            </a:r>
            <a:r>
              <a:rPr lang="en-US" dirty="0" err="1" smtClean="0"/>
              <a:t>resp</a:t>
            </a:r>
            <a:r>
              <a:rPr lang="en-US" dirty="0" smtClean="0"/>
              <a:t> tract</a:t>
            </a:r>
            <a:endParaRPr lang="en-US" dirty="0" smtClean="0"/>
          </a:p>
          <a:p>
            <a:r>
              <a:rPr lang="en-US" b="1" dirty="0" smtClean="0"/>
              <a:t>Source of infection</a:t>
            </a:r>
          </a:p>
          <a:p>
            <a:pPr lvl="1"/>
            <a:r>
              <a:rPr lang="en-US" dirty="0" smtClean="0"/>
              <a:t>Nasopharyngeal secretions, discharge from the skin lesions, </a:t>
            </a:r>
            <a:r>
              <a:rPr lang="en-US" dirty="0" smtClean="0"/>
              <a:t>contaminated </a:t>
            </a:r>
            <a:r>
              <a:rPr lang="en-US" dirty="0" err="1" smtClean="0"/>
              <a:t>f</a:t>
            </a:r>
            <a:r>
              <a:rPr lang="en-US" dirty="0" err="1" smtClean="0"/>
              <a:t>ormites</a:t>
            </a:r>
            <a:r>
              <a:rPr lang="en-US" dirty="0" smtClean="0"/>
              <a:t> and infected dust</a:t>
            </a:r>
          </a:p>
          <a:p>
            <a:pPr lvl="1"/>
            <a:r>
              <a:rPr lang="en-US" dirty="0" smtClean="0"/>
              <a:t>May be cases or carriers. Carriers are most common and dangerous source</a:t>
            </a:r>
          </a:p>
          <a:p>
            <a:pPr lvl="1"/>
            <a:r>
              <a:rPr lang="en-US" dirty="0" smtClean="0"/>
              <a:t>Immunization does not prevent carrier state</a:t>
            </a:r>
          </a:p>
          <a:p>
            <a:endParaRPr lang="en-US" dirty="0"/>
          </a:p>
        </p:txBody>
      </p:sp>
    </p:spTree>
    <p:extLst>
      <p:ext uri="{BB962C8B-B14F-4D97-AF65-F5344CB8AC3E}">
        <p14:creationId xmlns:p14="http://schemas.microsoft.com/office/powerpoint/2010/main" val="23076446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smtClean="0"/>
              <a:t>Clinical Features</a:t>
            </a:r>
            <a:endParaRPr lang="en-US" dirty="0"/>
          </a:p>
        </p:txBody>
      </p:sp>
      <p:sp>
        <p:nvSpPr>
          <p:cNvPr id="3" name="Content Placeholder 2"/>
          <p:cNvSpPr>
            <a:spLocks noGrp="1"/>
          </p:cNvSpPr>
          <p:nvPr>
            <p:ph idx="1"/>
          </p:nvPr>
        </p:nvSpPr>
        <p:spPr>
          <a:xfrm>
            <a:off x="457200" y="838200"/>
            <a:ext cx="8382000" cy="5791200"/>
          </a:xfrm>
        </p:spPr>
        <p:txBody>
          <a:bodyPr>
            <a:normAutofit fontScale="92500" lnSpcReduction="20000"/>
          </a:bodyPr>
          <a:lstStyle/>
          <a:p>
            <a:pPr marL="0" indent="0">
              <a:buNone/>
            </a:pPr>
            <a:r>
              <a:rPr lang="en-GB" b="1" dirty="0"/>
              <a:t> </a:t>
            </a:r>
            <a:endParaRPr lang="en-US" dirty="0"/>
          </a:p>
          <a:p>
            <a:pPr lvl="0"/>
            <a:r>
              <a:rPr lang="en-GB" dirty="0" smtClean="0"/>
              <a:t>General </a:t>
            </a:r>
            <a:r>
              <a:rPr lang="en-GB" dirty="0"/>
              <a:t>malaise </a:t>
            </a:r>
            <a:endParaRPr lang="en-US" dirty="0"/>
          </a:p>
          <a:p>
            <a:pPr lvl="0"/>
            <a:r>
              <a:rPr lang="en-GB" dirty="0"/>
              <a:t>Prolonged fever </a:t>
            </a:r>
            <a:endParaRPr lang="en-US" dirty="0"/>
          </a:p>
          <a:p>
            <a:pPr lvl="0"/>
            <a:r>
              <a:rPr lang="en-GB" dirty="0"/>
              <a:t>Anorexia </a:t>
            </a:r>
            <a:endParaRPr lang="en-US" dirty="0"/>
          </a:p>
          <a:p>
            <a:pPr lvl="0"/>
            <a:r>
              <a:rPr lang="en-GB" dirty="0"/>
              <a:t>Weight loss and local signs of infection </a:t>
            </a:r>
            <a:endParaRPr lang="en-GB" dirty="0" smtClean="0"/>
          </a:p>
          <a:p>
            <a:pPr lvl="0"/>
            <a:r>
              <a:rPr lang="en-GB" dirty="0" smtClean="0"/>
              <a:t>Prolonged cough, aching pain, tightness in the chest and rarely </a:t>
            </a:r>
            <a:r>
              <a:rPr lang="en-GB" dirty="0" err="1" smtClean="0"/>
              <a:t>hemoptysis</a:t>
            </a:r>
            <a:endParaRPr lang="en-GB" dirty="0" smtClean="0"/>
          </a:p>
          <a:p>
            <a:pPr lvl="0"/>
            <a:r>
              <a:rPr lang="en-GB" dirty="0" smtClean="0"/>
              <a:t>Examination of the affected lung; affected side does not expand as well as the other, diminished breath sounds, crackles are present, dullness on </a:t>
            </a:r>
            <a:r>
              <a:rPr lang="en-GB" dirty="0" err="1" smtClean="0"/>
              <a:t>percusion</a:t>
            </a:r>
            <a:endParaRPr lang="en-GB" dirty="0" smtClean="0"/>
          </a:p>
          <a:p>
            <a:pPr lvl="0"/>
            <a:r>
              <a:rPr lang="en-GB" dirty="0" smtClean="0"/>
              <a:t>Fever in infants persist, the child develops pallor, </a:t>
            </a:r>
            <a:r>
              <a:rPr lang="en-GB" dirty="0" err="1" smtClean="0"/>
              <a:t>anemia</a:t>
            </a:r>
            <a:r>
              <a:rPr lang="en-GB" dirty="0" smtClean="0"/>
              <a:t>, weakness and weight loss</a:t>
            </a:r>
          </a:p>
          <a:p>
            <a:endParaRPr lang="en-US" dirty="0"/>
          </a:p>
        </p:txBody>
      </p:sp>
    </p:spTree>
    <p:extLst>
      <p:ext uri="{BB962C8B-B14F-4D97-AF65-F5344CB8AC3E}">
        <p14:creationId xmlns:p14="http://schemas.microsoft.com/office/powerpoint/2010/main" val="5776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Consider TB in any child with:</a:t>
            </a:r>
            <a:endParaRPr lang="en-US" dirty="0"/>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r>
              <a:rPr lang="en-US" b="1" dirty="0" smtClean="0"/>
              <a:t>A </a:t>
            </a:r>
            <a:r>
              <a:rPr lang="en-US" b="1" dirty="0"/>
              <a:t>history of:</a:t>
            </a:r>
          </a:p>
          <a:p>
            <a:pPr lvl="1"/>
            <a:r>
              <a:rPr lang="en-US" dirty="0" smtClean="0"/>
              <a:t>Unexplained </a:t>
            </a:r>
            <a:r>
              <a:rPr lang="en-US" dirty="0"/>
              <a:t>weight loss or failure to grow normally</a:t>
            </a:r>
          </a:p>
          <a:p>
            <a:pPr lvl="1"/>
            <a:r>
              <a:rPr lang="en-US" dirty="0" smtClean="0"/>
              <a:t>Unexplained </a:t>
            </a:r>
            <a:r>
              <a:rPr lang="en-US" dirty="0"/>
              <a:t>fever, especially when it continues for longer than 2 weeks</a:t>
            </a:r>
          </a:p>
          <a:p>
            <a:pPr lvl="1"/>
            <a:r>
              <a:rPr lang="en-US" dirty="0" smtClean="0"/>
              <a:t>Chronic </a:t>
            </a:r>
            <a:r>
              <a:rPr lang="en-US" dirty="0"/>
              <a:t>cough (i.e. cough for &gt; 14 days, with or without a wheeze)</a:t>
            </a:r>
          </a:p>
          <a:p>
            <a:pPr lvl="1"/>
            <a:r>
              <a:rPr lang="en-US" dirty="0" smtClean="0"/>
              <a:t>Exposure </a:t>
            </a:r>
            <a:r>
              <a:rPr lang="en-US" dirty="0"/>
              <a:t>to an adult with probable or </a:t>
            </a:r>
            <a:r>
              <a:rPr lang="en-US" dirty="0" err="1"/>
              <a:t>defi</a:t>
            </a:r>
            <a:r>
              <a:rPr lang="en-US" dirty="0"/>
              <a:t> </a:t>
            </a:r>
            <a:r>
              <a:rPr lang="en-US" dirty="0" err="1"/>
              <a:t>nite</a:t>
            </a:r>
            <a:r>
              <a:rPr lang="en-US" dirty="0"/>
              <a:t> infectious pulmonary TB.</a:t>
            </a:r>
          </a:p>
          <a:p>
            <a:r>
              <a:rPr lang="en-US" b="1" dirty="0"/>
              <a:t>On examination:</a:t>
            </a:r>
          </a:p>
          <a:p>
            <a:pPr lvl="1"/>
            <a:r>
              <a:rPr lang="en-US" dirty="0" err="1" smtClean="0"/>
              <a:t>Fl</a:t>
            </a:r>
            <a:r>
              <a:rPr lang="en-US" dirty="0" smtClean="0"/>
              <a:t> </a:t>
            </a:r>
            <a:r>
              <a:rPr lang="en-US" dirty="0" err="1"/>
              <a:t>uid</a:t>
            </a:r>
            <a:r>
              <a:rPr lang="en-US" dirty="0"/>
              <a:t> on one side of the chest (reduced air entry, stony dullness to percussion)</a:t>
            </a:r>
          </a:p>
          <a:p>
            <a:pPr lvl="1"/>
            <a:r>
              <a:rPr lang="en-US" dirty="0" smtClean="0"/>
              <a:t>Enlarged </a:t>
            </a:r>
            <a:r>
              <a:rPr lang="en-US" dirty="0"/>
              <a:t>non-tender lymph nodes or a lymph node abscess, especially </a:t>
            </a:r>
            <a:r>
              <a:rPr lang="en-US" dirty="0" smtClean="0"/>
              <a:t>in the </a:t>
            </a:r>
            <a:r>
              <a:rPr lang="en-US" dirty="0"/>
              <a:t>neck</a:t>
            </a:r>
          </a:p>
          <a:p>
            <a:pPr lvl="1"/>
            <a:r>
              <a:rPr lang="en-US" dirty="0" smtClean="0"/>
              <a:t>Signs </a:t>
            </a:r>
            <a:r>
              <a:rPr lang="en-US" dirty="0"/>
              <a:t>of meningitis, especially when these develop over several days and </a:t>
            </a:r>
            <a:r>
              <a:rPr lang="en-US" dirty="0" smtClean="0"/>
              <a:t>the spinal </a:t>
            </a:r>
            <a:r>
              <a:rPr lang="en-US" dirty="0" err="1"/>
              <a:t>fl</a:t>
            </a:r>
            <a:r>
              <a:rPr lang="en-US" dirty="0"/>
              <a:t> </a:t>
            </a:r>
            <a:r>
              <a:rPr lang="en-US" dirty="0" err="1"/>
              <a:t>uid</a:t>
            </a:r>
            <a:r>
              <a:rPr lang="en-US" dirty="0"/>
              <a:t> contains mostly lymphocytes and elevated protein</a:t>
            </a:r>
          </a:p>
          <a:p>
            <a:pPr lvl="1"/>
            <a:r>
              <a:rPr lang="en-US" dirty="0" smtClean="0"/>
              <a:t>Abdominal </a:t>
            </a:r>
            <a:r>
              <a:rPr lang="en-US" dirty="0"/>
              <a:t>swelling, with or without palpable lumps</a:t>
            </a:r>
          </a:p>
          <a:p>
            <a:pPr lvl="1"/>
            <a:r>
              <a:rPr lang="en-US" dirty="0" smtClean="0"/>
              <a:t>Progressive </a:t>
            </a:r>
            <a:r>
              <a:rPr lang="en-US" dirty="0"/>
              <a:t>swelling or deformity in the bone or a joint, including the spine</a:t>
            </a:r>
          </a:p>
        </p:txBody>
      </p:sp>
    </p:spTree>
    <p:extLst>
      <p:ext uri="{BB962C8B-B14F-4D97-AF65-F5344CB8AC3E}">
        <p14:creationId xmlns:p14="http://schemas.microsoft.com/office/powerpoint/2010/main" val="32730118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lvl="0"/>
            <a:r>
              <a:rPr lang="en-GB" b="1" dirty="0" smtClean="0"/>
              <a:t>Diagnosis </a:t>
            </a:r>
            <a:endParaRPr lang="en-US" dirty="0"/>
          </a:p>
        </p:txBody>
      </p:sp>
      <p:sp>
        <p:nvSpPr>
          <p:cNvPr id="3" name="Content Placeholder 2"/>
          <p:cNvSpPr>
            <a:spLocks noGrp="1"/>
          </p:cNvSpPr>
          <p:nvPr>
            <p:ph idx="1"/>
          </p:nvPr>
        </p:nvSpPr>
        <p:spPr>
          <a:xfrm>
            <a:off x="457200" y="1066800"/>
            <a:ext cx="8534400" cy="5638800"/>
          </a:xfrm>
        </p:spPr>
        <p:txBody>
          <a:bodyPr>
            <a:normAutofit fontScale="62500" lnSpcReduction="20000"/>
          </a:bodyPr>
          <a:lstStyle/>
          <a:p>
            <a:pPr lvl="0"/>
            <a:r>
              <a:rPr lang="en-GB" b="1" dirty="0" smtClean="0"/>
              <a:t>History and physical signs</a:t>
            </a:r>
          </a:p>
          <a:p>
            <a:r>
              <a:rPr lang="en-US" dirty="0"/>
              <a:t>Try to obtain specimens for </a:t>
            </a:r>
            <a:r>
              <a:rPr lang="en-US" b="1" dirty="0"/>
              <a:t>microscopic examination </a:t>
            </a:r>
            <a:r>
              <a:rPr lang="en-US" dirty="0"/>
              <a:t>of acid-fast </a:t>
            </a:r>
            <a:r>
              <a:rPr lang="en-US" dirty="0" smtClean="0"/>
              <a:t>bacilli (</a:t>
            </a:r>
            <a:r>
              <a:rPr lang="en-US" b="1" dirty="0" err="1" smtClean="0"/>
              <a:t>Ziehl-Neelsen</a:t>
            </a:r>
            <a:r>
              <a:rPr lang="en-US" b="1" dirty="0" smtClean="0"/>
              <a:t> </a:t>
            </a:r>
            <a:r>
              <a:rPr lang="en-US" b="1" dirty="0"/>
              <a:t>stain</a:t>
            </a:r>
            <a:r>
              <a:rPr lang="en-US" dirty="0"/>
              <a:t>) and for </a:t>
            </a:r>
            <a:r>
              <a:rPr lang="en-US" b="1" dirty="0"/>
              <a:t>culture of tubercle </a:t>
            </a:r>
            <a:r>
              <a:rPr lang="en-US" b="1" dirty="0" smtClean="0"/>
              <a:t>bacilli</a:t>
            </a:r>
            <a:r>
              <a:rPr lang="en-US" dirty="0" smtClean="0"/>
              <a:t>.</a:t>
            </a:r>
          </a:p>
          <a:p>
            <a:pPr lvl="1"/>
            <a:r>
              <a:rPr lang="en-US" dirty="0" smtClean="0"/>
              <a:t>Possible specimens include </a:t>
            </a:r>
            <a:r>
              <a:rPr lang="en-US" dirty="0"/>
              <a:t>three consecutive early-morning, fasting gastric aspirates, CSF (</a:t>
            </a:r>
            <a:r>
              <a:rPr lang="en-US" dirty="0" smtClean="0"/>
              <a:t>if clinically </a:t>
            </a:r>
            <a:r>
              <a:rPr lang="en-US" dirty="0"/>
              <a:t>indicated) and pleural </a:t>
            </a:r>
            <a:r>
              <a:rPr lang="en-US" dirty="0" err="1"/>
              <a:t>fl</a:t>
            </a:r>
            <a:r>
              <a:rPr lang="en-US" dirty="0"/>
              <a:t> </a:t>
            </a:r>
            <a:r>
              <a:rPr lang="en-US" dirty="0" err="1"/>
              <a:t>uid</a:t>
            </a:r>
            <a:r>
              <a:rPr lang="en-US" dirty="0"/>
              <a:t> and ascites </a:t>
            </a:r>
            <a:r>
              <a:rPr lang="en-US" dirty="0" err="1"/>
              <a:t>fl</a:t>
            </a:r>
            <a:r>
              <a:rPr lang="en-US" dirty="0"/>
              <a:t> </a:t>
            </a:r>
            <a:r>
              <a:rPr lang="en-US" dirty="0" err="1"/>
              <a:t>uid</a:t>
            </a:r>
            <a:r>
              <a:rPr lang="en-US" dirty="0"/>
              <a:t> (if present). </a:t>
            </a:r>
            <a:r>
              <a:rPr lang="en-US" dirty="0" smtClean="0"/>
              <a:t>A </a:t>
            </a:r>
            <a:r>
              <a:rPr lang="en-US" dirty="0"/>
              <a:t>positive result </a:t>
            </a:r>
            <a:r>
              <a:rPr lang="en-US" dirty="0" err="1"/>
              <a:t>confi</a:t>
            </a:r>
            <a:r>
              <a:rPr lang="en-US" dirty="0"/>
              <a:t> </a:t>
            </a:r>
            <a:r>
              <a:rPr lang="en-US" dirty="0" err="1"/>
              <a:t>rms</a:t>
            </a:r>
            <a:r>
              <a:rPr lang="en-US" dirty="0"/>
              <a:t> </a:t>
            </a:r>
            <a:r>
              <a:rPr lang="en-US" dirty="0" smtClean="0"/>
              <a:t>TB, but </a:t>
            </a:r>
            <a:r>
              <a:rPr lang="en-US" dirty="0"/>
              <a:t>a negative result does not exclude the disease</a:t>
            </a:r>
            <a:endParaRPr lang="en-GB" dirty="0" smtClean="0"/>
          </a:p>
          <a:p>
            <a:r>
              <a:rPr lang="en-GB" b="1" dirty="0" smtClean="0"/>
              <a:t>Tuberculin test/</a:t>
            </a:r>
            <a:r>
              <a:rPr lang="en-GB" b="1" dirty="0" err="1" smtClean="0"/>
              <a:t>Mantoux</a:t>
            </a:r>
            <a:r>
              <a:rPr lang="en-GB" b="1" dirty="0" smtClean="0"/>
              <a:t> test</a:t>
            </a:r>
            <a:r>
              <a:rPr lang="en-GB" dirty="0" smtClean="0"/>
              <a:t>;  2 to 3 weeks after primary infection, given </a:t>
            </a:r>
            <a:r>
              <a:rPr lang="en-GB" dirty="0" err="1" smtClean="0"/>
              <a:t>intradermally</a:t>
            </a:r>
            <a:r>
              <a:rPr lang="en-GB" dirty="0" smtClean="0"/>
              <a:t>.</a:t>
            </a:r>
            <a:r>
              <a:rPr lang="en-US" dirty="0"/>
              <a:t> </a:t>
            </a:r>
            <a:r>
              <a:rPr lang="en-US" dirty="0" smtClean="0"/>
              <a:t>The test </a:t>
            </a:r>
            <a:r>
              <a:rPr lang="en-US" dirty="0"/>
              <a:t>is usually positive in children with pulmonary TB (reactions of &gt; 10 </a:t>
            </a:r>
            <a:r>
              <a:rPr lang="en-US" dirty="0" smtClean="0"/>
              <a:t>mm suggest </a:t>
            </a:r>
            <a:r>
              <a:rPr lang="en-US" dirty="0"/>
              <a:t>TB; &lt; 10 mm in a child previously vaccinated with BCG is equivocal).</a:t>
            </a:r>
          </a:p>
          <a:p>
            <a:pPr lvl="1"/>
            <a:r>
              <a:rPr lang="en-US" dirty="0"/>
              <a:t>The </a:t>
            </a:r>
            <a:r>
              <a:rPr lang="en-US" dirty="0" err="1"/>
              <a:t>purifi</a:t>
            </a:r>
            <a:r>
              <a:rPr lang="en-US" dirty="0"/>
              <a:t> </a:t>
            </a:r>
            <a:r>
              <a:rPr lang="en-US" dirty="0" err="1"/>
              <a:t>ed</a:t>
            </a:r>
            <a:r>
              <a:rPr lang="en-US" dirty="0"/>
              <a:t> protein derivative test may be negative in children with </a:t>
            </a:r>
            <a:r>
              <a:rPr lang="en-US" dirty="0" smtClean="0"/>
              <a:t>TB who </a:t>
            </a:r>
            <a:r>
              <a:rPr lang="en-US" dirty="0"/>
              <a:t>have HIV/AIDS, </a:t>
            </a:r>
            <a:r>
              <a:rPr lang="en-US" dirty="0" err="1"/>
              <a:t>miliary</a:t>
            </a:r>
            <a:r>
              <a:rPr lang="en-US" dirty="0"/>
              <a:t> disease, severe malnutrition or recent measles</a:t>
            </a:r>
            <a:endParaRPr lang="en-GB" dirty="0" smtClean="0"/>
          </a:p>
          <a:p>
            <a:r>
              <a:rPr lang="en-US" b="1" dirty="0" smtClean="0"/>
              <a:t>Obtain </a:t>
            </a:r>
            <a:r>
              <a:rPr lang="en-US" b="1" dirty="0"/>
              <a:t>a chest X-ray</a:t>
            </a:r>
            <a:r>
              <a:rPr lang="en-US" dirty="0"/>
              <a:t>. A diagnosis of TB is supported when a chest </a:t>
            </a:r>
            <a:r>
              <a:rPr lang="en-US" dirty="0" smtClean="0"/>
              <a:t>X-ray shows </a:t>
            </a:r>
            <a:r>
              <a:rPr lang="en-US" dirty="0"/>
              <a:t>a </a:t>
            </a:r>
            <a:r>
              <a:rPr lang="en-US" dirty="0" err="1"/>
              <a:t>miliary</a:t>
            </a:r>
            <a:r>
              <a:rPr lang="en-US" dirty="0"/>
              <a:t> pattern of </a:t>
            </a:r>
            <a:r>
              <a:rPr lang="en-US" dirty="0" err="1"/>
              <a:t>infi</a:t>
            </a:r>
            <a:r>
              <a:rPr lang="en-US" dirty="0"/>
              <a:t> </a:t>
            </a:r>
            <a:r>
              <a:rPr lang="en-US" dirty="0" err="1"/>
              <a:t>ltrates</a:t>
            </a:r>
            <a:r>
              <a:rPr lang="en-US" dirty="0"/>
              <a:t> or a persistent area of </a:t>
            </a:r>
            <a:r>
              <a:rPr lang="en-US" dirty="0" err="1"/>
              <a:t>infi</a:t>
            </a:r>
            <a:r>
              <a:rPr lang="en-US" dirty="0"/>
              <a:t> </a:t>
            </a:r>
            <a:r>
              <a:rPr lang="en-US" dirty="0" err="1"/>
              <a:t>ltrate</a:t>
            </a:r>
            <a:r>
              <a:rPr lang="en-US" dirty="0"/>
              <a:t> </a:t>
            </a:r>
            <a:r>
              <a:rPr lang="en-US" dirty="0" smtClean="0"/>
              <a:t>or consolidation</a:t>
            </a:r>
            <a:r>
              <a:rPr lang="en-US" dirty="0"/>
              <a:t>, often with pleural effusion, or a primary complex</a:t>
            </a:r>
            <a:r>
              <a:rPr lang="en-GB" dirty="0" smtClean="0"/>
              <a:t>In some patients, pleural effusion may be present also to include lymphatic  nodes enlargement</a:t>
            </a:r>
            <a:endParaRPr lang="en-US" dirty="0" smtClean="0"/>
          </a:p>
          <a:p>
            <a:r>
              <a:rPr lang="en-US" b="1" dirty="0" err="1"/>
              <a:t>Xpert</a:t>
            </a:r>
            <a:r>
              <a:rPr lang="en-US" b="1" dirty="0"/>
              <a:t> MTB/RIF should </a:t>
            </a:r>
            <a:r>
              <a:rPr lang="en-US" dirty="0"/>
              <a:t>be used as the initial diagnostic test in </a:t>
            </a:r>
            <a:r>
              <a:rPr lang="en-US" dirty="0" smtClean="0"/>
              <a:t>children suspected </a:t>
            </a:r>
            <a:r>
              <a:rPr lang="en-US" dirty="0"/>
              <a:t>of having multidrug-resistant TB (MDR-TB) or HIV-associated TB.</a:t>
            </a:r>
          </a:p>
          <a:p>
            <a:r>
              <a:rPr lang="en-US" b="1" dirty="0" smtClean="0"/>
              <a:t>Routine </a:t>
            </a:r>
            <a:r>
              <a:rPr lang="en-US" b="1" dirty="0"/>
              <a:t>HIV testing should be offered </a:t>
            </a:r>
            <a:r>
              <a:rPr lang="en-US" dirty="0"/>
              <a:t>to all children suspected of TB.</a:t>
            </a:r>
          </a:p>
        </p:txBody>
      </p:sp>
    </p:spTree>
    <p:extLst>
      <p:ext uri="{BB962C8B-B14F-4D97-AF65-F5344CB8AC3E}">
        <p14:creationId xmlns:p14="http://schemas.microsoft.com/office/powerpoint/2010/main" val="2040759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Isoniazid (H): 10 mg/kg </a:t>
            </a:r>
            <a:r>
              <a:rPr lang="en-US" dirty="0"/>
              <a:t>(range, 10–15 mg/kg); maximum dose, 300 mg/day</a:t>
            </a:r>
          </a:p>
          <a:p>
            <a:r>
              <a:rPr lang="en-US" b="1" dirty="0" smtClean="0"/>
              <a:t>Rifampicin </a:t>
            </a:r>
            <a:r>
              <a:rPr lang="en-US" b="1" dirty="0"/>
              <a:t>(R): 15 mg/kg </a:t>
            </a:r>
            <a:r>
              <a:rPr lang="en-US" dirty="0"/>
              <a:t>(range, 10–20 mg/kg); maximum dose, 600 </a:t>
            </a:r>
            <a:r>
              <a:rPr lang="en-US" dirty="0" smtClean="0"/>
              <a:t>mg/kg </a:t>
            </a:r>
            <a:r>
              <a:rPr lang="en-US" dirty="0"/>
              <a:t>per day</a:t>
            </a:r>
          </a:p>
          <a:p>
            <a:r>
              <a:rPr lang="en-US" b="1" dirty="0" smtClean="0"/>
              <a:t>Pyrazinamide </a:t>
            </a:r>
            <a:r>
              <a:rPr lang="en-US" b="1" dirty="0"/>
              <a:t>(Z): 35 mg/kg </a:t>
            </a:r>
            <a:r>
              <a:rPr lang="en-US" dirty="0"/>
              <a:t>(range, 30–40 mg/kg)</a:t>
            </a:r>
          </a:p>
          <a:p>
            <a:r>
              <a:rPr lang="en-US" b="1" dirty="0" smtClean="0"/>
              <a:t>Ethambutol </a:t>
            </a:r>
            <a:r>
              <a:rPr lang="en-US" b="1" dirty="0"/>
              <a:t>(E): 20 mg/kg </a:t>
            </a:r>
            <a:r>
              <a:rPr lang="en-US" dirty="0"/>
              <a:t>(range, 15–25 mg/kg</a:t>
            </a:r>
            <a:r>
              <a:rPr lang="en-US" dirty="0" smtClean="0"/>
              <a:t>).</a:t>
            </a:r>
          </a:p>
          <a:p>
            <a:r>
              <a:rPr lang="en-US" dirty="0" smtClean="0"/>
              <a:t>Follow national guidelines or WHO for regimen</a:t>
            </a:r>
          </a:p>
          <a:p>
            <a:pPr marL="0" indent="0">
              <a:buNone/>
            </a:pPr>
            <a:r>
              <a:rPr lang="en-US" dirty="0" smtClean="0"/>
              <a:t>WHO</a:t>
            </a:r>
          </a:p>
          <a:p>
            <a:r>
              <a:rPr lang="en-US" b="1" i="1" dirty="0"/>
              <a:t>Four-drug regimen: </a:t>
            </a:r>
            <a:r>
              <a:rPr lang="en-US" dirty="0"/>
              <a:t>HRZE for 2 months, followed by a two-drug (HR) </a:t>
            </a:r>
            <a:r>
              <a:rPr lang="en-US" dirty="0" smtClean="0"/>
              <a:t>regimen for </a:t>
            </a:r>
            <a:r>
              <a:rPr lang="en-US" dirty="0"/>
              <a:t>4 </a:t>
            </a:r>
            <a:r>
              <a:rPr lang="en-US" dirty="0" smtClean="0"/>
              <a:t>months OR</a:t>
            </a:r>
          </a:p>
          <a:p>
            <a:r>
              <a:rPr lang="en-US" i="1" dirty="0"/>
              <a:t>Three-drug regimen: </a:t>
            </a:r>
            <a:r>
              <a:rPr lang="en-US" dirty="0"/>
              <a:t>HRZ for 2 months, followed by a two-drug (HR) </a:t>
            </a:r>
            <a:r>
              <a:rPr lang="en-US" dirty="0" smtClean="0"/>
              <a:t>regimen for </a:t>
            </a:r>
            <a:r>
              <a:rPr lang="en-US" dirty="0"/>
              <a:t>4 </a:t>
            </a:r>
            <a:r>
              <a:rPr lang="en-US" dirty="0" smtClean="0"/>
              <a:t>months</a:t>
            </a:r>
          </a:p>
          <a:p>
            <a:r>
              <a:rPr lang="en-US" dirty="0"/>
              <a:t>In cases of suspected or </a:t>
            </a:r>
            <a:r>
              <a:rPr lang="en-US" dirty="0" smtClean="0"/>
              <a:t>confirmed </a:t>
            </a:r>
            <a:r>
              <a:rPr lang="en-US" dirty="0"/>
              <a:t>tuberculous meningitis, spinal TB </a:t>
            </a:r>
            <a:r>
              <a:rPr lang="en-US" dirty="0" smtClean="0"/>
              <a:t>with neurological </a:t>
            </a:r>
            <a:r>
              <a:rPr lang="en-US" dirty="0"/>
              <a:t>signs or </a:t>
            </a:r>
            <a:r>
              <a:rPr lang="en-US" dirty="0" err="1"/>
              <a:t>osteo</a:t>
            </a:r>
            <a:r>
              <a:rPr lang="en-US" dirty="0"/>
              <a:t>-articular TB, treat for 12 months with a </a:t>
            </a:r>
            <a:r>
              <a:rPr lang="en-US" dirty="0" smtClean="0"/>
              <a:t>four drug regimen </a:t>
            </a:r>
            <a:r>
              <a:rPr lang="en-US" dirty="0"/>
              <a:t>(HRZE) for 2 months, followed by a two-drug (HR) </a:t>
            </a:r>
            <a:r>
              <a:rPr lang="en-US" dirty="0" smtClean="0"/>
              <a:t>regimen for </a:t>
            </a:r>
            <a:r>
              <a:rPr lang="en-US" dirty="0"/>
              <a:t>10 months</a:t>
            </a:r>
            <a:r>
              <a:rPr lang="en-US" dirty="0" smtClean="0"/>
              <a:t>;</a:t>
            </a:r>
          </a:p>
          <a:p>
            <a:r>
              <a:rPr lang="en-US" b="1" dirty="0"/>
              <a:t>Precautions: </a:t>
            </a:r>
            <a:r>
              <a:rPr lang="en-US" dirty="0"/>
              <a:t>Streptomycin should not be used as part of fi </a:t>
            </a:r>
            <a:r>
              <a:rPr lang="en-US" dirty="0" err="1"/>
              <a:t>rst</a:t>
            </a:r>
            <a:r>
              <a:rPr lang="en-US" dirty="0"/>
              <a:t>-line </a:t>
            </a:r>
            <a:r>
              <a:rPr lang="en-US" dirty="0" smtClean="0"/>
              <a:t>treatment regimens </a:t>
            </a:r>
            <a:r>
              <a:rPr lang="en-US" dirty="0"/>
              <a:t>for children with pulmonary TB or tuberculous peripheral </a:t>
            </a:r>
            <a:r>
              <a:rPr lang="en-US" dirty="0" smtClean="0"/>
              <a:t>lymphadenitis but reserved for </a:t>
            </a:r>
            <a:r>
              <a:rPr lang="en-US" dirty="0" smtClean="0"/>
              <a:t>treatment of multidrug-resistant TB </a:t>
            </a:r>
            <a:endParaRPr lang="en-US" dirty="0"/>
          </a:p>
          <a:p>
            <a:pPr marL="0" indent="0">
              <a:buNone/>
            </a:pPr>
            <a:endParaRPr lang="en-US" dirty="0"/>
          </a:p>
        </p:txBody>
      </p:sp>
    </p:spTree>
    <p:extLst>
      <p:ext uri="{BB962C8B-B14F-4D97-AF65-F5344CB8AC3E}">
        <p14:creationId xmlns:p14="http://schemas.microsoft.com/office/powerpoint/2010/main" val="17170747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TB treatment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Monitoring</a:t>
            </a:r>
          </a:p>
          <a:p>
            <a:pPr lvl="1"/>
            <a:r>
              <a:rPr lang="en-US" dirty="0" smtClean="0"/>
              <a:t>Confirm </a:t>
            </a:r>
            <a:r>
              <a:rPr lang="en-US" dirty="0"/>
              <a:t>that the medication is being taken as instructed, by direct </a:t>
            </a:r>
            <a:r>
              <a:rPr lang="en-US" dirty="0" smtClean="0"/>
              <a:t>observation of </a:t>
            </a:r>
            <a:r>
              <a:rPr lang="en-US" dirty="0"/>
              <a:t>each </a:t>
            </a:r>
            <a:r>
              <a:rPr lang="en-US" dirty="0" smtClean="0"/>
              <a:t>dose.</a:t>
            </a:r>
          </a:p>
          <a:p>
            <a:pPr lvl="1"/>
            <a:r>
              <a:rPr lang="en-US" dirty="0" smtClean="0"/>
              <a:t>Monitor </a:t>
            </a:r>
            <a:r>
              <a:rPr lang="en-US" dirty="0"/>
              <a:t>the child’s weight gain daily and temperature twice </a:t>
            </a:r>
            <a:r>
              <a:rPr lang="en-US" dirty="0" smtClean="0"/>
              <a:t>a </a:t>
            </a:r>
            <a:r>
              <a:rPr lang="en-US" dirty="0"/>
              <a:t>day in order to check for resolution of </a:t>
            </a:r>
            <a:r>
              <a:rPr lang="en-US" dirty="0" smtClean="0"/>
              <a:t>fever</a:t>
            </a:r>
          </a:p>
          <a:p>
            <a:r>
              <a:rPr lang="en-US" b="1" dirty="0" smtClean="0"/>
              <a:t>Public health issues</a:t>
            </a:r>
          </a:p>
          <a:p>
            <a:pPr lvl="1"/>
            <a:r>
              <a:rPr lang="en-US" dirty="0" smtClean="0"/>
              <a:t>Notify the case to the relevant authority</a:t>
            </a:r>
          </a:p>
          <a:p>
            <a:pPr lvl="1"/>
            <a:r>
              <a:rPr lang="en-US" dirty="0"/>
              <a:t>Children &lt; 5 years of age who are household or close contacts of people </a:t>
            </a:r>
            <a:r>
              <a:rPr lang="en-US" dirty="0" smtClean="0"/>
              <a:t>with TB </a:t>
            </a:r>
            <a:r>
              <a:rPr lang="en-US" dirty="0"/>
              <a:t>and who, after an appropriate clinical evaluation, are found not to </a:t>
            </a:r>
            <a:r>
              <a:rPr lang="en-US" dirty="0" smtClean="0"/>
              <a:t>have active </a:t>
            </a:r>
            <a:r>
              <a:rPr lang="en-US" dirty="0"/>
              <a:t>TB should be given 6 months of isoniazid preventive therapy (10 </a:t>
            </a:r>
            <a:r>
              <a:rPr lang="en-US" dirty="0" smtClean="0"/>
              <a:t>mg/ kg/day</a:t>
            </a:r>
            <a:r>
              <a:rPr lang="en-US" dirty="0"/>
              <a:t>, range 7–15 mg/kg, maximum dose 300 mg/day)</a:t>
            </a:r>
          </a:p>
        </p:txBody>
      </p:sp>
    </p:spTree>
    <p:extLst>
      <p:ext uri="{BB962C8B-B14F-4D97-AF65-F5344CB8AC3E}">
        <p14:creationId xmlns:p14="http://schemas.microsoft.com/office/powerpoint/2010/main" val="33667899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b="1" dirty="0" smtClean="0"/>
              <a:t>Nursing Management</a:t>
            </a:r>
            <a:endParaRPr lang="en-US" dirty="0"/>
          </a:p>
        </p:txBody>
      </p:sp>
      <p:sp>
        <p:nvSpPr>
          <p:cNvPr id="3" name="Content Placeholder 2"/>
          <p:cNvSpPr>
            <a:spLocks noGrp="1"/>
          </p:cNvSpPr>
          <p:nvPr>
            <p:ph idx="1"/>
          </p:nvPr>
        </p:nvSpPr>
        <p:spPr>
          <a:xfrm>
            <a:off x="457200" y="1066800"/>
            <a:ext cx="8458200" cy="5562600"/>
          </a:xfrm>
        </p:spPr>
        <p:txBody>
          <a:bodyPr>
            <a:normAutofit fontScale="77500" lnSpcReduction="20000"/>
          </a:bodyPr>
          <a:lstStyle/>
          <a:p>
            <a:r>
              <a:rPr lang="en-GB" dirty="0" smtClean="0"/>
              <a:t>If </a:t>
            </a:r>
            <a:r>
              <a:rPr lang="en-GB" dirty="0"/>
              <a:t>admitted, the mother should be encouraged to stay and help with the child's care. </a:t>
            </a:r>
            <a:endParaRPr lang="en-GB" dirty="0" smtClean="0"/>
          </a:p>
          <a:p>
            <a:r>
              <a:rPr lang="en-GB" dirty="0" smtClean="0"/>
              <a:t>Nursing </a:t>
            </a:r>
            <a:r>
              <a:rPr lang="en-GB" dirty="0"/>
              <a:t>care should aim for infection control, bed rest and high protein diet with oral fluid intake. </a:t>
            </a:r>
            <a:endParaRPr lang="en-GB" dirty="0" smtClean="0"/>
          </a:p>
          <a:p>
            <a:r>
              <a:rPr lang="en-GB" dirty="0" smtClean="0"/>
              <a:t>The </a:t>
            </a:r>
            <a:r>
              <a:rPr lang="en-GB" dirty="0"/>
              <a:t>patient's personal body hygiene should be maintained at all times. </a:t>
            </a:r>
            <a:endParaRPr lang="en-US" dirty="0"/>
          </a:p>
          <a:p>
            <a:r>
              <a:rPr lang="en-GB" dirty="0" smtClean="0"/>
              <a:t>Usually </a:t>
            </a:r>
            <a:r>
              <a:rPr lang="en-GB" dirty="0"/>
              <a:t>the child will be prescribed daily anti-tuberculous drugs, which you should administer continuously for a minimum of six months with at least two drugs. The drugs regimen can be selected from the following:</a:t>
            </a:r>
            <a:endParaRPr lang="en-US" dirty="0"/>
          </a:p>
          <a:p>
            <a:r>
              <a:rPr lang="en-GB" dirty="0" smtClean="0"/>
              <a:t>The </a:t>
            </a:r>
            <a:r>
              <a:rPr lang="en-GB" dirty="0"/>
              <a:t>dose will be determined according to the child's age and weight. The drugs have to be administered daily in combination to prevent bacterial drug resistance to one particular drug. </a:t>
            </a:r>
            <a:endParaRPr lang="en-GB" dirty="0" smtClean="0"/>
          </a:p>
          <a:p>
            <a:r>
              <a:rPr lang="en-GB" dirty="0" smtClean="0"/>
              <a:t>The </a:t>
            </a:r>
            <a:r>
              <a:rPr lang="en-GB" dirty="0"/>
              <a:t>drugs are very toxic and so the child should be observed very </a:t>
            </a:r>
            <a:r>
              <a:rPr lang="en-GB" dirty="0" smtClean="0"/>
              <a:t>closely</a:t>
            </a:r>
            <a:endParaRPr lang="en-US" dirty="0"/>
          </a:p>
        </p:txBody>
      </p:sp>
    </p:spTree>
    <p:extLst>
      <p:ext uri="{BB962C8B-B14F-4D97-AF65-F5344CB8AC3E}">
        <p14:creationId xmlns:p14="http://schemas.microsoft.com/office/powerpoint/2010/main" val="1693093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Preventive Measures</a:t>
            </a:r>
            <a:endParaRPr lang="en-US" dirty="0"/>
          </a:p>
        </p:txBody>
      </p:sp>
      <p:sp>
        <p:nvSpPr>
          <p:cNvPr id="3" name="Content Placeholder 2"/>
          <p:cNvSpPr>
            <a:spLocks noGrp="1"/>
          </p:cNvSpPr>
          <p:nvPr>
            <p:ph idx="1"/>
          </p:nvPr>
        </p:nvSpPr>
        <p:spPr/>
        <p:txBody>
          <a:bodyPr>
            <a:normAutofit fontScale="92500"/>
          </a:bodyPr>
          <a:lstStyle/>
          <a:p>
            <a:r>
              <a:rPr lang="en-GB" dirty="0" smtClean="0"/>
              <a:t>All children have received their BCG vaccination. </a:t>
            </a:r>
          </a:p>
          <a:p>
            <a:r>
              <a:rPr lang="en-GB" dirty="0" smtClean="0"/>
              <a:t>Health education to members of the community so that the parents may bring their children to the clinic when infection is suspected and also avoid conditions that  favour the disease</a:t>
            </a:r>
          </a:p>
          <a:p>
            <a:r>
              <a:rPr lang="en-GB" dirty="0" smtClean="0"/>
              <a:t>Maintain good health and nutrition</a:t>
            </a:r>
          </a:p>
          <a:p>
            <a:r>
              <a:rPr lang="en-GB" dirty="0" smtClean="0"/>
              <a:t>Pasteurization of milk and routine testing of milk</a:t>
            </a:r>
          </a:p>
          <a:p>
            <a:r>
              <a:rPr lang="en-GB" dirty="0" smtClean="0"/>
              <a:t>Isolation of suspected and confirmed cases </a:t>
            </a:r>
            <a:endParaRPr lang="en-US" dirty="0" smtClean="0"/>
          </a:p>
          <a:p>
            <a:endParaRPr lang="en-US" dirty="0"/>
          </a:p>
        </p:txBody>
      </p:sp>
    </p:spTree>
    <p:extLst>
      <p:ext uri="{BB962C8B-B14F-4D97-AF65-F5344CB8AC3E}">
        <p14:creationId xmlns:p14="http://schemas.microsoft.com/office/powerpoint/2010/main" val="373250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Diptheria</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b="1" dirty="0" smtClean="0"/>
              <a:t>Mode of transmission</a:t>
            </a:r>
          </a:p>
          <a:p>
            <a:pPr lvl="1"/>
            <a:r>
              <a:rPr lang="en-US" dirty="0" smtClean="0"/>
              <a:t>Respiratory route</a:t>
            </a:r>
          </a:p>
          <a:p>
            <a:pPr lvl="1"/>
            <a:r>
              <a:rPr lang="en-US" dirty="0" smtClean="0"/>
              <a:t>Skin through cut </a:t>
            </a:r>
            <a:r>
              <a:rPr lang="en-US" dirty="0" err="1" smtClean="0"/>
              <a:t>wounts</a:t>
            </a:r>
            <a:r>
              <a:rPr lang="en-US" dirty="0" smtClean="0"/>
              <a:t>, ulcers or umbilical cord</a:t>
            </a:r>
          </a:p>
          <a:p>
            <a:pPr lvl="1"/>
            <a:r>
              <a:rPr lang="en-US" dirty="0" smtClean="0"/>
              <a:t>Raw milk has served as a vehicle</a:t>
            </a:r>
          </a:p>
          <a:p>
            <a:r>
              <a:rPr lang="en-US" b="1" dirty="0" smtClean="0"/>
              <a:t>Communicability </a:t>
            </a:r>
          </a:p>
          <a:p>
            <a:pPr lvl="1"/>
            <a:r>
              <a:rPr lang="en-US" dirty="0" smtClean="0"/>
              <a:t>From 14 to 28 days from onset</a:t>
            </a:r>
          </a:p>
          <a:p>
            <a:r>
              <a:rPr lang="en-US" b="1" dirty="0" smtClean="0"/>
              <a:t>Host factors</a:t>
            </a:r>
          </a:p>
          <a:p>
            <a:pPr lvl="1"/>
            <a:r>
              <a:rPr lang="en-US" dirty="0" smtClean="0"/>
              <a:t>Affects children 1 to5 </a:t>
            </a:r>
            <a:r>
              <a:rPr lang="en-US" dirty="0" err="1" smtClean="0"/>
              <a:t>yrs</a:t>
            </a:r>
            <a:endParaRPr lang="en-US" dirty="0" smtClean="0"/>
          </a:p>
          <a:p>
            <a:pPr lvl="1"/>
            <a:r>
              <a:rPr lang="en-US" dirty="0" smtClean="0"/>
              <a:t>Immunity may be attained by repeated  sub clinical attacks of low virulence</a:t>
            </a:r>
          </a:p>
          <a:p>
            <a:pPr lvl="1"/>
            <a:r>
              <a:rPr lang="en-US" dirty="0" smtClean="0"/>
              <a:t>Infants  born of immune mothers have passive protection which is lost before the 6</a:t>
            </a:r>
            <a:r>
              <a:rPr lang="en-US" baseline="30000" dirty="0" smtClean="0"/>
              <a:t>th</a:t>
            </a:r>
            <a:r>
              <a:rPr lang="en-US" dirty="0" smtClean="0"/>
              <a:t> month</a:t>
            </a:r>
          </a:p>
          <a:p>
            <a:r>
              <a:rPr lang="en-US" b="1" dirty="0" smtClean="0"/>
              <a:t>Incubation period</a:t>
            </a:r>
          </a:p>
          <a:p>
            <a:pPr lvl="1"/>
            <a:r>
              <a:rPr lang="en-US" dirty="0" smtClean="0"/>
              <a:t>2 to 6 days</a:t>
            </a:r>
          </a:p>
          <a:p>
            <a:endParaRPr lang="en-US" dirty="0"/>
          </a:p>
        </p:txBody>
      </p:sp>
    </p:spTree>
    <p:extLst>
      <p:ext uri="{BB962C8B-B14F-4D97-AF65-F5344CB8AC3E}">
        <p14:creationId xmlns:p14="http://schemas.microsoft.com/office/powerpoint/2010/main" val="745207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30307</TotalTime>
  <Words>7674</Words>
  <Application>Microsoft Office PowerPoint</Application>
  <PresentationFormat>On-screen Show (4:3)</PresentationFormat>
  <Paragraphs>777</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Paedriatic </vt:lpstr>
      <vt:lpstr>Communicable diseases</vt:lpstr>
      <vt:lpstr>PowerPoint Presentation</vt:lpstr>
      <vt:lpstr>PowerPoint Presentation</vt:lpstr>
      <vt:lpstr>PowerPoint Presentation</vt:lpstr>
      <vt:lpstr>PowerPoint Presentation</vt:lpstr>
      <vt:lpstr>PowerPoint Presentation</vt:lpstr>
      <vt:lpstr>Diptheria</vt:lpstr>
      <vt:lpstr>Diptheria cont’</vt:lpstr>
      <vt:lpstr>Pathophysiology </vt:lpstr>
      <vt:lpstr>Clinical features </vt:lpstr>
      <vt:lpstr>Mnx </vt:lpstr>
      <vt:lpstr>Control measures</vt:lpstr>
      <vt:lpstr>Pertusis (whooping cough)</vt:lpstr>
      <vt:lpstr>Pertusis cont’</vt:lpstr>
      <vt:lpstr>Pathophysiology </vt:lpstr>
      <vt:lpstr>Clinical Manifestations of Whooping Cough </vt:lpstr>
      <vt:lpstr>Signs cont’</vt:lpstr>
      <vt:lpstr>Signs cont’</vt:lpstr>
      <vt:lpstr>Whooping cough cont’</vt:lpstr>
      <vt:lpstr>Medical Management</vt:lpstr>
      <vt:lpstr>Nursing  mnx</vt:lpstr>
      <vt:lpstr>Nursing Care cont’</vt:lpstr>
      <vt:lpstr>Prevention </vt:lpstr>
      <vt:lpstr>Poliomyelitis </vt:lpstr>
      <vt:lpstr>Polio cont’</vt:lpstr>
      <vt:lpstr>Polio cont’</vt:lpstr>
      <vt:lpstr>Polio cont’</vt:lpstr>
      <vt:lpstr>Polio cont’</vt:lpstr>
      <vt:lpstr>Pathophysiology </vt:lpstr>
      <vt:lpstr>Signs and symptoms</vt:lpstr>
      <vt:lpstr>Signs and symptoms cont’</vt:lpstr>
      <vt:lpstr>Signs and symptoms cont’</vt:lpstr>
      <vt:lpstr>Signs and symptoms cont’</vt:lpstr>
      <vt:lpstr>Clinical Types of poliomyelitis</vt:lpstr>
      <vt:lpstr>Diagnostic Investigations</vt:lpstr>
      <vt:lpstr>Treatment </vt:lpstr>
      <vt:lpstr>Management of Poliomyelitis</vt:lpstr>
      <vt:lpstr>Mnx cont</vt:lpstr>
      <vt:lpstr>Mnx cont’</vt:lpstr>
      <vt:lpstr>Prevention and control</vt:lpstr>
      <vt:lpstr>Methods of immunization</vt:lpstr>
      <vt:lpstr>Methods of immunization cont’</vt:lpstr>
      <vt:lpstr>Why it is possible to eradicate poliomyelitis</vt:lpstr>
      <vt:lpstr>Poliomyelitis resembles GBS, transverse myelitis and traumatic neuritis (differentials)</vt:lpstr>
      <vt:lpstr>Measles</vt:lpstr>
      <vt:lpstr>Measles cont’</vt:lpstr>
      <vt:lpstr>Pathophysiology </vt:lpstr>
      <vt:lpstr>Clinical Manifestations</vt:lpstr>
      <vt:lpstr>Manifestations cont’</vt:lpstr>
      <vt:lpstr>Complications</vt:lpstr>
      <vt:lpstr>Nursing Care Management</vt:lpstr>
      <vt:lpstr>Nursing mnx cont</vt:lpstr>
      <vt:lpstr>Mnx cont’</vt:lpstr>
      <vt:lpstr>Prevention</vt:lpstr>
      <vt:lpstr>Chickenpox (Varicella) </vt:lpstr>
      <vt:lpstr>Chicken pox cont’</vt:lpstr>
      <vt:lpstr>Pathophysiology </vt:lpstr>
      <vt:lpstr>Clinical Manifestation</vt:lpstr>
      <vt:lpstr>Clinical cont’</vt:lpstr>
      <vt:lpstr>Nursing Care</vt:lpstr>
      <vt:lpstr>Nursing care cont’</vt:lpstr>
      <vt:lpstr>Management cont’</vt:lpstr>
      <vt:lpstr>Complications</vt:lpstr>
      <vt:lpstr>Prevention and Control</vt:lpstr>
      <vt:lpstr>Assignment </vt:lpstr>
      <vt:lpstr>Mumps (Infective or Epidemic Parotitis) </vt:lpstr>
      <vt:lpstr>Mumps cont’</vt:lpstr>
      <vt:lpstr>Pathophysiology </vt:lpstr>
      <vt:lpstr>Clinical Manifestations</vt:lpstr>
      <vt:lpstr>Nursing Care </vt:lpstr>
      <vt:lpstr>Mnx cont’</vt:lpstr>
      <vt:lpstr>Prevention and control</vt:lpstr>
      <vt:lpstr>Complications</vt:lpstr>
      <vt:lpstr>Mumps continue</vt:lpstr>
      <vt:lpstr>Tuberculosis </vt:lpstr>
      <vt:lpstr>TB cont’</vt:lpstr>
      <vt:lpstr>Pathophysiology </vt:lpstr>
      <vt:lpstr>Pathophysiology cont’</vt:lpstr>
      <vt:lpstr>Clinical Features</vt:lpstr>
      <vt:lpstr>Consider TB in any child with:</vt:lpstr>
      <vt:lpstr>Diagnosis </vt:lpstr>
      <vt:lpstr>Treatment </vt:lpstr>
      <vt:lpstr>TB treatment</vt:lpstr>
      <vt:lpstr>Nursing Management</vt:lpstr>
      <vt:lpstr>Preventive Measures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Paedriatic </dc:title>
  <dc:creator>Midwifery</dc:creator>
  <cp:lastModifiedBy>Midwifery</cp:lastModifiedBy>
  <cp:revision>163</cp:revision>
  <cp:lastPrinted>2017-10-16T05:06:17Z</cp:lastPrinted>
  <dcterms:created xsi:type="dcterms:W3CDTF">2017-09-27T10:06:21Z</dcterms:created>
  <dcterms:modified xsi:type="dcterms:W3CDTF">2017-10-18T11:13:46Z</dcterms:modified>
</cp:coreProperties>
</file>