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eg" ContentType="image/jpeg"/>
  <Override PartName="/ppt/slides/slide31.xml" ContentType="application/vnd.openxmlformats-officedocument.presentationml.slide+xml"/>
  <Override PartName="/ppt/slides/slide32.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s/slide15.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s/slide28.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Layouts/slideLayout4.xml" ContentType="application/vnd.openxmlformats-officedocument.presentationml.slideLayout+xml"/>
  <Override PartName="/ppt/slides/slide26.xml" ContentType="application/vnd.openxmlformats-officedocument.presentationml.slide+xml"/>
  <Override PartName="/ppt/theme/theme2.xml" ContentType="application/vnd.openxmlformats-officedocument.theme+xml"/>
  <Override PartName="/ppt/slides/slide4.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notesSlides/notesSlide4.xml" ContentType="application/vnd.openxmlformats-officedocument.presentationml.notesSlide+xml"/>
  <Override PartName="/ppt/slides/slide16.xml" ContentType="application/vnd.openxmlformats-officedocument.presentationml.slide+xml"/>
  <Override PartName="/ppt/slides/slide7.xml" ContentType="application/vnd.openxmlformats-officedocument.presentationml.slide+xml"/>
  <Override PartName="/ppt/notesSlides/notesSlide6.xml" ContentType="application/vnd.openxmlformats-officedocument.presentationml.notesSlide+xml"/>
  <Override PartName="/ppt/slides/slide1.xml" ContentType="application/vnd.openxmlformats-officedocument.presentationml.slide+xml"/>
  <Override PartName="/ppt/slideLayouts/slideLayout2.xml" ContentType="application/vnd.openxmlformats-officedocument.presentationml.slideLayout+xml"/>
  <Override PartName="/ppt/notesMasters/notesMaster1.xml" ContentType="application/vnd.openxmlformats-officedocument.presentationml.notesMaster+xml"/>
  <Override PartName="/ppt/slides/slide23.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Layouts/slideLayout3.xml" ContentType="application/vnd.openxmlformats-officedocument.presentationml.slideLayout+xml"/>
  <Override PartName="/ppt/slides/slide37.xml" ContentType="application/vnd.openxmlformats-officedocument.presentationml.slide+xml"/>
  <Override PartName="/ppt/notesSlides/notesSlide2.xml" ContentType="application/vnd.openxmlformats-officedocument.presentationml.notesSlide+xml"/>
  <Override PartName="/ppt/slides/slide33.xml" ContentType="application/vnd.openxmlformats-officedocument.presentationml.slide+xml"/>
  <Override PartName="/ppt/slides/slide40.xml" ContentType="application/vnd.openxmlformats-officedocument.presentationml.slide+xml"/>
  <Override PartName="/ppt/slides/slide21.xml" ContentType="application/vnd.openxmlformats-officedocument.presentationml.slide+xml"/>
  <Override PartName="/ppt/notesSlides/notesSlide3.xml" ContentType="application/vnd.openxmlformats-officedocument.presentationml.notesSlide+xml"/>
  <Override PartName="/ppt/slides/slide12.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presProps.xml" ContentType="application/vnd.openxmlformats-officedocument.presentationml.presProps+xml"/>
  <Override PartName="/ppt/slides/slide20.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52" r:id="rId2"/>
  </p:sldMasterIdLst>
  <p:notesMasterIdLst>
    <p:notesMasterId r:id="rId1"/>
  </p:notesMasterIdLst>
  <p:sldIdLst>
    <p:sldId id="256" r:id="rId3"/>
    <p:sldId id="282" r:id="rId4"/>
    <p:sldId id="292" r:id="rId5"/>
    <p:sldId id="281" r:id="rId6"/>
    <p:sldId id="257" r:id="rId7"/>
    <p:sldId id="258" r:id="rId8"/>
    <p:sldId id="259" r:id="rId9"/>
    <p:sldId id="260" r:id="rId10"/>
    <p:sldId id="284" r:id="rId11"/>
    <p:sldId id="283" r:id="rId12"/>
    <p:sldId id="261" r:id="rId13"/>
    <p:sldId id="262" r:id="rId14"/>
    <p:sldId id="263" r:id="rId15"/>
    <p:sldId id="264" r:id="rId16"/>
    <p:sldId id="265" r:id="rId17"/>
    <p:sldId id="266" r:id="rId18"/>
    <p:sldId id="267" r:id="rId19"/>
    <p:sldId id="268" r:id="rId20"/>
    <p:sldId id="303" r:id="rId21"/>
    <p:sldId id="290" r:id="rId22"/>
    <p:sldId id="269" r:id="rId23"/>
    <p:sldId id="285" r:id="rId24"/>
    <p:sldId id="273" r:id="rId25"/>
    <p:sldId id="271" r:id="rId26"/>
    <p:sldId id="270" r:id="rId27"/>
    <p:sldId id="274" r:id="rId28"/>
    <p:sldId id="286" r:id="rId29"/>
    <p:sldId id="287" r:id="rId30"/>
    <p:sldId id="275" r:id="rId31"/>
    <p:sldId id="277" r:id="rId32"/>
    <p:sldId id="278" r:id="rId33"/>
    <p:sldId id="279" r:id="rId34"/>
    <p:sldId id="288" r:id="rId35"/>
    <p:sldId id="289" r:id="rId36"/>
    <p:sldId id="293" r:id="rId37"/>
    <p:sldId id="302" r:id="rId38"/>
    <p:sldId id="295" r:id="rId39"/>
    <p:sldId id="296" r:id="rId40"/>
    <p:sldId id="297" r:id="rId41"/>
    <p:sldId id="298" r:id="rId42"/>
    <p:sldId id="299" r:id="rId43"/>
    <p:sldId id="300" r:id="rId44"/>
    <p:sldId id="301" r:id="rId45"/>
  </p:sldIdLst>
  <p:sldSz cx="9144000" cy="685800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file>

<file path=ppt/_rels/presentation.xml.rels><?xml version="1.0" encoding="UTF-8" standalone="yes"?>
<Relationships xmlns="http://schemas.openxmlformats.org/package/2006/relationships"><Relationship Id="rId12" Type="http://schemas.openxmlformats.org/officeDocument/2006/relationships/slide" Target="slides/slide10.xml"/><Relationship Id="rId40" Type="http://schemas.openxmlformats.org/officeDocument/2006/relationships/slide" Target="slides/slide38.xml"/><Relationship Id="rId28" Type="http://schemas.openxmlformats.org/officeDocument/2006/relationships/slide" Target="slides/slide26.xml"/><Relationship Id="rId16" Type="http://schemas.openxmlformats.org/officeDocument/2006/relationships/slide" Target="slides/slide14.xml"/><Relationship Id="rId38" Type="http://schemas.openxmlformats.org/officeDocument/2006/relationships/slide" Target="slides/slide36.xml"/><Relationship Id="rId20" Type="http://schemas.openxmlformats.org/officeDocument/2006/relationships/slide" Target="slides/slide18.xml"/><Relationship Id="rId46" Type="http://schemas.openxmlformats.org/officeDocument/2006/relationships/presProps" Target="presProps.xml"/><Relationship Id="rId15" Type="http://schemas.openxmlformats.org/officeDocument/2006/relationships/slide" Target="slides/slide13.xml"/><Relationship Id="rId39" Type="http://schemas.openxmlformats.org/officeDocument/2006/relationships/slide" Target="slides/slide37.xml"/><Relationship Id="rId11" Type="http://schemas.openxmlformats.org/officeDocument/2006/relationships/slide" Target="slides/slide9.xml"/><Relationship Id="rId25" Type="http://schemas.openxmlformats.org/officeDocument/2006/relationships/slide" Target="slides/slide23.xml"/><Relationship Id="rId7" Type="http://schemas.openxmlformats.org/officeDocument/2006/relationships/slide" Target="slides/slide5.xml"/><Relationship Id="rId14" Type="http://schemas.openxmlformats.org/officeDocument/2006/relationships/slide" Target="slides/slide12.xml"/><Relationship Id="rId29" Type="http://schemas.openxmlformats.org/officeDocument/2006/relationships/slide" Target="slides/slide27.xml"/><Relationship Id="rId27" Type="http://schemas.openxmlformats.org/officeDocument/2006/relationships/slide" Target="slides/slide25.xml"/><Relationship Id="rId35" Type="http://schemas.openxmlformats.org/officeDocument/2006/relationships/slide" Target="slides/slide33.xml"/><Relationship Id="rId8" Type="http://schemas.openxmlformats.org/officeDocument/2006/relationships/slide" Target="slides/slide6.xml"/><Relationship Id="rId13" Type="http://schemas.openxmlformats.org/officeDocument/2006/relationships/slide" Target="slides/slide11.xml"/><Relationship Id="rId34" Type="http://schemas.openxmlformats.org/officeDocument/2006/relationships/slide" Target="slides/slide32.xml"/><Relationship Id="rId4" Type="http://schemas.openxmlformats.org/officeDocument/2006/relationships/slide" Target="slides/slide2.xml"/><Relationship Id="rId42" Type="http://schemas.openxmlformats.org/officeDocument/2006/relationships/slide" Target="slides/slide40.xml"/><Relationship Id="rId9" Type="http://schemas.openxmlformats.org/officeDocument/2006/relationships/slide" Target="slides/slide7.xml"/><Relationship Id="rId31" Type="http://schemas.openxmlformats.org/officeDocument/2006/relationships/slide" Target="slides/slide29.xml"/><Relationship Id="rId43" Type="http://schemas.openxmlformats.org/officeDocument/2006/relationships/slide" Target="slides/slide41.xml"/><Relationship Id="rId33" Type="http://schemas.openxmlformats.org/officeDocument/2006/relationships/slide" Target="slides/slide31.xml"/><Relationship Id="rId1" Type="http://schemas.openxmlformats.org/officeDocument/2006/relationships/notesMaster" Target="notesMasters/notesMaster1.xml"/><Relationship Id="rId22" Type="http://schemas.openxmlformats.org/officeDocument/2006/relationships/slide" Target="slides/slide20.xml"/><Relationship Id="rId44" Type="http://schemas.openxmlformats.org/officeDocument/2006/relationships/slide" Target="slides/slide42.xml"/><Relationship Id="rId30" Type="http://schemas.openxmlformats.org/officeDocument/2006/relationships/slide" Target="slides/slide28.xml"/><Relationship Id="rId18" Type="http://schemas.openxmlformats.org/officeDocument/2006/relationships/slide" Target="slides/slide16.xml"/><Relationship Id="rId5" Type="http://schemas.openxmlformats.org/officeDocument/2006/relationships/slide" Target="slides/slide3.xml"/><Relationship Id="rId26" Type="http://schemas.openxmlformats.org/officeDocument/2006/relationships/slide" Target="slides/slide24.xml"/><Relationship Id="rId24" Type="http://schemas.openxmlformats.org/officeDocument/2006/relationships/slide" Target="slides/slide22.xml"/><Relationship Id="rId36" Type="http://schemas.openxmlformats.org/officeDocument/2006/relationships/slide" Target="slides/slide34.xml"/><Relationship Id="rId2" Type="http://schemas.openxmlformats.org/officeDocument/2006/relationships/slideMaster" Target="slideMasters/slideMaster1.xml"/><Relationship Id="rId21" Type="http://schemas.openxmlformats.org/officeDocument/2006/relationships/slide" Target="slides/slide19.xml"/><Relationship Id="rId23" Type="http://schemas.openxmlformats.org/officeDocument/2006/relationships/slide" Target="slides/slide21.xml"/><Relationship Id="rId32" Type="http://schemas.openxmlformats.org/officeDocument/2006/relationships/slide" Target="slides/slide30.xml"/><Relationship Id="rId10" Type="http://schemas.openxmlformats.org/officeDocument/2006/relationships/slide" Target="slides/slide8.xml"/><Relationship Id="rId19" Type="http://schemas.openxmlformats.org/officeDocument/2006/relationships/slide" Target="slides/slide17.xml"/><Relationship Id="rId17" Type="http://schemas.openxmlformats.org/officeDocument/2006/relationships/slide" Target="slides/slide15.xml"/><Relationship Id="rId3" Type="http://schemas.openxmlformats.org/officeDocument/2006/relationships/slide" Target="slides/slide1.xml"/><Relationship Id="rId45" Type="http://schemas.openxmlformats.org/officeDocument/2006/relationships/slide" Target="slides/slide43.xml"/><Relationship Id="rId6" Type="http://schemas.openxmlformats.org/officeDocument/2006/relationships/slide" Target="slides/slide4.xml"/><Relationship Id="rId47" Type="http://schemas.openxmlformats.org/officeDocument/2006/relationships/theme" Target="theme/theme1.xml"/><Relationship Id="rId37" Type="http://schemas.openxmlformats.org/officeDocument/2006/relationships/slide" Target="slides/slide35.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hdr" idx="0"/>
          </p:nvPr>
        </p:nvSpPr>
        <p:spPr>
          <a:xfrm>
            <a:off x="0" y="0"/>
            <a:ext cx="2971800" cy="457200"/>
          </a:xfrm>
          <a:prstGeom prst="rect"/>
        </p:spPr>
        <p:txBody>
          <a:bodyPr/>
          <a:lstStyle>
            <a:lvl1pPr lvl="0">
              <a:defRPr/>
            </a:lvl1pPr>
          </a:lstStyle>
          <a:p/>
        </p:txBody>
      </p:sp>
      <p:sp>
        <p:nvSpPr>
          <p:cNvPr id="3" name=""/>
          <p:cNvSpPr txBox="1"/>
          <p:nvPr>
            <p:ph type="dt" idx="1"/>
          </p:nvPr>
        </p:nvSpPr>
        <p:spPr>
          <a:xfrm>
            <a:off x="3884613" y="0"/>
            <a:ext cx="2971800" cy="457200"/>
          </a:xfrm>
          <a:prstGeom prst="rect"/>
        </p:spPr>
        <p:txBody>
          <a:bodyPr/>
          <a:lstStyle>
            <a:lvl1pPr lvl="0">
              <a:defRPr/>
            </a:lvl1pPr>
          </a:lstStyle>
          <a:p/>
        </p:txBody>
      </p:sp>
      <p:sp>
        <p:nvSpPr>
          <p:cNvPr id="4" name=""/>
          <p:cNvSpPr txBox="1"/>
          <p:nvPr>
            <p:ph type="sldImg" idx="2"/>
          </p:nvPr>
        </p:nvSpPr>
        <p:spPr>
          <a:xfrm>
            <a:off x="1143000" y="685800"/>
            <a:ext cx="4572000" cy="3429000"/>
          </a:xfrm>
          <a:prstGeom prst="rect"/>
        </p:spPr>
        <p:txBody>
          <a:bodyPr/>
          <a:lstStyle>
            <a:lvl1pPr lvl="0">
              <a:defRPr/>
            </a:lvl1pPr>
          </a:lstStyle>
          <a:p/>
        </p:txBody>
      </p:sp>
      <p:sp>
        <p:nvSpPr>
          <p:cNvPr id="5" name=""/>
          <p:cNvSpPr txBox="1"/>
          <p:nvPr>
            <p:ph type="body" idx="3"/>
          </p:nvPr>
        </p:nvSpPr>
        <p:spPr>
          <a:xfrm>
            <a:off x="685800" y="4343400"/>
            <a:ext cx="5486400" cy="4114800"/>
          </a:xfrm>
          <a:prstGeom prst="rect"/>
        </p:spPr>
        <p:txBody>
          <a:bodyPr/>
          <a:lstStyle>
            <a:lvl1pPr lvl="0">
              <a:defRPr/>
            </a:lvl1pPr>
          </a:lstStyle>
          <a:p>
            <a:pPr lvl="0"/>
            <a:r>
              <a:rPr/>
              <a:t>Click to edit master text styles</a:t>
            </a:r>
          </a:p>
        </p:txBody>
      </p:sp>
      <p:sp>
        <p:nvSpPr>
          <p:cNvPr id="6" name=""/>
          <p:cNvSpPr txBox="1"/>
          <p:nvPr>
            <p:ph type="ftr" idx="4"/>
          </p:nvPr>
        </p:nvSpPr>
        <p:spPr>
          <a:xfrm>
            <a:off x="0" y="8685212"/>
            <a:ext cx="2971800" cy="457200"/>
          </a:xfrm>
          <a:prstGeom prst="rect"/>
        </p:spPr>
        <p:txBody>
          <a:bodyPr/>
          <a:lstStyle>
            <a:lvl1pPr lvl="0">
              <a:defRPr/>
            </a:lvl1pPr>
          </a:lstStyle>
          <a:p/>
        </p:txBody>
      </p:sp>
      <p:sp>
        <p:nvSpPr>
          <p:cNvPr id="7" name=""/>
          <p:cNvSpPr txBox="1"/>
          <p:nvPr>
            <p:ph type="sldNum" idx="5"/>
          </p:nvPr>
        </p:nvSpPr>
        <p:spPr>
          <a:xfrm>
            <a:off x="3884613" y="8685212"/>
            <a:ext cx="2971800" cy="457200"/>
          </a:xfrm>
          <a:prstGeom prst="rect"/>
        </p:spPr>
        <p:txBody>
          <a:bodyPr/>
          <a:lstStyle>
            <a:lvl1pPr lvl="0">
              <a:defRPr/>
            </a:lvl1pPr>
          </a:lstStyle>
          <a:p>
            <a:fld id="{8B38DBA3-52F9-4AF4-A6A4-FA4D7DB2F99C}" type="slidenum">
              <a:t>&lt;#&gt;</a:t>
            </a:fld>
          </a:p>
        </p:txBody>
      </p:sp>
    </p:spTree>
  </p:cSld>
  <p:clrMap bg1="lt1" tx1="dk1" bg2="lt2"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s>
</file>

<file path=ppt/notesSlides/_rels/notesSlide2.xml.rels><?xml version="1.0" encoding="UTF-8" standalone="yes"?>
<Relationships xmlns="http://schemas.openxmlformats.org/package/2006/relationships"></Relationships>
</file>

<file path=ppt/notesSlides/_rels/notesSlide3.xml.rels><?xml version="1.0" encoding="UTF-8" standalone="yes"?>
<Relationships xmlns="http://schemas.openxmlformats.org/package/2006/relationships"></Relationships>
</file>

<file path=ppt/notesSlides/_rels/notesSlide4.xml.rels><?xml version="1.0" encoding="UTF-8" standalone="yes"?>
<Relationships xmlns="http://schemas.openxmlformats.org/package/2006/relationships"></Relationships>
</file>

<file path=ppt/notesSlides/_rels/notesSlide5.xml.rels><?xml version="1.0" encoding="UTF-8" standalone="yes"?>
<Relationships xmlns="http://schemas.openxmlformats.org/package/2006/relationships"></Relationships>
</file>

<file path=ppt/notesSlides/_rels/notesSlide6.xml.rels><?xml version="1.0" encoding="UTF-8" standalone="yes"?>
<Relationships xmlns="http://schemas.openxmlformats.org/package/2006/relationships"></Relationships>
</file>

<file path=ppt/notesSlides/notesSlide1.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notesSlides/notesSlide2.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notesSlides/notesSlide3.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notesSlides/notesSlide4.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notesSlides/notesSlide5.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notesSlides/notesSlide6.xml><?xml version="1.0" encoding="utf-8"?>
<p:notes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txBox="1"/>
          <p:nvPr>
            <p:ph type="body"/>
          </p:nvPr>
        </p:nvSpPr>
        <p:spPr>
          <a:xfrm>
            <a:off x="685800" y="609600"/>
            <a:ext cx="7086600" cy="533400"/>
          </a:xfrm>
          <a:prstGeom prst="rect"/>
        </p:spPr>
        <p:txBody>
          <a:bodyPr/>
          <a:lstStyle>
            <a:lvl1pPr lvl="0">
              <a:defRPr/>
            </a:lvl1pPr>
          </a:lstStyle>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Title Slide">
    <p:bg>
      <p:bgPr/>
    </p:bg>
    <p:spTree>
      <p:nvGrpSpPr>
        <p:cNvPr id="1" name=""/>
        <p:cNvGrpSpPr/>
        <p:nvPr/>
      </p:nvGrpSpPr>
      <p:grpSpPr>
        <a:xfrm>
          <a:off x="0" y="0"/>
          <a:ext cx="0" cy="0"/>
          <a:chOff x="0" y="0"/>
          <a:chExt cx="0" cy="0"/>
        </a:xfrm>
      </p:grpSpPr>
      <p:sp>
        <p:nvSpPr>
          <p:cNvPr id="2" name=""/>
          <p:cNvSpPr/>
          <p:nvPr>
            <p:ph type="ctrTitle" idx="0" sz="quarter"/>
          </p:nvPr>
        </p:nvSpPr>
        <p:spPr>
          <a:xfrm>
            <a:off x="685800" y="1997075"/>
            <a:ext cx="7772400" cy="1431925"/>
          </a:xfrm>
          <a:prstGeom prst="rect">
            <a:avLst/>
          </a:prstGeom>
          <a:noFill/>
          <a:ln>
            <a:noFill/>
          </a:ln>
        </p:spPr>
        <p:txBody>
          <a:bodyPr anchor="b" anchorCtr="1"/>
          <a:lstStyle>
            <a:lvl1pPr lvl="0">
              <a:defRPr/>
            </a:lvl1pPr>
          </a:lstStyle>
          <a:p>
            <a:pPr lvl="0"/>
            <a:r>
              <a:rPr/>
              <a:t>Click to edit Master title style</a:t>
            </a:r>
          </a:p>
        </p:txBody>
      </p:sp>
      <p:sp>
        <p:nvSpPr>
          <p:cNvPr id="3" name=""/>
          <p:cNvSpPr/>
          <p:nvPr>
            <p:ph type="subTitle" idx="1" sz="quarter"/>
          </p:nvPr>
        </p:nvSpPr>
        <p:spPr>
          <a:xfrm>
            <a:off x="1371600" y="3886200"/>
            <a:ext cx="6400800" cy="1752600"/>
          </a:xfrm>
          <a:prstGeom prst="rect">
            <a:avLst/>
          </a:prstGeom>
          <a:noFill/>
          <a:ln>
            <a:noFill/>
          </a:ln>
        </p:spPr>
        <p:txBody>
          <a:bodyPr/>
          <a:lstStyle>
            <a:lvl1pPr lvl="0">
              <a:defRPr/>
            </a:lvl1pPr>
          </a:lstStyle>
          <a:p>
            <a:pPr lvl="0"/>
            <a:r>
              <a:rPr/>
              <a:t>Click to edit Master subtitle style</a:t>
            </a:r>
          </a:p>
        </p:txBody>
      </p:sp>
      <p:sp>
        <p:nvSpPr>
          <p:cNvPr id="4" name=""/>
          <p:cNvSpPr/>
          <p:nvPr/>
        </p:nvSpPr>
        <p:spPr>
          <a:xfrm>
            <a:off x="285750" y="2803525"/>
            <a:ext cx="1588" cy="3035300"/>
          </a:xfrm>
          <a:custGeom>
            <a:avLst/>
            <a:pathLst>
              <a:path w="0" h="1912" fill="none">
                <a:moveTo>
                  <a:pt x="0" y="0"/>
                </a:moveTo>
                <a:lnTo>
                  <a:pt x="0" y="6"/>
                </a:lnTo>
                <a:lnTo>
                  <a:pt x="0" y="6"/>
                </a:lnTo>
                <a:lnTo>
                  <a:pt x="0" y="60"/>
                </a:lnTo>
                <a:lnTo>
                  <a:pt x="0" y="1912"/>
                </a:lnTo>
                <a:lnTo>
                  <a:pt x="0" y="1912"/>
                </a:lnTo>
                <a:lnTo>
                  <a:pt x="0" y="0"/>
                </a:lnTo>
                <a:lnTo>
                  <a:pt x="0" y="0"/>
                </a:lnTo>
                <a:close/>
              </a:path>
            </a:pathLst>
          </a:custGeom>
          <a:ln>
            <a:noFill/>
          </a:ln>
        </p:spPr>
        <p:txBody>
          <a:bodyPr/>
          <a:lstStyle>
            <a:lvl1pPr lvl="0">
              <a:defRPr/>
            </a:lvl1pPr>
          </a:lstStyle>
          <a:p/>
        </p:txBody>
      </p:sp>
      <p:sp>
        <p:nvSpPr>
          <p:cNvPr id="5" name=""/>
          <p:cNvSpPr/>
          <p:nvPr>
            <p:ph type="ftr" idx="3" sz="quarter"/>
          </p:nvPr>
        </p:nvSpPr>
        <p:spPr>
          <a:xfrm>
            <a:off x="3124200" y="6245225"/>
            <a:ext cx="2895600" cy="476250"/>
          </a:xfrm>
          <a:prstGeom prst="rect">
            <a:avLst/>
          </a:prstGeom>
          <a:noFill/>
          <a:ln>
            <a:noFill/>
          </a:ln>
        </p:spPr>
        <p:txBody>
          <a:bodyPr anchor="b"/>
          <a:lstStyle>
            <a:lvl1pPr lvl="0">
              <a:defRPr/>
            </a:lvl1pPr>
          </a:lstStyle>
          <a:p/>
        </p:txBody>
      </p:sp>
      <p:sp>
        <p:nvSpPr>
          <p:cNvPr id="6" name=""/>
          <p:cNvSpPr/>
          <p:nvPr>
            <p:ph type="sldNum" idx="4" sz="quarter"/>
          </p:nvPr>
        </p:nvSpPr>
        <p:spPr>
          <a:xfrm>
            <a:off x="6553200" y="6245225"/>
            <a:ext cx="2133600" cy="476250"/>
          </a:xfrm>
          <a:prstGeom prst="rect">
            <a:avLst/>
          </a:prstGeom>
          <a:noFill/>
          <a:ln>
            <a:noFill/>
          </a:ln>
        </p:spPr>
        <p:txBody>
          <a:bodyPr anchor="b"/>
          <a:lstStyle>
            <a:lvl1pPr lvl="0">
              <a:defRPr/>
            </a:lvl1pPr>
          </a:lstStyle>
          <a:p>
            <a:fld id="{8B38DBA3-52F9-4AF4-A6A4-FA4D7DB2F99C}" type="slidenum">
              <a:t>&lt;#&gt;</a:t>
            </a:fld>
          </a:p>
        </p:txBody>
      </p:sp>
      <p:sp>
        <p:nvSpPr>
          <p:cNvPr id="7" name=""/>
          <p:cNvSpPr/>
          <p:nvPr>
            <p:ph type="dt" idx="2" sz="quarter"/>
          </p:nvPr>
        </p:nvSpPr>
        <p:spPr>
          <a:xfrm>
            <a:off x="457200" y="6245225"/>
            <a:ext cx="2133600" cy="476250"/>
          </a:xfrm>
          <a:prstGeom prst="rect">
            <a:avLst/>
          </a:prstGeom>
          <a:noFill/>
          <a:ln>
            <a:noFill/>
          </a:ln>
        </p:spPr>
        <p:txBody>
          <a:bodyPr anchor="b"/>
          <a:lstStyle>
            <a:lvl1pPr lvl="0">
              <a:defRPr/>
            </a:lvl1pPr>
          </a:lstStyle>
          <a:p/>
        </p:txBody>
      </p:sp>
    </p:spTree>
  </p:cSld>
  <p:clrMapOvr>
    <a:overrideClrMapping accent4="accent4" accent3="accent3" bg1="lt1" accent5="accent5" accent2="accent2" accent1="accent1" tx1="dk1" folHlink="folHlink" accent6="accent6" bg2="lt2" tx2="dk2" hlink="hlink"/>
  </p:clrMapOvr>
  <p:transition spd="slow" advClick="1">
    <p:wipe dir="d"/>
  </p:transition>
</p:sldLayout>
</file>

<file path=ppt/slideLayouts/slideLayout2.xml><?xml version="1.0" encoding="utf-8"?>
<p:sldLayout xmlns:p="http://schemas.openxmlformats.org/presentationml/2006/main" xmlns:a="http://schemas.openxmlformats.org/drawingml/2006/main" xmlns:r="http://schemas.openxmlformats.org/officeDocument/2006/relationships">
  <p:cSld name="Title and Content">
    <p:spTree>
      <p:nvGrpSpPr>
        <p:cNvPr id="1" name=""/>
        <p:cNvGrpSpPr/>
        <p:nvPr/>
      </p:nvGrpSpPr>
      <p:grpSpPr>
        <a:xfrm>
          <a:off x="0" y="0"/>
          <a:ext cx="0" cy="0"/>
          <a:chOff x="0" y="0"/>
          <a:chExt cx="0" cy="0"/>
        </a:xfrm>
      </p:grpSpPr>
      <p:sp>
        <p:nvSpPr>
          <p:cNvPr id="2" name=""/>
          <p:cNvSpPr txBox="1"/>
          <p:nvPr>
            <p:ph type="title" idx="0"/>
          </p:nvPr>
        </p:nvSpPr>
        <p:spPr>
          <a:xfrm rot="0">
            <a:off x="457200" y="274320"/>
            <a:ext cx="8229600" cy="1145286"/>
          </a:xfrm>
          <a:prstGeom prst="rect"/>
        </p:spPr>
        <p:txBody>
          <a:bodyPr anchor="ctr"/>
          <a:lstStyle>
            <a:lvl1pPr lvl="0">
              <a:defRPr/>
            </a:lvl1pPr>
          </a:lstStyle>
          <a:p>
            <a:pPr lvl="0"/>
            <a:r>
              <a:rPr/>
              <a:t>Click to edit Master title style</a:t>
            </a:r>
          </a:p>
        </p:txBody>
      </p:sp>
      <p:sp>
        <p:nvSpPr>
          <p:cNvPr id="3" name=""/>
          <p:cNvSpPr txBox="1"/>
          <p:nvPr>
            <p:ph type="body" idx="1"/>
          </p:nvPr>
        </p:nvSpPr>
        <p:spPr>
          <a:xfrm rot="0">
            <a:off x="457200" y="1604772"/>
            <a:ext cx="8229600" cy="4505706"/>
          </a:xfrm>
          <a:prstGeom prst="rect"/>
        </p:spPr>
        <p:txBody>
          <a:bodyPr anchor="t"/>
          <a:lstStyle>
            <a:lvl1pPr lvl="0">
              <a:defRPr/>
            </a:lvl1pPr>
          </a:lstStyle>
          <a:p>
            <a:pPr lvl="0"/>
            <a:r>
              <a:rPr/>
              <a:t>Click to edit Master text styles</a:t>
            </a:r>
          </a:p>
          <a:p>
            <a:pPr lvl="0"/>
            <a:r>
              <a:rPr/>
              <a:t>Second level</a:t>
            </a:r>
          </a:p>
          <a:p>
            <a:pPr lvl="0"/>
            <a:r>
              <a:rPr/>
              <a:t>Third level</a:t>
            </a:r>
          </a:p>
          <a:p>
            <a:pPr lvl="0"/>
            <a:r>
              <a:rPr/>
              <a:t>Fourth level</a:t>
            </a:r>
          </a:p>
          <a:p>
            <a:pPr lvl="0"/>
            <a:r>
              <a:rPr/>
              <a:t>Fifth level</a:t>
            </a:r>
          </a:p>
        </p:txBody>
      </p:sp>
    </p:spTree>
  </p:cSld>
  <p:clrMapOvr>
    <a:overrideClrMapping accent4="accent4" accent3="accent3" bg1="lt1" accent5="accent5" accent2="accent2" accent1="accent1" tx1="dk1" folHlink="folHlink" accent6="accent6" bg2="lt2" tx2="dk2" hlink="hlink"/>
  </p:clrMapOvr>
  <p:transition spd="slow" advClick="1">
    <p:wipe dir="d"/>
  </p:transition>
</p:sldLayout>
</file>

<file path=ppt/slideLayouts/slideLayout3.xml><?xml version="1.0" encoding="utf-8"?>
<p:sldLayout xmlns:p="http://schemas.openxmlformats.org/presentationml/2006/main" xmlns:a="http://schemas.openxmlformats.org/drawingml/2006/main" xmlns:r="http://schemas.openxmlformats.org/officeDocument/2006/relationships">
  <p:cSld name="Two Content">
    <p:spTree>
      <p:nvGrpSpPr>
        <p:cNvPr id="1" name=""/>
        <p:cNvGrpSpPr/>
        <p:nvPr/>
      </p:nvGrpSpPr>
      <p:grpSpPr>
        <a:xfrm>
          <a:off x="0" y="0"/>
          <a:ext cx="0" cy="0"/>
          <a:chOff x="0" y="0"/>
          <a:chExt cx="0" cy="0"/>
        </a:xfrm>
      </p:grpSpPr>
      <p:sp>
        <p:nvSpPr>
          <p:cNvPr id="2" name=""/>
          <p:cNvSpPr txBox="1"/>
          <p:nvPr>
            <p:ph type="title" idx="0"/>
          </p:nvPr>
        </p:nvSpPr>
        <p:spPr>
          <a:xfrm rot="0">
            <a:off x="457200" y="274320"/>
            <a:ext cx="8229600" cy="1145286"/>
          </a:xfrm>
          <a:prstGeom prst="rect"/>
        </p:spPr>
        <p:txBody>
          <a:bodyPr anchor="ctr"/>
          <a:lstStyle>
            <a:lvl1pPr lvl="0">
              <a:defRPr/>
            </a:lvl1pPr>
          </a:lstStyle>
          <a:p>
            <a:pPr lvl="0"/>
            <a:r>
              <a:rPr/>
              <a:t>Click to edit Master title style</a:t>
            </a:r>
          </a:p>
        </p:txBody>
      </p:sp>
      <p:sp>
        <p:nvSpPr>
          <p:cNvPr id="3" name=""/>
          <p:cNvSpPr txBox="1"/>
          <p:nvPr>
            <p:ph type="body" idx="1"/>
          </p:nvPr>
        </p:nvSpPr>
        <p:spPr>
          <a:xfrm rot="0">
            <a:off x="457200" y="1604772"/>
            <a:ext cx="4023360" cy="4505706"/>
          </a:xfrm>
          <a:prstGeom prst="rect"/>
        </p:spPr>
        <p:txBody>
          <a:bodyPr anchor="t"/>
          <a:lstStyle>
            <a:lvl1pPr lvl="0">
              <a:defRPr/>
            </a:lvl1pPr>
          </a:lstStyle>
          <a:p>
            <a:pPr lvl="0"/>
            <a:r>
              <a:rPr/>
              <a:t>Click to edit Master text styles</a:t>
            </a:r>
          </a:p>
          <a:p>
            <a:pPr lvl="0"/>
            <a:r>
              <a:rPr/>
              <a:t>Second level</a:t>
            </a:r>
          </a:p>
          <a:p>
            <a:pPr lvl="0"/>
            <a:r>
              <a:rPr/>
              <a:t>Third level</a:t>
            </a:r>
          </a:p>
          <a:p>
            <a:pPr lvl="0"/>
            <a:r>
              <a:rPr/>
              <a:t>Fourth level</a:t>
            </a:r>
          </a:p>
          <a:p>
            <a:pPr lvl="0"/>
            <a:r>
              <a:rPr/>
              <a:t>Fifth level</a:t>
            </a:r>
          </a:p>
        </p:txBody>
      </p:sp>
      <p:sp>
        <p:nvSpPr>
          <p:cNvPr id="4" name=""/>
          <p:cNvSpPr txBox="1"/>
          <p:nvPr>
            <p:ph type="body" idx="2"/>
          </p:nvPr>
        </p:nvSpPr>
        <p:spPr>
          <a:xfrm rot="0">
            <a:off x="4654296" y="1604772"/>
            <a:ext cx="4023360" cy="4505706"/>
          </a:xfrm>
          <a:prstGeom prst="rect"/>
        </p:spPr>
        <p:txBody>
          <a:bodyPr anchor="t"/>
          <a:lstStyle>
            <a:lvl1pPr lvl="0">
              <a:defRPr/>
            </a:lvl1pPr>
          </a:lstStyle>
          <a:p>
            <a:pPr lvl="0"/>
            <a:r>
              <a:rPr/>
              <a:t>Click to edit Master text styles</a:t>
            </a:r>
          </a:p>
          <a:p>
            <a:pPr lvl="0"/>
            <a:r>
              <a:rPr/>
              <a:t>Second level</a:t>
            </a:r>
          </a:p>
          <a:p>
            <a:pPr lvl="0"/>
            <a:r>
              <a:rPr/>
              <a:t>Third level</a:t>
            </a:r>
          </a:p>
          <a:p>
            <a:pPr lvl="0"/>
            <a:r>
              <a:rPr/>
              <a:t>Fourth level</a:t>
            </a:r>
          </a:p>
          <a:p>
            <a:pPr lvl="0"/>
            <a:r>
              <a:rPr/>
              <a:t>Fifth level</a:t>
            </a:r>
          </a:p>
        </p:txBody>
      </p:sp>
    </p:spTree>
  </p:cSld>
  <p:clrMapOvr>
    <a:overrideClrMapping accent4="accent4" accent3="accent3" bg1="lt1" accent5="accent5" accent2="accent2" accent1="accent1" tx1="dk1" folHlink="folHlink" accent6="accent6" bg2="lt2" tx2="dk2" hlink="hlink"/>
  </p:clrMapOvr>
  <p:transition spd="slow" advClick="1">
    <p:wipe dir="d"/>
  </p:transition>
</p:sldLayout>
</file>

<file path=ppt/slideLayouts/slideLayout4.xml><?xml version="1.0" encoding="utf-8"?>
<p:sldLayout xmlns:p="http://schemas.openxmlformats.org/presentationml/2006/main" xmlns:a="http://schemas.openxmlformats.org/drawingml/2006/main" xmlns:r="http://schemas.openxmlformats.org/officeDocument/2006/relationships">
  <p:cSld name="Blank">
    <p:spTree>
      <p:nvGrpSpPr>
        <p:cNvPr id="1" name=""/>
        <p:cNvGrpSpPr/>
        <p:nvPr/>
      </p:nvGrpSpPr>
      <p:grpSpPr>
        <a:xfrm>
          <a:off x="0" y="0"/>
          <a:ext cx="0" cy="0"/>
          <a:chOff x="0" y="0"/>
          <a:chExt cx="0" cy="0"/>
        </a:xfrm>
      </p:grpSpPr>
    </p:spTree>
  </p:cSld>
  <p:clrMapOvr>
    <a:overrideClrMapping accent4="accent4" accent3="accent3" bg1="lt1" accent5="accent5" accent2="accent2" accent1="accent1" tx1="dk1" folHlink="folHlink" accent6="accent6" bg2="lt2" tx2="dk2" hlink="hlink"/>
  </p:clrMapOvr>
  <p:transition spd="slow" advClick="1">
    <p:wipe dir="d"/>
  </p:transition>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3" Type="http://schemas.openxmlformats.org/officeDocument/2006/relationships/slideLayout" Target="../slideLayouts/slideLayout2.xml"/><Relationship Id="rId5" Type="http://schemas.openxmlformats.org/officeDocument/2006/relationships/slideLayout" Target="../slideLayouts/slideLayout4.xml"/><Relationship Id="rId6" Type="http://schemas.openxmlformats.org/officeDocument/2006/relationships/theme" Target="../theme/theme1.xml"/><Relationship Id="rId4" Type="http://schemas.openxmlformats.org/officeDocument/2006/relationships/slideLayout" Target="../slideLayouts/slideLayout3.xml"/><Relationship Id="rId1" Type="http://schemas.openxmlformats.org/officeDocument/2006/relationships/image" Target="../media/image1.jpeg"/></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Pr>
        <a:blipFill>
          <a:blip r:embed="rId1"/>
          <a:srcRect/>
          <a:stretch>
            <a:fillRect/>
          </a:stretch>
        </a:blipFill>
      </p:bgPr>
    </p:bg>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a:noFill/>
          <a:ln>
            <a:noFill/>
          </a:ln>
        </p:spPr>
        <p:txBody>
          <a:bodyPr anchor="ctr"/>
          <a:lstStyle>
            <a:lvl1pPr lvl="0">
              <a:defRPr/>
            </a:lvl1pPr>
          </a:lstStyle>
          <a:p>
            <a:pPr lvl="0"/>
            <a:r>
              <a:rPr/>
              <a:t>Click to edit Master title style</a:t>
            </a:r>
          </a:p>
        </p:txBody>
      </p:sp>
      <p:sp>
        <p:nvSpPr>
          <p:cNvPr id="3" name=""/>
          <p:cNvSpPr/>
          <p:nvPr>
            <p:ph type="body" idx="1"/>
          </p:nvPr>
        </p:nvSpPr>
        <p:spPr>
          <a:xfrm>
            <a:off x="457200" y="1905000"/>
            <a:ext cx="8229600" cy="4114800"/>
          </a:xfrm>
          <a:prstGeom prst="rect">
            <a:avLst/>
          </a:prstGeom>
          <a:noFill/>
          <a:ln>
            <a:noFill/>
          </a:ln>
        </p:spPr>
        <p:txBody>
          <a:bodyPr/>
          <a:lstStyle>
            <a:lvl1pPr lvl="0">
              <a:defRPr/>
            </a:lvl1p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
          <p:cNvSpPr/>
          <p:nvPr>
            <p:ph type="dt" idx="2" sz="half"/>
          </p:nvPr>
        </p:nvSpPr>
        <p:spPr>
          <a:xfrm>
            <a:off x="457200" y="6245225"/>
            <a:ext cx="2133600" cy="476250"/>
          </a:xfrm>
          <a:prstGeom prst="rect">
            <a:avLst/>
          </a:prstGeom>
          <a:noFill/>
          <a:ln>
            <a:noFill/>
          </a:ln>
        </p:spPr>
        <p:txBody>
          <a:bodyPr anchor="b"/>
          <a:lstStyle>
            <a:lvl1pPr lvl="0">
              <a:defRPr/>
            </a:lvl1pPr>
          </a:lstStyle>
          <a:p/>
        </p:txBody>
      </p:sp>
      <p:sp>
        <p:nvSpPr>
          <p:cNvPr id="5" name=""/>
          <p:cNvSpPr/>
          <p:nvPr>
            <p:ph type="ftr" idx="3" sz="quarter"/>
          </p:nvPr>
        </p:nvSpPr>
        <p:spPr>
          <a:xfrm>
            <a:off x="3124200" y="6245225"/>
            <a:ext cx="2895600" cy="476250"/>
          </a:xfrm>
          <a:prstGeom prst="rect">
            <a:avLst/>
          </a:prstGeom>
          <a:noFill/>
          <a:ln>
            <a:noFill/>
          </a:ln>
        </p:spPr>
        <p:txBody>
          <a:bodyPr anchor="b"/>
          <a:lstStyle>
            <a:lvl1pPr lvl="0">
              <a:defRPr/>
            </a:lvl1pPr>
          </a:lstStyle>
          <a:p/>
        </p:txBody>
      </p:sp>
      <p:sp>
        <p:nvSpPr>
          <p:cNvPr id="6" name=""/>
          <p:cNvSpPr/>
          <p:nvPr>
            <p:ph type="sldNum" idx="4" sz="quarter"/>
          </p:nvPr>
        </p:nvSpPr>
        <p:spPr>
          <a:xfrm>
            <a:off x="6553200" y="6245225"/>
            <a:ext cx="2133600" cy="476250"/>
          </a:xfrm>
          <a:prstGeom prst="rect">
            <a:avLst/>
          </a:prstGeom>
          <a:noFill/>
          <a:ln>
            <a:noFill/>
          </a:ln>
        </p:spPr>
        <p:txBody>
          <a:bodyPr anchor="b"/>
          <a:lstStyle>
            <a:lvl1pPr lvl="0">
              <a:defRPr/>
            </a:lvl1pPr>
          </a:lstStyle>
          <a:p>
            <a:fld id="{8B38DBA3-52F9-4AF4-A6A4-FA4D7DB2F99C}" type="slidenum">
              <a:t>&lt;#&gt;</a:t>
            </a:fld>
          </a:p>
        </p:txBody>
      </p:sp>
    </p:spTree>
  </p:cSld>
  <p:clrMap accent4="accent4" accent3="accent3" bg1="lt1" accent5="accent5" accent2="accent2" accent1="accent1" tx1="dk1" folHlink="folHlink" accent6="accent6" bg2="lt2" tx2="dk2" hlink="hlink"/>
  <p:sldLayoutIdLst>
    <p:sldLayoutId id="2147483648" r:id="rId2"/>
    <p:sldLayoutId id="2147483649" r:id="rId3"/>
    <p:sldLayoutId id="2147483650" r:id="rId4"/>
    <p:sldLayoutId id="2147483651" r:id="rId5"/>
  </p:sldLayoutIdLst>
  <p:transition spd="slow" advClick="1">
    <p:wipe dir="d"/>
  </p:transition>
  <p:txStyles>
    <p:titleStyle>
      <a:lvl1pPr lvl="0" algn="l" rtl="0" marL="0" indent="0">
        <a:lnSpc>
          <a:spcPct val="100000"/>
        </a:lnSpc>
        <a:buNone/>
        <a:defRPr sz="4400" b="0" i="0" u="none" strike="noStrike" baseline="0">
          <a:solidFill>
            <a:srgbClr val="FFFFFF"/>
          </a:solidFill>
          <a:effectLst>
            <a:outerShdw blurRad="38100" dist="38100" dir="2700000" algn="tl">
              <a:srgbClr val="000000">
                <a:alpha val="43137"/>
              </a:srgbClr>
            </a:outerShdw>
          </a:effectLst>
          <a:latin typeface="Tahoma"/>
        </a:defRPr>
      </a:lvl1pPr>
    </p:titleStyle>
    <p:bodyStyle>
      <a:lvl1pPr lvl="0" algn="l" rtl="0" marL="342900" indent="-342900">
        <a:lnSpc>
          <a:spcPct val="100000"/>
        </a:lnSpc>
        <a:spcBef>
          <a:spcPct val="20000"/>
        </a:spcBef>
        <a:buClr>
          <a:srgbClr val="FFCC00"/>
        </a:buClr>
        <a:buSzPct val="120000"/>
        <a:buChar char="•"/>
        <a:defRPr sz="3200" b="0" i="0" u="none" strike="noStrike" baseline="0">
          <a:solidFill>
            <a:srgbClr val="FFFFFF"/>
          </a:solidFill>
          <a:effectLst>
            <a:outerShdw blurRad="38100" dist="38100" dir="2700000" algn="tl">
              <a:srgbClr val="000000">
                <a:alpha val="43137"/>
              </a:srgbClr>
            </a:outerShdw>
          </a:effectLst>
          <a:latin typeface="Tahoma"/>
        </a:defRPr>
      </a:lvl1pPr>
      <a:lvl2pPr lvl="0" marL="742950" indent="-285750">
        <a:defRPr sz="2800"/>
      </a:lvl2pPr>
      <a:lvl3pPr lvl="0" marL="1143000" indent="-228600">
        <a:defRPr sz="2400"/>
      </a:lvl3pPr>
      <a:lvl4pPr lvl="0" marL="1600200" indent="-228600">
        <a:defRPr sz="2000"/>
      </a:lvl4pPr>
      <a:lvl5pPr lvl="0" marL="2057400" indent="-228600">
        <a:defRPr/>
      </a:lvl5pPr>
    </p:body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3" Type="http://schemas.openxmlformats.org/officeDocument/2006/relationships/slide" Target="../slides/slide1.xml"/><Relationship Id="rId4" Type="http://schemas.openxmlformats.org/officeDocument/2006/relationships/notesMaster" Target="../notesMasters/notesMaster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2.xml"/><Relationship Id="rId5" Type="http://schemas.openxmlformats.org/officeDocument/2006/relationships/notesMaster" Target="../notesMasters/notesMaster1.xml"/><Relationship Id="rId4" Type="http://schemas.openxmlformats.org/officeDocument/2006/relationships/slide" Target="../slides/slide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3" Type="http://schemas.openxmlformats.org/officeDocument/2006/relationships/notesSlide" Target="../notesSlides/notesSlide3.xml"/><Relationship Id="rId5" Type="http://schemas.openxmlformats.org/officeDocument/2006/relationships/notesMaster" Target="../notesMasters/notesMaster1.xml"/><Relationship Id="rId4" Type="http://schemas.openxmlformats.org/officeDocument/2006/relationships/slide" Target="../slides/slide3.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3" Type="http://schemas.openxmlformats.org/officeDocument/2006/relationships/notesSlide" Target="../notesSlides/notesSlide4.xml"/><Relationship Id="rId5" Type="http://schemas.openxmlformats.org/officeDocument/2006/relationships/notesMaster" Target="../notesMasters/notesMaster1.xml"/><Relationship Id="rId4" Type="http://schemas.openxmlformats.org/officeDocument/2006/relationships/slide" Target="../slides/slide4.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3" Type="http://schemas.openxmlformats.org/officeDocument/2006/relationships/slide" Target="../slides/slide5.xml"/><Relationship Id="rId4" Type="http://schemas.openxmlformats.org/officeDocument/2006/relationships/notesMaster" Target="../notesMasters/notesMaster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3" Type="http://schemas.openxmlformats.org/officeDocument/2006/relationships/slide" Target="../slides/slide6.xml"/><Relationship Id="rId4" Type="http://schemas.openxmlformats.org/officeDocument/2006/relationships/notesMaster" Target="../notesMasters/notesMaster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ctrTitle" idx="0"/>
          </p:nvPr>
        </p:nvSpPr>
        <p:spPr>
          <a:xfrm rot="0">
            <a:off x="685800" y="1997075"/>
            <a:ext cx="7772400" cy="1431925"/>
          </a:xfrm>
          <a:prstGeom prst="rect">
            <a:avLst/>
          </a:prstGeom>
        </p:spPr>
        <p:txBody>
          <a:bodyPr/>
          <a:lstStyle>
            <a:lvl1pPr lvl="0">
              <a:defRPr/>
            </a:lvl1pPr>
          </a:lstStyle>
          <a:p>
            <a:pPr lvl="0"/>
            <a:r>
              <a:rPr/>
              <a:t>Pneumonia</a:t>
            </a:r>
          </a:p>
        </p:txBody>
      </p:sp>
      <p:sp>
        <p:nvSpPr>
          <p:cNvPr id="3" name=""/>
          <p:cNvSpPr/>
          <p:nvPr>
            <p:ph type="subTitle" idx="1"/>
          </p:nvPr>
        </p:nvSpPr>
        <p:spPr>
          <a:xfrm rot="0">
            <a:off x="1371600" y="3886200"/>
            <a:ext cx="6400800" cy="1752600"/>
          </a:xfrm>
          <a:prstGeom prst="rect">
            <a:avLst/>
          </a:prstGeom>
        </p:spPr>
        <p:txBody>
          <a:bodyPr/>
          <a:lstStyle>
            <a:lvl1pPr lvl="0" algn="ctr">
              <a:buNone/>
              <a:defRPr/>
            </a:lvl1pPr>
          </a:lstStyle>
          <a:p>
            <a:pPr lvl="0" algn="ctr">
              <a:buNone/>
            </a:pPr>
            <a:r>
              <a:rPr lang="en-US"/>
              <a:t>MOSES WAKULOBA, EH, MSC HA</a:t>
            </a:r>
          </a:p>
        </p:txBody>
      </p:sp>
    </p:spTree>
  </p:cSld>
  <p:transition spd="slow" advClick="1">
    <p:wipe dir="d"/>
  </p:transition>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Modifying Factors</a:t>
            </a:r>
          </a:p>
        </p:txBody>
      </p:sp>
      <p:sp>
        <p:nvSpPr>
          <p:cNvPr id="3" name=""/>
          <p:cNvSpPr txBox="1"/>
          <p:nvPr/>
        </p:nvSpPr>
        <p:spPr>
          <a:xfrm>
            <a:off x="609600" y="6324600"/>
            <a:ext cx="74676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pic>
        <p:nvPicPr>
          <p:cNvPr id="4" name=""/>
          <p:cNvPicPr/>
          <p:nvPr/>
        </p:nvPicPr>
        <p:blipFill>
          <a:blip r:embed="rId1"/>
          <a:srcRect/>
          <a:stretch>
            <a:fillRect/>
          </a:stretch>
        </p:blipFill>
        <p:spPr>
          <a:xfrm rot="0">
            <a:off x="1143000" y="1524000"/>
            <a:ext cx="7162800" cy="4849813"/>
          </a:xfrm>
          <a:prstGeom prst="rect"/>
          <a:noFill/>
          <a:ln>
            <a:noFill/>
          </a:ln>
        </p:spPr>
      </p:pic>
    </p:spTree>
  </p:cSld>
  <p:transition spd="slow" advClick="1">
    <p:wipe dir="d"/>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sz="4000"/>
              <a:t>CAP – Modifying Factors</a:t>
            </a:r>
          </a:p>
        </p:txBody>
      </p:sp>
      <p:sp>
        <p:nvSpPr>
          <p:cNvPr id="3" name=""/>
          <p:cNvSpPr txBox="1"/>
          <p:nvPr/>
        </p:nvSpPr>
        <p:spPr>
          <a:xfrm>
            <a:off x="1524000" y="6172200"/>
            <a:ext cx="61722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
        <p:nvSpPr>
          <p:cNvPr id="4" name=""/>
          <p:cNvSpPr/>
          <p:nvPr/>
        </p:nvSpPr>
        <p:spPr>
          <a:xfrm>
            <a:off x="1066800" y="990600"/>
            <a:ext cx="6781800" cy="4737100"/>
          </a:xfrm>
          <a:prstGeom prst="rect">
            <a:avLst/>
          </a:prstGeom>
          <a:noFill/>
          <a:ln>
            <a:noFill/>
          </a:ln>
        </p:spPr>
        <p:txBody>
          <a:bodyPr/>
          <a:lstStyle>
            <a:lvl1pPr lvl="0">
              <a:defRPr/>
            </a:lvl1pPr>
          </a:lstStyle>
          <a:p>
            <a:pPr lvl="0"/>
            <a:r>
              <a:rPr sz="1600" b="1">
                <a:latin typeface="Tahoma"/>
              </a:rPr>
              <a:t>MODIFYING FACTORS THAT INCREASE THE RISK OF</a:t>
            </a:r>
          </a:p>
          <a:p>
            <a:pPr lvl="0"/>
            <a:r>
              <a:rPr sz="1600" b="1">
                <a:latin typeface="Tahoma"/>
              </a:rPr>
              <a:t>INFECTION WITH SPECIFIC PATHOGENS</a:t>
            </a:r>
          </a:p>
          <a:p>
            <a:pPr lvl="0"/>
            <a:r>
              <a:rPr sz="1600">
                <a:latin typeface="Tahoma"/>
              </a:rPr>
              <a:t>Penicillin-resistant and drug-resistant pneumococci</a:t>
            </a:r>
          </a:p>
          <a:p>
            <a:pPr lvl="0"/>
            <a:r>
              <a:rPr sz="1600">
                <a:latin typeface="Tahoma"/>
              </a:rPr>
              <a:t>  Age &gt; 65 yr</a:t>
            </a:r>
          </a:p>
          <a:p>
            <a:pPr lvl="0"/>
            <a:r>
              <a:rPr sz="1600">
                <a:latin typeface="Tahoma"/>
              </a:rPr>
              <a:t>  B-Lactam therapy within the past 3 mo</a:t>
            </a:r>
          </a:p>
          <a:p>
            <a:pPr lvl="0"/>
            <a:r>
              <a:rPr sz="1600">
                <a:latin typeface="Tahoma"/>
              </a:rPr>
              <a:t>  Alcoholism</a:t>
            </a:r>
          </a:p>
          <a:p>
            <a:pPr lvl="0"/>
            <a:r>
              <a:rPr sz="1600">
                <a:latin typeface="Tahoma"/>
              </a:rPr>
              <a:t>  Immune-suppressive illness (including therapy w/ corticosteroids)</a:t>
            </a:r>
          </a:p>
          <a:p>
            <a:pPr lvl="0"/>
            <a:r>
              <a:rPr sz="1600">
                <a:latin typeface="Tahoma"/>
              </a:rPr>
              <a:t>  Multiple medical comorbidities</a:t>
            </a:r>
          </a:p>
          <a:p>
            <a:pPr lvl="0"/>
            <a:r>
              <a:rPr sz="1600">
                <a:latin typeface="Tahoma"/>
              </a:rPr>
              <a:t>  Exposure to a child in a day care center</a:t>
            </a:r>
          </a:p>
          <a:p>
            <a:pPr lvl="0"/>
            <a:r>
              <a:rPr sz="1600">
                <a:latin typeface="Tahoma"/>
              </a:rPr>
              <a:t>Enteric gram-negatives</a:t>
            </a:r>
          </a:p>
          <a:p>
            <a:pPr lvl="0"/>
            <a:r>
              <a:rPr sz="1600">
                <a:latin typeface="Tahoma"/>
              </a:rPr>
              <a:t>  Residence in a nursing home</a:t>
            </a:r>
          </a:p>
          <a:p>
            <a:pPr lvl="0"/>
            <a:r>
              <a:rPr sz="1600">
                <a:latin typeface="Tahoma"/>
              </a:rPr>
              <a:t>  Underlying cardiopulmonary disease</a:t>
            </a:r>
          </a:p>
          <a:p>
            <a:pPr lvl="0"/>
            <a:r>
              <a:rPr sz="1600">
                <a:latin typeface="Tahoma"/>
              </a:rPr>
              <a:t>  Multiple medical comorbidities</a:t>
            </a:r>
          </a:p>
          <a:p>
            <a:pPr lvl="0"/>
            <a:r>
              <a:rPr sz="1600">
                <a:latin typeface="Tahoma"/>
              </a:rPr>
              <a:t>  Recent antibiotic therapy</a:t>
            </a:r>
          </a:p>
          <a:p>
            <a:pPr lvl="0"/>
            <a:r>
              <a:rPr sz="1600" i="1">
                <a:latin typeface="Tahoma"/>
              </a:rPr>
              <a:t>Pseudomonas aeruginosa</a:t>
            </a:r>
          </a:p>
          <a:p>
            <a:pPr lvl="0"/>
            <a:r>
              <a:rPr sz="1600">
                <a:latin typeface="Tahoma"/>
              </a:rPr>
              <a:t>  Structural lung disease (bronchiectasis)</a:t>
            </a:r>
          </a:p>
          <a:p>
            <a:pPr lvl="0"/>
            <a:r>
              <a:rPr sz="1600">
                <a:latin typeface="Tahoma"/>
              </a:rPr>
              <a:t>  Corticosteroid therapy (10 mg of prednisone per day)</a:t>
            </a:r>
          </a:p>
          <a:p>
            <a:pPr lvl="0"/>
            <a:r>
              <a:rPr sz="1600">
                <a:latin typeface="Tahoma"/>
              </a:rPr>
              <a:t>  Broad-spectrum antibiotic therapy for &gt; 7 d in the past month</a:t>
            </a:r>
          </a:p>
          <a:p>
            <a:pPr lvl="0"/>
            <a:r>
              <a:rPr sz="1600">
                <a:latin typeface="Tahoma"/>
              </a:rPr>
              <a:t>  Malnutrition</a:t>
            </a:r>
          </a:p>
        </p:txBody>
      </p:sp>
    </p:spTree>
  </p:cSld>
  <p:transition spd="slow" advClick="1">
    <p:wipe dir="d"/>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Algorithms</a:t>
            </a:r>
          </a:p>
        </p:txBody>
      </p:sp>
      <p:pic>
        <p:nvPicPr>
          <p:cNvPr id="3" name=""/>
          <p:cNvPicPr/>
          <p:nvPr/>
        </p:nvPicPr>
        <p:blipFill>
          <a:blip r:embed="rId1"/>
          <a:srcRect/>
          <a:stretch>
            <a:fillRect/>
          </a:stretch>
        </p:blipFill>
        <p:spPr>
          <a:xfrm rot="0">
            <a:off x="533400" y="1371600"/>
            <a:ext cx="8229600" cy="4414838"/>
          </a:xfrm>
          <a:prstGeom prst="rect"/>
        </p:spPr>
      </p:pic>
      <p:sp>
        <p:nvSpPr>
          <p:cNvPr id="4" name=""/>
          <p:cNvSpPr txBox="1"/>
          <p:nvPr/>
        </p:nvSpPr>
        <p:spPr>
          <a:xfrm>
            <a:off x="1143000" y="6096000"/>
            <a:ext cx="64770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Algorithms</a:t>
            </a:r>
          </a:p>
        </p:txBody>
      </p:sp>
      <p:pic>
        <p:nvPicPr>
          <p:cNvPr id="3" name=""/>
          <p:cNvPicPr/>
          <p:nvPr/>
        </p:nvPicPr>
        <p:blipFill>
          <a:blip r:embed="rId1"/>
          <a:srcRect/>
          <a:stretch>
            <a:fillRect/>
          </a:stretch>
        </p:blipFill>
        <p:spPr>
          <a:xfrm rot="0">
            <a:off x="609600" y="1524000"/>
            <a:ext cx="8001000" cy="4718050"/>
          </a:xfrm>
          <a:prstGeom prst="rect"/>
        </p:spPr>
      </p:pic>
      <p:sp>
        <p:nvSpPr>
          <p:cNvPr id="4" name=""/>
          <p:cNvSpPr txBox="1"/>
          <p:nvPr/>
        </p:nvSpPr>
        <p:spPr>
          <a:xfrm>
            <a:off x="1143000" y="6324600"/>
            <a:ext cx="68580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850900"/>
          </a:xfrm>
          <a:prstGeom prst="rect">
            <a:avLst/>
          </a:prstGeom>
        </p:spPr>
        <p:txBody>
          <a:bodyPr/>
          <a:lstStyle>
            <a:lvl1pPr lvl="0">
              <a:defRPr/>
            </a:lvl1pPr>
          </a:lstStyle>
          <a:p/>
        </p:txBody>
      </p:sp>
      <p:pic>
        <p:nvPicPr>
          <p:cNvPr id="3" name=""/>
          <p:cNvPicPr/>
          <p:nvPr/>
        </p:nvPicPr>
        <p:blipFill>
          <a:blip r:embed="rId1"/>
          <a:srcRect/>
          <a:stretch>
            <a:fillRect/>
          </a:stretch>
        </p:blipFill>
        <p:spPr>
          <a:xfrm rot="0">
            <a:off x="1066800" y="220663"/>
            <a:ext cx="7010400" cy="6489700"/>
          </a:xfrm>
          <a:prstGeom prst="rect"/>
        </p:spPr>
      </p:pic>
    </p:spTree>
  </p:cSld>
  <p:transition spd="slow" advClick="1">
    <p:wipe dir="d"/>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p:txBody>
      </p:sp>
      <p:pic>
        <p:nvPicPr>
          <p:cNvPr id="3" name=""/>
          <p:cNvPicPr/>
          <p:nvPr/>
        </p:nvPicPr>
        <p:blipFill>
          <a:blip r:embed="rId1"/>
          <a:srcRect/>
          <a:stretch>
            <a:fillRect/>
          </a:stretch>
        </p:blipFill>
        <p:spPr>
          <a:xfrm rot="0">
            <a:off x="1295400" y="0"/>
            <a:ext cx="5913438" cy="6858000"/>
          </a:xfrm>
          <a:prstGeom prst="rect"/>
        </p:spPr>
      </p:pic>
    </p:spTree>
  </p:cSld>
  <p:transition spd="slow" advClick="1">
    <p:wipe dir="d"/>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Duration of Therapy</a:t>
            </a:r>
          </a:p>
        </p:txBody>
      </p:sp>
      <p:sp>
        <p:nvSpPr>
          <p:cNvPr id="3" name=""/>
          <p:cNvSpPr/>
          <p:nvPr>
            <p:ph type="body" idx="1"/>
          </p:nvPr>
        </p:nvSpPr>
        <p:spPr>
          <a:xfrm>
            <a:off x="457200" y="1905000"/>
            <a:ext cx="8229600" cy="3505200"/>
          </a:xfrm>
          <a:prstGeom prst="rect">
            <a:avLst/>
          </a:prstGeom>
        </p:spPr>
        <p:txBody>
          <a:bodyPr/>
          <a:lstStyle>
            <a:lvl1pPr lvl="0">
              <a:defRPr/>
            </a:lvl1pPr>
          </a:lstStyle>
          <a:p>
            <a:pPr lvl="0"/>
            <a:r>
              <a:rPr/>
              <a:t>?  ?  ?  ?  ?  ?</a:t>
            </a:r>
          </a:p>
          <a:p>
            <a:pPr lvl="0"/>
            <a:r>
              <a:rPr/>
              <a:t>5 -7 days - outpatients</a:t>
            </a:r>
          </a:p>
          <a:p>
            <a:pPr lvl="0"/>
            <a:r>
              <a:rPr/>
              <a:t>7-10 days – inpatients, </a:t>
            </a:r>
            <a:r>
              <a:rPr i="1"/>
              <a:t>S. pneumoniae</a:t>
            </a:r>
          </a:p>
          <a:p>
            <a:pPr lvl="0"/>
            <a:r>
              <a:rPr/>
              <a:t>10-14 days – </a:t>
            </a:r>
            <a:r>
              <a:rPr i="1"/>
              <a:t>Mycoplasma, Chlamydia, Legionella</a:t>
            </a:r>
          </a:p>
          <a:p>
            <a:pPr lvl="0"/>
            <a:r>
              <a:rPr/>
              <a:t>14+ days - chronic steroid users</a:t>
            </a:r>
          </a:p>
        </p:txBody>
      </p:sp>
      <p:sp>
        <p:nvSpPr>
          <p:cNvPr id="4" name=""/>
          <p:cNvSpPr txBox="1"/>
          <p:nvPr/>
        </p:nvSpPr>
        <p:spPr>
          <a:xfrm>
            <a:off x="609600" y="5943600"/>
            <a:ext cx="7772400" cy="366713"/>
          </a:xfrm>
          <a:prstGeom prst="rect"/>
          <a:noFill/>
          <a:ln>
            <a:noFill/>
          </a:ln>
        </p:spPr>
        <p:txBody>
          <a:bodyPr/>
          <a:lstStyle>
            <a:lvl1pPr lvl="0">
              <a:defRPr/>
            </a:lvl1pPr>
          </a:lstStyle>
          <a:p/>
        </p:txBody>
      </p:sp>
      <p:sp>
        <p:nvSpPr>
          <p:cNvPr id="5" name=""/>
          <p:cNvSpPr txBox="1"/>
          <p:nvPr/>
        </p:nvSpPr>
        <p:spPr>
          <a:xfrm>
            <a:off x="1143000" y="5867400"/>
            <a:ext cx="67056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sz="4000"/>
              <a:t>CAP -The Switch to Oral Antibiotics</a:t>
            </a:r>
          </a:p>
        </p:txBody>
      </p:sp>
      <p:sp>
        <p:nvSpPr>
          <p:cNvPr id="3" name=""/>
          <p:cNvSpPr/>
          <p:nvPr>
            <p:ph type="body" idx="1"/>
          </p:nvPr>
        </p:nvSpPr>
        <p:spPr>
          <a:xfrm>
            <a:off x="457200" y="1905000"/>
            <a:ext cx="8229600" cy="3810000"/>
          </a:xfrm>
          <a:prstGeom prst="rect">
            <a:avLst/>
          </a:prstGeom>
        </p:spPr>
        <p:txBody>
          <a:bodyPr/>
          <a:lstStyle>
            <a:lvl1pPr lvl="0">
              <a:defRPr/>
            </a:lvl1pPr>
          </a:lstStyle>
          <a:p>
            <a:pPr lvl="0"/>
            <a:r>
              <a:rPr/>
              <a:t>Switch if patient meets the following:</a:t>
            </a:r>
          </a:p>
          <a:p>
            <a:pPr lvl="1"/>
            <a:r>
              <a:rPr/>
              <a:t>Inproved cough and dyspnea</a:t>
            </a:r>
          </a:p>
          <a:p>
            <a:pPr lvl="1"/>
            <a:r>
              <a:rPr/>
              <a:t>Afebrile on 2 occasions 8 hours apart</a:t>
            </a:r>
          </a:p>
          <a:p>
            <a:pPr lvl="2"/>
            <a:r>
              <a:rPr/>
              <a:t>If otherwise improving way waive this criteria</a:t>
            </a:r>
          </a:p>
          <a:p>
            <a:pPr lvl="1"/>
            <a:r>
              <a:rPr/>
              <a:t>Decreasing WBC count</a:t>
            </a:r>
          </a:p>
          <a:p>
            <a:pPr lvl="1"/>
            <a:r>
              <a:rPr/>
              <a:t>Functional GI tract with adequate PO intake</a:t>
            </a:r>
          </a:p>
        </p:txBody>
      </p:sp>
      <p:sp>
        <p:nvSpPr>
          <p:cNvPr id="4" name=""/>
          <p:cNvSpPr/>
          <p:nvPr/>
        </p:nvSpPr>
        <p:spPr>
          <a:xfrm>
            <a:off x="1524000" y="5715000"/>
            <a:ext cx="4829175" cy="366713"/>
          </a:xfrm>
          <a:prstGeom prst="rect">
            <a:avLst/>
          </a:prstGeom>
          <a:noFill/>
          <a:ln>
            <a:noFill/>
          </a:ln>
        </p:spPr>
        <p:txBody>
          <a:bodyPr wrap="none" anchor="t"/>
          <a:lstStyle>
            <a:lvl1pPr lvl="0">
              <a:defRPr/>
            </a:lvl1pPr>
          </a:lstStyle>
          <a:p>
            <a:pPr lvl="0"/>
            <a:r>
              <a:rPr>
                <a:latin typeface="Tahoma"/>
              </a:rPr>
              <a:t>Am J Respir Crit Care Med 163:1730-54, 2001</a:t>
            </a:r>
          </a:p>
        </p:txBody>
      </p:sp>
    </p:spTree>
  </p:cSld>
  <p:transition spd="slow" advClick="1"/>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Prevention</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Influenza Vaccine</a:t>
            </a:r>
          </a:p>
          <a:p>
            <a:pPr lvl="0"/>
            <a:r>
              <a:rPr/>
              <a:t>Pneumococcal Vaccine</a:t>
            </a:r>
          </a:p>
          <a:p>
            <a:pPr lvl="0"/>
          </a:p>
        </p:txBody>
      </p:sp>
    </p:spTree>
  </p:cSld>
  <p:transition spd="slow" advClick="1">
    <p:wipe dir="d"/>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Remember</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sz="2800"/>
              <a:t>Influenza Vaccine</a:t>
            </a:r>
          </a:p>
          <a:p>
            <a:pPr lvl="0"/>
            <a:r>
              <a:rPr sz="2800"/>
              <a:t>Pneumococcal Vaccine</a:t>
            </a:r>
          </a:p>
          <a:p>
            <a:pPr lvl="0"/>
          </a:p>
          <a:p>
            <a:pPr lvl="0"/>
          </a:p>
          <a:p>
            <a:pPr lvl="0"/>
          </a:p>
          <a:p>
            <a:pPr lvl="0"/>
          </a:p>
          <a:p>
            <a:pPr lvl="0"/>
            <a:r>
              <a:rPr sz="2800"/>
              <a:t>After discharge – Follow up CXR to exclude cancer</a:t>
            </a:r>
          </a:p>
        </p:txBody>
      </p:sp>
      <p:sp>
        <p:nvSpPr>
          <p:cNvPr id="4" name=""/>
          <p:cNvSpPr txBox="1"/>
          <p:nvPr/>
        </p:nvSpPr>
        <p:spPr>
          <a:xfrm>
            <a:off x="533400" y="3810000"/>
            <a:ext cx="7924800" cy="762000"/>
          </a:xfrm>
          <a:prstGeom prst="rect"/>
          <a:noFill/>
          <a:ln>
            <a:noFill/>
          </a:ln>
        </p:spPr>
        <p:txBody>
          <a:bodyPr/>
          <a:lstStyle>
            <a:lvl1pPr lvl="0">
              <a:defRPr/>
            </a:lvl1pPr>
          </a:lstStyle>
          <a:p>
            <a:pPr lvl="0" algn="ctr">
              <a:spcBef>
                <a:spcPct val="50000"/>
              </a:spcBef>
            </a:pPr>
            <a:r>
              <a:rPr sz="4400">
                <a:solidFill>
                  <a:srgbClr val="99FF33"/>
                </a:solidFill>
                <a:latin typeface="Tahoma"/>
              </a:rPr>
              <a:t>BEFORE DISCHARGE!!!!</a:t>
            </a:r>
          </a:p>
        </p:txBody>
      </p:sp>
    </p:spTree>
  </p:cSld>
  <p:transition spd="slow" advClick="1">
    <p:wipe dir="d"/>
  </p:transition>
  <p:timing>
    <p:tnLst>
      <p:par>
        <p:cTn id="1" nodeType="tmRoot" dur="indefinite" restart="never">
          <p:childTnLst>
            <p:seq concurrent="1" nextAc="seek">
              <p:cTn id="2" nodeType="mainSeq" dur="indefinite">
                <p:childTnLst>
                  <p:par>
                    <p:cTn id="3" fill="hold">
                      <p:stCondLst>
                        <p:cond delay="indefinite"/>
                      </p:stCondLst>
                      <p:childTnLst>
                        <p:par>
                          <p:cTn id="4" fill="hold">
                            <p:stCondLst>
                              <p:cond delay="0"/>
                            </p:stCondLst>
                            <p:childTnLst>
                              <p:par>
                                <p:cTn id="5" nodeType="clickEffect" presetID="9" presetSubtype="0" presetClass="entr" grpId="0" fill="hold">
                                  <p:stCondLst>
                                    <p:cond delay="0"/>
                                  </p:stCondLst>
                                  <p:childTnLst>
                                    <p:set>
                                      <p:cBhvr>
                                        <p:cTn id="6" dur="1" fill="hold">
                                          <p:stCondLst>
                                            <p:cond delay="0"/>
                                          </p:stCondLst>
                                        </p:cTn>
                                        <p:tgtEl>
                                          <p:spTgt spid="4">
                                            <p:txEl>
                                              <p:charRg st="0" end="21"/>
                                            </p:txEl>
                                          </p:spTgt>
                                        </p:tgtEl>
                                        <p:attrNameLst>
                                          <p:attrName>style.visibility</p:attrName>
                                        </p:attrNameLst>
                                      </p:cBhvr>
                                      <p:to>
                                        <p:strVal val="visible"/>
                                      </p:to>
                                    </p:set>
                                    <p:animEffect transition="in" filter="dissolve">
                                      <p:cBhvr>
                                        <p:cTn id="7" dur="500"/>
                                        <p:tgtEl>
                                          <p:spTgt spid="4">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ID="35" presetSubtype="0" presetClass="emph" fill="hold">
                                  <p:stCondLst>
                                    <p:cond delay="0"/>
                                  </p:stCondLst>
                                  <p:endCondLst>
                                    <p:cond delay="0" evt="onNext">
                                      <p:tgtEl>
                                        <p:sldTgt/>
                                      </p:tgtEl>
                                    </p:cond>
                                  </p:endCondLst>
                                  <p:childTnLst>
                                    <p:anim valueType="str" calcmode="discrete">
                                      <p:cBhvr>
                                        <p:cTn id="11" dur="500" fill="hold"/>
                                        <p:tgtEl>
                                          <p:spTgt spid="4">
                                            <p:txEl>
                                              <p:charRg st="0" end="21"/>
                                            </p:txEl>
                                          </p:spTgt>
                                        </p:tgtEl>
                                        <p:attrNameLst>
                                          <p:attrName>style.visibility</p:attrName>
                                        </p:attrNameLst>
                                      </p:cBhvr>
                                      <p:tavLst>
                                        <p:tav tm="0">
                                          <p:val>
                                            <p:strVal val="hidden"/>
                                          </p:val>
                                        </p:tav>
                                        <p:tav tm="50000">
                                          <p:val>
                                            <p:strVal val="visible"/>
                                          </p:val>
                                        </p:tav>
                                      </p:tavLst>
                                    </p:anim>
                                  </p:childTnLst>
                                </p:cTn>
                              </p:par>
                            </p:childTnLst>
                          </p:cTn>
                        </p:par>
                        <p:par>
                          <p:cTn id="12" fill="hold">
                            <p:stCondLst>
                              <p:cond delay="500"/>
                            </p:stCondLst>
                            <p:childTnLst>
                              <p:par>
                                <p:cTn id="13" nodeType="afterEffect" presetID="26" presetSubtype="0" presetClass="entr" fill="hold">
                                  <p:stCondLst>
                                    <p:cond delay="0"/>
                                  </p:stCondLst>
                                  <p:childTnLst>
                                    <p:set>
                                      <p:cBhvr>
                                        <p:cTn id="14" dur="1" fill="hold">
                                          <p:stCondLst>
                                            <p:cond delay="0"/>
                                          </p:stCondLst>
                                        </p:cTn>
                                        <p:tgtEl>
                                          <p:spTgt spid="3">
                                            <p:txEl>
                                              <p:charRg st="0" end="18"/>
                                            </p:txEl>
                                          </p:spTgt>
                                        </p:tgtEl>
                                        <p:attrNameLst>
                                          <p:attrName>style.visibility</p:attrName>
                                        </p:attrNameLst>
                                      </p:cBhvr>
                                      <p:to>
                                        <p:strVal val="visible"/>
                                      </p:to>
                                    </p:set>
                                    <p:animEffect transition="in" filter="wipe(down)">
                                      <p:cBhvr>
                                        <p:cTn id="15" dur="580">
                                          <p:stCondLst>
                                            <p:cond delay="0"/>
                                          </p:stCondLst>
                                        </p:cTn>
                                        <p:tgtEl>
                                          <p:spTgt spid="3">
                                            <p:txEl>
                                              <p:charRg st="0" end="18"/>
                                            </p:txEl>
                                          </p:spTgt>
                                        </p:tgtEl>
                                      </p:cBhvr>
                                    </p:animEffect>
                                    <p:anim valueType="num" calcmode="lin">
                                      <p:cBhvr>
                                        <p:cTn id="16" tmFilter="0,0; 0.14,0.36; 0.43,0.73; 0.71,0.91; 1.0,1.0" dur="1822">
                                          <p:stCondLst>
                                            <p:cond delay="0"/>
                                          </p:stCondLst>
                                        </p:cTn>
                                        <p:tgtEl>
                                          <p:spTgt spid="3">
                                            <p:txEl>
                                              <p:charRg st="0" end="18"/>
                                            </p:txEl>
                                          </p:spTgt>
                                        </p:tgtEl>
                                        <p:attrNameLst>
                                          <p:attrName>ppt_x</p:attrName>
                                        </p:attrNameLst>
                                      </p:cBhvr>
                                      <p:tavLst>
                                        <p:tav tm="0">
                                          <p:val>
                                            <p:strVal val="#ppt_x-0.25"/>
                                          </p:val>
                                        </p:tav>
                                        <p:tav tm="100000">
                                          <p:val>
                                            <p:strVal val="#ppt_x"/>
                                          </p:val>
                                        </p:tav>
                                      </p:tavLst>
                                    </p:anim>
                                    <p:anim valueType="num" calcmode="lin">
                                      <p:cBhvr>
                                        <p:cTn id="17" tmFilter="0.0,0.0; 0.25,0.07; 0.50,0.2; 0.75,0.467; 1.0,1.0" dur="664">
                                          <p:stCondLst>
                                            <p:cond delay="0"/>
                                          </p:stCondLst>
                                        </p:cTn>
                                        <p:tgtEl>
                                          <p:spTgt spid="3">
                                            <p:txEl>
                                              <p:charRg st="0" end="18"/>
                                            </p:txEl>
                                          </p:spTgt>
                                        </p:tgtEl>
                                        <p:attrNameLst>
                                          <p:attrName>ppt_y</p:attrName>
                                        </p:attrNameLst>
                                      </p:cBhvr>
                                      <p:tavLst>
                                        <p:tav tm="0" fmla="#ppt_y-sin(pi*$)/3">
                                          <p:val>
                                            <p:fltVal val="0.500"/>
                                          </p:val>
                                        </p:tav>
                                        <p:tav tm="100000">
                                          <p:val>
                                            <p:fltVal val="1.000"/>
                                          </p:val>
                                        </p:tav>
                                      </p:tavLst>
                                    </p:anim>
                                    <p:anim valueType="num" calcmode="lin">
                                      <p:cBhvr>
                                        <p:cTn id="18" tmFilter="0, 0; 0.125,0.2665; 0.25,0.4; 0.375,0.465; 0.5,0.5;  0.625,0.535; 0.75,0.6; 0.875,0.7335; 1,1" dur="664">
                                          <p:stCondLst>
                                            <p:cond delay="664"/>
                                          </p:stCondLst>
                                        </p:cTn>
                                        <p:tgtEl>
                                          <p:spTgt spid="3">
                                            <p:txEl>
                                              <p:charRg st="0" end="18"/>
                                            </p:txEl>
                                          </p:spTgt>
                                        </p:tgtEl>
                                        <p:attrNameLst>
                                          <p:attrName>ppt_y</p:attrName>
                                        </p:attrNameLst>
                                      </p:cBhvr>
                                      <p:tavLst>
                                        <p:tav tm="0" fmla="#ppt_y-sin(pi*$)/9">
                                          <p:val>
                                            <p:fltVal val="0.000"/>
                                          </p:val>
                                        </p:tav>
                                        <p:tav tm="100000">
                                          <p:val>
                                            <p:fltVal val="1.000"/>
                                          </p:val>
                                        </p:tav>
                                      </p:tavLst>
                                    </p:anim>
                                    <p:anim valueType="num" calcmode="lin">
                                      <p:cBhvr>
                                        <p:cTn id="19" tmFilter="0, 0; 0.125,0.2665; 0.25,0.4; 0.375,0.465; 0.5,0.5;  0.625,0.535; 0.75,0.6; 0.875,0.7335; 1,1" dur="332">
                                          <p:stCondLst>
                                            <p:cond delay="1324"/>
                                          </p:stCondLst>
                                        </p:cTn>
                                        <p:tgtEl>
                                          <p:spTgt spid="3">
                                            <p:txEl>
                                              <p:charRg st="0" end="18"/>
                                            </p:txEl>
                                          </p:spTgt>
                                        </p:tgtEl>
                                        <p:attrNameLst>
                                          <p:attrName>ppt_y</p:attrName>
                                        </p:attrNameLst>
                                      </p:cBhvr>
                                      <p:tavLst>
                                        <p:tav tm="0" fmla="#ppt_y-sin(pi*$)/27">
                                          <p:val>
                                            <p:fltVal val="0.000"/>
                                          </p:val>
                                        </p:tav>
                                        <p:tav tm="100000">
                                          <p:val>
                                            <p:fltVal val="1.000"/>
                                          </p:val>
                                        </p:tav>
                                      </p:tavLst>
                                    </p:anim>
                                    <p:anim valueType="num" calcmode="lin">
                                      <p:cBhvr>
                                        <p:cTn id="20" tmFilter="0, 0; 0.125,0.2665; 0.25,0.4; 0.375,0.465; 0.5,0.5;  0.625,0.535; 0.75,0.6; 0.875,0.7335; 1,1" dur="164">
                                          <p:stCondLst>
                                            <p:cond delay="1656"/>
                                          </p:stCondLst>
                                        </p:cTn>
                                        <p:tgtEl>
                                          <p:spTgt spid="3">
                                            <p:txEl>
                                              <p:charRg st="0" end="18"/>
                                            </p:txEl>
                                          </p:spTgt>
                                        </p:tgtEl>
                                        <p:attrNameLst>
                                          <p:attrName>ppt_y</p:attrName>
                                        </p:attrNameLst>
                                      </p:cBhvr>
                                      <p:tavLst>
                                        <p:tav tm="0" fmla="#ppt_y-sin(pi*$)/81">
                                          <p:val>
                                            <p:fltVal val="0.000"/>
                                          </p:val>
                                        </p:tav>
                                        <p:tav tm="100000">
                                          <p:val>
                                            <p:fltVal val="1.000"/>
                                          </p:val>
                                        </p:tav>
                                      </p:tavLst>
                                    </p:anim>
                                    <p:animScale>
                                      <p:cBhvr>
                                        <p:cTn id="21" dur="26">
                                          <p:stCondLst>
                                            <p:cond delay="650"/>
                                          </p:stCondLst>
                                        </p:cTn>
                                        <p:tgtEl>
                                          <p:spTgt spid="3">
                                            <p:txEl>
                                              <p:charRg st="0" end="18"/>
                                            </p:txEl>
                                          </p:spTgt>
                                        </p:tgtEl>
                                      </p:cBhvr>
                                      <p:to x="100000" y="60000"/>
                                    </p:animScale>
                                    <p:animScale>
                                      <p:cBhvr>
                                        <p:cTn id="22" accel="0" decel="50000" dur="166">
                                          <p:stCondLst>
                                            <p:cond delay="676"/>
                                          </p:stCondLst>
                                        </p:cTn>
                                        <p:tgtEl>
                                          <p:spTgt spid="3">
                                            <p:txEl>
                                              <p:charRg st="0" end="18"/>
                                            </p:txEl>
                                          </p:spTgt>
                                        </p:tgtEl>
                                      </p:cBhvr>
                                      <p:to x="100000" y="100000"/>
                                    </p:animScale>
                                    <p:animScale>
                                      <p:cBhvr>
                                        <p:cTn id="23" dur="26">
                                          <p:stCondLst>
                                            <p:cond delay="1312"/>
                                          </p:stCondLst>
                                        </p:cTn>
                                        <p:tgtEl>
                                          <p:spTgt spid="3">
                                            <p:txEl>
                                              <p:charRg st="0" end="18"/>
                                            </p:txEl>
                                          </p:spTgt>
                                        </p:tgtEl>
                                      </p:cBhvr>
                                      <p:to x="100000" y="80000"/>
                                    </p:animScale>
                                    <p:animScale>
                                      <p:cBhvr>
                                        <p:cTn id="24" accel="0" decel="50000" dur="166">
                                          <p:stCondLst>
                                            <p:cond delay="1338"/>
                                          </p:stCondLst>
                                        </p:cTn>
                                        <p:tgtEl>
                                          <p:spTgt spid="3">
                                            <p:txEl>
                                              <p:charRg st="0" end="18"/>
                                            </p:txEl>
                                          </p:spTgt>
                                        </p:tgtEl>
                                      </p:cBhvr>
                                      <p:to x="100000" y="100000"/>
                                    </p:animScale>
                                    <p:animScale>
                                      <p:cBhvr>
                                        <p:cTn id="25" dur="26">
                                          <p:stCondLst>
                                            <p:cond delay="1642"/>
                                          </p:stCondLst>
                                        </p:cTn>
                                        <p:tgtEl>
                                          <p:spTgt spid="3">
                                            <p:txEl>
                                              <p:charRg st="0" end="18"/>
                                            </p:txEl>
                                          </p:spTgt>
                                        </p:tgtEl>
                                      </p:cBhvr>
                                      <p:to x="100000" y="90000"/>
                                    </p:animScale>
                                    <p:animScale>
                                      <p:cBhvr>
                                        <p:cTn id="26" accel="0" decel="50000" dur="166">
                                          <p:stCondLst>
                                            <p:cond delay="1668"/>
                                          </p:stCondLst>
                                        </p:cTn>
                                        <p:tgtEl>
                                          <p:spTgt spid="3">
                                            <p:txEl>
                                              <p:charRg st="0" end="18"/>
                                            </p:txEl>
                                          </p:spTgt>
                                        </p:tgtEl>
                                      </p:cBhvr>
                                      <p:to x="100000" y="100000"/>
                                    </p:animScale>
                                    <p:animScale>
                                      <p:cBhvr>
                                        <p:cTn id="27" dur="26">
                                          <p:stCondLst>
                                            <p:cond delay="1808"/>
                                          </p:stCondLst>
                                        </p:cTn>
                                        <p:tgtEl>
                                          <p:spTgt spid="3">
                                            <p:txEl>
                                              <p:charRg st="0" end="18"/>
                                            </p:txEl>
                                          </p:spTgt>
                                        </p:tgtEl>
                                      </p:cBhvr>
                                      <p:to x="100000" y="95000"/>
                                    </p:animScale>
                                    <p:animScale>
                                      <p:cBhvr>
                                        <p:cTn id="28" accel="0" decel="50000" dur="166">
                                          <p:stCondLst>
                                            <p:cond delay="1834"/>
                                          </p:stCondLst>
                                        </p:cTn>
                                        <p:tgtEl>
                                          <p:spTgt spid="3">
                                            <p:txEl>
                                              <p:charRg st="0" end="18"/>
                                            </p:txEl>
                                          </p:spTgt>
                                        </p:tgtEl>
                                      </p:cBhvr>
                                      <p:to x="100000" y="100000"/>
                                    </p:animScale>
                                  </p:childTnLst>
                                </p:cTn>
                              </p:par>
                            </p:childTnLst>
                          </p:cTn>
                        </p:par>
                        <p:par>
                          <p:cTn id="29" fill="hold">
                            <p:stCondLst>
                              <p:cond delay="2500"/>
                            </p:stCondLst>
                            <p:childTnLst>
                              <p:par>
                                <p:cTn id="30" nodeType="afterEffect" presetID="26" presetSubtype="0" presetClass="entr" fill="hold">
                                  <p:stCondLst>
                                    <p:cond delay="0"/>
                                  </p:stCondLst>
                                  <p:childTnLst>
                                    <p:set>
                                      <p:cBhvr>
                                        <p:cTn id="31" dur="1" fill="hold">
                                          <p:stCondLst>
                                            <p:cond delay="0"/>
                                          </p:stCondLst>
                                        </p:cTn>
                                        <p:tgtEl>
                                          <p:spTgt spid="3">
                                            <p:txEl>
                                              <p:charRg st="18" end="39"/>
                                            </p:txEl>
                                          </p:spTgt>
                                        </p:tgtEl>
                                        <p:attrNameLst>
                                          <p:attrName>style.visibility</p:attrName>
                                        </p:attrNameLst>
                                      </p:cBhvr>
                                      <p:to>
                                        <p:strVal val="visible"/>
                                      </p:to>
                                    </p:set>
                                    <p:animEffect transition="in" filter="wipe(down)">
                                      <p:cBhvr>
                                        <p:cTn id="32" dur="580">
                                          <p:stCondLst>
                                            <p:cond delay="0"/>
                                          </p:stCondLst>
                                        </p:cTn>
                                        <p:tgtEl>
                                          <p:spTgt spid="3">
                                            <p:txEl>
                                              <p:charRg st="18" end="39"/>
                                            </p:txEl>
                                          </p:spTgt>
                                        </p:tgtEl>
                                      </p:cBhvr>
                                    </p:animEffect>
                                    <p:anim valueType="num" calcmode="lin">
                                      <p:cBhvr>
                                        <p:cTn id="33" tmFilter="0,0; 0.14,0.36; 0.43,0.73; 0.71,0.91; 1.0,1.0" dur="1822">
                                          <p:stCondLst>
                                            <p:cond delay="0"/>
                                          </p:stCondLst>
                                        </p:cTn>
                                        <p:tgtEl>
                                          <p:spTgt spid="3">
                                            <p:txEl>
                                              <p:charRg st="18" end="39"/>
                                            </p:txEl>
                                          </p:spTgt>
                                        </p:tgtEl>
                                        <p:attrNameLst>
                                          <p:attrName>ppt_x</p:attrName>
                                        </p:attrNameLst>
                                      </p:cBhvr>
                                      <p:tavLst>
                                        <p:tav tm="0">
                                          <p:val>
                                            <p:strVal val="#ppt_x-0.25"/>
                                          </p:val>
                                        </p:tav>
                                        <p:tav tm="100000">
                                          <p:val>
                                            <p:strVal val="#ppt_x"/>
                                          </p:val>
                                        </p:tav>
                                      </p:tavLst>
                                    </p:anim>
                                    <p:anim valueType="num" calcmode="lin">
                                      <p:cBhvr>
                                        <p:cTn id="34" tmFilter="0.0,0.0; 0.25,0.07; 0.50,0.2; 0.75,0.467; 1.0,1.0" dur="664">
                                          <p:stCondLst>
                                            <p:cond delay="0"/>
                                          </p:stCondLst>
                                        </p:cTn>
                                        <p:tgtEl>
                                          <p:spTgt spid="3">
                                            <p:txEl>
                                              <p:charRg st="18" end="39"/>
                                            </p:txEl>
                                          </p:spTgt>
                                        </p:tgtEl>
                                        <p:attrNameLst>
                                          <p:attrName>ppt_y</p:attrName>
                                        </p:attrNameLst>
                                      </p:cBhvr>
                                      <p:tavLst>
                                        <p:tav tm="0" fmla="#ppt_y-sin(pi*$)/3">
                                          <p:val>
                                            <p:fltVal val="0.500"/>
                                          </p:val>
                                        </p:tav>
                                        <p:tav tm="100000">
                                          <p:val>
                                            <p:fltVal val="1.000"/>
                                          </p:val>
                                        </p:tav>
                                      </p:tavLst>
                                    </p:anim>
                                    <p:anim valueType="num" calcmode="lin">
                                      <p:cBhvr>
                                        <p:cTn id="35" tmFilter="0, 0; 0.125,0.2665; 0.25,0.4; 0.375,0.465; 0.5,0.5;  0.625,0.535; 0.75,0.6; 0.875,0.7335; 1,1" dur="664">
                                          <p:stCondLst>
                                            <p:cond delay="664"/>
                                          </p:stCondLst>
                                        </p:cTn>
                                        <p:tgtEl>
                                          <p:spTgt spid="3">
                                            <p:txEl>
                                              <p:charRg st="18" end="39"/>
                                            </p:txEl>
                                          </p:spTgt>
                                        </p:tgtEl>
                                        <p:attrNameLst>
                                          <p:attrName>ppt_y</p:attrName>
                                        </p:attrNameLst>
                                      </p:cBhvr>
                                      <p:tavLst>
                                        <p:tav tm="0" fmla="#ppt_y-sin(pi*$)/9">
                                          <p:val>
                                            <p:fltVal val="0.000"/>
                                          </p:val>
                                        </p:tav>
                                        <p:tav tm="100000">
                                          <p:val>
                                            <p:fltVal val="1.000"/>
                                          </p:val>
                                        </p:tav>
                                      </p:tavLst>
                                    </p:anim>
                                    <p:anim valueType="num" calcmode="lin">
                                      <p:cBhvr>
                                        <p:cTn id="36" tmFilter="0, 0; 0.125,0.2665; 0.25,0.4; 0.375,0.465; 0.5,0.5;  0.625,0.535; 0.75,0.6; 0.875,0.7335; 1,1" dur="332">
                                          <p:stCondLst>
                                            <p:cond delay="1324"/>
                                          </p:stCondLst>
                                        </p:cTn>
                                        <p:tgtEl>
                                          <p:spTgt spid="3">
                                            <p:txEl>
                                              <p:charRg st="18" end="39"/>
                                            </p:txEl>
                                          </p:spTgt>
                                        </p:tgtEl>
                                        <p:attrNameLst>
                                          <p:attrName>ppt_y</p:attrName>
                                        </p:attrNameLst>
                                      </p:cBhvr>
                                      <p:tavLst>
                                        <p:tav tm="0" fmla="#ppt_y-sin(pi*$)/27">
                                          <p:val>
                                            <p:fltVal val="0.000"/>
                                          </p:val>
                                        </p:tav>
                                        <p:tav tm="100000">
                                          <p:val>
                                            <p:fltVal val="1.000"/>
                                          </p:val>
                                        </p:tav>
                                      </p:tavLst>
                                    </p:anim>
                                    <p:anim valueType="num" calcmode="lin">
                                      <p:cBhvr>
                                        <p:cTn id="37" tmFilter="0, 0; 0.125,0.2665; 0.25,0.4; 0.375,0.465; 0.5,0.5;  0.625,0.535; 0.75,0.6; 0.875,0.7335; 1,1" dur="164">
                                          <p:stCondLst>
                                            <p:cond delay="1656"/>
                                          </p:stCondLst>
                                        </p:cTn>
                                        <p:tgtEl>
                                          <p:spTgt spid="3">
                                            <p:txEl>
                                              <p:charRg st="18" end="39"/>
                                            </p:txEl>
                                          </p:spTgt>
                                        </p:tgtEl>
                                        <p:attrNameLst>
                                          <p:attrName>ppt_y</p:attrName>
                                        </p:attrNameLst>
                                      </p:cBhvr>
                                      <p:tavLst>
                                        <p:tav tm="0" fmla="#ppt_y-sin(pi*$)/81">
                                          <p:val>
                                            <p:fltVal val="0.000"/>
                                          </p:val>
                                        </p:tav>
                                        <p:tav tm="100000">
                                          <p:val>
                                            <p:fltVal val="1.000"/>
                                          </p:val>
                                        </p:tav>
                                      </p:tavLst>
                                    </p:anim>
                                    <p:animScale>
                                      <p:cBhvr>
                                        <p:cTn id="38" dur="26">
                                          <p:stCondLst>
                                            <p:cond delay="650"/>
                                          </p:stCondLst>
                                        </p:cTn>
                                        <p:tgtEl>
                                          <p:spTgt spid="3">
                                            <p:txEl>
                                              <p:charRg st="18" end="39"/>
                                            </p:txEl>
                                          </p:spTgt>
                                        </p:tgtEl>
                                      </p:cBhvr>
                                      <p:to x="100000" y="60000"/>
                                    </p:animScale>
                                    <p:animScale>
                                      <p:cBhvr>
                                        <p:cTn id="39" accel="0" decel="50000" dur="166">
                                          <p:stCondLst>
                                            <p:cond delay="676"/>
                                          </p:stCondLst>
                                        </p:cTn>
                                        <p:tgtEl>
                                          <p:spTgt spid="3">
                                            <p:txEl>
                                              <p:charRg st="18" end="39"/>
                                            </p:txEl>
                                          </p:spTgt>
                                        </p:tgtEl>
                                      </p:cBhvr>
                                      <p:to x="100000" y="100000"/>
                                    </p:animScale>
                                    <p:animScale>
                                      <p:cBhvr>
                                        <p:cTn id="40" dur="26">
                                          <p:stCondLst>
                                            <p:cond delay="1312"/>
                                          </p:stCondLst>
                                        </p:cTn>
                                        <p:tgtEl>
                                          <p:spTgt spid="3">
                                            <p:txEl>
                                              <p:charRg st="18" end="39"/>
                                            </p:txEl>
                                          </p:spTgt>
                                        </p:tgtEl>
                                      </p:cBhvr>
                                      <p:to x="100000" y="80000"/>
                                    </p:animScale>
                                    <p:animScale>
                                      <p:cBhvr>
                                        <p:cTn id="41" accel="0" decel="50000" dur="166">
                                          <p:stCondLst>
                                            <p:cond delay="1338"/>
                                          </p:stCondLst>
                                        </p:cTn>
                                        <p:tgtEl>
                                          <p:spTgt spid="3">
                                            <p:txEl>
                                              <p:charRg st="18" end="39"/>
                                            </p:txEl>
                                          </p:spTgt>
                                        </p:tgtEl>
                                      </p:cBhvr>
                                      <p:to x="100000" y="100000"/>
                                    </p:animScale>
                                    <p:animScale>
                                      <p:cBhvr>
                                        <p:cTn id="42" dur="26">
                                          <p:stCondLst>
                                            <p:cond delay="1642"/>
                                          </p:stCondLst>
                                        </p:cTn>
                                        <p:tgtEl>
                                          <p:spTgt spid="3">
                                            <p:txEl>
                                              <p:charRg st="18" end="39"/>
                                            </p:txEl>
                                          </p:spTgt>
                                        </p:tgtEl>
                                      </p:cBhvr>
                                      <p:to x="100000" y="90000"/>
                                    </p:animScale>
                                    <p:animScale>
                                      <p:cBhvr>
                                        <p:cTn id="43" accel="0" decel="50000" dur="166">
                                          <p:stCondLst>
                                            <p:cond delay="1668"/>
                                          </p:stCondLst>
                                        </p:cTn>
                                        <p:tgtEl>
                                          <p:spTgt spid="3">
                                            <p:txEl>
                                              <p:charRg st="18" end="39"/>
                                            </p:txEl>
                                          </p:spTgt>
                                        </p:tgtEl>
                                      </p:cBhvr>
                                      <p:to x="100000" y="100000"/>
                                    </p:animScale>
                                    <p:animScale>
                                      <p:cBhvr>
                                        <p:cTn id="44" dur="26">
                                          <p:stCondLst>
                                            <p:cond delay="1808"/>
                                          </p:stCondLst>
                                        </p:cTn>
                                        <p:tgtEl>
                                          <p:spTgt spid="3">
                                            <p:txEl>
                                              <p:charRg st="18" end="39"/>
                                            </p:txEl>
                                          </p:spTgt>
                                        </p:tgtEl>
                                      </p:cBhvr>
                                      <p:to x="100000" y="95000"/>
                                    </p:animScale>
                                    <p:animScale>
                                      <p:cBhvr>
                                        <p:cTn id="45" accel="0" decel="50000" dur="166">
                                          <p:stCondLst>
                                            <p:cond delay="1834"/>
                                          </p:stCondLst>
                                        </p:cTn>
                                        <p:tgtEl>
                                          <p:spTgt spid="3">
                                            <p:txEl>
                                              <p:charRg st="18" end="39"/>
                                            </p:txEl>
                                          </p:spTgt>
                                        </p:tgtEl>
                                      </p:cBhvr>
                                      <p:to x="100000" y="100000"/>
                                    </p:animScale>
                                  </p:childTnLst>
                                </p:cTn>
                              </p:par>
                            </p:childTnLst>
                          </p:cTn>
                        </p:par>
                        <p:par>
                          <p:cTn id="46" fill="hold">
                            <p:stCondLst>
                              <p:cond delay="4500"/>
                            </p:stCondLst>
                            <p:childTnLst>
                              <p:par>
                                <p:cTn id="47" nodeType="afterEffect" presetID="26" presetSubtype="0" presetClass="entr" fill="hold">
                                  <p:stCondLst>
                                    <p:cond delay="0"/>
                                  </p:stCondLst>
                                  <p:childTnLst>
                                    <p:set>
                                      <p:cBhvr>
                                        <p:cTn id="48" dur="1" fill="hold">
                                          <p:stCondLst>
                                            <p:cond delay="0"/>
                                          </p:stCondLst>
                                        </p:cTn>
                                        <p:tgtEl>
                                          <p:spTgt spid="3">
                                            <p:txEl>
                                              <p:charRg st="43" end="93"/>
                                            </p:txEl>
                                          </p:spTgt>
                                        </p:tgtEl>
                                        <p:attrNameLst>
                                          <p:attrName>style.visibility</p:attrName>
                                        </p:attrNameLst>
                                      </p:cBhvr>
                                      <p:to>
                                        <p:strVal val="visible"/>
                                      </p:to>
                                    </p:set>
                                    <p:animEffect transition="in" filter="wipe(down)">
                                      <p:cBhvr>
                                        <p:cTn id="49" dur="580">
                                          <p:stCondLst>
                                            <p:cond delay="0"/>
                                          </p:stCondLst>
                                        </p:cTn>
                                        <p:tgtEl>
                                          <p:spTgt spid="3">
                                            <p:txEl>
                                              <p:charRg st="43" end="93"/>
                                            </p:txEl>
                                          </p:spTgt>
                                        </p:tgtEl>
                                      </p:cBhvr>
                                    </p:animEffect>
                                    <p:anim valueType="num" calcmode="lin">
                                      <p:cBhvr>
                                        <p:cTn id="50" tmFilter="0,0; 0.14,0.36; 0.43,0.73; 0.71,0.91; 1.0,1.0" dur="1822">
                                          <p:stCondLst>
                                            <p:cond delay="0"/>
                                          </p:stCondLst>
                                        </p:cTn>
                                        <p:tgtEl>
                                          <p:spTgt spid="3">
                                            <p:txEl>
                                              <p:charRg st="43" end="93"/>
                                            </p:txEl>
                                          </p:spTgt>
                                        </p:tgtEl>
                                        <p:attrNameLst>
                                          <p:attrName>ppt_x</p:attrName>
                                        </p:attrNameLst>
                                      </p:cBhvr>
                                      <p:tavLst>
                                        <p:tav tm="0">
                                          <p:val>
                                            <p:strVal val="#ppt_x-0.25"/>
                                          </p:val>
                                        </p:tav>
                                        <p:tav tm="100000">
                                          <p:val>
                                            <p:strVal val="#ppt_x"/>
                                          </p:val>
                                        </p:tav>
                                      </p:tavLst>
                                    </p:anim>
                                    <p:anim valueType="num" calcmode="lin">
                                      <p:cBhvr>
                                        <p:cTn id="51" tmFilter="0.0,0.0; 0.25,0.07; 0.50,0.2; 0.75,0.467; 1.0,1.0" dur="664">
                                          <p:stCondLst>
                                            <p:cond delay="0"/>
                                          </p:stCondLst>
                                        </p:cTn>
                                        <p:tgtEl>
                                          <p:spTgt spid="3">
                                            <p:txEl>
                                              <p:charRg st="43" end="93"/>
                                            </p:txEl>
                                          </p:spTgt>
                                        </p:tgtEl>
                                        <p:attrNameLst>
                                          <p:attrName>ppt_y</p:attrName>
                                        </p:attrNameLst>
                                      </p:cBhvr>
                                      <p:tavLst>
                                        <p:tav tm="0" fmla="#ppt_y-sin(pi*$)/3">
                                          <p:val>
                                            <p:fltVal val="0.500"/>
                                          </p:val>
                                        </p:tav>
                                        <p:tav tm="100000">
                                          <p:val>
                                            <p:fltVal val="1.000"/>
                                          </p:val>
                                        </p:tav>
                                      </p:tavLst>
                                    </p:anim>
                                    <p:anim valueType="num" calcmode="lin">
                                      <p:cBhvr>
                                        <p:cTn id="52" tmFilter="0, 0; 0.125,0.2665; 0.25,0.4; 0.375,0.465; 0.5,0.5;  0.625,0.535; 0.75,0.6; 0.875,0.7335; 1,1" dur="664">
                                          <p:stCondLst>
                                            <p:cond delay="664"/>
                                          </p:stCondLst>
                                        </p:cTn>
                                        <p:tgtEl>
                                          <p:spTgt spid="3">
                                            <p:txEl>
                                              <p:charRg st="43" end="93"/>
                                            </p:txEl>
                                          </p:spTgt>
                                        </p:tgtEl>
                                        <p:attrNameLst>
                                          <p:attrName>ppt_y</p:attrName>
                                        </p:attrNameLst>
                                      </p:cBhvr>
                                      <p:tavLst>
                                        <p:tav tm="0" fmla="#ppt_y-sin(pi*$)/9">
                                          <p:val>
                                            <p:fltVal val="0.000"/>
                                          </p:val>
                                        </p:tav>
                                        <p:tav tm="100000">
                                          <p:val>
                                            <p:fltVal val="1.000"/>
                                          </p:val>
                                        </p:tav>
                                      </p:tavLst>
                                    </p:anim>
                                    <p:anim valueType="num" calcmode="lin">
                                      <p:cBhvr>
                                        <p:cTn id="53" tmFilter="0, 0; 0.125,0.2665; 0.25,0.4; 0.375,0.465; 0.5,0.5;  0.625,0.535; 0.75,0.6; 0.875,0.7335; 1,1" dur="332">
                                          <p:stCondLst>
                                            <p:cond delay="1324"/>
                                          </p:stCondLst>
                                        </p:cTn>
                                        <p:tgtEl>
                                          <p:spTgt spid="3">
                                            <p:txEl>
                                              <p:charRg st="43" end="93"/>
                                            </p:txEl>
                                          </p:spTgt>
                                        </p:tgtEl>
                                        <p:attrNameLst>
                                          <p:attrName>ppt_y</p:attrName>
                                        </p:attrNameLst>
                                      </p:cBhvr>
                                      <p:tavLst>
                                        <p:tav tm="0" fmla="#ppt_y-sin(pi*$)/27">
                                          <p:val>
                                            <p:fltVal val="0.000"/>
                                          </p:val>
                                        </p:tav>
                                        <p:tav tm="100000">
                                          <p:val>
                                            <p:fltVal val="1.000"/>
                                          </p:val>
                                        </p:tav>
                                      </p:tavLst>
                                    </p:anim>
                                    <p:anim valueType="num" calcmode="lin">
                                      <p:cBhvr>
                                        <p:cTn id="54" tmFilter="0, 0; 0.125,0.2665; 0.25,0.4; 0.375,0.465; 0.5,0.5;  0.625,0.535; 0.75,0.6; 0.875,0.7335; 1,1" dur="164">
                                          <p:stCondLst>
                                            <p:cond delay="1656"/>
                                          </p:stCondLst>
                                        </p:cTn>
                                        <p:tgtEl>
                                          <p:spTgt spid="3">
                                            <p:txEl>
                                              <p:charRg st="43" end="93"/>
                                            </p:txEl>
                                          </p:spTgt>
                                        </p:tgtEl>
                                        <p:attrNameLst>
                                          <p:attrName>ppt_y</p:attrName>
                                        </p:attrNameLst>
                                      </p:cBhvr>
                                      <p:tavLst>
                                        <p:tav tm="0" fmla="#ppt_y-sin(pi*$)/81">
                                          <p:val>
                                            <p:fltVal val="0.000"/>
                                          </p:val>
                                        </p:tav>
                                        <p:tav tm="100000">
                                          <p:val>
                                            <p:fltVal val="1.000"/>
                                          </p:val>
                                        </p:tav>
                                      </p:tavLst>
                                    </p:anim>
                                    <p:animScale>
                                      <p:cBhvr>
                                        <p:cTn id="55" dur="26">
                                          <p:stCondLst>
                                            <p:cond delay="650"/>
                                          </p:stCondLst>
                                        </p:cTn>
                                        <p:tgtEl>
                                          <p:spTgt spid="3">
                                            <p:txEl>
                                              <p:charRg st="43" end="93"/>
                                            </p:txEl>
                                          </p:spTgt>
                                        </p:tgtEl>
                                      </p:cBhvr>
                                      <p:to x="100000" y="60000"/>
                                    </p:animScale>
                                    <p:animScale>
                                      <p:cBhvr>
                                        <p:cTn id="56" accel="0" decel="50000" dur="166">
                                          <p:stCondLst>
                                            <p:cond delay="676"/>
                                          </p:stCondLst>
                                        </p:cTn>
                                        <p:tgtEl>
                                          <p:spTgt spid="3">
                                            <p:txEl>
                                              <p:charRg st="43" end="93"/>
                                            </p:txEl>
                                          </p:spTgt>
                                        </p:tgtEl>
                                      </p:cBhvr>
                                      <p:to x="100000" y="100000"/>
                                    </p:animScale>
                                    <p:animScale>
                                      <p:cBhvr>
                                        <p:cTn id="57" dur="26">
                                          <p:stCondLst>
                                            <p:cond delay="1312"/>
                                          </p:stCondLst>
                                        </p:cTn>
                                        <p:tgtEl>
                                          <p:spTgt spid="3">
                                            <p:txEl>
                                              <p:charRg st="43" end="93"/>
                                            </p:txEl>
                                          </p:spTgt>
                                        </p:tgtEl>
                                      </p:cBhvr>
                                      <p:to x="100000" y="80000"/>
                                    </p:animScale>
                                    <p:animScale>
                                      <p:cBhvr>
                                        <p:cTn id="58" accel="0" decel="50000" dur="166">
                                          <p:stCondLst>
                                            <p:cond delay="1338"/>
                                          </p:stCondLst>
                                        </p:cTn>
                                        <p:tgtEl>
                                          <p:spTgt spid="3">
                                            <p:txEl>
                                              <p:charRg st="43" end="93"/>
                                            </p:txEl>
                                          </p:spTgt>
                                        </p:tgtEl>
                                      </p:cBhvr>
                                      <p:to x="100000" y="100000"/>
                                    </p:animScale>
                                    <p:animScale>
                                      <p:cBhvr>
                                        <p:cTn id="59" dur="26">
                                          <p:stCondLst>
                                            <p:cond delay="1642"/>
                                          </p:stCondLst>
                                        </p:cTn>
                                        <p:tgtEl>
                                          <p:spTgt spid="3">
                                            <p:txEl>
                                              <p:charRg st="43" end="93"/>
                                            </p:txEl>
                                          </p:spTgt>
                                        </p:tgtEl>
                                      </p:cBhvr>
                                      <p:to x="100000" y="90000"/>
                                    </p:animScale>
                                    <p:animScale>
                                      <p:cBhvr>
                                        <p:cTn id="60" accel="0" decel="50000" dur="166">
                                          <p:stCondLst>
                                            <p:cond delay="1668"/>
                                          </p:stCondLst>
                                        </p:cTn>
                                        <p:tgtEl>
                                          <p:spTgt spid="3">
                                            <p:txEl>
                                              <p:charRg st="43" end="93"/>
                                            </p:txEl>
                                          </p:spTgt>
                                        </p:tgtEl>
                                      </p:cBhvr>
                                      <p:to x="100000" y="100000"/>
                                    </p:animScale>
                                    <p:animScale>
                                      <p:cBhvr>
                                        <p:cTn id="61" dur="26">
                                          <p:stCondLst>
                                            <p:cond delay="1808"/>
                                          </p:stCondLst>
                                        </p:cTn>
                                        <p:tgtEl>
                                          <p:spTgt spid="3">
                                            <p:txEl>
                                              <p:charRg st="43" end="93"/>
                                            </p:txEl>
                                          </p:spTgt>
                                        </p:tgtEl>
                                      </p:cBhvr>
                                      <p:to x="100000" y="95000"/>
                                    </p:animScale>
                                    <p:animScale>
                                      <p:cBhvr>
                                        <p:cTn id="62" accel="0" decel="50000" dur="166">
                                          <p:stCondLst>
                                            <p:cond delay="1834"/>
                                          </p:stCondLst>
                                        </p:cTn>
                                        <p:tgtEl>
                                          <p:spTgt spid="3">
                                            <p:txEl>
                                              <p:charRg st="43" end="93"/>
                                            </p:txEl>
                                          </p:spTgt>
                                        </p:tgtEl>
                                      </p:cBhvr>
                                      <p:to x="100000" y="100000"/>
                                    </p:animScale>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0"/>
            <a:ext cx="8229600" cy="1384300"/>
          </a:xfrm>
          <a:prstGeom prst="rect">
            <a:avLst/>
          </a:prstGeom>
        </p:spPr>
        <p:txBody>
          <a:bodyPr/>
          <a:lstStyle>
            <a:lvl1pPr lvl="0">
              <a:defRPr/>
            </a:lvl1pPr>
          </a:lstStyle>
          <a:p>
            <a:pPr lvl="0"/>
            <a:r>
              <a:rPr sz="4000"/>
              <a:t>Normal Chest X-Ray</a:t>
            </a:r>
          </a:p>
        </p:txBody>
      </p:sp>
      <p:pic>
        <p:nvPicPr>
          <p:cNvPr id="3" name=""/>
          <p:cNvPicPr/>
          <p:nvPr/>
        </p:nvPicPr>
        <p:blipFill>
          <a:blip r:embed="rId1"/>
          <a:srcRect/>
          <a:stretch>
            <a:fillRect/>
          </a:stretch>
        </p:blipFill>
        <p:spPr>
          <a:xfrm rot="0">
            <a:off x="1676400" y="914400"/>
            <a:ext cx="5410200" cy="5233988"/>
          </a:xfrm>
          <a:prstGeom prst="rect"/>
        </p:spPr>
      </p:pic>
      <p:sp>
        <p:nvSpPr>
          <p:cNvPr id="4" name=""/>
          <p:cNvSpPr txBox="1"/>
          <p:nvPr/>
        </p:nvSpPr>
        <p:spPr>
          <a:xfrm>
            <a:off x="1524000" y="6324600"/>
            <a:ext cx="6477000" cy="366713"/>
          </a:xfrm>
          <a:prstGeom prst="rect"/>
          <a:noFill/>
          <a:ln>
            <a:noFill/>
          </a:ln>
        </p:spPr>
        <p:txBody>
          <a:bodyPr/>
          <a:lstStyle>
            <a:lvl1pPr lvl="0">
              <a:defRPr/>
            </a:lvl1pPr>
          </a:lstStyle>
          <a:p>
            <a:pPr lvl="0">
              <a:spcBef>
                <a:spcPct val="50000"/>
              </a:spcBef>
            </a:pPr>
            <a:r>
              <a:rPr>
                <a:latin typeface="Tahoma"/>
              </a:rPr>
              <a:t>Courtesy of </a:t>
            </a:r>
            <a:r>
              <a:rPr i="1">
                <a:latin typeface="Tahoma"/>
              </a:rPr>
              <a:t>Up To Date</a:t>
            </a:r>
          </a:p>
        </p:txBody>
      </p:sp>
    </p:spTree>
  </p:cSld>
  <p:transition spd="slow" advClick="1">
    <p:wipe dir="d"/>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p:txBody>
      </p:sp>
      <p:pic>
        <p:nvPicPr>
          <p:cNvPr id="3" name=""/>
          <p:cNvPicPr/>
          <p:nvPr/>
        </p:nvPicPr>
        <p:blipFill>
          <a:blip r:embed="rId1"/>
          <a:srcRect/>
          <a:stretch>
            <a:fillRect/>
          </a:stretch>
        </p:blipFill>
        <p:spPr>
          <a:xfrm rot="0">
            <a:off x="762000" y="304800"/>
            <a:ext cx="8001000" cy="6111875"/>
          </a:xfrm>
          <a:prstGeom prst="rect"/>
        </p:spPr>
      </p:pic>
    </p:spTree>
  </p:cSld>
  <p:transition spd="slow" advClick="1">
    <p:wipe dir="d"/>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Pneumonia occurring </a:t>
            </a:r>
            <a:r>
              <a:rPr/>
              <a:t>≥48 h post admission</a:t>
            </a:r>
          </a:p>
          <a:p>
            <a:pPr lvl="0"/>
            <a:r>
              <a:rPr/>
              <a:t>Excludes infection incubating at time of admission</a:t>
            </a:r>
          </a:p>
        </p:txBody>
      </p:sp>
      <p:sp>
        <p:nvSpPr>
          <p:cNvPr id="4" name=""/>
          <p:cNvSpPr txBox="1"/>
          <p:nvPr/>
        </p:nvSpPr>
        <p:spPr>
          <a:xfrm>
            <a:off x="1066800" y="6096000"/>
            <a:ext cx="6629400" cy="366713"/>
          </a:xfrm>
          <a:prstGeom prst="rect"/>
          <a:noFill/>
          <a:ln>
            <a:noFill/>
          </a:ln>
        </p:spPr>
        <p:txBody>
          <a:bodyPr/>
          <a:lstStyle>
            <a:lvl1pPr lvl="0">
              <a:defRPr/>
            </a:lvl1pPr>
          </a:lstStyle>
          <a:p/>
        </p:txBody>
      </p:sp>
      <p:sp>
        <p:nvSpPr>
          <p:cNvPr id="5" name=""/>
          <p:cNvSpPr txBox="1"/>
          <p:nvPr/>
        </p:nvSpPr>
        <p:spPr>
          <a:xfrm>
            <a:off x="1219200" y="5867400"/>
            <a:ext cx="6553200" cy="366713"/>
          </a:xfrm>
          <a:prstGeom prst="rect"/>
          <a:noFill/>
          <a:ln>
            <a:noFill/>
          </a:ln>
        </p:spPr>
        <p:txBody>
          <a:bodyPr/>
          <a:lstStyle>
            <a:lvl1pPr lvl="0">
              <a:defRPr/>
            </a:lvl1pPr>
          </a:lstStyle>
          <a:p>
            <a:pPr lvl="0">
              <a:spcBef>
                <a:spcPct val="50000"/>
              </a:spcBef>
            </a:pPr>
            <a:r>
              <a:rPr>
                <a:latin typeface="Tahoma"/>
              </a:rPr>
              <a:t>Am J Respir Crit Care Med 153:1711-25, 1995</a:t>
            </a:r>
          </a:p>
        </p:txBody>
      </p:sp>
    </p:spTree>
  </p:cSld>
  <p:transition spd="slow" advClick="1">
    <p:wipe dir="d"/>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Epidemiology</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lnSpc>
                <a:spcPct val="90000"/>
              </a:lnSpc>
            </a:pPr>
            <a:r>
              <a:rPr/>
              <a:t>5 to 10 cases per 1,000 hospital admissions</a:t>
            </a:r>
          </a:p>
          <a:p>
            <a:pPr lvl="0">
              <a:lnSpc>
                <a:spcPct val="90000"/>
              </a:lnSpc>
            </a:pPr>
            <a:r>
              <a:rPr/>
              <a:t>Incidence MUCH higher with </a:t>
            </a:r>
            <a:r>
              <a:rPr u="sng"/>
              <a:t>mechanical ventilation</a:t>
            </a:r>
            <a:r>
              <a:rPr/>
              <a:t> (6-20 fold higher)</a:t>
            </a:r>
          </a:p>
          <a:p>
            <a:pPr lvl="0">
              <a:lnSpc>
                <a:spcPct val="90000"/>
              </a:lnSpc>
            </a:pPr>
            <a:r>
              <a:rPr/>
              <a:t>Second most common nosocomial infection but number one for M &amp; M</a:t>
            </a:r>
          </a:p>
          <a:p>
            <a:pPr lvl="0">
              <a:lnSpc>
                <a:spcPct val="90000"/>
              </a:lnSpc>
            </a:pPr>
            <a:r>
              <a:rPr/>
              <a:t>Mortality near 70% in patients with HAP</a:t>
            </a:r>
          </a:p>
          <a:p>
            <a:pPr lvl="0">
              <a:lnSpc>
                <a:spcPct val="90000"/>
              </a:lnSpc>
            </a:pPr>
            <a:r>
              <a:rPr/>
              <a:t>Increased length of stay by 7-9 days</a:t>
            </a:r>
          </a:p>
        </p:txBody>
      </p:sp>
      <p:sp>
        <p:nvSpPr>
          <p:cNvPr id="4" name=""/>
          <p:cNvSpPr/>
          <p:nvPr/>
        </p:nvSpPr>
        <p:spPr>
          <a:xfrm>
            <a:off x="1905000" y="60960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Stratification</a:t>
            </a:r>
          </a:p>
        </p:txBody>
      </p:sp>
      <p:pic>
        <p:nvPicPr>
          <p:cNvPr id="3" name=""/>
          <p:cNvPicPr/>
          <p:nvPr/>
        </p:nvPicPr>
        <p:blipFill>
          <a:blip r:embed="rId1"/>
          <a:srcRect/>
          <a:stretch>
            <a:fillRect/>
          </a:stretch>
        </p:blipFill>
        <p:spPr>
          <a:xfrm rot="0">
            <a:off x="457200" y="1676400"/>
            <a:ext cx="8229600" cy="4557713"/>
          </a:xfrm>
          <a:prstGeom prst="rect"/>
        </p:spPr>
      </p:pic>
      <p:sp>
        <p:nvSpPr>
          <p:cNvPr id="4" name=""/>
          <p:cNvSpPr/>
          <p:nvPr/>
        </p:nvSpPr>
        <p:spPr>
          <a:xfrm>
            <a:off x="2133600" y="63246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Stratification</a:t>
            </a:r>
          </a:p>
        </p:txBody>
      </p:sp>
      <p:pic>
        <p:nvPicPr>
          <p:cNvPr id="3" name=""/>
          <p:cNvPicPr/>
          <p:nvPr/>
        </p:nvPicPr>
        <p:blipFill>
          <a:blip r:embed="rId1"/>
          <a:srcRect/>
          <a:stretch>
            <a:fillRect/>
          </a:stretch>
        </p:blipFill>
        <p:spPr>
          <a:xfrm rot="0">
            <a:off x="381000" y="1371600"/>
            <a:ext cx="8077200" cy="4719638"/>
          </a:xfrm>
          <a:prstGeom prst="rect"/>
        </p:spPr>
      </p:pic>
      <p:sp>
        <p:nvSpPr>
          <p:cNvPr id="4" name=""/>
          <p:cNvSpPr/>
          <p:nvPr/>
        </p:nvSpPr>
        <p:spPr>
          <a:xfrm>
            <a:off x="2057400" y="61722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Stratification</a:t>
            </a:r>
          </a:p>
        </p:txBody>
      </p:sp>
      <p:pic>
        <p:nvPicPr>
          <p:cNvPr id="3" name=""/>
          <p:cNvPicPr/>
          <p:nvPr/>
        </p:nvPicPr>
        <p:blipFill>
          <a:blip r:embed="rId1"/>
          <a:srcRect/>
          <a:stretch>
            <a:fillRect/>
          </a:stretch>
        </p:blipFill>
        <p:spPr>
          <a:xfrm rot="0">
            <a:off x="457200" y="1676400"/>
            <a:ext cx="8382000" cy="4322763"/>
          </a:xfrm>
          <a:prstGeom prst="rect"/>
        </p:spPr>
      </p:pic>
      <p:sp>
        <p:nvSpPr>
          <p:cNvPr id="4" name=""/>
          <p:cNvSpPr/>
          <p:nvPr/>
        </p:nvSpPr>
        <p:spPr>
          <a:xfrm>
            <a:off x="2286000" y="60960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Stratification</a:t>
            </a:r>
          </a:p>
        </p:txBody>
      </p:sp>
      <p:pic>
        <p:nvPicPr>
          <p:cNvPr id="3" name=""/>
          <p:cNvPicPr/>
          <p:nvPr/>
        </p:nvPicPr>
        <p:blipFill>
          <a:blip r:embed="rId1"/>
          <a:srcRect/>
          <a:stretch>
            <a:fillRect/>
          </a:stretch>
        </p:blipFill>
        <p:spPr>
          <a:xfrm rot="0">
            <a:off x="533400" y="1371600"/>
            <a:ext cx="8001000" cy="4729163"/>
          </a:xfrm>
          <a:prstGeom prst="rect"/>
        </p:spPr>
      </p:pic>
      <p:sp>
        <p:nvSpPr>
          <p:cNvPr id="4" name=""/>
          <p:cNvSpPr/>
          <p:nvPr/>
        </p:nvSpPr>
        <p:spPr>
          <a:xfrm>
            <a:off x="2133600" y="62484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Failure of Therapy</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sz="2800"/>
              <a:t>Incorrect diagnosis – it is not pneumonia</a:t>
            </a:r>
          </a:p>
          <a:p>
            <a:pPr lvl="1"/>
            <a:r>
              <a:rPr sz="2400"/>
              <a:t>Atelectasis, CHF, PE with infarction, lung contusion, chemical pneumonitis, ARDS, pulmonary hemorrhage</a:t>
            </a:r>
          </a:p>
          <a:p>
            <a:pPr lvl="0"/>
            <a:r>
              <a:rPr sz="2800"/>
              <a:t>Pathogen resistance</a:t>
            </a:r>
          </a:p>
          <a:p>
            <a:pPr lvl="0"/>
            <a:r>
              <a:rPr sz="2800"/>
              <a:t>Host factors that increase mortality</a:t>
            </a:r>
          </a:p>
          <a:p>
            <a:pPr lvl="1"/>
            <a:r>
              <a:rPr sz="2400"/>
              <a:t>Age &gt; 60, prior pneumonia, chronic lung disease</a:t>
            </a:r>
          </a:p>
          <a:p>
            <a:pPr lvl="1"/>
            <a:r>
              <a:rPr sz="2400"/>
              <a:t>immunosuppression</a:t>
            </a:r>
          </a:p>
          <a:p>
            <a:pPr lvl="0"/>
            <a:r>
              <a:rPr sz="2800"/>
              <a:t>Antibiotic resistance</a:t>
            </a:r>
          </a:p>
        </p:txBody>
      </p:sp>
      <p:sp>
        <p:nvSpPr>
          <p:cNvPr id="4" name=""/>
          <p:cNvSpPr/>
          <p:nvPr/>
        </p:nvSpPr>
        <p:spPr>
          <a:xfrm>
            <a:off x="1905000" y="60960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HAP - Prevention</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lnSpc>
                <a:spcPct val="90000"/>
              </a:lnSpc>
            </a:pPr>
            <a:r>
              <a:rPr sz="2800"/>
              <a:t>Hand washing</a:t>
            </a:r>
          </a:p>
          <a:p>
            <a:pPr lvl="0">
              <a:lnSpc>
                <a:spcPct val="90000"/>
              </a:lnSpc>
            </a:pPr>
            <a:r>
              <a:rPr sz="2800"/>
              <a:t>Vaccination</a:t>
            </a:r>
          </a:p>
          <a:p>
            <a:pPr lvl="1">
              <a:lnSpc>
                <a:spcPct val="90000"/>
              </a:lnSpc>
            </a:pPr>
            <a:r>
              <a:rPr sz="2400"/>
              <a:t>Influenza</a:t>
            </a:r>
          </a:p>
          <a:p>
            <a:pPr lvl="1">
              <a:lnSpc>
                <a:spcPct val="90000"/>
              </a:lnSpc>
            </a:pPr>
            <a:r>
              <a:rPr sz="2400"/>
              <a:t>Pneumococcus</a:t>
            </a:r>
          </a:p>
          <a:p>
            <a:pPr lvl="0">
              <a:lnSpc>
                <a:spcPct val="90000"/>
              </a:lnSpc>
            </a:pPr>
            <a:r>
              <a:rPr sz="2800"/>
              <a:t>Isolation of patients with resistant respiratory tract infections</a:t>
            </a:r>
          </a:p>
          <a:p>
            <a:pPr lvl="0">
              <a:lnSpc>
                <a:spcPct val="90000"/>
              </a:lnSpc>
            </a:pPr>
            <a:r>
              <a:rPr sz="2800"/>
              <a:t>Enteral nutrition</a:t>
            </a:r>
          </a:p>
          <a:p>
            <a:pPr lvl="0">
              <a:lnSpc>
                <a:spcPct val="90000"/>
              </a:lnSpc>
            </a:pPr>
            <a:r>
              <a:rPr sz="2800"/>
              <a:t>Choice of GI prophylaxis</a:t>
            </a:r>
          </a:p>
          <a:p>
            <a:pPr lvl="0">
              <a:lnSpc>
                <a:spcPct val="90000"/>
              </a:lnSpc>
            </a:pPr>
            <a:r>
              <a:rPr sz="2800"/>
              <a:t>Subglottoc secretion removal?</a:t>
            </a:r>
          </a:p>
        </p:txBody>
      </p:sp>
      <p:sp>
        <p:nvSpPr>
          <p:cNvPr id="4" name=""/>
          <p:cNvSpPr/>
          <p:nvPr/>
        </p:nvSpPr>
        <p:spPr>
          <a:xfrm>
            <a:off x="2133600" y="6019800"/>
            <a:ext cx="4829175" cy="366713"/>
          </a:xfrm>
          <a:prstGeom prst="rect">
            <a:avLst/>
          </a:prstGeom>
          <a:noFill/>
          <a:ln>
            <a:noFill/>
          </a:ln>
        </p:spPr>
        <p:txBody>
          <a:bodyPr wrap="none" anchor="t"/>
          <a:lstStyle>
            <a:lvl1pPr lvl="0">
              <a:defRPr/>
            </a:lvl1pPr>
          </a:lstStyle>
          <a:p>
            <a:pPr lvl="0"/>
            <a:r>
              <a:rPr>
                <a:latin typeface="Tahoma"/>
              </a:rPr>
              <a:t>Am J Respir Crit Care Med 153:1711-25, 1995</a:t>
            </a:r>
          </a:p>
        </p:txBody>
      </p:sp>
    </p:spTree>
  </p:cSld>
  <p:transition spd="slow" advClick="1">
    <p:wipe dir="d"/>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PCP</a:t>
            </a:r>
          </a:p>
        </p:txBody>
      </p:sp>
      <p:pic>
        <p:nvPicPr>
          <p:cNvPr id="3" name=""/>
          <p:cNvPicPr/>
          <p:nvPr/>
        </p:nvPicPr>
        <p:blipFill>
          <a:blip r:embed="rId1"/>
          <a:srcRect/>
          <a:stretch>
            <a:fillRect/>
          </a:stretch>
        </p:blipFill>
        <p:spPr>
          <a:xfrm rot="0">
            <a:off x="3200400" y="685800"/>
            <a:ext cx="5943600" cy="5772150"/>
          </a:xfrm>
          <a:prstGeom prst="rect"/>
        </p:spPr>
      </p:pic>
      <p:sp>
        <p:nvSpPr>
          <p:cNvPr id="4" name=""/>
          <p:cNvSpPr/>
          <p:nvPr/>
        </p:nvSpPr>
        <p:spPr>
          <a:xfrm>
            <a:off x="2057400" y="6491288"/>
            <a:ext cx="3740150" cy="366712"/>
          </a:xfrm>
          <a:prstGeom prst="rect">
            <a:avLst/>
          </a:prstGeom>
          <a:noFill/>
          <a:ln>
            <a:noFill/>
          </a:ln>
        </p:spPr>
        <p:txBody>
          <a:bodyPr wrap="none" anchor="t"/>
          <a:lstStyle>
            <a:lvl1pPr lvl="0">
              <a:defRPr/>
            </a:lvl1pPr>
          </a:lstStyle>
          <a:p>
            <a:pPr lvl="0"/>
            <a:r>
              <a:rPr>
                <a:latin typeface="Tahoma"/>
              </a:rPr>
              <a:t>www.netmedicine.com/xray/xr.htm</a:t>
            </a:r>
          </a:p>
        </p:txBody>
      </p:sp>
    </p:spTree>
  </p:cSld>
  <p:transition spd="slow" advClick="1">
    <p:wipe dir="d"/>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533400" y="0"/>
            <a:ext cx="8229600" cy="1384300"/>
          </a:xfrm>
          <a:prstGeom prst="rect">
            <a:avLst/>
          </a:prstGeom>
        </p:spPr>
        <p:txBody>
          <a:bodyPr/>
          <a:lstStyle>
            <a:lvl1pPr lvl="0">
              <a:defRPr/>
            </a:lvl1pPr>
          </a:lstStyle>
          <a:p>
            <a:pPr lvl="0" algn="ctr"/>
            <a:r>
              <a:rPr sz="4000"/>
              <a:t>Review of Lung Anatomy</a:t>
            </a:r>
          </a:p>
        </p:txBody>
      </p:sp>
      <p:pic>
        <p:nvPicPr>
          <p:cNvPr id="3" name=""/>
          <p:cNvPicPr/>
          <p:nvPr/>
        </p:nvPicPr>
        <p:blipFill>
          <a:blip r:embed="rId1"/>
          <a:srcRect/>
          <a:stretch>
            <a:fillRect/>
          </a:stretch>
        </p:blipFill>
        <p:spPr>
          <a:xfrm rot="0">
            <a:off x="1981200" y="1066800"/>
            <a:ext cx="5181600" cy="5099050"/>
          </a:xfrm>
          <a:prstGeom prst="rect"/>
          <a:ln>
            <a:solidFill>
              <a:srgbClr val="000000"/>
            </a:solidFill>
            <a:miter/>
          </a:ln>
        </p:spPr>
      </p:pic>
      <p:sp>
        <p:nvSpPr>
          <p:cNvPr id="4" name=""/>
          <p:cNvSpPr txBox="1"/>
          <p:nvPr/>
        </p:nvSpPr>
        <p:spPr>
          <a:xfrm>
            <a:off x="2057400" y="6172200"/>
            <a:ext cx="4953000" cy="517525"/>
          </a:xfrm>
          <a:prstGeom prst="rect"/>
          <a:noFill/>
          <a:ln>
            <a:noFill/>
          </a:ln>
        </p:spPr>
        <p:txBody>
          <a:bodyPr/>
          <a:lstStyle>
            <a:lvl1pPr lvl="0">
              <a:defRPr/>
            </a:lvl1pPr>
          </a:lstStyle>
          <a:p>
            <a:pPr lvl="0">
              <a:spcBef>
                <a:spcPct val="50000"/>
              </a:spcBef>
            </a:pPr>
            <a:r>
              <a:rPr sz="1400">
                <a:latin typeface="Tahoma"/>
              </a:rPr>
              <a:t>http://www.meddean.luc.edulumenMedEdGrossAnatomythorax0thor_lecthorax1.jpg</a:t>
            </a:r>
          </a:p>
        </p:txBody>
      </p:sp>
      <p:sp>
        <p:nvSpPr>
          <p:cNvPr id="5" name=""/>
          <p:cNvSpPr txBox="1"/>
          <p:nvPr/>
        </p:nvSpPr>
        <p:spPr>
          <a:xfrm>
            <a:off x="2971800" y="3429000"/>
            <a:ext cx="685800" cy="366713"/>
          </a:xfrm>
          <a:prstGeom prst="rect"/>
          <a:noFill/>
          <a:ln>
            <a:noFill/>
          </a:ln>
        </p:spPr>
        <p:txBody>
          <a:bodyPr/>
          <a:lstStyle>
            <a:lvl1pPr lvl="0">
              <a:defRPr/>
            </a:lvl1pPr>
          </a:lstStyle>
          <a:p>
            <a:pPr lvl="0">
              <a:spcBef>
                <a:spcPct val="50000"/>
              </a:spcBef>
            </a:pPr>
            <a:r>
              <a:rPr>
                <a:solidFill>
                  <a:srgbClr val="000000"/>
                </a:solidFill>
                <a:latin typeface="Tahoma"/>
              </a:rPr>
              <a:t>RUL</a:t>
            </a:r>
          </a:p>
        </p:txBody>
      </p:sp>
      <p:sp>
        <p:nvSpPr>
          <p:cNvPr id="6" name=""/>
          <p:cNvSpPr txBox="1"/>
          <p:nvPr/>
        </p:nvSpPr>
        <p:spPr>
          <a:xfrm>
            <a:off x="2971800" y="4724400"/>
            <a:ext cx="838200" cy="366713"/>
          </a:xfrm>
          <a:prstGeom prst="rect"/>
          <a:noFill/>
          <a:ln>
            <a:noFill/>
          </a:ln>
        </p:spPr>
        <p:txBody>
          <a:bodyPr/>
          <a:lstStyle>
            <a:lvl1pPr lvl="0">
              <a:defRPr/>
            </a:lvl1pPr>
          </a:lstStyle>
          <a:p>
            <a:pPr lvl="0">
              <a:spcBef>
                <a:spcPct val="50000"/>
              </a:spcBef>
            </a:pPr>
            <a:r>
              <a:rPr>
                <a:solidFill>
                  <a:srgbClr val="000000"/>
                </a:solidFill>
                <a:latin typeface="Tahoma"/>
              </a:rPr>
              <a:t>RML</a:t>
            </a:r>
          </a:p>
        </p:txBody>
      </p:sp>
      <p:sp>
        <p:nvSpPr>
          <p:cNvPr id="7" name=""/>
          <p:cNvSpPr txBox="1"/>
          <p:nvPr/>
        </p:nvSpPr>
        <p:spPr>
          <a:xfrm>
            <a:off x="3048000" y="5791200"/>
            <a:ext cx="762000" cy="366713"/>
          </a:xfrm>
          <a:prstGeom prst="rect"/>
          <a:noFill/>
          <a:ln>
            <a:noFill/>
          </a:ln>
        </p:spPr>
        <p:txBody>
          <a:bodyPr/>
          <a:lstStyle>
            <a:lvl1pPr lvl="0">
              <a:defRPr/>
            </a:lvl1pPr>
          </a:lstStyle>
          <a:p>
            <a:pPr lvl="0">
              <a:spcBef>
                <a:spcPct val="50000"/>
              </a:spcBef>
            </a:pPr>
            <a:r>
              <a:rPr>
                <a:solidFill>
                  <a:srgbClr val="000000"/>
                </a:solidFill>
                <a:latin typeface="Tahoma"/>
              </a:rPr>
              <a:t>RLL</a:t>
            </a:r>
          </a:p>
        </p:txBody>
      </p:sp>
      <p:sp>
        <p:nvSpPr>
          <p:cNvPr id="8" name=""/>
          <p:cNvSpPr/>
          <p:nvPr/>
        </p:nvSpPr>
        <p:spPr>
          <a:xfrm flipH="1" flipV="1">
            <a:off x="2438400" y="5486400"/>
            <a:ext cx="381000" cy="381000"/>
          </a:xfrm>
          <a:prstGeom prst="line">
            <a:avLst/>
          </a:prstGeom>
          <a:noFill/>
          <a:ln>
            <a:solidFill>
              <a:srgbClr val="000000"/>
            </a:solidFill>
            <a:miter/>
            <a:tailEnd type="triangle"/>
          </a:ln>
        </p:spPr>
        <p:txBody>
          <a:bodyPr/>
          <a:lstStyle>
            <a:lvl1pPr lvl="0">
              <a:defRPr/>
            </a:lvl1pPr>
          </a:lstStyle>
          <a:p/>
        </p:txBody>
      </p:sp>
      <p:sp>
        <p:nvSpPr>
          <p:cNvPr id="9" name=""/>
          <p:cNvSpPr txBox="1"/>
          <p:nvPr/>
        </p:nvSpPr>
        <p:spPr>
          <a:xfrm>
            <a:off x="5318125" y="3460750"/>
            <a:ext cx="561975" cy="366713"/>
          </a:xfrm>
          <a:prstGeom prst="rect"/>
          <a:noFill/>
          <a:ln>
            <a:noFill/>
          </a:ln>
        </p:spPr>
        <p:txBody>
          <a:bodyPr wrap="none" anchor="t"/>
          <a:lstStyle>
            <a:lvl1pPr lvl="0">
              <a:defRPr/>
            </a:lvl1pPr>
          </a:lstStyle>
          <a:p>
            <a:pPr lvl="0"/>
            <a:r>
              <a:rPr>
                <a:solidFill>
                  <a:srgbClr val="000000"/>
                </a:solidFill>
                <a:latin typeface="Tahoma"/>
              </a:rPr>
              <a:t>LUL</a:t>
            </a:r>
          </a:p>
        </p:txBody>
      </p:sp>
      <p:sp>
        <p:nvSpPr>
          <p:cNvPr id="10" name=""/>
          <p:cNvSpPr txBox="1"/>
          <p:nvPr/>
        </p:nvSpPr>
        <p:spPr>
          <a:xfrm>
            <a:off x="6400800" y="5181600"/>
            <a:ext cx="527050" cy="366713"/>
          </a:xfrm>
          <a:prstGeom prst="rect"/>
          <a:noFill/>
          <a:ln>
            <a:noFill/>
          </a:ln>
        </p:spPr>
        <p:txBody>
          <a:bodyPr wrap="none" anchor="t"/>
          <a:lstStyle>
            <a:lvl1pPr lvl="0">
              <a:defRPr/>
            </a:lvl1pPr>
          </a:lstStyle>
          <a:p>
            <a:pPr lvl="0"/>
            <a:r>
              <a:rPr>
                <a:solidFill>
                  <a:srgbClr val="000000"/>
                </a:solidFill>
                <a:latin typeface="Tahoma"/>
              </a:rPr>
              <a:t>LLL</a:t>
            </a:r>
          </a:p>
        </p:txBody>
      </p:sp>
      <p:sp>
        <p:nvSpPr>
          <p:cNvPr id="11" name=""/>
          <p:cNvSpPr/>
          <p:nvPr/>
        </p:nvSpPr>
        <p:spPr>
          <a:xfrm flipV="1">
            <a:off x="5638800" y="4724400"/>
            <a:ext cx="0" cy="1066800"/>
          </a:xfrm>
          <a:prstGeom prst="line">
            <a:avLst/>
          </a:prstGeom>
          <a:noFill/>
          <a:ln>
            <a:solidFill>
              <a:srgbClr val="000000"/>
            </a:solidFill>
            <a:miter/>
          </a:ln>
        </p:spPr>
        <p:txBody>
          <a:bodyPr/>
          <a:lstStyle>
            <a:lvl1pPr lvl="0">
              <a:defRPr/>
            </a:lvl1pPr>
          </a:lstStyle>
          <a:p/>
        </p:txBody>
      </p:sp>
      <p:sp>
        <p:nvSpPr>
          <p:cNvPr id="12" name=""/>
          <p:cNvSpPr/>
          <p:nvPr/>
        </p:nvSpPr>
        <p:spPr>
          <a:xfrm flipH="1" flipV="1">
            <a:off x="5181600" y="4572000"/>
            <a:ext cx="457200" cy="152400"/>
          </a:xfrm>
          <a:prstGeom prst="line">
            <a:avLst/>
          </a:prstGeom>
          <a:noFill/>
          <a:ln>
            <a:solidFill>
              <a:srgbClr val="000000"/>
            </a:solidFill>
            <a:miter/>
            <a:tailEnd type="triangle"/>
          </a:ln>
        </p:spPr>
        <p:txBody>
          <a:bodyPr/>
          <a:lstStyle>
            <a:lvl1pPr lvl="0">
              <a:defRPr/>
            </a:lvl1pPr>
          </a:lstStyle>
          <a:p/>
        </p:txBody>
      </p:sp>
      <p:sp>
        <p:nvSpPr>
          <p:cNvPr id="13" name=""/>
          <p:cNvSpPr txBox="1"/>
          <p:nvPr/>
        </p:nvSpPr>
        <p:spPr>
          <a:xfrm>
            <a:off x="5486400" y="5715000"/>
            <a:ext cx="1219200" cy="366713"/>
          </a:xfrm>
          <a:prstGeom prst="rect"/>
          <a:noFill/>
          <a:ln>
            <a:noFill/>
          </a:ln>
        </p:spPr>
        <p:txBody>
          <a:bodyPr/>
          <a:lstStyle>
            <a:lvl1pPr lvl="0">
              <a:defRPr/>
            </a:lvl1pPr>
          </a:lstStyle>
          <a:p>
            <a:pPr lvl="0">
              <a:spcBef>
                <a:spcPct val="50000"/>
              </a:spcBef>
            </a:pPr>
            <a:r>
              <a:rPr>
                <a:solidFill>
                  <a:srgbClr val="000000"/>
                </a:solidFill>
                <a:latin typeface="Tahoma"/>
              </a:rPr>
              <a:t>Lingula</a:t>
            </a:r>
          </a:p>
        </p:txBody>
      </p:sp>
    </p:spTree>
  </p:cSld>
  <p:transition spd="slow" advClick="1">
    <p:wipe dir="d"/>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sz="4000" i="1"/>
              <a:t>Pneumocystis Carinii</a:t>
            </a:r>
            <a:r>
              <a:rPr sz="4000"/>
              <a:t> /</a:t>
            </a:r>
            <a:r>
              <a:rPr sz="4000" i="1"/>
              <a:t>Pneumocystis jiroveci</a:t>
            </a:r>
            <a:r>
              <a:rPr sz="2400" i="1" baseline="30000"/>
              <a:t>1</a:t>
            </a:r>
            <a:r>
              <a:rPr/>
              <a:t> </a:t>
            </a:r>
            <a:r>
              <a:rPr sz="4000"/>
              <a:t>Pneumonia (PCP)</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Uncommon until 1980’s with emergence of HIV disease</a:t>
            </a:r>
          </a:p>
          <a:p>
            <a:pPr lvl="0"/>
            <a:r>
              <a:rPr/>
              <a:t>Caused by organism most closely related to fungi</a:t>
            </a:r>
          </a:p>
          <a:p>
            <a:pPr lvl="0"/>
            <a:r>
              <a:rPr/>
              <a:t>Mode of transmission unclear, but felt to represent reactivation of latent infection</a:t>
            </a:r>
          </a:p>
        </p:txBody>
      </p:sp>
      <p:sp>
        <p:nvSpPr>
          <p:cNvPr id="4" name=""/>
          <p:cNvSpPr txBox="1"/>
          <p:nvPr/>
        </p:nvSpPr>
        <p:spPr>
          <a:xfrm>
            <a:off x="1219200" y="5715000"/>
            <a:ext cx="6858000" cy="779463"/>
          </a:xfrm>
          <a:prstGeom prst="rect"/>
          <a:noFill/>
          <a:ln>
            <a:noFill/>
          </a:ln>
        </p:spPr>
        <p:txBody>
          <a:bodyPr/>
          <a:lstStyle>
            <a:lvl1pPr lvl="0">
              <a:defRPr/>
            </a:lvl1pPr>
          </a:lstStyle>
          <a:p>
            <a:pPr lvl="0">
              <a:spcBef>
                <a:spcPct val="50000"/>
              </a:spcBef>
            </a:pPr>
            <a:r>
              <a:rPr>
                <a:latin typeface="Tahoma"/>
              </a:rPr>
              <a:t>PCP reference = Harrison’s Principles of Internal Medicine</a:t>
            </a:r>
          </a:p>
          <a:p>
            <a:pPr lvl="0">
              <a:spcBef>
                <a:spcPct val="50000"/>
              </a:spcBef>
            </a:pPr>
            <a:r>
              <a:rPr i="1" baseline="30000">
                <a:solidFill>
                  <a:srgbClr val="FFFFFF"/>
                </a:solidFill>
                <a:effectLst>
                  <a:outerShdw blurRad="38100" dist="38100" dir="2700000" algn="tl">
                    <a:srgbClr val="000000">
                      <a:alpha val="43137"/>
                    </a:srgbClr>
                  </a:outerShdw>
                </a:effectLst>
                <a:latin typeface="Tahoma"/>
              </a:rPr>
              <a:t>1</a:t>
            </a:r>
            <a:r>
              <a:rPr>
                <a:latin typeface="Tahoma"/>
              </a:rPr>
              <a:t>http://www.cdc.gov/ncidod/EID/vol8no9/02-0096.htm </a:t>
            </a:r>
          </a:p>
        </p:txBody>
      </p:sp>
    </p:spTree>
  </p:cSld>
  <p:transition spd="slow" advClick="1">
    <p:wipe dir="d"/>
  </p:transition>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PCP Pneumonia</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Gradual onset of symptoms</a:t>
            </a:r>
          </a:p>
          <a:p>
            <a:pPr lvl="0"/>
            <a:r>
              <a:rPr/>
              <a:t>Common symptoms include fever, cough, progressive dyspnea</a:t>
            </a:r>
          </a:p>
          <a:p>
            <a:pPr lvl="0"/>
            <a:r>
              <a:rPr/>
              <a:t>Many patients asymptomatic</a:t>
            </a:r>
          </a:p>
          <a:p>
            <a:pPr lvl="0"/>
            <a:r>
              <a:rPr/>
              <a:t>May present as a spontaneous pneumothorax</a:t>
            </a:r>
          </a:p>
        </p:txBody>
      </p:sp>
    </p:spTree>
  </p:cSld>
  <p:transition spd="slow" advClick="1">
    <p:wipe dir="d"/>
  </p:transition>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PCP – Lab Work</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lnSpc>
                <a:spcPct val="80000"/>
              </a:lnSpc>
            </a:pPr>
            <a:r>
              <a:rPr sz="2800"/>
              <a:t>CD4 &lt;200</a:t>
            </a:r>
          </a:p>
          <a:p>
            <a:pPr lvl="0">
              <a:lnSpc>
                <a:spcPct val="80000"/>
              </a:lnSpc>
            </a:pPr>
            <a:r>
              <a:rPr sz="2800"/>
              <a:t>LDH</a:t>
            </a:r>
          </a:p>
          <a:p>
            <a:pPr lvl="1">
              <a:lnSpc>
                <a:spcPct val="80000"/>
              </a:lnSpc>
            </a:pPr>
            <a:r>
              <a:rPr sz="2400"/>
              <a:t>Elevated in HIV+ persons w/ PCP</a:t>
            </a:r>
          </a:p>
          <a:p>
            <a:pPr lvl="1">
              <a:lnSpc>
                <a:spcPct val="80000"/>
              </a:lnSpc>
            </a:pPr>
            <a:r>
              <a:rPr sz="2400"/>
              <a:t>Very high values and increasing levels in face of therapy correlate w/ poorer prognosis</a:t>
            </a:r>
          </a:p>
          <a:p>
            <a:pPr lvl="0">
              <a:lnSpc>
                <a:spcPct val="80000"/>
              </a:lnSpc>
            </a:pPr>
            <a:r>
              <a:rPr sz="2800"/>
              <a:t>ABG</a:t>
            </a:r>
          </a:p>
          <a:p>
            <a:pPr lvl="1">
              <a:lnSpc>
                <a:spcPct val="80000"/>
              </a:lnSpc>
            </a:pPr>
            <a:r>
              <a:rPr sz="2400"/>
              <a:t>PaO2 &lt;70 indication for steroids</a:t>
            </a:r>
          </a:p>
          <a:p>
            <a:pPr lvl="0">
              <a:lnSpc>
                <a:spcPct val="80000"/>
              </a:lnSpc>
            </a:pPr>
            <a:r>
              <a:rPr sz="2800"/>
              <a:t>Lung sampling</a:t>
            </a:r>
          </a:p>
          <a:p>
            <a:pPr lvl="1">
              <a:lnSpc>
                <a:spcPct val="80000"/>
              </a:lnSpc>
            </a:pPr>
            <a:r>
              <a:rPr sz="2400"/>
              <a:t>Definitive diagnosis dependent on isolation of </a:t>
            </a:r>
            <a:r>
              <a:rPr sz="2400" i="1"/>
              <a:t>Pneumocystis</a:t>
            </a:r>
          </a:p>
        </p:txBody>
      </p:sp>
    </p:spTree>
  </p:cSld>
  <p:transition spd="slow" advClick="1">
    <p:wipe dir="d"/>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PCP - Treatment</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TMP/SMX (</a:t>
            </a:r>
            <a:r>
              <a:rPr sz="2800"/>
              <a:t>trimethoprim/sulfamethoxazole</a:t>
            </a:r>
            <a:r>
              <a:rPr/>
              <a:t>)</a:t>
            </a:r>
          </a:p>
          <a:p>
            <a:pPr lvl="1"/>
            <a:r>
              <a:rPr/>
              <a:t>Drug of choice</a:t>
            </a:r>
          </a:p>
          <a:p>
            <a:pPr lvl="1"/>
            <a:r>
              <a:rPr/>
              <a:t>High incidence of side effects in HIV+ pts</a:t>
            </a:r>
          </a:p>
          <a:p>
            <a:pPr lvl="0"/>
            <a:r>
              <a:rPr/>
              <a:t>Dapsone + TMP</a:t>
            </a:r>
          </a:p>
          <a:p>
            <a:pPr lvl="0"/>
            <a:r>
              <a:rPr/>
              <a:t>Clindamycin + primaquine</a:t>
            </a:r>
          </a:p>
          <a:p>
            <a:pPr lvl="0"/>
            <a:r>
              <a:rPr/>
              <a:t>Atovaquone</a:t>
            </a:r>
          </a:p>
          <a:p>
            <a:pPr lvl="0"/>
            <a:r>
              <a:rPr/>
              <a:t>Pentamadine IV</a:t>
            </a:r>
          </a:p>
        </p:txBody>
      </p:sp>
    </p:spTree>
  </p:cSld>
  <p:transition spd="slow" advClick="1">
    <p:wipe dir="d"/>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PCP - Prophylaxis</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TMP/SMX* – DS 3x/wk or SS qd</a:t>
            </a:r>
          </a:p>
          <a:p>
            <a:pPr lvl="0"/>
            <a:r>
              <a:rPr/>
              <a:t>Dapsone +/- pyrimethamine*</a:t>
            </a:r>
          </a:p>
          <a:p>
            <a:pPr lvl="0"/>
            <a:r>
              <a:rPr/>
              <a:t>Aerosolozed pentamadine</a:t>
            </a:r>
          </a:p>
          <a:p>
            <a:pPr lvl="0"/>
            <a:r>
              <a:rPr/>
              <a:t>Atovaquone</a:t>
            </a:r>
          </a:p>
          <a:p>
            <a:pPr lvl="0"/>
          </a:p>
          <a:p>
            <a:pPr lvl="0">
              <a:buNone/>
            </a:pPr>
            <a:r>
              <a:rPr/>
              <a:t>*= also prophylaxis for </a:t>
            </a:r>
            <a:r>
              <a:rPr i="1"/>
              <a:t>Toxoplama</a:t>
            </a:r>
          </a:p>
        </p:txBody>
      </p:sp>
    </p:spTree>
  </p:cSld>
  <p:transition spd="slow" advClick="1">
    <p:wipe dir="d"/>
  </p:transition>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p:txBody>
      </p:sp>
      <p:sp>
        <p:nvSpPr>
          <p:cNvPr id="3" name=""/>
          <p:cNvSpPr/>
          <p:nvPr>
            <p:ph type="body" idx="1"/>
          </p:nvPr>
        </p:nvSpPr>
        <p:spPr>
          <a:xfrm>
            <a:off x="457200" y="1905000"/>
            <a:ext cx="8229600" cy="4114800"/>
          </a:xfrm>
          <a:prstGeom prst="rect">
            <a:avLst/>
          </a:prstGeom>
        </p:spPr>
        <p:txBody>
          <a:bodyPr/>
          <a:lstStyle>
            <a:lvl1pPr lvl="0">
              <a:defRPr/>
            </a:lvl1pPr>
          </a:lstStyle>
          <a:p>
            <a:pPr lvl="0" algn="ctr">
              <a:buNone/>
            </a:pPr>
            <a:r>
              <a:rPr sz="4800"/>
              <a:t>MKSAP Questions</a:t>
            </a:r>
          </a:p>
        </p:txBody>
      </p:sp>
    </p:spTree>
  </p:cSld>
  <p:transition spd="slow" advClick="1">
    <p:wipe dir="d"/>
  </p:transition>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nvSpPr>
        <p:spPr>
          <a:xfrm>
            <a:off x="457200" y="0"/>
            <a:ext cx="8077200" cy="6134100"/>
          </a:xfrm>
          <a:prstGeom prst="rect">
            <a:avLst/>
          </a:prstGeom>
          <a:noFill/>
          <a:ln>
            <a:noFill/>
          </a:ln>
        </p:spPr>
        <p:txBody>
          <a:bodyPr/>
          <a:lstStyle>
            <a:lvl1pPr lvl="0">
              <a:defRPr/>
            </a:lvl1pPr>
          </a:lstStyle>
          <a:p>
            <a:pPr lvl="0"/>
            <a:r>
              <a:rPr>
                <a:effectLst>
                  <a:outerShdw blurRad="38100" dist="38100" dir="2700000" algn="tl">
                    <a:srgbClr val="000000">
                      <a:alpha val="43137"/>
                    </a:srgbClr>
                  </a:outerShdw>
                </a:effectLst>
                <a:latin typeface="Tahoma"/>
              </a:rPr>
              <a:t>A 72-year-old man is hospitalized because of fever, chills, and cough that have persisted for the past week. His medical history includes congestive heart failure, chronic bronchitis, and diabetes mellitus. </a:t>
            </a:r>
          </a:p>
          <a:p>
            <a:pPr lvl="0"/>
            <a:r>
              <a:rPr>
                <a:effectLst>
                  <a:outerShdw blurRad="38100" dist="38100" dir="2700000" algn="tl">
                    <a:srgbClr val="000000">
                      <a:alpha val="43137"/>
                    </a:srgbClr>
                  </a:outerShdw>
                </a:effectLst>
                <a:latin typeface="Tahoma"/>
              </a:rPr>
              <a:t>On physical examination, he is alert and in moderate respiratory distress. His temperature is 39 °C (102.2 °F), pulse rate is 120/min, respiration rate is 36/min, and blood pressure is 100/60 mm Hg. The physical examination reveals crackles in both lung fields at the bases. The jugular venous wave is noted 12 cm above the right atrium, and a soft S3 gallop is present on auscultation. </a:t>
            </a:r>
          </a:p>
          <a:p>
            <a:pPr lvl="0"/>
            <a:r>
              <a:rPr>
                <a:effectLst>
                  <a:outerShdw blurRad="38100" dist="38100" dir="2700000" algn="tl">
                    <a:srgbClr val="000000">
                      <a:alpha val="43137"/>
                    </a:srgbClr>
                  </a:outerShdw>
                </a:effectLst>
                <a:latin typeface="Tahoma"/>
              </a:rPr>
              <a:t>The leukocyte count is 21,000/μL, serum sodium is 124 meq/L, and serum creatinine is 2.4 mg/dL. Chest x-ray shows infiltrates in the right upper, left upper, and left lower lobes. Bronchiectactic changes are seen throughout the lower lung fields bilaterally. Measurement of arterial blood gases obtained on room air shows the following: pH, 7.38; Paco2, 32 mm Hg; and Pao2, 58 mm Hg. </a:t>
            </a:r>
          </a:p>
          <a:p>
            <a:pPr lvl="0"/>
            <a:r>
              <a:rPr b="1">
                <a:effectLst>
                  <a:outerShdw blurRad="38100" dist="38100" dir="2700000" algn="tl">
                    <a:srgbClr val="000000">
                      <a:alpha val="43137"/>
                    </a:srgbClr>
                  </a:outerShdw>
                </a:effectLst>
                <a:latin typeface="Tahoma"/>
              </a:rPr>
              <a:t>Which one of the following antibiotic regimens is the most appropriate for this patient?</a:t>
            </a:r>
          </a:p>
          <a:p>
            <a:pPr lvl="0"/>
            <a:r>
              <a:rPr>
                <a:effectLst>
                  <a:outerShdw blurRad="38100" dist="38100" dir="2700000" algn="tl">
                    <a:srgbClr val="000000">
                      <a:alpha val="43137"/>
                    </a:srgbClr>
                  </a:outerShdw>
                </a:effectLst>
                <a:latin typeface="Tahoma"/>
              </a:rPr>
              <a:t>    ( A ) Doxycycline</a:t>
            </a:r>
          </a:p>
          <a:p>
            <a:pPr lvl="0"/>
            <a:r>
              <a:rPr>
                <a:effectLst>
                  <a:outerShdw blurRad="38100" dist="38100" dir="2700000" algn="tl">
                    <a:srgbClr val="000000">
                      <a:alpha val="43137"/>
                    </a:srgbClr>
                  </a:outerShdw>
                </a:effectLst>
                <a:latin typeface="Tahoma"/>
              </a:rPr>
              <a:t>( B ) Azithromycin</a:t>
            </a:r>
          </a:p>
          <a:p>
            <a:pPr lvl="0"/>
            <a:r>
              <a:rPr>
                <a:effectLst>
                  <a:outerShdw blurRad="38100" dist="38100" dir="2700000" algn="tl">
                    <a:srgbClr val="000000">
                      <a:alpha val="43137"/>
                    </a:srgbClr>
                  </a:outerShdw>
                </a:effectLst>
                <a:latin typeface="Tahoma"/>
              </a:rPr>
              <a:t>( C ) Ceftriaxone</a:t>
            </a:r>
          </a:p>
          <a:p>
            <a:pPr lvl="0"/>
            <a:r>
              <a:rPr>
                <a:effectLst>
                  <a:outerShdw blurRad="38100" dist="38100" dir="2700000" algn="tl">
                    <a:srgbClr val="000000">
                      <a:alpha val="43137"/>
                    </a:srgbClr>
                  </a:outerShdw>
                </a:effectLst>
                <a:latin typeface="Tahoma"/>
              </a:rPr>
              <a:t>( D ) Ciprofloxacin</a:t>
            </a:r>
          </a:p>
          <a:p>
            <a:pPr lvl="0"/>
            <a:r>
              <a:rPr>
                <a:effectLst>
                  <a:outerShdw blurRad="38100" dist="38100" dir="2700000" algn="tl">
                    <a:srgbClr val="000000">
                      <a:alpha val="43137"/>
                    </a:srgbClr>
                  </a:outerShdw>
                </a:effectLst>
                <a:latin typeface="Tahoma"/>
              </a:rPr>
              <a:t>( E ) Piperacillin-tazobactam and levofloxacin</a:t>
            </a:r>
          </a:p>
        </p:txBody>
      </p:sp>
    </p:spTree>
  </p:cSld>
  <p:transition spd="slow" advClick="1">
    <p:wipe dir="d"/>
  </p:transition>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6324600"/>
          </a:xfrm>
          <a:prstGeom prst="rect">
            <a:avLst/>
          </a:prstGeom>
        </p:spPr>
        <p:txBody>
          <a:bodyPr/>
          <a:lstStyle>
            <a:lvl1pPr lvl="0">
              <a:defRPr/>
            </a:lvl1pPr>
          </a:lstStyle>
          <a:p>
            <a:pPr lvl="0">
              <a:lnSpc>
                <a:spcPct val="80000"/>
              </a:lnSpc>
            </a:pPr>
            <a:r>
              <a:rPr sz="1600" b="1"/>
              <a:t>Educational Objective</a:t>
            </a:r>
          </a:p>
          <a:p>
            <a:pPr lvl="0">
              <a:lnSpc>
                <a:spcPct val="80000"/>
              </a:lnSpc>
            </a:pPr>
          </a:p>
          <a:p>
            <a:pPr lvl="0">
              <a:lnSpc>
                <a:spcPct val="80000"/>
              </a:lnSpc>
            </a:pPr>
            <a:r>
              <a:rPr sz="1600"/>
              <a:t>Select an appropriate empiric antibiotic regimen for a patient with severe community-acquired pneumonia with structural lung disease. </a:t>
            </a:r>
          </a:p>
          <a:p>
            <a:pPr lvl="0">
              <a:lnSpc>
                <a:spcPct val="80000"/>
              </a:lnSpc>
            </a:pPr>
            <a:r>
              <a:rPr sz="1600" b="1"/>
              <a:t>Critique</a:t>
            </a:r>
            <a:r>
              <a:rPr sz="1600"/>
              <a:t> (Correct Answer = </a:t>
            </a:r>
            <a:r>
              <a:rPr sz="1600" b="1"/>
              <a:t>E</a:t>
            </a:r>
            <a:r>
              <a:rPr sz="1600"/>
              <a:t>)</a:t>
            </a:r>
          </a:p>
          <a:p>
            <a:pPr lvl="0">
              <a:lnSpc>
                <a:spcPct val="80000"/>
              </a:lnSpc>
            </a:pPr>
          </a:p>
          <a:p>
            <a:pPr lvl="0">
              <a:lnSpc>
                <a:spcPct val="80000"/>
              </a:lnSpc>
            </a:pPr>
            <a:r>
              <a:rPr sz="1600"/>
              <a:t>This patient has severe community-acquired pneumonia (pneumonia severity index class 5) complicated by evidence of bronchiectasis on chest radiograph. Risk factors responsible for this patient’s increased risk of mortality include his advanced age, the presence of significant comorbidities, unstable vital signs, significant hypoxia, hyponatremia, and acute renal failure. Although the actual pathogen is not identified in most cases of community-acquired pneumonia, the most common causes are </a:t>
            </a:r>
            <a:r>
              <a:rPr sz="1600" i="1"/>
              <a:t>Streptococcus pneumoniae</a:t>
            </a:r>
            <a:r>
              <a:rPr sz="1600"/>
              <a:t>, </a:t>
            </a:r>
            <a:r>
              <a:rPr sz="1600" i="1"/>
              <a:t>Legionella</a:t>
            </a:r>
            <a:r>
              <a:rPr sz="1600"/>
              <a:t> species, aerobic gram-negative bacilli, </a:t>
            </a:r>
            <a:r>
              <a:rPr sz="1600" i="1"/>
              <a:t>Haemophilus influenzae</a:t>
            </a:r>
            <a:r>
              <a:rPr sz="1600"/>
              <a:t>, </a:t>
            </a:r>
            <a:r>
              <a:rPr sz="1600" i="1"/>
              <a:t>Mycoplasma pneumoniae</a:t>
            </a:r>
            <a:r>
              <a:rPr sz="1600"/>
              <a:t>, and respiratory viruses. </a:t>
            </a:r>
            <a:r>
              <a:rPr sz="1600" i="1"/>
              <a:t>Pseudomonas aeruginosa</a:t>
            </a:r>
            <a:r>
              <a:rPr sz="1600"/>
              <a:t> is more common among patients with structural lung disease, such as bronchiectasis. Because this patient has life-threatening pneumonia, and especially because he has structural lung disease, coverage of </a:t>
            </a:r>
            <a:r>
              <a:rPr sz="1600" i="1"/>
              <a:t>P. aeruginosa </a:t>
            </a:r>
            <a:r>
              <a:rPr sz="1600"/>
              <a:t>is recommended. Piperacillin-tazobactam combined with levofloxacin would effectively provide double coverage for </a:t>
            </a:r>
            <a:r>
              <a:rPr sz="1600" i="1"/>
              <a:t>P. aeruginosa</a:t>
            </a:r>
            <a:r>
              <a:rPr sz="1600"/>
              <a:t> and would cover atypical pathogens. In clinical trials, doxycycline has been shown to be an effective regimen for patients with mild to moderate pneumonia, but concern about resistant pneumococcal species in severe cases and a lack of extended gram-negative spectrum would argue against its use here. Coverage of </a:t>
            </a:r>
            <a:r>
              <a:rPr sz="1600" i="1"/>
              <a:t>Legionella</a:t>
            </a:r>
            <a:r>
              <a:rPr sz="1600"/>
              <a:t> and </a:t>
            </a:r>
            <a:r>
              <a:rPr sz="1600" i="1"/>
              <a:t>Mycoplasma</a:t>
            </a:r>
            <a:r>
              <a:rPr sz="1600"/>
              <a:t> species should be a high priority; therefore, ceftriaxone alone is not a viable treatment option. Azithromycin covers </a:t>
            </a:r>
            <a:r>
              <a:rPr sz="1600" i="1"/>
              <a:t>S. Pneumoniae</a:t>
            </a:r>
            <a:r>
              <a:rPr sz="1600"/>
              <a:t>, </a:t>
            </a:r>
            <a:r>
              <a:rPr sz="1600" i="1"/>
              <a:t>H. Influenzae</a:t>
            </a:r>
            <a:r>
              <a:rPr sz="1600"/>
              <a:t>, and most atypicals, but lacks coverage against </a:t>
            </a:r>
            <a:r>
              <a:rPr sz="1600" i="1"/>
              <a:t>P. aeruginosa</a:t>
            </a:r>
            <a:r>
              <a:rPr sz="1600"/>
              <a:t>. Some strains of </a:t>
            </a:r>
            <a:r>
              <a:rPr sz="1600" i="1"/>
              <a:t>S. pneumoniae</a:t>
            </a:r>
            <a:r>
              <a:rPr sz="1600"/>
              <a:t> are resistant to ciprofloxacin; levofloxacin has enhanced coverage against </a:t>
            </a:r>
            <a:r>
              <a:rPr sz="1600" i="1"/>
              <a:t>S. pneumoniae</a:t>
            </a:r>
            <a:r>
              <a:rPr sz="1600"/>
              <a:t> and might be a more appropriate choice. </a:t>
            </a:r>
          </a:p>
        </p:txBody>
      </p:sp>
    </p:spTree>
  </p:cSld>
  <p:transition spd="slow" advClick="1">
    <p:wipe dir="d"/>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6248400"/>
          </a:xfrm>
          <a:prstGeom prst="rect">
            <a:avLst/>
          </a:prstGeom>
        </p:spPr>
        <p:txBody>
          <a:bodyPr/>
          <a:lstStyle>
            <a:lvl1pPr lvl="0">
              <a:defRPr/>
            </a:lvl1pPr>
          </a:lstStyle>
          <a:p>
            <a:pPr lvl="0">
              <a:lnSpc>
                <a:spcPct val="80000"/>
              </a:lnSpc>
            </a:pPr>
            <a:r>
              <a:rPr sz="2000"/>
              <a:t>An 84-year-old man with chronic obstructive pulmonary disease is taken to the emergency department from his nursing home because of fever and increased shortness of breath. On physical examination, he is confused. His temperature is 39.4 °C (103 °F), pulse rate is 110/min, respiration rate is 32/min, and blood pressure is 110/60 mm Hg. His mucous membranes are dry, and his neck is supple. Lung examination reveals only distant breath sounds. The remainder of the examination is normal. The leukocyte count is 14,000/µL with a left shift. Oxygen saturation is 85% by pulse oximetry. Chest radiograph shows changes of emphysema and right lower lobe and right middle lobe infiltrates. The patient is unable to produce sputum. </a:t>
            </a:r>
          </a:p>
          <a:p>
            <a:pPr lvl="0">
              <a:lnSpc>
                <a:spcPct val="80000"/>
              </a:lnSpc>
            </a:pPr>
            <a:r>
              <a:rPr sz="2000" b="1"/>
              <a:t>Which of the following intravenous antibiotics is most appropriate?</a:t>
            </a:r>
          </a:p>
          <a:p>
            <a:pPr lvl="0">
              <a:lnSpc>
                <a:spcPct val="80000"/>
              </a:lnSpc>
            </a:pPr>
            <a:r>
              <a:rPr sz="2000"/>
              <a:t>( A ) Ceftriaxone</a:t>
            </a:r>
          </a:p>
          <a:p>
            <a:pPr lvl="0">
              <a:lnSpc>
                <a:spcPct val="80000"/>
              </a:lnSpc>
            </a:pPr>
            <a:r>
              <a:rPr sz="2000"/>
              <a:t>( B ) Ceftriaxone plus azithromycin</a:t>
            </a:r>
          </a:p>
          <a:p>
            <a:pPr lvl="0">
              <a:lnSpc>
                <a:spcPct val="80000"/>
              </a:lnSpc>
            </a:pPr>
            <a:r>
              <a:rPr sz="2000"/>
              <a:t>( C ) Ciprofloxacin</a:t>
            </a:r>
          </a:p>
          <a:p>
            <a:pPr lvl="0">
              <a:lnSpc>
                <a:spcPct val="80000"/>
              </a:lnSpc>
            </a:pPr>
            <a:r>
              <a:rPr sz="2000"/>
              <a:t>( D ) Azithromycin</a:t>
            </a:r>
          </a:p>
          <a:p>
            <a:pPr lvl="0">
              <a:lnSpc>
                <a:spcPct val="80000"/>
              </a:lnSpc>
            </a:pPr>
            <a:r>
              <a:rPr sz="2000"/>
              <a:t>( E ) Imipenem</a:t>
            </a:r>
          </a:p>
        </p:txBody>
      </p:sp>
    </p:spTree>
  </p:cSld>
  <p:transition spd="slow" advClick="1">
    <p:wipe dir="d"/>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6324600"/>
          </a:xfrm>
          <a:prstGeom prst="rect">
            <a:avLst/>
          </a:prstGeom>
        </p:spPr>
        <p:txBody>
          <a:bodyPr/>
          <a:lstStyle>
            <a:lvl1pPr lvl="0">
              <a:defRPr/>
            </a:lvl1pPr>
          </a:lstStyle>
          <a:p>
            <a:pPr lvl="0">
              <a:lnSpc>
                <a:spcPct val="80000"/>
              </a:lnSpc>
            </a:pPr>
            <a:r>
              <a:rPr sz="1600" b="1"/>
              <a:t>Educational Objective</a:t>
            </a:r>
          </a:p>
          <a:p>
            <a:pPr lvl="0">
              <a:lnSpc>
                <a:spcPct val="80000"/>
              </a:lnSpc>
            </a:pPr>
          </a:p>
          <a:p>
            <a:pPr lvl="0">
              <a:lnSpc>
                <a:spcPct val="80000"/>
              </a:lnSpc>
            </a:pPr>
            <a:r>
              <a:rPr sz="1600"/>
              <a:t>Manage a patient with pneumonia acquired in a nursing home who meets criteria for inpatient management.</a:t>
            </a:r>
          </a:p>
          <a:p>
            <a:pPr lvl="0">
              <a:lnSpc>
                <a:spcPct val="80000"/>
              </a:lnSpc>
            </a:pPr>
            <a:r>
              <a:rPr sz="1600" b="1"/>
              <a:t>Critique</a:t>
            </a:r>
            <a:r>
              <a:rPr sz="1600"/>
              <a:t> (Correct Answer = </a:t>
            </a:r>
            <a:r>
              <a:rPr sz="1600" b="1"/>
              <a:t>B</a:t>
            </a:r>
            <a:r>
              <a:rPr sz="1600"/>
              <a:t>)</a:t>
            </a:r>
          </a:p>
          <a:p>
            <a:pPr lvl="0">
              <a:lnSpc>
                <a:spcPct val="80000"/>
              </a:lnSpc>
            </a:pPr>
          </a:p>
          <a:p>
            <a:pPr lvl="0">
              <a:lnSpc>
                <a:spcPct val="80000"/>
              </a:lnSpc>
            </a:pPr>
            <a:r>
              <a:rPr sz="1600"/>
              <a:t>This patient is best managed in the hospital because of risk of a poor outcome as defined by the Pneumonia PORT (Patient Outcomes Research Team) study. He has evidence of dehydration (dry mucous membranes), possibly indicating poor oral intake in addition to insensible fluid losses due to fever. He is therefore a candidate for parenteral treatment with fluid replacement as well as antibiotics. The principal pathogens causing community-acquired pneumonia are </a:t>
            </a:r>
            <a:r>
              <a:rPr sz="1600" i="1"/>
              <a:t>Streptococcus pneumoniae</a:t>
            </a:r>
            <a:r>
              <a:rPr sz="1600"/>
              <a:t>, </a:t>
            </a:r>
            <a:r>
              <a:rPr sz="1600" i="1"/>
              <a:t>Haemophilus influenzae, Moraxella catarrhalis</a:t>
            </a:r>
            <a:r>
              <a:rPr sz="1600"/>
              <a:t>, and atypical pathogens such as </a:t>
            </a:r>
            <a:r>
              <a:rPr sz="1600" i="1"/>
              <a:t>Legionella </a:t>
            </a:r>
            <a:r>
              <a:rPr sz="1600"/>
              <a:t>spp. A nursing-home patient also has an increased risk of gram-negative pathogens, such as </a:t>
            </a:r>
            <a:r>
              <a:rPr sz="1600" i="1"/>
              <a:t>Klebsiella pneumoniae</a:t>
            </a:r>
            <a:r>
              <a:rPr sz="1600"/>
              <a:t>. Ciprofloxacin has less activity than levofloxacin against </a:t>
            </a:r>
            <a:r>
              <a:rPr sz="1600" i="1"/>
              <a:t>S. pneumoniae</a:t>
            </a:r>
            <a:r>
              <a:rPr sz="1600"/>
              <a:t>, and there have been ciprofloxacin failures in patients with serious pneumococcal infections. Ceftriaxone alone covers </a:t>
            </a:r>
            <a:r>
              <a:rPr sz="1600" i="1"/>
              <a:t>H. influenzae</a:t>
            </a:r>
            <a:r>
              <a:rPr sz="1600"/>
              <a:t>, </a:t>
            </a:r>
            <a:r>
              <a:rPr sz="1600" i="1"/>
              <a:t>M. catarrhalis</a:t>
            </a:r>
            <a:r>
              <a:rPr sz="1600"/>
              <a:t>, and most strains of </a:t>
            </a:r>
            <a:r>
              <a:rPr sz="1600" i="1"/>
              <a:t>S. pneumoniae</a:t>
            </a:r>
            <a:r>
              <a:rPr sz="1600"/>
              <a:t> and </a:t>
            </a:r>
            <a:r>
              <a:rPr sz="1600" i="1"/>
              <a:t>K. pneumoniae</a:t>
            </a:r>
            <a:r>
              <a:rPr sz="1600"/>
              <a:t> but lacks activity against atypical pathogens. Azithromycin may also be effective coverage, as it is effective against atypical pathogens, some gram negative pathogens, and most strains of </a:t>
            </a:r>
            <a:r>
              <a:rPr sz="1600" i="1"/>
              <a:t>S. pneumoniae</a:t>
            </a:r>
            <a:r>
              <a:rPr sz="1600"/>
              <a:t>, but increasing resistance of </a:t>
            </a:r>
            <a:r>
              <a:rPr sz="1600" i="1"/>
              <a:t>S. pneumoniae</a:t>
            </a:r>
            <a:r>
              <a:rPr sz="1600"/>
              <a:t> to macrolides such as azithromycin may be of concern in a severely ill patient. Imipenem has broad-spectrum activity against all of the conventional bacterial pathogens, but lacks activity against atypical pathogens. A combination of ceftriaxone and azithromycin adequately covers all likely pathogens. </a:t>
            </a:r>
          </a:p>
        </p:txBody>
      </p:sp>
    </p:spTree>
  </p:cSld>
  <p:transition spd="slow" advClick="1">
    <p:wipe dir="d"/>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What is pneumonia?</a:t>
            </a:r>
          </a:p>
        </p:txBody>
      </p:sp>
      <p:sp>
        <p:nvSpPr>
          <p:cNvPr id="3" name=""/>
          <p:cNvSpPr/>
          <p:nvPr>
            <p:ph type="body" idx="1" sz="half"/>
          </p:nvPr>
        </p:nvSpPr>
        <p:spPr>
          <a:xfrm rot="0">
            <a:off x="0" y="1676400"/>
            <a:ext cx="4038600" cy="4114800"/>
          </a:xfrm>
          <a:prstGeom prst="rect">
            <a:avLst/>
          </a:prstGeom>
        </p:spPr>
        <p:txBody>
          <a:bodyPr/>
          <a:lstStyle>
            <a:lvl1pPr lvl="0">
              <a:defRPr/>
            </a:lvl1pPr>
          </a:lstStyle>
          <a:p>
            <a:pPr lvl="0"/>
            <a:r>
              <a:rPr/>
              <a:t>Infection of the lung parenchyma</a:t>
            </a:r>
          </a:p>
          <a:p>
            <a:pPr lvl="0"/>
            <a:r>
              <a:rPr/>
              <a:t>Causative agents include bacteria, viruses, fungi</a:t>
            </a:r>
          </a:p>
        </p:txBody>
      </p:sp>
      <p:pic>
        <p:nvPicPr>
          <p:cNvPr id="4" name=""/>
          <p:cNvPicPr/>
          <p:nvPr/>
        </p:nvPicPr>
        <p:blipFill>
          <a:blip r:embed="rId1"/>
          <a:srcRect/>
          <a:stretch>
            <a:fillRect/>
          </a:stretch>
        </p:blipFill>
        <p:spPr>
          <a:xfrm rot="0">
            <a:off x="3733800" y="1676400"/>
            <a:ext cx="5257800" cy="4297363"/>
          </a:xfrm>
          <a:prstGeom prst="rect"/>
        </p:spPr>
      </p:pic>
      <p:sp>
        <p:nvSpPr>
          <p:cNvPr id="5" name=""/>
          <p:cNvSpPr txBox="1"/>
          <p:nvPr/>
        </p:nvSpPr>
        <p:spPr>
          <a:xfrm>
            <a:off x="4191000" y="5562600"/>
            <a:ext cx="4724400" cy="366713"/>
          </a:xfrm>
          <a:prstGeom prst="rect"/>
          <a:noFill/>
          <a:ln>
            <a:noFill/>
          </a:ln>
        </p:spPr>
        <p:txBody>
          <a:bodyPr/>
          <a:lstStyle>
            <a:lvl1pPr lvl="0">
              <a:defRPr/>
            </a:lvl1pPr>
          </a:lstStyle>
          <a:p/>
        </p:txBody>
      </p:sp>
      <p:sp>
        <p:nvSpPr>
          <p:cNvPr id="6" name=""/>
          <p:cNvSpPr txBox="1"/>
          <p:nvPr/>
        </p:nvSpPr>
        <p:spPr>
          <a:xfrm>
            <a:off x="3886200" y="6096000"/>
            <a:ext cx="5257800" cy="366713"/>
          </a:xfrm>
          <a:prstGeom prst="rect"/>
          <a:noFill/>
          <a:ln>
            <a:noFill/>
          </a:ln>
        </p:spPr>
        <p:txBody>
          <a:bodyPr/>
          <a:lstStyle>
            <a:lvl1pPr lvl="0">
              <a:defRPr/>
            </a:lvl1pPr>
          </a:lstStyle>
          <a:p>
            <a:pPr lvl="0">
              <a:spcBef>
                <a:spcPct val="50000"/>
              </a:spcBef>
            </a:pPr>
            <a:r>
              <a:rPr>
                <a:latin typeface="Tahoma"/>
              </a:rPr>
              <a:t>www.netmedicine.com/xray/xr.htm </a:t>
            </a:r>
          </a:p>
        </p:txBody>
      </p:sp>
    </p:spTree>
  </p:cSld>
  <p:transition spd="slow" advClick="1">
    <p:wipe dir="d"/>
  </p:transition>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5715000"/>
          </a:xfrm>
          <a:prstGeom prst="rect">
            <a:avLst/>
          </a:prstGeom>
        </p:spPr>
        <p:txBody>
          <a:bodyPr/>
          <a:lstStyle>
            <a:lvl1pPr lvl="0">
              <a:defRPr/>
            </a:lvl1pPr>
          </a:lstStyle>
          <a:p>
            <a:pPr lvl="0">
              <a:lnSpc>
                <a:spcPct val="90000"/>
              </a:lnSpc>
            </a:pPr>
            <a:r>
              <a:rPr sz="2400"/>
              <a:t>A 78-year-old man is evaluated because of a 4-day history of fever and cough productive of thick sputum. He has never smoked. Clarithromycin, given for the past 8 days, has been ineffective. A blood culture drawn in the office 2 days ago is reported to be growing gram-positive cocci in pairs, most likely </a:t>
            </a:r>
            <a:r>
              <a:rPr sz="2400" i="1"/>
              <a:t>S. pneumoniae</a:t>
            </a:r>
            <a:r>
              <a:rPr sz="2400"/>
              <a:t>. Chest radiograph shows an infiltrate in the right lower lobe. The patient is unable to produce sputum for examination. </a:t>
            </a:r>
          </a:p>
          <a:p>
            <a:pPr lvl="0">
              <a:lnSpc>
                <a:spcPct val="90000"/>
              </a:lnSpc>
            </a:pPr>
            <a:r>
              <a:rPr sz="2400" b="1"/>
              <a:t>Which of the following antibiotics, administered intravenously, is the most appropriate initial therapy?</a:t>
            </a:r>
          </a:p>
          <a:p>
            <a:pPr lvl="0">
              <a:lnSpc>
                <a:spcPct val="90000"/>
              </a:lnSpc>
            </a:pPr>
            <a:r>
              <a:rPr sz="2400"/>
              <a:t>( A ) Azithromycin</a:t>
            </a:r>
          </a:p>
          <a:p>
            <a:pPr lvl="0">
              <a:lnSpc>
                <a:spcPct val="90000"/>
              </a:lnSpc>
            </a:pPr>
            <a:r>
              <a:rPr sz="2400"/>
              <a:t>( B ) Levofloxicin</a:t>
            </a:r>
          </a:p>
          <a:p>
            <a:pPr lvl="0">
              <a:lnSpc>
                <a:spcPct val="90000"/>
              </a:lnSpc>
            </a:pPr>
            <a:r>
              <a:rPr sz="2400"/>
              <a:t>( C ) Ceftazidime</a:t>
            </a:r>
          </a:p>
          <a:p>
            <a:pPr lvl="0">
              <a:lnSpc>
                <a:spcPct val="90000"/>
              </a:lnSpc>
            </a:pPr>
            <a:r>
              <a:rPr sz="2400"/>
              <a:t>( D ) Trimethoprim-sulfamethoxazole</a:t>
            </a:r>
          </a:p>
        </p:txBody>
      </p:sp>
    </p:spTree>
  </p:cSld>
  <p:transition spd="slow" advClick="1">
    <p:wipe dir="d"/>
  </p:transition>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6172200"/>
          </a:xfrm>
          <a:prstGeom prst="rect">
            <a:avLst/>
          </a:prstGeom>
        </p:spPr>
        <p:txBody>
          <a:bodyPr/>
          <a:lstStyle>
            <a:lvl1pPr lvl="0">
              <a:defRPr/>
            </a:lvl1pPr>
          </a:lstStyle>
          <a:p>
            <a:pPr lvl="0">
              <a:lnSpc>
                <a:spcPct val="80000"/>
              </a:lnSpc>
            </a:pPr>
            <a:r>
              <a:rPr sz="1800" b="1"/>
              <a:t>Educational Objective</a:t>
            </a:r>
          </a:p>
          <a:p>
            <a:pPr lvl="0">
              <a:lnSpc>
                <a:spcPct val="80000"/>
              </a:lnSpc>
            </a:pPr>
          </a:p>
          <a:p>
            <a:pPr lvl="0">
              <a:lnSpc>
                <a:spcPct val="80000"/>
              </a:lnSpc>
            </a:pPr>
            <a:r>
              <a:rPr sz="1800"/>
              <a:t>Identify the most appropriate treatment for a patient with bacteremic pneumococcal pneumonia not responding to clarithromycin.</a:t>
            </a:r>
          </a:p>
          <a:p>
            <a:pPr lvl="0">
              <a:lnSpc>
                <a:spcPct val="80000"/>
              </a:lnSpc>
            </a:pPr>
            <a:r>
              <a:rPr sz="1800" b="1"/>
              <a:t>Critique</a:t>
            </a:r>
            <a:r>
              <a:rPr sz="1800"/>
              <a:t> (Correct Answer = </a:t>
            </a:r>
            <a:r>
              <a:rPr sz="1800" b="1"/>
              <a:t>B</a:t>
            </a:r>
            <a:r>
              <a:rPr sz="1800"/>
              <a:t>)</a:t>
            </a:r>
          </a:p>
          <a:p>
            <a:pPr lvl="0">
              <a:lnSpc>
                <a:spcPct val="80000"/>
              </a:lnSpc>
            </a:pPr>
          </a:p>
          <a:p>
            <a:pPr lvl="0">
              <a:lnSpc>
                <a:spcPct val="80000"/>
              </a:lnSpc>
            </a:pPr>
            <a:r>
              <a:rPr sz="1800"/>
              <a:t>This patient with bacteremic pneumonia is not improving on therapy with clarithromycin, suggesting a clarithromycin-resistant isolate. Gram-positive cocci in pairs growing from the blood culture suggest pneumococci. Fluoroquinolones with increased activity against pneumococci, such as levofloxacin and sparfloxacin, would be beneficial for this patient. </a:t>
            </a:r>
          </a:p>
          <a:p>
            <a:pPr lvl="0">
              <a:lnSpc>
                <a:spcPct val="80000"/>
              </a:lnSpc>
            </a:pPr>
            <a:r>
              <a:rPr sz="1800"/>
              <a:t>Clarithromycin and other macrolides, such as erythromycin and azithromycin, bind to the bacterial ribosome and inhibit bacterial protein synthesis. Resistance to macrolides occurs by induction of a methylase enzyme that modifies the ribosome and thereby alters the drug target or by active specific efflux. The first mechanism affects clarithromycin, erythromycin, and azithromycin as well as the nonmacrolide, clindamycin, but the second mechanism affects only the macrolides. Since both resistance mechanisms affect all macrolides in clinical use in the United States, the choice of azithromycin would not be appropriate for a patient failing clarithromycin. Since there is epidemiologic linkage between resistance to macrolides and resistance to penicillin and to trimethoprim-sulfamethoxazole, trimethoprim-sulfamethoxazole would not be appropriate for this patient. Ceftazidime, in contrast to ceftriaxone and cefotaxime, has only limited activity against pneumococci and would therefore be a poor choice. </a:t>
            </a:r>
          </a:p>
        </p:txBody>
      </p:sp>
    </p:spTree>
  </p:cSld>
  <p:transition spd="slow" advClick="1">
    <p:wipe dir="d"/>
  </p:transition>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5715000"/>
          </a:xfrm>
          <a:prstGeom prst="rect">
            <a:avLst/>
          </a:prstGeom>
        </p:spPr>
        <p:txBody>
          <a:bodyPr/>
          <a:lstStyle>
            <a:lvl1pPr lvl="0">
              <a:defRPr/>
            </a:lvl1pPr>
          </a:lstStyle>
          <a:p>
            <a:pPr lvl="0">
              <a:lnSpc>
                <a:spcPct val="90000"/>
              </a:lnSpc>
            </a:pPr>
            <a:r>
              <a:rPr sz="2800"/>
              <a:t>A 29-year-old woman with HIV infection and a CD4 cell count of 633/µL has had 3 days of fever, chills, productive cough, and chest pain. Physical examination shows signs of consolidation in the left lower lung fields. Her leukocyte count is 8600/µL, and chest radiograph shows a left lower lobe infiltrate. </a:t>
            </a:r>
          </a:p>
          <a:p>
            <a:pPr lvl="0">
              <a:lnSpc>
                <a:spcPct val="90000"/>
              </a:lnSpc>
            </a:pPr>
            <a:r>
              <a:rPr sz="2800" b="1"/>
              <a:t>Which of the following organisms is most likely present in her sputum?</a:t>
            </a:r>
          </a:p>
          <a:p>
            <a:pPr lvl="0">
              <a:lnSpc>
                <a:spcPct val="90000"/>
              </a:lnSpc>
            </a:pPr>
            <a:r>
              <a:rPr sz="2800"/>
              <a:t>( A ) </a:t>
            </a:r>
            <a:r>
              <a:rPr sz="2800" i="1"/>
              <a:t>Mycoplasma pneumoniae</a:t>
            </a:r>
          </a:p>
          <a:p>
            <a:pPr lvl="0">
              <a:lnSpc>
                <a:spcPct val="90000"/>
              </a:lnSpc>
            </a:pPr>
            <a:r>
              <a:rPr sz="2800"/>
              <a:t>( B ) </a:t>
            </a:r>
            <a:r>
              <a:rPr sz="2800" i="1"/>
              <a:t>Streptococcus pneumoniae</a:t>
            </a:r>
          </a:p>
          <a:p>
            <a:pPr lvl="0">
              <a:lnSpc>
                <a:spcPct val="90000"/>
              </a:lnSpc>
            </a:pPr>
            <a:r>
              <a:rPr sz="2800"/>
              <a:t>( C ) </a:t>
            </a:r>
            <a:r>
              <a:rPr sz="2800" i="1"/>
              <a:t>Legionella pneumophila</a:t>
            </a:r>
          </a:p>
          <a:p>
            <a:pPr lvl="0">
              <a:lnSpc>
                <a:spcPct val="90000"/>
              </a:lnSpc>
            </a:pPr>
            <a:r>
              <a:rPr sz="2800"/>
              <a:t>( D ) </a:t>
            </a:r>
            <a:r>
              <a:rPr sz="2800" i="1"/>
              <a:t>Pseudomonas aeruginosa</a:t>
            </a:r>
          </a:p>
          <a:p>
            <a:pPr lvl="0">
              <a:lnSpc>
                <a:spcPct val="90000"/>
              </a:lnSpc>
            </a:pPr>
            <a:r>
              <a:rPr sz="2800"/>
              <a:t>( E ) </a:t>
            </a:r>
            <a:r>
              <a:rPr sz="2800" i="1"/>
              <a:t>Pneumocystis carinii</a:t>
            </a:r>
          </a:p>
        </p:txBody>
      </p:sp>
    </p:spTree>
  </p:cSld>
  <p:transition spd="slow" advClick="1">
    <p:wipe dir="d"/>
  </p:transition>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body"/>
          </p:nvPr>
        </p:nvSpPr>
        <p:spPr>
          <a:xfrm rot="0">
            <a:off x="0" y="304800"/>
            <a:ext cx="8229600" cy="6324600"/>
          </a:xfrm>
          <a:prstGeom prst="rect">
            <a:avLst/>
          </a:prstGeom>
        </p:spPr>
        <p:txBody>
          <a:bodyPr/>
          <a:lstStyle>
            <a:lvl1pPr lvl="0">
              <a:defRPr/>
            </a:lvl1pPr>
          </a:lstStyle>
          <a:p>
            <a:pPr lvl="0">
              <a:lnSpc>
                <a:spcPct val="80000"/>
              </a:lnSpc>
            </a:pPr>
            <a:r>
              <a:rPr sz="1600" b="1"/>
              <a:t>Educational Objective</a:t>
            </a:r>
          </a:p>
          <a:p>
            <a:pPr lvl="0">
              <a:lnSpc>
                <a:spcPct val="80000"/>
              </a:lnSpc>
            </a:pPr>
          </a:p>
          <a:p>
            <a:pPr lvl="0">
              <a:lnSpc>
                <a:spcPct val="80000"/>
              </a:lnSpc>
            </a:pPr>
            <a:r>
              <a:rPr sz="1600"/>
              <a:t>Identify the cause of community-acquired pneumonia in a patient with HIV infection and a high CD4 cell count.</a:t>
            </a:r>
          </a:p>
          <a:p>
            <a:pPr lvl="0">
              <a:lnSpc>
                <a:spcPct val="80000"/>
              </a:lnSpc>
            </a:pPr>
            <a:r>
              <a:rPr sz="1600" b="1"/>
              <a:t>Critique</a:t>
            </a:r>
            <a:r>
              <a:rPr sz="1600"/>
              <a:t> (Correct Answer = </a:t>
            </a:r>
            <a:r>
              <a:rPr sz="1600" b="1"/>
              <a:t>B</a:t>
            </a:r>
            <a:r>
              <a:rPr sz="1600"/>
              <a:t>)</a:t>
            </a:r>
          </a:p>
          <a:p>
            <a:pPr lvl="0">
              <a:lnSpc>
                <a:spcPct val="80000"/>
              </a:lnSpc>
            </a:pPr>
          </a:p>
          <a:p>
            <a:pPr lvl="0">
              <a:lnSpc>
                <a:spcPct val="80000"/>
              </a:lnSpc>
            </a:pPr>
            <a:r>
              <a:rPr sz="1600"/>
              <a:t>The spectrum of opportunistic infections to which an HIV-infected person is susceptible is a function of host cellular and humoral immunocompetence. In patients with CD4 cell counts greater than 500/µL, conventional pathogens are more common than opportunistic pathogens. Community-acquired pneumonia with typical clinical features is most often caused by encapsulated bacteria, particularly </a:t>
            </a:r>
            <a:r>
              <a:rPr sz="1600" i="1"/>
              <a:t>Streptococcus pneumoniae</a:t>
            </a:r>
            <a:r>
              <a:rPr sz="1600"/>
              <a:t> and </a:t>
            </a:r>
            <a:r>
              <a:rPr sz="1600" i="1"/>
              <a:t>Haemophilus</a:t>
            </a:r>
            <a:r>
              <a:rPr sz="1600"/>
              <a:t> species. Risk factors for community-acquired pneumonia in patients with HIV infection include cigarette smoking and using injected drugs. </a:t>
            </a:r>
          </a:p>
          <a:p>
            <a:pPr lvl="0">
              <a:lnSpc>
                <a:spcPct val="80000"/>
              </a:lnSpc>
            </a:pPr>
            <a:r>
              <a:rPr sz="1600"/>
              <a:t>The typical presentation of bacterial pneumonia caused by encapsulated organisms is the abrupt onset of fever, chills, productive cough, and pleuritic chest pain. Patients with bacterial pneumonia have usually had symptoms for 3 to 5 days, in contrast to patients with </a:t>
            </a:r>
            <a:r>
              <a:rPr sz="1600" i="1"/>
              <a:t>Pneumocystis carinii</a:t>
            </a:r>
            <a:r>
              <a:rPr sz="1600"/>
              <a:t> pneumonia, whose symptoms have usually been present for several weeks. Focal pulmonary infiltrates and leukocytosis are the laboratory hallmarks of bacterial pneumonia in patients with or without HIV infection. </a:t>
            </a:r>
            <a:r>
              <a:rPr sz="1600" i="1"/>
              <a:t>Pneumocystis carnii </a:t>
            </a:r>
            <a:r>
              <a:rPr sz="1600"/>
              <a:t>pneumonia generally presents with diffuse interstitial infiltrates. </a:t>
            </a:r>
          </a:p>
          <a:p>
            <a:pPr lvl="0">
              <a:lnSpc>
                <a:spcPct val="80000"/>
              </a:lnSpc>
            </a:pPr>
            <a:r>
              <a:rPr sz="1600"/>
              <a:t>Mycoplasmal disease is unusual in patients with HIV infection and is unlikely to present with such an abrupt onset of respiratory symptoms or productive cough. </a:t>
            </a:r>
          </a:p>
          <a:p>
            <a:pPr lvl="0">
              <a:lnSpc>
                <a:spcPct val="80000"/>
              </a:lnSpc>
            </a:pPr>
            <a:r>
              <a:rPr sz="1600" i="1"/>
              <a:t>Legionella</a:t>
            </a:r>
            <a:r>
              <a:rPr sz="1600"/>
              <a:t> </a:t>
            </a:r>
            <a:r>
              <a:rPr sz="1600" i="1"/>
              <a:t>pneumophila</a:t>
            </a:r>
            <a:r>
              <a:rPr sz="1600"/>
              <a:t> is an unusual cause of pneumonia in patients with HIV infection but has been reported in association with nosocomial outbreaks. </a:t>
            </a:r>
          </a:p>
          <a:p>
            <a:pPr lvl="0">
              <a:lnSpc>
                <a:spcPct val="80000"/>
              </a:lnSpc>
            </a:pPr>
            <a:r>
              <a:rPr sz="1600" i="1"/>
              <a:t>Pseudomonas</a:t>
            </a:r>
            <a:r>
              <a:rPr sz="1600"/>
              <a:t> </a:t>
            </a:r>
            <a:r>
              <a:rPr sz="1600" i="1"/>
              <a:t>aerugihosa </a:t>
            </a:r>
            <a:r>
              <a:rPr sz="1600"/>
              <a:t>infections of the respiratory tract are more commonly seen in patients with more advanced HIV disease who have indwelling venous catheters or in patients who have been hospitalized. </a:t>
            </a:r>
            <a:r>
              <a:rPr sz="1600" i="1"/>
              <a:t>P. aerugihosa</a:t>
            </a:r>
            <a:r>
              <a:rPr sz="1600"/>
              <a:t> is a very unusual cause of community-acquired pneumonia in patients with CD4 cell counts greater than 500/µL. </a:t>
            </a:r>
          </a:p>
        </p:txBody>
      </p:sp>
    </p:spTree>
  </p:cSld>
  <p:transition spd="slow" advClick="1">
    <p:wipe dir="d"/>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How do we classify pneumonia?</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Community Acquired Pneumonia (CAP)</a:t>
            </a:r>
          </a:p>
          <a:p>
            <a:pPr lvl="0"/>
            <a:r>
              <a:rPr/>
              <a:t>Nosocomial/Hospital Acquired Pneumonia</a:t>
            </a:r>
          </a:p>
          <a:p>
            <a:pPr lvl="0"/>
            <a:r>
              <a:rPr/>
              <a:t>Others, such as PCP, BOOP</a:t>
            </a:r>
          </a:p>
        </p:txBody>
      </p:sp>
    </p:spTree>
  </p:cSld>
  <p:transition spd="slow" advClick="1">
    <p:wipe dir="d"/>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a:t>
            </a:r>
          </a:p>
        </p:txBody>
      </p:sp>
      <p:sp>
        <p:nvSpPr>
          <p:cNvPr id="3" name=""/>
          <p:cNvSpPr/>
          <p:nvPr>
            <p:ph type="body" idx="1"/>
          </p:nvPr>
        </p:nvSpPr>
        <p:spPr>
          <a:xfrm>
            <a:off x="457200" y="1905000"/>
            <a:ext cx="8229600" cy="4114800"/>
          </a:xfrm>
          <a:prstGeom prst="rect">
            <a:avLst/>
          </a:prstGeom>
        </p:spPr>
        <p:txBody>
          <a:bodyPr/>
          <a:lstStyle>
            <a:lvl1pPr lvl="0">
              <a:defRPr/>
            </a:lvl1pPr>
          </a:lstStyle>
          <a:p>
            <a:pPr lvl="0"/>
            <a:r>
              <a:rPr/>
              <a:t>CAP = pneumonia in person not hospitalized or residing in a long-term care facility for </a:t>
            </a:r>
            <a:r>
              <a:rPr>
                <a:latin typeface="Symbol"/>
              </a:rPr>
              <a:t></a:t>
            </a:r>
            <a:r>
              <a:rPr/>
              <a:t> 14 days</a:t>
            </a:r>
          </a:p>
        </p:txBody>
      </p:sp>
      <p:sp>
        <p:nvSpPr>
          <p:cNvPr id="4" name=""/>
          <p:cNvSpPr txBox="1"/>
          <p:nvPr/>
        </p:nvSpPr>
        <p:spPr>
          <a:xfrm>
            <a:off x="838200" y="5943600"/>
            <a:ext cx="8077200" cy="457200"/>
          </a:xfrm>
          <a:prstGeom prst="rect"/>
          <a:noFill/>
          <a:ln>
            <a:noFill/>
          </a:ln>
        </p:spPr>
        <p:txBody>
          <a:bodyPr/>
          <a:lstStyle>
            <a:lvl1pPr lvl="0">
              <a:defRPr/>
            </a:lvl1pPr>
          </a:lstStyle>
          <a:p>
            <a:pPr lvl="0">
              <a:spcBef>
                <a:spcPct val="50000"/>
              </a:spcBef>
            </a:pPr>
            <a:r>
              <a:rPr sz="2400">
                <a:latin typeface="Tahoma"/>
              </a:rPr>
              <a:t>Clinical Infectious Diseases 2000;31:347-82</a:t>
            </a:r>
          </a:p>
        </p:txBody>
      </p:sp>
    </p:spTree>
  </p:cSld>
  <p:transition spd="slow" advClick="1">
    <p:wipe dir="d"/>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Why do we care about it?</a:t>
            </a:r>
          </a:p>
        </p:txBody>
      </p:sp>
      <p:sp>
        <p:nvSpPr>
          <p:cNvPr id="3" name=""/>
          <p:cNvSpPr/>
          <p:nvPr>
            <p:ph type="body" idx="1"/>
          </p:nvPr>
        </p:nvSpPr>
        <p:spPr>
          <a:xfrm>
            <a:off x="457200" y="1905000"/>
            <a:ext cx="8229600" cy="2286000"/>
          </a:xfrm>
          <a:prstGeom prst="rect">
            <a:avLst/>
          </a:prstGeom>
        </p:spPr>
        <p:txBody>
          <a:bodyPr/>
          <a:lstStyle>
            <a:lvl1pPr lvl="0">
              <a:defRPr/>
            </a:lvl1pPr>
          </a:lstStyle>
          <a:p>
            <a:pPr lvl="0"/>
            <a:r>
              <a:rPr/>
              <a:t>5.6 million cases annually</a:t>
            </a:r>
          </a:p>
          <a:p>
            <a:pPr lvl="0"/>
            <a:r>
              <a:rPr/>
              <a:t>1.1 million require hospitalization</a:t>
            </a:r>
          </a:p>
          <a:p>
            <a:pPr lvl="0"/>
            <a:r>
              <a:rPr/>
              <a:t>Mortality rate =12% in-hospital; near 40% in ICU patients</a:t>
            </a:r>
          </a:p>
        </p:txBody>
      </p:sp>
      <p:sp>
        <p:nvSpPr>
          <p:cNvPr id="4" name=""/>
          <p:cNvSpPr txBox="1"/>
          <p:nvPr/>
        </p:nvSpPr>
        <p:spPr>
          <a:xfrm>
            <a:off x="762000" y="5257800"/>
            <a:ext cx="73914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Patient Stratification</a:t>
            </a:r>
          </a:p>
        </p:txBody>
      </p:sp>
      <p:pic>
        <p:nvPicPr>
          <p:cNvPr id="3" name=""/>
          <p:cNvPicPr/>
          <p:nvPr/>
        </p:nvPicPr>
        <p:blipFill>
          <a:blip r:embed="rId1"/>
          <a:srcRect/>
          <a:stretch>
            <a:fillRect/>
          </a:stretch>
        </p:blipFill>
        <p:spPr>
          <a:xfrm rot="0">
            <a:off x="914400" y="1887538"/>
            <a:ext cx="7086600" cy="4019550"/>
          </a:xfrm>
          <a:prstGeom prst="rect"/>
          <a:noFill/>
          <a:ln>
            <a:noFill/>
          </a:ln>
        </p:spPr>
      </p:pic>
      <p:sp>
        <p:nvSpPr>
          <p:cNvPr id="4" name=""/>
          <p:cNvSpPr txBox="1"/>
          <p:nvPr/>
        </p:nvSpPr>
        <p:spPr>
          <a:xfrm>
            <a:off x="990600" y="6248400"/>
            <a:ext cx="7010400" cy="366713"/>
          </a:xfrm>
          <a:prstGeom prst="rect"/>
          <a:noFill/>
          <a:ln>
            <a:noFill/>
          </a:ln>
        </p:spPr>
        <p:txBody>
          <a:bodyPr/>
          <a:lstStyle>
            <a:lvl1pPr lvl="0">
              <a:defRPr/>
            </a:lvl1pPr>
          </a:lstStyle>
          <a:p/>
        </p:txBody>
      </p:sp>
      <p:sp>
        <p:nvSpPr>
          <p:cNvPr id="5" name=""/>
          <p:cNvSpPr txBox="1"/>
          <p:nvPr/>
        </p:nvSpPr>
        <p:spPr>
          <a:xfrm>
            <a:off x="1371600" y="6172200"/>
            <a:ext cx="64008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
          <p:cNvSpPr/>
          <p:nvPr>
            <p:ph type="title" idx="0"/>
          </p:nvPr>
        </p:nvSpPr>
        <p:spPr>
          <a:xfrm>
            <a:off x="457200" y="292100"/>
            <a:ext cx="8229600" cy="1384300"/>
          </a:xfrm>
          <a:prstGeom prst="rect">
            <a:avLst/>
          </a:prstGeom>
        </p:spPr>
        <p:txBody>
          <a:bodyPr/>
          <a:lstStyle>
            <a:lvl1pPr lvl="0">
              <a:defRPr/>
            </a:lvl1pPr>
          </a:lstStyle>
          <a:p>
            <a:pPr lvl="0"/>
            <a:r>
              <a:rPr/>
              <a:t>CAP – Testing</a:t>
            </a:r>
          </a:p>
        </p:txBody>
      </p:sp>
      <p:sp>
        <p:nvSpPr>
          <p:cNvPr id="3" name=""/>
          <p:cNvSpPr/>
          <p:nvPr>
            <p:ph type="body" idx="1"/>
          </p:nvPr>
        </p:nvSpPr>
        <p:spPr>
          <a:xfrm>
            <a:off x="457200" y="1905000"/>
            <a:ext cx="8229600" cy="3733800"/>
          </a:xfrm>
          <a:prstGeom prst="rect">
            <a:avLst/>
          </a:prstGeom>
        </p:spPr>
        <p:txBody>
          <a:bodyPr/>
          <a:lstStyle>
            <a:lvl1pPr lvl="0">
              <a:defRPr/>
            </a:lvl1pPr>
          </a:lstStyle>
          <a:p>
            <a:pPr lvl="0"/>
            <a:r>
              <a:rPr/>
              <a:t>CXR</a:t>
            </a:r>
          </a:p>
          <a:p>
            <a:pPr lvl="0"/>
            <a:r>
              <a:rPr/>
              <a:t>Sputum Gram Stain and culture</a:t>
            </a:r>
          </a:p>
          <a:p>
            <a:pPr lvl="0"/>
            <a:r>
              <a:rPr/>
              <a:t>Pulse oximetry </a:t>
            </a:r>
          </a:p>
          <a:p>
            <a:pPr lvl="0"/>
            <a:r>
              <a:rPr/>
              <a:t>Routine lab testing – CBC, BMP, LFTs</a:t>
            </a:r>
          </a:p>
          <a:p>
            <a:pPr lvl="0"/>
            <a:r>
              <a:rPr/>
              <a:t>ABG</a:t>
            </a:r>
          </a:p>
          <a:p>
            <a:pPr lvl="0"/>
            <a:r>
              <a:rPr/>
              <a:t>Thoracentesis if pleural effusion present</a:t>
            </a:r>
          </a:p>
        </p:txBody>
      </p:sp>
      <p:sp>
        <p:nvSpPr>
          <p:cNvPr id="4" name=""/>
          <p:cNvSpPr txBox="1"/>
          <p:nvPr/>
        </p:nvSpPr>
        <p:spPr>
          <a:xfrm>
            <a:off x="914400" y="5943600"/>
            <a:ext cx="6324600" cy="366713"/>
          </a:xfrm>
          <a:prstGeom prst="rect"/>
          <a:noFill/>
          <a:ln>
            <a:noFill/>
          </a:ln>
        </p:spPr>
        <p:txBody>
          <a:bodyPr/>
          <a:lstStyle>
            <a:lvl1pPr lvl="0">
              <a:defRPr/>
            </a:lvl1pPr>
          </a:lstStyle>
          <a:p>
            <a:pPr lvl="0">
              <a:spcBef>
                <a:spcPct val="50000"/>
              </a:spcBef>
            </a:pPr>
            <a:r>
              <a:rPr>
                <a:latin typeface="Tahoma"/>
              </a:rPr>
              <a:t>Am J Respir Crit Care Med 163:1730-54, 2001</a:t>
            </a:r>
          </a:p>
        </p:txBody>
      </p:sp>
    </p:spTree>
  </p:cSld>
  <p:transition spd="slow" advClick="1">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Ken Lyn-Kew;moswax</dc:creator>
  <cp:lastModifiedBy>moswax</cp:lastModifiedBy>
</cp:coreProperties>
</file>