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58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5D62-ECB6-4960-B979-07DFCF8D966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6285-BA7F-4E24-8674-B9C81AE2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5D62-ECB6-4960-B979-07DFCF8D966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6285-BA7F-4E24-8674-B9C81AE2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5D62-ECB6-4960-B979-07DFCF8D966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6285-BA7F-4E24-8674-B9C81AE2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7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5D62-ECB6-4960-B979-07DFCF8D966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6285-BA7F-4E24-8674-B9C81AE2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3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5D62-ECB6-4960-B979-07DFCF8D966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6285-BA7F-4E24-8674-B9C81AE2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6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5D62-ECB6-4960-B979-07DFCF8D966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6285-BA7F-4E24-8674-B9C81AE2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5D62-ECB6-4960-B979-07DFCF8D966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6285-BA7F-4E24-8674-B9C81AE2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5D62-ECB6-4960-B979-07DFCF8D966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6285-BA7F-4E24-8674-B9C81AE2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1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5D62-ECB6-4960-B979-07DFCF8D966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6285-BA7F-4E24-8674-B9C81AE2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3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5D62-ECB6-4960-B979-07DFCF8D966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6285-BA7F-4E24-8674-B9C81AE2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1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5D62-ECB6-4960-B979-07DFCF8D966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86285-BA7F-4E24-8674-B9C81AE2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5D62-ECB6-4960-B979-07DFCF8D966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86285-BA7F-4E24-8674-B9C81AE2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Rheumatic fevers and rheumatic heart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Sylvia </a:t>
            </a:r>
            <a:r>
              <a:rPr lang="en-US" dirty="0" err="1" smtClean="0"/>
              <a:t>Nanjala</a:t>
            </a:r>
            <a:r>
              <a:rPr lang="en-US" dirty="0" smtClean="0"/>
              <a:t> </a:t>
            </a:r>
            <a:r>
              <a:rPr lang="en-US" dirty="0" err="1" smtClean="0"/>
              <a:t>Simiyu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1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RHD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Patterns of valvular disease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Mitral insufficiency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Mitral stenosis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Aotic insufficiency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Tricuspid valve disease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Pulmonary valve disease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09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Clinical manifestations</a:t>
            </a:r>
            <a:r>
              <a:rPr lang="en-US" sz="3600" smtClean="0"/>
              <a:t/>
            </a:r>
            <a:br>
              <a:rPr lang="en-US" sz="3600" smtClean="0"/>
            </a:br>
            <a:endParaRPr 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buFont typeface="Arial" charset="0"/>
              <a:buNone/>
            </a:pPr>
            <a:r>
              <a:rPr lang="en-US" b="1" smtClean="0"/>
              <a:t>Major: </a:t>
            </a:r>
          </a:p>
          <a:p>
            <a:pPr lvl="1" eaLnBrk="1" hangingPunct="1"/>
            <a:r>
              <a:rPr lang="en-US" smtClean="0"/>
              <a:t>carditis, </a:t>
            </a:r>
          </a:p>
          <a:p>
            <a:pPr lvl="1" eaLnBrk="1" hangingPunct="1"/>
            <a:r>
              <a:rPr lang="en-US" smtClean="0"/>
              <a:t>poly arthritis, </a:t>
            </a:r>
          </a:p>
          <a:p>
            <a:pPr lvl="1" eaLnBrk="1" hangingPunct="1"/>
            <a:r>
              <a:rPr lang="en-US" smtClean="0"/>
              <a:t>chorea, </a:t>
            </a:r>
          </a:p>
          <a:p>
            <a:pPr lvl="1" eaLnBrk="1" hangingPunct="1"/>
            <a:r>
              <a:rPr lang="en-US" smtClean="0"/>
              <a:t>erythema magnatum, </a:t>
            </a:r>
          </a:p>
          <a:p>
            <a:pPr lvl="1" eaLnBrk="1" hangingPunct="1"/>
            <a:r>
              <a:rPr lang="en-US" smtClean="0"/>
              <a:t>subcutaneous nodules</a:t>
            </a:r>
            <a:endParaRPr lang="en-US" sz="2000" smtClean="0"/>
          </a:p>
          <a:p>
            <a:pPr lvl="1" eaLnBrk="1" hangingPunct="1">
              <a:buFont typeface="Arial" charset="0"/>
              <a:buNone/>
            </a:pPr>
            <a:r>
              <a:rPr lang="en-US" b="1" smtClean="0"/>
              <a:t>Minor </a:t>
            </a:r>
          </a:p>
          <a:p>
            <a:pPr lvl="1" eaLnBrk="1" hangingPunct="1"/>
            <a:r>
              <a:rPr lang="en-US" smtClean="0"/>
              <a:t>athralgia, fever, acute phase reactants, increased ESR,</a:t>
            </a:r>
            <a:endParaRPr lang="en-US" sz="2000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981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Management</a:t>
            </a:r>
            <a:br>
              <a:rPr lang="en-US" smtClean="0"/>
            </a:br>
            <a:endParaRPr 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en-US" b="1" smtClean="0"/>
              <a:t>Goals of management</a:t>
            </a:r>
          </a:p>
          <a:p>
            <a:pPr eaLnBrk="1" hangingPunct="1"/>
            <a:r>
              <a:rPr lang="en-US" smtClean="0"/>
              <a:t>Eradication of hemolytic streptococci</a:t>
            </a:r>
          </a:p>
          <a:p>
            <a:pPr eaLnBrk="1" hangingPunct="1"/>
            <a:r>
              <a:rPr lang="en-US" smtClean="0"/>
              <a:t>Prevention of permanent cardiac damage</a:t>
            </a:r>
          </a:p>
          <a:p>
            <a:pPr eaLnBrk="1" hangingPunct="1"/>
            <a:r>
              <a:rPr lang="en-US" smtClean="0"/>
              <a:t>Palliation of other symptoms</a:t>
            </a:r>
          </a:p>
          <a:p>
            <a:pPr eaLnBrk="1" hangingPunct="1"/>
            <a:r>
              <a:rPr lang="en-US" smtClean="0"/>
              <a:t>Prevention of recurrences of RF</a:t>
            </a:r>
          </a:p>
          <a:p>
            <a:pPr eaLnBrk="1" hangingPunct="1"/>
            <a:r>
              <a:rPr lang="en-US" b="1" smtClean="0"/>
              <a:t>Drugs</a:t>
            </a:r>
            <a:r>
              <a:rPr lang="en-US" smtClean="0"/>
              <a:t> – penicillin or erythromycin + salicylates</a:t>
            </a:r>
          </a:p>
          <a:p>
            <a:pPr eaLnBrk="1" hangingPunct="1"/>
            <a:r>
              <a:rPr lang="en-US" b="1" smtClean="0"/>
              <a:t>Nursing care- </a:t>
            </a:r>
            <a:r>
              <a:rPr lang="en-US" smtClean="0"/>
              <a:t>compliance to Rx, education on home care </a:t>
            </a:r>
          </a:p>
        </p:txBody>
      </p:sp>
    </p:spTree>
    <p:extLst>
      <p:ext uri="{BB962C8B-B14F-4D97-AF65-F5344CB8AC3E}">
        <p14:creationId xmlns:p14="http://schemas.microsoft.com/office/powerpoint/2010/main" val="582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RHEUMATIC FEVER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Disease state that occurs following a streptococcal throat infection.</a:t>
            </a:r>
          </a:p>
          <a:p>
            <a:r>
              <a:rPr lang="en-US" dirty="0" smtClean="0"/>
              <a:t>Post-streptococcal </a:t>
            </a:r>
            <a:r>
              <a:rPr lang="en-US" dirty="0"/>
              <a:t>immune-mediated </a:t>
            </a:r>
            <a:r>
              <a:rPr lang="en-US" dirty="0" smtClean="0"/>
              <a:t>disorder that occurs </a:t>
            </a:r>
            <a:r>
              <a:rPr lang="en-US" dirty="0"/>
              <a:t>as a result of cross-reaction between </a:t>
            </a:r>
            <a:r>
              <a:rPr lang="en-US" dirty="0" smtClean="0"/>
              <a:t>the connective </a:t>
            </a:r>
            <a:r>
              <a:rPr lang="en-US" dirty="0"/>
              <a:t>tissue of the body and the </a:t>
            </a:r>
            <a:r>
              <a:rPr lang="en-US" dirty="0" smtClean="0"/>
              <a:t>antibodies produced </a:t>
            </a:r>
            <a:r>
              <a:rPr lang="en-US" dirty="0"/>
              <a:t>against streptococcal cell wall proteins </a:t>
            </a:r>
            <a:r>
              <a:rPr lang="en-US" dirty="0" smtClean="0"/>
              <a:t>and sugars </a:t>
            </a:r>
          </a:p>
          <a:p>
            <a:r>
              <a:rPr lang="en-US" dirty="0" smtClean="0"/>
              <a:t>This results </a:t>
            </a:r>
            <a:r>
              <a:rPr lang="en-US" dirty="0"/>
              <a:t>in varied combination of </a:t>
            </a:r>
            <a:r>
              <a:rPr lang="en-US" dirty="0" smtClean="0"/>
              <a:t>specific clinical </a:t>
            </a:r>
            <a:r>
              <a:rPr lang="en-US" dirty="0"/>
              <a:t>features which constitute rheumatic fever.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5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Rheumatic fever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occurs following group A </a:t>
            </a:r>
            <a:r>
              <a:rPr lang="en-US" dirty="0" smtClean="0"/>
              <a:t>beta hemolytic </a:t>
            </a:r>
            <a:r>
              <a:rPr lang="en-US" i="1" dirty="0" smtClean="0"/>
              <a:t>Streptococcus </a:t>
            </a:r>
            <a:r>
              <a:rPr lang="en-US" dirty="0" smtClean="0"/>
              <a:t>(GABHS)</a:t>
            </a:r>
            <a:r>
              <a:rPr lang="en-US" i="1" dirty="0" smtClean="0"/>
              <a:t> </a:t>
            </a:r>
            <a:r>
              <a:rPr lang="en-US" dirty="0"/>
              <a:t>throat </a:t>
            </a:r>
            <a:r>
              <a:rPr lang="en-US" dirty="0" smtClean="0"/>
              <a:t>infection.</a:t>
            </a:r>
          </a:p>
          <a:p>
            <a:r>
              <a:rPr lang="en-US" dirty="0" smtClean="0"/>
              <a:t>Toxins are </a:t>
            </a:r>
            <a:r>
              <a:rPr lang="en-US" dirty="0" err="1" smtClean="0"/>
              <a:t>realeased</a:t>
            </a:r>
            <a:r>
              <a:rPr lang="en-US" dirty="0" smtClean="0"/>
              <a:t> by the GABHS </a:t>
            </a:r>
          </a:p>
          <a:p>
            <a:r>
              <a:rPr lang="en-US" dirty="0" smtClean="0"/>
              <a:t>Immune mediated mechanism</a:t>
            </a:r>
          </a:p>
          <a:p>
            <a:r>
              <a:rPr lang="en-US" dirty="0" smtClean="0"/>
              <a:t>Inflammatory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8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Rheumatic fever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typical clinical picture of rheumatic fever </a:t>
            </a:r>
            <a:r>
              <a:rPr lang="en-US" dirty="0" smtClean="0"/>
              <a:t>is that </a:t>
            </a:r>
            <a:r>
              <a:rPr lang="en-US" dirty="0"/>
              <a:t>a child suffers from streptococcal </a:t>
            </a:r>
            <a:r>
              <a:rPr lang="en-US" dirty="0" smtClean="0"/>
              <a:t>throat infection, which </a:t>
            </a:r>
            <a:r>
              <a:rPr lang="en-US" dirty="0"/>
              <a:t>improves either spontaneously </a:t>
            </a:r>
            <a:r>
              <a:rPr lang="en-US" dirty="0" smtClean="0"/>
              <a:t>or with </a:t>
            </a:r>
            <a:r>
              <a:rPr lang="en-US" dirty="0"/>
              <a:t>treatment.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to few weeks later the </a:t>
            </a:r>
            <a:r>
              <a:rPr lang="en-US" dirty="0" smtClean="0"/>
              <a:t>child develops </a:t>
            </a:r>
            <a:r>
              <a:rPr lang="en-US" dirty="0"/>
              <a:t>fever along with other clinical features </a:t>
            </a:r>
            <a:r>
              <a:rPr lang="en-US" dirty="0" smtClean="0"/>
              <a:t>of rheumatic </a:t>
            </a:r>
            <a:r>
              <a:rPr lang="en-US" dirty="0"/>
              <a:t>fever.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Modified </a:t>
            </a:r>
            <a:r>
              <a:rPr lang="en-US" dirty="0"/>
              <a:t>Jones criteria (revised) </a:t>
            </a:r>
            <a:r>
              <a:rPr lang="en-US" dirty="0" smtClean="0"/>
              <a:t>for the diagnosis </a:t>
            </a:r>
            <a:r>
              <a:rPr lang="en-US" dirty="0"/>
              <a:t>of rheumatic fever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i="1" dirty="0" smtClean="0"/>
              <a:t>Major </a:t>
            </a:r>
            <a:r>
              <a:rPr lang="en-US" i="1" dirty="0"/>
              <a:t>Minor</a:t>
            </a:r>
          </a:p>
          <a:p>
            <a:r>
              <a:rPr lang="en-US" dirty="0"/>
              <a:t>1. </a:t>
            </a:r>
            <a:r>
              <a:rPr lang="en-US" dirty="0" err="1" smtClean="0"/>
              <a:t>Carditis</a:t>
            </a:r>
            <a:r>
              <a:rPr lang="en-US" dirty="0" smtClean="0"/>
              <a:t>				 </a:t>
            </a:r>
            <a:r>
              <a:rPr lang="en-US" i="1" dirty="0"/>
              <a:t>Clinical</a:t>
            </a:r>
          </a:p>
          <a:p>
            <a:r>
              <a:rPr lang="en-US" dirty="0"/>
              <a:t>2. Polyarthritis (Migratory</a:t>
            </a:r>
            <a:r>
              <a:rPr lang="en-US" dirty="0" smtClean="0"/>
              <a:t>)		 1. </a:t>
            </a:r>
            <a:r>
              <a:rPr lang="en-US" dirty="0"/>
              <a:t>Fever</a:t>
            </a:r>
          </a:p>
          <a:p>
            <a:r>
              <a:rPr lang="en-US" dirty="0"/>
              <a:t>3. </a:t>
            </a:r>
            <a:r>
              <a:rPr lang="en-US" dirty="0" smtClean="0"/>
              <a:t>Chorea				 </a:t>
            </a:r>
            <a:r>
              <a:rPr lang="en-US" dirty="0"/>
              <a:t>2. Arthralgia</a:t>
            </a:r>
          </a:p>
          <a:p>
            <a:r>
              <a:rPr lang="en-US" dirty="0"/>
              <a:t>4. Subcutaneous </a:t>
            </a:r>
            <a:r>
              <a:rPr lang="en-US" dirty="0" smtClean="0"/>
              <a:t>nodules			 </a:t>
            </a:r>
            <a:r>
              <a:rPr lang="en-US" dirty="0"/>
              <a:t>3. Previous </a:t>
            </a:r>
            <a:r>
              <a:rPr lang="en-US" dirty="0" err="1" smtClean="0"/>
              <a:t>rheumatic</a:t>
            </a:r>
            <a:r>
              <a:rPr lang="en-US" dirty="0" err="1"/>
              <a:t>fever</a:t>
            </a:r>
            <a:r>
              <a:rPr lang="en-US" dirty="0"/>
              <a:t> or </a:t>
            </a:r>
            <a:r>
              <a:rPr lang="en-US" dirty="0" smtClean="0"/>
              <a:t>					rheumatic heart disease</a:t>
            </a:r>
          </a:p>
          <a:p>
            <a:r>
              <a:rPr lang="en-US" dirty="0" smtClean="0"/>
              <a:t>5</a:t>
            </a:r>
            <a:r>
              <a:rPr lang="en-US" dirty="0"/>
              <a:t>. Erythema </a:t>
            </a:r>
            <a:r>
              <a:rPr lang="en-US" dirty="0" err="1"/>
              <a:t>marginatum</a:t>
            </a:r>
            <a:r>
              <a:rPr lang="en-US" dirty="0"/>
              <a:t> </a:t>
            </a:r>
            <a:r>
              <a:rPr lang="en-US" dirty="0" smtClean="0"/>
              <a:t>									</a:t>
            </a:r>
            <a:r>
              <a:rPr lang="en-US" i="1" dirty="0" smtClean="0"/>
              <a:t>Investigative</a:t>
            </a:r>
            <a:endParaRPr lang="en-US" i="1" dirty="0"/>
          </a:p>
          <a:p>
            <a:r>
              <a:rPr lang="en-US" dirty="0"/>
              <a:t>1. Prolonged P-R interval in the</a:t>
            </a:r>
          </a:p>
          <a:p>
            <a:r>
              <a:rPr lang="en-US" dirty="0"/>
              <a:t>ECG</a:t>
            </a:r>
          </a:p>
          <a:p>
            <a:r>
              <a:rPr lang="en-US" dirty="0"/>
              <a:t>2. Increased ESR or presence of</a:t>
            </a:r>
          </a:p>
          <a:p>
            <a:r>
              <a:rPr lang="en-US" dirty="0"/>
              <a:t>C- reactive proteins (CRP)</a:t>
            </a:r>
          </a:p>
          <a:p>
            <a:r>
              <a:rPr lang="en-US" i="1" dirty="0"/>
              <a:t>Essential criteria</a:t>
            </a:r>
          </a:p>
          <a:p>
            <a:r>
              <a:rPr lang="en-US" dirty="0"/>
              <a:t>Evidence of preceding group A streptococcal infection (culture,</a:t>
            </a:r>
          </a:p>
          <a:p>
            <a:r>
              <a:rPr lang="en-US" dirty="0"/>
              <a:t>rapid antigen, antibody rise/elevation)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8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Supportive therapy</a:t>
            </a:r>
          </a:p>
          <a:p>
            <a:r>
              <a:rPr lang="en-US" dirty="0" smtClean="0"/>
              <a:t>Treatment of clinical manifestations- </a:t>
            </a:r>
            <a:r>
              <a:rPr lang="en-US" dirty="0" err="1" smtClean="0"/>
              <a:t>antiinflammatory</a:t>
            </a:r>
            <a:r>
              <a:rPr lang="en-US" dirty="0" smtClean="0"/>
              <a:t> drugs- to suppress the ongoing inflammation</a:t>
            </a:r>
          </a:p>
          <a:p>
            <a:r>
              <a:rPr lang="en-US" dirty="0" smtClean="0"/>
              <a:t>Treatment of GABHS- culture and sensitivity, then penicillin therapy or erythromycin or tetracycline.</a:t>
            </a:r>
          </a:p>
          <a:p>
            <a:r>
              <a:rPr lang="en-US" dirty="0" smtClean="0"/>
              <a:t>Bed rest</a:t>
            </a:r>
          </a:p>
          <a:p>
            <a:r>
              <a:rPr lang="en-US" dirty="0" smtClean="0"/>
              <a:t>Diet- adequate proteins, vitamins and micronutrients</a:t>
            </a:r>
          </a:p>
          <a:p>
            <a:r>
              <a:rPr lang="en-US" dirty="0" smtClean="0"/>
              <a:t>Steroids </a:t>
            </a:r>
          </a:p>
        </p:txBody>
      </p:sp>
    </p:spTree>
    <p:extLst>
      <p:ext uri="{BB962C8B-B14F-4D97-AF65-F5344CB8AC3E}">
        <p14:creationId xmlns:p14="http://schemas.microsoft.com/office/powerpoint/2010/main" val="414817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>RHEUMATIC HEART DISEASE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involvement of the heart valves and endocardium by rheumatic fever. </a:t>
            </a:r>
          </a:p>
          <a:p>
            <a:pPr eaLnBrk="1" hangingPunct="1"/>
            <a:r>
              <a:rPr lang="en-US" smtClean="0"/>
              <a:t>The valvular  lesions (i.e. Aschoff bodies) begin as small verucae composed of fibrin and blood cells along the borders of one or more of the heart valves</a:t>
            </a:r>
          </a:p>
          <a:p>
            <a:pPr eaLnBrk="1" hangingPunct="1"/>
            <a:r>
              <a:rPr lang="en-US" smtClean="0"/>
              <a:t>The mitral  valve is often affected, followed by the aortic valve.</a:t>
            </a:r>
          </a:p>
        </p:txBody>
      </p:sp>
    </p:spTree>
    <p:extLst>
      <p:ext uri="{BB962C8B-B14F-4D97-AF65-F5344CB8AC3E}">
        <p14:creationId xmlns:p14="http://schemas.microsoft.com/office/powerpoint/2010/main" val="32004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RHD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 the inflammation subsides the verucae tend to disappear and leave scar tissue.</a:t>
            </a:r>
          </a:p>
          <a:p>
            <a:pPr eaLnBrk="1" hangingPunct="1"/>
            <a:r>
              <a:rPr lang="en-US" smtClean="0"/>
              <a:t>With repeated attacks of rheumatic fever, new verucae form near the previous ones, and the mitral endocardium and chordae tendinae become involved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71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b="1" smtClean="0"/>
              <a:t>Pathophysiology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Rheumatic fever is essentially a group of bodily responses to a streptococcal infection following upper respiratory tract infection.</a:t>
            </a:r>
          </a:p>
          <a:p>
            <a:pPr eaLnBrk="1" hangingPunct="1"/>
            <a:r>
              <a:rPr lang="en-US" smtClean="0"/>
              <a:t>A genetically predisposed person reacts abnormally to an undefined component of GABHS.</a:t>
            </a:r>
          </a:p>
          <a:p>
            <a:pPr eaLnBrk="1" hangingPunct="1"/>
            <a:r>
              <a:rPr lang="en-US" smtClean="0"/>
              <a:t>This reaction takes 1-3 weeks.</a:t>
            </a:r>
          </a:p>
          <a:p>
            <a:pPr eaLnBrk="1" hangingPunct="1"/>
            <a:r>
              <a:rPr lang="en-US" smtClean="0"/>
              <a:t>The resulting antigen-antibody complexes will cause the immunological damage to the connective tissue of heart and joints.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932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428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Rheumatic fevers and rheumatic heart disease</vt:lpstr>
      <vt:lpstr>RHEUMATIC FEVER</vt:lpstr>
      <vt:lpstr>Rheumatic fever</vt:lpstr>
      <vt:lpstr>Rheumatic fever</vt:lpstr>
      <vt:lpstr>Modified Jones criteria (revised) for the diagnosis of rheumatic fever </vt:lpstr>
      <vt:lpstr>Management of RF</vt:lpstr>
      <vt:lpstr> RHEUMATIC HEART DISEASE </vt:lpstr>
      <vt:lpstr>RHD</vt:lpstr>
      <vt:lpstr>Pathophysiology</vt:lpstr>
      <vt:lpstr>RHD</vt:lpstr>
      <vt:lpstr>Clinical manifestations </vt:lpstr>
      <vt:lpstr>Management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Rheumatic fevers and rheumatic heart disease</dc:title>
  <dc:creator>SYLVIA</dc:creator>
  <cp:lastModifiedBy>SYLVIA</cp:lastModifiedBy>
  <cp:revision>5</cp:revision>
  <dcterms:created xsi:type="dcterms:W3CDTF">2021-01-27T03:50:33Z</dcterms:created>
  <dcterms:modified xsi:type="dcterms:W3CDTF">2021-01-27T04:57:37Z</dcterms:modified>
</cp:coreProperties>
</file>