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7F4D-46B7-4BE4-B6DA-EB1EC16620C9}" type="datetimeFigureOut">
              <a:rPr lang="en-US" smtClean="0"/>
              <a:t>11/27/2011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415630-A50D-495B-AFF6-2067B81471A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82BA-4CAB-4AA9-8C24-D7BDA47C088C}" type="datetime1">
              <a:rPr lang="en-US" smtClean="0"/>
              <a:t>11/27/2011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AAB5D-83D9-43FB-9D78-4A1FD604D5D8}" type="datetime1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5D22D-8E32-4AB4-9382-7B53664083C5}" type="datetime1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55F79-89F5-4757-9F0A-9E19080A9BD0}" type="datetime1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7F823-1CB2-4481-8FE9-D308FC448B23}" type="datetime1">
              <a:rPr lang="en-US" smtClean="0"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A9FC-B474-4636-B9AB-1278F7312D08}" type="datetime1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FA84E-83A0-46F2-98EC-83A132788EED}" type="datetime1">
              <a:rPr lang="en-US" smtClean="0"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CECDA-BC68-496E-8845-6B6E31032ED5}" type="datetime1">
              <a:rPr lang="en-US" smtClean="0"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93B66-DA3E-4E9E-B491-76F60A24A790}" type="datetime1">
              <a:rPr lang="en-US" smtClean="0"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3DF49-E00A-4B65-93D1-64BBF1E06087}" type="datetime1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696BC-FAF2-47B5-9073-115938E02E38}" type="datetime1">
              <a:rPr lang="en-US" smtClean="0"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AACA1E9-0093-486D-82D2-0E2837702DF5}" type="datetime1">
              <a:rPr lang="en-US" smtClean="0"/>
              <a:t>11/27/2011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2107C3-2D0D-40D0-B5F6-31B9DD16708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SEXUALLY TRANSMITTED DISEASES (2)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Dr. N.K. Njogu</a:t>
            </a:r>
          </a:p>
          <a:p>
            <a:r>
              <a:rPr lang="en-US" dirty="0" smtClean="0"/>
              <a:t>Lecturer Reproductive Health Department</a:t>
            </a:r>
          </a:p>
          <a:p>
            <a:r>
              <a:rPr lang="en-US" dirty="0" smtClean="0"/>
              <a:t>28</a:t>
            </a:r>
            <a:r>
              <a:rPr lang="en-US" baseline="30000" dirty="0" smtClean="0"/>
              <a:t>th</a:t>
            </a:r>
            <a:r>
              <a:rPr lang="en-US" dirty="0" smtClean="0"/>
              <a:t> November 2011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Bartholinitis</a:t>
            </a:r>
            <a:endParaRPr lang="en-US" b="1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Unilateral swelling of the inferior portion of the </a:t>
            </a:r>
            <a:r>
              <a:rPr lang="en-US" dirty="0" err="1" smtClean="0"/>
              <a:t>introitus</a:t>
            </a:r>
            <a:r>
              <a:rPr lang="en-US" dirty="0" smtClean="0"/>
              <a:t> suggests involvement of the bartholins ducts and glands.</a:t>
            </a:r>
          </a:p>
          <a:p>
            <a:r>
              <a:rPr lang="en-US" b="1" dirty="0" err="1" smtClean="0"/>
              <a:t>Anorectal</a:t>
            </a:r>
            <a:r>
              <a:rPr lang="en-US" b="1" dirty="0" smtClean="0"/>
              <a:t> inflammation-</a:t>
            </a:r>
            <a:r>
              <a:rPr lang="en-US" dirty="0" smtClean="0"/>
              <a:t>  Anal itching, pain and discharge.</a:t>
            </a:r>
          </a:p>
          <a:p>
            <a:r>
              <a:rPr lang="en-US" b="1" dirty="0" err="1" smtClean="0"/>
              <a:t>Pharyngitis</a:t>
            </a:r>
            <a:r>
              <a:rPr lang="en-US" dirty="0" smtClean="0"/>
              <a:t>- Acute </a:t>
            </a:r>
            <a:r>
              <a:rPr lang="en-US" dirty="0" err="1" smtClean="0"/>
              <a:t>pharyngitis</a:t>
            </a:r>
            <a:r>
              <a:rPr lang="en-US" dirty="0" smtClean="0"/>
              <a:t> or </a:t>
            </a:r>
            <a:r>
              <a:rPr lang="en-US" dirty="0" err="1" smtClean="0"/>
              <a:t>tonsilitis</a:t>
            </a:r>
            <a:r>
              <a:rPr lang="en-US" dirty="0" smtClean="0"/>
              <a:t> rare. Most asymptomatic.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Conjunctivitis</a:t>
            </a:r>
            <a:endParaRPr lang="en-US" b="1" dirty="0"/>
          </a:p>
          <a:p>
            <a:pPr>
              <a:buNone/>
            </a:pPr>
            <a:r>
              <a:rPr lang="en-US" dirty="0"/>
              <a:t>  </a:t>
            </a:r>
            <a:r>
              <a:rPr lang="en-US" dirty="0" smtClean="0"/>
              <a:t>In adults, ophthalmic infections are due to autoinoculation.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Opthalmia neonatorum may result from delivery through an infected birth canal.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Vulvovaginitis</a:t>
            </a:r>
            <a:r>
              <a:rPr lang="en-US" b="1" dirty="0" smtClean="0"/>
              <a:t> in children: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dirty="0" smtClean="0"/>
              <a:t>Purulent vaginal discharge with dysuria.</a:t>
            </a:r>
          </a:p>
          <a:p>
            <a:pPr>
              <a:buNone/>
            </a:pPr>
            <a:r>
              <a:rPr lang="en-US" dirty="0" smtClean="0"/>
              <a:t>   Genital mucous membranes are swollen and inflamed.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Possibility of sexual abuse by an adult must be considered.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Gram stain- </a:t>
            </a:r>
            <a:r>
              <a:rPr lang="en-US" dirty="0" smtClean="0"/>
              <a:t>Gram negative diplococcus</a:t>
            </a:r>
          </a:p>
          <a:p>
            <a:r>
              <a:rPr lang="en-US" b="1" dirty="0" smtClean="0"/>
              <a:t>Culture: 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dirty="0" smtClean="0"/>
              <a:t>Collect sample directly from the urethra or cervix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Any patient with  gonorrhea must be suspected of having other STDs </a:t>
            </a:r>
            <a:r>
              <a:rPr lang="en-US" dirty="0" err="1" smtClean="0"/>
              <a:t>eg</a:t>
            </a:r>
            <a:r>
              <a:rPr lang="en-US" dirty="0" smtClean="0"/>
              <a:t> Syphilis, HIV, Chlamydia.</a:t>
            </a:r>
          </a:p>
          <a:p>
            <a:r>
              <a:rPr lang="en-US" dirty="0" smtClean="0"/>
              <a:t>Treatment should cover N. gonorrhea and </a:t>
            </a:r>
            <a:r>
              <a:rPr lang="en-US" dirty="0" err="1" smtClean="0"/>
              <a:t>chlamydia</a:t>
            </a:r>
            <a:r>
              <a:rPr lang="en-US" dirty="0" smtClean="0"/>
              <a:t> trachomatis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Uncomplicated  infections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Ceftriaxone</a:t>
            </a:r>
            <a:r>
              <a:rPr lang="en-US" dirty="0" smtClean="0"/>
              <a:t> 125mg IM stat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plus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Doxycycline</a:t>
            </a:r>
            <a:r>
              <a:rPr lang="en-US" dirty="0" smtClean="0"/>
              <a:t> 100mg </a:t>
            </a:r>
            <a:r>
              <a:rPr lang="en-US" dirty="0" err="1" smtClean="0"/>
              <a:t>bd</a:t>
            </a:r>
            <a:r>
              <a:rPr lang="en-US" dirty="0" smtClean="0"/>
              <a:t> x 7 days ( Non pregnant)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or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Azithromycin</a:t>
            </a:r>
            <a:r>
              <a:rPr lang="en-US" dirty="0" smtClean="0"/>
              <a:t> 1 g orally as single dose ( pregnant)</a:t>
            </a:r>
          </a:p>
          <a:p>
            <a:r>
              <a:rPr lang="en-US" dirty="0" smtClean="0"/>
              <a:t>Ciprofloxacin 500mg orally once  ( Non pregnant)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plus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Doxycycline</a:t>
            </a:r>
            <a:r>
              <a:rPr lang="en-US" dirty="0" smtClean="0"/>
              <a:t> 100mg </a:t>
            </a:r>
            <a:r>
              <a:rPr lang="en-US" dirty="0" err="1" smtClean="0"/>
              <a:t>bd</a:t>
            </a:r>
            <a:r>
              <a:rPr lang="en-US" dirty="0" smtClean="0"/>
              <a:t> x 7 days</a:t>
            </a:r>
          </a:p>
          <a:p>
            <a:pPr>
              <a:buNone/>
            </a:pPr>
            <a:r>
              <a:rPr lang="en-US" dirty="0" smtClean="0"/>
              <a:t>               or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Azithromycin</a:t>
            </a:r>
            <a:r>
              <a:rPr lang="en-US" dirty="0" smtClean="0"/>
              <a:t> 1 gm stat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Spectinomycin</a:t>
            </a:r>
            <a:r>
              <a:rPr lang="en-US" dirty="0" smtClean="0"/>
              <a:t> 2g  IM stat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Plus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Doxycycline</a:t>
            </a:r>
            <a:r>
              <a:rPr lang="en-US" dirty="0" smtClean="0"/>
              <a:t>   (</a:t>
            </a:r>
            <a:r>
              <a:rPr lang="en-US" dirty="0" err="1" smtClean="0"/>
              <a:t>nonpregnant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         or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Azithromycin</a:t>
            </a:r>
            <a:r>
              <a:rPr lang="en-US" dirty="0" smtClean="0"/>
              <a:t> ( pregnant)</a:t>
            </a:r>
          </a:p>
          <a:p>
            <a:pPr>
              <a:buNone/>
            </a:pPr>
            <a:endParaRPr lang="en-US" dirty="0"/>
          </a:p>
          <a:p>
            <a:r>
              <a:rPr lang="en-US" dirty="0" err="1" smtClean="0"/>
              <a:t>Norfloxacin</a:t>
            </a:r>
            <a:r>
              <a:rPr lang="en-US" dirty="0" smtClean="0"/>
              <a:t> 800mg stat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plus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Doycycline</a:t>
            </a:r>
            <a:r>
              <a:rPr lang="en-US" dirty="0" smtClean="0"/>
              <a:t> or </a:t>
            </a:r>
            <a:r>
              <a:rPr lang="en-US" dirty="0" err="1" smtClean="0"/>
              <a:t>azithromycin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Salpingitis </a:t>
            </a:r>
          </a:p>
          <a:p>
            <a:r>
              <a:rPr lang="en-US" dirty="0" smtClean="0"/>
              <a:t>Infertility</a:t>
            </a:r>
          </a:p>
          <a:p>
            <a:r>
              <a:rPr lang="en-US" dirty="0" smtClean="0"/>
              <a:t> Increased risk of ectopic pregnancy.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Prognosis is excellent in patients who receive prompt treatment.</a:t>
            </a:r>
          </a:p>
          <a:p>
            <a:r>
              <a:rPr lang="en-US" dirty="0" smtClean="0"/>
              <a:t>Infertility may result from a single episode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CHLAMYDIA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Aetiology</a:t>
            </a:r>
          </a:p>
          <a:p>
            <a:pPr>
              <a:buNone/>
            </a:pPr>
            <a:r>
              <a:rPr lang="en-US" dirty="0" smtClean="0"/>
              <a:t>   Chlamydia trachomatis</a:t>
            </a:r>
          </a:p>
          <a:p>
            <a:r>
              <a:rPr lang="en-US" dirty="0"/>
              <a:t> </a:t>
            </a:r>
            <a:r>
              <a:rPr lang="en-US" b="1" dirty="0" smtClean="0"/>
              <a:t>Clinical signs and symptoms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</a:t>
            </a:r>
            <a:r>
              <a:rPr lang="en-US" b="1" u="sng" dirty="0" smtClean="0"/>
              <a:t>Male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Nongonococal Urethritis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u="sng" dirty="0" smtClean="0"/>
              <a:t>Female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dirty="0" smtClean="0"/>
              <a:t>Cervicitis, dysuria, vulval itchiness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1. </a:t>
            </a:r>
            <a:r>
              <a:rPr lang="en-US" b="1" u="sng" dirty="0" smtClean="0"/>
              <a:t>Urethritis and Cervicitis</a:t>
            </a:r>
          </a:p>
          <a:p>
            <a:r>
              <a:rPr lang="en-US" dirty="0" smtClean="0"/>
              <a:t>Gonorrhea</a:t>
            </a:r>
          </a:p>
          <a:p>
            <a:r>
              <a:rPr lang="en-US" dirty="0" smtClean="0"/>
              <a:t>Chlamydia</a:t>
            </a:r>
          </a:p>
          <a:p>
            <a:pPr>
              <a:buNone/>
            </a:pPr>
            <a:r>
              <a:rPr lang="en-US" b="1" dirty="0" smtClean="0"/>
              <a:t>2. </a:t>
            </a:r>
            <a:r>
              <a:rPr lang="en-US" b="1" u="sng" dirty="0" smtClean="0"/>
              <a:t>Vaginitis</a:t>
            </a:r>
          </a:p>
          <a:p>
            <a:r>
              <a:rPr lang="en-US" dirty="0" smtClean="0"/>
              <a:t>Candidiasis</a:t>
            </a:r>
          </a:p>
          <a:p>
            <a:r>
              <a:rPr lang="en-US" dirty="0" smtClean="0"/>
              <a:t>Trichomonas vaginalis</a:t>
            </a:r>
          </a:p>
          <a:p>
            <a:r>
              <a:rPr lang="en-US" dirty="0" smtClean="0"/>
              <a:t>Bacterial vaginosis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Symptomatic or asymptomatic PID</a:t>
            </a:r>
          </a:p>
          <a:p>
            <a:r>
              <a:rPr lang="en-US" dirty="0" smtClean="0"/>
              <a:t>PROM, Preterm labor</a:t>
            </a:r>
          </a:p>
          <a:p>
            <a:r>
              <a:rPr lang="en-US" dirty="0" smtClean="0"/>
              <a:t>Opthalmia neonatorum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 smtClean="0"/>
              <a:t>Incubation period </a:t>
            </a:r>
          </a:p>
          <a:p>
            <a:pPr>
              <a:buNone/>
            </a:pPr>
            <a:r>
              <a:rPr lang="en-US" dirty="0" smtClean="0"/>
              <a:t>7 -14 days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Culture</a:t>
            </a:r>
          </a:p>
          <a:p>
            <a:r>
              <a:rPr lang="en-US" dirty="0" smtClean="0"/>
              <a:t> Chlamydia antibody test – </a:t>
            </a:r>
            <a:r>
              <a:rPr lang="en-US" dirty="0" err="1" smtClean="0"/>
              <a:t>IgG</a:t>
            </a:r>
            <a:endParaRPr lang="en-US" dirty="0" smtClean="0"/>
          </a:p>
          <a:p>
            <a:r>
              <a:rPr lang="en-US" dirty="0" smtClean="0"/>
              <a:t>PCR</a:t>
            </a:r>
          </a:p>
          <a:p>
            <a:r>
              <a:rPr lang="en-US" dirty="0" smtClean="0"/>
              <a:t>LCR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Salpingitis</a:t>
            </a:r>
          </a:p>
          <a:p>
            <a:r>
              <a:rPr lang="en-US" dirty="0" smtClean="0"/>
              <a:t>Infertility</a:t>
            </a:r>
          </a:p>
          <a:p>
            <a:r>
              <a:rPr lang="en-US" dirty="0" smtClean="0"/>
              <a:t>Opthalmia neonatorum</a:t>
            </a:r>
          </a:p>
          <a:p>
            <a:r>
              <a:rPr lang="en-US" dirty="0" smtClean="0"/>
              <a:t>Chlamydia pneumonitis in infants.</a:t>
            </a:r>
          </a:p>
          <a:p>
            <a:r>
              <a:rPr lang="en-US" dirty="0" smtClean="0"/>
              <a:t>Preterm labor n delivery</a:t>
            </a:r>
          </a:p>
          <a:p>
            <a:r>
              <a:rPr lang="en-US" dirty="0" smtClean="0"/>
              <a:t>Post partum Endometritis.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Doxycycline</a:t>
            </a:r>
            <a:r>
              <a:rPr lang="en-US" dirty="0" smtClean="0"/>
              <a:t> 100mg </a:t>
            </a:r>
            <a:r>
              <a:rPr lang="en-US" dirty="0" err="1" smtClean="0"/>
              <a:t>bd</a:t>
            </a:r>
            <a:r>
              <a:rPr lang="en-US" dirty="0" smtClean="0"/>
              <a:t>  x7 days ( Non Pregnant)</a:t>
            </a:r>
          </a:p>
          <a:p>
            <a:r>
              <a:rPr lang="en-US" dirty="0" err="1" smtClean="0"/>
              <a:t>Azithromycin</a:t>
            </a:r>
            <a:r>
              <a:rPr lang="en-US" dirty="0" smtClean="0"/>
              <a:t> 1gm Stat </a:t>
            </a:r>
          </a:p>
          <a:p>
            <a:r>
              <a:rPr lang="en-US" dirty="0" smtClean="0"/>
              <a:t>Erythromycin 500mg QID for 7 days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Ensure partner is treated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3.  </a:t>
            </a:r>
            <a:r>
              <a:rPr lang="en-US" b="1" u="sng" dirty="0" smtClean="0"/>
              <a:t>Genital ulcer disease and vulval lesions</a:t>
            </a:r>
          </a:p>
          <a:p>
            <a:r>
              <a:rPr lang="en-US" dirty="0" smtClean="0"/>
              <a:t>Syphilis</a:t>
            </a:r>
          </a:p>
          <a:p>
            <a:r>
              <a:rPr lang="en-US" dirty="0" smtClean="0"/>
              <a:t>Chancroid</a:t>
            </a:r>
          </a:p>
          <a:p>
            <a:r>
              <a:rPr lang="en-US" dirty="0" smtClean="0"/>
              <a:t>Herpes simplex</a:t>
            </a:r>
          </a:p>
          <a:p>
            <a:r>
              <a:rPr lang="en-US" dirty="0" smtClean="0"/>
              <a:t>Condylomata acuminata( venereal warts)</a:t>
            </a:r>
          </a:p>
          <a:p>
            <a:r>
              <a:rPr lang="en-US" dirty="0" smtClean="0"/>
              <a:t>Granuloma inguinale</a:t>
            </a:r>
            <a:r>
              <a:rPr lang="en-US" dirty="0"/>
              <a:t> </a:t>
            </a:r>
            <a:r>
              <a:rPr lang="en-US" dirty="0" smtClean="0"/>
              <a:t>( Donovanosis)</a:t>
            </a:r>
          </a:p>
          <a:p>
            <a:r>
              <a:rPr lang="en-US" dirty="0" smtClean="0"/>
              <a:t>Lymphogranuloma  </a:t>
            </a:r>
            <a:r>
              <a:rPr lang="en-US" dirty="0" err="1" smtClean="0"/>
              <a:t>venereum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Urethritis and Cervicitis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Urethral mucopurulent or purulent discharge is commonly caused by Neisseria gonorrhea and Chlamydia trachomatis.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 smtClean="0"/>
              <a:t>Gonorrhea:</a:t>
            </a:r>
          </a:p>
          <a:p>
            <a:pPr>
              <a:buNone/>
            </a:pPr>
            <a:r>
              <a:rPr lang="en-US" dirty="0" smtClean="0"/>
              <a:t>Most common STD in the world</a:t>
            </a:r>
          </a:p>
          <a:p>
            <a:pPr>
              <a:buNone/>
            </a:pPr>
            <a:r>
              <a:rPr lang="en-US" b="1" dirty="0" smtClean="0"/>
              <a:t>Aetiology :</a:t>
            </a:r>
            <a:r>
              <a:rPr lang="en-US" dirty="0" smtClean="0"/>
              <a:t> </a:t>
            </a:r>
          </a:p>
          <a:p>
            <a:r>
              <a:rPr lang="en-US" dirty="0" smtClean="0"/>
              <a:t>Neisseria  gonorrhea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Gram Negative diplococci</a:t>
            </a:r>
          </a:p>
          <a:p>
            <a:r>
              <a:rPr lang="en-US" dirty="0" smtClean="0"/>
              <a:t>The columnar and transitional epithelium of the genitourinary tract is the principle site of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invasion.</a:t>
            </a:r>
          </a:p>
          <a:p>
            <a:r>
              <a:rPr lang="en-US" dirty="0" smtClean="0"/>
              <a:t>Affects mucosal surfaces of the urethra, endocervix,rectum</a:t>
            </a:r>
            <a:r>
              <a:rPr lang="en-US" dirty="0"/>
              <a:t> </a:t>
            </a:r>
            <a:r>
              <a:rPr lang="en-US" dirty="0" smtClean="0"/>
              <a:t>and pharynx.</a:t>
            </a:r>
          </a:p>
          <a:p>
            <a:r>
              <a:rPr lang="en-US" dirty="0" smtClean="0"/>
              <a:t>Without therapy 10-17% of women with gonorrhea develop pelvic infection.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Cause of female infertility from pelvic inflammatory disease- Salpingitis.</a:t>
            </a:r>
          </a:p>
          <a:p>
            <a:endParaRPr lang="en-US" dirty="0"/>
          </a:p>
          <a:p>
            <a:pPr>
              <a:buNone/>
            </a:pPr>
            <a:r>
              <a:rPr lang="en-US" b="1" u="sng" dirty="0" smtClean="0"/>
              <a:t>Mode of transmission</a:t>
            </a:r>
          </a:p>
          <a:p>
            <a:pPr>
              <a:buNone/>
            </a:pPr>
            <a:r>
              <a:rPr lang="en-US" dirty="0" smtClean="0"/>
              <a:t> Sexual</a:t>
            </a:r>
            <a:r>
              <a:rPr lang="en-US" b="1" u="sng" dirty="0" smtClean="0"/>
              <a:t> </a:t>
            </a:r>
          </a:p>
          <a:p>
            <a:pPr>
              <a:buNone/>
            </a:pPr>
            <a:r>
              <a:rPr lang="en-US" b="1" u="sng" dirty="0" smtClean="0"/>
              <a:t>Incubation period</a:t>
            </a:r>
          </a:p>
          <a:p>
            <a:pPr>
              <a:buNone/>
            </a:pPr>
            <a:r>
              <a:rPr lang="en-US" dirty="0" smtClean="0"/>
              <a:t> 3-5 days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women with gonorrhea are asymptomatic.</a:t>
            </a:r>
          </a:p>
          <a:p>
            <a:pPr>
              <a:buNone/>
            </a:pPr>
            <a:r>
              <a:rPr lang="en-US" b="1" u="sng" dirty="0" smtClean="0"/>
              <a:t>Symptoms </a:t>
            </a:r>
            <a:endParaRPr lang="en-US" b="1" u="sng" dirty="0"/>
          </a:p>
          <a:p>
            <a:pPr>
              <a:buNone/>
            </a:pPr>
            <a:r>
              <a:rPr lang="en-US" b="1" dirty="0" smtClean="0"/>
              <a:t>Men:</a:t>
            </a:r>
          </a:p>
          <a:p>
            <a:r>
              <a:rPr lang="en-US" dirty="0" smtClean="0"/>
              <a:t>Urethral discharge </a:t>
            </a:r>
          </a:p>
          <a:p>
            <a:r>
              <a:rPr lang="en-US" dirty="0" smtClean="0"/>
              <a:t>Frequency</a:t>
            </a:r>
          </a:p>
          <a:p>
            <a:r>
              <a:rPr lang="en-US" dirty="0" smtClean="0"/>
              <a:t>Dysuria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Women:</a:t>
            </a:r>
          </a:p>
          <a:p>
            <a:r>
              <a:rPr lang="en-US" dirty="0" smtClean="0"/>
              <a:t>Vaginal discharge</a:t>
            </a:r>
          </a:p>
          <a:p>
            <a:r>
              <a:rPr lang="en-US" dirty="0" smtClean="0"/>
              <a:t>Dysuria</a:t>
            </a:r>
          </a:p>
          <a:p>
            <a:r>
              <a:rPr lang="en-US" dirty="0" smtClean="0"/>
              <a:t>Intermenstrual bleeding</a:t>
            </a:r>
          </a:p>
          <a:p>
            <a:r>
              <a:rPr lang="en-US" dirty="0" smtClean="0"/>
              <a:t>Lower abdominal pain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signs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5100" b="1" dirty="0" smtClean="0"/>
              <a:t>Men:</a:t>
            </a:r>
          </a:p>
          <a:p>
            <a:r>
              <a:rPr lang="en-US" sz="5100" dirty="0" smtClean="0"/>
              <a:t>Urethral discharge- White or yellow in color.</a:t>
            </a:r>
          </a:p>
          <a:p>
            <a:pPr>
              <a:buNone/>
            </a:pPr>
            <a:r>
              <a:rPr lang="en-US" sz="5100" b="1" dirty="0" smtClean="0"/>
              <a:t>Women:</a:t>
            </a:r>
          </a:p>
          <a:p>
            <a:r>
              <a:rPr lang="en-US" sz="5100" dirty="0" smtClean="0"/>
              <a:t>Purulent discharge from vulva, vagina, cervix and urethra.</a:t>
            </a:r>
          </a:p>
          <a:p>
            <a:r>
              <a:rPr lang="en-US" sz="5100" dirty="0" smtClean="0"/>
              <a:t>Discharge yellowish in color.</a:t>
            </a:r>
          </a:p>
          <a:p>
            <a:r>
              <a:rPr lang="en-US" sz="5100" dirty="0" smtClean="0"/>
              <a:t>Cervical ectopy- exposed Endocervical  mucosa.</a:t>
            </a:r>
          </a:p>
          <a:p>
            <a:r>
              <a:rPr lang="en-US" sz="5100" dirty="0" smtClean="0"/>
              <a:t>Friable cervix</a:t>
            </a:r>
          </a:p>
          <a:p>
            <a:r>
              <a:rPr lang="en-US" sz="5100" dirty="0" smtClean="0"/>
              <a:t>Cervical tenderness with excitation.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107C3-2D0D-40D0-B5F6-31B9DD1670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169</TotalTime>
  <Words>598</Words>
  <Application>Microsoft Office PowerPoint</Application>
  <PresentationFormat>On-screen Show (4:3)</PresentationFormat>
  <Paragraphs>166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SEXUALLY TRANSMITTED DISEASES (2)</vt:lpstr>
      <vt:lpstr>Slide 2</vt:lpstr>
      <vt:lpstr>Slide 3</vt:lpstr>
      <vt:lpstr>Urethritis and Cervicitis</vt:lpstr>
      <vt:lpstr>Slide 5</vt:lpstr>
      <vt:lpstr>Slide 6</vt:lpstr>
      <vt:lpstr>Clinical findings</vt:lpstr>
      <vt:lpstr>Slide 8</vt:lpstr>
      <vt:lpstr>Clinical signs</vt:lpstr>
      <vt:lpstr>Slide 10</vt:lpstr>
      <vt:lpstr>Slide 11</vt:lpstr>
      <vt:lpstr>Slide 12</vt:lpstr>
      <vt:lpstr>Diagnosis</vt:lpstr>
      <vt:lpstr>Treatment </vt:lpstr>
      <vt:lpstr>Uncomplicated  infections </vt:lpstr>
      <vt:lpstr>Slide 16</vt:lpstr>
      <vt:lpstr>COMPLICATIONS</vt:lpstr>
      <vt:lpstr>Prognosis</vt:lpstr>
      <vt:lpstr>CHLAMYDIA</vt:lpstr>
      <vt:lpstr>Slide 20</vt:lpstr>
      <vt:lpstr>Diagnosis </vt:lpstr>
      <vt:lpstr>COMPLICATIONS</vt:lpstr>
      <vt:lpstr>Treatment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SEXUALLY TRANSMITTED DISEASES (2)</dc:title>
  <dc:creator>Acer</dc:creator>
  <cp:lastModifiedBy>Acer</cp:lastModifiedBy>
  <cp:revision>41</cp:revision>
  <dcterms:created xsi:type="dcterms:W3CDTF">2011-11-27T16:33:46Z</dcterms:created>
  <dcterms:modified xsi:type="dcterms:W3CDTF">2011-11-27T19:26:20Z</dcterms:modified>
</cp:coreProperties>
</file>