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FB37-CE52-450E-BB14-EA8C15144C5D}" type="datetimeFigureOut">
              <a:rPr lang="en-US" smtClean="0"/>
              <a:pPr/>
              <a:t>12/4/2011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0D0E6-E75F-4B4D-A007-A173A2D9303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CED3-5F7F-4C44-98A9-44E2E490D277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0F442-7897-47AF-BAF9-7FC8074DA88B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EECF3-0CB4-4056-8E11-EB01A8B12EF1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C6C7A-B752-4E1E-86E1-357006731646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7F5DF-E5B6-478A-8D2D-0867B47CDCEE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09F2-8EB0-4B32-93D7-F2F0333FB887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5D112-A46E-4D31-B839-7728AB98B8FA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FD79-0378-48B6-B2D1-A3E6E6A0ED29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A0E2C-2278-498D-AE99-98472568DE7B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436B-DF09-402B-983B-47A89725018F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D419-F793-4FFB-AFFA-920A2B5F38C3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A503EC-957F-415E-BDB3-83BEBA91F4A1}" type="datetime1">
              <a:rPr lang="en-US" smtClean="0"/>
              <a:pPr/>
              <a:t>12/4/2011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749F83-BC20-4F59-A8F9-282A84022C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SEXUALLY TRANSMITTED DISEASES (3)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N.K. Njogu</a:t>
            </a:r>
          </a:p>
          <a:p>
            <a:r>
              <a:rPr lang="en-US" dirty="0" smtClean="0"/>
              <a:t>Lecturer Reproductive Health Department</a:t>
            </a:r>
          </a:p>
          <a:p>
            <a:r>
              <a:rPr lang="en-US" dirty="0" smtClean="0"/>
              <a:t>29</a:t>
            </a:r>
            <a:r>
              <a:rPr lang="en-US" baseline="30000" dirty="0" smtClean="0"/>
              <a:t>th</a:t>
            </a:r>
            <a:r>
              <a:rPr lang="en-US" dirty="0" smtClean="0"/>
              <a:t> November 2011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Examination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Thick whitish  </a:t>
            </a:r>
            <a:r>
              <a:rPr lang="en-US" dirty="0" err="1" smtClean="0"/>
              <a:t>curdlike</a:t>
            </a:r>
            <a:r>
              <a:rPr lang="en-US" dirty="0" smtClean="0"/>
              <a:t> discharge often adherent to vaginal walls.</a:t>
            </a:r>
          </a:p>
          <a:p>
            <a:r>
              <a:rPr lang="en-US" dirty="0" smtClean="0"/>
              <a:t>Vulval may be red and swollen with evidence of pruritus.</a:t>
            </a:r>
          </a:p>
          <a:p>
            <a:r>
              <a:rPr lang="en-US" dirty="0" smtClean="0"/>
              <a:t>Removal of flakes may reveal multiple oozing spots.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Demonstration of </a:t>
            </a:r>
            <a:r>
              <a:rPr lang="en-US" dirty="0" err="1" smtClean="0"/>
              <a:t>candidal</a:t>
            </a:r>
            <a:r>
              <a:rPr lang="en-US" dirty="0" smtClean="0"/>
              <a:t> mycelia and a normal vaginal PH =&lt;4.5</a:t>
            </a:r>
          </a:p>
          <a:p>
            <a:r>
              <a:rPr lang="en-US" dirty="0" smtClean="0"/>
              <a:t>Culture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b="1" u="sng" dirty="0" smtClean="0"/>
              <a:t>Treatment </a:t>
            </a:r>
          </a:p>
          <a:p>
            <a:pPr>
              <a:buNone/>
            </a:pPr>
            <a:r>
              <a:rPr lang="en-US" dirty="0" err="1" smtClean="0"/>
              <a:t>Imidazoles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Clotrimazole</a:t>
            </a:r>
            <a:r>
              <a:rPr lang="en-US" dirty="0" smtClean="0"/>
              <a:t> – Topical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-   </a:t>
            </a:r>
            <a:r>
              <a:rPr lang="en-US" dirty="0" err="1" smtClean="0"/>
              <a:t>Pessaries</a:t>
            </a: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Ketoconazole</a:t>
            </a:r>
            <a:r>
              <a:rPr lang="en-US" dirty="0" smtClean="0"/>
              <a:t>/ </a:t>
            </a:r>
            <a:r>
              <a:rPr lang="en-US" dirty="0" err="1" smtClean="0"/>
              <a:t>fluconazole</a:t>
            </a:r>
            <a:r>
              <a:rPr lang="en-US" dirty="0" smtClean="0"/>
              <a:t> oral agents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Bacterial vaginosis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</a:t>
            </a:r>
          </a:p>
          <a:p>
            <a:pPr>
              <a:buNone/>
            </a:pPr>
            <a:r>
              <a:rPr lang="en-US" dirty="0" smtClean="0"/>
              <a:t> BV refers to change of vaginal bacterial flora with loss of lactobacilli, an increase in vaginal PH &gt;4.5 and an increase in multiple anaerobic and aerobic bacteria.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Aetiology</a:t>
            </a:r>
          </a:p>
          <a:p>
            <a:pPr>
              <a:buNone/>
            </a:pPr>
            <a:r>
              <a:rPr lang="en-US" dirty="0" smtClean="0"/>
              <a:t>Gadnerella vaginalis</a:t>
            </a:r>
          </a:p>
          <a:p>
            <a:pPr>
              <a:buNone/>
            </a:pPr>
            <a:r>
              <a:rPr lang="en-US" b="1" dirty="0" smtClean="0"/>
              <a:t>Mode of transmission </a:t>
            </a:r>
          </a:p>
          <a:p>
            <a:pPr>
              <a:buNone/>
            </a:pPr>
            <a:r>
              <a:rPr lang="en-US" dirty="0" smtClean="0"/>
              <a:t>Sexual contact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Clinical  criteria for diagnosis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Homogenous white non inflammatory discharge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Microscopic presence of clue cells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Vaginal discharge with PH &gt;4.5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Fishy odor  with or without addition of KOH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50% of infected women asymptomatic.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Complications </a:t>
            </a:r>
          </a:p>
          <a:p>
            <a:pPr>
              <a:buNone/>
            </a:pPr>
            <a:r>
              <a:rPr lang="en-US" dirty="0" smtClean="0"/>
              <a:t>Prom</a:t>
            </a:r>
          </a:p>
          <a:p>
            <a:pPr>
              <a:buNone/>
            </a:pPr>
            <a:r>
              <a:rPr lang="en-US" dirty="0" smtClean="0"/>
              <a:t>Preterm labor and delivery</a:t>
            </a:r>
          </a:p>
          <a:p>
            <a:pPr>
              <a:buNone/>
            </a:pPr>
            <a:r>
              <a:rPr lang="en-US" dirty="0" smtClean="0"/>
              <a:t>Spontaneous abortions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Clinical criteria</a:t>
            </a:r>
          </a:p>
          <a:p>
            <a:r>
              <a:rPr lang="en-US" dirty="0" smtClean="0"/>
              <a:t>Microscopy- Clue cells</a:t>
            </a:r>
          </a:p>
          <a:p>
            <a:r>
              <a:rPr lang="en-US" dirty="0" smtClean="0"/>
              <a:t>Culture</a:t>
            </a:r>
          </a:p>
          <a:p>
            <a:pPr marL="514350" indent="-514350">
              <a:buNone/>
            </a:pPr>
            <a:r>
              <a:rPr lang="en-US" dirty="0" smtClean="0"/>
              <a:t>Clue cells </a:t>
            </a:r>
          </a:p>
          <a:p>
            <a:pPr marL="514350" indent="-514350">
              <a:buNone/>
            </a:pPr>
            <a:r>
              <a:rPr lang="en-US" dirty="0" smtClean="0"/>
              <a:t>Exfoliated vaginal cells in a wet preparation dusted with small dark particles- Gadnerella vaginalis organisms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Metronidazole 500mg tds  x 7 days</a:t>
            </a:r>
          </a:p>
          <a:p>
            <a:r>
              <a:rPr lang="en-US" dirty="0" smtClean="0"/>
              <a:t>Tinidazole/ secnidazole 2gm stat.</a:t>
            </a:r>
          </a:p>
          <a:p>
            <a:endParaRPr lang="en-US" dirty="0" smtClean="0"/>
          </a:p>
          <a:p>
            <a:r>
              <a:rPr lang="en-US" dirty="0" smtClean="0"/>
              <a:t>Treatment of male partner  does not help in preventing recurrence in the female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Genital ulcer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Genital herpes, syphilis and Chancroid are the commonest ulcerative  lesions</a:t>
            </a:r>
          </a:p>
          <a:p>
            <a:pPr>
              <a:buNone/>
            </a:pPr>
            <a:r>
              <a:rPr lang="en-US" dirty="0" smtClean="0"/>
              <a:t>HIV is a risk factor for genital ulcers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Herpes Genitalis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Herpes virus hominis is the commonest cause  of genital ulcer disease.</a:t>
            </a:r>
          </a:p>
          <a:p>
            <a:r>
              <a:rPr lang="en-US" dirty="0" smtClean="0"/>
              <a:t>85%  of primary infections are due to HSV type 2</a:t>
            </a:r>
          </a:p>
          <a:p>
            <a:r>
              <a:rPr lang="en-US" dirty="0" smtClean="0"/>
              <a:t>15% due to HSV type 1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Mode of transmission</a:t>
            </a:r>
          </a:p>
          <a:p>
            <a:pPr>
              <a:buNone/>
            </a:pPr>
            <a:r>
              <a:rPr lang="en-US" dirty="0" smtClean="0"/>
              <a:t>  Direct contact with secretions or mucosal surface contaminated with the virus.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Virus enters the skin through cracks or other lesions but can enter through an intact mucosa.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Incubation period</a:t>
            </a:r>
          </a:p>
          <a:p>
            <a:pPr>
              <a:buNone/>
            </a:pPr>
            <a:r>
              <a:rPr lang="en-US" dirty="0" smtClean="0"/>
              <a:t>2-7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VAGINITIS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 :</a:t>
            </a:r>
          </a:p>
          <a:p>
            <a:pPr>
              <a:buNone/>
            </a:pPr>
            <a:r>
              <a:rPr lang="en-US" dirty="0" smtClean="0"/>
              <a:t>Clinical syndrome characterized by vaginal discharge, vulval irritation or malodorous discharge.</a:t>
            </a:r>
          </a:p>
          <a:p>
            <a:pPr>
              <a:buNone/>
            </a:pPr>
            <a:r>
              <a:rPr lang="en-US" b="1" dirty="0" smtClean="0"/>
              <a:t>Types:</a:t>
            </a:r>
          </a:p>
          <a:p>
            <a:r>
              <a:rPr lang="en-US" dirty="0" smtClean="0"/>
              <a:t>Infective vaginitis</a:t>
            </a:r>
          </a:p>
          <a:p>
            <a:r>
              <a:rPr lang="en-US" dirty="0" smtClean="0"/>
              <a:t>Atrophic vaginitis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1.Prodromal symptoms</a:t>
            </a:r>
          </a:p>
          <a:p>
            <a:pPr>
              <a:buNone/>
            </a:pPr>
            <a:r>
              <a:rPr lang="en-US" dirty="0" smtClean="0"/>
              <a:t>Symptoms that occur before vesicular eruptions appear.</a:t>
            </a:r>
          </a:p>
          <a:p>
            <a:r>
              <a:rPr lang="en-US" dirty="0" smtClean="0"/>
              <a:t>Burning sensation</a:t>
            </a:r>
          </a:p>
          <a:p>
            <a:r>
              <a:rPr lang="en-US" dirty="0" smtClean="0"/>
              <a:t>Itching</a:t>
            </a:r>
          </a:p>
          <a:p>
            <a:pPr>
              <a:buNone/>
            </a:pPr>
            <a:r>
              <a:rPr lang="en-US" b="1" dirty="0" smtClean="0"/>
              <a:t>2.Vesicles</a:t>
            </a:r>
            <a:r>
              <a:rPr lang="en-US" dirty="0" smtClean="0"/>
              <a:t> then erode rapidly resulting in painful ulcers distributed in small patches.</a:t>
            </a:r>
          </a:p>
          <a:p>
            <a:pPr>
              <a:buNone/>
            </a:pPr>
            <a:r>
              <a:rPr lang="en-US" dirty="0" smtClean="0"/>
              <a:t>3. Bilateral inguinal adenopathy may be present</a:t>
            </a:r>
          </a:p>
          <a:p>
            <a:pPr>
              <a:buNone/>
            </a:pPr>
            <a:r>
              <a:rPr lang="en-US" dirty="0" smtClean="0"/>
              <a:t>4. Dysuria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Systemic manifestations </a:t>
            </a:r>
          </a:p>
          <a:p>
            <a:pPr>
              <a:buNone/>
            </a:pPr>
            <a:r>
              <a:rPr lang="en-US" dirty="0" smtClean="0"/>
              <a:t> Occur in about 1/3 of patients</a:t>
            </a:r>
          </a:p>
          <a:p>
            <a:pPr>
              <a:buNone/>
            </a:pPr>
            <a:r>
              <a:rPr lang="en-US" dirty="0" smtClean="0"/>
              <a:t>Fever, headache, </a:t>
            </a:r>
            <a:r>
              <a:rPr lang="en-US" dirty="0" err="1" smtClean="0"/>
              <a:t>myalgia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Lesions may persist for 2-6 weeks with no subsequent scarring.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Based on clinical presentation and laboratory results.</a:t>
            </a:r>
          </a:p>
          <a:p>
            <a:r>
              <a:rPr lang="en-US" dirty="0" smtClean="0"/>
              <a:t>Culture of the virus from the vesicle fluid in acute phases </a:t>
            </a:r>
          </a:p>
          <a:p>
            <a:r>
              <a:rPr lang="en-US" dirty="0" smtClean="0"/>
              <a:t>Antibody test </a:t>
            </a:r>
            <a:r>
              <a:rPr lang="en-US" dirty="0" err="1" smtClean="0"/>
              <a:t>IgM</a:t>
            </a:r>
            <a:r>
              <a:rPr lang="en-US" dirty="0" smtClean="0"/>
              <a:t> antibodies to type 2 virus within 21 days of exposure.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Viral particles are transported along the peripheral nerves to the dorsal root ganglion where latent infection is established.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Activation is by exogenous factors including</a:t>
            </a:r>
          </a:p>
          <a:p>
            <a:r>
              <a:rPr lang="en-US" dirty="0" smtClean="0"/>
              <a:t>Fever</a:t>
            </a:r>
          </a:p>
          <a:p>
            <a:r>
              <a:rPr lang="en-US" dirty="0" smtClean="0"/>
              <a:t>Emotional stress</a:t>
            </a:r>
          </a:p>
          <a:p>
            <a:r>
              <a:rPr lang="en-US" dirty="0" smtClean="0"/>
              <a:t>Menstruation</a:t>
            </a:r>
          </a:p>
          <a:p>
            <a:r>
              <a:rPr lang="en-US" dirty="0" err="1" smtClean="0"/>
              <a:t>Immunosuppresion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50% of patients have recurrence within 6 months of the primary infection.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Lesions are self limiting, they heal spontaneously unless they get secondary bacterial infection.</a:t>
            </a:r>
          </a:p>
          <a:p>
            <a:pPr>
              <a:buNone/>
            </a:pPr>
            <a:r>
              <a:rPr lang="en-US" b="1" dirty="0" smtClean="0"/>
              <a:t>Symptomatic treatment</a:t>
            </a:r>
          </a:p>
          <a:p>
            <a:r>
              <a:rPr lang="en-US" dirty="0" smtClean="0"/>
              <a:t>Good hygiene</a:t>
            </a:r>
          </a:p>
          <a:p>
            <a:r>
              <a:rPr lang="en-US" dirty="0" smtClean="0"/>
              <a:t>Loose fitting undergarments</a:t>
            </a:r>
          </a:p>
          <a:p>
            <a:r>
              <a:rPr lang="en-US" dirty="0" smtClean="0"/>
              <a:t>Oral analgesics</a:t>
            </a:r>
          </a:p>
          <a:p>
            <a:r>
              <a:rPr lang="en-US" dirty="0" smtClean="0"/>
              <a:t>Sitz baths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Condylomata acuminata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Genital warts</a:t>
            </a:r>
          </a:p>
          <a:p>
            <a:pPr>
              <a:buNone/>
            </a:pPr>
            <a:r>
              <a:rPr lang="en-US" dirty="0" smtClean="0"/>
              <a:t> Caused by human </a:t>
            </a:r>
            <a:r>
              <a:rPr lang="en-US" dirty="0" err="1" smtClean="0"/>
              <a:t>papilloma</a:t>
            </a:r>
            <a:r>
              <a:rPr lang="en-US" dirty="0" smtClean="0"/>
              <a:t> virus </a:t>
            </a:r>
          </a:p>
          <a:p>
            <a:pPr>
              <a:buNone/>
            </a:pPr>
            <a:r>
              <a:rPr lang="en-US" dirty="0" err="1" smtClean="0"/>
              <a:t>Paillary</a:t>
            </a:r>
            <a:r>
              <a:rPr lang="en-US" dirty="0" smtClean="0"/>
              <a:t> growth coalesce and form large </a:t>
            </a:r>
            <a:r>
              <a:rPr lang="en-US" dirty="0" err="1" smtClean="0"/>
              <a:t>cauliflowerlike</a:t>
            </a:r>
            <a:r>
              <a:rPr lang="en-US" dirty="0" smtClean="0"/>
              <a:t> masses.</a:t>
            </a:r>
          </a:p>
          <a:p>
            <a:pPr>
              <a:buNone/>
            </a:pPr>
            <a:r>
              <a:rPr lang="en-US" b="1" dirty="0" smtClean="0"/>
              <a:t>Incubation period   </a:t>
            </a:r>
          </a:p>
          <a:p>
            <a:pPr>
              <a:buNone/>
            </a:pPr>
            <a:r>
              <a:rPr lang="en-US" dirty="0" smtClean="0"/>
              <a:t>3 months</a:t>
            </a:r>
          </a:p>
          <a:p>
            <a:pPr>
              <a:buNone/>
            </a:pPr>
            <a:r>
              <a:rPr lang="en-US" b="1" dirty="0" smtClean="0"/>
              <a:t>Treatment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dirty="0" err="1" smtClean="0"/>
              <a:t>Immiquimode</a:t>
            </a:r>
            <a:r>
              <a:rPr lang="en-US" dirty="0" smtClean="0"/>
              <a:t>  ( </a:t>
            </a:r>
            <a:r>
              <a:rPr lang="en-US" dirty="0" err="1" smtClean="0"/>
              <a:t>Aldara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Surgical excision  Cauterization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Specific treatment</a:t>
            </a:r>
          </a:p>
          <a:p>
            <a:pPr>
              <a:buNone/>
            </a:pPr>
            <a:r>
              <a:rPr lang="en-US" b="1" dirty="0" smtClean="0"/>
              <a:t>Antiviral</a:t>
            </a:r>
          </a:p>
          <a:p>
            <a:pPr>
              <a:buNone/>
            </a:pPr>
            <a:r>
              <a:rPr lang="en-US" dirty="0" smtClean="0"/>
              <a:t>Acyclovir  400mg  three times a day for 7 days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Prevention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dirty="0" smtClean="0"/>
              <a:t>Avoid direct contact with active lesions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 pregnancy:  Elective c/ section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Chancroid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STD characterized by a painful genital ulcer.</a:t>
            </a:r>
          </a:p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b="1" dirty="0" smtClean="0"/>
              <a:t>Aetiology</a:t>
            </a:r>
            <a:r>
              <a:rPr lang="en-US" dirty="0" smtClean="0"/>
              <a:t>: H. </a:t>
            </a:r>
            <a:r>
              <a:rPr lang="en-US" dirty="0" err="1" smtClean="0"/>
              <a:t>ducreyi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Gram negative rod</a:t>
            </a:r>
          </a:p>
          <a:p>
            <a:pPr>
              <a:buNone/>
            </a:pPr>
            <a:r>
              <a:rPr lang="en-US" b="1" dirty="0" smtClean="0"/>
              <a:t>Mode of transmission</a:t>
            </a:r>
            <a:r>
              <a:rPr lang="en-US" dirty="0" smtClean="0"/>
              <a:t>.  Sexual contact.</a:t>
            </a:r>
          </a:p>
          <a:p>
            <a:pPr>
              <a:buNone/>
            </a:pPr>
            <a:r>
              <a:rPr lang="en-US" b="1" dirty="0" smtClean="0"/>
              <a:t>Incubation period</a:t>
            </a:r>
            <a:r>
              <a:rPr lang="en-US" dirty="0" smtClean="0"/>
              <a:t>       Short  </a:t>
            </a:r>
          </a:p>
          <a:p>
            <a:pPr>
              <a:buNone/>
            </a:pPr>
            <a:r>
              <a:rPr lang="en-US" dirty="0" smtClean="0"/>
              <a:t>                                          3-5 days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with Chancroid are at increased risk of HIV transmission.</a:t>
            </a:r>
          </a:p>
          <a:p>
            <a:r>
              <a:rPr lang="en-US" dirty="0" smtClean="0"/>
              <a:t>10% of patients with genital </a:t>
            </a:r>
            <a:r>
              <a:rPr lang="en-US" dirty="0" err="1" smtClean="0"/>
              <a:t>chancroid</a:t>
            </a:r>
            <a:r>
              <a:rPr lang="en-US" dirty="0" smtClean="0"/>
              <a:t> may have </a:t>
            </a:r>
            <a:r>
              <a:rPr lang="en-US" dirty="0" err="1" smtClean="0"/>
              <a:t>coinfection</a:t>
            </a:r>
            <a:r>
              <a:rPr lang="en-US" dirty="0" smtClean="0"/>
              <a:t> with herpes or </a:t>
            </a:r>
            <a:r>
              <a:rPr lang="en-US" dirty="0" err="1" smtClean="0"/>
              <a:t>syphylis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Infective vaginitis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Trichomonas vaginalis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Bacterial vaginosis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Candidiasis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Saucer shaped ragged ulcer circumscribed by an inflammatory wheal.</a:t>
            </a:r>
          </a:p>
          <a:p>
            <a:r>
              <a:rPr lang="en-US" dirty="0" smtClean="0"/>
              <a:t>Very tender ulcer with foul discharge.</a:t>
            </a:r>
          </a:p>
          <a:p>
            <a:r>
              <a:rPr lang="en-US" dirty="0" smtClean="0"/>
              <a:t>Cluster of ulcers may develop.</a:t>
            </a:r>
          </a:p>
          <a:p>
            <a:r>
              <a:rPr lang="en-US" dirty="0" smtClean="0"/>
              <a:t>Lesions typically occur on the vulva, cervix and </a:t>
            </a:r>
            <a:r>
              <a:rPr lang="en-US" dirty="0" err="1" smtClean="0"/>
              <a:t>perianal</a:t>
            </a:r>
            <a:r>
              <a:rPr lang="en-US" dirty="0" smtClean="0"/>
              <a:t> area in women.</a:t>
            </a:r>
          </a:p>
          <a:p>
            <a:r>
              <a:rPr lang="en-US" dirty="0" smtClean="0"/>
              <a:t>Painful inguinal adenitis in over 50% of cases.</a:t>
            </a:r>
          </a:p>
          <a:p>
            <a:r>
              <a:rPr lang="en-US" dirty="0" smtClean="0"/>
              <a:t>The buboes may become necrotic and drain spontaneously.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Investigations/ Lab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Syphilis must be ruled out</a:t>
            </a:r>
          </a:p>
          <a:p>
            <a:r>
              <a:rPr lang="en-US" dirty="0" smtClean="0"/>
              <a:t>Clinical diagnosis more reliable than culture or smears because of the difficulty of isolating this organism.</a:t>
            </a:r>
          </a:p>
          <a:p>
            <a:r>
              <a:rPr lang="en-US" dirty="0" smtClean="0"/>
              <a:t>Culture- Aspirated pus from a bubo is the best material for culture.</a:t>
            </a:r>
          </a:p>
          <a:p>
            <a:r>
              <a:rPr lang="en-US" dirty="0" smtClean="0"/>
              <a:t>PCR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Syphilis</a:t>
            </a:r>
          </a:p>
          <a:p>
            <a:r>
              <a:rPr lang="en-US" dirty="0" smtClean="0"/>
              <a:t>Granuloma inguinale</a:t>
            </a:r>
          </a:p>
          <a:p>
            <a:r>
              <a:rPr lang="en-US" dirty="0" smtClean="0"/>
              <a:t>Lymphogranuloma venereum</a:t>
            </a:r>
          </a:p>
          <a:p>
            <a:r>
              <a:rPr lang="en-US" dirty="0" smtClean="0"/>
              <a:t>Herpes simplex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Notifiable</a:t>
            </a:r>
            <a:r>
              <a:rPr lang="en-US" dirty="0" smtClean="0"/>
              <a:t> disease</a:t>
            </a:r>
          </a:p>
          <a:p>
            <a:r>
              <a:rPr lang="en-US" dirty="0" smtClean="0"/>
              <a:t>Condoms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u="sng" dirty="0" smtClean="0"/>
              <a:t>Treatment </a:t>
            </a:r>
          </a:p>
          <a:p>
            <a:pPr>
              <a:buNone/>
            </a:pPr>
            <a:r>
              <a:rPr lang="en-US" b="1" dirty="0" smtClean="0"/>
              <a:t>Local treatment</a:t>
            </a:r>
          </a:p>
          <a:p>
            <a:r>
              <a:rPr lang="en-US" dirty="0" smtClean="0"/>
              <a:t>Good personal hygiene</a:t>
            </a:r>
          </a:p>
          <a:p>
            <a:r>
              <a:rPr lang="en-US" dirty="0" smtClean="0"/>
              <a:t>Clean with mild soap solution</a:t>
            </a:r>
          </a:p>
          <a:p>
            <a:r>
              <a:rPr lang="en-US" dirty="0" smtClean="0"/>
              <a:t>Sitz baths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Antibiotic treatment</a:t>
            </a:r>
          </a:p>
          <a:p>
            <a:pPr>
              <a:buNone/>
            </a:pPr>
            <a:r>
              <a:rPr lang="en-US" dirty="0" err="1" smtClean="0"/>
              <a:t>Azithromycin</a:t>
            </a:r>
            <a:r>
              <a:rPr lang="en-US" dirty="0" smtClean="0"/>
              <a:t> 1gm stat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err="1" smtClean="0"/>
              <a:t>Ceftriaxone</a:t>
            </a:r>
            <a:r>
              <a:rPr lang="en-US" dirty="0" smtClean="0"/>
              <a:t> 250mg </a:t>
            </a:r>
            <a:r>
              <a:rPr lang="en-US" dirty="0" err="1" smtClean="0"/>
              <a:t>im</a:t>
            </a:r>
            <a:r>
              <a:rPr lang="en-US" dirty="0" smtClean="0"/>
              <a:t> stat</a:t>
            </a: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dirty="0" smtClean="0"/>
              <a:t>Erythromycin 500mg tds for 7 days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They should improve within 7 -10 days</a:t>
            </a:r>
          </a:p>
          <a:p>
            <a:r>
              <a:rPr lang="en-US" dirty="0" smtClean="0"/>
              <a:t>If no </a:t>
            </a:r>
            <a:r>
              <a:rPr lang="en-US" dirty="0" err="1" smtClean="0"/>
              <a:t>improvementis</a:t>
            </a:r>
            <a:r>
              <a:rPr lang="en-US" dirty="0" smtClean="0"/>
              <a:t> noted then suspect the following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</a:t>
            </a:r>
            <a:r>
              <a:rPr lang="en-US" dirty="0" err="1" smtClean="0"/>
              <a:t>Coinfection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HIV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Resistant strains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   Non compliance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Untreated or poorly managed cases may persist and secondary infection may develop.</a:t>
            </a:r>
          </a:p>
          <a:p>
            <a:pPr marL="514350" indent="-514350">
              <a:buNone/>
            </a:pPr>
            <a:r>
              <a:rPr lang="en-US" dirty="0" smtClean="0"/>
              <a:t>Deep scarring in untreated cases.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Trichomoniasis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Causative organism</a:t>
            </a:r>
          </a:p>
          <a:p>
            <a:r>
              <a:rPr lang="en-US" b="1" dirty="0" smtClean="0"/>
              <a:t>Trichomonas  vaginalis </a:t>
            </a:r>
            <a:r>
              <a:rPr lang="en-US" dirty="0" smtClean="0"/>
              <a:t>is a flagellate protozoa</a:t>
            </a:r>
          </a:p>
          <a:p>
            <a:r>
              <a:rPr lang="en-US" dirty="0" smtClean="0"/>
              <a:t>Infects lower urinary tract in both male and female.</a:t>
            </a:r>
          </a:p>
          <a:p>
            <a:pPr>
              <a:buNone/>
            </a:pPr>
            <a:r>
              <a:rPr lang="en-US" b="1" dirty="0" smtClean="0"/>
              <a:t>Mode of transmission</a:t>
            </a:r>
          </a:p>
          <a:p>
            <a:r>
              <a:rPr lang="en-US" b="1" dirty="0"/>
              <a:t> </a:t>
            </a:r>
            <a:r>
              <a:rPr lang="en-US" dirty="0" smtClean="0"/>
              <a:t>Sexual contact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Incubation period</a:t>
            </a:r>
          </a:p>
          <a:p>
            <a:pPr>
              <a:buNone/>
            </a:pPr>
            <a:r>
              <a:rPr lang="en-US" dirty="0" smtClean="0"/>
              <a:t>3-28 days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Clinical features</a:t>
            </a:r>
          </a:p>
          <a:p>
            <a:r>
              <a:rPr lang="en-US" dirty="0" smtClean="0"/>
              <a:t>Profuse offensive vaginal discharge</a:t>
            </a:r>
          </a:p>
          <a:p>
            <a:r>
              <a:rPr lang="en-US" dirty="0" smtClean="0"/>
              <a:t>Vulval pruritus</a:t>
            </a:r>
          </a:p>
          <a:p>
            <a:r>
              <a:rPr lang="en-US" dirty="0" smtClean="0"/>
              <a:t>Urinary symptoms – Dysuria, frequency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Examination findings</a:t>
            </a:r>
          </a:p>
          <a:p>
            <a:r>
              <a:rPr lang="en-US" dirty="0" smtClean="0"/>
              <a:t>Thin, greenish yellow and frothy offensive discharge p.v.</a:t>
            </a:r>
          </a:p>
          <a:p>
            <a:r>
              <a:rPr lang="en-US" dirty="0" smtClean="0"/>
              <a:t>Inflamed vulva</a:t>
            </a:r>
          </a:p>
          <a:p>
            <a:r>
              <a:rPr lang="en-US" dirty="0" smtClean="0"/>
              <a:t>Inflamed vaginal walls with hemorrhagic spots ( strawberry spots).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HVS microscopy-  Motile flagellates</a:t>
            </a:r>
          </a:p>
          <a:p>
            <a:r>
              <a:rPr lang="en-US" dirty="0" smtClean="0"/>
              <a:t>Culture  </a:t>
            </a:r>
          </a:p>
          <a:p>
            <a:endParaRPr lang="en-US" dirty="0"/>
          </a:p>
          <a:p>
            <a:pPr>
              <a:buNone/>
            </a:pPr>
            <a:r>
              <a:rPr lang="en-US" b="1" u="sng" dirty="0" smtClean="0"/>
              <a:t>Treatment</a:t>
            </a:r>
          </a:p>
          <a:p>
            <a:pPr>
              <a:buNone/>
            </a:pPr>
            <a:r>
              <a:rPr lang="en-US" dirty="0" smtClean="0"/>
              <a:t>Metronidazole ( flagyl) 500mg tds for 5 days.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Evaluate for other STDS</a:t>
            </a:r>
          </a:p>
          <a:p>
            <a:pPr>
              <a:buNone/>
            </a:pPr>
            <a:r>
              <a:rPr lang="en-US" dirty="0" smtClean="0"/>
              <a:t>Treat partner</a:t>
            </a:r>
          </a:p>
          <a:p>
            <a:pPr>
              <a:buNone/>
            </a:pPr>
            <a:r>
              <a:rPr lang="en-US" b="1" u="sng" dirty="0" smtClean="0"/>
              <a:t>    </a:t>
            </a:r>
            <a:r>
              <a:rPr lang="en-US" dirty="0" smtClean="0"/>
              <a:t>               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Candidiasis ( </a:t>
            </a:r>
            <a:r>
              <a:rPr lang="en-US" dirty="0"/>
              <a:t>M</a:t>
            </a:r>
            <a:r>
              <a:rPr lang="en-US" dirty="0" smtClean="0"/>
              <a:t>oniliasis)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Causative  agent:</a:t>
            </a:r>
          </a:p>
          <a:p>
            <a:pPr>
              <a:buNone/>
            </a:pPr>
            <a:r>
              <a:rPr lang="en-US" dirty="0" smtClean="0"/>
              <a:t>Candida albicans </a:t>
            </a:r>
          </a:p>
          <a:p>
            <a:pPr>
              <a:buNone/>
            </a:pPr>
            <a:r>
              <a:rPr lang="en-US" b="1" dirty="0" smtClean="0"/>
              <a:t>Pathology </a:t>
            </a:r>
          </a:p>
          <a:p>
            <a:pPr>
              <a:buNone/>
            </a:pPr>
            <a:r>
              <a:rPr lang="en-US" dirty="0" smtClean="0"/>
              <a:t>Present in 20% of women without symptoms</a:t>
            </a:r>
          </a:p>
          <a:p>
            <a:pPr>
              <a:buNone/>
            </a:pPr>
            <a:r>
              <a:rPr lang="en-US" dirty="0" smtClean="0"/>
              <a:t>Infection common in</a:t>
            </a:r>
          </a:p>
          <a:p>
            <a:r>
              <a:rPr lang="en-US" dirty="0"/>
              <a:t> </a:t>
            </a:r>
            <a:r>
              <a:rPr lang="en-US" dirty="0" smtClean="0"/>
              <a:t>  Diabetes mellitus</a:t>
            </a:r>
          </a:p>
          <a:p>
            <a:r>
              <a:rPr lang="en-US" dirty="0"/>
              <a:t> </a:t>
            </a:r>
            <a:r>
              <a:rPr lang="en-US" dirty="0" smtClean="0"/>
              <a:t>  Pregnancy</a:t>
            </a:r>
          </a:p>
          <a:p>
            <a:r>
              <a:rPr lang="en-US" dirty="0"/>
              <a:t> </a:t>
            </a:r>
            <a:r>
              <a:rPr lang="en-US" dirty="0" smtClean="0"/>
              <a:t>  Broad spectrum antibiotics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Vaginal discharge – White curd-like </a:t>
            </a:r>
          </a:p>
          <a:p>
            <a:r>
              <a:rPr lang="en-US" dirty="0" smtClean="0"/>
              <a:t>Intense vulval pruritus</a:t>
            </a:r>
          </a:p>
          <a:p>
            <a:r>
              <a:rPr lang="en-US" dirty="0"/>
              <a:t> </a:t>
            </a:r>
            <a:r>
              <a:rPr lang="en-US" dirty="0" smtClean="0"/>
              <a:t>Burning sensation following micturition  due to excoriation of the skin from scratching.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49F83-BC20-4F59-A8F9-282A84022CA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249</TotalTime>
  <Words>996</Words>
  <Application>Microsoft Office PowerPoint</Application>
  <PresentationFormat>On-screen Show (4:3)</PresentationFormat>
  <Paragraphs>253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Flow</vt:lpstr>
      <vt:lpstr>SEXUALLY TRANSMITTED DISEASES (3)</vt:lpstr>
      <vt:lpstr>VAGINITIS</vt:lpstr>
      <vt:lpstr>Infective vaginitis</vt:lpstr>
      <vt:lpstr>Trichomoniasis </vt:lpstr>
      <vt:lpstr>Slide 5</vt:lpstr>
      <vt:lpstr>Slide 6</vt:lpstr>
      <vt:lpstr>Diagnosis</vt:lpstr>
      <vt:lpstr>Candidiasis ( Moniliasis)</vt:lpstr>
      <vt:lpstr>Clinical features</vt:lpstr>
      <vt:lpstr>Examination findings</vt:lpstr>
      <vt:lpstr>Diagnosis</vt:lpstr>
      <vt:lpstr>Bacterial vaginosis</vt:lpstr>
      <vt:lpstr>Slide 13</vt:lpstr>
      <vt:lpstr>Slide 14</vt:lpstr>
      <vt:lpstr>Diagnosis</vt:lpstr>
      <vt:lpstr>Treatment</vt:lpstr>
      <vt:lpstr>Genital ulcer disease</vt:lpstr>
      <vt:lpstr>Herpes Genitalis</vt:lpstr>
      <vt:lpstr>Slide 19</vt:lpstr>
      <vt:lpstr>Clinical presentation</vt:lpstr>
      <vt:lpstr>Slide 21</vt:lpstr>
      <vt:lpstr>Diagnosis</vt:lpstr>
      <vt:lpstr>Slide 23</vt:lpstr>
      <vt:lpstr>Treatment </vt:lpstr>
      <vt:lpstr>Condylomata acuminata</vt:lpstr>
      <vt:lpstr> </vt:lpstr>
      <vt:lpstr>Slide 27</vt:lpstr>
      <vt:lpstr> Chancroid</vt:lpstr>
      <vt:lpstr>Slide 29</vt:lpstr>
      <vt:lpstr>Clinical presentation</vt:lpstr>
      <vt:lpstr>Investigations/ Lab findings</vt:lpstr>
      <vt:lpstr>Differential diagnosis</vt:lpstr>
      <vt:lpstr>Prevention</vt:lpstr>
      <vt:lpstr>Slide 34</vt:lpstr>
      <vt:lpstr>Prognosis 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SEXUALLY TRANSMITTED DISEASES (3)</dc:title>
  <dc:creator>Acer</dc:creator>
  <cp:lastModifiedBy>Acer</cp:lastModifiedBy>
  <cp:revision>40</cp:revision>
  <dcterms:created xsi:type="dcterms:W3CDTF">2011-11-27T19:30:29Z</dcterms:created>
  <dcterms:modified xsi:type="dcterms:W3CDTF">2011-12-04T20:45:46Z</dcterms:modified>
</cp:coreProperties>
</file>