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82" r:id="rId3"/>
    <p:sldId id="366" r:id="rId4"/>
    <p:sldId id="258" r:id="rId5"/>
    <p:sldId id="261" r:id="rId6"/>
    <p:sldId id="262" r:id="rId7"/>
    <p:sldId id="263" r:id="rId8"/>
    <p:sldId id="264" r:id="rId9"/>
    <p:sldId id="259" r:id="rId10"/>
    <p:sldId id="304" r:id="rId11"/>
    <p:sldId id="305" r:id="rId12"/>
    <p:sldId id="260" r:id="rId13"/>
    <p:sldId id="265" r:id="rId14"/>
    <p:sldId id="266" r:id="rId15"/>
    <p:sldId id="267" r:id="rId16"/>
    <p:sldId id="268" r:id="rId17"/>
    <p:sldId id="269" r:id="rId18"/>
    <p:sldId id="270" r:id="rId19"/>
    <p:sldId id="271" r:id="rId20"/>
    <p:sldId id="272" r:id="rId21"/>
    <p:sldId id="306" r:id="rId22"/>
    <p:sldId id="307" r:id="rId23"/>
    <p:sldId id="308" r:id="rId24"/>
    <p:sldId id="309" r:id="rId25"/>
    <p:sldId id="273" r:id="rId26"/>
    <p:sldId id="274" r:id="rId27"/>
    <p:sldId id="275" r:id="rId28"/>
    <p:sldId id="276" r:id="rId29"/>
    <p:sldId id="277" r:id="rId30"/>
    <p:sldId id="278" r:id="rId31"/>
    <p:sldId id="279" r:id="rId32"/>
    <p:sldId id="280" r:id="rId33"/>
    <p:sldId id="281" r:id="rId34"/>
    <p:sldId id="310" r:id="rId35"/>
    <p:sldId id="311" r:id="rId36"/>
    <p:sldId id="312" r:id="rId37"/>
    <p:sldId id="313" r:id="rId38"/>
    <p:sldId id="314" r:id="rId39"/>
    <p:sldId id="315" r:id="rId40"/>
    <p:sldId id="355" r:id="rId41"/>
    <p:sldId id="354" r:id="rId42"/>
    <p:sldId id="356" r:id="rId43"/>
    <p:sldId id="357" r:id="rId44"/>
    <p:sldId id="358" r:id="rId45"/>
    <p:sldId id="359" r:id="rId46"/>
    <p:sldId id="360" r:id="rId47"/>
    <p:sldId id="361" r:id="rId48"/>
    <p:sldId id="362" r:id="rId49"/>
    <p:sldId id="363" r:id="rId50"/>
    <p:sldId id="364" r:id="rId51"/>
    <p:sldId id="365" r:id="rId52"/>
    <p:sldId id="316" r:id="rId53"/>
    <p:sldId id="319" r:id="rId54"/>
    <p:sldId id="320" r:id="rId55"/>
    <p:sldId id="321" r:id="rId56"/>
    <p:sldId id="322" r:id="rId57"/>
    <p:sldId id="367" r:id="rId58"/>
    <p:sldId id="368" r:id="rId59"/>
    <p:sldId id="369" r:id="rId60"/>
    <p:sldId id="370" r:id="rId61"/>
    <p:sldId id="371" r:id="rId62"/>
    <p:sldId id="372" r:id="rId63"/>
    <p:sldId id="373" r:id="rId64"/>
    <p:sldId id="374" r:id="rId65"/>
    <p:sldId id="375" r:id="rId66"/>
    <p:sldId id="376" r:id="rId67"/>
    <p:sldId id="283" r:id="rId68"/>
    <p:sldId id="284" r:id="rId69"/>
    <p:sldId id="285" r:id="rId70"/>
    <p:sldId id="377" r:id="rId71"/>
    <p:sldId id="378" r:id="rId72"/>
    <p:sldId id="379" r:id="rId73"/>
    <p:sldId id="380" r:id="rId74"/>
    <p:sldId id="381" r:id="rId75"/>
    <p:sldId id="382" r:id="rId76"/>
    <p:sldId id="383" r:id="rId77"/>
    <p:sldId id="384" r:id="rId78"/>
    <p:sldId id="324" r:id="rId79"/>
    <p:sldId id="325" r:id="rId80"/>
    <p:sldId id="326" r:id="rId81"/>
    <p:sldId id="327" r:id="rId82"/>
    <p:sldId id="328"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85" r:id="rId98"/>
    <p:sldId id="286" r:id="rId99"/>
    <p:sldId id="287" r:id="rId100"/>
    <p:sldId id="288" r:id="rId101"/>
    <p:sldId id="289" r:id="rId102"/>
    <p:sldId id="290" r:id="rId103"/>
    <p:sldId id="291" r:id="rId104"/>
    <p:sldId id="292" r:id="rId105"/>
    <p:sldId id="293" r:id="rId106"/>
    <p:sldId id="294" r:id="rId107"/>
    <p:sldId id="296" r:id="rId108"/>
    <p:sldId id="297" r:id="rId109"/>
    <p:sldId id="298" r:id="rId110"/>
    <p:sldId id="299" r:id="rId111"/>
    <p:sldId id="300" r:id="rId112"/>
    <p:sldId id="301" r:id="rId113"/>
    <p:sldId id="302" r:id="rId114"/>
    <p:sldId id="303" r:id="rId115"/>
    <p:sldId id="421" r:id="rId116"/>
    <p:sldId id="422" r:id="rId117"/>
    <p:sldId id="423" r:id="rId118"/>
    <p:sldId id="424" r:id="rId119"/>
    <p:sldId id="425" r:id="rId120"/>
    <p:sldId id="386" r:id="rId121"/>
    <p:sldId id="387" r:id="rId122"/>
    <p:sldId id="388" r:id="rId123"/>
    <p:sldId id="389" r:id="rId124"/>
    <p:sldId id="390" r:id="rId125"/>
    <p:sldId id="391" r:id="rId126"/>
    <p:sldId id="392" r:id="rId127"/>
    <p:sldId id="344" r:id="rId128"/>
    <p:sldId id="350" r:id="rId129"/>
    <p:sldId id="346" r:id="rId130"/>
    <p:sldId id="347" r:id="rId131"/>
    <p:sldId id="348" r:id="rId132"/>
    <p:sldId id="351" r:id="rId133"/>
    <p:sldId id="353" r:id="rId134"/>
    <p:sldId id="352" r:id="rId135"/>
    <p:sldId id="349"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8" r:id="rId159"/>
    <p:sldId id="416" r:id="rId160"/>
    <p:sldId id="417" r:id="rId161"/>
    <p:sldId id="419" r:id="rId162"/>
    <p:sldId id="420" r:id="rId163"/>
  </p:sldIdLst>
  <p:sldSz cx="9144000" cy="6858000" type="screen4x3"/>
  <p:notesSz cx="6858000" cy="9144000"/>
  <p:embeddedFontLst>
    <p:embeddedFont>
      <p:font typeface="Calibri" panose="020F0502020204030204" pitchFamily="34" charset="0"/>
      <p:regular r:id="rId164"/>
      <p:bold r:id="rId165"/>
      <p:italic r:id="rId166"/>
      <p:boldItalic r:id="rId1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font" Target="fonts/font2.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font" Target="fonts/font1.fntdata"/><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D2D26E-94F8-401E-86FD-DC51A3E203BF}"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036D13-C964-4D7E-A354-099A838B12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2D26E-94F8-401E-86FD-DC51A3E203BF}" type="datetimeFigureOut">
              <a:rPr lang="en-US" smtClean="0"/>
              <a:pPr/>
              <a:t>11/13/2020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36D13-C964-4D7E-A354-099A838B12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COMMUNITY HEALTH NURSING 2</a:t>
            </a:r>
            <a:br>
              <a:rPr lang="en-US" b="1" dirty="0"/>
            </a:br>
            <a:r>
              <a:rPr lang="en-US" b="1" dirty="0"/>
              <a:t>Health care delivery system.</a:t>
            </a:r>
          </a:p>
        </p:txBody>
      </p:sp>
      <p:sp>
        <p:nvSpPr>
          <p:cNvPr id="3" name="Subtitle 2"/>
          <p:cNvSpPr>
            <a:spLocks noGrp="1"/>
          </p:cNvSpPr>
          <p:nvPr>
            <p:ph type="subTitle" idx="1"/>
          </p:nvPr>
        </p:nvSpPr>
        <p:spPr/>
        <p:txBody>
          <a:bodyPr/>
          <a:lstStyle/>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marL="514350" indent="-514350">
              <a:buAutoNum type="arabicPeriod"/>
            </a:pPr>
            <a:r>
              <a:rPr lang="en-US" dirty="0"/>
              <a:t>Eradicate extreme poverty and hunger.</a:t>
            </a:r>
          </a:p>
          <a:p>
            <a:pPr marL="514350" indent="-514350">
              <a:buAutoNum type="arabicPeriod"/>
            </a:pPr>
            <a:r>
              <a:rPr lang="en-US" dirty="0"/>
              <a:t>Achieve universal primary education.</a:t>
            </a:r>
          </a:p>
          <a:p>
            <a:pPr marL="514350" indent="-514350">
              <a:buAutoNum type="arabicPeriod"/>
            </a:pPr>
            <a:r>
              <a:rPr lang="en-US" dirty="0"/>
              <a:t>Promote gender equality and empower women .</a:t>
            </a:r>
          </a:p>
          <a:p>
            <a:pPr marL="514350" indent="-514350">
              <a:buAutoNum type="arabicPeriod"/>
            </a:pPr>
            <a:r>
              <a:rPr lang="en-US" dirty="0"/>
              <a:t>Reduce child mortality.</a:t>
            </a:r>
          </a:p>
          <a:p>
            <a:pPr marL="514350" indent="-514350">
              <a:buAutoNum type="arabicPeriod"/>
            </a:pPr>
            <a:r>
              <a:rPr lang="en-US" dirty="0"/>
              <a:t>Improve maternal health.</a:t>
            </a:r>
          </a:p>
          <a:p>
            <a:pPr marL="514350" indent="-514350">
              <a:buAutoNum type="arabicPeriod"/>
            </a:pPr>
            <a:r>
              <a:rPr lang="en-US" dirty="0"/>
              <a:t>Combat HIV/AIDS, malaria and other diseases.</a:t>
            </a:r>
          </a:p>
        </p:txBody>
      </p:sp>
    </p:spTree>
    <p:extLst>
      <p:ext uri="{BB962C8B-B14F-4D97-AF65-F5344CB8AC3E}">
        <p14:creationId xmlns:p14="http://schemas.microsoft.com/office/powerpoint/2010/main" val="6219520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Promotion of positive health including awakening of health consciousness in school children.</a:t>
            </a:r>
          </a:p>
          <a:p>
            <a:r>
              <a:rPr lang="en-US" dirty="0"/>
              <a:t>Early detection, prompt treatment and follow up/ referral.</a:t>
            </a:r>
          </a:p>
          <a:p>
            <a:r>
              <a:rPr lang="en-US" dirty="0"/>
              <a:t>Prevention and control of communicable and non communicable diseases.</a:t>
            </a:r>
          </a:p>
          <a:p>
            <a:endParaRPr lang="en-US" dirty="0"/>
          </a:p>
        </p:txBody>
      </p:sp>
    </p:spTree>
    <p:extLst>
      <p:ext uri="{BB962C8B-B14F-4D97-AF65-F5344CB8AC3E}">
        <p14:creationId xmlns:p14="http://schemas.microsoft.com/office/powerpoint/2010/main" val="7371679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To make provision and provide a healthy and safe environment for the all round development of child.</a:t>
            </a:r>
          </a:p>
          <a:p>
            <a:pPr marL="0" indent="0">
              <a:buNone/>
            </a:pPr>
            <a:r>
              <a:rPr lang="en-US" dirty="0"/>
              <a:t>To achieve the above goals and objectives, the school health program comprises the following:-</a:t>
            </a:r>
          </a:p>
          <a:p>
            <a:pPr marL="0" indent="0">
              <a:buNone/>
            </a:pPr>
            <a:r>
              <a:rPr lang="en-US" dirty="0"/>
              <a:t>- Regular medical checkup of school children enabling early detection of defects, disease and prompt referral for treatment.</a:t>
            </a:r>
          </a:p>
        </p:txBody>
      </p:sp>
    </p:spTree>
    <p:extLst>
      <p:ext uri="{BB962C8B-B14F-4D97-AF65-F5344CB8AC3E}">
        <p14:creationId xmlns:p14="http://schemas.microsoft.com/office/powerpoint/2010/main" val="361749813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a:buFontTx/>
              <a:buChar char="-"/>
            </a:pPr>
            <a:r>
              <a:rPr lang="en-US" dirty="0"/>
              <a:t>Protection of all school going children against preventable disease by immunization.</a:t>
            </a:r>
          </a:p>
          <a:p>
            <a:pPr>
              <a:buFontTx/>
              <a:buChar char="-"/>
            </a:pPr>
            <a:r>
              <a:rPr lang="en-US" dirty="0"/>
              <a:t>Health and population education program in schools.</a:t>
            </a:r>
          </a:p>
          <a:p>
            <a:pPr>
              <a:buFontTx/>
              <a:buChar char="-"/>
            </a:pPr>
            <a:r>
              <a:rPr lang="en-US" dirty="0"/>
              <a:t>Ensuring a healthful school environment </a:t>
            </a:r>
            <a:r>
              <a:rPr lang="en-US" dirty="0" err="1"/>
              <a:t>e.g</a:t>
            </a:r>
            <a:r>
              <a:rPr lang="en-US" dirty="0"/>
              <a:t> safe drinking water, sanitation, food hygiene.</a:t>
            </a:r>
          </a:p>
          <a:p>
            <a:pPr>
              <a:buFontTx/>
              <a:buChar char="-"/>
            </a:pPr>
            <a:r>
              <a:rPr lang="en-US" dirty="0"/>
              <a:t>Nutritional education and providing whenever possible, nutritional supplements or mid day meal in school children. </a:t>
            </a:r>
          </a:p>
        </p:txBody>
      </p:sp>
    </p:spTree>
    <p:extLst>
      <p:ext uri="{BB962C8B-B14F-4D97-AF65-F5344CB8AC3E}">
        <p14:creationId xmlns:p14="http://schemas.microsoft.com/office/powerpoint/2010/main" val="156733947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lstStyle/>
          <a:p>
            <a:pPr marL="0" indent="0">
              <a:buNone/>
            </a:pPr>
            <a:r>
              <a:rPr lang="en-US" dirty="0"/>
              <a:t>1. To prepare the younger generation to adopt measures to remain healthy, so as to help them to make the best use of educational facilities, to utilize leisure in productive and constructive manner to enjoy recreation, and to develop concern for others. </a:t>
            </a:r>
          </a:p>
        </p:txBody>
      </p:sp>
    </p:spTree>
    <p:extLst>
      <p:ext uri="{BB962C8B-B14F-4D97-AF65-F5344CB8AC3E}">
        <p14:creationId xmlns:p14="http://schemas.microsoft.com/office/powerpoint/2010/main" val="11855367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marL="0" indent="0">
              <a:buNone/>
            </a:pPr>
            <a:r>
              <a:rPr lang="en-US" dirty="0"/>
              <a:t>2. To help the younger generation become healthy and useful citizens who will be able to perform their role effectively for the welfare of themselves, their families and the community at large and country as a whole.</a:t>
            </a:r>
          </a:p>
        </p:txBody>
      </p:sp>
    </p:spTree>
    <p:extLst>
      <p:ext uri="{BB962C8B-B14F-4D97-AF65-F5344CB8AC3E}">
        <p14:creationId xmlns:p14="http://schemas.microsoft.com/office/powerpoint/2010/main" val="6181558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pPr marL="0" indent="0">
              <a:buNone/>
            </a:pPr>
            <a:r>
              <a:rPr lang="en-US" dirty="0"/>
              <a:t>1.Regular medical checkup of school children, enabling early detection of defects, disease and proper referral treatment.</a:t>
            </a:r>
          </a:p>
          <a:p>
            <a:pPr marL="0" indent="0">
              <a:buNone/>
            </a:pPr>
            <a:r>
              <a:rPr lang="en-US" dirty="0"/>
              <a:t>2.Protection of all school going children against preventable disease by immunization according to the national immunization schedule.</a:t>
            </a:r>
          </a:p>
          <a:p>
            <a:pPr marL="0" indent="0">
              <a:buNone/>
            </a:pPr>
            <a:r>
              <a:rPr lang="en-US" dirty="0"/>
              <a:t>3. Training of teachers to enable them to be involved in the school health program.</a:t>
            </a:r>
          </a:p>
        </p:txBody>
      </p:sp>
    </p:spTree>
    <p:extLst>
      <p:ext uri="{BB962C8B-B14F-4D97-AF65-F5344CB8AC3E}">
        <p14:creationId xmlns:p14="http://schemas.microsoft.com/office/powerpoint/2010/main" val="342249270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marL="0" indent="0">
              <a:buNone/>
            </a:pPr>
            <a:r>
              <a:rPr lang="en-US" dirty="0"/>
              <a:t>4. Health and population education program for children, teachers and parents including group talks, film shows.</a:t>
            </a:r>
          </a:p>
          <a:p>
            <a:pPr marL="0" indent="0">
              <a:buNone/>
            </a:pPr>
            <a:r>
              <a:rPr lang="en-US" dirty="0"/>
              <a:t>5. Ensuring a healthful school environment </a:t>
            </a:r>
            <a:r>
              <a:rPr lang="en-US" dirty="0" err="1"/>
              <a:t>eg</a:t>
            </a:r>
            <a:r>
              <a:rPr lang="en-US" dirty="0"/>
              <a:t> safe drinking water, food hygiene, sanitation.</a:t>
            </a:r>
          </a:p>
          <a:p>
            <a:pPr marL="0" indent="0">
              <a:buNone/>
            </a:pPr>
            <a:r>
              <a:rPr lang="en-US" dirty="0"/>
              <a:t>6. Provision of nutritional supplements or mid-day meals to school.</a:t>
            </a:r>
          </a:p>
          <a:p>
            <a:pPr marL="0" indent="0">
              <a:buNone/>
            </a:pPr>
            <a:endParaRPr lang="en-US" dirty="0"/>
          </a:p>
        </p:txBody>
      </p:sp>
    </p:spTree>
    <p:extLst>
      <p:ext uri="{BB962C8B-B14F-4D97-AF65-F5344CB8AC3E}">
        <p14:creationId xmlns:p14="http://schemas.microsoft.com/office/powerpoint/2010/main" val="39268367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Importance of school health program in schools.</a:t>
            </a:r>
          </a:p>
        </p:txBody>
      </p:sp>
      <p:sp>
        <p:nvSpPr>
          <p:cNvPr id="3" name="Content Placeholder 2"/>
          <p:cNvSpPr>
            <a:spLocks noGrp="1"/>
          </p:cNvSpPr>
          <p:nvPr>
            <p:ph idx="1"/>
          </p:nvPr>
        </p:nvSpPr>
        <p:spPr/>
        <p:txBody>
          <a:bodyPr/>
          <a:lstStyle/>
          <a:p>
            <a:pPr marL="514350" indent="-514350">
              <a:buAutoNum type="arabicPeriod"/>
            </a:pPr>
            <a:r>
              <a:rPr lang="en-US" dirty="0"/>
              <a:t>Saves money</a:t>
            </a:r>
          </a:p>
          <a:p>
            <a:pPr marL="514350" indent="-514350">
              <a:buAutoNum type="arabicPeriod"/>
            </a:pPr>
            <a:r>
              <a:rPr lang="en-US" dirty="0"/>
              <a:t>Reduce duplication</a:t>
            </a:r>
          </a:p>
          <a:p>
            <a:pPr marL="514350" indent="-514350">
              <a:buAutoNum type="arabicPeriod"/>
            </a:pPr>
            <a:r>
              <a:rPr lang="en-US" dirty="0"/>
              <a:t>Reduce absenteeism.</a:t>
            </a:r>
          </a:p>
          <a:p>
            <a:pPr marL="514350" indent="-514350">
              <a:buAutoNum type="arabicPeriod"/>
            </a:pPr>
            <a:r>
              <a:rPr lang="en-US" dirty="0"/>
              <a:t>Improve staff morale</a:t>
            </a:r>
          </a:p>
          <a:p>
            <a:pPr marL="514350" indent="-514350">
              <a:buAutoNum type="arabicPeriod"/>
            </a:pPr>
            <a:r>
              <a:rPr lang="en-US" dirty="0"/>
              <a:t>Reduction in teacher absenteeism.</a:t>
            </a:r>
          </a:p>
          <a:p>
            <a:pPr marL="514350" indent="-514350">
              <a:buAutoNum type="arabicPeriod"/>
            </a:pPr>
            <a:r>
              <a:rPr lang="en-US" dirty="0"/>
              <a:t>Support teacher team work.</a:t>
            </a:r>
          </a:p>
        </p:txBody>
      </p:sp>
    </p:spTree>
    <p:extLst>
      <p:ext uri="{BB962C8B-B14F-4D97-AF65-F5344CB8AC3E}">
        <p14:creationId xmlns:p14="http://schemas.microsoft.com/office/powerpoint/2010/main" val="171225878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Efferents</a:t>
            </a:r>
            <a:r>
              <a:rPr lang="en-US" dirty="0"/>
              <a:t> of school health program.</a:t>
            </a:r>
          </a:p>
        </p:txBody>
      </p:sp>
      <p:sp>
        <p:nvSpPr>
          <p:cNvPr id="3" name="Content Placeholder 2"/>
          <p:cNvSpPr>
            <a:spLocks noGrp="1"/>
          </p:cNvSpPr>
          <p:nvPr>
            <p:ph idx="1"/>
          </p:nvPr>
        </p:nvSpPr>
        <p:spPr/>
        <p:txBody>
          <a:bodyPr/>
          <a:lstStyle/>
          <a:p>
            <a:pPr marL="514350" indent="-514350">
              <a:buAutoNum type="arabicPeriod"/>
            </a:pPr>
            <a:r>
              <a:rPr lang="en-US" dirty="0">
                <a:solidFill>
                  <a:srgbClr val="FF0000"/>
                </a:solidFill>
              </a:rPr>
              <a:t>Health education in schools</a:t>
            </a:r>
            <a:r>
              <a:rPr lang="en-US" dirty="0"/>
              <a:t>.</a:t>
            </a:r>
          </a:p>
          <a:p>
            <a:pPr marL="0" indent="0">
              <a:buNone/>
            </a:pPr>
            <a:r>
              <a:rPr lang="en-US" dirty="0"/>
              <a:t>It ensures that the student during years of school attendance will acquire knowledge of scientific health facts, develop positive attitudes toward health, strengthen good health habits they have learned at home and practice new health behavior to maintain and improve own and community’s health.</a:t>
            </a:r>
          </a:p>
        </p:txBody>
      </p:sp>
    </p:spTree>
    <p:extLst>
      <p:ext uri="{BB962C8B-B14F-4D97-AF65-F5344CB8AC3E}">
        <p14:creationId xmlns:p14="http://schemas.microsoft.com/office/powerpoint/2010/main" val="399771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2. Healthful school living.</a:t>
            </a:r>
          </a:p>
        </p:txBody>
      </p:sp>
      <p:sp>
        <p:nvSpPr>
          <p:cNvPr id="3" name="Content Placeholder 2"/>
          <p:cNvSpPr>
            <a:spLocks noGrp="1"/>
          </p:cNvSpPr>
          <p:nvPr>
            <p:ph idx="1"/>
          </p:nvPr>
        </p:nvSpPr>
        <p:spPr/>
        <p:txBody>
          <a:bodyPr/>
          <a:lstStyle/>
          <a:p>
            <a:pPr>
              <a:buFontTx/>
              <a:buChar char="-"/>
            </a:pPr>
            <a:r>
              <a:rPr lang="en-US" dirty="0"/>
              <a:t>Healthful living in the school environment requires planning for a safe and attractive physical setting and for an emotional and social climate, which is conducive to good mental health of students, faculty and staff.</a:t>
            </a:r>
          </a:p>
          <a:p>
            <a:pPr>
              <a:buFontTx/>
              <a:buChar char="-"/>
            </a:pPr>
            <a:r>
              <a:rPr lang="en-US" dirty="0"/>
              <a:t>Physical setting: it must be safe, without hazards, pleasant and attractive. This </a:t>
            </a:r>
            <a:r>
              <a:rPr lang="en-US" dirty="0" err="1"/>
              <a:t>incude</a:t>
            </a:r>
            <a:r>
              <a:rPr lang="en-US" dirty="0"/>
              <a:t>:</a:t>
            </a:r>
          </a:p>
        </p:txBody>
      </p:sp>
    </p:spTree>
    <p:extLst>
      <p:ext uri="{BB962C8B-B14F-4D97-AF65-F5344CB8AC3E}">
        <p14:creationId xmlns:p14="http://schemas.microsoft.com/office/powerpoint/2010/main" val="2180546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7. Ensure environmental sustainability.</a:t>
            </a:r>
          </a:p>
          <a:p>
            <a:pPr marL="0" indent="0">
              <a:buNone/>
            </a:pPr>
            <a:r>
              <a:rPr lang="en-US" dirty="0"/>
              <a:t>8. Global partnership for development.</a:t>
            </a:r>
          </a:p>
        </p:txBody>
      </p:sp>
    </p:spTree>
    <p:extLst>
      <p:ext uri="{BB962C8B-B14F-4D97-AF65-F5344CB8AC3E}">
        <p14:creationId xmlns:p14="http://schemas.microsoft.com/office/powerpoint/2010/main" val="338227460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CT.</a:t>
            </a:r>
          </a:p>
        </p:txBody>
      </p:sp>
      <p:sp>
        <p:nvSpPr>
          <p:cNvPr id="3" name="Content Placeholder 2"/>
          <p:cNvSpPr>
            <a:spLocks noGrp="1"/>
          </p:cNvSpPr>
          <p:nvPr>
            <p:ph idx="1"/>
          </p:nvPr>
        </p:nvSpPr>
        <p:spPr/>
        <p:txBody>
          <a:bodyPr/>
          <a:lstStyle/>
          <a:p>
            <a:pPr marL="514350" indent="-514350">
              <a:buAutoNum type="alphaLcParenR"/>
            </a:pPr>
            <a:r>
              <a:rPr lang="en-US" dirty="0"/>
              <a:t>Location- the surrounding should be free from unpleasant odors and too much noise.</a:t>
            </a:r>
          </a:p>
          <a:p>
            <a:pPr marL="514350" indent="-514350">
              <a:buAutoNum type="alphaLcParenR"/>
            </a:pPr>
            <a:r>
              <a:rPr lang="en-US" dirty="0"/>
              <a:t>Building-it should be easy to clean and insulate from heat, rain and noise. The roof fireproof and the ceiling to protect children from heat.</a:t>
            </a:r>
          </a:p>
          <a:p>
            <a:pPr marL="514350" indent="-514350">
              <a:buAutoNum type="alphaLcParenR"/>
            </a:pPr>
            <a:r>
              <a:rPr lang="en-US" dirty="0"/>
              <a:t>Classroom- it is determined by the number of children.</a:t>
            </a:r>
          </a:p>
        </p:txBody>
      </p:sp>
    </p:spTree>
    <p:extLst>
      <p:ext uri="{BB962C8B-B14F-4D97-AF65-F5344CB8AC3E}">
        <p14:creationId xmlns:p14="http://schemas.microsoft.com/office/powerpoint/2010/main" val="37597208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marL="0" indent="0">
              <a:buNone/>
            </a:pPr>
            <a:r>
              <a:rPr lang="en-US" dirty="0"/>
              <a:t>d) Furniture: the table and seat must not be attached to each other so that they can be moved by the children themselves.</a:t>
            </a:r>
          </a:p>
          <a:p>
            <a:pPr marL="0" indent="0">
              <a:buNone/>
            </a:pPr>
            <a:r>
              <a:rPr lang="en-US" dirty="0"/>
              <a:t>-It should be simple, strong and comfortable, suitable for different age group of students.</a:t>
            </a:r>
          </a:p>
          <a:p>
            <a:pPr marL="0" indent="0">
              <a:buNone/>
            </a:pPr>
            <a:r>
              <a:rPr lang="en-US" dirty="0"/>
              <a:t>e) Playground: School yard should be dry and smooth, not have holes, to facilitate drying and to prevent accidents and large enough for children to play and for school gardening.</a:t>
            </a:r>
          </a:p>
          <a:p>
            <a:pPr marL="0" indent="0">
              <a:buNone/>
            </a:pPr>
            <a:endParaRPr lang="en-US" dirty="0"/>
          </a:p>
        </p:txBody>
      </p:sp>
    </p:spTree>
    <p:extLst>
      <p:ext uri="{BB962C8B-B14F-4D97-AF65-F5344CB8AC3E}">
        <p14:creationId xmlns:p14="http://schemas.microsoft.com/office/powerpoint/2010/main" val="11766765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marL="0" indent="0">
              <a:buNone/>
            </a:pPr>
            <a:r>
              <a:rPr lang="en-US" dirty="0"/>
              <a:t>f) Sanitation: School should have good water supply latrines, urinals and solid waste disposal system. Provide water supply for hand washing.</a:t>
            </a:r>
          </a:p>
          <a:p>
            <a:pPr marL="0" indent="0">
              <a:buNone/>
            </a:pPr>
            <a:r>
              <a:rPr lang="en-US" dirty="0"/>
              <a:t>g) Special needs, disability and rehabilitation: The staff faculty and administrator should make adjustments in the school program to meet the needs of the individuals mental capacity, educational maturity, social maturity, cultural differences.</a:t>
            </a:r>
          </a:p>
          <a:p>
            <a:pPr marL="0" indent="0">
              <a:buNone/>
            </a:pPr>
            <a:endParaRPr lang="en-US" dirty="0"/>
          </a:p>
        </p:txBody>
      </p:sp>
    </p:spTree>
    <p:extLst>
      <p:ext uri="{BB962C8B-B14F-4D97-AF65-F5344CB8AC3E}">
        <p14:creationId xmlns:p14="http://schemas.microsoft.com/office/powerpoint/2010/main" val="4575420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a:buFontTx/>
              <a:buChar char="-"/>
            </a:pPr>
            <a:r>
              <a:rPr lang="en-US" dirty="0"/>
              <a:t>Disability can be congenital or acquired </a:t>
            </a:r>
            <a:r>
              <a:rPr lang="en-US" dirty="0" err="1"/>
              <a:t>eg</a:t>
            </a:r>
            <a:r>
              <a:rPr lang="en-US" dirty="0"/>
              <a:t> deaf, blindness or mentally retarded can attend special schools.</a:t>
            </a:r>
          </a:p>
          <a:p>
            <a:pPr>
              <a:buFontTx/>
              <a:buChar char="-"/>
            </a:pPr>
            <a:r>
              <a:rPr lang="en-US" dirty="0"/>
              <a:t>Rehabilitation- where the school can provide rehabilitation services  </a:t>
            </a:r>
            <a:r>
              <a:rPr lang="en-US" dirty="0" err="1"/>
              <a:t>e.g</a:t>
            </a:r>
            <a:r>
              <a:rPr lang="en-US" dirty="0"/>
              <a:t> provide rescue </a:t>
            </a:r>
            <a:r>
              <a:rPr lang="en-US" dirty="0" err="1"/>
              <a:t>centres</a:t>
            </a:r>
            <a:r>
              <a:rPr lang="en-US" dirty="0"/>
              <a:t>.</a:t>
            </a:r>
          </a:p>
        </p:txBody>
      </p:sp>
    </p:spTree>
    <p:extLst>
      <p:ext uri="{BB962C8B-B14F-4D97-AF65-F5344CB8AC3E}">
        <p14:creationId xmlns:p14="http://schemas.microsoft.com/office/powerpoint/2010/main" val="13807837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3. School Health Services.</a:t>
            </a:r>
          </a:p>
        </p:txBody>
      </p:sp>
      <p:sp>
        <p:nvSpPr>
          <p:cNvPr id="3" name="Content Placeholder 2"/>
          <p:cNvSpPr>
            <a:spLocks noGrp="1"/>
          </p:cNvSpPr>
          <p:nvPr>
            <p:ph idx="1"/>
          </p:nvPr>
        </p:nvSpPr>
        <p:spPr/>
        <p:txBody>
          <a:bodyPr/>
          <a:lstStyle/>
          <a:p>
            <a:pPr marL="0" indent="0">
              <a:buNone/>
            </a:pPr>
            <a:r>
              <a:rPr lang="en-US" dirty="0"/>
              <a:t>The specific functions of the school health services are as follows:-</a:t>
            </a:r>
          </a:p>
          <a:p>
            <a:pPr>
              <a:buFontTx/>
              <a:buChar char="-"/>
            </a:pPr>
            <a:r>
              <a:rPr lang="en-US" dirty="0"/>
              <a:t>Determine the health status of each child.</a:t>
            </a:r>
          </a:p>
          <a:p>
            <a:pPr>
              <a:buFontTx/>
              <a:buChar char="-"/>
            </a:pPr>
            <a:r>
              <a:rPr lang="en-US" dirty="0"/>
              <a:t>Continually appraise changes in the health status of a child.</a:t>
            </a:r>
          </a:p>
          <a:p>
            <a:pPr>
              <a:buFontTx/>
              <a:buChar char="-"/>
            </a:pPr>
            <a:r>
              <a:rPr lang="en-US" dirty="0"/>
              <a:t>Conduct special screening program which will disclose particular health problems.</a:t>
            </a:r>
          </a:p>
          <a:p>
            <a:pPr>
              <a:buFontTx/>
              <a:buChar char="-"/>
            </a:pPr>
            <a:r>
              <a:rPr lang="en-US" dirty="0"/>
              <a:t>Counsel pupils and their parents regarding the </a:t>
            </a:r>
          </a:p>
        </p:txBody>
      </p:sp>
    </p:spTree>
    <p:extLst>
      <p:ext uri="{BB962C8B-B14F-4D97-AF65-F5344CB8AC3E}">
        <p14:creationId xmlns:p14="http://schemas.microsoft.com/office/powerpoint/2010/main" val="32135130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marL="0" indent="0">
              <a:buNone/>
            </a:pPr>
            <a:r>
              <a:rPr lang="en-US" dirty="0"/>
              <a:t>Findings of the health appraisal.</a:t>
            </a:r>
          </a:p>
          <a:p>
            <a:pPr>
              <a:buFontTx/>
              <a:buChar char="-"/>
            </a:pPr>
            <a:r>
              <a:rPr lang="en-US" dirty="0"/>
              <a:t>Institute referral of the student who has remedial defect to an appropriate resource in the community.</a:t>
            </a:r>
          </a:p>
          <a:p>
            <a:pPr>
              <a:buFontTx/>
              <a:buChar char="-"/>
            </a:pPr>
            <a:r>
              <a:rPr lang="en-US" dirty="0"/>
              <a:t>Provide a basis for adopting the school program to the needs of the individual children.</a:t>
            </a:r>
          </a:p>
          <a:p>
            <a:pPr>
              <a:buFontTx/>
              <a:buChar char="-"/>
            </a:pPr>
            <a:r>
              <a:rPr lang="en-US" dirty="0"/>
              <a:t>Provide one source of information for planning health instructions.</a:t>
            </a:r>
          </a:p>
        </p:txBody>
      </p:sp>
    </p:spTree>
    <p:extLst>
      <p:ext uri="{BB962C8B-B14F-4D97-AF65-F5344CB8AC3E}">
        <p14:creationId xmlns:p14="http://schemas.microsoft.com/office/powerpoint/2010/main" val="42937713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a:buFontTx/>
              <a:buChar char="-"/>
            </a:pPr>
            <a:r>
              <a:rPr lang="en-US" dirty="0"/>
              <a:t>Assist in maintaining the health of school personnel.</a:t>
            </a:r>
          </a:p>
          <a:p>
            <a:pPr>
              <a:buFontTx/>
              <a:buChar char="-"/>
            </a:pPr>
            <a:r>
              <a:rPr lang="en-US" dirty="0"/>
              <a:t>Establish a need for corrective classes to assist pupils with visual, aural, </a:t>
            </a:r>
            <a:r>
              <a:rPr lang="en-US" dirty="0" err="1"/>
              <a:t>postural,speech</a:t>
            </a:r>
            <a:r>
              <a:rPr lang="en-US" dirty="0"/>
              <a:t> or emotional problems.</a:t>
            </a:r>
          </a:p>
          <a:p>
            <a:pPr>
              <a:buFontTx/>
              <a:buChar char="-"/>
            </a:pPr>
            <a:r>
              <a:rPr lang="en-US" dirty="0"/>
              <a:t>Give emergency care in cases of accidents or sudden illness.</a:t>
            </a:r>
          </a:p>
          <a:p>
            <a:pPr>
              <a:buFontTx/>
              <a:buChar char="-"/>
            </a:pPr>
            <a:r>
              <a:rPr lang="en-US" dirty="0"/>
              <a:t>Offer immunizations program to prevent communicable disease.</a:t>
            </a:r>
          </a:p>
        </p:txBody>
      </p:sp>
    </p:spTree>
    <p:extLst>
      <p:ext uri="{BB962C8B-B14F-4D97-AF65-F5344CB8AC3E}">
        <p14:creationId xmlns:p14="http://schemas.microsoft.com/office/powerpoint/2010/main" val="38115864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a:buFontTx/>
              <a:buChar char="-"/>
            </a:pPr>
            <a:r>
              <a:rPr lang="en-US" dirty="0"/>
              <a:t>Observe youngsters for symptoms of communicable disease and other health defects.</a:t>
            </a:r>
          </a:p>
          <a:p>
            <a:pPr>
              <a:buFontTx/>
              <a:buChar char="-"/>
            </a:pPr>
            <a:r>
              <a:rPr lang="en-US" dirty="0"/>
              <a:t>Stimulate interest of students, parents and school personnel in the values inherent in effective levels of physical, emotional and social health.</a:t>
            </a:r>
          </a:p>
          <a:p>
            <a:pPr marL="0" indent="0">
              <a:buNone/>
            </a:pPr>
            <a:r>
              <a:rPr lang="en-US" dirty="0"/>
              <a:t>Thus, school health services include the following components:-</a:t>
            </a:r>
          </a:p>
        </p:txBody>
      </p:sp>
    </p:spTree>
    <p:extLst>
      <p:ext uri="{BB962C8B-B14F-4D97-AF65-F5344CB8AC3E}">
        <p14:creationId xmlns:p14="http://schemas.microsoft.com/office/powerpoint/2010/main" val="37484004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a:t>
            </a:r>
          </a:p>
        </p:txBody>
      </p:sp>
      <p:sp>
        <p:nvSpPr>
          <p:cNvPr id="3" name="Content Placeholder 2"/>
          <p:cNvSpPr>
            <a:spLocks noGrp="1"/>
          </p:cNvSpPr>
          <p:nvPr>
            <p:ph idx="1"/>
          </p:nvPr>
        </p:nvSpPr>
        <p:spPr/>
        <p:txBody>
          <a:bodyPr/>
          <a:lstStyle/>
          <a:p>
            <a:r>
              <a:rPr lang="en-US" dirty="0"/>
              <a:t>Medical examination.</a:t>
            </a:r>
          </a:p>
          <a:p>
            <a:r>
              <a:rPr lang="en-US" dirty="0"/>
              <a:t>Immunization</a:t>
            </a:r>
          </a:p>
          <a:p>
            <a:r>
              <a:rPr lang="en-US" dirty="0"/>
              <a:t>Teacher training</a:t>
            </a:r>
          </a:p>
          <a:p>
            <a:r>
              <a:rPr lang="en-US" dirty="0"/>
              <a:t>Nutritional programs</a:t>
            </a:r>
          </a:p>
          <a:p>
            <a:r>
              <a:rPr lang="en-US" dirty="0"/>
              <a:t>Health and population education</a:t>
            </a:r>
          </a:p>
          <a:p>
            <a:r>
              <a:rPr lang="en-US" dirty="0"/>
              <a:t>Healthful school environments.</a:t>
            </a:r>
          </a:p>
          <a:p>
            <a:r>
              <a:rPr lang="en-US" dirty="0"/>
              <a:t>Case management of sick/ injured students</a:t>
            </a:r>
          </a:p>
          <a:p>
            <a:endParaRPr lang="en-US" dirty="0"/>
          </a:p>
        </p:txBody>
      </p:sp>
    </p:spTree>
    <p:extLst>
      <p:ext uri="{BB962C8B-B14F-4D97-AF65-F5344CB8AC3E}">
        <p14:creationId xmlns:p14="http://schemas.microsoft.com/office/powerpoint/2010/main" val="20028341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Daily observation and periodical inspection by school nurse/ teacher.</a:t>
            </a:r>
          </a:p>
          <a:p>
            <a:r>
              <a:rPr lang="en-US" dirty="0"/>
              <a:t>Treatment of cases by teacher/ school nurse.</a:t>
            </a:r>
          </a:p>
          <a:p>
            <a:r>
              <a:rPr lang="en-US" dirty="0"/>
              <a:t>Referral to appropriate health agency for extensive treatment.</a:t>
            </a:r>
          </a:p>
        </p:txBody>
      </p:sp>
    </p:spTree>
    <p:extLst>
      <p:ext uri="{BB962C8B-B14F-4D97-AF65-F5344CB8AC3E}">
        <p14:creationId xmlns:p14="http://schemas.microsoft.com/office/powerpoint/2010/main" val="1560451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SUSTAINABLE DEVELOPMENT GOALS.</a:t>
            </a:r>
          </a:p>
        </p:txBody>
      </p:sp>
      <p:sp>
        <p:nvSpPr>
          <p:cNvPr id="3" name="Content Placeholder 2"/>
          <p:cNvSpPr>
            <a:spLocks noGrp="1"/>
          </p:cNvSpPr>
          <p:nvPr>
            <p:ph idx="1"/>
          </p:nvPr>
        </p:nvSpPr>
        <p:spPr/>
        <p:txBody>
          <a:bodyPr>
            <a:normAutofit lnSpcReduction="10000"/>
          </a:bodyPr>
          <a:lstStyle/>
          <a:p>
            <a:pPr>
              <a:buNone/>
            </a:pPr>
            <a:r>
              <a:rPr lang="en-US" dirty="0"/>
              <a:t>1. End poverty in all its forms everywhere.</a:t>
            </a:r>
          </a:p>
          <a:p>
            <a:pPr>
              <a:buNone/>
            </a:pPr>
            <a:r>
              <a:rPr lang="en-US" dirty="0"/>
              <a:t>2. End hunger, achieve food security and improved nutrition and promote </a:t>
            </a:r>
            <a:r>
              <a:rPr lang="en-US" dirty="0" err="1"/>
              <a:t>sustaainable</a:t>
            </a:r>
            <a:r>
              <a:rPr lang="en-US" dirty="0"/>
              <a:t> agriculture.</a:t>
            </a:r>
          </a:p>
          <a:p>
            <a:pPr>
              <a:buNone/>
            </a:pPr>
            <a:r>
              <a:rPr lang="en-US" dirty="0"/>
              <a:t>3. Ensure healthy lives and promote well being for all at all ages.</a:t>
            </a:r>
          </a:p>
          <a:p>
            <a:pPr>
              <a:buNone/>
            </a:pPr>
            <a:r>
              <a:rPr lang="en-US" dirty="0"/>
              <a:t>4. Ensure inclusive and equitable quality education and promote lifelong learning opportunities for all.</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Implementation strategies of the school health components.</a:t>
            </a:r>
          </a:p>
        </p:txBody>
      </p:sp>
      <p:sp>
        <p:nvSpPr>
          <p:cNvPr id="3" name="Content Placeholder 2"/>
          <p:cNvSpPr>
            <a:spLocks noGrp="1"/>
          </p:cNvSpPr>
          <p:nvPr>
            <p:ph idx="1"/>
          </p:nvPr>
        </p:nvSpPr>
        <p:spPr/>
        <p:txBody>
          <a:bodyPr/>
          <a:lstStyle/>
          <a:p>
            <a:pPr marL="0" indent="0">
              <a:buNone/>
            </a:pPr>
            <a:endParaRPr lang="en-US" b="1" u="sng" dirty="0"/>
          </a:p>
          <a:p>
            <a:pPr marL="0" indent="0">
              <a:buNone/>
            </a:pPr>
            <a:r>
              <a:rPr lang="en-US" b="1" u="sng" dirty="0"/>
              <a:t>PARENTS TEACHERS ASSOCIATION </a:t>
            </a:r>
          </a:p>
          <a:p>
            <a:pPr marL="0" indent="0">
              <a:buNone/>
            </a:pPr>
            <a:r>
              <a:rPr lang="en-US" dirty="0"/>
              <a:t>-Is an organization composed of parents and teachers .The two meet for the purpose of assessing teachers and finding ways of improving life and performance areas, cultural, academic, social and ethical.</a:t>
            </a:r>
          </a:p>
        </p:txBody>
      </p:sp>
    </p:spTree>
    <p:extLst>
      <p:ext uri="{BB962C8B-B14F-4D97-AF65-F5344CB8AC3E}">
        <p14:creationId xmlns:p14="http://schemas.microsoft.com/office/powerpoint/2010/main" val="3012989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r>
              <a:rPr lang="en-US" dirty="0"/>
              <a:t>PTA is mainly formed for a basic reason of taking into account the welfare and education of the learners, parents and teachers study ways and means of bringing up well educated, cooperative and perfectly behaved young citizens.</a:t>
            </a:r>
          </a:p>
          <a:p>
            <a:r>
              <a:rPr lang="en-US" dirty="0"/>
              <a:t>Both parents and teachers seek effects ways of developing each child’s potentials. In order to help the school realize its purpose.</a:t>
            </a:r>
          </a:p>
        </p:txBody>
      </p:sp>
    </p:spTree>
    <p:extLst>
      <p:ext uri="{BB962C8B-B14F-4D97-AF65-F5344CB8AC3E}">
        <p14:creationId xmlns:p14="http://schemas.microsoft.com/office/powerpoint/2010/main" val="36490086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OF PTA</a:t>
            </a:r>
          </a:p>
        </p:txBody>
      </p:sp>
      <p:sp>
        <p:nvSpPr>
          <p:cNvPr id="3" name="Content Placeholder 2"/>
          <p:cNvSpPr>
            <a:spLocks noGrp="1"/>
          </p:cNvSpPr>
          <p:nvPr>
            <p:ph idx="1"/>
          </p:nvPr>
        </p:nvSpPr>
        <p:spPr/>
        <p:txBody>
          <a:bodyPr>
            <a:normAutofit lnSpcReduction="10000"/>
          </a:bodyPr>
          <a:lstStyle/>
          <a:p>
            <a:r>
              <a:rPr lang="en-US" dirty="0"/>
              <a:t>Raise money to help both the running and activities of the school.</a:t>
            </a:r>
          </a:p>
          <a:p>
            <a:r>
              <a:rPr lang="en-US" dirty="0"/>
              <a:t>Explain the roles of the school to the community, this is how teachers and community members build harmonious relationship.</a:t>
            </a:r>
          </a:p>
          <a:p>
            <a:r>
              <a:rPr lang="en-US" dirty="0"/>
              <a:t>They give their points of view to the teachers concerning academic improvement and moral standards.</a:t>
            </a:r>
          </a:p>
        </p:txBody>
      </p:sp>
    </p:spTree>
    <p:extLst>
      <p:ext uri="{BB962C8B-B14F-4D97-AF65-F5344CB8AC3E}">
        <p14:creationId xmlns:p14="http://schemas.microsoft.com/office/powerpoint/2010/main" val="15830828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To encourage the participation of the local community in education of their children.</a:t>
            </a:r>
          </a:p>
          <a:p>
            <a:r>
              <a:rPr lang="en-US" dirty="0"/>
              <a:t>To come up with new ideas for the promotion of the school curriculum.</a:t>
            </a:r>
          </a:p>
          <a:p>
            <a:r>
              <a:rPr lang="en-US" dirty="0"/>
              <a:t>To provide a forum for the general enlightment and the development of the school.</a:t>
            </a:r>
          </a:p>
        </p:txBody>
      </p:sp>
    </p:spTree>
    <p:extLst>
      <p:ext uri="{BB962C8B-B14F-4D97-AF65-F5344CB8AC3E}">
        <p14:creationId xmlns:p14="http://schemas.microsoft.com/office/powerpoint/2010/main" val="19304570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Roles of nurses in school health programs:-</a:t>
            </a:r>
          </a:p>
        </p:txBody>
      </p:sp>
      <p:sp>
        <p:nvSpPr>
          <p:cNvPr id="3" name="Content Placeholder 2"/>
          <p:cNvSpPr>
            <a:spLocks noGrp="1"/>
          </p:cNvSpPr>
          <p:nvPr>
            <p:ph idx="1"/>
          </p:nvPr>
        </p:nvSpPr>
        <p:spPr/>
        <p:txBody>
          <a:bodyPr/>
          <a:lstStyle/>
          <a:p>
            <a:r>
              <a:rPr lang="en-US" dirty="0"/>
              <a:t>Establishment and enforcement of the school’s policies and </a:t>
            </a:r>
            <a:r>
              <a:rPr lang="en-US" dirty="0" err="1"/>
              <a:t>programes</a:t>
            </a:r>
            <a:r>
              <a:rPr lang="en-US" dirty="0"/>
              <a:t> for the protection and promotion of healthy pupils.</a:t>
            </a:r>
          </a:p>
          <a:p>
            <a:r>
              <a:rPr lang="en-US" dirty="0"/>
              <a:t>Maintenance of the school environment which is conducive to healthful living.</a:t>
            </a:r>
          </a:p>
          <a:p>
            <a:r>
              <a:rPr lang="en-US" dirty="0"/>
              <a:t>Management of health services including screening programmes and emergency care services.</a:t>
            </a:r>
          </a:p>
        </p:txBody>
      </p:sp>
    </p:spTree>
    <p:extLst>
      <p:ext uri="{BB962C8B-B14F-4D97-AF65-F5344CB8AC3E}">
        <p14:creationId xmlns:p14="http://schemas.microsoft.com/office/powerpoint/2010/main" val="26275088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Provisional of nutritional supplement </a:t>
            </a:r>
            <a:r>
              <a:rPr lang="en-US" dirty="0" err="1"/>
              <a:t>eg</a:t>
            </a:r>
            <a:r>
              <a:rPr lang="en-US" dirty="0"/>
              <a:t> Nutritional foods.</a:t>
            </a:r>
          </a:p>
          <a:p>
            <a:r>
              <a:rPr lang="en-US" dirty="0"/>
              <a:t>Promotes health by providing health education, health information to individuals and even groups.</a:t>
            </a:r>
          </a:p>
          <a:p>
            <a:r>
              <a:rPr lang="en-US" dirty="0"/>
              <a:t>Relating of the health </a:t>
            </a:r>
            <a:r>
              <a:rPr lang="en-US" dirty="0" err="1"/>
              <a:t>programme</a:t>
            </a:r>
            <a:r>
              <a:rPr lang="en-US" dirty="0"/>
              <a:t> to those of the community</a:t>
            </a:r>
          </a:p>
          <a:p>
            <a:r>
              <a:rPr lang="en-US" dirty="0"/>
              <a:t>Handling of special programmes.</a:t>
            </a:r>
          </a:p>
        </p:txBody>
      </p:sp>
    </p:spTree>
    <p:extLst>
      <p:ext uri="{BB962C8B-B14F-4D97-AF65-F5344CB8AC3E}">
        <p14:creationId xmlns:p14="http://schemas.microsoft.com/office/powerpoint/2010/main" val="33039407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Building of those components of the curriculum which have a significance for health.</a:t>
            </a:r>
          </a:p>
          <a:p>
            <a:r>
              <a:rPr lang="en-US" dirty="0"/>
              <a:t>Services in a leadership role for health policies and </a:t>
            </a:r>
            <a:r>
              <a:rPr lang="en-US" dirty="0" err="1"/>
              <a:t>programes</a:t>
            </a:r>
            <a:r>
              <a:rPr lang="en-US" dirty="0"/>
              <a:t>. As a health care expert within the school system. </a:t>
            </a:r>
          </a:p>
        </p:txBody>
      </p:sp>
    </p:spTree>
    <p:extLst>
      <p:ext uri="{BB962C8B-B14F-4D97-AF65-F5344CB8AC3E}">
        <p14:creationId xmlns:p14="http://schemas.microsoft.com/office/powerpoint/2010/main" val="32995733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MOBILE CLINIC</a:t>
            </a:r>
          </a:p>
        </p:txBody>
      </p:sp>
      <p:sp>
        <p:nvSpPr>
          <p:cNvPr id="3" name="Content Placeholder 2"/>
          <p:cNvSpPr>
            <a:spLocks noGrp="1"/>
          </p:cNvSpPr>
          <p:nvPr>
            <p:ph idx="1"/>
          </p:nvPr>
        </p:nvSpPr>
        <p:spPr/>
        <p:txBody>
          <a:bodyPr/>
          <a:lstStyle/>
          <a:p>
            <a:pPr marL="0" indent="0">
              <a:buNone/>
            </a:pPr>
            <a:r>
              <a:rPr lang="en-US" b="1" dirty="0">
                <a:solidFill>
                  <a:srgbClr val="FF0000"/>
                </a:solidFill>
              </a:rPr>
              <a:t>Definition:-</a:t>
            </a:r>
          </a:p>
          <a:p>
            <a:pPr>
              <a:buFontTx/>
              <a:buChar char="-"/>
            </a:pPr>
            <a:r>
              <a:rPr lang="en-US" dirty="0"/>
              <a:t>Is a mobile medical clinic that travels to poor communities to provide care.</a:t>
            </a:r>
          </a:p>
          <a:p>
            <a:pPr>
              <a:buFontTx/>
              <a:buChar char="-"/>
            </a:pPr>
            <a:r>
              <a:rPr lang="en-US" dirty="0"/>
              <a:t>It is essentially a doctors office and clinic on wheels.</a:t>
            </a:r>
          </a:p>
          <a:p>
            <a:pPr>
              <a:buFontTx/>
              <a:buChar char="-"/>
            </a:pPr>
            <a:r>
              <a:rPr lang="en-US" dirty="0"/>
              <a:t>It improves access to local on the spot primary health care services.</a:t>
            </a:r>
          </a:p>
        </p:txBody>
      </p:sp>
    </p:spTree>
    <p:extLst>
      <p:ext uri="{BB962C8B-B14F-4D97-AF65-F5344CB8AC3E}">
        <p14:creationId xmlns:p14="http://schemas.microsoft.com/office/powerpoint/2010/main" val="2075534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Our clinics offer general medicine and dental services as well as preventative tests such as Pap smears and breast cancer screenings.</a:t>
            </a:r>
          </a:p>
          <a:p>
            <a:r>
              <a:rPr lang="en-US" dirty="0"/>
              <a:t>It offers flexible and viable options for treating isolated and vulnerable groups.</a:t>
            </a:r>
          </a:p>
          <a:p>
            <a:r>
              <a:rPr lang="en-US" dirty="0"/>
              <a:t>Its role is providing high quality, low cost care to vulnerable populations.</a:t>
            </a:r>
          </a:p>
        </p:txBody>
      </p:sp>
    </p:spTree>
    <p:extLst>
      <p:ext uri="{BB962C8B-B14F-4D97-AF65-F5344CB8AC3E}">
        <p14:creationId xmlns:p14="http://schemas.microsoft.com/office/powerpoint/2010/main" val="221356994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clinic team members.</a:t>
            </a:r>
          </a:p>
        </p:txBody>
      </p:sp>
      <p:sp>
        <p:nvSpPr>
          <p:cNvPr id="3" name="Content Placeholder 2"/>
          <p:cNvSpPr>
            <a:spLocks noGrp="1"/>
          </p:cNvSpPr>
          <p:nvPr>
            <p:ph idx="1"/>
          </p:nvPr>
        </p:nvSpPr>
        <p:spPr/>
        <p:txBody>
          <a:bodyPr/>
          <a:lstStyle/>
          <a:p>
            <a:r>
              <a:rPr lang="en-US" dirty="0"/>
              <a:t>Drivers</a:t>
            </a:r>
          </a:p>
          <a:p>
            <a:r>
              <a:rPr lang="en-US" dirty="0"/>
              <a:t>Paramedics</a:t>
            </a:r>
          </a:p>
          <a:p>
            <a:r>
              <a:rPr lang="en-US" dirty="0"/>
              <a:t>Physician</a:t>
            </a:r>
          </a:p>
        </p:txBody>
      </p:sp>
    </p:spTree>
    <p:extLst>
      <p:ext uri="{BB962C8B-B14F-4D97-AF65-F5344CB8AC3E}">
        <p14:creationId xmlns:p14="http://schemas.microsoft.com/office/powerpoint/2010/main" val="336570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a:buNone/>
            </a:pPr>
            <a:r>
              <a:rPr lang="en-US" dirty="0"/>
              <a:t>5. Achieve gender equality and empower all women and girls.</a:t>
            </a:r>
          </a:p>
          <a:p>
            <a:pPr>
              <a:buNone/>
            </a:pPr>
            <a:r>
              <a:rPr lang="en-US" dirty="0"/>
              <a:t>6. Ensure availability and sustainable management of water and sanitation for all.</a:t>
            </a:r>
          </a:p>
          <a:p>
            <a:pPr>
              <a:buNone/>
            </a:pPr>
            <a:r>
              <a:rPr lang="en-US" dirty="0"/>
              <a:t>7. Ensure access to affordable, reliable, sustainable and modern energy for all.</a:t>
            </a:r>
          </a:p>
          <a:p>
            <a:pPr>
              <a:buNone/>
            </a:pPr>
            <a:r>
              <a:rPr lang="en-US" dirty="0"/>
              <a:t>8. Promote sustained. Inclusive and sustainable </a:t>
            </a:r>
            <a:r>
              <a:rPr lang="en-US" dirty="0" err="1"/>
              <a:t>industrialisation</a:t>
            </a:r>
            <a:r>
              <a:rPr lang="en-US" dirty="0"/>
              <a:t> and foster innovation.</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offered by mobile clinic.</a:t>
            </a:r>
          </a:p>
        </p:txBody>
      </p:sp>
      <p:sp>
        <p:nvSpPr>
          <p:cNvPr id="3" name="Content Placeholder 2"/>
          <p:cNvSpPr>
            <a:spLocks noGrp="1"/>
          </p:cNvSpPr>
          <p:nvPr>
            <p:ph idx="1"/>
          </p:nvPr>
        </p:nvSpPr>
        <p:spPr/>
        <p:txBody>
          <a:bodyPr/>
          <a:lstStyle/>
          <a:p>
            <a:r>
              <a:rPr lang="en-US" dirty="0"/>
              <a:t>Pre- placement/Baseline medical examination.</a:t>
            </a:r>
          </a:p>
          <a:p>
            <a:r>
              <a:rPr lang="en-US" dirty="0"/>
              <a:t>Annual/ Transfer medical examinations.</a:t>
            </a:r>
          </a:p>
          <a:p>
            <a:r>
              <a:rPr lang="en-US" dirty="0"/>
              <a:t>Exit medical examinations.</a:t>
            </a:r>
          </a:p>
          <a:p>
            <a:r>
              <a:rPr lang="en-US" dirty="0"/>
              <a:t>HIV/AIDS</a:t>
            </a:r>
          </a:p>
          <a:p>
            <a:r>
              <a:rPr lang="en-US" dirty="0"/>
              <a:t>First Aid training</a:t>
            </a:r>
          </a:p>
          <a:p>
            <a:endParaRPr lang="en-US" dirty="0"/>
          </a:p>
        </p:txBody>
      </p:sp>
    </p:spTree>
    <p:extLst>
      <p:ext uri="{BB962C8B-B14F-4D97-AF65-F5344CB8AC3E}">
        <p14:creationId xmlns:p14="http://schemas.microsoft.com/office/powerpoint/2010/main" val="8949621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a:bodyPr>
          <a:lstStyle/>
          <a:p>
            <a:r>
              <a:rPr lang="en-US" dirty="0"/>
              <a:t>Role of nurse in planning, implementation and evaluation of mobile clinic.</a:t>
            </a:r>
          </a:p>
        </p:txBody>
      </p:sp>
      <p:sp>
        <p:nvSpPr>
          <p:cNvPr id="3" name="Content Placeholder 2"/>
          <p:cNvSpPr>
            <a:spLocks noGrp="1"/>
          </p:cNvSpPr>
          <p:nvPr>
            <p:ph idx="1"/>
          </p:nvPr>
        </p:nvSpPr>
        <p:spPr>
          <a:xfrm>
            <a:off x="457200" y="2514600"/>
            <a:ext cx="8229600" cy="3611563"/>
          </a:xfrm>
        </p:spPr>
        <p:txBody>
          <a:bodyPr>
            <a:normAutofit lnSpcReduction="10000"/>
          </a:bodyPr>
          <a:lstStyle/>
          <a:p>
            <a:pPr marL="0" indent="0">
              <a:buNone/>
            </a:pPr>
            <a:r>
              <a:rPr lang="en-US" u="sng" dirty="0">
                <a:solidFill>
                  <a:srgbClr val="FF0000"/>
                </a:solidFill>
              </a:rPr>
              <a:t>Implementation</a:t>
            </a:r>
          </a:p>
          <a:p>
            <a:r>
              <a:rPr lang="en-US" dirty="0"/>
              <a:t>Implement the proper triage of patients presenting to clinics.</a:t>
            </a:r>
          </a:p>
          <a:p>
            <a:r>
              <a:rPr lang="en-US" dirty="0"/>
              <a:t>Provide quality ante natal, postnatal and new born care.</a:t>
            </a:r>
          </a:p>
          <a:p>
            <a:r>
              <a:rPr lang="en-US" dirty="0"/>
              <a:t>Administer and dispense drugs as prescribed by the medical doctor.</a:t>
            </a:r>
          </a:p>
          <a:p>
            <a:endParaRPr lang="en-US" dirty="0"/>
          </a:p>
        </p:txBody>
      </p:sp>
    </p:spTree>
    <p:extLst>
      <p:ext uri="{BB962C8B-B14F-4D97-AF65-F5344CB8AC3E}">
        <p14:creationId xmlns:p14="http://schemas.microsoft.com/office/powerpoint/2010/main" val="4373997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Ensure the clinic environment clean and patient friendly.</a:t>
            </a:r>
          </a:p>
          <a:p>
            <a:r>
              <a:rPr lang="en-US" dirty="0"/>
              <a:t>Strictly follow universal precaution, infection control principles and sterilization of surgical instruments.</a:t>
            </a:r>
          </a:p>
          <a:p>
            <a:r>
              <a:rPr lang="en-US" dirty="0"/>
              <a:t>Assist PHC mobile team leader to prepare monthly work plan of PHC mobile team to cover targeted villages regularly.</a:t>
            </a:r>
          </a:p>
        </p:txBody>
      </p:sp>
    </p:spTree>
    <p:extLst>
      <p:ext uri="{BB962C8B-B14F-4D97-AF65-F5344CB8AC3E}">
        <p14:creationId xmlns:p14="http://schemas.microsoft.com/office/powerpoint/2010/main" val="24329962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Planning:-</a:t>
            </a:r>
          </a:p>
        </p:txBody>
      </p:sp>
      <p:sp>
        <p:nvSpPr>
          <p:cNvPr id="3" name="Content Placeholder 2"/>
          <p:cNvSpPr>
            <a:spLocks noGrp="1"/>
          </p:cNvSpPr>
          <p:nvPr>
            <p:ph idx="1"/>
          </p:nvPr>
        </p:nvSpPr>
        <p:spPr/>
        <p:txBody>
          <a:bodyPr/>
          <a:lstStyle/>
          <a:p>
            <a:r>
              <a:rPr lang="en-US" dirty="0"/>
              <a:t>Co-</a:t>
            </a:r>
            <a:r>
              <a:rPr lang="en-US" dirty="0" err="1"/>
              <a:t>ordinating</a:t>
            </a:r>
            <a:r>
              <a:rPr lang="en-US" dirty="0"/>
              <a:t> emergency preparedness.</a:t>
            </a:r>
          </a:p>
          <a:p>
            <a:r>
              <a:rPr lang="en-US" dirty="0"/>
              <a:t>Preparedness for disaster relief.</a:t>
            </a:r>
          </a:p>
          <a:p>
            <a:r>
              <a:rPr lang="en-US" dirty="0"/>
              <a:t>Treating injuries and illnesses.</a:t>
            </a:r>
          </a:p>
        </p:txBody>
      </p:sp>
    </p:spTree>
    <p:extLst>
      <p:ext uri="{BB962C8B-B14F-4D97-AF65-F5344CB8AC3E}">
        <p14:creationId xmlns:p14="http://schemas.microsoft.com/office/powerpoint/2010/main" val="30706889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Evaluation:-</a:t>
            </a:r>
          </a:p>
        </p:txBody>
      </p:sp>
      <p:sp>
        <p:nvSpPr>
          <p:cNvPr id="3" name="Content Placeholder 2"/>
          <p:cNvSpPr>
            <a:spLocks noGrp="1"/>
          </p:cNvSpPr>
          <p:nvPr>
            <p:ph idx="1"/>
          </p:nvPr>
        </p:nvSpPr>
        <p:spPr/>
        <p:txBody>
          <a:bodyPr/>
          <a:lstStyle/>
          <a:p>
            <a:r>
              <a:rPr lang="en-US" dirty="0"/>
              <a:t>Organize data entry and analysis of monthly PHC mobile team activities and achievements.</a:t>
            </a:r>
          </a:p>
          <a:p>
            <a:r>
              <a:rPr lang="en-US" dirty="0"/>
              <a:t>To ensure the follow up clinical care of patient in targeted villages coordinating with respective midwives.</a:t>
            </a:r>
          </a:p>
          <a:p>
            <a:r>
              <a:rPr lang="en-US" dirty="0"/>
              <a:t>Prepare and report weekly and monthly reports.</a:t>
            </a:r>
          </a:p>
        </p:txBody>
      </p:sp>
    </p:spTree>
    <p:extLst>
      <p:ext uri="{BB962C8B-B14F-4D97-AF65-F5344CB8AC3E}">
        <p14:creationId xmlns:p14="http://schemas.microsoft.com/office/powerpoint/2010/main" val="31680558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PREVENTION OF HOME ACCIDENTS.</a:t>
            </a:r>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 BURNS</a:t>
            </a:r>
          </a:p>
          <a:p>
            <a:pPr>
              <a:buFontTx/>
              <a:buChar char="-"/>
            </a:pPr>
            <a:r>
              <a:rPr lang="en-US" dirty="0"/>
              <a:t>Is an injury to the skin or other organic tissues caused by heat or radiation, electricity, friction and chemicals.</a:t>
            </a:r>
          </a:p>
          <a:p>
            <a:pPr marL="0" indent="0">
              <a:buNone/>
            </a:pPr>
            <a:r>
              <a:rPr lang="en-US" b="1" dirty="0"/>
              <a:t>RISK FACTORS</a:t>
            </a:r>
          </a:p>
          <a:p>
            <a:pPr marL="0" indent="0">
              <a:buNone/>
            </a:pPr>
            <a:r>
              <a:rPr lang="en-US" dirty="0"/>
              <a:t>-Age- adult women and children are vulnerable to burns.</a:t>
            </a:r>
          </a:p>
          <a:p>
            <a:pPr marL="0" indent="0">
              <a:buNone/>
            </a:pPr>
            <a:r>
              <a:rPr lang="en-US" dirty="0"/>
              <a:t>-Gender- female suffer burns more frequently than men  due to association of open fire cooking.</a:t>
            </a:r>
          </a:p>
        </p:txBody>
      </p:sp>
    </p:spTree>
    <p:extLst>
      <p:ext uri="{BB962C8B-B14F-4D97-AF65-F5344CB8AC3E}">
        <p14:creationId xmlns:p14="http://schemas.microsoft.com/office/powerpoint/2010/main" val="42198722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marL="0" indent="0">
              <a:buNone/>
            </a:pPr>
            <a:r>
              <a:rPr lang="en-US" dirty="0"/>
              <a:t>-Socio economic factors- people in low and middle income countries are at high risk for burns than those in high income countries.</a:t>
            </a:r>
          </a:p>
          <a:p>
            <a:pPr marL="0" indent="0">
              <a:buNone/>
            </a:pPr>
            <a:r>
              <a:rPr lang="en-US" dirty="0"/>
              <a:t>-Occupation that increase exposure to fire.</a:t>
            </a:r>
          </a:p>
          <a:p>
            <a:pPr marL="0" indent="0">
              <a:buNone/>
            </a:pPr>
            <a:r>
              <a:rPr lang="en-US" dirty="0"/>
              <a:t>-Poverty</a:t>
            </a:r>
          </a:p>
          <a:p>
            <a:pPr marL="0" indent="0">
              <a:buNone/>
            </a:pPr>
            <a:r>
              <a:rPr lang="en-US" dirty="0"/>
              <a:t>-Overcrowding</a:t>
            </a:r>
          </a:p>
          <a:p>
            <a:pPr marL="0" indent="0">
              <a:buNone/>
            </a:pPr>
            <a:r>
              <a:rPr lang="en-US" dirty="0"/>
              <a:t>-Underlying medical condition </a:t>
            </a:r>
            <a:r>
              <a:rPr lang="en-US" dirty="0" err="1"/>
              <a:t>eg</a:t>
            </a:r>
            <a:r>
              <a:rPr lang="en-US" dirty="0"/>
              <a:t> epilepsy.</a:t>
            </a:r>
          </a:p>
          <a:p>
            <a:pPr marL="0" indent="0">
              <a:buNone/>
            </a:pPr>
            <a:r>
              <a:rPr lang="en-US" dirty="0"/>
              <a:t>-Alcohol abuse and smoking.</a:t>
            </a:r>
          </a:p>
        </p:txBody>
      </p:sp>
    </p:spTree>
    <p:extLst>
      <p:ext uri="{BB962C8B-B14F-4D97-AF65-F5344CB8AC3E}">
        <p14:creationId xmlns:p14="http://schemas.microsoft.com/office/powerpoint/2010/main" val="3783773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Don’ts in Burns.</a:t>
            </a:r>
          </a:p>
        </p:txBody>
      </p:sp>
      <p:sp>
        <p:nvSpPr>
          <p:cNvPr id="3" name="Content Placeholder 2"/>
          <p:cNvSpPr>
            <a:spLocks noGrp="1"/>
          </p:cNvSpPr>
          <p:nvPr>
            <p:ph idx="1"/>
          </p:nvPr>
        </p:nvSpPr>
        <p:spPr/>
        <p:txBody>
          <a:bodyPr>
            <a:normAutofit lnSpcReduction="10000"/>
          </a:bodyPr>
          <a:lstStyle/>
          <a:p>
            <a:r>
              <a:rPr lang="en-US" dirty="0"/>
              <a:t>Do not remove anything sticking to the burns.</a:t>
            </a:r>
          </a:p>
          <a:p>
            <a:r>
              <a:rPr lang="en-US" dirty="0"/>
              <a:t>Do not burst blisters.</a:t>
            </a:r>
          </a:p>
          <a:p>
            <a:r>
              <a:rPr lang="en-US" dirty="0"/>
              <a:t>Do not apply anything </a:t>
            </a:r>
          </a:p>
          <a:p>
            <a:r>
              <a:rPr lang="en-US" dirty="0"/>
              <a:t>Do not use adhesive dressing ( Elastoplast)</a:t>
            </a:r>
          </a:p>
          <a:p>
            <a:r>
              <a:rPr lang="en-US" dirty="0"/>
              <a:t>Do not allow casualty to drink</a:t>
            </a:r>
          </a:p>
          <a:p>
            <a:r>
              <a:rPr lang="en-US" dirty="0"/>
              <a:t>Do not overcool</a:t>
            </a:r>
          </a:p>
          <a:p>
            <a:r>
              <a:rPr lang="en-US" dirty="0"/>
              <a:t>Do not use fluffy materials like cotton wool.</a:t>
            </a:r>
          </a:p>
          <a:p>
            <a:r>
              <a:rPr lang="en-US" dirty="0"/>
              <a:t>Do not obstruct the face with dressings.</a:t>
            </a:r>
          </a:p>
        </p:txBody>
      </p:sp>
    </p:spTree>
    <p:extLst>
      <p:ext uri="{BB962C8B-B14F-4D97-AF65-F5344CB8AC3E}">
        <p14:creationId xmlns:p14="http://schemas.microsoft.com/office/powerpoint/2010/main" val="15959436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a:t>
            </a:r>
          </a:p>
        </p:txBody>
      </p:sp>
      <p:sp>
        <p:nvSpPr>
          <p:cNvPr id="3" name="Content Placeholder 2"/>
          <p:cNvSpPr>
            <a:spLocks noGrp="1"/>
          </p:cNvSpPr>
          <p:nvPr>
            <p:ph idx="1"/>
          </p:nvPr>
        </p:nvSpPr>
        <p:spPr/>
        <p:txBody>
          <a:bodyPr/>
          <a:lstStyle/>
          <a:p>
            <a:r>
              <a:rPr lang="en-US" dirty="0"/>
              <a:t>Survey the scene for safety by turning off the source.</a:t>
            </a:r>
          </a:p>
          <a:p>
            <a:r>
              <a:rPr lang="en-US" dirty="0"/>
              <a:t>Get the casualty from the danger.</a:t>
            </a:r>
          </a:p>
          <a:p>
            <a:r>
              <a:rPr lang="en-US" dirty="0"/>
              <a:t>Perform primary care- </a:t>
            </a:r>
            <a:r>
              <a:rPr lang="en-US" dirty="0" err="1"/>
              <a:t>Do.ABC</a:t>
            </a:r>
            <a:r>
              <a:rPr lang="en-US" dirty="0"/>
              <a:t>.</a:t>
            </a:r>
          </a:p>
          <a:p>
            <a:r>
              <a:rPr lang="en-US" dirty="0"/>
              <a:t>Run cold water over the burn area to relieve pain.</a:t>
            </a:r>
          </a:p>
          <a:p>
            <a:r>
              <a:rPr lang="en-US" dirty="0"/>
              <a:t>Cover the casualty with warm blanket to prevent hypothermia.</a:t>
            </a:r>
          </a:p>
        </p:txBody>
      </p:sp>
    </p:spTree>
    <p:extLst>
      <p:ext uri="{BB962C8B-B14F-4D97-AF65-F5344CB8AC3E}">
        <p14:creationId xmlns:p14="http://schemas.microsoft.com/office/powerpoint/2010/main" val="31449860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a:t>
            </a:r>
          </a:p>
        </p:txBody>
      </p:sp>
      <p:sp>
        <p:nvSpPr>
          <p:cNvPr id="3" name="Content Placeholder 2"/>
          <p:cNvSpPr>
            <a:spLocks noGrp="1"/>
          </p:cNvSpPr>
          <p:nvPr>
            <p:ph idx="1"/>
          </p:nvPr>
        </p:nvSpPr>
        <p:spPr/>
        <p:txBody>
          <a:bodyPr/>
          <a:lstStyle/>
          <a:p>
            <a:r>
              <a:rPr lang="en-US" dirty="0"/>
              <a:t>Do not smoke in bed.</a:t>
            </a:r>
          </a:p>
          <a:p>
            <a:r>
              <a:rPr lang="en-US" dirty="0"/>
              <a:t>If there are children around keep matches and lighters out of reach.</a:t>
            </a:r>
          </a:p>
          <a:p>
            <a:r>
              <a:rPr lang="en-US" dirty="0"/>
              <a:t>If appliance is faulty stop using it and have it checked at once.</a:t>
            </a:r>
          </a:p>
          <a:p>
            <a:r>
              <a:rPr lang="en-US" dirty="0"/>
              <a:t>Always keep a special watch on young children and elderly people when fires and heaters are in use.</a:t>
            </a:r>
          </a:p>
        </p:txBody>
      </p:sp>
    </p:spTree>
    <p:extLst>
      <p:ext uri="{BB962C8B-B14F-4D97-AF65-F5344CB8AC3E}">
        <p14:creationId xmlns:p14="http://schemas.microsoft.com/office/powerpoint/2010/main" val="252180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 .</a:t>
            </a:r>
          </a:p>
        </p:txBody>
      </p:sp>
      <p:sp>
        <p:nvSpPr>
          <p:cNvPr id="3" name="Content Placeholder 2"/>
          <p:cNvSpPr>
            <a:spLocks noGrp="1"/>
          </p:cNvSpPr>
          <p:nvPr>
            <p:ph idx="1"/>
          </p:nvPr>
        </p:nvSpPr>
        <p:spPr/>
        <p:txBody>
          <a:bodyPr/>
          <a:lstStyle/>
          <a:p>
            <a:r>
              <a:rPr lang="en-US" dirty="0"/>
              <a:t>9. Build resilient infrastructure, promote inclusive and sustainable industrialization and foster innovation.</a:t>
            </a:r>
          </a:p>
          <a:p>
            <a:r>
              <a:rPr lang="en-US" dirty="0"/>
              <a:t>10. Reduce inequality within and among countries.</a:t>
            </a:r>
          </a:p>
          <a:p>
            <a:r>
              <a:rPr lang="en-US" dirty="0"/>
              <a:t>11. Make cities and human settlements inclusive, safe, resilient and sustainable.</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Properly store flammable liquids in lockable cupboard.</a:t>
            </a:r>
          </a:p>
          <a:p>
            <a:r>
              <a:rPr lang="en-US" dirty="0"/>
              <a:t>Provide education and training to community on first aid.</a:t>
            </a:r>
          </a:p>
          <a:p>
            <a:r>
              <a:rPr lang="en-US" dirty="0"/>
              <a:t>People with medical conditions like epilepsy should not do cooking. </a:t>
            </a:r>
          </a:p>
        </p:txBody>
      </p:sp>
    </p:spTree>
    <p:extLst>
      <p:ext uri="{BB962C8B-B14F-4D97-AF65-F5344CB8AC3E}">
        <p14:creationId xmlns:p14="http://schemas.microsoft.com/office/powerpoint/2010/main" val="418394781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2.CHOCKING.</a:t>
            </a:r>
          </a:p>
        </p:txBody>
      </p:sp>
      <p:sp>
        <p:nvSpPr>
          <p:cNvPr id="3" name="Content Placeholder 2"/>
          <p:cNvSpPr>
            <a:spLocks noGrp="1"/>
          </p:cNvSpPr>
          <p:nvPr>
            <p:ph idx="1"/>
          </p:nvPr>
        </p:nvSpPr>
        <p:spPr/>
        <p:txBody>
          <a:bodyPr/>
          <a:lstStyle/>
          <a:p>
            <a:r>
              <a:rPr lang="en-US" dirty="0"/>
              <a:t>It refers to the partial or complete obstruction of the airway.</a:t>
            </a:r>
          </a:p>
          <a:p>
            <a:pPr marL="0" indent="0">
              <a:buNone/>
            </a:pPr>
            <a:r>
              <a:rPr lang="en-US" b="1" dirty="0"/>
              <a:t>RISK FACTORS.</a:t>
            </a:r>
          </a:p>
          <a:p>
            <a:pPr>
              <a:buFontTx/>
              <a:buChar char="-"/>
            </a:pPr>
            <a:r>
              <a:rPr lang="en-US" dirty="0"/>
              <a:t>Older adults</a:t>
            </a:r>
          </a:p>
          <a:p>
            <a:pPr>
              <a:buFontTx/>
              <a:buChar char="-"/>
            </a:pPr>
            <a:r>
              <a:rPr lang="en-US" dirty="0"/>
              <a:t>Children-chewing of food incompletely, swallowing items </a:t>
            </a:r>
            <a:r>
              <a:rPr lang="en-US" dirty="0" err="1"/>
              <a:t>e.g</a:t>
            </a:r>
            <a:r>
              <a:rPr lang="en-US" dirty="0"/>
              <a:t> coins, </a:t>
            </a:r>
            <a:r>
              <a:rPr lang="en-US" dirty="0" err="1"/>
              <a:t>jewellery</a:t>
            </a:r>
            <a:r>
              <a:rPr lang="en-US" dirty="0"/>
              <a:t>. Too much food in the mouth at the same time, attempting to eat large pieces of food.</a:t>
            </a:r>
          </a:p>
        </p:txBody>
      </p:sp>
    </p:spTree>
    <p:extLst>
      <p:ext uri="{BB962C8B-B14F-4D97-AF65-F5344CB8AC3E}">
        <p14:creationId xmlns:p14="http://schemas.microsoft.com/office/powerpoint/2010/main" val="108379392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a:t>
            </a:r>
          </a:p>
        </p:txBody>
      </p:sp>
      <p:sp>
        <p:nvSpPr>
          <p:cNvPr id="3" name="Content Placeholder 2"/>
          <p:cNvSpPr>
            <a:spLocks noGrp="1"/>
          </p:cNvSpPr>
          <p:nvPr>
            <p:ph idx="1"/>
          </p:nvPr>
        </p:nvSpPr>
        <p:spPr/>
        <p:txBody>
          <a:bodyPr/>
          <a:lstStyle/>
          <a:p>
            <a:r>
              <a:rPr lang="en-US" dirty="0"/>
              <a:t>Sit while eating.</a:t>
            </a:r>
          </a:p>
          <a:p>
            <a:r>
              <a:rPr lang="en-US" dirty="0"/>
              <a:t>Encourage your child to chew food well.</a:t>
            </a:r>
          </a:p>
          <a:p>
            <a:r>
              <a:rPr lang="en-US" dirty="0"/>
              <a:t>Keep food pieces small </a:t>
            </a:r>
          </a:p>
          <a:p>
            <a:r>
              <a:rPr lang="en-US" dirty="0"/>
              <a:t>Try to keep small objects at home out of reach to children.</a:t>
            </a:r>
          </a:p>
          <a:p>
            <a:r>
              <a:rPr lang="en-US" dirty="0"/>
              <a:t>Avoid whole nuts.</a:t>
            </a:r>
          </a:p>
          <a:p>
            <a:r>
              <a:rPr lang="en-US" dirty="0"/>
              <a:t>Cook, grate or mash hard food for easy swallowing.</a:t>
            </a:r>
          </a:p>
        </p:txBody>
      </p:sp>
    </p:spTree>
    <p:extLst>
      <p:ext uri="{BB962C8B-B14F-4D97-AF65-F5344CB8AC3E}">
        <p14:creationId xmlns:p14="http://schemas.microsoft.com/office/powerpoint/2010/main" val="308056517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POISONING.</a:t>
            </a:r>
          </a:p>
        </p:txBody>
      </p:sp>
      <p:sp>
        <p:nvSpPr>
          <p:cNvPr id="3" name="Content Placeholder 2"/>
          <p:cNvSpPr>
            <a:spLocks noGrp="1"/>
          </p:cNvSpPr>
          <p:nvPr>
            <p:ph idx="1"/>
          </p:nvPr>
        </p:nvSpPr>
        <p:spPr/>
        <p:txBody>
          <a:bodyPr/>
          <a:lstStyle/>
          <a:p>
            <a:r>
              <a:rPr lang="en-US" dirty="0"/>
              <a:t>It refers to a substance that when taken into the body in large quantities will cause harm or death.</a:t>
            </a:r>
          </a:p>
          <a:p>
            <a:pPr marL="0" indent="0">
              <a:buNone/>
            </a:pPr>
            <a:r>
              <a:rPr lang="en-US" b="1" u="sng" dirty="0"/>
              <a:t>CAUSES OF POISONING.</a:t>
            </a:r>
          </a:p>
          <a:p>
            <a:pPr>
              <a:buFontTx/>
              <a:buChar char="-"/>
            </a:pPr>
            <a:r>
              <a:rPr lang="en-US" dirty="0"/>
              <a:t>Organophosphate compounds </a:t>
            </a:r>
          </a:p>
          <a:p>
            <a:pPr>
              <a:buFontTx/>
              <a:buChar char="-"/>
            </a:pPr>
            <a:r>
              <a:rPr lang="en-US" dirty="0"/>
              <a:t>Ingestion of kerosene</a:t>
            </a:r>
          </a:p>
          <a:p>
            <a:pPr>
              <a:buFontTx/>
              <a:buChar char="-"/>
            </a:pPr>
            <a:r>
              <a:rPr lang="en-US" dirty="0"/>
              <a:t>Pesticides</a:t>
            </a:r>
          </a:p>
          <a:p>
            <a:pPr>
              <a:buFontTx/>
              <a:buChar char="-"/>
            </a:pPr>
            <a:r>
              <a:rPr lang="en-US" dirty="0"/>
              <a:t>Poisonous drugs.</a:t>
            </a:r>
          </a:p>
        </p:txBody>
      </p:sp>
    </p:spTree>
    <p:extLst>
      <p:ext uri="{BB962C8B-B14F-4D97-AF65-F5344CB8AC3E}">
        <p14:creationId xmlns:p14="http://schemas.microsoft.com/office/powerpoint/2010/main" val="137383204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AND SYMPTOMS</a:t>
            </a:r>
          </a:p>
        </p:txBody>
      </p:sp>
      <p:sp>
        <p:nvSpPr>
          <p:cNvPr id="3" name="Content Placeholder 2"/>
          <p:cNvSpPr>
            <a:spLocks noGrp="1"/>
          </p:cNvSpPr>
          <p:nvPr>
            <p:ph idx="1"/>
          </p:nvPr>
        </p:nvSpPr>
        <p:spPr/>
        <p:txBody>
          <a:bodyPr>
            <a:normAutofit lnSpcReduction="10000"/>
          </a:bodyPr>
          <a:lstStyle/>
          <a:p>
            <a:r>
              <a:rPr lang="en-US" dirty="0"/>
              <a:t>Burning sensation </a:t>
            </a:r>
          </a:p>
          <a:p>
            <a:r>
              <a:rPr lang="en-US" dirty="0"/>
              <a:t>Abdominal pains</a:t>
            </a:r>
          </a:p>
          <a:p>
            <a:r>
              <a:rPr lang="en-US" dirty="0"/>
              <a:t>Breathing difficulties</a:t>
            </a:r>
          </a:p>
          <a:p>
            <a:r>
              <a:rPr lang="en-US" dirty="0"/>
              <a:t>Vomiting</a:t>
            </a:r>
          </a:p>
          <a:p>
            <a:r>
              <a:rPr lang="en-US" dirty="0"/>
              <a:t>Impaired consciousness</a:t>
            </a:r>
          </a:p>
          <a:p>
            <a:r>
              <a:rPr lang="en-US" dirty="0" err="1"/>
              <a:t>Diarrhoea</a:t>
            </a:r>
            <a:endParaRPr lang="en-US" dirty="0"/>
          </a:p>
          <a:p>
            <a:r>
              <a:rPr lang="en-US" dirty="0"/>
              <a:t>Skin eruptions</a:t>
            </a:r>
          </a:p>
          <a:p>
            <a:r>
              <a:rPr lang="en-US" dirty="0"/>
              <a:t>Seizures.</a:t>
            </a:r>
          </a:p>
        </p:txBody>
      </p:sp>
    </p:spTree>
    <p:extLst>
      <p:ext uri="{BB962C8B-B14F-4D97-AF65-F5344CB8AC3E}">
        <p14:creationId xmlns:p14="http://schemas.microsoft.com/office/powerpoint/2010/main" val="261778731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DON’TS</a:t>
            </a:r>
          </a:p>
        </p:txBody>
      </p:sp>
      <p:sp>
        <p:nvSpPr>
          <p:cNvPr id="3" name="Content Placeholder 2"/>
          <p:cNvSpPr>
            <a:spLocks noGrp="1"/>
          </p:cNvSpPr>
          <p:nvPr>
            <p:ph idx="1"/>
          </p:nvPr>
        </p:nvSpPr>
        <p:spPr/>
        <p:txBody>
          <a:bodyPr>
            <a:normAutofit lnSpcReduction="10000"/>
          </a:bodyPr>
          <a:lstStyle/>
          <a:p>
            <a:r>
              <a:rPr lang="en-US" dirty="0"/>
              <a:t>Nil per oral</a:t>
            </a:r>
          </a:p>
          <a:p>
            <a:r>
              <a:rPr lang="en-US" dirty="0"/>
              <a:t>Don’t induce vomiting</a:t>
            </a:r>
          </a:p>
          <a:p>
            <a:r>
              <a:rPr lang="en-US" dirty="0"/>
              <a:t>Don’t move unnecessarily.</a:t>
            </a:r>
          </a:p>
          <a:p>
            <a:pPr marL="0" indent="0">
              <a:buNone/>
            </a:pPr>
            <a:endParaRPr lang="en-US" b="1" u="sng" dirty="0"/>
          </a:p>
          <a:p>
            <a:pPr marL="0" indent="0">
              <a:buNone/>
            </a:pPr>
            <a:r>
              <a:rPr lang="en-US" b="1" u="sng" dirty="0"/>
              <a:t>PREVENTION.</a:t>
            </a:r>
          </a:p>
          <a:p>
            <a:pPr marL="0" indent="0">
              <a:buNone/>
            </a:pPr>
            <a:r>
              <a:rPr lang="en-US" dirty="0"/>
              <a:t>-Proper labelling of chemical containers.</a:t>
            </a:r>
          </a:p>
          <a:p>
            <a:pPr>
              <a:buFontTx/>
              <a:buChar char="-"/>
            </a:pPr>
            <a:r>
              <a:rPr lang="en-US" dirty="0"/>
              <a:t>Store drugs, chemicals and poisons in trays above the reach of children.</a:t>
            </a:r>
          </a:p>
        </p:txBody>
      </p:sp>
    </p:spTree>
    <p:extLst>
      <p:ext uri="{BB962C8B-B14F-4D97-AF65-F5344CB8AC3E}">
        <p14:creationId xmlns:p14="http://schemas.microsoft.com/office/powerpoint/2010/main" val="233194253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 prevention.</a:t>
            </a:r>
          </a:p>
        </p:txBody>
      </p:sp>
      <p:sp>
        <p:nvSpPr>
          <p:cNvPr id="3" name="Content Placeholder 2"/>
          <p:cNvSpPr>
            <a:spLocks noGrp="1"/>
          </p:cNvSpPr>
          <p:nvPr>
            <p:ph idx="1"/>
          </p:nvPr>
        </p:nvSpPr>
        <p:spPr/>
        <p:txBody>
          <a:bodyPr/>
          <a:lstStyle/>
          <a:p>
            <a:r>
              <a:rPr lang="en-US" dirty="0"/>
              <a:t>Put poisons on lockable cupboards and shelves.</a:t>
            </a:r>
          </a:p>
          <a:p>
            <a:r>
              <a:rPr lang="en-US" dirty="0"/>
              <a:t>Dispose off poison containers and destroy them after use.</a:t>
            </a:r>
          </a:p>
          <a:p>
            <a:endParaRPr lang="en-US" dirty="0"/>
          </a:p>
        </p:txBody>
      </p:sp>
    </p:spTree>
    <p:extLst>
      <p:ext uri="{BB962C8B-B14F-4D97-AF65-F5344CB8AC3E}">
        <p14:creationId xmlns:p14="http://schemas.microsoft.com/office/powerpoint/2010/main" val="316629688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4.SNAKE BITES.</a:t>
            </a:r>
          </a:p>
        </p:txBody>
      </p:sp>
      <p:sp>
        <p:nvSpPr>
          <p:cNvPr id="3" name="Content Placeholder 2"/>
          <p:cNvSpPr>
            <a:spLocks noGrp="1"/>
          </p:cNvSpPr>
          <p:nvPr>
            <p:ph idx="1"/>
          </p:nvPr>
        </p:nvSpPr>
        <p:spPr/>
        <p:txBody>
          <a:bodyPr/>
          <a:lstStyle/>
          <a:p>
            <a:r>
              <a:rPr lang="en-US" dirty="0"/>
              <a:t>This mostly occurs during hot seasons where most of the snakes come out of their hiding holes to look for water and shade.</a:t>
            </a:r>
          </a:p>
          <a:p>
            <a:r>
              <a:rPr lang="en-US" dirty="0"/>
              <a:t>During nights shifts they mostly come out for search of their prey.</a:t>
            </a:r>
          </a:p>
          <a:p>
            <a:r>
              <a:rPr lang="en-US" dirty="0"/>
              <a:t>The outcome of snake bite depend on a number of factors:-</a:t>
            </a:r>
          </a:p>
          <a:p>
            <a:pPr marL="514350" indent="-514350">
              <a:buAutoNum type="arabicPeriod"/>
            </a:pPr>
            <a:r>
              <a:rPr lang="en-US" dirty="0"/>
              <a:t>The amount of venom</a:t>
            </a:r>
          </a:p>
          <a:p>
            <a:pPr marL="0" indent="0">
              <a:buNone/>
            </a:pPr>
            <a:endParaRPr lang="en-US" dirty="0"/>
          </a:p>
        </p:txBody>
      </p:sp>
    </p:spTree>
    <p:extLst>
      <p:ext uri="{BB962C8B-B14F-4D97-AF65-F5344CB8AC3E}">
        <p14:creationId xmlns:p14="http://schemas.microsoft.com/office/powerpoint/2010/main" val="174736881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2. The health condition of the victim</a:t>
            </a:r>
          </a:p>
          <a:p>
            <a:pPr marL="0" indent="0">
              <a:buNone/>
            </a:pPr>
            <a:r>
              <a:rPr lang="en-US" dirty="0"/>
              <a:t>3 The species of the snake</a:t>
            </a:r>
          </a:p>
          <a:p>
            <a:pPr marL="0" indent="0">
              <a:buNone/>
            </a:pPr>
            <a:r>
              <a:rPr lang="en-US" dirty="0"/>
              <a:t>4. The area of the body bitten.</a:t>
            </a:r>
          </a:p>
          <a:p>
            <a:pPr marL="0" indent="0">
              <a:buNone/>
            </a:pPr>
            <a:r>
              <a:rPr lang="en-US" b="1" u="sng" dirty="0"/>
              <a:t>PREVENTION</a:t>
            </a:r>
          </a:p>
          <a:p>
            <a:pPr>
              <a:buFontTx/>
              <a:buChar char="-"/>
            </a:pPr>
            <a:r>
              <a:rPr lang="en-US" dirty="0"/>
              <a:t>Clearing of the bushes around the homes.</a:t>
            </a:r>
          </a:p>
          <a:p>
            <a:pPr>
              <a:buFontTx/>
              <a:buChar char="-"/>
            </a:pPr>
            <a:r>
              <a:rPr lang="en-US" dirty="0"/>
              <a:t>Place basin with water around the house to prevent them from getting in the houses.</a:t>
            </a:r>
          </a:p>
          <a:p>
            <a:pPr>
              <a:buFontTx/>
              <a:buChar char="-"/>
            </a:pPr>
            <a:r>
              <a:rPr lang="en-US" dirty="0"/>
              <a:t>Keeping cats to scare the snakes away.</a:t>
            </a:r>
          </a:p>
        </p:txBody>
      </p:sp>
    </p:spTree>
    <p:extLst>
      <p:ext uri="{BB962C8B-B14F-4D97-AF65-F5344CB8AC3E}">
        <p14:creationId xmlns:p14="http://schemas.microsoft.com/office/powerpoint/2010/main" val="427973895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DROWNING.</a:t>
            </a:r>
          </a:p>
        </p:txBody>
      </p:sp>
      <p:sp>
        <p:nvSpPr>
          <p:cNvPr id="3" name="Content Placeholder 2"/>
          <p:cNvSpPr>
            <a:spLocks noGrp="1"/>
          </p:cNvSpPr>
          <p:nvPr>
            <p:ph idx="1"/>
          </p:nvPr>
        </p:nvSpPr>
        <p:spPr/>
        <p:txBody>
          <a:bodyPr/>
          <a:lstStyle/>
          <a:p>
            <a:r>
              <a:rPr lang="en-US" dirty="0"/>
              <a:t>It is the process of experiencing respiratory impairment from submersion/ immersion in liquid. </a:t>
            </a:r>
          </a:p>
          <a:p>
            <a:pPr marL="0" indent="0">
              <a:buNone/>
            </a:pPr>
            <a:r>
              <a:rPr lang="en-US" b="1" u="sng" dirty="0"/>
              <a:t>RISK FACTORS.</a:t>
            </a:r>
          </a:p>
          <a:p>
            <a:pPr>
              <a:buFontTx/>
              <a:buChar char="-"/>
            </a:pPr>
            <a:r>
              <a:rPr lang="en-US" dirty="0"/>
              <a:t>Medical conditions </a:t>
            </a:r>
            <a:r>
              <a:rPr lang="en-US" dirty="0" err="1"/>
              <a:t>eg</a:t>
            </a:r>
            <a:r>
              <a:rPr lang="en-US" dirty="0"/>
              <a:t> epilepsy.</a:t>
            </a:r>
          </a:p>
          <a:p>
            <a:pPr>
              <a:buFontTx/>
              <a:buChar char="-"/>
            </a:pPr>
            <a:r>
              <a:rPr lang="en-US" dirty="0"/>
              <a:t>Tourists unfamiliar with local water risks and features floods.</a:t>
            </a:r>
          </a:p>
          <a:p>
            <a:pPr>
              <a:buFontTx/>
              <a:buChar char="-"/>
            </a:pPr>
            <a:r>
              <a:rPr lang="en-US" dirty="0"/>
              <a:t>Increased access to waters.</a:t>
            </a:r>
          </a:p>
        </p:txBody>
      </p:sp>
    </p:spTree>
    <p:extLst>
      <p:ext uri="{BB962C8B-B14F-4D97-AF65-F5344CB8AC3E}">
        <p14:creationId xmlns:p14="http://schemas.microsoft.com/office/powerpoint/2010/main" val="2689545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CT.</a:t>
            </a:r>
            <a:br>
              <a:rPr lang="en-US" dirty="0"/>
            </a:br>
            <a:endParaRPr lang="en-US" dirty="0"/>
          </a:p>
        </p:txBody>
      </p:sp>
      <p:sp>
        <p:nvSpPr>
          <p:cNvPr id="3" name="Content Placeholder 2"/>
          <p:cNvSpPr>
            <a:spLocks noGrp="1"/>
          </p:cNvSpPr>
          <p:nvPr>
            <p:ph idx="1"/>
          </p:nvPr>
        </p:nvSpPr>
        <p:spPr/>
        <p:txBody>
          <a:bodyPr/>
          <a:lstStyle/>
          <a:p>
            <a:pPr>
              <a:buNone/>
            </a:pPr>
            <a:r>
              <a:rPr lang="en-US" dirty="0"/>
              <a:t>12. Ensure sustainable consumption and production patterns.</a:t>
            </a:r>
          </a:p>
          <a:p>
            <a:pPr>
              <a:buNone/>
            </a:pPr>
            <a:r>
              <a:rPr lang="en-US" dirty="0"/>
              <a:t>13. Take urgent action to combat climate change and its impacts.</a:t>
            </a:r>
          </a:p>
          <a:p>
            <a:pPr>
              <a:buNone/>
            </a:pPr>
            <a:r>
              <a:rPr lang="en-US" dirty="0"/>
              <a:t>14. Conserve and sustainably use the oceans, seas and marine resources for sustainable development.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a:buFontTx/>
              <a:buChar char="-"/>
            </a:pPr>
            <a:r>
              <a:rPr lang="en-US" dirty="0"/>
              <a:t>Children mostly under five years.</a:t>
            </a:r>
          </a:p>
          <a:p>
            <a:pPr>
              <a:buFontTx/>
              <a:buChar char="-"/>
            </a:pPr>
            <a:r>
              <a:rPr lang="en-US" dirty="0"/>
              <a:t>Males due to exposure to water and risk behaviors like swimming, drinking alcohol before swimming or boating.</a:t>
            </a:r>
          </a:p>
          <a:p>
            <a:pPr marL="0" indent="0">
              <a:buNone/>
            </a:pPr>
            <a:r>
              <a:rPr lang="en-US" b="1" u="sng" dirty="0"/>
              <a:t>PREVENTION.</a:t>
            </a:r>
          </a:p>
          <a:p>
            <a:pPr marL="0" indent="0">
              <a:buNone/>
            </a:pPr>
            <a:r>
              <a:rPr lang="en-US" dirty="0"/>
              <a:t>- Development and Implementation of safe water system </a:t>
            </a:r>
            <a:r>
              <a:rPr lang="en-US" dirty="0" err="1"/>
              <a:t>eg</a:t>
            </a:r>
            <a:r>
              <a:rPr lang="en-US" dirty="0"/>
              <a:t> draining systems, flood control embankments in flood prone areas.</a:t>
            </a:r>
          </a:p>
        </p:txBody>
      </p:sp>
    </p:spTree>
    <p:extLst>
      <p:ext uri="{BB962C8B-B14F-4D97-AF65-F5344CB8AC3E}">
        <p14:creationId xmlns:p14="http://schemas.microsoft.com/office/powerpoint/2010/main" val="106438390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 </a:t>
            </a:r>
          </a:p>
        </p:txBody>
      </p:sp>
      <p:sp>
        <p:nvSpPr>
          <p:cNvPr id="3" name="Content Placeholder 2"/>
          <p:cNvSpPr>
            <a:spLocks noGrp="1"/>
          </p:cNvSpPr>
          <p:nvPr>
            <p:ph idx="1"/>
          </p:nvPr>
        </p:nvSpPr>
        <p:spPr/>
        <p:txBody>
          <a:bodyPr/>
          <a:lstStyle/>
          <a:p>
            <a:r>
              <a:rPr lang="en-US" dirty="0"/>
              <a:t>Building four sided pool fences or barriers preventing access to standing water.</a:t>
            </a:r>
          </a:p>
          <a:p>
            <a:r>
              <a:rPr lang="en-US" dirty="0"/>
              <a:t>Creating and maintaining safe water zones for recreation.</a:t>
            </a:r>
          </a:p>
          <a:p>
            <a:r>
              <a:rPr lang="en-US" dirty="0"/>
              <a:t>Covering of wells </a:t>
            </a:r>
          </a:p>
          <a:p>
            <a:r>
              <a:rPr lang="en-US" dirty="0"/>
              <a:t>Empty buckets and bath.</a:t>
            </a:r>
          </a:p>
          <a:p>
            <a:r>
              <a:rPr lang="en-US" dirty="0"/>
              <a:t>Filled buckets and basins of water should be covered with tight lids away from children.</a:t>
            </a:r>
          </a:p>
        </p:txBody>
      </p:sp>
    </p:spTree>
    <p:extLst>
      <p:ext uri="{BB962C8B-B14F-4D97-AF65-F5344CB8AC3E}">
        <p14:creationId xmlns:p14="http://schemas.microsoft.com/office/powerpoint/2010/main" val="2468014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FALLS.</a:t>
            </a:r>
          </a:p>
        </p:txBody>
      </p:sp>
      <p:sp>
        <p:nvSpPr>
          <p:cNvPr id="3" name="Content Placeholder 2"/>
          <p:cNvSpPr>
            <a:spLocks noGrp="1"/>
          </p:cNvSpPr>
          <p:nvPr>
            <p:ph idx="1"/>
          </p:nvPr>
        </p:nvSpPr>
        <p:spPr/>
        <p:txBody>
          <a:bodyPr/>
          <a:lstStyle/>
          <a:p>
            <a:r>
              <a:rPr lang="en-US" dirty="0"/>
              <a:t>It can either be from height like children and from stairs </a:t>
            </a:r>
            <a:r>
              <a:rPr lang="en-US" dirty="0" err="1"/>
              <a:t>eg</a:t>
            </a:r>
            <a:r>
              <a:rPr lang="en-US" dirty="0"/>
              <a:t> in </a:t>
            </a:r>
            <a:r>
              <a:rPr lang="en-US" dirty="0" err="1"/>
              <a:t>eldely</a:t>
            </a:r>
            <a:r>
              <a:rPr lang="en-US" dirty="0"/>
              <a:t>.</a:t>
            </a:r>
          </a:p>
          <a:p>
            <a:pPr marL="0" indent="0">
              <a:buNone/>
            </a:pPr>
            <a:r>
              <a:rPr lang="en-US" b="1" u="sng" dirty="0"/>
              <a:t>RISK FACTORS</a:t>
            </a:r>
          </a:p>
          <a:p>
            <a:pPr marL="0" indent="0">
              <a:buNone/>
            </a:pPr>
            <a:r>
              <a:rPr lang="en-US" dirty="0"/>
              <a:t>1 Occupation at elevated heights or other hazardous working conditions.</a:t>
            </a:r>
          </a:p>
          <a:p>
            <a:pPr marL="0" indent="0">
              <a:buNone/>
            </a:pPr>
            <a:r>
              <a:rPr lang="en-US" dirty="0"/>
              <a:t>2.Alcohol or substance use.</a:t>
            </a:r>
          </a:p>
          <a:p>
            <a:pPr marL="0" indent="0">
              <a:buNone/>
            </a:pPr>
            <a:r>
              <a:rPr lang="en-US" dirty="0"/>
              <a:t>3. Socio economic factors </a:t>
            </a:r>
            <a:r>
              <a:rPr lang="en-US" dirty="0" err="1"/>
              <a:t>eg</a:t>
            </a:r>
            <a:r>
              <a:rPr lang="en-US" dirty="0"/>
              <a:t> poverty, overcrowded housing and young maternal age. </a:t>
            </a:r>
          </a:p>
        </p:txBody>
      </p:sp>
    </p:spTree>
    <p:extLst>
      <p:ext uri="{BB962C8B-B14F-4D97-AF65-F5344CB8AC3E}">
        <p14:creationId xmlns:p14="http://schemas.microsoft.com/office/powerpoint/2010/main" val="4512391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marL="0" indent="0">
              <a:buNone/>
            </a:pPr>
            <a:r>
              <a:rPr lang="en-US" dirty="0"/>
              <a:t>4. Underlying medical conditions </a:t>
            </a:r>
            <a:r>
              <a:rPr lang="en-US" dirty="0" err="1"/>
              <a:t>eg</a:t>
            </a:r>
            <a:r>
              <a:rPr lang="en-US" dirty="0"/>
              <a:t> neurological conditions.</a:t>
            </a:r>
          </a:p>
          <a:p>
            <a:pPr marL="0" indent="0">
              <a:buNone/>
            </a:pPr>
            <a:r>
              <a:rPr lang="en-US" dirty="0"/>
              <a:t>5. Side effects of medication, physical, inactivity and loss of balance particularly for those with poor balance and limited vision.</a:t>
            </a:r>
          </a:p>
          <a:p>
            <a:pPr marL="0" indent="0">
              <a:buNone/>
            </a:pPr>
            <a:r>
              <a:rPr lang="en-US" dirty="0"/>
              <a:t>6. Unsafe environment.</a:t>
            </a:r>
          </a:p>
          <a:p>
            <a:pPr marL="0" indent="0">
              <a:buNone/>
            </a:pPr>
            <a:r>
              <a:rPr lang="en-US" b="1" u="sng" dirty="0"/>
              <a:t>PREVENTION.</a:t>
            </a:r>
          </a:p>
          <a:p>
            <a:pPr marL="0" indent="0">
              <a:buNone/>
            </a:pPr>
            <a:r>
              <a:rPr lang="en-US" dirty="0"/>
              <a:t>- </a:t>
            </a:r>
            <a:r>
              <a:rPr lang="en-US" dirty="0" err="1"/>
              <a:t>Screaning</a:t>
            </a:r>
            <a:r>
              <a:rPr lang="en-US" dirty="0"/>
              <a:t> within living environments.</a:t>
            </a:r>
          </a:p>
        </p:txBody>
      </p:sp>
    </p:spTree>
    <p:extLst>
      <p:ext uri="{BB962C8B-B14F-4D97-AF65-F5344CB8AC3E}">
        <p14:creationId xmlns:p14="http://schemas.microsoft.com/office/powerpoint/2010/main" val="35748712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a:buFontTx/>
              <a:buChar char="-"/>
            </a:pPr>
            <a:r>
              <a:rPr lang="en-US" dirty="0"/>
              <a:t>Home assessments and environmental modification for those within known risks factors or a history of falling.</a:t>
            </a:r>
          </a:p>
          <a:p>
            <a:pPr>
              <a:buFontTx/>
              <a:buChar char="-"/>
            </a:pPr>
            <a:r>
              <a:rPr lang="en-US" dirty="0"/>
              <a:t>Prescription of appropriate assistive devices to address physical and sensory impairments.</a:t>
            </a:r>
          </a:p>
          <a:p>
            <a:pPr>
              <a:buFontTx/>
              <a:buChar char="-"/>
            </a:pPr>
            <a:r>
              <a:rPr lang="en-US" dirty="0"/>
              <a:t>Muscles strengthening and balance retraining prescribed by a health trained professional.</a:t>
            </a:r>
          </a:p>
        </p:txBody>
      </p:sp>
    </p:spTree>
    <p:extLst>
      <p:ext uri="{BB962C8B-B14F-4D97-AF65-F5344CB8AC3E}">
        <p14:creationId xmlns:p14="http://schemas.microsoft.com/office/powerpoint/2010/main" val="383015674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SUICIDES</a:t>
            </a:r>
          </a:p>
        </p:txBody>
      </p:sp>
      <p:sp>
        <p:nvSpPr>
          <p:cNvPr id="3" name="Content Placeholder 2"/>
          <p:cNvSpPr>
            <a:spLocks noGrp="1"/>
          </p:cNvSpPr>
          <p:nvPr>
            <p:ph idx="1"/>
          </p:nvPr>
        </p:nvSpPr>
        <p:spPr/>
        <p:txBody>
          <a:bodyPr>
            <a:normAutofit lnSpcReduction="10000"/>
          </a:bodyPr>
          <a:lstStyle/>
          <a:p>
            <a:pPr marL="0" indent="0">
              <a:buNone/>
            </a:pPr>
            <a:r>
              <a:rPr lang="en-US" dirty="0"/>
              <a:t>Sui -means self</a:t>
            </a:r>
          </a:p>
          <a:p>
            <a:pPr marL="0" indent="0">
              <a:buNone/>
            </a:pPr>
            <a:r>
              <a:rPr lang="en-US" dirty="0" err="1"/>
              <a:t>Cides</a:t>
            </a:r>
            <a:r>
              <a:rPr lang="en-US" dirty="0"/>
              <a:t>- means murder.</a:t>
            </a:r>
          </a:p>
          <a:p>
            <a:pPr>
              <a:buFontTx/>
              <a:buChar char="-"/>
            </a:pPr>
            <a:r>
              <a:rPr lang="en-US" dirty="0"/>
              <a:t>It is an act of intentionally causing one’s own death.</a:t>
            </a:r>
          </a:p>
          <a:p>
            <a:pPr marL="0" indent="0">
              <a:buNone/>
            </a:pPr>
            <a:r>
              <a:rPr lang="en-US" b="1" u="sng" dirty="0"/>
              <a:t>Methods of suicides</a:t>
            </a:r>
          </a:p>
          <a:p>
            <a:pPr>
              <a:buFontTx/>
              <a:buChar char="-"/>
            </a:pPr>
            <a:r>
              <a:rPr lang="en-US" dirty="0" err="1"/>
              <a:t>Organophosphorus</a:t>
            </a:r>
            <a:r>
              <a:rPr lang="en-US" dirty="0"/>
              <a:t> or vegetable poisoning.</a:t>
            </a:r>
          </a:p>
          <a:p>
            <a:pPr>
              <a:buFontTx/>
              <a:buChar char="-"/>
            </a:pPr>
            <a:r>
              <a:rPr lang="en-US" dirty="0"/>
              <a:t>Hanging</a:t>
            </a:r>
          </a:p>
          <a:p>
            <a:pPr>
              <a:buFontTx/>
              <a:buChar char="-"/>
            </a:pPr>
            <a:r>
              <a:rPr lang="en-US" dirty="0"/>
              <a:t>Fire</a:t>
            </a:r>
            <a:r>
              <a:rPr lang="en-US"/>
              <a:t>.; Drowning.</a:t>
            </a:r>
            <a:endParaRPr lang="en-US" dirty="0"/>
          </a:p>
        </p:txBody>
      </p:sp>
    </p:spTree>
    <p:extLst>
      <p:ext uri="{BB962C8B-B14F-4D97-AF65-F5344CB8AC3E}">
        <p14:creationId xmlns:p14="http://schemas.microsoft.com/office/powerpoint/2010/main" val="41212271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CAUSES OF SUICIDES.</a:t>
            </a:r>
          </a:p>
        </p:txBody>
      </p:sp>
      <p:sp>
        <p:nvSpPr>
          <p:cNvPr id="3" name="Content Placeholder 2"/>
          <p:cNvSpPr>
            <a:spLocks noGrp="1"/>
          </p:cNvSpPr>
          <p:nvPr>
            <p:ph idx="1"/>
          </p:nvPr>
        </p:nvSpPr>
        <p:spPr/>
        <p:txBody>
          <a:bodyPr/>
          <a:lstStyle/>
          <a:p>
            <a:r>
              <a:rPr lang="en-US" dirty="0"/>
              <a:t>Dreadful diseases.</a:t>
            </a:r>
          </a:p>
          <a:p>
            <a:r>
              <a:rPr lang="en-US" dirty="0"/>
              <a:t>Quarrels in the families.</a:t>
            </a:r>
          </a:p>
          <a:p>
            <a:r>
              <a:rPr lang="en-US" dirty="0"/>
              <a:t>Love affairs</a:t>
            </a:r>
          </a:p>
          <a:p>
            <a:r>
              <a:rPr lang="en-US" dirty="0"/>
              <a:t>Poverty</a:t>
            </a:r>
          </a:p>
          <a:p>
            <a:r>
              <a:rPr lang="en-US" dirty="0"/>
              <a:t>Unemployment.</a:t>
            </a:r>
          </a:p>
          <a:p>
            <a:r>
              <a:rPr lang="en-US" dirty="0"/>
              <a:t>Dowry dispute</a:t>
            </a:r>
          </a:p>
          <a:p>
            <a:r>
              <a:rPr lang="en-US" dirty="0"/>
              <a:t>Failure in examination.</a:t>
            </a:r>
          </a:p>
          <a:p>
            <a:endParaRPr lang="en-US" dirty="0"/>
          </a:p>
        </p:txBody>
      </p:sp>
    </p:spTree>
    <p:extLst>
      <p:ext uri="{BB962C8B-B14F-4D97-AF65-F5344CB8AC3E}">
        <p14:creationId xmlns:p14="http://schemas.microsoft.com/office/powerpoint/2010/main" val="307564558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ASSESSING SUICIDES RISKS</a:t>
            </a:r>
          </a:p>
        </p:txBody>
      </p:sp>
      <p:sp>
        <p:nvSpPr>
          <p:cNvPr id="3" name="Content Placeholder 2"/>
          <p:cNvSpPr>
            <a:spLocks noGrp="1"/>
          </p:cNvSpPr>
          <p:nvPr>
            <p:ph idx="1"/>
          </p:nvPr>
        </p:nvSpPr>
        <p:spPr/>
        <p:txBody>
          <a:bodyPr/>
          <a:lstStyle/>
          <a:p>
            <a:r>
              <a:rPr lang="en-US" dirty="0"/>
              <a:t>The person asks about thoughts and plans for suicides.eg pills hoarded, a rope bought.</a:t>
            </a:r>
          </a:p>
          <a:p>
            <a:r>
              <a:rPr lang="en-US" dirty="0"/>
              <a:t>Assess for depression. </a:t>
            </a:r>
          </a:p>
          <a:p>
            <a:r>
              <a:rPr lang="en-US" dirty="0"/>
              <a:t>Living alone from the family setting.</a:t>
            </a:r>
          </a:p>
          <a:p>
            <a:r>
              <a:rPr lang="en-US" dirty="0"/>
              <a:t>Recent life events such as:- death of a spouse, loss of status for the ambitions, impeding marriage of a child for a lonely widow.</a:t>
            </a:r>
          </a:p>
          <a:p>
            <a:r>
              <a:rPr lang="en-US" dirty="0"/>
              <a:t>The person who deliberate self harm such as</a:t>
            </a:r>
          </a:p>
        </p:txBody>
      </p:sp>
    </p:spTree>
    <p:extLst>
      <p:ext uri="{BB962C8B-B14F-4D97-AF65-F5344CB8AC3E}">
        <p14:creationId xmlns:p14="http://schemas.microsoft.com/office/powerpoint/2010/main" val="24515958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self- injecting with poison drugs, narcotics, sedatives, consuming overdose of analgesics and psychotropic drugs.</a:t>
            </a:r>
          </a:p>
        </p:txBody>
      </p:sp>
    </p:spTree>
    <p:extLst>
      <p:ext uri="{BB962C8B-B14F-4D97-AF65-F5344CB8AC3E}">
        <p14:creationId xmlns:p14="http://schemas.microsoft.com/office/powerpoint/2010/main" val="18450989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a:t>
            </a:r>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a:t>Individual methods.</a:t>
            </a:r>
          </a:p>
          <a:p>
            <a:pPr marL="0" indent="0">
              <a:buNone/>
            </a:pPr>
            <a:r>
              <a:rPr lang="en-US" dirty="0"/>
              <a:t>-Psychotherapy</a:t>
            </a:r>
          </a:p>
          <a:p>
            <a:pPr>
              <a:buFontTx/>
              <a:buChar char="-"/>
            </a:pPr>
            <a:r>
              <a:rPr lang="en-US" dirty="0"/>
              <a:t>Group therapy.</a:t>
            </a:r>
          </a:p>
          <a:p>
            <a:pPr>
              <a:buFontTx/>
              <a:buChar char="-"/>
            </a:pPr>
            <a:r>
              <a:rPr lang="en-US" dirty="0"/>
              <a:t>Family therapy.</a:t>
            </a:r>
          </a:p>
          <a:p>
            <a:pPr>
              <a:buFontTx/>
              <a:buChar char="-"/>
            </a:pPr>
            <a:r>
              <a:rPr lang="en-US" dirty="0"/>
              <a:t>Cognitive therapy by improving self esteem, social skills and problem solving ability.</a:t>
            </a:r>
          </a:p>
          <a:p>
            <a:pPr marL="0" indent="0">
              <a:buNone/>
            </a:pPr>
            <a:r>
              <a:rPr lang="en-US" dirty="0"/>
              <a:t>2. Community methods.</a:t>
            </a:r>
          </a:p>
          <a:p>
            <a:pPr marL="0" indent="0">
              <a:buNone/>
            </a:pPr>
            <a:r>
              <a:rPr lang="en-US" dirty="0"/>
              <a:t>-Improving the mental ability of the high risk </a:t>
            </a:r>
          </a:p>
        </p:txBody>
      </p:sp>
    </p:spTree>
    <p:extLst>
      <p:ext uri="{BB962C8B-B14F-4D97-AF65-F5344CB8AC3E}">
        <p14:creationId xmlns:p14="http://schemas.microsoft.com/office/powerpoint/2010/main" val="6847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a:buNone/>
            </a:pPr>
            <a:r>
              <a:rPr lang="en-US" dirty="0"/>
              <a:t>15. Protect, restore and promote sustainable use of terrestrial ecosystems, sustainably manage forests, combat desertification, and halt and reverse land degradation and halt biodiversity loss.</a:t>
            </a:r>
          </a:p>
          <a:p>
            <a:pPr>
              <a:buNone/>
            </a:pPr>
            <a:r>
              <a:rPr lang="en-US" dirty="0"/>
              <a:t>16. Promote peaceful and inclusive societies for sustainable development, provide access to justice for all and build effective, accountable and inclusive institutions at all levels.</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CT.</a:t>
            </a:r>
          </a:p>
        </p:txBody>
      </p:sp>
      <p:sp>
        <p:nvSpPr>
          <p:cNvPr id="3" name="Content Placeholder 2"/>
          <p:cNvSpPr>
            <a:spLocks noGrp="1"/>
          </p:cNvSpPr>
          <p:nvPr>
            <p:ph idx="1"/>
          </p:nvPr>
        </p:nvSpPr>
        <p:spPr/>
        <p:txBody>
          <a:bodyPr>
            <a:normAutofit lnSpcReduction="10000"/>
          </a:bodyPr>
          <a:lstStyle/>
          <a:p>
            <a:pPr marL="0" indent="0">
              <a:buNone/>
            </a:pPr>
            <a:r>
              <a:rPr lang="en-US" dirty="0"/>
              <a:t>persons and particularly training medical and paramedical workers.</a:t>
            </a:r>
          </a:p>
          <a:p>
            <a:pPr>
              <a:buFontTx/>
              <a:buChar char="-"/>
            </a:pPr>
            <a:r>
              <a:rPr lang="en-US" dirty="0"/>
              <a:t>Reducing the availability of the mean of suicide.</a:t>
            </a:r>
          </a:p>
          <a:p>
            <a:pPr>
              <a:buFontTx/>
              <a:buChar char="-"/>
            </a:pPr>
            <a:r>
              <a:rPr lang="en-US" dirty="0"/>
              <a:t>Provision of or appropriate information and training to relevant organization groups and general public.</a:t>
            </a:r>
          </a:p>
          <a:p>
            <a:pPr>
              <a:buFontTx/>
              <a:buChar char="-"/>
            </a:pPr>
            <a:r>
              <a:rPr lang="en-US" dirty="0"/>
              <a:t>Provision of emergency telephone services and hot lines.</a:t>
            </a:r>
          </a:p>
        </p:txBody>
      </p:sp>
    </p:spTree>
    <p:extLst>
      <p:ext uri="{BB962C8B-B14F-4D97-AF65-F5344CB8AC3E}">
        <p14:creationId xmlns:p14="http://schemas.microsoft.com/office/powerpoint/2010/main" val="25350512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Provision of crisis intervention services to individual and family counselling.</a:t>
            </a:r>
          </a:p>
          <a:p>
            <a:r>
              <a:rPr lang="en-US" dirty="0"/>
              <a:t>Targeted programs for schools, colleges and hospitals.</a:t>
            </a:r>
          </a:p>
        </p:txBody>
      </p:sp>
    </p:spTree>
    <p:extLst>
      <p:ext uri="{BB962C8B-B14F-4D97-AF65-F5344CB8AC3E}">
        <p14:creationId xmlns:p14="http://schemas.microsoft.com/office/powerpoint/2010/main" val="2582830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Prevention:-</a:t>
            </a:r>
          </a:p>
        </p:txBody>
      </p:sp>
      <p:sp>
        <p:nvSpPr>
          <p:cNvPr id="3" name="Content Placeholder 2"/>
          <p:cNvSpPr>
            <a:spLocks noGrp="1"/>
          </p:cNvSpPr>
          <p:nvPr>
            <p:ph idx="1"/>
          </p:nvPr>
        </p:nvSpPr>
        <p:spPr/>
        <p:txBody>
          <a:bodyPr/>
          <a:lstStyle/>
          <a:p>
            <a:r>
              <a:rPr lang="en-US" dirty="0"/>
              <a:t>The hospital personnel should have awareness about suicide risks as the principal care.</a:t>
            </a:r>
          </a:p>
          <a:p>
            <a:r>
              <a:rPr lang="en-US" dirty="0"/>
              <a:t>Staff education and attitude includes the basic issues of the suicidal tendencies, first aid and </a:t>
            </a:r>
            <a:r>
              <a:rPr lang="en-US" dirty="0" err="1"/>
              <a:t>resurcitation</a:t>
            </a:r>
            <a:r>
              <a:rPr lang="en-US"/>
              <a:t>.</a:t>
            </a:r>
          </a:p>
        </p:txBody>
      </p:sp>
    </p:spTree>
    <p:extLst>
      <p:ext uri="{BB962C8B-B14F-4D97-AF65-F5344CB8AC3E}">
        <p14:creationId xmlns:p14="http://schemas.microsoft.com/office/powerpoint/2010/main" val="407251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a:buNone/>
            </a:pPr>
            <a:r>
              <a:rPr lang="en-US" dirty="0"/>
              <a:t>17. Strengthen the means of implementation and revitalize the global partnership for sustainable development.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African Region Policies</a:t>
            </a:r>
          </a:p>
        </p:txBody>
      </p:sp>
      <p:sp>
        <p:nvSpPr>
          <p:cNvPr id="3" name="Content Placeholder 2"/>
          <p:cNvSpPr>
            <a:spLocks noGrp="1"/>
          </p:cNvSpPr>
          <p:nvPr>
            <p:ph idx="1"/>
          </p:nvPr>
        </p:nvSpPr>
        <p:spPr/>
        <p:txBody>
          <a:bodyPr>
            <a:normAutofit/>
          </a:bodyPr>
          <a:lstStyle/>
          <a:p>
            <a:pPr>
              <a:buNone/>
            </a:pPr>
            <a:r>
              <a:rPr lang="en-US" b="1" dirty="0">
                <a:solidFill>
                  <a:srgbClr val="FF0000"/>
                </a:solidFill>
              </a:rPr>
              <a:t>Abuja declaration:- </a:t>
            </a:r>
          </a:p>
          <a:p>
            <a:pPr>
              <a:buNone/>
            </a:pPr>
            <a:r>
              <a:rPr lang="en-US" dirty="0"/>
              <a:t>	-It’s the name given to the communique issued after the Islamic Africa conference held in Abuja, Nigeria between 24- 28</a:t>
            </a:r>
            <a:r>
              <a:rPr lang="en-US" baseline="30000" dirty="0"/>
              <a:t>th</a:t>
            </a:r>
            <a:r>
              <a:rPr lang="en-US" dirty="0"/>
              <a:t> Nov 1989.</a:t>
            </a:r>
          </a:p>
          <a:p>
            <a:pPr>
              <a:buFontTx/>
              <a:buChar char="-"/>
            </a:pPr>
            <a:r>
              <a:rPr lang="en-US" dirty="0"/>
              <a:t>The conference was organized by the organization of Islamic co-operation.</a:t>
            </a:r>
          </a:p>
          <a:p>
            <a:pPr>
              <a:buFontTx/>
              <a:buChar char="-"/>
            </a:pPr>
            <a:r>
              <a:rPr lang="en-US" dirty="0"/>
              <a:t>In Sept 2000, 189 heads of state adopted the millennium declaration .</a:t>
            </a:r>
          </a:p>
          <a:p>
            <a:pPr>
              <a:buNone/>
            </a:pPr>
            <a:endParaRPr lang="en-US" dirty="0"/>
          </a:p>
        </p:txBody>
      </p:sp>
      <p:sp>
        <p:nvSpPr>
          <p:cNvPr id="5" name="TextBox 4">
            <a:extLst>
              <a:ext uri="{FF2B5EF4-FFF2-40B4-BE49-F238E27FC236}">
                <a16:creationId xmlns:a16="http://schemas.microsoft.com/office/drawing/2014/main" id="{6736F199-E37B-45BD-B7EC-A3E341BC2686}"/>
              </a:ext>
            </a:extLst>
          </p:cNvPr>
          <p:cNvSpPr txBox="1"/>
          <p:nvPr/>
        </p:nvSpPr>
        <p:spPr>
          <a:xfrm>
            <a:off x="2286000" y="2963818"/>
            <a:ext cx="4572000" cy="923330"/>
          </a:xfrm>
          <a:prstGeom prst="rect">
            <a:avLst/>
          </a:prstGeom>
          <a:noFill/>
        </p:spPr>
        <p:txBody>
          <a:bodyPr wrap="square">
            <a:spAutoFit/>
          </a:bodyPr>
          <a:lstStyle/>
          <a:p>
            <a:r>
              <a:rPr lang="en-US" dirty="0"/>
              <a:t>designed to improve social and economic conditions in the world poorest countries by 2015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Paris</a:t>
            </a:r>
            <a:r>
              <a:rPr lang="en-US" dirty="0"/>
              <a:t> </a:t>
            </a:r>
            <a:r>
              <a:rPr lang="en-US" dirty="0">
                <a:solidFill>
                  <a:srgbClr val="FF0000"/>
                </a:solidFill>
              </a:rPr>
              <a:t>Declaration</a:t>
            </a:r>
            <a:r>
              <a:rPr lang="en-US" dirty="0"/>
              <a:t> (</a:t>
            </a:r>
            <a:r>
              <a:rPr lang="en-US" dirty="0">
                <a:solidFill>
                  <a:srgbClr val="FF0000"/>
                </a:solidFill>
              </a:rPr>
              <a:t>2005</a:t>
            </a:r>
            <a:r>
              <a:rPr lang="en-US" dirty="0"/>
              <a:t>)</a:t>
            </a:r>
          </a:p>
        </p:txBody>
      </p:sp>
      <p:sp>
        <p:nvSpPr>
          <p:cNvPr id="3" name="Content Placeholder 2"/>
          <p:cNvSpPr>
            <a:spLocks noGrp="1"/>
          </p:cNvSpPr>
          <p:nvPr>
            <p:ph idx="1"/>
          </p:nvPr>
        </p:nvSpPr>
        <p:spPr/>
        <p:txBody>
          <a:bodyPr/>
          <a:lstStyle/>
          <a:p>
            <a:pPr>
              <a:buNone/>
            </a:pPr>
            <a:r>
              <a:rPr lang="en-US" dirty="0"/>
              <a:t>	-It is a practical, action – oriented  roadmap to improve the quality of aid and its impact on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Alma Ata declaration (1978).</a:t>
            </a:r>
          </a:p>
        </p:txBody>
      </p:sp>
      <p:sp>
        <p:nvSpPr>
          <p:cNvPr id="3" name="Content Placeholder 2"/>
          <p:cNvSpPr>
            <a:spLocks noGrp="1"/>
          </p:cNvSpPr>
          <p:nvPr>
            <p:ph idx="1"/>
          </p:nvPr>
        </p:nvSpPr>
        <p:spPr/>
        <p:txBody>
          <a:bodyPr>
            <a:normAutofit lnSpcReduction="10000"/>
          </a:bodyPr>
          <a:lstStyle/>
          <a:p>
            <a:pPr marL="0" indent="0">
              <a:buNone/>
            </a:pPr>
            <a:r>
              <a:rPr lang="en-US" b="1" u="sng" dirty="0"/>
              <a:t>Principles </a:t>
            </a:r>
          </a:p>
          <a:p>
            <a:pPr>
              <a:buFontTx/>
              <a:buChar char="-"/>
            </a:pPr>
            <a:r>
              <a:rPr lang="en-US" dirty="0"/>
              <a:t>Inter </a:t>
            </a:r>
            <a:r>
              <a:rPr lang="en-US" dirty="0" err="1"/>
              <a:t>sectoral</a:t>
            </a:r>
            <a:r>
              <a:rPr lang="en-US" dirty="0"/>
              <a:t> approach.</a:t>
            </a:r>
          </a:p>
          <a:p>
            <a:pPr>
              <a:buFontTx/>
              <a:buChar char="-"/>
            </a:pPr>
            <a:r>
              <a:rPr lang="en-US" dirty="0"/>
              <a:t>Utilization of all levels and types of community manpower.</a:t>
            </a:r>
          </a:p>
          <a:p>
            <a:pPr>
              <a:buFontTx/>
              <a:buChar char="-"/>
            </a:pPr>
            <a:r>
              <a:rPr lang="en-US" dirty="0"/>
              <a:t>Active participation of individuals and communities in the planning and provision of care.</a:t>
            </a:r>
          </a:p>
          <a:p>
            <a:pPr>
              <a:buFontTx/>
              <a:buChar char="-"/>
            </a:pPr>
            <a:r>
              <a:rPr lang="en-US" dirty="0"/>
              <a:t>Development of maximum potential for self care.</a:t>
            </a:r>
          </a:p>
          <a:p>
            <a:pPr>
              <a:buFontTx/>
              <a:buChar char="-"/>
            </a:pPr>
            <a:endParaRPr lang="en-US" dirty="0"/>
          </a:p>
        </p:txBody>
      </p:sp>
    </p:spTree>
    <p:extLst>
      <p:ext uri="{BB962C8B-B14F-4D97-AF65-F5344CB8AC3E}">
        <p14:creationId xmlns:p14="http://schemas.microsoft.com/office/powerpoint/2010/main" val="1521155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Ouagadougou declaration</a:t>
            </a:r>
          </a:p>
        </p:txBody>
      </p:sp>
      <p:sp>
        <p:nvSpPr>
          <p:cNvPr id="3" name="Content Placeholder 2"/>
          <p:cNvSpPr>
            <a:spLocks noGrp="1"/>
          </p:cNvSpPr>
          <p:nvPr>
            <p:ph idx="1"/>
          </p:nvPr>
        </p:nvSpPr>
        <p:spPr/>
        <p:txBody>
          <a:bodyPr>
            <a:normAutofit fontScale="92500"/>
          </a:bodyPr>
          <a:lstStyle/>
          <a:p>
            <a:pPr>
              <a:buFontTx/>
              <a:buChar char="-"/>
            </a:pPr>
            <a:r>
              <a:rPr lang="en-US" dirty="0"/>
              <a:t>The international conference on primary health care and health system in </a:t>
            </a:r>
            <a:r>
              <a:rPr lang="en-US" dirty="0" err="1"/>
              <a:t>Africa.They</a:t>
            </a:r>
            <a:r>
              <a:rPr lang="en-US" dirty="0"/>
              <a:t> meeting was at Ouagadougou in Burkina </a:t>
            </a:r>
            <a:r>
              <a:rPr lang="en-US" dirty="0" err="1"/>
              <a:t>fasso</a:t>
            </a:r>
            <a:r>
              <a:rPr lang="en-US" dirty="0"/>
              <a:t> from 28th to 30</a:t>
            </a:r>
            <a:r>
              <a:rPr lang="en-US" baseline="30000" dirty="0"/>
              <a:t>th </a:t>
            </a:r>
            <a:r>
              <a:rPr lang="en-US" dirty="0"/>
              <a:t>April 2008.</a:t>
            </a:r>
          </a:p>
          <a:p>
            <a:pPr>
              <a:buFontTx/>
              <a:buChar char="-"/>
            </a:pPr>
            <a:r>
              <a:rPr lang="en-US" dirty="0"/>
              <a:t>They aimed at re- affirming the principles of the Alma Atta declaration of Sept 1978, particularly in regard to health as a fundamental human right and responsibility that the government have for health of their people.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AREAS OF DECLARATION.</a:t>
            </a:r>
          </a:p>
        </p:txBody>
      </p:sp>
      <p:sp>
        <p:nvSpPr>
          <p:cNvPr id="3" name="Content Placeholder 2"/>
          <p:cNvSpPr>
            <a:spLocks noGrp="1"/>
          </p:cNvSpPr>
          <p:nvPr>
            <p:ph idx="1"/>
          </p:nvPr>
        </p:nvSpPr>
        <p:spPr/>
        <p:txBody>
          <a:bodyPr>
            <a:normAutofit lnSpcReduction="10000"/>
          </a:bodyPr>
          <a:lstStyle/>
          <a:p>
            <a:pPr marL="0" indent="0">
              <a:buNone/>
            </a:pPr>
            <a:r>
              <a:rPr lang="en-US" dirty="0"/>
              <a:t>1.Strengthening leadership and governance for health are institutionalization </a:t>
            </a:r>
            <a:r>
              <a:rPr lang="en-US" dirty="0" err="1"/>
              <a:t>intersectoral</a:t>
            </a:r>
            <a:r>
              <a:rPr lang="en-US" dirty="0"/>
              <a:t> action for improving health determinants.</a:t>
            </a:r>
          </a:p>
          <a:p>
            <a:pPr marL="0" indent="0">
              <a:buNone/>
            </a:pPr>
            <a:r>
              <a:rPr lang="en-US" dirty="0"/>
              <a:t>2. Improve effectiveness of health service delivery. Countries should provide comprehensive </a:t>
            </a:r>
            <a:r>
              <a:rPr lang="en-US" dirty="0" err="1"/>
              <a:t>intergrated</a:t>
            </a:r>
            <a:r>
              <a:rPr lang="en-US" dirty="0"/>
              <a:t>, appropriate and effective essential services, design their models of delivery and estimate cost to ensure improved </a:t>
            </a:r>
            <a:r>
              <a:rPr lang="en-US" dirty="0" err="1"/>
              <a:t>efficancy</a:t>
            </a:r>
            <a:r>
              <a:rPr lang="en-US" dirty="0"/>
              <a:t> and equity.</a:t>
            </a:r>
          </a:p>
        </p:txBody>
      </p:sp>
    </p:spTree>
    <p:extLst>
      <p:ext uri="{BB962C8B-B14F-4D97-AF65-F5344CB8AC3E}">
        <p14:creationId xmlns:p14="http://schemas.microsoft.com/office/powerpoint/2010/main" val="404610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marL="0" indent="0">
              <a:buNone/>
            </a:pPr>
            <a:r>
              <a:rPr lang="en-US" dirty="0"/>
              <a:t>3. Improve human health resource for health. Countries should develop comprehensive evidenced based health workforce planning and monitoring.</a:t>
            </a:r>
          </a:p>
          <a:p>
            <a:pPr marL="0" indent="0">
              <a:buNone/>
            </a:pPr>
            <a:r>
              <a:rPr lang="en-US" dirty="0"/>
              <a:t>4. Improve health financing- countries should develop comprehensive health financing and plans; Institutionalize national health accounts and efficiency monitoring. </a:t>
            </a:r>
          </a:p>
        </p:txBody>
      </p:sp>
    </p:spTree>
    <p:extLst>
      <p:ext uri="{BB962C8B-B14F-4D97-AF65-F5344CB8AC3E}">
        <p14:creationId xmlns:p14="http://schemas.microsoft.com/office/powerpoint/2010/main" val="960057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marL="0" indent="0">
              <a:buNone/>
            </a:pPr>
            <a:r>
              <a:rPr lang="en-US" dirty="0"/>
              <a:t>5.Health Technologies- countries should increase access to quality and safe health technologies. Develop norms and standards for the selection use and management of appropriate health technologies.</a:t>
            </a:r>
          </a:p>
          <a:p>
            <a:pPr marL="0" indent="0">
              <a:buNone/>
            </a:pPr>
            <a:r>
              <a:rPr lang="en-US" dirty="0"/>
              <a:t>6. Effective community ownership and participation in health development, create an enabling policy framework for community participation and build community capacity.</a:t>
            </a:r>
          </a:p>
        </p:txBody>
      </p:sp>
    </p:spTree>
    <p:extLst>
      <p:ext uri="{BB962C8B-B14F-4D97-AF65-F5344CB8AC3E}">
        <p14:creationId xmlns:p14="http://schemas.microsoft.com/office/powerpoint/2010/main" val="3136812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marL="0" indent="0">
              <a:buNone/>
            </a:pPr>
            <a:r>
              <a:rPr lang="en-US" dirty="0"/>
              <a:t>7. Strengthen  partnership for health development- countries may use mechanism </a:t>
            </a:r>
            <a:r>
              <a:rPr lang="en-US" dirty="0" err="1"/>
              <a:t>eg</a:t>
            </a:r>
            <a:r>
              <a:rPr lang="en-US" dirty="0"/>
              <a:t> harmonization for health in Africa initiatives to promote harmonization and alignment in PHC approach.</a:t>
            </a:r>
          </a:p>
          <a:p>
            <a:pPr marL="0" indent="0">
              <a:buNone/>
            </a:pPr>
            <a:r>
              <a:rPr lang="en-US" dirty="0"/>
              <a:t>8. Research for health.</a:t>
            </a:r>
          </a:p>
          <a:p>
            <a:pPr marL="0" indent="0">
              <a:buNone/>
            </a:pPr>
            <a:r>
              <a:rPr lang="en-US" dirty="0"/>
              <a:t>9. Health information systems.</a:t>
            </a:r>
          </a:p>
        </p:txBody>
      </p:sp>
    </p:spTree>
    <p:extLst>
      <p:ext uri="{BB962C8B-B14F-4D97-AF65-F5344CB8AC3E}">
        <p14:creationId xmlns:p14="http://schemas.microsoft.com/office/powerpoint/2010/main" val="174690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Convention on the rights of a child</a:t>
            </a:r>
          </a:p>
        </p:txBody>
      </p:sp>
      <p:sp>
        <p:nvSpPr>
          <p:cNvPr id="3" name="Content Placeholder 2"/>
          <p:cNvSpPr>
            <a:spLocks noGrp="1"/>
          </p:cNvSpPr>
          <p:nvPr>
            <p:ph idx="1"/>
          </p:nvPr>
        </p:nvSpPr>
        <p:spPr/>
        <p:txBody>
          <a:bodyPr/>
          <a:lstStyle/>
          <a:p>
            <a:pPr marL="0" indent="0">
              <a:buNone/>
            </a:pPr>
            <a:r>
              <a:rPr lang="en-GB" dirty="0"/>
              <a:t>- The United Nations convention on the rights of the child is a human rights treaty which sets out the civil, political, economic, social, health and cultural rights of children.</a:t>
            </a:r>
          </a:p>
        </p:txBody>
      </p:sp>
    </p:spTree>
    <p:extLst>
      <p:ext uri="{BB962C8B-B14F-4D97-AF65-F5344CB8AC3E}">
        <p14:creationId xmlns:p14="http://schemas.microsoft.com/office/powerpoint/2010/main" val="345532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principles</a:t>
            </a:r>
          </a:p>
        </p:txBody>
      </p:sp>
      <p:sp>
        <p:nvSpPr>
          <p:cNvPr id="3" name="Content Placeholder 2"/>
          <p:cNvSpPr>
            <a:spLocks noGrp="1"/>
          </p:cNvSpPr>
          <p:nvPr>
            <p:ph idx="1"/>
          </p:nvPr>
        </p:nvSpPr>
        <p:spPr/>
        <p:txBody>
          <a:bodyPr/>
          <a:lstStyle/>
          <a:p>
            <a:pPr marL="514350" indent="-514350">
              <a:buAutoNum type="arabicPeriod"/>
            </a:pPr>
            <a:r>
              <a:rPr lang="en-GB" dirty="0"/>
              <a:t>Non-discrimination</a:t>
            </a:r>
          </a:p>
          <a:p>
            <a:pPr marL="514350" indent="-514350">
              <a:buAutoNum type="arabicPeriod"/>
            </a:pPr>
            <a:r>
              <a:rPr lang="en-GB" dirty="0"/>
              <a:t>Devotion to the best interests of the child</a:t>
            </a:r>
          </a:p>
          <a:p>
            <a:pPr marL="514350" indent="-514350">
              <a:buAutoNum type="arabicPeriod"/>
            </a:pPr>
            <a:r>
              <a:rPr lang="en-GB" dirty="0"/>
              <a:t>The right to life</a:t>
            </a:r>
          </a:p>
          <a:p>
            <a:pPr marL="514350" indent="-514350">
              <a:buAutoNum type="arabicPeriod"/>
            </a:pPr>
            <a:r>
              <a:rPr lang="en-GB" dirty="0"/>
              <a:t>Survival and development</a:t>
            </a:r>
          </a:p>
          <a:p>
            <a:pPr marL="514350" indent="-514350">
              <a:buAutoNum type="arabicPeriod"/>
            </a:pPr>
            <a:r>
              <a:rPr lang="en-GB" dirty="0"/>
              <a:t>Respect for the views of the child </a:t>
            </a:r>
          </a:p>
        </p:txBody>
      </p:sp>
    </p:spTree>
    <p:extLst>
      <p:ext uri="{BB962C8B-B14F-4D97-AF65-F5344CB8AC3E}">
        <p14:creationId xmlns:p14="http://schemas.microsoft.com/office/powerpoint/2010/main" val="3166775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Four main aspects of child rights.</a:t>
            </a:r>
          </a:p>
        </p:txBody>
      </p:sp>
      <p:sp>
        <p:nvSpPr>
          <p:cNvPr id="3" name="Content Placeholder 2"/>
          <p:cNvSpPr>
            <a:spLocks noGrp="1"/>
          </p:cNvSpPr>
          <p:nvPr>
            <p:ph idx="1"/>
          </p:nvPr>
        </p:nvSpPr>
        <p:spPr/>
        <p:txBody>
          <a:bodyPr/>
          <a:lstStyle/>
          <a:p>
            <a:pPr marL="0" indent="0">
              <a:buNone/>
            </a:pPr>
            <a:r>
              <a:rPr lang="en-GB" dirty="0"/>
              <a:t>1.Right to association with both parents.</a:t>
            </a:r>
          </a:p>
          <a:p>
            <a:pPr marL="0" indent="0">
              <a:buNone/>
            </a:pPr>
            <a:r>
              <a:rPr lang="en-GB" dirty="0"/>
              <a:t>2. Human identity as well as the basic needs for physical </a:t>
            </a:r>
            <a:r>
              <a:rPr lang="en-GB" dirty="0" err="1"/>
              <a:t>protection,food,universal</a:t>
            </a:r>
            <a:r>
              <a:rPr lang="en-GB" dirty="0"/>
              <a:t> state paid education, health care and criminal laws appropriate for the age and development of the child.</a:t>
            </a:r>
          </a:p>
          <a:p>
            <a:pPr marL="0" indent="0">
              <a:buNone/>
            </a:pPr>
            <a:r>
              <a:rPr lang="en-GB" dirty="0"/>
              <a:t>3.Equal protection of the child’s civil rights</a:t>
            </a:r>
          </a:p>
          <a:p>
            <a:pPr marL="0" indent="0">
              <a:buNone/>
            </a:pPr>
            <a:r>
              <a:rPr lang="en-GB" dirty="0"/>
              <a:t>4. Freedom</a:t>
            </a:r>
          </a:p>
          <a:p>
            <a:pPr marL="0" indent="0">
              <a:buNone/>
            </a:pPr>
            <a:endParaRPr lang="en-GB" dirty="0"/>
          </a:p>
        </p:txBody>
      </p:sp>
    </p:spTree>
    <p:extLst>
      <p:ext uri="{BB962C8B-B14F-4D97-AF65-F5344CB8AC3E}">
        <p14:creationId xmlns:p14="http://schemas.microsoft.com/office/powerpoint/2010/main" val="321475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12 Rights of children</a:t>
            </a:r>
          </a:p>
        </p:txBody>
      </p:sp>
      <p:sp>
        <p:nvSpPr>
          <p:cNvPr id="3" name="Content Placeholder 2"/>
          <p:cNvSpPr>
            <a:spLocks noGrp="1"/>
          </p:cNvSpPr>
          <p:nvPr>
            <p:ph idx="1"/>
          </p:nvPr>
        </p:nvSpPr>
        <p:spPr/>
        <p:txBody>
          <a:bodyPr>
            <a:normAutofit lnSpcReduction="10000"/>
          </a:bodyPr>
          <a:lstStyle/>
          <a:p>
            <a:r>
              <a:rPr lang="en-GB" dirty="0"/>
              <a:t>Right to life</a:t>
            </a:r>
          </a:p>
          <a:p>
            <a:r>
              <a:rPr lang="en-GB" dirty="0"/>
              <a:t>“ to security of person</a:t>
            </a:r>
          </a:p>
          <a:p>
            <a:r>
              <a:rPr lang="en-GB" dirty="0"/>
              <a:t>“ to freedom from torture</a:t>
            </a:r>
          </a:p>
          <a:p>
            <a:r>
              <a:rPr lang="en-GB" dirty="0"/>
              <a:t>“ to freedom from cruel, inhuman or degrading treatment or punishment.</a:t>
            </a:r>
          </a:p>
          <a:p>
            <a:r>
              <a:rPr lang="en-GB" dirty="0"/>
              <a:t>“to a stable, loving and nurturing environment</a:t>
            </a:r>
          </a:p>
          <a:p>
            <a:r>
              <a:rPr lang="en-GB" dirty="0"/>
              <a:t>“ to a quality education</a:t>
            </a:r>
          </a:p>
          <a:p>
            <a:r>
              <a:rPr lang="en-GB" dirty="0"/>
              <a:t>“to healthcare and nutrition…..</a:t>
            </a:r>
            <a:r>
              <a:rPr lang="en-GB" dirty="0">
                <a:solidFill>
                  <a:srgbClr val="FF0000"/>
                </a:solidFill>
              </a:rPr>
              <a:t>find others……</a:t>
            </a:r>
          </a:p>
        </p:txBody>
      </p:sp>
    </p:spTree>
    <p:extLst>
      <p:ext uri="{BB962C8B-B14F-4D97-AF65-F5344CB8AC3E}">
        <p14:creationId xmlns:p14="http://schemas.microsoft.com/office/powerpoint/2010/main" val="966374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International convention on population and development (ICPD Cairo)</a:t>
            </a:r>
          </a:p>
        </p:txBody>
      </p:sp>
      <p:sp>
        <p:nvSpPr>
          <p:cNvPr id="3" name="Content Placeholder 2"/>
          <p:cNvSpPr>
            <a:spLocks noGrp="1"/>
          </p:cNvSpPr>
          <p:nvPr>
            <p:ph idx="1"/>
          </p:nvPr>
        </p:nvSpPr>
        <p:spPr/>
        <p:txBody>
          <a:bodyPr/>
          <a:lstStyle/>
          <a:p>
            <a:r>
              <a:rPr lang="en-GB" dirty="0"/>
              <a:t>Were enacted in Cairo, Egypt on 5-13</a:t>
            </a:r>
            <a:r>
              <a:rPr lang="en-GB" baseline="30000" dirty="0"/>
              <a:t>th</a:t>
            </a:r>
            <a:r>
              <a:rPr lang="en-GB" dirty="0"/>
              <a:t> Sept.1994.Its resulting programme of action is the steering document for the united Nations Population Fund.</a:t>
            </a:r>
          </a:p>
          <a:p>
            <a:r>
              <a:rPr lang="en-GB" dirty="0"/>
              <a:t>It is globally recognized that fulfilling the rights of women and girls is central to development.</a:t>
            </a:r>
          </a:p>
        </p:txBody>
      </p:sp>
    </p:spTree>
    <p:extLst>
      <p:ext uri="{BB962C8B-B14F-4D97-AF65-F5344CB8AC3E}">
        <p14:creationId xmlns:p14="http://schemas.microsoft.com/office/powerpoint/2010/main" val="253955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a:buFontTx/>
              <a:buChar char="-"/>
            </a:pPr>
            <a:r>
              <a:rPr lang="en-US" dirty="0"/>
              <a:t>Availability of health care for all people and at a cost they can afford.</a:t>
            </a:r>
          </a:p>
          <a:p>
            <a:pPr>
              <a:buFontTx/>
              <a:buChar char="-"/>
            </a:pPr>
            <a:r>
              <a:rPr lang="en-US" dirty="0"/>
              <a:t>Promotive and preventive aspects of health care.</a:t>
            </a:r>
          </a:p>
          <a:p>
            <a:pPr>
              <a:buFontTx/>
              <a:buChar char="-"/>
            </a:pPr>
            <a:r>
              <a:rPr lang="en-US" dirty="0"/>
              <a:t>Integration of curative and preventive services.</a:t>
            </a:r>
          </a:p>
        </p:txBody>
      </p:sp>
    </p:spTree>
    <p:extLst>
      <p:ext uri="{BB962C8B-B14F-4D97-AF65-F5344CB8AC3E}">
        <p14:creationId xmlns:p14="http://schemas.microsoft.com/office/powerpoint/2010/main" val="7042753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ICPD Goals</a:t>
            </a:r>
          </a:p>
        </p:txBody>
      </p:sp>
      <p:sp>
        <p:nvSpPr>
          <p:cNvPr id="3" name="Content Placeholder 2"/>
          <p:cNvSpPr>
            <a:spLocks noGrp="1"/>
          </p:cNvSpPr>
          <p:nvPr>
            <p:ph idx="1"/>
          </p:nvPr>
        </p:nvSpPr>
        <p:spPr/>
        <p:txBody>
          <a:bodyPr>
            <a:normAutofit lnSpcReduction="10000"/>
          </a:bodyPr>
          <a:lstStyle/>
          <a:p>
            <a:pPr marL="0" indent="0">
              <a:buNone/>
            </a:pPr>
            <a:r>
              <a:rPr lang="en-GB" dirty="0"/>
              <a:t>1.Universal education-universal primary education in all countries by 2015.urge countries to provide wider access to women for secondary and higher level education as well as vocational and technical training.</a:t>
            </a:r>
          </a:p>
          <a:p>
            <a:pPr marL="0" indent="0">
              <a:buNone/>
            </a:pPr>
            <a:r>
              <a:rPr lang="en-GB" dirty="0"/>
              <a:t>2. Reduction of infant and child mortality:- By 2015 all countries should aim to achieve a rate below 35 per 1,000 live births  and under five mortality rate below 45 per 1,000. </a:t>
            </a:r>
          </a:p>
        </p:txBody>
      </p:sp>
    </p:spTree>
    <p:extLst>
      <p:ext uri="{BB962C8B-B14F-4D97-AF65-F5344CB8AC3E}">
        <p14:creationId xmlns:p14="http://schemas.microsoft.com/office/powerpoint/2010/main" val="1931529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CT.</a:t>
            </a:r>
          </a:p>
        </p:txBody>
      </p:sp>
      <p:sp>
        <p:nvSpPr>
          <p:cNvPr id="3" name="Content Placeholder 2"/>
          <p:cNvSpPr>
            <a:spLocks noGrp="1"/>
          </p:cNvSpPr>
          <p:nvPr>
            <p:ph idx="1"/>
          </p:nvPr>
        </p:nvSpPr>
        <p:spPr/>
        <p:txBody>
          <a:bodyPr>
            <a:normAutofit fontScale="92500"/>
          </a:bodyPr>
          <a:lstStyle/>
          <a:p>
            <a:pPr marL="0" indent="0">
              <a:buNone/>
            </a:pPr>
            <a:r>
              <a:rPr lang="en-GB" dirty="0"/>
              <a:t>3.Reduction of maternal mortality:- A reduction by ½ the 1990 levels by 2000 and ½  of that by 2015.</a:t>
            </a:r>
          </a:p>
          <a:p>
            <a:pPr marL="0" indent="0">
              <a:buNone/>
            </a:pPr>
            <a:r>
              <a:rPr lang="en-GB" dirty="0"/>
              <a:t>4. Access to reproductive and sexual health services including family- FP counselling, pre natal care, safe delivery and post natal care, prevention and appropriate treatment of infertility, prevention of abortion and the management of the consequences of abortion, STI’s</a:t>
            </a:r>
            <a:r>
              <a:rPr lang="en-GB"/>
              <a:t>, HIV/AIDS </a:t>
            </a:r>
            <a:endParaRPr lang="en-GB" dirty="0"/>
          </a:p>
        </p:txBody>
      </p:sp>
    </p:spTree>
    <p:extLst>
      <p:ext uri="{BB962C8B-B14F-4D97-AF65-F5344CB8AC3E}">
        <p14:creationId xmlns:p14="http://schemas.microsoft.com/office/powerpoint/2010/main" val="103243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rgbClr val="FF0000"/>
                </a:solidFill>
              </a:rPr>
              <a:t>KENYA HEALTH POLICY….</a:t>
            </a:r>
          </a:p>
        </p:txBody>
      </p:sp>
      <p:sp>
        <p:nvSpPr>
          <p:cNvPr id="3" name="Content Placeholder 2"/>
          <p:cNvSpPr>
            <a:spLocks noGrp="1"/>
          </p:cNvSpPr>
          <p:nvPr>
            <p:ph idx="1"/>
          </p:nvPr>
        </p:nvSpPr>
        <p:spPr/>
        <p:txBody>
          <a:bodyPr/>
          <a:lstStyle/>
          <a:p>
            <a:r>
              <a:rPr lang="en-US" dirty="0"/>
              <a:t>The Kenya health policy 2012-2030 provides guidelines to ensure development in the entire health sector in line with vision 2030 and the new constitution.</a:t>
            </a:r>
          </a:p>
          <a:p>
            <a:r>
              <a:rPr lang="en-US" dirty="0"/>
              <a:t>Devolution of health services has enabled the county governments to improve on service delivery and increase the quality of health care in the counties.</a:t>
            </a:r>
          </a:p>
        </p:txBody>
      </p:sp>
    </p:spTree>
    <p:extLst>
      <p:ext uri="{BB962C8B-B14F-4D97-AF65-F5344CB8AC3E}">
        <p14:creationId xmlns:p14="http://schemas.microsoft.com/office/powerpoint/2010/main" val="1812264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THE FOUR TIER SYSTEM</a:t>
            </a:r>
          </a:p>
        </p:txBody>
      </p:sp>
      <p:sp>
        <p:nvSpPr>
          <p:cNvPr id="3" name="Content Placeholder 2"/>
          <p:cNvSpPr>
            <a:spLocks noGrp="1"/>
          </p:cNvSpPr>
          <p:nvPr>
            <p:ph idx="1"/>
          </p:nvPr>
        </p:nvSpPr>
        <p:spPr/>
        <p:txBody>
          <a:bodyPr/>
          <a:lstStyle/>
          <a:p>
            <a:pPr marL="0" indent="0">
              <a:buNone/>
            </a:pPr>
            <a:r>
              <a:rPr lang="en-US" dirty="0"/>
              <a:t>The national health sector strategic plan 3 (2012- 2017) which stipulates the following tiers:-</a:t>
            </a:r>
          </a:p>
          <a:p>
            <a:pPr marL="514350" indent="-514350">
              <a:buAutoNum type="alphaLcParenR"/>
            </a:pPr>
            <a:r>
              <a:rPr lang="en-US" dirty="0"/>
              <a:t>Community health service</a:t>
            </a:r>
          </a:p>
          <a:p>
            <a:pPr marL="514350" indent="-514350">
              <a:buAutoNum type="alphaLcParenR"/>
            </a:pPr>
            <a:r>
              <a:rPr lang="en-US" dirty="0"/>
              <a:t>Primary care facility</a:t>
            </a:r>
          </a:p>
          <a:p>
            <a:pPr marL="514350" indent="-514350">
              <a:buAutoNum type="alphaLcParenR"/>
            </a:pPr>
            <a:r>
              <a:rPr lang="en-US" dirty="0"/>
              <a:t>County referral facility</a:t>
            </a:r>
          </a:p>
          <a:p>
            <a:pPr marL="514350" indent="-514350">
              <a:buAutoNum type="alphaLcParenR"/>
            </a:pPr>
            <a:r>
              <a:rPr lang="en-US" dirty="0"/>
              <a:t>National referral health facility.</a:t>
            </a:r>
          </a:p>
        </p:txBody>
      </p:sp>
    </p:spTree>
    <p:extLst>
      <p:ext uri="{BB962C8B-B14F-4D97-AF65-F5344CB8AC3E}">
        <p14:creationId xmlns:p14="http://schemas.microsoft.com/office/powerpoint/2010/main" val="1035332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Community health service</a:t>
            </a:r>
          </a:p>
        </p:txBody>
      </p:sp>
      <p:sp>
        <p:nvSpPr>
          <p:cNvPr id="3" name="Content Placeholder 2"/>
          <p:cNvSpPr>
            <a:spLocks noGrp="1"/>
          </p:cNvSpPr>
          <p:nvPr>
            <p:ph idx="1"/>
          </p:nvPr>
        </p:nvSpPr>
        <p:spPr/>
        <p:txBody>
          <a:bodyPr/>
          <a:lstStyle/>
          <a:p>
            <a:r>
              <a:rPr lang="en-US" dirty="0"/>
              <a:t>Comprises of all community based health activities, organized around the comprehensive community strategies.</a:t>
            </a:r>
          </a:p>
          <a:p>
            <a:r>
              <a:rPr lang="en-US" dirty="0"/>
              <a:t>It creates a connection between vulnerable people and health system facilitating health care and service navigation.</a:t>
            </a:r>
          </a:p>
          <a:p>
            <a:r>
              <a:rPr lang="en-US" dirty="0"/>
              <a:t>Educating health system providers and provide internal counselling and referrals.</a:t>
            </a:r>
          </a:p>
        </p:txBody>
      </p:sp>
    </p:spTree>
    <p:extLst>
      <p:ext uri="{BB962C8B-B14F-4D97-AF65-F5344CB8AC3E}">
        <p14:creationId xmlns:p14="http://schemas.microsoft.com/office/powerpoint/2010/main" val="1757592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Ordering eligibility and enrolling individuals health insurance plans.</a:t>
            </a:r>
          </a:p>
          <a:p>
            <a:r>
              <a:rPr lang="en-US" dirty="0"/>
              <a:t>Health providers include community health workers, CHEWS and community midwives.</a:t>
            </a:r>
          </a:p>
        </p:txBody>
      </p:sp>
    </p:spTree>
    <p:extLst>
      <p:ext uri="{BB962C8B-B14F-4D97-AF65-F5344CB8AC3E}">
        <p14:creationId xmlns:p14="http://schemas.microsoft.com/office/powerpoint/2010/main" val="8065686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Primary care facility.</a:t>
            </a:r>
          </a:p>
        </p:txBody>
      </p:sp>
      <p:sp>
        <p:nvSpPr>
          <p:cNvPr id="3" name="Content Placeholder 2"/>
          <p:cNvSpPr>
            <a:spLocks noGrp="1"/>
          </p:cNvSpPr>
          <p:nvPr>
            <p:ph idx="1"/>
          </p:nvPr>
        </p:nvSpPr>
        <p:spPr/>
        <p:txBody>
          <a:bodyPr/>
          <a:lstStyle/>
          <a:p>
            <a:r>
              <a:rPr lang="en-US" dirty="0"/>
              <a:t>Comprises of dispensaries, clinics, health centers and maternity.</a:t>
            </a:r>
          </a:p>
          <a:p>
            <a:r>
              <a:rPr lang="en-US" dirty="0"/>
              <a:t>Offers PHC.</a:t>
            </a:r>
          </a:p>
          <a:p>
            <a:r>
              <a:rPr lang="en-US" dirty="0"/>
              <a:t>Its principles are equity, health promotion, disease prevention and rehabilitation.</a:t>
            </a:r>
          </a:p>
          <a:p>
            <a:r>
              <a:rPr lang="en-US" dirty="0"/>
              <a:t>Service providers are nurses, midwives, Public health technicians, CHEWS</a:t>
            </a:r>
          </a:p>
        </p:txBody>
      </p:sp>
    </p:spTree>
    <p:extLst>
      <p:ext uri="{BB962C8B-B14F-4D97-AF65-F5344CB8AC3E}">
        <p14:creationId xmlns:p14="http://schemas.microsoft.com/office/powerpoint/2010/main" val="2481062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County referral facility.</a:t>
            </a:r>
          </a:p>
        </p:txBody>
      </p:sp>
      <p:sp>
        <p:nvSpPr>
          <p:cNvPr id="3" name="Content Placeholder 2"/>
          <p:cNvSpPr>
            <a:spLocks noGrp="1"/>
          </p:cNvSpPr>
          <p:nvPr>
            <p:ph idx="1"/>
          </p:nvPr>
        </p:nvSpPr>
        <p:spPr/>
        <p:txBody>
          <a:bodyPr/>
          <a:lstStyle/>
          <a:p>
            <a:r>
              <a:rPr lang="en-US" dirty="0"/>
              <a:t>It shares specific services to form a virtual network.</a:t>
            </a:r>
          </a:p>
          <a:p>
            <a:r>
              <a:rPr lang="en-US" dirty="0"/>
              <a:t>It receives referrals from primary care facilities in the area of responsibly from other county facility in the country and from facility outside the country.</a:t>
            </a:r>
          </a:p>
          <a:p>
            <a:r>
              <a:rPr lang="en-US" dirty="0"/>
              <a:t>Services include:- </a:t>
            </a:r>
            <a:r>
              <a:rPr lang="en-US" dirty="0" err="1"/>
              <a:t>Mch</a:t>
            </a:r>
            <a:r>
              <a:rPr lang="en-US" dirty="0"/>
              <a:t>, FP, STI services and home based care.</a:t>
            </a:r>
          </a:p>
          <a:p>
            <a:endParaRPr lang="en-US" dirty="0"/>
          </a:p>
        </p:txBody>
      </p:sp>
    </p:spTree>
    <p:extLst>
      <p:ext uri="{BB962C8B-B14F-4D97-AF65-F5344CB8AC3E}">
        <p14:creationId xmlns:p14="http://schemas.microsoft.com/office/powerpoint/2010/main" val="3976277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Service providers are :- public health officers,</a:t>
            </a:r>
          </a:p>
          <a:p>
            <a:pPr marL="0" indent="0">
              <a:buNone/>
            </a:pPr>
            <a:r>
              <a:rPr lang="en-US" dirty="0"/>
              <a:t>				- Nurses</a:t>
            </a:r>
          </a:p>
          <a:p>
            <a:pPr marL="0" indent="0">
              <a:buNone/>
            </a:pPr>
            <a:r>
              <a:rPr lang="en-US" dirty="0"/>
              <a:t>				- midwives</a:t>
            </a:r>
          </a:p>
          <a:p>
            <a:pPr marL="0" indent="0">
              <a:buNone/>
            </a:pPr>
            <a:r>
              <a:rPr lang="en-US" dirty="0"/>
              <a:t>				- Doctors</a:t>
            </a:r>
          </a:p>
          <a:p>
            <a:pPr marL="0" indent="0">
              <a:buNone/>
            </a:pPr>
            <a:r>
              <a:rPr lang="en-US" dirty="0"/>
              <a:t>				- clinical officers.</a:t>
            </a:r>
          </a:p>
        </p:txBody>
      </p:sp>
    </p:spTree>
    <p:extLst>
      <p:ext uri="{BB962C8B-B14F-4D97-AF65-F5344CB8AC3E}">
        <p14:creationId xmlns:p14="http://schemas.microsoft.com/office/powerpoint/2010/main" val="1150245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National referral health facilities.</a:t>
            </a:r>
          </a:p>
        </p:txBody>
      </p:sp>
      <p:sp>
        <p:nvSpPr>
          <p:cNvPr id="3" name="Content Placeholder 2"/>
          <p:cNvSpPr>
            <a:spLocks noGrp="1"/>
          </p:cNvSpPr>
          <p:nvPr>
            <p:ph idx="1"/>
          </p:nvPr>
        </p:nvSpPr>
        <p:spPr/>
        <p:txBody>
          <a:bodyPr/>
          <a:lstStyle/>
          <a:p>
            <a:r>
              <a:rPr lang="en-US" dirty="0"/>
              <a:t>Includes facilities that provides specialized health care services such as hospitals, laboratories, blood banks and research institution.</a:t>
            </a:r>
          </a:p>
          <a:p>
            <a:r>
              <a:rPr lang="en-US" dirty="0"/>
              <a:t>Service providers include doctors (specialists), clinical officers, nurses, midwives.</a:t>
            </a:r>
          </a:p>
          <a:p>
            <a:r>
              <a:rPr lang="en-US" dirty="0"/>
              <a:t>Carries out all the activities of the above tiers.</a:t>
            </a:r>
          </a:p>
        </p:txBody>
      </p:sp>
    </p:spTree>
    <p:extLst>
      <p:ext uri="{BB962C8B-B14F-4D97-AF65-F5344CB8AC3E}">
        <p14:creationId xmlns:p14="http://schemas.microsoft.com/office/powerpoint/2010/main" val="129787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 2030</a:t>
            </a:r>
          </a:p>
        </p:txBody>
      </p:sp>
      <p:sp>
        <p:nvSpPr>
          <p:cNvPr id="3" name="Content Placeholder 2"/>
          <p:cNvSpPr>
            <a:spLocks noGrp="1"/>
          </p:cNvSpPr>
          <p:nvPr>
            <p:ph idx="1"/>
          </p:nvPr>
        </p:nvSpPr>
        <p:spPr/>
        <p:txBody>
          <a:bodyPr>
            <a:normAutofit fontScale="92500" lnSpcReduction="20000"/>
          </a:bodyPr>
          <a:lstStyle/>
          <a:p>
            <a:pPr lvl="1"/>
            <a:r>
              <a:rPr lang="en-US" dirty="0"/>
              <a:t> it was </a:t>
            </a:r>
            <a:r>
              <a:rPr lang="en-US" dirty="0" err="1"/>
              <a:t>lauched</a:t>
            </a:r>
            <a:r>
              <a:rPr lang="en-US" dirty="0"/>
              <a:t> on 10</a:t>
            </a:r>
            <a:r>
              <a:rPr lang="en-US" baseline="30000" dirty="0"/>
              <a:t>th</a:t>
            </a:r>
            <a:r>
              <a:rPr lang="en-US" dirty="0"/>
              <a:t> June 2008 by president </a:t>
            </a:r>
            <a:r>
              <a:rPr lang="en-US" dirty="0" err="1"/>
              <a:t>Mwai</a:t>
            </a:r>
            <a:r>
              <a:rPr lang="en-US" dirty="0"/>
              <a:t> </a:t>
            </a:r>
            <a:r>
              <a:rPr lang="en-US" dirty="0" err="1"/>
              <a:t>Kibaki</a:t>
            </a:r>
            <a:r>
              <a:rPr lang="en-US" dirty="0"/>
              <a:t>.</a:t>
            </a:r>
          </a:p>
          <a:p>
            <a:pPr lvl="1"/>
            <a:r>
              <a:rPr lang="en-US" dirty="0"/>
              <a:t>It was the </a:t>
            </a:r>
            <a:r>
              <a:rPr lang="en-US" dirty="0" err="1"/>
              <a:t>countrys</a:t>
            </a:r>
            <a:r>
              <a:rPr lang="en-US" dirty="0"/>
              <a:t> development </a:t>
            </a:r>
            <a:r>
              <a:rPr lang="en-US" dirty="0" err="1"/>
              <a:t>programme</a:t>
            </a:r>
            <a:r>
              <a:rPr lang="en-US" dirty="0"/>
              <a:t> from 2008 to 2030.</a:t>
            </a:r>
          </a:p>
          <a:p>
            <a:pPr lvl="1"/>
            <a:r>
              <a:rPr lang="en-US" dirty="0"/>
              <a:t>It is a long term development blueprint for the country and is motivated by a collective aspiration for a better society by the year 2030.</a:t>
            </a:r>
          </a:p>
          <a:p>
            <a:pPr lvl="1"/>
            <a:r>
              <a:rPr lang="en-US" dirty="0"/>
              <a:t>The aim is to create ‘ a globally competitive and prosperous country with a high quality of life by 2030’….it aims to transform Kenya into ‘ a newly- </a:t>
            </a:r>
            <a:r>
              <a:rPr lang="en-US" dirty="0" err="1"/>
              <a:t>industrialising</a:t>
            </a:r>
            <a:r>
              <a:rPr lang="en-US" dirty="0"/>
              <a:t>, middle income country providing a high quality of life to all its citizens in a clean and secure environment”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KENYA ESSENTIAL PACKAGE FOR HEALTH ( KEPHS)</a:t>
            </a:r>
          </a:p>
        </p:txBody>
      </p:sp>
      <p:sp>
        <p:nvSpPr>
          <p:cNvPr id="3" name="Content Placeholder 2"/>
          <p:cNvSpPr>
            <a:spLocks noGrp="1"/>
          </p:cNvSpPr>
          <p:nvPr>
            <p:ph idx="1"/>
          </p:nvPr>
        </p:nvSpPr>
        <p:spPr/>
        <p:txBody>
          <a:bodyPr/>
          <a:lstStyle/>
          <a:p>
            <a:pPr marL="0" indent="0" algn="ctr">
              <a:buNone/>
            </a:pPr>
            <a:endParaRPr lang="en-US" b="1" dirty="0">
              <a:solidFill>
                <a:srgbClr val="FF0000"/>
              </a:solidFill>
            </a:endParaRPr>
          </a:p>
          <a:p>
            <a:pPr marL="0" indent="0" algn="ctr">
              <a:buNone/>
            </a:pPr>
            <a:r>
              <a:rPr lang="en-US" sz="4000" b="1" dirty="0">
                <a:solidFill>
                  <a:srgbClr val="FF0000"/>
                </a:solidFill>
              </a:rPr>
              <a:t>KEPHS</a:t>
            </a:r>
            <a:endParaRPr lang="en-US" sz="4000" dirty="0"/>
          </a:p>
        </p:txBody>
      </p:sp>
    </p:spTree>
    <p:extLst>
      <p:ext uri="{BB962C8B-B14F-4D97-AF65-F5344CB8AC3E}">
        <p14:creationId xmlns:p14="http://schemas.microsoft.com/office/powerpoint/2010/main" val="3086857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pPr eaLnBrk="1" hangingPunct="1"/>
            <a:r>
              <a:rPr lang="en-US">
                <a:solidFill>
                  <a:srgbClr val="7B9899"/>
                </a:solidFill>
              </a:rPr>
              <a:t>KEPHS levels of health care Delivery</a:t>
            </a:r>
          </a:p>
        </p:txBody>
      </p:sp>
      <p:sp>
        <p:nvSpPr>
          <p:cNvPr id="30723" name="Content Placeholder 2"/>
          <p:cNvSpPr>
            <a:spLocks noGrp="1"/>
          </p:cNvSpPr>
          <p:nvPr>
            <p:ph sz="quarter" idx="1"/>
          </p:nvPr>
        </p:nvSpPr>
        <p:spPr>
          <a:xfrm>
            <a:off x="301625" y="1527175"/>
            <a:ext cx="8504238" cy="4572000"/>
          </a:xfrm>
        </p:spPr>
        <p:txBody>
          <a:bodyPr/>
          <a:lstStyle/>
          <a:p>
            <a:pPr eaLnBrk="1" hangingPunct="1">
              <a:buFont typeface="Arial" panose="020B0604020202020204" pitchFamily="34" charset="0"/>
              <a:buChar char="•"/>
            </a:pPr>
            <a:r>
              <a:rPr lang="en-US" dirty="0"/>
              <a:t>KEPHS-Kenya essential package for health</a:t>
            </a:r>
          </a:p>
          <a:p>
            <a:pPr eaLnBrk="1" hangingPunct="1">
              <a:buFont typeface="Arial" panose="020B0604020202020204" pitchFamily="34" charset="0"/>
              <a:buChar char="•"/>
            </a:pPr>
            <a:r>
              <a:rPr lang="en-US" dirty="0"/>
              <a:t>The package of services that the government is providing or is aspiring to provide to its citizens in an equitable manner.</a:t>
            </a:r>
          </a:p>
          <a:p>
            <a:pPr eaLnBrk="1" hangingPunct="1">
              <a:buFont typeface="Arial" panose="020B0604020202020204" pitchFamily="34" charset="0"/>
              <a:buChar char="•"/>
            </a:pPr>
            <a:r>
              <a:rPr lang="en-US" dirty="0"/>
              <a:t> The key recognition and introduction of level 1 service so as to empower Kenyan’s households.</a:t>
            </a:r>
          </a:p>
          <a:p>
            <a:pPr eaLnBrk="1" hangingPunct="1">
              <a:buFont typeface="Arial" panose="020B0604020202020204" pitchFamily="34" charset="0"/>
              <a:buChar char="•"/>
            </a:pPr>
            <a:endParaRPr lang="en-US" dirty="0"/>
          </a:p>
        </p:txBody>
      </p:sp>
    </p:spTree>
    <p:extLst>
      <p:ext uri="{BB962C8B-B14F-4D97-AF65-F5344CB8AC3E}">
        <p14:creationId xmlns:p14="http://schemas.microsoft.com/office/powerpoint/2010/main" val="29146854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solidFill>
                  <a:srgbClr val="7B9899"/>
                </a:solidFill>
              </a:rPr>
              <a:t>KEPH</a:t>
            </a:r>
          </a:p>
        </p:txBody>
      </p:sp>
      <p:sp>
        <p:nvSpPr>
          <p:cNvPr id="3" name="Content Placeholder 2"/>
          <p:cNvSpPr>
            <a:spLocks noGrp="1"/>
          </p:cNvSpPr>
          <p:nvPr>
            <p:ph sz="quarter" idx="1"/>
          </p:nvPr>
        </p:nvSpPr>
        <p:spPr>
          <a:xfrm>
            <a:off x="301625" y="1527175"/>
            <a:ext cx="8504238" cy="4572000"/>
          </a:xfrm>
        </p:spPr>
        <p:txBody>
          <a:bodyPr rtlCol="0">
            <a:normAutofit fontScale="85000" lnSpcReduction="20000"/>
          </a:bodyPr>
          <a:lstStyle/>
          <a:p>
            <a:pPr marL="274320" indent="-274320" eaLnBrk="1" fontAlgn="auto" hangingPunct="1">
              <a:spcAft>
                <a:spcPts val="0"/>
              </a:spcAft>
              <a:buFont typeface="Arial" pitchFamily="34" charset="0"/>
              <a:buChar char="•"/>
              <a:defRPr/>
            </a:pPr>
            <a:r>
              <a:rPr lang="en-US" dirty="0"/>
              <a:t> A broader approach that entails a shift from disease burden to promotion of individual health, focusing on the various life-cycles human beings pass through, has been adopted.</a:t>
            </a:r>
          </a:p>
          <a:p>
            <a:pPr marL="274320" indent="-274320" eaLnBrk="1" fontAlgn="auto" hangingPunct="1">
              <a:spcAft>
                <a:spcPts val="0"/>
              </a:spcAft>
              <a:buFont typeface="Arial" pitchFamily="34" charset="0"/>
              <a:buChar char="•"/>
              <a:defRPr/>
            </a:pPr>
            <a:r>
              <a:rPr lang="en-US" dirty="0"/>
              <a:t> Health programmes should become </a:t>
            </a:r>
            <a:r>
              <a:rPr lang="en-US" dirty="0" err="1"/>
              <a:t>focussed</a:t>
            </a:r>
            <a:r>
              <a:rPr lang="en-US" dirty="0"/>
              <a:t> around the different phases or cohorts4 in human development and in this w ay reinforce each other, so that synergy and mutual reinforcement </a:t>
            </a:r>
            <a:r>
              <a:rPr lang="en-US" dirty="0" err="1"/>
              <a:t>betw</a:t>
            </a:r>
            <a:r>
              <a:rPr lang="en-US" dirty="0"/>
              <a:t> </a:t>
            </a:r>
            <a:r>
              <a:rPr lang="en-US" dirty="0" err="1"/>
              <a:t>een</a:t>
            </a:r>
            <a:r>
              <a:rPr lang="en-US" dirty="0"/>
              <a:t> the programmes can be achieved. </a:t>
            </a:r>
          </a:p>
          <a:p>
            <a:pPr marL="274320" indent="-274320" eaLnBrk="1" fontAlgn="auto" hangingPunct="1">
              <a:spcAft>
                <a:spcPts val="0"/>
              </a:spcAft>
              <a:buFont typeface="Arial" pitchFamily="34" charset="0"/>
              <a:buChar char="•"/>
              <a:defRPr/>
            </a:pPr>
            <a:r>
              <a:rPr lang="en-US" dirty="0"/>
              <a:t>Once all programmes jointly focus on a particular phase in human development, their combined outputs are expected to be better than each one could have achieved individually.</a:t>
            </a:r>
          </a:p>
          <a:p>
            <a:pPr marL="274320" indent="-274320"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1461849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solidFill>
                  <a:srgbClr val="7B9899"/>
                </a:solidFill>
              </a:rPr>
              <a:t>KEPH</a:t>
            </a:r>
          </a:p>
        </p:txBody>
      </p:sp>
      <p:sp>
        <p:nvSpPr>
          <p:cNvPr id="32771" name="Content Placeholder 2"/>
          <p:cNvSpPr>
            <a:spLocks noGrp="1"/>
          </p:cNvSpPr>
          <p:nvPr>
            <p:ph sz="quarter" idx="1"/>
          </p:nvPr>
        </p:nvSpPr>
        <p:spPr>
          <a:xfrm>
            <a:off x="301625" y="1527175"/>
            <a:ext cx="8504238" cy="4572000"/>
          </a:xfrm>
        </p:spPr>
        <p:txBody>
          <a:bodyPr>
            <a:normAutofit fontScale="92500"/>
          </a:bodyPr>
          <a:lstStyle/>
          <a:p>
            <a:pPr eaLnBrk="1" hangingPunct="1">
              <a:buFont typeface="Arial" panose="020B0604020202020204" pitchFamily="34" charset="0"/>
              <a:buChar char="•"/>
            </a:pPr>
            <a:r>
              <a:rPr lang="en-US"/>
              <a:t>The Kenyan Essential Package for Health (KEPH) therefore is believed to reduce fragmentation and improves continuity of care.</a:t>
            </a:r>
          </a:p>
          <a:p>
            <a:pPr eaLnBrk="1" hangingPunct="1">
              <a:buFont typeface="Arial" panose="020B0604020202020204" pitchFamily="34" charset="0"/>
              <a:buChar char="•"/>
            </a:pPr>
            <a:r>
              <a:rPr lang="en-US"/>
              <a:t>It emphasises the inter-connectedness of the various phases in human development, as attention during pregnancy improves the chances of a good delivery and a well performed delivery puts the baby in an optimal state to face the new challenges of that phase of life.</a:t>
            </a:r>
          </a:p>
        </p:txBody>
      </p:sp>
    </p:spTree>
    <p:extLst>
      <p:ext uri="{BB962C8B-B14F-4D97-AF65-F5344CB8AC3E}">
        <p14:creationId xmlns:p14="http://schemas.microsoft.com/office/powerpoint/2010/main" val="2218519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solidFill>
                  <a:srgbClr val="7B9899"/>
                </a:solidFill>
              </a:rPr>
              <a:t>KEPH</a:t>
            </a:r>
          </a:p>
        </p:txBody>
      </p:sp>
      <p:sp>
        <p:nvSpPr>
          <p:cNvPr id="33795" name="Content Placeholder 2"/>
          <p:cNvSpPr>
            <a:spLocks noGrp="1"/>
          </p:cNvSpPr>
          <p:nvPr>
            <p:ph sz="quarter" idx="1"/>
          </p:nvPr>
        </p:nvSpPr>
        <p:spPr>
          <a:xfrm>
            <a:off x="301625" y="1527175"/>
            <a:ext cx="8504238" cy="4572000"/>
          </a:xfrm>
        </p:spPr>
        <p:txBody>
          <a:bodyPr/>
          <a:lstStyle/>
          <a:p>
            <a:pPr eaLnBrk="1" hangingPunct="1"/>
            <a:r>
              <a:rPr lang="en-US"/>
              <a:t>This inter-connectedness equally applies to the other cohorts in human life.</a:t>
            </a:r>
          </a:p>
          <a:p>
            <a:pPr eaLnBrk="1" hangingPunct="1"/>
            <a:r>
              <a:rPr lang="en-US"/>
              <a:t> Each cohort needs different interventions to respond to the specific needs of these age groups. </a:t>
            </a:r>
          </a:p>
          <a:p>
            <a:pPr eaLnBrk="1" hangingPunct="1"/>
            <a:r>
              <a:rPr lang="en-US"/>
              <a:t>The cohorts that are included in the KEPHS with their various preventive and curative activities are summarised below</a:t>
            </a:r>
          </a:p>
          <a:p>
            <a:pPr eaLnBrk="1" hangingPunct="1"/>
            <a:endParaRPr lang="en-US"/>
          </a:p>
        </p:txBody>
      </p:sp>
    </p:spTree>
    <p:extLst>
      <p:ext uri="{BB962C8B-B14F-4D97-AF65-F5344CB8AC3E}">
        <p14:creationId xmlns:p14="http://schemas.microsoft.com/office/powerpoint/2010/main" val="4015537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868362"/>
          </a:xfrm>
        </p:spPr>
        <p:txBody>
          <a:bodyPr/>
          <a:lstStyle/>
          <a:p>
            <a:pPr eaLnBrk="1" hangingPunct="1"/>
            <a:r>
              <a:rPr lang="en-US">
                <a:solidFill>
                  <a:srgbClr val="7B9899"/>
                </a:solidFill>
              </a:rPr>
              <a:t>Life cycle cohorts</a:t>
            </a:r>
          </a:p>
        </p:txBody>
      </p:sp>
      <p:graphicFrame>
        <p:nvGraphicFramePr>
          <p:cNvPr id="4" name="Content Placeholder 3"/>
          <p:cNvGraphicFramePr>
            <a:graphicFrameLocks noGrp="1"/>
          </p:cNvGraphicFramePr>
          <p:nvPr>
            <p:ph sz="quarter" idx="1"/>
          </p:nvPr>
        </p:nvGraphicFramePr>
        <p:xfrm>
          <a:off x="152400" y="2301875"/>
          <a:ext cx="8839200" cy="11979274"/>
        </p:xfrm>
        <a:graphic>
          <a:graphicData uri="http://schemas.openxmlformats.org/drawingml/2006/table">
            <a:tbl>
              <a:tblPr firstRow="1" bandRow="1">
                <a:tableStyleId>{5C22544A-7EE6-4342-B048-85BDC9FD1C3A}</a:tableStyleId>
              </a:tblPr>
              <a:tblGrid>
                <a:gridCol w="2271183">
                  <a:extLst>
                    <a:ext uri="{9D8B030D-6E8A-4147-A177-3AD203B41FA5}">
                      <a16:colId xmlns:a16="http://schemas.microsoft.com/office/drawing/2014/main" val="20000"/>
                    </a:ext>
                  </a:extLst>
                </a:gridCol>
                <a:gridCol w="3367617">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65773">
                <a:tc>
                  <a:txBody>
                    <a:bodyPr/>
                    <a:lstStyle/>
                    <a:p>
                      <a:r>
                        <a:rPr lang="en-US" sz="1800" b="1" kern="1200" baseline="0" dirty="0">
                          <a:solidFill>
                            <a:schemeClr val="lt1"/>
                          </a:solidFill>
                          <a:latin typeface="+mn-lt"/>
                          <a:ea typeface="+mn-ea"/>
                          <a:cs typeface="+mn-cs"/>
                        </a:rPr>
                        <a:t>LIFE CYCLE</a:t>
                      </a:r>
                      <a:endParaRPr lang="en-US" sz="1800" dirty="0"/>
                    </a:p>
                  </a:txBody>
                  <a:tcPr marT="45719" marB="45719"/>
                </a:tc>
                <a:tc gridSpan="2">
                  <a:txBody>
                    <a:bodyPr/>
                    <a:lstStyle/>
                    <a:p>
                      <a:r>
                        <a:rPr lang="en-US" sz="1800" b="1" kern="1200" baseline="0" dirty="0">
                          <a:solidFill>
                            <a:schemeClr val="lt1"/>
                          </a:solidFill>
                          <a:latin typeface="+mn-lt"/>
                          <a:ea typeface="+mn-ea"/>
                          <a:cs typeface="+mn-cs"/>
                        </a:rPr>
                        <a:t>SERVICES NEEDED</a:t>
                      </a:r>
                      <a:endParaRPr lang="en-US" sz="1800" dirty="0"/>
                    </a:p>
                  </a:txBody>
                  <a:tcPr marT="45719" marB="45719"/>
                </a:tc>
                <a:tc hMerge="1">
                  <a:txBody>
                    <a:bodyPr/>
                    <a:lstStyle/>
                    <a:p>
                      <a:endParaRPr lang="en-US" dirty="0"/>
                    </a:p>
                  </a:txBody>
                  <a:tcPr/>
                </a:tc>
                <a:extLst>
                  <a:ext uri="{0D108BD9-81ED-4DB2-BD59-A6C34878D82A}">
                    <a16:rowId xmlns:a16="http://schemas.microsoft.com/office/drawing/2014/main" val="10000"/>
                  </a:ext>
                </a:extLst>
              </a:tr>
              <a:tr h="3932142">
                <a:tc>
                  <a:txBody>
                    <a:bodyPr/>
                    <a:lstStyle/>
                    <a:p>
                      <a:r>
                        <a:rPr lang="en-US" sz="1800" kern="1200" baseline="0" dirty="0">
                          <a:solidFill>
                            <a:schemeClr val="dk1"/>
                          </a:solidFill>
                          <a:latin typeface="+mn-lt"/>
                          <a:ea typeface="+mn-ea"/>
                          <a:cs typeface="+mn-cs"/>
                        </a:rPr>
                        <a:t>1. Pregnancy and the</a:t>
                      </a:r>
                    </a:p>
                    <a:p>
                      <a:r>
                        <a:rPr lang="en-US" sz="1800" kern="1200" baseline="0" dirty="0">
                          <a:solidFill>
                            <a:schemeClr val="dk1"/>
                          </a:solidFill>
                          <a:latin typeface="+mn-lt"/>
                          <a:ea typeface="+mn-ea"/>
                          <a:cs typeface="+mn-cs"/>
                        </a:rPr>
                        <a:t>New-Born (up to two</a:t>
                      </a:r>
                    </a:p>
                    <a:p>
                      <a:r>
                        <a:rPr lang="en-US" sz="1800" kern="1200" baseline="0" dirty="0">
                          <a:solidFill>
                            <a:schemeClr val="dk1"/>
                          </a:solidFill>
                          <a:latin typeface="+mn-lt"/>
                          <a:ea typeface="+mn-ea"/>
                          <a:cs typeface="+mn-cs"/>
                        </a:rPr>
                        <a:t>weeks of age)</a:t>
                      </a:r>
                      <a:endParaRPr lang="en-US" sz="1800" dirty="0"/>
                    </a:p>
                  </a:txBody>
                  <a:tcPr marT="45719" marB="45719"/>
                </a:tc>
                <a:tc>
                  <a:txBody>
                    <a:bodyPr/>
                    <a:lstStyle/>
                    <a:p>
                      <a:r>
                        <a:rPr lang="en-US" sz="1800" kern="1200" baseline="0" dirty="0">
                          <a:solidFill>
                            <a:schemeClr val="dk1"/>
                          </a:solidFill>
                          <a:latin typeface="+mn-lt"/>
                          <a:ea typeface="+mn-ea"/>
                          <a:cs typeface="+mn-cs"/>
                        </a:rPr>
                        <a:t>ANC and nutritional care, IPT, TT2;</a:t>
                      </a:r>
                    </a:p>
                    <a:p>
                      <a:r>
                        <a:rPr lang="en-US" sz="1800" kern="1200" baseline="0" dirty="0">
                          <a:solidFill>
                            <a:schemeClr val="dk1"/>
                          </a:solidFill>
                          <a:latin typeface="+mn-lt"/>
                          <a:ea typeface="+mn-ea"/>
                          <a:cs typeface="+mn-cs"/>
                        </a:rPr>
                        <a:t>Use of skilled births attendants, clean delivery; BCG.</a:t>
                      </a:r>
                    </a:p>
                    <a:p>
                      <a:r>
                        <a:rPr lang="en-US" sz="1800" kern="1200" baseline="0" dirty="0">
                          <a:solidFill>
                            <a:schemeClr val="dk1"/>
                          </a:solidFill>
                          <a:latin typeface="+mn-lt"/>
                          <a:ea typeface="+mn-ea"/>
                          <a:cs typeface="+mn-cs"/>
                        </a:rPr>
                        <a:t>PNC, Breast feeding; supplementary</a:t>
                      </a:r>
                    </a:p>
                    <a:p>
                      <a:r>
                        <a:rPr lang="en-US" sz="1800" kern="1200" baseline="0" dirty="0">
                          <a:solidFill>
                            <a:schemeClr val="dk1"/>
                          </a:solidFill>
                          <a:latin typeface="+mn-lt"/>
                          <a:ea typeface="+mn-ea"/>
                          <a:cs typeface="+mn-cs"/>
                        </a:rPr>
                        <a:t>feeding; FP Services;</a:t>
                      </a:r>
                    </a:p>
                    <a:p>
                      <a:r>
                        <a:rPr lang="en-US" sz="1800" kern="1200" baseline="0" dirty="0">
                          <a:solidFill>
                            <a:schemeClr val="dk1"/>
                          </a:solidFill>
                          <a:latin typeface="+mn-lt"/>
                          <a:ea typeface="+mn-ea"/>
                          <a:cs typeface="+mn-cs"/>
                        </a:rPr>
                        <a:t>ITN promotion and use;</a:t>
                      </a:r>
                    </a:p>
                    <a:p>
                      <a:r>
                        <a:rPr lang="en-US" sz="1800" kern="1200" baseline="0" dirty="0">
                          <a:solidFill>
                            <a:schemeClr val="dk1"/>
                          </a:solidFill>
                          <a:latin typeface="+mn-lt"/>
                          <a:ea typeface="+mn-ea"/>
                          <a:cs typeface="+mn-cs"/>
                        </a:rPr>
                        <a:t>IPT and Indoor spraying;</a:t>
                      </a:r>
                    </a:p>
                    <a:p>
                      <a:r>
                        <a:rPr lang="en-US" sz="1800" kern="1200" baseline="0" dirty="0">
                          <a:solidFill>
                            <a:schemeClr val="dk1"/>
                          </a:solidFill>
                          <a:latin typeface="+mn-lt"/>
                          <a:ea typeface="+mn-ea"/>
                          <a:cs typeface="+mn-cs"/>
                        </a:rPr>
                        <a:t>PMTCT / </a:t>
                      </a:r>
                      <a:r>
                        <a:rPr lang="en-US" sz="1800" kern="1200" baseline="0" dirty="0" err="1">
                          <a:solidFill>
                            <a:schemeClr val="dk1"/>
                          </a:solidFill>
                          <a:latin typeface="+mn-lt"/>
                          <a:ea typeface="+mn-ea"/>
                          <a:cs typeface="+mn-cs"/>
                        </a:rPr>
                        <a:t>Nevirapine</a:t>
                      </a:r>
                      <a:r>
                        <a:rPr lang="en-US" sz="1800" kern="1200" baseline="0" dirty="0">
                          <a:solidFill>
                            <a:schemeClr val="dk1"/>
                          </a:solidFill>
                          <a:latin typeface="+mn-lt"/>
                          <a:ea typeface="+mn-ea"/>
                          <a:cs typeface="+mn-cs"/>
                        </a:rPr>
                        <a:t>;</a:t>
                      </a:r>
                    </a:p>
                    <a:p>
                      <a:r>
                        <a:rPr lang="en-US" sz="1800" kern="1200" baseline="0" dirty="0">
                          <a:solidFill>
                            <a:schemeClr val="dk1"/>
                          </a:solidFill>
                          <a:latin typeface="+mn-lt"/>
                          <a:ea typeface="+mn-ea"/>
                          <a:cs typeface="+mn-cs"/>
                        </a:rPr>
                        <a:t>Micro-nutrients / supplements (Iron) Hygiene, water and sanitation.</a:t>
                      </a:r>
                      <a:endParaRPr lang="en-US" sz="1800" dirty="0"/>
                    </a:p>
                  </a:txBody>
                  <a:tcPr marT="45719" marB="45719"/>
                </a:tc>
                <a:tc>
                  <a:txBody>
                    <a:bodyPr/>
                    <a:lstStyle/>
                    <a:p>
                      <a:r>
                        <a:rPr lang="en-US" sz="1800" kern="1200" baseline="0" dirty="0">
                          <a:solidFill>
                            <a:schemeClr val="dk1"/>
                          </a:solidFill>
                          <a:latin typeface="+mn-lt"/>
                          <a:ea typeface="+mn-ea"/>
                          <a:cs typeface="+mn-cs"/>
                        </a:rPr>
                        <a:t>Adequate and timely referral system, </a:t>
                      </a:r>
                      <a:r>
                        <a:rPr lang="en-US" sz="1800" kern="1200" baseline="0" dirty="0" err="1">
                          <a:solidFill>
                            <a:schemeClr val="dk1"/>
                          </a:solidFill>
                          <a:latin typeface="+mn-lt"/>
                          <a:ea typeface="+mn-ea"/>
                          <a:cs typeface="+mn-cs"/>
                        </a:rPr>
                        <a:t>Partograph</a:t>
                      </a:r>
                      <a:r>
                        <a:rPr lang="en-US" sz="1800" kern="1200" baseline="0" dirty="0">
                          <a:solidFill>
                            <a:schemeClr val="dk1"/>
                          </a:solidFill>
                          <a:latin typeface="+mn-lt"/>
                          <a:ea typeface="+mn-ea"/>
                          <a:cs typeface="+mn-cs"/>
                        </a:rPr>
                        <a:t>, transport</a:t>
                      </a:r>
                    </a:p>
                    <a:p>
                      <a:r>
                        <a:rPr lang="en-US" sz="1800" kern="1200" baseline="0" dirty="0">
                          <a:solidFill>
                            <a:schemeClr val="dk1"/>
                          </a:solidFill>
                          <a:latin typeface="+mn-lt"/>
                          <a:ea typeface="+mn-ea"/>
                          <a:cs typeface="+mn-cs"/>
                        </a:rPr>
                        <a:t>(ambulance) system. Basic</a:t>
                      </a:r>
                    </a:p>
                    <a:p>
                      <a:r>
                        <a:rPr lang="en-US" sz="1800" kern="1200" baseline="0" dirty="0">
                          <a:solidFill>
                            <a:schemeClr val="dk1"/>
                          </a:solidFill>
                          <a:latin typeface="+mn-lt"/>
                          <a:ea typeface="+mn-ea"/>
                          <a:cs typeface="+mn-cs"/>
                        </a:rPr>
                        <a:t>and Comprehensive</a:t>
                      </a:r>
                    </a:p>
                    <a:p>
                      <a:r>
                        <a:rPr lang="en-US" sz="1800" kern="1200" baseline="0" dirty="0">
                          <a:solidFill>
                            <a:schemeClr val="dk1"/>
                          </a:solidFill>
                          <a:latin typeface="+mn-lt"/>
                          <a:ea typeface="+mn-ea"/>
                          <a:cs typeface="+mn-cs"/>
                        </a:rPr>
                        <a:t>Emergency Obstetric Care</a:t>
                      </a:r>
                    </a:p>
                    <a:p>
                      <a:r>
                        <a:rPr lang="en-US" sz="1800" kern="1200" baseline="0" dirty="0">
                          <a:solidFill>
                            <a:schemeClr val="dk1"/>
                          </a:solidFill>
                          <a:latin typeface="+mn-lt"/>
                          <a:ea typeface="+mn-ea"/>
                          <a:cs typeface="+mn-cs"/>
                        </a:rPr>
                        <a:t>(BEOC).</a:t>
                      </a:r>
                    </a:p>
                    <a:p>
                      <a:r>
                        <a:rPr lang="en-US" sz="1800" kern="1200" baseline="0" dirty="0">
                          <a:solidFill>
                            <a:schemeClr val="dk1"/>
                          </a:solidFill>
                          <a:latin typeface="+mn-lt"/>
                          <a:ea typeface="+mn-ea"/>
                          <a:cs typeface="+mn-cs"/>
                        </a:rPr>
                        <a:t>New born resuscitation,</a:t>
                      </a:r>
                      <a:endParaRPr lang="en-US" sz="1800" dirty="0"/>
                    </a:p>
                  </a:txBody>
                  <a:tcPr marT="45719" marB="45719"/>
                </a:tc>
                <a:extLst>
                  <a:ext uri="{0D108BD9-81ED-4DB2-BD59-A6C34878D82A}">
                    <a16:rowId xmlns:a16="http://schemas.microsoft.com/office/drawing/2014/main" val="10001"/>
                  </a:ext>
                </a:extLst>
              </a:tr>
              <a:tr h="2286126">
                <a:tc>
                  <a:txBody>
                    <a:bodyPr/>
                    <a:lstStyle/>
                    <a:p>
                      <a:r>
                        <a:rPr lang="en-US" sz="1800" kern="1200" baseline="0" dirty="0">
                          <a:solidFill>
                            <a:schemeClr val="dk1"/>
                          </a:solidFill>
                          <a:latin typeface="+mn-lt"/>
                          <a:ea typeface="+mn-ea"/>
                          <a:cs typeface="+mn-cs"/>
                        </a:rPr>
                        <a:t>2. Early Childhood (two weeks – 5 yrs)</a:t>
                      </a:r>
                      <a:endParaRPr lang="en-US" sz="1800" dirty="0"/>
                    </a:p>
                  </a:txBody>
                  <a:tcPr marT="45719" marB="45719"/>
                </a:tc>
                <a:tc>
                  <a:txBody>
                    <a:bodyPr/>
                    <a:lstStyle/>
                    <a:p>
                      <a:r>
                        <a:rPr lang="en-US" sz="1800" kern="1200" baseline="0" dirty="0">
                          <a:solidFill>
                            <a:schemeClr val="dk1"/>
                          </a:solidFill>
                          <a:latin typeface="+mn-lt"/>
                          <a:ea typeface="+mn-ea"/>
                          <a:cs typeface="+mn-cs"/>
                        </a:rPr>
                        <a:t>Community IMCI + ITN</a:t>
                      </a:r>
                    </a:p>
                    <a:p>
                      <a:r>
                        <a:rPr lang="en-US" sz="1800" kern="1200" baseline="0" dirty="0">
                          <a:solidFill>
                            <a:schemeClr val="dk1"/>
                          </a:solidFill>
                          <a:latin typeface="+mn-lt"/>
                          <a:ea typeface="+mn-ea"/>
                          <a:cs typeface="+mn-cs"/>
                        </a:rPr>
                        <a:t>Appropriate nutrition, Expanded Breast Feeding; Growth Monitoring; EPI and</a:t>
                      </a:r>
                    </a:p>
                    <a:p>
                      <a:r>
                        <a:rPr lang="en-US" sz="1800" kern="1200" baseline="0" dirty="0">
                          <a:solidFill>
                            <a:schemeClr val="dk1"/>
                          </a:solidFill>
                          <a:latin typeface="+mn-lt"/>
                          <a:ea typeface="+mn-ea"/>
                          <a:cs typeface="+mn-cs"/>
                        </a:rPr>
                        <a:t>Vitamin A / Zn.</a:t>
                      </a:r>
                    </a:p>
                    <a:p>
                      <a:r>
                        <a:rPr lang="en-US" sz="1800" kern="1200" baseline="0" dirty="0">
                          <a:solidFill>
                            <a:schemeClr val="dk1"/>
                          </a:solidFill>
                          <a:latin typeface="+mn-lt"/>
                          <a:ea typeface="+mn-ea"/>
                          <a:cs typeface="+mn-cs"/>
                        </a:rPr>
                        <a:t>Psychological stimulation; physical /cognitive development;</a:t>
                      </a:r>
                      <a:endParaRPr lang="en-US" sz="1800" dirty="0"/>
                    </a:p>
                  </a:txBody>
                  <a:tcPr marT="45719" marB="45719"/>
                </a:tc>
                <a:tc>
                  <a:txBody>
                    <a:bodyPr/>
                    <a:lstStyle/>
                    <a:p>
                      <a:r>
                        <a:rPr lang="en-US" sz="1800" kern="1200" baseline="0" dirty="0">
                          <a:solidFill>
                            <a:schemeClr val="dk1"/>
                          </a:solidFill>
                          <a:latin typeface="+mn-lt"/>
                          <a:ea typeface="+mn-ea"/>
                          <a:cs typeface="+mn-cs"/>
                        </a:rPr>
                        <a:t>Clinical IMCI; ORS f or</a:t>
                      </a:r>
                    </a:p>
                    <a:p>
                      <a:r>
                        <a:rPr lang="en-US" sz="1800" kern="1200" baseline="0" dirty="0">
                          <a:solidFill>
                            <a:schemeClr val="dk1"/>
                          </a:solidFill>
                          <a:latin typeface="+mn-lt"/>
                          <a:ea typeface="+mn-ea"/>
                          <a:cs typeface="+mn-cs"/>
                        </a:rPr>
                        <a:t>treatment </a:t>
                      </a:r>
                      <a:r>
                        <a:rPr lang="en-US" sz="1800" kern="1200" baseline="0" dirty="0" err="1">
                          <a:solidFill>
                            <a:schemeClr val="dk1"/>
                          </a:solidFill>
                          <a:latin typeface="+mn-lt"/>
                          <a:ea typeface="+mn-ea"/>
                          <a:cs typeface="+mn-cs"/>
                        </a:rPr>
                        <a:t>Diarrhoea</a:t>
                      </a:r>
                      <a:r>
                        <a:rPr lang="en-US" sz="1800" kern="1200" baseline="0" dirty="0">
                          <a:solidFill>
                            <a:schemeClr val="dk1"/>
                          </a:solidFill>
                          <a:latin typeface="+mn-lt"/>
                          <a:ea typeface="+mn-ea"/>
                          <a:cs typeface="+mn-cs"/>
                        </a:rPr>
                        <a:t>,</a:t>
                      </a:r>
                    </a:p>
                    <a:p>
                      <a:r>
                        <a:rPr lang="en-US" sz="1800" kern="1200" baseline="0" dirty="0">
                          <a:solidFill>
                            <a:schemeClr val="dk1"/>
                          </a:solidFill>
                          <a:latin typeface="+mn-lt"/>
                          <a:ea typeface="+mn-ea"/>
                          <a:cs typeface="+mn-cs"/>
                        </a:rPr>
                        <a:t>antibiotics and anti-malarial</a:t>
                      </a:r>
                    </a:p>
                    <a:p>
                      <a:r>
                        <a:rPr lang="en-US" sz="1800" kern="1200" baseline="0" dirty="0">
                          <a:solidFill>
                            <a:schemeClr val="dk1"/>
                          </a:solidFill>
                          <a:latin typeface="+mn-lt"/>
                          <a:ea typeface="+mn-ea"/>
                          <a:cs typeface="+mn-cs"/>
                        </a:rPr>
                        <a:t>drugs. ARV</a:t>
                      </a:r>
                      <a:endParaRPr lang="en-US" sz="1800" dirty="0"/>
                    </a:p>
                  </a:txBody>
                  <a:tcPr marT="45719" marB="45719"/>
                </a:tc>
                <a:extLst>
                  <a:ext uri="{0D108BD9-81ED-4DB2-BD59-A6C34878D82A}">
                    <a16:rowId xmlns:a16="http://schemas.microsoft.com/office/drawing/2014/main" val="10002"/>
                  </a:ext>
                </a:extLst>
              </a:tr>
              <a:tr h="1188781">
                <a:tc>
                  <a:txBody>
                    <a:bodyPr/>
                    <a:lstStyle/>
                    <a:p>
                      <a:r>
                        <a:rPr lang="en-US" sz="1800" kern="1200" baseline="0" dirty="0">
                          <a:solidFill>
                            <a:schemeClr val="dk1"/>
                          </a:solidFill>
                          <a:latin typeface="+mn-lt"/>
                          <a:ea typeface="+mn-ea"/>
                          <a:cs typeface="+mn-cs"/>
                        </a:rPr>
                        <a:t>3. Late Childhood (6-</a:t>
                      </a:r>
                    </a:p>
                    <a:p>
                      <a:r>
                        <a:rPr lang="en-US" sz="1800" kern="1200" baseline="0" dirty="0">
                          <a:solidFill>
                            <a:schemeClr val="dk1"/>
                          </a:solidFill>
                          <a:latin typeface="+mn-lt"/>
                          <a:ea typeface="+mn-ea"/>
                          <a:cs typeface="+mn-cs"/>
                        </a:rPr>
                        <a:t>12 y ears)</a:t>
                      </a:r>
                      <a:endParaRPr lang="en-US" sz="1800" dirty="0"/>
                    </a:p>
                  </a:txBody>
                  <a:tcPr marT="45719" marB="45719"/>
                </a:tc>
                <a:tc>
                  <a:txBody>
                    <a:bodyPr/>
                    <a:lstStyle/>
                    <a:p>
                      <a:r>
                        <a:rPr lang="en-US" sz="1800" kern="1200" baseline="0" dirty="0">
                          <a:solidFill>
                            <a:schemeClr val="dk1"/>
                          </a:solidFill>
                          <a:latin typeface="+mn-lt"/>
                          <a:ea typeface="+mn-ea"/>
                          <a:cs typeface="+mn-cs"/>
                        </a:rPr>
                        <a:t>Essential School Health </a:t>
                      </a:r>
                      <a:r>
                        <a:rPr lang="en-US" sz="1800" kern="1200" baseline="0" dirty="0" err="1">
                          <a:solidFill>
                            <a:schemeClr val="dk1"/>
                          </a:solidFill>
                          <a:latin typeface="+mn-lt"/>
                          <a:ea typeface="+mn-ea"/>
                          <a:cs typeface="+mn-cs"/>
                        </a:rPr>
                        <a:t>programme</a:t>
                      </a:r>
                      <a:r>
                        <a:rPr lang="en-US" sz="1800" kern="1200" baseline="0" dirty="0">
                          <a:solidFill>
                            <a:schemeClr val="dk1"/>
                          </a:solidFill>
                          <a:latin typeface="+mn-lt"/>
                          <a:ea typeface="+mn-ea"/>
                          <a:cs typeface="+mn-cs"/>
                        </a:rPr>
                        <a:t>; Adequate nutritional care; ITN promotion and use.</a:t>
                      </a:r>
                      <a:endParaRPr lang="en-US" sz="1800" dirty="0"/>
                    </a:p>
                  </a:txBody>
                  <a:tcPr marT="45719" marB="45719"/>
                </a:tc>
                <a:tc>
                  <a:txBody>
                    <a:bodyPr/>
                    <a:lstStyle/>
                    <a:p>
                      <a:r>
                        <a:rPr lang="en-US" sz="1800" kern="1200" baseline="0" dirty="0" err="1">
                          <a:solidFill>
                            <a:schemeClr val="dk1"/>
                          </a:solidFill>
                          <a:latin typeface="+mn-lt"/>
                          <a:ea typeface="+mn-ea"/>
                          <a:cs typeface="+mn-cs"/>
                        </a:rPr>
                        <a:t>Ov</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erall</a:t>
                      </a:r>
                      <a:r>
                        <a:rPr lang="en-US" sz="1800" kern="1200" baseline="0" dirty="0">
                          <a:solidFill>
                            <a:schemeClr val="dk1"/>
                          </a:solidFill>
                          <a:latin typeface="+mn-lt"/>
                          <a:ea typeface="+mn-ea"/>
                          <a:cs typeface="+mn-cs"/>
                        </a:rPr>
                        <a:t> treatment and care; Appropriate feeding, timely</a:t>
                      </a:r>
                    </a:p>
                    <a:p>
                      <a:r>
                        <a:rPr lang="en-US" sz="1800" kern="1200" baseline="0" dirty="0">
                          <a:solidFill>
                            <a:schemeClr val="dk1"/>
                          </a:solidFill>
                          <a:latin typeface="+mn-lt"/>
                          <a:ea typeface="+mn-ea"/>
                          <a:cs typeface="+mn-cs"/>
                        </a:rPr>
                        <a:t>treatment of infectious and</a:t>
                      </a:r>
                    </a:p>
                    <a:p>
                      <a:r>
                        <a:rPr lang="en-US" sz="1800" kern="1200" baseline="0" dirty="0">
                          <a:solidFill>
                            <a:schemeClr val="dk1"/>
                          </a:solidFill>
                          <a:latin typeface="+mn-lt"/>
                          <a:ea typeface="+mn-ea"/>
                          <a:cs typeface="+mn-cs"/>
                        </a:rPr>
                        <a:t>parasitic diseases.</a:t>
                      </a:r>
                      <a:endParaRPr lang="en-US" sz="1800" dirty="0"/>
                    </a:p>
                  </a:txBody>
                  <a:tcPr marT="45719" marB="45719"/>
                </a:tc>
                <a:extLst>
                  <a:ext uri="{0D108BD9-81ED-4DB2-BD59-A6C34878D82A}">
                    <a16:rowId xmlns:a16="http://schemas.microsoft.com/office/drawing/2014/main" val="10003"/>
                  </a:ext>
                </a:extLst>
              </a:tr>
              <a:tr h="1463117">
                <a:tc>
                  <a:txBody>
                    <a:bodyPr/>
                    <a:lstStyle/>
                    <a:p>
                      <a:r>
                        <a:rPr lang="en-US" sz="1800" kern="1200" baseline="0" dirty="0">
                          <a:solidFill>
                            <a:schemeClr val="dk1"/>
                          </a:solidFill>
                          <a:latin typeface="+mn-lt"/>
                          <a:ea typeface="+mn-ea"/>
                          <a:cs typeface="+mn-cs"/>
                        </a:rPr>
                        <a:t>4. Youth and Adolescence (13-24</a:t>
                      </a:r>
                    </a:p>
                    <a:p>
                      <a:r>
                        <a:rPr lang="en-US" sz="1800" kern="1200" baseline="0" dirty="0">
                          <a:solidFill>
                            <a:schemeClr val="dk1"/>
                          </a:solidFill>
                          <a:latin typeface="+mn-lt"/>
                          <a:ea typeface="+mn-ea"/>
                          <a:cs typeface="+mn-cs"/>
                        </a:rPr>
                        <a:t>y ears)</a:t>
                      </a:r>
                      <a:endParaRPr lang="en-US" sz="1800" dirty="0"/>
                    </a:p>
                  </a:txBody>
                  <a:tcPr marT="45719" marB="45719"/>
                </a:tc>
                <a:tc>
                  <a:txBody>
                    <a:bodyPr/>
                    <a:lstStyle/>
                    <a:p>
                      <a:r>
                        <a:rPr lang="en-US" sz="1800" kern="1200" baseline="0" dirty="0">
                          <a:solidFill>
                            <a:schemeClr val="dk1"/>
                          </a:solidFill>
                          <a:latin typeface="+mn-lt"/>
                          <a:ea typeface="+mn-ea"/>
                          <a:cs typeface="+mn-cs"/>
                        </a:rPr>
                        <a:t>RH/FP; TT2 in schools; RH &amp; HIV/AIDS /STI </a:t>
                      </a:r>
                      <a:r>
                        <a:rPr lang="en-US" sz="1800" kern="1200" baseline="0" dirty="0" err="1">
                          <a:solidFill>
                            <a:schemeClr val="dk1"/>
                          </a:solidFill>
                          <a:latin typeface="+mn-lt"/>
                          <a:ea typeface="+mn-ea"/>
                          <a:cs typeface="+mn-cs"/>
                        </a:rPr>
                        <a:t>counselling</a:t>
                      </a:r>
                      <a:r>
                        <a:rPr lang="en-US" sz="1800" kern="1200" baseline="0" dirty="0">
                          <a:solidFill>
                            <a:schemeClr val="dk1"/>
                          </a:solidFill>
                          <a:latin typeface="+mn-lt"/>
                          <a:ea typeface="+mn-ea"/>
                          <a:cs typeface="+mn-cs"/>
                        </a:rPr>
                        <a:t>; substance abuse </a:t>
                      </a:r>
                      <a:r>
                        <a:rPr lang="en-US" sz="1800" kern="1200" baseline="0" dirty="0" err="1">
                          <a:solidFill>
                            <a:schemeClr val="dk1"/>
                          </a:solidFill>
                          <a:latin typeface="+mn-lt"/>
                          <a:ea typeface="+mn-ea"/>
                          <a:cs typeface="+mn-cs"/>
                        </a:rPr>
                        <a:t>counselling</a:t>
                      </a:r>
                      <a:r>
                        <a:rPr lang="en-US" sz="1800" kern="1200" baseline="0" dirty="0">
                          <a:solidFill>
                            <a:schemeClr val="dk1"/>
                          </a:solidFill>
                          <a:latin typeface="+mn-lt"/>
                          <a:ea typeface="+mn-ea"/>
                          <a:cs typeface="+mn-cs"/>
                        </a:rPr>
                        <a:t>; Adequate nutritional care;</a:t>
                      </a:r>
                    </a:p>
                    <a:p>
                      <a:r>
                        <a:rPr lang="en-US" sz="1800" kern="1200" baseline="0" dirty="0">
                          <a:solidFill>
                            <a:schemeClr val="dk1"/>
                          </a:solidFill>
                          <a:latin typeface="+mn-lt"/>
                          <a:ea typeface="+mn-ea"/>
                          <a:cs typeface="+mn-cs"/>
                        </a:rPr>
                        <a:t>Accident prevention.</a:t>
                      </a:r>
                      <a:endParaRPr lang="en-US" sz="1800" dirty="0"/>
                    </a:p>
                  </a:txBody>
                  <a:tcPr marT="45719" marB="45719"/>
                </a:tc>
                <a:tc>
                  <a:txBody>
                    <a:bodyPr/>
                    <a:lstStyle/>
                    <a:p>
                      <a:r>
                        <a:rPr lang="en-US" sz="1800" kern="1200" baseline="0" dirty="0" err="1">
                          <a:solidFill>
                            <a:schemeClr val="dk1"/>
                          </a:solidFill>
                          <a:latin typeface="+mn-lt"/>
                          <a:ea typeface="+mn-ea"/>
                          <a:cs typeface="+mn-cs"/>
                        </a:rPr>
                        <a:t>Ov</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erall</a:t>
                      </a:r>
                      <a:r>
                        <a:rPr lang="en-US" sz="1800" kern="1200" baseline="0" dirty="0">
                          <a:solidFill>
                            <a:schemeClr val="dk1"/>
                          </a:solidFill>
                          <a:latin typeface="+mn-lt"/>
                          <a:ea typeface="+mn-ea"/>
                          <a:cs typeface="+mn-cs"/>
                        </a:rPr>
                        <a:t> treatment and care, DOTS, STI and opportunistic infections;</a:t>
                      </a:r>
                      <a:endParaRPr lang="en-US" sz="1800" dirty="0"/>
                    </a:p>
                  </a:txBody>
                  <a:tcPr marT="45719" marB="45719"/>
                </a:tc>
                <a:extLst>
                  <a:ext uri="{0D108BD9-81ED-4DB2-BD59-A6C34878D82A}">
                    <a16:rowId xmlns:a16="http://schemas.microsoft.com/office/drawing/2014/main" val="10004"/>
                  </a:ext>
                </a:extLst>
              </a:tr>
              <a:tr h="1463117">
                <a:tc>
                  <a:txBody>
                    <a:bodyPr/>
                    <a:lstStyle/>
                    <a:p>
                      <a:r>
                        <a:rPr lang="en-US" sz="1800" kern="1200" baseline="0" dirty="0">
                          <a:solidFill>
                            <a:schemeClr val="dk1"/>
                          </a:solidFill>
                          <a:latin typeface="+mn-lt"/>
                          <a:ea typeface="+mn-ea"/>
                          <a:cs typeface="+mn-cs"/>
                        </a:rPr>
                        <a:t>5. Adult (25-59 yrs)</a:t>
                      </a:r>
                      <a:endParaRPr lang="en-US" sz="1800" dirty="0"/>
                    </a:p>
                  </a:txBody>
                  <a:tcPr marT="45719" marB="45719"/>
                </a:tc>
                <a:tc>
                  <a:txBody>
                    <a:bodyPr/>
                    <a:lstStyle/>
                    <a:p>
                      <a:r>
                        <a:rPr lang="en-US" sz="1800" kern="1200" baseline="0" dirty="0">
                          <a:solidFill>
                            <a:schemeClr val="dk1"/>
                          </a:solidFill>
                          <a:latin typeface="+mn-lt"/>
                          <a:ea typeface="+mn-ea"/>
                          <a:cs typeface="+mn-cs"/>
                        </a:rPr>
                        <a:t>Annual screening and medical</a:t>
                      </a:r>
                    </a:p>
                    <a:p>
                      <a:r>
                        <a:rPr lang="en-US" sz="1800" kern="1200" baseline="0" dirty="0">
                          <a:solidFill>
                            <a:schemeClr val="dk1"/>
                          </a:solidFill>
                          <a:latin typeface="+mn-lt"/>
                          <a:ea typeface="+mn-ea"/>
                          <a:cs typeface="+mn-cs"/>
                        </a:rPr>
                        <a:t>examinations; RH services, accident prevention. Healthy life sty les (exercises, recreation, nutrition etc)</a:t>
                      </a:r>
                      <a:endParaRPr lang="en-US" sz="1800" dirty="0"/>
                    </a:p>
                  </a:txBody>
                  <a:tcPr marT="45719" marB="45719"/>
                </a:tc>
                <a:tc>
                  <a:txBody>
                    <a:bodyPr/>
                    <a:lstStyle/>
                    <a:p>
                      <a:r>
                        <a:rPr lang="en-US" sz="1800" kern="1200" baseline="0" dirty="0" err="1">
                          <a:solidFill>
                            <a:schemeClr val="dk1"/>
                          </a:solidFill>
                          <a:latin typeface="+mn-lt"/>
                          <a:ea typeface="+mn-ea"/>
                          <a:cs typeface="+mn-cs"/>
                        </a:rPr>
                        <a:t>Ov</a:t>
                      </a:r>
                      <a:r>
                        <a:rPr lang="en-US" sz="1800" kern="1200" baseline="0" dirty="0">
                          <a:solidFill>
                            <a:schemeClr val="dk1"/>
                          </a:solidFill>
                          <a:latin typeface="+mn-lt"/>
                          <a:ea typeface="+mn-ea"/>
                          <a:cs typeface="+mn-cs"/>
                        </a:rPr>
                        <a:t> </a:t>
                      </a:r>
                      <a:r>
                        <a:rPr lang="en-US" sz="1800" kern="1200" baseline="0" dirty="0" err="1">
                          <a:solidFill>
                            <a:schemeClr val="dk1"/>
                          </a:solidFill>
                          <a:latin typeface="+mn-lt"/>
                          <a:ea typeface="+mn-ea"/>
                          <a:cs typeface="+mn-cs"/>
                        </a:rPr>
                        <a:t>erall</a:t>
                      </a:r>
                      <a:r>
                        <a:rPr lang="en-US" sz="1800" kern="1200" baseline="0" dirty="0">
                          <a:solidFill>
                            <a:schemeClr val="dk1"/>
                          </a:solidFill>
                          <a:latin typeface="+mn-lt"/>
                          <a:ea typeface="+mn-ea"/>
                          <a:cs typeface="+mn-cs"/>
                        </a:rPr>
                        <a:t> treatment and care, ART and palliative care, DOTS</a:t>
                      </a:r>
                      <a:endParaRPr lang="en-US" sz="1800" dirty="0"/>
                    </a:p>
                  </a:txBody>
                  <a:tcPr marT="45719" marB="45719"/>
                </a:tc>
                <a:extLst>
                  <a:ext uri="{0D108BD9-81ED-4DB2-BD59-A6C34878D82A}">
                    <a16:rowId xmlns:a16="http://schemas.microsoft.com/office/drawing/2014/main" val="10005"/>
                  </a:ext>
                </a:extLst>
              </a:tr>
              <a:tr h="914445">
                <a:tc>
                  <a:txBody>
                    <a:bodyPr/>
                    <a:lstStyle/>
                    <a:p>
                      <a:r>
                        <a:rPr lang="en-US" sz="1800" kern="1200" baseline="0" dirty="0">
                          <a:solidFill>
                            <a:schemeClr val="dk1"/>
                          </a:solidFill>
                          <a:latin typeface="+mn-lt"/>
                          <a:ea typeface="+mn-ea"/>
                          <a:cs typeface="+mn-cs"/>
                        </a:rPr>
                        <a:t>6. The elderly person</a:t>
                      </a:r>
                    </a:p>
                    <a:p>
                      <a:r>
                        <a:rPr lang="en-US" sz="1800" kern="1200" baseline="0" dirty="0">
                          <a:solidFill>
                            <a:schemeClr val="dk1"/>
                          </a:solidFill>
                          <a:latin typeface="+mn-lt"/>
                          <a:ea typeface="+mn-ea"/>
                          <a:cs typeface="+mn-cs"/>
                        </a:rPr>
                        <a:t>(60 yrs ++)</a:t>
                      </a:r>
                      <a:endParaRPr lang="en-US" sz="1800" dirty="0"/>
                    </a:p>
                  </a:txBody>
                  <a:tcPr marT="45719" marB="45719"/>
                </a:tc>
                <a:tc>
                  <a:txBody>
                    <a:bodyPr/>
                    <a:lstStyle/>
                    <a:p>
                      <a:r>
                        <a:rPr lang="en-US" sz="1800" kern="1200" baseline="0" dirty="0">
                          <a:solidFill>
                            <a:schemeClr val="dk1"/>
                          </a:solidFill>
                          <a:latin typeface="+mn-lt"/>
                          <a:ea typeface="+mn-ea"/>
                          <a:cs typeface="+mn-cs"/>
                        </a:rPr>
                        <a:t>Annual screening and medical</a:t>
                      </a:r>
                    </a:p>
                    <a:p>
                      <a:r>
                        <a:rPr lang="en-US" sz="1800" kern="1200" baseline="0" dirty="0">
                          <a:solidFill>
                            <a:schemeClr val="dk1"/>
                          </a:solidFill>
                          <a:latin typeface="+mn-lt"/>
                          <a:ea typeface="+mn-ea"/>
                          <a:cs typeface="+mn-cs"/>
                        </a:rPr>
                        <a:t>examinations. Exercise and the promotion of general hygiene.</a:t>
                      </a:r>
                      <a:endParaRPr lang="en-US" sz="1800" dirty="0"/>
                    </a:p>
                  </a:txBody>
                  <a:tcPr marT="45719" marB="45719"/>
                </a:tc>
                <a:tc>
                  <a:txBody>
                    <a:bodyPr/>
                    <a:lstStyle/>
                    <a:p>
                      <a:r>
                        <a:rPr lang="en-US" sz="1800" kern="1200" baseline="0" dirty="0">
                          <a:solidFill>
                            <a:schemeClr val="dk1"/>
                          </a:solidFill>
                          <a:latin typeface="+mn-lt"/>
                          <a:ea typeface="+mn-ea"/>
                          <a:cs typeface="+mn-cs"/>
                        </a:rPr>
                        <a:t>Access to drugs f or</a:t>
                      </a:r>
                    </a:p>
                    <a:p>
                      <a:r>
                        <a:rPr lang="en-US" sz="1800" kern="1200" baseline="0" dirty="0" err="1">
                          <a:solidFill>
                            <a:schemeClr val="dk1"/>
                          </a:solidFill>
                          <a:latin typeface="+mn-lt"/>
                          <a:ea typeface="+mn-ea"/>
                          <a:cs typeface="+mn-cs"/>
                        </a:rPr>
                        <a:t>degenerativ</a:t>
                      </a:r>
                      <a:r>
                        <a:rPr lang="en-US" sz="1800" kern="1200" baseline="0" dirty="0">
                          <a:solidFill>
                            <a:schemeClr val="dk1"/>
                          </a:solidFill>
                          <a:latin typeface="+mn-lt"/>
                          <a:ea typeface="+mn-ea"/>
                          <a:cs typeface="+mn-cs"/>
                        </a:rPr>
                        <a:t> e illnesses;</a:t>
                      </a:r>
                      <a:endParaRPr lang="en-US" sz="1800" dirty="0"/>
                    </a:p>
                  </a:txBody>
                  <a:tcPr marT="45719" marB="45719"/>
                </a:tc>
                <a:extLst>
                  <a:ext uri="{0D108BD9-81ED-4DB2-BD59-A6C34878D82A}">
                    <a16:rowId xmlns:a16="http://schemas.microsoft.com/office/drawing/2014/main" val="10006"/>
                  </a:ext>
                </a:extLst>
              </a:tr>
              <a:tr h="365773">
                <a:tc>
                  <a:txBody>
                    <a:bodyPr/>
                    <a:lstStyle/>
                    <a:p>
                      <a:endParaRPr lang="en-US" sz="1800"/>
                    </a:p>
                  </a:txBody>
                  <a:tcPr marT="45719" marB="45719"/>
                </a:tc>
                <a:tc>
                  <a:txBody>
                    <a:bodyPr/>
                    <a:lstStyle/>
                    <a:p>
                      <a:endParaRPr lang="en-US" sz="1800"/>
                    </a:p>
                  </a:txBody>
                  <a:tcPr marT="45719" marB="45719"/>
                </a:tc>
                <a:tc>
                  <a:txBody>
                    <a:bodyPr/>
                    <a:lstStyle/>
                    <a:p>
                      <a:endParaRPr lang="en-US" sz="1800" dirty="0"/>
                    </a:p>
                  </a:txBody>
                  <a:tcPr marT="45719" marB="45719"/>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94229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solidFill>
                  <a:srgbClr val="7B9899"/>
                </a:solidFill>
              </a:rPr>
              <a:t>Key message for cohort 1</a:t>
            </a:r>
          </a:p>
        </p:txBody>
      </p:sp>
      <p:sp>
        <p:nvSpPr>
          <p:cNvPr id="36867" name="Content Placeholder 2"/>
          <p:cNvSpPr>
            <a:spLocks noGrp="1"/>
          </p:cNvSpPr>
          <p:nvPr>
            <p:ph sz="quarter" idx="1"/>
          </p:nvPr>
        </p:nvSpPr>
        <p:spPr>
          <a:xfrm>
            <a:off x="301625" y="1527175"/>
            <a:ext cx="8504238" cy="4572000"/>
          </a:xfrm>
        </p:spPr>
        <p:txBody>
          <a:bodyPr/>
          <a:lstStyle/>
          <a:p>
            <a:pPr eaLnBrk="1" hangingPunct="1"/>
            <a:r>
              <a:rPr lang="en-US" dirty="0"/>
              <a:t>Recognize the warning signs during pregnancy and child birth and have plans and resources for getting skilled help</a:t>
            </a:r>
          </a:p>
          <a:p>
            <a:pPr eaLnBrk="1" hangingPunct="1"/>
            <a:r>
              <a:rPr lang="en-US" dirty="0"/>
              <a:t>Encourage pregnant women to attend at least 4 ANC visits before delivery</a:t>
            </a:r>
          </a:p>
          <a:p>
            <a:pPr eaLnBrk="1" hangingPunct="1"/>
            <a:r>
              <a:rPr lang="en-US" dirty="0"/>
              <a:t>Encourage pregnant mothers to sleep under ITNs</a:t>
            </a:r>
          </a:p>
          <a:p>
            <a:pPr eaLnBrk="1" hangingPunct="1"/>
            <a:endParaRPr lang="en-US" dirty="0"/>
          </a:p>
        </p:txBody>
      </p:sp>
    </p:spTree>
    <p:extLst>
      <p:ext uri="{BB962C8B-B14F-4D97-AF65-F5344CB8AC3E}">
        <p14:creationId xmlns:p14="http://schemas.microsoft.com/office/powerpoint/2010/main" val="2263827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solidFill>
                  <a:srgbClr val="7B9899"/>
                </a:solidFill>
              </a:rPr>
              <a:t>Early childhood-2wks-5yrs.</a:t>
            </a:r>
          </a:p>
        </p:txBody>
      </p:sp>
      <p:sp>
        <p:nvSpPr>
          <p:cNvPr id="37891" name="Content Placeholder 2"/>
          <p:cNvSpPr>
            <a:spLocks noGrp="1"/>
          </p:cNvSpPr>
          <p:nvPr>
            <p:ph sz="quarter" idx="1"/>
          </p:nvPr>
        </p:nvSpPr>
        <p:spPr>
          <a:xfrm>
            <a:off x="301625" y="1527175"/>
            <a:ext cx="8504238" cy="4572000"/>
          </a:xfrm>
        </p:spPr>
        <p:txBody>
          <a:bodyPr/>
          <a:lstStyle/>
          <a:p>
            <a:pPr eaLnBrk="1" hangingPunct="1"/>
            <a:r>
              <a:rPr lang="en-US"/>
              <a:t>Immunize all children during the first year of life to protect against diseases</a:t>
            </a:r>
          </a:p>
          <a:p>
            <a:pPr eaLnBrk="1" hangingPunct="1"/>
            <a:r>
              <a:rPr lang="en-US"/>
              <a:t>Give all children vit A supplementation</a:t>
            </a:r>
          </a:p>
          <a:p>
            <a:pPr eaLnBrk="1" hangingPunct="1"/>
            <a:r>
              <a:rPr lang="en-US"/>
              <a:t>Monitor child growth monthly</a:t>
            </a:r>
          </a:p>
          <a:p>
            <a:pPr eaLnBrk="1" hangingPunct="1"/>
            <a:r>
              <a:rPr lang="en-US"/>
              <a:t>Recognize warning signs</a:t>
            </a:r>
          </a:p>
          <a:p>
            <a:pPr eaLnBrk="1" hangingPunct="1"/>
            <a:r>
              <a:rPr lang="en-US"/>
              <a:t>Provide exclusive breastfeeding to the infant for the first six months, but continue thro’ second year and beyond</a:t>
            </a:r>
          </a:p>
          <a:p>
            <a:pPr eaLnBrk="1" hangingPunct="1"/>
            <a:endParaRPr lang="en-US"/>
          </a:p>
        </p:txBody>
      </p:sp>
    </p:spTree>
    <p:extLst>
      <p:ext uri="{BB962C8B-B14F-4D97-AF65-F5344CB8AC3E}">
        <p14:creationId xmlns:p14="http://schemas.microsoft.com/office/powerpoint/2010/main" val="911246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solidFill>
                  <a:srgbClr val="7B9899"/>
                </a:solidFill>
              </a:rPr>
              <a:t>Late childhood 5yrs-12yrs</a:t>
            </a:r>
          </a:p>
        </p:txBody>
      </p:sp>
      <p:sp>
        <p:nvSpPr>
          <p:cNvPr id="39939" name="Content Placeholder 2"/>
          <p:cNvSpPr>
            <a:spLocks noGrp="1"/>
          </p:cNvSpPr>
          <p:nvPr>
            <p:ph sz="quarter" idx="1"/>
          </p:nvPr>
        </p:nvSpPr>
        <p:spPr>
          <a:xfrm>
            <a:off x="301625" y="1527175"/>
            <a:ext cx="8504238" cy="4572000"/>
          </a:xfrm>
        </p:spPr>
        <p:txBody>
          <a:bodyPr/>
          <a:lstStyle/>
          <a:p>
            <a:pPr eaLnBrk="1" hangingPunct="1"/>
            <a:r>
              <a:rPr lang="en-US"/>
              <a:t>Ensure all children attend primary school</a:t>
            </a:r>
          </a:p>
          <a:p>
            <a:pPr eaLnBrk="1" hangingPunct="1"/>
            <a:r>
              <a:rPr lang="en-US"/>
              <a:t>Ensure children receive balanced diet, three meals a day</a:t>
            </a:r>
          </a:p>
          <a:p>
            <a:pPr eaLnBrk="1" hangingPunct="1"/>
            <a:r>
              <a:rPr lang="en-US"/>
              <a:t>Seek care as soon as illness appears</a:t>
            </a:r>
          </a:p>
          <a:p>
            <a:pPr eaLnBrk="1" hangingPunct="1"/>
            <a:r>
              <a:rPr lang="en-US"/>
              <a:t>Insists children sleep under ITNs</a:t>
            </a:r>
          </a:p>
          <a:p>
            <a:pPr eaLnBrk="1" hangingPunct="1"/>
            <a:r>
              <a:rPr lang="en-US"/>
              <a:t>All children should be dewormed at least twice a year</a:t>
            </a:r>
          </a:p>
          <a:p>
            <a:pPr eaLnBrk="1" hangingPunct="1"/>
            <a:endParaRPr lang="en-US"/>
          </a:p>
        </p:txBody>
      </p:sp>
    </p:spTree>
    <p:extLst>
      <p:ext uri="{BB962C8B-B14F-4D97-AF65-F5344CB8AC3E}">
        <p14:creationId xmlns:p14="http://schemas.microsoft.com/office/powerpoint/2010/main" val="2531773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solidFill>
                  <a:srgbClr val="7B9899"/>
                </a:solidFill>
              </a:rPr>
              <a:t>Adolescence 13-24yrs</a:t>
            </a:r>
          </a:p>
        </p:txBody>
      </p:sp>
      <p:sp>
        <p:nvSpPr>
          <p:cNvPr id="40963" name="Content Placeholder 2"/>
          <p:cNvSpPr>
            <a:spLocks noGrp="1"/>
          </p:cNvSpPr>
          <p:nvPr>
            <p:ph sz="quarter" idx="1"/>
          </p:nvPr>
        </p:nvSpPr>
        <p:spPr>
          <a:xfrm>
            <a:off x="301625" y="1527175"/>
            <a:ext cx="8504238" cy="4572000"/>
          </a:xfrm>
        </p:spPr>
        <p:txBody>
          <a:bodyPr/>
          <a:lstStyle/>
          <a:p>
            <a:pPr eaLnBrk="1" hangingPunct="1"/>
            <a:r>
              <a:rPr lang="en-US"/>
              <a:t>Seek health care as soon as an illness appears</a:t>
            </a:r>
          </a:p>
          <a:p>
            <a:pPr eaLnBrk="1" hangingPunct="1"/>
            <a:r>
              <a:rPr lang="en-US"/>
              <a:t>Treat water at point of use</a:t>
            </a:r>
          </a:p>
          <a:p>
            <a:pPr eaLnBrk="1" hangingPunct="1"/>
            <a:r>
              <a:rPr lang="en-US"/>
              <a:t>Remember that abstinence is the safest way to prevent STDs and HIV infections</a:t>
            </a:r>
          </a:p>
          <a:p>
            <a:pPr eaLnBrk="1" hangingPunct="1"/>
            <a:r>
              <a:rPr lang="en-US"/>
              <a:t>Delay sexual engagement as long as possible</a:t>
            </a:r>
          </a:p>
          <a:p>
            <a:pPr eaLnBrk="1" hangingPunct="1"/>
            <a:r>
              <a:rPr lang="en-US"/>
              <a:t>Use protection during sex if one must have</a:t>
            </a:r>
          </a:p>
          <a:p>
            <a:pPr eaLnBrk="1" hangingPunct="1"/>
            <a:r>
              <a:rPr lang="en-US"/>
              <a:t>Involve all parents in the care of adolescents in reproductive health</a:t>
            </a:r>
          </a:p>
          <a:p>
            <a:pPr eaLnBrk="1" hangingPunct="1"/>
            <a:endParaRPr lang="en-US"/>
          </a:p>
        </p:txBody>
      </p:sp>
    </p:spTree>
    <p:extLst>
      <p:ext uri="{BB962C8B-B14F-4D97-AF65-F5344CB8AC3E}">
        <p14:creationId xmlns:p14="http://schemas.microsoft.com/office/powerpoint/2010/main" val="338150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Pillars of vision 2030</a:t>
            </a:r>
          </a:p>
        </p:txBody>
      </p:sp>
      <p:sp>
        <p:nvSpPr>
          <p:cNvPr id="3" name="Content Placeholder 2"/>
          <p:cNvSpPr>
            <a:spLocks noGrp="1"/>
          </p:cNvSpPr>
          <p:nvPr>
            <p:ph idx="1"/>
          </p:nvPr>
        </p:nvSpPr>
        <p:spPr/>
        <p:txBody>
          <a:bodyPr/>
          <a:lstStyle/>
          <a:p>
            <a:pPr>
              <a:buNone/>
            </a:pPr>
            <a:endParaRPr lang="en-US" dirty="0"/>
          </a:p>
          <a:p>
            <a:pPr>
              <a:buNone/>
            </a:pPr>
            <a:r>
              <a:rPr lang="en-US" dirty="0"/>
              <a:t>-Moving the economy up the value chain</a:t>
            </a:r>
          </a:p>
          <a:p>
            <a:pPr>
              <a:buNone/>
            </a:pPr>
            <a:r>
              <a:rPr lang="en-US" b="1" dirty="0"/>
              <a:t>1.Economic pillar.</a:t>
            </a:r>
          </a:p>
          <a:p>
            <a:r>
              <a:rPr lang="en-US" dirty="0"/>
              <a:t>This pillar aims to achieve an average economic growth rate of 10 per cent per annum and sustaining the same until 2030.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solidFill>
                  <a:srgbClr val="7B9899"/>
                </a:solidFill>
              </a:rPr>
              <a:t>Cohort 5(adult 25-59yrs)</a:t>
            </a:r>
          </a:p>
        </p:txBody>
      </p:sp>
      <p:sp>
        <p:nvSpPr>
          <p:cNvPr id="41987" name="Content Placeholder 2"/>
          <p:cNvSpPr>
            <a:spLocks noGrp="1"/>
          </p:cNvSpPr>
          <p:nvPr>
            <p:ph sz="quarter" idx="1"/>
          </p:nvPr>
        </p:nvSpPr>
        <p:spPr>
          <a:xfrm>
            <a:off x="301625" y="1527175"/>
            <a:ext cx="8504238" cy="4572000"/>
          </a:xfrm>
        </p:spPr>
        <p:txBody>
          <a:bodyPr/>
          <a:lstStyle/>
          <a:p>
            <a:pPr eaLnBrk="1" hangingPunct="1"/>
            <a:r>
              <a:rPr lang="en-US"/>
              <a:t>Remember that all people are at risk of HIV/AIDS,use condom to reduce this risk</a:t>
            </a:r>
          </a:p>
          <a:p>
            <a:pPr eaLnBrk="1" hangingPunct="1"/>
            <a:r>
              <a:rPr lang="en-US"/>
              <a:t>Get HTC</a:t>
            </a:r>
          </a:p>
          <a:p>
            <a:pPr eaLnBrk="1" hangingPunct="1"/>
            <a:r>
              <a:rPr lang="en-US"/>
              <a:t>Teachers and parents help young people protect themselves fro HIV/AIDS</a:t>
            </a:r>
          </a:p>
          <a:p>
            <a:pPr eaLnBrk="1" hangingPunct="1"/>
            <a:r>
              <a:rPr lang="en-US"/>
              <a:t>Get information on lifestyle related illnesses</a:t>
            </a:r>
          </a:p>
          <a:p>
            <a:pPr eaLnBrk="1" hangingPunct="1"/>
            <a:r>
              <a:rPr lang="en-US"/>
              <a:t>Treat drinking water at the point of use</a:t>
            </a:r>
          </a:p>
        </p:txBody>
      </p:sp>
    </p:spTree>
    <p:extLst>
      <p:ext uri="{BB962C8B-B14F-4D97-AF65-F5344CB8AC3E}">
        <p14:creationId xmlns:p14="http://schemas.microsoft.com/office/powerpoint/2010/main" val="1050438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normAutofit fontScale="90000"/>
          </a:bodyPr>
          <a:lstStyle/>
          <a:p>
            <a:pPr eaLnBrk="1" hangingPunct="1"/>
            <a:r>
              <a:rPr lang="en-US">
                <a:solidFill>
                  <a:srgbClr val="7B9899"/>
                </a:solidFill>
              </a:rPr>
              <a:t>Cohort 6(elderly persons-over 60 yrs)</a:t>
            </a:r>
          </a:p>
        </p:txBody>
      </p:sp>
      <p:sp>
        <p:nvSpPr>
          <p:cNvPr id="43011" name="Content Placeholder 2"/>
          <p:cNvSpPr>
            <a:spLocks noGrp="1"/>
          </p:cNvSpPr>
          <p:nvPr>
            <p:ph sz="quarter" idx="1"/>
          </p:nvPr>
        </p:nvSpPr>
        <p:spPr>
          <a:xfrm>
            <a:off x="301625" y="1527175"/>
            <a:ext cx="8504238" cy="4572000"/>
          </a:xfrm>
        </p:spPr>
        <p:txBody>
          <a:bodyPr/>
          <a:lstStyle/>
          <a:p>
            <a:pPr eaLnBrk="1" hangingPunct="1"/>
            <a:r>
              <a:rPr lang="en-US"/>
              <a:t>Seek health care as soon as illness appears</a:t>
            </a:r>
          </a:p>
          <a:p>
            <a:pPr eaLnBrk="1" hangingPunct="1"/>
            <a:r>
              <a:rPr lang="en-US"/>
              <a:t>Use ITNs</a:t>
            </a:r>
          </a:p>
          <a:p>
            <a:pPr eaLnBrk="1" hangingPunct="1"/>
            <a:r>
              <a:rPr lang="en-US"/>
              <a:t>Use boiled or treated water</a:t>
            </a:r>
          </a:p>
          <a:p>
            <a:pPr eaLnBrk="1" hangingPunct="1"/>
            <a:r>
              <a:rPr lang="en-US"/>
              <a:t>Take regular exercise to the extent of ability</a:t>
            </a:r>
          </a:p>
          <a:p>
            <a:pPr eaLnBrk="1" hangingPunct="1"/>
            <a:r>
              <a:rPr lang="en-US"/>
              <a:t>Go for regular check ups</a:t>
            </a:r>
          </a:p>
        </p:txBody>
      </p:sp>
    </p:spTree>
    <p:extLst>
      <p:ext uri="{BB962C8B-B14F-4D97-AF65-F5344CB8AC3E}">
        <p14:creationId xmlns:p14="http://schemas.microsoft.com/office/powerpoint/2010/main" val="3673581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rPr>
              <a:t>INTERSECTORAL COLLABORATION.</a:t>
            </a:r>
          </a:p>
        </p:txBody>
      </p:sp>
      <p:sp>
        <p:nvSpPr>
          <p:cNvPr id="3" name="Content Placeholder 2"/>
          <p:cNvSpPr>
            <a:spLocks noGrp="1"/>
          </p:cNvSpPr>
          <p:nvPr>
            <p:ph idx="1"/>
          </p:nvPr>
        </p:nvSpPr>
        <p:spPr/>
        <p:txBody>
          <a:bodyPr/>
          <a:lstStyle/>
          <a:p>
            <a:pPr marL="0" indent="0">
              <a:buNone/>
            </a:pPr>
            <a:r>
              <a:rPr lang="en-US" dirty="0"/>
              <a:t>The WHO and the Public Health Agency of Canada define it as:-</a:t>
            </a:r>
          </a:p>
          <a:p>
            <a:pPr marL="0" indent="0">
              <a:buNone/>
            </a:pPr>
            <a:endParaRPr lang="en-US" dirty="0"/>
          </a:p>
          <a:p>
            <a:pPr marL="0" indent="0">
              <a:buNone/>
            </a:pPr>
            <a:r>
              <a:rPr lang="en-US" dirty="0"/>
              <a:t>1. Actions undertaken by sectors outside the health sector, but not necessarily in collaboration with the health sector, on health or health equity outcomes or on the determinants of health or health equity.</a:t>
            </a:r>
          </a:p>
        </p:txBody>
      </p:sp>
    </p:spTree>
    <p:extLst>
      <p:ext uri="{BB962C8B-B14F-4D97-AF65-F5344CB8AC3E}">
        <p14:creationId xmlns:p14="http://schemas.microsoft.com/office/powerpoint/2010/main" val="531621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2:</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2. It addresses the social and economic factors that influence the health of a population within and between sectors at the local, regional, provincial, national and global levels.</a:t>
            </a:r>
          </a:p>
        </p:txBody>
      </p:sp>
    </p:spTree>
    <p:extLst>
      <p:ext uri="{BB962C8B-B14F-4D97-AF65-F5344CB8AC3E}">
        <p14:creationId xmlns:p14="http://schemas.microsoft.com/office/powerpoint/2010/main" val="19605074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FAITH BASED ORGANISATIONS.</a:t>
            </a:r>
          </a:p>
        </p:txBody>
      </p:sp>
      <p:sp>
        <p:nvSpPr>
          <p:cNvPr id="3" name="Content Placeholder 2"/>
          <p:cNvSpPr>
            <a:spLocks noGrp="1"/>
          </p:cNvSpPr>
          <p:nvPr>
            <p:ph idx="1"/>
          </p:nvPr>
        </p:nvSpPr>
        <p:spPr/>
        <p:txBody>
          <a:bodyPr/>
          <a:lstStyle/>
          <a:p>
            <a:pPr marL="0" indent="0">
              <a:buNone/>
            </a:pPr>
            <a:r>
              <a:rPr lang="en-US" b="1" dirty="0"/>
              <a:t>Definition:-</a:t>
            </a:r>
          </a:p>
          <a:p>
            <a:pPr marL="0" indent="0">
              <a:buNone/>
            </a:pPr>
            <a:r>
              <a:rPr lang="en-US" dirty="0"/>
              <a:t>It refers to non profit organizations associated with or inspired by religion or religious beliefs.</a:t>
            </a:r>
          </a:p>
          <a:p>
            <a:pPr marL="0" indent="0">
              <a:buNone/>
            </a:pPr>
            <a:endParaRPr lang="en-US" dirty="0"/>
          </a:p>
          <a:p>
            <a:pPr marL="0" indent="0">
              <a:buNone/>
            </a:pPr>
            <a:r>
              <a:rPr lang="en-US" dirty="0"/>
              <a:t>-They have provided healthcare in developing countries for well over a century. Today they provide approximately 40% of healthcare services.</a:t>
            </a:r>
          </a:p>
        </p:txBody>
      </p:sp>
    </p:spTree>
    <p:extLst>
      <p:ext uri="{BB962C8B-B14F-4D97-AF65-F5344CB8AC3E}">
        <p14:creationId xmlns:p14="http://schemas.microsoft.com/office/powerpoint/2010/main" val="536017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a:buFontTx/>
              <a:buChar char="-"/>
            </a:pPr>
            <a:r>
              <a:rPr lang="en-US" dirty="0"/>
              <a:t>FBO’s addresses other cultural factors contributing to high child morbidity and mortality.</a:t>
            </a:r>
          </a:p>
          <a:p>
            <a:pPr>
              <a:buFontTx/>
              <a:buChar char="-"/>
            </a:pPr>
            <a:r>
              <a:rPr lang="en-US" dirty="0"/>
              <a:t>The religious values and practices are often deeply entwined in the fabric of daily lives.</a:t>
            </a:r>
          </a:p>
          <a:p>
            <a:pPr>
              <a:buFontTx/>
              <a:buChar char="-"/>
            </a:pPr>
            <a:r>
              <a:rPr lang="en-US" dirty="0"/>
              <a:t>They focus on issues of morality more than secular organizations </a:t>
            </a:r>
            <a:r>
              <a:rPr lang="en-US" dirty="0" err="1"/>
              <a:t>eg</a:t>
            </a:r>
            <a:r>
              <a:rPr lang="en-US" dirty="0"/>
              <a:t>. Rules of family life and the spiritual basis of disease.</a:t>
            </a:r>
          </a:p>
        </p:txBody>
      </p:sp>
    </p:spTree>
    <p:extLst>
      <p:ext uri="{BB962C8B-B14F-4D97-AF65-F5344CB8AC3E}">
        <p14:creationId xmlns:p14="http://schemas.microsoft.com/office/powerpoint/2010/main" val="6260208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a:buFontTx/>
              <a:buChar char="-"/>
            </a:pPr>
            <a:r>
              <a:rPr lang="en-US" dirty="0"/>
              <a:t>FBO’s provide health information and health care all over the world. Their hospitals and clinics are often the most respected and trusted health care providers in communities.</a:t>
            </a:r>
          </a:p>
          <a:p>
            <a:pPr>
              <a:buFontTx/>
              <a:buChar char="-"/>
            </a:pPr>
            <a:r>
              <a:rPr lang="en-US" dirty="0"/>
              <a:t>Most of them do not </a:t>
            </a:r>
            <a:r>
              <a:rPr lang="en-US" dirty="0" err="1"/>
              <a:t>encourange</a:t>
            </a:r>
            <a:r>
              <a:rPr lang="en-US" dirty="0"/>
              <a:t> artificial family planning </a:t>
            </a:r>
            <a:r>
              <a:rPr lang="en-US" dirty="0" err="1"/>
              <a:t>e.g</a:t>
            </a:r>
            <a:r>
              <a:rPr lang="en-US" dirty="0"/>
              <a:t> Catholic mission hospitals; hence give information on natural family planning.</a:t>
            </a:r>
          </a:p>
        </p:txBody>
      </p:sp>
    </p:spTree>
    <p:extLst>
      <p:ext uri="{BB962C8B-B14F-4D97-AF65-F5344CB8AC3E}">
        <p14:creationId xmlns:p14="http://schemas.microsoft.com/office/powerpoint/2010/main" val="153064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NON GOVERNMENTAL ORGANISATIONS (NGO’s).</a:t>
            </a:r>
          </a:p>
        </p:txBody>
      </p:sp>
      <p:sp>
        <p:nvSpPr>
          <p:cNvPr id="3" name="Content Placeholder 2"/>
          <p:cNvSpPr>
            <a:spLocks noGrp="1"/>
          </p:cNvSpPr>
          <p:nvPr>
            <p:ph idx="1"/>
          </p:nvPr>
        </p:nvSpPr>
        <p:spPr/>
        <p:txBody>
          <a:bodyPr/>
          <a:lstStyle/>
          <a:p>
            <a:pPr marL="0" indent="0">
              <a:buNone/>
            </a:pPr>
            <a:r>
              <a:rPr lang="en-US" dirty="0"/>
              <a:t>They are usually non profit and sometimes international organizations independent of government.</a:t>
            </a:r>
          </a:p>
          <a:p>
            <a:pPr marL="0" indent="0">
              <a:buNone/>
            </a:pPr>
            <a:r>
              <a:rPr lang="en-US" dirty="0"/>
              <a:t>They are active in humanitarian, educational, health care, public policy, social, human rights, environmental and other areas to effect changes according to their objectives.</a:t>
            </a:r>
          </a:p>
          <a:p>
            <a:pPr marL="0" indent="0">
              <a:buNone/>
            </a:pPr>
            <a:endParaRPr lang="en-US" dirty="0"/>
          </a:p>
        </p:txBody>
      </p:sp>
    </p:spTree>
    <p:extLst>
      <p:ext uri="{BB962C8B-B14F-4D97-AF65-F5344CB8AC3E}">
        <p14:creationId xmlns:p14="http://schemas.microsoft.com/office/powerpoint/2010/main" val="751552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 </a:t>
            </a:r>
          </a:p>
        </p:txBody>
      </p:sp>
      <p:sp>
        <p:nvSpPr>
          <p:cNvPr id="3" name="Content Placeholder 2"/>
          <p:cNvSpPr>
            <a:spLocks noGrp="1"/>
          </p:cNvSpPr>
          <p:nvPr>
            <p:ph idx="1"/>
          </p:nvPr>
        </p:nvSpPr>
        <p:spPr/>
        <p:txBody>
          <a:bodyPr/>
          <a:lstStyle/>
          <a:p>
            <a:r>
              <a:rPr lang="en-US" dirty="0"/>
              <a:t>Thus are a sub group of all organizations founded by citizens, which include clubs and other associations that provide services, benefits and premises only to members. </a:t>
            </a:r>
          </a:p>
        </p:txBody>
      </p:sp>
    </p:spTree>
    <p:extLst>
      <p:ext uri="{BB962C8B-B14F-4D97-AF65-F5344CB8AC3E}">
        <p14:creationId xmlns:p14="http://schemas.microsoft.com/office/powerpoint/2010/main" val="40596571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ACTIVITIES:-</a:t>
            </a:r>
          </a:p>
        </p:txBody>
      </p:sp>
      <p:sp>
        <p:nvSpPr>
          <p:cNvPr id="3" name="Content Placeholder 2"/>
          <p:cNvSpPr>
            <a:spLocks noGrp="1"/>
          </p:cNvSpPr>
          <p:nvPr>
            <p:ph idx="1"/>
          </p:nvPr>
        </p:nvSpPr>
        <p:spPr/>
        <p:txBody>
          <a:bodyPr/>
          <a:lstStyle/>
          <a:p>
            <a:pPr marL="514350" indent="-514350">
              <a:buAutoNum type="arabicPeriod"/>
            </a:pPr>
            <a:r>
              <a:rPr lang="en-US" dirty="0"/>
              <a:t>NGO’s act as implementers in that they mobilize resources in order to provide goods and services to people who are suffering due to man made disaster or natural disaster.</a:t>
            </a:r>
          </a:p>
          <a:p>
            <a:pPr marL="514350" indent="-514350">
              <a:buAutoNum type="arabicPeriod"/>
            </a:pPr>
            <a:r>
              <a:rPr lang="en-US" dirty="0"/>
              <a:t>NGO’s act ac catalysts in that they drive change. They have the ability to inspire, facilitate or contribute to improved thinking and action to promote change. </a:t>
            </a:r>
          </a:p>
        </p:txBody>
      </p:sp>
    </p:spTree>
    <p:extLst>
      <p:ext uri="{BB962C8B-B14F-4D97-AF65-F5344CB8AC3E}">
        <p14:creationId xmlns:p14="http://schemas.microsoft.com/office/powerpoint/2010/main" val="224862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buNone/>
            </a:pPr>
            <a:r>
              <a:rPr lang="en-US" dirty="0"/>
              <a:t>- Investing in the people of Kenya.</a:t>
            </a:r>
          </a:p>
          <a:p>
            <a:pPr>
              <a:buNone/>
            </a:pPr>
            <a:r>
              <a:rPr lang="en-US" b="1" dirty="0"/>
              <a:t>2. Social Pillar.</a:t>
            </a:r>
          </a:p>
          <a:p>
            <a:pPr>
              <a:buNone/>
            </a:pPr>
            <a:r>
              <a:rPr lang="en-US" dirty="0"/>
              <a:t>- It seeks to engender just, cohesive and equitable social development in a clean and secure environment.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CT.</a:t>
            </a:r>
          </a:p>
        </p:txBody>
      </p:sp>
      <p:sp>
        <p:nvSpPr>
          <p:cNvPr id="3" name="Content Placeholder 2"/>
          <p:cNvSpPr>
            <a:spLocks noGrp="1"/>
          </p:cNvSpPr>
          <p:nvPr>
            <p:ph idx="1"/>
          </p:nvPr>
        </p:nvSpPr>
        <p:spPr/>
        <p:txBody>
          <a:bodyPr/>
          <a:lstStyle/>
          <a:p>
            <a:pPr marL="0" indent="0">
              <a:buNone/>
            </a:pPr>
            <a:r>
              <a:rPr lang="en-US" dirty="0"/>
              <a:t>3. NGO’s act as partners alongside other organization in order to tackle problems and address human needs effectively.</a:t>
            </a:r>
          </a:p>
          <a:p>
            <a:pPr marL="0" indent="0">
              <a:buNone/>
            </a:pPr>
            <a:endParaRPr lang="en-US" dirty="0"/>
          </a:p>
          <a:p>
            <a:pPr marL="0" indent="0">
              <a:buNone/>
            </a:pPr>
            <a:r>
              <a:rPr lang="en-US" b="1" u="sng" dirty="0"/>
              <a:t>FUNCTIONS OF NGO’s</a:t>
            </a:r>
          </a:p>
          <a:p>
            <a:pPr marL="0" indent="0">
              <a:buNone/>
            </a:pPr>
            <a:r>
              <a:rPr lang="en-US" dirty="0"/>
              <a:t>-  Managing health finance and administration.</a:t>
            </a:r>
          </a:p>
        </p:txBody>
      </p:sp>
    </p:spTree>
    <p:extLst>
      <p:ext uri="{BB962C8B-B14F-4D97-AF65-F5344CB8AC3E}">
        <p14:creationId xmlns:p14="http://schemas.microsoft.com/office/powerpoint/2010/main" val="1940882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NGO’s.</a:t>
            </a:r>
          </a:p>
        </p:txBody>
      </p:sp>
      <p:sp>
        <p:nvSpPr>
          <p:cNvPr id="3" name="Content Placeholder 2"/>
          <p:cNvSpPr>
            <a:spLocks noGrp="1"/>
          </p:cNvSpPr>
          <p:nvPr>
            <p:ph idx="1"/>
          </p:nvPr>
        </p:nvSpPr>
        <p:spPr/>
        <p:txBody>
          <a:bodyPr/>
          <a:lstStyle/>
          <a:p>
            <a:r>
              <a:rPr lang="en-US" dirty="0"/>
              <a:t>Establishing health care institutions.</a:t>
            </a:r>
          </a:p>
          <a:p>
            <a:r>
              <a:rPr lang="en-US" dirty="0"/>
              <a:t>Fulfilling health and social needs of groups like women, elderly and vulnerable local communities.</a:t>
            </a:r>
          </a:p>
          <a:p>
            <a:r>
              <a:rPr lang="en-US" dirty="0"/>
              <a:t>Dealing with specific health issues such as alcoholism.</a:t>
            </a:r>
          </a:p>
          <a:p>
            <a:r>
              <a:rPr lang="en-US" dirty="0"/>
              <a:t>Promoting health rights.</a:t>
            </a:r>
          </a:p>
          <a:p>
            <a:r>
              <a:rPr lang="en-US" dirty="0"/>
              <a:t>Performing preventive health Programs.</a:t>
            </a:r>
          </a:p>
          <a:p>
            <a:pPr marL="0" indent="0">
              <a:buNone/>
            </a:pPr>
            <a:endParaRPr lang="en-US" dirty="0"/>
          </a:p>
        </p:txBody>
      </p:sp>
    </p:spTree>
    <p:extLst>
      <p:ext uri="{BB962C8B-B14F-4D97-AF65-F5344CB8AC3E}">
        <p14:creationId xmlns:p14="http://schemas.microsoft.com/office/powerpoint/2010/main" val="24166261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HEALTH MAINTAINANCE ORGANIZATIONS. (HMO’s)</a:t>
            </a:r>
          </a:p>
        </p:txBody>
      </p:sp>
      <p:sp>
        <p:nvSpPr>
          <p:cNvPr id="3" name="Content Placeholder 2"/>
          <p:cNvSpPr>
            <a:spLocks noGrp="1"/>
          </p:cNvSpPr>
          <p:nvPr>
            <p:ph idx="1"/>
          </p:nvPr>
        </p:nvSpPr>
        <p:spPr/>
        <p:txBody>
          <a:bodyPr>
            <a:normAutofit fontScale="92500"/>
          </a:bodyPr>
          <a:lstStyle/>
          <a:p>
            <a:r>
              <a:rPr lang="en-US" dirty="0"/>
              <a:t>It is a network or organizations that provides health insurance coverage for a monthly on annual fee.</a:t>
            </a:r>
          </a:p>
          <a:p>
            <a:r>
              <a:rPr lang="en-US" dirty="0"/>
              <a:t>It is made up of a group of medical insurance providers that limit coverage to medical aid provided from doctors that are under the contract of HMO.</a:t>
            </a:r>
          </a:p>
          <a:p>
            <a:r>
              <a:rPr lang="en-US" dirty="0"/>
              <a:t>These contracts allow for premiums to be lower since the health providers have the advantage </a:t>
            </a:r>
          </a:p>
        </p:txBody>
      </p:sp>
    </p:spTree>
    <p:extLst>
      <p:ext uri="{BB962C8B-B14F-4D97-AF65-F5344CB8AC3E}">
        <p14:creationId xmlns:p14="http://schemas.microsoft.com/office/powerpoint/2010/main" val="25250095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normAutofit lnSpcReduction="10000"/>
          </a:bodyPr>
          <a:lstStyle/>
          <a:p>
            <a:pPr marL="0" indent="0">
              <a:buNone/>
            </a:pPr>
            <a:r>
              <a:rPr lang="en-US" dirty="0"/>
              <a:t>of having patients directed to them, but these contracts also add additional restrictions to HMO’s members.</a:t>
            </a:r>
          </a:p>
          <a:p>
            <a:pPr marL="514350" indent="-514350">
              <a:buAutoNum type="arabicPeriod"/>
            </a:pPr>
            <a:r>
              <a:rPr lang="en-US" dirty="0"/>
              <a:t>It is an organization that provides or arranges managed care for health insurance, self funded health care benefits plans, individual and other entities.</a:t>
            </a:r>
          </a:p>
          <a:p>
            <a:pPr marL="514350" indent="-514350">
              <a:buAutoNum type="arabicPeriod"/>
            </a:pPr>
            <a:r>
              <a:rPr lang="en-US" dirty="0"/>
              <a:t>HMO covers care rendered by those doctors and other professionals who have agreed</a:t>
            </a:r>
          </a:p>
          <a:p>
            <a:pPr marL="514350" indent="-514350">
              <a:buAutoNum type="arabicPeriod"/>
            </a:pPr>
            <a:endParaRPr lang="en-US" dirty="0"/>
          </a:p>
        </p:txBody>
      </p:sp>
    </p:spTree>
    <p:extLst>
      <p:ext uri="{BB962C8B-B14F-4D97-AF65-F5344CB8AC3E}">
        <p14:creationId xmlns:p14="http://schemas.microsoft.com/office/powerpoint/2010/main" val="4182312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pPr marL="0" indent="0">
              <a:buNone/>
            </a:pPr>
            <a:r>
              <a:rPr lang="en-US" dirty="0"/>
              <a:t>by contract to treat patients in accordance with HMO’s guidelines and restrictions in exchange for a steady stream of customers. </a:t>
            </a:r>
          </a:p>
          <a:p>
            <a:pPr marL="0" indent="0">
              <a:buNone/>
            </a:pPr>
            <a:r>
              <a:rPr lang="en-US" dirty="0"/>
              <a:t>3. HMO cover emergency care regardless of the health care providers contracted status.</a:t>
            </a:r>
          </a:p>
        </p:txBody>
      </p:sp>
    </p:spTree>
    <p:extLst>
      <p:ext uri="{BB962C8B-B14F-4D97-AF65-F5344CB8AC3E}">
        <p14:creationId xmlns:p14="http://schemas.microsoft.com/office/powerpoint/2010/main" val="38784857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HMO’s</a:t>
            </a:r>
          </a:p>
        </p:txBody>
      </p:sp>
      <p:sp>
        <p:nvSpPr>
          <p:cNvPr id="3" name="Content Placeholder 2"/>
          <p:cNvSpPr>
            <a:spLocks noGrp="1"/>
          </p:cNvSpPr>
          <p:nvPr>
            <p:ph idx="1"/>
          </p:nvPr>
        </p:nvSpPr>
        <p:spPr/>
        <p:txBody>
          <a:bodyPr/>
          <a:lstStyle/>
          <a:p>
            <a:r>
              <a:rPr lang="en-US" dirty="0"/>
              <a:t>Collection of donation from voluntary contributors.</a:t>
            </a:r>
          </a:p>
          <a:p>
            <a:r>
              <a:rPr lang="en-US" dirty="0"/>
              <a:t>Collection and submission of encounter data forms from health care facilities to National Health Insurance Scheme (NHIS).</a:t>
            </a:r>
          </a:p>
          <a:p>
            <a:r>
              <a:rPr lang="en-US" dirty="0"/>
              <a:t>Making sure that contributions are kept in the scheme accredited banks. </a:t>
            </a:r>
          </a:p>
        </p:txBody>
      </p:sp>
    </p:spTree>
    <p:extLst>
      <p:ext uri="{BB962C8B-B14F-4D97-AF65-F5344CB8AC3E}">
        <p14:creationId xmlns:p14="http://schemas.microsoft.com/office/powerpoint/2010/main" val="34478081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Marketing in accordance with NHIS guidelines.</a:t>
            </a:r>
          </a:p>
          <a:p>
            <a:r>
              <a:rPr lang="en-US" dirty="0"/>
              <a:t>Collection and submission of encounter data forms from health care facilities to NHIS. </a:t>
            </a:r>
          </a:p>
          <a:p>
            <a:r>
              <a:rPr lang="en-US" dirty="0"/>
              <a:t>Ensure the timely payment of duty to primary health care facilities and free for service to secondary facilities.</a:t>
            </a:r>
          </a:p>
        </p:txBody>
      </p:sp>
    </p:spTree>
    <p:extLst>
      <p:ext uri="{BB962C8B-B14F-4D97-AF65-F5344CB8AC3E}">
        <p14:creationId xmlns:p14="http://schemas.microsoft.com/office/powerpoint/2010/main" val="33942379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Intergrated</a:t>
            </a:r>
            <a:r>
              <a:rPr lang="en-US" b="1" dirty="0"/>
              <a:t> Health Services</a:t>
            </a:r>
          </a:p>
        </p:txBody>
      </p:sp>
    </p:spTree>
    <p:extLst>
      <p:ext uri="{BB962C8B-B14F-4D97-AF65-F5344CB8AC3E}">
        <p14:creationId xmlns:p14="http://schemas.microsoft.com/office/powerpoint/2010/main" val="26357724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Concept of Rural health services.</a:t>
            </a:r>
          </a:p>
        </p:txBody>
      </p:sp>
      <p:sp>
        <p:nvSpPr>
          <p:cNvPr id="3" name="Content Placeholder 2"/>
          <p:cNvSpPr>
            <a:spLocks noGrp="1"/>
          </p:cNvSpPr>
          <p:nvPr>
            <p:ph idx="1"/>
          </p:nvPr>
        </p:nvSpPr>
        <p:spPr/>
        <p:txBody>
          <a:bodyPr/>
          <a:lstStyle/>
          <a:p>
            <a:pPr marL="0" indent="0">
              <a:buNone/>
            </a:pPr>
            <a:r>
              <a:rPr lang="en-US" dirty="0"/>
              <a:t>Rural health facility- These are public or private health services in rural areas .</a:t>
            </a:r>
          </a:p>
          <a:p>
            <a:pPr marL="0" indent="0">
              <a:buNone/>
            </a:pPr>
            <a:endParaRPr lang="en-US" dirty="0"/>
          </a:p>
          <a:p>
            <a:pPr marL="0" indent="0">
              <a:buNone/>
            </a:pPr>
            <a:r>
              <a:rPr lang="en-US" dirty="0"/>
              <a:t>Static Facility- It’s a number of health facilities </a:t>
            </a:r>
          </a:p>
          <a:p>
            <a:pPr marL="0" indent="0">
              <a:buNone/>
            </a:pPr>
            <a:r>
              <a:rPr lang="en-US" dirty="0"/>
              <a:t>(designated building) in which general health services are provided.</a:t>
            </a:r>
          </a:p>
        </p:txBody>
      </p:sp>
    </p:spTree>
    <p:extLst>
      <p:ext uri="{BB962C8B-B14F-4D97-AF65-F5344CB8AC3E}">
        <p14:creationId xmlns:p14="http://schemas.microsoft.com/office/powerpoint/2010/main" val="17255286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 at Static Facility.</a:t>
            </a:r>
          </a:p>
        </p:txBody>
      </p:sp>
      <p:sp>
        <p:nvSpPr>
          <p:cNvPr id="3" name="Content Placeholder 2"/>
          <p:cNvSpPr>
            <a:spLocks noGrp="1"/>
          </p:cNvSpPr>
          <p:nvPr>
            <p:ph idx="1"/>
          </p:nvPr>
        </p:nvSpPr>
        <p:spPr/>
        <p:txBody>
          <a:bodyPr/>
          <a:lstStyle/>
          <a:p>
            <a:pPr marL="0" indent="0">
              <a:buNone/>
            </a:pPr>
            <a:r>
              <a:rPr lang="en-US" dirty="0">
                <a:solidFill>
                  <a:srgbClr val="FF0000"/>
                </a:solidFill>
              </a:rPr>
              <a:t>SERVICES</a:t>
            </a:r>
          </a:p>
          <a:p>
            <a:pPr>
              <a:buFontTx/>
              <a:buChar char="-"/>
            </a:pPr>
            <a:r>
              <a:rPr lang="en-US" dirty="0"/>
              <a:t>Promotion of health.</a:t>
            </a:r>
          </a:p>
          <a:p>
            <a:pPr marL="0" indent="0">
              <a:buNone/>
            </a:pPr>
            <a:r>
              <a:rPr lang="en-US" dirty="0"/>
              <a:t>It is the process of enabling people to increase control over, and to improve their health.</a:t>
            </a:r>
          </a:p>
          <a:p>
            <a:pPr>
              <a:buFontTx/>
              <a:buChar char="-"/>
            </a:pPr>
            <a:r>
              <a:rPr lang="en-US" dirty="0"/>
              <a:t>Delivery of health care.</a:t>
            </a:r>
          </a:p>
          <a:p>
            <a:endParaRPr lang="en-US" dirty="0"/>
          </a:p>
        </p:txBody>
      </p:sp>
    </p:spTree>
    <p:extLst>
      <p:ext uri="{BB962C8B-B14F-4D97-AF65-F5344CB8AC3E}">
        <p14:creationId xmlns:p14="http://schemas.microsoft.com/office/powerpoint/2010/main" val="323561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pPr>
              <a:buFontTx/>
              <a:buChar char="-"/>
            </a:pPr>
            <a:r>
              <a:rPr lang="en-US" dirty="0"/>
              <a:t>Moving to the future as one nation.</a:t>
            </a:r>
          </a:p>
          <a:p>
            <a:pPr>
              <a:buNone/>
            </a:pPr>
            <a:r>
              <a:rPr lang="en-US" dirty="0"/>
              <a:t>3. </a:t>
            </a:r>
            <a:r>
              <a:rPr lang="en-US" b="1" dirty="0"/>
              <a:t>Political pillar</a:t>
            </a:r>
            <a:r>
              <a:rPr lang="en-US" dirty="0"/>
              <a:t>: It aims to realize an issue –based, people- </a:t>
            </a:r>
            <a:r>
              <a:rPr lang="en-US" dirty="0" err="1"/>
              <a:t>centred</a:t>
            </a:r>
            <a:r>
              <a:rPr lang="en-US" dirty="0"/>
              <a:t>, result- oriented and accountable democratic system.</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OUTREACHES</a:t>
            </a:r>
          </a:p>
        </p:txBody>
      </p:sp>
      <p:sp>
        <p:nvSpPr>
          <p:cNvPr id="3" name="Content Placeholder 2"/>
          <p:cNvSpPr>
            <a:spLocks noGrp="1"/>
          </p:cNvSpPr>
          <p:nvPr>
            <p:ph idx="1"/>
          </p:nvPr>
        </p:nvSpPr>
        <p:spPr/>
        <p:txBody>
          <a:bodyPr/>
          <a:lstStyle/>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r>
              <a:rPr lang="en-US" b="1" dirty="0">
                <a:solidFill>
                  <a:srgbClr val="FF0000"/>
                </a:solidFill>
              </a:rPr>
              <a:t>COMMUNITY OUTREACH SERVICES.</a:t>
            </a:r>
          </a:p>
        </p:txBody>
      </p:sp>
    </p:spTree>
    <p:extLst>
      <p:ext uri="{BB962C8B-B14F-4D97-AF65-F5344CB8AC3E}">
        <p14:creationId xmlns:p14="http://schemas.microsoft.com/office/powerpoint/2010/main" val="24121259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Outreach in simple words is:-</a:t>
            </a:r>
          </a:p>
          <a:p>
            <a:pPr marL="0" indent="0">
              <a:buNone/>
            </a:pPr>
            <a:r>
              <a:rPr lang="en-US" dirty="0"/>
              <a:t>‘ To start where the client is, outside the facility- in the community’.</a:t>
            </a:r>
          </a:p>
          <a:p>
            <a:pPr marL="0" indent="0">
              <a:buNone/>
            </a:pPr>
            <a:r>
              <a:rPr lang="en-US" dirty="0"/>
              <a:t>- It is a two way communication between your agency and the stakeholders to establish and foster mutual understanding, promote participation and involvement and influence behaviours, attitudes and actions. </a:t>
            </a:r>
          </a:p>
        </p:txBody>
      </p:sp>
    </p:spTree>
    <p:extLst>
      <p:ext uri="{BB962C8B-B14F-4D97-AF65-F5344CB8AC3E}">
        <p14:creationId xmlns:p14="http://schemas.microsoft.com/office/powerpoint/2010/main" val="721011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do outreach?</a:t>
            </a:r>
          </a:p>
        </p:txBody>
      </p:sp>
      <p:sp>
        <p:nvSpPr>
          <p:cNvPr id="3" name="Content Placeholder 2"/>
          <p:cNvSpPr>
            <a:spLocks noGrp="1"/>
          </p:cNvSpPr>
          <p:nvPr>
            <p:ph idx="1"/>
          </p:nvPr>
        </p:nvSpPr>
        <p:spPr/>
        <p:txBody>
          <a:bodyPr/>
          <a:lstStyle/>
          <a:p>
            <a:r>
              <a:rPr lang="en-US" dirty="0"/>
              <a:t>Outreach efforts result in developing a liaison between the agency and the community.</a:t>
            </a:r>
          </a:p>
          <a:p>
            <a:r>
              <a:rPr lang="en-US" dirty="0"/>
              <a:t>Improves community awareness. Trust and accurate  understanding of your mission, program and successes.</a:t>
            </a:r>
          </a:p>
          <a:p>
            <a:r>
              <a:rPr lang="en-US" dirty="0"/>
              <a:t>Share resources and exchange ideas.</a:t>
            </a:r>
          </a:p>
          <a:p>
            <a:r>
              <a:rPr lang="en-US" dirty="0"/>
              <a:t>Increase program attendance. </a:t>
            </a:r>
          </a:p>
        </p:txBody>
      </p:sp>
    </p:spTree>
    <p:extLst>
      <p:ext uri="{BB962C8B-B14F-4D97-AF65-F5344CB8AC3E}">
        <p14:creationId xmlns:p14="http://schemas.microsoft.com/office/powerpoint/2010/main" val="10398627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Increases collaboration and communication with community members, stakeholders and key partners.</a:t>
            </a:r>
          </a:p>
          <a:p>
            <a:r>
              <a:rPr lang="en-US" dirty="0"/>
              <a:t>When conducted consistently, can stimulate behavioral change and the implementation of risk/harm reduction modalities among the targeted groups. </a:t>
            </a:r>
          </a:p>
        </p:txBody>
      </p:sp>
    </p:spTree>
    <p:extLst>
      <p:ext uri="{BB962C8B-B14F-4D97-AF65-F5344CB8AC3E}">
        <p14:creationId xmlns:p14="http://schemas.microsoft.com/office/powerpoint/2010/main" val="17489802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a:t>
            </a:r>
          </a:p>
        </p:txBody>
      </p:sp>
      <p:sp>
        <p:nvSpPr>
          <p:cNvPr id="3" name="Content Placeholder 2"/>
          <p:cNvSpPr>
            <a:spLocks noGrp="1"/>
          </p:cNvSpPr>
          <p:nvPr>
            <p:ph idx="1"/>
          </p:nvPr>
        </p:nvSpPr>
        <p:spPr/>
        <p:txBody>
          <a:bodyPr>
            <a:normAutofit lnSpcReduction="10000"/>
          </a:bodyPr>
          <a:lstStyle/>
          <a:p>
            <a:r>
              <a:rPr lang="en-US" dirty="0"/>
              <a:t>Clearly identify the people you are trying to reach.</a:t>
            </a:r>
          </a:p>
          <a:p>
            <a:r>
              <a:rPr lang="en-US" dirty="0"/>
              <a:t>Tailor your outreach strategy, message and your materials according to your target audience.</a:t>
            </a:r>
          </a:p>
          <a:p>
            <a:r>
              <a:rPr lang="en-US" dirty="0"/>
              <a:t>Enlist key community leaders to be your ambassadors.</a:t>
            </a:r>
          </a:p>
          <a:p>
            <a:r>
              <a:rPr lang="en-US" dirty="0"/>
              <a:t>Create a system and schedule for providing outreach.</a:t>
            </a:r>
          </a:p>
        </p:txBody>
      </p:sp>
    </p:spTree>
    <p:extLst>
      <p:ext uri="{BB962C8B-B14F-4D97-AF65-F5344CB8AC3E}">
        <p14:creationId xmlns:p14="http://schemas.microsoft.com/office/powerpoint/2010/main" val="36976473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Think from the clients/ communities perspective and include information about your services that may be helpful to hear/ read.</a:t>
            </a:r>
          </a:p>
          <a:p>
            <a:r>
              <a:rPr lang="en-US" dirty="0"/>
              <a:t>Material and personal contact in multiple ways and multiple times, build trust and become a familiar face.</a:t>
            </a:r>
          </a:p>
        </p:txBody>
      </p:sp>
    </p:spTree>
    <p:extLst>
      <p:ext uri="{BB962C8B-B14F-4D97-AF65-F5344CB8AC3E}">
        <p14:creationId xmlns:p14="http://schemas.microsoft.com/office/powerpoint/2010/main" val="6959743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a:t>
            </a:r>
          </a:p>
        </p:txBody>
      </p:sp>
      <p:sp>
        <p:nvSpPr>
          <p:cNvPr id="3" name="Content Placeholder 2"/>
          <p:cNvSpPr>
            <a:spLocks noGrp="1"/>
          </p:cNvSpPr>
          <p:nvPr>
            <p:ph idx="1"/>
          </p:nvPr>
        </p:nvSpPr>
        <p:spPr/>
        <p:txBody>
          <a:bodyPr/>
          <a:lstStyle/>
          <a:p>
            <a:r>
              <a:rPr lang="en-US" dirty="0"/>
              <a:t>Be a conversationalist and not a preacher.</a:t>
            </a:r>
          </a:p>
          <a:p>
            <a:r>
              <a:rPr lang="en-US" dirty="0"/>
              <a:t>Take your outreach to social media/ social network.</a:t>
            </a:r>
          </a:p>
          <a:p>
            <a:r>
              <a:rPr lang="en-US" dirty="0"/>
              <a:t>Consider where you have done outreach and think about who is missing, track who is coming and adjust your strategy as needed.</a:t>
            </a:r>
          </a:p>
        </p:txBody>
      </p:sp>
    </p:spTree>
    <p:extLst>
      <p:ext uri="{BB962C8B-B14F-4D97-AF65-F5344CB8AC3E}">
        <p14:creationId xmlns:p14="http://schemas.microsoft.com/office/powerpoint/2010/main" val="32883057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OUTREACH GOALS.</a:t>
            </a:r>
          </a:p>
        </p:txBody>
      </p:sp>
      <p:sp>
        <p:nvSpPr>
          <p:cNvPr id="3" name="Content Placeholder 2"/>
          <p:cNvSpPr>
            <a:spLocks noGrp="1"/>
          </p:cNvSpPr>
          <p:nvPr>
            <p:ph idx="1"/>
          </p:nvPr>
        </p:nvSpPr>
        <p:spPr/>
        <p:txBody>
          <a:bodyPr/>
          <a:lstStyle/>
          <a:p>
            <a:r>
              <a:rPr lang="en-US" dirty="0"/>
              <a:t>Enhance community awareness.</a:t>
            </a:r>
          </a:p>
          <a:p>
            <a:r>
              <a:rPr lang="en-US" dirty="0"/>
              <a:t>Increase the visibility of program</a:t>
            </a:r>
          </a:p>
          <a:p>
            <a:r>
              <a:rPr lang="en-US" dirty="0"/>
              <a:t>Broaden community support.</a:t>
            </a:r>
          </a:p>
          <a:p>
            <a:r>
              <a:rPr lang="en-US" dirty="0"/>
              <a:t>Engage new partners/ stakeholders</a:t>
            </a:r>
          </a:p>
          <a:p>
            <a:r>
              <a:rPr lang="en-US" dirty="0"/>
              <a:t>Improve knowledge and attitudes and health behaviors.</a:t>
            </a:r>
          </a:p>
        </p:txBody>
      </p:sp>
    </p:spTree>
    <p:extLst>
      <p:ext uri="{BB962C8B-B14F-4D97-AF65-F5344CB8AC3E}">
        <p14:creationId xmlns:p14="http://schemas.microsoft.com/office/powerpoint/2010/main" val="29948788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800918"/>
          </a:xfrm>
        </p:spPr>
        <p:txBody>
          <a:bodyPr/>
          <a:lstStyle/>
          <a:p>
            <a:r>
              <a:rPr lang="en-US" b="1" dirty="0">
                <a:solidFill>
                  <a:srgbClr val="FF0000"/>
                </a:solidFill>
              </a:rPr>
              <a:t>            HOME VISITING</a:t>
            </a:r>
          </a:p>
        </p:txBody>
      </p:sp>
      <p:sp>
        <p:nvSpPr>
          <p:cNvPr id="3" name="Content Placeholder 2"/>
          <p:cNvSpPr>
            <a:spLocks noGrp="1"/>
          </p:cNvSpPr>
          <p:nvPr>
            <p:ph idx="1"/>
          </p:nvPr>
        </p:nvSpPr>
        <p:spPr>
          <a:xfrm>
            <a:off x="92122" y="1860361"/>
            <a:ext cx="8976815" cy="3629612"/>
          </a:xfrm>
        </p:spPr>
        <p:txBody>
          <a:bodyPr>
            <a:normAutofit/>
          </a:bodyPr>
          <a:lstStyle/>
          <a:p>
            <a:pPr>
              <a:lnSpc>
                <a:spcPct val="100000"/>
              </a:lnSpc>
            </a:pPr>
            <a:r>
              <a:rPr lang="en-US" sz="2400" dirty="0"/>
              <a:t> Assessment is the first step in the process approach to family health care, but when do you carry out this assessment? You could assess family members when they visit your health facility. However, in order to get a  comprehensive picture  of  a  family’s  health, you need to visit them at home. </a:t>
            </a:r>
          </a:p>
          <a:p>
            <a:pPr>
              <a:lnSpc>
                <a:spcPct val="100000"/>
              </a:lnSpc>
            </a:pPr>
            <a:r>
              <a:rPr lang="en-US" sz="2400" dirty="0"/>
              <a:t>Home visits is an important part of your work as a community health nurse as they allow you to see families and their needs in their own homes.</a:t>
            </a:r>
          </a:p>
        </p:txBody>
      </p:sp>
    </p:spTree>
    <p:extLst>
      <p:ext uri="{BB962C8B-B14F-4D97-AF65-F5344CB8AC3E}">
        <p14:creationId xmlns:p14="http://schemas.microsoft.com/office/powerpoint/2010/main" val="1372399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65" y="857250"/>
            <a:ext cx="7886700" cy="665328"/>
          </a:xfrm>
        </p:spPr>
        <p:txBody>
          <a:bodyPr>
            <a:normAutofit fontScale="90000"/>
          </a:bodyPr>
          <a:lstStyle/>
          <a:p>
            <a:r>
              <a:rPr lang="en-US" dirty="0"/>
              <a:t> </a:t>
            </a:r>
            <a:r>
              <a:rPr lang="en-US" b="1" dirty="0"/>
              <a:t>Main purposes of home visiting</a:t>
            </a:r>
          </a:p>
        </p:txBody>
      </p:sp>
      <p:sp>
        <p:nvSpPr>
          <p:cNvPr id="3" name="Content Placeholder 2"/>
          <p:cNvSpPr>
            <a:spLocks noGrp="1"/>
          </p:cNvSpPr>
          <p:nvPr>
            <p:ph idx="1"/>
          </p:nvPr>
        </p:nvSpPr>
        <p:spPr>
          <a:xfrm>
            <a:off x="0" y="1522579"/>
            <a:ext cx="9038229" cy="4529351"/>
          </a:xfrm>
        </p:spPr>
        <p:txBody>
          <a:bodyPr>
            <a:normAutofit lnSpcReduction="10000"/>
          </a:bodyPr>
          <a:lstStyle/>
          <a:p>
            <a:pPr marL="0" indent="0" algn="just">
              <a:lnSpc>
                <a:spcPct val="150000"/>
              </a:lnSpc>
              <a:buNone/>
            </a:pPr>
            <a:r>
              <a:rPr lang="en-US" sz="2400" dirty="0"/>
              <a:t>Home visiting is one of the essential community health services that you should provide. It has two main purposes:</a:t>
            </a:r>
          </a:p>
          <a:p>
            <a:pPr algn="just">
              <a:lnSpc>
                <a:spcPct val="150000"/>
              </a:lnSpc>
            </a:pPr>
            <a:r>
              <a:rPr lang="en-US" sz="2400" dirty="0"/>
              <a:t>It  allows  you  to  follow  up  individual families at home to find out why some health  problems  persist  in  the community despite efforts to prevent or control them, for example malnutrition, communicable diseases, or repeated failure to attend clinics, especially if the family is at risk</a:t>
            </a:r>
          </a:p>
          <a:p>
            <a:pPr algn="just">
              <a:lnSpc>
                <a:spcPct val="150000"/>
              </a:lnSpc>
            </a:pPr>
            <a:r>
              <a:rPr lang="en-US" sz="2400" dirty="0"/>
              <a:t>It keeps you aware of what is going on in your catchment area </a:t>
            </a:r>
          </a:p>
          <a:p>
            <a:endParaRPr lang="en-US" dirty="0"/>
          </a:p>
        </p:txBody>
      </p:sp>
    </p:spTree>
    <p:extLst>
      <p:ext uri="{BB962C8B-B14F-4D97-AF65-F5344CB8AC3E}">
        <p14:creationId xmlns:p14="http://schemas.microsoft.com/office/powerpoint/2010/main" val="372495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lnSpcReduction="10000"/>
          </a:bodyPr>
          <a:lstStyle/>
          <a:p>
            <a:r>
              <a:rPr lang="en-US" dirty="0"/>
              <a:t>Deploying world class infrastructure facilities and services.</a:t>
            </a:r>
          </a:p>
          <a:p>
            <a:r>
              <a:rPr lang="en-US" dirty="0"/>
              <a:t>Enablers and Macros: the 3 pillars are anchored on the foundations of macroeconomic </a:t>
            </a:r>
            <a:r>
              <a:rPr lang="en-US" dirty="0" err="1"/>
              <a:t>stability,infrastructural</a:t>
            </a:r>
            <a:r>
              <a:rPr lang="en-US" dirty="0"/>
              <a:t> development, science, Technology and innovation, Land reforms, human resources development, security and public sector reforms.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5"/>
            <a:ext cx="7886700" cy="524550"/>
          </a:xfrm>
        </p:spPr>
        <p:txBody>
          <a:bodyPr>
            <a:normAutofit fontScale="90000"/>
          </a:bodyPr>
          <a:lstStyle/>
          <a:p>
            <a:r>
              <a:rPr lang="en-US" b="1" dirty="0"/>
              <a:t>Skills needed for home visiting</a:t>
            </a:r>
          </a:p>
        </p:txBody>
      </p:sp>
      <p:sp>
        <p:nvSpPr>
          <p:cNvPr id="3" name="Content Placeholder 2"/>
          <p:cNvSpPr>
            <a:spLocks noGrp="1"/>
          </p:cNvSpPr>
          <p:nvPr>
            <p:ph idx="1"/>
          </p:nvPr>
        </p:nvSpPr>
        <p:spPr>
          <a:xfrm>
            <a:off x="628650" y="1768238"/>
            <a:ext cx="7886700" cy="3721734"/>
          </a:xfrm>
        </p:spPr>
        <p:txBody>
          <a:bodyPr>
            <a:normAutofit/>
          </a:bodyPr>
          <a:lstStyle/>
          <a:p>
            <a:pPr marL="0" indent="0" algn="just">
              <a:buNone/>
            </a:pPr>
            <a:r>
              <a:rPr lang="en-US" sz="2400" dirty="0"/>
              <a:t>In order for you to conduct home visiting successfully, you need to have the following skills:</a:t>
            </a:r>
          </a:p>
          <a:p>
            <a:pPr algn="just">
              <a:lnSpc>
                <a:spcPct val="100000"/>
              </a:lnSpc>
            </a:pPr>
            <a:r>
              <a:rPr lang="en-US" sz="2400" dirty="0"/>
              <a:t>Good technical skills and knowledge of preventive and therapeutic measures</a:t>
            </a:r>
          </a:p>
          <a:p>
            <a:pPr algn="just">
              <a:lnSpc>
                <a:spcPct val="100000"/>
              </a:lnSpc>
            </a:pPr>
            <a:r>
              <a:rPr lang="en-US" sz="2400" dirty="0"/>
              <a:t>Good communication skills and teaching ability</a:t>
            </a:r>
          </a:p>
          <a:p>
            <a:pPr algn="just">
              <a:lnSpc>
                <a:spcPct val="100000"/>
              </a:lnSpc>
            </a:pPr>
            <a:r>
              <a:rPr lang="en-US" sz="2400" dirty="0"/>
              <a:t>Good leadership skills and rational thinking to make sound judgments</a:t>
            </a:r>
          </a:p>
          <a:p>
            <a:pPr algn="just">
              <a:lnSpc>
                <a:spcPct val="100000"/>
              </a:lnSpc>
            </a:pPr>
            <a:r>
              <a:rPr lang="en-US" sz="2400" dirty="0"/>
              <a:t>Good counselling skills and an understanding of human relations</a:t>
            </a:r>
          </a:p>
          <a:p>
            <a:pPr marL="0" indent="0">
              <a:buNone/>
            </a:pPr>
            <a:endParaRPr lang="en-US" dirty="0"/>
          </a:p>
          <a:p>
            <a:endParaRPr lang="en-US" dirty="0"/>
          </a:p>
        </p:txBody>
      </p:sp>
    </p:spTree>
    <p:extLst>
      <p:ext uri="{BB962C8B-B14F-4D97-AF65-F5344CB8AC3E}">
        <p14:creationId xmlns:p14="http://schemas.microsoft.com/office/powerpoint/2010/main" val="28429699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565493"/>
          </a:xfrm>
        </p:spPr>
        <p:txBody>
          <a:bodyPr>
            <a:normAutofit fontScale="90000"/>
          </a:bodyPr>
          <a:lstStyle/>
          <a:p>
            <a:endParaRPr lang="en-US" dirty="0"/>
          </a:p>
        </p:txBody>
      </p:sp>
      <p:sp>
        <p:nvSpPr>
          <p:cNvPr id="3" name="Content Placeholder 2"/>
          <p:cNvSpPr>
            <a:spLocks noGrp="1"/>
          </p:cNvSpPr>
          <p:nvPr>
            <p:ph idx="1"/>
          </p:nvPr>
        </p:nvSpPr>
        <p:spPr>
          <a:xfrm>
            <a:off x="628650" y="1829653"/>
            <a:ext cx="7886700" cy="3660320"/>
          </a:xfrm>
        </p:spPr>
        <p:txBody>
          <a:bodyPr>
            <a:normAutofit/>
          </a:bodyPr>
          <a:lstStyle/>
          <a:p>
            <a:pPr algn="just">
              <a:lnSpc>
                <a:spcPct val="150000"/>
              </a:lnSpc>
            </a:pPr>
            <a:r>
              <a:rPr lang="en-US" sz="2400" dirty="0"/>
              <a:t>During home visits you act on your own, making decisions on the spot and carrying them  out. You need to be prepared. When planning and implementing home visits, you should be guided by some basic  principles in  order  to  make a success of it.</a:t>
            </a:r>
          </a:p>
        </p:txBody>
      </p:sp>
    </p:spTree>
    <p:extLst>
      <p:ext uri="{BB962C8B-B14F-4D97-AF65-F5344CB8AC3E}">
        <p14:creationId xmlns:p14="http://schemas.microsoft.com/office/powerpoint/2010/main" val="27697141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Home Visiting cont.…</a:t>
            </a:r>
            <a:endParaRPr lang="en-US" dirty="0"/>
          </a:p>
        </p:txBody>
      </p:sp>
      <p:sp>
        <p:nvSpPr>
          <p:cNvPr id="3" name="Content Placeholder 2"/>
          <p:cNvSpPr>
            <a:spLocks noGrp="1"/>
          </p:cNvSpPr>
          <p:nvPr>
            <p:ph idx="1"/>
          </p:nvPr>
        </p:nvSpPr>
        <p:spPr>
          <a:xfrm>
            <a:off x="143302" y="1901305"/>
            <a:ext cx="8372048" cy="3961262"/>
          </a:xfrm>
        </p:spPr>
        <p:txBody>
          <a:bodyPr>
            <a:normAutofit/>
          </a:bodyPr>
          <a:lstStyle/>
          <a:p>
            <a:pPr>
              <a:lnSpc>
                <a:spcPct val="150000"/>
              </a:lnSpc>
            </a:pPr>
            <a:r>
              <a:rPr lang="en-US" sz="2400" dirty="0"/>
              <a:t>Used to demonstrate principles of health</a:t>
            </a:r>
          </a:p>
          <a:p>
            <a:pPr>
              <a:lnSpc>
                <a:spcPct val="150000"/>
              </a:lnSpc>
            </a:pPr>
            <a:r>
              <a:rPr lang="en-US" sz="2400" dirty="0"/>
              <a:t>Convenient and acceptable to the patient</a:t>
            </a:r>
          </a:p>
          <a:p>
            <a:pPr>
              <a:lnSpc>
                <a:spcPct val="150000"/>
              </a:lnSpc>
            </a:pPr>
            <a:r>
              <a:rPr lang="en-US" sz="2400" dirty="0"/>
              <a:t>Respectful of the patient‘s right to refuse care</a:t>
            </a:r>
          </a:p>
          <a:p>
            <a:pPr>
              <a:lnSpc>
                <a:spcPct val="150000"/>
              </a:lnSpc>
            </a:pPr>
            <a:r>
              <a:rPr lang="en-US" sz="2400" dirty="0"/>
              <a:t>Recorded in the appropriate case file</a:t>
            </a:r>
          </a:p>
          <a:p>
            <a:pPr marL="0" indent="0">
              <a:lnSpc>
                <a:spcPct val="150000"/>
              </a:lnSpc>
              <a:buNone/>
            </a:pPr>
            <a:r>
              <a:rPr lang="en-US" sz="2400" dirty="0"/>
              <a:t>-If   you   follow  these   basic   principles   when planning your home visits, you will find your home visits fun and productive.</a:t>
            </a:r>
          </a:p>
        </p:txBody>
      </p:sp>
    </p:spTree>
    <p:extLst>
      <p:ext uri="{BB962C8B-B14F-4D97-AF65-F5344CB8AC3E}">
        <p14:creationId xmlns:p14="http://schemas.microsoft.com/office/powerpoint/2010/main" val="35216057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of Home Visiting</a:t>
            </a:r>
            <a:endParaRPr lang="en-US" dirty="0"/>
          </a:p>
        </p:txBody>
      </p:sp>
      <p:sp>
        <p:nvSpPr>
          <p:cNvPr id="3" name="Content Placeholder 2"/>
          <p:cNvSpPr>
            <a:spLocks noGrp="1"/>
          </p:cNvSpPr>
          <p:nvPr>
            <p:ph idx="1"/>
          </p:nvPr>
        </p:nvSpPr>
        <p:spPr>
          <a:xfrm>
            <a:off x="92122" y="1880832"/>
            <a:ext cx="8423228" cy="4043150"/>
          </a:xfrm>
        </p:spPr>
        <p:txBody>
          <a:bodyPr>
            <a:normAutofit fontScale="92500" lnSpcReduction="10000"/>
          </a:bodyPr>
          <a:lstStyle/>
          <a:p>
            <a:pPr marL="0" indent="0">
              <a:lnSpc>
                <a:spcPct val="170000"/>
              </a:lnSpc>
              <a:buNone/>
            </a:pPr>
            <a:r>
              <a:rPr lang="en-US" sz="2625" dirty="0"/>
              <a:t>Home visits should be:</a:t>
            </a:r>
          </a:p>
          <a:p>
            <a:pPr>
              <a:lnSpc>
                <a:spcPct val="170000"/>
              </a:lnSpc>
            </a:pPr>
            <a:r>
              <a:rPr lang="en-US" sz="2625" dirty="0"/>
              <a:t>Planned and of benefit to the patient</a:t>
            </a:r>
          </a:p>
          <a:p>
            <a:pPr>
              <a:lnSpc>
                <a:spcPct val="170000"/>
              </a:lnSpc>
            </a:pPr>
            <a:r>
              <a:rPr lang="en-US" sz="2625" dirty="0"/>
              <a:t>Purposeful, clear and meet the patient‘s needs</a:t>
            </a:r>
          </a:p>
          <a:p>
            <a:pPr>
              <a:lnSpc>
                <a:spcPct val="170000"/>
              </a:lnSpc>
            </a:pPr>
            <a:r>
              <a:rPr lang="en-US" sz="2625" dirty="0"/>
              <a:t>Regular  and  flexible  according  to  the needs of the patient</a:t>
            </a:r>
          </a:p>
          <a:p>
            <a:pPr>
              <a:lnSpc>
                <a:spcPct val="170000"/>
              </a:lnSpc>
            </a:pPr>
            <a:r>
              <a:rPr lang="en-US" sz="2625" dirty="0"/>
              <a:t>Educative to the  patient. Home visits provide an excellent     opportunity for health education</a:t>
            </a:r>
          </a:p>
          <a:p>
            <a:pPr marL="0" indent="0">
              <a:buNone/>
            </a:pPr>
            <a:endParaRPr lang="en-US" dirty="0"/>
          </a:p>
        </p:txBody>
      </p:sp>
    </p:spTree>
    <p:extLst>
      <p:ext uri="{BB962C8B-B14F-4D97-AF65-F5344CB8AC3E}">
        <p14:creationId xmlns:p14="http://schemas.microsoft.com/office/powerpoint/2010/main" val="1484908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The Process of Home Visiting</a:t>
            </a:r>
            <a:br>
              <a:rPr lang="en-US" dirty="0"/>
            </a:br>
            <a:endParaRPr lang="en-US" dirty="0"/>
          </a:p>
        </p:txBody>
      </p:sp>
      <p:sp>
        <p:nvSpPr>
          <p:cNvPr id="3" name="Content Placeholder 2"/>
          <p:cNvSpPr>
            <a:spLocks noGrp="1"/>
          </p:cNvSpPr>
          <p:nvPr>
            <p:ph idx="1"/>
          </p:nvPr>
        </p:nvSpPr>
        <p:spPr>
          <a:xfrm>
            <a:off x="286603" y="2226469"/>
            <a:ext cx="8228747" cy="3656570"/>
          </a:xfrm>
        </p:spPr>
        <p:txBody>
          <a:bodyPr>
            <a:normAutofit/>
          </a:bodyPr>
          <a:lstStyle/>
          <a:p>
            <a:pPr marL="0" indent="0">
              <a:lnSpc>
                <a:spcPct val="150000"/>
              </a:lnSpc>
              <a:buNone/>
            </a:pPr>
            <a:r>
              <a:rPr lang="en-US" sz="2400" dirty="0"/>
              <a:t>The process of home visiting is carried out in five phases.</a:t>
            </a:r>
          </a:p>
          <a:p>
            <a:pPr marL="0" indent="0">
              <a:lnSpc>
                <a:spcPct val="150000"/>
              </a:lnSpc>
              <a:buNone/>
            </a:pPr>
            <a:r>
              <a:rPr lang="en-US" sz="2400" b="1" dirty="0"/>
              <a:t>   Entry or Initiation Phase</a:t>
            </a:r>
            <a:endParaRPr lang="en-US" sz="2400" dirty="0"/>
          </a:p>
          <a:p>
            <a:pPr>
              <a:lnSpc>
                <a:spcPct val="150000"/>
              </a:lnSpc>
            </a:pPr>
            <a:r>
              <a:rPr lang="en-US" sz="2400" dirty="0"/>
              <a:t>The community health nurse shares information with the patient on the reason and purposes for home                                                           visits. This interaction may occur in a hospital ward or at a clinic</a:t>
            </a:r>
          </a:p>
          <a:p>
            <a:endParaRPr lang="en-US" dirty="0"/>
          </a:p>
        </p:txBody>
      </p:sp>
    </p:spTree>
    <p:extLst>
      <p:ext uri="{BB962C8B-B14F-4D97-AF65-F5344CB8AC3E}">
        <p14:creationId xmlns:p14="http://schemas.microsoft.com/office/powerpoint/2010/main" val="11190358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Pre-visit Activities</a:t>
            </a:r>
          </a:p>
        </p:txBody>
      </p:sp>
      <p:sp>
        <p:nvSpPr>
          <p:cNvPr id="3" name="Content Placeholder 2"/>
          <p:cNvSpPr>
            <a:spLocks noGrp="1"/>
          </p:cNvSpPr>
          <p:nvPr>
            <p:ph idx="1"/>
          </p:nvPr>
        </p:nvSpPr>
        <p:spPr>
          <a:xfrm>
            <a:off x="99391" y="2226469"/>
            <a:ext cx="8415959" cy="3481077"/>
          </a:xfrm>
        </p:spPr>
        <p:txBody>
          <a:bodyPr/>
          <a:lstStyle/>
          <a:p>
            <a:pPr algn="just"/>
            <a:r>
              <a:rPr lang="en-US" sz="2400" dirty="0"/>
              <a:t>Before the actual home visit, you have to look for information regarding the patient and the family. </a:t>
            </a:r>
          </a:p>
          <a:p>
            <a:pPr algn="just"/>
            <a:r>
              <a:rPr lang="en-US" sz="2400" dirty="0"/>
              <a:t>You also need to gather information regarding  the  location  of  the  house,  distance from   your   health   facility  and   the   physical address. </a:t>
            </a:r>
          </a:p>
          <a:p>
            <a:pPr algn="just"/>
            <a:r>
              <a:rPr lang="en-US" sz="2400" dirty="0"/>
              <a:t>During pre-visit activities, you should investigate the community resources, assemble supplies and prepare for the first contact with the patient at their doorstep.</a:t>
            </a:r>
          </a:p>
          <a:p>
            <a:endParaRPr lang="en-US" dirty="0"/>
          </a:p>
        </p:txBody>
      </p:sp>
    </p:spTree>
    <p:extLst>
      <p:ext uri="{BB962C8B-B14F-4D97-AF65-F5344CB8AC3E}">
        <p14:creationId xmlns:p14="http://schemas.microsoft.com/office/powerpoint/2010/main" val="9614378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831056"/>
          </a:xfrm>
        </p:spPr>
        <p:txBody>
          <a:bodyPr/>
          <a:lstStyle/>
          <a:p>
            <a:r>
              <a:rPr lang="en-US" b="1" dirty="0"/>
              <a:t>Activities During Home Visiting</a:t>
            </a:r>
            <a:endParaRPr lang="en-US" dirty="0"/>
          </a:p>
        </p:txBody>
      </p:sp>
      <p:sp>
        <p:nvSpPr>
          <p:cNvPr id="3" name="Content Placeholder 2"/>
          <p:cNvSpPr>
            <a:spLocks noGrp="1"/>
          </p:cNvSpPr>
          <p:nvPr>
            <p:ph idx="1"/>
          </p:nvPr>
        </p:nvSpPr>
        <p:spPr>
          <a:xfrm>
            <a:off x="133350" y="1838326"/>
            <a:ext cx="8877300" cy="3651647"/>
          </a:xfrm>
        </p:spPr>
        <p:txBody>
          <a:bodyPr>
            <a:normAutofit fontScale="92500" lnSpcReduction="20000"/>
          </a:bodyPr>
          <a:lstStyle/>
          <a:p>
            <a:pPr>
              <a:lnSpc>
                <a:spcPct val="110000"/>
              </a:lnSpc>
            </a:pPr>
            <a:r>
              <a:rPr lang="en-US" sz="2625" dirty="0"/>
              <a:t>This is the working phase during which you put into action your planned health activities.</a:t>
            </a:r>
          </a:p>
          <a:p>
            <a:pPr>
              <a:lnSpc>
                <a:spcPct val="110000"/>
              </a:lnSpc>
            </a:pPr>
            <a:r>
              <a:rPr lang="en-US" sz="2625" dirty="0"/>
              <a:t> During this phase you must establish trust and rapport with the patient and the family so that there can be a positive interpersonal relationship (a professional nurse-patient relationship).</a:t>
            </a:r>
          </a:p>
          <a:p>
            <a:pPr>
              <a:lnSpc>
                <a:spcPct val="110000"/>
              </a:lnSpc>
            </a:pPr>
            <a:r>
              <a:rPr lang="en-US" sz="2625" dirty="0"/>
              <a:t> This relationship will enhance the achievement of the mutually determined health-oriented goals </a:t>
            </a:r>
          </a:p>
          <a:p>
            <a:pPr marL="0" indent="0">
              <a:buNone/>
            </a:pPr>
            <a:br>
              <a:rPr lang="en-US" dirty="0"/>
            </a:br>
            <a:endParaRPr lang="en-US" dirty="0"/>
          </a:p>
        </p:txBody>
      </p:sp>
    </p:spTree>
    <p:extLst>
      <p:ext uri="{BB962C8B-B14F-4D97-AF65-F5344CB8AC3E}">
        <p14:creationId xmlns:p14="http://schemas.microsoft.com/office/powerpoint/2010/main" val="27434556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779704"/>
          </a:xfrm>
        </p:spPr>
        <p:txBody>
          <a:bodyPr/>
          <a:lstStyle/>
          <a:p>
            <a:r>
              <a:rPr lang="en-US" b="1" dirty="0"/>
              <a:t>Termination Phase of Visit</a:t>
            </a:r>
            <a:endParaRPr lang="en-US" dirty="0"/>
          </a:p>
        </p:txBody>
      </p:sp>
      <p:sp>
        <p:nvSpPr>
          <p:cNvPr id="3" name="Content Placeholder 2"/>
          <p:cNvSpPr>
            <a:spLocks noGrp="1"/>
          </p:cNvSpPr>
          <p:nvPr>
            <p:ph idx="1"/>
          </p:nvPr>
        </p:nvSpPr>
        <p:spPr>
          <a:xfrm>
            <a:off x="218661" y="1910798"/>
            <a:ext cx="8736496" cy="3995530"/>
          </a:xfrm>
        </p:spPr>
        <p:txBody>
          <a:bodyPr>
            <a:normAutofit lnSpcReduction="10000"/>
          </a:bodyPr>
          <a:lstStyle/>
          <a:p>
            <a:pPr>
              <a:lnSpc>
                <a:spcPct val="110000"/>
              </a:lnSpc>
            </a:pPr>
            <a:r>
              <a:rPr lang="en-US" sz="2400" dirty="0"/>
              <a:t>This occurs when the health oriented goals have been met. Termination of home visits can occur due to any of the following reasons:</a:t>
            </a:r>
          </a:p>
          <a:p>
            <a:pPr>
              <a:lnSpc>
                <a:spcPct val="110000"/>
              </a:lnSpc>
            </a:pPr>
            <a:r>
              <a:rPr lang="en-US" sz="2400" dirty="0"/>
              <a:t>The patients’ health has been restored and the patient can function without the nurse</a:t>
            </a:r>
          </a:p>
          <a:p>
            <a:pPr>
              <a:lnSpc>
                <a:spcPct val="110000"/>
              </a:lnSpc>
            </a:pPr>
            <a:r>
              <a:rPr lang="en-US" sz="2400" dirty="0"/>
              <a:t>The patient has changed their residence</a:t>
            </a:r>
          </a:p>
          <a:p>
            <a:pPr>
              <a:lnSpc>
                <a:spcPct val="110000"/>
              </a:lnSpc>
            </a:pPr>
            <a:r>
              <a:rPr lang="en-US" sz="2400" dirty="0"/>
              <a:t>The    community   health    nurse    has transferred the patients’ care to another nurse or agency</a:t>
            </a:r>
          </a:p>
          <a:p>
            <a:pPr marL="0" indent="0">
              <a:buNone/>
            </a:pPr>
            <a:r>
              <a:rPr lang="en-US" dirty="0"/>
              <a:t>	</a:t>
            </a:r>
          </a:p>
        </p:txBody>
      </p:sp>
    </p:spTree>
    <p:extLst>
      <p:ext uri="{BB962C8B-B14F-4D97-AF65-F5344CB8AC3E}">
        <p14:creationId xmlns:p14="http://schemas.microsoft.com/office/powerpoint/2010/main" val="32495491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Post-visit Activities</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dirty="0"/>
              <a:t>Post-visit   activities   include   recording and reporting important events of the home visits, and sharing the reports with the appropriate authorities and individuals about the patient family</a:t>
            </a:r>
          </a:p>
        </p:txBody>
      </p:sp>
    </p:spTree>
    <p:extLst>
      <p:ext uri="{BB962C8B-B14F-4D97-AF65-F5344CB8AC3E}">
        <p14:creationId xmlns:p14="http://schemas.microsoft.com/office/powerpoint/2010/main" val="35088439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and   Disadvantages  of</a:t>
            </a:r>
            <a:r>
              <a:rPr lang="en-US" dirty="0"/>
              <a:t> </a:t>
            </a:r>
            <a:r>
              <a:rPr lang="en-US" b="1" dirty="0"/>
              <a:t>Home Visiting</a:t>
            </a:r>
            <a:endParaRPr lang="en-US" dirty="0"/>
          </a:p>
        </p:txBody>
      </p:sp>
      <p:sp>
        <p:nvSpPr>
          <p:cNvPr id="3" name="Content Placeholder 2"/>
          <p:cNvSpPr>
            <a:spLocks noGrp="1"/>
          </p:cNvSpPr>
          <p:nvPr>
            <p:ph idx="1"/>
          </p:nvPr>
        </p:nvSpPr>
        <p:spPr>
          <a:xfrm>
            <a:off x="89452" y="2226469"/>
            <a:ext cx="9054548" cy="3774281"/>
          </a:xfrm>
        </p:spPr>
        <p:txBody>
          <a:bodyPr>
            <a:normAutofit/>
          </a:bodyPr>
          <a:lstStyle/>
          <a:p>
            <a:pPr>
              <a:lnSpc>
                <a:spcPct val="150000"/>
              </a:lnSpc>
            </a:pPr>
            <a:r>
              <a:rPr lang="en-US" sz="2400" dirty="0"/>
              <a:t>There are many good nursing reasons (advantages) for carrying out home visiting. </a:t>
            </a:r>
          </a:p>
          <a:p>
            <a:pPr>
              <a:lnSpc>
                <a:spcPct val="150000"/>
              </a:lnSpc>
            </a:pPr>
            <a:r>
              <a:rPr lang="en-US" sz="2400" dirty="0"/>
              <a:t>Though the activity does have its disadvantages, they are quite insignificant  compared  to  its advantages. You should therefore try to overcome them through careful planning so that they do not prevent you from carrying out this important activity.</a:t>
            </a:r>
          </a:p>
          <a:p>
            <a:endParaRPr lang="en-US" dirty="0"/>
          </a:p>
        </p:txBody>
      </p:sp>
    </p:spTree>
    <p:extLst>
      <p:ext uri="{BB962C8B-B14F-4D97-AF65-F5344CB8AC3E}">
        <p14:creationId xmlns:p14="http://schemas.microsoft.com/office/powerpoint/2010/main" val="41262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solidFill>
                  <a:srgbClr val="FF0000"/>
                </a:solidFill>
              </a:rPr>
              <a:t>Millenium</a:t>
            </a:r>
            <a:r>
              <a:rPr lang="en-US" dirty="0">
                <a:solidFill>
                  <a:srgbClr val="FF0000"/>
                </a:solidFill>
              </a:rPr>
              <a:t> development Goals.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In Sept 2000, 189 member states of the united Nations adopted the millennium declaration, which included concrete commitments and targets for poverty eradication, development and protecting the environment.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2976"/>
            <a:ext cx="7886700" cy="552449"/>
          </a:xfrm>
        </p:spPr>
        <p:txBody>
          <a:bodyPr>
            <a:normAutofit fontScale="90000"/>
          </a:bodyPr>
          <a:lstStyle/>
          <a:p>
            <a:r>
              <a:rPr lang="en-US" b="1" dirty="0"/>
              <a:t>Advantages of Home Visiting</a:t>
            </a:r>
            <a:endParaRPr lang="en-US" dirty="0"/>
          </a:p>
        </p:txBody>
      </p:sp>
      <p:sp>
        <p:nvSpPr>
          <p:cNvPr id="3" name="Content Placeholder 2"/>
          <p:cNvSpPr>
            <a:spLocks noGrp="1"/>
          </p:cNvSpPr>
          <p:nvPr>
            <p:ph idx="1"/>
          </p:nvPr>
        </p:nvSpPr>
        <p:spPr>
          <a:xfrm>
            <a:off x="0" y="1495425"/>
            <a:ext cx="9144000" cy="4505325"/>
          </a:xfrm>
        </p:spPr>
        <p:txBody>
          <a:bodyPr>
            <a:normAutofit/>
          </a:bodyPr>
          <a:lstStyle/>
          <a:p>
            <a:pPr>
              <a:lnSpc>
                <a:spcPct val="150000"/>
              </a:lnSpc>
            </a:pPr>
            <a:r>
              <a:rPr lang="en-US" sz="2400" dirty="0"/>
              <a:t>Home  visiting  gives  a  more  accurate assessment of the family structure and behavior in their natural environment.</a:t>
            </a:r>
          </a:p>
          <a:p>
            <a:pPr>
              <a:lnSpc>
                <a:spcPct val="150000"/>
              </a:lnSpc>
            </a:pPr>
            <a:r>
              <a:rPr lang="en-US" sz="2400" dirty="0"/>
              <a:t>Home  visits  provide an  opportunity to observe the physical environment of the home and identify barriers to, and resources for achieving family health.</a:t>
            </a:r>
          </a:p>
          <a:p>
            <a:pPr>
              <a:lnSpc>
                <a:spcPct val="150000"/>
              </a:lnSpc>
            </a:pPr>
            <a:r>
              <a:rPr lang="en-US" sz="2400" dirty="0"/>
              <a:t>At  home,  the  nurse  works  with  the patient first hand to implement health action using realistic resources.</a:t>
            </a:r>
          </a:p>
          <a:p>
            <a:pPr marL="0" indent="0">
              <a:lnSpc>
                <a:spcPct val="150000"/>
              </a:lnSpc>
              <a:buNone/>
            </a:pPr>
            <a:endParaRPr lang="en-US" dirty="0"/>
          </a:p>
        </p:txBody>
      </p:sp>
    </p:spTree>
    <p:extLst>
      <p:ext uri="{BB962C8B-B14F-4D97-AF65-F5344CB8AC3E}">
        <p14:creationId xmlns:p14="http://schemas.microsoft.com/office/powerpoint/2010/main" val="34603657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2976"/>
            <a:ext cx="7886700" cy="552449"/>
          </a:xfrm>
        </p:spPr>
        <p:txBody>
          <a:bodyPr>
            <a:normAutofit fontScale="90000"/>
          </a:bodyPr>
          <a:lstStyle/>
          <a:p>
            <a:r>
              <a:rPr lang="en-US" b="1" dirty="0"/>
              <a:t>Advantages of Home Visiting cont.…</a:t>
            </a:r>
            <a:endParaRPr lang="en-US" dirty="0"/>
          </a:p>
        </p:txBody>
      </p:sp>
      <p:sp>
        <p:nvSpPr>
          <p:cNvPr id="3" name="Content Placeholder 2"/>
          <p:cNvSpPr>
            <a:spLocks noGrp="1"/>
          </p:cNvSpPr>
          <p:nvPr>
            <p:ph idx="1"/>
          </p:nvPr>
        </p:nvSpPr>
        <p:spPr>
          <a:xfrm>
            <a:off x="0" y="1495425"/>
            <a:ext cx="9144000" cy="4505325"/>
          </a:xfrm>
        </p:spPr>
        <p:txBody>
          <a:bodyPr>
            <a:normAutofit/>
          </a:bodyPr>
          <a:lstStyle/>
          <a:p>
            <a:pPr>
              <a:lnSpc>
                <a:spcPct val="150000"/>
              </a:lnSpc>
            </a:pPr>
            <a:r>
              <a:rPr lang="en-US" sz="2400" dirty="0"/>
              <a:t>By  meeting  the  family  on  its  home ground the nurse will be enhancing the family’s sense of control and active participation in meeting its health needs.</a:t>
            </a:r>
          </a:p>
          <a:p>
            <a:pPr>
              <a:lnSpc>
                <a:spcPct val="150000"/>
              </a:lnSpc>
            </a:pPr>
            <a:r>
              <a:rPr lang="en-US" sz="2400" dirty="0"/>
              <a:t>It  provides an  excellent opportunity to implement planned health care.</a:t>
            </a:r>
          </a:p>
          <a:p>
            <a:pPr>
              <a:lnSpc>
                <a:spcPct val="150000"/>
              </a:lnSpc>
            </a:pPr>
            <a:r>
              <a:rPr lang="en-US" sz="2400" dirty="0"/>
              <a:t>It provides an opportunity to learn about the home and family situation.</a:t>
            </a:r>
          </a:p>
          <a:p>
            <a:endParaRPr lang="en-US" dirty="0"/>
          </a:p>
        </p:txBody>
      </p:sp>
    </p:spTree>
    <p:extLst>
      <p:ext uri="{BB962C8B-B14F-4D97-AF65-F5344CB8AC3E}">
        <p14:creationId xmlns:p14="http://schemas.microsoft.com/office/powerpoint/2010/main" val="31838673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42976"/>
            <a:ext cx="7886700" cy="552449"/>
          </a:xfrm>
        </p:spPr>
        <p:txBody>
          <a:bodyPr>
            <a:normAutofit fontScale="90000"/>
          </a:bodyPr>
          <a:lstStyle/>
          <a:p>
            <a:r>
              <a:rPr lang="en-US" b="1" dirty="0"/>
              <a:t>Advantages of Home Visiting cont.…</a:t>
            </a:r>
            <a:endParaRPr lang="en-US" dirty="0"/>
          </a:p>
        </p:txBody>
      </p:sp>
      <p:sp>
        <p:nvSpPr>
          <p:cNvPr id="3" name="Content Placeholder 2"/>
          <p:cNvSpPr>
            <a:spLocks noGrp="1"/>
          </p:cNvSpPr>
          <p:nvPr>
            <p:ph idx="1"/>
          </p:nvPr>
        </p:nvSpPr>
        <p:spPr>
          <a:xfrm>
            <a:off x="0" y="1495425"/>
            <a:ext cx="9144000" cy="4505325"/>
          </a:xfrm>
        </p:spPr>
        <p:txBody>
          <a:bodyPr>
            <a:normAutofit/>
          </a:bodyPr>
          <a:lstStyle/>
          <a:p>
            <a:pPr>
              <a:lnSpc>
                <a:spcPct val="150000"/>
              </a:lnSpc>
            </a:pPr>
            <a:r>
              <a:rPr lang="en-US" sz="2400" dirty="0"/>
              <a:t>By  meeting  the  family  on  its  home ground the nurse will be enhancing the family’s sense of control and active participation in meeting its health needs.</a:t>
            </a:r>
          </a:p>
          <a:p>
            <a:pPr>
              <a:lnSpc>
                <a:spcPct val="150000"/>
              </a:lnSpc>
            </a:pPr>
            <a:r>
              <a:rPr lang="en-US" sz="2400" dirty="0"/>
              <a:t>It  provides an  excellent opportunity to implement planned health care.</a:t>
            </a:r>
          </a:p>
          <a:p>
            <a:pPr>
              <a:lnSpc>
                <a:spcPct val="150000"/>
              </a:lnSpc>
            </a:pPr>
            <a:r>
              <a:rPr lang="en-US" sz="2400" dirty="0"/>
              <a:t>It provides an opportunity to learn about the home and family situation.</a:t>
            </a:r>
          </a:p>
          <a:p>
            <a:endParaRPr lang="en-US" dirty="0"/>
          </a:p>
        </p:txBody>
      </p:sp>
    </p:spTree>
    <p:extLst>
      <p:ext uri="{BB962C8B-B14F-4D97-AF65-F5344CB8AC3E}">
        <p14:creationId xmlns:p14="http://schemas.microsoft.com/office/powerpoint/2010/main" val="5255125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78656"/>
          </a:xfrm>
        </p:spPr>
        <p:txBody>
          <a:bodyPr>
            <a:normAutofit fontScale="90000"/>
          </a:bodyPr>
          <a:lstStyle/>
          <a:p>
            <a:r>
              <a:rPr lang="en-US" b="1" dirty="0"/>
              <a:t>Advantages of Home Visiting cont.…</a:t>
            </a:r>
            <a:endParaRPr lang="en-US" dirty="0"/>
          </a:p>
        </p:txBody>
      </p:sp>
      <p:sp>
        <p:nvSpPr>
          <p:cNvPr id="3" name="Content Placeholder 2"/>
          <p:cNvSpPr>
            <a:spLocks noGrp="1"/>
          </p:cNvSpPr>
          <p:nvPr>
            <p:ph idx="1"/>
          </p:nvPr>
        </p:nvSpPr>
        <p:spPr>
          <a:xfrm>
            <a:off x="114300" y="1971676"/>
            <a:ext cx="8801100" cy="3518297"/>
          </a:xfrm>
        </p:spPr>
        <p:txBody>
          <a:bodyPr>
            <a:normAutofit/>
          </a:bodyPr>
          <a:lstStyle/>
          <a:p>
            <a:pPr>
              <a:lnSpc>
                <a:spcPct val="150000"/>
              </a:lnSpc>
            </a:pPr>
            <a:r>
              <a:rPr lang="en-US" sz="2400" dirty="0"/>
              <a:t>It  provides  an  opportunity  to  observe and appreciate family practices and progress of care given by the nurse and others.</a:t>
            </a:r>
          </a:p>
          <a:p>
            <a:pPr marL="0" indent="0">
              <a:lnSpc>
                <a:spcPct val="150000"/>
              </a:lnSpc>
              <a:buNone/>
            </a:pPr>
            <a:r>
              <a:rPr lang="en-US" sz="2400" b="1" dirty="0"/>
              <a:t>NB; Home visiting provides an excellent opportunity to implement health care which was planned or was started in the hospital.</a:t>
            </a:r>
            <a:endParaRPr lang="en-US" sz="2400" dirty="0"/>
          </a:p>
          <a:p>
            <a:pPr>
              <a:lnSpc>
                <a:spcPct val="150000"/>
              </a:lnSpc>
            </a:pPr>
            <a:endParaRPr lang="en-US" sz="2400" dirty="0"/>
          </a:p>
          <a:p>
            <a:endParaRPr lang="en-US" dirty="0"/>
          </a:p>
        </p:txBody>
      </p:sp>
    </p:spTree>
    <p:extLst>
      <p:ext uri="{BB962C8B-B14F-4D97-AF65-F5344CB8AC3E}">
        <p14:creationId xmlns:p14="http://schemas.microsoft.com/office/powerpoint/2010/main" val="5832092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Home Visiting</a:t>
            </a:r>
            <a:endParaRPr lang="en-US" dirty="0"/>
          </a:p>
        </p:txBody>
      </p:sp>
      <p:sp>
        <p:nvSpPr>
          <p:cNvPr id="3" name="Content Placeholder 2"/>
          <p:cNvSpPr>
            <a:spLocks noGrp="1"/>
          </p:cNvSpPr>
          <p:nvPr>
            <p:ph idx="1"/>
          </p:nvPr>
        </p:nvSpPr>
        <p:spPr>
          <a:xfrm>
            <a:off x="114300" y="1990726"/>
            <a:ext cx="8943975" cy="3499247"/>
          </a:xfrm>
        </p:spPr>
        <p:txBody>
          <a:bodyPr>
            <a:normAutofit/>
          </a:bodyPr>
          <a:lstStyle/>
          <a:p>
            <a:pPr>
              <a:lnSpc>
                <a:spcPct val="150000"/>
              </a:lnSpc>
            </a:pPr>
            <a:r>
              <a:rPr lang="en-US" sz="2400" dirty="0"/>
              <a:t>The disadvantages of home visiting include the following:</a:t>
            </a:r>
          </a:p>
          <a:p>
            <a:pPr>
              <a:lnSpc>
                <a:spcPct val="150000"/>
              </a:lnSpc>
            </a:pPr>
            <a:r>
              <a:rPr lang="en-US" sz="2400" dirty="0"/>
              <a:t>Home visits consume a lot the nurse's time and energy as well as transport fuel (petrol or diesel) or bus fare.</a:t>
            </a:r>
          </a:p>
          <a:p>
            <a:pPr>
              <a:lnSpc>
                <a:spcPct val="150000"/>
              </a:lnSpc>
            </a:pPr>
            <a:r>
              <a:rPr lang="en-US" sz="2400" dirty="0"/>
              <a:t>Unforeseen  events may occur during home visits, which will interfere with planned activities.</a:t>
            </a:r>
          </a:p>
          <a:p>
            <a:pPr marL="0" indent="0">
              <a:buNone/>
            </a:pPr>
            <a:endParaRPr lang="en-US" dirty="0"/>
          </a:p>
        </p:txBody>
      </p:sp>
    </p:spTree>
    <p:extLst>
      <p:ext uri="{BB962C8B-B14F-4D97-AF65-F5344CB8AC3E}">
        <p14:creationId xmlns:p14="http://schemas.microsoft.com/office/powerpoint/2010/main" val="4522872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564356"/>
          </a:xfrm>
        </p:spPr>
        <p:txBody>
          <a:bodyPr>
            <a:normAutofit fontScale="90000"/>
          </a:bodyPr>
          <a:lstStyle/>
          <a:p>
            <a:r>
              <a:rPr lang="en-US" b="1" dirty="0"/>
              <a:t>Disadvantages of Home Visiting cont.…</a:t>
            </a:r>
            <a:endParaRPr lang="en-US" dirty="0"/>
          </a:p>
        </p:txBody>
      </p:sp>
      <p:sp>
        <p:nvSpPr>
          <p:cNvPr id="3" name="Content Placeholder 2"/>
          <p:cNvSpPr>
            <a:spLocks noGrp="1"/>
          </p:cNvSpPr>
          <p:nvPr>
            <p:ph idx="1"/>
          </p:nvPr>
        </p:nvSpPr>
        <p:spPr>
          <a:xfrm>
            <a:off x="0" y="1695450"/>
            <a:ext cx="9058275" cy="4305300"/>
          </a:xfrm>
        </p:spPr>
        <p:txBody>
          <a:bodyPr>
            <a:normAutofit/>
          </a:bodyPr>
          <a:lstStyle/>
          <a:p>
            <a:pPr>
              <a:lnSpc>
                <a:spcPct val="150000"/>
              </a:lnSpc>
            </a:pPr>
            <a:r>
              <a:rPr lang="en-US" sz="2400" dirty="0"/>
              <a:t>The patient’s family may not accept the nurse due  to  various  factors  such  as cultural or religious differences, personal characteristics of the nurse and the patient or to some extent, socio- economic status of the nurse and the patient.</a:t>
            </a:r>
          </a:p>
          <a:p>
            <a:pPr>
              <a:lnSpc>
                <a:spcPct val="150000"/>
              </a:lnSpc>
            </a:pPr>
            <a:r>
              <a:rPr lang="en-US" sz="2400" dirty="0"/>
              <a:t>Confusion  of   the  nurse’s  role  in  a community where there may be a lack of knowledge  and  understanding  of  the role of the community health nurse.</a:t>
            </a:r>
          </a:p>
          <a:p>
            <a:endParaRPr lang="en-US" dirty="0"/>
          </a:p>
        </p:txBody>
      </p:sp>
    </p:spTree>
    <p:extLst>
      <p:ext uri="{BB962C8B-B14F-4D97-AF65-F5344CB8AC3E}">
        <p14:creationId xmlns:p14="http://schemas.microsoft.com/office/powerpoint/2010/main" val="38200349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Constraints </a:t>
            </a:r>
          </a:p>
        </p:txBody>
      </p:sp>
      <p:sp>
        <p:nvSpPr>
          <p:cNvPr id="3" name="Content Placeholder 2"/>
          <p:cNvSpPr>
            <a:spLocks noGrp="1"/>
          </p:cNvSpPr>
          <p:nvPr>
            <p:ph idx="1"/>
          </p:nvPr>
        </p:nvSpPr>
        <p:spPr/>
        <p:txBody>
          <a:bodyPr>
            <a:normAutofit lnSpcReduction="10000"/>
          </a:bodyPr>
          <a:lstStyle/>
          <a:p>
            <a:r>
              <a:rPr lang="en-US" dirty="0"/>
              <a:t>Cultural practices</a:t>
            </a:r>
          </a:p>
          <a:p>
            <a:r>
              <a:rPr lang="en-US" dirty="0"/>
              <a:t>Religious practices</a:t>
            </a:r>
          </a:p>
          <a:p>
            <a:r>
              <a:rPr lang="en-US" dirty="0"/>
              <a:t>Personal characteristics</a:t>
            </a:r>
          </a:p>
          <a:p>
            <a:r>
              <a:rPr lang="en-US" dirty="0"/>
              <a:t>Language barrier</a:t>
            </a:r>
          </a:p>
          <a:p>
            <a:r>
              <a:rPr lang="en-US" dirty="0"/>
              <a:t>Family Engagement</a:t>
            </a:r>
          </a:p>
          <a:p>
            <a:r>
              <a:rPr lang="en-US" dirty="0"/>
              <a:t>Social economic status of the nurse.</a:t>
            </a:r>
          </a:p>
          <a:p>
            <a:r>
              <a:rPr lang="en-US" dirty="0"/>
              <a:t>Unforeseen events </a:t>
            </a:r>
            <a:r>
              <a:rPr lang="en-US" dirty="0" err="1"/>
              <a:t>eg</a:t>
            </a:r>
            <a:r>
              <a:rPr lang="en-US" dirty="0"/>
              <a:t> death of the client.</a:t>
            </a:r>
          </a:p>
          <a:p>
            <a:r>
              <a:rPr lang="en-US" dirty="0"/>
              <a:t>Substance use by the client.</a:t>
            </a:r>
          </a:p>
        </p:txBody>
      </p:sp>
    </p:spTree>
    <p:extLst>
      <p:ext uri="{BB962C8B-B14F-4D97-AF65-F5344CB8AC3E}">
        <p14:creationId xmlns:p14="http://schemas.microsoft.com/office/powerpoint/2010/main" val="37763835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FAMILY CARE STUDY GUIDELINES.</a:t>
            </a:r>
          </a:p>
        </p:txBody>
      </p:sp>
    </p:spTree>
    <p:extLst>
      <p:ext uri="{BB962C8B-B14F-4D97-AF65-F5344CB8AC3E}">
        <p14:creationId xmlns:p14="http://schemas.microsoft.com/office/powerpoint/2010/main" val="40284097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SCHOOL HEALTH PROGRAM.</a:t>
            </a:r>
          </a:p>
        </p:txBody>
      </p:sp>
      <p:sp>
        <p:nvSpPr>
          <p:cNvPr id="3" name="Content Placeholder 2"/>
          <p:cNvSpPr>
            <a:spLocks noGrp="1"/>
          </p:cNvSpPr>
          <p:nvPr>
            <p:ph idx="1"/>
          </p:nvPr>
        </p:nvSpPr>
        <p:spPr/>
        <p:txBody>
          <a:bodyPr>
            <a:normAutofit fontScale="92500"/>
          </a:bodyPr>
          <a:lstStyle/>
          <a:p>
            <a:pPr marL="0" indent="0">
              <a:buNone/>
            </a:pPr>
            <a:r>
              <a:rPr lang="en-US" b="1" u="sng" dirty="0"/>
              <a:t>Definition:</a:t>
            </a:r>
          </a:p>
          <a:p>
            <a:pPr marL="0" indent="0">
              <a:buNone/>
            </a:pPr>
            <a:r>
              <a:rPr lang="en-US" dirty="0"/>
              <a:t>-It is the phase of community health and family health service that promotes the well being of the child and education for healthful living.</a:t>
            </a:r>
          </a:p>
          <a:p>
            <a:pPr marL="0" indent="0">
              <a:buNone/>
            </a:pPr>
            <a:r>
              <a:rPr lang="en-US" dirty="0"/>
              <a:t>- It refers to all school activities/procedures that contribute to initiation, understanding, maintenance and improvement of the health of pupils and school personnel including health services, health education &amp; healthful school living.</a:t>
            </a:r>
          </a:p>
        </p:txBody>
      </p:sp>
    </p:spTree>
    <p:extLst>
      <p:ext uri="{BB962C8B-B14F-4D97-AF65-F5344CB8AC3E}">
        <p14:creationId xmlns:p14="http://schemas.microsoft.com/office/powerpoint/2010/main" val="23190660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p>
        </p:txBody>
      </p:sp>
      <p:sp>
        <p:nvSpPr>
          <p:cNvPr id="3" name="Content Placeholder 2"/>
          <p:cNvSpPr>
            <a:spLocks noGrp="1"/>
          </p:cNvSpPr>
          <p:nvPr>
            <p:ph idx="1"/>
          </p:nvPr>
        </p:nvSpPr>
        <p:spPr/>
        <p:txBody>
          <a:bodyPr>
            <a:normAutofit lnSpcReduction="10000"/>
          </a:bodyPr>
          <a:lstStyle/>
          <a:p>
            <a:pPr marL="0" indent="0">
              <a:buNone/>
            </a:pPr>
            <a:r>
              <a:rPr lang="en-US" dirty="0"/>
              <a:t>-To promote healthy children so that they can reach optimum growth and development which will enable them to lead and study.</a:t>
            </a:r>
          </a:p>
          <a:p>
            <a:pPr marL="0" indent="0">
              <a:buNone/>
            </a:pPr>
            <a:r>
              <a:rPr lang="en-US" dirty="0"/>
              <a:t>This will be achieved by emphasizing the following:-</a:t>
            </a:r>
          </a:p>
          <a:p>
            <a:pPr marL="514350" indent="-514350">
              <a:buAutoNum type="arabicPeriod"/>
            </a:pPr>
            <a:r>
              <a:rPr lang="en-US" dirty="0"/>
              <a:t>Protection from disease.</a:t>
            </a:r>
          </a:p>
          <a:p>
            <a:pPr marL="514350" indent="-514350">
              <a:buAutoNum type="arabicPeriod"/>
            </a:pPr>
            <a:r>
              <a:rPr lang="en-US" dirty="0"/>
              <a:t>Appropriate medical and dental care including emergency services of injury and sudden sickness.</a:t>
            </a:r>
          </a:p>
        </p:txBody>
      </p:sp>
    </p:spTree>
    <p:extLst>
      <p:ext uri="{BB962C8B-B14F-4D97-AF65-F5344CB8AC3E}">
        <p14:creationId xmlns:p14="http://schemas.microsoft.com/office/powerpoint/2010/main" val="1357515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1813</TotalTime>
  <Words>7827</Words>
  <Application>Microsoft Office PowerPoint</Application>
  <PresentationFormat>On-screen Show (4:3)</PresentationFormat>
  <Paragraphs>763</Paragraphs>
  <Slides>162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162</vt:i4>
      </vt:variant>
    </vt:vector>
  </HeadingPairs>
  <TitlesOfParts>
    <vt:vector size="165" baseType="lpstr">
      <vt:lpstr>Calibri</vt:lpstr>
      <vt:lpstr>Arial</vt:lpstr>
      <vt:lpstr>Office Theme</vt:lpstr>
      <vt:lpstr>COMMUNITY HEALTH NURSING 2 Health care delivery system.</vt:lpstr>
      <vt:lpstr>Alma Ata declaration (1978).</vt:lpstr>
      <vt:lpstr>CT.</vt:lpstr>
      <vt:lpstr>Vision 2030</vt:lpstr>
      <vt:lpstr>Pillars of vision 2030</vt:lpstr>
      <vt:lpstr>CONT.</vt:lpstr>
      <vt:lpstr>CONT.</vt:lpstr>
      <vt:lpstr>CONT.</vt:lpstr>
      <vt:lpstr>Millenium development Goals. </vt:lpstr>
      <vt:lpstr>CT.</vt:lpstr>
      <vt:lpstr>PowerPoint Presentation</vt:lpstr>
      <vt:lpstr>SUSTAINABLE DEVELOPMENT GOALS.</vt:lpstr>
      <vt:lpstr>CT.</vt:lpstr>
      <vt:lpstr>CT .</vt:lpstr>
      <vt:lpstr>CT. </vt:lpstr>
      <vt:lpstr>CT.</vt:lpstr>
      <vt:lpstr>CT.</vt:lpstr>
      <vt:lpstr>African Region Policies</vt:lpstr>
      <vt:lpstr>Paris Declaration (2005)</vt:lpstr>
      <vt:lpstr>Ouagadougou declaration</vt:lpstr>
      <vt:lpstr>PRIORITY AREAS OF DECLARATION.</vt:lpstr>
      <vt:lpstr>CT.</vt:lpstr>
      <vt:lpstr>CT.</vt:lpstr>
      <vt:lpstr>CT.</vt:lpstr>
      <vt:lpstr>Convention on the rights of a child</vt:lpstr>
      <vt:lpstr>principles</vt:lpstr>
      <vt:lpstr>Four main aspects of child rights.</vt:lpstr>
      <vt:lpstr>12 Rights of children</vt:lpstr>
      <vt:lpstr>International convention on population and development (ICPD Cairo)</vt:lpstr>
      <vt:lpstr>ICPD Goals</vt:lpstr>
      <vt:lpstr>CT.</vt:lpstr>
      <vt:lpstr>KENYA HEALTH POLICY….</vt:lpstr>
      <vt:lpstr>THE FOUR TIER SYSTEM</vt:lpstr>
      <vt:lpstr>1. Community health service</vt:lpstr>
      <vt:lpstr>CT.</vt:lpstr>
      <vt:lpstr>2. Primary care facility.</vt:lpstr>
      <vt:lpstr>3. County referral facility.</vt:lpstr>
      <vt:lpstr>CT.</vt:lpstr>
      <vt:lpstr>4. National referral health facilities.</vt:lpstr>
      <vt:lpstr>KENYA ESSENTIAL PACKAGE FOR HEALTH ( KEPHS)</vt:lpstr>
      <vt:lpstr>KEPHS levels of health care Delivery</vt:lpstr>
      <vt:lpstr>KEPH</vt:lpstr>
      <vt:lpstr>KEPH</vt:lpstr>
      <vt:lpstr>KEPH</vt:lpstr>
      <vt:lpstr>Life cycle cohorts</vt:lpstr>
      <vt:lpstr>Key message for cohort 1</vt:lpstr>
      <vt:lpstr>Early childhood-2wks-5yrs.</vt:lpstr>
      <vt:lpstr>Late childhood 5yrs-12yrs</vt:lpstr>
      <vt:lpstr>Adolescence 13-24yrs</vt:lpstr>
      <vt:lpstr>Cohort 5(adult 25-59yrs)</vt:lpstr>
      <vt:lpstr>Cohort 6(elderly persons-over 60 yrs)</vt:lpstr>
      <vt:lpstr>INTERSECTORAL COLLABORATION.</vt:lpstr>
      <vt:lpstr>Definition 2:</vt:lpstr>
      <vt:lpstr>FAITH BASED ORGANISATIONS.</vt:lpstr>
      <vt:lpstr>CT.</vt:lpstr>
      <vt:lpstr>CT.</vt:lpstr>
      <vt:lpstr>NON GOVERNMENTAL ORGANISATIONS (NGO’s).</vt:lpstr>
      <vt:lpstr>CT. </vt:lpstr>
      <vt:lpstr>ACTIVITIES:-</vt:lpstr>
      <vt:lpstr>CT.</vt:lpstr>
      <vt:lpstr>FUNCTIONS OF NGO’s.</vt:lpstr>
      <vt:lpstr>HEALTH MAINTAINANCE ORGANIZATIONS. (HMO’s)</vt:lpstr>
      <vt:lpstr>CT.</vt:lpstr>
      <vt:lpstr>CT.</vt:lpstr>
      <vt:lpstr>FUNCTIONS OF HMO’s</vt:lpstr>
      <vt:lpstr>CT:</vt:lpstr>
      <vt:lpstr>Intergrated Health Services</vt:lpstr>
      <vt:lpstr>Concept of Rural health services.</vt:lpstr>
      <vt:lpstr>Services at Static Facility.</vt:lpstr>
      <vt:lpstr>OUTREACHES</vt:lpstr>
      <vt:lpstr>Definition:</vt:lpstr>
      <vt:lpstr>Why do we do outreach?</vt:lpstr>
      <vt:lpstr>CT.</vt:lpstr>
      <vt:lpstr>PRINCIPLES:-</vt:lpstr>
      <vt:lpstr>CT.</vt:lpstr>
      <vt:lpstr>CT.</vt:lpstr>
      <vt:lpstr>OUTREACH GOALS.</vt:lpstr>
      <vt:lpstr>            HOME VISITING</vt:lpstr>
      <vt:lpstr> Main purposes of home visiting</vt:lpstr>
      <vt:lpstr>Skills needed for home visiting</vt:lpstr>
      <vt:lpstr>PowerPoint Presentation</vt:lpstr>
      <vt:lpstr>Principles of Home Visiting cont.…</vt:lpstr>
      <vt:lpstr>Principles of Home Visiting</vt:lpstr>
      <vt:lpstr> The Process of Home Visiting </vt:lpstr>
      <vt:lpstr>Pre-visit Activities</vt:lpstr>
      <vt:lpstr>Activities During Home Visiting</vt:lpstr>
      <vt:lpstr>Termination Phase of Visit</vt:lpstr>
      <vt:lpstr>Post-visit Activities</vt:lpstr>
      <vt:lpstr>Advantages  and   Disadvantages  of Home Visiting</vt:lpstr>
      <vt:lpstr>Advantages of Home Visiting</vt:lpstr>
      <vt:lpstr>Advantages of Home Visiting cont.…</vt:lpstr>
      <vt:lpstr>Advantages of Home Visiting cont.…</vt:lpstr>
      <vt:lpstr>Advantages of Home Visiting cont.…</vt:lpstr>
      <vt:lpstr>Disadvantages of Home Visiting</vt:lpstr>
      <vt:lpstr>Disadvantages of Home Visiting cont.…</vt:lpstr>
      <vt:lpstr>Constraints </vt:lpstr>
      <vt:lpstr>FAMILY CARE STUDY GUIDELINES.</vt:lpstr>
      <vt:lpstr>SCHOOL HEALTH PROGRAM.</vt:lpstr>
      <vt:lpstr>AIM.</vt:lpstr>
      <vt:lpstr>Objectives.</vt:lpstr>
      <vt:lpstr>CT.</vt:lpstr>
      <vt:lpstr>CT.</vt:lpstr>
      <vt:lpstr>GOALS</vt:lpstr>
      <vt:lpstr>CT.</vt:lpstr>
      <vt:lpstr>COMPONENTS</vt:lpstr>
      <vt:lpstr>CT.</vt:lpstr>
      <vt:lpstr>Importance of school health program in schools.</vt:lpstr>
      <vt:lpstr>Efferents of school health program.</vt:lpstr>
      <vt:lpstr>2. Healthful school living.</vt:lpstr>
      <vt:lpstr>CT.</vt:lpstr>
      <vt:lpstr>CT.</vt:lpstr>
      <vt:lpstr>CT.</vt:lpstr>
      <vt:lpstr>CT.</vt:lpstr>
      <vt:lpstr>3. School Health Services.</vt:lpstr>
      <vt:lpstr>CT.</vt:lpstr>
      <vt:lpstr>CT.</vt:lpstr>
      <vt:lpstr>CT.</vt:lpstr>
      <vt:lpstr>COMPONENTS:</vt:lpstr>
      <vt:lpstr>CT.</vt:lpstr>
      <vt:lpstr>Implementation strategies of the school health components.</vt:lpstr>
      <vt:lpstr>CT.</vt:lpstr>
      <vt:lpstr>ROLES OF PTA</vt:lpstr>
      <vt:lpstr>CT.</vt:lpstr>
      <vt:lpstr>Roles of nurses in school health programs:-</vt:lpstr>
      <vt:lpstr>CT.</vt:lpstr>
      <vt:lpstr>CT.</vt:lpstr>
      <vt:lpstr>MOBILE CLINIC</vt:lpstr>
      <vt:lpstr>PowerPoint Presentation</vt:lpstr>
      <vt:lpstr>Mobile clinic team members.</vt:lpstr>
      <vt:lpstr>Services offered by mobile clinic.</vt:lpstr>
      <vt:lpstr>Role of nurse in planning, implementation and evaluation of mobile clinic.</vt:lpstr>
      <vt:lpstr>PowerPoint Presentation</vt:lpstr>
      <vt:lpstr>Planning:-</vt:lpstr>
      <vt:lpstr>Evaluation:-</vt:lpstr>
      <vt:lpstr>PREVENTION OF HOME ACCIDENTS.</vt:lpstr>
      <vt:lpstr>CT.</vt:lpstr>
      <vt:lpstr>Don’ts in Burns.</vt:lpstr>
      <vt:lpstr>Management</vt:lpstr>
      <vt:lpstr>PREVENTION.</vt:lpstr>
      <vt:lpstr>CT.</vt:lpstr>
      <vt:lpstr>2.CHOCKING.</vt:lpstr>
      <vt:lpstr>PREVENTION.</vt:lpstr>
      <vt:lpstr>3. POISONING.</vt:lpstr>
      <vt:lpstr>SIGNS AND SYMPTOMS</vt:lpstr>
      <vt:lpstr>DON’TS</vt:lpstr>
      <vt:lpstr>Ct prevention.</vt:lpstr>
      <vt:lpstr>4.SNAKE BITES.</vt:lpstr>
      <vt:lpstr>PowerPoint Presentation</vt:lpstr>
      <vt:lpstr>5. DROWNING.</vt:lpstr>
      <vt:lpstr>CT.</vt:lpstr>
      <vt:lpstr>CT. </vt:lpstr>
      <vt:lpstr>6. FALLS.</vt:lpstr>
      <vt:lpstr>CT.</vt:lpstr>
      <vt:lpstr>CT.</vt:lpstr>
      <vt:lpstr>7. SUICIDES</vt:lpstr>
      <vt:lpstr>CAUSES OF SUICIDES.</vt:lpstr>
      <vt:lpstr>ASSESSING SUICIDES RISKS</vt:lpstr>
      <vt:lpstr>PowerPoint Presentation</vt:lpstr>
      <vt:lpstr>PREVENTION</vt:lpstr>
      <vt:lpstr>CT.</vt:lpstr>
      <vt:lpstr>CT.</vt:lpstr>
      <vt:lpstr>Prevention:-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 delivery system.</dc:title>
  <dc:creator>HP</dc:creator>
  <cp:lastModifiedBy>Pechoka Sanders</cp:lastModifiedBy>
  <cp:revision>298</cp:revision>
  <dcterms:created xsi:type="dcterms:W3CDTF">2019-05-20T10:43:50Z</dcterms:created>
  <dcterms:modified xsi:type="dcterms:W3CDTF">2020-11-13T07:45:25Z</dcterms:modified>
</cp:coreProperties>
</file>