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1"/>
  </p:notesMasterIdLst>
  <p:sldIdLst>
    <p:sldId id="256" r:id="rId3"/>
    <p:sldId id="257" r:id="rId4"/>
    <p:sldId id="258"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309" r:id="rId20"/>
    <p:sldId id="310" r:id="rId21"/>
    <p:sldId id="296" r:id="rId22"/>
    <p:sldId id="295" r:id="rId23"/>
    <p:sldId id="297" r:id="rId24"/>
    <p:sldId id="298" r:id="rId25"/>
    <p:sldId id="300" r:id="rId26"/>
    <p:sldId id="301" r:id="rId27"/>
    <p:sldId id="302" r:id="rId28"/>
    <p:sldId id="303" r:id="rId29"/>
    <p:sldId id="304" r:id="rId30"/>
    <p:sldId id="305" r:id="rId31"/>
    <p:sldId id="306" r:id="rId32"/>
    <p:sldId id="308" r:id="rId33"/>
    <p:sldId id="311" r:id="rId34"/>
    <p:sldId id="312" r:id="rId35"/>
    <p:sldId id="321" r:id="rId36"/>
    <p:sldId id="313" r:id="rId37"/>
    <p:sldId id="314" r:id="rId38"/>
    <p:sldId id="315" r:id="rId39"/>
    <p:sldId id="316" r:id="rId40"/>
    <p:sldId id="317" r:id="rId41"/>
    <p:sldId id="318" r:id="rId42"/>
    <p:sldId id="319" r:id="rId43"/>
    <p:sldId id="320" r:id="rId44"/>
    <p:sldId id="322" r:id="rId45"/>
    <p:sldId id="325" r:id="rId46"/>
    <p:sldId id="323" r:id="rId47"/>
    <p:sldId id="324" r:id="rId48"/>
    <p:sldId id="326" r:id="rId49"/>
    <p:sldId id="327" r:id="rId50"/>
    <p:sldId id="328" r:id="rId51"/>
    <p:sldId id="329" r:id="rId52"/>
    <p:sldId id="330" r:id="rId53"/>
    <p:sldId id="331" r:id="rId54"/>
    <p:sldId id="332" r:id="rId55"/>
    <p:sldId id="333" r:id="rId56"/>
    <p:sldId id="334" r:id="rId57"/>
    <p:sldId id="335" r:id="rId58"/>
    <p:sldId id="340" r:id="rId59"/>
    <p:sldId id="336" r:id="rId60"/>
    <p:sldId id="337" r:id="rId61"/>
    <p:sldId id="338" r:id="rId62"/>
    <p:sldId id="339" r:id="rId63"/>
    <p:sldId id="344" r:id="rId64"/>
    <p:sldId id="261" r:id="rId65"/>
    <p:sldId id="378" r:id="rId66"/>
    <p:sldId id="382" r:id="rId67"/>
    <p:sldId id="381" r:id="rId68"/>
    <p:sldId id="263" r:id="rId69"/>
    <p:sldId id="346" r:id="rId70"/>
    <p:sldId id="266" r:id="rId71"/>
    <p:sldId id="345" r:id="rId72"/>
    <p:sldId id="267" r:id="rId73"/>
    <p:sldId id="347" r:id="rId74"/>
    <p:sldId id="348" r:id="rId75"/>
    <p:sldId id="268" r:id="rId76"/>
    <p:sldId id="269" r:id="rId77"/>
    <p:sldId id="270" r:id="rId78"/>
    <p:sldId id="271" r:id="rId79"/>
    <p:sldId id="272" r:id="rId80"/>
    <p:sldId id="273" r:id="rId81"/>
    <p:sldId id="274" r:id="rId82"/>
    <p:sldId id="275" r:id="rId83"/>
    <p:sldId id="276" r:id="rId84"/>
    <p:sldId id="277" r:id="rId85"/>
    <p:sldId id="278" r:id="rId86"/>
    <p:sldId id="384" r:id="rId87"/>
    <p:sldId id="264" r:id="rId88"/>
    <p:sldId id="437" r:id="rId89"/>
    <p:sldId id="341" r:id="rId90"/>
    <p:sldId id="343" r:id="rId91"/>
    <p:sldId id="349" r:id="rId92"/>
    <p:sldId id="350" r:id="rId93"/>
    <p:sldId id="352" r:id="rId94"/>
    <p:sldId id="351" r:id="rId95"/>
    <p:sldId id="385" r:id="rId96"/>
    <p:sldId id="386" r:id="rId97"/>
    <p:sldId id="387" r:id="rId98"/>
    <p:sldId id="388" r:id="rId99"/>
    <p:sldId id="265" r:id="rId100"/>
    <p:sldId id="353" r:id="rId101"/>
    <p:sldId id="354" r:id="rId102"/>
    <p:sldId id="356" r:id="rId103"/>
    <p:sldId id="357" r:id="rId104"/>
    <p:sldId id="358" r:id="rId105"/>
    <p:sldId id="359" r:id="rId106"/>
    <p:sldId id="360" r:id="rId107"/>
    <p:sldId id="361" r:id="rId108"/>
    <p:sldId id="362" r:id="rId109"/>
    <p:sldId id="363" r:id="rId110"/>
    <p:sldId id="364" r:id="rId111"/>
    <p:sldId id="438" r:id="rId112"/>
    <p:sldId id="365" r:id="rId113"/>
    <p:sldId id="366" r:id="rId114"/>
    <p:sldId id="368" r:id="rId115"/>
    <p:sldId id="383" r:id="rId116"/>
    <p:sldId id="369" r:id="rId117"/>
    <p:sldId id="370" r:id="rId118"/>
    <p:sldId id="371" r:id="rId119"/>
    <p:sldId id="372" r:id="rId120"/>
    <p:sldId id="373" r:id="rId121"/>
    <p:sldId id="374" r:id="rId122"/>
    <p:sldId id="375" r:id="rId123"/>
    <p:sldId id="376" r:id="rId124"/>
    <p:sldId id="440" r:id="rId125"/>
    <p:sldId id="377" r:id="rId126"/>
    <p:sldId id="459" r:id="rId127"/>
    <p:sldId id="460" r:id="rId128"/>
    <p:sldId id="461" r:id="rId129"/>
    <p:sldId id="390" r:id="rId130"/>
    <p:sldId id="429" r:id="rId131"/>
    <p:sldId id="455" r:id="rId132"/>
    <p:sldId id="456" r:id="rId133"/>
    <p:sldId id="458" r:id="rId134"/>
    <p:sldId id="457" r:id="rId135"/>
    <p:sldId id="389" r:id="rId136"/>
    <p:sldId id="414" r:id="rId137"/>
    <p:sldId id="415" r:id="rId138"/>
    <p:sldId id="416" r:id="rId139"/>
    <p:sldId id="417" r:id="rId140"/>
    <p:sldId id="418" r:id="rId141"/>
    <p:sldId id="420" r:id="rId142"/>
    <p:sldId id="419" r:id="rId143"/>
    <p:sldId id="421" r:id="rId144"/>
    <p:sldId id="422" r:id="rId145"/>
    <p:sldId id="423" r:id="rId146"/>
    <p:sldId id="425" r:id="rId147"/>
    <p:sldId id="427" r:id="rId148"/>
    <p:sldId id="426" r:id="rId149"/>
    <p:sldId id="428" r:id="rId150"/>
    <p:sldId id="424" r:id="rId151"/>
    <p:sldId id="391" r:id="rId152"/>
    <p:sldId id="392" r:id="rId153"/>
    <p:sldId id="393" r:id="rId154"/>
    <p:sldId id="394" r:id="rId155"/>
    <p:sldId id="395" r:id="rId156"/>
    <p:sldId id="396" r:id="rId157"/>
    <p:sldId id="397" r:id="rId158"/>
    <p:sldId id="398" r:id="rId159"/>
    <p:sldId id="399" r:id="rId160"/>
    <p:sldId id="400" r:id="rId161"/>
    <p:sldId id="444" r:id="rId162"/>
    <p:sldId id="445" r:id="rId163"/>
    <p:sldId id="401" r:id="rId164"/>
    <p:sldId id="402" r:id="rId165"/>
    <p:sldId id="403" r:id="rId166"/>
    <p:sldId id="404" r:id="rId167"/>
    <p:sldId id="405" r:id="rId168"/>
    <p:sldId id="454" r:id="rId169"/>
    <p:sldId id="406" r:id="rId170"/>
    <p:sldId id="407" r:id="rId171"/>
    <p:sldId id="453" r:id="rId172"/>
    <p:sldId id="447" r:id="rId173"/>
    <p:sldId id="452" r:id="rId174"/>
    <p:sldId id="449" r:id="rId175"/>
    <p:sldId id="451" r:id="rId176"/>
    <p:sldId id="408" r:id="rId177"/>
    <p:sldId id="409" r:id="rId178"/>
    <p:sldId id="410" r:id="rId179"/>
    <p:sldId id="411" r:id="rId180"/>
    <p:sldId id="441" r:id="rId181"/>
    <p:sldId id="443" r:id="rId182"/>
    <p:sldId id="430" r:id="rId183"/>
    <p:sldId id="431" r:id="rId184"/>
    <p:sldId id="432" r:id="rId185"/>
    <p:sldId id="433" r:id="rId186"/>
    <p:sldId id="434" r:id="rId187"/>
    <p:sldId id="435" r:id="rId188"/>
    <p:sldId id="436" r:id="rId189"/>
    <p:sldId id="442" r:id="rId1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1" autoAdjust="0"/>
  </p:normalViewPr>
  <p:slideViewPr>
    <p:cSldViewPr>
      <p:cViewPr varScale="1">
        <p:scale>
          <a:sx n="71" d="100"/>
          <a:sy n="71" d="100"/>
        </p:scale>
        <p:origin x="11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presProps" Target="pres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viewProps" Target="viewProp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tableStyles" Target="tableStyles.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7BDA-CABB-4551-BAFF-96C3BF9C3F43}" type="datetimeFigureOut">
              <a:rPr lang="en-US" smtClean="0"/>
              <a:t>6/29/2023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D2EC5-FA15-46BA-AC1D-39477A38141A}" type="slidenum">
              <a:rPr lang="en-US" smtClean="0"/>
              <a:t>‹#›</a:t>
            </a:fld>
            <a:endParaRPr lang="en-US"/>
          </a:p>
        </p:txBody>
      </p:sp>
    </p:spTree>
    <p:extLst>
      <p:ext uri="{BB962C8B-B14F-4D97-AF65-F5344CB8AC3E}">
        <p14:creationId xmlns:p14="http://schemas.microsoft.com/office/powerpoint/2010/main" val="16258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15</a:t>
            </a:fld>
            <a:endParaRPr lang="en-US"/>
          </a:p>
        </p:txBody>
      </p:sp>
    </p:spTree>
    <p:extLst>
      <p:ext uri="{BB962C8B-B14F-4D97-AF65-F5344CB8AC3E}">
        <p14:creationId xmlns:p14="http://schemas.microsoft.com/office/powerpoint/2010/main" val="2795521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63</a:t>
            </a:fld>
            <a:endParaRPr lang="en-US"/>
          </a:p>
        </p:txBody>
      </p:sp>
    </p:spTree>
    <p:extLst>
      <p:ext uri="{BB962C8B-B14F-4D97-AF65-F5344CB8AC3E}">
        <p14:creationId xmlns:p14="http://schemas.microsoft.com/office/powerpoint/2010/main" val="389922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B25A8F7-182E-4366-BF6D-4473F6426761}" type="slidenum">
              <a:rPr lang="en-US" smtClean="0"/>
              <a:pPr eaLnBrk="1" hangingPunct="1"/>
              <a:t>67</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69</a:t>
            </a:fld>
            <a:endParaRPr lang="en-US"/>
          </a:p>
        </p:txBody>
      </p:sp>
    </p:spTree>
    <p:extLst>
      <p:ext uri="{BB962C8B-B14F-4D97-AF65-F5344CB8AC3E}">
        <p14:creationId xmlns:p14="http://schemas.microsoft.com/office/powerpoint/2010/main" val="32120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76</a:t>
            </a:fld>
            <a:endParaRPr lang="en-US"/>
          </a:p>
        </p:txBody>
      </p:sp>
    </p:spTree>
    <p:extLst>
      <p:ext uri="{BB962C8B-B14F-4D97-AF65-F5344CB8AC3E}">
        <p14:creationId xmlns:p14="http://schemas.microsoft.com/office/powerpoint/2010/main" val="427754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88</a:t>
            </a:fld>
            <a:endParaRPr lang="en-US"/>
          </a:p>
        </p:txBody>
      </p:sp>
    </p:spTree>
    <p:extLst>
      <p:ext uri="{BB962C8B-B14F-4D97-AF65-F5344CB8AC3E}">
        <p14:creationId xmlns:p14="http://schemas.microsoft.com/office/powerpoint/2010/main" val="3320406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91</a:t>
            </a:fld>
            <a:endParaRPr lang="en-US"/>
          </a:p>
        </p:txBody>
      </p:sp>
    </p:spTree>
    <p:extLst>
      <p:ext uri="{BB962C8B-B14F-4D97-AF65-F5344CB8AC3E}">
        <p14:creationId xmlns:p14="http://schemas.microsoft.com/office/powerpoint/2010/main" val="2259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93</a:t>
            </a:fld>
            <a:endParaRPr lang="en-US"/>
          </a:p>
        </p:txBody>
      </p:sp>
    </p:spTree>
    <p:extLst>
      <p:ext uri="{BB962C8B-B14F-4D97-AF65-F5344CB8AC3E}">
        <p14:creationId xmlns:p14="http://schemas.microsoft.com/office/powerpoint/2010/main" val="1507316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103</a:t>
            </a:fld>
            <a:endParaRPr lang="en-US"/>
          </a:p>
        </p:txBody>
      </p:sp>
    </p:spTree>
    <p:extLst>
      <p:ext uri="{BB962C8B-B14F-4D97-AF65-F5344CB8AC3E}">
        <p14:creationId xmlns:p14="http://schemas.microsoft.com/office/powerpoint/2010/main" val="234558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153</a:t>
            </a:fld>
            <a:endParaRPr lang="en-US"/>
          </a:p>
        </p:txBody>
      </p:sp>
    </p:spTree>
    <p:extLst>
      <p:ext uri="{BB962C8B-B14F-4D97-AF65-F5344CB8AC3E}">
        <p14:creationId xmlns:p14="http://schemas.microsoft.com/office/powerpoint/2010/main" val="3812255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155</a:t>
            </a:fld>
            <a:endParaRPr lang="en-US"/>
          </a:p>
        </p:txBody>
      </p:sp>
    </p:spTree>
    <p:extLst>
      <p:ext uri="{BB962C8B-B14F-4D97-AF65-F5344CB8AC3E}">
        <p14:creationId xmlns:p14="http://schemas.microsoft.com/office/powerpoint/2010/main" val="193477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31</a:t>
            </a:fld>
            <a:endParaRPr lang="en-US"/>
          </a:p>
        </p:txBody>
      </p:sp>
    </p:spTree>
    <p:extLst>
      <p:ext uri="{BB962C8B-B14F-4D97-AF65-F5344CB8AC3E}">
        <p14:creationId xmlns:p14="http://schemas.microsoft.com/office/powerpoint/2010/main" val="90604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162</a:t>
            </a:fld>
            <a:endParaRPr lang="en-US"/>
          </a:p>
        </p:txBody>
      </p:sp>
    </p:spTree>
    <p:extLst>
      <p:ext uri="{BB962C8B-B14F-4D97-AF65-F5344CB8AC3E}">
        <p14:creationId xmlns:p14="http://schemas.microsoft.com/office/powerpoint/2010/main" val="2589010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169</a:t>
            </a:fld>
            <a:endParaRPr lang="en-US"/>
          </a:p>
        </p:txBody>
      </p:sp>
    </p:spTree>
    <p:extLst>
      <p:ext uri="{BB962C8B-B14F-4D97-AF65-F5344CB8AC3E}">
        <p14:creationId xmlns:p14="http://schemas.microsoft.com/office/powerpoint/2010/main" val="4278896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170</a:t>
            </a:fld>
            <a:endParaRPr lang="en-US"/>
          </a:p>
        </p:txBody>
      </p:sp>
    </p:spTree>
    <p:extLst>
      <p:ext uri="{BB962C8B-B14F-4D97-AF65-F5344CB8AC3E}">
        <p14:creationId xmlns:p14="http://schemas.microsoft.com/office/powerpoint/2010/main" val="398730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37</a:t>
            </a:fld>
            <a:endParaRPr lang="en-US"/>
          </a:p>
        </p:txBody>
      </p:sp>
    </p:spTree>
    <p:extLst>
      <p:ext uri="{BB962C8B-B14F-4D97-AF65-F5344CB8AC3E}">
        <p14:creationId xmlns:p14="http://schemas.microsoft.com/office/powerpoint/2010/main" val="284104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40</a:t>
            </a:fld>
            <a:endParaRPr lang="en-US"/>
          </a:p>
        </p:txBody>
      </p:sp>
    </p:spTree>
    <p:extLst>
      <p:ext uri="{BB962C8B-B14F-4D97-AF65-F5344CB8AC3E}">
        <p14:creationId xmlns:p14="http://schemas.microsoft.com/office/powerpoint/2010/main" val="96474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41</a:t>
            </a:fld>
            <a:endParaRPr lang="en-US"/>
          </a:p>
        </p:txBody>
      </p:sp>
    </p:spTree>
    <p:extLst>
      <p:ext uri="{BB962C8B-B14F-4D97-AF65-F5344CB8AC3E}">
        <p14:creationId xmlns:p14="http://schemas.microsoft.com/office/powerpoint/2010/main" val="1933993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47</a:t>
            </a:fld>
            <a:endParaRPr lang="en-US"/>
          </a:p>
        </p:txBody>
      </p:sp>
    </p:spTree>
    <p:extLst>
      <p:ext uri="{BB962C8B-B14F-4D97-AF65-F5344CB8AC3E}">
        <p14:creationId xmlns:p14="http://schemas.microsoft.com/office/powerpoint/2010/main" val="170126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48</a:t>
            </a:fld>
            <a:endParaRPr lang="en-US"/>
          </a:p>
        </p:txBody>
      </p:sp>
    </p:spTree>
    <p:extLst>
      <p:ext uri="{BB962C8B-B14F-4D97-AF65-F5344CB8AC3E}">
        <p14:creationId xmlns:p14="http://schemas.microsoft.com/office/powerpoint/2010/main" val="185660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53</a:t>
            </a:fld>
            <a:endParaRPr lang="en-US"/>
          </a:p>
        </p:txBody>
      </p:sp>
    </p:spTree>
    <p:extLst>
      <p:ext uri="{BB962C8B-B14F-4D97-AF65-F5344CB8AC3E}">
        <p14:creationId xmlns:p14="http://schemas.microsoft.com/office/powerpoint/2010/main" val="2003266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D2EC5-FA15-46BA-AC1D-39477A38141A}" type="slidenum">
              <a:rPr lang="en-US" smtClean="0"/>
              <a:t>61</a:t>
            </a:fld>
            <a:endParaRPr lang="en-US"/>
          </a:p>
        </p:txBody>
      </p:sp>
    </p:spTree>
    <p:extLst>
      <p:ext uri="{BB962C8B-B14F-4D97-AF65-F5344CB8AC3E}">
        <p14:creationId xmlns:p14="http://schemas.microsoft.com/office/powerpoint/2010/main" val="331900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94C3D-128D-4AAC-A548-DE9338465D6E}"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37604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94C3D-128D-4AAC-A548-DE9338465D6E}"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348717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94C3D-128D-4AAC-A548-DE9338465D6E}"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3672174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5760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598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127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8088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299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4416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5760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941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94C3D-128D-4AAC-A548-DE9338465D6E}"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1108055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675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9510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79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94C3D-128D-4AAC-A548-DE9338465D6E}"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160078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94C3D-128D-4AAC-A548-DE9338465D6E}"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346326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94C3D-128D-4AAC-A548-DE9338465D6E}"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270817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94C3D-128D-4AAC-A548-DE9338465D6E}"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62746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94C3D-128D-4AAC-A548-DE9338465D6E}"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360225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94C3D-128D-4AAC-A548-DE9338465D6E}"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80093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94C3D-128D-4AAC-A548-DE9338465D6E}"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D5A99-D014-408B-B1B2-075F975104E2}" type="slidenum">
              <a:rPr lang="en-US" smtClean="0"/>
              <a:t>‹#›</a:t>
            </a:fld>
            <a:endParaRPr lang="en-US"/>
          </a:p>
        </p:txBody>
      </p:sp>
    </p:spTree>
    <p:extLst>
      <p:ext uri="{BB962C8B-B14F-4D97-AF65-F5344CB8AC3E}">
        <p14:creationId xmlns:p14="http://schemas.microsoft.com/office/powerpoint/2010/main" val="14721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94C3D-128D-4AAC-A548-DE9338465D6E}" type="datetimeFigureOut">
              <a:rPr lang="en-US" smtClean="0"/>
              <a:t>6/29/2023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D5A99-D014-408B-B1B2-075F975104E2}" type="slidenum">
              <a:rPr lang="en-US" smtClean="0"/>
              <a:t>‹#›</a:t>
            </a:fld>
            <a:endParaRPr lang="en-US"/>
          </a:p>
        </p:txBody>
      </p:sp>
    </p:spTree>
    <p:extLst>
      <p:ext uri="{BB962C8B-B14F-4D97-AF65-F5344CB8AC3E}">
        <p14:creationId xmlns:p14="http://schemas.microsoft.com/office/powerpoint/2010/main" val="104908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F531F-9A7C-4B09-8D90-B08F1654AB2F}" type="datetimeFigureOut">
              <a:rPr lang="en-US" smtClean="0">
                <a:solidFill>
                  <a:prstClr val="black">
                    <a:tint val="75000"/>
                  </a:prstClr>
                </a:solidFill>
              </a:rPr>
              <a:pPr/>
              <a:t>6/29/2023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9333F-C7FF-4577-AE8E-5E08537DCA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62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smtClean="0">
                <a:solidFill>
                  <a:srgbClr val="C00000"/>
                </a:solidFill>
              </a:rPr>
              <a:t>COMMUNITY HEALTH NURSING 11</a:t>
            </a:r>
            <a:endParaRPr lang="en-US" dirty="0">
              <a:solidFill>
                <a:srgbClr val="C00000"/>
              </a:solidFill>
            </a:endParaRPr>
          </a:p>
        </p:txBody>
      </p:sp>
      <p:sp>
        <p:nvSpPr>
          <p:cNvPr id="3" name="Subtitle 2"/>
          <p:cNvSpPr>
            <a:spLocks noGrp="1"/>
          </p:cNvSpPr>
          <p:nvPr>
            <p:ph type="subTitle" idx="1"/>
          </p:nvPr>
        </p:nvSpPr>
        <p:spPr/>
        <p:txBody>
          <a:bodyPr/>
          <a:lstStyle/>
          <a:p>
            <a:r>
              <a:rPr lang="en-US" smtClean="0">
                <a:solidFill>
                  <a:srgbClr val="00B0F0"/>
                </a:solidFill>
              </a:rPr>
              <a:t>KLEIST MASACHI</a:t>
            </a:r>
            <a:endParaRPr lang="en-US" dirty="0">
              <a:solidFill>
                <a:srgbClr val="00B0F0"/>
              </a:solidFill>
            </a:endParaRPr>
          </a:p>
        </p:txBody>
      </p:sp>
    </p:spTree>
    <p:extLst>
      <p:ext uri="{BB962C8B-B14F-4D97-AF65-F5344CB8AC3E}">
        <p14:creationId xmlns:p14="http://schemas.microsoft.com/office/powerpoint/2010/main" val="323850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VI-primary health and component </a:t>
            </a:r>
            <a:endParaRPr lang="en-US" dirty="0"/>
          </a:p>
        </p:txBody>
      </p:sp>
      <p:sp>
        <p:nvSpPr>
          <p:cNvPr id="3" name="Content Placeholder 2"/>
          <p:cNvSpPr>
            <a:spLocks noGrp="1"/>
          </p:cNvSpPr>
          <p:nvPr>
            <p:ph idx="1"/>
          </p:nvPr>
        </p:nvSpPr>
        <p:spPr>
          <a:xfrm>
            <a:off x="457200" y="1646237"/>
            <a:ext cx="8229600" cy="4525963"/>
          </a:xfrm>
        </p:spPr>
        <p:txBody>
          <a:bodyPr>
            <a:normAutofit fontScale="85000" lnSpcReduction="10000"/>
          </a:bodyPr>
          <a:lstStyle/>
          <a:p>
            <a:r>
              <a:rPr lang="en-US" dirty="0"/>
              <a:t>This section defined primary health care and urged signatories to incorporate the concept of primary health care in the health systems </a:t>
            </a:r>
          </a:p>
          <a:p>
            <a:r>
              <a:rPr lang="en-US" dirty="0"/>
              <a:t>Primary health care is </a:t>
            </a:r>
            <a:r>
              <a:rPr lang="en-US" b="1" dirty="0"/>
              <a:t>essential health care </a:t>
            </a:r>
            <a:r>
              <a:rPr lang="en-US" dirty="0"/>
              <a:t>based on </a:t>
            </a:r>
            <a:r>
              <a:rPr lang="en-US" b="1" dirty="0"/>
              <a:t>practical, scientifically sound </a:t>
            </a:r>
            <a:r>
              <a:rPr lang="en-US" dirty="0"/>
              <a:t>and </a:t>
            </a:r>
            <a:r>
              <a:rPr lang="en-US" b="1" dirty="0"/>
              <a:t>socially acceptable methods and technology </a:t>
            </a:r>
            <a:r>
              <a:rPr lang="en-US" dirty="0"/>
              <a:t>made </a:t>
            </a:r>
            <a:r>
              <a:rPr lang="en-US" b="1" dirty="0"/>
              <a:t>universally accessible </a:t>
            </a:r>
            <a:r>
              <a:rPr lang="en-US" dirty="0"/>
              <a:t>to individuals and families in the community through their full participation and at </a:t>
            </a:r>
            <a:r>
              <a:rPr lang="en-US" b="1" dirty="0"/>
              <a:t>a cost that </a:t>
            </a:r>
            <a:r>
              <a:rPr lang="en-US" b="1" dirty="0" smtClean="0"/>
              <a:t>the Community </a:t>
            </a:r>
            <a:r>
              <a:rPr lang="en-US" b="1" dirty="0"/>
              <a:t>and country can afford </a:t>
            </a:r>
            <a:r>
              <a:rPr lang="en-US" dirty="0"/>
              <a:t>to maintain at every stage of their development in the spirit of self-reliance and self-determination. </a:t>
            </a:r>
          </a:p>
          <a:p>
            <a:endParaRPr lang="en-US" dirty="0"/>
          </a:p>
        </p:txBody>
      </p:sp>
    </p:spTree>
    <p:extLst>
      <p:ext uri="{BB962C8B-B14F-4D97-AF65-F5344CB8AC3E}">
        <p14:creationId xmlns:p14="http://schemas.microsoft.com/office/powerpoint/2010/main" val="182081356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a:t>This will avoid conflicting goals or duplication of efforts, hence harmonious co-existence leading to optimal utilization of resources.</a:t>
            </a:r>
          </a:p>
          <a:p>
            <a:r>
              <a:rPr lang="en-GB" dirty="0" smtClean="0"/>
              <a:t>Intra-</a:t>
            </a:r>
            <a:r>
              <a:rPr lang="en-GB" dirty="0" err="1" smtClean="0"/>
              <a:t>sectoral</a:t>
            </a:r>
            <a:r>
              <a:rPr lang="en-GB" dirty="0" smtClean="0"/>
              <a:t> </a:t>
            </a:r>
            <a:r>
              <a:rPr lang="en-GB" dirty="0"/>
              <a:t>collaboration– within the ministry of health departments should be encouraged as this will  ensure maximum utilization of resources</a:t>
            </a:r>
            <a:endParaRPr lang="en-US" dirty="0"/>
          </a:p>
        </p:txBody>
      </p:sp>
    </p:spTree>
    <p:extLst>
      <p:ext uri="{BB962C8B-B14F-4D97-AF65-F5344CB8AC3E}">
        <p14:creationId xmlns:p14="http://schemas.microsoft.com/office/powerpoint/2010/main" val="42467165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Roles of other </a:t>
            </a:r>
            <a:r>
              <a:rPr lang="en-GB" b="1" dirty="0" smtClean="0"/>
              <a:t>government </a:t>
            </a:r>
            <a:r>
              <a:rPr lang="en-GB" b="1" dirty="0"/>
              <a:t>ministries and NGOS provision of health</a:t>
            </a:r>
            <a:endParaRPr lang="en-US" b="1" dirty="0"/>
          </a:p>
        </p:txBody>
      </p:sp>
      <p:sp>
        <p:nvSpPr>
          <p:cNvPr id="3" name="Content Placeholder 2"/>
          <p:cNvSpPr>
            <a:spLocks noGrp="1"/>
          </p:cNvSpPr>
          <p:nvPr>
            <p:ph idx="1"/>
          </p:nvPr>
        </p:nvSpPr>
        <p:spPr/>
        <p:txBody>
          <a:bodyPr/>
          <a:lstStyle/>
          <a:p>
            <a:pPr>
              <a:buFontTx/>
              <a:buNone/>
            </a:pPr>
            <a:r>
              <a:rPr lang="en-GB" b="1" dirty="0"/>
              <a:t>1.Office of the president.</a:t>
            </a:r>
          </a:p>
          <a:p>
            <a:pPr>
              <a:buFontTx/>
              <a:buNone/>
            </a:pPr>
            <a:r>
              <a:rPr lang="en-GB" dirty="0"/>
              <a:t>Overall well being of all Kenyan citizens.</a:t>
            </a:r>
          </a:p>
          <a:p>
            <a:pPr>
              <a:buFont typeface="Wingdings" pitchFamily="2" charset="2"/>
              <a:buChar char="§"/>
            </a:pPr>
            <a:r>
              <a:rPr lang="en-GB" dirty="0"/>
              <a:t>Security personnel.</a:t>
            </a:r>
          </a:p>
          <a:p>
            <a:pPr>
              <a:buFont typeface="Wingdings" pitchFamily="2" charset="2"/>
              <a:buChar char="§"/>
            </a:pPr>
            <a:r>
              <a:rPr lang="en-GB" dirty="0"/>
              <a:t>Community  mobilization.</a:t>
            </a:r>
          </a:p>
          <a:p>
            <a:pPr>
              <a:buFont typeface="Wingdings" pitchFamily="2" charset="2"/>
              <a:buChar char="§"/>
            </a:pPr>
            <a:r>
              <a:rPr lang="en-GB" dirty="0"/>
              <a:t>Disaster management.</a:t>
            </a:r>
          </a:p>
          <a:p>
            <a:pPr>
              <a:buFont typeface="Wingdings" pitchFamily="2" charset="2"/>
              <a:buChar char="§"/>
            </a:pPr>
            <a:r>
              <a:rPr lang="en-GB" dirty="0"/>
              <a:t>Coordination HIV/AIDS activities</a:t>
            </a:r>
            <a:endParaRPr lang="en-US" dirty="0"/>
          </a:p>
        </p:txBody>
      </p:sp>
    </p:spTree>
    <p:extLst>
      <p:ext uri="{BB962C8B-B14F-4D97-AF65-F5344CB8AC3E}">
        <p14:creationId xmlns:p14="http://schemas.microsoft.com/office/powerpoint/2010/main" val="35173278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Tx/>
              <a:buNone/>
            </a:pPr>
            <a:r>
              <a:rPr lang="en-GB" b="1" dirty="0"/>
              <a:t>2.Office of DP.</a:t>
            </a:r>
          </a:p>
          <a:p>
            <a:pPr>
              <a:buFont typeface="Wingdings" pitchFamily="2" charset="2"/>
              <a:buChar char="§"/>
            </a:pPr>
            <a:r>
              <a:rPr lang="en-GB" dirty="0"/>
              <a:t>Rehabilitation of wrong doers, probation department.</a:t>
            </a:r>
          </a:p>
          <a:p>
            <a:pPr>
              <a:buFont typeface="Wingdings" pitchFamily="2" charset="2"/>
              <a:buChar char="§"/>
            </a:pPr>
            <a:r>
              <a:rPr lang="en-GB" dirty="0"/>
              <a:t>Children’s department to ensure that children’s rights  are adhered to</a:t>
            </a:r>
            <a:r>
              <a:rPr lang="en-GB" dirty="0" smtClean="0"/>
              <a:t>.</a:t>
            </a:r>
          </a:p>
          <a:p>
            <a:pPr>
              <a:buFontTx/>
              <a:buNone/>
            </a:pPr>
            <a:r>
              <a:rPr lang="en-GB" b="1" dirty="0"/>
              <a:t>3.Ministry of health.</a:t>
            </a:r>
          </a:p>
          <a:p>
            <a:pPr>
              <a:buFont typeface="Wingdings" pitchFamily="2" charset="2"/>
              <a:buChar char="§"/>
            </a:pPr>
            <a:r>
              <a:rPr lang="en-GB" dirty="0"/>
              <a:t>Coordination all health activities in the country as custodian health</a:t>
            </a:r>
          </a:p>
          <a:p>
            <a:endParaRPr lang="en-US" dirty="0"/>
          </a:p>
        </p:txBody>
      </p:sp>
    </p:spTree>
    <p:extLst>
      <p:ext uri="{BB962C8B-B14F-4D97-AF65-F5344CB8AC3E}">
        <p14:creationId xmlns:p14="http://schemas.microsoft.com/office/powerpoint/2010/main" val="15730074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GB" dirty="0"/>
              <a:t>Give technical support, guidance to all other sectors.</a:t>
            </a:r>
          </a:p>
          <a:p>
            <a:pPr>
              <a:buFont typeface="Wingdings" pitchFamily="2" charset="2"/>
              <a:buChar char="§"/>
            </a:pPr>
            <a:r>
              <a:rPr lang="en-GB" dirty="0"/>
              <a:t>Formulate policy issues in regard to implementation of health services including PHC.</a:t>
            </a:r>
          </a:p>
          <a:p>
            <a:pPr>
              <a:buFont typeface="Wingdings" pitchFamily="2" charset="2"/>
              <a:buChar char="§"/>
            </a:pPr>
            <a:r>
              <a:rPr lang="en-GB" dirty="0"/>
              <a:t>Generates &amp; disseminates health information to other sectors.</a:t>
            </a:r>
          </a:p>
          <a:p>
            <a:pPr>
              <a:buFont typeface="Wingdings" pitchFamily="2" charset="2"/>
              <a:buChar char="§"/>
            </a:pPr>
            <a:r>
              <a:rPr lang="en-GB" dirty="0"/>
              <a:t>Conducts training of health &amp; other stakeholders</a:t>
            </a:r>
            <a:endParaRPr lang="en-US" dirty="0"/>
          </a:p>
        </p:txBody>
      </p:sp>
    </p:spTree>
    <p:extLst>
      <p:ext uri="{BB962C8B-B14F-4D97-AF65-F5344CB8AC3E}">
        <p14:creationId xmlns:p14="http://schemas.microsoft.com/office/powerpoint/2010/main" val="6252055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GB" dirty="0"/>
              <a:t>They develop training materials.</a:t>
            </a:r>
          </a:p>
          <a:p>
            <a:pPr>
              <a:buFont typeface="Wingdings" pitchFamily="2" charset="2"/>
              <a:buChar char="§"/>
            </a:pPr>
            <a:r>
              <a:rPr lang="en-GB" dirty="0"/>
              <a:t>Organize educational forums for other leaders, health personnel, community &amp; other stakeholders.</a:t>
            </a:r>
          </a:p>
          <a:p>
            <a:pPr>
              <a:buFont typeface="Wingdings" pitchFamily="2" charset="2"/>
              <a:buChar char="§"/>
            </a:pPr>
            <a:r>
              <a:rPr lang="en-GB" dirty="0"/>
              <a:t>They are responsible in mobilizing the society to respond to health challenges thro’ awareness creation &amp; solicit partnership in achieving health goals.  </a:t>
            </a:r>
          </a:p>
          <a:p>
            <a:pPr>
              <a:buFont typeface="Wingdings" pitchFamily="2" charset="2"/>
              <a:buChar char="§"/>
            </a:pPr>
            <a:r>
              <a:rPr lang="en-GB" dirty="0"/>
              <a:t>They conduct supervision, monitoring &amp; evaluation so as to assess progress. </a:t>
            </a:r>
          </a:p>
          <a:p>
            <a:endParaRPr lang="en-US" dirty="0"/>
          </a:p>
        </p:txBody>
      </p:sp>
    </p:spTree>
    <p:extLst>
      <p:ext uri="{BB962C8B-B14F-4D97-AF65-F5344CB8AC3E}">
        <p14:creationId xmlns:p14="http://schemas.microsoft.com/office/powerpoint/2010/main" val="34711537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Tx/>
              <a:buNone/>
            </a:pPr>
            <a:r>
              <a:rPr lang="en-GB" b="1" dirty="0"/>
              <a:t>4.Ministry of education.</a:t>
            </a:r>
          </a:p>
          <a:p>
            <a:pPr>
              <a:buFont typeface="Wingdings" pitchFamily="2" charset="2"/>
              <a:buChar char="§"/>
            </a:pPr>
            <a:r>
              <a:rPr lang="en-GB" dirty="0"/>
              <a:t>Children provide a receptive media in  dissemination of health knowledge &amp; imparting skills that go with it.</a:t>
            </a:r>
          </a:p>
          <a:p>
            <a:pPr>
              <a:buFont typeface="Wingdings" pitchFamily="2" charset="2"/>
              <a:buChar char="§"/>
            </a:pPr>
            <a:r>
              <a:rPr lang="en-GB" dirty="0"/>
              <a:t>Important  health issues have been incorporated in their curriculum </a:t>
            </a:r>
            <a:r>
              <a:rPr lang="en-GB" dirty="0" err="1"/>
              <a:t>i.e</a:t>
            </a:r>
            <a:r>
              <a:rPr lang="en-GB" dirty="0"/>
              <a:t> sex education, STI/HIV/AIDS, health sciences etc</a:t>
            </a:r>
            <a:r>
              <a:rPr lang="en-GB" dirty="0" smtClean="0"/>
              <a:t>.</a:t>
            </a:r>
          </a:p>
          <a:p>
            <a:pPr>
              <a:buFont typeface="Wingdings" pitchFamily="2" charset="2"/>
              <a:buChar char="§"/>
            </a:pPr>
            <a:r>
              <a:rPr lang="en-GB" dirty="0"/>
              <a:t>Teachers have been trained to be TOT’s in delivering STI/HIV information, counselling &amp; First Aid</a:t>
            </a:r>
          </a:p>
          <a:p>
            <a:endParaRPr lang="en-US" dirty="0"/>
          </a:p>
        </p:txBody>
      </p:sp>
    </p:spTree>
    <p:extLst>
      <p:ext uri="{BB962C8B-B14F-4D97-AF65-F5344CB8AC3E}">
        <p14:creationId xmlns:p14="http://schemas.microsoft.com/office/powerpoint/2010/main" val="158935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Tx/>
              <a:buNone/>
            </a:pPr>
            <a:r>
              <a:rPr lang="en-GB" b="1" dirty="0"/>
              <a:t>5.Ministry of agriculture.</a:t>
            </a:r>
          </a:p>
          <a:p>
            <a:pPr>
              <a:buFont typeface="Wingdings" pitchFamily="2" charset="2"/>
              <a:buChar char="§"/>
            </a:pPr>
            <a:r>
              <a:rPr lang="en-GB" dirty="0"/>
              <a:t>Ensure quality &amp; adequate food production.</a:t>
            </a:r>
          </a:p>
          <a:p>
            <a:pPr>
              <a:buFont typeface="Wingdings" pitchFamily="2" charset="2"/>
              <a:buChar char="§"/>
            </a:pPr>
            <a:r>
              <a:rPr lang="en-GB" dirty="0"/>
              <a:t>They offer guidance on relevant technology </a:t>
            </a:r>
            <a:endParaRPr lang="en-GB" dirty="0" smtClean="0"/>
          </a:p>
          <a:p>
            <a:pPr marL="0" indent="0">
              <a:buNone/>
            </a:pPr>
            <a:r>
              <a:rPr lang="en-GB" dirty="0" smtClean="0"/>
              <a:t>necessary </a:t>
            </a:r>
            <a:r>
              <a:rPr lang="en-GB" dirty="0"/>
              <a:t>in food </a:t>
            </a:r>
            <a:r>
              <a:rPr lang="en-GB" dirty="0" smtClean="0"/>
              <a:t>production</a:t>
            </a:r>
          </a:p>
          <a:p>
            <a:pPr>
              <a:buFont typeface="Wingdings" pitchFamily="2" charset="2"/>
              <a:buChar char="§"/>
            </a:pPr>
            <a:r>
              <a:rPr lang="en-GB" dirty="0" err="1"/>
              <a:t>i.e</a:t>
            </a:r>
            <a:r>
              <a:rPr lang="en-GB" dirty="0"/>
              <a:t> irrigation schemes, machinery [pump], seeds appropriate for various ground soils.</a:t>
            </a:r>
          </a:p>
          <a:p>
            <a:pPr>
              <a:buFont typeface="Wingdings" pitchFamily="2" charset="2"/>
              <a:buChar char="§"/>
            </a:pPr>
            <a:r>
              <a:rPr lang="en-GB" dirty="0"/>
              <a:t>Community education &amp; support carried out by extension workers .</a:t>
            </a:r>
          </a:p>
          <a:p>
            <a:pPr>
              <a:buFont typeface="Wingdings" pitchFamily="2" charset="2"/>
              <a:buChar char="§"/>
            </a:pPr>
            <a:r>
              <a:rPr lang="en-GB" dirty="0"/>
              <a:t>Controls overall food security.</a:t>
            </a:r>
          </a:p>
          <a:p>
            <a:pPr marL="0" indent="0">
              <a:buNone/>
            </a:pPr>
            <a:endParaRPr lang="en-US" dirty="0"/>
          </a:p>
        </p:txBody>
      </p:sp>
    </p:spTree>
    <p:extLst>
      <p:ext uri="{BB962C8B-B14F-4D97-AF65-F5344CB8AC3E}">
        <p14:creationId xmlns:p14="http://schemas.microsoft.com/office/powerpoint/2010/main" val="20736762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Tx/>
              <a:buNone/>
            </a:pPr>
            <a:r>
              <a:rPr lang="en-GB" b="1" dirty="0"/>
              <a:t>6.Ministry of water.</a:t>
            </a:r>
          </a:p>
          <a:p>
            <a:pPr>
              <a:buFont typeface="Wingdings" pitchFamily="2" charset="2"/>
              <a:buChar char="§"/>
            </a:pPr>
            <a:r>
              <a:rPr lang="en-GB" dirty="0"/>
              <a:t>Ensures provision of safe &amp; adequate water to communities from rivers, roof catchment, bore holes.</a:t>
            </a:r>
          </a:p>
          <a:p>
            <a:pPr>
              <a:buFont typeface="Wingdings" pitchFamily="2" charset="2"/>
              <a:buChar char="§"/>
            </a:pPr>
            <a:r>
              <a:rPr lang="en-GB" dirty="0"/>
              <a:t>Facilitates water </a:t>
            </a:r>
            <a:r>
              <a:rPr lang="en-GB" dirty="0" smtClean="0"/>
              <a:t>treatment</a:t>
            </a:r>
          </a:p>
          <a:p>
            <a:pPr>
              <a:buFontTx/>
              <a:buNone/>
            </a:pPr>
            <a:r>
              <a:rPr lang="en-GB" b="1" dirty="0"/>
              <a:t>7.Ministry of finance/planning.</a:t>
            </a:r>
          </a:p>
          <a:p>
            <a:pPr>
              <a:buFont typeface="Wingdings" pitchFamily="2" charset="2"/>
              <a:buChar char="§"/>
            </a:pPr>
            <a:r>
              <a:rPr lang="en-GB" dirty="0"/>
              <a:t>Forecast on economic direction.</a:t>
            </a:r>
          </a:p>
          <a:p>
            <a:pPr>
              <a:buFont typeface="Wingdings" pitchFamily="2" charset="2"/>
              <a:buChar char="§"/>
            </a:pPr>
            <a:r>
              <a:rPr lang="en-GB" dirty="0"/>
              <a:t>Budget allocation for health ministry &amp; other sectors</a:t>
            </a:r>
            <a:endParaRPr lang="en-US" dirty="0"/>
          </a:p>
        </p:txBody>
      </p:sp>
    </p:spTree>
    <p:extLst>
      <p:ext uri="{BB962C8B-B14F-4D97-AF65-F5344CB8AC3E}">
        <p14:creationId xmlns:p14="http://schemas.microsoft.com/office/powerpoint/2010/main" val="224065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FontTx/>
              <a:buNone/>
            </a:pPr>
            <a:r>
              <a:rPr lang="en-GB" b="1" dirty="0" smtClean="0"/>
              <a:t>.</a:t>
            </a:r>
            <a:r>
              <a:rPr lang="en-GB" b="1" dirty="0"/>
              <a:t>Ministry of transport &amp; communication.</a:t>
            </a:r>
          </a:p>
          <a:p>
            <a:pPr>
              <a:buFont typeface="Wingdings" pitchFamily="2" charset="2"/>
              <a:buChar char="§"/>
            </a:pPr>
            <a:r>
              <a:rPr lang="en-GB" dirty="0"/>
              <a:t>Deals with construction of roads to improve accessibility of health service food, transportation, marketing of goods</a:t>
            </a:r>
            <a:r>
              <a:rPr lang="en-GB" dirty="0" smtClean="0"/>
              <a:t>.</a:t>
            </a:r>
          </a:p>
          <a:p>
            <a:pPr>
              <a:buFontTx/>
              <a:buNone/>
            </a:pPr>
            <a:r>
              <a:rPr lang="en-GB" b="1" dirty="0" smtClean="0"/>
              <a:t>.Ministry </a:t>
            </a:r>
            <a:r>
              <a:rPr lang="en-GB" b="1" dirty="0"/>
              <a:t>of information.</a:t>
            </a:r>
          </a:p>
          <a:p>
            <a:pPr>
              <a:buFont typeface="Wingdings" pitchFamily="2" charset="2"/>
              <a:buChar char="v"/>
            </a:pPr>
            <a:r>
              <a:rPr lang="en-GB" dirty="0"/>
              <a:t>Community </a:t>
            </a:r>
            <a:r>
              <a:rPr lang="en-GB" dirty="0" smtClean="0"/>
              <a:t>education </a:t>
            </a:r>
            <a:r>
              <a:rPr lang="en-GB" dirty="0"/>
              <a:t>&amp; mass media thro’ dissemination of knowledge  on health related issues , practises, nutrition negative health practises</a:t>
            </a:r>
          </a:p>
          <a:p>
            <a:pPr>
              <a:buFontTx/>
              <a:buNone/>
            </a:pPr>
            <a:endParaRPr lang="en-GB" dirty="0"/>
          </a:p>
          <a:p>
            <a:endParaRPr lang="en-US" dirty="0"/>
          </a:p>
        </p:txBody>
      </p:sp>
    </p:spTree>
    <p:extLst>
      <p:ext uri="{BB962C8B-B14F-4D97-AF65-F5344CB8AC3E}">
        <p14:creationId xmlns:p14="http://schemas.microsoft.com/office/powerpoint/2010/main" val="41458484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lstStyle/>
          <a:p>
            <a:pPr>
              <a:buFontTx/>
              <a:buNone/>
            </a:pPr>
            <a:r>
              <a:rPr lang="en-GB" b="1" dirty="0"/>
              <a:t>..Ministry of social services</a:t>
            </a:r>
          </a:p>
          <a:p>
            <a:pPr>
              <a:buFont typeface="Wingdings" pitchFamily="2" charset="2"/>
              <a:buChar char="v"/>
            </a:pPr>
            <a:r>
              <a:rPr lang="en-GB" dirty="0"/>
              <a:t> Initiating income generating activities.</a:t>
            </a:r>
          </a:p>
          <a:p>
            <a:pPr>
              <a:buFont typeface="Wingdings" pitchFamily="2" charset="2"/>
              <a:buChar char="v"/>
            </a:pPr>
            <a:r>
              <a:rPr lang="en-GB" dirty="0"/>
              <a:t>Micro financing.</a:t>
            </a:r>
          </a:p>
          <a:p>
            <a:pPr>
              <a:buFont typeface="Wingdings" pitchFamily="2" charset="2"/>
              <a:buChar char="v"/>
            </a:pPr>
            <a:r>
              <a:rPr lang="en-GB" dirty="0"/>
              <a:t>Adult </a:t>
            </a:r>
            <a:r>
              <a:rPr lang="en-GB" dirty="0" smtClean="0"/>
              <a:t>education</a:t>
            </a:r>
          </a:p>
          <a:p>
            <a:pPr>
              <a:buFont typeface="Wingdings" pitchFamily="2" charset="2"/>
              <a:buChar char="v"/>
            </a:pPr>
            <a:r>
              <a:rPr lang="en-GB" dirty="0"/>
              <a:t>Coordinating social support for needy community members.</a:t>
            </a:r>
          </a:p>
          <a:p>
            <a:pPr>
              <a:buFont typeface="Wingdings" pitchFamily="2" charset="2"/>
              <a:buChar char="v"/>
            </a:pPr>
            <a:r>
              <a:rPr lang="en-GB" dirty="0"/>
              <a:t>NB ministries play a role in PHC implementation.</a:t>
            </a:r>
          </a:p>
          <a:p>
            <a:pPr marL="0" indent="0">
              <a:buNone/>
            </a:pPr>
            <a:endParaRPr lang="en-US" dirty="0"/>
          </a:p>
        </p:txBody>
      </p:sp>
    </p:spTree>
    <p:extLst>
      <p:ext uri="{BB962C8B-B14F-4D97-AF65-F5344CB8AC3E}">
        <p14:creationId xmlns:p14="http://schemas.microsoft.com/office/powerpoint/2010/main" val="25567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PHC </a:t>
            </a:r>
            <a:r>
              <a:rPr lang="en-US" dirty="0"/>
              <a:t>forms an integral part both of the country’s health system, of which it is the central function and main focus, and of the overall social and economic development of the community</a:t>
            </a:r>
            <a:r>
              <a:rPr lang="en-US" dirty="0" smtClean="0"/>
              <a:t>.</a:t>
            </a:r>
          </a:p>
          <a:p>
            <a:r>
              <a:rPr lang="en-US" dirty="0" smtClean="0"/>
              <a:t>PHC  </a:t>
            </a:r>
            <a:r>
              <a:rPr lang="en-US" dirty="0"/>
              <a:t>is the first level of contact of individuals, the family and community with the national health system bringing health care as close as possible to where people live and work, and constitutes the first element of a continuing health care process.</a:t>
            </a:r>
          </a:p>
          <a:p>
            <a:endParaRPr lang="en-US" dirty="0"/>
          </a:p>
        </p:txBody>
      </p:sp>
    </p:spTree>
    <p:extLst>
      <p:ext uri="{BB962C8B-B14F-4D97-AF65-F5344CB8AC3E}">
        <p14:creationId xmlns:p14="http://schemas.microsoft.com/office/powerpoint/2010/main" val="39181568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Housing</a:t>
            </a:r>
            <a:r>
              <a:rPr lang="en-US" dirty="0"/>
              <a:t>: Promote housing designs and infrastructure planning that take into account health </a:t>
            </a:r>
            <a:r>
              <a:rPr lang="en-US" dirty="0" smtClean="0"/>
              <a:t>and wellbeing</a:t>
            </a:r>
          </a:p>
          <a:p>
            <a:r>
              <a:rPr lang="en-US" b="1" dirty="0"/>
              <a:t>Environments and sustainability: </a:t>
            </a:r>
            <a:r>
              <a:rPr lang="en-US" dirty="0"/>
              <a:t>Influence population consumption patterns of natural </a:t>
            </a:r>
            <a:r>
              <a:rPr lang="en-US" dirty="0" smtClean="0"/>
              <a:t>resources in </a:t>
            </a:r>
            <a:r>
              <a:rPr lang="en-US" dirty="0"/>
              <a:t>a manner that minimizes their impact on health</a:t>
            </a:r>
          </a:p>
        </p:txBody>
      </p:sp>
    </p:spTree>
    <p:extLst>
      <p:ext uri="{BB962C8B-B14F-4D97-AF65-F5344CB8AC3E}">
        <p14:creationId xmlns:p14="http://schemas.microsoft.com/office/powerpoint/2010/main" val="2290822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FontTx/>
              <a:buNone/>
            </a:pPr>
            <a:r>
              <a:rPr lang="en-GB" sz="3600" b="1" dirty="0" smtClean="0"/>
              <a:t>11.Non-governmental</a:t>
            </a:r>
          </a:p>
          <a:p>
            <a:pPr>
              <a:buFontTx/>
              <a:buNone/>
            </a:pPr>
            <a:r>
              <a:rPr lang="en-GB" sz="3600" b="1" dirty="0" smtClean="0"/>
              <a:t>Organizations , NGOs/donors</a:t>
            </a:r>
            <a:endParaRPr lang="en-GB" sz="3600" b="1" dirty="0"/>
          </a:p>
          <a:p>
            <a:pPr>
              <a:buFont typeface="Wingdings" pitchFamily="2" charset="2"/>
              <a:buChar char="v"/>
            </a:pPr>
            <a:r>
              <a:rPr lang="en-GB" sz="3600" dirty="0"/>
              <a:t>Coordinated thro’ the health sector to supplement government efforts in delivery of health services </a:t>
            </a:r>
            <a:r>
              <a:rPr lang="en-GB" sz="3600" dirty="0" err="1"/>
              <a:t>ie</a:t>
            </a:r>
            <a:r>
              <a:rPr lang="en-GB" sz="3600" dirty="0"/>
              <a:t> UNICEF, AMREF,WHO, </a:t>
            </a:r>
            <a:r>
              <a:rPr lang="en-GB" sz="3600" dirty="0" smtClean="0"/>
              <a:t>USAID</a:t>
            </a:r>
            <a:endParaRPr lang="en-US" sz="3600" dirty="0"/>
          </a:p>
        </p:txBody>
      </p:sp>
    </p:spTree>
    <p:extLst>
      <p:ext uri="{BB962C8B-B14F-4D97-AF65-F5344CB8AC3E}">
        <p14:creationId xmlns:p14="http://schemas.microsoft.com/office/powerpoint/2010/main" val="15627784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p:txBody>
          <a:bodyPr/>
          <a:lstStyle/>
          <a:p>
            <a:pPr>
              <a:buFontTx/>
              <a:buNone/>
            </a:pPr>
            <a:r>
              <a:rPr lang="en-US" b="1" dirty="0"/>
              <a:t>Research </a:t>
            </a:r>
            <a:r>
              <a:rPr lang="en-US" b="1" dirty="0" err="1" smtClean="0"/>
              <a:t>institutions</a:t>
            </a:r>
            <a:r>
              <a:rPr lang="en-US" dirty="0" err="1" smtClean="0"/>
              <a:t>:Health-KEMRI,CDC</a:t>
            </a:r>
            <a:r>
              <a:rPr lang="en-US" dirty="0"/>
              <a:t>,.</a:t>
            </a:r>
          </a:p>
          <a:p>
            <a:pPr>
              <a:buFontTx/>
              <a:buNone/>
            </a:pPr>
            <a:r>
              <a:rPr lang="en-US" dirty="0"/>
              <a:t>Agriculture-KARI</a:t>
            </a:r>
            <a:r>
              <a:rPr lang="en-US" dirty="0" smtClean="0"/>
              <a:t>,</a:t>
            </a:r>
            <a:endParaRPr lang="en-US" dirty="0"/>
          </a:p>
          <a:p>
            <a:pPr>
              <a:buFontTx/>
              <a:buNone/>
            </a:pPr>
            <a:r>
              <a:rPr lang="en-US" b="1" dirty="0"/>
              <a:t>Church organizations</a:t>
            </a:r>
          </a:p>
          <a:p>
            <a:r>
              <a:rPr lang="en-US" dirty="0" smtClean="0"/>
              <a:t>PCEA-Training </a:t>
            </a:r>
            <a:r>
              <a:rPr lang="en-US" dirty="0"/>
              <a:t>health </a:t>
            </a:r>
            <a:r>
              <a:rPr lang="en-US" dirty="0" smtClean="0"/>
              <a:t>workers and health </a:t>
            </a:r>
            <a:r>
              <a:rPr lang="en-US" dirty="0"/>
              <a:t>services </a:t>
            </a:r>
            <a:r>
              <a:rPr lang="en-US" dirty="0" err="1"/>
              <a:t>ie</a:t>
            </a:r>
            <a:r>
              <a:rPr lang="en-US" dirty="0"/>
              <a:t> </a:t>
            </a:r>
            <a:r>
              <a:rPr lang="en-US" dirty="0" err="1"/>
              <a:t>Chogoria</a:t>
            </a:r>
            <a:r>
              <a:rPr lang="en-US" dirty="0" smtClean="0"/>
              <a:t>, Kikuyu, KENDU Adventist</a:t>
            </a:r>
            <a:endParaRPr lang="en-US" dirty="0"/>
          </a:p>
          <a:p>
            <a:r>
              <a:rPr lang="en-US" dirty="0"/>
              <a:t>Catholic secretariat- train &amp; offer health services , </a:t>
            </a:r>
            <a:r>
              <a:rPr lang="en-US" dirty="0" err="1" smtClean="0"/>
              <a:t>Kaplong</a:t>
            </a:r>
            <a:r>
              <a:rPr lang="en-US" dirty="0" smtClean="0"/>
              <a:t>, </a:t>
            </a:r>
            <a:r>
              <a:rPr lang="en-US" dirty="0" err="1" smtClean="0"/>
              <a:t>ortum</a:t>
            </a:r>
            <a:endParaRPr lang="en-US" dirty="0"/>
          </a:p>
        </p:txBody>
      </p:sp>
    </p:spTree>
    <p:extLst>
      <p:ext uri="{BB962C8B-B14F-4D97-AF65-F5344CB8AC3E}">
        <p14:creationId xmlns:p14="http://schemas.microsoft.com/office/powerpoint/2010/main" val="18798760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1000" y="-228600"/>
            <a:ext cx="7848600" cy="5934074"/>
          </a:xfrm>
          <a:prstGeom prst="rect">
            <a:avLst/>
          </a:prstGeom>
          <a:noFill/>
          <a:ln w="9525">
            <a:noFill/>
            <a:miter lim="800000"/>
            <a:headEnd/>
            <a:tailEnd/>
          </a:ln>
          <a:effectLst/>
        </p:spPr>
      </p:pic>
    </p:spTree>
    <p:extLst>
      <p:ext uri="{BB962C8B-B14F-4D97-AF65-F5344CB8AC3E}">
        <p14:creationId xmlns:p14="http://schemas.microsoft.com/office/powerpoint/2010/main" val="251687295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INTEGRATED HEALTH SYSTEMS:</a:t>
            </a:r>
            <a:endParaRPr lang="en-US" dirty="0"/>
          </a:p>
        </p:txBody>
      </p:sp>
      <p:sp>
        <p:nvSpPr>
          <p:cNvPr id="3" name="Content Placeholder 2"/>
          <p:cNvSpPr>
            <a:spLocks noGrp="1"/>
          </p:cNvSpPr>
          <p:nvPr>
            <p:ph idx="1"/>
          </p:nvPr>
        </p:nvSpPr>
        <p:spPr/>
        <p:txBody>
          <a:bodyPr/>
          <a:lstStyle/>
          <a:p>
            <a:r>
              <a:rPr lang="en-US" dirty="0" smtClean="0"/>
              <a:t>Integration refers to combining health services  that are currently delivered and managed separately for the purpose of optimizing the use of scarce resources  and improving health outcomes </a:t>
            </a:r>
            <a:r>
              <a:rPr lang="en-US" dirty="0" err="1" smtClean="0"/>
              <a:t>eg</a:t>
            </a:r>
            <a:r>
              <a:rPr lang="en-US" dirty="0" smtClean="0"/>
              <a:t> combining curative, </a:t>
            </a:r>
            <a:r>
              <a:rPr lang="en-US" dirty="0" err="1" smtClean="0"/>
              <a:t>promotive</a:t>
            </a:r>
            <a:r>
              <a:rPr lang="en-US" dirty="0" smtClean="0"/>
              <a:t> , preventive and rehabilitative services  </a:t>
            </a:r>
            <a:endParaRPr lang="en-US" dirty="0"/>
          </a:p>
        </p:txBody>
      </p:sp>
    </p:spTree>
    <p:extLst>
      <p:ext uri="{BB962C8B-B14F-4D97-AF65-F5344CB8AC3E}">
        <p14:creationId xmlns:p14="http://schemas.microsoft.com/office/powerpoint/2010/main" val="26723134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Types of integration.</a:t>
            </a:r>
          </a:p>
          <a:p>
            <a:pPr>
              <a:buFontTx/>
              <a:buAutoNum type="arabicPeriod"/>
            </a:pPr>
            <a:r>
              <a:rPr lang="en-US" dirty="0"/>
              <a:t>Integration of  health care – curative, preventive, </a:t>
            </a:r>
            <a:r>
              <a:rPr lang="en-US" dirty="0" err="1" smtClean="0"/>
              <a:t>promotive</a:t>
            </a:r>
            <a:r>
              <a:rPr lang="en-US" dirty="0" smtClean="0"/>
              <a:t> and  </a:t>
            </a:r>
            <a:r>
              <a:rPr lang="en-US" dirty="0"/>
              <a:t>services</a:t>
            </a:r>
            <a:r>
              <a:rPr lang="en-US" dirty="0" smtClean="0"/>
              <a:t>, under  </a:t>
            </a:r>
            <a:r>
              <a:rPr lang="en-US" dirty="0"/>
              <a:t>one roof, daily, on basis of 1</a:t>
            </a:r>
            <a:r>
              <a:rPr lang="en-US" baseline="30000" dirty="0"/>
              <a:t>st</a:t>
            </a:r>
            <a:r>
              <a:rPr lang="en-US" dirty="0"/>
              <a:t>  come 1</a:t>
            </a:r>
            <a:r>
              <a:rPr lang="en-US" baseline="30000" dirty="0"/>
              <a:t>st</a:t>
            </a:r>
            <a:r>
              <a:rPr lang="en-US" dirty="0"/>
              <a:t> served at the  MCH/FP clinic on demand .</a:t>
            </a:r>
          </a:p>
          <a:p>
            <a:pPr>
              <a:buFontTx/>
              <a:buAutoNum type="arabicPeriod"/>
            </a:pPr>
            <a:r>
              <a:rPr lang="en-US" dirty="0"/>
              <a:t>Integration of acute &amp; chronic care-is referred to as care management considering a person in </a:t>
            </a:r>
            <a:r>
              <a:rPr lang="en-US" dirty="0" smtClean="0"/>
              <a:t>totality. Manage </a:t>
            </a:r>
            <a:r>
              <a:rPr lang="en-US" dirty="0"/>
              <a:t>the acute &amp; chronic health problem </a:t>
            </a:r>
            <a:r>
              <a:rPr lang="en-US" dirty="0" smtClean="0"/>
              <a:t>i.e. </a:t>
            </a:r>
            <a:r>
              <a:rPr lang="en-US" dirty="0"/>
              <a:t>URTI &amp; diabetes, pneumonia &amp; hypertension.    </a:t>
            </a:r>
          </a:p>
          <a:p>
            <a:endParaRPr lang="en-US" dirty="0"/>
          </a:p>
        </p:txBody>
      </p:sp>
    </p:spTree>
    <p:extLst>
      <p:ext uri="{BB962C8B-B14F-4D97-AF65-F5344CB8AC3E}">
        <p14:creationId xmlns:p14="http://schemas.microsoft.com/office/powerpoint/2010/main" val="27552376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Tx/>
              <a:buNone/>
            </a:pPr>
            <a:r>
              <a:rPr lang="en-GB" dirty="0"/>
              <a:t>3.Integration  across time—refers to the continuity of care an individual patient receive over a period of time. Patient is seen at the same H/C preferably by same health workers </a:t>
            </a:r>
            <a:r>
              <a:rPr lang="en-GB" dirty="0" err="1"/>
              <a:t>i.e</a:t>
            </a:r>
            <a:r>
              <a:rPr lang="en-GB" dirty="0"/>
              <a:t> growth monitoring or treatment of IMCI for &lt;5yrs. </a:t>
            </a:r>
          </a:p>
          <a:p>
            <a:pPr>
              <a:buFontTx/>
              <a:buNone/>
            </a:pPr>
            <a:r>
              <a:rPr lang="en-GB" dirty="0"/>
              <a:t>4. Integration of government &amp; non- governmental health care providers –this will avoid duplication, enhance integrated planning of services, proper allocation of resources, will ensure common policies &amp;health messages, share knowledge</a:t>
            </a:r>
            <a:endParaRPr lang="en-US" dirty="0"/>
          </a:p>
        </p:txBody>
      </p:sp>
    </p:spTree>
    <p:extLst>
      <p:ext uri="{BB962C8B-B14F-4D97-AF65-F5344CB8AC3E}">
        <p14:creationId xmlns:p14="http://schemas.microsoft.com/office/powerpoint/2010/main" val="37886517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Advantages of integration</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Saves time &amp; money for clients/patients.</a:t>
            </a:r>
          </a:p>
          <a:p>
            <a:pPr marL="514350" indent="-514350">
              <a:buFont typeface="+mj-lt"/>
              <a:buAutoNum type="arabicPeriod"/>
            </a:pPr>
            <a:r>
              <a:rPr lang="en-GB" dirty="0"/>
              <a:t>Improves immunization coverage.</a:t>
            </a:r>
          </a:p>
          <a:p>
            <a:pPr marL="514350" indent="-514350">
              <a:buFont typeface="+mj-lt"/>
              <a:buAutoNum type="arabicPeriod"/>
            </a:pPr>
            <a:r>
              <a:rPr lang="en-GB" dirty="0" smtClean="0"/>
              <a:t>Integration promotes better health outcomes</a:t>
            </a:r>
            <a:endParaRPr lang="en-GB" dirty="0"/>
          </a:p>
          <a:p>
            <a:pPr marL="514350" indent="-514350">
              <a:buFont typeface="+mj-lt"/>
              <a:buAutoNum type="arabicPeriod"/>
            </a:pPr>
            <a:r>
              <a:rPr lang="en-GB" dirty="0"/>
              <a:t>There  is better referral system.</a:t>
            </a:r>
          </a:p>
          <a:p>
            <a:pPr marL="514350" indent="-514350">
              <a:buFont typeface="+mj-lt"/>
              <a:buAutoNum type="arabicPeriod"/>
            </a:pPr>
            <a:r>
              <a:rPr lang="en-GB" dirty="0"/>
              <a:t>It encourages team work .</a:t>
            </a:r>
          </a:p>
          <a:p>
            <a:pPr marL="514350" indent="-514350">
              <a:buFont typeface="+mj-lt"/>
              <a:buAutoNum type="arabicPeriod"/>
            </a:pPr>
            <a:r>
              <a:rPr lang="en-GB" dirty="0"/>
              <a:t>It’s convenient to the mothers/clients.</a:t>
            </a:r>
          </a:p>
          <a:p>
            <a:pPr marL="514350" indent="-514350">
              <a:buFont typeface="+mj-lt"/>
              <a:buAutoNum type="arabicPeriod"/>
            </a:pPr>
            <a:r>
              <a:rPr lang="en-GB" dirty="0"/>
              <a:t>Enables early diagnosis &amp; treatment</a:t>
            </a:r>
            <a:endParaRPr lang="en-US" dirty="0"/>
          </a:p>
        </p:txBody>
      </p:sp>
      <p:sp>
        <p:nvSpPr>
          <p:cNvPr id="4" name="Rectangle 3"/>
          <p:cNvSpPr/>
          <p:nvPr/>
        </p:nvSpPr>
        <p:spPr>
          <a:xfrm>
            <a:off x="3274657"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8178710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Disadvantages of integration</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GB" dirty="0"/>
              <a:t>Staff spend more time with one client/patient.</a:t>
            </a:r>
          </a:p>
          <a:p>
            <a:pPr marL="514350" indent="-514350">
              <a:buFont typeface="+mj-lt"/>
              <a:buAutoNum type="arabicPeriod"/>
            </a:pPr>
            <a:r>
              <a:rPr lang="en-GB" dirty="0"/>
              <a:t>Shortage of trained personnel.</a:t>
            </a:r>
          </a:p>
          <a:p>
            <a:pPr marL="514350" indent="-514350">
              <a:buFont typeface="+mj-lt"/>
              <a:buAutoNum type="arabicPeriod"/>
            </a:pPr>
            <a:r>
              <a:rPr lang="en-GB" dirty="0"/>
              <a:t>Inadequate physical facilities.</a:t>
            </a:r>
          </a:p>
          <a:p>
            <a:pPr marL="514350" indent="-514350">
              <a:buFont typeface="+mj-lt"/>
              <a:buAutoNum type="arabicPeriod"/>
            </a:pPr>
            <a:r>
              <a:rPr lang="en-GB" dirty="0"/>
              <a:t>Shortage of </a:t>
            </a:r>
            <a:r>
              <a:rPr lang="en-GB" dirty="0" smtClean="0"/>
              <a:t>equipment </a:t>
            </a:r>
            <a:r>
              <a:rPr lang="en-GB" dirty="0"/>
              <a:t>facilities.</a:t>
            </a:r>
          </a:p>
          <a:p>
            <a:pPr marL="514350" indent="-514350">
              <a:buFont typeface="+mj-lt"/>
              <a:buAutoNum type="arabicPeriod"/>
            </a:pPr>
            <a:r>
              <a:rPr lang="en-GB" dirty="0"/>
              <a:t>Lack of privacy due to limited space.</a:t>
            </a:r>
          </a:p>
          <a:p>
            <a:pPr marL="514350" indent="-514350">
              <a:buFont typeface="+mj-lt"/>
              <a:buAutoNum type="arabicPeriod"/>
            </a:pPr>
            <a:r>
              <a:rPr lang="en-GB" dirty="0"/>
              <a:t>High chances of cross infection between the sick &amp; health especially children</a:t>
            </a:r>
            <a:endParaRPr lang="en-US" dirty="0"/>
          </a:p>
        </p:txBody>
      </p:sp>
    </p:spTree>
    <p:extLst>
      <p:ext uri="{BB962C8B-B14F-4D97-AF65-F5344CB8AC3E}">
        <p14:creationId xmlns:p14="http://schemas.microsoft.com/office/powerpoint/2010/main" val="7646931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OF RURAL HEALTH</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Rural health unit: </a:t>
            </a:r>
            <a:r>
              <a:rPr lang="en-US" dirty="0" smtClean="0"/>
              <a:t>is a geographically defined health administrative are area which meant to have a population of 50,000 -70,000 catchment population .It is served by one health </a:t>
            </a:r>
            <a:r>
              <a:rPr lang="en-US" dirty="0" err="1" smtClean="0"/>
              <a:t>centre</a:t>
            </a:r>
            <a:r>
              <a:rPr lang="en-US" dirty="0" smtClean="0"/>
              <a:t> which is viewed as headquarter and it oversees the following services</a:t>
            </a:r>
          </a:p>
          <a:p>
            <a:pPr marL="514350" indent="-514350">
              <a:buFont typeface="+mj-lt"/>
              <a:buAutoNum type="arabicPeriod"/>
            </a:pPr>
            <a:r>
              <a:rPr lang="en-US" dirty="0" smtClean="0"/>
              <a:t>Services of sub-heath </a:t>
            </a:r>
            <a:r>
              <a:rPr lang="en-US" dirty="0" err="1" smtClean="0"/>
              <a:t>centres</a:t>
            </a:r>
            <a:endParaRPr lang="en-US" dirty="0" smtClean="0"/>
          </a:p>
          <a:p>
            <a:pPr marL="514350" indent="-514350">
              <a:buFont typeface="+mj-lt"/>
              <a:buAutoNum type="arabicPeriod"/>
            </a:pPr>
            <a:r>
              <a:rPr lang="en-US" dirty="0" smtClean="0"/>
              <a:t>Services of dispensaries</a:t>
            </a:r>
          </a:p>
          <a:p>
            <a:pPr marL="514350" indent="-514350">
              <a:buFont typeface="+mj-lt"/>
              <a:buAutoNum type="arabicPeriod"/>
            </a:pPr>
            <a:r>
              <a:rPr lang="en-US" dirty="0" smtClean="0"/>
              <a:t>Outreach services (i.e. school health and home visiting, mobile-clinics)</a:t>
            </a:r>
          </a:p>
          <a:p>
            <a:pPr marL="0" indent="0">
              <a:buNone/>
            </a:pPr>
            <a:endParaRPr lang="en-US" dirty="0"/>
          </a:p>
        </p:txBody>
      </p:sp>
    </p:spTree>
    <p:extLst>
      <p:ext uri="{BB962C8B-B14F-4D97-AF65-F5344CB8AC3E}">
        <p14:creationId xmlns:p14="http://schemas.microsoft.com/office/powerpoint/2010/main" val="307488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VII :Primary </a:t>
            </a:r>
            <a:r>
              <a:rPr lang="en-US" b="1" dirty="0"/>
              <a:t>health care</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Primary health care</a:t>
            </a:r>
            <a:r>
              <a:rPr lang="en-US" dirty="0" smtClean="0"/>
              <a:t>:</a:t>
            </a:r>
          </a:p>
          <a:p>
            <a:r>
              <a:rPr lang="en-US" dirty="0"/>
              <a:t>1. Reflects and evolves from the economic conditions and sociocultural and political characteristics of the country and its communities and is based on the application of the relevant results of social, biomedical and health services research and public health </a:t>
            </a:r>
            <a:r>
              <a:rPr lang="en-US" dirty="0" smtClean="0"/>
              <a:t>experience</a:t>
            </a:r>
            <a:endParaRPr lang="en-US" dirty="0"/>
          </a:p>
          <a:p>
            <a:r>
              <a:rPr lang="en-US" dirty="0"/>
              <a:t>2. Addresses the main health problems in the community, providing </a:t>
            </a:r>
            <a:r>
              <a:rPr lang="en-US" dirty="0" err="1"/>
              <a:t>promotive</a:t>
            </a:r>
            <a:r>
              <a:rPr lang="en-US" dirty="0"/>
              <a:t>, preventive, curative and rehabilitative services accordingly;</a:t>
            </a:r>
          </a:p>
          <a:p>
            <a:endParaRPr lang="en-US" dirty="0"/>
          </a:p>
          <a:p>
            <a:endParaRPr lang="en-US" dirty="0"/>
          </a:p>
        </p:txBody>
      </p:sp>
    </p:spTree>
    <p:extLst>
      <p:ext uri="{BB962C8B-B14F-4D97-AF65-F5344CB8AC3E}">
        <p14:creationId xmlns:p14="http://schemas.microsoft.com/office/powerpoint/2010/main" val="1159345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background of RH</a:t>
            </a:r>
            <a:endParaRPr lang="en-US" b="1" dirty="0"/>
          </a:p>
        </p:txBody>
      </p:sp>
      <p:sp>
        <p:nvSpPr>
          <p:cNvPr id="3" name="Content Placeholder 2"/>
          <p:cNvSpPr>
            <a:spLocks noGrp="1"/>
          </p:cNvSpPr>
          <p:nvPr>
            <p:ph idx="1"/>
          </p:nvPr>
        </p:nvSpPr>
        <p:spPr/>
        <p:txBody>
          <a:bodyPr>
            <a:normAutofit lnSpcReduction="10000"/>
          </a:bodyPr>
          <a:lstStyle/>
          <a:p>
            <a:r>
              <a:rPr lang="en-US" dirty="0" smtClean="0"/>
              <a:t>Immediately after independence the health services were handed to the local council( i.e. Municipal and county council) </a:t>
            </a:r>
          </a:p>
          <a:p>
            <a:r>
              <a:rPr lang="en-US" dirty="0" smtClean="0"/>
              <a:t>In 1970 the </a:t>
            </a:r>
            <a:r>
              <a:rPr lang="en-US" dirty="0" err="1" smtClean="0"/>
              <a:t>Mnx</a:t>
            </a:r>
            <a:r>
              <a:rPr lang="en-US" dirty="0" smtClean="0"/>
              <a:t> of services were taken over by central </a:t>
            </a:r>
            <a:r>
              <a:rPr lang="en-US" dirty="0" err="1" smtClean="0"/>
              <a:t>govt</a:t>
            </a:r>
            <a:r>
              <a:rPr lang="en-US" dirty="0" smtClean="0"/>
              <a:t> and handed to the </a:t>
            </a:r>
            <a:r>
              <a:rPr lang="en-US" dirty="0" err="1" smtClean="0"/>
              <a:t>MoH</a:t>
            </a:r>
            <a:r>
              <a:rPr lang="en-US" dirty="0" smtClean="0"/>
              <a:t> which encountered certain problems :</a:t>
            </a:r>
          </a:p>
          <a:p>
            <a:pPr marL="514350" indent="-514350">
              <a:buFont typeface="+mj-lt"/>
              <a:buAutoNum type="arabicPeriod"/>
            </a:pPr>
            <a:r>
              <a:rPr lang="en-US" dirty="0" smtClean="0"/>
              <a:t>Inadequate staffing </a:t>
            </a:r>
          </a:p>
          <a:p>
            <a:pPr marL="514350" indent="-514350">
              <a:buFont typeface="+mj-lt"/>
              <a:buAutoNum type="arabicPeriod"/>
            </a:pPr>
            <a:r>
              <a:rPr lang="en-US" dirty="0" smtClean="0"/>
              <a:t>Lack of numeration of salary to staff</a:t>
            </a:r>
          </a:p>
          <a:p>
            <a:pPr marL="514350" indent="-514350">
              <a:buFont typeface="+mj-lt"/>
              <a:buAutoNum type="arabicPeriod"/>
            </a:pPr>
            <a:r>
              <a:rPr lang="en-US" dirty="0" smtClean="0"/>
              <a:t>Inadequate resources</a:t>
            </a:r>
            <a:endParaRPr lang="en-US" dirty="0"/>
          </a:p>
        </p:txBody>
      </p:sp>
    </p:spTree>
    <p:extLst>
      <p:ext uri="{BB962C8B-B14F-4D97-AF65-F5344CB8AC3E}">
        <p14:creationId xmlns:p14="http://schemas.microsoft.com/office/powerpoint/2010/main" val="35538297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In 1971 the </a:t>
            </a:r>
            <a:r>
              <a:rPr lang="en-US" dirty="0" err="1" smtClean="0"/>
              <a:t>MoH</a:t>
            </a:r>
            <a:r>
              <a:rPr lang="en-US" dirty="0" smtClean="0"/>
              <a:t> identified a committee to study the health care system with the focus on rural health issues</a:t>
            </a:r>
          </a:p>
          <a:p>
            <a:r>
              <a:rPr lang="en-US" dirty="0" smtClean="0"/>
              <a:t>This committee comprised of WHO,UNICEF and </a:t>
            </a:r>
            <a:r>
              <a:rPr lang="en-US" dirty="0" err="1" smtClean="0"/>
              <a:t>UoN</a:t>
            </a:r>
            <a:r>
              <a:rPr lang="en-US" dirty="0" smtClean="0"/>
              <a:t> school of health sciences and </a:t>
            </a:r>
            <a:r>
              <a:rPr lang="en-US" dirty="0" err="1" smtClean="0"/>
              <a:t>MoH</a:t>
            </a:r>
            <a:endParaRPr lang="en-US" dirty="0" smtClean="0"/>
          </a:p>
          <a:p>
            <a:r>
              <a:rPr lang="en-US" dirty="0" smtClean="0"/>
              <a:t>In 1973 the Ministry took up recommendations of the committee and adopted rural health unit concept as the way to improve health in the </a:t>
            </a:r>
            <a:r>
              <a:rPr lang="en-US" b="1" dirty="0" smtClean="0">
                <a:solidFill>
                  <a:srgbClr val="C00000"/>
                </a:solidFill>
              </a:rPr>
              <a:t>country and there were three objectives of RHU:</a:t>
            </a:r>
            <a:endParaRPr lang="en-US" b="1" dirty="0">
              <a:solidFill>
                <a:srgbClr val="C00000"/>
              </a:solidFill>
            </a:endParaRPr>
          </a:p>
        </p:txBody>
      </p:sp>
    </p:spTree>
    <p:extLst>
      <p:ext uri="{BB962C8B-B14F-4D97-AF65-F5344CB8AC3E}">
        <p14:creationId xmlns:p14="http://schemas.microsoft.com/office/powerpoint/2010/main" val="15447272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objective of RHU</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To provide health services within easy reach access ( 5km)</a:t>
            </a:r>
          </a:p>
          <a:p>
            <a:r>
              <a:rPr lang="en-US" dirty="0" smtClean="0"/>
              <a:t>To deliver those services effectively and efficiently through integration concept</a:t>
            </a:r>
            <a:endParaRPr lang="en-US" dirty="0"/>
          </a:p>
          <a:p>
            <a:r>
              <a:rPr lang="en-US" dirty="0" smtClean="0"/>
              <a:t>To deliver the services at a minimum cost – more affordable to the people</a:t>
            </a:r>
          </a:p>
          <a:p>
            <a:pPr marL="0" indent="0">
              <a:buNone/>
            </a:pPr>
            <a:r>
              <a:rPr lang="en-US" dirty="0" smtClean="0"/>
              <a:t>NB Some 6 provincial rural health training </a:t>
            </a:r>
            <a:r>
              <a:rPr lang="en-US" dirty="0" err="1" smtClean="0"/>
              <a:t>centres</a:t>
            </a:r>
            <a:r>
              <a:rPr lang="en-US" dirty="0" smtClean="0"/>
              <a:t> were opened to offer training in terms of technical skills ,human relation skills and community orientation , team building skills </a:t>
            </a:r>
          </a:p>
        </p:txBody>
      </p:sp>
    </p:spTree>
    <p:extLst>
      <p:ext uri="{BB962C8B-B14F-4D97-AF65-F5344CB8AC3E}">
        <p14:creationId xmlns:p14="http://schemas.microsoft.com/office/powerpoint/2010/main" val="41509372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Rural health demonstration centres in Kenya</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 </a:t>
            </a:r>
            <a:endParaRPr lang="en-US" dirty="0"/>
          </a:p>
          <a:p>
            <a:pPr lvl="0"/>
            <a:r>
              <a:rPr lang="en-GB" dirty="0" err="1" smtClean="0"/>
              <a:t>Karurumo</a:t>
            </a:r>
            <a:r>
              <a:rPr lang="en-GB" dirty="0" smtClean="0"/>
              <a:t> rural training centre </a:t>
            </a:r>
            <a:endParaRPr lang="en-US" dirty="0" smtClean="0"/>
          </a:p>
          <a:p>
            <a:pPr lvl="0"/>
            <a:r>
              <a:rPr lang="en-GB" dirty="0" err="1" smtClean="0"/>
              <a:t>Chuluaimbo</a:t>
            </a:r>
            <a:r>
              <a:rPr lang="en-GB" dirty="0" smtClean="0"/>
              <a:t> </a:t>
            </a:r>
            <a:r>
              <a:rPr lang="en-GB" dirty="0"/>
              <a:t>rural training centre </a:t>
            </a:r>
            <a:endParaRPr lang="en-US" dirty="0"/>
          </a:p>
          <a:p>
            <a:pPr lvl="0"/>
            <a:r>
              <a:rPr lang="en-GB" dirty="0" err="1"/>
              <a:t>Mbale</a:t>
            </a:r>
            <a:r>
              <a:rPr lang="en-GB" dirty="0"/>
              <a:t> rural training centre </a:t>
            </a:r>
            <a:endParaRPr lang="en-US" dirty="0"/>
          </a:p>
          <a:p>
            <a:pPr lvl="0"/>
            <a:r>
              <a:rPr lang="en-GB" dirty="0" err="1"/>
              <a:t>Maragua</a:t>
            </a:r>
            <a:r>
              <a:rPr lang="en-GB" dirty="0"/>
              <a:t> rural training centre </a:t>
            </a:r>
            <a:endParaRPr lang="en-US" dirty="0"/>
          </a:p>
          <a:p>
            <a:pPr lvl="0"/>
            <a:r>
              <a:rPr lang="en-GB" dirty="0" err="1"/>
              <a:t>Mosoriot</a:t>
            </a:r>
            <a:r>
              <a:rPr lang="en-GB" dirty="0"/>
              <a:t> rural training centre </a:t>
            </a:r>
            <a:endParaRPr lang="en-US" dirty="0"/>
          </a:p>
          <a:p>
            <a:pPr lvl="0"/>
            <a:r>
              <a:rPr lang="en-GB" dirty="0" err="1"/>
              <a:t>Tiwi</a:t>
            </a:r>
            <a:r>
              <a:rPr lang="en-GB" dirty="0"/>
              <a:t> rural training centre</a:t>
            </a:r>
            <a:endParaRPr lang="en-US" dirty="0"/>
          </a:p>
          <a:p>
            <a:endParaRPr lang="en-US" dirty="0"/>
          </a:p>
        </p:txBody>
      </p:sp>
    </p:spTree>
    <p:extLst>
      <p:ext uri="{BB962C8B-B14F-4D97-AF65-F5344CB8AC3E}">
        <p14:creationId xmlns:p14="http://schemas.microsoft.com/office/powerpoint/2010/main" val="2580540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Achievements of rural health unit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Integration of services especially MCH,FP (MCH-FP), curative ,preventive, rehabilitative  and </a:t>
            </a:r>
            <a:r>
              <a:rPr lang="en-US" dirty="0" err="1" smtClean="0"/>
              <a:t>promotive</a:t>
            </a:r>
            <a:r>
              <a:rPr lang="en-US" dirty="0" smtClean="0"/>
              <a:t> services offered on daily basis</a:t>
            </a:r>
          </a:p>
          <a:p>
            <a:r>
              <a:rPr lang="en-US" dirty="0" smtClean="0"/>
              <a:t>Establishment of mobile and outreach clinic to reach the people</a:t>
            </a:r>
          </a:p>
          <a:p>
            <a:r>
              <a:rPr lang="en-US" dirty="0" smtClean="0"/>
              <a:t>School health services were also set up through RHU concept </a:t>
            </a:r>
          </a:p>
          <a:p>
            <a:r>
              <a:rPr lang="en-US" dirty="0" smtClean="0"/>
              <a:t>Shifting emphasis to rural as opposed to urban health</a:t>
            </a:r>
          </a:p>
          <a:p>
            <a:r>
              <a:rPr lang="en-US" dirty="0" smtClean="0"/>
              <a:t>Team spirit was strengthened</a:t>
            </a:r>
            <a:endParaRPr lang="en-US" dirty="0"/>
          </a:p>
        </p:txBody>
      </p:sp>
    </p:spTree>
    <p:extLst>
      <p:ext uri="{BB962C8B-B14F-4D97-AF65-F5344CB8AC3E}">
        <p14:creationId xmlns:p14="http://schemas.microsoft.com/office/powerpoint/2010/main" val="35524914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services offered at static health facility</a:t>
            </a:r>
          </a:p>
        </p:txBody>
      </p:sp>
      <p:sp>
        <p:nvSpPr>
          <p:cNvPr id="3" name="Content Placeholder 2"/>
          <p:cNvSpPr>
            <a:spLocks noGrp="1"/>
          </p:cNvSpPr>
          <p:nvPr>
            <p:ph idx="1"/>
          </p:nvPr>
        </p:nvSpPr>
        <p:spPr/>
        <p:txBody>
          <a:bodyPr/>
          <a:lstStyle/>
          <a:p>
            <a:r>
              <a:rPr lang="en-US" dirty="0" smtClean="0"/>
              <a:t>Static health facility- is a public or private facility that provide  health services at specific designated building .it does not include mobile service delivery points </a:t>
            </a:r>
          </a:p>
          <a:p>
            <a:r>
              <a:rPr lang="en-US" dirty="0" smtClean="0"/>
              <a:t>These facilities include dispensaries, health </a:t>
            </a:r>
            <a:r>
              <a:rPr lang="en-US" dirty="0" err="1" smtClean="0"/>
              <a:t>centres</a:t>
            </a:r>
            <a:r>
              <a:rPr lang="en-US" dirty="0" smtClean="0"/>
              <a:t>, county hospitals and national referral hospitals</a:t>
            </a:r>
            <a:endParaRPr lang="en-US" dirty="0"/>
          </a:p>
        </p:txBody>
      </p:sp>
    </p:spTree>
    <p:extLst>
      <p:ext uri="{BB962C8B-B14F-4D97-AF65-F5344CB8AC3E}">
        <p14:creationId xmlns:p14="http://schemas.microsoft.com/office/powerpoint/2010/main" val="2635478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services offered at static health facility</a:t>
            </a:r>
            <a:endParaRPr lang="en-US" dirty="0"/>
          </a:p>
        </p:txBody>
      </p:sp>
      <p:sp>
        <p:nvSpPr>
          <p:cNvPr id="3" name="Content Placeholder 2"/>
          <p:cNvSpPr>
            <a:spLocks noGrp="1"/>
          </p:cNvSpPr>
          <p:nvPr>
            <p:ph idx="1"/>
          </p:nvPr>
        </p:nvSpPr>
        <p:spPr/>
        <p:txBody>
          <a:bodyPr/>
          <a:lstStyle/>
          <a:p>
            <a:r>
              <a:rPr lang="en-US" dirty="0" smtClean="0"/>
              <a:t>Child immunization services</a:t>
            </a:r>
          </a:p>
          <a:p>
            <a:r>
              <a:rPr lang="en-US" dirty="0" smtClean="0"/>
              <a:t>Modern method of family planning services </a:t>
            </a:r>
          </a:p>
          <a:p>
            <a:r>
              <a:rPr lang="en-US" dirty="0" smtClean="0"/>
              <a:t>Delivery care: basic delivery services  and comprehensive emergency obstetric care</a:t>
            </a:r>
          </a:p>
          <a:p>
            <a:r>
              <a:rPr lang="en-US" dirty="0" smtClean="0"/>
              <a:t>TB control and treatment</a:t>
            </a:r>
          </a:p>
          <a:p>
            <a:r>
              <a:rPr lang="en-US" dirty="0" smtClean="0"/>
              <a:t>Non communicable diseases control</a:t>
            </a:r>
            <a:endParaRPr lang="en-US" dirty="0"/>
          </a:p>
        </p:txBody>
      </p:sp>
    </p:spTree>
    <p:extLst>
      <p:ext uri="{BB962C8B-B14F-4D97-AF65-F5344CB8AC3E}">
        <p14:creationId xmlns:p14="http://schemas.microsoft.com/office/powerpoint/2010/main" val="560674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smtClean="0"/>
              <a:t>Hiv</a:t>
            </a:r>
            <a:r>
              <a:rPr lang="en-US" dirty="0" smtClean="0"/>
              <a:t> testing and ART services</a:t>
            </a:r>
          </a:p>
          <a:p>
            <a:r>
              <a:rPr lang="en-US" dirty="0" smtClean="0"/>
              <a:t>PMTCT services : pretesting ,post testing counseling of pregnant mothers and ARV prophylaxis</a:t>
            </a:r>
          </a:p>
          <a:p>
            <a:r>
              <a:rPr lang="en-US" dirty="0" smtClean="0"/>
              <a:t>Diagnostic services: lab ,X-rays, CT scans ,ultra- sound</a:t>
            </a:r>
          </a:p>
          <a:p>
            <a:r>
              <a:rPr lang="en-US" dirty="0" smtClean="0"/>
              <a:t>Surgical services</a:t>
            </a:r>
          </a:p>
          <a:p>
            <a:r>
              <a:rPr lang="en-US" dirty="0" smtClean="0"/>
              <a:t>In patient and out patient curative services</a:t>
            </a:r>
            <a:endParaRPr lang="en-US" dirty="0"/>
          </a:p>
        </p:txBody>
      </p:sp>
    </p:spTree>
    <p:extLst>
      <p:ext uri="{BB962C8B-B14F-4D97-AF65-F5344CB8AC3E}">
        <p14:creationId xmlns:p14="http://schemas.microsoft.com/office/powerpoint/2010/main" val="24760643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COMMUNITY OUTREACH SURVICES</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GB" dirty="0"/>
              <a:t>Taking health services to the community from a static  health facility </a:t>
            </a:r>
            <a:r>
              <a:rPr lang="en-GB" dirty="0" err="1" smtClean="0"/>
              <a:t>i.e</a:t>
            </a:r>
            <a:r>
              <a:rPr lang="en-GB" dirty="0" smtClean="0"/>
              <a:t> from  </a:t>
            </a:r>
            <a:r>
              <a:rPr lang="en-GB" dirty="0"/>
              <a:t>H/C or Dispensary. The services include all the MCH/FP services</a:t>
            </a:r>
            <a:r>
              <a:rPr lang="en-GB" dirty="0" smtClean="0"/>
              <a:t>.</a:t>
            </a:r>
          </a:p>
          <a:p>
            <a:pPr>
              <a:buFont typeface="Wingdings" pitchFamily="2" charset="2"/>
              <a:buChar char="§"/>
            </a:pPr>
            <a:r>
              <a:rPr lang="en-GB" dirty="0" smtClean="0"/>
              <a:t>Outreach is activity of providing  health services in</a:t>
            </a:r>
            <a:r>
              <a:rPr lang="en-US" dirty="0" smtClean="0"/>
              <a:t>form </a:t>
            </a:r>
            <a:r>
              <a:rPr lang="en-US" dirty="0"/>
              <a:t>of mobile </a:t>
            </a:r>
            <a:r>
              <a:rPr lang="en-US" dirty="0" smtClean="0"/>
              <a:t>clinics </a:t>
            </a:r>
            <a:r>
              <a:rPr lang="en-GB" dirty="0" smtClean="0"/>
              <a:t>to any population who might not otherwise have access to those service due </a:t>
            </a:r>
            <a:r>
              <a:rPr lang="en-GB" dirty="0"/>
              <a:t>to distance or lack of </a:t>
            </a:r>
            <a:r>
              <a:rPr lang="en-GB" dirty="0" smtClean="0"/>
              <a:t>infrastructure</a:t>
            </a:r>
            <a:endParaRPr lang="en-GB" dirty="0"/>
          </a:p>
          <a:p>
            <a:pPr>
              <a:buFont typeface="Wingdings" pitchFamily="2" charset="2"/>
              <a:buChar char="§"/>
            </a:pPr>
            <a:r>
              <a:rPr lang="en-GB" dirty="0"/>
              <a:t>The health centre management team organizes a schedule of these services at specific pockets within their catchment  </a:t>
            </a:r>
            <a:r>
              <a:rPr lang="en-GB" dirty="0" smtClean="0"/>
              <a:t>area</a:t>
            </a:r>
            <a:endParaRPr lang="en-GB" dirty="0"/>
          </a:p>
          <a:p>
            <a:pPr marL="0" indent="0">
              <a:buNone/>
            </a:pPr>
            <a:endParaRPr lang="en-US" dirty="0"/>
          </a:p>
        </p:txBody>
      </p:sp>
    </p:spTree>
    <p:extLst>
      <p:ext uri="{BB962C8B-B14F-4D97-AF65-F5344CB8AC3E}">
        <p14:creationId xmlns:p14="http://schemas.microsoft.com/office/powerpoint/2010/main" val="14216038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Tx/>
              <a:buNone/>
            </a:pPr>
            <a:endParaRPr lang="en-GB" dirty="0"/>
          </a:p>
          <a:p>
            <a:pPr>
              <a:buFont typeface="Wingdings" pitchFamily="2" charset="2"/>
              <a:buChar char="§"/>
            </a:pPr>
            <a:r>
              <a:rPr lang="en-GB" dirty="0"/>
              <a:t>In planning the services ,VHC,CHW, &amp; local NGOs are incorporated for the purpose of maximum utilization of resources , skills &amp; knowledge</a:t>
            </a:r>
            <a:r>
              <a:rPr lang="en-GB" dirty="0" smtClean="0"/>
              <a:t>.</a:t>
            </a:r>
          </a:p>
          <a:p>
            <a:pPr>
              <a:buFont typeface="Wingdings" pitchFamily="2" charset="2"/>
              <a:buChar char="§"/>
            </a:pPr>
            <a:r>
              <a:rPr lang="en-GB" dirty="0" smtClean="0"/>
              <a:t>The main goal </a:t>
            </a:r>
            <a:r>
              <a:rPr lang="en-GB" dirty="0"/>
              <a:t>o</a:t>
            </a:r>
            <a:r>
              <a:rPr lang="en-GB" dirty="0" smtClean="0"/>
              <a:t>f outreach services is to ensure services reach every person</a:t>
            </a:r>
            <a:endParaRPr lang="en-GB" dirty="0"/>
          </a:p>
          <a:p>
            <a:pPr marL="0" indent="0">
              <a:buNone/>
            </a:pPr>
            <a:endParaRPr lang="en-US" dirty="0"/>
          </a:p>
        </p:txBody>
      </p:sp>
    </p:spTree>
    <p:extLst>
      <p:ext uri="{BB962C8B-B14F-4D97-AF65-F5344CB8AC3E}">
        <p14:creationId xmlns:p14="http://schemas.microsoft.com/office/powerpoint/2010/main" val="106801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3. includes at least: education concerning prevailing health problems and the methods of preventing and controlling them; promotion of food supply and proper nutrition; an adequate supply of safe water and basic sanitation; maternal and child health care, including family planning; immunization against the major infectious diseases; prevention and control of locally endemic diseases; appropriate treatment of common diseases and injuries; and provision of essential drugs</a:t>
            </a:r>
          </a:p>
        </p:txBody>
      </p:sp>
    </p:spTree>
    <p:extLst>
      <p:ext uri="{BB962C8B-B14F-4D97-AF65-F5344CB8AC3E}">
        <p14:creationId xmlns:p14="http://schemas.microsoft.com/office/powerpoint/2010/main" val="22218392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clinic services</a:t>
            </a:r>
            <a:endParaRPr lang="en-US" dirty="0"/>
          </a:p>
        </p:txBody>
      </p:sp>
      <p:sp>
        <p:nvSpPr>
          <p:cNvPr id="3" name="Content Placeholder 2"/>
          <p:cNvSpPr>
            <a:spLocks noGrp="1"/>
          </p:cNvSpPr>
          <p:nvPr>
            <p:ph idx="1"/>
          </p:nvPr>
        </p:nvSpPr>
        <p:spPr/>
        <p:txBody>
          <a:bodyPr/>
          <a:lstStyle/>
          <a:p>
            <a:pPr marL="0" indent="0">
              <a:buNone/>
            </a:pPr>
            <a:r>
              <a:rPr lang="en-US" dirty="0" smtClean="0"/>
              <a:t>Objectives: </a:t>
            </a:r>
            <a:r>
              <a:rPr lang="en-US" dirty="0"/>
              <a:t>Definitions, mobile clinic team members, services offered during mobile clinics, role of a nurse planning, implementation and evaluation of mobile clinic services,</a:t>
            </a:r>
          </a:p>
          <a:p>
            <a:endParaRPr lang="en-US" dirty="0"/>
          </a:p>
        </p:txBody>
      </p:sp>
    </p:spTree>
    <p:extLst>
      <p:ext uri="{BB962C8B-B14F-4D97-AF65-F5344CB8AC3E}">
        <p14:creationId xmlns:p14="http://schemas.microsoft.com/office/powerpoint/2010/main" val="6256018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Mobile clinics can be defined as clinics that brings free, high quality health care directly to the communities who lack access to basic health  services </a:t>
            </a:r>
          </a:p>
          <a:p>
            <a:pPr marL="0" indent="0">
              <a:buNone/>
            </a:pPr>
            <a:r>
              <a:rPr lang="en-US" b="1" dirty="0" smtClean="0"/>
              <a:t>    Objectives of mobile clinic</a:t>
            </a:r>
          </a:p>
          <a:p>
            <a:r>
              <a:rPr lang="en-US" dirty="0" smtClean="0"/>
              <a:t>Improve access to the health services</a:t>
            </a:r>
          </a:p>
          <a:p>
            <a:r>
              <a:rPr lang="en-US" dirty="0" smtClean="0"/>
              <a:t>To make health services available in underserved/in accessible  areas</a:t>
            </a:r>
          </a:p>
        </p:txBody>
      </p:sp>
    </p:spTree>
    <p:extLst>
      <p:ext uri="{BB962C8B-B14F-4D97-AF65-F5344CB8AC3E}">
        <p14:creationId xmlns:p14="http://schemas.microsoft.com/office/powerpoint/2010/main" val="32703606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lstStyle/>
          <a:p>
            <a:pPr marL="0" indent="0">
              <a:buNone/>
            </a:pPr>
            <a:r>
              <a:rPr lang="en-US" dirty="0"/>
              <a:t> </a:t>
            </a:r>
            <a:r>
              <a:rPr lang="en-US" b="1" dirty="0"/>
              <a:t>Members of mobile clinic team</a:t>
            </a:r>
          </a:p>
          <a:p>
            <a:r>
              <a:rPr lang="en-US" dirty="0" smtClean="0"/>
              <a:t> Nurse</a:t>
            </a:r>
          </a:p>
          <a:p>
            <a:r>
              <a:rPr lang="en-US" dirty="0" smtClean="0"/>
              <a:t> </a:t>
            </a:r>
            <a:r>
              <a:rPr lang="en-US" dirty="0"/>
              <a:t>Pharmacy technologists</a:t>
            </a:r>
          </a:p>
          <a:p>
            <a:r>
              <a:rPr lang="en-US" dirty="0"/>
              <a:t>Clinical </a:t>
            </a:r>
            <a:r>
              <a:rPr lang="en-US" dirty="0" smtClean="0"/>
              <a:t>officer</a:t>
            </a:r>
          </a:p>
          <a:p>
            <a:r>
              <a:rPr lang="en-US" dirty="0" smtClean="0"/>
              <a:t>Nutritionist  </a:t>
            </a:r>
          </a:p>
          <a:p>
            <a:r>
              <a:rPr lang="en-US" dirty="0" smtClean="0"/>
              <a:t>lab </a:t>
            </a:r>
            <a:r>
              <a:rPr lang="en-US" dirty="0"/>
              <a:t>technician</a:t>
            </a:r>
          </a:p>
        </p:txBody>
      </p:sp>
    </p:spTree>
    <p:extLst>
      <p:ext uri="{BB962C8B-B14F-4D97-AF65-F5344CB8AC3E}">
        <p14:creationId xmlns:p14="http://schemas.microsoft.com/office/powerpoint/2010/main" val="16243340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clinic services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Each mobile clinic provide the following service</a:t>
            </a:r>
          </a:p>
          <a:p>
            <a:pPr marL="514350" indent="-514350">
              <a:buAutoNum type="arabicPeriod"/>
            </a:pPr>
            <a:r>
              <a:rPr lang="en-US" dirty="0" smtClean="0"/>
              <a:t>Curative services:   basic treatment of diseases</a:t>
            </a:r>
          </a:p>
          <a:p>
            <a:pPr marL="514350" indent="-514350">
              <a:buAutoNum type="arabicPeriod"/>
            </a:pPr>
            <a:r>
              <a:rPr lang="en-US" dirty="0" smtClean="0"/>
              <a:t>Referral of complicated cases</a:t>
            </a:r>
          </a:p>
          <a:p>
            <a:pPr marL="514350" indent="-514350">
              <a:buAutoNum type="arabicPeriod"/>
            </a:pPr>
            <a:r>
              <a:rPr lang="en-US" dirty="0" smtClean="0"/>
              <a:t>Mobile  pharmacy  delivery of medicines</a:t>
            </a:r>
          </a:p>
          <a:p>
            <a:pPr marL="514350" indent="-514350">
              <a:buAutoNum type="arabicPeriod"/>
            </a:pPr>
            <a:r>
              <a:rPr lang="en-US" dirty="0" smtClean="0"/>
              <a:t>MCH/FP: immunization ,FP,ANC services</a:t>
            </a:r>
          </a:p>
          <a:p>
            <a:pPr marL="514350" indent="-514350">
              <a:buAutoNum type="arabicPeriod"/>
            </a:pPr>
            <a:r>
              <a:rPr lang="en-US" dirty="0" err="1" smtClean="0"/>
              <a:t>Hiv</a:t>
            </a:r>
            <a:r>
              <a:rPr lang="en-US" dirty="0" smtClean="0"/>
              <a:t> testing and counseling services </a:t>
            </a:r>
          </a:p>
          <a:p>
            <a:pPr marL="514350" indent="-514350">
              <a:buAutoNum type="arabicPeriod"/>
            </a:pPr>
            <a:r>
              <a:rPr lang="en-US" dirty="0" smtClean="0"/>
              <a:t>Nutrition therapy services</a:t>
            </a:r>
          </a:p>
          <a:p>
            <a:pPr marL="514350" indent="-514350">
              <a:buAutoNum type="arabicPeriod"/>
            </a:pPr>
            <a:r>
              <a:rPr lang="en-US" dirty="0" smtClean="0"/>
              <a:t>Disease prevention services : early screening of </a:t>
            </a:r>
            <a:r>
              <a:rPr lang="en-US" dirty="0" err="1" smtClean="0"/>
              <a:t>ca</a:t>
            </a:r>
            <a:r>
              <a:rPr lang="en-US" dirty="0" smtClean="0"/>
              <a:t> cx( pap smear), health education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2978293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1.HOME-VISITING</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It is a process of providing care to the clients in their homes or it is a channel of proving  home based care</a:t>
            </a:r>
          </a:p>
          <a:p>
            <a:r>
              <a:rPr lang="en-US" dirty="0" smtClean="0"/>
              <a:t>The care that is extended from the health facility into the home of the client  </a:t>
            </a:r>
          </a:p>
          <a:p>
            <a:r>
              <a:rPr lang="en-US" dirty="0" smtClean="0"/>
              <a:t>This is also family nursing; It gives accurate assessment of the family, the health needs&amp; behavior of the family members in their natural environment</a:t>
            </a:r>
          </a:p>
          <a:p>
            <a:r>
              <a:rPr lang="en-US" dirty="0" smtClean="0"/>
              <a:t>The physical environment is assesse &amp; this help to identify health barriers and resources that can be used to tackle the health problems of the family</a:t>
            </a:r>
          </a:p>
          <a:p>
            <a:endParaRPr lang="en-US" dirty="0"/>
          </a:p>
        </p:txBody>
      </p:sp>
    </p:spTree>
    <p:extLst>
      <p:ext uri="{BB962C8B-B14F-4D97-AF65-F5344CB8AC3E}">
        <p14:creationId xmlns:p14="http://schemas.microsoft.com/office/powerpoint/2010/main" val="8222183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Purposes of home visiting</a:t>
            </a:r>
            <a:endParaRPr lang="en-US" b="1" dirty="0"/>
          </a:p>
        </p:txBody>
      </p:sp>
      <p:sp>
        <p:nvSpPr>
          <p:cNvPr id="3" name="Content Placeholder 2"/>
          <p:cNvSpPr>
            <a:spLocks noGrp="1"/>
          </p:cNvSpPr>
          <p:nvPr>
            <p:ph idx="1"/>
          </p:nvPr>
        </p:nvSpPr>
        <p:spPr/>
        <p:txBody>
          <a:bodyPr>
            <a:normAutofit fontScale="92500" lnSpcReduction="10000"/>
          </a:bodyPr>
          <a:lstStyle/>
          <a:p>
            <a:r>
              <a:rPr lang="en-GB" b="1" dirty="0"/>
              <a:t>Home visiting is </a:t>
            </a:r>
            <a:r>
              <a:rPr lang="en-GB" b="1" dirty="0" smtClean="0"/>
              <a:t>  </a:t>
            </a:r>
            <a:r>
              <a:rPr lang="en-GB" b="1" dirty="0"/>
              <a:t>has two main purposes</a:t>
            </a:r>
            <a:r>
              <a:rPr lang="en-GB" dirty="0" smtClean="0"/>
              <a:t>:</a:t>
            </a:r>
            <a:endParaRPr lang="en-US" dirty="0"/>
          </a:p>
          <a:p>
            <a:pPr lvl="0"/>
            <a:r>
              <a:rPr lang="en-GB" dirty="0"/>
              <a:t>It allows you to follow up individual families at home to find out why some health problems persist in the community despite efforts to prevent or control them, for example malnutrition, communicable diseases, or repeated failure to attend clinics, especially if the family is at risk </a:t>
            </a:r>
            <a:endParaRPr lang="en-US" dirty="0"/>
          </a:p>
          <a:p>
            <a:r>
              <a:rPr lang="en-GB" dirty="0"/>
              <a:t>It keeps you aware of what is going on </a:t>
            </a:r>
            <a:r>
              <a:rPr lang="en-GB" dirty="0" smtClean="0"/>
              <a:t>in your catchment area</a:t>
            </a:r>
            <a:endParaRPr lang="en-US" dirty="0"/>
          </a:p>
        </p:txBody>
      </p:sp>
    </p:spTree>
    <p:extLst>
      <p:ext uri="{BB962C8B-B14F-4D97-AF65-F5344CB8AC3E}">
        <p14:creationId xmlns:p14="http://schemas.microsoft.com/office/powerpoint/2010/main" val="26536240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Skills needed in home visiting</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In order to conduct </a:t>
            </a:r>
            <a:r>
              <a:rPr lang="en-GB" dirty="0"/>
              <a:t>h</a:t>
            </a:r>
            <a:r>
              <a:rPr lang="en-GB" dirty="0" smtClean="0"/>
              <a:t>ome visiting successfully</a:t>
            </a:r>
            <a:r>
              <a:rPr lang="en-GB" dirty="0"/>
              <a:t>, you need to have the following skills: </a:t>
            </a:r>
            <a:endParaRPr lang="en-US" dirty="0"/>
          </a:p>
          <a:p>
            <a:pPr lvl="0"/>
            <a:r>
              <a:rPr lang="en-GB" dirty="0"/>
              <a:t>Good technical skills and knowledge of preventive and therapeutic measures </a:t>
            </a:r>
            <a:endParaRPr lang="en-US" dirty="0"/>
          </a:p>
          <a:p>
            <a:pPr lvl="0"/>
            <a:r>
              <a:rPr lang="en-GB" dirty="0"/>
              <a:t>Good communication skills and </a:t>
            </a:r>
            <a:br>
              <a:rPr lang="en-GB" dirty="0"/>
            </a:br>
            <a:r>
              <a:rPr lang="en-GB" dirty="0"/>
              <a:t>teaching ability </a:t>
            </a:r>
            <a:endParaRPr lang="en-US" dirty="0"/>
          </a:p>
          <a:p>
            <a:pPr lvl="0"/>
            <a:r>
              <a:rPr lang="en-GB" dirty="0"/>
              <a:t>Good leadership skills and rational thinking to make sound judgments </a:t>
            </a:r>
            <a:endParaRPr lang="en-US" dirty="0"/>
          </a:p>
          <a:p>
            <a:pPr lvl="0"/>
            <a:r>
              <a:rPr lang="en-GB" dirty="0"/>
              <a:t>Good counselling skills and an understanding of human </a:t>
            </a:r>
            <a:r>
              <a:rPr lang="en-GB" dirty="0" smtClean="0"/>
              <a:t>relations</a:t>
            </a:r>
            <a:endParaRPr lang="en-US" dirty="0"/>
          </a:p>
        </p:txBody>
      </p:sp>
    </p:spTree>
    <p:extLst>
      <p:ext uri="{BB962C8B-B14F-4D97-AF65-F5344CB8AC3E}">
        <p14:creationId xmlns:p14="http://schemas.microsoft.com/office/powerpoint/2010/main" val="16414887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Factors to consider b4 home visiting</a:t>
            </a:r>
            <a:endParaRPr lang="en-US" b="1" dirty="0"/>
          </a:p>
        </p:txBody>
      </p:sp>
      <p:sp>
        <p:nvSpPr>
          <p:cNvPr id="3" name="Content Placeholder 2"/>
          <p:cNvSpPr>
            <a:spLocks noGrp="1"/>
          </p:cNvSpPr>
          <p:nvPr>
            <p:ph idx="1"/>
          </p:nvPr>
        </p:nvSpPr>
        <p:spPr/>
        <p:txBody>
          <a:bodyPr>
            <a:normAutofit fontScale="92500"/>
          </a:bodyPr>
          <a:lstStyle/>
          <a:p>
            <a:r>
              <a:rPr lang="en-US" dirty="0" smtClean="0"/>
              <a:t>planning needed to be done </a:t>
            </a:r>
          </a:p>
          <a:p>
            <a:r>
              <a:rPr lang="en-US" dirty="0" smtClean="0"/>
              <a:t>Home visiting should be purposeful to meet certain objectives </a:t>
            </a:r>
          </a:p>
          <a:p>
            <a:r>
              <a:rPr lang="en-US" dirty="0" smtClean="0"/>
              <a:t>The visits must be regular and flexible</a:t>
            </a:r>
          </a:p>
          <a:p>
            <a:r>
              <a:rPr lang="en-US" dirty="0" smtClean="0"/>
              <a:t>They should be convenient to th family members</a:t>
            </a:r>
          </a:p>
          <a:p>
            <a:r>
              <a:rPr lang="en-US" dirty="0" smtClean="0"/>
              <a:t>They must be educative to the family members</a:t>
            </a:r>
          </a:p>
          <a:p>
            <a:r>
              <a:rPr lang="en-US" dirty="0" smtClean="0"/>
              <a:t>There must documentation (</a:t>
            </a:r>
            <a:r>
              <a:rPr lang="en-US" dirty="0" err="1" smtClean="0"/>
              <a:t>i.e</a:t>
            </a:r>
            <a:r>
              <a:rPr lang="en-US" dirty="0" smtClean="0"/>
              <a:t> case file )</a:t>
            </a:r>
          </a:p>
          <a:p>
            <a:endParaRPr lang="en-US" dirty="0"/>
          </a:p>
        </p:txBody>
      </p:sp>
    </p:spTree>
    <p:extLst>
      <p:ext uri="{BB962C8B-B14F-4D97-AF65-F5344CB8AC3E}">
        <p14:creationId xmlns:p14="http://schemas.microsoft.com/office/powerpoint/2010/main" val="35811840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Principles of Home Visiting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When </a:t>
            </a:r>
            <a:r>
              <a:rPr lang="en-GB" dirty="0"/>
              <a:t>planning and implementing home visits, you should be guided by some basic principles in order to make a </a:t>
            </a:r>
            <a:r>
              <a:rPr lang="en-GB" dirty="0" smtClean="0"/>
              <a:t>success </a:t>
            </a:r>
            <a:r>
              <a:rPr lang="en-GB" dirty="0"/>
              <a:t>of it. Home visits should be:</a:t>
            </a:r>
            <a:endParaRPr lang="en-US" dirty="0"/>
          </a:p>
          <a:p>
            <a:pPr lvl="0"/>
            <a:r>
              <a:rPr lang="en-GB" dirty="0"/>
              <a:t>Planned and of benefit to the patient </a:t>
            </a:r>
            <a:endParaRPr lang="en-US" dirty="0"/>
          </a:p>
          <a:p>
            <a:pPr lvl="0"/>
            <a:r>
              <a:rPr lang="en-GB" dirty="0"/>
              <a:t>Purposeful, clear and meet the patient‘s needs </a:t>
            </a:r>
            <a:endParaRPr lang="en-US" dirty="0"/>
          </a:p>
          <a:p>
            <a:pPr lvl="0"/>
            <a:r>
              <a:rPr lang="en-GB" dirty="0"/>
              <a:t>Regular and flexible according to the needs of the patient </a:t>
            </a:r>
            <a:endParaRPr lang="en-US" dirty="0"/>
          </a:p>
          <a:p>
            <a:pPr lvl="0"/>
            <a:r>
              <a:rPr lang="en-GB" dirty="0"/>
              <a:t>Educative to the patient. Home visits provide an excellent </a:t>
            </a:r>
            <a:r>
              <a:rPr lang="en-GB" dirty="0" smtClean="0"/>
              <a:t>opportunity for </a:t>
            </a:r>
            <a:r>
              <a:rPr lang="en-GB" dirty="0"/>
              <a:t>health education </a:t>
            </a:r>
            <a:endParaRPr lang="en-US" dirty="0"/>
          </a:p>
          <a:p>
            <a:pPr marL="0" indent="0">
              <a:buNone/>
            </a:pPr>
            <a:endParaRPr lang="en-US" dirty="0"/>
          </a:p>
        </p:txBody>
      </p:sp>
    </p:spTree>
    <p:extLst>
      <p:ext uri="{BB962C8B-B14F-4D97-AF65-F5344CB8AC3E}">
        <p14:creationId xmlns:p14="http://schemas.microsoft.com/office/powerpoint/2010/main" val="25726463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GB" dirty="0"/>
              <a:t>Used to demonstrate principles of health </a:t>
            </a:r>
            <a:endParaRPr lang="en-US" dirty="0"/>
          </a:p>
          <a:p>
            <a:pPr lvl="0"/>
            <a:r>
              <a:rPr lang="en-GB" dirty="0"/>
              <a:t>Convenient and acceptable to the patient </a:t>
            </a:r>
            <a:endParaRPr lang="en-US" dirty="0"/>
          </a:p>
          <a:p>
            <a:pPr lvl="0"/>
            <a:r>
              <a:rPr lang="en-GB" dirty="0"/>
              <a:t>Respectful of the patient‘s right to refuse care </a:t>
            </a:r>
            <a:endParaRPr lang="en-US" dirty="0"/>
          </a:p>
          <a:p>
            <a:pPr lvl="0"/>
            <a:r>
              <a:rPr lang="en-GB" dirty="0"/>
              <a:t>Recorded in the appropriate case </a:t>
            </a:r>
            <a:r>
              <a:rPr lang="en-GB" dirty="0" smtClean="0"/>
              <a:t>file</a:t>
            </a:r>
          </a:p>
          <a:p>
            <a:pPr marL="0" lvl="0" indent="0">
              <a:buNone/>
            </a:pPr>
            <a:r>
              <a:rPr lang="en-GB" dirty="0" smtClean="0">
                <a:solidFill>
                  <a:srgbClr val="C00000"/>
                </a:solidFill>
              </a:rPr>
              <a:t>NB:</a:t>
            </a:r>
            <a:r>
              <a:rPr lang="en-GB" dirty="0">
                <a:solidFill>
                  <a:srgbClr val="C00000"/>
                </a:solidFill>
              </a:rPr>
              <a:t> If you follow these basic principles when planning your home visits, you will find your home visits fun and productive</a:t>
            </a:r>
            <a:endParaRPr lang="en-US" dirty="0">
              <a:solidFill>
                <a:srgbClr val="C00000"/>
              </a:solidFill>
            </a:endParaRPr>
          </a:p>
          <a:p>
            <a:endParaRPr lang="en-US" dirty="0"/>
          </a:p>
        </p:txBody>
      </p:sp>
    </p:spTree>
    <p:extLst>
      <p:ext uri="{BB962C8B-B14F-4D97-AF65-F5344CB8AC3E}">
        <p14:creationId xmlns:p14="http://schemas.microsoft.com/office/powerpoint/2010/main" val="336251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4. </a:t>
            </a:r>
            <a:r>
              <a:rPr lang="en-US" dirty="0" smtClean="0"/>
              <a:t> </a:t>
            </a:r>
            <a:r>
              <a:rPr lang="en-US" dirty="0"/>
              <a:t>T</a:t>
            </a:r>
            <a:r>
              <a:rPr lang="en-US" dirty="0" smtClean="0"/>
              <a:t>he </a:t>
            </a:r>
            <a:r>
              <a:rPr lang="en-US" dirty="0"/>
              <a:t>health </a:t>
            </a:r>
            <a:r>
              <a:rPr lang="en-US" dirty="0" smtClean="0"/>
              <a:t>sector needed to work together  in a coordinated manner with </a:t>
            </a:r>
            <a:r>
              <a:rPr lang="en-US" dirty="0"/>
              <a:t>related </a:t>
            </a:r>
            <a:r>
              <a:rPr lang="en-US" dirty="0" smtClean="0"/>
              <a:t>sectors, </a:t>
            </a:r>
            <a:r>
              <a:rPr lang="en-US" dirty="0"/>
              <a:t>in particular agriculture, animal husbandry, food, industry, education, housing, public works, communications and other </a:t>
            </a:r>
            <a:r>
              <a:rPr lang="en-US" dirty="0" smtClean="0"/>
              <a:t>sectors to</a:t>
            </a:r>
            <a:r>
              <a:rPr lang="en-GB" dirty="0" smtClean="0"/>
              <a:t> </a:t>
            </a:r>
            <a:r>
              <a:rPr lang="en-GB" dirty="0"/>
              <a:t>ensure that they </a:t>
            </a:r>
            <a:r>
              <a:rPr lang="en-GB" dirty="0" smtClean="0"/>
              <a:t>contribute </a:t>
            </a:r>
            <a:r>
              <a:rPr lang="en-GB" dirty="0"/>
              <a:t>to the health of the community</a:t>
            </a:r>
            <a:endParaRPr lang="en-US" dirty="0"/>
          </a:p>
          <a:p>
            <a:r>
              <a:rPr lang="en-US" dirty="0"/>
              <a:t>5. Requires and promotes maximum community </a:t>
            </a:r>
            <a:r>
              <a:rPr lang="en-US" dirty="0" smtClean="0"/>
              <a:t> </a:t>
            </a:r>
            <a:r>
              <a:rPr lang="en-US" dirty="0"/>
              <a:t>participation in the planning, organization, operation and control of primary health care, making fullest use of local, national and other available </a:t>
            </a:r>
            <a:r>
              <a:rPr lang="en-US" dirty="0" smtClean="0"/>
              <a:t>resources </a:t>
            </a:r>
            <a:endParaRPr lang="en-US" dirty="0"/>
          </a:p>
        </p:txBody>
      </p:sp>
    </p:spTree>
    <p:extLst>
      <p:ext uri="{BB962C8B-B14F-4D97-AF65-F5344CB8AC3E}">
        <p14:creationId xmlns:p14="http://schemas.microsoft.com/office/powerpoint/2010/main" val="346168270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 of </a:t>
            </a:r>
            <a:r>
              <a:rPr lang="en-US" b="1" dirty="0"/>
              <a:t>clients for home visiting</a:t>
            </a:r>
          </a:p>
        </p:txBody>
      </p:sp>
      <p:sp>
        <p:nvSpPr>
          <p:cNvPr id="3" name="Content Placeholder 2"/>
          <p:cNvSpPr>
            <a:spLocks noGrp="1"/>
          </p:cNvSpPr>
          <p:nvPr>
            <p:ph idx="1"/>
          </p:nvPr>
        </p:nvSpPr>
        <p:spPr/>
        <p:txBody>
          <a:bodyPr>
            <a:normAutofit/>
          </a:bodyPr>
          <a:lstStyle/>
          <a:p>
            <a:r>
              <a:rPr lang="en-US" dirty="0" smtClean="0"/>
              <a:t>Out-patient clinics like under 5 clinic, MCH, adult out patient clinics  </a:t>
            </a:r>
          </a:p>
          <a:p>
            <a:r>
              <a:rPr lang="en-US" dirty="0" smtClean="0"/>
              <a:t>In patient  wards/hospital wards</a:t>
            </a:r>
          </a:p>
          <a:p>
            <a:r>
              <a:rPr lang="en-US" dirty="0" smtClean="0"/>
              <a:t>Out reach services e.g. mobile clinics</a:t>
            </a:r>
          </a:p>
          <a:p>
            <a:pPr marL="0" indent="0">
              <a:buNone/>
            </a:pPr>
            <a:endParaRPr lang="en-US" dirty="0" smtClean="0"/>
          </a:p>
        </p:txBody>
      </p:sp>
    </p:spTree>
    <p:extLst>
      <p:ext uri="{BB962C8B-B14F-4D97-AF65-F5344CB8AC3E}">
        <p14:creationId xmlns:p14="http://schemas.microsoft.com/office/powerpoint/2010/main" val="20799113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Process of Home Visiting</a:t>
            </a:r>
            <a:endParaRPr lang="en-US" dirty="0"/>
          </a:p>
        </p:txBody>
      </p:sp>
      <p:sp>
        <p:nvSpPr>
          <p:cNvPr id="3" name="Content Placeholder 2"/>
          <p:cNvSpPr>
            <a:spLocks noGrp="1"/>
          </p:cNvSpPr>
          <p:nvPr>
            <p:ph idx="1"/>
          </p:nvPr>
        </p:nvSpPr>
        <p:spPr/>
        <p:txBody>
          <a:bodyPr>
            <a:normAutofit/>
          </a:bodyPr>
          <a:lstStyle/>
          <a:p>
            <a:r>
              <a:rPr lang="en-GB" dirty="0"/>
              <a:t>The process of home visiting is carried out in five </a:t>
            </a:r>
            <a:r>
              <a:rPr lang="en-GB" dirty="0" smtClean="0"/>
              <a:t>phases</a:t>
            </a:r>
            <a:r>
              <a:rPr lang="en-GB" dirty="0"/>
              <a:t> </a:t>
            </a:r>
            <a:r>
              <a:rPr lang="en-GB" dirty="0" smtClean="0"/>
              <a:t>or steps.</a:t>
            </a:r>
          </a:p>
          <a:p>
            <a:pPr marL="0" indent="0">
              <a:buNone/>
            </a:pPr>
            <a:r>
              <a:rPr lang="en-GB" dirty="0" smtClean="0"/>
              <a:t>1.</a:t>
            </a:r>
            <a:r>
              <a:rPr lang="en-GB" b="1" dirty="0"/>
              <a:t> Entry or Initiation Phase</a:t>
            </a:r>
            <a:r>
              <a:rPr lang="en-GB" dirty="0"/>
              <a:t> </a:t>
            </a:r>
            <a:endParaRPr lang="en-US" dirty="0"/>
          </a:p>
          <a:p>
            <a:r>
              <a:rPr lang="en-GB" dirty="0"/>
              <a:t>The community health nurse shares information with the patient on the reason and purposes for home visits. </a:t>
            </a:r>
            <a:br>
              <a:rPr lang="en-GB" dirty="0"/>
            </a:br>
            <a:r>
              <a:rPr lang="en-GB" dirty="0"/>
              <a:t>This interaction may occur in a hospital ward or at a clinic</a:t>
            </a:r>
            <a:endParaRPr lang="en-US" dirty="0"/>
          </a:p>
          <a:p>
            <a:endParaRPr lang="en-US" dirty="0"/>
          </a:p>
          <a:p>
            <a:endParaRPr lang="en-US" dirty="0"/>
          </a:p>
        </p:txBody>
      </p:sp>
    </p:spTree>
    <p:extLst>
      <p:ext uri="{BB962C8B-B14F-4D97-AF65-F5344CB8AC3E}">
        <p14:creationId xmlns:p14="http://schemas.microsoft.com/office/powerpoint/2010/main" val="16084468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GB" b="1" dirty="0"/>
              <a:t>Pre-visit Activities</a:t>
            </a:r>
            <a:r>
              <a:rPr lang="en-GB" dirty="0"/>
              <a:t> </a:t>
            </a:r>
            <a:endParaRPr lang="en-US" dirty="0"/>
          </a:p>
          <a:p>
            <a:r>
              <a:rPr lang="en-GB" dirty="0"/>
              <a:t>Before the actual home visit, you have to look for information regarding the patient and the family. You also need to gather information regarding the location of the house, distance from your health facility and the physical address. During pre-visit activities, you should investigate the community </a:t>
            </a:r>
            <a:r>
              <a:rPr lang="en-GB" dirty="0" smtClean="0"/>
              <a:t>resource</a:t>
            </a:r>
            <a:endParaRPr lang="en-US" dirty="0"/>
          </a:p>
          <a:p>
            <a:endParaRPr lang="en-US" dirty="0"/>
          </a:p>
        </p:txBody>
      </p:sp>
    </p:spTree>
    <p:extLst>
      <p:ext uri="{BB962C8B-B14F-4D97-AF65-F5344CB8AC3E}">
        <p14:creationId xmlns:p14="http://schemas.microsoft.com/office/powerpoint/2010/main" val="38352440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3.Working phase/home visiting activities</a:t>
            </a:r>
          </a:p>
          <a:p>
            <a:pPr marL="0" indent="0">
              <a:buNone/>
            </a:pPr>
            <a:r>
              <a:rPr lang="en-GB" dirty="0"/>
              <a:t>This is the working phase during which you put into action your planned health activities. During this phase you must establish trust and rapport with the patient and the family so that there </a:t>
            </a:r>
            <a:r>
              <a:rPr lang="en-GB" dirty="0" smtClean="0"/>
              <a:t>can</a:t>
            </a:r>
            <a:r>
              <a:rPr lang="en-GB" dirty="0"/>
              <a:t> be a positive interpersonal relationship </a:t>
            </a:r>
            <a:br>
              <a:rPr lang="en-GB" dirty="0"/>
            </a:br>
            <a:r>
              <a:rPr lang="en-GB" dirty="0"/>
              <a:t>(a professional nurse-patient relationship). </a:t>
            </a:r>
            <a:endParaRPr lang="en-GB" dirty="0" smtClean="0"/>
          </a:p>
          <a:p>
            <a:pPr marL="0" indent="0">
              <a:buNone/>
            </a:pPr>
            <a:r>
              <a:rPr lang="en-GB" dirty="0" smtClean="0"/>
              <a:t>This </a:t>
            </a:r>
            <a:r>
              <a:rPr lang="en-GB" dirty="0"/>
              <a:t>relationship will enhance the achievement of the mutually determined health-oriented goals</a:t>
            </a:r>
            <a:endParaRPr lang="en-US" dirty="0"/>
          </a:p>
          <a:p>
            <a:pPr marL="0" indent="0">
              <a:buNone/>
            </a:pPr>
            <a:endParaRPr lang="en-US" dirty="0"/>
          </a:p>
        </p:txBody>
      </p:sp>
    </p:spTree>
    <p:extLst>
      <p:ext uri="{BB962C8B-B14F-4D97-AF65-F5344CB8AC3E}">
        <p14:creationId xmlns:p14="http://schemas.microsoft.com/office/powerpoint/2010/main" val="25031823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GB" b="1" dirty="0" smtClean="0"/>
              <a:t>4. Termination </a:t>
            </a:r>
            <a:r>
              <a:rPr lang="en-GB" b="1" dirty="0"/>
              <a:t>Phase of Visit</a:t>
            </a:r>
            <a:r>
              <a:rPr lang="en-GB" dirty="0"/>
              <a:t> </a:t>
            </a:r>
            <a:endParaRPr lang="en-US" dirty="0"/>
          </a:p>
          <a:p>
            <a:pPr marL="0" indent="0">
              <a:buNone/>
            </a:pPr>
            <a:r>
              <a:rPr lang="en-GB" dirty="0" smtClean="0"/>
              <a:t>This occurs </a:t>
            </a:r>
            <a:r>
              <a:rPr lang="en-GB" dirty="0"/>
              <a:t>when the health oriented goals have been met. Termination of home visits can occur due to any of the following reasons:</a:t>
            </a:r>
            <a:endParaRPr lang="en-US" dirty="0"/>
          </a:p>
          <a:p>
            <a:pPr lvl="0"/>
            <a:r>
              <a:rPr lang="en-GB" dirty="0"/>
              <a:t>The patients’ health has been restored and the patient can function without the nurse </a:t>
            </a:r>
            <a:endParaRPr lang="en-US" dirty="0"/>
          </a:p>
          <a:p>
            <a:pPr lvl="0"/>
            <a:r>
              <a:rPr lang="en-GB" dirty="0"/>
              <a:t>The patient has changed their residence </a:t>
            </a:r>
            <a:endParaRPr lang="en-US" dirty="0"/>
          </a:p>
          <a:p>
            <a:pPr lvl="0"/>
            <a:r>
              <a:rPr lang="en-GB" dirty="0"/>
              <a:t>The community health nurse has transferred the patients’ care to another nurse or agency</a:t>
            </a:r>
            <a:endParaRPr lang="en-US" dirty="0"/>
          </a:p>
          <a:p>
            <a:endParaRPr lang="en-US" dirty="0"/>
          </a:p>
        </p:txBody>
      </p:sp>
    </p:spTree>
    <p:extLst>
      <p:ext uri="{BB962C8B-B14F-4D97-AF65-F5344CB8AC3E}">
        <p14:creationId xmlns:p14="http://schemas.microsoft.com/office/powerpoint/2010/main" val="18970076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Advantages of Home Visiting</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a:t>Home visiting gives a more accurate assessment of the family structure and behaviour in their natural environment. </a:t>
            </a:r>
            <a:endParaRPr lang="en-US" dirty="0"/>
          </a:p>
          <a:p>
            <a:pPr lvl="0"/>
            <a:r>
              <a:rPr lang="en-GB" dirty="0"/>
              <a:t>Home visits provide an opportunity to observe the physical environment of the home and identify barriers to, and resources for achieving family health.  </a:t>
            </a:r>
            <a:endParaRPr lang="en-US" dirty="0"/>
          </a:p>
          <a:p>
            <a:pPr lvl="0"/>
            <a:r>
              <a:rPr lang="en-GB" dirty="0"/>
              <a:t>At home, the nurse works with the patient first hand to implement health action using realistic resources.  </a:t>
            </a:r>
            <a:endParaRPr lang="en-US" dirty="0"/>
          </a:p>
        </p:txBody>
      </p:sp>
    </p:spTree>
    <p:extLst>
      <p:ext uri="{BB962C8B-B14F-4D97-AF65-F5344CB8AC3E}">
        <p14:creationId xmlns:p14="http://schemas.microsoft.com/office/powerpoint/2010/main" val="28130883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GB" dirty="0"/>
              <a:t>By meeting the family on its home ground the nurse will be enhancing the family’s sense of control and active participation in meeting its health needs. </a:t>
            </a:r>
            <a:endParaRPr lang="en-GB" dirty="0" smtClean="0"/>
          </a:p>
          <a:p>
            <a:pPr lvl="0"/>
            <a:r>
              <a:rPr lang="en-GB" dirty="0" smtClean="0"/>
              <a:t>It </a:t>
            </a:r>
            <a:r>
              <a:rPr lang="en-GB" dirty="0"/>
              <a:t>provides an excellent opportunity to implement planned health care. </a:t>
            </a:r>
            <a:endParaRPr lang="en-US" dirty="0"/>
          </a:p>
          <a:p>
            <a:r>
              <a:rPr lang="en-GB" dirty="0"/>
              <a:t>It provides an opportunity to learn about the home and family situation</a:t>
            </a:r>
            <a:endParaRPr lang="en-US" dirty="0"/>
          </a:p>
          <a:p>
            <a:endParaRPr lang="en-US" dirty="0"/>
          </a:p>
        </p:txBody>
      </p:sp>
    </p:spTree>
    <p:extLst>
      <p:ext uri="{BB962C8B-B14F-4D97-AF65-F5344CB8AC3E}">
        <p14:creationId xmlns:p14="http://schemas.microsoft.com/office/powerpoint/2010/main" val="27812605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Disadvantages of Home Visiting</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GB" dirty="0" smtClean="0"/>
              <a:t>The </a:t>
            </a:r>
            <a:r>
              <a:rPr lang="en-GB" dirty="0"/>
              <a:t>disadvantages of home visiting include the following:</a:t>
            </a:r>
            <a:endParaRPr lang="en-US" dirty="0"/>
          </a:p>
          <a:p>
            <a:pPr lvl="0"/>
            <a:r>
              <a:rPr lang="en-GB" dirty="0"/>
              <a:t>Home visits consume a lot the nurse's time and energy as well as transport fuel (petrol or diesel) or bus fare. </a:t>
            </a:r>
            <a:endParaRPr lang="en-US" dirty="0"/>
          </a:p>
          <a:p>
            <a:pPr lvl="0"/>
            <a:r>
              <a:rPr lang="en-GB" dirty="0"/>
              <a:t>Unforeseen events may occur during home visits, which will interfere with planned activities. </a:t>
            </a:r>
            <a:endParaRPr lang="en-US" dirty="0"/>
          </a:p>
        </p:txBody>
      </p:sp>
    </p:spTree>
    <p:extLst>
      <p:ext uri="{BB962C8B-B14F-4D97-AF65-F5344CB8AC3E}">
        <p14:creationId xmlns:p14="http://schemas.microsoft.com/office/powerpoint/2010/main" val="144958353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a:t>The patient’s family may not accept the nurse due to various factors such as cultural or religious differences, personal characteristics of the nurse and the patient or to some extent, socio-economic status of the nurse and the patient. </a:t>
            </a:r>
            <a:endParaRPr lang="en-US" dirty="0"/>
          </a:p>
          <a:p>
            <a:pPr lvl="0"/>
            <a:r>
              <a:rPr lang="en-GB" dirty="0"/>
              <a:t>Confusion of the nurse’s role in a community where there may be a lack of knowledge and understanding of the role of the community health nurse.</a:t>
            </a:r>
            <a:endParaRPr lang="en-US" dirty="0"/>
          </a:p>
          <a:p>
            <a:endParaRPr lang="en-US" dirty="0"/>
          </a:p>
          <a:p>
            <a:endParaRPr lang="en-US" dirty="0"/>
          </a:p>
        </p:txBody>
      </p:sp>
    </p:spTree>
    <p:extLst>
      <p:ext uri="{BB962C8B-B14F-4D97-AF65-F5344CB8AC3E}">
        <p14:creationId xmlns:p14="http://schemas.microsoft.com/office/powerpoint/2010/main" val="26652950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lvl="0" indent="0">
              <a:buNone/>
            </a:pPr>
            <a:r>
              <a:rPr lang="en-GB" b="1" dirty="0"/>
              <a:t> </a:t>
            </a:r>
            <a:r>
              <a:rPr lang="en-GB" b="1" dirty="0" smtClean="0"/>
              <a:t>5.Post-visit </a:t>
            </a:r>
            <a:r>
              <a:rPr lang="en-GB" b="1" dirty="0"/>
              <a:t>Activities</a:t>
            </a:r>
            <a:r>
              <a:rPr lang="en-GB" dirty="0"/>
              <a:t> </a:t>
            </a:r>
            <a:endParaRPr lang="en-US" dirty="0"/>
          </a:p>
          <a:p>
            <a:pPr lvl="0"/>
            <a:r>
              <a:rPr lang="en-GB" dirty="0" smtClean="0"/>
              <a:t>Post-visit </a:t>
            </a:r>
            <a:r>
              <a:rPr lang="en-GB" dirty="0"/>
              <a:t>activities include recording </a:t>
            </a:r>
            <a:r>
              <a:rPr lang="en-GB" dirty="0" smtClean="0"/>
              <a:t> of the case file and </a:t>
            </a:r>
            <a:r>
              <a:rPr lang="en-GB" dirty="0"/>
              <a:t>reporting important events of the home visits, and sharing the reports with the appropriate authorities and individuals about the patient family</a:t>
            </a:r>
            <a:endParaRPr lang="en-US" dirty="0"/>
          </a:p>
          <a:p>
            <a:endParaRPr lang="en-US" dirty="0"/>
          </a:p>
        </p:txBody>
      </p:sp>
    </p:spTree>
    <p:extLst>
      <p:ext uri="{BB962C8B-B14F-4D97-AF65-F5344CB8AC3E}">
        <p14:creationId xmlns:p14="http://schemas.microsoft.com/office/powerpoint/2010/main" val="88981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46237"/>
            <a:ext cx="8229600" cy="4525963"/>
          </a:xfrm>
        </p:spPr>
        <p:txBody>
          <a:bodyPr>
            <a:normAutofit fontScale="92500" lnSpcReduction="20000"/>
          </a:bodyPr>
          <a:lstStyle/>
          <a:p>
            <a:r>
              <a:rPr lang="en-US" dirty="0">
                <a:latin typeface="+mj-lt"/>
              </a:rPr>
              <a:t>6. Should be </a:t>
            </a:r>
            <a:r>
              <a:rPr lang="en-US" dirty="0" smtClean="0">
                <a:latin typeface="+mj-lt"/>
              </a:rPr>
              <a:t>sustainable : PHC  should be provided </a:t>
            </a:r>
            <a:r>
              <a:rPr lang="en-US" dirty="0" smtClean="0">
                <a:latin typeface="+mj-lt"/>
                <a:cs typeface="Times New Roman" pitchFamily="18" charset="0"/>
              </a:rPr>
              <a:t>at cost </a:t>
            </a:r>
            <a:r>
              <a:rPr lang="en-US" dirty="0">
                <a:latin typeface="+mj-lt"/>
                <a:cs typeface="Times New Roman" pitchFamily="18" charset="0"/>
              </a:rPr>
              <a:t>that the community can afford to maintain at every stage of their development in the spirit of self-reliance and self </a:t>
            </a:r>
            <a:r>
              <a:rPr lang="en-US" dirty="0" smtClean="0">
                <a:latin typeface="+mj-lt"/>
                <a:cs typeface="Times New Roman" pitchFamily="18" charset="0"/>
              </a:rPr>
              <a:t>determination</a:t>
            </a:r>
            <a:endParaRPr lang="en-US" dirty="0">
              <a:latin typeface="+mj-lt"/>
            </a:endParaRPr>
          </a:p>
          <a:p>
            <a:r>
              <a:rPr lang="en-US" dirty="0">
                <a:latin typeface="+mj-lt"/>
              </a:rPr>
              <a:t>7. Relies, at local and referral levels, on health workers, including physicians, nurses, midwives, auxiliaries </a:t>
            </a:r>
            <a:r>
              <a:rPr lang="en-US" dirty="0"/>
              <a:t>and community workers as applicable, as well as traditional practitioners as needed, suitably trained socially and technically to work as a health team and to respond to the expressed health needs of the community</a:t>
            </a:r>
          </a:p>
        </p:txBody>
      </p:sp>
    </p:spTree>
    <p:extLst>
      <p:ext uri="{BB962C8B-B14F-4D97-AF65-F5344CB8AC3E}">
        <p14:creationId xmlns:p14="http://schemas.microsoft.com/office/powerpoint/2010/main" val="207053150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2.SCHOOL HEALTH PROGRAMMES</a:t>
            </a:r>
            <a:endParaRPr lang="en-US" dirty="0"/>
          </a:p>
        </p:txBody>
      </p:sp>
      <p:sp>
        <p:nvSpPr>
          <p:cNvPr id="3" name="Content Placeholder 2"/>
          <p:cNvSpPr>
            <a:spLocks noGrp="1"/>
          </p:cNvSpPr>
          <p:nvPr>
            <p:ph idx="1"/>
          </p:nvPr>
        </p:nvSpPr>
        <p:spPr/>
        <p:txBody>
          <a:bodyPr>
            <a:normAutofit lnSpcReduction="10000"/>
          </a:bodyPr>
          <a:lstStyle/>
          <a:p>
            <a:r>
              <a:rPr lang="en-GB" b="1" dirty="0" smtClean="0"/>
              <a:t>INTRODUCTION</a:t>
            </a:r>
            <a:endParaRPr lang="en-GB" b="1" dirty="0"/>
          </a:p>
          <a:p>
            <a:r>
              <a:rPr lang="en-GB" dirty="0" smtClean="0"/>
              <a:t>When </a:t>
            </a:r>
            <a:r>
              <a:rPr lang="en-GB" dirty="0"/>
              <a:t>a child reaches school going age, it is necessary that, the health care that was provided when they were under five years is continued. </a:t>
            </a:r>
            <a:endParaRPr lang="en-US" dirty="0"/>
          </a:p>
          <a:p>
            <a:r>
              <a:rPr lang="en-GB" dirty="0"/>
              <a:t>School health focuses on ensuring health promotion, conservation, protection and correction of abnormalities of the school population</a:t>
            </a:r>
            <a:endParaRPr lang="en-US" dirty="0"/>
          </a:p>
        </p:txBody>
      </p:sp>
    </p:spTree>
    <p:extLst>
      <p:ext uri="{BB962C8B-B14F-4D97-AF65-F5344CB8AC3E}">
        <p14:creationId xmlns:p14="http://schemas.microsoft.com/office/powerpoint/2010/main" val="18308934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By </a:t>
            </a:r>
            <a:r>
              <a:rPr lang="en-GB" dirty="0"/>
              <a:t>the end of this section you will be able to: </a:t>
            </a:r>
            <a:endParaRPr lang="en-US" dirty="0"/>
          </a:p>
          <a:p>
            <a:pPr lvl="0"/>
            <a:r>
              <a:rPr lang="en-GB" dirty="0"/>
              <a:t>Describe how to organise a school health programme </a:t>
            </a:r>
            <a:endParaRPr lang="en-US" dirty="0"/>
          </a:p>
          <a:p>
            <a:pPr lvl="0"/>
            <a:r>
              <a:rPr lang="en-GB" dirty="0"/>
              <a:t>State the </a:t>
            </a:r>
            <a:r>
              <a:rPr lang="en-GB" dirty="0" smtClean="0"/>
              <a:t>objectives </a:t>
            </a:r>
            <a:r>
              <a:rPr lang="en-GB" dirty="0"/>
              <a:t>of a school health programme </a:t>
            </a:r>
            <a:endParaRPr lang="en-US" dirty="0"/>
          </a:p>
          <a:p>
            <a:pPr lvl="0"/>
            <a:r>
              <a:rPr lang="en-GB" dirty="0"/>
              <a:t>Explain how to plan and implement school health services </a:t>
            </a:r>
            <a:endParaRPr lang="en-US" dirty="0"/>
          </a:p>
          <a:p>
            <a:pPr lvl="0"/>
            <a:r>
              <a:rPr lang="en-GB" dirty="0"/>
              <a:t>State the activities undertaken during a school </a:t>
            </a:r>
            <a:br>
              <a:rPr lang="en-GB" dirty="0"/>
            </a:br>
            <a:r>
              <a:rPr lang="en-GB" dirty="0"/>
              <a:t>health service </a:t>
            </a:r>
            <a:endParaRPr lang="en-US" dirty="0"/>
          </a:p>
          <a:p>
            <a:pPr lvl="0"/>
            <a:r>
              <a:rPr lang="en-GB" dirty="0"/>
              <a:t>Evaluate school health programmes</a:t>
            </a:r>
            <a:endParaRPr lang="en-US" dirty="0"/>
          </a:p>
          <a:p>
            <a:endParaRPr lang="en-US" dirty="0"/>
          </a:p>
        </p:txBody>
      </p:sp>
    </p:spTree>
    <p:extLst>
      <p:ext uri="{BB962C8B-B14F-4D97-AF65-F5344CB8AC3E}">
        <p14:creationId xmlns:p14="http://schemas.microsoft.com/office/powerpoint/2010/main" val="18345537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Organisation of School Health Programmes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In </a:t>
            </a:r>
            <a:r>
              <a:rPr lang="en-GB" dirty="0"/>
              <a:t>Kenya, it is your responsibility as a community health nurse to design school health programmes. In order to organise a practical school health programme you need to involve the rest of the health team members, the school administration and the community</a:t>
            </a:r>
            <a:r>
              <a:rPr lang="en-GB" dirty="0" smtClean="0"/>
              <a:t>.</a:t>
            </a:r>
            <a:endParaRPr lang="en-US" dirty="0"/>
          </a:p>
          <a:p>
            <a:pPr marL="0" indent="0">
              <a:buNone/>
            </a:pPr>
            <a:r>
              <a:rPr lang="en-GB" b="1" dirty="0"/>
              <a:t> </a:t>
            </a:r>
            <a:r>
              <a:rPr lang="en-GB" dirty="0"/>
              <a:t> </a:t>
            </a:r>
            <a:r>
              <a:rPr lang="en-GB" b="1" dirty="0"/>
              <a:t>The following are members of the school health team</a:t>
            </a:r>
            <a:r>
              <a:rPr lang="en-GB" dirty="0"/>
              <a:t>: </a:t>
            </a:r>
            <a:endParaRPr lang="en-US" dirty="0"/>
          </a:p>
          <a:p>
            <a:pPr lvl="0"/>
            <a:r>
              <a:rPr lang="en-GB" dirty="0"/>
              <a:t>Teachers </a:t>
            </a:r>
            <a:endParaRPr lang="en-US" dirty="0"/>
          </a:p>
          <a:p>
            <a:pPr lvl="0"/>
            <a:r>
              <a:rPr lang="en-GB" dirty="0"/>
              <a:t>Pupils and students </a:t>
            </a:r>
            <a:endParaRPr lang="en-US" dirty="0"/>
          </a:p>
          <a:p>
            <a:pPr lvl="0"/>
            <a:r>
              <a:rPr lang="en-GB" dirty="0"/>
              <a:t>Parents </a:t>
            </a:r>
            <a:endParaRPr lang="en-US" dirty="0"/>
          </a:p>
          <a:p>
            <a:endParaRPr lang="en-US" dirty="0"/>
          </a:p>
          <a:p>
            <a:endParaRPr lang="en-US" dirty="0"/>
          </a:p>
        </p:txBody>
      </p:sp>
    </p:spTree>
    <p:extLst>
      <p:ext uri="{BB962C8B-B14F-4D97-AF65-F5344CB8AC3E}">
        <p14:creationId xmlns:p14="http://schemas.microsoft.com/office/powerpoint/2010/main" val="12568969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lvl="0"/>
            <a:r>
              <a:rPr lang="en-GB" dirty="0"/>
              <a:t>Community formal and informal leaders </a:t>
            </a:r>
            <a:endParaRPr lang="en-US" dirty="0"/>
          </a:p>
          <a:p>
            <a:pPr lvl="0"/>
            <a:r>
              <a:rPr lang="en-GB" dirty="0"/>
              <a:t>Community health nurse</a:t>
            </a:r>
            <a:endParaRPr lang="en-US" dirty="0"/>
          </a:p>
          <a:p>
            <a:pPr marL="0" indent="0">
              <a:buNone/>
            </a:pPr>
            <a:r>
              <a:rPr lang="en-GB" dirty="0" smtClean="0"/>
              <a:t>To </a:t>
            </a:r>
            <a:r>
              <a:rPr lang="en-GB" dirty="0"/>
              <a:t>organise a good school health programme, you need to do </a:t>
            </a:r>
            <a:r>
              <a:rPr lang="en-GB" dirty="0" smtClean="0"/>
              <a:t>the </a:t>
            </a:r>
            <a:r>
              <a:rPr lang="en-GB" dirty="0"/>
              <a:t>following: </a:t>
            </a:r>
            <a:endParaRPr lang="en-US" dirty="0"/>
          </a:p>
          <a:p>
            <a:pPr lvl="0"/>
            <a:r>
              <a:rPr lang="en-GB" dirty="0"/>
              <a:t>Assess the problems of school children </a:t>
            </a:r>
            <a:endParaRPr lang="en-US" dirty="0"/>
          </a:p>
          <a:p>
            <a:pPr lvl="0"/>
            <a:r>
              <a:rPr lang="en-GB" dirty="0"/>
              <a:t>Establish practical goals for the school population </a:t>
            </a:r>
            <a:endParaRPr lang="en-US" dirty="0"/>
          </a:p>
          <a:p>
            <a:pPr lvl="0"/>
            <a:r>
              <a:rPr lang="en-GB" dirty="0"/>
              <a:t>Carry out the needed activities </a:t>
            </a:r>
            <a:endParaRPr lang="en-US" dirty="0"/>
          </a:p>
          <a:p>
            <a:pPr lvl="0"/>
            <a:r>
              <a:rPr lang="en-GB" dirty="0"/>
              <a:t>Evaluate the process and results of the </a:t>
            </a:r>
            <a:r>
              <a:rPr lang="en-GB" dirty="0" smtClean="0"/>
              <a:t>programs</a:t>
            </a:r>
            <a:endParaRPr lang="en-US" dirty="0"/>
          </a:p>
          <a:p>
            <a:pPr marL="0" lvl="0" indent="0">
              <a:buNone/>
            </a:pPr>
            <a:r>
              <a:rPr lang="en-GB" dirty="0" smtClean="0"/>
              <a:t>The </a:t>
            </a:r>
            <a:r>
              <a:rPr lang="en-GB" dirty="0"/>
              <a:t>whole idea behind a school health programme, is to ensure that the needs of the school child are met</a:t>
            </a:r>
            <a:endParaRPr lang="en-US" dirty="0"/>
          </a:p>
        </p:txBody>
      </p:sp>
    </p:spTree>
    <p:extLst>
      <p:ext uri="{BB962C8B-B14F-4D97-AF65-F5344CB8AC3E}">
        <p14:creationId xmlns:p14="http://schemas.microsoft.com/office/powerpoint/2010/main" val="21557953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THE NEEDS OF A SCHOOL CHILD</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GB" b="1" dirty="0"/>
              <a:t>A Stable </a:t>
            </a:r>
            <a:r>
              <a:rPr lang="en-GB" b="1" dirty="0" smtClean="0"/>
              <a:t>Home</a:t>
            </a:r>
            <a:r>
              <a:rPr lang="en-GB" dirty="0"/>
              <a:t/>
            </a:r>
            <a:br>
              <a:rPr lang="en-GB" dirty="0"/>
            </a:br>
            <a:r>
              <a:rPr lang="en-GB" dirty="0"/>
              <a:t>The home should provide basic needs especially shelter and </a:t>
            </a:r>
            <a:r>
              <a:rPr lang="en-GB" dirty="0" smtClean="0"/>
              <a:t>security</a:t>
            </a:r>
          </a:p>
          <a:p>
            <a:r>
              <a:rPr lang="en-GB" b="1" dirty="0"/>
              <a:t>Proper Nutrition</a:t>
            </a:r>
            <a:endParaRPr lang="en-US" dirty="0"/>
          </a:p>
          <a:p>
            <a:r>
              <a:rPr lang="en-GB" dirty="0" smtClean="0"/>
              <a:t>The </a:t>
            </a:r>
            <a:r>
              <a:rPr lang="en-GB" dirty="0"/>
              <a:t>child needs to </a:t>
            </a:r>
            <a:r>
              <a:rPr lang="en-GB" dirty="0" smtClean="0"/>
              <a:t> </a:t>
            </a:r>
            <a:r>
              <a:rPr lang="en-GB" dirty="0"/>
              <a:t>take adequate nutrition at least three times a day. The diet should have extra proteins and vitamins to meet there nutritional needs. </a:t>
            </a:r>
            <a:br>
              <a:rPr lang="en-GB" dirty="0"/>
            </a:br>
            <a:r>
              <a:rPr lang="en-GB" dirty="0"/>
              <a:t>This will help the child to cope with demands of school life. The meals may be provided at home, school, or may be packed.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197862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GB" b="1" dirty="0"/>
              <a:t>Freedom from </a:t>
            </a:r>
            <a:r>
              <a:rPr lang="en-GB" b="1" dirty="0" smtClean="0"/>
              <a:t>Fatigue</a:t>
            </a:r>
            <a:r>
              <a:rPr lang="en-GB" b="1" dirty="0"/>
              <a:t/>
            </a:r>
            <a:br>
              <a:rPr lang="en-GB" b="1" dirty="0"/>
            </a:br>
            <a:r>
              <a:rPr lang="en-GB" dirty="0"/>
              <a:t>The child needs to have enough rest at home from school activities. </a:t>
            </a:r>
            <a:br>
              <a:rPr lang="en-GB" dirty="0"/>
            </a:br>
            <a:r>
              <a:rPr lang="en-GB" dirty="0"/>
              <a:t>The evening meal should be taken early so that the child will have enough sleep and rest</a:t>
            </a:r>
            <a:r>
              <a:rPr lang="en-GB" dirty="0" smtClean="0"/>
              <a:t>.</a:t>
            </a:r>
            <a:r>
              <a:rPr lang="en-GB" b="1" dirty="0"/>
              <a:t> </a:t>
            </a:r>
            <a:endParaRPr lang="en-US" dirty="0"/>
          </a:p>
          <a:p>
            <a:r>
              <a:rPr lang="en-GB" b="1" dirty="0"/>
              <a:t>Clothing</a:t>
            </a:r>
            <a:br>
              <a:rPr lang="en-GB" b="1" dirty="0"/>
            </a:br>
            <a:r>
              <a:rPr lang="en-GB" dirty="0"/>
              <a:t>This is normally provided as school uniform, which should be clean and tidy. The child needs to wear shoes to prevent injuries and hookworm </a:t>
            </a:r>
            <a:r>
              <a:rPr lang="en-GB" dirty="0" smtClean="0"/>
              <a:t>infestation</a:t>
            </a:r>
            <a:endParaRPr lang="en-US" dirty="0"/>
          </a:p>
          <a:p>
            <a:pPr marL="0" indent="0">
              <a:buNone/>
            </a:pPr>
            <a:endParaRPr lang="en-US" dirty="0"/>
          </a:p>
        </p:txBody>
      </p:sp>
    </p:spTree>
    <p:extLst>
      <p:ext uri="{BB962C8B-B14F-4D97-AF65-F5344CB8AC3E}">
        <p14:creationId xmlns:p14="http://schemas.microsoft.com/office/powerpoint/2010/main" val="278408870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GB" b="1" dirty="0" smtClean="0"/>
              <a:t>  Good </a:t>
            </a:r>
            <a:r>
              <a:rPr lang="en-GB" b="1" dirty="0"/>
              <a:t>Sight, Hearing and </a:t>
            </a:r>
            <a:r>
              <a:rPr lang="en-GB" b="1" dirty="0" smtClean="0"/>
              <a:t>Speech</a:t>
            </a:r>
          </a:p>
          <a:p>
            <a:r>
              <a:rPr lang="en-GB" dirty="0" smtClean="0"/>
              <a:t>Defects </a:t>
            </a:r>
            <a:r>
              <a:rPr lang="en-GB" dirty="0"/>
              <a:t>of sight, hearing and speech interfere with the learning process of a child. Early detection of all disabilities and referral to appropriate specialist is a very important activity of a </a:t>
            </a:r>
            <a:r>
              <a:rPr lang="en-GB" dirty="0" smtClean="0"/>
              <a:t>school </a:t>
            </a:r>
            <a:r>
              <a:rPr lang="en-GB" dirty="0"/>
              <a:t>health </a:t>
            </a:r>
            <a:r>
              <a:rPr lang="en-GB" dirty="0" smtClean="0"/>
              <a:t>programme</a:t>
            </a:r>
          </a:p>
          <a:p>
            <a:pPr marL="0" indent="0">
              <a:buNone/>
            </a:pPr>
            <a:r>
              <a:rPr lang="en-GB" b="1" dirty="0" smtClean="0"/>
              <a:t> Clean </a:t>
            </a:r>
            <a:r>
              <a:rPr lang="en-GB" b="1" dirty="0"/>
              <a:t>Buildings</a:t>
            </a:r>
            <a:endParaRPr lang="en-US" dirty="0"/>
          </a:p>
          <a:p>
            <a:r>
              <a:rPr lang="en-GB" dirty="0" smtClean="0"/>
              <a:t>The </a:t>
            </a:r>
            <a:r>
              <a:rPr lang="en-GB" dirty="0"/>
              <a:t>home and school environment should be kept clean.</a:t>
            </a:r>
            <a:endParaRPr lang="en-US" dirty="0"/>
          </a:p>
          <a:p>
            <a:endParaRPr lang="en-US" dirty="0"/>
          </a:p>
        </p:txBody>
      </p:sp>
    </p:spTree>
    <p:extLst>
      <p:ext uri="{BB962C8B-B14F-4D97-AF65-F5344CB8AC3E}">
        <p14:creationId xmlns:p14="http://schemas.microsoft.com/office/powerpoint/2010/main" val="333411783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GB" b="1" dirty="0"/>
              <a:t>Freedom from Infection </a:t>
            </a:r>
            <a:br>
              <a:rPr lang="en-GB" b="1" dirty="0"/>
            </a:br>
            <a:r>
              <a:rPr lang="en-GB" dirty="0"/>
              <a:t>All school children should be immunised against childhood diseases. Treatment of common conditions, for example colds, skin rashes, sore throat and cuts should also be given. The treatment could take place in the school clinic or in the local health care facility. </a:t>
            </a:r>
            <a:r>
              <a:rPr lang="en-GB" b="1" dirty="0"/>
              <a:t/>
            </a:r>
            <a:br>
              <a:rPr lang="en-GB" b="1" dirty="0"/>
            </a:br>
            <a:r>
              <a:rPr lang="en-GB" b="1" dirty="0"/>
              <a:t>Pure and Safe </a:t>
            </a:r>
            <a:r>
              <a:rPr lang="en-GB" b="1" dirty="0" smtClean="0"/>
              <a:t>Water</a:t>
            </a:r>
            <a:r>
              <a:rPr lang="en-GB" dirty="0"/>
              <a:t/>
            </a:r>
            <a:br>
              <a:rPr lang="en-GB" dirty="0"/>
            </a:br>
            <a:r>
              <a:rPr lang="en-GB" dirty="0"/>
              <a:t>This should be provided in the school and at home to prevent water related diseases. Adequate sanitation, proper excreta and refuse disposal is important at home and in school.</a:t>
            </a:r>
            <a:endParaRPr lang="en-US" dirty="0"/>
          </a:p>
          <a:p>
            <a:endParaRPr lang="en-US" dirty="0"/>
          </a:p>
        </p:txBody>
      </p:sp>
    </p:spTree>
    <p:extLst>
      <p:ext uri="{BB962C8B-B14F-4D97-AF65-F5344CB8AC3E}">
        <p14:creationId xmlns:p14="http://schemas.microsoft.com/office/powerpoint/2010/main" val="22889695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Objectives of School Health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GB" dirty="0"/>
              <a:t>The </a:t>
            </a:r>
            <a:r>
              <a:rPr lang="en-GB" dirty="0" smtClean="0"/>
              <a:t>school health </a:t>
            </a:r>
            <a:r>
              <a:rPr lang="en-GB" dirty="0"/>
              <a:t>programmes aim at: </a:t>
            </a:r>
            <a:endParaRPr lang="en-US" dirty="0"/>
          </a:p>
          <a:p>
            <a:pPr lvl="0"/>
            <a:r>
              <a:rPr lang="en-GB" dirty="0"/>
              <a:t>Promoting and maintaining the health of the school children. </a:t>
            </a:r>
            <a:endParaRPr lang="en-US" dirty="0"/>
          </a:p>
          <a:p>
            <a:pPr lvl="0"/>
            <a:r>
              <a:rPr lang="en-GB" dirty="0"/>
              <a:t>Promoting positive health behaviour among staff </a:t>
            </a:r>
            <a:br>
              <a:rPr lang="en-GB" dirty="0"/>
            </a:br>
            <a:r>
              <a:rPr lang="en-GB" dirty="0"/>
              <a:t>and students. </a:t>
            </a:r>
            <a:endParaRPr lang="en-US" dirty="0"/>
          </a:p>
          <a:p>
            <a:pPr lvl="0"/>
            <a:r>
              <a:rPr lang="en-GB" dirty="0"/>
              <a:t>Bringing up citizens who understand basic good </a:t>
            </a:r>
            <a:br>
              <a:rPr lang="en-GB" dirty="0"/>
            </a:br>
            <a:r>
              <a:rPr lang="en-GB" dirty="0"/>
              <a:t>health habits. </a:t>
            </a:r>
            <a:endParaRPr lang="en-US" dirty="0"/>
          </a:p>
          <a:p>
            <a:pPr lvl="0"/>
            <a:r>
              <a:rPr lang="en-GB" dirty="0"/>
              <a:t>Ensuring general community health by using the child as a channel for health messages to the family. </a:t>
            </a:r>
            <a:endParaRPr lang="en-US" dirty="0"/>
          </a:p>
          <a:p>
            <a:pPr lvl="0"/>
            <a:r>
              <a:rPr lang="en-GB" dirty="0"/>
              <a:t>Improving the physical and social environment of the school. </a:t>
            </a:r>
            <a:endParaRPr lang="en-US" dirty="0"/>
          </a:p>
        </p:txBody>
      </p:sp>
    </p:spTree>
    <p:extLst>
      <p:ext uri="{BB962C8B-B14F-4D97-AF65-F5344CB8AC3E}">
        <p14:creationId xmlns:p14="http://schemas.microsoft.com/office/powerpoint/2010/main" val="16073038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a:t>Providing the following aspects of prevention of disease; Primary prevention, for example eating diets rich in vitamins A and C, iron and protein; Secondary prevention, that is, early diagnosis and treatment; Tertiary prevention which includes rehabilitation</a:t>
            </a:r>
            <a:r>
              <a:rPr lang="en-GB" dirty="0" smtClean="0"/>
              <a:t>.</a:t>
            </a:r>
          </a:p>
          <a:p>
            <a:r>
              <a:rPr lang="en-US" dirty="0"/>
              <a:t>To identify physical, mental, psychological and social problems which may affect </a:t>
            </a:r>
            <a:r>
              <a:rPr lang="en-US" dirty="0" smtClean="0"/>
              <a:t>learning of </a:t>
            </a:r>
            <a:r>
              <a:rPr lang="en-US" dirty="0"/>
              <a:t>the children and manage them</a:t>
            </a:r>
          </a:p>
          <a:p>
            <a:r>
              <a:rPr lang="en-US" dirty="0"/>
              <a:t>To assist teachers and </a:t>
            </a:r>
            <a:r>
              <a:rPr lang="en-US" dirty="0" smtClean="0"/>
              <a:t>students to </a:t>
            </a:r>
            <a:r>
              <a:rPr lang="en-US" dirty="0"/>
              <a:t>perform simple 1</a:t>
            </a:r>
            <a:r>
              <a:rPr lang="en-US" baseline="30000" dirty="0"/>
              <a:t>st</a:t>
            </a:r>
            <a:r>
              <a:rPr lang="en-US" dirty="0"/>
              <a:t> aid measure</a:t>
            </a:r>
          </a:p>
          <a:p>
            <a:pPr lvl="0"/>
            <a:endParaRPr lang="en-US" sz="2800" dirty="0"/>
          </a:p>
          <a:p>
            <a:pPr marL="0" indent="0">
              <a:buNone/>
            </a:pPr>
            <a:endParaRPr lang="en-US" dirty="0"/>
          </a:p>
        </p:txBody>
      </p:sp>
    </p:spTree>
    <p:extLst>
      <p:ext uri="{BB962C8B-B14F-4D97-AF65-F5344CB8AC3E}">
        <p14:creationId xmlns:p14="http://schemas.microsoft.com/office/powerpoint/2010/main" val="72633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   VIII- </a:t>
            </a:r>
            <a:r>
              <a:rPr lang="en-US" b="1" dirty="0"/>
              <a:t>policies to sustain PHC</a:t>
            </a:r>
            <a:endParaRPr lang="en-US" dirty="0"/>
          </a:p>
          <a:p>
            <a:r>
              <a:rPr lang="en-US" dirty="0"/>
              <a:t>All governments should formulate national policies, strategies and plans of action to launch and sustain primary health care as part of a comprehensive national health system and in coordination with other </a:t>
            </a:r>
            <a:r>
              <a:rPr lang="en-US" dirty="0" smtClean="0"/>
              <a:t>sectors</a:t>
            </a:r>
          </a:p>
          <a:p>
            <a:pPr marL="0" indent="0">
              <a:buNone/>
            </a:pPr>
            <a:r>
              <a:rPr lang="en-US" dirty="0" smtClean="0"/>
              <a:t>  </a:t>
            </a:r>
            <a:r>
              <a:rPr lang="en-US" b="1" dirty="0"/>
              <a:t>IX- cooperation among member countries</a:t>
            </a:r>
            <a:endParaRPr lang="en-US" dirty="0"/>
          </a:p>
          <a:p>
            <a:r>
              <a:rPr lang="en-US" dirty="0"/>
              <a:t>All countries should cooperate in a spirit of partnership and service to ensure primary health care for all people since the attainment of health by people in any one country directly concerns and benefits every other country. </a:t>
            </a:r>
          </a:p>
          <a:p>
            <a:endParaRPr lang="en-US" dirty="0"/>
          </a:p>
        </p:txBody>
      </p:sp>
    </p:spTree>
    <p:extLst>
      <p:ext uri="{BB962C8B-B14F-4D97-AF65-F5344CB8AC3E}">
        <p14:creationId xmlns:p14="http://schemas.microsoft.com/office/powerpoint/2010/main" val="148255340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001626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Health problems of school children</a:t>
            </a:r>
            <a:endParaRPr lang="en-US" b="1" dirty="0"/>
          </a:p>
        </p:txBody>
      </p:sp>
      <p:sp>
        <p:nvSpPr>
          <p:cNvPr id="3" name="Content Placeholder 2"/>
          <p:cNvSpPr>
            <a:spLocks noGrp="1"/>
          </p:cNvSpPr>
          <p:nvPr>
            <p:ph idx="1"/>
          </p:nvPr>
        </p:nvSpPr>
        <p:spPr/>
        <p:txBody>
          <a:bodyPr>
            <a:normAutofit/>
          </a:bodyPr>
          <a:lstStyle/>
          <a:p>
            <a:r>
              <a:rPr lang="en-US" dirty="0" smtClean="0"/>
              <a:t>They suffer from skin diseases e.g. ringworms and scabies</a:t>
            </a:r>
          </a:p>
          <a:p>
            <a:r>
              <a:rPr lang="en-US" dirty="0" smtClean="0"/>
              <a:t>Worm infestation associated with poor hygiene or poor eating habits</a:t>
            </a:r>
          </a:p>
          <a:p>
            <a:r>
              <a:rPr lang="en-US" dirty="0" smtClean="0"/>
              <a:t>Accidents- injuries from playing, running, jumping and swimming</a:t>
            </a:r>
          </a:p>
          <a:p>
            <a:r>
              <a:rPr lang="en-US" dirty="0" smtClean="0"/>
              <a:t>Malnutrition- lack of balanced diet</a:t>
            </a:r>
          </a:p>
          <a:p>
            <a:r>
              <a:rPr lang="en-US" dirty="0" smtClean="0"/>
              <a:t>Parasites- like jiggers and lice</a:t>
            </a:r>
          </a:p>
          <a:p>
            <a:endParaRPr lang="en-US" dirty="0" smtClean="0"/>
          </a:p>
          <a:p>
            <a:endParaRPr lang="en-US" dirty="0"/>
          </a:p>
        </p:txBody>
      </p:sp>
    </p:spTree>
    <p:extLst>
      <p:ext uri="{BB962C8B-B14F-4D97-AF65-F5344CB8AC3E}">
        <p14:creationId xmlns:p14="http://schemas.microsoft.com/office/powerpoint/2010/main" val="395624947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Activities of school health</a:t>
            </a:r>
            <a:endParaRPr lang="en-US" b="1" dirty="0"/>
          </a:p>
        </p:txBody>
      </p:sp>
      <p:sp>
        <p:nvSpPr>
          <p:cNvPr id="3" name="Content Placeholder 2"/>
          <p:cNvSpPr>
            <a:spLocks noGrp="1"/>
          </p:cNvSpPr>
          <p:nvPr>
            <p:ph idx="1"/>
          </p:nvPr>
        </p:nvSpPr>
        <p:spPr/>
        <p:txBody>
          <a:bodyPr>
            <a:normAutofit/>
          </a:bodyPr>
          <a:lstStyle/>
          <a:p>
            <a:pPr marL="0" indent="0">
              <a:buNone/>
            </a:pPr>
            <a:r>
              <a:rPr lang="en-US" sz="4400" b="1" dirty="0" smtClean="0"/>
              <a:t>Activities of school health </a:t>
            </a:r>
            <a:r>
              <a:rPr lang="en-US" sz="4400" b="1" dirty="0" err="1" smtClean="0"/>
              <a:t>programme</a:t>
            </a:r>
            <a:r>
              <a:rPr lang="en-US" sz="4400" b="1" dirty="0" smtClean="0"/>
              <a:t> has 3 component</a:t>
            </a:r>
          </a:p>
          <a:p>
            <a:pPr marL="0" indent="0">
              <a:buNone/>
            </a:pPr>
            <a:r>
              <a:rPr lang="en-US" sz="4400" b="1" dirty="0" smtClean="0"/>
              <a:t>1.Provision of clinical services</a:t>
            </a:r>
          </a:p>
          <a:p>
            <a:pPr marL="0" indent="0">
              <a:buNone/>
            </a:pPr>
            <a:r>
              <a:rPr lang="en-US" sz="4400" b="1" dirty="0" smtClean="0"/>
              <a:t>2. School environment</a:t>
            </a:r>
          </a:p>
          <a:p>
            <a:pPr marL="0" indent="0">
              <a:buNone/>
            </a:pPr>
            <a:r>
              <a:rPr lang="en-US" sz="4400" b="1" dirty="0" smtClean="0"/>
              <a:t>3.Health education</a:t>
            </a:r>
            <a:endParaRPr lang="en-US" sz="4400" b="1" dirty="0"/>
          </a:p>
        </p:txBody>
      </p:sp>
    </p:spTree>
    <p:extLst>
      <p:ext uri="{BB962C8B-B14F-4D97-AF65-F5344CB8AC3E}">
        <p14:creationId xmlns:p14="http://schemas.microsoft.com/office/powerpoint/2010/main" val="2968470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1.Provision of clinical 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A) Screening – it is carried out to rule out certain health problems like hearing problems, visual defects, speech problems &amp; communication .Three main activities are carried out during screening: </a:t>
            </a:r>
            <a:r>
              <a:rPr lang="en-US" dirty="0" err="1" smtClean="0"/>
              <a:t>Hx</a:t>
            </a:r>
            <a:r>
              <a:rPr lang="en-US" dirty="0" smtClean="0"/>
              <a:t> taking ,physical exam and lab test</a:t>
            </a:r>
          </a:p>
          <a:p>
            <a:r>
              <a:rPr lang="en-US" dirty="0" smtClean="0"/>
              <a:t>B)Immunization- assessment of immunization statues and the need for immunization services of the children,</a:t>
            </a:r>
            <a:endParaRPr lang="en-US" dirty="0"/>
          </a:p>
        </p:txBody>
      </p:sp>
    </p:spTree>
    <p:extLst>
      <p:ext uri="{BB962C8B-B14F-4D97-AF65-F5344CB8AC3E}">
        <p14:creationId xmlns:p14="http://schemas.microsoft.com/office/powerpoint/2010/main" val="34355810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normAutofit lnSpcReduction="10000"/>
          </a:bodyPr>
          <a:lstStyle/>
          <a:p>
            <a:r>
              <a:rPr lang="en-US" dirty="0" smtClean="0"/>
              <a:t>C) Administration of drugs for  identified common and simple conditions like intestinal worms</a:t>
            </a:r>
          </a:p>
          <a:p>
            <a:r>
              <a:rPr lang="en-US" dirty="0" smtClean="0"/>
              <a:t>D)Referrals for cases that require special </a:t>
            </a:r>
            <a:r>
              <a:rPr lang="en-US" dirty="0" err="1" smtClean="0"/>
              <a:t>Mnx</a:t>
            </a:r>
            <a:r>
              <a:rPr lang="en-US" dirty="0" smtClean="0"/>
              <a:t> </a:t>
            </a:r>
            <a:r>
              <a:rPr lang="en-US" dirty="0" err="1" smtClean="0"/>
              <a:t>eg</a:t>
            </a:r>
            <a:r>
              <a:rPr lang="en-US" dirty="0" smtClean="0"/>
              <a:t> juvenile DM, asthma, allergies, handicapped children either physical on  mental</a:t>
            </a:r>
          </a:p>
          <a:p>
            <a:r>
              <a:rPr lang="en-US" dirty="0" smtClean="0"/>
              <a:t>E)</a:t>
            </a:r>
            <a:r>
              <a:rPr lang="en-US" dirty="0" err="1" smtClean="0"/>
              <a:t>Counselling</a:t>
            </a:r>
            <a:r>
              <a:rPr lang="en-US" dirty="0" smtClean="0"/>
              <a:t> services of those who have social, psychological and emotional problems </a:t>
            </a:r>
            <a:endParaRPr lang="en-US" dirty="0"/>
          </a:p>
        </p:txBody>
      </p:sp>
    </p:spTree>
    <p:extLst>
      <p:ext uri="{BB962C8B-B14F-4D97-AF65-F5344CB8AC3E}">
        <p14:creationId xmlns:p14="http://schemas.microsoft.com/office/powerpoint/2010/main" val="38897236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First aid and emergency services –educate the teachers on this so that the can do first aid before bringing to the hospital </a:t>
            </a:r>
            <a:r>
              <a:rPr lang="en-US" dirty="0" err="1" smtClean="0"/>
              <a:t>eg</a:t>
            </a:r>
            <a:r>
              <a:rPr lang="en-US" dirty="0" smtClean="0"/>
              <a:t> epistaxis ,febrile convulsions </a:t>
            </a:r>
          </a:p>
          <a:p>
            <a:r>
              <a:rPr lang="en-US" dirty="0" smtClean="0"/>
              <a:t>Nutritional care- anthropometric measurement to determine growth, age for weight, age for height( stunted growth) ,arm and head circumference to determine malnutrition especially protein malnutrition</a:t>
            </a:r>
            <a:endParaRPr lang="en-US" dirty="0"/>
          </a:p>
        </p:txBody>
      </p:sp>
    </p:spTree>
    <p:extLst>
      <p:ext uri="{BB962C8B-B14F-4D97-AF65-F5344CB8AC3E}">
        <p14:creationId xmlns:p14="http://schemas.microsoft.com/office/powerpoint/2010/main" val="134733677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2.School environment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Determine if the environment of the school is conducive for learning including psychological and physical environment. Check or assess for:</a:t>
            </a:r>
          </a:p>
          <a:p>
            <a:pPr marL="514350" indent="-514350">
              <a:buAutoNum type="alphaLcParenR"/>
            </a:pPr>
            <a:r>
              <a:rPr lang="en-US" dirty="0" smtClean="0"/>
              <a:t>Environmental sanitation of the school – focusing on the disposal of waste</a:t>
            </a:r>
          </a:p>
          <a:p>
            <a:pPr marL="514350" indent="-514350">
              <a:buAutoNum type="alphaLcParenR"/>
            </a:pPr>
            <a:r>
              <a:rPr lang="en-US" dirty="0" smtClean="0"/>
              <a:t>Water supply</a:t>
            </a:r>
          </a:p>
          <a:p>
            <a:pPr marL="514350" indent="-514350">
              <a:buAutoNum type="alphaLcParenR"/>
            </a:pPr>
            <a:r>
              <a:rPr lang="en-US" dirty="0" smtClean="0"/>
              <a:t>Sewage disposal-human waste disposal</a:t>
            </a:r>
          </a:p>
          <a:p>
            <a:pPr marL="514350" indent="-514350">
              <a:buAutoNum type="alphaLcParenR"/>
            </a:pPr>
            <a:r>
              <a:rPr lang="en-US" dirty="0" smtClean="0"/>
              <a:t>Assess for congestion in the available space</a:t>
            </a:r>
          </a:p>
          <a:p>
            <a:pPr marL="514350" indent="-514350">
              <a:buAutoNum type="alphaLcParenR"/>
            </a:pPr>
            <a:r>
              <a:rPr lang="en-US" dirty="0" smtClean="0"/>
              <a:t>Lighting and ventilation of the physical facilities</a:t>
            </a:r>
            <a:endParaRPr lang="en-US" dirty="0"/>
          </a:p>
        </p:txBody>
      </p:sp>
    </p:spTree>
    <p:extLst>
      <p:ext uri="{BB962C8B-B14F-4D97-AF65-F5344CB8AC3E}">
        <p14:creationId xmlns:p14="http://schemas.microsoft.com/office/powerpoint/2010/main" val="10536580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Assessment of the environment for safety and prevention of </a:t>
            </a:r>
            <a:r>
              <a:rPr lang="en-US" dirty="0" smtClean="0"/>
              <a:t>accidents e.g. play grounds</a:t>
            </a:r>
          </a:p>
          <a:p>
            <a:r>
              <a:rPr lang="en-US" dirty="0"/>
              <a:t>Ensure there are VIP (ventilated improved pit) latrines and bathrooms where applicable – should accommodate at least ten to twenty children per toilet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54716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f)Catering facilities</a:t>
            </a:r>
          </a:p>
          <a:p>
            <a:pPr marL="0" indent="0">
              <a:buNone/>
            </a:pPr>
            <a:r>
              <a:rPr lang="en-US" dirty="0" smtClean="0"/>
              <a:t>G) Assess for indicators of accidents or hazards </a:t>
            </a:r>
            <a:r>
              <a:rPr lang="en-US" dirty="0" err="1" smtClean="0"/>
              <a:t>eg</a:t>
            </a:r>
            <a:r>
              <a:rPr lang="en-US" dirty="0" smtClean="0"/>
              <a:t> open holes, fire outbreak gadgets, stagnating water, exposed electric wires, deep cracks in the building ,security and safety of the school in terms of fencing </a:t>
            </a:r>
            <a:r>
              <a:rPr lang="en-US" dirty="0" err="1" smtClean="0"/>
              <a:t>ie</a:t>
            </a:r>
            <a:r>
              <a:rPr lang="en-US" dirty="0" smtClean="0"/>
              <a:t> drug addiction</a:t>
            </a:r>
          </a:p>
          <a:p>
            <a:pPr marL="0" indent="0">
              <a:buNone/>
            </a:pPr>
            <a:endParaRPr lang="en-US" dirty="0" smtClean="0"/>
          </a:p>
          <a:p>
            <a:endParaRPr lang="en-US" dirty="0"/>
          </a:p>
        </p:txBody>
      </p:sp>
    </p:spTree>
    <p:extLst>
      <p:ext uri="{BB962C8B-B14F-4D97-AF65-F5344CB8AC3E}">
        <p14:creationId xmlns:p14="http://schemas.microsoft.com/office/powerpoint/2010/main" val="12301167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3.Health education</a:t>
            </a:r>
            <a:endParaRPr lang="en-US" b="1" dirty="0"/>
          </a:p>
        </p:txBody>
      </p:sp>
      <p:sp>
        <p:nvSpPr>
          <p:cNvPr id="3" name="Content Placeholder 2"/>
          <p:cNvSpPr>
            <a:spLocks noGrp="1"/>
          </p:cNvSpPr>
          <p:nvPr>
            <p:ph idx="1"/>
          </p:nvPr>
        </p:nvSpPr>
        <p:spPr/>
        <p:txBody>
          <a:bodyPr>
            <a:normAutofit fontScale="92500" lnSpcReduction="10000"/>
          </a:bodyPr>
          <a:lstStyle/>
          <a:p>
            <a:r>
              <a:rPr lang="en-GB" dirty="0"/>
              <a:t>You should identify and </a:t>
            </a:r>
            <a:r>
              <a:rPr lang="en-GB" dirty="0" smtClean="0"/>
              <a:t>plan educate  the </a:t>
            </a:r>
            <a:r>
              <a:rPr lang="en-GB" dirty="0"/>
              <a:t>school population</a:t>
            </a:r>
            <a:r>
              <a:rPr lang="en-US" dirty="0" smtClean="0"/>
              <a:t> on issues like human sexuality, HIV AIDs ,STIs, dangers of drug and substance abuse ,personal and environment hygiene, prevention and control of communicable </a:t>
            </a:r>
            <a:r>
              <a:rPr lang="en-US" smtClean="0"/>
              <a:t>diseases, </a:t>
            </a:r>
            <a:r>
              <a:rPr lang="en-US" dirty="0" smtClean="0"/>
              <a:t>Nutrition</a:t>
            </a:r>
          </a:p>
          <a:p>
            <a:pPr marL="0" indent="0">
              <a:buNone/>
            </a:pPr>
            <a:r>
              <a:rPr lang="en-GB" dirty="0"/>
              <a:t>A</a:t>
            </a:r>
            <a:r>
              <a:rPr lang="en-GB" dirty="0" smtClean="0"/>
              <a:t>dvising </a:t>
            </a:r>
            <a:r>
              <a:rPr lang="en-GB" dirty="0"/>
              <a:t>the children to do the following:  </a:t>
            </a:r>
            <a:endParaRPr lang="en-US" dirty="0"/>
          </a:p>
          <a:p>
            <a:pPr lvl="0"/>
            <a:r>
              <a:rPr lang="en-GB" dirty="0" smtClean="0"/>
              <a:t>Taking a </a:t>
            </a:r>
            <a:r>
              <a:rPr lang="en-GB" dirty="0"/>
              <a:t>daily bath </a:t>
            </a:r>
            <a:r>
              <a:rPr lang="en-US" dirty="0"/>
              <a:t>,</a:t>
            </a:r>
            <a:r>
              <a:rPr lang="en-GB" dirty="0" smtClean="0"/>
              <a:t>Brushing </a:t>
            </a:r>
            <a:r>
              <a:rPr lang="en-GB" dirty="0"/>
              <a:t>teeth after meals </a:t>
            </a:r>
            <a:endParaRPr lang="en-US" dirty="0"/>
          </a:p>
          <a:p>
            <a:pPr marL="0" lvl="0" indent="0">
              <a:buNone/>
            </a:pPr>
            <a:r>
              <a:rPr lang="en-GB" dirty="0"/>
              <a:t>,</a:t>
            </a:r>
            <a:r>
              <a:rPr lang="en-GB" dirty="0" smtClean="0"/>
              <a:t>Washing </a:t>
            </a:r>
            <a:r>
              <a:rPr lang="en-GB" dirty="0"/>
              <a:t>of hands before eating and after visiting the toilet </a:t>
            </a:r>
            <a:r>
              <a:rPr lang="en-US" dirty="0"/>
              <a:t>,</a:t>
            </a:r>
            <a:r>
              <a:rPr lang="en-GB" dirty="0" smtClean="0"/>
              <a:t>Keeping </a:t>
            </a:r>
            <a:r>
              <a:rPr lang="en-GB" dirty="0"/>
              <a:t>the hair and nails short and </a:t>
            </a:r>
            <a:r>
              <a:rPr lang="en-GB" dirty="0" smtClean="0"/>
              <a:t>clean, wearing </a:t>
            </a:r>
            <a:r>
              <a:rPr lang="en-GB" dirty="0"/>
              <a:t>clean clothes</a:t>
            </a:r>
            <a:endParaRPr lang="en-US" dirty="0"/>
          </a:p>
          <a:p>
            <a:endParaRPr lang="en-US" dirty="0"/>
          </a:p>
          <a:p>
            <a:endParaRPr lang="en-US" dirty="0"/>
          </a:p>
        </p:txBody>
      </p:sp>
    </p:spTree>
    <p:extLst>
      <p:ext uri="{BB962C8B-B14F-4D97-AF65-F5344CB8AC3E}">
        <p14:creationId xmlns:p14="http://schemas.microsoft.com/office/powerpoint/2010/main" val="389231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X- Better use of World’s resources </a:t>
            </a:r>
            <a:endParaRPr lang="en-US" dirty="0"/>
          </a:p>
          <a:p>
            <a:r>
              <a:rPr lang="en-US" dirty="0"/>
              <a:t>An acceptable level of health for all the people of the world by the year 2000 can be attained through a fuller and better use of the world's resources, a considerable part of which is now spent on </a:t>
            </a:r>
            <a:r>
              <a:rPr lang="en-US" dirty="0" smtClean="0"/>
              <a:t>armaments </a:t>
            </a:r>
            <a:r>
              <a:rPr lang="en-US" dirty="0"/>
              <a:t>and military conflicts</a:t>
            </a:r>
          </a:p>
        </p:txBody>
      </p:sp>
    </p:spTree>
    <p:extLst>
      <p:ext uri="{BB962C8B-B14F-4D97-AF65-F5344CB8AC3E}">
        <p14:creationId xmlns:p14="http://schemas.microsoft.com/office/powerpoint/2010/main" val="261120085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Constrains/problems of school health </a:t>
            </a:r>
            <a:r>
              <a:rPr lang="en-US" b="1" dirty="0" err="1" smtClean="0"/>
              <a:t>programme</a:t>
            </a:r>
            <a:endParaRPr lang="en-US" b="1" dirty="0"/>
          </a:p>
        </p:txBody>
      </p:sp>
      <p:sp>
        <p:nvSpPr>
          <p:cNvPr id="3" name="Content Placeholder 2"/>
          <p:cNvSpPr>
            <a:spLocks noGrp="1"/>
          </p:cNvSpPr>
          <p:nvPr>
            <p:ph idx="1"/>
          </p:nvPr>
        </p:nvSpPr>
        <p:spPr/>
        <p:txBody>
          <a:bodyPr>
            <a:normAutofit/>
          </a:bodyPr>
          <a:lstStyle/>
          <a:p>
            <a:r>
              <a:rPr lang="en-US" dirty="0" smtClean="0"/>
              <a:t>The schools are too many to be managed by the health workers</a:t>
            </a:r>
          </a:p>
          <a:p>
            <a:r>
              <a:rPr lang="en-US" dirty="0" smtClean="0"/>
              <a:t>The few health workers who are available are engaged in the institutions</a:t>
            </a:r>
          </a:p>
          <a:p>
            <a:r>
              <a:rPr lang="en-US" dirty="0" smtClean="0"/>
              <a:t>Most hospitals still consider curative services more important than preventive services</a:t>
            </a:r>
          </a:p>
          <a:p>
            <a:r>
              <a:rPr lang="en-US" dirty="0" smtClean="0"/>
              <a:t>Inadequate resources to run the </a:t>
            </a:r>
            <a:r>
              <a:rPr lang="en-US" dirty="0" err="1" smtClean="0"/>
              <a:t>programme</a:t>
            </a:r>
            <a:endParaRPr lang="en-US" dirty="0" smtClean="0"/>
          </a:p>
          <a:p>
            <a:r>
              <a:rPr lang="en-US" dirty="0" smtClean="0"/>
              <a:t>Lack of motivation of the health workers </a:t>
            </a:r>
            <a:endParaRPr lang="en-US" dirty="0"/>
          </a:p>
        </p:txBody>
      </p:sp>
    </p:spTree>
    <p:extLst>
      <p:ext uri="{BB962C8B-B14F-4D97-AF65-F5344CB8AC3E}">
        <p14:creationId xmlns:p14="http://schemas.microsoft.com/office/powerpoint/2010/main" val="144903045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community health nurse in school health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Assessment of children i.e. physical examination, clinical diagnosis</a:t>
            </a:r>
          </a:p>
          <a:p>
            <a:r>
              <a:rPr lang="en-US" dirty="0" smtClean="0"/>
              <a:t>Growth monitoring i.e. weight, height and circumference</a:t>
            </a:r>
          </a:p>
          <a:p>
            <a:r>
              <a:rPr lang="en-US" dirty="0" smtClean="0"/>
              <a:t>Immunization i.e. primary immunization e.g. B.C.G in nursery school children</a:t>
            </a:r>
          </a:p>
          <a:p>
            <a:r>
              <a:rPr lang="en-US" dirty="0" smtClean="0"/>
              <a:t>Dental care i.e. examination on dental hygiene and referring where necessary and giving health education where necessary</a:t>
            </a:r>
          </a:p>
          <a:p>
            <a:r>
              <a:rPr lang="en-US" dirty="0" smtClean="0"/>
              <a:t>Detect and treatment of minor ailments e.g. cold simple injuries and including first Aid</a:t>
            </a:r>
            <a:endParaRPr lang="en-US" dirty="0"/>
          </a:p>
        </p:txBody>
      </p:sp>
    </p:spTree>
    <p:extLst>
      <p:ext uri="{BB962C8B-B14F-4D97-AF65-F5344CB8AC3E}">
        <p14:creationId xmlns:p14="http://schemas.microsoft.com/office/powerpoint/2010/main" val="226233917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carry out home visit activities for students who are slow learners or those who pause with problems so as to identify any physical, social, psychological problems which may interfere with learning</a:t>
            </a:r>
          </a:p>
          <a:p>
            <a:r>
              <a:rPr lang="en-US" dirty="0" smtClean="0"/>
              <a:t>They also maintain accurate record of the health of school children in summary foam in school health card for those with special problems and also general records</a:t>
            </a:r>
          </a:p>
          <a:p>
            <a:r>
              <a:rPr lang="en-US" dirty="0" smtClean="0"/>
              <a:t>They carry out nursing procedures e.g. dressing wounds and giving drugs</a:t>
            </a:r>
          </a:p>
          <a:p>
            <a:pPr>
              <a:buNone/>
            </a:pPr>
            <a:endParaRPr lang="en-US" dirty="0"/>
          </a:p>
        </p:txBody>
      </p:sp>
    </p:spTree>
    <p:extLst>
      <p:ext uri="{BB962C8B-B14F-4D97-AF65-F5344CB8AC3E}">
        <p14:creationId xmlns:p14="http://schemas.microsoft.com/office/powerpoint/2010/main" val="731941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They also detect and refer defects-they refer for correction of defects where possible and encourage those with disabilities to learn with normal children unless to mentally retarded</a:t>
            </a:r>
          </a:p>
          <a:p>
            <a:r>
              <a:rPr lang="en-US" dirty="0" smtClean="0"/>
              <a:t>Perform hearing test and referring those with problems to the health facilities ENT</a:t>
            </a:r>
          </a:p>
          <a:p>
            <a:r>
              <a:rPr lang="en-US" dirty="0" smtClean="0"/>
              <a:t>Encourage school feeding program </a:t>
            </a:r>
            <a:r>
              <a:rPr lang="en-US" dirty="0" err="1" smtClean="0"/>
              <a:t>prn</a:t>
            </a:r>
            <a:endParaRPr lang="en-US" dirty="0" smtClean="0"/>
          </a:p>
          <a:p>
            <a:r>
              <a:rPr lang="en-US" dirty="0" smtClean="0"/>
              <a:t>To give health education to teachers and children on relevant topics, guidance and counseling to school children</a:t>
            </a:r>
          </a:p>
          <a:p>
            <a:endParaRPr lang="en-US" dirty="0"/>
          </a:p>
        </p:txBody>
      </p:sp>
    </p:spTree>
    <p:extLst>
      <p:ext uri="{BB962C8B-B14F-4D97-AF65-F5344CB8AC3E}">
        <p14:creationId xmlns:p14="http://schemas.microsoft.com/office/powerpoint/2010/main" val="1327426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carry out home visit activities for students who are slow learners or those who pause with problems so as to identify any physical, social, psychological problems which may interfere with learning</a:t>
            </a:r>
          </a:p>
          <a:p>
            <a:r>
              <a:rPr lang="en-US" dirty="0" smtClean="0"/>
              <a:t>They also maintain accurate record of the health of school children in summary foam in school health card for those with special problems and also general records</a:t>
            </a:r>
          </a:p>
          <a:p>
            <a:r>
              <a:rPr lang="en-US" dirty="0" smtClean="0"/>
              <a:t>They carry out nursing procedures e.g. dressing wounds and giving drugs</a:t>
            </a:r>
          </a:p>
          <a:p>
            <a:pPr>
              <a:buNone/>
            </a:pPr>
            <a:endParaRPr lang="en-US" dirty="0"/>
          </a:p>
        </p:txBody>
      </p:sp>
    </p:spTree>
    <p:extLst>
      <p:ext uri="{BB962C8B-B14F-4D97-AF65-F5344CB8AC3E}">
        <p14:creationId xmlns:p14="http://schemas.microsoft.com/office/powerpoint/2010/main" val="731941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GB" b="1" dirty="0" smtClean="0"/>
              <a:t> </a:t>
            </a:r>
            <a:r>
              <a:rPr lang="en-GB" b="1" dirty="0"/>
              <a:t>Evaluating School Health Services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a:t>When you started planning your school health services, you formulated objectives. It is important to find out whether you have achieved them</a:t>
            </a:r>
            <a:r>
              <a:rPr lang="en-GB" dirty="0" smtClean="0"/>
              <a:t>.</a:t>
            </a:r>
          </a:p>
          <a:p>
            <a:r>
              <a:rPr lang="en-GB" dirty="0" smtClean="0"/>
              <a:t> </a:t>
            </a:r>
            <a:r>
              <a:rPr lang="en-GB" dirty="0"/>
              <a:t>This is where you start when evaluating your school health services. </a:t>
            </a:r>
            <a:r>
              <a:rPr lang="en-GB" b="1" dirty="0"/>
              <a:t>You should also ask yourselves the following </a:t>
            </a:r>
            <a:r>
              <a:rPr lang="en-GB" b="1" dirty="0" smtClean="0"/>
              <a:t>questions</a:t>
            </a:r>
            <a:r>
              <a:rPr lang="en-GB" dirty="0" smtClean="0"/>
              <a:t>:</a:t>
            </a:r>
          </a:p>
          <a:p>
            <a:pPr marL="0" lvl="0" indent="0">
              <a:buNone/>
            </a:pPr>
            <a:r>
              <a:rPr lang="en-GB" dirty="0" smtClean="0"/>
              <a:t>1.Did </a:t>
            </a:r>
            <a:r>
              <a:rPr lang="en-GB" dirty="0"/>
              <a:t>you follow the work plan? </a:t>
            </a:r>
            <a:endParaRPr lang="en-US" dirty="0"/>
          </a:p>
          <a:p>
            <a:pPr marL="0" lvl="0" indent="0">
              <a:buNone/>
            </a:pPr>
            <a:r>
              <a:rPr lang="en-GB" dirty="0" smtClean="0"/>
              <a:t>2.Were </a:t>
            </a:r>
            <a:r>
              <a:rPr lang="en-GB" dirty="0"/>
              <a:t>the services geared towards meeting the priority health needs? </a:t>
            </a:r>
            <a:endParaRPr lang="en-US" dirty="0"/>
          </a:p>
          <a:p>
            <a:endParaRPr lang="en-US" dirty="0"/>
          </a:p>
        </p:txBody>
      </p:sp>
    </p:spTree>
    <p:extLst>
      <p:ext uri="{BB962C8B-B14F-4D97-AF65-F5344CB8AC3E}">
        <p14:creationId xmlns:p14="http://schemas.microsoft.com/office/powerpoint/2010/main" val="4800399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lvl="0" indent="0">
              <a:buNone/>
            </a:pPr>
            <a:r>
              <a:rPr lang="en-GB" dirty="0" smtClean="0"/>
              <a:t>3.Did </a:t>
            </a:r>
            <a:r>
              <a:rPr lang="en-GB" dirty="0"/>
              <a:t>you carry out all the necessary activities during the school health services?  </a:t>
            </a:r>
            <a:endParaRPr lang="en-US" dirty="0"/>
          </a:p>
          <a:p>
            <a:pPr marL="0" indent="0">
              <a:buNone/>
            </a:pPr>
            <a:r>
              <a:rPr lang="en-GB" dirty="0" smtClean="0"/>
              <a:t>4.How </a:t>
            </a:r>
            <a:r>
              <a:rPr lang="en-GB" dirty="0"/>
              <a:t>effective were the services you </a:t>
            </a:r>
            <a:r>
              <a:rPr lang="en-GB" dirty="0" smtClean="0"/>
              <a:t>provided</a:t>
            </a:r>
          </a:p>
          <a:p>
            <a:r>
              <a:rPr lang="en-GB" dirty="0"/>
              <a:t>You can use the following steps to evaluate </a:t>
            </a:r>
            <a:r>
              <a:rPr lang="en-GB" dirty="0" smtClean="0"/>
              <a:t>your </a:t>
            </a:r>
            <a:r>
              <a:rPr lang="en-GB" dirty="0"/>
              <a:t>school </a:t>
            </a:r>
            <a:r>
              <a:rPr lang="en-GB" dirty="0" smtClean="0"/>
              <a:t>health services</a:t>
            </a:r>
          </a:p>
          <a:p>
            <a:pPr marL="0" indent="0">
              <a:buNone/>
            </a:pPr>
            <a:r>
              <a:rPr lang="en-GB" b="1" dirty="0" smtClean="0"/>
              <a:t>a)Gathering Information</a:t>
            </a:r>
            <a:r>
              <a:rPr lang="en-GB" dirty="0"/>
              <a:t/>
            </a:r>
            <a:br>
              <a:rPr lang="en-GB" dirty="0"/>
            </a:br>
            <a:r>
              <a:rPr lang="en-GB" dirty="0"/>
              <a:t>This is done using the same sources that you used earlier during planning</a:t>
            </a:r>
            <a:r>
              <a:rPr lang="en-GB" dirty="0" smtClean="0"/>
              <a:t>.</a:t>
            </a:r>
          </a:p>
          <a:p>
            <a:pPr marL="0" indent="0">
              <a:buNone/>
            </a:pPr>
            <a:endParaRPr lang="en-US" dirty="0"/>
          </a:p>
        </p:txBody>
      </p:sp>
    </p:spTree>
    <p:extLst>
      <p:ext uri="{BB962C8B-B14F-4D97-AF65-F5344CB8AC3E}">
        <p14:creationId xmlns:p14="http://schemas.microsoft.com/office/powerpoint/2010/main" val="18010960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GB" b="1" dirty="0" smtClean="0"/>
              <a:t>  b)Analysing Information</a:t>
            </a:r>
            <a:endParaRPr lang="en-US" dirty="0"/>
          </a:p>
          <a:p>
            <a:r>
              <a:rPr lang="en-GB" dirty="0" smtClean="0"/>
              <a:t>Compare </a:t>
            </a:r>
            <a:r>
              <a:rPr lang="en-GB" dirty="0"/>
              <a:t>the work actually done with what you had indicated in your work </a:t>
            </a:r>
            <a:r>
              <a:rPr lang="en-GB" dirty="0" err="1" smtClean="0"/>
              <a:t>plan.For</a:t>
            </a:r>
            <a:r>
              <a:rPr lang="en-GB" dirty="0" smtClean="0"/>
              <a:t> example</a:t>
            </a:r>
            <a:r>
              <a:rPr lang="en-GB" dirty="0"/>
              <a:t>,</a:t>
            </a:r>
            <a:endParaRPr lang="en-US" dirty="0"/>
          </a:p>
          <a:p>
            <a:pPr lvl="0"/>
            <a:r>
              <a:rPr lang="en-GB" dirty="0"/>
              <a:t>How many schools were included in your plan and how many actually received the services? </a:t>
            </a:r>
            <a:endParaRPr lang="en-US" dirty="0"/>
          </a:p>
          <a:p>
            <a:pPr lvl="0"/>
            <a:r>
              <a:rPr lang="en-GB" dirty="0"/>
              <a:t>What is causing the difference between planned activities and the actual work done? </a:t>
            </a:r>
            <a:endParaRPr lang="en-US" dirty="0"/>
          </a:p>
          <a:p>
            <a:endParaRPr lang="en-US" dirty="0"/>
          </a:p>
        </p:txBody>
      </p:sp>
    </p:spTree>
    <p:extLst>
      <p:ext uri="{BB962C8B-B14F-4D97-AF65-F5344CB8AC3E}">
        <p14:creationId xmlns:p14="http://schemas.microsoft.com/office/powerpoint/2010/main" val="286383308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b="1" dirty="0" smtClean="0"/>
              <a:t>c)Identify </a:t>
            </a:r>
            <a:r>
              <a:rPr lang="en-GB" b="1" dirty="0"/>
              <a:t>Areas Needing </a:t>
            </a:r>
            <a:r>
              <a:rPr lang="en-GB" b="1" dirty="0" smtClean="0"/>
              <a:t>Improvements</a:t>
            </a:r>
            <a:r>
              <a:rPr lang="en-GB" dirty="0"/>
              <a:t/>
            </a:r>
            <a:br>
              <a:rPr lang="en-GB" dirty="0"/>
            </a:br>
            <a:r>
              <a:rPr lang="en-GB" dirty="0"/>
              <a:t>You can gather this information from your analysis once you identify the type or nature of improvement needed, you will then need to decide your course of action. </a:t>
            </a:r>
            <a:endParaRPr lang="en-US" dirty="0"/>
          </a:p>
          <a:p>
            <a:r>
              <a:rPr lang="en-GB" dirty="0"/>
              <a:t>It might be that you will need to change the roles </a:t>
            </a:r>
            <a:r>
              <a:rPr lang="en-GB" dirty="0" smtClean="0"/>
              <a:t>and </a:t>
            </a:r>
            <a:r>
              <a:rPr lang="en-GB" dirty="0"/>
              <a:t>activities of the team</a:t>
            </a:r>
            <a:r>
              <a:rPr lang="en-GB" dirty="0" smtClean="0"/>
              <a:t>.</a:t>
            </a:r>
            <a:r>
              <a:rPr lang="en-GB" b="1" dirty="0"/>
              <a:t> </a:t>
            </a:r>
            <a:endParaRPr lang="en-US" dirty="0"/>
          </a:p>
          <a:p>
            <a:pPr marL="0" indent="0">
              <a:buNone/>
            </a:pPr>
            <a:r>
              <a:rPr lang="en-GB" b="1" dirty="0" smtClean="0"/>
              <a:t>d)Take </a:t>
            </a:r>
            <a:r>
              <a:rPr lang="en-GB" b="1" dirty="0"/>
              <a:t>Corrective Action</a:t>
            </a:r>
            <a:r>
              <a:rPr lang="en-GB" dirty="0"/>
              <a:t> </a:t>
            </a:r>
            <a:br>
              <a:rPr lang="en-GB" dirty="0"/>
            </a:br>
            <a:r>
              <a:rPr lang="en-GB" dirty="0"/>
              <a:t>Make a list of things that should be done and then go ahead and do them.</a:t>
            </a:r>
            <a:endParaRPr lang="en-US" dirty="0"/>
          </a:p>
          <a:p>
            <a:endParaRPr lang="en-US" dirty="0"/>
          </a:p>
          <a:p>
            <a:endParaRPr lang="en-US" dirty="0"/>
          </a:p>
        </p:txBody>
      </p:sp>
    </p:spTree>
    <p:extLst>
      <p:ext uri="{BB962C8B-B14F-4D97-AF65-F5344CB8AC3E}">
        <p14:creationId xmlns:p14="http://schemas.microsoft.com/office/powerpoint/2010/main" val="42676317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NCK questions </a:t>
            </a:r>
            <a:endParaRPr lang="en-US" dirty="0"/>
          </a:p>
        </p:txBody>
      </p:sp>
      <p:sp>
        <p:nvSpPr>
          <p:cNvPr id="3" name="Content Placeholder 2"/>
          <p:cNvSpPr>
            <a:spLocks noGrp="1"/>
          </p:cNvSpPr>
          <p:nvPr>
            <p:ph idx="1"/>
          </p:nvPr>
        </p:nvSpPr>
        <p:spPr/>
        <p:txBody>
          <a:bodyPr>
            <a:normAutofit lnSpcReduction="10000"/>
          </a:bodyPr>
          <a:lstStyle/>
          <a:p>
            <a:r>
              <a:rPr lang="en-US" dirty="0" smtClean="0"/>
              <a:t>You have been posted to a district as a district public Health nurse where school health services are not  existent </a:t>
            </a:r>
          </a:p>
          <a:p>
            <a:pPr marL="514350" indent="-514350">
              <a:buAutoNum type="alphaLcParenR"/>
            </a:pPr>
            <a:r>
              <a:rPr lang="en-US" dirty="0" smtClean="0"/>
              <a:t>State four objectives of school health </a:t>
            </a:r>
            <a:r>
              <a:rPr lang="en-US" dirty="0" err="1" smtClean="0"/>
              <a:t>programme</a:t>
            </a:r>
            <a:r>
              <a:rPr lang="en-US" dirty="0" smtClean="0"/>
              <a:t> ( 4marks)</a:t>
            </a:r>
          </a:p>
          <a:p>
            <a:pPr marL="514350" indent="-514350">
              <a:buAutoNum type="alphaLcParenR"/>
            </a:pPr>
            <a:r>
              <a:rPr lang="en-US" dirty="0" smtClean="0"/>
              <a:t>Explain three services provided in a school health </a:t>
            </a:r>
            <a:r>
              <a:rPr lang="en-US" dirty="0" err="1" smtClean="0"/>
              <a:t>programme</a:t>
            </a:r>
            <a:r>
              <a:rPr lang="en-US" dirty="0" smtClean="0"/>
              <a:t> (6marks)</a:t>
            </a:r>
          </a:p>
          <a:p>
            <a:pPr marL="514350" indent="-514350">
              <a:buAutoNum type="alphaLcParenR"/>
            </a:pPr>
            <a:r>
              <a:rPr lang="en-US" dirty="0" smtClean="0"/>
              <a:t>Describe the steps taken to set up school health </a:t>
            </a:r>
            <a:r>
              <a:rPr lang="en-US" dirty="0" err="1" smtClean="0"/>
              <a:t>programme</a:t>
            </a:r>
            <a:r>
              <a:rPr lang="en-US" dirty="0" smtClean="0"/>
              <a:t> ( 10marks)</a:t>
            </a:r>
          </a:p>
          <a:p>
            <a:pPr marL="514350" indent="-514350">
              <a:buAutoNum type="alphaLcParenR"/>
            </a:pPr>
            <a:endParaRPr lang="en-US" dirty="0"/>
          </a:p>
        </p:txBody>
      </p:sp>
    </p:spTree>
    <p:extLst>
      <p:ext uri="{BB962C8B-B14F-4D97-AF65-F5344CB8AC3E}">
        <p14:creationId xmlns:p14="http://schemas.microsoft.com/office/powerpoint/2010/main" val="146603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2.Abuja declaration of 2001</a:t>
            </a:r>
            <a:endParaRPr lang="en-US" dirty="0">
              <a:solidFill>
                <a:srgbClr val="FF0000"/>
              </a:solidFill>
            </a:endParaRPr>
          </a:p>
        </p:txBody>
      </p:sp>
      <p:sp>
        <p:nvSpPr>
          <p:cNvPr id="5" name="Subtitle 4"/>
          <p:cNvSpPr>
            <a:spLocks noGrp="1"/>
          </p:cNvSpPr>
          <p:nvPr>
            <p:ph type="subTitle" idx="1"/>
          </p:nvPr>
        </p:nvSpPr>
        <p:spPr/>
        <p:txBody>
          <a:bodyPr/>
          <a:lstStyle/>
          <a:p>
            <a:r>
              <a:rPr lang="en-US" dirty="0" smtClean="0"/>
              <a:t>On Financial allocation on health sector </a:t>
            </a:r>
            <a:endParaRPr lang="en-US" dirty="0"/>
          </a:p>
        </p:txBody>
      </p:sp>
    </p:spTree>
    <p:extLst>
      <p:ext uri="{BB962C8B-B14F-4D97-AF65-F5344CB8AC3E}">
        <p14:creationId xmlns:p14="http://schemas.microsoft.com/office/powerpoint/2010/main" val="207325911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FQE 2011</a:t>
            </a:r>
            <a:endParaRPr lang="en-US" dirty="0"/>
          </a:p>
        </p:txBody>
      </p:sp>
      <p:sp>
        <p:nvSpPr>
          <p:cNvPr id="3" name="Content Placeholder 2"/>
          <p:cNvSpPr>
            <a:spLocks noGrp="1"/>
          </p:cNvSpPr>
          <p:nvPr>
            <p:ph idx="1"/>
          </p:nvPr>
        </p:nvSpPr>
        <p:spPr/>
        <p:txBody>
          <a:bodyPr/>
          <a:lstStyle/>
          <a:p>
            <a:r>
              <a:rPr lang="en-US" dirty="0" smtClean="0"/>
              <a:t>State five roles of nurse in the implementation of vision 2030 (5marks)</a:t>
            </a:r>
          </a:p>
          <a:p>
            <a:r>
              <a:rPr lang="en-US" dirty="0" smtClean="0"/>
              <a:t>Explain four principles of home vising by community health nurse (4marks)</a:t>
            </a:r>
          </a:p>
          <a:p>
            <a:r>
              <a:rPr lang="en-US" dirty="0" smtClean="0"/>
              <a:t>State five components of school health (5marks)</a:t>
            </a:r>
            <a:endParaRPr lang="en-US" dirty="0"/>
          </a:p>
        </p:txBody>
      </p:sp>
    </p:spTree>
    <p:extLst>
      <p:ext uri="{BB962C8B-B14F-4D97-AF65-F5344CB8AC3E}">
        <p14:creationId xmlns:p14="http://schemas.microsoft.com/office/powerpoint/2010/main" val="14677406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Home Accident and Preventive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5 leading causes of accidents and injuries in the household namely;</a:t>
            </a:r>
          </a:p>
          <a:p>
            <a:r>
              <a:rPr lang="en-US" dirty="0"/>
              <a:t>Falls, Poisonings, Fires, Suffocation, Choking and </a:t>
            </a:r>
            <a:r>
              <a:rPr lang="en-US" dirty="0" smtClean="0"/>
              <a:t>Drowning</a:t>
            </a:r>
          </a:p>
          <a:p>
            <a:r>
              <a:rPr lang="en-US" dirty="0" smtClean="0">
                <a:solidFill>
                  <a:srgbClr val="C00000"/>
                </a:solidFill>
              </a:rPr>
              <a:t>Fall</a:t>
            </a:r>
          </a:p>
          <a:p>
            <a:r>
              <a:rPr lang="en-US" b="1" i="1" dirty="0"/>
              <a:t>Prevention:</a:t>
            </a:r>
          </a:p>
          <a:p>
            <a:r>
              <a:rPr lang="en-US" dirty="0" smtClean="0"/>
              <a:t>Keep </a:t>
            </a:r>
            <a:r>
              <a:rPr lang="en-US" dirty="0"/>
              <a:t>floors free of obstructions</a:t>
            </a:r>
          </a:p>
          <a:p>
            <a:r>
              <a:rPr lang="en-US" dirty="0" smtClean="0"/>
              <a:t>Ensure </a:t>
            </a:r>
            <a:r>
              <a:rPr lang="en-US" dirty="0"/>
              <a:t>adequate lighting in the household area</a:t>
            </a:r>
          </a:p>
          <a:p>
            <a:r>
              <a:rPr lang="en-US" dirty="0" smtClean="0"/>
              <a:t>Exercise </a:t>
            </a:r>
            <a:r>
              <a:rPr lang="en-US" dirty="0"/>
              <a:t>close supervision of children.</a:t>
            </a:r>
          </a:p>
          <a:p>
            <a:r>
              <a:rPr lang="en-US" dirty="0" smtClean="0"/>
              <a:t>Keep </a:t>
            </a:r>
            <a:r>
              <a:rPr lang="en-US" dirty="0"/>
              <a:t>floor dry and free from wear and tear</a:t>
            </a:r>
          </a:p>
          <a:p>
            <a:r>
              <a:rPr lang="en-US" dirty="0" smtClean="0"/>
              <a:t> </a:t>
            </a:r>
            <a:r>
              <a:rPr lang="en-US" dirty="0"/>
              <a:t>Always ensure bed-rail of the baby cot/bed is raised when the baby is in </a:t>
            </a:r>
            <a:r>
              <a:rPr lang="en-US" dirty="0" smtClean="0"/>
              <a:t>the cot/bed</a:t>
            </a:r>
            <a:endParaRPr lang="en-US" dirty="0">
              <a:solidFill>
                <a:srgbClr val="C00000"/>
              </a:solidFill>
            </a:endParaRPr>
          </a:p>
        </p:txBody>
      </p:sp>
    </p:spTree>
    <p:extLst>
      <p:ext uri="{BB962C8B-B14F-4D97-AF65-F5344CB8AC3E}">
        <p14:creationId xmlns:p14="http://schemas.microsoft.com/office/powerpoint/2010/main" val="15659810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CHOKING AND SUFFOCATION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i="1" dirty="0" smtClean="0"/>
              <a:t>  Prevention:</a:t>
            </a:r>
            <a:endParaRPr lang="en-US" dirty="0"/>
          </a:p>
          <a:p>
            <a:r>
              <a:rPr lang="en-US" dirty="0" smtClean="0"/>
              <a:t>Keep </a:t>
            </a:r>
            <a:r>
              <a:rPr lang="en-US" dirty="0"/>
              <a:t>plastic bags out of children’s reach, and tie bags in a knot </a:t>
            </a:r>
            <a:r>
              <a:rPr lang="en-US" dirty="0" smtClean="0"/>
              <a:t>before disposing</a:t>
            </a:r>
            <a:endParaRPr lang="en-US" dirty="0"/>
          </a:p>
          <a:p>
            <a:r>
              <a:rPr lang="en-US" dirty="0" smtClean="0"/>
              <a:t>Cut </a:t>
            </a:r>
            <a:r>
              <a:rPr lang="en-US" dirty="0"/>
              <a:t>children’s food into small pieces, and be sure to chew your own </a:t>
            </a:r>
            <a:r>
              <a:rPr lang="en-US" dirty="0" smtClean="0"/>
              <a:t>food thorough</a:t>
            </a:r>
            <a:endParaRPr lang="en-US" dirty="0"/>
          </a:p>
          <a:p>
            <a:r>
              <a:rPr lang="en-US" dirty="0" smtClean="0"/>
              <a:t>Keep </a:t>
            </a:r>
            <a:r>
              <a:rPr lang="en-US" dirty="0"/>
              <a:t>your eye on infants around strangulation risks such </a:t>
            </a:r>
            <a:r>
              <a:rPr lang="en-US" dirty="0" smtClean="0"/>
              <a:t>long </a:t>
            </a:r>
            <a:r>
              <a:rPr lang="en-US" dirty="0"/>
              <a:t>telephone </a:t>
            </a:r>
            <a:r>
              <a:rPr lang="en-US" dirty="0" smtClean="0"/>
              <a:t>cords, </a:t>
            </a:r>
            <a:r>
              <a:rPr lang="en-US" dirty="0"/>
              <a:t>necklaces, and headbands</a:t>
            </a:r>
          </a:p>
          <a:p>
            <a:r>
              <a:rPr lang="en-US" dirty="0" smtClean="0"/>
              <a:t>Ensure </a:t>
            </a:r>
            <a:r>
              <a:rPr lang="en-US" dirty="0"/>
              <a:t>small objects are kept out of reach of children</a:t>
            </a:r>
          </a:p>
          <a:p>
            <a:pPr marL="0" indent="0">
              <a:buNone/>
            </a:pPr>
            <a:endParaRPr lang="en-US" dirty="0"/>
          </a:p>
        </p:txBody>
      </p:sp>
    </p:spTree>
    <p:extLst>
      <p:ext uri="{BB962C8B-B14F-4D97-AF65-F5344CB8AC3E}">
        <p14:creationId xmlns:p14="http://schemas.microsoft.com/office/powerpoint/2010/main" val="37930003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Instruct children not to play while eating</a:t>
            </a:r>
          </a:p>
          <a:p>
            <a:r>
              <a:rPr lang="en-US" dirty="0" smtClean="0"/>
              <a:t>Avoid </a:t>
            </a:r>
            <a:r>
              <a:rPr lang="en-US" dirty="0"/>
              <a:t>forceful feeding of babies</a:t>
            </a:r>
          </a:p>
          <a:p>
            <a:r>
              <a:rPr lang="en-US" dirty="0" smtClean="0"/>
              <a:t>Never </a:t>
            </a:r>
            <a:r>
              <a:rPr lang="en-US" dirty="0"/>
              <a:t>let children use milk bottle by themselves without adult’s </a:t>
            </a:r>
            <a:r>
              <a:rPr lang="en-US" dirty="0" smtClean="0"/>
              <a:t>supervision</a:t>
            </a:r>
          </a:p>
          <a:p>
            <a:r>
              <a:rPr lang="en-US" dirty="0" smtClean="0"/>
              <a:t> </a:t>
            </a:r>
            <a:r>
              <a:rPr lang="en-US" dirty="0"/>
              <a:t>Never leave children alone next to containers filled with water</a:t>
            </a:r>
          </a:p>
        </p:txBody>
      </p:sp>
    </p:spTree>
    <p:extLst>
      <p:ext uri="{BB962C8B-B14F-4D97-AF65-F5344CB8AC3E}">
        <p14:creationId xmlns:p14="http://schemas.microsoft.com/office/powerpoint/2010/main" val="322413535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BURN/SCALD</a:t>
            </a:r>
            <a:endParaRPr lang="en-US" dirty="0"/>
          </a:p>
        </p:txBody>
      </p:sp>
      <p:sp>
        <p:nvSpPr>
          <p:cNvPr id="3" name="Content Placeholder 2"/>
          <p:cNvSpPr>
            <a:spLocks noGrp="1"/>
          </p:cNvSpPr>
          <p:nvPr>
            <p:ph idx="1"/>
          </p:nvPr>
        </p:nvSpPr>
        <p:spPr/>
        <p:txBody>
          <a:bodyPr>
            <a:noAutofit/>
          </a:bodyPr>
          <a:lstStyle/>
          <a:p>
            <a:r>
              <a:rPr lang="en-US" sz="2800" b="1" i="1" dirty="0" smtClean="0"/>
              <a:t>Prevention</a:t>
            </a:r>
          </a:p>
          <a:p>
            <a:r>
              <a:rPr lang="en-US" sz="2800" dirty="0" smtClean="0"/>
              <a:t>For adults, never hold a hot drink/food and a child at the same time</a:t>
            </a:r>
          </a:p>
          <a:p>
            <a:r>
              <a:rPr lang="en-US" sz="2800" dirty="0" smtClean="0"/>
              <a:t>Ensure foodstuff is at a reasonable temperature before feeding</a:t>
            </a:r>
          </a:p>
          <a:p>
            <a:r>
              <a:rPr lang="en-US" sz="2800" dirty="0" smtClean="0"/>
              <a:t>Keep children away from the kitchen and hot surfaces and equipment</a:t>
            </a:r>
          </a:p>
          <a:p>
            <a:r>
              <a:rPr lang="en-US" sz="2800" dirty="0" smtClean="0"/>
              <a:t>While cooking, exercise extra care</a:t>
            </a:r>
          </a:p>
        </p:txBody>
      </p:sp>
    </p:spTree>
    <p:extLst>
      <p:ext uri="{BB962C8B-B14F-4D97-AF65-F5344CB8AC3E}">
        <p14:creationId xmlns:p14="http://schemas.microsoft.com/office/powerpoint/2010/main" val="34956678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 Before bathing ensure that water temperature is safe</a:t>
            </a:r>
          </a:p>
          <a:p>
            <a:r>
              <a:rPr lang="en-US" dirty="0"/>
              <a:t>Matches and lighters should be placed out of reach of children</a:t>
            </a:r>
          </a:p>
          <a:p>
            <a:r>
              <a:rPr lang="en-US" dirty="0"/>
              <a:t> Warn children never to play with fire</a:t>
            </a:r>
          </a:p>
          <a:p>
            <a:r>
              <a:rPr lang="en-US" dirty="0"/>
              <a:t> If need to hold hot materials, use </a:t>
            </a:r>
            <a:r>
              <a:rPr lang="en-US" dirty="0" smtClean="0"/>
              <a:t>cloths</a:t>
            </a:r>
          </a:p>
          <a:p>
            <a:r>
              <a:rPr lang="en-US" b="1" dirty="0"/>
              <a:t>POISONING</a:t>
            </a:r>
          </a:p>
          <a:p>
            <a:r>
              <a:rPr lang="en-US" b="1" i="1" dirty="0"/>
              <a:t>Cause: </a:t>
            </a:r>
            <a:r>
              <a:rPr lang="en-US" dirty="0"/>
              <a:t>Food poisoning, accidental swallowing of drugs, </a:t>
            </a:r>
            <a:r>
              <a:rPr lang="en-US" dirty="0" err="1" smtClean="0"/>
              <a:t>detergents,insecticides</a:t>
            </a:r>
            <a:r>
              <a:rPr lang="en-US" dirty="0"/>
              <a:t>, etc.</a:t>
            </a:r>
          </a:p>
          <a:p>
            <a:endParaRPr lang="en-US" dirty="0"/>
          </a:p>
        </p:txBody>
      </p:sp>
    </p:spTree>
    <p:extLst>
      <p:ext uri="{BB962C8B-B14F-4D97-AF65-F5344CB8AC3E}">
        <p14:creationId xmlns:p14="http://schemas.microsoft.com/office/powerpoint/2010/main" val="429410620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Prevention: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Keep medicines and chemicals out of sight and reach of children</a:t>
            </a:r>
          </a:p>
          <a:p>
            <a:r>
              <a:rPr lang="en-US" dirty="0" smtClean="0"/>
              <a:t> </a:t>
            </a:r>
            <a:r>
              <a:rPr lang="en-US" dirty="0"/>
              <a:t>Always store chemicals in their original containers with appropriate </a:t>
            </a:r>
            <a:r>
              <a:rPr lang="en-US" dirty="0" smtClean="0"/>
              <a:t>labels</a:t>
            </a:r>
            <a:endParaRPr lang="en-US" dirty="0"/>
          </a:p>
          <a:p>
            <a:r>
              <a:rPr lang="en-US" dirty="0" smtClean="0"/>
              <a:t> </a:t>
            </a:r>
            <a:r>
              <a:rPr lang="en-US" dirty="0"/>
              <a:t>Consult a health worker when feeling unwell and avoid self </a:t>
            </a:r>
            <a:r>
              <a:rPr lang="en-US" dirty="0" smtClean="0"/>
              <a:t>medication</a:t>
            </a:r>
            <a:endParaRPr lang="en-US" dirty="0"/>
          </a:p>
          <a:p>
            <a:r>
              <a:rPr lang="en-US" dirty="0" smtClean="0"/>
              <a:t> </a:t>
            </a:r>
            <a:r>
              <a:rPr lang="en-US" dirty="0"/>
              <a:t>Check expiry date of drugs; follow health workers instructions on </a:t>
            </a:r>
            <a:r>
              <a:rPr lang="en-US" dirty="0" smtClean="0"/>
              <a:t>dosage and </a:t>
            </a:r>
            <a:r>
              <a:rPr lang="en-US" dirty="0"/>
              <a:t>timing</a:t>
            </a:r>
          </a:p>
          <a:p>
            <a:r>
              <a:rPr lang="en-US" dirty="0" smtClean="0"/>
              <a:t>Never </a:t>
            </a:r>
            <a:r>
              <a:rPr lang="en-US" dirty="0"/>
              <a:t>place different drugs in the same container</a:t>
            </a:r>
          </a:p>
          <a:p>
            <a:r>
              <a:rPr lang="en-US" dirty="0" smtClean="0"/>
              <a:t>Store </a:t>
            </a:r>
            <a:r>
              <a:rPr lang="en-US" dirty="0"/>
              <a:t>food in dry and clean environment</a:t>
            </a:r>
          </a:p>
          <a:p>
            <a:endParaRPr lang="en-US" dirty="0"/>
          </a:p>
        </p:txBody>
      </p:sp>
    </p:spTree>
    <p:extLst>
      <p:ext uri="{BB962C8B-B14F-4D97-AF65-F5344CB8AC3E}">
        <p14:creationId xmlns:p14="http://schemas.microsoft.com/office/powerpoint/2010/main" val="155778382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DROWNING</a:t>
            </a:r>
            <a:endParaRPr lang="en-US" dirty="0"/>
          </a:p>
        </p:txBody>
      </p:sp>
      <p:sp>
        <p:nvSpPr>
          <p:cNvPr id="3" name="Content Placeholder 2"/>
          <p:cNvSpPr>
            <a:spLocks noGrp="1"/>
          </p:cNvSpPr>
          <p:nvPr>
            <p:ph idx="1"/>
          </p:nvPr>
        </p:nvSpPr>
        <p:spPr/>
        <p:txBody>
          <a:bodyPr/>
          <a:lstStyle/>
          <a:p>
            <a:r>
              <a:rPr lang="en-US" dirty="0"/>
              <a:t>Keep children away from open water bodies</a:t>
            </a:r>
          </a:p>
          <a:p>
            <a:r>
              <a:rPr lang="en-US" dirty="0" smtClean="0"/>
              <a:t>Keep </a:t>
            </a:r>
            <a:r>
              <a:rPr lang="en-US" dirty="0"/>
              <a:t>all water containers covered or </a:t>
            </a:r>
            <a:r>
              <a:rPr lang="en-US" dirty="0" smtClean="0"/>
              <a:t>emptied</a:t>
            </a:r>
          </a:p>
          <a:p>
            <a:r>
              <a:rPr lang="en-US" dirty="0"/>
              <a:t>Don’t leave children unattended in a pool, wading </a:t>
            </a:r>
            <a:r>
              <a:rPr lang="en-US" dirty="0" smtClean="0"/>
              <a:t>pool</a:t>
            </a:r>
            <a:endParaRPr lang="en-US" dirty="0"/>
          </a:p>
          <a:p>
            <a:r>
              <a:rPr lang="en-US" dirty="0" smtClean="0"/>
              <a:t>Empty </a:t>
            </a:r>
            <a:r>
              <a:rPr lang="en-US" dirty="0"/>
              <a:t>out small plastic pools as soon as you’re done using </a:t>
            </a:r>
            <a:r>
              <a:rPr lang="en-US" dirty="0" smtClean="0"/>
              <a:t>them</a:t>
            </a:r>
          </a:p>
          <a:p>
            <a:r>
              <a:rPr lang="en-US" dirty="0"/>
              <a:t>Obtain cardiopulmonary resuscitation (CPR) training</a:t>
            </a:r>
          </a:p>
        </p:txBody>
      </p:sp>
    </p:spTree>
    <p:extLst>
      <p:ext uri="{BB962C8B-B14F-4D97-AF65-F5344CB8AC3E}">
        <p14:creationId xmlns:p14="http://schemas.microsoft.com/office/powerpoint/2010/main" val="110082859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 2018 promotional</a:t>
            </a:r>
            <a:endParaRPr lang="en-US" dirty="0"/>
          </a:p>
        </p:txBody>
      </p:sp>
      <p:sp>
        <p:nvSpPr>
          <p:cNvPr id="3" name="Content Placeholder 2"/>
          <p:cNvSpPr>
            <a:spLocks noGrp="1"/>
          </p:cNvSpPr>
          <p:nvPr>
            <p:ph idx="1"/>
          </p:nvPr>
        </p:nvSpPr>
        <p:spPr/>
        <p:txBody>
          <a:bodyPr/>
          <a:lstStyle/>
          <a:p>
            <a:r>
              <a:rPr lang="en-US" dirty="0" smtClean="0"/>
              <a:t>Explain the Alma Ata conference identified 8 essential elements of primary healthcare  (8marks )</a:t>
            </a:r>
          </a:p>
          <a:p>
            <a:r>
              <a:rPr lang="en-US" dirty="0" smtClean="0"/>
              <a:t>List eight sustainable development goals</a:t>
            </a:r>
          </a:p>
          <a:p>
            <a:pPr marL="0" indent="0">
              <a:buNone/>
            </a:pPr>
            <a:r>
              <a:rPr lang="en-US" dirty="0" smtClean="0"/>
              <a:t> </a:t>
            </a:r>
            <a:endParaRPr lang="en-US" dirty="0"/>
          </a:p>
        </p:txBody>
      </p:sp>
    </p:spTree>
    <p:extLst>
      <p:ext uri="{BB962C8B-B14F-4D97-AF65-F5344CB8AC3E}">
        <p14:creationId xmlns:p14="http://schemas.microsoft.com/office/powerpoint/2010/main" val="379983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Abuja declaration</a:t>
            </a:r>
            <a:endParaRPr lang="en-US" dirty="0"/>
          </a:p>
        </p:txBody>
      </p:sp>
      <p:sp>
        <p:nvSpPr>
          <p:cNvPr id="3" name="Content Placeholder 2"/>
          <p:cNvSpPr>
            <a:spLocks noGrp="1"/>
          </p:cNvSpPr>
          <p:nvPr>
            <p:ph idx="1"/>
          </p:nvPr>
        </p:nvSpPr>
        <p:spPr/>
        <p:txBody>
          <a:bodyPr>
            <a:normAutofit/>
          </a:bodyPr>
          <a:lstStyle/>
          <a:p>
            <a:r>
              <a:rPr lang="en-US" sz="3600" dirty="0" smtClean="0">
                <a:solidFill>
                  <a:srgbClr val="000000"/>
                </a:solidFill>
                <a:latin typeface="Times New Roman"/>
              </a:rPr>
              <a:t> </a:t>
            </a:r>
            <a:r>
              <a:rPr lang="en-US" dirty="0">
                <a:solidFill>
                  <a:srgbClr val="000000"/>
                </a:solidFill>
                <a:latin typeface="Times New Roman"/>
              </a:rPr>
              <a:t>In April 2001, heads of state of African Union countries </a:t>
            </a:r>
            <a:r>
              <a:rPr lang="en-US" dirty="0" smtClean="0">
                <a:solidFill>
                  <a:srgbClr val="000000"/>
                </a:solidFill>
                <a:latin typeface="Times New Roman"/>
              </a:rPr>
              <a:t>met in Abuja Nigeria  and </a:t>
            </a:r>
            <a:r>
              <a:rPr lang="en-US" dirty="0">
                <a:solidFill>
                  <a:srgbClr val="000000"/>
                </a:solidFill>
                <a:latin typeface="Times New Roman"/>
              </a:rPr>
              <a:t>pledged to set a target of allocating at least 15% of their annual budget to improve the health sector. </a:t>
            </a:r>
            <a:endParaRPr lang="en-US" dirty="0" smtClean="0">
              <a:solidFill>
                <a:srgbClr val="000000"/>
              </a:solidFill>
              <a:latin typeface="Times New Roman"/>
            </a:endParaRPr>
          </a:p>
          <a:p>
            <a:r>
              <a:rPr lang="en-US" dirty="0" smtClean="0">
                <a:solidFill>
                  <a:srgbClr val="000000"/>
                </a:solidFill>
                <a:latin typeface="Times New Roman"/>
              </a:rPr>
              <a:t>At </a:t>
            </a:r>
            <a:r>
              <a:rPr lang="en-US" dirty="0">
                <a:solidFill>
                  <a:srgbClr val="000000"/>
                </a:solidFill>
                <a:latin typeface="Times New Roman"/>
              </a:rPr>
              <a:t>the same time, they urged donor countries to </a:t>
            </a:r>
            <a:r>
              <a:rPr lang="en-US" dirty="0" smtClean="0">
                <a:solidFill>
                  <a:srgbClr val="000000"/>
                </a:solidFill>
                <a:latin typeface="Times New Roman"/>
              </a:rPr>
              <a:t>"fulfill </a:t>
            </a:r>
            <a:r>
              <a:rPr lang="en-US" dirty="0">
                <a:solidFill>
                  <a:srgbClr val="000000"/>
                </a:solidFill>
                <a:latin typeface="Times New Roman"/>
              </a:rPr>
              <a:t>the yet to be met target of 0.7% of their </a:t>
            </a:r>
            <a:r>
              <a:rPr lang="en-US" i="1" dirty="0">
                <a:solidFill>
                  <a:srgbClr val="000000"/>
                </a:solidFill>
                <a:latin typeface="Times New Roman"/>
              </a:rPr>
              <a:t>GNP </a:t>
            </a:r>
            <a:r>
              <a:rPr lang="en-US" dirty="0">
                <a:solidFill>
                  <a:srgbClr val="000000"/>
                </a:solidFill>
                <a:latin typeface="Times New Roman"/>
              </a:rPr>
              <a:t>as official Development Assistance </a:t>
            </a:r>
            <a:r>
              <a:rPr lang="en-US" dirty="0" smtClean="0">
                <a:solidFill>
                  <a:srgbClr val="000000"/>
                </a:solidFill>
                <a:latin typeface="Times New Roman"/>
              </a:rPr>
              <a:t> </a:t>
            </a:r>
            <a:r>
              <a:rPr lang="en-US" dirty="0">
                <a:solidFill>
                  <a:srgbClr val="000000"/>
                </a:solidFill>
                <a:latin typeface="Times New Roman"/>
              </a:rPr>
              <a:t>to </a:t>
            </a:r>
            <a:r>
              <a:rPr lang="en-US" dirty="0" smtClean="0">
                <a:solidFill>
                  <a:srgbClr val="000000"/>
                </a:solidFill>
                <a:latin typeface="Times New Roman"/>
              </a:rPr>
              <a:t>developing countries".</a:t>
            </a:r>
            <a:endParaRPr lang="en-US" dirty="0"/>
          </a:p>
        </p:txBody>
      </p:sp>
    </p:spTree>
    <p:extLst>
      <p:ext uri="{BB962C8B-B14F-4D97-AF65-F5344CB8AC3E}">
        <p14:creationId xmlns:p14="http://schemas.microsoft.com/office/powerpoint/2010/main" val="2974530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HEALTH CARE DELIVERY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Health care delivery system is the organization of people, institutions , and resources that  that deliver health care  services to meet the health needs of the target population</a:t>
            </a:r>
          </a:p>
          <a:p>
            <a:r>
              <a:rPr lang="en-US" dirty="0" smtClean="0"/>
              <a:t>Kenya’s health care system  is structured in step-wise manner so that complicated cases are referred to higher level .The gaps in the system are filled by a private and run units </a:t>
            </a:r>
            <a:endParaRPr lang="en-US" dirty="0"/>
          </a:p>
        </p:txBody>
      </p:sp>
    </p:spTree>
    <p:extLst>
      <p:ext uri="{BB962C8B-B14F-4D97-AF65-F5344CB8AC3E}">
        <p14:creationId xmlns:p14="http://schemas.microsoft.com/office/powerpoint/2010/main" val="373330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3</a:t>
            </a:r>
            <a:r>
              <a:rPr lang="en-US" b="1" dirty="0" smtClean="0"/>
              <a:t>. </a:t>
            </a:r>
            <a:r>
              <a:rPr lang="en-US" b="1" dirty="0"/>
              <a:t>OUAGADOUGOU DECLARATION</a:t>
            </a:r>
            <a:r>
              <a:rPr lang="en-US" dirty="0"/>
              <a:t/>
            </a:r>
            <a:br>
              <a:rPr lang="en-US" dirty="0"/>
            </a:br>
            <a:endParaRPr lang="en-US" dirty="0"/>
          </a:p>
        </p:txBody>
      </p:sp>
      <p:sp>
        <p:nvSpPr>
          <p:cNvPr id="5" name="Subtitle 4"/>
          <p:cNvSpPr>
            <a:spLocks noGrp="1"/>
          </p:cNvSpPr>
          <p:nvPr>
            <p:ph type="subTitle" idx="1"/>
          </p:nvPr>
        </p:nvSpPr>
        <p:spPr/>
        <p:txBody>
          <a:bodyPr>
            <a:normAutofit fontScale="92500" lnSpcReduction="20000"/>
          </a:bodyPr>
          <a:lstStyle/>
          <a:p>
            <a:r>
              <a:rPr lang="en-US" b="1" dirty="0">
                <a:solidFill>
                  <a:srgbClr val="FF0000"/>
                </a:solidFill>
              </a:rPr>
              <a:t>ON PRIMARY HEALTH CARE </a:t>
            </a:r>
            <a:r>
              <a:rPr lang="en-US" b="1" dirty="0" smtClean="0">
                <a:solidFill>
                  <a:srgbClr val="FF0000"/>
                </a:solidFill>
              </a:rPr>
              <a:t>ANDHEALTH </a:t>
            </a:r>
            <a:r>
              <a:rPr lang="en-US" b="1" dirty="0">
                <a:solidFill>
                  <a:srgbClr val="FF0000"/>
                </a:solidFill>
              </a:rPr>
              <a:t>SYSTEMS IN AFRICA:</a:t>
            </a:r>
            <a:endParaRPr lang="en-US" dirty="0">
              <a:solidFill>
                <a:srgbClr val="FF0000"/>
              </a:solidFill>
            </a:endParaRPr>
          </a:p>
          <a:p>
            <a:r>
              <a:rPr lang="en-US" b="1" dirty="0">
                <a:solidFill>
                  <a:srgbClr val="FF0000"/>
                </a:solidFill>
              </a:rPr>
              <a:t>ACHIEVING BETTER HEALTH FOR AFRICA IN THE NEW MILLENNIUM</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840356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OUAGADOUGOU DECLARATION</a:t>
            </a:r>
            <a:endParaRPr lang="en-US" dirty="0"/>
          </a:p>
        </p:txBody>
      </p:sp>
      <p:sp>
        <p:nvSpPr>
          <p:cNvPr id="3" name="Content Placeholder 2"/>
          <p:cNvSpPr>
            <a:spLocks noGrp="1"/>
          </p:cNvSpPr>
          <p:nvPr>
            <p:ph idx="1"/>
          </p:nvPr>
        </p:nvSpPr>
        <p:spPr/>
        <p:txBody>
          <a:bodyPr/>
          <a:lstStyle/>
          <a:p>
            <a:r>
              <a:rPr lang="en-US" dirty="0"/>
              <a:t>The International Conference on Primary Health Care and Health Systems in Africa, meeting in Ouagadougou, Burkina Faso, from 28 to 30 April 2008, reaffirms the principles of the Declaration of Alma-Ata </a:t>
            </a:r>
            <a:r>
              <a:rPr lang="en-US" dirty="0" smtClean="0"/>
              <a:t>of September 1978</a:t>
            </a:r>
            <a:r>
              <a:rPr lang="en-US" dirty="0"/>
              <a:t>, particularly in regard to health as a fundamental human right and the responsibility that governments have for the health of their people</a:t>
            </a:r>
          </a:p>
        </p:txBody>
      </p:sp>
    </p:spTree>
    <p:extLst>
      <p:ext uri="{BB962C8B-B14F-4D97-AF65-F5344CB8AC3E}">
        <p14:creationId xmlns:p14="http://schemas.microsoft.com/office/powerpoint/2010/main" val="213912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The meeting came with the following Declarations or resolutions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1.the </a:t>
            </a:r>
            <a:r>
              <a:rPr lang="en-US" dirty="0"/>
              <a:t>need to address health determinants in </a:t>
            </a:r>
            <a:r>
              <a:rPr lang="en-US" dirty="0" smtClean="0"/>
              <a:t>Africa; </a:t>
            </a:r>
            <a:r>
              <a:rPr lang="en-US" dirty="0"/>
              <a:t>such as economic development, governance, education, gender, food security and nutrition, environment, peace, and security </a:t>
            </a:r>
            <a:r>
              <a:rPr lang="en-US" dirty="0" smtClean="0"/>
              <a:t>were critical in access of health care </a:t>
            </a:r>
          </a:p>
          <a:p>
            <a:r>
              <a:rPr lang="en-US" dirty="0" smtClean="0"/>
              <a:t>2. Eradication </a:t>
            </a:r>
            <a:r>
              <a:rPr lang="en-US" dirty="0"/>
              <a:t>poliomyelitis and guinea-worm disease </a:t>
            </a:r>
            <a:r>
              <a:rPr lang="en-US" dirty="0" smtClean="0"/>
              <a:t>,and  eliminate  </a:t>
            </a:r>
            <a:r>
              <a:rPr lang="en-US" dirty="0"/>
              <a:t>Leprosy and river blindness notwithstanding for All, including man-made disasters, economic and financial crises, and the emergence of HIV/AIDS </a:t>
            </a:r>
          </a:p>
        </p:txBody>
      </p:sp>
    </p:spTree>
    <p:extLst>
      <p:ext uri="{BB962C8B-B14F-4D97-AF65-F5344CB8AC3E}">
        <p14:creationId xmlns:p14="http://schemas.microsoft.com/office/powerpoint/2010/main" val="228867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3.The </a:t>
            </a:r>
            <a:r>
              <a:rPr lang="en-US" dirty="0"/>
              <a:t>Conference welcomes the commitment by the African Heads of State and Government to create an enabling environment, including incremental funding of health services reaching at least 15% of the overall national</a:t>
            </a:r>
            <a:r>
              <a:rPr lang="en-US" b="1" dirty="0"/>
              <a:t> </a:t>
            </a:r>
            <a:r>
              <a:rPr lang="en-US" dirty="0"/>
              <a:t>budget </a:t>
            </a:r>
          </a:p>
        </p:txBody>
      </p:sp>
    </p:spTree>
    <p:extLst>
      <p:ext uri="{BB962C8B-B14F-4D97-AF65-F5344CB8AC3E}">
        <p14:creationId xmlns:p14="http://schemas.microsoft.com/office/powerpoint/2010/main" val="561964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4. </a:t>
            </a:r>
            <a:r>
              <a:rPr lang="en-US" dirty="0"/>
              <a:t>The Conference is encouraged by the important successes in health, the renewed political commitment as evidenced by the adoption of the Africa Health Strategy 2007–2015 of the African Union, and the existing environment that is conducive to health development such as improved peace, security, economic growth in some countries and the increasing involvement of regional economic communities in health. </a:t>
            </a:r>
          </a:p>
          <a:p>
            <a:endParaRPr lang="en-US" dirty="0"/>
          </a:p>
        </p:txBody>
      </p:sp>
    </p:spTree>
    <p:extLst>
      <p:ext uri="{BB962C8B-B14F-4D97-AF65-F5344CB8AC3E}">
        <p14:creationId xmlns:p14="http://schemas.microsoft.com/office/powerpoint/2010/main" val="4142567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5.The </a:t>
            </a:r>
            <a:r>
              <a:rPr lang="en-US" dirty="0"/>
              <a:t>Conference urges Member States to:</a:t>
            </a:r>
          </a:p>
          <a:p>
            <a:r>
              <a:rPr lang="en-US" dirty="0" smtClean="0"/>
              <a:t>A). </a:t>
            </a:r>
            <a:r>
              <a:rPr lang="en-US" dirty="0"/>
              <a:t>Update their national health policies and plans according to the Primary Health Care approach with a view to strengthening health systems to achieve the Millennium Development Goals, specifically regarding Communicable diseases, including HIV/AIDS, tuberculosis and malaria; child health; maternal health; trauma; and the emerging burden of chronic </a:t>
            </a:r>
            <a:r>
              <a:rPr lang="en-US" dirty="0" smtClean="0"/>
              <a:t>diseases</a:t>
            </a:r>
            <a:endParaRPr lang="en-US" dirty="0"/>
          </a:p>
        </p:txBody>
      </p:sp>
    </p:spTree>
    <p:extLst>
      <p:ext uri="{BB962C8B-B14F-4D97-AF65-F5344CB8AC3E}">
        <p14:creationId xmlns:p14="http://schemas.microsoft.com/office/powerpoint/2010/main" val="267425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76400"/>
            <a:ext cx="8229600" cy="4525963"/>
          </a:xfrm>
        </p:spPr>
        <p:txBody>
          <a:bodyPr>
            <a:normAutofit fontScale="85000" lnSpcReduction="10000"/>
          </a:bodyPr>
          <a:lstStyle/>
          <a:p>
            <a:pPr marL="0" indent="0">
              <a:buNone/>
            </a:pPr>
            <a:r>
              <a:rPr lang="en-US" dirty="0"/>
              <a:t>B) use priority health interventions as an entry point to strengthen national health systems, based on the Primary Health Care approach, including referral systems; expedite the process of decentralization by focusing on local health system development to improve access, equity and quality of health services in order to better meet the health needs of the </a:t>
            </a:r>
            <a:r>
              <a:rPr lang="en-US" dirty="0" smtClean="0"/>
              <a:t>populations</a:t>
            </a:r>
          </a:p>
          <a:p>
            <a:pPr marL="0" indent="0">
              <a:buNone/>
            </a:pPr>
            <a:r>
              <a:rPr lang="en-US" dirty="0" smtClean="0"/>
              <a:t>C)Promote </a:t>
            </a:r>
            <a:r>
              <a:rPr lang="en-US" dirty="0"/>
              <a:t>inter-</a:t>
            </a:r>
            <a:r>
              <a:rPr lang="en-US" dirty="0" err="1"/>
              <a:t>sectoral</a:t>
            </a:r>
            <a:r>
              <a:rPr lang="en-US" dirty="0"/>
              <a:t> collaboration and public-private partnership including civil society and communities with a view to improving the use of health services </a:t>
            </a:r>
          </a:p>
        </p:txBody>
      </p:sp>
    </p:spTree>
    <p:extLst>
      <p:ext uri="{BB962C8B-B14F-4D97-AF65-F5344CB8AC3E}">
        <p14:creationId xmlns:p14="http://schemas.microsoft.com/office/powerpoint/2010/main" val="691235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 </a:t>
            </a:r>
            <a:r>
              <a:rPr lang="en-US" dirty="0"/>
              <a:t>Implement strategies to address the human resources for health needs and aimed at better planning, strengthening of the capacity of health training institutions, management, motivation and retention in order to enhance the coverage and quality of health care;</a:t>
            </a:r>
          </a:p>
          <a:p>
            <a:r>
              <a:rPr lang="en-US" dirty="0" smtClean="0"/>
              <a:t>D) </a:t>
            </a:r>
            <a:r>
              <a:rPr lang="en-US" dirty="0"/>
              <a:t>Set up sustainable mechanisms for increasing availability, affordability and accessibility of essential medicines, commodities, supplies, appropriate technologies and infrastructure through provision of adequate </a:t>
            </a:r>
            <a:r>
              <a:rPr lang="en-US" dirty="0" smtClean="0"/>
              <a:t>resources</a:t>
            </a:r>
            <a:endParaRPr lang="en-US" dirty="0"/>
          </a:p>
        </p:txBody>
      </p:sp>
    </p:spTree>
    <p:extLst>
      <p:ext uri="{BB962C8B-B14F-4D97-AF65-F5344CB8AC3E}">
        <p14:creationId xmlns:p14="http://schemas.microsoft.com/office/powerpoint/2010/main" val="63173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 </a:t>
            </a:r>
            <a:r>
              <a:rPr lang="en-US" dirty="0"/>
              <a:t>Strengthen health information and surveillance systems and promote operational research on health systems for evidence-based decisions;</a:t>
            </a:r>
          </a:p>
          <a:p>
            <a:pPr marL="0" indent="0">
              <a:buNone/>
            </a:pPr>
            <a:r>
              <a:rPr lang="en-US" dirty="0" smtClean="0"/>
              <a:t>F) </a:t>
            </a:r>
            <a:r>
              <a:rPr lang="en-US" dirty="0"/>
              <a:t>develop and implement strategic health financing policies and plans, integrated into the overall national development framework, that protect the poor and vulnerable, in particular women and children</a:t>
            </a:r>
          </a:p>
        </p:txBody>
      </p:sp>
    </p:spTree>
    <p:extLst>
      <p:ext uri="{BB962C8B-B14F-4D97-AF65-F5344CB8AC3E}">
        <p14:creationId xmlns:p14="http://schemas.microsoft.com/office/powerpoint/2010/main" val="2587033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G)Promote </a:t>
            </a:r>
            <a:r>
              <a:rPr lang="en-US" dirty="0"/>
              <a:t>health awareness among the people, particularly adolescents and youth; build the capacity of communities to change behaviors, adopt healthier lifestyles, take ownership of their health and be more involved in health-related </a:t>
            </a:r>
            <a:r>
              <a:rPr lang="en-US" dirty="0" smtClean="0"/>
              <a:t>activities in </a:t>
            </a:r>
            <a:r>
              <a:rPr lang="en-US" dirty="0"/>
              <a:t>accordance with the Primary Health Care approach</a:t>
            </a:r>
            <a:endParaRPr lang="en-US" dirty="0" smtClean="0"/>
          </a:p>
          <a:p>
            <a:pPr marL="0" indent="0">
              <a:buNone/>
            </a:pPr>
            <a:endParaRPr lang="en-US" dirty="0"/>
          </a:p>
        </p:txBody>
      </p:sp>
    </p:spTree>
    <p:extLst>
      <p:ext uri="{BB962C8B-B14F-4D97-AF65-F5344CB8AC3E}">
        <p14:creationId xmlns:p14="http://schemas.microsoft.com/office/powerpoint/2010/main" val="2166664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For example:</a:t>
            </a:r>
          </a:p>
          <a:p>
            <a:pPr marL="0" indent="0">
              <a:buNone/>
            </a:pPr>
            <a:r>
              <a:rPr lang="en-US" dirty="0" smtClean="0"/>
              <a:t>1.Dispensaries</a:t>
            </a:r>
          </a:p>
          <a:p>
            <a:pPr marL="0" indent="0">
              <a:buNone/>
            </a:pPr>
            <a:r>
              <a:rPr lang="en-US" dirty="0" smtClean="0"/>
              <a:t>2.Health </a:t>
            </a:r>
            <a:r>
              <a:rPr lang="en-US" dirty="0" err="1" smtClean="0"/>
              <a:t>centres</a:t>
            </a:r>
            <a:endParaRPr lang="en-US" dirty="0" smtClean="0"/>
          </a:p>
          <a:p>
            <a:pPr marL="0" indent="0">
              <a:buNone/>
            </a:pPr>
            <a:r>
              <a:rPr lang="en-US" dirty="0" smtClean="0"/>
              <a:t>3.Sub- district hospital</a:t>
            </a:r>
          </a:p>
          <a:p>
            <a:pPr marL="0" indent="0">
              <a:buNone/>
            </a:pPr>
            <a:r>
              <a:rPr lang="en-US" dirty="0" smtClean="0"/>
              <a:t>4.District hospital</a:t>
            </a:r>
          </a:p>
          <a:p>
            <a:pPr marL="0" indent="0">
              <a:buNone/>
            </a:pPr>
            <a:r>
              <a:rPr lang="en-US" dirty="0" smtClean="0"/>
              <a:t>5.Provincial  hospital </a:t>
            </a:r>
          </a:p>
          <a:p>
            <a:pPr marL="0" indent="0">
              <a:buNone/>
            </a:pPr>
            <a:r>
              <a:rPr lang="en-US" dirty="0" smtClean="0"/>
              <a:t>6.National hospital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23736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6.Communities</a:t>
            </a:r>
            <a:r>
              <a:rPr lang="en-US" dirty="0"/>
              <a:t>, including civil society, should seek recognition of their role in governance of health services, particularly in what relates to community-based, public health and other health-related </a:t>
            </a:r>
            <a:r>
              <a:rPr lang="en-US" dirty="0" smtClean="0"/>
              <a:t>interventions</a:t>
            </a:r>
          </a:p>
          <a:p>
            <a:pPr marL="0" indent="0">
              <a:buNone/>
            </a:pPr>
            <a:r>
              <a:rPr lang="en-US" dirty="0" smtClean="0"/>
              <a:t>7.International community should  provide </a:t>
            </a:r>
            <a:r>
              <a:rPr lang="en-US" dirty="0"/>
              <a:t>coordinated and cohesive long-term technical and financial support to countries for the development and implementation of health policies and national health development plans </a:t>
            </a:r>
          </a:p>
        </p:txBody>
      </p:sp>
    </p:spTree>
    <p:extLst>
      <p:ext uri="{BB962C8B-B14F-4D97-AF65-F5344CB8AC3E}">
        <p14:creationId xmlns:p14="http://schemas.microsoft.com/office/powerpoint/2010/main" val="524077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8.The </a:t>
            </a:r>
            <a:r>
              <a:rPr lang="en-US" dirty="0"/>
              <a:t>African Union and the regional economic communities should sustain political leadership; strengthen advocacy, resource mobilization and funding for the health </a:t>
            </a:r>
            <a:r>
              <a:rPr lang="en-US" dirty="0" smtClean="0"/>
              <a:t>sector</a:t>
            </a:r>
            <a:endParaRPr lang="en-US" dirty="0"/>
          </a:p>
          <a:p>
            <a:pPr marL="0" indent="0">
              <a:buNone/>
            </a:pPr>
            <a:r>
              <a:rPr lang="en-US" dirty="0" smtClean="0"/>
              <a:t>9.WHO</a:t>
            </a:r>
            <a:r>
              <a:rPr lang="en-US" dirty="0"/>
              <a:t>, in consultation with Member States and other UN agencies, should establish a regional health observatory and other mechanisms for monitoring the implementation of this Declaration, and to share best practices</a:t>
            </a:r>
            <a:r>
              <a:rPr lang="en-US" dirty="0" smtClean="0"/>
              <a:t>.</a:t>
            </a:r>
            <a:endParaRPr lang="en-US" dirty="0"/>
          </a:p>
          <a:p>
            <a:pPr marL="0" indent="0">
              <a:buNone/>
            </a:pPr>
            <a:r>
              <a:rPr lang="en-US" dirty="0" smtClean="0"/>
              <a:t>10.The </a:t>
            </a:r>
            <a:r>
              <a:rPr lang="en-US" dirty="0"/>
              <a:t>United Nations agencies, UNAIDS, UNFPA, UNICEF, WHO, and international financing institutions</a:t>
            </a:r>
          </a:p>
        </p:txBody>
      </p:sp>
    </p:spTree>
    <p:extLst>
      <p:ext uri="{BB962C8B-B14F-4D97-AF65-F5344CB8AC3E}">
        <p14:creationId xmlns:p14="http://schemas.microsoft.com/office/powerpoint/2010/main" val="3365718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DEVELOPMENT </a:t>
            </a:r>
            <a:endParaRPr lang="en-US" b="1" dirty="0"/>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r>
              <a:rPr lang="en-US" dirty="0" smtClean="0"/>
              <a:t>Economic development that is conducted without depletion of  natural resources </a:t>
            </a:r>
          </a:p>
          <a:p>
            <a:r>
              <a:rPr lang="en-US" dirty="0" smtClean="0"/>
              <a:t>The 2030 Agenda for sustainable development ,adopted by all united Nations member states in 2015 provides a shared blueprint for peace and prosperity for the people and the planet , now and in future</a:t>
            </a:r>
          </a:p>
          <a:p>
            <a:r>
              <a:rPr lang="en-US" dirty="0" smtClean="0"/>
              <a:t>At its heart ,are 17 sustainable development goals (SDGs), which are an urgent call for action by all countries-developed and undeveloped-</a:t>
            </a:r>
            <a:endParaRPr lang="en-US" dirty="0"/>
          </a:p>
        </p:txBody>
      </p:sp>
    </p:spTree>
    <p:extLst>
      <p:ext uri="{BB962C8B-B14F-4D97-AF65-F5344CB8AC3E}">
        <p14:creationId xmlns:p14="http://schemas.microsoft.com/office/powerpoint/2010/main" val="1389191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b="1" dirty="0"/>
              <a:t>E</a:t>
            </a:r>
            <a:r>
              <a:rPr lang="en-US" b="1" dirty="0" smtClean="0"/>
              <a:t>nd extreme poverty in all forms by 2030</a:t>
            </a:r>
          </a:p>
          <a:p>
            <a:pPr marL="514350" indent="-514350">
              <a:buAutoNum type="arabicPeriod"/>
            </a:pPr>
            <a:r>
              <a:rPr lang="en-US" b="1" dirty="0" smtClean="0"/>
              <a:t>end hunger, achieve food security and improved nutrition by promoting   sustainable agriculture </a:t>
            </a:r>
            <a:r>
              <a:rPr lang="en-US" dirty="0" smtClean="0"/>
              <a:t>and </a:t>
            </a:r>
            <a:r>
              <a:rPr lang="en-US" dirty="0"/>
              <a:t>supporting small farmers </a:t>
            </a:r>
            <a:r>
              <a:rPr lang="en-US" dirty="0" smtClean="0"/>
              <a:t>by the 2030</a:t>
            </a:r>
          </a:p>
          <a:p>
            <a:pPr marL="514350" indent="-514350">
              <a:buAutoNum type="arabicPeriod"/>
            </a:pPr>
            <a:r>
              <a:rPr lang="en-US" b="1" dirty="0"/>
              <a:t>E</a:t>
            </a:r>
            <a:r>
              <a:rPr lang="en-US" b="1" dirty="0" smtClean="0"/>
              <a:t>nsure healthy lives and promote well-being for all at all ages</a:t>
            </a:r>
          </a:p>
          <a:p>
            <a:pPr marL="514350" indent="-514350">
              <a:buAutoNum type="arabicPeriod"/>
            </a:pPr>
            <a:r>
              <a:rPr lang="en-US" b="1" dirty="0"/>
              <a:t>E</a:t>
            </a:r>
            <a:r>
              <a:rPr lang="en-US" b="1" dirty="0" smtClean="0"/>
              <a:t>nsure inclusive and equitable quality education and promote lifelong learning opportunities for all  by 2030</a:t>
            </a:r>
            <a:endParaRPr lang="en-US" dirty="0"/>
          </a:p>
        </p:txBody>
      </p:sp>
    </p:spTree>
    <p:extLst>
      <p:ext uri="{BB962C8B-B14F-4D97-AF65-F5344CB8AC3E}">
        <p14:creationId xmlns:p14="http://schemas.microsoft.com/office/powerpoint/2010/main" val="1972574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5.Achieve gender equality and empower all women and girls</a:t>
            </a:r>
            <a:r>
              <a:rPr lang="en-US" dirty="0"/>
              <a:t> .</a:t>
            </a:r>
            <a:r>
              <a:rPr lang="en-US" dirty="0" smtClean="0"/>
              <a:t>The </a:t>
            </a:r>
            <a:r>
              <a:rPr lang="en-US" dirty="0"/>
              <a:t>Sustainable Development Goals </a:t>
            </a:r>
            <a:r>
              <a:rPr lang="en-US" dirty="0" smtClean="0"/>
              <a:t>aim </a:t>
            </a:r>
            <a:r>
              <a:rPr lang="en-US" dirty="0"/>
              <a:t>to ensure that there is an end to discrimination against women and girls </a:t>
            </a:r>
            <a:r>
              <a:rPr lang="en-US" dirty="0" smtClean="0"/>
              <a:t>everywhere:</a:t>
            </a:r>
            <a:r>
              <a:rPr lang="en-US" dirty="0"/>
              <a:t> work ,</a:t>
            </a:r>
            <a:r>
              <a:rPr lang="en-US" dirty="0" smtClean="0"/>
              <a:t>wages</a:t>
            </a:r>
            <a:r>
              <a:rPr lang="en-US" dirty="0"/>
              <a:t>, </a:t>
            </a:r>
            <a:r>
              <a:rPr lang="en-US" dirty="0" smtClean="0"/>
              <a:t>education, decision making ,leadership </a:t>
            </a:r>
            <a:r>
              <a:rPr lang="en-US" dirty="0" err="1" smtClean="0"/>
              <a:t>etc</a:t>
            </a:r>
            <a:endParaRPr lang="en-US" dirty="0"/>
          </a:p>
        </p:txBody>
      </p:sp>
    </p:spTree>
    <p:extLst>
      <p:ext uri="{BB962C8B-B14F-4D97-AF65-F5344CB8AC3E}">
        <p14:creationId xmlns:p14="http://schemas.microsoft.com/office/powerpoint/2010/main" val="238282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6</a:t>
            </a:r>
            <a:r>
              <a:rPr lang="en-US" dirty="0" smtClean="0"/>
              <a:t>.</a:t>
            </a:r>
            <a:r>
              <a:rPr lang="en-US" b="1" dirty="0" smtClean="0"/>
              <a:t> Ensure availability and sustainable management of water and sanitation for all -</a:t>
            </a:r>
            <a:r>
              <a:rPr lang="en-US" dirty="0"/>
              <a:t>Everyone on earth should have access to safe and affordable drinking water </a:t>
            </a:r>
            <a:endParaRPr lang="en-US" b="1" dirty="0" smtClean="0"/>
          </a:p>
          <a:p>
            <a:pPr marL="0" indent="0">
              <a:buNone/>
            </a:pPr>
            <a:r>
              <a:rPr lang="en-US" b="1" dirty="0"/>
              <a:t>7</a:t>
            </a:r>
            <a:r>
              <a:rPr lang="en-US" b="1" dirty="0" smtClean="0"/>
              <a:t>. </a:t>
            </a:r>
            <a:r>
              <a:rPr lang="en-US" b="1" dirty="0"/>
              <a:t>E</a:t>
            </a:r>
            <a:r>
              <a:rPr lang="en-US" b="1" dirty="0" smtClean="0"/>
              <a:t>nsure access to affordable, reliable, sustainable and modern energy for </a:t>
            </a:r>
            <a:r>
              <a:rPr lang="en-US" dirty="0" smtClean="0"/>
              <a:t>all-This can be achieved by investing  </a:t>
            </a:r>
            <a:r>
              <a:rPr lang="en-US" dirty="0"/>
              <a:t>in clean energy sources such as solar and wind </a:t>
            </a:r>
            <a:endParaRPr lang="en-US" dirty="0" smtClean="0"/>
          </a:p>
          <a:p>
            <a:pPr marL="0" indent="0">
              <a:buNone/>
            </a:pPr>
            <a:r>
              <a:rPr lang="en-US" dirty="0" smtClean="0"/>
              <a:t>That </a:t>
            </a:r>
            <a:r>
              <a:rPr lang="en-US" dirty="0"/>
              <a:t>way we’ll meet electricity needs and protect the environment. </a:t>
            </a:r>
            <a:endParaRPr lang="en-US" b="1" dirty="0" smtClean="0"/>
          </a:p>
          <a:p>
            <a:pPr marL="0" indent="0">
              <a:buNone/>
            </a:pPr>
            <a:endParaRPr lang="en-US" dirty="0"/>
          </a:p>
        </p:txBody>
      </p:sp>
    </p:spTree>
    <p:extLst>
      <p:ext uri="{BB962C8B-B14F-4D97-AF65-F5344CB8AC3E}">
        <p14:creationId xmlns:p14="http://schemas.microsoft.com/office/powerpoint/2010/main" val="187680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570037"/>
            <a:ext cx="8229600" cy="4525963"/>
          </a:xfrm>
        </p:spPr>
        <p:txBody>
          <a:bodyPr>
            <a:normAutofit lnSpcReduction="10000"/>
          </a:bodyPr>
          <a:lstStyle/>
          <a:p>
            <a:pPr marL="0" indent="0">
              <a:buNone/>
            </a:pPr>
            <a:r>
              <a:rPr lang="en-US" b="1" dirty="0" smtClean="0"/>
              <a:t>8.Economic growth and decent work for all: by </a:t>
            </a:r>
          </a:p>
          <a:p>
            <a:pPr marL="0" indent="0">
              <a:buNone/>
            </a:pPr>
            <a:r>
              <a:rPr lang="en-US" dirty="0" smtClean="0"/>
              <a:t>Promoting  sustained, inclusive and sustainable economic growth, which will lead to  productive employment and decent work for all by 2030</a:t>
            </a:r>
          </a:p>
          <a:p>
            <a:pPr marL="0" indent="0">
              <a:buNone/>
            </a:pPr>
            <a:r>
              <a:rPr lang="en-US" b="1" dirty="0" smtClean="0"/>
              <a:t>9. Industrialization, innovation and  infrastructure-</a:t>
            </a:r>
            <a:r>
              <a:rPr lang="en-US" dirty="0"/>
              <a:t>promoting sustainable industries, and investing in scientific </a:t>
            </a:r>
            <a:r>
              <a:rPr lang="en-US" dirty="0" smtClean="0"/>
              <a:t>research, infrastructure  </a:t>
            </a:r>
            <a:r>
              <a:rPr lang="en-US" dirty="0"/>
              <a:t>and innovation are all important ways to facilitate sustainable development</a:t>
            </a:r>
            <a:r>
              <a:rPr lang="en-US" b="1" dirty="0" smtClean="0"/>
              <a:t>  </a:t>
            </a:r>
            <a:endParaRPr lang="en-US" b="1" dirty="0"/>
          </a:p>
        </p:txBody>
      </p:sp>
    </p:spTree>
    <p:extLst>
      <p:ext uri="{BB962C8B-B14F-4D97-AF65-F5344CB8AC3E}">
        <p14:creationId xmlns:p14="http://schemas.microsoft.com/office/powerpoint/2010/main" val="3852468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10.reduce inequality within and among countries :</a:t>
            </a:r>
            <a:r>
              <a:rPr lang="en-US" dirty="0" smtClean="0"/>
              <a:t>By adopting  </a:t>
            </a:r>
            <a:r>
              <a:rPr lang="en-US" dirty="0"/>
              <a:t>policies that create opportunity for everyone, regardless of who they are or where they come </a:t>
            </a:r>
            <a:r>
              <a:rPr lang="en-US" dirty="0" smtClean="0"/>
              <a:t>from and encouraging developed countries to send </a:t>
            </a:r>
            <a:r>
              <a:rPr lang="en-US" dirty="0"/>
              <a:t>development aid where it is most needed and </a:t>
            </a:r>
            <a:r>
              <a:rPr lang="en-US" dirty="0" smtClean="0"/>
              <a:t>   </a:t>
            </a:r>
            <a:r>
              <a:rPr lang="en-US" dirty="0"/>
              <a:t>improving the regulation of financial </a:t>
            </a:r>
            <a:r>
              <a:rPr lang="en-US" dirty="0" smtClean="0"/>
              <a:t>markets among countries </a:t>
            </a:r>
            <a:r>
              <a:rPr lang="en-US" dirty="0"/>
              <a:t>and </a:t>
            </a:r>
            <a:r>
              <a:rPr lang="en-US" dirty="0" smtClean="0"/>
              <a:t>institutions</a:t>
            </a:r>
            <a:endParaRPr lang="en-US" dirty="0"/>
          </a:p>
        </p:txBody>
      </p:sp>
    </p:spTree>
    <p:extLst>
      <p:ext uri="{BB962C8B-B14F-4D97-AF65-F5344CB8AC3E}">
        <p14:creationId xmlns:p14="http://schemas.microsoft.com/office/powerpoint/2010/main" val="2873074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11:</a:t>
            </a:r>
            <a:r>
              <a:rPr lang="en-US" b="1" dirty="0" smtClean="0"/>
              <a:t> </a:t>
            </a:r>
            <a:r>
              <a:rPr lang="en-US" b="1" dirty="0"/>
              <a:t>M</a:t>
            </a:r>
            <a:r>
              <a:rPr lang="en-US" b="1" dirty="0" smtClean="0"/>
              <a:t>ake cities and human settlements inclusive, safe, resilient and sustainable; </a:t>
            </a:r>
            <a:r>
              <a:rPr lang="en-US" dirty="0" smtClean="0"/>
              <a:t>By creating </a:t>
            </a:r>
            <a:r>
              <a:rPr lang="en-US" b="1" dirty="0" smtClean="0"/>
              <a:t> </a:t>
            </a:r>
            <a:r>
              <a:rPr lang="en-US" dirty="0" smtClean="0"/>
              <a:t>good</a:t>
            </a:r>
            <a:r>
              <a:rPr lang="en-US" dirty="0"/>
              <a:t>, affordable public </a:t>
            </a:r>
            <a:r>
              <a:rPr lang="en-US" dirty="0" smtClean="0"/>
              <a:t>housing</a:t>
            </a:r>
            <a:r>
              <a:rPr lang="en-US" dirty="0"/>
              <a:t>,</a:t>
            </a:r>
            <a:r>
              <a:rPr lang="en-US" dirty="0" smtClean="0"/>
              <a:t> upgrading  </a:t>
            </a:r>
            <a:r>
              <a:rPr lang="en-US" dirty="0"/>
              <a:t>slum settlements. We can invest in public transport, create green spaces, and get </a:t>
            </a:r>
            <a:r>
              <a:rPr lang="en-US" dirty="0" smtClean="0"/>
              <a:t>a proper planning of cities</a:t>
            </a:r>
          </a:p>
          <a:p>
            <a:pPr marL="0" indent="0">
              <a:buNone/>
            </a:pPr>
            <a:r>
              <a:rPr lang="en-US" dirty="0" smtClean="0"/>
              <a:t>12.</a:t>
            </a:r>
            <a:r>
              <a:rPr lang="en-US" b="1" dirty="0"/>
              <a:t>E</a:t>
            </a:r>
            <a:r>
              <a:rPr lang="en-US" b="1" dirty="0" smtClean="0"/>
              <a:t>nsure sustainable consumption and production patterns </a:t>
            </a:r>
            <a:r>
              <a:rPr lang="en-US" dirty="0" smtClean="0"/>
              <a:t>.This can be achieved by  promoting  consumption </a:t>
            </a:r>
            <a:r>
              <a:rPr lang="en-US" dirty="0"/>
              <a:t>in a way that preserves our natural resources so that our children can enjoy them, and their children and their children after that </a:t>
            </a:r>
            <a:endParaRPr lang="en-US" dirty="0" smtClean="0"/>
          </a:p>
          <a:p>
            <a:pPr marL="0" indent="0">
              <a:buNone/>
            </a:pPr>
            <a:r>
              <a:rPr lang="en-US" dirty="0"/>
              <a:t>We can manage our natural resources more efficiently and dispose of toxic waste better </a:t>
            </a:r>
          </a:p>
        </p:txBody>
      </p:sp>
    </p:spTree>
    <p:extLst>
      <p:ext uri="{BB962C8B-B14F-4D97-AF65-F5344CB8AC3E}">
        <p14:creationId xmlns:p14="http://schemas.microsoft.com/office/powerpoint/2010/main" val="90253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13.Take urgent action to combat climate change and its impacts- </a:t>
            </a:r>
            <a:r>
              <a:rPr lang="en-US" dirty="0" smtClean="0"/>
              <a:t>floods, rise in mean temperatures, earthquakes</a:t>
            </a:r>
          </a:p>
          <a:p>
            <a:pPr marL="0" indent="0">
              <a:buNone/>
            </a:pPr>
            <a:r>
              <a:rPr lang="en-US" dirty="0" smtClean="0"/>
              <a:t>14.</a:t>
            </a:r>
            <a:r>
              <a:rPr lang="en-US" b="1" dirty="0"/>
              <a:t> C</a:t>
            </a:r>
            <a:r>
              <a:rPr lang="en-US" b="1" dirty="0" smtClean="0"/>
              <a:t>onserve and sustainably use the oceans, seas and marine resources for sustainable development-( life below water)</a:t>
            </a:r>
            <a:r>
              <a:rPr lang="en-US" dirty="0"/>
              <a:t> </a:t>
            </a:r>
            <a:r>
              <a:rPr lang="en-US" dirty="0" smtClean="0"/>
              <a:t>:The </a:t>
            </a:r>
            <a:r>
              <a:rPr lang="en-US" dirty="0"/>
              <a:t>Sustainable Development Goals indicate targets for managing and protecting life below water </a:t>
            </a:r>
          </a:p>
        </p:txBody>
      </p:sp>
    </p:spTree>
    <p:extLst>
      <p:ext uri="{BB962C8B-B14F-4D97-AF65-F5344CB8AC3E}">
        <p14:creationId xmlns:p14="http://schemas.microsoft.com/office/powerpoint/2010/main" val="3125138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Policies guiding health care delivery in Kenya and globally</a:t>
            </a:r>
            <a:endParaRPr lang="en-US" dirty="0"/>
          </a:p>
        </p:txBody>
      </p:sp>
      <p:sp>
        <p:nvSpPr>
          <p:cNvPr id="5" name="Subtitle 4"/>
          <p:cNvSpPr>
            <a:spLocks noGrp="1"/>
          </p:cNvSpPr>
          <p:nvPr>
            <p:ph type="subTitle" idx="1"/>
          </p:nvPr>
        </p:nvSpPr>
        <p:spPr/>
        <p:txBody>
          <a:bodyPr/>
          <a:lstStyle/>
          <a:p>
            <a:r>
              <a:rPr lang="en-US" b="1" dirty="0"/>
              <a:t>1.Alma-Ata Declaration </a:t>
            </a:r>
          </a:p>
          <a:p>
            <a:endParaRPr lang="en-US" dirty="0"/>
          </a:p>
        </p:txBody>
      </p:sp>
    </p:spTree>
    <p:extLst>
      <p:ext uri="{BB962C8B-B14F-4D97-AF65-F5344CB8AC3E}">
        <p14:creationId xmlns:p14="http://schemas.microsoft.com/office/powerpoint/2010/main" val="731643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15.</a:t>
            </a:r>
            <a:r>
              <a:rPr lang="en-US" b="1" dirty="0"/>
              <a:t>P</a:t>
            </a:r>
            <a:r>
              <a:rPr lang="en-US" b="1" dirty="0" smtClean="0"/>
              <a:t>rotect, restore and promote sustainable use of terrestrial ecosystems, sustainably manage forests, combat desertification, and halt and reverse land degradation and halt biodiversity loss </a:t>
            </a:r>
            <a:r>
              <a:rPr lang="en-US" dirty="0" smtClean="0"/>
              <a:t>(life on land) </a:t>
            </a:r>
          </a:p>
          <a:p>
            <a:pPr marL="0" indent="0">
              <a:buNone/>
            </a:pPr>
            <a:r>
              <a:rPr lang="en-US" dirty="0" smtClean="0"/>
              <a:t> </a:t>
            </a:r>
            <a:r>
              <a:rPr lang="en-US" dirty="0"/>
              <a:t>Sustainable Development Goals aim to conserve and restore the use of terrestrial ecosystems such as forests, wetlands, </a:t>
            </a:r>
            <a:r>
              <a:rPr lang="en-US" dirty="0" err="1"/>
              <a:t>drylands</a:t>
            </a:r>
            <a:r>
              <a:rPr lang="en-US" dirty="0"/>
              <a:t> and mountains by 2030. </a:t>
            </a:r>
          </a:p>
        </p:txBody>
      </p:sp>
    </p:spTree>
    <p:extLst>
      <p:ext uri="{BB962C8B-B14F-4D97-AF65-F5344CB8AC3E}">
        <p14:creationId xmlns:p14="http://schemas.microsoft.com/office/powerpoint/2010/main" val="175266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16.Promote peaceful and inclusive societies for sustainable development, provide access to justice for all and build effective, accountable and inclusive institutions at all levels </a:t>
            </a:r>
            <a:r>
              <a:rPr lang="en-US" sz="2800" b="1" dirty="0" smtClean="0"/>
              <a:t>(</a:t>
            </a:r>
            <a:r>
              <a:rPr lang="en-US" b="1" dirty="0" smtClean="0"/>
              <a:t>peace </a:t>
            </a:r>
            <a:r>
              <a:rPr lang="en-US" b="1" dirty="0"/>
              <a:t>justice and strong institutions </a:t>
            </a:r>
            <a:r>
              <a:rPr lang="en-US" dirty="0" smtClean="0"/>
              <a:t>)</a:t>
            </a:r>
          </a:p>
          <a:p>
            <a:pPr marL="0" indent="0">
              <a:buNone/>
            </a:pPr>
            <a:r>
              <a:rPr lang="en-US" dirty="0"/>
              <a:t>The Sustainable Development Goals aim to reduce all forms of violence and propose that governments and communities find lasting solutions to conflict and insecurity. That means strengthening the rule of law, reducing the flow of illicit </a:t>
            </a:r>
            <a:r>
              <a:rPr lang="en-US" dirty="0" smtClean="0"/>
              <a:t>arms </a:t>
            </a:r>
            <a:endParaRPr lang="en-US" dirty="0"/>
          </a:p>
        </p:txBody>
      </p:sp>
    </p:spTree>
    <p:extLst>
      <p:ext uri="{BB962C8B-B14F-4D97-AF65-F5344CB8AC3E}">
        <p14:creationId xmlns:p14="http://schemas.microsoft.com/office/powerpoint/2010/main" val="195545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17.</a:t>
            </a:r>
            <a:r>
              <a:rPr lang="en-US" b="1" dirty="0"/>
              <a:t> </a:t>
            </a:r>
            <a:r>
              <a:rPr lang="en-US" b="1" dirty="0" smtClean="0"/>
              <a:t>strengthen the means of implementation  the global partnership for sustainable development</a:t>
            </a:r>
          </a:p>
          <a:p>
            <a:r>
              <a:rPr lang="en-US" b="1" dirty="0" smtClean="0"/>
              <a:t> </a:t>
            </a:r>
            <a:r>
              <a:rPr lang="en-US" dirty="0"/>
              <a:t>The final goal lays out a way for </a:t>
            </a:r>
            <a:r>
              <a:rPr lang="en-US" dirty="0" smtClean="0"/>
              <a:t>nations(193 counties) </a:t>
            </a:r>
            <a:r>
              <a:rPr lang="en-US" dirty="0"/>
              <a:t>to work together to achieve all the other Goals </a:t>
            </a:r>
          </a:p>
        </p:txBody>
      </p:sp>
    </p:spTree>
    <p:extLst>
      <p:ext uri="{BB962C8B-B14F-4D97-AF65-F5344CB8AC3E}">
        <p14:creationId xmlns:p14="http://schemas.microsoft.com/office/powerpoint/2010/main" val="1440520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convention on population and development (ICPD Cairo</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united nation international conference on population and development( ICPD) held in Cairo Egypt on 5</a:t>
            </a:r>
            <a:r>
              <a:rPr lang="en-US" baseline="30000" dirty="0" smtClean="0"/>
              <a:t>th</a:t>
            </a:r>
            <a:r>
              <a:rPr lang="en-US" dirty="0" smtClean="0"/>
              <a:t> -13</a:t>
            </a:r>
            <a:r>
              <a:rPr lang="en-US" baseline="30000" dirty="0" smtClean="0"/>
              <a:t>th</a:t>
            </a:r>
            <a:r>
              <a:rPr lang="en-US" dirty="0" smtClean="0"/>
              <a:t>  September 1994,the conference delegates achieved consensus on the following 4 qualitative and quantitative goals: </a:t>
            </a:r>
            <a:r>
              <a:rPr lang="en-US" b="1" dirty="0" smtClean="0"/>
              <a:t>1.Univeral education;</a:t>
            </a:r>
          </a:p>
          <a:p>
            <a:pPr marL="0" indent="0">
              <a:buNone/>
            </a:pPr>
            <a:r>
              <a:rPr lang="en-US" b="1" dirty="0" smtClean="0"/>
              <a:t> </a:t>
            </a:r>
            <a:r>
              <a:rPr lang="en-US" dirty="0" smtClean="0"/>
              <a:t>Universal primary education in all countries by 2015 .Urge counties to provide wider access to women for secondary and higher learning as well as vocation and technical  training </a:t>
            </a:r>
            <a:r>
              <a:rPr lang="en-US" b="1" dirty="0" smtClean="0"/>
              <a:t> </a:t>
            </a:r>
            <a:endParaRPr lang="en-US" b="1" dirty="0"/>
          </a:p>
        </p:txBody>
      </p:sp>
    </p:spTree>
    <p:extLst>
      <p:ext uri="{BB962C8B-B14F-4D97-AF65-F5344CB8AC3E}">
        <p14:creationId xmlns:p14="http://schemas.microsoft.com/office/powerpoint/2010/main" val="19971902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Education </a:t>
            </a:r>
            <a:r>
              <a:rPr lang="en-US" dirty="0"/>
              <a:t>and </a:t>
            </a:r>
            <a:r>
              <a:rPr lang="en-US" dirty="0" smtClean="0"/>
              <a:t>counseling </a:t>
            </a:r>
            <a:r>
              <a:rPr lang="en-US" dirty="0"/>
              <a:t>as appropriate on human sexuality reproductive health and responsible  parenthood</a:t>
            </a:r>
            <a:endParaRPr lang="en-US" b="1" dirty="0"/>
          </a:p>
          <a:p>
            <a:r>
              <a:rPr lang="en-US" dirty="0" smtClean="0"/>
              <a:t>Services regarding HIV AIDS ,breast cancer, infertility and delivery should be made available</a:t>
            </a:r>
          </a:p>
          <a:p>
            <a:r>
              <a:rPr lang="en-US" dirty="0" smtClean="0"/>
              <a:t>Active discouragement of female genital mutilation</a:t>
            </a:r>
            <a:endParaRPr lang="en-US" dirty="0"/>
          </a:p>
        </p:txBody>
      </p:sp>
    </p:spTree>
    <p:extLst>
      <p:ext uri="{BB962C8B-B14F-4D97-AF65-F5344CB8AC3E}">
        <p14:creationId xmlns:p14="http://schemas.microsoft.com/office/powerpoint/2010/main" val="858920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2.Reduction of infant and mortality </a:t>
            </a:r>
            <a:r>
              <a:rPr lang="en-US" dirty="0" smtClean="0"/>
              <a:t>.Countries should strife to reduce infant and under five child mortality by one-third or to 50-70 deaths per 100 by the year 2000</a:t>
            </a:r>
          </a:p>
          <a:p>
            <a:r>
              <a:rPr lang="en-US" dirty="0" smtClean="0"/>
              <a:t>BY 2015 all countries should aim to achieve a  mortality rate below 35 per 1000 live births and under five mortality rate below 45 per 1000</a:t>
            </a:r>
          </a:p>
          <a:p>
            <a:endParaRPr lang="en-US" dirty="0" smtClean="0"/>
          </a:p>
          <a:p>
            <a:endParaRPr lang="en-US" dirty="0"/>
          </a:p>
        </p:txBody>
      </p:sp>
    </p:spTree>
    <p:extLst>
      <p:ext uri="{BB962C8B-B14F-4D97-AF65-F5344CB8AC3E}">
        <p14:creationId xmlns:p14="http://schemas.microsoft.com/office/powerpoint/2010/main" val="3946669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3.Reduction of maternal mortality</a:t>
            </a:r>
          </a:p>
          <a:p>
            <a:pPr marL="0" indent="0">
              <a:buNone/>
            </a:pPr>
            <a:r>
              <a:rPr lang="en-US" dirty="0" smtClean="0"/>
              <a:t>A reduction by half the 1990 levels by 2000 and half of that by 2015</a:t>
            </a:r>
          </a:p>
          <a:p>
            <a:pPr marL="0" indent="0">
              <a:buNone/>
            </a:pPr>
            <a:r>
              <a:rPr lang="en-US" b="1" dirty="0" smtClean="0"/>
              <a:t>4.Aceess to reproductive and sexual health services including the family planning</a:t>
            </a:r>
          </a:p>
          <a:p>
            <a:pPr marL="0" indent="0">
              <a:buNone/>
            </a:pPr>
            <a:r>
              <a:rPr lang="en-US" b="1" dirty="0" smtClean="0"/>
              <a:t> </a:t>
            </a:r>
            <a:r>
              <a:rPr lang="en-US" dirty="0" smtClean="0"/>
              <a:t>Family planning counseling ,prenatal care, safe delivery ,prevention and appropriate treatment of infertility, prevention of abortions and management of the consequences of abortion, treatment of reproductive tract infections, sexually transmitted diseases and other reproductive health conditions, </a:t>
            </a:r>
            <a:endParaRPr lang="en-US" b="1" dirty="0" smtClean="0"/>
          </a:p>
        </p:txBody>
      </p:sp>
    </p:spTree>
    <p:extLst>
      <p:ext uri="{BB962C8B-B14F-4D97-AF65-F5344CB8AC3E}">
        <p14:creationId xmlns:p14="http://schemas.microsoft.com/office/powerpoint/2010/main" val="2208437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CONVENTION OF ON THE RIGHTS OF CHILDREN</a:t>
            </a:r>
            <a:endParaRPr lang="en-US" b="1" dirty="0"/>
          </a:p>
        </p:txBody>
      </p:sp>
      <p:sp>
        <p:nvSpPr>
          <p:cNvPr id="3" name="Content Placeholder 2"/>
          <p:cNvSpPr>
            <a:spLocks noGrp="1"/>
          </p:cNvSpPr>
          <p:nvPr>
            <p:ph idx="1"/>
          </p:nvPr>
        </p:nvSpPr>
        <p:spPr/>
        <p:txBody>
          <a:bodyPr>
            <a:noAutofit/>
          </a:bodyPr>
          <a:lstStyle/>
          <a:p>
            <a:pPr marL="0" indent="0">
              <a:buNone/>
            </a:pPr>
            <a:r>
              <a:rPr lang="en-US" sz="2800" b="1" dirty="0">
                <a:latin typeface="+mj-lt"/>
              </a:rPr>
              <a:t>Adopted </a:t>
            </a:r>
            <a:r>
              <a:rPr lang="en-US" sz="2800" b="1" dirty="0" smtClean="0">
                <a:latin typeface="+mj-lt"/>
              </a:rPr>
              <a:t> </a:t>
            </a:r>
            <a:r>
              <a:rPr lang="en-US" sz="2800" b="1" dirty="0">
                <a:latin typeface="+mj-lt"/>
              </a:rPr>
              <a:t>by General </a:t>
            </a:r>
            <a:r>
              <a:rPr lang="en-US" sz="2800" b="1" dirty="0" smtClean="0">
                <a:latin typeface="+mj-lt"/>
              </a:rPr>
              <a:t>Assembly resolution of </a:t>
            </a:r>
            <a:r>
              <a:rPr lang="en-US" sz="2800" b="1" dirty="0">
                <a:latin typeface="+mj-lt"/>
              </a:rPr>
              <a:t>20 November </a:t>
            </a:r>
            <a:r>
              <a:rPr lang="en-US" sz="2800" b="1" dirty="0" smtClean="0">
                <a:latin typeface="+mj-lt"/>
              </a:rPr>
              <a:t>1989</a:t>
            </a:r>
            <a:r>
              <a:rPr lang="en-US" sz="2800" b="1" dirty="0">
                <a:latin typeface="+mj-lt"/>
              </a:rPr>
              <a:t> </a:t>
            </a:r>
            <a:r>
              <a:rPr lang="en-US" sz="2800" b="1" dirty="0" smtClean="0">
                <a:latin typeface="+mj-lt"/>
              </a:rPr>
              <a:t> </a:t>
            </a:r>
            <a:r>
              <a:rPr lang="en-US" sz="2800" b="1" dirty="0">
                <a:latin typeface="+mj-lt"/>
              </a:rPr>
              <a:t>agreed </a:t>
            </a:r>
            <a:r>
              <a:rPr lang="en-US" sz="2800" b="1" dirty="0" smtClean="0">
                <a:latin typeface="+mj-lt"/>
              </a:rPr>
              <a:t>on the following rights of a child:</a:t>
            </a:r>
            <a:endParaRPr lang="en-US" sz="2800" b="1" dirty="0">
              <a:latin typeface="+mj-lt"/>
            </a:endParaRPr>
          </a:p>
          <a:p>
            <a:r>
              <a:rPr lang="en-US" sz="2800" dirty="0" smtClean="0">
                <a:latin typeface="+mj-lt"/>
              </a:rPr>
              <a:t>child </a:t>
            </a:r>
            <a:r>
              <a:rPr lang="en-US" sz="2800" dirty="0">
                <a:latin typeface="+mj-lt"/>
              </a:rPr>
              <a:t>means every human being below the age </a:t>
            </a:r>
            <a:r>
              <a:rPr lang="en-US" sz="2800" dirty="0" smtClean="0">
                <a:latin typeface="+mj-lt"/>
              </a:rPr>
              <a:t>of eighteen </a:t>
            </a:r>
            <a:r>
              <a:rPr lang="en-US" sz="2800" dirty="0">
                <a:latin typeface="+mj-lt"/>
              </a:rPr>
              <a:t>years </a:t>
            </a:r>
          </a:p>
          <a:p>
            <a:r>
              <a:rPr lang="en-US" sz="2800" dirty="0" smtClean="0">
                <a:latin typeface="+mj-lt"/>
              </a:rPr>
              <a:t> The child has a right to be  protected by state  </a:t>
            </a:r>
            <a:r>
              <a:rPr lang="en-US" sz="2800" dirty="0">
                <a:latin typeface="+mj-lt"/>
              </a:rPr>
              <a:t>against </a:t>
            </a:r>
            <a:r>
              <a:rPr lang="en-US" sz="2800" dirty="0" smtClean="0">
                <a:latin typeface="+mj-lt"/>
              </a:rPr>
              <a:t>all forms </a:t>
            </a:r>
            <a:r>
              <a:rPr lang="en-US" sz="2800" dirty="0">
                <a:latin typeface="+mj-lt"/>
              </a:rPr>
              <a:t>of discrimination or </a:t>
            </a:r>
            <a:r>
              <a:rPr lang="en-US" sz="2800" dirty="0" smtClean="0">
                <a:latin typeface="+mj-lt"/>
              </a:rPr>
              <a:t>on </a:t>
            </a:r>
            <a:r>
              <a:rPr lang="en-US" sz="2800" dirty="0">
                <a:latin typeface="+mj-lt"/>
              </a:rPr>
              <a:t>the basis </a:t>
            </a:r>
            <a:r>
              <a:rPr lang="en-US" sz="2800" dirty="0" smtClean="0">
                <a:latin typeface="+mj-lt"/>
              </a:rPr>
              <a:t> beliefs </a:t>
            </a:r>
            <a:r>
              <a:rPr lang="en-US" sz="2800" dirty="0">
                <a:latin typeface="+mj-lt"/>
              </a:rPr>
              <a:t>of the child's </a:t>
            </a:r>
            <a:r>
              <a:rPr lang="en-US" sz="2800" dirty="0" smtClean="0">
                <a:latin typeface="+mj-lt"/>
              </a:rPr>
              <a:t>parents or legal guardian’s</a:t>
            </a:r>
            <a:r>
              <a:rPr lang="en-US" sz="2800" dirty="0">
                <a:latin typeface="+mj-lt"/>
              </a:rPr>
              <a:t>, </a:t>
            </a:r>
            <a:r>
              <a:rPr lang="en-US" sz="2800" dirty="0" smtClean="0">
                <a:latin typeface="+mj-lt"/>
              </a:rPr>
              <a:t>race</a:t>
            </a:r>
            <a:r>
              <a:rPr lang="en-US" sz="2800" dirty="0">
                <a:latin typeface="+mj-lt"/>
              </a:rPr>
              <a:t>, </a:t>
            </a:r>
            <a:r>
              <a:rPr lang="en-US" sz="2800" dirty="0" err="1">
                <a:latin typeface="+mj-lt"/>
              </a:rPr>
              <a:t>colour</a:t>
            </a:r>
            <a:r>
              <a:rPr lang="en-US" sz="2800" dirty="0">
                <a:latin typeface="+mj-lt"/>
              </a:rPr>
              <a:t>, sex, language, </a:t>
            </a:r>
            <a:r>
              <a:rPr lang="en-US" sz="2800" dirty="0" smtClean="0">
                <a:latin typeface="+mj-lt"/>
              </a:rPr>
              <a:t>religion</a:t>
            </a:r>
            <a:r>
              <a:rPr lang="en-US" sz="2800" dirty="0">
                <a:latin typeface="+mj-lt"/>
              </a:rPr>
              <a:t>, political </a:t>
            </a:r>
            <a:r>
              <a:rPr lang="en-US" sz="2800" dirty="0" smtClean="0">
                <a:latin typeface="+mj-lt"/>
              </a:rPr>
              <a:t>, ethnic or property</a:t>
            </a:r>
            <a:r>
              <a:rPr lang="en-US" sz="2800" dirty="0">
                <a:latin typeface="+mj-lt"/>
              </a:rPr>
              <a:t>, disability, </a:t>
            </a:r>
            <a:r>
              <a:rPr lang="en-US" sz="2800" dirty="0" smtClean="0">
                <a:latin typeface="+mj-lt"/>
              </a:rPr>
              <a:t> </a:t>
            </a:r>
            <a:r>
              <a:rPr lang="en-US" sz="2800" dirty="0">
                <a:latin typeface="+mj-lt"/>
              </a:rPr>
              <a:t>or other status</a:t>
            </a:r>
          </a:p>
        </p:txBody>
      </p:sp>
    </p:spTree>
    <p:extLst>
      <p:ext uri="{BB962C8B-B14F-4D97-AF65-F5344CB8AC3E}">
        <p14:creationId xmlns:p14="http://schemas.microsoft.com/office/powerpoint/2010/main" val="1074258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govt</a:t>
            </a:r>
            <a:r>
              <a:rPr lang="en-US" dirty="0" smtClean="0"/>
              <a:t> </a:t>
            </a:r>
            <a:r>
              <a:rPr lang="en-US" dirty="0"/>
              <a:t>shall ensure that the institutions, services and facilities responsible for the care </a:t>
            </a:r>
            <a:r>
              <a:rPr lang="en-US" dirty="0" smtClean="0"/>
              <a:t>or protection </a:t>
            </a:r>
            <a:r>
              <a:rPr lang="en-US" dirty="0"/>
              <a:t>of children shall conform with the standards established by competent </a:t>
            </a:r>
            <a:r>
              <a:rPr lang="en-US" dirty="0" smtClean="0"/>
              <a:t>authorities, particularly </a:t>
            </a:r>
            <a:r>
              <a:rPr lang="en-US" dirty="0"/>
              <a:t>in the areas of safety, health, in the number and suitability of their staff, as well </a:t>
            </a:r>
            <a:r>
              <a:rPr lang="en-US" dirty="0" smtClean="0"/>
              <a:t>as competent supervision</a:t>
            </a:r>
          </a:p>
        </p:txBody>
      </p:sp>
    </p:spTree>
    <p:extLst>
      <p:ext uri="{BB962C8B-B14F-4D97-AF65-F5344CB8AC3E}">
        <p14:creationId xmlns:p14="http://schemas.microsoft.com/office/powerpoint/2010/main" val="2167849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a:t>The government has a responsibility to make sure</a:t>
            </a:r>
          </a:p>
          <a:p>
            <a:pPr marL="0" indent="0">
              <a:buNone/>
            </a:pPr>
            <a:r>
              <a:rPr lang="en-US" dirty="0" smtClean="0"/>
              <a:t>Of the child rights </a:t>
            </a:r>
            <a:r>
              <a:rPr lang="en-US" dirty="0"/>
              <a:t>are protected. They must </a:t>
            </a:r>
            <a:r>
              <a:rPr lang="en-US" dirty="0" smtClean="0"/>
              <a:t>help the  family </a:t>
            </a:r>
            <a:r>
              <a:rPr lang="en-US" dirty="0"/>
              <a:t>to protect </a:t>
            </a:r>
            <a:r>
              <a:rPr lang="en-US" dirty="0" smtClean="0"/>
              <a:t> </a:t>
            </a:r>
            <a:r>
              <a:rPr lang="en-US" dirty="0"/>
              <a:t>rights and create an </a:t>
            </a:r>
            <a:r>
              <a:rPr lang="en-US" dirty="0" smtClean="0"/>
              <a:t>environment where a child can </a:t>
            </a:r>
            <a:r>
              <a:rPr lang="en-US" dirty="0"/>
              <a:t>grow and reach </a:t>
            </a:r>
            <a:r>
              <a:rPr lang="en-US" dirty="0" smtClean="0"/>
              <a:t>his or her  potential</a:t>
            </a:r>
            <a:r>
              <a:rPr lang="en-US" dirty="0"/>
              <a:t>.</a:t>
            </a:r>
          </a:p>
          <a:p>
            <a:r>
              <a:rPr lang="en-US" dirty="0" smtClean="0"/>
              <a:t>The  </a:t>
            </a:r>
            <a:r>
              <a:rPr lang="en-US" dirty="0"/>
              <a:t>family has the responsibility to help </a:t>
            </a:r>
            <a:r>
              <a:rPr lang="en-US" dirty="0" smtClean="0"/>
              <a:t>the child </a:t>
            </a:r>
            <a:endParaRPr lang="en-US" dirty="0"/>
          </a:p>
          <a:p>
            <a:pPr marL="0" indent="0">
              <a:buNone/>
            </a:pPr>
            <a:r>
              <a:rPr lang="en-US" dirty="0"/>
              <a:t>learn to exercise </a:t>
            </a:r>
            <a:r>
              <a:rPr lang="en-US" dirty="0" smtClean="0"/>
              <a:t>his or her rights</a:t>
            </a:r>
            <a:r>
              <a:rPr lang="en-US" dirty="0"/>
              <a:t>, and to ensure </a:t>
            </a:r>
            <a:r>
              <a:rPr lang="en-US" dirty="0" smtClean="0"/>
              <a:t>that rights </a:t>
            </a:r>
            <a:r>
              <a:rPr lang="en-US" dirty="0"/>
              <a:t>are protected</a:t>
            </a:r>
          </a:p>
        </p:txBody>
      </p:sp>
    </p:spTree>
    <p:extLst>
      <p:ext uri="{BB962C8B-B14F-4D97-AF65-F5344CB8AC3E}">
        <p14:creationId xmlns:p14="http://schemas.microsoft.com/office/powerpoint/2010/main" val="2594628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1.Alma-Ata Declaration </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smtClean="0"/>
              <a:t>International </a:t>
            </a:r>
            <a:r>
              <a:rPr lang="en-US" b="1" dirty="0"/>
              <a:t>Conference on Primary Health Care, Alma-Ata, USSR, 6-12 September </a:t>
            </a:r>
            <a:r>
              <a:rPr lang="en-US" b="1" dirty="0" smtClean="0"/>
              <a:t>1978</a:t>
            </a:r>
          </a:p>
          <a:p>
            <a:pPr marL="0" indent="0">
              <a:buNone/>
            </a:pPr>
            <a:r>
              <a:rPr lang="en-US" dirty="0"/>
              <a:t>The meeting put emphasis for urgent action by all </a:t>
            </a:r>
            <a:r>
              <a:rPr lang="en-US" dirty="0" smtClean="0"/>
              <a:t>governments and </a:t>
            </a:r>
            <a:r>
              <a:rPr lang="en-US" dirty="0"/>
              <a:t>the world community to protect and promote the health of all the people of the world, hereby makes </a:t>
            </a:r>
            <a:r>
              <a:rPr lang="en-US" b="1" dirty="0"/>
              <a:t>the </a:t>
            </a:r>
            <a:r>
              <a:rPr lang="en-US" b="1" dirty="0" smtClean="0"/>
              <a:t>following declarations: </a:t>
            </a:r>
            <a:endParaRPr lang="en-US" b="1" dirty="0"/>
          </a:p>
          <a:p>
            <a:pPr marL="0" indent="0">
              <a:buNone/>
            </a:pPr>
            <a:endParaRPr lang="en-US" dirty="0"/>
          </a:p>
        </p:txBody>
      </p:sp>
    </p:spTree>
    <p:extLst>
      <p:ext uri="{BB962C8B-B14F-4D97-AF65-F5344CB8AC3E}">
        <p14:creationId xmlns:p14="http://schemas.microsoft.com/office/powerpoint/2010/main" val="19443062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Child </a:t>
            </a:r>
            <a:r>
              <a:rPr lang="en-US" dirty="0"/>
              <a:t>has the inherent right to life. </a:t>
            </a:r>
            <a:endParaRPr lang="en-US" dirty="0" smtClean="0"/>
          </a:p>
          <a:p>
            <a:r>
              <a:rPr lang="en-US" dirty="0" smtClean="0"/>
              <a:t>The child has a right to be  </a:t>
            </a:r>
            <a:r>
              <a:rPr lang="en-US" dirty="0"/>
              <a:t>registered immediately after birth and shall have the right from birth to a name,</a:t>
            </a:r>
          </a:p>
          <a:p>
            <a:pPr marL="0" indent="0">
              <a:buNone/>
            </a:pPr>
            <a:r>
              <a:rPr lang="en-US" dirty="0" smtClean="0"/>
              <a:t>   the </a:t>
            </a:r>
            <a:r>
              <a:rPr lang="en-US" dirty="0"/>
              <a:t>right to acquire a nationality </a:t>
            </a:r>
            <a:r>
              <a:rPr lang="en-US" dirty="0" smtClean="0"/>
              <a:t>and as </a:t>
            </a:r>
            <a:r>
              <a:rPr lang="en-US" dirty="0"/>
              <a:t>far as </a:t>
            </a:r>
            <a:r>
              <a:rPr lang="en-US" dirty="0" smtClean="0"/>
              <a:t>              possible</a:t>
            </a:r>
            <a:endParaRPr lang="en-US" dirty="0"/>
          </a:p>
        </p:txBody>
      </p:sp>
    </p:spTree>
    <p:extLst>
      <p:ext uri="{BB962C8B-B14F-4D97-AF65-F5344CB8AC3E}">
        <p14:creationId xmlns:p14="http://schemas.microsoft.com/office/powerpoint/2010/main" val="1397270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States Parties undertake to respect the right of the child to preserve his or her identity, </a:t>
            </a:r>
            <a:r>
              <a:rPr lang="en-US" dirty="0" smtClean="0"/>
              <a:t>including nationality</a:t>
            </a:r>
            <a:r>
              <a:rPr lang="en-US" dirty="0"/>
              <a:t>, name and family relations as recognized by law without unlawful interference</a:t>
            </a:r>
            <a:r>
              <a:rPr lang="en-US" dirty="0" smtClean="0"/>
              <a:t>.</a:t>
            </a:r>
          </a:p>
          <a:p>
            <a:r>
              <a:rPr lang="en-US" dirty="0" smtClean="0"/>
              <a:t> </a:t>
            </a:r>
            <a:r>
              <a:rPr lang="en-US" dirty="0"/>
              <a:t>The child shall have the right to freedom of expression</a:t>
            </a:r>
          </a:p>
        </p:txBody>
      </p:sp>
    </p:spTree>
    <p:extLst>
      <p:ext uri="{BB962C8B-B14F-4D97-AF65-F5344CB8AC3E}">
        <p14:creationId xmlns:p14="http://schemas.microsoft.com/office/powerpoint/2010/main" val="2778012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child has a right </a:t>
            </a:r>
            <a:r>
              <a:rPr lang="en-US" dirty="0"/>
              <a:t>to freedom of thought, conscience and religion</a:t>
            </a:r>
            <a:r>
              <a:rPr lang="en-US" dirty="0" smtClean="0"/>
              <a:t>.</a:t>
            </a:r>
          </a:p>
          <a:p>
            <a:r>
              <a:rPr lang="en-US" dirty="0" smtClean="0"/>
              <a:t>The child has </a:t>
            </a:r>
            <a:r>
              <a:rPr lang="en-US" dirty="0"/>
              <a:t>the rights of the child to freedom of association and to freedom of </a:t>
            </a:r>
            <a:r>
              <a:rPr lang="en-US" dirty="0" smtClean="0"/>
              <a:t>peaceful assembly</a:t>
            </a:r>
          </a:p>
          <a:p>
            <a:r>
              <a:rPr lang="en-US" dirty="0"/>
              <a:t>No child shall be subjected to arbitrary or unlawful interference with his or her privacy, family, home</a:t>
            </a:r>
          </a:p>
        </p:txBody>
      </p:sp>
    </p:spTree>
    <p:extLst>
      <p:ext uri="{BB962C8B-B14F-4D97-AF65-F5344CB8AC3E}">
        <p14:creationId xmlns:p14="http://schemas.microsoft.com/office/powerpoint/2010/main" val="1969910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child has a right to </a:t>
            </a:r>
            <a:r>
              <a:rPr lang="en-US" dirty="0"/>
              <a:t>access to information and material from a diversity </a:t>
            </a:r>
            <a:r>
              <a:rPr lang="en-US" dirty="0" smtClean="0"/>
              <a:t>of sources, especially </a:t>
            </a:r>
            <a:r>
              <a:rPr lang="en-US" dirty="0"/>
              <a:t>those aimed at the promotion of his or her social, spiritual and moral well-being and </a:t>
            </a:r>
            <a:r>
              <a:rPr lang="en-US" dirty="0" smtClean="0"/>
              <a:t>physical and </a:t>
            </a:r>
            <a:r>
              <a:rPr lang="en-US" dirty="0"/>
              <a:t>mental </a:t>
            </a:r>
            <a:r>
              <a:rPr lang="en-US" dirty="0" smtClean="0"/>
              <a:t>health</a:t>
            </a:r>
          </a:p>
          <a:p>
            <a:r>
              <a:rPr lang="en-US" dirty="0" smtClean="0"/>
              <a:t>The child  right to  protection  </a:t>
            </a:r>
            <a:r>
              <a:rPr lang="en-US" dirty="0"/>
              <a:t>from all forms of physical or mental violence, injury or abuse, neglect  </a:t>
            </a:r>
            <a:r>
              <a:rPr lang="en-US" dirty="0" smtClean="0"/>
              <a:t>or exploitation</a:t>
            </a:r>
            <a:r>
              <a:rPr lang="en-US" dirty="0"/>
              <a:t>, including sexual abuse, </a:t>
            </a:r>
            <a:r>
              <a:rPr lang="en-US" dirty="0" smtClean="0"/>
              <a:t>from </a:t>
            </a:r>
            <a:r>
              <a:rPr lang="en-US" dirty="0"/>
              <a:t>any other person who has the care of the child.</a:t>
            </a:r>
            <a:endParaRPr lang="en-US" dirty="0" smtClean="0"/>
          </a:p>
          <a:p>
            <a:endParaRPr lang="en-US" dirty="0"/>
          </a:p>
        </p:txBody>
      </p:sp>
    </p:spTree>
    <p:extLst>
      <p:ext uri="{BB962C8B-B14F-4D97-AF65-F5344CB8AC3E}">
        <p14:creationId xmlns:p14="http://schemas.microsoft.com/office/powerpoint/2010/main" val="3456329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533400" y="1295400"/>
            <a:ext cx="8229600" cy="4525963"/>
          </a:xfrm>
        </p:spPr>
        <p:txBody>
          <a:bodyPr>
            <a:normAutofit lnSpcReduction="10000"/>
          </a:bodyPr>
          <a:lstStyle/>
          <a:p>
            <a:r>
              <a:rPr lang="en-US" dirty="0" smtClean="0"/>
              <a:t>The child has a right  </a:t>
            </a:r>
            <a:r>
              <a:rPr lang="en-US" dirty="0"/>
              <a:t>to </a:t>
            </a:r>
            <a:r>
              <a:rPr lang="en-US" dirty="0" smtClean="0"/>
              <a:t>education on </a:t>
            </a:r>
            <a:r>
              <a:rPr lang="en-US" dirty="0"/>
              <a:t>the basis of equal </a:t>
            </a:r>
            <a:r>
              <a:rPr lang="en-US" dirty="0" smtClean="0"/>
              <a:t>opportunity</a:t>
            </a:r>
          </a:p>
          <a:p>
            <a:r>
              <a:rPr lang="en-US" dirty="0" smtClean="0"/>
              <a:t>The child has a  right to </a:t>
            </a:r>
            <a:r>
              <a:rPr lang="en-US" dirty="0"/>
              <a:t>rest and leisure, to engage in play and </a:t>
            </a:r>
            <a:r>
              <a:rPr lang="en-US" dirty="0" smtClean="0"/>
              <a:t>recreational activities </a:t>
            </a:r>
          </a:p>
          <a:p>
            <a:r>
              <a:rPr lang="en-US" dirty="0" smtClean="0"/>
              <a:t>The child has a right to </a:t>
            </a:r>
            <a:r>
              <a:rPr lang="en-US" dirty="0"/>
              <a:t>be protected from economic exploitation and </a:t>
            </a:r>
            <a:r>
              <a:rPr lang="en-US" dirty="0" smtClean="0"/>
              <a:t>from performing </a:t>
            </a:r>
            <a:r>
              <a:rPr lang="en-US" dirty="0"/>
              <a:t>any work that is likely </a:t>
            </a:r>
            <a:r>
              <a:rPr lang="en-US" dirty="0" smtClean="0"/>
              <a:t>to </a:t>
            </a:r>
            <a:r>
              <a:rPr lang="en-US" dirty="0"/>
              <a:t>interfere with the child's education, or to </a:t>
            </a:r>
            <a:r>
              <a:rPr lang="en-US" dirty="0" smtClean="0"/>
              <a:t>be harmful </a:t>
            </a:r>
            <a:r>
              <a:rPr lang="en-US" dirty="0"/>
              <a:t>to the child's health </a:t>
            </a:r>
          </a:p>
        </p:txBody>
      </p:sp>
    </p:spTree>
    <p:extLst>
      <p:ext uri="{BB962C8B-B14F-4D97-AF65-F5344CB8AC3E}">
        <p14:creationId xmlns:p14="http://schemas.microsoft.com/office/powerpoint/2010/main" val="21664826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lstStyle/>
          <a:p>
            <a:r>
              <a:rPr lang="en-US" dirty="0" smtClean="0"/>
              <a:t>The child has a right to be protected  </a:t>
            </a:r>
            <a:r>
              <a:rPr lang="en-US" dirty="0"/>
              <a:t>from the illicit use of narcotic drugs and psychotropic</a:t>
            </a:r>
          </a:p>
          <a:p>
            <a:pPr marL="0" indent="0">
              <a:buNone/>
            </a:pPr>
            <a:r>
              <a:rPr lang="en-US" dirty="0" smtClean="0"/>
              <a:t> substances </a:t>
            </a:r>
            <a:r>
              <a:rPr lang="en-US" dirty="0"/>
              <a:t>as defined </a:t>
            </a:r>
          </a:p>
          <a:p>
            <a:r>
              <a:rPr lang="en-US" dirty="0" smtClean="0"/>
              <a:t>The child has right to be  protected </a:t>
            </a:r>
            <a:r>
              <a:rPr lang="en-US" dirty="0"/>
              <a:t>from all forms of sexual exploitation and sexual </a:t>
            </a:r>
            <a:r>
              <a:rPr lang="en-US" dirty="0" smtClean="0"/>
              <a:t>abuse</a:t>
            </a:r>
          </a:p>
          <a:p>
            <a:r>
              <a:rPr lang="en-US" dirty="0" smtClean="0"/>
              <a:t>The child has aright to be protected from abduction , </a:t>
            </a:r>
            <a:r>
              <a:rPr lang="en-US" dirty="0"/>
              <a:t>the sale </a:t>
            </a:r>
            <a:r>
              <a:rPr lang="en-US" dirty="0" smtClean="0"/>
              <a:t> or child  </a:t>
            </a:r>
            <a:r>
              <a:rPr lang="en-US" dirty="0"/>
              <a:t>traffic </a:t>
            </a:r>
            <a:r>
              <a:rPr lang="en-US" dirty="0" smtClean="0"/>
              <a:t> </a:t>
            </a:r>
            <a:r>
              <a:rPr lang="en-US" dirty="0"/>
              <a:t>for any purpose or in any form.</a:t>
            </a:r>
          </a:p>
        </p:txBody>
      </p:sp>
    </p:spTree>
    <p:extLst>
      <p:ext uri="{BB962C8B-B14F-4D97-AF65-F5344CB8AC3E}">
        <p14:creationId xmlns:p14="http://schemas.microsoft.com/office/powerpoint/2010/main" val="3301693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child has a right to be protected from  </a:t>
            </a:r>
            <a:r>
              <a:rPr lang="en-US" dirty="0"/>
              <a:t>to torture or other cruel, inhuman or degrading </a:t>
            </a:r>
            <a:r>
              <a:rPr lang="en-US" dirty="0" smtClean="0"/>
              <a:t>treatment  ,capital punishment, </a:t>
            </a:r>
            <a:r>
              <a:rPr lang="en-US" dirty="0"/>
              <a:t>life imprisonment without possibility of </a:t>
            </a:r>
            <a:r>
              <a:rPr lang="en-US" dirty="0" smtClean="0"/>
              <a:t>release</a:t>
            </a:r>
          </a:p>
          <a:p>
            <a:r>
              <a:rPr lang="en-US" dirty="0" smtClean="0"/>
              <a:t> The child  has  a right to the enjoyment of the highest attainable standard of health </a:t>
            </a:r>
            <a:r>
              <a:rPr lang="en-US" dirty="0"/>
              <a:t>and to facilities for the treatment of illness and rehabilitation of health. States Parties </a:t>
            </a:r>
            <a:r>
              <a:rPr lang="en-US" dirty="0" smtClean="0"/>
              <a:t>shall strive </a:t>
            </a:r>
            <a:r>
              <a:rPr lang="en-US" dirty="0"/>
              <a:t>to ensure </a:t>
            </a:r>
            <a:r>
              <a:rPr lang="en-US" dirty="0" smtClean="0"/>
              <a:t>that </a:t>
            </a:r>
            <a:r>
              <a:rPr lang="en-US" dirty="0"/>
              <a:t>right </a:t>
            </a:r>
            <a:r>
              <a:rPr lang="en-US" dirty="0" smtClean="0"/>
              <a:t>of access to such </a:t>
            </a:r>
            <a:r>
              <a:rPr lang="en-US" dirty="0"/>
              <a:t>health care services</a:t>
            </a:r>
          </a:p>
        </p:txBody>
      </p:sp>
    </p:spTree>
    <p:extLst>
      <p:ext uri="{BB962C8B-B14F-4D97-AF65-F5344CB8AC3E}">
        <p14:creationId xmlns:p14="http://schemas.microsoft.com/office/powerpoint/2010/main" val="3162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child has </a:t>
            </a:r>
            <a:r>
              <a:rPr lang="en-US" dirty="0"/>
              <a:t>the right to be raised by </a:t>
            </a:r>
            <a:r>
              <a:rPr lang="en-US" dirty="0" smtClean="0"/>
              <a:t>both parent(s</a:t>
            </a:r>
            <a:r>
              <a:rPr lang="en-US" dirty="0"/>
              <a:t>) if possible.</a:t>
            </a:r>
            <a:endParaRPr lang="en-US" dirty="0" smtClean="0"/>
          </a:p>
          <a:p>
            <a:r>
              <a:rPr lang="en-US" dirty="0" smtClean="0"/>
              <a:t>The child has </a:t>
            </a:r>
            <a:r>
              <a:rPr lang="en-US" dirty="0"/>
              <a:t>the right to special care and help </a:t>
            </a:r>
            <a:r>
              <a:rPr lang="en-US" dirty="0" smtClean="0"/>
              <a:t>if  </a:t>
            </a:r>
            <a:r>
              <a:rPr lang="en-US" dirty="0"/>
              <a:t>cannot live with </a:t>
            </a:r>
            <a:r>
              <a:rPr lang="en-US" dirty="0" smtClean="0"/>
              <a:t>her or his  parents</a:t>
            </a:r>
          </a:p>
          <a:p>
            <a:r>
              <a:rPr lang="en-US" dirty="0" smtClean="0"/>
              <a:t>The child  </a:t>
            </a:r>
            <a:r>
              <a:rPr lang="en-US" dirty="0"/>
              <a:t>have the right to care and protection </a:t>
            </a:r>
            <a:r>
              <a:rPr lang="en-US" dirty="0" smtClean="0"/>
              <a:t>if  </a:t>
            </a:r>
            <a:r>
              <a:rPr lang="en-US" dirty="0"/>
              <a:t>adopted or in foster care</a:t>
            </a:r>
          </a:p>
        </p:txBody>
      </p:sp>
    </p:spTree>
    <p:extLst>
      <p:ext uri="{BB962C8B-B14F-4D97-AF65-F5344CB8AC3E}">
        <p14:creationId xmlns:p14="http://schemas.microsoft.com/office/powerpoint/2010/main" val="876709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M</a:t>
            </a:r>
            <a:r>
              <a:rPr lang="en-US" dirty="0" smtClean="0"/>
              <a:t>entally </a:t>
            </a:r>
            <a:r>
              <a:rPr lang="en-US" dirty="0"/>
              <a:t>or physically disabled child </a:t>
            </a:r>
            <a:r>
              <a:rPr lang="en-US" dirty="0" smtClean="0"/>
              <a:t>has a right to  </a:t>
            </a:r>
            <a:r>
              <a:rPr lang="en-US" dirty="0"/>
              <a:t>enjoy a full and </a:t>
            </a:r>
            <a:r>
              <a:rPr lang="en-US" dirty="0" smtClean="0"/>
              <a:t>decent life</a:t>
            </a:r>
            <a:r>
              <a:rPr lang="en-US" dirty="0"/>
              <a:t>, in conditions which ensure dignity, promote self-reliance and facilitate the child's </a:t>
            </a:r>
            <a:r>
              <a:rPr lang="en-US" dirty="0" smtClean="0"/>
              <a:t>active participation </a:t>
            </a:r>
            <a:r>
              <a:rPr lang="en-US" dirty="0"/>
              <a:t>in </a:t>
            </a:r>
            <a:r>
              <a:rPr lang="en-US" dirty="0" smtClean="0"/>
              <a:t>the community</a:t>
            </a:r>
          </a:p>
          <a:p>
            <a:r>
              <a:rPr lang="en-US" dirty="0" smtClean="0"/>
              <a:t>The child has   </a:t>
            </a:r>
            <a:r>
              <a:rPr lang="en-US" dirty="0"/>
              <a:t>the right to food, clothing, a </a:t>
            </a:r>
            <a:r>
              <a:rPr lang="en-US" dirty="0" smtClean="0"/>
              <a:t>safe place </a:t>
            </a:r>
            <a:r>
              <a:rPr lang="en-US" dirty="0"/>
              <a:t>to live and to </a:t>
            </a:r>
            <a:r>
              <a:rPr lang="en-US" dirty="0" smtClean="0"/>
              <a:t>have his or her   </a:t>
            </a:r>
            <a:r>
              <a:rPr lang="en-US" dirty="0"/>
              <a:t>basic needs </a:t>
            </a:r>
            <a:r>
              <a:rPr lang="en-US" dirty="0" smtClean="0"/>
              <a:t>met.</a:t>
            </a:r>
            <a:endParaRPr lang="en-US" dirty="0"/>
          </a:p>
        </p:txBody>
      </p:sp>
    </p:spTree>
    <p:extLst>
      <p:ext uri="{BB962C8B-B14F-4D97-AF65-F5344CB8AC3E}">
        <p14:creationId xmlns:p14="http://schemas.microsoft.com/office/powerpoint/2010/main" val="38854681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Kenya health strategic and investment </a:t>
            </a:r>
            <a:r>
              <a:rPr lang="en-US" b="1" dirty="0" smtClean="0"/>
              <a:t>plan 2012-2017objectives</a:t>
            </a:r>
            <a:r>
              <a:rPr lang="en-US" dirty="0"/>
              <a:t>)</a:t>
            </a:r>
          </a:p>
        </p:txBody>
      </p:sp>
      <p:sp>
        <p:nvSpPr>
          <p:cNvPr id="3" name="Content Placeholder 2"/>
          <p:cNvSpPr>
            <a:spLocks noGrp="1"/>
          </p:cNvSpPr>
          <p:nvPr>
            <p:ph idx="1"/>
          </p:nvPr>
        </p:nvSpPr>
        <p:spPr/>
        <p:txBody>
          <a:bodyPr>
            <a:normAutofit fontScale="92500"/>
          </a:bodyPr>
          <a:lstStyle/>
          <a:p>
            <a:r>
              <a:rPr lang="en-US" dirty="0"/>
              <a:t>The strategic plan provides the Health Sector Medium Term focus, objectives and priorities to enable it move towards attainment of the health goals described in the </a:t>
            </a:r>
            <a:r>
              <a:rPr lang="en-US" dirty="0" smtClean="0"/>
              <a:t>constitution  2010 i.e. provision of </a:t>
            </a:r>
            <a:r>
              <a:rPr lang="en-US" b="1" dirty="0"/>
              <a:t>e</a:t>
            </a:r>
            <a:r>
              <a:rPr lang="en-US" dirty="0"/>
              <a:t>quitable, </a:t>
            </a:r>
            <a:r>
              <a:rPr lang="en-US" b="1" dirty="0"/>
              <a:t>a</a:t>
            </a:r>
            <a:r>
              <a:rPr lang="en-US" dirty="0"/>
              <a:t>ffordable and </a:t>
            </a:r>
            <a:r>
              <a:rPr lang="en-US" b="1" dirty="0"/>
              <a:t>q</a:t>
            </a:r>
            <a:r>
              <a:rPr lang="en-US" dirty="0"/>
              <a:t>uality </a:t>
            </a:r>
            <a:r>
              <a:rPr lang="en-US" b="1" dirty="0"/>
              <a:t>h</a:t>
            </a:r>
            <a:r>
              <a:rPr lang="en-US" dirty="0"/>
              <a:t>ealth </a:t>
            </a:r>
            <a:r>
              <a:rPr lang="en-US" b="1" dirty="0"/>
              <a:t>c</a:t>
            </a:r>
            <a:r>
              <a:rPr lang="en-US" dirty="0"/>
              <a:t>are of the </a:t>
            </a:r>
            <a:r>
              <a:rPr lang="en-US" b="1" dirty="0"/>
              <a:t>h</a:t>
            </a:r>
            <a:r>
              <a:rPr lang="en-US" dirty="0"/>
              <a:t>ighest </a:t>
            </a:r>
            <a:r>
              <a:rPr lang="en-US" b="1" dirty="0"/>
              <a:t>s</a:t>
            </a:r>
            <a:r>
              <a:rPr lang="en-US" dirty="0"/>
              <a:t>tandard to all Kenyans </a:t>
            </a:r>
            <a:endParaRPr lang="en-US" dirty="0" smtClean="0"/>
          </a:p>
          <a:p>
            <a:r>
              <a:rPr lang="en-US" dirty="0" smtClean="0"/>
              <a:t>The plan also describe the  </a:t>
            </a:r>
            <a:r>
              <a:rPr lang="en-US" dirty="0"/>
              <a:t>investment areas, implementation framework and the resource requirements between 2013 and 2017 </a:t>
            </a:r>
          </a:p>
        </p:txBody>
      </p:sp>
    </p:spTree>
    <p:extLst>
      <p:ext uri="{BB962C8B-B14F-4D97-AF65-F5344CB8AC3E}">
        <p14:creationId xmlns:p14="http://schemas.microsoft.com/office/powerpoint/2010/main" val="986313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Declaration1 -Definition </a:t>
            </a:r>
            <a:r>
              <a:rPr lang="en-US" b="1" dirty="0"/>
              <a:t>of health</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Conference strongly reaffirms that health, which is a state of complete physical, mental and social wellbeing, and not merely the absence of disease or infirmity, is a fundamental human right and that the attainment of the highest possible level of health is a most important world-wide social goal whose realization requires the action of many other social and economic sectors in addition to the health sector.</a:t>
            </a:r>
          </a:p>
          <a:p>
            <a:endParaRPr lang="en-US" dirty="0"/>
          </a:p>
        </p:txBody>
      </p:sp>
    </p:spTree>
    <p:extLst>
      <p:ext uri="{BB962C8B-B14F-4D97-AF65-F5344CB8AC3E}">
        <p14:creationId xmlns:p14="http://schemas.microsoft.com/office/powerpoint/2010/main" val="3217359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KHSSP 2012-2017  6 policy objectives </a:t>
            </a:r>
            <a:endParaRPr lang="en-US" b="1" dirty="0"/>
          </a:p>
        </p:txBody>
      </p:sp>
      <p:sp>
        <p:nvSpPr>
          <p:cNvPr id="3" name="Content Placeholder 2"/>
          <p:cNvSpPr>
            <a:spLocks noGrp="1"/>
          </p:cNvSpPr>
          <p:nvPr>
            <p:ph idx="1"/>
          </p:nvPr>
        </p:nvSpPr>
        <p:spPr/>
        <p:txBody>
          <a:bodyPr>
            <a:normAutofit fontScale="77500" lnSpcReduction="20000"/>
          </a:bodyPr>
          <a:lstStyle/>
          <a:p>
            <a:endParaRPr lang="en-US" dirty="0"/>
          </a:p>
          <a:p>
            <a:r>
              <a:rPr lang="en-US" sz="3600" b="1" dirty="0"/>
              <a:t>1. Eliminate communicable </a:t>
            </a:r>
            <a:r>
              <a:rPr lang="en-US" sz="3600" b="1" dirty="0" smtClean="0"/>
              <a:t>diseases: </a:t>
            </a:r>
            <a:r>
              <a:rPr lang="en-US" sz="3600" dirty="0" smtClean="0"/>
              <a:t>Through immunization, screening, PMTCT of HIV ,good personal hygiene, STI and HIV prevention</a:t>
            </a:r>
            <a:endParaRPr lang="en-US" sz="3600" dirty="0"/>
          </a:p>
          <a:p>
            <a:r>
              <a:rPr lang="en-US" sz="3600" b="1" dirty="0"/>
              <a:t>2. Halt, and reverse the rising burden of non communicable conditions. </a:t>
            </a:r>
            <a:r>
              <a:rPr lang="en-US" sz="3600" dirty="0"/>
              <a:t>This it aims to achieve by </a:t>
            </a:r>
            <a:r>
              <a:rPr lang="en-US" sz="3600" dirty="0" smtClean="0"/>
              <a:t>health promotion and  education ,institution screening of non communicable diseases</a:t>
            </a:r>
            <a:endParaRPr lang="en-US" sz="3600" dirty="0"/>
          </a:p>
          <a:p>
            <a:r>
              <a:rPr lang="en-US" sz="3600" b="1" dirty="0"/>
              <a:t>3. Reduce the burden of violence and injuries. </a:t>
            </a:r>
            <a:r>
              <a:rPr lang="en-US" sz="3600" dirty="0"/>
              <a:t>This it aims to achieve by directly putting in place strategies that address each of the causes of injuries and violence at the time </a:t>
            </a:r>
          </a:p>
          <a:p>
            <a:pPr marL="0" indent="0">
              <a:buNone/>
            </a:pPr>
            <a:endParaRPr lang="en-US" dirty="0"/>
          </a:p>
        </p:txBody>
      </p:sp>
    </p:spTree>
    <p:extLst>
      <p:ext uri="{BB962C8B-B14F-4D97-AF65-F5344CB8AC3E}">
        <p14:creationId xmlns:p14="http://schemas.microsoft.com/office/powerpoint/2010/main" val="2621465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sz="3400" b="1" dirty="0"/>
              <a:t>4. Provide essential health care. </a:t>
            </a:r>
            <a:r>
              <a:rPr lang="en-US" sz="3400" dirty="0"/>
              <a:t>These shall be medical services that are affordable, equitable, accessible and responsive to client needs. </a:t>
            </a:r>
          </a:p>
          <a:p>
            <a:r>
              <a:rPr lang="en-US" sz="3400" b="1" dirty="0"/>
              <a:t>5. Minimize exposure to health risk factors. </a:t>
            </a:r>
            <a:r>
              <a:rPr lang="en-US" sz="3400" dirty="0"/>
              <a:t>This it aims to achieve by strengthening the health promoting interventions, which address risk factors to health, plus facilitating use of products and services that lead to healthy behaviors in the population. </a:t>
            </a:r>
          </a:p>
          <a:p>
            <a:r>
              <a:rPr lang="en-US" sz="3400" b="1" dirty="0"/>
              <a:t>6. Strengthen collaboration with health related sectors. </a:t>
            </a:r>
            <a:r>
              <a:rPr lang="en-US" sz="3400" dirty="0"/>
              <a:t>This it aims to achieve by adopting a ‘Health in all Policies’ approach, which ensures the Health Sector interacts with and influences design implementation and monitoring processes in all health related sector actions </a:t>
            </a:r>
          </a:p>
        </p:txBody>
      </p:sp>
    </p:spTree>
    <p:extLst>
      <p:ext uri="{BB962C8B-B14F-4D97-AF65-F5344CB8AC3E}">
        <p14:creationId xmlns:p14="http://schemas.microsoft.com/office/powerpoint/2010/main" val="37430682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solidFill>
              </a:rPr>
              <a:t>ORGANIZATION OF HEALTH SERVICES IN KENYA</a:t>
            </a:r>
            <a:endParaRPr lang="en-US" b="1" dirty="0">
              <a:solidFill>
                <a:schemeClr val="tx2"/>
              </a:solidFill>
            </a:endParaRPr>
          </a:p>
        </p:txBody>
      </p:sp>
      <p:sp>
        <p:nvSpPr>
          <p:cNvPr id="3" name="Content Placeholder 2"/>
          <p:cNvSpPr>
            <a:spLocks noGrp="1"/>
          </p:cNvSpPr>
          <p:nvPr>
            <p:ph idx="1"/>
          </p:nvPr>
        </p:nvSpPr>
        <p:spPr/>
        <p:txBody>
          <a:bodyPr/>
          <a:lstStyle/>
          <a:p>
            <a:pPr marL="0" indent="0">
              <a:buNone/>
            </a:pPr>
            <a:r>
              <a:rPr lang="en-US" b="1" dirty="0" smtClean="0"/>
              <a:t>In Kenya , health services are organized based on the following:</a:t>
            </a:r>
          </a:p>
          <a:p>
            <a:pPr marL="514350" indent="-514350">
              <a:buAutoNum type="alphaLcParenR"/>
            </a:pPr>
            <a:r>
              <a:rPr lang="en-US" b="1" dirty="0" smtClean="0"/>
              <a:t>Type of service</a:t>
            </a:r>
          </a:p>
          <a:p>
            <a:pPr marL="514350" indent="-514350">
              <a:buAutoNum type="alphaLcParenR"/>
            </a:pPr>
            <a:r>
              <a:rPr lang="en-US" b="1" dirty="0" smtClean="0"/>
              <a:t>Cohorts( Targeted groups</a:t>
            </a:r>
          </a:p>
          <a:p>
            <a:pPr marL="514350" indent="-514350">
              <a:buAutoNum type="alphaLcParenR"/>
            </a:pPr>
            <a:r>
              <a:rPr lang="en-US" b="1" dirty="0" smtClean="0"/>
              <a:t>Tiers ( level </a:t>
            </a:r>
            <a:endParaRPr lang="en-US" dirty="0"/>
          </a:p>
        </p:txBody>
      </p:sp>
    </p:spTree>
    <p:extLst>
      <p:ext uri="{BB962C8B-B14F-4D97-AF65-F5344CB8AC3E}">
        <p14:creationId xmlns:p14="http://schemas.microsoft.com/office/powerpoint/2010/main" val="23829454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Organization of health services in Kenya</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a:t>
            </a:r>
            <a:r>
              <a:rPr lang="en-US" b="1" dirty="0" smtClean="0"/>
              <a:t>1.The </a:t>
            </a:r>
            <a:r>
              <a:rPr lang="en-US" b="1" dirty="0"/>
              <a:t>4-Tier </a:t>
            </a:r>
            <a:r>
              <a:rPr lang="en-US" b="1" dirty="0" smtClean="0"/>
              <a:t>system in organization of health service (Kenya </a:t>
            </a:r>
            <a:r>
              <a:rPr lang="en-US" b="1" dirty="0"/>
              <a:t>Health Sector Strategic Plan </a:t>
            </a:r>
            <a:r>
              <a:rPr lang="en-US" b="1" dirty="0" smtClean="0"/>
              <a:t>III (2012–2017)</a:t>
            </a:r>
          </a:p>
          <a:p>
            <a:pPr marL="0" indent="0">
              <a:buNone/>
            </a:pPr>
            <a:r>
              <a:rPr lang="en-US" dirty="0" smtClean="0"/>
              <a:t>The policy is aligned to constitution of Kenya 2010 and global health commitments. The policy states that under the devolved system ,health care facilities are organized into four tiers (levels)  as  follows;  </a:t>
            </a:r>
          </a:p>
          <a:p>
            <a:r>
              <a:rPr lang="en-US" b="1" dirty="0"/>
              <a:t>Tier 1: </a:t>
            </a:r>
            <a:r>
              <a:rPr lang="en-US" dirty="0"/>
              <a:t>Community</a:t>
            </a:r>
          </a:p>
          <a:p>
            <a:r>
              <a:rPr lang="en-US" b="1" dirty="0"/>
              <a:t>Tier 2: </a:t>
            </a:r>
            <a:r>
              <a:rPr lang="en-US" dirty="0"/>
              <a:t>Primary Care </a:t>
            </a:r>
            <a:r>
              <a:rPr lang="en-US" dirty="0" smtClean="0"/>
              <a:t>level-Previous </a:t>
            </a:r>
            <a:r>
              <a:rPr lang="en-US" dirty="0"/>
              <a:t>KEPH </a:t>
            </a:r>
            <a:r>
              <a:rPr lang="en-US" dirty="0" smtClean="0"/>
              <a:t>levels 2 </a:t>
            </a:r>
            <a:r>
              <a:rPr lang="en-US" dirty="0"/>
              <a:t>and 3</a:t>
            </a:r>
          </a:p>
          <a:p>
            <a:r>
              <a:rPr lang="en-US" b="1" dirty="0"/>
              <a:t>Tier 3</a:t>
            </a:r>
            <a:r>
              <a:rPr lang="en-US" dirty="0"/>
              <a:t>: County level </a:t>
            </a:r>
            <a:r>
              <a:rPr lang="en-US" dirty="0" smtClean="0"/>
              <a:t>–Previous </a:t>
            </a:r>
            <a:r>
              <a:rPr lang="en-US" dirty="0"/>
              <a:t>KEPH level 4</a:t>
            </a:r>
          </a:p>
          <a:p>
            <a:r>
              <a:rPr lang="en-US" b="1" dirty="0"/>
              <a:t>Tier 4: </a:t>
            </a:r>
            <a:r>
              <a:rPr lang="en-US" dirty="0"/>
              <a:t>National level </a:t>
            </a:r>
            <a:r>
              <a:rPr lang="en-US" dirty="0" smtClean="0"/>
              <a:t>–Previous </a:t>
            </a:r>
            <a:r>
              <a:rPr lang="en-US" dirty="0"/>
              <a:t>KEPH levels </a:t>
            </a:r>
            <a:r>
              <a:rPr lang="en-US" dirty="0" smtClean="0"/>
              <a:t>5 and </a:t>
            </a:r>
            <a:r>
              <a:rPr lang="en-US" dirty="0"/>
              <a:t>6</a:t>
            </a:r>
          </a:p>
        </p:txBody>
      </p:sp>
    </p:spTree>
    <p:extLst>
      <p:ext uri="{BB962C8B-B14F-4D97-AF65-F5344CB8AC3E}">
        <p14:creationId xmlns:p14="http://schemas.microsoft.com/office/powerpoint/2010/main" val="33880668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Level 1;community health </a:t>
            </a:r>
            <a:r>
              <a:rPr lang="en-US" dirty="0" smtClean="0"/>
              <a:t>services; This </a:t>
            </a:r>
            <a:r>
              <a:rPr lang="en-US" dirty="0"/>
              <a:t>level comprises all community based demand creation activities, that is, the identification of cases that need to be managed at  higher levels of care ,as defined by the health sector</a:t>
            </a:r>
          </a:p>
          <a:p>
            <a:r>
              <a:rPr lang="en-US" dirty="0"/>
              <a:t>Level 2.Primary care services .There are dispensaries, health centers and maternity homes for both private and public providers</a:t>
            </a:r>
          </a:p>
          <a:p>
            <a:endParaRPr lang="en-US" dirty="0"/>
          </a:p>
        </p:txBody>
      </p:sp>
    </p:spTree>
    <p:extLst>
      <p:ext uri="{BB962C8B-B14F-4D97-AF65-F5344CB8AC3E}">
        <p14:creationId xmlns:p14="http://schemas.microsoft.com/office/powerpoint/2010/main" val="40769671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a:t>Level 3:County referral hospitals .This are hospitals operating in and  managed by a given county and consist of former level four and district hospitals in the country and include public and private facilities</a:t>
            </a:r>
          </a:p>
          <a:p>
            <a:r>
              <a:rPr lang="en-US" dirty="0"/>
              <a:t>Level 4:National referral services: This level comprises facilities that provide highly specialized  services and includes all tertiary referral hospitals </a:t>
            </a:r>
          </a:p>
          <a:p>
            <a:endParaRPr lang="en-US" dirty="0"/>
          </a:p>
        </p:txBody>
      </p:sp>
    </p:spTree>
    <p:extLst>
      <p:ext uri="{BB962C8B-B14F-4D97-AF65-F5344CB8AC3E}">
        <p14:creationId xmlns:p14="http://schemas.microsoft.com/office/powerpoint/2010/main" val="1138877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a:t>Level 3:County referral hospitals .This are hospitals operating in and  managed by a given county and consist of former level four and district hospitals in the country and include public and private facilities</a:t>
            </a:r>
          </a:p>
          <a:p>
            <a:r>
              <a:rPr lang="en-US" dirty="0"/>
              <a:t>Level 4:National referral services: This level comprises facilities that provide highly specialized  services and includes all tertiary referral hospitals </a:t>
            </a:r>
          </a:p>
          <a:p>
            <a:endParaRPr lang="en-US" dirty="0"/>
          </a:p>
        </p:txBody>
      </p:sp>
    </p:spTree>
    <p:extLst>
      <p:ext uri="{BB962C8B-B14F-4D97-AF65-F5344CB8AC3E}">
        <p14:creationId xmlns:p14="http://schemas.microsoft.com/office/powerpoint/2010/main" val="1138877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pPr eaLnBrk="1" hangingPunct="1"/>
            <a:endParaRPr 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p:txBody>
      </p:sp>
      <p:pic>
        <p:nvPicPr>
          <p:cNvPr id="12292" name="Picture 3" descr="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MetaNormal-Roman"/>
            </a:endParaRPr>
          </a:p>
        </p:txBody>
      </p:sp>
      <p:sp>
        <p:nvSpPr>
          <p:cNvPr id="12294" name="Rectangle 31"/>
          <p:cNvSpPr>
            <a:spLocks noChangeArrowheads="1"/>
          </p:cNvSpPr>
          <p:nvPr/>
        </p:nvSpPr>
        <p:spPr bwMode="auto">
          <a:xfrm>
            <a:off x="457200" y="398463"/>
            <a:ext cx="8229600" cy="5286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lgn="ctr"/>
            <a:r>
              <a:rPr lang="en-US" sz="2500" b="1" dirty="0" err="1">
                <a:solidFill>
                  <a:srgbClr val="000099"/>
                </a:solidFill>
                <a:latin typeface="Gill Sans MT" pitchFamily="34" charset="0"/>
                <a:ea typeface="Times New Roman" pitchFamily="18" charset="0"/>
                <a:cs typeface="Calibri" pitchFamily="34" charset="0"/>
              </a:rPr>
              <a:t>Organisation</a:t>
            </a:r>
            <a:r>
              <a:rPr lang="en-US" sz="2500" b="1" dirty="0">
                <a:solidFill>
                  <a:srgbClr val="000099"/>
                </a:solidFill>
                <a:latin typeface="Gill Sans MT" pitchFamily="34" charset="0"/>
                <a:ea typeface="Times New Roman" pitchFamily="18" charset="0"/>
                <a:cs typeface="Calibri" pitchFamily="34" charset="0"/>
              </a:rPr>
              <a:t> of Health Services Delivery Illustrated</a:t>
            </a:r>
            <a:endParaRPr lang="en-US" sz="2500" dirty="0">
              <a:solidFill>
                <a:srgbClr val="000099"/>
              </a:solidFill>
              <a:latin typeface="Gill Sans MT" pitchFamily="34" charset="0"/>
              <a:ea typeface="Times New Roman" pitchFamily="18" charset="0"/>
              <a:cs typeface="Calibri" pitchFamily="34" charset="0"/>
            </a:endParaRPr>
          </a:p>
        </p:txBody>
      </p:sp>
      <p:grpSp>
        <p:nvGrpSpPr>
          <p:cNvPr id="12295" name="Group 6"/>
          <p:cNvGrpSpPr>
            <a:grpSpLocks/>
          </p:cNvGrpSpPr>
          <p:nvPr/>
        </p:nvGrpSpPr>
        <p:grpSpPr bwMode="auto">
          <a:xfrm>
            <a:off x="457200" y="1143000"/>
            <a:ext cx="8250238" cy="5180013"/>
            <a:chOff x="585912" y="1124744"/>
            <a:chExt cx="8173839" cy="5256584"/>
          </a:xfrm>
        </p:grpSpPr>
        <p:sp>
          <p:nvSpPr>
            <p:cNvPr id="8" name="Rounded Rectangle 1"/>
            <p:cNvSpPr>
              <a:spLocks/>
            </p:cNvSpPr>
            <p:nvPr/>
          </p:nvSpPr>
          <p:spPr bwMode="auto">
            <a:xfrm>
              <a:off x="4573985" y="1521567"/>
              <a:ext cx="4183781" cy="846982"/>
            </a:xfrm>
            <a:prstGeom prst="roundRect">
              <a:avLst>
                <a:gd name="adj" fmla="val 16667"/>
              </a:avLst>
            </a:prstGeom>
            <a:solidFill>
              <a:schemeClr val="accent1">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200" dirty="0">
                  <a:latin typeface="Gill Sans MT" pitchFamily="34" charset="0"/>
                  <a:ea typeface="Calibri" pitchFamily="34" charset="0"/>
                  <a:cs typeface="Times New Roman" pitchFamily="18" charset="0"/>
                </a:rPr>
                <a:t>Highly specialised health care, for area / region of specialisation</a:t>
              </a:r>
            </a:p>
            <a:p>
              <a:pPr marL="114300" indent="-114300" eaLnBrk="0" fontAlgn="auto" hangingPunct="0">
                <a:spcBef>
                  <a:spcPts val="0"/>
                </a:spcBef>
                <a:spcAft>
                  <a:spcPts val="0"/>
                </a:spcAft>
                <a:buFontTx/>
                <a:buChar char="•"/>
                <a:defRPr/>
              </a:pPr>
              <a:r>
                <a:rPr lang="en-US" sz="1200" dirty="0">
                  <a:latin typeface="Gill Sans MT" pitchFamily="34" charset="0"/>
                  <a:ea typeface="Calibri" pitchFamily="34" charset="0"/>
                  <a:cs typeface="Times New Roman" pitchFamily="18" charset="0"/>
                </a:rPr>
                <a:t>Training and research services on issues of national importance</a:t>
              </a:r>
            </a:p>
          </p:txBody>
        </p:sp>
        <p:sp>
          <p:nvSpPr>
            <p:cNvPr id="9" name="Rounded Rectangle 36"/>
            <p:cNvSpPr>
              <a:spLocks/>
            </p:cNvSpPr>
            <p:nvPr/>
          </p:nvSpPr>
          <p:spPr bwMode="auto">
            <a:xfrm>
              <a:off x="4572000" y="2799298"/>
              <a:ext cx="4187751" cy="1044576"/>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 typeface="Arial" pitchFamily="34" charset="0"/>
                <a:buChar char="•"/>
                <a:defRPr/>
              </a:pPr>
              <a:r>
                <a:rPr lang="en-US" sz="1050" dirty="0">
                  <a:latin typeface="Gill Sans MT" pitchFamily="34" charset="0"/>
                  <a:cs typeface="Calibri" pitchFamily="34" charset="0"/>
                </a:rPr>
                <a:t>Comprehensive in-patient diagnostic, medical, surgical and rehabilitative care, including reproductive health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Specialised outpatient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Facilitate, and manage referrals from lower levels, and other referrals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With other County Referral Facilities, form the County Referral System</a:t>
              </a:r>
              <a:endParaRPr lang="en-US" sz="1050" dirty="0">
                <a:latin typeface="Gill Sans MT" pitchFamily="34" charset="0"/>
                <a:cs typeface="+mn-cs"/>
              </a:endParaRPr>
            </a:p>
          </p:txBody>
        </p:sp>
        <p:sp>
          <p:nvSpPr>
            <p:cNvPr id="10" name="Rounded Rectangle 37"/>
            <p:cNvSpPr>
              <a:spLocks/>
            </p:cNvSpPr>
            <p:nvPr/>
          </p:nvSpPr>
          <p:spPr bwMode="auto">
            <a:xfrm>
              <a:off x="4579801" y="4214017"/>
              <a:ext cx="4172148" cy="942258"/>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050" dirty="0">
                  <a:latin typeface="Gill Sans MT" pitchFamily="34" charset="0"/>
                  <a:cs typeface="Calibri" pitchFamily="34" charset="0"/>
                </a:rPr>
                <a:t>Disease prevention and health promotion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Basic outpatient diagnostic, medical surgical &amp; rehabilitative services </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Inpatient services for emergency clients awaiting referral, clients for observation, and normal delivery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Facilitate referral of clients from communities, and to referral facilities</a:t>
              </a:r>
              <a:endParaRPr lang="en-US" sz="1050" dirty="0">
                <a:latin typeface="Gill Sans MT" pitchFamily="34" charset="0"/>
                <a:cs typeface="+mn-cs"/>
              </a:endParaRPr>
            </a:p>
          </p:txBody>
        </p:sp>
        <p:sp>
          <p:nvSpPr>
            <p:cNvPr id="11" name="Rounded Rectangle 38"/>
            <p:cNvSpPr>
              <a:spLocks/>
            </p:cNvSpPr>
            <p:nvPr/>
          </p:nvSpPr>
          <p:spPr bwMode="auto">
            <a:xfrm>
              <a:off x="4583510" y="5522119"/>
              <a:ext cx="4164731" cy="859209"/>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050" dirty="0">
                  <a:latin typeface="Gill Sans MT" pitchFamily="34" charset="0"/>
                  <a:cs typeface="Calibri" pitchFamily="34" charset="0"/>
                </a:rPr>
                <a:t>Facilitate individuals, households and communities adopt appropriate healthy </a:t>
              </a:r>
              <a:r>
                <a:rPr lang="en-US" sz="1050" dirty="0" err="1">
                  <a:latin typeface="Gill Sans MT" pitchFamily="34" charset="0"/>
                  <a:cs typeface="Calibri" pitchFamily="34" charset="0"/>
                </a:rPr>
                <a:t>behaviours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Provide agreed health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err="1">
                  <a:latin typeface="Gill Sans MT" pitchFamily="34" charset="0"/>
                  <a:cs typeface="Calibri" pitchFamily="34" charset="0"/>
                </a:rPr>
                <a:t>Recognise</a:t>
              </a:r>
              <a:r>
                <a:rPr lang="en-US" sz="1050" dirty="0">
                  <a:latin typeface="Gill Sans MT" pitchFamily="34" charset="0"/>
                  <a:cs typeface="Calibri" pitchFamily="34" charset="0"/>
                </a:rPr>
                <a:t> signs and symptoms of conditions requiring referral,</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Facilitate community diagnosis, management &amp;referral. </a:t>
              </a:r>
              <a:endParaRPr lang="en-US" sz="1050" dirty="0">
                <a:latin typeface="Gill Sans MT" pitchFamily="34" charset="0"/>
                <a:cs typeface="+mn-cs"/>
              </a:endParaRPr>
            </a:p>
          </p:txBody>
        </p:sp>
        <p:sp>
          <p:nvSpPr>
            <p:cNvPr id="12" name="Rectangle 40"/>
            <p:cNvSpPr>
              <a:spLocks/>
            </p:cNvSpPr>
            <p:nvPr/>
          </p:nvSpPr>
          <p:spPr bwMode="auto">
            <a:xfrm>
              <a:off x="585912" y="2775488"/>
              <a:ext cx="1819673" cy="1061244"/>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COUNTY REFERRAL FACILITIES</a:t>
              </a:r>
              <a:endParaRPr lang="en-US" sz="1400" dirty="0">
                <a:latin typeface="Gill Sans MT" pitchFamily="34" charset="0"/>
                <a:cs typeface="+mn-cs"/>
              </a:endParaRPr>
            </a:p>
          </p:txBody>
        </p:sp>
        <p:sp>
          <p:nvSpPr>
            <p:cNvPr id="13" name="Rectangle 44"/>
            <p:cNvSpPr>
              <a:spLocks/>
            </p:cNvSpPr>
            <p:nvPr/>
          </p:nvSpPr>
          <p:spPr bwMode="auto">
            <a:xfrm>
              <a:off x="586706" y="1566069"/>
              <a:ext cx="1818085" cy="846981"/>
            </a:xfrm>
            <a:prstGeom prst="rect">
              <a:avLst/>
            </a:prstGeom>
            <a:solidFill>
              <a:schemeClr val="accent1">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NATIONAL REFERRAL FACILITIES</a:t>
              </a:r>
              <a:endParaRPr lang="en-US" sz="1400" dirty="0">
                <a:latin typeface="Gill Sans MT" pitchFamily="34" charset="0"/>
                <a:cs typeface="+mn-cs"/>
              </a:endParaRPr>
            </a:p>
          </p:txBody>
        </p:sp>
        <p:sp>
          <p:nvSpPr>
            <p:cNvPr id="14" name="Up-Down Arrow 49"/>
            <p:cNvSpPr>
              <a:spLocks/>
            </p:cNvSpPr>
            <p:nvPr/>
          </p:nvSpPr>
          <p:spPr bwMode="auto">
            <a:xfrm>
              <a:off x="1357635" y="2392629"/>
              <a:ext cx="276225" cy="406669"/>
            </a:xfrm>
            <a:prstGeom prst="upDownArrow">
              <a:avLst>
                <a:gd name="adj1" fmla="val 50000"/>
                <a:gd name="adj2" fmla="val 25506"/>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15" name="Rectangle 61"/>
            <p:cNvSpPr>
              <a:spLocks/>
            </p:cNvSpPr>
            <p:nvPr/>
          </p:nvSpPr>
          <p:spPr bwMode="auto">
            <a:xfrm>
              <a:off x="7325358" y="2484400"/>
              <a:ext cx="1262957" cy="217481"/>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6" name="Rectangle 62"/>
            <p:cNvSpPr>
              <a:spLocks/>
            </p:cNvSpPr>
            <p:nvPr/>
          </p:nvSpPr>
          <p:spPr bwMode="auto">
            <a:xfrm>
              <a:off x="7323785" y="3914938"/>
              <a:ext cx="1264531" cy="225535"/>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7" name="Rectangle 63"/>
            <p:cNvSpPr>
              <a:spLocks/>
            </p:cNvSpPr>
            <p:nvPr/>
          </p:nvSpPr>
          <p:spPr bwMode="auto">
            <a:xfrm>
              <a:off x="7323785" y="5221432"/>
              <a:ext cx="1264531" cy="215870"/>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8" name="Rectangle 8"/>
            <p:cNvSpPr>
              <a:spLocks/>
            </p:cNvSpPr>
            <p:nvPr/>
          </p:nvSpPr>
          <p:spPr bwMode="auto">
            <a:xfrm>
              <a:off x="585912" y="4199170"/>
              <a:ext cx="1819673" cy="94225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PRIMARY CARE FACILITIES</a:t>
              </a:r>
              <a:endParaRPr lang="en-US" sz="1400" dirty="0">
                <a:latin typeface="Gill Sans MT" pitchFamily="34" charset="0"/>
                <a:cs typeface="+mn-cs"/>
              </a:endParaRPr>
            </a:p>
          </p:txBody>
        </p:sp>
        <p:sp>
          <p:nvSpPr>
            <p:cNvPr id="19" name="AutoShape 7"/>
            <p:cNvSpPr>
              <a:spLocks/>
            </p:cNvSpPr>
            <p:nvPr/>
          </p:nvSpPr>
          <p:spPr bwMode="auto">
            <a:xfrm>
              <a:off x="1357635" y="3823741"/>
              <a:ext cx="276225" cy="390275"/>
            </a:xfrm>
            <a:prstGeom prst="upDownArrow">
              <a:avLst>
                <a:gd name="adj1" fmla="val 50000"/>
                <a:gd name="adj2" fmla="val 25506"/>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20" name="AutoShape 6"/>
            <p:cNvSpPr>
              <a:spLocks/>
            </p:cNvSpPr>
            <p:nvPr/>
          </p:nvSpPr>
          <p:spPr bwMode="auto">
            <a:xfrm>
              <a:off x="1357635" y="5087144"/>
              <a:ext cx="276225" cy="427038"/>
            </a:xfrm>
            <a:prstGeom prst="upDownArrow">
              <a:avLst>
                <a:gd name="adj1" fmla="val 50000"/>
                <a:gd name="adj2" fmla="val 30352"/>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21" name="Rectangle 22"/>
            <p:cNvSpPr>
              <a:spLocks noChangeArrowheads="1"/>
            </p:cNvSpPr>
            <p:nvPr/>
          </p:nvSpPr>
          <p:spPr bwMode="auto">
            <a:xfrm>
              <a:off x="816298" y="1124744"/>
              <a:ext cx="1358900"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cs typeface="+mn-cs"/>
                </a:rPr>
                <a:t>LEVELS</a:t>
              </a:r>
              <a:endParaRPr lang="en-US" sz="1050" dirty="0">
                <a:solidFill>
                  <a:schemeClr val="bg1"/>
                </a:solidFill>
                <a:latin typeface="Gill Sans MT" pitchFamily="34" charset="0"/>
                <a:cs typeface="+mn-cs"/>
              </a:endParaRPr>
            </a:p>
          </p:txBody>
        </p:sp>
        <p:sp>
          <p:nvSpPr>
            <p:cNvPr id="22" name="Rectangle 24"/>
            <p:cNvSpPr>
              <a:spLocks noChangeArrowheads="1"/>
            </p:cNvSpPr>
            <p:nvPr/>
          </p:nvSpPr>
          <p:spPr bwMode="auto">
            <a:xfrm>
              <a:off x="2838623" y="1124744"/>
              <a:ext cx="1306513"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ea typeface="Times New Roman" pitchFamily="18" charset="0"/>
                  <a:cs typeface="+mn-cs"/>
                </a:rPr>
                <a:t>DESCRIPTION</a:t>
              </a:r>
              <a:endParaRPr lang="en-US" sz="1050" dirty="0">
                <a:solidFill>
                  <a:schemeClr val="bg1"/>
                </a:solidFill>
                <a:latin typeface="Gill Sans MT" pitchFamily="34" charset="0"/>
                <a:cs typeface="+mn-cs"/>
              </a:endParaRPr>
            </a:p>
          </p:txBody>
        </p:sp>
        <p:sp>
          <p:nvSpPr>
            <p:cNvPr id="23" name="Rectangle 23"/>
            <p:cNvSpPr>
              <a:spLocks noChangeArrowheads="1"/>
            </p:cNvSpPr>
            <p:nvPr/>
          </p:nvSpPr>
          <p:spPr bwMode="auto">
            <a:xfrm>
              <a:off x="4744207" y="1124744"/>
              <a:ext cx="3843337"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ea typeface="Times New Roman" pitchFamily="18" charset="0"/>
                  <a:cs typeface="+mn-cs"/>
                </a:rPr>
                <a:t>FOCUS</a:t>
              </a:r>
              <a:endParaRPr lang="en-US" sz="1050" dirty="0">
                <a:solidFill>
                  <a:schemeClr val="bg1"/>
                </a:solidFill>
                <a:latin typeface="Gill Sans MT" pitchFamily="34" charset="0"/>
                <a:cs typeface="+mn-cs"/>
              </a:endParaRPr>
            </a:p>
          </p:txBody>
        </p:sp>
        <p:sp>
          <p:nvSpPr>
            <p:cNvPr id="24" name="Rectangle 5"/>
            <p:cNvSpPr>
              <a:spLocks/>
            </p:cNvSpPr>
            <p:nvPr/>
          </p:nvSpPr>
          <p:spPr bwMode="auto">
            <a:xfrm>
              <a:off x="585912" y="5503863"/>
              <a:ext cx="1819673" cy="877465"/>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COMMUNITY UNITS</a:t>
              </a:r>
              <a:endParaRPr lang="en-US" sz="1400" dirty="0">
                <a:latin typeface="Gill Sans MT" pitchFamily="34" charset="0"/>
                <a:cs typeface="+mn-cs"/>
              </a:endParaRPr>
            </a:p>
          </p:txBody>
        </p:sp>
        <p:sp>
          <p:nvSpPr>
            <p:cNvPr id="25" name="Rectangle 4"/>
            <p:cNvSpPr>
              <a:spLocks/>
            </p:cNvSpPr>
            <p:nvPr/>
          </p:nvSpPr>
          <p:spPr bwMode="auto">
            <a:xfrm>
              <a:off x="2483768" y="2799298"/>
              <a:ext cx="2016223" cy="104457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100" dirty="0">
                  <a:latin typeface="Gill Sans MT" pitchFamily="34" charset="0"/>
                  <a:cs typeface="Times New Roman" pitchFamily="18" charset="0"/>
                </a:rPr>
                <a:t>All district, sub-district hospitals, including NGO / private, form network of County Referral Services in a county</a:t>
              </a:r>
              <a:endParaRPr lang="en-US" sz="1100" dirty="0">
                <a:latin typeface="Gill Sans MT" pitchFamily="34" charset="0"/>
                <a:cs typeface="+mn-cs"/>
              </a:endParaRPr>
            </a:p>
          </p:txBody>
        </p:sp>
        <p:sp>
          <p:nvSpPr>
            <p:cNvPr id="26" name="Rectangle 3"/>
            <p:cNvSpPr>
              <a:spLocks/>
            </p:cNvSpPr>
            <p:nvPr/>
          </p:nvSpPr>
          <p:spPr bwMode="auto">
            <a:xfrm>
              <a:off x="2483768" y="1550142"/>
              <a:ext cx="2016223" cy="818407"/>
            </a:xfrm>
            <a:prstGeom prst="rect">
              <a:avLst/>
            </a:prstGeom>
            <a:solidFill>
              <a:schemeClr val="accent1">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All PGH’s, and National Referrals</a:t>
              </a:r>
            </a:p>
            <a:p>
              <a:pPr eaLnBrk="0" fontAlgn="auto" hangingPunct="0">
                <a:spcBef>
                  <a:spcPts val="0"/>
                </a:spcBef>
                <a:spcAft>
                  <a:spcPts val="0"/>
                </a:spcAft>
                <a:defRPr/>
              </a:pPr>
              <a:r>
                <a:rPr lang="en-US" sz="1200" dirty="0">
                  <a:latin typeface="Gill Sans MT" pitchFamily="34" charset="0"/>
                  <a:cs typeface="Times New Roman" pitchFamily="18" charset="0"/>
                </a:rPr>
                <a:t>Are general, regional, or discipline specialists </a:t>
              </a:r>
              <a:endParaRPr lang="en-US" sz="1200" dirty="0">
                <a:latin typeface="Gill Sans MT" pitchFamily="34" charset="0"/>
                <a:cs typeface="+mn-cs"/>
              </a:endParaRPr>
            </a:p>
          </p:txBody>
        </p:sp>
        <p:sp>
          <p:nvSpPr>
            <p:cNvPr id="27" name="Rectangle 2"/>
            <p:cNvSpPr>
              <a:spLocks/>
            </p:cNvSpPr>
            <p:nvPr/>
          </p:nvSpPr>
          <p:spPr bwMode="auto">
            <a:xfrm>
              <a:off x="2483768" y="4211637"/>
              <a:ext cx="2016222" cy="93590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All dispensaries, health </a:t>
              </a:r>
              <a:r>
                <a:rPr lang="en-US" sz="1200" dirty="0" err="1">
                  <a:latin typeface="Gill Sans MT" pitchFamily="34" charset="0"/>
                  <a:cs typeface="Times New Roman" pitchFamily="18" charset="0"/>
                </a:rPr>
                <a:t>centres</a:t>
              </a:r>
              <a:r>
                <a:rPr lang="en-US" sz="1200" dirty="0">
                  <a:latin typeface="Gill Sans MT" pitchFamily="34" charset="0"/>
                  <a:cs typeface="Times New Roman" pitchFamily="18" charset="0"/>
                </a:rPr>
                <a:t>, clinics, maternity homes</a:t>
              </a:r>
            </a:p>
            <a:p>
              <a:pPr eaLnBrk="0" fontAlgn="auto" hangingPunct="0">
                <a:spcBef>
                  <a:spcPts val="0"/>
                </a:spcBef>
                <a:spcAft>
                  <a:spcPts val="0"/>
                </a:spcAft>
                <a:defRPr/>
              </a:pPr>
              <a:r>
                <a:rPr lang="en-US" sz="1200" dirty="0">
                  <a:latin typeface="Gill Sans MT" pitchFamily="34" charset="0"/>
                  <a:cs typeface="Times New Roman" pitchFamily="18" charset="0"/>
                </a:rPr>
                <a:t>Catchment area: 30,000 persons</a:t>
              </a:r>
              <a:endParaRPr lang="en-US" sz="1200" dirty="0">
                <a:latin typeface="Gill Sans MT" pitchFamily="34" charset="0"/>
                <a:cs typeface="+mn-cs"/>
              </a:endParaRPr>
            </a:p>
          </p:txBody>
        </p:sp>
        <p:sp>
          <p:nvSpPr>
            <p:cNvPr id="28" name="Rectangle 1"/>
            <p:cNvSpPr>
              <a:spLocks/>
            </p:cNvSpPr>
            <p:nvPr/>
          </p:nvSpPr>
          <p:spPr bwMode="auto">
            <a:xfrm>
              <a:off x="2483768" y="5514182"/>
              <a:ext cx="2016222" cy="86714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No physical facilities</a:t>
              </a:r>
              <a:endParaRPr lang="en-US" sz="1200" dirty="0">
                <a:latin typeface="Gill Sans MT" pitchFamily="34" charset="0"/>
                <a:cs typeface="+mn-cs"/>
              </a:endParaRPr>
            </a:p>
          </p:txBody>
        </p:sp>
        <p:cxnSp>
          <p:nvCxnSpPr>
            <p:cNvPr id="29" name="Straight Arrow Connector 28"/>
            <p:cNvCxnSpPr/>
            <p:nvPr/>
          </p:nvCxnSpPr>
          <p:spPr>
            <a:xfrm>
              <a:off x="6666354" y="2368410"/>
              <a:ext cx="0" cy="43012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666354" y="3844055"/>
              <a:ext cx="0" cy="370522"/>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666354" y="5156994"/>
              <a:ext cx="0" cy="36568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2" name="Slide Number Placeholder 1"/>
          <p:cNvSpPr>
            <a:spLocks noGrp="1"/>
          </p:cNvSpPr>
          <p:nvPr>
            <p:ph type="sldNum" sz="quarter" idx="12"/>
          </p:nvPr>
        </p:nvSpPr>
        <p:spPr/>
        <p:txBody>
          <a:bodyPr/>
          <a:lstStyle/>
          <a:p>
            <a:pPr>
              <a:defRPr/>
            </a:pPr>
            <a:fld id="{B03E6758-2761-4973-A5F3-002A49860C74}" type="slidenum">
              <a:rPr lang="en-US"/>
              <a:pPr>
                <a:defRPr/>
              </a:pPr>
              <a:t>67</a:t>
            </a:fld>
            <a:endParaRPr lang="en-US"/>
          </a:p>
        </p:txBody>
      </p:sp>
    </p:spTree>
    <p:extLst>
      <p:ext uri="{BB962C8B-B14F-4D97-AF65-F5344CB8AC3E}">
        <p14:creationId xmlns:p14="http://schemas.microsoft.com/office/powerpoint/2010/main" val="7047504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MINISTRY OF HEALTH</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govt</a:t>
            </a:r>
            <a:r>
              <a:rPr lang="en-US" dirty="0" smtClean="0"/>
              <a:t> health care delivery system is the major player that provide about 60 -70% of the services in Kenya</a:t>
            </a:r>
          </a:p>
          <a:p>
            <a:r>
              <a:rPr lang="en-US" dirty="0" smtClean="0"/>
              <a:t>All services in Kenya are coordinated by MOH -head quarter ( Nairobi for national </a:t>
            </a:r>
            <a:r>
              <a:rPr lang="en-US" dirty="0" err="1" smtClean="0"/>
              <a:t>govt</a:t>
            </a:r>
            <a:r>
              <a:rPr lang="en-US" dirty="0" smtClean="0"/>
              <a:t>)  and </a:t>
            </a:r>
          </a:p>
          <a:p>
            <a:r>
              <a:rPr lang="en-US" dirty="0" smtClean="0"/>
              <a:t>The </a:t>
            </a:r>
            <a:r>
              <a:rPr lang="en-US" dirty="0"/>
              <a:t>Ministry of Health operates at two main levels:</a:t>
            </a:r>
          </a:p>
          <a:p>
            <a:pPr>
              <a:buNone/>
            </a:pPr>
            <a:r>
              <a:rPr lang="en-US" dirty="0"/>
              <a:t>The two levels are:</a:t>
            </a:r>
          </a:p>
          <a:p>
            <a:r>
              <a:rPr lang="en-US" dirty="0"/>
              <a:t>National (Central)</a:t>
            </a:r>
          </a:p>
          <a:p>
            <a:r>
              <a:rPr lang="en-US" dirty="0"/>
              <a:t>County </a:t>
            </a:r>
            <a:r>
              <a:rPr lang="en-US" dirty="0" smtClean="0"/>
              <a:t>level</a:t>
            </a:r>
            <a:endParaRPr lang="en-US" dirty="0"/>
          </a:p>
          <a:p>
            <a:endParaRPr lang="en-US" dirty="0"/>
          </a:p>
        </p:txBody>
      </p:sp>
    </p:spTree>
    <p:extLst>
      <p:ext uri="{BB962C8B-B14F-4D97-AF65-F5344CB8AC3E}">
        <p14:creationId xmlns:p14="http://schemas.microsoft.com/office/powerpoint/2010/main" val="8869030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of Ministry of health</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Planning </a:t>
            </a:r>
            <a:r>
              <a:rPr lang="en-US" dirty="0"/>
              <a:t>-for the delivery of health care services</a:t>
            </a:r>
          </a:p>
          <a:p>
            <a:r>
              <a:rPr lang="en-US" dirty="0"/>
              <a:t>Maintaining effective </a:t>
            </a:r>
            <a:r>
              <a:rPr lang="en-US" dirty="0" smtClean="0"/>
              <a:t>Health information systems</a:t>
            </a:r>
          </a:p>
          <a:p>
            <a:r>
              <a:rPr lang="en-US" dirty="0" smtClean="0"/>
              <a:t>Formulation of health laws and policies that  guide provision of health care</a:t>
            </a:r>
            <a:endParaRPr lang="en-US" dirty="0"/>
          </a:p>
          <a:p>
            <a:r>
              <a:rPr lang="en-US" dirty="0"/>
              <a:t>Manpower </a:t>
            </a:r>
            <a:r>
              <a:rPr lang="en-US" dirty="0" smtClean="0"/>
              <a:t>training (National </a:t>
            </a:r>
            <a:r>
              <a:rPr lang="en-US" dirty="0" err="1" smtClean="0"/>
              <a:t>govt</a:t>
            </a:r>
            <a:r>
              <a:rPr lang="en-US" dirty="0" smtClean="0"/>
              <a:t> only), </a:t>
            </a:r>
            <a:r>
              <a:rPr lang="en-US" dirty="0"/>
              <a:t>recruitment and </a:t>
            </a:r>
            <a:r>
              <a:rPr lang="en-US" dirty="0" smtClean="0"/>
              <a:t>development </a:t>
            </a:r>
            <a:endParaRPr lang="en-US" dirty="0"/>
          </a:p>
          <a:p>
            <a:r>
              <a:rPr lang="en-US" dirty="0"/>
              <a:t>Health care financing</a:t>
            </a:r>
          </a:p>
          <a:p>
            <a:r>
              <a:rPr lang="en-US" dirty="0"/>
              <a:t>Registration and licensing of health </a:t>
            </a:r>
            <a:r>
              <a:rPr lang="en-US" dirty="0" smtClean="0"/>
              <a:t>facilities</a:t>
            </a:r>
          </a:p>
          <a:p>
            <a:r>
              <a:rPr lang="en-US" dirty="0" smtClean="0"/>
              <a:t>Allocation of health resources – manpower money ,supplies, drugs and other equipment e.g. KEMSA</a:t>
            </a: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84548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Declaration II- </a:t>
            </a:r>
            <a:r>
              <a:rPr lang="en-US" b="1" dirty="0"/>
              <a:t>equity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The declaration highlighted existing gross inequality in the health status of the people between developed and developing countries and termed it politically, socially and economically unacceptable and is, therefore, of common concern to all </a:t>
            </a:r>
            <a:r>
              <a:rPr lang="en-US" dirty="0" smtClean="0"/>
              <a:t>countries</a:t>
            </a:r>
          </a:p>
        </p:txBody>
      </p:sp>
    </p:spTree>
    <p:extLst>
      <p:ext uri="{BB962C8B-B14F-4D97-AF65-F5344CB8AC3E}">
        <p14:creationId xmlns:p14="http://schemas.microsoft.com/office/powerpoint/2010/main" val="34216583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Setting of health </a:t>
            </a:r>
            <a:r>
              <a:rPr lang="en-US" dirty="0" smtClean="0"/>
              <a:t>standards</a:t>
            </a:r>
          </a:p>
          <a:p>
            <a:r>
              <a:rPr lang="en-US" dirty="0" smtClean="0"/>
              <a:t>Monitoring of health activities done through supervisory visit</a:t>
            </a:r>
          </a:p>
          <a:p>
            <a:r>
              <a:rPr lang="en-US" dirty="0" smtClean="0"/>
              <a:t>Hiring and deployment of staff or personnel for </a:t>
            </a:r>
            <a:r>
              <a:rPr lang="en-US" dirty="0" err="1" smtClean="0"/>
              <a:t>govt</a:t>
            </a:r>
            <a:r>
              <a:rPr lang="en-US" dirty="0" smtClean="0"/>
              <a:t> health facilities</a:t>
            </a:r>
            <a:endParaRPr lang="en-US" dirty="0"/>
          </a:p>
        </p:txBody>
      </p:sp>
    </p:spTree>
    <p:extLst>
      <p:ext uri="{BB962C8B-B14F-4D97-AF65-F5344CB8AC3E}">
        <p14:creationId xmlns:p14="http://schemas.microsoft.com/office/powerpoint/2010/main" val="37352344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err="1" smtClean="0"/>
              <a:t>MoH</a:t>
            </a:r>
            <a:r>
              <a:rPr lang="en-GB" b="1" dirty="0" smtClean="0"/>
              <a:t> [National </a:t>
            </a:r>
            <a:r>
              <a:rPr lang="en-GB" b="1" dirty="0"/>
              <a:t>(Central </a:t>
            </a:r>
            <a:r>
              <a:rPr lang="en-GB" b="1" dirty="0" smtClean="0"/>
              <a:t>Level ) </a:t>
            </a:r>
            <a:r>
              <a:rPr lang="en-GB" dirty="0" smtClean="0"/>
              <a:t> </a:t>
            </a:r>
            <a:r>
              <a:rPr lang="en-US" dirty="0"/>
              <a:t/>
            </a:r>
            <a:br>
              <a:rPr lang="en-US" dirty="0"/>
            </a:br>
            <a:endParaRPr lang="en-US" dirty="0"/>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r>
              <a:rPr lang="en-GB" dirty="0" smtClean="0"/>
              <a:t>The </a:t>
            </a:r>
            <a:r>
              <a:rPr lang="en-GB" dirty="0"/>
              <a:t>national (central) level is the headquarters where political, professional and administrative </a:t>
            </a:r>
            <a:r>
              <a:rPr lang="en-GB" dirty="0" smtClean="0"/>
              <a:t>m </a:t>
            </a:r>
            <a:r>
              <a:rPr lang="en-GB" dirty="0"/>
              <a:t>decisions made. It is headed by a </a:t>
            </a:r>
            <a:r>
              <a:rPr lang="en-GB" dirty="0" smtClean="0"/>
              <a:t>Cabinet Secretary health  and </a:t>
            </a:r>
            <a:r>
              <a:rPr lang="en-GB" dirty="0"/>
              <a:t>a </a:t>
            </a:r>
            <a:r>
              <a:rPr lang="en-GB" dirty="0" smtClean="0"/>
              <a:t>principle secretary</a:t>
            </a:r>
            <a:r>
              <a:rPr lang="en-GB" dirty="0"/>
              <a:t>, in that order of seniority. These leaders </a:t>
            </a:r>
            <a:r>
              <a:rPr lang="en-GB" dirty="0" smtClean="0"/>
              <a:t>are appointed by president and approved by the parliament. </a:t>
            </a:r>
            <a:endParaRPr lang="en-US" dirty="0"/>
          </a:p>
          <a:p>
            <a:r>
              <a:rPr lang="en-GB" dirty="0"/>
              <a:t>Next in this hierarchy comes the technical leader of health services, that is, the Director of Medical Services (DMS). The Director of Medical Services supervises all matters pertaining to preventive, </a:t>
            </a:r>
            <a:r>
              <a:rPr lang="en-GB" dirty="0" err="1"/>
              <a:t>promotive</a:t>
            </a:r>
            <a:r>
              <a:rPr lang="en-GB" dirty="0"/>
              <a:t> and curative health services. </a:t>
            </a:r>
            <a:endParaRPr lang="en-GB" dirty="0" smtClean="0"/>
          </a:p>
        </p:txBody>
      </p:sp>
    </p:spTree>
    <p:extLst>
      <p:ext uri="{BB962C8B-B14F-4D97-AF65-F5344CB8AC3E}">
        <p14:creationId xmlns:p14="http://schemas.microsoft.com/office/powerpoint/2010/main" val="2697624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GB" dirty="0"/>
              <a:t>They are assisted by Deputy Directors, who are responsible for the various divisions which deal with the different responsibilities, such as mental health, communicable diseases and health planning, among others</a:t>
            </a:r>
            <a:endParaRPr lang="en-US" dirty="0"/>
          </a:p>
          <a:p>
            <a:r>
              <a:rPr lang="en-US" dirty="0" smtClean="0"/>
              <a:t>At the county level , the ministry of health is headed by health of county executive committee (CEC) health and Chief officer health</a:t>
            </a:r>
            <a:r>
              <a:rPr lang="en-GB" dirty="0"/>
              <a:t> in that order of </a:t>
            </a:r>
            <a:r>
              <a:rPr lang="en-GB" dirty="0" smtClean="0"/>
              <a:t>seniority</a:t>
            </a:r>
          </a:p>
          <a:p>
            <a:pPr marL="0" indent="0">
              <a:buNone/>
            </a:pPr>
            <a:endParaRPr lang="en-US" dirty="0"/>
          </a:p>
        </p:txBody>
      </p:sp>
    </p:spTree>
    <p:extLst>
      <p:ext uri="{BB962C8B-B14F-4D97-AF65-F5344CB8AC3E}">
        <p14:creationId xmlns:p14="http://schemas.microsoft.com/office/powerpoint/2010/main" val="2691578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a:t>Next in this hierarchy comes the technical leader of health services, that is, the Director of </a:t>
            </a:r>
            <a:r>
              <a:rPr lang="en-GB" dirty="0" smtClean="0"/>
              <a:t>heath</a:t>
            </a:r>
            <a:endParaRPr lang="en-US" dirty="0"/>
          </a:p>
        </p:txBody>
      </p:sp>
    </p:spTree>
    <p:extLst>
      <p:ext uri="{BB962C8B-B14F-4D97-AF65-F5344CB8AC3E}">
        <p14:creationId xmlns:p14="http://schemas.microsoft.com/office/powerpoint/2010/main" val="34461688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MEMBERS OF COUNTY HEALTH MANAGEMENT TEAM </a:t>
            </a:r>
          </a:p>
        </p:txBody>
      </p:sp>
      <p:sp>
        <p:nvSpPr>
          <p:cNvPr id="3" name="Content Placeholder 2"/>
          <p:cNvSpPr>
            <a:spLocks noGrp="1"/>
          </p:cNvSpPr>
          <p:nvPr>
            <p:ph idx="1"/>
          </p:nvPr>
        </p:nvSpPr>
        <p:spPr/>
        <p:txBody>
          <a:bodyPr>
            <a:normAutofit lnSpcReduction="10000"/>
          </a:bodyPr>
          <a:lstStyle/>
          <a:p>
            <a:pPr>
              <a:buNone/>
            </a:pPr>
            <a:r>
              <a:rPr lang="en-US" dirty="0"/>
              <a:t>1.The county executive committee(CEC) minister</a:t>
            </a:r>
          </a:p>
          <a:p>
            <a:pPr>
              <a:buNone/>
            </a:pPr>
            <a:r>
              <a:rPr lang="en-US" dirty="0"/>
              <a:t>2.The county director of health</a:t>
            </a:r>
          </a:p>
          <a:p>
            <a:pPr>
              <a:buNone/>
            </a:pPr>
            <a:r>
              <a:rPr lang="en-US" dirty="0"/>
              <a:t>3.The county nurse</a:t>
            </a:r>
          </a:p>
          <a:p>
            <a:pPr>
              <a:buNone/>
            </a:pPr>
            <a:r>
              <a:rPr lang="en-US" dirty="0"/>
              <a:t>4.The county Public Health Officer</a:t>
            </a:r>
          </a:p>
          <a:p>
            <a:pPr>
              <a:buNone/>
            </a:pPr>
            <a:r>
              <a:rPr lang="en-US" dirty="0"/>
              <a:t>5.The county health promotion officer</a:t>
            </a:r>
          </a:p>
          <a:p>
            <a:pPr>
              <a:buNone/>
            </a:pPr>
            <a:r>
              <a:rPr lang="en-US" dirty="0"/>
              <a:t>6.The county Health Administrative Officer-SEC</a:t>
            </a:r>
          </a:p>
          <a:p>
            <a:pPr>
              <a:buNone/>
            </a:pPr>
            <a:r>
              <a:rPr lang="en-US" dirty="0"/>
              <a:t>7.The county Health Information Officer</a:t>
            </a:r>
          </a:p>
          <a:p>
            <a:pPr>
              <a:buNone/>
            </a:pPr>
            <a:r>
              <a:rPr lang="en-US" dirty="0"/>
              <a:t>8.The county Pharmacist</a:t>
            </a:r>
          </a:p>
          <a:p>
            <a:pPr marL="0" indent="0">
              <a:buNone/>
            </a:pPr>
            <a:endParaRPr lang="en-US" dirty="0"/>
          </a:p>
        </p:txBody>
      </p:sp>
    </p:spTree>
    <p:extLst>
      <p:ext uri="{BB962C8B-B14F-4D97-AF65-F5344CB8AC3E}">
        <p14:creationId xmlns:p14="http://schemas.microsoft.com/office/powerpoint/2010/main" val="3465421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COOPTED MEMBERS</a:t>
            </a:r>
          </a:p>
        </p:txBody>
      </p:sp>
      <p:sp>
        <p:nvSpPr>
          <p:cNvPr id="3" name="Content Placeholder 2"/>
          <p:cNvSpPr>
            <a:spLocks noGrp="1"/>
          </p:cNvSpPr>
          <p:nvPr>
            <p:ph idx="1"/>
          </p:nvPr>
        </p:nvSpPr>
        <p:spPr/>
        <p:txBody>
          <a:bodyPr/>
          <a:lstStyle/>
          <a:p>
            <a:r>
              <a:rPr lang="en-US" dirty="0"/>
              <a:t>county HIV/AIDS/STD Coordinator</a:t>
            </a:r>
          </a:p>
          <a:p>
            <a:r>
              <a:rPr lang="en-US" dirty="0"/>
              <a:t>county Physiotherapist</a:t>
            </a:r>
          </a:p>
          <a:p>
            <a:r>
              <a:rPr lang="en-US" dirty="0"/>
              <a:t>county Clinical Officer</a:t>
            </a:r>
          </a:p>
          <a:p>
            <a:r>
              <a:rPr lang="en-US" dirty="0"/>
              <a:t>County Nutritionist</a:t>
            </a:r>
          </a:p>
          <a:p>
            <a:r>
              <a:rPr lang="en-US" dirty="0"/>
              <a:t>county Laboratory Technologist</a:t>
            </a:r>
          </a:p>
          <a:p>
            <a:r>
              <a:rPr lang="en-US" dirty="0"/>
              <a:t>county </a:t>
            </a:r>
            <a:r>
              <a:rPr lang="en-US" dirty="0" err="1"/>
              <a:t>Orthopaedician</a:t>
            </a:r>
            <a:endParaRPr lang="en-US" dirty="0"/>
          </a:p>
          <a:p>
            <a:endParaRPr lang="en-US" dirty="0"/>
          </a:p>
        </p:txBody>
      </p:sp>
    </p:spTree>
    <p:extLst>
      <p:ext uri="{BB962C8B-B14F-4D97-AF65-F5344CB8AC3E}">
        <p14:creationId xmlns:p14="http://schemas.microsoft.com/office/powerpoint/2010/main" val="15883874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OF CHMT</a:t>
            </a:r>
          </a:p>
        </p:txBody>
      </p:sp>
      <p:sp>
        <p:nvSpPr>
          <p:cNvPr id="3" name="Content Placeholder 2"/>
          <p:cNvSpPr>
            <a:spLocks noGrp="1"/>
          </p:cNvSpPr>
          <p:nvPr>
            <p:ph idx="1"/>
          </p:nvPr>
        </p:nvSpPr>
        <p:spPr/>
        <p:txBody>
          <a:bodyPr>
            <a:noAutofit/>
          </a:bodyPr>
          <a:lstStyle/>
          <a:p>
            <a:r>
              <a:rPr lang="en-US" sz="2800" dirty="0"/>
              <a:t>Formulating relevant health objectives for the County in keeping with the  national health policies.</a:t>
            </a:r>
          </a:p>
          <a:p>
            <a:r>
              <a:rPr lang="en-US" sz="2800" dirty="0"/>
              <a:t>Identifying health problems and needs in the </a:t>
            </a:r>
            <a:r>
              <a:rPr lang="en-US" sz="2800" dirty="0" smtClean="0"/>
              <a:t>county</a:t>
            </a:r>
          </a:p>
          <a:p>
            <a:r>
              <a:rPr lang="en-US" sz="2800" dirty="0"/>
              <a:t>Provide Strategic and operational planning, Monitoring and Evaluation of health service delivery </a:t>
            </a:r>
            <a:r>
              <a:rPr lang="en-US" sz="2800" dirty="0" smtClean="0"/>
              <a:t>in the </a:t>
            </a:r>
            <a:r>
              <a:rPr lang="en-US" sz="2800" dirty="0"/>
              <a:t>county.</a:t>
            </a:r>
          </a:p>
          <a:p>
            <a:r>
              <a:rPr lang="en-US" sz="2800" dirty="0" smtClean="0"/>
              <a:t>Provide </a:t>
            </a:r>
            <a:r>
              <a:rPr lang="en-US" sz="2800" dirty="0"/>
              <a:t>a linkage with the national Ministry responsible for health</a:t>
            </a:r>
            <a:r>
              <a:rPr lang="en-US" sz="2800" dirty="0" smtClean="0"/>
              <a:t>.</a:t>
            </a:r>
            <a:endParaRPr lang="en-US" sz="2800" dirty="0"/>
          </a:p>
          <a:p>
            <a:r>
              <a:rPr lang="en-US" sz="2800" dirty="0"/>
              <a:t>Planning and coordinating health activities for optimal utilization of county resources</a:t>
            </a:r>
          </a:p>
        </p:txBody>
      </p:sp>
    </p:spTree>
    <p:extLst>
      <p:ext uri="{BB962C8B-B14F-4D97-AF65-F5344CB8AC3E}">
        <p14:creationId xmlns:p14="http://schemas.microsoft.com/office/powerpoint/2010/main" val="33959406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Mobilize resources for County health services</a:t>
            </a:r>
            <a:endParaRPr lang="en-US" dirty="0" smtClean="0"/>
          </a:p>
          <a:p>
            <a:r>
              <a:rPr lang="en-US" dirty="0" smtClean="0"/>
              <a:t>Supervising </a:t>
            </a:r>
            <a:r>
              <a:rPr lang="en-US" dirty="0"/>
              <a:t>all health care activities and services within the county</a:t>
            </a:r>
          </a:p>
          <a:p>
            <a:r>
              <a:rPr lang="en-US" dirty="0"/>
              <a:t>Collecting and analyzing data on community health needs and assessing health coverage</a:t>
            </a:r>
            <a:r>
              <a:rPr lang="en-US" dirty="0" smtClean="0"/>
              <a:t>.</a:t>
            </a:r>
            <a:endParaRPr lang="en-US" dirty="0"/>
          </a:p>
          <a:p>
            <a:r>
              <a:rPr lang="en-US" dirty="0"/>
              <a:t>Licensing health facilities/clinics.</a:t>
            </a:r>
          </a:p>
          <a:p>
            <a:endParaRPr lang="en-US" dirty="0"/>
          </a:p>
        </p:txBody>
      </p:sp>
    </p:spTree>
    <p:extLst>
      <p:ext uri="{BB962C8B-B14F-4D97-AF65-F5344CB8AC3E}">
        <p14:creationId xmlns:p14="http://schemas.microsoft.com/office/powerpoint/2010/main" val="28506296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SUB-COUNTY HEALTH MANAGEMENT TEAM</a:t>
            </a:r>
            <a:endParaRPr lang="en-US" sz="4000" b="1" dirty="0"/>
          </a:p>
        </p:txBody>
      </p:sp>
      <p:sp>
        <p:nvSpPr>
          <p:cNvPr id="3" name="Content Placeholder 2"/>
          <p:cNvSpPr>
            <a:spLocks noGrp="1"/>
          </p:cNvSpPr>
          <p:nvPr>
            <p:ph idx="1"/>
          </p:nvPr>
        </p:nvSpPr>
        <p:spPr/>
        <p:txBody>
          <a:bodyPr>
            <a:normAutofit lnSpcReduction="10000"/>
          </a:bodyPr>
          <a:lstStyle/>
          <a:p>
            <a:r>
              <a:rPr lang="en-GB" dirty="0"/>
              <a:t>The </a:t>
            </a:r>
            <a:r>
              <a:rPr lang="en-GB" dirty="0" smtClean="0"/>
              <a:t>County </a:t>
            </a:r>
            <a:r>
              <a:rPr lang="en-GB" dirty="0"/>
              <a:t>does not work in isolation. They head a team of health professionals who form the </a:t>
            </a:r>
            <a:r>
              <a:rPr lang="en-GB" dirty="0" smtClean="0"/>
              <a:t>Sub- county Health </a:t>
            </a:r>
            <a:r>
              <a:rPr lang="en-GB" dirty="0"/>
              <a:t>Management Team </a:t>
            </a:r>
            <a:r>
              <a:rPr lang="en-GB" dirty="0" smtClean="0"/>
              <a:t>(SCHMT</a:t>
            </a:r>
            <a:r>
              <a:rPr lang="en-GB" dirty="0"/>
              <a:t>). </a:t>
            </a:r>
            <a:endParaRPr lang="en-US" dirty="0"/>
          </a:p>
          <a:p>
            <a:r>
              <a:rPr lang="en-GB" dirty="0"/>
              <a:t>The </a:t>
            </a:r>
            <a:r>
              <a:rPr lang="en-GB" dirty="0" smtClean="0"/>
              <a:t>SCHMT </a:t>
            </a:r>
            <a:r>
              <a:rPr lang="en-GB" dirty="0"/>
              <a:t>is charged with the responsibility of monitoring and supervising all health care services in the </a:t>
            </a:r>
            <a:r>
              <a:rPr lang="en-GB" dirty="0" smtClean="0"/>
              <a:t>sub-county. </a:t>
            </a:r>
            <a:r>
              <a:rPr lang="en-GB" dirty="0"/>
              <a:t>Most of the members of the </a:t>
            </a:r>
            <a:r>
              <a:rPr lang="en-GB" dirty="0" smtClean="0"/>
              <a:t>SCHMT </a:t>
            </a:r>
            <a:r>
              <a:rPr lang="en-GB" dirty="0"/>
              <a:t>are found at the </a:t>
            </a:r>
            <a:r>
              <a:rPr lang="en-GB" dirty="0" smtClean="0"/>
              <a:t>sub-county  </a:t>
            </a:r>
            <a:r>
              <a:rPr lang="en-GB" dirty="0"/>
              <a:t>hospital</a:t>
            </a:r>
            <a:endParaRPr lang="en-US" dirty="0"/>
          </a:p>
        </p:txBody>
      </p:sp>
    </p:spTree>
    <p:extLst>
      <p:ext uri="{BB962C8B-B14F-4D97-AF65-F5344CB8AC3E}">
        <p14:creationId xmlns:p14="http://schemas.microsoft.com/office/powerpoint/2010/main" val="2709979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MEMBERS OF THE SCHMT </a:t>
            </a:r>
            <a:endParaRPr lang="en-US" b="1" dirty="0"/>
          </a:p>
        </p:txBody>
      </p:sp>
      <p:sp>
        <p:nvSpPr>
          <p:cNvPr id="3" name="Content Placeholder 2"/>
          <p:cNvSpPr>
            <a:spLocks noGrp="1"/>
          </p:cNvSpPr>
          <p:nvPr>
            <p:ph idx="1"/>
          </p:nvPr>
        </p:nvSpPr>
        <p:spPr/>
        <p:txBody>
          <a:bodyPr>
            <a:normAutofit fontScale="92500" lnSpcReduction="10000"/>
          </a:bodyPr>
          <a:lstStyle/>
          <a:p>
            <a:pPr lvl="0"/>
            <a:r>
              <a:rPr lang="en-GB" dirty="0" smtClean="0"/>
              <a:t>The Sub county Medical </a:t>
            </a:r>
            <a:r>
              <a:rPr lang="en-GB" dirty="0"/>
              <a:t>Officer of Health (Chairman) </a:t>
            </a:r>
            <a:endParaRPr lang="en-US" dirty="0"/>
          </a:p>
          <a:p>
            <a:pPr lvl="0"/>
            <a:r>
              <a:rPr lang="en-GB" dirty="0"/>
              <a:t>The Sub county </a:t>
            </a:r>
            <a:r>
              <a:rPr lang="en-GB" dirty="0" smtClean="0"/>
              <a:t>Public </a:t>
            </a:r>
            <a:r>
              <a:rPr lang="en-GB" dirty="0"/>
              <a:t>Health Nurse </a:t>
            </a:r>
            <a:endParaRPr lang="en-US" dirty="0"/>
          </a:p>
          <a:p>
            <a:pPr lvl="0"/>
            <a:r>
              <a:rPr lang="en-GB" dirty="0"/>
              <a:t>The </a:t>
            </a:r>
            <a:r>
              <a:rPr lang="en-GB" dirty="0" smtClean="0"/>
              <a:t> sub county  </a:t>
            </a:r>
            <a:r>
              <a:rPr lang="en-GB" dirty="0"/>
              <a:t>Hospital Matron </a:t>
            </a:r>
            <a:endParaRPr lang="en-US" dirty="0"/>
          </a:p>
          <a:p>
            <a:pPr lvl="0"/>
            <a:r>
              <a:rPr lang="en-GB" dirty="0"/>
              <a:t>The Sub county </a:t>
            </a:r>
            <a:r>
              <a:rPr lang="en-GB" dirty="0" smtClean="0"/>
              <a:t>Public </a:t>
            </a:r>
            <a:r>
              <a:rPr lang="en-GB" dirty="0"/>
              <a:t>Health Officer  </a:t>
            </a:r>
            <a:endParaRPr lang="en-US" dirty="0"/>
          </a:p>
          <a:p>
            <a:pPr lvl="0"/>
            <a:r>
              <a:rPr lang="en-GB" dirty="0" smtClean="0"/>
              <a:t>The</a:t>
            </a:r>
            <a:r>
              <a:rPr lang="en-GB" dirty="0"/>
              <a:t> Sub county</a:t>
            </a:r>
            <a:r>
              <a:rPr lang="en-GB" dirty="0" smtClean="0"/>
              <a:t> Public </a:t>
            </a:r>
            <a:r>
              <a:rPr lang="en-GB" dirty="0"/>
              <a:t>Health Education Officer </a:t>
            </a:r>
            <a:endParaRPr lang="en-US" dirty="0"/>
          </a:p>
          <a:p>
            <a:pPr lvl="0"/>
            <a:r>
              <a:rPr lang="en-GB" dirty="0"/>
              <a:t>The Sub county </a:t>
            </a:r>
            <a:r>
              <a:rPr lang="en-GB" dirty="0" smtClean="0"/>
              <a:t>Health </a:t>
            </a:r>
            <a:r>
              <a:rPr lang="en-GB" dirty="0"/>
              <a:t>Administrative Officer </a:t>
            </a:r>
            <a:endParaRPr lang="en-US" dirty="0"/>
          </a:p>
          <a:p>
            <a:pPr lvl="0"/>
            <a:r>
              <a:rPr lang="en-GB" dirty="0" smtClean="0"/>
              <a:t>The</a:t>
            </a:r>
            <a:r>
              <a:rPr lang="en-GB" dirty="0"/>
              <a:t> Sub county</a:t>
            </a:r>
            <a:r>
              <a:rPr lang="en-GB" dirty="0" smtClean="0"/>
              <a:t> Health </a:t>
            </a:r>
            <a:r>
              <a:rPr lang="en-GB" dirty="0"/>
              <a:t>Information Officer </a:t>
            </a:r>
            <a:endParaRPr lang="en-US" dirty="0"/>
          </a:p>
          <a:p>
            <a:pPr lvl="0"/>
            <a:r>
              <a:rPr lang="en-GB" dirty="0" smtClean="0"/>
              <a:t>The </a:t>
            </a:r>
            <a:r>
              <a:rPr lang="en-GB" dirty="0"/>
              <a:t>Sub </a:t>
            </a:r>
            <a:r>
              <a:rPr lang="en-GB" dirty="0" smtClean="0"/>
              <a:t>county  </a:t>
            </a:r>
            <a:r>
              <a:rPr lang="en-GB" dirty="0"/>
              <a:t>Pharmacist</a:t>
            </a:r>
            <a:endParaRPr lang="en-US" dirty="0"/>
          </a:p>
          <a:p>
            <a:endParaRPr lang="en-US" dirty="0"/>
          </a:p>
        </p:txBody>
      </p:sp>
    </p:spTree>
    <p:extLst>
      <p:ext uri="{BB962C8B-B14F-4D97-AF65-F5344CB8AC3E}">
        <p14:creationId xmlns:p14="http://schemas.microsoft.com/office/powerpoint/2010/main" val="253287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III-health as socio-economical issue and as a human right </a:t>
            </a:r>
            <a:endParaRPr lang="en-US" dirty="0"/>
          </a:p>
          <a:p>
            <a:r>
              <a:rPr lang="en-US" dirty="0"/>
              <a:t>This section called for economic and social development as a pre-requisite to the fullest attainment of health for all and to the reduction of the gap between the health status of the developing and developed countries. </a:t>
            </a:r>
          </a:p>
          <a:p>
            <a:r>
              <a:rPr lang="en-US" b="1" dirty="0"/>
              <a:t>IV-Role of the individual in health</a:t>
            </a:r>
            <a:endParaRPr lang="en-US" dirty="0"/>
          </a:p>
          <a:p>
            <a:r>
              <a:rPr lang="en-US" dirty="0"/>
              <a:t>The people have the right and duty to participate individually and collectively in the planning and implementation of their health care</a:t>
            </a:r>
          </a:p>
        </p:txBody>
      </p:sp>
    </p:spTree>
    <p:extLst>
      <p:ext uri="{BB962C8B-B14F-4D97-AF65-F5344CB8AC3E}">
        <p14:creationId xmlns:p14="http://schemas.microsoft.com/office/powerpoint/2010/main" val="4241303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other co-opted members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GB" dirty="0" smtClean="0"/>
              <a:t>Sub county  </a:t>
            </a:r>
            <a:r>
              <a:rPr lang="en-GB" dirty="0"/>
              <a:t>HIV/AIDS/STD Coordinator </a:t>
            </a:r>
            <a:endParaRPr lang="en-US" dirty="0"/>
          </a:p>
          <a:p>
            <a:pPr lvl="0"/>
            <a:r>
              <a:rPr lang="en-GB" dirty="0" smtClean="0"/>
              <a:t>Sub </a:t>
            </a:r>
            <a:r>
              <a:rPr lang="en-GB" dirty="0"/>
              <a:t>county </a:t>
            </a:r>
            <a:r>
              <a:rPr lang="en-GB" dirty="0" smtClean="0"/>
              <a:t>Physiotherapist </a:t>
            </a:r>
            <a:endParaRPr lang="en-US" dirty="0"/>
          </a:p>
          <a:p>
            <a:pPr lvl="0"/>
            <a:r>
              <a:rPr lang="en-GB" dirty="0"/>
              <a:t>Sub county</a:t>
            </a:r>
            <a:r>
              <a:rPr lang="en-GB" dirty="0" smtClean="0"/>
              <a:t> </a:t>
            </a:r>
            <a:r>
              <a:rPr lang="en-GB" dirty="0"/>
              <a:t>Clinical Officer </a:t>
            </a:r>
            <a:endParaRPr lang="en-US" dirty="0"/>
          </a:p>
          <a:p>
            <a:pPr lvl="0"/>
            <a:r>
              <a:rPr lang="en-GB" dirty="0"/>
              <a:t>Sub county</a:t>
            </a:r>
            <a:r>
              <a:rPr lang="en-GB" dirty="0" smtClean="0"/>
              <a:t> </a:t>
            </a:r>
            <a:r>
              <a:rPr lang="en-GB" dirty="0"/>
              <a:t>Nutritionist </a:t>
            </a:r>
            <a:endParaRPr lang="en-US" dirty="0"/>
          </a:p>
          <a:p>
            <a:pPr lvl="0"/>
            <a:r>
              <a:rPr lang="en-GB" dirty="0"/>
              <a:t>Sub county </a:t>
            </a:r>
            <a:r>
              <a:rPr lang="en-GB" dirty="0" smtClean="0"/>
              <a:t>Laboratory </a:t>
            </a:r>
            <a:r>
              <a:rPr lang="en-GB" dirty="0"/>
              <a:t>Technologist </a:t>
            </a:r>
            <a:endParaRPr lang="en-US" dirty="0"/>
          </a:p>
          <a:p>
            <a:pPr lvl="0"/>
            <a:r>
              <a:rPr lang="en-GB" dirty="0"/>
              <a:t>Sub county </a:t>
            </a:r>
            <a:r>
              <a:rPr lang="en-GB" dirty="0" err="1" smtClean="0"/>
              <a:t>Orthopaedician</a:t>
            </a:r>
            <a:endParaRPr lang="en-US" dirty="0"/>
          </a:p>
          <a:p>
            <a:endParaRPr lang="en-US" dirty="0"/>
          </a:p>
        </p:txBody>
      </p:sp>
    </p:spTree>
    <p:extLst>
      <p:ext uri="{BB962C8B-B14F-4D97-AF65-F5344CB8AC3E}">
        <p14:creationId xmlns:p14="http://schemas.microsoft.com/office/powerpoint/2010/main" val="2618751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021"/>
            <a:ext cx="8229600" cy="1143000"/>
          </a:xfrm>
        </p:spPr>
        <p:txBody>
          <a:bodyPr>
            <a:normAutofit fontScale="90000"/>
          </a:bodyPr>
          <a:lstStyle/>
          <a:p>
            <a:r>
              <a:rPr lang="en-GB" sz="4000" b="1" dirty="0" smtClean="0"/>
              <a:t> FUNCTIONS OR ROLES  OF THE SCHMT  </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fontScale="92500" lnSpcReduction="20000"/>
          </a:bodyPr>
          <a:lstStyle/>
          <a:p>
            <a:r>
              <a:rPr lang="en-GB" dirty="0" smtClean="0"/>
              <a:t>Formulating </a:t>
            </a:r>
            <a:r>
              <a:rPr lang="en-GB" dirty="0"/>
              <a:t>relevant health objectives for the </a:t>
            </a:r>
            <a:r>
              <a:rPr lang="en-GB" dirty="0" smtClean="0"/>
              <a:t>sub-county </a:t>
            </a:r>
            <a:r>
              <a:rPr lang="en-GB" dirty="0"/>
              <a:t>in keeping with the </a:t>
            </a:r>
            <a:r>
              <a:rPr lang="en-GB" dirty="0" smtClean="0"/>
              <a:t>county  </a:t>
            </a:r>
            <a:r>
              <a:rPr lang="en-GB" dirty="0"/>
              <a:t>and national health </a:t>
            </a:r>
            <a:r>
              <a:rPr lang="en-GB" dirty="0" smtClean="0"/>
              <a:t>policies</a:t>
            </a:r>
          </a:p>
          <a:p>
            <a:pPr lvl="0"/>
            <a:r>
              <a:rPr lang="en-GB" dirty="0"/>
              <a:t>Identifying health problems and needs in the </a:t>
            </a:r>
            <a:r>
              <a:rPr lang="en-GB" dirty="0" smtClean="0"/>
              <a:t>sub county. </a:t>
            </a:r>
            <a:endParaRPr lang="en-US" dirty="0"/>
          </a:p>
          <a:p>
            <a:pPr lvl="0"/>
            <a:r>
              <a:rPr lang="en-GB" dirty="0"/>
              <a:t>Training and deployment of staff to health facilities. </a:t>
            </a:r>
            <a:endParaRPr lang="en-US" dirty="0"/>
          </a:p>
          <a:p>
            <a:pPr lvl="0"/>
            <a:r>
              <a:rPr lang="en-GB" dirty="0"/>
              <a:t>Planning and coordinating health activities for optimal utilisation of </a:t>
            </a:r>
            <a:r>
              <a:rPr lang="en-GB" dirty="0" smtClean="0"/>
              <a:t>sub county resources</a:t>
            </a:r>
            <a:r>
              <a:rPr lang="en-GB" dirty="0"/>
              <a:t>. </a:t>
            </a:r>
            <a:endParaRPr lang="en-US" dirty="0"/>
          </a:p>
          <a:p>
            <a:pPr lvl="0"/>
            <a:r>
              <a:rPr lang="en-GB" dirty="0"/>
              <a:t>Supervising all health care activities and services within the </a:t>
            </a:r>
            <a:r>
              <a:rPr lang="en-GB" dirty="0" smtClean="0"/>
              <a:t>sub county . </a:t>
            </a:r>
            <a:endParaRPr lang="en-US" dirty="0"/>
          </a:p>
        </p:txBody>
      </p:sp>
    </p:spTree>
    <p:extLst>
      <p:ext uri="{BB962C8B-B14F-4D97-AF65-F5344CB8AC3E}">
        <p14:creationId xmlns:p14="http://schemas.microsoft.com/office/powerpoint/2010/main" val="23420704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a:t>
            </a:r>
            <a:endParaRPr lang="en-US" dirty="0"/>
          </a:p>
        </p:txBody>
      </p:sp>
      <p:sp>
        <p:nvSpPr>
          <p:cNvPr id="3" name="Content Placeholder 2"/>
          <p:cNvSpPr>
            <a:spLocks noGrp="1"/>
          </p:cNvSpPr>
          <p:nvPr>
            <p:ph idx="1"/>
          </p:nvPr>
        </p:nvSpPr>
        <p:spPr/>
        <p:txBody>
          <a:bodyPr/>
          <a:lstStyle/>
          <a:p>
            <a:pPr lvl="0"/>
            <a:r>
              <a:rPr lang="en-GB" dirty="0"/>
              <a:t>Collecting and analysing data on community health needs and assessing </a:t>
            </a:r>
            <a:br>
              <a:rPr lang="en-GB" dirty="0"/>
            </a:br>
            <a:r>
              <a:rPr lang="en-GB" dirty="0"/>
              <a:t>health coverage. </a:t>
            </a:r>
            <a:endParaRPr lang="en-US" dirty="0"/>
          </a:p>
          <a:p>
            <a:pPr lvl="0"/>
            <a:r>
              <a:rPr lang="en-GB" dirty="0"/>
              <a:t>Monitoring and supporting the rural health staff and community health workers. </a:t>
            </a:r>
            <a:endParaRPr lang="en-US" dirty="0"/>
          </a:p>
          <a:p>
            <a:r>
              <a:rPr lang="en-GB" dirty="0"/>
              <a:t>Licensing health </a:t>
            </a:r>
            <a:r>
              <a:rPr lang="en-GB" dirty="0" smtClean="0"/>
              <a:t>facilities/clinics</a:t>
            </a:r>
            <a:endParaRPr lang="en-US" dirty="0"/>
          </a:p>
        </p:txBody>
      </p:sp>
    </p:spTree>
    <p:extLst>
      <p:ext uri="{BB962C8B-B14F-4D97-AF65-F5344CB8AC3E}">
        <p14:creationId xmlns:p14="http://schemas.microsoft.com/office/powerpoint/2010/main" val="41933052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County nurse /sub-county public health nurse</a:t>
            </a:r>
            <a:endParaRPr lang="en-US" b="1" dirty="0"/>
          </a:p>
        </p:txBody>
      </p:sp>
      <p:sp>
        <p:nvSpPr>
          <p:cNvPr id="3" name="Content Placeholder 2"/>
          <p:cNvSpPr>
            <a:spLocks noGrp="1"/>
          </p:cNvSpPr>
          <p:nvPr>
            <p:ph idx="1"/>
          </p:nvPr>
        </p:nvSpPr>
        <p:spPr/>
        <p:txBody>
          <a:bodyPr/>
          <a:lstStyle/>
          <a:p>
            <a:r>
              <a:rPr lang="en-US" dirty="0"/>
              <a:t>Planning, organizing and supervising all community health activities in the </a:t>
            </a:r>
            <a:r>
              <a:rPr lang="en-US" dirty="0" smtClean="0"/>
              <a:t>county or sub-county </a:t>
            </a:r>
            <a:endParaRPr lang="en-US" dirty="0"/>
          </a:p>
          <a:p>
            <a:r>
              <a:rPr lang="en-US" dirty="0"/>
              <a:t>Deploying nursing staff to community/rural health facilities.</a:t>
            </a:r>
          </a:p>
          <a:p>
            <a:r>
              <a:rPr lang="en-US" dirty="0"/>
              <a:t>Conducting staff update courses.</a:t>
            </a:r>
          </a:p>
          <a:p>
            <a:r>
              <a:rPr lang="en-US" dirty="0"/>
              <a:t>Collecting health information and compiling reports about community health services</a:t>
            </a:r>
          </a:p>
        </p:txBody>
      </p:sp>
    </p:spTree>
    <p:extLst>
      <p:ext uri="{BB962C8B-B14F-4D97-AF65-F5344CB8AC3E}">
        <p14:creationId xmlns:p14="http://schemas.microsoft.com/office/powerpoint/2010/main" val="13665159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Planning and coordinating health campaigns.</a:t>
            </a:r>
          </a:p>
          <a:p>
            <a:r>
              <a:rPr lang="en-US" dirty="0"/>
              <a:t>Procurement, storage and distribution of  KEPI vaccines.</a:t>
            </a:r>
          </a:p>
          <a:p>
            <a:r>
              <a:rPr lang="en-US" dirty="0"/>
              <a:t>Implementing health development projects for the </a:t>
            </a:r>
            <a:r>
              <a:rPr lang="en-US" dirty="0" smtClean="0"/>
              <a:t>sub-county development </a:t>
            </a:r>
            <a:r>
              <a:rPr lang="en-US" dirty="0"/>
              <a:t>committee.</a:t>
            </a:r>
          </a:p>
          <a:p>
            <a:endParaRPr lang="en-US" dirty="0"/>
          </a:p>
          <a:p>
            <a:endParaRPr lang="en-US" dirty="0"/>
          </a:p>
        </p:txBody>
      </p:sp>
    </p:spTree>
    <p:extLst>
      <p:ext uri="{BB962C8B-B14F-4D97-AF65-F5344CB8AC3E}">
        <p14:creationId xmlns:p14="http://schemas.microsoft.com/office/powerpoint/2010/main" val="23922907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1.LAQ Organization of the health service delivery systems in Kenya is key for implementation of universal healthcare</a:t>
            </a:r>
          </a:p>
          <a:p>
            <a:r>
              <a:rPr lang="en-US" dirty="0" smtClean="0"/>
              <a:t>A) Outline the organization of health service delivery system in Kenya today ( 4marks)</a:t>
            </a:r>
          </a:p>
          <a:p>
            <a:r>
              <a:rPr lang="en-US" dirty="0" smtClean="0"/>
              <a:t>B)Describe the types of services provided in each level of the health care service delivery today in Kenya ( 12 marks)</a:t>
            </a:r>
          </a:p>
          <a:p>
            <a:r>
              <a:rPr lang="en-US" dirty="0" smtClean="0"/>
              <a:t>C) State Four main challenges facing the health care system in Kenya  (4marks)</a:t>
            </a:r>
            <a:endParaRPr lang="en-US" dirty="0"/>
          </a:p>
        </p:txBody>
      </p:sp>
    </p:spTree>
    <p:extLst>
      <p:ext uri="{BB962C8B-B14F-4D97-AF65-F5344CB8AC3E}">
        <p14:creationId xmlns:p14="http://schemas.microsoft.com/office/powerpoint/2010/main" val="36361969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Kenya Essential package for health KEPH</a:t>
            </a:r>
          </a:p>
        </p:txBody>
      </p:sp>
      <p:sp>
        <p:nvSpPr>
          <p:cNvPr id="3" name="Content Placeholder 2"/>
          <p:cNvSpPr>
            <a:spLocks noGrp="1"/>
          </p:cNvSpPr>
          <p:nvPr>
            <p:ph idx="1"/>
          </p:nvPr>
        </p:nvSpPr>
        <p:spPr/>
        <p:txBody>
          <a:bodyPr/>
          <a:lstStyle/>
          <a:p>
            <a:r>
              <a:rPr lang="en-US" dirty="0" smtClean="0"/>
              <a:t>KEPH is defined as package of services that the government  is providing or aspiring to provide to its citizens in an equitable manner</a:t>
            </a:r>
          </a:p>
          <a:p>
            <a:r>
              <a:rPr lang="en-US" dirty="0" smtClean="0"/>
              <a:t>The KHSSIP( 2013-2018) defines the Kenya Essential package for health to comprise the following types of services integrated together into a single package : </a:t>
            </a:r>
            <a:r>
              <a:rPr lang="en-US" dirty="0" err="1" smtClean="0">
                <a:solidFill>
                  <a:srgbClr val="FF0000"/>
                </a:solidFill>
              </a:rPr>
              <a:t>Promotive</a:t>
            </a:r>
            <a:r>
              <a:rPr lang="en-US" dirty="0" smtClean="0">
                <a:solidFill>
                  <a:srgbClr val="FF0000"/>
                </a:solidFill>
              </a:rPr>
              <a:t> ,preventive ,curative and rehabilitative services </a:t>
            </a:r>
            <a:endParaRPr lang="en-US" dirty="0">
              <a:solidFill>
                <a:srgbClr val="FF0000"/>
              </a:solidFill>
            </a:endParaRPr>
          </a:p>
        </p:txBody>
      </p:sp>
    </p:spTree>
    <p:extLst>
      <p:ext uri="{BB962C8B-B14F-4D97-AF65-F5344CB8AC3E}">
        <p14:creationId xmlns:p14="http://schemas.microsoft.com/office/powerpoint/2010/main" val="28340788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five key elements in KEPH that define the pillars of improved health care are:</a:t>
            </a:r>
          </a:p>
          <a:p>
            <a:r>
              <a:rPr lang="en-US" dirty="0"/>
              <a:t>1. </a:t>
            </a:r>
            <a:r>
              <a:rPr lang="en-US" b="1" dirty="0"/>
              <a:t>Equity: </a:t>
            </a:r>
            <a:r>
              <a:rPr lang="en-US" dirty="0"/>
              <a:t>ensure that all have equal opportunity to services.</a:t>
            </a:r>
          </a:p>
          <a:p>
            <a:r>
              <a:rPr lang="en-US" dirty="0"/>
              <a:t>2. </a:t>
            </a:r>
            <a:r>
              <a:rPr lang="en-US" b="1" dirty="0"/>
              <a:t>Access: </a:t>
            </a:r>
            <a:r>
              <a:rPr lang="en-US" dirty="0"/>
              <a:t>ensure that all can reach health services.</a:t>
            </a:r>
          </a:p>
          <a:p>
            <a:r>
              <a:rPr lang="en-US" dirty="0"/>
              <a:t>3. </a:t>
            </a:r>
            <a:r>
              <a:rPr lang="en-US" b="1" dirty="0"/>
              <a:t>Effectiveness: </a:t>
            </a:r>
            <a:r>
              <a:rPr lang="en-US" dirty="0"/>
              <a:t>ensure that the right health services are given.</a:t>
            </a:r>
          </a:p>
          <a:p>
            <a:r>
              <a:rPr lang="en-US" dirty="0"/>
              <a:t>4. </a:t>
            </a:r>
            <a:r>
              <a:rPr lang="en-US" b="1" dirty="0"/>
              <a:t>Efficiency</a:t>
            </a:r>
            <a:r>
              <a:rPr lang="en-US" dirty="0"/>
              <a:t>: ensure that services are delivered in the right way.</a:t>
            </a:r>
          </a:p>
          <a:p>
            <a:r>
              <a:rPr lang="en-US" dirty="0"/>
              <a:t>5. </a:t>
            </a:r>
            <a:r>
              <a:rPr lang="en-US" b="1" dirty="0"/>
              <a:t>Partnerships </a:t>
            </a:r>
            <a:r>
              <a:rPr lang="en-US" dirty="0"/>
              <a:t>and resource mobilization</a:t>
            </a:r>
          </a:p>
        </p:txBody>
      </p:sp>
    </p:spTree>
    <p:extLst>
      <p:ext uri="{BB962C8B-B14F-4D97-AF65-F5344CB8AC3E}">
        <p14:creationId xmlns:p14="http://schemas.microsoft.com/office/powerpoint/2010/main" val="40375270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life cycle of </a:t>
            </a:r>
            <a:r>
              <a:rPr lang="en-US" b="1" dirty="0" smtClean="0"/>
              <a:t>cohorts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Kenya Essential Package for Health divides the</a:t>
            </a:r>
          </a:p>
          <a:p>
            <a:pPr marL="0" indent="0">
              <a:buNone/>
            </a:pPr>
            <a:r>
              <a:rPr lang="en-US" dirty="0"/>
              <a:t>community by age groups because each age group has different health </a:t>
            </a:r>
            <a:r>
              <a:rPr lang="en-US" dirty="0" smtClean="0"/>
              <a:t>needs. And </a:t>
            </a:r>
            <a:r>
              <a:rPr lang="en-US" dirty="0"/>
              <a:t>the age groups are referred to as ‘Age Cohort’ in the Community</a:t>
            </a:r>
            <a:endParaRPr lang="en-US" dirty="0" smtClean="0"/>
          </a:p>
          <a:p>
            <a:r>
              <a:rPr lang="en-US" dirty="0" smtClean="0"/>
              <a:t>The six  life cycle cohorts are:</a:t>
            </a:r>
          </a:p>
          <a:p>
            <a:r>
              <a:rPr lang="en-US" dirty="0" smtClean="0"/>
              <a:t>1. Pregnancy and newborn(</a:t>
            </a:r>
            <a:r>
              <a:rPr lang="en-US" b="1" dirty="0" smtClean="0"/>
              <a:t>up to 28 days)</a:t>
            </a:r>
            <a:endParaRPr lang="en-US" dirty="0" smtClean="0"/>
          </a:p>
          <a:p>
            <a:r>
              <a:rPr lang="en-US" dirty="0" smtClean="0"/>
              <a:t>2. Childhood(</a:t>
            </a:r>
            <a:r>
              <a:rPr lang="en-US" b="1" dirty="0" smtClean="0"/>
              <a:t>29 days – 5 years ): </a:t>
            </a:r>
            <a:r>
              <a:rPr lang="en-US" dirty="0" smtClean="0"/>
              <a:t>The health services specific to the early childhood period</a:t>
            </a:r>
          </a:p>
          <a:p>
            <a:r>
              <a:rPr lang="en-US" dirty="0" smtClean="0"/>
              <a:t>3.</a:t>
            </a:r>
            <a:r>
              <a:rPr lang="en-US" b="1" dirty="0" smtClean="0"/>
              <a:t> Children and Youth (5 – 19 years): </a:t>
            </a:r>
            <a:r>
              <a:rPr lang="en-US" dirty="0"/>
              <a:t>The time of life between childhood, and </a:t>
            </a:r>
            <a:r>
              <a:rPr lang="en-US" dirty="0" smtClean="0"/>
              <a:t>maturity</a:t>
            </a:r>
          </a:p>
        </p:txBody>
      </p:sp>
    </p:spTree>
    <p:extLst>
      <p:ext uri="{BB962C8B-B14F-4D97-AF65-F5344CB8AC3E}">
        <p14:creationId xmlns:p14="http://schemas.microsoft.com/office/powerpoint/2010/main" val="9446166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lstStyle/>
          <a:p>
            <a:pPr marL="0" indent="0">
              <a:buNone/>
            </a:pPr>
            <a:endParaRPr lang="en-US" dirty="0" smtClean="0"/>
          </a:p>
          <a:p>
            <a:r>
              <a:rPr lang="en-US" dirty="0"/>
              <a:t>4. </a:t>
            </a:r>
            <a:r>
              <a:rPr lang="en-US" b="1" dirty="0"/>
              <a:t>Adulthood (20 – 59 years): </a:t>
            </a:r>
            <a:r>
              <a:rPr lang="en-US" dirty="0"/>
              <a:t>The economically productive period of </a:t>
            </a:r>
            <a:r>
              <a:rPr lang="en-US" dirty="0" smtClean="0"/>
              <a:t>life</a:t>
            </a:r>
            <a:endParaRPr lang="en-US" dirty="0"/>
          </a:p>
          <a:p>
            <a:r>
              <a:rPr lang="en-US" dirty="0"/>
              <a:t>5</a:t>
            </a:r>
            <a:r>
              <a:rPr lang="en-US" dirty="0" smtClean="0"/>
              <a:t>. </a:t>
            </a:r>
            <a:r>
              <a:rPr lang="en-US" dirty="0"/>
              <a:t>The elderly persons  </a:t>
            </a:r>
            <a:r>
              <a:rPr lang="en-US" b="1" dirty="0"/>
              <a:t>(60 years and above): </a:t>
            </a:r>
            <a:r>
              <a:rPr lang="en-US" dirty="0"/>
              <a:t> post – economically productive period of life</a:t>
            </a:r>
          </a:p>
          <a:p>
            <a:pPr marL="0" indent="0">
              <a:buNone/>
            </a:pPr>
            <a:endParaRPr lang="en-US" dirty="0"/>
          </a:p>
        </p:txBody>
      </p:sp>
    </p:spTree>
    <p:extLst>
      <p:ext uri="{BB962C8B-B14F-4D97-AF65-F5344CB8AC3E}">
        <p14:creationId xmlns:p14="http://schemas.microsoft.com/office/powerpoint/2010/main" val="363332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V-Role of the state in health</a:t>
            </a:r>
            <a:endParaRPr lang="en-US" dirty="0"/>
          </a:p>
          <a:p>
            <a:r>
              <a:rPr lang="en-US" dirty="0"/>
              <a:t>Governments have a responsibility for the health of their people which can be fulfilled only by the provision of adequate health and social measures. </a:t>
            </a:r>
            <a:endParaRPr lang="en-US" dirty="0" smtClean="0"/>
          </a:p>
          <a:p>
            <a:r>
              <a:rPr lang="en-US" dirty="0"/>
              <a:t>Primary health care is the key to attaining this target as part of development in the spirit of social justice</a:t>
            </a:r>
          </a:p>
          <a:p>
            <a:endParaRPr lang="en-US" dirty="0"/>
          </a:p>
        </p:txBody>
      </p:sp>
    </p:spTree>
    <p:extLst>
      <p:ext uri="{BB962C8B-B14F-4D97-AF65-F5344CB8AC3E}">
        <p14:creationId xmlns:p14="http://schemas.microsoft.com/office/powerpoint/2010/main" val="35402375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a:t>
            </a:r>
            <a:r>
              <a:rPr lang="en-US" dirty="0"/>
              <a:t>messages,/interventions at tier 1</a:t>
            </a:r>
          </a:p>
        </p:txBody>
      </p:sp>
      <p:sp>
        <p:nvSpPr>
          <p:cNvPr id="3" name="Content Placeholder 2"/>
          <p:cNvSpPr>
            <a:spLocks noGrp="1"/>
          </p:cNvSpPr>
          <p:nvPr>
            <p:ph idx="1"/>
          </p:nvPr>
        </p:nvSpPr>
        <p:spPr/>
        <p:txBody>
          <a:bodyPr>
            <a:normAutofit fontScale="85000" lnSpcReduction="20000"/>
          </a:bodyPr>
          <a:lstStyle/>
          <a:p>
            <a:r>
              <a:rPr lang="en-US" dirty="0" smtClean="0"/>
              <a:t>These are key messages to be offered by community health workers at the community level to various age groups   (cohorts)</a:t>
            </a:r>
          </a:p>
          <a:p>
            <a:pPr marL="0" indent="0">
              <a:buNone/>
            </a:pPr>
            <a:r>
              <a:rPr lang="en-US" b="1" dirty="0" smtClean="0"/>
              <a:t>  1</a:t>
            </a:r>
            <a:r>
              <a:rPr lang="en-US" b="1" dirty="0"/>
              <a:t>. Pregnancy, Delivery and Newborn</a:t>
            </a:r>
          </a:p>
          <a:p>
            <a:r>
              <a:rPr lang="en-US" dirty="0" smtClean="0"/>
              <a:t> </a:t>
            </a:r>
            <a:r>
              <a:rPr lang="en-US" dirty="0"/>
              <a:t>Attend antenatal care as soon as possible when</a:t>
            </a:r>
          </a:p>
          <a:p>
            <a:pPr marL="0" indent="0">
              <a:buNone/>
            </a:pPr>
            <a:r>
              <a:rPr lang="en-US" dirty="0" smtClean="0"/>
              <a:t>  pregnant </a:t>
            </a:r>
            <a:r>
              <a:rPr lang="en-US" dirty="0"/>
              <a:t>and visit four times before delivery</a:t>
            </a:r>
          </a:p>
          <a:p>
            <a:r>
              <a:rPr lang="en-US" dirty="0" smtClean="0"/>
              <a:t>Develop </a:t>
            </a:r>
            <a:r>
              <a:rPr lang="en-US" dirty="0"/>
              <a:t>an individual birth plan</a:t>
            </a:r>
          </a:p>
          <a:p>
            <a:r>
              <a:rPr lang="en-US" dirty="0" smtClean="0"/>
              <a:t>Sleep </a:t>
            </a:r>
            <a:r>
              <a:rPr lang="en-US" dirty="0"/>
              <a:t>under insecticide treated bed net (ITN)</a:t>
            </a:r>
          </a:p>
          <a:p>
            <a:r>
              <a:rPr lang="en-US" dirty="0" smtClean="0"/>
              <a:t>Be </a:t>
            </a:r>
            <a:r>
              <a:rPr lang="en-US" dirty="0"/>
              <a:t>immunized against tetanus</a:t>
            </a:r>
          </a:p>
          <a:p>
            <a:r>
              <a:rPr lang="en-US" dirty="0" smtClean="0"/>
              <a:t>Deliver </a:t>
            </a:r>
            <a:r>
              <a:rPr lang="en-US" dirty="0"/>
              <a:t>at a health </a:t>
            </a:r>
            <a:r>
              <a:rPr lang="en-US" dirty="0" smtClean="0"/>
              <a:t>facility</a:t>
            </a:r>
            <a:endParaRPr lang="en-US" dirty="0"/>
          </a:p>
          <a:p>
            <a:r>
              <a:rPr lang="en-US" dirty="0"/>
              <a:t>recognition of danger sings</a:t>
            </a:r>
          </a:p>
        </p:txBody>
      </p:sp>
    </p:spTree>
    <p:extLst>
      <p:ext uri="{BB962C8B-B14F-4D97-AF65-F5344CB8AC3E}">
        <p14:creationId xmlns:p14="http://schemas.microsoft.com/office/powerpoint/2010/main" val="2572269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46237"/>
            <a:ext cx="8229600" cy="4525963"/>
          </a:xfrm>
        </p:spPr>
        <p:txBody>
          <a:bodyPr>
            <a:normAutofit fontScale="92500" lnSpcReduction="20000"/>
          </a:bodyPr>
          <a:lstStyle/>
          <a:p>
            <a:pPr marL="0" indent="0">
              <a:buNone/>
            </a:pPr>
            <a:r>
              <a:rPr lang="en-US" b="1" dirty="0"/>
              <a:t> </a:t>
            </a:r>
            <a:r>
              <a:rPr lang="en-US" b="1" dirty="0" smtClean="0"/>
              <a:t> 2</a:t>
            </a:r>
            <a:r>
              <a:rPr lang="en-US" b="1" dirty="0"/>
              <a:t>. </a:t>
            </a:r>
            <a:r>
              <a:rPr lang="en-US" b="1" smtClean="0"/>
              <a:t>Childhood 29 Days </a:t>
            </a:r>
            <a:r>
              <a:rPr lang="en-US" b="1" dirty="0" smtClean="0"/>
              <a:t>– 59months</a:t>
            </a:r>
            <a:endParaRPr lang="en-US" b="1" dirty="0"/>
          </a:p>
          <a:p>
            <a:r>
              <a:rPr lang="en-US" dirty="0" smtClean="0"/>
              <a:t>Complete </a:t>
            </a:r>
            <a:r>
              <a:rPr lang="en-US" dirty="0"/>
              <a:t>all immunizations by first year of</a:t>
            </a:r>
          </a:p>
          <a:p>
            <a:pPr marL="0" indent="0">
              <a:buNone/>
            </a:pPr>
            <a:r>
              <a:rPr lang="en-US" dirty="0" smtClean="0"/>
              <a:t>    birth</a:t>
            </a:r>
            <a:endParaRPr lang="en-US" dirty="0"/>
          </a:p>
          <a:p>
            <a:r>
              <a:rPr lang="en-US" dirty="0" smtClean="0"/>
              <a:t> </a:t>
            </a:r>
            <a:r>
              <a:rPr lang="en-US" dirty="0"/>
              <a:t>Breastfeed infant exclusively for 6 </a:t>
            </a:r>
            <a:r>
              <a:rPr lang="en-US" dirty="0" smtClean="0"/>
              <a:t>months, and     then </a:t>
            </a:r>
            <a:r>
              <a:rPr lang="en-US" dirty="0"/>
              <a:t>till until 24 months old</a:t>
            </a:r>
          </a:p>
          <a:p>
            <a:r>
              <a:rPr lang="en-US" dirty="0" smtClean="0"/>
              <a:t> </a:t>
            </a:r>
            <a:r>
              <a:rPr lang="en-US" dirty="0"/>
              <a:t>Have your child’s birth </a:t>
            </a:r>
            <a:r>
              <a:rPr lang="en-US" dirty="0" smtClean="0"/>
              <a:t>registered</a:t>
            </a:r>
            <a:r>
              <a:rPr lang="en-US" b="1" dirty="0"/>
              <a:t> </a:t>
            </a:r>
            <a:endParaRPr lang="en-US" b="1" dirty="0" smtClean="0"/>
          </a:p>
          <a:p>
            <a:pPr marL="0" indent="0">
              <a:buNone/>
            </a:pPr>
            <a:r>
              <a:rPr lang="en-US" b="1" dirty="0" smtClean="0"/>
              <a:t>  3</a:t>
            </a:r>
            <a:r>
              <a:rPr lang="en-US" b="1" dirty="0"/>
              <a:t>. </a:t>
            </a:r>
            <a:r>
              <a:rPr lang="en-US" dirty="0"/>
              <a:t>.</a:t>
            </a:r>
            <a:r>
              <a:rPr lang="en-US" b="1" dirty="0"/>
              <a:t> Children and Youth (5 – 19 years</a:t>
            </a:r>
          </a:p>
          <a:p>
            <a:r>
              <a:rPr lang="en-US" dirty="0" smtClean="0"/>
              <a:t>Retain </a:t>
            </a:r>
            <a:r>
              <a:rPr lang="en-US" dirty="0"/>
              <a:t>child in school</a:t>
            </a:r>
          </a:p>
          <a:p>
            <a:r>
              <a:rPr lang="en-US" dirty="0" smtClean="0"/>
              <a:t>Treat </a:t>
            </a:r>
            <a:r>
              <a:rPr lang="en-US" dirty="0"/>
              <a:t>drinking water with chlorine</a:t>
            </a:r>
          </a:p>
          <a:p>
            <a:r>
              <a:rPr lang="en-US" dirty="0" smtClean="0"/>
              <a:t>Introduce </a:t>
            </a:r>
            <a:r>
              <a:rPr lang="en-US" dirty="0"/>
              <a:t>adolescent sexuality education</a:t>
            </a:r>
          </a:p>
        </p:txBody>
      </p:sp>
    </p:spTree>
    <p:extLst>
      <p:ext uri="{BB962C8B-B14F-4D97-AF65-F5344CB8AC3E}">
        <p14:creationId xmlns:p14="http://schemas.microsoft.com/office/powerpoint/2010/main" val="19859173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normAutofit fontScale="92500" lnSpcReduction="10000"/>
          </a:bodyPr>
          <a:lstStyle/>
          <a:p>
            <a:pPr marL="0" indent="0">
              <a:buNone/>
            </a:pPr>
            <a:endParaRPr lang="en-US" b="1" dirty="0"/>
          </a:p>
          <a:p>
            <a:r>
              <a:rPr lang="en-US" dirty="0" smtClean="0"/>
              <a:t>Delay </a:t>
            </a:r>
            <a:r>
              <a:rPr lang="en-US" dirty="0"/>
              <a:t>sexual engagement till marriage</a:t>
            </a:r>
          </a:p>
          <a:p>
            <a:r>
              <a:rPr lang="en-US" dirty="0" smtClean="0"/>
              <a:t> </a:t>
            </a:r>
            <a:r>
              <a:rPr lang="en-US" dirty="0"/>
              <a:t>Seek health care when sick</a:t>
            </a:r>
          </a:p>
          <a:p>
            <a:r>
              <a:rPr lang="en-US" dirty="0" smtClean="0"/>
              <a:t>Follow </a:t>
            </a:r>
            <a:r>
              <a:rPr lang="en-US" dirty="0"/>
              <a:t>instructions given at health facility</a:t>
            </a:r>
          </a:p>
          <a:p>
            <a:r>
              <a:rPr lang="en-US" b="1" dirty="0"/>
              <a:t>5. </a:t>
            </a:r>
            <a:r>
              <a:rPr lang="en-US" b="1" dirty="0" smtClean="0"/>
              <a:t>Adulthood ( 20–59 </a:t>
            </a:r>
            <a:r>
              <a:rPr lang="en-US" b="1" dirty="0"/>
              <a:t>Years)</a:t>
            </a:r>
          </a:p>
          <a:p>
            <a:r>
              <a:rPr lang="en-US" dirty="0" smtClean="0"/>
              <a:t> </a:t>
            </a:r>
            <a:r>
              <a:rPr lang="en-US" dirty="0"/>
              <a:t>Engage in physical activity for good health</a:t>
            </a:r>
          </a:p>
          <a:p>
            <a:r>
              <a:rPr lang="en-US" dirty="0" smtClean="0"/>
              <a:t> </a:t>
            </a:r>
            <a:r>
              <a:rPr lang="en-US" dirty="0"/>
              <a:t>Talk about sexuality and HIV and AIDS </a:t>
            </a:r>
            <a:r>
              <a:rPr lang="en-US" dirty="0" smtClean="0"/>
              <a:t>with your </a:t>
            </a:r>
            <a:r>
              <a:rPr lang="en-US" dirty="0"/>
              <a:t>children</a:t>
            </a:r>
          </a:p>
          <a:p>
            <a:r>
              <a:rPr lang="en-US" dirty="0" smtClean="0"/>
              <a:t> </a:t>
            </a:r>
            <a:r>
              <a:rPr lang="en-US" dirty="0"/>
              <a:t>Practice safer sex – use condoms</a:t>
            </a:r>
          </a:p>
        </p:txBody>
      </p:sp>
    </p:spTree>
    <p:extLst>
      <p:ext uri="{BB962C8B-B14F-4D97-AF65-F5344CB8AC3E}">
        <p14:creationId xmlns:p14="http://schemas.microsoft.com/office/powerpoint/2010/main" val="18866615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   6</a:t>
            </a:r>
            <a:r>
              <a:rPr lang="en-US" b="1" dirty="0"/>
              <a:t>. Elderly Persons (over 60 Years)</a:t>
            </a:r>
          </a:p>
          <a:p>
            <a:r>
              <a:rPr lang="en-US" dirty="0" smtClean="0"/>
              <a:t> </a:t>
            </a:r>
            <a:r>
              <a:rPr lang="en-US" dirty="0"/>
              <a:t>Use ITN</a:t>
            </a:r>
          </a:p>
          <a:p>
            <a:r>
              <a:rPr lang="en-US" dirty="0" smtClean="0"/>
              <a:t>Wash </a:t>
            </a:r>
            <a:r>
              <a:rPr lang="en-US" dirty="0"/>
              <a:t>your hands before eating or </a:t>
            </a:r>
            <a:r>
              <a:rPr lang="en-US" dirty="0" smtClean="0"/>
              <a:t>handling food</a:t>
            </a:r>
            <a:endParaRPr lang="en-US" dirty="0"/>
          </a:p>
          <a:p>
            <a:r>
              <a:rPr lang="en-US" dirty="0" smtClean="0"/>
              <a:t>Go </a:t>
            </a:r>
            <a:r>
              <a:rPr lang="en-US" dirty="0"/>
              <a:t>for regular medical check-ups</a:t>
            </a:r>
          </a:p>
          <a:p>
            <a:r>
              <a:rPr lang="en-US" dirty="0" smtClean="0"/>
              <a:t>Exercise </a:t>
            </a:r>
            <a:r>
              <a:rPr lang="en-US" dirty="0"/>
              <a:t>and eat a balanced diet</a:t>
            </a:r>
          </a:p>
        </p:txBody>
      </p:sp>
    </p:spTree>
    <p:extLst>
      <p:ext uri="{BB962C8B-B14F-4D97-AF65-F5344CB8AC3E}">
        <p14:creationId xmlns:p14="http://schemas.microsoft.com/office/powerpoint/2010/main" val="3441729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Interventions </a:t>
            </a:r>
            <a:r>
              <a:rPr lang="en-US" b="1" dirty="0"/>
              <a:t>at tier 1, </a:t>
            </a:r>
            <a:endParaRPr lang="en-US" i="1" dirty="0"/>
          </a:p>
        </p:txBody>
      </p:sp>
      <p:sp>
        <p:nvSpPr>
          <p:cNvPr id="3" name="Content Placeholder 2"/>
          <p:cNvSpPr>
            <a:spLocks noGrp="1"/>
          </p:cNvSpPr>
          <p:nvPr>
            <p:ph idx="1"/>
          </p:nvPr>
        </p:nvSpPr>
        <p:spPr/>
        <p:txBody>
          <a:bodyPr>
            <a:normAutofit/>
          </a:bodyPr>
          <a:lstStyle/>
          <a:p>
            <a:pPr marL="0" indent="0">
              <a:buNone/>
            </a:pPr>
            <a:r>
              <a:rPr lang="en-US" b="1" dirty="0" smtClean="0"/>
              <a:t>1.Good hygiene and sanitation practice promotions:</a:t>
            </a:r>
          </a:p>
          <a:p>
            <a:r>
              <a:rPr lang="en-US" dirty="0" smtClean="0"/>
              <a:t>Appropriate hand washing with soap </a:t>
            </a:r>
          </a:p>
          <a:p>
            <a:r>
              <a:rPr lang="en-US" dirty="0" smtClean="0"/>
              <a:t>Appropriate latrine use </a:t>
            </a:r>
          </a:p>
          <a:p>
            <a:r>
              <a:rPr lang="en-US" dirty="0" smtClean="0"/>
              <a:t>Household water treatment and water source RX </a:t>
            </a:r>
          </a:p>
          <a:p>
            <a:pPr marL="0" indent="0">
              <a:buNone/>
            </a:pPr>
            <a:r>
              <a:rPr lang="en-US" b="1" dirty="0" smtClean="0"/>
              <a:t>2.Screening of malaria </a:t>
            </a:r>
            <a:r>
              <a:rPr lang="en-US" dirty="0" smtClean="0"/>
              <a:t>in the community using  RDT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b="1" dirty="0" smtClean="0"/>
          </a:p>
          <a:p>
            <a:endParaRPr lang="en-US" dirty="0"/>
          </a:p>
        </p:txBody>
      </p:sp>
    </p:spTree>
    <p:extLst>
      <p:ext uri="{BB962C8B-B14F-4D97-AF65-F5344CB8AC3E}">
        <p14:creationId xmlns:p14="http://schemas.microsoft.com/office/powerpoint/2010/main" val="31397700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3.Health  </a:t>
            </a:r>
            <a:r>
              <a:rPr lang="en-US" b="1" dirty="0"/>
              <a:t>promotion &amp; education on prevention of communicable disease:</a:t>
            </a:r>
          </a:p>
          <a:p>
            <a:pPr>
              <a:buFont typeface="Wingdings" pitchFamily="2" charset="2"/>
              <a:buChar char="v"/>
            </a:pPr>
            <a:r>
              <a:rPr lang="en-US" dirty="0"/>
              <a:t>Environmental sanitation </a:t>
            </a:r>
          </a:p>
          <a:p>
            <a:pPr>
              <a:buFont typeface="Wingdings" pitchFamily="2" charset="2"/>
              <a:buChar char="v"/>
            </a:pPr>
            <a:r>
              <a:rPr lang="en-US" dirty="0" smtClean="0"/>
              <a:t>Infection prevention practices </a:t>
            </a:r>
            <a:r>
              <a:rPr lang="en-US" dirty="0" err="1" smtClean="0"/>
              <a:t>eg</a:t>
            </a:r>
            <a:r>
              <a:rPr lang="en-US" dirty="0" smtClean="0"/>
              <a:t> safe dwelling, safe sex, safe food handling, safe water</a:t>
            </a:r>
          </a:p>
          <a:p>
            <a:pPr>
              <a:buFont typeface="Wingdings" pitchFamily="2" charset="2"/>
              <a:buChar char="v"/>
            </a:pPr>
            <a:r>
              <a:rPr lang="en-US" dirty="0" smtClean="0"/>
              <a:t>Education on importance on immunization</a:t>
            </a:r>
          </a:p>
          <a:p>
            <a:pPr marL="0" indent="0">
              <a:buNone/>
            </a:pPr>
            <a:r>
              <a:rPr lang="en-US" b="1" dirty="0" smtClean="0"/>
              <a:t>4.Sex education: </a:t>
            </a:r>
            <a:r>
              <a:rPr lang="en-US" dirty="0" smtClean="0"/>
              <a:t>to targeted groups like prostitutes, adolescents</a:t>
            </a:r>
            <a:endParaRPr lang="en-US" b="1" dirty="0"/>
          </a:p>
        </p:txBody>
      </p:sp>
    </p:spTree>
    <p:extLst>
      <p:ext uri="{BB962C8B-B14F-4D97-AF65-F5344CB8AC3E}">
        <p14:creationId xmlns:p14="http://schemas.microsoft.com/office/powerpoint/2010/main" val="39986837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5.Health promotion &amp; education on violence and Injuries prevention </a:t>
            </a:r>
          </a:p>
          <a:p>
            <a:pPr>
              <a:buFontTx/>
              <a:buChar char="-"/>
            </a:pPr>
            <a:r>
              <a:rPr lang="en-US" dirty="0" smtClean="0"/>
              <a:t>On prevention of RTA, Burns, fire, gender based violence</a:t>
            </a:r>
          </a:p>
          <a:p>
            <a:pPr marL="0" indent="0">
              <a:buNone/>
            </a:pPr>
            <a:r>
              <a:rPr lang="en-US" b="1" dirty="0" smtClean="0"/>
              <a:t>6.Community screening of NCDs- </a:t>
            </a:r>
            <a:r>
              <a:rPr lang="en-US" dirty="0" smtClean="0"/>
              <a:t>e.g.  Routine BP measuring in the community</a:t>
            </a:r>
          </a:p>
          <a:p>
            <a:pPr marL="0" indent="0">
              <a:buNone/>
            </a:pPr>
            <a:r>
              <a:rPr lang="en-US" dirty="0" smtClean="0"/>
              <a:t>7.Health education on early screening and Rx of NCDs</a:t>
            </a:r>
          </a:p>
          <a:p>
            <a:pPr marL="0" indent="0">
              <a:buNone/>
            </a:pPr>
            <a:r>
              <a:rPr lang="en-US" dirty="0" smtClean="0"/>
              <a:t>8.Communication on harmful effects of substance abuse </a:t>
            </a:r>
            <a:endParaRPr lang="en-US" dirty="0"/>
          </a:p>
        </p:txBody>
      </p:sp>
    </p:spTree>
    <p:extLst>
      <p:ext uri="{BB962C8B-B14F-4D97-AF65-F5344CB8AC3E}">
        <p14:creationId xmlns:p14="http://schemas.microsoft.com/office/powerpoint/2010/main" val="922813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Provision of pre-hospital basic first aid </a:t>
            </a:r>
          </a:p>
          <a:p>
            <a:r>
              <a:rPr lang="en-US" dirty="0" smtClean="0"/>
              <a:t>Promotional of dietary diversification and food supplementation</a:t>
            </a:r>
            <a:endParaRPr lang="en-US" dirty="0"/>
          </a:p>
        </p:txBody>
      </p:sp>
    </p:spTree>
    <p:extLst>
      <p:ext uri="{BB962C8B-B14F-4D97-AF65-F5344CB8AC3E}">
        <p14:creationId xmlns:p14="http://schemas.microsoft.com/office/powerpoint/2010/main" val="13856621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High impact community health interventions at tier 1</a:t>
            </a:r>
          </a:p>
        </p:txBody>
      </p:sp>
      <p:sp>
        <p:nvSpPr>
          <p:cNvPr id="3" name="Content Placeholder 2"/>
          <p:cNvSpPr>
            <a:spLocks noGrp="1"/>
          </p:cNvSpPr>
          <p:nvPr>
            <p:ph idx="1"/>
          </p:nvPr>
        </p:nvSpPr>
        <p:spPr/>
        <p:txBody>
          <a:bodyPr/>
          <a:lstStyle/>
          <a:p>
            <a:pPr marL="0" indent="0">
              <a:buNone/>
            </a:pPr>
            <a:r>
              <a:rPr lang="en-US" dirty="0" smtClean="0"/>
              <a:t>Personal assignments</a:t>
            </a:r>
            <a:endParaRPr lang="en-US" dirty="0"/>
          </a:p>
        </p:txBody>
      </p:sp>
    </p:spTree>
    <p:extLst>
      <p:ext uri="{BB962C8B-B14F-4D97-AF65-F5344CB8AC3E}">
        <p14:creationId xmlns:p14="http://schemas.microsoft.com/office/powerpoint/2010/main" val="26234000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INTERSECTORAL COLLABORATION IN PROVISION OF HEALTH SERVICES </a:t>
            </a:r>
            <a:endParaRPr lang="en-US" b="1" dirty="0"/>
          </a:p>
        </p:txBody>
      </p:sp>
      <p:sp>
        <p:nvSpPr>
          <p:cNvPr id="3" name="Content Placeholder 2"/>
          <p:cNvSpPr>
            <a:spLocks noGrp="1"/>
          </p:cNvSpPr>
          <p:nvPr>
            <p:ph idx="1"/>
          </p:nvPr>
        </p:nvSpPr>
        <p:spPr/>
        <p:txBody>
          <a:bodyPr>
            <a:normAutofit fontScale="92500" lnSpcReduction="20000"/>
          </a:bodyPr>
          <a:lstStyle/>
          <a:p>
            <a:r>
              <a:rPr lang="en-GB" dirty="0"/>
              <a:t>The health of the community cannot be achieved by ministry of health intervention only, other sectors are equally important in promoting community’s health &amp; self-reliance. </a:t>
            </a:r>
          </a:p>
          <a:p>
            <a:r>
              <a:rPr lang="en-GB" dirty="0"/>
              <a:t>These other sectors include: government ministries, non-governmental </a:t>
            </a:r>
            <a:r>
              <a:rPr lang="en-GB" dirty="0" smtClean="0"/>
              <a:t>organisations </a:t>
            </a:r>
            <a:r>
              <a:rPr lang="en-GB" dirty="0"/>
              <a:t>, private sector. </a:t>
            </a:r>
          </a:p>
          <a:p>
            <a:r>
              <a:rPr lang="en-GB" dirty="0"/>
              <a:t>Therefore these sectors need to work together  in </a:t>
            </a:r>
            <a:r>
              <a:rPr lang="en-GB" dirty="0" smtClean="0"/>
              <a:t>multi-</a:t>
            </a:r>
            <a:r>
              <a:rPr lang="en-GB" dirty="0" err="1" smtClean="0"/>
              <a:t>sectoral</a:t>
            </a:r>
            <a:r>
              <a:rPr lang="en-GB" dirty="0" smtClean="0"/>
              <a:t> </a:t>
            </a:r>
            <a:r>
              <a:rPr lang="en-GB" dirty="0"/>
              <a:t>approach to coordinate their goals, plans,&amp; activities to ensure that they Contribute to the health of the community</a:t>
            </a:r>
            <a:endParaRPr lang="en-US" dirty="0"/>
          </a:p>
        </p:txBody>
      </p:sp>
    </p:spTree>
    <p:extLst>
      <p:ext uri="{BB962C8B-B14F-4D97-AF65-F5344CB8AC3E}">
        <p14:creationId xmlns:p14="http://schemas.microsoft.com/office/powerpoint/2010/main" val="904306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46707</TotalTime>
  <Words>9965</Words>
  <Application>Microsoft Office PowerPoint</Application>
  <PresentationFormat>On-screen Show (4:3)</PresentationFormat>
  <Paragraphs>906</Paragraphs>
  <Slides>188</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188</vt:i4>
      </vt:variant>
    </vt:vector>
  </HeadingPairs>
  <TitlesOfParts>
    <vt:vector size="196" baseType="lpstr">
      <vt:lpstr>Arial</vt:lpstr>
      <vt:lpstr>Calibri</vt:lpstr>
      <vt:lpstr>Gill Sans MT</vt:lpstr>
      <vt:lpstr>MetaNormal-Roman</vt:lpstr>
      <vt:lpstr>Times New Roman</vt:lpstr>
      <vt:lpstr>Wingdings</vt:lpstr>
      <vt:lpstr>Office Theme</vt:lpstr>
      <vt:lpstr>1_Office Theme</vt:lpstr>
      <vt:lpstr> COMMUNITY HEALTH NURSING 11</vt:lpstr>
      <vt:lpstr>HEALTH CARE DELIVERY SYSTEM</vt:lpstr>
      <vt:lpstr>Cont.</vt:lpstr>
      <vt:lpstr>Policies guiding health care delivery in Kenya and globally</vt:lpstr>
      <vt:lpstr>1.Alma-Ata Declaration  </vt:lpstr>
      <vt:lpstr>Declaration1 -Definition of health </vt:lpstr>
      <vt:lpstr>Declaration II- equity </vt:lpstr>
      <vt:lpstr>Cont.</vt:lpstr>
      <vt:lpstr>Cont.</vt:lpstr>
      <vt:lpstr>VI-primary health and component </vt:lpstr>
      <vt:lpstr>Cont.</vt:lpstr>
      <vt:lpstr> VII :Primary health care: </vt:lpstr>
      <vt:lpstr>Cont.</vt:lpstr>
      <vt:lpstr>Cont.</vt:lpstr>
      <vt:lpstr>Cont.</vt:lpstr>
      <vt:lpstr>Cont.</vt:lpstr>
      <vt:lpstr>Cont.</vt:lpstr>
      <vt:lpstr>2.Abuja declaration of 2001</vt:lpstr>
      <vt:lpstr>Abuja declaration</vt:lpstr>
      <vt:lpstr>3. OUAGADOUGOU DECLARATION </vt:lpstr>
      <vt:lpstr>OUAGADOUGOU DECLARATION</vt:lpstr>
      <vt:lpstr> The meeting came with the following Declarations or resolutions </vt:lpstr>
      <vt:lpstr>Cont.</vt:lpstr>
      <vt:lpstr>Cont.</vt:lpstr>
      <vt:lpstr>Cont.</vt:lpstr>
      <vt:lpstr>Cont.</vt:lpstr>
      <vt:lpstr>Cont.</vt:lpstr>
      <vt:lpstr>Cont.</vt:lpstr>
      <vt:lpstr>Cont.</vt:lpstr>
      <vt:lpstr>Cont.</vt:lpstr>
      <vt:lpstr>Cont.</vt:lpstr>
      <vt:lpstr>SUSTAINABLE DEVELOPMENT </vt:lpstr>
      <vt:lpstr>Cont.</vt:lpstr>
      <vt:lpstr>Cont.</vt:lpstr>
      <vt:lpstr>Cont.</vt:lpstr>
      <vt:lpstr>CONT.</vt:lpstr>
      <vt:lpstr>Cont.</vt:lpstr>
      <vt:lpstr>Cont.</vt:lpstr>
      <vt:lpstr>Cont.</vt:lpstr>
      <vt:lpstr>Cont.</vt:lpstr>
      <vt:lpstr>Cont.</vt:lpstr>
      <vt:lpstr>Cont.</vt:lpstr>
      <vt:lpstr>convention on population and development (ICPD Cairo)</vt:lpstr>
      <vt:lpstr>Cont.</vt:lpstr>
      <vt:lpstr>Cont.</vt:lpstr>
      <vt:lpstr>Cont.</vt:lpstr>
      <vt:lpstr>CONVENTION OF ON THE RIGHTS OF CHILDREN</vt:lpstr>
      <vt:lpstr>Cont.</vt:lpstr>
      <vt:lpstr>Cont.</vt:lpstr>
      <vt:lpstr>Cont.</vt:lpstr>
      <vt:lpstr>Cont.</vt:lpstr>
      <vt:lpstr>Cont.</vt:lpstr>
      <vt:lpstr>Cont.</vt:lpstr>
      <vt:lpstr>Cont.</vt:lpstr>
      <vt:lpstr>Cont.</vt:lpstr>
      <vt:lpstr>Cont.</vt:lpstr>
      <vt:lpstr>Cont.</vt:lpstr>
      <vt:lpstr>Cont.</vt:lpstr>
      <vt:lpstr>Kenya health strategic and investment plan 2012-2017objectives)</vt:lpstr>
      <vt:lpstr>KHSSP 2012-2017  6 policy objectives </vt:lpstr>
      <vt:lpstr>Cont.</vt:lpstr>
      <vt:lpstr>ORGANIZATION OF HEALTH SERVICES IN KENYA</vt:lpstr>
      <vt:lpstr>Organization of health services in Kenya</vt:lpstr>
      <vt:lpstr>Cont.</vt:lpstr>
      <vt:lpstr>Cont.</vt:lpstr>
      <vt:lpstr>Cont.</vt:lpstr>
      <vt:lpstr>PowerPoint Presentation</vt:lpstr>
      <vt:lpstr>MINISTRY OF HEALTH</vt:lpstr>
      <vt:lpstr>Functions of Ministry of health</vt:lpstr>
      <vt:lpstr>Cont.</vt:lpstr>
      <vt:lpstr>MoH [National (Central Level )   </vt:lpstr>
      <vt:lpstr>Cont.</vt:lpstr>
      <vt:lpstr>Cont.</vt:lpstr>
      <vt:lpstr>MEMBERS OF COUNTY HEALTH MANAGEMENT TEAM </vt:lpstr>
      <vt:lpstr>OTHER COOPTED MEMBERS</vt:lpstr>
      <vt:lpstr>FUNCTIONS OF CHMT</vt:lpstr>
      <vt:lpstr>CONT.</vt:lpstr>
      <vt:lpstr>SUB-COUNTY HEALTH MANAGEMENT TEAM</vt:lpstr>
      <vt:lpstr>THE MEMBERS OF THE SCHMT </vt:lpstr>
      <vt:lpstr>other co-opted members   </vt:lpstr>
      <vt:lpstr> FUNCTIONS OR ROLES  OF THE SCHMT   </vt:lpstr>
      <vt:lpstr>Count. </vt:lpstr>
      <vt:lpstr>County nurse /sub-county public health nurse</vt:lpstr>
      <vt:lpstr>Cont.</vt:lpstr>
      <vt:lpstr>Questions</vt:lpstr>
      <vt:lpstr>Kenya Essential package for health KEPH</vt:lpstr>
      <vt:lpstr>Cont.</vt:lpstr>
      <vt:lpstr>life cycle of cohorts</vt:lpstr>
      <vt:lpstr>cont.</vt:lpstr>
      <vt:lpstr>key messages,/interventions at tier 1</vt:lpstr>
      <vt:lpstr>Cont.</vt:lpstr>
      <vt:lpstr>cont.</vt:lpstr>
      <vt:lpstr>Cont.</vt:lpstr>
      <vt:lpstr>Interventions at tier 1, </vt:lpstr>
      <vt:lpstr>Cont.</vt:lpstr>
      <vt:lpstr>Cont.</vt:lpstr>
      <vt:lpstr>Cont.</vt:lpstr>
      <vt:lpstr>components High impact community health interventions at tier 1</vt:lpstr>
      <vt:lpstr>INTERSECTORAL COLLABORATION IN PROVISION OF HEALTH SERVICES </vt:lpstr>
      <vt:lpstr>Cont.</vt:lpstr>
      <vt:lpstr>Roles of other government ministries and NGOS provision of health</vt:lpstr>
      <vt:lpstr>Cont.</vt:lpstr>
      <vt:lpstr>Cont.</vt:lpstr>
      <vt:lpstr>Cont.</vt:lpstr>
      <vt:lpstr>Cont.</vt:lpstr>
      <vt:lpstr>Cont.</vt:lpstr>
      <vt:lpstr>Cont.</vt:lpstr>
      <vt:lpstr>Cont.</vt:lpstr>
      <vt:lpstr>cont.</vt:lpstr>
      <vt:lpstr>Cont.</vt:lpstr>
      <vt:lpstr>Cont.</vt:lpstr>
      <vt:lpstr>cont</vt:lpstr>
      <vt:lpstr>PowerPoint Presentation</vt:lpstr>
      <vt:lpstr>INTEGRATED HEALTH SYSTEMS:</vt:lpstr>
      <vt:lpstr>Cont.</vt:lpstr>
      <vt:lpstr>cont</vt:lpstr>
      <vt:lpstr>Advantages of integration</vt:lpstr>
      <vt:lpstr>Disadvantages of integration</vt:lpstr>
      <vt:lpstr>CONCEPT OF RURAL HEALTH</vt:lpstr>
      <vt:lpstr>Historical background of RH</vt:lpstr>
      <vt:lpstr>Cont.</vt:lpstr>
      <vt:lpstr>3 objective of RHU</vt:lpstr>
      <vt:lpstr>Rural health demonstration centres in Kenya</vt:lpstr>
      <vt:lpstr>Achievements of rural health unit</vt:lpstr>
      <vt:lpstr>services offered at static health facility</vt:lpstr>
      <vt:lpstr>services offered at static health facility</vt:lpstr>
      <vt:lpstr>Cont.</vt:lpstr>
      <vt:lpstr>COMMUNITY OUTREACH SURVICES</vt:lpstr>
      <vt:lpstr>Cont.</vt:lpstr>
      <vt:lpstr>Mobile clinic services</vt:lpstr>
      <vt:lpstr>Cont.</vt:lpstr>
      <vt:lpstr>Cont.</vt:lpstr>
      <vt:lpstr>Mobile clinic services</vt:lpstr>
      <vt:lpstr>1.HOME-VISITING</vt:lpstr>
      <vt:lpstr>Purposes of home visiting</vt:lpstr>
      <vt:lpstr>Skills needed in home visiting</vt:lpstr>
      <vt:lpstr>Factors to consider b4 home visiting</vt:lpstr>
      <vt:lpstr>Principles of Home Visiting</vt:lpstr>
      <vt:lpstr>Cont.</vt:lpstr>
      <vt:lpstr>Source of clients for home visiting</vt:lpstr>
      <vt:lpstr>The Process of Home Visiting</vt:lpstr>
      <vt:lpstr>Cont.</vt:lpstr>
      <vt:lpstr>Cont.</vt:lpstr>
      <vt:lpstr>Cont.</vt:lpstr>
      <vt:lpstr>Advantages of Home Visiting  </vt:lpstr>
      <vt:lpstr>Cont.</vt:lpstr>
      <vt:lpstr>Disadvantages of Home Visiting  </vt:lpstr>
      <vt:lpstr>cont</vt:lpstr>
      <vt:lpstr>Cont.</vt:lpstr>
      <vt:lpstr>2.SCHOOL HEALTH PROGRAMMES</vt:lpstr>
      <vt:lpstr>Cont.</vt:lpstr>
      <vt:lpstr>Organisation of School Health Programmes</vt:lpstr>
      <vt:lpstr>Cont.</vt:lpstr>
      <vt:lpstr>THE NEEDS OF A SCHOOL CHILD </vt:lpstr>
      <vt:lpstr>Cont.</vt:lpstr>
      <vt:lpstr>Cont.</vt:lpstr>
      <vt:lpstr>Cont.</vt:lpstr>
      <vt:lpstr>Objectives of School Health  </vt:lpstr>
      <vt:lpstr>Cont.</vt:lpstr>
      <vt:lpstr>PowerPoint Presentation</vt:lpstr>
      <vt:lpstr>Health problems of school children</vt:lpstr>
      <vt:lpstr>Activities of school health</vt:lpstr>
      <vt:lpstr>1.Provision of clinical services</vt:lpstr>
      <vt:lpstr>Cont.</vt:lpstr>
      <vt:lpstr>Cont.</vt:lpstr>
      <vt:lpstr>2.School environment</vt:lpstr>
      <vt:lpstr>Cont.</vt:lpstr>
      <vt:lpstr>Cont.</vt:lpstr>
      <vt:lpstr>3.Health education</vt:lpstr>
      <vt:lpstr>Constrains/problems of school health programme</vt:lpstr>
      <vt:lpstr>Role  of community health nurse in school health</vt:lpstr>
      <vt:lpstr>Cont.</vt:lpstr>
      <vt:lpstr>Cont.</vt:lpstr>
      <vt:lpstr>Cont.</vt:lpstr>
      <vt:lpstr>  Evaluating School Health Services   </vt:lpstr>
      <vt:lpstr>Cont.</vt:lpstr>
      <vt:lpstr>Cont.</vt:lpstr>
      <vt:lpstr>Cont.</vt:lpstr>
      <vt:lpstr>NCK questions </vt:lpstr>
      <vt:lpstr>FQE 2011</vt:lpstr>
      <vt:lpstr>Common Home Accident and Preventive Methods</vt:lpstr>
      <vt:lpstr>CHOKING AND SUFFOCATION</vt:lpstr>
      <vt:lpstr>Cont.</vt:lpstr>
      <vt:lpstr>BURN/SCALD</vt:lpstr>
      <vt:lpstr>Cont.</vt:lpstr>
      <vt:lpstr>Prevention:</vt:lpstr>
      <vt:lpstr>DROWNING</vt:lpstr>
      <vt:lpstr>Sep 2018 promotional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HEALTH NURSING 11</dc:title>
  <dc:creator>erick</dc:creator>
  <cp:lastModifiedBy>Admin</cp:lastModifiedBy>
  <cp:revision>264</cp:revision>
  <dcterms:created xsi:type="dcterms:W3CDTF">2019-04-25T17:39:54Z</dcterms:created>
  <dcterms:modified xsi:type="dcterms:W3CDTF">2023-06-29T07:36:31Z</dcterms:modified>
</cp:coreProperties>
</file>