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49" r:id="rId3"/>
    <p:sldId id="350" r:id="rId4"/>
    <p:sldId id="351" r:id="rId5"/>
    <p:sldId id="352" r:id="rId6"/>
    <p:sldId id="353" r:id="rId7"/>
    <p:sldId id="354" r:id="rId8"/>
    <p:sldId id="355" r:id="rId9"/>
    <p:sldId id="356" r:id="rId10"/>
    <p:sldId id="357" r:id="rId11"/>
    <p:sldId id="305" r:id="rId12"/>
    <p:sldId id="306" r:id="rId13"/>
    <p:sldId id="307" r:id="rId14"/>
    <p:sldId id="308" r:id="rId15"/>
    <p:sldId id="309" r:id="rId16"/>
    <p:sldId id="310" r:id="rId17"/>
    <p:sldId id="311" r:id="rId18"/>
    <p:sldId id="312" r:id="rId19"/>
    <p:sldId id="313" r:id="rId20"/>
    <p:sldId id="314" r:id="rId21"/>
    <p:sldId id="315" r:id="rId22"/>
    <p:sldId id="348"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45" r:id="rId38"/>
    <p:sldId id="346" r:id="rId39"/>
    <p:sldId id="347" r:id="rId40"/>
    <p:sldId id="330" r:id="rId41"/>
    <p:sldId id="331" r:id="rId42"/>
    <p:sldId id="332" r:id="rId43"/>
    <p:sldId id="342" r:id="rId44"/>
    <p:sldId id="333" r:id="rId45"/>
    <p:sldId id="343" r:id="rId46"/>
    <p:sldId id="334" r:id="rId47"/>
    <p:sldId id="335" r:id="rId48"/>
    <p:sldId id="337" r:id="rId49"/>
    <p:sldId id="338" r:id="rId50"/>
    <p:sldId id="336" r:id="rId51"/>
    <p:sldId id="339" r:id="rId52"/>
    <p:sldId id="340" r:id="rId53"/>
    <p:sldId id="341" r:id="rId54"/>
    <p:sldId id="390" r:id="rId55"/>
    <p:sldId id="358" r:id="rId56"/>
    <p:sldId id="387" r:id="rId57"/>
    <p:sldId id="388" r:id="rId58"/>
    <p:sldId id="359" r:id="rId59"/>
    <p:sldId id="360" r:id="rId60"/>
    <p:sldId id="362" r:id="rId61"/>
    <p:sldId id="364" r:id="rId62"/>
    <p:sldId id="365" r:id="rId63"/>
    <p:sldId id="389" r:id="rId64"/>
    <p:sldId id="391" r:id="rId65"/>
    <p:sldId id="366" r:id="rId66"/>
    <p:sldId id="392" r:id="rId67"/>
    <p:sldId id="393" r:id="rId68"/>
    <p:sldId id="367" r:id="rId69"/>
    <p:sldId id="394" r:id="rId70"/>
    <p:sldId id="368" r:id="rId71"/>
    <p:sldId id="395" r:id="rId72"/>
    <p:sldId id="369" r:id="rId73"/>
    <p:sldId id="397" r:id="rId74"/>
    <p:sldId id="396" r:id="rId75"/>
    <p:sldId id="370" r:id="rId76"/>
    <p:sldId id="371" r:id="rId77"/>
    <p:sldId id="398" r:id="rId78"/>
    <p:sldId id="400" r:id="rId79"/>
    <p:sldId id="399" r:id="rId80"/>
    <p:sldId id="373" r:id="rId81"/>
    <p:sldId id="375" r:id="rId82"/>
    <p:sldId id="377" r:id="rId83"/>
    <p:sldId id="403" r:id="rId84"/>
    <p:sldId id="401" r:id="rId85"/>
    <p:sldId id="402" r:id="rId86"/>
    <p:sldId id="378" r:id="rId87"/>
    <p:sldId id="404" r:id="rId88"/>
    <p:sldId id="406" r:id="rId89"/>
    <p:sldId id="379" r:id="rId90"/>
    <p:sldId id="405" r:id="rId91"/>
    <p:sldId id="381" r:id="rId92"/>
    <p:sldId id="382" r:id="rId93"/>
    <p:sldId id="410" r:id="rId94"/>
    <p:sldId id="384" r:id="rId95"/>
    <p:sldId id="409" r:id="rId96"/>
    <p:sldId id="386" r:id="rId97"/>
    <p:sldId id="408" r:id="rId98"/>
    <p:sldId id="407" r:id="rId99"/>
    <p:sldId id="416" r:id="rId100"/>
    <p:sldId id="415" r:id="rId101"/>
    <p:sldId id="411" r:id="rId102"/>
    <p:sldId id="412" r:id="rId103"/>
    <p:sldId id="413" r:id="rId104"/>
    <p:sldId id="414"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933E0-6357-46AC-9166-53E821CC663B}" type="doc">
      <dgm:prSet loTypeId="urn:microsoft.com/office/officeart/2005/8/layout/orgChart1" loCatId="hierarchy" qsTypeId="urn:microsoft.com/office/officeart/2005/8/quickstyle/simple1" qsCatId="simple" csTypeId="urn:microsoft.com/office/officeart/2005/8/colors/accent1_2" csCatId="accent1"/>
      <dgm:spPr/>
    </dgm:pt>
    <dgm:pt modelId="{A6BB631A-B318-4008-ADCC-DFCE64EA2FCC}">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2"/>
              </a:solidFill>
              <a:effectLst/>
              <a:latin typeface="Times New Roman" panose="02020603050405020304" pitchFamily="18" charset="0"/>
            </a:rPr>
            <a:t>Bacterial Infections</a:t>
          </a:r>
        </a:p>
      </dgm:t>
    </dgm:pt>
    <dgm:pt modelId="{92FC953A-7782-4E93-BC73-73AADD566A30}" type="parTrans" cxnId="{C4B3D52C-EAA3-4C7F-8794-EA7A3DFACC16}">
      <dgm:prSet/>
      <dgm:spPr/>
    </dgm:pt>
    <dgm:pt modelId="{DF157AD0-9DDC-49E7-8EC3-7BF46ECC77BC}" type="sibTrans" cxnId="{C4B3D52C-EAA3-4C7F-8794-EA7A3DFACC16}">
      <dgm:prSet/>
      <dgm:spPr/>
    </dgm:pt>
    <dgm:pt modelId="{FAB0EE84-2EAE-49E1-81A6-45B65BE94892}">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1) Staph. and/or Strept.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Infections</a:t>
          </a:r>
        </a:p>
      </dgm:t>
    </dgm:pt>
    <dgm:pt modelId="{82E818B7-F83A-47DE-BCD2-83A7B555A36E}" type="parTrans" cxnId="{FF8907CC-B277-467C-A32D-8201E30046A9}">
      <dgm:prSet/>
      <dgm:spPr/>
    </dgm:pt>
    <dgm:pt modelId="{2A871E90-D000-49B7-B396-93DD1AB82752}" type="sibTrans" cxnId="{FF8907CC-B277-467C-A32D-8201E30046A9}">
      <dgm:prSet/>
      <dgm:spPr/>
    </dgm:pt>
    <dgm:pt modelId="{9B1B97C0-B007-4A50-83F2-B516959E6E28}">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2) Streptococcal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 infections</a:t>
          </a:r>
        </a:p>
      </dgm:t>
    </dgm:pt>
    <dgm:pt modelId="{D716A589-13B4-49A0-8EB4-27BDD254E6DD}" type="parTrans" cxnId="{F4A99B8B-1F57-4F80-8F2F-414E7FCAA1D0}">
      <dgm:prSet/>
      <dgm:spPr/>
    </dgm:pt>
    <dgm:pt modelId="{6FCBF2E3-D5CC-4D71-9599-90751DCF1B5E}" type="sibTrans" cxnId="{F4A99B8B-1F57-4F80-8F2F-414E7FCAA1D0}">
      <dgm:prSet/>
      <dgm:spPr/>
    </dgm:pt>
    <dgm:pt modelId="{06308FC4-08FD-4062-BB11-A3B05E42785B}">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3) Infection Of The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Hair Follicle</a:t>
          </a:r>
        </a:p>
      </dgm:t>
    </dgm:pt>
    <dgm:pt modelId="{E805884B-3813-4E4F-9F42-D777D51A7F53}" type="parTrans" cxnId="{DDE67183-6A03-4ECC-BDD0-EC96A64EA01B}">
      <dgm:prSet/>
      <dgm:spPr/>
    </dgm:pt>
    <dgm:pt modelId="{F25B990E-95B2-4FAB-9800-103A1E289C9B}" type="sibTrans" cxnId="{DDE67183-6A03-4ECC-BDD0-EC96A64EA01B}">
      <dgm:prSet/>
      <dgm:spPr/>
    </dgm:pt>
    <dgm:pt modelId="{B15F57C5-5285-4F01-A0B3-CCB92187B4D7}" type="pres">
      <dgm:prSet presAssocID="{0B9933E0-6357-46AC-9166-53E821CC663B}" presName="hierChild1" presStyleCnt="0">
        <dgm:presLayoutVars>
          <dgm:orgChart val="1"/>
          <dgm:chPref val="1"/>
          <dgm:dir/>
          <dgm:animOne val="branch"/>
          <dgm:animLvl val="lvl"/>
          <dgm:resizeHandles/>
        </dgm:presLayoutVars>
      </dgm:prSet>
      <dgm:spPr/>
    </dgm:pt>
    <dgm:pt modelId="{3E76B2B8-CE96-4DF0-BF28-945D3C8C0F0D}" type="pres">
      <dgm:prSet presAssocID="{A6BB631A-B318-4008-ADCC-DFCE64EA2FCC}" presName="hierRoot1" presStyleCnt="0">
        <dgm:presLayoutVars>
          <dgm:hierBranch/>
        </dgm:presLayoutVars>
      </dgm:prSet>
      <dgm:spPr/>
    </dgm:pt>
    <dgm:pt modelId="{B64E6DB1-CA93-4A6D-B8A7-A83D22AC52B2}" type="pres">
      <dgm:prSet presAssocID="{A6BB631A-B318-4008-ADCC-DFCE64EA2FCC}" presName="rootComposite1" presStyleCnt="0"/>
      <dgm:spPr/>
    </dgm:pt>
    <dgm:pt modelId="{9C82904C-6D7E-4D6F-9282-8C29D816161D}" type="pres">
      <dgm:prSet presAssocID="{A6BB631A-B318-4008-ADCC-DFCE64EA2FCC}" presName="rootText1" presStyleLbl="node0" presStyleIdx="0" presStyleCnt="1">
        <dgm:presLayoutVars>
          <dgm:chPref val="3"/>
        </dgm:presLayoutVars>
      </dgm:prSet>
      <dgm:spPr/>
      <dgm:t>
        <a:bodyPr/>
        <a:lstStyle/>
        <a:p>
          <a:endParaRPr lang="en-GB"/>
        </a:p>
      </dgm:t>
    </dgm:pt>
    <dgm:pt modelId="{FE2FDF2D-46E3-4DA0-8DB9-E09D6C182A62}" type="pres">
      <dgm:prSet presAssocID="{A6BB631A-B318-4008-ADCC-DFCE64EA2FCC}" presName="rootConnector1" presStyleLbl="node1" presStyleIdx="0" presStyleCnt="0"/>
      <dgm:spPr/>
      <dgm:t>
        <a:bodyPr/>
        <a:lstStyle/>
        <a:p>
          <a:endParaRPr lang="en-GB"/>
        </a:p>
      </dgm:t>
    </dgm:pt>
    <dgm:pt modelId="{D80E35B8-37C2-41E2-AC9F-DEB872EA44D5}" type="pres">
      <dgm:prSet presAssocID="{A6BB631A-B318-4008-ADCC-DFCE64EA2FCC}" presName="hierChild2" presStyleCnt="0"/>
      <dgm:spPr/>
    </dgm:pt>
    <dgm:pt modelId="{1BC9C9C6-4097-4245-9413-8E914035CD7A}" type="pres">
      <dgm:prSet presAssocID="{82E818B7-F83A-47DE-BCD2-83A7B555A36E}" presName="Name35" presStyleLbl="parChTrans1D2" presStyleIdx="0" presStyleCnt="3"/>
      <dgm:spPr/>
    </dgm:pt>
    <dgm:pt modelId="{99FAF24F-E999-4C06-A256-08275803C655}" type="pres">
      <dgm:prSet presAssocID="{FAB0EE84-2EAE-49E1-81A6-45B65BE94892}" presName="hierRoot2" presStyleCnt="0">
        <dgm:presLayoutVars>
          <dgm:hierBranch/>
        </dgm:presLayoutVars>
      </dgm:prSet>
      <dgm:spPr/>
    </dgm:pt>
    <dgm:pt modelId="{4C8D696D-0BAE-4935-88D7-11FF76D7D0B4}" type="pres">
      <dgm:prSet presAssocID="{FAB0EE84-2EAE-49E1-81A6-45B65BE94892}" presName="rootComposite" presStyleCnt="0"/>
      <dgm:spPr/>
    </dgm:pt>
    <dgm:pt modelId="{6D71B920-167F-4854-85D0-8904E6178F64}" type="pres">
      <dgm:prSet presAssocID="{FAB0EE84-2EAE-49E1-81A6-45B65BE94892}" presName="rootText" presStyleLbl="node2" presStyleIdx="0" presStyleCnt="3">
        <dgm:presLayoutVars>
          <dgm:chPref val="3"/>
        </dgm:presLayoutVars>
      </dgm:prSet>
      <dgm:spPr/>
      <dgm:t>
        <a:bodyPr/>
        <a:lstStyle/>
        <a:p>
          <a:endParaRPr lang="en-GB"/>
        </a:p>
      </dgm:t>
    </dgm:pt>
    <dgm:pt modelId="{0A71BB76-3735-462F-AD75-926B41E2520B}" type="pres">
      <dgm:prSet presAssocID="{FAB0EE84-2EAE-49E1-81A6-45B65BE94892}" presName="rootConnector" presStyleLbl="node2" presStyleIdx="0" presStyleCnt="3"/>
      <dgm:spPr/>
      <dgm:t>
        <a:bodyPr/>
        <a:lstStyle/>
        <a:p>
          <a:endParaRPr lang="en-GB"/>
        </a:p>
      </dgm:t>
    </dgm:pt>
    <dgm:pt modelId="{6938C0C6-1741-4505-AE1D-1918C0BDBB5B}" type="pres">
      <dgm:prSet presAssocID="{FAB0EE84-2EAE-49E1-81A6-45B65BE94892}" presName="hierChild4" presStyleCnt="0"/>
      <dgm:spPr/>
    </dgm:pt>
    <dgm:pt modelId="{DB7E264F-C140-4DFD-A621-47A28FCA426E}" type="pres">
      <dgm:prSet presAssocID="{FAB0EE84-2EAE-49E1-81A6-45B65BE94892}" presName="hierChild5" presStyleCnt="0"/>
      <dgm:spPr/>
    </dgm:pt>
    <dgm:pt modelId="{A8228BF0-6D60-4A96-A881-F66CF1E83071}" type="pres">
      <dgm:prSet presAssocID="{D716A589-13B4-49A0-8EB4-27BDD254E6DD}" presName="Name35" presStyleLbl="parChTrans1D2" presStyleIdx="1" presStyleCnt="3"/>
      <dgm:spPr/>
    </dgm:pt>
    <dgm:pt modelId="{0C20EB7B-80AA-43F8-98AD-040195B9FA1D}" type="pres">
      <dgm:prSet presAssocID="{9B1B97C0-B007-4A50-83F2-B516959E6E28}" presName="hierRoot2" presStyleCnt="0">
        <dgm:presLayoutVars>
          <dgm:hierBranch/>
        </dgm:presLayoutVars>
      </dgm:prSet>
      <dgm:spPr/>
    </dgm:pt>
    <dgm:pt modelId="{F06C9067-9AEB-4924-9C6D-0EDA11AED585}" type="pres">
      <dgm:prSet presAssocID="{9B1B97C0-B007-4A50-83F2-B516959E6E28}" presName="rootComposite" presStyleCnt="0"/>
      <dgm:spPr/>
    </dgm:pt>
    <dgm:pt modelId="{0478CD3D-52BE-4313-8CC8-EE183255BA5A}" type="pres">
      <dgm:prSet presAssocID="{9B1B97C0-B007-4A50-83F2-B516959E6E28}" presName="rootText" presStyleLbl="node2" presStyleIdx="1" presStyleCnt="3">
        <dgm:presLayoutVars>
          <dgm:chPref val="3"/>
        </dgm:presLayoutVars>
      </dgm:prSet>
      <dgm:spPr/>
      <dgm:t>
        <a:bodyPr/>
        <a:lstStyle/>
        <a:p>
          <a:endParaRPr lang="en-GB"/>
        </a:p>
      </dgm:t>
    </dgm:pt>
    <dgm:pt modelId="{9DFFD33F-B609-49C1-8726-4552AD35ECAC}" type="pres">
      <dgm:prSet presAssocID="{9B1B97C0-B007-4A50-83F2-B516959E6E28}" presName="rootConnector" presStyleLbl="node2" presStyleIdx="1" presStyleCnt="3"/>
      <dgm:spPr/>
      <dgm:t>
        <a:bodyPr/>
        <a:lstStyle/>
        <a:p>
          <a:endParaRPr lang="en-GB"/>
        </a:p>
      </dgm:t>
    </dgm:pt>
    <dgm:pt modelId="{7B2B788C-CC0B-4E7E-AE28-321F6A25E937}" type="pres">
      <dgm:prSet presAssocID="{9B1B97C0-B007-4A50-83F2-B516959E6E28}" presName="hierChild4" presStyleCnt="0"/>
      <dgm:spPr/>
    </dgm:pt>
    <dgm:pt modelId="{9BAFA620-A2AD-4F76-871E-FB2AD0513FDB}" type="pres">
      <dgm:prSet presAssocID="{9B1B97C0-B007-4A50-83F2-B516959E6E28}" presName="hierChild5" presStyleCnt="0"/>
      <dgm:spPr/>
    </dgm:pt>
    <dgm:pt modelId="{B04BDFCB-6A9B-4BA8-B835-14B3D9BE81A6}" type="pres">
      <dgm:prSet presAssocID="{E805884B-3813-4E4F-9F42-D777D51A7F53}" presName="Name35" presStyleLbl="parChTrans1D2" presStyleIdx="2" presStyleCnt="3"/>
      <dgm:spPr/>
    </dgm:pt>
    <dgm:pt modelId="{89BFA513-DF37-44E3-9ABE-19A379B920AF}" type="pres">
      <dgm:prSet presAssocID="{06308FC4-08FD-4062-BB11-A3B05E42785B}" presName="hierRoot2" presStyleCnt="0">
        <dgm:presLayoutVars>
          <dgm:hierBranch/>
        </dgm:presLayoutVars>
      </dgm:prSet>
      <dgm:spPr/>
    </dgm:pt>
    <dgm:pt modelId="{7200B3F0-A3D0-4E39-B24B-094A57487D89}" type="pres">
      <dgm:prSet presAssocID="{06308FC4-08FD-4062-BB11-A3B05E42785B}" presName="rootComposite" presStyleCnt="0"/>
      <dgm:spPr/>
    </dgm:pt>
    <dgm:pt modelId="{EB2F26A8-3638-440F-83CD-2BB2ACB560CF}" type="pres">
      <dgm:prSet presAssocID="{06308FC4-08FD-4062-BB11-A3B05E42785B}" presName="rootText" presStyleLbl="node2" presStyleIdx="2" presStyleCnt="3">
        <dgm:presLayoutVars>
          <dgm:chPref val="3"/>
        </dgm:presLayoutVars>
      </dgm:prSet>
      <dgm:spPr/>
      <dgm:t>
        <a:bodyPr/>
        <a:lstStyle/>
        <a:p>
          <a:endParaRPr lang="en-GB"/>
        </a:p>
      </dgm:t>
    </dgm:pt>
    <dgm:pt modelId="{02390C3D-9C1C-4E9A-A4BE-EEEEC18F4717}" type="pres">
      <dgm:prSet presAssocID="{06308FC4-08FD-4062-BB11-A3B05E42785B}" presName="rootConnector" presStyleLbl="node2" presStyleIdx="2" presStyleCnt="3"/>
      <dgm:spPr/>
      <dgm:t>
        <a:bodyPr/>
        <a:lstStyle/>
        <a:p>
          <a:endParaRPr lang="en-GB"/>
        </a:p>
      </dgm:t>
    </dgm:pt>
    <dgm:pt modelId="{08E96DF9-CC76-4959-8021-483642B0FC46}" type="pres">
      <dgm:prSet presAssocID="{06308FC4-08FD-4062-BB11-A3B05E42785B}" presName="hierChild4" presStyleCnt="0"/>
      <dgm:spPr/>
    </dgm:pt>
    <dgm:pt modelId="{C5577C7E-2A59-4684-A4D8-7849A39522BC}" type="pres">
      <dgm:prSet presAssocID="{06308FC4-08FD-4062-BB11-A3B05E42785B}" presName="hierChild5" presStyleCnt="0"/>
      <dgm:spPr/>
    </dgm:pt>
    <dgm:pt modelId="{B434FFE0-88A4-4170-97DF-96731B8321B4}" type="pres">
      <dgm:prSet presAssocID="{A6BB631A-B318-4008-ADCC-DFCE64EA2FCC}" presName="hierChild3" presStyleCnt="0"/>
      <dgm:spPr/>
    </dgm:pt>
  </dgm:ptLst>
  <dgm:cxnLst>
    <dgm:cxn modelId="{31085EA2-CEDE-4421-A0B9-2094B029266C}" type="presOf" srcId="{82E818B7-F83A-47DE-BCD2-83A7B555A36E}" destId="{1BC9C9C6-4097-4245-9413-8E914035CD7A}" srcOrd="0" destOrd="0" presId="urn:microsoft.com/office/officeart/2005/8/layout/orgChart1"/>
    <dgm:cxn modelId="{DDE67183-6A03-4ECC-BDD0-EC96A64EA01B}" srcId="{A6BB631A-B318-4008-ADCC-DFCE64EA2FCC}" destId="{06308FC4-08FD-4062-BB11-A3B05E42785B}" srcOrd="2" destOrd="0" parTransId="{E805884B-3813-4E4F-9F42-D777D51A7F53}" sibTransId="{F25B990E-95B2-4FAB-9800-103A1E289C9B}"/>
    <dgm:cxn modelId="{ADC50A67-C66B-40B0-8206-8F5156F1AE7A}" type="presOf" srcId="{A6BB631A-B318-4008-ADCC-DFCE64EA2FCC}" destId="{FE2FDF2D-46E3-4DA0-8DB9-E09D6C182A62}" srcOrd="1" destOrd="0" presId="urn:microsoft.com/office/officeart/2005/8/layout/orgChart1"/>
    <dgm:cxn modelId="{7690D9F8-8786-43C6-AC9F-592711A33990}" type="presOf" srcId="{FAB0EE84-2EAE-49E1-81A6-45B65BE94892}" destId="{6D71B920-167F-4854-85D0-8904E6178F64}" srcOrd="0" destOrd="0" presId="urn:microsoft.com/office/officeart/2005/8/layout/orgChart1"/>
    <dgm:cxn modelId="{B8CD67DD-4BDE-4845-86B7-0203F1BA34DE}" type="presOf" srcId="{FAB0EE84-2EAE-49E1-81A6-45B65BE94892}" destId="{0A71BB76-3735-462F-AD75-926B41E2520B}" srcOrd="1" destOrd="0" presId="urn:microsoft.com/office/officeart/2005/8/layout/orgChart1"/>
    <dgm:cxn modelId="{21AA8AD6-0CE2-4060-AC89-F17D273456CB}" type="presOf" srcId="{9B1B97C0-B007-4A50-83F2-B516959E6E28}" destId="{0478CD3D-52BE-4313-8CC8-EE183255BA5A}" srcOrd="0" destOrd="0" presId="urn:microsoft.com/office/officeart/2005/8/layout/orgChart1"/>
    <dgm:cxn modelId="{C498CD5B-E7BA-46DD-8269-E553275E7D46}" type="presOf" srcId="{06308FC4-08FD-4062-BB11-A3B05E42785B}" destId="{EB2F26A8-3638-440F-83CD-2BB2ACB560CF}" srcOrd="0" destOrd="0" presId="urn:microsoft.com/office/officeart/2005/8/layout/orgChart1"/>
    <dgm:cxn modelId="{920F1807-A175-455C-8A0C-A7EB18528053}" type="presOf" srcId="{06308FC4-08FD-4062-BB11-A3B05E42785B}" destId="{02390C3D-9C1C-4E9A-A4BE-EEEEC18F4717}" srcOrd="1" destOrd="0" presId="urn:microsoft.com/office/officeart/2005/8/layout/orgChart1"/>
    <dgm:cxn modelId="{C4B3D52C-EAA3-4C7F-8794-EA7A3DFACC16}" srcId="{0B9933E0-6357-46AC-9166-53E821CC663B}" destId="{A6BB631A-B318-4008-ADCC-DFCE64EA2FCC}" srcOrd="0" destOrd="0" parTransId="{92FC953A-7782-4E93-BC73-73AADD566A30}" sibTransId="{DF157AD0-9DDC-49E7-8EC3-7BF46ECC77BC}"/>
    <dgm:cxn modelId="{F4A99B8B-1F57-4F80-8F2F-414E7FCAA1D0}" srcId="{A6BB631A-B318-4008-ADCC-DFCE64EA2FCC}" destId="{9B1B97C0-B007-4A50-83F2-B516959E6E28}" srcOrd="1" destOrd="0" parTransId="{D716A589-13B4-49A0-8EB4-27BDD254E6DD}" sibTransId="{6FCBF2E3-D5CC-4D71-9599-90751DCF1B5E}"/>
    <dgm:cxn modelId="{F697219F-93B9-494D-8456-B06E1E70EFAF}" type="presOf" srcId="{D716A589-13B4-49A0-8EB4-27BDD254E6DD}" destId="{A8228BF0-6D60-4A96-A881-F66CF1E83071}" srcOrd="0" destOrd="0" presId="urn:microsoft.com/office/officeart/2005/8/layout/orgChart1"/>
    <dgm:cxn modelId="{B8BDFC24-EB4C-424E-B8C0-DDD469ED5103}" type="presOf" srcId="{9B1B97C0-B007-4A50-83F2-B516959E6E28}" destId="{9DFFD33F-B609-49C1-8726-4552AD35ECAC}" srcOrd="1" destOrd="0" presId="urn:microsoft.com/office/officeart/2005/8/layout/orgChart1"/>
    <dgm:cxn modelId="{FF8907CC-B277-467C-A32D-8201E30046A9}" srcId="{A6BB631A-B318-4008-ADCC-DFCE64EA2FCC}" destId="{FAB0EE84-2EAE-49E1-81A6-45B65BE94892}" srcOrd="0" destOrd="0" parTransId="{82E818B7-F83A-47DE-BCD2-83A7B555A36E}" sibTransId="{2A871E90-D000-49B7-B396-93DD1AB82752}"/>
    <dgm:cxn modelId="{11F7AB50-2EB8-40BA-8F20-48B590F1C47A}" type="presOf" srcId="{A6BB631A-B318-4008-ADCC-DFCE64EA2FCC}" destId="{9C82904C-6D7E-4D6F-9282-8C29D816161D}" srcOrd="0" destOrd="0" presId="urn:microsoft.com/office/officeart/2005/8/layout/orgChart1"/>
    <dgm:cxn modelId="{513EDE6D-CFFA-487F-B808-FA6EC913FDFA}" type="presOf" srcId="{0B9933E0-6357-46AC-9166-53E821CC663B}" destId="{B15F57C5-5285-4F01-A0B3-CCB92187B4D7}" srcOrd="0" destOrd="0" presId="urn:microsoft.com/office/officeart/2005/8/layout/orgChart1"/>
    <dgm:cxn modelId="{DB4A223D-072A-4AF0-80F0-9DCA75C2805C}" type="presOf" srcId="{E805884B-3813-4E4F-9F42-D777D51A7F53}" destId="{B04BDFCB-6A9B-4BA8-B835-14B3D9BE81A6}" srcOrd="0" destOrd="0" presId="urn:microsoft.com/office/officeart/2005/8/layout/orgChart1"/>
    <dgm:cxn modelId="{6DFAC070-FC85-4916-87A3-401C7CD93155}" type="presParOf" srcId="{B15F57C5-5285-4F01-A0B3-CCB92187B4D7}" destId="{3E76B2B8-CE96-4DF0-BF28-945D3C8C0F0D}" srcOrd="0" destOrd="0" presId="urn:microsoft.com/office/officeart/2005/8/layout/orgChart1"/>
    <dgm:cxn modelId="{DEA4E386-44DE-4D11-9A99-0979DCE6046E}" type="presParOf" srcId="{3E76B2B8-CE96-4DF0-BF28-945D3C8C0F0D}" destId="{B64E6DB1-CA93-4A6D-B8A7-A83D22AC52B2}" srcOrd="0" destOrd="0" presId="urn:microsoft.com/office/officeart/2005/8/layout/orgChart1"/>
    <dgm:cxn modelId="{74EA7F1B-73F6-45C4-B76C-95C1186B0922}" type="presParOf" srcId="{B64E6DB1-CA93-4A6D-B8A7-A83D22AC52B2}" destId="{9C82904C-6D7E-4D6F-9282-8C29D816161D}" srcOrd="0" destOrd="0" presId="urn:microsoft.com/office/officeart/2005/8/layout/orgChart1"/>
    <dgm:cxn modelId="{188BF5D1-E774-4BDE-ADD1-A29D582074FA}" type="presParOf" srcId="{B64E6DB1-CA93-4A6D-B8A7-A83D22AC52B2}" destId="{FE2FDF2D-46E3-4DA0-8DB9-E09D6C182A62}" srcOrd="1" destOrd="0" presId="urn:microsoft.com/office/officeart/2005/8/layout/orgChart1"/>
    <dgm:cxn modelId="{E33EAFCA-B6AD-4293-A5CF-1B40954DC9A1}" type="presParOf" srcId="{3E76B2B8-CE96-4DF0-BF28-945D3C8C0F0D}" destId="{D80E35B8-37C2-41E2-AC9F-DEB872EA44D5}" srcOrd="1" destOrd="0" presId="urn:microsoft.com/office/officeart/2005/8/layout/orgChart1"/>
    <dgm:cxn modelId="{306B4541-74D9-4895-BF86-A7D1AD496A3C}" type="presParOf" srcId="{D80E35B8-37C2-41E2-AC9F-DEB872EA44D5}" destId="{1BC9C9C6-4097-4245-9413-8E914035CD7A}" srcOrd="0" destOrd="0" presId="urn:microsoft.com/office/officeart/2005/8/layout/orgChart1"/>
    <dgm:cxn modelId="{EB175544-FC26-4115-A80B-18BBF72D5569}" type="presParOf" srcId="{D80E35B8-37C2-41E2-AC9F-DEB872EA44D5}" destId="{99FAF24F-E999-4C06-A256-08275803C655}" srcOrd="1" destOrd="0" presId="urn:microsoft.com/office/officeart/2005/8/layout/orgChart1"/>
    <dgm:cxn modelId="{CC1294A2-CBB6-4802-A3E3-61526A44DDB7}" type="presParOf" srcId="{99FAF24F-E999-4C06-A256-08275803C655}" destId="{4C8D696D-0BAE-4935-88D7-11FF76D7D0B4}" srcOrd="0" destOrd="0" presId="urn:microsoft.com/office/officeart/2005/8/layout/orgChart1"/>
    <dgm:cxn modelId="{FA5CCBE2-B5DC-4530-A4A0-E8CEB8BBF63D}" type="presParOf" srcId="{4C8D696D-0BAE-4935-88D7-11FF76D7D0B4}" destId="{6D71B920-167F-4854-85D0-8904E6178F64}" srcOrd="0" destOrd="0" presId="urn:microsoft.com/office/officeart/2005/8/layout/orgChart1"/>
    <dgm:cxn modelId="{FF6BBD61-A9AE-4EBF-8086-386700857454}" type="presParOf" srcId="{4C8D696D-0BAE-4935-88D7-11FF76D7D0B4}" destId="{0A71BB76-3735-462F-AD75-926B41E2520B}" srcOrd="1" destOrd="0" presId="urn:microsoft.com/office/officeart/2005/8/layout/orgChart1"/>
    <dgm:cxn modelId="{35566E4A-E7FF-4F08-9B74-FA89FF2271D1}" type="presParOf" srcId="{99FAF24F-E999-4C06-A256-08275803C655}" destId="{6938C0C6-1741-4505-AE1D-1918C0BDBB5B}" srcOrd="1" destOrd="0" presId="urn:microsoft.com/office/officeart/2005/8/layout/orgChart1"/>
    <dgm:cxn modelId="{80BE7088-2F5A-4241-9111-98CE35E9594D}" type="presParOf" srcId="{99FAF24F-E999-4C06-A256-08275803C655}" destId="{DB7E264F-C140-4DFD-A621-47A28FCA426E}" srcOrd="2" destOrd="0" presId="urn:microsoft.com/office/officeart/2005/8/layout/orgChart1"/>
    <dgm:cxn modelId="{A6427F22-A385-4789-99BB-D7992AFAE990}" type="presParOf" srcId="{D80E35B8-37C2-41E2-AC9F-DEB872EA44D5}" destId="{A8228BF0-6D60-4A96-A881-F66CF1E83071}" srcOrd="2" destOrd="0" presId="urn:microsoft.com/office/officeart/2005/8/layout/orgChart1"/>
    <dgm:cxn modelId="{CC204952-A693-47A2-A3F5-5141E8903609}" type="presParOf" srcId="{D80E35B8-37C2-41E2-AC9F-DEB872EA44D5}" destId="{0C20EB7B-80AA-43F8-98AD-040195B9FA1D}" srcOrd="3" destOrd="0" presId="urn:microsoft.com/office/officeart/2005/8/layout/orgChart1"/>
    <dgm:cxn modelId="{50968A21-C0DC-4E6B-B57D-E7B6361609AF}" type="presParOf" srcId="{0C20EB7B-80AA-43F8-98AD-040195B9FA1D}" destId="{F06C9067-9AEB-4924-9C6D-0EDA11AED585}" srcOrd="0" destOrd="0" presId="urn:microsoft.com/office/officeart/2005/8/layout/orgChart1"/>
    <dgm:cxn modelId="{0E60F4BA-50B1-45DF-B936-FC86D0518DF9}" type="presParOf" srcId="{F06C9067-9AEB-4924-9C6D-0EDA11AED585}" destId="{0478CD3D-52BE-4313-8CC8-EE183255BA5A}" srcOrd="0" destOrd="0" presId="urn:microsoft.com/office/officeart/2005/8/layout/orgChart1"/>
    <dgm:cxn modelId="{9711A079-4520-49C8-8084-8469D9A16149}" type="presParOf" srcId="{F06C9067-9AEB-4924-9C6D-0EDA11AED585}" destId="{9DFFD33F-B609-49C1-8726-4552AD35ECAC}" srcOrd="1" destOrd="0" presId="urn:microsoft.com/office/officeart/2005/8/layout/orgChart1"/>
    <dgm:cxn modelId="{9786F79E-49E4-4CEB-B2B2-11AD64E5F65E}" type="presParOf" srcId="{0C20EB7B-80AA-43F8-98AD-040195B9FA1D}" destId="{7B2B788C-CC0B-4E7E-AE28-321F6A25E937}" srcOrd="1" destOrd="0" presId="urn:microsoft.com/office/officeart/2005/8/layout/orgChart1"/>
    <dgm:cxn modelId="{39C8C5E1-F6C0-4816-B936-1508405BA7C7}" type="presParOf" srcId="{0C20EB7B-80AA-43F8-98AD-040195B9FA1D}" destId="{9BAFA620-A2AD-4F76-871E-FB2AD0513FDB}" srcOrd="2" destOrd="0" presId="urn:microsoft.com/office/officeart/2005/8/layout/orgChart1"/>
    <dgm:cxn modelId="{2E7E8616-5EBA-4E08-BF3D-4A1FC4A8B69C}" type="presParOf" srcId="{D80E35B8-37C2-41E2-AC9F-DEB872EA44D5}" destId="{B04BDFCB-6A9B-4BA8-B835-14B3D9BE81A6}" srcOrd="4" destOrd="0" presId="urn:microsoft.com/office/officeart/2005/8/layout/orgChart1"/>
    <dgm:cxn modelId="{E731729B-89B1-4BE4-972A-002F455CA712}" type="presParOf" srcId="{D80E35B8-37C2-41E2-AC9F-DEB872EA44D5}" destId="{89BFA513-DF37-44E3-9ABE-19A379B920AF}" srcOrd="5" destOrd="0" presId="urn:microsoft.com/office/officeart/2005/8/layout/orgChart1"/>
    <dgm:cxn modelId="{BC8E9F70-033B-4149-B9C5-E557036D2174}" type="presParOf" srcId="{89BFA513-DF37-44E3-9ABE-19A379B920AF}" destId="{7200B3F0-A3D0-4E39-B24B-094A57487D89}" srcOrd="0" destOrd="0" presId="urn:microsoft.com/office/officeart/2005/8/layout/orgChart1"/>
    <dgm:cxn modelId="{795C763C-EC64-4C7F-9C85-69E3076F9527}" type="presParOf" srcId="{7200B3F0-A3D0-4E39-B24B-094A57487D89}" destId="{EB2F26A8-3638-440F-83CD-2BB2ACB560CF}" srcOrd="0" destOrd="0" presId="urn:microsoft.com/office/officeart/2005/8/layout/orgChart1"/>
    <dgm:cxn modelId="{1778AC62-BD2A-45BE-80DF-2C46C0140626}" type="presParOf" srcId="{7200B3F0-A3D0-4E39-B24B-094A57487D89}" destId="{02390C3D-9C1C-4E9A-A4BE-EEEEC18F4717}" srcOrd="1" destOrd="0" presId="urn:microsoft.com/office/officeart/2005/8/layout/orgChart1"/>
    <dgm:cxn modelId="{B39BE389-280D-46F8-BFE6-6C0D31047D88}" type="presParOf" srcId="{89BFA513-DF37-44E3-9ABE-19A379B920AF}" destId="{08E96DF9-CC76-4959-8021-483642B0FC46}" srcOrd="1" destOrd="0" presId="urn:microsoft.com/office/officeart/2005/8/layout/orgChart1"/>
    <dgm:cxn modelId="{42CB3260-3B99-4D2C-85F0-89701873CCAC}" type="presParOf" srcId="{89BFA513-DF37-44E3-9ABE-19A379B920AF}" destId="{C5577C7E-2A59-4684-A4D8-7849A39522BC}" srcOrd="2" destOrd="0" presId="urn:microsoft.com/office/officeart/2005/8/layout/orgChart1"/>
    <dgm:cxn modelId="{EF1F2D48-F26B-47AD-8B29-7AEA0E96C76B}" type="presParOf" srcId="{3E76B2B8-CE96-4DF0-BF28-945D3C8C0F0D}" destId="{B434FFE0-88A4-4170-97DF-96731B8321B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E7021B-59BF-4F23-A98C-CDDC3487BF33}" type="doc">
      <dgm:prSet loTypeId="urn:microsoft.com/office/officeart/2005/8/layout/orgChart1" loCatId="hierarchy" qsTypeId="urn:microsoft.com/office/officeart/2005/8/quickstyle/simple1" qsCatId="simple" csTypeId="urn:microsoft.com/office/officeart/2005/8/colors/accent1_2" csCatId="accent1"/>
      <dgm:spPr/>
    </dgm:pt>
    <dgm:pt modelId="{C8C4280F-8CF7-40D8-A1C9-257F6F1D61CF}">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rgbClr val="EE080D"/>
              </a:solidFill>
              <a:effectLst/>
              <a:latin typeface="Times New Roman" panose="02020603050405020304" pitchFamily="18" charset="0"/>
            </a:rPr>
            <a:t>Types</a:t>
          </a:r>
        </a:p>
      </dgm:t>
    </dgm:pt>
    <dgm:pt modelId="{986AFE9B-1B69-4556-9382-8B6EE46209DA}" type="parTrans" cxnId="{2D637EEC-B67B-4A49-A932-50342396DCD0}">
      <dgm:prSet/>
      <dgm:spPr/>
    </dgm:pt>
    <dgm:pt modelId="{AAA67E37-D0D2-47A0-9C9E-1A955369F67E}" type="sibTrans" cxnId="{2D637EEC-B67B-4A49-A932-50342396DCD0}">
      <dgm:prSet/>
      <dgm:spPr/>
    </dgm:pt>
    <dgm:pt modelId="{9955EC6A-69C6-4ACD-96E1-7774498B4D75}">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Bullous type</a:t>
          </a:r>
        </a:p>
      </dgm:t>
    </dgm:pt>
    <dgm:pt modelId="{FA1D8DD9-D7B3-4220-B709-5244EF92D464}" type="parTrans" cxnId="{F7A97FA1-2858-4E6F-B9A7-C969110F1089}">
      <dgm:prSet/>
      <dgm:spPr/>
    </dgm:pt>
    <dgm:pt modelId="{CAA2A6EC-53A1-48E3-B574-1267C2BDAB86}" type="sibTrans" cxnId="{F7A97FA1-2858-4E6F-B9A7-C969110F1089}">
      <dgm:prSet/>
      <dgm:spPr/>
    </dgm:pt>
    <dgm:pt modelId="{1F28CD28-5ABD-4CB3-8E5B-87B95EC04AA4}">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Non bullous type</a:t>
          </a:r>
        </a:p>
      </dgm:t>
    </dgm:pt>
    <dgm:pt modelId="{3FA2E564-C275-44E3-8D73-348852F1FD3D}" type="parTrans" cxnId="{15D2A0C5-698C-4D41-A2B4-FA87AD724FE4}">
      <dgm:prSet/>
      <dgm:spPr/>
    </dgm:pt>
    <dgm:pt modelId="{A238A4EC-336A-45D0-AFBF-3304F739F0A9}" type="sibTrans" cxnId="{15D2A0C5-698C-4D41-A2B4-FA87AD724FE4}">
      <dgm:prSet/>
      <dgm:spPr/>
    </dgm:pt>
    <dgm:pt modelId="{074A1FFE-8E60-47D2-A367-818BE47B6364}">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vesicular impetigo</a:t>
          </a:r>
        </a:p>
      </dgm:t>
    </dgm:pt>
    <dgm:pt modelId="{B95D574B-7263-4149-A970-A9BCB6C9B8B8}" type="parTrans" cxnId="{8CB70ACA-645B-4164-9F60-7DF6E3D004DB}">
      <dgm:prSet/>
      <dgm:spPr/>
    </dgm:pt>
    <dgm:pt modelId="{A088797F-FF9A-410D-9E03-6E29C6DBBF1C}" type="sibTrans" cxnId="{8CB70ACA-645B-4164-9F60-7DF6E3D004DB}">
      <dgm:prSet/>
      <dgm:spPr/>
    </dgm:pt>
    <dgm:pt modelId="{ADFFC3D3-12B5-43C6-AA28-4E036A975ED6}">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Circinate impetigo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b="1" i="0" u="none" strike="noStrike" cap="none" normalizeH="0" baseline="0" smtClean="0">
            <a:ln>
              <a:noFill/>
            </a:ln>
            <a:solidFill>
              <a:schemeClr val="tx1"/>
            </a:solidFill>
            <a:effectLst/>
            <a:latin typeface="Times New Roman" panose="02020603050405020304" pitchFamily="18" charset="0"/>
          </a:endParaRPr>
        </a:p>
      </dgm:t>
    </dgm:pt>
    <dgm:pt modelId="{833D3ECD-5CFD-4DF5-881E-845D8B3B3A70}" type="parTrans" cxnId="{ECDE12FD-470C-4CF7-8F93-B1E0384000DE}">
      <dgm:prSet/>
      <dgm:spPr/>
    </dgm:pt>
    <dgm:pt modelId="{F1F30AFD-2D89-4D50-938C-902A971AD84A}" type="sibTrans" cxnId="{ECDE12FD-470C-4CF7-8F93-B1E0384000DE}">
      <dgm:prSet/>
      <dgm:spPr/>
    </dgm:pt>
    <dgm:pt modelId="{DE0028D1-34AB-435B-B7A1-38720C0C4569}">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b="1" i="0" u="none" strike="noStrike" cap="none" normalizeH="0" baseline="0" smtClean="0">
              <a:ln>
                <a:noFill/>
              </a:ln>
              <a:solidFill>
                <a:schemeClr val="tx1"/>
              </a:solidFill>
              <a:effectLst/>
              <a:latin typeface="Times New Roman" panose="02020603050405020304" pitchFamily="18" charset="0"/>
            </a:rPr>
            <a:t>Crusted impetigo </a:t>
          </a:r>
        </a:p>
      </dgm:t>
    </dgm:pt>
    <dgm:pt modelId="{C964873C-61D4-4E9F-BCD8-A00C9FD019EF}" type="parTrans" cxnId="{7FAF1F67-7E63-4193-88A1-EB5B7ED68122}">
      <dgm:prSet/>
      <dgm:spPr/>
    </dgm:pt>
    <dgm:pt modelId="{541E0948-0E8E-4D2D-9677-1BBB3380C758}" type="sibTrans" cxnId="{7FAF1F67-7E63-4193-88A1-EB5B7ED68122}">
      <dgm:prSet/>
      <dgm:spPr/>
    </dgm:pt>
    <dgm:pt modelId="{CD2BB552-A779-4379-AD5D-3DCE07B3003B}" type="pres">
      <dgm:prSet presAssocID="{6DE7021B-59BF-4F23-A98C-CDDC3487BF33}" presName="hierChild1" presStyleCnt="0">
        <dgm:presLayoutVars>
          <dgm:orgChart val="1"/>
          <dgm:chPref val="1"/>
          <dgm:dir/>
          <dgm:animOne val="branch"/>
          <dgm:animLvl val="lvl"/>
          <dgm:resizeHandles/>
        </dgm:presLayoutVars>
      </dgm:prSet>
      <dgm:spPr/>
    </dgm:pt>
    <dgm:pt modelId="{F0AF45B1-6AA2-4232-8F3B-B3E53B3147AE}" type="pres">
      <dgm:prSet presAssocID="{C8C4280F-8CF7-40D8-A1C9-257F6F1D61CF}" presName="hierRoot1" presStyleCnt="0">
        <dgm:presLayoutVars>
          <dgm:hierBranch/>
        </dgm:presLayoutVars>
      </dgm:prSet>
      <dgm:spPr/>
    </dgm:pt>
    <dgm:pt modelId="{924B2F00-DFB6-49AE-BFA8-E00EB485D52B}" type="pres">
      <dgm:prSet presAssocID="{C8C4280F-8CF7-40D8-A1C9-257F6F1D61CF}" presName="rootComposite1" presStyleCnt="0"/>
      <dgm:spPr/>
    </dgm:pt>
    <dgm:pt modelId="{EC1467A5-B912-463B-831F-34E7660785CF}" type="pres">
      <dgm:prSet presAssocID="{C8C4280F-8CF7-40D8-A1C9-257F6F1D61CF}" presName="rootText1" presStyleLbl="node0" presStyleIdx="0" presStyleCnt="1">
        <dgm:presLayoutVars>
          <dgm:chPref val="3"/>
        </dgm:presLayoutVars>
      </dgm:prSet>
      <dgm:spPr/>
      <dgm:t>
        <a:bodyPr/>
        <a:lstStyle/>
        <a:p>
          <a:endParaRPr lang="en-GB"/>
        </a:p>
      </dgm:t>
    </dgm:pt>
    <dgm:pt modelId="{3FA9B77F-8118-4FBA-AB59-4A5E473C359F}" type="pres">
      <dgm:prSet presAssocID="{C8C4280F-8CF7-40D8-A1C9-257F6F1D61CF}" presName="rootConnector1" presStyleLbl="node1" presStyleIdx="0" presStyleCnt="0"/>
      <dgm:spPr/>
      <dgm:t>
        <a:bodyPr/>
        <a:lstStyle/>
        <a:p>
          <a:endParaRPr lang="en-GB"/>
        </a:p>
      </dgm:t>
    </dgm:pt>
    <dgm:pt modelId="{928ECE51-0885-4CD8-9173-069618703755}" type="pres">
      <dgm:prSet presAssocID="{C8C4280F-8CF7-40D8-A1C9-257F6F1D61CF}" presName="hierChild2" presStyleCnt="0"/>
      <dgm:spPr/>
    </dgm:pt>
    <dgm:pt modelId="{8512612B-E4CE-492A-8673-3A0F1E130676}" type="pres">
      <dgm:prSet presAssocID="{FA1D8DD9-D7B3-4220-B709-5244EF92D464}" presName="Name35" presStyleLbl="parChTrans1D2" presStyleIdx="0" presStyleCnt="2"/>
      <dgm:spPr/>
    </dgm:pt>
    <dgm:pt modelId="{6646BB4D-404D-4E24-B009-3992499CDF08}" type="pres">
      <dgm:prSet presAssocID="{9955EC6A-69C6-4ACD-96E1-7774498B4D75}" presName="hierRoot2" presStyleCnt="0">
        <dgm:presLayoutVars>
          <dgm:hierBranch/>
        </dgm:presLayoutVars>
      </dgm:prSet>
      <dgm:spPr/>
    </dgm:pt>
    <dgm:pt modelId="{2BBDDCEE-D4AF-4AB9-8FAD-24C1EC5F3B6E}" type="pres">
      <dgm:prSet presAssocID="{9955EC6A-69C6-4ACD-96E1-7774498B4D75}" presName="rootComposite" presStyleCnt="0"/>
      <dgm:spPr/>
    </dgm:pt>
    <dgm:pt modelId="{AA9FDEA1-DBF6-497B-B5E3-C964D336456E}" type="pres">
      <dgm:prSet presAssocID="{9955EC6A-69C6-4ACD-96E1-7774498B4D75}" presName="rootText" presStyleLbl="node2" presStyleIdx="0" presStyleCnt="2">
        <dgm:presLayoutVars>
          <dgm:chPref val="3"/>
        </dgm:presLayoutVars>
      </dgm:prSet>
      <dgm:spPr/>
      <dgm:t>
        <a:bodyPr/>
        <a:lstStyle/>
        <a:p>
          <a:endParaRPr lang="en-GB"/>
        </a:p>
      </dgm:t>
    </dgm:pt>
    <dgm:pt modelId="{7026F39B-16D2-49F1-8F62-1AAE6389EA38}" type="pres">
      <dgm:prSet presAssocID="{9955EC6A-69C6-4ACD-96E1-7774498B4D75}" presName="rootConnector" presStyleLbl="node2" presStyleIdx="0" presStyleCnt="2"/>
      <dgm:spPr/>
      <dgm:t>
        <a:bodyPr/>
        <a:lstStyle/>
        <a:p>
          <a:endParaRPr lang="en-GB"/>
        </a:p>
      </dgm:t>
    </dgm:pt>
    <dgm:pt modelId="{5140B09C-4010-4D4B-985A-8CE3DD09C658}" type="pres">
      <dgm:prSet presAssocID="{9955EC6A-69C6-4ACD-96E1-7774498B4D75}" presName="hierChild4" presStyleCnt="0"/>
      <dgm:spPr/>
    </dgm:pt>
    <dgm:pt modelId="{7259C510-055B-421E-BC59-CDEF71DE4F3C}" type="pres">
      <dgm:prSet presAssocID="{9955EC6A-69C6-4ACD-96E1-7774498B4D75}" presName="hierChild5" presStyleCnt="0"/>
      <dgm:spPr/>
    </dgm:pt>
    <dgm:pt modelId="{0CA41E6E-73E8-4E26-BE33-331152A6ED6F}" type="pres">
      <dgm:prSet presAssocID="{3FA2E564-C275-44E3-8D73-348852F1FD3D}" presName="Name35" presStyleLbl="parChTrans1D2" presStyleIdx="1" presStyleCnt="2"/>
      <dgm:spPr/>
    </dgm:pt>
    <dgm:pt modelId="{DE469CC2-5792-46DB-AAC5-8D108A7EA699}" type="pres">
      <dgm:prSet presAssocID="{1F28CD28-5ABD-4CB3-8E5B-87B95EC04AA4}" presName="hierRoot2" presStyleCnt="0">
        <dgm:presLayoutVars>
          <dgm:hierBranch/>
        </dgm:presLayoutVars>
      </dgm:prSet>
      <dgm:spPr/>
    </dgm:pt>
    <dgm:pt modelId="{BA5555BD-EBFF-4D42-A687-FA5F7B6C7463}" type="pres">
      <dgm:prSet presAssocID="{1F28CD28-5ABD-4CB3-8E5B-87B95EC04AA4}" presName="rootComposite" presStyleCnt="0"/>
      <dgm:spPr/>
    </dgm:pt>
    <dgm:pt modelId="{87D70D31-D68A-443B-8148-AD0A5E60D125}" type="pres">
      <dgm:prSet presAssocID="{1F28CD28-5ABD-4CB3-8E5B-87B95EC04AA4}" presName="rootText" presStyleLbl="node2" presStyleIdx="1" presStyleCnt="2">
        <dgm:presLayoutVars>
          <dgm:chPref val="3"/>
        </dgm:presLayoutVars>
      </dgm:prSet>
      <dgm:spPr/>
      <dgm:t>
        <a:bodyPr/>
        <a:lstStyle/>
        <a:p>
          <a:endParaRPr lang="en-GB"/>
        </a:p>
      </dgm:t>
    </dgm:pt>
    <dgm:pt modelId="{DF1B17DE-1352-4B22-A017-76C168D413C6}" type="pres">
      <dgm:prSet presAssocID="{1F28CD28-5ABD-4CB3-8E5B-87B95EC04AA4}" presName="rootConnector" presStyleLbl="node2" presStyleIdx="1" presStyleCnt="2"/>
      <dgm:spPr/>
      <dgm:t>
        <a:bodyPr/>
        <a:lstStyle/>
        <a:p>
          <a:endParaRPr lang="en-GB"/>
        </a:p>
      </dgm:t>
    </dgm:pt>
    <dgm:pt modelId="{E672A370-A199-44C7-A5C7-3677E6558F4A}" type="pres">
      <dgm:prSet presAssocID="{1F28CD28-5ABD-4CB3-8E5B-87B95EC04AA4}" presName="hierChild4" presStyleCnt="0"/>
      <dgm:spPr/>
    </dgm:pt>
    <dgm:pt modelId="{026D5ED9-BA15-4D21-AAAF-81A6F665DEDD}" type="pres">
      <dgm:prSet presAssocID="{B95D574B-7263-4149-A970-A9BCB6C9B8B8}" presName="Name35" presStyleLbl="parChTrans1D3" presStyleIdx="0" presStyleCnt="3"/>
      <dgm:spPr/>
    </dgm:pt>
    <dgm:pt modelId="{2A45E041-5D45-4A9A-B9CE-D1F68A31E0ED}" type="pres">
      <dgm:prSet presAssocID="{074A1FFE-8E60-47D2-A367-818BE47B6364}" presName="hierRoot2" presStyleCnt="0">
        <dgm:presLayoutVars>
          <dgm:hierBranch val="r"/>
        </dgm:presLayoutVars>
      </dgm:prSet>
      <dgm:spPr/>
    </dgm:pt>
    <dgm:pt modelId="{21AF6A50-8BE0-491C-B0D6-4A92C9C9C1BA}" type="pres">
      <dgm:prSet presAssocID="{074A1FFE-8E60-47D2-A367-818BE47B6364}" presName="rootComposite" presStyleCnt="0"/>
      <dgm:spPr/>
    </dgm:pt>
    <dgm:pt modelId="{3DD5C5ED-98D6-434E-BC12-3FD0A22F22D8}" type="pres">
      <dgm:prSet presAssocID="{074A1FFE-8E60-47D2-A367-818BE47B6364}" presName="rootText" presStyleLbl="node3" presStyleIdx="0" presStyleCnt="3">
        <dgm:presLayoutVars>
          <dgm:chPref val="3"/>
        </dgm:presLayoutVars>
      </dgm:prSet>
      <dgm:spPr/>
      <dgm:t>
        <a:bodyPr/>
        <a:lstStyle/>
        <a:p>
          <a:endParaRPr lang="en-GB"/>
        </a:p>
      </dgm:t>
    </dgm:pt>
    <dgm:pt modelId="{D606C885-8159-4F23-9FE7-F8240F1A0073}" type="pres">
      <dgm:prSet presAssocID="{074A1FFE-8E60-47D2-A367-818BE47B6364}" presName="rootConnector" presStyleLbl="node3" presStyleIdx="0" presStyleCnt="3"/>
      <dgm:spPr/>
      <dgm:t>
        <a:bodyPr/>
        <a:lstStyle/>
        <a:p>
          <a:endParaRPr lang="en-GB"/>
        </a:p>
      </dgm:t>
    </dgm:pt>
    <dgm:pt modelId="{A34DBA2B-41F0-4C56-980C-7E92E857903E}" type="pres">
      <dgm:prSet presAssocID="{074A1FFE-8E60-47D2-A367-818BE47B6364}" presName="hierChild4" presStyleCnt="0"/>
      <dgm:spPr/>
    </dgm:pt>
    <dgm:pt modelId="{C34EB2AD-B358-4479-890E-A1A95120C5D8}" type="pres">
      <dgm:prSet presAssocID="{074A1FFE-8E60-47D2-A367-818BE47B6364}" presName="hierChild5" presStyleCnt="0"/>
      <dgm:spPr/>
    </dgm:pt>
    <dgm:pt modelId="{2750774A-612A-4E96-B59A-170744E68D96}" type="pres">
      <dgm:prSet presAssocID="{833D3ECD-5CFD-4DF5-881E-845D8B3B3A70}" presName="Name35" presStyleLbl="parChTrans1D3" presStyleIdx="1" presStyleCnt="3"/>
      <dgm:spPr/>
    </dgm:pt>
    <dgm:pt modelId="{295F1B29-7F06-4DE6-AD1E-9CA2A0CC45D4}" type="pres">
      <dgm:prSet presAssocID="{ADFFC3D3-12B5-43C6-AA28-4E036A975ED6}" presName="hierRoot2" presStyleCnt="0">
        <dgm:presLayoutVars>
          <dgm:hierBranch val="r"/>
        </dgm:presLayoutVars>
      </dgm:prSet>
      <dgm:spPr/>
    </dgm:pt>
    <dgm:pt modelId="{8A8655A2-A7A5-47F6-A05C-DDEAE539FCD0}" type="pres">
      <dgm:prSet presAssocID="{ADFFC3D3-12B5-43C6-AA28-4E036A975ED6}" presName="rootComposite" presStyleCnt="0"/>
      <dgm:spPr/>
    </dgm:pt>
    <dgm:pt modelId="{43DF5076-125E-4948-9D9C-3FB585AACDA6}" type="pres">
      <dgm:prSet presAssocID="{ADFFC3D3-12B5-43C6-AA28-4E036A975ED6}" presName="rootText" presStyleLbl="node3" presStyleIdx="1" presStyleCnt="3">
        <dgm:presLayoutVars>
          <dgm:chPref val="3"/>
        </dgm:presLayoutVars>
      </dgm:prSet>
      <dgm:spPr/>
      <dgm:t>
        <a:bodyPr/>
        <a:lstStyle/>
        <a:p>
          <a:endParaRPr lang="en-GB"/>
        </a:p>
      </dgm:t>
    </dgm:pt>
    <dgm:pt modelId="{EDE67166-E106-468F-B43B-72609FE74573}" type="pres">
      <dgm:prSet presAssocID="{ADFFC3D3-12B5-43C6-AA28-4E036A975ED6}" presName="rootConnector" presStyleLbl="node3" presStyleIdx="1" presStyleCnt="3"/>
      <dgm:spPr/>
      <dgm:t>
        <a:bodyPr/>
        <a:lstStyle/>
        <a:p>
          <a:endParaRPr lang="en-GB"/>
        </a:p>
      </dgm:t>
    </dgm:pt>
    <dgm:pt modelId="{3FC58C4B-95C3-4901-AFF5-886F43D7B386}" type="pres">
      <dgm:prSet presAssocID="{ADFFC3D3-12B5-43C6-AA28-4E036A975ED6}" presName="hierChild4" presStyleCnt="0"/>
      <dgm:spPr/>
    </dgm:pt>
    <dgm:pt modelId="{EFDD18DD-FE65-4ABF-8A58-08C02A31151C}" type="pres">
      <dgm:prSet presAssocID="{ADFFC3D3-12B5-43C6-AA28-4E036A975ED6}" presName="hierChild5" presStyleCnt="0"/>
      <dgm:spPr/>
    </dgm:pt>
    <dgm:pt modelId="{6A0292E2-3E9F-410F-B378-D21E7F7E376F}" type="pres">
      <dgm:prSet presAssocID="{C964873C-61D4-4E9F-BCD8-A00C9FD019EF}" presName="Name35" presStyleLbl="parChTrans1D3" presStyleIdx="2" presStyleCnt="3"/>
      <dgm:spPr/>
    </dgm:pt>
    <dgm:pt modelId="{55D993FC-66D6-4D5A-ABC7-25CA4B224271}" type="pres">
      <dgm:prSet presAssocID="{DE0028D1-34AB-435B-B7A1-38720C0C4569}" presName="hierRoot2" presStyleCnt="0">
        <dgm:presLayoutVars>
          <dgm:hierBranch val="r"/>
        </dgm:presLayoutVars>
      </dgm:prSet>
      <dgm:spPr/>
    </dgm:pt>
    <dgm:pt modelId="{E948A709-1D11-4636-9F71-FCEB6793FA0C}" type="pres">
      <dgm:prSet presAssocID="{DE0028D1-34AB-435B-B7A1-38720C0C4569}" presName="rootComposite" presStyleCnt="0"/>
      <dgm:spPr/>
    </dgm:pt>
    <dgm:pt modelId="{9554E2A2-33CB-413B-A04D-A176141A6775}" type="pres">
      <dgm:prSet presAssocID="{DE0028D1-34AB-435B-B7A1-38720C0C4569}" presName="rootText" presStyleLbl="node3" presStyleIdx="2" presStyleCnt="3">
        <dgm:presLayoutVars>
          <dgm:chPref val="3"/>
        </dgm:presLayoutVars>
      </dgm:prSet>
      <dgm:spPr/>
      <dgm:t>
        <a:bodyPr/>
        <a:lstStyle/>
        <a:p>
          <a:endParaRPr lang="en-GB"/>
        </a:p>
      </dgm:t>
    </dgm:pt>
    <dgm:pt modelId="{9C38832F-3CDE-492D-8BBF-7846A39EB802}" type="pres">
      <dgm:prSet presAssocID="{DE0028D1-34AB-435B-B7A1-38720C0C4569}" presName="rootConnector" presStyleLbl="node3" presStyleIdx="2" presStyleCnt="3"/>
      <dgm:spPr/>
      <dgm:t>
        <a:bodyPr/>
        <a:lstStyle/>
        <a:p>
          <a:endParaRPr lang="en-GB"/>
        </a:p>
      </dgm:t>
    </dgm:pt>
    <dgm:pt modelId="{077C0C60-B4E0-4E46-9B64-9F5D37E5D810}" type="pres">
      <dgm:prSet presAssocID="{DE0028D1-34AB-435B-B7A1-38720C0C4569}" presName="hierChild4" presStyleCnt="0"/>
      <dgm:spPr/>
    </dgm:pt>
    <dgm:pt modelId="{A50C30F8-FE1A-4498-9D53-F58CDE80B723}" type="pres">
      <dgm:prSet presAssocID="{DE0028D1-34AB-435B-B7A1-38720C0C4569}" presName="hierChild5" presStyleCnt="0"/>
      <dgm:spPr/>
    </dgm:pt>
    <dgm:pt modelId="{F56D60A7-038A-4952-99BB-19D416D0F765}" type="pres">
      <dgm:prSet presAssocID="{1F28CD28-5ABD-4CB3-8E5B-87B95EC04AA4}" presName="hierChild5" presStyleCnt="0"/>
      <dgm:spPr/>
    </dgm:pt>
    <dgm:pt modelId="{BB95AC2F-78E9-46A2-9234-A41B3A3DA81D}" type="pres">
      <dgm:prSet presAssocID="{C8C4280F-8CF7-40D8-A1C9-257F6F1D61CF}" presName="hierChild3" presStyleCnt="0"/>
      <dgm:spPr/>
    </dgm:pt>
  </dgm:ptLst>
  <dgm:cxnLst>
    <dgm:cxn modelId="{8CB70ACA-645B-4164-9F60-7DF6E3D004DB}" srcId="{1F28CD28-5ABD-4CB3-8E5B-87B95EC04AA4}" destId="{074A1FFE-8E60-47D2-A367-818BE47B6364}" srcOrd="0" destOrd="0" parTransId="{B95D574B-7263-4149-A970-A9BCB6C9B8B8}" sibTransId="{A088797F-FF9A-410D-9E03-6E29C6DBBF1C}"/>
    <dgm:cxn modelId="{37D61AA4-DFC2-4B5F-9AA3-69F5902D76A9}" type="presOf" srcId="{1F28CD28-5ABD-4CB3-8E5B-87B95EC04AA4}" destId="{87D70D31-D68A-443B-8148-AD0A5E60D125}" srcOrd="0" destOrd="0" presId="urn:microsoft.com/office/officeart/2005/8/layout/orgChart1"/>
    <dgm:cxn modelId="{7CFA238C-6777-4AE4-81E8-DBD13DED038E}" type="presOf" srcId="{9955EC6A-69C6-4ACD-96E1-7774498B4D75}" destId="{7026F39B-16D2-49F1-8F62-1AAE6389EA38}" srcOrd="1" destOrd="0" presId="urn:microsoft.com/office/officeart/2005/8/layout/orgChart1"/>
    <dgm:cxn modelId="{619A6D16-75C6-4493-9812-5D0D700454D5}" type="presOf" srcId="{DE0028D1-34AB-435B-B7A1-38720C0C4569}" destId="{9C38832F-3CDE-492D-8BBF-7846A39EB802}" srcOrd="1" destOrd="0" presId="urn:microsoft.com/office/officeart/2005/8/layout/orgChart1"/>
    <dgm:cxn modelId="{2BD0C15A-D6AE-40FF-8394-A5102307CFF8}" type="presOf" srcId="{FA1D8DD9-D7B3-4220-B709-5244EF92D464}" destId="{8512612B-E4CE-492A-8673-3A0F1E130676}" srcOrd="0" destOrd="0" presId="urn:microsoft.com/office/officeart/2005/8/layout/orgChart1"/>
    <dgm:cxn modelId="{F7A97FA1-2858-4E6F-B9A7-C969110F1089}" srcId="{C8C4280F-8CF7-40D8-A1C9-257F6F1D61CF}" destId="{9955EC6A-69C6-4ACD-96E1-7774498B4D75}" srcOrd="0" destOrd="0" parTransId="{FA1D8DD9-D7B3-4220-B709-5244EF92D464}" sibTransId="{CAA2A6EC-53A1-48E3-B574-1267C2BDAB86}"/>
    <dgm:cxn modelId="{A29E5A2A-271B-44A1-80F2-449B260ACDA5}" type="presOf" srcId="{833D3ECD-5CFD-4DF5-881E-845D8B3B3A70}" destId="{2750774A-612A-4E96-B59A-170744E68D96}" srcOrd="0" destOrd="0" presId="urn:microsoft.com/office/officeart/2005/8/layout/orgChart1"/>
    <dgm:cxn modelId="{F71398FB-5CA5-4752-A13F-068E1BD96550}" type="presOf" srcId="{074A1FFE-8E60-47D2-A367-818BE47B6364}" destId="{3DD5C5ED-98D6-434E-BC12-3FD0A22F22D8}" srcOrd="0" destOrd="0" presId="urn:microsoft.com/office/officeart/2005/8/layout/orgChart1"/>
    <dgm:cxn modelId="{62043E1D-1DD5-4ED3-9BBA-F4C5633A4291}" type="presOf" srcId="{DE0028D1-34AB-435B-B7A1-38720C0C4569}" destId="{9554E2A2-33CB-413B-A04D-A176141A6775}" srcOrd="0" destOrd="0" presId="urn:microsoft.com/office/officeart/2005/8/layout/orgChart1"/>
    <dgm:cxn modelId="{CA5BC6F5-0371-4718-829C-8B06AEA30B2A}" type="presOf" srcId="{6DE7021B-59BF-4F23-A98C-CDDC3487BF33}" destId="{CD2BB552-A779-4379-AD5D-3DCE07B3003B}" srcOrd="0" destOrd="0" presId="urn:microsoft.com/office/officeart/2005/8/layout/orgChart1"/>
    <dgm:cxn modelId="{A02E0C1B-CEEF-4426-81DF-7FB9EC7A894D}" type="presOf" srcId="{C964873C-61D4-4E9F-BCD8-A00C9FD019EF}" destId="{6A0292E2-3E9F-410F-B378-D21E7F7E376F}" srcOrd="0" destOrd="0" presId="urn:microsoft.com/office/officeart/2005/8/layout/orgChart1"/>
    <dgm:cxn modelId="{F6793C8A-DBB6-4073-9AB4-B48E10D879F2}" type="presOf" srcId="{ADFFC3D3-12B5-43C6-AA28-4E036A975ED6}" destId="{EDE67166-E106-468F-B43B-72609FE74573}" srcOrd="1" destOrd="0" presId="urn:microsoft.com/office/officeart/2005/8/layout/orgChart1"/>
    <dgm:cxn modelId="{7FAF1F67-7E63-4193-88A1-EB5B7ED68122}" srcId="{1F28CD28-5ABD-4CB3-8E5B-87B95EC04AA4}" destId="{DE0028D1-34AB-435B-B7A1-38720C0C4569}" srcOrd="2" destOrd="0" parTransId="{C964873C-61D4-4E9F-BCD8-A00C9FD019EF}" sibTransId="{541E0948-0E8E-4D2D-9677-1BBB3380C758}"/>
    <dgm:cxn modelId="{8FCC5A21-8494-4F41-8F01-CEFEDFD3DA69}" type="presOf" srcId="{ADFFC3D3-12B5-43C6-AA28-4E036A975ED6}" destId="{43DF5076-125E-4948-9D9C-3FB585AACDA6}" srcOrd="0" destOrd="0" presId="urn:microsoft.com/office/officeart/2005/8/layout/orgChart1"/>
    <dgm:cxn modelId="{A523300D-34A7-4F23-BC8C-E332DDE234F4}" type="presOf" srcId="{C8C4280F-8CF7-40D8-A1C9-257F6F1D61CF}" destId="{EC1467A5-B912-463B-831F-34E7660785CF}" srcOrd="0" destOrd="0" presId="urn:microsoft.com/office/officeart/2005/8/layout/orgChart1"/>
    <dgm:cxn modelId="{DD50ED08-96B4-4E9E-A3EF-4171E5B4513F}" type="presOf" srcId="{074A1FFE-8E60-47D2-A367-818BE47B6364}" destId="{D606C885-8159-4F23-9FE7-F8240F1A0073}" srcOrd="1" destOrd="0" presId="urn:microsoft.com/office/officeart/2005/8/layout/orgChart1"/>
    <dgm:cxn modelId="{2D637EEC-B67B-4A49-A932-50342396DCD0}" srcId="{6DE7021B-59BF-4F23-A98C-CDDC3487BF33}" destId="{C8C4280F-8CF7-40D8-A1C9-257F6F1D61CF}" srcOrd="0" destOrd="0" parTransId="{986AFE9B-1B69-4556-9382-8B6EE46209DA}" sibTransId="{AAA67E37-D0D2-47A0-9C9E-1A955369F67E}"/>
    <dgm:cxn modelId="{92A69FD5-758D-447B-84F7-2A689E9A18B8}" type="presOf" srcId="{B95D574B-7263-4149-A970-A9BCB6C9B8B8}" destId="{026D5ED9-BA15-4D21-AAAF-81A6F665DEDD}" srcOrd="0" destOrd="0" presId="urn:microsoft.com/office/officeart/2005/8/layout/orgChart1"/>
    <dgm:cxn modelId="{142233D1-2B76-4754-BBCC-607AFC20E09E}" type="presOf" srcId="{3FA2E564-C275-44E3-8D73-348852F1FD3D}" destId="{0CA41E6E-73E8-4E26-BE33-331152A6ED6F}" srcOrd="0" destOrd="0" presId="urn:microsoft.com/office/officeart/2005/8/layout/orgChart1"/>
    <dgm:cxn modelId="{ECDE12FD-470C-4CF7-8F93-B1E0384000DE}" srcId="{1F28CD28-5ABD-4CB3-8E5B-87B95EC04AA4}" destId="{ADFFC3D3-12B5-43C6-AA28-4E036A975ED6}" srcOrd="1" destOrd="0" parTransId="{833D3ECD-5CFD-4DF5-881E-845D8B3B3A70}" sibTransId="{F1F30AFD-2D89-4D50-938C-902A971AD84A}"/>
    <dgm:cxn modelId="{15D2A0C5-698C-4D41-A2B4-FA87AD724FE4}" srcId="{C8C4280F-8CF7-40D8-A1C9-257F6F1D61CF}" destId="{1F28CD28-5ABD-4CB3-8E5B-87B95EC04AA4}" srcOrd="1" destOrd="0" parTransId="{3FA2E564-C275-44E3-8D73-348852F1FD3D}" sibTransId="{A238A4EC-336A-45D0-AFBF-3304F739F0A9}"/>
    <dgm:cxn modelId="{8BAB7C3C-8294-492B-9E80-C16D3C92DF90}" type="presOf" srcId="{9955EC6A-69C6-4ACD-96E1-7774498B4D75}" destId="{AA9FDEA1-DBF6-497B-B5E3-C964D336456E}" srcOrd="0" destOrd="0" presId="urn:microsoft.com/office/officeart/2005/8/layout/orgChart1"/>
    <dgm:cxn modelId="{E67495CC-BC07-414C-8893-1FEBC71C7627}" type="presOf" srcId="{1F28CD28-5ABD-4CB3-8E5B-87B95EC04AA4}" destId="{DF1B17DE-1352-4B22-A017-76C168D413C6}" srcOrd="1" destOrd="0" presId="urn:microsoft.com/office/officeart/2005/8/layout/orgChart1"/>
    <dgm:cxn modelId="{EA08D44A-BF08-460A-9C79-0CCF4BA00AF3}" type="presOf" srcId="{C8C4280F-8CF7-40D8-A1C9-257F6F1D61CF}" destId="{3FA9B77F-8118-4FBA-AB59-4A5E473C359F}" srcOrd="1" destOrd="0" presId="urn:microsoft.com/office/officeart/2005/8/layout/orgChart1"/>
    <dgm:cxn modelId="{7AF9EF3D-2517-4E14-BF14-35FA813F9BD1}" type="presParOf" srcId="{CD2BB552-A779-4379-AD5D-3DCE07B3003B}" destId="{F0AF45B1-6AA2-4232-8F3B-B3E53B3147AE}" srcOrd="0" destOrd="0" presId="urn:microsoft.com/office/officeart/2005/8/layout/orgChart1"/>
    <dgm:cxn modelId="{53CD02F1-8A48-48A7-B74A-CF587FD58FA3}" type="presParOf" srcId="{F0AF45B1-6AA2-4232-8F3B-B3E53B3147AE}" destId="{924B2F00-DFB6-49AE-BFA8-E00EB485D52B}" srcOrd="0" destOrd="0" presId="urn:microsoft.com/office/officeart/2005/8/layout/orgChart1"/>
    <dgm:cxn modelId="{9C017ACA-672E-4A8A-B8F7-7651FB8790E5}" type="presParOf" srcId="{924B2F00-DFB6-49AE-BFA8-E00EB485D52B}" destId="{EC1467A5-B912-463B-831F-34E7660785CF}" srcOrd="0" destOrd="0" presId="urn:microsoft.com/office/officeart/2005/8/layout/orgChart1"/>
    <dgm:cxn modelId="{3FFE746A-65BB-4F30-8AEA-C1592D8834DD}" type="presParOf" srcId="{924B2F00-DFB6-49AE-BFA8-E00EB485D52B}" destId="{3FA9B77F-8118-4FBA-AB59-4A5E473C359F}" srcOrd="1" destOrd="0" presId="urn:microsoft.com/office/officeart/2005/8/layout/orgChart1"/>
    <dgm:cxn modelId="{81AA3007-CC10-430F-8B13-A288B6CC4962}" type="presParOf" srcId="{F0AF45B1-6AA2-4232-8F3B-B3E53B3147AE}" destId="{928ECE51-0885-4CD8-9173-069618703755}" srcOrd="1" destOrd="0" presId="urn:microsoft.com/office/officeart/2005/8/layout/orgChart1"/>
    <dgm:cxn modelId="{3586C23F-C63B-4A4D-82B6-12BDCF73D29B}" type="presParOf" srcId="{928ECE51-0885-4CD8-9173-069618703755}" destId="{8512612B-E4CE-492A-8673-3A0F1E130676}" srcOrd="0" destOrd="0" presId="urn:microsoft.com/office/officeart/2005/8/layout/orgChart1"/>
    <dgm:cxn modelId="{79E3A00D-ACD5-4B15-944F-150B6C7C6495}" type="presParOf" srcId="{928ECE51-0885-4CD8-9173-069618703755}" destId="{6646BB4D-404D-4E24-B009-3992499CDF08}" srcOrd="1" destOrd="0" presId="urn:microsoft.com/office/officeart/2005/8/layout/orgChart1"/>
    <dgm:cxn modelId="{7EAFFC83-57D8-46B4-855A-8D1552765AD5}" type="presParOf" srcId="{6646BB4D-404D-4E24-B009-3992499CDF08}" destId="{2BBDDCEE-D4AF-4AB9-8FAD-24C1EC5F3B6E}" srcOrd="0" destOrd="0" presId="urn:microsoft.com/office/officeart/2005/8/layout/orgChart1"/>
    <dgm:cxn modelId="{F1F77DF5-CCAC-414D-BDC7-EB904D268768}" type="presParOf" srcId="{2BBDDCEE-D4AF-4AB9-8FAD-24C1EC5F3B6E}" destId="{AA9FDEA1-DBF6-497B-B5E3-C964D336456E}" srcOrd="0" destOrd="0" presId="urn:microsoft.com/office/officeart/2005/8/layout/orgChart1"/>
    <dgm:cxn modelId="{A9F7CB33-5657-4BFA-B65E-BEEEC1DA1E83}" type="presParOf" srcId="{2BBDDCEE-D4AF-4AB9-8FAD-24C1EC5F3B6E}" destId="{7026F39B-16D2-49F1-8F62-1AAE6389EA38}" srcOrd="1" destOrd="0" presId="urn:microsoft.com/office/officeart/2005/8/layout/orgChart1"/>
    <dgm:cxn modelId="{2C0A3987-EE0D-4FA3-801E-77B0AF7FF91E}" type="presParOf" srcId="{6646BB4D-404D-4E24-B009-3992499CDF08}" destId="{5140B09C-4010-4D4B-985A-8CE3DD09C658}" srcOrd="1" destOrd="0" presId="urn:microsoft.com/office/officeart/2005/8/layout/orgChart1"/>
    <dgm:cxn modelId="{7AC84D1B-098A-4CC5-AAB8-DD10171B9067}" type="presParOf" srcId="{6646BB4D-404D-4E24-B009-3992499CDF08}" destId="{7259C510-055B-421E-BC59-CDEF71DE4F3C}" srcOrd="2" destOrd="0" presId="urn:microsoft.com/office/officeart/2005/8/layout/orgChart1"/>
    <dgm:cxn modelId="{9925F748-AC85-4108-A4BA-D47E7D9CAF17}" type="presParOf" srcId="{928ECE51-0885-4CD8-9173-069618703755}" destId="{0CA41E6E-73E8-4E26-BE33-331152A6ED6F}" srcOrd="2" destOrd="0" presId="urn:microsoft.com/office/officeart/2005/8/layout/orgChart1"/>
    <dgm:cxn modelId="{63721119-80EC-4BA7-81F7-4B34086EADD2}" type="presParOf" srcId="{928ECE51-0885-4CD8-9173-069618703755}" destId="{DE469CC2-5792-46DB-AAC5-8D108A7EA699}" srcOrd="3" destOrd="0" presId="urn:microsoft.com/office/officeart/2005/8/layout/orgChart1"/>
    <dgm:cxn modelId="{A4C9C5FE-B72A-4974-A330-391FAED94BC4}" type="presParOf" srcId="{DE469CC2-5792-46DB-AAC5-8D108A7EA699}" destId="{BA5555BD-EBFF-4D42-A687-FA5F7B6C7463}" srcOrd="0" destOrd="0" presId="urn:microsoft.com/office/officeart/2005/8/layout/orgChart1"/>
    <dgm:cxn modelId="{B05DA71B-A833-4A50-BFCC-1BA61351C084}" type="presParOf" srcId="{BA5555BD-EBFF-4D42-A687-FA5F7B6C7463}" destId="{87D70D31-D68A-443B-8148-AD0A5E60D125}" srcOrd="0" destOrd="0" presId="urn:microsoft.com/office/officeart/2005/8/layout/orgChart1"/>
    <dgm:cxn modelId="{28E4026A-F787-4614-9F95-CC1FFE476CA8}" type="presParOf" srcId="{BA5555BD-EBFF-4D42-A687-FA5F7B6C7463}" destId="{DF1B17DE-1352-4B22-A017-76C168D413C6}" srcOrd="1" destOrd="0" presId="urn:microsoft.com/office/officeart/2005/8/layout/orgChart1"/>
    <dgm:cxn modelId="{A9CF505D-D955-46EE-AA16-BB5D4A92BD51}" type="presParOf" srcId="{DE469CC2-5792-46DB-AAC5-8D108A7EA699}" destId="{E672A370-A199-44C7-A5C7-3677E6558F4A}" srcOrd="1" destOrd="0" presId="urn:microsoft.com/office/officeart/2005/8/layout/orgChart1"/>
    <dgm:cxn modelId="{2A799E7C-F7D7-4225-B9B8-BAFF18297A81}" type="presParOf" srcId="{E672A370-A199-44C7-A5C7-3677E6558F4A}" destId="{026D5ED9-BA15-4D21-AAAF-81A6F665DEDD}" srcOrd="0" destOrd="0" presId="urn:microsoft.com/office/officeart/2005/8/layout/orgChart1"/>
    <dgm:cxn modelId="{7845EC94-AFED-4ACE-B3D5-014E339BAC09}" type="presParOf" srcId="{E672A370-A199-44C7-A5C7-3677E6558F4A}" destId="{2A45E041-5D45-4A9A-B9CE-D1F68A31E0ED}" srcOrd="1" destOrd="0" presId="urn:microsoft.com/office/officeart/2005/8/layout/orgChart1"/>
    <dgm:cxn modelId="{E9DABDD2-7EA8-4878-BFA5-A76F808A72A9}" type="presParOf" srcId="{2A45E041-5D45-4A9A-B9CE-D1F68A31E0ED}" destId="{21AF6A50-8BE0-491C-B0D6-4A92C9C9C1BA}" srcOrd="0" destOrd="0" presId="urn:microsoft.com/office/officeart/2005/8/layout/orgChart1"/>
    <dgm:cxn modelId="{DD62804F-3936-4229-9476-D695BDE39451}" type="presParOf" srcId="{21AF6A50-8BE0-491C-B0D6-4A92C9C9C1BA}" destId="{3DD5C5ED-98D6-434E-BC12-3FD0A22F22D8}" srcOrd="0" destOrd="0" presId="urn:microsoft.com/office/officeart/2005/8/layout/orgChart1"/>
    <dgm:cxn modelId="{8C6550C6-6940-47C1-918C-910524812D0C}" type="presParOf" srcId="{21AF6A50-8BE0-491C-B0D6-4A92C9C9C1BA}" destId="{D606C885-8159-4F23-9FE7-F8240F1A0073}" srcOrd="1" destOrd="0" presId="urn:microsoft.com/office/officeart/2005/8/layout/orgChart1"/>
    <dgm:cxn modelId="{07752A34-36F2-4322-BBE6-7A82D99D9E89}" type="presParOf" srcId="{2A45E041-5D45-4A9A-B9CE-D1F68A31E0ED}" destId="{A34DBA2B-41F0-4C56-980C-7E92E857903E}" srcOrd="1" destOrd="0" presId="urn:microsoft.com/office/officeart/2005/8/layout/orgChart1"/>
    <dgm:cxn modelId="{1EDA030F-4DEA-4BFC-9877-8F9F1F77C659}" type="presParOf" srcId="{2A45E041-5D45-4A9A-B9CE-D1F68A31E0ED}" destId="{C34EB2AD-B358-4479-890E-A1A95120C5D8}" srcOrd="2" destOrd="0" presId="urn:microsoft.com/office/officeart/2005/8/layout/orgChart1"/>
    <dgm:cxn modelId="{E558AA83-E1A3-4AD7-A4D0-A09661C2230E}" type="presParOf" srcId="{E672A370-A199-44C7-A5C7-3677E6558F4A}" destId="{2750774A-612A-4E96-B59A-170744E68D96}" srcOrd="2" destOrd="0" presId="urn:microsoft.com/office/officeart/2005/8/layout/orgChart1"/>
    <dgm:cxn modelId="{183EEBFA-FCD3-46C5-A3C4-6BA5C72D1295}" type="presParOf" srcId="{E672A370-A199-44C7-A5C7-3677E6558F4A}" destId="{295F1B29-7F06-4DE6-AD1E-9CA2A0CC45D4}" srcOrd="3" destOrd="0" presId="urn:microsoft.com/office/officeart/2005/8/layout/orgChart1"/>
    <dgm:cxn modelId="{55DDCBC2-07C0-491A-AB1C-E6EB3AF0CD33}" type="presParOf" srcId="{295F1B29-7F06-4DE6-AD1E-9CA2A0CC45D4}" destId="{8A8655A2-A7A5-47F6-A05C-DDEAE539FCD0}" srcOrd="0" destOrd="0" presId="urn:microsoft.com/office/officeart/2005/8/layout/orgChart1"/>
    <dgm:cxn modelId="{D5789F43-AA19-42C3-93E0-828789547D7E}" type="presParOf" srcId="{8A8655A2-A7A5-47F6-A05C-DDEAE539FCD0}" destId="{43DF5076-125E-4948-9D9C-3FB585AACDA6}" srcOrd="0" destOrd="0" presId="urn:microsoft.com/office/officeart/2005/8/layout/orgChart1"/>
    <dgm:cxn modelId="{693D21F9-805C-4C14-9BA8-CE6EF3229A41}" type="presParOf" srcId="{8A8655A2-A7A5-47F6-A05C-DDEAE539FCD0}" destId="{EDE67166-E106-468F-B43B-72609FE74573}" srcOrd="1" destOrd="0" presId="urn:microsoft.com/office/officeart/2005/8/layout/orgChart1"/>
    <dgm:cxn modelId="{210AFFB3-5C96-4737-8A2C-A2129A3A8256}" type="presParOf" srcId="{295F1B29-7F06-4DE6-AD1E-9CA2A0CC45D4}" destId="{3FC58C4B-95C3-4901-AFF5-886F43D7B386}" srcOrd="1" destOrd="0" presId="urn:microsoft.com/office/officeart/2005/8/layout/orgChart1"/>
    <dgm:cxn modelId="{D8CAB643-4E87-4FCF-9799-1D252FD993F3}" type="presParOf" srcId="{295F1B29-7F06-4DE6-AD1E-9CA2A0CC45D4}" destId="{EFDD18DD-FE65-4ABF-8A58-08C02A31151C}" srcOrd="2" destOrd="0" presId="urn:microsoft.com/office/officeart/2005/8/layout/orgChart1"/>
    <dgm:cxn modelId="{DDB99DA7-62C2-401D-AA23-E4F82EDC91A4}" type="presParOf" srcId="{E672A370-A199-44C7-A5C7-3677E6558F4A}" destId="{6A0292E2-3E9F-410F-B378-D21E7F7E376F}" srcOrd="4" destOrd="0" presId="urn:microsoft.com/office/officeart/2005/8/layout/orgChart1"/>
    <dgm:cxn modelId="{FA78C2DE-E702-4CC2-8212-87D801AA0AD8}" type="presParOf" srcId="{E672A370-A199-44C7-A5C7-3677E6558F4A}" destId="{55D993FC-66D6-4D5A-ABC7-25CA4B224271}" srcOrd="5" destOrd="0" presId="urn:microsoft.com/office/officeart/2005/8/layout/orgChart1"/>
    <dgm:cxn modelId="{0139C79F-9B71-40F0-A252-FE012B2EB017}" type="presParOf" srcId="{55D993FC-66D6-4D5A-ABC7-25CA4B224271}" destId="{E948A709-1D11-4636-9F71-FCEB6793FA0C}" srcOrd="0" destOrd="0" presId="urn:microsoft.com/office/officeart/2005/8/layout/orgChart1"/>
    <dgm:cxn modelId="{4F9C29B4-5EB9-4A5D-A070-6CD16A9CDD47}" type="presParOf" srcId="{E948A709-1D11-4636-9F71-FCEB6793FA0C}" destId="{9554E2A2-33CB-413B-A04D-A176141A6775}" srcOrd="0" destOrd="0" presId="urn:microsoft.com/office/officeart/2005/8/layout/orgChart1"/>
    <dgm:cxn modelId="{E20F4BC9-98BB-4529-B72E-801032A86480}" type="presParOf" srcId="{E948A709-1D11-4636-9F71-FCEB6793FA0C}" destId="{9C38832F-3CDE-492D-8BBF-7846A39EB802}" srcOrd="1" destOrd="0" presId="urn:microsoft.com/office/officeart/2005/8/layout/orgChart1"/>
    <dgm:cxn modelId="{5DE590DA-1915-4A96-BD39-3A053A628927}" type="presParOf" srcId="{55D993FC-66D6-4D5A-ABC7-25CA4B224271}" destId="{077C0C60-B4E0-4E46-9B64-9F5D37E5D810}" srcOrd="1" destOrd="0" presId="urn:microsoft.com/office/officeart/2005/8/layout/orgChart1"/>
    <dgm:cxn modelId="{A5509B4D-5461-4D4F-8396-286F2A522833}" type="presParOf" srcId="{55D993FC-66D6-4D5A-ABC7-25CA4B224271}" destId="{A50C30F8-FE1A-4498-9D53-F58CDE80B723}" srcOrd="2" destOrd="0" presId="urn:microsoft.com/office/officeart/2005/8/layout/orgChart1"/>
    <dgm:cxn modelId="{783D8AC6-277E-4365-8836-EF1AD5D0D899}" type="presParOf" srcId="{DE469CC2-5792-46DB-AAC5-8D108A7EA699}" destId="{F56D60A7-038A-4952-99BB-19D416D0F765}" srcOrd="2" destOrd="0" presId="urn:microsoft.com/office/officeart/2005/8/layout/orgChart1"/>
    <dgm:cxn modelId="{3196665F-1D92-46D6-AEB6-F88620A56BF9}" type="presParOf" srcId="{F0AF45B1-6AA2-4232-8F3B-B3E53B3147AE}" destId="{BB95AC2F-78E9-46A2-9234-A41B3A3DA8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BDFCB-6A9B-4BA8-B835-14B3D9BE81A6}">
      <dsp:nvSpPr>
        <dsp:cNvPr id="0" name=""/>
        <dsp:cNvSpPr/>
      </dsp:nvSpPr>
      <dsp:spPr>
        <a:xfrm>
          <a:off x="3852068" y="2738476"/>
          <a:ext cx="2725366" cy="472997"/>
        </a:xfrm>
        <a:custGeom>
          <a:avLst/>
          <a:gdLst/>
          <a:ahLst/>
          <a:cxnLst/>
          <a:rect l="0" t="0" r="0" b="0"/>
          <a:pathLst>
            <a:path>
              <a:moveTo>
                <a:pt x="0" y="0"/>
              </a:moveTo>
              <a:lnTo>
                <a:pt x="0" y="236498"/>
              </a:lnTo>
              <a:lnTo>
                <a:pt x="2725366" y="236498"/>
              </a:lnTo>
              <a:lnTo>
                <a:pt x="2725366" y="4729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228BF0-6D60-4A96-A881-F66CF1E83071}">
      <dsp:nvSpPr>
        <dsp:cNvPr id="0" name=""/>
        <dsp:cNvSpPr/>
      </dsp:nvSpPr>
      <dsp:spPr>
        <a:xfrm>
          <a:off x="3806348" y="2738476"/>
          <a:ext cx="91440" cy="472997"/>
        </a:xfrm>
        <a:custGeom>
          <a:avLst/>
          <a:gdLst/>
          <a:ahLst/>
          <a:cxnLst/>
          <a:rect l="0" t="0" r="0" b="0"/>
          <a:pathLst>
            <a:path>
              <a:moveTo>
                <a:pt x="45720" y="0"/>
              </a:moveTo>
              <a:lnTo>
                <a:pt x="45720" y="4729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C9C9C6-4097-4245-9413-8E914035CD7A}">
      <dsp:nvSpPr>
        <dsp:cNvPr id="0" name=""/>
        <dsp:cNvSpPr/>
      </dsp:nvSpPr>
      <dsp:spPr>
        <a:xfrm>
          <a:off x="1126701" y="2738476"/>
          <a:ext cx="2725366" cy="472997"/>
        </a:xfrm>
        <a:custGeom>
          <a:avLst/>
          <a:gdLst/>
          <a:ahLst/>
          <a:cxnLst/>
          <a:rect l="0" t="0" r="0" b="0"/>
          <a:pathLst>
            <a:path>
              <a:moveTo>
                <a:pt x="2725366" y="0"/>
              </a:moveTo>
              <a:lnTo>
                <a:pt x="2725366" y="236498"/>
              </a:lnTo>
              <a:lnTo>
                <a:pt x="0" y="236498"/>
              </a:lnTo>
              <a:lnTo>
                <a:pt x="0" y="4729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82904C-6D7E-4D6F-9282-8C29D816161D}">
      <dsp:nvSpPr>
        <dsp:cNvPr id="0" name=""/>
        <dsp:cNvSpPr/>
      </dsp:nvSpPr>
      <dsp:spPr>
        <a:xfrm>
          <a:off x="2725883" y="1612291"/>
          <a:ext cx="2252369" cy="11261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2"/>
              </a:solidFill>
              <a:effectLst/>
              <a:latin typeface="Times New Roman" panose="02020603050405020304" pitchFamily="18" charset="0"/>
            </a:rPr>
            <a:t>Bacterial Infections</a:t>
          </a:r>
        </a:p>
      </dsp:txBody>
      <dsp:txXfrm>
        <a:off x="2725883" y="1612291"/>
        <a:ext cx="2252369" cy="1126184"/>
      </dsp:txXfrm>
    </dsp:sp>
    <dsp:sp modelId="{6D71B920-167F-4854-85D0-8904E6178F64}">
      <dsp:nvSpPr>
        <dsp:cNvPr id="0" name=""/>
        <dsp:cNvSpPr/>
      </dsp:nvSpPr>
      <dsp:spPr>
        <a:xfrm>
          <a:off x="517" y="3211473"/>
          <a:ext cx="2252369" cy="11261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1"/>
              </a:solidFill>
              <a:effectLst/>
              <a:latin typeface="Times New Roman" panose="02020603050405020304" pitchFamily="18" charset="0"/>
            </a:rPr>
            <a:t>1) Staph. and/or Strept.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1"/>
              </a:solidFill>
              <a:effectLst/>
              <a:latin typeface="Times New Roman" panose="02020603050405020304" pitchFamily="18" charset="0"/>
            </a:rPr>
            <a:t>Infections</a:t>
          </a:r>
        </a:p>
      </dsp:txBody>
      <dsp:txXfrm>
        <a:off x="517" y="3211473"/>
        <a:ext cx="2252369" cy="1126184"/>
      </dsp:txXfrm>
    </dsp:sp>
    <dsp:sp modelId="{0478CD3D-52BE-4313-8CC8-EE183255BA5A}">
      <dsp:nvSpPr>
        <dsp:cNvPr id="0" name=""/>
        <dsp:cNvSpPr/>
      </dsp:nvSpPr>
      <dsp:spPr>
        <a:xfrm>
          <a:off x="2725883" y="3211473"/>
          <a:ext cx="2252369" cy="11261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1"/>
              </a:solidFill>
              <a:effectLst/>
              <a:latin typeface="Times New Roman" panose="02020603050405020304" pitchFamily="18" charset="0"/>
            </a:rPr>
            <a:t>2) Streptococcal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1"/>
              </a:solidFill>
              <a:effectLst/>
              <a:latin typeface="Times New Roman" panose="02020603050405020304" pitchFamily="18" charset="0"/>
            </a:rPr>
            <a:t> infections</a:t>
          </a:r>
        </a:p>
      </dsp:txBody>
      <dsp:txXfrm>
        <a:off x="2725883" y="3211473"/>
        <a:ext cx="2252369" cy="1126184"/>
      </dsp:txXfrm>
    </dsp:sp>
    <dsp:sp modelId="{EB2F26A8-3638-440F-83CD-2BB2ACB560CF}">
      <dsp:nvSpPr>
        <dsp:cNvPr id="0" name=""/>
        <dsp:cNvSpPr/>
      </dsp:nvSpPr>
      <dsp:spPr>
        <a:xfrm>
          <a:off x="5451250" y="3211473"/>
          <a:ext cx="2252369" cy="11261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1"/>
              </a:solidFill>
              <a:effectLst/>
              <a:latin typeface="Times New Roman" panose="02020603050405020304" pitchFamily="18" charset="0"/>
            </a:rPr>
            <a:t>3) Infection Of The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smtClean="0">
              <a:ln>
                <a:noFill/>
              </a:ln>
              <a:solidFill>
                <a:schemeClr val="tx1"/>
              </a:solidFill>
              <a:effectLst/>
              <a:latin typeface="Times New Roman" panose="02020603050405020304" pitchFamily="18" charset="0"/>
            </a:rPr>
            <a:t>Hair Follicle</a:t>
          </a:r>
        </a:p>
      </dsp:txBody>
      <dsp:txXfrm>
        <a:off x="5451250" y="3211473"/>
        <a:ext cx="2252369" cy="1126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292E2-3E9F-410F-B378-D21E7F7E376F}">
      <dsp:nvSpPr>
        <dsp:cNvPr id="0" name=""/>
        <dsp:cNvSpPr/>
      </dsp:nvSpPr>
      <dsp:spPr>
        <a:xfrm>
          <a:off x="3852068" y="2586134"/>
          <a:ext cx="2585969" cy="448804"/>
        </a:xfrm>
        <a:custGeom>
          <a:avLst/>
          <a:gdLst/>
          <a:ahLst/>
          <a:cxnLst/>
          <a:rect l="0" t="0" r="0" b="0"/>
          <a:pathLst>
            <a:path>
              <a:moveTo>
                <a:pt x="0" y="0"/>
              </a:moveTo>
              <a:lnTo>
                <a:pt x="0" y="224402"/>
              </a:lnTo>
              <a:lnTo>
                <a:pt x="2585969" y="224402"/>
              </a:lnTo>
              <a:lnTo>
                <a:pt x="2585969" y="4488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0774A-612A-4E96-B59A-170744E68D96}">
      <dsp:nvSpPr>
        <dsp:cNvPr id="0" name=""/>
        <dsp:cNvSpPr/>
      </dsp:nvSpPr>
      <dsp:spPr>
        <a:xfrm>
          <a:off x="3806348" y="2586134"/>
          <a:ext cx="91440" cy="448804"/>
        </a:xfrm>
        <a:custGeom>
          <a:avLst/>
          <a:gdLst/>
          <a:ahLst/>
          <a:cxnLst/>
          <a:rect l="0" t="0" r="0" b="0"/>
          <a:pathLst>
            <a:path>
              <a:moveTo>
                <a:pt x="45720" y="0"/>
              </a:moveTo>
              <a:lnTo>
                <a:pt x="45720" y="4488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6D5ED9-BA15-4D21-AAAF-81A6F665DEDD}">
      <dsp:nvSpPr>
        <dsp:cNvPr id="0" name=""/>
        <dsp:cNvSpPr/>
      </dsp:nvSpPr>
      <dsp:spPr>
        <a:xfrm>
          <a:off x="1266099" y="2586134"/>
          <a:ext cx="2585969" cy="448804"/>
        </a:xfrm>
        <a:custGeom>
          <a:avLst/>
          <a:gdLst/>
          <a:ahLst/>
          <a:cxnLst/>
          <a:rect l="0" t="0" r="0" b="0"/>
          <a:pathLst>
            <a:path>
              <a:moveTo>
                <a:pt x="2585969" y="0"/>
              </a:moveTo>
              <a:lnTo>
                <a:pt x="2585969" y="224402"/>
              </a:lnTo>
              <a:lnTo>
                <a:pt x="0" y="224402"/>
              </a:lnTo>
              <a:lnTo>
                <a:pt x="0" y="4488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41E6E-73E8-4E26-BE33-331152A6ED6F}">
      <dsp:nvSpPr>
        <dsp:cNvPr id="0" name=""/>
        <dsp:cNvSpPr/>
      </dsp:nvSpPr>
      <dsp:spPr>
        <a:xfrm>
          <a:off x="2559083" y="1068747"/>
          <a:ext cx="1292984" cy="448804"/>
        </a:xfrm>
        <a:custGeom>
          <a:avLst/>
          <a:gdLst/>
          <a:ahLst/>
          <a:cxnLst/>
          <a:rect l="0" t="0" r="0" b="0"/>
          <a:pathLst>
            <a:path>
              <a:moveTo>
                <a:pt x="0" y="0"/>
              </a:moveTo>
              <a:lnTo>
                <a:pt x="0" y="224402"/>
              </a:lnTo>
              <a:lnTo>
                <a:pt x="1292984" y="224402"/>
              </a:lnTo>
              <a:lnTo>
                <a:pt x="1292984" y="4488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2612B-E4CE-492A-8673-3A0F1E130676}">
      <dsp:nvSpPr>
        <dsp:cNvPr id="0" name=""/>
        <dsp:cNvSpPr/>
      </dsp:nvSpPr>
      <dsp:spPr>
        <a:xfrm>
          <a:off x="1266099" y="1068747"/>
          <a:ext cx="1292984" cy="448804"/>
        </a:xfrm>
        <a:custGeom>
          <a:avLst/>
          <a:gdLst/>
          <a:ahLst/>
          <a:cxnLst/>
          <a:rect l="0" t="0" r="0" b="0"/>
          <a:pathLst>
            <a:path>
              <a:moveTo>
                <a:pt x="1292984" y="0"/>
              </a:moveTo>
              <a:lnTo>
                <a:pt x="1292984" y="224402"/>
              </a:lnTo>
              <a:lnTo>
                <a:pt x="0" y="224402"/>
              </a:lnTo>
              <a:lnTo>
                <a:pt x="0" y="4488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1467A5-B912-463B-831F-34E7660785CF}">
      <dsp:nvSpPr>
        <dsp:cNvPr id="0" name=""/>
        <dsp:cNvSpPr/>
      </dsp:nvSpPr>
      <dsp:spPr>
        <a:xfrm>
          <a:off x="1490501" y="165"/>
          <a:ext cx="2137164" cy="106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rgbClr val="EE080D"/>
              </a:solidFill>
              <a:effectLst/>
              <a:latin typeface="Times New Roman" panose="02020603050405020304" pitchFamily="18" charset="0"/>
            </a:rPr>
            <a:t>Types</a:t>
          </a:r>
        </a:p>
      </dsp:txBody>
      <dsp:txXfrm>
        <a:off x="1490501" y="165"/>
        <a:ext cx="2137164" cy="1068582"/>
      </dsp:txXfrm>
    </dsp:sp>
    <dsp:sp modelId="{AA9FDEA1-DBF6-497B-B5E3-C964D336456E}">
      <dsp:nvSpPr>
        <dsp:cNvPr id="0" name=""/>
        <dsp:cNvSpPr/>
      </dsp:nvSpPr>
      <dsp:spPr>
        <a:xfrm>
          <a:off x="197517" y="1517552"/>
          <a:ext cx="2137164" cy="106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chemeClr val="tx1"/>
              </a:solidFill>
              <a:effectLst/>
              <a:latin typeface="Times New Roman" panose="02020603050405020304" pitchFamily="18" charset="0"/>
            </a:rPr>
            <a:t>Bullous type</a:t>
          </a:r>
        </a:p>
      </dsp:txBody>
      <dsp:txXfrm>
        <a:off x="197517" y="1517552"/>
        <a:ext cx="2137164" cy="1068582"/>
      </dsp:txXfrm>
    </dsp:sp>
    <dsp:sp modelId="{87D70D31-D68A-443B-8148-AD0A5E60D125}">
      <dsp:nvSpPr>
        <dsp:cNvPr id="0" name=""/>
        <dsp:cNvSpPr/>
      </dsp:nvSpPr>
      <dsp:spPr>
        <a:xfrm>
          <a:off x="2783486" y="1517552"/>
          <a:ext cx="2137164" cy="106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chemeClr val="tx1"/>
              </a:solidFill>
              <a:effectLst/>
              <a:latin typeface="Times New Roman" panose="02020603050405020304" pitchFamily="18" charset="0"/>
            </a:rPr>
            <a:t>Non bullous type</a:t>
          </a:r>
        </a:p>
      </dsp:txBody>
      <dsp:txXfrm>
        <a:off x="2783486" y="1517552"/>
        <a:ext cx="2137164" cy="1068582"/>
      </dsp:txXfrm>
    </dsp:sp>
    <dsp:sp modelId="{3DD5C5ED-98D6-434E-BC12-3FD0A22F22D8}">
      <dsp:nvSpPr>
        <dsp:cNvPr id="0" name=""/>
        <dsp:cNvSpPr/>
      </dsp:nvSpPr>
      <dsp:spPr>
        <a:xfrm>
          <a:off x="197517" y="3034939"/>
          <a:ext cx="2137164" cy="106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chemeClr val="tx1"/>
              </a:solidFill>
              <a:effectLst/>
              <a:latin typeface="Times New Roman" panose="02020603050405020304" pitchFamily="18" charset="0"/>
            </a:rPr>
            <a:t>vesicular impetigo</a:t>
          </a:r>
        </a:p>
      </dsp:txBody>
      <dsp:txXfrm>
        <a:off x="197517" y="3034939"/>
        <a:ext cx="2137164" cy="1068582"/>
      </dsp:txXfrm>
    </dsp:sp>
    <dsp:sp modelId="{43DF5076-125E-4948-9D9C-3FB585AACDA6}">
      <dsp:nvSpPr>
        <dsp:cNvPr id="0" name=""/>
        <dsp:cNvSpPr/>
      </dsp:nvSpPr>
      <dsp:spPr>
        <a:xfrm>
          <a:off x="2783486" y="3034939"/>
          <a:ext cx="2137164" cy="106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kern="1200"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chemeClr val="tx1"/>
              </a:solidFill>
              <a:effectLst/>
              <a:latin typeface="Times New Roman" panose="02020603050405020304" pitchFamily="18" charset="0"/>
            </a:rPr>
            <a:t>Circinate impetigo</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smtClean="0">
            <a:ln>
              <a:noFill/>
            </a:ln>
            <a:solidFill>
              <a:schemeClr val="tx1"/>
            </a:solidFill>
            <a:effectLst/>
            <a:latin typeface="Times New Roman" panose="02020603050405020304" pitchFamily="18" charset="0"/>
          </a:endParaRPr>
        </a:p>
      </dsp:txBody>
      <dsp:txXfrm>
        <a:off x="2783486" y="3034939"/>
        <a:ext cx="2137164" cy="1068582"/>
      </dsp:txXfrm>
    </dsp:sp>
    <dsp:sp modelId="{9554E2A2-33CB-413B-A04D-A176141A6775}">
      <dsp:nvSpPr>
        <dsp:cNvPr id="0" name=""/>
        <dsp:cNvSpPr/>
      </dsp:nvSpPr>
      <dsp:spPr>
        <a:xfrm>
          <a:off x="5369455" y="3034939"/>
          <a:ext cx="2137164" cy="106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chemeClr val="tx1"/>
              </a:solidFill>
              <a:effectLst/>
              <a:latin typeface="Times New Roman" panose="02020603050405020304" pitchFamily="18" charset="0"/>
            </a:rPr>
            <a:t>Crusted impetigo </a:t>
          </a:r>
        </a:p>
      </dsp:txBody>
      <dsp:txXfrm>
        <a:off x="5369455" y="3034939"/>
        <a:ext cx="2137164" cy="10685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A2835A71-37BA-45FD-A3D0-D87A1177ACD0}" type="datetimeFigureOut">
              <a:rPr lang="en-PH"/>
              <a:pPr>
                <a:defRPr/>
              </a:pPr>
              <a:t>12/11/2017</a:t>
            </a:fld>
            <a:endParaRPr lang="en-PH"/>
          </a:p>
        </p:txBody>
      </p:sp>
      <p:sp>
        <p:nvSpPr>
          <p:cNvPr id="5" name="Footer Placeholder 18"/>
          <p:cNvSpPr>
            <a:spLocks noGrp="1"/>
          </p:cNvSpPr>
          <p:nvPr>
            <p:ph type="ftr" sz="quarter" idx="11"/>
          </p:nvPr>
        </p:nvSpPr>
        <p:spPr/>
        <p:txBody>
          <a:bodyPr/>
          <a:lstStyle>
            <a:lvl1pPr>
              <a:defRPr/>
            </a:lvl1pPr>
          </a:lstStyle>
          <a:p>
            <a:pPr>
              <a:defRPr/>
            </a:pPr>
            <a:endParaRPr lang="en-PH"/>
          </a:p>
        </p:txBody>
      </p:sp>
      <p:sp>
        <p:nvSpPr>
          <p:cNvPr id="6" name="Slide Number Placeholder 26"/>
          <p:cNvSpPr>
            <a:spLocks noGrp="1"/>
          </p:cNvSpPr>
          <p:nvPr>
            <p:ph type="sldNum" sz="quarter" idx="12"/>
          </p:nvPr>
        </p:nvSpPr>
        <p:spPr/>
        <p:txBody>
          <a:bodyPr/>
          <a:lstStyle>
            <a:lvl1pPr>
              <a:defRPr/>
            </a:lvl1pPr>
          </a:lstStyle>
          <a:p>
            <a:pPr>
              <a:defRPr/>
            </a:pPr>
            <a:fld id="{E683C3B8-7228-437B-BB01-5A143000179C}" type="slidenum">
              <a:rPr lang="en-PH"/>
              <a:pPr>
                <a:defRPr/>
              </a:pPr>
              <a:t>‹#›</a:t>
            </a:fld>
            <a:endParaRPr lang="en-PH"/>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565D0E4-A2B1-4C7C-B2A7-E3F5FDF6FF02}" type="datetimeFigureOut">
              <a:rPr lang="en-PH"/>
              <a:pPr>
                <a:defRPr/>
              </a:pPr>
              <a:t>12/11/2017</a:t>
            </a:fld>
            <a:endParaRPr lang="en-PH"/>
          </a:p>
        </p:txBody>
      </p:sp>
      <p:sp>
        <p:nvSpPr>
          <p:cNvPr id="5" name="Footer Placeholder 21"/>
          <p:cNvSpPr>
            <a:spLocks noGrp="1"/>
          </p:cNvSpPr>
          <p:nvPr>
            <p:ph type="ftr" sz="quarter" idx="11"/>
          </p:nvPr>
        </p:nvSpPr>
        <p:spPr/>
        <p:txBody>
          <a:bodyPr/>
          <a:lstStyle>
            <a:lvl1pPr>
              <a:defRPr/>
            </a:lvl1pPr>
          </a:lstStyle>
          <a:p>
            <a:pPr>
              <a:defRPr/>
            </a:pPr>
            <a:endParaRPr lang="en-PH"/>
          </a:p>
        </p:txBody>
      </p:sp>
      <p:sp>
        <p:nvSpPr>
          <p:cNvPr id="6" name="Slide Number Placeholder 17"/>
          <p:cNvSpPr>
            <a:spLocks noGrp="1"/>
          </p:cNvSpPr>
          <p:nvPr>
            <p:ph type="sldNum" sz="quarter" idx="12"/>
          </p:nvPr>
        </p:nvSpPr>
        <p:spPr/>
        <p:txBody>
          <a:bodyPr/>
          <a:lstStyle>
            <a:lvl1pPr>
              <a:defRPr/>
            </a:lvl1pPr>
          </a:lstStyle>
          <a:p>
            <a:pPr>
              <a:defRPr/>
            </a:pPr>
            <a:fld id="{FDBAB018-F89E-4EC7-82DF-B43B5102B496}" type="slidenum">
              <a:rPr lang="en-PH"/>
              <a:pPr>
                <a:defRPr/>
              </a:pPr>
              <a:t>‹#›</a:t>
            </a:fld>
            <a:endParaRPr lang="en-PH"/>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2D09C9D-4F72-4B0F-AF7F-21D9BB80C879}" type="datetimeFigureOut">
              <a:rPr lang="en-PH"/>
              <a:pPr>
                <a:defRPr/>
              </a:pPr>
              <a:t>12/11/2017</a:t>
            </a:fld>
            <a:endParaRPr lang="en-PH"/>
          </a:p>
        </p:txBody>
      </p:sp>
      <p:sp>
        <p:nvSpPr>
          <p:cNvPr id="5" name="Footer Placeholder 21"/>
          <p:cNvSpPr>
            <a:spLocks noGrp="1"/>
          </p:cNvSpPr>
          <p:nvPr>
            <p:ph type="ftr" sz="quarter" idx="11"/>
          </p:nvPr>
        </p:nvSpPr>
        <p:spPr/>
        <p:txBody>
          <a:bodyPr/>
          <a:lstStyle>
            <a:lvl1pPr>
              <a:defRPr/>
            </a:lvl1pPr>
          </a:lstStyle>
          <a:p>
            <a:pPr>
              <a:defRPr/>
            </a:pPr>
            <a:endParaRPr lang="en-PH"/>
          </a:p>
        </p:txBody>
      </p:sp>
      <p:sp>
        <p:nvSpPr>
          <p:cNvPr id="6" name="Slide Number Placeholder 17"/>
          <p:cNvSpPr>
            <a:spLocks noGrp="1"/>
          </p:cNvSpPr>
          <p:nvPr>
            <p:ph type="sldNum" sz="quarter" idx="12"/>
          </p:nvPr>
        </p:nvSpPr>
        <p:spPr/>
        <p:txBody>
          <a:bodyPr/>
          <a:lstStyle>
            <a:lvl1pPr>
              <a:defRPr/>
            </a:lvl1pPr>
          </a:lstStyle>
          <a:p>
            <a:pPr>
              <a:defRPr/>
            </a:pPr>
            <a:fld id="{90465B06-BBA2-4EE6-80E1-7882E6DD8EF7}" type="slidenum">
              <a:rPr lang="en-PH"/>
              <a:pPr>
                <a:defRPr/>
              </a:pPr>
              <a:t>‹#›</a:t>
            </a:fld>
            <a:endParaRPr lang="en-PH"/>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1062038" y="1766888"/>
            <a:ext cx="7769225" cy="4113212"/>
          </a:xfrm>
        </p:spPr>
        <p:txBody>
          <a:bodyPr/>
          <a:lstStyle/>
          <a:p>
            <a:endParaRPr lang="en-GB"/>
          </a:p>
        </p:txBody>
      </p:sp>
      <p:sp>
        <p:nvSpPr>
          <p:cNvPr id="4" name="Date Placeholder 3"/>
          <p:cNvSpPr>
            <a:spLocks noGrp="1"/>
          </p:cNvSpPr>
          <p:nvPr>
            <p:ph type="dt" sz="half" idx="10"/>
          </p:nvPr>
        </p:nvSpPr>
        <p:spPr>
          <a:xfrm>
            <a:off x="838200" y="6400800"/>
            <a:ext cx="19050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429000" y="64008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7010400" y="6400800"/>
            <a:ext cx="1905000" cy="457200"/>
          </a:xfrm>
        </p:spPr>
        <p:txBody>
          <a:bodyPr/>
          <a:lstStyle>
            <a:lvl1pPr>
              <a:defRPr/>
            </a:lvl1pPr>
          </a:lstStyle>
          <a:p>
            <a:fld id="{8E9D608E-E76C-4F35-88C2-7A1036D8A5CA}" type="slidenum">
              <a:rPr lang="ar-SA" altLang="en-US"/>
              <a:pPr/>
              <a:t>‹#›</a:t>
            </a:fld>
            <a:endParaRPr lang="en-US" altLang="en-US"/>
          </a:p>
        </p:txBody>
      </p:sp>
    </p:spTree>
    <p:extLst>
      <p:ext uri="{BB962C8B-B14F-4D97-AF65-F5344CB8AC3E}">
        <p14:creationId xmlns:p14="http://schemas.microsoft.com/office/powerpoint/2010/main" val="370515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6D0BA2D5-5709-444B-8E17-27AC606ADE8C}" type="slidenum">
              <a:rPr lang="en-US" altLang="en-US"/>
              <a:pPr/>
              <a:t>‹#›</a:t>
            </a:fld>
            <a:endParaRPr lang="en-US" altLang="en-US"/>
          </a:p>
        </p:txBody>
      </p:sp>
    </p:spTree>
    <p:extLst>
      <p:ext uri="{BB962C8B-B14F-4D97-AF65-F5344CB8AC3E}">
        <p14:creationId xmlns:p14="http://schemas.microsoft.com/office/powerpoint/2010/main" val="279950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CD6605E-58B2-4D62-977B-EFB9CF26A0DE}" type="datetimeFigureOut">
              <a:rPr lang="en-PH"/>
              <a:pPr>
                <a:defRPr/>
              </a:pPr>
              <a:t>12/11/2017</a:t>
            </a:fld>
            <a:endParaRPr lang="en-PH"/>
          </a:p>
        </p:txBody>
      </p:sp>
      <p:sp>
        <p:nvSpPr>
          <p:cNvPr id="5" name="Footer Placeholder 21"/>
          <p:cNvSpPr>
            <a:spLocks noGrp="1"/>
          </p:cNvSpPr>
          <p:nvPr>
            <p:ph type="ftr" sz="quarter" idx="11"/>
          </p:nvPr>
        </p:nvSpPr>
        <p:spPr/>
        <p:txBody>
          <a:bodyPr/>
          <a:lstStyle>
            <a:lvl1pPr>
              <a:defRPr/>
            </a:lvl1pPr>
          </a:lstStyle>
          <a:p>
            <a:pPr>
              <a:defRPr/>
            </a:pPr>
            <a:endParaRPr lang="en-PH"/>
          </a:p>
        </p:txBody>
      </p:sp>
      <p:sp>
        <p:nvSpPr>
          <p:cNvPr id="6" name="Slide Number Placeholder 17"/>
          <p:cNvSpPr>
            <a:spLocks noGrp="1"/>
          </p:cNvSpPr>
          <p:nvPr>
            <p:ph type="sldNum" sz="quarter" idx="12"/>
          </p:nvPr>
        </p:nvSpPr>
        <p:spPr/>
        <p:txBody>
          <a:bodyPr/>
          <a:lstStyle>
            <a:lvl1pPr>
              <a:defRPr/>
            </a:lvl1pPr>
          </a:lstStyle>
          <a:p>
            <a:pPr>
              <a:defRPr/>
            </a:pPr>
            <a:fld id="{F15B7DF3-6796-476B-A523-F687EE6CDC82}" type="slidenum">
              <a:rPr lang="en-PH"/>
              <a:pPr>
                <a:defRPr/>
              </a:pPr>
              <a:t>‹#›</a:t>
            </a:fld>
            <a:endParaRPr lang="en-PH"/>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55F05E-68E3-452F-9C34-B0AE7F1EDAC3}" type="datetimeFigureOut">
              <a:rPr lang="en-PH"/>
              <a:pPr>
                <a:defRPr/>
              </a:pPr>
              <a:t>12/11/2017</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608DB211-E929-4941-9BAC-A1C2F36984A5}" type="slidenum">
              <a:rPr lang="en-PH"/>
              <a:pPr>
                <a:defRPr/>
              </a:pPr>
              <a:t>‹#›</a:t>
            </a:fld>
            <a:endParaRPr lang="en-PH"/>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D8072B1-60D8-4CF3-A3EF-57174492FEF1}" type="datetimeFigureOut">
              <a:rPr lang="en-PH"/>
              <a:pPr>
                <a:defRPr/>
              </a:pPr>
              <a:t>12/11/2017</a:t>
            </a:fld>
            <a:endParaRPr lang="en-PH"/>
          </a:p>
        </p:txBody>
      </p:sp>
      <p:sp>
        <p:nvSpPr>
          <p:cNvPr id="6" name="Footer Placeholder 21"/>
          <p:cNvSpPr>
            <a:spLocks noGrp="1"/>
          </p:cNvSpPr>
          <p:nvPr>
            <p:ph type="ftr" sz="quarter" idx="11"/>
          </p:nvPr>
        </p:nvSpPr>
        <p:spPr/>
        <p:txBody>
          <a:bodyPr/>
          <a:lstStyle>
            <a:lvl1pPr>
              <a:defRPr/>
            </a:lvl1pPr>
          </a:lstStyle>
          <a:p>
            <a:pPr>
              <a:defRPr/>
            </a:pPr>
            <a:endParaRPr lang="en-PH"/>
          </a:p>
        </p:txBody>
      </p:sp>
      <p:sp>
        <p:nvSpPr>
          <p:cNvPr id="7" name="Slide Number Placeholder 17"/>
          <p:cNvSpPr>
            <a:spLocks noGrp="1"/>
          </p:cNvSpPr>
          <p:nvPr>
            <p:ph type="sldNum" sz="quarter" idx="12"/>
          </p:nvPr>
        </p:nvSpPr>
        <p:spPr/>
        <p:txBody>
          <a:bodyPr/>
          <a:lstStyle>
            <a:lvl1pPr>
              <a:defRPr/>
            </a:lvl1pPr>
          </a:lstStyle>
          <a:p>
            <a:pPr>
              <a:defRPr/>
            </a:pPr>
            <a:fld id="{2875D38B-E99C-4CCB-B692-910494C4BBAC}" type="slidenum">
              <a:rPr lang="en-PH"/>
              <a:pPr>
                <a:defRPr/>
              </a:pPr>
              <a:t>‹#›</a:t>
            </a:fld>
            <a:endParaRPr lang="en-PH"/>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D5068425-E75A-4AAA-9B00-6536203F540A}" type="datetimeFigureOut">
              <a:rPr lang="en-PH"/>
              <a:pPr>
                <a:defRPr/>
              </a:pPr>
              <a:t>12/11/2017</a:t>
            </a:fld>
            <a:endParaRPr lang="en-PH"/>
          </a:p>
        </p:txBody>
      </p:sp>
      <p:sp>
        <p:nvSpPr>
          <p:cNvPr id="8" name="Footer Placeholder 21"/>
          <p:cNvSpPr>
            <a:spLocks noGrp="1"/>
          </p:cNvSpPr>
          <p:nvPr>
            <p:ph type="ftr" sz="quarter" idx="11"/>
          </p:nvPr>
        </p:nvSpPr>
        <p:spPr/>
        <p:txBody>
          <a:bodyPr/>
          <a:lstStyle>
            <a:lvl1pPr>
              <a:defRPr/>
            </a:lvl1pPr>
          </a:lstStyle>
          <a:p>
            <a:pPr>
              <a:defRPr/>
            </a:pPr>
            <a:endParaRPr lang="en-PH"/>
          </a:p>
        </p:txBody>
      </p:sp>
      <p:sp>
        <p:nvSpPr>
          <p:cNvPr id="9" name="Slide Number Placeholder 17"/>
          <p:cNvSpPr>
            <a:spLocks noGrp="1"/>
          </p:cNvSpPr>
          <p:nvPr>
            <p:ph type="sldNum" sz="quarter" idx="12"/>
          </p:nvPr>
        </p:nvSpPr>
        <p:spPr/>
        <p:txBody>
          <a:bodyPr/>
          <a:lstStyle>
            <a:lvl1pPr>
              <a:defRPr/>
            </a:lvl1pPr>
          </a:lstStyle>
          <a:p>
            <a:pPr>
              <a:defRPr/>
            </a:pPr>
            <a:fld id="{8CD782A7-AE2A-4931-86F8-E5027C95E3F1}" type="slidenum">
              <a:rPr lang="en-PH"/>
              <a:pPr>
                <a:defRPr/>
              </a:pPr>
              <a:t>‹#›</a:t>
            </a:fld>
            <a:endParaRPr lang="en-PH"/>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B7B07BB-1750-4F2B-A252-128DF97A84E6}" type="datetimeFigureOut">
              <a:rPr lang="en-PH"/>
              <a:pPr>
                <a:defRPr/>
              </a:pPr>
              <a:t>12/11/2017</a:t>
            </a:fld>
            <a:endParaRPr lang="en-PH"/>
          </a:p>
        </p:txBody>
      </p:sp>
      <p:sp>
        <p:nvSpPr>
          <p:cNvPr id="4" name="Footer Placeholder 21"/>
          <p:cNvSpPr>
            <a:spLocks noGrp="1"/>
          </p:cNvSpPr>
          <p:nvPr>
            <p:ph type="ftr" sz="quarter" idx="11"/>
          </p:nvPr>
        </p:nvSpPr>
        <p:spPr/>
        <p:txBody>
          <a:bodyPr/>
          <a:lstStyle>
            <a:lvl1pPr>
              <a:defRPr/>
            </a:lvl1pPr>
          </a:lstStyle>
          <a:p>
            <a:pPr>
              <a:defRPr/>
            </a:pPr>
            <a:endParaRPr lang="en-PH"/>
          </a:p>
        </p:txBody>
      </p:sp>
      <p:sp>
        <p:nvSpPr>
          <p:cNvPr id="5" name="Slide Number Placeholder 17"/>
          <p:cNvSpPr>
            <a:spLocks noGrp="1"/>
          </p:cNvSpPr>
          <p:nvPr>
            <p:ph type="sldNum" sz="quarter" idx="12"/>
          </p:nvPr>
        </p:nvSpPr>
        <p:spPr/>
        <p:txBody>
          <a:bodyPr/>
          <a:lstStyle>
            <a:lvl1pPr>
              <a:defRPr/>
            </a:lvl1pPr>
          </a:lstStyle>
          <a:p>
            <a:pPr>
              <a:defRPr/>
            </a:pPr>
            <a:fld id="{F2E98D77-4E48-4DE8-A50D-3663EE5894ED}" type="slidenum">
              <a:rPr lang="en-PH"/>
              <a:pPr>
                <a:defRPr/>
              </a:pPr>
              <a:t>‹#›</a:t>
            </a:fld>
            <a:endParaRPr lang="en-PH"/>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33297B3-D009-41BA-A8D6-185C9E5F2837}" type="datetimeFigureOut">
              <a:rPr lang="en-PH"/>
              <a:pPr>
                <a:defRPr/>
              </a:pPr>
              <a:t>12/11/2017</a:t>
            </a:fld>
            <a:endParaRPr lang="en-PH"/>
          </a:p>
        </p:txBody>
      </p:sp>
      <p:sp>
        <p:nvSpPr>
          <p:cNvPr id="3" name="Footer Placeholder 21"/>
          <p:cNvSpPr>
            <a:spLocks noGrp="1"/>
          </p:cNvSpPr>
          <p:nvPr>
            <p:ph type="ftr" sz="quarter" idx="11"/>
          </p:nvPr>
        </p:nvSpPr>
        <p:spPr/>
        <p:txBody>
          <a:bodyPr/>
          <a:lstStyle>
            <a:lvl1pPr>
              <a:defRPr/>
            </a:lvl1pPr>
          </a:lstStyle>
          <a:p>
            <a:pPr>
              <a:defRPr/>
            </a:pPr>
            <a:endParaRPr lang="en-PH"/>
          </a:p>
        </p:txBody>
      </p:sp>
      <p:sp>
        <p:nvSpPr>
          <p:cNvPr id="4" name="Slide Number Placeholder 17"/>
          <p:cNvSpPr>
            <a:spLocks noGrp="1"/>
          </p:cNvSpPr>
          <p:nvPr>
            <p:ph type="sldNum" sz="quarter" idx="12"/>
          </p:nvPr>
        </p:nvSpPr>
        <p:spPr/>
        <p:txBody>
          <a:bodyPr/>
          <a:lstStyle>
            <a:lvl1pPr>
              <a:defRPr/>
            </a:lvl1pPr>
          </a:lstStyle>
          <a:p>
            <a:pPr>
              <a:defRPr/>
            </a:pPr>
            <a:fld id="{16F78BCF-37BC-465A-98D6-7761F300954D}" type="slidenum">
              <a:rPr lang="en-PH"/>
              <a:pPr>
                <a:defRPr/>
              </a:pPr>
              <a:t>‹#›</a:t>
            </a:fld>
            <a:endParaRPr lang="en-PH"/>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F6BB5D5-316C-4DB8-90B5-BE78E074DFE8}" type="datetimeFigureOut">
              <a:rPr lang="en-PH"/>
              <a:pPr>
                <a:defRPr/>
              </a:pPr>
              <a:t>12/11/2017</a:t>
            </a:fld>
            <a:endParaRPr lang="en-PH"/>
          </a:p>
        </p:txBody>
      </p:sp>
      <p:sp>
        <p:nvSpPr>
          <p:cNvPr id="6" name="Footer Placeholder 21"/>
          <p:cNvSpPr>
            <a:spLocks noGrp="1"/>
          </p:cNvSpPr>
          <p:nvPr>
            <p:ph type="ftr" sz="quarter" idx="11"/>
          </p:nvPr>
        </p:nvSpPr>
        <p:spPr/>
        <p:txBody>
          <a:bodyPr/>
          <a:lstStyle>
            <a:lvl1pPr>
              <a:defRPr/>
            </a:lvl1pPr>
          </a:lstStyle>
          <a:p>
            <a:pPr>
              <a:defRPr/>
            </a:pPr>
            <a:endParaRPr lang="en-PH"/>
          </a:p>
        </p:txBody>
      </p:sp>
      <p:sp>
        <p:nvSpPr>
          <p:cNvPr id="7" name="Slide Number Placeholder 17"/>
          <p:cNvSpPr>
            <a:spLocks noGrp="1"/>
          </p:cNvSpPr>
          <p:nvPr>
            <p:ph type="sldNum" sz="quarter" idx="12"/>
          </p:nvPr>
        </p:nvSpPr>
        <p:spPr/>
        <p:txBody>
          <a:bodyPr/>
          <a:lstStyle>
            <a:lvl1pPr>
              <a:defRPr/>
            </a:lvl1pPr>
          </a:lstStyle>
          <a:p>
            <a:pPr>
              <a:defRPr/>
            </a:pPr>
            <a:fld id="{C50208BE-4C17-4B1F-8266-77206AA9B0BB}" type="slidenum">
              <a:rPr lang="en-PH"/>
              <a:pPr>
                <a:defRPr/>
              </a:pPr>
              <a:t>‹#›</a:t>
            </a:fld>
            <a:endParaRPr lang="en-PH"/>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3BDC14F-0245-4632-8C97-0951E9D72BA6}" type="datetimeFigureOut">
              <a:rPr lang="en-PH"/>
              <a:pPr>
                <a:defRPr/>
              </a:pPr>
              <a:t>12/11/2017</a:t>
            </a:fld>
            <a:endParaRPr lang="en-PH"/>
          </a:p>
        </p:txBody>
      </p:sp>
      <p:sp>
        <p:nvSpPr>
          <p:cNvPr id="10" name="Footer Placeholder 5"/>
          <p:cNvSpPr>
            <a:spLocks noGrp="1"/>
          </p:cNvSpPr>
          <p:nvPr>
            <p:ph type="ftr" sz="quarter" idx="11"/>
          </p:nvPr>
        </p:nvSpPr>
        <p:spPr/>
        <p:txBody>
          <a:bodyPr/>
          <a:lstStyle>
            <a:lvl1pPr>
              <a:defRPr/>
            </a:lvl1pPr>
          </a:lstStyle>
          <a:p>
            <a:pPr>
              <a:defRPr/>
            </a:pPr>
            <a:endParaRPr lang="en-PH"/>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194211A-F37B-443E-A9FF-DC5DF4DD66A7}" type="slidenum">
              <a:rPr lang="en-PH"/>
              <a:pPr>
                <a:defRPr/>
              </a:pPr>
              <a:t>‹#›</a:t>
            </a:fld>
            <a:endParaRPr lang="en-PH"/>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2001842-D203-4952-A540-0C821EAD364F}" type="datetimeFigureOut">
              <a:rPr lang="en-PH"/>
              <a:pPr>
                <a:defRPr/>
              </a:pPr>
              <a:t>12/11/2017</a:t>
            </a:fld>
            <a:endParaRPr lang="en-PH"/>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PH"/>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714898E9-2F7E-4A01-979A-8DAC4DD77548}" type="slidenum">
              <a:rPr lang="en-PH"/>
              <a:pPr>
                <a:defRPr/>
              </a:pPr>
              <a:t>‹#›</a:t>
            </a:fld>
            <a:endParaRPr lang="en-PH"/>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45" r:id="rId1"/>
    <p:sldLayoutId id="2147483737" r:id="rId2"/>
    <p:sldLayoutId id="2147483746" r:id="rId3"/>
    <p:sldLayoutId id="2147483738" r:id="rId4"/>
    <p:sldLayoutId id="2147483739" r:id="rId5"/>
    <p:sldLayoutId id="2147483740" r:id="rId6"/>
    <p:sldLayoutId id="2147483741" r:id="rId7"/>
    <p:sldLayoutId id="2147483742" r:id="rId8"/>
    <p:sldLayoutId id="2147483747" r:id="rId9"/>
    <p:sldLayoutId id="2147483743" r:id="rId10"/>
    <p:sldLayoutId id="2147483744" r:id="rId11"/>
    <p:sldLayoutId id="2147483748" r:id="rId12"/>
    <p:sldLayoutId id="2147483749" r:id="rId13"/>
  </p:sldLayoutIdLst>
  <p:transition>
    <p:dissolv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FEB80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FEB80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0ADDC"/>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medik.sk/fotoar/koza/eh.jp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www.medicinenet.com/psoriasis/article.htm"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851648" cy="2286000"/>
          </a:xfrm>
        </p:spPr>
        <p:txBody>
          <a:bodyPr>
            <a:normAutofit fontScale="90000"/>
          </a:bodyPr>
          <a:lstStyle/>
          <a:p>
            <a:pPr eaLnBrk="1" fontAlgn="auto" hangingPunct="1">
              <a:spcAft>
                <a:spcPts val="0"/>
              </a:spcAft>
              <a:defRPr/>
            </a:pPr>
            <a:r>
              <a:rPr lang="en-PH" dirty="0" smtClean="0"/>
              <a:t/>
            </a:r>
            <a:br>
              <a:rPr lang="en-PH" dirty="0" smtClean="0"/>
            </a:br>
            <a:r>
              <a:rPr lang="en-US" dirty="0" smtClean="0"/>
              <a:t> </a:t>
            </a:r>
            <a:r>
              <a:rPr lang="en-PH" dirty="0" smtClean="0"/>
              <a:t/>
            </a:r>
            <a:br>
              <a:rPr lang="en-PH" dirty="0" smtClean="0"/>
            </a:br>
            <a:endParaRPr lang="en-PH" dirty="0"/>
          </a:p>
        </p:txBody>
      </p:sp>
      <p:sp>
        <p:nvSpPr>
          <p:cNvPr id="5123" name="Subtitle 2"/>
          <p:cNvSpPr>
            <a:spLocks noGrp="1"/>
          </p:cNvSpPr>
          <p:nvPr>
            <p:ph type="subTitle" idx="1"/>
          </p:nvPr>
        </p:nvSpPr>
        <p:spPr>
          <a:xfrm>
            <a:off x="609600" y="1066800"/>
            <a:ext cx="7854950" cy="1752600"/>
          </a:xfrm>
        </p:spPr>
        <p:txBody>
          <a:bodyPr/>
          <a:lstStyle/>
          <a:p>
            <a:pPr marR="0" algn="ctr" eaLnBrk="1" hangingPunct="1"/>
            <a:r>
              <a:rPr lang="en-GB" sz="6600" dirty="0"/>
              <a:t>D</a:t>
            </a:r>
            <a:r>
              <a:rPr lang="en-GB" sz="6600" dirty="0" smtClean="0"/>
              <a:t>ermatology</a:t>
            </a:r>
            <a:endParaRPr lang="en-PH" sz="6600" dirty="0" smtClean="0"/>
          </a:p>
        </p:txBody>
      </p:sp>
      <p:sp>
        <p:nvSpPr>
          <p:cNvPr id="4" name="Action Button: End 3">
            <a:hlinkClick r:id="" action="ppaction://hlinkshowjump?jump=lastslide" highlightClick="1"/>
          </p:cNvPr>
          <p:cNvSpPr/>
          <p:nvPr/>
        </p:nvSpPr>
        <p:spPr>
          <a:xfrm>
            <a:off x="8305800" y="6172200"/>
            <a:ext cx="609600" cy="457200"/>
          </a:xfrm>
          <a:prstGeom prst="actionButtonE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7467600" y="4953000"/>
            <a:ext cx="1676400" cy="830997"/>
          </a:xfrm>
          <a:prstGeom prst="rect">
            <a:avLst/>
          </a:prstGeom>
          <a:noFill/>
        </p:spPr>
        <p:txBody>
          <a:bodyPr wrap="square" rtlCol="0">
            <a:spAutoFit/>
          </a:bodyPr>
          <a:lstStyle/>
          <a:p>
            <a:r>
              <a:rPr lang="en-GB" sz="2400" dirty="0" smtClean="0"/>
              <a:t>Kwasi Collins </a:t>
            </a:r>
            <a:endParaRPr lang="en-GB" sz="2400"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Impetigo</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14125818"/>
      </p:ext>
    </p:extLst>
  </p:cSld>
  <p:clrMapOvr>
    <a:masterClrMapping/>
  </p:clrMapOvr>
  <p:transition>
    <p:dissolv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Fungal infection</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48559309"/>
      </p:ext>
    </p:extLst>
  </p:cSld>
  <p:clrMapOvr>
    <a:masterClrMapping/>
  </p:clrMapOvr>
  <p:transition>
    <p:dissolv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t>
            </a:r>
            <a:r>
              <a:rPr lang="en-GB" b="1" dirty="0" smtClean="0"/>
              <a:t>ingworms </a:t>
            </a:r>
            <a:endParaRPr lang="en-GB" b="1" dirty="0"/>
          </a:p>
        </p:txBody>
      </p:sp>
      <p:sp>
        <p:nvSpPr>
          <p:cNvPr id="3" name="Content Placeholder 2"/>
          <p:cNvSpPr>
            <a:spLocks noGrp="1"/>
          </p:cNvSpPr>
          <p:nvPr>
            <p:ph idx="1"/>
          </p:nvPr>
        </p:nvSpPr>
        <p:spPr/>
        <p:txBody>
          <a:bodyPr/>
          <a:lstStyle/>
          <a:p>
            <a:r>
              <a:rPr lang="en-GB" dirty="0" smtClean="0"/>
              <a:t>The fungal infection affecting the skin is mainly ringworms. Ringworms (mycosis/tinea), this is a fungal infection of the skin, caused by dermatophytes.</a:t>
            </a:r>
            <a:endParaRPr lang="en-GB" dirty="0"/>
          </a:p>
        </p:txBody>
      </p:sp>
    </p:spTree>
    <p:extLst>
      <p:ext uri="{BB962C8B-B14F-4D97-AF65-F5344CB8AC3E}">
        <p14:creationId xmlns:p14="http://schemas.microsoft.com/office/powerpoint/2010/main" val="1255271118"/>
      </p:ext>
    </p:extLst>
  </p:cSld>
  <p:clrMapOvr>
    <a:masterClrMapping/>
  </p:clrMapOvr>
  <p:transition>
    <p:dissolv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a:t>
            </a:r>
            <a:endParaRPr lang="en-GB" dirty="0"/>
          </a:p>
        </p:txBody>
      </p:sp>
      <p:sp>
        <p:nvSpPr>
          <p:cNvPr id="3" name="Content Placeholder 2"/>
          <p:cNvSpPr>
            <a:spLocks noGrp="1"/>
          </p:cNvSpPr>
          <p:nvPr>
            <p:ph idx="1"/>
          </p:nvPr>
        </p:nvSpPr>
        <p:spPr/>
        <p:txBody>
          <a:bodyPr/>
          <a:lstStyle/>
          <a:p>
            <a:r>
              <a:rPr lang="en-GB" dirty="0" smtClean="0"/>
              <a:t>Ringworms are caused by three species:</a:t>
            </a:r>
          </a:p>
          <a:p>
            <a:pPr marL="514350" indent="-514350">
              <a:buFont typeface="+mj-lt"/>
              <a:buAutoNum type="arabicPeriod"/>
            </a:pPr>
            <a:r>
              <a:rPr lang="en-GB" dirty="0" smtClean="0"/>
              <a:t>Microsporum</a:t>
            </a:r>
          </a:p>
          <a:p>
            <a:pPr marL="514350" indent="-514350">
              <a:buFont typeface="+mj-lt"/>
              <a:buAutoNum type="arabicPeriod"/>
            </a:pPr>
            <a:r>
              <a:rPr lang="en-GB" dirty="0" err="1" smtClean="0"/>
              <a:t>Epidermphyton</a:t>
            </a:r>
            <a:endParaRPr lang="en-GB" dirty="0" smtClean="0"/>
          </a:p>
          <a:p>
            <a:pPr marL="514350" indent="-514350">
              <a:buFont typeface="+mj-lt"/>
              <a:buAutoNum type="arabicPeriod"/>
            </a:pPr>
            <a:r>
              <a:rPr lang="en-GB" dirty="0" smtClean="0"/>
              <a:t>Trichophyton</a:t>
            </a:r>
          </a:p>
          <a:p>
            <a:pPr marL="0" indent="0">
              <a:buNone/>
            </a:pPr>
            <a:r>
              <a:rPr lang="en-GB" dirty="0" smtClean="0"/>
              <a:t>The microsporum and Trichophyton cause ringworm on the skin, hair and nails.</a:t>
            </a:r>
          </a:p>
          <a:p>
            <a:pPr marL="0" indent="0">
              <a:buNone/>
            </a:pPr>
            <a:r>
              <a:rPr lang="en-GB" dirty="0" smtClean="0"/>
              <a:t>The </a:t>
            </a:r>
            <a:r>
              <a:rPr lang="en-GB" dirty="0" err="1" smtClean="0"/>
              <a:t>epidermophyton</a:t>
            </a:r>
            <a:r>
              <a:rPr lang="en-GB" dirty="0" smtClean="0"/>
              <a:t> affects only the hair and nails. It is mostly transmitted through infected animal skin to man. </a:t>
            </a:r>
          </a:p>
          <a:p>
            <a:pPr marL="0" indent="0">
              <a:buNone/>
            </a:pPr>
            <a:endParaRPr lang="en-GB" dirty="0" smtClean="0"/>
          </a:p>
        </p:txBody>
      </p:sp>
    </p:spTree>
    <p:extLst>
      <p:ext uri="{BB962C8B-B14F-4D97-AF65-F5344CB8AC3E}">
        <p14:creationId xmlns:p14="http://schemas.microsoft.com/office/powerpoint/2010/main" val="3761793786"/>
      </p:ext>
    </p:extLst>
  </p:cSld>
  <p:clrMapOvr>
    <a:masterClrMapping/>
  </p:clrMapOvr>
  <p:transition>
    <p:dissolv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 of transmission</a:t>
            </a:r>
            <a:endParaRPr lang="en-GB" dirty="0"/>
          </a:p>
        </p:txBody>
      </p:sp>
      <p:sp>
        <p:nvSpPr>
          <p:cNvPr id="3" name="Content Placeholder 2"/>
          <p:cNvSpPr>
            <a:spLocks noGrp="1"/>
          </p:cNvSpPr>
          <p:nvPr>
            <p:ph idx="1"/>
          </p:nvPr>
        </p:nvSpPr>
        <p:spPr/>
        <p:txBody>
          <a:bodyPr/>
          <a:lstStyle/>
          <a:p>
            <a:r>
              <a:rPr lang="en-GB" dirty="0" smtClean="0"/>
              <a:t>All types can be transmitted through infected materials.</a:t>
            </a:r>
          </a:p>
          <a:p>
            <a:r>
              <a:rPr lang="en-GB" dirty="0" smtClean="0"/>
              <a:t>Microsporum and Trichophyton are transmitted from man to man.</a:t>
            </a:r>
          </a:p>
          <a:p>
            <a:r>
              <a:rPr lang="en-GB" dirty="0" err="1" smtClean="0"/>
              <a:t>Epidermophyton</a:t>
            </a:r>
            <a:r>
              <a:rPr lang="en-GB" dirty="0" smtClean="0"/>
              <a:t> is transmitted from animal to man. The lesions are usually ring like.</a:t>
            </a:r>
          </a:p>
        </p:txBody>
      </p:sp>
    </p:spTree>
    <p:extLst>
      <p:ext uri="{BB962C8B-B14F-4D97-AF65-F5344CB8AC3E}">
        <p14:creationId xmlns:p14="http://schemas.microsoft.com/office/powerpoint/2010/main" val="2016224347"/>
      </p:ext>
    </p:extLst>
  </p:cSld>
  <p:clrMapOvr>
    <a:masterClrMapping/>
  </p:clrMapOvr>
  <p:transition>
    <p:dissolv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ringworms</a:t>
            </a:r>
            <a:endParaRPr lang="en-GB" dirty="0"/>
          </a:p>
        </p:txBody>
      </p:sp>
      <p:sp>
        <p:nvSpPr>
          <p:cNvPr id="3" name="Content Placeholder 2"/>
          <p:cNvSpPr>
            <a:spLocks noGrp="1"/>
          </p:cNvSpPr>
          <p:nvPr>
            <p:ph idx="1"/>
          </p:nvPr>
        </p:nvSpPr>
        <p:spPr/>
        <p:txBody>
          <a:bodyPr/>
          <a:lstStyle/>
          <a:p>
            <a:pPr marL="0" indent="0">
              <a:buNone/>
            </a:pPr>
            <a:r>
              <a:rPr lang="en-GB" dirty="0" smtClean="0"/>
              <a:t>Tinea capitis-scalp</a:t>
            </a:r>
          </a:p>
          <a:p>
            <a:pPr marL="0" indent="0">
              <a:buNone/>
            </a:pPr>
            <a:r>
              <a:rPr lang="en-GB" dirty="0" smtClean="0"/>
              <a:t>Tinea </a:t>
            </a:r>
            <a:r>
              <a:rPr lang="en-GB" dirty="0" err="1" smtClean="0"/>
              <a:t>corporis</a:t>
            </a:r>
            <a:r>
              <a:rPr lang="en-GB" dirty="0" smtClean="0"/>
              <a:t>- body-hairless parts</a:t>
            </a:r>
          </a:p>
          <a:p>
            <a:pPr marL="0" indent="0">
              <a:buNone/>
            </a:pPr>
            <a:r>
              <a:rPr lang="en-GB" dirty="0" smtClean="0"/>
              <a:t>Tinea </a:t>
            </a:r>
            <a:r>
              <a:rPr lang="en-GB" dirty="0" err="1" smtClean="0"/>
              <a:t>pedis</a:t>
            </a:r>
            <a:r>
              <a:rPr lang="en-GB" dirty="0" smtClean="0"/>
              <a:t> – feet</a:t>
            </a:r>
          </a:p>
          <a:p>
            <a:pPr marL="0" indent="0">
              <a:buNone/>
            </a:pPr>
            <a:r>
              <a:rPr lang="en-GB" dirty="0" smtClean="0"/>
              <a:t>Tinea </a:t>
            </a:r>
            <a:r>
              <a:rPr lang="en-GB" dirty="0" err="1" smtClean="0"/>
              <a:t>cruris</a:t>
            </a:r>
            <a:r>
              <a:rPr lang="en-GB" dirty="0" smtClean="0"/>
              <a:t>- pubis</a:t>
            </a:r>
          </a:p>
          <a:p>
            <a:pPr marL="0" indent="0">
              <a:buNone/>
            </a:pPr>
            <a:r>
              <a:rPr lang="en-GB" dirty="0" smtClean="0"/>
              <a:t>Tinea </a:t>
            </a:r>
            <a:r>
              <a:rPr lang="en-GB" dirty="0" err="1" smtClean="0"/>
              <a:t>ungium</a:t>
            </a:r>
            <a:r>
              <a:rPr lang="en-GB" dirty="0" smtClean="0"/>
              <a:t>-nails</a:t>
            </a:r>
          </a:p>
          <a:p>
            <a:pPr marL="0" indent="0">
              <a:buNone/>
            </a:pPr>
            <a:r>
              <a:rPr lang="en-GB" dirty="0" smtClean="0"/>
              <a:t>Tinea </a:t>
            </a:r>
            <a:r>
              <a:rPr lang="en-GB" dirty="0" err="1" smtClean="0"/>
              <a:t>barbae</a:t>
            </a:r>
            <a:r>
              <a:rPr lang="en-GB" dirty="0" smtClean="0"/>
              <a:t>- beard and cheek</a:t>
            </a:r>
            <a:endParaRPr lang="en-GB" dirty="0"/>
          </a:p>
        </p:txBody>
      </p:sp>
    </p:spTree>
    <p:extLst>
      <p:ext uri="{BB962C8B-B14F-4D97-AF65-F5344CB8AC3E}">
        <p14:creationId xmlns:p14="http://schemas.microsoft.com/office/powerpoint/2010/main" val="147581461"/>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smtClean="0"/>
              <a:t>Impetigo </a:t>
            </a:r>
            <a:endParaRPr lang="en-US" altLang="en-US" dirty="0"/>
          </a:p>
        </p:txBody>
      </p:sp>
      <p:sp>
        <p:nvSpPr>
          <p:cNvPr id="4099" name="Rectangle 3"/>
          <p:cNvSpPr>
            <a:spLocks noGrp="1" noChangeArrowheads="1"/>
          </p:cNvSpPr>
          <p:nvPr>
            <p:ph type="body" idx="1"/>
          </p:nvPr>
        </p:nvSpPr>
        <p:spPr>
          <a:xfrm>
            <a:off x="611560" y="2209800"/>
            <a:ext cx="8219703" cy="4387552"/>
          </a:xfrm>
        </p:spPr>
        <p:txBody>
          <a:bodyPr/>
          <a:lstStyle/>
          <a:p>
            <a:pPr eaLnBrk="1" hangingPunct="1">
              <a:lnSpc>
                <a:spcPct val="90000"/>
              </a:lnSpc>
            </a:pPr>
            <a:r>
              <a:rPr lang="en-US" altLang="en-US" sz="2800" dirty="0">
                <a:cs typeface="Times New Roman" panose="02020603050405020304" pitchFamily="18" charset="0"/>
              </a:rPr>
              <a:t>staphylococci or streptococci infection with a rash progressing from red macules to pustules to weeping yellow crusts, involves areas on the face and extremities, any age may be affected but most common in children.</a:t>
            </a:r>
          </a:p>
          <a:p>
            <a:endParaRPr lang="en-US" altLang="en-US" sz="2800" b="1" i="1" dirty="0" smtClean="0">
              <a:solidFill>
                <a:schemeClr val="hlink"/>
              </a:solidFill>
            </a:endParaRPr>
          </a:p>
          <a:p>
            <a:r>
              <a:rPr lang="en-US" altLang="en-US" sz="2800" b="1" i="1" dirty="0" smtClean="0">
                <a:solidFill>
                  <a:schemeClr val="hlink"/>
                </a:solidFill>
              </a:rPr>
              <a:t>Both bacteria are </a:t>
            </a:r>
            <a:r>
              <a:rPr lang="en-US" altLang="en-US" sz="2800" b="1" i="1" dirty="0">
                <a:solidFill>
                  <a:schemeClr val="hlink"/>
                </a:solidFill>
              </a:rPr>
              <a:t>part of the normal flora of our skin.</a:t>
            </a:r>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2148925390"/>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042988" y="188913"/>
          <a:ext cx="7704137" cy="594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838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Clinical forms/types</a:t>
            </a:r>
            <a:endParaRPr lang="en-GB" b="1" dirty="0"/>
          </a:p>
        </p:txBody>
      </p:sp>
      <p:sp>
        <p:nvSpPr>
          <p:cNvPr id="3" name="Content Placeholder 2"/>
          <p:cNvSpPr>
            <a:spLocks noGrp="1"/>
          </p:cNvSpPr>
          <p:nvPr>
            <p:ph idx="1"/>
          </p:nvPr>
        </p:nvSpPr>
        <p:spPr/>
        <p:txBody>
          <a:bodyPr/>
          <a:lstStyle/>
          <a:p>
            <a:r>
              <a:rPr lang="en-GB" dirty="0"/>
              <a:t>B</a:t>
            </a:r>
            <a:r>
              <a:rPr lang="en-GB" dirty="0" smtClean="0"/>
              <a:t>ullous impetigo (formation of vesicles) </a:t>
            </a:r>
            <a:endParaRPr lang="en-GB" dirty="0"/>
          </a:p>
          <a:p>
            <a:r>
              <a:rPr lang="en-GB" dirty="0"/>
              <a:t>Non bullous impetigo or </a:t>
            </a:r>
            <a:r>
              <a:rPr lang="en-GB" dirty="0" smtClean="0"/>
              <a:t>impetigo </a:t>
            </a:r>
            <a:r>
              <a:rPr lang="en-GB" dirty="0" err="1" smtClean="0"/>
              <a:t>contagiosa</a:t>
            </a:r>
            <a:r>
              <a:rPr lang="en-GB" dirty="0" smtClean="0"/>
              <a:t> (formation of vesicles).</a:t>
            </a:r>
            <a:endParaRPr lang="en-GB" dirty="0"/>
          </a:p>
          <a:p>
            <a:pPr lvl="1"/>
            <a:endParaRPr lang="en-GB" dirty="0"/>
          </a:p>
          <a:p>
            <a:endParaRPr lang="en-GB" dirty="0"/>
          </a:p>
        </p:txBody>
      </p:sp>
    </p:spTree>
    <p:extLst>
      <p:ext uri="{BB962C8B-B14F-4D97-AF65-F5344CB8AC3E}">
        <p14:creationId xmlns:p14="http://schemas.microsoft.com/office/powerpoint/2010/main" val="3281911752"/>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116013" y="1773238"/>
          <a:ext cx="7704137" cy="4103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697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Pathophysiology</a:t>
            </a:r>
            <a:endParaRPr lang="en-GB" dirty="0"/>
          </a:p>
        </p:txBody>
      </p:sp>
      <p:sp>
        <p:nvSpPr>
          <p:cNvPr id="3" name="Content Placeholder 2"/>
          <p:cNvSpPr>
            <a:spLocks noGrp="1"/>
          </p:cNvSpPr>
          <p:nvPr>
            <p:ph idx="1"/>
          </p:nvPr>
        </p:nvSpPr>
        <p:spPr/>
        <p:txBody>
          <a:bodyPr/>
          <a:lstStyle/>
          <a:p>
            <a:r>
              <a:rPr lang="en-GB" dirty="0" smtClean="0"/>
              <a:t>The lesions begin as small red vesicles which then raptures releasing serum which coagulates forming honey yellow crusts. These crusts are easily removed leaving smooth red moist surface on which near crust soon develop.</a:t>
            </a:r>
          </a:p>
        </p:txBody>
      </p:sp>
    </p:spTree>
    <p:extLst>
      <p:ext uri="{BB962C8B-B14F-4D97-AF65-F5344CB8AC3E}">
        <p14:creationId xmlns:p14="http://schemas.microsoft.com/office/powerpoint/2010/main" val="3329337829"/>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SCF000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71550" y="658813"/>
            <a:ext cx="7993063" cy="545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72676819"/>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 of transmission</a:t>
            </a:r>
            <a:endParaRPr lang="en-GB" dirty="0"/>
          </a:p>
        </p:txBody>
      </p:sp>
      <p:sp>
        <p:nvSpPr>
          <p:cNvPr id="3" name="Content Placeholder 2"/>
          <p:cNvSpPr>
            <a:spLocks noGrp="1"/>
          </p:cNvSpPr>
          <p:nvPr>
            <p:ph idx="1"/>
          </p:nvPr>
        </p:nvSpPr>
        <p:spPr/>
        <p:txBody>
          <a:bodyPr/>
          <a:lstStyle/>
          <a:p>
            <a:r>
              <a:rPr lang="en-GB" dirty="0" smtClean="0"/>
              <a:t>It is highly contagious skin disease and can spread by direct contact with lesions or may be spread indirectly with freshly contaminated materials.</a:t>
            </a:r>
          </a:p>
          <a:p>
            <a:r>
              <a:rPr lang="en-GB" dirty="0" smtClean="0"/>
              <a:t>The disease may be primary or secondary to </a:t>
            </a:r>
            <a:r>
              <a:rPr lang="en-GB" dirty="0" err="1" smtClean="0"/>
              <a:t>pediculosis</a:t>
            </a:r>
            <a:r>
              <a:rPr lang="en-GB" dirty="0" smtClean="0"/>
              <a:t> </a:t>
            </a:r>
            <a:r>
              <a:rPr lang="en-GB" dirty="0" err="1" smtClean="0"/>
              <a:t>carpitis</a:t>
            </a:r>
            <a:r>
              <a:rPr lang="en-GB" dirty="0" smtClean="0"/>
              <a:t>, scabies, herpes simplex, insect bite, </a:t>
            </a:r>
            <a:r>
              <a:rPr lang="en-GB" dirty="0" err="1" smtClean="0"/>
              <a:t>ecyzema</a:t>
            </a:r>
            <a:r>
              <a:rPr lang="en-GB" dirty="0" smtClean="0"/>
              <a:t>.</a:t>
            </a:r>
            <a:endParaRPr lang="en-GB" dirty="0"/>
          </a:p>
        </p:txBody>
      </p:sp>
    </p:spTree>
    <p:extLst>
      <p:ext uri="{BB962C8B-B14F-4D97-AF65-F5344CB8AC3E}">
        <p14:creationId xmlns:p14="http://schemas.microsoft.com/office/powerpoint/2010/main" val="1426168065"/>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755650" y="1700213"/>
            <a:ext cx="8056563" cy="4113212"/>
          </a:xfrm>
        </p:spPr>
        <p:txBody>
          <a:bodyPr/>
          <a:lstStyle/>
          <a:p>
            <a:r>
              <a:rPr lang="en-US" altLang="en-US" dirty="0" smtClean="0">
                <a:solidFill>
                  <a:srgbClr val="EE080D"/>
                </a:solidFill>
              </a:rPr>
              <a:t>Slightly itching of the affected area</a:t>
            </a:r>
          </a:p>
          <a:p>
            <a:r>
              <a:rPr lang="en-US" altLang="en-US" dirty="0" smtClean="0">
                <a:solidFill>
                  <a:srgbClr val="EE080D"/>
                </a:solidFill>
              </a:rPr>
              <a:t>Lymphadenopathy </a:t>
            </a:r>
          </a:p>
          <a:p>
            <a:r>
              <a:rPr lang="en-US" altLang="en-US" dirty="0" smtClean="0">
                <a:solidFill>
                  <a:srgbClr val="EE080D"/>
                </a:solidFill>
              </a:rPr>
              <a:t>General malaise</a:t>
            </a:r>
          </a:p>
          <a:p>
            <a:r>
              <a:rPr lang="en-US" altLang="en-US" dirty="0" smtClean="0">
                <a:solidFill>
                  <a:srgbClr val="EE080D"/>
                </a:solidFill>
              </a:rPr>
              <a:t>Fever</a:t>
            </a:r>
          </a:p>
          <a:p>
            <a:r>
              <a:rPr lang="en-US" altLang="en-US" dirty="0" smtClean="0">
                <a:solidFill>
                  <a:srgbClr val="EE080D"/>
                </a:solidFill>
              </a:rPr>
              <a:t>1ry </a:t>
            </a:r>
            <a:r>
              <a:rPr lang="en-US" altLang="en-US" dirty="0">
                <a:solidFill>
                  <a:srgbClr val="EE080D"/>
                </a:solidFill>
              </a:rPr>
              <a:t>lesion: </a:t>
            </a:r>
            <a:r>
              <a:rPr lang="en-US" altLang="en-US" dirty="0" smtClean="0"/>
              <a:t>vesicle</a:t>
            </a:r>
            <a:endParaRPr lang="en-US" altLang="en-US" dirty="0"/>
          </a:p>
          <a:p>
            <a:r>
              <a:rPr lang="en-US" altLang="en-US" dirty="0">
                <a:solidFill>
                  <a:srgbClr val="EE080D"/>
                </a:solidFill>
              </a:rPr>
              <a:t>Crust</a:t>
            </a:r>
            <a:r>
              <a:rPr lang="en-US" altLang="en-US" dirty="0"/>
              <a:t> is formed when the lesion becomes dry. </a:t>
            </a:r>
          </a:p>
        </p:txBody>
      </p:sp>
      <p:sp>
        <p:nvSpPr>
          <p:cNvPr id="107524" name="Rectangle 4"/>
          <p:cNvSpPr>
            <a:spLocks noGrp="1" noChangeArrowheads="1"/>
          </p:cNvSpPr>
          <p:nvPr>
            <p:ph type="title"/>
          </p:nvPr>
        </p:nvSpPr>
        <p:spPr>
          <a:xfrm>
            <a:off x="1042988" y="765175"/>
            <a:ext cx="7772400" cy="711200"/>
          </a:xfrm>
        </p:spPr>
        <p:txBody>
          <a:bodyPr/>
          <a:lstStyle/>
          <a:p>
            <a:r>
              <a:rPr lang="en-US" altLang="en-US" sz="3600" b="1" dirty="0"/>
              <a:t/>
            </a:r>
            <a:br>
              <a:rPr lang="en-US" altLang="en-US" sz="3600" b="1" dirty="0"/>
            </a:br>
            <a:r>
              <a:rPr lang="en-US" altLang="en-US" sz="3600" b="1" dirty="0"/>
              <a:t/>
            </a:r>
            <a:br>
              <a:rPr lang="en-US" altLang="en-US" sz="3600" b="1" dirty="0"/>
            </a:br>
            <a:r>
              <a:rPr lang="en-US" altLang="en-US" sz="3600" b="1" dirty="0"/>
              <a:t>Clinical </a:t>
            </a:r>
            <a:r>
              <a:rPr lang="en-US" altLang="en-US" sz="3600" b="1" dirty="0" smtClean="0"/>
              <a:t>features</a:t>
            </a:r>
            <a:endParaRPr lang="en-US" altLang="en-US" sz="3600" dirty="0"/>
          </a:p>
        </p:txBody>
      </p:sp>
    </p:spTree>
    <p:extLst>
      <p:ext uri="{BB962C8B-B14F-4D97-AF65-F5344CB8AC3E}">
        <p14:creationId xmlns:p14="http://schemas.microsoft.com/office/powerpoint/2010/main" val="4049141349"/>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Diagnosis </a:t>
            </a:r>
            <a:endParaRPr lang="en-GB" dirty="0"/>
          </a:p>
        </p:txBody>
      </p:sp>
      <p:sp>
        <p:nvSpPr>
          <p:cNvPr id="3" name="Content Placeholder 2"/>
          <p:cNvSpPr>
            <a:spLocks noGrp="1"/>
          </p:cNvSpPr>
          <p:nvPr>
            <p:ph idx="1"/>
          </p:nvPr>
        </p:nvSpPr>
        <p:spPr/>
        <p:txBody>
          <a:bodyPr/>
          <a:lstStyle/>
          <a:p>
            <a:r>
              <a:rPr lang="en-GB" dirty="0" smtClean="0"/>
              <a:t>Culture </a:t>
            </a:r>
          </a:p>
          <a:p>
            <a:r>
              <a:rPr lang="en-GB" dirty="0" smtClean="0"/>
              <a:t>Gram staining</a:t>
            </a:r>
            <a:endParaRPr lang="en-GB" dirty="0"/>
          </a:p>
        </p:txBody>
      </p:sp>
    </p:spTree>
    <p:extLst>
      <p:ext uri="{BB962C8B-B14F-4D97-AF65-F5344CB8AC3E}">
        <p14:creationId xmlns:p14="http://schemas.microsoft.com/office/powerpoint/2010/main" val="869143182"/>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685800"/>
          </a:xfrm>
        </p:spPr>
        <p:txBody>
          <a:bodyPr>
            <a:normAutofit fontScale="90000"/>
          </a:bodyPr>
          <a:lstStyle/>
          <a:p>
            <a:r>
              <a:rPr lang="en-US" dirty="0" smtClean="0"/>
              <a:t>SKIN</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10000"/>
          </a:bodyPr>
          <a:lstStyle/>
          <a:p>
            <a:r>
              <a:rPr lang="en-US" dirty="0"/>
              <a:t>The skin is an organ that is involved in excretion, regulation, protection and sensory input in the human body. </a:t>
            </a:r>
            <a:endParaRPr lang="en-US" dirty="0" smtClean="0"/>
          </a:p>
          <a:p>
            <a:r>
              <a:rPr lang="en-US" dirty="0" smtClean="0"/>
              <a:t>The </a:t>
            </a:r>
            <a:r>
              <a:rPr lang="en-US" dirty="0"/>
              <a:t>integuments include the skin, hair, nails and various glands.  </a:t>
            </a:r>
            <a:endParaRPr lang="en-US" dirty="0" smtClean="0"/>
          </a:p>
          <a:p>
            <a:r>
              <a:rPr lang="en-US" dirty="0" smtClean="0"/>
              <a:t>The </a:t>
            </a:r>
            <a:r>
              <a:rPr lang="en-US" dirty="0"/>
              <a:t>diseases affecting the other integuments are mainly communicable diseases </a:t>
            </a:r>
            <a:r>
              <a:rPr lang="en-US" dirty="0" smtClean="0"/>
              <a:t>.</a:t>
            </a:r>
          </a:p>
          <a:p>
            <a:r>
              <a:rPr lang="en-US" dirty="0" smtClean="0"/>
              <a:t> </a:t>
            </a:r>
            <a:r>
              <a:rPr lang="en-US" dirty="0"/>
              <a:t>The skin has three </a:t>
            </a:r>
            <a:r>
              <a:rPr lang="en-US" dirty="0" smtClean="0"/>
              <a:t>layers;</a:t>
            </a:r>
          </a:p>
          <a:p>
            <a:pPr marL="0" indent="0">
              <a:buNone/>
            </a:pPr>
            <a:r>
              <a:rPr lang="en-US" dirty="0" smtClean="0"/>
              <a:t>1. The </a:t>
            </a:r>
            <a:r>
              <a:rPr lang="en-US" dirty="0"/>
              <a:t>Epidermis </a:t>
            </a:r>
          </a:p>
          <a:p>
            <a:r>
              <a:rPr lang="en-US" dirty="0"/>
              <a:t>The epidermis is the outermost layer. It is thin and is nourished from diffused nutrients and oxygen. It is composed of stratified epithelium, which varies in thickness and is composed of </a:t>
            </a:r>
            <a:r>
              <a:rPr lang="en-US" dirty="0" smtClean="0"/>
              <a:t>…</a:t>
            </a:r>
            <a:endParaRPr lang="en-US" dirty="0"/>
          </a:p>
          <a:p>
            <a:endParaRPr lang="en-US" dirty="0"/>
          </a:p>
        </p:txBody>
      </p:sp>
    </p:spTree>
    <p:extLst>
      <p:ext uri="{BB962C8B-B14F-4D97-AF65-F5344CB8AC3E}">
        <p14:creationId xmlns:p14="http://schemas.microsoft.com/office/powerpoint/2010/main" val="3564309976"/>
      </p:ext>
    </p:extLst>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altLang="en-US"/>
              <a:t>Impetigo</a:t>
            </a:r>
          </a:p>
        </p:txBody>
      </p:sp>
      <p:pic>
        <p:nvPicPr>
          <p:cNvPr id="60419" name="Picture 1027" descr="IMPETI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752600"/>
            <a:ext cx="4876800" cy="4757738"/>
          </a:xfrm>
          <a:prstGeom prst="rect">
            <a:avLst/>
          </a:prstGeom>
          <a:noFill/>
          <a:extLst>
            <a:ext uri="{909E8E84-426E-40DD-AFC4-6F175D3DCCD1}">
              <a14:hiddenFill xmlns:a14="http://schemas.microsoft.com/office/drawing/2010/main">
                <a:solidFill>
                  <a:srgbClr val="FFFFFF"/>
                </a:solidFill>
              </a14:hiddenFill>
            </a:ext>
          </a:extLst>
        </p:spPr>
      </p:pic>
      <p:pic>
        <p:nvPicPr>
          <p:cNvPr id="60421" name="Picture 1029" descr="inpetig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565400"/>
            <a:ext cx="3124200" cy="28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7108"/>
      </p:ext>
    </p:extLst>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4" name="Picture 4" descr="impetigo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42988" y="2349500"/>
            <a:ext cx="3695700" cy="2663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45" name="Picture 5" descr="impeti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349500"/>
            <a:ext cx="38957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187557"/>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r>
              <a:rPr lang="en-US" dirty="0" smtClean="0"/>
              <a:t>Nursing Management </a:t>
            </a:r>
            <a:endParaRPr lang="en-US" dirty="0"/>
          </a:p>
        </p:txBody>
      </p:sp>
      <p:sp>
        <p:nvSpPr>
          <p:cNvPr id="3" name="Content Placeholder 2"/>
          <p:cNvSpPr>
            <a:spLocks noGrp="1"/>
          </p:cNvSpPr>
          <p:nvPr>
            <p:ph idx="1"/>
          </p:nvPr>
        </p:nvSpPr>
        <p:spPr>
          <a:xfrm>
            <a:off x="457200" y="1847850"/>
            <a:ext cx="8229600" cy="5010150"/>
          </a:xfrm>
        </p:spPr>
        <p:txBody>
          <a:bodyPr>
            <a:normAutofit/>
          </a:bodyPr>
          <a:lstStyle/>
          <a:p>
            <a:r>
              <a:rPr lang="en-US" dirty="0" smtClean="0"/>
              <a:t>The nurse instructs the patient and family members to bathe at least once daily with bactericidal soap. </a:t>
            </a:r>
          </a:p>
          <a:p>
            <a:r>
              <a:rPr lang="en-US" dirty="0" smtClean="0"/>
              <a:t>Cleanliness and good hygiene practices help prevent the spread of the lesions from one skin area to another and from one person to another. </a:t>
            </a:r>
          </a:p>
          <a:p>
            <a:r>
              <a:rPr lang="en-US" dirty="0" smtClean="0"/>
              <a:t>Each person should have a separate towel and washcloth. </a:t>
            </a:r>
          </a:p>
          <a:p>
            <a:r>
              <a:rPr lang="en-US" dirty="0" smtClean="0"/>
              <a:t>Because impetigo is a contagious disorder, infected people should avoid contact with other people until the lesions heal.</a:t>
            </a:r>
          </a:p>
          <a:p>
            <a:endParaRPr lang="en-US" dirty="0"/>
          </a:p>
        </p:txBody>
      </p:sp>
    </p:spTree>
    <p:extLst>
      <p:ext uri="{BB962C8B-B14F-4D97-AF65-F5344CB8AC3E}">
        <p14:creationId xmlns:p14="http://schemas.microsoft.com/office/powerpoint/2010/main" val="2196812864"/>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95350"/>
          </a:xfrm>
        </p:spPr>
        <p:txBody>
          <a:bodyPr/>
          <a:lstStyle/>
          <a:p>
            <a:r>
              <a:rPr lang="en-GB" dirty="0" smtClean="0"/>
              <a:t>Management</a:t>
            </a:r>
            <a:endParaRPr lang="en-GB" dirty="0"/>
          </a:p>
        </p:txBody>
      </p:sp>
      <p:sp>
        <p:nvSpPr>
          <p:cNvPr id="3" name="Content Placeholder 2"/>
          <p:cNvSpPr>
            <a:spLocks noGrp="1"/>
          </p:cNvSpPr>
          <p:nvPr>
            <p:ph idx="1"/>
          </p:nvPr>
        </p:nvSpPr>
        <p:spPr>
          <a:xfrm>
            <a:off x="683568" y="1981200"/>
            <a:ext cx="8147695" cy="4267200"/>
          </a:xfrm>
        </p:spPr>
        <p:txBody>
          <a:bodyPr/>
          <a:lstStyle/>
          <a:p>
            <a:r>
              <a:rPr lang="en-GB" sz="2800" i="1" dirty="0" smtClean="0"/>
              <a:t>Treatment </a:t>
            </a:r>
            <a:r>
              <a:rPr lang="en-GB" sz="2800" i="1" dirty="0"/>
              <a:t>of predisposing causes</a:t>
            </a:r>
            <a:r>
              <a:rPr lang="en-GB" sz="2800" dirty="0"/>
              <a:t>: </a:t>
            </a:r>
            <a:r>
              <a:rPr lang="en-GB" sz="2800" dirty="0" smtClean="0"/>
              <a:t>e.g. </a:t>
            </a:r>
            <a:r>
              <a:rPr lang="en-GB" sz="2800" dirty="0" err="1" smtClean="0"/>
              <a:t>pediculosis</a:t>
            </a:r>
            <a:r>
              <a:rPr lang="en-GB" sz="2800" dirty="0" smtClean="0"/>
              <a:t> </a:t>
            </a:r>
            <a:r>
              <a:rPr lang="en-GB" sz="2800" dirty="0"/>
              <a:t>&amp; scabies.</a:t>
            </a:r>
          </a:p>
          <a:p>
            <a:r>
              <a:rPr lang="en-GB" sz="2800" i="1" dirty="0" smtClean="0"/>
              <a:t>Remove </a:t>
            </a:r>
            <a:r>
              <a:rPr lang="en-GB" sz="2800" i="1" dirty="0"/>
              <a:t>the crusts: </a:t>
            </a:r>
            <a:r>
              <a:rPr lang="en-GB" sz="2800" dirty="0"/>
              <a:t>by olive oil or </a:t>
            </a:r>
            <a:r>
              <a:rPr lang="en-GB" sz="2800" dirty="0" smtClean="0"/>
              <a:t>hydrogen peroxide.</a:t>
            </a:r>
          </a:p>
          <a:p>
            <a:r>
              <a:rPr lang="en-GB" sz="2800" i="1" dirty="0" smtClean="0"/>
              <a:t>Topical </a:t>
            </a:r>
            <a:r>
              <a:rPr lang="en-GB" sz="2800" i="1" dirty="0"/>
              <a:t>antibiotic: </a:t>
            </a:r>
            <a:r>
              <a:rPr lang="en-GB" sz="2800" dirty="0"/>
              <a:t>e.g. tetracycline, </a:t>
            </a:r>
            <a:r>
              <a:rPr lang="en-GB" sz="2800" dirty="0" smtClean="0"/>
              <a:t>bacitracin, gentamycin</a:t>
            </a:r>
            <a:r>
              <a:rPr lang="en-GB" sz="2800" dirty="0"/>
              <a:t>, </a:t>
            </a:r>
            <a:r>
              <a:rPr lang="en-GB" sz="2800" dirty="0" err="1"/>
              <a:t>mupiracin</a:t>
            </a:r>
            <a:r>
              <a:rPr lang="en-GB" sz="2800" dirty="0"/>
              <a:t> (</a:t>
            </a:r>
            <a:r>
              <a:rPr lang="en-GB" sz="2800" dirty="0" err="1"/>
              <a:t>Bactroban</a:t>
            </a:r>
            <a:r>
              <a:rPr lang="en-GB" sz="2800" dirty="0"/>
              <a:t>®), </a:t>
            </a:r>
            <a:r>
              <a:rPr lang="en-GB" sz="2800" dirty="0" err="1"/>
              <a:t>Fusidic</a:t>
            </a:r>
            <a:r>
              <a:rPr lang="en-GB" sz="2800" dirty="0"/>
              <a:t> </a:t>
            </a:r>
            <a:r>
              <a:rPr lang="en-GB" sz="2800" dirty="0" smtClean="0"/>
              <a:t>acid (</a:t>
            </a:r>
            <a:r>
              <a:rPr lang="en-GB" sz="2800" dirty="0" err="1" smtClean="0"/>
              <a:t>Fucidin</a:t>
            </a:r>
            <a:r>
              <a:rPr lang="en-GB" sz="2800" dirty="0"/>
              <a:t>®).</a:t>
            </a:r>
            <a:r>
              <a:rPr lang="en-US" altLang="en-US" sz="2800" dirty="0" smtClean="0"/>
              <a:t>Antiseptic baths such as potassium permanganate.</a:t>
            </a:r>
          </a:p>
        </p:txBody>
      </p:sp>
    </p:spTree>
    <p:extLst>
      <p:ext uri="{BB962C8B-B14F-4D97-AF65-F5344CB8AC3E}">
        <p14:creationId xmlns:p14="http://schemas.microsoft.com/office/powerpoint/2010/main" val="482496567"/>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41040"/>
            <a:ext cx="8155632" cy="887760"/>
          </a:xfrm>
        </p:spPr>
        <p:txBody>
          <a:bodyPr/>
          <a:lstStyle/>
          <a:p>
            <a:endParaRPr lang="en-GB" dirty="0"/>
          </a:p>
        </p:txBody>
      </p:sp>
      <p:sp>
        <p:nvSpPr>
          <p:cNvPr id="3" name="Content Placeholder 2"/>
          <p:cNvSpPr>
            <a:spLocks noGrp="1"/>
          </p:cNvSpPr>
          <p:nvPr>
            <p:ph idx="1"/>
          </p:nvPr>
        </p:nvSpPr>
        <p:spPr>
          <a:xfrm>
            <a:off x="683568" y="1766888"/>
            <a:ext cx="8147695" cy="4614440"/>
          </a:xfrm>
        </p:spPr>
        <p:txBody>
          <a:bodyPr/>
          <a:lstStyle/>
          <a:p>
            <a:r>
              <a:rPr lang="en-GB" sz="2800" i="1" dirty="0"/>
              <a:t>Systemic antibiotics are indicated </a:t>
            </a:r>
            <a:r>
              <a:rPr lang="en-GB" sz="2800" dirty="0"/>
              <a:t>especially in </a:t>
            </a:r>
            <a:r>
              <a:rPr lang="en-GB" sz="2800" dirty="0" smtClean="0"/>
              <a:t>the presence </a:t>
            </a:r>
            <a:r>
              <a:rPr lang="en-GB" sz="2800" dirty="0"/>
              <a:t>of fever </a:t>
            </a:r>
            <a:r>
              <a:rPr lang="en-GB" sz="2800" dirty="0" smtClean="0"/>
              <a:t>or lymphadenopathy</a:t>
            </a:r>
            <a:r>
              <a:rPr lang="en-GB" sz="2800" dirty="0"/>
              <a:t>, </a:t>
            </a:r>
            <a:r>
              <a:rPr lang="en-GB" sz="2800" dirty="0" smtClean="0"/>
              <a:t>in extensive </a:t>
            </a:r>
            <a:r>
              <a:rPr lang="en-GB" sz="2800" dirty="0"/>
              <a:t>infections involving scalp, ears, </a:t>
            </a:r>
            <a:r>
              <a:rPr lang="en-GB" sz="2800" dirty="0" smtClean="0"/>
              <a:t>eyelids or </a:t>
            </a:r>
            <a:r>
              <a:rPr lang="en-GB" sz="2800" dirty="0"/>
              <a:t>if a </a:t>
            </a:r>
            <a:r>
              <a:rPr lang="en-GB" sz="2800" dirty="0" err="1"/>
              <a:t>nephritogenic</a:t>
            </a:r>
            <a:r>
              <a:rPr lang="en-GB" sz="2800" dirty="0"/>
              <a:t> strain </a:t>
            </a:r>
            <a:r>
              <a:rPr lang="en-GB" sz="2800" dirty="0" smtClean="0"/>
              <a:t>is suspected</a:t>
            </a:r>
            <a:r>
              <a:rPr lang="en-GB" sz="2800" dirty="0"/>
              <a:t>, </a:t>
            </a:r>
            <a:r>
              <a:rPr lang="en-GB" sz="2800" dirty="0" smtClean="0"/>
              <a:t>e.g. penicillin</a:t>
            </a:r>
            <a:r>
              <a:rPr lang="en-GB" sz="2800" dirty="0"/>
              <a:t>, erythromycin &amp; </a:t>
            </a:r>
            <a:r>
              <a:rPr lang="en-GB" sz="2800" dirty="0" err="1"/>
              <a:t>cloxacillin</a:t>
            </a:r>
            <a:r>
              <a:rPr lang="en-GB" sz="2800" dirty="0" smtClean="0"/>
              <a:t>.</a:t>
            </a:r>
          </a:p>
          <a:p>
            <a:r>
              <a:rPr lang="en-GB" sz="2800" dirty="0" smtClean="0"/>
              <a:t> </a:t>
            </a:r>
            <a:r>
              <a:rPr lang="en-GB" sz="2800" dirty="0"/>
              <a:t>Azithromycin (Zithromax®) 2 caps 500 mg daily </a:t>
            </a:r>
            <a:r>
              <a:rPr lang="en-GB" sz="2800" dirty="0" smtClean="0"/>
              <a:t>for 3 </a:t>
            </a:r>
            <a:r>
              <a:rPr lang="en-GB" sz="2800" dirty="0"/>
              <a:t>days in adults</a:t>
            </a:r>
            <a:r>
              <a:rPr lang="en-GB" sz="2800" dirty="0" smtClean="0"/>
              <a:t>.</a:t>
            </a:r>
          </a:p>
          <a:p>
            <a:r>
              <a:rPr lang="en-GB" sz="2800" dirty="0" smtClean="0"/>
              <a:t> </a:t>
            </a:r>
            <a:r>
              <a:rPr lang="en-GB" sz="2800" dirty="0"/>
              <a:t>In erythromycin-resistant S. aureus: amoxicillin </a:t>
            </a:r>
            <a:r>
              <a:rPr lang="en-GB" sz="2800" dirty="0" smtClean="0"/>
              <a:t>+ clavulanic </a:t>
            </a:r>
            <a:r>
              <a:rPr lang="en-GB" sz="2800" dirty="0"/>
              <a:t>a. (Augmentin®) 25 mg/kg/day.</a:t>
            </a:r>
          </a:p>
        </p:txBody>
      </p:sp>
    </p:spTree>
    <p:extLst>
      <p:ext uri="{BB962C8B-B14F-4D97-AF65-F5344CB8AC3E}">
        <p14:creationId xmlns:p14="http://schemas.microsoft.com/office/powerpoint/2010/main" val="1475657745"/>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b="1">
                <a:solidFill>
                  <a:srgbClr val="EE080D"/>
                </a:solidFill>
              </a:rPr>
              <a:t>Complications</a:t>
            </a:r>
            <a:r>
              <a:rPr lang="en-US" altLang="en-US"/>
              <a:t> </a:t>
            </a:r>
          </a:p>
        </p:txBody>
      </p:sp>
      <p:sp>
        <p:nvSpPr>
          <p:cNvPr id="110595" name="Rectangle 3"/>
          <p:cNvSpPr>
            <a:spLocks noGrp="1" noChangeArrowheads="1"/>
          </p:cNvSpPr>
          <p:nvPr>
            <p:ph type="body" idx="1"/>
          </p:nvPr>
        </p:nvSpPr>
        <p:spPr>
          <a:xfrm>
            <a:off x="1062038" y="1766888"/>
            <a:ext cx="7769225" cy="4398962"/>
          </a:xfrm>
        </p:spPr>
        <p:txBody>
          <a:bodyPr/>
          <a:lstStyle/>
          <a:p>
            <a:pPr>
              <a:buFont typeface="Arial" panose="020B0604020202020204" pitchFamily="34" charset="0"/>
              <a:buChar char="•"/>
            </a:pPr>
            <a:r>
              <a:rPr lang="en-US" altLang="en-US" dirty="0" smtClean="0"/>
              <a:t>Glomerulonephritis: due </a:t>
            </a:r>
            <a:r>
              <a:rPr lang="en-US" altLang="en-US" dirty="0"/>
              <a:t>to beta- hemolytic </a:t>
            </a:r>
            <a:r>
              <a:rPr lang="en-US" altLang="en-US" dirty="0" smtClean="0"/>
              <a:t>Streptococci</a:t>
            </a:r>
            <a:endParaRPr lang="en-GB" dirty="0"/>
          </a:p>
          <a:p>
            <a:pPr>
              <a:buFont typeface="Arial" panose="020B0604020202020204" pitchFamily="34" charset="0"/>
              <a:buChar char="•"/>
            </a:pPr>
            <a:r>
              <a:rPr lang="en-GB" dirty="0"/>
              <a:t>Cellulitis.</a:t>
            </a:r>
          </a:p>
          <a:p>
            <a:pPr>
              <a:buFont typeface="Arial" panose="020B0604020202020204" pitchFamily="34" charset="0"/>
              <a:buChar char="•"/>
            </a:pPr>
            <a:r>
              <a:rPr lang="en-US" altLang="en-US" dirty="0" smtClean="0"/>
              <a:t>Scalded </a:t>
            </a:r>
            <a:r>
              <a:rPr lang="en-US" altLang="en-US" dirty="0"/>
              <a:t>skin </a:t>
            </a:r>
            <a:r>
              <a:rPr lang="en-US" altLang="en-US" dirty="0" smtClean="0"/>
              <a:t>syndrome: due </a:t>
            </a:r>
            <a:r>
              <a:rPr lang="en-US" altLang="en-US" dirty="0"/>
              <a:t>to exotoxins of Staph aureus</a:t>
            </a:r>
          </a:p>
          <a:p>
            <a:pPr>
              <a:buFont typeface="Arial" panose="020B0604020202020204" pitchFamily="34" charset="0"/>
              <a:buChar char="•"/>
            </a:pPr>
            <a:r>
              <a:rPr lang="en-GB" dirty="0"/>
              <a:t>S</a:t>
            </a:r>
            <a:r>
              <a:rPr lang="en-GB" dirty="0" smtClean="0"/>
              <a:t>carlet </a:t>
            </a:r>
            <a:r>
              <a:rPr lang="en-GB" dirty="0"/>
              <a:t>fever . </a:t>
            </a:r>
          </a:p>
          <a:p>
            <a:pPr marL="609600" indent="-609600">
              <a:buFontTx/>
              <a:buNone/>
            </a:pPr>
            <a:endParaRPr lang="en-US" altLang="en-US" sz="3600" dirty="0"/>
          </a:p>
        </p:txBody>
      </p:sp>
    </p:spTree>
    <p:extLst>
      <p:ext uri="{BB962C8B-B14F-4D97-AF65-F5344CB8AC3E}">
        <p14:creationId xmlns:p14="http://schemas.microsoft.com/office/powerpoint/2010/main" val="2469249869"/>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education</a:t>
            </a:r>
            <a:endParaRPr lang="en-GB" dirty="0"/>
          </a:p>
        </p:txBody>
      </p:sp>
      <p:sp>
        <p:nvSpPr>
          <p:cNvPr id="3" name="Content Placeholder 2"/>
          <p:cNvSpPr>
            <a:spLocks noGrp="1"/>
          </p:cNvSpPr>
          <p:nvPr>
            <p:ph idx="1"/>
          </p:nvPr>
        </p:nvSpPr>
        <p:spPr/>
        <p:txBody>
          <a:bodyPr/>
          <a:lstStyle/>
          <a:p>
            <a:r>
              <a:rPr lang="en-GB" dirty="0" smtClean="0"/>
              <a:t>Instruct patient to bath once a day with bactericidal soap.</a:t>
            </a:r>
          </a:p>
          <a:p>
            <a:r>
              <a:rPr lang="en-GB" dirty="0" smtClean="0"/>
              <a:t>Infected child should be isolated.</a:t>
            </a:r>
          </a:p>
          <a:p>
            <a:r>
              <a:rPr lang="en-GB" dirty="0" smtClean="0"/>
              <a:t>Towels and clothes should not be shared.</a:t>
            </a:r>
            <a:endParaRPr lang="en-GB" dirty="0"/>
          </a:p>
        </p:txBody>
      </p:sp>
    </p:spTree>
    <p:extLst>
      <p:ext uri="{BB962C8B-B14F-4D97-AF65-F5344CB8AC3E}">
        <p14:creationId xmlns:p14="http://schemas.microsoft.com/office/powerpoint/2010/main" val="1477173831"/>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sz="8000" b="1" dirty="0" smtClean="0">
                <a:solidFill>
                  <a:srgbClr val="FF0000"/>
                </a:solidFill>
              </a:rPr>
              <a:t>Acne Vulgaris</a:t>
            </a:r>
            <a:endParaRPr lang="en-US" altLang="en-US" sz="8000" b="1" dirty="0">
              <a:solidFill>
                <a:srgbClr val="FF0000"/>
              </a:solidFill>
            </a:endParaRPr>
          </a:p>
        </p:txBody>
      </p:sp>
    </p:spTree>
    <p:extLst>
      <p:ext uri="{BB962C8B-B14F-4D97-AF65-F5344CB8AC3E}">
        <p14:creationId xmlns:p14="http://schemas.microsoft.com/office/powerpoint/2010/main" val="3000197279"/>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Acne Vulgaris</a:t>
            </a:r>
          </a:p>
        </p:txBody>
      </p:sp>
      <p:sp>
        <p:nvSpPr>
          <p:cNvPr id="6147" name="Rectangle 3"/>
          <p:cNvSpPr>
            <a:spLocks noGrp="1" noChangeArrowheads="1"/>
          </p:cNvSpPr>
          <p:nvPr>
            <p:ph type="body" sz="half" idx="1"/>
          </p:nvPr>
        </p:nvSpPr>
        <p:spPr/>
        <p:txBody>
          <a:bodyPr/>
          <a:lstStyle/>
          <a:p>
            <a:pPr>
              <a:lnSpc>
                <a:spcPct val="80000"/>
              </a:lnSpc>
            </a:pPr>
            <a:r>
              <a:rPr lang="en-US" altLang="en-US" sz="2200" dirty="0"/>
              <a:t>Acne is a skin condition characterized by whiteheads, blackheads, and inflamed red pimples or "zits." </a:t>
            </a:r>
          </a:p>
          <a:p>
            <a:pPr>
              <a:lnSpc>
                <a:spcPct val="80000"/>
              </a:lnSpc>
            </a:pPr>
            <a:r>
              <a:rPr lang="en-US" altLang="en-US" sz="2200" dirty="0"/>
              <a:t>Microorganism is </a:t>
            </a:r>
            <a:r>
              <a:rPr lang="en-US" altLang="en-US" sz="2200" dirty="0" err="1"/>
              <a:t>Propionibacterium</a:t>
            </a:r>
            <a:r>
              <a:rPr lang="en-US" altLang="en-US" sz="2200" dirty="0"/>
              <a:t>  acnes ~ Disease is called ACNE.</a:t>
            </a:r>
          </a:p>
          <a:p>
            <a:pPr>
              <a:lnSpc>
                <a:spcPct val="80000"/>
              </a:lnSpc>
            </a:pPr>
            <a:r>
              <a:rPr lang="en-US" altLang="en-US" sz="2200" dirty="0"/>
              <a:t>Acne is follicle-associated lesions from </a:t>
            </a:r>
            <a:r>
              <a:rPr lang="en-US" altLang="en-US" sz="2200" dirty="0" err="1"/>
              <a:t>isloated</a:t>
            </a:r>
            <a:r>
              <a:rPr lang="en-US" altLang="en-US" sz="2200" dirty="0"/>
              <a:t> pimples to widespread acne. </a:t>
            </a:r>
          </a:p>
        </p:txBody>
      </p:sp>
      <p:pic>
        <p:nvPicPr>
          <p:cNvPr id="614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0"/>
            <a:ext cx="11874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57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Incidence </a:t>
            </a:r>
            <a:endParaRPr lang="en-GB" dirty="0"/>
          </a:p>
        </p:txBody>
      </p:sp>
      <p:sp>
        <p:nvSpPr>
          <p:cNvPr id="6" name="Content Placeholder 5"/>
          <p:cNvSpPr>
            <a:spLocks noGrp="1"/>
          </p:cNvSpPr>
          <p:nvPr>
            <p:ph idx="1"/>
          </p:nvPr>
        </p:nvSpPr>
        <p:spPr/>
        <p:txBody>
          <a:bodyPr/>
          <a:lstStyle/>
          <a:p>
            <a:r>
              <a:rPr lang="en-GB" dirty="0" smtClean="0"/>
              <a:t>Commonly affects people between ages12-25yrs but more marked in puberty due to activities of endocrine glands.</a:t>
            </a:r>
          </a:p>
          <a:p>
            <a:r>
              <a:rPr lang="en-GB" dirty="0" smtClean="0"/>
              <a:t>Girls develop acne 2-3yrs earlier than boys have more persistent lesions.</a:t>
            </a:r>
            <a:endParaRPr lang="en-GB" dirty="0"/>
          </a:p>
        </p:txBody>
      </p:sp>
    </p:spTree>
    <p:extLst>
      <p:ext uri="{BB962C8B-B14F-4D97-AF65-F5344CB8AC3E}">
        <p14:creationId xmlns:p14="http://schemas.microsoft.com/office/powerpoint/2010/main" val="3690548157"/>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42950"/>
          </a:xfrm>
        </p:spPr>
        <p:txBody>
          <a:bodyPr/>
          <a:lstStyle/>
          <a:p>
            <a:r>
              <a:rPr lang="en-US" dirty="0" smtClean="0"/>
              <a:t>CONT…</a:t>
            </a:r>
            <a:endParaRPr lang="en-US" dirty="0"/>
          </a:p>
        </p:txBody>
      </p:sp>
      <p:sp>
        <p:nvSpPr>
          <p:cNvPr id="3" name="Content Placeholder 2"/>
          <p:cNvSpPr>
            <a:spLocks noGrp="1"/>
          </p:cNvSpPr>
          <p:nvPr>
            <p:ph idx="1"/>
          </p:nvPr>
        </p:nvSpPr>
        <p:spPr>
          <a:xfrm>
            <a:off x="457200" y="1981200"/>
            <a:ext cx="8229600" cy="4495800"/>
          </a:xfrm>
        </p:spPr>
        <p:txBody>
          <a:bodyPr>
            <a:normAutofit fontScale="92500" lnSpcReduction="20000"/>
          </a:bodyPr>
          <a:lstStyle/>
          <a:p>
            <a:pPr marL="0" indent="0">
              <a:buNone/>
            </a:pPr>
            <a:r>
              <a:rPr lang="en-US" dirty="0"/>
              <a:t>five layers. Dead cells from the outermost layer slough off and are replaced by others </a:t>
            </a:r>
          </a:p>
          <a:p>
            <a:pPr marL="0" indent="0">
              <a:buNone/>
            </a:pPr>
            <a:r>
              <a:rPr lang="en-US" dirty="0" smtClean="0"/>
              <a:t>2. The </a:t>
            </a:r>
            <a:r>
              <a:rPr lang="en-US" dirty="0"/>
              <a:t>Dermis  </a:t>
            </a:r>
            <a:r>
              <a:rPr lang="en-US" dirty="0" smtClean="0"/>
              <a:t> </a:t>
            </a:r>
            <a:endParaRPr lang="en-US" dirty="0"/>
          </a:p>
          <a:p>
            <a:r>
              <a:rPr lang="en-US" dirty="0"/>
              <a:t>The dermis is the second layer of the skin. It has blood vessels, nerves, lymphatic vessels, hair follicles, involuntary muscle </a:t>
            </a:r>
            <a:r>
              <a:rPr lang="en-US" dirty="0" err="1"/>
              <a:t>fibres</a:t>
            </a:r>
            <a:r>
              <a:rPr lang="en-US" dirty="0"/>
              <a:t>, glands and collagen </a:t>
            </a:r>
            <a:r>
              <a:rPr lang="en-US" dirty="0" err="1"/>
              <a:t>fibres</a:t>
            </a:r>
            <a:r>
              <a:rPr lang="en-US" dirty="0"/>
              <a:t>. It is the collagen that gives the skin its elasticity. The dermis is divided into two layers. These are the upper papillary layers and the lower reticular layers. </a:t>
            </a:r>
          </a:p>
          <a:p>
            <a:pPr marL="0" indent="0">
              <a:buNone/>
            </a:pPr>
            <a:r>
              <a:rPr lang="en-US" dirty="0" smtClean="0"/>
              <a:t>3. Subcutaneous </a:t>
            </a:r>
            <a:r>
              <a:rPr lang="en-US" dirty="0"/>
              <a:t>Tissues </a:t>
            </a:r>
            <a:r>
              <a:rPr lang="en-US" dirty="0" smtClean="0"/>
              <a:t> </a:t>
            </a:r>
            <a:endParaRPr lang="en-US" dirty="0"/>
          </a:p>
          <a:p>
            <a:r>
              <a:rPr lang="en-US" dirty="0"/>
              <a:t>This is mainly composed of adipose tissue. It attaches the skin to underlying structures. </a:t>
            </a:r>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1847198532"/>
      </p:ext>
    </p:extLst>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90550"/>
          </a:xfrm>
        </p:spPr>
        <p:txBody>
          <a:bodyPr/>
          <a:lstStyle/>
          <a:p>
            <a:r>
              <a:rPr lang="en-GB" dirty="0" smtClean="0"/>
              <a:t>Pathophysiology </a:t>
            </a:r>
            <a:endParaRPr lang="en-GB" dirty="0"/>
          </a:p>
        </p:txBody>
      </p:sp>
      <p:sp>
        <p:nvSpPr>
          <p:cNvPr id="3" name="Content Placeholder 2"/>
          <p:cNvSpPr>
            <a:spLocks noGrp="1"/>
          </p:cNvSpPr>
          <p:nvPr>
            <p:ph idx="1"/>
          </p:nvPr>
        </p:nvSpPr>
        <p:spPr>
          <a:xfrm>
            <a:off x="457200" y="1524000"/>
            <a:ext cx="8374063" cy="5145360"/>
          </a:xfrm>
        </p:spPr>
        <p:txBody>
          <a:bodyPr/>
          <a:lstStyle/>
          <a:p>
            <a:r>
              <a:rPr lang="en-GB" sz="2400" dirty="0" smtClean="0"/>
              <a:t>In neonates, small visible sebaceous glands are often on the central panel of the face due to stimulation by maternal androgens.</a:t>
            </a:r>
          </a:p>
          <a:p>
            <a:r>
              <a:rPr lang="en-GB" sz="2400" dirty="0" smtClean="0"/>
              <a:t>Sebaceous glands then become inactive until puberty when the individual starts releasing androgens causing expansion of the sebaceous gland and also there is increased production of sebum. If sebum is in excess, it accumulates in the hair follicles and form plugs known as </a:t>
            </a:r>
            <a:r>
              <a:rPr lang="en-GB" sz="2400" dirty="0" err="1" smtClean="0"/>
              <a:t>commedones</a:t>
            </a:r>
            <a:r>
              <a:rPr lang="en-GB" sz="2400" dirty="0" smtClean="0"/>
              <a:t> which have black or white heads. The lesions may be closed or opened leading to inflammation to papules, nodules, </a:t>
            </a:r>
            <a:r>
              <a:rPr lang="en-GB" sz="2400" dirty="0" err="1" smtClean="0"/>
              <a:t>pastules</a:t>
            </a:r>
            <a:r>
              <a:rPr lang="en-GB" sz="2400" dirty="0" smtClean="0"/>
              <a:t> or abscess.</a:t>
            </a:r>
          </a:p>
        </p:txBody>
      </p:sp>
    </p:spTree>
    <p:extLst>
      <p:ext uri="{BB962C8B-B14F-4D97-AF65-F5344CB8AC3E}">
        <p14:creationId xmlns:p14="http://schemas.microsoft.com/office/powerpoint/2010/main" val="3267385417"/>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If acne has been severe and persistent for sometime leading to rupture of follicles , there may be scarring.</a:t>
            </a:r>
          </a:p>
          <a:p>
            <a:pPr marL="0" indent="0">
              <a:buNone/>
            </a:pPr>
            <a:endParaRPr lang="en-GB" dirty="0"/>
          </a:p>
        </p:txBody>
      </p:sp>
    </p:spTree>
    <p:extLst>
      <p:ext uri="{BB962C8B-B14F-4D97-AF65-F5344CB8AC3E}">
        <p14:creationId xmlns:p14="http://schemas.microsoft.com/office/powerpoint/2010/main" val="2861257330"/>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t>Predisposing factors </a:t>
            </a:r>
            <a:endParaRPr lang="en-US" altLang="en-US" dirty="0"/>
          </a:p>
        </p:txBody>
      </p:sp>
      <p:sp>
        <p:nvSpPr>
          <p:cNvPr id="7171" name="Rectangle 3"/>
          <p:cNvSpPr>
            <a:spLocks noGrp="1" noChangeArrowheads="1"/>
          </p:cNvSpPr>
          <p:nvPr>
            <p:ph type="body" sz="half" idx="1"/>
          </p:nvPr>
        </p:nvSpPr>
        <p:spPr>
          <a:xfrm>
            <a:off x="381000" y="1752600"/>
            <a:ext cx="4343400" cy="4267200"/>
          </a:xfrm>
        </p:spPr>
        <p:txBody>
          <a:bodyPr/>
          <a:lstStyle/>
          <a:p>
            <a:pPr>
              <a:lnSpc>
                <a:spcPct val="90000"/>
              </a:lnSpc>
            </a:pPr>
            <a:r>
              <a:rPr lang="en-US" altLang="en-US" sz="2600" dirty="0"/>
              <a:t>Sebaceous Glands</a:t>
            </a:r>
          </a:p>
          <a:p>
            <a:pPr>
              <a:lnSpc>
                <a:spcPct val="90000"/>
              </a:lnSpc>
            </a:pPr>
            <a:r>
              <a:rPr lang="en-US" altLang="en-US" sz="2600" dirty="0"/>
              <a:t>Blockage of pores= sebum and dead cells trapped get clogged at the pores.</a:t>
            </a:r>
          </a:p>
          <a:p>
            <a:pPr>
              <a:lnSpc>
                <a:spcPct val="90000"/>
              </a:lnSpc>
            </a:pPr>
            <a:r>
              <a:rPr lang="en-US" altLang="en-US" sz="2600" dirty="0"/>
              <a:t>Overproduction of sebum through hormones </a:t>
            </a:r>
            <a:r>
              <a:rPr lang="en-US" altLang="en-US" sz="2600" dirty="0" smtClean="0"/>
              <a:t>(especially </a:t>
            </a:r>
            <a:r>
              <a:rPr lang="en-US" altLang="en-US" sz="2600" dirty="0"/>
              <a:t>in males)</a:t>
            </a:r>
          </a:p>
          <a:p>
            <a:pPr>
              <a:lnSpc>
                <a:spcPct val="90000"/>
              </a:lnSpc>
            </a:pPr>
            <a:endParaRPr lang="en-US" altLang="en-US" sz="2600" dirty="0"/>
          </a:p>
        </p:txBody>
      </p:sp>
      <p:pic>
        <p:nvPicPr>
          <p:cNvPr id="717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95800" y="1752600"/>
            <a:ext cx="4648200" cy="4267200"/>
          </a:xfrm>
        </p:spPr>
      </p:pic>
    </p:spTree>
    <p:extLst>
      <p:ext uri="{BB962C8B-B14F-4D97-AF65-F5344CB8AC3E}">
        <p14:creationId xmlns:p14="http://schemas.microsoft.com/office/powerpoint/2010/main" val="1205130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ltLang="en-US" dirty="0"/>
          </a:p>
        </p:txBody>
      </p:sp>
      <p:sp>
        <p:nvSpPr>
          <p:cNvPr id="8195" name="Rectangle 3"/>
          <p:cNvSpPr>
            <a:spLocks noGrp="1" noChangeArrowheads="1"/>
          </p:cNvSpPr>
          <p:nvPr>
            <p:ph type="body" sz="half" idx="1"/>
          </p:nvPr>
        </p:nvSpPr>
        <p:spPr/>
        <p:txBody>
          <a:bodyPr/>
          <a:lstStyle/>
          <a:p>
            <a:r>
              <a:rPr lang="en-US" altLang="en-US" sz="2200" dirty="0" smtClean="0"/>
              <a:t>Triggered </a:t>
            </a:r>
            <a:r>
              <a:rPr lang="en-US" altLang="en-US" sz="2200" dirty="0"/>
              <a:t>by: greasy or oily cosmetic products.</a:t>
            </a:r>
          </a:p>
          <a:p>
            <a:r>
              <a:rPr lang="en-US" altLang="en-US" sz="2200" dirty="0"/>
              <a:t>Certain drugs like steroids, testosterone, and estrogen</a:t>
            </a:r>
          </a:p>
          <a:p>
            <a:r>
              <a:rPr lang="en-US" altLang="en-US" sz="2200" dirty="0"/>
              <a:t>High levels of Humidity and sweating</a:t>
            </a:r>
          </a:p>
        </p:txBody>
      </p:sp>
      <p:pic>
        <p:nvPicPr>
          <p:cNvPr id="81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217005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Causative agent</a:t>
            </a:r>
          </a:p>
        </p:txBody>
      </p:sp>
      <p:sp>
        <p:nvSpPr>
          <p:cNvPr id="17411" name="Rectangle 3"/>
          <p:cNvSpPr>
            <a:spLocks noGrp="1" noChangeArrowheads="1"/>
          </p:cNvSpPr>
          <p:nvPr>
            <p:ph type="body" sz="half" idx="1"/>
          </p:nvPr>
        </p:nvSpPr>
        <p:spPr/>
        <p:txBody>
          <a:bodyPr/>
          <a:lstStyle/>
          <a:p>
            <a:r>
              <a:rPr lang="en-US" altLang="en-US" sz="2800" dirty="0" smtClean="0"/>
              <a:t>Acne tends to run in </a:t>
            </a:r>
            <a:r>
              <a:rPr lang="en-US" altLang="en-US" sz="2800" dirty="0" err="1" smtClean="0"/>
              <a:t>familes</a:t>
            </a:r>
            <a:endParaRPr lang="en-US" altLang="en-US" sz="2800" dirty="0" smtClean="0"/>
          </a:p>
          <a:p>
            <a:r>
              <a:rPr lang="en-GB" sz="2800" dirty="0" smtClean="0"/>
              <a:t>Hormonal factors e.g. androgens </a:t>
            </a:r>
          </a:p>
          <a:p>
            <a:r>
              <a:rPr lang="en-US" altLang="en-US" sz="2600" dirty="0" smtClean="0"/>
              <a:t>Bacteria is anaerobic </a:t>
            </a:r>
            <a:r>
              <a:rPr lang="en-US" altLang="en-US" sz="2600" dirty="0" err="1" smtClean="0"/>
              <a:t>aerotolerant</a:t>
            </a:r>
            <a:r>
              <a:rPr lang="en-US" altLang="en-US" sz="2600" dirty="0" smtClean="0"/>
              <a:t>, and gram positive. It releases enzymes, most important lipase</a:t>
            </a:r>
            <a:endParaRPr lang="en-US" altLang="en-US" sz="2600" dirty="0"/>
          </a:p>
        </p:txBody>
      </p:sp>
      <p:sp>
        <p:nvSpPr>
          <p:cNvPr id="17413" name="Rectangle 5"/>
          <p:cNvSpPr>
            <a:spLocks noGrp="1" noChangeArrowheads="1"/>
          </p:cNvSpPr>
          <p:nvPr>
            <p:ph sz="half" idx="2"/>
          </p:nvPr>
        </p:nvSpPr>
        <p:spPr/>
        <p:txBody>
          <a:bodyPr/>
          <a:lstStyle/>
          <a:p>
            <a:endParaRPr lang="en-US" altLang="en-US" sz="260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52600"/>
            <a:ext cx="40481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279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Signs and Syptoms</a:t>
            </a:r>
          </a:p>
        </p:txBody>
      </p:sp>
      <p:sp>
        <p:nvSpPr>
          <p:cNvPr id="11268" name="Rectangle 4"/>
          <p:cNvSpPr>
            <a:spLocks noGrp="1" noChangeArrowheads="1"/>
          </p:cNvSpPr>
          <p:nvPr>
            <p:ph type="body" sz="half" idx="1"/>
          </p:nvPr>
        </p:nvSpPr>
        <p:spPr/>
        <p:txBody>
          <a:bodyPr/>
          <a:lstStyle/>
          <a:p>
            <a:r>
              <a:rPr lang="en-US" altLang="en-US" sz="2200" dirty="0"/>
              <a:t>Blackheads (plugged with dark sebum)</a:t>
            </a:r>
          </a:p>
          <a:p>
            <a:r>
              <a:rPr lang="en-US" altLang="en-US" sz="2200" dirty="0"/>
              <a:t>Crusting of skin</a:t>
            </a:r>
          </a:p>
          <a:p>
            <a:r>
              <a:rPr lang="en-US" altLang="en-US" sz="2200" dirty="0"/>
              <a:t>Cysts</a:t>
            </a:r>
          </a:p>
          <a:p>
            <a:r>
              <a:rPr lang="en-US" altLang="en-US" sz="2200" dirty="0" err="1"/>
              <a:t>Inflamation</a:t>
            </a:r>
            <a:r>
              <a:rPr lang="en-US" altLang="en-US" sz="2200" dirty="0"/>
              <a:t> around the skin</a:t>
            </a:r>
          </a:p>
          <a:p>
            <a:r>
              <a:rPr lang="en-US" altLang="en-US" sz="2200" dirty="0" err="1" smtClean="0"/>
              <a:t>Abscesss</a:t>
            </a:r>
            <a:r>
              <a:rPr lang="en-US" altLang="en-US" sz="2200" dirty="0" smtClean="0"/>
              <a:t> </a:t>
            </a:r>
          </a:p>
          <a:p>
            <a:r>
              <a:rPr lang="en-US" altLang="en-US" sz="2200" dirty="0" err="1" smtClean="0"/>
              <a:t>Pappules</a:t>
            </a:r>
            <a:r>
              <a:rPr lang="en-US" altLang="en-US" sz="2200" dirty="0" smtClean="0"/>
              <a:t> </a:t>
            </a:r>
          </a:p>
          <a:p>
            <a:r>
              <a:rPr lang="en-US" altLang="en-US" sz="2200" dirty="0" err="1" smtClean="0"/>
              <a:t>Pastules</a:t>
            </a:r>
            <a:r>
              <a:rPr lang="en-US" altLang="en-US" sz="2200" dirty="0" smtClean="0"/>
              <a:t> </a:t>
            </a:r>
            <a:endParaRPr lang="en-US" altLang="en-US" sz="2200" dirty="0"/>
          </a:p>
          <a:p>
            <a:r>
              <a:rPr lang="en-US" altLang="en-US" sz="2200" dirty="0"/>
              <a:t>Scarring on skin</a:t>
            </a:r>
          </a:p>
          <a:p>
            <a:r>
              <a:rPr lang="en-US" altLang="en-US" sz="2200" dirty="0"/>
              <a:t>Whiteheads (pore </a:t>
            </a:r>
            <a:r>
              <a:rPr lang="en-US" altLang="en-US" sz="2200" dirty="0" err="1"/>
              <a:t>closed~comedo</a:t>
            </a:r>
            <a:r>
              <a:rPr lang="en-US" altLang="en-US" sz="2200" dirty="0"/>
              <a:t>)</a:t>
            </a:r>
          </a:p>
          <a:p>
            <a:endParaRPr lang="en-US" altLang="en-US" sz="2200" dirty="0"/>
          </a:p>
        </p:txBody>
      </p:sp>
      <p:pic>
        <p:nvPicPr>
          <p:cNvPr id="11269"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90828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Aggreviating</a:t>
            </a:r>
            <a:r>
              <a:rPr lang="en-GB" dirty="0" smtClean="0"/>
              <a:t> factors</a:t>
            </a:r>
            <a:endParaRPr lang="en-GB" dirty="0"/>
          </a:p>
        </p:txBody>
      </p:sp>
      <p:sp>
        <p:nvSpPr>
          <p:cNvPr id="5" name="Content Placeholder 4"/>
          <p:cNvSpPr>
            <a:spLocks noGrp="1"/>
          </p:cNvSpPr>
          <p:nvPr>
            <p:ph idx="1"/>
          </p:nvPr>
        </p:nvSpPr>
        <p:spPr/>
        <p:txBody>
          <a:bodyPr/>
          <a:lstStyle/>
          <a:p>
            <a:r>
              <a:rPr lang="en-GB" dirty="0" smtClean="0"/>
              <a:t>Cosmetics-cleansing cream</a:t>
            </a:r>
          </a:p>
          <a:p>
            <a:r>
              <a:rPr lang="en-GB" dirty="0" smtClean="0"/>
              <a:t>Pricking or scrubbing with medicated soap</a:t>
            </a:r>
          </a:p>
          <a:p>
            <a:r>
              <a:rPr lang="en-GB" dirty="0" smtClean="0"/>
              <a:t>Hormones at teenage or pregnancy</a:t>
            </a:r>
            <a:endParaRPr lang="en-GB" dirty="0"/>
          </a:p>
        </p:txBody>
      </p:sp>
    </p:spTree>
    <p:extLst>
      <p:ext uri="{BB962C8B-B14F-4D97-AF65-F5344CB8AC3E}">
        <p14:creationId xmlns:p14="http://schemas.microsoft.com/office/powerpoint/2010/main" val="1932283160"/>
      </p:ext>
    </p:extLst>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Assessment and Diagnostic Findings</a:t>
            </a:r>
            <a:endParaRPr lang="en-US" dirty="0"/>
          </a:p>
        </p:txBody>
      </p:sp>
      <p:sp>
        <p:nvSpPr>
          <p:cNvPr id="3" name="Content Placeholder 2"/>
          <p:cNvSpPr>
            <a:spLocks noGrp="1"/>
          </p:cNvSpPr>
          <p:nvPr>
            <p:ph idx="1"/>
          </p:nvPr>
        </p:nvSpPr>
        <p:spPr>
          <a:xfrm>
            <a:off x="457200" y="2209800"/>
            <a:ext cx="8229600" cy="4419600"/>
          </a:xfrm>
        </p:spPr>
        <p:txBody>
          <a:bodyPr/>
          <a:lstStyle/>
          <a:p>
            <a:r>
              <a:rPr lang="en-US" dirty="0" smtClean="0"/>
              <a:t>The diagnosis of acne is based on the history and physical examination, evidence of lesions characteristic of acne, and age. Acne does not occur until puberty. The presence of the typical </a:t>
            </a:r>
            <a:r>
              <a:rPr lang="en-US" dirty="0" err="1" smtClean="0"/>
              <a:t>comedones</a:t>
            </a:r>
            <a:r>
              <a:rPr lang="en-US" dirty="0" smtClean="0"/>
              <a:t> (</a:t>
            </a:r>
            <a:r>
              <a:rPr lang="en-US" dirty="0" err="1" smtClean="0"/>
              <a:t>ie</a:t>
            </a:r>
            <a:r>
              <a:rPr lang="en-US" dirty="0" smtClean="0"/>
              <a:t>, whiteheads and blackheads) along with excessively oily skin is characteristic.</a:t>
            </a:r>
          </a:p>
          <a:p>
            <a:r>
              <a:rPr lang="en-US" dirty="0" smtClean="0"/>
              <a:t> Women may report a history of ﬂare-ups a few days before menses. Biopsy of lesions is seldom necessary for a deﬁnitive diagnosis.</a:t>
            </a:r>
          </a:p>
          <a:p>
            <a:endParaRPr lang="en-US" dirty="0"/>
          </a:p>
        </p:txBody>
      </p:sp>
    </p:spTree>
    <p:extLst>
      <p:ext uri="{BB962C8B-B14F-4D97-AF65-F5344CB8AC3E}">
        <p14:creationId xmlns:p14="http://schemas.microsoft.com/office/powerpoint/2010/main" val="1719245684"/>
      </p:ext>
    </p:extLst>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 </a:t>
            </a:r>
            <a:endParaRPr lang="en-US" dirty="0"/>
          </a:p>
        </p:txBody>
      </p:sp>
      <p:sp>
        <p:nvSpPr>
          <p:cNvPr id="3" name="Content Placeholder 2"/>
          <p:cNvSpPr>
            <a:spLocks noGrp="1"/>
          </p:cNvSpPr>
          <p:nvPr>
            <p:ph idx="1"/>
          </p:nvPr>
        </p:nvSpPr>
        <p:spPr>
          <a:xfrm>
            <a:off x="457200" y="2286000"/>
            <a:ext cx="8229600" cy="3840163"/>
          </a:xfrm>
        </p:spPr>
        <p:txBody>
          <a:bodyPr/>
          <a:lstStyle/>
          <a:p>
            <a:r>
              <a:rPr lang="en-US" dirty="0" smtClean="0"/>
              <a:t>Nursing care of patients with acne consists largely of monitoring and managing potential complications of skin treatments.</a:t>
            </a:r>
          </a:p>
          <a:p>
            <a:r>
              <a:rPr lang="en-US" dirty="0" smtClean="0"/>
              <a:t>Major nursing activities include patient education, particularly in proper skin care techniques, and managing potential problems related to the skin disorder or therapy.</a:t>
            </a:r>
          </a:p>
          <a:p>
            <a:endParaRPr lang="en-US" dirty="0"/>
          </a:p>
        </p:txBody>
      </p:sp>
    </p:spTree>
    <p:extLst>
      <p:ext uri="{BB962C8B-B14F-4D97-AF65-F5344CB8AC3E}">
        <p14:creationId xmlns:p14="http://schemas.microsoft.com/office/powerpoint/2010/main" val="1716093560"/>
      </p:ext>
    </p:extLst>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r>
              <a:rPr lang="en-US" dirty="0" smtClean="0"/>
              <a:t>CONT…</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In addition to receiving instructions for taking prescribed medications, patients are instructed to wash the face and other affected areas with mild soap and water twice each day to remove surface oils and prevent obstruction of the oil glands.</a:t>
            </a:r>
          </a:p>
          <a:p>
            <a:r>
              <a:rPr lang="en-US" dirty="0" smtClean="0"/>
              <a:t> They are cautioned to avoid scrubbing the face</a:t>
            </a:r>
          </a:p>
          <a:p>
            <a:r>
              <a:rPr lang="en-US" dirty="0" smtClean="0"/>
              <a:t>All forms of friction and trauma are avoided, including propping the hands against the face, rubbing the face, and wearing tight collars and helmets. </a:t>
            </a:r>
          </a:p>
          <a:p>
            <a:r>
              <a:rPr lang="en-US" dirty="0" smtClean="0"/>
              <a:t>Patients are instructed to avoid manipulation of pimples or blackheads.</a:t>
            </a:r>
          </a:p>
          <a:p>
            <a:endParaRPr lang="en-US" dirty="0"/>
          </a:p>
        </p:txBody>
      </p:sp>
    </p:spTree>
    <p:extLst>
      <p:ext uri="{BB962C8B-B14F-4D97-AF65-F5344CB8AC3E}">
        <p14:creationId xmlns:p14="http://schemas.microsoft.com/office/powerpoint/2010/main" val="1139737427"/>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Functions of the Skin  </a:t>
            </a:r>
          </a:p>
          <a:p>
            <a:pPr marL="0" indent="0">
              <a:buNone/>
            </a:pPr>
            <a:r>
              <a:rPr lang="en-US" dirty="0" smtClean="0"/>
              <a:t>List at least five functions of the skin. </a:t>
            </a:r>
          </a:p>
          <a:p>
            <a:pPr marL="0" indent="0">
              <a:buNone/>
            </a:pPr>
            <a:endParaRPr lang="en-US" dirty="0" smtClean="0"/>
          </a:p>
          <a:p>
            <a:r>
              <a:rPr lang="en-US" dirty="0"/>
              <a:t>Disorders of the Integuments </a:t>
            </a:r>
            <a:endParaRPr lang="en-US" dirty="0" smtClean="0"/>
          </a:p>
          <a:p>
            <a:pPr marL="0" indent="0">
              <a:buNone/>
            </a:pPr>
            <a:r>
              <a:rPr lang="en-US" dirty="0" smtClean="0"/>
              <a:t> </a:t>
            </a:r>
            <a:r>
              <a:rPr lang="en-US" dirty="0"/>
              <a:t>Some disorders that can afflict the skin are: eczema, psoriasis, and tumors of the skin. </a:t>
            </a:r>
          </a:p>
          <a:p>
            <a:pPr marL="0" indent="0">
              <a:buNone/>
            </a:pPr>
            <a:endParaRPr lang="en-US" dirty="0"/>
          </a:p>
        </p:txBody>
      </p:sp>
    </p:spTree>
    <p:extLst>
      <p:ext uri="{BB962C8B-B14F-4D97-AF65-F5344CB8AC3E}">
        <p14:creationId xmlns:p14="http://schemas.microsoft.com/office/powerpoint/2010/main" val="866210339"/>
      </p:ext>
    </p:extLst>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Treatment</a:t>
            </a:r>
            <a:endParaRPr lang="en-US" altLang="en-US" dirty="0"/>
          </a:p>
        </p:txBody>
      </p:sp>
      <p:sp>
        <p:nvSpPr>
          <p:cNvPr id="16388" name="Rectangle 4"/>
          <p:cNvSpPr>
            <a:spLocks noGrp="1" noChangeArrowheads="1"/>
          </p:cNvSpPr>
          <p:nvPr>
            <p:ph type="body" sz="half" idx="1"/>
          </p:nvPr>
        </p:nvSpPr>
        <p:spPr>
          <a:xfrm>
            <a:off x="566738" y="1676400"/>
            <a:ext cx="8120062" cy="4704928"/>
          </a:xfrm>
        </p:spPr>
        <p:txBody>
          <a:bodyPr/>
          <a:lstStyle/>
          <a:p>
            <a:pPr marL="0" indent="0">
              <a:buNone/>
            </a:pPr>
            <a:r>
              <a:rPr lang="en-US" altLang="en-US" sz="2800" dirty="0" smtClean="0"/>
              <a:t>1. Control of sebum production/accumulation</a:t>
            </a:r>
          </a:p>
          <a:p>
            <a:pPr>
              <a:buFont typeface="Arial" panose="020B0604020202020204" pitchFamily="34" charset="0"/>
              <a:buChar char="•"/>
            </a:pPr>
            <a:r>
              <a:rPr lang="en-US" altLang="en-US" sz="2800" dirty="0" smtClean="0"/>
              <a:t>Administration of anti-androgens usually oestrogen can reduce sebum production e.g. combined oral contraceptives (not for men).</a:t>
            </a:r>
            <a:endParaRPr lang="en-US" altLang="en-US" sz="2800" dirty="0"/>
          </a:p>
          <a:p>
            <a:pPr>
              <a:buFont typeface="Arial" panose="020B0604020202020204" pitchFamily="34" charset="0"/>
              <a:buChar char="•"/>
            </a:pPr>
            <a:r>
              <a:rPr lang="en-US" altLang="en-US" sz="2800" dirty="0" smtClean="0"/>
              <a:t>Benzyl peroxide 5-10% get applied locally breaks down </a:t>
            </a:r>
            <a:r>
              <a:rPr lang="en-US" altLang="en-US" sz="2800" dirty="0" err="1" smtClean="0"/>
              <a:t>commedones</a:t>
            </a:r>
            <a:r>
              <a:rPr lang="en-US" altLang="en-US" sz="2800" dirty="0" smtClean="0"/>
              <a:t> (yellow and black heads) and also has anti-bacterial properties.</a:t>
            </a:r>
          </a:p>
        </p:txBody>
      </p:sp>
    </p:spTree>
    <p:extLst>
      <p:ext uri="{BB962C8B-B14F-4D97-AF65-F5344CB8AC3E}">
        <p14:creationId xmlns:p14="http://schemas.microsoft.com/office/powerpoint/2010/main" val="2133118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762000"/>
            <a:ext cx="8458200" cy="578768"/>
          </a:xfrm>
        </p:spPr>
        <p:txBody>
          <a:bodyPr/>
          <a:lstStyle/>
          <a:p>
            <a:endParaRPr lang="en-GB" dirty="0"/>
          </a:p>
        </p:txBody>
      </p:sp>
      <p:sp>
        <p:nvSpPr>
          <p:cNvPr id="3" name="Text Placeholder 2"/>
          <p:cNvSpPr>
            <a:spLocks noGrp="1"/>
          </p:cNvSpPr>
          <p:nvPr>
            <p:ph idx="1"/>
          </p:nvPr>
        </p:nvSpPr>
        <p:spPr>
          <a:xfrm>
            <a:off x="381000" y="1371600"/>
            <a:ext cx="8458200" cy="5219104"/>
          </a:xfrm>
        </p:spPr>
        <p:txBody>
          <a:bodyPr/>
          <a:lstStyle/>
          <a:p>
            <a:pPr marL="0" indent="0">
              <a:buNone/>
            </a:pPr>
            <a:r>
              <a:rPr lang="en-US" altLang="en-US" sz="2800" dirty="0" smtClean="0"/>
              <a:t>2. Control of bacterial load</a:t>
            </a:r>
          </a:p>
          <a:p>
            <a:pPr>
              <a:buFont typeface="Arial" panose="020B0604020202020204" pitchFamily="34" charset="0"/>
              <a:buChar char="•"/>
            </a:pPr>
            <a:r>
              <a:rPr lang="en-US" altLang="en-US" sz="2800" dirty="0" smtClean="0"/>
              <a:t>Prolonged administration of tetracycline ; 0.5-1gm </a:t>
            </a:r>
            <a:r>
              <a:rPr lang="en-US" altLang="en-US" sz="2800" dirty="0" err="1" smtClean="0"/>
              <a:t>o.d</a:t>
            </a:r>
            <a:r>
              <a:rPr lang="en-US" altLang="en-US" sz="2800" dirty="0" smtClean="0"/>
              <a:t>. for 4weeks then reduced to 0.25-0.5mg </a:t>
            </a:r>
            <a:r>
              <a:rPr lang="en-US" altLang="en-US" sz="2800" dirty="0" err="1" smtClean="0"/>
              <a:t>o.d</a:t>
            </a:r>
            <a:r>
              <a:rPr lang="en-US" altLang="en-US" sz="2800" dirty="0" smtClean="0"/>
              <a:t>.</a:t>
            </a:r>
          </a:p>
          <a:p>
            <a:pPr>
              <a:buFont typeface="Arial" panose="020B0604020202020204" pitchFamily="34" charset="0"/>
              <a:buChar char="•"/>
            </a:pPr>
            <a:r>
              <a:rPr lang="en-US" altLang="en-US" sz="2800" dirty="0" smtClean="0"/>
              <a:t>Erythromycin same dose can be given</a:t>
            </a:r>
          </a:p>
          <a:p>
            <a:pPr marL="0" indent="0">
              <a:buNone/>
            </a:pPr>
            <a:r>
              <a:rPr lang="en-US" altLang="en-US" sz="2800" dirty="0" smtClean="0"/>
              <a:t>3. Control of excess keratinized  of hair follicles.</a:t>
            </a:r>
          </a:p>
          <a:p>
            <a:pPr>
              <a:buFont typeface="Arial" panose="020B0604020202020204" pitchFamily="34" charset="0"/>
              <a:buChar char="•"/>
            </a:pPr>
            <a:r>
              <a:rPr lang="en-US" altLang="en-US" sz="2800" dirty="0" smtClean="0"/>
              <a:t>Vitamin A in form of </a:t>
            </a:r>
            <a:r>
              <a:rPr lang="en-US" altLang="en-US" sz="2800" dirty="0" err="1" smtClean="0"/>
              <a:t>Retin</a:t>
            </a:r>
            <a:r>
              <a:rPr lang="en-US" altLang="en-US" sz="2800" dirty="0" smtClean="0"/>
              <a:t> A lotion of 0.05%- 0.1% reduces keratinization </a:t>
            </a:r>
          </a:p>
          <a:p>
            <a:pPr>
              <a:buFont typeface="Arial" panose="020B0604020202020204" pitchFamily="34" charset="0"/>
              <a:buChar char="•"/>
            </a:pPr>
            <a:r>
              <a:rPr lang="en-US" altLang="en-US" sz="2800" dirty="0" smtClean="0"/>
              <a:t>It has irritants’ drying an peeling properties.</a:t>
            </a:r>
          </a:p>
          <a:p>
            <a:pPr>
              <a:buFont typeface="Arial" panose="020B0604020202020204" pitchFamily="34" charset="0"/>
              <a:buChar char="•"/>
            </a:pPr>
            <a:r>
              <a:rPr lang="en-US" altLang="en-US" sz="2800" dirty="0" smtClean="0"/>
              <a:t>Combination of </a:t>
            </a:r>
            <a:r>
              <a:rPr lang="en-US" altLang="en-US" sz="2800" dirty="0" err="1"/>
              <a:t>R</a:t>
            </a:r>
            <a:r>
              <a:rPr lang="en-US" altLang="en-US" sz="2800" dirty="0" err="1" smtClean="0"/>
              <a:t>etin</a:t>
            </a:r>
            <a:r>
              <a:rPr lang="en-US" altLang="en-US" sz="2800" dirty="0" smtClean="0"/>
              <a:t> A cream and Benzyl peroxide improve the results. Systematic corticosteroids may be used </a:t>
            </a:r>
          </a:p>
        </p:txBody>
      </p:sp>
    </p:spTree>
    <p:extLst>
      <p:ext uri="{BB962C8B-B14F-4D97-AF65-F5344CB8AC3E}">
        <p14:creationId xmlns:p14="http://schemas.microsoft.com/office/powerpoint/2010/main" val="1602776741"/>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Incision and drainage (I &amp; D) for large boils and appropriate antibiotics given.</a:t>
            </a:r>
            <a:endParaRPr lang="en-GB" dirty="0"/>
          </a:p>
        </p:txBody>
      </p:sp>
    </p:spTree>
    <p:extLst>
      <p:ext uri="{BB962C8B-B14F-4D97-AF65-F5344CB8AC3E}">
        <p14:creationId xmlns:p14="http://schemas.microsoft.com/office/powerpoint/2010/main" val="3492032513"/>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316736"/>
            <a:ext cx="7312152" cy="1362456"/>
          </a:xfrm>
        </p:spPr>
        <p:txBody>
          <a:bodyPr/>
          <a:lstStyle/>
          <a:p>
            <a:r>
              <a:rPr lang="en-GB" dirty="0"/>
              <a:t>Eczema</a:t>
            </a:r>
          </a:p>
        </p:txBody>
      </p:sp>
      <p:sp>
        <p:nvSpPr>
          <p:cNvPr id="6" name="Text Placeholder 5"/>
          <p:cNvSpPr>
            <a:spLocks noGrp="1"/>
          </p:cNvSpPr>
          <p:nvPr>
            <p:ph type="body" idx="1"/>
          </p:nvPr>
        </p:nvSpPr>
        <p:spPr>
          <a:xfrm>
            <a:off x="990600" y="2704664"/>
            <a:ext cx="7312152" cy="1509712"/>
          </a:xfrm>
        </p:spPr>
        <p:txBody>
          <a:bodyPr/>
          <a:lstStyle/>
          <a:p>
            <a:endParaRPr lang="en-GB" dirty="0"/>
          </a:p>
        </p:txBody>
      </p:sp>
    </p:spTree>
    <p:extLst>
      <p:ext uri="{BB962C8B-B14F-4D97-AF65-F5344CB8AC3E}">
        <p14:creationId xmlns:p14="http://schemas.microsoft.com/office/powerpoint/2010/main" val="111548416"/>
      </p:ext>
    </p:extLst>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01000" cy="819150"/>
          </a:xfrm>
        </p:spPr>
        <p:txBody>
          <a:bodyPr/>
          <a:lstStyle/>
          <a:p>
            <a:r>
              <a:rPr lang="en-GB" b="1" dirty="0" smtClean="0"/>
              <a:t>Introduction </a:t>
            </a:r>
            <a:endParaRPr lang="en-GB" b="1" dirty="0"/>
          </a:p>
        </p:txBody>
      </p:sp>
      <p:sp>
        <p:nvSpPr>
          <p:cNvPr id="3" name="Content Placeholder 2"/>
          <p:cNvSpPr>
            <a:spLocks noGrp="1"/>
          </p:cNvSpPr>
          <p:nvPr>
            <p:ph idx="1"/>
          </p:nvPr>
        </p:nvSpPr>
        <p:spPr>
          <a:xfrm>
            <a:off x="685800" y="2057399"/>
            <a:ext cx="8001000" cy="4267201"/>
          </a:xfrm>
        </p:spPr>
        <p:txBody>
          <a:bodyPr/>
          <a:lstStyle/>
          <a:p>
            <a:r>
              <a:rPr lang="en-GB" sz="2800" dirty="0" smtClean="0"/>
              <a:t>A general term used to describe superficial inflammatory skin condition involving epidermis.</a:t>
            </a:r>
          </a:p>
          <a:p>
            <a:r>
              <a:rPr lang="en-US" altLang="en-US" sz="2800" dirty="0" smtClean="0">
                <a:cs typeface="Times New Roman" panose="02020603050405020304" pitchFamily="18" charset="0"/>
              </a:rPr>
              <a:t>It is a chronic </a:t>
            </a:r>
            <a:r>
              <a:rPr lang="en-US" altLang="en-US" sz="2800" dirty="0">
                <a:cs typeface="Times New Roman" panose="02020603050405020304" pitchFamily="18" charset="0"/>
              </a:rPr>
              <a:t>allergy to an ingested substance, often </a:t>
            </a:r>
            <a:r>
              <a:rPr lang="en-US" altLang="en-US" sz="2800" dirty="0" smtClean="0">
                <a:cs typeface="Times New Roman" panose="02020603050405020304" pitchFamily="18" charset="0"/>
              </a:rPr>
              <a:t>milk, that results to </a:t>
            </a:r>
            <a:r>
              <a:rPr lang="en-US" altLang="en-US" sz="2800" dirty="0">
                <a:cs typeface="Times New Roman" panose="02020603050405020304" pitchFamily="18" charset="0"/>
              </a:rPr>
              <a:t>reddish weeping scaly crusts </a:t>
            </a:r>
            <a:r>
              <a:rPr lang="en-US" altLang="en-US" sz="2800" dirty="0" smtClean="0">
                <a:cs typeface="Times New Roman" panose="02020603050405020304" pitchFamily="18" charset="0"/>
              </a:rPr>
              <a:t>form.</a:t>
            </a:r>
          </a:p>
          <a:p>
            <a:r>
              <a:rPr lang="en-US" altLang="en-US" sz="2800" dirty="0" smtClean="0">
                <a:cs typeface="Times New Roman" panose="02020603050405020304" pitchFamily="18" charset="0"/>
              </a:rPr>
              <a:t>It usually </a:t>
            </a:r>
            <a:r>
              <a:rPr lang="en-US" altLang="en-US" sz="2800" dirty="0">
                <a:cs typeface="Times New Roman" panose="02020603050405020304" pitchFamily="18" charset="0"/>
              </a:rPr>
              <a:t>involves head, face, neck, seen most often in infants and young children.</a:t>
            </a:r>
          </a:p>
          <a:p>
            <a:pPr marL="0" indent="0">
              <a:buNone/>
            </a:pPr>
            <a:endParaRPr lang="en-GB" sz="2800" dirty="0"/>
          </a:p>
        </p:txBody>
      </p:sp>
    </p:spTree>
    <p:extLst>
      <p:ext uri="{BB962C8B-B14F-4D97-AF65-F5344CB8AC3E}">
        <p14:creationId xmlns:p14="http://schemas.microsoft.com/office/powerpoint/2010/main" val="1594254229"/>
      </p:ext>
    </p:extLst>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5" descr="http://images.google.co.th/images?q=tbn:WUseeCdUUr8J:http://www.medik.sk/fotoar/koza/eh.jpg">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847850"/>
            <a:ext cx="6858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214590"/>
      </p:ext>
    </p:extLst>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Causes </a:t>
            </a:r>
            <a:endParaRPr lang="en-GB" b="1" dirty="0"/>
          </a:p>
        </p:txBody>
      </p:sp>
      <p:sp>
        <p:nvSpPr>
          <p:cNvPr id="3" name="Content Placeholder 2"/>
          <p:cNvSpPr>
            <a:spLocks noGrp="1"/>
          </p:cNvSpPr>
          <p:nvPr>
            <p:ph idx="1"/>
          </p:nvPr>
        </p:nvSpPr>
        <p:spPr/>
        <p:txBody>
          <a:bodyPr/>
          <a:lstStyle/>
          <a:p>
            <a:r>
              <a:rPr lang="en-GB" sz="3200" dirty="0" smtClean="0"/>
              <a:t>Idiopathic but associated with:</a:t>
            </a:r>
          </a:p>
          <a:p>
            <a:pPr lvl="1"/>
            <a:r>
              <a:rPr lang="en-GB" dirty="0" smtClean="0"/>
              <a:t>Common irritant like dyes, chemicals, green vegetation, </a:t>
            </a:r>
            <a:r>
              <a:rPr lang="en-GB" sz="2800" dirty="0" smtClean="0"/>
              <a:t>food stuff.</a:t>
            </a:r>
          </a:p>
          <a:p>
            <a:pPr lvl="1"/>
            <a:r>
              <a:rPr lang="en-GB" sz="2800" dirty="0" smtClean="0"/>
              <a:t>Allergic disease like asthma and hay fever.</a:t>
            </a:r>
          </a:p>
          <a:p>
            <a:pPr lvl="1"/>
            <a:endParaRPr lang="en-GB" sz="2800" dirty="0"/>
          </a:p>
        </p:txBody>
      </p:sp>
    </p:spTree>
    <p:extLst>
      <p:ext uri="{BB962C8B-B14F-4D97-AF65-F5344CB8AC3E}">
        <p14:creationId xmlns:p14="http://schemas.microsoft.com/office/powerpoint/2010/main" val="1543385894"/>
      </p:ext>
    </p:extLst>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850"/>
            <a:ext cx="8153400" cy="1143000"/>
          </a:xfrm>
        </p:spPr>
        <p:txBody>
          <a:bodyPr/>
          <a:lstStyle/>
          <a:p>
            <a:r>
              <a:rPr lang="en-GB" dirty="0" smtClean="0"/>
              <a:t>Types of eczema </a:t>
            </a:r>
            <a:endParaRPr lang="en-GB" dirty="0"/>
          </a:p>
        </p:txBody>
      </p:sp>
      <p:sp>
        <p:nvSpPr>
          <p:cNvPr id="3" name="Content Placeholder 2"/>
          <p:cNvSpPr>
            <a:spLocks noGrp="1"/>
          </p:cNvSpPr>
          <p:nvPr>
            <p:ph idx="1"/>
          </p:nvPr>
        </p:nvSpPr>
        <p:spPr>
          <a:xfrm>
            <a:off x="685800" y="1935163"/>
            <a:ext cx="8001000" cy="4389437"/>
          </a:xfrm>
        </p:spPr>
        <p:txBody>
          <a:bodyPr/>
          <a:lstStyle/>
          <a:p>
            <a:pPr marL="514350" indent="-514350">
              <a:buFont typeface="+mj-lt"/>
              <a:buAutoNum type="arabicPeriod"/>
            </a:pPr>
            <a:r>
              <a:rPr lang="en-GB" dirty="0" smtClean="0"/>
              <a:t>Infantile eczema</a:t>
            </a:r>
          </a:p>
          <a:p>
            <a:pPr marL="514350" indent="-514350">
              <a:buFont typeface="+mj-lt"/>
              <a:buAutoNum type="arabicPeriod"/>
            </a:pPr>
            <a:r>
              <a:rPr lang="en-GB" dirty="0" smtClean="0"/>
              <a:t>Traumatic eczema </a:t>
            </a:r>
          </a:p>
          <a:p>
            <a:pPr marL="514350" indent="-514350">
              <a:buFont typeface="+mj-lt"/>
              <a:buAutoNum type="arabicPeriod"/>
            </a:pPr>
            <a:r>
              <a:rPr lang="en-GB" dirty="0" smtClean="0"/>
              <a:t>Traumatic eczema</a:t>
            </a:r>
          </a:p>
          <a:p>
            <a:pPr marL="514350" indent="-514350">
              <a:buFont typeface="+mj-lt"/>
              <a:buAutoNum type="arabicPeriod"/>
            </a:pPr>
            <a:r>
              <a:rPr lang="en-GB" dirty="0" err="1" smtClean="0"/>
              <a:t>Miliaric</a:t>
            </a:r>
            <a:r>
              <a:rPr lang="en-GB" dirty="0" smtClean="0"/>
              <a:t> (milk spot eczema)</a:t>
            </a:r>
          </a:p>
          <a:p>
            <a:pPr marL="514350" indent="-514350">
              <a:buFont typeface="+mj-lt"/>
              <a:buAutoNum type="arabicPeriod"/>
            </a:pPr>
            <a:r>
              <a:rPr lang="en-GB" dirty="0" smtClean="0"/>
              <a:t>Hands and feet eczema</a:t>
            </a:r>
          </a:p>
          <a:p>
            <a:pPr marL="514350" indent="-514350">
              <a:buFont typeface="+mj-lt"/>
              <a:buAutoNum type="arabicPeriod"/>
            </a:pPr>
            <a:r>
              <a:rPr lang="en-GB" dirty="0" smtClean="0"/>
              <a:t>Nummular eczema</a:t>
            </a:r>
            <a:endParaRPr lang="en-GB" dirty="0"/>
          </a:p>
        </p:txBody>
      </p:sp>
    </p:spTree>
    <p:extLst>
      <p:ext uri="{BB962C8B-B14F-4D97-AF65-F5344CB8AC3E}">
        <p14:creationId xmlns:p14="http://schemas.microsoft.com/office/powerpoint/2010/main" val="3367829147"/>
      </p:ext>
    </p:extLst>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971550"/>
          </a:xfrm>
        </p:spPr>
        <p:txBody>
          <a:bodyPr/>
          <a:lstStyle/>
          <a:p>
            <a:r>
              <a:rPr lang="en-GB" dirty="0" smtClean="0"/>
              <a:t>Infantile eczema	</a:t>
            </a:r>
            <a:endParaRPr lang="en-GB" dirty="0"/>
          </a:p>
        </p:txBody>
      </p:sp>
      <p:sp>
        <p:nvSpPr>
          <p:cNvPr id="3" name="Content Placeholder 2"/>
          <p:cNvSpPr>
            <a:spLocks noGrp="1"/>
          </p:cNvSpPr>
          <p:nvPr>
            <p:ph idx="1"/>
          </p:nvPr>
        </p:nvSpPr>
        <p:spPr/>
        <p:txBody>
          <a:bodyPr/>
          <a:lstStyle/>
          <a:p>
            <a:r>
              <a:rPr lang="en-GB" dirty="0" smtClean="0"/>
              <a:t>Occurs to infants 3-4 months, mainly manifested in the face and scalp.</a:t>
            </a:r>
          </a:p>
          <a:p>
            <a:r>
              <a:rPr lang="en-GB" b="1" dirty="0" smtClean="0"/>
              <a:t>Predisposing factors</a:t>
            </a:r>
          </a:p>
          <a:p>
            <a:r>
              <a:rPr lang="en-GB" dirty="0" smtClean="0"/>
              <a:t>Dryness of the skin due to defective functions of the sebaceous gland</a:t>
            </a:r>
          </a:p>
          <a:p>
            <a:r>
              <a:rPr lang="en-GB" dirty="0" smtClean="0"/>
              <a:t>Excessive moisture from sweating at the groins and breast.</a:t>
            </a:r>
          </a:p>
          <a:p>
            <a:r>
              <a:rPr lang="en-GB" dirty="0" smtClean="0"/>
              <a:t>Hereditary</a:t>
            </a:r>
          </a:p>
          <a:p>
            <a:r>
              <a:rPr lang="en-GB" dirty="0" smtClean="0"/>
              <a:t>Allergy e.g. to drugs</a:t>
            </a:r>
          </a:p>
        </p:txBody>
      </p:sp>
    </p:spTree>
    <p:extLst>
      <p:ext uri="{BB962C8B-B14F-4D97-AF65-F5344CB8AC3E}">
        <p14:creationId xmlns:p14="http://schemas.microsoft.com/office/powerpoint/2010/main" val="779430861"/>
      </p:ext>
    </p:extLst>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smtClean="0"/>
              <a:t>Clinical features </a:t>
            </a:r>
          </a:p>
          <a:p>
            <a:r>
              <a:rPr lang="en-GB" dirty="0" smtClean="0"/>
              <a:t>Erythematous skin with itching and burning sensation</a:t>
            </a:r>
          </a:p>
          <a:p>
            <a:r>
              <a:rPr lang="en-GB" dirty="0" smtClean="0"/>
              <a:t>Vesicles then appear and start oozing </a:t>
            </a:r>
          </a:p>
          <a:p>
            <a:r>
              <a:rPr lang="en-GB" dirty="0" smtClean="0"/>
              <a:t>Formation of crust as exudates dries </a:t>
            </a:r>
          </a:p>
          <a:p>
            <a:r>
              <a:rPr lang="en-GB" dirty="0" smtClean="0"/>
              <a:t>Pus formation in case of secondary infection</a:t>
            </a:r>
          </a:p>
          <a:p>
            <a:r>
              <a:rPr lang="en-GB" dirty="0" smtClean="0"/>
              <a:t>Cracking and fissuring may occur</a:t>
            </a:r>
          </a:p>
          <a:p>
            <a:r>
              <a:rPr lang="en-GB" dirty="0" smtClean="0"/>
              <a:t>Thickening of the skin as cells multiply</a:t>
            </a:r>
          </a:p>
          <a:p>
            <a:pPr marL="0" indent="0">
              <a:buNone/>
            </a:pPr>
            <a:endParaRPr lang="en-GB" dirty="0" smtClean="0"/>
          </a:p>
          <a:p>
            <a:endParaRPr lang="en-GB" dirty="0"/>
          </a:p>
        </p:txBody>
      </p:sp>
    </p:spTree>
    <p:extLst>
      <p:ext uri="{BB962C8B-B14F-4D97-AF65-F5344CB8AC3E}">
        <p14:creationId xmlns:p14="http://schemas.microsoft.com/office/powerpoint/2010/main" val="378241878"/>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SKIN LESIONS </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pPr marL="0" indent="0">
              <a:buNone/>
            </a:pPr>
            <a:r>
              <a:rPr lang="en-US" dirty="0"/>
              <a:t>When these are observed they should be described in terms of type, </a:t>
            </a:r>
            <a:r>
              <a:rPr lang="en-US" dirty="0" err="1"/>
              <a:t>colour</a:t>
            </a:r>
            <a:r>
              <a:rPr lang="en-US" dirty="0"/>
              <a:t>, size, shape, configuration and arrangement, distribution and texture. </a:t>
            </a:r>
            <a:r>
              <a:rPr lang="en-US" dirty="0" smtClean="0"/>
              <a:t> </a:t>
            </a:r>
            <a:endParaRPr lang="en-US" dirty="0"/>
          </a:p>
          <a:p>
            <a:r>
              <a:rPr lang="en-US" dirty="0"/>
              <a:t>Type </a:t>
            </a:r>
          </a:p>
          <a:p>
            <a:pPr marL="0" indent="0">
              <a:buNone/>
            </a:pPr>
            <a:r>
              <a:rPr lang="en-US" dirty="0" smtClean="0"/>
              <a:t>Proper </a:t>
            </a:r>
            <a:r>
              <a:rPr lang="en-US" dirty="0"/>
              <a:t>description terminology should be used for clear accurate communication about skin lesions, for example the term vesicle provides a clear picture of a lesion that is clear, fluid filled and smaller than 1cm. </a:t>
            </a:r>
            <a:r>
              <a:rPr lang="en-US" dirty="0" smtClean="0"/>
              <a:t> </a:t>
            </a:r>
            <a:endParaRPr lang="en-US" dirty="0"/>
          </a:p>
          <a:p>
            <a:r>
              <a:rPr lang="en-US" dirty="0" err="1"/>
              <a:t>Colour</a:t>
            </a:r>
            <a:r>
              <a:rPr lang="en-US" dirty="0"/>
              <a:t>  </a:t>
            </a:r>
            <a:r>
              <a:rPr lang="en-US" dirty="0" smtClean="0"/>
              <a:t> </a:t>
            </a:r>
            <a:endParaRPr lang="en-US" dirty="0"/>
          </a:p>
          <a:p>
            <a:pPr marL="0" indent="0">
              <a:buNone/>
            </a:pPr>
            <a:r>
              <a:rPr lang="en-US" dirty="0"/>
              <a:t>This varies from pale, brown, red to normal background pigmentation. </a:t>
            </a:r>
            <a:endParaRPr lang="en-US" dirty="0" smtClean="0"/>
          </a:p>
          <a:p>
            <a:pPr marL="0" indent="0">
              <a:buNone/>
            </a:pPr>
            <a:r>
              <a:rPr lang="en-US" dirty="0" err="1" smtClean="0"/>
              <a:t>Colour</a:t>
            </a:r>
            <a:r>
              <a:rPr lang="en-US" dirty="0" smtClean="0"/>
              <a:t> </a:t>
            </a:r>
            <a:r>
              <a:rPr lang="en-US" dirty="0"/>
              <a:t>helps to identify whether  the lesion may be secondary to an inflammatory process, infection, and sun exposure or hereditary. </a:t>
            </a:r>
          </a:p>
          <a:p>
            <a:endParaRPr lang="en-US" dirty="0"/>
          </a:p>
        </p:txBody>
      </p:sp>
    </p:spTree>
    <p:extLst>
      <p:ext uri="{BB962C8B-B14F-4D97-AF65-F5344CB8AC3E}">
        <p14:creationId xmlns:p14="http://schemas.microsoft.com/office/powerpoint/2010/main" val="3104226556"/>
      </p:ext>
    </p:extLst>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endParaRPr lang="en-GB" dirty="0"/>
          </a:p>
        </p:txBody>
      </p:sp>
      <p:sp>
        <p:nvSpPr>
          <p:cNvPr id="3" name="Content Placeholder 2"/>
          <p:cNvSpPr>
            <a:spLocks noGrp="1"/>
          </p:cNvSpPr>
          <p:nvPr>
            <p:ph idx="1"/>
          </p:nvPr>
        </p:nvSpPr>
        <p:spPr>
          <a:xfrm>
            <a:off x="457200" y="1752600"/>
            <a:ext cx="8229600" cy="4876800"/>
          </a:xfrm>
        </p:spPr>
        <p:txBody>
          <a:bodyPr/>
          <a:lstStyle/>
          <a:p>
            <a:pPr marL="0" indent="0">
              <a:buNone/>
            </a:pPr>
            <a:r>
              <a:rPr lang="en-GB" b="1" dirty="0"/>
              <a:t>Traumatic eczema </a:t>
            </a:r>
            <a:endParaRPr lang="en-GB" b="1" dirty="0" smtClean="0"/>
          </a:p>
          <a:p>
            <a:r>
              <a:rPr lang="en-GB" dirty="0" smtClean="0"/>
              <a:t>Erythema arising due to trauma by pricking and irritating materials/objects.</a:t>
            </a:r>
          </a:p>
          <a:p>
            <a:pPr marL="0" indent="0">
              <a:buNone/>
            </a:pPr>
            <a:r>
              <a:rPr lang="en-GB" b="1" dirty="0" err="1"/>
              <a:t>Miliaric</a:t>
            </a:r>
            <a:r>
              <a:rPr lang="en-GB" b="1" dirty="0"/>
              <a:t> (milk spot eczema</a:t>
            </a:r>
            <a:r>
              <a:rPr lang="en-GB" b="1" dirty="0" smtClean="0"/>
              <a:t>)</a:t>
            </a:r>
          </a:p>
          <a:p>
            <a:r>
              <a:rPr lang="en-GB" dirty="0" smtClean="0"/>
              <a:t>Occur in infants aged between 4-6weeks</a:t>
            </a:r>
          </a:p>
          <a:p>
            <a:r>
              <a:rPr lang="en-GB" dirty="0" smtClean="0"/>
              <a:t>The baby comes int0 contacts with irritating environmental material and put into mouth.</a:t>
            </a:r>
          </a:p>
          <a:p>
            <a:r>
              <a:rPr lang="en-GB" dirty="0" smtClean="0"/>
              <a:t>These spots develop around the nose and the mouth. They develop as pin head </a:t>
            </a:r>
            <a:r>
              <a:rPr lang="en-GB" dirty="0" err="1" smtClean="0"/>
              <a:t>pastules</a:t>
            </a:r>
            <a:r>
              <a:rPr lang="en-GB" dirty="0" smtClean="0"/>
              <a:t>.</a:t>
            </a:r>
          </a:p>
        </p:txBody>
      </p:sp>
    </p:spTree>
    <p:extLst>
      <p:ext uri="{BB962C8B-B14F-4D97-AF65-F5344CB8AC3E}">
        <p14:creationId xmlns:p14="http://schemas.microsoft.com/office/powerpoint/2010/main" val="2262367293"/>
      </p:ext>
    </p:extLst>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b="1" dirty="0" smtClean="0"/>
              <a:t>Hands eczema </a:t>
            </a:r>
          </a:p>
          <a:p>
            <a:r>
              <a:rPr lang="en-GB" dirty="0" smtClean="0"/>
              <a:t>Lesions caused by external irritants, detergents or shoe polish or can be due to a fungal infection.</a:t>
            </a:r>
          </a:p>
          <a:p>
            <a:r>
              <a:rPr lang="en-GB" dirty="0" smtClean="0"/>
              <a:t>The </a:t>
            </a:r>
            <a:r>
              <a:rPr lang="en-GB" dirty="0"/>
              <a:t>skin cracks causing deep fissure that bleed on </a:t>
            </a:r>
            <a:r>
              <a:rPr lang="en-GB" dirty="0" smtClean="0"/>
              <a:t>scratching.</a:t>
            </a:r>
            <a:endParaRPr lang="en-GB" dirty="0"/>
          </a:p>
          <a:p>
            <a:pPr marL="0" indent="0">
              <a:buNone/>
            </a:pPr>
            <a:r>
              <a:rPr lang="en-GB" b="1" dirty="0" err="1" smtClean="0"/>
              <a:t>Numular</a:t>
            </a:r>
            <a:r>
              <a:rPr lang="en-GB" b="1" dirty="0" smtClean="0"/>
              <a:t> eczema</a:t>
            </a:r>
          </a:p>
          <a:p>
            <a:r>
              <a:rPr lang="en-GB" dirty="0" smtClean="0"/>
              <a:t>A chronic itchy lesion which </a:t>
            </a:r>
            <a:r>
              <a:rPr lang="en-GB" dirty="0" err="1" smtClean="0"/>
              <a:t>ocuurs</a:t>
            </a:r>
            <a:r>
              <a:rPr lang="en-GB" dirty="0" smtClean="0"/>
              <a:t> in coin shapes 4-10cm in diameter on the legs.</a:t>
            </a:r>
          </a:p>
        </p:txBody>
      </p:sp>
    </p:spTree>
    <p:extLst>
      <p:ext uri="{BB962C8B-B14F-4D97-AF65-F5344CB8AC3E}">
        <p14:creationId xmlns:p14="http://schemas.microsoft.com/office/powerpoint/2010/main" val="1501595601"/>
      </p:ext>
    </p:extLst>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r>
              <a:rPr lang="en-GB" dirty="0" smtClean="0"/>
              <a:t>Characteristics of eczema</a:t>
            </a:r>
            <a:endParaRPr lang="en-GB" dirty="0"/>
          </a:p>
        </p:txBody>
      </p:sp>
      <p:sp>
        <p:nvSpPr>
          <p:cNvPr id="3" name="Content Placeholder 2"/>
          <p:cNvSpPr>
            <a:spLocks noGrp="1"/>
          </p:cNvSpPr>
          <p:nvPr>
            <p:ph idx="1"/>
          </p:nvPr>
        </p:nvSpPr>
        <p:spPr>
          <a:xfrm>
            <a:off x="457200" y="1752601"/>
            <a:ext cx="8229600" cy="4572000"/>
          </a:xfrm>
        </p:spPr>
        <p:txBody>
          <a:bodyPr/>
          <a:lstStyle/>
          <a:p>
            <a:r>
              <a:rPr lang="en-GB" dirty="0" smtClean="0"/>
              <a:t>Lesion start as an erythema (reddening of the skin) then painful lesion is formed.</a:t>
            </a:r>
          </a:p>
          <a:p>
            <a:r>
              <a:rPr lang="en-GB" dirty="0" smtClean="0"/>
              <a:t>Skin rashes are distributed at the fields of the arms, elbows, knees and face.</a:t>
            </a:r>
          </a:p>
          <a:p>
            <a:r>
              <a:rPr lang="en-GB" dirty="0" smtClean="0"/>
              <a:t>The vesicles ooze fluid (weeping vesicles) and dries leaving crusts.</a:t>
            </a:r>
          </a:p>
          <a:p>
            <a:r>
              <a:rPr lang="en-GB" dirty="0" smtClean="0"/>
              <a:t>In chronic stage, the following are noted:</a:t>
            </a:r>
          </a:p>
          <a:p>
            <a:r>
              <a:rPr lang="en-GB" dirty="0" smtClean="0"/>
              <a:t>Drying and scaling </a:t>
            </a:r>
            <a:r>
              <a:rPr lang="en-GB" dirty="0" smtClean="0"/>
              <a:t>lesions </a:t>
            </a:r>
            <a:r>
              <a:rPr lang="en-GB" dirty="0" smtClean="0"/>
              <a:t>with thickening and </a:t>
            </a:r>
            <a:r>
              <a:rPr lang="en-GB" dirty="0" smtClean="0"/>
              <a:t>pigmentation </a:t>
            </a:r>
            <a:r>
              <a:rPr lang="en-GB" dirty="0" smtClean="0"/>
              <a:t>of the skin</a:t>
            </a:r>
          </a:p>
          <a:p>
            <a:r>
              <a:rPr lang="en-GB" dirty="0" smtClean="0"/>
              <a:t>Itching lesion</a:t>
            </a:r>
          </a:p>
          <a:p>
            <a:r>
              <a:rPr lang="en-GB" dirty="0" smtClean="0"/>
              <a:t>Secondary infection if no Rx and may start oozing.</a:t>
            </a:r>
            <a:endParaRPr lang="en-GB" dirty="0"/>
          </a:p>
        </p:txBody>
      </p:sp>
    </p:spTree>
    <p:extLst>
      <p:ext uri="{BB962C8B-B14F-4D97-AF65-F5344CB8AC3E}">
        <p14:creationId xmlns:p14="http://schemas.microsoft.com/office/powerpoint/2010/main" val="1848627779"/>
      </p:ext>
    </p:extLst>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90550"/>
          </a:xfrm>
        </p:spPr>
        <p:txBody>
          <a:bodyPr/>
          <a:lstStyle/>
          <a:p>
            <a:r>
              <a:rPr lang="en-GB" dirty="0" smtClean="0"/>
              <a:t>Management </a:t>
            </a:r>
            <a:endParaRPr lang="en-GB" dirty="0"/>
          </a:p>
        </p:txBody>
      </p:sp>
      <p:sp>
        <p:nvSpPr>
          <p:cNvPr id="3" name="Content Placeholder 2"/>
          <p:cNvSpPr>
            <a:spLocks noGrp="1"/>
          </p:cNvSpPr>
          <p:nvPr>
            <p:ph idx="1"/>
          </p:nvPr>
        </p:nvSpPr>
        <p:spPr>
          <a:xfrm>
            <a:off x="457200" y="1371600"/>
            <a:ext cx="8229600" cy="5181600"/>
          </a:xfrm>
        </p:spPr>
        <p:txBody>
          <a:bodyPr/>
          <a:lstStyle/>
          <a:p>
            <a:r>
              <a:rPr lang="en-GB" dirty="0" smtClean="0"/>
              <a:t>Remove all suspected irritants</a:t>
            </a:r>
          </a:p>
          <a:p>
            <a:r>
              <a:rPr lang="en-GB" dirty="0" smtClean="0"/>
              <a:t>Clean and dry the lesions area aseptically to prevent secondary infection.</a:t>
            </a:r>
          </a:p>
          <a:p>
            <a:r>
              <a:rPr lang="en-GB" dirty="0" smtClean="0"/>
              <a:t>Apply skin soothing ointment daily e.g. Vaseline</a:t>
            </a:r>
          </a:p>
          <a:p>
            <a:r>
              <a:rPr lang="en-GB" dirty="0" smtClean="0"/>
              <a:t>Give analgesics to relieve pain</a:t>
            </a:r>
          </a:p>
          <a:p>
            <a:r>
              <a:rPr lang="en-GB" dirty="0" smtClean="0"/>
              <a:t>Sedate patient to alley anxiety and bed rest is necessary</a:t>
            </a:r>
          </a:p>
          <a:p>
            <a:r>
              <a:rPr lang="en-GB" dirty="0" smtClean="0"/>
              <a:t>Oral antibiotics to prevent secondary infection</a:t>
            </a:r>
          </a:p>
          <a:p>
            <a:r>
              <a:rPr lang="en-GB" dirty="0" smtClean="0"/>
              <a:t>Antihistamine e.g. </a:t>
            </a:r>
            <a:r>
              <a:rPr lang="en-GB" dirty="0" err="1" smtClean="0"/>
              <a:t>piriton</a:t>
            </a:r>
            <a:r>
              <a:rPr lang="en-GB" dirty="0" smtClean="0"/>
              <a:t> tabs 4mgs 8hrly to stop itching.</a:t>
            </a:r>
          </a:p>
          <a:p>
            <a:r>
              <a:rPr lang="en-GB" dirty="0" smtClean="0"/>
              <a:t>Reassure the patient and provide psychological care.</a:t>
            </a:r>
            <a:endParaRPr lang="en-GB" dirty="0"/>
          </a:p>
        </p:txBody>
      </p:sp>
    </p:spTree>
    <p:extLst>
      <p:ext uri="{BB962C8B-B14F-4D97-AF65-F5344CB8AC3E}">
        <p14:creationId xmlns:p14="http://schemas.microsoft.com/office/powerpoint/2010/main" val="2771033975"/>
      </p:ext>
    </p:extLst>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a:t>Seborrheic Dermatitis </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547896991"/>
      </p:ext>
    </p:extLst>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077200" cy="838200"/>
          </a:xfrm>
        </p:spPr>
        <p:txBody>
          <a:bodyPr/>
          <a:lstStyle/>
          <a:p>
            <a:r>
              <a:rPr lang="en-US" sz="4400" b="1" dirty="0" smtClean="0"/>
              <a:t>Definition </a:t>
            </a:r>
            <a:endParaRPr lang="en-US" sz="4400" b="1" dirty="0"/>
          </a:p>
        </p:txBody>
      </p:sp>
      <p:sp>
        <p:nvSpPr>
          <p:cNvPr id="3" name="Content Placeholder 2"/>
          <p:cNvSpPr>
            <a:spLocks noGrp="1"/>
          </p:cNvSpPr>
          <p:nvPr>
            <p:ph idx="1"/>
          </p:nvPr>
        </p:nvSpPr>
        <p:spPr>
          <a:xfrm>
            <a:off x="609600" y="1981200"/>
            <a:ext cx="8077200" cy="4343400"/>
          </a:xfrm>
        </p:spPr>
        <p:txBody>
          <a:bodyPr>
            <a:normAutofit/>
          </a:bodyPr>
          <a:lstStyle/>
          <a:p>
            <a:r>
              <a:rPr lang="en-US" sz="2800" dirty="0" smtClean="0"/>
              <a:t>Seborrhea is excessive production of sebum in areas where sebaceous glands are normally found in large numbers, such as the face, scalp, eyebrows, eyelids, sides of the nose and upper lip, malar regions (</a:t>
            </a:r>
            <a:r>
              <a:rPr lang="en-US" sz="2800" dirty="0" err="1" smtClean="0"/>
              <a:t>ie</a:t>
            </a:r>
            <a:r>
              <a:rPr lang="en-US" sz="2800" dirty="0" smtClean="0"/>
              <a:t>, cheeks), ears, axillae, under the breasts, groin, and gluteal crease of the buttocks.</a:t>
            </a:r>
          </a:p>
        </p:txBody>
      </p:sp>
    </p:spTree>
    <p:extLst>
      <p:ext uri="{BB962C8B-B14F-4D97-AF65-F5344CB8AC3E}">
        <p14:creationId xmlns:p14="http://schemas.microsoft.com/office/powerpoint/2010/main" val="2691667371"/>
      </p:ext>
    </p:extLst>
  </p:cSld>
  <p:clrMapOvr>
    <a:masterClrMapping/>
  </p:clrMapOvr>
  <p:transition>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a:t>
            </a:r>
            <a:endParaRPr lang="en-GB" dirty="0"/>
          </a:p>
        </p:txBody>
      </p:sp>
      <p:sp>
        <p:nvSpPr>
          <p:cNvPr id="3" name="Content Placeholder 2"/>
          <p:cNvSpPr>
            <a:spLocks noGrp="1"/>
          </p:cNvSpPr>
          <p:nvPr>
            <p:ph idx="1"/>
          </p:nvPr>
        </p:nvSpPr>
        <p:spPr/>
        <p:txBody>
          <a:bodyPr/>
          <a:lstStyle/>
          <a:p>
            <a:r>
              <a:rPr lang="en-GB" dirty="0" smtClean="0"/>
              <a:t>Unknown but associated with </a:t>
            </a:r>
            <a:r>
              <a:rPr lang="en-GB" dirty="0" err="1" smtClean="0"/>
              <a:t>pityrosporium</a:t>
            </a:r>
            <a:r>
              <a:rPr lang="en-GB" dirty="0" smtClean="0"/>
              <a:t> fungi</a:t>
            </a:r>
          </a:p>
          <a:p>
            <a:endParaRPr lang="en-GB" dirty="0"/>
          </a:p>
        </p:txBody>
      </p:sp>
    </p:spTree>
    <p:extLst>
      <p:ext uri="{BB962C8B-B14F-4D97-AF65-F5344CB8AC3E}">
        <p14:creationId xmlns:p14="http://schemas.microsoft.com/office/powerpoint/2010/main" val="453440199"/>
      </p:ext>
    </p:extLst>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Predisposing factors</a:t>
            </a:r>
            <a:endParaRPr lang="en-GB" dirty="0"/>
          </a:p>
        </p:txBody>
      </p:sp>
      <p:sp>
        <p:nvSpPr>
          <p:cNvPr id="3" name="Content Placeholder 2"/>
          <p:cNvSpPr>
            <a:spLocks noGrp="1"/>
          </p:cNvSpPr>
          <p:nvPr>
            <p:ph idx="1"/>
          </p:nvPr>
        </p:nvSpPr>
        <p:spPr/>
        <p:txBody>
          <a:bodyPr/>
          <a:lstStyle/>
          <a:p>
            <a:r>
              <a:rPr lang="en-GB" sz="2800" dirty="0" smtClean="0"/>
              <a:t>Genetic factors</a:t>
            </a:r>
          </a:p>
          <a:p>
            <a:r>
              <a:rPr lang="en-GB" sz="2800" dirty="0" smtClean="0"/>
              <a:t>Hormonal problems</a:t>
            </a:r>
          </a:p>
          <a:p>
            <a:r>
              <a:rPr lang="en-GB" sz="2800" dirty="0" smtClean="0"/>
              <a:t>Poor nutritional status</a:t>
            </a:r>
          </a:p>
          <a:p>
            <a:r>
              <a:rPr lang="en-GB" sz="2800" dirty="0" smtClean="0"/>
              <a:t>Poor hygiene</a:t>
            </a:r>
            <a:endParaRPr lang="en-GB" sz="2800" dirty="0"/>
          </a:p>
        </p:txBody>
      </p:sp>
    </p:spTree>
    <p:extLst>
      <p:ext uri="{BB962C8B-B14F-4D97-AF65-F5344CB8AC3E}">
        <p14:creationId xmlns:p14="http://schemas.microsoft.com/office/powerpoint/2010/main" val="3165000665"/>
      </p:ext>
    </p:extLst>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 </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Two forms of seborrheic dermatoses can occur, an oily form and a dry form. </a:t>
            </a:r>
          </a:p>
          <a:p>
            <a:pPr marL="0" indent="0">
              <a:buNone/>
            </a:pPr>
            <a:r>
              <a:rPr lang="en-US" b="1" dirty="0" smtClean="0"/>
              <a:t>The oily form appears moist or greasy. </a:t>
            </a:r>
          </a:p>
          <a:p>
            <a:r>
              <a:rPr lang="en-GB" dirty="0"/>
              <a:t>The scalp is affected first and there’s diffuse erythema </a:t>
            </a:r>
          </a:p>
          <a:p>
            <a:r>
              <a:rPr lang="en-US" dirty="0" smtClean="0"/>
              <a:t>There </a:t>
            </a:r>
            <a:r>
              <a:rPr lang="en-US" dirty="0"/>
              <a:t>may be patches of sallow, greasy skin, with or without scaling, and slight erythema, predominantly on the forehead, nasolabial fold, beard area, scalp, and between adjacent skin surfaces in the regions of the axillae, groin, and breasts. </a:t>
            </a:r>
          </a:p>
          <a:p>
            <a:r>
              <a:rPr lang="en-US" dirty="0"/>
              <a:t>Small pustules or </a:t>
            </a:r>
            <a:r>
              <a:rPr lang="en-US" dirty="0" err="1"/>
              <a:t>papulopustules</a:t>
            </a:r>
            <a:r>
              <a:rPr lang="en-US" dirty="0"/>
              <a:t> resembling acne may appear on the trunk</a:t>
            </a:r>
          </a:p>
          <a:p>
            <a:pPr marL="0" indent="0">
              <a:buNone/>
            </a:pPr>
            <a:endParaRPr lang="en-US" b="1" dirty="0"/>
          </a:p>
        </p:txBody>
      </p:sp>
    </p:spTree>
    <p:extLst>
      <p:ext uri="{BB962C8B-B14F-4D97-AF65-F5344CB8AC3E}">
        <p14:creationId xmlns:p14="http://schemas.microsoft.com/office/powerpoint/2010/main" val="2918377347"/>
      </p:ext>
    </p:extLst>
  </p:cSld>
  <p:clrMapOvr>
    <a:masterClrMapping/>
  </p:clrMapOvr>
  <p:transition>
    <p:dissolv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 dry form</a:t>
            </a:r>
            <a:endParaRPr lang="en-US" dirty="0" smtClean="0"/>
          </a:p>
          <a:p>
            <a:r>
              <a:rPr lang="en-US" dirty="0"/>
              <a:t>C</a:t>
            </a:r>
            <a:r>
              <a:rPr lang="en-US" dirty="0" smtClean="0"/>
              <a:t>onsist of ﬂaky desquamation of the scalp with a profuse amount of ﬁne, powdery scales, is commonly called dandruff.</a:t>
            </a:r>
          </a:p>
          <a:p>
            <a:r>
              <a:rPr lang="en-US" dirty="0" smtClean="0"/>
              <a:t> The mild forms of the disease are asymptomatic. When scaling occurs, it is often accompanied by pruritus, which may lead to scratching and secondary infections and excoriation. </a:t>
            </a:r>
            <a:endParaRPr lang="en-US" dirty="0"/>
          </a:p>
        </p:txBody>
      </p:sp>
    </p:spTree>
    <p:extLst>
      <p:ext uri="{BB962C8B-B14F-4D97-AF65-F5344CB8AC3E}">
        <p14:creationId xmlns:p14="http://schemas.microsoft.com/office/powerpoint/2010/main" val="3858981316"/>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a:t>Size  </a:t>
            </a:r>
          </a:p>
          <a:p>
            <a:pPr marL="0" indent="0">
              <a:buNone/>
            </a:pPr>
            <a:r>
              <a:rPr lang="en-US" dirty="0"/>
              <a:t>The metric system is used for measurement, but where a ruler is not available the size of a lesion  may be estimated by measuring a portion of ones finger to use a gauge. </a:t>
            </a:r>
            <a:r>
              <a:rPr lang="en-US" dirty="0" smtClean="0"/>
              <a:t> </a:t>
            </a:r>
          </a:p>
          <a:p>
            <a:pPr marL="0" indent="0">
              <a:buNone/>
            </a:pPr>
            <a:endParaRPr lang="en-US" dirty="0"/>
          </a:p>
          <a:p>
            <a:r>
              <a:rPr lang="en-US" dirty="0"/>
              <a:t>Shape and Demarcation  </a:t>
            </a:r>
            <a:r>
              <a:rPr lang="en-US" dirty="0" smtClean="0"/>
              <a:t> </a:t>
            </a:r>
            <a:endParaRPr lang="en-US" dirty="0"/>
          </a:p>
          <a:p>
            <a:pPr marL="0" indent="0">
              <a:buNone/>
            </a:pPr>
            <a:r>
              <a:rPr lang="en-US" dirty="0"/>
              <a:t>Shape describes the contour of a lesion and this may be round, oral, polygonal (many sided) and  asymmetric. Demarcation refers to the sharpness of the edge of a lesion, whether discrete or diffuse. </a:t>
            </a:r>
          </a:p>
          <a:p>
            <a:pPr marL="0" indent="0">
              <a:buNone/>
            </a:pPr>
            <a:r>
              <a:rPr lang="en-US" dirty="0"/>
              <a:t> </a:t>
            </a:r>
          </a:p>
          <a:p>
            <a:endParaRPr lang="en-US" dirty="0"/>
          </a:p>
        </p:txBody>
      </p:sp>
    </p:spTree>
    <p:extLst>
      <p:ext uri="{BB962C8B-B14F-4D97-AF65-F5344CB8AC3E}">
        <p14:creationId xmlns:p14="http://schemas.microsoft.com/office/powerpoint/2010/main" val="546228334"/>
      </p:ext>
    </p:extLst>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US" b="1" dirty="0" smtClean="0"/>
              <a:t>Medical Management </a:t>
            </a:r>
            <a:endParaRPr lang="en-US" b="1" dirty="0"/>
          </a:p>
        </p:txBody>
      </p:sp>
      <p:sp>
        <p:nvSpPr>
          <p:cNvPr id="3" name="Content Placeholder 2"/>
          <p:cNvSpPr>
            <a:spLocks noGrp="1"/>
          </p:cNvSpPr>
          <p:nvPr>
            <p:ph idx="1"/>
          </p:nvPr>
        </p:nvSpPr>
        <p:spPr>
          <a:xfrm>
            <a:off x="381000" y="1600200"/>
            <a:ext cx="8458200" cy="4953000"/>
          </a:xfrm>
        </p:spPr>
        <p:txBody>
          <a:bodyPr>
            <a:normAutofit lnSpcReduction="10000"/>
          </a:bodyPr>
          <a:lstStyle/>
          <a:p>
            <a:pPr marL="0" indent="0">
              <a:buNone/>
            </a:pPr>
            <a:r>
              <a:rPr lang="en-US" dirty="0"/>
              <a:t>The objective of therapy is to control the disorder and allow the skin to repair itself</a:t>
            </a:r>
            <a:r>
              <a:rPr lang="en-US" dirty="0" smtClean="0"/>
              <a:t>.</a:t>
            </a:r>
          </a:p>
          <a:p>
            <a:r>
              <a:rPr lang="en-US" dirty="0"/>
              <a:t>The mainstay of dandruff treatment is proper, frequent shampooing (daily or at least three times weekly) with medicated shampoos.</a:t>
            </a:r>
          </a:p>
          <a:p>
            <a:r>
              <a:rPr lang="en-US" dirty="0" smtClean="0"/>
              <a:t>Topically steroid and antifungal cream help allays the secondary inﬂammatory response or symptoms. </a:t>
            </a:r>
          </a:p>
          <a:p>
            <a:r>
              <a:rPr lang="en-US" dirty="0" smtClean="0"/>
              <a:t>Systemic antibiotics may be given to prevent secondary bacterial infection.</a:t>
            </a:r>
          </a:p>
          <a:p>
            <a:r>
              <a:rPr lang="en-US" dirty="0" smtClean="0"/>
              <a:t>Treatment of choice is ketoconazole cream or </a:t>
            </a:r>
            <a:r>
              <a:rPr lang="en-US" dirty="0" err="1" smtClean="0"/>
              <a:t>clotrimazole</a:t>
            </a:r>
            <a:r>
              <a:rPr lang="en-US" dirty="0" smtClean="0"/>
              <a:t> cream.</a:t>
            </a:r>
          </a:p>
          <a:p>
            <a:r>
              <a:rPr lang="en-US" dirty="0" smtClean="0"/>
              <a:t>Apply calamine lotion to remove erythema.</a:t>
            </a:r>
          </a:p>
        </p:txBody>
      </p:sp>
    </p:spTree>
    <p:extLst>
      <p:ext uri="{BB962C8B-B14F-4D97-AF65-F5344CB8AC3E}">
        <p14:creationId xmlns:p14="http://schemas.microsoft.com/office/powerpoint/2010/main" val="3526523307"/>
      </p:ext>
    </p:extLst>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19150"/>
          </a:xfrm>
        </p:spPr>
        <p:txBody>
          <a:bodyPr/>
          <a:lstStyle/>
          <a:p>
            <a:r>
              <a:rPr lang="en-US" b="1" dirty="0" smtClean="0"/>
              <a:t>Nursing Management </a:t>
            </a:r>
            <a:endParaRPr lang="en-US" b="1" dirty="0"/>
          </a:p>
        </p:txBody>
      </p:sp>
      <p:sp>
        <p:nvSpPr>
          <p:cNvPr id="3" name="Content Placeholder 2"/>
          <p:cNvSpPr>
            <a:spLocks noGrp="1"/>
          </p:cNvSpPr>
          <p:nvPr>
            <p:ph idx="1"/>
          </p:nvPr>
        </p:nvSpPr>
        <p:spPr>
          <a:xfrm>
            <a:off x="457200" y="1676400"/>
            <a:ext cx="8229600" cy="4876800"/>
          </a:xfrm>
        </p:spPr>
        <p:txBody>
          <a:bodyPr>
            <a:normAutofit/>
          </a:bodyPr>
          <a:lstStyle/>
          <a:p>
            <a:pPr marL="0" indent="0">
              <a:buNone/>
            </a:pPr>
            <a:r>
              <a:rPr lang="en-US" dirty="0" smtClean="0"/>
              <a:t>A person with </a:t>
            </a:r>
            <a:r>
              <a:rPr lang="en-US" dirty="0" err="1" smtClean="0"/>
              <a:t>seborrheic</a:t>
            </a:r>
            <a:r>
              <a:rPr lang="en-US" dirty="0" smtClean="0"/>
              <a:t> dermatitis is advised to :</a:t>
            </a:r>
          </a:p>
          <a:p>
            <a:r>
              <a:rPr lang="en-US" dirty="0" smtClean="0"/>
              <a:t>avoid external irritants, excessive heat, and perspiration; rubbing and scratching prolong the disorder.</a:t>
            </a:r>
          </a:p>
          <a:p>
            <a:r>
              <a:rPr lang="en-US" dirty="0" smtClean="0"/>
              <a:t>To avoid secondary infection, the patient should air the skin and keep skin folds clean and dry. </a:t>
            </a:r>
          </a:p>
          <a:p>
            <a:r>
              <a:rPr lang="en-US" dirty="0" smtClean="0"/>
              <a:t>Instructions for using medicated shampoos are reinforced for those with dandruff that requires treatment.</a:t>
            </a:r>
          </a:p>
          <a:p>
            <a:endParaRPr lang="en-US" dirty="0"/>
          </a:p>
        </p:txBody>
      </p:sp>
    </p:spTree>
    <p:extLst>
      <p:ext uri="{BB962C8B-B14F-4D97-AF65-F5344CB8AC3E}">
        <p14:creationId xmlns:p14="http://schemas.microsoft.com/office/powerpoint/2010/main" val="1296691612"/>
      </p:ext>
    </p:extLst>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66750"/>
          </a:xfrm>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09600" y="1752600"/>
            <a:ext cx="8077200" cy="3962400"/>
          </a:xfrm>
        </p:spPr>
        <p:txBody>
          <a:bodyPr>
            <a:normAutofit/>
          </a:bodyPr>
          <a:lstStyle/>
          <a:p>
            <a:r>
              <a:rPr lang="en-US" sz="2800" dirty="0" smtClean="0"/>
              <a:t>Patients need to be encouraged to adhere to the treatment program. </a:t>
            </a:r>
          </a:p>
          <a:p>
            <a:r>
              <a:rPr lang="en-US" sz="2800" dirty="0" smtClean="0"/>
              <a:t>Those who become discouraged and disheartened by the effect on body image should be treated with sensitivity and an awareness of their need to express their feelings.</a:t>
            </a:r>
          </a:p>
          <a:p>
            <a:endParaRPr lang="en-US" dirty="0"/>
          </a:p>
        </p:txBody>
      </p:sp>
    </p:spTree>
    <p:extLst>
      <p:ext uri="{BB962C8B-B14F-4D97-AF65-F5344CB8AC3E}">
        <p14:creationId xmlns:p14="http://schemas.microsoft.com/office/powerpoint/2010/main" val="1186701792"/>
      </p:ext>
    </p:extLst>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971550"/>
          </a:xfrm>
        </p:spPr>
        <p:txBody>
          <a:bodyPr/>
          <a:lstStyle/>
          <a:p>
            <a:r>
              <a:rPr lang="en-GB" b="1" dirty="0" smtClean="0"/>
              <a:t>Health Education</a:t>
            </a:r>
            <a:endParaRPr lang="en-GB" b="1" dirty="0"/>
          </a:p>
        </p:txBody>
      </p:sp>
      <p:sp>
        <p:nvSpPr>
          <p:cNvPr id="3" name="Content Placeholder 2"/>
          <p:cNvSpPr>
            <a:spLocks noGrp="1"/>
          </p:cNvSpPr>
          <p:nvPr>
            <p:ph idx="1"/>
          </p:nvPr>
        </p:nvSpPr>
        <p:spPr>
          <a:xfrm>
            <a:off x="762000" y="1752601"/>
            <a:ext cx="7924800" cy="4572000"/>
          </a:xfrm>
        </p:spPr>
        <p:txBody>
          <a:bodyPr/>
          <a:lstStyle/>
          <a:p>
            <a:r>
              <a:rPr lang="en-GB" dirty="0" smtClean="0"/>
              <a:t>Avoid excess heat</a:t>
            </a:r>
          </a:p>
          <a:p>
            <a:r>
              <a:rPr lang="en-GB" dirty="0" smtClean="0"/>
              <a:t>Remove external irritants</a:t>
            </a:r>
          </a:p>
          <a:p>
            <a:r>
              <a:rPr lang="en-GB" dirty="0" smtClean="0"/>
              <a:t>Avoid scratching</a:t>
            </a:r>
          </a:p>
          <a:p>
            <a:r>
              <a:rPr lang="en-GB" dirty="0" smtClean="0"/>
              <a:t>Keep skin fold clean and dry to avoid secondary infection.</a:t>
            </a:r>
            <a:endParaRPr lang="en-GB" dirty="0"/>
          </a:p>
        </p:txBody>
      </p:sp>
    </p:spTree>
    <p:extLst>
      <p:ext uri="{BB962C8B-B14F-4D97-AF65-F5344CB8AC3E}">
        <p14:creationId xmlns:p14="http://schemas.microsoft.com/office/powerpoint/2010/main" val="366547208"/>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316736"/>
            <a:ext cx="7616952" cy="1362456"/>
          </a:xfrm>
        </p:spPr>
        <p:txBody>
          <a:bodyPr/>
          <a:lstStyle/>
          <a:p>
            <a:r>
              <a:rPr lang="en-US" dirty="0"/>
              <a:t>Herpes Zoster </a:t>
            </a:r>
            <a:endParaRPr lang="en-GB" dirty="0"/>
          </a:p>
        </p:txBody>
      </p:sp>
      <p:sp>
        <p:nvSpPr>
          <p:cNvPr id="5" name="Text Placeholder 4"/>
          <p:cNvSpPr>
            <a:spLocks noGrp="1"/>
          </p:cNvSpPr>
          <p:nvPr>
            <p:ph type="body" idx="1"/>
          </p:nvPr>
        </p:nvSpPr>
        <p:spPr>
          <a:xfrm>
            <a:off x="685800" y="2704664"/>
            <a:ext cx="7616952" cy="1509712"/>
          </a:xfrm>
        </p:spPr>
        <p:txBody>
          <a:bodyPr/>
          <a:lstStyle/>
          <a:p>
            <a:endParaRPr lang="en-GB"/>
          </a:p>
        </p:txBody>
      </p:sp>
    </p:spTree>
    <p:extLst>
      <p:ext uri="{BB962C8B-B14F-4D97-AF65-F5344CB8AC3E}">
        <p14:creationId xmlns:p14="http://schemas.microsoft.com/office/powerpoint/2010/main" val="3280793495"/>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r>
              <a:rPr lang="en-US" b="1" dirty="0" smtClean="0"/>
              <a:t>Introduction </a:t>
            </a:r>
            <a:endParaRPr lang="en-US" b="1" dirty="0"/>
          </a:p>
        </p:txBody>
      </p:sp>
      <p:sp>
        <p:nvSpPr>
          <p:cNvPr id="3" name="Content Placeholder 2"/>
          <p:cNvSpPr>
            <a:spLocks noGrp="1"/>
          </p:cNvSpPr>
          <p:nvPr>
            <p:ph idx="1"/>
          </p:nvPr>
        </p:nvSpPr>
        <p:spPr>
          <a:xfrm>
            <a:off x="609600" y="1676400"/>
            <a:ext cx="8077200" cy="4572000"/>
          </a:xfrm>
        </p:spPr>
        <p:txBody>
          <a:bodyPr>
            <a:normAutofit lnSpcReduction="10000"/>
          </a:bodyPr>
          <a:lstStyle/>
          <a:p>
            <a:r>
              <a:rPr lang="en-US" dirty="0" smtClean="0"/>
              <a:t>Herpes zoster, also called shingles or zona, is an infection caused by the varicella-zoster virus, a member of a group of DNA viruses.</a:t>
            </a:r>
          </a:p>
          <a:p>
            <a:r>
              <a:rPr lang="en-US" dirty="0" smtClean="0"/>
              <a:t> The viruses causing chickenpox and herpes zoster are indistinguishable, hence the name varicella-zoster virus. </a:t>
            </a:r>
          </a:p>
          <a:p>
            <a:r>
              <a:rPr lang="en-US" dirty="0" smtClean="0"/>
              <a:t>The disease is characterized by a painful vesicular eruption along the area of distribution of the sensory nerves from one or more posterior ganglia. </a:t>
            </a:r>
          </a:p>
          <a:p>
            <a:r>
              <a:rPr lang="en-US" dirty="0" smtClean="0"/>
              <a:t>Incubation period is between 1-3 weeks depending on immunity.</a:t>
            </a:r>
            <a:endParaRPr lang="en-US" dirty="0"/>
          </a:p>
        </p:txBody>
      </p:sp>
    </p:spTree>
    <p:extLst>
      <p:ext uri="{BB962C8B-B14F-4D97-AF65-F5344CB8AC3E}">
        <p14:creationId xmlns:p14="http://schemas.microsoft.com/office/powerpoint/2010/main" val="2454770592"/>
      </p:ext>
    </p:extLst>
  </p:cSld>
  <p:clrMapOvr>
    <a:masterClrMapping/>
  </p:clrMapOvr>
  <p:transition>
    <p:dissolv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971550"/>
          </a:xfrm>
        </p:spPr>
        <p:txBody>
          <a:bodyPr/>
          <a:lstStyle/>
          <a:p>
            <a:r>
              <a:rPr lang="en-GB" b="1" dirty="0" smtClean="0"/>
              <a:t>Mode of spread</a:t>
            </a:r>
            <a:endParaRPr lang="en-GB" b="1" dirty="0"/>
          </a:p>
        </p:txBody>
      </p:sp>
      <p:sp>
        <p:nvSpPr>
          <p:cNvPr id="3" name="Content Placeholder 2"/>
          <p:cNvSpPr>
            <a:spLocks noGrp="1"/>
          </p:cNvSpPr>
          <p:nvPr>
            <p:ph idx="1"/>
          </p:nvPr>
        </p:nvSpPr>
        <p:spPr>
          <a:xfrm>
            <a:off x="609600" y="1905000"/>
            <a:ext cx="7924800" cy="4389437"/>
          </a:xfrm>
        </p:spPr>
        <p:txBody>
          <a:bodyPr/>
          <a:lstStyle/>
          <a:p>
            <a:r>
              <a:rPr lang="en-GB" dirty="0" smtClean="0"/>
              <a:t>The virus is spread through direct contact with droplets from a person with chickenpox ;after the individual suffers from chickenpox, the virus follows the nerve and settles at the root of the nerve.</a:t>
            </a:r>
          </a:p>
          <a:p>
            <a:r>
              <a:rPr lang="en-GB" dirty="0" smtClean="0"/>
              <a:t>In case of any decrease in immunity, the virus attacks the nerve endings leading to severe pain and shingles on the skin.</a:t>
            </a:r>
            <a:endParaRPr lang="en-GB" dirty="0"/>
          </a:p>
        </p:txBody>
      </p:sp>
    </p:spTree>
    <p:extLst>
      <p:ext uri="{BB962C8B-B14F-4D97-AF65-F5344CB8AC3E}">
        <p14:creationId xmlns:p14="http://schemas.microsoft.com/office/powerpoint/2010/main" val="4289191844"/>
      </p:ext>
    </p:extLst>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Areas affected</a:t>
            </a:r>
            <a:endParaRPr lang="en-GB" b="1" dirty="0"/>
          </a:p>
        </p:txBody>
      </p:sp>
      <p:sp>
        <p:nvSpPr>
          <p:cNvPr id="3" name="Content Placeholder 2"/>
          <p:cNvSpPr>
            <a:spLocks noGrp="1"/>
          </p:cNvSpPr>
          <p:nvPr>
            <p:ph idx="1"/>
          </p:nvPr>
        </p:nvSpPr>
        <p:spPr/>
        <p:txBody>
          <a:bodyPr/>
          <a:lstStyle/>
          <a:p>
            <a:r>
              <a:rPr lang="en-GB" dirty="0" smtClean="0"/>
              <a:t>Face due to trigeminal nerve infection</a:t>
            </a:r>
          </a:p>
          <a:p>
            <a:r>
              <a:rPr lang="en-GB" dirty="0" smtClean="0"/>
              <a:t>Abdomen</a:t>
            </a:r>
          </a:p>
          <a:p>
            <a:r>
              <a:rPr lang="en-GB" dirty="0" smtClean="0"/>
              <a:t>Trunk</a:t>
            </a:r>
          </a:p>
          <a:p>
            <a:endParaRPr lang="en-GB" dirty="0"/>
          </a:p>
        </p:txBody>
      </p:sp>
    </p:spTree>
    <p:extLst>
      <p:ext uri="{BB962C8B-B14F-4D97-AF65-F5344CB8AC3E}">
        <p14:creationId xmlns:p14="http://schemas.microsoft.com/office/powerpoint/2010/main" val="1000444872"/>
      </p:ext>
    </p:extLst>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1066800"/>
          </a:xfrm>
        </p:spPr>
        <p:txBody>
          <a:bodyPr/>
          <a:lstStyle/>
          <a:p>
            <a:r>
              <a:rPr lang="en-US" b="1" dirty="0" smtClean="0"/>
              <a:t>Clinical Manifestations </a:t>
            </a:r>
            <a:endParaRPr lang="en-US" b="1" dirty="0"/>
          </a:p>
        </p:txBody>
      </p:sp>
      <p:sp>
        <p:nvSpPr>
          <p:cNvPr id="3" name="Content Placeholder 2"/>
          <p:cNvSpPr>
            <a:spLocks noGrp="1"/>
          </p:cNvSpPr>
          <p:nvPr>
            <p:ph idx="1"/>
          </p:nvPr>
        </p:nvSpPr>
        <p:spPr>
          <a:xfrm>
            <a:off x="457200" y="1676400"/>
            <a:ext cx="8229600" cy="4572000"/>
          </a:xfrm>
        </p:spPr>
        <p:txBody>
          <a:bodyPr>
            <a:normAutofit/>
          </a:bodyPr>
          <a:lstStyle/>
          <a:p>
            <a:r>
              <a:rPr lang="en-US" dirty="0" smtClean="0"/>
              <a:t>The eruption is usually accompanied or preceded by pain, which may radiate over the entire region supplied by the affected nerves. </a:t>
            </a:r>
          </a:p>
          <a:p>
            <a:r>
              <a:rPr lang="en-US" dirty="0" smtClean="0"/>
              <a:t>Malaise and fever and linear erythematous band develop following the prodromal pain.</a:t>
            </a:r>
          </a:p>
          <a:p>
            <a:r>
              <a:rPr lang="en-US" dirty="0" smtClean="0"/>
              <a:t>Groups of small blisters then develop on the erythema.</a:t>
            </a:r>
          </a:p>
          <a:p>
            <a:r>
              <a:rPr lang="en-US" dirty="0" smtClean="0"/>
              <a:t>There is burning and itching pain and tenderness.</a:t>
            </a:r>
          </a:p>
          <a:p>
            <a:r>
              <a:rPr lang="en-US" dirty="0" smtClean="0"/>
              <a:t>The early vesicles, which contain serum, later may become purulent, rupture, and form crusts.</a:t>
            </a:r>
            <a:endParaRPr lang="en-US" dirty="0"/>
          </a:p>
        </p:txBody>
      </p:sp>
    </p:spTree>
    <p:extLst>
      <p:ext uri="{BB962C8B-B14F-4D97-AF65-F5344CB8AC3E}">
        <p14:creationId xmlns:p14="http://schemas.microsoft.com/office/powerpoint/2010/main" val="738646962"/>
      </p:ext>
    </p:extLst>
  </p:cSld>
  <p:clrMapOvr>
    <a:masterClrMapping/>
  </p:clrMapOvr>
  <p:transition>
    <p:dissolv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Diagnosis </a:t>
            </a:r>
            <a:endParaRPr lang="en-GB" b="1" dirty="0"/>
          </a:p>
        </p:txBody>
      </p:sp>
      <p:sp>
        <p:nvSpPr>
          <p:cNvPr id="3" name="Content Placeholder 2"/>
          <p:cNvSpPr>
            <a:spLocks noGrp="1"/>
          </p:cNvSpPr>
          <p:nvPr>
            <p:ph idx="1"/>
          </p:nvPr>
        </p:nvSpPr>
        <p:spPr/>
        <p:txBody>
          <a:bodyPr/>
          <a:lstStyle/>
          <a:p>
            <a:r>
              <a:rPr lang="en-GB" dirty="0" smtClean="0"/>
              <a:t>Use a dermatological pattern map to visualize a rash that appears.</a:t>
            </a:r>
          </a:p>
          <a:p>
            <a:r>
              <a:rPr lang="en-GB" dirty="0" smtClean="0"/>
              <a:t>Laboratory tests. VZV-specific IgM antibody in blood.</a:t>
            </a:r>
          </a:p>
          <a:p>
            <a:r>
              <a:rPr lang="en-GB" dirty="0" smtClean="0"/>
              <a:t>Polymerase chain reaction for VZV DNA in lymph collected from the blister or electron microscope for virus particles.</a:t>
            </a:r>
          </a:p>
          <a:p>
            <a:endParaRPr lang="en-GB" dirty="0"/>
          </a:p>
        </p:txBody>
      </p:sp>
    </p:spTree>
    <p:extLst>
      <p:ext uri="{BB962C8B-B14F-4D97-AF65-F5344CB8AC3E}">
        <p14:creationId xmlns:p14="http://schemas.microsoft.com/office/powerpoint/2010/main" val="4031649949"/>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847850"/>
            <a:ext cx="8229600" cy="5010150"/>
          </a:xfrm>
        </p:spPr>
        <p:txBody>
          <a:bodyPr>
            <a:normAutofit fontScale="92500"/>
          </a:bodyPr>
          <a:lstStyle/>
          <a:p>
            <a:r>
              <a:rPr lang="en-US" dirty="0"/>
              <a:t>Texture  </a:t>
            </a:r>
            <a:r>
              <a:rPr lang="en-US" dirty="0" smtClean="0"/>
              <a:t> </a:t>
            </a:r>
            <a:endParaRPr lang="en-US" dirty="0"/>
          </a:p>
          <a:p>
            <a:pPr marL="0" indent="0">
              <a:buNone/>
            </a:pPr>
            <a:r>
              <a:rPr lang="en-US" dirty="0"/>
              <a:t>The lesion is described as being rough or smooth, dry or moist and on the surface, or deeply penetrating into the tissue. </a:t>
            </a:r>
          </a:p>
          <a:p>
            <a:r>
              <a:rPr lang="en-US" dirty="0"/>
              <a:t>Configuration </a:t>
            </a:r>
          </a:p>
          <a:p>
            <a:pPr marL="0" indent="0">
              <a:buNone/>
            </a:pPr>
            <a:r>
              <a:rPr lang="en-US" dirty="0" smtClean="0"/>
              <a:t>Refers </a:t>
            </a:r>
            <a:r>
              <a:rPr lang="en-US" dirty="0"/>
              <a:t>to the arrangement or pattern of lesions in relation to other lesions. Skin lesions can occur discretely or in groupings. </a:t>
            </a:r>
          </a:p>
          <a:p>
            <a:pPr marL="0" indent="0">
              <a:buNone/>
            </a:pPr>
            <a:r>
              <a:rPr lang="en-US" dirty="0" smtClean="0"/>
              <a:t>The </a:t>
            </a:r>
            <a:r>
              <a:rPr lang="en-US" dirty="0"/>
              <a:t>groupings may be termed as linear, following a line, annular, ring like, confluent, merging together, or </a:t>
            </a:r>
            <a:r>
              <a:rPr lang="en-US" dirty="0" err="1"/>
              <a:t>serpiginous</a:t>
            </a:r>
            <a:r>
              <a:rPr lang="en-US" dirty="0"/>
              <a:t>, serpent like, while disseminated refers to multiple scattered lesion diffusely distributed over the body.  </a:t>
            </a:r>
          </a:p>
          <a:p>
            <a:pPr marL="0" indent="0">
              <a:buNone/>
            </a:pPr>
            <a:endParaRPr lang="en-US" dirty="0"/>
          </a:p>
          <a:p>
            <a:endParaRPr lang="en-US" dirty="0"/>
          </a:p>
        </p:txBody>
      </p:sp>
    </p:spTree>
    <p:extLst>
      <p:ext uri="{BB962C8B-B14F-4D97-AF65-F5344CB8AC3E}">
        <p14:creationId xmlns:p14="http://schemas.microsoft.com/office/powerpoint/2010/main" val="772764937"/>
      </p:ext>
    </p:extLst>
  </p:cSld>
  <p:clrMapOvr>
    <a:masterClrMapping/>
  </p:clrMapOvr>
  <p:transition>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05800" cy="762000"/>
          </a:xfrm>
        </p:spPr>
        <p:txBody>
          <a:bodyPr/>
          <a:lstStyle/>
          <a:p>
            <a:r>
              <a:rPr lang="en-US" sz="4400" b="1" dirty="0" smtClean="0"/>
              <a:t>Medical Management </a:t>
            </a:r>
            <a:endParaRPr lang="en-US" sz="4400" b="1" dirty="0"/>
          </a:p>
        </p:txBody>
      </p:sp>
      <p:sp>
        <p:nvSpPr>
          <p:cNvPr id="3" name="Content Placeholder 2"/>
          <p:cNvSpPr>
            <a:spLocks noGrp="1"/>
          </p:cNvSpPr>
          <p:nvPr>
            <p:ph idx="1"/>
          </p:nvPr>
        </p:nvSpPr>
        <p:spPr>
          <a:xfrm>
            <a:off x="381000" y="1524000"/>
            <a:ext cx="8458200" cy="5181600"/>
          </a:xfrm>
        </p:spPr>
        <p:txBody>
          <a:bodyPr>
            <a:normAutofit/>
          </a:bodyPr>
          <a:lstStyle/>
          <a:p>
            <a:pPr marL="0" indent="0">
              <a:buNone/>
            </a:pPr>
            <a:r>
              <a:rPr lang="en-US" dirty="0" smtClean="0"/>
              <a:t>The goals of herpes zoster management are to relieve the pain and to reduce or avoid complications, which include infection, scarring, and postherpetic neuralgia and eye complications.</a:t>
            </a:r>
          </a:p>
          <a:p>
            <a:r>
              <a:rPr lang="en-US" dirty="0" smtClean="0"/>
              <a:t>In severe cases, patient is admitted and put on complete bed rest.</a:t>
            </a:r>
          </a:p>
          <a:p>
            <a:r>
              <a:rPr lang="en-US" dirty="0" smtClean="0"/>
              <a:t>Pain is controlled with analgesics</a:t>
            </a:r>
          </a:p>
          <a:p>
            <a:r>
              <a:rPr lang="en-US" dirty="0" smtClean="0"/>
              <a:t>Systemic corticosteroids may be prescribed for patients older than age 50 years to reduce the incidence and duration of postherpetic neuralgia.</a:t>
            </a:r>
          </a:p>
          <a:p>
            <a:r>
              <a:rPr lang="en-US" dirty="0" smtClean="0"/>
              <a:t>Antiviral treatment with oral acyclovir 800mg for 5-7 days is given, to suppress the virus.</a:t>
            </a:r>
          </a:p>
        </p:txBody>
      </p:sp>
    </p:spTree>
    <p:extLst>
      <p:ext uri="{BB962C8B-B14F-4D97-AF65-F5344CB8AC3E}">
        <p14:creationId xmlns:p14="http://schemas.microsoft.com/office/powerpoint/2010/main" val="1333568644"/>
      </p:ext>
    </p:extLst>
  </p:cSld>
  <p:clrMapOvr>
    <a:masterClrMapping/>
  </p:clrMapOvr>
  <p:transition>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dirty="0"/>
              <a:t>Incase of trigeminal nerve involvement, ophthalmology review of the involved eye and ENT review is important.</a:t>
            </a:r>
          </a:p>
          <a:p>
            <a:r>
              <a:rPr lang="en-GB" dirty="0" smtClean="0"/>
              <a:t>Given plenty of fluids to replace fluid loss by blisters.</a:t>
            </a:r>
          </a:p>
          <a:p>
            <a:r>
              <a:rPr lang="en-GB" dirty="0" smtClean="0"/>
              <a:t> Apply soothing and dry topical e.g. povidone iodine and oily calamine lotion.</a:t>
            </a:r>
            <a:endParaRPr lang="en-GB" dirty="0"/>
          </a:p>
        </p:txBody>
      </p:sp>
    </p:spTree>
    <p:extLst>
      <p:ext uri="{BB962C8B-B14F-4D97-AF65-F5344CB8AC3E}">
        <p14:creationId xmlns:p14="http://schemas.microsoft.com/office/powerpoint/2010/main" val="1751508245"/>
      </p:ext>
    </p:extLst>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US" sz="4400" b="1" dirty="0" smtClean="0"/>
              <a:t>Nursing Management </a:t>
            </a:r>
            <a:endParaRPr lang="en-US" sz="4400" b="1" dirty="0"/>
          </a:p>
        </p:txBody>
      </p:sp>
      <p:sp>
        <p:nvSpPr>
          <p:cNvPr id="3" name="Content Placeholder 2"/>
          <p:cNvSpPr>
            <a:spLocks noGrp="1"/>
          </p:cNvSpPr>
          <p:nvPr>
            <p:ph idx="1"/>
          </p:nvPr>
        </p:nvSpPr>
        <p:spPr>
          <a:xfrm>
            <a:off x="457200" y="1676400"/>
            <a:ext cx="8229600" cy="4953000"/>
          </a:xfrm>
        </p:spPr>
        <p:txBody>
          <a:bodyPr/>
          <a:lstStyle/>
          <a:p>
            <a:r>
              <a:rPr lang="en-US" dirty="0" smtClean="0"/>
              <a:t>The nurse assesses the patient’s discomfort and response to medication and collaborates with the physician to make necessary adjustments to the treatment regimen. </a:t>
            </a:r>
          </a:p>
          <a:p>
            <a:r>
              <a:rPr lang="en-US" dirty="0" smtClean="0"/>
              <a:t>The patient is taught how to apply wet dressings or medication to the lesions and to follow proper hand hygiene techniques to avoid spreading the virus.</a:t>
            </a:r>
          </a:p>
          <a:p>
            <a:r>
              <a:rPr lang="en-US" dirty="0" smtClean="0"/>
              <a:t>Diversionary activities and relaxation techniques are encouraged to ensure restful sleep and to alleviate discomfort. </a:t>
            </a:r>
          </a:p>
          <a:p>
            <a:r>
              <a:rPr lang="en-US" dirty="0"/>
              <a:t>Clean the area aseptically and keep it dry</a:t>
            </a:r>
            <a:r>
              <a:rPr lang="en-US" dirty="0" smtClean="0"/>
              <a:t>.</a:t>
            </a:r>
          </a:p>
          <a:p>
            <a:endParaRPr lang="en-US" dirty="0"/>
          </a:p>
          <a:p>
            <a:endParaRPr lang="en-US" dirty="0"/>
          </a:p>
        </p:txBody>
      </p:sp>
    </p:spTree>
    <p:extLst>
      <p:ext uri="{BB962C8B-B14F-4D97-AF65-F5344CB8AC3E}">
        <p14:creationId xmlns:p14="http://schemas.microsoft.com/office/powerpoint/2010/main" val="3447955280"/>
      </p:ext>
    </p:extLst>
  </p:cSld>
  <p:clrMapOvr>
    <a:masterClrMapping/>
  </p:clrMapOvr>
  <p:transition>
    <p:dissolv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Complications </a:t>
            </a:r>
            <a:endParaRPr lang="en-GB" b="1" dirty="0"/>
          </a:p>
        </p:txBody>
      </p:sp>
      <p:sp>
        <p:nvSpPr>
          <p:cNvPr id="3" name="Content Placeholder 2"/>
          <p:cNvSpPr>
            <a:spLocks noGrp="1"/>
          </p:cNvSpPr>
          <p:nvPr>
            <p:ph idx="1"/>
          </p:nvPr>
        </p:nvSpPr>
        <p:spPr/>
        <p:txBody>
          <a:bodyPr/>
          <a:lstStyle/>
          <a:p>
            <a:r>
              <a:rPr lang="en-GB" dirty="0" smtClean="0"/>
              <a:t>Aseptic meningitis</a:t>
            </a:r>
          </a:p>
          <a:p>
            <a:r>
              <a:rPr lang="en-GB" dirty="0" smtClean="0"/>
              <a:t>Partial facial paralysis</a:t>
            </a:r>
          </a:p>
          <a:p>
            <a:r>
              <a:rPr lang="en-GB" dirty="0" smtClean="0"/>
              <a:t>Ear damage</a:t>
            </a:r>
          </a:p>
          <a:p>
            <a:r>
              <a:rPr lang="en-GB" dirty="0" smtClean="0"/>
              <a:t>Zoster sine </a:t>
            </a:r>
            <a:r>
              <a:rPr lang="en-GB" dirty="0" err="1" smtClean="0"/>
              <a:t>herpte</a:t>
            </a:r>
            <a:endParaRPr lang="en-GB" dirty="0"/>
          </a:p>
        </p:txBody>
      </p:sp>
    </p:spTree>
    <p:extLst>
      <p:ext uri="{BB962C8B-B14F-4D97-AF65-F5344CB8AC3E}">
        <p14:creationId xmlns:p14="http://schemas.microsoft.com/office/powerpoint/2010/main" val="2587331777"/>
      </p:ext>
    </p:extLst>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1316736"/>
            <a:ext cx="7159752" cy="1362456"/>
          </a:xfrm>
        </p:spPr>
        <p:txBody>
          <a:bodyPr/>
          <a:lstStyle/>
          <a:p>
            <a:r>
              <a:rPr lang="en-US" dirty="0"/>
              <a:t>Herpes Simplex </a:t>
            </a:r>
            <a:endParaRPr lang="en-GB" dirty="0"/>
          </a:p>
        </p:txBody>
      </p:sp>
      <p:sp>
        <p:nvSpPr>
          <p:cNvPr id="5" name="Text Placeholder 4"/>
          <p:cNvSpPr>
            <a:spLocks noGrp="1"/>
          </p:cNvSpPr>
          <p:nvPr>
            <p:ph type="body" idx="1"/>
          </p:nvPr>
        </p:nvSpPr>
        <p:spPr>
          <a:xfrm>
            <a:off x="1143000" y="2704664"/>
            <a:ext cx="7159752" cy="1509712"/>
          </a:xfrm>
        </p:spPr>
        <p:txBody>
          <a:bodyPr/>
          <a:lstStyle/>
          <a:p>
            <a:endParaRPr lang="en-GB"/>
          </a:p>
        </p:txBody>
      </p:sp>
    </p:spTree>
    <p:extLst>
      <p:ext uri="{BB962C8B-B14F-4D97-AF65-F5344CB8AC3E}">
        <p14:creationId xmlns:p14="http://schemas.microsoft.com/office/powerpoint/2010/main" val="28804736"/>
      </p:ext>
    </p:extLst>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742950"/>
          </a:xfrm>
        </p:spPr>
        <p:txBody>
          <a:bodyPr/>
          <a:lstStyle/>
          <a:p>
            <a:r>
              <a:rPr lang="en-US" sz="4400" b="1" dirty="0" smtClean="0"/>
              <a:t>Introduction </a:t>
            </a:r>
            <a:endParaRPr lang="en-US" sz="4400" b="1" dirty="0"/>
          </a:p>
        </p:txBody>
      </p:sp>
      <p:sp>
        <p:nvSpPr>
          <p:cNvPr id="3" name="Content Placeholder 2"/>
          <p:cNvSpPr>
            <a:spLocks noGrp="1"/>
          </p:cNvSpPr>
          <p:nvPr>
            <p:ph idx="1"/>
          </p:nvPr>
        </p:nvSpPr>
        <p:spPr>
          <a:xfrm>
            <a:off x="533400" y="1828800"/>
            <a:ext cx="8229600" cy="4572000"/>
          </a:xfrm>
        </p:spPr>
        <p:txBody>
          <a:bodyPr>
            <a:normAutofit/>
          </a:bodyPr>
          <a:lstStyle/>
          <a:p>
            <a:r>
              <a:rPr lang="en-US" sz="2800" dirty="0" smtClean="0"/>
              <a:t>Also know as cold sores</a:t>
            </a:r>
            <a:endParaRPr lang="en-US" sz="2800" dirty="0"/>
          </a:p>
          <a:p>
            <a:r>
              <a:rPr lang="en-US" sz="2800" dirty="0"/>
              <a:t>H</a:t>
            </a:r>
            <a:r>
              <a:rPr lang="en-US" sz="2800" dirty="0" smtClean="0"/>
              <a:t>erpes simplex type 1 occurs on the mouth and type 2 in the genital area, but both viral types can be found in both locations.</a:t>
            </a:r>
          </a:p>
          <a:p>
            <a:r>
              <a:rPr lang="en-US" sz="2800" dirty="0" smtClean="0"/>
              <a:t> About 85% of adults worldwide are seropositive for herpes type 1. The prevalence of type 2 is lower; type 2 usually appears at the onset of sexual activity. </a:t>
            </a:r>
          </a:p>
        </p:txBody>
      </p:sp>
    </p:spTree>
    <p:extLst>
      <p:ext uri="{BB962C8B-B14F-4D97-AF65-F5344CB8AC3E}">
        <p14:creationId xmlns:p14="http://schemas.microsoft.com/office/powerpoint/2010/main" val="237838965"/>
      </p:ext>
    </p:extLst>
  </p:cSld>
  <p:clrMapOvr>
    <a:masterClrMapping/>
  </p:clrMapOvr>
  <p:transition>
    <p:dissolv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1050"/>
            <a:ext cx="8229600" cy="742950"/>
          </a:xfrm>
        </p:spPr>
        <p:txBody>
          <a:bodyPr/>
          <a:lstStyle/>
          <a:p>
            <a:r>
              <a:rPr lang="en-US" b="1" dirty="0"/>
              <a:t>C</a:t>
            </a:r>
            <a:r>
              <a:rPr lang="en-US" b="1" dirty="0" smtClean="0"/>
              <a:t>lassification</a:t>
            </a:r>
            <a:endParaRPr lang="en-US" b="1" dirty="0"/>
          </a:p>
        </p:txBody>
      </p:sp>
      <p:sp>
        <p:nvSpPr>
          <p:cNvPr id="3" name="Content Placeholder 2"/>
          <p:cNvSpPr>
            <a:spLocks noGrp="1"/>
          </p:cNvSpPr>
          <p:nvPr>
            <p:ph idx="1"/>
          </p:nvPr>
        </p:nvSpPr>
        <p:spPr>
          <a:xfrm>
            <a:off x="762000" y="1600200"/>
            <a:ext cx="7924800" cy="4724400"/>
          </a:xfrm>
        </p:spPr>
        <p:txBody>
          <a:bodyPr>
            <a:normAutofit/>
          </a:bodyPr>
          <a:lstStyle/>
          <a:p>
            <a:r>
              <a:rPr lang="en-US" dirty="0" smtClean="0"/>
              <a:t>Herpes simplex is classiﬁed as a true primary infection, a </a:t>
            </a:r>
            <a:r>
              <a:rPr lang="en-US" dirty="0" err="1" smtClean="0"/>
              <a:t>nonprimary</a:t>
            </a:r>
            <a:r>
              <a:rPr lang="en-US" dirty="0" smtClean="0"/>
              <a:t> initial episode, or a recurrent episode. </a:t>
            </a:r>
          </a:p>
          <a:p>
            <a:r>
              <a:rPr lang="en-US" dirty="0" smtClean="0"/>
              <a:t>True primary infection is the initial exposure to the virus. </a:t>
            </a:r>
          </a:p>
          <a:p>
            <a:r>
              <a:rPr lang="en-US" dirty="0" smtClean="0"/>
              <a:t>A </a:t>
            </a:r>
            <a:r>
              <a:rPr lang="en-US" dirty="0" err="1" smtClean="0"/>
              <a:t>nonprimary</a:t>
            </a:r>
            <a:r>
              <a:rPr lang="en-US" dirty="0" smtClean="0"/>
              <a:t> initial episode is the initial episode of type 1 or type 2 in a person previously infected with the other type. </a:t>
            </a:r>
          </a:p>
          <a:p>
            <a:r>
              <a:rPr lang="en-US" dirty="0" smtClean="0"/>
              <a:t>Recurrent episodes are subsequent episodes of the same viral type.</a:t>
            </a:r>
          </a:p>
          <a:p>
            <a:endParaRPr lang="en-US" dirty="0"/>
          </a:p>
        </p:txBody>
      </p:sp>
    </p:spTree>
    <p:extLst>
      <p:ext uri="{BB962C8B-B14F-4D97-AF65-F5344CB8AC3E}">
        <p14:creationId xmlns:p14="http://schemas.microsoft.com/office/powerpoint/2010/main" val="1687860857"/>
      </p:ext>
    </p:extLst>
  </p:cSld>
  <p:clrMapOvr>
    <a:masterClrMapping/>
  </p:clrMapOvr>
  <p:transition>
    <p:dissolv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b="1" dirty="0" smtClean="0"/>
              <a:t>Mode of transmission</a:t>
            </a:r>
          </a:p>
          <a:p>
            <a:r>
              <a:rPr lang="en-GB" dirty="0" smtClean="0"/>
              <a:t>Direct contact with fluid exudates from the blisters</a:t>
            </a:r>
          </a:p>
          <a:p>
            <a:pPr marL="0" indent="0">
              <a:buNone/>
            </a:pPr>
            <a:r>
              <a:rPr lang="en-GB" b="1" dirty="0" smtClean="0"/>
              <a:t>Causative organism</a:t>
            </a:r>
          </a:p>
          <a:p>
            <a:r>
              <a:rPr lang="en-GB" dirty="0" smtClean="0"/>
              <a:t>Herpes simplex virus type I causes sores on the lips and mouth </a:t>
            </a:r>
          </a:p>
          <a:p>
            <a:r>
              <a:rPr lang="en-GB" dirty="0" smtClean="0"/>
              <a:t>Herpes simplex virus II causes perineal and cervical lesion.</a:t>
            </a:r>
          </a:p>
          <a:p>
            <a:pPr marL="0" indent="0">
              <a:buNone/>
            </a:pPr>
            <a:r>
              <a:rPr lang="en-GB" b="1" dirty="0" smtClean="0"/>
              <a:t>Incubation </a:t>
            </a:r>
          </a:p>
          <a:p>
            <a:r>
              <a:rPr lang="en-GB" dirty="0" smtClean="0"/>
              <a:t>4-5 days</a:t>
            </a:r>
            <a:endParaRPr lang="en-GB" dirty="0"/>
          </a:p>
        </p:txBody>
      </p:sp>
    </p:spTree>
    <p:extLst>
      <p:ext uri="{BB962C8B-B14F-4D97-AF65-F5344CB8AC3E}">
        <p14:creationId xmlns:p14="http://schemas.microsoft.com/office/powerpoint/2010/main" val="24572140"/>
      </p:ext>
    </p:extLst>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Predisposing factors</a:t>
            </a:r>
            <a:endParaRPr lang="en-GB" b="1" dirty="0"/>
          </a:p>
        </p:txBody>
      </p:sp>
      <p:sp>
        <p:nvSpPr>
          <p:cNvPr id="3" name="Content Placeholder 2"/>
          <p:cNvSpPr>
            <a:spLocks noGrp="1"/>
          </p:cNvSpPr>
          <p:nvPr>
            <p:ph idx="1"/>
          </p:nvPr>
        </p:nvSpPr>
        <p:spPr/>
        <p:txBody>
          <a:bodyPr/>
          <a:lstStyle/>
          <a:p>
            <a:r>
              <a:rPr lang="en-GB" dirty="0" smtClean="0"/>
              <a:t>Trauma</a:t>
            </a:r>
          </a:p>
          <a:p>
            <a:r>
              <a:rPr lang="en-GB" dirty="0" smtClean="0"/>
              <a:t>Menstruation due to wetness in cervix</a:t>
            </a:r>
          </a:p>
          <a:p>
            <a:r>
              <a:rPr lang="en-GB" dirty="0" smtClean="0"/>
              <a:t>Cold/sunlight</a:t>
            </a:r>
          </a:p>
          <a:p>
            <a:r>
              <a:rPr lang="en-GB" dirty="0" smtClean="0"/>
              <a:t>Bacterial infection</a:t>
            </a:r>
          </a:p>
          <a:p>
            <a:r>
              <a:rPr lang="en-GB" dirty="0" smtClean="0"/>
              <a:t>Other viral infection</a:t>
            </a:r>
          </a:p>
          <a:p>
            <a:r>
              <a:rPr lang="en-GB" dirty="0" smtClean="0"/>
              <a:t>Respiratory tract infection</a:t>
            </a:r>
            <a:endParaRPr lang="en-GB" dirty="0"/>
          </a:p>
        </p:txBody>
      </p:sp>
    </p:spTree>
    <p:extLst>
      <p:ext uri="{BB962C8B-B14F-4D97-AF65-F5344CB8AC3E}">
        <p14:creationId xmlns:p14="http://schemas.microsoft.com/office/powerpoint/2010/main" val="914532976"/>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2950"/>
          </a:xfrm>
        </p:spPr>
        <p:txBody>
          <a:bodyPr/>
          <a:lstStyle/>
          <a:p>
            <a:r>
              <a:rPr lang="en-GB" b="1" dirty="0" smtClean="0"/>
              <a:t>Signs and symptoms</a:t>
            </a:r>
            <a:endParaRPr lang="en-GB" b="1" dirty="0"/>
          </a:p>
        </p:txBody>
      </p:sp>
      <p:sp>
        <p:nvSpPr>
          <p:cNvPr id="3" name="Content Placeholder 2"/>
          <p:cNvSpPr>
            <a:spLocks noGrp="1"/>
          </p:cNvSpPr>
          <p:nvPr>
            <p:ph idx="1"/>
          </p:nvPr>
        </p:nvSpPr>
        <p:spPr>
          <a:xfrm>
            <a:off x="457200" y="1428751"/>
            <a:ext cx="8229600" cy="5276849"/>
          </a:xfrm>
        </p:spPr>
        <p:txBody>
          <a:bodyPr/>
          <a:lstStyle/>
          <a:p>
            <a:r>
              <a:rPr lang="en-GB" dirty="0" smtClean="0"/>
              <a:t>Burning sensation 24-45 hours post-infection </a:t>
            </a:r>
          </a:p>
          <a:p>
            <a:r>
              <a:rPr lang="en-GB" dirty="0" smtClean="0"/>
              <a:t>Itchy blisters appear after 48hours accompanied by pain  the painful red edematous areas in the body.</a:t>
            </a:r>
          </a:p>
          <a:p>
            <a:r>
              <a:rPr lang="en-GB" dirty="0" smtClean="0"/>
              <a:t>Vesicle start as pimple then rupture leading to superficial sores, painful and oozing.</a:t>
            </a:r>
          </a:p>
          <a:p>
            <a:r>
              <a:rPr lang="en-GB" dirty="0" smtClean="0"/>
              <a:t>Crusts from sores </a:t>
            </a:r>
          </a:p>
          <a:p>
            <a:r>
              <a:rPr lang="en-GB" dirty="0" smtClean="0"/>
              <a:t>High temperatures of between 37.5 to 38oc</a:t>
            </a:r>
          </a:p>
          <a:p>
            <a:r>
              <a:rPr lang="en-GB" dirty="0" smtClean="0"/>
              <a:t>General malaise and headache</a:t>
            </a:r>
          </a:p>
          <a:p>
            <a:r>
              <a:rPr lang="en-GB" dirty="0" smtClean="0"/>
              <a:t>Dysuria in case of genitalia sores</a:t>
            </a:r>
          </a:p>
          <a:p>
            <a:r>
              <a:rPr lang="en-GB" dirty="0" smtClean="0"/>
              <a:t>Purulent </a:t>
            </a:r>
            <a:r>
              <a:rPr lang="en-GB" dirty="0" err="1" smtClean="0"/>
              <a:t>p.v</a:t>
            </a:r>
            <a:r>
              <a:rPr lang="en-GB" dirty="0" smtClean="0"/>
              <a:t>. discharge in case of cervical sores</a:t>
            </a:r>
          </a:p>
          <a:p>
            <a:r>
              <a:rPr lang="en-GB" dirty="0" smtClean="0"/>
              <a:t>Enlarged lymph nodes</a:t>
            </a:r>
            <a:endParaRPr lang="en-GB" dirty="0"/>
          </a:p>
        </p:txBody>
      </p:sp>
    </p:spTree>
    <p:extLst>
      <p:ext uri="{BB962C8B-B14F-4D97-AF65-F5344CB8AC3E}">
        <p14:creationId xmlns:p14="http://schemas.microsoft.com/office/powerpoint/2010/main" val="2796318515"/>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Distribution  </a:t>
            </a:r>
            <a:endParaRPr lang="en-US" dirty="0" smtClean="0"/>
          </a:p>
          <a:p>
            <a:pPr marL="0" indent="0">
              <a:buNone/>
            </a:pPr>
            <a:r>
              <a:rPr lang="en-US" dirty="0" smtClean="0"/>
              <a:t>This </a:t>
            </a:r>
            <a:r>
              <a:rPr lang="en-US" dirty="0"/>
              <a:t>takes into consideration both the arrangement of lesions over an area of skin as well as the pattern. This may be described as discrete (isolated), </a:t>
            </a:r>
            <a:r>
              <a:rPr lang="en-US" dirty="0" err="1"/>
              <a:t>localised</a:t>
            </a:r>
            <a:r>
              <a:rPr lang="en-US" dirty="0"/>
              <a:t>, regional and </a:t>
            </a:r>
            <a:r>
              <a:rPr lang="en-US" dirty="0" err="1"/>
              <a:t>generalised</a:t>
            </a:r>
            <a:r>
              <a:rPr lang="en-US" dirty="0"/>
              <a:t>. </a:t>
            </a:r>
          </a:p>
          <a:p>
            <a:r>
              <a:rPr lang="en-US" dirty="0"/>
              <a:t>Diagnostic Tests  </a:t>
            </a:r>
          </a:p>
          <a:p>
            <a:pPr marL="0" indent="0">
              <a:buNone/>
            </a:pPr>
            <a:r>
              <a:rPr lang="en-US" dirty="0" smtClean="0"/>
              <a:t>Most </a:t>
            </a:r>
            <a:r>
              <a:rPr lang="en-US" dirty="0"/>
              <a:t>skin disorders are diagnosed by careful physical assessment. Diagnostic tests may be  used when further information is required to confirm the diagnosis. </a:t>
            </a:r>
          </a:p>
          <a:p>
            <a:endParaRPr lang="en-US" dirty="0"/>
          </a:p>
          <a:p>
            <a:endParaRPr lang="en-US" dirty="0"/>
          </a:p>
        </p:txBody>
      </p:sp>
    </p:spTree>
    <p:extLst>
      <p:ext uri="{BB962C8B-B14F-4D97-AF65-F5344CB8AC3E}">
        <p14:creationId xmlns:p14="http://schemas.microsoft.com/office/powerpoint/2010/main" val="4020683238"/>
      </p:ext>
    </p:extLst>
  </p:cSld>
  <p:clrMapOvr>
    <a:masterClrMapping/>
  </p:clrMapOvr>
  <p:transition>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534400" cy="914400"/>
          </a:xfrm>
        </p:spPr>
        <p:txBody>
          <a:bodyPr>
            <a:normAutofit fontScale="90000"/>
          </a:bodyPr>
          <a:lstStyle/>
          <a:p>
            <a:r>
              <a:rPr lang="en-US" b="1" dirty="0" smtClean="0"/>
              <a:t>Assessment and Diagnostic Findings </a:t>
            </a:r>
            <a:endParaRPr lang="en-US" b="1" dirty="0"/>
          </a:p>
        </p:txBody>
      </p:sp>
      <p:sp>
        <p:nvSpPr>
          <p:cNvPr id="3" name="Content Placeholder 2"/>
          <p:cNvSpPr>
            <a:spLocks noGrp="1"/>
          </p:cNvSpPr>
          <p:nvPr>
            <p:ph idx="1"/>
          </p:nvPr>
        </p:nvSpPr>
        <p:spPr/>
        <p:txBody>
          <a:bodyPr/>
          <a:lstStyle/>
          <a:p>
            <a:r>
              <a:rPr lang="en-US" dirty="0" smtClean="0"/>
              <a:t>Generally, the appearance of the skin eruption is strongly suggestive. </a:t>
            </a:r>
          </a:p>
          <a:p>
            <a:r>
              <a:rPr lang="en-US" dirty="0" smtClean="0"/>
              <a:t>Viral cultures and rapid assays are available</a:t>
            </a:r>
          </a:p>
          <a:p>
            <a:r>
              <a:rPr lang="en-US" dirty="0"/>
              <a:t>T</a:t>
            </a:r>
            <a:r>
              <a:rPr lang="en-US" dirty="0" smtClean="0"/>
              <a:t>he type of test used depends on lesion morphology.</a:t>
            </a:r>
          </a:p>
          <a:p>
            <a:endParaRPr lang="en-US" dirty="0"/>
          </a:p>
        </p:txBody>
      </p:sp>
    </p:spTree>
    <p:extLst>
      <p:ext uri="{BB962C8B-B14F-4D97-AF65-F5344CB8AC3E}">
        <p14:creationId xmlns:p14="http://schemas.microsoft.com/office/powerpoint/2010/main" val="946873536"/>
      </p:ext>
    </p:extLst>
  </p:cSld>
  <p:clrMapOvr>
    <a:masterClrMapping/>
  </p:clrMapOvr>
  <p:transition>
    <p:dissolv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b="1" dirty="0" smtClean="0"/>
              <a:t>Medical Management </a:t>
            </a:r>
            <a:endParaRPr lang="en-US" b="1"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T</a:t>
            </a:r>
            <a:r>
              <a:rPr lang="en-US" dirty="0" smtClean="0"/>
              <a:t>hose with recurrent </a:t>
            </a:r>
            <a:r>
              <a:rPr lang="en-US" dirty="0" err="1" smtClean="0"/>
              <a:t>orolabial</a:t>
            </a:r>
            <a:r>
              <a:rPr lang="en-US" dirty="0" smtClean="0"/>
              <a:t> herpes should use a sunscreen liberally on the lips and face. </a:t>
            </a:r>
          </a:p>
          <a:p>
            <a:r>
              <a:rPr lang="en-US" dirty="0" smtClean="0"/>
              <a:t>Topical treatment with drying agents may accelerate healing. </a:t>
            </a:r>
          </a:p>
          <a:p>
            <a:r>
              <a:rPr lang="en-US" dirty="0" smtClean="0"/>
              <a:t>Give Acyclovir (</a:t>
            </a:r>
            <a:r>
              <a:rPr lang="en-US" dirty="0" err="1" smtClean="0"/>
              <a:t>zovivax</a:t>
            </a:r>
            <a:r>
              <a:rPr lang="en-US" dirty="0" smtClean="0"/>
              <a:t>) 200mg O.D. x 5 days orally to prevent further spread but carefully observe for side effects e.g. headache, rashes, insomnia, muscle cramps, sore throat.</a:t>
            </a:r>
          </a:p>
          <a:p>
            <a:r>
              <a:rPr lang="en-US" dirty="0" smtClean="0"/>
              <a:t>Apply ice cubes to the affected area for 20mins 6hrly to relieve pain.</a:t>
            </a:r>
          </a:p>
          <a:p>
            <a:r>
              <a:rPr lang="en-US" dirty="0" smtClean="0"/>
              <a:t>Allow bed rest due to general malaise, dysuria and pain over affected area.</a:t>
            </a:r>
          </a:p>
        </p:txBody>
      </p:sp>
    </p:spTree>
    <p:extLst>
      <p:ext uri="{BB962C8B-B14F-4D97-AF65-F5344CB8AC3E}">
        <p14:creationId xmlns:p14="http://schemas.microsoft.com/office/powerpoint/2010/main" val="4148655301"/>
      </p:ext>
    </p:extLst>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66750"/>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r>
              <a:rPr lang="en-US" dirty="0" err="1"/>
              <a:t>Sitz</a:t>
            </a:r>
            <a:r>
              <a:rPr lang="en-US" dirty="0"/>
              <a:t> baths to give comfort in genital infection</a:t>
            </a:r>
          </a:p>
          <a:p>
            <a:r>
              <a:rPr lang="en-US" dirty="0" smtClean="0"/>
              <a:t>Eczema </a:t>
            </a:r>
            <a:r>
              <a:rPr lang="en-US" dirty="0" err="1" smtClean="0"/>
              <a:t>herpeticum</a:t>
            </a:r>
            <a:r>
              <a:rPr lang="en-US" dirty="0" smtClean="0"/>
              <a:t> is managed with oral or intravenous acyclovir. </a:t>
            </a:r>
          </a:p>
          <a:p>
            <a:r>
              <a:rPr lang="en-US" dirty="0" smtClean="0"/>
              <a:t>Genital herpes in pregnancy is controversial. Suppression therapy should be started in these women to reduce outbreaks during the third trimester. </a:t>
            </a:r>
          </a:p>
          <a:p>
            <a:r>
              <a:rPr lang="en-US" dirty="0" smtClean="0"/>
              <a:t>In immunocompromised patients, suppression therapy should be considered. In severe infections of the hospitalized patient, intravenous acyclovir is prescribed. </a:t>
            </a:r>
          </a:p>
          <a:p>
            <a:endParaRPr lang="en-US" dirty="0"/>
          </a:p>
        </p:txBody>
      </p:sp>
    </p:spTree>
    <p:extLst>
      <p:ext uri="{BB962C8B-B14F-4D97-AF65-F5344CB8AC3E}">
        <p14:creationId xmlns:p14="http://schemas.microsoft.com/office/powerpoint/2010/main" val="4276439621"/>
      </p:ext>
    </p:extLst>
  </p:cSld>
  <p:clrMapOvr>
    <a:masterClrMapping/>
  </p:clrMapOvr>
  <p:transition>
    <p:dissolv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Nursing Management </a:t>
            </a:r>
            <a:endParaRPr lang="en-GB" b="1" dirty="0"/>
          </a:p>
        </p:txBody>
      </p:sp>
      <p:sp>
        <p:nvSpPr>
          <p:cNvPr id="3" name="Content Placeholder 2"/>
          <p:cNvSpPr>
            <a:spLocks noGrp="1"/>
          </p:cNvSpPr>
          <p:nvPr>
            <p:ph idx="1"/>
          </p:nvPr>
        </p:nvSpPr>
        <p:spPr/>
        <p:txBody>
          <a:bodyPr/>
          <a:lstStyle/>
          <a:p>
            <a:r>
              <a:rPr lang="en-GB" dirty="0" smtClean="0"/>
              <a:t>Reassure the patient</a:t>
            </a:r>
          </a:p>
          <a:p>
            <a:r>
              <a:rPr lang="en-GB" dirty="0" smtClean="0"/>
              <a:t>Advise on cleanliness and proper hygiene </a:t>
            </a:r>
          </a:p>
          <a:p>
            <a:r>
              <a:rPr lang="en-GB" dirty="0" smtClean="0"/>
              <a:t>Advise on diet rich in vitamins and proteins</a:t>
            </a:r>
          </a:p>
          <a:p>
            <a:r>
              <a:rPr lang="en-GB" dirty="0" smtClean="0"/>
              <a:t>Health education especially on mode of spread</a:t>
            </a:r>
          </a:p>
          <a:p>
            <a:r>
              <a:rPr lang="en-GB" dirty="0" smtClean="0"/>
              <a:t>Advise on frequent emptying of bladder in case of genital urinary involvement.</a:t>
            </a:r>
            <a:endParaRPr lang="en-GB" dirty="0"/>
          </a:p>
        </p:txBody>
      </p:sp>
    </p:spTree>
    <p:extLst>
      <p:ext uri="{BB962C8B-B14F-4D97-AF65-F5344CB8AC3E}">
        <p14:creationId xmlns:p14="http://schemas.microsoft.com/office/powerpoint/2010/main" val="3460426860"/>
      </p:ext>
    </p:extLst>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Complications</a:t>
            </a:r>
            <a:endParaRPr lang="en-US" b="1" dirty="0"/>
          </a:p>
        </p:txBody>
      </p:sp>
      <p:sp>
        <p:nvSpPr>
          <p:cNvPr id="3" name="Content Placeholder 2"/>
          <p:cNvSpPr>
            <a:spLocks noGrp="1"/>
          </p:cNvSpPr>
          <p:nvPr>
            <p:ph idx="1"/>
          </p:nvPr>
        </p:nvSpPr>
        <p:spPr/>
        <p:txBody>
          <a:bodyPr/>
          <a:lstStyle/>
          <a:p>
            <a:r>
              <a:rPr lang="en-US" dirty="0" smtClean="0"/>
              <a:t>Eczema </a:t>
            </a:r>
            <a:r>
              <a:rPr lang="en-US" dirty="0" err="1" smtClean="0"/>
              <a:t>herpeticum</a:t>
            </a:r>
            <a:r>
              <a:rPr lang="en-US" dirty="0" smtClean="0"/>
              <a:t> is a condition in which patients with eczema contract herpes that spreads throughout the eczematous areas. </a:t>
            </a:r>
          </a:p>
          <a:p>
            <a:r>
              <a:rPr lang="en-US" dirty="0" smtClean="0"/>
              <a:t>Herpes Whitlow is an infection of the pulp of a ﬁngertip with herpes type 1 or 2. </a:t>
            </a:r>
          </a:p>
          <a:p>
            <a:r>
              <a:rPr lang="en-US" dirty="0" smtClean="0"/>
              <a:t>Fetal anomalies include skin lesions, microcephaly, encephalitis, and </a:t>
            </a:r>
            <a:r>
              <a:rPr lang="en-US" dirty="0" err="1" smtClean="0"/>
              <a:t>intracerebral</a:t>
            </a:r>
            <a:r>
              <a:rPr lang="en-US" dirty="0" smtClean="0"/>
              <a:t> calciﬁcations.</a:t>
            </a:r>
          </a:p>
          <a:p>
            <a:endParaRPr lang="en-US" dirty="0"/>
          </a:p>
        </p:txBody>
      </p:sp>
    </p:spTree>
    <p:extLst>
      <p:ext uri="{BB962C8B-B14F-4D97-AF65-F5344CB8AC3E}">
        <p14:creationId xmlns:p14="http://schemas.microsoft.com/office/powerpoint/2010/main" val="2269796409"/>
      </p:ext>
    </p:extLst>
  </p:cSld>
  <p:clrMapOvr>
    <a:masterClrMapping/>
  </p:clrMapOvr>
  <p:transition>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PSORIASIS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07689045"/>
      </p:ext>
    </p:extLst>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33450"/>
            <a:ext cx="8229600" cy="742950"/>
          </a:xfrm>
        </p:spPr>
        <p:txBody>
          <a:bodyPr/>
          <a:lstStyle/>
          <a:p>
            <a:r>
              <a:rPr lang="en-US" b="1" dirty="0" smtClean="0"/>
              <a:t>Introduction </a:t>
            </a:r>
            <a:endParaRPr lang="en-US" b="1" dirty="0"/>
          </a:p>
        </p:txBody>
      </p:sp>
      <p:sp>
        <p:nvSpPr>
          <p:cNvPr id="3" name="Content Placeholder 2"/>
          <p:cNvSpPr>
            <a:spLocks noGrp="1"/>
          </p:cNvSpPr>
          <p:nvPr>
            <p:ph idx="1"/>
          </p:nvPr>
        </p:nvSpPr>
        <p:spPr>
          <a:xfrm>
            <a:off x="457200" y="1847850"/>
            <a:ext cx="8229600" cy="3943350"/>
          </a:xfrm>
        </p:spPr>
        <p:txBody>
          <a:bodyPr>
            <a:normAutofit/>
          </a:bodyPr>
          <a:lstStyle/>
          <a:p>
            <a:r>
              <a:rPr lang="en-US" dirty="0" smtClean="0"/>
              <a:t>A chronic noninfectious inﬂammatory disease of the skin in which epidermal cells are produced at a rate that is about six to nine times faster than normal.</a:t>
            </a:r>
          </a:p>
          <a:p>
            <a:r>
              <a:rPr lang="en-US" dirty="0" smtClean="0"/>
              <a:t> The cells in the basal layer of the skin divide too quickly, and the newly formed cells move so rapidly to the skin surface that they become evident as profuse scales or plaques of epidermal tissue.</a:t>
            </a:r>
          </a:p>
          <a:p>
            <a:endParaRPr lang="en-US" dirty="0"/>
          </a:p>
        </p:txBody>
      </p:sp>
    </p:spTree>
    <p:extLst>
      <p:ext uri="{BB962C8B-B14F-4D97-AF65-F5344CB8AC3E}">
        <p14:creationId xmlns:p14="http://schemas.microsoft.com/office/powerpoint/2010/main" val="3102613446"/>
      </p:ext>
    </p:extLst>
  </p:cSld>
  <p:clrMapOvr>
    <a:masterClrMapping/>
  </p:clrMapOvr>
  <p:transition>
    <p:dissolv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2057400"/>
            <a:ext cx="8229600" cy="4267200"/>
          </a:xfrm>
        </p:spPr>
        <p:txBody>
          <a:bodyPr/>
          <a:lstStyle/>
          <a:p>
            <a:pPr marL="0" indent="0">
              <a:buNone/>
            </a:pPr>
            <a:r>
              <a:rPr lang="en-GB" b="1" dirty="0"/>
              <a:t>Occurrence </a:t>
            </a:r>
            <a:endParaRPr lang="en-GB" b="1" dirty="0" smtClean="0"/>
          </a:p>
          <a:p>
            <a:r>
              <a:rPr lang="en-GB" dirty="0" smtClean="0"/>
              <a:t>Affects all ages but common in 10-35 yrs.</a:t>
            </a:r>
          </a:p>
          <a:p>
            <a:pPr marL="0" indent="0">
              <a:buNone/>
            </a:pPr>
            <a:r>
              <a:rPr lang="en-GB" b="1" dirty="0" smtClean="0"/>
              <a:t>Cause</a:t>
            </a:r>
          </a:p>
          <a:p>
            <a:pPr marL="0" indent="0">
              <a:buNone/>
            </a:pPr>
            <a:r>
              <a:rPr lang="en-GB" dirty="0" smtClean="0"/>
              <a:t>Unknown but affiliated with:</a:t>
            </a:r>
          </a:p>
          <a:p>
            <a:pPr marL="514350" indent="-514350">
              <a:buAutoNum type="arabicPeriod"/>
            </a:pPr>
            <a:r>
              <a:rPr lang="en-GB" dirty="0" smtClean="0"/>
              <a:t>Genetic factor-in families</a:t>
            </a:r>
          </a:p>
          <a:p>
            <a:pPr marL="514350" indent="-514350">
              <a:buAutoNum type="arabicPeriod"/>
            </a:pPr>
            <a:r>
              <a:rPr lang="en-GB" dirty="0" smtClean="0"/>
              <a:t>Precipitated by stress, trauma, anxiety, hormonal changes, ultra violet radiation, alcohol and smoking.</a:t>
            </a:r>
          </a:p>
          <a:p>
            <a:endParaRPr lang="en-GB" dirty="0" smtClean="0"/>
          </a:p>
          <a:p>
            <a:endParaRPr lang="en-GB" dirty="0"/>
          </a:p>
        </p:txBody>
      </p:sp>
    </p:spTree>
    <p:extLst>
      <p:ext uri="{BB962C8B-B14F-4D97-AF65-F5344CB8AC3E}">
        <p14:creationId xmlns:p14="http://schemas.microsoft.com/office/powerpoint/2010/main" val="1570035455"/>
      </p:ext>
    </p:extLst>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GB" b="1" dirty="0" smtClean="0"/>
              <a:t>Classification </a:t>
            </a:r>
            <a:endParaRPr lang="en-GB" b="1" dirty="0"/>
          </a:p>
        </p:txBody>
      </p:sp>
      <p:sp>
        <p:nvSpPr>
          <p:cNvPr id="3" name="Content Placeholder 2"/>
          <p:cNvSpPr>
            <a:spLocks noGrp="1"/>
          </p:cNvSpPr>
          <p:nvPr>
            <p:ph idx="1"/>
          </p:nvPr>
        </p:nvSpPr>
        <p:spPr>
          <a:xfrm>
            <a:off x="685800" y="1524000"/>
            <a:ext cx="7924800" cy="4648200"/>
          </a:xfrm>
        </p:spPr>
        <p:txBody>
          <a:bodyPr/>
          <a:lstStyle/>
          <a:p>
            <a:r>
              <a:rPr lang="en-GB" dirty="0" smtClean="0"/>
              <a:t>Classic plaque psoriasis</a:t>
            </a:r>
          </a:p>
          <a:p>
            <a:r>
              <a:rPr lang="en-GB" dirty="0" err="1" smtClean="0"/>
              <a:t>Guttate</a:t>
            </a:r>
            <a:r>
              <a:rPr lang="en-GB" dirty="0" smtClean="0"/>
              <a:t>/rain drop Psoriasis </a:t>
            </a:r>
          </a:p>
          <a:p>
            <a:r>
              <a:rPr lang="en-GB" dirty="0" err="1" smtClean="0"/>
              <a:t>Seborrhoeic</a:t>
            </a:r>
            <a:r>
              <a:rPr lang="en-GB" dirty="0" smtClean="0"/>
              <a:t> Psoriasis</a:t>
            </a:r>
          </a:p>
          <a:p>
            <a:r>
              <a:rPr lang="en-GB" dirty="0" err="1" smtClean="0"/>
              <a:t>Erythrodermic</a:t>
            </a:r>
            <a:r>
              <a:rPr lang="en-GB" dirty="0" smtClean="0"/>
              <a:t> Psoriasis </a:t>
            </a:r>
          </a:p>
          <a:p>
            <a:r>
              <a:rPr lang="en-GB" dirty="0" smtClean="0"/>
              <a:t>Pustular Psoriasis </a:t>
            </a:r>
          </a:p>
          <a:p>
            <a:r>
              <a:rPr lang="en-GB" dirty="0" smtClean="0"/>
              <a:t>Scalp Psoriasis</a:t>
            </a:r>
          </a:p>
          <a:p>
            <a:r>
              <a:rPr lang="en-GB" dirty="0" smtClean="0"/>
              <a:t>Nails Psoriasis </a:t>
            </a:r>
          </a:p>
          <a:p>
            <a:pPr marL="0" indent="0">
              <a:buNone/>
            </a:pPr>
            <a:endParaRPr lang="en-GB" dirty="0" smtClean="0"/>
          </a:p>
          <a:p>
            <a:pPr marL="0" indent="0">
              <a:buNone/>
            </a:pPr>
            <a:r>
              <a:rPr lang="en-GB" i="1" dirty="0" smtClean="0"/>
              <a:t>NB: Discuss each</a:t>
            </a:r>
          </a:p>
          <a:p>
            <a:endParaRPr lang="en-GB" dirty="0"/>
          </a:p>
        </p:txBody>
      </p:sp>
    </p:spTree>
    <p:extLst>
      <p:ext uri="{BB962C8B-B14F-4D97-AF65-F5344CB8AC3E}">
        <p14:creationId xmlns:p14="http://schemas.microsoft.com/office/powerpoint/2010/main" val="19109337"/>
      </p:ext>
    </p:extLst>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742950"/>
          </a:xfrm>
        </p:spPr>
        <p:txBody>
          <a:bodyPr/>
          <a:lstStyle/>
          <a:p>
            <a:r>
              <a:rPr lang="en-US" b="1" dirty="0" smtClean="0"/>
              <a:t>Clinical Manifestations </a:t>
            </a:r>
            <a:endParaRPr lang="en-US" b="1" dirty="0"/>
          </a:p>
        </p:txBody>
      </p:sp>
      <p:sp>
        <p:nvSpPr>
          <p:cNvPr id="3" name="Content Placeholder 2"/>
          <p:cNvSpPr>
            <a:spLocks noGrp="1"/>
          </p:cNvSpPr>
          <p:nvPr>
            <p:ph idx="1"/>
          </p:nvPr>
        </p:nvSpPr>
        <p:spPr>
          <a:xfrm>
            <a:off x="457200" y="1352550"/>
            <a:ext cx="8229600" cy="5276850"/>
          </a:xfrm>
        </p:spPr>
        <p:txBody>
          <a:bodyPr>
            <a:normAutofit fontScale="92500"/>
          </a:bodyPr>
          <a:lstStyle/>
          <a:p>
            <a:r>
              <a:rPr lang="en-US" dirty="0" smtClean="0"/>
              <a:t>Lesions appear as red, raised patches of skin covered with silvery scales. The scaly patches are formed by the buildup of living and dead skin resulting from the vast increase in the rate of skin-cell growth and turnover </a:t>
            </a:r>
          </a:p>
          <a:p>
            <a:r>
              <a:rPr lang="en-US" dirty="0" smtClean="0"/>
              <a:t>The lesions are circular and irregular.</a:t>
            </a:r>
          </a:p>
          <a:p>
            <a:r>
              <a:rPr lang="en-US" dirty="0" smtClean="0"/>
              <a:t>There are silvery dry and detachable scales that bleed on scratching.</a:t>
            </a:r>
          </a:p>
          <a:p>
            <a:r>
              <a:rPr lang="en-US" dirty="0" smtClean="0"/>
              <a:t>Normal lesions are distributed on the elbows, scalp, knees sacral region but later spread to other body parts. </a:t>
            </a:r>
          </a:p>
          <a:p>
            <a:r>
              <a:rPr lang="en-US" dirty="0" smtClean="0"/>
              <a:t>Alopecia if scalp is affected.</a:t>
            </a:r>
          </a:p>
          <a:p>
            <a:r>
              <a:rPr lang="en-US" dirty="0" smtClean="0"/>
              <a:t>If the attack are on the nails, there is  pitting, discoloration, crumbling beneath the free edges, and separation of the nail plate.</a:t>
            </a:r>
            <a:endParaRPr lang="en-US" dirty="0"/>
          </a:p>
        </p:txBody>
      </p:sp>
    </p:spTree>
    <p:extLst>
      <p:ext uri="{BB962C8B-B14F-4D97-AF65-F5344CB8AC3E}">
        <p14:creationId xmlns:p14="http://schemas.microsoft.com/office/powerpoint/2010/main" val="2078508353"/>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Other tests may include: Laboratory Tests   </a:t>
            </a:r>
            <a:r>
              <a:rPr lang="en-US" dirty="0" err="1"/>
              <a:t>Tzanck</a:t>
            </a:r>
            <a:r>
              <a:rPr lang="en-US" dirty="0"/>
              <a:t> prep test: The test can be used to further differentiate sign disorders that produce vesicles or blisters. The blister is unroofed with a cotton swab or </a:t>
            </a:r>
            <a:r>
              <a:rPr lang="en-US" dirty="0" smtClean="0"/>
              <a:t>blade </a:t>
            </a:r>
            <a:r>
              <a:rPr lang="en-US" dirty="0"/>
              <a:t>and the base of the vesicle is </a:t>
            </a:r>
            <a:r>
              <a:rPr lang="en-US" dirty="0" err="1"/>
              <a:t>seraped</a:t>
            </a:r>
            <a:r>
              <a:rPr lang="en-US" dirty="0"/>
              <a:t> to obtain cells for examination</a:t>
            </a:r>
            <a:r>
              <a:rPr lang="en-US"/>
              <a:t>. </a:t>
            </a:r>
            <a:r>
              <a:rPr lang="en-US" smtClean="0"/>
              <a:t> </a:t>
            </a:r>
            <a:r>
              <a:rPr lang="en-US" dirty="0"/>
              <a:t>Potassium hydroxide (KOH) prep test: The test is done if fungal infection is suspected to assist in the identification of the fungal forms. Dry scale is scraped from the lesion and put on a slide. One or two drops of 20% KOH are placed onto the slide and gently heated. </a:t>
            </a:r>
          </a:p>
          <a:p>
            <a:endParaRPr lang="en-US" dirty="0"/>
          </a:p>
          <a:p>
            <a:endParaRPr lang="en-US" dirty="0"/>
          </a:p>
        </p:txBody>
      </p:sp>
    </p:spTree>
    <p:extLst>
      <p:ext uri="{BB962C8B-B14F-4D97-AF65-F5344CB8AC3E}">
        <p14:creationId xmlns:p14="http://schemas.microsoft.com/office/powerpoint/2010/main" val="1543462363"/>
      </p:ext>
    </p:extLst>
  </p:cSld>
  <p:clrMapOvr>
    <a:masterClrMapping/>
  </p:clrMapOvr>
  <p:transition>
    <p:dissolv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Areas commonly affected</a:t>
            </a:r>
            <a:endParaRPr lang="en-GB" b="1" dirty="0"/>
          </a:p>
        </p:txBody>
      </p:sp>
      <p:sp>
        <p:nvSpPr>
          <p:cNvPr id="3" name="Content Placeholder 2"/>
          <p:cNvSpPr>
            <a:spLocks noGrp="1"/>
          </p:cNvSpPr>
          <p:nvPr>
            <p:ph idx="1"/>
          </p:nvPr>
        </p:nvSpPr>
        <p:spPr>
          <a:xfrm>
            <a:off x="533400" y="1905000"/>
            <a:ext cx="8013700" cy="4343400"/>
          </a:xfrm>
        </p:spPr>
        <p:txBody>
          <a:bodyPr/>
          <a:lstStyle/>
          <a:p>
            <a:r>
              <a:rPr lang="en-GB" dirty="0" smtClean="0"/>
              <a:t>Scalp </a:t>
            </a:r>
          </a:p>
          <a:p>
            <a:r>
              <a:rPr lang="en-GB" dirty="0" smtClean="0"/>
              <a:t>Extensor part of elbows and knees</a:t>
            </a:r>
          </a:p>
          <a:p>
            <a:r>
              <a:rPr lang="en-GB" dirty="0" smtClean="0"/>
              <a:t>Soles and pain</a:t>
            </a:r>
          </a:p>
          <a:p>
            <a:r>
              <a:rPr lang="en-GB" dirty="0" smtClean="0"/>
              <a:t>Face, Ears</a:t>
            </a:r>
          </a:p>
          <a:p>
            <a:r>
              <a:rPr lang="en-GB" dirty="0" smtClean="0"/>
              <a:t>Genitalia, Nail</a:t>
            </a:r>
          </a:p>
          <a:p>
            <a:r>
              <a:rPr lang="en-GB" dirty="0" smtClean="0"/>
              <a:t>Sacrum and </a:t>
            </a:r>
            <a:r>
              <a:rPr lang="en-GB" dirty="0" err="1" smtClean="0"/>
              <a:t>intergluteal</a:t>
            </a:r>
            <a:r>
              <a:rPr lang="en-GB" dirty="0" smtClean="0"/>
              <a:t> folds</a:t>
            </a:r>
          </a:p>
        </p:txBody>
      </p:sp>
    </p:spTree>
    <p:extLst>
      <p:ext uri="{BB962C8B-B14F-4D97-AF65-F5344CB8AC3E}">
        <p14:creationId xmlns:p14="http://schemas.microsoft.com/office/powerpoint/2010/main" val="2994652547"/>
      </p:ext>
    </p:extLst>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66" y="304800"/>
            <a:ext cx="8229600" cy="1295400"/>
          </a:xfrm>
        </p:spPr>
        <p:txBody>
          <a:bodyPr>
            <a:normAutofit fontScale="90000"/>
          </a:bodyPr>
          <a:lstStyle/>
          <a:p>
            <a:r>
              <a:rPr lang="en-US" dirty="0" smtClean="0"/>
              <a:t>Assessment and Diagnostic Findings </a:t>
            </a:r>
            <a:endParaRPr lang="en-US" dirty="0"/>
          </a:p>
        </p:txBody>
      </p:sp>
      <p:sp>
        <p:nvSpPr>
          <p:cNvPr id="3" name="Content Placeholder 2"/>
          <p:cNvSpPr>
            <a:spLocks noGrp="1"/>
          </p:cNvSpPr>
          <p:nvPr>
            <p:ph idx="1"/>
          </p:nvPr>
        </p:nvSpPr>
        <p:spPr>
          <a:xfrm>
            <a:off x="457200" y="1905000"/>
            <a:ext cx="8229600" cy="4648200"/>
          </a:xfrm>
        </p:spPr>
        <p:txBody>
          <a:bodyPr/>
          <a:lstStyle/>
          <a:p>
            <a:r>
              <a:rPr lang="en-US" dirty="0" smtClean="0"/>
              <a:t>The presence of the classic plaque-type lesions generally conﬁrms the diagnosis of psoriasis. </a:t>
            </a:r>
          </a:p>
          <a:p>
            <a:r>
              <a:rPr lang="en-US" dirty="0" smtClean="0"/>
              <a:t>Because the lesions tend to change histologically as they progress , biopsy of the skin is of little diagnostic value. </a:t>
            </a:r>
          </a:p>
          <a:p>
            <a:r>
              <a:rPr lang="en-US" dirty="0" smtClean="0"/>
              <a:t>When in doubt, the health professional should assess for signs of nail and scalp involvement and for a positive family history.</a:t>
            </a:r>
          </a:p>
        </p:txBody>
      </p:sp>
    </p:spTree>
    <p:extLst>
      <p:ext uri="{BB962C8B-B14F-4D97-AF65-F5344CB8AC3E}">
        <p14:creationId xmlns:p14="http://schemas.microsoft.com/office/powerpoint/2010/main" val="4015291953"/>
      </p:ext>
    </p:extLst>
  </p:cSld>
  <p:clrMapOvr>
    <a:masterClrMapping/>
  </p:clrMapOvr>
  <p:transition>
    <p:dissolv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838200"/>
          </a:xfrm>
        </p:spPr>
        <p:txBody>
          <a:bodyPr/>
          <a:lstStyle/>
          <a:p>
            <a:r>
              <a:rPr lang="en-US" b="1" dirty="0" smtClean="0"/>
              <a:t>Medical Management </a:t>
            </a:r>
            <a:endParaRPr lang="en-US" b="1" dirty="0"/>
          </a:p>
        </p:txBody>
      </p:sp>
      <p:sp>
        <p:nvSpPr>
          <p:cNvPr id="3" name="Content Placeholder 2"/>
          <p:cNvSpPr>
            <a:spLocks noGrp="1"/>
          </p:cNvSpPr>
          <p:nvPr>
            <p:ph idx="1"/>
          </p:nvPr>
        </p:nvSpPr>
        <p:spPr>
          <a:xfrm>
            <a:off x="457200" y="1524000"/>
            <a:ext cx="8229600" cy="5029200"/>
          </a:xfrm>
        </p:spPr>
        <p:txBody>
          <a:bodyPr>
            <a:normAutofit/>
          </a:bodyPr>
          <a:lstStyle/>
          <a:p>
            <a:r>
              <a:rPr lang="en-US" dirty="0" smtClean="0"/>
              <a:t>The goals of management are to slow the rapid turnover of epidermis, to promote resolution of the psoriatic lesions, and to control the natural cycles of the disease. There is no known cure. </a:t>
            </a:r>
          </a:p>
          <a:p>
            <a:pPr marL="0" indent="0">
              <a:buNone/>
            </a:pPr>
            <a:r>
              <a:rPr lang="en-US" b="1" dirty="0" smtClean="0"/>
              <a:t>Pharmacologic Therapy </a:t>
            </a:r>
          </a:p>
          <a:p>
            <a:r>
              <a:rPr lang="en-US" dirty="0" smtClean="0"/>
              <a:t>Three </a:t>
            </a:r>
            <a:r>
              <a:rPr lang="en-US" dirty="0"/>
              <a:t>types of therapy are standard: topical, </a:t>
            </a:r>
            <a:r>
              <a:rPr lang="en-US" dirty="0" err="1"/>
              <a:t>intralesional</a:t>
            </a:r>
            <a:r>
              <a:rPr lang="en-US" dirty="0"/>
              <a:t>, and systemic</a:t>
            </a:r>
          </a:p>
          <a:p>
            <a:r>
              <a:rPr lang="en-US" dirty="0"/>
              <a:t>Topically applied agents are used to slow the overactive epidermis without affecting other tissues </a:t>
            </a:r>
            <a:r>
              <a:rPr lang="en-US" dirty="0" smtClean="0"/>
              <a:t>e.g. </a:t>
            </a:r>
            <a:r>
              <a:rPr lang="en-US" dirty="0"/>
              <a:t>tar preparations, </a:t>
            </a:r>
            <a:r>
              <a:rPr lang="en-US" dirty="0" err="1"/>
              <a:t>anthralin</a:t>
            </a:r>
            <a:r>
              <a:rPr lang="en-US" dirty="0"/>
              <a:t>, salicylic acid, and corticosteroids </a:t>
            </a:r>
          </a:p>
        </p:txBody>
      </p:sp>
    </p:spTree>
    <p:extLst>
      <p:ext uri="{BB962C8B-B14F-4D97-AF65-F5344CB8AC3E}">
        <p14:creationId xmlns:p14="http://schemas.microsoft.com/office/powerpoint/2010/main" val="913384168"/>
      </p:ext>
    </p:extLst>
  </p:cSld>
  <p:clrMapOvr>
    <a:masterClrMapping/>
  </p:clrMapOvr>
  <p:transition>
    <p:dissolv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4850"/>
            <a:ext cx="7924800" cy="666750"/>
          </a:xfrm>
        </p:spPr>
        <p:txBody>
          <a:bodyPr/>
          <a:lstStyle/>
          <a:p>
            <a:endParaRPr lang="en-GB" dirty="0"/>
          </a:p>
        </p:txBody>
      </p:sp>
      <p:sp>
        <p:nvSpPr>
          <p:cNvPr id="3" name="Content Placeholder 2"/>
          <p:cNvSpPr>
            <a:spLocks noGrp="1"/>
          </p:cNvSpPr>
          <p:nvPr>
            <p:ph idx="1"/>
          </p:nvPr>
        </p:nvSpPr>
        <p:spPr>
          <a:xfrm>
            <a:off x="609600" y="1600199"/>
            <a:ext cx="8077200" cy="4724401"/>
          </a:xfrm>
        </p:spPr>
        <p:txBody>
          <a:bodyPr/>
          <a:lstStyle/>
          <a:p>
            <a:r>
              <a:rPr lang="en-US" sz="2800" dirty="0"/>
              <a:t>In chronic cases 2% </a:t>
            </a:r>
            <a:r>
              <a:rPr lang="en-US" sz="2800" dirty="0" err="1"/>
              <a:t>Dithranol</a:t>
            </a:r>
            <a:r>
              <a:rPr lang="en-US" sz="2800" dirty="0"/>
              <a:t> ointment is applied to give long term safety </a:t>
            </a:r>
          </a:p>
          <a:p>
            <a:r>
              <a:rPr lang="en-US" sz="2800" dirty="0"/>
              <a:t>Give tranquilizers and </a:t>
            </a:r>
            <a:r>
              <a:rPr lang="en-US" sz="2800" dirty="0" err="1"/>
              <a:t>sadatives</a:t>
            </a:r>
            <a:r>
              <a:rPr lang="en-US" sz="2800" dirty="0"/>
              <a:t> to allay anxiety </a:t>
            </a:r>
          </a:p>
          <a:p>
            <a:r>
              <a:rPr lang="en-US" sz="2800" dirty="0"/>
              <a:t>Provide night light clothing</a:t>
            </a:r>
            <a:r>
              <a:rPr lang="en-US" sz="2800" dirty="0" smtClean="0"/>
              <a:t>.</a:t>
            </a:r>
          </a:p>
          <a:p>
            <a:r>
              <a:rPr lang="en-US" sz="2800" dirty="0" err="1"/>
              <a:t>Intralesional</a:t>
            </a:r>
            <a:r>
              <a:rPr lang="en-US" sz="2800" dirty="0"/>
              <a:t> injections of triamcinolone </a:t>
            </a:r>
            <a:r>
              <a:rPr lang="en-US" sz="2800" dirty="0" err="1"/>
              <a:t>acetonide</a:t>
            </a:r>
            <a:r>
              <a:rPr lang="en-US" sz="2800" dirty="0"/>
              <a:t> (</a:t>
            </a:r>
            <a:r>
              <a:rPr lang="en-US" sz="2800" dirty="0" err="1"/>
              <a:t>Aristocort</a:t>
            </a:r>
            <a:r>
              <a:rPr lang="en-US" sz="2800" dirty="0"/>
              <a:t>, Kenalog-10, </a:t>
            </a:r>
            <a:r>
              <a:rPr lang="en-US" sz="2800" dirty="0" err="1"/>
              <a:t>Trymex</a:t>
            </a:r>
            <a:r>
              <a:rPr lang="en-US" sz="2800" dirty="0"/>
              <a:t>) can be administered directly into highly visible or isolated patches of psoriasis that are resistant to other forms of therapy. </a:t>
            </a:r>
          </a:p>
          <a:p>
            <a:endParaRPr lang="en-US" sz="2800" dirty="0"/>
          </a:p>
          <a:p>
            <a:endParaRPr lang="en-US" dirty="0"/>
          </a:p>
          <a:p>
            <a:endParaRPr lang="en-US" dirty="0"/>
          </a:p>
          <a:p>
            <a:endParaRPr lang="en-GB" dirty="0"/>
          </a:p>
        </p:txBody>
      </p:sp>
    </p:spTree>
    <p:extLst>
      <p:ext uri="{BB962C8B-B14F-4D97-AF65-F5344CB8AC3E}">
        <p14:creationId xmlns:p14="http://schemas.microsoft.com/office/powerpoint/2010/main" val="3864655101"/>
      </p:ext>
    </p:extLst>
  </p:cSld>
  <p:clrMapOvr>
    <a:masterClrMapping/>
  </p:clrMapOvr>
  <p:transition>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892" y="304800"/>
            <a:ext cx="8229600" cy="685800"/>
          </a:xfrm>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533400" y="1143000"/>
            <a:ext cx="8153400" cy="5410200"/>
          </a:xfrm>
        </p:spPr>
        <p:txBody>
          <a:bodyPr>
            <a:noAutofit/>
          </a:bodyPr>
          <a:lstStyle/>
          <a:p>
            <a:pPr marL="0" indent="0">
              <a:buNone/>
            </a:pPr>
            <a:r>
              <a:rPr lang="en-US" sz="2800" dirty="0"/>
              <a:t>Systemic cytotoxic preparations, such as methotrexate, have been used in treating extensive psoriasis that fails to respond to other forms of therapy.</a:t>
            </a:r>
          </a:p>
          <a:p>
            <a:pPr marL="0" indent="0">
              <a:buNone/>
            </a:pPr>
            <a:r>
              <a:rPr lang="en-US" sz="2800" b="1" dirty="0" smtClean="0"/>
              <a:t>Other management</a:t>
            </a:r>
          </a:p>
          <a:p>
            <a:r>
              <a:rPr lang="en-US" sz="2800" dirty="0"/>
              <a:t>PUVA is used and for which it was originally developed is </a:t>
            </a:r>
            <a:r>
              <a:rPr lang="en-US" sz="2800" dirty="0">
                <a:hlinkClick r:id="rId2"/>
              </a:rPr>
              <a:t>psoriasis</a:t>
            </a:r>
            <a:r>
              <a:rPr lang="en-US" sz="2800" dirty="0" smtClean="0"/>
              <a:t>.</a:t>
            </a:r>
          </a:p>
          <a:p>
            <a:r>
              <a:rPr lang="en-US" sz="2800" dirty="0"/>
              <a:t>The P stands for psoralen, the U for ultra, the V for violet, and the A for that portion of the solar spectrum between 320 and 400 nanometers in wavelength.</a:t>
            </a:r>
          </a:p>
          <a:p>
            <a:endParaRPr lang="en-US" sz="2800" dirty="0" smtClean="0"/>
          </a:p>
        </p:txBody>
      </p:sp>
    </p:spTree>
    <p:extLst>
      <p:ext uri="{BB962C8B-B14F-4D97-AF65-F5344CB8AC3E}">
        <p14:creationId xmlns:p14="http://schemas.microsoft.com/office/powerpoint/2010/main" val="2985789406"/>
      </p:ext>
    </p:extLst>
  </p:cSld>
  <p:clrMapOvr>
    <a:masterClrMapping/>
  </p:clrMapOvr>
  <p:transition>
    <p:dissolv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42950"/>
          </a:xfrm>
        </p:spPr>
        <p:txBody>
          <a:bodyPr/>
          <a:lstStyle/>
          <a:p>
            <a:endParaRPr lang="en-GB" dirty="0"/>
          </a:p>
        </p:txBody>
      </p:sp>
      <p:sp>
        <p:nvSpPr>
          <p:cNvPr id="3" name="Content Placeholder 2"/>
          <p:cNvSpPr>
            <a:spLocks noGrp="1"/>
          </p:cNvSpPr>
          <p:nvPr>
            <p:ph idx="1"/>
          </p:nvPr>
        </p:nvSpPr>
        <p:spPr>
          <a:xfrm>
            <a:off x="457200" y="1447801"/>
            <a:ext cx="8229600" cy="4876800"/>
          </a:xfrm>
        </p:spPr>
        <p:txBody>
          <a:bodyPr/>
          <a:lstStyle/>
          <a:p>
            <a:r>
              <a:rPr lang="en-US" sz="2800" dirty="0" smtClean="0"/>
              <a:t>Diet </a:t>
            </a:r>
            <a:r>
              <a:rPr lang="en-US" sz="2800" dirty="0"/>
              <a:t>rich in protein and </a:t>
            </a:r>
            <a:r>
              <a:rPr lang="en-US" sz="2800" dirty="0" smtClean="0"/>
              <a:t>vitamins</a:t>
            </a:r>
          </a:p>
          <a:p>
            <a:r>
              <a:rPr lang="en-US" sz="2800" dirty="0" smtClean="0"/>
              <a:t>Provide </a:t>
            </a:r>
            <a:r>
              <a:rPr lang="en-US" sz="2800" dirty="0" err="1" smtClean="0"/>
              <a:t>oilbiths</a:t>
            </a:r>
            <a:r>
              <a:rPr lang="en-US" sz="2800" dirty="0" smtClean="0"/>
              <a:t> with corn oil or liquid paraffin to soften scales.</a:t>
            </a:r>
            <a:endParaRPr lang="en-US" sz="2800" dirty="0"/>
          </a:p>
          <a:p>
            <a:endParaRPr lang="en-GB" sz="2800" dirty="0"/>
          </a:p>
        </p:txBody>
      </p:sp>
    </p:spTree>
    <p:extLst>
      <p:ext uri="{BB962C8B-B14F-4D97-AF65-F5344CB8AC3E}">
        <p14:creationId xmlns:p14="http://schemas.microsoft.com/office/powerpoint/2010/main" val="570467079"/>
      </p:ext>
    </p:extLst>
  </p:cSld>
  <p:clrMapOvr>
    <a:masterClrMapping/>
  </p:clrMapOvr>
  <p:transition>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r>
              <a:rPr lang="en-US" b="1" dirty="0"/>
              <a:t>Nursing Interventions </a:t>
            </a:r>
          </a:p>
        </p:txBody>
      </p:sp>
      <p:sp>
        <p:nvSpPr>
          <p:cNvPr id="3" name="Content Placeholder 2"/>
          <p:cNvSpPr>
            <a:spLocks noGrp="1"/>
          </p:cNvSpPr>
          <p:nvPr>
            <p:ph idx="1"/>
          </p:nvPr>
        </p:nvSpPr>
        <p:spPr>
          <a:xfrm>
            <a:off x="609600" y="1676400"/>
            <a:ext cx="7924800" cy="4800600"/>
          </a:xfrm>
        </p:spPr>
        <p:txBody>
          <a:bodyPr/>
          <a:lstStyle/>
          <a:p>
            <a:r>
              <a:rPr lang="en-US" dirty="0" smtClean="0"/>
              <a:t>Promoting understanding</a:t>
            </a:r>
          </a:p>
          <a:p>
            <a:r>
              <a:rPr lang="en-US" dirty="0" smtClean="0"/>
              <a:t>Increasing skin integrity</a:t>
            </a:r>
          </a:p>
          <a:p>
            <a:r>
              <a:rPr lang="en-US" dirty="0" smtClean="0"/>
              <a:t>Improving self-concept and body image</a:t>
            </a:r>
          </a:p>
          <a:p>
            <a:r>
              <a:rPr lang="en-US" dirty="0" smtClean="0"/>
              <a:t>Monitoring and managing potential complications e.g. psoriatic arthritis</a:t>
            </a:r>
          </a:p>
          <a:p>
            <a:r>
              <a:rPr lang="en-US" dirty="0" smtClean="0"/>
              <a:t>Teach patient self-care</a:t>
            </a:r>
          </a:p>
          <a:p>
            <a:r>
              <a:rPr lang="en-US" dirty="0" smtClean="0"/>
              <a:t>First</a:t>
            </a:r>
            <a:r>
              <a:rPr lang="en-US" dirty="0"/>
              <a:t>, any precipitating or aggravating factors are addressed. </a:t>
            </a:r>
            <a:endParaRPr lang="en-US" dirty="0" smtClean="0"/>
          </a:p>
          <a:p>
            <a:r>
              <a:rPr lang="en-US" dirty="0" smtClean="0"/>
              <a:t>Emotional and psychological support</a:t>
            </a:r>
          </a:p>
          <a:p>
            <a:pPr marL="0" indent="0">
              <a:buNone/>
            </a:pPr>
            <a:endParaRPr lang="en-US" dirty="0"/>
          </a:p>
        </p:txBody>
      </p:sp>
    </p:spTree>
    <p:extLst>
      <p:ext uri="{BB962C8B-B14F-4D97-AF65-F5344CB8AC3E}">
        <p14:creationId xmlns:p14="http://schemas.microsoft.com/office/powerpoint/2010/main" val="3054665259"/>
      </p:ext>
    </p:extLst>
  </p:cSld>
  <p:clrMapOvr>
    <a:masterClrMapping/>
  </p:clrMapOvr>
  <p:transition>
    <p:dissolv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Complications</a:t>
            </a:r>
            <a:endParaRPr lang="en-US" b="1" dirty="0"/>
          </a:p>
        </p:txBody>
      </p:sp>
      <p:sp>
        <p:nvSpPr>
          <p:cNvPr id="3" name="Content Placeholder 2"/>
          <p:cNvSpPr>
            <a:spLocks noGrp="1"/>
          </p:cNvSpPr>
          <p:nvPr>
            <p:ph idx="1"/>
          </p:nvPr>
        </p:nvSpPr>
        <p:spPr/>
        <p:txBody>
          <a:bodyPr/>
          <a:lstStyle/>
          <a:p>
            <a:r>
              <a:rPr lang="en-US" dirty="0"/>
              <a:t>A</a:t>
            </a:r>
            <a:r>
              <a:rPr lang="en-US" dirty="0" smtClean="0"/>
              <a:t>ssociated with asymmetric rheumatoid factor– negative arthritis of multiple joints. The arthritic development can occur before or after the skin lesions appear.</a:t>
            </a:r>
          </a:p>
          <a:p>
            <a:r>
              <a:rPr lang="en-US" dirty="0"/>
              <a:t>A</a:t>
            </a:r>
            <a:r>
              <a:rPr lang="en-US" dirty="0" smtClean="0"/>
              <a:t>n </a:t>
            </a:r>
            <a:r>
              <a:rPr lang="en-US" dirty="0" err="1" smtClean="0"/>
              <a:t>exfoliative</a:t>
            </a:r>
            <a:r>
              <a:rPr lang="en-US" dirty="0" smtClean="0"/>
              <a:t> psoriatic state in which the disease progresses to involve the total body surface, called </a:t>
            </a:r>
            <a:r>
              <a:rPr lang="en-US" dirty="0" err="1" smtClean="0"/>
              <a:t>erythrodermic</a:t>
            </a:r>
            <a:r>
              <a:rPr lang="en-US" dirty="0" smtClean="0"/>
              <a:t> psoriasis. </a:t>
            </a:r>
            <a:endParaRPr lang="en-US" dirty="0"/>
          </a:p>
        </p:txBody>
      </p:sp>
    </p:spTree>
    <p:extLst>
      <p:ext uri="{BB962C8B-B14F-4D97-AF65-F5344CB8AC3E}">
        <p14:creationId xmlns:p14="http://schemas.microsoft.com/office/powerpoint/2010/main" val="572812217"/>
      </p:ext>
    </p:extLst>
  </p:cSld>
  <p:clrMapOvr>
    <a:masterClrMapping/>
  </p:clrMapOvr>
  <p:transition>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Health Education </a:t>
            </a:r>
            <a:endParaRPr lang="en-GB" b="1" dirty="0"/>
          </a:p>
        </p:txBody>
      </p:sp>
      <p:sp>
        <p:nvSpPr>
          <p:cNvPr id="3" name="Content Placeholder 2"/>
          <p:cNvSpPr>
            <a:spLocks noGrp="1"/>
          </p:cNvSpPr>
          <p:nvPr>
            <p:ph idx="1"/>
          </p:nvPr>
        </p:nvSpPr>
        <p:spPr/>
        <p:txBody>
          <a:bodyPr/>
          <a:lstStyle/>
          <a:p>
            <a:r>
              <a:rPr lang="en-GB" dirty="0" smtClean="0"/>
              <a:t>Drug compliance</a:t>
            </a:r>
          </a:p>
          <a:p>
            <a:r>
              <a:rPr lang="en-GB" dirty="0" smtClean="0"/>
              <a:t>Dermatological follow up hygiene</a:t>
            </a:r>
            <a:endParaRPr lang="en-GB" dirty="0"/>
          </a:p>
        </p:txBody>
      </p:sp>
    </p:spTree>
    <p:extLst>
      <p:ext uri="{BB962C8B-B14F-4D97-AF65-F5344CB8AC3E}">
        <p14:creationId xmlns:p14="http://schemas.microsoft.com/office/powerpoint/2010/main" val="2225632640"/>
      </p:ext>
    </p:extLst>
  </p:cSld>
  <p:clrMapOvr>
    <a:masterClrMapping/>
  </p:clrMapOvr>
  <p:transition>
    <p:dissolv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Assigment</a:t>
            </a:r>
            <a:r>
              <a:rPr lang="en-GB" dirty="0" smtClean="0"/>
              <a:t> </a:t>
            </a:r>
            <a:endParaRPr lang="en-GB" dirty="0"/>
          </a:p>
        </p:txBody>
      </p:sp>
      <p:sp>
        <p:nvSpPr>
          <p:cNvPr id="3" name="Content Placeholder 2"/>
          <p:cNvSpPr>
            <a:spLocks noGrp="1"/>
          </p:cNvSpPr>
          <p:nvPr>
            <p:ph idx="1"/>
          </p:nvPr>
        </p:nvSpPr>
        <p:spPr/>
        <p:txBody>
          <a:bodyPr/>
          <a:lstStyle/>
          <a:p>
            <a:r>
              <a:rPr lang="en-GB" sz="2800" dirty="0" smtClean="0">
                <a:solidFill>
                  <a:srgbClr val="FF0000"/>
                </a:solidFill>
              </a:rPr>
              <a:t>Discuss the following conditions:</a:t>
            </a:r>
          </a:p>
          <a:p>
            <a:pPr lvl="1"/>
            <a:r>
              <a:rPr lang="en-GB" sz="2800" i="1" dirty="0" smtClean="0">
                <a:solidFill>
                  <a:srgbClr val="FF0000"/>
                </a:solidFill>
              </a:rPr>
              <a:t>Fungal infection-ringworms</a:t>
            </a:r>
          </a:p>
          <a:p>
            <a:pPr lvl="1"/>
            <a:r>
              <a:rPr lang="en-GB" sz="2800" i="1" dirty="0" smtClean="0">
                <a:solidFill>
                  <a:srgbClr val="FF0000"/>
                </a:solidFill>
              </a:rPr>
              <a:t>Scabies</a:t>
            </a:r>
          </a:p>
          <a:p>
            <a:pPr marL="881063" lvl="1" indent="-514350">
              <a:buFont typeface="+mj-lt"/>
              <a:buAutoNum type="arabicPeriod"/>
            </a:pPr>
            <a:endParaRPr lang="en-GB" i="1" dirty="0"/>
          </a:p>
        </p:txBody>
      </p:sp>
    </p:spTree>
    <p:extLst>
      <p:ext uri="{BB962C8B-B14F-4D97-AF65-F5344CB8AC3E}">
        <p14:creationId xmlns:p14="http://schemas.microsoft.com/office/powerpoint/2010/main" val="3670036255"/>
      </p:ext>
    </p:extLst>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2.xml><?xml version="1.0" encoding="utf-8"?>
<a:themeOverride xmlns:a="http://schemas.openxmlformats.org/drawingml/2006/main">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
  <TotalTime>1068</TotalTime>
  <Words>4526</Words>
  <Application>Microsoft Office PowerPoint</Application>
  <PresentationFormat>On-screen Show (4:3)</PresentationFormat>
  <Paragraphs>463</Paragraphs>
  <Slides>104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104</vt:i4>
      </vt:variant>
    </vt:vector>
  </HeadingPairs>
  <TitlesOfParts>
    <vt:vector size="112" baseType="lpstr">
      <vt:lpstr>Arial</vt:lpstr>
      <vt:lpstr>Calibri</vt:lpstr>
      <vt:lpstr>Constantia</vt:lpstr>
      <vt:lpstr>Majalla UI</vt:lpstr>
      <vt:lpstr>Times New Roman</vt:lpstr>
      <vt:lpstr>Wingdings</vt:lpstr>
      <vt:lpstr>Wingdings 2</vt:lpstr>
      <vt:lpstr>Flow</vt:lpstr>
      <vt:lpstr>   </vt:lpstr>
      <vt:lpstr>SKIN</vt:lpstr>
      <vt:lpstr>CONT…</vt:lpstr>
      <vt:lpstr>CONT…</vt:lpstr>
      <vt:lpstr>SKIN LESIONS </vt:lpstr>
      <vt:lpstr>CONT…</vt:lpstr>
      <vt:lpstr>CONT…</vt:lpstr>
      <vt:lpstr>CONT…</vt:lpstr>
      <vt:lpstr>CONT…</vt:lpstr>
      <vt:lpstr>Impetigo</vt:lpstr>
      <vt:lpstr>Impetigo </vt:lpstr>
      <vt:lpstr>PowerPoint Presentation</vt:lpstr>
      <vt:lpstr>Clinical forms/types</vt:lpstr>
      <vt:lpstr>PowerPoint Presentation</vt:lpstr>
      <vt:lpstr>Pathophysiology</vt:lpstr>
      <vt:lpstr>PowerPoint Presentation</vt:lpstr>
      <vt:lpstr>Mode of transmission</vt:lpstr>
      <vt:lpstr>  Clinical features</vt:lpstr>
      <vt:lpstr>Diagnosis </vt:lpstr>
      <vt:lpstr>Impetigo</vt:lpstr>
      <vt:lpstr>PowerPoint Presentation</vt:lpstr>
      <vt:lpstr>Nursing Management </vt:lpstr>
      <vt:lpstr>Management</vt:lpstr>
      <vt:lpstr>PowerPoint Presentation</vt:lpstr>
      <vt:lpstr>Complications </vt:lpstr>
      <vt:lpstr>Health education</vt:lpstr>
      <vt:lpstr>Acne Vulgaris</vt:lpstr>
      <vt:lpstr>Acne Vulgaris</vt:lpstr>
      <vt:lpstr>Incidence </vt:lpstr>
      <vt:lpstr>Pathophysiology </vt:lpstr>
      <vt:lpstr>PowerPoint Presentation</vt:lpstr>
      <vt:lpstr>Predisposing factors </vt:lpstr>
      <vt:lpstr>PowerPoint Presentation</vt:lpstr>
      <vt:lpstr>Causative agent</vt:lpstr>
      <vt:lpstr>Signs and Syptoms</vt:lpstr>
      <vt:lpstr>Aggreviating factors</vt:lpstr>
      <vt:lpstr>Assessment and Diagnostic Findings</vt:lpstr>
      <vt:lpstr>Nursing Management </vt:lpstr>
      <vt:lpstr>CONT…</vt:lpstr>
      <vt:lpstr>Treatment</vt:lpstr>
      <vt:lpstr>PowerPoint Presentation</vt:lpstr>
      <vt:lpstr>PowerPoint Presentation</vt:lpstr>
      <vt:lpstr>Eczema</vt:lpstr>
      <vt:lpstr>Introduction </vt:lpstr>
      <vt:lpstr>PowerPoint Presentation</vt:lpstr>
      <vt:lpstr>Causes </vt:lpstr>
      <vt:lpstr>Types of eczema </vt:lpstr>
      <vt:lpstr>Infantile eczema </vt:lpstr>
      <vt:lpstr>PowerPoint Presentation</vt:lpstr>
      <vt:lpstr>PowerPoint Presentation</vt:lpstr>
      <vt:lpstr>PowerPoint Presentation</vt:lpstr>
      <vt:lpstr>Characteristics of eczema</vt:lpstr>
      <vt:lpstr>Management </vt:lpstr>
      <vt:lpstr>Seborrheic Dermatitis </vt:lpstr>
      <vt:lpstr>Definition </vt:lpstr>
      <vt:lpstr>Cause </vt:lpstr>
      <vt:lpstr>Predisposing factors</vt:lpstr>
      <vt:lpstr>Clinical Manifestations </vt:lpstr>
      <vt:lpstr>Cont…</vt:lpstr>
      <vt:lpstr>Medical Management </vt:lpstr>
      <vt:lpstr>Nursing Management </vt:lpstr>
      <vt:lpstr>Cont…</vt:lpstr>
      <vt:lpstr>Health Education</vt:lpstr>
      <vt:lpstr>Herpes Zoster </vt:lpstr>
      <vt:lpstr>Introduction </vt:lpstr>
      <vt:lpstr>Mode of spread</vt:lpstr>
      <vt:lpstr>Areas affected</vt:lpstr>
      <vt:lpstr>Clinical Manifestations </vt:lpstr>
      <vt:lpstr>Diagnosis </vt:lpstr>
      <vt:lpstr>Medical Management </vt:lpstr>
      <vt:lpstr>PowerPoint Presentation</vt:lpstr>
      <vt:lpstr>Nursing Management </vt:lpstr>
      <vt:lpstr>Complications </vt:lpstr>
      <vt:lpstr>Herpes Simplex </vt:lpstr>
      <vt:lpstr>Introduction </vt:lpstr>
      <vt:lpstr>Classification</vt:lpstr>
      <vt:lpstr>PowerPoint Presentation</vt:lpstr>
      <vt:lpstr>Predisposing factors</vt:lpstr>
      <vt:lpstr>Signs and symptoms</vt:lpstr>
      <vt:lpstr>Assessment and Diagnostic Findings </vt:lpstr>
      <vt:lpstr>Medical Management </vt:lpstr>
      <vt:lpstr>Cont…</vt:lpstr>
      <vt:lpstr>Nursing Management </vt:lpstr>
      <vt:lpstr>Complications</vt:lpstr>
      <vt:lpstr>PSORIASIS</vt:lpstr>
      <vt:lpstr>Introduction </vt:lpstr>
      <vt:lpstr>PowerPoint Presentation</vt:lpstr>
      <vt:lpstr>Classification </vt:lpstr>
      <vt:lpstr>Clinical Manifestations </vt:lpstr>
      <vt:lpstr>Areas commonly affected</vt:lpstr>
      <vt:lpstr>Assessment and Diagnostic Findings </vt:lpstr>
      <vt:lpstr>Medical Management </vt:lpstr>
      <vt:lpstr>PowerPoint Presentation</vt:lpstr>
      <vt:lpstr>Cont…</vt:lpstr>
      <vt:lpstr>PowerPoint Presentation</vt:lpstr>
      <vt:lpstr>Nursing Interventions </vt:lpstr>
      <vt:lpstr>Complications</vt:lpstr>
      <vt:lpstr>Health Education </vt:lpstr>
      <vt:lpstr>Assigment </vt:lpstr>
      <vt:lpstr>Fungal infection</vt:lpstr>
      <vt:lpstr>Ringworms </vt:lpstr>
      <vt:lpstr>Causes </vt:lpstr>
      <vt:lpstr>Mode of transmission</vt:lpstr>
      <vt:lpstr>Types of ringworms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MIKE</dc:creator>
  <cp:lastModifiedBy>paul kwasi</cp:lastModifiedBy>
  <cp:revision>73</cp:revision>
  <dcterms:created xsi:type="dcterms:W3CDTF">2011-01-16T06:47:51Z</dcterms:created>
  <dcterms:modified xsi:type="dcterms:W3CDTF">2017-11-12T18:01:38Z</dcterms:modified>
</cp:coreProperties>
</file>