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91" r:id="rId34"/>
    <p:sldId id="292" r:id="rId35"/>
    <p:sldId id="293" r:id="rId36"/>
    <p:sldId id="294" r:id="rId37"/>
    <p:sldId id="295" r:id="rId38"/>
    <p:sldId id="288" r:id="rId39"/>
    <p:sldId id="289" r:id="rId40"/>
    <p:sldId id="290" r:id="rId41"/>
    <p:sldId id="296" r:id="rId42"/>
    <p:sldId id="297"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p:scale>
          <a:sx n="33" d="100"/>
          <a:sy n="33" d="100"/>
        </p:scale>
        <p:origin x="1260" y="3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4/2/2019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4/2/2019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4/2/2019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4/2/2019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ictionary.search.yahoo.com/search;_ylt=AwrBEiHd1VFVNVgALuZ5GVxH?ei=UTF-8&amp;fr=yhs-ddc-ddc_bd&amp;hsimp=yhs-ddc_bd&amp;hspart=ddc&amp;docid=8vBqOE7nw1rX9yGIB+TSrw&amp;source_lang=en&amp;target_lang=en&amp;p=ag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healthinaging.org/agingintheknow/glossary/trunk.asp"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ictionary.search.yahoo.com/search;_ylt=AwrBEiHd1VFVNVgANOZ5GVxH?ei=UTF-8&amp;fr=yhs-ddc-ddc_bd&amp;hsimp=yhs-ddc_bd&amp;hspart=ddc&amp;docid=nO+EP1MQ9454yl6Iyw/88Q&amp;source_lang=en&amp;target_lang=en&amp;p=aged"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www.senescence.info/bibliography.html#bid716" TargetMode="External"/><Relationship Id="rId2" Type="http://schemas.openxmlformats.org/officeDocument/2006/relationships/hyperlink" Target="http://www.senescence.info/bibliography.html#bid618" TargetMode="External"/><Relationship Id="rId1" Type="http://schemas.openxmlformats.org/officeDocument/2006/relationships/slideLayout" Target="../slideLayouts/slideLayout2.xml"/><Relationship Id="rId5" Type="http://schemas.openxmlformats.org/officeDocument/2006/relationships/hyperlink" Target="http://www.senescence.info/bibliography.html#bid177" TargetMode="External"/><Relationship Id="rId4" Type="http://schemas.openxmlformats.org/officeDocument/2006/relationships/hyperlink" Target="http://www.senescence.info/bibliography.html#bid564"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GERIATRICS AND SPECIAL NEEDS</a:t>
            </a:r>
            <a:endParaRPr lang="en-US" dirty="0"/>
          </a:p>
        </p:txBody>
      </p:sp>
      <p:sp>
        <p:nvSpPr>
          <p:cNvPr id="3" name="Subtitle 2"/>
          <p:cNvSpPr>
            <a:spLocks noGrp="1"/>
          </p:cNvSpPr>
          <p:nvPr>
            <p:ph type="subTitle" idx="1"/>
          </p:nvPr>
        </p:nvSpPr>
        <p:spPr/>
        <p:txBody>
          <a:bodyPr/>
          <a:lstStyle/>
          <a:p>
            <a:r>
              <a:rPr lang="en-US" dirty="0" smtClean="0"/>
              <a:t>BY  CHRISTINE KUVUNA</a:t>
            </a:r>
            <a:endParaRPr lang="en-US" dirty="0"/>
          </a:p>
        </p:txBody>
      </p:sp>
    </p:spTree>
    <p:extLst>
      <p:ext uri="{BB962C8B-B14F-4D97-AF65-F5344CB8AC3E}">
        <p14:creationId xmlns:p14="http://schemas.microsoft.com/office/powerpoint/2010/main" val="2346712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 views on aging</a:t>
            </a:r>
            <a:endParaRPr lang="en-US" dirty="0"/>
          </a:p>
        </p:txBody>
      </p:sp>
      <p:sp>
        <p:nvSpPr>
          <p:cNvPr id="3" name="Content Placeholder 2"/>
          <p:cNvSpPr>
            <a:spLocks noGrp="1"/>
          </p:cNvSpPr>
          <p:nvPr>
            <p:ph idx="1"/>
          </p:nvPr>
        </p:nvSpPr>
        <p:spPr/>
        <p:txBody>
          <a:bodyPr>
            <a:normAutofit/>
          </a:bodyPr>
          <a:lstStyle/>
          <a:p>
            <a:pPr marL="548640" lvl="0" indent="-411480" defTabSz="914400">
              <a:spcBef>
                <a:spcPct val="20000"/>
              </a:spcBef>
              <a:buClr>
                <a:prstClr val="white">
                  <a:shade val="95000"/>
                </a:prstClr>
              </a:buClr>
              <a:buSzPct val="65000"/>
              <a:buFont typeface="Wingdings 2"/>
              <a:buChar char=""/>
            </a:pPr>
            <a:r>
              <a:rPr lang="en-US" sz="2800" dirty="0">
                <a:solidFill>
                  <a:prstClr val="white"/>
                </a:solidFill>
                <a:latin typeface="Book Antiqua"/>
              </a:rPr>
              <a:t>People look forward to the “Golden Years”</a:t>
            </a:r>
          </a:p>
          <a:p>
            <a:pPr marL="548640" lvl="0" indent="-411480" defTabSz="914400">
              <a:spcBef>
                <a:spcPct val="20000"/>
              </a:spcBef>
              <a:buClr>
                <a:prstClr val="white">
                  <a:shade val="95000"/>
                </a:prstClr>
              </a:buClr>
              <a:buSzPct val="65000"/>
              <a:buFont typeface="Wingdings 2"/>
              <a:buChar char=""/>
            </a:pPr>
            <a:r>
              <a:rPr lang="en-US" sz="2800" dirty="0">
                <a:solidFill>
                  <a:prstClr val="white"/>
                </a:solidFill>
                <a:latin typeface="Book Antiqua"/>
              </a:rPr>
              <a:t>Society has different standards that older people are held to in comparison to younger people</a:t>
            </a:r>
          </a:p>
          <a:p>
            <a:pPr marL="548640" lvl="0" indent="-411480" defTabSz="914400">
              <a:spcBef>
                <a:spcPct val="20000"/>
              </a:spcBef>
              <a:buClr>
                <a:prstClr val="white">
                  <a:shade val="95000"/>
                </a:prstClr>
              </a:buClr>
              <a:buSzPct val="65000"/>
              <a:buFont typeface="Wingdings 2"/>
              <a:buChar char=""/>
            </a:pPr>
            <a:r>
              <a:rPr lang="en-US" sz="2800" dirty="0">
                <a:solidFill>
                  <a:prstClr val="white"/>
                </a:solidFill>
                <a:latin typeface="Book Antiqua"/>
              </a:rPr>
              <a:t>Have more free </a:t>
            </a:r>
            <a:r>
              <a:rPr lang="en-US" sz="2800" dirty="0" smtClean="0">
                <a:solidFill>
                  <a:prstClr val="white"/>
                </a:solidFill>
                <a:latin typeface="Book Antiqua"/>
              </a:rPr>
              <a:t>time to </a:t>
            </a:r>
            <a:r>
              <a:rPr lang="en-US" sz="2800" dirty="0">
                <a:solidFill>
                  <a:prstClr val="white"/>
                </a:solidFill>
                <a:latin typeface="Book Antiqua"/>
              </a:rPr>
              <a:t>spend with friends</a:t>
            </a:r>
          </a:p>
          <a:p>
            <a:pPr marL="548640" lvl="0" indent="-411480" defTabSz="914400">
              <a:spcBef>
                <a:spcPct val="20000"/>
              </a:spcBef>
              <a:buClr>
                <a:prstClr val="white">
                  <a:shade val="95000"/>
                </a:prstClr>
              </a:buClr>
              <a:buSzPct val="65000"/>
              <a:buNone/>
            </a:pPr>
            <a:r>
              <a:rPr lang="en-US" sz="2800" dirty="0">
                <a:solidFill>
                  <a:prstClr val="white"/>
                </a:solidFill>
                <a:latin typeface="Book Antiqua"/>
              </a:rPr>
              <a:t>     and Family</a:t>
            </a:r>
          </a:p>
          <a:p>
            <a:pPr marL="548640" lvl="0" indent="-411480" defTabSz="914400">
              <a:spcBef>
                <a:spcPct val="20000"/>
              </a:spcBef>
              <a:buClr>
                <a:prstClr val="white">
                  <a:shade val="95000"/>
                </a:prstClr>
              </a:buClr>
              <a:buSzPct val="65000"/>
              <a:buFont typeface="Wingdings 2"/>
              <a:buChar char=""/>
            </a:pPr>
            <a:r>
              <a:rPr lang="en-US" sz="2800" dirty="0">
                <a:solidFill>
                  <a:prstClr val="white"/>
                </a:solidFill>
                <a:latin typeface="Book Antiqua"/>
              </a:rPr>
              <a:t>Have the </a:t>
            </a:r>
            <a:r>
              <a:rPr lang="en-US" sz="2800" dirty="0" smtClean="0">
                <a:solidFill>
                  <a:prstClr val="white"/>
                </a:solidFill>
                <a:latin typeface="Book Antiqua"/>
              </a:rPr>
              <a:t>freedom </a:t>
            </a:r>
            <a:r>
              <a:rPr lang="en-US" sz="2800" dirty="0">
                <a:solidFill>
                  <a:prstClr val="white"/>
                </a:solidFill>
                <a:latin typeface="Book Antiqua"/>
              </a:rPr>
              <a:t>to do the things that</a:t>
            </a:r>
          </a:p>
          <a:p>
            <a:pPr marL="548640" lvl="0" indent="-411480" defTabSz="914400">
              <a:spcBef>
                <a:spcPct val="20000"/>
              </a:spcBef>
              <a:buClr>
                <a:prstClr val="white">
                  <a:shade val="95000"/>
                </a:prstClr>
              </a:buClr>
              <a:buSzPct val="65000"/>
              <a:buNone/>
            </a:pPr>
            <a:r>
              <a:rPr lang="en-US" sz="2800" dirty="0">
                <a:solidFill>
                  <a:prstClr val="white"/>
                </a:solidFill>
                <a:latin typeface="Book Antiqua"/>
              </a:rPr>
              <a:t>  couldn’t be done before</a:t>
            </a:r>
          </a:p>
        </p:txBody>
      </p:sp>
    </p:spTree>
    <p:extLst>
      <p:ext uri="{BB962C8B-B14F-4D97-AF65-F5344CB8AC3E}">
        <p14:creationId xmlns:p14="http://schemas.microsoft.com/office/powerpoint/2010/main" val="2546910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views on aging</a:t>
            </a:r>
            <a:endParaRPr lang="en-US" dirty="0"/>
          </a:p>
        </p:txBody>
      </p:sp>
      <p:sp>
        <p:nvSpPr>
          <p:cNvPr id="4" name="Content Placeholder 2"/>
          <p:cNvSpPr>
            <a:spLocks noGrp="1"/>
          </p:cNvSpPr>
          <p:nvPr>
            <p:ph idx="1"/>
          </p:nvPr>
        </p:nvSpPr>
        <p:spPr>
          <a:xfrm>
            <a:off x="875201" y="1595718"/>
            <a:ext cx="8946541" cy="4195481"/>
          </a:xfrm>
          <a:prstGeom prst="rect">
            <a:avLst/>
          </a:prstGeom>
        </p:spPr>
        <p:txBody>
          <a:bodyPr vert="horz">
            <a:normAutofit fontScale="92500" lnSpcReduction="20000"/>
          </a:bodyPr>
          <a:lst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marL="548640" marR="0" lvl="0" indent="-411480" algn="l" defTabSz="914400" rtl="0" eaLnBrk="1" fontAlgn="auto" latinLnBrk="0" hangingPunct="1">
              <a:lnSpc>
                <a:spcPct val="100000"/>
              </a:lnSpc>
              <a:spcBef>
                <a:spcPct val="20000"/>
              </a:spcBef>
              <a:spcAft>
                <a:spcPts val="0"/>
              </a:spcAft>
              <a:buClr>
                <a:sysClr val="window" lastClr="FFFFFF">
                  <a:shade val="95000"/>
                </a:sysClr>
              </a:buClr>
              <a:buSzPct val="65000"/>
              <a:buFont typeface="Wingdings 2"/>
              <a:buChar char=""/>
              <a:tabLst/>
              <a:defRPr/>
            </a:pPr>
            <a:r>
              <a:rPr kumimoji="0" lang="en-US" sz="2800" b="0" i="0" u="none" strike="noStrike" kern="1200" cap="none" spc="0" normalizeH="0" baseline="0" noProof="0" dirty="0" smtClean="0">
                <a:ln>
                  <a:noFill/>
                </a:ln>
                <a:solidFill>
                  <a:sysClr val="window" lastClr="FFFFFF"/>
                </a:solidFill>
                <a:effectLst/>
                <a:uLnTx/>
                <a:uFillTx/>
                <a:latin typeface="Book Antiqua"/>
              </a:rPr>
              <a:t>Poor view of turning 60 or 70</a:t>
            </a:r>
          </a:p>
          <a:p>
            <a:pPr marL="548640" marR="0" lvl="0" indent="-411480" algn="l" defTabSz="914400" rtl="0" eaLnBrk="1" fontAlgn="auto" latinLnBrk="0" hangingPunct="1">
              <a:lnSpc>
                <a:spcPct val="100000"/>
              </a:lnSpc>
              <a:spcBef>
                <a:spcPct val="20000"/>
              </a:spcBef>
              <a:spcAft>
                <a:spcPts val="0"/>
              </a:spcAft>
              <a:buClr>
                <a:sysClr val="window" lastClr="FFFFFF">
                  <a:shade val="95000"/>
                </a:sysClr>
              </a:buClr>
              <a:buSzPct val="65000"/>
              <a:buFont typeface="Wingdings 2"/>
              <a:buChar char=""/>
              <a:tabLst/>
              <a:defRPr/>
            </a:pPr>
            <a:r>
              <a:rPr kumimoji="0" lang="en-US" sz="2800" b="0" i="0" u="none" strike="noStrike" kern="1200" cap="none" spc="0" normalizeH="0" baseline="0" noProof="0" dirty="0" smtClean="0">
                <a:ln>
                  <a:noFill/>
                </a:ln>
                <a:solidFill>
                  <a:sysClr val="window" lastClr="FFFFFF"/>
                </a:solidFill>
                <a:effectLst/>
                <a:uLnTx/>
                <a:uFillTx/>
                <a:latin typeface="Book Antiqua"/>
              </a:rPr>
              <a:t>Older you get the worse off your health</a:t>
            </a:r>
          </a:p>
          <a:p>
            <a:pPr marL="548640" marR="0" lvl="0" indent="-411480" algn="l" defTabSz="914400" rtl="0" eaLnBrk="1" fontAlgn="auto" latinLnBrk="0" hangingPunct="1">
              <a:lnSpc>
                <a:spcPct val="100000"/>
              </a:lnSpc>
              <a:spcBef>
                <a:spcPct val="20000"/>
              </a:spcBef>
              <a:spcAft>
                <a:spcPts val="0"/>
              </a:spcAft>
              <a:buClr>
                <a:sysClr val="window" lastClr="FFFFFF">
                  <a:shade val="95000"/>
                </a:sysClr>
              </a:buClr>
              <a:buSzPct val="65000"/>
              <a:buFont typeface="Wingdings 2"/>
              <a:buChar char=""/>
              <a:tabLst/>
              <a:defRPr/>
            </a:pPr>
            <a:r>
              <a:rPr kumimoji="0" lang="en-US" sz="2800" b="0" i="0" u="none" strike="noStrike" kern="1200" cap="none" spc="0" normalizeH="0" baseline="0" noProof="0" dirty="0" smtClean="0">
                <a:ln>
                  <a:noFill/>
                </a:ln>
                <a:solidFill>
                  <a:sysClr val="window" lastClr="FFFFFF"/>
                </a:solidFill>
                <a:effectLst/>
                <a:uLnTx/>
                <a:uFillTx/>
                <a:latin typeface="Book Antiqua"/>
              </a:rPr>
              <a:t>Children like young adults</a:t>
            </a:r>
          </a:p>
          <a:p>
            <a:pPr marL="548640" marR="0" lvl="0" indent="-411480" algn="l" defTabSz="914400" rtl="0" eaLnBrk="1" fontAlgn="auto" latinLnBrk="0" hangingPunct="1">
              <a:lnSpc>
                <a:spcPct val="100000"/>
              </a:lnSpc>
              <a:spcBef>
                <a:spcPct val="20000"/>
              </a:spcBef>
              <a:spcAft>
                <a:spcPts val="0"/>
              </a:spcAft>
              <a:buClr>
                <a:sysClr val="window" lastClr="FFFFFF">
                  <a:shade val="95000"/>
                </a:sysClr>
              </a:buClr>
              <a:buSzPct val="65000"/>
              <a:buFont typeface="Wingdings 2"/>
              <a:buChar char=""/>
              <a:tabLst/>
              <a:defRPr/>
            </a:pPr>
            <a:r>
              <a:rPr kumimoji="0" lang="en-US" sz="2800" b="0" i="0" u="none" strike="noStrike" kern="1200" cap="none" spc="0" normalizeH="0" baseline="0" noProof="0" dirty="0" smtClean="0">
                <a:ln>
                  <a:noFill/>
                </a:ln>
                <a:solidFill>
                  <a:sysClr val="window" lastClr="FFFFFF"/>
                </a:solidFill>
                <a:effectLst/>
                <a:uLnTx/>
                <a:uFillTx/>
                <a:latin typeface="Book Antiqua"/>
              </a:rPr>
              <a:t>Will end up in an old age home</a:t>
            </a:r>
          </a:p>
          <a:p>
            <a:pPr marL="548640" marR="0" lvl="0" indent="-411480" algn="l" defTabSz="914400" rtl="0" eaLnBrk="1" fontAlgn="auto" latinLnBrk="0" hangingPunct="1">
              <a:lnSpc>
                <a:spcPct val="100000"/>
              </a:lnSpc>
              <a:spcBef>
                <a:spcPct val="20000"/>
              </a:spcBef>
              <a:spcAft>
                <a:spcPts val="0"/>
              </a:spcAft>
              <a:buClr>
                <a:sysClr val="window" lastClr="FFFFFF">
                  <a:shade val="95000"/>
                </a:sysClr>
              </a:buClr>
              <a:buSzPct val="65000"/>
              <a:buFont typeface="Wingdings 2"/>
              <a:buChar char=""/>
              <a:tabLst/>
              <a:defRPr/>
            </a:pPr>
            <a:r>
              <a:rPr kumimoji="0" lang="en-US" sz="2800" b="0" i="0" u="none" strike="noStrike" kern="1200" cap="none" spc="0" normalizeH="0" baseline="0" noProof="0" dirty="0" smtClean="0">
                <a:ln>
                  <a:noFill/>
                </a:ln>
                <a:solidFill>
                  <a:sysClr val="window" lastClr="FFFFFF"/>
                </a:solidFill>
                <a:effectLst/>
                <a:uLnTx/>
                <a:uFillTx/>
                <a:latin typeface="Book Antiqua"/>
              </a:rPr>
              <a:t>Age discrimination (employment, healthcare, etc)</a:t>
            </a:r>
          </a:p>
          <a:p>
            <a:pPr marL="548640" marR="0" lvl="0" indent="-411480" algn="l" defTabSz="914400" rtl="0" eaLnBrk="1" fontAlgn="auto" latinLnBrk="0" hangingPunct="1">
              <a:lnSpc>
                <a:spcPct val="100000"/>
              </a:lnSpc>
              <a:spcBef>
                <a:spcPct val="20000"/>
              </a:spcBef>
              <a:spcAft>
                <a:spcPts val="0"/>
              </a:spcAft>
              <a:buClr>
                <a:sysClr val="window" lastClr="FFFFFF">
                  <a:shade val="95000"/>
                </a:sysClr>
              </a:buClr>
              <a:buSzPct val="65000"/>
              <a:buFont typeface="Wingdings 2"/>
              <a:buChar char=""/>
              <a:tabLst/>
              <a:defRPr/>
            </a:pPr>
            <a:r>
              <a:rPr kumimoji="0" lang="en-US" sz="2800" b="0" i="0" u="none" strike="noStrike" kern="1200" cap="none" spc="0" normalizeH="0" baseline="0" noProof="0" dirty="0" smtClean="0">
                <a:ln>
                  <a:noFill/>
                </a:ln>
                <a:solidFill>
                  <a:sysClr val="window" lastClr="FFFFFF"/>
                </a:solidFill>
                <a:effectLst/>
                <a:uLnTx/>
                <a:uFillTx/>
                <a:latin typeface="Book Antiqua"/>
              </a:rPr>
              <a:t>Women aren’t as beautiful as they age</a:t>
            </a:r>
          </a:p>
          <a:p>
            <a:pPr marL="548640" marR="0" lvl="0" indent="-411480" algn="l" defTabSz="914400" rtl="0" eaLnBrk="1" fontAlgn="auto" latinLnBrk="0" hangingPunct="1">
              <a:lnSpc>
                <a:spcPct val="100000"/>
              </a:lnSpc>
              <a:spcBef>
                <a:spcPct val="20000"/>
              </a:spcBef>
              <a:spcAft>
                <a:spcPts val="0"/>
              </a:spcAft>
              <a:buClr>
                <a:sysClr val="window" lastClr="FFFFFF">
                  <a:shade val="95000"/>
                </a:sysClr>
              </a:buClr>
              <a:buSzPct val="65000"/>
              <a:buFont typeface="Wingdings 2"/>
              <a:buChar char=""/>
              <a:tabLst/>
              <a:defRPr/>
            </a:pPr>
            <a:r>
              <a:rPr kumimoji="0" lang="en-US" sz="2800" b="0" i="0" u="none" strike="noStrike" kern="1200" cap="none" spc="0" normalizeH="0" baseline="0" noProof="0" dirty="0" smtClean="0">
                <a:ln>
                  <a:noFill/>
                </a:ln>
                <a:solidFill>
                  <a:sysClr val="window" lastClr="FFFFFF"/>
                </a:solidFill>
                <a:effectLst/>
                <a:uLnTx/>
                <a:uFillTx/>
                <a:latin typeface="Book Antiqua"/>
              </a:rPr>
              <a:t>Become more cranky</a:t>
            </a:r>
          </a:p>
          <a:p>
            <a:pPr marL="548640" marR="0" lvl="0" indent="-411480" algn="l" defTabSz="914400" rtl="0" eaLnBrk="1" fontAlgn="auto" latinLnBrk="0" hangingPunct="1">
              <a:lnSpc>
                <a:spcPct val="100000"/>
              </a:lnSpc>
              <a:spcBef>
                <a:spcPct val="20000"/>
              </a:spcBef>
              <a:spcAft>
                <a:spcPts val="0"/>
              </a:spcAft>
              <a:buClr>
                <a:sysClr val="window" lastClr="FFFFFF">
                  <a:shade val="95000"/>
                </a:sysClr>
              </a:buClr>
              <a:buSzPct val="65000"/>
              <a:buFont typeface="Wingdings 2"/>
              <a:buChar char=""/>
              <a:tabLst/>
              <a:defRPr/>
            </a:pPr>
            <a:r>
              <a:rPr kumimoji="0" lang="en-US" sz="2800" b="0" i="0" u="none" strike="noStrike" kern="1200" cap="none" spc="0" normalizeH="0" baseline="0" noProof="0" dirty="0" smtClean="0">
                <a:ln>
                  <a:noFill/>
                </a:ln>
                <a:solidFill>
                  <a:sysClr val="window" lastClr="FFFFFF"/>
                </a:solidFill>
                <a:effectLst/>
                <a:uLnTx/>
                <a:uFillTx/>
                <a:latin typeface="Book Antiqua"/>
              </a:rPr>
              <a:t>Wrinkled Skin</a:t>
            </a:r>
          </a:p>
          <a:p>
            <a:pPr marL="548640" marR="0" lvl="0" indent="-411480" algn="l" defTabSz="914400" rtl="0" eaLnBrk="1" fontAlgn="auto" latinLnBrk="0" hangingPunct="1">
              <a:lnSpc>
                <a:spcPct val="100000"/>
              </a:lnSpc>
              <a:spcBef>
                <a:spcPct val="20000"/>
              </a:spcBef>
              <a:spcAft>
                <a:spcPts val="0"/>
              </a:spcAft>
              <a:buClr>
                <a:sysClr val="window" lastClr="FFFFFF">
                  <a:shade val="95000"/>
                </a:sysClr>
              </a:buClr>
              <a:buSzPct val="65000"/>
              <a:buFont typeface="Wingdings 2"/>
              <a:buChar char=""/>
              <a:tabLst/>
              <a:defRPr/>
            </a:pPr>
            <a:r>
              <a:rPr kumimoji="0" lang="en-US" sz="2800" b="0" i="0" u="none" strike="noStrike" kern="1200" cap="none" spc="0" normalizeH="0" baseline="0" noProof="0" dirty="0" smtClean="0">
                <a:ln>
                  <a:noFill/>
                </a:ln>
                <a:solidFill>
                  <a:sysClr val="window" lastClr="FFFFFF"/>
                </a:solidFill>
                <a:effectLst/>
                <a:uLnTx/>
                <a:uFillTx/>
                <a:latin typeface="Book Antiqua"/>
              </a:rPr>
              <a:t>No one wants to hang out with you unless forced to</a:t>
            </a:r>
          </a:p>
          <a:p>
            <a:pPr marL="548640" marR="0" lvl="0" indent="-411480" algn="l" defTabSz="914400" rtl="0" eaLnBrk="1" fontAlgn="auto" latinLnBrk="0" hangingPunct="1">
              <a:lnSpc>
                <a:spcPct val="100000"/>
              </a:lnSpc>
              <a:spcBef>
                <a:spcPct val="20000"/>
              </a:spcBef>
              <a:spcAft>
                <a:spcPts val="0"/>
              </a:spcAft>
              <a:buClr>
                <a:sysClr val="window" lastClr="FFFFFF">
                  <a:shade val="95000"/>
                </a:sysClr>
              </a:buClr>
              <a:buSzPct val="65000"/>
              <a:buFont typeface="Wingdings 2"/>
              <a:buChar char=""/>
              <a:tabLst/>
              <a:defRPr/>
            </a:pPr>
            <a:r>
              <a:rPr kumimoji="0" lang="en-US" sz="2800" b="0" i="0" u="none" strike="noStrike" kern="1200" cap="none" spc="0" normalizeH="0" baseline="0" noProof="0" dirty="0" smtClean="0">
                <a:ln>
                  <a:noFill/>
                </a:ln>
                <a:solidFill>
                  <a:sysClr val="window" lastClr="FFFFFF"/>
                </a:solidFill>
                <a:effectLst/>
                <a:uLnTx/>
                <a:uFillTx/>
                <a:latin typeface="Book Antiqua"/>
              </a:rPr>
              <a:t>You’re a burden to society</a:t>
            </a:r>
            <a:endParaRPr kumimoji="0" lang="en-US" sz="2800" b="0" i="0" u="none" strike="noStrike" kern="1200" cap="none" spc="0" normalizeH="0" baseline="0" noProof="0" dirty="0">
              <a:ln>
                <a:noFill/>
              </a:ln>
              <a:solidFill>
                <a:sysClr val="window" lastClr="FFFFFF"/>
              </a:solidFill>
              <a:effectLst/>
              <a:uLnTx/>
              <a:uFillTx/>
              <a:latin typeface="Book Antiqua"/>
            </a:endParaRPr>
          </a:p>
        </p:txBody>
      </p:sp>
    </p:spTree>
    <p:extLst>
      <p:ext uri="{BB962C8B-B14F-4D97-AF65-F5344CB8AC3E}">
        <p14:creationId xmlns:p14="http://schemas.microsoft.com/office/powerpoint/2010/main" val="4193264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 stereotype on aging</a:t>
            </a:r>
            <a:endParaRPr lang="en-US" dirty="0"/>
          </a:p>
        </p:txBody>
      </p:sp>
      <p:sp>
        <p:nvSpPr>
          <p:cNvPr id="3" name="Content Placeholder 2"/>
          <p:cNvSpPr>
            <a:spLocks noGrp="1"/>
          </p:cNvSpPr>
          <p:nvPr>
            <p:ph idx="1"/>
          </p:nvPr>
        </p:nvSpPr>
        <p:spPr/>
        <p:txBody>
          <a:bodyPr/>
          <a:lstStyle/>
          <a:p>
            <a:pPr marL="514350" lvl="0" indent="-514350" defTabSz="914400">
              <a:spcBef>
                <a:spcPct val="20000"/>
              </a:spcBef>
              <a:buClr>
                <a:prstClr val="white">
                  <a:shade val="95000"/>
                </a:prstClr>
              </a:buClr>
              <a:buSzPct val="65000"/>
              <a:buFont typeface="Wingdings 2"/>
              <a:buChar char=""/>
            </a:pPr>
            <a:r>
              <a:rPr lang="en-US" sz="2800" dirty="0">
                <a:solidFill>
                  <a:prstClr val="white"/>
                </a:solidFill>
                <a:latin typeface="Book Antiqua"/>
              </a:rPr>
              <a:t>Older people are nice</a:t>
            </a:r>
          </a:p>
          <a:p>
            <a:pPr marL="514350" lvl="0" indent="-514350" defTabSz="914400">
              <a:spcBef>
                <a:spcPct val="20000"/>
              </a:spcBef>
              <a:buClr>
                <a:prstClr val="white">
                  <a:shade val="95000"/>
                </a:prstClr>
              </a:buClr>
              <a:buSzPct val="65000"/>
              <a:buFont typeface="Wingdings 2"/>
              <a:buChar char=""/>
            </a:pPr>
            <a:r>
              <a:rPr lang="en-US" sz="2800" dirty="0">
                <a:solidFill>
                  <a:prstClr val="white"/>
                </a:solidFill>
                <a:latin typeface="Book Antiqua"/>
              </a:rPr>
              <a:t>Warm, friendly people </a:t>
            </a:r>
          </a:p>
          <a:p>
            <a:pPr marL="514350" lvl="0" indent="-514350" defTabSz="914400">
              <a:spcBef>
                <a:spcPct val="20000"/>
              </a:spcBef>
              <a:buClr>
                <a:prstClr val="white">
                  <a:shade val="95000"/>
                </a:prstClr>
              </a:buClr>
              <a:buSzPct val="65000"/>
              <a:buFont typeface="Wingdings 2"/>
              <a:buChar char=""/>
            </a:pPr>
            <a:r>
              <a:rPr lang="en-US" sz="2800" dirty="0">
                <a:solidFill>
                  <a:prstClr val="white"/>
                </a:solidFill>
                <a:latin typeface="Book Antiqua"/>
              </a:rPr>
              <a:t>Have lots of knowledge &amp; wisdom</a:t>
            </a:r>
          </a:p>
          <a:p>
            <a:pPr marL="514350" lvl="0" indent="-514350" defTabSz="914400">
              <a:spcBef>
                <a:spcPct val="20000"/>
              </a:spcBef>
              <a:buClr>
                <a:prstClr val="white">
                  <a:shade val="95000"/>
                </a:prstClr>
              </a:buClr>
              <a:buSzPct val="65000"/>
              <a:buFont typeface="Wingdings 2"/>
              <a:buChar char=""/>
            </a:pPr>
            <a:endParaRPr lang="en-US" sz="800" dirty="0">
              <a:solidFill>
                <a:prstClr val="white"/>
              </a:solidFill>
              <a:latin typeface="Book Antiqua"/>
            </a:endParaRPr>
          </a:p>
          <a:p>
            <a:pPr marL="514350" lvl="0" indent="-514350" defTabSz="914400">
              <a:spcBef>
                <a:spcPct val="20000"/>
              </a:spcBef>
              <a:buClr>
                <a:prstClr val="white">
                  <a:shade val="95000"/>
                </a:prstClr>
              </a:buClr>
              <a:buSzPct val="65000"/>
              <a:buFont typeface="Wingdings 2"/>
              <a:buChar char=""/>
            </a:pPr>
            <a:r>
              <a:rPr lang="en-US" sz="2800" dirty="0">
                <a:solidFill>
                  <a:prstClr val="white"/>
                </a:solidFill>
                <a:latin typeface="Book Antiqua"/>
              </a:rPr>
              <a:t>Older people are well off financially  </a:t>
            </a:r>
          </a:p>
          <a:p>
            <a:pPr marL="514350" lvl="0" indent="-514350" defTabSz="914400">
              <a:spcBef>
                <a:spcPct val="20000"/>
              </a:spcBef>
              <a:buClr>
                <a:prstClr val="white">
                  <a:shade val="95000"/>
                </a:prstClr>
              </a:buClr>
              <a:buSzPct val="65000"/>
              <a:buFont typeface="Wingdings 2"/>
              <a:buChar char=""/>
            </a:pPr>
            <a:r>
              <a:rPr lang="en-US" sz="2800" dirty="0">
                <a:solidFill>
                  <a:prstClr val="white"/>
                </a:solidFill>
                <a:latin typeface="Book Antiqua"/>
              </a:rPr>
              <a:t>Free to do as they please</a:t>
            </a:r>
          </a:p>
          <a:p>
            <a:pPr marL="514350" lvl="0" indent="-514350" defTabSz="914400">
              <a:spcBef>
                <a:spcPct val="20000"/>
              </a:spcBef>
              <a:buClr>
                <a:prstClr val="white">
                  <a:shade val="95000"/>
                </a:prstClr>
              </a:buClr>
              <a:buSzPct val="65000"/>
              <a:buFont typeface="Wingdings 2"/>
              <a:buChar char=""/>
            </a:pPr>
            <a:endParaRPr lang="en-US" sz="800" dirty="0">
              <a:solidFill>
                <a:prstClr val="white"/>
              </a:solidFill>
              <a:latin typeface="Book Antiqua"/>
            </a:endParaRPr>
          </a:p>
          <a:p>
            <a:pPr marL="514350" lvl="0" indent="-514350" defTabSz="914400">
              <a:spcBef>
                <a:spcPct val="20000"/>
              </a:spcBef>
              <a:buClr>
                <a:prstClr val="white">
                  <a:shade val="95000"/>
                </a:prstClr>
              </a:buClr>
              <a:buSzPct val="65000"/>
              <a:buFont typeface="Wingdings 2"/>
              <a:buChar char=""/>
            </a:pPr>
            <a:r>
              <a:rPr lang="en-US" sz="2800" dirty="0">
                <a:solidFill>
                  <a:prstClr val="white"/>
                </a:solidFill>
                <a:latin typeface="Book Antiqua"/>
              </a:rPr>
              <a:t>Old Age is peaceful and fun</a:t>
            </a:r>
          </a:p>
          <a:p>
            <a:pPr marL="514350" lvl="0" indent="-514350" defTabSz="914400">
              <a:spcBef>
                <a:spcPct val="20000"/>
              </a:spcBef>
              <a:buClr>
                <a:prstClr val="white">
                  <a:shade val="95000"/>
                </a:prstClr>
              </a:buClr>
              <a:buSzPct val="65000"/>
              <a:buFont typeface="Wingdings 2"/>
              <a:buChar char=""/>
            </a:pPr>
            <a:r>
              <a:rPr lang="en-US" sz="2800" dirty="0">
                <a:solidFill>
                  <a:prstClr val="white"/>
                </a:solidFill>
                <a:latin typeface="Book Antiqua"/>
              </a:rPr>
              <a:t>Senior Citizens Discount</a:t>
            </a:r>
          </a:p>
          <a:p>
            <a:pPr marL="548640" lvl="0" indent="-411480" defTabSz="914400">
              <a:spcBef>
                <a:spcPct val="20000"/>
              </a:spcBef>
              <a:buClr>
                <a:prstClr val="white">
                  <a:shade val="95000"/>
                </a:prstClr>
              </a:buClr>
              <a:buSzPct val="65000"/>
              <a:buFont typeface="Wingdings 2"/>
              <a:buChar char=""/>
            </a:pPr>
            <a:endParaRPr lang="en-US" sz="2800" dirty="0">
              <a:solidFill>
                <a:prstClr val="white"/>
              </a:solidFill>
              <a:latin typeface="Book Antiqua"/>
            </a:endParaRPr>
          </a:p>
        </p:txBody>
      </p:sp>
    </p:spTree>
    <p:extLst>
      <p:ext uri="{BB962C8B-B14F-4D97-AF65-F5344CB8AC3E}">
        <p14:creationId xmlns:p14="http://schemas.microsoft.com/office/powerpoint/2010/main" val="752407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46111" y="452718"/>
            <a:ext cx="9404723" cy="140053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100" b="1" i="0" u="none" strike="noStrike" kern="1200" cap="none" spc="0" normalizeH="0" baseline="0" noProof="0" dirty="0" smtClean="0">
                <a:ln w="6350">
                  <a:noFill/>
                </a:ln>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effectLst>
                  <a:outerShdw blurRad="114300" dist="101600" dir="2700000" algn="tl" rotWithShape="0">
                    <a:srgbClr val="000000">
                      <a:alpha val="40000"/>
                    </a:srgbClr>
                  </a:outerShdw>
                </a:effectLst>
                <a:uLnTx/>
                <a:uFillTx/>
                <a:latin typeface="Lucida Sans"/>
              </a:rPr>
              <a:t>Negative Stereotypes about Aging</a:t>
            </a:r>
            <a:endParaRPr kumimoji="0" lang="en-US" sz="4100" b="1" i="0" u="none" strike="noStrike" kern="1200" cap="none" spc="0" normalizeH="0" baseline="0" noProof="0" dirty="0">
              <a:ln w="6350">
                <a:noFill/>
              </a:ln>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effectLst>
                <a:outerShdw blurRad="114300" dist="101600" dir="2700000" algn="tl" rotWithShape="0">
                  <a:srgbClr val="000000">
                    <a:alpha val="40000"/>
                  </a:srgbClr>
                </a:outerShdw>
              </a:effectLst>
              <a:uLnTx/>
              <a:uFillTx/>
              <a:latin typeface="Lucida Sans"/>
            </a:endParaRPr>
          </a:p>
        </p:txBody>
      </p:sp>
      <p:sp>
        <p:nvSpPr>
          <p:cNvPr id="5" name="Content Placeholder 2"/>
          <p:cNvSpPr>
            <a:spLocks noGrp="1"/>
          </p:cNvSpPr>
          <p:nvPr>
            <p:ph idx="1"/>
          </p:nvPr>
        </p:nvSpPr>
        <p:spPr>
          <a:xfrm>
            <a:off x="1103312" y="2052918"/>
            <a:ext cx="8946541" cy="4195481"/>
          </a:xfrm>
          <a:prstGeom prst="rect">
            <a:avLst/>
          </a:prstGeom>
        </p:spPr>
        <p:txBody>
          <a:bodyPr vert="horz">
            <a:normAutofit fontScale="92500" lnSpcReduction="20000"/>
          </a:bodyPr>
          <a:lst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marL="548640" marR="0" lvl="0" indent="-411480" algn="l" defTabSz="914400" rtl="0" eaLnBrk="1" fontAlgn="auto" latinLnBrk="0" hangingPunct="1">
              <a:lnSpc>
                <a:spcPct val="100000"/>
              </a:lnSpc>
              <a:spcBef>
                <a:spcPct val="20000"/>
              </a:spcBef>
              <a:spcAft>
                <a:spcPts val="0"/>
              </a:spcAft>
              <a:buClr>
                <a:sysClr val="window" lastClr="FFFFFF">
                  <a:shade val="95000"/>
                </a:sysClr>
              </a:buClr>
              <a:buSzPct val="65000"/>
              <a:buFont typeface="Wingdings 2"/>
              <a:buNone/>
              <a:tabLst/>
              <a:defRPr/>
            </a:pPr>
            <a:r>
              <a:rPr kumimoji="0" lang="en-US" sz="2800" b="0" i="0" u="none" strike="noStrike" kern="1200" cap="none" spc="0" normalizeH="0" baseline="0" noProof="0" dirty="0" smtClean="0">
                <a:ln>
                  <a:noFill/>
                </a:ln>
                <a:solidFill>
                  <a:sysClr val="window" lastClr="FFFFFF"/>
                </a:solidFill>
                <a:effectLst/>
                <a:uLnTx/>
                <a:uFillTx/>
                <a:latin typeface="Book Antiqua"/>
              </a:rPr>
              <a:t>Many older people are:</a:t>
            </a:r>
          </a:p>
          <a:p>
            <a:pPr marL="548640" marR="0" lvl="0" indent="-411480" algn="l" defTabSz="914400" rtl="0" eaLnBrk="1" fontAlgn="auto" latinLnBrk="0" hangingPunct="1">
              <a:lnSpc>
                <a:spcPct val="100000"/>
              </a:lnSpc>
              <a:spcBef>
                <a:spcPct val="20000"/>
              </a:spcBef>
              <a:spcAft>
                <a:spcPts val="0"/>
              </a:spcAft>
              <a:buClr>
                <a:sysClr val="window" lastClr="FFFFFF">
                  <a:shade val="95000"/>
                </a:sysClr>
              </a:buClr>
              <a:buSzPct val="65000"/>
              <a:buFont typeface="Wingdings 2"/>
              <a:buNone/>
              <a:tabLst/>
              <a:defRPr/>
            </a:pPr>
            <a:endParaRPr kumimoji="0" lang="en-US" sz="2800" b="0" i="0" u="none" strike="noStrike" kern="1200" cap="none" spc="0" normalizeH="0" baseline="0" noProof="0" dirty="0" smtClean="0">
              <a:ln>
                <a:noFill/>
              </a:ln>
              <a:solidFill>
                <a:sysClr val="window" lastClr="FFFFFF"/>
              </a:solidFill>
              <a:effectLst/>
              <a:uLnTx/>
              <a:uFillTx/>
              <a:latin typeface="Book Antiqua"/>
            </a:endParaRPr>
          </a:p>
          <a:p>
            <a:pPr marL="548640" marR="0" lvl="0" indent="-411480" algn="l" defTabSz="914400" rtl="0" eaLnBrk="1" fontAlgn="auto" latinLnBrk="0" hangingPunct="1">
              <a:lnSpc>
                <a:spcPct val="100000"/>
              </a:lnSpc>
              <a:spcBef>
                <a:spcPct val="20000"/>
              </a:spcBef>
              <a:spcAft>
                <a:spcPts val="0"/>
              </a:spcAft>
              <a:buClr>
                <a:sysClr val="window" lastClr="FFFFFF">
                  <a:shade val="95000"/>
                </a:sysClr>
              </a:buClr>
              <a:buSzPct val="65000"/>
              <a:buFont typeface="Wingdings 2"/>
              <a:buChar char=""/>
              <a:tabLst/>
              <a:defRPr/>
            </a:pPr>
            <a:r>
              <a:rPr kumimoji="0" lang="en-US" sz="2800" b="0" i="0" u="none" strike="noStrike" kern="1200" cap="none" spc="0" normalizeH="0" baseline="0" noProof="0" dirty="0" smtClean="0">
                <a:ln>
                  <a:noFill/>
                </a:ln>
                <a:solidFill>
                  <a:sysClr val="window" lastClr="FFFFFF"/>
                </a:solidFill>
                <a:effectLst/>
                <a:uLnTx/>
                <a:uFillTx/>
                <a:latin typeface="Book Antiqua"/>
              </a:rPr>
              <a:t>Sick, Disabled, Demented</a:t>
            </a:r>
          </a:p>
          <a:p>
            <a:pPr marL="548640" marR="0" lvl="0" indent="-411480" algn="l" defTabSz="914400" rtl="0" eaLnBrk="1" fontAlgn="auto" latinLnBrk="0" hangingPunct="1">
              <a:lnSpc>
                <a:spcPct val="100000"/>
              </a:lnSpc>
              <a:spcBef>
                <a:spcPct val="20000"/>
              </a:spcBef>
              <a:spcAft>
                <a:spcPts val="0"/>
              </a:spcAft>
              <a:buClr>
                <a:sysClr val="window" lastClr="FFFFFF">
                  <a:shade val="95000"/>
                </a:sysClr>
              </a:buClr>
              <a:buSzPct val="65000"/>
              <a:buFont typeface="Wingdings 2"/>
              <a:buChar char=""/>
              <a:tabLst/>
              <a:defRPr/>
            </a:pPr>
            <a:r>
              <a:rPr kumimoji="0" lang="en-US" sz="2800" b="0" i="0" u="none" strike="noStrike" kern="1200" cap="none" spc="0" normalizeH="0" baseline="0" noProof="0" dirty="0" smtClean="0">
                <a:ln>
                  <a:noFill/>
                </a:ln>
                <a:solidFill>
                  <a:sysClr val="window" lastClr="FFFFFF"/>
                </a:solidFill>
                <a:effectLst/>
                <a:uLnTx/>
                <a:uFillTx/>
                <a:latin typeface="Book Antiqua"/>
              </a:rPr>
              <a:t>Have no sexual desire or</a:t>
            </a:r>
            <a:r>
              <a:rPr kumimoji="0" lang="en-US" sz="2800" b="0" i="0" u="none" strike="noStrike" kern="1200" cap="none" spc="0" normalizeH="0" noProof="0" dirty="0" smtClean="0">
                <a:ln>
                  <a:noFill/>
                </a:ln>
                <a:solidFill>
                  <a:sysClr val="window" lastClr="FFFFFF"/>
                </a:solidFill>
                <a:effectLst/>
                <a:uLnTx/>
                <a:uFillTx/>
                <a:latin typeface="Book Antiqua"/>
              </a:rPr>
              <a:t> </a:t>
            </a:r>
            <a:r>
              <a:rPr kumimoji="0" lang="en-US" sz="2800" b="0" i="0" u="none" strike="noStrike" kern="1200" cap="none" spc="0" normalizeH="0" baseline="0" noProof="0" dirty="0" smtClean="0">
                <a:ln>
                  <a:noFill/>
                </a:ln>
                <a:solidFill>
                  <a:sysClr val="window" lastClr="FFFFFF"/>
                </a:solidFill>
                <a:effectLst/>
                <a:uLnTx/>
                <a:uFillTx/>
                <a:latin typeface="Book Antiqua"/>
              </a:rPr>
              <a:t>the thought of seniors having</a:t>
            </a:r>
          </a:p>
          <a:p>
            <a:pPr marL="548640" marR="0" lvl="0" indent="-411480" algn="l" defTabSz="914400" rtl="0" eaLnBrk="1" fontAlgn="auto" latinLnBrk="0" hangingPunct="1">
              <a:lnSpc>
                <a:spcPct val="100000"/>
              </a:lnSpc>
              <a:spcBef>
                <a:spcPct val="20000"/>
              </a:spcBef>
              <a:spcAft>
                <a:spcPts val="0"/>
              </a:spcAft>
              <a:buClr>
                <a:sysClr val="window" lastClr="FFFFFF">
                  <a:shade val="95000"/>
                </a:sysClr>
              </a:buClr>
              <a:buSzPct val="65000"/>
              <a:buFont typeface="Wingdings 2"/>
              <a:buNone/>
              <a:tabLst/>
              <a:defRPr/>
            </a:pPr>
            <a:r>
              <a:rPr kumimoji="0" lang="en-US" sz="2800" b="0" i="0" u="none" strike="noStrike" kern="1200" cap="none" spc="0" normalizeH="0" baseline="0" noProof="0" dirty="0" smtClean="0">
                <a:ln>
                  <a:noFill/>
                </a:ln>
                <a:solidFill>
                  <a:sysClr val="window" lastClr="FFFFFF"/>
                </a:solidFill>
                <a:effectLst/>
                <a:uLnTx/>
                <a:uFillTx/>
                <a:latin typeface="Book Antiqua"/>
              </a:rPr>
              <a:t> sex is gross</a:t>
            </a:r>
          </a:p>
          <a:p>
            <a:pPr marL="548640" marR="0" lvl="0" indent="-411480" algn="l" defTabSz="914400" rtl="0" eaLnBrk="1" fontAlgn="auto" latinLnBrk="0" hangingPunct="1">
              <a:lnSpc>
                <a:spcPct val="100000"/>
              </a:lnSpc>
              <a:spcBef>
                <a:spcPct val="20000"/>
              </a:spcBef>
              <a:spcAft>
                <a:spcPts val="0"/>
              </a:spcAft>
              <a:buClr>
                <a:sysClr val="window" lastClr="FFFFFF">
                  <a:shade val="95000"/>
                </a:sysClr>
              </a:buClr>
              <a:buSzPct val="65000"/>
              <a:buFont typeface="Wingdings 2"/>
              <a:buChar char=""/>
              <a:tabLst/>
              <a:defRPr/>
            </a:pPr>
            <a:r>
              <a:rPr kumimoji="0" lang="en-US" sz="2800" b="0" i="0" u="none" strike="noStrike" kern="1200" cap="none" spc="0" normalizeH="0" baseline="0" noProof="0" dirty="0" smtClean="0">
                <a:ln>
                  <a:noFill/>
                </a:ln>
                <a:solidFill>
                  <a:sysClr val="window" lastClr="FFFFFF"/>
                </a:solidFill>
                <a:effectLst/>
                <a:uLnTx/>
                <a:uFillTx/>
                <a:latin typeface="Book Antiqua"/>
              </a:rPr>
              <a:t>Drain on the medical system</a:t>
            </a:r>
          </a:p>
          <a:p>
            <a:pPr marL="548640" marR="0" lvl="0" indent="-411480" algn="l" defTabSz="914400" rtl="0" eaLnBrk="1" fontAlgn="auto" latinLnBrk="0" hangingPunct="1">
              <a:lnSpc>
                <a:spcPct val="100000"/>
              </a:lnSpc>
              <a:spcBef>
                <a:spcPct val="20000"/>
              </a:spcBef>
              <a:spcAft>
                <a:spcPts val="0"/>
              </a:spcAft>
              <a:buClr>
                <a:sysClr val="window" lastClr="FFFFFF">
                  <a:shade val="95000"/>
                </a:sysClr>
              </a:buClr>
              <a:buSzPct val="65000"/>
              <a:buFont typeface="Wingdings 2"/>
              <a:buChar char=""/>
              <a:tabLst/>
              <a:defRPr/>
            </a:pPr>
            <a:r>
              <a:rPr kumimoji="0" lang="en-US" sz="2800" b="0" i="0" u="none" strike="noStrike" kern="1200" cap="none" spc="0" normalizeH="0" baseline="0" noProof="0" dirty="0" smtClean="0">
                <a:ln>
                  <a:noFill/>
                </a:ln>
                <a:solidFill>
                  <a:sysClr val="window" lastClr="FFFFFF"/>
                </a:solidFill>
                <a:effectLst/>
                <a:uLnTx/>
                <a:uFillTx/>
                <a:latin typeface="Book Antiqua"/>
              </a:rPr>
              <a:t>Old workers are not as good as younger people</a:t>
            </a:r>
          </a:p>
          <a:p>
            <a:pPr marL="548640" marR="0" lvl="0" indent="-411480" algn="l" defTabSz="914400" rtl="0" eaLnBrk="1" fontAlgn="auto" latinLnBrk="0" hangingPunct="1">
              <a:lnSpc>
                <a:spcPct val="100000"/>
              </a:lnSpc>
              <a:spcBef>
                <a:spcPct val="20000"/>
              </a:spcBef>
              <a:spcAft>
                <a:spcPts val="0"/>
              </a:spcAft>
              <a:buClr>
                <a:sysClr val="window" lastClr="FFFFFF">
                  <a:shade val="95000"/>
                </a:sysClr>
              </a:buClr>
              <a:buSzPct val="65000"/>
              <a:buFont typeface="Wingdings 2"/>
              <a:buChar char=""/>
              <a:tabLst/>
              <a:defRPr/>
            </a:pPr>
            <a:r>
              <a:rPr kumimoji="0" lang="en-US" sz="2800" b="0" i="0" u="none" strike="noStrike" kern="1200" cap="none" spc="0" normalizeH="0" baseline="0" noProof="0" dirty="0" smtClean="0">
                <a:ln>
                  <a:noFill/>
                </a:ln>
                <a:solidFill>
                  <a:sysClr val="window" lastClr="FFFFFF"/>
                </a:solidFill>
                <a:effectLst/>
                <a:uLnTx/>
                <a:uFillTx/>
                <a:latin typeface="Book Antiqua"/>
              </a:rPr>
              <a:t>Families will put you in a home when you become a burden</a:t>
            </a:r>
          </a:p>
          <a:p>
            <a:pPr marL="548640" marR="0" lvl="0" indent="-411480" algn="l" defTabSz="914400" rtl="0" eaLnBrk="1" fontAlgn="auto" latinLnBrk="0" hangingPunct="1">
              <a:lnSpc>
                <a:spcPct val="100000"/>
              </a:lnSpc>
              <a:spcBef>
                <a:spcPct val="20000"/>
              </a:spcBef>
              <a:spcAft>
                <a:spcPts val="0"/>
              </a:spcAft>
              <a:buClr>
                <a:sysClr val="window" lastClr="FFFFFF">
                  <a:shade val="95000"/>
                </a:sysClr>
              </a:buClr>
              <a:buSzPct val="65000"/>
              <a:buFont typeface="Wingdings 2"/>
              <a:buChar char=""/>
              <a:tabLst/>
              <a:defRPr/>
            </a:pPr>
            <a:r>
              <a:rPr kumimoji="0" lang="en-US" sz="2800" b="0" i="0" u="none" strike="noStrike" kern="1200" cap="none" spc="0" normalizeH="0" baseline="0" noProof="0" dirty="0" smtClean="0">
                <a:ln>
                  <a:noFill/>
                </a:ln>
                <a:solidFill>
                  <a:sysClr val="window" lastClr="FFFFFF"/>
                </a:solidFill>
                <a:effectLst/>
                <a:uLnTx/>
                <a:uFillTx/>
                <a:latin typeface="Book Antiqua"/>
              </a:rPr>
              <a:t>Live in poverty or cannot afford their medications</a:t>
            </a:r>
          </a:p>
        </p:txBody>
      </p:sp>
    </p:spTree>
    <p:extLst>
      <p:ext uri="{BB962C8B-B14F-4D97-AF65-F5344CB8AC3E}">
        <p14:creationId xmlns:p14="http://schemas.microsoft.com/office/powerpoint/2010/main" val="1109816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700" b="1" dirty="0">
                <a:ln w="6350">
                  <a:noFill/>
                </a:ln>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effectLst>
                  <a:outerShdw blurRad="114300" dist="101600" dir="2700000" algn="tl" rotWithShape="0">
                    <a:srgbClr val="000000">
                      <a:alpha val="40000"/>
                    </a:srgbClr>
                  </a:outerShdw>
                </a:effectLst>
                <a:latin typeface="Lucida Sans"/>
              </a:rPr>
              <a:t>Changes in Views &amp; Stereotypes</a:t>
            </a:r>
            <a:endParaRPr lang="en-US" dirty="0"/>
          </a:p>
        </p:txBody>
      </p:sp>
      <p:sp>
        <p:nvSpPr>
          <p:cNvPr id="3" name="Content Placeholder 2"/>
          <p:cNvSpPr>
            <a:spLocks noGrp="1"/>
          </p:cNvSpPr>
          <p:nvPr>
            <p:ph idx="1"/>
          </p:nvPr>
        </p:nvSpPr>
        <p:spPr>
          <a:xfrm>
            <a:off x="875201" y="1658064"/>
            <a:ext cx="8946541" cy="4195481"/>
          </a:xfrm>
        </p:spPr>
        <p:txBody>
          <a:bodyPr>
            <a:normAutofit lnSpcReduction="10000"/>
          </a:bodyPr>
          <a:lstStyle/>
          <a:p>
            <a:pPr marL="548640" lvl="0" indent="-411480" defTabSz="914400">
              <a:spcBef>
                <a:spcPct val="20000"/>
              </a:spcBef>
              <a:buClr>
                <a:prstClr val="white">
                  <a:shade val="95000"/>
                </a:prstClr>
              </a:buClr>
              <a:buSzPct val="65000"/>
              <a:buFont typeface="Wingdings 2"/>
              <a:buChar char=""/>
            </a:pPr>
            <a:r>
              <a:rPr lang="en-US" sz="2800" dirty="0">
                <a:solidFill>
                  <a:prstClr val="white"/>
                </a:solidFill>
                <a:latin typeface="Book Antiqua"/>
              </a:rPr>
              <a:t>Society’s view and attitude towards seniors is changing</a:t>
            </a:r>
          </a:p>
          <a:p>
            <a:pPr marL="548640" lvl="0" indent="-411480" defTabSz="914400">
              <a:spcBef>
                <a:spcPct val="20000"/>
              </a:spcBef>
              <a:buClr>
                <a:prstClr val="white">
                  <a:shade val="95000"/>
                </a:prstClr>
              </a:buClr>
              <a:buSzPct val="65000"/>
              <a:buFont typeface="Wingdings 2"/>
              <a:buChar char=""/>
            </a:pPr>
            <a:r>
              <a:rPr lang="en-US" sz="2800" dirty="0">
                <a:solidFill>
                  <a:prstClr val="white"/>
                </a:solidFill>
                <a:latin typeface="Book Antiqua"/>
              </a:rPr>
              <a:t>Changes rapidly happening because of the growth in population</a:t>
            </a:r>
          </a:p>
          <a:p>
            <a:pPr marL="548640" lvl="0" indent="-411480" defTabSz="914400">
              <a:spcBef>
                <a:spcPct val="20000"/>
              </a:spcBef>
              <a:buClr>
                <a:prstClr val="white">
                  <a:shade val="95000"/>
                </a:prstClr>
              </a:buClr>
              <a:buSzPct val="65000"/>
              <a:buFont typeface="Wingdings 2"/>
              <a:buChar char=""/>
            </a:pPr>
            <a:r>
              <a:rPr lang="en-US" sz="2800" dirty="0">
                <a:solidFill>
                  <a:prstClr val="white"/>
                </a:solidFill>
                <a:latin typeface="Book Antiqua"/>
              </a:rPr>
              <a:t>Many people in the younger generation will be expected to care for older adults at some point in their life </a:t>
            </a:r>
            <a:r>
              <a:rPr lang="en-US" sz="2800" dirty="0" err="1">
                <a:solidFill>
                  <a:prstClr val="white"/>
                </a:solidFill>
                <a:latin typeface="Book Antiqua"/>
              </a:rPr>
              <a:t>ie</a:t>
            </a:r>
            <a:r>
              <a:rPr lang="en-US" sz="2800" dirty="0">
                <a:solidFill>
                  <a:prstClr val="white"/>
                </a:solidFill>
                <a:latin typeface="Book Antiqua"/>
              </a:rPr>
              <a:t>: service providers, volunteers, healthcare  workers, policy makers, government</a:t>
            </a:r>
          </a:p>
          <a:p>
            <a:pPr marL="548640" lvl="0" indent="-411480" defTabSz="914400">
              <a:spcBef>
                <a:spcPct val="20000"/>
              </a:spcBef>
              <a:buClr>
                <a:prstClr val="white">
                  <a:shade val="95000"/>
                </a:prstClr>
              </a:buClr>
              <a:buSzPct val="65000"/>
              <a:buFont typeface="Wingdings 2"/>
              <a:buChar char=""/>
            </a:pPr>
            <a:r>
              <a:rPr lang="en-US" sz="2800" dirty="0">
                <a:solidFill>
                  <a:prstClr val="white"/>
                </a:solidFill>
                <a:latin typeface="Book Antiqua"/>
              </a:rPr>
              <a:t>Has your views or beliefs started to change or shift as a result of these readings?</a:t>
            </a:r>
            <a:endParaRPr lang="en-US" sz="2800" dirty="0">
              <a:solidFill>
                <a:prstClr val="white"/>
              </a:solidFill>
              <a:latin typeface="Book Antiqua"/>
            </a:endParaRPr>
          </a:p>
        </p:txBody>
      </p:sp>
    </p:spTree>
    <p:extLst>
      <p:ext uri="{BB962C8B-B14F-4D97-AF65-F5344CB8AC3E}">
        <p14:creationId xmlns:p14="http://schemas.microsoft.com/office/powerpoint/2010/main" val="3620950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 and stereotypes</a:t>
            </a:r>
            <a:endParaRPr lang="en-US" dirty="0"/>
          </a:p>
        </p:txBody>
      </p:sp>
      <p:sp>
        <p:nvSpPr>
          <p:cNvPr id="3" name="Content Placeholder 2"/>
          <p:cNvSpPr>
            <a:spLocks noGrp="1"/>
          </p:cNvSpPr>
          <p:nvPr>
            <p:ph idx="1"/>
          </p:nvPr>
        </p:nvSpPr>
        <p:spPr>
          <a:xfrm>
            <a:off x="875201" y="1658064"/>
            <a:ext cx="8946541" cy="4195481"/>
          </a:xfrm>
        </p:spPr>
        <p:txBody>
          <a:bodyPr>
            <a:normAutofit fontScale="92500" lnSpcReduction="10000"/>
          </a:bodyPr>
          <a:lstStyle/>
          <a:p>
            <a:pPr marL="548640" lvl="0" indent="-411480" defTabSz="914400">
              <a:spcBef>
                <a:spcPct val="20000"/>
              </a:spcBef>
              <a:buClr>
                <a:prstClr val="white">
                  <a:shade val="95000"/>
                </a:prstClr>
              </a:buClr>
              <a:buSzPct val="65000"/>
              <a:buFont typeface="Wingdings 2"/>
              <a:buChar char=""/>
            </a:pPr>
            <a:r>
              <a:rPr lang="en-US" sz="2800" dirty="0">
                <a:solidFill>
                  <a:prstClr val="white"/>
                </a:solidFill>
                <a:latin typeface="Book Antiqua"/>
              </a:rPr>
              <a:t>Each age group encounters it’s own set of challenges, issues, and solutions. </a:t>
            </a:r>
          </a:p>
          <a:p>
            <a:pPr marL="548640" lvl="0" indent="-411480" defTabSz="914400">
              <a:spcBef>
                <a:spcPct val="20000"/>
              </a:spcBef>
              <a:buClr>
                <a:prstClr val="white">
                  <a:shade val="95000"/>
                </a:prstClr>
              </a:buClr>
              <a:buSzPct val="65000"/>
              <a:buFont typeface="Wingdings 2"/>
              <a:buChar char=""/>
            </a:pPr>
            <a:r>
              <a:rPr lang="en-US" sz="2800" dirty="0">
                <a:solidFill>
                  <a:prstClr val="white"/>
                </a:solidFill>
                <a:latin typeface="Book Antiqua"/>
              </a:rPr>
              <a:t> The media plays a big role on how our opinions are formed, </a:t>
            </a:r>
            <a:r>
              <a:rPr lang="en-US" sz="2800" dirty="0" err="1">
                <a:solidFill>
                  <a:prstClr val="white"/>
                </a:solidFill>
                <a:latin typeface="Book Antiqua"/>
              </a:rPr>
              <a:t>tv</a:t>
            </a:r>
            <a:r>
              <a:rPr lang="en-US" sz="2800" dirty="0">
                <a:solidFill>
                  <a:prstClr val="white"/>
                </a:solidFill>
                <a:latin typeface="Book Antiqua"/>
              </a:rPr>
              <a:t> programs, magazine ads, </a:t>
            </a:r>
            <a:r>
              <a:rPr lang="en-US" sz="2800" dirty="0" err="1">
                <a:solidFill>
                  <a:prstClr val="white"/>
                </a:solidFill>
                <a:latin typeface="Book Antiqua"/>
              </a:rPr>
              <a:t>etc</a:t>
            </a:r>
            <a:endParaRPr lang="en-US" sz="2800" dirty="0">
              <a:solidFill>
                <a:prstClr val="white"/>
              </a:solidFill>
              <a:latin typeface="Book Antiqua"/>
            </a:endParaRPr>
          </a:p>
          <a:p>
            <a:pPr marL="548640" lvl="0" indent="-411480" defTabSz="914400">
              <a:spcBef>
                <a:spcPct val="20000"/>
              </a:spcBef>
              <a:buClr>
                <a:prstClr val="white">
                  <a:shade val="95000"/>
                </a:prstClr>
              </a:buClr>
              <a:buSzPct val="65000"/>
              <a:buFont typeface="Wingdings 2"/>
              <a:buChar char=""/>
            </a:pPr>
            <a:r>
              <a:rPr lang="en-US" sz="2800" dirty="0">
                <a:solidFill>
                  <a:prstClr val="white"/>
                </a:solidFill>
                <a:latin typeface="Book Antiqua"/>
              </a:rPr>
              <a:t>Watching how our parents interact with their parents influences how we think</a:t>
            </a:r>
          </a:p>
          <a:p>
            <a:pPr marL="548640" lvl="0" indent="-411480" defTabSz="914400">
              <a:spcBef>
                <a:spcPct val="20000"/>
              </a:spcBef>
              <a:buClr>
                <a:prstClr val="white">
                  <a:shade val="95000"/>
                </a:prstClr>
              </a:buClr>
              <a:buSzPct val="65000"/>
              <a:buFont typeface="Wingdings 2"/>
              <a:buChar char=""/>
            </a:pPr>
            <a:r>
              <a:rPr lang="en-US" sz="2800" dirty="0">
                <a:solidFill>
                  <a:prstClr val="white"/>
                </a:solidFill>
                <a:latin typeface="Book Antiqua"/>
              </a:rPr>
              <a:t>The arguments for the positive and negative aspects of aging are real</a:t>
            </a:r>
          </a:p>
          <a:p>
            <a:pPr marL="548640" lvl="0" indent="-411480" defTabSz="914400">
              <a:spcBef>
                <a:spcPct val="20000"/>
              </a:spcBef>
              <a:buClr>
                <a:prstClr val="white">
                  <a:shade val="95000"/>
                </a:prstClr>
              </a:buClr>
              <a:buSzPct val="65000"/>
              <a:buFont typeface="Wingdings 2"/>
              <a:buChar char=""/>
            </a:pPr>
            <a:r>
              <a:rPr lang="en-US" sz="2800" dirty="0">
                <a:solidFill>
                  <a:prstClr val="white"/>
                </a:solidFill>
                <a:latin typeface="Book Antiqua"/>
              </a:rPr>
              <a:t>Views are ever changing and forming, your view can be changed starting now!</a:t>
            </a:r>
            <a:endParaRPr lang="en-US" sz="2800" dirty="0">
              <a:solidFill>
                <a:prstClr val="white"/>
              </a:solidFill>
              <a:latin typeface="Book Antiqua"/>
            </a:endParaRPr>
          </a:p>
        </p:txBody>
      </p:sp>
    </p:spTree>
    <p:extLst>
      <p:ext uri="{BB962C8B-B14F-4D97-AF65-F5344CB8AC3E}">
        <p14:creationId xmlns:p14="http://schemas.microsoft.com/office/powerpoint/2010/main" val="2703818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pPr marL="548640" lvl="0" indent="-411480" defTabSz="914400">
              <a:spcBef>
                <a:spcPct val="20000"/>
              </a:spcBef>
              <a:buClr>
                <a:prstClr val="white">
                  <a:shade val="95000"/>
                </a:prstClr>
              </a:buClr>
              <a:buSzPct val="65000"/>
              <a:buFont typeface="Wingdings 2"/>
              <a:buChar char=""/>
            </a:pPr>
            <a:r>
              <a:rPr lang="en-US" sz="2800" dirty="0">
                <a:solidFill>
                  <a:prstClr val="white"/>
                </a:solidFill>
                <a:latin typeface="Book Antiqua"/>
              </a:rPr>
              <a:t>Aging begins from day we are born</a:t>
            </a:r>
          </a:p>
          <a:p>
            <a:pPr marL="548640" lvl="0" indent="-411480" defTabSz="914400">
              <a:spcBef>
                <a:spcPct val="20000"/>
              </a:spcBef>
              <a:buClr>
                <a:prstClr val="white">
                  <a:shade val="95000"/>
                </a:prstClr>
              </a:buClr>
              <a:buSzPct val="65000"/>
              <a:buFont typeface="Wingdings 2"/>
              <a:buChar char=""/>
            </a:pPr>
            <a:r>
              <a:rPr lang="en-US" sz="2800" dirty="0">
                <a:solidFill>
                  <a:prstClr val="white"/>
                </a:solidFill>
                <a:latin typeface="Book Antiqua"/>
              </a:rPr>
              <a:t>Everybody experiences aging differently and the timelines are not the same for everyone</a:t>
            </a:r>
          </a:p>
          <a:p>
            <a:pPr marL="548640" lvl="0" indent="-411480" defTabSz="914400">
              <a:spcBef>
                <a:spcPct val="20000"/>
              </a:spcBef>
              <a:buClr>
                <a:prstClr val="white">
                  <a:shade val="95000"/>
                </a:prstClr>
              </a:buClr>
              <a:buSzPct val="65000"/>
              <a:buFont typeface="Wingdings 2"/>
              <a:buChar char=""/>
            </a:pPr>
            <a:r>
              <a:rPr lang="en-US" sz="2800" dirty="0">
                <a:solidFill>
                  <a:prstClr val="white"/>
                </a:solidFill>
                <a:latin typeface="Book Antiqua"/>
              </a:rPr>
              <a:t>A person’s genetics ( ethnic background, parents DNA, </a:t>
            </a:r>
            <a:r>
              <a:rPr lang="en-US" sz="2800" dirty="0" err="1">
                <a:solidFill>
                  <a:prstClr val="white"/>
                </a:solidFill>
                <a:latin typeface="Book Antiqua"/>
              </a:rPr>
              <a:t>etc</a:t>
            </a:r>
            <a:r>
              <a:rPr lang="en-US" sz="2800" dirty="0">
                <a:solidFill>
                  <a:prstClr val="white"/>
                </a:solidFill>
                <a:latin typeface="Book Antiqua"/>
              </a:rPr>
              <a:t>)</a:t>
            </a:r>
          </a:p>
          <a:p>
            <a:pPr marL="548640" lvl="0" indent="-411480" defTabSz="914400">
              <a:spcBef>
                <a:spcPct val="20000"/>
              </a:spcBef>
              <a:buClr>
                <a:prstClr val="white">
                  <a:shade val="95000"/>
                </a:prstClr>
              </a:buClr>
              <a:buSzPct val="65000"/>
              <a:buFont typeface="Wingdings 2"/>
              <a:buChar char=""/>
            </a:pPr>
            <a:r>
              <a:rPr lang="en-US" sz="2800" dirty="0">
                <a:solidFill>
                  <a:prstClr val="white"/>
                </a:solidFill>
                <a:latin typeface="Book Antiqua"/>
              </a:rPr>
              <a:t>Changes in cell structure contribute to the growth and decline of the body</a:t>
            </a:r>
          </a:p>
          <a:p>
            <a:pPr marL="548640" lvl="0" indent="-411480" defTabSz="914400">
              <a:spcBef>
                <a:spcPct val="20000"/>
              </a:spcBef>
              <a:buClr>
                <a:prstClr val="white">
                  <a:shade val="95000"/>
                </a:prstClr>
              </a:buClr>
              <a:buSzPct val="65000"/>
              <a:buFont typeface="Wingdings 2"/>
              <a:buChar char=""/>
            </a:pPr>
            <a:r>
              <a:rPr lang="en-US" sz="2800" dirty="0">
                <a:solidFill>
                  <a:prstClr val="white"/>
                </a:solidFill>
                <a:latin typeface="Book Antiqua"/>
              </a:rPr>
              <a:t> How we treat our bodies is a major factor on how we will age</a:t>
            </a:r>
          </a:p>
        </p:txBody>
      </p:sp>
    </p:spTree>
    <p:extLst>
      <p:ext uri="{BB962C8B-B14F-4D97-AF65-F5344CB8AC3E}">
        <p14:creationId xmlns:p14="http://schemas.microsoft.com/office/powerpoint/2010/main" val="3922553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Aging is normal</a:t>
            </a:r>
            <a:endParaRPr lang="en-US" dirty="0"/>
          </a:p>
        </p:txBody>
      </p:sp>
      <p:sp>
        <p:nvSpPr>
          <p:cNvPr id="3" name="Content Placeholder 2"/>
          <p:cNvSpPr>
            <a:spLocks noGrp="1"/>
          </p:cNvSpPr>
          <p:nvPr>
            <p:ph idx="1"/>
          </p:nvPr>
        </p:nvSpPr>
        <p:spPr/>
        <p:txBody>
          <a:bodyPr>
            <a:normAutofit lnSpcReduction="10000"/>
          </a:bodyPr>
          <a:lstStyle/>
          <a:p>
            <a:pPr marL="548640" lvl="0" indent="-411480" defTabSz="914400">
              <a:spcBef>
                <a:spcPct val="20000"/>
              </a:spcBef>
              <a:buClr>
                <a:prstClr val="white">
                  <a:shade val="95000"/>
                </a:prstClr>
              </a:buClr>
              <a:buSzPct val="65000"/>
              <a:buFont typeface="Wingdings 2"/>
              <a:buChar char=""/>
            </a:pPr>
            <a:r>
              <a:rPr lang="en-US" sz="2800" dirty="0">
                <a:solidFill>
                  <a:prstClr val="white"/>
                </a:solidFill>
                <a:latin typeface="Book Antiqua"/>
              </a:rPr>
              <a:t>Changes in the body and health are not bad nor should be considered a “Dis-Ease”</a:t>
            </a:r>
          </a:p>
          <a:p>
            <a:pPr marL="548640" lvl="0" indent="-411480" defTabSz="914400">
              <a:spcBef>
                <a:spcPct val="20000"/>
              </a:spcBef>
              <a:buClr>
                <a:prstClr val="white">
                  <a:shade val="95000"/>
                </a:prstClr>
              </a:buClr>
              <a:buSzPct val="65000"/>
              <a:buFont typeface="Wingdings 2"/>
              <a:buChar char=""/>
            </a:pPr>
            <a:r>
              <a:rPr lang="en-US" sz="2800" dirty="0">
                <a:solidFill>
                  <a:prstClr val="white"/>
                </a:solidFill>
                <a:latin typeface="Book Antiqua"/>
              </a:rPr>
              <a:t>Changes include:</a:t>
            </a:r>
          </a:p>
          <a:p>
            <a:pPr marL="868680" lvl="1" indent="-283464" defTabSz="914400">
              <a:spcBef>
                <a:spcPct val="20000"/>
              </a:spcBef>
              <a:buClr>
                <a:prstClr val="white"/>
              </a:buClr>
              <a:buFont typeface="Wingdings 2"/>
              <a:buChar char=""/>
            </a:pPr>
            <a:r>
              <a:rPr lang="en-US" sz="2400" dirty="0">
                <a:solidFill>
                  <a:prstClr val="white"/>
                </a:solidFill>
                <a:latin typeface="Book Antiqua"/>
              </a:rPr>
              <a:t>Sensory System</a:t>
            </a:r>
          </a:p>
          <a:p>
            <a:pPr marL="868680" lvl="1" indent="-283464" defTabSz="914400">
              <a:spcBef>
                <a:spcPct val="20000"/>
              </a:spcBef>
              <a:buClr>
                <a:prstClr val="white"/>
              </a:buClr>
              <a:buFont typeface="Wingdings 2"/>
              <a:buChar char=""/>
            </a:pPr>
            <a:r>
              <a:rPr lang="en-US" sz="2400" dirty="0">
                <a:solidFill>
                  <a:prstClr val="white"/>
                </a:solidFill>
                <a:latin typeface="Book Antiqua"/>
              </a:rPr>
              <a:t>Bones, Muscles, Tissues</a:t>
            </a:r>
          </a:p>
          <a:p>
            <a:pPr marL="868680" lvl="1" indent="-283464" defTabSz="914400">
              <a:spcBef>
                <a:spcPct val="20000"/>
              </a:spcBef>
              <a:buClr>
                <a:prstClr val="white"/>
              </a:buClr>
              <a:buFont typeface="Wingdings 2"/>
              <a:buChar char=""/>
            </a:pPr>
            <a:r>
              <a:rPr lang="en-US" sz="2400" dirty="0">
                <a:solidFill>
                  <a:prstClr val="white"/>
                </a:solidFill>
                <a:latin typeface="Book Antiqua"/>
              </a:rPr>
              <a:t>Digestion</a:t>
            </a:r>
          </a:p>
          <a:p>
            <a:pPr marL="868680" lvl="1" indent="-283464" defTabSz="914400">
              <a:spcBef>
                <a:spcPct val="20000"/>
              </a:spcBef>
              <a:buClr>
                <a:prstClr val="white"/>
              </a:buClr>
              <a:buFont typeface="Wingdings 2"/>
              <a:buChar char=""/>
            </a:pPr>
            <a:r>
              <a:rPr lang="en-US" sz="2400" dirty="0">
                <a:solidFill>
                  <a:prstClr val="white"/>
                </a:solidFill>
                <a:latin typeface="Book Antiqua"/>
              </a:rPr>
              <a:t>Respiratory System</a:t>
            </a:r>
          </a:p>
          <a:p>
            <a:pPr marL="868680" lvl="1" indent="-283464" defTabSz="914400">
              <a:spcBef>
                <a:spcPct val="20000"/>
              </a:spcBef>
              <a:buClr>
                <a:prstClr val="white"/>
              </a:buClr>
              <a:buFont typeface="Wingdings 2"/>
              <a:buChar char=""/>
            </a:pPr>
            <a:r>
              <a:rPr lang="en-US" sz="2400" dirty="0">
                <a:solidFill>
                  <a:prstClr val="white"/>
                </a:solidFill>
                <a:latin typeface="Book Antiqua"/>
              </a:rPr>
              <a:t>Brain and Central Nervous System</a:t>
            </a:r>
          </a:p>
          <a:p>
            <a:pPr marL="868680" lvl="1" indent="-283464" defTabSz="914400">
              <a:spcBef>
                <a:spcPct val="20000"/>
              </a:spcBef>
              <a:buClr>
                <a:prstClr val="white"/>
              </a:buClr>
              <a:buFont typeface="Wingdings 2"/>
              <a:buChar char=""/>
            </a:pPr>
            <a:r>
              <a:rPr lang="en-US" sz="2400" dirty="0">
                <a:solidFill>
                  <a:prstClr val="white"/>
                </a:solidFill>
                <a:latin typeface="Book Antiqua"/>
              </a:rPr>
              <a:t>Metabolism</a:t>
            </a:r>
          </a:p>
          <a:p>
            <a:pPr marL="868680" lvl="1" indent="-283464" defTabSz="914400">
              <a:spcBef>
                <a:spcPct val="20000"/>
              </a:spcBef>
              <a:buClr>
                <a:prstClr val="white"/>
              </a:buClr>
              <a:buFont typeface="Wingdings 2"/>
              <a:buChar char=""/>
            </a:pPr>
            <a:r>
              <a:rPr lang="en-US" sz="2400" dirty="0">
                <a:solidFill>
                  <a:prstClr val="white"/>
                </a:solidFill>
                <a:latin typeface="Book Antiqua"/>
              </a:rPr>
              <a:t>Heart and Circulatory System</a:t>
            </a:r>
            <a:endParaRPr lang="en-US" sz="2400" dirty="0">
              <a:solidFill>
                <a:prstClr val="white"/>
              </a:solidFill>
              <a:latin typeface="Book Antiqua"/>
            </a:endParaRPr>
          </a:p>
        </p:txBody>
      </p:sp>
    </p:spTree>
    <p:extLst>
      <p:ext uri="{BB962C8B-B14F-4D97-AF65-F5344CB8AC3E}">
        <p14:creationId xmlns:p14="http://schemas.microsoft.com/office/powerpoint/2010/main" val="2347077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2"/>
          <p:cNvSpPr>
            <a:spLocks noGrp="1"/>
          </p:cNvSpPr>
          <p:nvPr>
            <p:ph idx="1"/>
          </p:nvPr>
        </p:nvSpPr>
        <p:spPr>
          <a:xfrm>
            <a:off x="1103312" y="2052918"/>
            <a:ext cx="8946541" cy="4195481"/>
          </a:xfrm>
          <a:prstGeom prst="rect">
            <a:avLst/>
          </a:prstGeom>
        </p:spPr>
        <p:txBody>
          <a:bodyPr vert="horz">
            <a:normAutofit fontScale="92500" lnSpcReduction="20000"/>
          </a:bodyPr>
          <a:lst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marL="548640" marR="0" lvl="0" indent="-411480" algn="l" defTabSz="914400" rtl="0" eaLnBrk="1" fontAlgn="auto" latinLnBrk="0" hangingPunct="1">
              <a:lnSpc>
                <a:spcPct val="100000"/>
              </a:lnSpc>
              <a:spcBef>
                <a:spcPct val="20000"/>
              </a:spcBef>
              <a:spcAft>
                <a:spcPts val="0"/>
              </a:spcAft>
              <a:buClr>
                <a:sysClr val="window" lastClr="FFFFFF">
                  <a:shade val="95000"/>
                </a:sysClr>
              </a:buClr>
              <a:buSzPct val="65000"/>
              <a:buFont typeface="Wingdings 2"/>
              <a:buChar char=""/>
              <a:tabLst/>
              <a:defRPr/>
            </a:pPr>
            <a:r>
              <a:rPr kumimoji="0" lang="en-US" sz="2800" b="0" i="0" u="none" strike="noStrike" kern="1200" cap="none" spc="0" normalizeH="0" baseline="0" noProof="0" dirty="0" smtClean="0">
                <a:ln>
                  <a:noFill/>
                </a:ln>
                <a:solidFill>
                  <a:sysClr val="window" lastClr="FFFFFF"/>
                </a:solidFill>
                <a:effectLst/>
                <a:uLnTx/>
                <a:uFillTx/>
                <a:latin typeface="Book Antiqua"/>
              </a:rPr>
              <a:t>How we treat our bodies will affect how our bodies age</a:t>
            </a:r>
          </a:p>
          <a:p>
            <a:pPr marL="548640" marR="0" lvl="0" indent="-411480" algn="l" defTabSz="914400" rtl="0" eaLnBrk="1" fontAlgn="auto" latinLnBrk="0" hangingPunct="1">
              <a:lnSpc>
                <a:spcPct val="100000"/>
              </a:lnSpc>
              <a:spcBef>
                <a:spcPct val="20000"/>
              </a:spcBef>
              <a:spcAft>
                <a:spcPts val="0"/>
              </a:spcAft>
              <a:buClr>
                <a:sysClr val="window" lastClr="FFFFFF">
                  <a:shade val="95000"/>
                </a:sysClr>
              </a:buClr>
              <a:buSzPct val="65000"/>
              <a:buFont typeface="Wingdings 2"/>
              <a:buChar char=""/>
              <a:tabLst/>
              <a:defRPr/>
            </a:pPr>
            <a:r>
              <a:rPr kumimoji="0" lang="en-US" sz="2800" b="0" i="0" u="none" strike="noStrike" kern="1200" cap="none" spc="0" normalizeH="0" baseline="0" noProof="0" dirty="0" smtClean="0">
                <a:ln>
                  <a:noFill/>
                </a:ln>
                <a:solidFill>
                  <a:sysClr val="window" lastClr="FFFFFF"/>
                </a:solidFill>
                <a:effectLst/>
                <a:uLnTx/>
                <a:uFillTx/>
                <a:latin typeface="Book Antiqua"/>
              </a:rPr>
              <a:t>Health problems occur because of misuse, overuse, and abuse to our bodies</a:t>
            </a:r>
          </a:p>
          <a:p>
            <a:pPr marL="548640" marR="0" lvl="0" indent="-411480" algn="l" defTabSz="914400" rtl="0" eaLnBrk="1" fontAlgn="auto" latinLnBrk="0" hangingPunct="1">
              <a:lnSpc>
                <a:spcPct val="100000"/>
              </a:lnSpc>
              <a:spcBef>
                <a:spcPct val="20000"/>
              </a:spcBef>
              <a:spcAft>
                <a:spcPts val="0"/>
              </a:spcAft>
              <a:buClr>
                <a:sysClr val="window" lastClr="FFFFFF">
                  <a:shade val="95000"/>
                </a:sysClr>
              </a:buClr>
              <a:buSzPct val="65000"/>
              <a:buFont typeface="Wingdings 2"/>
              <a:buChar char=""/>
              <a:tabLst/>
              <a:defRPr/>
            </a:pPr>
            <a:r>
              <a:rPr kumimoji="0" lang="en-US" sz="2800" b="0" i="0" u="none" strike="noStrike" kern="1200" cap="none" spc="0" normalizeH="0" baseline="0" noProof="0" dirty="0" smtClean="0">
                <a:ln>
                  <a:noFill/>
                </a:ln>
                <a:solidFill>
                  <a:sysClr val="window" lastClr="FFFFFF"/>
                </a:solidFill>
                <a:effectLst/>
                <a:uLnTx/>
                <a:uFillTx/>
                <a:latin typeface="Book Antiqua"/>
              </a:rPr>
              <a:t>We can help the aging process by limiting the abuse and taking care of ourselves.</a:t>
            </a:r>
          </a:p>
          <a:p>
            <a:pPr marL="548640" marR="0" lvl="0" indent="-411480" algn="l" defTabSz="914400" rtl="0" eaLnBrk="1" fontAlgn="auto" latinLnBrk="0" hangingPunct="1">
              <a:lnSpc>
                <a:spcPct val="100000"/>
              </a:lnSpc>
              <a:spcBef>
                <a:spcPct val="20000"/>
              </a:spcBef>
              <a:spcAft>
                <a:spcPts val="0"/>
              </a:spcAft>
              <a:buClr>
                <a:sysClr val="window" lastClr="FFFFFF">
                  <a:shade val="95000"/>
                </a:sysClr>
              </a:buClr>
              <a:buSzPct val="65000"/>
              <a:buFont typeface="Wingdings 2"/>
              <a:buChar char=""/>
              <a:tabLst/>
              <a:defRPr/>
            </a:pPr>
            <a:r>
              <a:rPr kumimoji="0" lang="en-US" sz="2800" b="0" i="0" u="none" strike="noStrike" kern="1200" cap="none" spc="0" normalizeH="0" baseline="0" noProof="0" dirty="0" smtClean="0">
                <a:ln>
                  <a:noFill/>
                </a:ln>
                <a:solidFill>
                  <a:sysClr val="window" lastClr="FFFFFF"/>
                </a:solidFill>
                <a:effectLst/>
                <a:uLnTx/>
                <a:uFillTx/>
                <a:latin typeface="Book Antiqua"/>
              </a:rPr>
              <a:t>Incorporation of vitamins, supplements, dietary changes, exercise, anti-oxidants, detoxification, positive, mental, emotional, and physical attitudes will help</a:t>
            </a:r>
          </a:p>
          <a:p>
            <a:pPr marL="548640" marR="0" lvl="0" indent="-411480" algn="l" defTabSz="914400" rtl="0" eaLnBrk="1" fontAlgn="auto" latinLnBrk="0" hangingPunct="1">
              <a:lnSpc>
                <a:spcPct val="100000"/>
              </a:lnSpc>
              <a:spcBef>
                <a:spcPct val="20000"/>
              </a:spcBef>
              <a:spcAft>
                <a:spcPts val="0"/>
              </a:spcAft>
              <a:buClr>
                <a:sysClr val="window" lastClr="FFFFFF">
                  <a:shade val="95000"/>
                </a:sysClr>
              </a:buClr>
              <a:buSzPct val="65000"/>
              <a:buFont typeface="Wingdings 2"/>
              <a:buChar char=""/>
              <a:tabLst/>
              <a:defRPr/>
            </a:pPr>
            <a:r>
              <a:rPr kumimoji="0" lang="en-US" sz="2800" b="0" i="0" u="none" strike="noStrike" kern="1200" cap="none" spc="0" normalizeH="0" baseline="0" noProof="0" dirty="0" smtClean="0">
                <a:ln>
                  <a:noFill/>
                </a:ln>
                <a:solidFill>
                  <a:sysClr val="window" lastClr="FFFFFF"/>
                </a:solidFill>
                <a:effectLst/>
                <a:uLnTx/>
                <a:uFillTx/>
                <a:latin typeface="Book Antiqua"/>
              </a:rPr>
              <a:t>Evidence from studies has shown that incorporating anti-oxidants into diet will help slow down free radical damage</a:t>
            </a:r>
            <a:endParaRPr kumimoji="0" lang="en-US" sz="2800" b="0" i="0" u="none" strike="noStrike" kern="1200" cap="none" spc="0" normalizeH="0" baseline="0" noProof="0" dirty="0">
              <a:ln>
                <a:noFill/>
              </a:ln>
              <a:solidFill>
                <a:sysClr val="window" lastClr="FFFFFF"/>
              </a:solidFill>
              <a:effectLst/>
              <a:uLnTx/>
              <a:uFillTx/>
              <a:latin typeface="Book Antiqua"/>
            </a:endParaRPr>
          </a:p>
        </p:txBody>
      </p:sp>
    </p:spTree>
    <p:extLst>
      <p:ext uri="{BB962C8B-B14F-4D97-AF65-F5344CB8AC3E}">
        <p14:creationId xmlns:p14="http://schemas.microsoft.com/office/powerpoint/2010/main" val="2423616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144876" y="1496292"/>
            <a:ext cx="9403742" cy="4772890"/>
          </a:xfrm>
        </p:spPr>
        <p:txBody>
          <a:bodyPr/>
          <a:lstStyle/>
          <a:p>
            <a:pPr marL="548640" lvl="0" indent="-411480" defTabSz="914400">
              <a:lnSpc>
                <a:spcPct val="80000"/>
              </a:lnSpc>
              <a:spcBef>
                <a:spcPct val="20000"/>
              </a:spcBef>
              <a:buClr>
                <a:prstClr val="white">
                  <a:shade val="95000"/>
                </a:prstClr>
              </a:buClr>
              <a:buSzPct val="65000"/>
              <a:buFont typeface="Wingdings 2"/>
              <a:buChar char=""/>
            </a:pPr>
            <a:r>
              <a:rPr lang="en-US" dirty="0">
                <a:solidFill>
                  <a:prstClr val="white"/>
                </a:solidFill>
                <a:latin typeface="Book Antiqua"/>
              </a:rPr>
              <a:t>As we age, our bodies change in many ways that affect the function of both individual cells and organ systems. These changes occur little by little and progress inevitably over time. However, the rate of this progression can be very different from person to person. Research in aging is beginning to find out the reasons for these changes and the genetic and environmental factors that control them.</a:t>
            </a:r>
          </a:p>
          <a:p>
            <a:pPr marL="868680" lvl="1" indent="-283464" defTabSz="914400">
              <a:lnSpc>
                <a:spcPct val="80000"/>
              </a:lnSpc>
              <a:spcBef>
                <a:spcPct val="20000"/>
              </a:spcBef>
              <a:buClr>
                <a:prstClr val="white"/>
              </a:buClr>
              <a:buFont typeface="Wingdings 2"/>
              <a:buChar char=""/>
            </a:pPr>
            <a:r>
              <a:rPr lang="en-US" sz="2000" dirty="0">
                <a:solidFill>
                  <a:prstClr val="white"/>
                </a:solidFill>
                <a:latin typeface="Book Antiqua"/>
                <a:hlinkClick r:id="" action="ppaction://noaction"/>
              </a:rPr>
              <a:t>Genetic and Environmental Factors</a:t>
            </a:r>
            <a:r>
              <a:rPr lang="en-US" sz="2000" dirty="0">
                <a:solidFill>
                  <a:prstClr val="white"/>
                </a:solidFill>
                <a:latin typeface="Book Antiqua"/>
              </a:rPr>
              <a:t> </a:t>
            </a:r>
          </a:p>
          <a:p>
            <a:pPr marL="1133856" lvl="2" defTabSz="914400">
              <a:lnSpc>
                <a:spcPct val="80000"/>
              </a:lnSpc>
              <a:spcBef>
                <a:spcPct val="20000"/>
              </a:spcBef>
              <a:buClr>
                <a:prstClr val="white"/>
              </a:buClr>
              <a:buSzPct val="95000"/>
              <a:buFont typeface="Wingdings"/>
              <a:buChar char=""/>
            </a:pPr>
            <a:r>
              <a:rPr lang="en-US" sz="2000" dirty="0">
                <a:solidFill>
                  <a:prstClr val="white"/>
                </a:solidFill>
                <a:latin typeface="Book Antiqua"/>
                <a:hlinkClick r:id="" action="ppaction://noaction"/>
              </a:rPr>
              <a:t>Healthy Lifestyle Behaviors</a:t>
            </a:r>
            <a:endParaRPr lang="en-US" sz="2000" dirty="0">
              <a:solidFill>
                <a:prstClr val="white"/>
              </a:solidFill>
              <a:latin typeface="Book Antiqua"/>
            </a:endParaRPr>
          </a:p>
          <a:p>
            <a:pPr marL="868680" lvl="1" indent="-283464" defTabSz="914400">
              <a:lnSpc>
                <a:spcPct val="80000"/>
              </a:lnSpc>
              <a:spcBef>
                <a:spcPct val="20000"/>
              </a:spcBef>
              <a:buClr>
                <a:prstClr val="white"/>
              </a:buClr>
              <a:buFont typeface="Wingdings 2"/>
              <a:buChar char=""/>
            </a:pPr>
            <a:r>
              <a:rPr lang="en-US" sz="2000" dirty="0">
                <a:solidFill>
                  <a:prstClr val="white"/>
                </a:solidFill>
                <a:latin typeface="Book Antiqua"/>
                <a:hlinkClick r:id="" action="ppaction://noaction"/>
              </a:rPr>
              <a:t>Cellular Changes Associated with Aging</a:t>
            </a:r>
            <a:r>
              <a:rPr lang="en-US" sz="2000" dirty="0">
                <a:solidFill>
                  <a:prstClr val="white"/>
                </a:solidFill>
                <a:latin typeface="Book Antiqua"/>
              </a:rPr>
              <a:t> </a:t>
            </a:r>
          </a:p>
          <a:p>
            <a:pPr marL="868680" lvl="1" indent="-283464" defTabSz="914400">
              <a:lnSpc>
                <a:spcPct val="80000"/>
              </a:lnSpc>
              <a:spcBef>
                <a:spcPct val="20000"/>
              </a:spcBef>
              <a:buClr>
                <a:prstClr val="white"/>
              </a:buClr>
              <a:buFont typeface="Wingdings 2"/>
              <a:buChar char=""/>
            </a:pPr>
            <a:r>
              <a:rPr lang="en-US" sz="2000" dirty="0">
                <a:solidFill>
                  <a:prstClr val="white"/>
                </a:solidFill>
                <a:latin typeface="Book Antiqua"/>
                <a:hlinkClick r:id="" action="ppaction://noaction"/>
              </a:rPr>
              <a:t>Bodily Changes Associated with Aging</a:t>
            </a:r>
            <a:r>
              <a:rPr lang="en-US" sz="2000" dirty="0">
                <a:solidFill>
                  <a:prstClr val="white"/>
                </a:solidFill>
                <a:latin typeface="Book Antiqua"/>
              </a:rPr>
              <a:t> </a:t>
            </a:r>
          </a:p>
          <a:p>
            <a:pPr marL="1133856" lvl="2" defTabSz="914400">
              <a:lnSpc>
                <a:spcPct val="80000"/>
              </a:lnSpc>
              <a:spcBef>
                <a:spcPct val="20000"/>
              </a:spcBef>
              <a:buClr>
                <a:prstClr val="white"/>
              </a:buClr>
              <a:buSzPct val="95000"/>
              <a:buFont typeface="Wingdings"/>
              <a:buChar char=""/>
            </a:pPr>
            <a:r>
              <a:rPr lang="en-US" sz="2000" dirty="0">
                <a:solidFill>
                  <a:prstClr val="white"/>
                </a:solidFill>
                <a:latin typeface="Book Antiqua"/>
                <a:hlinkClick r:id="" action="ppaction://noaction"/>
              </a:rPr>
              <a:t>Changes in Height</a:t>
            </a:r>
            <a:r>
              <a:rPr lang="en-US" sz="2000" dirty="0">
                <a:solidFill>
                  <a:prstClr val="white"/>
                </a:solidFill>
                <a:latin typeface="Book Antiqua"/>
              </a:rPr>
              <a:t> </a:t>
            </a:r>
          </a:p>
          <a:p>
            <a:pPr marL="1133856" lvl="2" defTabSz="914400">
              <a:lnSpc>
                <a:spcPct val="80000"/>
              </a:lnSpc>
              <a:spcBef>
                <a:spcPct val="20000"/>
              </a:spcBef>
              <a:buClr>
                <a:prstClr val="white"/>
              </a:buClr>
              <a:buSzPct val="95000"/>
              <a:buFont typeface="Wingdings"/>
              <a:buChar char=""/>
            </a:pPr>
            <a:r>
              <a:rPr lang="en-US" sz="2000" dirty="0">
                <a:solidFill>
                  <a:prstClr val="white"/>
                </a:solidFill>
                <a:latin typeface="Book Antiqua"/>
                <a:hlinkClick r:id="" action="ppaction://noaction"/>
              </a:rPr>
              <a:t>Changes in Weight</a:t>
            </a:r>
            <a:r>
              <a:rPr lang="en-US" sz="2000" dirty="0">
                <a:solidFill>
                  <a:prstClr val="white"/>
                </a:solidFill>
                <a:latin typeface="Book Antiqua"/>
              </a:rPr>
              <a:t> </a:t>
            </a:r>
          </a:p>
          <a:p>
            <a:pPr marL="1133856" lvl="2" defTabSz="914400">
              <a:lnSpc>
                <a:spcPct val="80000"/>
              </a:lnSpc>
              <a:spcBef>
                <a:spcPct val="20000"/>
              </a:spcBef>
              <a:buClr>
                <a:prstClr val="white"/>
              </a:buClr>
              <a:buSzPct val="95000"/>
              <a:buFont typeface="Wingdings"/>
              <a:buChar char=""/>
            </a:pPr>
            <a:r>
              <a:rPr lang="en-US" sz="2000" dirty="0">
                <a:solidFill>
                  <a:prstClr val="white"/>
                </a:solidFill>
                <a:latin typeface="Book Antiqua"/>
                <a:hlinkClick r:id="" action="ppaction://noaction"/>
              </a:rPr>
              <a:t>Changes in Body Composition</a:t>
            </a:r>
            <a:endParaRPr lang="en-US" sz="2000" dirty="0">
              <a:solidFill>
                <a:prstClr val="white"/>
              </a:solidFill>
              <a:latin typeface="Book Antiqua"/>
            </a:endParaRPr>
          </a:p>
          <a:p>
            <a:pPr marL="868680" lvl="1" indent="-283464" defTabSz="914400">
              <a:lnSpc>
                <a:spcPct val="80000"/>
              </a:lnSpc>
              <a:spcBef>
                <a:spcPct val="20000"/>
              </a:spcBef>
              <a:buClr>
                <a:prstClr val="white"/>
              </a:buClr>
              <a:buFont typeface="Wingdings 2"/>
              <a:buChar char=""/>
            </a:pPr>
            <a:r>
              <a:rPr lang="en-US" sz="2000" dirty="0">
                <a:solidFill>
                  <a:prstClr val="white"/>
                </a:solidFill>
                <a:latin typeface="Book Antiqua"/>
                <a:hlinkClick r:id="" action="ppaction://noaction"/>
              </a:rPr>
              <a:t>Other Changes with Aging</a:t>
            </a:r>
            <a:r>
              <a:rPr lang="en-US" sz="2000" dirty="0">
                <a:solidFill>
                  <a:prstClr val="white"/>
                </a:solidFill>
                <a:latin typeface="Book Antiqua"/>
              </a:rPr>
              <a:t> </a:t>
            </a:r>
          </a:p>
          <a:p>
            <a:pPr marL="1133856" lvl="2" defTabSz="914400">
              <a:lnSpc>
                <a:spcPct val="80000"/>
              </a:lnSpc>
              <a:spcBef>
                <a:spcPct val="20000"/>
              </a:spcBef>
              <a:buClr>
                <a:prstClr val="white"/>
              </a:buClr>
              <a:buSzPct val="95000"/>
              <a:buFont typeface="Wingdings"/>
              <a:buChar char=""/>
            </a:pPr>
            <a:r>
              <a:rPr lang="en-US" sz="2000" dirty="0">
                <a:solidFill>
                  <a:prstClr val="white"/>
                </a:solidFill>
                <a:latin typeface="Book Antiqua"/>
                <a:hlinkClick r:id="" action="ppaction://noaction"/>
              </a:rPr>
              <a:t>Normal Aging and Disease</a:t>
            </a:r>
            <a:r>
              <a:rPr lang="en-US" sz="2000" dirty="0">
                <a:solidFill>
                  <a:prstClr val="white"/>
                </a:solidFill>
                <a:latin typeface="Book Antiqua"/>
              </a:rPr>
              <a:t> </a:t>
            </a:r>
          </a:p>
          <a:p>
            <a:pPr marL="1133856" lvl="2" defTabSz="914400">
              <a:lnSpc>
                <a:spcPct val="80000"/>
              </a:lnSpc>
              <a:spcBef>
                <a:spcPct val="20000"/>
              </a:spcBef>
              <a:buClr>
                <a:prstClr val="white"/>
              </a:buClr>
              <a:buSzPct val="95000"/>
              <a:buFont typeface="Wingdings"/>
              <a:buChar char=""/>
            </a:pPr>
            <a:r>
              <a:rPr lang="en-US" sz="2000" dirty="0">
                <a:solidFill>
                  <a:prstClr val="white"/>
                </a:solidFill>
                <a:latin typeface="Book Antiqua"/>
                <a:hlinkClick r:id="" action="ppaction://noaction"/>
              </a:rPr>
              <a:t>Changes in the Regulation of Body Systems</a:t>
            </a:r>
            <a:endParaRPr lang="en-US" sz="2000" dirty="0">
              <a:solidFill>
                <a:prstClr val="white"/>
              </a:solidFill>
              <a:latin typeface="Book Antiqua"/>
            </a:endParaRPr>
          </a:p>
          <a:p>
            <a:pPr marL="548640" lvl="0" indent="-411480" defTabSz="914400">
              <a:lnSpc>
                <a:spcPct val="80000"/>
              </a:lnSpc>
              <a:spcBef>
                <a:spcPct val="20000"/>
              </a:spcBef>
              <a:buClr>
                <a:prstClr val="white">
                  <a:shade val="95000"/>
                </a:prstClr>
              </a:buClr>
              <a:buSzPct val="65000"/>
              <a:buFont typeface="Wingdings 2"/>
              <a:buChar char=""/>
            </a:pPr>
            <a:endParaRPr lang="en-US" dirty="0">
              <a:solidFill>
                <a:prstClr val="white"/>
              </a:solidFill>
              <a:latin typeface="Book Antiqua"/>
            </a:endParaRPr>
          </a:p>
          <a:p>
            <a:endParaRPr lang="en-US" dirty="0"/>
          </a:p>
        </p:txBody>
      </p:sp>
    </p:spTree>
    <p:extLst>
      <p:ext uri="{BB962C8B-B14F-4D97-AF65-F5344CB8AC3E}">
        <p14:creationId xmlns:p14="http://schemas.microsoft.com/office/powerpoint/2010/main" val="423491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TERMS.</a:t>
            </a:r>
            <a:endParaRPr lang="en-US" dirty="0"/>
          </a:p>
        </p:txBody>
      </p:sp>
      <p:sp>
        <p:nvSpPr>
          <p:cNvPr id="3" name="Content Placeholder 2"/>
          <p:cNvSpPr>
            <a:spLocks noGrp="1"/>
          </p:cNvSpPr>
          <p:nvPr>
            <p:ph idx="1"/>
          </p:nvPr>
        </p:nvSpPr>
        <p:spPr/>
        <p:txBody>
          <a:bodyPr>
            <a:normAutofit fontScale="92500" lnSpcReduction="10000"/>
          </a:bodyPr>
          <a:lstStyle/>
          <a:p>
            <a:pPr marL="273050" lvl="0" indent="-273050" defTabSz="914400" eaLnBrk="0" fontAlgn="base" hangingPunct="0">
              <a:spcBef>
                <a:spcPts val="575"/>
              </a:spcBef>
              <a:spcAft>
                <a:spcPct val="0"/>
              </a:spcAft>
              <a:buClr>
                <a:srgbClr val="D34817"/>
              </a:buClr>
              <a:buSzPct val="85000"/>
              <a:buFont typeface="Wingdings 2" panose="05020102010507070707" pitchFamily="18" charset="2"/>
              <a:buChar char=""/>
            </a:pPr>
            <a:r>
              <a:rPr lang="en-GB" sz="2800" dirty="0">
                <a:solidFill>
                  <a:prstClr val="black"/>
                </a:solidFill>
                <a:latin typeface="Perpetua"/>
              </a:rPr>
              <a:t>aging</a:t>
            </a:r>
            <a:endParaRPr lang="en-GB" sz="1800" dirty="0">
              <a:solidFill>
                <a:prstClr val="black"/>
              </a:solidFill>
              <a:latin typeface="Perpetua"/>
            </a:endParaRPr>
          </a:p>
          <a:p>
            <a:pPr marL="547688" lvl="1" indent="-228600" defTabSz="914400" eaLnBrk="0" fontAlgn="base" hangingPunct="0">
              <a:spcBef>
                <a:spcPts val="375"/>
              </a:spcBef>
              <a:spcAft>
                <a:spcPct val="0"/>
              </a:spcAft>
              <a:buClr>
                <a:srgbClr val="9B2D1F"/>
              </a:buClr>
              <a:buSzPct val="85000"/>
              <a:buFont typeface="Wingdings 2" panose="05020102010507070707" pitchFamily="18" charset="2"/>
              <a:buChar char=""/>
            </a:pPr>
            <a:r>
              <a:rPr lang="en-GB" sz="2400" dirty="0">
                <a:solidFill>
                  <a:prstClr val="black"/>
                </a:solidFill>
                <a:latin typeface="Perpetua"/>
              </a:rPr>
              <a:t>noun</a:t>
            </a:r>
            <a:endParaRPr lang="en-GB" sz="3200" dirty="0">
              <a:solidFill>
                <a:prstClr val="black"/>
              </a:solidFill>
              <a:latin typeface="Perpetua"/>
            </a:endParaRPr>
          </a:p>
          <a:p>
            <a:pPr marL="822325" lvl="2" defTabSz="914400" eaLnBrk="0" fontAlgn="base" hangingPunct="0">
              <a:spcBef>
                <a:spcPts val="375"/>
              </a:spcBef>
              <a:spcAft>
                <a:spcPct val="0"/>
              </a:spcAft>
              <a:buClr>
                <a:srgbClr val="E6B1AB"/>
              </a:buClr>
              <a:buSzPct val="85000"/>
              <a:buFont typeface="Wingdings 2" panose="05020102010507070707" pitchFamily="18" charset="2"/>
              <a:buChar char=""/>
            </a:pPr>
            <a:r>
              <a:rPr lang="en-GB" sz="2000" dirty="0">
                <a:solidFill>
                  <a:prstClr val="black"/>
                </a:solidFill>
                <a:latin typeface="Perpetua"/>
              </a:rPr>
              <a:t>The process of growing old or maturing.</a:t>
            </a:r>
            <a:endParaRPr lang="en-GB" sz="2800" dirty="0">
              <a:solidFill>
                <a:prstClr val="black"/>
              </a:solidFill>
              <a:latin typeface="Perpetua"/>
            </a:endParaRPr>
          </a:p>
          <a:p>
            <a:pPr marL="822325" lvl="2" defTabSz="914400" eaLnBrk="0" fontAlgn="base" hangingPunct="0">
              <a:spcBef>
                <a:spcPts val="375"/>
              </a:spcBef>
              <a:spcAft>
                <a:spcPct val="0"/>
              </a:spcAft>
              <a:buClr>
                <a:srgbClr val="E6B1AB"/>
              </a:buClr>
              <a:buSzPct val="85000"/>
              <a:buFont typeface="Wingdings 2" panose="05020102010507070707" pitchFamily="18" charset="2"/>
              <a:buChar char=""/>
            </a:pPr>
            <a:r>
              <a:rPr lang="en-GB" sz="2000" dirty="0">
                <a:solidFill>
                  <a:prstClr val="black"/>
                </a:solidFill>
                <a:latin typeface="Perpetua"/>
              </a:rPr>
              <a:t>An artificial process for imparting the characteristics and properties of age.</a:t>
            </a:r>
            <a:endParaRPr lang="en-GB" sz="2800" dirty="0">
              <a:solidFill>
                <a:prstClr val="black"/>
              </a:solidFill>
              <a:latin typeface="Perpetua"/>
            </a:endParaRPr>
          </a:p>
          <a:p>
            <a:pPr marL="273050" lvl="0" indent="-273050" defTabSz="914400" eaLnBrk="0" fontAlgn="base" hangingPunct="0">
              <a:spcBef>
                <a:spcPts val="575"/>
              </a:spcBef>
              <a:spcAft>
                <a:spcPct val="0"/>
              </a:spcAft>
              <a:buClr>
                <a:srgbClr val="D34817"/>
              </a:buClr>
              <a:buSzPct val="85000"/>
              <a:buFont typeface="Wingdings 2" panose="05020102010507070707" pitchFamily="18" charset="2"/>
              <a:buChar char=""/>
            </a:pPr>
            <a:r>
              <a:rPr lang="en-GB" sz="2800" u="sng" dirty="0">
                <a:solidFill>
                  <a:prstClr val="black"/>
                </a:solidFill>
                <a:latin typeface="Perpetua"/>
                <a:hlinkClick r:id="rId2"/>
              </a:rPr>
              <a:t>age</a:t>
            </a:r>
            <a:endParaRPr lang="en-GB" sz="2400" dirty="0">
              <a:solidFill>
                <a:prstClr val="black"/>
              </a:solidFill>
              <a:latin typeface="Perpetua"/>
            </a:endParaRPr>
          </a:p>
          <a:p>
            <a:pPr marL="547688" lvl="1" indent="-228600" defTabSz="914400" eaLnBrk="0" fontAlgn="base" hangingPunct="0">
              <a:spcBef>
                <a:spcPts val="375"/>
              </a:spcBef>
              <a:spcAft>
                <a:spcPct val="0"/>
              </a:spcAft>
              <a:buClr>
                <a:srgbClr val="9B2D1F"/>
              </a:buClr>
              <a:buSzPct val="85000"/>
              <a:buFont typeface="Wingdings 2" panose="05020102010507070707" pitchFamily="18" charset="2"/>
              <a:buChar char=""/>
            </a:pPr>
            <a:r>
              <a:rPr lang="en-GB" sz="2400" dirty="0">
                <a:solidFill>
                  <a:prstClr val="black"/>
                </a:solidFill>
                <a:latin typeface="Perpetua"/>
              </a:rPr>
              <a:t>noun</a:t>
            </a:r>
            <a:endParaRPr lang="en-GB" sz="3200" dirty="0">
              <a:solidFill>
                <a:prstClr val="black"/>
              </a:solidFill>
              <a:latin typeface="Perpetua"/>
            </a:endParaRPr>
          </a:p>
          <a:p>
            <a:pPr marL="822325" lvl="2" defTabSz="914400" eaLnBrk="0" fontAlgn="base" hangingPunct="0">
              <a:spcBef>
                <a:spcPts val="375"/>
              </a:spcBef>
              <a:spcAft>
                <a:spcPct val="0"/>
              </a:spcAft>
              <a:buClr>
                <a:srgbClr val="E6B1AB"/>
              </a:buClr>
              <a:buSzPct val="85000"/>
              <a:buFont typeface="Wingdings 2" panose="05020102010507070707" pitchFamily="18" charset="2"/>
              <a:buChar char=""/>
            </a:pPr>
            <a:r>
              <a:rPr lang="en-GB" sz="2000" dirty="0">
                <a:solidFill>
                  <a:prstClr val="black"/>
                </a:solidFill>
                <a:latin typeface="Perpetua"/>
              </a:rPr>
              <a:t>The length of time that a person or thing has existed.</a:t>
            </a:r>
            <a:endParaRPr lang="en-GB" sz="2800" dirty="0">
              <a:solidFill>
                <a:prstClr val="black"/>
              </a:solidFill>
              <a:latin typeface="Perpetua"/>
            </a:endParaRPr>
          </a:p>
          <a:p>
            <a:pPr marL="822325" lvl="2" defTabSz="914400" eaLnBrk="0" fontAlgn="base" hangingPunct="0">
              <a:spcBef>
                <a:spcPts val="375"/>
              </a:spcBef>
              <a:spcAft>
                <a:spcPct val="0"/>
              </a:spcAft>
              <a:buClr>
                <a:srgbClr val="E6B1AB"/>
              </a:buClr>
              <a:buSzPct val="85000"/>
              <a:buFont typeface="Wingdings 2" panose="05020102010507070707" pitchFamily="18" charset="2"/>
              <a:buChar char=""/>
            </a:pPr>
            <a:r>
              <a:rPr lang="en-GB" sz="2000" dirty="0">
                <a:solidFill>
                  <a:prstClr val="black"/>
                </a:solidFill>
                <a:latin typeface="Perpetua"/>
              </a:rPr>
              <a:t>The time of life when a person becomes qualified to assume certain civil and personal rights and responsibilities, usually at 18 or 21 years; legal age.</a:t>
            </a:r>
            <a:endParaRPr lang="en-GB" sz="2800" dirty="0">
              <a:solidFill>
                <a:prstClr val="black"/>
              </a:solidFill>
              <a:latin typeface="Perpetua"/>
            </a:endParaRPr>
          </a:p>
          <a:p>
            <a:pPr marL="547688" lvl="1" indent="-228600" defTabSz="914400" eaLnBrk="0" fontAlgn="base" hangingPunct="0">
              <a:spcBef>
                <a:spcPts val="375"/>
              </a:spcBef>
              <a:spcAft>
                <a:spcPct val="0"/>
              </a:spcAft>
              <a:buClr>
                <a:srgbClr val="9B2D1F"/>
              </a:buClr>
              <a:buSzPct val="85000"/>
              <a:buFont typeface="Wingdings 2" panose="05020102010507070707" pitchFamily="18" charset="2"/>
              <a:buChar char=""/>
            </a:pPr>
            <a:r>
              <a:rPr lang="en-GB" sz="2400" dirty="0">
                <a:solidFill>
                  <a:prstClr val="black"/>
                </a:solidFill>
                <a:latin typeface="Perpetua"/>
              </a:rPr>
              <a:t>verb</a:t>
            </a:r>
            <a:endParaRPr lang="en-GB" sz="3200" dirty="0">
              <a:solidFill>
                <a:prstClr val="black"/>
              </a:solidFill>
              <a:latin typeface="Perpetua"/>
            </a:endParaRPr>
          </a:p>
          <a:p>
            <a:pPr marL="822325" lvl="2" defTabSz="914400" eaLnBrk="0" fontAlgn="base" hangingPunct="0">
              <a:spcBef>
                <a:spcPts val="375"/>
              </a:spcBef>
              <a:spcAft>
                <a:spcPct val="0"/>
              </a:spcAft>
              <a:buClr>
                <a:srgbClr val="E6B1AB"/>
              </a:buClr>
              <a:buSzPct val="85000"/>
              <a:buFont typeface="Wingdings 2" panose="05020102010507070707" pitchFamily="18" charset="2"/>
              <a:buChar char=""/>
            </a:pPr>
            <a:r>
              <a:rPr lang="en-GB" sz="2000" dirty="0">
                <a:solidFill>
                  <a:prstClr val="black"/>
                </a:solidFill>
                <a:latin typeface="Perpetua"/>
              </a:rPr>
              <a:t>To cause to become old or to show the signs of becoming old.</a:t>
            </a:r>
            <a:endParaRPr lang="en-GB" sz="2800" dirty="0">
              <a:solidFill>
                <a:prstClr val="black"/>
              </a:solidFill>
              <a:latin typeface="Perpetua"/>
            </a:endParaRPr>
          </a:p>
          <a:p>
            <a:pPr marL="822325" lvl="2" defTabSz="914400" eaLnBrk="0" fontAlgn="base" hangingPunct="0">
              <a:spcBef>
                <a:spcPts val="375"/>
              </a:spcBef>
              <a:spcAft>
                <a:spcPct val="0"/>
              </a:spcAft>
              <a:buClr>
                <a:srgbClr val="E6B1AB"/>
              </a:buClr>
              <a:buSzPct val="85000"/>
              <a:buFont typeface="Wingdings 2" panose="05020102010507070707" pitchFamily="18" charset="2"/>
              <a:buChar char=""/>
            </a:pPr>
            <a:r>
              <a:rPr lang="en-GB" sz="2000" dirty="0">
                <a:solidFill>
                  <a:prstClr val="black"/>
                </a:solidFill>
                <a:latin typeface="Perpetua"/>
              </a:rPr>
              <a:t>To cause to mature or ripen under controlled conditions</a:t>
            </a:r>
            <a:endParaRPr lang="en-US" dirty="0"/>
          </a:p>
        </p:txBody>
      </p:sp>
    </p:spTree>
    <p:extLst>
      <p:ext uri="{BB962C8B-B14F-4D97-AF65-F5344CB8AC3E}">
        <p14:creationId xmlns:p14="http://schemas.microsoft.com/office/powerpoint/2010/main" val="4156214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48640" lvl="0" indent="-411480" defTabSz="914400">
              <a:lnSpc>
                <a:spcPct val="90000"/>
              </a:lnSpc>
              <a:spcBef>
                <a:spcPct val="20000"/>
              </a:spcBef>
              <a:buClr>
                <a:prstClr val="white">
                  <a:shade val="95000"/>
                </a:prstClr>
              </a:buClr>
              <a:buSzPct val="65000"/>
              <a:buFont typeface="Wingdings 2"/>
              <a:buChar char=""/>
            </a:pPr>
            <a:r>
              <a:rPr lang="en-US" sz="2400" b="1" dirty="0">
                <a:solidFill>
                  <a:prstClr val="white"/>
                </a:solidFill>
                <a:latin typeface="Book Antiqua"/>
              </a:rPr>
              <a:t>Genetic and Environmental Factors</a:t>
            </a:r>
          </a:p>
          <a:p>
            <a:pPr marL="548640" lvl="0" indent="-411480" defTabSz="914400">
              <a:lnSpc>
                <a:spcPct val="90000"/>
              </a:lnSpc>
              <a:spcBef>
                <a:spcPct val="20000"/>
              </a:spcBef>
              <a:buClr>
                <a:prstClr val="white">
                  <a:shade val="95000"/>
                </a:prstClr>
              </a:buClr>
              <a:buSzPct val="65000"/>
              <a:buFont typeface="Wingdings 2"/>
              <a:buChar char=""/>
            </a:pPr>
            <a:r>
              <a:rPr lang="en-US" sz="2400" b="1" dirty="0">
                <a:solidFill>
                  <a:prstClr val="white"/>
                </a:solidFill>
                <a:latin typeface="Book Antiqua"/>
              </a:rPr>
              <a:t>The aging process depends on a combination of both genetic and environmental factors. Recognizing that every individual has his or her own unique genetic makeup and environment, which interact with each other, helps us understand why the aging process can occur at such different rates in different people. Overall, genetic factors seem to be more powerful than environmental factors in determining the large differences among people in aging and lifespan</a:t>
            </a:r>
            <a:endParaRPr lang="en-US" dirty="0"/>
          </a:p>
        </p:txBody>
      </p:sp>
    </p:spTree>
    <p:extLst>
      <p:ext uri="{BB962C8B-B14F-4D97-AF65-F5344CB8AC3E}">
        <p14:creationId xmlns:p14="http://schemas.microsoft.com/office/powerpoint/2010/main" val="2042888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48640" lvl="0" indent="-411480" defTabSz="914400">
              <a:lnSpc>
                <a:spcPct val="90000"/>
              </a:lnSpc>
              <a:spcBef>
                <a:spcPct val="20000"/>
              </a:spcBef>
              <a:buClr>
                <a:prstClr val="white">
                  <a:shade val="95000"/>
                </a:prstClr>
              </a:buClr>
              <a:buSzPct val="65000"/>
              <a:buFont typeface="Wingdings 2"/>
              <a:buChar char=""/>
            </a:pPr>
            <a:r>
              <a:rPr lang="en-US" sz="2800" i="1" dirty="0">
                <a:solidFill>
                  <a:prstClr val="white"/>
                </a:solidFill>
                <a:latin typeface="Book Antiqua"/>
              </a:rPr>
              <a:t>Behaviors of a Healthy Lifestyle</a:t>
            </a:r>
          </a:p>
          <a:p>
            <a:pPr marL="868680" lvl="1" indent="-283464" defTabSz="914400">
              <a:lnSpc>
                <a:spcPct val="90000"/>
              </a:lnSpc>
              <a:spcBef>
                <a:spcPct val="20000"/>
              </a:spcBef>
              <a:buClr>
                <a:prstClr val="white"/>
              </a:buClr>
              <a:buFont typeface="Wingdings 2"/>
              <a:buChar char=""/>
            </a:pPr>
            <a:r>
              <a:rPr lang="en-US" sz="2400" i="1" dirty="0">
                <a:solidFill>
                  <a:prstClr val="white"/>
                </a:solidFill>
                <a:latin typeface="Book Antiqua"/>
              </a:rPr>
              <a:t>Not smoking </a:t>
            </a:r>
          </a:p>
          <a:p>
            <a:pPr marL="868680" lvl="1" indent="-283464" defTabSz="914400">
              <a:lnSpc>
                <a:spcPct val="90000"/>
              </a:lnSpc>
              <a:spcBef>
                <a:spcPct val="20000"/>
              </a:spcBef>
              <a:buClr>
                <a:prstClr val="white"/>
              </a:buClr>
              <a:buFont typeface="Wingdings 2"/>
              <a:buChar char=""/>
            </a:pPr>
            <a:r>
              <a:rPr lang="en-US" sz="2400" i="1" dirty="0">
                <a:solidFill>
                  <a:prstClr val="white"/>
                </a:solidFill>
                <a:latin typeface="Book Antiqua"/>
              </a:rPr>
              <a:t>Drinking alcohol in moderation </a:t>
            </a:r>
          </a:p>
          <a:p>
            <a:pPr marL="868680" lvl="1" indent="-283464" defTabSz="914400">
              <a:lnSpc>
                <a:spcPct val="90000"/>
              </a:lnSpc>
              <a:spcBef>
                <a:spcPct val="20000"/>
              </a:spcBef>
              <a:buClr>
                <a:prstClr val="white"/>
              </a:buClr>
              <a:buFont typeface="Wingdings 2"/>
              <a:buChar char=""/>
            </a:pPr>
            <a:r>
              <a:rPr lang="en-US" sz="2400" i="1" dirty="0">
                <a:solidFill>
                  <a:prstClr val="white"/>
                </a:solidFill>
                <a:latin typeface="Book Antiqua"/>
              </a:rPr>
              <a:t>Exercising </a:t>
            </a:r>
          </a:p>
          <a:p>
            <a:pPr marL="868680" lvl="1" indent="-283464" defTabSz="914400">
              <a:lnSpc>
                <a:spcPct val="90000"/>
              </a:lnSpc>
              <a:spcBef>
                <a:spcPct val="20000"/>
              </a:spcBef>
              <a:buClr>
                <a:prstClr val="white"/>
              </a:buClr>
              <a:buFont typeface="Wingdings 2"/>
              <a:buChar char=""/>
            </a:pPr>
            <a:r>
              <a:rPr lang="en-US" sz="2400" i="1" dirty="0">
                <a:solidFill>
                  <a:prstClr val="white"/>
                </a:solidFill>
                <a:latin typeface="Book Antiqua"/>
              </a:rPr>
              <a:t>Getting adequate rest </a:t>
            </a:r>
          </a:p>
          <a:p>
            <a:pPr marL="868680" lvl="1" indent="-283464" defTabSz="914400">
              <a:lnSpc>
                <a:spcPct val="90000"/>
              </a:lnSpc>
              <a:spcBef>
                <a:spcPct val="20000"/>
              </a:spcBef>
              <a:buClr>
                <a:prstClr val="white"/>
              </a:buClr>
              <a:buFont typeface="Wingdings 2"/>
              <a:buChar char=""/>
            </a:pPr>
            <a:r>
              <a:rPr lang="en-US" sz="2400" i="1" dirty="0">
                <a:solidFill>
                  <a:prstClr val="white"/>
                </a:solidFill>
                <a:latin typeface="Book Antiqua"/>
              </a:rPr>
              <a:t>Eating a diet high in fruits and vegetables </a:t>
            </a:r>
          </a:p>
          <a:p>
            <a:pPr marL="868680" lvl="1" indent="-283464" defTabSz="914400">
              <a:lnSpc>
                <a:spcPct val="90000"/>
              </a:lnSpc>
              <a:spcBef>
                <a:spcPct val="20000"/>
              </a:spcBef>
              <a:buClr>
                <a:prstClr val="white"/>
              </a:buClr>
              <a:buFont typeface="Wingdings 2"/>
              <a:buChar char=""/>
            </a:pPr>
            <a:r>
              <a:rPr lang="en-US" sz="2400" i="1" dirty="0">
                <a:solidFill>
                  <a:prstClr val="white"/>
                </a:solidFill>
                <a:latin typeface="Book Antiqua"/>
              </a:rPr>
              <a:t>Coping with stress </a:t>
            </a:r>
          </a:p>
          <a:p>
            <a:pPr marL="868680" lvl="1" indent="-283464" defTabSz="914400">
              <a:lnSpc>
                <a:spcPct val="90000"/>
              </a:lnSpc>
              <a:spcBef>
                <a:spcPct val="20000"/>
              </a:spcBef>
              <a:buClr>
                <a:prstClr val="white"/>
              </a:buClr>
              <a:buFont typeface="Wingdings 2"/>
              <a:buChar char=""/>
            </a:pPr>
            <a:r>
              <a:rPr lang="en-US" sz="2400" i="1" dirty="0">
                <a:solidFill>
                  <a:prstClr val="white"/>
                </a:solidFill>
                <a:latin typeface="Book Antiqua"/>
              </a:rPr>
              <a:t>Having a positive outlook</a:t>
            </a:r>
          </a:p>
          <a:p>
            <a:pPr marL="548640" lvl="0" indent="-411480" defTabSz="914400">
              <a:lnSpc>
                <a:spcPct val="90000"/>
              </a:lnSpc>
              <a:spcBef>
                <a:spcPct val="20000"/>
              </a:spcBef>
              <a:buClr>
                <a:prstClr val="white">
                  <a:shade val="95000"/>
                </a:prstClr>
              </a:buClr>
              <a:buSzPct val="65000"/>
              <a:buFont typeface="Wingdings 2"/>
              <a:buChar char=""/>
            </a:pPr>
            <a:endParaRPr lang="en-US" sz="2800" dirty="0">
              <a:solidFill>
                <a:prstClr val="white"/>
              </a:solidFill>
              <a:latin typeface="Book Antiqua"/>
            </a:endParaRPr>
          </a:p>
          <a:p>
            <a:endParaRPr lang="en-US" dirty="0"/>
          </a:p>
        </p:txBody>
      </p:sp>
    </p:spTree>
    <p:extLst>
      <p:ext uri="{BB962C8B-B14F-4D97-AF65-F5344CB8AC3E}">
        <p14:creationId xmlns:p14="http://schemas.microsoft.com/office/powerpoint/2010/main" val="3038002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48640" lvl="0" indent="-411480" defTabSz="914400">
              <a:lnSpc>
                <a:spcPct val="80000"/>
              </a:lnSpc>
              <a:spcBef>
                <a:spcPct val="20000"/>
              </a:spcBef>
              <a:buClr>
                <a:prstClr val="white">
                  <a:shade val="95000"/>
                </a:prstClr>
              </a:buClr>
              <a:buSzPct val="65000"/>
              <a:buFont typeface="Wingdings 2"/>
              <a:buChar char=""/>
            </a:pPr>
            <a:r>
              <a:rPr lang="en-US" sz="2800" b="1" dirty="0">
                <a:solidFill>
                  <a:prstClr val="white"/>
                </a:solidFill>
                <a:latin typeface="Book Antiqua"/>
              </a:rPr>
              <a:t>Cellular Changes Associated with Aging</a:t>
            </a:r>
          </a:p>
          <a:p>
            <a:pPr marL="548640" lvl="0" indent="-411480" defTabSz="914400">
              <a:lnSpc>
                <a:spcPct val="80000"/>
              </a:lnSpc>
              <a:spcBef>
                <a:spcPct val="20000"/>
              </a:spcBef>
              <a:buClr>
                <a:prstClr val="white">
                  <a:shade val="95000"/>
                </a:prstClr>
              </a:buClr>
              <a:buSzPct val="65000"/>
              <a:buFont typeface="Wingdings 2"/>
              <a:buChar char=""/>
            </a:pPr>
            <a:r>
              <a:rPr lang="en-US" sz="2800" b="1" dirty="0">
                <a:solidFill>
                  <a:prstClr val="white"/>
                </a:solidFill>
                <a:latin typeface="Book Antiqua"/>
              </a:rPr>
              <a:t>Aging causes functional changes in cells. For example, the rate at which cells multiply tends to slow down as we age. Certain cells that are important for our immune system to work properly (called T-cell lymphocytes) also decrease with age. In addition, age causes changes in our responses to environmental stresses or exposures, such as ultraviolet light, heat, not enough oxygen, poor nutrition, and toxins (poisons) among others.</a:t>
            </a:r>
          </a:p>
        </p:txBody>
      </p:sp>
    </p:spTree>
    <p:extLst>
      <p:ext uri="{BB962C8B-B14F-4D97-AF65-F5344CB8AC3E}">
        <p14:creationId xmlns:p14="http://schemas.microsoft.com/office/powerpoint/2010/main" val="1220612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48640" lvl="0" indent="-411480" defTabSz="914400">
              <a:spcBef>
                <a:spcPct val="20000"/>
              </a:spcBef>
              <a:buClr>
                <a:prstClr val="white">
                  <a:shade val="95000"/>
                </a:prstClr>
              </a:buClr>
              <a:buSzPct val="65000"/>
              <a:buFont typeface="Wingdings 2"/>
              <a:buChar char=""/>
            </a:pPr>
            <a:r>
              <a:rPr lang="en-US" sz="2800" dirty="0">
                <a:solidFill>
                  <a:prstClr val="white"/>
                </a:solidFill>
                <a:latin typeface="Book Antiqua"/>
              </a:rPr>
              <a:t>Age also interferes with an important process called apoptosis, which programs cells to self-destruct or die at appropriate times. This process is necessary for tissues to remain healthy, and it is especially important in slowing down immune responses once an infection has been cleared from the body.</a:t>
            </a:r>
          </a:p>
        </p:txBody>
      </p:sp>
    </p:spTree>
    <p:extLst>
      <p:ext uri="{BB962C8B-B14F-4D97-AF65-F5344CB8AC3E}">
        <p14:creationId xmlns:p14="http://schemas.microsoft.com/office/powerpoint/2010/main" val="2442325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48640" lvl="0" indent="-411480" defTabSz="914400">
              <a:lnSpc>
                <a:spcPct val="80000"/>
              </a:lnSpc>
              <a:spcBef>
                <a:spcPct val="20000"/>
              </a:spcBef>
              <a:buClr>
                <a:prstClr val="white">
                  <a:shade val="95000"/>
                </a:prstClr>
              </a:buClr>
              <a:buSzPct val="65000"/>
              <a:buFont typeface="Wingdings 2"/>
              <a:buChar char=""/>
            </a:pPr>
            <a:r>
              <a:rPr lang="en-US" sz="2800" b="1" dirty="0">
                <a:solidFill>
                  <a:prstClr val="white"/>
                </a:solidFill>
                <a:latin typeface="Book Antiqua"/>
              </a:rPr>
              <a:t>Bodily Changes Associated with Aging</a:t>
            </a:r>
          </a:p>
          <a:p>
            <a:pPr marL="548640" lvl="0" indent="-411480" defTabSz="914400">
              <a:lnSpc>
                <a:spcPct val="80000"/>
              </a:lnSpc>
              <a:spcBef>
                <a:spcPct val="20000"/>
              </a:spcBef>
              <a:buClr>
                <a:prstClr val="white">
                  <a:shade val="95000"/>
                </a:prstClr>
              </a:buClr>
              <a:buSzPct val="65000"/>
              <a:buFont typeface="Wingdings 2"/>
              <a:buChar char=""/>
            </a:pPr>
            <a:r>
              <a:rPr lang="en-US" sz="2800" b="1" dirty="0">
                <a:solidFill>
                  <a:prstClr val="white"/>
                </a:solidFill>
                <a:latin typeface="Book Antiqua"/>
              </a:rPr>
              <a:t>Our bodies normally change in appearance as we age.</a:t>
            </a:r>
            <a:endParaRPr lang="en-US" sz="2800" b="1" i="1" dirty="0">
              <a:solidFill>
                <a:prstClr val="white"/>
              </a:solidFill>
              <a:latin typeface="Book Antiqua"/>
            </a:endParaRPr>
          </a:p>
          <a:p>
            <a:pPr marL="548640" lvl="0" indent="-411480" defTabSz="914400">
              <a:lnSpc>
                <a:spcPct val="80000"/>
              </a:lnSpc>
              <a:spcBef>
                <a:spcPct val="20000"/>
              </a:spcBef>
              <a:buClr>
                <a:prstClr val="white">
                  <a:shade val="95000"/>
                </a:prstClr>
              </a:buClr>
              <a:buSzPct val="65000"/>
              <a:buFont typeface="Wingdings 2"/>
              <a:buChar char=""/>
            </a:pPr>
            <a:r>
              <a:rPr lang="en-US" sz="2800" b="1" i="1" dirty="0">
                <a:solidFill>
                  <a:prstClr val="white"/>
                </a:solidFill>
                <a:latin typeface="Book Antiqua"/>
              </a:rPr>
              <a:t>Changes in Height</a:t>
            </a:r>
            <a:endParaRPr lang="en-US" sz="2800" b="1" dirty="0">
              <a:solidFill>
                <a:prstClr val="white"/>
              </a:solidFill>
              <a:latin typeface="Book Antiqua"/>
            </a:endParaRPr>
          </a:p>
          <a:p>
            <a:pPr marL="548640" lvl="0" indent="-411480" defTabSz="914400">
              <a:lnSpc>
                <a:spcPct val="80000"/>
              </a:lnSpc>
              <a:spcBef>
                <a:spcPct val="20000"/>
              </a:spcBef>
              <a:buClr>
                <a:prstClr val="white">
                  <a:shade val="95000"/>
                </a:prstClr>
              </a:buClr>
              <a:buSzPct val="65000"/>
              <a:buFont typeface="Wingdings 2"/>
              <a:buChar char=""/>
            </a:pPr>
            <a:r>
              <a:rPr lang="en-US" sz="2800" b="1" dirty="0">
                <a:solidFill>
                  <a:prstClr val="white"/>
                </a:solidFill>
                <a:latin typeface="Book Antiqua"/>
              </a:rPr>
              <a:t>We all lose height as we age, although when the height loss begins and how quickly it progresses vary quite a bit among different people. Generally, our height increases until our late forties and then decreases about two inches by age 80. The reasons for height loss include the following:</a:t>
            </a:r>
          </a:p>
        </p:txBody>
      </p:sp>
    </p:spTree>
    <p:extLst>
      <p:ext uri="{BB962C8B-B14F-4D97-AF65-F5344CB8AC3E}">
        <p14:creationId xmlns:p14="http://schemas.microsoft.com/office/powerpoint/2010/main" val="1280256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652388"/>
            <a:ext cx="9404723" cy="1400530"/>
          </a:xfrm>
        </p:spPr>
        <p:txBody>
          <a:bodyPr/>
          <a:lstStyle/>
          <a:p>
            <a:endParaRPr lang="en-US" dirty="0"/>
          </a:p>
        </p:txBody>
      </p:sp>
      <p:sp>
        <p:nvSpPr>
          <p:cNvPr id="3" name="Content Placeholder 2"/>
          <p:cNvSpPr>
            <a:spLocks noGrp="1"/>
          </p:cNvSpPr>
          <p:nvPr>
            <p:ph idx="1"/>
          </p:nvPr>
        </p:nvSpPr>
        <p:spPr>
          <a:xfrm>
            <a:off x="1103312" y="1761973"/>
            <a:ext cx="8946541" cy="4195481"/>
          </a:xfrm>
        </p:spPr>
        <p:txBody>
          <a:bodyPr/>
          <a:lstStyle/>
          <a:p>
            <a:pPr marL="0" indent="0">
              <a:buNone/>
            </a:pPr>
            <a:endParaRPr lang="en-US" dirty="0"/>
          </a:p>
        </p:txBody>
      </p:sp>
      <p:sp>
        <p:nvSpPr>
          <p:cNvPr id="4" name="Rectangle 3"/>
          <p:cNvSpPr/>
          <p:nvPr/>
        </p:nvSpPr>
        <p:spPr>
          <a:xfrm>
            <a:off x="776472" y="2440818"/>
            <a:ext cx="9144000" cy="4007251"/>
          </a:xfrm>
          <a:prstGeom prst="rect">
            <a:avLst/>
          </a:prstGeom>
        </p:spPr>
        <p:txBody>
          <a:bodyPr wrap="square">
            <a:spAutoFit/>
          </a:bodyPr>
          <a:lstStyle/>
          <a:p>
            <a:pPr marL="137160" lvl="0" defTabSz="914400">
              <a:lnSpc>
                <a:spcPct val="90000"/>
              </a:lnSpc>
              <a:spcBef>
                <a:spcPct val="20000"/>
              </a:spcBef>
              <a:buClr>
                <a:prstClr val="white">
                  <a:shade val="95000"/>
                </a:prstClr>
              </a:buClr>
              <a:buSzPct val="65000"/>
            </a:pPr>
            <a:r>
              <a:rPr lang="en-US" sz="2400" dirty="0">
                <a:solidFill>
                  <a:prstClr val="white"/>
                </a:solidFill>
                <a:latin typeface="Book Antiqua"/>
              </a:rPr>
              <a:t>changes in posture </a:t>
            </a:r>
          </a:p>
          <a:p>
            <a:pPr marL="548640" lvl="0" indent="-411480" defTabSz="914400">
              <a:lnSpc>
                <a:spcPct val="90000"/>
              </a:lnSpc>
              <a:spcBef>
                <a:spcPct val="20000"/>
              </a:spcBef>
              <a:buClr>
                <a:prstClr val="white">
                  <a:shade val="95000"/>
                </a:prstClr>
              </a:buClr>
              <a:buSzPct val="65000"/>
              <a:buFont typeface="Wingdings 2"/>
              <a:buChar char=""/>
            </a:pPr>
            <a:r>
              <a:rPr lang="en-US" sz="2400" dirty="0">
                <a:solidFill>
                  <a:prstClr val="white"/>
                </a:solidFill>
                <a:latin typeface="Book Antiqua"/>
              </a:rPr>
              <a:t>changes in the growth of vertebrae (the bones that make up the spine) </a:t>
            </a:r>
          </a:p>
          <a:p>
            <a:pPr marL="548640" lvl="0" indent="-411480" defTabSz="914400">
              <a:lnSpc>
                <a:spcPct val="90000"/>
              </a:lnSpc>
              <a:spcBef>
                <a:spcPct val="20000"/>
              </a:spcBef>
              <a:buClr>
                <a:prstClr val="white">
                  <a:shade val="95000"/>
                </a:prstClr>
              </a:buClr>
              <a:buSzPct val="65000"/>
              <a:buFont typeface="Wingdings 2"/>
              <a:buChar char=""/>
            </a:pPr>
            <a:r>
              <a:rPr lang="en-US" sz="2400" dirty="0">
                <a:solidFill>
                  <a:prstClr val="white"/>
                </a:solidFill>
                <a:latin typeface="Book Antiqua"/>
              </a:rPr>
              <a:t>a forward bending of the spine </a:t>
            </a:r>
          </a:p>
          <a:p>
            <a:pPr marL="548640" lvl="0" indent="-411480" defTabSz="914400">
              <a:lnSpc>
                <a:spcPct val="90000"/>
              </a:lnSpc>
              <a:spcBef>
                <a:spcPct val="20000"/>
              </a:spcBef>
              <a:buClr>
                <a:prstClr val="white">
                  <a:shade val="95000"/>
                </a:prstClr>
              </a:buClr>
              <a:buSzPct val="65000"/>
              <a:buFont typeface="Wingdings 2"/>
              <a:buChar char=""/>
            </a:pPr>
            <a:r>
              <a:rPr lang="en-US" sz="2400" dirty="0">
                <a:solidFill>
                  <a:prstClr val="white"/>
                </a:solidFill>
                <a:latin typeface="Book Antiqua"/>
              </a:rPr>
              <a:t>compression of the discs between the vertebrae </a:t>
            </a:r>
          </a:p>
          <a:p>
            <a:pPr marL="548640" lvl="0" indent="-411480" defTabSz="914400">
              <a:lnSpc>
                <a:spcPct val="90000"/>
              </a:lnSpc>
              <a:spcBef>
                <a:spcPct val="20000"/>
              </a:spcBef>
              <a:buClr>
                <a:prstClr val="white">
                  <a:shade val="95000"/>
                </a:prstClr>
              </a:buClr>
              <a:buSzPct val="65000"/>
              <a:buFont typeface="Wingdings 2"/>
              <a:buChar char=""/>
            </a:pPr>
            <a:r>
              <a:rPr lang="en-US" sz="2400" dirty="0">
                <a:solidFill>
                  <a:prstClr val="white"/>
                </a:solidFill>
                <a:latin typeface="Book Antiqua"/>
              </a:rPr>
              <a:t>increased curvature of the hips and knees </a:t>
            </a:r>
          </a:p>
          <a:p>
            <a:pPr marL="548640" lvl="0" indent="-411480" defTabSz="914400">
              <a:lnSpc>
                <a:spcPct val="90000"/>
              </a:lnSpc>
              <a:spcBef>
                <a:spcPct val="20000"/>
              </a:spcBef>
              <a:buClr>
                <a:prstClr val="white">
                  <a:shade val="95000"/>
                </a:prstClr>
              </a:buClr>
              <a:buSzPct val="65000"/>
              <a:buFont typeface="Wingdings 2"/>
              <a:buChar char=""/>
            </a:pPr>
            <a:r>
              <a:rPr lang="en-US" sz="2400" dirty="0">
                <a:solidFill>
                  <a:prstClr val="white"/>
                </a:solidFill>
                <a:latin typeface="Book Antiqua"/>
              </a:rPr>
              <a:t>decreased joint space in the </a:t>
            </a:r>
            <a:r>
              <a:rPr lang="en-US" sz="2400" dirty="0">
                <a:solidFill>
                  <a:prstClr val="white"/>
                </a:solidFill>
                <a:latin typeface="Book Antiqua"/>
                <a:hlinkClick r:id="rId2"/>
              </a:rPr>
              <a:t>trunk</a:t>
            </a:r>
            <a:r>
              <a:rPr lang="en-US" sz="2400" dirty="0">
                <a:solidFill>
                  <a:prstClr val="white"/>
                </a:solidFill>
                <a:latin typeface="Book Antiqua"/>
              </a:rPr>
              <a:t> and extremities </a:t>
            </a:r>
          </a:p>
          <a:p>
            <a:pPr marL="548640" lvl="0" indent="-411480" defTabSz="914400">
              <a:lnSpc>
                <a:spcPct val="90000"/>
              </a:lnSpc>
              <a:spcBef>
                <a:spcPct val="20000"/>
              </a:spcBef>
              <a:buClr>
                <a:prstClr val="white">
                  <a:shade val="95000"/>
                </a:prstClr>
              </a:buClr>
              <a:buSzPct val="65000"/>
              <a:buFont typeface="Wingdings 2"/>
              <a:buChar char=""/>
            </a:pPr>
            <a:r>
              <a:rPr lang="en-US" sz="2400" dirty="0">
                <a:solidFill>
                  <a:prstClr val="white"/>
                </a:solidFill>
                <a:latin typeface="Book Antiqua"/>
              </a:rPr>
              <a:t>joint changes in the feet </a:t>
            </a:r>
          </a:p>
          <a:p>
            <a:pPr marL="548640" lvl="0" indent="-411480" defTabSz="914400">
              <a:lnSpc>
                <a:spcPct val="90000"/>
              </a:lnSpc>
              <a:spcBef>
                <a:spcPct val="20000"/>
              </a:spcBef>
              <a:buClr>
                <a:prstClr val="white">
                  <a:shade val="95000"/>
                </a:prstClr>
              </a:buClr>
              <a:buSzPct val="65000"/>
              <a:buFont typeface="Wingdings 2"/>
              <a:buChar char=""/>
            </a:pPr>
            <a:r>
              <a:rPr lang="en-US" sz="2400" dirty="0">
                <a:solidFill>
                  <a:prstClr val="white"/>
                </a:solidFill>
                <a:latin typeface="Book Antiqua"/>
              </a:rPr>
              <a:t>flattening of the arches</a:t>
            </a:r>
          </a:p>
          <a:p>
            <a:pPr marL="548640" lvl="0" indent="-411480" defTabSz="914400">
              <a:lnSpc>
                <a:spcPct val="90000"/>
              </a:lnSpc>
              <a:spcBef>
                <a:spcPct val="20000"/>
              </a:spcBef>
              <a:buClr>
                <a:prstClr val="white">
                  <a:shade val="95000"/>
                </a:prstClr>
              </a:buClr>
              <a:buSzPct val="65000"/>
              <a:buFont typeface="Wingdings 2"/>
              <a:buChar char=""/>
            </a:pPr>
            <a:r>
              <a:rPr lang="en-US" sz="2400" dirty="0">
                <a:solidFill>
                  <a:prstClr val="white"/>
                </a:solidFill>
                <a:latin typeface="Book Antiqua"/>
              </a:rPr>
              <a:t>The length of the bones in our legs does not change much.</a:t>
            </a:r>
          </a:p>
        </p:txBody>
      </p:sp>
    </p:spTree>
    <p:extLst>
      <p:ext uri="{BB962C8B-B14F-4D97-AF65-F5344CB8AC3E}">
        <p14:creationId xmlns:p14="http://schemas.microsoft.com/office/powerpoint/2010/main" val="1542904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48640" lvl="0" indent="-411480" defTabSz="914400">
              <a:lnSpc>
                <a:spcPct val="90000"/>
              </a:lnSpc>
              <a:spcBef>
                <a:spcPct val="20000"/>
              </a:spcBef>
              <a:buClr>
                <a:prstClr val="white">
                  <a:shade val="95000"/>
                </a:prstClr>
              </a:buClr>
              <a:buSzPct val="65000"/>
              <a:buFont typeface="Wingdings 2"/>
              <a:buChar char=""/>
            </a:pPr>
            <a:r>
              <a:rPr lang="en-US" sz="2400" i="1" dirty="0">
                <a:solidFill>
                  <a:prstClr val="white"/>
                </a:solidFill>
                <a:latin typeface="Book Antiqua"/>
              </a:rPr>
              <a:t>Changes in Weight</a:t>
            </a:r>
            <a:endParaRPr lang="en-US" sz="2400" dirty="0">
              <a:solidFill>
                <a:prstClr val="white"/>
              </a:solidFill>
              <a:latin typeface="Book Antiqua"/>
            </a:endParaRPr>
          </a:p>
          <a:p>
            <a:pPr marL="548640" lvl="0" indent="-411480" defTabSz="914400">
              <a:lnSpc>
                <a:spcPct val="90000"/>
              </a:lnSpc>
              <a:spcBef>
                <a:spcPct val="20000"/>
              </a:spcBef>
              <a:buClr>
                <a:prstClr val="white">
                  <a:shade val="95000"/>
                </a:prstClr>
              </a:buClr>
              <a:buSzPct val="65000"/>
              <a:buFont typeface="Wingdings 2"/>
              <a:buChar char=""/>
            </a:pPr>
            <a:r>
              <a:rPr lang="en-US" sz="2400" dirty="0">
                <a:solidFill>
                  <a:prstClr val="white"/>
                </a:solidFill>
                <a:latin typeface="Book Antiqua"/>
              </a:rPr>
              <a:t>In men, body weight generally increases until their mid-fifties; then it decreases, with weight being lost faster in their late sixties and seventies. In women, body weight increases until the late sixties and then decreases at a rate slower than that of men.</a:t>
            </a:r>
          </a:p>
          <a:p>
            <a:pPr marL="548640" lvl="0" indent="-411480" defTabSz="914400">
              <a:lnSpc>
                <a:spcPct val="90000"/>
              </a:lnSpc>
              <a:spcBef>
                <a:spcPct val="20000"/>
              </a:spcBef>
              <a:buClr>
                <a:prstClr val="white">
                  <a:shade val="95000"/>
                </a:prstClr>
              </a:buClr>
              <a:buSzPct val="65000"/>
              <a:buFont typeface="Wingdings 2"/>
              <a:buChar char=""/>
            </a:pPr>
            <a:r>
              <a:rPr lang="en-US" sz="2400" dirty="0">
                <a:solidFill>
                  <a:prstClr val="white"/>
                </a:solidFill>
                <a:latin typeface="Book Antiqua"/>
              </a:rPr>
              <a:t>People that live in less technologically developed societies do not show this pattern of weight change. This suggests that reduced physical activity and changes in eating habits may be causes of the change in body weight rather than the aging process</a:t>
            </a:r>
            <a:endParaRPr lang="en-US" dirty="0"/>
          </a:p>
        </p:txBody>
      </p:sp>
    </p:spTree>
    <p:extLst>
      <p:ext uri="{BB962C8B-B14F-4D97-AF65-F5344CB8AC3E}">
        <p14:creationId xmlns:p14="http://schemas.microsoft.com/office/powerpoint/2010/main" val="3124549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48640" lvl="0" indent="-411480" defTabSz="914400">
              <a:lnSpc>
                <a:spcPct val="90000"/>
              </a:lnSpc>
              <a:spcBef>
                <a:spcPct val="20000"/>
              </a:spcBef>
              <a:buClr>
                <a:prstClr val="white">
                  <a:shade val="95000"/>
                </a:prstClr>
              </a:buClr>
              <a:buSzPct val="65000"/>
              <a:buFont typeface="Wingdings 2"/>
              <a:buChar char=""/>
            </a:pPr>
            <a:r>
              <a:rPr lang="en-US" sz="2400" i="1" dirty="0">
                <a:solidFill>
                  <a:prstClr val="white"/>
                </a:solidFill>
                <a:latin typeface="Book Antiqua"/>
              </a:rPr>
              <a:t>Changes in Body Composition</a:t>
            </a:r>
            <a:endParaRPr lang="en-US" sz="2400" dirty="0">
              <a:solidFill>
                <a:prstClr val="white"/>
              </a:solidFill>
              <a:latin typeface="Book Antiqua"/>
            </a:endParaRPr>
          </a:p>
          <a:p>
            <a:pPr marL="548640" lvl="0" indent="-411480" defTabSz="914400">
              <a:lnSpc>
                <a:spcPct val="90000"/>
              </a:lnSpc>
              <a:spcBef>
                <a:spcPct val="20000"/>
              </a:spcBef>
              <a:buClr>
                <a:prstClr val="white">
                  <a:shade val="95000"/>
                </a:prstClr>
              </a:buClr>
              <a:buSzPct val="65000"/>
              <a:buFont typeface="Wingdings 2"/>
              <a:buChar char=""/>
            </a:pPr>
            <a:r>
              <a:rPr lang="en-US" sz="2400" dirty="0">
                <a:solidFill>
                  <a:prstClr val="white"/>
                </a:solidFill>
                <a:latin typeface="Book Antiqua"/>
              </a:rPr>
              <a:t>The proportion of the body that is made up of fat doubles between age 25 and age 75. Exercise programs may prevent or reverse much of the proportional decrease in muscle mass and increase in total body fat. This change in body composition is important to consider in nutritional planning and level of activity. The change in body composition also has an important effect on how the body handles various drugs. For example, when our body fat increases, drugs that are dissolved in fatty tissues remain in the body much longer than when our body was younger and more muscular</a:t>
            </a:r>
          </a:p>
        </p:txBody>
      </p:sp>
    </p:spTree>
    <p:extLst>
      <p:ext uri="{BB962C8B-B14F-4D97-AF65-F5344CB8AC3E}">
        <p14:creationId xmlns:p14="http://schemas.microsoft.com/office/powerpoint/2010/main" val="3065369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48640" lvl="0" indent="-411480" defTabSz="914400">
              <a:spcBef>
                <a:spcPct val="20000"/>
              </a:spcBef>
              <a:buClr>
                <a:prstClr val="white">
                  <a:shade val="95000"/>
                </a:prstClr>
              </a:buClr>
              <a:buSzPct val="65000"/>
              <a:buFont typeface="Wingdings 2"/>
              <a:buChar char=""/>
            </a:pPr>
            <a:r>
              <a:rPr lang="en-US" sz="2800" b="1" dirty="0">
                <a:solidFill>
                  <a:prstClr val="white"/>
                </a:solidFill>
                <a:latin typeface="Book Antiqua"/>
              </a:rPr>
              <a:t>Other Changes with Aging</a:t>
            </a:r>
          </a:p>
          <a:p>
            <a:pPr marL="548640" lvl="0" indent="-411480" defTabSz="914400">
              <a:spcBef>
                <a:spcPct val="20000"/>
              </a:spcBef>
              <a:buClr>
                <a:prstClr val="white">
                  <a:shade val="95000"/>
                </a:prstClr>
              </a:buClr>
              <a:buSzPct val="65000"/>
              <a:buFont typeface="Wingdings 2"/>
              <a:buChar char=""/>
            </a:pPr>
            <a:r>
              <a:rPr lang="en-US" sz="2800" b="1" dirty="0">
                <a:solidFill>
                  <a:prstClr val="white"/>
                </a:solidFill>
                <a:latin typeface="Book Antiqua"/>
              </a:rPr>
              <a:t>Normal aging in the absence of disease is a remarkably benign process. In other words, our body can remain healthy as we age. Although our organs may gradually lose some function, we may not even notice these changes except during periods of great exertion or stress. We may also experience slower reaction times.</a:t>
            </a:r>
          </a:p>
        </p:txBody>
      </p:sp>
    </p:spTree>
    <p:extLst>
      <p:ext uri="{BB962C8B-B14F-4D97-AF65-F5344CB8AC3E}">
        <p14:creationId xmlns:p14="http://schemas.microsoft.com/office/powerpoint/2010/main" val="27073862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48640" lvl="0" indent="-411480" defTabSz="914400">
              <a:lnSpc>
                <a:spcPct val="90000"/>
              </a:lnSpc>
              <a:spcBef>
                <a:spcPct val="20000"/>
              </a:spcBef>
              <a:buClr>
                <a:prstClr val="white">
                  <a:shade val="95000"/>
                </a:prstClr>
              </a:buClr>
              <a:buSzPct val="65000"/>
              <a:buFont typeface="Wingdings 2"/>
              <a:buChar char=""/>
            </a:pPr>
            <a:r>
              <a:rPr lang="en-US" sz="2800" i="1" dirty="0">
                <a:solidFill>
                  <a:prstClr val="white"/>
                </a:solidFill>
                <a:latin typeface="Book Antiqua"/>
              </a:rPr>
              <a:t>Normal Aging and Disease</a:t>
            </a:r>
            <a:endParaRPr lang="en-US" sz="2800" dirty="0">
              <a:solidFill>
                <a:prstClr val="white"/>
              </a:solidFill>
              <a:latin typeface="Book Antiqua"/>
            </a:endParaRPr>
          </a:p>
          <a:p>
            <a:pPr marL="548640" lvl="0" indent="-411480" defTabSz="914400">
              <a:lnSpc>
                <a:spcPct val="90000"/>
              </a:lnSpc>
              <a:spcBef>
                <a:spcPct val="20000"/>
              </a:spcBef>
              <a:buClr>
                <a:prstClr val="white">
                  <a:shade val="95000"/>
                </a:prstClr>
              </a:buClr>
              <a:buSzPct val="65000"/>
              <a:buFont typeface="Wingdings 2"/>
              <a:buChar char=""/>
            </a:pPr>
            <a:r>
              <a:rPr lang="en-US" sz="2800" dirty="0">
                <a:solidFill>
                  <a:prstClr val="white"/>
                </a:solidFill>
                <a:latin typeface="Book Antiqua"/>
              </a:rPr>
              <a:t>Aging and disease are related in subtle and complex ways. Several conditions that were once thought to be part of normal aging have now been shown to be due to disease processes that can be influenced by </a:t>
            </a:r>
            <a:r>
              <a:rPr lang="en-US" sz="2800" dirty="0">
                <a:solidFill>
                  <a:prstClr val="white"/>
                </a:solidFill>
                <a:latin typeface="Book Antiqua"/>
                <a:hlinkClick r:id="" action="ppaction://noaction"/>
              </a:rPr>
              <a:t>lifestyle</a:t>
            </a:r>
            <a:r>
              <a:rPr lang="en-US" sz="2800" dirty="0">
                <a:solidFill>
                  <a:prstClr val="white"/>
                </a:solidFill>
                <a:latin typeface="Book Antiqua"/>
              </a:rPr>
              <a:t>. For example, heart and blood vessel diseases are more common in people who eat a lot of meat and fat. Similarly, cataract formation in the eye largely depends on the amount of exposure to direct sunlight.</a:t>
            </a:r>
          </a:p>
        </p:txBody>
      </p:sp>
    </p:spTree>
    <p:extLst>
      <p:ext uri="{BB962C8B-B14F-4D97-AF65-F5344CB8AC3E}">
        <p14:creationId xmlns:p14="http://schemas.microsoft.com/office/powerpoint/2010/main" val="2449055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2"/>
          <p:cNvSpPr>
            <a:spLocks noGrp="1"/>
          </p:cNvSpPr>
          <p:nvPr>
            <p:ph idx="1"/>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r>
              <a:rPr lang="en-GB" sz="2800" u="sng" smtClean="0">
                <a:hlinkClick r:id="rId2"/>
              </a:rPr>
              <a:t>aged</a:t>
            </a:r>
            <a:endParaRPr lang="en-GB" sz="2400" smtClean="0"/>
          </a:p>
          <a:p>
            <a:pPr lvl="1"/>
            <a:r>
              <a:rPr lang="en-GB" sz="3200" smtClean="0"/>
              <a:t>adjective</a:t>
            </a:r>
            <a:endParaRPr lang="en-GB" sz="4000" smtClean="0"/>
          </a:p>
          <a:p>
            <a:pPr lvl="2"/>
            <a:r>
              <a:rPr lang="en-GB" sz="2800" smtClean="0"/>
              <a:t>Being of advanced age; old.</a:t>
            </a:r>
            <a:endParaRPr lang="en-GB" sz="3600" smtClean="0"/>
          </a:p>
          <a:p>
            <a:pPr lvl="2"/>
            <a:r>
              <a:rPr lang="en-GB" sz="2800" smtClean="0"/>
              <a:t>Characteristic of old age.</a:t>
            </a:r>
            <a:endParaRPr lang="en-GB" sz="3600" smtClean="0"/>
          </a:p>
          <a:p>
            <a:pPr lvl="1"/>
            <a:r>
              <a:rPr lang="en-GB" sz="3200" smtClean="0"/>
              <a:t>noun</a:t>
            </a:r>
            <a:endParaRPr lang="en-GB" sz="4000" smtClean="0"/>
          </a:p>
          <a:p>
            <a:r>
              <a:rPr lang="en-GB" sz="2800" smtClean="0"/>
              <a:t>Elderly people considered as a group.</a:t>
            </a:r>
            <a:endParaRPr lang="en-GB" smtClean="0"/>
          </a:p>
        </p:txBody>
      </p:sp>
    </p:spTree>
    <p:extLst>
      <p:ext uri="{BB962C8B-B14F-4D97-AF65-F5344CB8AC3E}">
        <p14:creationId xmlns:p14="http://schemas.microsoft.com/office/powerpoint/2010/main" val="38452700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aging body</a:t>
            </a:r>
            <a:endParaRPr lang="en-US" dirty="0"/>
          </a:p>
        </p:txBody>
      </p:sp>
      <p:sp>
        <p:nvSpPr>
          <p:cNvPr id="6" name="Content Placeholder 5"/>
          <p:cNvSpPr>
            <a:spLocks noGrp="1"/>
          </p:cNvSpPr>
          <p:nvPr>
            <p:ph sz="half" idx="1"/>
          </p:nvPr>
        </p:nvSpPr>
        <p:spPr>
          <a:xfrm>
            <a:off x="1103312" y="1857730"/>
            <a:ext cx="4396339" cy="4195763"/>
          </a:xfrm>
        </p:spPr>
        <p:txBody>
          <a:bodyPr/>
          <a:lstStyle/>
          <a:p>
            <a:pPr marL="548640" lvl="0" indent="-411480" defTabSz="914400">
              <a:spcBef>
                <a:spcPct val="20000"/>
              </a:spcBef>
              <a:buClr>
                <a:prstClr val="white">
                  <a:shade val="95000"/>
                </a:prstClr>
              </a:buClr>
              <a:buSzPct val="65000"/>
              <a:buNone/>
            </a:pPr>
            <a:r>
              <a:rPr lang="en-US" sz="2600" u="sng" dirty="0">
                <a:solidFill>
                  <a:prstClr val="white"/>
                </a:solidFill>
                <a:latin typeface="Cambria"/>
              </a:rPr>
              <a:t>Problems</a:t>
            </a:r>
          </a:p>
          <a:p>
            <a:pPr marL="868680" lvl="1" indent="-283464" defTabSz="914400">
              <a:spcBef>
                <a:spcPct val="20000"/>
              </a:spcBef>
              <a:buClr>
                <a:prstClr val="white"/>
              </a:buClr>
              <a:buFont typeface="Wingdings 2"/>
              <a:buChar char=""/>
            </a:pPr>
            <a:r>
              <a:rPr lang="en-US" sz="2400" dirty="0">
                <a:solidFill>
                  <a:prstClr val="white"/>
                </a:solidFill>
                <a:latin typeface="Cambria"/>
              </a:rPr>
              <a:t>Loss of elasticity </a:t>
            </a:r>
          </a:p>
          <a:p>
            <a:pPr marL="868680" lvl="1" indent="-283464" defTabSz="914400">
              <a:spcBef>
                <a:spcPct val="20000"/>
              </a:spcBef>
              <a:buClr>
                <a:prstClr val="white"/>
              </a:buClr>
              <a:buFont typeface="Wingdings 2"/>
              <a:buChar char=""/>
            </a:pPr>
            <a:r>
              <a:rPr lang="en-US" sz="2400" dirty="0">
                <a:solidFill>
                  <a:prstClr val="white"/>
                </a:solidFill>
                <a:latin typeface="Cambria"/>
              </a:rPr>
              <a:t>Loss of fatty tissue </a:t>
            </a:r>
          </a:p>
          <a:p>
            <a:pPr marL="868680" lvl="1" indent="-283464" defTabSz="914400">
              <a:spcBef>
                <a:spcPct val="20000"/>
              </a:spcBef>
              <a:buClr>
                <a:prstClr val="white"/>
              </a:buClr>
              <a:buFont typeface="Wingdings 2"/>
              <a:buChar char=""/>
            </a:pPr>
            <a:r>
              <a:rPr lang="en-US" sz="2400" dirty="0">
                <a:solidFill>
                  <a:prstClr val="white"/>
                </a:solidFill>
                <a:latin typeface="Cambria"/>
              </a:rPr>
              <a:t>Dry skin </a:t>
            </a:r>
          </a:p>
          <a:p>
            <a:pPr marL="868680" lvl="1" indent="-283464" defTabSz="914400">
              <a:spcBef>
                <a:spcPct val="20000"/>
              </a:spcBef>
              <a:buClr>
                <a:prstClr val="white"/>
              </a:buClr>
              <a:buFont typeface="Wingdings 2"/>
              <a:buChar char=""/>
            </a:pPr>
            <a:r>
              <a:rPr lang="en-US" sz="2400" dirty="0">
                <a:solidFill>
                  <a:prstClr val="white"/>
                </a:solidFill>
                <a:latin typeface="Cambria"/>
              </a:rPr>
              <a:t>Nails thick &amp; tough </a:t>
            </a:r>
          </a:p>
          <a:p>
            <a:pPr marL="868680" lvl="1" indent="-283464" defTabSz="914400">
              <a:spcBef>
                <a:spcPct val="20000"/>
              </a:spcBef>
              <a:buClr>
                <a:prstClr val="white"/>
              </a:buClr>
              <a:buFont typeface="Wingdings 2"/>
              <a:buChar char=""/>
            </a:pPr>
            <a:r>
              <a:rPr lang="en-US" sz="2400" dirty="0">
                <a:solidFill>
                  <a:prstClr val="white"/>
                </a:solidFill>
                <a:latin typeface="Cambria"/>
              </a:rPr>
              <a:t>Hair- gray, lose </a:t>
            </a:r>
          </a:p>
        </p:txBody>
      </p:sp>
      <p:sp>
        <p:nvSpPr>
          <p:cNvPr id="7" name="Content Placeholder 6"/>
          <p:cNvSpPr>
            <a:spLocks noGrp="1"/>
          </p:cNvSpPr>
          <p:nvPr>
            <p:ph sz="half" idx="2"/>
          </p:nvPr>
        </p:nvSpPr>
        <p:spPr>
          <a:xfrm>
            <a:off x="5654493" y="1853248"/>
            <a:ext cx="4396341" cy="4200245"/>
          </a:xfrm>
        </p:spPr>
        <p:txBody>
          <a:bodyPr/>
          <a:lstStyle/>
          <a:p>
            <a:pPr marL="548640" lvl="0" indent="-411480" defTabSz="914400">
              <a:spcBef>
                <a:spcPct val="20000"/>
              </a:spcBef>
              <a:buClr>
                <a:prstClr val="white">
                  <a:shade val="95000"/>
                </a:prstClr>
              </a:buClr>
              <a:buSzPct val="65000"/>
              <a:buNone/>
            </a:pPr>
            <a:r>
              <a:rPr lang="en-US" sz="2600" u="sng" dirty="0">
                <a:solidFill>
                  <a:prstClr val="white"/>
                </a:solidFill>
                <a:latin typeface="Cambria"/>
              </a:rPr>
              <a:t>Prevention</a:t>
            </a:r>
          </a:p>
          <a:p>
            <a:pPr marL="868680" lvl="1" indent="-283464" defTabSz="914400">
              <a:spcBef>
                <a:spcPct val="20000"/>
              </a:spcBef>
              <a:buClr>
                <a:prstClr val="white"/>
              </a:buClr>
              <a:buFont typeface="Wingdings 2"/>
              <a:buChar char=""/>
            </a:pPr>
            <a:r>
              <a:rPr lang="en-US" sz="2400" dirty="0">
                <a:solidFill>
                  <a:prstClr val="white"/>
                </a:solidFill>
                <a:latin typeface="Cambria"/>
              </a:rPr>
              <a:t>Keep warm </a:t>
            </a:r>
          </a:p>
          <a:p>
            <a:pPr marL="868680" lvl="1" indent="-283464" defTabSz="914400">
              <a:spcBef>
                <a:spcPct val="20000"/>
              </a:spcBef>
              <a:buClr>
                <a:prstClr val="white"/>
              </a:buClr>
              <a:buFont typeface="Wingdings 2"/>
              <a:buChar char=""/>
            </a:pPr>
            <a:r>
              <a:rPr lang="en-US" sz="2400" dirty="0">
                <a:solidFill>
                  <a:prstClr val="white"/>
                </a:solidFill>
                <a:latin typeface="Cambria"/>
              </a:rPr>
              <a:t>Don't bathe daily </a:t>
            </a:r>
          </a:p>
          <a:p>
            <a:pPr marL="868680" lvl="1" indent="-283464" defTabSz="914400">
              <a:spcBef>
                <a:spcPct val="20000"/>
              </a:spcBef>
              <a:buClr>
                <a:prstClr val="white"/>
              </a:buClr>
              <a:buFont typeface="Wingdings 2"/>
              <a:buChar char=""/>
            </a:pPr>
            <a:r>
              <a:rPr lang="en-US" sz="2400" dirty="0">
                <a:solidFill>
                  <a:prstClr val="white"/>
                </a:solidFill>
                <a:latin typeface="Cambria"/>
              </a:rPr>
              <a:t>Use lotion </a:t>
            </a:r>
          </a:p>
          <a:p>
            <a:pPr marL="868680" lvl="1" indent="-283464" defTabSz="914400">
              <a:spcBef>
                <a:spcPct val="20000"/>
              </a:spcBef>
              <a:buClr>
                <a:prstClr val="white"/>
              </a:buClr>
              <a:buFont typeface="Wingdings 2"/>
              <a:buChar char=""/>
            </a:pPr>
            <a:r>
              <a:rPr lang="en-US" sz="2400" dirty="0">
                <a:solidFill>
                  <a:prstClr val="white"/>
                </a:solidFill>
                <a:latin typeface="Cambria"/>
              </a:rPr>
              <a:t>Watch for skin tears </a:t>
            </a:r>
          </a:p>
          <a:p>
            <a:pPr marL="868680" lvl="1" indent="-283464" defTabSz="914400">
              <a:spcBef>
                <a:spcPct val="20000"/>
              </a:spcBef>
              <a:buClr>
                <a:prstClr val="white"/>
              </a:buClr>
              <a:buFont typeface="Wingdings 2"/>
              <a:buChar char=""/>
            </a:pPr>
            <a:r>
              <a:rPr lang="en-US" sz="2400" dirty="0">
                <a:solidFill>
                  <a:prstClr val="white"/>
                </a:solidFill>
                <a:latin typeface="Cambria"/>
              </a:rPr>
              <a:t>Do not clip toenails </a:t>
            </a:r>
          </a:p>
          <a:p>
            <a:pPr marL="868680" lvl="1" indent="-283464" defTabSz="914400">
              <a:spcBef>
                <a:spcPct val="20000"/>
              </a:spcBef>
              <a:buClr>
                <a:prstClr val="white"/>
              </a:buClr>
              <a:buFont typeface="Wingdings 2"/>
              <a:buChar char=""/>
            </a:pPr>
            <a:r>
              <a:rPr lang="en-US" sz="2400" dirty="0">
                <a:solidFill>
                  <a:prstClr val="white"/>
                </a:solidFill>
                <a:latin typeface="Cambria"/>
              </a:rPr>
              <a:t>Good skin care</a:t>
            </a:r>
            <a:endParaRPr lang="en-US" sz="2400" dirty="0">
              <a:solidFill>
                <a:prstClr val="white"/>
              </a:solidFill>
              <a:latin typeface="Book Antiqua"/>
            </a:endParaRPr>
          </a:p>
        </p:txBody>
      </p:sp>
    </p:spTree>
    <p:extLst>
      <p:ext uri="{BB962C8B-B14F-4D97-AF65-F5344CB8AC3E}">
        <p14:creationId xmlns:p14="http://schemas.microsoft.com/office/powerpoint/2010/main" val="36453653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err="1" smtClean="0"/>
              <a:t>musculoskeleton</a:t>
            </a:r>
            <a:endParaRPr lang="en-US" dirty="0"/>
          </a:p>
        </p:txBody>
      </p:sp>
      <p:sp>
        <p:nvSpPr>
          <p:cNvPr id="11" name="Content Placeholder 10"/>
          <p:cNvSpPr>
            <a:spLocks noGrp="1"/>
          </p:cNvSpPr>
          <p:nvPr>
            <p:ph sz="half" idx="1"/>
          </p:nvPr>
        </p:nvSpPr>
        <p:spPr/>
        <p:txBody>
          <a:bodyPr/>
          <a:lstStyle/>
          <a:p>
            <a:pPr marL="548640" lvl="0" indent="-411480" defTabSz="914400">
              <a:spcBef>
                <a:spcPct val="20000"/>
              </a:spcBef>
              <a:buClr>
                <a:prstClr val="white">
                  <a:shade val="95000"/>
                </a:prstClr>
              </a:buClr>
              <a:buSzPct val="65000"/>
              <a:buNone/>
            </a:pPr>
            <a:r>
              <a:rPr lang="en-US" sz="2600" u="sng" dirty="0">
                <a:solidFill>
                  <a:prstClr val="white"/>
                </a:solidFill>
                <a:latin typeface="Cambria"/>
              </a:rPr>
              <a:t>Problems</a:t>
            </a:r>
          </a:p>
          <a:p>
            <a:pPr marL="868680" lvl="1" indent="-283464" defTabSz="914400">
              <a:spcBef>
                <a:spcPct val="20000"/>
              </a:spcBef>
              <a:buClr>
                <a:prstClr val="white"/>
              </a:buClr>
              <a:buFont typeface="Wingdings 2"/>
              <a:buChar char=""/>
            </a:pPr>
            <a:r>
              <a:rPr lang="en-US" sz="2400" dirty="0">
                <a:solidFill>
                  <a:prstClr val="white"/>
                </a:solidFill>
                <a:latin typeface="Cambria"/>
              </a:rPr>
              <a:t>Atrophy </a:t>
            </a:r>
          </a:p>
          <a:p>
            <a:pPr marL="868680" lvl="1" indent="-283464" defTabSz="914400">
              <a:spcBef>
                <a:spcPct val="20000"/>
              </a:spcBef>
              <a:buClr>
                <a:prstClr val="white"/>
              </a:buClr>
              <a:buFont typeface="Wingdings 2"/>
              <a:buChar char=""/>
            </a:pPr>
            <a:r>
              <a:rPr lang="en-US" sz="2400" dirty="0">
                <a:solidFill>
                  <a:prstClr val="white"/>
                </a:solidFill>
                <a:latin typeface="Cambria"/>
              </a:rPr>
              <a:t>Decrease strength </a:t>
            </a:r>
          </a:p>
          <a:p>
            <a:pPr marL="868680" lvl="1" indent="-283464" defTabSz="914400">
              <a:spcBef>
                <a:spcPct val="20000"/>
              </a:spcBef>
              <a:buClr>
                <a:prstClr val="white"/>
              </a:buClr>
              <a:buFont typeface="Wingdings 2"/>
              <a:buChar char=""/>
            </a:pPr>
            <a:r>
              <a:rPr lang="en-US" sz="2400" dirty="0">
                <a:solidFill>
                  <a:prstClr val="white"/>
                </a:solidFill>
                <a:latin typeface="Cambria"/>
              </a:rPr>
              <a:t>Brittle bones </a:t>
            </a:r>
          </a:p>
          <a:p>
            <a:pPr marL="868680" lvl="1" indent="-283464" defTabSz="914400">
              <a:spcBef>
                <a:spcPct val="20000"/>
              </a:spcBef>
              <a:buClr>
                <a:prstClr val="white"/>
              </a:buClr>
              <a:buFont typeface="Wingdings 2"/>
              <a:buChar char=""/>
            </a:pPr>
            <a:r>
              <a:rPr lang="en-US" sz="2400" dirty="0">
                <a:solidFill>
                  <a:prstClr val="white"/>
                </a:solidFill>
                <a:latin typeface="Cambria"/>
              </a:rPr>
              <a:t>Joint stiff &amp; painful </a:t>
            </a:r>
          </a:p>
        </p:txBody>
      </p:sp>
      <p:sp>
        <p:nvSpPr>
          <p:cNvPr id="12" name="Content Placeholder 11"/>
          <p:cNvSpPr>
            <a:spLocks noGrp="1"/>
          </p:cNvSpPr>
          <p:nvPr>
            <p:ph sz="half" idx="2"/>
          </p:nvPr>
        </p:nvSpPr>
        <p:spPr/>
        <p:txBody>
          <a:bodyPr/>
          <a:lstStyle/>
          <a:p>
            <a:pPr marL="548640" lvl="0" indent="-411480" defTabSz="914400">
              <a:spcBef>
                <a:spcPct val="20000"/>
              </a:spcBef>
              <a:buClr>
                <a:prstClr val="white">
                  <a:shade val="95000"/>
                </a:prstClr>
              </a:buClr>
              <a:buSzPct val="65000"/>
              <a:buNone/>
            </a:pPr>
            <a:r>
              <a:rPr lang="en-US" sz="2600" u="sng" dirty="0">
                <a:solidFill>
                  <a:prstClr val="white"/>
                </a:solidFill>
                <a:latin typeface="Cambria"/>
              </a:rPr>
              <a:t>Prevention</a:t>
            </a:r>
          </a:p>
          <a:p>
            <a:pPr marL="868680" lvl="1" indent="-283464" defTabSz="914400">
              <a:spcBef>
                <a:spcPct val="20000"/>
              </a:spcBef>
              <a:buClr>
                <a:prstClr val="white"/>
              </a:buClr>
              <a:buFont typeface="Wingdings 2"/>
              <a:buChar char=""/>
            </a:pPr>
            <a:r>
              <a:rPr lang="en-US" sz="2400" dirty="0">
                <a:solidFill>
                  <a:prstClr val="white"/>
                </a:solidFill>
                <a:latin typeface="Cambria"/>
              </a:rPr>
              <a:t>Ambulate </a:t>
            </a:r>
          </a:p>
          <a:p>
            <a:pPr marL="868680" lvl="1" indent="-283464" defTabSz="914400">
              <a:spcBef>
                <a:spcPct val="20000"/>
              </a:spcBef>
              <a:buClr>
                <a:prstClr val="white"/>
              </a:buClr>
              <a:buFont typeface="Wingdings 2"/>
              <a:buChar char=""/>
            </a:pPr>
            <a:r>
              <a:rPr lang="en-US" sz="2400" dirty="0">
                <a:solidFill>
                  <a:prstClr val="white"/>
                </a:solidFill>
                <a:latin typeface="Cambria"/>
              </a:rPr>
              <a:t>Diet high in calcium, protein and vitamin</a:t>
            </a:r>
            <a:endParaRPr lang="en-US" sz="2400" dirty="0">
              <a:solidFill>
                <a:prstClr val="white"/>
              </a:solidFill>
              <a:latin typeface="Book Antiqua"/>
            </a:endParaRPr>
          </a:p>
        </p:txBody>
      </p:sp>
    </p:spTree>
    <p:extLst>
      <p:ext uri="{BB962C8B-B14F-4D97-AF65-F5344CB8AC3E}">
        <p14:creationId xmlns:p14="http://schemas.microsoft.com/office/powerpoint/2010/main" val="15740768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Nervous system-vision</a:t>
            </a:r>
            <a:endParaRPr lang="en-US" dirty="0"/>
          </a:p>
        </p:txBody>
      </p:sp>
      <p:sp>
        <p:nvSpPr>
          <p:cNvPr id="3" name="Content Placeholder 2"/>
          <p:cNvSpPr>
            <a:spLocks noGrp="1"/>
          </p:cNvSpPr>
          <p:nvPr>
            <p:ph idx="1"/>
          </p:nvPr>
        </p:nvSpPr>
        <p:spPr/>
        <p:txBody>
          <a:bodyPr>
            <a:normAutofit lnSpcReduction="10000"/>
          </a:bodyPr>
          <a:lstStyle/>
          <a:p>
            <a:pPr marL="548640" lvl="0" indent="-411480" defTabSz="914400">
              <a:spcBef>
                <a:spcPct val="20000"/>
              </a:spcBef>
              <a:buClr>
                <a:prstClr val="white">
                  <a:shade val="95000"/>
                </a:prstClr>
              </a:buClr>
              <a:buSzPct val="65000"/>
              <a:buFont typeface="Wingdings 2"/>
              <a:buChar char=""/>
            </a:pPr>
            <a:r>
              <a:rPr lang="en-US" sz="2400" dirty="0">
                <a:solidFill>
                  <a:prstClr val="white"/>
                </a:solidFill>
                <a:latin typeface="Cambria"/>
              </a:rPr>
              <a:t>Glaucoma-</a:t>
            </a:r>
          </a:p>
          <a:p>
            <a:pPr marL="868680" lvl="1" indent="-283464" defTabSz="914400">
              <a:spcBef>
                <a:spcPct val="20000"/>
              </a:spcBef>
              <a:buClr>
                <a:prstClr val="white"/>
              </a:buClr>
              <a:buFont typeface="Wingdings 2"/>
              <a:buChar char=""/>
            </a:pPr>
            <a:r>
              <a:rPr lang="en-US" sz="2000" dirty="0">
                <a:solidFill>
                  <a:prstClr val="white"/>
                </a:solidFill>
                <a:latin typeface="Cambria"/>
              </a:rPr>
              <a:t>increase pressure in eye </a:t>
            </a:r>
          </a:p>
          <a:p>
            <a:pPr marL="868680" lvl="1" indent="-283464" defTabSz="914400">
              <a:spcBef>
                <a:spcPct val="20000"/>
              </a:spcBef>
              <a:buClr>
                <a:prstClr val="white"/>
              </a:buClr>
              <a:buFont typeface="Wingdings 2"/>
              <a:buChar char=""/>
            </a:pPr>
            <a:r>
              <a:rPr lang="en-US" sz="2000" dirty="0">
                <a:solidFill>
                  <a:prstClr val="white"/>
                </a:solidFill>
                <a:latin typeface="Cambria"/>
              </a:rPr>
              <a:t>s/</a:t>
            </a:r>
            <a:r>
              <a:rPr lang="en-US" sz="2000" dirty="0" err="1">
                <a:solidFill>
                  <a:prstClr val="white"/>
                </a:solidFill>
                <a:latin typeface="Cambria"/>
              </a:rPr>
              <a:t>sx</a:t>
            </a:r>
            <a:r>
              <a:rPr lang="en-US" sz="2000" dirty="0">
                <a:solidFill>
                  <a:prstClr val="white"/>
                </a:solidFill>
                <a:latin typeface="Cambria"/>
              </a:rPr>
              <a:t> tunnel vision</a:t>
            </a:r>
          </a:p>
          <a:p>
            <a:pPr marL="868680" lvl="1" indent="-283464" defTabSz="914400">
              <a:spcBef>
                <a:spcPct val="20000"/>
              </a:spcBef>
              <a:buClr>
                <a:prstClr val="white"/>
              </a:buClr>
              <a:buFont typeface="Wingdings 2"/>
              <a:buChar char=""/>
            </a:pPr>
            <a:r>
              <a:rPr lang="en-US" sz="2000" dirty="0">
                <a:solidFill>
                  <a:prstClr val="white"/>
                </a:solidFill>
                <a:latin typeface="Cambria"/>
              </a:rPr>
              <a:t>halo around vision </a:t>
            </a:r>
          </a:p>
          <a:p>
            <a:pPr marL="548640" lvl="0" indent="-411480" defTabSz="914400">
              <a:spcBef>
                <a:spcPct val="20000"/>
              </a:spcBef>
              <a:buClr>
                <a:prstClr val="white">
                  <a:shade val="95000"/>
                </a:prstClr>
              </a:buClr>
              <a:buSzPct val="65000"/>
              <a:buFont typeface="Wingdings 2"/>
              <a:buChar char=""/>
            </a:pPr>
            <a:r>
              <a:rPr lang="en-US" sz="2400" dirty="0">
                <a:solidFill>
                  <a:prstClr val="white"/>
                </a:solidFill>
                <a:latin typeface="Cambria"/>
              </a:rPr>
              <a:t>Cataracts</a:t>
            </a:r>
          </a:p>
          <a:p>
            <a:pPr marL="868680" lvl="1" indent="-283464" defTabSz="914400">
              <a:spcBef>
                <a:spcPct val="20000"/>
              </a:spcBef>
              <a:buClr>
                <a:prstClr val="white"/>
              </a:buClr>
              <a:buFont typeface="Wingdings 2"/>
              <a:buChar char=""/>
            </a:pPr>
            <a:r>
              <a:rPr lang="en-US" sz="2000" dirty="0">
                <a:solidFill>
                  <a:prstClr val="white"/>
                </a:solidFill>
                <a:latin typeface="Cambria"/>
              </a:rPr>
              <a:t>thickening of lens </a:t>
            </a:r>
          </a:p>
          <a:p>
            <a:pPr marL="868680" lvl="1" indent="-283464" defTabSz="914400">
              <a:spcBef>
                <a:spcPct val="20000"/>
              </a:spcBef>
              <a:buClr>
                <a:prstClr val="white"/>
              </a:buClr>
              <a:buFont typeface="Wingdings 2"/>
              <a:buChar char=""/>
            </a:pPr>
            <a:r>
              <a:rPr lang="en-US" sz="2000" dirty="0">
                <a:solidFill>
                  <a:prstClr val="white"/>
                </a:solidFill>
                <a:latin typeface="Cambria"/>
              </a:rPr>
              <a:t>blurring and dimming of lights </a:t>
            </a:r>
          </a:p>
          <a:p>
            <a:pPr marL="548640" lvl="0" indent="-411480" defTabSz="914400">
              <a:spcBef>
                <a:spcPct val="20000"/>
              </a:spcBef>
              <a:buClr>
                <a:prstClr val="white">
                  <a:shade val="95000"/>
                </a:prstClr>
              </a:buClr>
              <a:buSzPct val="65000"/>
              <a:buFont typeface="Wingdings 2"/>
              <a:buChar char=""/>
            </a:pPr>
            <a:r>
              <a:rPr lang="en-US" sz="2400" dirty="0">
                <a:solidFill>
                  <a:prstClr val="white"/>
                </a:solidFill>
                <a:latin typeface="Cambria"/>
              </a:rPr>
              <a:t>Presbyopia</a:t>
            </a:r>
          </a:p>
          <a:p>
            <a:pPr marL="868680" lvl="1" indent="-283464" defTabSz="914400">
              <a:spcBef>
                <a:spcPct val="20000"/>
              </a:spcBef>
              <a:buClr>
                <a:prstClr val="white"/>
              </a:buClr>
              <a:buFont typeface="Wingdings 2"/>
              <a:buChar char=""/>
            </a:pPr>
            <a:r>
              <a:rPr lang="en-US" sz="2000" dirty="0">
                <a:solidFill>
                  <a:prstClr val="white"/>
                </a:solidFill>
                <a:latin typeface="Cambria"/>
              </a:rPr>
              <a:t>loss of vision - aging </a:t>
            </a:r>
          </a:p>
          <a:p>
            <a:pPr marL="548640" lvl="0" indent="-411480" defTabSz="914400">
              <a:spcBef>
                <a:spcPct val="20000"/>
              </a:spcBef>
              <a:buClr>
                <a:prstClr val="white">
                  <a:shade val="95000"/>
                </a:prstClr>
              </a:buClr>
              <a:buSzPct val="65000"/>
              <a:buFont typeface="Wingdings 2"/>
              <a:buChar char=""/>
            </a:pPr>
            <a:r>
              <a:rPr lang="en-US" sz="2400" dirty="0">
                <a:solidFill>
                  <a:prstClr val="white"/>
                </a:solidFill>
                <a:latin typeface="Cambria"/>
              </a:rPr>
              <a:t>Stroke </a:t>
            </a:r>
          </a:p>
          <a:p>
            <a:pPr marL="548640" lvl="0" indent="-411480" defTabSz="914400">
              <a:spcBef>
                <a:spcPct val="20000"/>
              </a:spcBef>
              <a:buClr>
                <a:prstClr val="white">
                  <a:shade val="95000"/>
                </a:prstClr>
              </a:buClr>
              <a:buSzPct val="65000"/>
              <a:buFont typeface="Wingdings 2"/>
              <a:buChar char=""/>
            </a:pPr>
            <a:r>
              <a:rPr lang="en-US" sz="2400" dirty="0">
                <a:solidFill>
                  <a:prstClr val="white"/>
                </a:solidFill>
                <a:latin typeface="Cambria"/>
              </a:rPr>
              <a:t>Vessel changes in eyes </a:t>
            </a:r>
            <a:endParaRPr lang="en-US" sz="2400" dirty="0">
              <a:solidFill>
                <a:srgbClr val="111210"/>
              </a:solidFill>
              <a:latin typeface="Times New Roman"/>
            </a:endParaRPr>
          </a:p>
        </p:txBody>
      </p:sp>
    </p:spTree>
    <p:extLst>
      <p:ext uri="{BB962C8B-B14F-4D97-AF65-F5344CB8AC3E}">
        <p14:creationId xmlns:p14="http://schemas.microsoft.com/office/powerpoint/2010/main" val="1193494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Warning signs of vision loss</a:t>
            </a:r>
            <a:endParaRPr lang="en-US" dirty="0"/>
          </a:p>
        </p:txBody>
      </p:sp>
      <p:sp>
        <p:nvSpPr>
          <p:cNvPr id="3" name="Content Placeholder 2"/>
          <p:cNvSpPr>
            <a:spLocks noGrp="1"/>
          </p:cNvSpPr>
          <p:nvPr>
            <p:ph idx="1"/>
          </p:nvPr>
        </p:nvSpPr>
        <p:spPr/>
        <p:txBody>
          <a:bodyPr/>
          <a:lstStyle/>
          <a:p>
            <a:pPr marL="548640" lvl="0" indent="-411480" defTabSz="914400">
              <a:spcBef>
                <a:spcPct val="20000"/>
              </a:spcBef>
              <a:buClr>
                <a:prstClr val="white">
                  <a:shade val="95000"/>
                </a:prstClr>
              </a:buClr>
              <a:buSzPct val="65000"/>
              <a:buFont typeface="Wingdings 2"/>
              <a:buChar char=""/>
            </a:pPr>
            <a:r>
              <a:rPr lang="en-US" sz="2800" dirty="0">
                <a:solidFill>
                  <a:prstClr val="white"/>
                </a:solidFill>
                <a:latin typeface="Cambria"/>
              </a:rPr>
              <a:t>Loss of coordination </a:t>
            </a:r>
          </a:p>
          <a:p>
            <a:pPr marL="548640" lvl="0" indent="-411480" defTabSz="914400">
              <a:spcBef>
                <a:spcPct val="20000"/>
              </a:spcBef>
              <a:buClr>
                <a:prstClr val="white">
                  <a:shade val="95000"/>
                </a:prstClr>
              </a:buClr>
              <a:buSzPct val="65000"/>
              <a:buFont typeface="Wingdings 2"/>
              <a:buChar char=""/>
            </a:pPr>
            <a:r>
              <a:rPr lang="en-US" sz="2800" dirty="0">
                <a:solidFill>
                  <a:prstClr val="white"/>
                </a:solidFill>
                <a:latin typeface="Cambria"/>
              </a:rPr>
              <a:t>Squinting </a:t>
            </a:r>
          </a:p>
          <a:p>
            <a:pPr marL="548640" lvl="0" indent="-411480" defTabSz="914400">
              <a:spcBef>
                <a:spcPct val="20000"/>
              </a:spcBef>
              <a:buClr>
                <a:prstClr val="white">
                  <a:shade val="95000"/>
                </a:prstClr>
              </a:buClr>
              <a:buSzPct val="65000"/>
              <a:buFont typeface="Wingdings 2"/>
              <a:buChar char=""/>
            </a:pPr>
            <a:r>
              <a:rPr lang="en-US" sz="2800" dirty="0">
                <a:solidFill>
                  <a:prstClr val="white"/>
                </a:solidFill>
                <a:latin typeface="Cambria"/>
              </a:rPr>
              <a:t>Odd color combinations </a:t>
            </a:r>
          </a:p>
          <a:p>
            <a:pPr marL="548640" lvl="0" indent="-411480" defTabSz="914400">
              <a:spcBef>
                <a:spcPct val="20000"/>
              </a:spcBef>
              <a:buClr>
                <a:prstClr val="white">
                  <a:shade val="95000"/>
                </a:prstClr>
              </a:buClr>
              <a:buSzPct val="65000"/>
              <a:buFont typeface="Wingdings 2"/>
              <a:buChar char=""/>
            </a:pPr>
            <a:r>
              <a:rPr lang="en-US" sz="2800" dirty="0">
                <a:solidFill>
                  <a:prstClr val="white"/>
                </a:solidFill>
                <a:latin typeface="Cambria"/>
              </a:rPr>
              <a:t>Walking carefully </a:t>
            </a:r>
          </a:p>
          <a:p>
            <a:pPr marL="548640" lvl="0" indent="-411480" defTabSz="914400">
              <a:spcBef>
                <a:spcPct val="20000"/>
              </a:spcBef>
              <a:buClr>
                <a:prstClr val="white">
                  <a:shade val="95000"/>
                </a:prstClr>
              </a:buClr>
              <a:buSzPct val="65000"/>
              <a:buFont typeface="Wingdings 2"/>
              <a:buChar char=""/>
            </a:pPr>
            <a:r>
              <a:rPr lang="en-US" sz="2800" dirty="0">
                <a:solidFill>
                  <a:prstClr val="white"/>
                </a:solidFill>
                <a:latin typeface="Cambria"/>
              </a:rPr>
              <a:t>Sensitive to a glare/light </a:t>
            </a:r>
          </a:p>
          <a:p>
            <a:pPr marL="548640" lvl="0" indent="-411480" defTabSz="914400">
              <a:spcBef>
                <a:spcPct val="20000"/>
              </a:spcBef>
              <a:buClr>
                <a:prstClr val="white">
                  <a:shade val="95000"/>
                </a:prstClr>
              </a:buClr>
              <a:buSzPct val="65000"/>
              <a:buFont typeface="Wingdings 2"/>
              <a:buChar char=""/>
            </a:pPr>
            <a:r>
              <a:rPr lang="en-US" sz="2800" dirty="0">
                <a:solidFill>
                  <a:prstClr val="white"/>
                </a:solidFill>
                <a:latin typeface="Cambria"/>
              </a:rPr>
              <a:t>Can't see in dark </a:t>
            </a:r>
            <a:endParaRPr lang="en-US" sz="2800" dirty="0">
              <a:solidFill>
                <a:srgbClr val="2B2B2A"/>
              </a:solidFill>
              <a:latin typeface="Times New Roman"/>
            </a:endParaRPr>
          </a:p>
        </p:txBody>
      </p:sp>
    </p:spTree>
    <p:extLst>
      <p:ext uri="{BB962C8B-B14F-4D97-AF65-F5344CB8AC3E}">
        <p14:creationId xmlns:p14="http://schemas.microsoft.com/office/powerpoint/2010/main" val="1662033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Nervous system-hearing</a:t>
            </a:r>
            <a:br>
              <a:rPr lang="en-US" dirty="0" smtClean="0"/>
            </a:br>
            <a:r>
              <a:rPr lang="en-US" dirty="0" smtClean="0"/>
              <a:t>warning signs</a:t>
            </a:r>
            <a:endParaRPr lang="en-US" dirty="0"/>
          </a:p>
        </p:txBody>
      </p:sp>
      <p:sp>
        <p:nvSpPr>
          <p:cNvPr id="3" name="Content Placeholder 2"/>
          <p:cNvSpPr>
            <a:spLocks noGrp="1"/>
          </p:cNvSpPr>
          <p:nvPr>
            <p:ph idx="1"/>
          </p:nvPr>
        </p:nvSpPr>
        <p:spPr/>
        <p:txBody>
          <a:bodyPr/>
          <a:lstStyle/>
          <a:p>
            <a:pPr marL="548640" lvl="0" indent="-411480" defTabSz="914400">
              <a:spcBef>
                <a:spcPct val="20000"/>
              </a:spcBef>
              <a:buClr>
                <a:prstClr val="white">
                  <a:shade val="95000"/>
                </a:prstClr>
              </a:buClr>
              <a:buSzPct val="65000"/>
              <a:buFont typeface="Wingdings 2"/>
              <a:buChar char=""/>
            </a:pPr>
            <a:r>
              <a:rPr lang="en-US" sz="2800" dirty="0">
                <a:solidFill>
                  <a:prstClr val="white"/>
                </a:solidFill>
                <a:latin typeface="Cambria"/>
              </a:rPr>
              <a:t>Speaks loud </a:t>
            </a:r>
          </a:p>
          <a:p>
            <a:pPr marL="548640" lvl="0" indent="-411480" defTabSz="914400">
              <a:spcBef>
                <a:spcPct val="20000"/>
              </a:spcBef>
              <a:buClr>
                <a:prstClr val="white">
                  <a:shade val="95000"/>
                </a:prstClr>
              </a:buClr>
              <a:buSzPct val="65000"/>
              <a:buFont typeface="Wingdings 2"/>
              <a:buChar char=""/>
            </a:pPr>
            <a:r>
              <a:rPr lang="en-US" sz="2800" dirty="0">
                <a:solidFill>
                  <a:prstClr val="white"/>
                </a:solidFill>
                <a:latin typeface="Cambria"/>
              </a:rPr>
              <a:t>Repeats self </a:t>
            </a:r>
          </a:p>
          <a:p>
            <a:pPr marL="548640" lvl="0" indent="-411480" defTabSz="914400">
              <a:spcBef>
                <a:spcPct val="20000"/>
              </a:spcBef>
              <a:buClr>
                <a:prstClr val="white">
                  <a:shade val="95000"/>
                </a:prstClr>
              </a:buClr>
              <a:buSzPct val="65000"/>
              <a:buFont typeface="Wingdings 2"/>
              <a:buChar char=""/>
            </a:pPr>
            <a:r>
              <a:rPr lang="en-US" sz="2800" dirty="0">
                <a:solidFill>
                  <a:prstClr val="white"/>
                </a:solidFill>
                <a:latin typeface="Cambria"/>
              </a:rPr>
              <a:t>Doesn't react to sound </a:t>
            </a:r>
          </a:p>
          <a:p>
            <a:pPr marL="548640" lvl="0" indent="-411480" defTabSz="914400">
              <a:spcBef>
                <a:spcPct val="20000"/>
              </a:spcBef>
              <a:buClr>
                <a:prstClr val="white">
                  <a:shade val="95000"/>
                </a:prstClr>
              </a:buClr>
              <a:buSzPct val="65000"/>
              <a:buFont typeface="Wingdings 2"/>
              <a:buChar char=""/>
            </a:pPr>
            <a:r>
              <a:rPr lang="en-US" sz="2800" dirty="0">
                <a:solidFill>
                  <a:prstClr val="white"/>
                </a:solidFill>
                <a:latin typeface="Cambria"/>
              </a:rPr>
              <a:t>Irritable around crowds </a:t>
            </a:r>
          </a:p>
          <a:p>
            <a:pPr marL="548640" lvl="0" indent="-411480" defTabSz="914400">
              <a:spcBef>
                <a:spcPct val="20000"/>
              </a:spcBef>
              <a:buClr>
                <a:prstClr val="white">
                  <a:shade val="95000"/>
                </a:prstClr>
              </a:buClr>
              <a:buSzPct val="65000"/>
              <a:buFont typeface="Wingdings 2"/>
              <a:buChar char=""/>
            </a:pPr>
            <a:r>
              <a:rPr lang="en-US" sz="2800" dirty="0">
                <a:solidFill>
                  <a:prstClr val="white"/>
                </a:solidFill>
                <a:latin typeface="Cambria"/>
              </a:rPr>
              <a:t>Confused </a:t>
            </a:r>
          </a:p>
          <a:p>
            <a:pPr marL="548640" lvl="0" indent="-411480" defTabSz="914400">
              <a:spcBef>
                <a:spcPct val="20000"/>
              </a:spcBef>
              <a:buClr>
                <a:prstClr val="white">
                  <a:shade val="95000"/>
                </a:prstClr>
              </a:buClr>
              <a:buSzPct val="65000"/>
              <a:buFont typeface="Wingdings 2"/>
              <a:buChar char=""/>
            </a:pPr>
            <a:r>
              <a:rPr lang="en-US" sz="2800" dirty="0">
                <a:solidFill>
                  <a:prstClr val="white"/>
                </a:solidFill>
                <a:latin typeface="Cambria"/>
              </a:rPr>
              <a:t>Can't hear high pitch sounds </a:t>
            </a:r>
            <a:endParaRPr lang="en-US" sz="2800" dirty="0">
              <a:solidFill>
                <a:srgbClr val="2B2C2A"/>
              </a:solidFill>
              <a:latin typeface="Times New Roman"/>
            </a:endParaRPr>
          </a:p>
          <a:p>
            <a:endParaRPr lang="en-US" dirty="0"/>
          </a:p>
        </p:txBody>
      </p:sp>
    </p:spTree>
    <p:extLst>
      <p:ext uri="{BB962C8B-B14F-4D97-AF65-F5344CB8AC3E}">
        <p14:creationId xmlns:p14="http://schemas.microsoft.com/office/powerpoint/2010/main" val="10371443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Helping a patient with hearing loss</a:t>
            </a:r>
            <a:endParaRPr lang="en-US" dirty="0"/>
          </a:p>
        </p:txBody>
      </p:sp>
      <p:sp>
        <p:nvSpPr>
          <p:cNvPr id="3" name="Content Placeholder 2"/>
          <p:cNvSpPr>
            <a:spLocks noGrp="1"/>
          </p:cNvSpPr>
          <p:nvPr>
            <p:ph idx="1"/>
          </p:nvPr>
        </p:nvSpPr>
        <p:spPr/>
        <p:txBody>
          <a:bodyPr/>
          <a:lstStyle/>
          <a:p>
            <a:pPr marL="548640" lvl="0" indent="-411480" defTabSz="914400">
              <a:spcBef>
                <a:spcPct val="20000"/>
              </a:spcBef>
              <a:buClr>
                <a:prstClr val="white">
                  <a:shade val="95000"/>
                </a:prstClr>
              </a:buClr>
              <a:buSzPct val="65000"/>
              <a:buFont typeface="Wingdings 2"/>
              <a:buChar char=""/>
            </a:pPr>
            <a:r>
              <a:rPr lang="en-US" sz="2800" dirty="0">
                <a:solidFill>
                  <a:prstClr val="white"/>
                </a:solidFill>
                <a:latin typeface="Cambria"/>
              </a:rPr>
              <a:t>Speak clear and slow </a:t>
            </a:r>
          </a:p>
          <a:p>
            <a:pPr marL="548640" lvl="0" indent="-411480" defTabSz="914400">
              <a:spcBef>
                <a:spcPct val="20000"/>
              </a:spcBef>
              <a:buClr>
                <a:prstClr val="white">
                  <a:shade val="95000"/>
                </a:prstClr>
              </a:buClr>
              <a:buSzPct val="65000"/>
              <a:buFont typeface="Wingdings 2"/>
              <a:buChar char=""/>
            </a:pPr>
            <a:r>
              <a:rPr lang="en-US" sz="2800" dirty="0">
                <a:solidFill>
                  <a:prstClr val="white"/>
                </a:solidFill>
                <a:latin typeface="Cambria"/>
              </a:rPr>
              <a:t>Face resident </a:t>
            </a:r>
          </a:p>
          <a:p>
            <a:pPr marL="548640" lvl="0" indent="-411480" defTabSz="914400">
              <a:spcBef>
                <a:spcPct val="20000"/>
              </a:spcBef>
              <a:buClr>
                <a:prstClr val="white">
                  <a:shade val="95000"/>
                </a:prstClr>
              </a:buClr>
              <a:buSzPct val="65000"/>
              <a:buFont typeface="Wingdings 2"/>
              <a:buChar char=""/>
            </a:pPr>
            <a:r>
              <a:rPr lang="en-US" sz="2800" dirty="0">
                <a:solidFill>
                  <a:prstClr val="white"/>
                </a:solidFill>
                <a:latin typeface="Cambria"/>
              </a:rPr>
              <a:t>Turn off background sound </a:t>
            </a:r>
          </a:p>
          <a:p>
            <a:pPr marL="548640" lvl="0" indent="-411480" defTabSz="914400">
              <a:spcBef>
                <a:spcPct val="20000"/>
              </a:spcBef>
              <a:buClr>
                <a:prstClr val="white">
                  <a:shade val="95000"/>
                </a:prstClr>
              </a:buClr>
              <a:buSzPct val="65000"/>
              <a:buFont typeface="Wingdings 2"/>
              <a:buChar char=""/>
            </a:pPr>
            <a:r>
              <a:rPr lang="en-US" sz="2800" dirty="0">
                <a:solidFill>
                  <a:prstClr val="white"/>
                </a:solidFill>
                <a:latin typeface="Cambria"/>
              </a:rPr>
              <a:t>Check hearing aid </a:t>
            </a:r>
            <a:endParaRPr lang="en-US" sz="2800" dirty="0">
              <a:solidFill>
                <a:srgbClr val="282927"/>
              </a:solidFill>
              <a:latin typeface="Times New Roman"/>
            </a:endParaRPr>
          </a:p>
        </p:txBody>
      </p:sp>
    </p:spTree>
    <p:extLst>
      <p:ext uri="{BB962C8B-B14F-4D97-AF65-F5344CB8AC3E}">
        <p14:creationId xmlns:p14="http://schemas.microsoft.com/office/powerpoint/2010/main" val="13172569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Nervous system-touch</a:t>
            </a:r>
            <a:endParaRPr lang="en-US" dirty="0"/>
          </a:p>
        </p:txBody>
      </p:sp>
      <p:sp>
        <p:nvSpPr>
          <p:cNvPr id="3" name="Content Placeholder 2"/>
          <p:cNvSpPr>
            <a:spLocks noGrp="1"/>
          </p:cNvSpPr>
          <p:nvPr>
            <p:ph idx="1"/>
          </p:nvPr>
        </p:nvSpPr>
        <p:spPr/>
        <p:txBody>
          <a:bodyPr/>
          <a:lstStyle/>
          <a:p>
            <a:pPr marL="548640" lvl="0" indent="-411480" defTabSz="914400">
              <a:spcBef>
                <a:spcPct val="20000"/>
              </a:spcBef>
              <a:buClr>
                <a:prstClr val="white">
                  <a:shade val="95000"/>
                </a:prstClr>
              </a:buClr>
              <a:buSzPct val="65000"/>
              <a:buFont typeface="Wingdings 2"/>
              <a:buChar char=""/>
            </a:pPr>
            <a:r>
              <a:rPr lang="en-US" sz="2800" dirty="0">
                <a:solidFill>
                  <a:prstClr val="white"/>
                </a:solidFill>
                <a:latin typeface="Cambria"/>
              </a:rPr>
              <a:t>Impaired sensation </a:t>
            </a:r>
          </a:p>
          <a:p>
            <a:pPr marL="548640" lvl="0" indent="-411480" defTabSz="914400">
              <a:spcBef>
                <a:spcPct val="20000"/>
              </a:spcBef>
              <a:buClr>
                <a:prstClr val="white">
                  <a:shade val="95000"/>
                </a:prstClr>
              </a:buClr>
              <a:buSzPct val="65000"/>
              <a:buFont typeface="Wingdings 2"/>
              <a:buChar char=""/>
            </a:pPr>
            <a:r>
              <a:rPr lang="en-US" sz="2800" dirty="0">
                <a:solidFill>
                  <a:prstClr val="white"/>
                </a:solidFill>
                <a:latin typeface="Cambria"/>
              </a:rPr>
              <a:t>Watch for sharp objects </a:t>
            </a:r>
          </a:p>
          <a:p>
            <a:pPr marL="548640" lvl="0" indent="-411480" defTabSz="914400">
              <a:spcBef>
                <a:spcPct val="20000"/>
              </a:spcBef>
              <a:buClr>
                <a:prstClr val="white">
                  <a:shade val="95000"/>
                </a:prstClr>
              </a:buClr>
              <a:buSzPct val="65000"/>
              <a:buFont typeface="Wingdings 2"/>
              <a:buChar char=""/>
            </a:pPr>
            <a:r>
              <a:rPr lang="en-US" sz="2800" dirty="0">
                <a:solidFill>
                  <a:prstClr val="white"/>
                </a:solidFill>
                <a:latin typeface="Cambria"/>
              </a:rPr>
              <a:t>Check temperature </a:t>
            </a:r>
          </a:p>
          <a:p>
            <a:pPr marL="548640" lvl="0" indent="-411480" defTabSz="914400">
              <a:spcBef>
                <a:spcPct val="20000"/>
              </a:spcBef>
              <a:buClr>
                <a:prstClr val="white">
                  <a:shade val="95000"/>
                </a:prstClr>
              </a:buClr>
              <a:buSzPct val="65000"/>
              <a:buFont typeface="Wingdings 2"/>
              <a:buChar char=""/>
            </a:pPr>
            <a:r>
              <a:rPr lang="en-US" sz="2800" dirty="0">
                <a:solidFill>
                  <a:prstClr val="white"/>
                </a:solidFill>
                <a:latin typeface="Cambria"/>
              </a:rPr>
              <a:t>Position change frequently </a:t>
            </a:r>
            <a:endParaRPr lang="en-US" sz="2800" dirty="0">
              <a:solidFill>
                <a:srgbClr val="1A1B19"/>
              </a:solidFill>
              <a:latin typeface="Times New Roman"/>
            </a:endParaRPr>
          </a:p>
        </p:txBody>
      </p:sp>
    </p:spTree>
    <p:extLst>
      <p:ext uri="{BB962C8B-B14F-4D97-AF65-F5344CB8AC3E}">
        <p14:creationId xmlns:p14="http://schemas.microsoft.com/office/powerpoint/2010/main" val="14424220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Taste and smell</a:t>
            </a:r>
            <a:endParaRPr lang="en-US" dirty="0"/>
          </a:p>
        </p:txBody>
      </p:sp>
      <p:sp>
        <p:nvSpPr>
          <p:cNvPr id="5" name="Content Placeholder 4"/>
          <p:cNvSpPr>
            <a:spLocks noGrp="1"/>
          </p:cNvSpPr>
          <p:nvPr>
            <p:ph sz="half" idx="1"/>
          </p:nvPr>
        </p:nvSpPr>
        <p:spPr/>
        <p:txBody>
          <a:bodyPr/>
          <a:lstStyle/>
          <a:p>
            <a:pPr marL="548640" lvl="0" indent="-411480" defTabSz="914400">
              <a:spcBef>
                <a:spcPct val="20000"/>
              </a:spcBef>
              <a:buClr>
                <a:prstClr val="white">
                  <a:shade val="95000"/>
                </a:prstClr>
              </a:buClr>
              <a:buSzPct val="65000"/>
              <a:buNone/>
            </a:pPr>
            <a:r>
              <a:rPr lang="en-US" sz="2600" u="sng" dirty="0">
                <a:solidFill>
                  <a:prstClr val="white"/>
                </a:solidFill>
                <a:latin typeface="Cambria"/>
              </a:rPr>
              <a:t>Problems</a:t>
            </a:r>
          </a:p>
          <a:p>
            <a:pPr marL="868680" lvl="1" indent="-283464" defTabSz="914400">
              <a:spcBef>
                <a:spcPct val="20000"/>
              </a:spcBef>
              <a:buClr>
                <a:prstClr val="white"/>
              </a:buClr>
              <a:buFont typeface="Wingdings 2"/>
              <a:buChar char=""/>
            </a:pPr>
            <a:r>
              <a:rPr lang="en-US" sz="2400" dirty="0">
                <a:solidFill>
                  <a:prstClr val="white"/>
                </a:solidFill>
                <a:latin typeface="Cambria"/>
              </a:rPr>
              <a:t>Decrease appetite </a:t>
            </a:r>
          </a:p>
          <a:p>
            <a:pPr marL="868680" lvl="1" indent="-283464" defTabSz="914400">
              <a:spcBef>
                <a:spcPct val="20000"/>
              </a:spcBef>
              <a:buClr>
                <a:prstClr val="white"/>
              </a:buClr>
              <a:buFont typeface="Wingdings 2"/>
              <a:buChar char=""/>
            </a:pPr>
            <a:r>
              <a:rPr lang="en-US" sz="2400" dirty="0">
                <a:solidFill>
                  <a:prstClr val="white"/>
                </a:solidFill>
                <a:latin typeface="Cambria"/>
              </a:rPr>
              <a:t>c/o food tasteless </a:t>
            </a:r>
          </a:p>
          <a:p>
            <a:pPr marL="868680" lvl="1" indent="-283464" defTabSz="914400">
              <a:spcBef>
                <a:spcPct val="20000"/>
              </a:spcBef>
              <a:buClr>
                <a:prstClr val="white"/>
              </a:buClr>
              <a:buFont typeface="Wingdings 2"/>
              <a:buChar char=""/>
            </a:pPr>
            <a:r>
              <a:rPr lang="en-US" sz="2400" dirty="0">
                <a:solidFill>
                  <a:prstClr val="white"/>
                </a:solidFill>
                <a:latin typeface="Cambria"/>
              </a:rPr>
              <a:t>Unaware of body odor </a:t>
            </a:r>
          </a:p>
        </p:txBody>
      </p:sp>
      <p:sp>
        <p:nvSpPr>
          <p:cNvPr id="6" name="Content Placeholder 5"/>
          <p:cNvSpPr>
            <a:spLocks noGrp="1"/>
          </p:cNvSpPr>
          <p:nvPr>
            <p:ph sz="half" idx="2"/>
          </p:nvPr>
        </p:nvSpPr>
        <p:spPr/>
        <p:txBody>
          <a:bodyPr/>
          <a:lstStyle/>
          <a:p>
            <a:pPr marL="548640" lvl="0" indent="-411480" defTabSz="914400">
              <a:spcBef>
                <a:spcPct val="20000"/>
              </a:spcBef>
              <a:buClr>
                <a:prstClr val="white">
                  <a:shade val="95000"/>
                </a:prstClr>
              </a:buClr>
              <a:buSzPct val="65000"/>
              <a:buNone/>
            </a:pPr>
            <a:r>
              <a:rPr lang="en-US" sz="2600" u="sng" dirty="0">
                <a:solidFill>
                  <a:prstClr val="white"/>
                </a:solidFill>
                <a:latin typeface="Cambria"/>
              </a:rPr>
              <a:t>Prevention</a:t>
            </a:r>
          </a:p>
          <a:p>
            <a:pPr marL="868680" lvl="1" indent="-283464" defTabSz="914400">
              <a:spcBef>
                <a:spcPct val="20000"/>
              </a:spcBef>
              <a:buClr>
                <a:prstClr val="white"/>
              </a:buClr>
              <a:buFont typeface="Wingdings 2"/>
              <a:buChar char=""/>
            </a:pPr>
            <a:r>
              <a:rPr lang="en-US" sz="2400" dirty="0">
                <a:solidFill>
                  <a:prstClr val="white"/>
                </a:solidFill>
                <a:latin typeface="Cambria"/>
              </a:rPr>
              <a:t>Use spices </a:t>
            </a:r>
          </a:p>
          <a:p>
            <a:pPr marL="868680" lvl="1" indent="-283464" defTabSz="914400">
              <a:spcBef>
                <a:spcPct val="20000"/>
              </a:spcBef>
              <a:buClr>
                <a:prstClr val="white"/>
              </a:buClr>
              <a:buFont typeface="Wingdings 2"/>
              <a:buChar char=""/>
            </a:pPr>
            <a:r>
              <a:rPr lang="en-US" sz="2400" dirty="0">
                <a:solidFill>
                  <a:prstClr val="white"/>
                </a:solidFill>
                <a:latin typeface="Cambria"/>
              </a:rPr>
              <a:t>Make food appealing </a:t>
            </a:r>
          </a:p>
          <a:p>
            <a:pPr marL="868680" lvl="1" indent="-283464" defTabSz="914400">
              <a:spcBef>
                <a:spcPct val="20000"/>
              </a:spcBef>
              <a:buClr>
                <a:prstClr val="white"/>
              </a:buClr>
              <a:buFont typeface="Wingdings 2"/>
              <a:buChar char=""/>
            </a:pPr>
            <a:r>
              <a:rPr lang="en-US" sz="2400" dirty="0">
                <a:solidFill>
                  <a:prstClr val="white"/>
                </a:solidFill>
                <a:latin typeface="Cambria"/>
              </a:rPr>
              <a:t>Encourage hygiene </a:t>
            </a:r>
            <a:endParaRPr lang="en-US" sz="2400" dirty="0">
              <a:solidFill>
                <a:srgbClr val="353633"/>
              </a:solidFill>
              <a:latin typeface="Times New Roman"/>
            </a:endParaRPr>
          </a:p>
          <a:p>
            <a:pPr marL="548640" lvl="0" indent="-411480" defTabSz="914400">
              <a:spcBef>
                <a:spcPct val="20000"/>
              </a:spcBef>
              <a:buClr>
                <a:prstClr val="white">
                  <a:shade val="95000"/>
                </a:prstClr>
              </a:buClr>
              <a:buSzPct val="65000"/>
              <a:buFont typeface="Wingdings 2"/>
              <a:buChar char=""/>
            </a:pPr>
            <a:endParaRPr lang="en-US" sz="2600" dirty="0">
              <a:solidFill>
                <a:prstClr val="white"/>
              </a:solidFill>
              <a:latin typeface="Book Antiqua"/>
            </a:endParaRPr>
          </a:p>
        </p:txBody>
      </p:sp>
    </p:spTree>
    <p:extLst>
      <p:ext uri="{BB962C8B-B14F-4D97-AF65-F5344CB8AC3E}">
        <p14:creationId xmlns:p14="http://schemas.microsoft.com/office/powerpoint/2010/main" val="40712610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700" kern="1600" dirty="0">
                <a:ln w="6350">
                  <a:noFill/>
                </a:ln>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effectLst>
                  <a:outerShdw blurRad="114300" dist="101600" dir="2700000" algn="tl" rotWithShape="0">
                    <a:srgbClr val="000000">
                      <a:alpha val="40000"/>
                    </a:srgbClr>
                  </a:outerShdw>
                </a:effectLst>
                <a:latin typeface="Cambria"/>
              </a:rPr>
              <a:t>Nervous System </a:t>
            </a:r>
            <a:br>
              <a:rPr lang="en-US" sz="3700" kern="1600" dirty="0">
                <a:ln w="6350">
                  <a:noFill/>
                </a:ln>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effectLst>
                  <a:outerShdw blurRad="114300" dist="101600" dir="2700000" algn="tl" rotWithShape="0">
                    <a:srgbClr val="000000">
                      <a:alpha val="40000"/>
                    </a:srgbClr>
                  </a:outerShdw>
                </a:effectLst>
                <a:latin typeface="Cambria"/>
              </a:rPr>
            </a:br>
            <a:r>
              <a:rPr lang="en-US" sz="3700" kern="1600" dirty="0">
                <a:ln w="6350">
                  <a:noFill/>
                </a:ln>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effectLst>
                  <a:outerShdw blurRad="114300" dist="101600" dir="2700000" algn="tl" rotWithShape="0">
                    <a:srgbClr val="000000">
                      <a:alpha val="40000"/>
                    </a:srgbClr>
                  </a:outerShdw>
                </a:effectLst>
                <a:latin typeface="Cambria"/>
              </a:rPr>
              <a:t>Brain </a:t>
            </a:r>
            <a:endParaRPr lang="en-US" dirty="0"/>
          </a:p>
        </p:txBody>
      </p:sp>
      <p:sp>
        <p:nvSpPr>
          <p:cNvPr id="5" name="Content Placeholder 4"/>
          <p:cNvSpPr>
            <a:spLocks noGrp="1"/>
          </p:cNvSpPr>
          <p:nvPr>
            <p:ph sz="half" idx="1"/>
          </p:nvPr>
        </p:nvSpPr>
        <p:spPr/>
        <p:txBody>
          <a:bodyPr/>
          <a:lstStyle/>
          <a:p>
            <a:pPr marL="548640" lvl="0" indent="-411480" defTabSz="914400">
              <a:spcBef>
                <a:spcPct val="20000"/>
              </a:spcBef>
              <a:buClr>
                <a:prstClr val="white">
                  <a:shade val="95000"/>
                </a:prstClr>
              </a:buClr>
              <a:buSzPct val="65000"/>
              <a:buNone/>
            </a:pPr>
            <a:r>
              <a:rPr lang="en-US" sz="2600" u="sng" dirty="0">
                <a:solidFill>
                  <a:prstClr val="white"/>
                </a:solidFill>
                <a:latin typeface="Cambria"/>
              </a:rPr>
              <a:t>Problems</a:t>
            </a:r>
          </a:p>
          <a:p>
            <a:pPr marL="868680" lvl="1" indent="-283464" defTabSz="914400">
              <a:spcBef>
                <a:spcPct val="20000"/>
              </a:spcBef>
              <a:buClr>
                <a:prstClr val="white"/>
              </a:buClr>
              <a:buFont typeface="Wingdings 2"/>
              <a:buChar char=""/>
            </a:pPr>
            <a:r>
              <a:rPr lang="en-US" sz="2400" dirty="0">
                <a:solidFill>
                  <a:prstClr val="white"/>
                </a:solidFill>
                <a:latin typeface="Cambria"/>
              </a:rPr>
              <a:t>Decrease blood to brain </a:t>
            </a:r>
          </a:p>
          <a:p>
            <a:pPr marL="868680" lvl="1" indent="-283464" defTabSz="914400">
              <a:spcBef>
                <a:spcPct val="20000"/>
              </a:spcBef>
              <a:buClr>
                <a:prstClr val="white"/>
              </a:buClr>
              <a:buFont typeface="Wingdings 2"/>
              <a:buChar char=""/>
            </a:pPr>
            <a:r>
              <a:rPr lang="en-US" sz="2400" dirty="0">
                <a:solidFill>
                  <a:prstClr val="white"/>
                </a:solidFill>
                <a:latin typeface="Cambria"/>
              </a:rPr>
              <a:t>Loss of brain cells </a:t>
            </a:r>
          </a:p>
          <a:p>
            <a:pPr marL="868680" lvl="1" indent="-283464" defTabSz="914400">
              <a:spcBef>
                <a:spcPct val="20000"/>
              </a:spcBef>
              <a:buClr>
                <a:prstClr val="white"/>
              </a:buClr>
              <a:buFont typeface="Wingdings 2"/>
              <a:buChar char=""/>
            </a:pPr>
            <a:r>
              <a:rPr lang="en-US" sz="2400" dirty="0">
                <a:solidFill>
                  <a:prstClr val="white"/>
                </a:solidFill>
                <a:latin typeface="Cambria"/>
              </a:rPr>
              <a:t>Short memory </a:t>
            </a:r>
          </a:p>
          <a:p>
            <a:pPr marL="868680" lvl="1" indent="-283464" defTabSz="914400">
              <a:spcBef>
                <a:spcPct val="20000"/>
              </a:spcBef>
              <a:buClr>
                <a:prstClr val="white"/>
              </a:buClr>
              <a:buFont typeface="Wingdings 2"/>
              <a:buChar char=""/>
            </a:pPr>
            <a:r>
              <a:rPr lang="en-US" sz="2400" dirty="0">
                <a:solidFill>
                  <a:prstClr val="white"/>
                </a:solidFill>
                <a:latin typeface="Cambria"/>
              </a:rPr>
              <a:t>Slow to react </a:t>
            </a:r>
          </a:p>
          <a:p>
            <a:pPr marL="868680" lvl="1" indent="-283464" defTabSz="914400">
              <a:spcBef>
                <a:spcPct val="20000"/>
              </a:spcBef>
              <a:buClr>
                <a:prstClr val="white"/>
              </a:buClr>
              <a:buFont typeface="Wingdings 2"/>
              <a:buChar char=""/>
            </a:pPr>
            <a:r>
              <a:rPr lang="en-US" sz="2400" dirty="0">
                <a:solidFill>
                  <a:prstClr val="white"/>
                </a:solidFill>
                <a:latin typeface="Cambria"/>
              </a:rPr>
              <a:t>Confusion, dizziness </a:t>
            </a:r>
          </a:p>
          <a:p>
            <a:pPr marL="868680" lvl="1" indent="-283464" defTabSz="914400">
              <a:spcBef>
                <a:spcPct val="20000"/>
              </a:spcBef>
              <a:buClr>
                <a:prstClr val="white"/>
              </a:buClr>
              <a:buFont typeface="Wingdings 2"/>
              <a:buChar char=""/>
            </a:pPr>
            <a:r>
              <a:rPr lang="en-US" sz="2400" dirty="0">
                <a:solidFill>
                  <a:prstClr val="white"/>
                </a:solidFill>
                <a:latin typeface="Cambria"/>
              </a:rPr>
              <a:t>Fatigue </a:t>
            </a:r>
          </a:p>
          <a:p>
            <a:pPr marL="868680" lvl="1" indent="-283464" defTabSz="914400">
              <a:spcBef>
                <a:spcPct val="20000"/>
              </a:spcBef>
              <a:buClr>
                <a:prstClr val="white"/>
              </a:buClr>
              <a:buFont typeface="Wingdings 2"/>
              <a:buChar char=""/>
            </a:pPr>
            <a:r>
              <a:rPr lang="en-US" sz="2400" dirty="0">
                <a:solidFill>
                  <a:prstClr val="white"/>
                </a:solidFill>
                <a:latin typeface="Cambria"/>
              </a:rPr>
              <a:t>Short term memory loss </a:t>
            </a:r>
          </a:p>
          <a:p>
            <a:pPr marL="868680" lvl="1" indent="-283464" defTabSz="914400">
              <a:spcBef>
                <a:spcPct val="20000"/>
              </a:spcBef>
              <a:buClr>
                <a:prstClr val="white"/>
              </a:buClr>
              <a:buFont typeface="Wingdings 2"/>
              <a:buChar char=""/>
            </a:pPr>
            <a:r>
              <a:rPr lang="en-US" sz="2400" dirty="0">
                <a:solidFill>
                  <a:prstClr val="white"/>
                </a:solidFill>
                <a:latin typeface="Cambria"/>
              </a:rPr>
              <a:t>Good long term memory </a:t>
            </a:r>
          </a:p>
        </p:txBody>
      </p:sp>
      <p:sp>
        <p:nvSpPr>
          <p:cNvPr id="6" name="Content Placeholder 5"/>
          <p:cNvSpPr>
            <a:spLocks noGrp="1"/>
          </p:cNvSpPr>
          <p:nvPr>
            <p:ph sz="half" idx="2"/>
          </p:nvPr>
        </p:nvSpPr>
        <p:spPr/>
        <p:txBody>
          <a:bodyPr/>
          <a:lstStyle/>
          <a:p>
            <a:pPr marL="548640" lvl="0" indent="-411480" defTabSz="914400">
              <a:spcBef>
                <a:spcPct val="20000"/>
              </a:spcBef>
              <a:buClr>
                <a:prstClr val="white">
                  <a:shade val="95000"/>
                </a:prstClr>
              </a:buClr>
              <a:buSzPct val="65000"/>
              <a:buNone/>
            </a:pPr>
            <a:r>
              <a:rPr lang="en-US" sz="2600" u="sng" dirty="0">
                <a:solidFill>
                  <a:prstClr val="white"/>
                </a:solidFill>
                <a:latin typeface="Cambria"/>
              </a:rPr>
              <a:t>Interventions</a:t>
            </a:r>
            <a:endParaRPr lang="en-US" sz="2600" dirty="0">
              <a:solidFill>
                <a:prstClr val="white"/>
              </a:solidFill>
              <a:latin typeface="Cambria"/>
            </a:endParaRPr>
          </a:p>
          <a:p>
            <a:pPr marL="868680" lvl="1" indent="-283464" defTabSz="914400">
              <a:spcBef>
                <a:spcPct val="20000"/>
              </a:spcBef>
              <a:buClr>
                <a:prstClr val="white"/>
              </a:buClr>
              <a:buFont typeface="Wingdings 2"/>
              <a:buChar char=""/>
            </a:pPr>
            <a:r>
              <a:rPr lang="en-US" sz="2400" dirty="0">
                <a:solidFill>
                  <a:prstClr val="white"/>
                </a:solidFill>
                <a:latin typeface="Cambria"/>
              </a:rPr>
              <a:t>Maintain safety </a:t>
            </a:r>
          </a:p>
          <a:p>
            <a:pPr marL="868680" lvl="1" indent="-283464" defTabSz="914400">
              <a:spcBef>
                <a:spcPct val="20000"/>
              </a:spcBef>
              <a:buClr>
                <a:prstClr val="white"/>
              </a:buClr>
              <a:buFont typeface="Wingdings 2"/>
              <a:buChar char=""/>
            </a:pPr>
            <a:r>
              <a:rPr lang="en-US" sz="2400" dirty="0">
                <a:solidFill>
                  <a:prstClr val="white"/>
                </a:solidFill>
                <a:latin typeface="Cambria"/>
              </a:rPr>
              <a:t>Reorient </a:t>
            </a:r>
            <a:r>
              <a:rPr lang="en-US" sz="2400" dirty="0" err="1">
                <a:solidFill>
                  <a:prstClr val="white"/>
                </a:solidFill>
                <a:latin typeface="Cambria"/>
              </a:rPr>
              <a:t>pt</a:t>
            </a:r>
            <a:endParaRPr lang="en-US" dirty="0"/>
          </a:p>
        </p:txBody>
      </p:sp>
    </p:spTree>
    <p:extLst>
      <p:ext uri="{BB962C8B-B14F-4D97-AF65-F5344CB8AC3E}">
        <p14:creationId xmlns:p14="http://schemas.microsoft.com/office/powerpoint/2010/main" val="10938115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cardiovascular</a:t>
            </a:r>
            <a:endParaRPr lang="en-US" dirty="0"/>
          </a:p>
        </p:txBody>
      </p:sp>
      <p:sp>
        <p:nvSpPr>
          <p:cNvPr id="5" name="Content Placeholder 4"/>
          <p:cNvSpPr>
            <a:spLocks noGrp="1"/>
          </p:cNvSpPr>
          <p:nvPr>
            <p:ph sz="half" idx="1"/>
          </p:nvPr>
        </p:nvSpPr>
        <p:spPr/>
        <p:txBody>
          <a:bodyPr/>
          <a:lstStyle/>
          <a:p>
            <a:pPr marL="548640" lvl="0" indent="-411480" defTabSz="914400">
              <a:spcBef>
                <a:spcPct val="20000"/>
              </a:spcBef>
              <a:buClr>
                <a:prstClr val="white">
                  <a:shade val="95000"/>
                </a:prstClr>
              </a:buClr>
              <a:buSzPct val="65000"/>
              <a:buNone/>
            </a:pPr>
            <a:r>
              <a:rPr lang="en-US" sz="2600" u="sng" dirty="0">
                <a:solidFill>
                  <a:prstClr val="white"/>
                </a:solidFill>
                <a:latin typeface="Cambria"/>
              </a:rPr>
              <a:t>Problems</a:t>
            </a:r>
          </a:p>
          <a:p>
            <a:pPr marL="868680" lvl="1" indent="-283464" defTabSz="914400">
              <a:spcBef>
                <a:spcPct val="20000"/>
              </a:spcBef>
              <a:buClr>
                <a:prstClr val="white"/>
              </a:buClr>
              <a:buFont typeface="Wingdings 2"/>
              <a:buChar char=""/>
            </a:pPr>
            <a:r>
              <a:rPr lang="en-US" sz="2400" dirty="0">
                <a:solidFill>
                  <a:prstClr val="white"/>
                </a:solidFill>
                <a:latin typeface="Cambria"/>
              </a:rPr>
              <a:t>Heart less efficient </a:t>
            </a:r>
          </a:p>
          <a:p>
            <a:pPr marL="868680" lvl="1" indent="-283464" defTabSz="914400">
              <a:spcBef>
                <a:spcPct val="20000"/>
              </a:spcBef>
              <a:buClr>
                <a:prstClr val="white"/>
              </a:buClr>
              <a:buFont typeface="Wingdings 2"/>
              <a:buChar char=""/>
            </a:pPr>
            <a:r>
              <a:rPr lang="en-US" sz="2400" dirty="0">
                <a:solidFill>
                  <a:prstClr val="white"/>
                </a:solidFill>
                <a:latin typeface="Cambria"/>
              </a:rPr>
              <a:t>Blood circulates with less force-poor circulation </a:t>
            </a:r>
          </a:p>
          <a:p>
            <a:pPr marL="868680" lvl="1" indent="-283464" defTabSz="914400">
              <a:spcBef>
                <a:spcPct val="20000"/>
              </a:spcBef>
              <a:buClr>
                <a:prstClr val="white"/>
              </a:buClr>
              <a:buFont typeface="Wingdings 2"/>
              <a:buChar char=""/>
            </a:pPr>
            <a:r>
              <a:rPr lang="en-US" sz="2400" dirty="0">
                <a:solidFill>
                  <a:prstClr val="white"/>
                </a:solidFill>
                <a:latin typeface="Cambria"/>
              </a:rPr>
              <a:t>Can't tolerate stress, activities </a:t>
            </a:r>
          </a:p>
          <a:p>
            <a:pPr marL="868680" lvl="1" indent="-283464" defTabSz="914400">
              <a:spcBef>
                <a:spcPct val="20000"/>
              </a:spcBef>
              <a:buClr>
                <a:prstClr val="white"/>
              </a:buClr>
              <a:buFont typeface="Wingdings 2"/>
              <a:buChar char=""/>
            </a:pPr>
            <a:r>
              <a:rPr lang="en-US" sz="2400" dirty="0">
                <a:solidFill>
                  <a:prstClr val="white"/>
                </a:solidFill>
                <a:latin typeface="Cambria"/>
              </a:rPr>
              <a:t>Decrease artery elasticity, narrows </a:t>
            </a:r>
          </a:p>
          <a:p>
            <a:pPr marL="868680" lvl="1" indent="-283464" defTabSz="914400">
              <a:spcBef>
                <a:spcPct val="20000"/>
              </a:spcBef>
              <a:buClr>
                <a:prstClr val="white"/>
              </a:buClr>
              <a:buFont typeface="Wingdings 2"/>
              <a:buChar char=""/>
            </a:pPr>
            <a:r>
              <a:rPr lang="en-US" sz="2400" dirty="0">
                <a:solidFill>
                  <a:prstClr val="white"/>
                </a:solidFill>
                <a:latin typeface="Cambria"/>
              </a:rPr>
              <a:t>Heart has to work harder </a:t>
            </a:r>
          </a:p>
        </p:txBody>
      </p:sp>
      <p:sp>
        <p:nvSpPr>
          <p:cNvPr id="6" name="Content Placeholder 5"/>
          <p:cNvSpPr>
            <a:spLocks noGrp="1"/>
          </p:cNvSpPr>
          <p:nvPr>
            <p:ph sz="half" idx="2"/>
          </p:nvPr>
        </p:nvSpPr>
        <p:spPr/>
        <p:txBody>
          <a:bodyPr/>
          <a:lstStyle/>
          <a:p>
            <a:pPr marL="548640" lvl="0" indent="-411480" defTabSz="914400">
              <a:spcBef>
                <a:spcPct val="20000"/>
              </a:spcBef>
              <a:buClr>
                <a:prstClr val="white">
                  <a:shade val="95000"/>
                </a:prstClr>
              </a:buClr>
              <a:buSzPct val="65000"/>
              <a:buNone/>
            </a:pPr>
            <a:r>
              <a:rPr lang="en-US" sz="2600" u="sng" dirty="0">
                <a:solidFill>
                  <a:prstClr val="white"/>
                </a:solidFill>
                <a:latin typeface="Cambria"/>
              </a:rPr>
              <a:t>Interventions</a:t>
            </a:r>
            <a:endParaRPr lang="en-US" sz="2600" dirty="0">
              <a:solidFill>
                <a:prstClr val="white"/>
              </a:solidFill>
              <a:latin typeface="Cambria"/>
            </a:endParaRPr>
          </a:p>
          <a:p>
            <a:pPr marL="868680" lvl="1" indent="-283464" defTabSz="914400">
              <a:spcBef>
                <a:spcPct val="20000"/>
              </a:spcBef>
              <a:buClr>
                <a:prstClr val="white"/>
              </a:buClr>
              <a:buFont typeface="Wingdings 2"/>
              <a:buChar char=""/>
            </a:pPr>
            <a:r>
              <a:rPr lang="en-US" sz="2400" dirty="0">
                <a:solidFill>
                  <a:prstClr val="white"/>
                </a:solidFill>
                <a:latin typeface="Cambria"/>
              </a:rPr>
              <a:t>Rest breaks </a:t>
            </a:r>
          </a:p>
          <a:p>
            <a:pPr marL="868680" lvl="1" indent="-283464" defTabSz="914400">
              <a:spcBef>
                <a:spcPct val="20000"/>
              </a:spcBef>
              <a:buClr>
                <a:prstClr val="white"/>
              </a:buClr>
              <a:buFont typeface="Wingdings 2"/>
              <a:buChar char=""/>
            </a:pPr>
            <a:r>
              <a:rPr lang="en-US" sz="2400" dirty="0">
                <a:solidFill>
                  <a:prstClr val="white"/>
                </a:solidFill>
                <a:latin typeface="Cambria"/>
              </a:rPr>
              <a:t>Avoid overexertion </a:t>
            </a:r>
          </a:p>
          <a:p>
            <a:pPr marL="868680" lvl="1" indent="-283464" defTabSz="914400">
              <a:spcBef>
                <a:spcPct val="20000"/>
              </a:spcBef>
              <a:buClr>
                <a:prstClr val="white"/>
              </a:buClr>
              <a:buFont typeface="Wingdings 2"/>
              <a:buChar char=""/>
            </a:pPr>
            <a:r>
              <a:rPr lang="en-US" sz="2400" dirty="0">
                <a:solidFill>
                  <a:prstClr val="white"/>
                </a:solidFill>
                <a:latin typeface="Cambria"/>
              </a:rPr>
              <a:t>Moderate exercise </a:t>
            </a:r>
            <a:endParaRPr lang="en-US" sz="2400" dirty="0">
              <a:solidFill>
                <a:prstClr val="white"/>
              </a:solidFill>
              <a:latin typeface="Book Antiqua"/>
            </a:endParaRPr>
          </a:p>
        </p:txBody>
      </p:sp>
    </p:spTree>
    <p:extLst>
      <p:ext uri="{BB962C8B-B14F-4D97-AF65-F5344CB8AC3E}">
        <p14:creationId xmlns:p14="http://schemas.microsoft.com/office/powerpoint/2010/main" val="2828552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solidFill>
                  <a:srgbClr val="696464"/>
                </a:solidFill>
                <a:latin typeface="Franklin Gothic Book"/>
              </a:rPr>
              <a:t>What is aging?</a:t>
            </a:r>
            <a:endParaRPr lang="en-US" dirty="0"/>
          </a:p>
        </p:txBody>
      </p:sp>
      <p:sp>
        <p:nvSpPr>
          <p:cNvPr id="3" name="Content Placeholder 2"/>
          <p:cNvSpPr>
            <a:spLocks noGrp="1"/>
          </p:cNvSpPr>
          <p:nvPr>
            <p:ph idx="1"/>
          </p:nvPr>
        </p:nvSpPr>
        <p:spPr>
          <a:xfrm>
            <a:off x="875201" y="1853248"/>
            <a:ext cx="8946541" cy="4195481"/>
          </a:xfrm>
        </p:spPr>
        <p:txBody>
          <a:bodyPr>
            <a:normAutofit/>
          </a:bodyPr>
          <a:lstStyle/>
          <a:p>
            <a:pPr marL="273050" lvl="0" indent="-273050" defTabSz="914400" eaLnBrk="0" fontAlgn="base" hangingPunct="0">
              <a:spcBef>
                <a:spcPts val="575"/>
              </a:spcBef>
              <a:spcAft>
                <a:spcPct val="0"/>
              </a:spcAft>
              <a:buClr>
                <a:srgbClr val="D34817"/>
              </a:buClr>
              <a:buSzPct val="85000"/>
              <a:buFont typeface="Wingdings 2" panose="05020102010507070707" pitchFamily="18" charset="2"/>
              <a:buChar char=""/>
            </a:pPr>
            <a:r>
              <a:rPr lang="en-GB" sz="2800" dirty="0">
                <a:solidFill>
                  <a:prstClr val="black"/>
                </a:solidFill>
                <a:latin typeface="Perpetua"/>
              </a:rPr>
              <a:t>Aging has been defined as the collection of changes that render human beings progressively more likely to die (</a:t>
            </a:r>
            <a:r>
              <a:rPr lang="en-GB" sz="2800" u="sng" dirty="0">
                <a:solidFill>
                  <a:prstClr val="black"/>
                </a:solidFill>
                <a:latin typeface="Perpetua"/>
                <a:hlinkClick r:id="rId2"/>
              </a:rPr>
              <a:t>Medawar, 1952</a:t>
            </a:r>
            <a:r>
              <a:rPr lang="en-GB" sz="2800" dirty="0" smtClean="0">
                <a:solidFill>
                  <a:prstClr val="black"/>
                </a:solidFill>
                <a:latin typeface="Perpetua"/>
              </a:rPr>
              <a:t>).</a:t>
            </a:r>
            <a:endParaRPr lang="en-GB" sz="2800" dirty="0">
              <a:solidFill>
                <a:prstClr val="black"/>
              </a:solidFill>
              <a:latin typeface="Perpetua"/>
            </a:endParaRPr>
          </a:p>
          <a:p>
            <a:pPr marL="273050" lvl="0" indent="-273050" defTabSz="914400" eaLnBrk="0" fontAlgn="base" hangingPunct="0">
              <a:spcBef>
                <a:spcPts val="575"/>
              </a:spcBef>
              <a:spcAft>
                <a:spcPct val="0"/>
              </a:spcAft>
              <a:buClr>
                <a:srgbClr val="D34817"/>
              </a:buClr>
              <a:buSzPct val="85000"/>
              <a:buFont typeface="Wingdings 2" panose="05020102010507070707" pitchFamily="18" charset="2"/>
              <a:buChar char=""/>
            </a:pPr>
            <a:r>
              <a:rPr lang="en-GB" sz="2800" dirty="0">
                <a:solidFill>
                  <a:prstClr val="black"/>
                </a:solidFill>
                <a:latin typeface="Perpetua"/>
              </a:rPr>
              <a:t>Aging has also been defined as a progressive functional decline, or a gradual deterioration of physiological function with age, including a decrease in fecundity (</a:t>
            </a:r>
            <a:r>
              <a:rPr lang="en-GB" sz="2800" u="sng" dirty="0">
                <a:solidFill>
                  <a:prstClr val="black"/>
                </a:solidFill>
                <a:latin typeface="Perpetua"/>
                <a:hlinkClick r:id="rId3"/>
              </a:rPr>
              <a:t>Partridge and </a:t>
            </a:r>
            <a:r>
              <a:rPr lang="en-GB" sz="2800" u="sng" dirty="0" err="1">
                <a:solidFill>
                  <a:prstClr val="black"/>
                </a:solidFill>
                <a:latin typeface="Perpetua"/>
                <a:hlinkClick r:id="rId3"/>
              </a:rPr>
              <a:t>Mangel</a:t>
            </a:r>
            <a:r>
              <a:rPr lang="en-GB" sz="2800" u="sng" dirty="0">
                <a:solidFill>
                  <a:prstClr val="black"/>
                </a:solidFill>
                <a:latin typeface="Perpetua"/>
                <a:hlinkClick r:id="rId3"/>
              </a:rPr>
              <a:t>, 1999</a:t>
            </a:r>
            <a:r>
              <a:rPr lang="en-GB" sz="2800" dirty="0">
                <a:solidFill>
                  <a:prstClr val="black"/>
                </a:solidFill>
                <a:latin typeface="Perpetua"/>
              </a:rPr>
              <a:t>; </a:t>
            </a:r>
            <a:r>
              <a:rPr lang="en-GB" sz="2800" u="sng" dirty="0">
                <a:solidFill>
                  <a:prstClr val="black"/>
                </a:solidFill>
                <a:latin typeface="Perpetua"/>
                <a:hlinkClick r:id="rId4"/>
              </a:rPr>
              <a:t>Lopez-</a:t>
            </a:r>
            <a:r>
              <a:rPr lang="en-GB" sz="2800" u="sng" dirty="0" err="1">
                <a:solidFill>
                  <a:prstClr val="black"/>
                </a:solidFill>
                <a:latin typeface="Perpetua"/>
                <a:hlinkClick r:id="rId4"/>
              </a:rPr>
              <a:t>Otin</a:t>
            </a:r>
            <a:r>
              <a:rPr lang="en-GB" sz="2800" u="sng" dirty="0">
                <a:solidFill>
                  <a:prstClr val="black"/>
                </a:solidFill>
                <a:latin typeface="Perpetua"/>
                <a:hlinkClick r:id="rId4"/>
              </a:rPr>
              <a:t> et al., 2013</a:t>
            </a:r>
            <a:r>
              <a:rPr lang="en-GB" sz="2800" dirty="0">
                <a:solidFill>
                  <a:prstClr val="black"/>
                </a:solidFill>
                <a:latin typeface="Perpetua"/>
              </a:rPr>
              <a:t>), or the intrinsic, inevitable, and irreversible age-related process of loss of viability and increase in vulnerability (</a:t>
            </a:r>
            <a:r>
              <a:rPr lang="en-GB" sz="2800" u="sng" dirty="0">
                <a:solidFill>
                  <a:prstClr val="black"/>
                </a:solidFill>
                <a:latin typeface="Perpetua"/>
                <a:hlinkClick r:id="rId5"/>
              </a:rPr>
              <a:t>Comfort, 1964</a:t>
            </a:r>
            <a:r>
              <a:rPr lang="en-GB" sz="2800" dirty="0" smtClean="0">
                <a:solidFill>
                  <a:prstClr val="black"/>
                </a:solidFill>
                <a:latin typeface="Perpetua"/>
              </a:rPr>
              <a:t>).</a:t>
            </a:r>
            <a:endParaRPr lang="en-GB" sz="2800" dirty="0">
              <a:solidFill>
                <a:prstClr val="black"/>
              </a:solidFill>
              <a:latin typeface="Perpetua"/>
            </a:endParaRPr>
          </a:p>
        </p:txBody>
      </p:sp>
    </p:spTree>
    <p:extLst>
      <p:ext uri="{BB962C8B-B14F-4D97-AF65-F5344CB8AC3E}">
        <p14:creationId xmlns:p14="http://schemas.microsoft.com/office/powerpoint/2010/main" val="37402826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respiratory</a:t>
            </a:r>
            <a:endParaRPr lang="en-US" dirty="0"/>
          </a:p>
        </p:txBody>
      </p:sp>
      <p:sp>
        <p:nvSpPr>
          <p:cNvPr id="5" name="Content Placeholder 4"/>
          <p:cNvSpPr>
            <a:spLocks noGrp="1"/>
          </p:cNvSpPr>
          <p:nvPr>
            <p:ph sz="half" idx="1"/>
          </p:nvPr>
        </p:nvSpPr>
        <p:spPr/>
        <p:txBody>
          <a:bodyPr/>
          <a:lstStyle/>
          <a:p>
            <a:pPr marL="548640" lvl="0" indent="-411480" defTabSz="914400">
              <a:spcBef>
                <a:spcPct val="20000"/>
              </a:spcBef>
              <a:buClr>
                <a:prstClr val="white">
                  <a:shade val="95000"/>
                </a:prstClr>
              </a:buClr>
              <a:buSzPct val="65000"/>
              <a:buNone/>
            </a:pPr>
            <a:r>
              <a:rPr lang="en-US" sz="2600" u="sng" dirty="0">
                <a:solidFill>
                  <a:prstClr val="white"/>
                </a:solidFill>
                <a:latin typeface="Cambria"/>
              </a:rPr>
              <a:t>Problems</a:t>
            </a:r>
          </a:p>
          <a:p>
            <a:pPr marL="868680" lvl="1" indent="-283464" defTabSz="914400">
              <a:spcBef>
                <a:spcPct val="20000"/>
              </a:spcBef>
              <a:buClr>
                <a:prstClr val="white"/>
              </a:buClr>
              <a:buFont typeface="Wingdings 2"/>
              <a:buChar char=""/>
            </a:pPr>
            <a:r>
              <a:rPr lang="en-US" sz="2400" dirty="0">
                <a:solidFill>
                  <a:prstClr val="white"/>
                </a:solidFill>
                <a:latin typeface="Cambria"/>
              </a:rPr>
              <a:t>Resp. muscle weak </a:t>
            </a:r>
          </a:p>
          <a:p>
            <a:pPr marL="868680" lvl="1" indent="-283464" defTabSz="914400">
              <a:spcBef>
                <a:spcPct val="20000"/>
              </a:spcBef>
              <a:buClr>
                <a:prstClr val="white"/>
              </a:buClr>
              <a:buFont typeface="Wingdings 2"/>
              <a:buChar char=""/>
            </a:pPr>
            <a:r>
              <a:rPr lang="en-US" sz="2400" dirty="0">
                <a:solidFill>
                  <a:prstClr val="white"/>
                </a:solidFill>
                <a:latin typeface="Cambria"/>
              </a:rPr>
              <a:t>Lungs not as elastic </a:t>
            </a:r>
          </a:p>
          <a:p>
            <a:pPr marL="868680" lvl="1" indent="-283464" defTabSz="914400">
              <a:spcBef>
                <a:spcPct val="20000"/>
              </a:spcBef>
              <a:buClr>
                <a:prstClr val="white"/>
              </a:buClr>
              <a:buFont typeface="Wingdings 2"/>
              <a:buChar char=""/>
            </a:pPr>
            <a:r>
              <a:rPr lang="en-US" sz="2400" dirty="0">
                <a:solidFill>
                  <a:prstClr val="white"/>
                </a:solidFill>
                <a:latin typeface="Cambria"/>
              </a:rPr>
              <a:t>Decrease strength to cough and clear airway </a:t>
            </a:r>
          </a:p>
          <a:p>
            <a:pPr marL="868680" lvl="1" indent="-283464" defTabSz="914400">
              <a:spcBef>
                <a:spcPct val="20000"/>
              </a:spcBef>
              <a:buClr>
                <a:prstClr val="white"/>
              </a:buClr>
              <a:buFont typeface="Wingdings 2"/>
              <a:buChar char=""/>
            </a:pPr>
            <a:r>
              <a:rPr lang="en-US" sz="2400" dirty="0">
                <a:solidFill>
                  <a:prstClr val="white"/>
                </a:solidFill>
                <a:latin typeface="Cambria"/>
              </a:rPr>
              <a:t>Dyspnea</a:t>
            </a:r>
          </a:p>
          <a:p>
            <a:endParaRPr lang="en-US" dirty="0"/>
          </a:p>
        </p:txBody>
      </p:sp>
      <p:sp>
        <p:nvSpPr>
          <p:cNvPr id="6" name="Content Placeholder 5"/>
          <p:cNvSpPr>
            <a:spLocks noGrp="1"/>
          </p:cNvSpPr>
          <p:nvPr>
            <p:ph sz="half" idx="2"/>
          </p:nvPr>
        </p:nvSpPr>
        <p:spPr/>
        <p:txBody>
          <a:bodyPr/>
          <a:lstStyle/>
          <a:p>
            <a:pPr marL="548640" lvl="0" indent="-411480" defTabSz="914400">
              <a:spcBef>
                <a:spcPct val="20000"/>
              </a:spcBef>
              <a:buClr>
                <a:prstClr val="white">
                  <a:shade val="95000"/>
                </a:prstClr>
              </a:buClr>
              <a:buSzPct val="65000"/>
              <a:buNone/>
            </a:pPr>
            <a:r>
              <a:rPr lang="en-US" sz="2600" u="sng" dirty="0">
                <a:solidFill>
                  <a:prstClr val="white"/>
                </a:solidFill>
                <a:latin typeface="Cambria"/>
              </a:rPr>
              <a:t>Interventions</a:t>
            </a:r>
          </a:p>
          <a:p>
            <a:pPr marL="868680" lvl="1" indent="-283464" defTabSz="914400">
              <a:spcBef>
                <a:spcPct val="20000"/>
              </a:spcBef>
              <a:buClr>
                <a:prstClr val="white"/>
              </a:buClr>
              <a:buFont typeface="Wingdings 2"/>
              <a:buChar char=""/>
            </a:pPr>
            <a:r>
              <a:rPr lang="en-US" sz="2400" dirty="0">
                <a:solidFill>
                  <a:prstClr val="white"/>
                </a:solidFill>
                <a:latin typeface="Cambria"/>
              </a:rPr>
              <a:t>Don't cover chest with heavy linens </a:t>
            </a:r>
          </a:p>
          <a:p>
            <a:pPr marL="868680" lvl="1" indent="-283464" defTabSz="914400">
              <a:spcBef>
                <a:spcPct val="20000"/>
              </a:spcBef>
              <a:buClr>
                <a:prstClr val="white"/>
              </a:buClr>
              <a:buFont typeface="Wingdings 2"/>
              <a:buChar char=""/>
            </a:pPr>
            <a:r>
              <a:rPr lang="en-US" sz="2400" dirty="0">
                <a:solidFill>
                  <a:prstClr val="white"/>
                </a:solidFill>
                <a:latin typeface="Cambria"/>
              </a:rPr>
              <a:t>Turn q 2 hours </a:t>
            </a:r>
          </a:p>
          <a:p>
            <a:pPr marL="868680" lvl="1" indent="-283464" defTabSz="914400">
              <a:spcBef>
                <a:spcPct val="20000"/>
              </a:spcBef>
              <a:buClr>
                <a:prstClr val="white"/>
              </a:buClr>
              <a:buFont typeface="Wingdings 2"/>
              <a:buChar char=""/>
            </a:pPr>
            <a:r>
              <a:rPr lang="en-US" sz="2400" dirty="0">
                <a:solidFill>
                  <a:prstClr val="white"/>
                </a:solidFill>
                <a:latin typeface="Cambria"/>
              </a:rPr>
              <a:t>Elevate HOB </a:t>
            </a:r>
          </a:p>
          <a:p>
            <a:pPr marL="868680" lvl="1" indent="-283464" defTabSz="914400">
              <a:spcBef>
                <a:spcPct val="20000"/>
              </a:spcBef>
              <a:buClr>
                <a:prstClr val="white"/>
              </a:buClr>
              <a:buFont typeface="Wingdings 2"/>
              <a:buChar char=""/>
            </a:pPr>
            <a:r>
              <a:rPr lang="en-US" sz="2400" dirty="0">
                <a:solidFill>
                  <a:prstClr val="white"/>
                </a:solidFill>
                <a:latin typeface="Cambria"/>
              </a:rPr>
              <a:t>Encourage activity </a:t>
            </a:r>
          </a:p>
          <a:p>
            <a:pPr marL="868680" lvl="1" indent="-283464" defTabSz="914400">
              <a:spcBef>
                <a:spcPct val="20000"/>
              </a:spcBef>
              <a:buClr>
                <a:prstClr val="white"/>
              </a:buClr>
              <a:buFont typeface="Wingdings 2"/>
              <a:buChar char=""/>
            </a:pPr>
            <a:r>
              <a:rPr lang="en-US" sz="2400" dirty="0">
                <a:solidFill>
                  <a:prstClr val="white"/>
                </a:solidFill>
                <a:latin typeface="Cambria"/>
              </a:rPr>
              <a:t>May need O2 </a:t>
            </a:r>
            <a:endParaRPr lang="en-US" sz="2400" dirty="0">
              <a:solidFill>
                <a:srgbClr val="3B3C3A"/>
              </a:solidFill>
              <a:latin typeface="Times New Roman"/>
            </a:endParaRPr>
          </a:p>
        </p:txBody>
      </p:sp>
    </p:spTree>
    <p:extLst>
      <p:ext uri="{BB962C8B-B14F-4D97-AF65-F5344CB8AC3E}">
        <p14:creationId xmlns:p14="http://schemas.microsoft.com/office/powerpoint/2010/main" val="4194016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RENAL SYSTEM</a:t>
            </a:r>
            <a:endParaRPr lang="en-US" dirty="0"/>
          </a:p>
        </p:txBody>
      </p:sp>
      <p:sp>
        <p:nvSpPr>
          <p:cNvPr id="3" name="Content Placeholder 2"/>
          <p:cNvSpPr>
            <a:spLocks noGrp="1"/>
          </p:cNvSpPr>
          <p:nvPr>
            <p:ph sz="half" idx="1"/>
          </p:nvPr>
        </p:nvSpPr>
        <p:spPr/>
        <p:txBody>
          <a:bodyPr>
            <a:normAutofit lnSpcReduction="10000"/>
          </a:bodyPr>
          <a:lstStyle/>
          <a:p>
            <a:pPr marL="548640" lvl="0" indent="-411480" defTabSz="914400">
              <a:spcBef>
                <a:spcPct val="20000"/>
              </a:spcBef>
              <a:buClr>
                <a:prstClr val="white">
                  <a:shade val="95000"/>
                </a:prstClr>
              </a:buClr>
              <a:buSzPct val="65000"/>
              <a:buNone/>
            </a:pPr>
            <a:r>
              <a:rPr lang="en-US" sz="2600" u="sng" dirty="0">
                <a:solidFill>
                  <a:prstClr val="white"/>
                </a:solidFill>
                <a:latin typeface="Cambria"/>
              </a:rPr>
              <a:t>Problems</a:t>
            </a:r>
          </a:p>
          <a:p>
            <a:pPr marL="868680" lvl="1" indent="-283464" defTabSz="914400">
              <a:spcBef>
                <a:spcPct val="20000"/>
              </a:spcBef>
              <a:buClr>
                <a:prstClr val="white"/>
              </a:buClr>
              <a:buFont typeface="Wingdings 2"/>
              <a:buChar char=""/>
            </a:pPr>
            <a:r>
              <a:rPr lang="en-US" sz="2400" dirty="0">
                <a:solidFill>
                  <a:prstClr val="white"/>
                </a:solidFill>
                <a:latin typeface="Cambria"/>
              </a:rPr>
              <a:t>Decrease kidney </a:t>
            </a:r>
            <a:r>
              <a:rPr lang="en-US" sz="2400" dirty="0" err="1">
                <a:solidFill>
                  <a:prstClr val="white"/>
                </a:solidFill>
                <a:latin typeface="Cambria"/>
              </a:rPr>
              <a:t>fx</a:t>
            </a:r>
            <a:r>
              <a:rPr lang="en-US" sz="2400" dirty="0">
                <a:solidFill>
                  <a:prstClr val="white"/>
                </a:solidFill>
                <a:latin typeface="Cambria"/>
              </a:rPr>
              <a:t>. </a:t>
            </a:r>
          </a:p>
          <a:p>
            <a:pPr marL="868680" lvl="1" indent="-283464" defTabSz="914400">
              <a:spcBef>
                <a:spcPct val="20000"/>
              </a:spcBef>
              <a:buClr>
                <a:prstClr val="white"/>
              </a:buClr>
              <a:buFont typeface="Wingdings 2"/>
              <a:buChar char=""/>
            </a:pPr>
            <a:r>
              <a:rPr lang="en-US" sz="2400" dirty="0">
                <a:solidFill>
                  <a:prstClr val="white"/>
                </a:solidFill>
                <a:latin typeface="Cambria"/>
              </a:rPr>
              <a:t>Decrease blood supply to kidney-shrinks </a:t>
            </a:r>
          </a:p>
          <a:p>
            <a:pPr marL="868680" lvl="1" indent="-283464" defTabSz="914400">
              <a:spcBef>
                <a:spcPct val="20000"/>
              </a:spcBef>
              <a:buClr>
                <a:prstClr val="white"/>
              </a:buClr>
              <a:buFont typeface="Wingdings 2"/>
              <a:buChar char=""/>
            </a:pPr>
            <a:r>
              <a:rPr lang="en-US" sz="2400" dirty="0">
                <a:solidFill>
                  <a:prstClr val="white"/>
                </a:solidFill>
                <a:latin typeface="Cambria"/>
              </a:rPr>
              <a:t>Concentrated urine </a:t>
            </a:r>
          </a:p>
          <a:p>
            <a:pPr marL="868680" lvl="1" indent="-283464" defTabSz="914400">
              <a:spcBef>
                <a:spcPct val="20000"/>
              </a:spcBef>
              <a:buClr>
                <a:prstClr val="white"/>
              </a:buClr>
              <a:buFont typeface="Wingdings 2"/>
              <a:buChar char=""/>
            </a:pPr>
            <a:r>
              <a:rPr lang="en-US" sz="2400" dirty="0">
                <a:solidFill>
                  <a:prstClr val="white"/>
                </a:solidFill>
                <a:latin typeface="Cambria"/>
              </a:rPr>
              <a:t>Bladder muscle weak </a:t>
            </a:r>
          </a:p>
          <a:p>
            <a:pPr marL="868680" lvl="1" indent="-283464" defTabSz="914400">
              <a:spcBef>
                <a:spcPct val="20000"/>
              </a:spcBef>
              <a:buClr>
                <a:prstClr val="white"/>
              </a:buClr>
              <a:buFont typeface="Wingdings 2"/>
              <a:buChar char=""/>
            </a:pPr>
            <a:r>
              <a:rPr lang="en-US" sz="2400" dirty="0">
                <a:solidFill>
                  <a:prstClr val="white"/>
                </a:solidFill>
                <a:latin typeface="Cambria"/>
              </a:rPr>
              <a:t>Bladder size decrease </a:t>
            </a:r>
          </a:p>
          <a:p>
            <a:pPr marL="868680" lvl="1" indent="-283464" defTabSz="914400">
              <a:spcBef>
                <a:spcPct val="20000"/>
              </a:spcBef>
              <a:buClr>
                <a:prstClr val="white"/>
              </a:buClr>
              <a:buFont typeface="Wingdings 2"/>
              <a:buChar char=""/>
            </a:pPr>
            <a:r>
              <a:rPr lang="en-US" sz="2400" dirty="0">
                <a:solidFill>
                  <a:prstClr val="white"/>
                </a:solidFill>
                <a:latin typeface="Cambria"/>
              </a:rPr>
              <a:t>Frequency/urgency </a:t>
            </a:r>
          </a:p>
          <a:p>
            <a:pPr marL="868680" lvl="1" indent="-283464" defTabSz="914400">
              <a:spcBef>
                <a:spcPct val="20000"/>
              </a:spcBef>
              <a:buClr>
                <a:prstClr val="white"/>
              </a:buClr>
              <a:buFont typeface="Wingdings 2"/>
              <a:buChar char=""/>
            </a:pPr>
            <a:r>
              <a:rPr lang="en-US" sz="2400" dirty="0">
                <a:solidFill>
                  <a:prstClr val="white"/>
                </a:solidFill>
                <a:latin typeface="Cambria"/>
              </a:rPr>
              <a:t>Incontinence </a:t>
            </a:r>
          </a:p>
          <a:p>
            <a:pPr marL="868680" lvl="1" indent="-283464" defTabSz="914400">
              <a:spcBef>
                <a:spcPct val="20000"/>
              </a:spcBef>
              <a:buClr>
                <a:prstClr val="white"/>
              </a:buClr>
              <a:buFont typeface="Wingdings 2"/>
              <a:buChar char=""/>
            </a:pPr>
            <a:r>
              <a:rPr lang="en-US" sz="2400" dirty="0" err="1">
                <a:solidFill>
                  <a:prstClr val="white"/>
                </a:solidFill>
                <a:latin typeface="Cambria"/>
              </a:rPr>
              <a:t>Nocturia</a:t>
            </a:r>
            <a:endParaRPr lang="en-US" sz="2400" dirty="0">
              <a:solidFill>
                <a:prstClr val="white"/>
              </a:solidFill>
              <a:latin typeface="Cambria"/>
            </a:endParaRPr>
          </a:p>
        </p:txBody>
      </p:sp>
      <p:sp>
        <p:nvSpPr>
          <p:cNvPr id="4" name="Content Placeholder 3"/>
          <p:cNvSpPr>
            <a:spLocks noGrp="1"/>
          </p:cNvSpPr>
          <p:nvPr>
            <p:ph sz="half" idx="2"/>
          </p:nvPr>
        </p:nvSpPr>
        <p:spPr/>
        <p:txBody>
          <a:bodyPr>
            <a:normAutofit lnSpcReduction="10000"/>
          </a:bodyPr>
          <a:lstStyle/>
          <a:p>
            <a:pPr marL="548640" lvl="0" indent="-411480" defTabSz="914400">
              <a:spcBef>
                <a:spcPct val="20000"/>
              </a:spcBef>
              <a:buClr>
                <a:prstClr val="white">
                  <a:shade val="95000"/>
                </a:prstClr>
              </a:buClr>
              <a:buSzPct val="65000"/>
              <a:buNone/>
            </a:pPr>
            <a:r>
              <a:rPr lang="en-US" sz="2600" u="sng" dirty="0">
                <a:solidFill>
                  <a:prstClr val="white"/>
                </a:solidFill>
                <a:latin typeface="Cambria"/>
              </a:rPr>
              <a:t>Interventions</a:t>
            </a:r>
          </a:p>
          <a:p>
            <a:pPr marL="868680" lvl="1" indent="-283464" defTabSz="914400">
              <a:spcBef>
                <a:spcPct val="20000"/>
              </a:spcBef>
              <a:buClr>
                <a:prstClr val="white"/>
              </a:buClr>
              <a:buFont typeface="Wingdings 2"/>
              <a:buChar char=""/>
            </a:pPr>
            <a:r>
              <a:rPr lang="en-US" sz="2400" dirty="0">
                <a:solidFill>
                  <a:prstClr val="white"/>
                </a:solidFill>
                <a:latin typeface="Cambria"/>
              </a:rPr>
              <a:t>Increase fluids </a:t>
            </a:r>
          </a:p>
          <a:p>
            <a:pPr marL="868680" lvl="1" indent="-283464" defTabSz="914400">
              <a:spcBef>
                <a:spcPct val="20000"/>
              </a:spcBef>
              <a:buClr>
                <a:prstClr val="white"/>
              </a:buClr>
              <a:buFont typeface="Wingdings 2"/>
              <a:buChar char=""/>
            </a:pPr>
            <a:r>
              <a:rPr lang="en-US" sz="2400" dirty="0">
                <a:solidFill>
                  <a:prstClr val="white"/>
                </a:solidFill>
                <a:latin typeface="Cambria"/>
              </a:rPr>
              <a:t>Stop drinking after 6pm </a:t>
            </a:r>
          </a:p>
          <a:p>
            <a:pPr marL="868680" lvl="1" indent="-283464" defTabSz="914400">
              <a:spcBef>
                <a:spcPct val="20000"/>
              </a:spcBef>
              <a:buClr>
                <a:prstClr val="white"/>
              </a:buClr>
              <a:buFont typeface="Wingdings 2"/>
              <a:buChar char=""/>
            </a:pPr>
            <a:r>
              <a:rPr lang="en-US" sz="2400" dirty="0">
                <a:solidFill>
                  <a:prstClr val="white"/>
                </a:solidFill>
                <a:latin typeface="Cambria"/>
              </a:rPr>
              <a:t>Bladder training </a:t>
            </a:r>
          </a:p>
          <a:p>
            <a:pPr marL="868680" lvl="1" indent="-283464" defTabSz="914400">
              <a:spcBef>
                <a:spcPct val="20000"/>
              </a:spcBef>
              <a:buClr>
                <a:prstClr val="white"/>
              </a:buClr>
              <a:buFont typeface="Wingdings 2"/>
              <a:buChar char=""/>
            </a:pPr>
            <a:r>
              <a:rPr lang="en-US" sz="2400">
                <a:solidFill>
                  <a:prstClr val="white"/>
                </a:solidFill>
                <a:latin typeface="Cambria"/>
              </a:rPr>
              <a:t>Catheters </a:t>
            </a:r>
            <a:endParaRPr lang="en-US" sz="2400" dirty="0">
              <a:solidFill>
                <a:prstClr val="white"/>
              </a:solidFill>
              <a:latin typeface="Book Antiqua"/>
            </a:endParaRPr>
          </a:p>
        </p:txBody>
      </p:sp>
    </p:spTree>
    <p:extLst>
      <p:ext uri="{BB962C8B-B14F-4D97-AF65-F5344CB8AC3E}">
        <p14:creationId xmlns:p14="http://schemas.microsoft.com/office/powerpoint/2010/main" val="28984041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 system</a:t>
            </a:r>
            <a:endParaRPr lang="en-US" dirty="0"/>
          </a:p>
        </p:txBody>
      </p:sp>
      <p:sp>
        <p:nvSpPr>
          <p:cNvPr id="3" name="Content Placeholder 2"/>
          <p:cNvSpPr>
            <a:spLocks noGrp="1"/>
          </p:cNvSpPr>
          <p:nvPr>
            <p:ph sz="half" idx="1"/>
          </p:nvPr>
        </p:nvSpPr>
        <p:spPr/>
        <p:txBody>
          <a:bodyPr/>
          <a:lstStyle/>
          <a:p>
            <a:pPr marL="548640" lvl="0" indent="-411480" defTabSz="914400">
              <a:spcBef>
                <a:spcPct val="20000"/>
              </a:spcBef>
              <a:buClr>
                <a:prstClr val="white">
                  <a:shade val="95000"/>
                </a:prstClr>
              </a:buClr>
              <a:buSzPct val="65000"/>
              <a:buNone/>
            </a:pPr>
            <a:r>
              <a:rPr lang="en-US" sz="2600" u="sng" dirty="0">
                <a:solidFill>
                  <a:prstClr val="white"/>
                </a:solidFill>
                <a:latin typeface="Cambria"/>
              </a:rPr>
              <a:t>Problems</a:t>
            </a:r>
          </a:p>
          <a:p>
            <a:pPr marL="868680" lvl="1" indent="-283464" defTabSz="914400">
              <a:spcBef>
                <a:spcPct val="20000"/>
              </a:spcBef>
              <a:buClr>
                <a:prstClr val="white"/>
              </a:buClr>
              <a:buFont typeface="Wingdings 2"/>
              <a:buChar char=""/>
            </a:pPr>
            <a:r>
              <a:rPr lang="en-US" sz="2400" dirty="0">
                <a:solidFill>
                  <a:prstClr val="white"/>
                </a:solidFill>
                <a:latin typeface="Cambria"/>
              </a:rPr>
              <a:t>Decrease in- </a:t>
            </a:r>
          </a:p>
          <a:p>
            <a:pPr marL="1133856" lvl="2" defTabSz="914400">
              <a:spcBef>
                <a:spcPct val="20000"/>
              </a:spcBef>
              <a:buClr>
                <a:prstClr val="white"/>
              </a:buClr>
              <a:buSzPct val="95000"/>
              <a:buFont typeface="Wingdings"/>
              <a:buChar char=""/>
            </a:pPr>
            <a:r>
              <a:rPr lang="en-US" sz="2400" dirty="0">
                <a:solidFill>
                  <a:prstClr val="white"/>
                </a:solidFill>
                <a:latin typeface="Calibri"/>
              </a:rPr>
              <a:t>saliva &amp; weak muscles </a:t>
            </a:r>
          </a:p>
          <a:p>
            <a:pPr marL="1133856" lvl="2" defTabSz="914400">
              <a:spcBef>
                <a:spcPct val="20000"/>
              </a:spcBef>
              <a:buClr>
                <a:prstClr val="white"/>
              </a:buClr>
              <a:buSzPct val="95000"/>
              <a:buFont typeface="Wingdings"/>
              <a:buChar char=""/>
            </a:pPr>
            <a:r>
              <a:rPr lang="en-US" sz="2400" dirty="0">
                <a:solidFill>
                  <a:prstClr val="white"/>
                </a:solidFill>
                <a:latin typeface="Calibri"/>
              </a:rPr>
              <a:t>taste &amp; smell </a:t>
            </a:r>
          </a:p>
          <a:p>
            <a:pPr marL="868680" lvl="1" indent="-283464" defTabSz="914400">
              <a:spcBef>
                <a:spcPct val="20000"/>
              </a:spcBef>
              <a:buClr>
                <a:prstClr val="white"/>
              </a:buClr>
              <a:buFont typeface="Wingdings 2"/>
              <a:buChar char=""/>
            </a:pPr>
            <a:r>
              <a:rPr lang="en-US" sz="2400" dirty="0">
                <a:solidFill>
                  <a:prstClr val="white"/>
                </a:solidFill>
                <a:latin typeface="Cambria"/>
              </a:rPr>
              <a:t>Peristalsis </a:t>
            </a:r>
          </a:p>
          <a:p>
            <a:pPr marL="868680" lvl="1" indent="-283464" defTabSz="914400">
              <a:spcBef>
                <a:spcPct val="20000"/>
              </a:spcBef>
              <a:buClr>
                <a:prstClr val="white"/>
              </a:buClr>
              <a:buFont typeface="Wingdings 2"/>
              <a:buChar char=""/>
            </a:pPr>
            <a:r>
              <a:rPr lang="en-US" sz="2400" dirty="0">
                <a:solidFill>
                  <a:prstClr val="white"/>
                </a:solidFill>
                <a:latin typeface="Cambria"/>
              </a:rPr>
              <a:t>Loss of teeth </a:t>
            </a:r>
          </a:p>
          <a:p>
            <a:pPr marL="868680" lvl="1" indent="-283464" defTabSz="914400">
              <a:spcBef>
                <a:spcPct val="20000"/>
              </a:spcBef>
              <a:buClr>
                <a:prstClr val="white"/>
              </a:buClr>
              <a:buFont typeface="Wingdings 2"/>
              <a:buChar char=""/>
            </a:pPr>
            <a:r>
              <a:rPr lang="en-US" sz="2400" dirty="0">
                <a:solidFill>
                  <a:prstClr val="white"/>
                </a:solidFill>
                <a:latin typeface="Cambria"/>
              </a:rPr>
              <a:t>Dysphagia </a:t>
            </a:r>
          </a:p>
          <a:p>
            <a:pPr marL="868680" lvl="1" indent="-283464" defTabSz="914400">
              <a:spcBef>
                <a:spcPct val="20000"/>
              </a:spcBef>
              <a:buClr>
                <a:prstClr val="white"/>
              </a:buClr>
              <a:buFont typeface="Wingdings 2"/>
              <a:buChar char=""/>
            </a:pPr>
            <a:r>
              <a:rPr lang="en-US" sz="2400" dirty="0">
                <a:solidFill>
                  <a:prstClr val="white"/>
                </a:solidFill>
                <a:latin typeface="Cambria"/>
              </a:rPr>
              <a:t>Decrease calorie </a:t>
            </a:r>
          </a:p>
          <a:p>
            <a:pPr marL="868680" lvl="1" indent="-283464" defTabSz="914400">
              <a:spcBef>
                <a:spcPct val="20000"/>
              </a:spcBef>
              <a:buClr>
                <a:prstClr val="white"/>
              </a:buClr>
              <a:buFont typeface="Wingdings 2"/>
              <a:buChar char=""/>
            </a:pPr>
            <a:r>
              <a:rPr lang="en-US" sz="2400" dirty="0">
                <a:solidFill>
                  <a:prstClr val="white"/>
                </a:solidFill>
                <a:latin typeface="Cambria"/>
              </a:rPr>
              <a:t>Increase constipation</a:t>
            </a:r>
          </a:p>
        </p:txBody>
      </p:sp>
      <p:sp>
        <p:nvSpPr>
          <p:cNvPr id="4" name="Content Placeholder 3"/>
          <p:cNvSpPr>
            <a:spLocks noGrp="1"/>
          </p:cNvSpPr>
          <p:nvPr>
            <p:ph sz="half" idx="2"/>
          </p:nvPr>
        </p:nvSpPr>
        <p:spPr/>
        <p:txBody>
          <a:bodyPr/>
          <a:lstStyle/>
          <a:p>
            <a:pPr marL="548640" lvl="0" indent="-411480" defTabSz="914400">
              <a:spcBef>
                <a:spcPct val="20000"/>
              </a:spcBef>
              <a:buClr>
                <a:prstClr val="white">
                  <a:shade val="95000"/>
                </a:prstClr>
              </a:buClr>
              <a:buSzPct val="65000"/>
              <a:buNone/>
            </a:pPr>
            <a:r>
              <a:rPr lang="en-US" sz="2600" u="sng" dirty="0">
                <a:solidFill>
                  <a:prstClr val="white"/>
                </a:solidFill>
                <a:latin typeface="Cambria"/>
              </a:rPr>
              <a:t>Interventions</a:t>
            </a:r>
          </a:p>
          <a:p>
            <a:pPr marL="868680" lvl="1" indent="-283464" defTabSz="914400">
              <a:spcBef>
                <a:spcPct val="20000"/>
              </a:spcBef>
              <a:buClr>
                <a:prstClr val="white"/>
              </a:buClr>
              <a:buFont typeface="Wingdings 2"/>
              <a:buChar char=""/>
            </a:pPr>
            <a:r>
              <a:rPr lang="en-US" sz="2400" dirty="0">
                <a:solidFill>
                  <a:prstClr val="white"/>
                </a:solidFill>
                <a:latin typeface="Cambria"/>
              </a:rPr>
              <a:t>High fiber diet </a:t>
            </a:r>
          </a:p>
          <a:p>
            <a:pPr marL="868680" lvl="1" indent="-283464" defTabSz="914400">
              <a:spcBef>
                <a:spcPct val="20000"/>
              </a:spcBef>
              <a:buClr>
                <a:prstClr val="white"/>
              </a:buClr>
              <a:buFont typeface="Wingdings 2"/>
              <a:buChar char=""/>
            </a:pPr>
            <a:r>
              <a:rPr lang="en-US" sz="2400" dirty="0">
                <a:solidFill>
                  <a:prstClr val="white"/>
                </a:solidFill>
                <a:latin typeface="Cambria"/>
              </a:rPr>
              <a:t>No spicy foods </a:t>
            </a:r>
          </a:p>
          <a:p>
            <a:pPr marL="868680" lvl="1" indent="-283464" defTabSz="914400">
              <a:spcBef>
                <a:spcPct val="20000"/>
              </a:spcBef>
              <a:buClr>
                <a:prstClr val="white"/>
              </a:buClr>
              <a:buFont typeface="Wingdings 2"/>
              <a:buChar char=""/>
            </a:pPr>
            <a:r>
              <a:rPr lang="en-US" sz="2400" dirty="0">
                <a:solidFill>
                  <a:prstClr val="white"/>
                </a:solidFill>
                <a:latin typeface="Cambria"/>
              </a:rPr>
              <a:t>Special diets </a:t>
            </a:r>
          </a:p>
          <a:p>
            <a:pPr marL="868680" lvl="1" indent="-283464" defTabSz="914400">
              <a:spcBef>
                <a:spcPct val="20000"/>
              </a:spcBef>
              <a:buClr>
                <a:prstClr val="white"/>
              </a:buClr>
              <a:buFont typeface="Wingdings 2"/>
              <a:buChar char=""/>
            </a:pPr>
            <a:r>
              <a:rPr lang="en-US" sz="2400" dirty="0">
                <a:solidFill>
                  <a:prstClr val="white"/>
                </a:solidFill>
                <a:latin typeface="Cambria"/>
              </a:rPr>
              <a:t>Supplements </a:t>
            </a:r>
          </a:p>
          <a:p>
            <a:pPr marL="868680" lvl="1" indent="-283464" defTabSz="914400">
              <a:spcBef>
                <a:spcPct val="20000"/>
              </a:spcBef>
              <a:buClr>
                <a:prstClr val="white"/>
              </a:buClr>
              <a:buFont typeface="Wingdings 2"/>
              <a:buChar char=""/>
            </a:pPr>
            <a:r>
              <a:rPr lang="en-US" sz="2400" dirty="0">
                <a:solidFill>
                  <a:prstClr val="white"/>
                </a:solidFill>
                <a:latin typeface="Cambria"/>
              </a:rPr>
              <a:t>Allow time to eat </a:t>
            </a:r>
          </a:p>
          <a:p>
            <a:pPr marL="868680" lvl="1" indent="-283464" defTabSz="914400">
              <a:spcBef>
                <a:spcPct val="20000"/>
              </a:spcBef>
              <a:buClr>
                <a:prstClr val="white"/>
              </a:buClr>
              <a:buFont typeface="Wingdings 2"/>
              <a:buChar char=""/>
            </a:pPr>
            <a:r>
              <a:rPr lang="en-US" sz="2400" dirty="0">
                <a:solidFill>
                  <a:prstClr val="white"/>
                </a:solidFill>
                <a:latin typeface="Cambria"/>
              </a:rPr>
              <a:t>Small, frequent meals </a:t>
            </a:r>
            <a:endParaRPr lang="en-US" sz="2400" dirty="0">
              <a:solidFill>
                <a:srgbClr val="3D3D3B"/>
              </a:solidFill>
              <a:latin typeface="Times New Roman"/>
            </a:endParaRPr>
          </a:p>
          <a:p>
            <a:pPr marL="548640" lvl="0" indent="-411480" defTabSz="914400">
              <a:spcBef>
                <a:spcPct val="20000"/>
              </a:spcBef>
              <a:buClr>
                <a:prstClr val="white">
                  <a:shade val="95000"/>
                </a:prstClr>
              </a:buClr>
              <a:buSzPct val="65000"/>
              <a:buFont typeface="Wingdings 2"/>
              <a:buChar char=""/>
            </a:pPr>
            <a:endParaRPr lang="en-US" sz="2600" dirty="0">
              <a:solidFill>
                <a:prstClr val="white"/>
              </a:solidFill>
              <a:latin typeface="Book Antiqua"/>
            </a:endParaRPr>
          </a:p>
        </p:txBody>
      </p:sp>
    </p:spTree>
    <p:extLst>
      <p:ext uri="{BB962C8B-B14F-4D97-AF65-F5344CB8AC3E}">
        <p14:creationId xmlns:p14="http://schemas.microsoft.com/office/powerpoint/2010/main" val="3768840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52056" y="1330036"/>
            <a:ext cx="9197798" cy="4918363"/>
          </a:xfrm>
        </p:spPr>
        <p:txBody>
          <a:bodyPr>
            <a:normAutofit/>
          </a:bodyPr>
          <a:lstStyle/>
          <a:p>
            <a:pPr marL="273050" lvl="0" indent="-273050" defTabSz="914400" eaLnBrk="0" fontAlgn="base" hangingPunct="0">
              <a:spcBef>
                <a:spcPts val="575"/>
              </a:spcBef>
              <a:spcAft>
                <a:spcPct val="0"/>
              </a:spcAft>
              <a:buClr>
                <a:srgbClr val="D34817"/>
              </a:buClr>
              <a:buSzPct val="85000"/>
              <a:buFont typeface="Wingdings 2" panose="05020102010507070707" pitchFamily="18" charset="2"/>
              <a:buChar char=""/>
            </a:pPr>
            <a:r>
              <a:rPr lang="en-GB" sz="2600" dirty="0">
                <a:solidFill>
                  <a:prstClr val="black"/>
                </a:solidFill>
                <a:latin typeface="Perpetua"/>
              </a:rPr>
              <a:t> aging is a complex process composed of several features: </a:t>
            </a:r>
            <a:endParaRPr lang="en-GB" sz="2600" dirty="0" smtClean="0">
              <a:solidFill>
                <a:prstClr val="black"/>
              </a:solidFill>
              <a:latin typeface="Perpetua"/>
            </a:endParaRPr>
          </a:p>
          <a:p>
            <a:pPr marL="273050" lvl="0" indent="-273050" defTabSz="914400" eaLnBrk="0" fontAlgn="base" hangingPunct="0">
              <a:spcBef>
                <a:spcPts val="575"/>
              </a:spcBef>
              <a:spcAft>
                <a:spcPct val="0"/>
              </a:spcAft>
              <a:buClr>
                <a:srgbClr val="D34817"/>
              </a:buClr>
              <a:buSzPct val="85000"/>
              <a:buFont typeface="Wingdings 2" panose="05020102010507070707" pitchFamily="18" charset="2"/>
              <a:buChar char=""/>
            </a:pPr>
            <a:r>
              <a:rPr lang="en-GB" sz="2600" dirty="0" smtClean="0">
                <a:solidFill>
                  <a:prstClr val="black"/>
                </a:solidFill>
                <a:latin typeface="Perpetua"/>
              </a:rPr>
              <a:t> </a:t>
            </a:r>
            <a:r>
              <a:rPr lang="en-GB" sz="2600" dirty="0">
                <a:solidFill>
                  <a:prstClr val="black"/>
                </a:solidFill>
                <a:latin typeface="Perpetua"/>
              </a:rPr>
              <a:t>1) </a:t>
            </a:r>
            <a:r>
              <a:rPr lang="en-GB" sz="2600" dirty="0" smtClean="0">
                <a:solidFill>
                  <a:prstClr val="black"/>
                </a:solidFill>
                <a:latin typeface="Perpetua"/>
              </a:rPr>
              <a:t>a </a:t>
            </a:r>
            <a:r>
              <a:rPr lang="en-GB" sz="2600" dirty="0">
                <a:solidFill>
                  <a:prstClr val="black"/>
                </a:solidFill>
                <a:latin typeface="Perpetua"/>
              </a:rPr>
              <a:t>	</a:t>
            </a:r>
            <a:r>
              <a:rPr lang="en-GB" sz="2600" dirty="0" smtClean="0">
                <a:solidFill>
                  <a:prstClr val="black"/>
                </a:solidFill>
                <a:latin typeface="Perpetua"/>
              </a:rPr>
              <a:t>rapid increase </a:t>
            </a:r>
            <a:r>
              <a:rPr lang="en-GB" sz="2600" dirty="0">
                <a:solidFill>
                  <a:prstClr val="black"/>
                </a:solidFill>
                <a:latin typeface="Perpetua"/>
              </a:rPr>
              <a:t>in mortality with age; </a:t>
            </a:r>
            <a:endParaRPr lang="en-GB" sz="2600" dirty="0" smtClean="0">
              <a:solidFill>
                <a:prstClr val="black"/>
              </a:solidFill>
              <a:latin typeface="Perpetua"/>
            </a:endParaRPr>
          </a:p>
          <a:p>
            <a:pPr marL="273050" lvl="0" indent="-273050" defTabSz="914400" eaLnBrk="0" fontAlgn="base" hangingPunct="0">
              <a:spcBef>
                <a:spcPts val="575"/>
              </a:spcBef>
              <a:spcAft>
                <a:spcPct val="0"/>
              </a:spcAft>
              <a:buClr>
                <a:srgbClr val="D34817"/>
              </a:buClr>
              <a:buSzPct val="85000"/>
              <a:buFont typeface="Wingdings 2" panose="05020102010507070707" pitchFamily="18" charset="2"/>
              <a:buChar char=""/>
            </a:pPr>
            <a:r>
              <a:rPr lang="en-GB" sz="2600" dirty="0" smtClean="0">
                <a:solidFill>
                  <a:prstClr val="black"/>
                </a:solidFill>
                <a:latin typeface="Perpetua"/>
              </a:rPr>
              <a:t> </a:t>
            </a:r>
            <a:r>
              <a:rPr lang="en-GB" sz="2600" dirty="0">
                <a:solidFill>
                  <a:prstClr val="black"/>
                </a:solidFill>
                <a:latin typeface="Perpetua"/>
              </a:rPr>
              <a:t>2) physiological changes that typically lead to a functional decline with </a:t>
            </a:r>
            <a:r>
              <a:rPr lang="en-GB" sz="2600" dirty="0" smtClean="0">
                <a:solidFill>
                  <a:prstClr val="black"/>
                </a:solidFill>
                <a:latin typeface="Perpetua"/>
              </a:rPr>
              <a:t>age;</a:t>
            </a:r>
          </a:p>
          <a:p>
            <a:pPr marL="273050" lvl="0" indent="-273050" defTabSz="914400" eaLnBrk="0" fontAlgn="base" hangingPunct="0">
              <a:spcBef>
                <a:spcPts val="575"/>
              </a:spcBef>
              <a:spcAft>
                <a:spcPct val="0"/>
              </a:spcAft>
              <a:buClr>
                <a:srgbClr val="D34817"/>
              </a:buClr>
              <a:buSzPct val="85000"/>
              <a:buFont typeface="Wingdings 2" panose="05020102010507070707" pitchFamily="18" charset="2"/>
              <a:buChar char=""/>
            </a:pPr>
            <a:r>
              <a:rPr lang="en-GB" sz="2600" dirty="0" smtClean="0">
                <a:solidFill>
                  <a:prstClr val="black"/>
                </a:solidFill>
                <a:latin typeface="Perpetua"/>
              </a:rPr>
              <a:t>3</a:t>
            </a:r>
            <a:r>
              <a:rPr lang="en-GB" sz="2600" dirty="0">
                <a:solidFill>
                  <a:prstClr val="black"/>
                </a:solidFill>
                <a:latin typeface="Perpetua"/>
              </a:rPr>
              <a:t>) increased susceptibility to certain diseases with age. </a:t>
            </a:r>
            <a:endParaRPr lang="en-GB" sz="2600" dirty="0" smtClean="0">
              <a:solidFill>
                <a:prstClr val="black"/>
              </a:solidFill>
              <a:latin typeface="Perpetua"/>
            </a:endParaRPr>
          </a:p>
          <a:p>
            <a:pPr marL="273050" lvl="0" indent="-273050" defTabSz="914400" eaLnBrk="0" fontAlgn="base" hangingPunct="0">
              <a:spcBef>
                <a:spcPts val="575"/>
              </a:spcBef>
              <a:spcAft>
                <a:spcPct val="0"/>
              </a:spcAft>
              <a:buClr>
                <a:srgbClr val="D34817"/>
              </a:buClr>
              <a:buSzPct val="85000"/>
              <a:buFont typeface="Wingdings 2" panose="05020102010507070707" pitchFamily="18" charset="2"/>
              <a:buChar char=""/>
            </a:pPr>
            <a:r>
              <a:rPr lang="en-GB" sz="3200" dirty="0" smtClean="0">
                <a:solidFill>
                  <a:prstClr val="black"/>
                </a:solidFill>
                <a:latin typeface="Perpetua"/>
              </a:rPr>
              <a:t>So</a:t>
            </a:r>
            <a:r>
              <a:rPr lang="en-GB" sz="3200" dirty="0">
                <a:solidFill>
                  <a:prstClr val="black"/>
                </a:solidFill>
                <a:latin typeface="Perpetua"/>
              </a:rPr>
              <a:t>, aging is therefore defined as a progressive deterioration of physiological function, an intrinsic age-related process of loss of viability and increase in vulnerability</a:t>
            </a:r>
            <a:r>
              <a:rPr lang="en-GB" sz="3200" dirty="0" smtClean="0">
                <a:solidFill>
                  <a:prstClr val="black"/>
                </a:solidFill>
                <a:latin typeface="Perpetua"/>
              </a:rPr>
              <a:t>.</a:t>
            </a:r>
          </a:p>
          <a:p>
            <a:pPr marL="273050" lvl="0" indent="-273050" defTabSz="914400" eaLnBrk="0" fontAlgn="base" hangingPunct="0">
              <a:spcBef>
                <a:spcPts val="575"/>
              </a:spcBef>
              <a:spcAft>
                <a:spcPct val="0"/>
              </a:spcAft>
              <a:buClr>
                <a:srgbClr val="D34817"/>
              </a:buClr>
              <a:buSzPct val="85000"/>
              <a:buFont typeface="Wingdings 2" panose="05020102010507070707" pitchFamily="18" charset="2"/>
              <a:buChar char=""/>
            </a:pPr>
            <a:r>
              <a:rPr lang="en-GB" sz="3200" b="1" dirty="0" smtClean="0">
                <a:solidFill>
                  <a:prstClr val="black"/>
                </a:solidFill>
                <a:latin typeface="Perpetua"/>
              </a:rPr>
              <a:t>Geriatrics/</a:t>
            </a:r>
            <a:r>
              <a:rPr lang="en-GB" sz="2600" b="1" dirty="0" smtClean="0">
                <a:solidFill>
                  <a:prstClr val="black"/>
                </a:solidFill>
                <a:latin typeface="Perpetua"/>
              </a:rPr>
              <a:t>Gerontology</a:t>
            </a:r>
            <a:r>
              <a:rPr lang="en-GB" sz="2600" dirty="0" smtClean="0">
                <a:solidFill>
                  <a:prstClr val="black"/>
                </a:solidFill>
                <a:latin typeface="Perpetua"/>
              </a:rPr>
              <a:t> </a:t>
            </a:r>
            <a:r>
              <a:rPr lang="en-GB" sz="2600" dirty="0">
                <a:solidFill>
                  <a:prstClr val="black"/>
                </a:solidFill>
                <a:latin typeface="Perpetua"/>
              </a:rPr>
              <a:t>is the branch of biomedical sciences that studies aging</a:t>
            </a:r>
            <a:endParaRPr lang="en-US" dirty="0"/>
          </a:p>
        </p:txBody>
      </p:sp>
    </p:spTree>
    <p:extLst>
      <p:ext uri="{BB962C8B-B14F-4D97-AF65-F5344CB8AC3E}">
        <p14:creationId xmlns:p14="http://schemas.microsoft.com/office/powerpoint/2010/main" val="832513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286463"/>
            <a:ext cx="9404723" cy="1400530"/>
          </a:xfrm>
        </p:spPr>
        <p:txBody>
          <a:bodyPr/>
          <a:lstStyle/>
          <a:p>
            <a:r>
              <a:rPr lang="en-US" sz="3600" dirty="0">
                <a:latin typeface="Franklin Gothic Book"/>
              </a:rPr>
              <a:t>PRINCIPLES OF GERONTOLOGICAL NURSING PRACTICE</a:t>
            </a:r>
            <a:endParaRPr lang="en-US" dirty="0"/>
          </a:p>
        </p:txBody>
      </p:sp>
      <p:sp>
        <p:nvSpPr>
          <p:cNvPr id="4" name="Content Placeholder 2"/>
          <p:cNvSpPr>
            <a:spLocks noGrp="1"/>
          </p:cNvSpPr>
          <p:nvPr>
            <p:ph idx="1"/>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eaLnBrk="1" hangingPunct="1"/>
            <a:r>
              <a:rPr lang="en-US" smtClean="0"/>
              <a:t>Aging is a natural process common to all living organisms.</a:t>
            </a:r>
          </a:p>
          <a:p>
            <a:pPr eaLnBrk="1" hangingPunct="1"/>
            <a:r>
              <a:rPr lang="en-US" smtClean="0"/>
              <a:t>Various factors influence the aging process.</a:t>
            </a:r>
          </a:p>
          <a:p>
            <a:pPr eaLnBrk="1" hangingPunct="1"/>
            <a:r>
              <a:rPr lang="en-US" smtClean="0"/>
              <a:t>Unique data and knowledge are used in applying the nursing process to the older populations.</a:t>
            </a:r>
          </a:p>
          <a:p>
            <a:pPr eaLnBrk="1" hangingPunct="1"/>
            <a:r>
              <a:rPr lang="en-US" smtClean="0"/>
              <a:t>The elderly share similar self-care and human needs with all other human beings.</a:t>
            </a:r>
          </a:p>
          <a:p>
            <a:pPr eaLnBrk="1" hangingPunct="1"/>
            <a:r>
              <a:rPr lang="en-US" smtClean="0"/>
              <a:t>Gerontological nursing strives to help older adults achieve optimum levels of physical, psychological, social and spiritual  health so that they can achieve wholeness. </a:t>
            </a:r>
          </a:p>
        </p:txBody>
      </p:sp>
    </p:spTree>
    <p:extLst>
      <p:ext uri="{BB962C8B-B14F-4D97-AF65-F5344CB8AC3E}">
        <p14:creationId xmlns:p14="http://schemas.microsoft.com/office/powerpoint/2010/main" val="2717025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696464"/>
                </a:solidFill>
                <a:latin typeface="Franklin Gothic Book"/>
              </a:rPr>
              <a:t>FACTORS INFLUENCING AGING</a:t>
            </a:r>
            <a:endParaRPr lang="en-US" dirty="0"/>
          </a:p>
        </p:txBody>
      </p:sp>
      <p:sp>
        <p:nvSpPr>
          <p:cNvPr id="3" name="Content Placeholder 2"/>
          <p:cNvSpPr>
            <a:spLocks noGrp="1"/>
          </p:cNvSpPr>
          <p:nvPr>
            <p:ph idx="1"/>
          </p:nvPr>
        </p:nvSpPr>
        <p:spPr/>
        <p:txBody>
          <a:bodyPr/>
          <a:lstStyle/>
          <a:p>
            <a:pPr marL="273050" lvl="0" indent="-273050" defTabSz="914400" fontAlgn="base">
              <a:spcBef>
                <a:spcPts val="575"/>
              </a:spcBef>
              <a:spcAft>
                <a:spcPct val="0"/>
              </a:spcAft>
              <a:buClr>
                <a:srgbClr val="D34817"/>
              </a:buClr>
              <a:buSzPct val="85000"/>
              <a:buFont typeface="Wingdings 2" panose="05020102010507070707" pitchFamily="18" charset="2"/>
              <a:buChar char=""/>
              <a:defRPr/>
            </a:pPr>
            <a:r>
              <a:rPr lang="en-US" sz="2600" dirty="0">
                <a:solidFill>
                  <a:prstClr val="black"/>
                </a:solidFill>
                <a:latin typeface="Perpetua"/>
              </a:rPr>
              <a:t>Heredity</a:t>
            </a:r>
          </a:p>
          <a:p>
            <a:pPr marL="273050" lvl="0" indent="-273050" defTabSz="914400" fontAlgn="base">
              <a:spcBef>
                <a:spcPts val="575"/>
              </a:spcBef>
              <a:spcAft>
                <a:spcPct val="0"/>
              </a:spcAft>
              <a:buClr>
                <a:srgbClr val="D34817"/>
              </a:buClr>
              <a:buSzPct val="85000"/>
              <a:buFont typeface="Wingdings 2" panose="05020102010507070707" pitchFamily="18" charset="2"/>
              <a:buChar char=""/>
              <a:defRPr/>
            </a:pPr>
            <a:r>
              <a:rPr lang="en-US" sz="2600" dirty="0">
                <a:solidFill>
                  <a:prstClr val="black"/>
                </a:solidFill>
                <a:latin typeface="Perpetua"/>
              </a:rPr>
              <a:t>Nutrition</a:t>
            </a:r>
          </a:p>
          <a:p>
            <a:pPr marL="273050" lvl="0" indent="-273050" defTabSz="914400" fontAlgn="base">
              <a:spcBef>
                <a:spcPts val="575"/>
              </a:spcBef>
              <a:spcAft>
                <a:spcPct val="0"/>
              </a:spcAft>
              <a:buClr>
                <a:srgbClr val="D34817"/>
              </a:buClr>
              <a:buSzPct val="85000"/>
              <a:buFont typeface="Wingdings 2" panose="05020102010507070707" pitchFamily="18" charset="2"/>
              <a:buChar char=""/>
              <a:defRPr/>
            </a:pPr>
            <a:r>
              <a:rPr lang="en-US" sz="2600" dirty="0">
                <a:solidFill>
                  <a:prstClr val="black"/>
                </a:solidFill>
                <a:latin typeface="Perpetua"/>
              </a:rPr>
              <a:t>Health status</a:t>
            </a:r>
          </a:p>
          <a:p>
            <a:pPr marL="273050" lvl="0" indent="-273050" defTabSz="914400" fontAlgn="base">
              <a:spcBef>
                <a:spcPts val="575"/>
              </a:spcBef>
              <a:spcAft>
                <a:spcPct val="0"/>
              </a:spcAft>
              <a:buClr>
                <a:srgbClr val="D34817"/>
              </a:buClr>
              <a:buSzPct val="85000"/>
              <a:buFont typeface="Wingdings 2" panose="05020102010507070707" pitchFamily="18" charset="2"/>
              <a:buChar char=""/>
              <a:defRPr/>
            </a:pPr>
            <a:r>
              <a:rPr lang="en-US" sz="2600" dirty="0">
                <a:solidFill>
                  <a:prstClr val="black"/>
                </a:solidFill>
                <a:latin typeface="Perpetua"/>
              </a:rPr>
              <a:t>Life experiences</a:t>
            </a:r>
          </a:p>
          <a:p>
            <a:pPr marL="273050" lvl="0" indent="-273050" defTabSz="914400" fontAlgn="base">
              <a:spcBef>
                <a:spcPts val="575"/>
              </a:spcBef>
              <a:spcAft>
                <a:spcPct val="0"/>
              </a:spcAft>
              <a:buClr>
                <a:srgbClr val="D34817"/>
              </a:buClr>
              <a:buSzPct val="85000"/>
              <a:buFont typeface="Wingdings 2" panose="05020102010507070707" pitchFamily="18" charset="2"/>
              <a:buChar char=""/>
              <a:defRPr/>
            </a:pPr>
            <a:r>
              <a:rPr lang="en-US" sz="2600" dirty="0">
                <a:solidFill>
                  <a:prstClr val="black"/>
                </a:solidFill>
                <a:latin typeface="Perpetua"/>
              </a:rPr>
              <a:t>Environment </a:t>
            </a:r>
          </a:p>
          <a:p>
            <a:pPr marL="273050" lvl="0" indent="-273050" defTabSz="914400" fontAlgn="base">
              <a:spcBef>
                <a:spcPts val="575"/>
              </a:spcBef>
              <a:spcAft>
                <a:spcPct val="0"/>
              </a:spcAft>
              <a:buClr>
                <a:srgbClr val="D34817"/>
              </a:buClr>
              <a:buSzPct val="85000"/>
              <a:buFont typeface="Wingdings 2" panose="05020102010507070707" pitchFamily="18" charset="2"/>
              <a:buChar char=""/>
              <a:defRPr/>
            </a:pPr>
            <a:r>
              <a:rPr lang="en-US" sz="2600" dirty="0">
                <a:solidFill>
                  <a:prstClr val="black"/>
                </a:solidFill>
                <a:latin typeface="Perpetua"/>
              </a:rPr>
              <a:t>Activity</a:t>
            </a:r>
          </a:p>
          <a:p>
            <a:pPr marL="273050" lvl="0" indent="-273050" defTabSz="914400" fontAlgn="base">
              <a:spcBef>
                <a:spcPts val="575"/>
              </a:spcBef>
              <a:spcAft>
                <a:spcPct val="0"/>
              </a:spcAft>
              <a:buClr>
                <a:srgbClr val="D34817"/>
              </a:buClr>
              <a:buSzPct val="85000"/>
              <a:buFont typeface="Wingdings 2" panose="05020102010507070707" pitchFamily="18" charset="2"/>
              <a:buChar char=""/>
              <a:defRPr/>
            </a:pPr>
            <a:r>
              <a:rPr lang="en-US" sz="2600" dirty="0">
                <a:solidFill>
                  <a:prstClr val="black"/>
                </a:solidFill>
                <a:latin typeface="Perpetua"/>
              </a:rPr>
              <a:t>Stress produce unique</a:t>
            </a:r>
          </a:p>
        </p:txBody>
      </p:sp>
    </p:spTree>
    <p:extLst>
      <p:ext uri="{BB962C8B-B14F-4D97-AF65-F5344CB8AC3E}">
        <p14:creationId xmlns:p14="http://schemas.microsoft.com/office/powerpoint/2010/main" val="2965447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100" b="1" dirty="0">
                <a:ln w="6350">
                  <a:noFill/>
                </a:ln>
                <a:gradFill>
                  <a:gsLst>
                    <a:gs pos="0">
                      <a:srgbClr val="CEB966">
                        <a:tint val="73000"/>
                        <a:satMod val="145000"/>
                      </a:srgbClr>
                    </a:gs>
                    <a:gs pos="73000">
                      <a:srgbClr val="CEB966">
                        <a:tint val="73000"/>
                        <a:satMod val="145000"/>
                      </a:srgbClr>
                    </a:gs>
                    <a:gs pos="100000">
                      <a:srgbClr val="CEB966">
                        <a:tint val="83000"/>
                        <a:satMod val="143000"/>
                      </a:srgbClr>
                    </a:gs>
                  </a:gsLst>
                  <a:lin ang="4800000" scaled="1"/>
                </a:gradFill>
                <a:effectLst>
                  <a:outerShdw blurRad="114300" dist="101600" dir="2700000" algn="tl" rotWithShape="0">
                    <a:srgbClr val="000000">
                      <a:alpha val="40000"/>
                    </a:srgbClr>
                  </a:outerShdw>
                </a:effectLst>
                <a:latin typeface="Lucida Sans"/>
              </a:rPr>
              <a:t>The Aging Process</a:t>
            </a:r>
            <a:endParaRPr lang="en-US" dirty="0"/>
          </a:p>
        </p:txBody>
      </p:sp>
      <p:sp>
        <p:nvSpPr>
          <p:cNvPr id="3" name="Content Placeholder 2"/>
          <p:cNvSpPr>
            <a:spLocks noGrp="1"/>
          </p:cNvSpPr>
          <p:nvPr>
            <p:ph idx="1"/>
          </p:nvPr>
        </p:nvSpPr>
        <p:spPr/>
        <p:txBody>
          <a:bodyPr/>
          <a:lstStyle/>
          <a:p>
            <a:pPr marL="548640" lvl="0" indent="-411480" defTabSz="914400">
              <a:spcBef>
                <a:spcPct val="20000"/>
              </a:spcBef>
              <a:buClr>
                <a:prstClr val="white">
                  <a:shade val="95000"/>
                </a:prstClr>
              </a:buClr>
              <a:buSzPct val="65000"/>
              <a:buFont typeface="Wingdings 2"/>
              <a:buChar char=""/>
            </a:pPr>
            <a:r>
              <a:rPr lang="en-US" sz="2800" dirty="0">
                <a:solidFill>
                  <a:prstClr val="white"/>
                </a:solidFill>
                <a:latin typeface="Book Antiqua"/>
              </a:rPr>
              <a:t>Aging is a process of </a:t>
            </a:r>
            <a:r>
              <a:rPr lang="en-US" sz="2800" dirty="0" err="1">
                <a:solidFill>
                  <a:prstClr val="white"/>
                </a:solidFill>
                <a:latin typeface="Book Antiqua"/>
              </a:rPr>
              <a:t>becomings</a:t>
            </a:r>
            <a:r>
              <a:rPr lang="en-US" sz="2800" dirty="0">
                <a:solidFill>
                  <a:prstClr val="white"/>
                </a:solidFill>
                <a:latin typeface="Book Antiqua"/>
              </a:rPr>
              <a:t>; not a state; and seeks the opportunities for growth and experiences.  </a:t>
            </a:r>
          </a:p>
          <a:p>
            <a:pPr marL="548640" lvl="0" indent="-411480" defTabSz="914400">
              <a:spcBef>
                <a:spcPct val="20000"/>
              </a:spcBef>
              <a:buClr>
                <a:prstClr val="white">
                  <a:shade val="95000"/>
                </a:prstClr>
              </a:buClr>
              <a:buSzPct val="65000"/>
              <a:buFont typeface="Wingdings 2"/>
              <a:buChar char=""/>
            </a:pPr>
            <a:r>
              <a:rPr lang="en-US" sz="2800" dirty="0">
                <a:solidFill>
                  <a:prstClr val="white"/>
                </a:solidFill>
                <a:latin typeface="Book Antiqua"/>
              </a:rPr>
              <a:t>Each age group faces it own set of unique cognitive, psychological, social and emotional set of problems, issues and solutions.</a:t>
            </a:r>
          </a:p>
          <a:p>
            <a:pPr marL="548640" lvl="0" indent="-411480" defTabSz="914400">
              <a:spcBef>
                <a:spcPct val="20000"/>
              </a:spcBef>
              <a:buClr>
                <a:prstClr val="white">
                  <a:shade val="95000"/>
                </a:prstClr>
              </a:buClr>
              <a:buSzPct val="65000"/>
              <a:buFont typeface="Wingdings 2"/>
              <a:buChar char=""/>
            </a:pPr>
            <a:r>
              <a:rPr lang="en-US" sz="2800" dirty="0">
                <a:solidFill>
                  <a:prstClr val="white"/>
                </a:solidFill>
                <a:latin typeface="Book Antiqua"/>
              </a:rPr>
              <a:t>No matter what age, vulnerability still exists. Seem to have more patience for the needs of children and babies in comparison to older, ill adults.</a:t>
            </a:r>
            <a:endParaRPr lang="en-US" sz="2800" dirty="0">
              <a:solidFill>
                <a:prstClr val="white"/>
              </a:solidFill>
              <a:latin typeface="Book Antiqua"/>
            </a:endParaRPr>
          </a:p>
        </p:txBody>
      </p:sp>
    </p:spTree>
    <p:extLst>
      <p:ext uri="{BB962C8B-B14F-4D97-AF65-F5344CB8AC3E}">
        <p14:creationId xmlns:p14="http://schemas.microsoft.com/office/powerpoint/2010/main" val="4266677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personal view on aging</a:t>
            </a:r>
            <a:endParaRPr lang="en-US" dirty="0"/>
          </a:p>
        </p:txBody>
      </p:sp>
      <p:sp>
        <p:nvSpPr>
          <p:cNvPr id="3" name="Content Placeholder 2"/>
          <p:cNvSpPr>
            <a:spLocks noGrp="1"/>
          </p:cNvSpPr>
          <p:nvPr>
            <p:ph idx="1"/>
          </p:nvPr>
        </p:nvSpPr>
        <p:spPr>
          <a:xfrm>
            <a:off x="646111" y="1450245"/>
            <a:ext cx="8946541" cy="4195481"/>
          </a:xfrm>
        </p:spPr>
        <p:txBody>
          <a:bodyPr>
            <a:normAutofit fontScale="92500" lnSpcReduction="10000"/>
          </a:bodyPr>
          <a:lstStyle/>
          <a:p>
            <a:pPr marL="548640" lvl="0" indent="-411480" defTabSz="914400">
              <a:spcBef>
                <a:spcPct val="20000"/>
              </a:spcBef>
              <a:buClr>
                <a:prstClr val="white">
                  <a:shade val="95000"/>
                </a:prstClr>
              </a:buClr>
              <a:buSzPct val="65000"/>
              <a:buFont typeface="Wingdings 2"/>
              <a:buChar char=""/>
            </a:pPr>
            <a:r>
              <a:rPr lang="en-US" sz="2800" dirty="0">
                <a:solidFill>
                  <a:prstClr val="white"/>
                </a:solidFill>
                <a:latin typeface="Book Antiqua"/>
              </a:rPr>
              <a:t>Your Personal View on Aging affects your interactions with older people, the type of programming you offer, how the programming is customized.</a:t>
            </a:r>
          </a:p>
          <a:p>
            <a:pPr marL="548640" lvl="0" indent="-411480" defTabSz="914400">
              <a:spcBef>
                <a:spcPct val="20000"/>
              </a:spcBef>
              <a:buClr>
                <a:prstClr val="white">
                  <a:shade val="95000"/>
                </a:prstClr>
              </a:buClr>
              <a:buSzPct val="65000"/>
              <a:buFont typeface="Wingdings 2"/>
              <a:buChar char=""/>
            </a:pPr>
            <a:r>
              <a:rPr lang="en-US" sz="2800" dirty="0">
                <a:solidFill>
                  <a:prstClr val="white"/>
                </a:solidFill>
                <a:latin typeface="Book Antiqua"/>
              </a:rPr>
              <a:t>Your belief systems will show in the interactions </a:t>
            </a:r>
            <a:r>
              <a:rPr lang="en-US" sz="2800" dirty="0" err="1">
                <a:solidFill>
                  <a:prstClr val="white"/>
                </a:solidFill>
                <a:latin typeface="Book Antiqua"/>
              </a:rPr>
              <a:t>ie</a:t>
            </a:r>
            <a:r>
              <a:rPr lang="en-US" sz="2800" dirty="0">
                <a:solidFill>
                  <a:prstClr val="white"/>
                </a:solidFill>
                <a:latin typeface="Book Antiqua"/>
              </a:rPr>
              <a:t>. Baby talk, talking slow or loud</a:t>
            </a:r>
          </a:p>
          <a:p>
            <a:pPr marL="548640" lvl="0" indent="-411480" defTabSz="914400">
              <a:spcBef>
                <a:spcPct val="20000"/>
              </a:spcBef>
              <a:buClr>
                <a:prstClr val="white">
                  <a:shade val="95000"/>
                </a:prstClr>
              </a:buClr>
              <a:buSzPct val="65000"/>
              <a:buFont typeface="Wingdings 2"/>
              <a:buChar char=""/>
            </a:pPr>
            <a:r>
              <a:rPr lang="en-US" sz="2800" dirty="0">
                <a:solidFill>
                  <a:prstClr val="black"/>
                </a:solidFill>
                <a:latin typeface="Book Antiqua"/>
              </a:rPr>
              <a:t>Think about your personal view on Aging… Do you feel it will be a positive or negative experience? Are you looking forward to it?</a:t>
            </a:r>
          </a:p>
          <a:p>
            <a:pPr marL="548640" lvl="0" indent="-411480" defTabSz="914400">
              <a:spcBef>
                <a:spcPct val="20000"/>
              </a:spcBef>
              <a:buClr>
                <a:prstClr val="white">
                  <a:shade val="95000"/>
                </a:prstClr>
              </a:buClr>
              <a:buSzPct val="65000"/>
              <a:buFont typeface="Wingdings 2"/>
              <a:buChar char=""/>
            </a:pPr>
            <a:r>
              <a:rPr lang="en-US" sz="2800" dirty="0">
                <a:solidFill>
                  <a:prstClr val="black"/>
                </a:solidFill>
                <a:latin typeface="Book Antiqua"/>
              </a:rPr>
              <a:t>Do you subconsciously change when you interact with seniors? Talk loudly or slowly?</a:t>
            </a:r>
          </a:p>
          <a:p>
            <a:pPr marL="548640" lvl="0" indent="-411480" defTabSz="914400">
              <a:spcBef>
                <a:spcPct val="20000"/>
              </a:spcBef>
              <a:buClr>
                <a:prstClr val="white">
                  <a:shade val="95000"/>
                </a:prstClr>
              </a:buClr>
              <a:buSzPct val="65000"/>
              <a:buFont typeface="Wingdings 2"/>
              <a:buChar char=""/>
            </a:pPr>
            <a:endParaRPr lang="en-US" sz="2800" dirty="0">
              <a:solidFill>
                <a:prstClr val="white"/>
              </a:solidFill>
              <a:latin typeface="Book Antiqua"/>
            </a:endParaRPr>
          </a:p>
        </p:txBody>
      </p:sp>
    </p:spTree>
    <p:extLst>
      <p:ext uri="{BB962C8B-B14F-4D97-AF65-F5344CB8AC3E}">
        <p14:creationId xmlns:p14="http://schemas.microsoft.com/office/powerpoint/2010/main" val="13062383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119</TotalTime>
  <Words>2231</Words>
  <Application>Microsoft Office PowerPoint</Application>
  <PresentationFormat>Widescreen</PresentationFormat>
  <Paragraphs>303</Paragraphs>
  <Slides>42</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42</vt:i4>
      </vt:variant>
    </vt:vector>
  </HeadingPairs>
  <TitlesOfParts>
    <vt:vector size="55" baseType="lpstr">
      <vt:lpstr>Arial</vt:lpstr>
      <vt:lpstr>Book Antiqua</vt:lpstr>
      <vt:lpstr>Calibri</vt:lpstr>
      <vt:lpstr>Cambria</vt:lpstr>
      <vt:lpstr>Century Gothic</vt:lpstr>
      <vt:lpstr>Franklin Gothic Book</vt:lpstr>
      <vt:lpstr>Lucida Sans</vt:lpstr>
      <vt:lpstr>Perpetua</vt:lpstr>
      <vt:lpstr>Times New Roman</vt:lpstr>
      <vt:lpstr>Wingdings</vt:lpstr>
      <vt:lpstr>Wingdings 2</vt:lpstr>
      <vt:lpstr>Wingdings 3</vt:lpstr>
      <vt:lpstr>Ion</vt:lpstr>
      <vt:lpstr>GERIATRICS AND SPECIAL NEEDS</vt:lpstr>
      <vt:lpstr>DEFINITION OF TERMS.</vt:lpstr>
      <vt:lpstr>PowerPoint Presentation</vt:lpstr>
      <vt:lpstr>What is aging?</vt:lpstr>
      <vt:lpstr>PowerPoint Presentation</vt:lpstr>
      <vt:lpstr>PRINCIPLES OF GERONTOLOGICAL NURSING PRACTICE</vt:lpstr>
      <vt:lpstr>FACTORS INFLUENCING AGING</vt:lpstr>
      <vt:lpstr>The Aging Process</vt:lpstr>
      <vt:lpstr>Your personal view on aging</vt:lpstr>
      <vt:lpstr>Positive views on aging</vt:lpstr>
      <vt:lpstr>Negative views on aging</vt:lpstr>
      <vt:lpstr>Positive stereotype on aging</vt:lpstr>
      <vt:lpstr>Negative Stereotypes about Aging</vt:lpstr>
      <vt:lpstr>Changes in Views &amp; Stereotypes</vt:lpstr>
      <vt:lpstr>Views and stereotypes</vt:lpstr>
      <vt:lpstr>PowerPoint Presentation</vt:lpstr>
      <vt:lpstr>Aging is normal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aging body</vt:lpstr>
      <vt:lpstr>musculoskeleton</vt:lpstr>
      <vt:lpstr>Nervous system-vision</vt:lpstr>
      <vt:lpstr>Warning signs of vision loss</vt:lpstr>
      <vt:lpstr>Nervous system-hearing warning signs</vt:lpstr>
      <vt:lpstr>Helping a patient with hearing loss</vt:lpstr>
      <vt:lpstr>Nervous system-touch</vt:lpstr>
      <vt:lpstr>Taste and smell</vt:lpstr>
      <vt:lpstr>Nervous System  Brain </vt:lpstr>
      <vt:lpstr>cardiovascular</vt:lpstr>
      <vt:lpstr>respiratory</vt:lpstr>
      <vt:lpstr>RENAL SYSTEM</vt:lpstr>
      <vt:lpstr>GI system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GERIATRICS AND SPECIAL NEEDS</dc:title>
  <dc:creator>winnie mbeyu</dc:creator>
  <cp:lastModifiedBy>winnie mbeyu</cp:lastModifiedBy>
  <cp:revision>12</cp:revision>
  <dcterms:created xsi:type="dcterms:W3CDTF">2019-04-02T17:19:36Z</dcterms:created>
  <dcterms:modified xsi:type="dcterms:W3CDTF">2019-04-02T19:18:49Z</dcterms:modified>
</cp:coreProperties>
</file>