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1" r:id="rId25"/>
    <p:sldId id="282" r:id="rId26"/>
    <p:sldId id="283" r:id="rId27"/>
    <p:sldId id="284" r:id="rId28"/>
    <p:sldId id="285" r:id="rId29"/>
    <p:sldId id="286" r:id="rId30"/>
    <p:sldId id="287" r:id="rId31"/>
    <p:sldId id="288" r:id="rId32"/>
    <p:sldId id="28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45" d="100"/>
          <a:sy n="45" d="100"/>
        </p:scale>
        <p:origin x="-2106" y="-59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141BB6-EB28-4071-8DD1-68AD6D9BC261}" type="datetimeFigureOut">
              <a:rPr lang="en-US" smtClean="0"/>
              <a:pPr/>
              <a:t>06-Jun-16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FCFD0B-67C2-451E-8AD0-CEA6FE9E98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p:spPr>
      </p:sp>
      <p:sp>
        <p:nvSpPr>
          <p:cNvPr id="4096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4" name="Slide Number Placeholder 3"/>
          <p:cNvSpPr>
            <a:spLocks noGrp="1"/>
          </p:cNvSpPr>
          <p:nvPr>
            <p:ph type="sldNum" sz="quarter" idx="5"/>
          </p:nvPr>
        </p:nvSpPr>
        <p:spPr/>
        <p:txBody>
          <a:bodyPr/>
          <a:lstStyle/>
          <a:p>
            <a:pPr>
              <a:defRPr/>
            </a:pPr>
            <a:fld id="{8EF58E44-0235-4B6F-9CBB-9A4CFCC89752}" type="slidenum">
              <a:rPr lang="en-US" smtClean="0"/>
              <a:pPr>
                <a:defRPr/>
              </a:pPr>
              <a:t>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D7A4B6C-A888-4110-942B-4D9573D41B41}" type="slidenum">
              <a:rPr lang="en-US" smtClean="0">
                <a:latin typeface="Arial" charset="0"/>
                <a:cs typeface="Arial" charset="0"/>
              </a:rPr>
              <a:pPr fontAlgn="base">
                <a:spcBef>
                  <a:spcPct val="0"/>
                </a:spcBef>
                <a:spcAft>
                  <a:spcPct val="0"/>
                </a:spcAft>
              </a:pPr>
              <a:t>31</a:t>
            </a:fld>
            <a:endParaRPr lang="en-US" smtClean="0">
              <a:latin typeface="Arial" charset="0"/>
              <a:cs typeface="Arial" charset="0"/>
            </a:endParaRPr>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GB"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592244-C623-4034-9328-8B2A79439A69}"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92244-C623-4034-9328-8B2A79439A69}"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92244-C623-4034-9328-8B2A79439A69}"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rtlCol="0">
            <a:normAutofit/>
          </a:bodyPr>
          <a:lstStyle/>
          <a:p>
            <a:pPr lvl="0"/>
            <a:endParaRPr 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5D62A96A-769D-4EBC-9C38-D7B06A8BA859}" type="slidenum">
              <a:rPr lang="en-US"/>
              <a:pPr>
                <a:defRPr/>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592244-C623-4034-9328-8B2A79439A69}"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592244-C623-4034-9328-8B2A79439A69}" type="datetimeFigureOut">
              <a:rPr lang="en-US" smtClean="0"/>
              <a:pPr/>
              <a:t>06-Jun-16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592244-C623-4034-9328-8B2A79439A69}"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592244-C623-4034-9328-8B2A79439A69}" type="datetimeFigureOut">
              <a:rPr lang="en-US" smtClean="0"/>
              <a:pPr/>
              <a:t>06-Jun-16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592244-C623-4034-9328-8B2A79439A69}" type="datetimeFigureOut">
              <a:rPr lang="en-US" smtClean="0"/>
              <a:pPr/>
              <a:t>06-Jun-16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592244-C623-4034-9328-8B2A79439A69}" type="datetimeFigureOut">
              <a:rPr lang="en-US" smtClean="0"/>
              <a:pPr/>
              <a:t>06-Jun-16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92244-C623-4034-9328-8B2A79439A69}"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592244-C623-4034-9328-8B2A79439A69}" type="datetimeFigureOut">
              <a:rPr lang="en-US" smtClean="0"/>
              <a:pPr/>
              <a:t>06-Jun-16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A44CFE-8886-4E2E-A028-D80E8657D22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592244-C623-4034-9328-8B2A79439A69}" type="datetimeFigureOut">
              <a:rPr lang="en-US" smtClean="0"/>
              <a:pPr/>
              <a:t>06-Jun-16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A44CFE-8886-4E2E-A028-D80E8657D22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MANAGEMENT</a:t>
            </a:r>
            <a:endParaRPr lang="en-US" dirty="0"/>
          </a:p>
        </p:txBody>
      </p:sp>
      <p:sp>
        <p:nvSpPr>
          <p:cNvPr id="3" name="Subtitle 2"/>
          <p:cNvSpPr>
            <a:spLocks noGrp="1"/>
          </p:cNvSpPr>
          <p:nvPr>
            <p:ph type="subTitle" idx="1"/>
          </p:nvPr>
        </p:nvSpPr>
        <p:spPr/>
        <p:txBody>
          <a:bodyPr/>
          <a:lstStyle/>
          <a:p>
            <a:r>
              <a:rPr lang="en-US" dirty="0" smtClean="0"/>
              <a:t>SAMSON K’AJWANG’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Cont </a:t>
            </a:r>
          </a:p>
        </p:txBody>
      </p:sp>
      <p:sp>
        <p:nvSpPr>
          <p:cNvPr id="15363" name="Content Placeholder 2"/>
          <p:cNvSpPr>
            <a:spLocks noGrp="1"/>
          </p:cNvSpPr>
          <p:nvPr>
            <p:ph idx="1"/>
          </p:nvPr>
        </p:nvSpPr>
        <p:spPr/>
        <p:txBody>
          <a:bodyPr/>
          <a:lstStyle/>
          <a:p>
            <a:pPr eaLnBrk="1" hangingPunct="1">
              <a:lnSpc>
                <a:spcPct val="90000"/>
              </a:lnSpc>
              <a:buFont typeface="Wingdings 2" pitchFamily="18" charset="2"/>
              <a:buNone/>
            </a:pPr>
            <a:r>
              <a:rPr lang="en-US" sz="2800" b="1" smtClean="0">
                <a:cs typeface="Times New Roman" charset="0"/>
              </a:rPr>
              <a:t>Leadership;</a:t>
            </a:r>
          </a:p>
          <a:p>
            <a:pPr eaLnBrk="1" hangingPunct="1">
              <a:lnSpc>
                <a:spcPct val="90000"/>
              </a:lnSpc>
            </a:pPr>
            <a:r>
              <a:rPr lang="en-US" sz="2400" smtClean="0">
                <a:cs typeface="Times New Roman" charset="0"/>
              </a:rPr>
              <a:t>An act of guiding or influencing people  to achieve desired outcomes.</a:t>
            </a:r>
          </a:p>
          <a:p>
            <a:pPr eaLnBrk="1" hangingPunct="1">
              <a:lnSpc>
                <a:spcPct val="90000"/>
              </a:lnSpc>
            </a:pPr>
            <a:r>
              <a:rPr lang="en-US" sz="2400" smtClean="0">
                <a:cs typeface="Times New Roman" charset="0"/>
              </a:rPr>
              <a:t>An art of exerting (imposing) one’s influence upon others so that one is able to command their respect, confidence and obedience.</a:t>
            </a:r>
            <a:r>
              <a:rPr lang="en-US" sz="2400" smtClean="0"/>
              <a:t> </a:t>
            </a:r>
          </a:p>
          <a:p>
            <a:pPr eaLnBrk="1" hangingPunct="1"/>
            <a:r>
              <a:rPr lang="en-US" sz="2400" smtClean="0"/>
              <a:t>The use of one’s skills to influence others to perform the best of their ability towards achievement of goals.</a:t>
            </a:r>
          </a:p>
          <a:p>
            <a:pPr eaLnBrk="1" hangingPunct="1"/>
            <a:r>
              <a:rPr lang="en-US" sz="2400" smtClean="0"/>
              <a:t> It is the art of getting others to want to do what one deems important through persuasion</a:t>
            </a:r>
          </a:p>
          <a:p>
            <a:pPr eaLnBrk="1" hangingPunct="1">
              <a:lnSpc>
                <a:spcPct val="90000"/>
              </a:lnSpc>
              <a:buFont typeface="Arial" charset="0"/>
              <a:buChar char="•"/>
            </a:pPr>
            <a:endParaRPr lang="en-US" sz="24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 calcmode="lin" valueType="num">
                                      <p:cBhvr additive="base">
                                        <p:cTn id="7" dur="500" fill="hold"/>
                                        <p:tgtEl>
                                          <p:spTgt spid="153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363">
                                            <p:txEl>
                                              <p:pRg st="1" end="1"/>
                                            </p:txEl>
                                          </p:spTgt>
                                        </p:tgtEl>
                                        <p:attrNameLst>
                                          <p:attrName>style.visibility</p:attrName>
                                        </p:attrNameLst>
                                      </p:cBhvr>
                                      <p:to>
                                        <p:strVal val="visible"/>
                                      </p:to>
                                    </p:set>
                                    <p:anim calcmode="lin" valueType="num">
                                      <p:cBhvr additive="base">
                                        <p:cTn id="13"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anim calcmode="lin" valueType="num">
                                      <p:cBhvr additive="base">
                                        <p:cTn id="19" dur="500" fill="hold"/>
                                        <p:tgtEl>
                                          <p:spTgt spid="153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3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363">
                                            <p:txEl>
                                              <p:pRg st="3" end="3"/>
                                            </p:txEl>
                                          </p:spTgt>
                                        </p:tgtEl>
                                        <p:attrNameLst>
                                          <p:attrName>style.visibility</p:attrName>
                                        </p:attrNameLst>
                                      </p:cBhvr>
                                      <p:to>
                                        <p:strVal val="visible"/>
                                      </p:to>
                                    </p:set>
                                    <p:anim calcmode="lin" valueType="num">
                                      <p:cBhvr additive="base">
                                        <p:cTn id="25" dur="500" fill="hold"/>
                                        <p:tgtEl>
                                          <p:spTgt spid="153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3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363">
                                            <p:txEl>
                                              <p:pRg st="4" end="4"/>
                                            </p:txEl>
                                          </p:spTgt>
                                        </p:tgtEl>
                                        <p:attrNameLst>
                                          <p:attrName>style.visibility</p:attrName>
                                        </p:attrNameLst>
                                      </p:cBhvr>
                                      <p:to>
                                        <p:strVal val="visible"/>
                                      </p:to>
                                    </p:set>
                                    <p:anim calcmode="lin" valueType="num">
                                      <p:cBhvr additive="base">
                                        <p:cTn id="31" dur="500" fill="hold"/>
                                        <p:tgtEl>
                                          <p:spTgt spid="153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3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342900"/>
            <a:ext cx="7772400" cy="1200150"/>
          </a:xfrm>
        </p:spPr>
        <p:txBody>
          <a:bodyPr>
            <a:normAutofit fontScale="90000"/>
          </a:bodyPr>
          <a:lstStyle/>
          <a:p>
            <a:pPr eaLnBrk="1" fontAlgn="auto" hangingPunct="1">
              <a:spcAft>
                <a:spcPts val="0"/>
              </a:spcAft>
              <a:defRPr/>
            </a:pPr>
            <a:r>
              <a:rPr lang="en-US" dirty="0" smtClean="0">
                <a:cs typeface="Times New Roman" charset="0"/>
              </a:rPr>
              <a:t>Cont</a:t>
            </a:r>
            <a:r>
              <a:rPr lang="en-US" u="sng" dirty="0" smtClean="0">
                <a:cs typeface="Times New Roman" charset="0"/>
              </a:rPr>
              <a:t> </a:t>
            </a:r>
            <a:br>
              <a:rPr lang="en-US" u="sng" dirty="0" smtClean="0">
                <a:cs typeface="Times New Roman" charset="0"/>
              </a:rPr>
            </a:br>
            <a:endParaRPr lang="en-US" u="sng" dirty="0" smtClean="0">
              <a:cs typeface="Times New Roman" charset="0"/>
            </a:endParaRPr>
          </a:p>
        </p:txBody>
      </p:sp>
      <p:sp>
        <p:nvSpPr>
          <p:cNvPr id="20483" name="Rectangle 3"/>
          <p:cNvSpPr>
            <a:spLocks noGrp="1" noChangeArrowheads="1"/>
          </p:cNvSpPr>
          <p:nvPr>
            <p:ph idx="1"/>
          </p:nvPr>
        </p:nvSpPr>
        <p:spPr>
          <a:xfrm>
            <a:off x="685800" y="1847850"/>
            <a:ext cx="7772400" cy="4857750"/>
          </a:xfrm>
        </p:spPr>
        <p:txBody>
          <a:bodyPr/>
          <a:lstStyle/>
          <a:p>
            <a:pPr marL="533400" indent="-533400" eaLnBrk="1" hangingPunct="1">
              <a:lnSpc>
                <a:spcPct val="90000"/>
              </a:lnSpc>
              <a:buFontTx/>
              <a:buNone/>
            </a:pPr>
            <a:r>
              <a:rPr lang="en-US" sz="3200" b="1" smtClean="0">
                <a:cs typeface="Times New Roman" charset="0"/>
              </a:rPr>
              <a:t>Manager:</a:t>
            </a:r>
            <a:r>
              <a:rPr lang="en-US" sz="3200" smtClean="0"/>
              <a:t> </a:t>
            </a:r>
          </a:p>
          <a:p>
            <a:pPr marL="533400" indent="-533400" eaLnBrk="1" hangingPunct="1">
              <a:lnSpc>
                <a:spcPct val="90000"/>
              </a:lnSpc>
            </a:pPr>
            <a:r>
              <a:rPr lang="en-US" sz="3200" smtClean="0">
                <a:cs typeface="Times New Roman" charset="0"/>
              </a:rPr>
              <a:t>Is a person who performs the work of management.( not merely the top executive)</a:t>
            </a:r>
          </a:p>
          <a:p>
            <a:pPr marL="533400" indent="-533400" eaLnBrk="1" hangingPunct="1">
              <a:lnSpc>
                <a:spcPct val="90000"/>
              </a:lnSpc>
            </a:pPr>
            <a:r>
              <a:rPr lang="en-US" sz="3200" smtClean="0">
                <a:cs typeface="Times New Roman" charset="0"/>
              </a:rPr>
              <a:t> A person who is in-charge of: overseer, heads, supervisor of an organization or business.</a:t>
            </a:r>
          </a:p>
          <a:p>
            <a:pPr marL="533400" indent="-533400" eaLnBrk="1" hangingPunct="1">
              <a:lnSpc>
                <a:spcPct val="90000"/>
              </a:lnSpc>
            </a:pPr>
            <a:r>
              <a:rPr lang="en-US" sz="3200" smtClean="0"/>
              <a:t>A person who is charged with responsibility of managing an organization</a:t>
            </a:r>
            <a:endParaRPr lang="en-US" sz="3200" smtClean="0">
              <a:cs typeface="Times New Roman" charset="0"/>
            </a:endParaRPr>
          </a:p>
          <a:p>
            <a:pPr marL="533400" indent="-533400" eaLnBrk="1" hangingPunct="1">
              <a:lnSpc>
                <a:spcPct val="90000"/>
              </a:lnSpc>
              <a:buFontTx/>
              <a:buNone/>
            </a:pPr>
            <a:endParaRPr lang="en-US" sz="3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additive="base">
                                        <p:cTn id="7" dur="500" fill="hold"/>
                                        <p:tgtEl>
                                          <p:spTgt spid="2048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1" end="1"/>
                                            </p:txEl>
                                          </p:spTgt>
                                        </p:tgtEl>
                                        <p:attrNameLst>
                                          <p:attrName>style.visibility</p:attrName>
                                        </p:attrNameLst>
                                      </p:cBhvr>
                                      <p:to>
                                        <p:strVal val="visible"/>
                                      </p:to>
                                    </p:set>
                                    <p:anim calcmode="lin" valueType="num">
                                      <p:cBhvr additive="base">
                                        <p:cTn id="13" dur="500" fill="hold"/>
                                        <p:tgtEl>
                                          <p:spTgt spid="2048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2" end="2"/>
                                            </p:txEl>
                                          </p:spTgt>
                                        </p:tgtEl>
                                        <p:attrNameLst>
                                          <p:attrName>style.visibility</p:attrName>
                                        </p:attrNameLst>
                                      </p:cBhvr>
                                      <p:to>
                                        <p:strVal val="visible"/>
                                      </p:to>
                                    </p:set>
                                    <p:anim calcmode="lin" valueType="num">
                                      <p:cBhvr additive="base">
                                        <p:cTn id="19"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483">
                                            <p:txEl>
                                              <p:pRg st="3" end="3"/>
                                            </p:txEl>
                                          </p:spTgt>
                                        </p:tgtEl>
                                        <p:attrNameLst>
                                          <p:attrName>style.visibility</p:attrName>
                                        </p:attrNameLst>
                                      </p:cBhvr>
                                      <p:to>
                                        <p:strVal val="visible"/>
                                      </p:to>
                                    </p:set>
                                    <p:anim calcmode="lin" valueType="num">
                                      <p:cBhvr additive="base">
                                        <p:cTn id="25"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smtClean="0"/>
              <a:t>What do managers do?</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pitchFamily="18" charset="2"/>
              <a:buNone/>
              <a:defRPr/>
            </a:pPr>
            <a:r>
              <a:rPr lang="en-US" sz="3200" dirty="0" smtClean="0"/>
              <a:t>They manage 3 M’s,T and I </a:t>
            </a:r>
          </a:p>
          <a:p>
            <a:pPr marL="514350" indent="-514350" eaLnBrk="1" fontAlgn="auto" hangingPunct="1">
              <a:spcAft>
                <a:spcPts val="0"/>
              </a:spcAft>
              <a:buClr>
                <a:schemeClr val="accent3"/>
              </a:buClr>
              <a:buFont typeface="Wingdings 2" pitchFamily="18" charset="2"/>
              <a:buAutoNum type="arabicParenR"/>
              <a:defRPr/>
            </a:pPr>
            <a:r>
              <a:rPr lang="en-US" sz="3200" dirty="0" smtClean="0"/>
              <a:t>Manpower(Human resources)</a:t>
            </a:r>
          </a:p>
          <a:p>
            <a:pPr marL="514350" indent="-514350" eaLnBrk="1" fontAlgn="auto" hangingPunct="1">
              <a:spcAft>
                <a:spcPts val="0"/>
              </a:spcAft>
              <a:buClr>
                <a:schemeClr val="accent3"/>
              </a:buClr>
              <a:buFont typeface="Wingdings 2" pitchFamily="18" charset="2"/>
              <a:buAutoNum type="arabicParenR"/>
              <a:defRPr/>
            </a:pPr>
            <a:r>
              <a:rPr lang="en-US" sz="3200" dirty="0" smtClean="0"/>
              <a:t>Materials and Equipment</a:t>
            </a:r>
          </a:p>
          <a:p>
            <a:pPr marL="514350" indent="-514350" eaLnBrk="1" fontAlgn="auto" hangingPunct="1">
              <a:spcAft>
                <a:spcPts val="0"/>
              </a:spcAft>
              <a:buClr>
                <a:schemeClr val="accent3"/>
              </a:buClr>
              <a:buFont typeface="Wingdings 2" pitchFamily="18" charset="2"/>
              <a:buAutoNum type="arabicParenR"/>
              <a:defRPr/>
            </a:pPr>
            <a:r>
              <a:rPr lang="en-US" sz="3200" dirty="0" smtClean="0"/>
              <a:t>Money(Finance)</a:t>
            </a:r>
          </a:p>
          <a:p>
            <a:pPr marL="514350" indent="-514350" eaLnBrk="1" fontAlgn="auto" hangingPunct="1">
              <a:spcAft>
                <a:spcPts val="0"/>
              </a:spcAft>
              <a:buClr>
                <a:schemeClr val="accent3"/>
              </a:buClr>
              <a:buFont typeface="Wingdings 2" pitchFamily="18" charset="2"/>
              <a:buAutoNum type="arabicParenR"/>
              <a:defRPr/>
            </a:pPr>
            <a:r>
              <a:rPr lang="en-US" sz="3200" dirty="0" smtClean="0"/>
              <a:t>Time</a:t>
            </a:r>
          </a:p>
          <a:p>
            <a:pPr marL="514350" indent="-514350" eaLnBrk="1" fontAlgn="auto" hangingPunct="1">
              <a:spcAft>
                <a:spcPts val="0"/>
              </a:spcAft>
              <a:buClr>
                <a:schemeClr val="accent3"/>
              </a:buClr>
              <a:buFont typeface="Wingdings 2" pitchFamily="18" charset="2"/>
              <a:buAutoNum type="arabicParenR"/>
              <a:defRPr/>
            </a:pPr>
            <a:r>
              <a:rPr lang="en-US" sz="3200" dirty="0" smtClean="0"/>
              <a:t>Information</a:t>
            </a:r>
          </a:p>
          <a:p>
            <a:pPr marL="514350" indent="-514350" eaLnBrk="1" fontAlgn="auto" hangingPunct="1">
              <a:spcAft>
                <a:spcPts val="0"/>
              </a:spcAft>
              <a:buClr>
                <a:schemeClr val="accent3"/>
              </a:buClr>
              <a:buFont typeface="Wingdings 2" pitchFamily="18" charset="2"/>
              <a:buNone/>
              <a:defRPr/>
            </a:pPr>
            <a:endParaRPr lang="en-US" dirty="0" smtClean="0"/>
          </a:p>
          <a:p>
            <a:pPr marL="514350" indent="-514350" eaLnBrk="1" fontAlgn="auto" hangingPunct="1">
              <a:spcAft>
                <a:spcPts val="0"/>
              </a:spcAft>
              <a:buClr>
                <a:schemeClr val="accent3"/>
              </a:buClr>
              <a:buFont typeface="Wingdings 2" pitchFamily="18" charset="2"/>
              <a:buAutoNum type="arabicParenR"/>
              <a:defRPr/>
            </a:pPr>
            <a:endParaRPr lang="en-US" dirty="0" smtClean="0"/>
          </a:p>
          <a:p>
            <a:pPr marL="514350" indent="-514350" eaLnBrk="1" fontAlgn="auto" hangingPunct="1">
              <a:spcAft>
                <a:spcPts val="0"/>
              </a:spcAft>
              <a:buClr>
                <a:schemeClr val="accent3"/>
              </a:buClr>
              <a:buFont typeface="Wingdings 2" pitchFamily="18" charset="2"/>
              <a:buAutoNum type="arabicParenR"/>
              <a:defRPr/>
            </a:pPr>
            <a:endParaRPr lang="en-US" dirty="0" smtClean="0"/>
          </a:p>
          <a:p>
            <a:pPr marL="514350" indent="-514350" eaLnBrk="1" fontAlgn="auto" hangingPunct="1">
              <a:spcAft>
                <a:spcPts val="0"/>
              </a:spcAft>
              <a:buClr>
                <a:schemeClr val="accent3"/>
              </a:buClr>
              <a:buFont typeface="Wingdings 2" pitchFamily="18" charset="2"/>
              <a:buAutoNum type="arabicParen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smtClean="0"/>
              <a:t>Cont </a:t>
            </a:r>
          </a:p>
        </p:txBody>
      </p:sp>
      <p:sp>
        <p:nvSpPr>
          <p:cNvPr id="3" name="Content Placeholder 2"/>
          <p:cNvSpPr>
            <a:spLocks noGrp="1"/>
          </p:cNvSpPr>
          <p:nvPr>
            <p:ph idx="1"/>
          </p:nvPr>
        </p:nvSpPr>
        <p:spPr/>
        <p:txBody>
          <a:bodyPr/>
          <a:lstStyle/>
          <a:p>
            <a:pPr marL="533400" indent="-533400" eaLnBrk="1" hangingPunct="1">
              <a:lnSpc>
                <a:spcPct val="90000"/>
              </a:lnSpc>
              <a:buFont typeface="Wingdings 2" pitchFamily="18" charset="2"/>
              <a:buNone/>
              <a:defRPr/>
            </a:pPr>
            <a:r>
              <a:rPr lang="en-US" sz="3200" b="1" dirty="0" smtClean="0">
                <a:cs typeface="Times New Roman" charset="0"/>
              </a:rPr>
              <a:t>Effectiveness:</a:t>
            </a:r>
          </a:p>
          <a:p>
            <a:pPr marL="533400" indent="-533400" eaLnBrk="1" hangingPunct="1">
              <a:lnSpc>
                <a:spcPct val="90000"/>
              </a:lnSpc>
              <a:defRPr/>
            </a:pPr>
            <a:r>
              <a:rPr lang="en-US" sz="3200" dirty="0" smtClean="0"/>
              <a:t>The degree to which objectives are achieved and the extent to which targeted problems are solved.</a:t>
            </a:r>
          </a:p>
          <a:p>
            <a:pPr marL="533400" indent="-533400" eaLnBrk="1" hangingPunct="1">
              <a:lnSpc>
                <a:spcPct val="90000"/>
              </a:lnSpc>
              <a:defRPr/>
            </a:pPr>
            <a:r>
              <a:rPr lang="en-US" sz="3200" dirty="0" smtClean="0"/>
              <a:t>Effectiveness is determined without reference to costs </a:t>
            </a:r>
          </a:p>
          <a:p>
            <a:pPr marL="533400" indent="-533400" eaLnBrk="1" hangingPunct="1">
              <a:lnSpc>
                <a:spcPct val="90000"/>
              </a:lnSpc>
              <a:defRPr/>
            </a:pPr>
            <a:endParaRPr lang="en-US" sz="3200" dirty="0" smtClean="0">
              <a:cs typeface="Times New Roman" charset="0"/>
            </a:endParaRPr>
          </a:p>
          <a:p>
            <a:pP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smtClean="0"/>
              <a:t>Cont </a:t>
            </a:r>
          </a:p>
        </p:txBody>
      </p:sp>
      <p:sp>
        <p:nvSpPr>
          <p:cNvPr id="19459" name="Content Placeholder 2"/>
          <p:cNvSpPr>
            <a:spLocks noGrp="1"/>
          </p:cNvSpPr>
          <p:nvPr>
            <p:ph idx="1"/>
          </p:nvPr>
        </p:nvSpPr>
        <p:spPr/>
        <p:txBody>
          <a:bodyPr/>
          <a:lstStyle/>
          <a:p>
            <a:pPr>
              <a:buFont typeface="Wingdings 2" pitchFamily="18" charset="2"/>
              <a:buNone/>
            </a:pPr>
            <a:r>
              <a:rPr lang="en-US" sz="2400" b="1" smtClean="0"/>
              <a:t>Efficiency;</a:t>
            </a:r>
            <a:endParaRPr lang="en-US" sz="2400" smtClean="0"/>
          </a:p>
          <a:p>
            <a:r>
              <a:rPr lang="en-US" sz="2400" smtClean="0"/>
              <a:t>Efficiency in the workplace is the time it takes to do something. Efficient employees and managers complete tasks in the least amount of time possible with the least amount of resources possible by utilizing certain time-saving strategies</a:t>
            </a:r>
          </a:p>
          <a:p>
            <a:r>
              <a:rPr lang="en-US" sz="2400" smtClean="0"/>
              <a:t>Efficiency increases productivity and saves both time and money</a:t>
            </a:r>
            <a:endParaRPr lang="en-US" sz="2400" smtClean="0">
              <a:cs typeface="Times New Roman" charset="0"/>
            </a:endParaRPr>
          </a:p>
          <a:p>
            <a:r>
              <a:rPr lang="en-US" sz="2400" smtClean="0"/>
              <a:t>E.g. a manager using email rather than sending letters to each employee.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3" end="3"/>
                                            </p:txEl>
                                          </p:spTgt>
                                        </p:tgtEl>
                                        <p:attrNameLst>
                                          <p:attrName>style.visibility</p:attrName>
                                        </p:attrNameLst>
                                      </p:cBhvr>
                                      <p:to>
                                        <p:strVal val="visible"/>
                                      </p:to>
                                    </p:set>
                                    <p:anim calcmode="lin" valueType="num">
                                      <p:cBhvr additive="base">
                                        <p:cTn id="25"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eaLnBrk="1" fontAlgn="auto" hangingPunct="1">
              <a:spcAft>
                <a:spcPts val="0"/>
              </a:spcAft>
              <a:defRPr/>
            </a:pPr>
            <a:r>
              <a:rPr lang="en-US" dirty="0" smtClean="0"/>
              <a:t>Management is both An Art and  Science</a:t>
            </a:r>
            <a:endParaRPr lang="en-US" dirty="0"/>
          </a:p>
        </p:txBody>
      </p:sp>
      <p:sp>
        <p:nvSpPr>
          <p:cNvPr id="37891" name="Content Placeholder 2"/>
          <p:cNvSpPr>
            <a:spLocks noGrp="1"/>
          </p:cNvSpPr>
          <p:nvPr>
            <p:ph idx="1"/>
          </p:nvPr>
        </p:nvSpPr>
        <p:spPr/>
        <p:txBody>
          <a:bodyPr/>
          <a:lstStyle/>
          <a:p>
            <a:pPr eaLnBrk="1" hangingPunct="1">
              <a:buFont typeface="Wingdings 2" pitchFamily="18" charset="2"/>
              <a:buNone/>
            </a:pPr>
            <a:r>
              <a:rPr lang="en-US" sz="2800" b="1" smtClean="0"/>
              <a:t>Art;</a:t>
            </a:r>
            <a:endParaRPr lang="en-US" sz="2800" smtClean="0"/>
          </a:p>
          <a:p>
            <a:pPr eaLnBrk="1" hangingPunct="1"/>
            <a:r>
              <a:rPr lang="en-US" sz="2800" smtClean="0"/>
              <a:t>     An ability or a skill that you can develop with      training and practice </a:t>
            </a:r>
          </a:p>
          <a:p>
            <a:pPr eaLnBrk="1" hangingPunct="1"/>
            <a:r>
              <a:rPr lang="en-US" sz="2800" smtClean="0"/>
              <a:t>Management is essentially an Art because;</a:t>
            </a:r>
          </a:p>
          <a:p>
            <a:pPr eaLnBrk="1" hangingPunct="1">
              <a:buFont typeface="Wingdings" pitchFamily="2" charset="2"/>
              <a:buChar char="Ø"/>
            </a:pPr>
            <a:r>
              <a:rPr lang="en-US" sz="2800" smtClean="0"/>
              <a:t>The purpose of management involves the use of knowledge and skills</a:t>
            </a:r>
          </a:p>
          <a:p>
            <a:pPr eaLnBrk="1" hangingPunct="1">
              <a:buFont typeface="Wingdings" pitchFamily="2" charset="2"/>
              <a:buChar char="Ø"/>
            </a:pPr>
            <a:r>
              <a:rPr lang="en-US" sz="2800" smtClean="0"/>
              <a:t>It seeks to achieve results</a:t>
            </a:r>
          </a:p>
          <a:p>
            <a:pPr eaLnBrk="1" hangingPunct="1">
              <a:buFont typeface="Wingdings" pitchFamily="2" charset="2"/>
              <a:buChar char="Ø"/>
            </a:pPr>
            <a:r>
              <a:rPr lang="en-US" sz="2800" smtClean="0"/>
              <a:t>It involves creativity-moulding and welding the attitudes and behavior of people at work</a:t>
            </a:r>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5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5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5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5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5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smtClean="0"/>
              <a:t>Cont </a:t>
            </a:r>
          </a:p>
        </p:txBody>
      </p:sp>
      <p:sp>
        <p:nvSpPr>
          <p:cNvPr id="38915" name="Content Placeholder 2"/>
          <p:cNvSpPr>
            <a:spLocks noGrp="1"/>
          </p:cNvSpPr>
          <p:nvPr>
            <p:ph idx="1"/>
          </p:nvPr>
        </p:nvSpPr>
        <p:spPr/>
        <p:txBody>
          <a:bodyPr/>
          <a:lstStyle/>
          <a:p>
            <a:pPr eaLnBrk="1" hangingPunct="1"/>
            <a:r>
              <a:rPr lang="en-US" sz="3200" smtClean="0"/>
              <a:t>As any other art, management is a personalized process-Each manager has his/her own style</a:t>
            </a:r>
          </a:p>
          <a:p>
            <a:pPr eaLnBrk="1" hangingPunct="1"/>
            <a:r>
              <a:rPr lang="en-US" sz="3200" smtClean="0"/>
              <a:t>The success of a manager is measured by the effective realization of organization goals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5">
                                            <p:txEl>
                                              <p:pRg st="1" end="1"/>
                                            </p:txEl>
                                          </p:spTgt>
                                        </p:tgtEl>
                                        <p:attrNameLst>
                                          <p:attrName>style.visibility</p:attrName>
                                        </p:attrNameLst>
                                      </p:cBhvr>
                                      <p:to>
                                        <p:strVal val="visible"/>
                                      </p:to>
                                    </p:set>
                                    <p:anim calcmode="lin" valueType="num">
                                      <p:cBhvr additive="base">
                                        <p:cTn id="13" dur="500" fill="hold"/>
                                        <p:tgtEl>
                                          <p:spTgt spid="38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pPr eaLnBrk="1" hangingPunct="1"/>
            <a:r>
              <a:rPr lang="en-US" smtClean="0"/>
              <a:t>Management as a science</a:t>
            </a:r>
          </a:p>
        </p:txBody>
      </p:sp>
      <p:sp>
        <p:nvSpPr>
          <p:cNvPr id="39939" name="Content Placeholder 2"/>
          <p:cNvSpPr>
            <a:spLocks noGrp="1"/>
          </p:cNvSpPr>
          <p:nvPr>
            <p:ph idx="1"/>
          </p:nvPr>
        </p:nvSpPr>
        <p:spPr/>
        <p:txBody>
          <a:bodyPr/>
          <a:lstStyle/>
          <a:p>
            <a:pPr eaLnBrk="1" hangingPunct="1"/>
            <a:r>
              <a:rPr lang="en-US" sz="2800" smtClean="0"/>
              <a:t>There is a systematized body of knowledge in management-principles are available which help guide management</a:t>
            </a:r>
          </a:p>
          <a:p>
            <a:pPr eaLnBrk="1" hangingPunct="1"/>
            <a:r>
              <a:rPr lang="en-US" sz="2800" smtClean="0"/>
              <a:t>The principles of management have been developed through continuous observation and empirical verification (based on experiments &amp; experience) </a:t>
            </a:r>
          </a:p>
          <a:p>
            <a:pPr eaLnBrk="1" hangingPunct="1"/>
            <a:r>
              <a:rPr lang="en-US" sz="2800" smtClean="0"/>
              <a:t>The principles of mgt are capable of universal application</a:t>
            </a:r>
          </a:p>
          <a:p>
            <a:pPr eaLnBrk="1" hangingPunct="1"/>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 calcmode="lin" valueType="num">
                                      <p:cBhvr additive="base">
                                        <p:cTn id="13"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1" end="1"/>
                                            </p:txEl>
                                          </p:spTgt>
                                        </p:tgtEl>
                                        <p:attrNameLst>
                                          <p:attrName>style.visibility</p:attrName>
                                        </p:attrNameLst>
                                      </p:cBhvr>
                                      <p:to>
                                        <p:strVal val="visible"/>
                                      </p:to>
                                    </p:set>
                                    <p:anim calcmode="lin" valueType="num">
                                      <p:cBhvr additive="base">
                                        <p:cTn id="19"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2" end="2"/>
                                            </p:txEl>
                                          </p:spTgt>
                                        </p:tgtEl>
                                        <p:attrNameLst>
                                          <p:attrName>style.visibility</p:attrName>
                                        </p:attrNameLst>
                                      </p:cBhvr>
                                      <p:to>
                                        <p:strVal val="visible"/>
                                      </p:to>
                                    </p:set>
                                    <p:anim calcmode="lin" valueType="num">
                                      <p:cBhvr additive="base">
                                        <p:cTn id="2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pPr eaLnBrk="1" fontAlgn="auto" hangingPunct="1">
              <a:spcAft>
                <a:spcPts val="0"/>
              </a:spcAft>
              <a:defRPr/>
            </a:pPr>
            <a:r>
              <a:rPr lang="en-US" dirty="0" smtClean="0">
                <a:cs typeface="Times New Roman" charset="0"/>
              </a:rPr>
              <a:t>levels of managers in an Organization</a:t>
            </a:r>
            <a:r>
              <a:rPr lang="en-US" dirty="0" smtClean="0"/>
              <a:t> </a:t>
            </a:r>
          </a:p>
        </p:txBody>
      </p:sp>
      <p:sp>
        <p:nvSpPr>
          <p:cNvPr id="41987" name="Rectangle 3"/>
          <p:cNvSpPr>
            <a:spLocks noGrp="1" noChangeArrowheads="1"/>
          </p:cNvSpPr>
          <p:nvPr>
            <p:ph idx="1"/>
          </p:nvPr>
        </p:nvSpPr>
        <p:spPr/>
        <p:txBody>
          <a:bodyPr/>
          <a:lstStyle/>
          <a:p>
            <a:pPr eaLnBrk="1" hangingPunct="1"/>
            <a:r>
              <a:rPr lang="en-US" sz="3200" smtClean="0">
                <a:cs typeface="Times New Roman" charset="0"/>
              </a:rPr>
              <a:t>Not all managers are equal in an organization.</a:t>
            </a:r>
          </a:p>
          <a:p>
            <a:pPr eaLnBrk="1" hangingPunct="1"/>
            <a:r>
              <a:rPr lang="en-US" sz="3200" smtClean="0">
                <a:cs typeface="Times New Roman" charset="0"/>
              </a:rPr>
              <a:t> There are normally three distinct levels. These levels of managers are:-</a:t>
            </a:r>
          </a:p>
          <a:p>
            <a:pPr eaLnBrk="1" hangingPunct="1">
              <a:buFontTx/>
              <a:buNone/>
            </a:pPr>
            <a:endParaRPr lang="en-US" sz="4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7">
                                            <p:txEl>
                                              <p:pRg st="0" end="0"/>
                                            </p:txEl>
                                          </p:spTgt>
                                        </p:tgtEl>
                                        <p:attrNameLst>
                                          <p:attrName>style.visibility</p:attrName>
                                        </p:attrNameLst>
                                      </p:cBhvr>
                                      <p:to>
                                        <p:strVal val="visible"/>
                                      </p:to>
                                    </p:set>
                                    <p:anim calcmode="lin" valueType="num">
                                      <p:cBhvr additive="base">
                                        <p:cTn id="13"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1987">
                                            <p:txEl>
                                              <p:pRg st="1" end="1"/>
                                            </p:txEl>
                                          </p:spTgt>
                                        </p:tgtEl>
                                        <p:attrNameLst>
                                          <p:attrName>style.visibility</p:attrName>
                                        </p:attrNameLst>
                                      </p:cBhvr>
                                      <p:to>
                                        <p:strVal val="visible"/>
                                      </p:to>
                                    </p:set>
                                    <p:anim calcmode="lin" valueType="num">
                                      <p:cBhvr additive="base">
                                        <p:cTn id="17"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143000" y="704850"/>
            <a:ext cx="7543800" cy="895350"/>
          </a:xfrm>
        </p:spPr>
        <p:txBody>
          <a:bodyPr/>
          <a:lstStyle/>
          <a:p>
            <a:pPr eaLnBrk="1" hangingPunct="1"/>
            <a:r>
              <a:rPr lang="en-US" smtClean="0">
                <a:cs typeface="Times New Roman" charset="0"/>
              </a:rPr>
              <a:t>a) TOP LEVEL MANAGERS</a:t>
            </a:r>
            <a:r>
              <a:rPr lang="en-US" smtClean="0"/>
              <a:t> </a:t>
            </a:r>
          </a:p>
        </p:txBody>
      </p:sp>
      <p:sp>
        <p:nvSpPr>
          <p:cNvPr id="44035" name="Rectangle 3"/>
          <p:cNvSpPr>
            <a:spLocks noGrp="1" noChangeArrowheads="1"/>
          </p:cNvSpPr>
          <p:nvPr>
            <p:ph idx="1"/>
          </p:nvPr>
        </p:nvSpPr>
        <p:spPr>
          <a:xfrm>
            <a:off x="381000" y="1600200"/>
            <a:ext cx="8305800" cy="5257800"/>
          </a:xfrm>
        </p:spPr>
        <p:txBody>
          <a:bodyPr rtlCol="0">
            <a:noAutofit/>
          </a:bodyPr>
          <a:lstStyle/>
          <a:p>
            <a:pPr marL="365760" indent="-256032" eaLnBrk="1" fontAlgn="auto" hangingPunct="1">
              <a:lnSpc>
                <a:spcPct val="90000"/>
              </a:lnSpc>
              <a:spcAft>
                <a:spcPts val="0"/>
              </a:spcAft>
              <a:buClr>
                <a:schemeClr val="accent3"/>
              </a:buClr>
              <a:defRPr/>
            </a:pPr>
            <a:r>
              <a:rPr lang="en-US" sz="2800" dirty="0" smtClean="0">
                <a:cs typeface="Times New Roman" charset="0"/>
              </a:rPr>
              <a:t>These are relatively small group of executives.  This level consists of the Board of Directors (or their equivalent) and the Chief Executive Officer (Managing Director, Executive Director, General Manager, President, etc).</a:t>
            </a:r>
          </a:p>
          <a:p>
            <a:pPr marL="365760" indent="-256032" eaLnBrk="1" fontAlgn="auto" hangingPunct="1">
              <a:lnSpc>
                <a:spcPct val="90000"/>
              </a:lnSpc>
              <a:spcAft>
                <a:spcPts val="0"/>
              </a:spcAft>
              <a:buClr>
                <a:schemeClr val="accent3"/>
              </a:buClr>
              <a:buFont typeface="Arial" pitchFamily="34" charset="0"/>
              <a:buChar char="•"/>
              <a:defRPr/>
            </a:pPr>
            <a:r>
              <a:rPr lang="en-US" sz="2800" dirty="0" smtClean="0">
                <a:cs typeface="Times New Roman" charset="0"/>
              </a:rPr>
              <a:t>This level is the ultimate source of management authority. </a:t>
            </a:r>
          </a:p>
          <a:p>
            <a:pPr marL="365760" indent="-256032" eaLnBrk="1" fontAlgn="auto" hangingPunct="1">
              <a:lnSpc>
                <a:spcPct val="90000"/>
              </a:lnSpc>
              <a:spcAft>
                <a:spcPts val="0"/>
              </a:spcAft>
              <a:buClr>
                <a:schemeClr val="accent3"/>
              </a:buClr>
              <a:buFont typeface="Arial" pitchFamily="34" charset="0"/>
              <a:buChar char="•"/>
              <a:defRPr/>
            </a:pPr>
            <a:r>
              <a:rPr lang="en-US" sz="2800" dirty="0" smtClean="0">
                <a:cs typeface="Times New Roman" charset="0"/>
              </a:rPr>
              <a:t>They engage extensively in the formulation of policies.  </a:t>
            </a:r>
          </a:p>
          <a:p>
            <a:pPr marL="365760" indent="-256032" eaLnBrk="1" fontAlgn="auto" hangingPunct="1">
              <a:lnSpc>
                <a:spcPct val="90000"/>
              </a:lnSpc>
              <a:spcAft>
                <a:spcPts val="0"/>
              </a:spcAft>
              <a:buClr>
                <a:schemeClr val="accent3"/>
              </a:buClr>
              <a:buFont typeface="Arial" pitchFamily="34" charset="0"/>
              <a:buChar char="•"/>
              <a:defRPr/>
            </a:pPr>
            <a:r>
              <a:rPr lang="en-US" sz="2800" dirty="0" smtClean="0">
                <a:cs typeface="Times New Roman" charset="0"/>
              </a:rPr>
              <a:t>They provide leadership and control the direction the organization is moving, in an effort to accomplish goals.</a:t>
            </a:r>
            <a:r>
              <a:rPr lang="en-US" sz="2800" dirty="0" smtClean="0"/>
              <a:t> </a:t>
            </a:r>
            <a:r>
              <a:rPr lang="en-US" sz="2800" dirty="0" smtClean="0">
                <a:cs typeface="Times New Roman" charset="0"/>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0"/>
                                        </p:tgtEl>
                                        <p:attrNameLst>
                                          <p:attrName>style.visibility</p:attrName>
                                        </p:attrNameLst>
                                      </p:cBhvr>
                                      <p:to>
                                        <p:strVal val="visible"/>
                                      </p:to>
                                    </p:set>
                                    <p:anim calcmode="lin" valueType="num">
                                      <p:cBhvr additive="base">
                                        <p:cTn id="7" dur="500" fill="hold"/>
                                        <p:tgtEl>
                                          <p:spTgt spid="43010"/>
                                        </p:tgtEl>
                                        <p:attrNameLst>
                                          <p:attrName>ppt_x</p:attrName>
                                        </p:attrNameLst>
                                      </p:cBhvr>
                                      <p:tavLst>
                                        <p:tav tm="0">
                                          <p:val>
                                            <p:strVal val="#ppt_x"/>
                                          </p:val>
                                        </p:tav>
                                        <p:tav tm="100000">
                                          <p:val>
                                            <p:strVal val="#ppt_x"/>
                                          </p:val>
                                        </p:tav>
                                      </p:tavLst>
                                    </p:anim>
                                    <p:anim calcmode="lin" valueType="num">
                                      <p:cBhvr additive="base">
                                        <p:cTn id="8" dur="500" fill="hold"/>
                                        <p:tgtEl>
                                          <p:spTgt spid="430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0" end="0"/>
                                            </p:txEl>
                                          </p:spTgt>
                                        </p:tgtEl>
                                        <p:attrNameLst>
                                          <p:attrName>style.visibility</p:attrName>
                                        </p:attrNameLst>
                                      </p:cBhvr>
                                      <p:to>
                                        <p:strVal val="visible"/>
                                      </p:to>
                                    </p:set>
                                    <p:anim calcmode="lin" valueType="num">
                                      <p:cBhvr additive="base">
                                        <p:cTn id="13"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4035">
                                            <p:txEl>
                                              <p:pRg st="1" end="1"/>
                                            </p:txEl>
                                          </p:spTgt>
                                        </p:tgtEl>
                                        <p:attrNameLst>
                                          <p:attrName>style.visibility</p:attrName>
                                        </p:attrNameLst>
                                      </p:cBhvr>
                                      <p:to>
                                        <p:strVal val="visible"/>
                                      </p:to>
                                    </p:set>
                                    <p:anim calcmode="lin" valueType="num">
                                      <p:cBhvr additive="base">
                                        <p:cTn id="19"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4035">
                                            <p:txEl>
                                              <p:pRg st="2" end="2"/>
                                            </p:txEl>
                                          </p:spTgt>
                                        </p:tgtEl>
                                        <p:attrNameLst>
                                          <p:attrName>style.visibility</p:attrName>
                                        </p:attrNameLst>
                                      </p:cBhvr>
                                      <p:to>
                                        <p:strVal val="visible"/>
                                      </p:to>
                                    </p:set>
                                    <p:anim calcmode="lin" valueType="num">
                                      <p:cBhvr additive="base">
                                        <p:cTn id="25"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035">
                                            <p:txEl>
                                              <p:pRg st="3" end="3"/>
                                            </p:txEl>
                                          </p:spTgt>
                                        </p:tgtEl>
                                        <p:attrNameLst>
                                          <p:attrName>style.visibility</p:attrName>
                                        </p:attrNameLst>
                                      </p:cBhvr>
                                      <p:to>
                                        <p:strVal val="visible"/>
                                      </p:to>
                                    </p:set>
                                    <p:anim calcmode="lin" valueType="num">
                                      <p:cBhvr additive="base">
                                        <p:cTn id="31"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40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smtClean="0"/>
              <a:t>Purpose</a:t>
            </a:r>
          </a:p>
        </p:txBody>
      </p:sp>
      <p:sp>
        <p:nvSpPr>
          <p:cNvPr id="7171" name="Content Placeholder 2"/>
          <p:cNvSpPr>
            <a:spLocks noGrp="1"/>
          </p:cNvSpPr>
          <p:nvPr>
            <p:ph idx="1"/>
          </p:nvPr>
        </p:nvSpPr>
        <p:spPr/>
        <p:txBody>
          <a:bodyPr/>
          <a:lstStyle/>
          <a:p>
            <a:r>
              <a:rPr lang="en-US" sz="3200" dirty="0" smtClean="0"/>
              <a:t>The Purpose of this unit is to enable the learner demonstrate  knowledge, skills and attitudes necessary to provide effective Leadership and Management in meeting the challenges </a:t>
            </a:r>
            <a:r>
              <a:rPr lang="en-US" sz="3200" dirty="0" smtClean="0"/>
              <a:t>in the </a:t>
            </a:r>
            <a:r>
              <a:rPr lang="en-US" sz="3200" dirty="0" smtClean="0"/>
              <a:t>Nursing </a:t>
            </a:r>
            <a:r>
              <a:rPr lang="en-US" sz="3200" dirty="0" smtClean="0"/>
              <a:t>profession.</a:t>
            </a:r>
            <a:endParaRPr lang="en-US" sz="3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a:xfrm>
            <a:off x="685800" y="609600"/>
            <a:ext cx="7772400" cy="819150"/>
          </a:xfrm>
        </p:spPr>
        <p:txBody>
          <a:bodyPr>
            <a:normAutofit/>
          </a:bodyPr>
          <a:lstStyle/>
          <a:p>
            <a:pPr eaLnBrk="1" fontAlgn="auto" hangingPunct="1">
              <a:spcAft>
                <a:spcPts val="0"/>
              </a:spcAft>
              <a:defRPr/>
            </a:pPr>
            <a:r>
              <a:rPr lang="en-US" dirty="0" smtClean="0">
                <a:cs typeface="Times New Roman" charset="0"/>
              </a:rPr>
              <a:t>Their specific functions include:</a:t>
            </a:r>
            <a:r>
              <a:rPr lang="en-US" dirty="0" smtClean="0"/>
              <a:t> </a:t>
            </a:r>
          </a:p>
        </p:txBody>
      </p:sp>
      <p:sp>
        <p:nvSpPr>
          <p:cNvPr id="45059" name="Rectangle 3"/>
          <p:cNvSpPr>
            <a:spLocks noGrp="1" noChangeArrowheads="1"/>
          </p:cNvSpPr>
          <p:nvPr>
            <p:ph idx="1"/>
          </p:nvPr>
        </p:nvSpPr>
        <p:spPr>
          <a:xfrm>
            <a:off x="685800" y="1485900"/>
            <a:ext cx="7772400" cy="5029200"/>
          </a:xfrm>
        </p:spPr>
        <p:txBody>
          <a:bodyPr rtlCol="0">
            <a:normAutofit/>
          </a:bodyPr>
          <a:lstStyle/>
          <a:p>
            <a:pPr marL="681228" indent="-571500" eaLnBrk="1" fontAlgn="auto" hangingPunct="1">
              <a:lnSpc>
                <a:spcPct val="90000"/>
              </a:lnSpc>
              <a:spcAft>
                <a:spcPts val="0"/>
              </a:spcAft>
              <a:buClr>
                <a:schemeClr val="accent3"/>
              </a:buClr>
              <a:buFont typeface="+mj-lt"/>
              <a:buAutoNum type="romanLcPeriod"/>
              <a:defRPr/>
            </a:pPr>
            <a:r>
              <a:rPr lang="en-US" sz="2800" dirty="0" smtClean="0">
                <a:cs typeface="Times New Roman" charset="0"/>
              </a:rPr>
              <a:t>Analyzing, evaluating, and dealing with environmental forces – They meet other government officials or other executives.</a:t>
            </a:r>
          </a:p>
          <a:p>
            <a:pPr marL="681228" indent="-571500" eaLnBrk="1" fontAlgn="auto" hangingPunct="1">
              <a:lnSpc>
                <a:spcPct val="90000"/>
              </a:lnSpc>
              <a:spcAft>
                <a:spcPts val="0"/>
              </a:spcAft>
              <a:buClr>
                <a:schemeClr val="accent3"/>
              </a:buClr>
              <a:buFont typeface="+mj-lt"/>
              <a:buAutoNum type="romanLcPeriod"/>
              <a:defRPr/>
            </a:pPr>
            <a:r>
              <a:rPr lang="en-US" sz="2800" dirty="0" smtClean="0">
                <a:cs typeface="Times New Roman" charset="0"/>
              </a:rPr>
              <a:t> Establishing overall long-term goals, Strategic Plans and operating policies of the institution.</a:t>
            </a:r>
          </a:p>
          <a:p>
            <a:pPr marL="681228" indent="-571500" eaLnBrk="1" fontAlgn="auto" hangingPunct="1">
              <a:lnSpc>
                <a:spcPct val="90000"/>
              </a:lnSpc>
              <a:spcAft>
                <a:spcPts val="0"/>
              </a:spcAft>
              <a:buClr>
                <a:schemeClr val="accent3"/>
              </a:buClr>
              <a:buFont typeface="+mj-lt"/>
              <a:buAutoNum type="romanLcPeriod"/>
              <a:defRPr/>
            </a:pPr>
            <a:r>
              <a:rPr lang="en-US" sz="2800" dirty="0" smtClean="0">
                <a:cs typeface="Times New Roman" charset="0"/>
              </a:rPr>
              <a:t>Appointment of key personnel.</a:t>
            </a:r>
          </a:p>
          <a:p>
            <a:pPr marL="681228" indent="-571500" eaLnBrk="1" fontAlgn="auto" hangingPunct="1">
              <a:lnSpc>
                <a:spcPct val="90000"/>
              </a:lnSpc>
              <a:spcAft>
                <a:spcPts val="0"/>
              </a:spcAft>
              <a:buClr>
                <a:schemeClr val="accent3"/>
              </a:buClr>
              <a:buFont typeface="+mj-lt"/>
              <a:buAutoNum type="romanLcPeriod"/>
              <a:defRPr/>
            </a:pPr>
            <a:r>
              <a:rPr lang="en-US" sz="2800" dirty="0" smtClean="0">
                <a:cs typeface="Times New Roman" charset="0"/>
              </a:rPr>
              <a:t>Reviewing and controlling the institution’s operations.</a:t>
            </a:r>
          </a:p>
          <a:p>
            <a:pPr marL="681228" indent="-571500" eaLnBrk="1" fontAlgn="auto" hangingPunct="1">
              <a:lnSpc>
                <a:spcPct val="90000"/>
              </a:lnSpc>
              <a:spcAft>
                <a:spcPts val="0"/>
              </a:spcAft>
              <a:buClr>
                <a:schemeClr val="accent3"/>
              </a:buClr>
              <a:buFont typeface="Wingdings 2" pitchFamily="18" charset="2"/>
              <a:buNone/>
              <a:defRPr/>
            </a:pPr>
            <a:r>
              <a:rPr lang="en-US" sz="2800" b="1" dirty="0" smtClean="0">
                <a:cs typeface="Times New Roman" charset="0"/>
              </a:rPr>
              <a:t>NB;</a:t>
            </a:r>
          </a:p>
          <a:p>
            <a:pPr marL="681228" indent="-571500" eaLnBrk="1" fontAlgn="auto" hangingPunct="1">
              <a:lnSpc>
                <a:spcPct val="90000"/>
              </a:lnSpc>
              <a:spcAft>
                <a:spcPts val="0"/>
              </a:spcAft>
              <a:buClr>
                <a:schemeClr val="accent3"/>
              </a:buClr>
              <a:buFont typeface="Wingdings 2" pitchFamily="18" charset="2"/>
              <a:buNone/>
              <a:defRPr/>
            </a:pPr>
            <a:r>
              <a:rPr lang="en-US" sz="2800" b="1" dirty="0" smtClean="0">
                <a:cs typeface="Times New Roman" charset="0"/>
              </a:rPr>
              <a:t>The top management is accountable to the shareholders (or their equivalent).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 calcmode="lin" valueType="num">
                                      <p:cBhvr additive="base">
                                        <p:cTn id="7" dur="5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5059">
                                            <p:txEl>
                                              <p:pRg st="1" end="1"/>
                                            </p:txEl>
                                          </p:spTgt>
                                        </p:tgtEl>
                                        <p:attrNameLst>
                                          <p:attrName>style.visibility</p:attrName>
                                        </p:attrNameLst>
                                      </p:cBhvr>
                                      <p:to>
                                        <p:strVal val="visible"/>
                                      </p:to>
                                    </p:set>
                                    <p:anim calcmode="lin" valueType="num">
                                      <p:cBhvr additive="base">
                                        <p:cTn id="13"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5059">
                                            <p:txEl>
                                              <p:pRg st="2" end="2"/>
                                            </p:txEl>
                                          </p:spTgt>
                                        </p:tgtEl>
                                        <p:attrNameLst>
                                          <p:attrName>style.visibility</p:attrName>
                                        </p:attrNameLst>
                                      </p:cBhvr>
                                      <p:to>
                                        <p:strVal val="visible"/>
                                      </p:to>
                                    </p:set>
                                    <p:anim calcmode="lin" valueType="num">
                                      <p:cBhvr additive="base">
                                        <p:cTn id="19"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5059">
                                            <p:txEl>
                                              <p:pRg st="3" end="3"/>
                                            </p:txEl>
                                          </p:spTgt>
                                        </p:tgtEl>
                                        <p:attrNameLst>
                                          <p:attrName>style.visibility</p:attrName>
                                        </p:attrNameLst>
                                      </p:cBhvr>
                                      <p:to>
                                        <p:strVal val="visible"/>
                                      </p:to>
                                    </p:set>
                                    <p:anim calcmode="lin" valueType="num">
                                      <p:cBhvr additive="base">
                                        <p:cTn id="25" dur="5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0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5059">
                                            <p:txEl>
                                              <p:pRg st="4" end="4"/>
                                            </p:txEl>
                                          </p:spTgt>
                                        </p:tgtEl>
                                        <p:attrNameLst>
                                          <p:attrName>style.visibility</p:attrName>
                                        </p:attrNameLst>
                                      </p:cBhvr>
                                      <p:to>
                                        <p:strVal val="visible"/>
                                      </p:to>
                                    </p:set>
                                    <p:anim calcmode="lin" valueType="num">
                                      <p:cBhvr additive="base">
                                        <p:cTn id="31" dur="500" fill="hold"/>
                                        <p:tgtEl>
                                          <p:spTgt spid="4505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0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5059">
                                            <p:txEl>
                                              <p:pRg st="5" end="5"/>
                                            </p:txEl>
                                          </p:spTgt>
                                        </p:tgtEl>
                                        <p:attrNameLst>
                                          <p:attrName>style.visibility</p:attrName>
                                        </p:attrNameLst>
                                      </p:cBhvr>
                                      <p:to>
                                        <p:strVal val="visible"/>
                                      </p:to>
                                    </p:set>
                                    <p:anim calcmode="lin" valueType="num">
                                      <p:cBhvr additive="base">
                                        <p:cTn id="3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0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609600"/>
            <a:ext cx="7772400" cy="876300"/>
          </a:xfrm>
        </p:spPr>
        <p:txBody>
          <a:bodyPr/>
          <a:lstStyle/>
          <a:p>
            <a:pPr eaLnBrk="1" hangingPunct="1"/>
            <a:r>
              <a:rPr lang="en-US" sz="3600" smtClean="0">
                <a:cs typeface="Times New Roman" charset="0"/>
              </a:rPr>
              <a:t>b)	MIDDLE LEVEL MANAGERS</a:t>
            </a:r>
            <a:r>
              <a:rPr lang="en-US" smtClean="0"/>
              <a:t> </a:t>
            </a:r>
          </a:p>
        </p:txBody>
      </p:sp>
      <p:sp>
        <p:nvSpPr>
          <p:cNvPr id="43011" name="Rectangle 3"/>
          <p:cNvSpPr>
            <a:spLocks noGrp="1" noChangeArrowheads="1"/>
          </p:cNvSpPr>
          <p:nvPr>
            <p:ph idx="1"/>
          </p:nvPr>
        </p:nvSpPr>
        <p:spPr>
          <a:xfrm>
            <a:off x="685800" y="1543050"/>
            <a:ext cx="7772400" cy="4972050"/>
          </a:xfrm>
        </p:spPr>
        <p:txBody>
          <a:bodyPr>
            <a:normAutofit lnSpcReduction="10000"/>
          </a:bodyPr>
          <a:lstStyle/>
          <a:p>
            <a:pPr marL="274320" indent="-274320" eaLnBrk="1" fontAlgn="auto" hangingPunct="1">
              <a:lnSpc>
                <a:spcPct val="90000"/>
              </a:lnSpc>
              <a:spcAft>
                <a:spcPts val="0"/>
              </a:spcAft>
              <a:buClr>
                <a:schemeClr val="accent3"/>
              </a:buClr>
              <a:defRPr/>
            </a:pPr>
            <a:r>
              <a:rPr lang="en-US" sz="2800" dirty="0" smtClean="0">
                <a:cs typeface="Times New Roman" charset="0"/>
              </a:rPr>
              <a:t>The middle level managers are more diverse in terms of tasks and responsibilities. </a:t>
            </a:r>
            <a:r>
              <a:rPr lang="en-US" sz="2800" dirty="0" smtClean="0"/>
              <a:t>Typically consist of general managers, branch managers, departmental managers </a:t>
            </a:r>
            <a:endParaRPr lang="en-US" sz="2800" dirty="0" smtClean="0">
              <a:cs typeface="Times New Roman" charset="0"/>
            </a:endParaRPr>
          </a:p>
          <a:p>
            <a:pPr marL="274320" indent="-274320" eaLnBrk="1" fontAlgn="auto" hangingPunct="1">
              <a:lnSpc>
                <a:spcPct val="90000"/>
              </a:lnSpc>
              <a:spcAft>
                <a:spcPts val="0"/>
              </a:spcAft>
              <a:buClr>
                <a:schemeClr val="accent3"/>
              </a:buClr>
              <a:buFont typeface="Wingdings 2"/>
              <a:buChar char=""/>
              <a:defRPr/>
            </a:pPr>
            <a:r>
              <a:rPr lang="en-US" sz="2800" dirty="0" smtClean="0">
                <a:cs typeface="Times New Roman" charset="0"/>
              </a:rPr>
              <a:t>They are responsible for the efficient and coordinated functioning of their departments in accordance with the basic objectives and implementing the plans laid down by the top management.</a:t>
            </a:r>
          </a:p>
          <a:p>
            <a:pPr marL="274320" indent="-274320" eaLnBrk="1" fontAlgn="auto" hangingPunct="1">
              <a:spcAft>
                <a:spcPts val="0"/>
              </a:spcAft>
              <a:buClr>
                <a:schemeClr val="accent3"/>
              </a:buClr>
              <a:buFont typeface="Wingdings 2"/>
              <a:buChar char=""/>
              <a:defRPr/>
            </a:pPr>
            <a:r>
              <a:rPr lang="en-US" sz="2800" dirty="0" smtClean="0"/>
              <a:t>Responsible to the top management for the functioning of their departments</a:t>
            </a:r>
          </a:p>
          <a:p>
            <a:pPr marL="274320" indent="-274320" eaLnBrk="1" fontAlgn="auto" hangingPunct="1">
              <a:spcAft>
                <a:spcPts val="0"/>
              </a:spcAft>
              <a:buClr>
                <a:schemeClr val="accent3"/>
              </a:buClr>
              <a:buFont typeface="Wingdings 2"/>
              <a:buChar char=""/>
              <a:defRPr/>
            </a:pPr>
            <a:r>
              <a:rPr lang="en-US" sz="2800" dirty="0" smtClean="0"/>
              <a:t>They interpret policies from top mgt to lower mgt and inspire them towards better performance</a:t>
            </a:r>
          </a:p>
          <a:p>
            <a:pPr marL="274320" indent="-274320" eaLnBrk="1" fontAlgn="auto" hangingPunct="1">
              <a:spcAft>
                <a:spcPts val="0"/>
              </a:spcAft>
              <a:buClr>
                <a:schemeClr val="accent3"/>
              </a:buClr>
              <a:buFont typeface="Wingdings 2"/>
              <a:buChar char=""/>
              <a:defRPr/>
            </a:pPr>
            <a:endParaRPr lang="en-US" sz="2000" dirty="0" smtClean="0">
              <a:cs typeface="Times New Roman" charset="0"/>
            </a:endParaRPr>
          </a:p>
          <a:p>
            <a:pPr marL="274320" indent="-274320" eaLnBrk="1" fontAlgn="auto" hangingPunct="1">
              <a:lnSpc>
                <a:spcPct val="90000"/>
              </a:lnSpc>
              <a:spcAft>
                <a:spcPts val="0"/>
              </a:spcAft>
              <a:buClr>
                <a:schemeClr val="accent3"/>
              </a:buClr>
              <a:buFont typeface="Arial" charset="0"/>
              <a:buNone/>
              <a:defRPr/>
            </a:pPr>
            <a:endParaRPr lang="en-US" sz="2000" dirty="0" smtClean="0">
              <a:cs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1">
                                            <p:txEl>
                                              <p:pRg st="0" end="0"/>
                                            </p:txEl>
                                          </p:spTgt>
                                        </p:tgtEl>
                                        <p:attrNameLst>
                                          <p:attrName>style.visibility</p:attrName>
                                        </p:attrNameLst>
                                      </p:cBhvr>
                                      <p:to>
                                        <p:strVal val="visible"/>
                                      </p:to>
                                    </p:set>
                                    <p:anim calcmode="lin" valueType="num">
                                      <p:cBhvr additive="base">
                                        <p:cTn id="13" dur="5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3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11">
                                            <p:txEl>
                                              <p:pRg st="1" end="1"/>
                                            </p:txEl>
                                          </p:spTgt>
                                        </p:tgtEl>
                                        <p:attrNameLst>
                                          <p:attrName>style.visibility</p:attrName>
                                        </p:attrNameLst>
                                      </p:cBhvr>
                                      <p:to>
                                        <p:strVal val="visible"/>
                                      </p:to>
                                    </p:set>
                                    <p:anim calcmode="lin" valueType="num">
                                      <p:cBhvr additive="base">
                                        <p:cTn id="19" dur="5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3011">
                                            <p:txEl>
                                              <p:pRg st="2" end="2"/>
                                            </p:txEl>
                                          </p:spTgt>
                                        </p:tgtEl>
                                        <p:attrNameLst>
                                          <p:attrName>style.visibility</p:attrName>
                                        </p:attrNameLst>
                                      </p:cBhvr>
                                      <p:to>
                                        <p:strVal val="visible"/>
                                      </p:to>
                                    </p:set>
                                    <p:anim calcmode="lin" valueType="num">
                                      <p:cBhvr additive="base">
                                        <p:cTn id="25" dur="5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3011">
                                            <p:txEl>
                                              <p:pRg st="3" end="3"/>
                                            </p:txEl>
                                          </p:spTgt>
                                        </p:tgtEl>
                                        <p:attrNameLst>
                                          <p:attrName>style.visibility</p:attrName>
                                        </p:attrNameLst>
                                      </p:cBhvr>
                                      <p:to>
                                        <p:strVal val="visible"/>
                                      </p:to>
                                    </p:set>
                                    <p:anim calcmode="lin" valueType="num">
                                      <p:cBhvr additive="base">
                                        <p:cTn id="31" dur="5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30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85800" y="704850"/>
            <a:ext cx="7924800" cy="1047750"/>
          </a:xfrm>
        </p:spPr>
        <p:txBody>
          <a:bodyPr>
            <a:normAutofit fontScale="90000"/>
          </a:bodyPr>
          <a:lstStyle/>
          <a:p>
            <a:pPr eaLnBrk="1" fontAlgn="auto" hangingPunct="1">
              <a:spcAft>
                <a:spcPts val="0"/>
              </a:spcAft>
              <a:defRPr/>
            </a:pPr>
            <a:r>
              <a:rPr lang="en-US" sz="3600" dirty="0" smtClean="0">
                <a:cs typeface="Times New Roman" charset="0"/>
              </a:rPr>
              <a:t>c) SUPERVISORY/FIRST/LOWER LEVEL MANAGERS</a:t>
            </a:r>
            <a:r>
              <a:rPr lang="en-US" dirty="0" smtClean="0"/>
              <a:t> </a:t>
            </a:r>
          </a:p>
        </p:txBody>
      </p:sp>
      <p:sp>
        <p:nvSpPr>
          <p:cNvPr id="48131" name="Rectangle 3"/>
          <p:cNvSpPr>
            <a:spLocks noGrp="1" noChangeArrowheads="1"/>
          </p:cNvSpPr>
          <p:nvPr>
            <p:ph idx="1"/>
          </p:nvPr>
        </p:nvSpPr>
        <p:spPr>
          <a:xfrm>
            <a:off x="457200" y="1714500"/>
            <a:ext cx="8001000" cy="4838700"/>
          </a:xfrm>
        </p:spPr>
        <p:txBody>
          <a:bodyPr/>
          <a:lstStyle/>
          <a:p>
            <a:pPr eaLnBrk="1" hangingPunct="1"/>
            <a:r>
              <a:rPr lang="en-US" sz="2400" smtClean="0">
                <a:cs typeface="Times New Roman" charset="0"/>
              </a:rPr>
              <a:t>These are situated at the lowest level in the managerial hierarchy. </a:t>
            </a:r>
          </a:p>
          <a:p>
            <a:pPr eaLnBrk="1" hangingPunct="1"/>
            <a:r>
              <a:rPr lang="en-US" sz="2400" smtClean="0">
                <a:cs typeface="Times New Roman" charset="0"/>
              </a:rPr>
              <a:t>They are the operating managers and  job implementers</a:t>
            </a:r>
            <a:endParaRPr lang="en-US" sz="2400" smtClean="0"/>
          </a:p>
          <a:p>
            <a:pPr eaLnBrk="1" hangingPunct="1"/>
            <a:r>
              <a:rPr lang="en-US" sz="2400" smtClean="0">
                <a:cs typeface="Times New Roman" charset="0"/>
              </a:rPr>
              <a:t>Serve as a link between the workers and the higher level management.</a:t>
            </a:r>
          </a:p>
          <a:p>
            <a:pPr eaLnBrk="1" hangingPunct="1"/>
            <a:r>
              <a:rPr lang="en-US" sz="2400" smtClean="0"/>
              <a:t>They make recommendations ,suggestions, and communicate employee problems to the higher level</a:t>
            </a:r>
          </a:p>
          <a:p>
            <a:pPr eaLnBrk="1" hangingPunct="1"/>
            <a:r>
              <a:rPr lang="en-US" sz="2400" smtClean="0">
                <a:cs typeface="Times New Roman" charset="0"/>
              </a:rPr>
              <a:t>They go by titles such as “Foreman”, “Supervisor”, “Superintendent”, or “Sales and Accounts officers”.</a:t>
            </a:r>
            <a:r>
              <a:rPr lang="en-US" sz="2400" smtClean="0"/>
              <a:t> </a:t>
            </a:r>
          </a:p>
          <a:p>
            <a:pPr eaLnBrk="1" hangingPunct="1"/>
            <a:r>
              <a:rPr lang="en-US" sz="2400" smtClean="0">
                <a:cs typeface="Times New Roman" charset="0"/>
              </a:rPr>
              <a:t>First-line management offers the initial entrance into a management position.</a:t>
            </a:r>
          </a:p>
          <a:p>
            <a:pPr eaLnBrk="1" hangingPunct="1">
              <a:buFont typeface="Wingdings 2" pitchFamily="18" charset="2"/>
              <a:buNone/>
            </a:pPr>
            <a:endParaRPr lang="en-US" sz="2400" smtClean="0"/>
          </a:p>
          <a:p>
            <a:pPr eaLnBrk="1" hangingPunct="1"/>
            <a:endParaRPr lang="en-US" sz="2400" smtClean="0">
              <a:cs typeface="Times New Roman" charset="0"/>
            </a:endParaRPr>
          </a:p>
          <a:p>
            <a:pPr eaLnBrk="1" hangingPunct="1">
              <a:buFont typeface="Arial" charset="0"/>
              <a:buNone/>
            </a:pPr>
            <a:endParaRPr lang="en-US" sz="20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 calcmode="lin" valueType="num">
                                      <p:cBhvr additive="base">
                                        <p:cTn id="7" dur="500" fill="hold"/>
                                        <p:tgtEl>
                                          <p:spTgt spid="47106"/>
                                        </p:tgtEl>
                                        <p:attrNameLst>
                                          <p:attrName>ppt_x</p:attrName>
                                        </p:attrNameLst>
                                      </p:cBhvr>
                                      <p:tavLst>
                                        <p:tav tm="0">
                                          <p:val>
                                            <p:strVal val="#ppt_x"/>
                                          </p:val>
                                        </p:tav>
                                        <p:tav tm="100000">
                                          <p:val>
                                            <p:strVal val="#ppt_x"/>
                                          </p:val>
                                        </p:tav>
                                      </p:tavLst>
                                    </p:anim>
                                    <p:anim calcmode="lin" valueType="num">
                                      <p:cBhvr additive="base">
                                        <p:cTn id="8" dur="500" fill="hold"/>
                                        <p:tgtEl>
                                          <p:spTgt spid="471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8131">
                                            <p:txEl>
                                              <p:pRg st="0" end="0"/>
                                            </p:txEl>
                                          </p:spTgt>
                                        </p:tgtEl>
                                        <p:attrNameLst>
                                          <p:attrName>style.visibility</p:attrName>
                                        </p:attrNameLst>
                                      </p:cBhvr>
                                      <p:to>
                                        <p:strVal val="visible"/>
                                      </p:to>
                                    </p:set>
                                    <p:anim calcmode="lin" valueType="num">
                                      <p:cBhvr additive="base">
                                        <p:cTn id="13"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8131">
                                            <p:txEl>
                                              <p:pRg st="1" end="1"/>
                                            </p:txEl>
                                          </p:spTgt>
                                        </p:tgtEl>
                                        <p:attrNameLst>
                                          <p:attrName>style.visibility</p:attrName>
                                        </p:attrNameLst>
                                      </p:cBhvr>
                                      <p:to>
                                        <p:strVal val="visible"/>
                                      </p:to>
                                    </p:set>
                                    <p:anim calcmode="lin" valueType="num">
                                      <p:cBhvr additive="base">
                                        <p:cTn id="17"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8131">
                                            <p:txEl>
                                              <p:pRg st="2" end="2"/>
                                            </p:txEl>
                                          </p:spTgt>
                                        </p:tgtEl>
                                        <p:attrNameLst>
                                          <p:attrName>style.visibility</p:attrName>
                                        </p:attrNameLst>
                                      </p:cBhvr>
                                      <p:to>
                                        <p:strVal val="visible"/>
                                      </p:to>
                                    </p:set>
                                    <p:anim calcmode="lin" valueType="num">
                                      <p:cBhvr additive="base">
                                        <p:cTn id="23"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8131">
                                            <p:txEl>
                                              <p:pRg st="3" end="3"/>
                                            </p:txEl>
                                          </p:spTgt>
                                        </p:tgtEl>
                                        <p:attrNameLst>
                                          <p:attrName>style.visibility</p:attrName>
                                        </p:attrNameLst>
                                      </p:cBhvr>
                                      <p:to>
                                        <p:strVal val="visible"/>
                                      </p:to>
                                    </p:set>
                                    <p:anim calcmode="lin" valueType="num">
                                      <p:cBhvr additive="base">
                                        <p:cTn id="29"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8131">
                                            <p:txEl>
                                              <p:pRg st="4" end="4"/>
                                            </p:txEl>
                                          </p:spTgt>
                                        </p:tgtEl>
                                        <p:attrNameLst>
                                          <p:attrName>style.visibility</p:attrName>
                                        </p:attrNameLst>
                                      </p:cBhvr>
                                      <p:to>
                                        <p:strVal val="visible"/>
                                      </p:to>
                                    </p:set>
                                    <p:anim calcmode="lin" valueType="num">
                                      <p:cBhvr additive="base">
                                        <p:cTn id="35"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8131">
                                            <p:txEl>
                                              <p:pRg st="5" end="5"/>
                                            </p:txEl>
                                          </p:spTgt>
                                        </p:tgtEl>
                                        <p:attrNameLst>
                                          <p:attrName>style.visibility</p:attrName>
                                        </p:attrNameLst>
                                      </p:cBhvr>
                                      <p:to>
                                        <p:strVal val="visible"/>
                                      </p:to>
                                    </p:set>
                                    <p:anim calcmode="lin" valueType="num">
                                      <p:cBhvr additive="base">
                                        <p:cTn id="41"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smtClean="0">
                <a:cs typeface="Times New Roman" charset="0"/>
              </a:rPr>
              <a:t>Their specific functions include:</a:t>
            </a:r>
          </a:p>
        </p:txBody>
      </p:sp>
      <p:sp>
        <p:nvSpPr>
          <p:cNvPr id="48131" name="Rectangle 3"/>
          <p:cNvSpPr>
            <a:spLocks noGrp="1" noChangeArrowheads="1"/>
          </p:cNvSpPr>
          <p:nvPr>
            <p:ph idx="1"/>
          </p:nvPr>
        </p:nvSpPr>
        <p:spPr>
          <a:xfrm>
            <a:off x="685800" y="1771650"/>
            <a:ext cx="7772400" cy="4343400"/>
          </a:xfrm>
        </p:spPr>
        <p:txBody>
          <a:bodyPr rtlCol="0">
            <a:normAutofit fontScale="92500" lnSpcReduction="20000"/>
          </a:bodyPr>
          <a:lstStyle/>
          <a:p>
            <a:pPr marL="624078" indent="-514350" eaLnBrk="1" fontAlgn="auto" hangingPunct="1">
              <a:spcAft>
                <a:spcPts val="0"/>
              </a:spcAft>
              <a:buClr>
                <a:schemeClr val="accent3"/>
              </a:buClr>
              <a:buFont typeface="+mj-lt"/>
              <a:buAutoNum type="arabicPeriod"/>
              <a:defRPr/>
            </a:pPr>
            <a:r>
              <a:rPr lang="en-US" dirty="0" smtClean="0">
                <a:cs typeface="Times New Roman" charset="0"/>
              </a:rPr>
              <a:t>Planning day-to-day production.</a:t>
            </a:r>
          </a:p>
          <a:p>
            <a:pPr marL="624078" indent="-514350" eaLnBrk="1" fontAlgn="auto" hangingPunct="1">
              <a:spcAft>
                <a:spcPts val="0"/>
              </a:spcAft>
              <a:buClr>
                <a:schemeClr val="accent3"/>
              </a:buClr>
              <a:buFont typeface="+mj-lt"/>
              <a:buAutoNum type="arabicPeriod"/>
              <a:defRPr/>
            </a:pPr>
            <a:r>
              <a:rPr lang="en-US" dirty="0" smtClean="0">
                <a:cs typeface="Times New Roman" charset="0"/>
              </a:rPr>
              <a:t>Assigning jobs to workers.</a:t>
            </a:r>
          </a:p>
          <a:p>
            <a:pPr marL="624078" indent="-514350" eaLnBrk="1" fontAlgn="auto" hangingPunct="1">
              <a:spcAft>
                <a:spcPts val="0"/>
              </a:spcAft>
              <a:buClr>
                <a:schemeClr val="accent3"/>
              </a:buClr>
              <a:buFont typeface="+mj-lt"/>
              <a:buAutoNum type="arabicPeriod"/>
              <a:defRPr/>
            </a:pPr>
            <a:r>
              <a:rPr lang="en-US" dirty="0" smtClean="0">
                <a:cs typeface="Times New Roman" charset="0"/>
              </a:rPr>
              <a:t>Explaining work procedures.</a:t>
            </a:r>
          </a:p>
          <a:p>
            <a:pPr marL="624078" indent="-514350" eaLnBrk="1" fontAlgn="auto" hangingPunct="1">
              <a:spcAft>
                <a:spcPts val="0"/>
              </a:spcAft>
              <a:buClr>
                <a:schemeClr val="accent3"/>
              </a:buClr>
              <a:buFont typeface="+mj-lt"/>
              <a:buAutoNum type="arabicPeriod"/>
              <a:defRPr/>
            </a:pPr>
            <a:r>
              <a:rPr lang="en-US" dirty="0" smtClean="0">
                <a:cs typeface="Times New Roman" charset="0"/>
              </a:rPr>
              <a:t>Supervising and controlling workers (They spend most of their time supervising subordinates).</a:t>
            </a:r>
          </a:p>
          <a:p>
            <a:pPr marL="624078" indent="-514350" eaLnBrk="1" fontAlgn="auto" hangingPunct="1">
              <a:spcAft>
                <a:spcPts val="0"/>
              </a:spcAft>
              <a:buClr>
                <a:schemeClr val="accent3"/>
              </a:buClr>
              <a:buFont typeface="+mj-lt"/>
              <a:buAutoNum type="arabicPeriod"/>
              <a:defRPr/>
            </a:pPr>
            <a:r>
              <a:rPr lang="en-US" dirty="0" smtClean="0">
                <a:cs typeface="Times New Roman" charset="0"/>
              </a:rPr>
              <a:t>Maintaining good human relations among workers.</a:t>
            </a:r>
          </a:p>
          <a:p>
            <a:pPr marL="624078" indent="-514350" eaLnBrk="1" fontAlgn="auto" hangingPunct="1">
              <a:spcAft>
                <a:spcPts val="0"/>
              </a:spcAft>
              <a:buClr>
                <a:schemeClr val="accent3"/>
              </a:buClr>
              <a:buFont typeface="+mj-lt"/>
              <a:buAutoNum type="arabicPeriod"/>
              <a:defRPr/>
            </a:pPr>
            <a:r>
              <a:rPr lang="en-US" dirty="0" smtClean="0">
                <a:cs typeface="Times New Roman" charset="0"/>
              </a:rPr>
              <a:t>Maintaining discipline and solving workers problems.</a:t>
            </a:r>
          </a:p>
          <a:p>
            <a:pPr marL="365760" indent="-256032" eaLnBrk="1" fontAlgn="auto" hangingPunct="1">
              <a:spcAft>
                <a:spcPts val="0"/>
              </a:spcAft>
              <a:buClr>
                <a:schemeClr val="accent3"/>
              </a:buClr>
              <a:buFontTx/>
              <a:buNone/>
              <a:defRPr/>
            </a:pP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 calcmode="lin" valueType="num">
                                      <p:cBhvr additive="base">
                                        <p:cTn id="7" dur="500" fill="hold"/>
                                        <p:tgtEl>
                                          <p:spTgt spid="481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81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8131">
                                            <p:txEl>
                                              <p:pRg st="1" end="1"/>
                                            </p:txEl>
                                          </p:spTgt>
                                        </p:tgtEl>
                                        <p:attrNameLst>
                                          <p:attrName>style.visibility</p:attrName>
                                        </p:attrNameLst>
                                      </p:cBhvr>
                                      <p:to>
                                        <p:strVal val="visible"/>
                                      </p:to>
                                    </p:set>
                                    <p:anim calcmode="lin" valueType="num">
                                      <p:cBhvr additive="base">
                                        <p:cTn id="13" dur="500" fill="hold"/>
                                        <p:tgtEl>
                                          <p:spTgt spid="481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81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8131">
                                            <p:txEl>
                                              <p:pRg st="2" end="2"/>
                                            </p:txEl>
                                          </p:spTgt>
                                        </p:tgtEl>
                                        <p:attrNameLst>
                                          <p:attrName>style.visibility</p:attrName>
                                        </p:attrNameLst>
                                      </p:cBhvr>
                                      <p:to>
                                        <p:strVal val="visible"/>
                                      </p:to>
                                    </p:set>
                                    <p:anim calcmode="lin" valueType="num">
                                      <p:cBhvr additive="base">
                                        <p:cTn id="19" dur="500" fill="hold"/>
                                        <p:tgtEl>
                                          <p:spTgt spid="481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81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8131">
                                            <p:txEl>
                                              <p:pRg st="3" end="3"/>
                                            </p:txEl>
                                          </p:spTgt>
                                        </p:tgtEl>
                                        <p:attrNameLst>
                                          <p:attrName>style.visibility</p:attrName>
                                        </p:attrNameLst>
                                      </p:cBhvr>
                                      <p:to>
                                        <p:strVal val="visible"/>
                                      </p:to>
                                    </p:set>
                                    <p:anim calcmode="lin" valueType="num">
                                      <p:cBhvr additive="base">
                                        <p:cTn id="25" dur="500" fill="hold"/>
                                        <p:tgtEl>
                                          <p:spTgt spid="4813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813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8131">
                                            <p:txEl>
                                              <p:pRg st="4" end="4"/>
                                            </p:txEl>
                                          </p:spTgt>
                                        </p:tgtEl>
                                        <p:attrNameLst>
                                          <p:attrName>style.visibility</p:attrName>
                                        </p:attrNameLst>
                                      </p:cBhvr>
                                      <p:to>
                                        <p:strVal val="visible"/>
                                      </p:to>
                                    </p:set>
                                    <p:anim calcmode="lin" valueType="num">
                                      <p:cBhvr additive="base">
                                        <p:cTn id="31" dur="500" fill="hold"/>
                                        <p:tgtEl>
                                          <p:spTgt spid="4813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81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8131">
                                            <p:txEl>
                                              <p:pRg st="5" end="5"/>
                                            </p:txEl>
                                          </p:spTgt>
                                        </p:tgtEl>
                                        <p:attrNameLst>
                                          <p:attrName>style.visibility</p:attrName>
                                        </p:attrNameLst>
                                      </p:cBhvr>
                                      <p:to>
                                        <p:strVal val="visible"/>
                                      </p:to>
                                    </p:set>
                                    <p:anim calcmode="lin" valueType="num">
                                      <p:cBhvr additive="base">
                                        <p:cTn id="37" dur="500" fill="hold"/>
                                        <p:tgtEl>
                                          <p:spTgt spid="4813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81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fontScale="90000"/>
          </a:bodyPr>
          <a:lstStyle/>
          <a:p>
            <a:pPr eaLnBrk="1" fontAlgn="auto" hangingPunct="1">
              <a:spcAft>
                <a:spcPts val="0"/>
              </a:spcAft>
              <a:defRPr/>
            </a:pPr>
            <a:r>
              <a:rPr lang="en-US" sz="4400" dirty="0" smtClean="0"/>
              <a:t>THE ATTRIBUTES/QUALITIES OF A MANAGER </a:t>
            </a:r>
          </a:p>
        </p:txBody>
      </p:sp>
      <p:sp>
        <p:nvSpPr>
          <p:cNvPr id="51203" name="Rectangle 3"/>
          <p:cNvSpPr>
            <a:spLocks noGrp="1" noChangeArrowheads="1"/>
          </p:cNvSpPr>
          <p:nvPr>
            <p:ph idx="1"/>
          </p:nvPr>
        </p:nvSpPr>
        <p:spPr>
          <a:xfrm>
            <a:off x="381000" y="1935163"/>
            <a:ext cx="8305800" cy="4694237"/>
          </a:xfrm>
        </p:spPr>
        <p:txBody>
          <a:bodyPr/>
          <a:lstStyle/>
          <a:p>
            <a:pPr eaLnBrk="1" hangingPunct="1"/>
            <a:r>
              <a:rPr lang="en-US" sz="3200" smtClean="0"/>
              <a:t>Have an acceptable level of formal education.</a:t>
            </a:r>
          </a:p>
          <a:p>
            <a:pPr eaLnBrk="1" hangingPunct="1"/>
            <a:r>
              <a:rPr lang="en-US" sz="3200" smtClean="0"/>
              <a:t>Having training and competency in the industry he/she manages. Intellectually capable by qualification.</a:t>
            </a:r>
          </a:p>
          <a:p>
            <a:pPr eaLnBrk="1" hangingPunct="1"/>
            <a:r>
              <a:rPr lang="en-US" sz="3200" smtClean="0"/>
              <a:t>Have a good understanding of the goals/objectives of the organization</a:t>
            </a:r>
          </a:p>
          <a:p>
            <a:pPr eaLnBrk="1" hangingPunct="1"/>
            <a:r>
              <a:rPr lang="en-US" sz="3200" smtClean="0"/>
              <a:t>Have an understanding of the top management view.</a:t>
            </a:r>
          </a:p>
          <a:p>
            <a:pPr eaLnBrk="1" hangingPunct="1"/>
            <a:endParaRPr lang="en-US" sz="2400" smtClean="0"/>
          </a:p>
          <a:p>
            <a:pPr eaLnBrk="1" hangingPunct="1"/>
            <a:endParaRPr lang="en-US" smtClean="0"/>
          </a:p>
          <a:p>
            <a:pPr eaLnBrk="1" hangingPunct="1"/>
            <a:endParaRPr lang="en-US"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7106"/>
                                        </p:tgtEl>
                                        <p:attrNameLst>
                                          <p:attrName>style.visibility</p:attrName>
                                        </p:attrNameLst>
                                      </p:cBhvr>
                                      <p:to>
                                        <p:strVal val="visible"/>
                                      </p:to>
                                    </p:set>
                                    <p:animEffect transition="in" filter="diamond(in)">
                                      <p:cBhvr>
                                        <p:cTn id="7" dur="2000"/>
                                        <p:tgtEl>
                                          <p:spTgt spid="471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203">
                                            <p:txEl>
                                              <p:pRg st="0" end="0"/>
                                            </p:txEl>
                                          </p:spTgt>
                                        </p:tgtEl>
                                        <p:attrNameLst>
                                          <p:attrName>style.visibility</p:attrName>
                                        </p:attrNameLst>
                                      </p:cBhvr>
                                      <p:to>
                                        <p:strVal val="visible"/>
                                      </p:to>
                                    </p:set>
                                    <p:anim calcmode="lin" valueType="num">
                                      <p:cBhvr additive="base">
                                        <p:cTn id="12" dur="500" fill="hold"/>
                                        <p:tgtEl>
                                          <p:spTgt spid="5120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120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1203">
                                            <p:txEl>
                                              <p:pRg st="1" end="1"/>
                                            </p:txEl>
                                          </p:spTgt>
                                        </p:tgtEl>
                                        <p:attrNameLst>
                                          <p:attrName>style.visibility</p:attrName>
                                        </p:attrNameLst>
                                      </p:cBhvr>
                                      <p:to>
                                        <p:strVal val="visible"/>
                                      </p:to>
                                    </p:set>
                                    <p:anim calcmode="lin" valueType="num">
                                      <p:cBhvr additive="base">
                                        <p:cTn id="16"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203">
                                            <p:txEl>
                                              <p:pRg st="2" end="2"/>
                                            </p:txEl>
                                          </p:spTgt>
                                        </p:tgtEl>
                                        <p:attrNameLst>
                                          <p:attrName>style.visibility</p:attrName>
                                        </p:attrNameLst>
                                      </p:cBhvr>
                                      <p:to>
                                        <p:strVal val="visible"/>
                                      </p:to>
                                    </p:set>
                                    <p:anim calcmode="lin" valueType="num">
                                      <p:cBhvr additive="base">
                                        <p:cTn id="22"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1203">
                                            <p:txEl>
                                              <p:pRg st="2" end="2"/>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51203">
                                            <p:txEl>
                                              <p:pRg st="3" end="3"/>
                                            </p:txEl>
                                          </p:spTgt>
                                        </p:tgtEl>
                                        <p:attrNameLst>
                                          <p:attrName>style.visibility</p:attrName>
                                        </p:attrNameLst>
                                      </p:cBhvr>
                                      <p:to>
                                        <p:strVal val="visible"/>
                                      </p:to>
                                    </p:set>
                                    <p:anim calcmode="lin" valueType="num">
                                      <p:cBhvr additive="base">
                                        <p:cTn id="26"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smtClean="0"/>
              <a:t>Cont </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sz="3200" dirty="0" smtClean="0"/>
              <a:t>Have a vision and foresight.</a:t>
            </a:r>
          </a:p>
          <a:p>
            <a:pPr marL="274320" indent="-274320" eaLnBrk="1" fontAlgn="auto" hangingPunct="1">
              <a:spcAft>
                <a:spcPts val="0"/>
              </a:spcAft>
              <a:buClr>
                <a:schemeClr val="accent3"/>
              </a:buClr>
              <a:buFont typeface="Wingdings 2"/>
              <a:buChar char=""/>
              <a:defRPr/>
            </a:pPr>
            <a:r>
              <a:rPr lang="en-US" sz="3200" dirty="0" smtClean="0"/>
              <a:t>Have leadership qualities.</a:t>
            </a:r>
          </a:p>
          <a:p>
            <a:pPr marL="274320" indent="-274320" eaLnBrk="1" fontAlgn="auto" hangingPunct="1">
              <a:spcAft>
                <a:spcPts val="0"/>
              </a:spcAft>
              <a:buClr>
                <a:schemeClr val="accent3"/>
              </a:buClr>
              <a:buFont typeface="Wingdings 2"/>
              <a:buChar char=""/>
              <a:defRPr/>
            </a:pPr>
            <a:r>
              <a:rPr lang="en-US" sz="3200" dirty="0" smtClean="0"/>
              <a:t>Understand and appreciate the various environmental factors. </a:t>
            </a:r>
          </a:p>
          <a:p>
            <a:pPr marL="274320" indent="-274320" eaLnBrk="1" fontAlgn="auto" hangingPunct="1">
              <a:spcAft>
                <a:spcPts val="0"/>
              </a:spcAft>
              <a:buClr>
                <a:schemeClr val="accent3"/>
              </a:buClr>
              <a:buFont typeface="Wingdings 2"/>
              <a:buChar char=""/>
              <a:defRPr/>
            </a:pPr>
            <a:r>
              <a:rPr lang="en-US" sz="3200" dirty="0" smtClean="0"/>
              <a:t>Ability to command respect</a:t>
            </a:r>
          </a:p>
          <a:p>
            <a:pPr marL="274320" indent="-274320" eaLnBrk="1" fontAlgn="auto" hangingPunct="1">
              <a:spcAft>
                <a:spcPts val="0"/>
              </a:spcAft>
              <a:buClr>
                <a:schemeClr val="accent3"/>
              </a:buClr>
              <a:buFont typeface="Wingdings 2"/>
              <a:buChar char=""/>
              <a:defRPr/>
            </a:pPr>
            <a:r>
              <a:rPr lang="en-US" sz="3200" dirty="0" smtClean="0"/>
              <a:t>Have Good communication skills  </a:t>
            </a:r>
          </a:p>
          <a:p>
            <a:pPr marL="274320" indent="-274320" eaLnBrk="1" fontAlgn="auto" hangingPunct="1">
              <a:spcAft>
                <a:spcPts val="0"/>
              </a:spcAft>
              <a:buClr>
                <a:schemeClr val="accent3"/>
              </a:buClr>
              <a:buFont typeface="Wingdings 2"/>
              <a:buChar char=""/>
              <a:defRPr/>
            </a:pPr>
            <a:r>
              <a:rPr lang="en-US" sz="3200" dirty="0" smtClean="0"/>
              <a:t>Have a good personality-stable character</a:t>
            </a:r>
          </a:p>
          <a:p>
            <a:pPr marL="274320" indent="-274320" eaLnBrk="1" fontAlgn="auto" hangingPunct="1">
              <a:spcAft>
                <a:spcPts val="0"/>
              </a:spcAft>
              <a:buClr>
                <a:schemeClr val="accent3"/>
              </a:buClr>
              <a:buFont typeface="Wingdings 2"/>
              <a:buChar char=""/>
              <a:defRPr/>
            </a:pPr>
            <a:endParaRPr lang="en-US" sz="2800" dirty="0" smtClean="0"/>
          </a:p>
          <a:p>
            <a:pPr marL="274320" indent="-274320" eaLnBrk="1" fontAlgn="auto" hangingPunct="1">
              <a:spcAft>
                <a:spcPts val="0"/>
              </a:spcAft>
              <a:buClr>
                <a:schemeClr val="accent3"/>
              </a:buClr>
              <a:buFont typeface="Wingdings 2"/>
              <a:buNone/>
              <a:defRPr/>
            </a:pPr>
            <a:endParaRPr lang="en-US" sz="2800" dirty="0" smtClean="0"/>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3"/>
          <p:cNvSpPr>
            <a:spLocks noGrp="1" noChangeArrowheads="1"/>
          </p:cNvSpPr>
          <p:nvPr>
            <p:ph idx="1"/>
          </p:nvPr>
        </p:nvSpPr>
        <p:spPr>
          <a:xfrm>
            <a:off x="609600" y="1447800"/>
            <a:ext cx="7772400" cy="4610100"/>
          </a:xfrm>
        </p:spPr>
        <p:txBody>
          <a:bodyPr/>
          <a:lstStyle/>
          <a:p>
            <a:pPr eaLnBrk="1" hangingPunct="1">
              <a:buFont typeface="Arial" charset="0"/>
              <a:buNone/>
            </a:pPr>
            <a:r>
              <a:rPr lang="en-US" sz="2800" b="1" smtClean="0">
                <a:cs typeface="Times New Roman" charset="0"/>
              </a:rPr>
              <a:t>A good manager should be:-</a:t>
            </a:r>
          </a:p>
          <a:p>
            <a:pPr eaLnBrk="1" hangingPunct="1"/>
            <a:r>
              <a:rPr lang="en-US" sz="2800" smtClean="0">
                <a:cs typeface="Times New Roman" charset="0"/>
              </a:rPr>
              <a:t>Hardworking,</a:t>
            </a:r>
            <a:r>
              <a:rPr lang="en-US" sz="2800" smtClean="0"/>
              <a:t> and willing to accept responsibility</a:t>
            </a:r>
            <a:r>
              <a:rPr lang="en-US" sz="2800" smtClean="0">
                <a:cs typeface="Times New Roman" charset="0"/>
              </a:rPr>
              <a:t> </a:t>
            </a:r>
          </a:p>
          <a:p>
            <a:pPr eaLnBrk="1" hangingPunct="1"/>
            <a:r>
              <a:rPr lang="en-US" sz="2800" smtClean="0">
                <a:cs typeface="Times New Roman" charset="0"/>
              </a:rPr>
              <a:t>Target/results-oriented, </a:t>
            </a:r>
          </a:p>
          <a:p>
            <a:pPr eaLnBrk="1" hangingPunct="1"/>
            <a:r>
              <a:rPr lang="en-US" sz="2800" smtClean="0">
                <a:cs typeface="Times New Roman" charset="0"/>
              </a:rPr>
              <a:t>Be morally upright </a:t>
            </a:r>
          </a:p>
          <a:p>
            <a:pPr eaLnBrk="1" hangingPunct="1"/>
            <a:r>
              <a:rPr lang="en-US" sz="2800" smtClean="0">
                <a:cs typeface="Times New Roman" charset="0"/>
              </a:rPr>
              <a:t>Person of integrity, </a:t>
            </a:r>
          </a:p>
          <a:p>
            <a:pPr eaLnBrk="1" hangingPunct="1"/>
            <a:r>
              <a:rPr lang="en-US" sz="2800" smtClean="0">
                <a:cs typeface="Times New Roman" charset="0"/>
              </a:rPr>
              <a:t>Able to understand and apply the various management functions and the related principles to make logical decisions(</a:t>
            </a:r>
            <a:r>
              <a:rPr lang="en-US" sz="2800" smtClean="0"/>
              <a:t>Knowledge of management process)</a:t>
            </a:r>
          </a:p>
          <a:p>
            <a:pPr eaLnBrk="1" hangingPunct="1"/>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0">
                                            <p:txEl>
                                              <p:pRg st="0" end="0"/>
                                            </p:txEl>
                                          </p:spTgt>
                                        </p:tgtEl>
                                        <p:attrNameLst>
                                          <p:attrName>style.visibility</p:attrName>
                                        </p:attrNameLst>
                                      </p:cBhvr>
                                      <p:to>
                                        <p:strVal val="visible"/>
                                      </p:to>
                                    </p:set>
                                    <p:anim calcmode="lin" valueType="num">
                                      <p:cBhvr additive="base">
                                        <p:cTn id="7" dur="500" fill="hold"/>
                                        <p:tgtEl>
                                          <p:spTgt spid="5325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0">
                                            <p:txEl>
                                              <p:pRg st="1" end="1"/>
                                            </p:txEl>
                                          </p:spTgt>
                                        </p:tgtEl>
                                        <p:attrNameLst>
                                          <p:attrName>style.visibility</p:attrName>
                                        </p:attrNameLst>
                                      </p:cBhvr>
                                      <p:to>
                                        <p:strVal val="visible"/>
                                      </p:to>
                                    </p:set>
                                    <p:anim calcmode="lin" valueType="num">
                                      <p:cBhvr additive="base">
                                        <p:cTn id="13" dur="500" fill="hold"/>
                                        <p:tgtEl>
                                          <p:spTgt spid="5325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25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3250">
                                            <p:txEl>
                                              <p:pRg st="2" end="2"/>
                                            </p:txEl>
                                          </p:spTgt>
                                        </p:tgtEl>
                                        <p:attrNameLst>
                                          <p:attrName>style.visibility</p:attrName>
                                        </p:attrNameLst>
                                      </p:cBhvr>
                                      <p:to>
                                        <p:strVal val="visible"/>
                                      </p:to>
                                    </p:set>
                                    <p:anim calcmode="lin" valueType="num">
                                      <p:cBhvr additive="base">
                                        <p:cTn id="19" dur="500" fill="hold"/>
                                        <p:tgtEl>
                                          <p:spTgt spid="5325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2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3250">
                                            <p:txEl>
                                              <p:pRg st="3" end="3"/>
                                            </p:txEl>
                                          </p:spTgt>
                                        </p:tgtEl>
                                        <p:attrNameLst>
                                          <p:attrName>style.visibility</p:attrName>
                                        </p:attrNameLst>
                                      </p:cBhvr>
                                      <p:to>
                                        <p:strVal val="visible"/>
                                      </p:to>
                                    </p:set>
                                    <p:anim calcmode="lin" valueType="num">
                                      <p:cBhvr additive="base">
                                        <p:cTn id="25" dur="500" fill="hold"/>
                                        <p:tgtEl>
                                          <p:spTgt spid="5325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2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3250">
                                            <p:txEl>
                                              <p:pRg st="4" end="4"/>
                                            </p:txEl>
                                          </p:spTgt>
                                        </p:tgtEl>
                                        <p:attrNameLst>
                                          <p:attrName>style.visibility</p:attrName>
                                        </p:attrNameLst>
                                      </p:cBhvr>
                                      <p:to>
                                        <p:strVal val="visible"/>
                                      </p:to>
                                    </p:set>
                                    <p:anim calcmode="lin" valueType="num">
                                      <p:cBhvr additive="base">
                                        <p:cTn id="31" dur="500" fill="hold"/>
                                        <p:tgtEl>
                                          <p:spTgt spid="5325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2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3250">
                                            <p:txEl>
                                              <p:pRg st="5" end="5"/>
                                            </p:txEl>
                                          </p:spTgt>
                                        </p:tgtEl>
                                        <p:attrNameLst>
                                          <p:attrName>style.visibility</p:attrName>
                                        </p:attrNameLst>
                                      </p:cBhvr>
                                      <p:to>
                                        <p:strVal val="visible"/>
                                      </p:to>
                                    </p:set>
                                    <p:anim calcmode="lin" valueType="num">
                                      <p:cBhvr additive="base">
                                        <p:cTn id="37" dur="500" fill="hold"/>
                                        <p:tgtEl>
                                          <p:spTgt spid="5325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325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0"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85800" y="609600"/>
            <a:ext cx="7772400" cy="876300"/>
          </a:xfrm>
        </p:spPr>
        <p:txBody>
          <a:bodyPr/>
          <a:lstStyle/>
          <a:p>
            <a:pPr eaLnBrk="1" hangingPunct="1"/>
            <a:r>
              <a:rPr lang="en-US" sz="2800" b="1" smtClean="0">
                <a:solidFill>
                  <a:schemeClr val="tx1"/>
                </a:solidFill>
                <a:cs typeface="Times New Roman" charset="0"/>
              </a:rPr>
              <a:t>SKILLS OF AN EFFECTIVE MANAGER</a:t>
            </a:r>
            <a:r>
              <a:rPr lang="en-US" b="1" smtClean="0">
                <a:solidFill>
                  <a:schemeClr val="tx1"/>
                </a:solidFill>
              </a:rPr>
              <a:t> </a:t>
            </a:r>
          </a:p>
        </p:txBody>
      </p:sp>
      <p:sp>
        <p:nvSpPr>
          <p:cNvPr id="54275" name="Rectangle 3"/>
          <p:cNvSpPr>
            <a:spLocks noGrp="1" noChangeArrowheads="1"/>
          </p:cNvSpPr>
          <p:nvPr>
            <p:ph idx="1"/>
          </p:nvPr>
        </p:nvSpPr>
        <p:spPr>
          <a:xfrm>
            <a:off x="762000" y="1543050"/>
            <a:ext cx="7772400" cy="4686300"/>
          </a:xfrm>
        </p:spPr>
        <p:txBody>
          <a:bodyPr/>
          <a:lstStyle/>
          <a:p>
            <a:pPr eaLnBrk="1" hangingPunct="1">
              <a:lnSpc>
                <a:spcPct val="90000"/>
              </a:lnSpc>
              <a:buFontTx/>
              <a:buNone/>
            </a:pPr>
            <a:r>
              <a:rPr lang="en-US" sz="2800" smtClean="0">
                <a:cs typeface="Times New Roman" charset="0"/>
              </a:rPr>
              <a:t>a)	</a:t>
            </a:r>
            <a:r>
              <a:rPr lang="en-US" sz="2800" b="1" u="sng" smtClean="0">
                <a:cs typeface="Times New Roman" charset="0"/>
              </a:rPr>
              <a:t>Technical Skills</a:t>
            </a:r>
            <a:r>
              <a:rPr lang="en-US" sz="2800" smtClean="0">
                <a:cs typeface="Times New Roman" charset="0"/>
              </a:rPr>
              <a:t>:</a:t>
            </a:r>
          </a:p>
          <a:p>
            <a:pPr eaLnBrk="1" hangingPunct="1">
              <a:lnSpc>
                <a:spcPct val="90000"/>
              </a:lnSpc>
              <a:buFontTx/>
              <a:buNone/>
            </a:pPr>
            <a:r>
              <a:rPr lang="en-US" sz="2800" smtClean="0">
                <a:cs typeface="Times New Roman" charset="0"/>
              </a:rPr>
              <a:t>It is the ability to work with tools and apply specific techniques.</a:t>
            </a:r>
          </a:p>
          <a:p>
            <a:pPr eaLnBrk="1" hangingPunct="1">
              <a:lnSpc>
                <a:spcPct val="90000"/>
              </a:lnSpc>
              <a:buFontTx/>
              <a:buNone/>
            </a:pPr>
            <a:r>
              <a:rPr lang="en-US" sz="2800" smtClean="0">
                <a:cs typeface="Times New Roman" charset="0"/>
              </a:rPr>
              <a:t> </a:t>
            </a:r>
          </a:p>
          <a:p>
            <a:pPr eaLnBrk="1" hangingPunct="1">
              <a:lnSpc>
                <a:spcPct val="90000"/>
              </a:lnSpc>
              <a:buFontTx/>
              <a:buNone/>
            </a:pPr>
            <a:r>
              <a:rPr lang="en-US" sz="2800" smtClean="0">
                <a:cs typeface="Times New Roman" charset="0"/>
              </a:rPr>
              <a:t>Technical skills are prominent at the operational level – lower level – of management.</a:t>
            </a:r>
          </a:p>
          <a:p>
            <a:pPr eaLnBrk="1" hangingPunct="1">
              <a:lnSpc>
                <a:spcPct val="90000"/>
              </a:lnSpc>
              <a:buFontTx/>
              <a:buNone/>
            </a:pPr>
            <a:r>
              <a:rPr lang="en-US" sz="2800" smtClean="0">
                <a:cs typeface="Times New Roman" charset="0"/>
              </a:rPr>
              <a:t> </a:t>
            </a:r>
          </a:p>
          <a:p>
            <a:pPr eaLnBrk="1" hangingPunct="1">
              <a:lnSpc>
                <a:spcPct val="90000"/>
              </a:lnSpc>
              <a:buFontTx/>
              <a:buNone/>
            </a:pPr>
            <a:r>
              <a:rPr lang="en-US" sz="2800" smtClean="0">
                <a:cs typeface="Times New Roman" charset="0"/>
              </a:rPr>
              <a:t>Usually, the people who possess advanced technical skills are the hands-on people.  </a:t>
            </a:r>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 calcmode="lin" valueType="num">
                                      <p:cBhvr additive="base">
                                        <p:cTn id="7"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275">
                                            <p:txEl>
                                              <p:pRg st="1" end="1"/>
                                            </p:txEl>
                                          </p:spTgt>
                                        </p:tgtEl>
                                        <p:attrNameLst>
                                          <p:attrName>style.visibility</p:attrName>
                                        </p:attrNameLst>
                                      </p:cBhvr>
                                      <p:to>
                                        <p:strVal val="visible"/>
                                      </p:to>
                                    </p:set>
                                    <p:anim calcmode="lin" valueType="num">
                                      <p:cBhvr additive="base">
                                        <p:cTn id="13"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4275">
                                            <p:txEl>
                                              <p:pRg st="2" end="2"/>
                                            </p:txEl>
                                          </p:spTgt>
                                        </p:tgtEl>
                                        <p:attrNameLst>
                                          <p:attrName>style.visibility</p:attrName>
                                        </p:attrNameLst>
                                      </p:cBhvr>
                                      <p:to>
                                        <p:strVal val="visible"/>
                                      </p:to>
                                    </p:set>
                                    <p:anim calcmode="lin" valueType="num">
                                      <p:cBhvr additive="base">
                                        <p:cTn id="19"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4275">
                                            <p:txEl>
                                              <p:pRg st="3" end="3"/>
                                            </p:txEl>
                                          </p:spTgt>
                                        </p:tgtEl>
                                        <p:attrNameLst>
                                          <p:attrName>style.visibility</p:attrName>
                                        </p:attrNameLst>
                                      </p:cBhvr>
                                      <p:to>
                                        <p:strVal val="visible"/>
                                      </p:to>
                                    </p:set>
                                    <p:anim calcmode="lin" valueType="num">
                                      <p:cBhvr additive="base">
                                        <p:cTn id="25"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4275">
                                            <p:txEl>
                                              <p:pRg st="4" end="4"/>
                                            </p:txEl>
                                          </p:spTgt>
                                        </p:tgtEl>
                                        <p:attrNameLst>
                                          <p:attrName>style.visibility</p:attrName>
                                        </p:attrNameLst>
                                      </p:cBhvr>
                                      <p:to>
                                        <p:strVal val="visible"/>
                                      </p:to>
                                    </p:set>
                                    <p:anim calcmode="lin" valueType="num">
                                      <p:cBhvr additive="base">
                                        <p:cTn id="31"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4275">
                                            <p:txEl>
                                              <p:pRg st="5" end="5"/>
                                            </p:txEl>
                                          </p:spTgt>
                                        </p:tgtEl>
                                        <p:attrNameLst>
                                          <p:attrName>style.visibility</p:attrName>
                                        </p:attrNameLst>
                                      </p:cBhvr>
                                      <p:to>
                                        <p:strVal val="visible"/>
                                      </p:to>
                                    </p:set>
                                    <p:anim calcmode="lin" valueType="num">
                                      <p:cBhvr additive="base">
                                        <p:cTn id="37" dur="500" fill="hold"/>
                                        <p:tgtEl>
                                          <p:spTgt spid="542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smtClean="0">
                <a:cs typeface="Times New Roman" charset="0"/>
              </a:rPr>
              <a:t>b)	</a:t>
            </a:r>
            <a:r>
              <a:rPr lang="en-US" u="sng" smtClean="0">
                <a:cs typeface="Times New Roman" charset="0"/>
              </a:rPr>
              <a:t>Human Skill</a:t>
            </a:r>
            <a:r>
              <a:rPr lang="en-US" smtClean="0">
                <a:cs typeface="Times New Roman" charset="0"/>
              </a:rPr>
              <a:t>:</a:t>
            </a:r>
            <a:r>
              <a:rPr lang="en-US" smtClean="0"/>
              <a:t> </a:t>
            </a:r>
          </a:p>
        </p:txBody>
      </p:sp>
      <p:sp>
        <p:nvSpPr>
          <p:cNvPr id="55299" name="Rectangle 3"/>
          <p:cNvSpPr>
            <a:spLocks noGrp="1" noChangeArrowheads="1"/>
          </p:cNvSpPr>
          <p:nvPr>
            <p:ph idx="1"/>
          </p:nvPr>
        </p:nvSpPr>
        <p:spPr/>
        <p:txBody>
          <a:bodyPr/>
          <a:lstStyle/>
          <a:p>
            <a:pPr eaLnBrk="1" hangingPunct="1">
              <a:buFontTx/>
              <a:buNone/>
            </a:pPr>
            <a:r>
              <a:rPr lang="en-US" sz="3200" smtClean="0">
                <a:cs typeface="Times New Roman" charset="0"/>
              </a:rPr>
              <a:t>This consists of the ability to work effectively with others – to win their cooperation and build effective work teams.</a:t>
            </a:r>
          </a:p>
          <a:p>
            <a:pPr eaLnBrk="1" hangingPunct="1">
              <a:buFontTx/>
              <a:buNone/>
            </a:pPr>
            <a:r>
              <a:rPr lang="en-US" sz="3200" smtClean="0">
                <a:cs typeface="Times New Roman" charset="0"/>
              </a:rPr>
              <a:t> </a:t>
            </a:r>
          </a:p>
          <a:p>
            <a:pPr eaLnBrk="1" hangingPunct="1">
              <a:buFontTx/>
              <a:buNone/>
            </a:pPr>
            <a:r>
              <a:rPr lang="en-US" sz="3200" smtClean="0">
                <a:cs typeface="Times New Roman" charset="0"/>
              </a:rPr>
              <a:t>Good interpersonal relations, communication, delegation and motivation are examples of human skills.  </a:t>
            </a:r>
            <a:endParaRPr lang="en-US" sz="3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298"/>
                                        </p:tgtEl>
                                        <p:attrNameLst>
                                          <p:attrName>style.visibility</p:attrName>
                                        </p:attrNameLst>
                                      </p:cBhvr>
                                      <p:to>
                                        <p:strVal val="visible"/>
                                      </p:to>
                                    </p:set>
                                    <p:anim calcmode="lin" valueType="num">
                                      <p:cBhvr additive="base">
                                        <p:cTn id="7" dur="500" fill="hold"/>
                                        <p:tgtEl>
                                          <p:spTgt spid="55298"/>
                                        </p:tgtEl>
                                        <p:attrNameLst>
                                          <p:attrName>ppt_x</p:attrName>
                                        </p:attrNameLst>
                                      </p:cBhvr>
                                      <p:tavLst>
                                        <p:tav tm="0">
                                          <p:val>
                                            <p:strVal val="#ppt_x"/>
                                          </p:val>
                                        </p:tav>
                                        <p:tav tm="100000">
                                          <p:val>
                                            <p:strVal val="#ppt_x"/>
                                          </p:val>
                                        </p:tav>
                                      </p:tavLst>
                                    </p:anim>
                                    <p:anim calcmode="lin" valueType="num">
                                      <p:cBhvr additive="base">
                                        <p:cTn id="8" dur="500" fill="hold"/>
                                        <p:tgtEl>
                                          <p:spTgt spid="5529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0" end="0"/>
                                            </p:txEl>
                                          </p:spTgt>
                                        </p:tgtEl>
                                        <p:attrNameLst>
                                          <p:attrName>style.visibility</p:attrName>
                                        </p:attrNameLst>
                                      </p:cBhvr>
                                      <p:to>
                                        <p:strVal val="visible"/>
                                      </p:to>
                                    </p:set>
                                    <p:anim calcmode="lin" valueType="num">
                                      <p:cBhvr additive="base">
                                        <p:cTn id="13" dur="500" fill="hold"/>
                                        <p:tgtEl>
                                          <p:spTgt spid="552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calcmode="lin" valueType="num">
                                      <p:cBhvr additive="base">
                                        <p:cTn id="19"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smtClean="0">
                <a:cs typeface="Times New Roman" charset="0"/>
              </a:rPr>
              <a:t>c)	</a:t>
            </a:r>
            <a:r>
              <a:rPr lang="en-US" u="sng" smtClean="0">
                <a:cs typeface="Times New Roman" charset="0"/>
              </a:rPr>
              <a:t>Conceptual Skills</a:t>
            </a:r>
            <a:r>
              <a:rPr lang="en-US" smtClean="0">
                <a:cs typeface="Times New Roman" charset="0"/>
              </a:rPr>
              <a:t>:</a:t>
            </a:r>
            <a:r>
              <a:rPr lang="en-US" smtClean="0"/>
              <a:t> </a:t>
            </a:r>
          </a:p>
        </p:txBody>
      </p:sp>
      <p:sp>
        <p:nvSpPr>
          <p:cNvPr id="51203" name="Rectangle 3"/>
          <p:cNvSpPr>
            <a:spLocks noGrp="1" noChangeArrowheads="1"/>
          </p:cNvSpPr>
          <p:nvPr>
            <p:ph idx="1"/>
          </p:nvPr>
        </p:nvSpPr>
        <p:spPr>
          <a:xfrm>
            <a:off x="304800" y="1885950"/>
            <a:ext cx="8382000" cy="4438650"/>
          </a:xfrm>
        </p:spPr>
        <p:txBody>
          <a:bodyPr>
            <a:normAutofit fontScale="25000" lnSpcReduction="20000"/>
          </a:bodyPr>
          <a:lstStyle/>
          <a:p>
            <a:pPr marL="274320" indent="-274320" eaLnBrk="1" fontAlgn="auto" hangingPunct="1">
              <a:spcAft>
                <a:spcPts val="0"/>
              </a:spcAft>
              <a:buClr>
                <a:schemeClr val="accent3"/>
              </a:buClr>
              <a:buFont typeface="Wingdings 2"/>
              <a:buNone/>
              <a:defRPr/>
            </a:pPr>
            <a:endParaRPr lang="en-US" sz="2400" dirty="0" smtClean="0">
              <a:cs typeface="Times New Roman" charset="0"/>
            </a:endParaRPr>
          </a:p>
          <a:p>
            <a:pPr marL="274320" indent="-274320" eaLnBrk="1" fontAlgn="auto" hangingPunct="1">
              <a:spcAft>
                <a:spcPts val="0"/>
              </a:spcAft>
              <a:buClr>
                <a:schemeClr val="accent3"/>
              </a:buClr>
              <a:buFont typeface="Wingdings 2"/>
              <a:buChar char=""/>
              <a:defRPr/>
            </a:pPr>
            <a:r>
              <a:rPr lang="en-US" sz="12800" dirty="0" smtClean="0"/>
              <a:t>This relates to a manager’s ability to think in abstract(analytical thinking)</a:t>
            </a:r>
          </a:p>
          <a:p>
            <a:pPr marL="274320" indent="-274320" eaLnBrk="1" fontAlgn="auto" hangingPunct="1">
              <a:spcAft>
                <a:spcPts val="0"/>
              </a:spcAft>
              <a:buClr>
                <a:schemeClr val="accent3"/>
              </a:buClr>
              <a:buFont typeface="Wingdings 2"/>
              <a:buChar char=""/>
              <a:defRPr/>
            </a:pPr>
            <a:endParaRPr lang="en-US" sz="12800" dirty="0" smtClean="0"/>
          </a:p>
          <a:p>
            <a:pPr marL="274320" indent="-274320" eaLnBrk="1" fontAlgn="auto" hangingPunct="1">
              <a:spcAft>
                <a:spcPts val="0"/>
              </a:spcAft>
              <a:buClr>
                <a:schemeClr val="accent3"/>
              </a:buClr>
              <a:defRPr/>
            </a:pPr>
            <a:r>
              <a:rPr lang="en-US" sz="12800" dirty="0" smtClean="0"/>
              <a:t>Ability to take a global perspective of the organization  and it’s environment “</a:t>
            </a:r>
            <a:r>
              <a:rPr lang="en-US" sz="12800" dirty="0" smtClean="0">
                <a:cs typeface="Times New Roman" charset="0"/>
              </a:rPr>
              <a:t>to see the Big Picture”</a:t>
            </a:r>
          </a:p>
          <a:p>
            <a:pPr marL="274320" indent="-274320" eaLnBrk="1" fontAlgn="auto" hangingPunct="1">
              <a:spcAft>
                <a:spcPts val="0"/>
              </a:spcAft>
              <a:buClr>
                <a:schemeClr val="accent3"/>
              </a:buClr>
              <a:buFont typeface="Wingdings 2" pitchFamily="18" charset="2"/>
              <a:buNone/>
              <a:defRPr/>
            </a:pPr>
            <a:r>
              <a:rPr lang="en-US" sz="12800" dirty="0" smtClean="0">
                <a:cs typeface="Times New Roman" charset="0"/>
              </a:rPr>
              <a:t> </a:t>
            </a:r>
          </a:p>
          <a:p>
            <a:pPr marL="274320" indent="-274320" eaLnBrk="1" fontAlgn="auto" hangingPunct="1">
              <a:spcAft>
                <a:spcPts val="0"/>
              </a:spcAft>
              <a:buClr>
                <a:schemeClr val="accent3"/>
              </a:buClr>
              <a:defRPr/>
            </a:pPr>
            <a:r>
              <a:rPr lang="en-US" sz="12800" dirty="0" smtClean="0">
                <a:cs typeface="Times New Roman" charset="0"/>
              </a:rPr>
              <a:t>To recognize significant elements in a situation, and to understand the relationship among elements.</a:t>
            </a:r>
          </a:p>
          <a:p>
            <a:pPr marL="274320" indent="-274320" eaLnBrk="1" fontAlgn="auto" hangingPunct="1">
              <a:spcAft>
                <a:spcPts val="0"/>
              </a:spcAft>
              <a:buClr>
                <a:schemeClr val="accent3"/>
              </a:buClr>
              <a:buFont typeface="Wingdings 2"/>
              <a:buNone/>
              <a:defRPr/>
            </a:pPr>
            <a:endParaRPr lang="en-US" sz="12800" dirty="0" smtClean="0"/>
          </a:p>
          <a:p>
            <a:pPr marL="274320" indent="-274320" eaLnBrk="1" fontAlgn="auto" hangingPunct="1">
              <a:spcAft>
                <a:spcPts val="0"/>
              </a:spcAft>
              <a:buClr>
                <a:schemeClr val="accent3"/>
              </a:buClr>
              <a:buFont typeface="Wingdings 2"/>
              <a:buNone/>
              <a:defRPr/>
            </a:pPr>
            <a:r>
              <a:rPr lang="en-US" sz="12800" dirty="0" smtClean="0"/>
              <a:t>   </a:t>
            </a:r>
            <a:endParaRPr lang="en-US" sz="12800" dirty="0" smtClean="0">
              <a:cs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 calcmode="lin" valueType="num">
                                      <p:cBhvr additive="base">
                                        <p:cTn id="13"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 calcmode="lin" valueType="num">
                                      <p:cBhvr additive="base">
                                        <p:cTn id="19"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1203">
                                            <p:txEl>
                                              <p:pRg st="5" end="5"/>
                                            </p:txEl>
                                          </p:spTgt>
                                        </p:tgtEl>
                                        <p:attrNameLst>
                                          <p:attrName>style.visibility</p:attrName>
                                        </p:attrNameLst>
                                      </p:cBhvr>
                                      <p:to>
                                        <p:strVal val="visible"/>
                                      </p:to>
                                    </p:set>
                                    <p:anim calcmode="lin" valueType="num">
                                      <p:cBhvr additive="base">
                                        <p:cTn id="25"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1203">
                                            <p:txEl>
                                              <p:pRg st="7" end="7"/>
                                            </p:txEl>
                                          </p:spTgt>
                                        </p:tgtEl>
                                        <p:attrNameLst>
                                          <p:attrName>style.visibility</p:attrName>
                                        </p:attrNameLst>
                                      </p:cBhvr>
                                      <p:to>
                                        <p:strVal val="visible"/>
                                      </p:to>
                                    </p:set>
                                    <p:anim calcmode="lin" valueType="num">
                                      <p:cBhvr additive="base">
                                        <p:cTn id="31" dur="500" fill="hold"/>
                                        <p:tgtEl>
                                          <p:spTgt spid="5120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12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Content  </a:t>
            </a:r>
          </a:p>
        </p:txBody>
      </p:sp>
      <p:sp>
        <p:nvSpPr>
          <p:cNvPr id="3" name="Content Placeholder 2"/>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None/>
              <a:defRPr/>
            </a:pPr>
            <a:r>
              <a:rPr lang="en-US" sz="2800" b="1" i="1" dirty="0" smtClean="0"/>
              <a:t>By the end of this unit the learner will be able to;</a:t>
            </a:r>
            <a:endParaRPr lang="en-US" sz="2800" dirty="0" smtClean="0"/>
          </a:p>
          <a:p>
            <a:pPr marL="514350" indent="-514350" eaLnBrk="1" fontAlgn="auto" hangingPunct="1">
              <a:spcAft>
                <a:spcPts val="0"/>
              </a:spcAft>
              <a:buClr>
                <a:schemeClr val="accent3"/>
              </a:buClr>
              <a:buFont typeface="Wingdings 2"/>
              <a:buChar char=""/>
              <a:defRPr/>
            </a:pPr>
            <a:r>
              <a:rPr lang="en-US" sz="2800" dirty="0" smtClean="0"/>
              <a:t> </a:t>
            </a:r>
            <a:r>
              <a:rPr lang="en-US" sz="3200" dirty="0" smtClean="0"/>
              <a:t>Describe theories, functions and principles of management.</a:t>
            </a:r>
          </a:p>
          <a:p>
            <a:pPr marL="514350" indent="-514350" eaLnBrk="1" fontAlgn="auto" hangingPunct="1">
              <a:spcAft>
                <a:spcPts val="0"/>
              </a:spcAft>
              <a:buClr>
                <a:schemeClr val="accent3"/>
              </a:buClr>
              <a:buFont typeface="Wingdings 2"/>
              <a:buChar char=""/>
              <a:defRPr/>
            </a:pPr>
            <a:r>
              <a:rPr lang="en-US" sz="3200" dirty="0" smtClean="0"/>
              <a:t>Describe theories and different leadership </a:t>
            </a:r>
            <a:r>
              <a:rPr lang="en-US" sz="3200" dirty="0" smtClean="0"/>
              <a:t>styles.</a:t>
            </a:r>
          </a:p>
          <a:p>
            <a:pPr marL="514350" indent="-514350" eaLnBrk="1" fontAlgn="auto" hangingPunct="1">
              <a:spcAft>
                <a:spcPts val="0"/>
              </a:spcAft>
              <a:buClr>
                <a:schemeClr val="accent3"/>
              </a:buClr>
              <a:buFont typeface="Wingdings 2"/>
              <a:buChar char=""/>
              <a:defRPr/>
            </a:pPr>
            <a:r>
              <a:rPr lang="en-US" sz="3200" dirty="0" smtClean="0"/>
              <a:t>Describe </a:t>
            </a:r>
            <a:r>
              <a:rPr lang="en-US" sz="3200" dirty="0" smtClean="0"/>
              <a:t>Interpersonal Relationship </a:t>
            </a:r>
          </a:p>
          <a:p>
            <a:pPr marL="514350" indent="-514350" eaLnBrk="1" fontAlgn="auto" hangingPunct="1">
              <a:spcAft>
                <a:spcPts val="0"/>
              </a:spcAft>
              <a:buClr>
                <a:schemeClr val="accent3"/>
              </a:buClr>
              <a:buFont typeface="Wingdings 2"/>
              <a:buChar char=""/>
              <a:defRPr/>
            </a:pPr>
            <a:r>
              <a:rPr lang="en-US" sz="3200" dirty="0" smtClean="0"/>
              <a:t>Describe Human Resources Management</a:t>
            </a:r>
          </a:p>
          <a:p>
            <a:pPr marL="514350" indent="-514350" eaLnBrk="1" fontAlgn="auto" hangingPunct="1">
              <a:spcAft>
                <a:spcPts val="0"/>
              </a:spcAft>
              <a:buClr>
                <a:schemeClr val="accent3"/>
              </a:buClr>
              <a:buFont typeface="Wingdings 2"/>
              <a:buChar char=""/>
              <a:defRPr/>
            </a:pPr>
            <a:r>
              <a:rPr lang="en-US" sz="3200" dirty="0" smtClean="0"/>
              <a:t>Describe Organizational change</a:t>
            </a:r>
          </a:p>
          <a:p>
            <a:pPr marL="514350" indent="-514350" eaLnBrk="1" fontAlgn="auto" hangingPunct="1">
              <a:spcAft>
                <a:spcPts val="0"/>
              </a:spcAft>
              <a:buClr>
                <a:schemeClr val="accent3"/>
              </a:buClr>
              <a:buFont typeface="Wingdings 2"/>
              <a:buChar char=""/>
              <a:defRPr/>
            </a:pPr>
            <a:endParaRPr lang="en-US" sz="32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pPr eaLnBrk="1" hangingPunct="1"/>
            <a:r>
              <a:rPr lang="en-US" smtClean="0"/>
              <a:t>Cont </a:t>
            </a:r>
          </a:p>
        </p:txBody>
      </p:sp>
      <p:sp>
        <p:nvSpPr>
          <p:cNvPr id="3" name="Content Placeholder 2"/>
          <p:cNvSpPr>
            <a:spLocks noGrp="1"/>
          </p:cNvSpPr>
          <p:nvPr>
            <p:ph idx="1"/>
          </p:nvPr>
        </p:nvSpPr>
        <p:spPr/>
        <p:txBody>
          <a:bodyPr>
            <a:normAutofit/>
          </a:bodyPr>
          <a:lstStyle/>
          <a:p>
            <a:pPr marL="365760" indent="-256032" eaLnBrk="1" fontAlgn="auto" hangingPunct="1">
              <a:lnSpc>
                <a:spcPct val="90000"/>
              </a:lnSpc>
              <a:spcAft>
                <a:spcPts val="0"/>
              </a:spcAft>
              <a:buClr>
                <a:schemeClr val="accent3"/>
              </a:buClr>
              <a:buFont typeface="Wingdings 2"/>
              <a:buChar char=""/>
              <a:defRPr/>
            </a:pPr>
            <a:r>
              <a:rPr lang="en-US" sz="2800" dirty="0" smtClean="0">
                <a:cs typeface="Times New Roman" charset="0"/>
              </a:rPr>
              <a:t>Conceptualizing is most important for the top management.  The skills are important for formulating long-term plans, making broad policy decisions</a:t>
            </a:r>
          </a:p>
          <a:p>
            <a:pPr marL="365760" indent="-256032" eaLnBrk="1" fontAlgn="auto" hangingPunct="1">
              <a:lnSpc>
                <a:spcPct val="90000"/>
              </a:lnSpc>
              <a:spcAft>
                <a:spcPts val="0"/>
              </a:spcAft>
              <a:buClr>
                <a:schemeClr val="accent3"/>
              </a:buClr>
              <a:buFont typeface="Wingdings 2"/>
              <a:buChar char=""/>
              <a:defRPr/>
            </a:pPr>
            <a:r>
              <a:rPr lang="en-US" sz="2800" dirty="0" smtClean="0">
                <a:cs typeface="Times New Roman" charset="0"/>
              </a:rPr>
              <a:t>Very important for top management</a:t>
            </a:r>
          </a:p>
          <a:p>
            <a:pPr marL="365760" indent="-256032" eaLnBrk="1" fontAlgn="auto" hangingPunct="1">
              <a:lnSpc>
                <a:spcPct val="90000"/>
              </a:lnSpc>
              <a:spcAft>
                <a:spcPts val="0"/>
              </a:spcAft>
              <a:buClr>
                <a:schemeClr val="accent3"/>
              </a:buClr>
              <a:buFont typeface="Wingdings 2"/>
              <a:buNone/>
              <a:defRPr/>
            </a:pPr>
            <a:r>
              <a:rPr lang="en-US" sz="2800" b="1" dirty="0" smtClean="0">
                <a:cs typeface="Times New Roman" charset="0"/>
              </a:rPr>
              <a:t>NB;</a:t>
            </a:r>
          </a:p>
          <a:p>
            <a:pPr marL="365760" indent="-256032" eaLnBrk="1" fontAlgn="auto" hangingPunct="1">
              <a:lnSpc>
                <a:spcPct val="90000"/>
              </a:lnSpc>
              <a:spcAft>
                <a:spcPts val="0"/>
              </a:spcAft>
              <a:buClr>
                <a:schemeClr val="accent3"/>
              </a:buClr>
              <a:buFont typeface="Wingdings" pitchFamily="2" charset="2"/>
              <a:buChar char="Ø"/>
              <a:defRPr/>
            </a:pPr>
            <a:r>
              <a:rPr lang="en-US" sz="2800" dirty="0" smtClean="0">
                <a:cs typeface="Times New Roman" charset="0"/>
              </a:rPr>
              <a:t> The three skills are interrelated – but the proportion or relative significance of each skill varies with the level of management</a:t>
            </a:r>
          </a:p>
          <a:p>
            <a:pPr marL="274320" indent="-274320" eaLnBrk="1" fontAlgn="auto" hangingPunct="1">
              <a:spcAft>
                <a:spcPts val="0"/>
              </a:spcAft>
              <a:buClr>
                <a:schemeClr val="accent3"/>
              </a:buClr>
              <a:buFont typeface="Wingdings 2"/>
              <a:buNone/>
              <a:defRPr/>
            </a:pPr>
            <a:r>
              <a:rPr lang="en-US" sz="2800" dirty="0" smtClean="0">
                <a:cs typeface="Times New Roman" charset="0"/>
              </a:rPr>
              <a:t> </a:t>
            </a:r>
          </a:p>
          <a:p>
            <a:pPr marL="274320" indent="-274320" eaLnBrk="1" fontAlgn="auto" hangingPunct="1">
              <a:spcAft>
                <a:spcPts val="0"/>
              </a:spcAft>
              <a:buClr>
                <a:schemeClr val="accent3"/>
              </a:buClr>
              <a:buFont typeface="Wingdings 2"/>
              <a:buChar char=""/>
              <a:defRPr/>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7000" y="6356350"/>
            <a:ext cx="3352800" cy="365125"/>
          </a:xfrm>
        </p:spPr>
        <p:txBody>
          <a:bodyPr/>
          <a:lstStyle/>
          <a:p>
            <a:pPr algn="l">
              <a:defRPr/>
            </a:pPr>
            <a:fld id="{AA481298-326A-42E6-95F0-950E160936F8}" type="slidenum">
              <a:rPr lang="en-US"/>
              <a:pPr algn="l">
                <a:defRPr/>
              </a:pPr>
              <a:t>31</a:t>
            </a:fld>
            <a:endParaRPr lang="en-US"/>
          </a:p>
        </p:txBody>
      </p:sp>
      <p:pic>
        <p:nvPicPr>
          <p:cNvPr id="37891" name="Picture 4" descr="image002"/>
          <p:cNvPicPr>
            <a:picLocks noGrp="1" noChangeAspect="1" noChangeArrowheads="1"/>
          </p:cNvPicPr>
          <p:nvPr>
            <p:ph idx="1"/>
          </p:nvPr>
        </p:nvPicPr>
        <p:blipFill>
          <a:blip r:embed="rId3"/>
          <a:srcRect/>
          <a:stretch>
            <a:fillRect/>
          </a:stretch>
        </p:blipFill>
        <p:spPr>
          <a:xfrm>
            <a:off x="914400" y="990600"/>
            <a:ext cx="7391400" cy="4800600"/>
          </a:xfrm>
        </p:spPr>
      </p:pic>
      <p:sp>
        <p:nvSpPr>
          <p:cNvPr id="37892" name="Text Box 7"/>
          <p:cNvSpPr txBox="1">
            <a:spLocks noChangeArrowheads="1"/>
          </p:cNvSpPr>
          <p:nvPr/>
        </p:nvSpPr>
        <p:spPr bwMode="auto">
          <a:xfrm>
            <a:off x="1295400" y="255588"/>
            <a:ext cx="5410200" cy="646112"/>
          </a:xfrm>
          <a:prstGeom prst="rect">
            <a:avLst/>
          </a:prstGeom>
          <a:noFill/>
          <a:ln w="9525">
            <a:noFill/>
            <a:miter lim="800000"/>
            <a:headEnd/>
            <a:tailEnd/>
          </a:ln>
        </p:spPr>
        <p:txBody>
          <a:bodyPr>
            <a:spAutoFit/>
          </a:bodyPr>
          <a:lstStyle/>
          <a:p>
            <a:pPr algn="ctr" eaLnBrk="0" hangingPunct="0"/>
            <a:r>
              <a:rPr lang="en-US" sz="3600" b="1">
                <a:solidFill>
                  <a:schemeClr val="tx2"/>
                </a:solidFill>
              </a:rPr>
              <a:t>THE END! Questions</a:t>
            </a:r>
            <a:r>
              <a:rPr lang="en-US" sz="3600"/>
              <a:t> </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buNone/>
            </a:pPr>
            <a:endParaRPr lang="en-US" dirty="0" smtClean="0"/>
          </a:p>
          <a:p>
            <a:pPr algn="ctr">
              <a:buNone/>
            </a:pPr>
            <a:endParaRPr lang="en-US" dirty="0" smtClean="0"/>
          </a:p>
          <a:p>
            <a:pPr algn="ctr">
              <a:buNone/>
            </a:pPr>
            <a:r>
              <a:rPr lang="en-US" b="1" smtClean="0"/>
              <a:t>THANK YOU</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smtClean="0"/>
              <a:t>Content Cont </a:t>
            </a:r>
          </a:p>
        </p:txBody>
      </p:sp>
      <p:sp>
        <p:nvSpPr>
          <p:cNvPr id="9219" name="Content Placeholder 2"/>
          <p:cNvSpPr>
            <a:spLocks noGrp="1"/>
          </p:cNvSpPr>
          <p:nvPr>
            <p:ph idx="1"/>
          </p:nvPr>
        </p:nvSpPr>
        <p:spPr/>
        <p:txBody>
          <a:bodyPr>
            <a:normAutofit lnSpcReduction="10000"/>
          </a:bodyPr>
          <a:lstStyle/>
          <a:p>
            <a:r>
              <a:rPr lang="en-US" sz="3200" smtClean="0"/>
              <a:t>Meetings</a:t>
            </a:r>
          </a:p>
          <a:p>
            <a:r>
              <a:rPr lang="en-US" sz="3200" smtClean="0"/>
              <a:t>Monitoring and evaluation</a:t>
            </a:r>
          </a:p>
          <a:p>
            <a:r>
              <a:rPr lang="en-US" sz="3200" smtClean="0"/>
              <a:t>Interpersonal Relationship Public Relations and customer service</a:t>
            </a:r>
          </a:p>
          <a:p>
            <a:r>
              <a:rPr lang="en-US" sz="3200" smtClean="0"/>
              <a:t>Procurement  </a:t>
            </a:r>
          </a:p>
          <a:p>
            <a:r>
              <a:rPr lang="en-US" sz="3200" smtClean="0"/>
              <a:t>Ethical-Legal issues</a:t>
            </a:r>
          </a:p>
          <a:p>
            <a:r>
              <a:rPr lang="en-US" sz="3200" smtClean="0"/>
              <a:t>Quality assurance</a:t>
            </a:r>
          </a:p>
          <a:p>
            <a:r>
              <a:rPr lang="en-US" sz="3200" smtClean="0"/>
              <a:t>Team dynamics</a:t>
            </a:r>
          </a:p>
          <a:p>
            <a:pPr>
              <a:buFont typeface="Wingdings 2" pitchFamily="18" charset="2"/>
              <a:buNone/>
            </a:pPr>
            <a:endParaRPr lang="en-US" sz="3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anim calcmode="lin" valueType="num">
                                      <p:cBhvr additive="base">
                                        <p:cTn id="19"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219">
                                            <p:txEl>
                                              <p:pRg st="3" end="3"/>
                                            </p:txEl>
                                          </p:spTgt>
                                        </p:tgtEl>
                                        <p:attrNameLst>
                                          <p:attrName>style.visibility</p:attrName>
                                        </p:attrNameLst>
                                      </p:cBhvr>
                                      <p:to>
                                        <p:strVal val="visible"/>
                                      </p:to>
                                    </p:set>
                                    <p:anim calcmode="lin" valueType="num">
                                      <p:cBhvr additive="base">
                                        <p:cTn id="25" dur="500" fill="hold"/>
                                        <p:tgtEl>
                                          <p:spTgt spid="921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2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219">
                                            <p:txEl>
                                              <p:pRg st="4" end="4"/>
                                            </p:txEl>
                                          </p:spTgt>
                                        </p:tgtEl>
                                        <p:attrNameLst>
                                          <p:attrName>style.visibility</p:attrName>
                                        </p:attrNameLst>
                                      </p:cBhvr>
                                      <p:to>
                                        <p:strVal val="visible"/>
                                      </p:to>
                                    </p:set>
                                    <p:anim calcmode="lin" valueType="num">
                                      <p:cBhvr additive="base">
                                        <p:cTn id="31" dur="500" fill="hold"/>
                                        <p:tgtEl>
                                          <p:spTgt spid="921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2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219">
                                            <p:txEl>
                                              <p:pRg st="5" end="5"/>
                                            </p:txEl>
                                          </p:spTgt>
                                        </p:tgtEl>
                                        <p:attrNameLst>
                                          <p:attrName>style.visibility</p:attrName>
                                        </p:attrNameLst>
                                      </p:cBhvr>
                                      <p:to>
                                        <p:strVal val="visible"/>
                                      </p:to>
                                    </p:set>
                                    <p:anim calcmode="lin" valueType="num">
                                      <p:cBhvr additive="base">
                                        <p:cTn id="37" dur="500" fill="hold"/>
                                        <p:tgtEl>
                                          <p:spTgt spid="9219">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2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219">
                                            <p:txEl>
                                              <p:pRg st="6" end="6"/>
                                            </p:txEl>
                                          </p:spTgt>
                                        </p:tgtEl>
                                        <p:attrNameLst>
                                          <p:attrName>style.visibility</p:attrName>
                                        </p:attrNameLst>
                                      </p:cBhvr>
                                      <p:to>
                                        <p:strVal val="visible"/>
                                      </p:to>
                                    </p:set>
                                    <p:anim calcmode="lin" valueType="num">
                                      <p:cBhvr additive="base">
                                        <p:cTn id="43" dur="500" fill="hold"/>
                                        <p:tgtEl>
                                          <p:spTgt spid="9219">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21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smtClean="0"/>
              <a:t> Cont  </a:t>
            </a:r>
          </a:p>
        </p:txBody>
      </p:sp>
      <p:sp>
        <p:nvSpPr>
          <p:cNvPr id="10243" name="Content Placeholder 2"/>
          <p:cNvSpPr>
            <a:spLocks noGrp="1"/>
          </p:cNvSpPr>
          <p:nvPr>
            <p:ph idx="1"/>
          </p:nvPr>
        </p:nvSpPr>
        <p:spPr/>
        <p:txBody>
          <a:bodyPr/>
          <a:lstStyle/>
          <a:p>
            <a:pPr>
              <a:buFont typeface="Arial" charset="0"/>
              <a:buChar char="•"/>
            </a:pPr>
            <a:r>
              <a:rPr lang="en-US" sz="3200" smtClean="0"/>
              <a:t>Time management</a:t>
            </a:r>
          </a:p>
          <a:p>
            <a:r>
              <a:rPr lang="en-US" sz="3200" smtClean="0"/>
              <a:t>Budgeting </a:t>
            </a:r>
          </a:p>
          <a:p>
            <a:r>
              <a:rPr lang="en-US" sz="3200" smtClean="0"/>
              <a:t>Public Finance </a:t>
            </a:r>
            <a:endParaRPr lang="en-GB" sz="3200" smtClean="0"/>
          </a:p>
          <a:p>
            <a:r>
              <a:rPr lang="en-GB" sz="3200" smtClean="0"/>
              <a:t>Conducting an  interview.</a:t>
            </a:r>
          </a:p>
          <a:p>
            <a:r>
              <a:rPr lang="en-US" sz="3200" smtClean="0"/>
              <a:t>Report writing</a:t>
            </a:r>
          </a:p>
          <a:p>
            <a:r>
              <a:rPr lang="en-US" sz="3200" smtClean="0"/>
              <a:t> Entrepreneurship</a:t>
            </a:r>
          </a:p>
          <a:p>
            <a:r>
              <a:rPr lang="en-US" sz="3200" smtClean="0"/>
              <a:t>Quality Assurance</a:t>
            </a:r>
          </a:p>
          <a:p>
            <a:endParaRPr lang="en-US" sz="32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smtClean="0"/>
              <a:t>References</a:t>
            </a:r>
          </a:p>
        </p:txBody>
      </p:sp>
      <p:sp>
        <p:nvSpPr>
          <p:cNvPr id="11267" name="Content Placeholder 2"/>
          <p:cNvSpPr>
            <a:spLocks noGrp="1"/>
          </p:cNvSpPr>
          <p:nvPr>
            <p:ph idx="1"/>
          </p:nvPr>
        </p:nvSpPr>
        <p:spPr/>
        <p:txBody>
          <a:bodyPr/>
          <a:lstStyle/>
          <a:p>
            <a:pPr lvl="1" eaLnBrk="1" hangingPunct="1"/>
            <a:r>
              <a:rPr lang="en-US" sz="2800" smtClean="0"/>
              <a:t>Basavanthappa, BT 2000 </a:t>
            </a:r>
            <a:r>
              <a:rPr lang="en-US" sz="2800" u="sng" smtClean="0"/>
              <a:t>Nursing Administration</a:t>
            </a:r>
            <a:r>
              <a:rPr lang="en-US" sz="2800" smtClean="0"/>
              <a:t> 1</a:t>
            </a:r>
            <a:r>
              <a:rPr lang="en-US" sz="2800" baseline="30000" smtClean="0"/>
              <a:t>st</a:t>
            </a:r>
            <a:r>
              <a:rPr lang="en-US" sz="2800" smtClean="0"/>
              <a:t> edition New Delhi: India</a:t>
            </a:r>
          </a:p>
          <a:p>
            <a:pPr lvl="1" eaLnBrk="1" hangingPunct="1"/>
            <a:r>
              <a:rPr lang="en-US" sz="2800" smtClean="0"/>
              <a:t>McMahon, R., Barton, E. and Polit, m. 1992 </a:t>
            </a:r>
            <a:r>
              <a:rPr lang="en-US" sz="2800" u="sng" smtClean="0"/>
              <a:t>On Being In Charge- A Guide To Management In Primary Health Care </a:t>
            </a:r>
            <a:r>
              <a:rPr lang="en-US" sz="2800" smtClean="0"/>
              <a:t>2nd Edition Geneva: WHO</a:t>
            </a:r>
          </a:p>
          <a:p>
            <a:pPr lvl="1" eaLnBrk="1" hangingPunct="1"/>
            <a:r>
              <a:rPr lang="en-US" sz="2800" smtClean="0"/>
              <a:t>Cole, G. 1996 </a:t>
            </a:r>
            <a:r>
              <a:rPr lang="en-US" sz="2800" u="sng" smtClean="0"/>
              <a:t>Management- Theory and Practice</a:t>
            </a:r>
            <a:r>
              <a:rPr lang="en-US" sz="2800" smtClean="0"/>
              <a:t> 5</a:t>
            </a:r>
            <a:r>
              <a:rPr lang="en-US" sz="2800" baseline="30000" smtClean="0"/>
              <a:t>th</a:t>
            </a:r>
            <a:r>
              <a:rPr lang="en-US" sz="2800" smtClean="0"/>
              <a:t> edition London: ELST with Continuum</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US" smtClean="0"/>
              <a:t>INTRODUCTION</a:t>
            </a:r>
          </a:p>
        </p:txBody>
      </p:sp>
      <p:sp>
        <p:nvSpPr>
          <p:cNvPr id="17411" name="Content Placeholder 2"/>
          <p:cNvSpPr>
            <a:spLocks noGrp="1"/>
          </p:cNvSpPr>
          <p:nvPr>
            <p:ph idx="1"/>
          </p:nvPr>
        </p:nvSpPr>
        <p:spPr>
          <a:xfrm>
            <a:off x="0" y="1219200"/>
            <a:ext cx="9144000" cy="4906963"/>
          </a:xfrm>
        </p:spPr>
        <p:txBody>
          <a:bodyPr>
            <a:noAutofit/>
          </a:bodyPr>
          <a:lstStyle/>
          <a:p>
            <a:pPr eaLnBrk="1" hangingPunct="1">
              <a:buFont typeface="Wingdings 2" pitchFamily="18" charset="2"/>
              <a:buNone/>
            </a:pPr>
            <a:r>
              <a:rPr lang="en-US" sz="2800" dirty="0" smtClean="0">
                <a:solidFill>
                  <a:srgbClr val="FF0000"/>
                </a:solidFill>
              </a:rPr>
              <a:t>Why study Management?</a:t>
            </a:r>
          </a:p>
          <a:p>
            <a:pPr eaLnBrk="1" hangingPunct="1"/>
            <a:r>
              <a:rPr lang="en-US" sz="2800" dirty="0" smtClean="0"/>
              <a:t>Nurses of today, needs to appreciate that health care is a business and it’s success depends on their  participation in changing the systems for delivering cost-effective care and creating strategies to ensure that clients receive quality care</a:t>
            </a:r>
            <a:r>
              <a:rPr lang="en-US" sz="2800" dirty="0" smtClean="0"/>
              <a:t>.</a:t>
            </a:r>
          </a:p>
          <a:p>
            <a:pPr eaLnBrk="1" hangingPunct="1"/>
            <a:r>
              <a:rPr lang="en-US" sz="2800" dirty="0" smtClean="0"/>
              <a:t> </a:t>
            </a:r>
            <a:endParaRPr lang="en-US" sz="2800" dirty="0" smtClean="0"/>
          </a:p>
          <a:p>
            <a:pPr eaLnBrk="1" hangingPunct="1"/>
            <a:r>
              <a:rPr lang="en-US" sz="2800" dirty="0" smtClean="0"/>
              <a:t>Nurses occupy managerial positions and they need to teach those under them to perform the job, match the employee to the job, provide motivational incentives to workers and ensure org. fulfils it’s objectives</a:t>
            </a:r>
          </a:p>
          <a:p>
            <a:pPr eaLnBrk="1" hangingPunct="1"/>
            <a:r>
              <a:rPr lang="en-US" sz="2800" dirty="0" smtClean="0"/>
              <a:t>As </a:t>
            </a:r>
            <a:r>
              <a:rPr lang="en-US" sz="2800" dirty="0" err="1" smtClean="0"/>
              <a:t>KRCN’s</a:t>
            </a:r>
            <a:r>
              <a:rPr lang="en-US" sz="2800" dirty="0" smtClean="0"/>
              <a:t> ?</a:t>
            </a:r>
            <a:endParaRPr lang="en-US" sz="2800"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 calcmode="lin" valueType="num">
                                      <p:cBhvr additive="base">
                                        <p:cTn id="19"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7411">
                                            <p:txEl>
                                              <p:pRg st="3" end="3"/>
                                            </p:txEl>
                                          </p:spTgt>
                                        </p:tgtEl>
                                        <p:attrNameLst>
                                          <p:attrName>style.visibility</p:attrName>
                                        </p:attrNameLst>
                                      </p:cBhvr>
                                      <p:to>
                                        <p:strVal val="visible"/>
                                      </p:to>
                                    </p:set>
                                    <p:anim calcmode="lin" valueType="num">
                                      <p:cBhvr additive="base">
                                        <p:cTn id="25"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411">
                                            <p:txEl>
                                              <p:pRg st="4" end="4"/>
                                            </p:txEl>
                                          </p:spTgt>
                                        </p:tgtEl>
                                        <p:attrNameLst>
                                          <p:attrName>style.visibility</p:attrName>
                                        </p:attrNameLst>
                                      </p:cBhvr>
                                      <p:to>
                                        <p:strVal val="visible"/>
                                      </p:to>
                                    </p:set>
                                    <p:anim calcmode="lin" valueType="num">
                                      <p:cBhvr additive="base">
                                        <p:cTn id="3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normAutofit fontScale="90000"/>
          </a:bodyPr>
          <a:lstStyle/>
          <a:p>
            <a:pPr eaLnBrk="1" hangingPunct="1"/>
            <a:r>
              <a:rPr lang="en-US" sz="4000" smtClean="0">
                <a:cs typeface="Times New Roman" charset="0"/>
              </a:rPr>
              <a:t>Definition of common terminologies:</a:t>
            </a:r>
            <a:endParaRPr lang="en-US" smtClean="0"/>
          </a:p>
        </p:txBody>
      </p:sp>
      <p:sp>
        <p:nvSpPr>
          <p:cNvPr id="16387" name="Rectangle 3"/>
          <p:cNvSpPr>
            <a:spLocks noGrp="1" noChangeArrowheads="1"/>
          </p:cNvSpPr>
          <p:nvPr>
            <p:ph idx="4294967295"/>
          </p:nvPr>
        </p:nvSpPr>
        <p:spPr>
          <a:xfrm>
            <a:off x="0" y="1828800"/>
            <a:ext cx="7239000" cy="3892550"/>
          </a:xfrm>
        </p:spPr>
        <p:txBody>
          <a:bodyPr>
            <a:noAutofit/>
          </a:bodyPr>
          <a:lstStyle/>
          <a:p>
            <a:pPr marL="274320" indent="-274320" eaLnBrk="1" fontAlgn="auto" hangingPunct="1">
              <a:spcAft>
                <a:spcPts val="0"/>
              </a:spcAft>
              <a:buClr>
                <a:schemeClr val="accent3"/>
              </a:buClr>
              <a:buFont typeface="Wingdings 2" pitchFamily="18" charset="2"/>
              <a:buNone/>
              <a:defRPr/>
            </a:pPr>
            <a:r>
              <a:rPr lang="en-US" sz="2800" b="1" dirty="0" smtClean="0">
                <a:cs typeface="Times New Roman" charset="0"/>
              </a:rPr>
              <a:t>Management: </a:t>
            </a:r>
          </a:p>
          <a:p>
            <a:pPr marL="274320" indent="-274320" eaLnBrk="1" fontAlgn="auto" hangingPunct="1">
              <a:spcAft>
                <a:spcPts val="0"/>
              </a:spcAft>
              <a:buClr>
                <a:schemeClr val="accent3"/>
              </a:buClr>
              <a:buFont typeface="Wingdings 2"/>
              <a:buChar char=""/>
              <a:defRPr/>
            </a:pPr>
            <a:r>
              <a:rPr lang="en-US" sz="2800" dirty="0" smtClean="0">
                <a:cs typeface="Times New Roman" charset="0"/>
              </a:rPr>
              <a:t>It is a process of working with and through people to effectively and efficiently achieve organizational objectives utilizing the available resources carefully in a changing environment.</a:t>
            </a:r>
          </a:p>
          <a:p>
            <a:pPr marL="274320" indent="-274320" eaLnBrk="1" fontAlgn="auto" hangingPunct="1">
              <a:spcAft>
                <a:spcPts val="0"/>
              </a:spcAft>
              <a:buClr>
                <a:schemeClr val="accent3"/>
              </a:buClr>
              <a:buFont typeface="Wingdings 2"/>
              <a:buChar char=""/>
              <a:defRPr/>
            </a:pPr>
            <a:r>
              <a:rPr lang="en-US" sz="2800" dirty="0" smtClean="0"/>
              <a:t>process of working with and through individuals and groups of people and other resources to accomplish organizational goals</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386"/>
                                        </p:tgtEl>
                                        <p:attrNameLst>
                                          <p:attrName>style.visibility</p:attrName>
                                        </p:attrNameLst>
                                      </p:cBhvr>
                                      <p:to>
                                        <p:strVal val="visible"/>
                                      </p:to>
                                    </p:set>
                                    <p:anim calcmode="lin" valueType="num">
                                      <p:cBhvr additive="base">
                                        <p:cTn id="7" dur="500" fill="hold"/>
                                        <p:tgtEl>
                                          <p:spTgt spid="16386"/>
                                        </p:tgtEl>
                                        <p:attrNameLst>
                                          <p:attrName>ppt_x</p:attrName>
                                        </p:attrNameLst>
                                      </p:cBhvr>
                                      <p:tavLst>
                                        <p:tav tm="0">
                                          <p:val>
                                            <p:strVal val="#ppt_x"/>
                                          </p:val>
                                        </p:tav>
                                        <p:tav tm="100000">
                                          <p:val>
                                            <p:strVal val="#ppt_x"/>
                                          </p:val>
                                        </p:tav>
                                      </p:tavLst>
                                    </p:anim>
                                    <p:anim calcmode="lin" valueType="num">
                                      <p:cBhvr additive="base">
                                        <p:cTn id="8" dur="500" fill="hold"/>
                                        <p:tgtEl>
                                          <p:spTgt spid="163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0" end="0"/>
                                            </p:txEl>
                                          </p:spTgt>
                                        </p:tgtEl>
                                        <p:attrNameLst>
                                          <p:attrName>style.visibility</p:attrName>
                                        </p:attrNameLst>
                                      </p:cBhvr>
                                      <p:to>
                                        <p:strVal val="visible"/>
                                      </p:to>
                                    </p:set>
                                    <p:anim calcmode="lin" valueType="num">
                                      <p:cBhvr additive="base">
                                        <p:cTn id="13"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1" end="1"/>
                                            </p:txEl>
                                          </p:spTgt>
                                        </p:tgtEl>
                                        <p:attrNameLst>
                                          <p:attrName>style.visibility</p:attrName>
                                        </p:attrNameLst>
                                      </p:cBhvr>
                                      <p:to>
                                        <p:strVal val="visible"/>
                                      </p:to>
                                    </p:set>
                                    <p:anim calcmode="lin" valueType="num">
                                      <p:cBhvr additive="base">
                                        <p:cTn id="19"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2" end="2"/>
                                            </p:txEl>
                                          </p:spTgt>
                                        </p:tgtEl>
                                        <p:attrNameLst>
                                          <p:attrName>style.visibility</p:attrName>
                                        </p:attrNameLst>
                                      </p:cBhvr>
                                      <p:to>
                                        <p:strVal val="visible"/>
                                      </p:to>
                                    </p:set>
                                    <p:anim calcmode="lin" valueType="num">
                                      <p:cBhvr additive="base">
                                        <p:cTn id="25"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cs typeface="Times New Roman" charset="0"/>
              </a:rPr>
              <a:t>Administration Vs Management </a:t>
            </a:r>
            <a:endParaRPr lang="en-US" smtClean="0"/>
          </a:p>
        </p:txBody>
      </p:sp>
      <p:sp>
        <p:nvSpPr>
          <p:cNvPr id="24579" name="Rectangle 3"/>
          <p:cNvSpPr>
            <a:spLocks noGrp="1" noChangeArrowheads="1"/>
          </p:cNvSpPr>
          <p:nvPr>
            <p:ph idx="1"/>
          </p:nvPr>
        </p:nvSpPr>
        <p:spPr/>
        <p:txBody>
          <a:bodyPr/>
          <a:lstStyle/>
          <a:p>
            <a:r>
              <a:rPr lang="en-US" sz="2800" smtClean="0"/>
              <a:t> </a:t>
            </a:r>
            <a:r>
              <a:rPr lang="en-US" sz="2400" smtClean="0"/>
              <a:t>Management and administration are at times used interchangeably; however, they are two different levels of the organization. </a:t>
            </a:r>
          </a:p>
          <a:p>
            <a:r>
              <a:rPr lang="en-US" sz="2400" smtClean="0"/>
              <a:t>The administration is the top level of the organization with the decisive functions. They are responsible for determining the policies and objectives of the organization or the firm.</a:t>
            </a:r>
          </a:p>
          <a:p>
            <a:r>
              <a:rPr lang="en-US" sz="2400" smtClean="0"/>
              <a:t> Management, on the other hand is the middle level executive function. They implement the policies and objectives as decided by the administration.</a:t>
            </a:r>
          </a:p>
          <a:p>
            <a:r>
              <a:rPr lang="en-US" sz="2400" smtClean="0"/>
              <a:t>Management is really a subset of administration</a:t>
            </a:r>
          </a:p>
          <a:p>
            <a:endParaRPr lang="en-US" sz="2800" smtClean="0"/>
          </a:p>
          <a:p>
            <a:endParaRPr lang="en-US" sz="2800" smtClean="0"/>
          </a:p>
          <a:p>
            <a:pPr eaLnBrk="1" hangingPunct="1">
              <a:buFont typeface="Wingdings 2" pitchFamily="18" charset="2"/>
              <a:buNone/>
            </a:pPr>
            <a:endParaRPr lang="en-US" sz="280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 calcmode="lin" valueType="num">
                                      <p:cBhvr additive="base">
                                        <p:cTn id="7" dur="500" fill="hold"/>
                                        <p:tgtEl>
                                          <p:spTgt spid="24578"/>
                                        </p:tgtEl>
                                        <p:attrNameLst>
                                          <p:attrName>ppt_x</p:attrName>
                                        </p:attrNameLst>
                                      </p:cBhvr>
                                      <p:tavLst>
                                        <p:tav tm="0">
                                          <p:val>
                                            <p:strVal val="#ppt_x"/>
                                          </p:val>
                                        </p:tav>
                                        <p:tav tm="100000">
                                          <p:val>
                                            <p:strVal val="#ppt_x"/>
                                          </p:val>
                                        </p:tav>
                                      </p:tavLst>
                                    </p:anim>
                                    <p:anim calcmode="lin" valueType="num">
                                      <p:cBhvr additive="base">
                                        <p:cTn id="8" dur="500" fill="hold"/>
                                        <p:tgtEl>
                                          <p:spTgt spid="2457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0" end="0"/>
                                            </p:txEl>
                                          </p:spTgt>
                                        </p:tgtEl>
                                        <p:attrNameLst>
                                          <p:attrName>style.visibility</p:attrName>
                                        </p:attrNameLst>
                                      </p:cBhvr>
                                      <p:to>
                                        <p:strVal val="visible"/>
                                      </p:to>
                                    </p:set>
                                    <p:anim calcmode="lin" valueType="num">
                                      <p:cBhvr additive="base">
                                        <p:cTn id="13" dur="500" fill="hold"/>
                                        <p:tgtEl>
                                          <p:spTgt spid="2457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1" end="1"/>
                                            </p:txEl>
                                          </p:spTgt>
                                        </p:tgtEl>
                                        <p:attrNameLst>
                                          <p:attrName>style.visibility</p:attrName>
                                        </p:attrNameLst>
                                      </p:cBhvr>
                                      <p:to>
                                        <p:strVal val="visible"/>
                                      </p:to>
                                    </p:set>
                                    <p:anim calcmode="lin" valueType="num">
                                      <p:cBhvr additive="base">
                                        <p:cTn id="19"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9">
                                            <p:txEl>
                                              <p:pRg st="2" end="2"/>
                                            </p:txEl>
                                          </p:spTgt>
                                        </p:tgtEl>
                                        <p:attrNameLst>
                                          <p:attrName>style.visibility</p:attrName>
                                        </p:attrNameLst>
                                      </p:cBhvr>
                                      <p:to>
                                        <p:strVal val="visible"/>
                                      </p:to>
                                    </p:set>
                                    <p:anim calcmode="lin" valueType="num">
                                      <p:cBhvr additive="base">
                                        <p:cTn id="25"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79">
                                            <p:txEl>
                                              <p:pRg st="3" end="3"/>
                                            </p:txEl>
                                          </p:spTgt>
                                        </p:tgtEl>
                                        <p:attrNameLst>
                                          <p:attrName>style.visibility</p:attrName>
                                        </p:attrNameLst>
                                      </p:cBhvr>
                                      <p:to>
                                        <p:strVal val="visible"/>
                                      </p:to>
                                    </p:set>
                                    <p:anim calcmode="lin" valueType="num">
                                      <p:cBhvr additive="base">
                                        <p:cTn id="31"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1362</Words>
  <Application>Microsoft Office PowerPoint</Application>
  <PresentationFormat>On-screen Show (4:3)</PresentationFormat>
  <Paragraphs>178</Paragraphs>
  <Slides>32</Slides>
  <Notes>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INTRODUCTION TO MANAGEMENT</vt:lpstr>
      <vt:lpstr>Purpose</vt:lpstr>
      <vt:lpstr>Content  </vt:lpstr>
      <vt:lpstr>Content Cont </vt:lpstr>
      <vt:lpstr> Cont  </vt:lpstr>
      <vt:lpstr>References</vt:lpstr>
      <vt:lpstr>INTRODUCTION</vt:lpstr>
      <vt:lpstr>Definition of common terminologies:</vt:lpstr>
      <vt:lpstr>Administration Vs Management </vt:lpstr>
      <vt:lpstr>Cont </vt:lpstr>
      <vt:lpstr>Cont  </vt:lpstr>
      <vt:lpstr>What do managers do?</vt:lpstr>
      <vt:lpstr>Cont </vt:lpstr>
      <vt:lpstr>Cont </vt:lpstr>
      <vt:lpstr>Management is both An Art and  Science</vt:lpstr>
      <vt:lpstr>Cont </vt:lpstr>
      <vt:lpstr>Management as a science</vt:lpstr>
      <vt:lpstr>levels of managers in an Organization </vt:lpstr>
      <vt:lpstr>a) TOP LEVEL MANAGERS </vt:lpstr>
      <vt:lpstr>Their specific functions include: </vt:lpstr>
      <vt:lpstr>b) MIDDLE LEVEL MANAGERS </vt:lpstr>
      <vt:lpstr>c) SUPERVISORY/FIRST/LOWER LEVEL MANAGERS </vt:lpstr>
      <vt:lpstr>Their specific functions include:</vt:lpstr>
      <vt:lpstr>THE ATTRIBUTES/QUALITIES OF A MANAGER </vt:lpstr>
      <vt:lpstr>Cont </vt:lpstr>
      <vt:lpstr>Slide 26</vt:lpstr>
      <vt:lpstr>SKILLS OF AN EFFECTIVE MANAGER </vt:lpstr>
      <vt:lpstr>b) Human Skill: </vt:lpstr>
      <vt:lpstr>c) Conceptual Skills: </vt:lpstr>
      <vt:lpstr>Cont </vt:lpstr>
      <vt:lpstr>Slide 31</vt:lpstr>
      <vt:lpstr>Slide 32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KAJWANG SAMSON</dc:creator>
  <cp:lastModifiedBy>KAJWANG SAMSON</cp:lastModifiedBy>
  <cp:revision>6</cp:revision>
  <dcterms:created xsi:type="dcterms:W3CDTF">2016-05-26T07:24:52Z</dcterms:created>
  <dcterms:modified xsi:type="dcterms:W3CDTF">2016-06-06T07:20:15Z</dcterms:modified>
</cp:coreProperties>
</file>