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9" r:id="rId2"/>
    <p:sldId id="290" r:id="rId3"/>
    <p:sldId id="291" r:id="rId4"/>
    <p:sldId id="292" r:id="rId5"/>
    <p:sldId id="264" r:id="rId6"/>
    <p:sldId id="267" r:id="rId7"/>
    <p:sldId id="268" r:id="rId8"/>
    <p:sldId id="269" r:id="rId9"/>
    <p:sldId id="270" r:id="rId10"/>
    <p:sldId id="276" r:id="rId11"/>
    <p:sldId id="271" r:id="rId12"/>
    <p:sldId id="277" r:id="rId13"/>
    <p:sldId id="272" r:id="rId14"/>
    <p:sldId id="275" r:id="rId15"/>
    <p:sldId id="282" r:id="rId16"/>
    <p:sldId id="287" r:id="rId17"/>
    <p:sldId id="288" r:id="rId18"/>
    <p:sldId id="29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41" d="100"/>
          <a:sy n="41" d="100"/>
        </p:scale>
        <p:origin x="-2226" y="-6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E0C21B-25E4-4084-8B33-32AF7CAFEC37}" type="datetimeFigureOut">
              <a:rPr lang="en-US" smtClean="0"/>
              <a:pPr/>
              <a:t>06-Jun-16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CDF1DB-9EC2-4049-BF18-9AAB5F9BA5C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4AB5EE18-9A69-4751-8B62-4A816C588AFE}" type="slidenum">
              <a:rPr lang="en-US" smtClean="0">
                <a:latin typeface="Times New Roman" pitchFamily="18" charset="0"/>
              </a:rPr>
              <a:pPr/>
              <a:t>1</a:t>
            </a:fld>
            <a:endParaRPr lang="en-US" smtClean="0">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spcBef>
                <a:spcPct val="0"/>
              </a:spcBef>
            </a:pPr>
            <a:endParaRPr lang="en-US" smtClean="0">
              <a:latin typeface="Times New Roman" pitchFamily="18" charset="0"/>
              <a:cs typeface="Times New Roman" pitchFamily="18" charset="0"/>
            </a:endParaRPr>
          </a:p>
          <a:p>
            <a:pPr eaLnBrk="1" hangingPunct="1">
              <a:spcBef>
                <a:spcPct val="0"/>
              </a:spcBef>
            </a:pPr>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AF800DE-7ABB-4493-9D96-8F76B18AC604}" type="datetimeFigureOut">
              <a:rPr lang="en-US" smtClean="0"/>
              <a:pPr/>
              <a:t>06-Jun-16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5C6E30B-0094-445E-AFEC-E1AA7FA6B7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F800DE-7ABB-4493-9D96-8F76B18AC604}" type="datetimeFigureOut">
              <a:rPr lang="en-US" smtClean="0"/>
              <a:pPr/>
              <a:t>06-Jun-16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E30B-0094-445E-AFEC-E1AA7FA6B7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F800DE-7ABB-4493-9D96-8F76B18AC604}" type="datetimeFigureOut">
              <a:rPr lang="en-US" smtClean="0"/>
              <a:pPr/>
              <a:t>06-Jun-16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E30B-0094-445E-AFEC-E1AA7FA6B7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F800DE-7ABB-4493-9D96-8F76B18AC604}" type="datetimeFigureOut">
              <a:rPr lang="en-US" smtClean="0"/>
              <a:pPr/>
              <a:t>06-Jun-16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E30B-0094-445E-AFEC-E1AA7FA6B73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AF800DE-7ABB-4493-9D96-8F76B18AC604}" type="datetimeFigureOut">
              <a:rPr lang="en-US" smtClean="0"/>
              <a:pPr/>
              <a:t>06-Jun-16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C6E30B-0094-445E-AFEC-E1AA7FA6B73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F800DE-7ABB-4493-9D96-8F76B18AC604}" type="datetimeFigureOut">
              <a:rPr lang="en-US" smtClean="0"/>
              <a:pPr/>
              <a:t>06-Jun-16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6E30B-0094-445E-AFEC-E1AA7FA6B7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AF800DE-7ABB-4493-9D96-8F76B18AC604}" type="datetimeFigureOut">
              <a:rPr lang="en-US" smtClean="0"/>
              <a:pPr/>
              <a:t>06-Jun-16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C6E30B-0094-445E-AFEC-E1AA7FA6B7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F800DE-7ABB-4493-9D96-8F76B18AC604}" type="datetimeFigureOut">
              <a:rPr lang="en-US" smtClean="0"/>
              <a:pPr/>
              <a:t>06-Jun-16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C6E30B-0094-445E-AFEC-E1AA7FA6B7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800DE-7ABB-4493-9D96-8F76B18AC604}" type="datetimeFigureOut">
              <a:rPr lang="en-US" smtClean="0"/>
              <a:pPr/>
              <a:t>06-Jun-16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C6E30B-0094-445E-AFEC-E1AA7FA6B7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F800DE-7ABB-4493-9D96-8F76B18AC604}" type="datetimeFigureOut">
              <a:rPr lang="en-US" smtClean="0"/>
              <a:pPr/>
              <a:t>06-Jun-16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C6E30B-0094-445E-AFEC-E1AA7FA6B7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F800DE-7ABB-4493-9D96-8F76B18AC604}" type="datetimeFigureOut">
              <a:rPr lang="en-US" smtClean="0"/>
              <a:pPr/>
              <a:t>06-Jun-16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5C6E30B-0094-445E-AFEC-E1AA7FA6B73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AF800DE-7ABB-4493-9D96-8F76B18AC604}" type="datetimeFigureOut">
              <a:rPr lang="en-US" smtClean="0"/>
              <a:pPr/>
              <a:t>06-Jun-16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5C6E30B-0094-445E-AFEC-E1AA7FA6B73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1524000"/>
            <a:ext cx="7851648" cy="1828800"/>
          </a:xfrm>
        </p:spPr>
        <p:txBody>
          <a:bodyPr>
            <a:normAutofit/>
          </a:bodyPr>
          <a:lstStyle/>
          <a:p>
            <a:pPr fontAlgn="auto">
              <a:spcAft>
                <a:spcPts val="0"/>
              </a:spcAft>
              <a:defRPr/>
            </a:pPr>
            <a:r>
              <a:rPr lang="en-US" sz="5400" dirty="0" smtClean="0"/>
              <a:t>Conflict Management and Resolution </a:t>
            </a:r>
          </a:p>
        </p:txBody>
      </p:sp>
      <p:sp>
        <p:nvSpPr>
          <p:cNvPr id="5123" name="Subtitle 7"/>
          <p:cNvSpPr>
            <a:spLocks noGrp="1"/>
          </p:cNvSpPr>
          <p:nvPr>
            <p:ph type="subTitle" idx="1"/>
          </p:nvPr>
        </p:nvSpPr>
        <p:spPr>
          <a:xfrm>
            <a:off x="533400" y="3228975"/>
            <a:ext cx="7854950" cy="1752600"/>
          </a:xfrm>
        </p:spPr>
        <p:txBody>
          <a:bodyPr/>
          <a:lstStyle/>
          <a:p>
            <a:pPr marR="0">
              <a:lnSpc>
                <a:spcPct val="80000"/>
              </a:lnSpc>
            </a:pPr>
            <a:endParaRPr lang="en-US" sz="1000" dirty="0" smtClean="0"/>
          </a:p>
          <a:p>
            <a:pPr marR="0">
              <a:lnSpc>
                <a:spcPct val="80000"/>
              </a:lnSpc>
            </a:pPr>
            <a:r>
              <a:rPr lang="en-US" dirty="0" smtClean="0"/>
              <a:t>By</a:t>
            </a:r>
          </a:p>
          <a:p>
            <a:pPr marR="0">
              <a:lnSpc>
                <a:spcPct val="80000"/>
              </a:lnSpc>
            </a:pPr>
            <a:r>
              <a:rPr lang="en-US" dirty="0" smtClean="0"/>
              <a:t>SAMSON K’AJWANG’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ox(in)">
                                      <p:cBhvr>
                                        <p:cTn id="7" dur="500"/>
                                        <p:tgtEl>
                                          <p:spTgt spid="2050"/>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3200" dirty="0" smtClean="0"/>
              <a:t>Avoidance</a:t>
            </a:r>
          </a:p>
          <a:p>
            <a:pPr marL="514350" indent="-514350">
              <a:buFont typeface="+mj-lt"/>
              <a:buAutoNum type="arabicPeriod"/>
            </a:pPr>
            <a:r>
              <a:rPr lang="en-US" sz="3200" dirty="0" smtClean="0"/>
              <a:t>persuading</a:t>
            </a:r>
          </a:p>
          <a:p>
            <a:pPr marL="514350" indent="-514350">
              <a:buFont typeface="+mj-lt"/>
              <a:buAutoNum type="arabicPeriod"/>
            </a:pPr>
            <a:r>
              <a:rPr lang="en-US" sz="3200" dirty="0" smtClean="0"/>
              <a:t> Compromise/Collaboration.</a:t>
            </a:r>
          </a:p>
          <a:p>
            <a:pPr marL="514350" indent="-514350">
              <a:buFont typeface="+mj-lt"/>
              <a:buAutoNum type="arabicPeriod"/>
            </a:pPr>
            <a:r>
              <a:rPr lang="en-US" sz="3200" dirty="0" smtClean="0"/>
              <a:t>Negotiating(Bargaining )</a:t>
            </a:r>
          </a:p>
          <a:p>
            <a:pPr marL="514350" indent="-514350">
              <a:buFont typeface="+mj-lt"/>
              <a:buAutoNum type="arabicPeriod"/>
            </a:pPr>
            <a:r>
              <a:rPr lang="en-US" sz="3200" dirty="0" smtClean="0"/>
              <a:t>Compelling or Forcing</a:t>
            </a:r>
          </a:p>
          <a:p>
            <a:pPr marL="514350" indent="-514350">
              <a:buFont typeface="+mj-lt"/>
              <a:buAutoNum type="arabicPeriod"/>
            </a:pPr>
            <a:r>
              <a:rPr lang="en-US" sz="3200" dirty="0" smtClean="0"/>
              <a:t>Smoothing </a:t>
            </a:r>
          </a:p>
          <a:p>
            <a:pPr marL="514350" indent="-514350">
              <a:buFont typeface="+mj-lt"/>
              <a:buAutoNum type="arabicPeriod"/>
            </a:pPr>
            <a:endParaRPr lang="en-US" sz="3200" dirty="0" smtClean="0"/>
          </a:p>
          <a:p>
            <a:pPr marL="514350" indent="-514350">
              <a:buNone/>
            </a:pPr>
            <a:endParaRPr lang="en-US" sz="3200" dirty="0" smtClean="0"/>
          </a:p>
          <a:p>
            <a:pPr marL="514350" indent="-514350">
              <a:buFont typeface="+mj-lt"/>
              <a:buAutoNum type="arabicPeriod"/>
            </a:pPr>
            <a:endParaRPr lang="en-US" sz="32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a:bodyPr>
          <a:lstStyle/>
          <a:p>
            <a:pPr>
              <a:buNone/>
            </a:pPr>
            <a:r>
              <a:rPr lang="en-US" sz="3300" b="1" dirty="0" smtClean="0"/>
              <a:t>1) Avoidance</a:t>
            </a:r>
          </a:p>
          <a:p>
            <a:pPr>
              <a:buNone/>
            </a:pPr>
            <a:r>
              <a:rPr lang="en-US" sz="3000" dirty="0" smtClean="0"/>
              <a:t>Characterized by dodging conflict by:</a:t>
            </a:r>
          </a:p>
          <a:p>
            <a:r>
              <a:rPr lang="en-US" sz="3000" dirty="0" smtClean="0"/>
              <a:t>–Withdrawal</a:t>
            </a:r>
          </a:p>
          <a:p>
            <a:pPr>
              <a:buNone/>
            </a:pPr>
            <a:r>
              <a:rPr lang="en-US" sz="3000" dirty="0" smtClean="0"/>
              <a:t>NB;</a:t>
            </a:r>
          </a:p>
          <a:p>
            <a:pPr>
              <a:buFont typeface="Wingdings" pitchFamily="2" charset="2"/>
              <a:buChar char="Ø"/>
            </a:pPr>
            <a:r>
              <a:rPr lang="en-US" sz="3000" dirty="0" smtClean="0"/>
              <a:t>Used when issues are trivial</a:t>
            </a:r>
          </a:p>
          <a:p>
            <a:pPr>
              <a:buFont typeface="Wingdings" pitchFamily="2" charset="2"/>
              <a:buChar char="Ø"/>
            </a:pPr>
            <a:r>
              <a:rPr lang="en-US" sz="3000" dirty="0" smtClean="0"/>
              <a:t>When you are sure nothing can be done to change the situation</a:t>
            </a:r>
          </a:p>
          <a:p>
            <a:pPr>
              <a:buFont typeface="Wingdings" pitchFamily="2" charset="2"/>
              <a:buChar char="Ø"/>
            </a:pPr>
            <a:r>
              <a:rPr lang="en-US" sz="3000" dirty="0" smtClean="0"/>
              <a:t>It’s the least effective in resolving conflicts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a:bodyPr>
          <a:lstStyle/>
          <a:p>
            <a:pPr>
              <a:buNone/>
            </a:pPr>
            <a:r>
              <a:rPr lang="en-US" sz="3200" b="1" dirty="0" smtClean="0"/>
              <a:t>2) Persuation;</a:t>
            </a:r>
          </a:p>
          <a:p>
            <a:r>
              <a:rPr lang="en-US" sz="3200" dirty="0" smtClean="0"/>
              <a:t>The aim is to change another person’s point of view, way of thinking values or ideas</a:t>
            </a:r>
          </a:p>
          <a:p>
            <a:r>
              <a:rPr lang="en-US" sz="3200" dirty="0" smtClean="0"/>
              <a:t>The idea is to convince the other party that your point of view should prevail</a:t>
            </a:r>
          </a:p>
          <a:p>
            <a:pPr>
              <a:buNone/>
            </a:pPr>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a:bodyPr>
          <a:lstStyle/>
          <a:p>
            <a:pPr>
              <a:buNone/>
            </a:pPr>
            <a:r>
              <a:rPr lang="en-US" sz="3000" b="1" dirty="0" smtClean="0"/>
              <a:t>3) Compromise/collaborate</a:t>
            </a:r>
          </a:p>
          <a:p>
            <a:r>
              <a:rPr lang="en-US" dirty="0" smtClean="0"/>
              <a:t>Involves developing a compromise solution, and identifying a common enemy to distract the combative groups</a:t>
            </a:r>
          </a:p>
          <a:p>
            <a:r>
              <a:rPr lang="en-US" dirty="0" smtClean="0"/>
              <a:t>􀃡Results in gains and loses per party.</a:t>
            </a:r>
          </a:p>
          <a:p>
            <a:r>
              <a:rPr lang="en-US" dirty="0" smtClean="0"/>
              <a:t>􀃡Useful as last resort to manage conflicts.</a:t>
            </a:r>
          </a:p>
          <a:p>
            <a:r>
              <a:rPr lang="en-US" dirty="0" smtClean="0"/>
              <a:t>􀃡Does not favour any one party.</a:t>
            </a:r>
          </a:p>
          <a:p>
            <a:r>
              <a:rPr lang="en-US" dirty="0" smtClean="0"/>
              <a:t>􀃡Both parties feel better off than during conflict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lstStyle/>
          <a:p>
            <a:pPr>
              <a:buNone/>
            </a:pPr>
            <a:r>
              <a:rPr lang="en-US" sz="2800" b="1" dirty="0" smtClean="0"/>
              <a:t>4) Negotiating (Bargaining);</a:t>
            </a:r>
          </a:p>
          <a:p>
            <a:r>
              <a:rPr lang="en-US" sz="2800" dirty="0" smtClean="0"/>
              <a:t>Begin by high demands but be prepared to back down on issues</a:t>
            </a:r>
          </a:p>
          <a:p>
            <a:r>
              <a:rPr lang="en-US" sz="2800" dirty="0" smtClean="0"/>
              <a:t>Always start with easy issues and emphasize similarities in your discussions</a:t>
            </a:r>
          </a:p>
          <a:p>
            <a:r>
              <a:rPr lang="en-US" sz="2800" dirty="0" smtClean="0"/>
              <a:t>Should be willing to acknowledge the good points made by the other person </a:t>
            </a:r>
          </a:p>
          <a:p>
            <a:r>
              <a:rPr lang="en-US" sz="2800" dirty="0" smtClean="0"/>
              <a:t>Keep stressing the importance of reaching an agreement </a:t>
            </a:r>
          </a:p>
          <a:p>
            <a:endParaRPr 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lnSpcReduction="10000"/>
          </a:bodyPr>
          <a:lstStyle/>
          <a:p>
            <a:pPr>
              <a:buNone/>
            </a:pPr>
            <a:r>
              <a:rPr lang="en-US" sz="2800" b="1" dirty="0" smtClean="0"/>
              <a:t>5) </a:t>
            </a:r>
            <a:r>
              <a:rPr lang="en-US" sz="3200" b="1" dirty="0" smtClean="0"/>
              <a:t>Compelling or Forcing;</a:t>
            </a:r>
          </a:p>
          <a:p>
            <a:r>
              <a:rPr lang="en-US" sz="3200" dirty="0" smtClean="0"/>
              <a:t>The aim here is to force or oblige another person to do something that you want done</a:t>
            </a:r>
          </a:p>
          <a:p>
            <a:pPr>
              <a:buNone/>
            </a:pPr>
            <a:r>
              <a:rPr lang="en-US" sz="2800" b="1" dirty="0" smtClean="0"/>
              <a:t>When to use compelling;</a:t>
            </a:r>
          </a:p>
          <a:p>
            <a:r>
              <a:rPr lang="en-US" sz="2800" dirty="0" smtClean="0"/>
              <a:t>This strategy should be used sparingly, otherwise it loses effectiveness</a:t>
            </a:r>
          </a:p>
          <a:p>
            <a:r>
              <a:rPr lang="en-US" sz="2800" dirty="0" smtClean="0"/>
              <a:t>Use under emergency conditions, when there is no time, no opportunity for discussions</a:t>
            </a:r>
          </a:p>
          <a:p>
            <a:r>
              <a:rPr lang="en-US" sz="2800" dirty="0" smtClean="0"/>
              <a:t>Use when rights are violated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dirty="0" smtClean="0"/>
              <a:t>-For effective Christian approach to conflict, prayer and strong biblical understanding of conflict resolution tactics are crucial.</a:t>
            </a:r>
          </a:p>
          <a:p>
            <a:r>
              <a:rPr lang="en-US" dirty="0" smtClean="0"/>
              <a:t>- Recognize that conflict is an enduring part of organizational behavior, and develop the skills to be able to analyze and manage it.</a:t>
            </a:r>
          </a:p>
          <a:p>
            <a:r>
              <a:rPr lang="en-US" dirty="0" smtClean="0"/>
              <a:t>- When conflict occurs, try to identify its source and move quickly to intervene to find a solution before the problem escalates.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lstStyle/>
          <a:p>
            <a:r>
              <a:rPr lang="en-US" dirty="0" smtClean="0"/>
              <a:t>Whenever you make an important change to role and task relationships, always consider whether they will create conflict.</a:t>
            </a:r>
          </a:p>
          <a:p>
            <a:r>
              <a:rPr lang="en-US" dirty="0" smtClean="0"/>
              <a:t>Recognize that good organizational design can prevent conflict from emerging.</a:t>
            </a:r>
          </a:p>
          <a:p>
            <a:r>
              <a:rPr lang="en-US" dirty="0" smtClean="0"/>
              <a:t>- Recognize that the appropriateness of a conflict management strategy depends on the source of the conflict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endParaRPr lang="en-US" b="1" dirty="0" smtClean="0"/>
          </a:p>
          <a:p>
            <a:pPr algn="ctr">
              <a:buNone/>
            </a:pPr>
            <a:endParaRPr lang="en-US" b="1" smtClean="0"/>
          </a:p>
          <a:p>
            <a:pPr algn="ctr">
              <a:buNone/>
            </a:pPr>
            <a:r>
              <a:rPr lang="en-US" b="1" smtClean="0"/>
              <a:t>THANK </a:t>
            </a:r>
            <a:r>
              <a:rPr lang="en-US" b="1" dirty="0" smtClean="0"/>
              <a:t>YOU</a:t>
            </a: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685800"/>
            <a:ext cx="7467600" cy="914400"/>
          </a:xfrm>
        </p:spPr>
        <p:txBody>
          <a:bodyPr/>
          <a:lstStyle/>
          <a:p>
            <a:r>
              <a:rPr lang="en-US" b="1" dirty="0" smtClean="0"/>
              <a:t>Conflict defined;</a:t>
            </a:r>
            <a:endParaRPr lang="en-US" b="1" dirty="0"/>
          </a:p>
        </p:txBody>
      </p:sp>
      <p:sp>
        <p:nvSpPr>
          <p:cNvPr id="3" name="Content Placeholder 2"/>
          <p:cNvSpPr>
            <a:spLocks noGrp="1"/>
          </p:cNvSpPr>
          <p:nvPr>
            <p:ph idx="1"/>
          </p:nvPr>
        </p:nvSpPr>
        <p:spPr>
          <a:xfrm>
            <a:off x="0" y="1600200"/>
            <a:ext cx="8686800" cy="5257800"/>
          </a:xfrm>
        </p:spPr>
        <p:txBody>
          <a:bodyPr>
            <a:normAutofit/>
          </a:bodyPr>
          <a:lstStyle/>
          <a:p>
            <a:r>
              <a:rPr lang="en-US" sz="2800" dirty="0" smtClean="0"/>
              <a:t>“An expressed struggle between at least two interdependent parties who perceive incompatible goals, scarce resources and interference from others in achieving their goals”</a:t>
            </a:r>
          </a:p>
          <a:p>
            <a:r>
              <a:rPr lang="en-US" sz="2800" dirty="0" smtClean="0"/>
              <a:t>A clash of struggle between persons or groups. This could be as a result of disagreement because of different view points</a:t>
            </a:r>
          </a:p>
          <a:p>
            <a:r>
              <a:rPr lang="en-US" sz="2800" dirty="0" smtClean="0"/>
              <a:t>Is a natural inevitable condition in organizations due to differences in goals,values,ideas,attitudes and personalities,beliefs,feelings.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NB</a:t>
            </a:r>
            <a:endParaRPr lang="en-US" dirty="0"/>
          </a:p>
        </p:txBody>
      </p:sp>
      <p:sp>
        <p:nvSpPr>
          <p:cNvPr id="3" name="Content Placeholder 2"/>
          <p:cNvSpPr>
            <a:spLocks noGrp="1"/>
          </p:cNvSpPr>
          <p:nvPr>
            <p:ph idx="1"/>
          </p:nvPr>
        </p:nvSpPr>
        <p:spPr/>
        <p:txBody>
          <a:bodyPr/>
          <a:lstStyle/>
          <a:p>
            <a:r>
              <a:rPr lang="en-US" dirty="0" smtClean="0"/>
              <a:t>In conflict situations, aggressive behavior like anger, retaliation or escape tactics, can occur with each opposing group viewing the other as an enemy. This may make it difficult for them to work together in future because of suspicion </a:t>
            </a:r>
          </a:p>
          <a:p>
            <a:r>
              <a:rPr lang="en-US" dirty="0" smtClean="0"/>
              <a:t>Disagreement is not necessarily conflict because a disagreement could occur and be amicably resolved.However,when there is open hostile opposition, a disagreement becomes conflict</a:t>
            </a:r>
          </a:p>
          <a:p>
            <a:r>
              <a:rPr lang="en-US" dirty="0" smtClean="0"/>
              <a:t>Managing conflict is an important aspect of leadership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conflicts;</a:t>
            </a:r>
            <a:endParaRPr lang="en-US" dirty="0"/>
          </a:p>
        </p:txBody>
      </p:sp>
      <p:sp>
        <p:nvSpPr>
          <p:cNvPr id="3" name="Content Placeholder 2"/>
          <p:cNvSpPr>
            <a:spLocks noGrp="1"/>
          </p:cNvSpPr>
          <p:nvPr>
            <p:ph idx="1"/>
          </p:nvPr>
        </p:nvSpPr>
        <p:spPr/>
        <p:txBody>
          <a:bodyPr>
            <a:normAutofit/>
          </a:bodyPr>
          <a:lstStyle/>
          <a:p>
            <a:pPr>
              <a:buFont typeface="Wingdings" pitchFamily="2" charset="2"/>
              <a:buChar char="Ø"/>
            </a:pPr>
            <a:r>
              <a:rPr lang="en-US" sz="3200" dirty="0" smtClean="0"/>
              <a:t>Frustration of personal needs</a:t>
            </a:r>
          </a:p>
          <a:p>
            <a:pPr>
              <a:buFont typeface="Wingdings" pitchFamily="2" charset="2"/>
              <a:buChar char="Ø"/>
            </a:pPr>
            <a:r>
              <a:rPr lang="en-US" sz="3200" dirty="0" smtClean="0"/>
              <a:t>Feeling that ones values are threated by others</a:t>
            </a:r>
          </a:p>
          <a:p>
            <a:pPr>
              <a:buFont typeface="Wingdings" pitchFamily="2" charset="2"/>
              <a:buChar char="Ø"/>
            </a:pPr>
            <a:r>
              <a:rPr lang="en-US" sz="3200" dirty="0" smtClean="0"/>
              <a:t>Unjust treatment</a:t>
            </a:r>
          </a:p>
          <a:p>
            <a:pPr marL="609600" indent="-609600">
              <a:lnSpc>
                <a:spcPct val="80000"/>
              </a:lnSpc>
              <a:buFont typeface="Wingdings" pitchFamily="2" charset="2"/>
              <a:buChar char="Ø"/>
            </a:pPr>
            <a:r>
              <a:rPr lang="en-US" sz="3200" dirty="0" smtClean="0"/>
              <a:t>Competition for scarcity of resources</a:t>
            </a:r>
          </a:p>
          <a:p>
            <a:pPr marL="609600" indent="-609600">
              <a:lnSpc>
                <a:spcPct val="80000"/>
              </a:lnSpc>
              <a:buFont typeface="Wingdings" pitchFamily="2" charset="2"/>
              <a:buChar char="Ø"/>
            </a:pPr>
            <a:r>
              <a:rPr lang="en-US" sz="3200" dirty="0" smtClean="0"/>
              <a:t>Unworkable organizational structure</a:t>
            </a:r>
          </a:p>
          <a:p>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Positive aspects/Benefits of conflicts</a:t>
            </a:r>
            <a:endParaRPr lang="en-US" sz="4000" dirty="0"/>
          </a:p>
        </p:txBody>
      </p:sp>
      <p:sp>
        <p:nvSpPr>
          <p:cNvPr id="3" name="Content Placeholder 2"/>
          <p:cNvSpPr>
            <a:spLocks noGrp="1"/>
          </p:cNvSpPr>
          <p:nvPr>
            <p:ph idx="1"/>
          </p:nvPr>
        </p:nvSpPr>
        <p:spPr/>
        <p:txBody>
          <a:bodyPr>
            <a:normAutofit/>
          </a:bodyPr>
          <a:lstStyle/>
          <a:p>
            <a:r>
              <a:rPr lang="en-US" sz="3200" dirty="0" smtClean="0"/>
              <a:t>Brings group cohesion(members come closer)</a:t>
            </a:r>
          </a:p>
          <a:p>
            <a:r>
              <a:rPr lang="en-US" sz="3200" b="1" dirty="0" smtClean="0"/>
              <a:t> </a:t>
            </a:r>
            <a:r>
              <a:rPr lang="en-US" sz="3200" dirty="0" smtClean="0"/>
              <a:t>Understanding; satisfying in realizing that  relationship survive difficult experience</a:t>
            </a:r>
          </a:p>
          <a:p>
            <a:pPr>
              <a:buNone/>
            </a:pPr>
            <a:r>
              <a:rPr lang="en-US" sz="3200" b="1" dirty="0" smtClean="0"/>
              <a:t>Promotes genuine interpersonal contact;</a:t>
            </a:r>
          </a:p>
          <a:p>
            <a:pPr>
              <a:buFont typeface="Wingdings" pitchFamily="2" charset="2"/>
              <a:buChar char="Ø"/>
            </a:pPr>
            <a:r>
              <a:rPr lang="en-US" sz="3200" dirty="0" smtClean="0"/>
              <a:t>Challenge by one leads two to meet and experience their unique differences.</a:t>
            </a:r>
          </a:p>
          <a:p>
            <a:endParaRPr lang="en-US" sz="32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Negative aspects/Evils of conflicts</a:t>
            </a:r>
            <a:endParaRPr lang="en-US" dirty="0"/>
          </a:p>
        </p:txBody>
      </p:sp>
      <p:sp>
        <p:nvSpPr>
          <p:cNvPr id="3" name="Content Placeholder 2"/>
          <p:cNvSpPr>
            <a:spLocks noGrp="1"/>
          </p:cNvSpPr>
          <p:nvPr>
            <p:ph idx="1"/>
          </p:nvPr>
        </p:nvSpPr>
        <p:spPr/>
        <p:txBody>
          <a:bodyPr>
            <a:normAutofit/>
          </a:bodyPr>
          <a:lstStyle/>
          <a:p>
            <a:pPr>
              <a:buNone/>
            </a:pPr>
            <a:r>
              <a:rPr lang="en-US" sz="3200" b="1" dirty="0" smtClean="0"/>
              <a:t>They lead to :</a:t>
            </a:r>
          </a:p>
          <a:p>
            <a:r>
              <a:rPr lang="en-US" sz="3200" dirty="0" smtClean="0"/>
              <a:t>Reduced organizational performance.</a:t>
            </a:r>
          </a:p>
          <a:p>
            <a:r>
              <a:rPr lang="en-US" sz="3200" dirty="0" smtClean="0"/>
              <a:t>Reduced staff cohesiveness.</a:t>
            </a:r>
          </a:p>
          <a:p>
            <a:r>
              <a:rPr lang="en-US" sz="3200" smtClean="0"/>
              <a:t>Increased </a:t>
            </a:r>
            <a:r>
              <a:rPr lang="en-US" sz="3200" dirty="0" smtClean="0"/>
              <a:t>staff hostility and bitterness.</a:t>
            </a:r>
          </a:p>
          <a:p>
            <a:r>
              <a:rPr lang="en-US" sz="3200" dirty="0" smtClean="0"/>
              <a:t>Poor public organizational image.</a:t>
            </a:r>
          </a:p>
          <a:p>
            <a:r>
              <a:rPr lang="en-US" sz="3200" dirty="0" smtClean="0"/>
              <a:t>Poor staff morale and low enthusiasm.</a:t>
            </a:r>
          </a:p>
          <a:p>
            <a:pPr>
              <a:buNone/>
            </a:pP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a:bodyPr>
          <a:lstStyle/>
          <a:p>
            <a:pPr>
              <a:buNone/>
            </a:pPr>
            <a:endParaRPr lang="en-US" dirty="0" smtClean="0"/>
          </a:p>
          <a:p>
            <a:r>
              <a:rPr lang="en-US" sz="3200" dirty="0" smtClean="0"/>
              <a:t>Deliberate sabotage of organizational goals.</a:t>
            </a:r>
          </a:p>
          <a:p>
            <a:r>
              <a:rPr lang="en-US" sz="3200" dirty="0" smtClean="0"/>
              <a:t>Frequent staff turnover often affecting most creative, hardworking and hence useful staff.</a:t>
            </a:r>
          </a:p>
          <a:p>
            <a:r>
              <a:rPr lang="en-US" sz="3200" dirty="0" smtClean="0"/>
              <a:t>Poor customer services delivery.</a:t>
            </a:r>
          </a:p>
          <a:p>
            <a:r>
              <a:rPr lang="en-US" sz="3200" dirty="0" smtClean="0"/>
              <a:t>Reduced organizational competitiveness.</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normAutofit/>
          </a:bodyPr>
          <a:lstStyle/>
          <a:p>
            <a:r>
              <a:rPr lang="en-US" sz="3200" dirty="0" smtClean="0"/>
              <a:t>Destruction of organizational property and records e.g. during strikes.</a:t>
            </a:r>
          </a:p>
          <a:p>
            <a:r>
              <a:rPr lang="en-US" sz="3200" dirty="0" smtClean="0"/>
              <a:t>Fights among the staff often leading to personal harm/injury</a:t>
            </a:r>
          </a:p>
          <a:p>
            <a:r>
              <a:rPr lang="en-US" sz="3200" dirty="0" smtClean="0"/>
              <a:t>People involved become frustrated and suffer from stress</a:t>
            </a:r>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Styles /strategies/Methods in managing conflicts;</a:t>
            </a:r>
            <a:endParaRPr lang="en-US" sz="4000" dirty="0"/>
          </a:p>
        </p:txBody>
      </p:sp>
      <p:sp>
        <p:nvSpPr>
          <p:cNvPr id="3" name="Content Placeholder 2"/>
          <p:cNvSpPr>
            <a:spLocks noGrp="1"/>
          </p:cNvSpPr>
          <p:nvPr>
            <p:ph idx="1"/>
          </p:nvPr>
        </p:nvSpPr>
        <p:spPr/>
        <p:txBody>
          <a:bodyPr>
            <a:normAutofit/>
          </a:bodyPr>
          <a:lstStyle/>
          <a:p>
            <a:r>
              <a:rPr lang="en-US" sz="3200" dirty="0" smtClean="0"/>
              <a:t>Refers to persons typical/habitual way of responding to conflict. </a:t>
            </a:r>
          </a:p>
          <a:p>
            <a:r>
              <a:rPr lang="en-US" sz="3200" dirty="0" smtClean="0"/>
              <a:t>The appropriate style to use is determined by the nature of the conflict, the people involved and the environment in which the conflict takes place</a:t>
            </a:r>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430</TotalTime>
  <Words>725</Words>
  <Application>Microsoft Office PowerPoint</Application>
  <PresentationFormat>On-screen Show (4:3)</PresentationFormat>
  <Paragraphs>96</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Conflict Management and Resolution </vt:lpstr>
      <vt:lpstr>Conflict defined;</vt:lpstr>
      <vt:lpstr>NB</vt:lpstr>
      <vt:lpstr>Sources of conflicts;</vt:lpstr>
      <vt:lpstr>Positive aspects/Benefits of conflicts</vt:lpstr>
      <vt:lpstr>Negative aspects/Evils of conflicts</vt:lpstr>
      <vt:lpstr>Cont </vt:lpstr>
      <vt:lpstr>Cont </vt:lpstr>
      <vt:lpstr>Styles /strategies/Methods in managing conflicts;</vt:lpstr>
      <vt:lpstr>Examples </vt:lpstr>
      <vt:lpstr>Cont </vt:lpstr>
      <vt:lpstr>Cont </vt:lpstr>
      <vt:lpstr>Cont </vt:lpstr>
      <vt:lpstr>Cont </vt:lpstr>
      <vt:lpstr>Cont </vt:lpstr>
      <vt:lpstr>Conclusion </vt:lpstr>
      <vt:lpstr>Cont </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 MANAGEMENT AND RESOLUTION</dc:title>
  <dc:creator>Mr.Njagi</dc:creator>
  <cp:lastModifiedBy>KAJWANG SAMSON</cp:lastModifiedBy>
  <cp:revision>34</cp:revision>
  <dcterms:created xsi:type="dcterms:W3CDTF">2015-01-11T23:52:07Z</dcterms:created>
  <dcterms:modified xsi:type="dcterms:W3CDTF">2016-06-06T06:27:27Z</dcterms:modified>
</cp:coreProperties>
</file>