
<file path=[Content_Types].xml><?xml version="1.0" encoding="utf-8"?>
<Types xmlns="http://schemas.openxmlformats.org/package/2006/content-types">
  <Override PartName="/ppt/slideMasters/slideMaster3.xml" ContentType="application/vnd.openxmlformats-officedocument.presentationml.slideMaster+xml"/>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46.xml" ContentType="application/vnd.openxmlformats-officedocument.presentationml.slideLayout+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slideLayouts/slideLayout35.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24.xml" ContentType="application/vnd.openxmlformats-officedocument.presentationml.slideLayout+xml"/>
  <Override PartName="/ppt/tableStyles.xml" ContentType="application/vnd.openxmlformats-officedocument.presentationml.tableStyles+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Masters/slideMaster4.xml" ContentType="application/vnd.openxmlformats-officedocument.presentationml.slideMaster+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slideLayouts/slideLayout47.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4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slideLayouts/slideLayout32.xml" ContentType="application/vnd.openxmlformats-officedocument.presentationml.slideLayout+xml"/>
  <Override PartName="/ppt/theme/themeOverride2.xml" ContentType="application/vnd.openxmlformats-officedocument.themeOverr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Layouts/slideLayout21.xml" ContentType="application/vnd.openxmlformats-officedocument.presentationml.slideLayout+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slides/slide144.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44.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Layouts/slideLayout33.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Layouts/slideLayout40.xml" ContentType="application/vnd.openxmlformats-officedocument.presentationml.slideLayout+xml"/>
  <Override PartName="/ppt/slides/slide138.xml" ContentType="application/vnd.openxmlformats-officedocument.presentationml.slide+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Layouts/slideLayout38.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Layouts/slideLayout16.xml" ContentType="application/vnd.openxmlformats-officedocument.presentationml.slideLayout+xml"/>
  <Override PartName="/ppt/slideLayouts/slideLayout34.xml" ContentType="application/vnd.openxmlformats-officedocument.presentationml.slideLayout+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41.xml" ContentType="application/vnd.openxmlformats-officedocument.presentationml.slideLayout+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30.xml" ContentType="application/vnd.openxmlformats-officedocument.presentationml.slideLayout+xml"/>
  <Override PartName="/ppt/slides/slide139.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Layouts/slideLayout39.xml" ContentType="application/vnd.openxmlformats-officedocument.presentationml.slideLayout+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Layouts/slideLayout42.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s/slide129.xml" ContentType="application/vnd.openxmlformats-officedocument.presentationml.slide+xml"/>
  <Override PartName="/ppt/notesSlides/notesSlide1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 id="2147483700" r:id="rId2"/>
    <p:sldMasterId id="2147483712" r:id="rId3"/>
    <p:sldMasterId id="2147483725" r:id="rId4"/>
  </p:sldMasterIdLst>
  <p:notesMasterIdLst>
    <p:notesMasterId r:id="rId150"/>
  </p:notesMasterIdLst>
  <p:sldIdLst>
    <p:sldId id="256" r:id="rId5"/>
    <p:sldId id="257" r:id="rId6"/>
    <p:sldId id="258" r:id="rId7"/>
    <p:sldId id="259" r:id="rId8"/>
    <p:sldId id="260" r:id="rId9"/>
    <p:sldId id="261" r:id="rId10"/>
    <p:sldId id="262" r:id="rId11"/>
    <p:sldId id="263" r:id="rId12"/>
    <p:sldId id="264" r:id="rId13"/>
    <p:sldId id="265" r:id="rId14"/>
    <p:sldId id="267" r:id="rId15"/>
    <p:sldId id="268" r:id="rId16"/>
    <p:sldId id="269" r:id="rId17"/>
    <p:sldId id="270" r:id="rId18"/>
    <p:sldId id="271" r:id="rId19"/>
    <p:sldId id="272" r:id="rId20"/>
    <p:sldId id="273" r:id="rId21"/>
    <p:sldId id="294" r:id="rId22"/>
    <p:sldId id="274" r:id="rId23"/>
    <p:sldId id="275" r:id="rId24"/>
    <p:sldId id="276" r:id="rId25"/>
    <p:sldId id="277" r:id="rId26"/>
    <p:sldId id="279" r:id="rId27"/>
    <p:sldId id="278" r:id="rId28"/>
    <p:sldId id="280" r:id="rId29"/>
    <p:sldId id="281" r:id="rId30"/>
    <p:sldId id="282" r:id="rId31"/>
    <p:sldId id="284" r:id="rId32"/>
    <p:sldId id="283" r:id="rId33"/>
    <p:sldId id="285" r:id="rId34"/>
    <p:sldId id="286" r:id="rId35"/>
    <p:sldId id="287" r:id="rId36"/>
    <p:sldId id="288" r:id="rId37"/>
    <p:sldId id="289" r:id="rId38"/>
    <p:sldId id="290" r:id="rId39"/>
    <p:sldId id="291" r:id="rId40"/>
    <p:sldId id="292" r:id="rId41"/>
    <p:sldId id="293" r:id="rId42"/>
    <p:sldId id="400" r:id="rId43"/>
    <p:sldId id="392" r:id="rId44"/>
    <p:sldId id="393" r:id="rId45"/>
    <p:sldId id="394" r:id="rId46"/>
    <p:sldId id="395" r:id="rId47"/>
    <p:sldId id="396" r:id="rId48"/>
    <p:sldId id="295" r:id="rId49"/>
    <p:sldId id="298" r:id="rId50"/>
    <p:sldId id="300" r:id="rId51"/>
    <p:sldId id="299" r:id="rId52"/>
    <p:sldId id="297" r:id="rId53"/>
    <p:sldId id="296" r:id="rId54"/>
    <p:sldId id="301" r:id="rId55"/>
    <p:sldId id="302" r:id="rId56"/>
    <p:sldId id="304" r:id="rId57"/>
    <p:sldId id="305" r:id="rId58"/>
    <p:sldId id="306" r:id="rId59"/>
    <p:sldId id="307" r:id="rId60"/>
    <p:sldId id="309" r:id="rId61"/>
    <p:sldId id="308" r:id="rId62"/>
    <p:sldId id="310" r:id="rId63"/>
    <p:sldId id="311" r:id="rId64"/>
    <p:sldId id="312" r:id="rId65"/>
    <p:sldId id="313" r:id="rId66"/>
    <p:sldId id="314" r:id="rId67"/>
    <p:sldId id="303" r:id="rId68"/>
    <p:sldId id="315" r:id="rId69"/>
    <p:sldId id="316" r:id="rId70"/>
    <p:sldId id="402" r:id="rId71"/>
    <p:sldId id="317" r:id="rId72"/>
    <p:sldId id="318" r:id="rId73"/>
    <p:sldId id="321" r:id="rId74"/>
    <p:sldId id="340" r:id="rId75"/>
    <p:sldId id="403" r:id="rId76"/>
    <p:sldId id="320" r:id="rId77"/>
    <p:sldId id="341" r:id="rId78"/>
    <p:sldId id="322" r:id="rId79"/>
    <p:sldId id="404" r:id="rId80"/>
    <p:sldId id="323" r:id="rId81"/>
    <p:sldId id="324" r:id="rId82"/>
    <p:sldId id="405" r:id="rId83"/>
    <p:sldId id="406" r:id="rId84"/>
    <p:sldId id="407" r:id="rId85"/>
    <p:sldId id="408" r:id="rId86"/>
    <p:sldId id="325" r:id="rId87"/>
    <p:sldId id="327" r:id="rId88"/>
    <p:sldId id="328" r:id="rId89"/>
    <p:sldId id="331" r:id="rId90"/>
    <p:sldId id="329" r:id="rId91"/>
    <p:sldId id="326" r:id="rId92"/>
    <p:sldId id="332" r:id="rId93"/>
    <p:sldId id="409" r:id="rId94"/>
    <p:sldId id="410" r:id="rId95"/>
    <p:sldId id="411" r:id="rId96"/>
    <p:sldId id="412" r:id="rId97"/>
    <p:sldId id="413" r:id="rId98"/>
    <p:sldId id="414" r:id="rId99"/>
    <p:sldId id="415" r:id="rId100"/>
    <p:sldId id="416" r:id="rId101"/>
    <p:sldId id="425" r:id="rId102"/>
    <p:sldId id="424" r:id="rId103"/>
    <p:sldId id="427" r:id="rId104"/>
    <p:sldId id="428" r:id="rId105"/>
    <p:sldId id="417" r:id="rId106"/>
    <p:sldId id="418" r:id="rId107"/>
    <p:sldId id="419" r:id="rId108"/>
    <p:sldId id="420" r:id="rId109"/>
    <p:sldId id="334" r:id="rId110"/>
    <p:sldId id="333" r:id="rId111"/>
    <p:sldId id="335" r:id="rId112"/>
    <p:sldId id="336" r:id="rId113"/>
    <p:sldId id="337" r:id="rId114"/>
    <p:sldId id="339" r:id="rId115"/>
    <p:sldId id="338" r:id="rId116"/>
    <p:sldId id="342" r:id="rId117"/>
    <p:sldId id="343" r:id="rId118"/>
    <p:sldId id="344" r:id="rId119"/>
    <p:sldId id="345" r:id="rId120"/>
    <p:sldId id="346" r:id="rId121"/>
    <p:sldId id="347" r:id="rId122"/>
    <p:sldId id="348" r:id="rId123"/>
    <p:sldId id="349" r:id="rId124"/>
    <p:sldId id="350" r:id="rId125"/>
    <p:sldId id="352" r:id="rId126"/>
    <p:sldId id="353" r:id="rId127"/>
    <p:sldId id="354" r:id="rId128"/>
    <p:sldId id="355" r:id="rId129"/>
    <p:sldId id="357" r:id="rId130"/>
    <p:sldId id="358" r:id="rId131"/>
    <p:sldId id="356" r:id="rId132"/>
    <p:sldId id="359" r:id="rId133"/>
    <p:sldId id="361" r:id="rId134"/>
    <p:sldId id="362" r:id="rId135"/>
    <p:sldId id="360" r:id="rId136"/>
    <p:sldId id="364" r:id="rId137"/>
    <p:sldId id="365" r:id="rId138"/>
    <p:sldId id="363" r:id="rId139"/>
    <p:sldId id="366" r:id="rId140"/>
    <p:sldId id="367" r:id="rId141"/>
    <p:sldId id="379" r:id="rId142"/>
    <p:sldId id="351" r:id="rId143"/>
    <p:sldId id="368" r:id="rId144"/>
    <p:sldId id="369" r:id="rId145"/>
    <p:sldId id="388" r:id="rId146"/>
    <p:sldId id="389" r:id="rId147"/>
    <p:sldId id="390" r:id="rId148"/>
    <p:sldId id="370" r:id="rId1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6057" autoAdjust="0"/>
  </p:normalViewPr>
  <p:slideViewPr>
    <p:cSldViewPr>
      <p:cViewPr>
        <p:scale>
          <a:sx n="48" d="100"/>
          <a:sy n="48" d="100"/>
        </p:scale>
        <p:origin x="-1140" y="-57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tableStyles" Target="tableStyles.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notesMaster" Target="notesMasters/notesMaster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slide" Target="slides/slide120.xml"/><Relationship Id="rId129" Type="http://schemas.openxmlformats.org/officeDocument/2006/relationships/slide" Target="slides/slide125.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32" Type="http://schemas.openxmlformats.org/officeDocument/2006/relationships/slide" Target="slides/slide128.xml"/><Relationship Id="rId140" Type="http://schemas.openxmlformats.org/officeDocument/2006/relationships/slide" Target="slides/slide136.xml"/><Relationship Id="rId145" Type="http://schemas.openxmlformats.org/officeDocument/2006/relationships/slide" Target="slides/slide141.xml"/><Relationship Id="rId15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30" Type="http://schemas.openxmlformats.org/officeDocument/2006/relationships/slide" Target="slides/slide126.xml"/><Relationship Id="rId135" Type="http://schemas.openxmlformats.org/officeDocument/2006/relationships/slide" Target="slides/slide131.xml"/><Relationship Id="rId143" Type="http://schemas.openxmlformats.org/officeDocument/2006/relationships/slide" Target="slides/slide139.xml"/><Relationship Id="rId148" Type="http://schemas.openxmlformats.org/officeDocument/2006/relationships/slide" Target="slides/slide144.xml"/><Relationship Id="rId15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27828981-A03D-4C53-BB92-8AD0EE54F689}" type="datetimeFigureOut">
              <a:rPr lang="en-US"/>
              <a:pPr>
                <a:defRPr/>
              </a:pPr>
              <a:t>10/3/2019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2BCA5F0A-0E5E-4849-B9D8-16F1A588AA3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Slide Image Placeholder 1"/>
          <p:cNvSpPr>
            <a:spLocks noGrp="1" noRot="1" noChangeAspect="1" noTextEdit="1"/>
          </p:cNvSpPr>
          <p:nvPr>
            <p:ph type="sldImg"/>
          </p:nvPr>
        </p:nvSpPr>
        <p:spPr bwMode="auto">
          <a:noFill/>
          <a:ln>
            <a:solidFill>
              <a:srgbClr val="000000"/>
            </a:solidFill>
            <a:miter lim="800000"/>
            <a:headEnd/>
            <a:tailEnd/>
          </a:ln>
        </p:spPr>
      </p:sp>
      <p:sp>
        <p:nvSpPr>
          <p:cNvPr id="169987"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699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5E4F1FC-4EB1-4D8E-9960-D9C6C95A7014}" type="slidenum">
              <a:rPr lang="en-US"/>
              <a:pPr fontAlgn="base">
                <a:spcBef>
                  <a:spcPct val="0"/>
                </a:spcBef>
                <a:spcAft>
                  <a:spcPct val="0"/>
                </a:spcAft>
              </a:pPr>
              <a:t>7</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Slide Image Placeholder 1"/>
          <p:cNvSpPr>
            <a:spLocks noGrp="1" noRot="1" noChangeAspect="1" noTextEdit="1"/>
          </p:cNvSpPr>
          <p:nvPr>
            <p:ph type="sldImg"/>
          </p:nvPr>
        </p:nvSpPr>
        <p:spPr bwMode="auto">
          <a:noFill/>
          <a:ln>
            <a:solidFill>
              <a:srgbClr val="000000"/>
            </a:solidFill>
            <a:miter lim="800000"/>
            <a:headEnd/>
            <a:tailEnd/>
          </a:ln>
        </p:spPr>
      </p:sp>
      <p:sp>
        <p:nvSpPr>
          <p:cNvPr id="17715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771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3791037-C4B3-4FA3-B487-851815C6717F}" type="slidenum">
              <a:rPr lang="en-US"/>
              <a:pPr fontAlgn="base">
                <a:spcBef>
                  <a:spcPct val="0"/>
                </a:spcBef>
                <a:spcAft>
                  <a:spcPct val="0"/>
                </a:spcAft>
              </a:pPr>
              <a:t>106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Slide Image Placeholder 1"/>
          <p:cNvSpPr>
            <a:spLocks noGrp="1" noRot="1" noChangeAspect="1" noTextEdit="1"/>
          </p:cNvSpPr>
          <p:nvPr>
            <p:ph type="sldImg"/>
          </p:nvPr>
        </p:nvSpPr>
        <p:spPr bwMode="auto">
          <a:noFill/>
          <a:ln>
            <a:solidFill>
              <a:srgbClr val="000000"/>
            </a:solidFill>
            <a:miter lim="800000"/>
            <a:headEnd/>
            <a:tailEnd/>
          </a:ln>
        </p:spPr>
      </p:sp>
      <p:sp>
        <p:nvSpPr>
          <p:cNvPr id="17817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78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4CB8416-9711-48DD-81F2-D5C0874C8776}" type="slidenum">
              <a:rPr lang="en-US"/>
              <a:pPr fontAlgn="base">
                <a:spcBef>
                  <a:spcPct val="0"/>
                </a:spcBef>
                <a:spcAft>
                  <a:spcPct val="0"/>
                </a:spcAft>
              </a:pPr>
              <a:t>113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Slide Image Placeholder 1"/>
          <p:cNvSpPr>
            <a:spLocks noGrp="1" noRot="1" noChangeAspect="1" noTextEdit="1"/>
          </p:cNvSpPr>
          <p:nvPr>
            <p:ph type="sldImg"/>
          </p:nvPr>
        </p:nvSpPr>
        <p:spPr bwMode="auto">
          <a:noFill/>
          <a:ln>
            <a:solidFill>
              <a:srgbClr val="000000"/>
            </a:solidFill>
            <a:miter lim="800000"/>
            <a:headEnd/>
            <a:tailEnd/>
          </a:ln>
        </p:spPr>
      </p:sp>
      <p:sp>
        <p:nvSpPr>
          <p:cNvPr id="17920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792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928F23E-390A-4FBF-BEF2-A9EC9A700425}" type="slidenum">
              <a:rPr lang="en-US"/>
              <a:pPr fontAlgn="base">
                <a:spcBef>
                  <a:spcPct val="0"/>
                </a:spcBef>
                <a:spcAft>
                  <a:spcPct val="0"/>
                </a:spcAft>
              </a:pPr>
              <a:t>115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Slide Image Placeholder 1"/>
          <p:cNvSpPr>
            <a:spLocks noGrp="1" noRot="1" noChangeAspect="1" noTextEdit="1"/>
          </p:cNvSpPr>
          <p:nvPr>
            <p:ph type="sldImg"/>
          </p:nvPr>
        </p:nvSpPr>
        <p:spPr bwMode="auto">
          <a:noFill/>
          <a:ln>
            <a:solidFill>
              <a:srgbClr val="000000"/>
            </a:solidFill>
            <a:miter lim="800000"/>
            <a:headEnd/>
            <a:tailEnd/>
          </a:ln>
        </p:spPr>
      </p:sp>
      <p:sp>
        <p:nvSpPr>
          <p:cNvPr id="17101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710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519BE7B-6FE6-4AE4-AD7E-44A58581DE45}" type="slidenum">
              <a:rPr lang="en-US"/>
              <a:pPr fontAlgn="base">
                <a:spcBef>
                  <a:spcPct val="0"/>
                </a:spcBef>
                <a:spcAft>
                  <a:spcPct val="0"/>
                </a:spcAft>
              </a:pPr>
              <a:t>16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Slide Image Placeholder 1"/>
          <p:cNvSpPr>
            <a:spLocks noGrp="1" noRot="1" noChangeAspect="1" noTextEdit="1"/>
          </p:cNvSpPr>
          <p:nvPr>
            <p:ph type="sldImg"/>
          </p:nvPr>
        </p:nvSpPr>
        <p:spPr bwMode="auto">
          <a:noFill/>
          <a:ln>
            <a:solidFill>
              <a:srgbClr val="000000"/>
            </a:solidFill>
            <a:miter lim="800000"/>
            <a:headEnd/>
            <a:tailEnd/>
          </a:ln>
        </p:spPr>
      </p:sp>
      <p:sp>
        <p:nvSpPr>
          <p:cNvPr id="17203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720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64F955E-03D0-4A9C-A832-BFF03BCCC646}" type="slidenum">
              <a:rPr lang="en-US"/>
              <a:pPr fontAlgn="base">
                <a:spcBef>
                  <a:spcPct val="0"/>
                </a:spcBef>
                <a:spcAft>
                  <a:spcPct val="0"/>
                </a:spcAft>
              </a:pPr>
              <a:t>19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Slide Image Placeholder 1"/>
          <p:cNvSpPr>
            <a:spLocks noGrp="1" noRot="1" noChangeAspect="1" noTextEdit="1"/>
          </p:cNvSpPr>
          <p:nvPr>
            <p:ph type="sldImg"/>
          </p:nvPr>
        </p:nvSpPr>
        <p:spPr bwMode="auto">
          <a:noFill/>
          <a:ln>
            <a:solidFill>
              <a:srgbClr val="000000"/>
            </a:solidFill>
            <a:miter lim="800000"/>
            <a:headEnd/>
            <a:tailEnd/>
          </a:ln>
        </p:spPr>
      </p:sp>
      <p:sp>
        <p:nvSpPr>
          <p:cNvPr id="173059"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b="1" smtClean="0"/>
              <a:t>Great man theory- </a:t>
            </a:r>
            <a:r>
              <a:rPr lang="en-US" smtClean="0"/>
              <a:t>Assumes the capacity of leadership is inherent that great leaders are born not made.</a:t>
            </a:r>
          </a:p>
          <a:p>
            <a:pPr>
              <a:spcBef>
                <a:spcPct val="0"/>
              </a:spcBef>
            </a:pPr>
            <a:r>
              <a:rPr lang="en-US" b="1" smtClean="0"/>
              <a:t>Behavior theory- </a:t>
            </a:r>
            <a:r>
              <a:rPr lang="en-US" smtClean="0"/>
              <a:t>based on the belief that great leaders are made not born</a:t>
            </a:r>
          </a:p>
          <a:p>
            <a:pPr>
              <a:spcBef>
                <a:spcPct val="0"/>
              </a:spcBef>
            </a:pPr>
            <a:r>
              <a:rPr lang="en-US" b="1" smtClean="0"/>
              <a:t>Participative theory- </a:t>
            </a:r>
            <a:r>
              <a:rPr lang="en-US" smtClean="0"/>
              <a:t>suggests that the ideal leadership style is on that takes the input of others  into account </a:t>
            </a:r>
          </a:p>
          <a:p>
            <a:pPr>
              <a:spcBef>
                <a:spcPct val="0"/>
              </a:spcBef>
            </a:pPr>
            <a:r>
              <a:rPr lang="en-US" b="1" smtClean="0"/>
              <a:t>Relationship theory- </a:t>
            </a:r>
            <a:r>
              <a:rPr lang="en-US" smtClean="0"/>
              <a:t>focuses upon the connections formed between leaders and followers. These  leaders inspire and motivate people by helping group members  see the importance and higher good of the task</a:t>
            </a:r>
          </a:p>
        </p:txBody>
      </p:sp>
      <p:sp>
        <p:nvSpPr>
          <p:cNvPr id="1730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16206D3-53D7-458F-BD6C-659427293BDA}" type="slidenum">
              <a:rPr lang="en-US"/>
              <a:pPr fontAlgn="base">
                <a:spcBef>
                  <a:spcPct val="0"/>
                </a:spcBef>
                <a:spcAft>
                  <a:spcPct val="0"/>
                </a:spcAft>
              </a:pPr>
              <a:t>27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Slide Image Placeholder 1"/>
          <p:cNvSpPr>
            <a:spLocks noGrp="1" noRot="1" noChangeAspect="1" noTextEdit="1"/>
          </p:cNvSpPr>
          <p:nvPr>
            <p:ph type="sldImg"/>
          </p:nvPr>
        </p:nvSpPr>
        <p:spPr bwMode="auto">
          <a:noFill/>
          <a:ln>
            <a:solidFill>
              <a:srgbClr val="000000"/>
            </a:solidFill>
            <a:miter lim="800000"/>
            <a:headEnd/>
            <a:tailEnd/>
          </a:ln>
        </p:spPr>
      </p:sp>
      <p:sp>
        <p:nvSpPr>
          <p:cNvPr id="174083"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7408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9C3B992-3FA4-4CEE-9AEB-0EBE2891DE69}" type="slidenum">
              <a:rPr lang="en-US"/>
              <a:pPr fontAlgn="base">
                <a:spcBef>
                  <a:spcPct val="0"/>
                </a:spcBef>
                <a:spcAft>
                  <a:spcPct val="0"/>
                </a:spcAft>
              </a:pPr>
              <a:t>49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Slide Image Placeholder 1"/>
          <p:cNvSpPr>
            <a:spLocks noGrp="1" noRot="1" noChangeAspect="1" noTextEdit="1"/>
          </p:cNvSpPr>
          <p:nvPr>
            <p:ph type="sldImg"/>
          </p:nvPr>
        </p:nvSpPr>
        <p:spPr bwMode="auto">
          <a:noFill/>
          <a:ln>
            <a:solidFill>
              <a:srgbClr val="000000"/>
            </a:solidFill>
            <a:miter lim="800000"/>
            <a:headEnd/>
            <a:tailEnd/>
          </a:ln>
        </p:spPr>
      </p:sp>
      <p:sp>
        <p:nvSpPr>
          <p:cNvPr id="176131"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76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A40DE29-C789-48DD-8B3E-C4C7DD42BE71}" type="slidenum">
              <a:rPr lang="en-US"/>
              <a:pPr fontAlgn="base">
                <a:spcBef>
                  <a:spcPct val="0"/>
                </a:spcBef>
                <a:spcAft>
                  <a:spcPct val="0"/>
                </a:spcAft>
              </a:pPr>
              <a:t>78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BCA5F0A-0E5E-4849-B9D8-16F1A588AA3A}" type="slidenum">
              <a:rPr lang="en-US" smtClean="0"/>
              <a:pPr>
                <a:defRPr/>
              </a:pPr>
              <a:t>96</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bwMode="auto">
          <a:noFill/>
          <a:ln>
            <a:solidFill>
              <a:srgbClr val="000000"/>
            </a:solidFill>
            <a:miter lim="800000"/>
            <a:headEnd/>
            <a:tailEnd/>
          </a:ln>
        </p:spPr>
      </p:sp>
      <p:sp>
        <p:nvSpPr>
          <p:cNvPr id="921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921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F1E5404-056C-443D-AFB1-9301A0D1FEDA}" type="slidenum">
              <a:rPr lang="en-US" smtClean="0"/>
              <a:pPr/>
              <a:t>100</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p:spPr>
      </p:sp>
      <p:sp>
        <p:nvSpPr>
          <p:cNvPr id="9625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US" smtClean="0"/>
          </a:p>
        </p:txBody>
      </p:sp>
      <p:sp>
        <p:nvSpPr>
          <p:cNvPr id="9626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64DE424-43CF-439E-AA99-A10C67B6F966}" type="slidenum">
              <a:rPr lang="en-US" smtClean="0"/>
              <a:pPr/>
              <a:t>101</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5" Type="http://schemas.openxmlformats.org/officeDocument/2006/relationships/image" Target="../media/image2.jpe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hemeOverride" Target="../theme/themeOverride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3.xml"/><Relationship Id="rId5" Type="http://schemas.openxmlformats.org/officeDocument/2006/relationships/image" Target="../media/image2.jpeg"/><Relationship Id="rId4"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7010400" y="152400"/>
            <a:ext cx="1981200" cy="6556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152400" y="153988"/>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Subtitle 2"/>
          <p:cNvSpPr>
            <a:spLocks noGrp="1"/>
          </p:cNvSpPr>
          <p:nvPr>
            <p:ph type="subTitle" idx="1"/>
          </p:nvPr>
        </p:nvSpPr>
        <p:spPr>
          <a:xfrm>
            <a:off x="7010400" y="2052960"/>
            <a:ext cx="1981200" cy="1828800"/>
          </a:xfrm>
        </p:spPr>
        <p:txBody>
          <a:bodyPr anchor="ctr"/>
          <a:lstStyle>
            <a:lvl1pPr marL="0" indent="0" algn="l">
              <a:buNone/>
              <a:defRPr sz="1900">
                <a:solidFill>
                  <a:srgbClr val="FFFFFF"/>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1" baseline="0"/>
            </a:lvl1pPr>
          </a:lstStyle>
          <a:p>
            <a:r>
              <a:rPr lang="en-US" smtClean="0"/>
              <a:t>Click to edit Master title style</a:t>
            </a:r>
            <a:endParaRPr lang="en-US" dirty="0"/>
          </a:p>
        </p:txBody>
      </p:sp>
      <p:sp>
        <p:nvSpPr>
          <p:cNvPr id="6" name="Date Placeholder 9"/>
          <p:cNvSpPr>
            <a:spLocks noGrp="1"/>
          </p:cNvSpPr>
          <p:nvPr>
            <p:ph type="dt" sz="half" idx="10"/>
          </p:nvPr>
        </p:nvSpPr>
        <p:spPr/>
        <p:txBody>
          <a:bodyPr/>
          <a:lstStyle>
            <a:lvl1pPr>
              <a:defRPr smtClean="0">
                <a:solidFill>
                  <a:schemeClr val="bg2"/>
                </a:solidFill>
              </a:defRPr>
            </a:lvl1pPr>
          </a:lstStyle>
          <a:p>
            <a:pPr>
              <a:defRPr/>
            </a:pPr>
            <a:fld id="{6C0E2B87-2853-4D34-8954-8EB8C98CE20F}" type="datetime1">
              <a:rPr lang="en-US" smtClean="0"/>
              <a:pPr>
                <a:defRPr/>
              </a:pPr>
              <a:t>10/3/2019</a:t>
            </a:fld>
            <a:endParaRPr lang="en-US"/>
          </a:p>
        </p:txBody>
      </p:sp>
      <p:sp>
        <p:nvSpPr>
          <p:cNvPr id="7" name="Slide Number Placeholder 10"/>
          <p:cNvSpPr>
            <a:spLocks noGrp="1"/>
          </p:cNvSpPr>
          <p:nvPr>
            <p:ph type="sldNum" sz="quarter" idx="11"/>
          </p:nvPr>
        </p:nvSpPr>
        <p:spPr/>
        <p:txBody>
          <a:bodyPr/>
          <a:lstStyle>
            <a:lvl1pPr>
              <a:defRPr smtClean="0">
                <a:solidFill>
                  <a:srgbClr val="FFFFFF"/>
                </a:solidFill>
              </a:defRPr>
            </a:lvl1pPr>
          </a:lstStyle>
          <a:p>
            <a:pPr>
              <a:defRPr/>
            </a:pPr>
            <a:fld id="{E279497C-B878-4887-9F8E-CE57CC98EFA9}" type="slidenum">
              <a:rPr lang="en-US"/>
              <a:pPr>
                <a:defRPr/>
              </a:pPr>
              <a:t>‹#›</a:t>
            </a:fld>
            <a:endParaRPr lang="en-US"/>
          </a:p>
        </p:txBody>
      </p:sp>
      <p:sp>
        <p:nvSpPr>
          <p:cNvPr id="8" name="Footer Placeholder 11"/>
          <p:cNvSpPr>
            <a:spLocks noGrp="1"/>
          </p:cNvSpPr>
          <p:nvPr>
            <p:ph type="ftr" sz="quarter" idx="12"/>
          </p:nvPr>
        </p:nvSpPr>
        <p:spPr/>
        <p:txBody>
          <a:bodyPr/>
          <a:lstStyle>
            <a:lvl1pPr>
              <a:defRPr>
                <a:solidFill>
                  <a:schemeClr val="bg2"/>
                </a:solidFill>
              </a:defRPr>
            </a:lvl1pPr>
          </a:lstStyle>
          <a:p>
            <a:pPr>
              <a:defRPr/>
            </a:pP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0F76908-9B42-414A-A677-C5FF873B61DE}" type="datetime1">
              <a:rPr lang="en-US" smtClean="0"/>
              <a:pPr>
                <a:defRPr/>
              </a:pPr>
              <a:t>10/3/2019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C5F533DF-A49A-4E10-B8A6-173B0D98D4B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152400" y="147638"/>
            <a:ext cx="6705600" cy="65563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7010400" y="147638"/>
            <a:ext cx="1955800" cy="65563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7162800" y="274642"/>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smtClean="0"/>
            </a:lvl1pPr>
          </a:lstStyle>
          <a:p>
            <a:pPr>
              <a:defRPr/>
            </a:pPr>
            <a:fld id="{B1497E45-8ECD-41A8-A565-2424911D6704}" type="datetime1">
              <a:rPr lang="en-US" smtClean="0"/>
              <a:pPr>
                <a:defRPr/>
              </a:pPr>
              <a:t>10/3/2019</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smtClean="0">
                <a:solidFill>
                  <a:schemeClr val="bg2"/>
                </a:solidFill>
              </a:defRPr>
            </a:lvl1pPr>
          </a:lstStyle>
          <a:p>
            <a:pPr>
              <a:defRPr/>
            </a:pPr>
            <a:fld id="{D3ED3CE9-951E-4D7F-B531-9776CB2C1B3E}"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5516563"/>
            <a:ext cx="9144000" cy="1341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 name="Picture 7" descr="Logo.jpg"/>
          <p:cNvPicPr>
            <a:picLocks noChangeAspect="1"/>
          </p:cNvPicPr>
          <p:nvPr/>
        </p:nvPicPr>
        <p:blipFill>
          <a:blip r:embed="rId3">
            <a:clrChange>
              <a:clrFrom>
                <a:srgbClr val="FFFEFF"/>
              </a:clrFrom>
              <a:clrTo>
                <a:srgbClr val="FFFEFF">
                  <a:alpha val="0"/>
                </a:srgbClr>
              </a:clrTo>
            </a:clrChange>
          </a:blip>
          <a:srcRect/>
          <a:stretch>
            <a:fillRect/>
          </a:stretch>
        </p:blipFill>
        <p:spPr bwMode="auto">
          <a:xfrm>
            <a:off x="7235825" y="5589588"/>
            <a:ext cx="1800225" cy="390525"/>
          </a:xfrm>
          <a:prstGeom prst="rect">
            <a:avLst/>
          </a:prstGeom>
          <a:noFill/>
          <a:ln w="9525">
            <a:noFill/>
            <a:miter lim="800000"/>
            <a:headEnd/>
            <a:tailEnd/>
          </a:ln>
        </p:spPr>
      </p:pic>
      <p:pic>
        <p:nvPicPr>
          <p:cNvPr id="4" name="Picture 8" descr="AMREF_Logo_sm.tif"/>
          <p:cNvPicPr>
            <a:picLocks noChangeAspect="1"/>
          </p:cNvPicPr>
          <p:nvPr/>
        </p:nvPicPr>
        <p:blipFill>
          <a:blip r:embed="rId4"/>
          <a:srcRect/>
          <a:stretch>
            <a:fillRect/>
          </a:stretch>
        </p:blipFill>
        <p:spPr bwMode="auto">
          <a:xfrm>
            <a:off x="7389813" y="6021388"/>
            <a:ext cx="1547812" cy="779462"/>
          </a:xfrm>
          <a:prstGeom prst="rect">
            <a:avLst/>
          </a:prstGeom>
          <a:noFill/>
          <a:ln w="9525">
            <a:noFill/>
            <a:miter lim="800000"/>
            <a:headEnd/>
            <a:tailEnd/>
          </a:ln>
        </p:spPr>
      </p:pic>
      <p:pic>
        <p:nvPicPr>
          <p:cNvPr id="5" name="Picture 9" descr="Project Logo_Blue_SM.jpg"/>
          <p:cNvPicPr>
            <a:picLocks noChangeAspect="1"/>
          </p:cNvPicPr>
          <p:nvPr/>
        </p:nvPicPr>
        <p:blipFill>
          <a:blip r:embed="rId5"/>
          <a:srcRect/>
          <a:stretch>
            <a:fillRect/>
          </a:stretch>
        </p:blipFill>
        <p:spPr bwMode="auto">
          <a:xfrm>
            <a:off x="71438" y="5626100"/>
            <a:ext cx="1116012" cy="1116013"/>
          </a:xfrm>
          <a:prstGeom prst="rect">
            <a:avLst/>
          </a:prstGeom>
          <a:noFill/>
          <a:ln w="9525">
            <a:noFill/>
            <a:miter lim="800000"/>
            <a:headEnd/>
            <a:tailEnd/>
          </a:ln>
        </p:spPr>
      </p:pic>
      <p:sp>
        <p:nvSpPr>
          <p:cNvPr id="6" name="TextBox 5"/>
          <p:cNvSpPr txBox="1">
            <a:spLocks noChangeArrowheads="1"/>
          </p:cNvSpPr>
          <p:nvPr/>
        </p:nvSpPr>
        <p:spPr bwMode="auto">
          <a:xfrm>
            <a:off x="1331913" y="5807075"/>
            <a:ext cx="5616575" cy="1508125"/>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auto" hangingPunct="1">
              <a:spcBef>
                <a:spcPts val="0"/>
              </a:spcBef>
              <a:spcAft>
                <a:spcPts val="0"/>
              </a:spcAft>
              <a:defRPr/>
            </a:pPr>
            <a:r>
              <a:rPr lang="en-US" sz="2000" b="1" smtClean="0">
                <a:latin typeface="Calibri" pitchFamily="34" charset="0"/>
                <a:cs typeface="+mn-cs"/>
              </a:rPr>
              <a:t>Global Youth Economic Opportunities Conference</a:t>
            </a:r>
          </a:p>
          <a:p>
            <a:pPr eaLnBrk="1" fontAlgn="auto" hangingPunct="1">
              <a:spcBef>
                <a:spcPts val="0"/>
              </a:spcBef>
              <a:spcAft>
                <a:spcPts val="0"/>
              </a:spcAft>
              <a:defRPr/>
            </a:pPr>
            <a:r>
              <a:rPr lang="en-US" i="1" smtClean="0">
                <a:solidFill>
                  <a:srgbClr val="0070C0"/>
                </a:solidFill>
                <a:latin typeface="Calibri" pitchFamily="34" charset="0"/>
                <a:cs typeface="+mn-cs"/>
              </a:rPr>
              <a:t>E-Learning and Enhanced Life Skills for Youth Work Readiness</a:t>
            </a:r>
          </a:p>
          <a:p>
            <a:pPr eaLnBrk="1" fontAlgn="auto" hangingPunct="1">
              <a:spcBef>
                <a:spcPts val="0"/>
              </a:spcBef>
              <a:spcAft>
                <a:spcPts val="0"/>
              </a:spcAft>
              <a:defRPr/>
            </a:pPr>
            <a:r>
              <a:rPr lang="en-US" smtClean="0">
                <a:ea typeface="ＭＳ Ｐゴシック" pitchFamily="34" charset="-128"/>
                <a:cs typeface="+mn-cs"/>
              </a:rPr>
              <a:t>Diana Mukami – AMREF  &amp; Abigail Musonda – Childfund Zambia</a:t>
            </a:r>
            <a:endParaRPr lang="en-US" i="1" smtClean="0">
              <a:solidFill>
                <a:srgbClr val="0070C0"/>
              </a:solidFill>
              <a:latin typeface="Calibri" pitchFamily="34" charset="0"/>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ZW"/>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3"/>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08CE3919-C3FB-4EA9-8674-A5C0774CF57C}" type="datetime1">
              <a:rPr lang="en-US" smtClean="0"/>
              <a:pPr>
                <a:defRPr/>
              </a:pPr>
              <a:t>10/3/2019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6A1584A-6AF2-4CA7-8678-5940C860CCB7}"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5770B37-7E6A-4529-9425-3B89C24FE148}" type="datetime1">
              <a:rPr lang="en-US" smtClean="0"/>
              <a:pPr>
                <a:defRPr/>
              </a:pPr>
              <a:t>10/3/2019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E76792B-D9B0-4EE6-9961-57BA91176BFC}"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8"/>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FD2EE2C-06E8-4EE6-8D21-1CAC2DA9A91C}" type="datetime1">
              <a:rPr lang="en-US" smtClean="0"/>
              <a:pPr>
                <a:defRPr/>
              </a:pPr>
              <a:t>10/3/2019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6B55CF9-592F-435F-97BA-A8209C7BED14}"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083EDCA7-7BDE-431A-B273-2CCA29BEA077}" type="datetime1">
              <a:rPr lang="en-US" smtClean="0"/>
              <a:pPr>
                <a:defRPr/>
              </a:pPr>
              <a:t>10/3/2019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78F4AED-CBD4-41C0-B3D2-ADBC950D94C2}"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9"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CCEA75D-3D8A-4B3A-866E-4BA981DF8D6C}" type="datetime1">
              <a:rPr lang="en-US" smtClean="0"/>
              <a:pPr>
                <a:defRPr/>
              </a:pPr>
              <a:t>10/3/2019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D5D204A-076E-47B1-BB24-692FE04C9F24}"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78C7E465-538D-4228-BDC6-D1634C0D8E7A}" type="datetime1">
              <a:rPr lang="en-US" smtClean="0"/>
              <a:pPr>
                <a:defRPr/>
              </a:pPr>
              <a:t>10/3/2019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049477F-1F88-4BD7-92DC-3999A654BAB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descr="Project Logo_Blue_SM.jpg"/>
          <p:cNvPicPr>
            <a:picLocks noChangeAspect="1"/>
          </p:cNvPicPr>
          <p:nvPr/>
        </p:nvPicPr>
        <p:blipFill>
          <a:blip r:embed="rId2"/>
          <a:srcRect/>
          <a:stretch>
            <a:fillRect/>
          </a:stretch>
        </p:blipFill>
        <p:spPr bwMode="auto">
          <a:xfrm>
            <a:off x="7596188" y="20638"/>
            <a:ext cx="1512887" cy="1512887"/>
          </a:xfrm>
          <a:prstGeom prst="rect">
            <a:avLst/>
          </a:prstGeom>
          <a:noFill/>
          <a:ln w="9525">
            <a:noFill/>
            <a:miter lim="800000"/>
            <a:headEnd/>
            <a:tailEnd/>
          </a:ln>
        </p:spPr>
      </p:pic>
      <p:sp>
        <p:nvSpPr>
          <p:cNvPr id="3" name="Content Placeholder 2"/>
          <p:cNvSpPr>
            <a:spLocks noGrp="1"/>
          </p:cNvSpPr>
          <p:nvPr>
            <p:ph idx="1"/>
          </p:nvPr>
        </p:nvSpPr>
        <p:spPr/>
        <p:txBody>
          <a:bodyPr/>
          <a:lstStyle>
            <a:lvl1pPr>
              <a:defRPr sz="2800"/>
            </a:lvl1pPr>
            <a:lvl2pPr>
              <a:defRPr sz="24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381001" y="355600"/>
            <a:ext cx="7071320" cy="1054100"/>
          </a:xfrm>
        </p:spPr>
        <p:txBody>
          <a:bodyPr/>
          <a:lstStyle>
            <a:lvl1pPr>
              <a:defRPr sz="3000" b="1">
                <a:latin typeface="Arial" pitchFamily="34" charset="0"/>
                <a:cs typeface="Arial" pitchFamily="34" charset="0"/>
              </a:defRPr>
            </a:lvl1pPr>
          </a:lstStyle>
          <a:p>
            <a:r>
              <a:rPr lang="en-US" smtClean="0"/>
              <a:t>Click to edit Master title style</a:t>
            </a:r>
            <a:endParaRPr lang="en-US" dirty="0"/>
          </a:p>
        </p:txBody>
      </p:sp>
      <p:sp>
        <p:nvSpPr>
          <p:cNvPr id="5" name="Date Placeholder 3"/>
          <p:cNvSpPr>
            <a:spLocks noGrp="1"/>
          </p:cNvSpPr>
          <p:nvPr>
            <p:ph type="dt" sz="half" idx="10"/>
          </p:nvPr>
        </p:nvSpPr>
        <p:spPr/>
        <p:txBody>
          <a:bodyPr/>
          <a:lstStyle>
            <a:lvl1pPr>
              <a:defRPr smtClean="0"/>
            </a:lvl1pPr>
          </a:lstStyle>
          <a:p>
            <a:pPr>
              <a:defRPr/>
            </a:pPr>
            <a:fld id="{240522CC-7887-486F-B554-757B1F0DE24A}" type="datetime1">
              <a:rPr lang="en-US" smtClean="0"/>
              <a:pPr>
                <a:defRPr/>
              </a:pPr>
              <a:t>10/3/2019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smtClean="0"/>
            </a:lvl1pPr>
          </a:lstStyle>
          <a:p>
            <a:pPr>
              <a:defRPr/>
            </a:pPr>
            <a:fld id="{A71CC90B-44E5-48C1-88AE-028AC8B8BE9C}"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CE1BE1F-6ADC-4917-81F5-842695FBFE51}" type="datetime1">
              <a:rPr lang="en-US" smtClean="0"/>
              <a:pPr>
                <a:defRPr/>
              </a:pPr>
              <a:t>10/3/2019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164E22A-A0BC-40A9-9C89-51C4E611D6C7}"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8"/>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DA0E7411-3D41-4B52-B000-FB4FB7C816BE}" type="datetime1">
              <a:rPr lang="en-US" smtClean="0"/>
              <a:pPr>
                <a:defRPr/>
              </a:pPr>
              <a:t>10/3/2019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741F2B2-9D6A-4B4D-A8B2-66E4A050BA75}"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DEDFC2A-5F5E-409B-A041-6C4C4271BA2F}" type="datetime1">
              <a:rPr lang="en-US" smtClean="0"/>
              <a:pPr>
                <a:defRPr/>
              </a:pPr>
              <a:t>10/3/2019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9D4FDCC-3BB3-4198-98B0-BBB5783AA449}"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35D74AE-B639-48D4-93E8-2C38A2E70EED}" type="datetime1">
              <a:rPr lang="en-US" smtClean="0"/>
              <a:pPr>
                <a:defRPr/>
              </a:pPr>
              <a:t>10/3/2019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75EFE19-D420-49AA-9907-41F3D41B242B}"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6"/>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6"/>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9603630-000E-4CC3-AE77-61D5623EDCC9}" type="datetime1">
              <a:rPr lang="en-US" smtClean="0"/>
              <a:pPr>
                <a:defRPr/>
              </a:pPr>
              <a:t>10/3/2019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E6E7F2F-A4A2-4649-80D8-7B87D90514FB}"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7010400" y="152400"/>
            <a:ext cx="1981200" cy="6556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152400" y="153988"/>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Subtitle 2"/>
          <p:cNvSpPr>
            <a:spLocks noGrp="1"/>
          </p:cNvSpPr>
          <p:nvPr>
            <p:ph type="subTitle" idx="1"/>
          </p:nvPr>
        </p:nvSpPr>
        <p:spPr>
          <a:xfrm>
            <a:off x="7010400" y="2052960"/>
            <a:ext cx="1981200" cy="1828800"/>
          </a:xfrm>
        </p:spPr>
        <p:txBody>
          <a:bodyPr anchor="ct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smtClean="0"/>
              <a:t>Click to edit Master title style</a:t>
            </a:r>
            <a:endParaRPr lang="en-US" dirty="0"/>
          </a:p>
        </p:txBody>
      </p:sp>
      <p:sp>
        <p:nvSpPr>
          <p:cNvPr id="6" name="Date Placeholder 9"/>
          <p:cNvSpPr>
            <a:spLocks noGrp="1"/>
          </p:cNvSpPr>
          <p:nvPr>
            <p:ph type="dt" sz="half" idx="10"/>
          </p:nvPr>
        </p:nvSpPr>
        <p:spPr/>
        <p:txBody>
          <a:bodyPr/>
          <a:lstStyle>
            <a:lvl1pPr>
              <a:defRPr>
                <a:solidFill>
                  <a:schemeClr val="bg2"/>
                </a:solidFill>
              </a:defRPr>
            </a:lvl1pPr>
          </a:lstStyle>
          <a:p>
            <a:pPr>
              <a:defRPr/>
            </a:pPr>
            <a:fld id="{38B754A8-B6F9-40B7-BCB9-57B8C1568181}" type="datetime1">
              <a:rPr lang="en-US" smtClean="0"/>
              <a:pPr>
                <a:defRPr/>
              </a:pPr>
              <a:t>10/3/2019</a:t>
            </a:fld>
            <a:endParaRPr lang="en-US"/>
          </a:p>
        </p:txBody>
      </p:sp>
      <p:sp>
        <p:nvSpPr>
          <p:cNvPr id="7" name="Slide Number Placeholder 10"/>
          <p:cNvSpPr>
            <a:spLocks noGrp="1"/>
          </p:cNvSpPr>
          <p:nvPr>
            <p:ph type="sldNum" sz="quarter" idx="11"/>
          </p:nvPr>
        </p:nvSpPr>
        <p:spPr/>
        <p:txBody>
          <a:bodyPr/>
          <a:lstStyle>
            <a:lvl1pPr>
              <a:defRPr>
                <a:solidFill>
                  <a:srgbClr val="FFFFFF"/>
                </a:solidFill>
              </a:defRPr>
            </a:lvl1pPr>
          </a:lstStyle>
          <a:p>
            <a:pPr>
              <a:defRPr/>
            </a:pPr>
            <a:fld id="{48AEF153-B211-44D7-A532-38D7EB162E66}" type="slidenum">
              <a:rPr lang="en-US"/>
              <a:pPr>
                <a:defRPr/>
              </a:pPr>
              <a:t>‹#›</a:t>
            </a:fld>
            <a:endParaRPr lang="en-US"/>
          </a:p>
        </p:txBody>
      </p:sp>
      <p:sp>
        <p:nvSpPr>
          <p:cNvPr id="8" name="Footer Placeholder 11"/>
          <p:cNvSpPr>
            <a:spLocks noGrp="1"/>
          </p:cNvSpPr>
          <p:nvPr>
            <p:ph type="ftr" sz="quarter" idx="12"/>
          </p:nvPr>
        </p:nvSpPr>
        <p:spPr/>
        <p:txBody>
          <a:bodyPr/>
          <a:lstStyle>
            <a:lvl1pPr>
              <a:defRPr>
                <a:solidFill>
                  <a:schemeClr val="bg2"/>
                </a:solidFill>
              </a:defRPr>
            </a:lvl1pPr>
          </a:lstStyle>
          <a:p>
            <a:pPr>
              <a:defRPr/>
            </a:pPr>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7" descr="Project Logo_Blue_SM.jpg"/>
          <p:cNvPicPr>
            <a:picLocks noChangeAspect="1"/>
          </p:cNvPicPr>
          <p:nvPr/>
        </p:nvPicPr>
        <p:blipFill>
          <a:blip r:embed="rId2"/>
          <a:srcRect/>
          <a:stretch>
            <a:fillRect/>
          </a:stretch>
        </p:blipFill>
        <p:spPr bwMode="auto">
          <a:xfrm>
            <a:off x="7596188" y="20638"/>
            <a:ext cx="1512887" cy="1512887"/>
          </a:xfrm>
          <a:prstGeom prst="rect">
            <a:avLst/>
          </a:prstGeom>
          <a:noFill/>
          <a:ln w="9525">
            <a:noFill/>
            <a:miter lim="800000"/>
            <a:headEnd/>
            <a:tailEnd/>
          </a:ln>
        </p:spPr>
      </p:pic>
      <p:sp>
        <p:nvSpPr>
          <p:cNvPr id="3" name="Content Placeholder 2"/>
          <p:cNvSpPr>
            <a:spLocks noGrp="1"/>
          </p:cNvSpPr>
          <p:nvPr>
            <p:ph idx="1"/>
          </p:nvPr>
        </p:nvSpPr>
        <p:spPr/>
        <p:txBody>
          <a:bodyPr/>
          <a:lstStyle>
            <a:lvl1pPr>
              <a:defRPr sz="2800"/>
            </a:lvl1pPr>
            <a:lvl2pPr>
              <a:defRPr sz="2400"/>
            </a:lvl2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a:xfrm>
            <a:off x="381001" y="355600"/>
            <a:ext cx="7071320" cy="1054100"/>
          </a:xfrm>
        </p:spPr>
        <p:txBody>
          <a:bodyPr/>
          <a:lstStyle>
            <a:lvl1pPr>
              <a:defRPr sz="3000" b="1">
                <a:latin typeface="Arial" pitchFamily="34" charset="0"/>
                <a:cs typeface="Arial" pitchFamily="34" charset="0"/>
              </a:defRPr>
            </a:lvl1pPr>
          </a:lstStyle>
          <a:p>
            <a:r>
              <a:rPr lang="en-US" smtClean="0"/>
              <a:t>Click to edit Master title style</a:t>
            </a:r>
            <a:endParaRPr lang="en-US" dirty="0"/>
          </a:p>
        </p:txBody>
      </p:sp>
      <p:sp>
        <p:nvSpPr>
          <p:cNvPr id="5" name="Date Placeholder 3"/>
          <p:cNvSpPr>
            <a:spLocks noGrp="1"/>
          </p:cNvSpPr>
          <p:nvPr>
            <p:ph type="dt" sz="half" idx="10"/>
          </p:nvPr>
        </p:nvSpPr>
        <p:spPr/>
        <p:txBody>
          <a:bodyPr/>
          <a:lstStyle>
            <a:lvl1pPr>
              <a:defRPr/>
            </a:lvl1pPr>
          </a:lstStyle>
          <a:p>
            <a:pPr>
              <a:defRPr/>
            </a:pPr>
            <a:fld id="{4710B1F2-C43E-4DBE-ADE7-FB335CC11933}" type="datetime1">
              <a:rPr lang="en-US" smtClean="0"/>
              <a:pPr>
                <a:defRPr/>
              </a:pPr>
              <a:t>10/3/2019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1D32BF61-CA63-4F5C-A54F-EF21C0B112D8}" type="slidenum">
              <a:rPr lang="en-US"/>
              <a:pPr>
                <a:defRPr/>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7010400" y="152400"/>
            <a:ext cx="1981200" cy="65563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152400" y="153988"/>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7162803"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smtClean="0"/>
              <a:t>Click to edit Master title style</a:t>
            </a:r>
            <a:endParaRPr lang="en-US" dirty="0"/>
          </a:p>
        </p:txBody>
      </p:sp>
      <p:sp>
        <p:nvSpPr>
          <p:cNvPr id="6" name="Date Placeholder 8"/>
          <p:cNvSpPr>
            <a:spLocks noGrp="1"/>
          </p:cNvSpPr>
          <p:nvPr>
            <p:ph type="dt" sz="half" idx="10"/>
          </p:nvPr>
        </p:nvSpPr>
        <p:spPr/>
        <p:txBody>
          <a:bodyPr/>
          <a:lstStyle>
            <a:lvl1pPr>
              <a:defRPr>
                <a:solidFill>
                  <a:srgbClr val="FFFFFF"/>
                </a:solidFill>
              </a:defRPr>
            </a:lvl1pPr>
          </a:lstStyle>
          <a:p>
            <a:pPr>
              <a:defRPr/>
            </a:pPr>
            <a:fld id="{846BB5EA-037B-4DFB-8DAD-7EF45494CFF3}" type="datetime1">
              <a:rPr lang="en-US" smtClean="0"/>
              <a:pPr>
                <a:defRPr/>
              </a:pPr>
              <a:t>10/3/2019</a:t>
            </a:fld>
            <a:endParaRPr lang="en-US"/>
          </a:p>
        </p:txBody>
      </p:sp>
      <p:sp>
        <p:nvSpPr>
          <p:cNvPr id="7" name="Slide Number Placeholder 9"/>
          <p:cNvSpPr>
            <a:spLocks noGrp="1"/>
          </p:cNvSpPr>
          <p:nvPr>
            <p:ph type="sldNum" sz="quarter" idx="11"/>
          </p:nvPr>
        </p:nvSpPr>
        <p:spPr/>
        <p:txBody>
          <a:bodyPr/>
          <a:lstStyle>
            <a:lvl1pPr>
              <a:defRPr>
                <a:solidFill>
                  <a:schemeClr val="bg2"/>
                </a:solidFill>
              </a:defRPr>
            </a:lvl1pPr>
          </a:lstStyle>
          <a:p>
            <a:pPr>
              <a:defRPr/>
            </a:pPr>
            <a:fld id="{EAE43AE6-CB2D-4D0D-AE7E-987C5224F6FE}" type="slidenum">
              <a:rPr lang="en-US"/>
              <a:pPr>
                <a:defRPr/>
              </a:pPr>
              <a:t>‹#›</a:t>
            </a:fld>
            <a:endParaRPr lang="en-US"/>
          </a:p>
        </p:txBody>
      </p:sp>
      <p:sp>
        <p:nvSpPr>
          <p:cNvPr id="8" name="Footer Placeholder 10"/>
          <p:cNvSpPr>
            <a:spLocks noGrp="1"/>
          </p:cNvSpPr>
          <p:nvPr>
            <p:ph type="ftr" sz="quarter" idx="12"/>
          </p:nvPr>
        </p:nvSpPr>
        <p:spPr/>
        <p:txBody>
          <a:bodyPr/>
          <a:lstStyle>
            <a:lvl1pPr>
              <a:defRPr>
                <a:solidFill>
                  <a:srgbClr val="FFFFFF"/>
                </a:solidFill>
              </a:defRPr>
            </a:lvl1pPr>
          </a:lstStyle>
          <a:p>
            <a:pPr>
              <a:defRPr/>
            </a:pPr>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8B27AC2F-BCE2-491B-92BF-D29CFA160887}" type="datetime1">
              <a:rPr lang="en-US" smtClean="0"/>
              <a:pPr>
                <a:defRPr/>
              </a:pPr>
              <a:t>10/3/2019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ln/>
        </p:spPr>
        <p:txBody>
          <a:bodyPr/>
          <a:lstStyle>
            <a:lvl1pPr>
              <a:defRPr/>
            </a:lvl1pPr>
          </a:lstStyle>
          <a:p>
            <a:pPr>
              <a:defRPr/>
            </a:pPr>
            <a:fld id="{08309DEE-678B-47EE-994C-AA3C3C883A24}" type="slidenum">
              <a:rPr lang="en-US"/>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7"/>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9" y="1722438"/>
            <a:ext cx="4041775" cy="639762"/>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438407"/>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
        <p:nvSpPr>
          <p:cNvPr id="7" name="Date Placeholder 3"/>
          <p:cNvSpPr>
            <a:spLocks noGrp="1"/>
          </p:cNvSpPr>
          <p:nvPr>
            <p:ph type="dt" sz="half" idx="10"/>
          </p:nvPr>
        </p:nvSpPr>
        <p:spPr/>
        <p:txBody>
          <a:bodyPr/>
          <a:lstStyle>
            <a:lvl1pPr>
              <a:defRPr/>
            </a:lvl1pPr>
          </a:lstStyle>
          <a:p>
            <a:pPr>
              <a:defRPr/>
            </a:pPr>
            <a:fld id="{BA29C751-DF14-405A-AB90-DBEFD33D13BA}" type="datetime1">
              <a:rPr lang="en-US" smtClean="0"/>
              <a:pPr>
                <a:defRPr/>
              </a:pPr>
              <a:t>10/3/2019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a:ln/>
        </p:spPr>
        <p:txBody>
          <a:bodyPr/>
          <a:lstStyle>
            <a:lvl1pPr>
              <a:defRPr/>
            </a:lvl1pPr>
          </a:lstStyle>
          <a:p>
            <a:pPr>
              <a:defRPr/>
            </a:pPr>
            <a:fld id="{48536022-C7BD-428C-A39B-EDA434B89AF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7010400" y="152400"/>
            <a:ext cx="1981200" cy="65563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152400" y="153988"/>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Text Placeholder 2"/>
          <p:cNvSpPr>
            <a:spLocks noGrp="1"/>
          </p:cNvSpPr>
          <p:nvPr>
            <p:ph type="body" idx="1"/>
          </p:nvPr>
        </p:nvSpPr>
        <p:spPr>
          <a:xfrm>
            <a:off x="7162801" y="2892277"/>
            <a:ext cx="1600201" cy="1645920"/>
          </a:xfrm>
        </p:spPr>
        <p:txBody>
          <a:bodyPr anchor="ctr"/>
          <a:lstStyle>
            <a:lvl1pPr marL="0" indent="0">
              <a:buNone/>
              <a:defRPr sz="2000">
                <a:solidFill>
                  <a:schemeClr val="bg2"/>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smtClean="0"/>
              <a:t>Click to edit Master text styles</a:t>
            </a:r>
          </a:p>
        </p:txBody>
      </p:sp>
      <p:sp>
        <p:nvSpPr>
          <p:cNvPr id="12" name="Title 11"/>
          <p:cNvSpPr>
            <a:spLocks noGrp="1"/>
          </p:cNvSpPr>
          <p:nvPr>
            <p:ph type="title"/>
          </p:nvPr>
        </p:nvSpPr>
        <p:spPr>
          <a:xfrm>
            <a:off x="381000" y="2892277"/>
            <a:ext cx="6324600" cy="1645920"/>
          </a:xfrm>
        </p:spPr>
        <p:txBody>
          <a:bodyPr/>
          <a:lstStyle>
            <a:lvl1pPr algn="r">
              <a:defRPr sz="4200" spc="151" baseline="0"/>
            </a:lvl1pPr>
          </a:lstStyle>
          <a:p>
            <a:r>
              <a:rPr lang="en-US" smtClean="0"/>
              <a:t>Click to edit Master title style</a:t>
            </a:r>
            <a:endParaRPr lang="en-US" dirty="0"/>
          </a:p>
        </p:txBody>
      </p:sp>
      <p:sp>
        <p:nvSpPr>
          <p:cNvPr id="6" name="Date Placeholder 8"/>
          <p:cNvSpPr>
            <a:spLocks noGrp="1"/>
          </p:cNvSpPr>
          <p:nvPr>
            <p:ph type="dt" sz="half" idx="10"/>
          </p:nvPr>
        </p:nvSpPr>
        <p:spPr/>
        <p:txBody>
          <a:bodyPr/>
          <a:lstStyle>
            <a:lvl1pPr>
              <a:defRPr smtClean="0">
                <a:solidFill>
                  <a:srgbClr val="FFFFFF"/>
                </a:solidFill>
              </a:defRPr>
            </a:lvl1pPr>
          </a:lstStyle>
          <a:p>
            <a:pPr>
              <a:defRPr/>
            </a:pPr>
            <a:fld id="{762B66D0-E03D-458D-85B4-BA6BB2643D2A}" type="datetime1">
              <a:rPr lang="en-US" smtClean="0"/>
              <a:pPr>
                <a:defRPr/>
              </a:pPr>
              <a:t>10/3/2019</a:t>
            </a:fld>
            <a:endParaRPr lang="en-US"/>
          </a:p>
        </p:txBody>
      </p:sp>
      <p:sp>
        <p:nvSpPr>
          <p:cNvPr id="7" name="Slide Number Placeholder 9"/>
          <p:cNvSpPr>
            <a:spLocks noGrp="1"/>
          </p:cNvSpPr>
          <p:nvPr>
            <p:ph type="sldNum" sz="quarter" idx="11"/>
          </p:nvPr>
        </p:nvSpPr>
        <p:spPr/>
        <p:txBody>
          <a:bodyPr/>
          <a:lstStyle>
            <a:lvl1pPr>
              <a:defRPr smtClean="0">
                <a:solidFill>
                  <a:schemeClr val="bg2"/>
                </a:solidFill>
              </a:defRPr>
            </a:lvl1pPr>
          </a:lstStyle>
          <a:p>
            <a:pPr>
              <a:defRPr/>
            </a:pPr>
            <a:fld id="{F4684259-D254-4C36-B70F-70278CD043C9}" type="slidenum">
              <a:rPr lang="en-US"/>
              <a:pPr>
                <a:defRPr/>
              </a:pPr>
              <a:t>‹#›</a:t>
            </a:fld>
            <a:endParaRPr lang="en-US"/>
          </a:p>
        </p:txBody>
      </p:sp>
      <p:sp>
        <p:nvSpPr>
          <p:cNvPr id="8" name="Footer Placeholder 10"/>
          <p:cNvSpPr>
            <a:spLocks noGrp="1"/>
          </p:cNvSpPr>
          <p:nvPr>
            <p:ph type="ftr" sz="quarter" idx="12"/>
          </p:nvPr>
        </p:nvSpPr>
        <p:spPr/>
        <p:txBody>
          <a:bodyPr/>
          <a:lstStyle>
            <a:lvl1pPr>
              <a:defRPr>
                <a:solidFill>
                  <a:srgbClr val="FFFFFF"/>
                </a:solidFill>
              </a:defRPr>
            </a:lvl1pPr>
          </a:lstStyle>
          <a:p>
            <a:pPr>
              <a:defRPr/>
            </a:pPr>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C190ABB-2606-45B6-BA22-C2FCB4136D16}" type="datetime1">
              <a:rPr lang="en-US" smtClean="0"/>
              <a:pPr>
                <a:defRPr/>
              </a:pPr>
              <a:t>10/3/2019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a:ln/>
        </p:spPr>
        <p:txBody>
          <a:bodyPr/>
          <a:lstStyle>
            <a:lvl1pPr>
              <a:defRPr/>
            </a:lvl1pPr>
          </a:lstStyle>
          <a:p>
            <a:pPr>
              <a:defRPr/>
            </a:pPr>
            <a:fld id="{142FF0E5-218C-453F-BFF8-EDCDB4A63405}" type="slidenum">
              <a:rPr lang="en-US"/>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52400" y="150813"/>
            <a:ext cx="8831263" cy="65563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Date Placeholder 1"/>
          <p:cNvSpPr>
            <a:spLocks noGrp="1"/>
          </p:cNvSpPr>
          <p:nvPr>
            <p:ph type="dt" sz="half" idx="10"/>
          </p:nvPr>
        </p:nvSpPr>
        <p:spPr/>
        <p:txBody>
          <a:bodyPr/>
          <a:lstStyle>
            <a:lvl1pPr>
              <a:defRPr/>
            </a:lvl1pPr>
          </a:lstStyle>
          <a:p>
            <a:pPr>
              <a:defRPr/>
            </a:pPr>
            <a:fld id="{EE093A69-3B67-4C59-9EBF-53CB16800D76}" type="datetime1">
              <a:rPr lang="en-US" smtClean="0"/>
              <a:pPr>
                <a:defRPr/>
              </a:pPr>
              <a:t>10/3/2019</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C450AE20-61E7-4A84-A711-5293E46B8C44}" type="slidenum">
              <a:rPr lang="en-US"/>
              <a:pPr>
                <a:defRPr/>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7010400" y="150813"/>
            <a:ext cx="1981200" cy="6556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7" name="Rectangle 6"/>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idx="1"/>
          </p:nvPr>
        </p:nvSpPr>
        <p:spPr>
          <a:xfrm>
            <a:off x="609600" y="304808"/>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itle 10"/>
          <p:cNvSpPr>
            <a:spLocks noGrp="1"/>
          </p:cNvSpPr>
          <p:nvPr>
            <p:ph type="title"/>
          </p:nvPr>
        </p:nvSpPr>
        <p:spPr>
          <a:xfrm>
            <a:off x="7159752" y="457200"/>
            <a:ext cx="1675660" cy="1673352"/>
          </a:xfrm>
        </p:spPr>
        <p:txBody>
          <a:bodyPr anchor="b"/>
          <a:lstStyle>
            <a:lvl1pPr algn="l">
              <a:defRPr sz="2000" spc="150" baseline="0"/>
            </a:lvl1pPr>
          </a:lstStyle>
          <a:p>
            <a:r>
              <a:rPr lang="en-US" smtClean="0"/>
              <a:t>Click to edit Master title style</a:t>
            </a:r>
            <a:endParaRPr lang="en-US" dirty="0"/>
          </a:p>
        </p:txBody>
      </p:sp>
      <p:sp>
        <p:nvSpPr>
          <p:cNvPr id="8" name="Date Placeholder 4"/>
          <p:cNvSpPr>
            <a:spLocks noGrp="1"/>
          </p:cNvSpPr>
          <p:nvPr>
            <p:ph type="dt" sz="half" idx="10"/>
          </p:nvPr>
        </p:nvSpPr>
        <p:spPr/>
        <p:txBody>
          <a:bodyPr/>
          <a:lstStyle>
            <a:lvl1pPr>
              <a:defRPr/>
            </a:lvl1pPr>
          </a:lstStyle>
          <a:p>
            <a:pPr>
              <a:defRPr/>
            </a:pPr>
            <a:fld id="{FF439B71-B50B-4D33-A844-100F47605344}" type="datetime1">
              <a:rPr lang="en-US" smtClean="0"/>
              <a:pPr>
                <a:defRPr/>
              </a:pPr>
              <a:t>10/3/2019</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solidFill>
                  <a:srgbClr val="FFFFFF"/>
                </a:solidFill>
              </a:defRPr>
            </a:lvl1pPr>
          </a:lstStyle>
          <a:p>
            <a:pPr>
              <a:defRPr/>
            </a:pPr>
            <a:fld id="{013AF6E4-6B1B-42AB-BBC5-733DAFA924DE}"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ectangle 5"/>
          <p:cNvSpPr/>
          <p:nvPr/>
        </p:nvSpPr>
        <p:spPr>
          <a:xfrm>
            <a:off x="7010400" y="150813"/>
            <a:ext cx="1981200" cy="65563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smtClean="0"/>
              <a:t>Click to edit Master title style</a:t>
            </a:r>
            <a:endParaRPr lang="en-US" dirty="0"/>
          </a:p>
        </p:txBody>
      </p:sp>
      <p:sp>
        <p:nvSpPr>
          <p:cNvPr id="7" name="Date Placeholder 4"/>
          <p:cNvSpPr>
            <a:spLocks noGrp="1"/>
          </p:cNvSpPr>
          <p:nvPr>
            <p:ph type="dt" sz="half" idx="10"/>
          </p:nvPr>
        </p:nvSpPr>
        <p:spPr/>
        <p:txBody>
          <a:bodyPr/>
          <a:lstStyle>
            <a:lvl1pPr>
              <a:defRPr/>
            </a:lvl1pPr>
          </a:lstStyle>
          <a:p>
            <a:pPr>
              <a:defRPr/>
            </a:pPr>
            <a:fld id="{2E82502D-3CFE-403F-831A-123BEA785D8F}" type="datetime1">
              <a:rPr lang="en-US" smtClean="0"/>
              <a:pPr>
                <a:defRPr/>
              </a:pPr>
              <a:t>10/3/2019</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3A374003-87E1-4B19-B15E-8C9E978A6C0E}"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7830891-A38C-465E-8854-69D4B173EC9B}" type="datetime1">
              <a:rPr lang="en-US" smtClean="0"/>
              <a:pPr>
                <a:defRPr/>
              </a:pPr>
              <a:t>10/3/2019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ln/>
        </p:spPr>
        <p:txBody>
          <a:bodyPr/>
          <a:lstStyle>
            <a:lvl1pPr>
              <a:defRPr/>
            </a:lvl1pPr>
          </a:lstStyle>
          <a:p>
            <a:pPr>
              <a:defRPr/>
            </a:pPr>
            <a:fld id="{F027C263-8A56-45E2-B6D7-20312F3DC2FE}" type="slidenum">
              <a:rPr lang="en-US"/>
              <a:pPr>
                <a:defRPr/>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152400" y="147638"/>
            <a:ext cx="6705600" cy="65563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7010400" y="147638"/>
            <a:ext cx="1955800" cy="65563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Vertical Title 1"/>
          <p:cNvSpPr>
            <a:spLocks noGrp="1"/>
          </p:cNvSpPr>
          <p:nvPr>
            <p:ph type="title" orient="vert"/>
          </p:nvPr>
        </p:nvSpPr>
        <p:spPr>
          <a:xfrm>
            <a:off x="7162800" y="274646"/>
            <a:ext cx="1676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46"/>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9AD4BEDB-315D-47CA-929C-32BFF76B8006}" type="datetime1">
              <a:rPr lang="en-US" smtClean="0"/>
              <a:pPr>
                <a:defRPr/>
              </a:pPr>
              <a:t>10/3/2019</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solidFill>
                  <a:schemeClr val="bg2"/>
                </a:solidFill>
              </a:defRPr>
            </a:lvl1pPr>
          </a:lstStyle>
          <a:p>
            <a:pPr>
              <a:defRPr/>
            </a:pPr>
            <a:fld id="{59AFCF25-BE4A-49D0-8DEE-896C23ADFC45}" type="slidenum">
              <a:rPr lang="en-US"/>
              <a:pPr>
                <a:defRPr/>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5516563"/>
            <a:ext cx="9144000" cy="1341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 name="Picture 7" descr="Logo.jpg"/>
          <p:cNvPicPr>
            <a:picLocks noChangeAspect="1"/>
          </p:cNvPicPr>
          <p:nvPr/>
        </p:nvPicPr>
        <p:blipFill>
          <a:blip r:embed="rId3">
            <a:clrChange>
              <a:clrFrom>
                <a:srgbClr val="FFFEFF"/>
              </a:clrFrom>
              <a:clrTo>
                <a:srgbClr val="FFFEFF">
                  <a:alpha val="0"/>
                </a:srgbClr>
              </a:clrTo>
            </a:clrChange>
          </a:blip>
          <a:srcRect/>
          <a:stretch>
            <a:fillRect/>
          </a:stretch>
        </p:blipFill>
        <p:spPr bwMode="auto">
          <a:xfrm>
            <a:off x="7235825" y="5589588"/>
            <a:ext cx="1800225" cy="390525"/>
          </a:xfrm>
          <a:prstGeom prst="rect">
            <a:avLst/>
          </a:prstGeom>
          <a:noFill/>
          <a:ln w="9525">
            <a:noFill/>
            <a:miter lim="800000"/>
            <a:headEnd/>
            <a:tailEnd/>
          </a:ln>
        </p:spPr>
      </p:pic>
      <p:pic>
        <p:nvPicPr>
          <p:cNvPr id="4" name="Picture 8" descr="AMREF_Logo_sm.tif"/>
          <p:cNvPicPr>
            <a:picLocks noChangeAspect="1"/>
          </p:cNvPicPr>
          <p:nvPr/>
        </p:nvPicPr>
        <p:blipFill>
          <a:blip r:embed="rId4"/>
          <a:srcRect/>
          <a:stretch>
            <a:fillRect/>
          </a:stretch>
        </p:blipFill>
        <p:spPr bwMode="auto">
          <a:xfrm>
            <a:off x="7389813" y="6021388"/>
            <a:ext cx="1547812" cy="779462"/>
          </a:xfrm>
          <a:prstGeom prst="rect">
            <a:avLst/>
          </a:prstGeom>
          <a:noFill/>
          <a:ln w="9525">
            <a:noFill/>
            <a:miter lim="800000"/>
            <a:headEnd/>
            <a:tailEnd/>
          </a:ln>
        </p:spPr>
      </p:pic>
      <p:pic>
        <p:nvPicPr>
          <p:cNvPr id="5" name="Picture 9" descr="Project Logo_Blue_SM.jpg"/>
          <p:cNvPicPr>
            <a:picLocks noChangeAspect="1"/>
          </p:cNvPicPr>
          <p:nvPr/>
        </p:nvPicPr>
        <p:blipFill>
          <a:blip r:embed="rId5"/>
          <a:srcRect/>
          <a:stretch>
            <a:fillRect/>
          </a:stretch>
        </p:blipFill>
        <p:spPr bwMode="auto">
          <a:xfrm>
            <a:off x="71438" y="5626100"/>
            <a:ext cx="1116012" cy="1116013"/>
          </a:xfrm>
          <a:prstGeom prst="rect">
            <a:avLst/>
          </a:prstGeom>
          <a:noFill/>
          <a:ln w="9525">
            <a:noFill/>
            <a:miter lim="800000"/>
            <a:headEnd/>
            <a:tailEnd/>
          </a:ln>
        </p:spPr>
      </p:pic>
      <p:sp>
        <p:nvSpPr>
          <p:cNvPr id="6" name="TextBox 5"/>
          <p:cNvSpPr txBox="1">
            <a:spLocks noChangeArrowheads="1"/>
          </p:cNvSpPr>
          <p:nvPr/>
        </p:nvSpPr>
        <p:spPr bwMode="auto">
          <a:xfrm>
            <a:off x="1331913" y="5807075"/>
            <a:ext cx="5616575" cy="1508125"/>
          </a:xfrm>
          <a:prstGeom prst="rect">
            <a:avLst/>
          </a:prstGeom>
          <a:noFill/>
          <a:ln>
            <a:noFill/>
          </a:ln>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fontAlgn="auto" hangingPunct="1">
              <a:spcBef>
                <a:spcPts val="0"/>
              </a:spcBef>
              <a:spcAft>
                <a:spcPts val="0"/>
              </a:spcAft>
              <a:defRPr/>
            </a:pPr>
            <a:r>
              <a:rPr lang="en-US" sz="2000" b="1" smtClean="0">
                <a:latin typeface="Calibri" pitchFamily="34" charset="0"/>
                <a:cs typeface="+mn-cs"/>
              </a:rPr>
              <a:t>Global Youth Economic Opportunities Conference</a:t>
            </a:r>
          </a:p>
          <a:p>
            <a:pPr eaLnBrk="1" fontAlgn="auto" hangingPunct="1">
              <a:spcBef>
                <a:spcPts val="0"/>
              </a:spcBef>
              <a:spcAft>
                <a:spcPts val="0"/>
              </a:spcAft>
              <a:defRPr/>
            </a:pPr>
            <a:r>
              <a:rPr lang="en-US" i="1" smtClean="0">
                <a:solidFill>
                  <a:srgbClr val="0070C0"/>
                </a:solidFill>
                <a:latin typeface="Calibri" pitchFamily="34" charset="0"/>
                <a:cs typeface="+mn-cs"/>
              </a:rPr>
              <a:t>E-Learning and Enhanced Life Skills for Youth Work Readiness</a:t>
            </a:r>
          </a:p>
          <a:p>
            <a:pPr eaLnBrk="1" fontAlgn="auto" hangingPunct="1">
              <a:spcBef>
                <a:spcPts val="0"/>
              </a:spcBef>
              <a:spcAft>
                <a:spcPts val="0"/>
              </a:spcAft>
              <a:defRPr/>
            </a:pPr>
            <a:r>
              <a:rPr lang="en-US" smtClean="0">
                <a:ea typeface="ＭＳ Ｐゴシック" pitchFamily="34" charset="-128"/>
                <a:cs typeface="+mn-cs"/>
              </a:rPr>
              <a:t>Diana Mukami – AMREF  &amp; Abigail Musonda – Childfund Zambia</a:t>
            </a:r>
            <a:endParaRPr lang="en-US" i="1" smtClean="0">
              <a:solidFill>
                <a:srgbClr val="0070C0"/>
              </a:solidFill>
              <a:latin typeface="Calibri" pitchFamily="34" charset="0"/>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6BA186D-E39D-4B18-ABD5-B5B0E88B60AF}" type="datetime1">
              <a:rPr lang="en-US" smtClean="0"/>
              <a:pPr>
                <a:defRPr/>
              </a:pPr>
              <a:t>10/3/2019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34CF2EB-07F1-4084-B1B6-64AA19D18D57}" type="slidenum">
              <a:rPr lang="en-US"/>
              <a:pPr>
                <a:defRPr/>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4F73703-9817-452D-B1B3-CEFD90E66982}" type="datetime1">
              <a:rPr lang="en-US" smtClean="0"/>
              <a:pPr>
                <a:defRPr/>
              </a:pPr>
              <a:t>10/3/2019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E2D2590-7406-40E1-A8AC-E5F8F2523B64}" type="slidenum">
              <a:rPr lang="en-US"/>
              <a:pPr>
                <a:defRPr/>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1C97461-DD0C-40DD-9451-529F24358260}" type="datetime1">
              <a:rPr lang="en-US" smtClean="0"/>
              <a:pPr>
                <a:defRPr/>
              </a:pPr>
              <a:t>10/3/2019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44CCB7B-F854-44DA-BD1E-6DEB5C70D67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5" name="Date Placeholder 3"/>
          <p:cNvSpPr>
            <a:spLocks noGrp="1"/>
          </p:cNvSpPr>
          <p:nvPr>
            <p:ph type="dt" sz="half" idx="10"/>
          </p:nvPr>
        </p:nvSpPr>
        <p:spPr/>
        <p:txBody>
          <a:bodyPr/>
          <a:lstStyle>
            <a:lvl1pPr>
              <a:defRPr/>
            </a:lvl1pPr>
          </a:lstStyle>
          <a:p>
            <a:pPr>
              <a:defRPr/>
            </a:pPr>
            <a:fld id="{35A2FDF2-1540-4058-BDA9-442A66BFE87E}" type="datetime1">
              <a:rPr lang="en-US" smtClean="0"/>
              <a:pPr>
                <a:defRPr/>
              </a:pPr>
              <a:t>10/3/2019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a:ln/>
        </p:spPr>
        <p:txBody>
          <a:bodyPr/>
          <a:lstStyle>
            <a:lvl1pPr>
              <a:defRPr/>
            </a:lvl1pPr>
          </a:lstStyle>
          <a:p>
            <a:pPr>
              <a:defRPr/>
            </a:pPr>
            <a:fld id="{54568513-05A8-44F7-9841-887C0E5AB5ED}"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E3876DF-837C-4CFD-88CB-695367A45769}" type="datetime1">
              <a:rPr lang="en-US" smtClean="0"/>
              <a:pPr>
                <a:defRPr/>
              </a:pPr>
              <a:t>10/3/2019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4854693-C043-4F81-923E-153CA959FFA7}" type="slidenum">
              <a:rPr lang="en-US"/>
              <a:pPr>
                <a:defRPr/>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C9D69C2-F77B-4CA4-A346-E10C1F80CBD9}" type="datetime1">
              <a:rPr lang="en-US" smtClean="0"/>
              <a:pPr>
                <a:defRPr/>
              </a:pPr>
              <a:t>10/3/2019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119ECD1-591E-449E-BED5-1CD23431B6FF}" type="slidenum">
              <a:rPr lang="en-US"/>
              <a:pPr>
                <a:defRPr/>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4E3EAB5-C5E6-443F-BD50-EAA1CE94E5D3}" type="datetime1">
              <a:rPr lang="en-US" smtClean="0"/>
              <a:pPr>
                <a:defRPr/>
              </a:pPr>
              <a:t>10/3/2019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F1BD7A95-3A54-46D2-ADEC-1202F089E2D1}" type="slidenum">
              <a:rPr lang="en-US"/>
              <a:pPr>
                <a:defRPr/>
              </a:pPr>
              <a:t>‹#›</a:t>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A280C9E-9CEA-4364-BEC3-D4BBEA5626DC}" type="datetime1">
              <a:rPr lang="en-US" smtClean="0"/>
              <a:pPr>
                <a:defRPr/>
              </a:pPr>
              <a:t>10/3/2019</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73F69E8-B565-47D0-8F0D-24CBDB1E1658}" type="slidenum">
              <a:rPr lang="en-US"/>
              <a:pPr>
                <a:defRPr/>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6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ED7F6296-C3C4-459C-A9B9-F3CF6953F6E5}" type="datetime1">
              <a:rPr lang="en-US" smtClean="0"/>
              <a:pPr>
                <a:defRPr/>
              </a:pPr>
              <a:t>10/3/2019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C67304F-3C0A-4675-98A1-EAE93F64A329}" type="slidenum">
              <a:rPr lang="en-US"/>
              <a:pPr>
                <a:defRPr/>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646CA87-9DAF-43D0-A8F5-13BCC779E9A5}" type="datetime1">
              <a:rPr lang="en-US" smtClean="0"/>
              <a:pPr>
                <a:defRPr/>
              </a:pPr>
              <a:t>10/3/2019</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421E463-A2FD-4DE9-8F0E-D7A594D3279E}" type="slidenum">
              <a:rPr lang="en-US"/>
              <a:pPr>
                <a:defRPr/>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3417F8D-B118-4941-958A-DFDC86C99675}" type="datetime1">
              <a:rPr lang="en-US" smtClean="0"/>
              <a:pPr>
                <a:defRPr/>
              </a:pPr>
              <a:t>10/3/2019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A796835-7771-4E70-80A6-78D18DDA90FF}" type="slidenum">
              <a:rPr lang="en-US"/>
              <a:pPr>
                <a:defRPr/>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680D39-9A8C-43E5-8876-B0556CB51AE3}" type="datetime1">
              <a:rPr lang="en-US" smtClean="0"/>
              <a:pPr>
                <a:defRPr/>
              </a:pPr>
              <a:t>10/3/2019</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F0E76B7-2FFD-4857-BD36-7E6073F9E80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722438"/>
            <a:ext cx="4040188" cy="639762"/>
          </a:xfrm>
        </p:spPr>
        <p:txBody>
          <a:bodyPr anchor="b"/>
          <a:lstStyle>
            <a:lvl1pPr marL="0" indent="0" algn="ctr">
              <a:buNone/>
              <a:defRPr sz="2400" b="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3"/>
            <a:ext cx="4040188"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7" y="1722438"/>
            <a:ext cx="4041775" cy="639762"/>
          </a:xfrm>
        </p:spPr>
        <p:txBody>
          <a:bodyPr anchor="b"/>
          <a:lstStyle>
            <a:lvl1pPr marL="0" indent="0" algn="ctr">
              <a:buNone/>
              <a:defRPr sz="2400" b="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438403"/>
            <a:ext cx="4041775" cy="36877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9"/>
          <p:cNvSpPr>
            <a:spLocks noGrp="1"/>
          </p:cNvSpPr>
          <p:nvPr>
            <p:ph type="title"/>
          </p:nvPr>
        </p:nvSpPr>
        <p:spPr/>
        <p:txBody>
          <a:bodyPr/>
          <a:lstStyle/>
          <a:p>
            <a:r>
              <a:rPr lang="en-US" smtClean="0"/>
              <a:t>Click to edit Master title style</a:t>
            </a:r>
            <a:endParaRPr lang="en-US"/>
          </a:p>
        </p:txBody>
      </p:sp>
      <p:sp>
        <p:nvSpPr>
          <p:cNvPr id="7" name="Date Placeholder 3"/>
          <p:cNvSpPr>
            <a:spLocks noGrp="1"/>
          </p:cNvSpPr>
          <p:nvPr>
            <p:ph type="dt" sz="half" idx="10"/>
          </p:nvPr>
        </p:nvSpPr>
        <p:spPr/>
        <p:txBody>
          <a:bodyPr/>
          <a:lstStyle>
            <a:lvl1pPr>
              <a:defRPr/>
            </a:lvl1pPr>
          </a:lstStyle>
          <a:p>
            <a:pPr>
              <a:defRPr/>
            </a:pPr>
            <a:fld id="{A56036D6-F69B-40C1-9A91-8AD65E5FB856}" type="datetime1">
              <a:rPr lang="en-US" smtClean="0"/>
              <a:pPr>
                <a:defRPr/>
              </a:pPr>
              <a:t>10/3/2019</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a:ln/>
        </p:spPr>
        <p:txBody>
          <a:bodyPr/>
          <a:lstStyle>
            <a:lvl1pPr>
              <a:defRPr/>
            </a:lvl1pPr>
          </a:lstStyle>
          <a:p>
            <a:pPr>
              <a:defRPr/>
            </a:pPr>
            <a:fld id="{E2EE1C61-8830-4303-A636-3ECF266A479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0BBD0231-8D05-42FE-8A58-FBE71CDB139F}" type="datetime1">
              <a:rPr lang="en-US" smtClean="0"/>
              <a:pPr>
                <a:defRPr/>
              </a:pPr>
              <a:t>10/3/2019</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a:ln/>
        </p:spPr>
        <p:txBody>
          <a:bodyPr/>
          <a:lstStyle>
            <a:lvl1pPr>
              <a:defRPr/>
            </a:lvl1pPr>
          </a:lstStyle>
          <a:p>
            <a:pPr>
              <a:defRPr/>
            </a:pPr>
            <a:fld id="{1324A8F5-13D3-4ABE-A435-962A4C27F9F0}"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52400" y="150813"/>
            <a:ext cx="8831263" cy="65563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Date Placeholder 1"/>
          <p:cNvSpPr>
            <a:spLocks noGrp="1"/>
          </p:cNvSpPr>
          <p:nvPr>
            <p:ph type="dt" sz="half" idx="10"/>
          </p:nvPr>
        </p:nvSpPr>
        <p:spPr/>
        <p:txBody>
          <a:bodyPr/>
          <a:lstStyle>
            <a:lvl1pPr>
              <a:defRPr smtClean="0"/>
            </a:lvl1pPr>
          </a:lstStyle>
          <a:p>
            <a:pPr>
              <a:defRPr/>
            </a:pPr>
            <a:fld id="{A4DAB3A7-8328-4B0C-8173-E4683B82D147}" type="datetime1">
              <a:rPr lang="en-US" smtClean="0"/>
              <a:pPr>
                <a:defRPr/>
              </a:pPr>
              <a:t>10/3/2019</a:t>
            </a:fld>
            <a:endParaRPr lang="en-US"/>
          </a:p>
        </p:txBody>
      </p:sp>
      <p:sp>
        <p:nvSpPr>
          <p:cNvPr id="4" name="Footer Placeholder 2"/>
          <p:cNvSpPr>
            <a:spLocks noGrp="1"/>
          </p:cNvSpPr>
          <p:nvPr>
            <p:ph type="ftr" sz="quarter" idx="11"/>
          </p:nvPr>
        </p:nvSpPr>
        <p:spPr/>
        <p:txBody>
          <a:bodyPr/>
          <a:lstStyle>
            <a:lvl1pPr>
              <a:defRPr/>
            </a:lvl1pPr>
          </a:lstStyle>
          <a:p>
            <a:pPr>
              <a:defRPr/>
            </a:pPr>
            <a:endParaRPr lang="en-US"/>
          </a:p>
        </p:txBody>
      </p:sp>
      <p:sp>
        <p:nvSpPr>
          <p:cNvPr id="5" name="Slide Number Placeholder 3"/>
          <p:cNvSpPr>
            <a:spLocks noGrp="1"/>
          </p:cNvSpPr>
          <p:nvPr>
            <p:ph type="sldNum" sz="quarter" idx="12"/>
          </p:nvPr>
        </p:nvSpPr>
        <p:spPr/>
        <p:txBody>
          <a:bodyPr/>
          <a:lstStyle>
            <a:lvl1pPr>
              <a:defRPr smtClean="0"/>
            </a:lvl1pPr>
          </a:lstStyle>
          <a:p>
            <a:pPr>
              <a:defRPr/>
            </a:pPr>
            <a:fld id="{EA78ACAD-B483-42B3-B98E-DA005CBA2A0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p:nvSpPr>
        <p:spPr>
          <a:xfrm>
            <a:off x="7010400" y="150813"/>
            <a:ext cx="1981200" cy="6556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7" name="Rectangle 6"/>
          <p:cNvSpPr/>
          <p:nvPr/>
        </p:nvSpPr>
        <p:spPr>
          <a:xfrm>
            <a:off x="152400" y="152400"/>
            <a:ext cx="6705600" cy="6553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Content Placeholder 2"/>
          <p:cNvSpPr>
            <a:spLocks noGrp="1"/>
          </p:cNvSpPr>
          <p:nvPr>
            <p:ph idx="1"/>
          </p:nvPr>
        </p:nvSpPr>
        <p:spPr>
          <a:xfrm>
            <a:off x="609600" y="304804"/>
            <a:ext cx="58674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159752" y="2130552"/>
            <a:ext cx="1673352" cy="2816352"/>
          </a:xfrm>
        </p:spPr>
        <p:txBody>
          <a:bodyPr tIns="0"/>
          <a:lstStyle>
            <a:lvl1pPr marL="0" indent="0">
              <a:buNone/>
              <a:defRPr sz="14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11" name="Title 10"/>
          <p:cNvSpPr>
            <a:spLocks noGrp="1"/>
          </p:cNvSpPr>
          <p:nvPr>
            <p:ph type="title"/>
          </p:nvPr>
        </p:nvSpPr>
        <p:spPr>
          <a:xfrm>
            <a:off x="7159752" y="457200"/>
            <a:ext cx="1675660" cy="1673352"/>
          </a:xfrm>
        </p:spPr>
        <p:txBody>
          <a:bodyPr anchor="b"/>
          <a:lstStyle>
            <a:lvl1pPr algn="l">
              <a:defRPr sz="2000" spc="151" baseline="0"/>
            </a:lvl1pPr>
          </a:lstStyle>
          <a:p>
            <a:r>
              <a:rPr lang="en-US" smtClean="0"/>
              <a:t>Click to edit Master title style</a:t>
            </a:r>
            <a:endParaRPr lang="en-US" dirty="0"/>
          </a:p>
        </p:txBody>
      </p:sp>
      <p:sp>
        <p:nvSpPr>
          <p:cNvPr id="8" name="Date Placeholder 4"/>
          <p:cNvSpPr>
            <a:spLocks noGrp="1"/>
          </p:cNvSpPr>
          <p:nvPr>
            <p:ph type="dt" sz="half" idx="10"/>
          </p:nvPr>
        </p:nvSpPr>
        <p:spPr/>
        <p:txBody>
          <a:bodyPr/>
          <a:lstStyle>
            <a:lvl1pPr>
              <a:defRPr smtClean="0"/>
            </a:lvl1pPr>
          </a:lstStyle>
          <a:p>
            <a:pPr>
              <a:defRPr/>
            </a:pPr>
            <a:fld id="{514601D0-1116-4863-8ACB-AF5676BE9EA6}" type="datetime1">
              <a:rPr lang="en-US" smtClean="0"/>
              <a:pPr>
                <a:defRPr/>
              </a:pPr>
              <a:t>10/3/2019</a:t>
            </a:fld>
            <a:endParaRPr lang="en-US"/>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smtClean="0">
                <a:solidFill>
                  <a:srgbClr val="FFFFFF"/>
                </a:solidFill>
              </a:defRPr>
            </a:lvl1pPr>
          </a:lstStyle>
          <a:p>
            <a:pPr>
              <a:defRPr/>
            </a:pPr>
            <a:fld id="{7BC10CC2-4B97-4031-BFE1-32B20BF1FA7C}"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6" name="Rectangle 5"/>
          <p:cNvSpPr/>
          <p:nvPr/>
        </p:nvSpPr>
        <p:spPr>
          <a:xfrm>
            <a:off x="7010400" y="150813"/>
            <a:ext cx="1981200" cy="65563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smtClean="0"/>
              <a:t>Click to edit Master text styles</a:t>
            </a:r>
          </a:p>
        </p:txBody>
      </p:sp>
      <p:sp>
        <p:nvSpPr>
          <p:cNvPr id="10" name="Title 9"/>
          <p:cNvSpPr>
            <a:spLocks noGrp="1"/>
          </p:cNvSpPr>
          <p:nvPr>
            <p:ph type="title"/>
          </p:nvPr>
        </p:nvSpPr>
        <p:spPr>
          <a:xfrm>
            <a:off x="7162800" y="460248"/>
            <a:ext cx="1676400" cy="1673352"/>
          </a:xfrm>
        </p:spPr>
        <p:txBody>
          <a:bodyPr anchor="b"/>
          <a:lstStyle>
            <a:lvl1pPr algn="l">
              <a:defRPr sz="2000" spc="151" baseline="0">
                <a:solidFill>
                  <a:schemeClr val="tx2"/>
                </a:solidFill>
              </a:defRPr>
            </a:lvl1pPr>
          </a:lstStyle>
          <a:p>
            <a:r>
              <a:rPr lang="en-US" smtClean="0"/>
              <a:t>Click to edit Master title style</a:t>
            </a:r>
            <a:endParaRPr lang="en-US" dirty="0"/>
          </a:p>
        </p:txBody>
      </p:sp>
      <p:sp>
        <p:nvSpPr>
          <p:cNvPr id="7" name="Date Placeholder 4"/>
          <p:cNvSpPr>
            <a:spLocks noGrp="1"/>
          </p:cNvSpPr>
          <p:nvPr>
            <p:ph type="dt" sz="half" idx="10"/>
          </p:nvPr>
        </p:nvSpPr>
        <p:spPr/>
        <p:txBody>
          <a:bodyPr/>
          <a:lstStyle>
            <a:lvl1pPr>
              <a:defRPr smtClean="0"/>
            </a:lvl1pPr>
          </a:lstStyle>
          <a:p>
            <a:pPr>
              <a:defRPr/>
            </a:pPr>
            <a:fld id="{FE2CCBD1-364E-4898-83E6-457E61CCFCAB}" type="datetime1">
              <a:rPr lang="en-US" smtClean="0"/>
              <a:pPr>
                <a:defRPr/>
              </a:pPr>
              <a:t>10/3/2019</a:t>
            </a:fld>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smtClean="0"/>
            </a:lvl1pPr>
          </a:lstStyle>
          <a:p>
            <a:pPr>
              <a:defRPr/>
            </a:pPr>
            <a:fld id="{0E32843D-1933-4A3B-B2C2-BEBA6FBF34D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theme" Target="../theme/theme4.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5125"/>
            <a:ext cx="8831263" cy="5045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52400" y="152400"/>
            <a:ext cx="8813800" cy="1346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381000" y="355600"/>
            <a:ext cx="8382000" cy="10541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719263"/>
            <a:ext cx="8407400" cy="44069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1475" y="6356350"/>
            <a:ext cx="2133600" cy="274638"/>
          </a:xfrm>
          <a:prstGeom prst="rect">
            <a:avLst/>
          </a:prstGeom>
        </p:spPr>
        <p:txBody>
          <a:bodyPr vert="horz" lIns="91440" tIns="45720" rIns="91440" bIns="45720" rtlCol="0" anchor="ctr"/>
          <a:lstStyle>
            <a:lvl1pPr algn="l" fontAlgn="auto">
              <a:spcBef>
                <a:spcPts val="0"/>
              </a:spcBef>
              <a:spcAft>
                <a:spcPts val="0"/>
              </a:spcAft>
              <a:defRPr sz="1100" smtClean="0">
                <a:solidFill>
                  <a:schemeClr val="tx2"/>
                </a:solidFill>
                <a:latin typeface="Arial" charset="0"/>
                <a:cs typeface="+mn-cs"/>
              </a:defRPr>
            </a:lvl1pPr>
          </a:lstStyle>
          <a:p>
            <a:pPr>
              <a:defRPr/>
            </a:pPr>
            <a:fld id="{FA974DE3-0E68-4FDD-9E97-06916D07FD51}" type="datetime1">
              <a:rPr lang="en-US" smtClean="0"/>
              <a:pPr>
                <a:defRPr/>
              </a:pPr>
              <a:t>10/3/2019</a:t>
            </a:fld>
            <a:endParaRPr lang="en-US"/>
          </a:p>
        </p:txBody>
      </p:sp>
      <p:sp>
        <p:nvSpPr>
          <p:cNvPr id="5" name="Footer Placeholder 4"/>
          <p:cNvSpPr>
            <a:spLocks noGrp="1"/>
          </p:cNvSpPr>
          <p:nvPr>
            <p:ph type="ftr" sz="quarter" idx="3"/>
          </p:nvPr>
        </p:nvSpPr>
        <p:spPr>
          <a:xfrm>
            <a:off x="3048000" y="6356350"/>
            <a:ext cx="3352800" cy="274638"/>
          </a:xfrm>
          <a:prstGeom prst="rect">
            <a:avLst/>
          </a:prstGeom>
        </p:spPr>
        <p:txBody>
          <a:bodyPr vert="horz" lIns="91440" tIns="45720" rIns="91440" bIns="45720" rtlCol="0" anchor="ctr"/>
          <a:lstStyle>
            <a:lvl1pPr algn="ctr" fontAlgn="auto">
              <a:spcBef>
                <a:spcPts val="0"/>
              </a:spcBef>
              <a:spcAft>
                <a:spcPts val="0"/>
              </a:spcAft>
              <a:defRPr sz="1100">
                <a:solidFill>
                  <a:schemeClr val="tx2"/>
                </a:solidFill>
                <a:latin typeface="Arial" charset="0"/>
                <a:cs typeface="+mn-cs"/>
              </a:defRPr>
            </a:lvl1pPr>
          </a:lstStyle>
          <a:p>
            <a:pPr>
              <a:defRPr/>
            </a:pPr>
            <a:endParaRPr lang="en-US"/>
          </a:p>
        </p:txBody>
      </p:sp>
      <p:sp>
        <p:nvSpPr>
          <p:cNvPr id="6" name="Slide Number Placeholder 5"/>
          <p:cNvSpPr>
            <a:spLocks noGrp="1"/>
          </p:cNvSpPr>
          <p:nvPr>
            <p:ph type="sldNum" sz="quarter" idx="4"/>
          </p:nvPr>
        </p:nvSpPr>
        <p:spPr>
          <a:xfrm>
            <a:off x="8234363" y="6354763"/>
            <a:ext cx="582612" cy="274637"/>
          </a:xfrm>
          <a:prstGeom prst="rect">
            <a:avLst/>
          </a:prstGeom>
          <a:ln w="19050">
            <a:noFill/>
          </a:ln>
        </p:spPr>
        <p:txBody>
          <a:bodyPr vert="horz" lIns="91440" tIns="45720" rIns="91440" bIns="45720" rtlCol="0" anchor="ctr"/>
          <a:lstStyle>
            <a:lvl1pPr algn="ctr" fontAlgn="auto">
              <a:spcBef>
                <a:spcPts val="0"/>
              </a:spcBef>
              <a:spcAft>
                <a:spcPts val="0"/>
              </a:spcAft>
              <a:defRPr sz="1100" smtClean="0">
                <a:solidFill>
                  <a:schemeClr val="tx2"/>
                </a:solidFill>
                <a:latin typeface="Arial" charset="0"/>
                <a:cs typeface="+mn-cs"/>
              </a:defRPr>
            </a:lvl1pPr>
          </a:lstStyle>
          <a:p>
            <a:pPr>
              <a:defRPr/>
            </a:pPr>
            <a:fld id="{3E7205DA-7662-4EFB-B452-6881A5512FD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03" r:id="rId4"/>
    <p:sldLayoutId id="2147483804" r:id="rId5"/>
    <p:sldLayoutId id="2147483805" r:id="rId6"/>
    <p:sldLayoutId id="2147483848" r:id="rId7"/>
    <p:sldLayoutId id="2147483849" r:id="rId8"/>
    <p:sldLayoutId id="2147483850" r:id="rId9"/>
    <p:sldLayoutId id="2147483806" r:id="rId10"/>
    <p:sldLayoutId id="2147483851" r:id="rId11"/>
    <p:sldLayoutId id="2147483852" r:id="rId12"/>
    <p:sldLayoutId id="2147483853" r:id="rId13"/>
  </p:sldLayoutIdLst>
  <p:hf hdr="0" ftr="0" dt="0"/>
  <p:txStyles>
    <p:titleStyle>
      <a:lvl1pPr algn="ctr" rtl="0" fontAlgn="base">
        <a:spcBef>
          <a:spcPct val="0"/>
        </a:spcBef>
        <a:spcAft>
          <a:spcPct val="0"/>
        </a:spcAft>
        <a:defRPr sz="3200" kern="1200" cap="all" spc="200">
          <a:solidFill>
            <a:schemeClr val="bg1"/>
          </a:solidFill>
          <a:latin typeface="+mj-lt"/>
          <a:ea typeface="+mj-ea"/>
          <a:cs typeface="+mj-cs"/>
        </a:defRPr>
      </a:lvl1pPr>
      <a:lvl2pPr algn="ctr" rtl="0" fontAlgn="base">
        <a:spcBef>
          <a:spcPct val="0"/>
        </a:spcBef>
        <a:spcAft>
          <a:spcPct val="0"/>
        </a:spcAft>
        <a:defRPr sz="3200">
          <a:solidFill>
            <a:schemeClr val="bg1"/>
          </a:solidFill>
          <a:latin typeface="Franklin Gothic Medium" pitchFamily="34" charset="0"/>
        </a:defRPr>
      </a:lvl2pPr>
      <a:lvl3pPr algn="ctr" rtl="0" fontAlgn="base">
        <a:spcBef>
          <a:spcPct val="0"/>
        </a:spcBef>
        <a:spcAft>
          <a:spcPct val="0"/>
        </a:spcAft>
        <a:defRPr sz="3200">
          <a:solidFill>
            <a:schemeClr val="bg1"/>
          </a:solidFill>
          <a:latin typeface="Franklin Gothic Medium" pitchFamily="34" charset="0"/>
        </a:defRPr>
      </a:lvl3pPr>
      <a:lvl4pPr algn="ctr" rtl="0" fontAlgn="base">
        <a:spcBef>
          <a:spcPct val="0"/>
        </a:spcBef>
        <a:spcAft>
          <a:spcPct val="0"/>
        </a:spcAft>
        <a:defRPr sz="3200">
          <a:solidFill>
            <a:schemeClr val="bg1"/>
          </a:solidFill>
          <a:latin typeface="Franklin Gothic Medium" pitchFamily="34" charset="0"/>
        </a:defRPr>
      </a:lvl4pPr>
      <a:lvl5pPr algn="ctr" rtl="0" fontAlgn="base">
        <a:spcBef>
          <a:spcPct val="0"/>
        </a:spcBef>
        <a:spcAft>
          <a:spcPct val="0"/>
        </a:spcAft>
        <a:defRPr sz="3200">
          <a:solidFill>
            <a:schemeClr val="bg1"/>
          </a:solidFill>
          <a:latin typeface="Franklin Gothic Medium" pitchFamily="34" charset="0"/>
        </a:defRPr>
      </a:lvl5pPr>
      <a:lvl6pPr marL="457189" algn="ctr" rtl="0" eaLnBrk="1" fontAlgn="base" hangingPunct="1">
        <a:spcBef>
          <a:spcPct val="0"/>
        </a:spcBef>
        <a:spcAft>
          <a:spcPct val="0"/>
        </a:spcAft>
        <a:defRPr sz="3200">
          <a:solidFill>
            <a:schemeClr val="bg1"/>
          </a:solidFill>
          <a:latin typeface="Franklin Gothic Medium" pitchFamily="34" charset="0"/>
        </a:defRPr>
      </a:lvl6pPr>
      <a:lvl7pPr marL="914377" algn="ctr" rtl="0" eaLnBrk="1" fontAlgn="base" hangingPunct="1">
        <a:spcBef>
          <a:spcPct val="0"/>
        </a:spcBef>
        <a:spcAft>
          <a:spcPct val="0"/>
        </a:spcAft>
        <a:defRPr sz="3200">
          <a:solidFill>
            <a:schemeClr val="bg1"/>
          </a:solidFill>
          <a:latin typeface="Franklin Gothic Medium" pitchFamily="34" charset="0"/>
        </a:defRPr>
      </a:lvl7pPr>
      <a:lvl8pPr marL="1371566" algn="ctr" rtl="0" eaLnBrk="1" fontAlgn="base" hangingPunct="1">
        <a:spcBef>
          <a:spcPct val="0"/>
        </a:spcBef>
        <a:spcAft>
          <a:spcPct val="0"/>
        </a:spcAft>
        <a:defRPr sz="3200">
          <a:solidFill>
            <a:schemeClr val="bg1"/>
          </a:solidFill>
          <a:latin typeface="Franklin Gothic Medium" pitchFamily="34" charset="0"/>
        </a:defRPr>
      </a:lvl8pPr>
      <a:lvl9pPr marL="1828754" algn="ctr" rtl="0" eaLnBrk="1" fontAlgn="base" hangingPunct="1">
        <a:spcBef>
          <a:spcPct val="0"/>
        </a:spcBef>
        <a:spcAft>
          <a:spcPct val="0"/>
        </a:spcAft>
        <a:defRPr sz="3200">
          <a:solidFill>
            <a:schemeClr val="bg1"/>
          </a:solidFill>
          <a:latin typeface="Franklin Gothic Medium" pitchFamily="34" charset="0"/>
        </a:defRPr>
      </a:lvl9pPr>
    </p:titleStyle>
    <p:bodyStyle>
      <a:lvl1pPr marL="271463" indent="-227013" algn="l" rtl="0" fontAlgn="base">
        <a:spcBef>
          <a:spcPct val="20000"/>
        </a:spcBef>
        <a:spcAft>
          <a:spcPct val="0"/>
        </a:spcAft>
        <a:buClr>
          <a:schemeClr val="accent1"/>
        </a:buClr>
        <a:buFont typeface="Wingdings 2" pitchFamily="18" charset="2"/>
        <a:buChar char=""/>
        <a:defRPr sz="2000" kern="1200" spc="151">
          <a:solidFill>
            <a:schemeClr val="tx2"/>
          </a:solidFill>
          <a:latin typeface="+mn-lt"/>
          <a:ea typeface="+mn-ea"/>
          <a:cs typeface="+mn-cs"/>
        </a:defRPr>
      </a:lvl1pPr>
      <a:lvl2pPr marL="546100" indent="-180975" algn="l" rtl="0" fontAlgn="base">
        <a:spcBef>
          <a:spcPct val="20000"/>
        </a:spcBef>
        <a:spcAft>
          <a:spcPct val="0"/>
        </a:spcAft>
        <a:buClr>
          <a:schemeClr val="accent2"/>
        </a:buClr>
        <a:buFont typeface="Wingdings" pitchFamily="2" charset="2"/>
        <a:buChar char="§"/>
        <a:defRPr sz="2800" kern="1200" spc="100">
          <a:solidFill>
            <a:schemeClr val="tx2"/>
          </a:solidFill>
          <a:latin typeface="+mn-lt"/>
          <a:ea typeface="+mn-ea"/>
          <a:cs typeface="+mn-cs"/>
        </a:defRPr>
      </a:lvl2pPr>
      <a:lvl3pPr marL="820738" indent="-180975" algn="l" rtl="0" fontAlgn="base">
        <a:spcBef>
          <a:spcPct val="20000"/>
        </a:spcBef>
        <a:spcAft>
          <a:spcPct val="0"/>
        </a:spcAft>
        <a:buClr>
          <a:srgbClr val="7F8FA9"/>
        </a:buClr>
        <a:buFont typeface="Wingdings" pitchFamily="2" charset="2"/>
        <a:buChar char="§"/>
        <a:defRPr sz="1600" kern="1200" spc="100">
          <a:solidFill>
            <a:schemeClr val="tx2"/>
          </a:solidFill>
          <a:latin typeface="+mn-lt"/>
          <a:ea typeface="+mn-ea"/>
          <a:cs typeface="+mn-cs"/>
        </a:defRPr>
      </a:lvl3pPr>
      <a:lvl4pPr marL="1095375" indent="-180975" algn="l" rtl="0" fontAlgn="base">
        <a:spcBef>
          <a:spcPct val="20000"/>
        </a:spcBef>
        <a:spcAft>
          <a:spcPct val="0"/>
        </a:spcAft>
        <a:buClr>
          <a:srgbClr val="4A66AC"/>
        </a:buClr>
        <a:buFont typeface="Wingdings" pitchFamily="2" charset="2"/>
        <a:buChar char="§"/>
        <a:defRPr sz="1400" kern="1200">
          <a:solidFill>
            <a:schemeClr val="tx2"/>
          </a:solidFill>
          <a:latin typeface="+mn-lt"/>
          <a:ea typeface="+mn-ea"/>
          <a:cs typeface="+mn-cs"/>
        </a:defRPr>
      </a:lvl4pPr>
      <a:lvl5pPr marL="1277938" indent="-180975" algn="l" rtl="0" fontAlgn="base">
        <a:spcBef>
          <a:spcPct val="20000"/>
        </a:spcBef>
        <a:spcAft>
          <a:spcPct val="0"/>
        </a:spcAft>
        <a:buClr>
          <a:srgbClr val="9D90A0"/>
        </a:buClr>
        <a:buFont typeface="Wingdings" pitchFamily="2" charset="2"/>
        <a:buChar char="§"/>
        <a:defRPr sz="1300" kern="1200" spc="100">
          <a:solidFill>
            <a:schemeClr val="tx2"/>
          </a:solidFill>
          <a:latin typeface="+mn-lt"/>
          <a:ea typeface="+mn-ea"/>
          <a:cs typeface="+mn-cs"/>
        </a:defRPr>
      </a:lvl5pPr>
      <a:lvl6pPr marL="1554441" indent="-182875" algn="l" defTabSz="914377"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754" indent="-182875" algn="l" defTabSz="914377"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067" indent="-182875" algn="l" defTabSz="914377"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381" indent="-182875" algn="l" defTabSz="914377"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737E8B17-CF93-43E2-B7D6-F79EE628CA43}" type="datetime1">
              <a:rPr lang="en-US" smtClean="0"/>
              <a:pPr>
                <a:defRPr/>
              </a:pPr>
              <a:t>10/3/2019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7D63869-D00E-45A1-9F9C-3D8A8FE90BD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hf hdr="0" ftr="0" dt="0"/>
  <p:txStyles>
    <p:titleStyle>
      <a:lvl1pPr algn="ctr" defTabSz="455613" rtl="0" fontAlgn="base">
        <a:spcBef>
          <a:spcPct val="0"/>
        </a:spcBef>
        <a:spcAft>
          <a:spcPct val="0"/>
        </a:spcAft>
        <a:defRPr sz="4400" kern="1200">
          <a:solidFill>
            <a:schemeClr val="tx1"/>
          </a:solidFill>
          <a:latin typeface="+mj-lt"/>
          <a:ea typeface="+mj-ea"/>
          <a:cs typeface="+mj-cs"/>
        </a:defRPr>
      </a:lvl1pPr>
      <a:lvl2pPr algn="ctr" defTabSz="455613" rtl="0" fontAlgn="base">
        <a:spcBef>
          <a:spcPct val="0"/>
        </a:spcBef>
        <a:spcAft>
          <a:spcPct val="0"/>
        </a:spcAft>
        <a:defRPr sz="4400">
          <a:solidFill>
            <a:schemeClr val="tx1"/>
          </a:solidFill>
          <a:latin typeface="Calibri" pitchFamily="34" charset="0"/>
        </a:defRPr>
      </a:lvl2pPr>
      <a:lvl3pPr algn="ctr" defTabSz="455613" rtl="0" fontAlgn="base">
        <a:spcBef>
          <a:spcPct val="0"/>
        </a:spcBef>
        <a:spcAft>
          <a:spcPct val="0"/>
        </a:spcAft>
        <a:defRPr sz="4400">
          <a:solidFill>
            <a:schemeClr val="tx1"/>
          </a:solidFill>
          <a:latin typeface="Calibri" pitchFamily="34" charset="0"/>
        </a:defRPr>
      </a:lvl3pPr>
      <a:lvl4pPr algn="ctr" defTabSz="455613" rtl="0" fontAlgn="base">
        <a:spcBef>
          <a:spcPct val="0"/>
        </a:spcBef>
        <a:spcAft>
          <a:spcPct val="0"/>
        </a:spcAft>
        <a:defRPr sz="4400">
          <a:solidFill>
            <a:schemeClr val="tx1"/>
          </a:solidFill>
          <a:latin typeface="Calibri" pitchFamily="34" charset="0"/>
        </a:defRPr>
      </a:lvl4pPr>
      <a:lvl5pPr algn="ctr" defTabSz="455613" rtl="0" fontAlgn="base">
        <a:spcBef>
          <a:spcPct val="0"/>
        </a:spcBef>
        <a:spcAft>
          <a:spcPct val="0"/>
        </a:spcAft>
        <a:defRPr sz="4400">
          <a:solidFill>
            <a:schemeClr val="tx1"/>
          </a:solidFill>
          <a:latin typeface="Calibri" pitchFamily="34" charset="0"/>
        </a:defRPr>
      </a:lvl5pPr>
      <a:lvl6pPr marL="457189" algn="ctr" defTabSz="457189" rtl="0" eaLnBrk="1" fontAlgn="base" hangingPunct="1">
        <a:spcBef>
          <a:spcPct val="0"/>
        </a:spcBef>
        <a:spcAft>
          <a:spcPct val="0"/>
        </a:spcAft>
        <a:defRPr sz="4400">
          <a:solidFill>
            <a:schemeClr val="tx1"/>
          </a:solidFill>
          <a:latin typeface="Calibri" pitchFamily="34" charset="0"/>
        </a:defRPr>
      </a:lvl6pPr>
      <a:lvl7pPr marL="914377" algn="ctr" defTabSz="457189" rtl="0" eaLnBrk="1" fontAlgn="base" hangingPunct="1">
        <a:spcBef>
          <a:spcPct val="0"/>
        </a:spcBef>
        <a:spcAft>
          <a:spcPct val="0"/>
        </a:spcAft>
        <a:defRPr sz="4400">
          <a:solidFill>
            <a:schemeClr val="tx1"/>
          </a:solidFill>
          <a:latin typeface="Calibri" pitchFamily="34" charset="0"/>
        </a:defRPr>
      </a:lvl7pPr>
      <a:lvl8pPr marL="1371566" algn="ctr" defTabSz="457189" rtl="0" eaLnBrk="1" fontAlgn="base" hangingPunct="1">
        <a:spcBef>
          <a:spcPct val="0"/>
        </a:spcBef>
        <a:spcAft>
          <a:spcPct val="0"/>
        </a:spcAft>
        <a:defRPr sz="4400">
          <a:solidFill>
            <a:schemeClr val="tx1"/>
          </a:solidFill>
          <a:latin typeface="Calibri" pitchFamily="34" charset="0"/>
        </a:defRPr>
      </a:lvl8pPr>
      <a:lvl9pPr marL="1828754" algn="ctr" defTabSz="457189" rtl="0" eaLnBrk="1" fontAlgn="base" hangingPunct="1">
        <a:spcBef>
          <a:spcPct val="0"/>
        </a:spcBef>
        <a:spcAft>
          <a:spcPct val="0"/>
        </a:spcAft>
        <a:defRPr sz="4400">
          <a:solidFill>
            <a:schemeClr val="tx1"/>
          </a:solidFill>
          <a:latin typeface="Calibri" pitchFamily="34" charset="0"/>
        </a:defRPr>
      </a:lvl9pPr>
    </p:titleStyle>
    <p:bodyStyle>
      <a:lvl1pPr marL="341313" indent="-341313" algn="l" defTabSz="455613"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1363" indent="-284163" algn="l" defTabSz="455613"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1413" indent="-227013" algn="l" defTabSz="455613"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598613" indent="-227013" algn="l" defTabSz="455613"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5813" indent="-227013" algn="l" defTabSz="455613"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5125"/>
            <a:ext cx="8831263" cy="50450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52400" y="152400"/>
            <a:ext cx="8813800" cy="1346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nvPr>
        </p:nvSpPr>
        <p:spPr>
          <a:xfrm>
            <a:off x="381000" y="355600"/>
            <a:ext cx="8382000" cy="10541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719263"/>
            <a:ext cx="8407400" cy="44069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71475" y="6356350"/>
            <a:ext cx="2133600" cy="274638"/>
          </a:xfrm>
          <a:prstGeom prst="rect">
            <a:avLst/>
          </a:prstGeom>
        </p:spPr>
        <p:txBody>
          <a:bodyPr vert="horz" lIns="91440" tIns="45720" rIns="91440" bIns="45720" rtlCol="0" anchor="ctr"/>
          <a:lstStyle>
            <a:lvl1pPr algn="l" fontAlgn="auto">
              <a:spcBef>
                <a:spcPts val="0"/>
              </a:spcBef>
              <a:spcAft>
                <a:spcPts val="0"/>
              </a:spcAft>
              <a:defRPr sz="1100">
                <a:solidFill>
                  <a:schemeClr val="tx2"/>
                </a:solidFill>
                <a:latin typeface="Arial" charset="0"/>
                <a:cs typeface="+mn-cs"/>
              </a:defRPr>
            </a:lvl1pPr>
          </a:lstStyle>
          <a:p>
            <a:pPr>
              <a:defRPr/>
            </a:pPr>
            <a:fld id="{B236408B-05D1-4D82-853D-B2A135820F6D}" type="datetime1">
              <a:rPr lang="en-US" smtClean="0"/>
              <a:pPr>
                <a:defRPr/>
              </a:pPr>
              <a:t>10/3/2019</a:t>
            </a:fld>
            <a:endParaRPr lang="en-US"/>
          </a:p>
        </p:txBody>
      </p:sp>
      <p:sp>
        <p:nvSpPr>
          <p:cNvPr id="5" name="Footer Placeholder 4"/>
          <p:cNvSpPr>
            <a:spLocks noGrp="1"/>
          </p:cNvSpPr>
          <p:nvPr>
            <p:ph type="ftr" sz="quarter" idx="3"/>
          </p:nvPr>
        </p:nvSpPr>
        <p:spPr>
          <a:xfrm>
            <a:off x="3048000" y="6356350"/>
            <a:ext cx="3352800" cy="274638"/>
          </a:xfrm>
          <a:prstGeom prst="rect">
            <a:avLst/>
          </a:prstGeom>
        </p:spPr>
        <p:txBody>
          <a:bodyPr vert="horz" lIns="91440" tIns="45720" rIns="91440" bIns="45720" rtlCol="0" anchor="ctr"/>
          <a:lstStyle>
            <a:lvl1pPr algn="ctr" fontAlgn="auto">
              <a:spcBef>
                <a:spcPts val="0"/>
              </a:spcBef>
              <a:spcAft>
                <a:spcPts val="0"/>
              </a:spcAft>
              <a:defRPr sz="1100">
                <a:solidFill>
                  <a:schemeClr val="tx2"/>
                </a:solidFill>
                <a:latin typeface="Arial" charset="0"/>
                <a:cs typeface="+mn-cs"/>
              </a:defRPr>
            </a:lvl1pPr>
          </a:lstStyle>
          <a:p>
            <a:pPr>
              <a:defRPr/>
            </a:pPr>
            <a:endParaRPr lang="en-US"/>
          </a:p>
        </p:txBody>
      </p:sp>
      <p:sp>
        <p:nvSpPr>
          <p:cNvPr id="6" name="Slide Number Placeholder 5"/>
          <p:cNvSpPr>
            <a:spLocks noGrp="1"/>
          </p:cNvSpPr>
          <p:nvPr>
            <p:ph type="sldNum" sz="quarter" idx="4"/>
          </p:nvPr>
        </p:nvSpPr>
        <p:spPr>
          <a:xfrm>
            <a:off x="8234363" y="6354763"/>
            <a:ext cx="582612" cy="274637"/>
          </a:xfrm>
          <a:prstGeom prst="rect">
            <a:avLst/>
          </a:prstGeom>
          <a:ln w="19050">
            <a:noFill/>
          </a:ln>
        </p:spPr>
        <p:txBody>
          <a:bodyPr vert="horz" lIns="91440" tIns="45720" rIns="91440" bIns="45720" rtlCol="0" anchor="ctr"/>
          <a:lstStyle>
            <a:lvl1pPr algn="ctr" fontAlgn="auto">
              <a:spcBef>
                <a:spcPts val="0"/>
              </a:spcBef>
              <a:spcAft>
                <a:spcPts val="0"/>
              </a:spcAft>
              <a:defRPr sz="1100">
                <a:solidFill>
                  <a:schemeClr val="tx2"/>
                </a:solidFill>
                <a:latin typeface="Arial" charset="0"/>
                <a:cs typeface="+mn-cs"/>
              </a:defRPr>
            </a:lvl1pPr>
          </a:lstStyle>
          <a:p>
            <a:pPr>
              <a:defRPr/>
            </a:pPr>
            <a:fld id="{7E618654-EDF7-4C8D-81BF-0CBA137AEF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18" r:id="rId4"/>
    <p:sldLayoutId id="2147483819" r:id="rId5"/>
    <p:sldLayoutId id="2147483820" r:id="rId6"/>
    <p:sldLayoutId id="2147483857" r:id="rId7"/>
    <p:sldLayoutId id="2147483858" r:id="rId8"/>
    <p:sldLayoutId id="2147483859" r:id="rId9"/>
    <p:sldLayoutId id="2147483821" r:id="rId10"/>
    <p:sldLayoutId id="2147483860" r:id="rId11"/>
    <p:sldLayoutId id="2147483861" r:id="rId12"/>
  </p:sldLayoutIdLst>
  <p:hf hdr="0" ftr="0" dt="0"/>
  <p:txStyles>
    <p:titleStyle>
      <a:lvl1pPr algn="ctr" rtl="0" fontAlgn="base">
        <a:spcBef>
          <a:spcPct val="0"/>
        </a:spcBef>
        <a:spcAft>
          <a:spcPct val="0"/>
        </a:spcAft>
        <a:defRPr sz="3200" kern="1200" cap="all" spc="200">
          <a:solidFill>
            <a:schemeClr val="bg1"/>
          </a:solidFill>
          <a:latin typeface="+mj-lt"/>
          <a:ea typeface="+mj-ea"/>
          <a:cs typeface="+mj-cs"/>
        </a:defRPr>
      </a:lvl1pPr>
      <a:lvl2pPr algn="ctr" rtl="0" fontAlgn="base">
        <a:spcBef>
          <a:spcPct val="0"/>
        </a:spcBef>
        <a:spcAft>
          <a:spcPct val="0"/>
        </a:spcAft>
        <a:defRPr sz="3200">
          <a:solidFill>
            <a:schemeClr val="bg1"/>
          </a:solidFill>
          <a:latin typeface="Franklin Gothic Medium" pitchFamily="34" charset="0"/>
        </a:defRPr>
      </a:lvl2pPr>
      <a:lvl3pPr algn="ctr" rtl="0" fontAlgn="base">
        <a:spcBef>
          <a:spcPct val="0"/>
        </a:spcBef>
        <a:spcAft>
          <a:spcPct val="0"/>
        </a:spcAft>
        <a:defRPr sz="3200">
          <a:solidFill>
            <a:schemeClr val="bg1"/>
          </a:solidFill>
          <a:latin typeface="Franklin Gothic Medium" pitchFamily="34" charset="0"/>
        </a:defRPr>
      </a:lvl3pPr>
      <a:lvl4pPr algn="ctr" rtl="0" fontAlgn="base">
        <a:spcBef>
          <a:spcPct val="0"/>
        </a:spcBef>
        <a:spcAft>
          <a:spcPct val="0"/>
        </a:spcAft>
        <a:defRPr sz="3200">
          <a:solidFill>
            <a:schemeClr val="bg1"/>
          </a:solidFill>
          <a:latin typeface="Franklin Gothic Medium" pitchFamily="34" charset="0"/>
        </a:defRPr>
      </a:lvl4pPr>
      <a:lvl5pPr algn="ctr" rtl="0" fontAlgn="base">
        <a:spcBef>
          <a:spcPct val="0"/>
        </a:spcBef>
        <a:spcAft>
          <a:spcPct val="0"/>
        </a:spcAft>
        <a:defRPr sz="3200">
          <a:solidFill>
            <a:schemeClr val="bg1"/>
          </a:solidFill>
          <a:latin typeface="Franklin Gothic Medium" pitchFamily="34" charset="0"/>
        </a:defRPr>
      </a:lvl5pPr>
      <a:lvl6pPr marL="457200" algn="ctr" rtl="0" eaLnBrk="1" fontAlgn="base" hangingPunct="1">
        <a:spcBef>
          <a:spcPct val="0"/>
        </a:spcBef>
        <a:spcAft>
          <a:spcPct val="0"/>
        </a:spcAft>
        <a:defRPr sz="3200">
          <a:solidFill>
            <a:schemeClr val="bg1"/>
          </a:solidFill>
          <a:latin typeface="Franklin Gothic Medium" pitchFamily="34" charset="0"/>
        </a:defRPr>
      </a:lvl6pPr>
      <a:lvl7pPr marL="914400" algn="ctr" rtl="0" eaLnBrk="1" fontAlgn="base" hangingPunct="1">
        <a:spcBef>
          <a:spcPct val="0"/>
        </a:spcBef>
        <a:spcAft>
          <a:spcPct val="0"/>
        </a:spcAft>
        <a:defRPr sz="3200">
          <a:solidFill>
            <a:schemeClr val="bg1"/>
          </a:solidFill>
          <a:latin typeface="Franklin Gothic Medium" pitchFamily="34" charset="0"/>
        </a:defRPr>
      </a:lvl7pPr>
      <a:lvl8pPr marL="1371600" algn="ctr" rtl="0" eaLnBrk="1" fontAlgn="base" hangingPunct="1">
        <a:spcBef>
          <a:spcPct val="0"/>
        </a:spcBef>
        <a:spcAft>
          <a:spcPct val="0"/>
        </a:spcAft>
        <a:defRPr sz="3200">
          <a:solidFill>
            <a:schemeClr val="bg1"/>
          </a:solidFill>
          <a:latin typeface="Franklin Gothic Medium" pitchFamily="34" charset="0"/>
        </a:defRPr>
      </a:lvl8pPr>
      <a:lvl9pPr marL="1828800" algn="ctr" rtl="0" eaLnBrk="1" fontAlgn="base" hangingPunct="1">
        <a:spcBef>
          <a:spcPct val="0"/>
        </a:spcBef>
        <a:spcAft>
          <a:spcPct val="0"/>
        </a:spcAft>
        <a:defRPr sz="3200">
          <a:solidFill>
            <a:schemeClr val="bg1"/>
          </a:solidFill>
          <a:latin typeface="Franklin Gothic Medium" pitchFamily="34" charset="0"/>
        </a:defRPr>
      </a:lvl9pPr>
    </p:titleStyle>
    <p:bodyStyle>
      <a:lvl1pPr marL="273050" indent="-228600" algn="l" rtl="0" fontAlgn="base">
        <a:spcBef>
          <a:spcPct val="20000"/>
        </a:spcBef>
        <a:spcAft>
          <a:spcPct val="0"/>
        </a:spcAft>
        <a:buClr>
          <a:schemeClr val="accent1"/>
        </a:buClr>
        <a:buFont typeface="Wingdings 2" pitchFamily="18" charset="2"/>
        <a:buChar char=""/>
        <a:defRPr sz="2000" kern="1200" spc="150">
          <a:solidFill>
            <a:schemeClr val="tx2"/>
          </a:solidFill>
          <a:latin typeface="+mn-lt"/>
          <a:ea typeface="+mn-ea"/>
          <a:cs typeface="+mn-cs"/>
        </a:defRPr>
      </a:lvl1pPr>
      <a:lvl2pPr marL="547688" indent="-182563" algn="l" rtl="0" fontAlgn="base">
        <a:spcBef>
          <a:spcPct val="20000"/>
        </a:spcBef>
        <a:spcAft>
          <a:spcPct val="0"/>
        </a:spcAft>
        <a:buClr>
          <a:schemeClr val="accent2"/>
        </a:buClr>
        <a:buFont typeface="Wingdings" pitchFamily="2" charset="2"/>
        <a:buChar char="§"/>
        <a:defRPr sz="2800" kern="1200" spc="100">
          <a:solidFill>
            <a:schemeClr val="tx2"/>
          </a:solidFill>
          <a:latin typeface="+mn-lt"/>
          <a:ea typeface="+mn-ea"/>
          <a:cs typeface="+mn-cs"/>
        </a:defRPr>
      </a:lvl2pPr>
      <a:lvl3pPr marL="822325" indent="-182563" algn="l" rtl="0" fontAlgn="base">
        <a:spcBef>
          <a:spcPct val="20000"/>
        </a:spcBef>
        <a:spcAft>
          <a:spcPct val="0"/>
        </a:spcAft>
        <a:buClr>
          <a:srgbClr val="7F8FA9"/>
        </a:buClr>
        <a:buFont typeface="Wingdings" pitchFamily="2" charset="2"/>
        <a:buChar char="§"/>
        <a:defRPr sz="1600" kern="1200" spc="100">
          <a:solidFill>
            <a:schemeClr val="tx2"/>
          </a:solidFill>
          <a:latin typeface="+mn-lt"/>
          <a:ea typeface="+mn-ea"/>
          <a:cs typeface="+mn-cs"/>
        </a:defRPr>
      </a:lvl3pPr>
      <a:lvl4pPr marL="1096963" indent="-182563" algn="l" rtl="0" fontAlgn="base">
        <a:spcBef>
          <a:spcPct val="20000"/>
        </a:spcBef>
        <a:spcAft>
          <a:spcPct val="0"/>
        </a:spcAft>
        <a:buClr>
          <a:srgbClr val="4A66AC"/>
        </a:buClr>
        <a:buFont typeface="Wingdings" pitchFamily="2" charset="2"/>
        <a:buChar char="§"/>
        <a:defRPr sz="1400" kern="1200">
          <a:solidFill>
            <a:schemeClr val="tx2"/>
          </a:solidFill>
          <a:latin typeface="+mn-lt"/>
          <a:ea typeface="+mn-ea"/>
          <a:cs typeface="+mn-cs"/>
        </a:defRPr>
      </a:lvl4pPr>
      <a:lvl5pPr marL="1279525" indent="-182563" algn="l" rtl="0" fontAlgn="base">
        <a:spcBef>
          <a:spcPct val="20000"/>
        </a:spcBef>
        <a:spcAft>
          <a:spcPct val="0"/>
        </a:spcAft>
        <a:buClr>
          <a:srgbClr val="9D90A0"/>
        </a:buClr>
        <a:buFont typeface="Wingdings" pitchFamily="2" charset="2"/>
        <a:buChar char="§"/>
        <a:defRPr sz="1300" kern="1200" spc="10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19614EE2-CCD9-43F5-8814-DCF7F9DE20DE}" type="datetime1">
              <a:rPr lang="en-US" smtClean="0"/>
              <a:pPr>
                <a:defRPr/>
              </a:pPr>
              <a:t>10/3/2019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24AC147A-A6E2-48CE-A5DD-E632C13C7CFE}"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hf hdr="0" ftr="0" dt="0"/>
  <p:txStyles>
    <p:titleStyle>
      <a:lvl1pPr algn="ctr" defTabSz="457200" rtl="0" fontAlgn="base">
        <a:spcBef>
          <a:spcPct val="0"/>
        </a:spcBef>
        <a:spcAft>
          <a:spcPct val="0"/>
        </a:spcAft>
        <a:defRPr sz="4400" kern="1200">
          <a:solidFill>
            <a:schemeClr val="tx1"/>
          </a:solidFill>
          <a:latin typeface="+mj-lt"/>
          <a:ea typeface="+mj-ea"/>
          <a:cs typeface="+mj-cs"/>
        </a:defRPr>
      </a:lvl1pPr>
      <a:lvl2pPr algn="ctr" defTabSz="457200" rtl="0" fontAlgn="base">
        <a:spcBef>
          <a:spcPct val="0"/>
        </a:spcBef>
        <a:spcAft>
          <a:spcPct val="0"/>
        </a:spcAft>
        <a:defRPr sz="4400">
          <a:solidFill>
            <a:schemeClr val="tx1"/>
          </a:solidFill>
          <a:latin typeface="Calibri" pitchFamily="34" charset="0"/>
        </a:defRPr>
      </a:lvl2pPr>
      <a:lvl3pPr algn="ctr" defTabSz="457200" rtl="0" fontAlgn="base">
        <a:spcBef>
          <a:spcPct val="0"/>
        </a:spcBef>
        <a:spcAft>
          <a:spcPct val="0"/>
        </a:spcAft>
        <a:defRPr sz="4400">
          <a:solidFill>
            <a:schemeClr val="tx1"/>
          </a:solidFill>
          <a:latin typeface="Calibri" pitchFamily="34" charset="0"/>
        </a:defRPr>
      </a:lvl3pPr>
      <a:lvl4pPr algn="ctr" defTabSz="457200" rtl="0" fontAlgn="base">
        <a:spcBef>
          <a:spcPct val="0"/>
        </a:spcBef>
        <a:spcAft>
          <a:spcPct val="0"/>
        </a:spcAft>
        <a:defRPr sz="4400">
          <a:solidFill>
            <a:schemeClr val="tx1"/>
          </a:solidFill>
          <a:latin typeface="Calibri" pitchFamily="34" charset="0"/>
        </a:defRPr>
      </a:lvl4pPr>
      <a:lvl5pPr algn="ctr" defTabSz="457200" rtl="0" fontAlgn="base">
        <a:spcBef>
          <a:spcPct val="0"/>
        </a:spcBef>
        <a:spcAft>
          <a:spcPct val="0"/>
        </a:spcAft>
        <a:defRPr sz="4400">
          <a:solidFill>
            <a:schemeClr val="tx1"/>
          </a:solidFill>
          <a:latin typeface="Calibri" pitchFamily="34" charset="0"/>
        </a:defRPr>
      </a:lvl5pPr>
      <a:lvl6pPr marL="457200" algn="ctr" defTabSz="457200" rtl="0" eaLnBrk="1" fontAlgn="base" hangingPunct="1">
        <a:spcBef>
          <a:spcPct val="0"/>
        </a:spcBef>
        <a:spcAft>
          <a:spcPct val="0"/>
        </a:spcAft>
        <a:defRPr sz="4400">
          <a:solidFill>
            <a:schemeClr val="tx1"/>
          </a:solidFill>
          <a:latin typeface="Calibri" pitchFamily="34" charset="0"/>
        </a:defRPr>
      </a:lvl6pPr>
      <a:lvl7pPr marL="914400" algn="ctr" defTabSz="457200" rtl="0" eaLnBrk="1" fontAlgn="base" hangingPunct="1">
        <a:spcBef>
          <a:spcPct val="0"/>
        </a:spcBef>
        <a:spcAft>
          <a:spcPct val="0"/>
        </a:spcAft>
        <a:defRPr sz="4400">
          <a:solidFill>
            <a:schemeClr val="tx1"/>
          </a:solidFill>
          <a:latin typeface="Calibri" pitchFamily="34" charset="0"/>
        </a:defRPr>
      </a:lvl7pPr>
      <a:lvl8pPr marL="1371600" algn="ctr" defTabSz="457200" rtl="0" eaLnBrk="1" fontAlgn="base" hangingPunct="1">
        <a:spcBef>
          <a:spcPct val="0"/>
        </a:spcBef>
        <a:spcAft>
          <a:spcPct val="0"/>
        </a:spcAft>
        <a:defRPr sz="4400">
          <a:solidFill>
            <a:schemeClr val="tx1"/>
          </a:solidFill>
          <a:latin typeface="Calibri" pitchFamily="34" charset="0"/>
        </a:defRPr>
      </a:lvl8pPr>
      <a:lvl9pPr marL="1828800" algn="ctr" defTabSz="457200"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defTabSz="457200"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defTabSz="457200"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defTabSz="457200"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defTabSz="457200"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10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1.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ubtitle 2"/>
          <p:cNvSpPr>
            <a:spLocks noGrp="1"/>
          </p:cNvSpPr>
          <p:nvPr>
            <p:ph type="subTitle" idx="1"/>
          </p:nvPr>
        </p:nvSpPr>
        <p:spPr/>
        <p:txBody>
          <a:bodyPr/>
          <a:lstStyle/>
          <a:p>
            <a:r>
              <a:rPr lang="en-US" dirty="0" smtClean="0"/>
              <a:t>TABITHA LUMUMBA </a:t>
            </a:r>
          </a:p>
        </p:txBody>
      </p:sp>
      <p:sp>
        <p:nvSpPr>
          <p:cNvPr id="23554" name="Title 1"/>
          <p:cNvSpPr>
            <a:spLocks noGrp="1"/>
          </p:cNvSpPr>
          <p:nvPr>
            <p:ph type="title"/>
          </p:nvPr>
        </p:nvSpPr>
        <p:spPr>
          <a:xfrm>
            <a:off x="609600" y="838200"/>
            <a:ext cx="5181600" cy="2381250"/>
          </a:xfrm>
        </p:spPr>
        <p:txBody>
          <a:bodyPr/>
          <a:lstStyle/>
          <a:p>
            <a:r>
              <a:rPr lang="en-US" dirty="0" smtClean="0"/>
              <a:t>INTRODUCTION TO LEADERSHIP AND MANAGEMENT 	</a:t>
            </a:r>
          </a:p>
        </p:txBody>
      </p:sp>
      <p:sp>
        <p:nvSpPr>
          <p:cNvPr id="4" name="Slide Number Placeholder 3"/>
          <p:cNvSpPr>
            <a:spLocks noGrp="1"/>
          </p:cNvSpPr>
          <p:nvPr>
            <p:ph type="sldNum" sz="quarter" idx="11"/>
          </p:nvPr>
        </p:nvSpPr>
        <p:spPr/>
        <p:txBody>
          <a:bodyPr/>
          <a:lstStyle/>
          <a:p>
            <a:pPr>
              <a:defRPr/>
            </a:pPr>
            <a:fld id="{48AEF153-B211-44D7-A532-38D7EB162E66}" type="slidenum">
              <a:rPr lang="en-US" smtClean="0"/>
              <a:pPr>
                <a:defRPr/>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a:xfrm>
            <a:off x="304800" y="1676400"/>
            <a:ext cx="8305800" cy="3886200"/>
          </a:xfrm>
        </p:spPr>
        <p:txBody>
          <a:bodyPr/>
          <a:lstStyle/>
          <a:p>
            <a:pPr marL="514350" indent="-514350">
              <a:buFontTx/>
              <a:buNone/>
            </a:pPr>
            <a:r>
              <a:rPr lang="en-US" sz="2800" u="sng" dirty="0" smtClean="0"/>
              <a:t>Abraham Maslow's Theory  cont</a:t>
            </a:r>
          </a:p>
          <a:p>
            <a:pPr lvl="1"/>
            <a:r>
              <a:rPr lang="en-US" sz="2600" dirty="0" smtClean="0"/>
              <a:t>People at work experience a variety of needs. </a:t>
            </a:r>
          </a:p>
          <a:p>
            <a:pPr lvl="1"/>
            <a:r>
              <a:rPr lang="en-US" sz="2600" dirty="0" smtClean="0"/>
              <a:t>Managers should identify ways in which to meet group or individual needs in order to motivate them to work.</a:t>
            </a:r>
          </a:p>
          <a:p>
            <a:pPr lvl="1"/>
            <a:r>
              <a:rPr lang="en-US" sz="2600" dirty="0" smtClean="0"/>
              <a:t> It is the responsibility of the manager to enable employees to fulfill their needs.</a:t>
            </a:r>
          </a:p>
          <a:p>
            <a:pPr lvl="1">
              <a:buFontTx/>
              <a:buNone/>
            </a:pPr>
            <a:r>
              <a:rPr lang="en-US" b="1" dirty="0" smtClean="0"/>
              <a:t> </a:t>
            </a:r>
            <a:endParaRPr lang="en-US" dirty="0" smtClean="0"/>
          </a:p>
        </p:txBody>
      </p:sp>
      <p:sp>
        <p:nvSpPr>
          <p:cNvPr id="33794" name="Title 1"/>
          <p:cNvSpPr>
            <a:spLocks noGrp="1"/>
          </p:cNvSpPr>
          <p:nvPr>
            <p:ph type="title"/>
          </p:nvPr>
        </p:nvSpPr>
        <p:spPr>
          <a:xfrm>
            <a:off x="0" y="228600"/>
            <a:ext cx="7772400" cy="1143000"/>
          </a:xfrm>
        </p:spPr>
        <p:txBody>
          <a:bodyPr/>
          <a:lstStyle/>
          <a:p>
            <a:r>
              <a:rPr lang="en-US" dirty="0" smtClean="0"/>
              <a:t>Behavioral/ Humanistic theory</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ctrTitle"/>
          </p:nvPr>
        </p:nvSpPr>
        <p:spPr/>
        <p:txBody>
          <a:bodyPr/>
          <a:lstStyle/>
          <a:p>
            <a:pPr eaLnBrk="1" hangingPunct="1"/>
            <a:endParaRPr lang="en-US" smtClean="0"/>
          </a:p>
        </p:txBody>
      </p:sp>
      <p:sp>
        <p:nvSpPr>
          <p:cNvPr id="3" name="Subtitle 2"/>
          <p:cNvSpPr>
            <a:spLocks noGrp="1"/>
          </p:cNvSpPr>
          <p:nvPr>
            <p:ph type="subTitle" idx="1"/>
          </p:nvPr>
        </p:nvSpPr>
        <p:spPr/>
        <p:txBody>
          <a:bodyPr rtlCol="0">
            <a:normAutofit/>
          </a:bodyPr>
          <a:lstStyle/>
          <a:p>
            <a:pPr eaLnBrk="1" fontAlgn="auto" hangingPunct="1">
              <a:spcAft>
                <a:spcPts val="0"/>
              </a:spcAft>
              <a:defRPr/>
            </a:pPr>
            <a:endParaRPr lang="en-US" smtClean="0"/>
          </a:p>
        </p:txBody>
      </p:sp>
      <p:pic>
        <p:nvPicPr>
          <p:cNvPr id="25604" name="Picture 3" descr="01.jpg"/>
          <p:cNvPicPr>
            <a:picLocks noChangeAspect="1"/>
          </p:cNvPicPr>
          <p:nvPr/>
        </p:nvPicPr>
        <p:blipFill>
          <a:blip r:embed="rId3"/>
          <a:srcRect/>
          <a:stretch>
            <a:fillRect/>
          </a:stretch>
        </p:blipFill>
        <p:spPr bwMode="auto">
          <a:xfrm>
            <a:off x="381000" y="1143000"/>
            <a:ext cx="8458200" cy="5715000"/>
          </a:xfrm>
          <a:prstGeom prst="rect">
            <a:avLst/>
          </a:prstGeom>
          <a:noFill/>
          <a:ln w="9525">
            <a:noFill/>
            <a:miter lim="800000"/>
            <a:headEnd/>
            <a:tailEnd/>
          </a:ln>
        </p:spPr>
      </p:pic>
      <p:sp>
        <p:nvSpPr>
          <p:cNvPr id="5" name="Title 1"/>
          <p:cNvSpPr txBox="1">
            <a:spLocks/>
          </p:cNvSpPr>
          <p:nvPr/>
        </p:nvSpPr>
        <p:spPr>
          <a:xfrm>
            <a:off x="457200" y="274638"/>
            <a:ext cx="8229600" cy="776287"/>
          </a:xfrm>
          <a:prstGeom prst="rect">
            <a:avLst/>
          </a:prstGeom>
        </p:spPr>
        <p:txBody>
          <a:bodyPr anchor="ctr"/>
          <a:lstStyle/>
          <a:p>
            <a:pPr algn="ctr" fontAlgn="auto">
              <a:spcAft>
                <a:spcPts val="0"/>
              </a:spcAft>
              <a:defRPr/>
            </a:pPr>
            <a:r>
              <a:rPr lang="en-US" sz="2500" b="1" dirty="0" err="1">
                <a:solidFill>
                  <a:schemeClr val="bg1"/>
                </a:solidFill>
                <a:latin typeface="Gill Sans MT" pitchFamily="34" charset="0"/>
                <a:ea typeface="+mj-ea"/>
                <a:cs typeface="+mj-cs"/>
              </a:rPr>
              <a:t>Organisational</a:t>
            </a:r>
            <a:r>
              <a:rPr lang="en-US" sz="2500" b="1" dirty="0">
                <a:solidFill>
                  <a:schemeClr val="bg1"/>
                </a:solidFill>
                <a:latin typeface="Gill Sans MT" pitchFamily="34" charset="0"/>
                <a:ea typeface="+mj-ea"/>
                <a:cs typeface="+mj-cs"/>
              </a:rPr>
              <a:t> Structure of National Health Services</a:t>
            </a:r>
          </a:p>
        </p:txBody>
      </p:sp>
      <p:sp>
        <p:nvSpPr>
          <p:cNvPr id="6" name="Rectangle 5"/>
          <p:cNvSpPr/>
          <p:nvPr/>
        </p:nvSpPr>
        <p:spPr>
          <a:xfrm>
            <a:off x="4604084" y="1160748"/>
            <a:ext cx="1296144" cy="576064"/>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b="1" dirty="0">
                <a:solidFill>
                  <a:schemeClr val="tx1"/>
                </a:solidFill>
                <a:latin typeface="Gill Sans MT" pitchFamily="34" charset="0"/>
              </a:rPr>
              <a:t>CABINET SECRETARY FOR HEALTH</a:t>
            </a:r>
          </a:p>
        </p:txBody>
      </p:sp>
      <p:sp>
        <p:nvSpPr>
          <p:cNvPr id="7" name="Rectangle 6"/>
          <p:cNvSpPr/>
          <p:nvPr/>
        </p:nvSpPr>
        <p:spPr>
          <a:xfrm>
            <a:off x="4604084" y="1880828"/>
            <a:ext cx="1296144" cy="576064"/>
          </a:xfrm>
          <a:prstGeom prst="rect">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b="1" dirty="0">
                <a:solidFill>
                  <a:schemeClr val="tx1"/>
                </a:solidFill>
                <a:latin typeface="Gill Sans MT" pitchFamily="34" charset="0"/>
              </a:rPr>
              <a:t>PRINCIPAL SECRETARY FOR HEALTH</a:t>
            </a:r>
          </a:p>
        </p:txBody>
      </p:sp>
      <p:sp>
        <p:nvSpPr>
          <p:cNvPr id="8" name="Rectangle 7"/>
          <p:cNvSpPr/>
          <p:nvPr/>
        </p:nvSpPr>
        <p:spPr>
          <a:xfrm>
            <a:off x="4604084" y="2672916"/>
            <a:ext cx="1296144" cy="576064"/>
          </a:xfrm>
          <a:prstGeom prst="rect">
            <a:avLst/>
          </a:prstGeom>
          <a:solidFill>
            <a:schemeClr val="accent3">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100" b="1" dirty="0">
                <a:solidFill>
                  <a:schemeClr val="tx1"/>
                </a:solidFill>
                <a:latin typeface="Gill Sans MT" pitchFamily="34" charset="0"/>
              </a:rPr>
              <a:t>DIRECTOR GENERAL FOR HEALTH</a:t>
            </a:r>
          </a:p>
        </p:txBody>
      </p:sp>
      <p:sp>
        <p:nvSpPr>
          <p:cNvPr id="9" name="Rectangle 8"/>
          <p:cNvSpPr/>
          <p:nvPr/>
        </p:nvSpPr>
        <p:spPr>
          <a:xfrm>
            <a:off x="2391994" y="2420888"/>
            <a:ext cx="1728192" cy="324036"/>
          </a:xfrm>
          <a:prstGeom prst="rect">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800" b="1" dirty="0">
                <a:solidFill>
                  <a:schemeClr val="tx1"/>
                </a:solidFill>
                <a:latin typeface="Gill Sans MT" pitchFamily="34" charset="0"/>
              </a:rPr>
              <a:t>Semi Autonomous Government Agencies</a:t>
            </a:r>
          </a:p>
        </p:txBody>
      </p:sp>
      <p:sp>
        <p:nvSpPr>
          <p:cNvPr id="10" name="Rectangle 9"/>
          <p:cNvSpPr/>
          <p:nvPr/>
        </p:nvSpPr>
        <p:spPr>
          <a:xfrm>
            <a:off x="3788424" y="3320988"/>
            <a:ext cx="1042764" cy="216024"/>
          </a:xfrm>
          <a:prstGeom prst="rect">
            <a:avLst/>
          </a:prstGeom>
          <a:solidFill>
            <a:schemeClr val="accent3">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800" b="1" dirty="0">
                <a:solidFill>
                  <a:schemeClr val="tx1"/>
                </a:solidFill>
                <a:latin typeface="Gill Sans MT" pitchFamily="34" charset="0"/>
              </a:rPr>
              <a:t>Resource Centre</a:t>
            </a:r>
          </a:p>
        </p:txBody>
      </p:sp>
      <p:sp>
        <p:nvSpPr>
          <p:cNvPr id="11" name="Rectangle 10"/>
          <p:cNvSpPr/>
          <p:nvPr/>
        </p:nvSpPr>
        <p:spPr>
          <a:xfrm>
            <a:off x="5604400" y="3320988"/>
            <a:ext cx="1199848" cy="216024"/>
          </a:xfrm>
          <a:prstGeom prst="rect">
            <a:avLst/>
          </a:prstGeom>
          <a:solidFill>
            <a:schemeClr val="accent3">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Disaster Management</a:t>
            </a:r>
          </a:p>
        </p:txBody>
      </p:sp>
      <p:sp>
        <p:nvSpPr>
          <p:cNvPr id="12" name="Rectangle 11"/>
          <p:cNvSpPr/>
          <p:nvPr/>
        </p:nvSpPr>
        <p:spPr>
          <a:xfrm>
            <a:off x="3516168" y="3681028"/>
            <a:ext cx="1000100" cy="561628"/>
          </a:xfrm>
          <a:prstGeom prst="rect">
            <a:avLst/>
          </a:prstGeom>
          <a:solidFill>
            <a:schemeClr val="accent3">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Directorate for Health Promotion and Disease Prevention</a:t>
            </a:r>
          </a:p>
        </p:txBody>
      </p:sp>
      <p:sp>
        <p:nvSpPr>
          <p:cNvPr id="13" name="Rectangle 12"/>
          <p:cNvSpPr/>
          <p:nvPr/>
        </p:nvSpPr>
        <p:spPr>
          <a:xfrm>
            <a:off x="4735616" y="3681028"/>
            <a:ext cx="1042764" cy="561628"/>
          </a:xfrm>
          <a:prstGeom prst="rect">
            <a:avLst/>
          </a:prstGeom>
          <a:solidFill>
            <a:schemeClr val="accent3">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Directorate for Health Curative and Rehabilitation</a:t>
            </a:r>
          </a:p>
        </p:txBody>
      </p:sp>
      <p:sp>
        <p:nvSpPr>
          <p:cNvPr id="14" name="Rectangle 13"/>
          <p:cNvSpPr/>
          <p:nvPr/>
        </p:nvSpPr>
        <p:spPr>
          <a:xfrm>
            <a:off x="5963696" y="3681028"/>
            <a:ext cx="1042764" cy="561628"/>
          </a:xfrm>
          <a:prstGeom prst="rect">
            <a:avLst/>
          </a:prstGeom>
          <a:solidFill>
            <a:schemeClr val="accent3">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Directorate for Sector Planning and Governance</a:t>
            </a:r>
          </a:p>
        </p:txBody>
      </p:sp>
      <p:sp>
        <p:nvSpPr>
          <p:cNvPr id="15" name="Rectangle 14"/>
          <p:cNvSpPr/>
          <p:nvPr/>
        </p:nvSpPr>
        <p:spPr>
          <a:xfrm>
            <a:off x="7188576" y="3681028"/>
            <a:ext cx="1042764" cy="561628"/>
          </a:xfrm>
          <a:prstGeom prst="rect">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Directorate for Administration</a:t>
            </a:r>
          </a:p>
        </p:txBody>
      </p:sp>
      <p:sp>
        <p:nvSpPr>
          <p:cNvPr id="16" name="Rectangle 15"/>
          <p:cNvSpPr/>
          <p:nvPr/>
        </p:nvSpPr>
        <p:spPr>
          <a:xfrm>
            <a:off x="2391994" y="4365104"/>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National Hospitals</a:t>
            </a:r>
          </a:p>
        </p:txBody>
      </p:sp>
      <p:sp>
        <p:nvSpPr>
          <p:cNvPr id="17" name="Rectangle 16"/>
          <p:cNvSpPr/>
          <p:nvPr/>
        </p:nvSpPr>
        <p:spPr>
          <a:xfrm>
            <a:off x="3533994" y="4365104"/>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Child Health</a:t>
            </a:r>
          </a:p>
        </p:txBody>
      </p:sp>
      <p:sp>
        <p:nvSpPr>
          <p:cNvPr id="18" name="Rectangle 17"/>
          <p:cNvSpPr/>
          <p:nvPr/>
        </p:nvSpPr>
        <p:spPr>
          <a:xfrm>
            <a:off x="4772793" y="4365104"/>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Referral Services</a:t>
            </a:r>
          </a:p>
        </p:txBody>
      </p:sp>
      <p:sp>
        <p:nvSpPr>
          <p:cNvPr id="19" name="Rectangle 18"/>
          <p:cNvSpPr/>
          <p:nvPr/>
        </p:nvSpPr>
        <p:spPr>
          <a:xfrm>
            <a:off x="6037526" y="4365104"/>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Health Planning</a:t>
            </a:r>
          </a:p>
        </p:txBody>
      </p:sp>
      <p:sp>
        <p:nvSpPr>
          <p:cNvPr id="20" name="Rectangle 19"/>
          <p:cNvSpPr/>
          <p:nvPr/>
        </p:nvSpPr>
        <p:spPr>
          <a:xfrm>
            <a:off x="7308303" y="4365104"/>
            <a:ext cx="936105"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Financial Mgt.</a:t>
            </a:r>
          </a:p>
        </p:txBody>
      </p:sp>
      <p:sp>
        <p:nvSpPr>
          <p:cNvPr id="21" name="Rectangle 20"/>
          <p:cNvSpPr/>
          <p:nvPr/>
        </p:nvSpPr>
        <p:spPr>
          <a:xfrm>
            <a:off x="2391994" y="4653136"/>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KEMSA</a:t>
            </a:r>
          </a:p>
        </p:txBody>
      </p:sp>
      <p:sp>
        <p:nvSpPr>
          <p:cNvPr id="22" name="Rectangle 21"/>
          <p:cNvSpPr/>
          <p:nvPr/>
        </p:nvSpPr>
        <p:spPr>
          <a:xfrm>
            <a:off x="2391994" y="4941168"/>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KEMRI</a:t>
            </a:r>
          </a:p>
        </p:txBody>
      </p:sp>
      <p:sp>
        <p:nvSpPr>
          <p:cNvPr id="23" name="Rectangle 22"/>
          <p:cNvSpPr/>
          <p:nvPr/>
        </p:nvSpPr>
        <p:spPr>
          <a:xfrm>
            <a:off x="2391994" y="5229200"/>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Reference Labs</a:t>
            </a:r>
          </a:p>
        </p:txBody>
      </p:sp>
      <p:sp>
        <p:nvSpPr>
          <p:cNvPr id="24" name="Rectangle 23"/>
          <p:cNvSpPr/>
          <p:nvPr/>
        </p:nvSpPr>
        <p:spPr>
          <a:xfrm>
            <a:off x="2391994" y="5529932"/>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NHIF</a:t>
            </a:r>
          </a:p>
        </p:txBody>
      </p:sp>
      <p:sp>
        <p:nvSpPr>
          <p:cNvPr id="25" name="Rectangle 24"/>
          <p:cNvSpPr/>
          <p:nvPr/>
        </p:nvSpPr>
        <p:spPr>
          <a:xfrm>
            <a:off x="2391994" y="5839172"/>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PPS</a:t>
            </a:r>
          </a:p>
        </p:txBody>
      </p:sp>
      <p:sp>
        <p:nvSpPr>
          <p:cNvPr id="26" name="Rectangle 25"/>
          <p:cNvSpPr/>
          <p:nvPr/>
        </p:nvSpPr>
        <p:spPr>
          <a:xfrm>
            <a:off x="2391994" y="6164343"/>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NBTS</a:t>
            </a:r>
          </a:p>
        </p:txBody>
      </p:sp>
      <p:sp>
        <p:nvSpPr>
          <p:cNvPr id="27" name="Rectangle 26"/>
          <p:cNvSpPr/>
          <p:nvPr/>
        </p:nvSpPr>
        <p:spPr>
          <a:xfrm>
            <a:off x="2391994" y="6489340"/>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NACC</a:t>
            </a:r>
          </a:p>
        </p:txBody>
      </p:sp>
      <p:sp>
        <p:nvSpPr>
          <p:cNvPr id="28" name="Rectangle 27"/>
          <p:cNvSpPr/>
          <p:nvPr/>
        </p:nvSpPr>
        <p:spPr>
          <a:xfrm>
            <a:off x="3533994" y="4653136"/>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Disease Control</a:t>
            </a:r>
          </a:p>
        </p:txBody>
      </p:sp>
      <p:sp>
        <p:nvSpPr>
          <p:cNvPr id="29" name="Rectangle 28"/>
          <p:cNvSpPr/>
          <p:nvPr/>
        </p:nvSpPr>
        <p:spPr>
          <a:xfrm>
            <a:off x="3533994" y="4941168"/>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Animal Health</a:t>
            </a:r>
          </a:p>
        </p:txBody>
      </p:sp>
      <p:sp>
        <p:nvSpPr>
          <p:cNvPr id="30" name="Rectangle 29"/>
          <p:cNvSpPr/>
          <p:nvPr/>
        </p:nvSpPr>
        <p:spPr>
          <a:xfrm>
            <a:off x="3533994" y="5229200"/>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Nutrition</a:t>
            </a:r>
          </a:p>
        </p:txBody>
      </p:sp>
      <p:sp>
        <p:nvSpPr>
          <p:cNvPr id="31" name="Rectangle 30"/>
          <p:cNvSpPr/>
          <p:nvPr/>
        </p:nvSpPr>
        <p:spPr>
          <a:xfrm>
            <a:off x="3533994" y="5529932"/>
            <a:ext cx="936104" cy="347340"/>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Health Promotion &amp; Community Care</a:t>
            </a:r>
          </a:p>
        </p:txBody>
      </p:sp>
      <p:sp>
        <p:nvSpPr>
          <p:cNvPr id="32" name="Rectangle 31"/>
          <p:cNvSpPr/>
          <p:nvPr/>
        </p:nvSpPr>
        <p:spPr>
          <a:xfrm>
            <a:off x="3533994" y="5973492"/>
            <a:ext cx="936104" cy="355848"/>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Environment and Hygiene Control</a:t>
            </a:r>
          </a:p>
        </p:txBody>
      </p:sp>
      <p:sp>
        <p:nvSpPr>
          <p:cNvPr id="33" name="Rectangle 32"/>
          <p:cNvSpPr/>
          <p:nvPr/>
        </p:nvSpPr>
        <p:spPr>
          <a:xfrm>
            <a:off x="3533994" y="6409928"/>
            <a:ext cx="936104" cy="295436"/>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NCD &amp; Injury Control</a:t>
            </a:r>
          </a:p>
        </p:txBody>
      </p:sp>
      <p:sp>
        <p:nvSpPr>
          <p:cNvPr id="34" name="Rectangle 33"/>
          <p:cNvSpPr/>
          <p:nvPr/>
        </p:nvSpPr>
        <p:spPr>
          <a:xfrm>
            <a:off x="4772793" y="4653136"/>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Pharmaceutical</a:t>
            </a:r>
          </a:p>
        </p:txBody>
      </p:sp>
      <p:sp>
        <p:nvSpPr>
          <p:cNvPr id="35" name="Rectangle 34"/>
          <p:cNvSpPr/>
          <p:nvPr/>
        </p:nvSpPr>
        <p:spPr>
          <a:xfrm>
            <a:off x="4772793" y="4941168"/>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Laboratory</a:t>
            </a:r>
          </a:p>
        </p:txBody>
      </p:sp>
      <p:sp>
        <p:nvSpPr>
          <p:cNvPr id="36" name="Rectangle 35"/>
          <p:cNvSpPr/>
          <p:nvPr/>
        </p:nvSpPr>
        <p:spPr>
          <a:xfrm>
            <a:off x="4772793" y="5229200"/>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Clinical Services</a:t>
            </a:r>
          </a:p>
        </p:txBody>
      </p:sp>
      <p:sp>
        <p:nvSpPr>
          <p:cNvPr id="37" name="Rectangle 36"/>
          <p:cNvSpPr/>
          <p:nvPr/>
        </p:nvSpPr>
        <p:spPr>
          <a:xfrm>
            <a:off x="4772793" y="5529932"/>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Nursing Services</a:t>
            </a:r>
          </a:p>
        </p:txBody>
      </p:sp>
      <p:sp>
        <p:nvSpPr>
          <p:cNvPr id="38" name="Rectangle 37"/>
          <p:cNvSpPr/>
          <p:nvPr/>
        </p:nvSpPr>
        <p:spPr>
          <a:xfrm>
            <a:off x="4772793" y="5839172"/>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Quality Assurance</a:t>
            </a:r>
          </a:p>
        </p:txBody>
      </p:sp>
      <p:sp>
        <p:nvSpPr>
          <p:cNvPr id="39" name="Rectangle 38"/>
          <p:cNvSpPr/>
          <p:nvPr/>
        </p:nvSpPr>
        <p:spPr>
          <a:xfrm>
            <a:off x="4772793" y="6164343"/>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Reproductive Health</a:t>
            </a:r>
          </a:p>
        </p:txBody>
      </p:sp>
      <p:sp>
        <p:nvSpPr>
          <p:cNvPr id="40" name="Rectangle 39"/>
          <p:cNvSpPr/>
          <p:nvPr/>
        </p:nvSpPr>
        <p:spPr>
          <a:xfrm>
            <a:off x="6037526" y="4653136"/>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Sector Coordination</a:t>
            </a:r>
          </a:p>
        </p:txBody>
      </p:sp>
      <p:sp>
        <p:nvSpPr>
          <p:cNvPr id="41" name="Rectangle 40"/>
          <p:cNvSpPr/>
          <p:nvPr/>
        </p:nvSpPr>
        <p:spPr>
          <a:xfrm>
            <a:off x="6037526" y="4941168"/>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Health Information</a:t>
            </a:r>
          </a:p>
        </p:txBody>
      </p:sp>
      <p:sp>
        <p:nvSpPr>
          <p:cNvPr id="42" name="Rectangle 41"/>
          <p:cNvSpPr/>
          <p:nvPr/>
        </p:nvSpPr>
        <p:spPr>
          <a:xfrm>
            <a:off x="6037526" y="5229200"/>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Sector Governance</a:t>
            </a:r>
          </a:p>
        </p:txBody>
      </p:sp>
      <p:sp>
        <p:nvSpPr>
          <p:cNvPr id="43" name="Rectangle 42"/>
          <p:cNvSpPr/>
          <p:nvPr/>
        </p:nvSpPr>
        <p:spPr>
          <a:xfrm>
            <a:off x="6037526" y="5529932"/>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HR Management</a:t>
            </a:r>
          </a:p>
        </p:txBody>
      </p:sp>
      <p:sp>
        <p:nvSpPr>
          <p:cNvPr id="44" name="Rectangle 43"/>
          <p:cNvSpPr/>
          <p:nvPr/>
        </p:nvSpPr>
        <p:spPr>
          <a:xfrm>
            <a:off x="6037526" y="5839172"/>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Infrastructure Mgt.</a:t>
            </a:r>
          </a:p>
        </p:txBody>
      </p:sp>
      <p:sp>
        <p:nvSpPr>
          <p:cNvPr id="45" name="Rectangle 44"/>
          <p:cNvSpPr/>
          <p:nvPr/>
        </p:nvSpPr>
        <p:spPr>
          <a:xfrm>
            <a:off x="6037526" y="6164343"/>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Procurement</a:t>
            </a:r>
          </a:p>
        </p:txBody>
      </p:sp>
      <p:sp>
        <p:nvSpPr>
          <p:cNvPr id="46" name="Rectangle 45"/>
          <p:cNvSpPr/>
          <p:nvPr/>
        </p:nvSpPr>
        <p:spPr>
          <a:xfrm>
            <a:off x="7308303" y="4653136"/>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Supply Chain Mgt.</a:t>
            </a:r>
          </a:p>
        </p:txBody>
      </p:sp>
      <p:sp>
        <p:nvSpPr>
          <p:cNvPr id="47" name="Rectangle 46"/>
          <p:cNvSpPr/>
          <p:nvPr/>
        </p:nvSpPr>
        <p:spPr>
          <a:xfrm>
            <a:off x="7308303" y="4941168"/>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Logistics Mgt.</a:t>
            </a:r>
          </a:p>
        </p:txBody>
      </p:sp>
      <p:sp>
        <p:nvSpPr>
          <p:cNvPr id="48" name="Rectangle 47"/>
          <p:cNvSpPr/>
          <p:nvPr/>
        </p:nvSpPr>
        <p:spPr>
          <a:xfrm>
            <a:off x="7308303" y="5229200"/>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Internal Audit</a:t>
            </a:r>
          </a:p>
        </p:txBody>
      </p:sp>
      <p:sp>
        <p:nvSpPr>
          <p:cNvPr id="49" name="Rectangle 48"/>
          <p:cNvSpPr/>
          <p:nvPr/>
        </p:nvSpPr>
        <p:spPr>
          <a:xfrm>
            <a:off x="7308303" y="5529932"/>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HR Administration</a:t>
            </a:r>
          </a:p>
        </p:txBody>
      </p:sp>
      <p:sp>
        <p:nvSpPr>
          <p:cNvPr id="50" name="Rectangle 49"/>
          <p:cNvSpPr/>
          <p:nvPr/>
        </p:nvSpPr>
        <p:spPr>
          <a:xfrm>
            <a:off x="7308303" y="5839172"/>
            <a:ext cx="936104"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700" b="1" dirty="0">
                <a:solidFill>
                  <a:schemeClr val="tx1"/>
                </a:solidFill>
                <a:latin typeface="Gill Sans MT" pitchFamily="34" charset="0"/>
              </a:rPr>
              <a:t>Accounts</a:t>
            </a:r>
          </a:p>
        </p:txBody>
      </p:sp>
      <p:sp>
        <p:nvSpPr>
          <p:cNvPr id="51" name="Rectangle 50"/>
          <p:cNvSpPr/>
          <p:nvPr/>
        </p:nvSpPr>
        <p:spPr>
          <a:xfrm rot="16200000">
            <a:off x="-66230" y="4527122"/>
            <a:ext cx="3996444" cy="432048"/>
          </a:xfrm>
          <a:prstGeom prst="rect">
            <a:avLst/>
          </a:prstGeom>
          <a:solidFill>
            <a:schemeClr val="accent1">
              <a:lumMod val="40000"/>
              <a:lumOff val="60000"/>
            </a:schemeClr>
          </a:solidFill>
          <a:ln>
            <a:noFill/>
          </a:ln>
          <a:scene3d>
            <a:camera prst="orthographicFront"/>
            <a:lightRig rig="threePt" dir="t"/>
          </a:scene3d>
          <a:sp3d>
            <a:bevelT/>
            <a:bevelB/>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rgbClr val="000099"/>
                </a:solidFill>
                <a:latin typeface="Gill Sans MT" pitchFamily="34" charset="0"/>
              </a:rPr>
              <a:t>SENIOR MANAGEMENT</a:t>
            </a:r>
          </a:p>
        </p:txBody>
      </p:sp>
      <p:cxnSp>
        <p:nvCxnSpPr>
          <p:cNvPr id="52" name="Straight Connector 51"/>
          <p:cNvCxnSpPr/>
          <p:nvPr/>
        </p:nvCxnSpPr>
        <p:spPr>
          <a:xfrm>
            <a:off x="5251450" y="1736725"/>
            <a:ext cx="0" cy="14446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251450" y="2457450"/>
            <a:ext cx="0" cy="215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5251450" y="3249613"/>
            <a:ext cx="4763" cy="4318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830763" y="3429000"/>
            <a:ext cx="7731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Elbow Connector 2054"/>
          <p:cNvCxnSpPr/>
          <p:nvPr/>
        </p:nvCxnSpPr>
        <p:spPr>
          <a:xfrm>
            <a:off x="4119563" y="2582863"/>
            <a:ext cx="3590925" cy="1098550"/>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rot="10800000" flipV="1">
            <a:off x="2392363" y="2582863"/>
            <a:ext cx="12700" cy="4014787"/>
          </a:xfrm>
          <a:prstGeom prst="bentConnector3">
            <a:avLst>
              <a:gd name="adj1" fmla="val 11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10800000" flipV="1">
            <a:off x="2392363" y="4473575"/>
            <a:ext cx="12700" cy="287338"/>
          </a:xfrm>
          <a:prstGeom prst="bentConnector3">
            <a:avLst>
              <a:gd name="adj1" fmla="val 11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Elbow Connector 58"/>
          <p:cNvCxnSpPr/>
          <p:nvPr/>
        </p:nvCxnSpPr>
        <p:spPr>
          <a:xfrm rot="10800000" flipV="1">
            <a:off x="2392363" y="5049838"/>
            <a:ext cx="12700" cy="287337"/>
          </a:xfrm>
          <a:prstGeom prst="bentConnector3">
            <a:avLst>
              <a:gd name="adj1" fmla="val 11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Elbow Connector 59"/>
          <p:cNvCxnSpPr/>
          <p:nvPr/>
        </p:nvCxnSpPr>
        <p:spPr>
          <a:xfrm rot="10800000" flipV="1">
            <a:off x="2392363" y="5637213"/>
            <a:ext cx="12700" cy="309562"/>
          </a:xfrm>
          <a:prstGeom prst="bentConnector3">
            <a:avLst>
              <a:gd name="adj1" fmla="val 11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Elbow Connector 60"/>
          <p:cNvCxnSpPr/>
          <p:nvPr/>
        </p:nvCxnSpPr>
        <p:spPr>
          <a:xfrm rot="10800000" flipV="1">
            <a:off x="2392363" y="6272213"/>
            <a:ext cx="12700" cy="325437"/>
          </a:xfrm>
          <a:prstGeom prst="bentConnector3">
            <a:avLst>
              <a:gd name="adj1" fmla="val 11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Elbow Connector 61"/>
          <p:cNvCxnSpPr/>
          <p:nvPr/>
        </p:nvCxnSpPr>
        <p:spPr>
          <a:xfrm rot="10800000" flipH="1" flipV="1">
            <a:off x="3516313" y="3962400"/>
            <a:ext cx="17462" cy="2595563"/>
          </a:xfrm>
          <a:prstGeom prst="bentConnector3">
            <a:avLst>
              <a:gd name="adj1" fmla="val -463088"/>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rot="10800000" flipV="1">
            <a:off x="3533775" y="4473575"/>
            <a:ext cx="12700" cy="287338"/>
          </a:xfrm>
          <a:prstGeom prst="bentConnector3">
            <a:avLst>
              <a:gd name="adj1" fmla="val 9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Elbow Connector 63"/>
          <p:cNvCxnSpPr/>
          <p:nvPr/>
        </p:nvCxnSpPr>
        <p:spPr>
          <a:xfrm rot="10800000" flipV="1">
            <a:off x="3533775" y="5049838"/>
            <a:ext cx="12700" cy="287337"/>
          </a:xfrm>
          <a:prstGeom prst="bentConnector3">
            <a:avLst>
              <a:gd name="adj1" fmla="val 9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Elbow Connector 64"/>
          <p:cNvCxnSpPr/>
          <p:nvPr/>
        </p:nvCxnSpPr>
        <p:spPr>
          <a:xfrm rot="10800000" flipV="1">
            <a:off x="3533775" y="5703888"/>
            <a:ext cx="12700" cy="447675"/>
          </a:xfrm>
          <a:prstGeom prst="bentConnector3">
            <a:avLst>
              <a:gd name="adj1" fmla="val 9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Elbow Connector 65"/>
          <p:cNvCxnSpPr/>
          <p:nvPr/>
        </p:nvCxnSpPr>
        <p:spPr>
          <a:xfrm rot="5400000" flipH="1" flipV="1">
            <a:off x="5250657" y="2447131"/>
            <a:ext cx="12700" cy="2468563"/>
          </a:xfrm>
          <a:prstGeom prst="bentConnector3">
            <a:avLst>
              <a:gd name="adj1" fmla="val 78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Elbow Connector 66"/>
          <p:cNvCxnSpPr/>
          <p:nvPr/>
        </p:nvCxnSpPr>
        <p:spPr>
          <a:xfrm rot="10800000" flipH="1" flipV="1">
            <a:off x="4735513" y="3962400"/>
            <a:ext cx="36512" cy="2309813"/>
          </a:xfrm>
          <a:prstGeom prst="bentConnector3">
            <a:avLst>
              <a:gd name="adj1" fmla="val -32452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rot="10800000" flipV="1">
            <a:off x="4772025" y="4473575"/>
            <a:ext cx="12700" cy="287338"/>
          </a:xfrm>
          <a:prstGeom prst="bentConnector3">
            <a:avLst>
              <a:gd name="adj1" fmla="val 1338756"/>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rot="10800000" flipV="1">
            <a:off x="4772025" y="5049838"/>
            <a:ext cx="12700" cy="287337"/>
          </a:xfrm>
          <a:prstGeom prst="bentConnector3">
            <a:avLst>
              <a:gd name="adj1" fmla="val 133125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Elbow Connector 69"/>
          <p:cNvCxnSpPr/>
          <p:nvPr/>
        </p:nvCxnSpPr>
        <p:spPr>
          <a:xfrm rot="10800000" flipV="1">
            <a:off x="4772025" y="5637213"/>
            <a:ext cx="12700" cy="309562"/>
          </a:xfrm>
          <a:prstGeom prst="bentConnector3">
            <a:avLst>
              <a:gd name="adj1" fmla="val 133125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Elbow Connector 70"/>
          <p:cNvCxnSpPr/>
          <p:nvPr/>
        </p:nvCxnSpPr>
        <p:spPr>
          <a:xfrm rot="10800000" flipH="1" flipV="1">
            <a:off x="5964238" y="3962400"/>
            <a:ext cx="73025" cy="2309813"/>
          </a:xfrm>
          <a:prstGeom prst="bentConnector3">
            <a:avLst>
              <a:gd name="adj1" fmla="val -9030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Elbow Connector 71"/>
          <p:cNvCxnSpPr/>
          <p:nvPr/>
        </p:nvCxnSpPr>
        <p:spPr>
          <a:xfrm rot="10800000" flipV="1">
            <a:off x="6037263" y="4473575"/>
            <a:ext cx="12700" cy="287338"/>
          </a:xfrm>
          <a:prstGeom prst="bentConnector3">
            <a:avLst>
              <a:gd name="adj1" fmla="val 1218756"/>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Elbow Connector 72"/>
          <p:cNvCxnSpPr/>
          <p:nvPr/>
        </p:nvCxnSpPr>
        <p:spPr>
          <a:xfrm rot="10800000" flipV="1">
            <a:off x="6037263" y="5049838"/>
            <a:ext cx="12700" cy="287337"/>
          </a:xfrm>
          <a:prstGeom prst="bentConnector3">
            <a:avLst>
              <a:gd name="adj1" fmla="val 1218748"/>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Elbow Connector 73"/>
          <p:cNvCxnSpPr/>
          <p:nvPr/>
        </p:nvCxnSpPr>
        <p:spPr>
          <a:xfrm rot="10800000" flipV="1">
            <a:off x="6037263" y="5637213"/>
            <a:ext cx="12700" cy="309562"/>
          </a:xfrm>
          <a:prstGeom prst="bentConnector3">
            <a:avLst>
              <a:gd name="adj1" fmla="val 1237504"/>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Elbow Connector 74"/>
          <p:cNvCxnSpPr/>
          <p:nvPr/>
        </p:nvCxnSpPr>
        <p:spPr>
          <a:xfrm rot="10800000" flipH="1" flipV="1">
            <a:off x="7188200" y="3962400"/>
            <a:ext cx="120650" cy="1984375"/>
          </a:xfrm>
          <a:prstGeom prst="bentConnector3">
            <a:avLst>
              <a:gd name="adj1" fmla="val -63645"/>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Elbow Connector 75"/>
          <p:cNvCxnSpPr/>
          <p:nvPr/>
        </p:nvCxnSpPr>
        <p:spPr>
          <a:xfrm rot="10800000" flipV="1">
            <a:off x="7308850" y="4473575"/>
            <a:ext cx="12700" cy="287338"/>
          </a:xfrm>
          <a:prstGeom prst="bentConnector3">
            <a:avLst>
              <a:gd name="adj1" fmla="val 16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Elbow Connector 76"/>
          <p:cNvCxnSpPr/>
          <p:nvPr/>
        </p:nvCxnSpPr>
        <p:spPr>
          <a:xfrm rot="10800000" flipV="1">
            <a:off x="7308850" y="5049838"/>
            <a:ext cx="12700" cy="287337"/>
          </a:xfrm>
          <a:prstGeom prst="bentConnector3">
            <a:avLst>
              <a:gd name="adj1" fmla="val 16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Elbow Connector 77"/>
          <p:cNvCxnSpPr/>
          <p:nvPr/>
        </p:nvCxnSpPr>
        <p:spPr>
          <a:xfrm rot="10800000" flipV="1">
            <a:off x="7308850" y="5637213"/>
            <a:ext cx="12700" cy="309562"/>
          </a:xfrm>
          <a:prstGeom prst="bentConnector3">
            <a:avLst>
              <a:gd name="adj1" fmla="val 165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tangle 78"/>
          <p:cNvSpPr/>
          <p:nvPr/>
        </p:nvSpPr>
        <p:spPr>
          <a:xfrm rot="16200000">
            <a:off x="-300146" y="2564904"/>
            <a:ext cx="3240360" cy="432048"/>
          </a:xfrm>
          <a:prstGeom prst="rect">
            <a:avLst/>
          </a:prstGeom>
          <a:solidFill>
            <a:schemeClr val="accent1">
              <a:lumMod val="40000"/>
              <a:lumOff val="60000"/>
            </a:schemeClr>
          </a:solidFill>
          <a:ln>
            <a:noFill/>
          </a:ln>
          <a:scene3d>
            <a:camera prst="orthographicFront"/>
            <a:lightRig rig="threePt" dir="t"/>
          </a:scene3d>
          <a:sp3d>
            <a:bevelT/>
            <a:bevelB prst="softRound"/>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600" b="1" dirty="0">
                <a:solidFill>
                  <a:srgbClr val="000099"/>
                </a:solidFill>
                <a:latin typeface="Gill Sans MT" pitchFamily="34" charset="0"/>
              </a:rPr>
              <a:t>TOP MANAGEMENT</a:t>
            </a:r>
          </a:p>
        </p:txBody>
      </p:sp>
      <p:sp>
        <p:nvSpPr>
          <p:cNvPr id="80" name="Slide Number Placeholder 2"/>
          <p:cNvSpPr>
            <a:spLocks noGrp="1"/>
          </p:cNvSpPr>
          <p:nvPr>
            <p:ph type="sldNum" sz="quarter" idx="12"/>
          </p:nvPr>
        </p:nvSpPr>
        <p:spPr/>
        <p:txBody>
          <a:bodyPr/>
          <a:lstStyle/>
          <a:p>
            <a:pPr algn="ctr">
              <a:defRPr/>
            </a:pPr>
            <a:fld id="{A77C7F5B-A328-498F-A1F7-38BB2FCBD1D5}" type="slidenum">
              <a:rPr lang="en-GB"/>
              <a:pPr algn="ctr">
                <a:defRPr/>
              </a:pPr>
              <a:t>100</a:t>
            </a:fld>
            <a:endParaRPr lang="en-GB"/>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ctrTitle"/>
          </p:nvPr>
        </p:nvSpPr>
        <p:spPr/>
        <p:txBody>
          <a:bodyPr/>
          <a:lstStyle/>
          <a:p>
            <a:pPr eaLnBrk="1" hangingPunct="1"/>
            <a:endParaRPr lang="en-US" smtClean="0"/>
          </a:p>
        </p:txBody>
      </p:sp>
      <p:sp>
        <p:nvSpPr>
          <p:cNvPr id="3" name="Subtitle 2"/>
          <p:cNvSpPr>
            <a:spLocks noGrp="1"/>
          </p:cNvSpPr>
          <p:nvPr>
            <p:ph type="subTitle" idx="1"/>
          </p:nvPr>
        </p:nvSpPr>
        <p:spPr/>
        <p:txBody>
          <a:bodyPr rtlCol="0">
            <a:normAutofit/>
          </a:bodyPr>
          <a:lstStyle/>
          <a:p>
            <a:pPr eaLnBrk="1" fontAlgn="auto" hangingPunct="1">
              <a:spcAft>
                <a:spcPts val="0"/>
              </a:spcAft>
              <a:defRPr/>
            </a:pPr>
            <a:endParaRPr lang="en-US" smtClean="0"/>
          </a:p>
        </p:txBody>
      </p:sp>
      <p:pic>
        <p:nvPicPr>
          <p:cNvPr id="29700" name="Picture 3" descr="01.jpg"/>
          <p:cNvPicPr>
            <a:picLocks noChangeAspect="1"/>
          </p:cNvPicPr>
          <p:nvPr/>
        </p:nvPicPr>
        <p:blipFill>
          <a:blip r:embed="rId3"/>
          <a:srcRect/>
          <a:stretch>
            <a:fillRect/>
          </a:stretch>
        </p:blipFill>
        <p:spPr bwMode="auto">
          <a:xfrm>
            <a:off x="381000" y="1295400"/>
            <a:ext cx="8382000" cy="5181600"/>
          </a:xfrm>
          <a:prstGeom prst="rect">
            <a:avLst/>
          </a:prstGeom>
          <a:noFill/>
          <a:ln w="9525">
            <a:noFill/>
            <a:miter lim="800000"/>
            <a:headEnd/>
            <a:tailEnd/>
          </a:ln>
        </p:spPr>
      </p:pic>
      <p:sp>
        <p:nvSpPr>
          <p:cNvPr id="5" name="Title 1"/>
          <p:cNvSpPr txBox="1">
            <a:spLocks/>
          </p:cNvSpPr>
          <p:nvPr/>
        </p:nvSpPr>
        <p:spPr>
          <a:xfrm>
            <a:off x="457200" y="274638"/>
            <a:ext cx="8229600" cy="776287"/>
          </a:xfrm>
          <a:prstGeom prst="rect">
            <a:avLst/>
          </a:prstGeom>
        </p:spPr>
        <p:txBody>
          <a:bodyPr anchor="ctr"/>
          <a:lstStyle/>
          <a:p>
            <a:pPr algn="ctr" fontAlgn="auto">
              <a:spcAft>
                <a:spcPts val="0"/>
              </a:spcAft>
              <a:defRPr/>
            </a:pPr>
            <a:r>
              <a:rPr lang="en-US" sz="2500" b="1" dirty="0">
                <a:solidFill>
                  <a:schemeClr val="bg1"/>
                </a:solidFill>
                <a:latin typeface="Gill Sans MT" pitchFamily="34" charset="0"/>
                <a:ea typeface="+mj-ea"/>
                <a:cs typeface="+mj-cs"/>
              </a:rPr>
              <a:t>Organizational Structure of County Health Services</a:t>
            </a:r>
          </a:p>
        </p:txBody>
      </p:sp>
      <p:grpSp>
        <p:nvGrpSpPr>
          <p:cNvPr id="2" name="Group 5"/>
          <p:cNvGrpSpPr>
            <a:grpSpLocks/>
          </p:cNvGrpSpPr>
          <p:nvPr/>
        </p:nvGrpSpPr>
        <p:grpSpPr bwMode="auto">
          <a:xfrm>
            <a:off x="787400" y="1284288"/>
            <a:ext cx="7569200" cy="5240337"/>
            <a:chOff x="1107175" y="1140582"/>
            <a:chExt cx="7569282" cy="5240746"/>
          </a:xfrm>
        </p:grpSpPr>
        <p:sp>
          <p:nvSpPr>
            <p:cNvPr id="7" name="Rectangle 6"/>
            <p:cNvSpPr/>
            <p:nvPr/>
          </p:nvSpPr>
          <p:spPr>
            <a:xfrm>
              <a:off x="1666249" y="1140582"/>
              <a:ext cx="1327331" cy="360040"/>
            </a:xfrm>
            <a:prstGeom prst="rect">
              <a:avLst/>
            </a:prstGeom>
            <a:solidFill>
              <a:schemeClr val="accent2">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00" b="1" dirty="0">
                  <a:solidFill>
                    <a:schemeClr val="tx1"/>
                  </a:solidFill>
                  <a:latin typeface="Gill Sans MT" pitchFamily="34" charset="0"/>
                </a:rPr>
                <a:t>Resource Centre</a:t>
              </a:r>
            </a:p>
          </p:txBody>
        </p:sp>
        <p:sp>
          <p:nvSpPr>
            <p:cNvPr id="8" name="Rectangle 7"/>
            <p:cNvSpPr/>
            <p:nvPr/>
          </p:nvSpPr>
          <p:spPr>
            <a:xfrm>
              <a:off x="5653907" y="2204864"/>
              <a:ext cx="1199848" cy="360040"/>
            </a:xfrm>
            <a:prstGeom prst="rect">
              <a:avLst/>
            </a:prstGeom>
            <a:solidFill>
              <a:schemeClr val="accent3">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Disaster Management</a:t>
              </a:r>
            </a:p>
          </p:txBody>
        </p:sp>
        <p:sp>
          <p:nvSpPr>
            <p:cNvPr id="9" name="Rectangle 8"/>
            <p:cNvSpPr/>
            <p:nvPr/>
          </p:nvSpPr>
          <p:spPr>
            <a:xfrm>
              <a:off x="1107176" y="2924945"/>
              <a:ext cx="1601838" cy="561628"/>
            </a:xfrm>
            <a:prstGeom prst="rect">
              <a:avLst/>
            </a:prstGeom>
            <a:solidFill>
              <a:schemeClr val="accent3">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Directorate for Health Promotion and Disease Prevention</a:t>
              </a:r>
            </a:p>
          </p:txBody>
        </p:sp>
        <p:sp>
          <p:nvSpPr>
            <p:cNvPr id="10" name="Rectangle 9"/>
            <p:cNvSpPr/>
            <p:nvPr/>
          </p:nvSpPr>
          <p:spPr>
            <a:xfrm>
              <a:off x="3068842" y="2950345"/>
              <a:ext cx="1647174" cy="561628"/>
            </a:xfrm>
            <a:prstGeom prst="rect">
              <a:avLst/>
            </a:prstGeom>
            <a:solidFill>
              <a:schemeClr val="accent3">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Directorate for Curative and Rehabilitation</a:t>
              </a:r>
            </a:p>
          </p:txBody>
        </p:sp>
        <p:sp>
          <p:nvSpPr>
            <p:cNvPr id="11" name="Rectangle 10"/>
            <p:cNvSpPr/>
            <p:nvPr/>
          </p:nvSpPr>
          <p:spPr>
            <a:xfrm>
              <a:off x="5076056" y="2961475"/>
              <a:ext cx="1633620" cy="561628"/>
            </a:xfrm>
            <a:prstGeom prst="rect">
              <a:avLst/>
            </a:prstGeom>
            <a:solidFill>
              <a:schemeClr val="accent3">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Directorate for Planning and Governance</a:t>
              </a:r>
            </a:p>
          </p:txBody>
        </p:sp>
        <p:sp>
          <p:nvSpPr>
            <p:cNvPr id="12" name="Rectangle 11"/>
            <p:cNvSpPr/>
            <p:nvPr/>
          </p:nvSpPr>
          <p:spPr>
            <a:xfrm>
              <a:off x="7092280" y="2943209"/>
              <a:ext cx="1584176" cy="561628"/>
            </a:xfrm>
            <a:prstGeom prst="rect">
              <a:avLst/>
            </a:prstGeom>
            <a:solidFill>
              <a:schemeClr val="accent3">
                <a:lumMod val="20000"/>
                <a:lumOff val="8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Directorate for Administration</a:t>
              </a:r>
            </a:p>
          </p:txBody>
        </p:sp>
        <p:sp>
          <p:nvSpPr>
            <p:cNvPr id="13" name="Rectangle 12"/>
            <p:cNvSpPr/>
            <p:nvPr/>
          </p:nvSpPr>
          <p:spPr>
            <a:xfrm>
              <a:off x="1107176" y="3583651"/>
              <a:ext cx="1601838"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Child Health</a:t>
              </a:r>
            </a:p>
          </p:txBody>
        </p:sp>
        <p:sp>
          <p:nvSpPr>
            <p:cNvPr id="14" name="Rectangle 13"/>
            <p:cNvSpPr/>
            <p:nvPr/>
          </p:nvSpPr>
          <p:spPr>
            <a:xfrm>
              <a:off x="3068841" y="3583651"/>
              <a:ext cx="1647175"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Referral Services</a:t>
              </a:r>
            </a:p>
          </p:txBody>
        </p:sp>
        <p:sp>
          <p:nvSpPr>
            <p:cNvPr id="15" name="Rectangle 14"/>
            <p:cNvSpPr/>
            <p:nvPr/>
          </p:nvSpPr>
          <p:spPr>
            <a:xfrm>
              <a:off x="5076056" y="3583651"/>
              <a:ext cx="1633620"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Health Planning</a:t>
              </a:r>
            </a:p>
          </p:txBody>
        </p:sp>
        <p:sp>
          <p:nvSpPr>
            <p:cNvPr id="16" name="Rectangle 15"/>
            <p:cNvSpPr/>
            <p:nvPr/>
          </p:nvSpPr>
          <p:spPr>
            <a:xfrm>
              <a:off x="7092279" y="3583651"/>
              <a:ext cx="1584178"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Financial Mgt.</a:t>
              </a:r>
            </a:p>
          </p:txBody>
        </p:sp>
        <p:sp>
          <p:nvSpPr>
            <p:cNvPr id="17" name="Rectangle 16"/>
            <p:cNvSpPr/>
            <p:nvPr/>
          </p:nvSpPr>
          <p:spPr>
            <a:xfrm>
              <a:off x="1107175" y="3938101"/>
              <a:ext cx="1601839"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Disease Control</a:t>
              </a:r>
            </a:p>
          </p:txBody>
        </p:sp>
        <p:sp>
          <p:nvSpPr>
            <p:cNvPr id="18" name="Rectangle 17"/>
            <p:cNvSpPr/>
            <p:nvPr/>
          </p:nvSpPr>
          <p:spPr>
            <a:xfrm>
              <a:off x="1107177" y="4280130"/>
              <a:ext cx="1601837"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Animal Health</a:t>
              </a:r>
            </a:p>
          </p:txBody>
        </p:sp>
        <p:sp>
          <p:nvSpPr>
            <p:cNvPr id="19" name="Rectangle 18"/>
            <p:cNvSpPr/>
            <p:nvPr/>
          </p:nvSpPr>
          <p:spPr>
            <a:xfrm>
              <a:off x="1107177" y="4669262"/>
              <a:ext cx="1601837"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Nutrition</a:t>
              </a:r>
            </a:p>
          </p:txBody>
        </p:sp>
        <p:sp>
          <p:nvSpPr>
            <p:cNvPr id="20" name="Rectangle 19"/>
            <p:cNvSpPr/>
            <p:nvPr/>
          </p:nvSpPr>
          <p:spPr>
            <a:xfrm>
              <a:off x="1119877" y="4969262"/>
              <a:ext cx="1589137" cy="347340"/>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Health Promotion &amp; Community Care</a:t>
              </a:r>
            </a:p>
          </p:txBody>
        </p:sp>
        <p:sp>
          <p:nvSpPr>
            <p:cNvPr id="21" name="Rectangle 20"/>
            <p:cNvSpPr/>
            <p:nvPr/>
          </p:nvSpPr>
          <p:spPr>
            <a:xfrm>
              <a:off x="1119877" y="5517232"/>
              <a:ext cx="1589137" cy="355848"/>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Environment and Hygiene Control</a:t>
              </a:r>
            </a:p>
          </p:txBody>
        </p:sp>
        <p:sp>
          <p:nvSpPr>
            <p:cNvPr id="22" name="Rectangle 21"/>
            <p:cNvSpPr/>
            <p:nvPr/>
          </p:nvSpPr>
          <p:spPr>
            <a:xfrm>
              <a:off x="1107175" y="6085892"/>
              <a:ext cx="1601839" cy="295436"/>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NCD &amp; Injury Control</a:t>
              </a:r>
            </a:p>
          </p:txBody>
        </p:sp>
        <p:sp>
          <p:nvSpPr>
            <p:cNvPr id="23" name="Rectangle 22"/>
            <p:cNvSpPr/>
            <p:nvPr/>
          </p:nvSpPr>
          <p:spPr>
            <a:xfrm>
              <a:off x="3068841" y="3938101"/>
              <a:ext cx="1647175"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Pharmaceutical</a:t>
              </a:r>
            </a:p>
          </p:txBody>
        </p:sp>
        <p:sp>
          <p:nvSpPr>
            <p:cNvPr id="24" name="Rectangle 23"/>
            <p:cNvSpPr/>
            <p:nvPr/>
          </p:nvSpPr>
          <p:spPr>
            <a:xfrm>
              <a:off x="3068841" y="4280130"/>
              <a:ext cx="1647175"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Laboratory</a:t>
              </a:r>
            </a:p>
          </p:txBody>
        </p:sp>
        <p:sp>
          <p:nvSpPr>
            <p:cNvPr id="25" name="Rectangle 24"/>
            <p:cNvSpPr/>
            <p:nvPr/>
          </p:nvSpPr>
          <p:spPr>
            <a:xfrm>
              <a:off x="3068841" y="4669262"/>
              <a:ext cx="1647175"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Clinical Services</a:t>
              </a:r>
            </a:p>
          </p:txBody>
        </p:sp>
        <p:sp>
          <p:nvSpPr>
            <p:cNvPr id="26" name="Rectangle 25"/>
            <p:cNvSpPr/>
            <p:nvPr/>
          </p:nvSpPr>
          <p:spPr>
            <a:xfrm>
              <a:off x="3068841" y="5034920"/>
              <a:ext cx="1647175"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Nursing Services</a:t>
              </a:r>
            </a:p>
          </p:txBody>
        </p:sp>
        <p:sp>
          <p:nvSpPr>
            <p:cNvPr id="27" name="Rectangle 26"/>
            <p:cNvSpPr/>
            <p:nvPr/>
          </p:nvSpPr>
          <p:spPr>
            <a:xfrm>
              <a:off x="3068841" y="5379457"/>
              <a:ext cx="1647175"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Quality Assurance</a:t>
              </a:r>
            </a:p>
          </p:txBody>
        </p:sp>
        <p:sp>
          <p:nvSpPr>
            <p:cNvPr id="28" name="Rectangle 27"/>
            <p:cNvSpPr/>
            <p:nvPr/>
          </p:nvSpPr>
          <p:spPr>
            <a:xfrm>
              <a:off x="3068841" y="5690221"/>
              <a:ext cx="1647175"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Reproductive Health</a:t>
              </a:r>
            </a:p>
          </p:txBody>
        </p:sp>
        <p:sp>
          <p:nvSpPr>
            <p:cNvPr id="29" name="Rectangle 28"/>
            <p:cNvSpPr/>
            <p:nvPr/>
          </p:nvSpPr>
          <p:spPr>
            <a:xfrm>
              <a:off x="5076056" y="3938101"/>
              <a:ext cx="1633620"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Sector Coordination</a:t>
              </a:r>
            </a:p>
          </p:txBody>
        </p:sp>
        <p:sp>
          <p:nvSpPr>
            <p:cNvPr id="30" name="Rectangle 29"/>
            <p:cNvSpPr/>
            <p:nvPr/>
          </p:nvSpPr>
          <p:spPr>
            <a:xfrm>
              <a:off x="5076056" y="4280130"/>
              <a:ext cx="1633620"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Health Information</a:t>
              </a:r>
            </a:p>
          </p:txBody>
        </p:sp>
        <p:sp>
          <p:nvSpPr>
            <p:cNvPr id="31" name="Rectangle 30"/>
            <p:cNvSpPr/>
            <p:nvPr/>
          </p:nvSpPr>
          <p:spPr>
            <a:xfrm>
              <a:off x="5076056" y="4669262"/>
              <a:ext cx="1633620"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Sector Governance</a:t>
              </a:r>
            </a:p>
          </p:txBody>
        </p:sp>
        <p:sp>
          <p:nvSpPr>
            <p:cNvPr id="32" name="Rectangle 31"/>
            <p:cNvSpPr/>
            <p:nvPr/>
          </p:nvSpPr>
          <p:spPr>
            <a:xfrm>
              <a:off x="5076056" y="5034920"/>
              <a:ext cx="1633620"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HR Management</a:t>
              </a:r>
            </a:p>
          </p:txBody>
        </p:sp>
        <p:sp>
          <p:nvSpPr>
            <p:cNvPr id="33" name="Rectangle 32"/>
            <p:cNvSpPr/>
            <p:nvPr/>
          </p:nvSpPr>
          <p:spPr>
            <a:xfrm>
              <a:off x="5076056" y="5379457"/>
              <a:ext cx="1633620"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Infrastructure Mgt.</a:t>
              </a:r>
            </a:p>
          </p:txBody>
        </p:sp>
        <p:sp>
          <p:nvSpPr>
            <p:cNvPr id="34" name="Rectangle 33"/>
            <p:cNvSpPr/>
            <p:nvPr/>
          </p:nvSpPr>
          <p:spPr>
            <a:xfrm>
              <a:off x="5076056" y="5690221"/>
              <a:ext cx="1633620"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Procurement</a:t>
              </a:r>
            </a:p>
          </p:txBody>
        </p:sp>
        <p:sp>
          <p:nvSpPr>
            <p:cNvPr id="35" name="Rectangle 34"/>
            <p:cNvSpPr/>
            <p:nvPr/>
          </p:nvSpPr>
          <p:spPr>
            <a:xfrm>
              <a:off x="7092280" y="3938101"/>
              <a:ext cx="1584176"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Supply Chain Mgt.</a:t>
              </a:r>
            </a:p>
          </p:txBody>
        </p:sp>
        <p:sp>
          <p:nvSpPr>
            <p:cNvPr id="36" name="Rectangle 35"/>
            <p:cNvSpPr/>
            <p:nvPr/>
          </p:nvSpPr>
          <p:spPr>
            <a:xfrm>
              <a:off x="7092280" y="4280130"/>
              <a:ext cx="1584176"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Logistics Mgt.</a:t>
              </a:r>
            </a:p>
          </p:txBody>
        </p:sp>
        <p:sp>
          <p:nvSpPr>
            <p:cNvPr id="37" name="Rectangle 36"/>
            <p:cNvSpPr/>
            <p:nvPr/>
          </p:nvSpPr>
          <p:spPr>
            <a:xfrm>
              <a:off x="7092280" y="4669262"/>
              <a:ext cx="1584176"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Internal Audit</a:t>
              </a:r>
            </a:p>
          </p:txBody>
        </p:sp>
        <p:sp>
          <p:nvSpPr>
            <p:cNvPr id="38" name="Rectangle 37"/>
            <p:cNvSpPr/>
            <p:nvPr/>
          </p:nvSpPr>
          <p:spPr>
            <a:xfrm>
              <a:off x="7092280" y="5034920"/>
              <a:ext cx="1584176"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HR Administration</a:t>
              </a:r>
            </a:p>
          </p:txBody>
        </p:sp>
        <p:sp>
          <p:nvSpPr>
            <p:cNvPr id="39" name="Rectangle 38"/>
            <p:cNvSpPr/>
            <p:nvPr/>
          </p:nvSpPr>
          <p:spPr>
            <a:xfrm>
              <a:off x="7092280" y="5379457"/>
              <a:ext cx="1584176" cy="216024"/>
            </a:xfrm>
            <a:prstGeom prst="rect">
              <a:avLst/>
            </a:prstGeom>
            <a:solidFill>
              <a:schemeClr val="bg1">
                <a:lumMod val="95000"/>
              </a:schemeClr>
            </a:solidFill>
            <a:ln>
              <a:noFill/>
            </a:ln>
            <a:scene3d>
              <a:camera prst="orthographicFront"/>
              <a:lightRig rig="threePt" dir="t"/>
            </a:scene3d>
            <a:sp3d>
              <a:bevelT w="50800" h="508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Accounts</a:t>
              </a:r>
            </a:p>
          </p:txBody>
        </p:sp>
        <p:cxnSp>
          <p:nvCxnSpPr>
            <p:cNvPr id="40" name="Straight Connector 39"/>
            <p:cNvCxnSpPr/>
            <p:nvPr/>
          </p:nvCxnSpPr>
          <p:spPr>
            <a:xfrm>
              <a:off x="3459875" y="2385279"/>
              <a:ext cx="2193949"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Elbow Connector 40"/>
            <p:cNvCxnSpPr/>
            <p:nvPr/>
          </p:nvCxnSpPr>
          <p:spPr>
            <a:xfrm rot="10800000" flipV="1">
              <a:off x="1107175" y="3206080"/>
              <a:ext cx="0" cy="3027599"/>
            </a:xfrm>
            <a:prstGeom prst="bentConnector3">
              <a:avLst>
                <a:gd name="adj1" fmla="val 228601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flipV="1">
              <a:off x="1107175" y="3691893"/>
              <a:ext cx="0" cy="354041"/>
            </a:xfrm>
            <a:prstGeom prst="bentConnector3">
              <a:avLst>
                <a:gd name="adj1" fmla="val 228601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rot="10800000" flipV="1">
              <a:off x="1107175" y="4388861"/>
              <a:ext cx="12700" cy="388967"/>
            </a:xfrm>
            <a:prstGeom prst="bentConnector3">
              <a:avLst>
                <a:gd name="adj1" fmla="val 1875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Elbow Connector 43"/>
            <p:cNvCxnSpPr/>
            <p:nvPr/>
          </p:nvCxnSpPr>
          <p:spPr>
            <a:xfrm rot="10800000" flipV="1">
              <a:off x="1119875" y="5142981"/>
              <a:ext cx="12700" cy="552493"/>
            </a:xfrm>
            <a:prstGeom prst="bentConnector3">
              <a:avLst>
                <a:gd name="adj1" fmla="val 2062504"/>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16200000" flipH="1">
              <a:off x="4887847" y="-53904"/>
              <a:ext cx="17463" cy="5975415"/>
            </a:xfrm>
            <a:prstGeom prst="bentConnector3">
              <a:avLst>
                <a:gd name="adj1" fmla="val -1251643"/>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Elbow Connector 45"/>
            <p:cNvCxnSpPr/>
            <p:nvPr/>
          </p:nvCxnSpPr>
          <p:spPr>
            <a:xfrm rot="10800000" flipV="1">
              <a:off x="3069346" y="3231482"/>
              <a:ext cx="0" cy="2567188"/>
            </a:xfrm>
            <a:prstGeom prst="bentConnector3">
              <a:avLst>
                <a:gd name="adj1" fmla="val 228601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0800000" flipV="1">
              <a:off x="3069346" y="3691893"/>
              <a:ext cx="12700" cy="354041"/>
            </a:xfrm>
            <a:prstGeom prst="bentConnector3">
              <a:avLst>
                <a:gd name="adj1" fmla="val 18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rot="10800000" flipV="1">
              <a:off x="3069346" y="4388861"/>
              <a:ext cx="12700" cy="388967"/>
            </a:xfrm>
            <a:prstGeom prst="bentConnector3">
              <a:avLst>
                <a:gd name="adj1" fmla="val 18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Elbow Connector 48"/>
            <p:cNvCxnSpPr/>
            <p:nvPr/>
          </p:nvCxnSpPr>
          <p:spPr>
            <a:xfrm rot="10800000" flipV="1">
              <a:off x="3069346" y="5142981"/>
              <a:ext cx="12700" cy="344515"/>
            </a:xfrm>
            <a:prstGeom prst="bentConnector3">
              <a:avLst>
                <a:gd name="adj1" fmla="val 18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Elbow Connector 49"/>
            <p:cNvCxnSpPr/>
            <p:nvPr/>
          </p:nvCxnSpPr>
          <p:spPr>
            <a:xfrm rot="10800000" flipV="1">
              <a:off x="5075968" y="3242596"/>
              <a:ext cx="12700" cy="2556074"/>
            </a:xfrm>
            <a:prstGeom prst="bentConnector3">
              <a:avLst>
                <a:gd name="adj1" fmla="val 18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10800000" flipV="1">
              <a:off x="5075968" y="3691893"/>
              <a:ext cx="12700" cy="354041"/>
            </a:xfrm>
            <a:prstGeom prst="bentConnector3">
              <a:avLst>
                <a:gd name="adj1" fmla="val 18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Elbow Connector 51"/>
            <p:cNvCxnSpPr/>
            <p:nvPr/>
          </p:nvCxnSpPr>
          <p:spPr>
            <a:xfrm rot="10800000" flipV="1">
              <a:off x="5075968" y="4388861"/>
              <a:ext cx="12700" cy="388967"/>
            </a:xfrm>
            <a:prstGeom prst="bentConnector3">
              <a:avLst>
                <a:gd name="adj1" fmla="val 18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rot="10800000" flipV="1">
              <a:off x="5075968" y="5142981"/>
              <a:ext cx="12700" cy="344515"/>
            </a:xfrm>
            <a:prstGeom prst="bentConnector3">
              <a:avLst>
                <a:gd name="adj1" fmla="val 18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Elbow Connector 53"/>
            <p:cNvCxnSpPr/>
            <p:nvPr/>
          </p:nvCxnSpPr>
          <p:spPr>
            <a:xfrm rot="10800000" flipV="1">
              <a:off x="7092115" y="3223545"/>
              <a:ext cx="12700" cy="2263952"/>
            </a:xfrm>
            <a:prstGeom prst="bentConnector3">
              <a:avLst>
                <a:gd name="adj1" fmla="val 18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10800000" flipH="1" flipV="1">
              <a:off x="7092115" y="3691893"/>
              <a:ext cx="0" cy="354041"/>
            </a:xfrm>
            <a:prstGeom prst="bentConnector3">
              <a:avLst>
                <a:gd name="adj1" fmla="val -228600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Elbow Connector 55"/>
            <p:cNvCxnSpPr/>
            <p:nvPr/>
          </p:nvCxnSpPr>
          <p:spPr>
            <a:xfrm rot="10800000" flipV="1">
              <a:off x="7092115" y="4388861"/>
              <a:ext cx="12700" cy="388967"/>
            </a:xfrm>
            <a:prstGeom prst="bentConnector3">
              <a:avLst>
                <a:gd name="adj1" fmla="val 18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Elbow Connector 56"/>
            <p:cNvCxnSpPr/>
            <p:nvPr/>
          </p:nvCxnSpPr>
          <p:spPr>
            <a:xfrm rot="10800000" flipV="1">
              <a:off x="7092115" y="5142981"/>
              <a:ext cx="12700" cy="344515"/>
            </a:xfrm>
            <a:prstGeom prst="bentConnector3">
              <a:avLst>
                <a:gd name="adj1" fmla="val 1800000"/>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tangle 57"/>
            <p:cNvSpPr/>
            <p:nvPr/>
          </p:nvSpPr>
          <p:spPr>
            <a:xfrm>
              <a:off x="3068842" y="1515344"/>
              <a:ext cx="3006315" cy="540060"/>
            </a:xfrm>
            <a:prstGeom prst="rect">
              <a:avLst/>
            </a:prstGeom>
            <a:solidFill>
              <a:schemeClr val="accent3">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1050" b="1" dirty="0">
                  <a:solidFill>
                    <a:schemeClr val="tx1"/>
                  </a:solidFill>
                  <a:latin typeface="Gill Sans MT" pitchFamily="34" charset="0"/>
                </a:rPr>
                <a:t>COUNTY DIRECTOR FOR HEALTH</a:t>
              </a:r>
            </a:p>
          </p:txBody>
        </p:sp>
        <p:sp>
          <p:nvSpPr>
            <p:cNvPr id="59" name="Rectangle 58"/>
            <p:cNvSpPr/>
            <p:nvPr/>
          </p:nvSpPr>
          <p:spPr>
            <a:xfrm>
              <a:off x="1115616" y="2204864"/>
              <a:ext cx="2344614" cy="360040"/>
            </a:xfrm>
            <a:prstGeom prst="rect">
              <a:avLst/>
            </a:prstGeom>
            <a:solidFill>
              <a:schemeClr val="accent3">
                <a:lumMod val="40000"/>
                <a:lumOff val="60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900" b="1" dirty="0">
                  <a:solidFill>
                    <a:schemeClr val="tx1"/>
                  </a:solidFill>
                  <a:latin typeface="Gill Sans MT" pitchFamily="34" charset="0"/>
                </a:rPr>
                <a:t>Sub County Health Management Teams</a:t>
              </a:r>
            </a:p>
          </p:txBody>
        </p:sp>
        <p:cxnSp>
          <p:nvCxnSpPr>
            <p:cNvPr id="60" name="Elbow Connector 113"/>
            <p:cNvCxnSpPr/>
            <p:nvPr/>
          </p:nvCxnSpPr>
          <p:spPr>
            <a:xfrm>
              <a:off x="2993145" y="1319983"/>
              <a:ext cx="1579580" cy="195278"/>
            </a:xfrm>
            <a:prstGeom prst="bentConnector2">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572726" y="2055053"/>
              <a:ext cx="0" cy="65410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V="1">
              <a:off x="3891680" y="2709154"/>
              <a:ext cx="0" cy="24131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3" name="Slide Number Placeholder 1"/>
          <p:cNvSpPr>
            <a:spLocks noGrp="1"/>
          </p:cNvSpPr>
          <p:nvPr>
            <p:ph type="sldNum" sz="quarter" idx="12"/>
          </p:nvPr>
        </p:nvSpPr>
        <p:spPr/>
        <p:txBody>
          <a:bodyPr/>
          <a:lstStyle/>
          <a:p>
            <a:pPr algn="ctr">
              <a:defRPr/>
            </a:pPr>
            <a:fld id="{2A1897C0-0A37-4FD9-A7B9-EB50085D7797}" type="slidenum">
              <a:rPr lang="en-GB"/>
              <a:pPr algn="ctr">
                <a:defRPr/>
              </a:pPr>
              <a:t>101</a:t>
            </a:fld>
            <a:endParaRPr lang="en-GB"/>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74638"/>
            <a:ext cx="8229600" cy="715962"/>
          </a:xfrm>
        </p:spPr>
        <p:txBody>
          <a:bodyPr>
            <a:normAutofit fontScale="90000"/>
          </a:bodyPr>
          <a:lstStyle/>
          <a:p>
            <a:pPr eaLnBrk="1" fontAlgn="auto" hangingPunct="1">
              <a:spcAft>
                <a:spcPts val="0"/>
              </a:spcAft>
              <a:defRPr/>
            </a:pPr>
            <a:r>
              <a:rPr lang="en-US" sz="3600" b="1" dirty="0" smtClean="0"/>
              <a:t/>
            </a:r>
            <a:br>
              <a:rPr lang="en-US" sz="3600" b="1" dirty="0" smtClean="0"/>
            </a:br>
            <a:r>
              <a:rPr lang="en-US" sz="3600" b="1" dirty="0" smtClean="0"/>
              <a:t>Purposes of Organizational Structure</a:t>
            </a:r>
            <a:r>
              <a:rPr lang="en-US" dirty="0" smtClean="0"/>
              <a:t/>
            </a:r>
            <a:br>
              <a:rPr lang="en-US" dirty="0" smtClean="0"/>
            </a:br>
            <a:endParaRPr lang="en-US" dirty="0" smtClean="0"/>
          </a:p>
        </p:txBody>
      </p:sp>
      <p:sp>
        <p:nvSpPr>
          <p:cNvPr id="35843" name="Content Placeholder 2"/>
          <p:cNvSpPr>
            <a:spLocks noGrp="1"/>
          </p:cNvSpPr>
          <p:nvPr>
            <p:ph idx="1"/>
          </p:nvPr>
        </p:nvSpPr>
        <p:spPr>
          <a:xfrm>
            <a:off x="457200" y="1676400"/>
            <a:ext cx="8229600" cy="4449763"/>
          </a:xfrm>
        </p:spPr>
        <p:txBody>
          <a:bodyPr>
            <a:normAutofit lnSpcReduction="10000"/>
          </a:bodyPr>
          <a:lstStyle/>
          <a:p>
            <a:pPr eaLnBrk="1" hangingPunct="1">
              <a:buFont typeface="Wingdings 2" pitchFamily="18" charset="2"/>
              <a:buNone/>
            </a:pPr>
            <a:r>
              <a:rPr lang="en-US" altLang="en-US" sz="2800" dirty="0" smtClean="0"/>
              <a:t>The main purposes of organizational structure are to:</a:t>
            </a:r>
          </a:p>
          <a:p>
            <a:pPr eaLnBrk="1" hangingPunct="1"/>
            <a:r>
              <a:rPr lang="en-US" altLang="en-US" sz="2800" dirty="0" smtClean="0"/>
              <a:t>have the right people taking right decisions at the right time.</a:t>
            </a:r>
          </a:p>
          <a:p>
            <a:pPr eaLnBrk="1" hangingPunct="1"/>
            <a:r>
              <a:rPr lang="en-US" altLang="en-US" sz="2800" dirty="0" smtClean="0"/>
              <a:t>establish who is accountable for what &amp; who reports to who.</a:t>
            </a:r>
          </a:p>
          <a:p>
            <a:pPr eaLnBrk="1" hangingPunct="1"/>
            <a:r>
              <a:rPr lang="en-US" altLang="en-US" sz="2800" dirty="0" smtClean="0"/>
              <a:t>facilitate easy flow of information </a:t>
            </a:r>
          </a:p>
          <a:p>
            <a:pPr lvl="1" eaLnBrk="1" hangingPunct="1"/>
            <a:r>
              <a:rPr lang="en-US" altLang="en-US" dirty="0" smtClean="0"/>
              <a:t>channels of communication.</a:t>
            </a:r>
          </a:p>
          <a:p>
            <a:pPr eaLnBrk="1" hangingPunct="1"/>
            <a:r>
              <a:rPr lang="en-US" altLang="en-US" sz="2800" dirty="0" smtClean="0"/>
              <a:t>depict inter-departmental relationships.</a:t>
            </a:r>
          </a:p>
          <a:p>
            <a:pPr eaLnBrk="1" hangingPunct="1"/>
            <a:r>
              <a:rPr lang="en-US" altLang="en-US" sz="2800" dirty="0" smtClean="0"/>
              <a:t>integrate and coordinate activities.</a:t>
            </a:r>
          </a:p>
          <a:p>
            <a:pPr eaLnBrk="1" hangingPunct="1"/>
            <a:endParaRPr lang="en-US" altLang="en-US" dirty="0" smtClean="0"/>
          </a:p>
        </p:txBody>
      </p:sp>
      <p:sp>
        <p:nvSpPr>
          <p:cNvPr id="35844" name="Slide Number Placeholder 3"/>
          <p:cNvSpPr>
            <a:spLocks noGrp="1"/>
          </p:cNvSpPr>
          <p:nvPr>
            <p:ph type="sldNum" sz="quarter" idx="12"/>
          </p:nvPr>
        </p:nvSpPr>
        <p:spPr bwMode="auto">
          <a:noFill/>
          <a:ln>
            <a:miter lim="800000"/>
            <a:headEnd/>
            <a:tailEnd/>
          </a:ln>
        </p:spPr>
        <p:txBody>
          <a:bodyPr/>
          <a:lstStyle/>
          <a:p>
            <a:fld id="{829FDFC5-BFC2-4247-865B-EBD3A3261E35}" type="slidenum">
              <a:rPr lang="en-US" altLang="en-US"/>
              <a:pPr/>
              <a:t>102</a:t>
            </a:fld>
            <a:endParaRPr lang="en-US" alt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274638"/>
            <a:ext cx="8229600" cy="563562"/>
          </a:xfrm>
        </p:spPr>
        <p:txBody>
          <a:bodyPr>
            <a:normAutofit fontScale="90000"/>
          </a:bodyPr>
          <a:lstStyle/>
          <a:p>
            <a:pPr eaLnBrk="1" fontAlgn="auto" hangingPunct="1">
              <a:spcAft>
                <a:spcPts val="0"/>
              </a:spcAft>
              <a:defRPr/>
            </a:pPr>
            <a:r>
              <a:rPr lang="en-US" b="1" dirty="0" smtClean="0"/>
              <a:t/>
            </a:r>
            <a:br>
              <a:rPr lang="en-US" b="1" dirty="0" smtClean="0"/>
            </a:br>
            <a:r>
              <a:rPr lang="en-US" b="1" dirty="0" smtClean="0"/>
              <a:t>Tools used by a Manager</a:t>
            </a:r>
          </a:p>
        </p:txBody>
      </p:sp>
      <p:sp>
        <p:nvSpPr>
          <p:cNvPr id="38915" name="Content Placeholder 2"/>
          <p:cNvSpPr>
            <a:spLocks noGrp="1"/>
          </p:cNvSpPr>
          <p:nvPr>
            <p:ph idx="1"/>
          </p:nvPr>
        </p:nvSpPr>
        <p:spPr>
          <a:xfrm>
            <a:off x="304800" y="1676400"/>
            <a:ext cx="8610600" cy="4876800"/>
          </a:xfrm>
        </p:spPr>
        <p:txBody>
          <a:bodyPr>
            <a:normAutofit fontScale="92500" lnSpcReduction="20000"/>
          </a:bodyPr>
          <a:lstStyle/>
          <a:p>
            <a:pPr eaLnBrk="1" hangingPunct="1">
              <a:buFont typeface="Arial" charset="0"/>
              <a:buNone/>
            </a:pPr>
            <a:r>
              <a:rPr lang="en-US" altLang="en-US" b="1" dirty="0" smtClean="0"/>
              <a:t>Organizational manuals</a:t>
            </a:r>
            <a:endParaRPr lang="en-US" altLang="en-US" dirty="0" smtClean="0"/>
          </a:p>
          <a:p>
            <a:pPr eaLnBrk="1" hangingPunct="1"/>
            <a:r>
              <a:rPr lang="en-US" altLang="en-US" dirty="0" smtClean="0"/>
              <a:t>They provide in comprehensive written form, the decisions which have been made concerning the organizational structure.</a:t>
            </a:r>
          </a:p>
          <a:p>
            <a:pPr eaLnBrk="1" hangingPunct="1"/>
            <a:r>
              <a:rPr lang="en-US" altLang="en-US" dirty="0" smtClean="0"/>
              <a:t>The manual should clearly specify the responsibilities of each supervisory position &amp; how they are related to other positions.</a:t>
            </a:r>
          </a:p>
          <a:p>
            <a:pPr eaLnBrk="1" hangingPunct="1"/>
            <a:r>
              <a:rPr lang="en-US" altLang="en-US" dirty="0" smtClean="0"/>
              <a:t>They should state the objectives of the organization and each department.</a:t>
            </a:r>
          </a:p>
          <a:p>
            <a:pPr eaLnBrk="1" hangingPunct="1"/>
            <a:r>
              <a:rPr lang="en-US" altLang="en-US" dirty="0" smtClean="0"/>
              <a:t>Manuals should have major policies of the organization particularly relating to personnel</a:t>
            </a:r>
          </a:p>
          <a:p>
            <a:pPr lvl="1" eaLnBrk="1" hangingPunct="1"/>
            <a:r>
              <a:rPr lang="en-US" altLang="en-US" dirty="0" smtClean="0"/>
              <a:t> </a:t>
            </a:r>
            <a:r>
              <a:rPr lang="en-US" altLang="en-US" dirty="0" err="1" smtClean="0"/>
              <a:t>e.g</a:t>
            </a:r>
            <a:r>
              <a:rPr lang="en-US" altLang="en-US" dirty="0" smtClean="0"/>
              <a:t> Human resource issues, disciplinary policy, terms and conditions of service,  leave, training &amp; development.</a:t>
            </a:r>
          </a:p>
          <a:p>
            <a:pPr eaLnBrk="1" hangingPunct="1"/>
            <a:endParaRPr lang="en-US" altLang="en-US" dirty="0" smtClean="0"/>
          </a:p>
        </p:txBody>
      </p:sp>
      <p:sp>
        <p:nvSpPr>
          <p:cNvPr id="38916" name="Slide Number Placeholder 3"/>
          <p:cNvSpPr>
            <a:spLocks noGrp="1"/>
          </p:cNvSpPr>
          <p:nvPr>
            <p:ph type="sldNum" sz="quarter" idx="12"/>
          </p:nvPr>
        </p:nvSpPr>
        <p:spPr bwMode="auto">
          <a:noFill/>
          <a:ln>
            <a:miter lim="800000"/>
            <a:headEnd/>
            <a:tailEnd/>
          </a:ln>
        </p:spPr>
        <p:txBody>
          <a:bodyPr/>
          <a:lstStyle/>
          <a:p>
            <a:fld id="{D84BE211-C544-4573-B0B9-C71E436B02A0}" type="slidenum">
              <a:rPr lang="en-US" altLang="en-US"/>
              <a:pPr/>
              <a:t>103</a:t>
            </a:fld>
            <a:endParaRPr lang="en-US"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altLang="en-US" sz="3600" b="1" smtClean="0"/>
              <a:t>Policy </a:t>
            </a:r>
            <a:r>
              <a:rPr lang="en-US" altLang="en-US" sz="3600" smtClean="0"/>
              <a:t/>
            </a:r>
            <a:br>
              <a:rPr lang="en-US" altLang="en-US" sz="3600" smtClean="0"/>
            </a:br>
            <a:endParaRPr lang="en-US" altLang="en-US" sz="3600" smtClean="0"/>
          </a:p>
        </p:txBody>
      </p:sp>
      <p:sp>
        <p:nvSpPr>
          <p:cNvPr id="39939" name="Content Placeholder 2"/>
          <p:cNvSpPr>
            <a:spLocks noGrp="1"/>
          </p:cNvSpPr>
          <p:nvPr>
            <p:ph idx="1"/>
          </p:nvPr>
        </p:nvSpPr>
        <p:spPr>
          <a:xfrm>
            <a:off x="457200" y="1981200"/>
            <a:ext cx="8229600" cy="4343400"/>
          </a:xfrm>
        </p:spPr>
        <p:txBody>
          <a:bodyPr/>
          <a:lstStyle/>
          <a:p>
            <a:pPr eaLnBrk="1" hangingPunct="1"/>
            <a:r>
              <a:rPr lang="en-US" altLang="en-US" sz="2800" dirty="0" smtClean="0"/>
              <a:t>A policy is a guide which clearly spells out responsibilities and prescribes actions to be taken under a given set of circumstances.</a:t>
            </a:r>
          </a:p>
          <a:p>
            <a:pPr eaLnBrk="1" hangingPunct="1"/>
            <a:r>
              <a:rPr lang="en-US" altLang="en-US" sz="2800" dirty="0" smtClean="0"/>
              <a:t>It provides general direction for decision making so that action can be taken within the framework of organizations beliefs and principles.</a:t>
            </a:r>
          </a:p>
          <a:p>
            <a:pPr eaLnBrk="1" hangingPunct="1"/>
            <a:endParaRPr lang="en-US" altLang="en-US" dirty="0" smtClean="0"/>
          </a:p>
        </p:txBody>
      </p:sp>
      <p:sp>
        <p:nvSpPr>
          <p:cNvPr id="39940" name="Slide Number Placeholder 3"/>
          <p:cNvSpPr>
            <a:spLocks noGrp="1"/>
          </p:cNvSpPr>
          <p:nvPr>
            <p:ph type="sldNum" sz="quarter" idx="12"/>
          </p:nvPr>
        </p:nvSpPr>
        <p:spPr bwMode="auto">
          <a:noFill/>
          <a:ln>
            <a:miter lim="800000"/>
            <a:headEnd/>
            <a:tailEnd/>
          </a:ln>
        </p:spPr>
        <p:txBody>
          <a:bodyPr/>
          <a:lstStyle/>
          <a:p>
            <a:fld id="{282ED822-EE8F-4527-839F-F6A64BF45A05}" type="slidenum">
              <a:rPr lang="en-US" altLang="en-US"/>
              <a:pPr/>
              <a:t>104</a:t>
            </a:fld>
            <a:endParaRPr lang="en-US"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a:xfrm>
            <a:off x="304800" y="1676400"/>
            <a:ext cx="8458200" cy="4495800"/>
          </a:xfrm>
        </p:spPr>
        <p:txBody>
          <a:bodyPr/>
          <a:lstStyle/>
          <a:p>
            <a:pPr eaLnBrk="1" hangingPunct="1">
              <a:buFont typeface="Wingdings 2" pitchFamily="18" charset="2"/>
              <a:buNone/>
            </a:pPr>
            <a:r>
              <a:rPr lang="en-US" altLang="en-US" sz="2800" b="1" dirty="0" smtClean="0"/>
              <a:t>Procedure</a:t>
            </a:r>
            <a:endParaRPr lang="en-US" altLang="en-US" sz="2800" dirty="0" smtClean="0"/>
          </a:p>
          <a:p>
            <a:pPr eaLnBrk="1" hangingPunct="1"/>
            <a:r>
              <a:rPr lang="en-US" altLang="en-US" sz="2800" dirty="0" smtClean="0"/>
              <a:t>This prescribes steps that should be followed in order to conform or carry out a policy.</a:t>
            </a:r>
          </a:p>
          <a:p>
            <a:pPr eaLnBrk="1" hangingPunct="1"/>
            <a:endParaRPr lang="en-US" altLang="en-US" sz="2800" dirty="0" smtClean="0"/>
          </a:p>
          <a:p>
            <a:pPr eaLnBrk="1" hangingPunct="1">
              <a:buFont typeface="Wingdings 2" pitchFamily="18" charset="2"/>
              <a:buNone/>
            </a:pPr>
            <a:r>
              <a:rPr lang="en-US" altLang="en-US" sz="2800" b="1" dirty="0" smtClean="0"/>
              <a:t>Standards </a:t>
            </a:r>
            <a:endParaRPr lang="en-US" altLang="en-US" sz="2800" dirty="0" smtClean="0"/>
          </a:p>
          <a:p>
            <a:pPr eaLnBrk="1" hangingPunct="1"/>
            <a:r>
              <a:rPr lang="en-US" altLang="en-US" sz="2800" dirty="0" smtClean="0"/>
              <a:t> These coordinate and articulate the operations of organizations.</a:t>
            </a:r>
          </a:p>
          <a:p>
            <a:pPr eaLnBrk="1" hangingPunct="1"/>
            <a:endParaRPr lang="en-US" altLang="en-US" sz="2800" dirty="0" smtClean="0"/>
          </a:p>
          <a:p>
            <a:pPr eaLnBrk="1" hangingPunct="1"/>
            <a:r>
              <a:rPr lang="en-US" altLang="en-US" sz="2800" dirty="0" err="1" smtClean="0"/>
              <a:t>E.g</a:t>
            </a:r>
            <a:r>
              <a:rPr lang="en-US" altLang="en-US" sz="2800" dirty="0" smtClean="0"/>
              <a:t> standard Operating procedures (SOPs)</a:t>
            </a:r>
          </a:p>
          <a:p>
            <a:pPr eaLnBrk="1" hangingPunct="1"/>
            <a:endParaRPr lang="en-US" altLang="en-US" sz="2800" dirty="0" smtClean="0"/>
          </a:p>
          <a:p>
            <a:pPr eaLnBrk="1" hangingPunct="1"/>
            <a:endParaRPr lang="en-US" altLang="en-US" dirty="0" smtClean="0"/>
          </a:p>
        </p:txBody>
      </p:sp>
      <p:sp>
        <p:nvSpPr>
          <p:cNvPr id="40963" name="Slide Number Placeholder 2"/>
          <p:cNvSpPr>
            <a:spLocks noGrp="1"/>
          </p:cNvSpPr>
          <p:nvPr>
            <p:ph type="sldNum" sz="quarter" idx="12"/>
          </p:nvPr>
        </p:nvSpPr>
        <p:spPr bwMode="auto">
          <a:noFill/>
          <a:ln>
            <a:miter lim="800000"/>
            <a:headEnd/>
            <a:tailEnd/>
          </a:ln>
        </p:spPr>
        <p:txBody>
          <a:bodyPr/>
          <a:lstStyle/>
          <a:p>
            <a:fld id="{7CE3CC80-2782-4716-8B92-41430968C742}" type="slidenum">
              <a:rPr lang="en-US" altLang="en-US"/>
              <a:pPr/>
              <a:t>105</a:t>
            </a:fld>
            <a:endParaRPr lang="en-US"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5" name="Content Placeholder 3" descr="Young_Man_Studying_Royalty_Free_Clipart_Picture_081220-013871-023042.jpg"/>
          <p:cNvPicPr>
            <a:picLocks noGrp="1" noChangeAspect="1"/>
          </p:cNvPicPr>
          <p:nvPr>
            <p:ph idx="1"/>
          </p:nvPr>
        </p:nvPicPr>
        <p:blipFill>
          <a:blip r:embed="rId3"/>
          <a:srcRect/>
          <a:stretch>
            <a:fillRect/>
          </a:stretch>
        </p:blipFill>
        <p:spPr>
          <a:xfrm>
            <a:off x="609600" y="1600200"/>
            <a:ext cx="2057400" cy="1912938"/>
          </a:xfrm>
        </p:spPr>
      </p:pic>
      <p:sp>
        <p:nvSpPr>
          <p:cNvPr id="110594" name="Title 1"/>
          <p:cNvSpPr>
            <a:spLocks noGrp="1"/>
          </p:cNvSpPr>
          <p:nvPr>
            <p:ph type="title"/>
          </p:nvPr>
        </p:nvSpPr>
        <p:spPr>
          <a:xfrm>
            <a:off x="838200" y="228600"/>
            <a:ext cx="6096000" cy="1143000"/>
          </a:xfrm>
        </p:spPr>
        <p:txBody>
          <a:bodyPr/>
          <a:lstStyle/>
          <a:p>
            <a:r>
              <a:rPr lang="en-US" dirty="0" smtClean="0"/>
              <a:t>Exercise </a:t>
            </a:r>
          </a:p>
        </p:txBody>
      </p:sp>
      <p:sp>
        <p:nvSpPr>
          <p:cNvPr id="110596" name="TextBox 4"/>
          <p:cNvSpPr txBox="1">
            <a:spLocks noChangeArrowheads="1"/>
          </p:cNvSpPr>
          <p:nvPr/>
        </p:nvSpPr>
        <p:spPr bwMode="auto">
          <a:xfrm>
            <a:off x="3048000" y="1752600"/>
            <a:ext cx="4343400" cy="3108543"/>
          </a:xfrm>
          <a:prstGeom prst="rect">
            <a:avLst/>
          </a:prstGeom>
          <a:noFill/>
          <a:ln w="9525">
            <a:noFill/>
            <a:miter lim="800000"/>
            <a:headEnd/>
            <a:tailEnd/>
          </a:ln>
        </p:spPr>
        <p:txBody>
          <a:bodyPr wrap="square">
            <a:spAutoFit/>
          </a:bodyPr>
          <a:lstStyle/>
          <a:p>
            <a:r>
              <a:rPr lang="en-US" sz="2800" i="1" dirty="0"/>
              <a:t>Read and write short notes on :</a:t>
            </a:r>
          </a:p>
          <a:p>
            <a:pPr lvl="1">
              <a:buFont typeface="Arial" pitchFamily="34" charset="0"/>
              <a:buChar char="•"/>
            </a:pPr>
            <a:r>
              <a:rPr lang="en-US" sz="2800" i="1" dirty="0"/>
              <a:t>Vision</a:t>
            </a:r>
          </a:p>
          <a:p>
            <a:pPr lvl="1">
              <a:buFont typeface="Arial" pitchFamily="34" charset="0"/>
              <a:buChar char="•"/>
            </a:pPr>
            <a:r>
              <a:rPr lang="en-US" sz="2800" i="1" dirty="0"/>
              <a:t>Mission</a:t>
            </a:r>
          </a:p>
          <a:p>
            <a:pPr lvl="1">
              <a:buFont typeface="Arial" pitchFamily="34" charset="0"/>
              <a:buChar char="•"/>
            </a:pPr>
            <a:r>
              <a:rPr lang="en-US" sz="2800" i="1" dirty="0"/>
              <a:t>Philosophy and</a:t>
            </a:r>
          </a:p>
          <a:p>
            <a:pPr lvl="1">
              <a:buFont typeface="Arial" pitchFamily="34" charset="0"/>
              <a:buChar char="•"/>
            </a:pPr>
            <a:r>
              <a:rPr lang="en-US" sz="2800" i="1" dirty="0"/>
              <a:t>Organization structures</a:t>
            </a:r>
          </a:p>
        </p:txBody>
      </p:sp>
      <p:sp>
        <p:nvSpPr>
          <p:cNvPr id="5" name="Slide Number Placeholder 4"/>
          <p:cNvSpPr>
            <a:spLocks noGrp="1"/>
          </p:cNvSpPr>
          <p:nvPr>
            <p:ph type="sldNum" sz="quarter" idx="12"/>
          </p:nvPr>
        </p:nvSpPr>
        <p:spPr/>
        <p:txBody>
          <a:bodyPr/>
          <a:lstStyle/>
          <a:p>
            <a:pPr>
              <a:defRPr/>
            </a:pPr>
            <a:fld id="{1D32BF61-CA63-4F5C-A54F-EF21C0B112D8}" type="slidenum">
              <a:rPr lang="en-US" smtClean="0"/>
              <a:pPr>
                <a:defRPr/>
              </a:pPr>
              <a:t>106</a:t>
            </a:fld>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2600"/>
            <a:ext cx="8077200" cy="4419600"/>
          </a:xfrm>
        </p:spPr>
        <p:txBody>
          <a:bodyPr>
            <a:normAutofit fontScale="92500"/>
          </a:bodyPr>
          <a:lstStyle/>
          <a:p>
            <a:pPr>
              <a:defRPr/>
            </a:pPr>
            <a:r>
              <a:rPr lang="en-US" sz="2400" dirty="0" smtClean="0"/>
              <a:t>Delegation is the process through which responsibility and authority for performing a task, function, activity or decision is transferred to another individual who accepts that authority and responsibility.</a:t>
            </a:r>
          </a:p>
          <a:p>
            <a:pPr>
              <a:defRPr/>
            </a:pPr>
            <a:r>
              <a:rPr lang="en-US" sz="2400" dirty="0" smtClean="0"/>
              <a:t>Factors involved in the delegation process include:</a:t>
            </a:r>
          </a:p>
          <a:p>
            <a:pPr lvl="2">
              <a:defRPr/>
            </a:pPr>
            <a:r>
              <a:rPr lang="en-US" sz="2400" dirty="0" smtClean="0"/>
              <a:t>Responsibility for work delegated, that is, willingness to do the assigned work or an obligation to accomplish a task.</a:t>
            </a:r>
          </a:p>
          <a:p>
            <a:pPr lvl="2">
              <a:defRPr/>
            </a:pPr>
            <a:r>
              <a:rPr lang="en-US" sz="2400" dirty="0" smtClean="0"/>
              <a:t>Accountability or the obligation to carry out the responsibility or authority or act of accepting ownership for the results or lack thereof.</a:t>
            </a:r>
          </a:p>
          <a:p>
            <a:pPr lvl="2">
              <a:defRPr/>
            </a:pPr>
            <a:r>
              <a:rPr lang="en-US" sz="2400" dirty="0" smtClean="0"/>
              <a:t>Authority, that is, the right to act or empower.</a:t>
            </a:r>
          </a:p>
          <a:p>
            <a:pPr lvl="2">
              <a:defRPr/>
            </a:pPr>
            <a:endParaRPr lang="en-US" dirty="0"/>
          </a:p>
        </p:txBody>
      </p:sp>
      <p:sp>
        <p:nvSpPr>
          <p:cNvPr id="111618" name="Title 1"/>
          <p:cNvSpPr>
            <a:spLocks noGrp="1"/>
          </p:cNvSpPr>
          <p:nvPr>
            <p:ph type="title"/>
          </p:nvPr>
        </p:nvSpPr>
        <p:spPr>
          <a:xfrm>
            <a:off x="609600" y="0"/>
            <a:ext cx="7772400" cy="1143000"/>
          </a:xfrm>
        </p:spPr>
        <p:txBody>
          <a:bodyPr/>
          <a:lstStyle/>
          <a:p>
            <a:r>
              <a:rPr lang="en-US" smtClean="0"/>
              <a:t>4. Delegation </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107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0"/>
            <a:ext cx="8686800" cy="4343400"/>
          </a:xfrm>
        </p:spPr>
        <p:txBody>
          <a:bodyPr/>
          <a:lstStyle/>
          <a:p>
            <a:r>
              <a:rPr lang="en-US" sz="2800" dirty="0" smtClean="0"/>
              <a:t>Steps involved in delegation</a:t>
            </a:r>
          </a:p>
          <a:p>
            <a:pPr lvl="1"/>
            <a:r>
              <a:rPr lang="en-US" sz="2400" dirty="0" smtClean="0"/>
              <a:t>Defining the task </a:t>
            </a:r>
          </a:p>
          <a:p>
            <a:pPr lvl="1"/>
            <a:r>
              <a:rPr lang="en-US" sz="2400" dirty="0" smtClean="0"/>
              <a:t>Evaluating the task</a:t>
            </a:r>
          </a:p>
          <a:p>
            <a:pPr lvl="1"/>
            <a:r>
              <a:rPr lang="en-US" sz="2400" dirty="0" smtClean="0"/>
              <a:t>Determining who should perform the task</a:t>
            </a:r>
          </a:p>
          <a:p>
            <a:pPr lvl="1"/>
            <a:r>
              <a:rPr lang="en-US" sz="2400" dirty="0" smtClean="0"/>
              <a:t>Providing clear communication about expectations regarding the task</a:t>
            </a:r>
          </a:p>
          <a:p>
            <a:pPr lvl="1"/>
            <a:r>
              <a:rPr lang="en-US" sz="2400" dirty="0" smtClean="0"/>
              <a:t>Reaching agreement with the delegate on accepting responsibility and accountability</a:t>
            </a:r>
          </a:p>
          <a:p>
            <a:pPr lvl="1"/>
            <a:r>
              <a:rPr lang="en-US" sz="2400" dirty="0" smtClean="0"/>
              <a:t>Monitoring performance and providing feedback</a:t>
            </a:r>
            <a:endParaRPr lang="en-US" dirty="0" smtClean="0"/>
          </a:p>
          <a:p>
            <a:pPr lvl="2"/>
            <a:endParaRPr lang="en-US" dirty="0" smtClean="0"/>
          </a:p>
        </p:txBody>
      </p:sp>
      <p:sp>
        <p:nvSpPr>
          <p:cNvPr id="112642" name="Title 1"/>
          <p:cNvSpPr>
            <a:spLocks noGrp="1"/>
          </p:cNvSpPr>
          <p:nvPr>
            <p:ph type="title"/>
          </p:nvPr>
        </p:nvSpPr>
        <p:spPr>
          <a:xfrm>
            <a:off x="685800" y="0"/>
            <a:ext cx="7772400" cy="1143000"/>
          </a:xfrm>
        </p:spPr>
        <p:txBody>
          <a:bodyPr/>
          <a:lstStyle/>
          <a:p>
            <a:r>
              <a:rPr lang="en-US" smtClean="0"/>
              <a:t> Delegation cont.. </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108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2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20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20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2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Content Placeholder 2"/>
          <p:cNvSpPr>
            <a:spLocks noGrp="1"/>
          </p:cNvSpPr>
          <p:nvPr>
            <p:ph idx="1"/>
          </p:nvPr>
        </p:nvSpPr>
        <p:spPr>
          <a:xfrm>
            <a:off x="381000" y="1600200"/>
            <a:ext cx="8153400" cy="3581400"/>
          </a:xfrm>
        </p:spPr>
        <p:txBody>
          <a:bodyPr/>
          <a:lstStyle/>
          <a:p>
            <a:r>
              <a:rPr lang="en-US" dirty="0" smtClean="0"/>
              <a:t>It is the measuring and correcting performance of employees to ensure that the planned objectives of an organization are achieved.</a:t>
            </a:r>
          </a:p>
          <a:p>
            <a:r>
              <a:rPr lang="en-US" dirty="0" smtClean="0"/>
              <a:t>involves the regulation of activities so that some targeted element of performance remains within acceptable limits.</a:t>
            </a:r>
          </a:p>
        </p:txBody>
      </p:sp>
      <p:sp>
        <p:nvSpPr>
          <p:cNvPr id="113666" name="Title 1"/>
          <p:cNvSpPr>
            <a:spLocks noGrp="1"/>
          </p:cNvSpPr>
          <p:nvPr>
            <p:ph type="title"/>
          </p:nvPr>
        </p:nvSpPr>
        <p:spPr>
          <a:xfrm>
            <a:off x="533400" y="0"/>
            <a:ext cx="7772400" cy="1143000"/>
          </a:xfrm>
        </p:spPr>
        <p:txBody>
          <a:bodyPr/>
          <a:lstStyle/>
          <a:p>
            <a:r>
              <a:rPr lang="en-US" dirty="0" smtClean="0"/>
              <a:t>5. Controlling </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109</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905000"/>
            <a:ext cx="8610600" cy="4648200"/>
          </a:xfrm>
        </p:spPr>
        <p:txBody>
          <a:bodyPr>
            <a:normAutofit lnSpcReduction="10000"/>
          </a:bodyPr>
          <a:lstStyle/>
          <a:p>
            <a:pPr marL="514350" indent="-514350">
              <a:lnSpc>
                <a:spcPct val="90000"/>
              </a:lnSpc>
              <a:buFontTx/>
              <a:buAutoNum type="arabicPeriod" startAt="2"/>
            </a:pPr>
            <a:r>
              <a:rPr lang="en-US" sz="2600" u="sng" dirty="0" smtClean="0"/>
              <a:t>Douglas McGregor: Theory X and Theory Y </a:t>
            </a:r>
          </a:p>
          <a:p>
            <a:pPr marL="514350" indent="-514350">
              <a:lnSpc>
                <a:spcPct val="90000"/>
              </a:lnSpc>
            </a:pPr>
            <a:r>
              <a:rPr lang="en-US" sz="2600" dirty="0" smtClean="0"/>
              <a:t>These theories' are a set of management assumptions about the behavior of subordinates. </a:t>
            </a:r>
          </a:p>
          <a:p>
            <a:pPr marL="514350" indent="-514350">
              <a:lnSpc>
                <a:spcPct val="90000"/>
              </a:lnSpc>
            </a:pPr>
            <a:r>
              <a:rPr lang="en-US" sz="2600" dirty="0" smtClean="0"/>
              <a:t>He noted that most managers make these assumptions about their employees. </a:t>
            </a:r>
          </a:p>
          <a:p>
            <a:pPr marL="514350" indent="-514350">
              <a:lnSpc>
                <a:spcPct val="90000"/>
              </a:lnSpc>
              <a:buFontTx/>
              <a:buNone/>
            </a:pPr>
            <a:r>
              <a:rPr lang="en-US" sz="2600" b="1" dirty="0" smtClean="0"/>
              <a:t>Theory 'X’  assumptions</a:t>
            </a:r>
            <a:r>
              <a:rPr lang="en-US" sz="2600" dirty="0" smtClean="0"/>
              <a:t>:</a:t>
            </a:r>
          </a:p>
          <a:p>
            <a:pPr lvl="1">
              <a:lnSpc>
                <a:spcPct val="90000"/>
              </a:lnSpc>
            </a:pPr>
            <a:r>
              <a:rPr lang="en-US" sz="2200" dirty="0" smtClean="0"/>
              <a:t>An average human being has an inherent dislike for work and will avoid it if possible.</a:t>
            </a:r>
          </a:p>
          <a:p>
            <a:pPr lvl="1">
              <a:lnSpc>
                <a:spcPct val="90000"/>
              </a:lnSpc>
            </a:pPr>
            <a:r>
              <a:rPr lang="en-US" sz="2200" dirty="0" smtClean="0"/>
              <a:t>As a result of the assumption above, most people must be coerced, controlled, directed and threatened with punishment in order to produce.</a:t>
            </a:r>
          </a:p>
          <a:p>
            <a:pPr lvl="1">
              <a:lnSpc>
                <a:spcPct val="90000"/>
              </a:lnSpc>
            </a:pPr>
            <a:r>
              <a:rPr lang="en-US" sz="2200" dirty="0" smtClean="0"/>
              <a:t>The average human being has to be closely directed, wishes to avoid responsibility and only wants security. </a:t>
            </a:r>
          </a:p>
          <a:p>
            <a:pPr marL="514350" indent="-514350">
              <a:lnSpc>
                <a:spcPct val="90000"/>
              </a:lnSpc>
            </a:pPr>
            <a:endParaRPr lang="en-US" sz="2600" dirty="0" smtClean="0"/>
          </a:p>
        </p:txBody>
      </p:sp>
      <p:sp>
        <p:nvSpPr>
          <p:cNvPr id="34818" name="Title 1"/>
          <p:cNvSpPr>
            <a:spLocks noGrp="1"/>
          </p:cNvSpPr>
          <p:nvPr>
            <p:ph type="title"/>
          </p:nvPr>
        </p:nvSpPr>
        <p:spPr>
          <a:xfrm>
            <a:off x="762000" y="0"/>
            <a:ext cx="7772400" cy="1143000"/>
          </a:xfrm>
        </p:spPr>
        <p:txBody>
          <a:bodyPr/>
          <a:lstStyle/>
          <a:p>
            <a:r>
              <a:rPr lang="en-US" smtClean="0"/>
              <a:t>Behavioral/ Humanistic theory</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229600" cy="4983163"/>
          </a:xfrm>
        </p:spPr>
        <p:txBody>
          <a:bodyPr>
            <a:normAutofit fontScale="77500" lnSpcReduction="20000"/>
          </a:bodyPr>
          <a:lstStyle/>
          <a:p>
            <a:pPr>
              <a:buFontTx/>
              <a:buNone/>
              <a:defRPr/>
            </a:pPr>
            <a:r>
              <a:rPr lang="en-US" b="1" dirty="0" smtClean="0"/>
              <a:t>Importance of controlling.</a:t>
            </a:r>
          </a:p>
          <a:p>
            <a:pPr>
              <a:defRPr/>
            </a:pPr>
            <a:r>
              <a:rPr lang="en-US" dirty="0" smtClean="0"/>
              <a:t>It  ensures work is done according to the objectives set and activities are carried out as planned, within the allocated time and with the resources provided.</a:t>
            </a:r>
          </a:p>
          <a:p>
            <a:pPr>
              <a:defRPr/>
            </a:pPr>
            <a:r>
              <a:rPr lang="en-US" dirty="0" smtClean="0"/>
              <a:t>It enables supervisors  recognize gaps in the knowledge and understanding of the staff, and arrange for appropriate training.</a:t>
            </a:r>
          </a:p>
          <a:p>
            <a:pPr>
              <a:defRPr/>
            </a:pPr>
            <a:r>
              <a:rPr lang="en-US" dirty="0" smtClean="0"/>
              <a:t>It enables management to ensure that the resources provided for work are adequate and are being properly used.</a:t>
            </a:r>
          </a:p>
          <a:p>
            <a:pPr>
              <a:defRPr/>
            </a:pPr>
            <a:r>
              <a:rPr lang="en-US" dirty="0" smtClean="0"/>
              <a:t>It  enables management to identify the cause of work deficiencies.</a:t>
            </a:r>
          </a:p>
          <a:p>
            <a:pPr>
              <a:defRPr/>
            </a:pPr>
            <a:r>
              <a:rPr lang="en-US" dirty="0" smtClean="0"/>
              <a:t>It  facilitate the recognition and reward for good work done and recognize suitable staff.</a:t>
            </a:r>
          </a:p>
          <a:p>
            <a:pPr>
              <a:defRPr/>
            </a:pPr>
            <a:r>
              <a:rPr lang="en-US" dirty="0" smtClean="0"/>
              <a:t>It  identifies mistakes before they become critical, bearing in mind that prevention is better than cure.</a:t>
            </a:r>
          </a:p>
          <a:p>
            <a:pPr>
              <a:buFontTx/>
              <a:buNone/>
              <a:defRPr/>
            </a:pPr>
            <a:endParaRPr lang="en-US" dirty="0"/>
          </a:p>
        </p:txBody>
      </p:sp>
      <p:sp>
        <p:nvSpPr>
          <p:cNvPr id="114690" name="Title 1"/>
          <p:cNvSpPr>
            <a:spLocks noGrp="1"/>
          </p:cNvSpPr>
          <p:nvPr>
            <p:ph type="title"/>
          </p:nvPr>
        </p:nvSpPr>
        <p:spPr>
          <a:xfrm>
            <a:off x="457200" y="274638"/>
            <a:ext cx="8229600" cy="792162"/>
          </a:xfrm>
        </p:spPr>
        <p:txBody>
          <a:bodyPr/>
          <a:lstStyle/>
          <a:p>
            <a:r>
              <a:rPr lang="en-US" smtClean="0"/>
              <a:t> Controlling cont </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anagement_functions.jpg"/>
          <p:cNvPicPr>
            <a:picLocks noGrp="1" noChangeAspect="1"/>
          </p:cNvPicPr>
          <p:nvPr>
            <p:ph idx="1"/>
          </p:nvPr>
        </p:nvPicPr>
        <p:blipFill>
          <a:blip r:embed="rId2" cstate="print">
            <a:duotone>
              <a:schemeClr val="accent1">
                <a:shade val="45000"/>
                <a:satMod val="135000"/>
              </a:schemeClr>
              <a:prstClr val="white"/>
            </a:duotone>
          </a:blip>
          <a:stretch>
            <a:fillRect/>
          </a:stretch>
        </p:blipFill>
        <p:spPr>
          <a:xfrm>
            <a:off x="914400" y="1905000"/>
            <a:ext cx="7162800" cy="4419600"/>
          </a:xfrm>
        </p:spPr>
      </p:pic>
      <p:sp>
        <p:nvSpPr>
          <p:cNvPr id="123906" name="Title 1"/>
          <p:cNvSpPr>
            <a:spLocks noGrp="1"/>
          </p:cNvSpPr>
          <p:nvPr>
            <p:ph type="title"/>
          </p:nvPr>
        </p:nvSpPr>
        <p:spPr>
          <a:xfrm>
            <a:off x="685800" y="304800"/>
            <a:ext cx="7772400" cy="1143000"/>
          </a:xfrm>
        </p:spPr>
        <p:txBody>
          <a:bodyPr/>
          <a:lstStyle/>
          <a:p>
            <a:r>
              <a:rPr lang="en-US" smtClean="0"/>
              <a:t>Functions of management</a:t>
            </a:r>
          </a:p>
        </p:txBody>
      </p:sp>
      <p:sp>
        <p:nvSpPr>
          <p:cNvPr id="123908" name="TextBox 4"/>
          <p:cNvSpPr txBox="1">
            <a:spLocks noChangeArrowheads="1"/>
          </p:cNvSpPr>
          <p:nvPr/>
        </p:nvSpPr>
        <p:spPr bwMode="auto">
          <a:xfrm>
            <a:off x="3962400" y="3886200"/>
            <a:ext cx="1150938" cy="369888"/>
          </a:xfrm>
          <a:prstGeom prst="rect">
            <a:avLst/>
          </a:prstGeom>
          <a:noFill/>
          <a:ln w="9525">
            <a:noFill/>
            <a:miter lim="800000"/>
            <a:headEnd/>
            <a:tailEnd/>
          </a:ln>
        </p:spPr>
        <p:txBody>
          <a:bodyPr wrap="none">
            <a:spAutoFit/>
          </a:bodyPr>
          <a:lstStyle/>
          <a:p>
            <a:r>
              <a:rPr lang="en-US" b="1">
                <a:solidFill>
                  <a:schemeClr val="tx2"/>
                </a:solidFill>
              </a:rPr>
              <a:t>Budgeting</a:t>
            </a:r>
          </a:p>
        </p:txBody>
      </p:sp>
      <p:sp>
        <p:nvSpPr>
          <p:cNvPr id="5" name="Slide Number Placeholder 4"/>
          <p:cNvSpPr>
            <a:spLocks noGrp="1"/>
          </p:cNvSpPr>
          <p:nvPr>
            <p:ph type="sldNum" sz="quarter" idx="12"/>
          </p:nvPr>
        </p:nvSpPr>
        <p:spPr/>
        <p:txBody>
          <a:bodyPr/>
          <a:lstStyle/>
          <a:p>
            <a:pPr>
              <a:defRPr/>
            </a:pPr>
            <a:fld id="{1D32BF61-CA63-4F5C-A54F-EF21C0B112D8}" type="slidenum">
              <a:rPr lang="en-US" smtClean="0"/>
              <a:pPr>
                <a:defRPr/>
              </a:pPr>
              <a:t>111</a:t>
            </a:fld>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52600"/>
            <a:ext cx="7772400" cy="4495800"/>
          </a:xfrm>
        </p:spPr>
        <p:txBody>
          <a:bodyPr>
            <a:normAutofit fontScale="77500" lnSpcReduction="20000"/>
          </a:bodyPr>
          <a:lstStyle/>
          <a:p>
            <a:pPr marL="365760" indent="-256032">
              <a:spcBef>
                <a:spcPts val="400"/>
              </a:spcBef>
              <a:buClr>
                <a:srgbClr val="2DA2BF"/>
              </a:buClr>
              <a:buSzPct val="68000"/>
              <a:defRPr/>
            </a:pPr>
            <a:r>
              <a:rPr lang="en-US" sz="2800" dirty="0" smtClean="0">
                <a:solidFill>
                  <a:prstClr val="black"/>
                </a:solidFill>
                <a:latin typeface="+mj-lt"/>
              </a:rPr>
              <a:t>It is the process of costing inputs and activities in monetary terms. It is the act of quantifying objectives in financial terms</a:t>
            </a:r>
          </a:p>
          <a:p>
            <a:pPr marL="365760" indent="-256032">
              <a:defRPr/>
            </a:pPr>
            <a:r>
              <a:rPr lang="en-US" sz="2800" dirty="0" smtClean="0"/>
              <a:t>Budgeting is made of estimated costs of inputs and activities that will be required to implement the plan. </a:t>
            </a:r>
          </a:p>
          <a:p>
            <a:pPr marL="365760" indent="-256032">
              <a:buFontTx/>
              <a:buNone/>
              <a:defRPr/>
            </a:pPr>
            <a:r>
              <a:rPr lang="en-US" sz="2800" b="1" dirty="0" smtClean="0"/>
              <a:t>Reasons  for  budgeting include</a:t>
            </a:r>
            <a:r>
              <a:rPr lang="en-US" sz="2800" dirty="0" smtClean="0"/>
              <a:t>:</a:t>
            </a:r>
          </a:p>
          <a:p>
            <a:pPr lvl="1">
              <a:defRPr/>
            </a:pPr>
            <a:r>
              <a:rPr lang="en-US" sz="2400" dirty="0" smtClean="0"/>
              <a:t>To avoid spending more than an organization can afford</a:t>
            </a:r>
          </a:p>
          <a:p>
            <a:pPr lvl="1">
              <a:defRPr/>
            </a:pPr>
            <a:r>
              <a:rPr lang="en-US" sz="2400" dirty="0" smtClean="0"/>
              <a:t>To aid in planning and controlling</a:t>
            </a:r>
          </a:p>
          <a:p>
            <a:pPr lvl="1">
              <a:defRPr/>
            </a:pPr>
            <a:r>
              <a:rPr lang="en-US" sz="2400" dirty="0" smtClean="0"/>
              <a:t>To assist in assessing the financial requirements of </a:t>
            </a:r>
            <a:br>
              <a:rPr lang="en-US" sz="2400" dirty="0" smtClean="0"/>
            </a:br>
            <a:r>
              <a:rPr lang="en-US" sz="2400" dirty="0" smtClean="0"/>
              <a:t>the institution</a:t>
            </a:r>
          </a:p>
          <a:p>
            <a:pPr lvl="1">
              <a:defRPr/>
            </a:pPr>
            <a:r>
              <a:rPr lang="en-US" sz="2400" dirty="0" smtClean="0"/>
              <a:t>To indicate the areas in which money raised or received will </a:t>
            </a:r>
            <a:br>
              <a:rPr lang="en-US" sz="2400" dirty="0" smtClean="0"/>
            </a:br>
            <a:r>
              <a:rPr lang="en-US" sz="2400" dirty="0" smtClean="0"/>
              <a:t>be spent</a:t>
            </a:r>
          </a:p>
          <a:p>
            <a:pPr lvl="1">
              <a:defRPr/>
            </a:pPr>
            <a:r>
              <a:rPr lang="en-US" sz="2400" dirty="0" smtClean="0"/>
              <a:t>To facilitate comparison of actual performance with </a:t>
            </a:r>
            <a:br>
              <a:rPr lang="en-US" sz="2400" dirty="0" smtClean="0"/>
            </a:br>
            <a:r>
              <a:rPr lang="en-US" sz="2400" dirty="0" smtClean="0"/>
              <a:t>budgeted targets</a:t>
            </a:r>
          </a:p>
          <a:p>
            <a:pPr marL="365760" indent="-256032">
              <a:defRPr/>
            </a:pPr>
            <a:endParaRPr lang="en-US" sz="2800" dirty="0" smtClean="0"/>
          </a:p>
        </p:txBody>
      </p:sp>
      <p:sp>
        <p:nvSpPr>
          <p:cNvPr id="124930" name="Title 1"/>
          <p:cNvSpPr>
            <a:spLocks noGrp="1"/>
          </p:cNvSpPr>
          <p:nvPr>
            <p:ph type="title"/>
          </p:nvPr>
        </p:nvSpPr>
        <p:spPr>
          <a:xfrm>
            <a:off x="685800" y="0"/>
            <a:ext cx="7772400" cy="1143000"/>
          </a:xfrm>
        </p:spPr>
        <p:txBody>
          <a:bodyPr/>
          <a:lstStyle/>
          <a:p>
            <a:r>
              <a:rPr lang="en-US" smtClean="0"/>
              <a:t>6. Budgeting </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112</a:t>
            </a:fld>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981200"/>
            <a:ext cx="8229600" cy="3763963"/>
          </a:xfrm>
        </p:spPr>
        <p:txBody>
          <a:bodyPr>
            <a:normAutofit lnSpcReduction="10000"/>
          </a:bodyPr>
          <a:lstStyle/>
          <a:p>
            <a:pPr>
              <a:defRPr/>
            </a:pPr>
            <a:r>
              <a:rPr lang="en-US" dirty="0" smtClean="0"/>
              <a:t>Nursing management often takes place in situations of scarce resources. The manager must therefore achieve the greatest results with the resources available.</a:t>
            </a:r>
          </a:p>
          <a:p>
            <a:pPr>
              <a:defRPr/>
            </a:pPr>
            <a:r>
              <a:rPr lang="en-US" dirty="0" smtClean="0"/>
              <a:t>The main resources include:</a:t>
            </a:r>
          </a:p>
          <a:p>
            <a:pPr lvl="1">
              <a:defRPr/>
            </a:pPr>
            <a:r>
              <a:rPr lang="en-US" dirty="0" smtClean="0"/>
              <a:t>Materials</a:t>
            </a:r>
          </a:p>
          <a:p>
            <a:pPr lvl="1">
              <a:defRPr/>
            </a:pPr>
            <a:r>
              <a:rPr lang="en-US" dirty="0" smtClean="0"/>
              <a:t>Time</a:t>
            </a:r>
          </a:p>
          <a:p>
            <a:pPr lvl="1">
              <a:defRPr/>
            </a:pPr>
            <a:r>
              <a:rPr lang="en-US" dirty="0" smtClean="0"/>
              <a:t>Human resource</a:t>
            </a:r>
          </a:p>
          <a:p>
            <a:pPr lvl="1">
              <a:defRPr/>
            </a:pPr>
            <a:r>
              <a:rPr lang="en-US" dirty="0" smtClean="0"/>
              <a:t>Finances </a:t>
            </a:r>
          </a:p>
          <a:p>
            <a:pPr lvl="1">
              <a:defRPr/>
            </a:pPr>
            <a:endParaRPr lang="en-US" dirty="0"/>
          </a:p>
        </p:txBody>
      </p:sp>
      <p:sp>
        <p:nvSpPr>
          <p:cNvPr id="125954" name="Title 1"/>
          <p:cNvSpPr>
            <a:spLocks noGrp="1"/>
          </p:cNvSpPr>
          <p:nvPr>
            <p:ph type="title"/>
          </p:nvPr>
        </p:nvSpPr>
        <p:spPr>
          <a:xfrm>
            <a:off x="457200" y="274638"/>
            <a:ext cx="8229600" cy="792162"/>
          </a:xfrm>
        </p:spPr>
        <p:txBody>
          <a:bodyPr/>
          <a:lstStyle/>
          <a:p>
            <a:r>
              <a:rPr lang="en-US" smtClean="0"/>
              <a:t>MANAGING RESOURCES </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113</a:t>
            </a:fld>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828800"/>
            <a:ext cx="7772400" cy="4114800"/>
          </a:xfrm>
        </p:spPr>
        <p:txBody>
          <a:bodyPr/>
          <a:lstStyle/>
          <a:p>
            <a:r>
              <a:rPr lang="en-US" sz="2800" dirty="0" smtClean="0"/>
              <a:t>Materials refer to drugs, supplies and equipment needed by the nurses and other health personnel to deliver services.</a:t>
            </a:r>
          </a:p>
          <a:p>
            <a:r>
              <a:rPr lang="en-US" sz="2800" dirty="0" smtClean="0"/>
              <a:t>These materials are essential for  a health care institution to achieve its objectives</a:t>
            </a:r>
          </a:p>
          <a:p>
            <a:r>
              <a:rPr lang="en-US" sz="2800" dirty="0" smtClean="0"/>
              <a:t>For quality and efficient services, the materials must be provided at the right place, at the right time and in the right quantity</a:t>
            </a:r>
          </a:p>
        </p:txBody>
      </p:sp>
      <p:sp>
        <p:nvSpPr>
          <p:cNvPr id="126978" name="Title 1"/>
          <p:cNvSpPr>
            <a:spLocks noGrp="1"/>
          </p:cNvSpPr>
          <p:nvPr>
            <p:ph type="title"/>
          </p:nvPr>
        </p:nvSpPr>
        <p:spPr>
          <a:xfrm>
            <a:off x="914400" y="0"/>
            <a:ext cx="7772400" cy="1143000"/>
          </a:xfrm>
        </p:spPr>
        <p:txBody>
          <a:bodyPr/>
          <a:lstStyle/>
          <a:p>
            <a:r>
              <a:rPr lang="en-US" smtClean="0"/>
              <a:t>Managing materials</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114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905000"/>
            <a:ext cx="7772400" cy="4114800"/>
          </a:xfrm>
        </p:spPr>
        <p:txBody>
          <a:bodyPr>
            <a:normAutofit fontScale="92500"/>
          </a:bodyPr>
          <a:lstStyle/>
          <a:p>
            <a:pPr>
              <a:defRPr/>
            </a:pPr>
            <a:r>
              <a:rPr lang="en-US" sz="2800" dirty="0" smtClean="0"/>
              <a:t>The nurse manager should know the policies and procedures that relate to material management and should therefore be familiar with the following activities</a:t>
            </a:r>
            <a:r>
              <a:rPr lang="en-US" dirty="0" smtClean="0"/>
              <a:t>.</a:t>
            </a:r>
          </a:p>
          <a:p>
            <a:pPr lvl="2">
              <a:defRPr/>
            </a:pPr>
            <a:r>
              <a:rPr lang="en-US" b="1" dirty="0" smtClean="0"/>
              <a:t>Demand and estimation</a:t>
            </a:r>
            <a:r>
              <a:rPr lang="en-US" dirty="0" smtClean="0"/>
              <a:t>. That is identifying what is required before hand</a:t>
            </a:r>
          </a:p>
          <a:p>
            <a:pPr lvl="2">
              <a:defRPr/>
            </a:pPr>
            <a:r>
              <a:rPr lang="en-US" b="1" dirty="0" smtClean="0"/>
              <a:t>Procurement guidelines</a:t>
            </a:r>
          </a:p>
          <a:p>
            <a:pPr lvl="2">
              <a:defRPr/>
            </a:pPr>
            <a:r>
              <a:rPr lang="en-US" b="1" dirty="0" smtClean="0"/>
              <a:t>Receipt and inspection</a:t>
            </a:r>
            <a:r>
              <a:rPr lang="en-US" dirty="0" smtClean="0"/>
              <a:t>. This is to ensure that material received is the right quantity and quality</a:t>
            </a:r>
          </a:p>
          <a:p>
            <a:pPr lvl="2">
              <a:defRPr/>
            </a:pPr>
            <a:r>
              <a:rPr lang="en-US" b="1" dirty="0" smtClean="0"/>
              <a:t>Inventory control</a:t>
            </a:r>
            <a:r>
              <a:rPr lang="en-US" dirty="0" smtClean="0"/>
              <a:t>. Close supervision of movement of materials or consumption rate is a good tool for proper control</a:t>
            </a:r>
          </a:p>
          <a:p>
            <a:pPr lvl="2">
              <a:defRPr/>
            </a:pPr>
            <a:r>
              <a:rPr lang="en-US" b="1" dirty="0" smtClean="0"/>
              <a:t>Storage</a:t>
            </a:r>
            <a:r>
              <a:rPr lang="en-US" dirty="0" smtClean="0"/>
              <a:t>.  It should be of adequate size to accommodate all the different materials required</a:t>
            </a:r>
            <a:endParaRPr lang="en-US" dirty="0"/>
          </a:p>
        </p:txBody>
      </p:sp>
      <p:sp>
        <p:nvSpPr>
          <p:cNvPr id="128002" name="Title 1"/>
          <p:cNvSpPr>
            <a:spLocks noGrp="1"/>
          </p:cNvSpPr>
          <p:nvPr>
            <p:ph type="title"/>
          </p:nvPr>
        </p:nvSpPr>
        <p:spPr>
          <a:xfrm>
            <a:off x="685800" y="0"/>
            <a:ext cx="7772400" cy="1143000"/>
          </a:xfrm>
        </p:spPr>
        <p:txBody>
          <a:bodyPr/>
          <a:lstStyle/>
          <a:p>
            <a:r>
              <a:rPr lang="en-US" smtClean="0"/>
              <a:t>Managing materials cont..</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Content Placeholder 2"/>
          <p:cNvSpPr>
            <a:spLocks noGrp="1"/>
          </p:cNvSpPr>
          <p:nvPr>
            <p:ph idx="1"/>
          </p:nvPr>
        </p:nvSpPr>
        <p:spPr/>
        <p:txBody>
          <a:bodyPr/>
          <a:lstStyle/>
          <a:p>
            <a:r>
              <a:rPr lang="en-US" smtClean="0"/>
              <a:t>Time is an important resource and is referred to as one of the M’s of management and stands for moments. The others are money, material and man power </a:t>
            </a:r>
          </a:p>
        </p:txBody>
      </p:sp>
      <p:sp>
        <p:nvSpPr>
          <p:cNvPr id="129026" name="Title 1"/>
          <p:cNvSpPr>
            <a:spLocks noGrp="1"/>
          </p:cNvSpPr>
          <p:nvPr>
            <p:ph type="title"/>
          </p:nvPr>
        </p:nvSpPr>
        <p:spPr>
          <a:xfrm>
            <a:off x="685800" y="0"/>
            <a:ext cx="7772400" cy="1143000"/>
          </a:xfrm>
        </p:spPr>
        <p:txBody>
          <a:bodyPr/>
          <a:lstStyle/>
          <a:p>
            <a:r>
              <a:rPr lang="en-US" smtClean="0"/>
              <a:t>Managing time</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116</a:t>
            </a:fld>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Tx/>
              <a:buNone/>
              <a:defRPr/>
            </a:pPr>
            <a:r>
              <a:rPr lang="en-US" dirty="0" smtClean="0"/>
              <a:t>Principles of time management</a:t>
            </a:r>
          </a:p>
          <a:p>
            <a:pPr>
              <a:defRPr/>
            </a:pPr>
            <a:r>
              <a:rPr lang="en-US" dirty="0" smtClean="0"/>
              <a:t>The following techniques can be used to deal with time management constrains</a:t>
            </a:r>
          </a:p>
          <a:p>
            <a:pPr lvl="1">
              <a:defRPr/>
            </a:pPr>
            <a:r>
              <a:rPr lang="en-US" dirty="0" smtClean="0"/>
              <a:t>Goal setting </a:t>
            </a:r>
          </a:p>
          <a:p>
            <a:pPr lvl="2">
              <a:defRPr/>
            </a:pPr>
            <a:r>
              <a:rPr lang="en-US" dirty="0" smtClean="0"/>
              <a:t>The manager sets both organizational and personal goals which are either short or long term and provide direction and vision for actions as we;; as time frames for accomplishing activities</a:t>
            </a:r>
          </a:p>
          <a:p>
            <a:pPr lvl="1">
              <a:defRPr/>
            </a:pPr>
            <a:r>
              <a:rPr lang="en-US" dirty="0" smtClean="0"/>
              <a:t>Time analysis</a:t>
            </a:r>
          </a:p>
          <a:p>
            <a:pPr lvl="2">
              <a:defRPr/>
            </a:pPr>
            <a:r>
              <a:rPr lang="en-US" dirty="0" smtClean="0"/>
              <a:t>The manager should conduct a survey of how they spend a day. Reviewing the daily schedule and keeping it accurate may demonstrate how time is used.</a:t>
            </a:r>
          </a:p>
          <a:p>
            <a:pPr lvl="2">
              <a:defRPr/>
            </a:pPr>
            <a:endParaRPr lang="en-US" dirty="0" smtClean="0"/>
          </a:p>
          <a:p>
            <a:pPr lvl="2">
              <a:defRPr/>
            </a:pPr>
            <a:endParaRPr lang="en-US" dirty="0" smtClean="0"/>
          </a:p>
          <a:p>
            <a:pPr lvl="2">
              <a:defRPr/>
            </a:pPr>
            <a:endParaRPr lang="en-US" dirty="0" smtClean="0"/>
          </a:p>
        </p:txBody>
      </p:sp>
      <p:sp>
        <p:nvSpPr>
          <p:cNvPr id="130050" name="Title 1"/>
          <p:cNvSpPr>
            <a:spLocks noGrp="1"/>
          </p:cNvSpPr>
          <p:nvPr>
            <p:ph type="title"/>
          </p:nvPr>
        </p:nvSpPr>
        <p:spPr/>
        <p:txBody>
          <a:bodyPr/>
          <a:lstStyle/>
          <a:p>
            <a:r>
              <a:rPr lang="en-US" smtClean="0"/>
              <a:t>Managing time cont…</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20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20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76401"/>
            <a:ext cx="8763000" cy="5181599"/>
          </a:xfrm>
        </p:spPr>
        <p:txBody>
          <a:bodyPr>
            <a:normAutofit/>
          </a:bodyPr>
          <a:lstStyle/>
          <a:p>
            <a:pPr>
              <a:defRPr/>
            </a:pPr>
            <a:r>
              <a:rPr lang="en-US" dirty="0" smtClean="0"/>
              <a:t>Techniques cont….</a:t>
            </a:r>
          </a:p>
          <a:p>
            <a:pPr lvl="1">
              <a:defRPr/>
            </a:pPr>
            <a:r>
              <a:rPr lang="en-US" sz="1800" dirty="0" smtClean="0"/>
              <a:t>Priority setting</a:t>
            </a:r>
          </a:p>
          <a:p>
            <a:pPr lvl="2">
              <a:defRPr/>
            </a:pPr>
            <a:r>
              <a:rPr lang="en-US" sz="1800" dirty="0" smtClean="0"/>
              <a:t>The nurse manager should identify time frames for achieving goals</a:t>
            </a:r>
          </a:p>
          <a:p>
            <a:pPr lvl="2">
              <a:defRPr/>
            </a:pPr>
            <a:r>
              <a:rPr lang="en-US" sz="1800" dirty="0" smtClean="0"/>
              <a:t>The ’to do’ list should be prioritized by classifying activities as ’one’ for urgent, ’two’ for not urgent but important and ’three’ for less important. </a:t>
            </a:r>
          </a:p>
          <a:p>
            <a:pPr lvl="1">
              <a:defRPr/>
            </a:pPr>
            <a:r>
              <a:rPr lang="en-US" sz="1800" dirty="0" smtClean="0"/>
              <a:t>Delegation </a:t>
            </a:r>
          </a:p>
          <a:p>
            <a:pPr lvl="2">
              <a:defRPr/>
            </a:pPr>
            <a:r>
              <a:rPr lang="en-US" sz="1800" dirty="0" smtClean="0"/>
              <a:t>The nurse manager can delegate those activities that can be effectively handled by juniors</a:t>
            </a:r>
          </a:p>
          <a:p>
            <a:pPr lvl="1">
              <a:defRPr/>
            </a:pPr>
            <a:r>
              <a:rPr lang="en-US" sz="1800" dirty="0" smtClean="0"/>
              <a:t>Controlling interruptions</a:t>
            </a:r>
          </a:p>
          <a:p>
            <a:pPr lvl="2">
              <a:defRPr/>
            </a:pPr>
            <a:r>
              <a:rPr lang="en-US" sz="1800" dirty="0" smtClean="0"/>
              <a:t>The nurse manager should identify causes of interruption and plan to reduce them. One way of doing this is incorporating some of these interruptions into planned and scheduled activities</a:t>
            </a:r>
            <a:endParaRPr lang="en-US" sz="1800" dirty="0"/>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76400"/>
            <a:ext cx="8534400" cy="4724400"/>
          </a:xfrm>
        </p:spPr>
        <p:txBody>
          <a:bodyPr>
            <a:normAutofit/>
          </a:bodyPr>
          <a:lstStyle/>
          <a:p>
            <a:pPr>
              <a:defRPr/>
            </a:pPr>
            <a:r>
              <a:rPr lang="en-US" sz="2800" dirty="0" smtClean="0">
                <a:latin typeface="+mj-lt"/>
                <a:ea typeface="Times New Roman"/>
              </a:rPr>
              <a:t>This refers to the coordinating responsibility of the nurse, who, in addition to giving care, also works with members of the health care team in providing a comprehensive programme of nursing care.</a:t>
            </a:r>
          </a:p>
          <a:p>
            <a:pPr>
              <a:defRPr/>
            </a:pPr>
            <a:r>
              <a:rPr lang="en-US" sz="2800" dirty="0" smtClean="0"/>
              <a:t>The nurse’s main task is to link the team or a nursing department to the larger organization and to the resources necessary to achieve the objectives. </a:t>
            </a:r>
          </a:p>
          <a:p>
            <a:pPr>
              <a:defRPr/>
            </a:pPr>
            <a:endParaRPr lang="en-US" dirty="0"/>
          </a:p>
        </p:txBody>
      </p:sp>
      <p:sp>
        <p:nvSpPr>
          <p:cNvPr id="132098" name="Title 1"/>
          <p:cNvSpPr>
            <a:spLocks noGrp="1"/>
          </p:cNvSpPr>
          <p:nvPr>
            <p:ph type="title"/>
          </p:nvPr>
        </p:nvSpPr>
        <p:spPr>
          <a:xfrm>
            <a:off x="609600" y="0"/>
            <a:ext cx="7772400" cy="1143000"/>
          </a:xfrm>
        </p:spPr>
        <p:txBody>
          <a:bodyPr/>
          <a:lstStyle/>
          <a:p>
            <a:r>
              <a:rPr lang="en-US" sz="3600" dirty="0" smtClean="0"/>
              <a:t>MANAGING NURSING SERVICES</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119</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752600"/>
            <a:ext cx="8839200" cy="4724400"/>
          </a:xfrm>
        </p:spPr>
        <p:txBody>
          <a:bodyPr>
            <a:normAutofit/>
          </a:bodyPr>
          <a:lstStyle/>
          <a:p>
            <a:pPr marL="514350" indent="-514350">
              <a:buFontTx/>
              <a:buNone/>
              <a:defRPr/>
            </a:pPr>
            <a:r>
              <a:rPr lang="en-US" sz="2800" u="sng" dirty="0" smtClean="0"/>
              <a:t>Douglas McGregor: Theory X and Theory Y cont..</a:t>
            </a:r>
          </a:p>
          <a:p>
            <a:pPr>
              <a:buFontTx/>
              <a:buNone/>
              <a:defRPr/>
            </a:pPr>
            <a:r>
              <a:rPr lang="en-US" sz="2800" b="1" dirty="0" smtClean="0"/>
              <a:t>Theory 'Y’ assumptions:</a:t>
            </a:r>
          </a:p>
          <a:p>
            <a:pPr lvl="1">
              <a:defRPr/>
            </a:pPr>
            <a:r>
              <a:rPr lang="en-US" sz="2400" dirty="0" smtClean="0"/>
              <a:t>Employees like work, which is as natural as rest or play.</a:t>
            </a:r>
          </a:p>
          <a:p>
            <a:pPr lvl="1">
              <a:defRPr/>
            </a:pPr>
            <a:r>
              <a:rPr lang="en-US" sz="2400" dirty="0" smtClean="0"/>
              <a:t>Human beings do not have to be controlled or coerced as long as commitment to the organization is present.</a:t>
            </a:r>
          </a:p>
          <a:p>
            <a:pPr lvl="1">
              <a:defRPr/>
            </a:pPr>
            <a:r>
              <a:rPr lang="en-US" sz="2400" dirty="0" smtClean="0"/>
              <a:t>Under proper conditions, they will not only accept but also </a:t>
            </a:r>
            <a:br>
              <a:rPr lang="en-US" sz="2400" dirty="0" smtClean="0"/>
            </a:br>
            <a:r>
              <a:rPr lang="en-US" sz="2400" dirty="0" smtClean="0"/>
              <a:t>seek responsibility.</a:t>
            </a:r>
          </a:p>
        </p:txBody>
      </p:sp>
      <p:sp>
        <p:nvSpPr>
          <p:cNvPr id="35842" name="Title 1"/>
          <p:cNvSpPr>
            <a:spLocks noGrp="1"/>
          </p:cNvSpPr>
          <p:nvPr>
            <p:ph type="title"/>
          </p:nvPr>
        </p:nvSpPr>
        <p:spPr>
          <a:xfrm>
            <a:off x="-228600" y="0"/>
            <a:ext cx="8534400" cy="1143000"/>
          </a:xfrm>
        </p:spPr>
        <p:txBody>
          <a:bodyPr/>
          <a:lstStyle/>
          <a:p>
            <a:r>
              <a:rPr lang="en-US" dirty="0" smtClean="0"/>
              <a:t>Behavioral/ Humanistic theory</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12</a:t>
            </a:fld>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0"/>
            <a:ext cx="8458200" cy="5105400"/>
          </a:xfrm>
        </p:spPr>
        <p:txBody>
          <a:bodyPr>
            <a:normAutofit fontScale="85000" lnSpcReduction="20000"/>
          </a:bodyPr>
          <a:lstStyle/>
          <a:p>
            <a:pPr>
              <a:defRPr/>
            </a:pPr>
            <a:r>
              <a:rPr lang="en-US" sz="2800" dirty="0" smtClean="0"/>
              <a:t>The following are the main responsibilities as regards to managing nursing services:</a:t>
            </a:r>
          </a:p>
          <a:p>
            <a:pPr lvl="1">
              <a:defRPr/>
            </a:pPr>
            <a:r>
              <a:rPr lang="en-US" sz="2400" dirty="0" smtClean="0"/>
              <a:t>The nursing service must be operational twenty four hours a day, seven days a week all year round. </a:t>
            </a:r>
          </a:p>
          <a:p>
            <a:pPr lvl="1">
              <a:defRPr/>
            </a:pPr>
            <a:r>
              <a:rPr lang="en-US" sz="2400" dirty="0" smtClean="0"/>
              <a:t>High quality nursing care must be provided to patients taking into consideration their physical, social, psychological and spiritual needs.</a:t>
            </a:r>
          </a:p>
          <a:p>
            <a:pPr lvl="1">
              <a:defRPr/>
            </a:pPr>
            <a:r>
              <a:rPr lang="en-US" sz="2400" dirty="0" smtClean="0"/>
              <a:t>Resolution of health care delivery problems.</a:t>
            </a:r>
          </a:p>
          <a:p>
            <a:pPr lvl="1">
              <a:defRPr/>
            </a:pPr>
            <a:r>
              <a:rPr lang="en-US" sz="2400" dirty="0" smtClean="0"/>
              <a:t>Policy development.</a:t>
            </a:r>
          </a:p>
          <a:p>
            <a:pPr lvl="1">
              <a:defRPr/>
            </a:pPr>
            <a:r>
              <a:rPr lang="en-US" sz="2400" dirty="0" smtClean="0"/>
              <a:t>Planning, organizing, directing and controlling materials and human resources in order to provide effective care. This was covered in sections two and three.</a:t>
            </a:r>
          </a:p>
          <a:p>
            <a:pPr lvl="1">
              <a:defRPr/>
            </a:pPr>
            <a:r>
              <a:rPr lang="en-US" sz="2400" dirty="0" smtClean="0"/>
              <a:t>Utilizing the appropriate methods of patient assignment in order to deliver care </a:t>
            </a:r>
            <a:br>
              <a:rPr lang="en-US" sz="2400" dirty="0" smtClean="0"/>
            </a:br>
            <a:r>
              <a:rPr lang="en-US" sz="2400" dirty="0" smtClean="0"/>
              <a:t>to patients.</a:t>
            </a:r>
          </a:p>
          <a:p>
            <a:pPr lvl="1">
              <a:defRPr/>
            </a:pPr>
            <a:r>
              <a:rPr lang="en-US" sz="2400" dirty="0" smtClean="0"/>
              <a:t>Research for knowledge generation, better understanding of issues and engineering new methods of management, that is, innovation.</a:t>
            </a:r>
            <a:endParaRPr lang="en-US" sz="2400" dirty="0"/>
          </a:p>
        </p:txBody>
      </p:sp>
      <p:sp>
        <p:nvSpPr>
          <p:cNvPr id="2" name="Title 1"/>
          <p:cNvSpPr>
            <a:spLocks noGrp="1"/>
          </p:cNvSpPr>
          <p:nvPr>
            <p:ph type="title"/>
          </p:nvPr>
        </p:nvSpPr>
        <p:spPr>
          <a:xfrm>
            <a:off x="609600" y="0"/>
            <a:ext cx="7772400" cy="1143000"/>
          </a:xfrm>
        </p:spPr>
        <p:txBody>
          <a:bodyPr>
            <a:normAutofit/>
          </a:bodyPr>
          <a:lstStyle/>
          <a:p>
            <a:pPr>
              <a:defRPr/>
            </a:pPr>
            <a:r>
              <a:rPr lang="en-US" dirty="0" smtClean="0"/>
              <a:t>MANAGING NURSING SERVICES cont..</a:t>
            </a:r>
            <a:endParaRPr lang="en-US" dirty="0"/>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dirty="0" smtClean="0"/>
              <a:t>The practice of nursing has an aggregate of complicated duties and responsibilities. Delivery system or modalities ensure delivery of quality care.</a:t>
            </a:r>
          </a:p>
          <a:p>
            <a:pPr>
              <a:defRPr/>
            </a:pPr>
            <a:r>
              <a:rPr lang="en-US" dirty="0" smtClean="0"/>
              <a:t>There are four methods of nursing modalities</a:t>
            </a:r>
          </a:p>
          <a:p>
            <a:pPr lvl="1">
              <a:defRPr/>
            </a:pPr>
            <a:r>
              <a:rPr lang="en-US" dirty="0" smtClean="0"/>
              <a:t>Case method nursing/total patient care</a:t>
            </a:r>
          </a:p>
          <a:p>
            <a:pPr lvl="1">
              <a:defRPr/>
            </a:pPr>
            <a:r>
              <a:rPr lang="en-US" dirty="0" smtClean="0"/>
              <a:t>Functional nursing </a:t>
            </a:r>
          </a:p>
          <a:p>
            <a:pPr lvl="1">
              <a:defRPr/>
            </a:pPr>
            <a:r>
              <a:rPr lang="en-US" dirty="0" smtClean="0"/>
              <a:t>Team nursing</a:t>
            </a:r>
          </a:p>
          <a:p>
            <a:pPr lvl="1">
              <a:defRPr/>
            </a:pPr>
            <a:r>
              <a:rPr lang="en-US" dirty="0" smtClean="0"/>
              <a:t>Primary nursing</a:t>
            </a:r>
            <a:endParaRPr lang="en-US" dirty="0"/>
          </a:p>
        </p:txBody>
      </p:sp>
      <p:sp>
        <p:nvSpPr>
          <p:cNvPr id="134146" name="Title 1"/>
          <p:cNvSpPr>
            <a:spLocks noGrp="1"/>
          </p:cNvSpPr>
          <p:nvPr>
            <p:ph type="title"/>
          </p:nvPr>
        </p:nvSpPr>
        <p:spPr>
          <a:xfrm>
            <a:off x="685800" y="0"/>
            <a:ext cx="7772400" cy="1143000"/>
          </a:xfrm>
        </p:spPr>
        <p:txBody>
          <a:bodyPr/>
          <a:lstStyle/>
          <a:p>
            <a:r>
              <a:rPr lang="en-US" smtClean="0"/>
              <a:t>NURSING CARE DELIVERY SERVICES</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121</a:t>
            </a:fld>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dirty="0" smtClean="0"/>
              <a:t>This was the first method to be identified in nursing care delivery. </a:t>
            </a:r>
          </a:p>
          <a:p>
            <a:pPr>
              <a:defRPr/>
            </a:pPr>
            <a:r>
              <a:rPr lang="en-US" dirty="0" smtClean="0"/>
              <a:t>Each patient is assigned to a nurse for total patient care while the nurse is on duty.</a:t>
            </a:r>
          </a:p>
          <a:p>
            <a:pPr>
              <a:defRPr/>
            </a:pPr>
            <a:r>
              <a:rPr lang="en-US" dirty="0" smtClean="0"/>
              <a:t> If they go off duty, the work is handed over promptly to another nurse. </a:t>
            </a:r>
          </a:p>
          <a:p>
            <a:pPr>
              <a:defRPr/>
            </a:pPr>
            <a:r>
              <a:rPr lang="en-US" dirty="0" smtClean="0"/>
              <a:t>Patient receives holistic and </a:t>
            </a:r>
            <a:r>
              <a:rPr lang="en-US" dirty="0" err="1" smtClean="0"/>
              <a:t>unfragmented</a:t>
            </a:r>
            <a:r>
              <a:rPr lang="en-US" dirty="0" smtClean="0"/>
              <a:t> care during the nurse's time on duty.</a:t>
            </a:r>
          </a:p>
          <a:p>
            <a:pPr>
              <a:defRPr/>
            </a:pPr>
            <a:endParaRPr lang="en-US" dirty="0"/>
          </a:p>
        </p:txBody>
      </p:sp>
      <p:sp>
        <p:nvSpPr>
          <p:cNvPr id="135170" name="Title 1"/>
          <p:cNvSpPr>
            <a:spLocks noGrp="1"/>
          </p:cNvSpPr>
          <p:nvPr>
            <p:ph type="title"/>
          </p:nvPr>
        </p:nvSpPr>
        <p:spPr>
          <a:xfrm>
            <a:off x="609600" y="0"/>
            <a:ext cx="7772400" cy="1143000"/>
          </a:xfrm>
        </p:spPr>
        <p:txBody>
          <a:bodyPr/>
          <a:lstStyle/>
          <a:p>
            <a:r>
              <a:rPr lang="en-US" smtClean="0"/>
              <a:t>Case assignment </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122</a:t>
            </a:fld>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Tx/>
              <a:buNone/>
              <a:defRPr/>
            </a:pPr>
            <a:r>
              <a:rPr lang="en-US" b="1" dirty="0" smtClean="0"/>
              <a:t>Merits</a:t>
            </a:r>
          </a:p>
          <a:p>
            <a:pPr>
              <a:defRPr/>
            </a:pPr>
            <a:r>
              <a:rPr lang="en-US" dirty="0" smtClean="0"/>
              <a:t>Nurse attends clients total need due to time and proximity </a:t>
            </a:r>
          </a:p>
          <a:p>
            <a:pPr>
              <a:defRPr/>
            </a:pPr>
            <a:r>
              <a:rPr lang="en-US" dirty="0" smtClean="0"/>
              <a:t>Continuity of care is facilitated</a:t>
            </a:r>
          </a:p>
          <a:p>
            <a:pPr>
              <a:defRPr/>
            </a:pPr>
            <a:r>
              <a:rPr lang="en-US" dirty="0" smtClean="0"/>
              <a:t>There is client-nurse interaction </a:t>
            </a:r>
          </a:p>
          <a:p>
            <a:pPr>
              <a:defRPr/>
            </a:pPr>
            <a:r>
              <a:rPr lang="en-US" dirty="0" smtClean="0"/>
              <a:t>Client feels secure knowing that one person is familiar with his/her needs</a:t>
            </a:r>
          </a:p>
          <a:p>
            <a:pPr>
              <a:defRPr/>
            </a:pPr>
            <a:r>
              <a:rPr lang="en-US" dirty="0" smtClean="0"/>
              <a:t>Workload for the unit can be equally divided among staff</a:t>
            </a:r>
            <a:endParaRPr lang="en-US" dirty="0"/>
          </a:p>
        </p:txBody>
      </p:sp>
      <p:sp>
        <p:nvSpPr>
          <p:cNvPr id="136194" name="Title 1"/>
          <p:cNvSpPr>
            <a:spLocks noGrp="1"/>
          </p:cNvSpPr>
          <p:nvPr>
            <p:ph type="title"/>
          </p:nvPr>
        </p:nvSpPr>
        <p:spPr/>
        <p:txBody>
          <a:bodyPr/>
          <a:lstStyle/>
          <a:p>
            <a:r>
              <a:rPr lang="en-US" smtClean="0"/>
              <a:t>Case method cont…</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123</a:t>
            </a:fld>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Tx/>
              <a:buNone/>
              <a:defRPr/>
            </a:pPr>
            <a:r>
              <a:rPr lang="en-US" b="1" dirty="0" smtClean="0"/>
              <a:t>Demerits</a:t>
            </a:r>
          </a:p>
          <a:p>
            <a:pPr>
              <a:defRPr/>
            </a:pPr>
            <a:r>
              <a:rPr lang="en-US" dirty="0" smtClean="0"/>
              <a:t>many clients don’t require the intensity of care inherent in this type</a:t>
            </a:r>
          </a:p>
          <a:p>
            <a:pPr>
              <a:defRPr/>
            </a:pPr>
            <a:r>
              <a:rPr lang="en-US" dirty="0" smtClean="0"/>
              <a:t>This method must be modified if non-professional health workers are to be used effectively</a:t>
            </a:r>
          </a:p>
          <a:p>
            <a:pPr>
              <a:defRPr/>
            </a:pPr>
            <a:r>
              <a:rPr lang="en-US" dirty="0" smtClean="0"/>
              <a:t>There are no enough nurses and cost effectiveness must be considered</a:t>
            </a:r>
            <a:endParaRPr lang="en-US" dirty="0"/>
          </a:p>
        </p:txBody>
      </p:sp>
      <p:sp>
        <p:nvSpPr>
          <p:cNvPr id="137218" name="Title 1"/>
          <p:cNvSpPr>
            <a:spLocks noGrp="1"/>
          </p:cNvSpPr>
          <p:nvPr>
            <p:ph type="title"/>
          </p:nvPr>
        </p:nvSpPr>
        <p:spPr/>
        <p:txBody>
          <a:bodyPr/>
          <a:lstStyle/>
          <a:p>
            <a:r>
              <a:rPr lang="en-US" smtClean="0"/>
              <a:t>Case method cont…</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124</a:t>
            </a:fld>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78363"/>
          </a:xfrm>
        </p:spPr>
        <p:txBody>
          <a:bodyPr>
            <a:normAutofit fontScale="92500"/>
          </a:bodyPr>
          <a:lstStyle/>
          <a:p>
            <a:pPr>
              <a:defRPr/>
            </a:pPr>
            <a:r>
              <a:rPr lang="en-US" dirty="0" smtClean="0"/>
              <a:t>This method emphasizes the division of labour according to specific tasks. </a:t>
            </a:r>
          </a:p>
          <a:p>
            <a:pPr>
              <a:defRPr/>
            </a:pPr>
            <a:r>
              <a:rPr lang="en-US" dirty="0" smtClean="0"/>
              <a:t>It is ‘task or thing oriented’ and is determined by the technical aspects of the job to be done. </a:t>
            </a:r>
          </a:p>
          <a:p>
            <a:pPr>
              <a:defRPr/>
            </a:pPr>
            <a:r>
              <a:rPr lang="en-US" dirty="0" smtClean="0"/>
              <a:t>Each nurse has a clearly defined set of tasks determined by complexity, including skills, knowledge and experience in certain nursing techniques, for example, </a:t>
            </a:r>
          </a:p>
          <a:p>
            <a:pPr lvl="1">
              <a:defRPr/>
            </a:pPr>
            <a:r>
              <a:rPr lang="en-US" dirty="0" smtClean="0"/>
              <a:t>drug administration, </a:t>
            </a:r>
          </a:p>
          <a:p>
            <a:pPr lvl="1">
              <a:defRPr/>
            </a:pPr>
            <a:r>
              <a:rPr lang="en-US" dirty="0" smtClean="0"/>
              <a:t>wound dressing, </a:t>
            </a:r>
          </a:p>
          <a:p>
            <a:pPr lvl="1">
              <a:defRPr/>
            </a:pPr>
            <a:r>
              <a:rPr lang="en-US" dirty="0" smtClean="0"/>
              <a:t>bed baths and so on</a:t>
            </a:r>
            <a:endParaRPr lang="en-US" dirty="0"/>
          </a:p>
        </p:txBody>
      </p:sp>
      <p:sp>
        <p:nvSpPr>
          <p:cNvPr id="138242" name="Title 1"/>
          <p:cNvSpPr>
            <a:spLocks noGrp="1"/>
          </p:cNvSpPr>
          <p:nvPr>
            <p:ph type="title"/>
          </p:nvPr>
        </p:nvSpPr>
        <p:spPr>
          <a:xfrm>
            <a:off x="685800" y="0"/>
            <a:ext cx="7772400" cy="1143000"/>
          </a:xfrm>
        </p:spPr>
        <p:txBody>
          <a:bodyPr/>
          <a:lstStyle/>
          <a:p>
            <a:r>
              <a:rPr lang="en-US" smtClean="0"/>
              <a:t>Functional nursing</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125</a:t>
            </a:fld>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Content Placeholder 2"/>
          <p:cNvSpPr>
            <a:spLocks noGrp="1"/>
          </p:cNvSpPr>
          <p:nvPr>
            <p:ph idx="1"/>
          </p:nvPr>
        </p:nvSpPr>
        <p:spPr>
          <a:xfrm>
            <a:off x="457200" y="1447800"/>
            <a:ext cx="8229600" cy="4678363"/>
          </a:xfrm>
        </p:spPr>
        <p:txBody>
          <a:bodyPr/>
          <a:lstStyle/>
          <a:p>
            <a:pPr>
              <a:buFontTx/>
              <a:buNone/>
            </a:pPr>
            <a:r>
              <a:rPr lang="en-US" b="1" smtClean="0"/>
              <a:t>Merits</a:t>
            </a:r>
          </a:p>
          <a:p>
            <a:r>
              <a:rPr lang="en-US" smtClean="0"/>
              <a:t>It is economical</a:t>
            </a:r>
          </a:p>
          <a:p>
            <a:r>
              <a:rPr lang="en-US" smtClean="0"/>
              <a:t>It is time saving</a:t>
            </a:r>
          </a:p>
          <a:p>
            <a:r>
              <a:rPr lang="en-US" smtClean="0"/>
              <a:t>Easy to organize</a:t>
            </a:r>
          </a:p>
          <a:p>
            <a:r>
              <a:rPr lang="en-US" smtClean="0"/>
              <a:t>There is specialization</a:t>
            </a:r>
          </a:p>
        </p:txBody>
      </p:sp>
      <p:sp>
        <p:nvSpPr>
          <p:cNvPr id="139266" name="Title 1"/>
          <p:cNvSpPr>
            <a:spLocks noGrp="1"/>
          </p:cNvSpPr>
          <p:nvPr>
            <p:ph type="title"/>
          </p:nvPr>
        </p:nvSpPr>
        <p:spPr>
          <a:xfrm>
            <a:off x="685800" y="0"/>
            <a:ext cx="7772400" cy="1143000"/>
          </a:xfrm>
        </p:spPr>
        <p:txBody>
          <a:bodyPr/>
          <a:lstStyle/>
          <a:p>
            <a:r>
              <a:rPr lang="en-US" smtClean="0"/>
              <a:t>Functional nursing cont..</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126</a:t>
            </a:fld>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Content Placeholder 2"/>
          <p:cNvSpPr>
            <a:spLocks noGrp="1"/>
          </p:cNvSpPr>
          <p:nvPr>
            <p:ph idx="1"/>
          </p:nvPr>
        </p:nvSpPr>
        <p:spPr>
          <a:xfrm>
            <a:off x="457200" y="1447800"/>
            <a:ext cx="8229600" cy="4678363"/>
          </a:xfrm>
        </p:spPr>
        <p:txBody>
          <a:bodyPr/>
          <a:lstStyle/>
          <a:p>
            <a:pPr>
              <a:buFontTx/>
              <a:buNone/>
            </a:pPr>
            <a:r>
              <a:rPr lang="en-US" b="1" smtClean="0"/>
              <a:t>Demerits</a:t>
            </a:r>
          </a:p>
          <a:p>
            <a:r>
              <a:rPr lang="en-US" smtClean="0"/>
              <a:t>It can be monotonous hence boredom</a:t>
            </a:r>
          </a:p>
          <a:p>
            <a:r>
              <a:rPr lang="en-US" smtClean="0"/>
              <a:t>Client may become impersonal</a:t>
            </a:r>
          </a:p>
          <a:p>
            <a:r>
              <a:rPr lang="en-US" smtClean="0"/>
              <a:t>Risk for diminishing continuity of care</a:t>
            </a:r>
          </a:p>
          <a:p>
            <a:r>
              <a:rPr lang="en-US" smtClean="0"/>
              <a:t>Staff members are accountable for the task rather than the client</a:t>
            </a:r>
          </a:p>
          <a:p>
            <a:r>
              <a:rPr lang="en-US" smtClean="0"/>
              <a:t>Care is fragmented</a:t>
            </a:r>
          </a:p>
          <a:p>
            <a:r>
              <a:rPr lang="en-US" smtClean="0"/>
              <a:t>There is little avenue for development.  </a:t>
            </a:r>
          </a:p>
          <a:p>
            <a:endParaRPr lang="en-US" smtClean="0"/>
          </a:p>
        </p:txBody>
      </p:sp>
      <p:sp>
        <p:nvSpPr>
          <p:cNvPr id="140290" name="Title 1"/>
          <p:cNvSpPr>
            <a:spLocks noGrp="1"/>
          </p:cNvSpPr>
          <p:nvPr>
            <p:ph type="title"/>
          </p:nvPr>
        </p:nvSpPr>
        <p:spPr>
          <a:xfrm>
            <a:off x="685800" y="0"/>
            <a:ext cx="7772400" cy="1143000"/>
          </a:xfrm>
        </p:spPr>
        <p:txBody>
          <a:bodyPr/>
          <a:lstStyle/>
          <a:p>
            <a:r>
              <a:rPr lang="en-US" smtClean="0"/>
              <a:t>Functional nursing cont..</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127</a:t>
            </a:fld>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fontScale="85000" lnSpcReduction="20000"/>
          </a:bodyPr>
          <a:lstStyle/>
          <a:p>
            <a:pPr>
              <a:defRPr/>
            </a:pPr>
            <a:r>
              <a:rPr lang="en-US" sz="3000" dirty="0" smtClean="0"/>
              <a:t>Personnel collaborate in providing care to a group of patients under the direction of a team leader. Patient care is divided among the team members.</a:t>
            </a:r>
          </a:p>
          <a:p>
            <a:pPr>
              <a:defRPr/>
            </a:pPr>
            <a:r>
              <a:rPr lang="en-US" sz="3000" dirty="0" smtClean="0"/>
              <a:t>Team nursing can be organized in the following manner:</a:t>
            </a:r>
          </a:p>
          <a:p>
            <a:pPr lvl="1">
              <a:defRPr/>
            </a:pPr>
            <a:r>
              <a:rPr lang="en-US" dirty="0" smtClean="0"/>
              <a:t>A group or team of nurses with different levels of skills are assigned to a group </a:t>
            </a:r>
            <a:br>
              <a:rPr lang="en-US" dirty="0" smtClean="0"/>
            </a:br>
            <a:r>
              <a:rPr lang="en-US" dirty="0" smtClean="0"/>
              <a:t>of patients. The size and composition of the team is dependent upon the setting.</a:t>
            </a:r>
          </a:p>
          <a:p>
            <a:pPr lvl="1">
              <a:defRPr/>
            </a:pPr>
            <a:r>
              <a:rPr lang="en-US" dirty="0" smtClean="0"/>
              <a:t>The team works together to accomplish a goal.</a:t>
            </a:r>
          </a:p>
          <a:p>
            <a:pPr lvl="1">
              <a:defRPr/>
            </a:pPr>
            <a:r>
              <a:rPr lang="en-US" dirty="0" smtClean="0"/>
              <a:t>They focus on patient centered as opposed to task oriented assignments. These are based on patient needs and the knowledge, skills and experiences of </a:t>
            </a:r>
            <a:br>
              <a:rPr lang="en-US" dirty="0" smtClean="0"/>
            </a:br>
            <a:r>
              <a:rPr lang="en-US" dirty="0" smtClean="0"/>
              <a:t>team members.</a:t>
            </a:r>
          </a:p>
          <a:p>
            <a:pPr lvl="1">
              <a:defRPr/>
            </a:pPr>
            <a:endParaRPr lang="en-US" dirty="0"/>
          </a:p>
        </p:txBody>
      </p:sp>
      <p:sp>
        <p:nvSpPr>
          <p:cNvPr id="141314" name="Title 1"/>
          <p:cNvSpPr>
            <a:spLocks noGrp="1"/>
          </p:cNvSpPr>
          <p:nvPr>
            <p:ph type="title"/>
          </p:nvPr>
        </p:nvSpPr>
        <p:spPr>
          <a:xfrm>
            <a:off x="685800" y="0"/>
            <a:ext cx="7772400" cy="1143000"/>
          </a:xfrm>
        </p:spPr>
        <p:txBody>
          <a:bodyPr/>
          <a:lstStyle/>
          <a:p>
            <a:r>
              <a:rPr lang="en-US" smtClean="0"/>
              <a:t>Team nursing </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128</a:t>
            </a:fld>
            <a:endParaRPr 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53000"/>
          </a:xfrm>
        </p:spPr>
        <p:txBody>
          <a:bodyPr>
            <a:normAutofit/>
          </a:bodyPr>
          <a:lstStyle/>
          <a:p>
            <a:pPr>
              <a:defRPr/>
            </a:pPr>
            <a:r>
              <a:rPr lang="en-US" dirty="0" smtClean="0"/>
              <a:t>Organization cont….</a:t>
            </a:r>
          </a:p>
          <a:p>
            <a:pPr lvl="2">
              <a:defRPr/>
            </a:pPr>
            <a:r>
              <a:rPr lang="en-US" dirty="0" smtClean="0"/>
              <a:t>A member of the work group is assigned as a leader. In the original concept, the team was led by a registered nurse.</a:t>
            </a:r>
          </a:p>
          <a:p>
            <a:pPr lvl="2">
              <a:defRPr/>
            </a:pPr>
            <a:r>
              <a:rPr lang="en-US" dirty="0" smtClean="0"/>
              <a:t>The leadership role may be permanent or rotated.</a:t>
            </a:r>
          </a:p>
          <a:p>
            <a:pPr lvl="2">
              <a:defRPr/>
            </a:pPr>
            <a:r>
              <a:rPr lang="en-US" dirty="0" smtClean="0"/>
              <a:t>The team works together with each member performing the tasks for which they are </a:t>
            </a:r>
            <a:br>
              <a:rPr lang="en-US" dirty="0" smtClean="0"/>
            </a:br>
            <a:r>
              <a:rPr lang="en-US" dirty="0" smtClean="0"/>
              <a:t>best prepared. </a:t>
            </a:r>
          </a:p>
          <a:p>
            <a:pPr lvl="2">
              <a:defRPr/>
            </a:pPr>
            <a:r>
              <a:rPr lang="en-US" dirty="0" smtClean="0"/>
              <a:t>Team members report to the team leader who reports to the head nurse.</a:t>
            </a:r>
          </a:p>
          <a:p>
            <a:pPr lvl="2">
              <a:defRPr/>
            </a:pPr>
            <a:r>
              <a:rPr lang="en-US" dirty="0" smtClean="0"/>
              <a:t>Success is dependent upon effective communication.</a:t>
            </a:r>
          </a:p>
          <a:p>
            <a:pPr lvl="2">
              <a:defRPr/>
            </a:pPr>
            <a:endParaRPr lang="en-US" dirty="0"/>
          </a:p>
        </p:txBody>
      </p:sp>
      <p:sp>
        <p:nvSpPr>
          <p:cNvPr id="142338" name="Title 1"/>
          <p:cNvSpPr>
            <a:spLocks noGrp="1"/>
          </p:cNvSpPr>
          <p:nvPr>
            <p:ph type="title"/>
          </p:nvPr>
        </p:nvSpPr>
        <p:spPr>
          <a:xfrm>
            <a:off x="685800" y="228600"/>
            <a:ext cx="7772400" cy="1143000"/>
          </a:xfrm>
        </p:spPr>
        <p:txBody>
          <a:bodyPr/>
          <a:lstStyle/>
          <a:p>
            <a:r>
              <a:rPr lang="en-US" smtClean="0"/>
              <a:t>Team nursing cont..</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129</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3000"/>
            <a:ext cx="8229600" cy="5257800"/>
          </a:xfrm>
        </p:spPr>
        <p:txBody>
          <a:bodyPr>
            <a:normAutofit fontScale="92500" lnSpcReduction="10000"/>
          </a:bodyPr>
          <a:lstStyle/>
          <a:p>
            <a:pPr>
              <a:defRPr/>
            </a:pPr>
            <a:r>
              <a:rPr lang="en-US" sz="3000" dirty="0" smtClean="0"/>
              <a:t>The manager holding Theory X assumptions tends to be tough, authoritarian and supports tight controls with punishments. As a result, they tend to supervise workers </a:t>
            </a:r>
            <a:br>
              <a:rPr lang="en-US" sz="3000" dirty="0" smtClean="0"/>
            </a:br>
            <a:r>
              <a:rPr lang="en-US" sz="3000" dirty="0" smtClean="0"/>
              <a:t>very closely. </a:t>
            </a:r>
          </a:p>
          <a:p>
            <a:pPr>
              <a:defRPr/>
            </a:pPr>
            <a:r>
              <a:rPr lang="en-US" sz="3000" dirty="0" smtClean="0"/>
              <a:t> The manager using Theory Y believes in self control, is democratic, and consults staff. They encourage participation in decision making by subordinates.</a:t>
            </a:r>
          </a:p>
          <a:p>
            <a:pPr>
              <a:defRPr/>
            </a:pPr>
            <a:r>
              <a:rPr lang="en-US" sz="3000" dirty="0" smtClean="0"/>
              <a:t>Generally a blend between ‘Theory X’ and ‘Theory Y’ is more likely to provide effective management although this also depends on the prevailing environmental conditions</a:t>
            </a:r>
            <a:r>
              <a:rPr lang="en-US" dirty="0" smtClean="0"/>
              <a:t>.</a:t>
            </a:r>
            <a:endParaRPr lang="en-US" dirty="0"/>
          </a:p>
        </p:txBody>
      </p:sp>
      <p:sp>
        <p:nvSpPr>
          <p:cNvPr id="36867" name="Rectangle 3"/>
          <p:cNvSpPr>
            <a:spLocks noChangeArrowheads="1"/>
          </p:cNvSpPr>
          <p:nvPr/>
        </p:nvSpPr>
        <p:spPr bwMode="auto">
          <a:xfrm>
            <a:off x="685800" y="304800"/>
            <a:ext cx="8458200" cy="707886"/>
          </a:xfrm>
          <a:prstGeom prst="rect">
            <a:avLst/>
          </a:prstGeom>
          <a:noFill/>
          <a:ln w="9525">
            <a:noFill/>
            <a:miter lim="800000"/>
            <a:headEnd/>
            <a:tailEnd/>
          </a:ln>
        </p:spPr>
        <p:txBody>
          <a:bodyPr wrap="square">
            <a:spAutoFit/>
          </a:bodyPr>
          <a:lstStyle/>
          <a:p>
            <a:r>
              <a:rPr lang="en-US" sz="4000" b="1" u="sng" dirty="0">
                <a:solidFill>
                  <a:schemeClr val="bg1"/>
                </a:solidFill>
              </a:rPr>
              <a:t>Theory X and Theory Y cont</a:t>
            </a:r>
            <a:r>
              <a:rPr lang="en-US" sz="2800" b="1" u="sng" dirty="0">
                <a:solidFill>
                  <a:schemeClr val="bg1"/>
                </a:solidFill>
              </a:rPr>
              <a:t>..</a:t>
            </a:r>
            <a:endParaRPr lang="en-US" sz="2800" b="1" dirty="0">
              <a:solidFill>
                <a:schemeClr val="bg1"/>
              </a:solidFill>
            </a:endParaRP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13</a:t>
            </a:fld>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029200"/>
          </a:xfrm>
        </p:spPr>
        <p:txBody>
          <a:bodyPr>
            <a:normAutofit fontScale="85000" lnSpcReduction="20000"/>
          </a:bodyPr>
          <a:lstStyle/>
          <a:p>
            <a:pPr>
              <a:buFontTx/>
              <a:buNone/>
              <a:defRPr/>
            </a:pPr>
            <a:r>
              <a:rPr lang="en-US" b="1" dirty="0" smtClean="0"/>
              <a:t>Merits</a:t>
            </a:r>
          </a:p>
          <a:p>
            <a:pPr>
              <a:defRPr/>
            </a:pPr>
            <a:r>
              <a:rPr lang="en-US" dirty="0" smtClean="0"/>
              <a:t>It allows individual members to make personal and useful suggestions. </a:t>
            </a:r>
          </a:p>
          <a:p>
            <a:pPr>
              <a:defRPr/>
            </a:pPr>
            <a:r>
              <a:rPr lang="en-US" dirty="0" smtClean="0"/>
              <a:t>It combines the best thinking of all team members about patients' problems and improves the quality of decision making.  </a:t>
            </a:r>
          </a:p>
          <a:p>
            <a:pPr>
              <a:defRPr/>
            </a:pPr>
            <a:r>
              <a:rPr lang="en-US" dirty="0" smtClean="0"/>
              <a:t>It cultivates team spirit, which affects the climate and continuity of care.</a:t>
            </a:r>
          </a:p>
          <a:p>
            <a:pPr>
              <a:defRPr/>
            </a:pPr>
            <a:r>
              <a:rPr lang="en-US" dirty="0" smtClean="0"/>
              <a:t>There is fragmentation of care and better utilization of personnel in the performance of quality care. </a:t>
            </a:r>
          </a:p>
          <a:p>
            <a:pPr>
              <a:defRPr/>
            </a:pPr>
            <a:r>
              <a:rPr lang="en-US" dirty="0" smtClean="0"/>
              <a:t>There is also the potential for leadership development and it encourages greater staff satisfaction due to increased guidance and better matching of assignments to skills.</a:t>
            </a:r>
          </a:p>
          <a:p>
            <a:pPr>
              <a:defRPr/>
            </a:pPr>
            <a:endParaRPr lang="en-US" dirty="0" smtClean="0"/>
          </a:p>
          <a:p>
            <a:pPr lvl="2">
              <a:defRPr/>
            </a:pPr>
            <a:endParaRPr lang="en-US" dirty="0"/>
          </a:p>
        </p:txBody>
      </p:sp>
      <p:sp>
        <p:nvSpPr>
          <p:cNvPr id="143362" name="Title 1"/>
          <p:cNvSpPr>
            <a:spLocks noGrp="1"/>
          </p:cNvSpPr>
          <p:nvPr>
            <p:ph type="title"/>
          </p:nvPr>
        </p:nvSpPr>
        <p:spPr>
          <a:xfrm>
            <a:off x="685800" y="0"/>
            <a:ext cx="7772400" cy="1143000"/>
          </a:xfrm>
        </p:spPr>
        <p:txBody>
          <a:bodyPr/>
          <a:lstStyle/>
          <a:p>
            <a:r>
              <a:rPr lang="en-US" smtClean="0"/>
              <a:t>Team nursing cont..</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130</a:t>
            </a:fld>
            <a:endParaRPr lang="en-US"/>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Content Placeholder 2"/>
          <p:cNvSpPr>
            <a:spLocks noGrp="1"/>
          </p:cNvSpPr>
          <p:nvPr>
            <p:ph idx="1"/>
          </p:nvPr>
        </p:nvSpPr>
        <p:spPr>
          <a:xfrm>
            <a:off x="533400" y="1676400"/>
            <a:ext cx="8229600" cy="4800600"/>
          </a:xfrm>
        </p:spPr>
        <p:txBody>
          <a:bodyPr/>
          <a:lstStyle/>
          <a:p>
            <a:pPr>
              <a:buFontTx/>
              <a:buNone/>
            </a:pPr>
            <a:r>
              <a:rPr lang="en-US" b="1" dirty="0" smtClean="0"/>
              <a:t>Demerits</a:t>
            </a:r>
          </a:p>
          <a:p>
            <a:r>
              <a:rPr lang="en-US" dirty="0" smtClean="0"/>
              <a:t>Establishing the team concept takes time and a lot of effort</a:t>
            </a:r>
          </a:p>
          <a:p>
            <a:r>
              <a:rPr lang="en-US" dirty="0" smtClean="0"/>
              <a:t>There is less individual responsibility and independence regarding nursing actions</a:t>
            </a:r>
          </a:p>
          <a:p>
            <a:r>
              <a:rPr lang="en-US" dirty="0" smtClean="0"/>
              <a:t>All personnel must be client centered</a:t>
            </a:r>
          </a:p>
          <a:p>
            <a:r>
              <a:rPr lang="en-US" dirty="0" smtClean="0"/>
              <a:t>The time spent in coordinating delegated work and supervision can prove expensive.</a:t>
            </a:r>
          </a:p>
          <a:p>
            <a:endParaRPr lang="en-US" dirty="0" smtClean="0"/>
          </a:p>
          <a:p>
            <a:endParaRPr lang="en-US" dirty="0" smtClean="0"/>
          </a:p>
          <a:p>
            <a:pPr lvl="2"/>
            <a:endParaRPr lang="en-US" dirty="0" smtClean="0"/>
          </a:p>
        </p:txBody>
      </p:sp>
      <p:sp>
        <p:nvSpPr>
          <p:cNvPr id="144386" name="Title 1"/>
          <p:cNvSpPr>
            <a:spLocks noGrp="1"/>
          </p:cNvSpPr>
          <p:nvPr>
            <p:ph type="title"/>
          </p:nvPr>
        </p:nvSpPr>
        <p:spPr>
          <a:xfrm>
            <a:off x="609600" y="0"/>
            <a:ext cx="7772400" cy="1143000"/>
          </a:xfrm>
        </p:spPr>
        <p:txBody>
          <a:bodyPr/>
          <a:lstStyle/>
          <a:p>
            <a:r>
              <a:rPr lang="en-US" smtClean="0"/>
              <a:t>Team nursing cont..</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131</a:t>
            </a:fld>
            <a:endParaRPr lang="en-US"/>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normAutofit lnSpcReduction="10000"/>
          </a:bodyPr>
          <a:lstStyle/>
          <a:p>
            <a:pPr>
              <a:defRPr/>
            </a:pPr>
            <a:r>
              <a:rPr lang="en-US" sz="2800" dirty="0" smtClean="0"/>
              <a:t>It involves total nursing care directed by a nurse on a 24 hour basis as long as the client is under care.</a:t>
            </a:r>
          </a:p>
          <a:p>
            <a:pPr>
              <a:defRPr/>
            </a:pPr>
            <a:r>
              <a:rPr lang="en-US" sz="2800" dirty="0" smtClean="0"/>
              <a:t>The basis of assignment is as follows:</a:t>
            </a:r>
          </a:p>
          <a:p>
            <a:pPr lvl="2">
              <a:defRPr/>
            </a:pPr>
            <a:r>
              <a:rPr lang="en-US" dirty="0" smtClean="0"/>
              <a:t>A professional nurse, usually a registered nurse, is assigned to a patient for their total hospital stay or to a small group of patients, not more than four or five.</a:t>
            </a:r>
          </a:p>
          <a:p>
            <a:pPr lvl="2">
              <a:defRPr/>
            </a:pPr>
            <a:r>
              <a:rPr lang="en-US" dirty="0" smtClean="0"/>
              <a:t>This nurse assumes responsibility for twenty four hours a day for the duration of the patient’s stay in hospital.</a:t>
            </a:r>
          </a:p>
          <a:p>
            <a:pPr lvl="2">
              <a:defRPr/>
            </a:pPr>
            <a:r>
              <a:rPr lang="en-US" dirty="0" smtClean="0"/>
              <a:t>The primary nurse assesses plans and executes the plan or may delegate to a secondary or associate nurse to execute the plan during her absence.</a:t>
            </a:r>
          </a:p>
          <a:p>
            <a:pPr lvl="2">
              <a:defRPr/>
            </a:pPr>
            <a:r>
              <a:rPr lang="en-US" dirty="0" smtClean="0"/>
              <a:t>The primary nurse communicates with the physician and coordinates care with other health workers. </a:t>
            </a:r>
          </a:p>
          <a:p>
            <a:pPr lvl="2">
              <a:defRPr/>
            </a:pPr>
            <a:r>
              <a:rPr lang="en-US" dirty="0" smtClean="0"/>
              <a:t>The chief nurse functions as a coordinator of the unit and is a resource person for the primary nurses.</a:t>
            </a:r>
          </a:p>
          <a:p>
            <a:pPr lvl="1">
              <a:defRPr/>
            </a:pPr>
            <a:endParaRPr lang="en-US" sz="2400" dirty="0" smtClean="0"/>
          </a:p>
          <a:p>
            <a:pPr lvl="1">
              <a:defRPr/>
            </a:pPr>
            <a:endParaRPr lang="en-US" dirty="0"/>
          </a:p>
        </p:txBody>
      </p:sp>
      <p:sp>
        <p:nvSpPr>
          <p:cNvPr id="145410" name="Title 1"/>
          <p:cNvSpPr>
            <a:spLocks noGrp="1"/>
          </p:cNvSpPr>
          <p:nvPr>
            <p:ph type="title"/>
          </p:nvPr>
        </p:nvSpPr>
        <p:spPr>
          <a:xfrm>
            <a:off x="838200" y="0"/>
            <a:ext cx="7772400" cy="1143000"/>
          </a:xfrm>
        </p:spPr>
        <p:txBody>
          <a:bodyPr/>
          <a:lstStyle/>
          <a:p>
            <a:r>
              <a:rPr lang="en-US" smtClean="0"/>
              <a:t>Primary Nursing</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132</a:t>
            </a:fld>
            <a:endParaRPr lang="en-US"/>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76800"/>
          </a:xfrm>
        </p:spPr>
        <p:txBody>
          <a:bodyPr>
            <a:normAutofit fontScale="92500" lnSpcReduction="20000"/>
          </a:bodyPr>
          <a:lstStyle/>
          <a:p>
            <a:pPr>
              <a:buFontTx/>
              <a:buNone/>
              <a:defRPr/>
            </a:pPr>
            <a:r>
              <a:rPr lang="en-US" sz="3300" b="1" dirty="0" smtClean="0"/>
              <a:t>Merits </a:t>
            </a:r>
          </a:p>
          <a:p>
            <a:pPr>
              <a:defRPr/>
            </a:pPr>
            <a:r>
              <a:rPr lang="en-US" dirty="0" smtClean="0"/>
              <a:t>It encourages a one to one relationship and in so doing promotes total patient care by virtue of the quality of interaction. </a:t>
            </a:r>
          </a:p>
          <a:p>
            <a:pPr>
              <a:defRPr/>
            </a:pPr>
            <a:r>
              <a:rPr lang="en-US" dirty="0" smtClean="0"/>
              <a:t>The nurse coordinates all aspects of care, including the physical, social and psychological, which ensures the continuity of care. </a:t>
            </a:r>
          </a:p>
          <a:p>
            <a:pPr>
              <a:defRPr/>
            </a:pPr>
            <a:r>
              <a:rPr lang="en-US" dirty="0" smtClean="0"/>
              <a:t>This method promotes increased autonomy and responsibility leading to job satisfaction due to involvement. </a:t>
            </a:r>
          </a:p>
          <a:p>
            <a:pPr>
              <a:defRPr/>
            </a:pPr>
            <a:r>
              <a:rPr lang="en-US" dirty="0" smtClean="0"/>
              <a:t>Clients are satisfied as a result of their increased interaction with one nurse who </a:t>
            </a:r>
            <a:br>
              <a:rPr lang="en-US" dirty="0" smtClean="0"/>
            </a:br>
            <a:r>
              <a:rPr lang="en-US" dirty="0" smtClean="0"/>
              <a:t>is knowledgeable</a:t>
            </a:r>
            <a:endParaRPr lang="en-US" dirty="0"/>
          </a:p>
        </p:txBody>
      </p:sp>
      <p:sp>
        <p:nvSpPr>
          <p:cNvPr id="146434" name="Title 1"/>
          <p:cNvSpPr>
            <a:spLocks noGrp="1"/>
          </p:cNvSpPr>
          <p:nvPr>
            <p:ph type="title"/>
          </p:nvPr>
        </p:nvSpPr>
        <p:spPr>
          <a:xfrm>
            <a:off x="914400" y="0"/>
            <a:ext cx="7772400" cy="1143000"/>
          </a:xfrm>
        </p:spPr>
        <p:txBody>
          <a:bodyPr/>
          <a:lstStyle/>
          <a:p>
            <a:r>
              <a:rPr lang="en-US" smtClean="0"/>
              <a:t>Primary Nursing cont…</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133</a:t>
            </a:fld>
            <a:endParaRPr lang="en-US"/>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Content Placeholder 2"/>
          <p:cNvSpPr>
            <a:spLocks noGrp="1"/>
          </p:cNvSpPr>
          <p:nvPr>
            <p:ph idx="1"/>
          </p:nvPr>
        </p:nvSpPr>
        <p:spPr>
          <a:xfrm>
            <a:off x="457200" y="1600200"/>
            <a:ext cx="8229600" cy="4876800"/>
          </a:xfrm>
        </p:spPr>
        <p:txBody>
          <a:bodyPr/>
          <a:lstStyle/>
          <a:p>
            <a:pPr>
              <a:buFontTx/>
              <a:buNone/>
            </a:pPr>
            <a:r>
              <a:rPr lang="en-US" sz="3300" b="1" smtClean="0"/>
              <a:t>Demerits </a:t>
            </a:r>
          </a:p>
          <a:p>
            <a:r>
              <a:rPr lang="en-US" smtClean="0"/>
              <a:t>The nurse may be isolated from colleagues</a:t>
            </a:r>
          </a:p>
          <a:p>
            <a:r>
              <a:rPr lang="en-US" smtClean="0"/>
              <a:t>If the nurse is not competent the patient will be disadvantaged</a:t>
            </a:r>
          </a:p>
          <a:p>
            <a:r>
              <a:rPr lang="en-US" smtClean="0"/>
              <a:t>There is little avenue for group planning of client care.</a:t>
            </a:r>
          </a:p>
        </p:txBody>
      </p:sp>
      <p:sp>
        <p:nvSpPr>
          <p:cNvPr id="147458" name="Title 1"/>
          <p:cNvSpPr>
            <a:spLocks noGrp="1"/>
          </p:cNvSpPr>
          <p:nvPr>
            <p:ph type="title"/>
          </p:nvPr>
        </p:nvSpPr>
        <p:spPr>
          <a:xfrm>
            <a:off x="762000" y="0"/>
            <a:ext cx="7772400" cy="1143000"/>
          </a:xfrm>
        </p:spPr>
        <p:txBody>
          <a:bodyPr/>
          <a:lstStyle/>
          <a:p>
            <a:r>
              <a:rPr lang="en-US" smtClean="0"/>
              <a:t>Primary Nursing cont…</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134</a:t>
            </a:fld>
            <a:endParaRPr lang="en-US"/>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Content Placeholder 2"/>
          <p:cNvSpPr>
            <a:spLocks noGrp="1"/>
          </p:cNvSpPr>
          <p:nvPr>
            <p:ph idx="1"/>
          </p:nvPr>
        </p:nvSpPr>
        <p:spPr/>
        <p:txBody>
          <a:bodyPr/>
          <a:lstStyle/>
          <a:p>
            <a:r>
              <a:rPr lang="en-US" dirty="0" smtClean="0"/>
              <a:t>Patient care is provided in accordance to the unit for example:</a:t>
            </a:r>
          </a:p>
          <a:p>
            <a:pPr lvl="1"/>
            <a:r>
              <a:rPr lang="en-US" dirty="0" smtClean="0"/>
              <a:t>ICU for the critically ill</a:t>
            </a:r>
          </a:p>
          <a:p>
            <a:pPr lvl="1"/>
            <a:r>
              <a:rPr lang="en-US" dirty="0" smtClean="0"/>
              <a:t>Post intensive care unit</a:t>
            </a:r>
          </a:p>
          <a:p>
            <a:pPr lvl="1"/>
            <a:r>
              <a:rPr lang="en-US" dirty="0" smtClean="0"/>
              <a:t>Regular care units</a:t>
            </a:r>
          </a:p>
          <a:p>
            <a:r>
              <a:rPr lang="en-US" dirty="0" smtClean="0"/>
              <a:t>The client is evaluated with respect to intensity  of care needed.</a:t>
            </a:r>
          </a:p>
        </p:txBody>
      </p:sp>
      <p:sp>
        <p:nvSpPr>
          <p:cNvPr id="148482" name="Title 1"/>
          <p:cNvSpPr>
            <a:spLocks noGrp="1"/>
          </p:cNvSpPr>
          <p:nvPr>
            <p:ph type="title"/>
          </p:nvPr>
        </p:nvSpPr>
        <p:spPr>
          <a:xfrm>
            <a:off x="1371600" y="0"/>
            <a:ext cx="5638800" cy="1143000"/>
          </a:xfrm>
        </p:spPr>
        <p:txBody>
          <a:bodyPr/>
          <a:lstStyle/>
          <a:p>
            <a:r>
              <a:rPr lang="en-US" smtClean="0"/>
              <a:t>Progressive/client care nursing </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135</a:t>
            </a:fld>
            <a:endParaRPr lang="en-US"/>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Content Placeholder 2"/>
          <p:cNvSpPr>
            <a:spLocks noGrp="1"/>
          </p:cNvSpPr>
          <p:nvPr>
            <p:ph idx="1"/>
          </p:nvPr>
        </p:nvSpPr>
        <p:spPr/>
        <p:txBody>
          <a:bodyPr/>
          <a:lstStyle/>
          <a:p>
            <a:pPr>
              <a:buFontTx/>
              <a:buNone/>
            </a:pPr>
            <a:r>
              <a:rPr lang="en-US" b="1" smtClean="0"/>
              <a:t>Merits </a:t>
            </a:r>
          </a:p>
          <a:p>
            <a:r>
              <a:rPr lang="en-US" smtClean="0"/>
              <a:t>Efficient use is made of personnel and equipment</a:t>
            </a:r>
          </a:p>
          <a:p>
            <a:r>
              <a:rPr lang="en-US" smtClean="0"/>
              <a:t>Client are in the best place to receive the care they require</a:t>
            </a:r>
          </a:p>
          <a:p>
            <a:r>
              <a:rPr lang="en-US" smtClean="0"/>
              <a:t>Clients are moved towards self-care independence is fostered where indicated</a:t>
            </a:r>
          </a:p>
        </p:txBody>
      </p:sp>
      <p:sp>
        <p:nvSpPr>
          <p:cNvPr id="2" name="Title 1"/>
          <p:cNvSpPr>
            <a:spLocks noGrp="1"/>
          </p:cNvSpPr>
          <p:nvPr>
            <p:ph type="title"/>
          </p:nvPr>
        </p:nvSpPr>
        <p:spPr>
          <a:xfrm>
            <a:off x="609600" y="381000"/>
            <a:ext cx="6781800" cy="1143000"/>
          </a:xfrm>
        </p:spPr>
        <p:txBody>
          <a:bodyPr>
            <a:normAutofit/>
          </a:bodyPr>
          <a:lstStyle/>
          <a:p>
            <a:pPr>
              <a:defRPr/>
            </a:pPr>
            <a:r>
              <a:rPr lang="en-US" dirty="0" smtClean="0"/>
              <a:t>Progressive/client care nursing cont.. </a:t>
            </a:r>
            <a:endParaRPr lang="en-US" dirty="0"/>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136</a:t>
            </a:fld>
            <a:endParaRPr lang="en-US"/>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Content Placeholder 2"/>
          <p:cNvSpPr>
            <a:spLocks noGrp="1"/>
          </p:cNvSpPr>
          <p:nvPr>
            <p:ph idx="1"/>
          </p:nvPr>
        </p:nvSpPr>
        <p:spPr>
          <a:xfrm>
            <a:off x="838200" y="1447800"/>
            <a:ext cx="7772400" cy="4114800"/>
          </a:xfrm>
        </p:spPr>
        <p:txBody>
          <a:bodyPr/>
          <a:lstStyle/>
          <a:p>
            <a:pPr>
              <a:buFontTx/>
              <a:buNone/>
            </a:pPr>
            <a:r>
              <a:rPr lang="en-US" b="1" smtClean="0"/>
              <a:t>Demerits </a:t>
            </a:r>
          </a:p>
          <a:p>
            <a:r>
              <a:rPr lang="en-US" smtClean="0"/>
              <a:t>There may be discomfort to clients who are moved often</a:t>
            </a:r>
          </a:p>
          <a:p>
            <a:r>
              <a:rPr lang="en-US" smtClean="0"/>
              <a:t>Continuity care is difficult even though possible</a:t>
            </a:r>
          </a:p>
          <a:p>
            <a:r>
              <a:rPr lang="en-US" smtClean="0"/>
              <a:t>Long-term nurse-client relationships are difficult to arrange</a:t>
            </a:r>
          </a:p>
        </p:txBody>
      </p:sp>
      <p:sp>
        <p:nvSpPr>
          <p:cNvPr id="2" name="Title 1"/>
          <p:cNvSpPr>
            <a:spLocks noGrp="1"/>
          </p:cNvSpPr>
          <p:nvPr>
            <p:ph type="title"/>
          </p:nvPr>
        </p:nvSpPr>
        <p:spPr>
          <a:xfrm>
            <a:off x="838200" y="0"/>
            <a:ext cx="7772400" cy="1143000"/>
          </a:xfrm>
        </p:spPr>
        <p:txBody>
          <a:bodyPr>
            <a:normAutofit/>
          </a:bodyPr>
          <a:lstStyle/>
          <a:p>
            <a:pPr>
              <a:defRPr/>
            </a:pPr>
            <a:r>
              <a:rPr lang="en-US" dirty="0" smtClean="0"/>
              <a:t>Progressive/client care nursing cont.. </a:t>
            </a:r>
            <a:endParaRPr lang="en-US" dirty="0"/>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137</a:t>
            </a:fld>
            <a:endParaRPr lang="en-US"/>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Content Placeholder 2"/>
          <p:cNvSpPr>
            <a:spLocks noGrp="1"/>
          </p:cNvSpPr>
          <p:nvPr>
            <p:ph idx="1"/>
          </p:nvPr>
        </p:nvSpPr>
        <p:spPr/>
        <p:txBody>
          <a:bodyPr/>
          <a:lstStyle/>
          <a:p>
            <a:pPr>
              <a:buFontTx/>
              <a:buNone/>
            </a:pPr>
            <a:r>
              <a:rPr lang="en-GB" sz="9600" b="1" smtClean="0"/>
              <a:t>CHANGE</a:t>
            </a:r>
          </a:p>
        </p:txBody>
      </p:sp>
      <p:sp>
        <p:nvSpPr>
          <p:cNvPr id="3" name="Slide Number Placeholder 2"/>
          <p:cNvSpPr>
            <a:spLocks noGrp="1"/>
          </p:cNvSpPr>
          <p:nvPr>
            <p:ph type="sldNum" sz="quarter" idx="12"/>
          </p:nvPr>
        </p:nvSpPr>
        <p:spPr/>
        <p:txBody>
          <a:bodyPr/>
          <a:lstStyle/>
          <a:p>
            <a:pPr>
              <a:defRPr/>
            </a:pPr>
            <a:fld id="{1D32BF61-CA63-4F5C-A54F-EF21C0B112D8}" type="slidenum">
              <a:rPr lang="en-US" smtClean="0"/>
              <a:pPr>
                <a:defRPr/>
              </a:pPr>
              <a:t>138</a:t>
            </a:fld>
            <a:endParaRPr lang="en-US"/>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Content Placeholder 2"/>
          <p:cNvSpPr>
            <a:spLocks noGrp="1"/>
          </p:cNvSpPr>
          <p:nvPr>
            <p:ph idx="1"/>
          </p:nvPr>
        </p:nvSpPr>
        <p:spPr/>
        <p:txBody>
          <a:bodyPr/>
          <a:lstStyle/>
          <a:p>
            <a:r>
              <a:rPr lang="en-US" smtClean="0"/>
              <a:t>Change is the process of making something different from what it was.</a:t>
            </a:r>
          </a:p>
          <a:p>
            <a:r>
              <a:rPr lang="en-US" smtClean="0"/>
              <a:t>Change is inevitable and nurse managers should understand and anticipate the reactions to change</a:t>
            </a:r>
          </a:p>
        </p:txBody>
      </p:sp>
      <p:sp>
        <p:nvSpPr>
          <p:cNvPr id="152578" name="Title 1"/>
          <p:cNvSpPr>
            <a:spLocks noGrp="1"/>
          </p:cNvSpPr>
          <p:nvPr>
            <p:ph type="title"/>
          </p:nvPr>
        </p:nvSpPr>
        <p:spPr>
          <a:xfrm>
            <a:off x="685800" y="0"/>
            <a:ext cx="7772400" cy="1143000"/>
          </a:xfrm>
        </p:spPr>
        <p:txBody>
          <a:bodyPr/>
          <a:lstStyle/>
          <a:p>
            <a:r>
              <a:rPr lang="en-US" smtClean="0"/>
              <a:t>CHANGE MANAGEMENT</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139</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763000" cy="5257800"/>
          </a:xfrm>
        </p:spPr>
        <p:txBody>
          <a:bodyPr>
            <a:normAutofit lnSpcReduction="10000"/>
          </a:bodyPr>
          <a:lstStyle/>
          <a:p>
            <a:pPr marL="742950" indent="-742950">
              <a:lnSpc>
                <a:spcPct val="80000"/>
              </a:lnSpc>
              <a:buFontTx/>
              <a:buAutoNum type="arabicPeriod" startAt="3"/>
            </a:pPr>
            <a:r>
              <a:rPr lang="en-US" sz="2800" u="sng" dirty="0" smtClean="0"/>
              <a:t>Victor Vroom expectancy theory</a:t>
            </a:r>
            <a:endParaRPr lang="en-US" sz="2800" dirty="0" smtClean="0"/>
          </a:p>
          <a:p>
            <a:pPr marL="742950" indent="-742950">
              <a:lnSpc>
                <a:spcPct val="80000"/>
              </a:lnSpc>
            </a:pPr>
            <a:r>
              <a:rPr lang="en-US" sz="2500" dirty="0" smtClean="0"/>
              <a:t>This theory examines motivation from the perspective of why people choose to follow a particular course of action. </a:t>
            </a:r>
          </a:p>
          <a:p>
            <a:pPr marL="742950" indent="-742950">
              <a:lnSpc>
                <a:spcPct val="80000"/>
              </a:lnSpc>
            </a:pPr>
            <a:r>
              <a:rPr lang="en-US" sz="2500" dirty="0" smtClean="0"/>
              <a:t>Vroom introduces three variables. These are:</a:t>
            </a:r>
          </a:p>
          <a:p>
            <a:pPr lvl="1">
              <a:lnSpc>
                <a:spcPct val="80000"/>
              </a:lnSpc>
              <a:buFontTx/>
              <a:buNone/>
            </a:pPr>
            <a:r>
              <a:rPr lang="en-US" sz="2000" dirty="0" smtClean="0"/>
              <a:t> </a:t>
            </a:r>
            <a:r>
              <a:rPr lang="en-US" sz="2000" b="1" dirty="0" smtClean="0"/>
              <a:t>Valence</a:t>
            </a:r>
            <a:r>
              <a:rPr lang="en-US" sz="2000" dirty="0" smtClean="0"/>
              <a:t> </a:t>
            </a:r>
          </a:p>
          <a:p>
            <a:pPr lvl="1">
              <a:lnSpc>
                <a:spcPct val="80000"/>
              </a:lnSpc>
              <a:buFontTx/>
              <a:buNone/>
            </a:pPr>
            <a:r>
              <a:rPr lang="en-US" sz="2000" dirty="0" smtClean="0"/>
              <a:t>This is the importance that the individual places upon the expected</a:t>
            </a:r>
          </a:p>
          <a:p>
            <a:pPr lvl="1">
              <a:lnSpc>
                <a:spcPct val="80000"/>
              </a:lnSpc>
              <a:buFontTx/>
              <a:buNone/>
            </a:pPr>
            <a:r>
              <a:rPr lang="en-US" sz="2000" dirty="0" smtClean="0"/>
              <a:t>outcome of a situation. </a:t>
            </a:r>
          </a:p>
          <a:p>
            <a:pPr lvl="1">
              <a:lnSpc>
                <a:spcPct val="80000"/>
              </a:lnSpc>
              <a:buFontTx/>
              <a:buNone/>
            </a:pPr>
            <a:r>
              <a:rPr lang="en-US" sz="2000" b="1" dirty="0" smtClean="0"/>
              <a:t>Expectancy</a:t>
            </a:r>
          </a:p>
          <a:p>
            <a:pPr lvl="1">
              <a:lnSpc>
                <a:spcPct val="80000"/>
              </a:lnSpc>
              <a:buFontTx/>
              <a:buNone/>
            </a:pPr>
            <a:r>
              <a:rPr lang="en-US" sz="2000" dirty="0" smtClean="0"/>
              <a:t>This is the belief that output from the individual and the success of</a:t>
            </a:r>
          </a:p>
          <a:p>
            <a:pPr lvl="1">
              <a:lnSpc>
                <a:spcPct val="80000"/>
              </a:lnSpc>
              <a:buFontTx/>
              <a:buNone/>
            </a:pPr>
            <a:r>
              <a:rPr lang="en-US" sz="2000" dirty="0" smtClean="0"/>
              <a:t> the  situation are linked, for example, if I work harder then the outcome</a:t>
            </a:r>
          </a:p>
          <a:p>
            <a:pPr lvl="1">
              <a:lnSpc>
                <a:spcPct val="80000"/>
              </a:lnSpc>
              <a:buFontTx/>
              <a:buNone/>
            </a:pPr>
            <a:r>
              <a:rPr lang="en-US" sz="2000" dirty="0" smtClean="0"/>
              <a:t> will be better.</a:t>
            </a:r>
          </a:p>
          <a:p>
            <a:pPr lvl="1">
              <a:lnSpc>
                <a:spcPct val="80000"/>
              </a:lnSpc>
              <a:buFontTx/>
              <a:buNone/>
            </a:pPr>
            <a:r>
              <a:rPr lang="en-US" sz="2000" b="1" dirty="0" smtClean="0"/>
              <a:t>Instrumentality</a:t>
            </a:r>
            <a:r>
              <a:rPr lang="en-US" sz="2000" dirty="0" smtClean="0"/>
              <a:t> </a:t>
            </a:r>
          </a:p>
          <a:p>
            <a:pPr lvl="1">
              <a:lnSpc>
                <a:spcPct val="80000"/>
              </a:lnSpc>
              <a:buFontTx/>
              <a:buNone/>
            </a:pPr>
            <a:r>
              <a:rPr lang="en-US" sz="2000" dirty="0" smtClean="0"/>
              <a:t>This is the belief that the success of the situation is linked to the</a:t>
            </a:r>
          </a:p>
          <a:p>
            <a:pPr lvl="1">
              <a:lnSpc>
                <a:spcPct val="80000"/>
              </a:lnSpc>
              <a:buFontTx/>
              <a:buNone/>
            </a:pPr>
            <a:r>
              <a:rPr lang="en-US" sz="2000" dirty="0" smtClean="0"/>
              <a:t>expected outcome of the situation, for example, it's gone really well,  so I'd expect praise</a:t>
            </a:r>
            <a:endParaRPr lang="en-US" sz="2000" u="sng" dirty="0" smtClean="0"/>
          </a:p>
        </p:txBody>
      </p:sp>
      <p:sp>
        <p:nvSpPr>
          <p:cNvPr id="37890" name="Title 1"/>
          <p:cNvSpPr>
            <a:spLocks noGrp="1"/>
          </p:cNvSpPr>
          <p:nvPr>
            <p:ph type="title"/>
          </p:nvPr>
        </p:nvSpPr>
        <p:spPr>
          <a:xfrm>
            <a:off x="-381000" y="228600"/>
            <a:ext cx="8229600" cy="838200"/>
          </a:xfrm>
        </p:spPr>
        <p:txBody>
          <a:bodyPr/>
          <a:lstStyle/>
          <a:p>
            <a:pPr marL="742950" indent="-742950"/>
            <a:r>
              <a:rPr lang="en-US" sz="3800" dirty="0" smtClean="0"/>
              <a:t/>
            </a:r>
            <a:br>
              <a:rPr lang="en-US" sz="3800" dirty="0" smtClean="0"/>
            </a:br>
            <a:r>
              <a:rPr lang="en-US" sz="3800" dirty="0" smtClean="0"/>
              <a:t>Behavioral/Humanistic theory</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14</a:t>
            </a:fld>
            <a:endParaRPr lang="en-US"/>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dirty="0" smtClean="0"/>
              <a:t>Once the organization identifies the need for change, it should assess the possible implications of this change. This may require:</a:t>
            </a:r>
          </a:p>
          <a:p>
            <a:pPr lvl="1">
              <a:defRPr/>
            </a:pPr>
            <a:r>
              <a:rPr lang="en-US" dirty="0" smtClean="0"/>
              <a:t>Definition of alterations in operational methods, staffing levels and the employee's attitudes and perspectives necessary to </a:t>
            </a:r>
            <a:br>
              <a:rPr lang="en-US" dirty="0" smtClean="0"/>
            </a:br>
            <a:r>
              <a:rPr lang="en-US" dirty="0" smtClean="0"/>
              <a:t>implement alterations.</a:t>
            </a:r>
          </a:p>
          <a:p>
            <a:pPr lvl="1">
              <a:defRPr/>
            </a:pPr>
            <a:r>
              <a:rPr lang="en-US" dirty="0" smtClean="0"/>
              <a:t>New equipment and systems.</a:t>
            </a:r>
          </a:p>
          <a:p>
            <a:pPr lvl="1">
              <a:defRPr/>
            </a:pPr>
            <a:r>
              <a:rPr lang="en-US" dirty="0" smtClean="0"/>
              <a:t>Redesigning of jobs.</a:t>
            </a:r>
          </a:p>
          <a:p>
            <a:pPr lvl="1">
              <a:defRPr/>
            </a:pPr>
            <a:r>
              <a:rPr lang="en-US" dirty="0" smtClean="0"/>
              <a:t>Restructuring of jobs.</a:t>
            </a:r>
            <a:endParaRPr lang="en-US" dirty="0"/>
          </a:p>
        </p:txBody>
      </p:sp>
      <p:sp>
        <p:nvSpPr>
          <p:cNvPr id="153602" name="Title 1"/>
          <p:cNvSpPr>
            <a:spLocks noGrp="1"/>
          </p:cNvSpPr>
          <p:nvPr>
            <p:ph type="title"/>
          </p:nvPr>
        </p:nvSpPr>
        <p:spPr>
          <a:xfrm>
            <a:off x="685800" y="0"/>
            <a:ext cx="6858000" cy="1143000"/>
          </a:xfrm>
        </p:spPr>
        <p:txBody>
          <a:bodyPr/>
          <a:lstStyle/>
          <a:p>
            <a:r>
              <a:rPr lang="en-US" dirty="0" smtClean="0"/>
              <a:t>Change management cont..</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140</a:t>
            </a:fld>
            <a:endParaRPr lang="en-US"/>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defRPr/>
            </a:pPr>
            <a:r>
              <a:rPr lang="en-US" dirty="0" smtClean="0"/>
              <a:t>Employees may fear change because of its potential for the disruption of the existing status quo in the organization. The following are some of the reasons why people resist change:</a:t>
            </a:r>
          </a:p>
          <a:p>
            <a:pPr lvl="1">
              <a:defRPr/>
            </a:pPr>
            <a:r>
              <a:rPr lang="en-US" dirty="0" smtClean="0"/>
              <a:t>Insecurity, fear of unforeseen consequences and threats to individual status.</a:t>
            </a:r>
          </a:p>
          <a:p>
            <a:pPr lvl="1">
              <a:defRPr/>
            </a:pPr>
            <a:r>
              <a:rPr lang="en-US" dirty="0" smtClean="0"/>
              <a:t>Skills and experience acquired may have no further value.</a:t>
            </a:r>
          </a:p>
          <a:p>
            <a:pPr lvl="1">
              <a:defRPr/>
            </a:pPr>
            <a:r>
              <a:rPr lang="en-US" dirty="0" smtClean="0"/>
              <a:t>Possible collapse of work groups and interpersonal relationships.</a:t>
            </a:r>
          </a:p>
          <a:p>
            <a:pPr>
              <a:defRPr/>
            </a:pPr>
            <a:endParaRPr lang="en-US" dirty="0"/>
          </a:p>
        </p:txBody>
      </p:sp>
      <p:sp>
        <p:nvSpPr>
          <p:cNvPr id="154626" name="Title 1"/>
          <p:cNvSpPr>
            <a:spLocks noGrp="1"/>
          </p:cNvSpPr>
          <p:nvPr>
            <p:ph type="title"/>
          </p:nvPr>
        </p:nvSpPr>
        <p:spPr>
          <a:xfrm>
            <a:off x="762000" y="0"/>
            <a:ext cx="7772400" cy="1143000"/>
          </a:xfrm>
        </p:spPr>
        <p:txBody>
          <a:bodyPr/>
          <a:lstStyle/>
          <a:p>
            <a:r>
              <a:rPr lang="en-US" smtClean="0"/>
              <a:t>Resistance to change</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141</a:t>
            </a:fld>
            <a:endParaRPr lang="en-US"/>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Content Placeholder 2"/>
          <p:cNvSpPr>
            <a:spLocks noGrp="1"/>
          </p:cNvSpPr>
          <p:nvPr>
            <p:ph idx="1"/>
          </p:nvPr>
        </p:nvSpPr>
        <p:spPr/>
        <p:txBody>
          <a:bodyPr/>
          <a:lstStyle/>
          <a:p>
            <a:pPr>
              <a:buFontTx/>
              <a:buNone/>
            </a:pPr>
            <a:r>
              <a:rPr lang="en-GB" smtClean="0"/>
              <a:t/>
            </a:r>
            <a:br>
              <a:rPr lang="en-GB" smtClean="0"/>
            </a:br>
            <a:r>
              <a:rPr lang="en-GB" smtClean="0"/>
              <a:t>Planned change is a set of activities in an organization that are intentional and goal-oriented.</a:t>
            </a:r>
          </a:p>
          <a:p>
            <a:endParaRPr lang="en-GB" smtClean="0"/>
          </a:p>
        </p:txBody>
      </p:sp>
      <p:sp>
        <p:nvSpPr>
          <p:cNvPr id="155650" name="Title 1"/>
          <p:cNvSpPr>
            <a:spLocks noGrp="1"/>
          </p:cNvSpPr>
          <p:nvPr>
            <p:ph type="title"/>
          </p:nvPr>
        </p:nvSpPr>
        <p:spPr>
          <a:xfrm>
            <a:off x="838200" y="0"/>
            <a:ext cx="7772400" cy="1143000"/>
          </a:xfrm>
        </p:spPr>
        <p:txBody>
          <a:bodyPr/>
          <a:lstStyle/>
          <a:p>
            <a:r>
              <a:rPr lang="en-GB" b="1" smtClean="0"/>
              <a:t>What is planned change?</a:t>
            </a:r>
            <a:endParaRPr lang="en-GB" smtClean="0"/>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142</a:t>
            </a:fld>
            <a:endParaRPr lang="en-US"/>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Tx/>
              <a:buNone/>
              <a:defRPr/>
            </a:pPr>
            <a:r>
              <a:rPr lang="en-GB" dirty="0" smtClean="0"/>
              <a:t>Essentially </a:t>
            </a:r>
            <a:r>
              <a:rPr lang="en-GB" dirty="0"/>
              <a:t>there are two goals:</a:t>
            </a:r>
          </a:p>
          <a:p>
            <a:pPr>
              <a:defRPr/>
            </a:pPr>
            <a:r>
              <a:rPr lang="en-GB" dirty="0"/>
              <a:t>It seeks to </a:t>
            </a:r>
            <a:r>
              <a:rPr lang="en-GB" b="1" dirty="0"/>
              <a:t>improve the ability of organization </a:t>
            </a:r>
            <a:r>
              <a:rPr lang="en-GB" dirty="0"/>
              <a:t>to adapt to changes in its environment. </a:t>
            </a:r>
          </a:p>
          <a:p>
            <a:pPr>
              <a:defRPr/>
            </a:pPr>
            <a:r>
              <a:rPr lang="en-GB" dirty="0"/>
              <a:t>It seeks to change </a:t>
            </a:r>
            <a:r>
              <a:rPr lang="en-GB" b="1" dirty="0"/>
              <a:t>employee </a:t>
            </a:r>
            <a:r>
              <a:rPr lang="en-GB" b="1" dirty="0" err="1"/>
              <a:t>behavior</a:t>
            </a:r>
            <a:r>
              <a:rPr lang="en-GB" b="1" dirty="0"/>
              <a:t> </a:t>
            </a:r>
            <a:r>
              <a:rPr lang="en-GB" dirty="0"/>
              <a:t>since an organization’s success or failure is essentially due to the things its employees do or fail to do, planned change is concerned with changing the </a:t>
            </a:r>
            <a:r>
              <a:rPr lang="en-GB" dirty="0" err="1"/>
              <a:t>behavior</a:t>
            </a:r>
            <a:r>
              <a:rPr lang="en-GB" dirty="0"/>
              <a:t> of individuals and groups within the organization. </a:t>
            </a:r>
          </a:p>
          <a:p>
            <a:pPr>
              <a:defRPr/>
            </a:pPr>
            <a:endParaRPr lang="en-GB" dirty="0"/>
          </a:p>
        </p:txBody>
      </p:sp>
      <p:sp>
        <p:nvSpPr>
          <p:cNvPr id="2" name="Title 1"/>
          <p:cNvSpPr>
            <a:spLocks noGrp="1"/>
          </p:cNvSpPr>
          <p:nvPr>
            <p:ph type="title"/>
          </p:nvPr>
        </p:nvSpPr>
        <p:spPr/>
        <p:txBody>
          <a:bodyPr>
            <a:normAutofit fontScale="90000"/>
          </a:bodyPr>
          <a:lstStyle/>
          <a:p>
            <a:pPr>
              <a:defRPr/>
            </a:pPr>
            <a:r>
              <a:rPr lang="en-GB" sz="4200" b="1" dirty="0" smtClean="0"/>
              <a:t>What are the goals of planned change</a:t>
            </a:r>
            <a:r>
              <a:rPr lang="en-GB" b="1" dirty="0" smtClean="0"/>
              <a:t>?</a:t>
            </a:r>
            <a:r>
              <a:rPr lang="en-GB" dirty="0" smtClean="0"/>
              <a:t/>
            </a:r>
            <a:br>
              <a:rPr lang="en-GB" dirty="0" smtClean="0"/>
            </a:br>
            <a:endParaRPr lang="en-GB" dirty="0"/>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143</a:t>
            </a:fld>
            <a:endParaRPr lang="en-US"/>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850" y="1700213"/>
            <a:ext cx="8229600" cy="4525962"/>
          </a:xfrm>
        </p:spPr>
        <p:txBody>
          <a:bodyPr>
            <a:normAutofit fontScale="85000" lnSpcReduction="20000"/>
          </a:bodyPr>
          <a:lstStyle/>
          <a:p>
            <a:pPr>
              <a:defRPr/>
            </a:pPr>
            <a:r>
              <a:rPr lang="en-GB" dirty="0" smtClean="0"/>
              <a:t>Organizations </a:t>
            </a:r>
            <a:r>
              <a:rPr lang="en-GB" dirty="0"/>
              <a:t>change because of several reasons some of which are external to the company &amp; others are internal to it. The External causes can be some of the following:</a:t>
            </a:r>
            <a:br>
              <a:rPr lang="en-GB" dirty="0"/>
            </a:br>
            <a:r>
              <a:rPr lang="en-GB" dirty="0"/>
              <a:t/>
            </a:r>
            <a:br>
              <a:rPr lang="en-GB" dirty="0"/>
            </a:br>
            <a:r>
              <a:rPr lang="en-GB" dirty="0"/>
              <a:t>1. Government policies</a:t>
            </a:r>
            <a:br>
              <a:rPr lang="en-GB" dirty="0"/>
            </a:br>
            <a:r>
              <a:rPr lang="en-GB" dirty="0"/>
              <a:t>2.  Changes in the economy</a:t>
            </a:r>
            <a:br>
              <a:rPr lang="en-GB" dirty="0"/>
            </a:br>
            <a:r>
              <a:rPr lang="en-GB" dirty="0"/>
              <a:t>3.  Competition</a:t>
            </a:r>
            <a:br>
              <a:rPr lang="en-GB" dirty="0"/>
            </a:br>
            <a:r>
              <a:rPr lang="en-GB" dirty="0"/>
              <a:t>4.  Cost of raw materials </a:t>
            </a:r>
            <a:br>
              <a:rPr lang="en-GB" dirty="0"/>
            </a:br>
            <a:r>
              <a:rPr lang="en-GB" dirty="0"/>
              <a:t>5.  Pressure groups</a:t>
            </a:r>
            <a:br>
              <a:rPr lang="en-GB" dirty="0"/>
            </a:br>
            <a:r>
              <a:rPr lang="en-GB" dirty="0"/>
              <a:t>6.  Technology push</a:t>
            </a:r>
            <a:br>
              <a:rPr lang="en-GB" dirty="0"/>
            </a:br>
            <a:r>
              <a:rPr lang="en-GB" dirty="0"/>
              <a:t>7.  Scarcity of </a:t>
            </a:r>
            <a:r>
              <a:rPr lang="en-GB" dirty="0" err="1"/>
              <a:t>labor</a:t>
            </a:r>
            <a:r>
              <a:rPr lang="en-GB" dirty="0"/>
              <a:t/>
            </a:r>
            <a:br>
              <a:rPr lang="en-GB" dirty="0"/>
            </a:br>
            <a:r>
              <a:rPr lang="en-GB" dirty="0"/>
              <a:t>8.  Social pressures</a:t>
            </a:r>
            <a:br>
              <a:rPr lang="en-GB" dirty="0"/>
            </a:br>
            <a:r>
              <a:rPr lang="en-GB" dirty="0"/>
              <a:t>9.  Legal requirements, etc </a:t>
            </a:r>
          </a:p>
          <a:p>
            <a:pPr>
              <a:defRPr/>
            </a:pPr>
            <a:endParaRPr lang="en-GB" dirty="0"/>
          </a:p>
        </p:txBody>
      </p:sp>
      <p:sp>
        <p:nvSpPr>
          <p:cNvPr id="2" name="Title 1"/>
          <p:cNvSpPr>
            <a:spLocks noGrp="1"/>
          </p:cNvSpPr>
          <p:nvPr>
            <p:ph type="title"/>
          </p:nvPr>
        </p:nvSpPr>
        <p:spPr>
          <a:xfrm>
            <a:off x="609600" y="0"/>
            <a:ext cx="7772400" cy="1143000"/>
          </a:xfrm>
        </p:spPr>
        <p:txBody>
          <a:bodyPr>
            <a:normAutofit/>
          </a:bodyPr>
          <a:lstStyle/>
          <a:p>
            <a:pPr>
              <a:defRPr/>
            </a:pPr>
            <a:r>
              <a:rPr lang="en-GB" b="1" dirty="0" smtClean="0"/>
              <a:t>Why organizations change?</a:t>
            </a:r>
            <a:r>
              <a:rPr lang="en-GB" dirty="0" smtClean="0"/>
              <a:t> </a:t>
            </a:r>
            <a:br>
              <a:rPr lang="en-GB" dirty="0" smtClean="0"/>
            </a:br>
            <a:endParaRPr lang="en-GB" dirty="0"/>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144</a:t>
            </a:fld>
            <a:endParaRPr lang="en-US"/>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057400"/>
            <a:ext cx="7772400" cy="4114800"/>
          </a:xfrm>
        </p:spPr>
        <p:txBody>
          <a:bodyPr>
            <a:normAutofit lnSpcReduction="10000"/>
          </a:bodyPr>
          <a:lstStyle/>
          <a:p>
            <a:pPr>
              <a:defRPr/>
            </a:pPr>
            <a:r>
              <a:rPr lang="en-US" dirty="0" smtClean="0"/>
              <a:t>Kurt Lewis suggested three steps to overcome resistance:</a:t>
            </a:r>
          </a:p>
          <a:p>
            <a:pPr lvl="1">
              <a:defRPr/>
            </a:pPr>
            <a:r>
              <a:rPr lang="en-US" dirty="0" smtClean="0"/>
              <a:t>Unfreeze, that is, getting rid of existing practices and ideas that stand in the way of change. This requires a high level of communication with employees to convince them that change </a:t>
            </a:r>
            <a:br>
              <a:rPr lang="en-US" dirty="0" smtClean="0"/>
            </a:br>
            <a:r>
              <a:rPr lang="en-US" dirty="0" smtClean="0"/>
              <a:t>is necessary.</a:t>
            </a:r>
          </a:p>
          <a:p>
            <a:pPr lvl="1">
              <a:defRPr/>
            </a:pPr>
            <a:r>
              <a:rPr lang="en-US" dirty="0" smtClean="0"/>
              <a:t>Change, that is, teaching employees to think and </a:t>
            </a:r>
            <a:br>
              <a:rPr lang="en-US" dirty="0" smtClean="0"/>
            </a:br>
            <a:r>
              <a:rPr lang="en-US" dirty="0" smtClean="0"/>
              <a:t>perform differently.</a:t>
            </a:r>
          </a:p>
          <a:p>
            <a:pPr lvl="1">
              <a:defRPr/>
            </a:pPr>
            <a:r>
              <a:rPr lang="en-US" dirty="0" smtClean="0"/>
              <a:t>Refreeze, that is, establishing new norms and standard practices.</a:t>
            </a:r>
          </a:p>
          <a:p>
            <a:pPr lvl="1">
              <a:defRPr/>
            </a:pPr>
            <a:endParaRPr lang="en-US" dirty="0"/>
          </a:p>
        </p:txBody>
      </p:sp>
      <p:sp>
        <p:nvSpPr>
          <p:cNvPr id="158722" name="Title 1"/>
          <p:cNvSpPr>
            <a:spLocks noGrp="1"/>
          </p:cNvSpPr>
          <p:nvPr>
            <p:ph type="title"/>
          </p:nvPr>
        </p:nvSpPr>
        <p:spPr>
          <a:xfrm>
            <a:off x="685800" y="0"/>
            <a:ext cx="7772400" cy="1143000"/>
          </a:xfrm>
        </p:spPr>
        <p:txBody>
          <a:bodyPr/>
          <a:lstStyle/>
          <a:p>
            <a:r>
              <a:rPr lang="en-US" smtClean="0"/>
              <a:t>Overcoming resistance</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145</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idx="1"/>
          </p:nvPr>
        </p:nvSpPr>
        <p:spPr>
          <a:xfrm>
            <a:off x="381000" y="1524000"/>
            <a:ext cx="8534400" cy="5638800"/>
          </a:xfrm>
        </p:spPr>
        <p:txBody>
          <a:bodyPr/>
          <a:lstStyle/>
          <a:p>
            <a:r>
              <a:rPr lang="en-US" sz="2800" dirty="0" smtClean="0"/>
              <a:t>This theory would seem most applicable to a traditional attitude work situation where the level of motivation depends on whether the employee wants the reward on offer for doing a good job and whether they believe more effort will lead to that reward. </a:t>
            </a:r>
          </a:p>
          <a:p>
            <a:r>
              <a:rPr lang="en-US" sz="2800" dirty="0" smtClean="0"/>
              <a:t>However, it could equally apply to any situation where someone does something because they expect a certain outcome</a:t>
            </a:r>
          </a:p>
        </p:txBody>
      </p:sp>
      <p:sp>
        <p:nvSpPr>
          <p:cNvPr id="3" name="Slide Number Placeholder 2"/>
          <p:cNvSpPr>
            <a:spLocks noGrp="1"/>
          </p:cNvSpPr>
          <p:nvPr>
            <p:ph type="sldNum" sz="quarter" idx="12"/>
          </p:nvPr>
        </p:nvSpPr>
        <p:spPr/>
        <p:txBody>
          <a:bodyPr/>
          <a:lstStyle/>
          <a:p>
            <a:pPr>
              <a:defRPr/>
            </a:pPr>
            <a:fld id="{1D32BF61-CA63-4F5C-A54F-EF21C0B112D8}" type="slidenum">
              <a:rPr lang="en-US" smtClean="0"/>
              <a:pPr>
                <a:defRPr/>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0"/>
            <a:ext cx="8610600" cy="4953000"/>
          </a:xfrm>
        </p:spPr>
        <p:txBody>
          <a:bodyPr>
            <a:normAutofit fontScale="92500"/>
          </a:bodyPr>
          <a:lstStyle/>
          <a:p>
            <a:pPr marL="514350" indent="-514350">
              <a:lnSpc>
                <a:spcPct val="90000"/>
              </a:lnSpc>
              <a:buFontTx/>
              <a:buAutoNum type="arabicPeriod" startAt="4"/>
            </a:pPr>
            <a:r>
              <a:rPr lang="en-US" sz="2600" u="sng" dirty="0" smtClean="0"/>
              <a:t>Fredrick Herzberg’s Two Factor Theory </a:t>
            </a:r>
          </a:p>
          <a:p>
            <a:pPr marL="514350" indent="-514350">
              <a:lnSpc>
                <a:spcPct val="90000"/>
              </a:lnSpc>
            </a:pPr>
            <a:r>
              <a:rPr lang="en-US" sz="2600" dirty="0" smtClean="0"/>
              <a:t>This theory of motivation is based on the idea that some factors motivate and some </a:t>
            </a:r>
            <a:r>
              <a:rPr lang="en-US" sz="2600" dirty="0" err="1" smtClean="0"/>
              <a:t>demotivate</a:t>
            </a:r>
            <a:r>
              <a:rPr lang="en-US" sz="2600" dirty="0" smtClean="0"/>
              <a:t>.  These factors fall into two categories. </a:t>
            </a:r>
          </a:p>
          <a:p>
            <a:pPr marL="514350" indent="-514350">
              <a:lnSpc>
                <a:spcPct val="90000"/>
              </a:lnSpc>
              <a:buFontTx/>
              <a:buNone/>
            </a:pPr>
            <a:r>
              <a:rPr lang="en-US" sz="2600" b="1" dirty="0" smtClean="0"/>
              <a:t>Hygiene Factors</a:t>
            </a:r>
            <a:r>
              <a:rPr lang="en-US" sz="2600" dirty="0" smtClean="0"/>
              <a:t> </a:t>
            </a:r>
          </a:p>
          <a:p>
            <a:pPr marL="514350" indent="-514350">
              <a:lnSpc>
                <a:spcPct val="90000"/>
              </a:lnSpc>
            </a:pPr>
            <a:r>
              <a:rPr lang="en-US" sz="2600" dirty="0" smtClean="0"/>
              <a:t>They are needed to ensure an employee does not become dissatisfied. They do not lead to higher levels of motivation, but without them there is dissatisfaction. They are:</a:t>
            </a:r>
          </a:p>
          <a:p>
            <a:pPr lvl="1">
              <a:lnSpc>
                <a:spcPct val="90000"/>
              </a:lnSpc>
            </a:pPr>
            <a:r>
              <a:rPr lang="en-US" sz="2200" dirty="0" smtClean="0"/>
              <a:t>Interpersonal relationships</a:t>
            </a:r>
          </a:p>
          <a:p>
            <a:pPr lvl="1">
              <a:lnSpc>
                <a:spcPct val="90000"/>
              </a:lnSpc>
            </a:pPr>
            <a:r>
              <a:rPr lang="en-US" sz="2200" dirty="0" smtClean="0"/>
              <a:t>Work conditions</a:t>
            </a:r>
          </a:p>
          <a:p>
            <a:pPr lvl="1">
              <a:lnSpc>
                <a:spcPct val="90000"/>
              </a:lnSpc>
            </a:pPr>
            <a:r>
              <a:rPr lang="en-US" sz="2200" dirty="0" smtClean="0"/>
              <a:t>Salary</a:t>
            </a:r>
          </a:p>
          <a:p>
            <a:pPr lvl="1">
              <a:lnSpc>
                <a:spcPct val="90000"/>
              </a:lnSpc>
            </a:pPr>
            <a:r>
              <a:rPr lang="en-US" sz="2200" dirty="0" smtClean="0"/>
              <a:t>Status</a:t>
            </a:r>
          </a:p>
          <a:p>
            <a:pPr lvl="1">
              <a:lnSpc>
                <a:spcPct val="90000"/>
              </a:lnSpc>
            </a:pPr>
            <a:r>
              <a:rPr lang="en-US" sz="2200" dirty="0" smtClean="0"/>
              <a:t>Security</a:t>
            </a:r>
          </a:p>
          <a:p>
            <a:pPr marL="514350" indent="-514350">
              <a:lnSpc>
                <a:spcPct val="90000"/>
              </a:lnSpc>
              <a:buFontTx/>
              <a:buAutoNum type="arabicPeriod" startAt="3"/>
            </a:pPr>
            <a:endParaRPr lang="en-US" sz="2600" dirty="0" smtClean="0"/>
          </a:p>
        </p:txBody>
      </p:sp>
      <p:sp>
        <p:nvSpPr>
          <p:cNvPr id="39938" name="Title 1"/>
          <p:cNvSpPr>
            <a:spLocks noGrp="1"/>
          </p:cNvSpPr>
          <p:nvPr>
            <p:ph type="title"/>
          </p:nvPr>
        </p:nvSpPr>
        <p:spPr>
          <a:xfrm>
            <a:off x="304800" y="0"/>
            <a:ext cx="8229600" cy="914400"/>
          </a:xfrm>
        </p:spPr>
        <p:txBody>
          <a:bodyPr/>
          <a:lstStyle/>
          <a:p>
            <a:pPr marL="742950" indent="-742950"/>
            <a:r>
              <a:rPr lang="en-US" dirty="0" smtClean="0"/>
              <a:t>Behavioral/Humanistic theory</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915400" cy="5181600"/>
          </a:xfrm>
        </p:spPr>
        <p:txBody>
          <a:bodyPr>
            <a:normAutofit/>
          </a:bodyPr>
          <a:lstStyle/>
          <a:p>
            <a:pPr>
              <a:buFontTx/>
              <a:buNone/>
            </a:pPr>
            <a:r>
              <a:rPr lang="en-US" sz="2800" b="1" dirty="0" smtClean="0"/>
              <a:t>Motivation Factors</a:t>
            </a:r>
            <a:r>
              <a:rPr lang="en-US" sz="2800" dirty="0" smtClean="0"/>
              <a:t> </a:t>
            </a:r>
          </a:p>
          <a:p>
            <a:r>
              <a:rPr lang="en-US" sz="2800" dirty="0" smtClean="0"/>
              <a:t>They are needed in order to motivate an employee into higher performance. These include: </a:t>
            </a:r>
          </a:p>
          <a:p>
            <a:pPr lvl="1"/>
            <a:r>
              <a:rPr lang="en-US" sz="2400" dirty="0" smtClean="0"/>
              <a:t>Achievement</a:t>
            </a:r>
          </a:p>
          <a:p>
            <a:pPr lvl="1"/>
            <a:r>
              <a:rPr lang="en-US" sz="2400" dirty="0" smtClean="0"/>
              <a:t>Growth</a:t>
            </a:r>
          </a:p>
          <a:p>
            <a:pPr lvl="1"/>
            <a:r>
              <a:rPr lang="en-US" sz="2400" dirty="0" smtClean="0"/>
              <a:t>Responsibility for task</a:t>
            </a:r>
          </a:p>
          <a:p>
            <a:pPr lvl="1"/>
            <a:r>
              <a:rPr lang="en-US" sz="2400" dirty="0" smtClean="0"/>
              <a:t>Interest in the job</a:t>
            </a:r>
          </a:p>
          <a:p>
            <a:pPr>
              <a:buFontTx/>
              <a:buAutoNum type="arabicPeriod" startAt="3"/>
            </a:pPr>
            <a:endParaRPr lang="en-US" sz="2800" dirty="0" smtClean="0"/>
          </a:p>
        </p:txBody>
      </p:sp>
      <p:sp>
        <p:nvSpPr>
          <p:cNvPr id="40962" name="Title 1"/>
          <p:cNvSpPr>
            <a:spLocks noGrp="1"/>
          </p:cNvSpPr>
          <p:nvPr>
            <p:ph type="title"/>
          </p:nvPr>
        </p:nvSpPr>
        <p:spPr>
          <a:xfrm>
            <a:off x="152400" y="152400"/>
            <a:ext cx="8229600" cy="914400"/>
          </a:xfrm>
        </p:spPr>
        <p:txBody>
          <a:bodyPr/>
          <a:lstStyle/>
          <a:p>
            <a:r>
              <a:rPr lang="en-US" smtClean="0"/>
              <a:t>Behavioral/ Humanistic theory</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Content Placeholder 2"/>
          <p:cNvSpPr>
            <a:spLocks noGrp="1"/>
          </p:cNvSpPr>
          <p:nvPr>
            <p:ph idx="1"/>
          </p:nvPr>
        </p:nvSpPr>
        <p:spPr/>
        <p:txBody>
          <a:bodyPr/>
          <a:lstStyle/>
          <a:p>
            <a:endParaRPr lang="en-US" smtClean="0"/>
          </a:p>
          <a:p>
            <a:endParaRPr lang="en-US" smtClean="0"/>
          </a:p>
        </p:txBody>
      </p:sp>
      <p:sp>
        <p:nvSpPr>
          <p:cNvPr id="41986" name="Title 1"/>
          <p:cNvSpPr>
            <a:spLocks noGrp="1"/>
          </p:cNvSpPr>
          <p:nvPr>
            <p:ph type="title"/>
          </p:nvPr>
        </p:nvSpPr>
        <p:spPr>
          <a:xfrm>
            <a:off x="838200" y="228600"/>
            <a:ext cx="7772400" cy="1143000"/>
          </a:xfrm>
        </p:spPr>
        <p:txBody>
          <a:bodyPr/>
          <a:lstStyle/>
          <a:p>
            <a:r>
              <a:rPr lang="en-US" dirty="0" smtClean="0"/>
              <a:t>Two factor-Hertzberg</a:t>
            </a:r>
          </a:p>
        </p:txBody>
      </p:sp>
      <p:sp>
        <p:nvSpPr>
          <p:cNvPr id="4" name="Rectangle 3"/>
          <p:cNvSpPr/>
          <p:nvPr/>
        </p:nvSpPr>
        <p:spPr>
          <a:xfrm>
            <a:off x="990600" y="2057400"/>
            <a:ext cx="1447800" cy="3657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Employees </a:t>
            </a:r>
          </a:p>
          <a:p>
            <a:pPr algn="ctr" fontAlgn="auto">
              <a:spcBef>
                <a:spcPts val="0"/>
              </a:spcBef>
              <a:spcAft>
                <a:spcPts val="0"/>
              </a:spcAft>
              <a:defRPr/>
            </a:pPr>
            <a:r>
              <a:rPr lang="en-US" dirty="0"/>
              <a:t>Dissatisfied and</a:t>
            </a:r>
          </a:p>
          <a:p>
            <a:pPr algn="ctr" fontAlgn="auto">
              <a:spcBef>
                <a:spcPts val="0"/>
              </a:spcBef>
              <a:spcAft>
                <a:spcPts val="0"/>
              </a:spcAft>
              <a:defRPr/>
            </a:pPr>
            <a:r>
              <a:rPr lang="en-US" dirty="0"/>
              <a:t>unmotivated</a:t>
            </a:r>
          </a:p>
        </p:txBody>
      </p:sp>
      <p:sp>
        <p:nvSpPr>
          <p:cNvPr id="5" name="Rectangle 4"/>
          <p:cNvSpPr/>
          <p:nvPr/>
        </p:nvSpPr>
        <p:spPr>
          <a:xfrm>
            <a:off x="3429000" y="2057400"/>
            <a:ext cx="14478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Employees not </a:t>
            </a:r>
          </a:p>
          <a:p>
            <a:pPr algn="ctr" fontAlgn="auto">
              <a:spcBef>
                <a:spcPts val="0"/>
              </a:spcBef>
              <a:spcAft>
                <a:spcPts val="0"/>
              </a:spcAft>
              <a:defRPr/>
            </a:pPr>
            <a:r>
              <a:rPr lang="en-US" dirty="0"/>
              <a:t>Dissatisfied but</a:t>
            </a:r>
          </a:p>
          <a:p>
            <a:pPr algn="ctr" fontAlgn="auto">
              <a:spcBef>
                <a:spcPts val="0"/>
              </a:spcBef>
              <a:spcAft>
                <a:spcPts val="0"/>
              </a:spcAft>
              <a:defRPr/>
            </a:pPr>
            <a:r>
              <a:rPr lang="en-US" dirty="0"/>
              <a:t>Unmotivated</a:t>
            </a:r>
          </a:p>
        </p:txBody>
      </p:sp>
      <p:sp>
        <p:nvSpPr>
          <p:cNvPr id="6" name="Rectangle 5"/>
          <p:cNvSpPr/>
          <p:nvPr/>
        </p:nvSpPr>
        <p:spPr>
          <a:xfrm>
            <a:off x="5943600" y="2057400"/>
            <a:ext cx="1447800" cy="381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t>Employees satisfied </a:t>
            </a:r>
          </a:p>
          <a:p>
            <a:pPr algn="ctr" fontAlgn="auto">
              <a:spcBef>
                <a:spcPts val="0"/>
              </a:spcBef>
              <a:spcAft>
                <a:spcPts val="0"/>
              </a:spcAft>
              <a:defRPr/>
            </a:pPr>
            <a:r>
              <a:rPr lang="en-US" dirty="0"/>
              <a:t>And</a:t>
            </a:r>
          </a:p>
          <a:p>
            <a:pPr algn="ctr" fontAlgn="auto">
              <a:spcBef>
                <a:spcPts val="0"/>
              </a:spcBef>
              <a:spcAft>
                <a:spcPts val="0"/>
              </a:spcAft>
              <a:defRPr/>
            </a:pPr>
            <a:r>
              <a:rPr lang="en-US" dirty="0"/>
              <a:t>motivated</a:t>
            </a:r>
          </a:p>
        </p:txBody>
      </p:sp>
      <p:sp>
        <p:nvSpPr>
          <p:cNvPr id="7" name="Right Arrow 6"/>
          <p:cNvSpPr/>
          <p:nvPr/>
        </p:nvSpPr>
        <p:spPr>
          <a:xfrm>
            <a:off x="2438400" y="4114800"/>
            <a:ext cx="977900" cy="484188"/>
          </a:xfrm>
          <a:prstGeom prst="rightArrow">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extBox 7"/>
          <p:cNvSpPr txBox="1"/>
          <p:nvPr/>
        </p:nvSpPr>
        <p:spPr>
          <a:xfrm rot="16200000">
            <a:off x="2034381" y="4137819"/>
            <a:ext cx="1635125" cy="369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fontAlgn="auto">
              <a:spcBef>
                <a:spcPts val="0"/>
              </a:spcBef>
              <a:spcAft>
                <a:spcPts val="0"/>
              </a:spcAft>
              <a:defRPr/>
            </a:pPr>
            <a:r>
              <a:rPr lang="en-US" dirty="0"/>
              <a:t>Hygiene factors</a:t>
            </a:r>
          </a:p>
        </p:txBody>
      </p:sp>
      <p:sp>
        <p:nvSpPr>
          <p:cNvPr id="9" name="Right Arrow 8"/>
          <p:cNvSpPr/>
          <p:nvPr/>
        </p:nvSpPr>
        <p:spPr>
          <a:xfrm>
            <a:off x="4876800" y="4114800"/>
            <a:ext cx="1066800" cy="484188"/>
          </a:xfrm>
          <a:prstGeom prst="rightArrow">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TextBox 10"/>
          <p:cNvSpPr txBox="1"/>
          <p:nvPr/>
        </p:nvSpPr>
        <p:spPr>
          <a:xfrm rot="16200000">
            <a:off x="4337050" y="4289425"/>
            <a:ext cx="1906588" cy="369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fontAlgn="auto">
              <a:spcBef>
                <a:spcPts val="0"/>
              </a:spcBef>
              <a:spcAft>
                <a:spcPts val="0"/>
              </a:spcAft>
              <a:defRPr/>
            </a:pPr>
            <a:r>
              <a:rPr lang="en-US" dirty="0"/>
              <a:t>Motivation factors</a:t>
            </a:r>
          </a:p>
        </p:txBody>
      </p:sp>
      <p:sp>
        <p:nvSpPr>
          <p:cNvPr id="12" name="Slide Number Placeholder 11"/>
          <p:cNvSpPr>
            <a:spLocks noGrp="1"/>
          </p:cNvSpPr>
          <p:nvPr>
            <p:ph type="sldNum" sz="quarter" idx="12"/>
          </p:nvPr>
        </p:nvSpPr>
        <p:spPr/>
        <p:txBody>
          <a:bodyPr/>
          <a:lstStyle/>
          <a:p>
            <a:pPr>
              <a:defRPr/>
            </a:pPr>
            <a:fld id="{1D32BF61-CA63-4F5C-A54F-EF21C0B112D8}"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0"/>
            <a:ext cx="8229600" cy="6858000"/>
          </a:xfrm>
        </p:spPr>
        <p:txBody>
          <a:bodyPr>
            <a:normAutofit/>
          </a:bodyPr>
          <a:lstStyle/>
          <a:p>
            <a:pPr marL="514350" indent="-514350">
              <a:buFontTx/>
              <a:buNone/>
            </a:pPr>
            <a:r>
              <a:rPr lang="en-US" sz="2800" u="sng" dirty="0" smtClean="0">
                <a:solidFill>
                  <a:schemeClr val="bg1"/>
                </a:solidFill>
              </a:rPr>
              <a:t>Fredrick</a:t>
            </a:r>
            <a:r>
              <a:rPr lang="en-US" sz="2800" u="sng" dirty="0" smtClean="0"/>
              <a:t> </a:t>
            </a:r>
            <a:r>
              <a:rPr lang="en-US" sz="2800" u="sng" dirty="0" smtClean="0">
                <a:solidFill>
                  <a:schemeClr val="bg1"/>
                </a:solidFill>
              </a:rPr>
              <a:t>Herzberg’s Two Factor Theory cont…</a:t>
            </a:r>
          </a:p>
          <a:p>
            <a:pPr marL="514350" indent="-514350"/>
            <a:r>
              <a:rPr lang="en-US" sz="2400" dirty="0" smtClean="0">
                <a:solidFill>
                  <a:schemeClr val="bg1"/>
                </a:solidFill>
              </a:rPr>
              <a:t>According to Herzberg, merging the hygiene and motivation factors results in four scenarios</a:t>
            </a:r>
            <a:r>
              <a:rPr lang="en-US" sz="2600" dirty="0" smtClean="0">
                <a:solidFill>
                  <a:schemeClr val="bg1"/>
                </a:solidFill>
              </a:rPr>
              <a:t>:</a:t>
            </a:r>
          </a:p>
          <a:p>
            <a:pPr marL="514350" indent="-514350">
              <a:buFontTx/>
              <a:buAutoNum type="arabicPeriod" startAt="3"/>
            </a:pPr>
            <a:endParaRPr lang="en-US" sz="2800" dirty="0" smtClean="0"/>
          </a:p>
        </p:txBody>
      </p:sp>
      <p:cxnSp>
        <p:nvCxnSpPr>
          <p:cNvPr id="7" name="Straight Arrow Connector 6"/>
          <p:cNvCxnSpPr/>
          <p:nvPr/>
        </p:nvCxnSpPr>
        <p:spPr>
          <a:xfrm rot="16200000" flipV="1">
            <a:off x="1676400" y="4572000"/>
            <a:ext cx="4495800" cy="76200"/>
          </a:xfrm>
          <a:prstGeom prst="straightConnector1">
            <a:avLst/>
          </a:prstGeom>
          <a:ln w="12700" cmpd="sng">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04800" y="4343400"/>
            <a:ext cx="7848600" cy="1588"/>
          </a:xfrm>
          <a:prstGeom prst="straightConnector1">
            <a:avLst/>
          </a:prstGeom>
          <a:ln w="9525" cap="rnd" cmpd="sng">
            <a:bevel/>
            <a:tailEnd type="arrow"/>
          </a:ln>
        </p:spPr>
        <p:style>
          <a:lnRef idx="1">
            <a:schemeClr val="accent1"/>
          </a:lnRef>
          <a:fillRef idx="0">
            <a:schemeClr val="accent1"/>
          </a:fillRef>
          <a:effectRef idx="0">
            <a:schemeClr val="accent1"/>
          </a:effectRef>
          <a:fontRef idx="minor">
            <a:schemeClr val="tx1"/>
          </a:fontRef>
        </p:style>
      </p:cxnSp>
      <p:sp>
        <p:nvSpPr>
          <p:cNvPr id="43013" name="TextBox 22"/>
          <p:cNvSpPr txBox="1">
            <a:spLocks noChangeArrowheads="1"/>
          </p:cNvSpPr>
          <p:nvPr/>
        </p:nvSpPr>
        <p:spPr bwMode="auto">
          <a:xfrm>
            <a:off x="304800" y="2438400"/>
            <a:ext cx="3657600" cy="1477963"/>
          </a:xfrm>
          <a:prstGeom prst="rect">
            <a:avLst/>
          </a:prstGeom>
          <a:noFill/>
          <a:ln w="9525">
            <a:noFill/>
            <a:miter lim="800000"/>
            <a:headEnd/>
            <a:tailEnd/>
          </a:ln>
        </p:spPr>
        <p:txBody>
          <a:bodyPr>
            <a:spAutoFit/>
          </a:bodyPr>
          <a:lstStyle/>
          <a:p>
            <a:r>
              <a:rPr lang="en-US" b="1">
                <a:solidFill>
                  <a:schemeClr val="tx2"/>
                </a:solidFill>
              </a:rPr>
              <a:t>HIGH HYGIENE +LOW MOTIVATION</a:t>
            </a:r>
            <a:r>
              <a:rPr lang="en-US">
                <a:solidFill>
                  <a:schemeClr val="tx2"/>
                </a:solidFill>
              </a:rPr>
              <a:t>=</a:t>
            </a:r>
          </a:p>
          <a:p>
            <a:pPr>
              <a:buFont typeface="Arial" pitchFamily="34" charset="0"/>
              <a:buChar char="•"/>
            </a:pPr>
            <a:r>
              <a:rPr lang="en-US" i="1">
                <a:solidFill>
                  <a:schemeClr val="tx2"/>
                </a:solidFill>
              </a:rPr>
              <a:t>Low motivation</a:t>
            </a:r>
          </a:p>
          <a:p>
            <a:pPr>
              <a:buFont typeface="Arial" pitchFamily="34" charset="0"/>
              <a:buChar char="•"/>
            </a:pPr>
            <a:r>
              <a:rPr lang="en-US" i="1">
                <a:solidFill>
                  <a:schemeClr val="tx2"/>
                </a:solidFill>
              </a:rPr>
              <a:t>Few complains</a:t>
            </a:r>
          </a:p>
          <a:p>
            <a:pPr>
              <a:buFont typeface="Arial" pitchFamily="34" charset="0"/>
              <a:buChar char="•"/>
            </a:pPr>
            <a:r>
              <a:rPr lang="en-US" i="1">
                <a:solidFill>
                  <a:schemeClr val="tx2"/>
                </a:solidFill>
              </a:rPr>
              <a:t>Low productivity</a:t>
            </a:r>
          </a:p>
          <a:p>
            <a:endParaRPr lang="en-US"/>
          </a:p>
        </p:txBody>
      </p:sp>
      <p:sp>
        <p:nvSpPr>
          <p:cNvPr id="43014" name="TextBox 25"/>
          <p:cNvSpPr txBox="1">
            <a:spLocks noChangeArrowheads="1"/>
          </p:cNvSpPr>
          <p:nvPr/>
        </p:nvSpPr>
        <p:spPr bwMode="auto">
          <a:xfrm>
            <a:off x="4191000" y="2514600"/>
            <a:ext cx="3724275" cy="1754188"/>
          </a:xfrm>
          <a:prstGeom prst="rect">
            <a:avLst/>
          </a:prstGeom>
          <a:noFill/>
          <a:ln w="9525">
            <a:noFill/>
            <a:miter lim="800000"/>
            <a:headEnd/>
            <a:tailEnd/>
          </a:ln>
        </p:spPr>
        <p:txBody>
          <a:bodyPr wrap="none">
            <a:spAutoFit/>
          </a:bodyPr>
          <a:lstStyle/>
          <a:p>
            <a:r>
              <a:rPr lang="en-US" b="1" dirty="0">
                <a:solidFill>
                  <a:schemeClr val="tx2"/>
                </a:solidFill>
              </a:rPr>
              <a:t>HIGH HYGIENE + HIGH MOTIVATION=</a:t>
            </a:r>
          </a:p>
          <a:p>
            <a:pPr>
              <a:buFont typeface="Arial" pitchFamily="34" charset="0"/>
              <a:buChar char="•"/>
            </a:pPr>
            <a:r>
              <a:rPr lang="en-US" i="1" dirty="0">
                <a:solidFill>
                  <a:schemeClr val="tx2"/>
                </a:solidFill>
              </a:rPr>
              <a:t>High motivation</a:t>
            </a:r>
          </a:p>
          <a:p>
            <a:pPr>
              <a:buFont typeface="Arial" pitchFamily="34" charset="0"/>
              <a:buChar char="•"/>
            </a:pPr>
            <a:r>
              <a:rPr lang="en-US" i="1" dirty="0">
                <a:solidFill>
                  <a:schemeClr val="tx2"/>
                </a:solidFill>
              </a:rPr>
              <a:t>Few complains</a:t>
            </a:r>
          </a:p>
          <a:p>
            <a:pPr>
              <a:buFont typeface="Arial" pitchFamily="34" charset="0"/>
              <a:buChar char="•"/>
            </a:pPr>
            <a:r>
              <a:rPr lang="en-US" i="1" dirty="0">
                <a:solidFill>
                  <a:schemeClr val="tx2"/>
                </a:solidFill>
              </a:rPr>
              <a:t>High productivity</a:t>
            </a:r>
          </a:p>
          <a:p>
            <a:pPr>
              <a:buFont typeface="Arial" pitchFamily="34" charset="0"/>
              <a:buChar char="•"/>
            </a:pPr>
            <a:r>
              <a:rPr lang="en-US" i="1" dirty="0">
                <a:solidFill>
                  <a:schemeClr val="tx2"/>
                </a:solidFill>
              </a:rPr>
              <a:t>Ideal situation</a:t>
            </a:r>
          </a:p>
          <a:p>
            <a:endParaRPr lang="en-US" dirty="0">
              <a:solidFill>
                <a:schemeClr val="tx2"/>
              </a:solidFill>
            </a:endParaRPr>
          </a:p>
        </p:txBody>
      </p:sp>
      <p:sp>
        <p:nvSpPr>
          <p:cNvPr id="43015" name="TextBox 26"/>
          <p:cNvSpPr txBox="1">
            <a:spLocks noChangeArrowheads="1"/>
          </p:cNvSpPr>
          <p:nvPr/>
        </p:nvSpPr>
        <p:spPr bwMode="auto">
          <a:xfrm>
            <a:off x="4343400" y="4495800"/>
            <a:ext cx="3600450" cy="1754188"/>
          </a:xfrm>
          <a:prstGeom prst="rect">
            <a:avLst/>
          </a:prstGeom>
          <a:noFill/>
          <a:ln w="9525">
            <a:noFill/>
            <a:miter lim="800000"/>
            <a:headEnd/>
            <a:tailEnd/>
          </a:ln>
        </p:spPr>
        <p:txBody>
          <a:bodyPr wrap="none">
            <a:spAutoFit/>
          </a:bodyPr>
          <a:lstStyle/>
          <a:p>
            <a:r>
              <a:rPr lang="en-US" b="1">
                <a:solidFill>
                  <a:schemeClr val="tx2"/>
                </a:solidFill>
              </a:rPr>
              <a:t>HIGH MOTIVATION+ LOW HYGIENE=</a:t>
            </a:r>
          </a:p>
          <a:p>
            <a:pPr>
              <a:buFont typeface="Arial" pitchFamily="34" charset="0"/>
              <a:buChar char="•"/>
            </a:pPr>
            <a:r>
              <a:rPr lang="en-US" i="1">
                <a:solidFill>
                  <a:schemeClr val="tx2"/>
                </a:solidFill>
              </a:rPr>
              <a:t>Highly motivated staff</a:t>
            </a:r>
          </a:p>
          <a:p>
            <a:pPr>
              <a:buFont typeface="Arial" pitchFamily="34" charset="0"/>
              <a:buChar char="•"/>
            </a:pPr>
            <a:r>
              <a:rPr lang="en-US" i="1">
                <a:solidFill>
                  <a:schemeClr val="tx2"/>
                </a:solidFill>
              </a:rPr>
              <a:t>Many  complains</a:t>
            </a:r>
          </a:p>
          <a:p>
            <a:pPr>
              <a:buFont typeface="Arial" pitchFamily="34" charset="0"/>
              <a:buChar char="•"/>
            </a:pPr>
            <a:r>
              <a:rPr lang="en-US" i="1">
                <a:solidFill>
                  <a:schemeClr val="tx2"/>
                </a:solidFill>
              </a:rPr>
              <a:t>Job is exciting &amp; challenging</a:t>
            </a:r>
          </a:p>
          <a:p>
            <a:pPr>
              <a:buFont typeface="Arial" pitchFamily="34" charset="0"/>
              <a:buChar char="•"/>
            </a:pPr>
            <a:r>
              <a:rPr lang="en-US" i="1">
                <a:solidFill>
                  <a:schemeClr val="tx2"/>
                </a:solidFill>
              </a:rPr>
              <a:t>Salaries &amp; work conditions are poor</a:t>
            </a:r>
          </a:p>
          <a:p>
            <a:endParaRPr lang="en-US" i="1">
              <a:solidFill>
                <a:schemeClr val="tx2"/>
              </a:solidFill>
            </a:endParaRPr>
          </a:p>
        </p:txBody>
      </p:sp>
      <p:sp>
        <p:nvSpPr>
          <p:cNvPr id="43016" name="TextBox 27"/>
          <p:cNvSpPr txBox="1">
            <a:spLocks noChangeArrowheads="1"/>
          </p:cNvSpPr>
          <p:nvPr/>
        </p:nvSpPr>
        <p:spPr bwMode="auto">
          <a:xfrm>
            <a:off x="457200" y="4419600"/>
            <a:ext cx="3352800" cy="1477963"/>
          </a:xfrm>
          <a:prstGeom prst="rect">
            <a:avLst/>
          </a:prstGeom>
          <a:noFill/>
          <a:ln w="9525">
            <a:noFill/>
            <a:miter lim="800000"/>
            <a:headEnd/>
            <a:tailEnd/>
          </a:ln>
        </p:spPr>
        <p:txBody>
          <a:bodyPr wrap="none">
            <a:spAutoFit/>
          </a:bodyPr>
          <a:lstStyle/>
          <a:p>
            <a:r>
              <a:rPr lang="en-US" b="1">
                <a:solidFill>
                  <a:schemeClr val="tx2"/>
                </a:solidFill>
              </a:rPr>
              <a:t>LOW HYGIENE LOW MOTIVATION</a:t>
            </a:r>
          </a:p>
          <a:p>
            <a:pPr>
              <a:buFont typeface="Arial" pitchFamily="34" charset="0"/>
              <a:buChar char="•"/>
            </a:pPr>
            <a:r>
              <a:rPr lang="en-US" i="1">
                <a:solidFill>
                  <a:schemeClr val="tx2"/>
                </a:solidFill>
              </a:rPr>
              <a:t>Low motivation</a:t>
            </a:r>
          </a:p>
          <a:p>
            <a:pPr>
              <a:buFont typeface="Arial" pitchFamily="34" charset="0"/>
              <a:buChar char="•"/>
            </a:pPr>
            <a:r>
              <a:rPr lang="en-US" i="1">
                <a:solidFill>
                  <a:schemeClr val="tx2"/>
                </a:solidFill>
              </a:rPr>
              <a:t>Many complains</a:t>
            </a:r>
          </a:p>
          <a:p>
            <a:pPr>
              <a:buFont typeface="Arial" pitchFamily="34" charset="0"/>
              <a:buChar char="•"/>
            </a:pPr>
            <a:r>
              <a:rPr lang="en-US" i="1">
                <a:solidFill>
                  <a:schemeClr val="tx2"/>
                </a:solidFill>
              </a:rPr>
              <a:t>Low productivity</a:t>
            </a:r>
          </a:p>
          <a:p>
            <a:pPr>
              <a:buFont typeface="Arial" pitchFamily="34" charset="0"/>
              <a:buChar char="•"/>
            </a:pPr>
            <a:r>
              <a:rPr lang="en-US" i="1">
                <a:solidFill>
                  <a:schemeClr val="tx2"/>
                </a:solidFill>
              </a:rPr>
              <a:t>Worst situation</a:t>
            </a:r>
          </a:p>
        </p:txBody>
      </p:sp>
      <p:sp>
        <p:nvSpPr>
          <p:cNvPr id="9" name="Slide Number Placeholder 8"/>
          <p:cNvSpPr>
            <a:spLocks noGrp="1"/>
          </p:cNvSpPr>
          <p:nvPr>
            <p:ph type="sldNum" sz="quarter" idx="12"/>
          </p:nvPr>
        </p:nvSpPr>
        <p:spPr/>
        <p:txBody>
          <a:bodyPr/>
          <a:lstStyle/>
          <a:p>
            <a:pPr>
              <a:defRPr/>
            </a:pPr>
            <a:fld id="{1D32BF61-CA63-4F5C-A54F-EF21C0B112D8}" type="slidenum">
              <a:rPr lang="en-US" smtClean="0"/>
              <a:pPr>
                <a:defRPr/>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defRPr/>
            </a:pPr>
            <a:r>
              <a:rPr lang="en-US" dirty="0" smtClean="0"/>
              <a:t>Concept of Management </a:t>
            </a:r>
          </a:p>
          <a:p>
            <a:pPr lvl="1">
              <a:defRPr/>
            </a:pPr>
            <a:r>
              <a:rPr lang="en-US" dirty="0" smtClean="0"/>
              <a:t>Definition </a:t>
            </a:r>
          </a:p>
          <a:p>
            <a:pPr lvl="1">
              <a:defRPr/>
            </a:pPr>
            <a:r>
              <a:rPr lang="en-US" dirty="0" smtClean="0"/>
              <a:t>Theories of management</a:t>
            </a:r>
          </a:p>
          <a:p>
            <a:pPr lvl="1">
              <a:defRPr/>
            </a:pPr>
            <a:r>
              <a:rPr lang="en-US" dirty="0" smtClean="0"/>
              <a:t>Principles of management</a:t>
            </a:r>
          </a:p>
          <a:p>
            <a:pPr>
              <a:defRPr/>
            </a:pPr>
            <a:r>
              <a:rPr lang="en-US" dirty="0" smtClean="0"/>
              <a:t>Leadership and Principles of Management.</a:t>
            </a:r>
          </a:p>
          <a:p>
            <a:pPr>
              <a:defRPr/>
            </a:pPr>
            <a:r>
              <a:rPr lang="en-US" dirty="0" smtClean="0"/>
              <a:t>Managerial skills</a:t>
            </a:r>
          </a:p>
          <a:p>
            <a:pPr>
              <a:defRPr/>
            </a:pPr>
            <a:r>
              <a:rPr lang="en-US" dirty="0" smtClean="0"/>
              <a:t>Functions of Management.</a:t>
            </a:r>
          </a:p>
          <a:p>
            <a:pPr>
              <a:defRPr/>
            </a:pPr>
            <a:r>
              <a:rPr lang="en-US" dirty="0" smtClean="0"/>
              <a:t>Managing Resources </a:t>
            </a:r>
          </a:p>
          <a:p>
            <a:pPr>
              <a:defRPr/>
            </a:pPr>
            <a:r>
              <a:rPr lang="en-US" dirty="0" smtClean="0"/>
              <a:t>Managing Nursing Care Services.</a:t>
            </a:r>
          </a:p>
          <a:p>
            <a:pPr>
              <a:defRPr/>
            </a:pPr>
            <a:r>
              <a:rPr lang="en-US" dirty="0" smtClean="0"/>
              <a:t>Change management</a:t>
            </a:r>
          </a:p>
          <a:p>
            <a:pPr>
              <a:defRPr/>
            </a:pPr>
            <a:r>
              <a:rPr lang="en-US" dirty="0" smtClean="0"/>
              <a:t>Conflict management</a:t>
            </a:r>
            <a:br>
              <a:rPr lang="en-US" dirty="0" smtClean="0"/>
            </a:br>
            <a:r>
              <a:rPr lang="en-US" dirty="0" smtClean="0"/>
              <a:t/>
            </a:r>
            <a:br>
              <a:rPr lang="en-US" dirty="0" smtClean="0"/>
            </a:br>
            <a:endParaRPr lang="en-US" dirty="0" smtClean="0"/>
          </a:p>
          <a:p>
            <a:pPr>
              <a:defRPr/>
            </a:pPr>
            <a:endParaRPr lang="en-US" dirty="0" smtClean="0"/>
          </a:p>
          <a:p>
            <a:pPr>
              <a:defRPr/>
            </a:pPr>
            <a:endParaRPr lang="en-US" dirty="0"/>
          </a:p>
        </p:txBody>
      </p:sp>
      <p:sp>
        <p:nvSpPr>
          <p:cNvPr id="25602" name="Title 1"/>
          <p:cNvSpPr>
            <a:spLocks noGrp="1"/>
          </p:cNvSpPr>
          <p:nvPr>
            <p:ph type="title"/>
          </p:nvPr>
        </p:nvSpPr>
        <p:spPr>
          <a:xfrm>
            <a:off x="685800" y="0"/>
            <a:ext cx="7772400" cy="1143000"/>
          </a:xfrm>
        </p:spPr>
        <p:txBody>
          <a:bodyPr/>
          <a:lstStyle/>
          <a:p>
            <a:r>
              <a:rPr lang="en-US" smtClean="0"/>
              <a:t>COURSE OUTLINE</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828800"/>
            <a:ext cx="8610600" cy="4114800"/>
          </a:xfrm>
        </p:spPr>
        <p:txBody>
          <a:bodyPr>
            <a:normAutofit fontScale="92500" lnSpcReduction="20000"/>
          </a:bodyPr>
          <a:lstStyle/>
          <a:p>
            <a:pPr>
              <a:defRPr/>
            </a:pPr>
            <a:r>
              <a:rPr lang="en-US" sz="2800" dirty="0" smtClean="0"/>
              <a:t>This </a:t>
            </a:r>
            <a:r>
              <a:rPr lang="en-US" sz="2800" dirty="0"/>
              <a:t>theory places an emphasis on </a:t>
            </a:r>
            <a:r>
              <a:rPr lang="en-US" sz="2800" dirty="0" smtClean="0"/>
              <a:t>organizations </a:t>
            </a:r>
            <a:r>
              <a:rPr lang="en-US" sz="2800" dirty="0"/>
              <a:t>as cooperative systems. </a:t>
            </a:r>
            <a:endParaRPr lang="en-US" sz="2800" dirty="0" smtClean="0"/>
          </a:p>
          <a:p>
            <a:pPr>
              <a:defRPr/>
            </a:pPr>
            <a:r>
              <a:rPr lang="en-US" sz="2800" dirty="0" smtClean="0"/>
              <a:t>A </a:t>
            </a:r>
            <a:r>
              <a:rPr lang="en-US" sz="2800" dirty="0"/>
              <a:t>system is defined as ‘a set of arrangements of things so related or connected as to form a unit or organic whole’. The </a:t>
            </a:r>
            <a:r>
              <a:rPr lang="en-US" sz="2800" dirty="0" smtClean="0"/>
              <a:t>organization </a:t>
            </a:r>
            <a:r>
              <a:rPr lang="en-US" sz="2800" dirty="0"/>
              <a:t>is, therefore, defined as ‘a system of consciously coordinated personal activities or forces’ </a:t>
            </a:r>
            <a:endParaRPr lang="en-US" sz="2800" dirty="0" smtClean="0"/>
          </a:p>
          <a:p>
            <a:pPr>
              <a:defRPr/>
            </a:pPr>
            <a:r>
              <a:rPr lang="en-US" sz="2800" dirty="0" smtClean="0"/>
              <a:t> </a:t>
            </a:r>
            <a:r>
              <a:rPr lang="en-US" sz="2800" dirty="0"/>
              <a:t>The systems theory explains that </a:t>
            </a:r>
            <a:r>
              <a:rPr lang="en-US" sz="2800" dirty="0" smtClean="0"/>
              <a:t>organizations </a:t>
            </a:r>
            <a:r>
              <a:rPr lang="en-US" sz="2800" dirty="0"/>
              <a:t>come into existence when there are persons able to communicate with each other who will each contribute an action to accomplish a purpose. </a:t>
            </a:r>
          </a:p>
          <a:p>
            <a:pPr>
              <a:defRPr/>
            </a:pPr>
            <a:endParaRPr lang="en-US" sz="2800" dirty="0"/>
          </a:p>
        </p:txBody>
      </p:sp>
      <p:sp>
        <p:nvSpPr>
          <p:cNvPr id="44034" name="Title 1"/>
          <p:cNvSpPr>
            <a:spLocks noGrp="1"/>
          </p:cNvSpPr>
          <p:nvPr>
            <p:ph type="title"/>
          </p:nvPr>
        </p:nvSpPr>
        <p:spPr>
          <a:xfrm>
            <a:off x="685800" y="0"/>
            <a:ext cx="7772400" cy="1143000"/>
          </a:xfrm>
        </p:spPr>
        <p:txBody>
          <a:bodyPr/>
          <a:lstStyle/>
          <a:p>
            <a:pPr marL="742950" indent="-742950">
              <a:buFontTx/>
              <a:buAutoNum type="alphaUcPeriod" startAt="3"/>
            </a:pPr>
            <a:r>
              <a:rPr lang="en-US" smtClean="0"/>
              <a:t>Systems theory</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a:xfrm>
            <a:off x="228600" y="1905000"/>
            <a:ext cx="8382000" cy="3505200"/>
          </a:xfrm>
        </p:spPr>
        <p:txBody>
          <a:bodyPr/>
          <a:lstStyle/>
          <a:p>
            <a:r>
              <a:rPr lang="en-US" sz="2800" dirty="0" smtClean="0"/>
              <a:t>For cooperation to be effective the following must be present:</a:t>
            </a:r>
          </a:p>
          <a:p>
            <a:pPr lvl="1"/>
            <a:r>
              <a:rPr lang="en-US" sz="2400" dirty="0" smtClean="0"/>
              <a:t>Place where work is done</a:t>
            </a:r>
          </a:p>
          <a:p>
            <a:pPr lvl="1"/>
            <a:r>
              <a:rPr lang="en-US" sz="2400" dirty="0" smtClean="0"/>
              <a:t>Time when work is done</a:t>
            </a:r>
          </a:p>
          <a:p>
            <a:pPr lvl="1"/>
            <a:r>
              <a:rPr lang="en-US" sz="2400" dirty="0" smtClean="0"/>
              <a:t>Person with whom work is done</a:t>
            </a:r>
          </a:p>
          <a:p>
            <a:pPr lvl="1"/>
            <a:r>
              <a:rPr lang="en-US" sz="2400" dirty="0" smtClean="0"/>
              <a:t>Things upon which work is done</a:t>
            </a:r>
          </a:p>
          <a:p>
            <a:pPr lvl="1"/>
            <a:r>
              <a:rPr lang="en-US" sz="2400" dirty="0" smtClean="0"/>
              <a:t>Method or process by which work is done</a:t>
            </a:r>
          </a:p>
        </p:txBody>
      </p:sp>
      <p:sp>
        <p:nvSpPr>
          <p:cNvPr id="45058" name="Title 1"/>
          <p:cNvSpPr>
            <a:spLocks noGrp="1"/>
          </p:cNvSpPr>
          <p:nvPr>
            <p:ph type="title"/>
          </p:nvPr>
        </p:nvSpPr>
        <p:spPr>
          <a:xfrm>
            <a:off x="685800" y="0"/>
            <a:ext cx="7772400" cy="1143000"/>
          </a:xfrm>
        </p:spPr>
        <p:txBody>
          <a:bodyPr/>
          <a:lstStyle/>
          <a:p>
            <a:r>
              <a:rPr lang="en-US" smtClean="0"/>
              <a:t>Systems theory cont..</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defRPr/>
            </a:pPr>
            <a:r>
              <a:rPr lang="en-US" dirty="0"/>
              <a:t>The contingency theory asserts that when managers make a decision, they must take into account all aspects of the current situation and act on those aspects that are key to the situation at hand. </a:t>
            </a:r>
            <a:endParaRPr lang="en-US" dirty="0" smtClean="0"/>
          </a:p>
          <a:p>
            <a:pPr>
              <a:defRPr/>
            </a:pPr>
            <a:r>
              <a:rPr lang="en-US" dirty="0" smtClean="0"/>
              <a:t>The continuing effort to identify the best leadership or management style might now conclude that the best style depends on the situation.</a:t>
            </a:r>
            <a:r>
              <a:rPr lang="en-US" dirty="0"/>
              <a:t/>
            </a:r>
            <a:br>
              <a:rPr lang="en-US" dirty="0"/>
            </a:br>
            <a:r>
              <a:rPr lang="en-US" dirty="0"/>
              <a:t/>
            </a:r>
            <a:br>
              <a:rPr lang="en-US" dirty="0"/>
            </a:br>
            <a:endParaRPr lang="en-US" dirty="0"/>
          </a:p>
        </p:txBody>
      </p:sp>
      <p:sp>
        <p:nvSpPr>
          <p:cNvPr id="46082" name="Title 1"/>
          <p:cNvSpPr>
            <a:spLocks noGrp="1"/>
          </p:cNvSpPr>
          <p:nvPr>
            <p:ph type="title"/>
          </p:nvPr>
        </p:nvSpPr>
        <p:spPr>
          <a:xfrm>
            <a:off x="762000" y="0"/>
            <a:ext cx="7772400" cy="1143000"/>
          </a:xfrm>
        </p:spPr>
        <p:txBody>
          <a:bodyPr/>
          <a:lstStyle/>
          <a:p>
            <a:r>
              <a:rPr lang="en-US" smtClean="0"/>
              <a:t>Contingency theory</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Content Placeholder 2"/>
          <p:cNvSpPr>
            <a:spLocks noGrp="1"/>
          </p:cNvSpPr>
          <p:nvPr>
            <p:ph idx="1"/>
          </p:nvPr>
        </p:nvSpPr>
        <p:spPr>
          <a:xfrm>
            <a:off x="609600" y="1752600"/>
            <a:ext cx="7772400" cy="4114800"/>
          </a:xfrm>
        </p:spPr>
        <p:txBody>
          <a:bodyPr/>
          <a:lstStyle/>
          <a:p>
            <a:r>
              <a:rPr lang="en-US" dirty="0" smtClean="0"/>
              <a:t>Definitions</a:t>
            </a:r>
          </a:p>
          <a:p>
            <a:r>
              <a:rPr lang="en-US" dirty="0" smtClean="0"/>
              <a:t>Difference between manager and leadership</a:t>
            </a:r>
          </a:p>
          <a:p>
            <a:r>
              <a:rPr lang="en-US" dirty="0" smtClean="0"/>
              <a:t>Types of leadership</a:t>
            </a:r>
          </a:p>
          <a:p>
            <a:r>
              <a:rPr lang="en-US" dirty="0" smtClean="0"/>
              <a:t>Theories of leadership</a:t>
            </a:r>
          </a:p>
          <a:p>
            <a:r>
              <a:rPr lang="en-US" dirty="0" smtClean="0"/>
              <a:t>Leadership styles</a:t>
            </a:r>
          </a:p>
          <a:p>
            <a:r>
              <a:rPr lang="en-US" dirty="0" smtClean="0"/>
              <a:t>Qualities of good leadership</a:t>
            </a:r>
          </a:p>
        </p:txBody>
      </p:sp>
      <p:sp>
        <p:nvSpPr>
          <p:cNvPr id="48130" name="Title 1"/>
          <p:cNvSpPr>
            <a:spLocks noGrp="1"/>
          </p:cNvSpPr>
          <p:nvPr>
            <p:ph type="title"/>
          </p:nvPr>
        </p:nvSpPr>
        <p:spPr>
          <a:xfrm>
            <a:off x="685800" y="0"/>
            <a:ext cx="7772400" cy="1143000"/>
          </a:xfrm>
        </p:spPr>
        <p:txBody>
          <a:bodyPr/>
          <a:lstStyle/>
          <a:p>
            <a:r>
              <a:rPr lang="en-US" smtClean="0"/>
              <a:t>LEADERSHIP</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52600"/>
            <a:ext cx="8229600" cy="4754563"/>
          </a:xfrm>
        </p:spPr>
        <p:txBody>
          <a:bodyPr>
            <a:normAutofit fontScale="85000" lnSpcReduction="20000"/>
          </a:bodyPr>
          <a:lstStyle/>
          <a:p>
            <a:pPr>
              <a:defRPr/>
            </a:pPr>
            <a:r>
              <a:rPr lang="en-US" b="1" dirty="0"/>
              <a:t>A leader </a:t>
            </a:r>
            <a:r>
              <a:rPr lang="en-US" dirty="0"/>
              <a:t>is anyone who uses interpersonal skills to influence others to accomplish a specific goal. </a:t>
            </a:r>
            <a:endParaRPr lang="en-US" dirty="0" smtClean="0"/>
          </a:p>
          <a:p>
            <a:pPr>
              <a:defRPr/>
            </a:pPr>
            <a:r>
              <a:rPr lang="en-US" b="1" dirty="0" smtClean="0"/>
              <a:t>A </a:t>
            </a:r>
            <a:r>
              <a:rPr lang="en-US" b="1" dirty="0"/>
              <a:t>leader </a:t>
            </a:r>
            <a:r>
              <a:rPr lang="en-US" dirty="0"/>
              <a:t>can also be defined as a person who exerts influence by using certain personal </a:t>
            </a:r>
            <a:r>
              <a:rPr lang="en-US" dirty="0" smtClean="0"/>
              <a:t>behaviors </a:t>
            </a:r>
            <a:r>
              <a:rPr lang="en-US" dirty="0"/>
              <a:t>and strategies or a person given authority by the statutes of an </a:t>
            </a:r>
            <a:r>
              <a:rPr lang="en-US" dirty="0" smtClean="0"/>
              <a:t>organization </a:t>
            </a:r>
            <a:r>
              <a:rPr lang="en-US" dirty="0"/>
              <a:t>to lead a group of people.</a:t>
            </a:r>
          </a:p>
          <a:p>
            <a:pPr>
              <a:defRPr/>
            </a:pPr>
            <a:r>
              <a:rPr lang="en-US" b="1" dirty="0"/>
              <a:t>Leadership</a:t>
            </a:r>
            <a:r>
              <a:rPr lang="en-US" dirty="0"/>
              <a:t> can be defined as ‘the use of one's skills to influence others to perform to the best of their ability towards the achievement of goals</a:t>
            </a:r>
            <a:r>
              <a:rPr lang="en-US" dirty="0" smtClean="0"/>
              <a:t>’.</a:t>
            </a:r>
          </a:p>
          <a:p>
            <a:pPr>
              <a:defRPr/>
            </a:pPr>
            <a:r>
              <a:rPr lang="en-US" dirty="0" smtClean="0"/>
              <a:t> </a:t>
            </a:r>
            <a:r>
              <a:rPr lang="en-US" dirty="0"/>
              <a:t>It is the art of getting others to want to do what one deems as important. </a:t>
            </a:r>
          </a:p>
          <a:p>
            <a:pPr>
              <a:defRPr/>
            </a:pPr>
            <a:r>
              <a:rPr lang="en-US" dirty="0"/>
              <a:t>Leadership is not a fixed position. It is a process which changes on </a:t>
            </a:r>
            <a:r>
              <a:rPr lang="en-US" dirty="0" smtClean="0"/>
              <a:t>situational </a:t>
            </a:r>
            <a:r>
              <a:rPr lang="en-US" dirty="0"/>
              <a:t>basis.</a:t>
            </a:r>
          </a:p>
        </p:txBody>
      </p:sp>
      <p:sp>
        <p:nvSpPr>
          <p:cNvPr id="49154" name="Title 1"/>
          <p:cNvSpPr>
            <a:spLocks noGrp="1"/>
          </p:cNvSpPr>
          <p:nvPr>
            <p:ph type="title"/>
          </p:nvPr>
        </p:nvSpPr>
        <p:spPr>
          <a:xfrm>
            <a:off x="762000" y="0"/>
            <a:ext cx="7772400" cy="1143000"/>
          </a:xfrm>
        </p:spPr>
        <p:txBody>
          <a:bodyPr/>
          <a:lstStyle/>
          <a:p>
            <a:r>
              <a:rPr lang="en-US" smtClean="0"/>
              <a:t>Definitions</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Content Placeholder 2"/>
          <p:cNvSpPr>
            <a:spLocks noGrp="1"/>
          </p:cNvSpPr>
          <p:nvPr>
            <p:ph idx="1"/>
          </p:nvPr>
        </p:nvSpPr>
        <p:spPr>
          <a:xfrm>
            <a:off x="533400" y="1752600"/>
            <a:ext cx="7772400" cy="4114800"/>
          </a:xfrm>
        </p:spPr>
        <p:txBody>
          <a:bodyPr/>
          <a:lstStyle/>
          <a:p>
            <a:r>
              <a:rPr lang="en-US" sz="2800" dirty="0" smtClean="0"/>
              <a:t>Managers think incrementally while leaders think radically</a:t>
            </a:r>
          </a:p>
          <a:p>
            <a:r>
              <a:rPr lang="en-US" sz="2800" dirty="0" smtClean="0"/>
              <a:t>Managers do things right while leaders do the right things</a:t>
            </a:r>
          </a:p>
          <a:p>
            <a:r>
              <a:rPr lang="en-US" sz="2800" dirty="0" smtClean="0"/>
              <a:t>Leaders stand out by being different</a:t>
            </a:r>
          </a:p>
          <a:p>
            <a:r>
              <a:rPr lang="en-US" sz="2800" dirty="0" smtClean="0"/>
              <a:t>Leaders question assumptions and are suspicious of tradition</a:t>
            </a:r>
          </a:p>
        </p:txBody>
      </p:sp>
      <p:sp>
        <p:nvSpPr>
          <p:cNvPr id="50178" name="Title 1"/>
          <p:cNvSpPr>
            <a:spLocks noGrp="1"/>
          </p:cNvSpPr>
          <p:nvPr>
            <p:ph type="title"/>
          </p:nvPr>
        </p:nvSpPr>
        <p:spPr>
          <a:xfrm>
            <a:off x="0" y="304800"/>
            <a:ext cx="7620000" cy="838200"/>
          </a:xfrm>
        </p:spPr>
        <p:txBody>
          <a:bodyPr/>
          <a:lstStyle/>
          <a:p>
            <a:r>
              <a:rPr lang="en-US" sz="2800" dirty="0" smtClean="0"/>
              <a:t>Difference between a manger and a leader</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874837"/>
            <a:ext cx="8229600" cy="4983163"/>
          </a:xfrm>
        </p:spPr>
        <p:txBody>
          <a:bodyPr>
            <a:normAutofit fontScale="77500" lnSpcReduction="20000"/>
          </a:bodyPr>
          <a:lstStyle/>
          <a:p>
            <a:pPr>
              <a:buFontTx/>
              <a:buNone/>
              <a:defRPr/>
            </a:pPr>
            <a:r>
              <a:rPr lang="en-US" dirty="0"/>
              <a:t>There are two types of leadership. These are:</a:t>
            </a:r>
          </a:p>
          <a:p>
            <a:pPr>
              <a:buFontTx/>
              <a:buNone/>
              <a:defRPr/>
            </a:pPr>
            <a:r>
              <a:rPr lang="en-US" b="1" dirty="0"/>
              <a:t>Formal</a:t>
            </a:r>
            <a:r>
              <a:rPr lang="en-US" dirty="0"/>
              <a:t> </a:t>
            </a:r>
          </a:p>
          <a:p>
            <a:pPr>
              <a:defRPr/>
            </a:pPr>
            <a:r>
              <a:rPr lang="en-US" dirty="0"/>
              <a:t>This is when an appointed leader is chosen by the administration and given official or legitimate authority. </a:t>
            </a:r>
            <a:endParaRPr lang="en-US" dirty="0" smtClean="0"/>
          </a:p>
          <a:p>
            <a:pPr>
              <a:defRPr/>
            </a:pPr>
            <a:r>
              <a:rPr lang="en-US" dirty="0" smtClean="0"/>
              <a:t>This </a:t>
            </a:r>
            <a:r>
              <a:rPr lang="en-US" dirty="0"/>
              <a:t>form of leadership has the greatest impact when followers accept the leader. </a:t>
            </a:r>
          </a:p>
          <a:p>
            <a:pPr>
              <a:buFontTx/>
              <a:buNone/>
              <a:defRPr/>
            </a:pPr>
            <a:r>
              <a:rPr lang="en-US" b="1" dirty="0" smtClean="0"/>
              <a:t>Informal</a:t>
            </a:r>
          </a:p>
          <a:p>
            <a:pPr>
              <a:defRPr/>
            </a:pPr>
            <a:r>
              <a:rPr lang="en-US" dirty="0" smtClean="0"/>
              <a:t>An </a:t>
            </a:r>
            <a:r>
              <a:rPr lang="en-US" dirty="0"/>
              <a:t>informal leader does not have official authority to direct activities of others. </a:t>
            </a:r>
            <a:endParaRPr lang="en-US" dirty="0" smtClean="0"/>
          </a:p>
          <a:p>
            <a:pPr>
              <a:defRPr/>
            </a:pPr>
            <a:r>
              <a:rPr lang="en-US" dirty="0" smtClean="0"/>
              <a:t>They </a:t>
            </a:r>
            <a:r>
              <a:rPr lang="en-US" dirty="0"/>
              <a:t>are usually chosen from within a specific group, for example, social group, church </a:t>
            </a:r>
            <a:r>
              <a:rPr lang="en-US" dirty="0" smtClean="0"/>
              <a:t>organization </a:t>
            </a:r>
            <a:r>
              <a:rPr lang="en-US" dirty="0"/>
              <a:t>or work group. An individual may become an informal leader as a result of a variety of factors including age, seniority, special competencies or personality.</a:t>
            </a:r>
          </a:p>
        </p:txBody>
      </p:sp>
      <p:sp>
        <p:nvSpPr>
          <p:cNvPr id="51202" name="Title 1"/>
          <p:cNvSpPr>
            <a:spLocks noGrp="1"/>
          </p:cNvSpPr>
          <p:nvPr>
            <p:ph type="title"/>
          </p:nvPr>
        </p:nvSpPr>
        <p:spPr>
          <a:xfrm>
            <a:off x="685800" y="0"/>
            <a:ext cx="7772400" cy="1143000"/>
          </a:xfrm>
        </p:spPr>
        <p:txBody>
          <a:bodyPr/>
          <a:lstStyle/>
          <a:p>
            <a:r>
              <a:rPr lang="en-US" smtClean="0"/>
              <a:t>Types of leadership</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Content Placeholder 2"/>
          <p:cNvSpPr>
            <a:spLocks noGrp="1"/>
          </p:cNvSpPr>
          <p:nvPr>
            <p:ph idx="1"/>
          </p:nvPr>
        </p:nvSpPr>
        <p:spPr/>
        <p:txBody>
          <a:bodyPr/>
          <a:lstStyle/>
          <a:p>
            <a:r>
              <a:rPr lang="en-US" smtClean="0"/>
              <a:t>They include:</a:t>
            </a:r>
          </a:p>
          <a:p>
            <a:pPr lvl="1"/>
            <a:r>
              <a:rPr lang="en-US" smtClean="0"/>
              <a:t>Trait Theory of Leadership</a:t>
            </a:r>
          </a:p>
          <a:p>
            <a:pPr lvl="1"/>
            <a:r>
              <a:rPr lang="en-US" smtClean="0"/>
              <a:t>Situational or Contingency Theory of Leadership</a:t>
            </a:r>
          </a:p>
          <a:p>
            <a:pPr lvl="1"/>
            <a:r>
              <a:rPr lang="en-US" smtClean="0"/>
              <a:t>Great man theory</a:t>
            </a:r>
          </a:p>
          <a:p>
            <a:pPr lvl="1"/>
            <a:r>
              <a:rPr lang="en-US" smtClean="0"/>
              <a:t>Behavior theory</a:t>
            </a:r>
          </a:p>
          <a:p>
            <a:pPr lvl="1"/>
            <a:r>
              <a:rPr lang="en-US" smtClean="0"/>
              <a:t>Participative theory</a:t>
            </a:r>
          </a:p>
          <a:p>
            <a:pPr lvl="1"/>
            <a:r>
              <a:rPr lang="en-US" smtClean="0"/>
              <a:t>Relationship theory</a:t>
            </a:r>
          </a:p>
          <a:p>
            <a:pPr lvl="1"/>
            <a:endParaRPr lang="en-US" smtClean="0"/>
          </a:p>
        </p:txBody>
      </p:sp>
      <p:sp>
        <p:nvSpPr>
          <p:cNvPr id="52226" name="Title 1"/>
          <p:cNvSpPr>
            <a:spLocks noGrp="1"/>
          </p:cNvSpPr>
          <p:nvPr>
            <p:ph type="title"/>
          </p:nvPr>
        </p:nvSpPr>
        <p:spPr>
          <a:xfrm>
            <a:off x="685800" y="0"/>
            <a:ext cx="7772400" cy="1143000"/>
          </a:xfrm>
        </p:spPr>
        <p:txBody>
          <a:bodyPr/>
          <a:lstStyle/>
          <a:p>
            <a:r>
              <a:rPr lang="en-US" smtClean="0"/>
              <a:t>Theories of leadership</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Content Placeholder 2"/>
          <p:cNvSpPr>
            <a:spLocks noGrp="1"/>
          </p:cNvSpPr>
          <p:nvPr>
            <p:ph idx="1"/>
          </p:nvPr>
        </p:nvSpPr>
        <p:spPr>
          <a:xfrm>
            <a:off x="304800" y="2027237"/>
            <a:ext cx="8229600" cy="4830763"/>
          </a:xfrm>
        </p:spPr>
        <p:txBody>
          <a:bodyPr>
            <a:normAutofit lnSpcReduction="10000"/>
          </a:bodyPr>
          <a:lstStyle/>
          <a:p>
            <a:r>
              <a:rPr lang="en-US" sz="2800" dirty="0" smtClean="0"/>
              <a:t>The leader is seen as gifted or develops certain characteristics including:</a:t>
            </a:r>
          </a:p>
          <a:p>
            <a:pPr lvl="1"/>
            <a:r>
              <a:rPr lang="en-US" sz="2400" dirty="0" smtClean="0"/>
              <a:t>Physique, that is, weight, height.</a:t>
            </a:r>
          </a:p>
          <a:p>
            <a:pPr lvl="1"/>
            <a:r>
              <a:rPr lang="en-US" sz="2400" dirty="0" smtClean="0"/>
              <a:t>Intellect, that is, knowledge, judgment.</a:t>
            </a:r>
          </a:p>
          <a:p>
            <a:pPr lvl="1"/>
            <a:r>
              <a:rPr lang="en-US" sz="2400" dirty="0" smtClean="0"/>
              <a:t>Personality, that is, aggressiveness, dominance and authoritarianism.</a:t>
            </a:r>
          </a:p>
          <a:p>
            <a:r>
              <a:rPr lang="en-US" sz="2800" dirty="0" smtClean="0"/>
              <a:t>According to this theory, the leader behaves according to the role expectations of the group. </a:t>
            </a:r>
            <a:br>
              <a:rPr lang="en-US" sz="2800" dirty="0" smtClean="0"/>
            </a:br>
            <a:r>
              <a:rPr lang="en-US" dirty="0" smtClean="0"/>
              <a:t/>
            </a:r>
            <a:br>
              <a:rPr lang="en-US" dirty="0" smtClean="0"/>
            </a:br>
            <a:endParaRPr lang="en-US" dirty="0" smtClean="0"/>
          </a:p>
        </p:txBody>
      </p:sp>
      <p:sp>
        <p:nvSpPr>
          <p:cNvPr id="53250" name="Title 1"/>
          <p:cNvSpPr>
            <a:spLocks noGrp="1"/>
          </p:cNvSpPr>
          <p:nvPr>
            <p:ph type="title"/>
          </p:nvPr>
        </p:nvSpPr>
        <p:spPr>
          <a:xfrm>
            <a:off x="685800" y="0"/>
            <a:ext cx="7772400" cy="1143000"/>
          </a:xfrm>
        </p:spPr>
        <p:txBody>
          <a:bodyPr/>
          <a:lstStyle/>
          <a:p>
            <a:r>
              <a:rPr lang="en-US" smtClean="0"/>
              <a:t> Trait theory of leadership</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229600" cy="4830763"/>
          </a:xfrm>
        </p:spPr>
        <p:txBody>
          <a:bodyPr>
            <a:normAutofit lnSpcReduction="10000"/>
          </a:bodyPr>
          <a:lstStyle/>
          <a:p>
            <a:pPr>
              <a:defRPr/>
            </a:pPr>
            <a:r>
              <a:rPr lang="en-US" sz="3000" dirty="0"/>
              <a:t>This theory states that leaders possess a set of physical and emotional characteristics that are important for inspiring others towards a common goal</a:t>
            </a:r>
            <a:r>
              <a:rPr lang="en-US" sz="3000" dirty="0" smtClean="0"/>
              <a:t>.</a:t>
            </a:r>
          </a:p>
          <a:p>
            <a:pPr>
              <a:defRPr/>
            </a:pPr>
            <a:r>
              <a:rPr lang="en-US" sz="3000" dirty="0"/>
              <a:t>Some theorists who subscribe to this theory believe that leaders are born with certain qualities that determine leadership ability and success</a:t>
            </a:r>
            <a:r>
              <a:rPr lang="en-US" sz="3600" dirty="0"/>
              <a:t>. </a:t>
            </a:r>
            <a:br>
              <a:rPr lang="en-US" sz="3600" dirty="0"/>
            </a:br>
            <a:r>
              <a:rPr lang="en-US" sz="2400" dirty="0"/>
              <a:t/>
            </a:r>
            <a:br>
              <a:rPr lang="en-US" sz="2400" dirty="0"/>
            </a:br>
            <a:r>
              <a:rPr lang="en-US" sz="2400" dirty="0"/>
              <a:t/>
            </a:r>
            <a:br>
              <a:rPr lang="en-US" sz="2400" dirty="0"/>
            </a:br>
            <a:endParaRPr lang="en-US" sz="2400" dirty="0"/>
          </a:p>
        </p:txBody>
      </p:sp>
      <p:sp>
        <p:nvSpPr>
          <p:cNvPr id="54274" name="Title 1"/>
          <p:cNvSpPr>
            <a:spLocks noGrp="1"/>
          </p:cNvSpPr>
          <p:nvPr>
            <p:ph type="title"/>
          </p:nvPr>
        </p:nvSpPr>
        <p:spPr>
          <a:xfrm>
            <a:off x="228600" y="228600"/>
            <a:ext cx="7772400" cy="1143000"/>
          </a:xfrm>
        </p:spPr>
        <p:txBody>
          <a:bodyPr/>
          <a:lstStyle/>
          <a:p>
            <a:r>
              <a:rPr lang="en-US" dirty="0" smtClean="0"/>
              <a:t> </a:t>
            </a:r>
            <a:r>
              <a:rPr lang="en-US" sz="3600" dirty="0" smtClean="0"/>
              <a:t>Trait theory of leadership cont..</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52600"/>
            <a:ext cx="8763000" cy="4800600"/>
          </a:xfrm>
        </p:spPr>
        <p:txBody>
          <a:bodyPr>
            <a:normAutofit fontScale="77500" lnSpcReduction="20000"/>
          </a:bodyPr>
          <a:lstStyle/>
          <a:p>
            <a:pPr>
              <a:defRPr/>
            </a:pPr>
            <a:r>
              <a:rPr lang="en-US" sz="2800" b="1" dirty="0"/>
              <a:t>Management may be viewed </a:t>
            </a:r>
            <a:r>
              <a:rPr lang="en-US" sz="2800" dirty="0"/>
              <a:t>as: </a:t>
            </a:r>
          </a:p>
          <a:p>
            <a:pPr lvl="1">
              <a:defRPr/>
            </a:pPr>
            <a:r>
              <a:rPr lang="en-US" dirty="0"/>
              <a:t>A social position</a:t>
            </a:r>
          </a:p>
          <a:p>
            <a:pPr lvl="1">
              <a:defRPr/>
            </a:pPr>
            <a:r>
              <a:rPr lang="en-US" dirty="0"/>
              <a:t>A function</a:t>
            </a:r>
          </a:p>
          <a:p>
            <a:pPr lvl="1">
              <a:defRPr/>
            </a:pPr>
            <a:r>
              <a:rPr lang="en-US" dirty="0"/>
              <a:t>The people who discharge it</a:t>
            </a:r>
          </a:p>
          <a:p>
            <a:pPr lvl="1">
              <a:defRPr/>
            </a:pPr>
            <a:r>
              <a:rPr lang="en-US" dirty="0"/>
              <a:t>An authority</a:t>
            </a:r>
          </a:p>
          <a:p>
            <a:pPr lvl="1">
              <a:defRPr/>
            </a:pPr>
            <a:r>
              <a:rPr lang="en-US" dirty="0"/>
              <a:t>A discipline</a:t>
            </a:r>
          </a:p>
          <a:p>
            <a:pPr lvl="1">
              <a:defRPr/>
            </a:pPr>
            <a:r>
              <a:rPr lang="en-US" dirty="0"/>
              <a:t>A field of </a:t>
            </a:r>
            <a:r>
              <a:rPr lang="en-US" dirty="0" smtClean="0"/>
              <a:t>study</a:t>
            </a:r>
          </a:p>
          <a:p>
            <a:pPr>
              <a:buFontTx/>
              <a:buNone/>
              <a:defRPr/>
            </a:pPr>
            <a:r>
              <a:rPr lang="en-US" b="1" dirty="0" smtClean="0"/>
              <a:t>Management </a:t>
            </a:r>
            <a:r>
              <a:rPr lang="en-US" b="1" dirty="0"/>
              <a:t>is</a:t>
            </a:r>
            <a:r>
              <a:rPr lang="en-US" dirty="0"/>
              <a:t>:</a:t>
            </a:r>
          </a:p>
          <a:p>
            <a:pPr>
              <a:defRPr/>
            </a:pPr>
            <a:r>
              <a:rPr lang="en-US" dirty="0"/>
              <a:t>The people charged with the responsibility of running an </a:t>
            </a:r>
            <a:r>
              <a:rPr lang="en-US" dirty="0" smtClean="0"/>
              <a:t>organization</a:t>
            </a:r>
            <a:endParaRPr lang="en-US" dirty="0"/>
          </a:p>
          <a:p>
            <a:pPr>
              <a:defRPr/>
            </a:pPr>
            <a:r>
              <a:rPr lang="en-US" dirty="0"/>
              <a:t>The process by which resources are </a:t>
            </a:r>
            <a:r>
              <a:rPr lang="en-US" dirty="0" smtClean="0"/>
              <a:t>mobilized, </a:t>
            </a:r>
            <a:r>
              <a:rPr lang="en-US" dirty="0"/>
              <a:t>combined and coordinated effectively to achieve </a:t>
            </a:r>
            <a:r>
              <a:rPr lang="en-US" dirty="0" smtClean="0"/>
              <a:t>organizational </a:t>
            </a:r>
            <a:r>
              <a:rPr lang="en-US" dirty="0"/>
              <a:t>objectives.</a:t>
            </a:r>
          </a:p>
          <a:p>
            <a:pPr>
              <a:defRPr/>
            </a:pPr>
            <a:r>
              <a:rPr lang="en-US" dirty="0"/>
              <a:t>Getting things done.</a:t>
            </a:r>
          </a:p>
          <a:p>
            <a:pPr>
              <a:defRPr/>
            </a:pPr>
            <a:r>
              <a:rPr lang="en-US" dirty="0"/>
              <a:t>Getting work done through the efforts of </a:t>
            </a:r>
            <a:r>
              <a:rPr lang="en-US" dirty="0" smtClean="0"/>
              <a:t>other</a:t>
            </a:r>
            <a:endParaRPr lang="en-US" dirty="0"/>
          </a:p>
          <a:p>
            <a:pPr>
              <a:defRPr/>
            </a:pPr>
            <a:endParaRPr lang="en-US" dirty="0"/>
          </a:p>
          <a:p>
            <a:pPr>
              <a:defRPr/>
            </a:pPr>
            <a:endParaRPr lang="en-US" sz="2800" dirty="0"/>
          </a:p>
        </p:txBody>
      </p:sp>
      <p:sp>
        <p:nvSpPr>
          <p:cNvPr id="26626" name="Title 1"/>
          <p:cNvSpPr>
            <a:spLocks noGrp="1"/>
          </p:cNvSpPr>
          <p:nvPr>
            <p:ph type="title"/>
          </p:nvPr>
        </p:nvSpPr>
        <p:spPr>
          <a:xfrm>
            <a:off x="762000" y="0"/>
            <a:ext cx="7543800" cy="1295400"/>
          </a:xfrm>
        </p:spPr>
        <p:txBody>
          <a:bodyPr/>
          <a:lstStyle/>
          <a:p>
            <a:r>
              <a:rPr lang="en-US" sz="3600" dirty="0" smtClean="0"/>
              <a:t/>
            </a:r>
            <a:br>
              <a:rPr lang="en-US" sz="3600" dirty="0" smtClean="0"/>
            </a:br>
            <a:r>
              <a:rPr lang="en-US" sz="3600" dirty="0" smtClean="0"/>
              <a:t>DEFINATIONS OF MANAGEMENT</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76400"/>
            <a:ext cx="8153400" cy="4419600"/>
          </a:xfrm>
        </p:spPr>
        <p:txBody>
          <a:bodyPr>
            <a:normAutofit fontScale="92500" lnSpcReduction="10000"/>
          </a:bodyPr>
          <a:lstStyle/>
          <a:p>
            <a:pPr>
              <a:defRPr/>
            </a:pPr>
            <a:r>
              <a:rPr lang="en-US" sz="2800" dirty="0"/>
              <a:t>This theory states that the effectiveness of leadership depends on the relationship among the leaders and the task at hand, interpersonal skills and the </a:t>
            </a:r>
            <a:r>
              <a:rPr lang="en-US" sz="2800" dirty="0" smtClean="0"/>
              <a:t>favorability </a:t>
            </a:r>
            <a:r>
              <a:rPr lang="en-US" sz="2800" dirty="0"/>
              <a:t>of the work situation</a:t>
            </a:r>
            <a:r>
              <a:rPr lang="en-US" sz="2800" dirty="0" smtClean="0"/>
              <a:t>.</a:t>
            </a:r>
          </a:p>
          <a:p>
            <a:pPr>
              <a:defRPr/>
            </a:pPr>
            <a:r>
              <a:rPr lang="en-US" sz="2800" dirty="0" smtClean="0"/>
              <a:t>There </a:t>
            </a:r>
            <a:r>
              <a:rPr lang="en-US" sz="2800" dirty="0"/>
              <a:t>are critical factors that must be considered in the above relationships, these include:</a:t>
            </a:r>
          </a:p>
          <a:p>
            <a:pPr lvl="1">
              <a:defRPr/>
            </a:pPr>
            <a:r>
              <a:rPr lang="en-US" sz="2400" dirty="0"/>
              <a:t>The degree of trust and respect between the leader and follower</a:t>
            </a:r>
          </a:p>
          <a:p>
            <a:pPr lvl="1">
              <a:defRPr/>
            </a:pPr>
            <a:r>
              <a:rPr lang="en-US" sz="2400" dirty="0"/>
              <a:t>The clarity of goals to be accomplished</a:t>
            </a:r>
          </a:p>
          <a:p>
            <a:pPr lvl="1">
              <a:defRPr/>
            </a:pPr>
            <a:r>
              <a:rPr lang="en-US" sz="2400" dirty="0"/>
              <a:t>The ability of the leader to reward followers and exert influence</a:t>
            </a:r>
          </a:p>
          <a:p>
            <a:pPr>
              <a:defRPr/>
            </a:pPr>
            <a:endParaRPr lang="en-US" sz="2800" dirty="0"/>
          </a:p>
          <a:p>
            <a:pPr>
              <a:defRPr/>
            </a:pPr>
            <a:endParaRPr lang="en-US" sz="2800" dirty="0"/>
          </a:p>
        </p:txBody>
      </p:sp>
      <p:sp>
        <p:nvSpPr>
          <p:cNvPr id="55298" name="Title 1"/>
          <p:cNvSpPr>
            <a:spLocks noGrp="1"/>
          </p:cNvSpPr>
          <p:nvPr>
            <p:ph type="title"/>
          </p:nvPr>
        </p:nvSpPr>
        <p:spPr>
          <a:xfrm>
            <a:off x="381000" y="228600"/>
            <a:ext cx="8229600" cy="1189038"/>
          </a:xfrm>
        </p:spPr>
        <p:txBody>
          <a:bodyPr/>
          <a:lstStyle/>
          <a:p>
            <a:r>
              <a:rPr lang="en-US" sz="3200" dirty="0" smtClean="0"/>
              <a:t/>
            </a:r>
            <a:br>
              <a:rPr lang="en-US" sz="3200" dirty="0" smtClean="0"/>
            </a:br>
            <a:r>
              <a:rPr lang="en-US" sz="3200" dirty="0" smtClean="0"/>
              <a:t>Situational or Contingency Theory of Leadership </a:t>
            </a:r>
            <a:r>
              <a:rPr lang="en-US" sz="3600" dirty="0" smtClean="0"/>
              <a:t/>
            </a:r>
            <a:br>
              <a:rPr lang="en-US" sz="3600" dirty="0" smtClean="0"/>
            </a:br>
            <a:endParaRPr lang="en-US" sz="3600" dirty="0" smtClean="0"/>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30</a:t>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Content Placeholder 2"/>
          <p:cNvSpPr>
            <a:spLocks noGrp="1"/>
          </p:cNvSpPr>
          <p:nvPr>
            <p:ph idx="1"/>
          </p:nvPr>
        </p:nvSpPr>
        <p:spPr>
          <a:xfrm>
            <a:off x="533400" y="1981200"/>
            <a:ext cx="7772400" cy="4114800"/>
          </a:xfrm>
        </p:spPr>
        <p:txBody>
          <a:bodyPr/>
          <a:lstStyle/>
          <a:p>
            <a:r>
              <a:rPr lang="en-US" sz="2800" dirty="0" smtClean="0"/>
              <a:t>In this theory leaders were viewed as able to adapt their style according to the situation.</a:t>
            </a:r>
          </a:p>
          <a:p>
            <a:r>
              <a:rPr lang="en-US" sz="2800" dirty="0" smtClean="0"/>
              <a:t>The implication here is that, as a nurse manager, must assess each situation and determine appropriate action, based on the people involved.</a:t>
            </a:r>
          </a:p>
          <a:p>
            <a:endParaRPr lang="en-US" sz="2800" dirty="0" smtClean="0"/>
          </a:p>
        </p:txBody>
      </p:sp>
      <p:sp>
        <p:nvSpPr>
          <p:cNvPr id="56322" name="Title 1"/>
          <p:cNvSpPr>
            <a:spLocks noGrp="1"/>
          </p:cNvSpPr>
          <p:nvPr>
            <p:ph type="title"/>
          </p:nvPr>
        </p:nvSpPr>
        <p:spPr>
          <a:xfrm>
            <a:off x="304800" y="0"/>
            <a:ext cx="8229600" cy="1417638"/>
          </a:xfrm>
        </p:spPr>
        <p:txBody>
          <a:bodyPr/>
          <a:lstStyle/>
          <a:p>
            <a:r>
              <a:rPr lang="en-US" sz="3200" dirty="0" smtClean="0"/>
              <a:t/>
            </a:r>
            <a:br>
              <a:rPr lang="en-US" sz="3200" dirty="0" smtClean="0"/>
            </a:br>
            <a:r>
              <a:rPr lang="en-US" sz="3200" dirty="0" smtClean="0"/>
              <a:t>Situational or Contingency Theory of Leadership cont..</a:t>
            </a:r>
            <a:br>
              <a:rPr lang="en-US" sz="3200" dirty="0" smtClean="0"/>
            </a:br>
            <a:endParaRPr lang="en-US" sz="3200" dirty="0" smtClean="0"/>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Content Placeholder 2"/>
          <p:cNvSpPr>
            <a:spLocks noGrp="1"/>
          </p:cNvSpPr>
          <p:nvPr>
            <p:ph idx="1"/>
          </p:nvPr>
        </p:nvSpPr>
        <p:spPr/>
        <p:txBody>
          <a:bodyPr/>
          <a:lstStyle/>
          <a:p>
            <a:r>
              <a:rPr lang="en-US" sz="2800" smtClean="0"/>
              <a:t>There are three main styles of leadership, namely: </a:t>
            </a:r>
          </a:p>
          <a:p>
            <a:pPr lvl="1"/>
            <a:r>
              <a:rPr lang="en-US" sz="2400" smtClean="0"/>
              <a:t>Authoritarian or Autocratic</a:t>
            </a:r>
          </a:p>
          <a:p>
            <a:pPr lvl="1"/>
            <a:r>
              <a:rPr lang="en-US" sz="2400" smtClean="0"/>
              <a:t>Democratic or Participative</a:t>
            </a:r>
          </a:p>
          <a:p>
            <a:pPr lvl="1"/>
            <a:r>
              <a:rPr lang="en-US" sz="2400" smtClean="0"/>
              <a:t>Laissez faire or Permissive</a:t>
            </a:r>
          </a:p>
          <a:p>
            <a:endParaRPr lang="en-US" sz="2800" smtClean="0"/>
          </a:p>
        </p:txBody>
      </p:sp>
      <p:sp>
        <p:nvSpPr>
          <p:cNvPr id="57346" name="Title 1"/>
          <p:cNvSpPr>
            <a:spLocks noGrp="1"/>
          </p:cNvSpPr>
          <p:nvPr>
            <p:ph type="title"/>
          </p:nvPr>
        </p:nvSpPr>
        <p:spPr>
          <a:xfrm>
            <a:off x="685800" y="0"/>
            <a:ext cx="7772400" cy="1143000"/>
          </a:xfrm>
        </p:spPr>
        <p:txBody>
          <a:bodyPr/>
          <a:lstStyle/>
          <a:p>
            <a:r>
              <a:rPr lang="en-US" smtClean="0"/>
              <a:t>Leadership style</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983163"/>
          </a:xfrm>
        </p:spPr>
        <p:txBody>
          <a:bodyPr>
            <a:normAutofit/>
          </a:bodyPr>
          <a:lstStyle/>
          <a:p>
            <a:pPr>
              <a:defRPr/>
            </a:pPr>
            <a:r>
              <a:rPr lang="en-US" sz="2800" dirty="0" smtClean="0"/>
              <a:t>The leader assumes full responsibility for all decisions and actions. </a:t>
            </a:r>
          </a:p>
          <a:p>
            <a:pPr>
              <a:defRPr/>
            </a:pPr>
            <a:r>
              <a:rPr lang="en-US" sz="2800" dirty="0" smtClean="0"/>
              <a:t>The characteristics of an autocratic leader include:</a:t>
            </a:r>
          </a:p>
          <a:p>
            <a:pPr lvl="1">
              <a:defRPr/>
            </a:pPr>
            <a:r>
              <a:rPr lang="en-US" sz="2400" dirty="0" smtClean="0"/>
              <a:t>Loss of interest and initiative by employees</a:t>
            </a:r>
          </a:p>
          <a:p>
            <a:pPr lvl="1">
              <a:defRPr/>
            </a:pPr>
            <a:r>
              <a:rPr lang="en-US" sz="2400" dirty="0" smtClean="0"/>
              <a:t>Loss of motivation and dismal performance</a:t>
            </a:r>
          </a:p>
          <a:p>
            <a:pPr lvl="1">
              <a:defRPr/>
            </a:pPr>
            <a:r>
              <a:rPr lang="en-US" sz="2400" dirty="0" smtClean="0"/>
              <a:t>Less than optimal goals are achieved because the resources utilized are the manager only.</a:t>
            </a:r>
          </a:p>
          <a:p>
            <a:pPr>
              <a:defRPr/>
            </a:pPr>
            <a:r>
              <a:rPr lang="en-US" dirty="0" smtClean="0"/>
              <a:t>Ideal in:</a:t>
            </a:r>
          </a:p>
          <a:p>
            <a:pPr lvl="1">
              <a:defRPr/>
            </a:pPr>
            <a:r>
              <a:rPr lang="en-US" dirty="0" smtClean="0"/>
              <a:t>Crisis situations</a:t>
            </a:r>
          </a:p>
          <a:p>
            <a:pPr lvl="1">
              <a:defRPr/>
            </a:pPr>
            <a:r>
              <a:rPr lang="en-US" dirty="0" smtClean="0"/>
              <a:t>Leading inexperienced staff</a:t>
            </a:r>
            <a:endParaRPr lang="en-US" dirty="0"/>
          </a:p>
        </p:txBody>
      </p:sp>
      <p:sp>
        <p:nvSpPr>
          <p:cNvPr id="2" name="Title 1"/>
          <p:cNvSpPr>
            <a:spLocks noGrp="1"/>
          </p:cNvSpPr>
          <p:nvPr>
            <p:ph type="title"/>
          </p:nvPr>
        </p:nvSpPr>
        <p:spPr>
          <a:xfrm>
            <a:off x="0" y="457200"/>
            <a:ext cx="8229600" cy="792162"/>
          </a:xfrm>
        </p:spPr>
        <p:txBody>
          <a:bodyPr>
            <a:normAutofit fontScale="90000"/>
          </a:bodyPr>
          <a:lstStyle/>
          <a:p>
            <a:pPr>
              <a:defRPr/>
            </a:pPr>
            <a:r>
              <a:rPr lang="en-US" b="1" dirty="0" smtClean="0"/>
              <a:t>Authoritarian or Autocratic</a:t>
            </a:r>
            <a:r>
              <a:rPr lang="en-US" dirty="0" smtClean="0"/>
              <a:t>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defRPr/>
            </a:pPr>
            <a:r>
              <a:rPr lang="en-US" sz="2800" dirty="0" smtClean="0"/>
              <a:t>In this leadership style, people are free to </a:t>
            </a:r>
            <a:br>
              <a:rPr lang="en-US" sz="2800" dirty="0" smtClean="0"/>
            </a:br>
            <a:r>
              <a:rPr lang="en-US" sz="2800" dirty="0" smtClean="0"/>
              <a:t>express themselves.</a:t>
            </a:r>
          </a:p>
          <a:p>
            <a:pPr>
              <a:defRPr/>
            </a:pPr>
            <a:r>
              <a:rPr lang="en-US" sz="2800" dirty="0" smtClean="0"/>
              <a:t>The manager here is ‘people oriented’ and focuses attention on human aspects as well as on building effective work groups. </a:t>
            </a:r>
          </a:p>
          <a:p>
            <a:pPr>
              <a:defRPr/>
            </a:pPr>
            <a:r>
              <a:rPr lang="en-US" sz="2800" dirty="0" smtClean="0"/>
              <a:t>A collaborative spirit or joint effort exists which allows for group participation in decision making</a:t>
            </a:r>
          </a:p>
          <a:p>
            <a:pPr>
              <a:defRPr/>
            </a:pPr>
            <a:r>
              <a:rPr lang="en-US" sz="2800" dirty="0" smtClean="0"/>
              <a:t>It encourages enthusiasm, high morale and increased satisfaction. </a:t>
            </a:r>
          </a:p>
          <a:p>
            <a:pPr>
              <a:defRPr/>
            </a:pPr>
            <a:endParaRPr lang="en-US" sz="2800" dirty="0"/>
          </a:p>
        </p:txBody>
      </p:sp>
      <p:sp>
        <p:nvSpPr>
          <p:cNvPr id="2" name="Title 1"/>
          <p:cNvSpPr>
            <a:spLocks noGrp="1"/>
          </p:cNvSpPr>
          <p:nvPr>
            <p:ph type="title"/>
          </p:nvPr>
        </p:nvSpPr>
        <p:spPr/>
        <p:txBody>
          <a:bodyPr>
            <a:normAutofit fontScale="90000"/>
          </a:bodyPr>
          <a:lstStyle/>
          <a:p>
            <a:pPr>
              <a:defRPr/>
            </a:pPr>
            <a:r>
              <a:rPr lang="en-US" b="1" dirty="0" smtClean="0"/>
              <a:t>Democratic or Participative Leadership</a:t>
            </a:r>
            <a:r>
              <a:rPr lang="en-US" dirty="0" smtClean="0"/>
              <a:t> </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Content Placeholder 2"/>
          <p:cNvSpPr>
            <a:spLocks noGrp="1"/>
          </p:cNvSpPr>
          <p:nvPr>
            <p:ph idx="1"/>
          </p:nvPr>
        </p:nvSpPr>
        <p:spPr/>
        <p:txBody>
          <a:bodyPr/>
          <a:lstStyle/>
          <a:p>
            <a:r>
              <a:rPr lang="en-US" sz="2800" smtClean="0"/>
              <a:t>Ideal in:</a:t>
            </a:r>
          </a:p>
          <a:p>
            <a:pPr lvl="1"/>
            <a:r>
              <a:rPr lang="en-US" sz="2400" smtClean="0"/>
              <a:t>A wide variety of work situation</a:t>
            </a:r>
          </a:p>
        </p:txBody>
      </p:sp>
      <p:sp>
        <p:nvSpPr>
          <p:cNvPr id="2" name="Title 1"/>
          <p:cNvSpPr>
            <a:spLocks noGrp="1"/>
          </p:cNvSpPr>
          <p:nvPr>
            <p:ph type="title"/>
          </p:nvPr>
        </p:nvSpPr>
        <p:spPr/>
        <p:txBody>
          <a:bodyPr>
            <a:normAutofit fontScale="90000"/>
          </a:bodyPr>
          <a:lstStyle/>
          <a:p>
            <a:pPr>
              <a:defRPr/>
            </a:pPr>
            <a:r>
              <a:rPr lang="en-US" b="1" dirty="0" smtClean="0"/>
              <a:t>Democratic or Participative Leadership</a:t>
            </a:r>
            <a:r>
              <a:rPr lang="en-US" dirty="0" smtClean="0"/>
              <a:t> cont..</a:t>
            </a:r>
            <a:br>
              <a:rPr lang="en-US" dirty="0" smtClean="0"/>
            </a:br>
            <a:endParaRPr lang="en-US" dirty="0"/>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81200"/>
            <a:ext cx="8077200" cy="3962400"/>
          </a:xfrm>
        </p:spPr>
        <p:txBody>
          <a:bodyPr>
            <a:normAutofit fontScale="92500" lnSpcReduction="20000"/>
          </a:bodyPr>
          <a:lstStyle/>
          <a:p>
            <a:pPr>
              <a:defRPr/>
            </a:pPr>
            <a:r>
              <a:rPr lang="en-US" sz="2800" dirty="0" smtClean="0"/>
              <a:t>In this style, the leader lets people do what they want. </a:t>
            </a:r>
          </a:p>
          <a:p>
            <a:pPr>
              <a:defRPr/>
            </a:pPr>
            <a:r>
              <a:rPr lang="en-US" sz="2800" dirty="0" smtClean="0"/>
              <a:t>The leader plays down their role in the group's activity and exercises minimum direction or control</a:t>
            </a:r>
          </a:p>
          <a:p>
            <a:pPr>
              <a:defRPr/>
            </a:pPr>
            <a:r>
              <a:rPr lang="en-US" sz="2800" dirty="0" smtClean="0"/>
              <a:t>The leader wants everyone to feel good about what they are doing and often avoids responsibility by relinquishing power to followers and permitting them to engage in managerial activities such as decision making, planning.</a:t>
            </a:r>
            <a:endParaRPr lang="en-US" sz="2800" dirty="0"/>
          </a:p>
        </p:txBody>
      </p:sp>
      <p:sp>
        <p:nvSpPr>
          <p:cNvPr id="2" name="Title 1"/>
          <p:cNvSpPr>
            <a:spLocks noGrp="1"/>
          </p:cNvSpPr>
          <p:nvPr>
            <p:ph type="title"/>
          </p:nvPr>
        </p:nvSpPr>
        <p:spPr>
          <a:xfrm>
            <a:off x="685800" y="0"/>
            <a:ext cx="7467600" cy="1143000"/>
          </a:xfrm>
        </p:spPr>
        <p:txBody>
          <a:bodyPr>
            <a:normAutofit/>
          </a:bodyPr>
          <a:lstStyle/>
          <a:p>
            <a:pPr>
              <a:defRPr/>
            </a:pPr>
            <a:r>
              <a:rPr lang="en-US" b="1" dirty="0" smtClean="0"/>
              <a:t>Laissez –faire or permissive leadership</a:t>
            </a:r>
            <a:endParaRPr lang="en-US" b="1" dirty="0"/>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36</a:t>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Content Placeholder 2"/>
          <p:cNvSpPr>
            <a:spLocks noGrp="1"/>
          </p:cNvSpPr>
          <p:nvPr>
            <p:ph idx="1"/>
          </p:nvPr>
        </p:nvSpPr>
        <p:spPr/>
        <p:txBody>
          <a:bodyPr/>
          <a:lstStyle/>
          <a:p>
            <a:r>
              <a:rPr lang="en-US" sz="2800" smtClean="0"/>
              <a:t>Ideal in:</a:t>
            </a:r>
          </a:p>
          <a:p>
            <a:pPr lvl="1"/>
            <a:r>
              <a:rPr lang="en-US" sz="2400" smtClean="0"/>
              <a:t>Motivated professional groups, for example, in research projects in which independent thinking is rewarded.</a:t>
            </a:r>
          </a:p>
          <a:p>
            <a:pPr lvl="1">
              <a:buFontTx/>
              <a:buNone/>
            </a:pPr>
            <a:endParaRPr lang="en-US" sz="2400" smtClean="0"/>
          </a:p>
        </p:txBody>
      </p:sp>
      <p:sp>
        <p:nvSpPr>
          <p:cNvPr id="62466" name="Title 1"/>
          <p:cNvSpPr>
            <a:spLocks noGrp="1"/>
          </p:cNvSpPr>
          <p:nvPr>
            <p:ph type="title"/>
          </p:nvPr>
        </p:nvSpPr>
        <p:spPr>
          <a:xfrm>
            <a:off x="609600" y="228600"/>
            <a:ext cx="7772400" cy="1143000"/>
          </a:xfrm>
        </p:spPr>
        <p:txBody>
          <a:bodyPr/>
          <a:lstStyle/>
          <a:p>
            <a:r>
              <a:rPr lang="en-US" sz="3600" b="1" smtClean="0"/>
              <a:t>Laissez –faire or permissive leadership</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905000"/>
            <a:ext cx="7772400" cy="4114800"/>
          </a:xfrm>
        </p:spPr>
        <p:txBody>
          <a:bodyPr>
            <a:normAutofit fontScale="92500" lnSpcReduction="10000"/>
          </a:bodyPr>
          <a:lstStyle/>
          <a:p>
            <a:pPr>
              <a:defRPr/>
            </a:pPr>
            <a:r>
              <a:rPr lang="en-US" dirty="0" smtClean="0"/>
              <a:t>An effective leader should posses the following qualities</a:t>
            </a:r>
          </a:p>
          <a:p>
            <a:pPr lvl="1">
              <a:defRPr/>
            </a:pPr>
            <a:r>
              <a:rPr lang="en-US" b="1" dirty="0" smtClean="0"/>
              <a:t>Empathy: </a:t>
            </a:r>
            <a:r>
              <a:rPr lang="en-US" dirty="0" smtClean="0"/>
              <a:t>Ability to look at things from another person's point of view.</a:t>
            </a:r>
          </a:p>
          <a:p>
            <a:pPr lvl="1">
              <a:defRPr/>
            </a:pPr>
            <a:r>
              <a:rPr lang="en-US" b="1" dirty="0" smtClean="0"/>
              <a:t>Respect</a:t>
            </a:r>
            <a:r>
              <a:rPr lang="en-US" dirty="0" smtClean="0"/>
              <a:t>: An effective leader should respect others as unique individuals.</a:t>
            </a:r>
          </a:p>
          <a:p>
            <a:pPr lvl="1">
              <a:defRPr/>
            </a:pPr>
            <a:r>
              <a:rPr lang="en-US" b="1" dirty="0" smtClean="0"/>
              <a:t>Objectivity:</a:t>
            </a:r>
            <a:r>
              <a:rPr lang="en-US" dirty="0" smtClean="0"/>
              <a:t> No bias or prejudice.</a:t>
            </a:r>
          </a:p>
          <a:p>
            <a:pPr lvl="1">
              <a:defRPr/>
            </a:pPr>
            <a:r>
              <a:rPr lang="en-US" b="1" dirty="0" smtClean="0"/>
              <a:t>Self awareness:</a:t>
            </a:r>
            <a:r>
              <a:rPr lang="en-US" dirty="0" smtClean="0"/>
              <a:t> Knowledge, being aware of the impact you have on others and being aware of your ability to make decisions or involve yourself with specific problems</a:t>
            </a:r>
            <a:endParaRPr lang="en-US" dirty="0"/>
          </a:p>
        </p:txBody>
      </p:sp>
      <p:sp>
        <p:nvSpPr>
          <p:cNvPr id="63490" name="Title 1"/>
          <p:cNvSpPr>
            <a:spLocks noGrp="1"/>
          </p:cNvSpPr>
          <p:nvPr>
            <p:ph type="title"/>
          </p:nvPr>
        </p:nvSpPr>
        <p:spPr>
          <a:xfrm>
            <a:off x="685800" y="0"/>
            <a:ext cx="7772400" cy="1143000"/>
          </a:xfrm>
        </p:spPr>
        <p:txBody>
          <a:bodyPr/>
          <a:lstStyle/>
          <a:p>
            <a:r>
              <a:rPr lang="en-US" smtClean="0"/>
              <a:t>Qualities of good leadership</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38</a:t>
            </a:fld>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endParaRPr lang="en-US" dirty="0"/>
          </a:p>
        </p:txBody>
      </p:sp>
      <p:sp>
        <p:nvSpPr>
          <p:cNvPr id="3" name="Title 2"/>
          <p:cNvSpPr>
            <a:spLocks noGrp="1"/>
          </p:cNvSpPr>
          <p:nvPr>
            <p:ph type="title"/>
          </p:nvPr>
        </p:nvSpPr>
        <p:spPr/>
        <p:txBody>
          <a:bodyPr/>
          <a:lstStyle/>
          <a:p>
            <a:r>
              <a:rPr lang="en-GB" dirty="0" smtClean="0"/>
              <a:t>MANAGEMENT SKILLS</a:t>
            </a:r>
            <a:br>
              <a:rPr lang="en-GB" dirty="0" smtClean="0"/>
            </a:br>
            <a:endParaRPr lang="en-US" dirty="0"/>
          </a:p>
        </p:txBody>
      </p:sp>
      <p:sp>
        <p:nvSpPr>
          <p:cNvPr id="4" name="Slide Number Placeholder 3"/>
          <p:cNvSpPr>
            <a:spLocks noGrp="1"/>
          </p:cNvSpPr>
          <p:nvPr>
            <p:ph type="sldNum" sz="quarter" idx="11"/>
          </p:nvPr>
        </p:nvSpPr>
        <p:spPr/>
        <p:txBody>
          <a:bodyPr/>
          <a:lstStyle/>
          <a:p>
            <a:pPr>
              <a:defRPr/>
            </a:pPr>
            <a:fld id="{EAE43AE6-CB2D-4D0D-AE7E-987C5224F6FE}"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382000" cy="4495800"/>
          </a:xfrm>
        </p:spPr>
        <p:txBody>
          <a:bodyPr>
            <a:normAutofit/>
          </a:bodyPr>
          <a:lstStyle/>
          <a:p>
            <a:pPr>
              <a:defRPr/>
            </a:pPr>
            <a:r>
              <a:rPr lang="en-US" sz="2800" dirty="0"/>
              <a:t>Management theories describe how managers conduct activities, and keep institutions operating in an effective way in order to meet </a:t>
            </a:r>
            <a:br>
              <a:rPr lang="en-US" sz="2800" dirty="0"/>
            </a:br>
            <a:r>
              <a:rPr lang="en-US" sz="2800" dirty="0"/>
              <a:t>their objectives. </a:t>
            </a:r>
            <a:endParaRPr lang="en-US" sz="2800" dirty="0" smtClean="0"/>
          </a:p>
          <a:p>
            <a:pPr>
              <a:defRPr/>
            </a:pPr>
            <a:r>
              <a:rPr lang="en-US" sz="2800" dirty="0"/>
              <a:t>The four main classifications are: </a:t>
            </a:r>
          </a:p>
          <a:p>
            <a:pPr lvl="1">
              <a:defRPr/>
            </a:pPr>
            <a:r>
              <a:rPr lang="en-US" sz="2400" dirty="0"/>
              <a:t>Classical Theories (Scientific Management)</a:t>
            </a:r>
          </a:p>
          <a:p>
            <a:pPr lvl="1">
              <a:defRPr/>
            </a:pPr>
            <a:r>
              <a:rPr lang="en-US" sz="2400" dirty="0"/>
              <a:t>Human Relations or </a:t>
            </a:r>
            <a:r>
              <a:rPr lang="en-US" sz="2400" dirty="0" smtClean="0"/>
              <a:t>Behavioral </a:t>
            </a:r>
            <a:r>
              <a:rPr lang="en-US" sz="2400" dirty="0"/>
              <a:t>Approach Theories</a:t>
            </a:r>
          </a:p>
          <a:p>
            <a:pPr lvl="1">
              <a:defRPr/>
            </a:pPr>
            <a:r>
              <a:rPr lang="en-US" sz="2400" dirty="0"/>
              <a:t>Systems Theories</a:t>
            </a:r>
          </a:p>
          <a:p>
            <a:pPr lvl="1">
              <a:defRPr/>
            </a:pPr>
            <a:r>
              <a:rPr lang="en-US" sz="2400" dirty="0"/>
              <a:t>Contingency Theories</a:t>
            </a:r>
          </a:p>
          <a:p>
            <a:pPr lvl="1">
              <a:defRPr/>
            </a:pPr>
            <a:endParaRPr lang="en-US" sz="2400" dirty="0"/>
          </a:p>
        </p:txBody>
      </p:sp>
      <p:sp>
        <p:nvSpPr>
          <p:cNvPr id="27650" name="Title 1"/>
          <p:cNvSpPr>
            <a:spLocks noGrp="1"/>
          </p:cNvSpPr>
          <p:nvPr>
            <p:ph type="title"/>
          </p:nvPr>
        </p:nvSpPr>
        <p:spPr>
          <a:xfrm>
            <a:off x="457200" y="0"/>
            <a:ext cx="8382000" cy="1143000"/>
          </a:xfrm>
        </p:spPr>
        <p:txBody>
          <a:bodyPr/>
          <a:lstStyle/>
          <a:p>
            <a:r>
              <a:rPr lang="en-US" dirty="0" smtClean="0"/>
              <a:t>MANAGEMENT THEORIES</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Content Placeholder 2"/>
          <p:cNvSpPr>
            <a:spLocks noGrp="1"/>
          </p:cNvSpPr>
          <p:nvPr>
            <p:ph idx="1"/>
          </p:nvPr>
        </p:nvSpPr>
        <p:spPr/>
        <p:txBody>
          <a:bodyPr/>
          <a:lstStyle/>
          <a:p>
            <a:r>
              <a:rPr lang="en-GB" smtClean="0"/>
              <a:t>Technical skills</a:t>
            </a:r>
          </a:p>
          <a:p>
            <a:r>
              <a:rPr lang="en-GB" smtClean="0"/>
              <a:t>Interpersonal skills</a:t>
            </a:r>
          </a:p>
          <a:p>
            <a:r>
              <a:rPr lang="en-GB" smtClean="0"/>
              <a:t>Conceptual skills</a:t>
            </a:r>
          </a:p>
          <a:p>
            <a:endParaRPr lang="en-GB" smtClean="0"/>
          </a:p>
        </p:txBody>
      </p:sp>
      <p:sp>
        <p:nvSpPr>
          <p:cNvPr id="65538" name="Title 1"/>
          <p:cNvSpPr>
            <a:spLocks noGrp="1"/>
          </p:cNvSpPr>
          <p:nvPr>
            <p:ph type="title"/>
          </p:nvPr>
        </p:nvSpPr>
        <p:spPr>
          <a:xfrm>
            <a:off x="685800" y="0"/>
            <a:ext cx="7772400" cy="1143000"/>
          </a:xfrm>
        </p:spPr>
        <p:txBody>
          <a:bodyPr/>
          <a:lstStyle/>
          <a:p>
            <a:r>
              <a:rPr lang="en-GB" smtClean="0"/>
              <a:t>They are:</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40</a:t>
            </a:fld>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idx="1"/>
          </p:nvPr>
        </p:nvSpPr>
        <p:spPr>
          <a:xfrm>
            <a:off x="762000" y="1219200"/>
            <a:ext cx="7772400" cy="4114800"/>
          </a:xfrm>
        </p:spPr>
        <p:txBody>
          <a:bodyPr/>
          <a:lstStyle/>
          <a:p>
            <a:pPr>
              <a:buFont typeface="Wingdings" pitchFamily="2" charset="2"/>
              <a:buNone/>
            </a:pPr>
            <a:endParaRPr lang="en-GB" smtClean="0">
              <a:latin typeface="Gill Sans MT" pitchFamily="34" charset="0"/>
            </a:endParaRPr>
          </a:p>
          <a:p>
            <a:pPr>
              <a:buFont typeface="Wingdings" pitchFamily="2" charset="2"/>
              <a:buNone/>
            </a:pPr>
            <a:r>
              <a:rPr lang="en-GB" smtClean="0">
                <a:latin typeface="Gill Sans MT" pitchFamily="34" charset="0"/>
              </a:rPr>
              <a:t>1.Technical skills</a:t>
            </a:r>
          </a:p>
          <a:p>
            <a:r>
              <a:rPr lang="en-GB" smtClean="0">
                <a:latin typeface="Gill Sans MT" pitchFamily="34" charset="0"/>
              </a:rPr>
              <a:t>Those that require to perform specialized tasks i.e......... use of tools,procedures,equipment and techniques</a:t>
            </a:r>
          </a:p>
          <a:p>
            <a:r>
              <a:rPr lang="en-GB" smtClean="0">
                <a:latin typeface="Gill Sans MT" pitchFamily="34" charset="0"/>
              </a:rPr>
              <a:t>These skills are gained through formal training</a:t>
            </a:r>
          </a:p>
        </p:txBody>
      </p:sp>
      <p:sp>
        <p:nvSpPr>
          <p:cNvPr id="66562" name="Rectangle 2"/>
          <p:cNvSpPr>
            <a:spLocks noGrp="1" noChangeArrowheads="1"/>
          </p:cNvSpPr>
          <p:nvPr>
            <p:ph type="title"/>
          </p:nvPr>
        </p:nvSpPr>
        <p:spPr>
          <a:xfrm>
            <a:off x="685800" y="0"/>
            <a:ext cx="7772400" cy="1143000"/>
          </a:xfrm>
        </p:spPr>
        <p:txBody>
          <a:bodyPr/>
          <a:lstStyle/>
          <a:p>
            <a:r>
              <a:rPr lang="en-GB" sz="3300" smtClean="0">
                <a:latin typeface="Gill Sans MT" pitchFamily="34" charset="0"/>
              </a:rPr>
              <a:t>Management Skills</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a:spLocks noGrp="1" noChangeArrowheads="1"/>
          </p:cNvSpPr>
          <p:nvPr>
            <p:ph idx="1"/>
          </p:nvPr>
        </p:nvSpPr>
        <p:spPr>
          <a:xfrm>
            <a:off x="533400" y="1828800"/>
            <a:ext cx="7772400" cy="4114800"/>
          </a:xfrm>
        </p:spPr>
        <p:txBody>
          <a:bodyPr>
            <a:normAutofit fontScale="92500" lnSpcReduction="10000"/>
          </a:bodyPr>
          <a:lstStyle/>
          <a:p>
            <a:pPr>
              <a:lnSpc>
                <a:spcPct val="90000"/>
              </a:lnSpc>
              <a:buFont typeface="Arial" charset="0"/>
              <a:buChar char="•"/>
              <a:defRPr/>
            </a:pPr>
            <a:r>
              <a:rPr lang="en-GB" dirty="0" smtClean="0">
                <a:latin typeface="Gill Sans MT" pitchFamily="34" charset="0"/>
              </a:rPr>
              <a:t>Also called life skills </a:t>
            </a:r>
          </a:p>
          <a:p>
            <a:pPr>
              <a:lnSpc>
                <a:spcPct val="90000"/>
              </a:lnSpc>
              <a:buFont typeface="Arial" charset="0"/>
              <a:buChar char="•"/>
              <a:defRPr/>
            </a:pPr>
            <a:r>
              <a:rPr lang="en-GB" dirty="0" smtClean="0">
                <a:latin typeface="Gill Sans MT" pitchFamily="34" charset="0"/>
              </a:rPr>
              <a:t>Enable us to understand and work well with other people</a:t>
            </a:r>
          </a:p>
          <a:p>
            <a:pPr>
              <a:lnSpc>
                <a:spcPct val="90000"/>
              </a:lnSpc>
              <a:buFont typeface="Arial" charset="0"/>
              <a:buChar char="•"/>
              <a:defRPr/>
            </a:pPr>
            <a:r>
              <a:rPr lang="en-GB" dirty="0" smtClean="0">
                <a:latin typeface="Gill Sans MT" pitchFamily="34" charset="0"/>
              </a:rPr>
              <a:t>Enables us to take other peoples perspective</a:t>
            </a:r>
          </a:p>
          <a:p>
            <a:pPr>
              <a:lnSpc>
                <a:spcPct val="90000"/>
              </a:lnSpc>
              <a:buFont typeface="Arial" charset="0"/>
              <a:buChar char="•"/>
              <a:defRPr/>
            </a:pPr>
            <a:r>
              <a:rPr lang="en-GB" dirty="0" smtClean="0">
                <a:latin typeface="Gill Sans MT" pitchFamily="34" charset="0"/>
              </a:rPr>
              <a:t>Allows one to be reasonable, likable and amicable</a:t>
            </a:r>
          </a:p>
          <a:p>
            <a:pPr>
              <a:lnSpc>
                <a:spcPct val="90000"/>
              </a:lnSpc>
              <a:buFont typeface="Arial" charset="0"/>
              <a:buChar char="•"/>
              <a:defRPr/>
            </a:pPr>
            <a:r>
              <a:rPr lang="en-GB" dirty="0" smtClean="0">
                <a:latin typeface="Gill Sans MT" pitchFamily="34" charset="0"/>
              </a:rPr>
              <a:t>The better one has human skills, the better likely to be a manager</a:t>
            </a:r>
          </a:p>
          <a:p>
            <a:pPr>
              <a:lnSpc>
                <a:spcPct val="90000"/>
              </a:lnSpc>
              <a:buFont typeface="Arial" charset="0"/>
              <a:buChar char="•"/>
              <a:defRPr/>
            </a:pPr>
            <a:r>
              <a:rPr lang="en-GB" dirty="0" smtClean="0">
                <a:latin typeface="Gill Sans MT" pitchFamily="34" charset="0"/>
              </a:rPr>
              <a:t>Enable us to work through other people</a:t>
            </a:r>
          </a:p>
          <a:p>
            <a:pPr>
              <a:lnSpc>
                <a:spcPct val="90000"/>
              </a:lnSpc>
              <a:buFont typeface="Arial" charset="0"/>
              <a:buChar char="•"/>
              <a:defRPr/>
            </a:pPr>
            <a:r>
              <a:rPr lang="en-GB" dirty="0" smtClean="0"/>
              <a:t>Used to communicate, motivate, mentor and delegate</a:t>
            </a:r>
            <a:endParaRPr lang="en-GB" dirty="0" smtClean="0">
              <a:latin typeface="Gill Sans MT" pitchFamily="34" charset="0"/>
            </a:endParaRPr>
          </a:p>
        </p:txBody>
      </p:sp>
      <p:sp>
        <p:nvSpPr>
          <p:cNvPr id="67586" name="Rectangle 2"/>
          <p:cNvSpPr>
            <a:spLocks noGrp="1" noChangeArrowheads="1"/>
          </p:cNvSpPr>
          <p:nvPr>
            <p:ph type="title"/>
          </p:nvPr>
        </p:nvSpPr>
        <p:spPr>
          <a:xfrm>
            <a:off x="685800" y="0"/>
            <a:ext cx="7772400" cy="1143000"/>
          </a:xfrm>
        </p:spPr>
        <p:txBody>
          <a:bodyPr/>
          <a:lstStyle/>
          <a:p>
            <a:r>
              <a:rPr lang="en-GB" sz="3300" smtClean="0">
                <a:latin typeface="Gill Sans MT" pitchFamily="34" charset="0"/>
              </a:rPr>
              <a:t>2.Interpersonal</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a:xfrm>
            <a:off x="914400" y="1447800"/>
            <a:ext cx="7772400" cy="4114800"/>
          </a:xfrm>
        </p:spPr>
        <p:txBody>
          <a:bodyPr/>
          <a:lstStyle/>
          <a:p>
            <a:r>
              <a:rPr lang="en-GB" smtClean="0"/>
              <a:t>Used to analyze complex situations</a:t>
            </a:r>
            <a:endParaRPr lang="en-GB" smtClean="0">
              <a:latin typeface="Gill Sans MT" pitchFamily="34" charset="0"/>
            </a:endParaRPr>
          </a:p>
          <a:p>
            <a:r>
              <a:rPr lang="en-GB" smtClean="0">
                <a:latin typeface="Gill Sans MT" pitchFamily="34" charset="0"/>
              </a:rPr>
              <a:t>Those that make one understand things from a global perspective</a:t>
            </a:r>
          </a:p>
          <a:p>
            <a:r>
              <a:rPr lang="en-GB" smtClean="0">
                <a:latin typeface="Gill Sans MT" pitchFamily="34" charset="0"/>
              </a:rPr>
              <a:t>Enables one to judge and come up with ideas</a:t>
            </a:r>
          </a:p>
          <a:p>
            <a:r>
              <a:rPr lang="en-GB" smtClean="0">
                <a:latin typeface="Gill Sans MT" pitchFamily="34" charset="0"/>
              </a:rPr>
              <a:t>Enables one to coordinate and integrate things together with positive outcome</a:t>
            </a:r>
          </a:p>
        </p:txBody>
      </p:sp>
      <p:sp>
        <p:nvSpPr>
          <p:cNvPr id="68610" name="Rectangle 2"/>
          <p:cNvSpPr>
            <a:spLocks noGrp="1" noChangeArrowheads="1"/>
          </p:cNvSpPr>
          <p:nvPr>
            <p:ph type="title"/>
          </p:nvPr>
        </p:nvSpPr>
        <p:spPr>
          <a:xfrm>
            <a:off x="685800" y="0"/>
            <a:ext cx="7772400" cy="1143000"/>
          </a:xfrm>
        </p:spPr>
        <p:txBody>
          <a:bodyPr/>
          <a:lstStyle/>
          <a:p>
            <a:r>
              <a:rPr lang="en-GB" sz="3300" smtClean="0">
                <a:latin typeface="Gill Sans MT" pitchFamily="34" charset="0"/>
              </a:rPr>
              <a:t>3. Conceptual skills</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43</a:t>
            </a:fld>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381000" y="1828800"/>
            <a:ext cx="8229600" cy="3581400"/>
          </a:xfrm>
        </p:spPr>
        <p:txBody>
          <a:bodyPr/>
          <a:lstStyle/>
          <a:p>
            <a:r>
              <a:rPr lang="en-GB" dirty="0" smtClean="0">
                <a:latin typeface="Gill Sans MT" pitchFamily="34" charset="0"/>
              </a:rPr>
              <a:t>These are problem solving skills</a:t>
            </a:r>
          </a:p>
          <a:p>
            <a:r>
              <a:rPr lang="en-GB" dirty="0" smtClean="0">
                <a:latin typeface="Gill Sans MT" pitchFamily="34" charset="0"/>
              </a:rPr>
              <a:t>Enables  one define a situation, separate them and come up with a solution</a:t>
            </a:r>
          </a:p>
          <a:p>
            <a:r>
              <a:rPr lang="en-GB" dirty="0" smtClean="0">
                <a:latin typeface="Gill Sans MT" pitchFamily="34" charset="0"/>
              </a:rPr>
              <a:t>Takes a step by step outlook of the problem</a:t>
            </a:r>
          </a:p>
        </p:txBody>
      </p:sp>
      <p:sp>
        <p:nvSpPr>
          <p:cNvPr id="69634" name="Rectangle 2"/>
          <p:cNvSpPr>
            <a:spLocks noGrp="1" noChangeArrowheads="1"/>
          </p:cNvSpPr>
          <p:nvPr>
            <p:ph type="title"/>
          </p:nvPr>
        </p:nvSpPr>
        <p:spPr>
          <a:xfrm>
            <a:off x="685800" y="0"/>
            <a:ext cx="7772400" cy="1143000"/>
          </a:xfrm>
        </p:spPr>
        <p:txBody>
          <a:bodyPr/>
          <a:lstStyle/>
          <a:p>
            <a:r>
              <a:rPr lang="en-GB" sz="3300" smtClean="0">
                <a:latin typeface="Gill Sans MT" pitchFamily="34" charset="0"/>
              </a:rPr>
              <a:t>4. Diagnostic Skills</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600200"/>
            <a:ext cx="8534400" cy="5029200"/>
          </a:xfrm>
        </p:spPr>
        <p:txBody>
          <a:bodyPr>
            <a:normAutofit lnSpcReduction="10000"/>
          </a:bodyPr>
          <a:lstStyle/>
          <a:p>
            <a:pPr marL="514350" indent="-514350">
              <a:lnSpc>
                <a:spcPct val="80000"/>
              </a:lnSpc>
              <a:buFontTx/>
              <a:buAutoNum type="arabicPeriod"/>
            </a:pPr>
            <a:r>
              <a:rPr lang="en-US" sz="2200" b="1" dirty="0" smtClean="0"/>
              <a:t>Position</a:t>
            </a:r>
            <a:r>
              <a:rPr lang="en-US" sz="2200" dirty="0" smtClean="0"/>
              <a:t/>
            </a:r>
            <a:br>
              <a:rPr lang="en-US" sz="2200" dirty="0" smtClean="0"/>
            </a:br>
            <a:r>
              <a:rPr lang="en-US" sz="2200" dirty="0" smtClean="0"/>
              <a:t>This is the lowest level of leadership and is based solely on title and position.</a:t>
            </a:r>
          </a:p>
          <a:p>
            <a:pPr marL="514350" indent="-514350">
              <a:lnSpc>
                <a:spcPct val="80000"/>
              </a:lnSpc>
              <a:buFontTx/>
              <a:buAutoNum type="arabicPeriod"/>
            </a:pPr>
            <a:r>
              <a:rPr lang="en-US" sz="2200" b="1" dirty="0" smtClean="0"/>
              <a:t>Permission</a:t>
            </a:r>
            <a:r>
              <a:rPr lang="en-US" sz="2200" dirty="0" smtClean="0"/>
              <a:t/>
            </a:r>
            <a:br>
              <a:rPr lang="en-US" sz="2200" dirty="0" smtClean="0"/>
            </a:br>
            <a:r>
              <a:rPr lang="en-US" sz="2200" dirty="0" smtClean="0"/>
              <a:t>As relationships are developed with others, they give permission to the leader to lead beyond the limits of their </a:t>
            </a:r>
            <a:br>
              <a:rPr lang="en-US" sz="2200" dirty="0" smtClean="0"/>
            </a:br>
            <a:r>
              <a:rPr lang="en-US" sz="2200" dirty="0" smtClean="0"/>
              <a:t>job description.</a:t>
            </a:r>
          </a:p>
          <a:p>
            <a:pPr marL="514350" indent="-514350">
              <a:lnSpc>
                <a:spcPct val="80000"/>
              </a:lnSpc>
              <a:buFontTx/>
              <a:buAutoNum type="arabicPeriod"/>
            </a:pPr>
            <a:r>
              <a:rPr lang="en-US" sz="2200" b="1" dirty="0" smtClean="0"/>
              <a:t>Production</a:t>
            </a:r>
            <a:r>
              <a:rPr lang="en-US" sz="2200" dirty="0" smtClean="0"/>
              <a:t/>
            </a:r>
            <a:br>
              <a:rPr lang="en-US" sz="2200" dirty="0" smtClean="0"/>
            </a:br>
            <a:r>
              <a:rPr lang="en-US" sz="2200" dirty="0" smtClean="0"/>
              <a:t>As the group becomes more productive together, leadership </a:t>
            </a:r>
            <a:br>
              <a:rPr lang="en-US" sz="2200" dirty="0" smtClean="0"/>
            </a:br>
            <a:r>
              <a:rPr lang="en-US" sz="2200" dirty="0" smtClean="0"/>
              <a:t>is advanced. </a:t>
            </a:r>
          </a:p>
          <a:p>
            <a:pPr marL="514350" indent="-514350">
              <a:lnSpc>
                <a:spcPct val="80000"/>
              </a:lnSpc>
              <a:buFontTx/>
              <a:buAutoNum type="arabicPeriod"/>
            </a:pPr>
            <a:r>
              <a:rPr lang="en-US" sz="2200" b="1" dirty="0" smtClean="0"/>
              <a:t>People Development</a:t>
            </a:r>
            <a:r>
              <a:rPr lang="en-US" sz="2200" dirty="0" smtClean="0"/>
              <a:t/>
            </a:r>
            <a:br>
              <a:rPr lang="en-US" sz="2200" dirty="0" smtClean="0"/>
            </a:br>
            <a:r>
              <a:rPr lang="en-US" sz="2200" dirty="0" smtClean="0"/>
              <a:t>This level of leadership involves developing people and assisting them to reach their potential.</a:t>
            </a:r>
          </a:p>
          <a:p>
            <a:pPr marL="514350" indent="-514350">
              <a:lnSpc>
                <a:spcPct val="80000"/>
              </a:lnSpc>
              <a:buFontTx/>
              <a:buAutoNum type="arabicPeriod"/>
            </a:pPr>
            <a:r>
              <a:rPr lang="en-US" sz="2200" b="1" dirty="0" smtClean="0"/>
              <a:t>Personhood</a:t>
            </a:r>
            <a:r>
              <a:rPr lang="en-US" sz="2200" dirty="0" smtClean="0"/>
              <a:t/>
            </a:r>
            <a:br>
              <a:rPr lang="en-US" sz="2200" dirty="0" smtClean="0"/>
            </a:br>
            <a:r>
              <a:rPr lang="en-US" sz="2200" dirty="0" smtClean="0"/>
              <a:t>This level of leadership involves a lifetime of developing others to their highest potential</a:t>
            </a:r>
          </a:p>
          <a:p>
            <a:pPr marL="514350" indent="-514350">
              <a:lnSpc>
                <a:spcPct val="80000"/>
              </a:lnSpc>
              <a:buFontTx/>
              <a:buNone/>
            </a:pPr>
            <a:r>
              <a:rPr lang="en-US" sz="2200" dirty="0" smtClean="0"/>
              <a:t> </a:t>
            </a:r>
          </a:p>
          <a:p>
            <a:pPr marL="514350" indent="-514350">
              <a:lnSpc>
                <a:spcPct val="80000"/>
              </a:lnSpc>
            </a:pPr>
            <a:endParaRPr lang="en-US" sz="2200" dirty="0" smtClean="0"/>
          </a:p>
        </p:txBody>
      </p:sp>
      <p:sp>
        <p:nvSpPr>
          <p:cNvPr id="70658" name="Title 1"/>
          <p:cNvSpPr>
            <a:spLocks noGrp="1"/>
          </p:cNvSpPr>
          <p:nvPr>
            <p:ph type="title"/>
          </p:nvPr>
        </p:nvSpPr>
        <p:spPr>
          <a:xfrm>
            <a:off x="685800" y="0"/>
            <a:ext cx="8229600" cy="1143000"/>
          </a:xfrm>
        </p:spPr>
        <p:txBody>
          <a:bodyPr/>
          <a:lstStyle/>
          <a:p>
            <a:r>
              <a:rPr lang="en-US" smtClean="0"/>
              <a:t>Levels of leadership</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Content Placeholder 2"/>
          <p:cNvSpPr>
            <a:spLocks noGrp="1"/>
          </p:cNvSpPr>
          <p:nvPr>
            <p:ph idx="1"/>
          </p:nvPr>
        </p:nvSpPr>
        <p:spPr/>
        <p:txBody>
          <a:bodyPr/>
          <a:lstStyle/>
          <a:p>
            <a:r>
              <a:rPr lang="en-GB" smtClean="0"/>
              <a:t>Top level managers</a:t>
            </a:r>
          </a:p>
          <a:p>
            <a:r>
              <a:rPr lang="en-GB" smtClean="0"/>
              <a:t>Middle  level managers</a:t>
            </a:r>
          </a:p>
          <a:p>
            <a:r>
              <a:rPr lang="en-GB" smtClean="0"/>
              <a:t>Low level managers</a:t>
            </a:r>
          </a:p>
        </p:txBody>
      </p:sp>
      <p:sp>
        <p:nvSpPr>
          <p:cNvPr id="71682" name="Title 1"/>
          <p:cNvSpPr>
            <a:spLocks noGrp="1"/>
          </p:cNvSpPr>
          <p:nvPr>
            <p:ph type="title"/>
          </p:nvPr>
        </p:nvSpPr>
        <p:spPr>
          <a:xfrm>
            <a:off x="762000" y="0"/>
            <a:ext cx="7772400" cy="1143000"/>
          </a:xfrm>
        </p:spPr>
        <p:txBody>
          <a:bodyPr/>
          <a:lstStyle/>
          <a:p>
            <a:r>
              <a:rPr lang="en-GB" smtClean="0"/>
              <a:t>LEVELS OF MANAGEMENT</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Content Placeholder 2"/>
          <p:cNvSpPr>
            <a:spLocks noGrp="1"/>
          </p:cNvSpPr>
          <p:nvPr>
            <p:ph idx="1"/>
          </p:nvPr>
        </p:nvSpPr>
        <p:spPr>
          <a:xfrm>
            <a:off x="304800" y="1600200"/>
            <a:ext cx="8229600" cy="5257800"/>
          </a:xfrm>
        </p:spPr>
        <p:txBody>
          <a:bodyPr>
            <a:normAutofit lnSpcReduction="10000"/>
          </a:bodyPr>
          <a:lstStyle/>
          <a:p>
            <a:pPr>
              <a:defRPr/>
            </a:pPr>
            <a:r>
              <a:rPr lang="en-GB" sz="2000" dirty="0" smtClean="0"/>
              <a:t>Top level managers</a:t>
            </a:r>
          </a:p>
          <a:p>
            <a:pPr lvl="2">
              <a:defRPr/>
            </a:pPr>
            <a:r>
              <a:rPr lang="en-US" sz="2000" dirty="0" smtClean="0"/>
              <a:t>It consists of board of directors, chief executive or managing director. The top management is the ultimate source of authority and it manages goals and policies .</a:t>
            </a:r>
          </a:p>
          <a:p>
            <a:pPr lvl="2">
              <a:defRPr/>
            </a:pPr>
            <a:r>
              <a:rPr lang="en-US" sz="2000" dirty="0" smtClean="0"/>
              <a:t>It devotes more time on planning and coordinating functions.</a:t>
            </a:r>
            <a:endParaRPr lang="en-GB" sz="2000" dirty="0" smtClean="0"/>
          </a:p>
          <a:p>
            <a:pPr>
              <a:defRPr/>
            </a:pPr>
            <a:r>
              <a:rPr lang="en-GB" sz="2000" dirty="0" smtClean="0"/>
              <a:t>Middle  level managers</a:t>
            </a:r>
          </a:p>
          <a:p>
            <a:pPr lvl="2">
              <a:defRPr/>
            </a:pPr>
            <a:r>
              <a:rPr lang="en-US" sz="2000" dirty="0" smtClean="0"/>
              <a:t>Include; branch managers and departmental managers.</a:t>
            </a:r>
          </a:p>
          <a:p>
            <a:pPr lvl="2">
              <a:defRPr/>
            </a:pPr>
            <a:r>
              <a:rPr lang="en-US" sz="2000" dirty="0" smtClean="0"/>
              <a:t>They are responsible to the top management for the functioning of their department. </a:t>
            </a:r>
          </a:p>
          <a:p>
            <a:pPr lvl="2">
              <a:defRPr/>
            </a:pPr>
            <a:r>
              <a:rPr lang="en-US" sz="2000" dirty="0" smtClean="0"/>
              <a:t>They devote more time to organizational and directional functions. </a:t>
            </a:r>
            <a:endParaRPr lang="en-GB" sz="2000" dirty="0" smtClean="0"/>
          </a:p>
          <a:p>
            <a:pPr>
              <a:defRPr/>
            </a:pPr>
            <a:r>
              <a:rPr lang="en-GB" sz="2000" dirty="0" smtClean="0"/>
              <a:t>Low level managers</a:t>
            </a:r>
          </a:p>
          <a:p>
            <a:pPr lvl="2">
              <a:defRPr/>
            </a:pPr>
            <a:r>
              <a:rPr lang="en-US" sz="2000" dirty="0" smtClean="0"/>
              <a:t>Lower level is also known as supervisory / operative level of management.</a:t>
            </a:r>
          </a:p>
          <a:p>
            <a:pPr lvl="2">
              <a:defRPr/>
            </a:pPr>
            <a:r>
              <a:rPr lang="en-US" sz="2000" dirty="0" smtClean="0"/>
              <a:t> It consists of supervisors, foreman, section officers</a:t>
            </a:r>
          </a:p>
          <a:p>
            <a:pPr>
              <a:defRPr/>
            </a:pPr>
            <a:endParaRPr lang="en-US" dirty="0" smtClean="0"/>
          </a:p>
          <a:p>
            <a:pPr>
              <a:defRPr/>
            </a:pPr>
            <a:endParaRPr lang="en-GB" sz="2800" dirty="0" smtClean="0"/>
          </a:p>
          <a:p>
            <a:pPr>
              <a:defRPr/>
            </a:pPr>
            <a:endParaRPr lang="en-GB" sz="3000" dirty="0" smtClean="0"/>
          </a:p>
        </p:txBody>
      </p:sp>
      <p:sp>
        <p:nvSpPr>
          <p:cNvPr id="72706" name="Title 1"/>
          <p:cNvSpPr>
            <a:spLocks noGrp="1"/>
          </p:cNvSpPr>
          <p:nvPr>
            <p:ph type="title"/>
          </p:nvPr>
        </p:nvSpPr>
        <p:spPr>
          <a:xfrm>
            <a:off x="762000" y="0"/>
            <a:ext cx="7772400" cy="1219200"/>
          </a:xfrm>
        </p:spPr>
        <p:txBody>
          <a:bodyPr/>
          <a:lstStyle/>
          <a:p>
            <a:r>
              <a:rPr lang="en-GB" smtClean="0"/>
              <a:t>Levels of Management cont...</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47</a:t>
            </a:fld>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1" name="Content Placeholder 3" descr="levels-of-management.gif"/>
          <p:cNvPicPr>
            <a:picLocks noGrp="1" noChangeAspect="1"/>
          </p:cNvPicPr>
          <p:nvPr>
            <p:ph idx="1"/>
          </p:nvPr>
        </p:nvPicPr>
        <p:blipFill>
          <a:blip r:embed="rId2"/>
          <a:srcRect/>
          <a:stretch>
            <a:fillRect/>
          </a:stretch>
        </p:blipFill>
        <p:spPr>
          <a:xfrm>
            <a:off x="827088" y="765175"/>
            <a:ext cx="6913562" cy="5400675"/>
          </a:xfrm>
        </p:spPr>
      </p:pic>
      <p:sp>
        <p:nvSpPr>
          <p:cNvPr id="3" name="Slide Number Placeholder 2"/>
          <p:cNvSpPr>
            <a:spLocks noGrp="1"/>
          </p:cNvSpPr>
          <p:nvPr>
            <p:ph type="sldNum" sz="quarter" idx="12"/>
          </p:nvPr>
        </p:nvSpPr>
        <p:spPr/>
        <p:txBody>
          <a:bodyPr/>
          <a:lstStyle/>
          <a:p>
            <a:pPr>
              <a:defRPr/>
            </a:pPr>
            <a:fld id="{1D32BF61-CA63-4F5C-A54F-EF21C0B112D8}" type="slidenum">
              <a:rPr lang="en-US" smtClean="0"/>
              <a:pPr>
                <a:defRPr/>
              </a:pPr>
              <a:t>48</a:t>
            </a:fld>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981200"/>
            <a:ext cx="8458200" cy="4419600"/>
          </a:xfrm>
        </p:spPr>
        <p:txBody>
          <a:bodyPr>
            <a:normAutofit/>
          </a:bodyPr>
          <a:lstStyle/>
          <a:p>
            <a:pPr>
              <a:defRPr/>
            </a:pPr>
            <a:r>
              <a:rPr lang="en-US" sz="2800" dirty="0" smtClean="0"/>
              <a:t>Management principles are the statements of fundamental truth based on logic which provides guidelines for managerial decision making and actions.</a:t>
            </a:r>
          </a:p>
          <a:p>
            <a:pPr>
              <a:defRPr/>
            </a:pPr>
            <a:r>
              <a:rPr lang="en-US" sz="2800" dirty="0" smtClean="0"/>
              <a:t>Henry </a:t>
            </a:r>
            <a:r>
              <a:rPr lang="en-US" sz="2800" dirty="0" err="1" smtClean="0"/>
              <a:t>Fayol</a:t>
            </a:r>
            <a:r>
              <a:rPr lang="en-US" sz="2800" dirty="0" smtClean="0"/>
              <a:t> described 14 principles of management</a:t>
            </a:r>
          </a:p>
          <a:p>
            <a:pPr>
              <a:defRPr/>
            </a:pPr>
            <a:r>
              <a:rPr lang="en-GB" sz="2800" dirty="0" smtClean="0">
                <a:latin typeface="+mj-lt"/>
              </a:rPr>
              <a:t>They are derived through observation and analysis of events which managers have to face in actual practice.</a:t>
            </a:r>
            <a:endParaRPr lang="en-US" sz="2800" dirty="0" smtClean="0">
              <a:latin typeface="+mj-lt"/>
            </a:endParaRPr>
          </a:p>
          <a:p>
            <a:pPr>
              <a:defRPr/>
            </a:pPr>
            <a:endParaRPr lang="en-US" sz="2800" dirty="0">
              <a:latin typeface="+mj-lt"/>
            </a:endParaRPr>
          </a:p>
        </p:txBody>
      </p:sp>
      <p:sp>
        <p:nvSpPr>
          <p:cNvPr id="74754" name="Title 1"/>
          <p:cNvSpPr>
            <a:spLocks noGrp="1"/>
          </p:cNvSpPr>
          <p:nvPr>
            <p:ph type="title"/>
          </p:nvPr>
        </p:nvSpPr>
        <p:spPr>
          <a:xfrm>
            <a:off x="609600" y="0"/>
            <a:ext cx="7772400" cy="1143000"/>
          </a:xfrm>
        </p:spPr>
        <p:txBody>
          <a:bodyPr/>
          <a:lstStyle/>
          <a:p>
            <a:r>
              <a:rPr lang="en-US" sz="4000" smtClean="0"/>
              <a:t>PRINCIPLES OF MANAGMENT</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49</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Content Placeholder 2"/>
          <p:cNvSpPr>
            <a:spLocks noGrp="1"/>
          </p:cNvSpPr>
          <p:nvPr>
            <p:ph idx="1"/>
          </p:nvPr>
        </p:nvSpPr>
        <p:spPr>
          <a:xfrm>
            <a:off x="304800" y="1752600"/>
            <a:ext cx="8382000" cy="3810000"/>
          </a:xfrm>
        </p:spPr>
        <p:txBody>
          <a:bodyPr/>
          <a:lstStyle/>
          <a:p>
            <a:r>
              <a:rPr lang="en-US" sz="2600" dirty="0" smtClean="0"/>
              <a:t>It described management as a science</a:t>
            </a:r>
          </a:p>
          <a:p>
            <a:r>
              <a:rPr lang="en-US" sz="2600" dirty="0" smtClean="0"/>
              <a:t>The objective was to develop basic principles that could guide the design, creation and maintenance of organizations. The emphasis was on efficiency and effectiveness</a:t>
            </a:r>
          </a:p>
          <a:p>
            <a:r>
              <a:rPr lang="en-US" sz="2600" dirty="0" smtClean="0"/>
              <a:t>Consists of two main branches:</a:t>
            </a:r>
          </a:p>
          <a:p>
            <a:pPr lvl="1"/>
            <a:r>
              <a:rPr lang="en-US" sz="2200" dirty="0" smtClean="0"/>
              <a:t>Scientific management</a:t>
            </a:r>
          </a:p>
          <a:p>
            <a:pPr lvl="1"/>
            <a:r>
              <a:rPr lang="en-US" sz="2200" dirty="0" smtClean="0"/>
              <a:t>Administrative management</a:t>
            </a:r>
          </a:p>
          <a:p>
            <a:pPr lvl="1"/>
            <a:endParaRPr lang="en-US" sz="2200" dirty="0" smtClean="0"/>
          </a:p>
          <a:p>
            <a:pPr lvl="1">
              <a:buFontTx/>
              <a:buNone/>
            </a:pPr>
            <a:endParaRPr lang="en-US" sz="2200" dirty="0" smtClean="0"/>
          </a:p>
        </p:txBody>
      </p:sp>
      <p:sp>
        <p:nvSpPr>
          <p:cNvPr id="28674" name="Title 1"/>
          <p:cNvSpPr>
            <a:spLocks noGrp="1"/>
          </p:cNvSpPr>
          <p:nvPr>
            <p:ph type="title"/>
          </p:nvPr>
        </p:nvSpPr>
        <p:spPr>
          <a:xfrm>
            <a:off x="914400" y="0"/>
            <a:ext cx="7772400" cy="1143000"/>
          </a:xfrm>
        </p:spPr>
        <p:txBody>
          <a:bodyPr/>
          <a:lstStyle/>
          <a:p>
            <a:pPr marL="742950" indent="-742950">
              <a:buFontTx/>
              <a:buAutoNum type="alphaUcPeriod"/>
            </a:pPr>
            <a:r>
              <a:rPr lang="en-US" smtClean="0"/>
              <a:t>Classical theory</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Content Placeholder 2"/>
          <p:cNvSpPr>
            <a:spLocks noGrp="1"/>
          </p:cNvSpPr>
          <p:nvPr>
            <p:ph idx="1"/>
          </p:nvPr>
        </p:nvSpPr>
        <p:spPr>
          <a:xfrm>
            <a:off x="304800" y="1752600"/>
            <a:ext cx="8839200" cy="4754563"/>
          </a:xfrm>
        </p:spPr>
        <p:txBody>
          <a:bodyPr>
            <a:normAutofit/>
          </a:bodyPr>
          <a:lstStyle/>
          <a:p>
            <a:r>
              <a:rPr lang="en-US" sz="2800" dirty="0" smtClean="0"/>
              <a:t>In order to achieve organizational goals, people must be assigned tasks according to their skills, no single person can do everything.</a:t>
            </a:r>
          </a:p>
          <a:p>
            <a:r>
              <a:rPr lang="en-US" sz="2800" dirty="0" smtClean="0"/>
              <a:t>Work should be divided among individuals and groups to ensure  that effort and attention are focused on special portions of the task. </a:t>
            </a:r>
            <a:r>
              <a:rPr lang="en-US" sz="2800" dirty="0" err="1" smtClean="0"/>
              <a:t>Fayol</a:t>
            </a:r>
            <a:r>
              <a:rPr lang="en-US" sz="2800" dirty="0" smtClean="0"/>
              <a:t> presented work specialization as the best way to use the human resources of the organization.                                                                                                                   </a:t>
            </a:r>
          </a:p>
        </p:txBody>
      </p:sp>
      <p:sp>
        <p:nvSpPr>
          <p:cNvPr id="2" name="Title 1"/>
          <p:cNvSpPr>
            <a:spLocks noGrp="1"/>
          </p:cNvSpPr>
          <p:nvPr>
            <p:ph type="title"/>
          </p:nvPr>
        </p:nvSpPr>
        <p:spPr>
          <a:xfrm>
            <a:off x="0" y="381000"/>
            <a:ext cx="8229600" cy="487363"/>
          </a:xfrm>
        </p:spPr>
        <p:txBody>
          <a:bodyPr>
            <a:normAutofit fontScale="90000"/>
          </a:bodyPr>
          <a:lstStyle/>
          <a:p>
            <a:pPr>
              <a:defRPr/>
            </a:pPr>
            <a:r>
              <a:rPr lang="en-US" sz="4200" b="1" dirty="0" smtClean="0"/>
              <a:t>1. Division of </a:t>
            </a:r>
            <a:r>
              <a:rPr lang="en-US" sz="4200" b="1" dirty="0" err="1" smtClean="0"/>
              <a:t>labour</a:t>
            </a:r>
            <a:r>
              <a:rPr lang="en-US" sz="4200" b="1" dirty="0" smtClean="0"/>
              <a:t> </a:t>
            </a:r>
            <a:r>
              <a:rPr lang="en-US" b="1" dirty="0" smtClean="0"/>
              <a:t/>
            </a:r>
            <a:br>
              <a:rPr lang="en-US" b="1" dirty="0" smtClean="0"/>
            </a:br>
            <a:endParaRPr lang="en-US" dirty="0"/>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50</a:t>
            </a:fld>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458200" cy="4602163"/>
          </a:xfrm>
        </p:spPr>
        <p:txBody>
          <a:bodyPr>
            <a:normAutofit lnSpcReduction="10000"/>
          </a:bodyPr>
          <a:lstStyle/>
          <a:p>
            <a:pPr marL="514350" indent="-514350">
              <a:buFontTx/>
              <a:buAutoNum type="arabicPeriod" startAt="2"/>
            </a:pPr>
            <a:r>
              <a:rPr lang="en-US" sz="4000" b="1" dirty="0" smtClean="0">
                <a:solidFill>
                  <a:schemeClr val="bg1"/>
                </a:solidFill>
              </a:rPr>
              <a:t>Authority and responsibility</a:t>
            </a:r>
          </a:p>
          <a:p>
            <a:pPr marL="514350" indent="-514350"/>
            <a:r>
              <a:rPr lang="en-US" sz="2800" dirty="0" smtClean="0"/>
              <a:t>The concepts of Authority and responsibility are closely related. </a:t>
            </a:r>
          </a:p>
          <a:p>
            <a:pPr marL="514350" indent="-514350"/>
            <a:r>
              <a:rPr lang="en-US" sz="2800" dirty="0" smtClean="0"/>
              <a:t>Authority is the right to give orders and the power to exact obedience.</a:t>
            </a:r>
          </a:p>
          <a:p>
            <a:pPr marL="514350" indent="-514350"/>
            <a:r>
              <a:rPr lang="en-US" sz="2800" dirty="0" smtClean="0"/>
              <a:t> Responsibility involves being accountable, and is therefore naturally associated with authority.</a:t>
            </a:r>
          </a:p>
          <a:p>
            <a:pPr marL="514350" indent="-514350"/>
            <a:r>
              <a:rPr lang="en-US" sz="2800" dirty="0" smtClean="0"/>
              <a:t> Whoever assumes authority also assumes responsibility.   </a:t>
            </a:r>
            <a:r>
              <a:rPr lang="en-US" dirty="0" smtClean="0"/>
              <a:t>        </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915400" cy="5257800"/>
          </a:xfrm>
        </p:spPr>
        <p:txBody>
          <a:bodyPr>
            <a:normAutofit lnSpcReduction="10000"/>
          </a:bodyPr>
          <a:lstStyle/>
          <a:p>
            <a:pPr marL="514350" indent="-514350">
              <a:lnSpc>
                <a:spcPct val="90000"/>
              </a:lnSpc>
              <a:buFontTx/>
              <a:buAutoNum type="arabicPeriod" startAt="3"/>
            </a:pPr>
            <a:r>
              <a:rPr lang="en-US" sz="3000" b="1" dirty="0" smtClean="0">
                <a:solidFill>
                  <a:schemeClr val="bg1"/>
                </a:solidFill>
              </a:rPr>
              <a:t>Unity Of Command: </a:t>
            </a:r>
          </a:p>
          <a:p>
            <a:pPr marL="514350" indent="-514350">
              <a:lnSpc>
                <a:spcPct val="90000"/>
              </a:lnSpc>
            </a:pPr>
            <a:r>
              <a:rPr lang="en-US" sz="2600" dirty="0" smtClean="0"/>
              <a:t>Workers should receive orders from only one manager.       </a:t>
            </a:r>
          </a:p>
          <a:p>
            <a:pPr marL="514350" indent="-514350">
              <a:lnSpc>
                <a:spcPct val="90000"/>
              </a:lnSpc>
            </a:pPr>
            <a:r>
              <a:rPr lang="en-US" sz="2600" dirty="0" smtClean="0"/>
              <a:t>This makes the manager-employee relationship as simple as possible and puts a limit to confusion, mistakes, excuses and delays in the daily performance of duties. </a:t>
            </a:r>
          </a:p>
          <a:p>
            <a:pPr marL="514350" indent="-514350">
              <a:lnSpc>
                <a:spcPct val="90000"/>
              </a:lnSpc>
            </a:pPr>
            <a:r>
              <a:rPr lang="en-US" sz="2600" dirty="0" smtClean="0"/>
              <a:t>For example, in a hospital, the nurses in various wards are responsible to those in charge of the departments or wards, who in turn, are responsible to the chief nurse. </a:t>
            </a:r>
          </a:p>
          <a:p>
            <a:pPr marL="514350" indent="-514350">
              <a:lnSpc>
                <a:spcPct val="90000"/>
              </a:lnSpc>
            </a:pPr>
            <a:r>
              <a:rPr lang="en-US" sz="2600" dirty="0" smtClean="0"/>
              <a:t>All problems are channeled through this unity of command.</a:t>
            </a:r>
          </a:p>
          <a:p>
            <a:pPr marL="514350" indent="-514350">
              <a:lnSpc>
                <a:spcPct val="90000"/>
              </a:lnSpc>
              <a:buFontTx/>
              <a:buNone/>
            </a:pPr>
            <a:r>
              <a:rPr lang="en-US" sz="2600" dirty="0" smtClean="0"/>
              <a:t>    </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4525963"/>
          </a:xfrm>
        </p:spPr>
        <p:txBody>
          <a:bodyPr>
            <a:normAutofit lnSpcReduction="10000"/>
          </a:bodyPr>
          <a:lstStyle/>
          <a:p>
            <a:pPr marL="514350" indent="-514350">
              <a:buFontTx/>
              <a:buAutoNum type="arabicPeriod" startAt="4"/>
            </a:pPr>
            <a:r>
              <a:rPr lang="en-GB" sz="2800" b="1" dirty="0" smtClean="0">
                <a:solidFill>
                  <a:schemeClr val="bg1"/>
                </a:solidFill>
              </a:rPr>
              <a:t>Unity of Direction </a:t>
            </a:r>
          </a:p>
          <a:p>
            <a:pPr marL="514350" indent="-514350"/>
            <a:r>
              <a:rPr lang="en-GB" sz="2800" dirty="0" smtClean="0"/>
              <a:t> All those working in the same line of activity must understand and pursue the same objectives.</a:t>
            </a:r>
          </a:p>
          <a:p>
            <a:pPr marL="514350" indent="-514350"/>
            <a:r>
              <a:rPr lang="en-GB" sz="2800" dirty="0" smtClean="0"/>
              <a:t> All related activities should be put under one group, there should be one plan of action for them, and they should be under the control of one manager.</a:t>
            </a:r>
          </a:p>
          <a:p>
            <a:pPr marL="514350" indent="-514350"/>
            <a:r>
              <a:rPr lang="en-GB" sz="2800" dirty="0" smtClean="0"/>
              <a:t> It seeks to ensure unity of action, focusing of efforts and coordination of strength.</a:t>
            </a:r>
            <a:endParaRPr lang="en-US" sz="2800" dirty="0" smtClean="0"/>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53</a:t>
            </a:fld>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52601"/>
            <a:ext cx="8229600" cy="4724400"/>
          </a:xfrm>
        </p:spPr>
        <p:txBody>
          <a:bodyPr>
            <a:normAutofit/>
          </a:bodyPr>
          <a:lstStyle/>
          <a:p>
            <a:pPr marL="514350" indent="-514350">
              <a:buFontTx/>
              <a:buAutoNum type="arabicPeriod" startAt="5"/>
            </a:pPr>
            <a:r>
              <a:rPr lang="en-US" sz="2800" b="1" dirty="0" smtClean="0">
                <a:solidFill>
                  <a:schemeClr val="bg1"/>
                </a:solidFill>
              </a:rPr>
              <a:t>Subordination of individual interests to the general interests: </a:t>
            </a:r>
          </a:p>
          <a:p>
            <a:pPr marL="514350" indent="-514350"/>
            <a:r>
              <a:rPr lang="en-US" sz="2800" dirty="0" smtClean="0"/>
              <a:t>The interests of one person should not take priority over the interests of the organization as a whole.                                                                                                                  </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54</a:t>
            </a:fld>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0"/>
            <a:ext cx="8839200" cy="4678363"/>
          </a:xfrm>
        </p:spPr>
        <p:txBody>
          <a:bodyPr>
            <a:normAutofit/>
          </a:bodyPr>
          <a:lstStyle/>
          <a:p>
            <a:pPr marL="514350" indent="-514350">
              <a:buFontTx/>
              <a:buAutoNum type="arabicPeriod" startAt="6"/>
            </a:pPr>
            <a:r>
              <a:rPr lang="en-US" sz="2800" b="1" dirty="0" smtClean="0">
                <a:solidFill>
                  <a:schemeClr val="bg1"/>
                </a:solidFill>
              </a:rPr>
              <a:t>Remuneration</a:t>
            </a:r>
          </a:p>
          <a:p>
            <a:pPr marL="514350" indent="-514350">
              <a:buFontTx/>
              <a:buNone/>
            </a:pPr>
            <a:r>
              <a:rPr lang="en-US" sz="2800" dirty="0" smtClean="0"/>
              <a:t>     Many variables, such as cost of living, supply of qualified personnel, general business conditions and success of the business should be considered in determining a worker's rate of pay        </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0"/>
            <a:ext cx="8534400" cy="4678363"/>
          </a:xfrm>
        </p:spPr>
        <p:txBody>
          <a:bodyPr>
            <a:normAutofit fontScale="92500" lnSpcReduction="10000"/>
          </a:bodyPr>
          <a:lstStyle/>
          <a:p>
            <a:pPr marL="514350" indent="-514350">
              <a:buFontTx/>
              <a:buAutoNum type="arabicPeriod" startAt="7"/>
            </a:pPr>
            <a:r>
              <a:rPr lang="en-US" sz="2800" b="1" dirty="0" smtClean="0">
                <a:solidFill>
                  <a:schemeClr val="bg1"/>
                </a:solidFill>
              </a:rPr>
              <a:t>Centralization</a:t>
            </a:r>
          </a:p>
          <a:p>
            <a:pPr marL="514350" indent="-514350"/>
            <a:r>
              <a:rPr lang="en-GB" sz="2800" dirty="0" smtClean="0"/>
              <a:t>Centralization implies the concentration of decision making authority at the top management. Sharing of authority with lower levels is called decentralization.</a:t>
            </a:r>
          </a:p>
          <a:p>
            <a:pPr marL="514350" indent="-514350"/>
            <a:r>
              <a:rPr lang="en-GB" sz="2800" dirty="0" smtClean="0"/>
              <a:t>Centralisation refers to the degree to which subordinates are involved in decision making. Whether decision making is centralized (to management) or decentralized (to subordinates) is a question of proper proportion</a:t>
            </a:r>
          </a:p>
          <a:p>
            <a:pPr marL="514350" indent="-514350"/>
            <a:r>
              <a:rPr lang="en-GB" sz="2800" dirty="0" smtClean="0"/>
              <a:t>The amount of power wielded with the central management depends on company size</a:t>
            </a:r>
            <a:endParaRPr lang="en-US" sz="2800" dirty="0" smtClean="0"/>
          </a:p>
          <a:p>
            <a:pPr marL="514350" indent="-514350">
              <a:buFontTx/>
              <a:buNone/>
            </a:pPr>
            <a:endParaRPr lang="en-US" sz="2800" dirty="0" smtClean="0"/>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828801"/>
            <a:ext cx="8229600" cy="4724400"/>
          </a:xfrm>
        </p:spPr>
        <p:txBody>
          <a:bodyPr>
            <a:normAutofit/>
          </a:bodyPr>
          <a:lstStyle/>
          <a:p>
            <a:pPr marL="533400" indent="-533400">
              <a:buFontTx/>
              <a:buNone/>
              <a:defRPr/>
            </a:pPr>
            <a:r>
              <a:rPr lang="en-GB" sz="2800" dirty="0" smtClean="0">
                <a:latin typeface="Gill Sans MT" pitchFamily="34" charset="0"/>
              </a:rPr>
              <a:t>8</a:t>
            </a:r>
            <a:r>
              <a:rPr lang="en-GB" sz="2800" dirty="0" smtClean="0">
                <a:solidFill>
                  <a:schemeClr val="bg1"/>
                </a:solidFill>
                <a:latin typeface="Gill Sans MT" pitchFamily="34" charset="0"/>
              </a:rPr>
              <a:t>. </a:t>
            </a:r>
            <a:r>
              <a:rPr lang="en-GB" sz="2800" b="1" dirty="0" smtClean="0">
                <a:solidFill>
                  <a:schemeClr val="bg1"/>
                </a:solidFill>
                <a:latin typeface="Gill Sans MT" pitchFamily="34" charset="0"/>
              </a:rPr>
              <a:t>Order </a:t>
            </a:r>
          </a:p>
          <a:p>
            <a:pPr marL="533400" indent="-533400">
              <a:buFontTx/>
              <a:buNone/>
              <a:defRPr/>
            </a:pPr>
            <a:r>
              <a:rPr lang="en-GB" sz="2800" dirty="0" smtClean="0">
                <a:latin typeface="Gill Sans MT" pitchFamily="34" charset="0"/>
              </a:rPr>
              <a:t>This means </a:t>
            </a:r>
            <a:r>
              <a:rPr lang="en-GB" sz="2800" dirty="0" smtClean="0"/>
              <a:t>People and materials should be in the right place at the right time</a:t>
            </a:r>
            <a:endParaRPr lang="en-GB" sz="2800" dirty="0" smtClean="0">
              <a:latin typeface="Gill Sans MT" pitchFamily="34" charset="0"/>
            </a:endParaRPr>
          </a:p>
          <a:p>
            <a:pPr marL="533400" indent="-533400">
              <a:buFontTx/>
              <a:buNone/>
              <a:defRPr/>
            </a:pPr>
            <a:r>
              <a:rPr lang="en-GB" sz="2800" dirty="0" smtClean="0">
                <a:latin typeface="Gill Sans MT" pitchFamily="34" charset="0"/>
              </a:rPr>
              <a:t>This  ensures safety and efficiency in the workplace</a:t>
            </a:r>
            <a:endParaRPr lang="en-US" sz="2800" dirty="0" smtClean="0">
              <a:latin typeface="+mj-lt"/>
            </a:endParaRP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57</a:t>
            </a:fld>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752600"/>
            <a:ext cx="8839200" cy="4602163"/>
          </a:xfrm>
        </p:spPr>
        <p:txBody>
          <a:bodyPr>
            <a:normAutofit fontScale="92500" lnSpcReduction="20000"/>
          </a:bodyPr>
          <a:lstStyle/>
          <a:p>
            <a:pPr marL="514350" indent="-514350">
              <a:buFontTx/>
              <a:buAutoNum type="arabicPeriod" startAt="9"/>
            </a:pPr>
            <a:r>
              <a:rPr lang="en-GB" sz="2600" b="1" dirty="0" smtClean="0">
                <a:solidFill>
                  <a:schemeClr val="bg1"/>
                </a:solidFill>
              </a:rPr>
              <a:t>Scalar chain</a:t>
            </a:r>
          </a:p>
          <a:p>
            <a:pPr marL="514350" indent="-514350"/>
            <a:r>
              <a:rPr lang="en-GB" sz="2600" dirty="0" smtClean="0"/>
              <a:t>Managers in hierarchies are part of a chain like authority scale.</a:t>
            </a:r>
          </a:p>
          <a:p>
            <a:pPr marL="514350" indent="-514350"/>
            <a:r>
              <a:rPr lang="en-GB" sz="2600" dirty="0" smtClean="0"/>
              <a:t>Each manger, from the first line supervisor to the president possess certain amount of authority.</a:t>
            </a:r>
          </a:p>
          <a:p>
            <a:pPr marL="514350" indent="-514350"/>
            <a:r>
              <a:rPr lang="en-US" sz="2600" dirty="0" smtClean="0"/>
              <a:t>The President possesses the most authority; the first line supervisor the least.</a:t>
            </a:r>
          </a:p>
          <a:p>
            <a:pPr marL="514350" indent="-514350"/>
            <a:r>
              <a:rPr lang="en-US" sz="2600" dirty="0" smtClean="0"/>
              <a:t> Lower level managers should always keep upper level managers informed of their work activities. </a:t>
            </a:r>
          </a:p>
          <a:p>
            <a:pPr marL="514350" indent="-514350"/>
            <a:r>
              <a:rPr lang="en-US" sz="2600" dirty="0" smtClean="0"/>
              <a:t>The existence of a scalar chain and adherence to it are necessary if the organization is to be successful.                                                                                                    </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58</a:t>
            </a:fld>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8229600" cy="4678363"/>
          </a:xfrm>
        </p:spPr>
        <p:txBody>
          <a:bodyPr>
            <a:normAutofit/>
          </a:bodyPr>
          <a:lstStyle/>
          <a:p>
            <a:pPr>
              <a:buFontTx/>
              <a:buNone/>
              <a:defRPr/>
            </a:pPr>
            <a:r>
              <a:rPr lang="en-GB" sz="2800" b="1" dirty="0" smtClean="0">
                <a:latin typeface="Gill Sans MT" pitchFamily="34" charset="0"/>
              </a:rPr>
              <a:t>10.</a:t>
            </a:r>
            <a:r>
              <a:rPr lang="en-GB" sz="2800" b="1" dirty="0" smtClean="0">
                <a:solidFill>
                  <a:schemeClr val="bg1"/>
                </a:solidFill>
                <a:latin typeface="Gill Sans MT" pitchFamily="34" charset="0"/>
              </a:rPr>
              <a:t>Equity </a:t>
            </a:r>
          </a:p>
          <a:p>
            <a:pPr>
              <a:buFontTx/>
              <a:buNone/>
              <a:defRPr/>
            </a:pPr>
            <a:r>
              <a:rPr lang="en-GB" sz="2800" dirty="0" smtClean="0">
                <a:latin typeface="+mj-lt"/>
              </a:rPr>
              <a:t>    Employees must be treated kindly, and justice must be enacted to ensure a just workplace. Managers should be fair and impartial when dealing with employees</a:t>
            </a:r>
            <a:r>
              <a:rPr lang="en-US" sz="2800" dirty="0" smtClean="0">
                <a:latin typeface="+mj-lt"/>
              </a:rPr>
              <a:t> </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Content Placeholder 2"/>
          <p:cNvSpPr>
            <a:spLocks noGrp="1"/>
          </p:cNvSpPr>
          <p:nvPr>
            <p:ph idx="1"/>
          </p:nvPr>
        </p:nvSpPr>
        <p:spPr>
          <a:xfrm>
            <a:off x="0" y="1524000"/>
            <a:ext cx="8915400" cy="4876800"/>
          </a:xfrm>
        </p:spPr>
        <p:txBody>
          <a:bodyPr/>
          <a:lstStyle/>
          <a:p>
            <a:pPr>
              <a:buFontTx/>
              <a:buNone/>
            </a:pPr>
            <a:r>
              <a:rPr lang="en-US" sz="2600" b="1" dirty="0" smtClean="0"/>
              <a:t>Scientific management</a:t>
            </a:r>
          </a:p>
          <a:p>
            <a:pPr lvl="1"/>
            <a:r>
              <a:rPr lang="en-US" sz="2200" dirty="0" smtClean="0"/>
              <a:t>Concerned with improving performance of individual workers</a:t>
            </a:r>
          </a:p>
          <a:p>
            <a:r>
              <a:rPr lang="en-US" sz="2600" u="sng" dirty="0" smtClean="0"/>
              <a:t>Fredrick Taylor </a:t>
            </a:r>
          </a:p>
          <a:p>
            <a:pPr lvl="1"/>
            <a:r>
              <a:rPr lang="en-US" sz="2200" dirty="0" smtClean="0"/>
              <a:t>He was an engineer and instrumental in conducting research on methods of training workers for increased production. He introduced innovations in how jobs were designed and how workers were trained to perform.</a:t>
            </a:r>
          </a:p>
          <a:p>
            <a:pPr lvl="1"/>
            <a:r>
              <a:rPr lang="en-US" sz="2400" dirty="0" smtClean="0"/>
              <a:t>Steps in scientific management</a:t>
            </a:r>
          </a:p>
          <a:p>
            <a:pPr lvl="2"/>
            <a:r>
              <a:rPr lang="en-US" sz="1800" dirty="0" smtClean="0"/>
              <a:t>Develop a true science for each persons work</a:t>
            </a:r>
          </a:p>
          <a:p>
            <a:pPr lvl="2"/>
            <a:r>
              <a:rPr lang="en-US" sz="1800" dirty="0" smtClean="0"/>
              <a:t>Scientifically select employees and train them</a:t>
            </a:r>
          </a:p>
          <a:p>
            <a:pPr lvl="2"/>
            <a:r>
              <a:rPr lang="en-US" sz="1800" dirty="0" smtClean="0"/>
              <a:t>Supervise employees to ensure work is done</a:t>
            </a:r>
          </a:p>
          <a:p>
            <a:pPr lvl="2"/>
            <a:r>
              <a:rPr lang="en-US" sz="1800" dirty="0" smtClean="0"/>
              <a:t>Continue to plan the work but use workers to get work done</a:t>
            </a:r>
          </a:p>
        </p:txBody>
      </p:sp>
      <p:sp>
        <p:nvSpPr>
          <p:cNvPr id="29698" name="Title 1"/>
          <p:cNvSpPr>
            <a:spLocks noGrp="1"/>
          </p:cNvSpPr>
          <p:nvPr>
            <p:ph type="title"/>
          </p:nvPr>
        </p:nvSpPr>
        <p:spPr>
          <a:xfrm>
            <a:off x="838200" y="0"/>
            <a:ext cx="7772400" cy="1143000"/>
          </a:xfrm>
        </p:spPr>
        <p:txBody>
          <a:bodyPr/>
          <a:lstStyle/>
          <a:p>
            <a:r>
              <a:rPr lang="en-US" smtClean="0"/>
              <a:t>Classical theory</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828800"/>
            <a:ext cx="8229600" cy="5745163"/>
          </a:xfrm>
        </p:spPr>
        <p:txBody>
          <a:bodyPr>
            <a:normAutofit/>
          </a:bodyPr>
          <a:lstStyle/>
          <a:p>
            <a:pPr marL="514350" indent="-514350">
              <a:buFontTx/>
              <a:buAutoNum type="arabicPeriod" startAt="11"/>
            </a:pPr>
            <a:r>
              <a:rPr lang="en-US" sz="2800" b="1" dirty="0" smtClean="0">
                <a:solidFill>
                  <a:schemeClr val="bg1"/>
                </a:solidFill>
              </a:rPr>
              <a:t>Stability of tenure of personnel</a:t>
            </a:r>
            <a:r>
              <a:rPr lang="en-US" sz="2800" b="1" dirty="0" smtClean="0"/>
              <a:t>: </a:t>
            </a:r>
          </a:p>
          <a:p>
            <a:pPr marL="514350" indent="-514350">
              <a:buFontTx/>
              <a:buNone/>
            </a:pPr>
            <a:r>
              <a:rPr lang="en-US" sz="2800" dirty="0" smtClean="0"/>
              <a:t>Retaining productive employees should always be a high priority of management. Recruitment and Selection Costs, as well as increased product-reject rates are usually associated with hiring new workers</a:t>
            </a:r>
            <a:endParaRPr lang="en-US" sz="2800" dirty="0" smtClean="0">
              <a:latin typeface="Gill Sans MT" pitchFamily="34" charset="0"/>
            </a:endParaRP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229600" cy="5745163"/>
          </a:xfrm>
        </p:spPr>
        <p:txBody>
          <a:bodyPr>
            <a:normAutofit/>
          </a:bodyPr>
          <a:lstStyle/>
          <a:p>
            <a:pPr marL="788988" lvl="1" indent="-514350">
              <a:buFontTx/>
              <a:buAutoNum type="arabicPeriod" startAt="12"/>
            </a:pPr>
            <a:r>
              <a:rPr lang="en-US" sz="2400" b="1" dirty="0" smtClean="0">
                <a:solidFill>
                  <a:schemeClr val="bg1"/>
                </a:solidFill>
              </a:rPr>
              <a:t>Initiative:</a:t>
            </a:r>
          </a:p>
          <a:p>
            <a:pPr marL="514350" indent="-514350"/>
            <a:r>
              <a:rPr lang="en-US" sz="2800" dirty="0" smtClean="0"/>
              <a:t> Management should take steps to encourage worker initiative, which is defined as new or additional work activity undertaken through self direction.                                                    </a:t>
            </a:r>
          </a:p>
          <a:p>
            <a:pPr marL="514350" indent="-514350"/>
            <a:endParaRPr lang="en-US" sz="2800" dirty="0" smtClean="0"/>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61</a:t>
            </a:fld>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981200"/>
            <a:ext cx="8229600" cy="5745163"/>
          </a:xfrm>
        </p:spPr>
        <p:txBody>
          <a:bodyPr>
            <a:normAutofit/>
          </a:bodyPr>
          <a:lstStyle/>
          <a:p>
            <a:pPr marL="514350" indent="-514350">
              <a:buFontTx/>
              <a:buAutoNum type="arabicPeriod" startAt="13"/>
            </a:pPr>
            <a:r>
              <a:rPr lang="en-US" sz="2800" b="1" dirty="0" smtClean="0"/>
              <a:t> </a:t>
            </a:r>
            <a:r>
              <a:rPr lang="en-US" sz="2800" b="1" dirty="0" err="1" smtClean="0">
                <a:solidFill>
                  <a:schemeClr val="bg1"/>
                </a:solidFill>
              </a:rPr>
              <a:t>Espirit</a:t>
            </a:r>
            <a:r>
              <a:rPr lang="en-US" sz="2800" b="1" dirty="0" smtClean="0">
                <a:solidFill>
                  <a:schemeClr val="bg1"/>
                </a:solidFill>
              </a:rPr>
              <a:t> de corps: </a:t>
            </a:r>
          </a:p>
          <a:p>
            <a:pPr marL="514350" indent="-514350"/>
            <a:r>
              <a:rPr lang="en-US" sz="2800" dirty="0" smtClean="0"/>
              <a:t> Management should encourage harmony and general good feelings among employees.</a:t>
            </a:r>
          </a:p>
          <a:p>
            <a:pPr marL="514350" indent="-514350"/>
            <a:endParaRPr lang="en-US" sz="2800" dirty="0" smtClean="0"/>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1"/>
            <a:ext cx="8839200" cy="5334000"/>
          </a:xfrm>
        </p:spPr>
        <p:txBody>
          <a:bodyPr>
            <a:normAutofit lnSpcReduction="10000"/>
          </a:bodyPr>
          <a:lstStyle/>
          <a:p>
            <a:pPr marL="514350" indent="-514350">
              <a:buFontTx/>
              <a:buAutoNum type="arabicPeriod" startAt="14"/>
            </a:pPr>
            <a:r>
              <a:rPr lang="en-US" sz="2800" b="1" dirty="0" smtClean="0">
                <a:solidFill>
                  <a:schemeClr val="bg1"/>
                </a:solidFill>
              </a:rPr>
              <a:t>Discipline </a:t>
            </a:r>
          </a:p>
          <a:p>
            <a:pPr marL="514350" indent="-514350"/>
            <a:r>
              <a:rPr lang="en-US" sz="2800" dirty="0" smtClean="0"/>
              <a:t>  It is the respect for agreements which are directed at achieving obedience, application, energy and the outward marks of respect.</a:t>
            </a:r>
          </a:p>
          <a:p>
            <a:pPr marL="514350" indent="-514350"/>
            <a:r>
              <a:rPr lang="en-US" sz="2800" dirty="0" smtClean="0"/>
              <a:t>The primary emphasis in discipline is in assisting employees to behave in a manner that allows them to be self directed in meeting organizational goals.</a:t>
            </a:r>
          </a:p>
          <a:p>
            <a:pPr marL="514350" indent="-514350"/>
            <a:r>
              <a:rPr lang="en-US" sz="2800" dirty="0" smtClean="0"/>
              <a:t> Punishment may be applied for improper behavior in constructive discipline. This should be carried out in a supportive, corrective manner.</a:t>
            </a:r>
          </a:p>
          <a:p>
            <a:pPr marL="514350" indent="-514350"/>
            <a:endParaRPr lang="en-US" sz="2800" dirty="0" smtClean="0"/>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63</a:t>
            </a:fld>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600200"/>
            <a:ext cx="8458200" cy="4800600"/>
          </a:xfrm>
        </p:spPr>
        <p:txBody>
          <a:bodyPr>
            <a:normAutofit lnSpcReduction="10000"/>
          </a:bodyPr>
          <a:lstStyle/>
          <a:p>
            <a:pPr>
              <a:lnSpc>
                <a:spcPct val="80000"/>
              </a:lnSpc>
            </a:pPr>
            <a:r>
              <a:rPr lang="en-US" sz="2700" dirty="0" smtClean="0"/>
              <a:t>The following is a guideline on the steps in the disciplinary process that can be applied to an employee who has violated rules or regulations.</a:t>
            </a:r>
          </a:p>
          <a:p>
            <a:pPr marL="1371600" lvl="2" indent="-514350">
              <a:lnSpc>
                <a:spcPct val="80000"/>
              </a:lnSpc>
              <a:buFontTx/>
              <a:buAutoNum type="arabicPeriod"/>
            </a:pPr>
            <a:r>
              <a:rPr lang="en-US" sz="2000" dirty="0" smtClean="0"/>
              <a:t>Preliminary investigation and caution to the employee about the problem</a:t>
            </a:r>
          </a:p>
          <a:p>
            <a:pPr marL="1371600" lvl="2" indent="-514350">
              <a:lnSpc>
                <a:spcPct val="80000"/>
              </a:lnSpc>
              <a:buFontTx/>
              <a:buAutoNum type="arabicPeriod"/>
            </a:pPr>
            <a:r>
              <a:rPr lang="en-US" sz="2000" dirty="0" smtClean="0"/>
              <a:t>A cordial discussion with the offender and a brief warning as to why further violations will not be tolerated</a:t>
            </a:r>
          </a:p>
          <a:p>
            <a:pPr marL="1371600" lvl="2" indent="-514350">
              <a:lnSpc>
                <a:spcPct val="80000"/>
              </a:lnSpc>
              <a:buFontTx/>
              <a:buAutoNum type="arabicPeriod"/>
            </a:pPr>
            <a:r>
              <a:rPr lang="en-US" sz="2000" dirty="0" smtClean="0"/>
              <a:t>A stronger verbal warning after a further violation of regulation</a:t>
            </a:r>
          </a:p>
          <a:p>
            <a:pPr marL="1371600" lvl="2" indent="-514350">
              <a:lnSpc>
                <a:spcPct val="80000"/>
              </a:lnSpc>
              <a:buFontTx/>
              <a:buAutoNum type="arabicPeriod"/>
            </a:pPr>
            <a:r>
              <a:rPr lang="en-US" sz="2000" dirty="0" smtClean="0"/>
              <a:t>A formal written warning</a:t>
            </a:r>
          </a:p>
          <a:p>
            <a:pPr marL="1371600" lvl="2" indent="-514350">
              <a:lnSpc>
                <a:spcPct val="80000"/>
              </a:lnSpc>
              <a:buFontTx/>
              <a:buAutoNum type="arabicPeriod"/>
            </a:pPr>
            <a:r>
              <a:rPr lang="en-US" sz="2000" dirty="0" smtClean="0"/>
              <a:t>A written warning accompanied by suspension from the job for a prescribed number of days</a:t>
            </a:r>
          </a:p>
          <a:p>
            <a:pPr marL="1371600" lvl="2" indent="-514350">
              <a:lnSpc>
                <a:spcPct val="80000"/>
              </a:lnSpc>
              <a:buFontTx/>
              <a:buAutoNum type="arabicPeriod"/>
            </a:pPr>
            <a:r>
              <a:rPr lang="en-US" sz="2000" dirty="0" smtClean="0"/>
              <a:t>Suspension from the job for a longer period of time</a:t>
            </a:r>
          </a:p>
          <a:p>
            <a:pPr marL="1371600" lvl="2" indent="-514350">
              <a:lnSpc>
                <a:spcPct val="80000"/>
              </a:lnSpc>
              <a:buFontTx/>
              <a:buAutoNum type="arabicPeriod"/>
            </a:pPr>
            <a:r>
              <a:rPr lang="en-US" sz="2000" dirty="0" smtClean="0"/>
              <a:t>Discharge with opportunity to appeal</a:t>
            </a:r>
          </a:p>
          <a:p>
            <a:pPr>
              <a:lnSpc>
                <a:spcPct val="80000"/>
              </a:lnSpc>
              <a:buFontTx/>
              <a:buNone/>
            </a:pPr>
            <a:r>
              <a:rPr lang="en-US" sz="2700" dirty="0" smtClean="0"/>
              <a:t>This process provides an opportunity to make amends for violations of the rules and regulations</a:t>
            </a:r>
          </a:p>
          <a:p>
            <a:pPr>
              <a:lnSpc>
                <a:spcPct val="80000"/>
              </a:lnSpc>
            </a:pPr>
            <a:endParaRPr lang="en-US" sz="2700" dirty="0" smtClean="0"/>
          </a:p>
        </p:txBody>
      </p:sp>
      <p:sp>
        <p:nvSpPr>
          <p:cNvPr id="2" name="Title 1"/>
          <p:cNvSpPr>
            <a:spLocks noGrp="1"/>
          </p:cNvSpPr>
          <p:nvPr>
            <p:ph type="title"/>
          </p:nvPr>
        </p:nvSpPr>
        <p:spPr>
          <a:xfrm>
            <a:off x="457200" y="274638"/>
            <a:ext cx="8229600" cy="563562"/>
          </a:xfrm>
        </p:spPr>
        <p:txBody>
          <a:bodyPr>
            <a:normAutofit/>
          </a:bodyPr>
          <a:lstStyle/>
          <a:p>
            <a:pPr>
              <a:defRPr/>
            </a:pPr>
            <a:r>
              <a:rPr lang="en-US" dirty="0" smtClean="0"/>
              <a:t>Disciplinary process</a:t>
            </a:r>
            <a:endParaRPr lang="en-US" dirty="0"/>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981200"/>
            <a:ext cx="7772400" cy="4114800"/>
          </a:xfrm>
        </p:spPr>
        <p:txBody>
          <a:bodyPr>
            <a:normAutofit fontScale="92500" lnSpcReduction="10000"/>
          </a:bodyPr>
          <a:lstStyle/>
          <a:p>
            <a:pPr>
              <a:defRPr/>
            </a:pPr>
            <a:r>
              <a:rPr lang="en-US" sz="2800" dirty="0" smtClean="0"/>
              <a:t>A function is a broad area or responsibility with many activities aimed at achieving a predetermined objective.</a:t>
            </a:r>
          </a:p>
          <a:p>
            <a:pPr>
              <a:defRPr/>
            </a:pPr>
            <a:r>
              <a:rPr lang="en-US" sz="2800" dirty="0" smtClean="0"/>
              <a:t>They include:</a:t>
            </a:r>
          </a:p>
          <a:p>
            <a:pPr lvl="1">
              <a:defRPr/>
            </a:pPr>
            <a:r>
              <a:rPr lang="en-US" sz="2400" dirty="0" smtClean="0"/>
              <a:t>Planning</a:t>
            </a:r>
          </a:p>
          <a:p>
            <a:pPr lvl="1">
              <a:defRPr/>
            </a:pPr>
            <a:r>
              <a:rPr lang="en-US" sz="2400" dirty="0" smtClean="0"/>
              <a:t>Staffing</a:t>
            </a:r>
          </a:p>
          <a:p>
            <a:pPr lvl="1">
              <a:defRPr/>
            </a:pPr>
            <a:r>
              <a:rPr lang="en-US" sz="2400" dirty="0" smtClean="0"/>
              <a:t>Organizing</a:t>
            </a:r>
          </a:p>
          <a:p>
            <a:pPr lvl="1">
              <a:defRPr/>
            </a:pPr>
            <a:r>
              <a:rPr lang="en-US" sz="2400" dirty="0" smtClean="0"/>
              <a:t>Delegating or Directing</a:t>
            </a:r>
          </a:p>
          <a:p>
            <a:pPr lvl="1">
              <a:defRPr/>
            </a:pPr>
            <a:r>
              <a:rPr lang="en-US" sz="2400" dirty="0" smtClean="0"/>
              <a:t>Controlling</a:t>
            </a:r>
          </a:p>
          <a:p>
            <a:pPr lvl="1">
              <a:defRPr/>
            </a:pPr>
            <a:r>
              <a:rPr lang="en-US" sz="2400" dirty="0" smtClean="0"/>
              <a:t>Budgeting</a:t>
            </a:r>
          </a:p>
          <a:p>
            <a:pPr lvl="1">
              <a:defRPr/>
            </a:pPr>
            <a:endParaRPr lang="en-US" sz="2400" dirty="0"/>
          </a:p>
        </p:txBody>
      </p:sp>
      <p:sp>
        <p:nvSpPr>
          <p:cNvPr id="2" name="Title 1"/>
          <p:cNvSpPr>
            <a:spLocks noGrp="1"/>
          </p:cNvSpPr>
          <p:nvPr>
            <p:ph type="title"/>
          </p:nvPr>
        </p:nvSpPr>
        <p:spPr>
          <a:xfrm>
            <a:off x="762000" y="0"/>
            <a:ext cx="7772400" cy="1143000"/>
          </a:xfrm>
        </p:spPr>
        <p:txBody>
          <a:bodyPr>
            <a:normAutofit/>
          </a:bodyPr>
          <a:lstStyle/>
          <a:p>
            <a:pPr>
              <a:defRPr/>
            </a:pPr>
            <a:r>
              <a:rPr lang="en-US" dirty="0" smtClean="0"/>
              <a:t>FUNCTIONS OF MANAGEMENT</a:t>
            </a:r>
            <a:endParaRPr lang="en-US" dirty="0"/>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Content Placeholder 2"/>
          <p:cNvSpPr>
            <a:spLocks noGrp="1"/>
          </p:cNvSpPr>
          <p:nvPr>
            <p:ph idx="1"/>
          </p:nvPr>
        </p:nvSpPr>
        <p:spPr>
          <a:xfrm>
            <a:off x="838200" y="1371600"/>
            <a:ext cx="7772400" cy="4114800"/>
          </a:xfrm>
        </p:spPr>
        <p:txBody>
          <a:bodyPr/>
          <a:lstStyle/>
          <a:p>
            <a:r>
              <a:rPr lang="en-US" smtClean="0"/>
              <a:t>Planning is simply defined as deciding in advance what will and will not be done in the next minute, hour, day, month or year.</a:t>
            </a:r>
          </a:p>
          <a:p>
            <a:r>
              <a:rPr lang="en-US" smtClean="0"/>
              <a:t>Planning is advance thinking as a basis for action. It involves what needs to be done, how it will be done and mechanisms of evaluating work done. </a:t>
            </a:r>
          </a:p>
        </p:txBody>
      </p:sp>
      <p:sp>
        <p:nvSpPr>
          <p:cNvPr id="92162" name="Title 1"/>
          <p:cNvSpPr>
            <a:spLocks noGrp="1"/>
          </p:cNvSpPr>
          <p:nvPr>
            <p:ph type="title"/>
          </p:nvPr>
        </p:nvSpPr>
        <p:spPr>
          <a:xfrm>
            <a:off x="685800" y="0"/>
            <a:ext cx="7772400" cy="1143000"/>
          </a:xfrm>
        </p:spPr>
        <p:txBody>
          <a:bodyPr/>
          <a:lstStyle/>
          <a:p>
            <a:r>
              <a:rPr lang="en-US" smtClean="0"/>
              <a:t>1. Planning </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66</a:t>
            </a:fld>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229600" cy="715962"/>
          </a:xfrm>
        </p:spPr>
        <p:txBody>
          <a:bodyPr>
            <a:normAutofit fontScale="90000"/>
          </a:bodyPr>
          <a:lstStyle/>
          <a:p>
            <a:pPr eaLnBrk="1" fontAlgn="auto" hangingPunct="1">
              <a:spcAft>
                <a:spcPts val="0"/>
              </a:spcAft>
              <a:defRPr/>
            </a:pPr>
            <a:r>
              <a:rPr lang="en-US" sz="3600" b="1" dirty="0" smtClean="0"/>
              <a:t/>
            </a:r>
            <a:br>
              <a:rPr lang="en-US" sz="3600" b="1" dirty="0" smtClean="0"/>
            </a:br>
            <a:r>
              <a:rPr lang="en-US" sz="3600" b="1" dirty="0" smtClean="0">
                <a:solidFill>
                  <a:srgbClr val="FF0000"/>
                </a:solidFill>
              </a:rPr>
              <a:t>What is Planning?</a:t>
            </a:r>
            <a:br>
              <a:rPr lang="en-US" sz="3600" b="1" dirty="0" smtClean="0">
                <a:solidFill>
                  <a:srgbClr val="FF0000"/>
                </a:solidFill>
              </a:rPr>
            </a:br>
            <a:endParaRPr lang="en-US" sz="3600" dirty="0" smtClean="0">
              <a:solidFill>
                <a:srgbClr val="FF0000"/>
              </a:solidFill>
            </a:endParaRPr>
          </a:p>
        </p:txBody>
      </p:sp>
      <p:sp>
        <p:nvSpPr>
          <p:cNvPr id="3" name="Content Placeholder 2"/>
          <p:cNvSpPr>
            <a:spLocks noGrp="1"/>
          </p:cNvSpPr>
          <p:nvPr>
            <p:ph idx="1"/>
          </p:nvPr>
        </p:nvSpPr>
        <p:spPr>
          <a:xfrm>
            <a:off x="228600" y="1752600"/>
            <a:ext cx="8763000" cy="4953000"/>
          </a:xfrm>
        </p:spPr>
        <p:txBody>
          <a:bodyPr rtlCol="0">
            <a:normAutofit fontScale="85000" lnSpcReduction="20000"/>
          </a:bodyPr>
          <a:lstStyle/>
          <a:p>
            <a:pPr marL="274320" indent="-274320" eaLnBrk="1" fontAlgn="auto" hangingPunct="1">
              <a:spcAft>
                <a:spcPts val="0"/>
              </a:spcAft>
              <a:buClr>
                <a:schemeClr val="accent3"/>
              </a:buClr>
              <a:buFont typeface="Arial" pitchFamily="34" charset="0"/>
              <a:buChar char="•"/>
              <a:defRPr/>
            </a:pPr>
            <a:r>
              <a:rPr lang="en-US" dirty="0" smtClean="0"/>
              <a:t>This is </a:t>
            </a:r>
            <a:r>
              <a:rPr lang="en-US" dirty="0" smtClean="0">
                <a:solidFill>
                  <a:srgbClr val="FF0000"/>
                </a:solidFill>
              </a:rPr>
              <a:t>deciding in advance what will be done in the next minute, hours, days, months or years. </a:t>
            </a:r>
          </a:p>
          <a:p>
            <a:pPr marL="274320" indent="-274320" eaLnBrk="1" fontAlgn="auto" hangingPunct="1">
              <a:spcAft>
                <a:spcPts val="0"/>
              </a:spcAft>
              <a:buClr>
                <a:schemeClr val="accent3"/>
              </a:buClr>
              <a:buFont typeface="Arial" pitchFamily="34" charset="0"/>
              <a:buChar char="•"/>
              <a:defRPr/>
            </a:pPr>
            <a:r>
              <a:rPr lang="en-US" dirty="0" smtClean="0"/>
              <a:t>Planning is advance thinking as a basis for doing. </a:t>
            </a:r>
          </a:p>
          <a:p>
            <a:pPr marL="274320" indent="-274320" eaLnBrk="1" fontAlgn="auto" hangingPunct="1">
              <a:spcAft>
                <a:spcPts val="0"/>
              </a:spcAft>
              <a:buClr>
                <a:schemeClr val="accent3"/>
              </a:buClr>
              <a:buFont typeface="Arial" pitchFamily="34" charset="0"/>
              <a:buChar char="•"/>
              <a:defRPr/>
            </a:pPr>
            <a:r>
              <a:rPr lang="en-US" dirty="0" smtClean="0"/>
              <a:t>It involves what needs to be done, how it will be done and whether it was done.</a:t>
            </a:r>
          </a:p>
          <a:p>
            <a:pPr marL="274320" indent="-274320" eaLnBrk="1" fontAlgn="auto" hangingPunct="1">
              <a:spcAft>
                <a:spcPts val="0"/>
              </a:spcAft>
              <a:buClr>
                <a:schemeClr val="accent3"/>
              </a:buClr>
              <a:buFont typeface="Arial" pitchFamily="34" charset="0"/>
              <a:buChar char="•"/>
              <a:defRPr/>
            </a:pPr>
            <a:r>
              <a:rPr lang="en-US" dirty="0" smtClean="0"/>
              <a:t>Planning therefore is having a specific objective or purpose and mapping out a method before hand. </a:t>
            </a:r>
          </a:p>
          <a:p>
            <a:pPr marL="274320" indent="-274320" eaLnBrk="1" fontAlgn="auto" hangingPunct="1">
              <a:spcAft>
                <a:spcPts val="0"/>
              </a:spcAft>
              <a:buClr>
                <a:schemeClr val="accent3"/>
              </a:buClr>
              <a:buFont typeface="Arial" pitchFamily="34" charset="0"/>
              <a:buChar char="•"/>
              <a:defRPr/>
            </a:pPr>
            <a:r>
              <a:rPr lang="en-US" dirty="0" smtClean="0"/>
              <a:t>Plans affect how people will work and for how long.</a:t>
            </a:r>
          </a:p>
          <a:p>
            <a:pPr marL="274320" indent="-274320" eaLnBrk="1" fontAlgn="auto" hangingPunct="1">
              <a:spcAft>
                <a:spcPts val="0"/>
              </a:spcAft>
              <a:buClr>
                <a:schemeClr val="accent3"/>
              </a:buClr>
              <a:buFont typeface="Arial" pitchFamily="34" charset="0"/>
              <a:buChar char="•"/>
              <a:defRPr/>
            </a:pPr>
            <a:r>
              <a:rPr lang="en-US" dirty="0" smtClean="0"/>
              <a:t>When planning we should consider the seen and unseen and consider that all factors influence one another. </a:t>
            </a:r>
          </a:p>
          <a:p>
            <a:pPr marL="274320" indent="-274320" eaLnBrk="1" fontAlgn="auto" hangingPunct="1">
              <a:spcAft>
                <a:spcPts val="0"/>
              </a:spcAft>
              <a:buClr>
                <a:schemeClr val="accent3"/>
              </a:buClr>
              <a:buFont typeface="Arial" pitchFamily="34" charset="0"/>
              <a:buChar char="•"/>
              <a:defRPr/>
            </a:pPr>
            <a:r>
              <a:rPr lang="en-US" dirty="0" smtClean="0"/>
              <a:t>We live in an era of change and therefore we need to plan our activities. </a:t>
            </a:r>
          </a:p>
          <a:p>
            <a:pPr marL="274320" indent="-274320" eaLnBrk="1" fontAlgn="auto" hangingPunct="1">
              <a:spcAft>
                <a:spcPts val="0"/>
              </a:spcAft>
              <a:buClr>
                <a:schemeClr val="accent3"/>
              </a:buClr>
              <a:buFont typeface="Arial" pitchFamily="34" charset="0"/>
              <a:buChar char="•"/>
              <a:defRPr/>
            </a:pPr>
            <a:r>
              <a:rPr lang="en-US" dirty="0" smtClean="0">
                <a:solidFill>
                  <a:srgbClr val="FF0000"/>
                </a:solidFill>
              </a:rPr>
              <a:t>Planning is a continuous process </a:t>
            </a:r>
          </a:p>
          <a:p>
            <a:pPr marL="274320" indent="-274320" eaLnBrk="1" fontAlgn="auto" hangingPunct="1">
              <a:spcAft>
                <a:spcPts val="0"/>
              </a:spcAft>
              <a:buClr>
                <a:schemeClr val="accent3"/>
              </a:buClr>
              <a:buFont typeface="Arial" pitchFamily="34" charset="0"/>
              <a:buChar char="•"/>
              <a:defRPr/>
            </a:pPr>
            <a:endParaRPr lang="en-US" dirty="0" smtClean="0"/>
          </a:p>
          <a:p>
            <a:pPr marL="274320" indent="-274320" eaLnBrk="1" fontAlgn="auto" hangingPunct="1">
              <a:spcAft>
                <a:spcPts val="0"/>
              </a:spcAft>
              <a:buClr>
                <a:schemeClr val="accent3"/>
              </a:buClr>
              <a:buFont typeface="Arial" pitchFamily="34" charset="0"/>
              <a:buChar char="•"/>
              <a:defRPr/>
            </a:pPr>
            <a:endParaRPr lang="en-US" dirty="0" smtClean="0"/>
          </a:p>
        </p:txBody>
      </p:sp>
      <p:sp>
        <p:nvSpPr>
          <p:cNvPr id="10244" name="Slide Number Placeholder 3"/>
          <p:cNvSpPr>
            <a:spLocks noGrp="1"/>
          </p:cNvSpPr>
          <p:nvPr>
            <p:ph type="sldNum" sz="quarter" idx="12"/>
          </p:nvPr>
        </p:nvSpPr>
        <p:spPr bwMode="auto">
          <a:noFill/>
          <a:ln>
            <a:miter lim="800000"/>
            <a:headEnd/>
            <a:tailEnd/>
          </a:ln>
        </p:spPr>
        <p:txBody>
          <a:bodyPr/>
          <a:lstStyle/>
          <a:p>
            <a:fld id="{AB1320F1-5EE3-4F7D-B7DF-E77814F7D92D}" type="slidenum">
              <a:rPr lang="en-US" altLang="en-US"/>
              <a:pPr/>
              <a:t>67</a:t>
            </a:fld>
            <a:endParaRPr lang="en-US"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52600"/>
            <a:ext cx="8229600" cy="4373563"/>
          </a:xfrm>
        </p:spPr>
        <p:txBody>
          <a:bodyPr>
            <a:normAutofit fontScale="92500" lnSpcReduction="10000"/>
          </a:bodyPr>
          <a:lstStyle/>
          <a:p>
            <a:pPr>
              <a:defRPr/>
            </a:pPr>
            <a:r>
              <a:rPr lang="en-US" dirty="0" smtClean="0"/>
              <a:t>Importance of planning</a:t>
            </a:r>
          </a:p>
          <a:p>
            <a:pPr lvl="1">
              <a:defRPr/>
            </a:pPr>
            <a:r>
              <a:rPr lang="en-GB" dirty="0" smtClean="0">
                <a:latin typeface="Gill Sans MT" pitchFamily="34" charset="0"/>
              </a:rPr>
              <a:t>Gives focus and thus facilitates the accomplishment of company objectives</a:t>
            </a:r>
          </a:p>
          <a:p>
            <a:pPr lvl="1">
              <a:defRPr/>
            </a:pPr>
            <a:r>
              <a:rPr lang="en-GB" dirty="0" smtClean="0">
                <a:latin typeface="Gill Sans MT" pitchFamily="34" charset="0"/>
              </a:rPr>
              <a:t>Gives direction to activities in an organization. Without planning, people will not know what is expected of them.</a:t>
            </a:r>
          </a:p>
          <a:p>
            <a:pPr lvl="1">
              <a:defRPr/>
            </a:pPr>
            <a:r>
              <a:rPr lang="en-GB" dirty="0" smtClean="0">
                <a:latin typeface="Gill Sans MT" pitchFamily="34" charset="0"/>
              </a:rPr>
              <a:t>Facilitates control</a:t>
            </a:r>
          </a:p>
          <a:p>
            <a:pPr lvl="1">
              <a:defRPr/>
            </a:pPr>
            <a:r>
              <a:rPr lang="en-GB" dirty="0" smtClean="0">
                <a:latin typeface="Gill Sans MT" pitchFamily="34" charset="0"/>
              </a:rPr>
              <a:t>Helps detect problems within the organization</a:t>
            </a:r>
          </a:p>
          <a:p>
            <a:pPr lvl="1">
              <a:defRPr/>
            </a:pPr>
            <a:r>
              <a:rPr lang="en-GB" dirty="0" smtClean="0">
                <a:latin typeface="Gill Sans MT" pitchFamily="34" charset="0"/>
              </a:rPr>
              <a:t>Serves as a framework for all other managerial functions</a:t>
            </a:r>
          </a:p>
          <a:p>
            <a:pPr lvl="1">
              <a:defRPr/>
            </a:pPr>
            <a:r>
              <a:rPr lang="en-GB" dirty="0" smtClean="0">
                <a:latin typeface="Gill Sans MT" pitchFamily="34" charset="0"/>
              </a:rPr>
              <a:t>Helps in use and applications of resources. </a:t>
            </a:r>
          </a:p>
          <a:p>
            <a:pPr lvl="1">
              <a:defRPr/>
            </a:pPr>
            <a:r>
              <a:rPr lang="en-GB" dirty="0" smtClean="0">
                <a:latin typeface="Gill Sans MT" pitchFamily="34" charset="0"/>
              </a:rPr>
              <a:t>Forces managers think ahead</a:t>
            </a:r>
          </a:p>
          <a:p>
            <a:pPr lvl="1">
              <a:defRPr/>
            </a:pPr>
            <a:r>
              <a:rPr lang="en-GB" dirty="0" smtClean="0">
                <a:latin typeface="Gill Sans MT" pitchFamily="34" charset="0"/>
              </a:rPr>
              <a:t>Forces managers to appraise/study the environment</a:t>
            </a:r>
          </a:p>
          <a:p>
            <a:pPr lvl="1">
              <a:defRPr/>
            </a:pPr>
            <a:endParaRPr lang="en-GB" dirty="0" smtClean="0">
              <a:latin typeface="Gill Sans MT" pitchFamily="34" charset="0"/>
            </a:endParaRPr>
          </a:p>
          <a:p>
            <a:pPr lvl="1">
              <a:defRPr/>
            </a:pPr>
            <a:endParaRPr lang="en-US" dirty="0"/>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68</a:t>
            </a:fld>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Content Placeholder 2"/>
          <p:cNvSpPr>
            <a:spLocks noGrp="1"/>
          </p:cNvSpPr>
          <p:nvPr>
            <p:ph idx="1"/>
          </p:nvPr>
        </p:nvSpPr>
        <p:spPr>
          <a:xfrm>
            <a:off x="457200" y="1905000"/>
            <a:ext cx="8229600" cy="4221163"/>
          </a:xfrm>
        </p:spPr>
        <p:txBody>
          <a:bodyPr/>
          <a:lstStyle/>
          <a:p>
            <a:r>
              <a:rPr lang="en-US" dirty="0" smtClean="0"/>
              <a:t>Activities involved in planning include</a:t>
            </a:r>
          </a:p>
          <a:p>
            <a:pPr lvl="1"/>
            <a:r>
              <a:rPr lang="en-US" dirty="0" smtClean="0"/>
              <a:t>Gathering information</a:t>
            </a:r>
          </a:p>
          <a:p>
            <a:pPr lvl="1"/>
            <a:r>
              <a:rPr lang="en-US" dirty="0" smtClean="0"/>
              <a:t>Setting goals and objectives</a:t>
            </a:r>
          </a:p>
          <a:p>
            <a:pPr lvl="1"/>
            <a:r>
              <a:rPr lang="en-US" dirty="0" smtClean="0"/>
              <a:t>Policy formulation, that is guiding statements in decision making</a:t>
            </a:r>
          </a:p>
          <a:p>
            <a:pPr lvl="1"/>
            <a:r>
              <a:rPr lang="en-US" dirty="0" smtClean="0"/>
              <a:t>Developing tactical plans</a:t>
            </a:r>
          </a:p>
          <a:p>
            <a:pPr lvl="1"/>
            <a:r>
              <a:rPr lang="en-US" dirty="0" smtClean="0"/>
              <a:t>Developing procedures</a:t>
            </a:r>
          </a:p>
          <a:p>
            <a:pPr lvl="1"/>
            <a:r>
              <a:rPr lang="en-US" dirty="0" smtClean="0"/>
              <a:t>Budgeting or resource allocation</a:t>
            </a:r>
          </a:p>
          <a:p>
            <a:pPr lvl="1"/>
            <a:endParaRPr lang="en-US" dirty="0" smtClean="0"/>
          </a:p>
        </p:txBody>
      </p:sp>
      <p:sp>
        <p:nvSpPr>
          <p:cNvPr id="3" name="Slide Number Placeholder 2"/>
          <p:cNvSpPr>
            <a:spLocks noGrp="1"/>
          </p:cNvSpPr>
          <p:nvPr>
            <p:ph type="sldNum" sz="quarter" idx="12"/>
          </p:nvPr>
        </p:nvSpPr>
        <p:spPr/>
        <p:txBody>
          <a:bodyPr/>
          <a:lstStyle/>
          <a:p>
            <a:pPr>
              <a:defRPr/>
            </a:pPr>
            <a:fld id="{1D32BF61-CA63-4F5C-A54F-EF21C0B112D8}" type="slidenum">
              <a:rPr lang="en-US" smtClean="0"/>
              <a:pPr>
                <a:defRPr/>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905000"/>
            <a:ext cx="8915400" cy="4953000"/>
          </a:xfrm>
        </p:spPr>
        <p:txBody>
          <a:bodyPr>
            <a:normAutofit fontScale="92500" lnSpcReduction="10000"/>
          </a:bodyPr>
          <a:lstStyle/>
          <a:p>
            <a:pPr>
              <a:buFontTx/>
              <a:buNone/>
              <a:defRPr/>
            </a:pPr>
            <a:r>
              <a:rPr lang="en-US" sz="2600" b="1" dirty="0" smtClean="0"/>
              <a:t>Administrative management</a:t>
            </a:r>
          </a:p>
          <a:p>
            <a:pPr lvl="1">
              <a:defRPr/>
            </a:pPr>
            <a:r>
              <a:rPr lang="en-US" sz="2200" dirty="0" smtClean="0"/>
              <a:t>Focuses on managing the total organization.</a:t>
            </a:r>
          </a:p>
          <a:p>
            <a:pPr>
              <a:defRPr/>
            </a:pPr>
            <a:r>
              <a:rPr lang="en-US" sz="2600" u="sng" dirty="0" smtClean="0"/>
              <a:t>Henry </a:t>
            </a:r>
            <a:r>
              <a:rPr lang="en-US" sz="2600" u="sng" dirty="0" err="1" smtClean="0"/>
              <a:t>Fayol</a:t>
            </a:r>
            <a:endParaRPr lang="en-US" sz="2600" u="sng" dirty="0" smtClean="0"/>
          </a:p>
          <a:p>
            <a:pPr lvl="1">
              <a:defRPr/>
            </a:pPr>
            <a:r>
              <a:rPr lang="en-US" sz="2200" dirty="0" smtClean="0"/>
              <a:t>He identified specific functions of a manger; </a:t>
            </a:r>
            <a:r>
              <a:rPr lang="en-US" sz="2200" b="1" i="1" dirty="0" smtClean="0"/>
              <a:t>planning, organization, leading and controlling</a:t>
            </a:r>
          </a:p>
          <a:p>
            <a:pPr>
              <a:defRPr/>
            </a:pPr>
            <a:r>
              <a:rPr lang="en-US" sz="2600" u="sng" dirty="0" smtClean="0"/>
              <a:t>Max Weber</a:t>
            </a:r>
          </a:p>
          <a:p>
            <a:pPr lvl="1">
              <a:defRPr/>
            </a:pPr>
            <a:r>
              <a:rPr lang="en-US" sz="2200" dirty="0" smtClean="0"/>
              <a:t>Developed the bureaucratic model. A model design based on legitimate and formal system of authority.</a:t>
            </a:r>
          </a:p>
          <a:p>
            <a:pPr lvl="1">
              <a:defRPr/>
            </a:pPr>
            <a:r>
              <a:rPr lang="en-US" sz="2200" dirty="0" smtClean="0"/>
              <a:t>Characteristic of the model</a:t>
            </a:r>
          </a:p>
          <a:p>
            <a:pPr lvl="2">
              <a:defRPr/>
            </a:pPr>
            <a:r>
              <a:rPr lang="en-US" sz="2000" dirty="0" smtClean="0"/>
              <a:t>Division of labor</a:t>
            </a:r>
          </a:p>
          <a:p>
            <a:pPr lvl="2">
              <a:defRPr/>
            </a:pPr>
            <a:r>
              <a:rPr lang="en-US" sz="2000" dirty="0" smtClean="0"/>
              <a:t>Chain of command</a:t>
            </a:r>
          </a:p>
          <a:p>
            <a:pPr lvl="2">
              <a:defRPr/>
            </a:pPr>
            <a:r>
              <a:rPr lang="en-US" sz="2000" dirty="0" smtClean="0"/>
              <a:t>Protection from arbitrary dismissal</a:t>
            </a:r>
          </a:p>
          <a:p>
            <a:pPr lvl="2">
              <a:defRPr/>
            </a:pPr>
            <a:r>
              <a:rPr lang="en-US" sz="2000" dirty="0" smtClean="0"/>
              <a:t>Conducting business in an impersonal way and maintaining social distance</a:t>
            </a:r>
          </a:p>
          <a:p>
            <a:pPr lvl="1">
              <a:defRPr/>
            </a:pPr>
            <a:endParaRPr lang="en-US" sz="2400" dirty="0" smtClean="0"/>
          </a:p>
        </p:txBody>
      </p:sp>
      <p:sp>
        <p:nvSpPr>
          <p:cNvPr id="30722" name="Title 1"/>
          <p:cNvSpPr>
            <a:spLocks noGrp="1"/>
          </p:cNvSpPr>
          <p:nvPr>
            <p:ph type="title"/>
          </p:nvPr>
        </p:nvSpPr>
        <p:spPr>
          <a:xfrm>
            <a:off x="304800" y="381000"/>
            <a:ext cx="7772400" cy="1143000"/>
          </a:xfrm>
        </p:spPr>
        <p:txBody>
          <a:bodyPr/>
          <a:lstStyle/>
          <a:p>
            <a:r>
              <a:rPr lang="en-US" dirty="0" smtClean="0"/>
              <a:t>Classical theory</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0" y="1295400"/>
          <a:ext cx="9144000" cy="5562600"/>
        </p:xfrm>
        <a:graphic>
          <a:graphicData uri="http://schemas.openxmlformats.org/drawingml/2006/table">
            <a:tbl>
              <a:tblPr firstRow="1" bandRow="1">
                <a:tableStyleId>{5C22544A-7EE6-4342-B048-85BDC9FD1C3A}</a:tableStyleId>
              </a:tblPr>
              <a:tblGrid>
                <a:gridCol w="2184850"/>
                <a:gridCol w="6959150"/>
              </a:tblGrid>
              <a:tr h="466747">
                <a:tc>
                  <a:txBody>
                    <a:bodyPr/>
                    <a:lstStyle/>
                    <a:p>
                      <a:r>
                        <a:rPr lang="en-US" sz="1200" dirty="0" smtClean="0"/>
                        <a:t>Plan Type</a:t>
                      </a:r>
                      <a:endParaRPr lang="en-US" sz="1200" dirty="0"/>
                    </a:p>
                  </a:txBody>
                  <a:tcPr/>
                </a:tc>
                <a:tc>
                  <a:txBody>
                    <a:bodyPr/>
                    <a:lstStyle/>
                    <a:p>
                      <a:r>
                        <a:rPr lang="en-US" sz="1200" dirty="0" smtClean="0"/>
                        <a:t>Key features</a:t>
                      </a:r>
                      <a:endParaRPr lang="en-US" sz="1200" dirty="0"/>
                    </a:p>
                  </a:txBody>
                  <a:tcPr/>
                </a:tc>
              </a:tr>
              <a:tr h="1643205">
                <a:tc>
                  <a:txBody>
                    <a:bodyPr/>
                    <a:lstStyle/>
                    <a:p>
                      <a:r>
                        <a:rPr kumimoji="0" lang="en-US" sz="1200" kern="1200" dirty="0" smtClean="0">
                          <a:solidFill>
                            <a:schemeClr val="dk1"/>
                          </a:solidFill>
                          <a:latin typeface="+mn-lt"/>
                          <a:ea typeface="+mn-ea"/>
                          <a:cs typeface="+mn-cs"/>
                        </a:rPr>
                        <a:t>Long Term(Policy)</a:t>
                      </a:r>
                      <a:endParaRPr lang="en-US" sz="1200" dirty="0"/>
                    </a:p>
                  </a:txBody>
                  <a:tcPr/>
                </a:tc>
                <a:tc>
                  <a:txBody>
                    <a:bodyPr/>
                    <a:lstStyle/>
                    <a:p>
                      <a:r>
                        <a:rPr kumimoji="0" lang="en-US" sz="1200" kern="1200" dirty="0" smtClean="0">
                          <a:solidFill>
                            <a:schemeClr val="dk1"/>
                          </a:solidFill>
                          <a:latin typeface="+mn-lt"/>
                          <a:ea typeface="+mn-ea"/>
                          <a:cs typeface="+mn-cs"/>
                        </a:rPr>
                        <a:t>-Period &gt; 10 years</a:t>
                      </a:r>
                    </a:p>
                    <a:p>
                      <a:r>
                        <a:rPr kumimoji="0" lang="en-US" sz="1200" kern="1200" dirty="0" smtClean="0">
                          <a:solidFill>
                            <a:schemeClr val="dk1"/>
                          </a:solidFill>
                          <a:latin typeface="+mn-lt"/>
                          <a:ea typeface="+mn-ea"/>
                          <a:cs typeface="+mn-cs"/>
                        </a:rPr>
                        <a:t>-Driven by politics and desire for a common good </a:t>
                      </a:r>
                    </a:p>
                    <a:p>
                      <a:r>
                        <a:rPr kumimoji="0" lang="en-US" sz="1200" kern="1200" dirty="0" smtClean="0">
                          <a:solidFill>
                            <a:schemeClr val="dk1"/>
                          </a:solidFill>
                          <a:latin typeface="+mn-lt"/>
                          <a:ea typeface="+mn-ea"/>
                          <a:cs typeface="+mn-cs"/>
                        </a:rPr>
                        <a:t>-Defines policy imperatives</a:t>
                      </a:r>
                    </a:p>
                    <a:p>
                      <a:r>
                        <a:rPr kumimoji="0" lang="en-US" sz="1200" kern="1200" dirty="0" smtClean="0">
                          <a:solidFill>
                            <a:schemeClr val="dk1"/>
                          </a:solidFill>
                          <a:latin typeface="+mn-lt"/>
                          <a:ea typeface="+mn-ea"/>
                          <a:cs typeface="+mn-cs"/>
                        </a:rPr>
                        <a:t>-Desired results defined by impact indicators</a:t>
                      </a:r>
                    </a:p>
                    <a:p>
                      <a:r>
                        <a:rPr kumimoji="0" lang="en-US" sz="1200" kern="1200" dirty="0" smtClean="0">
                          <a:solidFill>
                            <a:schemeClr val="dk1"/>
                          </a:solidFill>
                          <a:latin typeface="+mn-lt"/>
                          <a:ea typeface="+mn-ea"/>
                          <a:cs typeface="+mn-cs"/>
                        </a:rPr>
                        <a:t>-Resources/budget not defined </a:t>
                      </a:r>
                    </a:p>
                  </a:txBody>
                  <a:tcPr/>
                </a:tc>
              </a:tr>
              <a:tr h="1726324">
                <a:tc>
                  <a:txBody>
                    <a:bodyPr/>
                    <a:lstStyle/>
                    <a:p>
                      <a:r>
                        <a:rPr kumimoji="0" lang="en-US" sz="1200" kern="1200" dirty="0" smtClean="0">
                          <a:solidFill>
                            <a:schemeClr val="dk1"/>
                          </a:solidFill>
                          <a:latin typeface="+mn-lt"/>
                          <a:ea typeface="+mn-ea"/>
                          <a:cs typeface="+mn-cs"/>
                        </a:rPr>
                        <a:t>Medium Term(Strategic)</a:t>
                      </a:r>
                      <a:endParaRPr lang="en-US" sz="1200" dirty="0"/>
                    </a:p>
                  </a:txBody>
                  <a:tcPr/>
                </a:tc>
                <a:tc>
                  <a:txBody>
                    <a:bodyPr/>
                    <a:lstStyle/>
                    <a:p>
                      <a:r>
                        <a:rPr kumimoji="0" lang="en-US" sz="1200" kern="1200" dirty="0" smtClean="0">
                          <a:solidFill>
                            <a:schemeClr val="dk1"/>
                          </a:solidFill>
                          <a:latin typeface="+mn-lt"/>
                          <a:ea typeface="+mn-ea"/>
                          <a:cs typeface="+mn-cs"/>
                        </a:rPr>
                        <a:t>-Period between 3 – 5 years </a:t>
                      </a:r>
                    </a:p>
                    <a:p>
                      <a:r>
                        <a:rPr kumimoji="0" lang="en-US" sz="1200" kern="1200" dirty="0" smtClean="0">
                          <a:solidFill>
                            <a:schemeClr val="dk1"/>
                          </a:solidFill>
                          <a:latin typeface="+mn-lt"/>
                          <a:ea typeface="+mn-ea"/>
                          <a:cs typeface="+mn-cs"/>
                        </a:rPr>
                        <a:t>-Driven by policy, international and regional declarations </a:t>
                      </a:r>
                    </a:p>
                    <a:p>
                      <a:r>
                        <a:rPr kumimoji="0" lang="en-US" sz="1200" kern="1200" dirty="0" smtClean="0">
                          <a:solidFill>
                            <a:schemeClr val="dk1"/>
                          </a:solidFill>
                          <a:latin typeface="+mn-lt"/>
                          <a:ea typeface="+mn-ea"/>
                          <a:cs typeface="+mn-cs"/>
                        </a:rPr>
                        <a:t>-Defines Strategies for implementing the policy imperatives</a:t>
                      </a:r>
                    </a:p>
                    <a:p>
                      <a:r>
                        <a:rPr kumimoji="0" lang="en-US" sz="1200" kern="1200" dirty="0" smtClean="0">
                          <a:solidFill>
                            <a:schemeClr val="dk1"/>
                          </a:solidFill>
                          <a:latin typeface="+mn-lt"/>
                          <a:ea typeface="+mn-ea"/>
                          <a:cs typeface="+mn-cs"/>
                        </a:rPr>
                        <a:t>-The desired results are either impact or outcome indicators</a:t>
                      </a:r>
                    </a:p>
                    <a:p>
                      <a:r>
                        <a:rPr kumimoji="0" lang="en-US" sz="1200" kern="1200" dirty="0" smtClean="0">
                          <a:solidFill>
                            <a:schemeClr val="dk1"/>
                          </a:solidFill>
                          <a:latin typeface="+mn-lt"/>
                          <a:ea typeface="+mn-ea"/>
                          <a:cs typeface="+mn-cs"/>
                        </a:rPr>
                        <a:t>-Implementation work plan based on strategies</a:t>
                      </a:r>
                    </a:p>
                    <a:p>
                      <a:r>
                        <a:rPr kumimoji="0" lang="en-US" sz="1200" kern="1200" dirty="0" smtClean="0">
                          <a:solidFill>
                            <a:schemeClr val="dk1"/>
                          </a:solidFill>
                          <a:latin typeface="+mn-lt"/>
                          <a:ea typeface="+mn-ea"/>
                          <a:cs typeface="+mn-cs"/>
                        </a:rPr>
                        <a:t>-Required resources and gap identified</a:t>
                      </a:r>
                    </a:p>
                    <a:p>
                      <a:endParaRPr lang="en-US" sz="1200" dirty="0"/>
                    </a:p>
                  </a:txBody>
                  <a:tcPr/>
                </a:tc>
              </a:tr>
              <a:tr h="1726324">
                <a:tc>
                  <a:txBody>
                    <a:bodyPr/>
                    <a:lstStyle/>
                    <a:p>
                      <a:r>
                        <a:rPr kumimoji="0" lang="en-US" sz="1200" kern="1200" dirty="0" smtClean="0">
                          <a:solidFill>
                            <a:schemeClr val="dk1"/>
                          </a:solidFill>
                          <a:latin typeface="+mn-lt"/>
                          <a:ea typeface="+mn-ea"/>
                          <a:cs typeface="+mn-cs"/>
                        </a:rPr>
                        <a:t>Short Term(Operational)</a:t>
                      </a:r>
                      <a:endParaRPr lang="en-US" sz="1200" dirty="0"/>
                    </a:p>
                  </a:txBody>
                  <a:tcPr/>
                </a:tc>
                <a:tc>
                  <a:txBody>
                    <a:bodyPr/>
                    <a:lstStyle/>
                    <a:p>
                      <a:r>
                        <a:rPr kumimoji="0" lang="en-US" sz="1200" kern="1200" dirty="0" smtClean="0">
                          <a:solidFill>
                            <a:schemeClr val="dk1"/>
                          </a:solidFill>
                          <a:latin typeface="+mn-lt"/>
                          <a:ea typeface="+mn-ea"/>
                          <a:cs typeface="+mn-cs"/>
                        </a:rPr>
                        <a:t>Period  1 year</a:t>
                      </a:r>
                    </a:p>
                    <a:p>
                      <a:r>
                        <a:rPr kumimoji="0" lang="en-US" sz="1200" kern="1200" dirty="0" smtClean="0">
                          <a:solidFill>
                            <a:schemeClr val="dk1"/>
                          </a:solidFill>
                          <a:latin typeface="+mn-lt"/>
                          <a:ea typeface="+mn-ea"/>
                          <a:cs typeface="+mn-cs"/>
                        </a:rPr>
                        <a:t>-Driven by Medium Term Plans (MTP), implementation guidelines </a:t>
                      </a:r>
                    </a:p>
                    <a:p>
                      <a:r>
                        <a:rPr kumimoji="0" lang="en-US" sz="1200" kern="1200" dirty="0" smtClean="0">
                          <a:solidFill>
                            <a:schemeClr val="dk1"/>
                          </a:solidFill>
                          <a:latin typeface="+mn-lt"/>
                          <a:ea typeface="+mn-ea"/>
                          <a:cs typeface="+mn-cs"/>
                        </a:rPr>
                        <a:t>-Defines interventions/activities for the medium term strategies</a:t>
                      </a:r>
                    </a:p>
                    <a:p>
                      <a:r>
                        <a:rPr kumimoji="0" lang="en-US" sz="1200" kern="1200" dirty="0" smtClean="0">
                          <a:solidFill>
                            <a:schemeClr val="dk1"/>
                          </a:solidFill>
                          <a:latin typeface="+mn-lt"/>
                          <a:ea typeface="+mn-ea"/>
                          <a:cs typeface="+mn-cs"/>
                        </a:rPr>
                        <a:t>-Desired results defined by output/process indicators</a:t>
                      </a:r>
                    </a:p>
                    <a:p>
                      <a:r>
                        <a:rPr kumimoji="0" lang="en-US" sz="1200" kern="1200" dirty="0" smtClean="0">
                          <a:solidFill>
                            <a:schemeClr val="dk1"/>
                          </a:solidFill>
                          <a:latin typeface="+mn-lt"/>
                          <a:ea typeface="+mn-ea"/>
                          <a:cs typeface="+mn-cs"/>
                        </a:rPr>
                        <a:t>-Has implementation based on activities</a:t>
                      </a:r>
                    </a:p>
                    <a:p>
                      <a:r>
                        <a:rPr kumimoji="0" lang="en-US" sz="1200" kern="1200" dirty="0" smtClean="0">
                          <a:solidFill>
                            <a:schemeClr val="dk1"/>
                          </a:solidFill>
                          <a:latin typeface="+mn-lt"/>
                          <a:ea typeface="+mn-ea"/>
                          <a:cs typeface="+mn-cs"/>
                        </a:rPr>
                        <a:t>-Usually based on available resources</a:t>
                      </a:r>
                    </a:p>
                    <a:p>
                      <a:endParaRPr lang="en-US" sz="1200" dirty="0"/>
                    </a:p>
                  </a:txBody>
                  <a:tcPr/>
                </a:tc>
              </a:tr>
            </a:tbl>
          </a:graphicData>
        </a:graphic>
      </p:graphicFrame>
      <p:sp>
        <p:nvSpPr>
          <p:cNvPr id="95234" name="Title 2"/>
          <p:cNvSpPr>
            <a:spLocks noGrp="1"/>
          </p:cNvSpPr>
          <p:nvPr>
            <p:ph type="title"/>
          </p:nvPr>
        </p:nvSpPr>
        <p:spPr>
          <a:xfrm>
            <a:off x="685800" y="0"/>
            <a:ext cx="7772400" cy="1143000"/>
          </a:xfrm>
        </p:spPr>
        <p:txBody>
          <a:bodyPr/>
          <a:lstStyle/>
          <a:p>
            <a:r>
              <a:rPr lang="en-US" smtClean="0"/>
              <a:t>Types of plans</a:t>
            </a:r>
          </a:p>
        </p:txBody>
      </p:sp>
      <p:sp>
        <p:nvSpPr>
          <p:cNvPr id="95252" name="Slide Number Placeholder 3"/>
          <p:cNvSpPr>
            <a:spLocks noGrp="1"/>
          </p:cNvSpPr>
          <p:nvPr>
            <p:ph type="sldNum" sz="quarter" idx="12"/>
          </p:nvPr>
        </p:nvSpPr>
        <p:spPr>
          <a:noFill/>
        </p:spPr>
        <p:txBody>
          <a:bodyPr/>
          <a:lstStyle/>
          <a:p>
            <a:pPr fontAlgn="base">
              <a:spcBef>
                <a:spcPct val="0"/>
              </a:spcBef>
              <a:spcAft>
                <a:spcPct val="0"/>
              </a:spcAft>
            </a:pPr>
            <a:fld id="{A9236BC7-D757-474E-A7AE-C75FAE06BE57}" type="slidenum">
              <a:rPr lang="en-US">
                <a:latin typeface="Arial" pitchFamily="34" charset="0"/>
                <a:ea typeface="ＭＳ Ｐゴシック" pitchFamily="34" charset="-128"/>
              </a:rPr>
              <a:pPr fontAlgn="base">
                <a:spcBef>
                  <a:spcPct val="0"/>
                </a:spcBef>
                <a:spcAft>
                  <a:spcPct val="0"/>
                </a:spcAft>
              </a:pPr>
              <a:t>70</a:t>
            </a:fld>
            <a:endParaRPr lang="en-US">
              <a:latin typeface="Arial" pitchFamily="34" charset="0"/>
              <a:ea typeface="ＭＳ Ｐゴシック" pitchFamily="34" charset="-128"/>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Content Placeholder 1"/>
          <p:cNvSpPr>
            <a:spLocks noGrp="1"/>
          </p:cNvSpPr>
          <p:nvPr>
            <p:ph idx="1"/>
          </p:nvPr>
        </p:nvSpPr>
        <p:spPr>
          <a:xfrm>
            <a:off x="457200" y="1481138"/>
            <a:ext cx="8229600" cy="4919662"/>
          </a:xfrm>
        </p:spPr>
        <p:txBody>
          <a:bodyPr/>
          <a:lstStyle/>
          <a:p>
            <a:pPr algn="ctr">
              <a:buFont typeface="Wingdings 3" pitchFamily="18" charset="2"/>
              <a:buNone/>
            </a:pPr>
            <a:endParaRPr lang="en-US" smtClean="0"/>
          </a:p>
        </p:txBody>
      </p:sp>
      <p:sp>
        <p:nvSpPr>
          <p:cNvPr id="96258" name="Title 2"/>
          <p:cNvSpPr>
            <a:spLocks noGrp="1"/>
          </p:cNvSpPr>
          <p:nvPr>
            <p:ph type="title"/>
          </p:nvPr>
        </p:nvSpPr>
        <p:spPr>
          <a:xfrm>
            <a:off x="533400" y="0"/>
            <a:ext cx="8229600" cy="1143000"/>
          </a:xfrm>
        </p:spPr>
        <p:txBody>
          <a:bodyPr/>
          <a:lstStyle/>
          <a:p>
            <a:r>
              <a:rPr lang="en-US" smtClean="0"/>
              <a:t>Planning Cycle</a:t>
            </a:r>
          </a:p>
        </p:txBody>
      </p:sp>
      <p:sp>
        <p:nvSpPr>
          <p:cNvPr id="96260" name="Slide Number Placeholder 4"/>
          <p:cNvSpPr>
            <a:spLocks noGrp="1"/>
          </p:cNvSpPr>
          <p:nvPr>
            <p:ph type="sldNum" sz="quarter" idx="12"/>
          </p:nvPr>
        </p:nvSpPr>
        <p:spPr>
          <a:noFill/>
        </p:spPr>
        <p:txBody>
          <a:bodyPr/>
          <a:lstStyle/>
          <a:p>
            <a:pPr fontAlgn="base">
              <a:spcBef>
                <a:spcPct val="0"/>
              </a:spcBef>
              <a:spcAft>
                <a:spcPct val="0"/>
              </a:spcAft>
            </a:pPr>
            <a:fld id="{8D06C709-8EF9-44F5-8E91-719FAC864325}" type="slidenum">
              <a:rPr lang="en-US">
                <a:latin typeface="Arial" pitchFamily="34" charset="0"/>
                <a:ea typeface="ＭＳ Ｐゴシック" pitchFamily="34" charset="-128"/>
              </a:rPr>
              <a:pPr fontAlgn="base">
                <a:spcBef>
                  <a:spcPct val="0"/>
                </a:spcBef>
                <a:spcAft>
                  <a:spcPct val="0"/>
                </a:spcAft>
              </a:pPr>
              <a:t>71</a:t>
            </a:fld>
            <a:endParaRPr lang="en-US">
              <a:latin typeface="Arial" pitchFamily="34" charset="0"/>
              <a:ea typeface="ＭＳ Ｐゴシック" pitchFamily="34" charset="-128"/>
            </a:endParaRPr>
          </a:p>
        </p:txBody>
      </p:sp>
      <p:pic>
        <p:nvPicPr>
          <p:cNvPr id="96261" name="Picture 1"/>
          <p:cNvPicPr>
            <a:picLocks noChangeAspect="1" noChangeArrowheads="1"/>
          </p:cNvPicPr>
          <p:nvPr/>
        </p:nvPicPr>
        <p:blipFill>
          <a:blip r:embed="rId2"/>
          <a:srcRect t="14777"/>
          <a:stretch>
            <a:fillRect/>
          </a:stretch>
        </p:blipFill>
        <p:spPr bwMode="auto">
          <a:xfrm>
            <a:off x="838200" y="1676400"/>
            <a:ext cx="6208713" cy="4876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152400"/>
            <a:ext cx="8229600" cy="1066800"/>
          </a:xfrm>
        </p:spPr>
        <p:txBody>
          <a:bodyPr/>
          <a:lstStyle/>
          <a:p>
            <a:pPr eaLnBrk="1" hangingPunct="1"/>
            <a:r>
              <a:rPr lang="en-US" altLang="en-US" sz="3600" b="1" smtClean="0"/>
              <a:t/>
            </a:r>
            <a:br>
              <a:rPr lang="en-US" altLang="en-US" sz="3600" b="1" smtClean="0"/>
            </a:br>
            <a:r>
              <a:rPr lang="en-US" altLang="en-US" sz="3600" b="1" smtClean="0"/>
              <a:t/>
            </a:r>
            <a:br>
              <a:rPr lang="en-US" altLang="en-US" sz="3600" b="1" smtClean="0"/>
            </a:br>
            <a:r>
              <a:rPr lang="en-US" altLang="en-US" sz="3600" b="1" smtClean="0">
                <a:solidFill>
                  <a:srgbClr val="FF0000"/>
                </a:solidFill>
              </a:rPr>
              <a:t>Planning Process</a:t>
            </a:r>
            <a:r>
              <a:rPr lang="en-US" altLang="en-US" sz="3600" smtClean="0">
                <a:solidFill>
                  <a:srgbClr val="FF0000"/>
                </a:solidFill>
              </a:rPr>
              <a:t/>
            </a:r>
            <a:br>
              <a:rPr lang="en-US" altLang="en-US" sz="3600" smtClean="0">
                <a:solidFill>
                  <a:srgbClr val="FF0000"/>
                </a:solidFill>
              </a:rPr>
            </a:br>
            <a:endParaRPr lang="en-US" altLang="en-US" sz="3600" smtClean="0">
              <a:solidFill>
                <a:srgbClr val="FF0000"/>
              </a:solidFill>
            </a:endParaRPr>
          </a:p>
        </p:txBody>
      </p:sp>
      <p:sp>
        <p:nvSpPr>
          <p:cNvPr id="11267" name="Content Placeholder 2"/>
          <p:cNvSpPr>
            <a:spLocks noGrp="1"/>
          </p:cNvSpPr>
          <p:nvPr>
            <p:ph idx="1"/>
          </p:nvPr>
        </p:nvSpPr>
        <p:spPr>
          <a:xfrm>
            <a:off x="228600" y="1524000"/>
            <a:ext cx="8763000" cy="5181600"/>
          </a:xfrm>
        </p:spPr>
        <p:txBody>
          <a:bodyPr>
            <a:normAutofit fontScale="85000" lnSpcReduction="10000"/>
          </a:bodyPr>
          <a:lstStyle/>
          <a:p>
            <a:pPr eaLnBrk="1" hangingPunct="1">
              <a:buFont typeface="Arial" charset="0"/>
              <a:buChar char="•"/>
            </a:pPr>
            <a:r>
              <a:rPr lang="en-US" altLang="en-US" dirty="0" smtClean="0"/>
              <a:t>The planning process includes a series of activities which the nurse manager sets out to do. </a:t>
            </a:r>
          </a:p>
          <a:p>
            <a:pPr eaLnBrk="1" hangingPunct="1">
              <a:buFont typeface="Arial" charset="0"/>
              <a:buChar char="•"/>
            </a:pPr>
            <a:r>
              <a:rPr lang="en-US" altLang="en-US" dirty="0" smtClean="0"/>
              <a:t>The process is subject to change as new facts are known. </a:t>
            </a:r>
          </a:p>
          <a:p>
            <a:pPr eaLnBrk="1" hangingPunct="1">
              <a:buFont typeface="Arial" charset="0"/>
              <a:buChar char="•"/>
            </a:pPr>
            <a:r>
              <a:rPr lang="en-US" altLang="en-US" dirty="0" smtClean="0"/>
              <a:t> If plans are fixed and unchangeable, then they may fail. </a:t>
            </a:r>
          </a:p>
          <a:p>
            <a:pPr eaLnBrk="1" hangingPunct="1">
              <a:buFont typeface="Arial" charset="0"/>
              <a:buChar char="•"/>
            </a:pPr>
            <a:r>
              <a:rPr lang="en-US" altLang="en-US" dirty="0" smtClean="0"/>
              <a:t>The nurse plans and develops specific goals and objectives for his/her area of responsibility.</a:t>
            </a:r>
          </a:p>
          <a:p>
            <a:pPr eaLnBrk="1" hangingPunct="1">
              <a:buFont typeface="Arial" charset="0"/>
              <a:buChar char="•"/>
            </a:pPr>
            <a:r>
              <a:rPr lang="en-US" altLang="en-US" dirty="0" smtClean="0"/>
              <a:t>The process of planning is comprised of four stages.</a:t>
            </a:r>
          </a:p>
          <a:p>
            <a:pPr eaLnBrk="1" hangingPunct="1">
              <a:buFont typeface="Wingdings 2" pitchFamily="18" charset="2"/>
              <a:buNone/>
            </a:pPr>
            <a:r>
              <a:rPr lang="en-US" altLang="en-US" dirty="0" smtClean="0"/>
              <a:t> These are :-</a:t>
            </a:r>
          </a:p>
          <a:p>
            <a:pPr lvl="1" eaLnBrk="1" hangingPunct="1">
              <a:buFont typeface="Arial" charset="0"/>
              <a:buChar char="•"/>
            </a:pPr>
            <a:r>
              <a:rPr lang="en-US" altLang="en-US" b="1" i="1" dirty="0" smtClean="0">
                <a:solidFill>
                  <a:srgbClr val="FF0000"/>
                </a:solidFill>
              </a:rPr>
              <a:t>Assessment </a:t>
            </a:r>
          </a:p>
          <a:p>
            <a:pPr lvl="1" eaLnBrk="1" hangingPunct="1">
              <a:buFont typeface="Arial" charset="0"/>
              <a:buChar char="•"/>
            </a:pPr>
            <a:r>
              <a:rPr lang="en-US" altLang="en-US" b="1" i="1" dirty="0" smtClean="0">
                <a:solidFill>
                  <a:srgbClr val="FF0000"/>
                </a:solidFill>
              </a:rPr>
              <a:t>Setting goals </a:t>
            </a:r>
          </a:p>
          <a:p>
            <a:pPr lvl="1" eaLnBrk="1" hangingPunct="1">
              <a:buFont typeface="Arial" charset="0"/>
              <a:buChar char="•"/>
            </a:pPr>
            <a:r>
              <a:rPr lang="en-US" altLang="en-US" b="1" i="1" dirty="0" smtClean="0">
                <a:solidFill>
                  <a:srgbClr val="FF0000"/>
                </a:solidFill>
              </a:rPr>
              <a:t>Implementation </a:t>
            </a:r>
          </a:p>
          <a:p>
            <a:pPr lvl="1" eaLnBrk="1" hangingPunct="1">
              <a:buFont typeface="Arial" charset="0"/>
              <a:buChar char="•"/>
            </a:pPr>
            <a:r>
              <a:rPr lang="en-US" altLang="en-US" b="1" i="1" dirty="0" smtClean="0">
                <a:solidFill>
                  <a:srgbClr val="FF0000"/>
                </a:solidFill>
              </a:rPr>
              <a:t>Evaluation</a:t>
            </a:r>
          </a:p>
          <a:p>
            <a:pPr lvl="1" eaLnBrk="1" hangingPunct="1">
              <a:buFont typeface="Arial" charset="0"/>
              <a:buChar char="•"/>
            </a:pPr>
            <a:endParaRPr lang="en-US" altLang="en-US" dirty="0" smtClean="0"/>
          </a:p>
        </p:txBody>
      </p:sp>
      <p:sp>
        <p:nvSpPr>
          <p:cNvPr id="11268" name="Slide Number Placeholder 3"/>
          <p:cNvSpPr>
            <a:spLocks noGrp="1"/>
          </p:cNvSpPr>
          <p:nvPr>
            <p:ph type="sldNum" sz="quarter" idx="12"/>
          </p:nvPr>
        </p:nvSpPr>
        <p:spPr bwMode="auto">
          <a:noFill/>
          <a:ln>
            <a:miter lim="800000"/>
            <a:headEnd/>
            <a:tailEnd/>
          </a:ln>
        </p:spPr>
        <p:txBody>
          <a:bodyPr/>
          <a:lstStyle/>
          <a:p>
            <a:fld id="{948F6068-CA92-46A2-849F-9C4EBE4B9CC9}" type="slidenum">
              <a:rPr lang="en-US" altLang="en-US"/>
              <a:pPr/>
              <a:t>72</a:t>
            </a:fld>
            <a:endParaRPr lang="en-US"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905000"/>
            <a:ext cx="8305800" cy="4114800"/>
          </a:xfrm>
        </p:spPr>
        <p:txBody>
          <a:bodyPr>
            <a:normAutofit fontScale="92500" lnSpcReduction="20000"/>
          </a:bodyPr>
          <a:lstStyle/>
          <a:p>
            <a:pPr>
              <a:defRPr/>
            </a:pPr>
            <a:r>
              <a:rPr lang="en-US" sz="2800" dirty="0" smtClean="0"/>
              <a:t>This is the first stage in the process. It involves identifying and clarifying or diagnosing </a:t>
            </a:r>
            <a:br>
              <a:rPr lang="en-US" sz="2800" dirty="0" smtClean="0"/>
            </a:br>
            <a:r>
              <a:rPr lang="en-US" sz="2800" dirty="0" smtClean="0"/>
              <a:t>the problem. </a:t>
            </a:r>
          </a:p>
          <a:p>
            <a:pPr>
              <a:defRPr/>
            </a:pPr>
            <a:r>
              <a:rPr lang="en-US" sz="2800" dirty="0" smtClean="0"/>
              <a:t>A good diagnosis pinpoints what is wrong. It may identify a particular situation that needs improvement, for example, the standards of nursing care. </a:t>
            </a:r>
          </a:p>
          <a:p>
            <a:pPr>
              <a:defRPr/>
            </a:pPr>
            <a:r>
              <a:rPr lang="en-US" sz="2800" dirty="0" smtClean="0"/>
              <a:t>The main questions you should ask are: </a:t>
            </a:r>
          </a:p>
          <a:p>
            <a:pPr lvl="1">
              <a:defRPr/>
            </a:pPr>
            <a:r>
              <a:rPr lang="en-US" sz="2400" dirty="0" smtClean="0"/>
              <a:t>Where is the problem? For this one can come up a problem tree.</a:t>
            </a:r>
          </a:p>
          <a:p>
            <a:pPr lvl="1">
              <a:defRPr/>
            </a:pPr>
            <a:r>
              <a:rPr lang="en-US" sz="2400" dirty="0" smtClean="0"/>
              <a:t>What are the obstacles that are </a:t>
            </a:r>
            <a:br>
              <a:rPr lang="en-US" sz="2400" dirty="0" smtClean="0"/>
            </a:br>
            <a:r>
              <a:rPr lang="en-US" sz="2400" dirty="0" smtClean="0"/>
              <a:t>preventing achievement?</a:t>
            </a:r>
          </a:p>
          <a:p>
            <a:pPr>
              <a:defRPr/>
            </a:pPr>
            <a:endParaRPr lang="en-US" sz="2800" dirty="0"/>
          </a:p>
        </p:txBody>
      </p:sp>
      <p:sp>
        <p:nvSpPr>
          <p:cNvPr id="98306" name="Title 1"/>
          <p:cNvSpPr>
            <a:spLocks noGrp="1"/>
          </p:cNvSpPr>
          <p:nvPr>
            <p:ph type="title"/>
          </p:nvPr>
        </p:nvSpPr>
        <p:spPr>
          <a:xfrm>
            <a:off x="685800" y="0"/>
            <a:ext cx="7772400" cy="1143000"/>
          </a:xfrm>
        </p:spPr>
        <p:txBody>
          <a:bodyPr/>
          <a:lstStyle/>
          <a:p>
            <a:r>
              <a:rPr lang="en-US" smtClean="0"/>
              <a:t>Assessment  </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Content Placeholder 2"/>
          <p:cNvSpPr>
            <a:spLocks noGrp="1"/>
          </p:cNvSpPr>
          <p:nvPr>
            <p:ph idx="1"/>
          </p:nvPr>
        </p:nvSpPr>
        <p:spPr>
          <a:xfrm>
            <a:off x="457200" y="1447800"/>
            <a:ext cx="7467600" cy="5026025"/>
          </a:xfrm>
        </p:spPr>
        <p:txBody>
          <a:bodyPr/>
          <a:lstStyle/>
          <a:p>
            <a:pPr>
              <a:buFontTx/>
              <a:buNone/>
            </a:pPr>
            <a:endParaRPr lang="en-US" smtClean="0"/>
          </a:p>
        </p:txBody>
      </p:sp>
      <p:sp>
        <p:nvSpPr>
          <p:cNvPr id="99330" name="Title 1"/>
          <p:cNvSpPr>
            <a:spLocks noGrp="1"/>
          </p:cNvSpPr>
          <p:nvPr>
            <p:ph type="title"/>
          </p:nvPr>
        </p:nvSpPr>
        <p:spPr>
          <a:xfrm>
            <a:off x="304800" y="381000"/>
            <a:ext cx="7772400" cy="1219200"/>
          </a:xfrm>
        </p:spPr>
        <p:txBody>
          <a:bodyPr/>
          <a:lstStyle/>
          <a:p>
            <a:r>
              <a:rPr lang="en-US" dirty="0" smtClean="0"/>
              <a:t>Example of problem tree</a:t>
            </a:r>
          </a:p>
        </p:txBody>
      </p:sp>
      <p:sp>
        <p:nvSpPr>
          <p:cNvPr id="99332" name="Slide Number Placeholder 4"/>
          <p:cNvSpPr>
            <a:spLocks noGrp="1"/>
          </p:cNvSpPr>
          <p:nvPr>
            <p:ph type="sldNum" sz="quarter" idx="12"/>
          </p:nvPr>
        </p:nvSpPr>
        <p:spPr>
          <a:xfrm>
            <a:off x="4379913" y="6408738"/>
            <a:ext cx="2351087" cy="365125"/>
          </a:xfrm>
          <a:noFill/>
        </p:spPr>
        <p:txBody>
          <a:bodyPr/>
          <a:lstStyle/>
          <a:p>
            <a:pPr fontAlgn="base">
              <a:spcBef>
                <a:spcPct val="0"/>
              </a:spcBef>
              <a:spcAft>
                <a:spcPct val="0"/>
              </a:spcAft>
            </a:pPr>
            <a:fld id="{D96D5BAD-3316-420C-82B6-D48F1C43BBC5}" type="slidenum">
              <a:rPr lang="en-US">
                <a:latin typeface="Arial" pitchFamily="34" charset="0"/>
                <a:ea typeface="ＭＳ Ｐゴシック" pitchFamily="34" charset="-128"/>
              </a:rPr>
              <a:pPr fontAlgn="base">
                <a:spcBef>
                  <a:spcPct val="0"/>
                </a:spcBef>
                <a:spcAft>
                  <a:spcPct val="0"/>
                </a:spcAft>
              </a:pPr>
              <a:t>74</a:t>
            </a:fld>
            <a:endParaRPr lang="en-US">
              <a:latin typeface="Arial" pitchFamily="34" charset="0"/>
              <a:ea typeface="ＭＳ Ｐゴシック" pitchFamily="34" charset="-128"/>
            </a:endParaRPr>
          </a:p>
        </p:txBody>
      </p:sp>
      <p:pic>
        <p:nvPicPr>
          <p:cNvPr id="99333" name="Picture 2"/>
          <p:cNvPicPr>
            <a:picLocks noChangeAspect="1" noChangeArrowheads="1"/>
          </p:cNvPicPr>
          <p:nvPr/>
        </p:nvPicPr>
        <p:blipFill>
          <a:blip r:embed="rId2"/>
          <a:srcRect t="11110"/>
          <a:stretch>
            <a:fillRect/>
          </a:stretch>
        </p:blipFill>
        <p:spPr bwMode="auto">
          <a:xfrm>
            <a:off x="1295400" y="1600200"/>
            <a:ext cx="7162800"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752600"/>
            <a:ext cx="8153400" cy="4114800"/>
          </a:xfrm>
        </p:spPr>
        <p:txBody>
          <a:bodyPr>
            <a:normAutofit fontScale="85000" lnSpcReduction="10000"/>
          </a:bodyPr>
          <a:lstStyle/>
          <a:p>
            <a:pPr>
              <a:defRPr/>
            </a:pPr>
            <a:r>
              <a:rPr lang="en-US" sz="3000" dirty="0" smtClean="0"/>
              <a:t>Goals determine the direction of activities and serve as a guide for action.</a:t>
            </a:r>
          </a:p>
          <a:p>
            <a:pPr>
              <a:defRPr/>
            </a:pPr>
            <a:r>
              <a:rPr lang="en-US" sz="3000" dirty="0" smtClean="0"/>
              <a:t> This stage involves developing a set of actions for achieving the objectives and selecting promising solutions from the alternatives</a:t>
            </a:r>
          </a:p>
          <a:p>
            <a:pPr>
              <a:defRPr/>
            </a:pPr>
            <a:r>
              <a:rPr lang="en-US" sz="3000" dirty="0" smtClean="0"/>
              <a:t>Goals set should be:</a:t>
            </a:r>
          </a:p>
          <a:p>
            <a:pPr lvl="1">
              <a:defRPr/>
            </a:pPr>
            <a:r>
              <a:rPr lang="en-US" dirty="0" smtClean="0"/>
              <a:t>Specific</a:t>
            </a:r>
          </a:p>
          <a:p>
            <a:pPr lvl="1">
              <a:defRPr/>
            </a:pPr>
            <a:r>
              <a:rPr lang="en-US" dirty="0" smtClean="0"/>
              <a:t>Measurable</a:t>
            </a:r>
          </a:p>
          <a:p>
            <a:pPr lvl="1">
              <a:defRPr/>
            </a:pPr>
            <a:r>
              <a:rPr lang="en-US" dirty="0" smtClean="0"/>
              <a:t>Achievable</a:t>
            </a:r>
          </a:p>
          <a:p>
            <a:pPr lvl="1">
              <a:defRPr/>
            </a:pPr>
            <a:r>
              <a:rPr lang="en-US" dirty="0" smtClean="0"/>
              <a:t>Realistic</a:t>
            </a:r>
          </a:p>
          <a:p>
            <a:pPr lvl="1">
              <a:defRPr/>
            </a:pPr>
            <a:r>
              <a:rPr lang="en-US" dirty="0" smtClean="0"/>
              <a:t>Time bound</a:t>
            </a:r>
            <a:endParaRPr lang="en-US" dirty="0"/>
          </a:p>
        </p:txBody>
      </p:sp>
      <p:sp>
        <p:nvSpPr>
          <p:cNvPr id="100354" name="Title 1"/>
          <p:cNvSpPr>
            <a:spLocks noGrp="1"/>
          </p:cNvSpPr>
          <p:nvPr>
            <p:ph type="title"/>
          </p:nvPr>
        </p:nvSpPr>
        <p:spPr>
          <a:xfrm>
            <a:off x="685800" y="0"/>
            <a:ext cx="7772400" cy="1143000"/>
          </a:xfrm>
        </p:spPr>
        <p:txBody>
          <a:bodyPr/>
          <a:lstStyle/>
          <a:p>
            <a:r>
              <a:rPr lang="en-US" smtClean="0"/>
              <a:t>Setting goals</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75</a:t>
            </a:fld>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704850"/>
            <a:ext cx="8229600" cy="666750"/>
          </a:xfrm>
        </p:spPr>
        <p:txBody>
          <a:bodyPr/>
          <a:lstStyle/>
          <a:p>
            <a:pPr eaLnBrk="1" hangingPunct="1"/>
            <a:r>
              <a:rPr lang="en-US" altLang="en-US" sz="3600" b="1" smtClean="0">
                <a:solidFill>
                  <a:srgbClr val="FF0000"/>
                </a:solidFill>
              </a:rPr>
              <a:t>2. Setting Goals</a:t>
            </a:r>
            <a:r>
              <a:rPr lang="en-US" altLang="en-US" sz="3600" smtClean="0">
                <a:solidFill>
                  <a:srgbClr val="FF0000"/>
                </a:solidFill>
              </a:rPr>
              <a:t>:</a:t>
            </a:r>
          </a:p>
        </p:txBody>
      </p:sp>
      <p:sp>
        <p:nvSpPr>
          <p:cNvPr id="3" name="Content Placeholder 2"/>
          <p:cNvSpPr>
            <a:spLocks noGrp="1"/>
          </p:cNvSpPr>
          <p:nvPr>
            <p:ph idx="1"/>
          </p:nvPr>
        </p:nvSpPr>
        <p:spPr>
          <a:xfrm>
            <a:off x="457200" y="1981200"/>
            <a:ext cx="8153400" cy="4876800"/>
          </a:xfrm>
        </p:spPr>
        <p:txBody>
          <a:bodyPr rtlCol="0">
            <a:normAutofit fontScale="77500" lnSpcReduction="20000"/>
          </a:bodyPr>
          <a:lstStyle/>
          <a:p>
            <a:pPr marL="274320" indent="-274320" eaLnBrk="1" fontAlgn="auto" hangingPunct="1">
              <a:spcAft>
                <a:spcPts val="0"/>
              </a:spcAft>
              <a:buClr>
                <a:schemeClr val="accent3"/>
              </a:buClr>
              <a:buFont typeface="Arial" pitchFamily="34" charset="0"/>
              <a:buChar char="•"/>
              <a:defRPr/>
            </a:pPr>
            <a:r>
              <a:rPr lang="en-US" dirty="0" smtClean="0"/>
              <a:t>This is the stage of </a:t>
            </a:r>
            <a:r>
              <a:rPr lang="en-US" dirty="0" smtClean="0">
                <a:solidFill>
                  <a:srgbClr val="FF0000"/>
                </a:solidFill>
              </a:rPr>
              <a:t>establishing goals to be achieved. </a:t>
            </a:r>
          </a:p>
          <a:p>
            <a:pPr marL="274320" indent="-274320" eaLnBrk="1" fontAlgn="auto" hangingPunct="1">
              <a:spcAft>
                <a:spcPts val="0"/>
              </a:spcAft>
              <a:buClr>
                <a:schemeClr val="accent3"/>
              </a:buClr>
              <a:buFont typeface="Arial" pitchFamily="34" charset="0"/>
              <a:buChar char="•"/>
              <a:defRPr/>
            </a:pPr>
            <a:r>
              <a:rPr lang="en-US" dirty="0" smtClean="0"/>
              <a:t> These determine the direction of activities and serve as guides for action. </a:t>
            </a:r>
          </a:p>
          <a:p>
            <a:pPr marL="274320" indent="-274320" eaLnBrk="1" fontAlgn="auto" hangingPunct="1">
              <a:spcAft>
                <a:spcPts val="0"/>
              </a:spcAft>
              <a:buClr>
                <a:schemeClr val="accent3"/>
              </a:buClr>
              <a:buFont typeface="Arial" pitchFamily="34" charset="0"/>
              <a:buChar char="•"/>
              <a:defRPr/>
            </a:pPr>
            <a:r>
              <a:rPr lang="en-US" dirty="0" smtClean="0"/>
              <a:t> It is important to determine the goals in terms </a:t>
            </a:r>
            <a:r>
              <a:rPr lang="en-US" dirty="0" smtClean="0">
                <a:solidFill>
                  <a:srgbClr val="FF0000"/>
                </a:solidFill>
              </a:rPr>
              <a:t>of short term, medium or long term.</a:t>
            </a:r>
          </a:p>
          <a:p>
            <a:pPr marL="274320" indent="-274320" eaLnBrk="1" fontAlgn="auto" hangingPunct="1">
              <a:spcAft>
                <a:spcPts val="0"/>
              </a:spcAft>
              <a:buClr>
                <a:schemeClr val="accent3"/>
              </a:buClr>
              <a:buFont typeface="Arial" pitchFamily="34" charset="0"/>
              <a:buChar char="•"/>
              <a:defRPr/>
            </a:pPr>
            <a:r>
              <a:rPr lang="en-US" dirty="0" smtClean="0"/>
              <a:t>Developing a set of actions for achieving objectives and selecting promising solutions from alternatives. </a:t>
            </a:r>
          </a:p>
          <a:p>
            <a:pPr marL="274320" indent="-274320" eaLnBrk="1" fontAlgn="auto" hangingPunct="1">
              <a:spcAft>
                <a:spcPts val="0"/>
              </a:spcAft>
              <a:buClr>
                <a:schemeClr val="accent3"/>
              </a:buClr>
              <a:buFont typeface="Arial" pitchFamily="34" charset="0"/>
              <a:buChar char="•"/>
              <a:defRPr/>
            </a:pPr>
            <a:r>
              <a:rPr lang="en-US" dirty="0" smtClean="0"/>
              <a:t>One should be concerned with what could be done to overcome problems identified. </a:t>
            </a:r>
          </a:p>
          <a:p>
            <a:pPr marL="274320" indent="-274320" eaLnBrk="1" fontAlgn="auto" hangingPunct="1">
              <a:spcAft>
                <a:spcPts val="0"/>
              </a:spcAft>
              <a:buClr>
                <a:schemeClr val="accent3"/>
              </a:buClr>
              <a:buFont typeface="Arial" pitchFamily="34" charset="0"/>
              <a:buChar char="•"/>
              <a:defRPr/>
            </a:pPr>
            <a:r>
              <a:rPr lang="en-US" dirty="0" smtClean="0"/>
              <a:t> This requires imagination and originality.  </a:t>
            </a:r>
          </a:p>
          <a:p>
            <a:pPr marL="274320" indent="-274320" eaLnBrk="1" fontAlgn="auto" hangingPunct="1">
              <a:spcAft>
                <a:spcPts val="0"/>
              </a:spcAft>
              <a:buClr>
                <a:schemeClr val="accent3"/>
              </a:buClr>
              <a:buFont typeface="Arial" pitchFamily="34" charset="0"/>
              <a:buChar char="•"/>
              <a:defRPr/>
            </a:pPr>
            <a:r>
              <a:rPr lang="en-US" dirty="0" smtClean="0"/>
              <a:t> Alternatives must be analyzed and compared.</a:t>
            </a:r>
          </a:p>
          <a:p>
            <a:pPr marL="274320" indent="-274320" eaLnBrk="1" fontAlgn="auto" hangingPunct="1">
              <a:spcAft>
                <a:spcPts val="0"/>
              </a:spcAft>
              <a:buClr>
                <a:schemeClr val="accent3"/>
              </a:buClr>
              <a:buFont typeface="Arial" pitchFamily="34" charset="0"/>
              <a:buChar char="•"/>
              <a:defRPr/>
            </a:pPr>
            <a:r>
              <a:rPr lang="en-US" dirty="0" smtClean="0"/>
              <a:t>The alternatives can range from doing nothing or finding a means around the problem.</a:t>
            </a:r>
          </a:p>
        </p:txBody>
      </p:sp>
      <p:sp>
        <p:nvSpPr>
          <p:cNvPr id="13316" name="Slide Number Placeholder 3"/>
          <p:cNvSpPr>
            <a:spLocks noGrp="1"/>
          </p:cNvSpPr>
          <p:nvPr>
            <p:ph type="sldNum" sz="quarter" idx="12"/>
          </p:nvPr>
        </p:nvSpPr>
        <p:spPr bwMode="auto">
          <a:noFill/>
          <a:ln>
            <a:miter lim="800000"/>
            <a:headEnd/>
            <a:tailEnd/>
          </a:ln>
        </p:spPr>
        <p:txBody>
          <a:bodyPr/>
          <a:lstStyle/>
          <a:p>
            <a:fld id="{E5E80982-DCB1-4C15-AB3B-798DED6A1E5F}" type="slidenum">
              <a:rPr lang="en-US" altLang="en-US"/>
              <a:pPr/>
              <a:t>76</a:t>
            </a:fld>
            <a:endParaRPr lang="en-US" alt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905000"/>
            <a:ext cx="8305800" cy="3505200"/>
          </a:xfrm>
        </p:spPr>
        <p:txBody>
          <a:bodyPr>
            <a:normAutofit fontScale="92500" lnSpcReduction="20000"/>
          </a:bodyPr>
          <a:lstStyle/>
          <a:p>
            <a:pPr>
              <a:defRPr/>
            </a:pPr>
            <a:r>
              <a:rPr lang="en-US" dirty="0" smtClean="0"/>
              <a:t>This is the actual execution of the plan.</a:t>
            </a:r>
          </a:p>
          <a:p>
            <a:pPr>
              <a:defRPr/>
            </a:pPr>
            <a:r>
              <a:rPr lang="en-US" dirty="0" smtClean="0"/>
              <a:t>Implementation involves decision making, which is the core of planning. These decisions deal with the following issues:</a:t>
            </a:r>
          </a:p>
          <a:p>
            <a:pPr lvl="1">
              <a:defRPr/>
            </a:pPr>
            <a:r>
              <a:rPr lang="en-US" dirty="0" smtClean="0"/>
              <a:t>Activities, that is, noting whether they are carried out as planned and whether services are delivered as intended.</a:t>
            </a:r>
          </a:p>
          <a:p>
            <a:pPr lvl="1">
              <a:defRPr/>
            </a:pPr>
            <a:r>
              <a:rPr lang="en-US" dirty="0" smtClean="0"/>
              <a:t>Manpower should be adequate, at the right place and right time to perform the activities.</a:t>
            </a:r>
          </a:p>
          <a:p>
            <a:pPr lvl="1">
              <a:defRPr/>
            </a:pPr>
            <a:r>
              <a:rPr lang="en-US" dirty="0" smtClean="0"/>
              <a:t>Resources, that is, the physical, financial and information resources needed to perform the activities.</a:t>
            </a:r>
          </a:p>
          <a:p>
            <a:pPr>
              <a:defRPr/>
            </a:pPr>
            <a:endParaRPr lang="en-US" dirty="0"/>
          </a:p>
        </p:txBody>
      </p:sp>
      <p:sp>
        <p:nvSpPr>
          <p:cNvPr id="101378" name="Title 1"/>
          <p:cNvSpPr>
            <a:spLocks noGrp="1"/>
          </p:cNvSpPr>
          <p:nvPr>
            <p:ph type="title"/>
          </p:nvPr>
        </p:nvSpPr>
        <p:spPr>
          <a:xfrm>
            <a:off x="762000" y="0"/>
            <a:ext cx="7772400" cy="1143000"/>
          </a:xfrm>
        </p:spPr>
        <p:txBody>
          <a:bodyPr/>
          <a:lstStyle/>
          <a:p>
            <a:r>
              <a:rPr lang="en-US" smtClean="0"/>
              <a:t>Implementation </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77</a:t>
            </a:fld>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828800"/>
            <a:ext cx="8153400" cy="3429000"/>
          </a:xfrm>
        </p:spPr>
        <p:txBody>
          <a:bodyPr>
            <a:normAutofit fontScale="70000" lnSpcReduction="20000"/>
          </a:bodyPr>
          <a:lstStyle/>
          <a:p>
            <a:pPr>
              <a:defRPr/>
            </a:pPr>
            <a:r>
              <a:rPr lang="en-US" sz="2800" dirty="0" smtClean="0"/>
              <a:t>It involves determining the extent to which objectives have been achieved.</a:t>
            </a:r>
          </a:p>
          <a:p>
            <a:pPr>
              <a:defRPr/>
            </a:pPr>
            <a:r>
              <a:rPr lang="en-US" sz="2800" dirty="0" smtClean="0"/>
              <a:t> The main concern for the nurse is to find out the effectiveness of the results, as well as the efficiency in the performance of activities and the economic use of resources.</a:t>
            </a:r>
          </a:p>
          <a:p>
            <a:pPr>
              <a:defRPr/>
            </a:pPr>
            <a:r>
              <a:rPr lang="en-US" sz="2800" dirty="0" smtClean="0"/>
              <a:t>The following questions should be asked:</a:t>
            </a:r>
          </a:p>
          <a:p>
            <a:pPr lvl="1">
              <a:defRPr/>
            </a:pPr>
            <a:r>
              <a:rPr lang="en-US" sz="2400" dirty="0" smtClean="0"/>
              <a:t>Are the results as intended?</a:t>
            </a:r>
          </a:p>
          <a:p>
            <a:pPr lvl="1">
              <a:defRPr/>
            </a:pPr>
            <a:r>
              <a:rPr lang="en-US" sz="2400" dirty="0" smtClean="0"/>
              <a:t>Are the results of value?</a:t>
            </a:r>
          </a:p>
          <a:p>
            <a:pPr>
              <a:defRPr/>
            </a:pPr>
            <a:r>
              <a:rPr lang="en-US" dirty="0" smtClean="0"/>
              <a:t>If the answers to these questions are yes, then carry on as planned. If the answer is negative, the objectives are re-examined and the plan is readjusted.</a:t>
            </a:r>
            <a:endParaRPr lang="en-US" dirty="0"/>
          </a:p>
        </p:txBody>
      </p:sp>
      <p:sp>
        <p:nvSpPr>
          <p:cNvPr id="102402" name="Title 1"/>
          <p:cNvSpPr>
            <a:spLocks noGrp="1"/>
          </p:cNvSpPr>
          <p:nvPr>
            <p:ph type="title"/>
          </p:nvPr>
        </p:nvSpPr>
        <p:spPr>
          <a:xfrm>
            <a:off x="685800" y="0"/>
            <a:ext cx="7772400" cy="1143000"/>
          </a:xfrm>
        </p:spPr>
        <p:txBody>
          <a:bodyPr/>
          <a:lstStyle/>
          <a:p>
            <a:r>
              <a:rPr lang="en-US" smtClean="0"/>
              <a:t>Evaluation </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78</a:t>
            </a:fld>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228600" y="152400"/>
            <a:ext cx="8458200" cy="1219200"/>
          </a:xfrm>
        </p:spPr>
        <p:txBody>
          <a:bodyPr>
            <a:normAutofit fontScale="90000"/>
          </a:bodyPr>
          <a:lstStyle/>
          <a:p>
            <a:pPr eaLnBrk="1" fontAlgn="auto" hangingPunct="1">
              <a:spcAft>
                <a:spcPts val="0"/>
              </a:spcAft>
              <a:defRPr/>
            </a:pPr>
            <a:r>
              <a:rPr lang="en-US" sz="4000" b="1" dirty="0" smtClean="0"/>
              <a:t/>
            </a:r>
            <a:br>
              <a:rPr lang="en-US" sz="4000" b="1" dirty="0" smtClean="0"/>
            </a:br>
            <a:r>
              <a:rPr lang="en-US" sz="4000" b="1" dirty="0" smtClean="0"/>
              <a:t/>
            </a:r>
            <a:br>
              <a:rPr lang="en-US" sz="4000" b="1" dirty="0" smtClean="0"/>
            </a:br>
            <a:r>
              <a:rPr lang="en-US" sz="4000" b="1" dirty="0" smtClean="0"/>
              <a:t>Planning Period</a:t>
            </a:r>
            <a:r>
              <a:rPr lang="en-US" dirty="0" smtClean="0"/>
              <a:t/>
            </a:r>
            <a:br>
              <a:rPr lang="en-US" dirty="0" smtClean="0"/>
            </a:br>
            <a:endParaRPr lang="en-US" dirty="0" smtClean="0"/>
          </a:p>
        </p:txBody>
      </p:sp>
      <p:sp>
        <p:nvSpPr>
          <p:cNvPr id="3" name="Content Placeholder 2"/>
          <p:cNvSpPr>
            <a:spLocks noGrp="1"/>
          </p:cNvSpPr>
          <p:nvPr>
            <p:ph idx="1"/>
          </p:nvPr>
        </p:nvSpPr>
        <p:spPr>
          <a:xfrm>
            <a:off x="152400" y="1752600"/>
            <a:ext cx="8991600" cy="4648200"/>
          </a:xfrm>
        </p:spPr>
        <p:txBody>
          <a:bodyPr rtlCol="0">
            <a:normAutofit fontScale="85000" lnSpcReduction="20000"/>
          </a:bodyPr>
          <a:lstStyle/>
          <a:p>
            <a:pPr marL="274320" indent="-274320" eaLnBrk="1" fontAlgn="auto" hangingPunct="1">
              <a:spcAft>
                <a:spcPts val="0"/>
              </a:spcAft>
              <a:buClr>
                <a:schemeClr val="accent3"/>
              </a:buClr>
              <a:buFont typeface="Arial" pitchFamily="34" charset="0"/>
              <a:buChar char="•"/>
              <a:defRPr/>
            </a:pPr>
            <a:r>
              <a:rPr lang="en-US" sz="2800" dirty="0" smtClean="0"/>
              <a:t>A manager usually makes a distinction between long-range and short range planning.  </a:t>
            </a:r>
          </a:p>
          <a:p>
            <a:pPr marL="274320" indent="-274320" eaLnBrk="1" fontAlgn="auto" hangingPunct="1">
              <a:spcAft>
                <a:spcPts val="0"/>
              </a:spcAft>
              <a:buClr>
                <a:schemeClr val="accent3"/>
              </a:buClr>
              <a:buFont typeface="Arial" pitchFamily="34" charset="0"/>
              <a:buChar char="•"/>
              <a:defRPr/>
            </a:pPr>
            <a:r>
              <a:rPr lang="en-US" sz="2800" dirty="0" smtClean="0"/>
              <a:t>The definitions of these depend on manager’s level in the organizational hierarchy &amp; the type of organization.</a:t>
            </a:r>
          </a:p>
          <a:p>
            <a:pPr marL="274320" indent="-274320" eaLnBrk="1" fontAlgn="auto" hangingPunct="1">
              <a:spcAft>
                <a:spcPts val="0"/>
              </a:spcAft>
              <a:buClr>
                <a:schemeClr val="accent3"/>
              </a:buClr>
              <a:buFont typeface="Arial" pitchFamily="34" charset="0"/>
              <a:buChar char="•"/>
              <a:defRPr/>
            </a:pPr>
            <a:r>
              <a:rPr lang="en-US" sz="2800" dirty="0" smtClean="0"/>
              <a:t>Most managers define </a:t>
            </a:r>
            <a:r>
              <a:rPr lang="en-US" sz="2800" dirty="0" smtClean="0">
                <a:solidFill>
                  <a:srgbClr val="FF0000"/>
                </a:solidFill>
              </a:rPr>
              <a:t>short term planning as that which covers a period of up to one year</a:t>
            </a:r>
            <a:r>
              <a:rPr lang="en-US" sz="2800" dirty="0" smtClean="0"/>
              <a:t>.</a:t>
            </a:r>
          </a:p>
          <a:p>
            <a:pPr marL="274320" indent="-274320" eaLnBrk="1" fontAlgn="auto" hangingPunct="1">
              <a:spcAft>
                <a:spcPts val="0"/>
              </a:spcAft>
              <a:buClr>
                <a:schemeClr val="accent3"/>
              </a:buClr>
              <a:buFont typeface="Arial" pitchFamily="34" charset="0"/>
              <a:buChar char="•"/>
              <a:defRPr/>
            </a:pPr>
            <a:r>
              <a:rPr lang="en-US" sz="2800" dirty="0" smtClean="0">
                <a:solidFill>
                  <a:srgbClr val="FF0000"/>
                </a:solidFill>
              </a:rPr>
              <a:t>Long term involves a time interval of three, five or ten years or more.  </a:t>
            </a:r>
          </a:p>
          <a:p>
            <a:pPr marL="274320" indent="-274320" eaLnBrk="1" fontAlgn="auto" hangingPunct="1">
              <a:spcAft>
                <a:spcPts val="0"/>
              </a:spcAft>
              <a:buClr>
                <a:schemeClr val="accent3"/>
              </a:buClr>
              <a:buFont typeface="Arial" pitchFamily="34" charset="0"/>
              <a:buChar char="•"/>
              <a:defRPr/>
            </a:pPr>
            <a:r>
              <a:rPr lang="en-US" sz="2800" dirty="0" smtClean="0"/>
              <a:t>A nurse supervisor’s planning period is usually within the short range. </a:t>
            </a:r>
          </a:p>
          <a:p>
            <a:pPr marL="274320" indent="-274320" eaLnBrk="1" fontAlgn="auto" hangingPunct="1">
              <a:spcAft>
                <a:spcPts val="0"/>
              </a:spcAft>
              <a:buClr>
                <a:schemeClr val="accent3"/>
              </a:buClr>
              <a:buFont typeface="Arial" pitchFamily="34" charset="0"/>
              <a:buChar char="•"/>
              <a:defRPr/>
            </a:pPr>
            <a:r>
              <a:rPr lang="en-US" sz="2800" dirty="0" smtClean="0"/>
              <a:t>For many activities planning will be for a week, a day or a shift </a:t>
            </a:r>
          </a:p>
          <a:p>
            <a:pPr marL="640080" lvl="1" indent="-246888" eaLnBrk="1" fontAlgn="auto" hangingPunct="1">
              <a:spcAft>
                <a:spcPts val="0"/>
              </a:spcAft>
              <a:buFont typeface="Arial" pitchFamily="34" charset="0"/>
              <a:buChar char="•"/>
              <a:defRPr/>
            </a:pPr>
            <a:r>
              <a:rPr lang="en-US" sz="2800" dirty="0" err="1" smtClean="0"/>
              <a:t>e.g</a:t>
            </a:r>
            <a:r>
              <a:rPr lang="en-US" sz="2800" dirty="0" smtClean="0"/>
              <a:t> scheduling of nurses to work in a ward or department. </a:t>
            </a:r>
          </a:p>
          <a:p>
            <a:pPr marL="274320" indent="-274320" eaLnBrk="1" fontAlgn="auto" hangingPunct="1">
              <a:spcAft>
                <a:spcPts val="0"/>
              </a:spcAft>
              <a:buClr>
                <a:schemeClr val="accent3"/>
              </a:buClr>
              <a:buFont typeface="Arial" pitchFamily="34" charset="0"/>
              <a:buChar char="•"/>
              <a:defRPr/>
            </a:pPr>
            <a:endParaRPr lang="en-US" dirty="0" smtClean="0"/>
          </a:p>
        </p:txBody>
      </p:sp>
      <p:sp>
        <p:nvSpPr>
          <p:cNvPr id="17412" name="Slide Number Placeholder 3"/>
          <p:cNvSpPr>
            <a:spLocks noGrp="1"/>
          </p:cNvSpPr>
          <p:nvPr>
            <p:ph type="sldNum" sz="quarter" idx="12"/>
          </p:nvPr>
        </p:nvSpPr>
        <p:spPr bwMode="auto">
          <a:noFill/>
          <a:ln>
            <a:miter lim="800000"/>
            <a:headEnd/>
            <a:tailEnd/>
          </a:ln>
        </p:spPr>
        <p:txBody>
          <a:bodyPr/>
          <a:lstStyle/>
          <a:p>
            <a:fld id="{F310C01F-FB60-48A2-85B4-96AB6FB73945}" type="slidenum">
              <a:rPr lang="en-US" altLang="en-US"/>
              <a:pPr/>
              <a:t>79</a:t>
            </a:fld>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752600"/>
            <a:ext cx="8153400" cy="4648200"/>
          </a:xfrm>
        </p:spPr>
        <p:txBody>
          <a:bodyPr>
            <a:normAutofit/>
          </a:bodyPr>
          <a:lstStyle/>
          <a:p>
            <a:pPr>
              <a:lnSpc>
                <a:spcPct val="80000"/>
              </a:lnSpc>
            </a:pPr>
            <a:r>
              <a:rPr lang="en-US" sz="2400" dirty="0" smtClean="0"/>
              <a:t>Classical theory viewed organizations and jobs from a mechanistic point of view.</a:t>
            </a:r>
          </a:p>
          <a:p>
            <a:pPr>
              <a:lnSpc>
                <a:spcPct val="80000"/>
              </a:lnSpc>
            </a:pPr>
            <a:r>
              <a:rPr lang="en-US" sz="2400" dirty="0" smtClean="0"/>
              <a:t>This one emphasized on individual attitudes, behavior and group process.</a:t>
            </a:r>
          </a:p>
          <a:p>
            <a:pPr>
              <a:lnSpc>
                <a:spcPct val="80000"/>
              </a:lnSpc>
              <a:buFontTx/>
              <a:buAutoNum type="arabicPeriod"/>
            </a:pPr>
            <a:r>
              <a:rPr lang="en-US" sz="2400" u="sng" dirty="0" smtClean="0"/>
              <a:t>Abraham Maslow's Theory </a:t>
            </a:r>
          </a:p>
          <a:p>
            <a:pPr lvl="1">
              <a:lnSpc>
                <a:spcPct val="80000"/>
              </a:lnSpc>
            </a:pPr>
            <a:r>
              <a:rPr lang="en-US" sz="2000" dirty="0" smtClean="0"/>
              <a:t>According to Maslow's theory, every human being has basic needs. </a:t>
            </a:r>
          </a:p>
          <a:p>
            <a:pPr lvl="1">
              <a:lnSpc>
                <a:spcPct val="80000"/>
              </a:lnSpc>
            </a:pPr>
            <a:r>
              <a:rPr lang="en-US" sz="2000" dirty="0" smtClean="0"/>
              <a:t>People are motivated by the desire to satisfy these needs. Once a need is satisfied it ceases to be a motivator. </a:t>
            </a:r>
          </a:p>
          <a:p>
            <a:pPr lvl="1">
              <a:lnSpc>
                <a:spcPct val="80000"/>
              </a:lnSpc>
            </a:pPr>
            <a:r>
              <a:rPr lang="en-US" sz="2000" dirty="0" smtClean="0"/>
              <a:t>As one need is satisfied, another appears and takes its place, and the individual is then motivated to satisfy the new need. </a:t>
            </a:r>
            <a:br>
              <a:rPr lang="en-US" sz="2000" dirty="0" smtClean="0"/>
            </a:br>
            <a:endParaRPr lang="en-US" sz="2000" u="sng" dirty="0" smtClean="0"/>
          </a:p>
        </p:txBody>
      </p:sp>
      <p:sp>
        <p:nvSpPr>
          <p:cNvPr id="2" name="Title 1"/>
          <p:cNvSpPr>
            <a:spLocks noGrp="1"/>
          </p:cNvSpPr>
          <p:nvPr>
            <p:ph type="title"/>
          </p:nvPr>
        </p:nvSpPr>
        <p:spPr>
          <a:xfrm>
            <a:off x="228600" y="304800"/>
            <a:ext cx="7924800" cy="990600"/>
          </a:xfrm>
        </p:spPr>
        <p:txBody>
          <a:bodyPr>
            <a:normAutofit fontScale="90000"/>
          </a:bodyPr>
          <a:lstStyle/>
          <a:p>
            <a:pPr marL="742950" indent="-742950">
              <a:buFontTx/>
              <a:buAutoNum type="alphaUcPeriod" startAt="2"/>
            </a:pPr>
            <a:r>
              <a:rPr lang="en-US" sz="4000" dirty="0" smtClean="0"/>
              <a:t>Behavioral/ Humanistic/ motivation theory</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0" y="457200"/>
            <a:ext cx="8229600" cy="1143000"/>
          </a:xfrm>
        </p:spPr>
        <p:txBody>
          <a:bodyPr>
            <a:normAutofit fontScale="90000"/>
          </a:bodyPr>
          <a:lstStyle/>
          <a:p>
            <a:pPr eaLnBrk="1" fontAlgn="auto" hangingPunct="1">
              <a:spcAft>
                <a:spcPts val="0"/>
              </a:spcAft>
              <a:defRPr/>
            </a:pPr>
            <a:r>
              <a:rPr lang="en-US" sz="4000" b="1" dirty="0" smtClean="0"/>
              <a:t>Difficulties Encountered </a:t>
            </a:r>
            <a:br>
              <a:rPr lang="en-US" sz="4000" b="1" dirty="0" smtClean="0"/>
            </a:br>
            <a:r>
              <a:rPr lang="en-US" sz="4000" b="1" dirty="0" smtClean="0"/>
              <a:t>In Planning</a:t>
            </a:r>
            <a:r>
              <a:rPr lang="en-US" dirty="0" smtClean="0"/>
              <a:t/>
            </a:r>
            <a:br>
              <a:rPr lang="en-US" dirty="0" smtClean="0"/>
            </a:br>
            <a:endParaRPr lang="en-US" dirty="0" smtClean="0"/>
          </a:p>
        </p:txBody>
      </p:sp>
      <p:sp>
        <p:nvSpPr>
          <p:cNvPr id="3" name="Content Placeholder 2"/>
          <p:cNvSpPr>
            <a:spLocks noGrp="1"/>
          </p:cNvSpPr>
          <p:nvPr>
            <p:ph idx="1"/>
          </p:nvPr>
        </p:nvSpPr>
        <p:spPr>
          <a:xfrm>
            <a:off x="152400" y="1676400"/>
            <a:ext cx="8991600" cy="5181600"/>
          </a:xfrm>
        </p:spPr>
        <p:txBody>
          <a:bodyPr rtlCol="0">
            <a:normAutofit fontScale="70000" lnSpcReduction="20000"/>
          </a:bodyPr>
          <a:lstStyle/>
          <a:p>
            <a:pPr marL="274320" indent="-274320" eaLnBrk="1" fontAlgn="auto" hangingPunct="1">
              <a:spcAft>
                <a:spcPts val="0"/>
              </a:spcAft>
              <a:buClr>
                <a:schemeClr val="accent3"/>
              </a:buClr>
              <a:buFont typeface="Arial" pitchFamily="34" charset="0"/>
              <a:buChar char="•"/>
              <a:defRPr/>
            </a:pPr>
            <a:r>
              <a:rPr lang="en-US" dirty="0" smtClean="0"/>
              <a:t>The manager needs to anticipate and recognize difficulties  that may arise during planning </a:t>
            </a:r>
          </a:p>
          <a:p>
            <a:pPr marL="640080" lvl="1" indent="-246888" eaLnBrk="1" fontAlgn="auto" hangingPunct="1">
              <a:spcAft>
                <a:spcPts val="0"/>
              </a:spcAft>
              <a:buFont typeface="Arial" pitchFamily="34" charset="0"/>
              <a:buChar char="•"/>
              <a:defRPr/>
            </a:pPr>
            <a:r>
              <a:rPr lang="en-US" dirty="0" err="1" smtClean="0"/>
              <a:t>e.g</a:t>
            </a:r>
            <a:r>
              <a:rPr lang="en-US" dirty="0" smtClean="0"/>
              <a:t> planning for a nurse to go on night duty then the nurse  calls that </a:t>
            </a:r>
            <a:r>
              <a:rPr lang="en-US" dirty="0" smtClean="0">
                <a:solidFill>
                  <a:srgbClr val="FF0000"/>
                </a:solidFill>
              </a:rPr>
              <a:t>s/he is sick</a:t>
            </a:r>
            <a:r>
              <a:rPr lang="en-US" dirty="0" smtClean="0"/>
              <a:t>.</a:t>
            </a:r>
          </a:p>
          <a:p>
            <a:pPr marL="274320" indent="-274320" eaLnBrk="1" fontAlgn="auto" hangingPunct="1">
              <a:spcAft>
                <a:spcPts val="0"/>
              </a:spcAft>
              <a:buClr>
                <a:schemeClr val="accent3"/>
              </a:buClr>
              <a:buFont typeface="Arial" pitchFamily="34" charset="0"/>
              <a:buChar char="•"/>
              <a:defRPr/>
            </a:pPr>
            <a:r>
              <a:rPr lang="en-US" dirty="0" smtClean="0"/>
              <a:t>Problems come up continuously, usually without any sequence of priority and importance.</a:t>
            </a:r>
          </a:p>
          <a:p>
            <a:pPr marL="274320" indent="-274320" eaLnBrk="1" fontAlgn="auto" hangingPunct="1">
              <a:spcAft>
                <a:spcPts val="0"/>
              </a:spcAft>
              <a:buClr>
                <a:schemeClr val="accent3"/>
              </a:buClr>
              <a:buFont typeface="Arial" pitchFamily="34" charset="0"/>
              <a:buChar char="•"/>
              <a:defRPr/>
            </a:pPr>
            <a:r>
              <a:rPr lang="en-US" dirty="0" smtClean="0"/>
              <a:t>The manager needs to consider how to overcome the difficulties.</a:t>
            </a:r>
          </a:p>
          <a:p>
            <a:pPr marL="274320" indent="-274320" eaLnBrk="1" fontAlgn="auto" hangingPunct="1">
              <a:spcAft>
                <a:spcPts val="0"/>
              </a:spcAft>
              <a:buClr>
                <a:schemeClr val="accent3"/>
              </a:buClr>
              <a:buFont typeface="Arial" pitchFamily="34" charset="0"/>
              <a:buChar char="•"/>
              <a:defRPr/>
            </a:pPr>
            <a:r>
              <a:rPr lang="en-US" dirty="0" smtClean="0"/>
              <a:t>One method used is to “sort and grade” which involves:</a:t>
            </a:r>
          </a:p>
          <a:p>
            <a:pPr marL="274320" indent="-274320" eaLnBrk="1" fontAlgn="auto" hangingPunct="1">
              <a:spcAft>
                <a:spcPts val="0"/>
              </a:spcAft>
              <a:buClr>
                <a:schemeClr val="accent3"/>
              </a:buClr>
              <a:buFont typeface="Arial" pitchFamily="34" charset="0"/>
              <a:buChar char="•"/>
              <a:defRPr/>
            </a:pPr>
            <a:r>
              <a:rPr lang="en-US" dirty="0" smtClean="0"/>
              <a:t>Deciding which matters the supervisor /manager should handle personally &amp; those which should be delegated to someone else.</a:t>
            </a:r>
          </a:p>
          <a:p>
            <a:pPr marL="274320" indent="-274320" eaLnBrk="1" fontAlgn="auto" hangingPunct="1">
              <a:spcAft>
                <a:spcPts val="0"/>
              </a:spcAft>
              <a:buClr>
                <a:schemeClr val="accent3"/>
              </a:buClr>
              <a:buFont typeface="Arial" pitchFamily="34" charset="0"/>
              <a:buChar char="•"/>
              <a:defRPr/>
            </a:pPr>
            <a:r>
              <a:rPr lang="en-US" dirty="0" smtClean="0"/>
              <a:t>Classifying problems according to priority – most urgent to be attended first.</a:t>
            </a:r>
          </a:p>
          <a:p>
            <a:pPr marL="274320" indent="-274320" eaLnBrk="1" fontAlgn="auto" hangingPunct="1">
              <a:spcAft>
                <a:spcPts val="0"/>
              </a:spcAft>
              <a:buClr>
                <a:schemeClr val="accent3"/>
              </a:buClr>
              <a:buFont typeface="Arial" pitchFamily="34" charset="0"/>
              <a:buChar char="•"/>
              <a:defRPr/>
            </a:pPr>
            <a:r>
              <a:rPr lang="en-US" dirty="0" smtClean="0"/>
              <a:t>Flexibility in time schedules is important  when emergencies arise. </a:t>
            </a:r>
          </a:p>
          <a:p>
            <a:pPr marL="274320" indent="-274320" eaLnBrk="1" fontAlgn="auto" hangingPunct="1">
              <a:spcAft>
                <a:spcPts val="0"/>
              </a:spcAft>
              <a:buClr>
                <a:schemeClr val="accent3"/>
              </a:buClr>
              <a:buFont typeface="Arial" pitchFamily="34" charset="0"/>
              <a:buChar char="•"/>
              <a:defRPr/>
            </a:pPr>
            <a:r>
              <a:rPr lang="en-US" dirty="0" smtClean="0"/>
              <a:t> This allows to take care of these situations without significantly disrupting personal time schedules.</a:t>
            </a:r>
          </a:p>
          <a:p>
            <a:pPr marL="274320" indent="-274320" eaLnBrk="1" fontAlgn="auto" hangingPunct="1">
              <a:spcAft>
                <a:spcPts val="0"/>
              </a:spcAft>
              <a:buClr>
                <a:schemeClr val="accent3"/>
              </a:buClr>
              <a:buFont typeface="Arial" pitchFamily="34" charset="0"/>
              <a:buChar char="•"/>
              <a:defRPr/>
            </a:pPr>
            <a:endParaRPr lang="en-US" dirty="0" smtClean="0"/>
          </a:p>
        </p:txBody>
      </p:sp>
      <p:sp>
        <p:nvSpPr>
          <p:cNvPr id="18436" name="Slide Number Placeholder 3"/>
          <p:cNvSpPr>
            <a:spLocks noGrp="1"/>
          </p:cNvSpPr>
          <p:nvPr>
            <p:ph type="sldNum" sz="quarter" idx="12"/>
          </p:nvPr>
        </p:nvSpPr>
        <p:spPr bwMode="auto">
          <a:noFill/>
          <a:ln>
            <a:miter lim="800000"/>
            <a:headEnd/>
            <a:tailEnd/>
          </a:ln>
        </p:spPr>
        <p:txBody>
          <a:bodyPr/>
          <a:lstStyle/>
          <a:p>
            <a:fld id="{38E0914C-997B-45FD-B418-E00D5A20DF2A}" type="slidenum">
              <a:rPr lang="en-US" altLang="en-US"/>
              <a:pPr/>
              <a:t>80</a:t>
            </a:fld>
            <a:endParaRPr lang="en-US"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0" y="304800"/>
            <a:ext cx="8229600" cy="1066800"/>
          </a:xfrm>
        </p:spPr>
        <p:txBody>
          <a:bodyPr>
            <a:normAutofit fontScale="90000"/>
          </a:bodyPr>
          <a:lstStyle/>
          <a:p>
            <a:pPr eaLnBrk="1" fontAlgn="auto" hangingPunct="1">
              <a:spcAft>
                <a:spcPts val="0"/>
              </a:spcAft>
              <a:defRPr/>
            </a:pPr>
            <a:r>
              <a:rPr lang="en-US" sz="3600" b="1" dirty="0" smtClean="0"/>
              <a:t>Examples of Difficulties</a:t>
            </a:r>
            <a:r>
              <a:rPr lang="en-US" sz="3600" dirty="0" smtClean="0"/>
              <a:t/>
            </a:r>
            <a:br>
              <a:rPr lang="en-US" sz="3600" dirty="0" smtClean="0"/>
            </a:br>
            <a:endParaRPr lang="en-US" sz="3600" dirty="0" smtClean="0"/>
          </a:p>
        </p:txBody>
      </p:sp>
      <p:sp>
        <p:nvSpPr>
          <p:cNvPr id="19459" name="Content Placeholder 2"/>
          <p:cNvSpPr>
            <a:spLocks noGrp="1"/>
          </p:cNvSpPr>
          <p:nvPr>
            <p:ph idx="1"/>
          </p:nvPr>
        </p:nvSpPr>
        <p:spPr>
          <a:xfrm>
            <a:off x="228600" y="1676400"/>
            <a:ext cx="8686800" cy="5029200"/>
          </a:xfrm>
        </p:spPr>
        <p:txBody>
          <a:bodyPr/>
          <a:lstStyle/>
          <a:p>
            <a:pPr eaLnBrk="1" hangingPunct="1">
              <a:buFont typeface="Arial" charset="0"/>
              <a:buChar char="•"/>
            </a:pPr>
            <a:r>
              <a:rPr lang="en-US" altLang="en-US" sz="2800" dirty="0" smtClean="0"/>
              <a:t>Plans tend to be slow when joint efforts of several individuals are needed.</a:t>
            </a:r>
          </a:p>
          <a:p>
            <a:pPr eaLnBrk="1" hangingPunct="1">
              <a:buFont typeface="Arial" charset="0"/>
              <a:buChar char="•"/>
            </a:pPr>
            <a:r>
              <a:rPr lang="en-US" altLang="en-US" sz="2800" dirty="0" smtClean="0"/>
              <a:t>There is friction as people bring together their ideas to make a decision.</a:t>
            </a:r>
          </a:p>
          <a:p>
            <a:pPr eaLnBrk="1" hangingPunct="1">
              <a:buFont typeface="Arial" charset="0"/>
              <a:buChar char="•"/>
            </a:pPr>
            <a:r>
              <a:rPr lang="en-US" altLang="en-US" sz="2800" dirty="0" smtClean="0"/>
              <a:t>Differences in perception of objectives.</a:t>
            </a:r>
          </a:p>
          <a:p>
            <a:pPr eaLnBrk="1" hangingPunct="1">
              <a:buFont typeface="Arial" charset="0"/>
              <a:buChar char="•"/>
            </a:pPr>
            <a:r>
              <a:rPr lang="en-US" altLang="en-US" sz="2800" dirty="0" smtClean="0"/>
              <a:t> Communication problems.</a:t>
            </a:r>
          </a:p>
          <a:p>
            <a:pPr eaLnBrk="1" hangingPunct="1">
              <a:buFont typeface="Arial" charset="0"/>
              <a:buChar char="•"/>
            </a:pPr>
            <a:r>
              <a:rPr lang="en-US" altLang="en-US" sz="2800" dirty="0" smtClean="0"/>
              <a:t>Persuasive ability of the impressive individual</a:t>
            </a:r>
            <a:r>
              <a:rPr lang="en-US" altLang="en-US" dirty="0" smtClean="0"/>
              <a:t>.</a:t>
            </a:r>
          </a:p>
          <a:p>
            <a:pPr eaLnBrk="1" hangingPunct="1">
              <a:buFont typeface="Wingdings 2" pitchFamily="18" charset="2"/>
              <a:buNone/>
            </a:pPr>
            <a:endParaRPr lang="en-US" altLang="en-US" dirty="0" smtClean="0"/>
          </a:p>
        </p:txBody>
      </p:sp>
      <p:sp>
        <p:nvSpPr>
          <p:cNvPr id="19460" name="Slide Number Placeholder 3"/>
          <p:cNvSpPr>
            <a:spLocks noGrp="1"/>
          </p:cNvSpPr>
          <p:nvPr>
            <p:ph type="sldNum" sz="quarter" idx="12"/>
          </p:nvPr>
        </p:nvSpPr>
        <p:spPr bwMode="auto">
          <a:noFill/>
          <a:ln>
            <a:miter lim="800000"/>
            <a:headEnd/>
            <a:tailEnd/>
          </a:ln>
        </p:spPr>
        <p:txBody>
          <a:bodyPr/>
          <a:lstStyle/>
          <a:p>
            <a:fld id="{B4C8E5FA-E8DA-4E6C-B292-EFDCB9507A6F}" type="slidenum">
              <a:rPr lang="en-US" altLang="en-US"/>
              <a:pPr/>
              <a:t>81</a:t>
            </a:fld>
            <a:endParaRPr lang="en-US"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457200"/>
            <a:ext cx="8229600" cy="685800"/>
          </a:xfrm>
        </p:spPr>
        <p:txBody>
          <a:bodyPr/>
          <a:lstStyle/>
          <a:p>
            <a:pPr eaLnBrk="1" hangingPunct="1"/>
            <a:r>
              <a:rPr lang="en-US" altLang="en-US" sz="3600" b="1" dirty="0" smtClean="0"/>
              <a:t>Overcoming Difficulties</a:t>
            </a:r>
            <a:endParaRPr lang="en-US" altLang="en-US" sz="3600" dirty="0" smtClean="0"/>
          </a:p>
        </p:txBody>
      </p:sp>
      <p:sp>
        <p:nvSpPr>
          <p:cNvPr id="20483" name="Content Placeholder 2"/>
          <p:cNvSpPr>
            <a:spLocks noGrp="1"/>
          </p:cNvSpPr>
          <p:nvPr>
            <p:ph idx="1"/>
          </p:nvPr>
        </p:nvSpPr>
        <p:spPr>
          <a:xfrm>
            <a:off x="152400" y="1676400"/>
            <a:ext cx="8839200" cy="4800600"/>
          </a:xfrm>
        </p:spPr>
        <p:txBody>
          <a:bodyPr>
            <a:normAutofit fontScale="92500" lnSpcReduction="10000"/>
          </a:bodyPr>
          <a:lstStyle/>
          <a:p>
            <a:pPr eaLnBrk="1" hangingPunct="1">
              <a:buFont typeface="Arial" charset="0"/>
              <a:buChar char="•"/>
            </a:pPr>
            <a:r>
              <a:rPr lang="en-US" altLang="en-US" sz="2800" dirty="0" smtClean="0"/>
              <a:t>Many techniques have been used to help managers control their time schedules. </a:t>
            </a:r>
          </a:p>
          <a:p>
            <a:pPr eaLnBrk="1" hangingPunct="1">
              <a:buFont typeface="Arial" charset="0"/>
              <a:buChar char="•"/>
            </a:pPr>
            <a:r>
              <a:rPr lang="en-US" altLang="en-US" sz="2800" dirty="0" smtClean="0"/>
              <a:t>Time management is of essence here. </a:t>
            </a:r>
          </a:p>
          <a:p>
            <a:pPr eaLnBrk="1" hangingPunct="1">
              <a:buFont typeface="Arial" charset="0"/>
              <a:buChar char="•"/>
            </a:pPr>
            <a:r>
              <a:rPr lang="en-US" altLang="en-US" sz="2800" dirty="0" smtClean="0"/>
              <a:t>The manager can do the following:</a:t>
            </a:r>
          </a:p>
          <a:p>
            <a:pPr lvl="1" eaLnBrk="1" hangingPunct="1">
              <a:buFont typeface="Arial" charset="0"/>
              <a:buChar char="•"/>
            </a:pPr>
            <a:r>
              <a:rPr lang="en-US" altLang="en-US" sz="2800" dirty="0" smtClean="0"/>
              <a:t>Use desk calendars – This is one of the simplest methods.  </a:t>
            </a:r>
          </a:p>
          <a:p>
            <a:pPr lvl="1" eaLnBrk="1" hangingPunct="1">
              <a:buFont typeface="Arial" charset="0"/>
              <a:buChar char="•"/>
            </a:pPr>
            <a:r>
              <a:rPr lang="en-US" altLang="en-US" sz="2800" dirty="0" smtClean="0"/>
              <a:t>Note those items which need major attention e.g. meetings, appointments, reports, discussions. </a:t>
            </a:r>
          </a:p>
          <a:p>
            <a:pPr lvl="1" eaLnBrk="1" hangingPunct="1">
              <a:buFont typeface="Arial" charset="0"/>
              <a:buChar char="•"/>
            </a:pPr>
            <a:r>
              <a:rPr lang="en-US" altLang="en-US" sz="2800" dirty="0" smtClean="0"/>
              <a:t>Schedule events as far in advance as practicable.</a:t>
            </a:r>
          </a:p>
          <a:p>
            <a:pPr lvl="1" eaLnBrk="1" hangingPunct="1">
              <a:buFont typeface="Arial" charset="0"/>
              <a:buChar char="•"/>
            </a:pPr>
            <a:r>
              <a:rPr lang="en-US" altLang="en-US" sz="2800" dirty="0" smtClean="0"/>
              <a:t>Keep a planning sheet for each week – prepare at the end of one week for the week to follow.</a:t>
            </a:r>
          </a:p>
          <a:p>
            <a:pPr eaLnBrk="1" hangingPunct="1">
              <a:buFont typeface="Arial" charset="0"/>
              <a:buChar char="•"/>
            </a:pPr>
            <a:endParaRPr lang="en-US" altLang="en-US" dirty="0" smtClean="0"/>
          </a:p>
        </p:txBody>
      </p:sp>
      <p:sp>
        <p:nvSpPr>
          <p:cNvPr id="20484" name="Slide Number Placeholder 3"/>
          <p:cNvSpPr>
            <a:spLocks noGrp="1"/>
          </p:cNvSpPr>
          <p:nvPr>
            <p:ph type="sldNum" sz="quarter" idx="12"/>
          </p:nvPr>
        </p:nvSpPr>
        <p:spPr bwMode="auto">
          <a:noFill/>
          <a:ln>
            <a:miter lim="800000"/>
            <a:headEnd/>
            <a:tailEnd/>
          </a:ln>
        </p:spPr>
        <p:txBody>
          <a:bodyPr/>
          <a:lstStyle/>
          <a:p>
            <a:fld id="{37280E34-111E-45D5-9840-94201ABC67CC}" type="slidenum">
              <a:rPr lang="en-US" altLang="en-US"/>
              <a:pPr/>
              <a:t>82</a:t>
            </a:fld>
            <a:endParaRPr lang="en-US"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05000"/>
            <a:ext cx="8382000" cy="3505200"/>
          </a:xfrm>
        </p:spPr>
        <p:txBody>
          <a:bodyPr>
            <a:normAutofit fontScale="92500" lnSpcReduction="10000"/>
          </a:bodyPr>
          <a:lstStyle/>
          <a:p>
            <a:pPr>
              <a:defRPr/>
            </a:pPr>
            <a:r>
              <a:rPr lang="en-US" dirty="0" smtClean="0"/>
              <a:t>Staffing involves hiring and retaining staff in an organization. </a:t>
            </a:r>
          </a:p>
          <a:p>
            <a:pPr>
              <a:defRPr/>
            </a:pPr>
            <a:r>
              <a:rPr lang="en-US" dirty="0" smtClean="0"/>
              <a:t>The staffing process involves a situation analysis, looking into what you want and whom you can get. It includes:</a:t>
            </a:r>
          </a:p>
          <a:p>
            <a:pPr lvl="1">
              <a:defRPr/>
            </a:pPr>
            <a:r>
              <a:rPr lang="en-US" dirty="0" smtClean="0"/>
              <a:t>Recruitment</a:t>
            </a:r>
          </a:p>
          <a:p>
            <a:pPr lvl="1">
              <a:defRPr/>
            </a:pPr>
            <a:r>
              <a:rPr lang="en-US" dirty="0" smtClean="0"/>
              <a:t>Selection</a:t>
            </a:r>
          </a:p>
          <a:p>
            <a:pPr lvl="1">
              <a:defRPr/>
            </a:pPr>
            <a:r>
              <a:rPr lang="en-US" dirty="0" smtClean="0"/>
              <a:t>Induction</a:t>
            </a:r>
          </a:p>
          <a:p>
            <a:pPr lvl="1">
              <a:defRPr/>
            </a:pPr>
            <a:r>
              <a:rPr lang="en-US" dirty="0" smtClean="0"/>
              <a:t>Scheduling </a:t>
            </a:r>
          </a:p>
          <a:p>
            <a:pPr>
              <a:defRPr/>
            </a:pPr>
            <a:endParaRPr lang="en-US" dirty="0"/>
          </a:p>
        </p:txBody>
      </p:sp>
      <p:sp>
        <p:nvSpPr>
          <p:cNvPr id="103426" name="Title 1"/>
          <p:cNvSpPr>
            <a:spLocks noGrp="1"/>
          </p:cNvSpPr>
          <p:nvPr>
            <p:ph type="title"/>
          </p:nvPr>
        </p:nvSpPr>
        <p:spPr>
          <a:xfrm>
            <a:off x="685800" y="0"/>
            <a:ext cx="7772400" cy="1143000"/>
          </a:xfrm>
        </p:spPr>
        <p:txBody>
          <a:bodyPr/>
          <a:lstStyle/>
          <a:p>
            <a:r>
              <a:rPr lang="en-US" smtClean="0"/>
              <a:t>2. Staffing </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83</a:t>
            </a:fld>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828800"/>
            <a:ext cx="8305800" cy="3505200"/>
          </a:xfrm>
        </p:spPr>
        <p:txBody>
          <a:bodyPr>
            <a:normAutofit lnSpcReduction="10000"/>
          </a:bodyPr>
          <a:lstStyle/>
          <a:p>
            <a:pPr>
              <a:defRPr/>
            </a:pPr>
            <a:r>
              <a:rPr lang="en-US" dirty="0" smtClean="0"/>
              <a:t>It involves filling a vacancy.</a:t>
            </a:r>
          </a:p>
          <a:p>
            <a:pPr>
              <a:defRPr/>
            </a:pPr>
            <a:r>
              <a:rPr lang="en-US" dirty="0" smtClean="0"/>
              <a:t>It includes the examination of the vacancy and consideration of sources of suitable candidates either internally or externally.</a:t>
            </a:r>
          </a:p>
          <a:p>
            <a:pPr>
              <a:defRPr/>
            </a:pPr>
            <a:r>
              <a:rPr lang="en-US" dirty="0" smtClean="0"/>
              <a:t>Advertising the vacant position </a:t>
            </a:r>
            <a:r>
              <a:rPr lang="en-GB" dirty="0" smtClean="0">
                <a:latin typeface="+mj-lt"/>
              </a:rPr>
              <a:t>attracts candidates who have the skill and abilities needed for the job.  It can be done internally or externally.</a:t>
            </a:r>
          </a:p>
          <a:p>
            <a:pPr>
              <a:defRPr/>
            </a:pPr>
            <a:endParaRPr lang="en-US" dirty="0" smtClean="0"/>
          </a:p>
          <a:p>
            <a:pPr>
              <a:defRPr/>
            </a:pPr>
            <a:endParaRPr lang="en-US" dirty="0"/>
          </a:p>
        </p:txBody>
      </p:sp>
      <p:sp>
        <p:nvSpPr>
          <p:cNvPr id="104450" name="Title 1"/>
          <p:cNvSpPr>
            <a:spLocks noGrp="1"/>
          </p:cNvSpPr>
          <p:nvPr>
            <p:ph type="title"/>
          </p:nvPr>
        </p:nvSpPr>
        <p:spPr>
          <a:xfrm>
            <a:off x="762000" y="0"/>
            <a:ext cx="7772400" cy="1143000"/>
          </a:xfrm>
        </p:spPr>
        <p:txBody>
          <a:bodyPr/>
          <a:lstStyle/>
          <a:p>
            <a:r>
              <a:rPr lang="en-US" smtClean="0"/>
              <a:t>Recruitment </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84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76400"/>
            <a:ext cx="8305800" cy="3733800"/>
          </a:xfrm>
        </p:spPr>
        <p:txBody>
          <a:bodyPr>
            <a:normAutofit fontScale="92500" lnSpcReduction="10000"/>
          </a:bodyPr>
          <a:lstStyle/>
          <a:p>
            <a:pPr>
              <a:defRPr/>
            </a:pPr>
            <a:r>
              <a:rPr lang="en-US" dirty="0" smtClean="0"/>
              <a:t>Once candidates have responded to the advertisement, short listing is done. </a:t>
            </a:r>
          </a:p>
          <a:p>
            <a:pPr>
              <a:defRPr/>
            </a:pPr>
            <a:r>
              <a:rPr lang="en-US" dirty="0" smtClean="0"/>
              <a:t>Shot listing </a:t>
            </a:r>
            <a:r>
              <a:rPr lang="en-GB" dirty="0" smtClean="0">
                <a:latin typeface="+mj-lt"/>
              </a:rPr>
              <a:t>Involves picking those who meet the requirements for further interview.</a:t>
            </a:r>
          </a:p>
          <a:p>
            <a:pPr>
              <a:defRPr/>
            </a:pPr>
            <a:r>
              <a:rPr lang="en-US" dirty="0" smtClean="0"/>
              <a:t>The candidates are the assessed through interviews and at least three best candidates are chosen . In case the best candidate is not in a position to take the job offer, the second best is approached till the vacancy is filled.</a:t>
            </a:r>
            <a:endParaRPr lang="en-US" dirty="0"/>
          </a:p>
        </p:txBody>
      </p:sp>
      <p:sp>
        <p:nvSpPr>
          <p:cNvPr id="105474" name="Title 1"/>
          <p:cNvSpPr>
            <a:spLocks noGrp="1"/>
          </p:cNvSpPr>
          <p:nvPr>
            <p:ph type="title"/>
          </p:nvPr>
        </p:nvSpPr>
        <p:spPr>
          <a:xfrm>
            <a:off x="685800" y="0"/>
            <a:ext cx="7772400" cy="1143000"/>
          </a:xfrm>
        </p:spPr>
        <p:txBody>
          <a:bodyPr/>
          <a:lstStyle/>
          <a:p>
            <a:r>
              <a:rPr lang="en-US" smtClean="0"/>
              <a:t>Selection </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85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52600"/>
            <a:ext cx="8382000" cy="3505200"/>
          </a:xfrm>
        </p:spPr>
        <p:txBody>
          <a:bodyPr>
            <a:normAutofit fontScale="92500" lnSpcReduction="20000"/>
          </a:bodyPr>
          <a:lstStyle/>
          <a:p>
            <a:pPr>
              <a:buFont typeface="Arial" charset="0"/>
              <a:buChar char="•"/>
              <a:defRPr/>
            </a:pPr>
            <a:r>
              <a:rPr lang="en-GB" dirty="0" smtClean="0"/>
              <a:t>Also called induction</a:t>
            </a:r>
          </a:p>
          <a:p>
            <a:pPr>
              <a:buFont typeface="Arial" charset="0"/>
              <a:buChar char="•"/>
              <a:defRPr/>
            </a:pPr>
            <a:r>
              <a:rPr lang="en-GB" dirty="0" smtClean="0"/>
              <a:t>2 parts:</a:t>
            </a:r>
            <a:br>
              <a:rPr lang="en-GB" dirty="0" smtClean="0"/>
            </a:br>
            <a:r>
              <a:rPr lang="en-GB" dirty="0" smtClean="0"/>
              <a:t>Geographical-Familiarization with the geographical parts of the organization </a:t>
            </a:r>
          </a:p>
          <a:p>
            <a:pPr>
              <a:buFontTx/>
              <a:buNone/>
              <a:defRPr/>
            </a:pPr>
            <a:r>
              <a:rPr lang="en-GB" dirty="0" smtClean="0"/>
              <a:t>    General-Acquainting the new employee with the mission, goals, policies and objectives of the organization and getting them to understand the expectations on their part e.g..... the nursing in-charge should conduct an orientation forum for the new staff. </a:t>
            </a:r>
          </a:p>
          <a:p>
            <a:pPr>
              <a:defRPr/>
            </a:pPr>
            <a:endParaRPr lang="en-US" dirty="0"/>
          </a:p>
        </p:txBody>
      </p:sp>
      <p:sp>
        <p:nvSpPr>
          <p:cNvPr id="106498" name="Title 1"/>
          <p:cNvSpPr>
            <a:spLocks noGrp="1"/>
          </p:cNvSpPr>
          <p:nvPr>
            <p:ph type="title"/>
          </p:nvPr>
        </p:nvSpPr>
        <p:spPr>
          <a:xfrm>
            <a:off x="381000" y="304800"/>
            <a:ext cx="7772400" cy="1143000"/>
          </a:xfrm>
        </p:spPr>
        <p:txBody>
          <a:bodyPr/>
          <a:lstStyle/>
          <a:p>
            <a:r>
              <a:rPr lang="en-US" dirty="0" smtClean="0"/>
              <a:t>Orientation/induction</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86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52600"/>
            <a:ext cx="8534400" cy="4495800"/>
          </a:xfrm>
        </p:spPr>
        <p:txBody>
          <a:bodyPr>
            <a:normAutofit fontScale="77500" lnSpcReduction="20000"/>
          </a:bodyPr>
          <a:lstStyle/>
          <a:p>
            <a:pPr>
              <a:defRPr/>
            </a:pPr>
            <a:r>
              <a:rPr lang="en-US" dirty="0" smtClean="0"/>
              <a:t>This is assigning tasks to the new employee.</a:t>
            </a:r>
          </a:p>
          <a:p>
            <a:pPr>
              <a:defRPr/>
            </a:pPr>
            <a:r>
              <a:rPr lang="en-US" dirty="0" smtClean="0"/>
              <a:t>Work schedules and time off should meet organizational goals with fairness and equity among personnel.</a:t>
            </a:r>
          </a:p>
          <a:p>
            <a:pPr>
              <a:defRPr/>
            </a:pPr>
            <a:r>
              <a:rPr lang="en-US" dirty="0" smtClean="0"/>
              <a:t>A schedule should adhere to the following: </a:t>
            </a:r>
          </a:p>
          <a:p>
            <a:pPr lvl="1">
              <a:defRPr/>
            </a:pPr>
            <a:r>
              <a:rPr lang="en-US" dirty="0" smtClean="0"/>
              <a:t>Policies, standards and practices of the organization on the hours worked by professional and support staff.</a:t>
            </a:r>
          </a:p>
          <a:p>
            <a:pPr lvl="1">
              <a:defRPr/>
            </a:pPr>
            <a:r>
              <a:rPr lang="en-US" dirty="0" smtClean="0"/>
              <a:t>Appropriate ratio or balance between professional and support staff.</a:t>
            </a:r>
          </a:p>
          <a:p>
            <a:pPr lvl="1">
              <a:defRPr/>
            </a:pPr>
            <a:r>
              <a:rPr lang="en-US" dirty="0" smtClean="0"/>
              <a:t>Continuity of nursing services and twenty four hour coverage.</a:t>
            </a:r>
          </a:p>
          <a:p>
            <a:pPr lvl="1">
              <a:defRPr/>
            </a:pPr>
            <a:r>
              <a:rPr lang="en-US" dirty="0" smtClean="0"/>
              <a:t>Approved budget.</a:t>
            </a:r>
          </a:p>
          <a:p>
            <a:pPr lvl="1">
              <a:defRPr/>
            </a:pPr>
            <a:r>
              <a:rPr lang="en-US" dirty="0" smtClean="0"/>
              <a:t>Consideration of vacations.</a:t>
            </a:r>
          </a:p>
          <a:p>
            <a:pPr lvl="1">
              <a:defRPr/>
            </a:pPr>
            <a:r>
              <a:rPr lang="en-US" dirty="0" smtClean="0"/>
              <a:t>Allowance of adjustment in case of illness, emergencies or changes in patient care needs.</a:t>
            </a:r>
          </a:p>
          <a:p>
            <a:pPr lvl="1">
              <a:defRPr/>
            </a:pPr>
            <a:r>
              <a:rPr lang="en-US" dirty="0" smtClean="0"/>
              <a:t>Individual needs of staff.</a:t>
            </a:r>
          </a:p>
          <a:p>
            <a:pPr>
              <a:defRPr/>
            </a:pPr>
            <a:endParaRPr lang="en-US" dirty="0"/>
          </a:p>
        </p:txBody>
      </p:sp>
      <p:sp>
        <p:nvSpPr>
          <p:cNvPr id="107522" name="Title 1"/>
          <p:cNvSpPr>
            <a:spLocks noGrp="1"/>
          </p:cNvSpPr>
          <p:nvPr>
            <p:ph type="title"/>
          </p:nvPr>
        </p:nvSpPr>
        <p:spPr>
          <a:xfrm>
            <a:off x="685800" y="0"/>
            <a:ext cx="7772400" cy="1143000"/>
          </a:xfrm>
        </p:spPr>
        <p:txBody>
          <a:bodyPr/>
          <a:lstStyle/>
          <a:p>
            <a:r>
              <a:rPr lang="en-US" smtClean="0"/>
              <a:t>Scheduling ( Duty Rota)</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87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20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20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20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20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752600"/>
            <a:ext cx="8382000" cy="4191000"/>
          </a:xfrm>
        </p:spPr>
        <p:txBody>
          <a:bodyPr>
            <a:normAutofit fontScale="92500"/>
          </a:bodyPr>
          <a:lstStyle/>
          <a:p>
            <a:pPr>
              <a:defRPr/>
            </a:pPr>
            <a:r>
              <a:rPr lang="en-US" dirty="0" smtClean="0"/>
              <a:t>Staff numbers and placement maybe affected by the following variables:</a:t>
            </a:r>
          </a:p>
          <a:p>
            <a:pPr lvl="1">
              <a:defRPr/>
            </a:pPr>
            <a:r>
              <a:rPr lang="en-US" b="1" dirty="0" smtClean="0"/>
              <a:t>Staff factors</a:t>
            </a:r>
            <a:r>
              <a:rPr lang="en-US" dirty="0" smtClean="0"/>
              <a:t>: job descriptions, education level of staff, experience and expectations from the organization.</a:t>
            </a:r>
          </a:p>
          <a:p>
            <a:pPr lvl="1">
              <a:defRPr/>
            </a:pPr>
            <a:r>
              <a:rPr lang="en-US" b="1" dirty="0" smtClean="0"/>
              <a:t>Patient factors</a:t>
            </a:r>
            <a:r>
              <a:rPr lang="en-US" dirty="0" smtClean="0"/>
              <a:t>: including variety of patient conditions, length of stay, the patient population, care needs and fluctuation in numbers.</a:t>
            </a:r>
          </a:p>
          <a:p>
            <a:pPr lvl="1">
              <a:defRPr/>
            </a:pPr>
            <a:r>
              <a:rPr lang="en-US" b="1" dirty="0" smtClean="0"/>
              <a:t>Health care organization factors: </a:t>
            </a:r>
            <a:r>
              <a:rPr lang="en-US" dirty="0" smtClean="0"/>
              <a:t>including policies and procedures, financial resources available, number of beds per unit, staffing norms, issues of professional coverage and nursing assignment systems.</a:t>
            </a:r>
          </a:p>
          <a:p>
            <a:pPr lvl="1">
              <a:defRPr/>
            </a:pPr>
            <a:endParaRPr lang="en-US" dirty="0"/>
          </a:p>
        </p:txBody>
      </p:sp>
      <p:sp>
        <p:nvSpPr>
          <p:cNvPr id="108546" name="Title 1"/>
          <p:cNvSpPr>
            <a:spLocks noGrp="1"/>
          </p:cNvSpPr>
          <p:nvPr>
            <p:ph type="title"/>
          </p:nvPr>
        </p:nvSpPr>
        <p:spPr>
          <a:xfrm>
            <a:off x="304800" y="304800"/>
            <a:ext cx="6781800" cy="1143000"/>
          </a:xfrm>
        </p:spPr>
        <p:txBody>
          <a:bodyPr/>
          <a:lstStyle/>
          <a:p>
            <a:r>
              <a:rPr lang="en-US" dirty="0" smtClean="0"/>
              <a:t>Factors affecting staffing</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88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382000" cy="4114800"/>
          </a:xfrm>
        </p:spPr>
        <p:txBody>
          <a:bodyPr>
            <a:normAutofit fontScale="92500" lnSpcReduction="20000"/>
          </a:bodyPr>
          <a:lstStyle/>
          <a:p>
            <a:pPr>
              <a:defRPr/>
            </a:pPr>
            <a:r>
              <a:rPr lang="en-US" sz="2800" dirty="0" smtClean="0"/>
              <a:t>Organizing is the process of grouping the necessary responsibilities and activities into workable units, determining the lines of authority, communication, developing patterns of coordination and giving feedback</a:t>
            </a:r>
          </a:p>
          <a:p>
            <a:pPr>
              <a:defRPr/>
            </a:pPr>
            <a:r>
              <a:rPr lang="en-US" sz="2800" dirty="0" smtClean="0"/>
              <a:t>Organization refers to the structure that is designed to support organizational processes.</a:t>
            </a:r>
          </a:p>
          <a:p>
            <a:pPr>
              <a:defRPr/>
            </a:pPr>
            <a:r>
              <a:rPr lang="en-US" sz="2800" dirty="0" smtClean="0"/>
              <a:t>The key factors influencing organizations are the:</a:t>
            </a:r>
          </a:p>
          <a:p>
            <a:pPr lvl="1">
              <a:defRPr/>
            </a:pPr>
            <a:r>
              <a:rPr lang="en-US" sz="2400" dirty="0" smtClean="0"/>
              <a:t>Vision</a:t>
            </a:r>
          </a:p>
          <a:p>
            <a:pPr lvl="1">
              <a:defRPr/>
            </a:pPr>
            <a:r>
              <a:rPr lang="en-US" sz="2400" dirty="0" smtClean="0"/>
              <a:t>Mission</a:t>
            </a:r>
          </a:p>
          <a:p>
            <a:pPr lvl="1">
              <a:defRPr/>
            </a:pPr>
            <a:r>
              <a:rPr lang="en-US" sz="2400" dirty="0" smtClean="0"/>
              <a:t>Philosophy </a:t>
            </a:r>
          </a:p>
          <a:p>
            <a:pPr>
              <a:defRPr/>
            </a:pPr>
            <a:endParaRPr lang="en-US" sz="2800" dirty="0"/>
          </a:p>
        </p:txBody>
      </p:sp>
      <p:sp>
        <p:nvSpPr>
          <p:cNvPr id="109570" name="Title 1"/>
          <p:cNvSpPr>
            <a:spLocks noGrp="1"/>
          </p:cNvSpPr>
          <p:nvPr>
            <p:ph type="title"/>
          </p:nvPr>
        </p:nvSpPr>
        <p:spPr>
          <a:xfrm>
            <a:off x="762000" y="0"/>
            <a:ext cx="7772400" cy="1143000"/>
          </a:xfrm>
        </p:spPr>
        <p:txBody>
          <a:bodyPr/>
          <a:lstStyle/>
          <a:p>
            <a:r>
              <a:rPr lang="en-US" smtClean="0"/>
              <a:t>3.Organizing </a:t>
            </a:r>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89</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Content Placeholder 2"/>
          <p:cNvSpPr>
            <a:spLocks noGrp="1"/>
          </p:cNvSpPr>
          <p:nvPr>
            <p:ph idx="1"/>
          </p:nvPr>
        </p:nvSpPr>
        <p:spPr>
          <a:xfrm>
            <a:off x="0" y="1447800"/>
            <a:ext cx="9144000" cy="4602163"/>
          </a:xfrm>
        </p:spPr>
        <p:txBody>
          <a:bodyPr/>
          <a:lstStyle/>
          <a:p>
            <a:pPr>
              <a:buFontTx/>
              <a:buNone/>
            </a:pPr>
            <a:r>
              <a:rPr lang="en-US" sz="2800" u="sng" dirty="0" smtClean="0"/>
              <a:t>Abraham Maslow's Theory </a:t>
            </a:r>
          </a:p>
          <a:p>
            <a:pPr lvl="1"/>
            <a:r>
              <a:rPr lang="en-US" sz="2400" dirty="0" smtClean="0"/>
              <a:t>The various needs can be defined as follows:</a:t>
            </a:r>
          </a:p>
          <a:p>
            <a:pPr lvl="1"/>
            <a:endParaRPr lang="en-US" sz="3200" u="sng" dirty="0" smtClean="0"/>
          </a:p>
        </p:txBody>
      </p:sp>
      <p:sp>
        <p:nvSpPr>
          <p:cNvPr id="32770" name="Title 1"/>
          <p:cNvSpPr>
            <a:spLocks noGrp="1"/>
          </p:cNvSpPr>
          <p:nvPr>
            <p:ph type="title"/>
          </p:nvPr>
        </p:nvSpPr>
        <p:spPr>
          <a:xfrm>
            <a:off x="457200" y="274638"/>
            <a:ext cx="8229600" cy="792162"/>
          </a:xfrm>
        </p:spPr>
        <p:txBody>
          <a:bodyPr/>
          <a:lstStyle/>
          <a:p>
            <a:r>
              <a:rPr lang="en-US" smtClean="0"/>
              <a:t>Behavioral/ Humanistic theory</a:t>
            </a:r>
          </a:p>
        </p:txBody>
      </p:sp>
      <p:pic>
        <p:nvPicPr>
          <p:cNvPr id="32772" name="Picture 3" descr="maslows-hierarchy (1).jpg"/>
          <p:cNvPicPr>
            <a:picLocks noChangeAspect="1"/>
          </p:cNvPicPr>
          <p:nvPr/>
        </p:nvPicPr>
        <p:blipFill>
          <a:blip r:embed="rId2"/>
          <a:srcRect/>
          <a:stretch>
            <a:fillRect/>
          </a:stretch>
        </p:blipFill>
        <p:spPr bwMode="auto">
          <a:xfrm>
            <a:off x="685800" y="2362200"/>
            <a:ext cx="8077200" cy="41910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pPr>
              <a:defRPr/>
            </a:pPr>
            <a:fld id="{1D32BF61-CA63-4F5C-A54F-EF21C0B112D8}" type="slidenum">
              <a:rPr lang="en-US" smtClean="0"/>
              <a:pPr>
                <a:defRPr/>
              </a:pPr>
              <a:t>9</a:t>
            </a:fld>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28600" y="152400"/>
            <a:ext cx="8458200" cy="685800"/>
          </a:xfrm>
        </p:spPr>
        <p:txBody>
          <a:bodyPr/>
          <a:lstStyle/>
          <a:p>
            <a:pPr eaLnBrk="1" hangingPunct="1"/>
            <a:r>
              <a:rPr lang="en-US" altLang="en-US" sz="3600" b="1" smtClean="0"/>
              <a:t>Vision, Mission, Philosophy</a:t>
            </a:r>
            <a:endParaRPr lang="en-US" altLang="en-US" sz="3600" smtClean="0"/>
          </a:p>
        </p:txBody>
      </p:sp>
      <p:sp>
        <p:nvSpPr>
          <p:cNvPr id="3" name="Content Placeholder 2"/>
          <p:cNvSpPr>
            <a:spLocks noGrp="1"/>
          </p:cNvSpPr>
          <p:nvPr>
            <p:ph idx="1"/>
          </p:nvPr>
        </p:nvSpPr>
        <p:spPr>
          <a:xfrm>
            <a:off x="152400" y="1752600"/>
            <a:ext cx="8839200" cy="5105400"/>
          </a:xfrm>
        </p:spPr>
        <p:txBody>
          <a:bodyPr rtlCol="0">
            <a:normAutofit fontScale="77500" lnSpcReduction="20000"/>
          </a:bodyPr>
          <a:lstStyle/>
          <a:p>
            <a:pPr marL="274320" indent="-274320" eaLnBrk="1" fontAlgn="auto" hangingPunct="1">
              <a:spcAft>
                <a:spcPts val="0"/>
              </a:spcAft>
              <a:buClr>
                <a:schemeClr val="accent3"/>
              </a:buClr>
              <a:buFont typeface="Wingdings 2"/>
              <a:buNone/>
              <a:defRPr/>
            </a:pPr>
            <a:r>
              <a:rPr lang="en-US" b="1" dirty="0" smtClean="0"/>
              <a:t>Vision</a:t>
            </a:r>
            <a:r>
              <a:rPr lang="en-US" dirty="0" smtClean="0"/>
              <a:t>	</a:t>
            </a:r>
          </a:p>
          <a:p>
            <a:pPr marL="274320" indent="-274320" eaLnBrk="1" fontAlgn="auto" hangingPunct="1">
              <a:spcAft>
                <a:spcPts val="0"/>
              </a:spcAft>
              <a:buClr>
                <a:schemeClr val="accent3"/>
              </a:buClr>
              <a:buFont typeface="Arial" pitchFamily="34" charset="0"/>
              <a:buChar char="•"/>
              <a:defRPr/>
            </a:pPr>
            <a:r>
              <a:rPr lang="en-US" dirty="0" smtClean="0"/>
              <a:t>A vision statements </a:t>
            </a:r>
            <a:r>
              <a:rPr lang="en-US" dirty="0" smtClean="0">
                <a:solidFill>
                  <a:srgbClr val="FF0000"/>
                </a:solidFill>
              </a:rPr>
              <a:t>is future oriented, purposeful and designed to identify the desired future of the organization </a:t>
            </a:r>
          </a:p>
          <a:p>
            <a:pPr marL="640080" lvl="1" indent="-246888" eaLnBrk="1" fontAlgn="auto" hangingPunct="1">
              <a:spcAft>
                <a:spcPts val="0"/>
              </a:spcAft>
              <a:buFont typeface="Arial" pitchFamily="34" charset="0"/>
              <a:buChar char="•"/>
              <a:defRPr/>
            </a:pPr>
            <a:r>
              <a:rPr lang="en-US" dirty="0" smtClean="0"/>
              <a:t>e.g. The hospital intends to be the best in terms of quality services delivered. </a:t>
            </a:r>
          </a:p>
          <a:p>
            <a:pPr marL="274320" indent="-274320" eaLnBrk="1" fontAlgn="auto" hangingPunct="1">
              <a:spcAft>
                <a:spcPts val="0"/>
              </a:spcAft>
              <a:buClr>
                <a:schemeClr val="accent3"/>
              </a:buClr>
              <a:buFont typeface="Wingdings 2"/>
              <a:buNone/>
              <a:defRPr/>
            </a:pPr>
            <a:r>
              <a:rPr lang="en-US" b="1" dirty="0" smtClean="0"/>
              <a:t>Mission	</a:t>
            </a:r>
          </a:p>
          <a:p>
            <a:pPr marL="274320" indent="-274320" eaLnBrk="1" fontAlgn="auto" hangingPunct="1">
              <a:spcAft>
                <a:spcPts val="0"/>
              </a:spcAft>
              <a:buClr>
                <a:schemeClr val="accent3"/>
              </a:buClr>
              <a:buFont typeface="Arial" pitchFamily="34" charset="0"/>
              <a:buChar char="•"/>
              <a:defRPr/>
            </a:pPr>
            <a:r>
              <a:rPr lang="en-US" dirty="0" smtClean="0"/>
              <a:t>This is the statement that </a:t>
            </a:r>
            <a:r>
              <a:rPr lang="en-US" dirty="0" smtClean="0">
                <a:solidFill>
                  <a:srgbClr val="FF0000"/>
                </a:solidFill>
              </a:rPr>
              <a:t>communicates the reason for the organization’s existence . </a:t>
            </a:r>
          </a:p>
          <a:p>
            <a:pPr marL="274320" indent="-274320" eaLnBrk="1" fontAlgn="auto" hangingPunct="1">
              <a:spcAft>
                <a:spcPts val="0"/>
              </a:spcAft>
              <a:buClr>
                <a:schemeClr val="accent3"/>
              </a:buClr>
              <a:buFont typeface="Arial" pitchFamily="34" charset="0"/>
              <a:buChar char="•"/>
              <a:defRPr/>
            </a:pPr>
            <a:r>
              <a:rPr lang="en-US" dirty="0" smtClean="0"/>
              <a:t>It identifies the organization’s customers &amp; types of services offered. </a:t>
            </a:r>
          </a:p>
          <a:p>
            <a:pPr marL="274320" indent="-274320" eaLnBrk="1" fontAlgn="auto" hangingPunct="1">
              <a:spcAft>
                <a:spcPts val="0"/>
              </a:spcAft>
              <a:buClr>
                <a:schemeClr val="accent3"/>
              </a:buClr>
              <a:buFont typeface="Arial" pitchFamily="34" charset="0"/>
              <a:buChar char="•"/>
              <a:defRPr/>
            </a:pPr>
            <a:r>
              <a:rPr lang="en-US" dirty="0" smtClean="0"/>
              <a:t> It enacts the vision statement.</a:t>
            </a:r>
          </a:p>
          <a:p>
            <a:pPr marL="274320" indent="-274320" eaLnBrk="1" fontAlgn="auto" hangingPunct="1">
              <a:spcAft>
                <a:spcPts val="0"/>
              </a:spcAft>
              <a:buClr>
                <a:schemeClr val="accent3"/>
              </a:buClr>
              <a:buFont typeface="Wingdings 2"/>
              <a:buNone/>
              <a:defRPr/>
            </a:pPr>
            <a:r>
              <a:rPr lang="en-US" b="1" dirty="0" smtClean="0"/>
              <a:t>Philosophy</a:t>
            </a:r>
            <a:r>
              <a:rPr lang="en-US" dirty="0" smtClean="0"/>
              <a:t> </a:t>
            </a:r>
          </a:p>
          <a:p>
            <a:pPr marL="274320" indent="-274320" eaLnBrk="1" fontAlgn="auto" hangingPunct="1">
              <a:spcAft>
                <a:spcPts val="0"/>
              </a:spcAft>
              <a:buClr>
                <a:schemeClr val="accent3"/>
              </a:buClr>
              <a:buFont typeface="Arial" pitchFamily="34" charset="0"/>
              <a:buChar char="•"/>
              <a:defRPr/>
            </a:pPr>
            <a:r>
              <a:rPr lang="en-US" dirty="0" smtClean="0"/>
              <a:t>It states </a:t>
            </a:r>
            <a:r>
              <a:rPr lang="en-US" dirty="0" smtClean="0">
                <a:solidFill>
                  <a:srgbClr val="FF0000"/>
                </a:solidFill>
              </a:rPr>
              <a:t>what values, beliefs </a:t>
            </a:r>
            <a:r>
              <a:rPr lang="en-US" dirty="0" smtClean="0"/>
              <a:t>held about the nature of work it is required to accomplish, the mission and the nature and rights of both the customers and employees. </a:t>
            </a:r>
          </a:p>
          <a:p>
            <a:pPr marL="274320" indent="-274320" eaLnBrk="1" fontAlgn="auto" hangingPunct="1">
              <a:spcAft>
                <a:spcPts val="0"/>
              </a:spcAft>
              <a:buClr>
                <a:schemeClr val="accent3"/>
              </a:buClr>
              <a:buFont typeface="Arial" pitchFamily="34" charset="0"/>
              <a:buChar char="•"/>
              <a:defRPr/>
            </a:pPr>
            <a:endParaRPr lang="en-US" dirty="0" smtClean="0"/>
          </a:p>
        </p:txBody>
      </p:sp>
      <p:sp>
        <p:nvSpPr>
          <p:cNvPr id="23556" name="Slide Number Placeholder 3"/>
          <p:cNvSpPr>
            <a:spLocks noGrp="1"/>
          </p:cNvSpPr>
          <p:nvPr>
            <p:ph type="sldNum" sz="quarter" idx="12"/>
          </p:nvPr>
        </p:nvSpPr>
        <p:spPr bwMode="auto">
          <a:noFill/>
          <a:ln>
            <a:miter lim="800000"/>
            <a:headEnd/>
            <a:tailEnd/>
          </a:ln>
        </p:spPr>
        <p:txBody>
          <a:bodyPr/>
          <a:lstStyle/>
          <a:p>
            <a:fld id="{FBB72CCE-8C41-4C04-8CED-C828796DAD5C}" type="slidenum">
              <a:rPr lang="en-US" altLang="en-US"/>
              <a:pPr/>
              <a:t>90</a:t>
            </a:fld>
            <a:endParaRPr lang="en-US"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52400" y="457200"/>
            <a:ext cx="8839200" cy="609600"/>
          </a:xfrm>
        </p:spPr>
        <p:txBody>
          <a:bodyPr/>
          <a:lstStyle/>
          <a:p>
            <a:pPr eaLnBrk="1" hangingPunct="1"/>
            <a:r>
              <a:rPr lang="en-US" altLang="en-US" sz="3600" b="1" smtClean="0"/>
              <a:t>Objectives or Goals:</a:t>
            </a:r>
            <a:endParaRPr lang="en-US" altLang="en-US" sz="3600" smtClean="0"/>
          </a:p>
        </p:txBody>
      </p:sp>
      <p:sp>
        <p:nvSpPr>
          <p:cNvPr id="3" name="Content Placeholder 2"/>
          <p:cNvSpPr>
            <a:spLocks noGrp="1"/>
          </p:cNvSpPr>
          <p:nvPr>
            <p:ph idx="1"/>
          </p:nvPr>
        </p:nvSpPr>
        <p:spPr>
          <a:xfrm>
            <a:off x="152400" y="1905000"/>
            <a:ext cx="8763000" cy="4800600"/>
          </a:xfrm>
        </p:spPr>
        <p:txBody>
          <a:bodyPr rtlCol="0">
            <a:normAutofit fontScale="85000" lnSpcReduction="20000"/>
          </a:bodyPr>
          <a:lstStyle/>
          <a:p>
            <a:pPr marL="274320" indent="-274320" eaLnBrk="1" fontAlgn="auto" hangingPunct="1">
              <a:spcAft>
                <a:spcPts val="0"/>
              </a:spcAft>
              <a:buClr>
                <a:schemeClr val="accent3"/>
              </a:buClr>
              <a:buFont typeface="Arial" pitchFamily="34" charset="0"/>
              <a:buChar char="•"/>
              <a:defRPr/>
            </a:pPr>
            <a:r>
              <a:rPr lang="en-US" dirty="0" smtClean="0"/>
              <a:t>These are the  ends that an organization must achieve in order to carry out its mission.  </a:t>
            </a:r>
          </a:p>
          <a:p>
            <a:pPr marL="274320" indent="-274320" eaLnBrk="1" fontAlgn="auto" hangingPunct="1">
              <a:spcAft>
                <a:spcPts val="0"/>
              </a:spcAft>
              <a:buClr>
                <a:schemeClr val="accent3"/>
              </a:buClr>
              <a:buFont typeface="Arial" pitchFamily="34" charset="0"/>
              <a:buChar char="•"/>
              <a:defRPr/>
            </a:pPr>
            <a:r>
              <a:rPr lang="en-US" dirty="0" smtClean="0"/>
              <a:t>Objectives are considered as translation of the mission into specific, concrete terms against which actual result can be measured more easily.</a:t>
            </a:r>
          </a:p>
          <a:p>
            <a:pPr marL="274320" indent="-274320" eaLnBrk="1" fontAlgn="auto" hangingPunct="1">
              <a:spcAft>
                <a:spcPts val="0"/>
              </a:spcAft>
              <a:buClr>
                <a:schemeClr val="accent3"/>
              </a:buClr>
              <a:buFont typeface="Arial" pitchFamily="34" charset="0"/>
              <a:buChar char="•"/>
              <a:defRPr/>
            </a:pPr>
            <a:r>
              <a:rPr lang="en-US" dirty="0" smtClean="0"/>
              <a:t>Strategic planning should address the following questions:</a:t>
            </a:r>
          </a:p>
          <a:p>
            <a:pPr marL="641033" lvl="1" indent="-274320" eaLnBrk="1" fontAlgn="auto" hangingPunct="1">
              <a:spcAft>
                <a:spcPts val="0"/>
              </a:spcAft>
              <a:buClr>
                <a:schemeClr val="accent3"/>
              </a:buClr>
              <a:buFont typeface="Arial" pitchFamily="34" charset="0"/>
              <a:buChar char="•"/>
              <a:defRPr/>
            </a:pPr>
            <a:r>
              <a:rPr lang="en-US" dirty="0" smtClean="0"/>
              <a:t>What is our core business?</a:t>
            </a:r>
          </a:p>
          <a:p>
            <a:pPr marL="641033" lvl="1" indent="-274320" eaLnBrk="1" fontAlgn="auto" hangingPunct="1">
              <a:spcAft>
                <a:spcPts val="0"/>
              </a:spcAft>
              <a:buClr>
                <a:schemeClr val="accent3"/>
              </a:buClr>
              <a:buFont typeface="Arial" pitchFamily="34" charset="0"/>
              <a:buChar char="•"/>
              <a:defRPr/>
            </a:pPr>
            <a:r>
              <a:rPr lang="en-US" dirty="0" smtClean="0"/>
              <a:t>Where do we want to be in 5, 10, 20 years time?</a:t>
            </a:r>
          </a:p>
          <a:p>
            <a:pPr marL="641033" lvl="1" indent="-274320" eaLnBrk="1" fontAlgn="auto" hangingPunct="1">
              <a:spcAft>
                <a:spcPts val="0"/>
              </a:spcAft>
              <a:buClr>
                <a:schemeClr val="accent3"/>
              </a:buClr>
              <a:buFont typeface="Arial" pitchFamily="34" charset="0"/>
              <a:buChar char="•"/>
              <a:defRPr/>
            </a:pPr>
            <a:r>
              <a:rPr lang="en-US" dirty="0" smtClean="0"/>
              <a:t>And what do we have to do in order to get there?</a:t>
            </a:r>
          </a:p>
          <a:p>
            <a:pPr marL="641033" lvl="1" indent="-274320" eaLnBrk="1" fontAlgn="auto" hangingPunct="1">
              <a:spcAft>
                <a:spcPts val="0"/>
              </a:spcAft>
              <a:buClr>
                <a:schemeClr val="accent3"/>
              </a:buClr>
              <a:buFont typeface="Arial" pitchFamily="34" charset="0"/>
              <a:buChar char="•"/>
              <a:defRPr/>
            </a:pPr>
            <a:r>
              <a:rPr lang="en-US" dirty="0" smtClean="0"/>
              <a:t>What resources are we likely to acquire?</a:t>
            </a:r>
          </a:p>
          <a:p>
            <a:pPr marL="641033" lvl="1" indent="-274320" eaLnBrk="1" fontAlgn="auto" hangingPunct="1">
              <a:spcAft>
                <a:spcPts val="0"/>
              </a:spcAft>
              <a:buClr>
                <a:schemeClr val="accent3"/>
              </a:buClr>
              <a:buFont typeface="Arial" pitchFamily="34" charset="0"/>
              <a:buChar char="•"/>
              <a:defRPr/>
            </a:pPr>
            <a:r>
              <a:rPr lang="en-US" dirty="0" smtClean="0"/>
              <a:t>What change are we likely to have and how can we cope with our operating environment?</a:t>
            </a:r>
          </a:p>
          <a:p>
            <a:pPr marL="641033" lvl="1" indent="-274320" eaLnBrk="1" fontAlgn="auto" hangingPunct="1">
              <a:spcAft>
                <a:spcPts val="0"/>
              </a:spcAft>
              <a:buClr>
                <a:schemeClr val="accent3"/>
              </a:buClr>
              <a:buFont typeface="Arial" pitchFamily="34" charset="0"/>
              <a:buChar char="•"/>
              <a:defRPr/>
            </a:pPr>
            <a:r>
              <a:rPr lang="en-US" dirty="0" smtClean="0"/>
              <a:t>How can we gain and retain competitive advantage over others?</a:t>
            </a:r>
          </a:p>
          <a:p>
            <a:pPr marL="274320" indent="-274320" eaLnBrk="1" fontAlgn="auto" hangingPunct="1">
              <a:spcAft>
                <a:spcPts val="0"/>
              </a:spcAft>
              <a:buClr>
                <a:schemeClr val="accent3"/>
              </a:buClr>
              <a:buFont typeface="Arial" pitchFamily="34" charset="0"/>
              <a:buChar char="•"/>
              <a:defRPr/>
            </a:pPr>
            <a:endParaRPr lang="en-US" dirty="0" smtClean="0"/>
          </a:p>
        </p:txBody>
      </p:sp>
      <p:sp>
        <p:nvSpPr>
          <p:cNvPr id="24580" name="Slide Number Placeholder 3"/>
          <p:cNvSpPr>
            <a:spLocks noGrp="1"/>
          </p:cNvSpPr>
          <p:nvPr>
            <p:ph type="sldNum" sz="quarter" idx="12"/>
          </p:nvPr>
        </p:nvSpPr>
        <p:spPr bwMode="auto">
          <a:noFill/>
          <a:ln>
            <a:miter lim="800000"/>
            <a:headEnd/>
            <a:tailEnd/>
          </a:ln>
        </p:spPr>
        <p:txBody>
          <a:bodyPr/>
          <a:lstStyle/>
          <a:p>
            <a:fld id="{A04733B5-09B0-4C8B-A432-5CB23F89AA2C}" type="slidenum">
              <a:rPr lang="en-US" altLang="en-US"/>
              <a:pPr/>
              <a:t>91</a:t>
            </a:fld>
            <a:endParaRPr lang="en-US"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a:xfrm>
            <a:off x="381000" y="1752600"/>
            <a:ext cx="8763000" cy="4876800"/>
          </a:xfrm>
        </p:spPr>
        <p:txBody>
          <a:bodyPr>
            <a:normAutofit fontScale="77500" lnSpcReduction="20000"/>
          </a:bodyPr>
          <a:lstStyle/>
          <a:p>
            <a:pPr marL="274320" indent="-274320" eaLnBrk="1" fontAlgn="auto" hangingPunct="1">
              <a:spcAft>
                <a:spcPts val="0"/>
              </a:spcAft>
              <a:buClr>
                <a:schemeClr val="accent3"/>
              </a:buClr>
              <a:buFont typeface="Wingdings 2"/>
              <a:buChar char=""/>
              <a:defRPr/>
            </a:pPr>
            <a:r>
              <a:rPr lang="en-US" sz="2400" dirty="0" smtClean="0"/>
              <a:t>In devising strategic plans, the organization should analyze itself and plan activities according to the needs. </a:t>
            </a:r>
          </a:p>
          <a:p>
            <a:pPr marL="274320" indent="-274320" eaLnBrk="1" fontAlgn="auto" hangingPunct="1">
              <a:spcAft>
                <a:spcPts val="0"/>
              </a:spcAft>
              <a:buClr>
                <a:schemeClr val="accent3"/>
              </a:buClr>
              <a:buFont typeface="Wingdings 2"/>
              <a:buChar char=""/>
              <a:defRPr/>
            </a:pPr>
            <a:r>
              <a:rPr lang="en-US" sz="2400" dirty="0" smtClean="0"/>
              <a:t>One of the common approaches used is SWOT analysis. </a:t>
            </a:r>
          </a:p>
          <a:p>
            <a:pPr marL="640080" lvl="1" indent="-246888" eaLnBrk="1" fontAlgn="auto" hangingPunct="1">
              <a:spcAft>
                <a:spcPts val="0"/>
              </a:spcAft>
              <a:buFont typeface="Wingdings 2"/>
              <a:buChar char=""/>
              <a:defRPr/>
            </a:pPr>
            <a:r>
              <a:rPr lang="en-US" sz="2200" dirty="0" smtClean="0"/>
              <a:t>(Strengths, weaknesses, opportunities and threats)</a:t>
            </a:r>
          </a:p>
          <a:p>
            <a:pPr marL="274320" indent="-274320" eaLnBrk="1" fontAlgn="auto" hangingPunct="1">
              <a:spcAft>
                <a:spcPts val="0"/>
              </a:spcAft>
              <a:buClr>
                <a:schemeClr val="accent3"/>
              </a:buClr>
              <a:buFont typeface="Wingdings 2"/>
              <a:buChar char=""/>
              <a:defRPr/>
            </a:pPr>
            <a:r>
              <a:rPr lang="en-US" sz="2400" dirty="0" smtClean="0"/>
              <a:t>The strengths &amp; weaknesses are assessed in relation to availability of </a:t>
            </a:r>
            <a:r>
              <a:rPr lang="en-US" sz="2400" dirty="0" err="1" smtClean="0"/>
              <a:t>e.g</a:t>
            </a:r>
            <a:r>
              <a:rPr lang="en-US" sz="2400" dirty="0" smtClean="0"/>
              <a:t>; </a:t>
            </a:r>
          </a:p>
          <a:p>
            <a:pPr marL="274320" indent="-274320" eaLnBrk="1" fontAlgn="auto" hangingPunct="1">
              <a:spcAft>
                <a:spcPts val="0"/>
              </a:spcAft>
              <a:buClr>
                <a:schemeClr val="accent3"/>
              </a:buClr>
              <a:buFont typeface="Wingdings 2"/>
              <a:buChar char=""/>
              <a:defRPr/>
            </a:pPr>
            <a:r>
              <a:rPr lang="en-US" sz="2400" dirty="0" smtClean="0"/>
              <a:t>existing staff &amp; skill levels; resources like supplies, materials; services available in terms of quality and delivery. </a:t>
            </a:r>
          </a:p>
          <a:p>
            <a:pPr marL="274320" indent="-274320" eaLnBrk="1" fontAlgn="auto" hangingPunct="1">
              <a:spcAft>
                <a:spcPts val="0"/>
              </a:spcAft>
              <a:buClr>
                <a:schemeClr val="accent3"/>
              </a:buClr>
              <a:buFont typeface="Wingdings 2"/>
              <a:buChar char=""/>
              <a:defRPr/>
            </a:pPr>
            <a:r>
              <a:rPr lang="en-US" sz="2400" dirty="0" smtClean="0"/>
              <a:t>Opportunities and threats are usually in the external environment. </a:t>
            </a:r>
          </a:p>
          <a:p>
            <a:pPr marL="274320" indent="-274320" eaLnBrk="1" fontAlgn="auto" hangingPunct="1">
              <a:spcAft>
                <a:spcPts val="0"/>
              </a:spcAft>
              <a:buClr>
                <a:schemeClr val="accent3"/>
              </a:buClr>
              <a:buFont typeface="Wingdings 2"/>
              <a:buChar char=""/>
              <a:defRPr/>
            </a:pPr>
            <a:r>
              <a:rPr lang="en-US" sz="2400" dirty="0" smtClean="0"/>
              <a:t>Opportunities are e.g. prospects of new products or services like a new x-ray machine or new outpatient services. </a:t>
            </a:r>
          </a:p>
          <a:p>
            <a:pPr marL="274320" indent="-274320" eaLnBrk="1" fontAlgn="auto" hangingPunct="1">
              <a:spcAft>
                <a:spcPts val="0"/>
              </a:spcAft>
              <a:buClr>
                <a:schemeClr val="accent3"/>
              </a:buClr>
              <a:buFont typeface="Wingdings 2"/>
              <a:buChar char=""/>
              <a:defRPr/>
            </a:pPr>
            <a:r>
              <a:rPr lang="en-US" sz="2400" dirty="0" smtClean="0"/>
              <a:t>The threats come from </a:t>
            </a:r>
            <a:r>
              <a:rPr lang="en-US" sz="2400" dirty="0" err="1" smtClean="0"/>
              <a:t>e.g</a:t>
            </a:r>
            <a:r>
              <a:rPr lang="en-US" sz="2400" dirty="0" smtClean="0"/>
              <a:t> competitors, change in public taste or economic depression. </a:t>
            </a:r>
          </a:p>
          <a:p>
            <a:pPr marL="274320" indent="-274320" eaLnBrk="1" fontAlgn="auto" hangingPunct="1">
              <a:spcAft>
                <a:spcPts val="0"/>
              </a:spcAft>
              <a:buClr>
                <a:schemeClr val="accent3"/>
              </a:buClr>
              <a:buFont typeface="Wingdings 2"/>
              <a:buChar char=""/>
              <a:defRPr/>
            </a:pPr>
            <a:r>
              <a:rPr lang="en-US" sz="2400" dirty="0" smtClean="0"/>
              <a:t>The manager should try to seize the opportunities &amp; remove the threats.</a:t>
            </a:r>
          </a:p>
          <a:p>
            <a:pPr marL="274320" indent="-274320" eaLnBrk="1" fontAlgn="auto" hangingPunct="1">
              <a:spcAft>
                <a:spcPts val="0"/>
              </a:spcAft>
              <a:buClr>
                <a:schemeClr val="accent3"/>
              </a:buClr>
              <a:buFont typeface="Wingdings 2"/>
              <a:buChar char=""/>
              <a:defRPr/>
            </a:pPr>
            <a:r>
              <a:rPr lang="en-US" sz="2400" dirty="0" smtClean="0"/>
              <a:t>Top management is challenged to ensure it has a healthy &amp; prosperous future for the continuous growth &amp; development of the organization. </a:t>
            </a:r>
          </a:p>
          <a:p>
            <a:pPr marL="274320" indent="-274320" eaLnBrk="1" fontAlgn="auto" hangingPunct="1">
              <a:spcAft>
                <a:spcPts val="0"/>
              </a:spcAft>
              <a:buClr>
                <a:schemeClr val="accent3"/>
              </a:buClr>
              <a:buFont typeface="Wingdings 2"/>
              <a:buChar char=""/>
              <a:defRPr/>
            </a:pPr>
            <a:endParaRPr lang="en-US" sz="2000" dirty="0" smtClean="0"/>
          </a:p>
        </p:txBody>
      </p:sp>
      <p:sp>
        <p:nvSpPr>
          <p:cNvPr id="25603" name="Slide Number Placeholder 2"/>
          <p:cNvSpPr>
            <a:spLocks noGrp="1"/>
          </p:cNvSpPr>
          <p:nvPr>
            <p:ph type="sldNum" sz="quarter" idx="12"/>
          </p:nvPr>
        </p:nvSpPr>
        <p:spPr bwMode="auto">
          <a:noFill/>
          <a:ln>
            <a:miter lim="800000"/>
            <a:headEnd/>
            <a:tailEnd/>
          </a:ln>
        </p:spPr>
        <p:txBody>
          <a:bodyPr/>
          <a:lstStyle/>
          <a:p>
            <a:fld id="{A5314355-FBB0-4712-8785-35D64E08530D}" type="slidenum">
              <a:rPr lang="en-US" altLang="en-US"/>
              <a:pPr/>
              <a:t>92</a:t>
            </a:fld>
            <a:endParaRPr lang="en-US"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en-US" b="1" smtClean="0"/>
              <a:t>Types of Organizations</a:t>
            </a:r>
            <a:endParaRPr lang="en-US" altLang="en-US" smtClean="0"/>
          </a:p>
        </p:txBody>
      </p:sp>
      <p:sp>
        <p:nvSpPr>
          <p:cNvPr id="29699" name="Content Placeholder 2"/>
          <p:cNvSpPr>
            <a:spLocks noGrp="1"/>
          </p:cNvSpPr>
          <p:nvPr>
            <p:ph idx="1"/>
          </p:nvPr>
        </p:nvSpPr>
        <p:spPr>
          <a:xfrm>
            <a:off x="457200" y="1935163"/>
            <a:ext cx="8534400" cy="4389437"/>
          </a:xfrm>
        </p:spPr>
        <p:txBody>
          <a:bodyPr>
            <a:normAutofit lnSpcReduction="10000"/>
          </a:bodyPr>
          <a:lstStyle/>
          <a:p>
            <a:pPr eaLnBrk="1" hangingPunct="1"/>
            <a:r>
              <a:rPr lang="en-US" altLang="en-US" dirty="0" smtClean="0">
                <a:solidFill>
                  <a:srgbClr val="FF0000"/>
                </a:solidFill>
              </a:rPr>
              <a:t>An organization is made up of a group of people who have united together to pursue and accomplish a common purpose as one team. </a:t>
            </a:r>
          </a:p>
          <a:p>
            <a:pPr eaLnBrk="1" hangingPunct="1"/>
            <a:r>
              <a:rPr lang="en-US" altLang="en-US" dirty="0" smtClean="0"/>
              <a:t>This collective effort &amp; the pooling of resources to achieve a common aim is what is termed as organization</a:t>
            </a:r>
          </a:p>
          <a:p>
            <a:pPr lvl="1" eaLnBrk="1" hangingPunct="1"/>
            <a:r>
              <a:rPr lang="en-US" altLang="en-US" dirty="0" err="1" smtClean="0"/>
              <a:t>e.g</a:t>
            </a:r>
            <a:r>
              <a:rPr lang="en-US" altLang="en-US" dirty="0" smtClean="0"/>
              <a:t> business firms, hospitals, clubs, churches.</a:t>
            </a:r>
          </a:p>
          <a:p>
            <a:pPr eaLnBrk="1" hangingPunct="1"/>
            <a:r>
              <a:rPr lang="en-US" altLang="en-US" dirty="0" smtClean="0"/>
              <a:t> There are two different </a:t>
            </a:r>
            <a:r>
              <a:rPr lang="en-US" altLang="en-US" dirty="0" smtClean="0">
                <a:solidFill>
                  <a:srgbClr val="FF0000"/>
                </a:solidFill>
              </a:rPr>
              <a:t>types of organizations;</a:t>
            </a:r>
          </a:p>
          <a:p>
            <a:pPr lvl="1" eaLnBrk="1" hangingPunct="1"/>
            <a:r>
              <a:rPr lang="en-US" altLang="en-US" dirty="0" smtClean="0">
                <a:solidFill>
                  <a:srgbClr val="FF0000"/>
                </a:solidFill>
              </a:rPr>
              <a:t> formal</a:t>
            </a:r>
          </a:p>
          <a:p>
            <a:pPr lvl="1" eaLnBrk="1" hangingPunct="1"/>
            <a:r>
              <a:rPr lang="en-US" altLang="en-US" dirty="0" smtClean="0">
                <a:solidFill>
                  <a:srgbClr val="FF0000"/>
                </a:solidFill>
              </a:rPr>
              <a:t>informal.</a:t>
            </a:r>
          </a:p>
          <a:p>
            <a:pPr eaLnBrk="1" hangingPunct="1"/>
            <a:endParaRPr lang="en-US" altLang="en-US" dirty="0" smtClean="0"/>
          </a:p>
        </p:txBody>
      </p:sp>
      <p:sp>
        <p:nvSpPr>
          <p:cNvPr id="29700" name="Slide Number Placeholder 3"/>
          <p:cNvSpPr>
            <a:spLocks noGrp="1"/>
          </p:cNvSpPr>
          <p:nvPr>
            <p:ph type="sldNum" sz="quarter" idx="12"/>
          </p:nvPr>
        </p:nvSpPr>
        <p:spPr bwMode="auto">
          <a:noFill/>
          <a:ln>
            <a:miter lim="800000"/>
            <a:headEnd/>
            <a:tailEnd/>
          </a:ln>
        </p:spPr>
        <p:txBody>
          <a:bodyPr/>
          <a:lstStyle/>
          <a:p>
            <a:fld id="{417814FC-86C1-4EF4-BC83-B3D9639139A5}" type="slidenum">
              <a:rPr lang="en-US" altLang="en-US"/>
              <a:pPr/>
              <a:t>93</a:t>
            </a:fld>
            <a:endParaRPr lang="en-US"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274638"/>
            <a:ext cx="8229600" cy="868362"/>
          </a:xfrm>
        </p:spPr>
        <p:txBody>
          <a:bodyPr>
            <a:normAutofit fontScale="90000"/>
          </a:bodyPr>
          <a:lstStyle/>
          <a:p>
            <a:pPr eaLnBrk="1" fontAlgn="auto" hangingPunct="1">
              <a:spcAft>
                <a:spcPts val="0"/>
              </a:spcAft>
              <a:defRPr/>
            </a:pPr>
            <a:r>
              <a:rPr lang="en-US" b="1" dirty="0" smtClean="0"/>
              <a:t>Formal</a:t>
            </a:r>
            <a:r>
              <a:rPr lang="en-US" sz="5400" dirty="0" smtClean="0"/>
              <a:t> </a:t>
            </a:r>
            <a:r>
              <a:rPr lang="en-US" sz="5400" b="1" dirty="0" smtClean="0"/>
              <a:t>organizations</a:t>
            </a:r>
            <a:endParaRPr lang="en-US" b="1" dirty="0" smtClean="0"/>
          </a:p>
        </p:txBody>
      </p:sp>
      <p:sp>
        <p:nvSpPr>
          <p:cNvPr id="30723" name="Content Placeholder 2"/>
          <p:cNvSpPr>
            <a:spLocks noGrp="1"/>
          </p:cNvSpPr>
          <p:nvPr>
            <p:ph idx="1"/>
          </p:nvPr>
        </p:nvSpPr>
        <p:spPr>
          <a:xfrm>
            <a:off x="152400" y="1066800"/>
            <a:ext cx="8763000" cy="5562600"/>
          </a:xfrm>
        </p:spPr>
        <p:txBody>
          <a:bodyPr>
            <a:normAutofit fontScale="92500"/>
          </a:bodyPr>
          <a:lstStyle/>
          <a:p>
            <a:pPr eaLnBrk="1" hangingPunct="1"/>
            <a:r>
              <a:rPr lang="en-US" altLang="en-US" sz="2800" smtClean="0"/>
              <a:t>membership &amp; activities are </a:t>
            </a:r>
            <a:r>
              <a:rPr lang="en-US" altLang="en-US" sz="2800" b="1" i="1" u="sng" smtClean="0"/>
              <a:t>governed by certain </a:t>
            </a:r>
            <a:r>
              <a:rPr lang="en-US" altLang="en-US" sz="2800" b="1" i="1" u="sng" smtClean="0">
                <a:solidFill>
                  <a:srgbClr val="FF0000"/>
                </a:solidFill>
              </a:rPr>
              <a:t>specified rules and procedures </a:t>
            </a:r>
          </a:p>
          <a:p>
            <a:pPr eaLnBrk="1" hangingPunct="1"/>
            <a:r>
              <a:rPr lang="en-US" altLang="en-US" sz="2800" smtClean="0"/>
              <a:t>These rules &amp; procedures determine the</a:t>
            </a:r>
            <a:r>
              <a:rPr lang="en-US" altLang="en-US" sz="2800" smtClean="0">
                <a:solidFill>
                  <a:srgbClr val="FF0000"/>
                </a:solidFill>
              </a:rPr>
              <a:t> degree of authority &amp; behavior</a:t>
            </a:r>
            <a:r>
              <a:rPr lang="en-US" altLang="en-US" sz="2800" smtClean="0"/>
              <a:t> of each participating member </a:t>
            </a:r>
          </a:p>
          <a:p>
            <a:pPr lvl="1" eaLnBrk="1" hangingPunct="1"/>
            <a:r>
              <a:rPr lang="en-US" altLang="en-US" smtClean="0"/>
              <a:t>e.g government ministries, non-profit making organization, business companies.</a:t>
            </a:r>
          </a:p>
          <a:p>
            <a:pPr eaLnBrk="1" hangingPunct="1"/>
            <a:r>
              <a:rPr lang="en-US" altLang="en-US" sz="2800" smtClean="0"/>
              <a:t>When designing the departmental organizational structure, the manager should plan for an ideal organization </a:t>
            </a:r>
          </a:p>
          <a:p>
            <a:pPr eaLnBrk="1" hangingPunct="1"/>
            <a:r>
              <a:rPr lang="en-US" altLang="en-US" sz="2800" smtClean="0"/>
              <a:t>The ideal organization is defined as that structure which the manager believes is most desirable for the achievement of the Departmental objectives.</a:t>
            </a:r>
          </a:p>
          <a:p>
            <a:pPr eaLnBrk="1" hangingPunct="1"/>
            <a:endParaRPr lang="en-US" altLang="en-US" sz="2800" smtClean="0"/>
          </a:p>
          <a:p>
            <a:pPr eaLnBrk="1" hangingPunct="1"/>
            <a:endParaRPr lang="en-US" altLang="en-US" sz="2800" smtClean="0"/>
          </a:p>
        </p:txBody>
      </p:sp>
      <p:sp>
        <p:nvSpPr>
          <p:cNvPr id="30724" name="Slide Number Placeholder 3"/>
          <p:cNvSpPr>
            <a:spLocks noGrp="1"/>
          </p:cNvSpPr>
          <p:nvPr>
            <p:ph type="sldNum" sz="quarter" idx="12"/>
          </p:nvPr>
        </p:nvSpPr>
        <p:spPr bwMode="auto">
          <a:noFill/>
          <a:ln>
            <a:miter lim="800000"/>
            <a:headEnd/>
            <a:tailEnd/>
          </a:ln>
        </p:spPr>
        <p:txBody>
          <a:bodyPr/>
          <a:lstStyle/>
          <a:p>
            <a:fld id="{7F003084-9B9E-4A60-B40C-76AD52B3DF68}" type="slidenum">
              <a:rPr lang="en-US" altLang="en-US"/>
              <a:pPr/>
              <a:t>94</a:t>
            </a:fld>
            <a:endParaRPr lang="en-US"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en-US" b="1" smtClean="0"/>
              <a:t>Informal organizations</a:t>
            </a:r>
          </a:p>
        </p:txBody>
      </p:sp>
      <p:sp>
        <p:nvSpPr>
          <p:cNvPr id="31747" name="Content Placeholder 2"/>
          <p:cNvSpPr>
            <a:spLocks noGrp="1"/>
          </p:cNvSpPr>
          <p:nvPr>
            <p:ph idx="1"/>
          </p:nvPr>
        </p:nvSpPr>
        <p:spPr/>
        <p:txBody>
          <a:bodyPr/>
          <a:lstStyle/>
          <a:p>
            <a:pPr eaLnBrk="1" hangingPunct="1"/>
            <a:r>
              <a:rPr lang="en-US" altLang="en-US" sz="2800" smtClean="0"/>
              <a:t>These are </a:t>
            </a:r>
            <a:r>
              <a:rPr lang="en-US" altLang="en-US" sz="2800" smtClean="0">
                <a:solidFill>
                  <a:srgbClr val="FF0000"/>
                </a:solidFill>
              </a:rPr>
              <a:t>social groups or “cliques” which develop within formal organizations in order to fulfill individual social needs</a:t>
            </a:r>
          </a:p>
          <a:p>
            <a:pPr lvl="1" eaLnBrk="1" hangingPunct="1"/>
            <a:r>
              <a:rPr lang="en-US" altLang="en-US" smtClean="0"/>
              <a:t> e.g according to social interests like welfare society.</a:t>
            </a:r>
          </a:p>
          <a:p>
            <a:pPr eaLnBrk="1" hangingPunct="1"/>
            <a:r>
              <a:rPr lang="en-US" altLang="en-US" sz="2800" smtClean="0"/>
              <a:t>There is no formal organization that operates efficiently without an accompanying informal organization.</a:t>
            </a:r>
          </a:p>
          <a:p>
            <a:pPr eaLnBrk="1" hangingPunct="1">
              <a:buFont typeface="Wingdings 2" pitchFamily="18" charset="2"/>
              <a:buNone/>
            </a:pPr>
            <a:endParaRPr lang="en-US" altLang="en-US" sz="2800" smtClean="0"/>
          </a:p>
        </p:txBody>
      </p:sp>
      <p:sp>
        <p:nvSpPr>
          <p:cNvPr id="31748" name="Slide Number Placeholder 3"/>
          <p:cNvSpPr>
            <a:spLocks noGrp="1"/>
          </p:cNvSpPr>
          <p:nvPr>
            <p:ph type="sldNum" sz="quarter" idx="12"/>
          </p:nvPr>
        </p:nvSpPr>
        <p:spPr bwMode="auto">
          <a:noFill/>
          <a:ln>
            <a:miter lim="800000"/>
            <a:headEnd/>
            <a:tailEnd/>
          </a:ln>
        </p:spPr>
        <p:txBody>
          <a:bodyPr/>
          <a:lstStyle/>
          <a:p>
            <a:fld id="{DEFC691E-F9F6-4F66-BDBC-2234830895AD}" type="slidenum">
              <a:rPr lang="en-US" altLang="en-US"/>
              <a:pPr/>
              <a:t>95</a:t>
            </a:fld>
            <a:endParaRPr lang="en-US"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52400" y="152400"/>
            <a:ext cx="8534400" cy="533400"/>
          </a:xfrm>
        </p:spPr>
        <p:txBody>
          <a:bodyPr>
            <a:normAutofit fontScale="90000"/>
          </a:bodyPr>
          <a:lstStyle/>
          <a:p>
            <a:pPr eaLnBrk="1" fontAlgn="auto" hangingPunct="1">
              <a:spcAft>
                <a:spcPts val="0"/>
              </a:spcAft>
              <a:defRPr/>
            </a:pPr>
            <a:r>
              <a:rPr lang="en-US" b="1" dirty="0" smtClean="0"/>
              <a:t/>
            </a:r>
            <a:br>
              <a:rPr lang="en-US" b="1" dirty="0" smtClean="0"/>
            </a:br>
            <a:r>
              <a:rPr lang="en-US" sz="4000" b="1" dirty="0" smtClean="0"/>
              <a:t>Organizational structure</a:t>
            </a:r>
          </a:p>
        </p:txBody>
      </p:sp>
      <p:sp>
        <p:nvSpPr>
          <p:cNvPr id="28675" name="Content Placeholder 2"/>
          <p:cNvSpPr>
            <a:spLocks noGrp="1"/>
          </p:cNvSpPr>
          <p:nvPr>
            <p:ph idx="1"/>
          </p:nvPr>
        </p:nvSpPr>
        <p:spPr>
          <a:xfrm>
            <a:off x="152400" y="1828800"/>
            <a:ext cx="8839200" cy="5029200"/>
          </a:xfrm>
        </p:spPr>
        <p:txBody>
          <a:bodyPr>
            <a:normAutofit fontScale="62500" lnSpcReduction="20000"/>
          </a:bodyPr>
          <a:lstStyle/>
          <a:p>
            <a:pPr marL="274320" indent="-274320" eaLnBrk="1" fontAlgn="auto" hangingPunct="1">
              <a:spcAft>
                <a:spcPts val="0"/>
              </a:spcAft>
              <a:buClr>
                <a:schemeClr val="accent3"/>
              </a:buClr>
              <a:buFont typeface="Wingdings 2"/>
              <a:buChar char=""/>
              <a:defRPr/>
            </a:pPr>
            <a:r>
              <a:rPr lang="en-US" dirty="0" smtClean="0"/>
              <a:t>Organizational structure refers to </a:t>
            </a:r>
            <a:r>
              <a:rPr lang="en-US" dirty="0" smtClean="0">
                <a:solidFill>
                  <a:srgbClr val="FF0000"/>
                </a:solidFill>
              </a:rPr>
              <a:t>how work is organized</a:t>
            </a:r>
            <a:r>
              <a:rPr lang="en-US" dirty="0" smtClean="0"/>
              <a:t>, </a:t>
            </a:r>
            <a:r>
              <a:rPr lang="en-US" dirty="0" smtClean="0">
                <a:solidFill>
                  <a:srgbClr val="FF0000"/>
                </a:solidFill>
              </a:rPr>
              <a:t>where decisions are made &amp; the authority &amp; responsibility of workers</a:t>
            </a:r>
            <a:r>
              <a:rPr lang="en-US" dirty="0" smtClean="0"/>
              <a:t>. </a:t>
            </a:r>
          </a:p>
          <a:p>
            <a:pPr marL="274320" indent="-274320" eaLnBrk="1" fontAlgn="auto" hangingPunct="1">
              <a:spcAft>
                <a:spcPts val="0"/>
              </a:spcAft>
              <a:buClr>
                <a:schemeClr val="accent3"/>
              </a:buClr>
              <a:buFont typeface="Wingdings 2"/>
              <a:buChar char=""/>
              <a:defRPr/>
            </a:pPr>
            <a:r>
              <a:rPr lang="en-US" dirty="0" smtClean="0"/>
              <a:t> A structure is a map of communication &amp; decision making paths. </a:t>
            </a:r>
          </a:p>
          <a:p>
            <a:pPr marL="274320" indent="-274320" eaLnBrk="1" fontAlgn="auto" hangingPunct="1">
              <a:spcAft>
                <a:spcPts val="0"/>
              </a:spcAft>
              <a:buClr>
                <a:schemeClr val="accent3"/>
              </a:buClr>
              <a:buFont typeface="Wingdings 2"/>
              <a:buChar char=""/>
              <a:defRPr/>
            </a:pPr>
            <a:r>
              <a:rPr lang="en-US" dirty="0" smtClean="0"/>
              <a:t>Organization structure is an important tool through which managers can increase organization efficiency.</a:t>
            </a:r>
          </a:p>
          <a:p>
            <a:pPr marL="274320" indent="-274320" eaLnBrk="1" fontAlgn="auto" hangingPunct="1">
              <a:spcAft>
                <a:spcPts val="0"/>
              </a:spcAft>
              <a:buClr>
                <a:schemeClr val="accent3"/>
              </a:buClr>
              <a:buFont typeface="Wingdings 2"/>
              <a:buChar char=""/>
              <a:defRPr/>
            </a:pPr>
            <a:r>
              <a:rPr lang="en-US" dirty="0" smtClean="0"/>
              <a:t>It depicts the expression of responsibility relationships among people and jobs.  </a:t>
            </a:r>
          </a:p>
          <a:p>
            <a:pPr marL="274320" indent="-274320" eaLnBrk="1" fontAlgn="auto" hangingPunct="1">
              <a:spcAft>
                <a:spcPts val="0"/>
              </a:spcAft>
              <a:buClr>
                <a:schemeClr val="accent3"/>
              </a:buClr>
              <a:buFont typeface="Wingdings 2"/>
              <a:buChar char=""/>
              <a:defRPr/>
            </a:pPr>
            <a:r>
              <a:rPr lang="en-US" dirty="0" smtClean="0"/>
              <a:t>The organizational structure is graphically portrayed by the organizational chart. </a:t>
            </a:r>
          </a:p>
          <a:p>
            <a:pPr marL="274320" indent="-274320" eaLnBrk="1" fontAlgn="auto" hangingPunct="1">
              <a:spcAft>
                <a:spcPts val="0"/>
              </a:spcAft>
              <a:buClr>
                <a:schemeClr val="accent3"/>
              </a:buClr>
              <a:buFont typeface="Wingdings 2"/>
              <a:buChar char=""/>
              <a:defRPr/>
            </a:pPr>
            <a:r>
              <a:rPr lang="en-US" dirty="0" smtClean="0"/>
              <a:t>This is a pattern to show how parts are put together to accomplish a particular purpose. </a:t>
            </a:r>
          </a:p>
          <a:p>
            <a:pPr marL="274320" indent="-274320" eaLnBrk="1" fontAlgn="auto" hangingPunct="1">
              <a:spcAft>
                <a:spcPts val="0"/>
              </a:spcAft>
              <a:buClr>
                <a:schemeClr val="accent3"/>
              </a:buClr>
              <a:buFont typeface="Wingdings 2"/>
              <a:buChar char=""/>
              <a:defRPr/>
            </a:pPr>
            <a:r>
              <a:rPr lang="en-US" dirty="0" smtClean="0"/>
              <a:t>Individual positions are shown as rectangular boxes each representing a job. </a:t>
            </a:r>
          </a:p>
          <a:p>
            <a:pPr marL="274320" indent="-274320" eaLnBrk="1" fontAlgn="auto" hangingPunct="1">
              <a:spcAft>
                <a:spcPts val="0"/>
              </a:spcAft>
              <a:buClr>
                <a:schemeClr val="accent3"/>
              </a:buClr>
              <a:buFont typeface="Wingdings 2"/>
              <a:buChar char=""/>
              <a:defRPr/>
            </a:pPr>
            <a:r>
              <a:rPr lang="en-US" dirty="0" smtClean="0"/>
              <a:t> The chart shows:</a:t>
            </a:r>
          </a:p>
          <a:p>
            <a:pPr marL="641033" lvl="1" indent="-274320" eaLnBrk="1" fontAlgn="auto" hangingPunct="1">
              <a:spcAft>
                <a:spcPts val="0"/>
              </a:spcAft>
              <a:buClr>
                <a:schemeClr val="accent3"/>
              </a:buClr>
              <a:buFont typeface="Wingdings 2"/>
              <a:buChar char=""/>
              <a:defRPr/>
            </a:pPr>
            <a:r>
              <a:rPr lang="en-US" sz="2600" dirty="0" smtClean="0"/>
              <a:t>Areas of responsibility.</a:t>
            </a:r>
          </a:p>
          <a:p>
            <a:pPr marL="641033" lvl="1" indent="-274320" eaLnBrk="1" fontAlgn="auto" hangingPunct="1">
              <a:spcAft>
                <a:spcPts val="0"/>
              </a:spcAft>
              <a:buClr>
                <a:schemeClr val="accent3"/>
              </a:buClr>
              <a:buFont typeface="Wingdings 2"/>
              <a:buChar char=""/>
              <a:defRPr/>
            </a:pPr>
            <a:r>
              <a:rPr lang="en-US" sz="2600" dirty="0" smtClean="0"/>
              <a:t>To whom and for whom each person is accountable.</a:t>
            </a:r>
          </a:p>
          <a:p>
            <a:pPr marL="641033" lvl="1" indent="-274320" eaLnBrk="1" fontAlgn="auto" hangingPunct="1">
              <a:spcAft>
                <a:spcPts val="0"/>
              </a:spcAft>
              <a:buClr>
                <a:schemeClr val="accent3"/>
              </a:buClr>
              <a:buFont typeface="Wingdings 2"/>
              <a:buChar char=""/>
              <a:defRPr/>
            </a:pPr>
            <a:r>
              <a:rPr lang="en-US" sz="2600" dirty="0" smtClean="0"/>
              <a:t>Major channels of formal communication.</a:t>
            </a:r>
          </a:p>
          <a:p>
            <a:pPr marL="641033" lvl="1" indent="-274320" eaLnBrk="1" fontAlgn="auto" hangingPunct="1">
              <a:spcAft>
                <a:spcPts val="0"/>
              </a:spcAft>
              <a:buClr>
                <a:schemeClr val="accent3"/>
              </a:buClr>
              <a:buFont typeface="Wingdings 2"/>
              <a:buChar char=""/>
              <a:defRPr/>
            </a:pPr>
            <a:r>
              <a:rPr lang="en-US" sz="2600" dirty="0" smtClean="0"/>
              <a:t>Interdepartmental relationships. </a:t>
            </a:r>
          </a:p>
          <a:p>
            <a:pPr marL="641033" lvl="1" indent="-274320" eaLnBrk="1" fontAlgn="auto" hangingPunct="1">
              <a:spcAft>
                <a:spcPts val="0"/>
              </a:spcAft>
              <a:buClr>
                <a:schemeClr val="accent3"/>
              </a:buClr>
              <a:buFont typeface="Wingdings 2" pitchFamily="18" charset="2"/>
              <a:buNone/>
              <a:defRPr/>
            </a:pPr>
            <a:r>
              <a:rPr lang="en-US" sz="2600" dirty="0" smtClean="0"/>
              <a:t> </a:t>
            </a:r>
          </a:p>
          <a:p>
            <a:pPr marL="274320" indent="-274320" eaLnBrk="1" fontAlgn="auto" hangingPunct="1">
              <a:spcAft>
                <a:spcPts val="0"/>
              </a:spcAft>
              <a:buClr>
                <a:schemeClr val="accent3"/>
              </a:buClr>
              <a:buFont typeface="Wingdings 2"/>
              <a:buChar char=""/>
              <a:defRPr/>
            </a:pPr>
            <a:endParaRPr lang="en-US" sz="2000" dirty="0" smtClean="0"/>
          </a:p>
        </p:txBody>
      </p:sp>
      <p:sp>
        <p:nvSpPr>
          <p:cNvPr id="32772" name="Slide Number Placeholder 3"/>
          <p:cNvSpPr>
            <a:spLocks noGrp="1"/>
          </p:cNvSpPr>
          <p:nvPr>
            <p:ph type="sldNum" sz="quarter" idx="12"/>
          </p:nvPr>
        </p:nvSpPr>
        <p:spPr bwMode="auto">
          <a:noFill/>
          <a:ln>
            <a:miter lim="800000"/>
            <a:headEnd/>
            <a:tailEnd/>
          </a:ln>
        </p:spPr>
        <p:txBody>
          <a:bodyPr/>
          <a:lstStyle/>
          <a:p>
            <a:fld id="{CEF1A37F-6E4C-4443-BBB1-5B422D5015A8}" type="slidenum">
              <a:rPr lang="en-US" altLang="en-US"/>
              <a:pPr/>
              <a:t>96</a:t>
            </a:fld>
            <a:endParaRPr lang="en-US"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228600" y="152400"/>
            <a:ext cx="8763000" cy="762000"/>
          </a:xfrm>
        </p:spPr>
        <p:txBody>
          <a:bodyPr/>
          <a:lstStyle/>
          <a:p>
            <a:r>
              <a:rPr lang="en-US" altLang="en-US" sz="2000" b="1" dirty="0" smtClean="0"/>
              <a:t>Sample -organizational chart</a:t>
            </a:r>
            <a:endParaRPr lang="en-US" altLang="en-US" sz="2000" dirty="0" smtClean="0"/>
          </a:p>
        </p:txBody>
      </p:sp>
      <p:sp>
        <p:nvSpPr>
          <p:cNvPr id="7" name="Rectangle 6"/>
          <p:cNvSpPr/>
          <p:nvPr/>
        </p:nvSpPr>
        <p:spPr>
          <a:xfrm>
            <a:off x="1981200" y="1143000"/>
            <a:ext cx="3505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b="1" dirty="0"/>
              <a:t>Chief  Nursing Officer </a:t>
            </a:r>
            <a:endParaRPr lang="en-US" dirty="0"/>
          </a:p>
        </p:txBody>
      </p:sp>
      <p:sp>
        <p:nvSpPr>
          <p:cNvPr id="9" name="Rectangle 8"/>
          <p:cNvSpPr/>
          <p:nvPr/>
        </p:nvSpPr>
        <p:spPr>
          <a:xfrm>
            <a:off x="533400" y="2133600"/>
            <a:ext cx="2590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dirty="0"/>
              <a:t>Deputy chief nurse</a:t>
            </a:r>
          </a:p>
          <a:p>
            <a:pPr eaLnBrk="1" hangingPunct="1">
              <a:defRPr/>
            </a:pPr>
            <a:r>
              <a:rPr lang="en-US" dirty="0" err="1"/>
              <a:t>Adm</a:t>
            </a:r>
            <a:r>
              <a:rPr lang="en-US" dirty="0"/>
              <a:t> , Ed &amp; Standards</a:t>
            </a:r>
          </a:p>
        </p:txBody>
      </p:sp>
      <p:sp>
        <p:nvSpPr>
          <p:cNvPr id="10" name="Rectangle 9"/>
          <p:cNvSpPr/>
          <p:nvPr/>
        </p:nvSpPr>
        <p:spPr>
          <a:xfrm>
            <a:off x="6096000" y="2133600"/>
            <a:ext cx="24384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dirty="0"/>
              <a:t>Deputy chief nurse</a:t>
            </a:r>
          </a:p>
          <a:p>
            <a:pPr eaLnBrk="1" hangingPunct="1">
              <a:defRPr/>
            </a:pPr>
            <a:r>
              <a:rPr lang="en-US" dirty="0"/>
              <a:t>Surgical</a:t>
            </a:r>
          </a:p>
        </p:txBody>
      </p:sp>
      <p:sp>
        <p:nvSpPr>
          <p:cNvPr id="11" name="Rectangle 10"/>
          <p:cNvSpPr/>
          <p:nvPr/>
        </p:nvSpPr>
        <p:spPr>
          <a:xfrm>
            <a:off x="457200" y="3200400"/>
            <a:ext cx="1219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dirty="0"/>
              <a:t> ACN Nurse-Ed</a:t>
            </a:r>
          </a:p>
        </p:txBody>
      </p:sp>
      <p:sp>
        <p:nvSpPr>
          <p:cNvPr id="12" name="Rectangle 11"/>
          <p:cNvSpPr/>
          <p:nvPr/>
        </p:nvSpPr>
        <p:spPr>
          <a:xfrm>
            <a:off x="3429000" y="2133600"/>
            <a:ext cx="2286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dirty="0"/>
              <a:t>Deputy chief nurse</a:t>
            </a:r>
          </a:p>
          <a:p>
            <a:pPr eaLnBrk="1" hangingPunct="1">
              <a:defRPr/>
            </a:pPr>
            <a:r>
              <a:rPr lang="en-US" dirty="0"/>
              <a:t>Medicine</a:t>
            </a:r>
          </a:p>
        </p:txBody>
      </p:sp>
      <p:sp>
        <p:nvSpPr>
          <p:cNvPr id="13" name="Rectangle 12"/>
          <p:cNvSpPr/>
          <p:nvPr/>
        </p:nvSpPr>
        <p:spPr>
          <a:xfrm>
            <a:off x="4572000" y="3200400"/>
            <a:ext cx="1219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dirty="0" err="1"/>
              <a:t>ACNsp</a:t>
            </a:r>
            <a:r>
              <a:rPr lang="en-US" dirty="0"/>
              <a:t>.</a:t>
            </a:r>
          </a:p>
          <a:p>
            <a:pPr eaLnBrk="1" hangingPunct="1">
              <a:defRPr/>
            </a:pPr>
            <a:r>
              <a:rPr lang="en-US" dirty="0"/>
              <a:t>med</a:t>
            </a:r>
          </a:p>
        </p:txBody>
      </p:sp>
      <p:sp>
        <p:nvSpPr>
          <p:cNvPr id="33801" name="Rectangle 2"/>
          <p:cNvSpPr>
            <a:spLocks noChangeArrowheads="1"/>
          </p:cNvSpPr>
          <p:nvPr/>
        </p:nvSpPr>
        <p:spPr bwMode="auto">
          <a:xfrm>
            <a:off x="0" y="152400"/>
            <a:ext cx="1143000" cy="461963"/>
          </a:xfrm>
          <a:prstGeom prst="rect">
            <a:avLst/>
          </a:prstGeom>
          <a:noFill/>
          <a:ln w="9525">
            <a:noFill/>
            <a:miter lim="800000"/>
            <a:headEnd/>
            <a:tailEnd/>
          </a:ln>
        </p:spPr>
        <p:txBody>
          <a:bodyPr anchor="ctr">
            <a:spAutoFit/>
          </a:bodyPr>
          <a:lstStyle/>
          <a:p>
            <a:pPr indent="457200" algn="just"/>
            <a:r>
              <a:rPr lang="en-US" altLang="en-US" sz="1200" b="1">
                <a:latin typeface="Maiandra GD" pitchFamily="34" charset="0"/>
                <a:cs typeface="Times New Roman" pitchFamily="18" charset="0"/>
              </a:rPr>
              <a:t>		       </a:t>
            </a:r>
            <a:endParaRPr lang="en-US" altLang="en-US"/>
          </a:p>
        </p:txBody>
      </p:sp>
      <p:sp>
        <p:nvSpPr>
          <p:cNvPr id="33802" name="Rectangle 3"/>
          <p:cNvSpPr>
            <a:spLocks noChangeArrowheads="1"/>
          </p:cNvSpPr>
          <p:nvPr/>
        </p:nvSpPr>
        <p:spPr bwMode="auto">
          <a:xfrm>
            <a:off x="1600200" y="990600"/>
            <a:ext cx="838200" cy="1384300"/>
          </a:xfrm>
          <a:prstGeom prst="rect">
            <a:avLst/>
          </a:prstGeom>
          <a:noFill/>
          <a:ln w="9525">
            <a:noFill/>
            <a:miter lim="800000"/>
            <a:headEnd/>
            <a:tailEnd/>
          </a:ln>
        </p:spPr>
        <p:txBody>
          <a:bodyPr anchor="ctr">
            <a:spAutoFit/>
          </a:bodyPr>
          <a:lstStyle/>
          <a:p>
            <a:endParaRPr lang="en-US" altLang="en-US" sz="1200" b="1">
              <a:latin typeface="Maiandra GD" pitchFamily="34" charset="0"/>
              <a:cs typeface="Times New Roman" pitchFamily="18" charset="0"/>
            </a:endParaRPr>
          </a:p>
          <a:p>
            <a:r>
              <a:rPr lang="en-US" altLang="en-US" sz="1200" b="1">
                <a:latin typeface="Maiandra GD" pitchFamily="34" charset="0"/>
                <a:cs typeface="Times New Roman" pitchFamily="18" charset="0"/>
              </a:rPr>
              <a:t>						</a:t>
            </a:r>
            <a:endParaRPr lang="en-US" altLang="en-US"/>
          </a:p>
        </p:txBody>
      </p:sp>
      <p:sp>
        <p:nvSpPr>
          <p:cNvPr id="19" name="Rectangle 18"/>
          <p:cNvSpPr/>
          <p:nvPr/>
        </p:nvSpPr>
        <p:spPr>
          <a:xfrm>
            <a:off x="3352800" y="3200400"/>
            <a:ext cx="11430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dirty="0"/>
              <a:t>ACN</a:t>
            </a:r>
          </a:p>
          <a:p>
            <a:pPr eaLnBrk="1" hangingPunct="1">
              <a:defRPr/>
            </a:pPr>
            <a:r>
              <a:rPr lang="en-US" dirty="0" err="1"/>
              <a:t>paeds</a:t>
            </a:r>
            <a:endParaRPr lang="en-US" dirty="0"/>
          </a:p>
        </p:txBody>
      </p:sp>
      <p:sp>
        <p:nvSpPr>
          <p:cNvPr id="20" name="Rectangle 19"/>
          <p:cNvSpPr/>
          <p:nvPr/>
        </p:nvSpPr>
        <p:spPr>
          <a:xfrm>
            <a:off x="7696200" y="3352800"/>
            <a:ext cx="1219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dirty="0"/>
              <a:t>ACN </a:t>
            </a:r>
            <a:r>
              <a:rPr lang="en-US" dirty="0" err="1"/>
              <a:t>ortho</a:t>
            </a:r>
            <a:endParaRPr lang="en-US" dirty="0"/>
          </a:p>
        </p:txBody>
      </p:sp>
      <p:sp>
        <p:nvSpPr>
          <p:cNvPr id="23" name="Rectangle 22"/>
          <p:cNvSpPr/>
          <p:nvPr/>
        </p:nvSpPr>
        <p:spPr>
          <a:xfrm>
            <a:off x="6400800" y="3352800"/>
            <a:ext cx="12192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CAN</a:t>
            </a:r>
          </a:p>
          <a:p>
            <a:pPr algn="ctr" eaLnBrk="1" hangingPunct="1">
              <a:defRPr/>
            </a:pPr>
            <a:r>
              <a:rPr lang="en-US" dirty="0"/>
              <a:t>General </a:t>
            </a:r>
            <a:r>
              <a:rPr lang="en-US" dirty="0" err="1"/>
              <a:t>surg</a:t>
            </a:r>
            <a:endParaRPr lang="en-US" dirty="0"/>
          </a:p>
        </p:txBody>
      </p:sp>
      <p:sp>
        <p:nvSpPr>
          <p:cNvPr id="25" name="Rectangle 24"/>
          <p:cNvSpPr/>
          <p:nvPr/>
        </p:nvSpPr>
        <p:spPr>
          <a:xfrm>
            <a:off x="1828800" y="3276600"/>
            <a:ext cx="12954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A.CN</a:t>
            </a:r>
          </a:p>
          <a:p>
            <a:pPr algn="ctr" eaLnBrk="1" hangingPunct="1">
              <a:defRPr/>
            </a:pPr>
            <a:r>
              <a:rPr lang="en-US" dirty="0"/>
              <a:t>standards</a:t>
            </a:r>
          </a:p>
        </p:txBody>
      </p:sp>
      <p:sp>
        <p:nvSpPr>
          <p:cNvPr id="26" name="Down Arrow 25"/>
          <p:cNvSpPr/>
          <p:nvPr/>
        </p:nvSpPr>
        <p:spPr>
          <a:xfrm rot="3779597">
            <a:off x="1219994" y="1205707"/>
            <a:ext cx="484187" cy="1162050"/>
          </a:xfrm>
          <a:prstGeom prst="downArrow">
            <a:avLst>
              <a:gd name="adj1" fmla="val 3818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3" name="Down Arrow 32"/>
          <p:cNvSpPr/>
          <p:nvPr/>
        </p:nvSpPr>
        <p:spPr>
          <a:xfrm>
            <a:off x="3886200" y="1828800"/>
            <a:ext cx="484188" cy="304800"/>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4" name="Down Arrow 33"/>
          <p:cNvSpPr/>
          <p:nvPr/>
        </p:nvSpPr>
        <p:spPr>
          <a:xfrm rot="17538220">
            <a:off x="5892800" y="1171575"/>
            <a:ext cx="484188" cy="1366838"/>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5" name="Down Arrow 34"/>
          <p:cNvSpPr/>
          <p:nvPr/>
        </p:nvSpPr>
        <p:spPr>
          <a:xfrm>
            <a:off x="914400" y="2971800"/>
            <a:ext cx="484188" cy="304800"/>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6" name="Down Arrow 35"/>
          <p:cNvSpPr/>
          <p:nvPr/>
        </p:nvSpPr>
        <p:spPr>
          <a:xfrm>
            <a:off x="2209800" y="2971800"/>
            <a:ext cx="484188" cy="304800"/>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7" name="Down Arrow 36"/>
          <p:cNvSpPr/>
          <p:nvPr/>
        </p:nvSpPr>
        <p:spPr>
          <a:xfrm>
            <a:off x="3657600" y="2971800"/>
            <a:ext cx="484188" cy="228600"/>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8" name="Down Arrow 37"/>
          <p:cNvSpPr/>
          <p:nvPr/>
        </p:nvSpPr>
        <p:spPr>
          <a:xfrm>
            <a:off x="4800600" y="2971800"/>
            <a:ext cx="484188" cy="228600"/>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9" name="Down Arrow 38"/>
          <p:cNvSpPr/>
          <p:nvPr/>
        </p:nvSpPr>
        <p:spPr>
          <a:xfrm>
            <a:off x="6553200" y="3048000"/>
            <a:ext cx="484188" cy="304800"/>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0" name="Down Arrow 39"/>
          <p:cNvSpPr/>
          <p:nvPr/>
        </p:nvSpPr>
        <p:spPr>
          <a:xfrm>
            <a:off x="7772400" y="3048000"/>
            <a:ext cx="484188" cy="304800"/>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3816" name="Slide Number Placeholder 40"/>
          <p:cNvSpPr>
            <a:spLocks noGrp="1"/>
          </p:cNvSpPr>
          <p:nvPr>
            <p:ph type="sldNum" sz="quarter" idx="12"/>
          </p:nvPr>
        </p:nvSpPr>
        <p:spPr bwMode="auto">
          <a:noFill/>
          <a:ln>
            <a:miter lim="800000"/>
            <a:headEnd/>
            <a:tailEnd/>
          </a:ln>
        </p:spPr>
        <p:txBody>
          <a:bodyPr/>
          <a:lstStyle/>
          <a:p>
            <a:fld id="{140808AF-6D72-408E-8D93-7DF885514BE2}" type="slidenum">
              <a:rPr lang="en-US" altLang="en-US"/>
              <a:pPr/>
              <a:t>97</a:t>
            </a:fld>
            <a:endParaRPr lang="en-US" altLang="en-US"/>
          </a:p>
        </p:txBody>
      </p:sp>
      <p:sp>
        <p:nvSpPr>
          <p:cNvPr id="29" name="Rectangle 28"/>
          <p:cNvSpPr/>
          <p:nvPr/>
        </p:nvSpPr>
        <p:spPr>
          <a:xfrm>
            <a:off x="4800600" y="4876800"/>
            <a:ext cx="990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SNO</a:t>
            </a:r>
          </a:p>
          <a:p>
            <a:pPr algn="ctr" eaLnBrk="1" hangingPunct="1">
              <a:defRPr/>
            </a:pPr>
            <a:r>
              <a:rPr lang="en-US" dirty="0"/>
              <a:t>Med WD 2</a:t>
            </a:r>
          </a:p>
        </p:txBody>
      </p:sp>
      <p:sp>
        <p:nvSpPr>
          <p:cNvPr id="30" name="Rectangle 29"/>
          <p:cNvSpPr/>
          <p:nvPr/>
        </p:nvSpPr>
        <p:spPr>
          <a:xfrm>
            <a:off x="6019800" y="4800600"/>
            <a:ext cx="838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SNO </a:t>
            </a:r>
          </a:p>
          <a:p>
            <a:pPr algn="ctr" eaLnBrk="1" hangingPunct="1">
              <a:defRPr/>
            </a:pPr>
            <a:r>
              <a:rPr lang="en-US" dirty="0"/>
              <a:t>Med Wd 3</a:t>
            </a:r>
          </a:p>
        </p:txBody>
      </p:sp>
      <p:sp>
        <p:nvSpPr>
          <p:cNvPr id="31" name="Rectangle 30"/>
          <p:cNvSpPr/>
          <p:nvPr/>
        </p:nvSpPr>
        <p:spPr>
          <a:xfrm>
            <a:off x="3581400" y="48768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dirty="0"/>
              <a:t>SNO</a:t>
            </a:r>
          </a:p>
          <a:p>
            <a:pPr algn="ctr" eaLnBrk="1" hangingPunct="1">
              <a:defRPr/>
            </a:pPr>
            <a:r>
              <a:rPr lang="en-US" dirty="0"/>
              <a:t>Med Wd 1</a:t>
            </a:r>
          </a:p>
        </p:txBody>
      </p:sp>
      <p:sp>
        <p:nvSpPr>
          <p:cNvPr id="32" name="Down Arrow 31"/>
          <p:cNvSpPr/>
          <p:nvPr/>
        </p:nvSpPr>
        <p:spPr>
          <a:xfrm rot="1515523" flipH="1">
            <a:off x="4511675" y="4278313"/>
            <a:ext cx="144463" cy="706437"/>
          </a:xfrm>
          <a:prstGeom prst="downArrow">
            <a:avLst>
              <a:gd name="adj1" fmla="val 50000"/>
              <a:gd name="adj2" fmla="val 58853"/>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2" name="Down Arrow 41"/>
          <p:cNvSpPr/>
          <p:nvPr/>
        </p:nvSpPr>
        <p:spPr>
          <a:xfrm>
            <a:off x="5029200" y="4267200"/>
            <a:ext cx="76200" cy="533400"/>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3" name="Down Arrow 42"/>
          <p:cNvSpPr/>
          <p:nvPr/>
        </p:nvSpPr>
        <p:spPr>
          <a:xfrm rot="19050489">
            <a:off x="5799138" y="4202113"/>
            <a:ext cx="127000" cy="749300"/>
          </a:xfrm>
          <a:prstGeom prst="downArrow">
            <a:avLst>
              <a:gd name="adj1" fmla="val 50000"/>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10000"/>
              </a:lnSpc>
              <a:spcBef>
                <a:spcPts val="600"/>
              </a:spcBef>
              <a:spcAft>
                <a:spcPts val="1200"/>
              </a:spcAft>
              <a:buFont typeface="Arial" pitchFamily="34" charset="0"/>
              <a:buNone/>
            </a:pPr>
            <a:r>
              <a:rPr lang="en-US" dirty="0" smtClean="0">
                <a:solidFill>
                  <a:schemeClr val="tx1"/>
                </a:solidFill>
                <a:latin typeface="Calibri" pitchFamily="34" charset="0"/>
              </a:rPr>
              <a:t>Tiers or Levels (4):</a:t>
            </a:r>
          </a:p>
          <a:p>
            <a:pPr marL="628650" lvl="2" indent="-342900">
              <a:lnSpc>
                <a:spcPct val="110000"/>
              </a:lnSpc>
              <a:spcBef>
                <a:spcPts val="600"/>
              </a:spcBef>
              <a:spcAft>
                <a:spcPts val="1200"/>
              </a:spcAft>
              <a:buFont typeface="Gill Sans MT" pitchFamily="34" charset="0"/>
              <a:buChar char="–"/>
            </a:pPr>
            <a:r>
              <a:rPr lang="en-GB" sz="2800" dirty="0" smtClean="0">
                <a:solidFill>
                  <a:schemeClr val="tx1"/>
                </a:solidFill>
                <a:latin typeface="Calibri" pitchFamily="34" charset="0"/>
              </a:rPr>
              <a:t>Tier 1: Community level; </a:t>
            </a:r>
          </a:p>
          <a:p>
            <a:pPr marL="628650" lvl="2" indent="-342900">
              <a:lnSpc>
                <a:spcPct val="110000"/>
              </a:lnSpc>
              <a:spcBef>
                <a:spcPts val="600"/>
              </a:spcBef>
              <a:spcAft>
                <a:spcPts val="1200"/>
              </a:spcAft>
              <a:buFont typeface="Gill Sans MT" pitchFamily="34" charset="0"/>
              <a:buChar char="–"/>
            </a:pPr>
            <a:r>
              <a:rPr lang="en-GB" sz="2800" dirty="0" smtClean="0">
                <a:solidFill>
                  <a:schemeClr val="tx1"/>
                </a:solidFill>
                <a:latin typeface="Calibri" pitchFamily="34" charset="0"/>
              </a:rPr>
              <a:t>Tier 2: Primary Care level </a:t>
            </a:r>
          </a:p>
          <a:p>
            <a:pPr marL="628650" lvl="2" indent="-342900">
              <a:lnSpc>
                <a:spcPct val="110000"/>
              </a:lnSpc>
              <a:spcBef>
                <a:spcPts val="600"/>
              </a:spcBef>
              <a:spcAft>
                <a:spcPts val="1200"/>
              </a:spcAft>
              <a:buFont typeface="Gill Sans MT" pitchFamily="34" charset="0"/>
              <a:buChar char="–"/>
            </a:pPr>
            <a:r>
              <a:rPr lang="en-GB" sz="2800" dirty="0" smtClean="0">
                <a:solidFill>
                  <a:schemeClr val="tx1"/>
                </a:solidFill>
                <a:latin typeface="Calibri" pitchFamily="34" charset="0"/>
              </a:rPr>
              <a:t>Tier 3: County level </a:t>
            </a:r>
          </a:p>
          <a:p>
            <a:pPr marL="628650" lvl="2" indent="-342900">
              <a:lnSpc>
                <a:spcPct val="110000"/>
              </a:lnSpc>
              <a:spcBef>
                <a:spcPts val="600"/>
              </a:spcBef>
              <a:spcAft>
                <a:spcPts val="1200"/>
              </a:spcAft>
              <a:buFont typeface="Gill Sans MT" pitchFamily="34" charset="0"/>
              <a:buChar char="–"/>
            </a:pPr>
            <a:r>
              <a:rPr lang="en-GB" sz="2800" dirty="0" smtClean="0">
                <a:solidFill>
                  <a:schemeClr val="tx1"/>
                </a:solidFill>
                <a:latin typeface="Calibri" pitchFamily="34" charset="0"/>
              </a:rPr>
              <a:t>Tier 4: National level</a:t>
            </a:r>
            <a:endParaRPr lang="en-US" dirty="0">
              <a:solidFill>
                <a:schemeClr val="tx1"/>
              </a:solidFill>
            </a:endParaRPr>
          </a:p>
        </p:txBody>
      </p:sp>
      <p:sp>
        <p:nvSpPr>
          <p:cNvPr id="3" name="Title 2"/>
          <p:cNvSpPr>
            <a:spLocks noGrp="1"/>
          </p:cNvSpPr>
          <p:nvPr>
            <p:ph type="title"/>
          </p:nvPr>
        </p:nvSpPr>
        <p:spPr/>
        <p:txBody>
          <a:bodyPr/>
          <a:lstStyle/>
          <a:p>
            <a:r>
              <a:rPr lang="en-US" sz="2800" dirty="0" smtClean="0"/>
              <a:t>Organisation of Health Services in Kenya</a:t>
            </a:r>
            <a:endParaRPr lang="en-US" dirty="0"/>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98</a:t>
            </a:fld>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smtClean="0"/>
              <a:t>Organisation of Health Services in Kenya (Cont’d</a:t>
            </a:r>
            <a:endParaRPr lang="en-US" dirty="0"/>
          </a:p>
        </p:txBody>
      </p:sp>
      <p:sp>
        <p:nvSpPr>
          <p:cNvPr id="4" name="Slide Number Placeholder 3"/>
          <p:cNvSpPr>
            <a:spLocks noGrp="1"/>
          </p:cNvSpPr>
          <p:nvPr>
            <p:ph type="sldNum" sz="quarter" idx="12"/>
          </p:nvPr>
        </p:nvSpPr>
        <p:spPr/>
        <p:txBody>
          <a:bodyPr/>
          <a:lstStyle/>
          <a:p>
            <a:pPr>
              <a:defRPr/>
            </a:pPr>
            <a:fld id="{1D32BF61-CA63-4F5C-A54F-EF21C0B112D8}" type="slidenum">
              <a:rPr lang="en-US" smtClean="0"/>
              <a:pPr>
                <a:defRPr/>
              </a:pPr>
              <a:t>99</a:t>
            </a:fld>
            <a:endParaRPr lang="en-US"/>
          </a:p>
        </p:txBody>
      </p:sp>
      <p:grpSp>
        <p:nvGrpSpPr>
          <p:cNvPr id="5" name="Group 6"/>
          <p:cNvGrpSpPr>
            <a:grpSpLocks noGrp="1"/>
          </p:cNvGrpSpPr>
          <p:nvPr>
            <p:ph idx="1"/>
          </p:nvPr>
        </p:nvGrpSpPr>
        <p:grpSpPr bwMode="auto">
          <a:xfrm>
            <a:off x="381000" y="1719263"/>
            <a:ext cx="8407400" cy="4406900"/>
            <a:chOff x="585912" y="1124744"/>
            <a:chExt cx="8173839" cy="5256584"/>
          </a:xfrm>
        </p:grpSpPr>
        <p:sp>
          <p:nvSpPr>
            <p:cNvPr id="6" name="Rounded Rectangle 1"/>
            <p:cNvSpPr>
              <a:spLocks/>
            </p:cNvSpPr>
            <p:nvPr/>
          </p:nvSpPr>
          <p:spPr bwMode="auto">
            <a:xfrm>
              <a:off x="4573985" y="1521567"/>
              <a:ext cx="4183781" cy="846982"/>
            </a:xfrm>
            <a:prstGeom prst="roundRect">
              <a:avLst>
                <a:gd name="adj" fmla="val 16667"/>
              </a:avLst>
            </a:prstGeom>
            <a:solidFill>
              <a:schemeClr val="accent1">
                <a:lumMod val="20000"/>
                <a:lumOff val="80000"/>
              </a:schemeClr>
            </a:solidFill>
            <a:ln w="25400">
              <a:noFill/>
              <a:round/>
              <a:headEnd/>
              <a:tailEnd/>
            </a:ln>
            <a:scene3d>
              <a:camera prst="orthographicFront"/>
              <a:lightRig rig="threePt" dir="t"/>
            </a:scene3d>
            <a:sp3d>
              <a:bevelT/>
            </a:sp3d>
          </p:spPr>
          <p:txBody>
            <a:bodyPr anchor="ctr"/>
            <a:lstStyle/>
            <a:p>
              <a:pPr marL="114300" indent="-114300" fontAlgn="auto">
                <a:spcBef>
                  <a:spcPts val="0"/>
                </a:spcBef>
                <a:spcAft>
                  <a:spcPts val="0"/>
                </a:spcAft>
                <a:buFontTx/>
                <a:buChar char="•"/>
                <a:defRPr/>
              </a:pPr>
              <a:r>
                <a:rPr lang="en-US" sz="1200" dirty="0">
                  <a:latin typeface="Gill Sans MT" pitchFamily="34" charset="0"/>
                  <a:ea typeface="Calibri" pitchFamily="34" charset="0"/>
                  <a:cs typeface="Times New Roman" pitchFamily="18" charset="0"/>
                </a:rPr>
                <a:t>Highly specialised health care, for area / region of specialisation</a:t>
              </a:r>
            </a:p>
            <a:p>
              <a:pPr marL="114300" indent="-114300" eaLnBrk="0" fontAlgn="auto" hangingPunct="0">
                <a:spcBef>
                  <a:spcPts val="0"/>
                </a:spcBef>
                <a:spcAft>
                  <a:spcPts val="0"/>
                </a:spcAft>
                <a:buFontTx/>
                <a:buChar char="•"/>
                <a:defRPr/>
              </a:pPr>
              <a:r>
                <a:rPr lang="en-US" sz="1200" dirty="0">
                  <a:latin typeface="Gill Sans MT" pitchFamily="34" charset="0"/>
                  <a:ea typeface="Calibri" pitchFamily="34" charset="0"/>
                  <a:cs typeface="Times New Roman" pitchFamily="18" charset="0"/>
                </a:rPr>
                <a:t>Training and research services on issues of national importance</a:t>
              </a:r>
            </a:p>
          </p:txBody>
        </p:sp>
        <p:sp>
          <p:nvSpPr>
            <p:cNvPr id="7" name="Rounded Rectangle 36"/>
            <p:cNvSpPr>
              <a:spLocks/>
            </p:cNvSpPr>
            <p:nvPr/>
          </p:nvSpPr>
          <p:spPr bwMode="auto">
            <a:xfrm>
              <a:off x="4572000" y="2799298"/>
              <a:ext cx="4187751" cy="1044576"/>
            </a:xfrm>
            <a:prstGeom prst="roundRect">
              <a:avLst>
                <a:gd name="adj" fmla="val 16667"/>
              </a:avLst>
            </a:prstGeom>
            <a:solidFill>
              <a:schemeClr val="accent3">
                <a:lumMod val="20000"/>
                <a:lumOff val="80000"/>
              </a:schemeClr>
            </a:solidFill>
            <a:ln w="25400">
              <a:noFill/>
              <a:round/>
              <a:headEnd/>
              <a:tailEnd/>
            </a:ln>
            <a:scene3d>
              <a:camera prst="orthographicFront"/>
              <a:lightRig rig="threePt" dir="t"/>
            </a:scene3d>
            <a:sp3d>
              <a:bevelT/>
            </a:sp3d>
          </p:spPr>
          <p:txBody>
            <a:bodyPr anchor="ctr"/>
            <a:lstStyle/>
            <a:p>
              <a:pPr marL="114300" indent="-114300" fontAlgn="auto">
                <a:spcBef>
                  <a:spcPts val="0"/>
                </a:spcBef>
                <a:spcAft>
                  <a:spcPts val="0"/>
                </a:spcAft>
                <a:buFont typeface="Arial" pitchFamily="34" charset="0"/>
                <a:buChar char="•"/>
                <a:defRPr/>
              </a:pPr>
              <a:r>
                <a:rPr lang="en-US" sz="1050" dirty="0">
                  <a:latin typeface="Gill Sans MT" pitchFamily="34" charset="0"/>
                  <a:cs typeface="Calibri" pitchFamily="34" charset="0"/>
                </a:rPr>
                <a:t>Comprehensive in-patient diagnostic, medical, surgical and rehabilitative care, including reproductive health services</a:t>
              </a:r>
              <a:endParaRPr lang="en-US" sz="1050" dirty="0">
                <a:latin typeface="Gill Sans MT" pitchFamily="34" charset="0"/>
                <a:cs typeface="Times New Roman" pitchFamily="18" charset="0"/>
              </a:endParaRPr>
            </a:p>
            <a:p>
              <a:pPr marL="114300" indent="-114300" eaLnBrk="0" fontAlgn="auto" hangingPunct="0">
                <a:spcBef>
                  <a:spcPts val="0"/>
                </a:spcBef>
                <a:spcAft>
                  <a:spcPts val="0"/>
                </a:spcAft>
                <a:buFont typeface="Arial" pitchFamily="34" charset="0"/>
                <a:buChar char="•"/>
                <a:defRPr/>
              </a:pPr>
              <a:r>
                <a:rPr lang="en-US" sz="1050" dirty="0">
                  <a:latin typeface="Gill Sans MT" pitchFamily="34" charset="0"/>
                  <a:cs typeface="Calibri" pitchFamily="34" charset="0"/>
                </a:rPr>
                <a:t>Specialised outpatient services</a:t>
              </a:r>
              <a:endParaRPr lang="en-US" sz="1050" dirty="0">
                <a:latin typeface="Gill Sans MT" pitchFamily="34" charset="0"/>
                <a:cs typeface="Times New Roman" pitchFamily="18" charset="0"/>
              </a:endParaRPr>
            </a:p>
            <a:p>
              <a:pPr marL="114300" indent="-114300" eaLnBrk="0" fontAlgn="auto" hangingPunct="0">
                <a:spcBef>
                  <a:spcPts val="0"/>
                </a:spcBef>
                <a:spcAft>
                  <a:spcPts val="0"/>
                </a:spcAft>
                <a:buFont typeface="Arial" pitchFamily="34" charset="0"/>
                <a:buChar char="•"/>
                <a:defRPr/>
              </a:pPr>
              <a:r>
                <a:rPr lang="en-US" sz="1050" dirty="0">
                  <a:latin typeface="Gill Sans MT" pitchFamily="34" charset="0"/>
                  <a:cs typeface="Calibri" pitchFamily="34" charset="0"/>
                </a:rPr>
                <a:t>Facilitate, and manage referrals from lower levels, and other referrals</a:t>
              </a:r>
              <a:endParaRPr lang="en-US" sz="1050" dirty="0">
                <a:latin typeface="Gill Sans MT" pitchFamily="34" charset="0"/>
                <a:cs typeface="Times New Roman" pitchFamily="18" charset="0"/>
              </a:endParaRPr>
            </a:p>
            <a:p>
              <a:pPr marL="114300" indent="-114300" eaLnBrk="0" fontAlgn="auto" hangingPunct="0">
                <a:spcBef>
                  <a:spcPts val="0"/>
                </a:spcBef>
                <a:spcAft>
                  <a:spcPts val="0"/>
                </a:spcAft>
                <a:buFont typeface="Arial" pitchFamily="34" charset="0"/>
                <a:buChar char="•"/>
                <a:defRPr/>
              </a:pPr>
              <a:r>
                <a:rPr lang="en-US" sz="1050" dirty="0">
                  <a:latin typeface="Gill Sans MT" pitchFamily="34" charset="0"/>
                  <a:cs typeface="Calibri" pitchFamily="34" charset="0"/>
                </a:rPr>
                <a:t>With other County Referral Facilities, form the County Referral System</a:t>
              </a:r>
              <a:endParaRPr lang="en-US" sz="1050" dirty="0">
                <a:latin typeface="Gill Sans MT" pitchFamily="34" charset="0"/>
                <a:cs typeface="+mn-cs"/>
              </a:endParaRPr>
            </a:p>
          </p:txBody>
        </p:sp>
        <p:sp>
          <p:nvSpPr>
            <p:cNvPr id="8" name="Rounded Rectangle 37"/>
            <p:cNvSpPr>
              <a:spLocks/>
            </p:cNvSpPr>
            <p:nvPr/>
          </p:nvSpPr>
          <p:spPr bwMode="auto">
            <a:xfrm>
              <a:off x="4579801" y="4214017"/>
              <a:ext cx="4172148" cy="942258"/>
            </a:xfrm>
            <a:prstGeom prst="roundRect">
              <a:avLst>
                <a:gd name="adj" fmla="val 16667"/>
              </a:avLst>
            </a:prstGeom>
            <a:solidFill>
              <a:schemeClr val="accent3">
                <a:lumMod val="20000"/>
                <a:lumOff val="80000"/>
              </a:schemeClr>
            </a:solidFill>
            <a:ln w="25400">
              <a:noFill/>
              <a:round/>
              <a:headEnd/>
              <a:tailEnd/>
            </a:ln>
            <a:scene3d>
              <a:camera prst="orthographicFront"/>
              <a:lightRig rig="threePt" dir="t"/>
            </a:scene3d>
            <a:sp3d>
              <a:bevelT/>
            </a:sp3d>
          </p:spPr>
          <p:txBody>
            <a:bodyPr anchor="ctr"/>
            <a:lstStyle/>
            <a:p>
              <a:pPr marL="114300" indent="-114300" fontAlgn="auto">
                <a:spcBef>
                  <a:spcPts val="0"/>
                </a:spcBef>
                <a:spcAft>
                  <a:spcPts val="0"/>
                </a:spcAft>
                <a:buFontTx/>
                <a:buChar char="•"/>
                <a:defRPr/>
              </a:pPr>
              <a:r>
                <a:rPr lang="en-US" sz="1050" dirty="0">
                  <a:latin typeface="Gill Sans MT" pitchFamily="34" charset="0"/>
                  <a:cs typeface="Calibri" pitchFamily="34" charset="0"/>
                </a:rPr>
                <a:t>Disease prevention and health promotion services</a:t>
              </a:r>
              <a:endParaRPr lang="en-US" sz="1050" dirty="0">
                <a:latin typeface="Gill Sans MT" pitchFamily="34" charset="0"/>
                <a:cs typeface="Times New Roman" pitchFamily="18" charset="0"/>
              </a:endParaRPr>
            </a:p>
            <a:p>
              <a:pPr marL="114300" indent="-114300" eaLnBrk="0" fontAlgn="auto" hangingPunct="0">
                <a:spcBef>
                  <a:spcPts val="0"/>
                </a:spcBef>
                <a:spcAft>
                  <a:spcPts val="0"/>
                </a:spcAft>
                <a:buFontTx/>
                <a:buChar char="•"/>
                <a:defRPr/>
              </a:pPr>
              <a:r>
                <a:rPr lang="en-US" sz="1050" dirty="0">
                  <a:latin typeface="Gill Sans MT" pitchFamily="34" charset="0"/>
                  <a:cs typeface="Calibri" pitchFamily="34" charset="0"/>
                </a:rPr>
                <a:t>Basic outpatient diagnostic, medical surgical &amp; rehabilitative services </a:t>
              </a:r>
              <a:endParaRPr lang="en-US" sz="1050" dirty="0">
                <a:latin typeface="Gill Sans MT" pitchFamily="34" charset="0"/>
                <a:cs typeface="Times New Roman" pitchFamily="18" charset="0"/>
              </a:endParaRPr>
            </a:p>
            <a:p>
              <a:pPr marL="114300" indent="-114300" eaLnBrk="0" fontAlgn="auto" hangingPunct="0">
                <a:spcBef>
                  <a:spcPts val="0"/>
                </a:spcBef>
                <a:spcAft>
                  <a:spcPts val="0"/>
                </a:spcAft>
                <a:buFontTx/>
                <a:buChar char="•"/>
                <a:defRPr/>
              </a:pPr>
              <a:r>
                <a:rPr lang="en-US" sz="1050" dirty="0">
                  <a:latin typeface="Gill Sans MT" pitchFamily="34" charset="0"/>
                  <a:cs typeface="Calibri" pitchFamily="34" charset="0"/>
                </a:rPr>
                <a:t>Inpatient services for emergency clients awaiting referral, clients for observation, and normal delivery services</a:t>
              </a:r>
              <a:endParaRPr lang="en-US" sz="1050" dirty="0">
                <a:latin typeface="Gill Sans MT" pitchFamily="34" charset="0"/>
                <a:cs typeface="Times New Roman" pitchFamily="18" charset="0"/>
              </a:endParaRPr>
            </a:p>
            <a:p>
              <a:pPr marL="114300" indent="-114300" eaLnBrk="0" fontAlgn="auto" hangingPunct="0">
                <a:spcBef>
                  <a:spcPts val="0"/>
                </a:spcBef>
                <a:spcAft>
                  <a:spcPts val="0"/>
                </a:spcAft>
                <a:buFontTx/>
                <a:buChar char="•"/>
                <a:defRPr/>
              </a:pPr>
              <a:r>
                <a:rPr lang="en-US" sz="1050" dirty="0">
                  <a:latin typeface="Gill Sans MT" pitchFamily="34" charset="0"/>
                  <a:cs typeface="Calibri" pitchFamily="34" charset="0"/>
                </a:rPr>
                <a:t>Facilitate referral of clients from communities, and to referral facilities</a:t>
              </a:r>
              <a:endParaRPr lang="en-US" sz="1050" dirty="0">
                <a:latin typeface="Gill Sans MT" pitchFamily="34" charset="0"/>
                <a:cs typeface="+mn-cs"/>
              </a:endParaRPr>
            </a:p>
          </p:txBody>
        </p:sp>
        <p:sp>
          <p:nvSpPr>
            <p:cNvPr id="9" name="Rounded Rectangle 38"/>
            <p:cNvSpPr>
              <a:spLocks/>
            </p:cNvSpPr>
            <p:nvPr/>
          </p:nvSpPr>
          <p:spPr bwMode="auto">
            <a:xfrm>
              <a:off x="4583510" y="5522119"/>
              <a:ext cx="4164731" cy="859209"/>
            </a:xfrm>
            <a:prstGeom prst="roundRect">
              <a:avLst>
                <a:gd name="adj" fmla="val 16667"/>
              </a:avLst>
            </a:prstGeom>
            <a:solidFill>
              <a:schemeClr val="accent3">
                <a:lumMod val="20000"/>
                <a:lumOff val="80000"/>
              </a:schemeClr>
            </a:solidFill>
            <a:ln w="25400">
              <a:noFill/>
              <a:round/>
              <a:headEnd/>
              <a:tailEnd/>
            </a:ln>
            <a:scene3d>
              <a:camera prst="orthographicFront"/>
              <a:lightRig rig="threePt" dir="t"/>
            </a:scene3d>
            <a:sp3d>
              <a:bevelT/>
            </a:sp3d>
          </p:spPr>
          <p:txBody>
            <a:bodyPr anchor="ctr"/>
            <a:lstStyle/>
            <a:p>
              <a:pPr marL="114300" indent="-114300" fontAlgn="auto">
                <a:spcBef>
                  <a:spcPts val="0"/>
                </a:spcBef>
                <a:spcAft>
                  <a:spcPts val="0"/>
                </a:spcAft>
                <a:buFontTx/>
                <a:buChar char="•"/>
                <a:defRPr/>
              </a:pPr>
              <a:r>
                <a:rPr lang="en-US" sz="1050" dirty="0">
                  <a:latin typeface="Gill Sans MT" pitchFamily="34" charset="0"/>
                  <a:cs typeface="Calibri" pitchFamily="34" charset="0"/>
                </a:rPr>
                <a:t>Facilitate individuals, households and communities adopt appropriate healthy </a:t>
              </a:r>
              <a:r>
                <a:rPr lang="en-US" sz="1050" dirty="0" err="1">
                  <a:latin typeface="Gill Sans MT" pitchFamily="34" charset="0"/>
                  <a:cs typeface="Calibri" pitchFamily="34" charset="0"/>
                </a:rPr>
                <a:t>behaviours</a:t>
              </a:r>
              <a:endParaRPr lang="en-US" sz="1050" dirty="0">
                <a:latin typeface="Gill Sans MT" pitchFamily="34" charset="0"/>
                <a:cs typeface="Times New Roman" pitchFamily="18" charset="0"/>
              </a:endParaRPr>
            </a:p>
            <a:p>
              <a:pPr marL="114300" indent="-114300" eaLnBrk="0" fontAlgn="auto" hangingPunct="0">
                <a:spcBef>
                  <a:spcPts val="0"/>
                </a:spcBef>
                <a:spcAft>
                  <a:spcPts val="0"/>
                </a:spcAft>
                <a:buFontTx/>
                <a:buChar char="•"/>
                <a:defRPr/>
              </a:pPr>
              <a:r>
                <a:rPr lang="en-US" sz="1050" dirty="0">
                  <a:latin typeface="Gill Sans MT" pitchFamily="34" charset="0"/>
                  <a:cs typeface="Calibri" pitchFamily="34" charset="0"/>
                </a:rPr>
                <a:t>Provide agreed health services</a:t>
              </a:r>
              <a:endParaRPr lang="en-US" sz="1050" dirty="0">
                <a:latin typeface="Gill Sans MT" pitchFamily="34" charset="0"/>
                <a:cs typeface="Times New Roman" pitchFamily="18" charset="0"/>
              </a:endParaRPr>
            </a:p>
            <a:p>
              <a:pPr marL="114300" indent="-114300" eaLnBrk="0" fontAlgn="auto" hangingPunct="0">
                <a:spcBef>
                  <a:spcPts val="0"/>
                </a:spcBef>
                <a:spcAft>
                  <a:spcPts val="0"/>
                </a:spcAft>
                <a:buFontTx/>
                <a:buChar char="•"/>
                <a:defRPr/>
              </a:pPr>
              <a:r>
                <a:rPr lang="en-US" sz="1050" dirty="0" err="1">
                  <a:latin typeface="Gill Sans MT" pitchFamily="34" charset="0"/>
                  <a:cs typeface="Calibri" pitchFamily="34" charset="0"/>
                </a:rPr>
                <a:t>Recognise</a:t>
              </a:r>
              <a:r>
                <a:rPr lang="en-US" sz="1050" dirty="0">
                  <a:latin typeface="Gill Sans MT" pitchFamily="34" charset="0"/>
                  <a:cs typeface="Calibri" pitchFamily="34" charset="0"/>
                </a:rPr>
                <a:t> signs and symptoms of conditions requiring referral,</a:t>
              </a:r>
              <a:endParaRPr lang="en-US" sz="1050" dirty="0">
                <a:latin typeface="Gill Sans MT" pitchFamily="34" charset="0"/>
                <a:cs typeface="Times New Roman" pitchFamily="18" charset="0"/>
              </a:endParaRPr>
            </a:p>
            <a:p>
              <a:pPr marL="114300" indent="-114300" eaLnBrk="0" fontAlgn="auto" hangingPunct="0">
                <a:spcBef>
                  <a:spcPts val="0"/>
                </a:spcBef>
                <a:spcAft>
                  <a:spcPts val="0"/>
                </a:spcAft>
                <a:buFontTx/>
                <a:buChar char="•"/>
                <a:defRPr/>
              </a:pPr>
              <a:r>
                <a:rPr lang="en-US" sz="1050" dirty="0">
                  <a:latin typeface="Gill Sans MT" pitchFamily="34" charset="0"/>
                  <a:cs typeface="Calibri" pitchFamily="34" charset="0"/>
                </a:rPr>
                <a:t>Facilitate community diagnosis, management &amp;referral. </a:t>
              </a:r>
              <a:endParaRPr lang="en-US" sz="1050" dirty="0">
                <a:latin typeface="Gill Sans MT" pitchFamily="34" charset="0"/>
                <a:cs typeface="+mn-cs"/>
              </a:endParaRPr>
            </a:p>
          </p:txBody>
        </p:sp>
        <p:sp>
          <p:nvSpPr>
            <p:cNvPr id="10" name="Rectangle 40"/>
            <p:cNvSpPr>
              <a:spLocks/>
            </p:cNvSpPr>
            <p:nvPr/>
          </p:nvSpPr>
          <p:spPr bwMode="auto">
            <a:xfrm>
              <a:off x="585912" y="2775488"/>
              <a:ext cx="1819673" cy="1061244"/>
            </a:xfrm>
            <a:prstGeom prst="rect">
              <a:avLst/>
            </a:prstGeom>
            <a:solidFill>
              <a:schemeClr val="accent3">
                <a:lumMod val="20000"/>
                <a:lumOff val="80000"/>
              </a:schemeClr>
            </a:solidFill>
            <a:ln w="25400">
              <a:noFill/>
              <a:miter lim="800000"/>
              <a:headEnd/>
              <a:tailEnd/>
            </a:ln>
            <a:scene3d>
              <a:camera prst="orthographicFront"/>
              <a:lightRig rig="threePt" dir="t"/>
            </a:scene3d>
            <a:sp3d>
              <a:bevelT/>
            </a:sp3d>
          </p:spPr>
          <p:txBody>
            <a:bodyPr anchor="ctr"/>
            <a:lstStyle/>
            <a:p>
              <a:pPr algn="ctr" fontAlgn="auto">
                <a:spcBef>
                  <a:spcPts val="0"/>
                </a:spcBef>
                <a:spcAft>
                  <a:spcPts val="0"/>
                </a:spcAft>
                <a:defRPr/>
              </a:pPr>
              <a:r>
                <a:rPr lang="en-US" sz="1400" b="1" dirty="0">
                  <a:latin typeface="Gill Sans MT" pitchFamily="34" charset="0"/>
                  <a:cs typeface="Times New Roman" pitchFamily="18" charset="0"/>
                </a:rPr>
                <a:t>COUNTY REFERRAL FACILITIES</a:t>
              </a:r>
              <a:endParaRPr lang="en-US" sz="1400" dirty="0">
                <a:latin typeface="Gill Sans MT" pitchFamily="34" charset="0"/>
                <a:cs typeface="+mn-cs"/>
              </a:endParaRPr>
            </a:p>
          </p:txBody>
        </p:sp>
        <p:sp>
          <p:nvSpPr>
            <p:cNvPr id="11" name="Rectangle 44"/>
            <p:cNvSpPr>
              <a:spLocks/>
            </p:cNvSpPr>
            <p:nvPr/>
          </p:nvSpPr>
          <p:spPr bwMode="auto">
            <a:xfrm>
              <a:off x="586706" y="1566069"/>
              <a:ext cx="1818085" cy="846981"/>
            </a:xfrm>
            <a:prstGeom prst="rect">
              <a:avLst/>
            </a:prstGeom>
            <a:solidFill>
              <a:schemeClr val="accent1">
                <a:lumMod val="20000"/>
                <a:lumOff val="80000"/>
              </a:schemeClr>
            </a:solidFill>
            <a:ln w="25400">
              <a:noFill/>
              <a:miter lim="800000"/>
              <a:headEnd/>
              <a:tailEnd/>
            </a:ln>
            <a:scene3d>
              <a:camera prst="orthographicFront"/>
              <a:lightRig rig="threePt" dir="t"/>
            </a:scene3d>
            <a:sp3d>
              <a:bevelT/>
            </a:sp3d>
          </p:spPr>
          <p:txBody>
            <a:bodyPr anchor="ctr"/>
            <a:lstStyle/>
            <a:p>
              <a:pPr algn="ctr" fontAlgn="auto">
                <a:spcBef>
                  <a:spcPts val="0"/>
                </a:spcBef>
                <a:spcAft>
                  <a:spcPts val="0"/>
                </a:spcAft>
                <a:defRPr/>
              </a:pPr>
              <a:r>
                <a:rPr lang="en-US" sz="1400" b="1" dirty="0">
                  <a:latin typeface="Gill Sans MT" pitchFamily="34" charset="0"/>
                  <a:cs typeface="Times New Roman" pitchFamily="18" charset="0"/>
                </a:rPr>
                <a:t>NATIONAL REFERRAL FACILITIES</a:t>
              </a:r>
              <a:endParaRPr lang="en-US" sz="1400" dirty="0">
                <a:latin typeface="Gill Sans MT" pitchFamily="34" charset="0"/>
                <a:cs typeface="+mn-cs"/>
              </a:endParaRPr>
            </a:p>
          </p:txBody>
        </p:sp>
        <p:sp>
          <p:nvSpPr>
            <p:cNvPr id="12" name="Up-Down Arrow 49"/>
            <p:cNvSpPr>
              <a:spLocks/>
            </p:cNvSpPr>
            <p:nvPr/>
          </p:nvSpPr>
          <p:spPr bwMode="auto">
            <a:xfrm>
              <a:off x="1357635" y="2392629"/>
              <a:ext cx="276225" cy="406669"/>
            </a:xfrm>
            <a:prstGeom prst="upDownArrow">
              <a:avLst>
                <a:gd name="adj1" fmla="val 50000"/>
                <a:gd name="adj2" fmla="val 25506"/>
              </a:avLst>
            </a:prstGeom>
            <a:solidFill>
              <a:schemeClr val="accent3"/>
            </a:solidFill>
            <a:ln w="9525">
              <a:noFill/>
              <a:miter lim="800000"/>
              <a:headEnd/>
              <a:tailEnd/>
            </a:ln>
            <a:effectLst/>
            <a:scene3d>
              <a:camera prst="orthographicFront"/>
              <a:lightRig rig="threePt" dir="t"/>
            </a:scene3d>
            <a:sp3d>
              <a:bevelT/>
            </a:sp3d>
          </p:spPr>
          <p:txBody>
            <a:bodyPr anchor="ctr"/>
            <a:lstStyle/>
            <a:p>
              <a:pPr fontAlgn="auto">
                <a:spcBef>
                  <a:spcPts val="0"/>
                </a:spcBef>
                <a:spcAft>
                  <a:spcPts val="0"/>
                </a:spcAft>
                <a:defRPr/>
              </a:pPr>
              <a:endParaRPr lang="en-US">
                <a:latin typeface="+mn-lt"/>
                <a:cs typeface="+mn-cs"/>
              </a:endParaRPr>
            </a:p>
          </p:txBody>
        </p:sp>
        <p:sp>
          <p:nvSpPr>
            <p:cNvPr id="13" name="Rectangle 61"/>
            <p:cNvSpPr>
              <a:spLocks/>
            </p:cNvSpPr>
            <p:nvPr/>
          </p:nvSpPr>
          <p:spPr bwMode="auto">
            <a:xfrm>
              <a:off x="7325358" y="2484400"/>
              <a:ext cx="1262957" cy="217481"/>
            </a:xfrm>
            <a:prstGeom prst="rect">
              <a:avLst/>
            </a:prstGeom>
            <a:solidFill>
              <a:srgbClr val="FFFFFF"/>
            </a:solidFill>
            <a:ln>
              <a:noFill/>
            </a:ln>
            <a:extLst/>
          </p:spPr>
          <p:txBody>
            <a:bodyPr anchor="ctr"/>
            <a:lstStyle/>
            <a:p>
              <a:pPr fontAlgn="auto">
                <a:spcBef>
                  <a:spcPts val="0"/>
                </a:spcBef>
                <a:spcAft>
                  <a:spcPts val="0"/>
                </a:spcAft>
                <a:defRPr/>
              </a:pPr>
              <a:r>
                <a:rPr lang="en-US" sz="1050" b="1" dirty="0">
                  <a:latin typeface="Gill Sans MT" pitchFamily="34" charset="0"/>
                  <a:cs typeface="Times New Roman" pitchFamily="18" charset="0"/>
                </a:rPr>
                <a:t>Referral services</a:t>
              </a:r>
              <a:endParaRPr lang="en-US" sz="1050" b="1" dirty="0">
                <a:latin typeface="Gill Sans MT" pitchFamily="34" charset="0"/>
                <a:cs typeface="+mn-cs"/>
              </a:endParaRPr>
            </a:p>
          </p:txBody>
        </p:sp>
        <p:sp>
          <p:nvSpPr>
            <p:cNvPr id="14" name="Rectangle 62"/>
            <p:cNvSpPr>
              <a:spLocks/>
            </p:cNvSpPr>
            <p:nvPr/>
          </p:nvSpPr>
          <p:spPr bwMode="auto">
            <a:xfrm>
              <a:off x="7323785" y="3914938"/>
              <a:ext cx="1264531" cy="225535"/>
            </a:xfrm>
            <a:prstGeom prst="rect">
              <a:avLst/>
            </a:prstGeom>
            <a:solidFill>
              <a:srgbClr val="FFFFFF"/>
            </a:solidFill>
            <a:ln>
              <a:noFill/>
            </a:ln>
            <a:extLst/>
          </p:spPr>
          <p:txBody>
            <a:bodyPr anchor="ctr"/>
            <a:lstStyle/>
            <a:p>
              <a:pPr fontAlgn="auto">
                <a:spcBef>
                  <a:spcPts val="0"/>
                </a:spcBef>
                <a:spcAft>
                  <a:spcPts val="0"/>
                </a:spcAft>
                <a:defRPr/>
              </a:pPr>
              <a:r>
                <a:rPr lang="en-US" sz="1050" b="1" dirty="0">
                  <a:latin typeface="Gill Sans MT" pitchFamily="34" charset="0"/>
                  <a:cs typeface="Times New Roman" pitchFamily="18" charset="0"/>
                </a:rPr>
                <a:t>Referral services</a:t>
              </a:r>
              <a:endParaRPr lang="en-US" sz="1050" b="1" dirty="0">
                <a:latin typeface="Gill Sans MT" pitchFamily="34" charset="0"/>
                <a:cs typeface="+mn-cs"/>
              </a:endParaRPr>
            </a:p>
          </p:txBody>
        </p:sp>
        <p:sp>
          <p:nvSpPr>
            <p:cNvPr id="15" name="Rectangle 63"/>
            <p:cNvSpPr>
              <a:spLocks/>
            </p:cNvSpPr>
            <p:nvPr/>
          </p:nvSpPr>
          <p:spPr bwMode="auto">
            <a:xfrm>
              <a:off x="7323785" y="5221432"/>
              <a:ext cx="1264531" cy="215870"/>
            </a:xfrm>
            <a:prstGeom prst="rect">
              <a:avLst/>
            </a:prstGeom>
            <a:solidFill>
              <a:srgbClr val="FFFFFF"/>
            </a:solidFill>
            <a:ln>
              <a:noFill/>
            </a:ln>
            <a:extLst/>
          </p:spPr>
          <p:txBody>
            <a:bodyPr anchor="ctr"/>
            <a:lstStyle/>
            <a:p>
              <a:pPr fontAlgn="auto">
                <a:spcBef>
                  <a:spcPts val="0"/>
                </a:spcBef>
                <a:spcAft>
                  <a:spcPts val="0"/>
                </a:spcAft>
                <a:defRPr/>
              </a:pPr>
              <a:r>
                <a:rPr lang="en-US" sz="1050" b="1" dirty="0">
                  <a:latin typeface="Gill Sans MT" pitchFamily="34" charset="0"/>
                  <a:cs typeface="Times New Roman" pitchFamily="18" charset="0"/>
                </a:rPr>
                <a:t>Referral services</a:t>
              </a:r>
              <a:endParaRPr lang="en-US" sz="1050" b="1" dirty="0">
                <a:latin typeface="Gill Sans MT" pitchFamily="34" charset="0"/>
                <a:cs typeface="+mn-cs"/>
              </a:endParaRPr>
            </a:p>
          </p:txBody>
        </p:sp>
        <p:sp>
          <p:nvSpPr>
            <p:cNvPr id="16" name="Rectangle 8"/>
            <p:cNvSpPr>
              <a:spLocks/>
            </p:cNvSpPr>
            <p:nvPr/>
          </p:nvSpPr>
          <p:spPr bwMode="auto">
            <a:xfrm>
              <a:off x="585912" y="4199170"/>
              <a:ext cx="1819673" cy="942256"/>
            </a:xfrm>
            <a:prstGeom prst="rect">
              <a:avLst/>
            </a:prstGeom>
            <a:solidFill>
              <a:schemeClr val="accent3">
                <a:lumMod val="20000"/>
                <a:lumOff val="80000"/>
              </a:schemeClr>
            </a:solidFill>
            <a:ln w="25400">
              <a:noFill/>
              <a:miter lim="800000"/>
              <a:headEnd/>
              <a:tailEnd/>
            </a:ln>
            <a:scene3d>
              <a:camera prst="orthographicFront"/>
              <a:lightRig rig="threePt" dir="t"/>
            </a:scene3d>
            <a:sp3d>
              <a:bevelT/>
            </a:sp3d>
          </p:spPr>
          <p:txBody>
            <a:bodyPr anchor="ctr"/>
            <a:lstStyle/>
            <a:p>
              <a:pPr algn="ctr" fontAlgn="auto">
                <a:spcBef>
                  <a:spcPts val="0"/>
                </a:spcBef>
                <a:spcAft>
                  <a:spcPts val="0"/>
                </a:spcAft>
                <a:defRPr/>
              </a:pPr>
              <a:r>
                <a:rPr lang="en-US" sz="1400" b="1" dirty="0">
                  <a:latin typeface="Gill Sans MT" pitchFamily="34" charset="0"/>
                  <a:cs typeface="Times New Roman" pitchFamily="18" charset="0"/>
                </a:rPr>
                <a:t>PRIMARY CARE FACILITIES</a:t>
              </a:r>
              <a:endParaRPr lang="en-US" sz="1400" dirty="0">
                <a:latin typeface="Gill Sans MT" pitchFamily="34" charset="0"/>
                <a:cs typeface="+mn-cs"/>
              </a:endParaRPr>
            </a:p>
          </p:txBody>
        </p:sp>
        <p:sp>
          <p:nvSpPr>
            <p:cNvPr id="17" name="AutoShape 7"/>
            <p:cNvSpPr>
              <a:spLocks/>
            </p:cNvSpPr>
            <p:nvPr/>
          </p:nvSpPr>
          <p:spPr bwMode="auto">
            <a:xfrm>
              <a:off x="1357635" y="3823741"/>
              <a:ext cx="276225" cy="390275"/>
            </a:xfrm>
            <a:prstGeom prst="upDownArrow">
              <a:avLst>
                <a:gd name="adj1" fmla="val 50000"/>
                <a:gd name="adj2" fmla="val 25506"/>
              </a:avLst>
            </a:prstGeom>
            <a:solidFill>
              <a:schemeClr val="accent3"/>
            </a:solidFill>
            <a:ln w="9525">
              <a:noFill/>
              <a:miter lim="800000"/>
              <a:headEnd/>
              <a:tailEnd/>
            </a:ln>
            <a:effectLst/>
            <a:scene3d>
              <a:camera prst="orthographicFront"/>
              <a:lightRig rig="threePt" dir="t"/>
            </a:scene3d>
            <a:sp3d>
              <a:bevelT/>
            </a:sp3d>
          </p:spPr>
          <p:txBody>
            <a:bodyPr anchor="ctr"/>
            <a:lstStyle/>
            <a:p>
              <a:pPr fontAlgn="auto">
                <a:spcBef>
                  <a:spcPts val="0"/>
                </a:spcBef>
                <a:spcAft>
                  <a:spcPts val="0"/>
                </a:spcAft>
                <a:defRPr/>
              </a:pPr>
              <a:endParaRPr lang="en-US">
                <a:latin typeface="+mn-lt"/>
                <a:cs typeface="+mn-cs"/>
              </a:endParaRPr>
            </a:p>
          </p:txBody>
        </p:sp>
        <p:sp>
          <p:nvSpPr>
            <p:cNvPr id="18" name="AutoShape 6"/>
            <p:cNvSpPr>
              <a:spLocks/>
            </p:cNvSpPr>
            <p:nvPr/>
          </p:nvSpPr>
          <p:spPr bwMode="auto">
            <a:xfrm>
              <a:off x="1357635" y="5087144"/>
              <a:ext cx="276225" cy="427038"/>
            </a:xfrm>
            <a:prstGeom prst="upDownArrow">
              <a:avLst>
                <a:gd name="adj1" fmla="val 50000"/>
                <a:gd name="adj2" fmla="val 30352"/>
              </a:avLst>
            </a:prstGeom>
            <a:solidFill>
              <a:schemeClr val="accent3"/>
            </a:solidFill>
            <a:ln w="9525">
              <a:noFill/>
              <a:miter lim="800000"/>
              <a:headEnd/>
              <a:tailEnd/>
            </a:ln>
            <a:effectLst/>
            <a:scene3d>
              <a:camera prst="orthographicFront"/>
              <a:lightRig rig="threePt" dir="t"/>
            </a:scene3d>
            <a:sp3d>
              <a:bevelT/>
            </a:sp3d>
          </p:spPr>
          <p:txBody>
            <a:bodyPr anchor="ctr"/>
            <a:lstStyle/>
            <a:p>
              <a:pPr fontAlgn="auto">
                <a:spcBef>
                  <a:spcPts val="0"/>
                </a:spcBef>
                <a:spcAft>
                  <a:spcPts val="0"/>
                </a:spcAft>
                <a:defRPr/>
              </a:pPr>
              <a:endParaRPr lang="en-US">
                <a:latin typeface="+mn-lt"/>
                <a:cs typeface="+mn-cs"/>
              </a:endParaRPr>
            </a:p>
          </p:txBody>
        </p:sp>
        <p:sp>
          <p:nvSpPr>
            <p:cNvPr id="19" name="Rectangle 22"/>
            <p:cNvSpPr>
              <a:spLocks noChangeArrowheads="1"/>
            </p:cNvSpPr>
            <p:nvPr/>
          </p:nvSpPr>
          <p:spPr bwMode="auto">
            <a:xfrm>
              <a:off x="816298" y="1124744"/>
              <a:ext cx="1358900" cy="293687"/>
            </a:xfrm>
            <a:prstGeom prst="rect">
              <a:avLst/>
            </a:prstGeom>
            <a:solidFill>
              <a:schemeClr val="accent1"/>
            </a:solidFill>
            <a:ln w="9525">
              <a:noFill/>
              <a:miter lim="800000"/>
              <a:headEnd/>
              <a:tailEnd/>
            </a:ln>
            <a:effectLst/>
            <a:scene3d>
              <a:camera prst="orthographicFront"/>
              <a:lightRig rig="threePt" dir="t"/>
            </a:scene3d>
            <a:sp3d>
              <a:bevelT/>
            </a:sp3d>
          </p:spPr>
          <p:txBody>
            <a:bodyPr anchor="ctr"/>
            <a:lstStyle/>
            <a:p>
              <a:pPr algn="ctr" fontAlgn="auto">
                <a:spcBef>
                  <a:spcPts val="0"/>
                </a:spcBef>
                <a:spcAft>
                  <a:spcPts val="0"/>
                </a:spcAft>
                <a:defRPr/>
              </a:pPr>
              <a:r>
                <a:rPr lang="en-US" sz="1050" b="1" dirty="0">
                  <a:solidFill>
                    <a:schemeClr val="bg1"/>
                  </a:solidFill>
                  <a:latin typeface="Gill Sans MT" pitchFamily="34" charset="0"/>
                  <a:cs typeface="+mn-cs"/>
                </a:rPr>
                <a:t>LEVELS</a:t>
              </a:r>
              <a:endParaRPr lang="en-US" sz="1050" dirty="0">
                <a:solidFill>
                  <a:schemeClr val="bg1"/>
                </a:solidFill>
                <a:latin typeface="Gill Sans MT" pitchFamily="34" charset="0"/>
                <a:cs typeface="+mn-cs"/>
              </a:endParaRPr>
            </a:p>
          </p:txBody>
        </p:sp>
        <p:sp>
          <p:nvSpPr>
            <p:cNvPr id="20" name="Rectangle 24"/>
            <p:cNvSpPr>
              <a:spLocks noChangeArrowheads="1"/>
            </p:cNvSpPr>
            <p:nvPr/>
          </p:nvSpPr>
          <p:spPr bwMode="auto">
            <a:xfrm>
              <a:off x="2838623" y="1124744"/>
              <a:ext cx="1306513" cy="293687"/>
            </a:xfrm>
            <a:prstGeom prst="rect">
              <a:avLst/>
            </a:prstGeom>
            <a:solidFill>
              <a:schemeClr val="accent1"/>
            </a:solidFill>
            <a:ln w="9525">
              <a:noFill/>
              <a:miter lim="800000"/>
              <a:headEnd/>
              <a:tailEnd/>
            </a:ln>
            <a:effectLst/>
            <a:scene3d>
              <a:camera prst="orthographicFront"/>
              <a:lightRig rig="threePt" dir="t"/>
            </a:scene3d>
            <a:sp3d>
              <a:bevelT/>
            </a:sp3d>
          </p:spPr>
          <p:txBody>
            <a:bodyPr anchor="ctr"/>
            <a:lstStyle/>
            <a:p>
              <a:pPr algn="ctr" fontAlgn="auto">
                <a:spcBef>
                  <a:spcPts val="0"/>
                </a:spcBef>
                <a:spcAft>
                  <a:spcPts val="0"/>
                </a:spcAft>
                <a:defRPr/>
              </a:pPr>
              <a:r>
                <a:rPr lang="en-US" sz="1050" b="1" dirty="0">
                  <a:solidFill>
                    <a:schemeClr val="bg1"/>
                  </a:solidFill>
                  <a:latin typeface="Gill Sans MT" pitchFamily="34" charset="0"/>
                  <a:ea typeface="Times New Roman" pitchFamily="18" charset="0"/>
                  <a:cs typeface="+mn-cs"/>
                </a:rPr>
                <a:t>DESCRIPTION</a:t>
              </a:r>
              <a:endParaRPr lang="en-US" sz="1050" dirty="0">
                <a:solidFill>
                  <a:schemeClr val="bg1"/>
                </a:solidFill>
                <a:latin typeface="Gill Sans MT" pitchFamily="34" charset="0"/>
                <a:cs typeface="+mn-cs"/>
              </a:endParaRPr>
            </a:p>
          </p:txBody>
        </p:sp>
        <p:sp>
          <p:nvSpPr>
            <p:cNvPr id="21" name="Rectangle 23"/>
            <p:cNvSpPr>
              <a:spLocks noChangeArrowheads="1"/>
            </p:cNvSpPr>
            <p:nvPr/>
          </p:nvSpPr>
          <p:spPr bwMode="auto">
            <a:xfrm>
              <a:off x="4744207" y="1124744"/>
              <a:ext cx="3843337" cy="293687"/>
            </a:xfrm>
            <a:prstGeom prst="rect">
              <a:avLst/>
            </a:prstGeom>
            <a:solidFill>
              <a:schemeClr val="accent1"/>
            </a:solidFill>
            <a:ln w="9525">
              <a:noFill/>
              <a:miter lim="800000"/>
              <a:headEnd/>
              <a:tailEnd/>
            </a:ln>
            <a:effectLst/>
            <a:scene3d>
              <a:camera prst="orthographicFront"/>
              <a:lightRig rig="threePt" dir="t"/>
            </a:scene3d>
            <a:sp3d>
              <a:bevelT/>
            </a:sp3d>
          </p:spPr>
          <p:txBody>
            <a:bodyPr anchor="ctr"/>
            <a:lstStyle/>
            <a:p>
              <a:pPr algn="ctr" fontAlgn="auto">
                <a:spcBef>
                  <a:spcPts val="0"/>
                </a:spcBef>
                <a:spcAft>
                  <a:spcPts val="0"/>
                </a:spcAft>
                <a:defRPr/>
              </a:pPr>
              <a:r>
                <a:rPr lang="en-US" sz="1050" b="1" dirty="0">
                  <a:solidFill>
                    <a:schemeClr val="bg1"/>
                  </a:solidFill>
                  <a:latin typeface="Gill Sans MT" pitchFamily="34" charset="0"/>
                  <a:ea typeface="Times New Roman" pitchFamily="18" charset="0"/>
                  <a:cs typeface="+mn-cs"/>
                </a:rPr>
                <a:t>FOCUS</a:t>
              </a:r>
              <a:endParaRPr lang="en-US" sz="1050" dirty="0">
                <a:solidFill>
                  <a:schemeClr val="bg1"/>
                </a:solidFill>
                <a:latin typeface="Gill Sans MT" pitchFamily="34" charset="0"/>
                <a:cs typeface="+mn-cs"/>
              </a:endParaRPr>
            </a:p>
          </p:txBody>
        </p:sp>
        <p:sp>
          <p:nvSpPr>
            <p:cNvPr id="22" name="Rectangle 5"/>
            <p:cNvSpPr>
              <a:spLocks/>
            </p:cNvSpPr>
            <p:nvPr/>
          </p:nvSpPr>
          <p:spPr bwMode="auto">
            <a:xfrm>
              <a:off x="585912" y="5503863"/>
              <a:ext cx="1819673" cy="877465"/>
            </a:xfrm>
            <a:prstGeom prst="rect">
              <a:avLst/>
            </a:prstGeom>
            <a:solidFill>
              <a:schemeClr val="accent3">
                <a:lumMod val="20000"/>
                <a:lumOff val="80000"/>
              </a:schemeClr>
            </a:solidFill>
            <a:ln w="25400">
              <a:noFill/>
              <a:miter lim="800000"/>
              <a:headEnd/>
              <a:tailEnd/>
            </a:ln>
            <a:scene3d>
              <a:camera prst="orthographicFront"/>
              <a:lightRig rig="threePt" dir="t"/>
            </a:scene3d>
            <a:sp3d>
              <a:bevelT/>
            </a:sp3d>
          </p:spPr>
          <p:txBody>
            <a:bodyPr anchor="ctr"/>
            <a:lstStyle/>
            <a:p>
              <a:pPr algn="ctr" fontAlgn="auto">
                <a:spcBef>
                  <a:spcPts val="0"/>
                </a:spcBef>
                <a:spcAft>
                  <a:spcPts val="0"/>
                </a:spcAft>
                <a:defRPr/>
              </a:pPr>
              <a:r>
                <a:rPr lang="en-US" sz="1400" b="1" dirty="0">
                  <a:latin typeface="Gill Sans MT" pitchFamily="34" charset="0"/>
                  <a:cs typeface="Times New Roman" pitchFamily="18" charset="0"/>
                </a:rPr>
                <a:t>COMMUNITY UNITS</a:t>
              </a:r>
              <a:endParaRPr lang="en-US" sz="1400" dirty="0">
                <a:latin typeface="Gill Sans MT" pitchFamily="34" charset="0"/>
                <a:cs typeface="+mn-cs"/>
              </a:endParaRPr>
            </a:p>
          </p:txBody>
        </p:sp>
        <p:sp>
          <p:nvSpPr>
            <p:cNvPr id="23" name="Rectangle 4"/>
            <p:cNvSpPr>
              <a:spLocks/>
            </p:cNvSpPr>
            <p:nvPr/>
          </p:nvSpPr>
          <p:spPr bwMode="auto">
            <a:xfrm>
              <a:off x="2483768" y="2799298"/>
              <a:ext cx="2016223" cy="1044576"/>
            </a:xfrm>
            <a:prstGeom prst="rect">
              <a:avLst/>
            </a:prstGeom>
            <a:solidFill>
              <a:schemeClr val="accent3">
                <a:lumMod val="20000"/>
                <a:lumOff val="80000"/>
              </a:schemeClr>
            </a:solidFill>
            <a:ln w="25400">
              <a:noFill/>
              <a:miter lim="800000"/>
              <a:headEnd/>
              <a:tailEnd/>
            </a:ln>
            <a:scene3d>
              <a:camera prst="orthographicFront"/>
              <a:lightRig rig="threePt" dir="t"/>
            </a:scene3d>
            <a:sp3d>
              <a:bevelT/>
            </a:sp3d>
          </p:spPr>
          <p:txBody>
            <a:bodyPr anchor="ctr"/>
            <a:lstStyle/>
            <a:p>
              <a:pPr fontAlgn="auto">
                <a:spcBef>
                  <a:spcPts val="0"/>
                </a:spcBef>
                <a:spcAft>
                  <a:spcPts val="0"/>
                </a:spcAft>
                <a:defRPr/>
              </a:pPr>
              <a:r>
                <a:rPr lang="en-US" sz="1100" dirty="0">
                  <a:latin typeface="Gill Sans MT" pitchFamily="34" charset="0"/>
                  <a:cs typeface="Times New Roman" pitchFamily="18" charset="0"/>
                </a:rPr>
                <a:t>All district, sub-district hospitals, including NGO / private, form network of County Referral Services in a county</a:t>
              </a:r>
              <a:endParaRPr lang="en-US" sz="1100" dirty="0">
                <a:latin typeface="Gill Sans MT" pitchFamily="34" charset="0"/>
                <a:cs typeface="+mn-cs"/>
              </a:endParaRPr>
            </a:p>
          </p:txBody>
        </p:sp>
        <p:sp>
          <p:nvSpPr>
            <p:cNvPr id="24" name="Rectangle 3"/>
            <p:cNvSpPr>
              <a:spLocks/>
            </p:cNvSpPr>
            <p:nvPr/>
          </p:nvSpPr>
          <p:spPr bwMode="auto">
            <a:xfrm>
              <a:off x="2483768" y="1550142"/>
              <a:ext cx="2016223" cy="818407"/>
            </a:xfrm>
            <a:prstGeom prst="rect">
              <a:avLst/>
            </a:prstGeom>
            <a:solidFill>
              <a:schemeClr val="accent1">
                <a:lumMod val="20000"/>
                <a:lumOff val="80000"/>
              </a:schemeClr>
            </a:solidFill>
            <a:ln w="25400">
              <a:noFill/>
              <a:miter lim="800000"/>
              <a:headEnd/>
              <a:tailEnd/>
            </a:ln>
            <a:scene3d>
              <a:camera prst="orthographicFront"/>
              <a:lightRig rig="threePt" dir="t"/>
            </a:scene3d>
            <a:sp3d>
              <a:bevelT/>
            </a:sp3d>
          </p:spPr>
          <p:txBody>
            <a:bodyPr anchor="ctr"/>
            <a:lstStyle/>
            <a:p>
              <a:pPr fontAlgn="auto">
                <a:spcBef>
                  <a:spcPts val="0"/>
                </a:spcBef>
                <a:spcAft>
                  <a:spcPts val="0"/>
                </a:spcAft>
                <a:defRPr/>
              </a:pPr>
              <a:r>
                <a:rPr lang="en-US" sz="1200" dirty="0">
                  <a:latin typeface="Gill Sans MT" pitchFamily="34" charset="0"/>
                  <a:cs typeface="Times New Roman" pitchFamily="18" charset="0"/>
                </a:rPr>
                <a:t>All PGH’s, and National Referrals</a:t>
              </a:r>
            </a:p>
            <a:p>
              <a:pPr eaLnBrk="0" fontAlgn="auto" hangingPunct="0">
                <a:spcBef>
                  <a:spcPts val="0"/>
                </a:spcBef>
                <a:spcAft>
                  <a:spcPts val="0"/>
                </a:spcAft>
                <a:defRPr/>
              </a:pPr>
              <a:r>
                <a:rPr lang="en-US" sz="1200" dirty="0">
                  <a:latin typeface="Gill Sans MT" pitchFamily="34" charset="0"/>
                  <a:cs typeface="Times New Roman" pitchFamily="18" charset="0"/>
                </a:rPr>
                <a:t>Are general, regional, or discipline specialists </a:t>
              </a:r>
              <a:endParaRPr lang="en-US" sz="1200" dirty="0">
                <a:latin typeface="Gill Sans MT" pitchFamily="34" charset="0"/>
                <a:cs typeface="+mn-cs"/>
              </a:endParaRPr>
            </a:p>
          </p:txBody>
        </p:sp>
        <p:sp>
          <p:nvSpPr>
            <p:cNvPr id="25" name="Rectangle 2"/>
            <p:cNvSpPr>
              <a:spLocks/>
            </p:cNvSpPr>
            <p:nvPr/>
          </p:nvSpPr>
          <p:spPr bwMode="auto">
            <a:xfrm>
              <a:off x="2483768" y="4211637"/>
              <a:ext cx="2016222" cy="935906"/>
            </a:xfrm>
            <a:prstGeom prst="rect">
              <a:avLst/>
            </a:prstGeom>
            <a:solidFill>
              <a:schemeClr val="accent3">
                <a:lumMod val="20000"/>
                <a:lumOff val="80000"/>
              </a:schemeClr>
            </a:solidFill>
            <a:ln w="25400">
              <a:noFill/>
              <a:miter lim="800000"/>
              <a:headEnd/>
              <a:tailEnd/>
            </a:ln>
            <a:scene3d>
              <a:camera prst="orthographicFront"/>
              <a:lightRig rig="threePt" dir="t"/>
            </a:scene3d>
            <a:sp3d>
              <a:bevelT/>
            </a:sp3d>
          </p:spPr>
          <p:txBody>
            <a:bodyPr anchor="ctr"/>
            <a:lstStyle/>
            <a:p>
              <a:pPr fontAlgn="auto">
                <a:spcBef>
                  <a:spcPts val="0"/>
                </a:spcBef>
                <a:spcAft>
                  <a:spcPts val="0"/>
                </a:spcAft>
                <a:defRPr/>
              </a:pPr>
              <a:r>
                <a:rPr lang="en-US" sz="1200" dirty="0">
                  <a:latin typeface="Gill Sans MT" pitchFamily="34" charset="0"/>
                  <a:cs typeface="Times New Roman" pitchFamily="18" charset="0"/>
                </a:rPr>
                <a:t>All dispensaries, health </a:t>
              </a:r>
              <a:r>
                <a:rPr lang="en-US" sz="1200" dirty="0" err="1">
                  <a:latin typeface="Gill Sans MT" pitchFamily="34" charset="0"/>
                  <a:cs typeface="Times New Roman" pitchFamily="18" charset="0"/>
                </a:rPr>
                <a:t>centres</a:t>
              </a:r>
              <a:r>
                <a:rPr lang="en-US" sz="1200" dirty="0">
                  <a:latin typeface="Gill Sans MT" pitchFamily="34" charset="0"/>
                  <a:cs typeface="Times New Roman" pitchFamily="18" charset="0"/>
                </a:rPr>
                <a:t>, clinics, maternity homes</a:t>
              </a:r>
            </a:p>
            <a:p>
              <a:pPr eaLnBrk="0" fontAlgn="auto" hangingPunct="0">
                <a:spcBef>
                  <a:spcPts val="0"/>
                </a:spcBef>
                <a:spcAft>
                  <a:spcPts val="0"/>
                </a:spcAft>
                <a:defRPr/>
              </a:pPr>
              <a:r>
                <a:rPr lang="en-US" sz="1200" dirty="0">
                  <a:latin typeface="Gill Sans MT" pitchFamily="34" charset="0"/>
                  <a:cs typeface="Times New Roman" pitchFamily="18" charset="0"/>
                </a:rPr>
                <a:t>Catchment area: 30,000 persons</a:t>
              </a:r>
              <a:endParaRPr lang="en-US" sz="1200" dirty="0">
                <a:latin typeface="Gill Sans MT" pitchFamily="34" charset="0"/>
                <a:cs typeface="+mn-cs"/>
              </a:endParaRPr>
            </a:p>
          </p:txBody>
        </p:sp>
        <p:sp>
          <p:nvSpPr>
            <p:cNvPr id="26" name="Rectangle 1"/>
            <p:cNvSpPr>
              <a:spLocks/>
            </p:cNvSpPr>
            <p:nvPr/>
          </p:nvSpPr>
          <p:spPr bwMode="auto">
            <a:xfrm>
              <a:off x="2483768" y="5514182"/>
              <a:ext cx="2016222" cy="867146"/>
            </a:xfrm>
            <a:prstGeom prst="rect">
              <a:avLst/>
            </a:prstGeom>
            <a:solidFill>
              <a:schemeClr val="accent3">
                <a:lumMod val="20000"/>
                <a:lumOff val="80000"/>
              </a:schemeClr>
            </a:solidFill>
            <a:ln w="25400">
              <a:noFill/>
              <a:miter lim="800000"/>
              <a:headEnd/>
              <a:tailEnd/>
            </a:ln>
            <a:scene3d>
              <a:camera prst="orthographicFront"/>
              <a:lightRig rig="threePt" dir="t"/>
            </a:scene3d>
            <a:sp3d>
              <a:bevelT/>
            </a:sp3d>
          </p:spPr>
          <p:txBody>
            <a:bodyPr anchor="ctr"/>
            <a:lstStyle/>
            <a:p>
              <a:pPr fontAlgn="auto">
                <a:spcBef>
                  <a:spcPts val="0"/>
                </a:spcBef>
                <a:spcAft>
                  <a:spcPts val="0"/>
                </a:spcAft>
                <a:defRPr/>
              </a:pPr>
              <a:r>
                <a:rPr lang="en-US" sz="1200" dirty="0">
                  <a:latin typeface="Gill Sans MT" pitchFamily="34" charset="0"/>
                  <a:cs typeface="Times New Roman" pitchFamily="18" charset="0"/>
                </a:rPr>
                <a:t>No physical facilities</a:t>
              </a:r>
              <a:endParaRPr lang="en-US" sz="1200" dirty="0">
                <a:latin typeface="Gill Sans MT" pitchFamily="34" charset="0"/>
                <a:cs typeface="+mn-cs"/>
              </a:endParaRPr>
            </a:p>
          </p:txBody>
        </p:sp>
        <p:cxnSp>
          <p:nvCxnSpPr>
            <p:cNvPr id="27" name="Straight Arrow Connector 26"/>
            <p:cNvCxnSpPr/>
            <p:nvPr/>
          </p:nvCxnSpPr>
          <p:spPr>
            <a:xfrm>
              <a:off x="6666354" y="2368410"/>
              <a:ext cx="0" cy="430129"/>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6666354" y="3844055"/>
              <a:ext cx="0" cy="370522"/>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666354" y="5156994"/>
              <a:ext cx="0" cy="365689"/>
            </a:xfrm>
            <a:prstGeom prst="straightConnector1">
              <a:avLst/>
            </a:prstGeom>
            <a:ln w="28575">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7">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Grid">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themeOverride>
</file>

<file path=ppt/theme/themeOverride2.xml><?xml version="1.0" encoding="utf-8"?>
<a:themeOverride xmlns:a="http://schemas.openxmlformats.org/drawingml/2006/main">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themeOverride>
</file>

<file path=docProps/app.xml><?xml version="1.0" encoding="utf-8"?>
<Properties xmlns="http://schemas.openxmlformats.org/officeDocument/2006/extended-properties" xmlns:vt="http://schemas.openxmlformats.org/officeDocument/2006/docPropsVTypes">
  <Template>Theme7</Template>
  <TotalTime>5366</TotalTime>
  <Words>7989</Words>
  <Application>Microsoft Office PowerPoint</Application>
  <PresentationFormat>On-screen Show (4:3)</PresentationFormat>
  <Paragraphs>1178</Paragraphs>
  <Slides>145</Slides>
  <Notes>12</Notes>
  <HiddenSlides>0</HiddenSlides>
  <MMClips>0</MMClips>
  <ScaleCrop>false</ScaleCrop>
  <HeadingPairs>
    <vt:vector size="4" baseType="variant">
      <vt:variant>
        <vt:lpstr>Theme</vt:lpstr>
      </vt:variant>
      <vt:variant>
        <vt:i4>4</vt:i4>
      </vt:variant>
      <vt:variant>
        <vt:lpstr>Slide Titles</vt:lpstr>
      </vt:variant>
      <vt:variant>
        <vt:i4>145</vt:i4>
      </vt:variant>
    </vt:vector>
  </HeadingPairs>
  <TitlesOfParts>
    <vt:vector size="149" baseType="lpstr">
      <vt:lpstr>Theme7</vt:lpstr>
      <vt:lpstr>Custom Design</vt:lpstr>
      <vt:lpstr>1_Grid</vt:lpstr>
      <vt:lpstr>1_Custom Design</vt:lpstr>
      <vt:lpstr>INTRODUCTION TO LEADERSHIP AND MANAGEMENT  </vt:lpstr>
      <vt:lpstr>COURSE OUTLINE</vt:lpstr>
      <vt:lpstr> DEFINATIONS OF MANAGEMENT</vt:lpstr>
      <vt:lpstr>MANAGEMENT THEORIES</vt:lpstr>
      <vt:lpstr>Classical theory</vt:lpstr>
      <vt:lpstr>Classical theory</vt:lpstr>
      <vt:lpstr>Classical theory</vt:lpstr>
      <vt:lpstr>Behavioral/ Humanistic/ motivation theory</vt:lpstr>
      <vt:lpstr>Behavioral/ Humanistic theory</vt:lpstr>
      <vt:lpstr>Behavioral/ Humanistic theory</vt:lpstr>
      <vt:lpstr>Behavioral/ Humanistic theory</vt:lpstr>
      <vt:lpstr>Behavioral/ Humanistic theory</vt:lpstr>
      <vt:lpstr>Slide 13</vt:lpstr>
      <vt:lpstr> Behavioral/Humanistic theory</vt:lpstr>
      <vt:lpstr>Slide 15</vt:lpstr>
      <vt:lpstr>Behavioral/Humanistic theory</vt:lpstr>
      <vt:lpstr>Behavioral/ Humanistic theory</vt:lpstr>
      <vt:lpstr>Two factor-Hertzberg</vt:lpstr>
      <vt:lpstr>Slide 19</vt:lpstr>
      <vt:lpstr>Systems theory</vt:lpstr>
      <vt:lpstr>Systems theory cont..</vt:lpstr>
      <vt:lpstr>Contingency theory</vt:lpstr>
      <vt:lpstr>LEADERSHIP</vt:lpstr>
      <vt:lpstr>Definitions</vt:lpstr>
      <vt:lpstr>Difference between a manger and a leader</vt:lpstr>
      <vt:lpstr>Types of leadership</vt:lpstr>
      <vt:lpstr>Theories of leadership</vt:lpstr>
      <vt:lpstr> Trait theory of leadership</vt:lpstr>
      <vt:lpstr> Trait theory of leadership cont..</vt:lpstr>
      <vt:lpstr> Situational or Contingency Theory of Leadership  </vt:lpstr>
      <vt:lpstr> Situational or Contingency Theory of Leadership cont.. </vt:lpstr>
      <vt:lpstr>Leadership style</vt:lpstr>
      <vt:lpstr>Authoritarian or Autocratic  </vt:lpstr>
      <vt:lpstr>Democratic or Participative Leadership  </vt:lpstr>
      <vt:lpstr>Democratic or Participative Leadership cont.. </vt:lpstr>
      <vt:lpstr>Laissez –faire or permissive leadership</vt:lpstr>
      <vt:lpstr>Laissez –faire or permissive leadership</vt:lpstr>
      <vt:lpstr>Qualities of good leadership</vt:lpstr>
      <vt:lpstr>MANAGEMENT SKILLS </vt:lpstr>
      <vt:lpstr>They are:</vt:lpstr>
      <vt:lpstr>Management Skills</vt:lpstr>
      <vt:lpstr>2.Interpersonal</vt:lpstr>
      <vt:lpstr>3. Conceptual skills</vt:lpstr>
      <vt:lpstr>4. Diagnostic Skills</vt:lpstr>
      <vt:lpstr>Levels of leadership</vt:lpstr>
      <vt:lpstr>LEVELS OF MANAGEMENT</vt:lpstr>
      <vt:lpstr>Levels of Management cont...</vt:lpstr>
      <vt:lpstr>Slide 48</vt:lpstr>
      <vt:lpstr>PRINCIPLES OF MANAGMENT</vt:lpstr>
      <vt:lpstr>1. Division of labour  </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Disciplinary process</vt:lpstr>
      <vt:lpstr>FUNCTIONS OF MANAGEMENT</vt:lpstr>
      <vt:lpstr>1. Planning </vt:lpstr>
      <vt:lpstr> What is Planning? </vt:lpstr>
      <vt:lpstr>Slide 68</vt:lpstr>
      <vt:lpstr>Slide 69</vt:lpstr>
      <vt:lpstr>Types of plans</vt:lpstr>
      <vt:lpstr>Planning Cycle</vt:lpstr>
      <vt:lpstr>  Planning Process </vt:lpstr>
      <vt:lpstr>Assessment  </vt:lpstr>
      <vt:lpstr>Example of problem tree</vt:lpstr>
      <vt:lpstr>Setting goals</vt:lpstr>
      <vt:lpstr>2. Setting Goals:</vt:lpstr>
      <vt:lpstr>Implementation </vt:lpstr>
      <vt:lpstr>Evaluation </vt:lpstr>
      <vt:lpstr>  Planning Period </vt:lpstr>
      <vt:lpstr>Difficulties Encountered  In Planning </vt:lpstr>
      <vt:lpstr>Examples of Difficulties </vt:lpstr>
      <vt:lpstr>Overcoming Difficulties</vt:lpstr>
      <vt:lpstr>2. Staffing </vt:lpstr>
      <vt:lpstr>Recruitment </vt:lpstr>
      <vt:lpstr>Selection </vt:lpstr>
      <vt:lpstr>Orientation/induction</vt:lpstr>
      <vt:lpstr>Scheduling ( Duty Rota)</vt:lpstr>
      <vt:lpstr>Factors affecting staffing</vt:lpstr>
      <vt:lpstr>3.Organizing </vt:lpstr>
      <vt:lpstr>Vision, Mission, Philosophy</vt:lpstr>
      <vt:lpstr>Objectives or Goals:</vt:lpstr>
      <vt:lpstr>Slide 92</vt:lpstr>
      <vt:lpstr>Types of Organizations</vt:lpstr>
      <vt:lpstr>Formal organizations</vt:lpstr>
      <vt:lpstr>Informal organizations</vt:lpstr>
      <vt:lpstr> Organizational structure</vt:lpstr>
      <vt:lpstr>Sample -organizational chart</vt:lpstr>
      <vt:lpstr>Organisation of Health Services in Kenya</vt:lpstr>
      <vt:lpstr>Organisation of Health Services in Kenya (Cont’d</vt:lpstr>
      <vt:lpstr>Slide 100</vt:lpstr>
      <vt:lpstr>Slide 101</vt:lpstr>
      <vt:lpstr> Purposes of Organizational Structure </vt:lpstr>
      <vt:lpstr> Tools used by a Manager</vt:lpstr>
      <vt:lpstr>Policy  </vt:lpstr>
      <vt:lpstr>Slide 105</vt:lpstr>
      <vt:lpstr>Exercise </vt:lpstr>
      <vt:lpstr>4. Delegation </vt:lpstr>
      <vt:lpstr> Delegation cont.. </vt:lpstr>
      <vt:lpstr>5. Controlling </vt:lpstr>
      <vt:lpstr> Controlling cont </vt:lpstr>
      <vt:lpstr>Functions of management</vt:lpstr>
      <vt:lpstr>6. Budgeting </vt:lpstr>
      <vt:lpstr>MANAGING RESOURCES </vt:lpstr>
      <vt:lpstr>Managing materials</vt:lpstr>
      <vt:lpstr>Managing materials cont..</vt:lpstr>
      <vt:lpstr>Managing time</vt:lpstr>
      <vt:lpstr>Managing time cont…</vt:lpstr>
      <vt:lpstr>Slide 118</vt:lpstr>
      <vt:lpstr>MANAGING NURSING SERVICES</vt:lpstr>
      <vt:lpstr>MANAGING NURSING SERVICES cont..</vt:lpstr>
      <vt:lpstr>NURSING CARE DELIVERY SERVICES</vt:lpstr>
      <vt:lpstr>Case assignment </vt:lpstr>
      <vt:lpstr>Case method cont…</vt:lpstr>
      <vt:lpstr>Case method cont…</vt:lpstr>
      <vt:lpstr>Functional nursing</vt:lpstr>
      <vt:lpstr>Functional nursing cont..</vt:lpstr>
      <vt:lpstr>Functional nursing cont..</vt:lpstr>
      <vt:lpstr>Team nursing </vt:lpstr>
      <vt:lpstr>Team nursing cont..</vt:lpstr>
      <vt:lpstr>Team nursing cont..</vt:lpstr>
      <vt:lpstr>Team nursing cont..</vt:lpstr>
      <vt:lpstr>Primary Nursing</vt:lpstr>
      <vt:lpstr>Primary Nursing cont…</vt:lpstr>
      <vt:lpstr>Primary Nursing cont…</vt:lpstr>
      <vt:lpstr>Progressive/client care nursing </vt:lpstr>
      <vt:lpstr>Progressive/client care nursing cont.. </vt:lpstr>
      <vt:lpstr>Progressive/client care nursing cont.. </vt:lpstr>
      <vt:lpstr>Slide 138</vt:lpstr>
      <vt:lpstr>CHANGE MANAGEMENT</vt:lpstr>
      <vt:lpstr>Change management cont..</vt:lpstr>
      <vt:lpstr>Resistance to change</vt:lpstr>
      <vt:lpstr>What is planned change?</vt:lpstr>
      <vt:lpstr>What are the goals of planned change? </vt:lpstr>
      <vt:lpstr>Why organizations change?  </vt:lpstr>
      <vt:lpstr>Overcoming resistance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NURSING MANAGEMENT</dc:title>
  <dc:creator>user</dc:creator>
  <cp:lastModifiedBy>TABZWORLD</cp:lastModifiedBy>
  <cp:revision>232</cp:revision>
  <dcterms:created xsi:type="dcterms:W3CDTF">2012-09-28T01:17:38Z</dcterms:created>
  <dcterms:modified xsi:type="dcterms:W3CDTF">2019-10-03T17:44:43Z</dcterms:modified>
</cp:coreProperties>
</file>