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84" r:id="rId4"/>
    <p:sldId id="290" r:id="rId5"/>
    <p:sldId id="291" r:id="rId6"/>
    <p:sldId id="292" r:id="rId7"/>
    <p:sldId id="293" r:id="rId8"/>
    <p:sldId id="258" r:id="rId9"/>
    <p:sldId id="289" r:id="rId10"/>
    <p:sldId id="285" r:id="rId11"/>
    <p:sldId id="286" r:id="rId12"/>
    <p:sldId id="288" r:id="rId13"/>
    <p:sldId id="259" r:id="rId14"/>
    <p:sldId id="274" r:id="rId15"/>
    <p:sldId id="275" r:id="rId16"/>
    <p:sldId id="276" r:id="rId17"/>
    <p:sldId id="273" r:id="rId18"/>
    <p:sldId id="282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33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DDA072C-1884-4EAC-801B-9BAFE09BF3F4}" type="datetimeFigureOut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0BEF5E-9BE8-4A62-BE88-A1D802170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5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53BB2DE-99FD-471F-9321-1AF5DF733342}" type="datetimeFigureOut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9244309-0278-4A1C-B590-2249CF11B5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7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2147483647 h 528"/>
                <a:gd name="T6" fmla="*/ 2147483647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2C3F6F6-3B33-4A75-9108-22A36E85F0F3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2E14CBE-B98E-43D4-8168-F0939467D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69553"/>
      </p:ext>
    </p:extLst>
  </p:cSld>
  <p:clrMapOvr>
    <a:masterClrMapping/>
  </p:clrMapOvr>
  <p:transition spd="slow"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4AB2C-0EA8-4DF3-8F25-13DDE2346B9E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Mooka, 2013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C2D03-88D8-4144-81C9-6F8C3F416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1212"/>
      </p:ext>
    </p:extLst>
  </p:cSld>
  <p:clrMapOvr>
    <a:masterClrMapping/>
  </p:clrMapOvr>
  <p:transition spd="slow"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0DE94-1E12-46C9-9ACF-B38B4CFE7A5B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Mooka, 2013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6E21C-E09F-4020-B5D8-C094A7769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332"/>
      </p:ext>
    </p:extLst>
  </p:cSld>
  <p:clrMapOvr>
    <a:masterClrMapping/>
  </p:clrMapOvr>
  <p:transition spd="slow"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C2703-13D7-4B56-9BE8-3268C281139E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Mooka, 2013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E8DD4-A19E-4FCD-9530-27DE9CE41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22806"/>
      </p:ext>
    </p:extLst>
  </p:cSld>
  <p:clrMapOvr>
    <a:masterClrMapping/>
  </p:clrMapOvr>
  <p:transition spd="slow"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C07C122-416E-4B36-9FF2-2B387864EBC0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BEB0EC-A974-4260-A8B9-4949DAC5A0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1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F874E4C1-39D4-4F8C-81A6-2D0A5967D265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A5D8E2-E85A-4C9D-B0F7-6B3AA07212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8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22361C38-9C37-4723-AEA2-4D82D0F0AE5B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AC969C8-F2B0-4202-BCD2-A784FBAA8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08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69A4C957-C09F-4A9B-8CA4-C9B1F9F6233B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3B00C5B-3085-4EB2-8139-0C1748B41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865E6A-C608-4594-B9E0-418D32C0097C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G. Mooka, 2013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85668-EB08-4E6F-B108-C590785972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6689"/>
      </p:ext>
    </p:extLst>
  </p:cSld>
  <p:clrMapOvr>
    <a:masterClrMapping/>
  </p:clrMapOvr>
  <p:transition spd="slow"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fld id="{44147F91-A6AD-4F1D-B6D8-2CD74BF41B0B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51A6D44-7A1A-4CD3-B05B-FBAEAFE2F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2E16853-3FE2-44D6-B43C-53A812E17E85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014EAAE-E93C-4AFA-9FF6-A7DE96A4C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173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2147483647 h 588"/>
              <a:gd name="T6" fmla="*/ 2147483647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B319C22C-69BD-4624-934A-8F1AD9F55416}" type="datetime1">
              <a:rPr lang="en-US"/>
              <a:pPr>
                <a:defRPr/>
              </a:pPr>
              <a:t>09-Apr-17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0F4DA94-816C-4974-80CB-2EB6D0A9C9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1" r:id="rId2"/>
    <p:sldLayoutId id="2147483906" r:id="rId3"/>
    <p:sldLayoutId id="2147483907" r:id="rId4"/>
    <p:sldLayoutId id="2147483908" r:id="rId5"/>
    <p:sldLayoutId id="2147483909" r:id="rId6"/>
    <p:sldLayoutId id="2147483902" r:id="rId7"/>
    <p:sldLayoutId id="2147483910" r:id="rId8"/>
    <p:sldLayoutId id="2147483911" r:id="rId9"/>
    <p:sldLayoutId id="2147483903" r:id="rId10"/>
    <p:sldLayoutId id="2147483904" r:id="rId11"/>
  </p:sldLayoutIdLst>
  <p:transition spd="slow">
    <p:newsflash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hangingminds.org/disciplines/leadership/styles/transactional_leadership.htm" TargetMode="External"/><Relationship Id="rId2" Type="http://schemas.openxmlformats.org/officeDocument/2006/relationships/hyperlink" Target="http://changingminds.org/disciplines/leadership/styles/transformational_leadership.ht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INTRODUCTION TO NURSING MANAGEMENT</a:t>
            </a:r>
            <a:endParaRPr lang="en-US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dirty="0" smtClean="0"/>
              <a:t>By</a:t>
            </a:r>
          </a:p>
          <a:p>
            <a:pPr marR="0" eaLnBrk="1" hangingPunct="1"/>
            <a:r>
              <a:rPr lang="en-US" dirty="0" err="1" smtClean="0"/>
              <a:t>Mwikwabe</a:t>
            </a:r>
            <a:r>
              <a:rPr lang="en-US" dirty="0" smtClean="0"/>
              <a:t> Thomas </a:t>
            </a:r>
            <a:endParaRPr lang="en-US" dirty="0" smtClean="0"/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It is important for nurses to familiarize themselves with the leadership theories so that they can select and adapt the most suitable approach for dealing with different situations.</a:t>
            </a:r>
          </a:p>
          <a:p>
            <a:r>
              <a:rPr lang="en-US" sz="2800" smtClean="0"/>
              <a:t>As a role model the nurse leader can reduce the autocratic atmosphere and hence some of the role conflicts.</a:t>
            </a:r>
            <a:endParaRPr lang="en-GB" sz="2800" smtClean="0"/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3ED729-4823-4064-85D5-40B905040B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 spd="slow"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Leaders need to do the right things, they are challenged by change, focus on purposes and have a future time frame.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Leaders ask why and use strategies on their journeys to human potentials.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Managers do things right, they are challenged by continuity and focus on structures and procedures in a present in a present time frame.</a:t>
            </a: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D450DF-C3FE-4E82-8530-B5367D7301B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slow"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Managers ask the following questions: What, who, when, where and how as they schedule to evaluate the human performance.</a:t>
            </a:r>
          </a:p>
          <a:p>
            <a:pPr>
              <a:buFontTx/>
              <a:buNone/>
            </a:pPr>
            <a:endParaRPr lang="en-US" sz="2800" smtClean="0"/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07C63D-7D14-4778-8630-637EAE05D87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slow">
    <p:newsfla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  <a:ln>
            <a:miter lim="800000"/>
            <a:headEnd/>
            <a:tailEnd/>
          </a:ln>
          <a:extLst/>
        </p:spPr>
        <p:txBody>
          <a:bodyPr numCol="2"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Decision maker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Communicator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Evaluator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Facilitator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Risk taker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Mentor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Energizer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Coach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Counselor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Teacher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Critical thinker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Buffer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Advocate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Visionary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Forecaster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Influencer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Creative problem solver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Change agent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Diplomat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Role model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Leadership roles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45B0B-314B-4AA6-B931-C705853ED6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2776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dirty="0"/>
                        <a:t>Subject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dirty="0"/>
                        <a:t>Leader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dirty="0"/>
                        <a:t>Manager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Essence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Change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Stability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Focus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Leading people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Managing work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Have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Followers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Subordinates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Horizon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Long-term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Short-term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Seeks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Vision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Objectives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Approach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Sets direction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 Plans detail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Decision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Facilitates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/>
                        <a:t>Makes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/>
                        <a:t>Power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Personal charisma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/>
                        <a:t>Formal authority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differences between being a leader and being a manager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A325B-27A5-42AF-84CA-EE52B2E5AA5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792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Subject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Leader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Appeal to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Heart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Head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Energy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Passion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Control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Culture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Shapes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Enacts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Dynamic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Proactive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Reactive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Persuasion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Sell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Tell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Style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2"/>
                        </a:rPr>
                        <a:t>Transformational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hlinkClick r:id="rId3"/>
                        </a:rPr>
                        <a:t>Transactional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10386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Exchange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Excitement for work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Money for work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5479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Likes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Striving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Action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7" marB="28577" anchor="ctr"/>
                </a:tc>
              </a:tr>
              <a:tr h="370860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differences between being a leader and being a manager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CB5DAB-EDCF-4F5D-9BE2-6C270CE7B0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47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Subject</a:t>
                      </a:r>
                      <a:endParaRPr lang="en-US" sz="28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Leader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225"/>
                        </a:spcAft>
                      </a:pPr>
                      <a:r>
                        <a:rPr lang="en-US" sz="2800" b="1" dirty="0">
                          <a:latin typeface="Times New Roman"/>
                          <a:ea typeface="Times New Roman"/>
                          <a:cs typeface="Times New Roman"/>
                        </a:rPr>
                        <a:t>Manager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Wants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Achievement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Results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Risk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Takes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Minimizes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Rules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Breaks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Makes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Conflict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Uses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Avoids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Direction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New roads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Existing roads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Truth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Seeks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Establishes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Concern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What is right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Being right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Credit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Gives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Takes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  <a:tr h="547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Blame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Takes</a:t>
                      </a:r>
                      <a:endParaRPr lang="en-US" sz="2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Blames</a:t>
                      </a:r>
                      <a:endParaRPr lang="en-US" sz="2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7" marB="28567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 differences between being a leader and being a manager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8FB95B-3CFB-4AD8-BF26-1E5AA88165B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382000" cy="4525962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The distinguishing traits possessed by integrated leader-managers are that they: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Think longer term.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Look outward, toward the larger organization.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Influence others beyond their own group.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Emphasize vision, values, and motivation.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Are politically astute (intelligent/smart).</a:t>
            </a:r>
          </a:p>
          <a:p>
            <a:pPr marL="62407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 smtClean="0"/>
              <a:t>Think in terms of change and renewal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Integrating Leadership and Management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D86A2-BB39-487A-88D8-B38D36279DA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you a leader or manager ?.</a:t>
            </a:r>
          </a:p>
          <a:p>
            <a:r>
              <a:rPr lang="en-US" smtClean="0"/>
              <a:t>Which leadership style will you use ?.</a:t>
            </a:r>
          </a:p>
          <a:p>
            <a:endParaRPr lang="en-US" smtClean="0"/>
          </a:p>
          <a:p>
            <a:r>
              <a:rPr lang="en-US" smtClean="0"/>
              <a:t>THANK YOU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C3283F-57CF-4BB2-A0C5-4395A62C31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 spd="slow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47688" indent="-411163" eaLnBrk="1" hangingPunct="1">
              <a:buFont typeface="Wingdings" pitchFamily="2" charset="2"/>
              <a:buNone/>
              <a:defRPr/>
            </a:pPr>
            <a:r>
              <a:rPr lang="en-US" sz="2400" b="1" i="1" dirty="0"/>
              <a:t>MANAGEMENT:“ The process concerned with the implementation of plans through direction and guidance of personnel, and the optimum use of the required resources to attain the predetermined objectives".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These </a:t>
            </a:r>
            <a:r>
              <a:rPr lang="en-US" dirty="0" smtClean="0"/>
              <a:t>imply that management is the process of leading and directing all or part of an organization, often a business, through the deployment and manipulation of resources.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Management is a process that is used to accomplish organizational goals; that is, a process that is used to achieve what an organization wants to achieve.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management?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99F0-FAE8-431D-A528-A1985AFBB9C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spcBef>
                <a:spcPct val="20000"/>
              </a:spcBef>
              <a:buClrTx/>
              <a:buSzTx/>
              <a:buFont typeface="Wingdings 3" pitchFamily="18" charset="2"/>
              <a:buNone/>
              <a:defRPr/>
            </a:pPr>
            <a:r>
              <a:rPr lang="en-US" sz="32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coordination and integration of resources thro’ planning, organizing, directing and control in order to accomplish specific institutional goals &amp; objectives (Sullivan &amp; Decker; Ellis &amp; Hartley, 1991 1988 </a:t>
            </a:r>
            <a:r>
              <a:rPr lang="en-US" sz="3200" kern="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pg</a:t>
            </a:r>
            <a:r>
              <a:rPr lang="en-US" sz="3200" kern="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30).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07854B-36A4-4963-A218-802AC1F6BFE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slow"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8DD4-A19E-4FCD-9530-27DE9CE4144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0687" y="6350"/>
            <a:ext cx="8229601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100" b="1" i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Definitions 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28600" y="1828800"/>
            <a:ext cx="8610600" cy="4648200"/>
          </a:xfrm>
        </p:spPr>
        <p:txBody>
          <a:bodyPr/>
          <a:lstStyle/>
          <a:p>
            <a:pPr marL="547688" indent="-411163" eaLnBrk="1" hangingPunct="1">
              <a:buFont typeface="Wingdings" pitchFamily="2" charset="2"/>
              <a:buNone/>
              <a:defRPr/>
            </a:pPr>
            <a:endParaRPr lang="en-US" sz="2800" b="1" i="1" dirty="0" smtClean="0"/>
          </a:p>
          <a:p>
            <a:pPr marL="547688" indent="-411163" eaLnBrk="1" hangingPunct="1">
              <a:buFont typeface="Wingdings" pitchFamily="2" charset="2"/>
              <a:buNone/>
              <a:defRPr/>
            </a:pPr>
            <a:r>
              <a:rPr lang="en-US" sz="2800" b="1" i="1" dirty="0" smtClean="0"/>
              <a:t>ADMINISTRATION: “ The process concerned with determining goals, objectives, policies and plans for operation of health organization”</a:t>
            </a:r>
          </a:p>
          <a:p>
            <a:pPr marL="547688" indent="-411163" eaLnBrk="1" hangingPunct="1">
              <a:buFont typeface="Wingdings" pitchFamily="2" charset="2"/>
              <a:buNone/>
              <a:defRPr/>
            </a:pPr>
            <a:endParaRPr lang="en-US" sz="2800" b="1" i="1" dirty="0" smtClean="0"/>
          </a:p>
        </p:txBody>
      </p:sp>
      <p:pic>
        <p:nvPicPr>
          <p:cNvPr id="8" name="Picture 4" descr="صورة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371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0487466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8DD4-A19E-4FCD-9530-27DE9CE414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100" b="1" i="1" kern="120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Definitions …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2105025"/>
            <a:ext cx="8686800" cy="3759200"/>
          </a:xfrm>
        </p:spPr>
        <p:txBody>
          <a:bodyPr/>
          <a:lstStyle/>
          <a:p>
            <a:pPr marL="547688" indent="-411163" eaLnBrk="1" hangingPunct="1">
              <a:buFont typeface="Symbol" pitchFamily="18" charset="2"/>
              <a:buNone/>
              <a:defRPr/>
            </a:pPr>
            <a:r>
              <a:rPr lang="en-US" b="1" i="1" dirty="0" smtClean="0"/>
              <a:t>NURSING MANAGEMENT: Is the body of knowledge related to performing the functions of planning, organizing, staffing, directing and controlling (evaluating) the activities of a nursing </a:t>
            </a:r>
            <a:r>
              <a:rPr lang="en-GB" b="1" i="1" dirty="0" smtClean="0"/>
              <a:t>in</a:t>
            </a:r>
            <a:r>
              <a:rPr lang="en-US" b="1" i="1" dirty="0" smtClean="0"/>
              <a:t> departmental subunits.</a:t>
            </a:r>
          </a:p>
          <a:p>
            <a:pPr marL="547688" indent="-411163" eaLnBrk="1" hangingPunct="1">
              <a:buFont typeface="Symbol" pitchFamily="18" charset="2"/>
              <a:buNone/>
              <a:defRPr/>
            </a:pPr>
            <a:endParaRPr lang="en-US" b="1" i="1" dirty="0" smtClean="0"/>
          </a:p>
        </p:txBody>
      </p:sp>
      <p:pic>
        <p:nvPicPr>
          <p:cNvPr id="8" name="Picture 4" descr="صورة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08000"/>
            <a:ext cx="1371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474455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8DD4-A19E-4FCD-9530-27DE9CE414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4800" y="2362200"/>
            <a:ext cx="8458200" cy="3768725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sz="3600" b="1" i="1" dirty="0" smtClean="0"/>
              <a:t>NURSE MANAGER</a:t>
            </a:r>
            <a:r>
              <a:rPr lang="en-US" sz="3600" dirty="0" smtClean="0"/>
              <a:t>: person who is responsible for translating the administration's vision into operating plans and acting in the </a:t>
            </a:r>
            <a:r>
              <a:rPr lang="en-US" sz="3600" b="1" i="1" dirty="0" smtClean="0"/>
              <a:t>middle and first-line levels of hierarchy.</a:t>
            </a:r>
          </a:p>
        </p:txBody>
      </p:sp>
      <p:pic>
        <p:nvPicPr>
          <p:cNvPr id="7" name="Rectangl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268288"/>
            <a:ext cx="8504237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648127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8DD4-A19E-4FCD-9530-27DE9CE414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4" descr="صورة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381000"/>
            <a:ext cx="1371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3292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ar-SA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9600" y="1660525"/>
            <a:ext cx="73152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rtl="1" eaLnBrk="0" hangingPunct="0"/>
            <a:r>
              <a:rPr lang="en-US" sz="2800">
                <a:latin typeface="Times New Roman" pitchFamily="18" charset="0"/>
              </a:rPr>
              <a:t>An organization is a collection of people working together under a division of labor and a hierarchy of authority to achieve a common goal.  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291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ar-SA"/>
          </a:p>
        </p:txBody>
      </p:sp>
      <p:pic>
        <p:nvPicPr>
          <p:cNvPr id="10" name="Rectangl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504238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3292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88930630"/>
      </p:ext>
    </p:extLst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“a point of polarization for group cooperation”.</a:t>
            </a:r>
          </a:p>
          <a:p>
            <a:pPr eaLnBrk="1" hangingPunct="1"/>
            <a:r>
              <a:rPr lang="en-US" smtClean="0"/>
              <a:t>“leadership is a management skill that focuses on the development and deployment of vision, mission and strategy as well as the creation of a motivated workforce”.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leadership?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0F0EFF-20A7-4080-ADE8-275BE9CD2B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A set of action’s that influence members of a group to move toward goal setting &amp; goal attainment”.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“A process of persuading &amp; influencing others toward a goal &amp; is composed of a wide variety of roles” (Marquis &amp; Huston, 2000).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The process of persuasion. Process of empowering beliefs &amp; teaching others.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/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G. Mooka,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D4D99-5D2F-4090-8751-C37DED133B3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 spd="slow"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389</TotalTime>
  <Words>819</Words>
  <Application>Microsoft Office PowerPoint</Application>
  <PresentationFormat>On-screen Show (4:3)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Lucida Sans Unicode</vt:lpstr>
      <vt:lpstr>Wingdings 3</vt:lpstr>
      <vt:lpstr>Verdana</vt:lpstr>
      <vt:lpstr>Wingdings 2</vt:lpstr>
      <vt:lpstr>Calibri</vt:lpstr>
      <vt:lpstr>Times New Roman</vt:lpstr>
      <vt:lpstr>Concourse</vt:lpstr>
      <vt:lpstr>INTRODUCTION TO NURSING MANAGEMENT</vt:lpstr>
      <vt:lpstr>What is management?</vt:lpstr>
      <vt:lpstr>PowerPoint Presentation</vt:lpstr>
      <vt:lpstr>Definitions …</vt:lpstr>
      <vt:lpstr>Definitions …</vt:lpstr>
      <vt:lpstr>PowerPoint Presentation</vt:lpstr>
      <vt:lpstr>PowerPoint Presentation</vt:lpstr>
      <vt:lpstr>What is leadership?</vt:lpstr>
      <vt:lpstr>Cont’</vt:lpstr>
      <vt:lpstr>PowerPoint Presentation</vt:lpstr>
      <vt:lpstr>PowerPoint Presentation</vt:lpstr>
      <vt:lpstr>PowerPoint Presentation</vt:lpstr>
      <vt:lpstr>Leadership roles</vt:lpstr>
      <vt:lpstr>The differences between being a leader and being a manager</vt:lpstr>
      <vt:lpstr>The differences between being a leader and being a manager</vt:lpstr>
      <vt:lpstr>The differences between being a leader and being a manager</vt:lpstr>
      <vt:lpstr>Integrating Leadership and Management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NURSING MANAGEMENT</dc:title>
  <dc:creator>Yugi J</dc:creator>
  <cp:lastModifiedBy>THOMAS</cp:lastModifiedBy>
  <cp:revision>36</cp:revision>
  <cp:lastPrinted>2012-04-04T12:36:48Z</cp:lastPrinted>
  <dcterms:created xsi:type="dcterms:W3CDTF">2010-07-27T08:57:40Z</dcterms:created>
  <dcterms:modified xsi:type="dcterms:W3CDTF">2017-04-09T17:39:11Z</dcterms:modified>
</cp:coreProperties>
</file>