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5"/>
  </p:handoutMasterIdLst>
  <p:sldIdLst>
    <p:sldId id="292" r:id="rId2"/>
    <p:sldId id="293" r:id="rId3"/>
    <p:sldId id="294" r:id="rId4"/>
    <p:sldId id="295" r:id="rId5"/>
    <p:sldId id="258" r:id="rId6"/>
    <p:sldId id="296" r:id="rId7"/>
    <p:sldId id="259" r:id="rId8"/>
    <p:sldId id="260" r:id="rId9"/>
    <p:sldId id="261"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3C689-98B5-408B-881A-4ED55165E4AD}" type="datetimeFigureOut">
              <a:rPr lang="en-US" smtClean="0"/>
              <a:t>9/4/2018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17C5B3-5B3D-4991-AD49-445FD1043737}" type="slidenum">
              <a:rPr lang="en-US" smtClean="0"/>
              <a:t>‹#›</a:t>
            </a:fld>
            <a:endParaRPr lang="en-US"/>
          </a:p>
        </p:txBody>
      </p:sp>
    </p:spTree>
    <p:extLst>
      <p:ext uri="{BB962C8B-B14F-4D97-AF65-F5344CB8AC3E}">
        <p14:creationId xmlns:p14="http://schemas.microsoft.com/office/powerpoint/2010/main" val="12248382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00"/>
              </a:solidFill>
            </a:endParaRPr>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00"/>
              </a:solidFill>
            </a:endParaRPr>
          </a:p>
        </p:txBody>
      </p:sp>
      <p:sp>
        <p:nvSpPr>
          <p:cNvPr id="46083" name="Rectangle 3"/>
          <p:cNvSpPr>
            <a:spLocks noGrp="1" noChangeArrowheads="1"/>
          </p:cNvSpPr>
          <p:nvPr>
            <p:ph type="ctrTitle"/>
          </p:nvPr>
        </p:nvSpPr>
        <p:spPr>
          <a:xfrm>
            <a:off x="421217" y="466725"/>
            <a:ext cx="9042400" cy="2133600"/>
          </a:xfrm>
        </p:spPr>
        <p:txBody>
          <a:bodyPr/>
          <a:lstStyle>
            <a:lvl1pPr algn="r">
              <a:defRPr sz="4800"/>
            </a:lvl1pPr>
          </a:lstStyle>
          <a:p>
            <a:r>
              <a:rPr lang="en-US" altLang="en-US"/>
              <a:t>Click to edit Master title style</a:t>
            </a:r>
          </a:p>
        </p:txBody>
      </p:sp>
      <p:sp>
        <p:nvSpPr>
          <p:cNvPr id="46084"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40" name="Rectangle 7"/>
          <p:cNvSpPr>
            <a:spLocks noGrp="1" noChangeArrowheads="1"/>
          </p:cNvSpPr>
          <p:nvPr>
            <p:ph type="sldNum" sz="quarter" idx="12"/>
          </p:nvPr>
        </p:nvSpPr>
        <p:spPr/>
        <p:txBody>
          <a:bodyPr/>
          <a:lstStyle>
            <a:lvl1pPr>
              <a:defRPr/>
            </a:lvl1pPr>
          </a:lstStyle>
          <a:p>
            <a:pPr>
              <a:defRPr/>
            </a:pPr>
            <a:fld id="{858324F1-E1F0-40D2-8D7B-7B9ECE0373A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7338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F92EA3C-88EF-4B03-BAB2-533A07B127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4741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EE8F6F76-D557-4462-93A2-9C5E68CCFFD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3533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6B86CEA9-8D55-4933-88E7-9420192646C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405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66523F2D-F613-4DD4-9E9F-89AF1784E42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9448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9629EC30-8CA9-4907-BB2B-D4DF3EC3B9A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0661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5CFCB642-8990-4C4B-8BC6-3EF388912B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3977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0B5C22A9-33C6-4626-AC96-2C8E4EC36BC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990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7E5EE984-4CE6-438F-8005-90DC5B341B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473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4F341334-9DF9-4CE9-9073-F650D83342D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6730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11A2E80-FE0C-40DB-97E5-10FE07ADC7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7424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00"/>
              </a:solidFill>
            </a:endParaRPr>
          </a:p>
        </p:txBody>
      </p:sp>
      <p:sp>
        <p:nvSpPr>
          <p:cNvPr id="1027" name="Rectangle 3"/>
          <p:cNvSpPr>
            <a:spLocks noGrp="1" noChangeArrowheads="1"/>
          </p:cNvSpPr>
          <p:nvPr>
            <p:ph type="title"/>
          </p:nvPr>
        </p:nvSpPr>
        <p:spPr bwMode="auto">
          <a:xfrm>
            <a:off x="609600" y="12223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061" name="Rectangle 5"/>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fontAlgn="base">
              <a:spcBef>
                <a:spcPct val="0"/>
              </a:spcBef>
              <a:spcAft>
                <a:spcPct val="0"/>
              </a:spcAft>
              <a:defRPr/>
            </a:pPr>
            <a:endParaRPr lang="en-US" altLang="en-US">
              <a:solidFill>
                <a:srgbClr val="000000"/>
              </a:solidFill>
            </a:endParaRPr>
          </a:p>
        </p:txBody>
      </p:sp>
      <p:sp>
        <p:nvSpPr>
          <p:cNvPr id="45062"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fontAlgn="base">
              <a:spcBef>
                <a:spcPct val="0"/>
              </a:spcBef>
              <a:spcAft>
                <a:spcPct val="0"/>
              </a:spcAft>
              <a:defRPr/>
            </a:pPr>
            <a:endParaRPr lang="en-US" altLang="en-US">
              <a:solidFill>
                <a:srgbClr val="000000"/>
              </a:solidFill>
            </a:endParaRPr>
          </a:p>
        </p:txBody>
      </p:sp>
      <p:sp>
        <p:nvSpPr>
          <p:cNvPr id="45063" name="Rectangle 7"/>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defRPr/>
            </a:pPr>
            <a:fld id="{DB2FB26A-9DFE-441D-A094-5850E41505A2}"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grpSp>
        <p:nvGrpSpPr>
          <p:cNvPr id="1032" name="Group 8"/>
          <p:cNvGrpSpPr>
            <a:grpSpLocks/>
          </p:cNvGrpSpPr>
          <p:nvPr/>
        </p:nvGrpSpPr>
        <p:grpSpPr bwMode="auto">
          <a:xfrm>
            <a:off x="10871201" y="152400"/>
            <a:ext cx="1056217"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39" name="Oval 15"/>
            <p:cNvSpPr>
              <a:spLocks noChangeArrowheads="1"/>
            </p:cNvSpPr>
            <p:nvPr/>
          </p:nvSpPr>
          <p:spPr bwMode="auto">
            <a:xfrm>
              <a:off x="5472" y="1072"/>
              <a:ext cx="76"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0" name="Oval 16"/>
            <p:cNvSpPr>
              <a:spLocks noChangeArrowheads="1"/>
            </p:cNvSpPr>
            <p:nvPr/>
          </p:nvSpPr>
          <p:spPr bwMode="auto">
            <a:xfrm>
              <a:off x="5136" y="1184"/>
              <a:ext cx="80" cy="7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1" name="Oval 17"/>
            <p:cNvSpPr>
              <a:spLocks noChangeArrowheads="1"/>
            </p:cNvSpPr>
            <p:nvPr/>
          </p:nvSpPr>
          <p:spPr bwMode="auto">
            <a:xfrm>
              <a:off x="5248" y="1184"/>
              <a:ext cx="79" cy="7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2" name="Oval 18"/>
            <p:cNvSpPr>
              <a:spLocks noChangeArrowheads="1"/>
            </p:cNvSpPr>
            <p:nvPr/>
          </p:nvSpPr>
          <p:spPr bwMode="auto">
            <a:xfrm>
              <a:off x="5360" y="1184"/>
              <a:ext cx="76" cy="7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3" name="Oval 19"/>
            <p:cNvSpPr>
              <a:spLocks noChangeArrowheads="1"/>
            </p:cNvSpPr>
            <p:nvPr/>
          </p:nvSpPr>
          <p:spPr bwMode="auto">
            <a:xfrm>
              <a:off x="5472" y="1184"/>
              <a:ext cx="76" cy="7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4" name="Oval 20"/>
            <p:cNvSpPr>
              <a:spLocks noChangeArrowheads="1"/>
            </p:cNvSpPr>
            <p:nvPr/>
          </p:nvSpPr>
          <p:spPr bwMode="auto">
            <a:xfrm>
              <a:off x="5584" y="1184"/>
              <a:ext cx="80" cy="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8" name="Oval 24"/>
            <p:cNvSpPr>
              <a:spLocks noChangeArrowheads="1"/>
            </p:cNvSpPr>
            <p:nvPr/>
          </p:nvSpPr>
          <p:spPr bwMode="auto">
            <a:xfrm>
              <a:off x="5472" y="1296"/>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2" name="Oval 28"/>
            <p:cNvSpPr>
              <a:spLocks noChangeArrowheads="1"/>
            </p:cNvSpPr>
            <p:nvPr/>
          </p:nvSpPr>
          <p:spPr bwMode="auto">
            <a:xfrm>
              <a:off x="5472"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7" name="Oval 33"/>
            <p:cNvSpPr>
              <a:spLocks noChangeArrowheads="1"/>
            </p:cNvSpPr>
            <p:nvPr/>
          </p:nvSpPr>
          <p:spPr bwMode="auto">
            <a:xfrm>
              <a:off x="5472" y="1520"/>
              <a:ext cx="76"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8" name="Oval 34"/>
            <p:cNvSpPr>
              <a:spLocks noChangeArrowheads="1"/>
            </p:cNvSpPr>
            <p:nvPr/>
          </p:nvSpPr>
          <p:spPr bwMode="auto">
            <a:xfrm>
              <a:off x="5136" y="1632"/>
              <a:ext cx="80" cy="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59" name="Oval 35"/>
            <p:cNvSpPr>
              <a:spLocks noChangeArrowheads="1"/>
            </p:cNvSpPr>
            <p:nvPr/>
          </p:nvSpPr>
          <p:spPr bwMode="auto">
            <a:xfrm>
              <a:off x="5248" y="1632"/>
              <a:ext cx="79" cy="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60" name="Oval 36"/>
            <p:cNvSpPr>
              <a:spLocks noChangeArrowheads="1"/>
            </p:cNvSpPr>
            <p:nvPr/>
          </p:nvSpPr>
          <p:spPr bwMode="auto">
            <a:xfrm>
              <a:off x="5360" y="1632"/>
              <a:ext cx="76" cy="7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61" name="Oval 37"/>
            <p:cNvSpPr>
              <a:spLocks noChangeArrowheads="1"/>
            </p:cNvSpPr>
            <p:nvPr/>
          </p:nvSpPr>
          <p:spPr bwMode="auto">
            <a:xfrm>
              <a:off x="5472" y="1632"/>
              <a:ext cx="76" cy="7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sp>
          <p:nvSpPr>
            <p:cNvPr id="1063" name="Oval 39"/>
            <p:cNvSpPr>
              <a:spLocks noChangeArrowheads="1"/>
            </p:cNvSpPr>
            <p:nvPr/>
          </p:nvSpPr>
          <p:spPr bwMode="auto">
            <a:xfrm>
              <a:off x="5472" y="1744"/>
              <a:ext cx="76"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a:solidFill>
                  <a:srgbClr val="000000"/>
                </a:solidFill>
              </a:endParaRPr>
            </a:p>
          </p:txBody>
        </p:sp>
      </p:grpSp>
    </p:spTree>
    <p:extLst>
      <p:ext uri="{BB962C8B-B14F-4D97-AF65-F5344CB8AC3E}">
        <p14:creationId xmlns:p14="http://schemas.microsoft.com/office/powerpoint/2010/main" val="2534752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r>
              <a:rPr lang="en-GB" sz="3200" b="1" dirty="0"/>
              <a:t>Integrated Health Services</a:t>
            </a:r>
          </a:p>
        </p:txBody>
      </p:sp>
    </p:spTree>
    <p:extLst>
      <p:ext uri="{BB962C8B-B14F-4D97-AF65-F5344CB8AC3E}">
        <p14:creationId xmlns:p14="http://schemas.microsoft.com/office/powerpoint/2010/main" val="3826410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702010"/>
          </a:xfrm>
        </p:spPr>
        <p:txBody>
          <a:bodyPr/>
          <a:lstStyle/>
          <a:p>
            <a:endParaRPr lang="en-GB" dirty="0"/>
          </a:p>
        </p:txBody>
      </p:sp>
      <p:sp>
        <p:nvSpPr>
          <p:cNvPr id="3" name="Content Placeholder 2"/>
          <p:cNvSpPr>
            <a:spLocks noGrp="1"/>
          </p:cNvSpPr>
          <p:nvPr>
            <p:ph idx="1"/>
          </p:nvPr>
        </p:nvSpPr>
        <p:spPr>
          <a:xfrm>
            <a:off x="609600" y="1068947"/>
            <a:ext cx="10981386" cy="5396247"/>
          </a:xfrm>
        </p:spPr>
        <p:txBody>
          <a:bodyPr/>
          <a:lstStyle/>
          <a:p>
            <a:r>
              <a:rPr lang="en-GB" sz="2800" dirty="0"/>
              <a:t>Examples of rural health services are as follows:</a:t>
            </a:r>
          </a:p>
          <a:p>
            <a:pPr lvl="1"/>
            <a:r>
              <a:rPr lang="en-GB" dirty="0" err="1"/>
              <a:t>Mbale</a:t>
            </a:r>
            <a:r>
              <a:rPr lang="en-GB" dirty="0"/>
              <a:t> health rural centre in western.</a:t>
            </a:r>
          </a:p>
          <a:p>
            <a:pPr lvl="1"/>
            <a:r>
              <a:rPr lang="en-GB" dirty="0" err="1"/>
              <a:t>Tiwi</a:t>
            </a:r>
            <a:r>
              <a:rPr lang="en-GB" dirty="0"/>
              <a:t> health rural centre in coast,</a:t>
            </a:r>
          </a:p>
          <a:p>
            <a:pPr lvl="1"/>
            <a:r>
              <a:rPr lang="en-GB" dirty="0" err="1"/>
              <a:t>Mosoriot</a:t>
            </a:r>
            <a:r>
              <a:rPr lang="en-GB" dirty="0"/>
              <a:t>- Rift valley</a:t>
            </a:r>
          </a:p>
          <a:p>
            <a:pPr lvl="1"/>
            <a:r>
              <a:rPr lang="en-GB" dirty="0" err="1"/>
              <a:t>Maragua</a:t>
            </a:r>
            <a:r>
              <a:rPr lang="en-GB" dirty="0"/>
              <a:t>- central</a:t>
            </a:r>
          </a:p>
          <a:p>
            <a:pPr lvl="1"/>
            <a:r>
              <a:rPr lang="en-GB" dirty="0" err="1"/>
              <a:t>Karumo</a:t>
            </a:r>
            <a:r>
              <a:rPr lang="en-GB" dirty="0"/>
              <a:t> Eastern</a:t>
            </a:r>
          </a:p>
          <a:p>
            <a:pPr lvl="1"/>
            <a:r>
              <a:rPr lang="en-GB" dirty="0" err="1"/>
              <a:t>Chulaimbo</a:t>
            </a:r>
            <a:r>
              <a:rPr lang="en-GB" dirty="0"/>
              <a:t>- Nyanza</a:t>
            </a:r>
          </a:p>
          <a:p>
            <a:r>
              <a:rPr lang="en-GB" sz="2800" dirty="0"/>
              <a:t>The aim was to expand basic health services from 15 to 25% of the population in 1972 to 46% by 1984.</a:t>
            </a:r>
          </a:p>
          <a:p>
            <a:r>
              <a:rPr lang="en-GB" sz="2800" dirty="0"/>
              <a:t>The strategy of improvement of rural health services was the rural health unit;</a:t>
            </a:r>
          </a:p>
        </p:txBody>
      </p:sp>
    </p:spTree>
    <p:extLst>
      <p:ext uri="{BB962C8B-B14F-4D97-AF65-F5344CB8AC3E}">
        <p14:creationId xmlns:p14="http://schemas.microsoft.com/office/powerpoint/2010/main" val="1095432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663373"/>
          </a:xfrm>
        </p:spPr>
        <p:txBody>
          <a:bodyPr/>
          <a:lstStyle/>
          <a:p>
            <a:endParaRPr lang="en-GB" dirty="0"/>
          </a:p>
        </p:txBody>
      </p:sp>
      <p:sp>
        <p:nvSpPr>
          <p:cNvPr id="3" name="Content Placeholder 2"/>
          <p:cNvSpPr>
            <a:spLocks noGrp="1"/>
          </p:cNvSpPr>
          <p:nvPr>
            <p:ph idx="1"/>
          </p:nvPr>
        </p:nvSpPr>
        <p:spPr>
          <a:xfrm>
            <a:off x="231820" y="1210614"/>
            <a:ext cx="11539470" cy="4920311"/>
          </a:xfrm>
        </p:spPr>
        <p:txBody>
          <a:bodyPr/>
          <a:lstStyle/>
          <a:p>
            <a:r>
              <a:rPr lang="en-GB" sz="2800" dirty="0"/>
              <a:t>Rural health unit is a geographically defined health administrative unit within a district and most cases corresponding to the administrative boundaries of the administrative divisions.</a:t>
            </a:r>
          </a:p>
          <a:p>
            <a:r>
              <a:rPr lang="en-GB" sz="2800" dirty="0"/>
              <a:t>Each rural health unit had a health centre serving as a headquarter with four to six dispensaries.</a:t>
            </a:r>
          </a:p>
          <a:p>
            <a:r>
              <a:rPr lang="en-GB" sz="2800" dirty="0"/>
              <a:t>Those were supposed to serve 4 to 6 primary schools and 4 to 6 nursery schools.</a:t>
            </a:r>
          </a:p>
          <a:p>
            <a:r>
              <a:rPr lang="en-GB" sz="2800" dirty="0"/>
              <a:t>Each health rural unit was to provide integrated health services.</a:t>
            </a:r>
          </a:p>
          <a:p>
            <a:pPr marL="0" indent="0">
              <a:buNone/>
            </a:pPr>
            <a:endParaRPr lang="en-GB" sz="2800" dirty="0"/>
          </a:p>
        </p:txBody>
      </p:sp>
    </p:spTree>
    <p:extLst>
      <p:ext uri="{BB962C8B-B14F-4D97-AF65-F5344CB8AC3E}">
        <p14:creationId xmlns:p14="http://schemas.microsoft.com/office/powerpoint/2010/main" val="177219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r>
              <a:rPr lang="en-GB" b="1" dirty="0"/>
              <a:t>OUTREACH SERVICES</a:t>
            </a:r>
          </a:p>
        </p:txBody>
      </p:sp>
    </p:spTree>
    <p:extLst>
      <p:ext uri="{BB962C8B-B14F-4D97-AF65-F5344CB8AC3E}">
        <p14:creationId xmlns:p14="http://schemas.microsoft.com/office/powerpoint/2010/main" val="1409466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84" y="399245"/>
            <a:ext cx="10058400" cy="785612"/>
          </a:xfrm>
        </p:spPr>
        <p:txBody>
          <a:bodyPr/>
          <a:lstStyle/>
          <a:p>
            <a:r>
              <a:rPr lang="en-GB" dirty="0"/>
              <a:t>Introduction </a:t>
            </a:r>
          </a:p>
        </p:txBody>
      </p:sp>
      <p:sp>
        <p:nvSpPr>
          <p:cNvPr id="3" name="Content Placeholder 2"/>
          <p:cNvSpPr>
            <a:spLocks noGrp="1"/>
          </p:cNvSpPr>
          <p:nvPr>
            <p:ph idx="1"/>
          </p:nvPr>
        </p:nvSpPr>
        <p:spPr>
          <a:xfrm>
            <a:off x="609600" y="1506832"/>
            <a:ext cx="10972800" cy="5215942"/>
          </a:xfrm>
        </p:spPr>
        <p:txBody>
          <a:bodyPr/>
          <a:lstStyle/>
          <a:p>
            <a:r>
              <a:rPr lang="en-GB" sz="2800" dirty="0"/>
              <a:t>It is a wide range of services that are moved closer to the people with an aim of expanding access to health services practices or products.</a:t>
            </a:r>
          </a:p>
          <a:p>
            <a:r>
              <a:rPr lang="en-GB" sz="2800" dirty="0"/>
              <a:t>Also means bringing health services to clients “door”. Its often decides to accomplish the following:</a:t>
            </a:r>
          </a:p>
          <a:p>
            <a:pPr lvl="1"/>
            <a:r>
              <a:rPr lang="en-GB" sz="2400" dirty="0"/>
              <a:t>Directly deliver health services and products.</a:t>
            </a:r>
          </a:p>
          <a:p>
            <a:pPr lvl="1"/>
            <a:r>
              <a:rPr lang="en-GB" sz="2400" dirty="0"/>
              <a:t>Educate or inform the target population thus increasing their knowledge and skills.</a:t>
            </a:r>
          </a:p>
          <a:p>
            <a:pPr lvl="1"/>
            <a:r>
              <a:rPr lang="en-GB" sz="2400" dirty="0"/>
              <a:t>Educate or inform the people who interact with the target population e.g. community health worker or community health volunteer.</a:t>
            </a:r>
          </a:p>
          <a:p>
            <a:pPr lvl="1"/>
            <a:r>
              <a:rPr lang="en-GB" sz="2400" dirty="0"/>
              <a:t>Establish beneficial connection between people and or organization </a:t>
            </a:r>
          </a:p>
        </p:txBody>
      </p:sp>
    </p:spTree>
    <p:extLst>
      <p:ext uri="{BB962C8B-B14F-4D97-AF65-F5344CB8AC3E}">
        <p14:creationId xmlns:p14="http://schemas.microsoft.com/office/powerpoint/2010/main" val="2578477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011103"/>
          </a:xfrm>
        </p:spPr>
        <p:txBody>
          <a:bodyPr/>
          <a:lstStyle/>
          <a:p>
            <a:r>
              <a:rPr lang="en-GB" dirty="0"/>
              <a:t>OBJECTIVES OF OUTREACH SERVICES</a:t>
            </a:r>
          </a:p>
        </p:txBody>
      </p:sp>
      <p:sp>
        <p:nvSpPr>
          <p:cNvPr id="3" name="Content Placeholder 2"/>
          <p:cNvSpPr>
            <a:spLocks noGrp="1"/>
          </p:cNvSpPr>
          <p:nvPr>
            <p:ph idx="1"/>
          </p:nvPr>
        </p:nvSpPr>
        <p:spPr>
          <a:xfrm>
            <a:off x="609600" y="1455313"/>
            <a:ext cx="10972800" cy="4675612"/>
          </a:xfrm>
        </p:spPr>
        <p:txBody>
          <a:bodyPr/>
          <a:lstStyle/>
          <a:p>
            <a:r>
              <a:rPr lang="en-GB" sz="2800" dirty="0"/>
              <a:t>To increase access to users beneficiary of the services (enhance people’s ability to use, acquire or employ your health service or product)</a:t>
            </a:r>
          </a:p>
          <a:p>
            <a:r>
              <a:rPr lang="en-GB" sz="2800" dirty="0"/>
              <a:t>To expand peoples willingness, to use the health services or products.</a:t>
            </a:r>
          </a:p>
          <a:p>
            <a:r>
              <a:rPr lang="en-GB" sz="2800" dirty="0"/>
              <a:t>To increase awareness of service or products among potential customers or those who will refer them.</a:t>
            </a:r>
          </a:p>
          <a:p>
            <a:r>
              <a:rPr lang="en-GB" sz="2800" dirty="0"/>
              <a:t>Establish beneficial connections between people and organizations. </a:t>
            </a:r>
          </a:p>
        </p:txBody>
      </p:sp>
    </p:spTree>
    <p:extLst>
      <p:ext uri="{BB962C8B-B14F-4D97-AF65-F5344CB8AC3E}">
        <p14:creationId xmlns:p14="http://schemas.microsoft.com/office/powerpoint/2010/main" val="1766823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3" y="405573"/>
            <a:ext cx="10058400" cy="933830"/>
          </a:xfrm>
        </p:spPr>
        <p:txBody>
          <a:bodyPr/>
          <a:lstStyle/>
          <a:p>
            <a:r>
              <a:rPr lang="en-GB" dirty="0"/>
              <a:t>Guidelines For Outreach Services </a:t>
            </a:r>
          </a:p>
        </p:txBody>
      </p:sp>
      <p:sp>
        <p:nvSpPr>
          <p:cNvPr id="3" name="Content Placeholder 2"/>
          <p:cNvSpPr>
            <a:spLocks noGrp="1"/>
          </p:cNvSpPr>
          <p:nvPr>
            <p:ph idx="1"/>
          </p:nvPr>
        </p:nvSpPr>
        <p:spPr>
          <a:xfrm>
            <a:off x="609600" y="1532586"/>
            <a:ext cx="10972800" cy="4598340"/>
          </a:xfrm>
        </p:spPr>
        <p:txBody>
          <a:bodyPr/>
          <a:lstStyle/>
          <a:p>
            <a:r>
              <a:rPr lang="en-GB" sz="2800" dirty="0"/>
              <a:t>Meet the people wherever they are</a:t>
            </a:r>
          </a:p>
          <a:p>
            <a:r>
              <a:rPr lang="en-GB" sz="2800" dirty="0"/>
              <a:t>Be respectful </a:t>
            </a:r>
          </a:p>
          <a:p>
            <a:r>
              <a:rPr lang="en-GB" sz="2800" dirty="0"/>
              <a:t>Listen to your community </a:t>
            </a:r>
          </a:p>
          <a:p>
            <a:r>
              <a:rPr lang="en-GB" sz="2800" dirty="0"/>
              <a:t>Get the word “out” in non-stigmatizing manner.</a:t>
            </a:r>
          </a:p>
          <a:p>
            <a:r>
              <a:rPr lang="en-GB" sz="2800" dirty="0"/>
              <a:t>Offer services and information in a variety of locations including home visits and at non-traditional times (non-working hours).</a:t>
            </a:r>
          </a:p>
          <a:p>
            <a:r>
              <a:rPr lang="en-GB" sz="2800" dirty="0"/>
              <a:t>Make written information friendly and easy to understand </a:t>
            </a:r>
          </a:p>
          <a:p>
            <a:r>
              <a:rPr lang="en-GB" sz="2800" dirty="0"/>
              <a:t>Make a follow-up always.</a:t>
            </a:r>
          </a:p>
        </p:txBody>
      </p:sp>
    </p:spTree>
    <p:extLst>
      <p:ext uri="{BB962C8B-B14F-4D97-AF65-F5344CB8AC3E}">
        <p14:creationId xmlns:p14="http://schemas.microsoft.com/office/powerpoint/2010/main" val="3429280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63" y="90153"/>
            <a:ext cx="10058400" cy="1120462"/>
          </a:xfrm>
        </p:spPr>
        <p:txBody>
          <a:bodyPr/>
          <a:lstStyle/>
          <a:p>
            <a:r>
              <a:rPr lang="en-GB" sz="3600" dirty="0"/>
              <a:t>PLANNING AND IMPLEMENTATION OF OUTREACH</a:t>
            </a:r>
          </a:p>
        </p:txBody>
      </p:sp>
      <p:sp>
        <p:nvSpPr>
          <p:cNvPr id="3" name="Content Placeholder 2"/>
          <p:cNvSpPr>
            <a:spLocks noGrp="1"/>
          </p:cNvSpPr>
          <p:nvPr>
            <p:ph idx="1"/>
          </p:nvPr>
        </p:nvSpPr>
        <p:spPr>
          <a:xfrm>
            <a:off x="309092" y="1056066"/>
            <a:ext cx="11642502" cy="5692463"/>
          </a:xfrm>
        </p:spPr>
        <p:txBody>
          <a:bodyPr/>
          <a:lstStyle/>
          <a:p>
            <a:pPr marL="514350" indent="-514350">
              <a:buFont typeface="+mj-lt"/>
              <a:buAutoNum type="arabicPeriod"/>
            </a:pPr>
            <a:r>
              <a:rPr lang="en-GB" dirty="0"/>
              <a:t>Determine the purpose and method of outreach service.</a:t>
            </a:r>
          </a:p>
          <a:p>
            <a:pPr marL="514350" indent="-514350">
              <a:buFont typeface="+mj-lt"/>
              <a:buAutoNum type="arabicPeriod"/>
            </a:pPr>
            <a:r>
              <a:rPr lang="en-GB" dirty="0"/>
              <a:t>Determine staffing needs especially those who work in the areas of concern; understand the concerns and needs of the locals question may guide on what to do.</a:t>
            </a:r>
          </a:p>
          <a:p>
            <a:pPr marL="514350" indent="-514350">
              <a:buFont typeface="+mj-lt"/>
              <a:buAutoNum type="arabicPeriod"/>
            </a:pPr>
            <a:r>
              <a:rPr lang="en-GB" dirty="0"/>
              <a:t>Choose the physical space carefully e.g. accessible place, privacy for meeting with clients.</a:t>
            </a:r>
          </a:p>
          <a:p>
            <a:pPr lvl="1"/>
            <a:r>
              <a:rPr lang="en-GB" sz="2800" dirty="0"/>
              <a:t>Provide a cheerful environment, staff will be cheerful to create rapport.</a:t>
            </a:r>
          </a:p>
          <a:p>
            <a:pPr lvl="1"/>
            <a:r>
              <a:rPr lang="en-GB" sz="2800" dirty="0"/>
              <a:t>Accommodate children. Tent or tent for children to play.</a:t>
            </a:r>
          </a:p>
        </p:txBody>
      </p:sp>
    </p:spTree>
    <p:extLst>
      <p:ext uri="{BB962C8B-B14F-4D97-AF65-F5344CB8AC3E}">
        <p14:creationId xmlns:p14="http://schemas.microsoft.com/office/powerpoint/2010/main" val="1074799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09600" y="1719262"/>
            <a:ext cx="10972800" cy="4913357"/>
          </a:xfrm>
        </p:spPr>
        <p:txBody>
          <a:bodyPr/>
          <a:lstStyle/>
          <a:p>
            <a:r>
              <a:rPr lang="en-GB" sz="2800" dirty="0"/>
              <a:t>4. Plan strategies for the particular outreach. i.e. the strategies should include the protocol use will use any information in any other organization and agencies that may integrate with yours.</a:t>
            </a:r>
          </a:p>
          <a:p>
            <a:r>
              <a:rPr lang="en-GB" dirty="0"/>
              <a:t>5. Consider potential partners. Partners can influence your activities either positively or negatively these may include </a:t>
            </a:r>
            <a:r>
              <a:rPr lang="en-GB" dirty="0" err="1" smtClean="0"/>
              <a:t>elders,chiefs</a:t>
            </a:r>
            <a:r>
              <a:rPr lang="en-GB" dirty="0"/>
              <a:t>, church leader and professional involved, schools.</a:t>
            </a:r>
          </a:p>
          <a:p>
            <a:r>
              <a:rPr lang="en-GB" dirty="0"/>
              <a:t>6. Expand your outreach gradually. Change service by adding on the previous.</a:t>
            </a:r>
          </a:p>
          <a:p>
            <a:r>
              <a:rPr lang="en-GB" dirty="0"/>
              <a:t>7. Ensure consistency </a:t>
            </a:r>
          </a:p>
        </p:txBody>
      </p:sp>
    </p:spTree>
    <p:extLst>
      <p:ext uri="{BB962C8B-B14F-4D97-AF65-F5344CB8AC3E}">
        <p14:creationId xmlns:p14="http://schemas.microsoft.com/office/powerpoint/2010/main" val="2814553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908072"/>
          </a:xfrm>
        </p:spPr>
        <p:txBody>
          <a:bodyPr/>
          <a:lstStyle/>
          <a:p>
            <a:r>
              <a:rPr lang="en-GB" dirty="0"/>
              <a:t>MOBILE HEALTH PROGRAM</a:t>
            </a:r>
          </a:p>
        </p:txBody>
      </p:sp>
      <p:sp>
        <p:nvSpPr>
          <p:cNvPr id="3" name="Content Placeholder 2"/>
          <p:cNvSpPr>
            <a:spLocks noGrp="1"/>
          </p:cNvSpPr>
          <p:nvPr>
            <p:ph idx="1"/>
          </p:nvPr>
        </p:nvSpPr>
        <p:spPr>
          <a:xfrm>
            <a:off x="339144" y="1558344"/>
            <a:ext cx="10972800" cy="4791522"/>
          </a:xfrm>
        </p:spPr>
        <p:txBody>
          <a:bodyPr/>
          <a:lstStyle/>
          <a:p>
            <a:r>
              <a:rPr lang="en-GB" sz="2800" dirty="0"/>
              <a:t>A range of comprehensive </a:t>
            </a:r>
            <a:r>
              <a:rPr lang="en-GB" sz="2800" dirty="0" smtClean="0"/>
              <a:t>services that are </a:t>
            </a:r>
            <a:r>
              <a:rPr lang="en-GB" sz="2800" dirty="0"/>
              <a:t>taken to the vulnerable or the </a:t>
            </a:r>
            <a:r>
              <a:rPr lang="en-GB" sz="2800" dirty="0" smtClean="0"/>
              <a:t>need </a:t>
            </a:r>
            <a:r>
              <a:rPr lang="en-GB" sz="2800" dirty="0"/>
              <a:t>population in their area of residence/ location.</a:t>
            </a:r>
          </a:p>
          <a:p>
            <a:r>
              <a:rPr lang="en-GB" sz="2800" dirty="0"/>
              <a:t>The team can stay in that particular location more than a day.</a:t>
            </a:r>
          </a:p>
          <a:p>
            <a:r>
              <a:rPr lang="en-GB" sz="2800" dirty="0"/>
              <a:t>Mobile program removes barrier to healthcare by providing health service, education, advocacy to the most vulnerable, poor and sometimes the homeless, no payment.</a:t>
            </a:r>
          </a:p>
          <a:p>
            <a:r>
              <a:rPr lang="en-GB" sz="2800" dirty="0"/>
              <a:t>The arrangement of mobile clinic. The area that </a:t>
            </a:r>
            <a:r>
              <a:rPr lang="en-GB" sz="2800" dirty="0" err="1"/>
              <a:t>desegmented</a:t>
            </a:r>
            <a:r>
              <a:rPr lang="en-GB" sz="2800" dirty="0"/>
              <a:t> in the village could be a school, a marked or somebody’s home.</a:t>
            </a:r>
          </a:p>
          <a:p>
            <a:r>
              <a:rPr lang="en-GB" sz="2800" dirty="0"/>
              <a:t>The team may be large including specialities to offer different services.</a:t>
            </a:r>
          </a:p>
          <a:p>
            <a:pPr marL="0" indent="0">
              <a:buNone/>
            </a:pPr>
            <a:endParaRPr lang="en-GB" dirty="0"/>
          </a:p>
        </p:txBody>
      </p:sp>
    </p:spTree>
    <p:extLst>
      <p:ext uri="{BB962C8B-B14F-4D97-AF65-F5344CB8AC3E}">
        <p14:creationId xmlns:p14="http://schemas.microsoft.com/office/powerpoint/2010/main" val="1300463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sp>
        <p:nvSpPr>
          <p:cNvPr id="3" name="Content Placeholder 2"/>
          <p:cNvSpPr>
            <a:spLocks noGrp="1"/>
          </p:cNvSpPr>
          <p:nvPr>
            <p:ph idx="1"/>
          </p:nvPr>
        </p:nvSpPr>
        <p:spPr/>
        <p:txBody>
          <a:bodyPr/>
          <a:lstStyle/>
          <a:p>
            <a:r>
              <a:rPr lang="en-GB" dirty="0"/>
              <a:t>Services may include the following</a:t>
            </a:r>
          </a:p>
          <a:p>
            <a:pPr marL="514350" indent="-514350">
              <a:buFont typeface="+mj-lt"/>
              <a:buAutoNum type="arabicPeriod"/>
            </a:pPr>
            <a:r>
              <a:rPr lang="en-GB" dirty="0"/>
              <a:t>Assessment and follow up care (check ups)</a:t>
            </a:r>
          </a:p>
          <a:p>
            <a:pPr marL="514350" indent="-514350">
              <a:buFont typeface="+mj-lt"/>
              <a:buAutoNum type="arabicPeriod"/>
            </a:pPr>
            <a:r>
              <a:rPr lang="en-GB" dirty="0" smtClean="0"/>
              <a:t>Investigation  </a:t>
            </a:r>
            <a:r>
              <a:rPr lang="en-GB" dirty="0"/>
              <a:t>and treatment</a:t>
            </a:r>
          </a:p>
          <a:p>
            <a:pPr marL="514350" indent="-514350">
              <a:buFont typeface="+mj-lt"/>
              <a:buAutoNum type="arabicPeriod"/>
            </a:pPr>
            <a:r>
              <a:rPr lang="en-GB" dirty="0"/>
              <a:t>Conduct referrals to the specialities and also community resources</a:t>
            </a:r>
          </a:p>
          <a:p>
            <a:pPr marL="514350" indent="-514350">
              <a:buFont typeface="+mj-lt"/>
              <a:buAutoNum type="arabicPeriod"/>
            </a:pPr>
            <a:r>
              <a:rPr lang="en-GB" dirty="0"/>
              <a:t>Give pregnancy care and support</a:t>
            </a:r>
          </a:p>
          <a:p>
            <a:pPr marL="514350" indent="-514350">
              <a:buFont typeface="+mj-lt"/>
              <a:buAutoNum type="arabicPeriod"/>
            </a:pPr>
            <a:r>
              <a:rPr lang="en-GB" dirty="0"/>
              <a:t>Do laboratory test</a:t>
            </a:r>
          </a:p>
          <a:p>
            <a:pPr marL="514350" indent="-514350">
              <a:buFont typeface="+mj-lt"/>
              <a:buAutoNum type="arabicPeriod"/>
            </a:pPr>
            <a:r>
              <a:rPr lang="en-GB" dirty="0"/>
              <a:t>Rooms for consultation, minor surgery, pharmacy.</a:t>
            </a:r>
          </a:p>
        </p:txBody>
      </p:sp>
    </p:spTree>
    <p:extLst>
      <p:ext uri="{BB962C8B-B14F-4D97-AF65-F5344CB8AC3E}">
        <p14:creationId xmlns:p14="http://schemas.microsoft.com/office/powerpoint/2010/main" val="58602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47" y="186633"/>
            <a:ext cx="10058400" cy="882314"/>
          </a:xfrm>
        </p:spPr>
        <p:txBody>
          <a:bodyPr/>
          <a:lstStyle/>
          <a:p>
            <a:r>
              <a:rPr lang="en-GB" dirty="0"/>
              <a:t>Introduction </a:t>
            </a:r>
          </a:p>
        </p:txBody>
      </p:sp>
      <p:sp>
        <p:nvSpPr>
          <p:cNvPr id="3" name="Content Placeholder 2"/>
          <p:cNvSpPr>
            <a:spLocks noGrp="1"/>
          </p:cNvSpPr>
          <p:nvPr>
            <p:ph idx="1"/>
          </p:nvPr>
        </p:nvSpPr>
        <p:spPr>
          <a:xfrm>
            <a:off x="287628" y="1275008"/>
            <a:ext cx="10972800" cy="4958948"/>
          </a:xfrm>
        </p:spPr>
        <p:txBody>
          <a:bodyPr/>
          <a:lstStyle/>
          <a:p>
            <a:r>
              <a:rPr lang="en-GB" dirty="0"/>
              <a:t>It’s the management and delivery of health services so that clients receive a continuum of preventive and curative services according to their needs over time and across all different levels of health system.</a:t>
            </a:r>
          </a:p>
          <a:p>
            <a:r>
              <a:rPr lang="en-GB" dirty="0"/>
              <a:t>Integrated services also means the following:</a:t>
            </a:r>
          </a:p>
          <a:p>
            <a:r>
              <a:rPr lang="en-GB" dirty="0"/>
              <a:t>Enabling individuals to get all interventions, ideally from the clients perspective at a “one-stop-shop”</a:t>
            </a:r>
          </a:p>
          <a:p>
            <a:r>
              <a:rPr lang="en-GB" dirty="0"/>
              <a:t>It also means multipurpose service delivery points where a range of services for the attachment of population is provided at one location under one overall manager.</a:t>
            </a:r>
          </a:p>
        </p:txBody>
      </p:sp>
    </p:spTree>
    <p:extLst>
      <p:ext uri="{BB962C8B-B14F-4D97-AF65-F5344CB8AC3E}">
        <p14:creationId xmlns:p14="http://schemas.microsoft.com/office/powerpoint/2010/main" val="3621983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r>
              <a:rPr lang="en-GB" b="1" dirty="0"/>
              <a:t>POLICIES, GUIDELINES AND STANDARDS APPLIED IN MOH</a:t>
            </a:r>
          </a:p>
        </p:txBody>
      </p:sp>
    </p:spTree>
    <p:extLst>
      <p:ext uri="{BB962C8B-B14F-4D97-AF65-F5344CB8AC3E}">
        <p14:creationId xmlns:p14="http://schemas.microsoft.com/office/powerpoint/2010/main" val="3769265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a:xfrm>
            <a:off x="609600" y="1494912"/>
            <a:ext cx="10972800" cy="4713287"/>
          </a:xfrm>
        </p:spPr>
        <p:txBody>
          <a:bodyPr/>
          <a:lstStyle/>
          <a:p>
            <a:r>
              <a:rPr lang="en-GB" b="1" dirty="0"/>
              <a:t>a) Policy </a:t>
            </a:r>
          </a:p>
          <a:p>
            <a:r>
              <a:rPr lang="en-GB" b="1" dirty="0"/>
              <a:t>Definition </a:t>
            </a:r>
          </a:p>
          <a:p>
            <a:r>
              <a:rPr lang="en-GB" dirty="0"/>
              <a:t>1) It is a course or principle of action adopted or proposed by a government party business or individual.</a:t>
            </a:r>
          </a:p>
          <a:p>
            <a:r>
              <a:rPr lang="en-GB" dirty="0"/>
              <a:t>2) It’s a set of ideas (plan) of what to do in particular situation that has been agreed to officially by a group of people.</a:t>
            </a:r>
          </a:p>
          <a:p>
            <a:r>
              <a:rPr lang="en-GB" dirty="0"/>
              <a:t>3) It’s a definite course of action adopted for the sake of experience.</a:t>
            </a:r>
          </a:p>
          <a:p>
            <a:r>
              <a:rPr lang="en-GB" dirty="0"/>
              <a:t>4) It’s a deliberate system of principles to guide decisions</a:t>
            </a:r>
          </a:p>
        </p:txBody>
      </p:sp>
    </p:spTree>
    <p:extLst>
      <p:ext uri="{BB962C8B-B14F-4D97-AF65-F5344CB8AC3E}">
        <p14:creationId xmlns:p14="http://schemas.microsoft.com/office/powerpoint/2010/main" val="1447806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b) Guidelines:</a:t>
            </a:r>
          </a:p>
          <a:p>
            <a:r>
              <a:rPr lang="en-GB" dirty="0"/>
              <a:t>It’s a line by which one is directed</a:t>
            </a:r>
          </a:p>
          <a:p>
            <a:r>
              <a:rPr lang="en-GB" dirty="0"/>
              <a:t>It’s a statement by which the course of action is determined</a:t>
            </a:r>
          </a:p>
          <a:p>
            <a:r>
              <a:rPr lang="en-GB" dirty="0"/>
              <a:t>Information intended to advice people on how something should be done.</a:t>
            </a:r>
          </a:p>
          <a:p>
            <a:r>
              <a:rPr lang="en-GB" dirty="0"/>
              <a:t>Rules or instruction about the best way to carryout a procedure.</a:t>
            </a:r>
          </a:p>
        </p:txBody>
      </p:sp>
    </p:spTree>
    <p:extLst>
      <p:ext uri="{BB962C8B-B14F-4D97-AF65-F5344CB8AC3E}">
        <p14:creationId xmlns:p14="http://schemas.microsoft.com/office/powerpoint/2010/main" val="3959792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714889"/>
          </a:xfrm>
        </p:spPr>
        <p:txBody>
          <a:bodyPr/>
          <a:lstStyle/>
          <a:p>
            <a:endParaRPr lang="en-GB" dirty="0"/>
          </a:p>
        </p:txBody>
      </p:sp>
      <p:sp>
        <p:nvSpPr>
          <p:cNvPr id="3" name="Content Placeholder 2"/>
          <p:cNvSpPr>
            <a:spLocks noGrp="1"/>
          </p:cNvSpPr>
          <p:nvPr>
            <p:ph idx="1"/>
          </p:nvPr>
        </p:nvSpPr>
        <p:spPr>
          <a:xfrm>
            <a:off x="515155" y="837127"/>
            <a:ext cx="11423559" cy="5756856"/>
          </a:xfrm>
        </p:spPr>
        <p:txBody>
          <a:bodyPr/>
          <a:lstStyle/>
          <a:p>
            <a:r>
              <a:rPr lang="en-GB" sz="2800" b="1" dirty="0"/>
              <a:t>c) Standards </a:t>
            </a:r>
          </a:p>
          <a:p>
            <a:r>
              <a:rPr lang="en-GB" sz="2800" dirty="0"/>
              <a:t>Level of quality attainment or achievement </a:t>
            </a:r>
          </a:p>
          <a:p>
            <a:r>
              <a:rPr lang="en-GB" sz="2800" dirty="0"/>
              <a:t>Something used as a measure of norm or model in comparative evaluations.</a:t>
            </a:r>
          </a:p>
          <a:p>
            <a:r>
              <a:rPr lang="en-GB" sz="2800" dirty="0"/>
              <a:t>Written definitions, limits or rules approved and monitored for compliance by organization.</a:t>
            </a:r>
          </a:p>
          <a:p>
            <a:r>
              <a:rPr lang="en-GB" sz="2800" b="1" dirty="0"/>
              <a:t>d) Principles</a:t>
            </a:r>
          </a:p>
          <a:p>
            <a:r>
              <a:rPr lang="en-GB" sz="2800" dirty="0"/>
              <a:t>Fundamental truth or proposition that serves as a foundation, as a system of belief or behaviour or of a chain of reasoning.</a:t>
            </a:r>
          </a:p>
          <a:p>
            <a:r>
              <a:rPr lang="en-GB" sz="2800" dirty="0"/>
              <a:t>Fundamental norms, rules or values that represent what is desirable and positive for a group, person, organization or community.</a:t>
            </a:r>
          </a:p>
        </p:txBody>
      </p:sp>
    </p:spTree>
    <p:extLst>
      <p:ext uri="{BB962C8B-B14F-4D97-AF65-F5344CB8AC3E}">
        <p14:creationId xmlns:p14="http://schemas.microsoft.com/office/powerpoint/2010/main" val="3951522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60608" y="611640"/>
            <a:ext cx="10242997" cy="624737"/>
          </a:xfrm>
        </p:spPr>
        <p:txBody>
          <a:bodyPr/>
          <a:lstStyle/>
          <a:p>
            <a:r>
              <a:rPr lang="en-GB" sz="4000" dirty="0"/>
              <a:t>HEALTH SECTOR POLICY ORIENTATION </a:t>
            </a:r>
            <a:endParaRPr lang="en-GB" dirty="0"/>
          </a:p>
        </p:txBody>
      </p:sp>
      <p:sp>
        <p:nvSpPr>
          <p:cNvPr id="9" name="Content Placeholder 8"/>
          <p:cNvSpPr>
            <a:spLocks noGrp="1"/>
          </p:cNvSpPr>
          <p:nvPr>
            <p:ph idx="1"/>
          </p:nvPr>
        </p:nvSpPr>
        <p:spPr>
          <a:xfrm>
            <a:off x="545205" y="1609859"/>
            <a:ext cx="11226085" cy="4958366"/>
          </a:xfrm>
        </p:spPr>
        <p:txBody>
          <a:bodyPr/>
          <a:lstStyle/>
          <a:p>
            <a:r>
              <a:rPr lang="en-GB" sz="2800" dirty="0"/>
              <a:t>The overall focus of the health sector policy is guided by vision 2030. </a:t>
            </a:r>
          </a:p>
          <a:p>
            <a:r>
              <a:rPr lang="en-GB" sz="2800" dirty="0"/>
              <a:t>The vision 2030 states the following:</a:t>
            </a:r>
          </a:p>
          <a:p>
            <a:pPr marL="571500" indent="-571500">
              <a:buFont typeface="+mj-lt"/>
              <a:buAutoNum type="romanLcPeriod"/>
            </a:pPr>
            <a:r>
              <a:rPr lang="en-GB" sz="2800" dirty="0"/>
              <a:t>To transform Kenya into a globally competitive and prosperous country with high quality of life by 2030.</a:t>
            </a:r>
          </a:p>
          <a:p>
            <a:pPr marL="571500" indent="-571500">
              <a:buFont typeface="+mj-lt"/>
              <a:buAutoNum type="romanLcPeriod"/>
            </a:pPr>
            <a:r>
              <a:rPr lang="en-GB" sz="2800" dirty="0"/>
              <a:t>Through transformation into an industrialized middle country, the health sector policy is grounded on the principle of the constitution specifically the right to health and adoption of a devolved system of governance.</a:t>
            </a:r>
          </a:p>
        </p:txBody>
      </p:sp>
    </p:spTree>
    <p:extLst>
      <p:ext uri="{BB962C8B-B14F-4D97-AF65-F5344CB8AC3E}">
        <p14:creationId xmlns:p14="http://schemas.microsoft.com/office/powerpoint/2010/main" val="2813373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of the MOH/Health Sector Policy</a:t>
            </a:r>
          </a:p>
        </p:txBody>
      </p:sp>
      <p:sp>
        <p:nvSpPr>
          <p:cNvPr id="3" name="Content Placeholder 2"/>
          <p:cNvSpPr>
            <a:spLocks noGrp="1"/>
          </p:cNvSpPr>
          <p:nvPr>
            <p:ph idx="1"/>
          </p:nvPr>
        </p:nvSpPr>
        <p:spPr/>
        <p:txBody>
          <a:bodyPr/>
          <a:lstStyle/>
          <a:p>
            <a:pPr marL="0" indent="0">
              <a:buNone/>
            </a:pPr>
            <a:r>
              <a:rPr lang="en-GB" b="1" dirty="0"/>
              <a:t>States:</a:t>
            </a:r>
          </a:p>
          <a:p>
            <a:pPr marL="0" indent="0">
              <a:buNone/>
            </a:pPr>
            <a:r>
              <a:rPr lang="en-GB" dirty="0"/>
              <a:t>A healthy and globally competitive nation.</a:t>
            </a:r>
          </a:p>
        </p:txBody>
      </p:sp>
    </p:spTree>
    <p:extLst>
      <p:ext uri="{BB962C8B-B14F-4D97-AF65-F5344CB8AC3E}">
        <p14:creationId xmlns:p14="http://schemas.microsoft.com/office/powerpoint/2010/main" val="67502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of MOH </a:t>
            </a:r>
          </a:p>
        </p:txBody>
      </p:sp>
      <p:sp>
        <p:nvSpPr>
          <p:cNvPr id="3" name="Content Placeholder 2"/>
          <p:cNvSpPr>
            <a:spLocks noGrp="1"/>
          </p:cNvSpPr>
          <p:nvPr>
            <p:ph idx="1"/>
          </p:nvPr>
        </p:nvSpPr>
        <p:spPr/>
        <p:txBody>
          <a:bodyPr/>
          <a:lstStyle/>
          <a:p>
            <a:r>
              <a:rPr lang="en-GB" b="1" dirty="0"/>
              <a:t>States: </a:t>
            </a:r>
          </a:p>
          <a:p>
            <a:r>
              <a:rPr lang="en-GB" dirty="0"/>
              <a:t>To deliberately build progressive, responsive and sustainable technologically driven evidence based and clients centred health system for accelerated attainment of highest standards of health to all Kenyans.</a:t>
            </a:r>
          </a:p>
        </p:txBody>
      </p:sp>
    </p:spTree>
    <p:extLst>
      <p:ext uri="{BB962C8B-B14F-4D97-AF65-F5344CB8AC3E}">
        <p14:creationId xmlns:p14="http://schemas.microsoft.com/office/powerpoint/2010/main" val="450784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Goal of MOH</a:t>
            </a:r>
          </a:p>
        </p:txBody>
      </p:sp>
      <p:sp>
        <p:nvSpPr>
          <p:cNvPr id="3" name="Content Placeholder 2"/>
          <p:cNvSpPr>
            <a:spLocks noGrp="1"/>
          </p:cNvSpPr>
          <p:nvPr>
            <p:ph idx="1"/>
          </p:nvPr>
        </p:nvSpPr>
        <p:spPr/>
        <p:txBody>
          <a:bodyPr/>
          <a:lstStyle/>
          <a:p>
            <a:r>
              <a:rPr lang="en-GB" b="1" dirty="0"/>
              <a:t>States: </a:t>
            </a:r>
          </a:p>
          <a:p>
            <a:r>
              <a:rPr lang="en-GB" dirty="0"/>
              <a:t>Better health in a responsive manner.</a:t>
            </a:r>
          </a:p>
        </p:txBody>
      </p:sp>
    </p:spTree>
    <p:extLst>
      <p:ext uri="{BB962C8B-B14F-4D97-AF65-F5344CB8AC3E}">
        <p14:creationId xmlns:p14="http://schemas.microsoft.com/office/powerpoint/2010/main" val="1780791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73" y="418452"/>
            <a:ext cx="10058400" cy="663374"/>
          </a:xfrm>
        </p:spPr>
        <p:txBody>
          <a:bodyPr/>
          <a:lstStyle/>
          <a:p>
            <a:r>
              <a:rPr lang="en-GB" dirty="0"/>
              <a:t>Health Sector Policy Objective  </a:t>
            </a:r>
          </a:p>
        </p:txBody>
      </p:sp>
      <p:sp>
        <p:nvSpPr>
          <p:cNvPr id="3" name="Content Placeholder 2"/>
          <p:cNvSpPr>
            <a:spLocks noGrp="1"/>
          </p:cNvSpPr>
          <p:nvPr>
            <p:ph idx="1"/>
          </p:nvPr>
        </p:nvSpPr>
        <p:spPr>
          <a:xfrm>
            <a:off x="592428" y="1146401"/>
            <a:ext cx="10972800" cy="5415566"/>
          </a:xfrm>
        </p:spPr>
        <p:txBody>
          <a:bodyPr/>
          <a:lstStyle/>
          <a:p>
            <a:r>
              <a:rPr lang="en-GB" sz="2800" dirty="0"/>
              <a:t>The health sector vision and goal aim to realise the following 6 policy objective:</a:t>
            </a:r>
          </a:p>
          <a:p>
            <a:r>
              <a:rPr lang="en-GB" sz="2800" dirty="0">
                <a:solidFill>
                  <a:srgbClr val="C00000"/>
                </a:solidFill>
              </a:rPr>
              <a:t>1. Eliminate communicable conditions </a:t>
            </a:r>
          </a:p>
          <a:p>
            <a:r>
              <a:rPr lang="en-GB" sz="2800" dirty="0"/>
              <a:t>Achieved through reducing the burden of communicable conditions until they are no longer public concerns.</a:t>
            </a:r>
          </a:p>
          <a:p>
            <a:r>
              <a:rPr lang="en-GB" sz="2800" dirty="0">
                <a:solidFill>
                  <a:srgbClr val="C00000"/>
                </a:solidFill>
              </a:rPr>
              <a:t>2. Halt and reverse the rising burden of non-communicable conditions.</a:t>
            </a:r>
          </a:p>
          <a:p>
            <a:r>
              <a:rPr lang="en-GB" sz="2800" dirty="0"/>
              <a:t>This is to be achieved through ensuring clear strategies for implementation of interventions to address all the identified non-communicable conditions in the country.</a:t>
            </a:r>
          </a:p>
          <a:p>
            <a:r>
              <a:rPr lang="en-GB" sz="2800" dirty="0">
                <a:solidFill>
                  <a:srgbClr val="C00000"/>
                </a:solidFill>
              </a:rPr>
              <a:t>3. To reduce the burden of violence and injuries </a:t>
            </a:r>
          </a:p>
        </p:txBody>
      </p:sp>
    </p:spTree>
    <p:extLst>
      <p:ext uri="{BB962C8B-B14F-4D97-AF65-F5344CB8AC3E}">
        <p14:creationId xmlns:p14="http://schemas.microsoft.com/office/powerpoint/2010/main" val="3570344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882314"/>
          </a:xfrm>
        </p:spPr>
        <p:txBody>
          <a:bodyPr/>
          <a:lstStyle/>
          <a:p>
            <a:endParaRPr lang="en-GB" dirty="0"/>
          </a:p>
        </p:txBody>
      </p:sp>
      <p:sp>
        <p:nvSpPr>
          <p:cNvPr id="3" name="Content Placeholder 2"/>
          <p:cNvSpPr>
            <a:spLocks noGrp="1"/>
          </p:cNvSpPr>
          <p:nvPr>
            <p:ph idx="1"/>
          </p:nvPr>
        </p:nvSpPr>
        <p:spPr>
          <a:xfrm>
            <a:off x="455052" y="1133341"/>
            <a:ext cx="11341996" cy="5396248"/>
          </a:xfrm>
        </p:spPr>
        <p:txBody>
          <a:bodyPr/>
          <a:lstStyle/>
          <a:p>
            <a:r>
              <a:rPr lang="en-GB" sz="2800" dirty="0"/>
              <a:t>Putting in place specific strategy in collaboration with stakeholders in other sectors which address the underlying causes of violence and injuries </a:t>
            </a:r>
          </a:p>
          <a:p>
            <a:pPr marL="0" indent="0">
              <a:buNone/>
            </a:pPr>
            <a:r>
              <a:rPr lang="en-GB" sz="2800" dirty="0">
                <a:solidFill>
                  <a:srgbClr val="C00000"/>
                </a:solidFill>
              </a:rPr>
              <a:t>4. Provide essential health care</a:t>
            </a:r>
          </a:p>
          <a:p>
            <a:r>
              <a:rPr lang="en-GB" sz="2800" dirty="0"/>
              <a:t>This will include preventive, promotive and curative services that are affordable, equitable, accessible and responsive to clients’ need.</a:t>
            </a:r>
          </a:p>
          <a:p>
            <a:pPr marL="0" indent="0">
              <a:buNone/>
            </a:pPr>
            <a:r>
              <a:rPr lang="en-GB" sz="2800" dirty="0">
                <a:solidFill>
                  <a:srgbClr val="C00000"/>
                </a:solidFill>
              </a:rPr>
              <a:t>5. Minimize exposure to health risk factors </a:t>
            </a:r>
          </a:p>
          <a:p>
            <a:r>
              <a:rPr lang="en-GB" sz="2800" dirty="0"/>
              <a:t>This aim at strengthening health promoting interventions which address risk factors to health and facilitating use of products and services that lead to healthy behaviour in the population.</a:t>
            </a:r>
          </a:p>
          <a:p>
            <a:pPr marL="0" indent="0">
              <a:buNone/>
            </a:pPr>
            <a:endParaRPr lang="en-GB" sz="2800" dirty="0"/>
          </a:p>
          <a:p>
            <a:endParaRPr lang="en-GB" sz="2800" dirty="0"/>
          </a:p>
        </p:txBody>
      </p:sp>
    </p:spTree>
    <p:extLst>
      <p:ext uri="{BB962C8B-B14F-4D97-AF65-F5344CB8AC3E}">
        <p14:creationId xmlns:p14="http://schemas.microsoft.com/office/powerpoint/2010/main" val="27794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integrated health services to the client</a:t>
            </a:r>
          </a:p>
        </p:txBody>
      </p:sp>
      <p:sp>
        <p:nvSpPr>
          <p:cNvPr id="3" name="Content Placeholder 2"/>
          <p:cNvSpPr>
            <a:spLocks noGrp="1"/>
          </p:cNvSpPr>
          <p:nvPr>
            <p:ph idx="1"/>
          </p:nvPr>
        </p:nvSpPr>
        <p:spPr/>
        <p:txBody>
          <a:bodyPr/>
          <a:lstStyle/>
          <a:p>
            <a:r>
              <a:rPr lang="en-GB" dirty="0"/>
              <a:t>Minimizes time wastage</a:t>
            </a:r>
          </a:p>
          <a:p>
            <a:r>
              <a:rPr lang="en-GB" dirty="0"/>
              <a:t>Provision of multiple services</a:t>
            </a:r>
          </a:p>
          <a:p>
            <a:r>
              <a:rPr lang="en-GB" dirty="0"/>
              <a:t>Enhances privacy and confidentiality</a:t>
            </a:r>
          </a:p>
          <a:p>
            <a:r>
              <a:rPr lang="en-GB" dirty="0"/>
              <a:t>Improves client responsiveness to services</a:t>
            </a:r>
          </a:p>
          <a:p>
            <a:r>
              <a:rPr lang="en-GB" dirty="0"/>
              <a:t>Improves trust between client and the provider</a:t>
            </a:r>
          </a:p>
          <a:p>
            <a:r>
              <a:rPr lang="en-GB" dirty="0"/>
              <a:t>It is cheap for the client</a:t>
            </a:r>
          </a:p>
          <a:p>
            <a:endParaRPr lang="en-GB" dirty="0"/>
          </a:p>
        </p:txBody>
      </p:sp>
    </p:spTree>
    <p:extLst>
      <p:ext uri="{BB962C8B-B14F-4D97-AF65-F5344CB8AC3E}">
        <p14:creationId xmlns:p14="http://schemas.microsoft.com/office/powerpoint/2010/main" val="3334604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sz="2800" dirty="0">
                <a:solidFill>
                  <a:srgbClr val="C00000"/>
                </a:solidFill>
              </a:rPr>
              <a:t>6. Strengthen collaboration with other sectors </a:t>
            </a:r>
          </a:p>
          <a:p>
            <a:r>
              <a:rPr lang="en-GB" sz="2800" dirty="0"/>
              <a:t>This aims at adopt health in all policies which ensures the health sector interacts with and influences design, implementation and motivating processes in all health related sector action.</a:t>
            </a:r>
          </a:p>
          <a:p>
            <a:pPr marL="0" indent="0">
              <a:buNone/>
            </a:pPr>
            <a:endParaRPr lang="en-GB" sz="2800" dirty="0"/>
          </a:p>
        </p:txBody>
      </p:sp>
    </p:spTree>
    <p:extLst>
      <p:ext uri="{BB962C8B-B14F-4D97-AF65-F5344CB8AC3E}">
        <p14:creationId xmlns:p14="http://schemas.microsoft.com/office/powerpoint/2010/main" val="1516836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084" y="173754"/>
            <a:ext cx="10058400" cy="676252"/>
          </a:xfrm>
        </p:spPr>
        <p:txBody>
          <a:bodyPr/>
          <a:lstStyle/>
          <a:p>
            <a:r>
              <a:rPr lang="en-GB" sz="4000" dirty="0"/>
              <a:t>HEALTH POLICY ORIENTATION </a:t>
            </a:r>
            <a:endParaRPr lang="en-GB" dirty="0"/>
          </a:p>
        </p:txBody>
      </p:sp>
      <p:sp>
        <p:nvSpPr>
          <p:cNvPr id="5" name="Content Placeholder 4"/>
          <p:cNvSpPr>
            <a:spLocks noGrp="1"/>
          </p:cNvSpPr>
          <p:nvPr>
            <p:ph idx="1"/>
          </p:nvPr>
        </p:nvSpPr>
        <p:spPr>
          <a:xfrm>
            <a:off x="437881" y="953034"/>
            <a:ext cx="11307651" cy="5628069"/>
          </a:xfrm>
        </p:spPr>
        <p:txBody>
          <a:bodyPr/>
          <a:lstStyle/>
          <a:p>
            <a:r>
              <a:rPr lang="en-GB" sz="2800" dirty="0"/>
              <a:t>Defines how the health sector will organize itself to facilitate the attainment of the stated policy objectives.</a:t>
            </a:r>
          </a:p>
          <a:p>
            <a:r>
              <a:rPr lang="en-GB" sz="2800" dirty="0"/>
              <a:t>There are organized around the following </a:t>
            </a:r>
            <a:r>
              <a:rPr lang="en-GB" sz="2800" b="1" dirty="0"/>
              <a:t>health system building blocks </a:t>
            </a:r>
          </a:p>
          <a:p>
            <a:pPr marL="0" indent="0">
              <a:buNone/>
            </a:pPr>
            <a:r>
              <a:rPr lang="en-GB" sz="2800" b="1" dirty="0"/>
              <a:t>1. service delivery system</a:t>
            </a:r>
          </a:p>
          <a:p>
            <a:r>
              <a:rPr lang="en-GB" sz="2800" dirty="0"/>
              <a:t>Describes how health delivery will be organized</a:t>
            </a:r>
          </a:p>
          <a:p>
            <a:pPr marL="0" indent="0">
              <a:buNone/>
            </a:pPr>
            <a:r>
              <a:rPr lang="en-GB" sz="2800" b="1" dirty="0"/>
              <a:t>2.  leadership and governance </a:t>
            </a:r>
          </a:p>
          <a:p>
            <a:r>
              <a:rPr lang="en-GB" sz="2800" dirty="0"/>
              <a:t>Describes how health service delivery will be managed.</a:t>
            </a:r>
          </a:p>
          <a:p>
            <a:pPr marL="0" indent="0">
              <a:buNone/>
            </a:pPr>
            <a:r>
              <a:rPr lang="en-GB" sz="2800" b="1" dirty="0"/>
              <a:t>3. Health workforce</a:t>
            </a:r>
          </a:p>
          <a:p>
            <a:r>
              <a:rPr lang="en-GB" sz="2800" dirty="0"/>
              <a:t>Describe human resources required in provision of human health service.</a:t>
            </a:r>
          </a:p>
        </p:txBody>
      </p:sp>
    </p:spTree>
    <p:extLst>
      <p:ext uri="{BB962C8B-B14F-4D97-AF65-F5344CB8AC3E}">
        <p14:creationId xmlns:p14="http://schemas.microsoft.com/office/powerpoint/2010/main" val="79108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547463"/>
          </a:xfrm>
        </p:spPr>
        <p:txBody>
          <a:bodyPr/>
          <a:lstStyle/>
          <a:p>
            <a:endParaRPr lang="en-GB" dirty="0"/>
          </a:p>
        </p:txBody>
      </p:sp>
      <p:sp>
        <p:nvSpPr>
          <p:cNvPr id="3" name="Content Placeholder 2"/>
          <p:cNvSpPr>
            <a:spLocks noGrp="1"/>
          </p:cNvSpPr>
          <p:nvPr>
            <p:ph idx="1"/>
          </p:nvPr>
        </p:nvSpPr>
        <p:spPr>
          <a:xfrm>
            <a:off x="274745" y="746974"/>
            <a:ext cx="11573818" cy="5821251"/>
          </a:xfrm>
        </p:spPr>
        <p:txBody>
          <a:bodyPr/>
          <a:lstStyle/>
          <a:p>
            <a:pPr marL="0" indent="0">
              <a:buNone/>
            </a:pPr>
            <a:r>
              <a:rPr lang="en-GB" sz="2800" b="1" dirty="0"/>
              <a:t>4. Health financing </a:t>
            </a:r>
          </a:p>
          <a:p>
            <a:r>
              <a:rPr lang="en-GB" sz="2800" dirty="0"/>
              <a:t>Describes the system to ensure adequate resources for service provision </a:t>
            </a:r>
          </a:p>
          <a:p>
            <a:pPr marL="0" indent="0">
              <a:buNone/>
            </a:pPr>
            <a:r>
              <a:rPr lang="en-GB" sz="2800" b="1" dirty="0"/>
              <a:t>5. Health product and technology </a:t>
            </a:r>
          </a:p>
          <a:p>
            <a:r>
              <a:rPr lang="en-GB" sz="2800" dirty="0"/>
              <a:t>Essential medicines, medical supply, vaccines, health technology and public health commodities required in provision of health.</a:t>
            </a:r>
          </a:p>
          <a:p>
            <a:pPr marL="0" indent="0">
              <a:buNone/>
            </a:pPr>
            <a:r>
              <a:rPr lang="en-GB" sz="2800" b="1" dirty="0"/>
              <a:t>6. Health information </a:t>
            </a:r>
          </a:p>
          <a:p>
            <a:r>
              <a:rPr lang="en-GB" sz="2800" dirty="0"/>
              <a:t>Describes systems for generation, analysis, dissemination and utilization of health related information.</a:t>
            </a:r>
          </a:p>
          <a:p>
            <a:pPr marL="0" indent="0">
              <a:buNone/>
            </a:pPr>
            <a:r>
              <a:rPr lang="en-GB" sz="2800" b="1" dirty="0"/>
              <a:t>7. Health Infrastructure</a:t>
            </a:r>
          </a:p>
          <a:p>
            <a:r>
              <a:rPr lang="en-GB" sz="2800" dirty="0"/>
              <a:t>Describe the physical infrastructure, equipment and information communication technology needed in delivery of health services.</a:t>
            </a:r>
            <a:r>
              <a:rPr lang="en-GB" sz="2800" b="1" dirty="0"/>
              <a:t>  </a:t>
            </a:r>
          </a:p>
        </p:txBody>
      </p:sp>
    </p:spTree>
    <p:extLst>
      <p:ext uri="{BB962C8B-B14F-4D97-AF65-F5344CB8AC3E}">
        <p14:creationId xmlns:p14="http://schemas.microsoft.com/office/powerpoint/2010/main" val="2753249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Policy Principles </a:t>
            </a:r>
          </a:p>
        </p:txBody>
      </p:sp>
      <p:sp>
        <p:nvSpPr>
          <p:cNvPr id="3" name="Content Placeholder 2"/>
          <p:cNvSpPr>
            <a:spLocks noGrp="1"/>
          </p:cNvSpPr>
          <p:nvPr>
            <p:ph idx="1"/>
          </p:nvPr>
        </p:nvSpPr>
        <p:spPr>
          <a:xfrm>
            <a:off x="609600" y="1417638"/>
            <a:ext cx="10972800" cy="4713287"/>
          </a:xfrm>
        </p:spPr>
        <p:txBody>
          <a:bodyPr/>
          <a:lstStyle/>
          <a:p>
            <a:r>
              <a:rPr lang="en-GB" dirty="0"/>
              <a:t>They are based on primary healthcare principle and they include the following:</a:t>
            </a:r>
          </a:p>
          <a:p>
            <a:pPr marL="514350" indent="-514350">
              <a:buFont typeface="+mj-lt"/>
              <a:buAutoNum type="arabicPeriod"/>
            </a:pPr>
            <a:r>
              <a:rPr lang="en-GB" dirty="0"/>
              <a:t>Equity in distribution of health and health interventions.</a:t>
            </a:r>
          </a:p>
          <a:p>
            <a:pPr marL="514350" indent="-514350">
              <a:buFont typeface="+mj-lt"/>
              <a:buAutoNum type="arabicPeriod"/>
            </a:pPr>
            <a:r>
              <a:rPr lang="en-GB" dirty="0"/>
              <a:t>People centred approach to health and health interventions</a:t>
            </a:r>
          </a:p>
          <a:p>
            <a:pPr marL="514350" indent="-514350">
              <a:buFont typeface="+mj-lt"/>
              <a:buAutoNum type="arabicPeriod"/>
            </a:pPr>
            <a:r>
              <a:rPr lang="en-GB" dirty="0"/>
              <a:t>Participatory approach to delivery of health interventions</a:t>
            </a:r>
          </a:p>
          <a:p>
            <a:pPr marL="514350" indent="-514350">
              <a:buFont typeface="+mj-lt"/>
              <a:buAutoNum type="arabicPeriod"/>
            </a:pPr>
            <a:r>
              <a:rPr lang="en-GB" dirty="0"/>
              <a:t>Right approach</a:t>
            </a:r>
          </a:p>
          <a:p>
            <a:pPr marL="514350" indent="-514350">
              <a:buFont typeface="+mj-lt"/>
              <a:buAutoNum type="arabicPeriod"/>
            </a:pPr>
            <a:r>
              <a:rPr lang="en-GB" dirty="0"/>
              <a:t>Multisector approach towards maximizing health goals.</a:t>
            </a:r>
          </a:p>
          <a:p>
            <a:pPr marL="514350" indent="-514350">
              <a:buFont typeface="+mj-lt"/>
              <a:buAutoNum type="arabicPeriod"/>
            </a:pPr>
            <a:r>
              <a:rPr lang="en-GB" dirty="0"/>
              <a:t>Efficiency in application of health technologies.</a:t>
            </a:r>
          </a:p>
          <a:p>
            <a:pPr marL="514350" indent="-514350">
              <a:buFont typeface="+mj-lt"/>
              <a:buAutoNum type="arabicPeriod"/>
            </a:pPr>
            <a:r>
              <a:rPr lang="en-GB" dirty="0"/>
              <a:t>Social accountability </a:t>
            </a:r>
          </a:p>
        </p:txBody>
      </p:sp>
    </p:spTree>
    <p:extLst>
      <p:ext uri="{BB962C8B-B14F-4D97-AF65-F5344CB8AC3E}">
        <p14:creationId xmlns:p14="http://schemas.microsoft.com/office/powerpoint/2010/main" val="32333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integration to the service provider</a:t>
            </a:r>
          </a:p>
        </p:txBody>
      </p:sp>
      <p:sp>
        <p:nvSpPr>
          <p:cNvPr id="3" name="Content Placeholder 2"/>
          <p:cNvSpPr>
            <a:spLocks noGrp="1"/>
          </p:cNvSpPr>
          <p:nvPr>
            <p:ph idx="1"/>
          </p:nvPr>
        </p:nvSpPr>
        <p:spPr>
          <a:xfrm>
            <a:off x="609600" y="1719263"/>
            <a:ext cx="10972800" cy="5034234"/>
          </a:xfrm>
        </p:spPr>
        <p:txBody>
          <a:bodyPr/>
          <a:lstStyle/>
          <a:p>
            <a:r>
              <a:rPr lang="en-GB" dirty="0"/>
              <a:t>Enhances accountability</a:t>
            </a:r>
          </a:p>
          <a:p>
            <a:r>
              <a:rPr lang="en-GB" dirty="0"/>
              <a:t>Enhances skills of service provider</a:t>
            </a:r>
          </a:p>
          <a:p>
            <a:r>
              <a:rPr lang="en-GB" dirty="0"/>
              <a:t>Reduces workload in the long run</a:t>
            </a:r>
          </a:p>
          <a:p>
            <a:r>
              <a:rPr lang="en-GB" dirty="0"/>
              <a:t>Improves relationship between the client, service provider and community at large</a:t>
            </a:r>
          </a:p>
          <a:p>
            <a:r>
              <a:rPr lang="en-GB" dirty="0"/>
              <a:t>Enhances efficiency in service provision</a:t>
            </a:r>
          </a:p>
          <a:p>
            <a:r>
              <a:rPr lang="en-GB" dirty="0"/>
              <a:t>Health worker gain more knowledge from the different care delivery and thus increase their professional growth, this is because different health professionals work together to provide client care.</a:t>
            </a:r>
          </a:p>
          <a:p>
            <a:pPr marL="0" indent="0">
              <a:buNone/>
            </a:pPr>
            <a:endParaRPr lang="en-GB" dirty="0"/>
          </a:p>
        </p:txBody>
      </p:sp>
    </p:spTree>
    <p:extLst>
      <p:ext uri="{BB962C8B-B14F-4D97-AF65-F5344CB8AC3E}">
        <p14:creationId xmlns:p14="http://schemas.microsoft.com/office/powerpoint/2010/main" val="378416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Services officered to the population outside the major health centres.</a:t>
            </a:r>
          </a:p>
          <a:p>
            <a:pPr marL="0" indent="0">
              <a:buNone/>
            </a:pPr>
            <a:r>
              <a:rPr lang="en-GB" b="1" dirty="0"/>
              <a:t>Goals of Rural Health Services</a:t>
            </a:r>
          </a:p>
          <a:p>
            <a:r>
              <a:rPr lang="en-GB" dirty="0"/>
              <a:t>To give or offer better care, better health at a lower cost to improve the health of rural people.</a:t>
            </a:r>
          </a:p>
          <a:p>
            <a:pPr marL="0" indent="0">
              <a:buNone/>
            </a:pPr>
            <a:endParaRPr lang="en-GB" dirty="0"/>
          </a:p>
          <a:p>
            <a:endParaRPr lang="en-GB" b="1" dirty="0"/>
          </a:p>
          <a:p>
            <a:endParaRPr lang="en-GB" dirty="0"/>
          </a:p>
        </p:txBody>
      </p:sp>
    </p:spTree>
    <p:extLst>
      <p:ext uri="{BB962C8B-B14F-4D97-AF65-F5344CB8AC3E}">
        <p14:creationId xmlns:p14="http://schemas.microsoft.com/office/powerpoint/2010/main" val="3592138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5" name="Text Placeholder 4"/>
          <p:cNvSpPr>
            <a:spLocks noGrp="1"/>
          </p:cNvSpPr>
          <p:nvPr>
            <p:ph type="body" idx="1"/>
          </p:nvPr>
        </p:nvSpPr>
        <p:spPr/>
        <p:txBody>
          <a:bodyPr/>
          <a:lstStyle/>
          <a:p>
            <a:r>
              <a:rPr lang="en-GB" b="1" dirty="0"/>
              <a:t>RURAL HEALTH SERVICES</a:t>
            </a:r>
          </a:p>
        </p:txBody>
      </p:sp>
    </p:spTree>
    <p:extLst>
      <p:ext uri="{BB962C8B-B14F-4D97-AF65-F5344CB8AC3E}">
        <p14:creationId xmlns:p14="http://schemas.microsoft.com/office/powerpoint/2010/main" val="265949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135117"/>
            <a:ext cx="10242997" cy="1088376"/>
          </a:xfrm>
        </p:spPr>
        <p:txBody>
          <a:bodyPr/>
          <a:lstStyle/>
          <a:p>
            <a:r>
              <a:rPr lang="en-GB" dirty="0"/>
              <a:t>CONCEPT INVOLVED IN RURAL HEALTH SERVICES</a:t>
            </a:r>
          </a:p>
        </p:txBody>
      </p:sp>
      <p:sp>
        <p:nvSpPr>
          <p:cNvPr id="3" name="Content Placeholder 2"/>
          <p:cNvSpPr>
            <a:spLocks noGrp="1"/>
          </p:cNvSpPr>
          <p:nvPr>
            <p:ph idx="1"/>
          </p:nvPr>
        </p:nvSpPr>
        <p:spPr>
          <a:xfrm>
            <a:off x="425003" y="1210614"/>
            <a:ext cx="11475076" cy="5512157"/>
          </a:xfrm>
        </p:spPr>
        <p:txBody>
          <a:bodyPr/>
          <a:lstStyle/>
          <a:p>
            <a:r>
              <a:rPr lang="en-GB" sz="2800" dirty="0"/>
              <a:t>Community involvement and investment .</a:t>
            </a:r>
          </a:p>
          <a:p>
            <a:r>
              <a:rPr lang="en-GB" sz="2800" dirty="0"/>
              <a:t>Rural health service acknowledges variances between rural communities and hence encourage the </a:t>
            </a:r>
            <a:r>
              <a:rPr lang="en-GB" sz="2800" dirty="0" smtClean="0"/>
              <a:t>use of </a:t>
            </a:r>
            <a:r>
              <a:rPr lang="en-GB" sz="2800" dirty="0"/>
              <a:t>place-based policies in which the health system is tailored with the needs of each individual community. Ideally encourage high levels of community ownership of the system.</a:t>
            </a:r>
          </a:p>
          <a:p>
            <a:r>
              <a:rPr lang="en-GB" sz="2800" dirty="0"/>
              <a:t>Rural health service benefits from innovative methods of care delivery.</a:t>
            </a:r>
          </a:p>
          <a:p>
            <a:r>
              <a:rPr lang="en-GB" sz="2800" dirty="0"/>
              <a:t>Rural health service encourages compiling and reporting of best practices.</a:t>
            </a:r>
          </a:p>
          <a:p>
            <a:r>
              <a:rPr lang="en-GB" sz="2800" dirty="0"/>
              <a:t>Rural health services considers a balance between present concerns and future needs.</a:t>
            </a:r>
          </a:p>
        </p:txBody>
      </p:sp>
    </p:spTree>
    <p:extLst>
      <p:ext uri="{BB962C8B-B14F-4D97-AF65-F5344CB8AC3E}">
        <p14:creationId xmlns:p14="http://schemas.microsoft.com/office/powerpoint/2010/main" val="2468478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5270"/>
            <a:ext cx="10058400" cy="1295400"/>
          </a:xfrm>
        </p:spPr>
        <p:txBody>
          <a:bodyPr/>
          <a:lstStyle/>
          <a:p>
            <a:r>
              <a:rPr lang="en-GB" dirty="0"/>
              <a:t>GUIDING PRINCIPLES FOR RURAL HEALTH SERVICE</a:t>
            </a:r>
          </a:p>
        </p:txBody>
      </p:sp>
      <p:sp>
        <p:nvSpPr>
          <p:cNvPr id="3" name="Content Placeholder 2"/>
          <p:cNvSpPr>
            <a:spLocks noGrp="1"/>
          </p:cNvSpPr>
          <p:nvPr>
            <p:ph idx="1"/>
          </p:nvPr>
        </p:nvSpPr>
        <p:spPr>
          <a:xfrm>
            <a:off x="785611" y="1944709"/>
            <a:ext cx="10663708" cy="4186215"/>
          </a:xfrm>
        </p:spPr>
        <p:txBody>
          <a:bodyPr/>
          <a:lstStyle/>
          <a:p>
            <a:r>
              <a:rPr lang="en-GB" dirty="0"/>
              <a:t>Rural health services are based on the following in rural healthcare challenges:</a:t>
            </a:r>
          </a:p>
          <a:p>
            <a:pPr lvl="1"/>
            <a:r>
              <a:rPr lang="en-GB" dirty="0"/>
              <a:t>Tend to have fewer healthcare providers</a:t>
            </a:r>
          </a:p>
          <a:p>
            <a:pPr lvl="1"/>
            <a:r>
              <a:rPr lang="en-GB" dirty="0"/>
              <a:t>They experience high turnout of health care seekers</a:t>
            </a:r>
          </a:p>
          <a:p>
            <a:pPr lvl="1"/>
            <a:r>
              <a:rPr lang="en-GB" dirty="0"/>
              <a:t>The facilities tend to be few and hard to access</a:t>
            </a:r>
          </a:p>
          <a:p>
            <a:pPr lvl="1"/>
            <a:r>
              <a:rPr lang="en-GB" dirty="0"/>
              <a:t>Transportation is inadequate in that area.</a:t>
            </a:r>
          </a:p>
          <a:p>
            <a:pPr marL="344487" lvl="1" indent="0">
              <a:buNone/>
            </a:pPr>
            <a:endParaRPr lang="en-GB" dirty="0"/>
          </a:p>
        </p:txBody>
      </p:sp>
    </p:spTree>
    <p:extLst>
      <p:ext uri="{BB962C8B-B14F-4D97-AF65-F5344CB8AC3E}">
        <p14:creationId xmlns:p14="http://schemas.microsoft.com/office/powerpoint/2010/main" val="3210498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History of Rural Health Services Development</a:t>
            </a:r>
          </a:p>
        </p:txBody>
      </p:sp>
      <p:sp>
        <p:nvSpPr>
          <p:cNvPr id="3" name="Content Placeholder 2"/>
          <p:cNvSpPr>
            <a:spLocks noGrp="1"/>
          </p:cNvSpPr>
          <p:nvPr>
            <p:ph idx="1"/>
          </p:nvPr>
        </p:nvSpPr>
        <p:spPr>
          <a:xfrm>
            <a:off x="425003" y="1417638"/>
            <a:ext cx="11372045" cy="5279376"/>
          </a:xfrm>
        </p:spPr>
        <p:txBody>
          <a:bodyPr/>
          <a:lstStyle/>
          <a:p>
            <a:r>
              <a:rPr lang="en-GB" dirty="0"/>
              <a:t>1970 the central gov’t took over the running of most of the services which were operated by local councils including the rural health service.</a:t>
            </a:r>
          </a:p>
          <a:p>
            <a:r>
              <a:rPr lang="en-GB" dirty="0"/>
              <a:t>The main reason there was a great variation in the services provided by local authorities, there were discrepancies in management of these facilities and the general fact that it was difficult to achieve equitable distribution of health facilities and benefit the structures that existed.</a:t>
            </a:r>
          </a:p>
          <a:p>
            <a:r>
              <a:rPr lang="en-GB" dirty="0"/>
              <a:t>1971-1972, a joint GOK/WHO, missions formulated a proposal for the improvement of health service in Kenya and the establishment of 6 rural training centres.</a:t>
            </a:r>
          </a:p>
        </p:txBody>
      </p:sp>
    </p:spTree>
    <p:extLst>
      <p:ext uri="{BB962C8B-B14F-4D97-AF65-F5344CB8AC3E}">
        <p14:creationId xmlns:p14="http://schemas.microsoft.com/office/powerpoint/2010/main" val="89694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1929</Words>
  <Application>Microsoft Office PowerPoint</Application>
  <PresentationFormat>Widescreen</PresentationFormat>
  <Paragraphs>172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Network</vt:lpstr>
      <vt:lpstr>PowerPoint Presentation</vt:lpstr>
      <vt:lpstr>Introduction </vt:lpstr>
      <vt:lpstr>Benefits of integrated health services to the client</vt:lpstr>
      <vt:lpstr>Benefits of integration to the service provider</vt:lpstr>
      <vt:lpstr>PowerPoint Presentation</vt:lpstr>
      <vt:lpstr>PowerPoint Presentation</vt:lpstr>
      <vt:lpstr>CONCEPT INVOLVED IN RURAL HEALTH SERVICES</vt:lpstr>
      <vt:lpstr>GUIDING PRINCIPLES FOR RURAL HEALTH SERVICE</vt:lpstr>
      <vt:lpstr>History of Rural Health Services Development</vt:lpstr>
      <vt:lpstr>PowerPoint Presentation</vt:lpstr>
      <vt:lpstr>PowerPoint Presentation</vt:lpstr>
      <vt:lpstr>PowerPoint Presentation</vt:lpstr>
      <vt:lpstr>Introduction </vt:lpstr>
      <vt:lpstr>OBJECTIVES OF OUTREACH SERVICES</vt:lpstr>
      <vt:lpstr>Guidelines For Outreach Services </vt:lpstr>
      <vt:lpstr>PLANNING AND IMPLEMENTATION OF OUTREACH</vt:lpstr>
      <vt:lpstr>PowerPoint Presentation</vt:lpstr>
      <vt:lpstr>MOBILE HEALTH PROGRAM</vt:lpstr>
      <vt:lpstr> </vt:lpstr>
      <vt:lpstr>PowerPoint Presentation</vt:lpstr>
      <vt:lpstr>PowerPoint Presentation</vt:lpstr>
      <vt:lpstr>PowerPoint Presentation</vt:lpstr>
      <vt:lpstr>PowerPoint Presentation</vt:lpstr>
      <vt:lpstr>HEALTH SECTOR POLICY ORIENTATION </vt:lpstr>
      <vt:lpstr>Vision of the MOH/Health Sector Policy</vt:lpstr>
      <vt:lpstr>Mission of MOH </vt:lpstr>
      <vt:lpstr>Goal of MOH</vt:lpstr>
      <vt:lpstr>Health Sector Policy Objective  </vt:lpstr>
      <vt:lpstr>PowerPoint Presentation</vt:lpstr>
      <vt:lpstr>PowerPoint Presentation</vt:lpstr>
      <vt:lpstr>HEALTH POLICY ORIENTATION </vt:lpstr>
      <vt:lpstr>PowerPoint Presentation</vt:lpstr>
      <vt:lpstr>Policy Principles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kwasi</dc:creator>
  <cp:lastModifiedBy>Windows User</cp:lastModifiedBy>
  <cp:revision>31</cp:revision>
  <cp:lastPrinted>2018-02-07T13:31:07Z</cp:lastPrinted>
  <dcterms:created xsi:type="dcterms:W3CDTF">2018-01-29T11:07:32Z</dcterms:created>
  <dcterms:modified xsi:type="dcterms:W3CDTF">2018-09-04T22:23:02Z</dcterms:modified>
</cp:coreProperties>
</file>