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6" r:id="rId20"/>
    <p:sldId id="275"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8" d="100"/>
          <a:sy n="98" d="100"/>
        </p:scale>
        <p:origin x="110"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08D45DA-7B2F-4D55-8069-EB7183D0DF5D}" type="datetimeFigureOut">
              <a:rPr lang="en-US" smtClean="0"/>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B1822-E462-4CA9-BA3B-FE1C82973FAE}" type="slidenum">
              <a:rPr lang="en-US" smtClean="0"/>
              <a:t>‹#›</a:t>
            </a:fld>
            <a:endParaRPr lang="en-US"/>
          </a:p>
        </p:txBody>
      </p:sp>
    </p:spTree>
    <p:extLst>
      <p:ext uri="{BB962C8B-B14F-4D97-AF65-F5344CB8AC3E}">
        <p14:creationId xmlns:p14="http://schemas.microsoft.com/office/powerpoint/2010/main" val="1139826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8D45DA-7B2F-4D55-8069-EB7183D0DF5D}" type="datetimeFigureOut">
              <a:rPr lang="en-US" smtClean="0"/>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B1822-E462-4CA9-BA3B-FE1C82973FAE}" type="slidenum">
              <a:rPr lang="en-US" smtClean="0"/>
              <a:t>‹#›</a:t>
            </a:fld>
            <a:endParaRPr lang="en-US"/>
          </a:p>
        </p:txBody>
      </p:sp>
    </p:spTree>
    <p:extLst>
      <p:ext uri="{BB962C8B-B14F-4D97-AF65-F5344CB8AC3E}">
        <p14:creationId xmlns:p14="http://schemas.microsoft.com/office/powerpoint/2010/main" val="3439192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8D45DA-7B2F-4D55-8069-EB7183D0DF5D}" type="datetimeFigureOut">
              <a:rPr lang="en-US" smtClean="0"/>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B1822-E462-4CA9-BA3B-FE1C82973FAE}" type="slidenum">
              <a:rPr lang="en-US" smtClean="0"/>
              <a:t>‹#›</a:t>
            </a:fld>
            <a:endParaRPr lang="en-US"/>
          </a:p>
        </p:txBody>
      </p:sp>
    </p:spTree>
    <p:extLst>
      <p:ext uri="{BB962C8B-B14F-4D97-AF65-F5344CB8AC3E}">
        <p14:creationId xmlns:p14="http://schemas.microsoft.com/office/powerpoint/2010/main" val="3192851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8D45DA-7B2F-4D55-8069-EB7183D0DF5D}" type="datetimeFigureOut">
              <a:rPr lang="en-US" smtClean="0"/>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B1822-E462-4CA9-BA3B-FE1C82973FAE}" type="slidenum">
              <a:rPr lang="en-US" smtClean="0"/>
              <a:t>‹#›</a:t>
            </a:fld>
            <a:endParaRPr lang="en-US"/>
          </a:p>
        </p:txBody>
      </p:sp>
    </p:spTree>
    <p:extLst>
      <p:ext uri="{BB962C8B-B14F-4D97-AF65-F5344CB8AC3E}">
        <p14:creationId xmlns:p14="http://schemas.microsoft.com/office/powerpoint/2010/main" val="1466641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08D45DA-7B2F-4D55-8069-EB7183D0DF5D}" type="datetimeFigureOut">
              <a:rPr lang="en-US" smtClean="0"/>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B1822-E462-4CA9-BA3B-FE1C82973FAE}" type="slidenum">
              <a:rPr lang="en-US" smtClean="0"/>
              <a:t>‹#›</a:t>
            </a:fld>
            <a:endParaRPr lang="en-US"/>
          </a:p>
        </p:txBody>
      </p:sp>
    </p:spTree>
    <p:extLst>
      <p:ext uri="{BB962C8B-B14F-4D97-AF65-F5344CB8AC3E}">
        <p14:creationId xmlns:p14="http://schemas.microsoft.com/office/powerpoint/2010/main" val="133186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08D45DA-7B2F-4D55-8069-EB7183D0DF5D}" type="datetimeFigureOut">
              <a:rPr lang="en-US" smtClean="0"/>
              <a:t>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B1822-E462-4CA9-BA3B-FE1C82973FAE}" type="slidenum">
              <a:rPr lang="en-US" smtClean="0"/>
              <a:t>‹#›</a:t>
            </a:fld>
            <a:endParaRPr lang="en-US"/>
          </a:p>
        </p:txBody>
      </p:sp>
    </p:spTree>
    <p:extLst>
      <p:ext uri="{BB962C8B-B14F-4D97-AF65-F5344CB8AC3E}">
        <p14:creationId xmlns:p14="http://schemas.microsoft.com/office/powerpoint/2010/main" val="1290899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08D45DA-7B2F-4D55-8069-EB7183D0DF5D}" type="datetimeFigureOut">
              <a:rPr lang="en-US" smtClean="0"/>
              <a:t>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FB1822-E462-4CA9-BA3B-FE1C82973FAE}" type="slidenum">
              <a:rPr lang="en-US" smtClean="0"/>
              <a:t>‹#›</a:t>
            </a:fld>
            <a:endParaRPr lang="en-US"/>
          </a:p>
        </p:txBody>
      </p:sp>
    </p:spTree>
    <p:extLst>
      <p:ext uri="{BB962C8B-B14F-4D97-AF65-F5344CB8AC3E}">
        <p14:creationId xmlns:p14="http://schemas.microsoft.com/office/powerpoint/2010/main" val="3444897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8D45DA-7B2F-4D55-8069-EB7183D0DF5D}" type="datetimeFigureOut">
              <a:rPr lang="en-US" smtClean="0"/>
              <a:t>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FB1822-E462-4CA9-BA3B-FE1C82973FAE}" type="slidenum">
              <a:rPr lang="en-US" smtClean="0"/>
              <a:t>‹#›</a:t>
            </a:fld>
            <a:endParaRPr lang="en-US"/>
          </a:p>
        </p:txBody>
      </p:sp>
    </p:spTree>
    <p:extLst>
      <p:ext uri="{BB962C8B-B14F-4D97-AF65-F5344CB8AC3E}">
        <p14:creationId xmlns:p14="http://schemas.microsoft.com/office/powerpoint/2010/main" val="1571183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8D45DA-7B2F-4D55-8069-EB7183D0DF5D}" type="datetimeFigureOut">
              <a:rPr lang="en-US" smtClean="0"/>
              <a:t>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FB1822-E462-4CA9-BA3B-FE1C82973FAE}" type="slidenum">
              <a:rPr lang="en-US" smtClean="0"/>
              <a:t>‹#›</a:t>
            </a:fld>
            <a:endParaRPr lang="en-US"/>
          </a:p>
        </p:txBody>
      </p:sp>
    </p:spTree>
    <p:extLst>
      <p:ext uri="{BB962C8B-B14F-4D97-AF65-F5344CB8AC3E}">
        <p14:creationId xmlns:p14="http://schemas.microsoft.com/office/powerpoint/2010/main" val="3265851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08D45DA-7B2F-4D55-8069-EB7183D0DF5D}" type="datetimeFigureOut">
              <a:rPr lang="en-US" smtClean="0"/>
              <a:t>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B1822-E462-4CA9-BA3B-FE1C82973FAE}" type="slidenum">
              <a:rPr lang="en-US" smtClean="0"/>
              <a:t>‹#›</a:t>
            </a:fld>
            <a:endParaRPr lang="en-US"/>
          </a:p>
        </p:txBody>
      </p:sp>
    </p:spTree>
    <p:extLst>
      <p:ext uri="{BB962C8B-B14F-4D97-AF65-F5344CB8AC3E}">
        <p14:creationId xmlns:p14="http://schemas.microsoft.com/office/powerpoint/2010/main" val="1579468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08D45DA-7B2F-4D55-8069-EB7183D0DF5D}" type="datetimeFigureOut">
              <a:rPr lang="en-US" smtClean="0"/>
              <a:t>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B1822-E462-4CA9-BA3B-FE1C82973FAE}" type="slidenum">
              <a:rPr lang="en-US" smtClean="0"/>
              <a:t>‹#›</a:t>
            </a:fld>
            <a:endParaRPr lang="en-US"/>
          </a:p>
        </p:txBody>
      </p:sp>
    </p:spTree>
    <p:extLst>
      <p:ext uri="{BB962C8B-B14F-4D97-AF65-F5344CB8AC3E}">
        <p14:creationId xmlns:p14="http://schemas.microsoft.com/office/powerpoint/2010/main" val="3388086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8D45DA-7B2F-4D55-8069-EB7183D0DF5D}" type="datetimeFigureOut">
              <a:rPr lang="en-US" smtClean="0"/>
              <a:t>1/9/2024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FB1822-E462-4CA9-BA3B-FE1C82973FAE}" type="slidenum">
              <a:rPr lang="en-US" smtClean="0"/>
              <a:t>‹#›</a:t>
            </a:fld>
            <a:endParaRPr lang="en-US"/>
          </a:p>
        </p:txBody>
      </p:sp>
    </p:spTree>
    <p:extLst>
      <p:ext uri="{BB962C8B-B14F-4D97-AF65-F5344CB8AC3E}">
        <p14:creationId xmlns:p14="http://schemas.microsoft.com/office/powerpoint/2010/main" val="17051567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FF0000"/>
                </a:solidFill>
              </a:rPr>
              <a:t>ORGANIZATION OF HEALTHCARE SERVICES</a:t>
            </a:r>
            <a:endParaRPr lang="en-US" b="1" dirty="0">
              <a:solidFill>
                <a:srgbClr val="FF0000"/>
              </a:solidFill>
            </a:endParaRPr>
          </a:p>
        </p:txBody>
      </p:sp>
      <p:sp>
        <p:nvSpPr>
          <p:cNvPr id="3" name="Subtitle 2"/>
          <p:cNvSpPr>
            <a:spLocks noGrp="1"/>
          </p:cNvSpPr>
          <p:nvPr>
            <p:ph type="subTitle" idx="1"/>
          </p:nvPr>
        </p:nvSpPr>
        <p:spPr/>
        <p:txBody>
          <a:bodyPr/>
          <a:lstStyle/>
          <a:p>
            <a:r>
              <a:rPr lang="en-US" dirty="0" smtClean="0"/>
              <a:t>DOREEN KAPTERIT</a:t>
            </a:r>
          </a:p>
          <a:p>
            <a:r>
              <a:rPr lang="en-US" dirty="0" smtClean="0"/>
              <a:t>2023</a:t>
            </a:r>
            <a:endParaRPr lang="en-US" dirty="0"/>
          </a:p>
        </p:txBody>
      </p:sp>
    </p:spTree>
    <p:extLst>
      <p:ext uri="{BB962C8B-B14F-4D97-AF65-F5344CB8AC3E}">
        <p14:creationId xmlns:p14="http://schemas.microsoft.com/office/powerpoint/2010/main" val="3283138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83771"/>
            <a:ext cx="10515600" cy="5393192"/>
          </a:xfrm>
        </p:spPr>
        <p:txBody>
          <a:bodyPr/>
          <a:lstStyle/>
          <a:p>
            <a:pPr marL="0" indent="0" algn="ctr">
              <a:buNone/>
            </a:pPr>
            <a:r>
              <a:rPr lang="en-US" b="1" dirty="0" smtClean="0">
                <a:solidFill>
                  <a:srgbClr val="FF0000"/>
                </a:solidFill>
              </a:rPr>
              <a:t>Level 2:  Dispensary/ Clinic </a:t>
            </a:r>
            <a:endParaRPr lang="en-US" dirty="0" smtClean="0"/>
          </a:p>
          <a:p>
            <a:endParaRPr lang="en-US" dirty="0"/>
          </a:p>
          <a:p>
            <a:r>
              <a:rPr lang="en-US" dirty="0" smtClean="0"/>
              <a:t>Dispensaries </a:t>
            </a:r>
            <a:r>
              <a:rPr lang="en-US" dirty="0"/>
              <a:t>and clinics primarily handle promotive and preventive care. They are the health system’s first line of contact with patients, but in some areas, health centres or even sub-county hospitals are effectively the first points of contact. </a:t>
            </a:r>
          </a:p>
          <a:p>
            <a:r>
              <a:rPr lang="en-US" dirty="0"/>
              <a:t>They are staffed by enrolled nurses, public health technicians, and dressers (medical assistants).  Services- Curative, rehabilitative, preventive, and promotive services, health census of the population in catchment area, record-keeping and reporting activities, coordinating information flow from facilities in catchment area.</a:t>
            </a:r>
          </a:p>
          <a:p>
            <a:endParaRPr lang="en-US" dirty="0"/>
          </a:p>
        </p:txBody>
      </p:sp>
    </p:spTree>
    <p:extLst>
      <p:ext uri="{BB962C8B-B14F-4D97-AF65-F5344CB8AC3E}">
        <p14:creationId xmlns:p14="http://schemas.microsoft.com/office/powerpoint/2010/main" val="2737389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5097"/>
            <a:ext cx="10515600" cy="5671866"/>
          </a:xfrm>
        </p:spPr>
        <p:txBody>
          <a:bodyPr/>
          <a:lstStyle/>
          <a:p>
            <a:pPr marL="0" indent="0" algn="ctr">
              <a:buNone/>
            </a:pPr>
            <a:r>
              <a:rPr lang="en-US" b="1" dirty="0" smtClean="0">
                <a:solidFill>
                  <a:srgbClr val="FF0000"/>
                </a:solidFill>
              </a:rPr>
              <a:t>Level 3: </a:t>
            </a:r>
            <a:r>
              <a:rPr lang="en-US" dirty="0" smtClean="0"/>
              <a:t> </a:t>
            </a:r>
            <a:r>
              <a:rPr lang="en-US" b="1" dirty="0" smtClean="0">
                <a:solidFill>
                  <a:srgbClr val="FF0000"/>
                </a:solidFill>
              </a:rPr>
              <a:t>Health Center, Maternity Home, Nursing Home  </a:t>
            </a:r>
            <a:r>
              <a:rPr lang="en-US" dirty="0" smtClean="0"/>
              <a:t/>
            </a:r>
            <a:br>
              <a:rPr lang="en-US" dirty="0" smtClean="0"/>
            </a:br>
            <a:endParaRPr lang="en-US" dirty="0" smtClean="0"/>
          </a:p>
          <a:p>
            <a:r>
              <a:rPr lang="en-US" dirty="0" smtClean="0"/>
              <a:t>Health </a:t>
            </a:r>
            <a:r>
              <a:rPr lang="en-US" dirty="0"/>
              <a:t>centres are staffed with clinical officers occasionally by doctors nurses and midwives.</a:t>
            </a:r>
          </a:p>
          <a:p>
            <a:r>
              <a:rPr lang="en-US" dirty="0"/>
              <a:t>Provides ambulatory health services, preventive and curative services, basic curative and minor surgical services such as incision and drainage preventive services for adults and children, reproductive health services, outreach services, and refer severe and complicated conditions to the appropriate level, such as the County hospital.</a:t>
            </a:r>
          </a:p>
          <a:p>
            <a:r>
              <a:rPr lang="en-US" dirty="0"/>
              <a:t> </a:t>
            </a:r>
          </a:p>
          <a:p>
            <a:endParaRPr lang="en-US" dirty="0"/>
          </a:p>
        </p:txBody>
      </p:sp>
    </p:spTree>
    <p:extLst>
      <p:ext uri="{BB962C8B-B14F-4D97-AF65-F5344CB8AC3E}">
        <p14:creationId xmlns:p14="http://schemas.microsoft.com/office/powerpoint/2010/main" val="2217241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84704"/>
          </a:xfrm>
        </p:spPr>
        <p:txBody>
          <a:bodyPr>
            <a:normAutofit fontScale="90000"/>
          </a:bodyPr>
          <a:lstStyle/>
          <a:p>
            <a:r>
              <a:rPr lang="en-US" b="1" dirty="0" smtClean="0">
                <a:solidFill>
                  <a:srgbClr val="FF0000"/>
                </a:solidFill>
              </a:rPr>
              <a:t>Level 4: Primary Hospital (Sub County). </a:t>
            </a:r>
            <a:br>
              <a:rPr lang="en-US" b="1" dirty="0" smtClean="0">
                <a:solidFill>
                  <a:srgbClr val="FF0000"/>
                </a:solidFill>
              </a:rPr>
            </a:br>
            <a:endParaRPr lang="en-US" b="1" dirty="0">
              <a:solidFill>
                <a:srgbClr val="FF0000"/>
              </a:solidFill>
            </a:endParaRPr>
          </a:p>
        </p:txBody>
      </p:sp>
      <p:sp>
        <p:nvSpPr>
          <p:cNvPr id="3" name="Content Placeholder 2"/>
          <p:cNvSpPr>
            <a:spLocks noGrp="1"/>
          </p:cNvSpPr>
          <p:nvPr>
            <p:ph idx="1"/>
          </p:nvPr>
        </p:nvSpPr>
        <p:spPr>
          <a:xfrm>
            <a:off x="838200" y="1149531"/>
            <a:ext cx="10515600" cy="5027432"/>
          </a:xfrm>
        </p:spPr>
        <p:txBody>
          <a:bodyPr/>
          <a:lstStyle/>
          <a:p>
            <a:r>
              <a:rPr lang="en-US" dirty="0"/>
              <a:t>Sub-County hospitals provide the first referral level. They form an integral part of the County health system. </a:t>
            </a:r>
          </a:p>
          <a:p>
            <a:r>
              <a:rPr lang="en-US" dirty="0"/>
              <a:t>They provide:  Curative and rehabilitative services, Clinical supportive and supervision, health behaviour change, referral services, logistical support to lower facilities, Co-ordination of collection and dissemination of health information flow.  </a:t>
            </a:r>
          </a:p>
          <a:p>
            <a:endParaRPr lang="en-US" dirty="0"/>
          </a:p>
        </p:txBody>
      </p:sp>
    </p:spTree>
    <p:extLst>
      <p:ext uri="{BB962C8B-B14F-4D97-AF65-F5344CB8AC3E}">
        <p14:creationId xmlns:p14="http://schemas.microsoft.com/office/powerpoint/2010/main" val="2149503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Level 5: Secondary Hospital (County Referral Hospital) </a:t>
            </a:r>
            <a:r>
              <a:rPr lang="en-US" dirty="0"/>
              <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Level 5 facilities provide referral services at the county level, specialised care, involving skills and competence not available at lower level hospitals, Oversee the implementation of health policy at the county level, maintain quality standards, and coordinate and control all county health activities, Provide training services and internship for health workers, referral for curative and specialised care services, management and coordination support to lower level facilities. </a:t>
            </a:r>
          </a:p>
          <a:p>
            <a:r>
              <a:rPr lang="en-US" dirty="0"/>
              <a:t>Health professionals working at this level include medical professionals such as general surgeons, general medical physicians, </a:t>
            </a:r>
            <a:r>
              <a:rPr lang="en-US" dirty="0" err="1"/>
              <a:t>paediatricians</a:t>
            </a:r>
            <a:r>
              <a:rPr lang="en-US" dirty="0"/>
              <a:t>, general and specialised nurses, midwives, and public health staff. </a:t>
            </a:r>
          </a:p>
          <a:p>
            <a:endParaRPr lang="en-US" dirty="0"/>
          </a:p>
        </p:txBody>
      </p:sp>
    </p:spTree>
    <p:extLst>
      <p:ext uri="{BB962C8B-B14F-4D97-AF65-F5344CB8AC3E}">
        <p14:creationId xmlns:p14="http://schemas.microsoft.com/office/powerpoint/2010/main" val="42896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66652"/>
            <a:ext cx="10515600" cy="5210312"/>
          </a:xfrm>
        </p:spPr>
        <p:txBody>
          <a:bodyPr>
            <a:normAutofit lnSpcReduction="10000"/>
          </a:bodyPr>
          <a:lstStyle/>
          <a:p>
            <a:pPr marL="0" indent="0" algn="ctr">
              <a:buNone/>
            </a:pPr>
            <a:r>
              <a:rPr lang="en-US" b="1" dirty="0">
                <a:solidFill>
                  <a:srgbClr val="FF0000"/>
                </a:solidFill>
              </a:rPr>
              <a:t>Level 6: Tertiary Hospital (National Referral Hospital)</a:t>
            </a:r>
            <a:endParaRPr lang="en-US" dirty="0" smtClean="0"/>
          </a:p>
          <a:p>
            <a:r>
              <a:rPr lang="en-US" dirty="0" smtClean="0"/>
              <a:t>National </a:t>
            </a:r>
            <a:r>
              <a:rPr lang="en-US" dirty="0"/>
              <a:t>referral hospitals: There are two national referral hospitals in the country: Kenyatta National Hospital in Nairobi and </a:t>
            </a:r>
            <a:r>
              <a:rPr lang="en-US" dirty="0" err="1"/>
              <a:t>Moi</a:t>
            </a:r>
            <a:r>
              <a:rPr lang="en-US" dirty="0"/>
              <a:t> Referral and Teaching Hospital in Eldoret. The equivalent private referral hospitals are Nairobi Hospital and Aga Khan University Hospital. Specialised hospitals (Psychiatric and Rehabilitation Hospitals): </a:t>
            </a:r>
          </a:p>
          <a:p>
            <a:r>
              <a:rPr lang="en-US" dirty="0"/>
              <a:t>These facilities render specialist psychiatric and rehabilitation hospital services.  They provide sophisticated diagnostic, therapeutic, and rehabilitative services, training services of specialised health cadres, specialised care services, provision of internship, management and coordination support to the provinces and districts, partnership and linkages activities at Ministry of Health - MOH level.  </a:t>
            </a:r>
          </a:p>
          <a:p>
            <a:r>
              <a:rPr lang="en-US" dirty="0"/>
              <a:t>Source: Ministry of Health (2006).</a:t>
            </a:r>
          </a:p>
          <a:p>
            <a:endParaRPr lang="en-US" dirty="0"/>
          </a:p>
        </p:txBody>
      </p:sp>
    </p:spTree>
    <p:extLst>
      <p:ext uri="{BB962C8B-B14F-4D97-AF65-F5344CB8AC3E}">
        <p14:creationId xmlns:p14="http://schemas.microsoft.com/office/powerpoint/2010/main" val="2577522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0263"/>
            <a:ext cx="10515600" cy="5706700"/>
          </a:xfrm>
        </p:spPr>
        <p:txBody>
          <a:bodyPr>
            <a:normAutofit fontScale="85000" lnSpcReduction="20000"/>
          </a:bodyPr>
          <a:lstStyle/>
          <a:p>
            <a:r>
              <a:rPr lang="en-US" b="1" dirty="0"/>
              <a:t>Responsibilities for health services</a:t>
            </a:r>
            <a:r>
              <a:rPr lang="en-US" dirty="0"/>
              <a:t> are exercised at three levels</a:t>
            </a:r>
            <a:r>
              <a:rPr lang="en-US" dirty="0" smtClean="0"/>
              <a:t>.</a:t>
            </a:r>
            <a:endParaRPr lang="en-US" dirty="0"/>
          </a:p>
          <a:p>
            <a:r>
              <a:rPr lang="en-US" dirty="0" err="1"/>
              <a:t>i</a:t>
            </a:r>
            <a:r>
              <a:rPr lang="en-US" dirty="0"/>
              <a:t>. The Ministry of Health (National Directorates for Health). </a:t>
            </a:r>
          </a:p>
          <a:p>
            <a:r>
              <a:rPr lang="en-US" dirty="0"/>
              <a:t>ii. County Health Management Teams (CHMT). </a:t>
            </a:r>
          </a:p>
          <a:p>
            <a:r>
              <a:rPr lang="en-US" dirty="0"/>
              <a:t>iii. County Health Facility Management Teams.  </a:t>
            </a:r>
            <a:endParaRPr lang="en-US" dirty="0" smtClean="0"/>
          </a:p>
          <a:p>
            <a:endParaRPr lang="en-US" dirty="0"/>
          </a:p>
          <a:p>
            <a:pPr marL="0" indent="0" algn="ctr">
              <a:buNone/>
            </a:pPr>
            <a:r>
              <a:rPr lang="en-US" b="1" dirty="0">
                <a:solidFill>
                  <a:srgbClr val="FF0000"/>
                </a:solidFill>
              </a:rPr>
              <a:t>The Ministry of Health (MOH)</a:t>
            </a:r>
          </a:p>
          <a:p>
            <a:endParaRPr lang="en-US" dirty="0"/>
          </a:p>
          <a:p>
            <a:r>
              <a:rPr lang="en-US" dirty="0"/>
              <a:t>Key mandates of the MOH are:  </a:t>
            </a:r>
          </a:p>
          <a:p>
            <a:r>
              <a:rPr lang="en-US" dirty="0" err="1"/>
              <a:t>i</a:t>
            </a:r>
            <a:r>
              <a:rPr lang="en-US" dirty="0"/>
              <a:t>. Development of national policy;  </a:t>
            </a:r>
          </a:p>
          <a:p>
            <a:r>
              <a:rPr lang="en-US" dirty="0"/>
              <a:t>ii. Provision of technical support at all levels;  </a:t>
            </a:r>
          </a:p>
          <a:p>
            <a:r>
              <a:rPr lang="en-US" dirty="0"/>
              <a:t>iii. Monitoring quality and standards in health services provision; </a:t>
            </a:r>
          </a:p>
          <a:p>
            <a:r>
              <a:rPr lang="en-US" dirty="0"/>
              <a:t>iv. Provision of guidelines on tariffs for health services; </a:t>
            </a:r>
          </a:p>
          <a:p>
            <a:r>
              <a:rPr lang="en-US" dirty="0"/>
              <a:t>v. Conducting studies required for administrative or management purposes.</a:t>
            </a:r>
          </a:p>
          <a:p>
            <a:r>
              <a:rPr lang="en-US" dirty="0"/>
              <a:t> </a:t>
            </a:r>
          </a:p>
          <a:p>
            <a:pPr marL="0" indent="0">
              <a:buNone/>
            </a:pPr>
            <a:endParaRPr lang="en-US" dirty="0"/>
          </a:p>
        </p:txBody>
      </p:sp>
    </p:spTree>
    <p:extLst>
      <p:ext uri="{BB962C8B-B14F-4D97-AF65-F5344CB8AC3E}">
        <p14:creationId xmlns:p14="http://schemas.microsoft.com/office/powerpoint/2010/main" val="2977202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5097"/>
            <a:ext cx="10515600" cy="5671866"/>
          </a:xfrm>
        </p:spPr>
        <p:txBody>
          <a:bodyPr/>
          <a:lstStyle/>
          <a:p>
            <a:pPr marL="0" indent="0">
              <a:buNone/>
            </a:pPr>
            <a:r>
              <a:rPr lang="en-US" dirty="0"/>
              <a:t>The Chief Technical Officer of the Ministry of Health is the Director of Medical Services (DMS).</a:t>
            </a:r>
          </a:p>
          <a:p>
            <a:r>
              <a:rPr lang="en-US" dirty="0"/>
              <a:t>National  functions are distributed amongst </a:t>
            </a:r>
            <a:r>
              <a:rPr lang="en-US" b="1" dirty="0"/>
              <a:t>six directorates</a:t>
            </a:r>
            <a:r>
              <a:rPr lang="en-US" dirty="0"/>
              <a:t> namely:  </a:t>
            </a:r>
          </a:p>
          <a:p>
            <a:r>
              <a:rPr lang="en-US" dirty="0" err="1"/>
              <a:t>i</a:t>
            </a:r>
            <a:r>
              <a:rPr lang="en-US" dirty="0"/>
              <a:t>. Administrative Services;  </a:t>
            </a:r>
          </a:p>
          <a:p>
            <a:r>
              <a:rPr lang="en-US" dirty="0"/>
              <a:t>ii. Health Standards, Quality Assurance and Regulations;  </a:t>
            </a:r>
          </a:p>
          <a:p>
            <a:r>
              <a:rPr lang="en-US" dirty="0"/>
              <a:t>iii. Curative and Rehabilitative Services;  </a:t>
            </a:r>
          </a:p>
          <a:p>
            <a:r>
              <a:rPr lang="en-US" dirty="0"/>
              <a:t>iv. Policy Planning and Health Care Financing;  </a:t>
            </a:r>
          </a:p>
          <a:p>
            <a:r>
              <a:rPr lang="en-US" dirty="0"/>
              <a:t>v. Preventive and Promotive Services;  </a:t>
            </a:r>
          </a:p>
          <a:p>
            <a:r>
              <a:rPr lang="en-US" dirty="0"/>
              <a:t>vi. National Quality Control Laboratory.</a:t>
            </a:r>
          </a:p>
          <a:p>
            <a:pPr marL="0" indent="0">
              <a:buNone/>
            </a:pPr>
            <a:endParaRPr lang="en-US" dirty="0"/>
          </a:p>
        </p:txBody>
      </p:sp>
    </p:spTree>
    <p:extLst>
      <p:ext uri="{BB962C8B-B14F-4D97-AF65-F5344CB8AC3E}">
        <p14:creationId xmlns:p14="http://schemas.microsoft.com/office/powerpoint/2010/main" val="3148517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13509"/>
            <a:ext cx="10515600" cy="5863454"/>
          </a:xfrm>
        </p:spPr>
        <p:txBody>
          <a:bodyPr/>
          <a:lstStyle/>
          <a:p>
            <a:pPr marL="0" indent="0" algn="ctr">
              <a:buNone/>
            </a:pPr>
            <a:r>
              <a:rPr lang="en-US" b="1" dirty="0">
                <a:solidFill>
                  <a:srgbClr val="FF0000"/>
                </a:solidFill>
              </a:rPr>
              <a:t>National Directorates for Health</a:t>
            </a:r>
          </a:p>
          <a:p>
            <a:pPr marL="0" indent="0">
              <a:buNone/>
            </a:pPr>
            <a:r>
              <a:rPr lang="en-US" b="1" dirty="0"/>
              <a:t>Role</a:t>
            </a:r>
            <a:r>
              <a:rPr lang="en-US" dirty="0"/>
              <a:t> is provide overall direction on Policy formulation, national strategic planning, priority setting, budgeting and resource </a:t>
            </a:r>
            <a:r>
              <a:rPr lang="en-US" dirty="0" err="1"/>
              <a:t>mobilisation</a:t>
            </a:r>
            <a:r>
              <a:rPr lang="en-US" dirty="0"/>
              <a:t>, regulating, setting standards, formulating guidelines, monitoring and evaluation, and provision of technical backup to the county level.</a:t>
            </a:r>
          </a:p>
          <a:p>
            <a:pPr marL="0" indent="0">
              <a:buNone/>
            </a:pPr>
            <a:endParaRPr lang="en-US" dirty="0"/>
          </a:p>
        </p:txBody>
      </p:sp>
    </p:spTree>
    <p:extLst>
      <p:ext uri="{BB962C8B-B14F-4D97-AF65-F5344CB8AC3E}">
        <p14:creationId xmlns:p14="http://schemas.microsoft.com/office/powerpoint/2010/main" val="4282138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admin\Downloads\MOH Organogram.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14263" y="487363"/>
            <a:ext cx="7363474" cy="6165986"/>
          </a:xfrm>
          <a:prstGeom prst="rect">
            <a:avLst/>
          </a:prstGeom>
          <a:noFill/>
          <a:ln>
            <a:noFill/>
          </a:ln>
        </p:spPr>
      </p:pic>
      <p:sp>
        <p:nvSpPr>
          <p:cNvPr id="5" name="TextBox 4"/>
          <p:cNvSpPr txBox="1"/>
          <p:nvPr/>
        </p:nvSpPr>
        <p:spPr>
          <a:xfrm>
            <a:off x="374468" y="1001486"/>
            <a:ext cx="3692435" cy="923330"/>
          </a:xfrm>
          <a:prstGeom prst="rect">
            <a:avLst/>
          </a:prstGeom>
          <a:noFill/>
        </p:spPr>
        <p:txBody>
          <a:bodyPr wrap="square" rtlCol="0">
            <a:spAutoFit/>
          </a:bodyPr>
          <a:lstStyle/>
          <a:p>
            <a:r>
              <a:rPr lang="en-US" b="1" dirty="0"/>
              <a:t>ORGANIZATION STRUCTURE. </a:t>
            </a:r>
            <a:endParaRPr lang="en-US" b="1" dirty="0" smtClean="0"/>
          </a:p>
          <a:p>
            <a:r>
              <a:rPr lang="en-US" b="1" dirty="0" smtClean="0"/>
              <a:t>  </a:t>
            </a:r>
            <a:r>
              <a:rPr lang="en-US" b="1" dirty="0"/>
              <a:t>MOH STRUCTURE ORGANOGRAM</a:t>
            </a:r>
            <a:endParaRPr lang="en-US" dirty="0"/>
          </a:p>
          <a:p>
            <a:endParaRPr lang="en-US" dirty="0"/>
          </a:p>
        </p:txBody>
      </p:sp>
    </p:spTree>
    <p:extLst>
      <p:ext uri="{BB962C8B-B14F-4D97-AF65-F5344CB8AC3E}">
        <p14:creationId xmlns:p14="http://schemas.microsoft.com/office/powerpoint/2010/main" val="3966342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05691"/>
            <a:ext cx="10515600" cy="5271272"/>
          </a:xfrm>
        </p:spPr>
        <p:txBody>
          <a:bodyPr/>
          <a:lstStyle/>
          <a:p>
            <a:r>
              <a:rPr lang="en-US" dirty="0" smtClean="0"/>
              <a:t>Who is the CS for health in Kenya.</a:t>
            </a:r>
          </a:p>
          <a:p>
            <a:r>
              <a:rPr lang="en-US" dirty="0" smtClean="0"/>
              <a:t>Who is the PS for MOH in Kenya</a:t>
            </a:r>
          </a:p>
          <a:p>
            <a:r>
              <a:rPr lang="en-US" dirty="0" smtClean="0"/>
              <a:t>Who is the CEC for health in your home County?  </a:t>
            </a:r>
          </a:p>
          <a:p>
            <a:r>
              <a:rPr lang="en-US" dirty="0" smtClean="0"/>
              <a:t> </a:t>
            </a:r>
          </a:p>
          <a:p>
            <a:pPr marL="0" indent="0">
              <a:buNone/>
            </a:pPr>
            <a:endParaRPr lang="en-US" b="1" dirty="0" smtClean="0"/>
          </a:p>
          <a:p>
            <a:pPr marL="0" indent="0">
              <a:buNone/>
            </a:pPr>
            <a:r>
              <a:rPr lang="en-US" b="1" dirty="0" smtClean="0"/>
              <a:t>Functions of department of curative and rehabilitation health services</a:t>
            </a:r>
            <a:endParaRPr lang="en-US" dirty="0" smtClean="0"/>
          </a:p>
          <a:p>
            <a:r>
              <a:rPr lang="en-US" dirty="0" smtClean="0"/>
              <a:t>Increased access to quality clinical care in slum </a:t>
            </a:r>
            <a:r>
              <a:rPr lang="en-US" dirty="0" smtClean="0"/>
              <a:t>areas-</a:t>
            </a:r>
          </a:p>
          <a:p>
            <a:r>
              <a:rPr lang="en-US" smtClean="0"/>
              <a:t>Increased </a:t>
            </a:r>
            <a:r>
              <a:rPr lang="en-US" dirty="0" smtClean="0"/>
              <a:t>access to emergency medical care and </a:t>
            </a:r>
            <a:r>
              <a:rPr lang="en-US" smtClean="0"/>
              <a:t>disaster </a:t>
            </a:r>
            <a:r>
              <a:rPr lang="en-US" smtClean="0"/>
              <a:t>management-</a:t>
            </a:r>
          </a:p>
          <a:p>
            <a:r>
              <a:rPr lang="en-US" smtClean="0"/>
              <a:t>Increased </a:t>
            </a:r>
            <a:r>
              <a:rPr lang="en-US" dirty="0" smtClean="0"/>
              <a:t>access to quality national forensic and pathology services</a:t>
            </a:r>
          </a:p>
          <a:p>
            <a:endParaRPr lang="en-US" dirty="0"/>
          </a:p>
        </p:txBody>
      </p:sp>
    </p:spTree>
    <p:extLst>
      <p:ext uri="{BB962C8B-B14F-4D97-AF65-F5344CB8AC3E}">
        <p14:creationId xmlns:p14="http://schemas.microsoft.com/office/powerpoint/2010/main" val="797275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9669"/>
            <a:ext cx="10515600" cy="1193074"/>
          </a:xfrm>
        </p:spPr>
        <p:txBody>
          <a:bodyPr>
            <a:normAutofit fontScale="90000"/>
          </a:bodyPr>
          <a:lstStyle/>
          <a:p>
            <a:pPr algn="just"/>
            <a:r>
              <a:rPr lang="en-US" b="1" dirty="0" smtClean="0">
                <a:solidFill>
                  <a:srgbClr val="FF0000"/>
                </a:solidFill>
              </a:rPr>
              <a:t>Objectives</a:t>
            </a:r>
            <a:br>
              <a:rPr lang="en-US" b="1" dirty="0" smtClean="0">
                <a:solidFill>
                  <a:srgbClr val="FF0000"/>
                </a:solidFill>
              </a:rPr>
            </a:br>
            <a:endParaRPr lang="en-US" b="1" dirty="0">
              <a:solidFill>
                <a:srgbClr val="FF0000"/>
              </a:solidFill>
            </a:endParaRPr>
          </a:p>
        </p:txBody>
      </p:sp>
      <p:sp>
        <p:nvSpPr>
          <p:cNvPr id="3" name="Content Placeholder 2"/>
          <p:cNvSpPr>
            <a:spLocks noGrp="1"/>
          </p:cNvSpPr>
          <p:nvPr>
            <p:ph idx="1"/>
          </p:nvPr>
        </p:nvSpPr>
        <p:spPr/>
        <p:txBody>
          <a:bodyPr/>
          <a:lstStyle/>
          <a:p>
            <a:r>
              <a:rPr lang="en-US" dirty="0" smtClean="0"/>
              <a:t>By </a:t>
            </a:r>
            <a:r>
              <a:rPr lang="en-US" dirty="0"/>
              <a:t>the end of this module, The student should be able to: </a:t>
            </a:r>
          </a:p>
          <a:p>
            <a:r>
              <a:rPr lang="en-US" dirty="0"/>
              <a:t>1. Explain the concepts of health systems and health systems management.</a:t>
            </a:r>
          </a:p>
          <a:p>
            <a:r>
              <a:rPr lang="en-US" dirty="0"/>
              <a:t>2. Identify and discuss the structure, roles and responsibilities of the Kenya health system. </a:t>
            </a:r>
          </a:p>
          <a:p>
            <a:r>
              <a:rPr lang="en-US" dirty="0"/>
              <a:t> </a:t>
            </a:r>
          </a:p>
          <a:p>
            <a:endParaRPr lang="en-US" dirty="0"/>
          </a:p>
        </p:txBody>
      </p:sp>
    </p:spTree>
    <p:extLst>
      <p:ext uri="{BB962C8B-B14F-4D97-AF65-F5344CB8AC3E}">
        <p14:creationId xmlns:p14="http://schemas.microsoft.com/office/powerpoint/2010/main" val="40421720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0263"/>
            <a:ext cx="10515600" cy="5939246"/>
          </a:xfrm>
        </p:spPr>
        <p:txBody>
          <a:bodyPr>
            <a:normAutofit/>
          </a:bodyPr>
          <a:lstStyle/>
          <a:p>
            <a:pPr algn="ctr"/>
            <a:r>
              <a:rPr lang="en-US" b="1" dirty="0" smtClean="0">
                <a:solidFill>
                  <a:srgbClr val="FF0000"/>
                </a:solidFill>
              </a:rPr>
              <a:t>Functions Of Department Of Preventive And Promotive Health</a:t>
            </a:r>
            <a:endParaRPr lang="en-US" dirty="0" smtClean="0">
              <a:solidFill>
                <a:srgbClr val="FF0000"/>
              </a:solidFill>
            </a:endParaRPr>
          </a:p>
          <a:p>
            <a:r>
              <a:rPr lang="en-US" dirty="0" smtClean="0"/>
              <a:t>Prevalence </a:t>
            </a:r>
            <a:r>
              <a:rPr lang="en-US" dirty="0"/>
              <a:t>and incidence of preventable conditions-Level of public awareness and of practice of positive health </a:t>
            </a:r>
            <a:r>
              <a:rPr lang="en-US" dirty="0" smtClean="0"/>
              <a:t>behaviors</a:t>
            </a:r>
            <a:endParaRPr lang="en-US" dirty="0"/>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091988726"/>
              </p:ext>
            </p:extLst>
          </p:nvPr>
        </p:nvGraphicFramePr>
        <p:xfrm>
          <a:off x="1349829" y="1837507"/>
          <a:ext cx="8482148" cy="4754880"/>
        </p:xfrm>
        <a:graphic>
          <a:graphicData uri="http://schemas.openxmlformats.org/drawingml/2006/table">
            <a:tbl>
              <a:tblPr firstRow="1" bandRow="1">
                <a:tableStyleId>{5C22544A-7EE6-4342-B048-85BDC9FD1C3A}</a:tableStyleId>
              </a:tblPr>
              <a:tblGrid>
                <a:gridCol w="4708689">
                  <a:extLst>
                    <a:ext uri="{9D8B030D-6E8A-4147-A177-3AD203B41FA5}">
                      <a16:colId xmlns:a16="http://schemas.microsoft.com/office/drawing/2014/main" val="1063025151"/>
                    </a:ext>
                  </a:extLst>
                </a:gridCol>
                <a:gridCol w="3773459">
                  <a:extLst>
                    <a:ext uri="{9D8B030D-6E8A-4147-A177-3AD203B41FA5}">
                      <a16:colId xmlns:a16="http://schemas.microsoft.com/office/drawing/2014/main" val="273140156"/>
                    </a:ext>
                  </a:extLst>
                </a:gridCol>
              </a:tblGrid>
              <a:tr h="5629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Core mandate of MOH</a:t>
                      </a:r>
                    </a:p>
                    <a:p>
                      <a:endParaRPr lang="en-US" dirty="0"/>
                    </a:p>
                  </a:txBody>
                  <a:tcPr/>
                </a:tc>
                <a:tc>
                  <a:txBody>
                    <a:bodyPr/>
                    <a:lstStyle/>
                    <a:p>
                      <a:endParaRPr lang="en-US" dirty="0"/>
                    </a:p>
                  </a:txBody>
                  <a:tcPr/>
                </a:tc>
                <a:extLst>
                  <a:ext uri="{0D108BD9-81ED-4DB2-BD59-A6C34878D82A}">
                    <a16:rowId xmlns:a16="http://schemas.microsoft.com/office/drawing/2014/main" val="1816759482"/>
                  </a:ext>
                </a:extLst>
              </a:tr>
              <a:tr h="4037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Health Policy and Standards Management</a:t>
                      </a:r>
                    </a:p>
                    <a:p>
                      <a:endParaRPr lang="en-US" sz="1200" dirty="0"/>
                    </a:p>
                  </a:txBody>
                  <a:tcPr/>
                </a:tc>
                <a:tc>
                  <a:txBody>
                    <a:bodyPr/>
                    <a:lstStyle/>
                    <a:p>
                      <a:endParaRPr lang="en-US" sz="1200"/>
                    </a:p>
                  </a:txBody>
                  <a:tcPr/>
                </a:tc>
                <a:extLst>
                  <a:ext uri="{0D108BD9-81ED-4DB2-BD59-A6C34878D82A}">
                    <a16:rowId xmlns:a16="http://schemas.microsoft.com/office/drawing/2014/main" val="4058119691"/>
                  </a:ext>
                </a:extLst>
              </a:tr>
              <a:tr h="4037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Preventive, promotive and curative health services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Cancer Policy</a:t>
                      </a:r>
                    </a:p>
                    <a:p>
                      <a:endParaRPr lang="en-US" sz="1200" dirty="0"/>
                    </a:p>
                  </a:txBody>
                  <a:tcPr/>
                </a:tc>
                <a:extLst>
                  <a:ext uri="{0D108BD9-81ED-4DB2-BD59-A6C34878D82A}">
                    <a16:rowId xmlns:a16="http://schemas.microsoft.com/office/drawing/2014/main" val="377479883"/>
                  </a:ext>
                </a:extLst>
              </a:tr>
              <a:tr h="4037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Health education management</a:t>
                      </a:r>
                    </a:p>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Public Health and Sanitation</a:t>
                      </a:r>
                    </a:p>
                    <a:p>
                      <a:endParaRPr lang="en-US" sz="1200" dirty="0"/>
                    </a:p>
                  </a:txBody>
                  <a:tcPr/>
                </a:tc>
                <a:extLst>
                  <a:ext uri="{0D108BD9-81ED-4DB2-BD59-A6C34878D82A}">
                    <a16:rowId xmlns:a16="http://schemas.microsoft.com/office/drawing/2014/main" val="1936708212"/>
                  </a:ext>
                </a:extLst>
              </a:tr>
              <a:tr h="4037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National health referral services</a:t>
                      </a:r>
                    </a:p>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Policy Management</a:t>
                      </a:r>
                    </a:p>
                    <a:p>
                      <a:endParaRPr lang="en-US" sz="1200" dirty="0"/>
                    </a:p>
                  </a:txBody>
                  <a:tcPr/>
                </a:tc>
                <a:extLst>
                  <a:ext uri="{0D108BD9-81ED-4DB2-BD59-A6C34878D82A}">
                    <a16:rowId xmlns:a16="http://schemas.microsoft.com/office/drawing/2014/main" val="649993833"/>
                  </a:ext>
                </a:extLst>
              </a:tr>
              <a:tr h="4021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Health inspection</a:t>
                      </a:r>
                    </a:p>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Medical Services Policy</a:t>
                      </a:r>
                    </a:p>
                    <a:p>
                      <a:endParaRPr lang="en-US" sz="1200" dirty="0"/>
                    </a:p>
                  </a:txBody>
                  <a:tcPr/>
                </a:tc>
                <a:extLst>
                  <a:ext uri="{0D108BD9-81ED-4DB2-BD59-A6C34878D82A}">
                    <a16:rowId xmlns:a16="http://schemas.microsoft.com/office/drawing/2014/main" val="3325023201"/>
                  </a:ext>
                </a:extLst>
              </a:tr>
              <a:tr h="4037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Coordination of campaign against HIV/AIDs</a:t>
                      </a:r>
                    </a:p>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Reproductive Health policy </a:t>
                      </a:r>
                    </a:p>
                    <a:p>
                      <a:endParaRPr lang="en-US" sz="1200" dirty="0"/>
                    </a:p>
                  </a:txBody>
                  <a:tcPr/>
                </a:tc>
                <a:extLst>
                  <a:ext uri="{0D108BD9-81ED-4DB2-BD59-A6C34878D82A}">
                    <a16:rowId xmlns:a16="http://schemas.microsoft.com/office/drawing/2014/main" val="4279782607"/>
                  </a:ext>
                </a:extLst>
              </a:tr>
              <a:tr h="4037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Pharmacy and Medicines control</a:t>
                      </a:r>
                    </a:p>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Nutrition Policy</a:t>
                      </a:r>
                    </a:p>
                    <a:p>
                      <a:endParaRPr lang="en-US" sz="1200" dirty="0"/>
                    </a:p>
                  </a:txBody>
                  <a:tcPr/>
                </a:tc>
                <a:extLst>
                  <a:ext uri="{0D108BD9-81ED-4DB2-BD59-A6C34878D82A}">
                    <a16:rowId xmlns:a16="http://schemas.microsoft.com/office/drawing/2014/main" val="1320474032"/>
                  </a:ext>
                </a:extLst>
              </a:tr>
              <a:tr h="4037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National Medical Laboratories Services</a:t>
                      </a:r>
                    </a:p>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Registration of Doctors and Para-medics</a:t>
                      </a:r>
                    </a:p>
                    <a:p>
                      <a:endParaRPr lang="en-US" sz="1200" dirty="0"/>
                    </a:p>
                  </a:txBody>
                  <a:tcPr/>
                </a:tc>
                <a:extLst>
                  <a:ext uri="{0D108BD9-81ED-4DB2-BD59-A6C34878D82A}">
                    <a16:rowId xmlns:a16="http://schemas.microsoft.com/office/drawing/2014/main" val="2782729377"/>
                  </a:ext>
                </a:extLst>
              </a:tr>
              <a:tr h="4037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Training of Health Personnel</a:t>
                      </a:r>
                    </a:p>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Quarantine administration</a:t>
                      </a:r>
                    </a:p>
                    <a:p>
                      <a:endParaRPr lang="en-US" sz="1200" dirty="0"/>
                    </a:p>
                  </a:txBody>
                  <a:tcPr/>
                </a:tc>
                <a:extLst>
                  <a:ext uri="{0D108BD9-81ED-4DB2-BD59-A6C34878D82A}">
                    <a16:rowId xmlns:a16="http://schemas.microsoft.com/office/drawing/2014/main" val="1545680466"/>
                  </a:ext>
                </a:extLst>
              </a:tr>
            </a:tbl>
          </a:graphicData>
        </a:graphic>
      </p:graphicFrame>
    </p:spTree>
    <p:extLst>
      <p:ext uri="{BB962C8B-B14F-4D97-AF65-F5344CB8AC3E}">
        <p14:creationId xmlns:p14="http://schemas.microsoft.com/office/powerpoint/2010/main" val="21379683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26720"/>
            <a:ext cx="10515600" cy="5750243"/>
          </a:xfrm>
        </p:spPr>
        <p:txBody>
          <a:bodyPr>
            <a:normAutofit fontScale="92500" lnSpcReduction="10000"/>
          </a:bodyPr>
          <a:lstStyle/>
          <a:p>
            <a:pPr marL="0" indent="0" algn="ctr">
              <a:buNone/>
            </a:pPr>
            <a:r>
              <a:rPr lang="en-US" b="1" dirty="0">
                <a:solidFill>
                  <a:srgbClr val="FF0000"/>
                </a:solidFill>
              </a:rPr>
              <a:t>County government</a:t>
            </a:r>
            <a:endParaRPr lang="en-US" dirty="0">
              <a:solidFill>
                <a:srgbClr val="FF0000"/>
              </a:solidFill>
            </a:endParaRPr>
          </a:p>
          <a:p>
            <a:r>
              <a:rPr lang="en-US" dirty="0"/>
              <a:t>The role of the county government is to provide strategic and operational leadership and stewardship for overall health management in the county, including provision of health services, resource </a:t>
            </a:r>
            <a:r>
              <a:rPr lang="en-US" dirty="0" err="1"/>
              <a:t>mobilisation</a:t>
            </a:r>
            <a:r>
              <a:rPr lang="en-US" dirty="0"/>
              <a:t>, creation of linkages with national level referral health services, monitoring and evaluation, coordination and collaboration with state and non-state stakeholders at the county level.</a:t>
            </a:r>
          </a:p>
          <a:p>
            <a:r>
              <a:rPr lang="en-US" b="1" dirty="0"/>
              <a:t>T</a:t>
            </a:r>
            <a:r>
              <a:rPr lang="en-US" dirty="0"/>
              <a:t>he Kenya Health Policy 2012-2030 proposes the formation of </a:t>
            </a:r>
            <a:r>
              <a:rPr lang="en-US" b="1" dirty="0"/>
              <a:t>county</a:t>
            </a:r>
            <a:r>
              <a:rPr lang="en-US" dirty="0"/>
              <a:t> </a:t>
            </a:r>
            <a:r>
              <a:rPr lang="en-US" b="1" dirty="0"/>
              <a:t>health departments</a:t>
            </a:r>
            <a:r>
              <a:rPr lang="en-US" dirty="0"/>
              <a:t> whose role is.</a:t>
            </a:r>
          </a:p>
          <a:p>
            <a:r>
              <a:rPr lang="en-US" dirty="0"/>
              <a:t>“Coordinating and managing the delivery of health care mandates and services at the county level”. provide strategic and operational leadership and stewardship for overall health management. resource </a:t>
            </a:r>
            <a:r>
              <a:rPr lang="en-US" dirty="0" err="1"/>
              <a:t>mobilisation</a:t>
            </a:r>
            <a:r>
              <a:rPr lang="en-US" dirty="0"/>
              <a:t>, creation of linkages with national level referral health services, monitoring and evaluation, coordination and collaboration with state and non-state stakeholders at the county level.</a:t>
            </a:r>
          </a:p>
          <a:p>
            <a:endParaRPr lang="en-US" dirty="0"/>
          </a:p>
        </p:txBody>
      </p:sp>
    </p:spTree>
    <p:extLst>
      <p:ext uri="{BB962C8B-B14F-4D97-AF65-F5344CB8AC3E}">
        <p14:creationId xmlns:p14="http://schemas.microsoft.com/office/powerpoint/2010/main" val="31243722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66354"/>
            <a:ext cx="10515600" cy="5410609"/>
          </a:xfrm>
        </p:spPr>
        <p:txBody>
          <a:bodyPr/>
          <a:lstStyle/>
          <a:p>
            <a:pPr marL="0" indent="0" algn="ctr">
              <a:buNone/>
            </a:pPr>
            <a:r>
              <a:rPr lang="en-US" b="1" dirty="0" smtClean="0">
                <a:solidFill>
                  <a:srgbClr val="FF0000"/>
                </a:solidFill>
              </a:rPr>
              <a:t>Roles of Health </a:t>
            </a:r>
            <a:r>
              <a:rPr lang="en-US" b="1" dirty="0">
                <a:solidFill>
                  <a:srgbClr val="FF0000"/>
                </a:solidFill>
              </a:rPr>
              <a:t>facility management teams</a:t>
            </a:r>
          </a:p>
          <a:p>
            <a:r>
              <a:rPr lang="en-US" dirty="0"/>
              <a:t>Providing health services, developing and implementing facility health plans, coordinating and collaborating with stakeholders through County Health Stakeholder Forums, supervising, continuously monitoring and evaluating health service provision and implementing health policies.</a:t>
            </a:r>
          </a:p>
          <a:p>
            <a:r>
              <a:rPr lang="en-US" dirty="0"/>
              <a:t>Source: Kenya Health Policy 2012-2030.</a:t>
            </a:r>
          </a:p>
          <a:p>
            <a:r>
              <a:rPr lang="en-US" b="1" dirty="0"/>
              <a:t> </a:t>
            </a:r>
            <a:endParaRPr lang="en-US" dirty="0"/>
          </a:p>
          <a:p>
            <a:endParaRPr lang="en-US" dirty="0"/>
          </a:p>
        </p:txBody>
      </p:sp>
    </p:spTree>
    <p:extLst>
      <p:ext uri="{BB962C8B-B14F-4D97-AF65-F5344CB8AC3E}">
        <p14:creationId xmlns:p14="http://schemas.microsoft.com/office/powerpoint/2010/main" val="41600557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ORGANIZATION OF MOH IN DEVOLUTION</a:t>
            </a:r>
            <a:r>
              <a:rPr lang="en-US" dirty="0"/>
              <a:t/>
            </a:r>
            <a:br>
              <a:rPr lang="en-US" dirty="0"/>
            </a:br>
            <a:endParaRPr lang="en-US" dirty="0"/>
          </a:p>
        </p:txBody>
      </p:sp>
      <p:pic>
        <p:nvPicPr>
          <p:cNvPr id="4" name="Content Placeholder 3" descr="C:\Users\admin\Downloads\Organization-of-health-services-in-Kenya-under-a-devolved-system.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640183" y="1924593"/>
            <a:ext cx="4641667" cy="3979817"/>
          </a:xfrm>
          <a:prstGeom prst="rect">
            <a:avLst/>
          </a:prstGeom>
          <a:noFill/>
          <a:ln>
            <a:noFill/>
          </a:ln>
        </p:spPr>
      </p:pic>
    </p:spTree>
    <p:extLst>
      <p:ext uri="{BB962C8B-B14F-4D97-AF65-F5344CB8AC3E}">
        <p14:creationId xmlns:p14="http://schemas.microsoft.com/office/powerpoint/2010/main" val="14585204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39931"/>
            <a:ext cx="10515600" cy="5637032"/>
          </a:xfrm>
        </p:spPr>
        <p:txBody>
          <a:bodyPr/>
          <a:lstStyle/>
          <a:p>
            <a:pPr marL="0" indent="0" algn="ctr">
              <a:buNone/>
            </a:pPr>
            <a:r>
              <a:rPr lang="en-US" b="1" dirty="0" smtClean="0"/>
              <a:t> </a:t>
            </a:r>
            <a:r>
              <a:rPr lang="en-US" b="1" dirty="0" smtClean="0">
                <a:solidFill>
                  <a:srgbClr val="FF0000"/>
                </a:solidFill>
              </a:rPr>
              <a:t>The </a:t>
            </a:r>
            <a:r>
              <a:rPr lang="en-US" b="1" dirty="0">
                <a:solidFill>
                  <a:srgbClr val="FF0000"/>
                </a:solidFill>
              </a:rPr>
              <a:t>MOH is </a:t>
            </a:r>
            <a:r>
              <a:rPr lang="en-US" b="1" dirty="0" smtClean="0">
                <a:solidFill>
                  <a:srgbClr val="FF0000"/>
                </a:solidFill>
              </a:rPr>
              <a:t>organized </a:t>
            </a:r>
            <a:r>
              <a:rPr lang="en-US" b="1" dirty="0">
                <a:solidFill>
                  <a:srgbClr val="FF0000"/>
                </a:solidFill>
              </a:rPr>
              <a:t>into six levels of hierarchy</a:t>
            </a:r>
          </a:p>
          <a:p>
            <a:r>
              <a:rPr lang="en-US" dirty="0"/>
              <a:t>Level 1. Community services / facilities.</a:t>
            </a:r>
          </a:p>
          <a:p>
            <a:r>
              <a:rPr lang="en-US" dirty="0"/>
              <a:t>Level 2. Dispensary and clinics.</a:t>
            </a:r>
          </a:p>
          <a:p>
            <a:r>
              <a:rPr lang="en-US" dirty="0"/>
              <a:t>Level 3. Health </a:t>
            </a:r>
            <a:r>
              <a:rPr lang="en-US" dirty="0" smtClean="0"/>
              <a:t>centers. </a:t>
            </a:r>
            <a:r>
              <a:rPr lang="en-US" dirty="0"/>
              <a:t>Maternity and nursing homes.</a:t>
            </a:r>
          </a:p>
          <a:p>
            <a:r>
              <a:rPr lang="en-US" dirty="0"/>
              <a:t>Level 4. </a:t>
            </a:r>
            <a:r>
              <a:rPr lang="en-US" dirty="0" smtClean="0"/>
              <a:t>Sub-county </a:t>
            </a:r>
            <a:r>
              <a:rPr lang="en-US" dirty="0"/>
              <a:t>hospitals, medium sized private hospitals.</a:t>
            </a:r>
          </a:p>
          <a:p>
            <a:r>
              <a:rPr lang="en-US" dirty="0"/>
              <a:t>Level 5. County referral hospitals and large referral hospitals.</a:t>
            </a:r>
          </a:p>
          <a:p>
            <a:r>
              <a:rPr lang="en-US" dirty="0"/>
              <a:t>Level 6. Teaching and referral hospitals. KNH. MTRH, Mathari teaching and referral hospital, national spinal injury hospital. </a:t>
            </a:r>
          </a:p>
          <a:p>
            <a:r>
              <a:rPr lang="en-US" dirty="0"/>
              <a:t> </a:t>
            </a:r>
          </a:p>
          <a:p>
            <a:pPr marL="0" indent="0">
              <a:buNone/>
            </a:pPr>
            <a:endParaRPr lang="en-US" dirty="0"/>
          </a:p>
        </p:txBody>
      </p:sp>
    </p:spTree>
    <p:extLst>
      <p:ext uri="{BB962C8B-B14F-4D97-AF65-F5344CB8AC3E}">
        <p14:creationId xmlns:p14="http://schemas.microsoft.com/office/powerpoint/2010/main" val="16417405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0000"/>
                </a:solidFill>
              </a:rPr>
              <a:t>MOH tiers.</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Tier </a:t>
            </a:r>
            <a:r>
              <a:rPr lang="en-US" dirty="0"/>
              <a:t>1: Community.</a:t>
            </a:r>
          </a:p>
          <a:p>
            <a:r>
              <a:rPr lang="en-US" dirty="0"/>
              <a:t>Tier2: Primary Care level –  levels 2 and 3</a:t>
            </a:r>
          </a:p>
          <a:p>
            <a:r>
              <a:rPr lang="en-US" dirty="0"/>
              <a:t>Tier 3: County level – level 4</a:t>
            </a:r>
          </a:p>
          <a:p>
            <a:r>
              <a:rPr lang="en-US" dirty="0"/>
              <a:t>Tier 4: National level – levels 5 and 6</a:t>
            </a:r>
          </a:p>
          <a:p>
            <a:endParaRPr lang="en-US" dirty="0"/>
          </a:p>
        </p:txBody>
      </p:sp>
    </p:spTree>
    <p:extLst>
      <p:ext uri="{BB962C8B-B14F-4D97-AF65-F5344CB8AC3E}">
        <p14:creationId xmlns:p14="http://schemas.microsoft.com/office/powerpoint/2010/main" val="30368544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83474"/>
            <a:ext cx="10515600" cy="5593489"/>
          </a:xfrm>
        </p:spPr>
        <p:txBody>
          <a:bodyPr>
            <a:normAutofit lnSpcReduction="10000"/>
          </a:bodyPr>
          <a:lstStyle/>
          <a:p>
            <a:pPr marL="0" indent="0" algn="ctr">
              <a:buNone/>
            </a:pPr>
            <a:r>
              <a:rPr lang="en-US" b="1" dirty="0">
                <a:solidFill>
                  <a:srgbClr val="FF0000"/>
                </a:solidFill>
              </a:rPr>
              <a:t>Role of Ministry of Health (</a:t>
            </a:r>
            <a:r>
              <a:rPr lang="en-US" b="1" dirty="0" err="1">
                <a:solidFill>
                  <a:srgbClr val="FF0000"/>
                </a:solidFill>
              </a:rPr>
              <a:t>MoH</a:t>
            </a:r>
            <a:r>
              <a:rPr lang="en-US" b="1" dirty="0">
                <a:solidFill>
                  <a:srgbClr val="FF0000"/>
                </a:solidFill>
              </a:rPr>
              <a:t>) in service delivery.</a:t>
            </a:r>
            <a:endParaRPr lang="en-US" dirty="0">
              <a:solidFill>
                <a:srgbClr val="FF0000"/>
              </a:solidFill>
            </a:endParaRPr>
          </a:p>
          <a:p>
            <a:r>
              <a:rPr lang="en-US" dirty="0"/>
              <a:t>Curative Services. Level 4, 5 and 6</a:t>
            </a:r>
          </a:p>
          <a:p>
            <a:r>
              <a:rPr lang="en-US" dirty="0"/>
              <a:t>Health Promotion &amp; Prevention. Level 1, 2 and 3</a:t>
            </a:r>
          </a:p>
          <a:p>
            <a:r>
              <a:rPr lang="en-US" dirty="0"/>
              <a:t>Key </a:t>
            </a:r>
            <a:r>
              <a:rPr lang="en-US" b="1" dirty="0"/>
              <a:t>system actors.</a:t>
            </a:r>
            <a:endParaRPr lang="en-US" dirty="0"/>
          </a:p>
          <a:p>
            <a:pPr lvl="0"/>
            <a:r>
              <a:rPr lang="en-US" dirty="0"/>
              <a:t>The public sector represented by </a:t>
            </a:r>
            <a:r>
              <a:rPr lang="en-US" dirty="0" err="1"/>
              <a:t>MoH</a:t>
            </a:r>
            <a:r>
              <a:rPr lang="en-US" dirty="0"/>
              <a:t> and other government institutions</a:t>
            </a:r>
          </a:p>
          <a:p>
            <a:pPr lvl="0"/>
            <a:r>
              <a:rPr lang="en-US" dirty="0"/>
              <a:t>The private health sector (being private for-profit and private not-for-profit) Alternative medicine practitioners </a:t>
            </a:r>
          </a:p>
          <a:p>
            <a:pPr lvl="0"/>
            <a:r>
              <a:rPr lang="en-US" dirty="0"/>
              <a:t>Individuals and households that ensure care and support for their families and </a:t>
            </a:r>
          </a:p>
          <a:p>
            <a:pPr lvl="0"/>
            <a:r>
              <a:rPr lang="en-US" dirty="0"/>
              <a:t>The communities they live in</a:t>
            </a:r>
          </a:p>
          <a:p>
            <a:pPr lvl="0"/>
            <a:r>
              <a:rPr lang="en-US" dirty="0"/>
              <a:t>Development Partners</a:t>
            </a:r>
          </a:p>
          <a:p>
            <a:pPr marL="0" indent="0">
              <a:buNone/>
            </a:pPr>
            <a:endParaRPr lang="en-US" dirty="0"/>
          </a:p>
        </p:txBody>
      </p:sp>
    </p:spTree>
    <p:extLst>
      <p:ext uri="{BB962C8B-B14F-4D97-AF65-F5344CB8AC3E}">
        <p14:creationId xmlns:p14="http://schemas.microsoft.com/office/powerpoint/2010/main" val="22787196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0263"/>
            <a:ext cx="10515600" cy="5706700"/>
          </a:xfrm>
        </p:spPr>
        <p:txBody>
          <a:bodyPr>
            <a:normAutofit fontScale="92500" lnSpcReduction="10000"/>
          </a:bodyPr>
          <a:lstStyle/>
          <a:p>
            <a:pPr marL="0" indent="0" algn="ctr">
              <a:buNone/>
            </a:pPr>
            <a:r>
              <a:rPr lang="en-US" b="1" dirty="0">
                <a:solidFill>
                  <a:srgbClr val="FF0000"/>
                </a:solidFill>
              </a:rPr>
              <a:t>Ministry of Health</a:t>
            </a:r>
            <a:r>
              <a:rPr lang="en-US" dirty="0">
                <a:solidFill>
                  <a:srgbClr val="FF0000"/>
                </a:solidFill>
              </a:rPr>
              <a:t> (</a:t>
            </a:r>
            <a:r>
              <a:rPr lang="en-US" b="1" dirty="0">
                <a:solidFill>
                  <a:srgbClr val="FF0000"/>
                </a:solidFill>
              </a:rPr>
              <a:t>MOH) levels and Functions / Responsibilities. </a:t>
            </a:r>
            <a:endParaRPr lang="en-US" dirty="0">
              <a:solidFill>
                <a:srgbClr val="FF0000"/>
              </a:solidFill>
            </a:endParaRPr>
          </a:p>
          <a:p>
            <a:pPr marL="0" indent="0">
              <a:buNone/>
            </a:pPr>
            <a:endParaRPr lang="en-US" dirty="0"/>
          </a:p>
          <a:p>
            <a:pPr marL="0" indent="0" algn="ctr">
              <a:buNone/>
            </a:pPr>
            <a:r>
              <a:rPr lang="en-US" b="1" dirty="0">
                <a:solidFill>
                  <a:srgbClr val="FF0000"/>
                </a:solidFill>
              </a:rPr>
              <a:t>Level 1. Responsibilities  - Community health facility.</a:t>
            </a:r>
            <a:endParaRPr lang="en-US" dirty="0">
              <a:solidFill>
                <a:srgbClr val="FF0000"/>
              </a:solidFill>
            </a:endParaRPr>
          </a:p>
          <a:p>
            <a:r>
              <a:rPr lang="en-US" dirty="0"/>
              <a:t>Staff – Community Health workers – CHWs, community health volunteers CHVs, community health medical health workers CHMHW,  community members. </a:t>
            </a:r>
          </a:p>
          <a:p>
            <a:r>
              <a:rPr lang="en-US" dirty="0"/>
              <a:t>Give services at homes and homesteads in health prevention measures on causes of illness and proper sanitation. </a:t>
            </a:r>
          </a:p>
          <a:p>
            <a:r>
              <a:rPr lang="en-US" dirty="0"/>
              <a:t>Promote access to services, provide </a:t>
            </a:r>
            <a:r>
              <a:rPr lang="en-US" b="1" dirty="0"/>
              <a:t>health</a:t>
            </a:r>
            <a:r>
              <a:rPr lang="en-US" dirty="0"/>
              <a:t> education, support care delivery, and promote advocacy.</a:t>
            </a:r>
          </a:p>
          <a:p>
            <a:r>
              <a:rPr lang="en-US" dirty="0"/>
              <a:t>Offer Primary health care</a:t>
            </a:r>
            <a:r>
              <a:rPr lang="en-US" b="1" dirty="0"/>
              <a:t>.</a:t>
            </a:r>
            <a:r>
              <a:rPr lang="en-US" dirty="0"/>
              <a:t> Ensure individuals, households, communities carry out appropriate healthy </a:t>
            </a:r>
            <a:r>
              <a:rPr lang="en-US" dirty="0" smtClean="0"/>
              <a:t>behaviors. </a:t>
            </a:r>
            <a:r>
              <a:rPr lang="en-US" dirty="0"/>
              <a:t>Recognize signs and symptoms of conditions that need to be managed at other levels.</a:t>
            </a:r>
          </a:p>
          <a:p>
            <a:r>
              <a:rPr lang="en-US" dirty="0"/>
              <a:t>Facilitate community based referral.</a:t>
            </a:r>
          </a:p>
          <a:p>
            <a:pPr marL="0" indent="0">
              <a:buNone/>
            </a:pPr>
            <a:endParaRPr lang="en-US" dirty="0"/>
          </a:p>
        </p:txBody>
      </p:sp>
    </p:spTree>
    <p:extLst>
      <p:ext uri="{BB962C8B-B14F-4D97-AF65-F5344CB8AC3E}">
        <p14:creationId xmlns:p14="http://schemas.microsoft.com/office/powerpoint/2010/main" val="427484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35429"/>
            <a:ext cx="10515600" cy="5741534"/>
          </a:xfrm>
        </p:spPr>
        <p:txBody>
          <a:bodyPr/>
          <a:lstStyle/>
          <a:p>
            <a:pPr marL="0" indent="0" algn="ctr">
              <a:buNone/>
            </a:pPr>
            <a:r>
              <a:rPr lang="en-US" b="1" dirty="0">
                <a:solidFill>
                  <a:srgbClr val="FF0000"/>
                </a:solidFill>
              </a:rPr>
              <a:t>Level 2. Responsibilities - Health Dispensaries. </a:t>
            </a:r>
            <a:endParaRPr lang="en-US" dirty="0">
              <a:solidFill>
                <a:srgbClr val="FF0000"/>
              </a:solidFill>
            </a:endParaRPr>
          </a:p>
          <a:p>
            <a:pPr marL="0" indent="0" algn="ctr">
              <a:buNone/>
            </a:pPr>
            <a:r>
              <a:rPr lang="en-US" b="1" dirty="0"/>
              <a:t>Staff. Nurses </a:t>
            </a:r>
          </a:p>
          <a:p>
            <a:r>
              <a:rPr lang="en-US" dirty="0"/>
              <a:t>Offer Primary health care. Outpatient services. VCT services. Tuberculosis services. Laboratory Services. Well baby Clinics. Antenatal and Postnatal services. Pharmacy. Counselling services.</a:t>
            </a:r>
          </a:p>
          <a:p>
            <a:r>
              <a:rPr lang="en-US" dirty="0"/>
              <a:t>Diagnosis is made through signs and symptoms.</a:t>
            </a:r>
          </a:p>
          <a:p>
            <a:r>
              <a:rPr lang="en-US" dirty="0"/>
              <a:t>Preventive, promotive health care. Facilitate referral of clients from communities and level three facilities.</a:t>
            </a:r>
          </a:p>
          <a:p>
            <a:r>
              <a:rPr lang="en-US" dirty="0"/>
              <a:t>Give an example.</a:t>
            </a:r>
          </a:p>
          <a:p>
            <a:pPr marL="0" indent="0">
              <a:buNone/>
            </a:pPr>
            <a:endParaRPr lang="en-US" dirty="0"/>
          </a:p>
        </p:txBody>
      </p:sp>
    </p:spTree>
    <p:extLst>
      <p:ext uri="{BB962C8B-B14F-4D97-AF65-F5344CB8AC3E}">
        <p14:creationId xmlns:p14="http://schemas.microsoft.com/office/powerpoint/2010/main" val="16188970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70560"/>
            <a:ext cx="10515600" cy="5506403"/>
          </a:xfrm>
        </p:spPr>
        <p:txBody>
          <a:bodyPr/>
          <a:lstStyle/>
          <a:p>
            <a:pPr marL="0" indent="0" algn="ctr">
              <a:buNone/>
            </a:pPr>
            <a:r>
              <a:rPr lang="en-US" b="1" dirty="0" smtClean="0">
                <a:solidFill>
                  <a:srgbClr val="FF0000"/>
                </a:solidFill>
              </a:rPr>
              <a:t>Level </a:t>
            </a:r>
            <a:r>
              <a:rPr lang="en-US" b="1" dirty="0">
                <a:solidFill>
                  <a:srgbClr val="FF0000"/>
                </a:solidFill>
              </a:rPr>
              <a:t>3. Responsibilities  - Health Centres </a:t>
            </a:r>
            <a:endParaRPr lang="en-US" dirty="0">
              <a:solidFill>
                <a:srgbClr val="FF0000"/>
              </a:solidFill>
            </a:endParaRPr>
          </a:p>
          <a:p>
            <a:r>
              <a:rPr lang="en-US" dirty="0"/>
              <a:t>Staff. At least One doctor, clinical officers and nurses </a:t>
            </a:r>
          </a:p>
          <a:p>
            <a:r>
              <a:rPr lang="en-US" dirty="0"/>
              <a:t>Offer Primary health early care, outpatient services, MCH/FP, immunization services,  Detection, diagnosing and management of diseases</a:t>
            </a:r>
          </a:p>
          <a:p>
            <a:r>
              <a:rPr lang="en-US" dirty="0"/>
              <a:t>Have a laboratory for routine lab investigations, pharmacy.</a:t>
            </a:r>
          </a:p>
          <a:p>
            <a:r>
              <a:rPr lang="en-US" dirty="0"/>
              <a:t>No theater. Has a ward. Offer Maternity in-patient services.</a:t>
            </a:r>
          </a:p>
          <a:p>
            <a:r>
              <a:rPr lang="en-US" dirty="0"/>
              <a:t>Diagnosis is made through investigations</a:t>
            </a:r>
          </a:p>
          <a:p>
            <a:r>
              <a:rPr lang="en-US" dirty="0"/>
              <a:t>Preventive, curative, promotive, inpatient services. </a:t>
            </a:r>
          </a:p>
          <a:p>
            <a:r>
              <a:rPr lang="en-US" dirty="0"/>
              <a:t>Give an example.</a:t>
            </a:r>
          </a:p>
          <a:p>
            <a:pPr marL="0" indent="0">
              <a:buNone/>
            </a:pPr>
            <a:endParaRPr lang="en-US" dirty="0"/>
          </a:p>
        </p:txBody>
      </p:sp>
    </p:spTree>
    <p:extLst>
      <p:ext uri="{BB962C8B-B14F-4D97-AF65-F5344CB8AC3E}">
        <p14:creationId xmlns:p14="http://schemas.microsoft.com/office/powerpoint/2010/main" val="2599077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0891"/>
            <a:ext cx="10515600" cy="5576072"/>
          </a:xfrm>
        </p:spPr>
        <p:txBody>
          <a:bodyPr>
            <a:normAutofit/>
          </a:bodyPr>
          <a:lstStyle/>
          <a:p>
            <a:pPr marL="0" indent="0" algn="ctr">
              <a:buNone/>
            </a:pPr>
            <a:r>
              <a:rPr lang="en-US" b="1" dirty="0" smtClean="0">
                <a:solidFill>
                  <a:srgbClr val="FF0000"/>
                </a:solidFill>
              </a:rPr>
              <a:t>Terminology definitions.</a:t>
            </a:r>
          </a:p>
          <a:p>
            <a:pPr marL="0" indent="0">
              <a:buNone/>
            </a:pPr>
            <a:endParaRPr lang="en-US" b="1" dirty="0"/>
          </a:p>
          <a:p>
            <a:pPr marL="0" indent="0">
              <a:buNone/>
            </a:pPr>
            <a:r>
              <a:rPr lang="en-US" b="1" dirty="0" smtClean="0"/>
              <a:t>Health </a:t>
            </a:r>
            <a:r>
              <a:rPr lang="en-US" b="1" dirty="0"/>
              <a:t>System Management (HSM) – WHO.</a:t>
            </a:r>
            <a:endParaRPr lang="en-US" dirty="0"/>
          </a:p>
          <a:p>
            <a:r>
              <a:rPr lang="en-US" dirty="0"/>
              <a:t>Is the coordination of provision of preventive, curative, promotional or rehabilitative health care services through effective management of facilities, HRH, financial and other resources.</a:t>
            </a:r>
          </a:p>
          <a:p>
            <a:r>
              <a:rPr lang="en-US" b="1" dirty="0" smtClean="0"/>
              <a:t>Health Services Manager</a:t>
            </a:r>
            <a:r>
              <a:rPr lang="en-US" dirty="0" smtClean="0"/>
              <a:t> is </a:t>
            </a:r>
            <a:r>
              <a:rPr lang="en-US" dirty="0"/>
              <a:t>someone who spends a substantial proportion of his/her time </a:t>
            </a:r>
            <a:r>
              <a:rPr lang="en-US" b="1" dirty="0"/>
              <a:t>managing.</a:t>
            </a:r>
            <a:r>
              <a:rPr lang="en-US" dirty="0"/>
              <a:t> </a:t>
            </a:r>
          </a:p>
          <a:p>
            <a:r>
              <a:rPr lang="en-US" b="1" dirty="0"/>
              <a:t>Resources </a:t>
            </a:r>
            <a:r>
              <a:rPr lang="en-US" dirty="0"/>
              <a:t>such as staff, budgets, drugs, equipment, buildings and information, including planning, implementation and evaluation; staff, budgets, drugs, equipment, buildings and information service users, and partners.</a:t>
            </a:r>
          </a:p>
          <a:p>
            <a:endParaRPr lang="en-US" dirty="0"/>
          </a:p>
        </p:txBody>
      </p:sp>
    </p:spTree>
    <p:extLst>
      <p:ext uri="{BB962C8B-B14F-4D97-AF65-F5344CB8AC3E}">
        <p14:creationId xmlns:p14="http://schemas.microsoft.com/office/powerpoint/2010/main" val="23484340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83474"/>
            <a:ext cx="10515600" cy="5593489"/>
          </a:xfrm>
        </p:spPr>
        <p:txBody>
          <a:bodyPr/>
          <a:lstStyle/>
          <a:p>
            <a:pPr marL="0" indent="0" algn="ctr">
              <a:buNone/>
            </a:pPr>
            <a:r>
              <a:rPr lang="en-US" b="1" dirty="0">
                <a:solidFill>
                  <a:srgbClr val="FF0000"/>
                </a:solidFill>
              </a:rPr>
              <a:t>Level 4. Responsibilities </a:t>
            </a:r>
            <a:r>
              <a:rPr lang="en-US" b="1" dirty="0" smtClean="0">
                <a:solidFill>
                  <a:srgbClr val="FF0000"/>
                </a:solidFill>
              </a:rPr>
              <a:t>– Sub-county </a:t>
            </a:r>
            <a:r>
              <a:rPr lang="en-US" b="1" dirty="0">
                <a:solidFill>
                  <a:srgbClr val="FF0000"/>
                </a:solidFill>
              </a:rPr>
              <a:t>hospitals</a:t>
            </a:r>
            <a:endParaRPr lang="en-US" dirty="0">
              <a:solidFill>
                <a:srgbClr val="FF0000"/>
              </a:solidFill>
            </a:endParaRPr>
          </a:p>
          <a:p>
            <a:r>
              <a:rPr lang="en-US" dirty="0"/>
              <a:t>Staff. Doctors, clinical officers and nurses and other health care providers.</a:t>
            </a:r>
          </a:p>
          <a:p>
            <a:r>
              <a:rPr lang="en-US" dirty="0"/>
              <a:t>Services offered are outpatient, emergency maternity, basic laboratory, and minor surgical procedures. screening, curative services, secondary health </a:t>
            </a:r>
            <a:r>
              <a:rPr lang="en-US" dirty="0" smtClean="0"/>
              <a:t>care</a:t>
            </a:r>
          </a:p>
          <a:p>
            <a:r>
              <a:rPr lang="en-US" dirty="0"/>
              <a:t>Food quality, safety and fortification advocacy, school health </a:t>
            </a:r>
            <a:r>
              <a:rPr lang="en-US" dirty="0" smtClean="0"/>
              <a:t>programs </a:t>
            </a:r>
            <a:r>
              <a:rPr lang="en-US" dirty="0"/>
              <a:t>or outreach and population management services.</a:t>
            </a:r>
          </a:p>
          <a:p>
            <a:r>
              <a:rPr lang="en-US" dirty="0"/>
              <a:t>Preventive, curative, promotive, management of lower facilities.</a:t>
            </a:r>
          </a:p>
          <a:p>
            <a:endParaRPr lang="en-US" dirty="0"/>
          </a:p>
          <a:p>
            <a:pPr marL="0" indent="0">
              <a:buNone/>
            </a:pPr>
            <a:endParaRPr lang="en-US" dirty="0"/>
          </a:p>
        </p:txBody>
      </p:sp>
    </p:spTree>
    <p:extLst>
      <p:ext uri="{BB962C8B-B14F-4D97-AF65-F5344CB8AC3E}">
        <p14:creationId xmlns:p14="http://schemas.microsoft.com/office/powerpoint/2010/main" val="6329222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8971"/>
            <a:ext cx="10515600" cy="5697992"/>
          </a:xfrm>
        </p:spPr>
        <p:txBody>
          <a:bodyPr>
            <a:normAutofit fontScale="92500" lnSpcReduction="20000"/>
          </a:bodyPr>
          <a:lstStyle/>
          <a:p>
            <a:pPr marL="0" indent="0" algn="ctr">
              <a:buNone/>
            </a:pPr>
            <a:r>
              <a:rPr lang="en-US" b="1" dirty="0">
                <a:solidFill>
                  <a:srgbClr val="FF0000"/>
                </a:solidFill>
              </a:rPr>
              <a:t>Level 5 responsibilities - County referral hospitals</a:t>
            </a:r>
            <a:endParaRPr lang="en-US" dirty="0">
              <a:solidFill>
                <a:srgbClr val="FF0000"/>
              </a:solidFill>
            </a:endParaRPr>
          </a:p>
          <a:p>
            <a:r>
              <a:rPr lang="en-US" dirty="0"/>
              <a:t>Staff. Medical specialists,  Doctors, Clinical officers and nurses and other health care providers .</a:t>
            </a:r>
          </a:p>
          <a:p>
            <a:r>
              <a:rPr lang="en-US" dirty="0"/>
              <a:t>Offers screening, curative services, secondary health care. Surgical services, including reproductive health.</a:t>
            </a:r>
          </a:p>
          <a:p>
            <a:r>
              <a:rPr lang="en-US" dirty="0"/>
              <a:t>Training services for various groups of health workers and internships, </a:t>
            </a:r>
            <a:r>
              <a:rPr lang="en-US" dirty="0" smtClean="0"/>
              <a:t>specialized </a:t>
            </a:r>
            <a:r>
              <a:rPr lang="en-US" dirty="0"/>
              <a:t>care </a:t>
            </a:r>
            <a:r>
              <a:rPr lang="en-US" b="1" dirty="0"/>
              <a:t>functions, </a:t>
            </a:r>
            <a:r>
              <a:rPr lang="en-US" dirty="0"/>
              <a:t>attendance during childbirth, intensive </a:t>
            </a:r>
            <a:r>
              <a:rPr lang="en-US" b="1" dirty="0"/>
              <a:t>care</a:t>
            </a:r>
            <a:r>
              <a:rPr lang="en-US" dirty="0"/>
              <a:t>, and </a:t>
            </a:r>
            <a:r>
              <a:rPr lang="en-US" b="1" dirty="0"/>
              <a:t>medical</a:t>
            </a:r>
            <a:r>
              <a:rPr lang="en-US" dirty="0"/>
              <a:t> imaging services, coordinating the management and extending health support to the sub-counties. </a:t>
            </a:r>
          </a:p>
          <a:p>
            <a:r>
              <a:rPr lang="en-US" dirty="0"/>
              <a:t>Manage all, highly complex patients. and procedures. Act as referral service for all but the most complex service needs.</a:t>
            </a:r>
          </a:p>
          <a:p>
            <a:r>
              <a:rPr lang="en-US" dirty="0"/>
              <a:t>Preventive, curative, promotive, management of lower facilities.</a:t>
            </a:r>
          </a:p>
          <a:p>
            <a:r>
              <a:rPr lang="en-US" dirty="0"/>
              <a:t>Facilitate and manage referral from level 2 and 4. Together with other level 3 facilities form county level referral </a:t>
            </a:r>
            <a:r>
              <a:rPr lang="en-US" dirty="0" err="1"/>
              <a:t>sytem</a:t>
            </a:r>
            <a:r>
              <a:rPr lang="en-US" dirty="0"/>
              <a:t>.</a:t>
            </a:r>
          </a:p>
          <a:p>
            <a:r>
              <a:rPr lang="en-US" dirty="0"/>
              <a:t>County governments manages these hospitals</a:t>
            </a:r>
          </a:p>
          <a:p>
            <a:endParaRPr lang="en-US" dirty="0"/>
          </a:p>
        </p:txBody>
      </p:sp>
    </p:spTree>
    <p:extLst>
      <p:ext uri="{BB962C8B-B14F-4D97-AF65-F5344CB8AC3E}">
        <p14:creationId xmlns:p14="http://schemas.microsoft.com/office/powerpoint/2010/main" val="40997270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39931"/>
            <a:ext cx="10515600" cy="5637032"/>
          </a:xfrm>
        </p:spPr>
        <p:txBody>
          <a:bodyPr/>
          <a:lstStyle/>
          <a:p>
            <a:pPr marL="0" indent="0" algn="ctr">
              <a:buNone/>
            </a:pPr>
            <a:r>
              <a:rPr lang="en-US" b="1" dirty="0">
                <a:solidFill>
                  <a:srgbClr val="FF0000"/>
                </a:solidFill>
              </a:rPr>
              <a:t>Level 6 responsibilities - National Referral Hospitals</a:t>
            </a:r>
            <a:endParaRPr lang="en-US" dirty="0">
              <a:solidFill>
                <a:srgbClr val="FF0000"/>
              </a:solidFill>
            </a:endParaRPr>
          </a:p>
          <a:p>
            <a:r>
              <a:rPr lang="en-US" dirty="0"/>
              <a:t>Staff. Medical specialists</a:t>
            </a:r>
          </a:p>
          <a:p>
            <a:r>
              <a:rPr lang="en-US" dirty="0"/>
              <a:t>Offers. Secondary / </a:t>
            </a:r>
            <a:r>
              <a:rPr lang="en-US" dirty="0" smtClean="0"/>
              <a:t>tertiary </a:t>
            </a:r>
            <a:r>
              <a:rPr lang="en-US" dirty="0"/>
              <a:t>health care</a:t>
            </a:r>
          </a:p>
          <a:p>
            <a:r>
              <a:rPr lang="en-US" b="1" dirty="0"/>
              <a:t>Offer</a:t>
            </a:r>
            <a:r>
              <a:rPr lang="en-US" dirty="0"/>
              <a:t>. Highly </a:t>
            </a:r>
            <a:r>
              <a:rPr lang="en-US" dirty="0" smtClean="0"/>
              <a:t>specialized </a:t>
            </a:r>
            <a:r>
              <a:rPr lang="en-US" dirty="0"/>
              <a:t>consultations in curative care, highly complex, high-risk patients. curative, promotive, rehabilitative, teaching and research services.</a:t>
            </a:r>
          </a:p>
          <a:p>
            <a:r>
              <a:rPr lang="en-US" dirty="0"/>
              <a:t> </a:t>
            </a:r>
          </a:p>
          <a:p>
            <a:r>
              <a:rPr lang="en-US" dirty="0"/>
              <a:t>Kenyatta National Hospital and </a:t>
            </a:r>
            <a:r>
              <a:rPr lang="en-US" dirty="0" err="1"/>
              <a:t>Moi</a:t>
            </a:r>
            <a:r>
              <a:rPr lang="en-US" dirty="0"/>
              <a:t> Teaching and Referral hospital, Mathari teaching and referral hospital</a:t>
            </a:r>
          </a:p>
          <a:p>
            <a:r>
              <a:rPr lang="en-US" dirty="0"/>
              <a:t>National Spinal Injury Referral offers </a:t>
            </a:r>
            <a:r>
              <a:rPr lang="en-US" dirty="0" smtClean="0"/>
              <a:t>specialized </a:t>
            </a:r>
            <a:r>
              <a:rPr lang="en-US" dirty="0"/>
              <a:t>services in </a:t>
            </a:r>
            <a:r>
              <a:rPr lang="en-US" dirty="0" smtClean="0"/>
              <a:t>orthopedic </a:t>
            </a:r>
            <a:r>
              <a:rPr lang="en-US" dirty="0"/>
              <a:t>and spinal injuries. </a:t>
            </a:r>
          </a:p>
          <a:p>
            <a:r>
              <a:rPr lang="en-US" dirty="0"/>
              <a:t>The national government manages these three hospitals.</a:t>
            </a:r>
          </a:p>
        </p:txBody>
      </p:sp>
    </p:spTree>
    <p:extLst>
      <p:ext uri="{BB962C8B-B14F-4D97-AF65-F5344CB8AC3E}">
        <p14:creationId xmlns:p14="http://schemas.microsoft.com/office/powerpoint/2010/main" val="23153633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2514"/>
            <a:ext cx="10515600" cy="5654449"/>
          </a:xfrm>
        </p:spPr>
        <p:txBody>
          <a:bodyPr/>
          <a:lstStyle/>
          <a:p>
            <a:pPr marL="0" indent="0" algn="ctr">
              <a:buNone/>
            </a:pPr>
            <a:r>
              <a:rPr lang="en-US" b="1" dirty="0">
                <a:solidFill>
                  <a:srgbClr val="FF0000"/>
                </a:solidFill>
              </a:rPr>
              <a:t>Health  services</a:t>
            </a:r>
            <a:endParaRPr lang="en-US" dirty="0">
              <a:solidFill>
                <a:srgbClr val="FF0000"/>
              </a:solidFill>
            </a:endParaRPr>
          </a:p>
          <a:p>
            <a:pPr lvl="0"/>
            <a:r>
              <a:rPr lang="en-US" dirty="0"/>
              <a:t>Mental health care.</a:t>
            </a:r>
          </a:p>
          <a:p>
            <a:pPr lvl="0"/>
            <a:r>
              <a:rPr lang="en-US" dirty="0"/>
              <a:t>Dental care.</a:t>
            </a:r>
          </a:p>
          <a:p>
            <a:pPr lvl="0"/>
            <a:r>
              <a:rPr lang="en-US" dirty="0"/>
              <a:t>Laboratory and diagnostic care.</a:t>
            </a:r>
          </a:p>
          <a:p>
            <a:pPr lvl="0"/>
            <a:r>
              <a:rPr lang="en-US" dirty="0"/>
              <a:t>Substance abuse treatment.</a:t>
            </a:r>
          </a:p>
          <a:p>
            <a:pPr lvl="0"/>
            <a:r>
              <a:rPr lang="en-US" dirty="0"/>
              <a:t>Preventative care.</a:t>
            </a:r>
          </a:p>
          <a:p>
            <a:pPr lvl="0"/>
            <a:r>
              <a:rPr lang="en-US" dirty="0"/>
              <a:t>Physical and occupational therapy.</a:t>
            </a:r>
          </a:p>
          <a:p>
            <a:pPr lvl="0"/>
            <a:r>
              <a:rPr lang="en-US" dirty="0"/>
              <a:t>Nutritional support.</a:t>
            </a:r>
          </a:p>
          <a:p>
            <a:pPr lvl="0"/>
            <a:r>
              <a:rPr lang="en-US" dirty="0"/>
              <a:t>Pharmaceutical care.</a:t>
            </a:r>
          </a:p>
          <a:p>
            <a:endParaRPr lang="en-US" dirty="0"/>
          </a:p>
        </p:txBody>
      </p:sp>
    </p:spTree>
    <p:extLst>
      <p:ext uri="{BB962C8B-B14F-4D97-AF65-F5344CB8AC3E}">
        <p14:creationId xmlns:p14="http://schemas.microsoft.com/office/powerpoint/2010/main" val="17575430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3177"/>
            <a:ext cx="10515600" cy="5793786"/>
          </a:xfrm>
        </p:spPr>
        <p:txBody>
          <a:bodyPr/>
          <a:lstStyle/>
          <a:p>
            <a:pPr marL="0" indent="0" algn="ctr">
              <a:buNone/>
            </a:pPr>
            <a:r>
              <a:rPr lang="en-US" b="1" dirty="0">
                <a:solidFill>
                  <a:srgbClr val="FF0000"/>
                </a:solidFill>
              </a:rPr>
              <a:t>Cadres</a:t>
            </a:r>
            <a:r>
              <a:rPr lang="en-US" dirty="0">
                <a:solidFill>
                  <a:srgbClr val="FF0000"/>
                </a:solidFill>
              </a:rPr>
              <a:t> in health care services</a:t>
            </a:r>
          </a:p>
          <a:p>
            <a:pPr lvl="0"/>
            <a:r>
              <a:rPr lang="en-US" i="1" dirty="0"/>
              <a:t>Health</a:t>
            </a:r>
            <a:r>
              <a:rPr lang="en-US" dirty="0"/>
              <a:t> Records and Information Officers (HRIOs), </a:t>
            </a:r>
          </a:p>
          <a:p>
            <a:pPr lvl="0"/>
            <a:r>
              <a:rPr lang="en-US" dirty="0"/>
              <a:t>Community </a:t>
            </a:r>
            <a:r>
              <a:rPr lang="en-US" i="1" dirty="0"/>
              <a:t>Health</a:t>
            </a:r>
            <a:r>
              <a:rPr lang="en-US" dirty="0"/>
              <a:t> volunteers (CHVs) and </a:t>
            </a:r>
          </a:p>
          <a:p>
            <a:pPr lvl="0"/>
            <a:r>
              <a:rPr lang="en-US" dirty="0"/>
              <a:t>Emergency </a:t>
            </a:r>
            <a:r>
              <a:rPr lang="en-US" i="1" dirty="0"/>
              <a:t>Care</a:t>
            </a:r>
            <a:r>
              <a:rPr lang="en-US" dirty="0"/>
              <a:t> Professionals (ECPs).</a:t>
            </a:r>
          </a:p>
          <a:p>
            <a:pPr lvl="0"/>
            <a:r>
              <a:rPr lang="en-US" dirty="0"/>
              <a:t>…………………………………………………………….. </a:t>
            </a:r>
          </a:p>
          <a:p>
            <a:pPr lvl="0"/>
            <a:r>
              <a:rPr lang="en-US" dirty="0"/>
              <a:t> </a:t>
            </a:r>
          </a:p>
          <a:p>
            <a:r>
              <a:rPr lang="en-US" b="1" dirty="0"/>
              <a:t> </a:t>
            </a:r>
            <a:endParaRPr lang="en-US" dirty="0"/>
          </a:p>
          <a:p>
            <a:endParaRPr lang="en-US" dirty="0"/>
          </a:p>
        </p:txBody>
      </p:sp>
    </p:spTree>
    <p:extLst>
      <p:ext uri="{BB962C8B-B14F-4D97-AF65-F5344CB8AC3E}">
        <p14:creationId xmlns:p14="http://schemas.microsoft.com/office/powerpoint/2010/main" val="14053172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27017"/>
            <a:ext cx="10515600" cy="5549946"/>
          </a:xfrm>
        </p:spPr>
        <p:txBody>
          <a:bodyPr>
            <a:normAutofit fontScale="77500" lnSpcReduction="20000"/>
          </a:bodyPr>
          <a:lstStyle/>
          <a:p>
            <a:pPr marL="0" indent="0" algn="ctr">
              <a:buNone/>
            </a:pPr>
            <a:r>
              <a:rPr lang="en-US" b="1" dirty="0" smtClean="0">
                <a:solidFill>
                  <a:srgbClr val="FF0000"/>
                </a:solidFill>
              </a:rPr>
              <a:t>Levels Of Health Care</a:t>
            </a:r>
            <a:endParaRPr lang="en-US" dirty="0" smtClean="0">
              <a:solidFill>
                <a:srgbClr val="FF0000"/>
              </a:solidFill>
            </a:endParaRPr>
          </a:p>
          <a:p>
            <a:r>
              <a:rPr lang="en-US" dirty="0" smtClean="0"/>
              <a:t>Categories </a:t>
            </a:r>
            <a:r>
              <a:rPr lang="en-US" dirty="0"/>
              <a:t>of </a:t>
            </a:r>
            <a:r>
              <a:rPr lang="en-US" b="1" dirty="0"/>
              <a:t>health care</a:t>
            </a:r>
            <a:endParaRPr lang="en-US" dirty="0"/>
          </a:p>
          <a:p>
            <a:r>
              <a:rPr lang="en-US" b="1" dirty="0"/>
              <a:t>Primary  care.</a:t>
            </a:r>
            <a:r>
              <a:rPr lang="en-US" dirty="0"/>
              <a:t> Healthcare  provided in the community for people making an initial approach to a medical practitioner or clinic for advice or treatment.</a:t>
            </a:r>
          </a:p>
          <a:p>
            <a:r>
              <a:rPr lang="en-US" dirty="0"/>
              <a:t>Delivered in outpatient settings, as the low-level </a:t>
            </a:r>
            <a:r>
              <a:rPr lang="en-US" b="1" dirty="0"/>
              <a:t>care</a:t>
            </a:r>
            <a:r>
              <a:rPr lang="en-US" dirty="0"/>
              <a:t> and consultations provided to patients do not require hospitalization. Level 1 and 2 </a:t>
            </a:r>
          </a:p>
          <a:p>
            <a:r>
              <a:rPr lang="en-US" b="1" dirty="0"/>
              <a:t>Secondary  care</a:t>
            </a:r>
            <a:r>
              <a:rPr lang="en-US" dirty="0"/>
              <a:t>.  Is  more specialized and focuses on helping patients who are struggling with more severe or complex </a:t>
            </a:r>
            <a:r>
              <a:rPr lang="en-US" b="1" dirty="0"/>
              <a:t>health</a:t>
            </a:r>
            <a:r>
              <a:rPr lang="en-US" dirty="0"/>
              <a:t> conditions requiring the support of a specialist.</a:t>
            </a:r>
          </a:p>
          <a:p>
            <a:r>
              <a:rPr lang="en-US" b="1" dirty="0" err="1"/>
              <a:t>Eg</a:t>
            </a:r>
            <a:r>
              <a:rPr lang="en-US" b="1" dirty="0"/>
              <a:t>. care</a:t>
            </a:r>
            <a:r>
              <a:rPr lang="en-US" dirty="0"/>
              <a:t> is often found in a hospital emergency department. Includes skilled attendance during childbirth, intensive </a:t>
            </a:r>
            <a:r>
              <a:rPr lang="en-US" b="1" dirty="0"/>
              <a:t>care</a:t>
            </a:r>
            <a:r>
              <a:rPr lang="en-US" dirty="0"/>
              <a:t>, and </a:t>
            </a:r>
            <a:r>
              <a:rPr lang="en-US" b="1" dirty="0"/>
              <a:t>medical</a:t>
            </a:r>
            <a:r>
              <a:rPr lang="en-US" dirty="0"/>
              <a:t> imaging services.  "</a:t>
            </a:r>
            <a:r>
              <a:rPr lang="en-US" b="1" dirty="0"/>
              <a:t>secondary care</a:t>
            </a:r>
            <a:r>
              <a:rPr lang="en-US" dirty="0"/>
              <a:t>" is sometimes used synonymously with "hospital </a:t>
            </a:r>
            <a:r>
              <a:rPr lang="en-US" b="1" dirty="0"/>
              <a:t>care</a:t>
            </a:r>
            <a:r>
              <a:rPr lang="en-US" dirty="0"/>
              <a:t>". </a:t>
            </a:r>
          </a:p>
          <a:p>
            <a:r>
              <a:rPr lang="en-US" b="1" dirty="0"/>
              <a:t>Tertiary  care.</a:t>
            </a:r>
            <a:r>
              <a:rPr lang="en-US" dirty="0"/>
              <a:t> Highly  specialized medical </a:t>
            </a:r>
            <a:r>
              <a:rPr lang="en-US" i="1" dirty="0"/>
              <a:t>care</a:t>
            </a:r>
            <a:r>
              <a:rPr lang="en-US" dirty="0"/>
              <a:t> usually over an extended period of time that involves advanced and complex procedures and treatments performed by medical specialists in state-of-the-art facilities. Level  5 and 6. KNH, MTRH</a:t>
            </a:r>
          </a:p>
          <a:p>
            <a:r>
              <a:rPr lang="en-US" b="1" dirty="0"/>
              <a:t>Quaternary  care</a:t>
            </a:r>
            <a:endParaRPr lang="en-US" dirty="0"/>
          </a:p>
          <a:p>
            <a:r>
              <a:rPr lang="en-US" dirty="0"/>
              <a:t>An extension of </a:t>
            </a:r>
            <a:r>
              <a:rPr lang="en-US" dirty="0" smtClean="0"/>
              <a:t>tertiary </a:t>
            </a:r>
            <a:r>
              <a:rPr lang="en-US" dirty="0"/>
              <a:t>care in highly specialized </a:t>
            </a:r>
            <a:r>
              <a:rPr lang="en-US" dirty="0" smtClean="0"/>
              <a:t>centers. </a:t>
            </a:r>
            <a:r>
              <a:rPr lang="en-US" dirty="0"/>
              <a:t>National spinal injury hospital, </a:t>
            </a:r>
            <a:r>
              <a:rPr lang="en-US" dirty="0" err="1"/>
              <a:t>mathari</a:t>
            </a:r>
            <a:r>
              <a:rPr lang="en-US" dirty="0"/>
              <a:t> teaching and referral hospital. </a:t>
            </a:r>
          </a:p>
          <a:p>
            <a:endParaRPr lang="en-US" dirty="0"/>
          </a:p>
        </p:txBody>
      </p:sp>
    </p:spTree>
    <p:extLst>
      <p:ext uri="{BB962C8B-B14F-4D97-AF65-F5344CB8AC3E}">
        <p14:creationId xmlns:p14="http://schemas.microsoft.com/office/powerpoint/2010/main" val="30073455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5760"/>
            <a:ext cx="10515600" cy="5811203"/>
          </a:xfrm>
        </p:spPr>
        <p:txBody>
          <a:bodyPr/>
          <a:lstStyle/>
          <a:p>
            <a:pPr marL="0" indent="0" algn="ctr">
              <a:buNone/>
            </a:pPr>
            <a:r>
              <a:rPr lang="en-US" b="1" dirty="0" smtClean="0">
                <a:solidFill>
                  <a:srgbClr val="FF0000"/>
                </a:solidFill>
              </a:rPr>
              <a:t>Referral System</a:t>
            </a:r>
            <a:r>
              <a:rPr lang="en-US" dirty="0" smtClean="0">
                <a:solidFill>
                  <a:srgbClr val="FF0000"/>
                </a:solidFill>
              </a:rPr>
              <a:t>:</a:t>
            </a:r>
          </a:p>
          <a:p>
            <a:r>
              <a:rPr lang="en-US" dirty="0" smtClean="0"/>
              <a:t>A </a:t>
            </a:r>
            <a:r>
              <a:rPr lang="en-US" dirty="0"/>
              <a:t>comprehensive </a:t>
            </a:r>
            <a:r>
              <a:rPr lang="en-US" b="1" dirty="0"/>
              <a:t>health care system</a:t>
            </a:r>
            <a:r>
              <a:rPr lang="en-US" dirty="0"/>
              <a:t> used to manage client </a:t>
            </a:r>
            <a:r>
              <a:rPr lang="en-US" b="1" dirty="0"/>
              <a:t>health care</a:t>
            </a:r>
            <a:r>
              <a:rPr lang="en-US" dirty="0"/>
              <a:t> needs by </a:t>
            </a:r>
            <a:r>
              <a:rPr lang="en-US" b="1" dirty="0"/>
              <a:t>referring</a:t>
            </a:r>
            <a:r>
              <a:rPr lang="en-US" dirty="0"/>
              <a:t> clients from an initiating facility to an organization, </a:t>
            </a:r>
            <a:r>
              <a:rPr lang="en-US" b="1" dirty="0"/>
              <a:t>service</a:t>
            </a:r>
            <a:r>
              <a:rPr lang="en-US" dirty="0"/>
              <a:t>, or community unit that can better provide the level of </a:t>
            </a:r>
            <a:r>
              <a:rPr lang="en-US" b="1" dirty="0"/>
              <a:t>care</a:t>
            </a:r>
            <a:r>
              <a:rPr lang="en-US" dirty="0"/>
              <a:t> needed.</a:t>
            </a:r>
          </a:p>
          <a:p>
            <a:pPr marL="0" indent="0">
              <a:buNone/>
            </a:pPr>
            <a:endParaRPr lang="en-US" dirty="0"/>
          </a:p>
          <a:p>
            <a:pPr marL="0" indent="0" algn="ctr">
              <a:buNone/>
            </a:pPr>
            <a:r>
              <a:rPr lang="en-US" b="1" dirty="0" smtClean="0">
                <a:solidFill>
                  <a:srgbClr val="FF0000"/>
                </a:solidFill>
              </a:rPr>
              <a:t>Referral Management System.</a:t>
            </a:r>
            <a:endParaRPr lang="en-US" dirty="0" smtClean="0">
              <a:solidFill>
                <a:srgbClr val="FF0000"/>
              </a:solidFill>
            </a:endParaRPr>
          </a:p>
          <a:p>
            <a:r>
              <a:rPr lang="en-US" dirty="0" smtClean="0"/>
              <a:t>Is </a:t>
            </a:r>
            <a:r>
              <a:rPr lang="en-US" dirty="0"/>
              <a:t>a unique and powerful tool for </a:t>
            </a:r>
            <a:r>
              <a:rPr lang="en-US" b="1" dirty="0"/>
              <a:t>health</a:t>
            </a:r>
            <a:r>
              <a:rPr lang="en-US" dirty="0"/>
              <a:t> providers to keep track of their patient </a:t>
            </a:r>
            <a:r>
              <a:rPr lang="en-US" b="1" dirty="0"/>
              <a:t>referrals</a:t>
            </a:r>
            <a:r>
              <a:rPr lang="en-US" dirty="0"/>
              <a:t> throughout the </a:t>
            </a:r>
            <a:r>
              <a:rPr lang="en-US" b="1" dirty="0"/>
              <a:t>care</a:t>
            </a:r>
            <a:r>
              <a:rPr lang="en-US" dirty="0"/>
              <a:t> continuum. Its main goal is to improve and streamline communication among primary </a:t>
            </a:r>
            <a:r>
              <a:rPr lang="en-US" b="1" dirty="0"/>
              <a:t>care</a:t>
            </a:r>
            <a:r>
              <a:rPr lang="en-US" dirty="0"/>
              <a:t> physicians, specialists, and </a:t>
            </a:r>
            <a:r>
              <a:rPr lang="en-US" b="1" dirty="0"/>
              <a:t>health</a:t>
            </a:r>
            <a:r>
              <a:rPr lang="en-US" dirty="0"/>
              <a:t> providers involved in a patient's </a:t>
            </a:r>
            <a:r>
              <a:rPr lang="en-US" b="1" dirty="0"/>
              <a:t>care</a:t>
            </a:r>
            <a:r>
              <a:rPr lang="en-US" dirty="0"/>
              <a:t>.</a:t>
            </a:r>
          </a:p>
          <a:p>
            <a:pPr marL="0" indent="0">
              <a:buNone/>
            </a:pPr>
            <a:endParaRPr lang="en-US" dirty="0"/>
          </a:p>
        </p:txBody>
      </p:sp>
    </p:spTree>
    <p:extLst>
      <p:ext uri="{BB962C8B-B14F-4D97-AF65-F5344CB8AC3E}">
        <p14:creationId xmlns:p14="http://schemas.microsoft.com/office/powerpoint/2010/main" val="20984882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3177"/>
            <a:ext cx="10515600" cy="5793786"/>
          </a:xfrm>
        </p:spPr>
        <p:txBody>
          <a:bodyPr/>
          <a:lstStyle/>
          <a:p>
            <a:pPr marL="0" indent="0" algn="ctr">
              <a:buNone/>
            </a:pPr>
            <a:r>
              <a:rPr lang="en-US" b="1" dirty="0" smtClean="0">
                <a:solidFill>
                  <a:srgbClr val="FF0000"/>
                </a:solidFill>
              </a:rPr>
              <a:t>Referral System In Primary Health Care </a:t>
            </a:r>
            <a:endParaRPr lang="en-US" dirty="0" smtClean="0">
              <a:solidFill>
                <a:srgbClr val="FF0000"/>
              </a:solidFill>
            </a:endParaRPr>
          </a:p>
          <a:p>
            <a:r>
              <a:rPr lang="en-US" b="1" dirty="0" smtClean="0"/>
              <a:t>Healthcare </a:t>
            </a:r>
            <a:r>
              <a:rPr lang="en-US" dirty="0" smtClean="0"/>
              <a:t> </a:t>
            </a:r>
            <a:r>
              <a:rPr lang="en-US" dirty="0"/>
              <a:t>providers at lower levels of the </a:t>
            </a:r>
            <a:r>
              <a:rPr lang="en-US" b="1" dirty="0"/>
              <a:t>health system</a:t>
            </a:r>
            <a:r>
              <a:rPr lang="en-US" dirty="0"/>
              <a:t> seek the assistance of providers who are better equipped or specially trained to guide them in managing or to take over responsibility for a particular episode of a clinical condition in a patient. </a:t>
            </a:r>
          </a:p>
          <a:p>
            <a:pPr marL="0" indent="0" algn="ctr">
              <a:buNone/>
            </a:pPr>
            <a:r>
              <a:rPr lang="en-US" b="1" dirty="0" smtClean="0">
                <a:solidFill>
                  <a:srgbClr val="FF0000"/>
                </a:solidFill>
              </a:rPr>
              <a:t> Actors In Healthcare Services In Kenya</a:t>
            </a:r>
            <a:endParaRPr lang="en-US" dirty="0" smtClean="0">
              <a:solidFill>
                <a:srgbClr val="FF0000"/>
              </a:solidFill>
            </a:endParaRPr>
          </a:p>
          <a:p>
            <a:r>
              <a:rPr lang="en-US" dirty="0" smtClean="0"/>
              <a:t>The</a:t>
            </a:r>
            <a:r>
              <a:rPr lang="en-US" i="1" dirty="0" smtClean="0"/>
              <a:t> </a:t>
            </a:r>
            <a:r>
              <a:rPr lang="en-US" i="1" dirty="0"/>
              <a:t>Kenyan healthcare system </a:t>
            </a:r>
            <a:r>
              <a:rPr lang="en-US" dirty="0"/>
              <a:t>can be split into three subsystems, ... </a:t>
            </a:r>
          </a:p>
          <a:p>
            <a:r>
              <a:rPr lang="en-US" dirty="0"/>
              <a:t>Non-governmental </a:t>
            </a:r>
            <a:r>
              <a:rPr lang="en-US" i="1" dirty="0"/>
              <a:t>actors</a:t>
            </a:r>
            <a:r>
              <a:rPr lang="en-US" dirty="0"/>
              <a:t> such as</a:t>
            </a:r>
          </a:p>
          <a:p>
            <a:pPr lvl="0"/>
            <a:r>
              <a:rPr lang="en-US" dirty="0"/>
              <a:t>Non Governmental Organizations - NGOs</a:t>
            </a:r>
          </a:p>
          <a:p>
            <a:pPr lvl="0"/>
            <a:r>
              <a:rPr lang="en-US" dirty="0"/>
              <a:t>Faith Based Organizations – FBOs</a:t>
            </a:r>
          </a:p>
          <a:p>
            <a:pPr lvl="0"/>
            <a:r>
              <a:rPr lang="en-US" dirty="0"/>
              <a:t>Public health- Private practitioners, herbalists.</a:t>
            </a:r>
          </a:p>
          <a:p>
            <a:pPr marL="0" indent="0">
              <a:buNone/>
            </a:pPr>
            <a:endParaRPr lang="en-US" dirty="0"/>
          </a:p>
        </p:txBody>
      </p:sp>
    </p:spTree>
    <p:extLst>
      <p:ext uri="{BB962C8B-B14F-4D97-AF65-F5344CB8AC3E}">
        <p14:creationId xmlns:p14="http://schemas.microsoft.com/office/powerpoint/2010/main" val="8093076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05394"/>
            <a:ext cx="10515600" cy="5471569"/>
          </a:xfrm>
        </p:spPr>
        <p:txBody>
          <a:bodyPr>
            <a:normAutofit/>
          </a:bodyPr>
          <a:lstStyle/>
          <a:p>
            <a:pPr algn="ctr"/>
            <a:r>
              <a:rPr lang="en-US" b="1" dirty="0">
                <a:solidFill>
                  <a:srgbClr val="FF0000"/>
                </a:solidFill>
              </a:rPr>
              <a:t>References and Recommended Further Reading.  </a:t>
            </a:r>
          </a:p>
          <a:p>
            <a:r>
              <a:rPr lang="en-US" dirty="0"/>
              <a:t>Health Systems 20/20 (2012) The Health System Assessment Approach: A How-To Manual. Version 2.0. Available at &lt;www.healthsystemassessment.org&gt; [Accessed 24 February 2014]. </a:t>
            </a:r>
          </a:p>
          <a:p>
            <a:r>
              <a:rPr lang="en-US" dirty="0"/>
              <a:t>Management Sciences for Health (2005) Managers Who Lead. A handbook for improving Health services (3rd </a:t>
            </a:r>
            <a:r>
              <a:rPr lang="en-US" dirty="0" err="1"/>
              <a:t>ed</a:t>
            </a:r>
            <a:r>
              <a:rPr lang="en-US" dirty="0"/>
              <a:t>). Cambridge: MSH</a:t>
            </a:r>
          </a:p>
          <a:p>
            <a:pPr lvl="3"/>
            <a:endParaRPr lang="en-US" dirty="0" smtClean="0"/>
          </a:p>
          <a:p>
            <a:pPr lvl="3"/>
            <a:endParaRPr lang="en-US" dirty="0"/>
          </a:p>
          <a:p>
            <a:pPr marL="3657600" lvl="8" indent="0">
              <a:buNone/>
            </a:pPr>
            <a:r>
              <a:rPr lang="en-US" dirty="0" smtClean="0"/>
              <a:t>The </a:t>
            </a:r>
            <a:r>
              <a:rPr lang="en-US" dirty="0"/>
              <a:t>end</a:t>
            </a:r>
          </a:p>
          <a:p>
            <a:pPr marL="0" indent="0">
              <a:buNone/>
            </a:pPr>
            <a:r>
              <a:rPr lang="en-US" dirty="0"/>
              <a:t> </a:t>
            </a:r>
          </a:p>
          <a:p>
            <a:endParaRPr lang="en-US" dirty="0"/>
          </a:p>
        </p:txBody>
      </p:sp>
    </p:spTree>
    <p:extLst>
      <p:ext uri="{BB962C8B-B14F-4D97-AF65-F5344CB8AC3E}">
        <p14:creationId xmlns:p14="http://schemas.microsoft.com/office/powerpoint/2010/main" val="1569043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14103"/>
            <a:ext cx="10515600" cy="5462859"/>
          </a:xfrm>
        </p:spPr>
        <p:txBody>
          <a:bodyPr>
            <a:normAutofit fontScale="92500" lnSpcReduction="20000"/>
          </a:bodyPr>
          <a:lstStyle/>
          <a:p>
            <a:r>
              <a:rPr lang="en-US" b="1" dirty="0"/>
              <a:t>Health Systems </a:t>
            </a:r>
            <a:r>
              <a:rPr lang="en-US" dirty="0"/>
              <a:t>includes.</a:t>
            </a:r>
            <a:r>
              <a:rPr lang="en-US" b="1" dirty="0"/>
              <a:t> </a:t>
            </a:r>
            <a:endParaRPr lang="en-US" dirty="0"/>
          </a:p>
          <a:p>
            <a:r>
              <a:rPr lang="en-US" dirty="0"/>
              <a:t>1. The </a:t>
            </a:r>
            <a:r>
              <a:rPr lang="en-US" b="1" dirty="0"/>
              <a:t>individual patient</a:t>
            </a:r>
            <a:r>
              <a:rPr lang="en-US" dirty="0"/>
              <a:t>, family and the community. Assume a vital responsibility for health promotion and curative care for its members.</a:t>
            </a:r>
          </a:p>
          <a:p>
            <a:r>
              <a:rPr lang="en-US" dirty="0"/>
              <a:t>2. </a:t>
            </a:r>
            <a:r>
              <a:rPr lang="en-US" b="1" dirty="0"/>
              <a:t>Health Care services</a:t>
            </a:r>
            <a:r>
              <a:rPr lang="en-US" dirty="0"/>
              <a:t>. Community health facilities  to  tertiary health facilities  </a:t>
            </a:r>
          </a:p>
          <a:p>
            <a:r>
              <a:rPr lang="en-US" dirty="0"/>
              <a:t>3. </a:t>
            </a:r>
            <a:r>
              <a:rPr lang="en-US" b="1" dirty="0"/>
              <a:t>Health care team</a:t>
            </a:r>
            <a:r>
              <a:rPr lang="en-US" dirty="0"/>
              <a:t>. Staffing. Clinicians, Nurses, Pharmacists.  Private Health Care (legal or illegal), churches, Red Cross Traditional birth attendants, Herbalists, alternative health care provider,  diviners.</a:t>
            </a:r>
          </a:p>
          <a:p>
            <a:r>
              <a:rPr lang="en-US" dirty="0"/>
              <a:t>4. </a:t>
            </a:r>
            <a:r>
              <a:rPr lang="en-US" b="1" dirty="0"/>
              <a:t>Health economics</a:t>
            </a:r>
            <a:r>
              <a:rPr lang="en-US" dirty="0"/>
              <a:t>. Cost of health care, medicines and drugs.</a:t>
            </a:r>
          </a:p>
          <a:p>
            <a:r>
              <a:rPr lang="en-US" dirty="0"/>
              <a:t>5. The </a:t>
            </a:r>
            <a:r>
              <a:rPr lang="en-US" b="1" dirty="0"/>
              <a:t>Health related sectors</a:t>
            </a:r>
            <a:r>
              <a:rPr lang="en-US" dirty="0"/>
              <a:t>. Education, Agriculture, Water and sanitation and Transport and communication. Contribute to health directly or indirectly </a:t>
            </a:r>
          </a:p>
          <a:p>
            <a:r>
              <a:rPr lang="en-US" dirty="0"/>
              <a:t>6. The </a:t>
            </a:r>
            <a:r>
              <a:rPr lang="en-US" b="1" dirty="0"/>
              <a:t>political and economic environment</a:t>
            </a:r>
            <a:r>
              <a:rPr lang="en-US" dirty="0"/>
              <a:t>. (Regulatory, financial) that influence the structure and performance of health care.</a:t>
            </a:r>
          </a:p>
          <a:p>
            <a:r>
              <a:rPr lang="en-US" dirty="0"/>
              <a:t>7. The </a:t>
            </a:r>
            <a:r>
              <a:rPr lang="en-US" b="1" dirty="0"/>
              <a:t>international sector</a:t>
            </a:r>
            <a:r>
              <a:rPr lang="en-US" dirty="0"/>
              <a:t>, donor agencies (UNICEF, WHO, etc.) Support health  and development activities.</a:t>
            </a:r>
          </a:p>
          <a:p>
            <a:endParaRPr lang="en-US" dirty="0"/>
          </a:p>
        </p:txBody>
      </p:sp>
    </p:spTree>
    <p:extLst>
      <p:ext uri="{BB962C8B-B14F-4D97-AF65-F5344CB8AC3E}">
        <p14:creationId xmlns:p14="http://schemas.microsoft.com/office/powerpoint/2010/main" val="3549771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97280"/>
            <a:ext cx="10515600" cy="5079683"/>
          </a:xfrm>
        </p:spPr>
        <p:txBody>
          <a:bodyPr>
            <a:normAutofit fontScale="77500" lnSpcReduction="20000"/>
          </a:bodyPr>
          <a:lstStyle/>
          <a:p>
            <a:pPr marL="0" indent="0" algn="ctr">
              <a:buNone/>
            </a:pPr>
            <a:r>
              <a:rPr lang="en-US" b="1" dirty="0" smtClean="0">
                <a:solidFill>
                  <a:srgbClr val="FF0000"/>
                </a:solidFill>
              </a:rPr>
              <a:t>Functions of a Health System.</a:t>
            </a:r>
            <a:r>
              <a:rPr lang="en-US" dirty="0" smtClean="0">
                <a:solidFill>
                  <a:srgbClr val="FF0000"/>
                </a:solidFill>
              </a:rPr>
              <a:t/>
            </a:r>
            <a:br>
              <a:rPr lang="en-US" dirty="0" smtClean="0">
                <a:solidFill>
                  <a:srgbClr val="FF0000"/>
                </a:solidFill>
              </a:rPr>
            </a:br>
            <a:endParaRPr lang="en-US" dirty="0" smtClean="0"/>
          </a:p>
          <a:p>
            <a:r>
              <a:rPr lang="en-US" dirty="0" smtClean="0"/>
              <a:t>A </a:t>
            </a:r>
            <a:r>
              <a:rPr lang="en-US" dirty="0"/>
              <a:t>health system is made up of </a:t>
            </a:r>
            <a:r>
              <a:rPr lang="en-US" dirty="0">
                <a:solidFill>
                  <a:srgbClr val="FF0000"/>
                </a:solidFill>
              </a:rPr>
              <a:t>six </a:t>
            </a:r>
            <a:r>
              <a:rPr lang="en-US" b="1" dirty="0">
                <a:solidFill>
                  <a:srgbClr val="FF0000"/>
                </a:solidFill>
              </a:rPr>
              <a:t>groups or building blocks</a:t>
            </a:r>
            <a:r>
              <a:rPr lang="en-US" dirty="0">
                <a:solidFill>
                  <a:srgbClr val="FF0000"/>
                </a:solidFill>
              </a:rPr>
              <a:t> </a:t>
            </a:r>
            <a:r>
              <a:rPr lang="en-US" dirty="0"/>
              <a:t>according to WHO (2007)</a:t>
            </a:r>
          </a:p>
          <a:p>
            <a:pPr lvl="0"/>
            <a:r>
              <a:rPr lang="en-US" b="1" dirty="0"/>
              <a:t>Leadership and governance</a:t>
            </a:r>
            <a:r>
              <a:rPr lang="en-US" dirty="0"/>
              <a:t>. ensuring strategic policy frameworks exist combined with effective oversight, coalition building, regulation, attention to system-design and accountability.</a:t>
            </a:r>
          </a:p>
          <a:p>
            <a:pPr lvl="0"/>
            <a:r>
              <a:rPr lang="en-US" b="1" dirty="0"/>
              <a:t>Health financing system</a:t>
            </a:r>
            <a:r>
              <a:rPr lang="en-US" dirty="0"/>
              <a:t>. raises adequate funds for health</a:t>
            </a:r>
          </a:p>
          <a:p>
            <a:pPr lvl="0"/>
            <a:r>
              <a:rPr lang="en-US" b="1" dirty="0"/>
              <a:t>Service delivery </a:t>
            </a:r>
          </a:p>
          <a:p>
            <a:pPr lvl="0"/>
            <a:r>
              <a:rPr lang="en-US" b="1" dirty="0"/>
              <a:t>Human resources for health (HRH)</a:t>
            </a:r>
            <a:r>
              <a:rPr lang="en-US" dirty="0"/>
              <a:t>. works in ways that are responsive, fair and efficient to achieve the best health outcomes possible, given available resources and circumstances. </a:t>
            </a:r>
          </a:p>
          <a:p>
            <a:pPr lvl="0"/>
            <a:r>
              <a:rPr lang="en-US" b="1" dirty="0"/>
              <a:t>Medical products</a:t>
            </a:r>
            <a:r>
              <a:rPr lang="en-US" dirty="0"/>
              <a:t>, vaccines and technologies of assured quality, safety, efficacy and cost effectiveness, and their scientifically sound and cost-effective use</a:t>
            </a:r>
          </a:p>
          <a:p>
            <a:pPr lvl="0"/>
            <a:r>
              <a:rPr lang="en-US" b="1" dirty="0"/>
              <a:t>Health information systems (HIS).</a:t>
            </a:r>
            <a:r>
              <a:rPr lang="en-US" dirty="0"/>
              <a:t> ensures the collection, production, analysis, storage, dissemination and use of reliable and timely information on health determinants, health system performance and health status.</a:t>
            </a:r>
          </a:p>
          <a:p>
            <a:endParaRPr lang="en-US" dirty="0"/>
          </a:p>
        </p:txBody>
      </p:sp>
    </p:spTree>
    <p:extLst>
      <p:ext uri="{BB962C8B-B14F-4D97-AF65-F5344CB8AC3E}">
        <p14:creationId xmlns:p14="http://schemas.microsoft.com/office/powerpoint/2010/main" val="2494663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18606"/>
            <a:ext cx="10515600" cy="5358357"/>
          </a:xfrm>
        </p:spPr>
        <p:txBody>
          <a:bodyPr>
            <a:normAutofit lnSpcReduction="10000"/>
          </a:bodyPr>
          <a:lstStyle/>
          <a:p>
            <a:pPr marL="0" indent="0" algn="ctr">
              <a:buNone/>
            </a:pPr>
            <a:r>
              <a:rPr lang="en-US" b="1" dirty="0" smtClean="0">
                <a:solidFill>
                  <a:srgbClr val="FF0000"/>
                </a:solidFill>
              </a:rPr>
              <a:t>Functions of a Health System.</a:t>
            </a:r>
            <a:r>
              <a:rPr lang="en-US" dirty="0" smtClean="0">
                <a:solidFill>
                  <a:srgbClr val="FF0000"/>
                </a:solidFill>
              </a:rPr>
              <a:t/>
            </a:r>
            <a:br>
              <a:rPr lang="en-US" dirty="0" smtClean="0">
                <a:solidFill>
                  <a:srgbClr val="FF0000"/>
                </a:solidFill>
              </a:rPr>
            </a:br>
            <a:endParaRPr lang="en-US" dirty="0"/>
          </a:p>
          <a:p>
            <a:r>
              <a:rPr lang="en-US" dirty="0" smtClean="0"/>
              <a:t>Each </a:t>
            </a:r>
            <a:r>
              <a:rPr lang="en-US" b="1" dirty="0"/>
              <a:t>building block interacts</a:t>
            </a:r>
            <a:r>
              <a:rPr lang="en-US" dirty="0"/>
              <a:t> with and influences </a:t>
            </a:r>
            <a:r>
              <a:rPr lang="en-US" b="1" dirty="0"/>
              <a:t>the other</a:t>
            </a:r>
            <a:r>
              <a:rPr lang="en-US" dirty="0"/>
              <a:t>.</a:t>
            </a:r>
          </a:p>
          <a:p>
            <a:r>
              <a:rPr lang="en-US" dirty="0"/>
              <a:t>The </a:t>
            </a:r>
            <a:r>
              <a:rPr lang="en-US" b="1" dirty="0"/>
              <a:t>six building blocks</a:t>
            </a:r>
            <a:r>
              <a:rPr lang="en-US" dirty="0"/>
              <a:t> contribute to the strengthening of health systems</a:t>
            </a:r>
          </a:p>
          <a:p>
            <a:r>
              <a:rPr lang="en-US" dirty="0"/>
              <a:t>Leadership / governance and health information systems provide the basis for the overall </a:t>
            </a:r>
            <a:r>
              <a:rPr lang="en-US" b="1" dirty="0"/>
              <a:t>policy and regulation</a:t>
            </a:r>
            <a:r>
              <a:rPr lang="en-US" dirty="0"/>
              <a:t> of all the other health system blocks.</a:t>
            </a:r>
          </a:p>
          <a:p>
            <a:r>
              <a:rPr lang="en-US" dirty="0"/>
              <a:t>Key </a:t>
            </a:r>
            <a:r>
              <a:rPr lang="en-US" b="1" dirty="0"/>
              <a:t>input</a:t>
            </a:r>
            <a:r>
              <a:rPr lang="en-US" dirty="0"/>
              <a:t> components to the health system include specifically financing and the health workforce</a:t>
            </a:r>
          </a:p>
          <a:p>
            <a:r>
              <a:rPr lang="en-US" dirty="0"/>
              <a:t>Medical products and technologies and service delivery, reflects the immediate reflects the immediate </a:t>
            </a:r>
            <a:r>
              <a:rPr lang="en-US" b="1" dirty="0"/>
              <a:t>outputs o</a:t>
            </a:r>
            <a:r>
              <a:rPr lang="en-US" dirty="0"/>
              <a:t>f the health system, i.e. the availability and distribution of care.</a:t>
            </a:r>
          </a:p>
          <a:p>
            <a:endParaRPr lang="en-US" dirty="0"/>
          </a:p>
        </p:txBody>
      </p:sp>
    </p:spTree>
    <p:extLst>
      <p:ext uri="{BB962C8B-B14F-4D97-AF65-F5344CB8AC3E}">
        <p14:creationId xmlns:p14="http://schemas.microsoft.com/office/powerpoint/2010/main" val="2546413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23744"/>
          </a:xfrm>
        </p:spPr>
        <p:txBody>
          <a:bodyPr>
            <a:normAutofit fontScale="90000"/>
          </a:bodyPr>
          <a:lstStyle/>
          <a:p>
            <a:pPr algn="ctr"/>
            <a:r>
              <a:rPr lang="en-US" b="1" dirty="0">
                <a:solidFill>
                  <a:srgbClr val="FF0000"/>
                </a:solidFill>
              </a:rPr>
              <a:t>The Kenya National Health System </a:t>
            </a:r>
            <a:r>
              <a:rPr lang="en-US" dirty="0">
                <a:solidFill>
                  <a:srgbClr val="FF0000"/>
                </a:solidFill>
              </a:rPr>
              <a:t/>
            </a:r>
            <a:br>
              <a:rPr lang="en-US" dirty="0">
                <a:solidFill>
                  <a:srgbClr val="FF0000"/>
                </a:solidFill>
              </a:rPr>
            </a:br>
            <a:endParaRPr lang="en-US" dirty="0">
              <a:solidFill>
                <a:srgbClr val="FF0000"/>
              </a:solidFill>
            </a:endParaRPr>
          </a:p>
        </p:txBody>
      </p:sp>
      <p:sp>
        <p:nvSpPr>
          <p:cNvPr id="3" name="Content Placeholder 2"/>
          <p:cNvSpPr>
            <a:spLocks noGrp="1"/>
          </p:cNvSpPr>
          <p:nvPr>
            <p:ph idx="1"/>
          </p:nvPr>
        </p:nvSpPr>
        <p:spPr>
          <a:xfrm>
            <a:off x="838200" y="1288870"/>
            <a:ext cx="10515600" cy="4888093"/>
          </a:xfrm>
        </p:spPr>
        <p:txBody>
          <a:bodyPr/>
          <a:lstStyle/>
          <a:p>
            <a:r>
              <a:rPr lang="en-US" dirty="0" smtClean="0"/>
              <a:t>The </a:t>
            </a:r>
            <a:r>
              <a:rPr lang="en-US" dirty="0"/>
              <a:t>health care system in Kenya include the National Government Health system and a County Government Health system.</a:t>
            </a:r>
          </a:p>
          <a:p>
            <a:r>
              <a:rPr lang="en-US" dirty="0"/>
              <a:t>Health financing institution, health regulations, all health workers both in the public and private sectors, traditional, complementary and alternative health care providers.</a:t>
            </a:r>
          </a:p>
          <a:p>
            <a:r>
              <a:rPr lang="en-US" dirty="0"/>
              <a:t>Professional societies (like Kenya Clinical Officers Association, KMA) who are involved in ensuring the promotion, prevention, control and treatment of illness, care and or rehabilitation of health.</a:t>
            </a:r>
          </a:p>
          <a:p>
            <a:endParaRPr lang="en-US" dirty="0"/>
          </a:p>
        </p:txBody>
      </p:sp>
    </p:spTree>
    <p:extLst>
      <p:ext uri="{BB962C8B-B14F-4D97-AF65-F5344CB8AC3E}">
        <p14:creationId xmlns:p14="http://schemas.microsoft.com/office/powerpoint/2010/main" val="3336606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672853780"/>
              </p:ext>
            </p:extLst>
          </p:nvPr>
        </p:nvGraphicFramePr>
        <p:xfrm>
          <a:off x="838200" y="1825625"/>
          <a:ext cx="10160727" cy="3754120"/>
        </p:xfrm>
        <a:graphic>
          <a:graphicData uri="http://schemas.openxmlformats.org/drawingml/2006/table">
            <a:tbl>
              <a:tblPr firstRow="1" bandRow="1">
                <a:tableStyleId>{5C22544A-7EE6-4342-B048-85BDC9FD1C3A}</a:tableStyleId>
              </a:tblPr>
              <a:tblGrid>
                <a:gridCol w="1913709">
                  <a:extLst>
                    <a:ext uri="{9D8B030D-6E8A-4147-A177-3AD203B41FA5}">
                      <a16:colId xmlns:a16="http://schemas.microsoft.com/office/drawing/2014/main" val="150392436"/>
                    </a:ext>
                  </a:extLst>
                </a:gridCol>
                <a:gridCol w="3352800">
                  <a:extLst>
                    <a:ext uri="{9D8B030D-6E8A-4147-A177-3AD203B41FA5}">
                      <a16:colId xmlns:a16="http://schemas.microsoft.com/office/drawing/2014/main" val="875434661"/>
                    </a:ext>
                  </a:extLst>
                </a:gridCol>
                <a:gridCol w="4894218">
                  <a:extLst>
                    <a:ext uri="{9D8B030D-6E8A-4147-A177-3AD203B41FA5}">
                      <a16:colId xmlns:a16="http://schemas.microsoft.com/office/drawing/2014/main" val="3179034491"/>
                    </a:ext>
                  </a:extLst>
                </a:gridCol>
              </a:tblGrid>
              <a:tr h="370840">
                <a:tc>
                  <a:txBody>
                    <a:bodyPr/>
                    <a:lstStyle/>
                    <a:p>
                      <a:r>
                        <a:rPr lang="en-US" dirty="0" smtClean="0"/>
                        <a:t>Coordination</a:t>
                      </a:r>
                      <a:endParaRPr lang="en-US" dirty="0"/>
                    </a:p>
                  </a:txBody>
                  <a:tcPr/>
                </a:tc>
                <a:tc>
                  <a:txBody>
                    <a:bodyPr/>
                    <a:lstStyle/>
                    <a:p>
                      <a:r>
                        <a:rPr lang="en-US" dirty="0" smtClean="0"/>
                        <a:t>Management</a:t>
                      </a:r>
                      <a:endParaRPr lang="en-US" dirty="0"/>
                    </a:p>
                  </a:txBody>
                  <a:tcPr/>
                </a:tc>
                <a:tc>
                  <a:txBody>
                    <a:bodyPr/>
                    <a:lstStyle/>
                    <a:p>
                      <a:r>
                        <a:rPr lang="en-US" dirty="0" smtClean="0"/>
                        <a:t>Organization</a:t>
                      </a:r>
                      <a:endParaRPr lang="en-US" dirty="0"/>
                    </a:p>
                  </a:txBody>
                  <a:tcPr/>
                </a:tc>
                <a:extLst>
                  <a:ext uri="{0D108BD9-81ED-4DB2-BD59-A6C34878D82A}">
                    <a16:rowId xmlns:a16="http://schemas.microsoft.com/office/drawing/2014/main" val="3745750261"/>
                  </a:ext>
                </a:extLst>
              </a:tr>
              <a:tr h="370840">
                <a:tc>
                  <a:txBody>
                    <a:bodyPr/>
                    <a:lstStyle/>
                    <a:p>
                      <a:r>
                        <a:rPr lang="en-US" dirty="0" smtClean="0"/>
                        <a:t>National</a:t>
                      </a:r>
                      <a:endParaRPr lang="en-US" dirty="0"/>
                    </a:p>
                  </a:txBody>
                  <a:tcPr/>
                </a:tc>
                <a:tc>
                  <a:txBody>
                    <a:bodyPr/>
                    <a:lstStyle/>
                    <a:p>
                      <a:r>
                        <a:rPr lang="en-US" dirty="0" smtClean="0"/>
                        <a:t>Ministry of Health Headquarters</a:t>
                      </a:r>
                    </a:p>
                    <a:p>
                      <a:r>
                        <a:rPr lang="en-US" dirty="0" smtClean="0"/>
                        <a:t>Parastatals</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National referral services.</a:t>
                      </a:r>
                    </a:p>
                    <a:p>
                      <a:r>
                        <a:rPr lang="en-US" sz="1800" kern="1200" dirty="0" smtClean="0">
                          <a:solidFill>
                            <a:schemeClr val="dk1"/>
                          </a:solidFill>
                          <a:effectLst/>
                          <a:latin typeface="+mn-lt"/>
                          <a:ea typeface="+mn-ea"/>
                          <a:cs typeface="+mn-cs"/>
                        </a:rPr>
                        <a:t>Manage referral services at all  </a:t>
                      </a:r>
                    </a:p>
                    <a:p>
                      <a:r>
                        <a:rPr lang="en-US" sz="1800" kern="1200" dirty="0" smtClean="0">
                          <a:solidFill>
                            <a:schemeClr val="dk1"/>
                          </a:solidFill>
                          <a:effectLst/>
                          <a:latin typeface="+mn-lt"/>
                          <a:ea typeface="+mn-ea"/>
                          <a:cs typeface="+mn-cs"/>
                        </a:rPr>
                        <a:t>      secondary and tertiary referral facilities.   </a:t>
                      </a:r>
                    </a:p>
                    <a:p>
                      <a:endParaRPr lang="en-US" dirty="0"/>
                    </a:p>
                  </a:txBody>
                  <a:tcPr/>
                </a:tc>
                <a:extLst>
                  <a:ext uri="{0D108BD9-81ED-4DB2-BD59-A6C34878D82A}">
                    <a16:rowId xmlns:a16="http://schemas.microsoft.com/office/drawing/2014/main" val="2284088223"/>
                  </a:ext>
                </a:extLst>
              </a:tr>
              <a:tr h="370840">
                <a:tc>
                  <a:txBody>
                    <a:bodyPr/>
                    <a:lstStyle/>
                    <a:p>
                      <a:r>
                        <a:rPr lang="en-US" dirty="0" smtClean="0"/>
                        <a:t>County Health</a:t>
                      </a:r>
                      <a:r>
                        <a:rPr lang="en-US" baseline="0" dirty="0" smtClean="0"/>
                        <a:t> Management</a:t>
                      </a:r>
                      <a:endParaRPr lang="en-US" dirty="0"/>
                    </a:p>
                  </a:txBody>
                  <a:tcPr/>
                </a:tc>
                <a:tc>
                  <a:txBody>
                    <a:bodyPr/>
                    <a:lstStyle/>
                    <a:p>
                      <a:r>
                        <a:rPr lang="en-US" dirty="0" smtClean="0"/>
                        <a:t>Hospital Management Team</a:t>
                      </a:r>
                      <a:endParaRPr lang="en-US" dirty="0"/>
                    </a:p>
                  </a:txBody>
                  <a:tcPr/>
                </a:tc>
                <a:tc>
                  <a:txBody>
                    <a:bodyPr/>
                    <a:lstStyle/>
                    <a:p>
                      <a:r>
                        <a:rPr lang="en-US" dirty="0" smtClean="0"/>
                        <a:t>County</a:t>
                      </a:r>
                      <a:r>
                        <a:rPr lang="en-US" baseline="0" dirty="0" smtClean="0"/>
                        <a:t> Health Services for all Level 4 Facilities</a:t>
                      </a:r>
                      <a:endParaRPr lang="en-US" dirty="0"/>
                    </a:p>
                  </a:txBody>
                  <a:tcPr/>
                </a:tc>
                <a:extLst>
                  <a:ext uri="{0D108BD9-81ED-4DB2-BD59-A6C34878D82A}">
                    <a16:rowId xmlns:a16="http://schemas.microsoft.com/office/drawing/2014/main" val="2361467841"/>
                  </a:ext>
                </a:extLst>
              </a:tr>
              <a:tr h="370840">
                <a:tc>
                  <a:txBody>
                    <a:bodyPr/>
                    <a:lstStyle/>
                    <a:p>
                      <a:r>
                        <a:rPr lang="en-US" sz="1800" kern="1200" dirty="0" smtClean="0">
                          <a:solidFill>
                            <a:schemeClr val="dk1"/>
                          </a:solidFill>
                          <a:effectLst/>
                          <a:latin typeface="+mn-lt"/>
                          <a:ea typeface="+mn-ea"/>
                          <a:cs typeface="+mn-cs"/>
                        </a:rPr>
                        <a:t>Sub County</a:t>
                      </a:r>
                      <a:endParaRPr lang="en-US" dirty="0"/>
                    </a:p>
                  </a:txBody>
                  <a:tcPr/>
                </a:tc>
                <a:tc>
                  <a:txBody>
                    <a:bodyPr/>
                    <a:lstStyle/>
                    <a:p>
                      <a:r>
                        <a:rPr lang="en-US" dirty="0" smtClean="0"/>
                        <a:t>Health</a:t>
                      </a:r>
                      <a:r>
                        <a:rPr lang="en-US" baseline="0" dirty="0" smtClean="0"/>
                        <a:t> Facility Management Team</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Comprise of all level 2(dispensary) and 3 (health centers) facilities.</a:t>
                      </a:r>
                    </a:p>
                    <a:p>
                      <a:endParaRPr lang="en-US" dirty="0"/>
                    </a:p>
                  </a:txBody>
                  <a:tcPr/>
                </a:tc>
                <a:extLst>
                  <a:ext uri="{0D108BD9-81ED-4DB2-BD59-A6C34878D82A}">
                    <a16:rowId xmlns:a16="http://schemas.microsoft.com/office/drawing/2014/main" val="1585612142"/>
                  </a:ext>
                </a:extLst>
              </a:tr>
              <a:tr h="370840">
                <a:tc>
                  <a:txBody>
                    <a:bodyPr/>
                    <a:lstStyle/>
                    <a:p>
                      <a:r>
                        <a:rPr lang="en-US" sz="1800" kern="1200" dirty="0" smtClean="0">
                          <a:solidFill>
                            <a:schemeClr val="dk1"/>
                          </a:solidFill>
                          <a:effectLst/>
                          <a:latin typeface="+mn-lt"/>
                          <a:ea typeface="+mn-ea"/>
                          <a:cs typeface="+mn-cs"/>
                        </a:rPr>
                        <a:t>Community Health Committee</a:t>
                      </a:r>
                      <a:endParaRPr lang="en-US" dirty="0"/>
                    </a:p>
                  </a:txBody>
                  <a:tcPr/>
                </a:tc>
                <a:tc>
                  <a:txBody>
                    <a:bodyPr/>
                    <a:lstStyle/>
                    <a:p>
                      <a:r>
                        <a:rPr lang="en-US" sz="1800" b="0" kern="1200" dirty="0" smtClean="0">
                          <a:solidFill>
                            <a:schemeClr val="dk1"/>
                          </a:solidFill>
                          <a:effectLst/>
                          <a:latin typeface="+mn-lt"/>
                          <a:ea typeface="+mn-ea"/>
                          <a:cs typeface="+mn-cs"/>
                        </a:rPr>
                        <a:t>Community Health Services</a:t>
                      </a:r>
                      <a:endParaRPr lang="en-US" b="0" dirty="0"/>
                    </a:p>
                  </a:txBody>
                  <a:tcPr/>
                </a:tc>
                <a:tc>
                  <a:txBody>
                    <a:bodyPr/>
                    <a:lstStyle/>
                    <a:p>
                      <a:r>
                        <a:rPr lang="en-US" dirty="0" smtClean="0"/>
                        <a:t>Comprise</a:t>
                      </a:r>
                      <a:r>
                        <a:rPr lang="en-US" baseline="0" dirty="0" smtClean="0"/>
                        <a:t> of community units in the County</a:t>
                      </a:r>
                      <a:endParaRPr lang="en-US" dirty="0"/>
                    </a:p>
                  </a:txBody>
                  <a:tcPr/>
                </a:tc>
                <a:extLst>
                  <a:ext uri="{0D108BD9-81ED-4DB2-BD59-A6C34878D82A}">
                    <a16:rowId xmlns:a16="http://schemas.microsoft.com/office/drawing/2014/main" val="234907180"/>
                  </a:ext>
                </a:extLst>
              </a:tr>
            </a:tbl>
          </a:graphicData>
        </a:graphic>
      </p:graphicFrame>
      <p:sp>
        <p:nvSpPr>
          <p:cNvPr id="6" name="TextBox 5"/>
          <p:cNvSpPr txBox="1"/>
          <p:nvPr/>
        </p:nvSpPr>
        <p:spPr>
          <a:xfrm>
            <a:off x="1767840" y="888274"/>
            <a:ext cx="8038011" cy="369332"/>
          </a:xfrm>
          <a:prstGeom prst="rect">
            <a:avLst/>
          </a:prstGeom>
          <a:noFill/>
        </p:spPr>
        <p:txBody>
          <a:bodyPr wrap="square" rtlCol="0">
            <a:spAutoFit/>
          </a:bodyPr>
          <a:lstStyle/>
          <a:p>
            <a:r>
              <a:rPr lang="en-US" b="1" dirty="0" smtClean="0">
                <a:solidFill>
                  <a:srgbClr val="FF0000"/>
                </a:solidFill>
              </a:rPr>
              <a:t>Structure of the Health Care System in Kenya</a:t>
            </a:r>
            <a:endParaRPr lang="en-US" dirty="0"/>
          </a:p>
        </p:txBody>
      </p:sp>
    </p:spTree>
    <p:extLst>
      <p:ext uri="{BB962C8B-B14F-4D97-AF65-F5344CB8AC3E}">
        <p14:creationId xmlns:p14="http://schemas.microsoft.com/office/powerpoint/2010/main" val="1053135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96686"/>
            <a:ext cx="10515600" cy="5480277"/>
          </a:xfrm>
        </p:spPr>
        <p:txBody>
          <a:bodyPr/>
          <a:lstStyle/>
          <a:p>
            <a:pPr marL="0" indent="0" algn="ctr">
              <a:buNone/>
            </a:pPr>
            <a:r>
              <a:rPr lang="en-US" b="1" dirty="0" smtClean="0">
                <a:solidFill>
                  <a:srgbClr val="FF0000"/>
                </a:solidFill>
              </a:rPr>
              <a:t>Public Sector Health Service Delivery </a:t>
            </a:r>
            <a:r>
              <a:rPr lang="en-US" dirty="0" smtClean="0"/>
              <a:t/>
            </a:r>
            <a:br>
              <a:rPr lang="en-US" dirty="0" smtClean="0"/>
            </a:br>
            <a:endParaRPr lang="en-US" dirty="0"/>
          </a:p>
          <a:p>
            <a:pPr marL="0" indent="0">
              <a:buNone/>
            </a:pPr>
            <a:r>
              <a:rPr lang="en-US" dirty="0" smtClean="0"/>
              <a:t>Level </a:t>
            </a:r>
            <a:r>
              <a:rPr lang="en-US" dirty="0"/>
              <a:t>1:  Community  </a:t>
            </a:r>
          </a:p>
          <a:p>
            <a:r>
              <a:rPr lang="en-US" dirty="0"/>
              <a:t>This is the foundation of the health service delivery priorities. Through engagement with health workers, communities define their own priorities and  develop </a:t>
            </a:r>
            <a:r>
              <a:rPr lang="en-US" b="1" dirty="0"/>
              <a:t>ownership and commitment</a:t>
            </a:r>
            <a:r>
              <a:rPr lang="en-US" dirty="0"/>
              <a:t> to health services. </a:t>
            </a:r>
          </a:p>
          <a:p>
            <a:r>
              <a:rPr lang="en-US" dirty="0"/>
              <a:t>Health behaviour change activities through public health information sharing and skills enhancement.</a:t>
            </a:r>
          </a:p>
          <a:p>
            <a:r>
              <a:rPr lang="en-US" dirty="0"/>
              <a:t> </a:t>
            </a:r>
          </a:p>
          <a:p>
            <a:endParaRPr lang="en-US" dirty="0"/>
          </a:p>
        </p:txBody>
      </p:sp>
    </p:spTree>
    <p:extLst>
      <p:ext uri="{BB962C8B-B14F-4D97-AF65-F5344CB8AC3E}">
        <p14:creationId xmlns:p14="http://schemas.microsoft.com/office/powerpoint/2010/main" val="26767503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TotalTime>
  <Words>3090</Words>
  <Application>Microsoft Office PowerPoint</Application>
  <PresentationFormat>Widescreen</PresentationFormat>
  <Paragraphs>256</Paragraphs>
  <Slides>38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Calibri Light</vt:lpstr>
      <vt:lpstr>Office Theme</vt:lpstr>
      <vt:lpstr>ORGANIZATION OF HEALTHCARE SERVICES</vt:lpstr>
      <vt:lpstr>Objectives </vt:lpstr>
      <vt:lpstr>PowerPoint Presentation</vt:lpstr>
      <vt:lpstr>PowerPoint Presentation</vt:lpstr>
      <vt:lpstr>PowerPoint Presentation</vt:lpstr>
      <vt:lpstr>PowerPoint Presentation</vt:lpstr>
      <vt:lpstr>The Kenya National Health System  </vt:lpstr>
      <vt:lpstr>PowerPoint Presentation</vt:lpstr>
      <vt:lpstr>PowerPoint Presentation</vt:lpstr>
      <vt:lpstr>PowerPoint Presentation</vt:lpstr>
      <vt:lpstr>PowerPoint Presentation</vt:lpstr>
      <vt:lpstr>Level 4: Primary Hospital (Sub County).  </vt:lpstr>
      <vt:lpstr>Level 5: Secondary Hospital (County Referral Hospital)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ORGANIZATION OF MOH IN DEVOLUTION </vt:lpstr>
      <vt:lpstr>PowerPoint Presentation</vt:lpstr>
      <vt:lpstr>MOH tiers.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ORGANIZATION OF HEALTHCARE SERVICES</dc:title>
  <dc:creator>user</dc:creator>
  <cp:lastModifiedBy>user</cp:lastModifiedBy>
  <cp:revision>10</cp:revision>
  <dcterms:created xsi:type="dcterms:W3CDTF">2023-10-30T12:37:05Z</dcterms:created>
  <dcterms:modified xsi:type="dcterms:W3CDTF">2024-01-09T16:31:24Z</dcterms:modified>
</cp:coreProperties>
</file>