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82" r:id="rId18"/>
    <p:sldId id="272" r:id="rId19"/>
    <p:sldId id="379" r:id="rId20"/>
    <p:sldId id="273" r:id="rId21"/>
    <p:sldId id="274" r:id="rId22"/>
    <p:sldId id="383" r:id="rId23"/>
    <p:sldId id="275" r:id="rId24"/>
    <p:sldId id="276" r:id="rId25"/>
    <p:sldId id="277" r:id="rId26"/>
    <p:sldId id="278" r:id="rId27"/>
    <p:sldId id="279" r:id="rId28"/>
    <p:sldId id="280" r:id="rId29"/>
    <p:sldId id="281" r:id="rId30"/>
    <p:sldId id="380" r:id="rId31"/>
    <p:sldId id="282" r:id="rId32"/>
    <p:sldId id="381" r:id="rId33"/>
    <p:sldId id="283" r:id="rId34"/>
    <p:sldId id="284" r:id="rId35"/>
    <p:sldId id="285" r:id="rId36"/>
    <p:sldId id="384"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86" r:id="rId91"/>
    <p:sldId id="339" r:id="rId92"/>
    <p:sldId id="340" r:id="rId93"/>
    <p:sldId id="387" r:id="rId94"/>
    <p:sldId id="341" r:id="rId95"/>
    <p:sldId id="342" r:id="rId96"/>
    <p:sldId id="343" r:id="rId97"/>
    <p:sldId id="344" r:id="rId98"/>
    <p:sldId id="345" r:id="rId99"/>
    <p:sldId id="346" r:id="rId100"/>
    <p:sldId id="347" r:id="rId101"/>
    <p:sldId id="348" r:id="rId102"/>
    <p:sldId id="388" r:id="rId103"/>
    <p:sldId id="349" r:id="rId104"/>
    <p:sldId id="389" r:id="rId105"/>
    <p:sldId id="350" r:id="rId106"/>
    <p:sldId id="390" r:id="rId107"/>
    <p:sldId id="351" r:id="rId108"/>
    <p:sldId id="391" r:id="rId109"/>
    <p:sldId id="352" r:id="rId110"/>
    <p:sldId id="392" r:id="rId111"/>
    <p:sldId id="353" r:id="rId112"/>
    <p:sldId id="354" r:id="rId113"/>
    <p:sldId id="355" r:id="rId114"/>
    <p:sldId id="393" r:id="rId115"/>
    <p:sldId id="356" r:id="rId116"/>
    <p:sldId id="394" r:id="rId117"/>
    <p:sldId id="357" r:id="rId118"/>
    <p:sldId id="395" r:id="rId119"/>
    <p:sldId id="358" r:id="rId120"/>
    <p:sldId id="359" r:id="rId121"/>
    <p:sldId id="396" r:id="rId122"/>
    <p:sldId id="360" r:id="rId123"/>
    <p:sldId id="361" r:id="rId124"/>
    <p:sldId id="397" r:id="rId125"/>
    <p:sldId id="362" r:id="rId126"/>
    <p:sldId id="363" r:id="rId127"/>
    <p:sldId id="398" r:id="rId128"/>
    <p:sldId id="364" r:id="rId129"/>
    <p:sldId id="365" r:id="rId130"/>
    <p:sldId id="366" r:id="rId131"/>
    <p:sldId id="367" r:id="rId132"/>
    <p:sldId id="368" r:id="rId133"/>
    <p:sldId id="369" r:id="rId134"/>
    <p:sldId id="370" r:id="rId135"/>
    <p:sldId id="399" r:id="rId136"/>
    <p:sldId id="371" r:id="rId137"/>
    <p:sldId id="372" r:id="rId138"/>
    <p:sldId id="400" r:id="rId139"/>
    <p:sldId id="373" r:id="rId140"/>
    <p:sldId id="401" r:id="rId141"/>
    <p:sldId id="374" r:id="rId142"/>
    <p:sldId id="402" r:id="rId143"/>
    <p:sldId id="375" r:id="rId144"/>
    <p:sldId id="376" r:id="rId145"/>
    <p:sldId id="403" r:id="rId146"/>
    <p:sldId id="377" r:id="rId147"/>
    <p:sldId id="378" r:id="rId148"/>
    <p:sldId id="385" r:id="rId149"/>
    <p:sldId id="404"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D06F8A-4294-46EA-A9BF-C4F6375C7E50}" type="datetimeFigureOut">
              <a:rPr lang="en-US" smtClean="0"/>
              <a:pPr/>
              <a:t>7/28/2020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5DE171-915E-42FF-90C1-46F849D22C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D06F8A-4294-46EA-A9BF-C4F6375C7E5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D06F8A-4294-46EA-A9BF-C4F6375C7E5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D06F8A-4294-46EA-A9BF-C4F6375C7E5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D06F8A-4294-46EA-A9BF-C4F6375C7E50}"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E171-915E-42FF-90C1-46F849D22C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D06F8A-4294-46EA-A9BF-C4F6375C7E5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D06F8A-4294-46EA-A9BF-C4F6375C7E50}"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D06F8A-4294-46EA-A9BF-C4F6375C7E50}"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6F8A-4294-46EA-A9BF-C4F6375C7E50}"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D06F8A-4294-46EA-A9BF-C4F6375C7E5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DE171-915E-42FF-90C1-46F849D22C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D06F8A-4294-46EA-A9BF-C4F6375C7E50}"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5DE171-915E-42FF-90C1-46F849D22C1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D06F8A-4294-46EA-A9BF-C4F6375C7E50}" type="datetimeFigureOut">
              <a:rPr lang="en-US" smtClean="0"/>
              <a:pPr/>
              <a:t>7/28/2020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5DE171-915E-42FF-90C1-46F849D22C1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HSM2</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VICTORIA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3. Reward power</a:t>
            </a:r>
            <a:endParaRPr lang="en-US" dirty="0"/>
          </a:p>
          <a:p>
            <a:r>
              <a:rPr lang="en-US" dirty="0"/>
              <a:t>A leader gives rewards such as money, praise, promotion to subordinates.</a:t>
            </a:r>
          </a:p>
          <a:p>
            <a:pPr>
              <a:buNone/>
            </a:pPr>
            <a:r>
              <a:rPr lang="en-US" b="1" dirty="0"/>
              <a:t>4. Referent power</a:t>
            </a:r>
            <a:endParaRPr lang="en-US" dirty="0"/>
          </a:p>
          <a:p>
            <a:r>
              <a:rPr lang="en-US" dirty="0"/>
              <a:t>It is based on:</a:t>
            </a:r>
          </a:p>
          <a:p>
            <a:pPr lvl="0" fontAlgn="base" hangingPunct="0"/>
            <a:r>
              <a:rPr lang="en-US" dirty="0"/>
              <a:t>A certain attractiveness or appeal of one person to another e.g.  one who is able to influence others easily to agree with his or her views.</a:t>
            </a:r>
          </a:p>
          <a:p>
            <a:pPr lvl="0" fontAlgn="base" hangingPunct="0"/>
            <a:r>
              <a:rPr lang="en-US" dirty="0"/>
              <a:t>Also based on a person’s connection or relationship with another powerful individual</a:t>
            </a:r>
            <a:r>
              <a:rPr lang="en-US" dirty="0" smtClean="0"/>
              <a:t>.</a:t>
            </a:r>
            <a:r>
              <a:rPr lang="en-US" dirty="0"/>
              <a:t> </a:t>
            </a:r>
          </a:p>
          <a:p>
            <a:pPr>
              <a:buNone/>
            </a:pPr>
            <a:r>
              <a:rPr lang="en-US" b="1" dirty="0"/>
              <a:t>5. Coercive power</a:t>
            </a:r>
            <a:endParaRPr lang="en-US" dirty="0"/>
          </a:p>
          <a:p>
            <a:r>
              <a:rPr lang="en-US" dirty="0"/>
              <a:t>Gives the leader ability to discipline or reprimand subordinate or punish for non-compliance with management.</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fontAlgn="base" hangingPunct="0">
              <a:buNone/>
            </a:pPr>
            <a:r>
              <a:rPr lang="en-US" b="1" dirty="0"/>
              <a:t>Later theories</a:t>
            </a:r>
            <a:endParaRPr lang="en-US" dirty="0"/>
          </a:p>
          <a:p>
            <a:pPr lvl="0" fontAlgn="base" hangingPunct="0"/>
            <a:r>
              <a:rPr lang="en-US" dirty="0"/>
              <a:t>Expectancy theory – V. H. Vroom</a:t>
            </a:r>
          </a:p>
          <a:p>
            <a:pPr lvl="0" fontAlgn="base" hangingPunct="0"/>
            <a:r>
              <a:rPr lang="en-US" dirty="0"/>
              <a:t>Equity theory</a:t>
            </a:r>
          </a:p>
          <a:p>
            <a:pPr lvl="0" fontAlgn="base" hangingPunct="0"/>
            <a:r>
              <a:rPr lang="en-US" dirty="0"/>
              <a:t>Goal theory</a:t>
            </a:r>
          </a:p>
          <a:p>
            <a:pPr lvl="0" fontAlgn="base" hangingPunct="0"/>
            <a:r>
              <a:rPr lang="en-US" dirty="0"/>
              <a:t>Attribution theory</a:t>
            </a:r>
          </a:p>
          <a:p>
            <a:pPr lvl="0" fontAlgn="base" hangingPunct="0"/>
            <a:r>
              <a:rPr lang="en-US" dirty="0"/>
              <a:t>Reinforcement theory</a:t>
            </a:r>
          </a:p>
          <a:p>
            <a:pPr lvl="0" fontAlgn="base" hangingPunct="0"/>
            <a:r>
              <a:rPr lang="en-US" dirty="0"/>
              <a:t>Theory Z – The Japanese </a:t>
            </a:r>
            <a:r>
              <a:rPr lang="en-US" dirty="0" smtClean="0"/>
              <a:t>approach</a:t>
            </a:r>
            <a:r>
              <a:rPr lang="en-US" dirty="0"/>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HAWTHORNE STUDIES</a:t>
            </a:r>
            <a:endParaRPr lang="en-US" dirty="0"/>
          </a:p>
          <a:p>
            <a:pPr lvl="0" fontAlgn="base" hangingPunct="0"/>
            <a:r>
              <a:rPr lang="en-US" dirty="0"/>
              <a:t>These were studies carried out in five stages from 1924-1936 in the Hawthorne plant owned by western electric in the USA.</a:t>
            </a:r>
          </a:p>
          <a:p>
            <a:pPr lvl="0" fontAlgn="base" hangingPunct="0"/>
            <a:r>
              <a:rPr lang="en-US" dirty="0"/>
              <a:t>The studies concluded that:</a:t>
            </a:r>
          </a:p>
          <a:p>
            <a:pPr lvl="0" fontAlgn="base" hangingPunct="0"/>
            <a:r>
              <a:rPr lang="en-US" dirty="0"/>
              <a:t>Individual workers cannot be treated in isolation. They must be seen as members of a group.</a:t>
            </a:r>
          </a:p>
          <a:p>
            <a:pPr lvl="0" fontAlgn="base" hangingPunct="0"/>
            <a:r>
              <a:rPr lang="en-US" dirty="0"/>
              <a:t>The need to belong to a group and have status within it is more important than monetary incentives or good physical conditions. </a:t>
            </a:r>
            <a:endParaRPr lang="en-US"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hangingPunct="0"/>
            <a:r>
              <a:rPr lang="en-US" dirty="0" smtClean="0"/>
              <a:t>Informal groups at work exercise a strong influence over behavior of workers. Supervisors and managers need to be aware of social needs and cater for them.</a:t>
            </a:r>
          </a:p>
          <a:p>
            <a:pPr lvl="0" fontAlgn="base" hangingPunct="0"/>
            <a:r>
              <a:rPr lang="en-US" dirty="0" smtClean="0"/>
              <a:t>Hence social relationships and values of workers significantly affected productivity.</a:t>
            </a:r>
          </a:p>
          <a:p>
            <a:r>
              <a:rPr lang="en-US" dirty="0" smtClean="0"/>
              <a:t>Participative management motivates workers</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KEY:</a:t>
            </a:r>
            <a:endParaRPr lang="en-US" dirty="0"/>
          </a:p>
          <a:p>
            <a:pPr lvl="0"/>
            <a:r>
              <a:rPr lang="en-US" b="1" dirty="0"/>
              <a:t>Physiological needs</a:t>
            </a:r>
            <a:endParaRPr lang="en-US" dirty="0"/>
          </a:p>
          <a:p>
            <a:r>
              <a:rPr lang="en-US" dirty="0"/>
              <a:t> These are basic needs e.g. food, water, sleep, sex, heat, air</a:t>
            </a:r>
          </a:p>
          <a:p>
            <a:pPr lvl="0" fontAlgn="base" hangingPunct="0"/>
            <a:r>
              <a:rPr lang="en-US" b="1" dirty="0"/>
              <a:t>Safety needs</a:t>
            </a:r>
            <a:endParaRPr lang="en-US" dirty="0"/>
          </a:p>
          <a:p>
            <a:r>
              <a:rPr lang="en-US" dirty="0"/>
              <a:t> The need for self-protection e.g. shelter, self-defense, freedom from war, poison, violence</a:t>
            </a:r>
          </a:p>
          <a:p>
            <a:r>
              <a:rPr lang="en-US" dirty="0"/>
              <a:t>      work safety, job security, health insurance.</a:t>
            </a:r>
          </a:p>
          <a:p>
            <a:pPr lvl="0" fontAlgn="base" hangingPunct="0"/>
            <a:r>
              <a:rPr lang="en-US" b="1" dirty="0"/>
              <a:t>Love needs</a:t>
            </a:r>
            <a:endParaRPr lang="en-US" dirty="0"/>
          </a:p>
          <a:p>
            <a:r>
              <a:rPr lang="en-US" dirty="0"/>
              <a:t>Affection, belongingness - family, friends, teams, depts., coworkers, clients, supervisors, subordinates. To give and receive friendship.</a:t>
            </a:r>
          </a:p>
          <a:p>
            <a:r>
              <a:rPr lang="en-US" dirty="0" smtClean="0"/>
              <a:t>     </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fontAlgn="base" hangingPunct="0"/>
            <a:r>
              <a:rPr lang="en-US" b="1" dirty="0" smtClean="0"/>
              <a:t>Esteem needs- or ego needs</a:t>
            </a:r>
            <a:endParaRPr lang="en-US" dirty="0" smtClean="0"/>
          </a:p>
          <a:p>
            <a:r>
              <a:rPr lang="en-US" dirty="0" smtClean="0"/>
              <a:t> Approval of family, friends, and community, self-respect, dominate, acquire possessions e.g. a car, an office, carpet, recognition, high status, responsibilities have authority, etc.</a:t>
            </a:r>
          </a:p>
          <a:p>
            <a:pPr lvl="0" fontAlgn="base" hangingPunct="0"/>
            <a:r>
              <a:rPr lang="en-US" b="1" dirty="0" smtClean="0"/>
              <a:t>Self-actualization</a:t>
            </a:r>
            <a:endParaRPr lang="en-US" dirty="0" smtClean="0"/>
          </a:p>
          <a:p>
            <a:r>
              <a:rPr lang="en-US" dirty="0" smtClean="0"/>
              <a:t>Education, religion, hobbies, personal growth or development, training, advancement, growth, creativity, self-fulfillment.</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According to Maslow, lower needs take priority. They must be fulfilled before the others are activated. It makes some basic common sense -- it is pointless to worry about whether a color looks good on you when you are dying of starvation, or being threatened with your life. </a:t>
            </a:r>
          </a:p>
          <a:p>
            <a:pPr lvl="0"/>
            <a:r>
              <a:rPr lang="en-US" dirty="0"/>
              <a:t>There are some basic things that take precedence over all else. (Or at least logically should, if people were rational. However, is that a safe assumption?)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According to the theory, if you are hungry and have inadequate shelter, you will not go to church. </a:t>
            </a:r>
          </a:p>
          <a:p>
            <a:pPr lvl="0"/>
            <a:r>
              <a:rPr lang="en-US" dirty="0" smtClean="0"/>
              <a:t>Cannot do the higher things until you have the lower things.</a:t>
            </a:r>
          </a:p>
          <a:p>
            <a:pPr lvl="0"/>
            <a:r>
              <a:rPr lang="en-US" dirty="0" smtClean="0"/>
              <a:t>However, the poor tend to be more religious than the rich, Both within a given culture, and across nations.</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Therefore, the theory makes the wrong prediction here.</a:t>
            </a:r>
          </a:p>
          <a:p>
            <a:pPr lvl="0"/>
            <a:r>
              <a:rPr lang="en-US" dirty="0"/>
              <a:t>Alternatively, take education: how often do you hear; I cannot go to class today, because I have not had sex in three days.</a:t>
            </a:r>
          </a:p>
          <a:p>
            <a:pPr lvl="0"/>
            <a:r>
              <a:rPr lang="en-US" dirty="0"/>
              <a:t> Do all physiological needs including sex have to be satisfied before other needs?</a:t>
            </a:r>
          </a:p>
          <a:p>
            <a:pPr lvl="0"/>
            <a:r>
              <a:rPr lang="en-US" dirty="0"/>
              <a:t> (Besides, wouldn’t the authors of the Kama Sutra argue that sex was a kind of self-expression more like art than a physiological need? that would put it in the self-actualization category); Again, the theory does not seem to predict correctly.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smtClean="0"/>
              <a:t>Cultural critique: Does Maslow's classification really reflect the order in which needs are satisfied, or is it more about classifying needs from a kind of perspective, with lofty goals like personal growth and creativity at the top, and instincts like sex and hunger at the bottom? </a:t>
            </a:r>
          </a:p>
          <a:p>
            <a:pPr lvl="0"/>
            <a:r>
              <a:rPr lang="en-US" dirty="0" smtClean="0"/>
              <a:t>Is self-actualization actually a fundamental or just something that can be done if you have the leisure time?</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ALDERFER'S ERG THEORY</a:t>
            </a:r>
            <a:endParaRPr lang="en-US" dirty="0"/>
          </a:p>
          <a:p>
            <a:pPr lvl="0"/>
            <a:r>
              <a:rPr lang="en-US" dirty="0"/>
              <a:t>Existence needs -- physical well-being</a:t>
            </a:r>
          </a:p>
          <a:p>
            <a:pPr lvl="0"/>
            <a:r>
              <a:rPr lang="en-US" dirty="0"/>
              <a:t>Relatedness needs -- satisfactory relations with others</a:t>
            </a:r>
          </a:p>
          <a:p>
            <a:pPr lvl="0"/>
            <a:r>
              <a:rPr lang="en-US" dirty="0"/>
              <a:t>Growth needs -- development of competence and realization of potential</a:t>
            </a:r>
          </a:p>
          <a:p>
            <a:pPr lvl="0" fontAlgn="base" hangingPunct="0"/>
            <a:r>
              <a:rPr lang="en-US" dirty="0"/>
              <a:t>It is similar to Maslow -- But maybe a bit more rational. For example, in </a:t>
            </a:r>
            <a:r>
              <a:rPr lang="en-US" dirty="0" err="1"/>
              <a:t>Alderfer's</a:t>
            </a:r>
            <a:r>
              <a:rPr lang="en-US" dirty="0"/>
              <a:t> model, sex does not need to be in the bottom category as it is in Maslow's model, since it is not crucial to (the individual's) existence.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Comparisson</a:t>
            </a:r>
            <a:r>
              <a:rPr lang="en-US" dirty="0" smtClean="0"/>
              <a:t> </a:t>
            </a:r>
            <a:r>
              <a:rPr lang="en-US" dirty="0" err="1" smtClean="0"/>
              <a:t>btwn</a:t>
            </a:r>
            <a:r>
              <a:rPr lang="en-US" dirty="0" smtClean="0"/>
              <a:t> </a:t>
            </a:r>
            <a:r>
              <a:rPr lang="en-US" dirty="0" err="1" smtClean="0"/>
              <a:t>leaders&amp;managers</a:t>
            </a:r>
            <a:endParaRPr lang="en-US" dirty="0"/>
          </a:p>
        </p:txBody>
      </p:sp>
      <p:graphicFrame>
        <p:nvGraphicFramePr>
          <p:cNvPr id="4" name="Content Placeholder 3"/>
          <p:cNvGraphicFramePr>
            <a:graphicFrameLocks noGrp="1"/>
          </p:cNvGraphicFramePr>
          <p:nvPr>
            <p:ph idx="1"/>
          </p:nvPr>
        </p:nvGraphicFramePr>
        <p:xfrm>
          <a:off x="457200" y="1935163"/>
          <a:ext cx="8229600" cy="3185798"/>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LEADERS</a:t>
                      </a:r>
                      <a:endParaRPr lang="en-US" dirty="0"/>
                    </a:p>
                  </a:txBody>
                  <a:tcPr/>
                </a:tc>
                <a:tc>
                  <a:txBody>
                    <a:bodyPr/>
                    <a:lstStyle/>
                    <a:p>
                      <a:r>
                        <a:rPr lang="en-US" dirty="0" smtClean="0"/>
                        <a:t>MANAGERS</a:t>
                      </a:r>
                      <a:endParaRPr lang="en-US" dirty="0"/>
                    </a:p>
                  </a:txBody>
                  <a:tcPr/>
                </a:tc>
              </a:tr>
              <a:tr h="370840">
                <a:tc>
                  <a:txBody>
                    <a:bodyPr/>
                    <a:lstStyle/>
                    <a:p>
                      <a:pPr marL="342900" marR="0" lvl="0" indent="-342900" fontAlgn="base" hangingPunct="0">
                        <a:lnSpc>
                          <a:spcPct val="115000"/>
                        </a:lnSpc>
                        <a:spcBef>
                          <a:spcPts val="0"/>
                        </a:spcBef>
                        <a:spcAft>
                          <a:spcPts val="0"/>
                        </a:spcAft>
                        <a:buFont typeface="+mj-lt"/>
                        <a:buAutoNum type="arabicPeriod"/>
                      </a:pPr>
                      <a:r>
                        <a:rPr lang="en-US" sz="1200" dirty="0">
                          <a:latin typeface="Times New Roman"/>
                          <a:ea typeface="Calibri"/>
                          <a:cs typeface="Times New Roman"/>
                        </a:rPr>
                        <a:t>May or may not be appointed</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latin typeface="Times New Roman"/>
                          <a:ea typeface="Calibri"/>
                          <a:cs typeface="Times New Roman"/>
                        </a:rPr>
                        <a:t>1</a:t>
                      </a:r>
                      <a:r>
                        <a:rPr lang="en-US" sz="1200" dirty="0">
                          <a:latin typeface="Times New Roman"/>
                          <a:ea typeface="Calibri"/>
                          <a:cs typeface="Times New Roman"/>
                        </a:rPr>
                        <a:t>. Appointed officially</a:t>
                      </a:r>
                      <a:endParaRPr lang="en-US" sz="1100" dirty="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a:latin typeface="Times New Roman"/>
                          <a:ea typeface="Calibri"/>
                          <a:cs typeface="Times New Roman"/>
                        </a:rPr>
                        <a:t>2. </a:t>
                      </a:r>
                      <a:r>
                        <a:rPr lang="en-US" sz="1200">
                          <a:latin typeface="Times New Roman"/>
                          <a:ea typeface="Calibri"/>
                          <a:cs typeface="Times New Roman"/>
                        </a:rPr>
                        <a:t>Have power to enforce decisions as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Long as followers are willing to be led.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a:latin typeface="Times New Roman"/>
                          <a:ea typeface="Calibri"/>
                          <a:cs typeface="Times New Roman"/>
                        </a:rPr>
                        <a:t>2. </a:t>
                      </a:r>
                      <a:r>
                        <a:rPr lang="en-US" sz="1200">
                          <a:latin typeface="Times New Roman"/>
                          <a:ea typeface="Calibri"/>
                          <a:cs typeface="Times New Roman"/>
                        </a:rPr>
                        <a:t>Have power and authority to enforce</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Decisions.</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a:latin typeface="Times New Roman"/>
                          <a:ea typeface="Calibri"/>
                          <a:cs typeface="Times New Roman"/>
                        </a:rPr>
                        <a:t>3. </a:t>
                      </a:r>
                      <a:r>
                        <a:rPr lang="en-US" sz="1200">
                          <a:latin typeface="Times New Roman"/>
                          <a:ea typeface="Calibri"/>
                          <a:cs typeface="Times New Roman"/>
                        </a:rPr>
                        <a:t>Influence others toward goal setting</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Either formally or informally.</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a:latin typeface="Times New Roman"/>
                          <a:ea typeface="Calibri"/>
                          <a:cs typeface="Times New Roman"/>
                        </a:rPr>
                        <a:t>3. </a:t>
                      </a:r>
                      <a:r>
                        <a:rPr lang="en-US" sz="1200">
                          <a:latin typeface="Times New Roman"/>
                          <a:ea typeface="Calibri"/>
                          <a:cs typeface="Times New Roman"/>
                        </a:rPr>
                        <a:t>Carry out predetermined policies, rules,</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and regulations.</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a:latin typeface="Times New Roman"/>
                          <a:ea typeface="Calibri"/>
                          <a:cs typeface="Times New Roman"/>
                        </a:rPr>
                        <a:t>4. </a:t>
                      </a:r>
                      <a:r>
                        <a:rPr lang="en-US" sz="1200">
                          <a:latin typeface="Times New Roman"/>
                          <a:ea typeface="Calibri"/>
                          <a:cs typeface="Times New Roman"/>
                        </a:rPr>
                        <a:t>Interested in risk taking and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exploring new ideas.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a:latin typeface="Times New Roman"/>
                          <a:ea typeface="Calibri"/>
                          <a:cs typeface="Times New Roman"/>
                        </a:rPr>
                        <a:t>4. </a:t>
                      </a:r>
                      <a:r>
                        <a:rPr lang="en-US" sz="1200">
                          <a:latin typeface="Times New Roman"/>
                          <a:ea typeface="Calibri"/>
                          <a:cs typeface="Times New Roman"/>
                        </a:rPr>
                        <a:t>Maintain an orderly control, rational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and equitable structure.</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a:latin typeface="Times New Roman"/>
                          <a:ea typeface="Calibri"/>
                          <a:cs typeface="Times New Roman"/>
                        </a:rPr>
                        <a:t>5. </a:t>
                      </a:r>
                      <a:r>
                        <a:rPr lang="en-US" sz="1200">
                          <a:latin typeface="Times New Roman"/>
                          <a:ea typeface="Calibri"/>
                          <a:cs typeface="Times New Roman"/>
                        </a:rPr>
                        <a:t>Relate to people personally in an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empathic manner.</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a:latin typeface="Times New Roman"/>
                          <a:ea typeface="Calibri"/>
                          <a:cs typeface="Times New Roman"/>
                        </a:rPr>
                        <a:t>5. </a:t>
                      </a:r>
                      <a:r>
                        <a:rPr lang="en-US" sz="1200">
                          <a:latin typeface="Times New Roman"/>
                          <a:ea typeface="Calibri"/>
                          <a:cs typeface="Times New Roman"/>
                        </a:rPr>
                        <a:t>Relate to people according to their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role</a:t>
                      </a:r>
                      <a:r>
                        <a:rPr lang="en-US" sz="1200" b="1" u="sng">
                          <a:latin typeface="Times New Roman"/>
                          <a:ea typeface="Calibri"/>
                          <a:cs typeface="Times New Roman"/>
                        </a:rPr>
                        <a:t> </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a:latin typeface="Times New Roman"/>
                          <a:ea typeface="Calibri"/>
                          <a:cs typeface="Times New Roman"/>
                        </a:rPr>
                        <a:t>6. </a:t>
                      </a:r>
                      <a:r>
                        <a:rPr lang="en-US" sz="1200">
                          <a:latin typeface="Times New Roman"/>
                          <a:ea typeface="Calibri"/>
                          <a:cs typeface="Times New Roman"/>
                        </a:rPr>
                        <a:t>Feel rewarded from personal</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achievement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a:latin typeface="Times New Roman"/>
                          <a:ea typeface="Calibri"/>
                          <a:cs typeface="Times New Roman"/>
                        </a:rPr>
                        <a:t>6. </a:t>
                      </a:r>
                      <a:r>
                        <a:rPr lang="en-US" sz="1200">
                          <a:latin typeface="Times New Roman"/>
                          <a:ea typeface="Calibri"/>
                          <a:cs typeface="Times New Roman"/>
                        </a:rPr>
                        <a:t>Feel rewarded when fulfilling </a:t>
                      </a:r>
                      <a:endParaRPr lang="en-US" sz="1100">
                        <a:latin typeface="Calibri"/>
                        <a:ea typeface="Calibri"/>
                        <a:cs typeface="Times New Roman"/>
                      </a:endParaRPr>
                    </a:p>
                    <a:p>
                      <a:pPr marL="0" marR="0">
                        <a:lnSpc>
                          <a:spcPct val="115000"/>
                        </a:lnSpc>
                        <a:spcBef>
                          <a:spcPts val="0"/>
                        </a:spcBef>
                        <a:spcAft>
                          <a:spcPts val="0"/>
                        </a:spcAft>
                      </a:pPr>
                      <a:r>
                        <a:rPr lang="en-US" sz="1200">
                          <a:latin typeface="Times New Roman"/>
                          <a:ea typeface="Calibri"/>
                          <a:cs typeface="Times New Roman"/>
                        </a:rPr>
                        <a:t>     organizations mission or goal.</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b="1" dirty="0">
                          <a:latin typeface="Times New Roman"/>
                          <a:ea typeface="Calibri"/>
                          <a:cs typeface="Times New Roman"/>
                        </a:rPr>
                        <a:t>7. </a:t>
                      </a:r>
                      <a:r>
                        <a:rPr lang="en-US" sz="1200" dirty="0">
                          <a:latin typeface="Times New Roman"/>
                          <a:ea typeface="Calibri"/>
                          <a:cs typeface="Times New Roman"/>
                        </a:rPr>
                        <a:t>May or may not be successful</a:t>
                      </a:r>
                      <a:endParaRPr lang="en-US" sz="1100" dirty="0">
                        <a:latin typeface="Calibri"/>
                        <a:ea typeface="Calibri"/>
                        <a:cs typeface="Times New Roman"/>
                      </a:endParaRPr>
                    </a:p>
                    <a:p>
                      <a:pPr marL="0" marR="0">
                        <a:lnSpc>
                          <a:spcPct val="115000"/>
                        </a:lnSpc>
                        <a:spcBef>
                          <a:spcPts val="0"/>
                        </a:spcBef>
                        <a:spcAft>
                          <a:spcPts val="0"/>
                        </a:spcAft>
                      </a:pPr>
                      <a:r>
                        <a:rPr lang="en-US" sz="1200" dirty="0">
                          <a:latin typeface="Times New Roman"/>
                          <a:ea typeface="Calibri"/>
                          <a:cs typeface="Times New Roman"/>
                        </a:rPr>
                        <a:t>      as managers.</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b="1" dirty="0">
                          <a:latin typeface="Times New Roman"/>
                          <a:ea typeface="Calibri"/>
                          <a:cs typeface="Times New Roman"/>
                        </a:rPr>
                        <a:t>7. </a:t>
                      </a:r>
                      <a:r>
                        <a:rPr lang="en-US" sz="1200" dirty="0">
                          <a:latin typeface="Times New Roman"/>
                          <a:ea typeface="Calibri"/>
                          <a:cs typeface="Times New Roman"/>
                        </a:rPr>
                        <a:t>Are managers as long as the </a:t>
                      </a:r>
                      <a:endParaRPr lang="en-US" sz="1100" dirty="0">
                        <a:latin typeface="Calibri"/>
                        <a:ea typeface="Calibri"/>
                        <a:cs typeface="Times New Roman"/>
                      </a:endParaRPr>
                    </a:p>
                    <a:p>
                      <a:pPr marL="0" marR="0">
                        <a:lnSpc>
                          <a:spcPct val="115000"/>
                        </a:lnSpc>
                        <a:spcBef>
                          <a:spcPts val="0"/>
                        </a:spcBef>
                        <a:spcAft>
                          <a:spcPts val="0"/>
                        </a:spcAft>
                      </a:pPr>
                      <a:r>
                        <a:rPr lang="en-US" sz="1200" dirty="0">
                          <a:latin typeface="Times New Roman"/>
                          <a:ea typeface="Calibri"/>
                          <a:cs typeface="Times New Roman"/>
                        </a:rPr>
                        <a:t>      appointment holds.</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fontAlgn="base" hangingPunct="0"/>
            <a:r>
              <a:rPr lang="en-US" dirty="0" smtClean="0"/>
              <a:t>Therefore, by moving sex, this theory does not predict that people have to have sex before they can think about going to school, like Maslow's theory does.</a:t>
            </a:r>
          </a:p>
          <a:p>
            <a:pPr lvl="0" fontAlgn="base" hangingPunct="0"/>
            <a:r>
              <a:rPr lang="en-US" dirty="0" err="1" smtClean="0"/>
              <a:t>Alderfer</a:t>
            </a:r>
            <a:r>
              <a:rPr lang="en-US" dirty="0" smtClean="0"/>
              <a:t> believed that as you start satisfying higher needs, they become more intense (e.g., the power you get the more you want power), like an addiction.</a:t>
            </a:r>
          </a:p>
          <a:p>
            <a:pPr lvl="0" fontAlgn="base" hangingPunct="0"/>
            <a:r>
              <a:rPr lang="en-US" dirty="0" smtClean="0"/>
              <a:t>Not everyone is motivated by the same things. It depends where you are in the hierarchy.  </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ACQUIRED NEEDS THEORY (MCCLELLAN)</a:t>
            </a:r>
            <a:endParaRPr lang="en-US" dirty="0"/>
          </a:p>
          <a:p>
            <a:r>
              <a:rPr lang="en-US" dirty="0"/>
              <a:t>Some needs are acquired because of life experiences;</a:t>
            </a:r>
          </a:p>
          <a:p>
            <a:pPr lvl="0" fontAlgn="base" hangingPunct="0"/>
            <a:r>
              <a:rPr lang="en-US" dirty="0"/>
              <a:t>Need for achievement, accomplish something difficult. as kids </a:t>
            </a:r>
            <a:r>
              <a:rPr lang="en-US" dirty="0" smtClean="0"/>
              <a:t>encouraged    </a:t>
            </a:r>
            <a:r>
              <a:rPr lang="en-US" dirty="0"/>
              <a:t>to do things for themselves.</a:t>
            </a:r>
          </a:p>
          <a:p>
            <a:pPr lvl="0" fontAlgn="base" hangingPunct="0"/>
            <a:r>
              <a:rPr lang="en-US" dirty="0"/>
              <a:t>Need for affiliation, form close personal relationships. as kids </a:t>
            </a:r>
            <a:r>
              <a:rPr lang="en-US" dirty="0" smtClean="0"/>
              <a:t>rewarded   </a:t>
            </a:r>
            <a:r>
              <a:rPr lang="en-US" dirty="0"/>
              <a:t>for making friends.</a:t>
            </a:r>
          </a:p>
          <a:p>
            <a:pPr lvl="0" fontAlgn="base" hangingPunct="0"/>
            <a:r>
              <a:rPr lang="en-US" dirty="0"/>
              <a:t>Need for power, control others. as kids, able to get what they </a:t>
            </a:r>
            <a:r>
              <a:rPr lang="en-US" dirty="0" smtClean="0"/>
              <a:t>want  </a:t>
            </a:r>
            <a:r>
              <a:rPr lang="en-US" dirty="0"/>
              <a:t>through controlling others. </a:t>
            </a:r>
            <a:r>
              <a:rPr lang="en-US" b="1" dirty="0"/>
              <a:t> </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a:t>EQUITY THEORY</a:t>
            </a:r>
            <a:endParaRPr lang="en-US" dirty="0"/>
          </a:p>
          <a:p>
            <a:pPr lvl="0" fontAlgn="base" hangingPunct="0"/>
            <a:r>
              <a:rPr lang="en-US" dirty="0"/>
              <a:t>Suppose employee A gets a 20% raise and employee B gets a 10% raise. </a:t>
            </a:r>
            <a:endParaRPr lang="en-US" dirty="0" smtClean="0"/>
          </a:p>
          <a:p>
            <a:pPr lvl="0" fontAlgn="base" hangingPunct="0"/>
            <a:r>
              <a:rPr lang="en-US" dirty="0" smtClean="0"/>
              <a:t>Will both be </a:t>
            </a:r>
            <a:r>
              <a:rPr lang="en-US" dirty="0"/>
              <a:t>motivated as a result? Will A be twice as motivated? Will be B </a:t>
            </a:r>
            <a:r>
              <a:rPr lang="en-US" dirty="0" smtClean="0"/>
              <a:t>be negatively </a:t>
            </a:r>
            <a:r>
              <a:rPr lang="en-US" dirty="0"/>
              <a:t>motivated?</a:t>
            </a:r>
          </a:p>
          <a:p>
            <a:pPr lvl="0" fontAlgn="base" hangingPunct="0"/>
            <a:r>
              <a:rPr lang="en-US" dirty="0"/>
              <a:t>Equity theory says that it is not the actual reward that motivates, but </a:t>
            </a:r>
            <a:r>
              <a:rPr lang="en-US" dirty="0" smtClean="0"/>
              <a:t>the perception</a:t>
            </a:r>
            <a:r>
              <a:rPr lang="en-US" dirty="0"/>
              <a:t>, and the perception is based not on the reward in isolation, but </a:t>
            </a:r>
            <a:r>
              <a:rPr lang="en-US" dirty="0" smtClean="0"/>
              <a:t>in comparison </a:t>
            </a:r>
            <a:r>
              <a:rPr lang="en-US" dirty="0"/>
              <a:t>with the efforts that went into getting it, and the rewards </a:t>
            </a:r>
            <a:r>
              <a:rPr lang="en-US" dirty="0" smtClean="0"/>
              <a:t>and efforts </a:t>
            </a:r>
            <a:r>
              <a:rPr lang="en-US" dirty="0"/>
              <a:t>of others.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fontAlgn="base" hangingPunct="0"/>
            <a:r>
              <a:rPr lang="en-US" dirty="0"/>
              <a:t>If everyone got a 5% raise, B is likely to feel quite </a:t>
            </a:r>
            <a:r>
              <a:rPr lang="en-US" dirty="0" smtClean="0"/>
              <a:t>pleased with </a:t>
            </a:r>
            <a:r>
              <a:rPr lang="en-US" dirty="0"/>
              <a:t>her raise, even if she worked harder than everyone else. </a:t>
            </a:r>
          </a:p>
          <a:p>
            <a:pPr lvl="0" fontAlgn="base" hangingPunct="0"/>
            <a:r>
              <a:rPr lang="en-US" dirty="0"/>
              <a:t>However, if A got an even higher raise, B perceives that she worked just as hard as A, she will be unhappy.</a:t>
            </a:r>
          </a:p>
          <a:p>
            <a:pPr lvl="0" fontAlgn="base" hangingPunct="0"/>
            <a:r>
              <a:rPr lang="en-US" dirty="0"/>
              <a:t>In other words, people's motivation results from a ratio; </a:t>
            </a:r>
            <a:r>
              <a:rPr lang="en-US" dirty="0" smtClean="0"/>
              <a:t>a person </a:t>
            </a:r>
            <a:r>
              <a:rPr lang="en-US" dirty="0"/>
              <a:t>compares the ratio of reward to effort with the comparable ratio </a:t>
            </a:r>
            <a:r>
              <a:rPr lang="en-US" dirty="0" smtClean="0"/>
              <a:t>of reward </a:t>
            </a:r>
            <a:r>
              <a:rPr lang="en-US" dirty="0"/>
              <a:t>to effort that they think others are getting</a:t>
            </a:r>
            <a:r>
              <a:rPr lang="en-US" dirty="0" smtClean="0"/>
              <a:t>.</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fontAlgn="base" hangingPunct="0"/>
            <a:r>
              <a:rPr lang="en-US" dirty="0" smtClean="0"/>
              <a:t>Predicting how a person will react to a given motivator, is complicated. People do not have complete information about how others are rewarded, so they rely on perceptions, rumors, and inferences.</a:t>
            </a:r>
          </a:p>
          <a:p>
            <a:pPr lvl="0" fontAlgn="base" hangingPunct="0"/>
            <a:r>
              <a:rPr lang="en-US" dirty="0" smtClean="0"/>
              <a:t>Some people are more sensitive to equity issues than others. Some people are willing to ignore short-term inequities as long as they expect things to work out in the long-term.</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REINFORCEMENT THEORY by B.F. </a:t>
            </a:r>
            <a:r>
              <a:rPr lang="en-US" b="1" dirty="0" smtClean="0"/>
              <a:t>Skimmer</a:t>
            </a:r>
            <a:r>
              <a:rPr lang="en-US" b="1" dirty="0"/>
              <a:t> </a:t>
            </a:r>
            <a:endParaRPr lang="en-US" dirty="0"/>
          </a:p>
          <a:p>
            <a:pPr lvl="0" fontAlgn="base" hangingPunct="0"/>
            <a:r>
              <a:rPr lang="en-US" dirty="0"/>
              <a:t>All behavior is determined to some extent by the rewards or punishments obtained from previous behavior i.e. it has effect of reinforcing the current actions.</a:t>
            </a:r>
          </a:p>
          <a:p>
            <a:pPr lvl="0" fontAlgn="base" hangingPunct="0"/>
            <a:r>
              <a:rPr lang="en-US" dirty="0"/>
              <a:t>It describes the effects of the consequences of a particular behavior on the future occurrence of that behavior. There are four types of conditioning</a:t>
            </a:r>
            <a:r>
              <a:rPr lang="en-US" dirty="0" smtClean="0"/>
              <a:t>:</a:t>
            </a:r>
            <a:r>
              <a:rPr lang="en-US" dirty="0"/>
              <a:t> </a:t>
            </a:r>
          </a:p>
          <a:p>
            <a:pPr lvl="0" fontAlgn="base" hangingPunct="0">
              <a:buNone/>
            </a:pPr>
            <a:r>
              <a:rPr lang="en-US" dirty="0" smtClean="0"/>
              <a:t>.</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buNone/>
            </a:pPr>
            <a:r>
              <a:rPr lang="en-US" b="1" dirty="0" smtClean="0"/>
              <a:t>Positive Reinforcement:</a:t>
            </a:r>
            <a:endParaRPr lang="en-US" dirty="0" smtClean="0"/>
          </a:p>
          <a:p>
            <a:r>
              <a:rPr lang="en-US" dirty="0" smtClean="0"/>
              <a:t>Strengthening a behavior. This is the process of getting rewards as a consequence of a behavior. You make a sale, you get a commission. You do a good job, you get a bonus</a:t>
            </a:r>
          </a:p>
          <a:p>
            <a:pPr lvl="0" fontAlgn="base" hangingPunct="0">
              <a:buNone/>
            </a:pPr>
            <a:r>
              <a:rPr lang="en-US" b="1" dirty="0" smtClean="0"/>
              <a:t>Negative Reinforcement:</a:t>
            </a:r>
            <a:endParaRPr lang="en-US" dirty="0" smtClean="0"/>
          </a:p>
          <a:p>
            <a:r>
              <a:rPr lang="en-US" dirty="0" smtClean="0"/>
              <a:t>Strengthening a behavior. This is the process of having a stressor taken away as a consequence of a behavior. Long-term sanctions are removed from countries when their human rights records improve</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fontAlgn="base" hangingPunct="0">
              <a:buNone/>
            </a:pPr>
            <a:r>
              <a:rPr lang="en-US" b="1" dirty="0"/>
              <a:t>Punishment:</a:t>
            </a:r>
            <a:endParaRPr lang="en-US" dirty="0"/>
          </a:p>
          <a:p>
            <a:r>
              <a:rPr lang="en-US" dirty="0"/>
              <a:t>Weakening a behavior. This is the process of getting a punishment as a consequence of a behavior. Example: having your pay deducted for lateness.</a:t>
            </a:r>
          </a:p>
          <a:p>
            <a:pPr lvl="0" fontAlgn="base" hangingPunct="0">
              <a:buNone/>
            </a:pPr>
            <a:r>
              <a:rPr lang="en-US" b="1" dirty="0"/>
              <a:t>Extinction: </a:t>
            </a:r>
            <a:endParaRPr lang="en-US" dirty="0"/>
          </a:p>
          <a:p>
            <a:r>
              <a:rPr lang="en-US" dirty="0"/>
              <a:t>Weakening a behavior. This is the process of getting no rewards when do a behavior. Therefore, if person does extra effort, but gets no thanks for it, they stop doing it</a:t>
            </a:r>
            <a:r>
              <a:rPr lang="en-US" dirty="0" smtClean="0"/>
              <a: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Guidelines to using it:</a:t>
            </a:r>
            <a:endParaRPr lang="en-US" dirty="0" smtClean="0"/>
          </a:p>
          <a:p>
            <a:pPr lvl="0" fontAlgn="base" hangingPunct="0"/>
            <a:r>
              <a:rPr lang="en-US" dirty="0" smtClean="0"/>
              <a:t>Positively reinforce desired behavior.</a:t>
            </a:r>
          </a:p>
          <a:p>
            <a:pPr lvl="0" fontAlgn="base" hangingPunct="0"/>
            <a:r>
              <a:rPr lang="en-US" dirty="0" smtClean="0"/>
              <a:t>Ignore undesirable behavior as far as possible.</a:t>
            </a:r>
          </a:p>
          <a:p>
            <a:pPr lvl="0" fontAlgn="base" hangingPunct="0"/>
            <a:r>
              <a:rPr lang="en-US" dirty="0" smtClean="0"/>
              <a:t>Avoid using punishment as a principle means of achieving desired performance.</a:t>
            </a:r>
          </a:p>
          <a:p>
            <a:pPr lvl="0" fontAlgn="base" hangingPunct="0"/>
            <a:r>
              <a:rPr lang="en-US" dirty="0" smtClean="0"/>
              <a:t>Apply positive reinforcement regularly.</a:t>
            </a:r>
          </a:p>
          <a:p>
            <a:pPr lvl="0" fontAlgn="base" hangingPunct="0"/>
            <a:r>
              <a:rPr lang="en-US" dirty="0" smtClean="0"/>
              <a:t>Assess positive and negative factors in the individuals’ environment.</a:t>
            </a:r>
          </a:p>
          <a:p>
            <a:pPr lvl="0" fontAlgn="base" hangingPunct="0"/>
            <a:r>
              <a:rPr lang="en-US" dirty="0" smtClean="0"/>
              <a:t>Specify the desired behavior or performance in quantifiable terms.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EXPECTANCY THEORY (VICTOR VROOM)</a:t>
            </a:r>
            <a:endParaRPr lang="en-US" dirty="0"/>
          </a:p>
          <a:p>
            <a:pPr lvl="0" fontAlgn="base" hangingPunct="0"/>
            <a:r>
              <a:rPr lang="en-US" dirty="0"/>
              <a:t>This theory is meant to bring together many of the elements of </a:t>
            </a:r>
            <a:r>
              <a:rPr lang="en-US" dirty="0" smtClean="0"/>
              <a:t>previous theories</a:t>
            </a:r>
            <a:r>
              <a:rPr lang="en-US" dirty="0"/>
              <a:t>. It combines the perceptual aspects of equity theory with </a:t>
            </a:r>
            <a:r>
              <a:rPr lang="en-US" dirty="0" smtClean="0"/>
              <a:t>the behavioral </a:t>
            </a:r>
            <a:r>
              <a:rPr lang="en-US" dirty="0"/>
              <a:t>aspects of the other theories. </a:t>
            </a:r>
          </a:p>
          <a:p>
            <a:pPr lvl="0" fontAlgn="base" hangingPunct="0"/>
            <a:r>
              <a:rPr lang="en-US" dirty="0"/>
              <a:t>Behavior is formed by subjective perception of a reality i.e. effort to satisfy  needs will depend on person’s perception of that he or she will expect the effort to be followed by a certain outcome which will bring desirable rewards</a:t>
            </a:r>
            <a:r>
              <a:rPr lang="en-US" dirty="0" smtClean="0"/>
              <a:t>.</a:t>
            </a: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a:t>
            </a:r>
            <a:endParaRPr lang="en-US" dirty="0"/>
          </a:p>
        </p:txBody>
      </p:sp>
      <p:sp>
        <p:nvSpPr>
          <p:cNvPr id="3" name="Content Placeholder 2"/>
          <p:cNvSpPr>
            <a:spLocks noGrp="1"/>
          </p:cNvSpPr>
          <p:nvPr>
            <p:ph idx="1"/>
          </p:nvPr>
        </p:nvSpPr>
        <p:spPr/>
        <p:txBody>
          <a:bodyPr>
            <a:normAutofit/>
          </a:bodyPr>
          <a:lstStyle/>
          <a:p>
            <a:pPr lvl="0" fontAlgn="base" hangingPunct="0"/>
            <a:r>
              <a:rPr lang="en-US" dirty="0"/>
              <a:t>A style is a way in which something is said or done.</a:t>
            </a:r>
          </a:p>
          <a:p>
            <a:pPr lvl="0" fontAlgn="base" hangingPunct="0"/>
            <a:r>
              <a:rPr lang="en-US" dirty="0"/>
              <a:t>It is a particular forma of behavior directly associated with an individual.</a:t>
            </a:r>
          </a:p>
          <a:p>
            <a:pPr lvl="0" fontAlgn="base" hangingPunct="0"/>
            <a:r>
              <a:rPr lang="en-US" dirty="0"/>
              <a:t>There are three types: </a:t>
            </a:r>
          </a:p>
          <a:p>
            <a:r>
              <a:rPr lang="en-US" dirty="0"/>
              <a:t>	I. Authoritarian/ autocratic</a:t>
            </a:r>
          </a:p>
          <a:p>
            <a:r>
              <a:rPr lang="en-US" dirty="0"/>
              <a:t>	II. Democratic or consultative</a:t>
            </a:r>
          </a:p>
          <a:p>
            <a:r>
              <a:rPr lang="en-US" dirty="0"/>
              <a:t>	III. Laissez-Faire or Free reign</a:t>
            </a:r>
          </a:p>
          <a:p>
            <a:r>
              <a:rPr lang="en-US" dirty="0"/>
              <a:t>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Expectancy;</a:t>
            </a:r>
            <a:r>
              <a:rPr lang="en-US" dirty="0"/>
              <a:t> </a:t>
            </a:r>
          </a:p>
          <a:p>
            <a:r>
              <a:rPr lang="en-US" dirty="0"/>
              <a:t>The person's perception that effort will result in performance.</a:t>
            </a:r>
          </a:p>
          <a:p>
            <a:r>
              <a:rPr lang="en-US" dirty="0"/>
              <a:t>In other words, the person's assessment of the degree to which effort </a:t>
            </a:r>
            <a:r>
              <a:rPr lang="en-US" dirty="0" smtClean="0"/>
              <a:t>actually correlates </a:t>
            </a:r>
            <a:r>
              <a:rPr lang="en-US" dirty="0"/>
              <a:t>with performance. What the person wants to happen</a:t>
            </a:r>
            <a:r>
              <a:rPr lang="en-US" dirty="0" smtClean="0"/>
              <a:t>.</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Instrumentality;</a:t>
            </a:r>
            <a:r>
              <a:rPr lang="en-US" dirty="0" smtClean="0"/>
              <a:t> </a:t>
            </a:r>
          </a:p>
          <a:p>
            <a:r>
              <a:rPr lang="en-US" dirty="0" smtClean="0"/>
              <a:t>The person's perception that performance will be rewarded/punished.</a:t>
            </a:r>
          </a:p>
          <a:p>
            <a:r>
              <a:rPr lang="en-US" dirty="0" smtClean="0"/>
              <a:t>I.e., the person's assessment of how well the amount of reward correlates with the quality of performance. Perception that effective performance will lead to desired rewards</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Valence;</a:t>
            </a:r>
            <a:r>
              <a:rPr lang="en-US" dirty="0"/>
              <a:t> </a:t>
            </a:r>
          </a:p>
          <a:p>
            <a:r>
              <a:rPr lang="en-US" dirty="0"/>
              <a:t>The perceived strength of the reward or punishment that will</a:t>
            </a:r>
          </a:p>
          <a:p>
            <a:r>
              <a:rPr lang="en-US" dirty="0"/>
              <a:t>result from the performance. If the reward is small, the motivation will be</a:t>
            </a:r>
          </a:p>
          <a:p>
            <a:r>
              <a:rPr lang="en-US" dirty="0"/>
              <a:t>small, even if expectancy and instrumentality are both perfect (high).</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MCGREGOR’S THEORY X AND Y.</a:t>
            </a:r>
            <a:endParaRPr lang="en-US" dirty="0"/>
          </a:p>
          <a:p>
            <a:r>
              <a:rPr lang="en-US" dirty="0"/>
              <a:t>These are sets of assumptions about behavior made by managers about their employees.</a:t>
            </a:r>
          </a:p>
          <a:p>
            <a:pPr lvl="0" fontAlgn="base" hangingPunct="0">
              <a:buNone/>
            </a:pPr>
            <a:r>
              <a:rPr lang="en-US" b="1" u="sng" dirty="0"/>
              <a:t>Theory X.</a:t>
            </a:r>
            <a:endParaRPr lang="en-US" dirty="0"/>
          </a:p>
          <a:p>
            <a:pPr lvl="0" fontAlgn="base" hangingPunct="0"/>
            <a:r>
              <a:rPr lang="en-US" dirty="0"/>
              <a:t>It assumes that the employee dislikes work and is inherently lazy.</a:t>
            </a:r>
          </a:p>
          <a:p>
            <a:pPr lvl="0" fontAlgn="base" hangingPunct="0"/>
            <a:r>
              <a:rPr lang="en-US" dirty="0"/>
              <a:t>It resembles scientific management and is similar to Schein’s rational economic man</a:t>
            </a:r>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fontAlgn="base" hangingPunct="0"/>
            <a:r>
              <a:rPr lang="en-US" dirty="0" smtClean="0"/>
              <a:t>Managers assume that:  </a:t>
            </a:r>
          </a:p>
          <a:p>
            <a:pPr>
              <a:buNone/>
            </a:pPr>
            <a:r>
              <a:rPr lang="en-US" dirty="0" smtClean="0"/>
              <a:t>	• People dislike work and avoid it.</a:t>
            </a:r>
          </a:p>
          <a:p>
            <a:pPr>
              <a:buNone/>
            </a:pPr>
            <a:r>
              <a:rPr lang="en-US" b="1" dirty="0" smtClean="0"/>
              <a:t>	</a:t>
            </a:r>
            <a:r>
              <a:rPr lang="en-US" dirty="0" smtClean="0"/>
              <a:t>• People require coercion and bribery to work.</a:t>
            </a:r>
          </a:p>
          <a:p>
            <a:pPr>
              <a:buNone/>
            </a:pPr>
            <a:r>
              <a:rPr lang="en-US" b="1" dirty="0" smtClean="0"/>
              <a:t>	</a:t>
            </a:r>
            <a:r>
              <a:rPr lang="en-US" dirty="0" smtClean="0"/>
              <a:t>• People are inherently lazy</a:t>
            </a:r>
          </a:p>
          <a:p>
            <a:pPr>
              <a:buNone/>
            </a:pPr>
            <a:r>
              <a:rPr lang="en-US" b="1" dirty="0" smtClean="0"/>
              <a:t>	</a:t>
            </a:r>
            <a:r>
              <a:rPr lang="en-US" dirty="0" smtClean="0"/>
              <a:t>• People avoid responsibility</a:t>
            </a:r>
          </a:p>
          <a:p>
            <a:pPr>
              <a:buNone/>
            </a:pPr>
            <a:r>
              <a:rPr lang="en-US" b="1" dirty="0" smtClean="0"/>
              <a:t>	</a:t>
            </a:r>
            <a:r>
              <a:rPr lang="en-US" dirty="0" smtClean="0"/>
              <a:t>• People prefer being told what to do.</a:t>
            </a:r>
          </a:p>
          <a:p>
            <a:pPr>
              <a:buNone/>
            </a:pPr>
            <a:r>
              <a:rPr lang="en-US" b="1" dirty="0" smtClean="0"/>
              <a:t>	</a:t>
            </a:r>
            <a:r>
              <a:rPr lang="en-US" dirty="0" smtClean="0"/>
              <a:t>• People only want to be secured</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buNone/>
            </a:pPr>
            <a:r>
              <a:rPr lang="en-US" b="1" u="sng" dirty="0" smtClean="0"/>
              <a:t>11,Theory </a:t>
            </a:r>
            <a:r>
              <a:rPr lang="en-US" b="1" u="sng" dirty="0"/>
              <a:t>Y.</a:t>
            </a:r>
            <a:endParaRPr lang="en-US" dirty="0"/>
          </a:p>
          <a:p>
            <a:pPr lvl="0" fontAlgn="base" hangingPunct="0"/>
            <a:r>
              <a:rPr lang="en-US" dirty="0"/>
              <a:t>Assumes that people like work.</a:t>
            </a:r>
          </a:p>
          <a:p>
            <a:pPr lvl="0" fontAlgn="base" hangingPunct="0"/>
            <a:r>
              <a:rPr lang="en-US" dirty="0"/>
              <a:t>It is similar to Maslow’s higher level needs and Schein’s self actualizing man.</a:t>
            </a:r>
          </a:p>
          <a:p>
            <a:pPr lvl="0" fontAlgn="base" hangingPunct="0"/>
            <a:r>
              <a:rPr lang="en-US" b="1" dirty="0"/>
              <a:t>Assumptions:</a:t>
            </a:r>
            <a:endParaRPr lang="en-US" dirty="0"/>
          </a:p>
          <a:p>
            <a:r>
              <a:rPr lang="en-US" b="1" dirty="0"/>
              <a:t>	</a:t>
            </a:r>
            <a:r>
              <a:rPr lang="en-US" dirty="0"/>
              <a:t>• Employees like work as naturally as rest or play.</a:t>
            </a:r>
          </a:p>
          <a:p>
            <a:r>
              <a:rPr lang="en-US" b="1" dirty="0"/>
              <a:t>	</a:t>
            </a:r>
            <a:r>
              <a:rPr lang="en-US" dirty="0"/>
              <a:t>• They do not have to be controlled</a:t>
            </a:r>
          </a:p>
          <a:p>
            <a:r>
              <a:rPr lang="en-US" b="1" dirty="0"/>
              <a:t>	</a:t>
            </a:r>
            <a:r>
              <a:rPr lang="en-US" dirty="0"/>
              <a:t>• They do not need coercion</a:t>
            </a:r>
          </a:p>
          <a:p>
            <a:r>
              <a:rPr lang="en-US" b="1" dirty="0"/>
              <a:t>	</a:t>
            </a:r>
            <a:r>
              <a:rPr lang="en-US" dirty="0"/>
              <a:t>• They seek responsibility</a:t>
            </a:r>
          </a:p>
          <a:p>
            <a:r>
              <a:rPr lang="en-US" b="1" dirty="0"/>
              <a:t>	</a:t>
            </a:r>
            <a:r>
              <a:rPr lang="en-US" dirty="0"/>
              <a:t>• They exercise imagination and ingenuity</a:t>
            </a:r>
          </a:p>
          <a:p>
            <a:r>
              <a:rPr lang="en-US" b="1" dirty="0"/>
              <a:t> </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HERZBERG’S MOTIVATION-HYGIENE THEORY</a:t>
            </a:r>
            <a:endParaRPr lang="en-US" dirty="0"/>
          </a:p>
          <a:p>
            <a:endParaRPr lang="en-US" dirty="0" smtClean="0"/>
          </a:p>
          <a:p>
            <a:r>
              <a:rPr lang="en-US" dirty="0" smtClean="0"/>
              <a:t>It </a:t>
            </a:r>
            <a:r>
              <a:rPr lang="en-US" dirty="0"/>
              <a:t>is centered on satisfaction at work. It concluded that some factors lead to dissatisfaction at work (hygiene factors), while others lead to satisfaction (motivation).</a:t>
            </a:r>
          </a:p>
          <a:p>
            <a:pPr>
              <a:buNone/>
            </a:pP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Motivators:</a:t>
            </a:r>
            <a:endParaRPr lang="en-US" dirty="0" smtClean="0"/>
          </a:p>
          <a:p>
            <a:pPr lvl="0" fontAlgn="base" hangingPunct="0"/>
            <a:r>
              <a:rPr lang="en-US" dirty="0" smtClean="0"/>
              <a:t>Achievement</a:t>
            </a:r>
          </a:p>
          <a:p>
            <a:pPr lvl="0" fontAlgn="base" hangingPunct="0"/>
            <a:r>
              <a:rPr lang="en-US" dirty="0" smtClean="0"/>
              <a:t>Recognition</a:t>
            </a:r>
          </a:p>
          <a:p>
            <a:pPr lvl="0" fontAlgn="base" hangingPunct="0"/>
            <a:r>
              <a:rPr lang="en-US" dirty="0" smtClean="0"/>
              <a:t>Work itself</a:t>
            </a:r>
          </a:p>
          <a:p>
            <a:pPr lvl="0" fontAlgn="base" hangingPunct="0"/>
            <a:r>
              <a:rPr lang="en-US" dirty="0" smtClean="0"/>
              <a:t>Responsibility</a:t>
            </a:r>
          </a:p>
          <a:p>
            <a:pPr lvl="0" fontAlgn="base" hangingPunct="0"/>
            <a:r>
              <a:rPr lang="en-US" dirty="0" smtClean="0"/>
              <a:t>Advancement</a:t>
            </a:r>
          </a:p>
          <a:p>
            <a:pPr lvl="0" fontAlgn="base" hangingPunct="0"/>
            <a:r>
              <a:rPr lang="en-US" dirty="0" smtClean="0"/>
              <a:t>Growth</a:t>
            </a:r>
          </a:p>
          <a:p>
            <a:pPr lvl="0" fontAlgn="base" hangingPunct="0"/>
            <a:r>
              <a:rPr lang="en-US" dirty="0" smtClean="0"/>
              <a:t>Good salary</a:t>
            </a:r>
          </a:p>
          <a:p>
            <a:pPr lvl="0" fontAlgn="base" hangingPunct="0"/>
            <a:r>
              <a:rPr lang="en-US" dirty="0" smtClean="0"/>
              <a:t>Good relationships</a:t>
            </a:r>
          </a:p>
          <a:p>
            <a:pPr>
              <a:buNone/>
            </a:pPr>
            <a:r>
              <a:rPr lang="en-US" b="1" dirty="0" smtClean="0"/>
              <a:t> </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u="sng" dirty="0"/>
              <a:t>Hygiene factors.</a:t>
            </a:r>
            <a:endParaRPr lang="en-US" dirty="0"/>
          </a:p>
          <a:p>
            <a:pPr lvl="0" fontAlgn="base" hangingPunct="0"/>
            <a:r>
              <a:rPr lang="en-US" dirty="0"/>
              <a:t>Company policies and administration</a:t>
            </a:r>
          </a:p>
          <a:p>
            <a:pPr lvl="0" fontAlgn="base" hangingPunct="0"/>
            <a:r>
              <a:rPr lang="en-US" dirty="0"/>
              <a:t>Supervision</a:t>
            </a:r>
          </a:p>
          <a:p>
            <a:pPr lvl="0" fontAlgn="base" hangingPunct="0"/>
            <a:r>
              <a:rPr lang="en-US" dirty="0"/>
              <a:t>Work conditions</a:t>
            </a:r>
          </a:p>
          <a:p>
            <a:pPr lvl="0" fontAlgn="base" hangingPunct="0"/>
            <a:r>
              <a:rPr lang="en-US" dirty="0"/>
              <a:t>Poor salary</a:t>
            </a:r>
          </a:p>
          <a:p>
            <a:pPr lvl="0" fontAlgn="base" hangingPunct="0"/>
            <a:r>
              <a:rPr lang="en-US" dirty="0"/>
              <a:t>Personal life</a:t>
            </a:r>
          </a:p>
          <a:p>
            <a:pPr lvl="0" fontAlgn="base" hangingPunct="0"/>
            <a:r>
              <a:rPr lang="en-US" dirty="0"/>
              <a:t>Status</a:t>
            </a:r>
          </a:p>
          <a:p>
            <a:pPr lvl="0" fontAlgn="base" hangingPunct="0"/>
            <a:r>
              <a:rPr lang="en-US" dirty="0"/>
              <a:t>Security</a:t>
            </a:r>
          </a:p>
          <a:p>
            <a:endParaRPr lang="en-US" dirty="0"/>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D.C. MCCLELLAND (ACHIEVEMENT-MOTIVATION)</a:t>
            </a:r>
            <a:endParaRPr lang="en-US" dirty="0"/>
          </a:p>
          <a:p>
            <a:r>
              <a:rPr lang="en-US" dirty="0"/>
              <a:t>It consists of:</a:t>
            </a:r>
          </a:p>
          <a:p>
            <a:r>
              <a:rPr lang="en-US" b="1" dirty="0"/>
              <a:t>Need for achievement. </a:t>
            </a:r>
            <a:endParaRPr lang="en-US" dirty="0"/>
          </a:p>
          <a:p>
            <a:r>
              <a:rPr lang="en-US" dirty="0"/>
              <a:t>A person tends to have these characteristics:</a:t>
            </a:r>
          </a:p>
          <a:p>
            <a:pPr>
              <a:buNone/>
            </a:pPr>
            <a:r>
              <a:rPr lang="en-US" b="1" dirty="0"/>
              <a:t>•</a:t>
            </a:r>
            <a:r>
              <a:rPr lang="en-US" dirty="0"/>
              <a:t> The need for</a:t>
            </a:r>
            <a:r>
              <a:rPr lang="en-US" b="1" dirty="0"/>
              <a:t> </a:t>
            </a:r>
            <a:r>
              <a:rPr lang="en-US" dirty="0"/>
              <a:t>achievement is consistent.</a:t>
            </a:r>
          </a:p>
          <a:p>
            <a:pPr>
              <a:buNone/>
            </a:pPr>
            <a:r>
              <a:rPr lang="en-US" b="1" dirty="0"/>
              <a:t>• </a:t>
            </a:r>
            <a:r>
              <a:rPr lang="en-US" dirty="0"/>
              <a:t>Seek tasks in which they can exercise personal responsibility.</a:t>
            </a:r>
          </a:p>
          <a:p>
            <a:pPr>
              <a:buNone/>
            </a:pPr>
            <a:r>
              <a:rPr lang="en-US" b="1" dirty="0"/>
              <a:t>• </a:t>
            </a:r>
            <a:r>
              <a:rPr lang="en-US" dirty="0"/>
              <a:t>Prefer challenges within their own mastery.</a:t>
            </a:r>
          </a:p>
          <a:p>
            <a:pPr>
              <a:buNone/>
            </a:pPr>
            <a:r>
              <a:rPr lang="en-US" b="1" dirty="0"/>
              <a:t>• </a:t>
            </a:r>
            <a:r>
              <a:rPr lang="en-US" dirty="0"/>
              <a:t>Want feedback.</a:t>
            </a:r>
          </a:p>
          <a:p>
            <a:pPr>
              <a:buNone/>
            </a:pPr>
            <a:r>
              <a:rPr lang="en-US" b="1" dirty="0"/>
              <a:t>• </a:t>
            </a:r>
            <a:r>
              <a:rPr lang="en-US" dirty="0"/>
              <a:t>Less concerned with social or affiliation needs.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buNone/>
            </a:pPr>
            <a:r>
              <a:rPr lang="en-US" b="1" u="sng" dirty="0" smtClean="0"/>
              <a:t>1.AUTHORITARIAN </a:t>
            </a:r>
            <a:r>
              <a:rPr lang="en-US" b="1" u="sng" dirty="0"/>
              <a:t>OR </a:t>
            </a:r>
            <a:r>
              <a:rPr lang="en-US" b="1" u="sng" dirty="0" smtClean="0"/>
              <a:t>AUTOCRATIC</a:t>
            </a:r>
            <a:r>
              <a:rPr lang="en-US" b="1" dirty="0"/>
              <a:t> </a:t>
            </a:r>
            <a:endParaRPr lang="en-US" dirty="0"/>
          </a:p>
          <a:p>
            <a:r>
              <a:rPr lang="en-US" dirty="0"/>
              <a:t>He is a boss and others are there to follow his instructions. He can have any of the following:</a:t>
            </a:r>
          </a:p>
          <a:p>
            <a:pPr lvl="0" fontAlgn="base" hangingPunct="0"/>
            <a:r>
              <a:rPr lang="en-US" b="1" dirty="0"/>
              <a:t>Coercive autocracy. </a:t>
            </a:r>
            <a:r>
              <a:rPr lang="en-US" dirty="0"/>
              <a:t>He orders of threatens.</a:t>
            </a:r>
          </a:p>
          <a:p>
            <a:pPr lvl="0" fontAlgn="base" hangingPunct="0"/>
            <a:r>
              <a:rPr lang="en-US" b="1" dirty="0"/>
              <a:t>Benevolent autocracy. </a:t>
            </a:r>
            <a:r>
              <a:rPr lang="en-US" dirty="0"/>
              <a:t>Tell and explains utilizing positive reinforcement if behavior is forthcoming.</a:t>
            </a:r>
          </a:p>
          <a:p>
            <a:pPr lvl="0" fontAlgn="base" hangingPunct="0"/>
            <a:r>
              <a:rPr lang="en-US" b="1" dirty="0"/>
              <a:t> Manipulative autocracy. </a:t>
            </a:r>
            <a:r>
              <a:rPr lang="en-US" dirty="0"/>
              <a:t>Cons subordinates into that they are significantly participating as he pulls strings behind the scenes</a:t>
            </a:r>
            <a:r>
              <a:rPr lang="en-US" dirty="0" smtClean="0"/>
              <a:t>.</a:t>
            </a:r>
            <a:r>
              <a:rPr lang="en-US" b="1" dirty="0"/>
              <a:t> </a:t>
            </a:r>
            <a:endParaRPr lang="en-US" dirty="0"/>
          </a:p>
          <a:p>
            <a:pPr lvl="0" fontAlgn="base" hangingPunct="0"/>
            <a:r>
              <a:rPr lang="en-US" dirty="0"/>
              <a:t>The autocratic leader has no trust in subordinate’s ability. Everything is centralized, there is no delegation.</a:t>
            </a:r>
          </a:p>
          <a:p>
            <a:pPr>
              <a:buNone/>
            </a:pPr>
            <a:r>
              <a:rPr lang="en-US" b="1" dirty="0"/>
              <a:t> </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Need for power. </a:t>
            </a:r>
            <a:endParaRPr lang="en-US" dirty="0"/>
          </a:p>
          <a:p>
            <a:pPr>
              <a:buNone/>
            </a:pPr>
            <a:r>
              <a:rPr lang="en-US" b="1" dirty="0"/>
              <a:t>• </a:t>
            </a:r>
            <a:r>
              <a:rPr lang="en-US" dirty="0"/>
              <a:t>Concerned with acquiring, exercising, or retaining power or influence over others</a:t>
            </a:r>
          </a:p>
          <a:p>
            <a:pPr>
              <a:buNone/>
            </a:pPr>
            <a:r>
              <a:rPr lang="en-US" b="1" dirty="0"/>
              <a:t>• </a:t>
            </a:r>
            <a:r>
              <a:rPr lang="en-US" dirty="0"/>
              <a:t>Likes to compete with others in a situation that allows him to dominate</a:t>
            </a:r>
          </a:p>
          <a:p>
            <a:pPr>
              <a:buNone/>
            </a:pPr>
            <a:r>
              <a:rPr lang="en-US" b="1" dirty="0"/>
              <a:t>• </a:t>
            </a:r>
            <a:r>
              <a:rPr lang="en-US" dirty="0"/>
              <a:t>Enjoys confrontation with others</a:t>
            </a:r>
          </a:p>
          <a:p>
            <a:r>
              <a:rPr lang="en-US" b="1" dirty="0"/>
              <a:t>Need for affiliation</a:t>
            </a:r>
            <a:r>
              <a:rPr lang="en-US" dirty="0"/>
              <a:t>. </a:t>
            </a:r>
          </a:p>
          <a:p>
            <a:r>
              <a:rPr lang="en-US" dirty="0"/>
              <a:t>This is a desire for affection and friendship. Its characteristics are:</a:t>
            </a:r>
          </a:p>
          <a:p>
            <a:pPr>
              <a:buNone/>
            </a:pPr>
            <a:r>
              <a:rPr lang="en-US" b="1" dirty="0"/>
              <a:t>•</a:t>
            </a:r>
            <a:r>
              <a:rPr lang="en-US" dirty="0"/>
              <a:t> It seeks friendship and close emotional relationships with others.</a:t>
            </a:r>
          </a:p>
          <a:p>
            <a:pPr>
              <a:buNone/>
            </a:pPr>
            <a:r>
              <a:rPr lang="en-US" b="1" dirty="0"/>
              <a:t>•</a:t>
            </a:r>
            <a:r>
              <a:rPr lang="en-US" dirty="0"/>
              <a:t> Wants to be liked</a:t>
            </a:r>
          </a:p>
          <a:p>
            <a:pPr>
              <a:buNone/>
            </a:pPr>
            <a:r>
              <a:rPr lang="en-US" b="1" dirty="0" smtClean="0"/>
              <a:t>• </a:t>
            </a:r>
            <a:r>
              <a:rPr lang="en-US" dirty="0"/>
              <a:t>Enjoys parties and social activities</a:t>
            </a:r>
          </a:p>
          <a:p>
            <a:pPr>
              <a:buNone/>
            </a:pPr>
            <a:r>
              <a:rPr lang="en-US" b="1" dirty="0"/>
              <a:t>• </a:t>
            </a:r>
            <a:r>
              <a:rPr lang="en-US" dirty="0"/>
              <a:t>Seeks a sense of belonging by forming groups or organizations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u="sng" dirty="0"/>
              <a:t>Motivators</a:t>
            </a:r>
            <a:endParaRPr lang="en-US" dirty="0"/>
          </a:p>
          <a:p>
            <a:pPr lvl="0" fontAlgn="base" hangingPunct="0"/>
            <a:r>
              <a:rPr lang="en-US" dirty="0"/>
              <a:t>Challenging work</a:t>
            </a:r>
          </a:p>
          <a:p>
            <a:pPr lvl="0" fontAlgn="base" hangingPunct="0"/>
            <a:r>
              <a:rPr lang="en-US" dirty="0"/>
              <a:t>Participation in planning</a:t>
            </a:r>
          </a:p>
          <a:p>
            <a:pPr lvl="0" fontAlgn="base" hangingPunct="0"/>
            <a:r>
              <a:rPr lang="en-US" dirty="0"/>
              <a:t>Recognition and status</a:t>
            </a:r>
          </a:p>
          <a:p>
            <a:pPr lvl="0" fontAlgn="base" hangingPunct="0"/>
            <a:r>
              <a:rPr lang="en-US" dirty="0"/>
              <a:t>More responsibility and power</a:t>
            </a:r>
          </a:p>
          <a:p>
            <a:pPr lvl="0" fontAlgn="base" hangingPunct="0"/>
            <a:r>
              <a:rPr lang="en-US" dirty="0"/>
              <a:t>Security</a:t>
            </a:r>
          </a:p>
          <a:p>
            <a:pPr lvl="0" fontAlgn="base" hangingPunct="0"/>
            <a:r>
              <a:rPr lang="en-US" dirty="0"/>
              <a:t>Opportunity for personal growth</a:t>
            </a:r>
          </a:p>
          <a:p>
            <a:pPr lvl="0" fontAlgn="base" hangingPunct="0"/>
            <a:r>
              <a:rPr lang="en-US" dirty="0"/>
              <a:t>Opportunity for personal advancement </a:t>
            </a:r>
          </a:p>
          <a:p>
            <a:pPr lvl="0" fontAlgn="base" hangingPunct="0"/>
            <a:r>
              <a:rPr lang="en-US" dirty="0"/>
              <a:t>Good working conditions</a:t>
            </a:r>
          </a:p>
          <a:p>
            <a:r>
              <a:rPr lang="en-US" dirty="0"/>
              <a:t>Independence of action</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Factors that hinder motivation</a:t>
            </a:r>
            <a:endParaRPr lang="en-US" dirty="0"/>
          </a:p>
          <a:p>
            <a:pPr lvl="0" fontAlgn="base" hangingPunct="0"/>
            <a:r>
              <a:rPr lang="en-US" dirty="0"/>
              <a:t>People’s wants differ.</a:t>
            </a:r>
          </a:p>
          <a:p>
            <a:pPr lvl="0" fontAlgn="base" hangingPunct="0"/>
            <a:r>
              <a:rPr lang="en-US" dirty="0"/>
              <a:t>People’s wants change over time.</a:t>
            </a:r>
          </a:p>
          <a:p>
            <a:pPr lvl="0" fontAlgn="base" hangingPunct="0"/>
            <a:r>
              <a:rPr lang="en-US" dirty="0"/>
              <a:t>Social conditions are dynamic.</a:t>
            </a:r>
          </a:p>
          <a:p>
            <a:pPr lvl="0" fontAlgn="base" hangingPunct="0"/>
            <a:r>
              <a:rPr lang="en-US" dirty="0"/>
              <a:t>Lack of management control</a:t>
            </a:r>
          </a:p>
          <a:p>
            <a:pPr lvl="0" fontAlgn="base" hangingPunct="0"/>
            <a:r>
              <a:rPr lang="en-US" dirty="0"/>
              <a:t>Policy and administration of the organization</a:t>
            </a:r>
          </a:p>
          <a:p>
            <a:pPr lvl="0" fontAlgn="base" hangingPunct="0"/>
            <a:r>
              <a:rPr lang="en-US" dirty="0"/>
              <a:t>Salary</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TEAMWORK.</a:t>
            </a:r>
            <a:endParaRPr lang="en-US" dirty="0"/>
          </a:p>
          <a:p>
            <a:pPr lvl="0" fontAlgn="base" hangingPunct="0"/>
            <a:r>
              <a:rPr lang="en-US" dirty="0"/>
              <a:t>Teamwork  and development of a team spirit can go a long way towards increasing the sense of satisfaction people obtain from their working environment and providing them with a sense of purpose.</a:t>
            </a:r>
          </a:p>
          <a:p>
            <a:pPr lvl="0" fontAlgn="base" hangingPunct="0"/>
            <a:r>
              <a:rPr lang="en-US" dirty="0"/>
              <a:t>Lack of teamwork leads to incomplete job or poor performance . Group values, pride and purpose  cannot be found.</a:t>
            </a:r>
          </a:p>
          <a:p>
            <a:pPr>
              <a:buNone/>
            </a:pPr>
            <a:r>
              <a:rPr lang="en-US" dirty="0"/>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DEF.</a:t>
            </a:r>
            <a:endParaRPr lang="en-US" dirty="0"/>
          </a:p>
          <a:p>
            <a:r>
              <a:rPr lang="en-US" dirty="0"/>
              <a:t>A team is a group of people who are interdependent and who recognize that success of each one of them depends on the success of the group.</a:t>
            </a:r>
          </a:p>
          <a:p>
            <a:r>
              <a:rPr lang="en-US" dirty="0"/>
              <a:t>	It is a  group in which contributions of individuals are seen as complimentary. </a:t>
            </a:r>
          </a:p>
          <a:p>
            <a:r>
              <a:rPr lang="en-US" dirty="0"/>
              <a:t>There should be cohesion, much interaction, mutual support and shared perception on issues within a team</a:t>
            </a:r>
            <a:r>
              <a:rPr lang="en-US" dirty="0" smtClean="0"/>
              <a:t>.</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Before forming a team the following issues should be addressed-</a:t>
            </a:r>
          </a:p>
          <a:p>
            <a:r>
              <a:rPr lang="en-US" dirty="0" smtClean="0"/>
              <a:t>	- Size of team</a:t>
            </a:r>
          </a:p>
          <a:p>
            <a:r>
              <a:rPr lang="en-US" dirty="0" smtClean="0"/>
              <a:t>	- Nature of project</a:t>
            </a:r>
          </a:p>
          <a:p>
            <a:r>
              <a:rPr lang="en-US" dirty="0" smtClean="0"/>
              <a:t>	- Requirements of group </a:t>
            </a:r>
          </a:p>
          <a:p>
            <a:r>
              <a:rPr lang="en-US" dirty="0" smtClean="0"/>
              <a:t>	-Roles of members of the team </a:t>
            </a:r>
          </a:p>
          <a:p>
            <a:r>
              <a:rPr lang="en-US" dirty="0" smtClean="0"/>
              <a:t>	- Abilities of group members</a:t>
            </a:r>
          </a:p>
          <a:p>
            <a:r>
              <a:rPr lang="en-US" dirty="0" smtClean="0"/>
              <a:t>	-Norms of the group .</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 strong team has a sense has a sense of purpose, clear objectives and goals within the group there should be norms, attitudes, behavior and discipline.</a:t>
            </a:r>
          </a:p>
          <a:p>
            <a:r>
              <a:rPr lang="en-US" dirty="0"/>
              <a:t> - Individual team members should be open about their views, be prepared to confront where necessary but cooperate with the decisions made by the group.</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TEAM ROLES</a:t>
            </a:r>
            <a:endParaRPr lang="en-US" dirty="0"/>
          </a:p>
          <a:p>
            <a:pPr>
              <a:buNone/>
            </a:pPr>
            <a:r>
              <a:rPr lang="en-US" b="1" dirty="0"/>
              <a:t>1.</a:t>
            </a:r>
            <a:r>
              <a:rPr lang="en-US" dirty="0"/>
              <a:t> Chairman / Leader  </a:t>
            </a:r>
          </a:p>
          <a:p>
            <a:pPr>
              <a:buNone/>
            </a:pPr>
            <a:r>
              <a:rPr lang="en-US" dirty="0"/>
              <a:t>	- Individual who can control and coordinate </a:t>
            </a:r>
          </a:p>
          <a:p>
            <a:pPr>
              <a:buNone/>
            </a:pPr>
            <a:r>
              <a:rPr lang="en-US" dirty="0"/>
              <a:t>	- Recognizes talent - not threatened by them.</a:t>
            </a:r>
          </a:p>
          <a:p>
            <a:pPr>
              <a:buNone/>
            </a:pPr>
            <a:r>
              <a:rPr lang="en-US" dirty="0"/>
              <a:t>	- Concerned with the feasible rather than the exciting and </a:t>
            </a:r>
            <a:r>
              <a:rPr lang="en-US" dirty="0" smtClean="0"/>
              <a:t>imaginative</a:t>
            </a:r>
            <a:r>
              <a:rPr lang="en-US" dirty="0"/>
              <a:t>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t>2.</a:t>
            </a:r>
            <a:r>
              <a:rPr lang="en-US" dirty="0" smtClean="0"/>
              <a:t> Shaper / Thinker / coach </a:t>
            </a:r>
          </a:p>
          <a:p>
            <a:pPr>
              <a:buNone/>
            </a:pPr>
            <a:r>
              <a:rPr lang="en-US" dirty="0" smtClean="0"/>
              <a:t>	- Shapes decisions and thinking of the team</a:t>
            </a:r>
          </a:p>
          <a:p>
            <a:pPr>
              <a:buNone/>
            </a:pPr>
            <a:r>
              <a:rPr lang="en-US" b="1" dirty="0" smtClean="0"/>
              <a:t>3. </a:t>
            </a:r>
            <a:r>
              <a:rPr lang="en-US" dirty="0" smtClean="0"/>
              <a:t>Supporter / Coordinator  </a:t>
            </a:r>
          </a:p>
          <a:p>
            <a:pPr>
              <a:buNone/>
            </a:pPr>
            <a:r>
              <a:rPr lang="en-US" dirty="0" smtClean="0"/>
              <a:t>	- Communicates issues ,Plans and obtains adequate resources for the team.</a:t>
            </a:r>
          </a:p>
          <a:p>
            <a:pPr>
              <a:buNone/>
            </a:pPr>
            <a:r>
              <a:rPr lang="en-US" dirty="0" smtClean="0"/>
              <a:t>	- Reviews teams goals and performance, to make sure that they realistic and 	challenging</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4.</a:t>
            </a:r>
            <a:r>
              <a:rPr lang="en-US" dirty="0"/>
              <a:t> Worker / Doer</a:t>
            </a:r>
          </a:p>
          <a:p>
            <a:pPr>
              <a:buNone/>
            </a:pPr>
            <a:r>
              <a:rPr lang="en-US" dirty="0"/>
              <a:t>	-Is more practical - gets things done and wants to get on with the job once 	decisions have been taken.</a:t>
            </a:r>
          </a:p>
          <a:p>
            <a:pPr>
              <a:buNone/>
            </a:pPr>
            <a:r>
              <a:rPr lang="en-US" b="1" dirty="0"/>
              <a:t>5.</a:t>
            </a:r>
            <a:r>
              <a:rPr lang="en-US" dirty="0"/>
              <a:t> </a:t>
            </a:r>
            <a:r>
              <a:rPr lang="en-US" dirty="0" err="1"/>
              <a:t>Competer</a:t>
            </a:r>
            <a:r>
              <a:rPr lang="en-US" dirty="0"/>
              <a:t>  </a:t>
            </a:r>
          </a:p>
          <a:p>
            <a:pPr>
              <a:buNone/>
            </a:pPr>
            <a:r>
              <a:rPr lang="en-US" dirty="0"/>
              <a:t>	- Energy directed to completion of task on time and to a high standard.</a:t>
            </a:r>
          </a:p>
          <a:p>
            <a:pPr>
              <a:buNone/>
            </a:pPr>
            <a:r>
              <a:rPr lang="en-US" i="1"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2.DEMOCRATIC OR CONSULTATIVE.</a:t>
            </a:r>
            <a:endParaRPr lang="en-US" dirty="0"/>
          </a:p>
          <a:p>
            <a:pPr lvl="0" fontAlgn="base" hangingPunct="0"/>
            <a:r>
              <a:rPr lang="en-US" dirty="0"/>
              <a:t>Employees feel and believe that their inputs are desired and can influence a decision.</a:t>
            </a:r>
          </a:p>
          <a:p>
            <a:pPr lvl="0" fontAlgn="base" hangingPunct="0"/>
            <a:r>
              <a:rPr lang="en-US" dirty="0"/>
              <a:t>The subordinates are encouraged to participate in decision making. But the leader knows he is accountable for whatever is going to be produced</a:t>
            </a:r>
            <a:r>
              <a:rPr lang="en-US" dirty="0" smtClean="0"/>
              <a:t>.</a:t>
            </a:r>
            <a:r>
              <a:rPr lang="en-US" b="1" dirty="0"/>
              <a:t> </a:t>
            </a:r>
            <a:endParaRPr lang="en-US" dirty="0"/>
          </a:p>
          <a:p>
            <a:pPr>
              <a:buNone/>
            </a:pPr>
            <a:r>
              <a:rPr lang="en-US" b="1" u="sng" dirty="0"/>
              <a:t>3. LAISSEZ FAIRE.</a:t>
            </a:r>
            <a:endParaRPr lang="en-US" dirty="0"/>
          </a:p>
          <a:p>
            <a:pPr lvl="0" fontAlgn="base" hangingPunct="0"/>
            <a:r>
              <a:rPr lang="en-US" dirty="0"/>
              <a:t>The leader joins as a fellow participant. </a:t>
            </a:r>
          </a:p>
          <a:p>
            <a:pPr lvl="0" fontAlgn="base" hangingPunct="0"/>
            <a:r>
              <a:rPr lang="en-US" dirty="0"/>
              <a:t>He delegates work to subordinates and all that he wants at the end are results.</a:t>
            </a:r>
          </a:p>
          <a:p>
            <a:pPr lvl="0" fontAlgn="base" hangingPunct="0"/>
            <a:r>
              <a:rPr lang="en-US" dirty="0"/>
              <a:t>He only assists where there are major problems.</a:t>
            </a:r>
          </a:p>
          <a:p>
            <a:pPr>
              <a:buNone/>
            </a:pPr>
            <a:r>
              <a:rPr lang="en-US" b="1" dirty="0"/>
              <a:t> </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i="1" u="sng" dirty="0" smtClean="0"/>
              <a:t>How to start an effective team	</a:t>
            </a:r>
            <a:endParaRPr lang="en-US" dirty="0" smtClean="0"/>
          </a:p>
          <a:p>
            <a:pPr>
              <a:buNone/>
            </a:pPr>
            <a:r>
              <a:rPr lang="en-US" dirty="0" smtClean="0"/>
              <a:t>1. Set ground rules for the team</a:t>
            </a:r>
          </a:p>
          <a:p>
            <a:pPr>
              <a:buNone/>
            </a:pPr>
            <a:r>
              <a:rPr lang="en-US" dirty="0" smtClean="0"/>
              <a:t>2. Clarify and agree to the teams objectives.</a:t>
            </a:r>
          </a:p>
          <a:p>
            <a:pPr>
              <a:buNone/>
            </a:pPr>
            <a:r>
              <a:rPr lang="en-US" dirty="0" smtClean="0"/>
              <a:t>3. Decide how much time and energy must be committed to achieve goals.</a:t>
            </a:r>
          </a:p>
          <a:p>
            <a:pPr>
              <a:buNone/>
            </a:pPr>
            <a:r>
              <a:rPr lang="en-US" dirty="0" smtClean="0"/>
              <a:t>4. Share expectations about working together.</a:t>
            </a:r>
          </a:p>
          <a:p>
            <a:pPr>
              <a:buNone/>
            </a:pPr>
            <a:r>
              <a:rPr lang="en-US" dirty="0" smtClean="0"/>
              <a:t>5. Determine a process for conflict resolution,</a:t>
            </a: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u="sng" dirty="0"/>
              <a:t>STRATEGIES FOR EFFECTIVE TEAMS.</a:t>
            </a:r>
            <a:endParaRPr lang="en-US" dirty="0"/>
          </a:p>
          <a:p>
            <a:r>
              <a:rPr lang="en-US" dirty="0"/>
              <a:t>1. Be fair and consistent.</a:t>
            </a:r>
          </a:p>
          <a:p>
            <a:r>
              <a:rPr lang="en-US" dirty="0"/>
              <a:t>2. Keep members informed and ensure communication lines are open.</a:t>
            </a:r>
          </a:p>
          <a:p>
            <a:r>
              <a:rPr lang="en-US" dirty="0"/>
              <a:t>3. Be aware of individual needs.</a:t>
            </a:r>
          </a:p>
          <a:p>
            <a:r>
              <a:rPr lang="en-US" dirty="0"/>
              <a:t>4. Maintain respect and trust </a:t>
            </a:r>
          </a:p>
          <a:p>
            <a:r>
              <a:rPr lang="en-US" dirty="0"/>
              <a:t>5. Analyze problems objectively and rationally</a:t>
            </a:r>
            <a:r>
              <a:rPr lang="en-US" dirty="0" smtClean="0"/>
              <a:t>.</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6. Make decisions by consensus</a:t>
            </a:r>
          </a:p>
          <a:p>
            <a:r>
              <a:rPr lang="en-US" dirty="0" smtClean="0"/>
              <a:t>7. Remain flexible</a:t>
            </a:r>
          </a:p>
          <a:p>
            <a:r>
              <a:rPr lang="en-US" dirty="0" smtClean="0"/>
              <a:t>8. Promote responsibility</a:t>
            </a:r>
          </a:p>
          <a:p>
            <a:r>
              <a:rPr lang="en-US" dirty="0" smtClean="0"/>
              <a:t>9. Obtain resources and remove obstacles.</a:t>
            </a:r>
          </a:p>
          <a:p>
            <a:r>
              <a:rPr lang="en-US" dirty="0" smtClean="0"/>
              <a:t>10. Provide rewards </a:t>
            </a:r>
          </a:p>
          <a:p>
            <a:r>
              <a:rPr lang="en-US" dirty="0" smtClean="0"/>
              <a:t>11. Set achievable goals for the team. </a:t>
            </a: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u="sng" dirty="0"/>
              <a:t>CHARACTERISTICS OF EFFECTIVE TEAMS</a:t>
            </a:r>
            <a:endParaRPr lang="en-US" dirty="0"/>
          </a:p>
          <a:p>
            <a:r>
              <a:rPr lang="en-US" dirty="0"/>
              <a:t>1. Clear objectives and agreed goals </a:t>
            </a:r>
          </a:p>
          <a:p>
            <a:r>
              <a:rPr lang="en-US" dirty="0"/>
              <a:t>2. Openness and confrontation </a:t>
            </a:r>
          </a:p>
          <a:p>
            <a:r>
              <a:rPr lang="en-US" dirty="0"/>
              <a:t>3. Support and trust</a:t>
            </a:r>
          </a:p>
          <a:p>
            <a:r>
              <a:rPr lang="en-US" dirty="0"/>
              <a:t>4. Cooperation and conflict</a:t>
            </a:r>
          </a:p>
          <a:p>
            <a:r>
              <a:rPr lang="en-US" dirty="0"/>
              <a:t>5. Sound procedures </a:t>
            </a:r>
          </a:p>
          <a:p>
            <a:r>
              <a:rPr lang="en-US" dirty="0"/>
              <a:t>6. Appropriate leadership</a:t>
            </a:r>
          </a:p>
          <a:p>
            <a:r>
              <a:rPr lang="en-US" dirty="0"/>
              <a:t>7. Regular review</a:t>
            </a:r>
          </a:p>
          <a:p>
            <a:r>
              <a:rPr lang="en-US" dirty="0"/>
              <a:t>8. Individual development</a:t>
            </a:r>
          </a:p>
          <a:p>
            <a:r>
              <a:rPr lang="en-US" dirty="0"/>
              <a:t>9. Sound inter-group relations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ADVANTAGES OF TEAMWORK</a:t>
            </a:r>
            <a:endParaRPr lang="en-US" dirty="0"/>
          </a:p>
          <a:p>
            <a:pPr>
              <a:buNone/>
            </a:pPr>
            <a:r>
              <a:rPr lang="en-US" dirty="0"/>
              <a:t>-Saves time.</a:t>
            </a:r>
          </a:p>
          <a:p>
            <a:pPr>
              <a:buNone/>
            </a:pPr>
            <a:r>
              <a:rPr lang="en-US" dirty="0"/>
              <a:t>-More work is done </a:t>
            </a:r>
          </a:p>
          <a:p>
            <a:pPr>
              <a:buNone/>
            </a:pPr>
            <a:r>
              <a:rPr lang="en-US" dirty="0"/>
              <a:t>-Facilitates sharing of ideas</a:t>
            </a:r>
          </a:p>
          <a:p>
            <a:pPr>
              <a:buNone/>
            </a:pPr>
            <a:r>
              <a:rPr lang="en-US" dirty="0"/>
              <a:t>-Facilitates equitable distribution of resources.</a:t>
            </a:r>
          </a:p>
          <a:p>
            <a:pPr>
              <a:buNone/>
            </a:pPr>
            <a:r>
              <a:rPr lang="en-US" dirty="0"/>
              <a:t>-Enhances unity</a:t>
            </a:r>
            <a:r>
              <a:rPr lang="en-US" dirty="0" smtClean="0"/>
              <a:t>.</a:t>
            </a:r>
            <a:r>
              <a:rPr lang="en-US" dirty="0"/>
              <a: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-Encourages transparency, accountability, and responsibility.</a:t>
            </a:r>
          </a:p>
          <a:p>
            <a:pPr>
              <a:buNone/>
            </a:pPr>
            <a:r>
              <a:rPr lang="en-US" dirty="0" smtClean="0"/>
              <a:t>-Reduces interdepartmental conflict</a:t>
            </a:r>
          </a:p>
          <a:p>
            <a:pPr>
              <a:buNone/>
            </a:pPr>
            <a:r>
              <a:rPr lang="en-US" dirty="0" smtClean="0"/>
              <a:t>-hastens decision making</a:t>
            </a:r>
          </a:p>
          <a:p>
            <a:pPr>
              <a:buNone/>
            </a:pPr>
            <a:r>
              <a:rPr lang="en-US" dirty="0" smtClean="0"/>
              <a:t>-leads to sustainability</a:t>
            </a: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u="sng" dirty="0"/>
              <a:t>Disadvantages </a:t>
            </a:r>
            <a:endParaRPr lang="en-US" dirty="0"/>
          </a:p>
          <a:p>
            <a:pPr>
              <a:buNone/>
            </a:pPr>
            <a:r>
              <a:rPr lang="en-US" b="1" dirty="0"/>
              <a:t>-</a:t>
            </a:r>
            <a:r>
              <a:rPr lang="en-US" dirty="0"/>
              <a:t>Laxity </a:t>
            </a:r>
          </a:p>
          <a:p>
            <a:pPr>
              <a:buNone/>
            </a:pPr>
            <a:r>
              <a:rPr lang="en-US" dirty="0"/>
              <a:t>-Conflicts</a:t>
            </a:r>
          </a:p>
          <a:p>
            <a:pPr>
              <a:buNone/>
            </a:pPr>
            <a:r>
              <a:rPr lang="en-US" dirty="0"/>
              <a:t>-Time wasting</a:t>
            </a:r>
          </a:p>
          <a:p>
            <a:pPr>
              <a:buNone/>
            </a:pPr>
            <a:r>
              <a:rPr lang="en-US" dirty="0"/>
              <a:t>-Group pressure - some dominate</a:t>
            </a:r>
          </a:p>
          <a:p>
            <a:pPr>
              <a:buNone/>
            </a:pPr>
            <a:r>
              <a:rPr lang="en-US" dirty="0"/>
              <a:t>-Delays due to long discussions</a:t>
            </a:r>
          </a:p>
          <a:p>
            <a:pPr>
              <a:buNone/>
            </a:pPr>
            <a:r>
              <a:rPr lang="en-US" dirty="0"/>
              <a:t>-Talking much and doing little work</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u="sng" dirty="0"/>
              <a:t>Barriers hindering teamwork.</a:t>
            </a:r>
            <a:endParaRPr lang="en-US" dirty="0"/>
          </a:p>
          <a:p>
            <a:pPr lvl="0" fontAlgn="base" hangingPunct="0"/>
            <a:r>
              <a:rPr lang="en-US" dirty="0"/>
              <a:t>Personal differences in ideas and personalities.</a:t>
            </a:r>
          </a:p>
          <a:p>
            <a:pPr lvl="0" fontAlgn="base" hangingPunct="0"/>
            <a:r>
              <a:rPr lang="en-US" dirty="0"/>
              <a:t>Lack of awareness of importance in collaboration.</a:t>
            </a:r>
          </a:p>
          <a:p>
            <a:pPr lvl="0" fontAlgn="base" hangingPunct="0"/>
            <a:r>
              <a:rPr lang="en-US" dirty="0"/>
              <a:t>Poor leadership.</a:t>
            </a:r>
          </a:p>
          <a:p>
            <a:pPr lvl="0" fontAlgn="base" hangingPunct="0"/>
            <a:r>
              <a:rPr lang="en-US" dirty="0"/>
              <a:t>High staff turnover </a:t>
            </a:r>
          </a:p>
          <a:p>
            <a:pPr lvl="0" fontAlgn="base" hangingPunct="0"/>
            <a:r>
              <a:rPr lang="en-US" dirty="0"/>
              <a:t>Poor communication skills.</a:t>
            </a:r>
          </a:p>
          <a:p>
            <a:pPr lvl="0" fontAlgn="base" hangingPunct="0"/>
            <a:r>
              <a:rPr lang="en-US" dirty="0"/>
              <a:t>Cultural or religious differences.</a:t>
            </a:r>
          </a:p>
          <a:p>
            <a:pPr lvl="0" fontAlgn="base" hangingPunct="0"/>
            <a:r>
              <a:rPr lang="en-US" dirty="0"/>
              <a:t>Lack of funds</a:t>
            </a:r>
            <a:r>
              <a:rPr lang="en-US" dirty="0" smtClean="0"/>
              <a:t>.</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r>
              <a:rPr lang="en-US" dirty="0" smtClean="0"/>
              <a:t>Bureaucracy or red tape.</a:t>
            </a:r>
          </a:p>
          <a:p>
            <a:pPr lvl="0" fontAlgn="base" hangingPunct="0"/>
            <a:r>
              <a:rPr lang="en-US" dirty="0" smtClean="0"/>
              <a:t>Corruption/</a:t>
            </a:r>
          </a:p>
          <a:p>
            <a:pPr lvl="0" fontAlgn="base" hangingPunct="0"/>
            <a:r>
              <a:rPr lang="en-US" dirty="0" smtClean="0"/>
              <a:t>Conflicting priorities.</a:t>
            </a:r>
          </a:p>
          <a:p>
            <a:pPr lvl="0" fontAlgn="base" hangingPunct="0"/>
            <a:r>
              <a:rPr lang="en-US" dirty="0" smtClean="0"/>
              <a:t>Political differences.</a:t>
            </a:r>
          </a:p>
          <a:p>
            <a:pPr lvl="0" fontAlgn="base" hangingPunct="0"/>
            <a:r>
              <a:rPr lang="en-US" dirty="0" smtClean="0"/>
              <a:t>Lack of time</a:t>
            </a:r>
          </a:p>
          <a:p>
            <a:pPr lvl="0" fontAlgn="base" hangingPunct="0"/>
            <a:r>
              <a:rPr lang="en-US" dirty="0" smtClean="0"/>
              <a:t>negative attitude</a:t>
            </a:r>
          </a:p>
          <a:p>
            <a:pPr lvl="0" fontAlgn="base" hangingPunct="0"/>
            <a:r>
              <a:rPr lang="en-US" dirty="0" smtClean="0"/>
              <a:t>Personalization of the activity.</a:t>
            </a:r>
          </a:p>
          <a:p>
            <a:pPr lvl="0" fontAlgn="base" hangingPunct="0"/>
            <a:r>
              <a:rPr lang="en-US" dirty="0" smtClean="0"/>
              <a:t>Hidden objectives</a:t>
            </a:r>
          </a:p>
          <a:p>
            <a:pPr lvl="0" fontAlgn="base" hangingPunct="0"/>
            <a:r>
              <a:rPr lang="en-US" dirty="0" smtClean="0"/>
              <a:t>tribalism\ nepotism</a:t>
            </a:r>
            <a:r>
              <a:rPr lang="en-US" b="1" dirty="0" smtClean="0"/>
              <a:t> </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t>Describe the structure of a health system in </a:t>
            </a:r>
            <a:r>
              <a:rPr lang="en-US" dirty="0" err="1" smtClean="0"/>
              <a:t>kenya</a:t>
            </a:r>
            <a:endParaRPr lang="en-US" dirty="0" smtClean="0"/>
          </a:p>
          <a:p>
            <a:r>
              <a:rPr lang="en-US" dirty="0" smtClean="0"/>
              <a:t>Discuss the purpose of organization of health care services in </a:t>
            </a:r>
            <a:r>
              <a:rPr lang="en-US" dirty="0" err="1" smtClean="0"/>
              <a:t>kenya</a:t>
            </a:r>
            <a:endParaRPr lang="en-US" dirty="0" smtClean="0"/>
          </a:p>
          <a:p>
            <a:r>
              <a:rPr lang="en-US" dirty="0" smtClean="0"/>
              <a:t>Describe the functions of health system</a:t>
            </a:r>
          </a:p>
          <a:p>
            <a:r>
              <a:rPr lang="en-US" dirty="0" smtClean="0"/>
              <a:t>Outline the levels of service  and the </a:t>
            </a:r>
            <a:r>
              <a:rPr lang="en-US" dirty="0" err="1" smtClean="0"/>
              <a:t>refferral</a:t>
            </a:r>
            <a:r>
              <a:rPr lang="en-US" dirty="0" smtClean="0"/>
              <a:t> system in </a:t>
            </a:r>
            <a:r>
              <a:rPr lang="en-US" dirty="0" err="1" smtClean="0"/>
              <a:t>kenya</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3" name="Content Placeholder 2"/>
          <p:cNvSpPr>
            <a:spLocks noGrp="1"/>
          </p:cNvSpPr>
          <p:nvPr>
            <p:ph idx="1"/>
          </p:nvPr>
        </p:nvSpPr>
        <p:spPr/>
        <p:txBody>
          <a:bodyPr>
            <a:normAutofit fontScale="85000" lnSpcReduction="20000"/>
          </a:bodyPr>
          <a:lstStyle/>
          <a:p>
            <a:pPr lvl="0" fontAlgn="base" hangingPunct="0"/>
            <a:r>
              <a:rPr lang="en-US" dirty="0"/>
              <a:t>In an organization the people who work, there is the most valuable resource.</a:t>
            </a:r>
          </a:p>
          <a:p>
            <a:pPr lvl="0" fontAlgn="base" hangingPunct="0"/>
            <a:r>
              <a:rPr lang="en-US" dirty="0"/>
              <a:t>Staffing is the process of identifying, recruiting, training and developing personnel, in order to utilize resources appropriately to achieve objectives and goals of the organization.</a:t>
            </a:r>
          </a:p>
          <a:p>
            <a:pPr lvl="0" fontAlgn="base" hangingPunct="0"/>
            <a:r>
              <a:rPr lang="en-US" dirty="0"/>
              <a:t>Technology and physical resources are not enough, managers should be interested in employees’ needs. Personnel department recruits and looks after employees.</a:t>
            </a:r>
          </a:p>
          <a:p>
            <a:r>
              <a:rPr lang="en-US" dirty="0"/>
              <a:t>Apart from these, the personnel department has other functions :</a:t>
            </a:r>
          </a:p>
          <a:p>
            <a:pPr lvl="0" fontAlgn="base" hangingPunct="0"/>
            <a:r>
              <a:rPr lang="en-US" dirty="0"/>
              <a:t>Health and safety</a:t>
            </a:r>
          </a:p>
          <a:p>
            <a:pPr lvl="0" fontAlgn="base" hangingPunct="0"/>
            <a:r>
              <a:rPr lang="en-US" dirty="0"/>
              <a:t>Equal opportunities</a:t>
            </a:r>
          </a:p>
          <a:p>
            <a:pPr lvl="0" fontAlgn="base" hangingPunct="0"/>
            <a:r>
              <a:rPr lang="en-US" dirty="0"/>
              <a:t>Bargaining</a:t>
            </a:r>
          </a:p>
          <a:p>
            <a:pPr lvl="0" fontAlgn="base" hangingPunct="0"/>
            <a:r>
              <a:rPr lang="en-US" dirty="0"/>
              <a:t>Appraisals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 process</a:t>
            </a:r>
            <a:endParaRPr lang="en-US" dirty="0"/>
          </a:p>
        </p:txBody>
      </p:sp>
      <p:sp>
        <p:nvSpPr>
          <p:cNvPr id="3" name="Content Placeholder 2"/>
          <p:cNvSpPr>
            <a:spLocks noGrp="1"/>
          </p:cNvSpPr>
          <p:nvPr>
            <p:ph idx="1"/>
          </p:nvPr>
        </p:nvSpPr>
        <p:spPr/>
        <p:txBody>
          <a:bodyPr>
            <a:normAutofit/>
          </a:bodyPr>
          <a:lstStyle/>
          <a:p>
            <a:pPr lvl="0" fontAlgn="base" hangingPunct="0">
              <a:buNone/>
            </a:pPr>
            <a:r>
              <a:rPr lang="en-US" dirty="0" smtClean="0"/>
              <a:t>1.Identification </a:t>
            </a:r>
            <a:r>
              <a:rPr lang="en-US" dirty="0"/>
              <a:t>of roles of the organization and minimal requirements necessary to perform the job.</a:t>
            </a:r>
          </a:p>
          <a:p>
            <a:pPr lvl="0" fontAlgn="base" hangingPunct="0">
              <a:buNone/>
            </a:pPr>
            <a:r>
              <a:rPr lang="en-US" dirty="0" smtClean="0"/>
              <a:t>2.Place </a:t>
            </a:r>
            <a:r>
              <a:rPr lang="en-US" dirty="0"/>
              <a:t>advertisement, or announcement through national and international media indicating the geographical position of the organization.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Note:</a:t>
            </a:r>
            <a:endParaRPr lang="en-US" dirty="0" smtClean="0"/>
          </a:p>
          <a:p>
            <a:r>
              <a:rPr lang="en-US" dirty="0" smtClean="0"/>
              <a:t>Job advertisements form an important  part of the recruitment  process. A good advert should contain:</a:t>
            </a:r>
          </a:p>
          <a:p>
            <a:r>
              <a:rPr lang="en-US" dirty="0" smtClean="0"/>
              <a:t>- Job title</a:t>
            </a:r>
          </a:p>
          <a:p>
            <a:r>
              <a:rPr lang="en-US" dirty="0" smtClean="0"/>
              <a:t>- Job description</a:t>
            </a:r>
          </a:p>
          <a:p>
            <a:r>
              <a:rPr lang="en-US" dirty="0" smtClean="0"/>
              <a:t>- Organization activities and marketplace</a:t>
            </a:r>
          </a:p>
          <a:p>
            <a:r>
              <a:rPr lang="en-US" dirty="0" smtClean="0"/>
              <a:t>- Location</a:t>
            </a:r>
          </a:p>
          <a:p>
            <a:r>
              <a:rPr lang="en-US" dirty="0" smtClean="0"/>
              <a:t>- Salary expectation</a:t>
            </a:r>
          </a:p>
          <a:p>
            <a:r>
              <a:rPr lang="en-US" dirty="0" smtClean="0"/>
              <a:t>- Address and contact</a:t>
            </a:r>
          </a:p>
          <a:p>
            <a:r>
              <a:rPr lang="en-US" dirty="0" smtClean="0"/>
              <a:t>- Qualification and experience</a:t>
            </a:r>
          </a:p>
          <a:p>
            <a:r>
              <a:rPr lang="en-US" dirty="0" smtClean="0"/>
              <a:t>- Free benefits if any</a:t>
            </a:r>
          </a:p>
          <a:p>
            <a:r>
              <a:rPr lang="en-US" dirty="0" smtClean="0"/>
              <a:t>- Organization’s identity</a:t>
            </a:r>
          </a:p>
          <a:p>
            <a:r>
              <a:rPr lang="en-US" dirty="0" smtClean="0"/>
              <a:t>- Title of immediate supervisor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a:bodyPr>
          <a:lstStyle/>
          <a:p>
            <a:pPr lvl="0" fontAlgn="base" hangingPunct="0">
              <a:buNone/>
            </a:pPr>
            <a:r>
              <a:rPr lang="en-US" dirty="0"/>
              <a:t>3</a:t>
            </a:r>
            <a:r>
              <a:rPr lang="en-US" dirty="0" smtClean="0"/>
              <a:t>.The </a:t>
            </a:r>
            <a:r>
              <a:rPr lang="en-US" dirty="0"/>
              <a:t>job analysis should provide the precise job contents, duties, activities, to be performed, responsibilities, qualifications and the results expected from the various roles of the organization.</a:t>
            </a:r>
          </a:p>
          <a:p>
            <a:pPr lvl="0" fontAlgn="base" hangingPunct="0">
              <a:buNone/>
            </a:pPr>
            <a:r>
              <a:rPr lang="en-US" dirty="0"/>
              <a:t>4</a:t>
            </a:r>
            <a:r>
              <a:rPr lang="en-US" dirty="0" smtClean="0"/>
              <a:t>.Perform </a:t>
            </a:r>
            <a:r>
              <a:rPr lang="en-US" dirty="0"/>
              <a:t>selection through the preliminary interviews to eliminate the obviously unqualified applicants based on excessive demands, inadequate training or education.</a:t>
            </a:r>
          </a:p>
          <a:p>
            <a:pPr lvl="0" fontAlgn="base" hangingPunct="0">
              <a:buNone/>
            </a:pPr>
            <a:r>
              <a:rPr lang="en-US" dirty="0"/>
              <a:t>5</a:t>
            </a:r>
            <a:r>
              <a:rPr lang="en-US" dirty="0" smtClean="0"/>
              <a:t>.Testing </a:t>
            </a:r>
            <a:r>
              <a:rPr lang="en-US" dirty="0"/>
              <a:t>is applied to screen the applicants in terms of skills, abilities, aptitudes, interest, personality, and attitudes. The test should be reliable, valued, standardized, and objective.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buNone/>
            </a:pPr>
            <a:r>
              <a:rPr lang="en-US" dirty="0" smtClean="0"/>
              <a:t>6.After the management approval of engaging the employee, a medical examination will be performed to determine the presence of any existing medical conditions  and to ascertain if the applicant is physically capable of performing the job and to provide a record to protect the company against claims for previously  existing medical conditions.</a:t>
            </a:r>
          </a:p>
          <a:p>
            <a:pPr lvl="0" fontAlgn="base" hangingPunct="0">
              <a:buNone/>
            </a:pPr>
            <a:r>
              <a:rPr lang="en-US" dirty="0" smtClean="0"/>
              <a:t>7.An offer is then made to the successful applicant, subject to a favorable response from the referees and the medical report.</a:t>
            </a:r>
          </a:p>
          <a:p>
            <a:pPr lvl="0" fontAlgn="base" hangingPunct="0">
              <a:buNone/>
            </a:pPr>
            <a:r>
              <a:rPr lang="en-US" dirty="0" smtClean="0"/>
              <a:t>8.Employee then undergoes an orientation </a:t>
            </a:r>
            <a:r>
              <a:rPr lang="en-US" dirty="0" err="1" smtClean="0"/>
              <a:t>programme</a:t>
            </a:r>
            <a:r>
              <a:rPr lang="en-US" dirty="0" smtClean="0"/>
              <a:t> i.e. introduction to the job, the organization and other employees.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a:t>
            </a:r>
            <a:endParaRPr lang="en-US" dirty="0"/>
          </a:p>
        </p:txBody>
      </p:sp>
      <p:sp>
        <p:nvSpPr>
          <p:cNvPr id="3" name="Content Placeholder 2"/>
          <p:cNvSpPr>
            <a:spLocks noGrp="1"/>
          </p:cNvSpPr>
          <p:nvPr>
            <p:ph idx="1"/>
          </p:nvPr>
        </p:nvSpPr>
        <p:spPr/>
        <p:txBody>
          <a:bodyPr>
            <a:normAutofit fontScale="85000" lnSpcReduction="10000"/>
          </a:bodyPr>
          <a:lstStyle/>
          <a:p>
            <a:r>
              <a:rPr lang="en-US" dirty="0"/>
              <a:t> It is a dynamic process in a group whereby one individual influences the others to contribute voluntarily to the achievement of group tasks in a given situation.</a:t>
            </a:r>
          </a:p>
          <a:p>
            <a:r>
              <a:rPr lang="en-US" dirty="0"/>
              <a:t> The activities of managers cover many areas but the most important function as a leader is to encourage employees to produce the best work in order to improve the performance.</a:t>
            </a:r>
          </a:p>
          <a:p>
            <a:pPr>
              <a:buNone/>
            </a:pPr>
            <a:r>
              <a:rPr lang="en-US" b="1" dirty="0"/>
              <a:t>A leader:</a:t>
            </a:r>
            <a:r>
              <a:rPr lang="en-US" dirty="0"/>
              <a:t>	</a:t>
            </a:r>
          </a:p>
          <a:p>
            <a:pPr lvl="0" fontAlgn="base" hangingPunct="0"/>
            <a:r>
              <a:rPr lang="en-US" dirty="0"/>
              <a:t>Plans</a:t>
            </a:r>
          </a:p>
          <a:p>
            <a:pPr lvl="0" fontAlgn="base" hangingPunct="0"/>
            <a:r>
              <a:rPr lang="en-US" dirty="0"/>
              <a:t>Makes policies</a:t>
            </a:r>
          </a:p>
          <a:p>
            <a:pPr lvl="0" fontAlgn="base" hangingPunct="0"/>
            <a:r>
              <a:rPr lang="en-US" dirty="0"/>
              <a:t>Organizes</a:t>
            </a:r>
          </a:p>
          <a:p>
            <a:pPr lvl="0" fontAlgn="base" hangingPunct="0"/>
            <a:r>
              <a:rPr lang="en-US" dirty="0"/>
              <a:t>Controls</a:t>
            </a:r>
          </a:p>
          <a:p>
            <a:pPr lvl="0" fontAlgn="base" hangingPunct="0"/>
            <a:r>
              <a:rPr lang="en-US" dirty="0"/>
              <a:t>Coordinates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Advantages of internal recruitment</a:t>
            </a:r>
            <a:endParaRPr lang="en-US" dirty="0"/>
          </a:p>
          <a:p>
            <a:pPr lvl="0" fontAlgn="base" hangingPunct="0"/>
            <a:r>
              <a:rPr lang="en-US" dirty="0"/>
              <a:t>One knows what he or she is getting.</a:t>
            </a:r>
          </a:p>
          <a:p>
            <a:pPr lvl="0" fontAlgn="base" hangingPunct="0"/>
            <a:r>
              <a:rPr lang="en-US" dirty="0"/>
              <a:t>It saves on recruitment costs.</a:t>
            </a:r>
          </a:p>
          <a:p>
            <a:pPr lvl="0" fontAlgn="base" hangingPunct="0"/>
            <a:r>
              <a:rPr lang="en-US" dirty="0"/>
              <a:t>Promotion is seen as an incentive to other employees</a:t>
            </a:r>
            <a:r>
              <a:rPr lang="en-US" dirty="0" smtClean="0"/>
              <a:t>.</a:t>
            </a:r>
            <a:r>
              <a:rPr lang="en-US" dirty="0"/>
              <a:t> </a:t>
            </a:r>
          </a:p>
          <a:p>
            <a:pPr>
              <a:buNone/>
            </a:pPr>
            <a:r>
              <a:rPr lang="en-US" b="1" u="sng" dirty="0"/>
              <a:t>Disadvantages </a:t>
            </a:r>
            <a:endParaRPr lang="en-US" dirty="0"/>
          </a:p>
          <a:p>
            <a:pPr lvl="0" fontAlgn="base" hangingPunct="0"/>
            <a:r>
              <a:rPr lang="en-US" dirty="0"/>
              <a:t>There no new ideas.</a:t>
            </a:r>
          </a:p>
          <a:p>
            <a:pPr lvl="0" fontAlgn="base" hangingPunct="0"/>
            <a:r>
              <a:rPr lang="en-US" dirty="0"/>
              <a:t>There will be no “buzz”- an efficiency that follows a new recruitment.</a:t>
            </a:r>
          </a:p>
          <a:p>
            <a:pPr lvl="0" fontAlgn="base" hangingPunct="0"/>
            <a:r>
              <a:rPr lang="en-US" dirty="0"/>
              <a:t>There is need to replace the person recruited.</a:t>
            </a:r>
          </a:p>
          <a:p>
            <a:pPr lvl="0" fontAlgn="base" hangingPunct="0"/>
            <a:r>
              <a:rPr lang="en-US" dirty="0"/>
              <a:t>Promotion of one may upset others.</a:t>
            </a:r>
          </a:p>
          <a:p>
            <a:r>
              <a:rPr lang="en-US" dirty="0"/>
              <a:t> An insider already knows the organization and his qualities are already familiar to the managers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fontAlgn="base" hangingPunct="0"/>
            <a:r>
              <a:rPr lang="en-US" dirty="0"/>
              <a:t>An insider will not introduce new ideas picked from outside the way an outsider could</a:t>
            </a:r>
            <a:r>
              <a:rPr lang="en-US" dirty="0" smtClean="0"/>
              <a:t>.</a:t>
            </a:r>
            <a:r>
              <a:rPr lang="en-US" dirty="0"/>
              <a:t> </a:t>
            </a:r>
          </a:p>
          <a:p>
            <a:pPr>
              <a:buNone/>
            </a:pPr>
            <a:r>
              <a:rPr lang="en-US" b="1" u="sng" dirty="0"/>
              <a:t>ORIENTATION OR INDUCTION</a:t>
            </a:r>
            <a:endParaRPr lang="en-US" dirty="0"/>
          </a:p>
          <a:p>
            <a:r>
              <a:rPr lang="en-US" dirty="0"/>
              <a:t>New members of an organization need to have a period of induction. This involves:</a:t>
            </a:r>
          </a:p>
          <a:p>
            <a:pPr lvl="0" fontAlgn="base" hangingPunct="0"/>
            <a:r>
              <a:rPr lang="en-US" dirty="0"/>
              <a:t>Short familiarization course</a:t>
            </a:r>
          </a:p>
          <a:p>
            <a:pPr lvl="0" fontAlgn="base" hangingPunct="0"/>
            <a:r>
              <a:rPr lang="en-US" dirty="0"/>
              <a:t>following an experienced employee around </a:t>
            </a:r>
          </a:p>
          <a:p>
            <a:pPr lvl="0" fontAlgn="base" hangingPunct="0"/>
            <a:r>
              <a:rPr lang="en-US" dirty="0"/>
              <a:t>part-time working</a:t>
            </a:r>
          </a:p>
          <a:p>
            <a:pPr lvl="0" fontAlgn="base" hangingPunct="0"/>
            <a:r>
              <a:rPr lang="en-US" dirty="0"/>
              <a:t>any other means of gentle </a:t>
            </a:r>
            <a:r>
              <a:rPr lang="en-US" dirty="0" smtClean="0"/>
              <a:t>induction</a:t>
            </a: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u="sng" dirty="0" smtClean="0"/>
              <a:t>Purposes of induction</a:t>
            </a:r>
            <a:endParaRPr lang="en-US" dirty="0" smtClean="0"/>
          </a:p>
          <a:p>
            <a:pPr lvl="0" fontAlgn="base" hangingPunct="0"/>
            <a:r>
              <a:rPr lang="en-US" dirty="0" smtClean="0"/>
              <a:t>To create a favorable impression about the organization in the new employee.</a:t>
            </a:r>
          </a:p>
          <a:p>
            <a:pPr lvl="0" fontAlgn="base" hangingPunct="0"/>
            <a:r>
              <a:rPr lang="en-US" dirty="0" smtClean="0"/>
              <a:t>To help the new employee adjust to the job quickly.</a:t>
            </a:r>
          </a:p>
          <a:p>
            <a:pPr lvl="0" fontAlgn="base" hangingPunct="0"/>
            <a:r>
              <a:rPr lang="en-US" dirty="0" smtClean="0"/>
              <a:t>To provide specific information concerning the task and performance expectations of the job.</a:t>
            </a:r>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u="sng" dirty="0"/>
              <a:t>CAREER MANAGEMENT</a:t>
            </a:r>
            <a:endParaRPr lang="en-US" dirty="0"/>
          </a:p>
          <a:p>
            <a:r>
              <a:rPr lang="en-US" dirty="0"/>
              <a:t> It is a formalized approach to ensure that employees have the opportunity to maximize their potential effectively and efficiently in an organization setup.</a:t>
            </a:r>
          </a:p>
          <a:p>
            <a:r>
              <a:rPr lang="en-US" dirty="0"/>
              <a:t>When employee’s career needs are not  in line with the needs of the organization, he will probably decide to leave.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err="1" smtClean="0"/>
              <a:t>appraissal</a:t>
            </a:r>
            <a:endParaRPr lang="en-US" dirty="0"/>
          </a:p>
        </p:txBody>
      </p:sp>
      <p:sp>
        <p:nvSpPr>
          <p:cNvPr id="3" name="Content Placeholder 2"/>
          <p:cNvSpPr>
            <a:spLocks noGrp="1"/>
          </p:cNvSpPr>
          <p:nvPr>
            <p:ph idx="1"/>
          </p:nvPr>
        </p:nvSpPr>
        <p:spPr/>
        <p:txBody>
          <a:bodyPr>
            <a:normAutofit lnSpcReduction="10000"/>
          </a:bodyPr>
          <a:lstStyle/>
          <a:p>
            <a:r>
              <a:rPr lang="en-US" dirty="0"/>
              <a:t>It is an integral part of the staffing function which provides the periodic feedback needed to evaluate the effectiveness of the individuals who are trainable and who possess the essential skills needed to meet the current and future job requirements.</a:t>
            </a:r>
          </a:p>
          <a:p>
            <a:r>
              <a:rPr lang="en-US" dirty="0" smtClean="0"/>
              <a:t>It </a:t>
            </a:r>
            <a:r>
              <a:rPr lang="en-US" dirty="0"/>
              <a:t>is also the development of a work environment in which employees and managers set objectives, monitor results and formally evaluate success against predetermined performance goals.</a:t>
            </a:r>
          </a:p>
          <a:p>
            <a:r>
              <a:rPr lang="en-US" dirty="0"/>
              <a:t>It is a formal mechanism by which an organization can evaluate or assess their human assets</a:t>
            </a:r>
            <a:r>
              <a:rPr lang="en-US" dirty="0" smtClean="0"/>
              <a:t>.</a:t>
            </a: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Objectives of  appraisal.</a:t>
            </a:r>
            <a:endParaRPr lang="en-US" dirty="0"/>
          </a:p>
          <a:p>
            <a:pPr lvl="0" fontAlgn="base" hangingPunct="0"/>
            <a:r>
              <a:rPr lang="en-US" dirty="0"/>
              <a:t>To identify an individual’s current level of job performance.</a:t>
            </a:r>
          </a:p>
          <a:p>
            <a:pPr lvl="0" fontAlgn="base" hangingPunct="0"/>
            <a:r>
              <a:rPr lang="en-US" dirty="0"/>
              <a:t>To identify employee strengths and weaknesses.</a:t>
            </a:r>
          </a:p>
          <a:p>
            <a:pPr lvl="0" fontAlgn="base" hangingPunct="0"/>
            <a:r>
              <a:rPr lang="en-US" dirty="0"/>
              <a:t>To enable employees improve performance.</a:t>
            </a:r>
          </a:p>
          <a:p>
            <a:pPr lvl="0" fontAlgn="base" hangingPunct="0"/>
            <a:r>
              <a:rPr lang="en-US" dirty="0"/>
              <a:t>Provide a basis for rewarding employees  in relation to their contribution to the organizational goals.</a:t>
            </a:r>
          </a:p>
          <a:p>
            <a:pPr lvl="0" fontAlgn="base" hangingPunct="0"/>
            <a:r>
              <a:rPr lang="en-US" dirty="0"/>
              <a:t>To motivate individuals.</a:t>
            </a:r>
          </a:p>
          <a:p>
            <a:pPr lvl="0" fontAlgn="base" hangingPunct="0"/>
            <a:r>
              <a:rPr lang="en-US" dirty="0"/>
              <a:t>To identify training and development needs.</a:t>
            </a:r>
          </a:p>
          <a:p>
            <a:pPr lvl="0" fontAlgn="base" hangingPunct="0"/>
            <a:r>
              <a:rPr lang="en-US" dirty="0"/>
              <a:t>To identify  potential performance</a:t>
            </a:r>
          </a:p>
          <a:p>
            <a:pPr lvl="0" fontAlgn="base" hangingPunct="0"/>
            <a:r>
              <a:rPr lang="en-US" dirty="0"/>
              <a:t>To identify information for succession planning.</a:t>
            </a:r>
          </a:p>
          <a:p>
            <a:pPr lvl="0" fontAlgn="base" hangingPunct="0"/>
            <a:r>
              <a:rPr lang="en-US" dirty="0"/>
              <a:t> The end result is to assess present performance in order to;</a:t>
            </a:r>
          </a:p>
          <a:p>
            <a:r>
              <a:rPr lang="en-US" b="1" dirty="0"/>
              <a:t>	- </a:t>
            </a:r>
            <a:r>
              <a:rPr lang="en-US" dirty="0"/>
              <a:t>reward people fairly</a:t>
            </a:r>
          </a:p>
          <a:p>
            <a:r>
              <a:rPr lang="en-US" dirty="0"/>
              <a:t>	- identify those for promotion and transfer and training needs.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Annual staff appraisal report.</a:t>
            </a:r>
            <a:endParaRPr lang="en-US" dirty="0"/>
          </a:p>
          <a:p>
            <a:pPr lvl="0" fontAlgn="base" hangingPunct="0"/>
            <a:r>
              <a:rPr lang="en-US" dirty="0"/>
              <a:t>It is a system designed to assess the officer’s performance in the job as comprehensively and objectively as possible wit h the help of full knowledge and understanding.</a:t>
            </a:r>
          </a:p>
          <a:p>
            <a:pPr lvl="0" fontAlgn="base" hangingPunct="0"/>
            <a:r>
              <a:rPr lang="en-US" dirty="0"/>
              <a:t>It  should reflect the incidents covering achievements and failures over the review period.</a:t>
            </a:r>
          </a:p>
          <a:p>
            <a:pPr lvl="0" fontAlgn="base" hangingPunct="0"/>
            <a:r>
              <a:rPr lang="en-US" dirty="0"/>
              <a:t>It should be submitted at least once in a calendar year</a:t>
            </a:r>
            <a:r>
              <a:rPr lang="en-US" dirty="0" smtClean="0"/>
              <a:t>.</a:t>
            </a: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u="sng" dirty="0"/>
              <a:t>It contains:  </a:t>
            </a:r>
            <a:endParaRPr lang="en-US" dirty="0"/>
          </a:p>
          <a:p>
            <a:pPr lvl="0" fontAlgn="base" hangingPunct="0"/>
            <a:r>
              <a:rPr lang="en-US" dirty="0"/>
              <a:t>Personal particulars e.g. name, age, sex etc</a:t>
            </a:r>
          </a:p>
          <a:p>
            <a:pPr lvl="0" fontAlgn="base" hangingPunct="0"/>
            <a:r>
              <a:rPr lang="en-US" dirty="0"/>
              <a:t>Employment record i.e. date of employment, job group, any acting appointment, special duty allowance, permanent or temporary or contract, duty station.</a:t>
            </a:r>
          </a:p>
          <a:p>
            <a:pPr lvl="0" fontAlgn="base" hangingPunct="0"/>
            <a:r>
              <a:rPr lang="en-US" dirty="0"/>
              <a:t>Qualifications- academic, professional, experience.</a:t>
            </a:r>
          </a:p>
          <a:p>
            <a:pPr lvl="0" fontAlgn="base" hangingPunct="0"/>
            <a:r>
              <a:rPr lang="en-US" dirty="0"/>
              <a:t>Self assessment- 	-summary of duties and responsibilities </a:t>
            </a:r>
          </a:p>
          <a:p>
            <a:pPr>
              <a:buNone/>
            </a:pPr>
            <a:r>
              <a:rPr lang="en-US" dirty="0"/>
              <a:t>			</a:t>
            </a:r>
            <a:r>
              <a:rPr lang="en-US" dirty="0" smtClean="0"/>
              <a:t>           - </a:t>
            </a:r>
            <a:r>
              <a:rPr lang="en-US" dirty="0"/>
              <a:t>have courses or work benefited you?						- have you gained any experience?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5. Assessment by the reporting officer.</a:t>
            </a:r>
          </a:p>
          <a:p>
            <a:pPr lvl="0" fontAlgn="base" hangingPunct="0"/>
            <a:r>
              <a:rPr lang="en-US" dirty="0"/>
              <a:t>Job requirement, skills, experience,.</a:t>
            </a:r>
          </a:p>
          <a:p>
            <a:pPr lvl="0" fontAlgn="base" hangingPunct="0"/>
            <a:r>
              <a:rPr lang="en-US" dirty="0"/>
              <a:t>Performance </a:t>
            </a:r>
          </a:p>
          <a:p>
            <a:pPr lvl="0" fontAlgn="base" hangingPunct="0"/>
            <a:r>
              <a:rPr lang="en-US" dirty="0"/>
              <a:t>Knowledge of work</a:t>
            </a:r>
          </a:p>
          <a:p>
            <a:pPr lvl="0" fontAlgn="base" hangingPunct="0"/>
            <a:r>
              <a:rPr lang="en-US" dirty="0"/>
              <a:t>Initiative and ability to learn</a:t>
            </a:r>
          </a:p>
          <a:p>
            <a:pPr lvl="0" fontAlgn="base" hangingPunct="0"/>
            <a:r>
              <a:rPr lang="en-US" dirty="0"/>
              <a:t>Cooperation</a:t>
            </a:r>
          </a:p>
          <a:p>
            <a:pPr lvl="0" fontAlgn="base" hangingPunct="0"/>
            <a:r>
              <a:rPr lang="en-US" dirty="0"/>
              <a:t>Judgment</a:t>
            </a:r>
          </a:p>
          <a:p>
            <a:pPr lvl="0" fontAlgn="base" hangingPunct="0"/>
            <a:r>
              <a:rPr lang="en-US" dirty="0"/>
              <a:t>Diligence</a:t>
            </a:r>
          </a:p>
          <a:p>
            <a:pPr lvl="0" fontAlgn="base" hangingPunct="0"/>
            <a:r>
              <a:rPr lang="en-US" dirty="0"/>
              <a:t>Discipline and conduct</a:t>
            </a:r>
          </a:p>
          <a:p>
            <a:pPr lvl="0" fontAlgn="base" hangingPunct="0"/>
            <a:r>
              <a:rPr lang="en-US" dirty="0"/>
              <a:t>Communication</a:t>
            </a:r>
          </a:p>
          <a:p>
            <a:pPr lvl="0" fontAlgn="base" hangingPunct="0"/>
            <a:r>
              <a:rPr lang="en-US" dirty="0"/>
              <a:t>Promotion potential</a:t>
            </a:r>
          </a:p>
          <a:p>
            <a:pPr lvl="0" fontAlgn="base" hangingPunct="0"/>
            <a:r>
              <a:rPr lang="en-US" dirty="0"/>
              <a:t>Proposal for performance </a:t>
            </a:r>
            <a:r>
              <a:rPr lang="en-US" dirty="0" err="1"/>
              <a:t>improval</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a:t>Decision making is an everyday activity that may be on the spur of the moment or may involve much thought and consultation. It may be emotional or reasoned.</a:t>
            </a:r>
          </a:p>
          <a:p>
            <a:pPr>
              <a:buNone/>
            </a:pPr>
            <a:r>
              <a:rPr lang="en-US" b="1" u="sng" dirty="0"/>
              <a:t>Definition </a:t>
            </a:r>
            <a:endParaRPr lang="en-US" dirty="0"/>
          </a:p>
          <a:p>
            <a:r>
              <a:rPr lang="en-US" dirty="0"/>
              <a:t>It is the process through which a course of action is selected as a solution to a specific problem</a:t>
            </a:r>
            <a:r>
              <a:rPr lang="en-US" dirty="0" smtClean="0"/>
              <a:t>.</a:t>
            </a:r>
          </a:p>
          <a:p>
            <a:pPr>
              <a:buNone/>
            </a:pPr>
            <a:r>
              <a:rPr lang="en-US" dirty="0" smtClean="0"/>
              <a:t> </a:t>
            </a:r>
            <a:r>
              <a:rPr lang="en-US" b="1" dirty="0"/>
              <a:t>Or</a:t>
            </a:r>
            <a:endParaRPr lang="en-US" dirty="0"/>
          </a:p>
          <a:p>
            <a:r>
              <a:rPr lang="en-US" dirty="0"/>
              <a:t>A choice of option or alternatives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LEADERS</a:t>
            </a:r>
            <a:endParaRPr lang="en-US" dirty="0"/>
          </a:p>
        </p:txBody>
      </p:sp>
      <p:sp>
        <p:nvSpPr>
          <p:cNvPr id="3" name="Content Placeholder 2"/>
          <p:cNvSpPr>
            <a:spLocks noGrp="1"/>
          </p:cNvSpPr>
          <p:nvPr>
            <p:ph idx="1"/>
          </p:nvPr>
        </p:nvSpPr>
        <p:spPr/>
        <p:txBody>
          <a:bodyPr>
            <a:normAutofit fontScale="70000" lnSpcReduction="20000"/>
          </a:bodyPr>
          <a:lstStyle/>
          <a:p>
            <a:pPr lvl="0" fontAlgn="base" hangingPunct="0">
              <a:buNone/>
            </a:pPr>
            <a:r>
              <a:rPr lang="en-US" b="1" dirty="0" smtClean="0"/>
              <a:t>1.Charismatic </a:t>
            </a:r>
            <a:r>
              <a:rPr lang="en-US" b="1" dirty="0"/>
              <a:t>leader</a:t>
            </a:r>
            <a:endParaRPr lang="en-US" dirty="0"/>
          </a:p>
          <a:p>
            <a:pPr>
              <a:buNone/>
            </a:pPr>
            <a:r>
              <a:rPr lang="en-US" dirty="0"/>
              <a:t>Has influence due to the strength of personality e.g. Napoleon, Hitler, Churchill etc </a:t>
            </a:r>
          </a:p>
          <a:p>
            <a:pPr>
              <a:buNone/>
            </a:pPr>
            <a:r>
              <a:rPr lang="en-US" b="1" dirty="0"/>
              <a:t>2. Traditional leader</a:t>
            </a:r>
            <a:endParaRPr lang="en-US" dirty="0"/>
          </a:p>
          <a:p>
            <a:pPr>
              <a:buNone/>
            </a:pPr>
            <a:r>
              <a:rPr lang="en-US" dirty="0"/>
              <a:t>By birth or inheritance</a:t>
            </a:r>
          </a:p>
          <a:p>
            <a:pPr>
              <a:buNone/>
            </a:pPr>
            <a:r>
              <a:rPr lang="en-US" b="1" dirty="0"/>
              <a:t>3. Situational leader</a:t>
            </a:r>
            <a:endParaRPr lang="en-US" dirty="0"/>
          </a:p>
          <a:p>
            <a:pPr>
              <a:buNone/>
            </a:pPr>
            <a:r>
              <a:rPr lang="en-US" dirty="0"/>
              <a:t>Provides temporary leadership- being at the right place at the right time.</a:t>
            </a:r>
          </a:p>
          <a:p>
            <a:pPr>
              <a:buNone/>
            </a:pPr>
            <a:r>
              <a:rPr lang="en-US" b="1" dirty="0"/>
              <a:t>4. Appointed leader</a:t>
            </a:r>
            <a:endParaRPr lang="en-US" dirty="0"/>
          </a:p>
          <a:p>
            <a:pPr>
              <a:buNone/>
            </a:pPr>
            <a:r>
              <a:rPr lang="en-US" dirty="0"/>
              <a:t>Influence arises from his position in the hierarchy e.g. managers, supervisors etc</a:t>
            </a:r>
          </a:p>
          <a:p>
            <a:pPr>
              <a:buNone/>
            </a:pPr>
            <a:r>
              <a:rPr lang="en-US" b="1" dirty="0"/>
              <a:t>5. Functional leader</a:t>
            </a:r>
            <a:endParaRPr lang="en-US" dirty="0"/>
          </a:p>
          <a:p>
            <a:pPr>
              <a:buNone/>
            </a:pPr>
            <a:r>
              <a:rPr lang="en-US" dirty="0"/>
              <a:t>Acquires leadership by what he does. Determined by the expertise or skills</a:t>
            </a:r>
            <a:r>
              <a:rPr lang="en-US" dirty="0" smtClean="0"/>
              <a:t>.</a:t>
            </a:r>
          </a:p>
          <a:p>
            <a:pPr>
              <a:buNone/>
            </a:pPr>
            <a:r>
              <a:rPr lang="en-US" dirty="0"/>
              <a:t> </a:t>
            </a:r>
          </a:p>
          <a:p>
            <a:pPr>
              <a:buNone/>
            </a:pPr>
            <a:r>
              <a:rPr lang="en-US" b="1" dirty="0"/>
              <a:t>Types of leaders can also be divided into the formal and informal:</a:t>
            </a:r>
            <a:endParaRPr lang="en-US" dirty="0"/>
          </a:p>
          <a:p>
            <a:pPr lvl="0" fontAlgn="base" hangingPunct="0"/>
            <a:r>
              <a:rPr lang="en-US" dirty="0"/>
              <a:t>Informal- chosen by the group i.e. social group, church, political party etc</a:t>
            </a:r>
          </a:p>
          <a:p>
            <a:pPr lvl="0" fontAlgn="base" hangingPunct="0"/>
            <a:r>
              <a:rPr lang="en-US" dirty="0"/>
              <a:t>Formal- appointed or chosen</a:t>
            </a:r>
          </a:p>
          <a:p>
            <a:pPr>
              <a:buNone/>
            </a:pPr>
            <a:r>
              <a:rPr lang="en-US" dirty="0"/>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smtClean="0"/>
              <a:t>Steps in decision making</a:t>
            </a:r>
            <a:endParaRPr lang="en-US" dirty="0" smtClean="0"/>
          </a:p>
          <a:p>
            <a:pPr lvl="0" fontAlgn="base" hangingPunct="0"/>
            <a:r>
              <a:rPr lang="en-US" dirty="0" smtClean="0"/>
              <a:t>Define the problem.</a:t>
            </a:r>
          </a:p>
          <a:p>
            <a:pPr lvl="0" fontAlgn="base" hangingPunct="0"/>
            <a:r>
              <a:rPr lang="en-US" dirty="0" smtClean="0"/>
              <a:t>Collect relevant data.</a:t>
            </a:r>
          </a:p>
          <a:p>
            <a:pPr lvl="0" fontAlgn="base" hangingPunct="0"/>
            <a:r>
              <a:rPr lang="en-US" dirty="0" smtClean="0"/>
              <a:t>Develop alternative solutions.</a:t>
            </a:r>
          </a:p>
          <a:p>
            <a:pPr lvl="0" fontAlgn="base" hangingPunct="0"/>
            <a:r>
              <a:rPr lang="en-US" dirty="0" smtClean="0"/>
              <a:t>Assess the consequences.</a:t>
            </a:r>
          </a:p>
          <a:p>
            <a:pPr lvl="0" fontAlgn="base" hangingPunct="0"/>
            <a:r>
              <a:rPr lang="en-US" dirty="0" smtClean="0"/>
              <a:t>Select the best solution.</a:t>
            </a:r>
          </a:p>
          <a:p>
            <a:pPr lvl="0" fontAlgn="base" hangingPunct="0"/>
            <a:r>
              <a:rPr lang="en-US" dirty="0" smtClean="0"/>
              <a:t>Implement  solution.</a:t>
            </a:r>
          </a:p>
          <a:p>
            <a:pPr lvl="0" fontAlgn="base" hangingPunct="0"/>
            <a:r>
              <a:rPr lang="en-US" dirty="0" smtClean="0"/>
              <a:t> Measure results.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u="sng" dirty="0"/>
              <a:t>Problem finding.</a:t>
            </a:r>
            <a:endParaRPr lang="en-US" dirty="0"/>
          </a:p>
          <a:p>
            <a:pPr lvl="0" fontAlgn="base" hangingPunct="0"/>
            <a:r>
              <a:rPr lang="en-US" dirty="0"/>
              <a:t>This refers to a process of identifying problems and making decisions and attempts to solve them.</a:t>
            </a:r>
          </a:p>
          <a:p>
            <a:pPr lvl="0" fontAlgn="base" hangingPunct="0"/>
            <a:r>
              <a:rPr lang="en-US" dirty="0"/>
              <a:t>It also involves activities with existing problems.</a:t>
            </a:r>
          </a:p>
          <a:p>
            <a:pPr lvl="0" fontAlgn="base" hangingPunct="0"/>
            <a:r>
              <a:rPr lang="en-US" dirty="0"/>
              <a:t>A problem exists when there is a gap between  a given situation and objective.</a:t>
            </a:r>
          </a:p>
          <a:p>
            <a:pPr>
              <a:buNone/>
            </a:pPr>
            <a:r>
              <a:rPr lang="en-US" b="1" dirty="0"/>
              <a:t> </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u="sng" dirty="0" smtClean="0"/>
              <a:t>Why make decisions.</a:t>
            </a:r>
            <a:endParaRPr lang="en-US" dirty="0" smtClean="0"/>
          </a:p>
          <a:p>
            <a:r>
              <a:rPr lang="en-US" dirty="0" smtClean="0"/>
              <a:t>We make decisions in order to solve problems and initiate action which will hopefully solve the problem.</a:t>
            </a:r>
          </a:p>
          <a:p>
            <a:r>
              <a:rPr lang="en-US" b="1" u="sng" dirty="0" smtClean="0"/>
              <a:t>When is it required.</a:t>
            </a:r>
            <a:endParaRPr lang="en-US" dirty="0" smtClean="0"/>
          </a:p>
          <a:p>
            <a:pPr lvl="0" fontAlgn="base" hangingPunct="0"/>
            <a:r>
              <a:rPr lang="en-US" dirty="0" smtClean="0"/>
              <a:t>When choosing a particular remedy for solving the problem e.g. outbreak of cholera, serious accidents etc.</a:t>
            </a:r>
          </a:p>
          <a:p>
            <a:pPr lvl="0" fontAlgn="base" hangingPunct="0"/>
            <a:r>
              <a:rPr lang="en-US" dirty="0" smtClean="0"/>
              <a:t>When sorting out objectives e.g. the policies of the ministry of health.</a:t>
            </a:r>
          </a:p>
          <a:p>
            <a:pPr lvl="0" fontAlgn="base" hangingPunct="0"/>
            <a:r>
              <a:rPr lang="en-US" dirty="0" smtClean="0"/>
              <a:t>When there is an obstacle to overcome e.g. constitutional review.</a:t>
            </a:r>
          </a:p>
          <a:p>
            <a:r>
              <a:rPr lang="en-US" b="1" dirty="0" smtClean="0"/>
              <a:t> </a:t>
            </a:r>
            <a:endParaRPr lang="en-US" dirty="0" smtClean="0"/>
          </a:p>
          <a:p>
            <a:r>
              <a:rPr lang="en-US" b="1"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Stages or requirements in decision making.</a:t>
            </a:r>
            <a:endParaRPr lang="en-US" dirty="0"/>
          </a:p>
          <a:p>
            <a:pPr lvl="0" fontAlgn="base" hangingPunct="0"/>
            <a:r>
              <a:rPr lang="en-US" b="1" dirty="0"/>
              <a:t>Facts </a:t>
            </a:r>
            <a:r>
              <a:rPr lang="en-US" dirty="0"/>
              <a:t>-  All facts that have an influence on the  decision should be known.</a:t>
            </a:r>
          </a:p>
          <a:p>
            <a:pPr lvl="0" fontAlgn="base" hangingPunct="0"/>
            <a:r>
              <a:rPr lang="en-US" b="1" dirty="0"/>
              <a:t>Analysis- </a:t>
            </a:r>
            <a:r>
              <a:rPr lang="en-US" dirty="0"/>
              <a:t>Analyze the facts to weigh the pros and cons.</a:t>
            </a:r>
          </a:p>
          <a:p>
            <a:pPr lvl="0" fontAlgn="base" hangingPunct="0"/>
            <a:r>
              <a:rPr lang="en-US" b="1" dirty="0"/>
              <a:t>Authority</a:t>
            </a:r>
            <a:r>
              <a:rPr lang="en-US" dirty="0"/>
              <a:t> - formal authority permitting decisions at that level .</a:t>
            </a:r>
          </a:p>
          <a:p>
            <a:pPr lvl="0" fontAlgn="base" hangingPunct="0"/>
            <a:r>
              <a:rPr lang="en-US" b="1" dirty="0"/>
              <a:t>Action - </a:t>
            </a:r>
            <a:r>
              <a:rPr lang="en-US" dirty="0"/>
              <a:t>takes the decision and implements it.</a:t>
            </a:r>
            <a:r>
              <a:rPr lang="en-US" b="1" dirty="0"/>
              <a:t> </a:t>
            </a:r>
            <a:endParaRPr lang="en-US" dirty="0"/>
          </a:p>
          <a:p>
            <a:pPr lvl="0" fontAlgn="base" hangingPunct="0"/>
            <a:r>
              <a:rPr lang="en-US" b="1" dirty="0"/>
              <a:t>Follow-up </a:t>
            </a:r>
            <a:r>
              <a:rPr lang="en-US" dirty="0"/>
              <a:t>- ensure the decisions are carried out.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Types of decisions.</a:t>
            </a:r>
            <a:endParaRPr lang="en-US" dirty="0"/>
          </a:p>
          <a:p>
            <a:pPr lvl="0" fontAlgn="base" hangingPunct="0"/>
            <a:r>
              <a:rPr lang="en-US" dirty="0"/>
              <a:t>Emergency decisions</a:t>
            </a:r>
          </a:p>
          <a:p>
            <a:r>
              <a:rPr lang="en-US" dirty="0"/>
              <a:t>In a crisis such as accidents, or an issue that calls for immediate action.</a:t>
            </a:r>
          </a:p>
          <a:p>
            <a:pPr lvl="0" fontAlgn="base" hangingPunct="0"/>
            <a:r>
              <a:rPr lang="en-US" dirty="0"/>
              <a:t>Routine decisions</a:t>
            </a:r>
          </a:p>
          <a:p>
            <a:r>
              <a:rPr lang="en-US" dirty="0"/>
              <a:t>Everyday decisions e.g. reporting time for duty, budget speech, etc.</a:t>
            </a:r>
          </a:p>
          <a:p>
            <a:pPr lvl="0" fontAlgn="base" hangingPunct="0"/>
            <a:r>
              <a:rPr lang="en-US" dirty="0"/>
              <a:t>Debatable decisions</a:t>
            </a:r>
          </a:p>
          <a:p>
            <a:r>
              <a:rPr lang="en-US" dirty="0"/>
              <a:t>These are tough decisions that involve more thought and discussion. They usually bring changes e.g. constitutional review, salary review etc.</a:t>
            </a:r>
          </a:p>
          <a:p>
            <a:r>
              <a:rPr lang="en-US" dirty="0"/>
              <a:t>(Decisions can also be categorized into- strategic, operating and administrative decisions)</a:t>
            </a:r>
          </a:p>
          <a:p>
            <a:r>
              <a:rPr lang="en-US" b="1" dirty="0"/>
              <a:t> </a:t>
            </a:r>
            <a:endParaRPr lang="en-US" dirty="0"/>
          </a:p>
          <a:p>
            <a:r>
              <a:rPr lang="en-US" b="1" dirty="0"/>
              <a:t> </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u="sng" dirty="0"/>
              <a:t>Kinds of action when making decision. </a:t>
            </a:r>
            <a:r>
              <a:rPr lang="en-US" dirty="0"/>
              <a:t> </a:t>
            </a:r>
          </a:p>
          <a:p>
            <a:pPr lvl="0" fontAlgn="base" hangingPunct="0"/>
            <a:r>
              <a:rPr lang="en-US" b="1" dirty="0"/>
              <a:t>Interim action</a:t>
            </a:r>
            <a:endParaRPr lang="en-US" dirty="0"/>
          </a:p>
          <a:p>
            <a:r>
              <a:rPr lang="en-US" dirty="0"/>
              <a:t>When one buys time on finding the cause of the problem.</a:t>
            </a:r>
          </a:p>
          <a:p>
            <a:pPr lvl="0" fontAlgn="base" hangingPunct="0"/>
            <a:r>
              <a:rPr lang="en-US" b="1" dirty="0"/>
              <a:t>Adaptive action</a:t>
            </a:r>
            <a:endParaRPr lang="en-US" dirty="0"/>
          </a:p>
          <a:p>
            <a:r>
              <a:rPr lang="en-US" dirty="0"/>
              <a:t>You adapt to the problem so that you live with it, e.g. a disabled man using a wooden leg.</a:t>
            </a:r>
          </a:p>
          <a:p>
            <a:pPr lvl="0" fontAlgn="base" hangingPunct="0"/>
            <a:r>
              <a:rPr lang="en-US" b="1" dirty="0"/>
              <a:t>Corrective action</a:t>
            </a:r>
            <a:endParaRPr lang="en-US" dirty="0"/>
          </a:p>
          <a:p>
            <a:r>
              <a:rPr lang="en-US" dirty="0"/>
              <a:t>When one gets rid of the known cause of the problem, e.g.  repairing a </a:t>
            </a:r>
            <a:r>
              <a:rPr lang="en-US" dirty="0" smtClean="0"/>
              <a:t>leaking roof, </a:t>
            </a:r>
            <a:r>
              <a:rPr lang="en-US" dirty="0"/>
              <a:t>performing an operation etc.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r>
              <a:rPr lang="en-US" b="1" dirty="0" smtClean="0"/>
              <a:t>Preventive action</a:t>
            </a:r>
            <a:endParaRPr lang="en-US" dirty="0" smtClean="0"/>
          </a:p>
          <a:p>
            <a:r>
              <a:rPr lang="en-US" dirty="0" smtClean="0"/>
              <a:t>When the action taken makes the problem less likely to occur e.g. putting up a strong roof.</a:t>
            </a:r>
          </a:p>
          <a:p>
            <a:pPr lvl="0" fontAlgn="base" hangingPunct="0"/>
            <a:r>
              <a:rPr lang="en-US" b="1" dirty="0" smtClean="0"/>
              <a:t>Contingency action</a:t>
            </a:r>
            <a:endParaRPr lang="en-US" dirty="0" smtClean="0"/>
          </a:p>
          <a:p>
            <a:r>
              <a:rPr lang="en-US" dirty="0" smtClean="0"/>
              <a:t>Provides standby arrangements to minimize the effects of a serious problem e.g. generator to cater for power failures or gas.</a:t>
            </a:r>
          </a:p>
          <a:p>
            <a:pPr lvl="0" fontAlgn="base" hangingPunct="0"/>
            <a:r>
              <a:rPr lang="en-US" dirty="0" smtClean="0"/>
              <a:t>Monitor the results of your decision.</a:t>
            </a:r>
          </a:p>
          <a:p>
            <a:pPr lvl="0" fontAlgn="base" hangingPunct="0"/>
            <a:r>
              <a:rPr lang="en-US" dirty="0" smtClean="0"/>
              <a:t>Your decision may be wrong, it  is better to admit  the fact and change the decision. You will be respected more if you change than to persist in carrying out something that is wrong.</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SUPERVISION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b="1" u="sng" dirty="0" smtClean="0"/>
              <a:t>DEF</a:t>
            </a:r>
            <a:r>
              <a:rPr lang="en-US" b="1" u="sng" dirty="0"/>
              <a:t>:</a:t>
            </a:r>
            <a:endParaRPr lang="en-US" dirty="0"/>
          </a:p>
          <a:p>
            <a:r>
              <a:rPr lang="en-US" dirty="0"/>
              <a:t>It is the art of working with people through the management functions (i.e. planning, directing, coordinating, controlling, and communicating.) effectively to achieve the objectives of the organization.</a:t>
            </a:r>
          </a:p>
          <a:p>
            <a:r>
              <a:rPr lang="en-US" b="1" u="sng" dirty="0"/>
              <a:t>Objectives of supervision.</a:t>
            </a:r>
            <a:endParaRPr lang="en-US" dirty="0"/>
          </a:p>
          <a:p>
            <a:pPr lvl="0" fontAlgn="base" hangingPunct="0"/>
            <a:r>
              <a:rPr lang="en-US" dirty="0"/>
              <a:t>Build and maintain an efficient organization</a:t>
            </a:r>
          </a:p>
          <a:p>
            <a:pPr lvl="0" fontAlgn="base" hangingPunct="0"/>
            <a:r>
              <a:rPr lang="en-US" dirty="0"/>
              <a:t>Create and maintain an effective workforce.</a:t>
            </a:r>
          </a:p>
          <a:p>
            <a:pPr lvl="0" fontAlgn="base" hangingPunct="0"/>
            <a:r>
              <a:rPr lang="en-US" dirty="0"/>
              <a:t>Control and add value toward performance and communicating this value to subordinates</a:t>
            </a:r>
            <a:r>
              <a:rPr lang="en-US" dirty="0" smtClean="0"/>
              <a:t>.</a:t>
            </a:r>
            <a:r>
              <a:rPr lang="en-US" dirty="0"/>
              <a: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Responsibilities of a supervisor.</a:t>
            </a:r>
            <a:endParaRPr lang="en-US" dirty="0"/>
          </a:p>
          <a:p>
            <a:pPr lvl="0" fontAlgn="base" hangingPunct="0"/>
            <a:r>
              <a:rPr lang="en-US" dirty="0"/>
              <a:t>Handle grievances.</a:t>
            </a:r>
          </a:p>
          <a:p>
            <a:pPr lvl="0" fontAlgn="base" hangingPunct="0"/>
            <a:r>
              <a:rPr lang="en-US" dirty="0"/>
              <a:t>Handle indiscipline cases.</a:t>
            </a:r>
          </a:p>
          <a:p>
            <a:pPr lvl="0" fontAlgn="base" hangingPunct="0"/>
            <a:r>
              <a:rPr lang="en-US" dirty="0"/>
              <a:t>Responsible for giving instructions.</a:t>
            </a:r>
          </a:p>
          <a:p>
            <a:pPr lvl="0" fontAlgn="base" hangingPunct="0"/>
            <a:r>
              <a:rPr lang="en-US" dirty="0"/>
              <a:t>Coordinates activities.</a:t>
            </a:r>
          </a:p>
          <a:p>
            <a:pPr lvl="0" fontAlgn="base" hangingPunct="0"/>
            <a:r>
              <a:rPr lang="en-US" dirty="0"/>
              <a:t>Training and development of the people he supervisor.</a:t>
            </a:r>
          </a:p>
          <a:p>
            <a:pPr lvl="0" fontAlgn="base" hangingPunct="0"/>
            <a:r>
              <a:rPr lang="en-US" dirty="0"/>
              <a:t>Effectiveness and efficiency.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Principles of effective supervision.</a:t>
            </a:r>
            <a:endParaRPr lang="en-US" dirty="0"/>
          </a:p>
          <a:p>
            <a:pPr lvl="0" fontAlgn="base" hangingPunct="0">
              <a:buNone/>
            </a:pPr>
            <a:r>
              <a:rPr lang="en-US" dirty="0" smtClean="0"/>
              <a:t>1.An </a:t>
            </a:r>
            <a:r>
              <a:rPr lang="en-US" dirty="0"/>
              <a:t>effective supervisor makes sure the people under him understand:</a:t>
            </a:r>
          </a:p>
          <a:p>
            <a:pPr lvl="0" fontAlgn="base" hangingPunct="0"/>
            <a:r>
              <a:rPr lang="en-US" dirty="0"/>
              <a:t>What is expected of them and how is the organization expected to operate.</a:t>
            </a:r>
          </a:p>
          <a:p>
            <a:pPr lvl="0" fontAlgn="base" hangingPunct="0"/>
            <a:r>
              <a:rPr lang="en-US" dirty="0"/>
              <a:t>How his job relates to others and other departments.</a:t>
            </a:r>
          </a:p>
          <a:p>
            <a:pPr lvl="0" fontAlgn="base" hangingPunct="0"/>
            <a:r>
              <a:rPr lang="en-US" dirty="0"/>
              <a:t>Know where to get resources.</a:t>
            </a:r>
          </a:p>
          <a:p>
            <a:pPr lvl="0" fontAlgn="base" hangingPunct="0"/>
            <a:r>
              <a:rPr lang="en-US" dirty="0"/>
              <a:t>Know where to communicate information.</a:t>
            </a:r>
          </a:p>
          <a:p>
            <a:pPr lvl="0" fontAlgn="base" hangingPunct="0"/>
            <a:r>
              <a:rPr lang="en-US" dirty="0"/>
              <a:t>Know how the work he is doing will be measured.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APPROACHES</a:t>
            </a:r>
            <a:endParaRPr lang="en-US" dirty="0"/>
          </a:p>
        </p:txBody>
      </p:sp>
      <p:sp>
        <p:nvSpPr>
          <p:cNvPr id="3" name="Content Placeholder 2"/>
          <p:cNvSpPr>
            <a:spLocks noGrp="1"/>
          </p:cNvSpPr>
          <p:nvPr>
            <p:ph idx="1"/>
          </p:nvPr>
        </p:nvSpPr>
        <p:spPr/>
        <p:txBody>
          <a:bodyPr>
            <a:normAutofit/>
          </a:bodyPr>
          <a:lstStyle/>
          <a:p>
            <a:r>
              <a:rPr lang="en-US" b="1" u="sng" dirty="0"/>
              <a:t>1. The quality approach</a:t>
            </a:r>
            <a:endParaRPr lang="en-US" dirty="0"/>
          </a:p>
          <a:p>
            <a:pPr>
              <a:buNone/>
            </a:pPr>
            <a:r>
              <a:rPr lang="en-US" b="1" dirty="0"/>
              <a:t> Qualities suggested are:</a:t>
            </a:r>
            <a:endParaRPr lang="en-US" dirty="0"/>
          </a:p>
          <a:p>
            <a:pPr lvl="0" fontAlgn="base" hangingPunct="0"/>
            <a:r>
              <a:rPr lang="en-US" dirty="0"/>
              <a:t>Good personality.</a:t>
            </a:r>
          </a:p>
          <a:p>
            <a:pPr lvl="0" fontAlgn="base" hangingPunct="0"/>
            <a:r>
              <a:rPr lang="en-US" dirty="0"/>
              <a:t>Intelligent. </a:t>
            </a:r>
          </a:p>
          <a:p>
            <a:pPr lvl="0" fontAlgn="base" hangingPunct="0"/>
            <a:r>
              <a:rPr lang="en-US" dirty="0"/>
              <a:t>Self confident. </a:t>
            </a:r>
          </a:p>
          <a:p>
            <a:pPr lvl="0" fontAlgn="base" hangingPunct="0"/>
            <a:r>
              <a:rPr lang="en-US" dirty="0"/>
              <a:t>Courage.</a:t>
            </a:r>
          </a:p>
          <a:p>
            <a:pPr lvl="0" fontAlgn="base" hangingPunct="0"/>
            <a:r>
              <a:rPr lang="en-US" dirty="0"/>
              <a:t>Initiative.</a:t>
            </a:r>
          </a:p>
          <a:p>
            <a:pPr lvl="0" fontAlgn="base" hangingPunct="0"/>
            <a:r>
              <a:rPr lang="en-US" dirty="0"/>
              <a:t>Imaginative.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fontAlgn="base" hangingPunct="0">
              <a:buNone/>
            </a:pPr>
            <a:r>
              <a:rPr lang="en-US" dirty="0"/>
              <a:t>2</a:t>
            </a:r>
            <a:r>
              <a:rPr lang="en-US" dirty="0" smtClean="0"/>
              <a:t>.The </a:t>
            </a:r>
            <a:r>
              <a:rPr lang="en-US" dirty="0"/>
              <a:t>workers should have guidance in doing their work by providing them with information in terms of content, techniques, e.g. how to live, organize, schedule, and conduct meetings, personality improvement etc.</a:t>
            </a:r>
          </a:p>
          <a:p>
            <a:pPr lvl="0" fontAlgn="base" hangingPunct="0">
              <a:buNone/>
            </a:pPr>
            <a:r>
              <a:rPr lang="en-US" dirty="0" smtClean="0"/>
              <a:t>3.Show </a:t>
            </a:r>
            <a:r>
              <a:rPr lang="en-US" dirty="0"/>
              <a:t>appreciation for good work by giving certificate of merit, writing to tell the worker the good work he or she has done.</a:t>
            </a:r>
          </a:p>
          <a:p>
            <a:pPr lvl="0" fontAlgn="base" hangingPunct="0"/>
            <a:r>
              <a:rPr lang="en-US" dirty="0"/>
              <a:t>Correct  poor work through constructive criticism:</a:t>
            </a:r>
          </a:p>
          <a:p>
            <a:pPr lvl="0" fontAlgn="base" hangingPunct="0"/>
            <a:r>
              <a:rPr lang="en-US" dirty="0"/>
              <a:t>tell the individual on the spot</a:t>
            </a:r>
          </a:p>
          <a:p>
            <a:pPr lvl="0" fontAlgn="base" hangingPunct="0"/>
            <a:r>
              <a:rPr lang="en-US" dirty="0"/>
              <a:t>tell the individual why it is poor work</a:t>
            </a:r>
          </a:p>
          <a:p>
            <a:pPr lvl="0" fontAlgn="base" hangingPunct="0"/>
            <a:r>
              <a:rPr lang="en-US" dirty="0"/>
              <a:t>Tell the individual what he can do to improve the work.</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hangingPunct="0"/>
            <a:r>
              <a:rPr lang="en-US" dirty="0"/>
              <a:t>Give workers the opportunity to show that they can accept greater responsibilities.</a:t>
            </a:r>
          </a:p>
          <a:p>
            <a:pPr lvl="0" fontAlgn="base" hangingPunct="0"/>
            <a:r>
              <a:rPr lang="en-US" dirty="0"/>
              <a:t>Encourage people to improve themselves and progress ( avoid sitting on your workers improvement).</a:t>
            </a:r>
          </a:p>
          <a:p>
            <a:pPr lvl="0" fontAlgn="base" hangingPunct="0"/>
            <a:r>
              <a:rPr lang="en-US" dirty="0"/>
              <a:t>Ensure  people work in a safe and enabling environment.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Qualifications of a supervisor</a:t>
            </a:r>
            <a:r>
              <a:rPr lang="en-US" b="1" u="sng" dirty="0" smtClean="0"/>
              <a:t>.</a:t>
            </a:r>
            <a:r>
              <a:rPr lang="en-US" dirty="0"/>
              <a:t> </a:t>
            </a:r>
          </a:p>
          <a:p>
            <a:pPr lvl="0" fontAlgn="base" hangingPunct="0"/>
            <a:r>
              <a:rPr lang="en-US" dirty="0"/>
              <a:t>Knowledge of the job - know the operation aspect of the job.</a:t>
            </a:r>
          </a:p>
          <a:p>
            <a:pPr lvl="0" fontAlgn="base" hangingPunct="0"/>
            <a:r>
              <a:rPr lang="en-US" dirty="0"/>
              <a:t>Knowledge of the people - knows and understands the people in order to achieve your goals through them.</a:t>
            </a:r>
          </a:p>
          <a:p>
            <a:pPr lvl="0" fontAlgn="base" hangingPunct="0"/>
            <a:r>
              <a:rPr lang="en-US" dirty="0"/>
              <a:t>Knowledge of leadership.</a:t>
            </a:r>
          </a:p>
          <a:p>
            <a:pPr lvl="0" fontAlgn="base" hangingPunct="0"/>
            <a:r>
              <a:rPr lang="en-US" dirty="0"/>
              <a:t>Knowledge of self</a:t>
            </a:r>
            <a:r>
              <a:rPr lang="en-US" dirty="0" smtClean="0"/>
              <a:t>.</a:t>
            </a:r>
            <a:r>
              <a:rPr lang="en-US"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Tools to apply for supervision</a:t>
            </a:r>
            <a:r>
              <a:rPr lang="en-US" b="1" u="sng" dirty="0" smtClean="0"/>
              <a:t>.</a:t>
            </a:r>
            <a:r>
              <a:rPr lang="en-US" dirty="0"/>
              <a:t> </a:t>
            </a:r>
          </a:p>
          <a:p>
            <a:pPr lvl="0" fontAlgn="base" hangingPunct="0"/>
            <a:r>
              <a:rPr lang="en-US" b="1" dirty="0"/>
              <a:t>Planning </a:t>
            </a:r>
            <a:endParaRPr lang="en-US" dirty="0"/>
          </a:p>
          <a:p>
            <a:pPr lvl="0" fontAlgn="base" hangingPunct="0"/>
            <a:r>
              <a:rPr lang="en-US" dirty="0"/>
              <a:t>what is to be done </a:t>
            </a:r>
          </a:p>
          <a:p>
            <a:pPr lvl="0" fontAlgn="base" hangingPunct="0"/>
            <a:r>
              <a:rPr lang="en-US" dirty="0"/>
              <a:t>why is it to be done</a:t>
            </a:r>
          </a:p>
          <a:p>
            <a:pPr lvl="0" fontAlgn="base" hangingPunct="0"/>
            <a:r>
              <a:rPr lang="en-US" dirty="0"/>
              <a:t>where should it be done</a:t>
            </a:r>
          </a:p>
          <a:p>
            <a:pPr lvl="0" fontAlgn="base" hangingPunct="0"/>
            <a:r>
              <a:rPr lang="en-US" dirty="0"/>
              <a:t>who should do it</a:t>
            </a:r>
          </a:p>
          <a:p>
            <a:pPr lvl="0" fontAlgn="base" hangingPunct="0"/>
            <a:r>
              <a:rPr lang="en-US" b="1" dirty="0"/>
              <a:t>Directing</a:t>
            </a:r>
            <a:endParaRPr lang="en-US" dirty="0"/>
          </a:p>
          <a:p>
            <a:pPr lvl="0" fontAlgn="base" hangingPunct="0"/>
            <a:r>
              <a:rPr lang="en-US" dirty="0"/>
              <a:t>Direct others to ensure plans are executed and achieved according to the set objectives.</a:t>
            </a:r>
          </a:p>
          <a:p>
            <a:pPr lvl="0" fontAlgn="base" hangingPunct="0"/>
            <a:r>
              <a:rPr lang="en-US" dirty="0"/>
              <a:t>Coordination </a:t>
            </a:r>
          </a:p>
          <a:p>
            <a:r>
              <a:rPr lang="en-US" dirty="0"/>
              <a:t>Coordinate individual activities so that job is done in a proper manner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r>
              <a:rPr lang="en-US" b="1" dirty="0"/>
              <a:t>Controlling </a:t>
            </a:r>
            <a:endParaRPr lang="en-US" dirty="0"/>
          </a:p>
          <a:p>
            <a:pPr lvl="0" fontAlgn="base" hangingPunct="0"/>
            <a:r>
              <a:rPr lang="en-US" dirty="0"/>
              <a:t>Inspect to see plans are being carried out.</a:t>
            </a:r>
          </a:p>
          <a:p>
            <a:pPr lvl="0" fontAlgn="base" hangingPunct="0"/>
            <a:r>
              <a:rPr lang="en-US" dirty="0"/>
              <a:t>Have the “skills of personnel”</a:t>
            </a:r>
          </a:p>
          <a:p>
            <a:pPr lvl="0" fontAlgn="base" hangingPunct="0"/>
            <a:r>
              <a:rPr lang="en-US" dirty="0"/>
              <a:t>communicate and relate well </a:t>
            </a:r>
          </a:p>
          <a:p>
            <a:pPr lvl="0" fontAlgn="base" hangingPunct="0"/>
            <a:r>
              <a:rPr lang="en-US" dirty="0"/>
              <a:t>select people to perform specific tasks</a:t>
            </a:r>
          </a:p>
          <a:p>
            <a:pPr lvl="0" fontAlgn="base" hangingPunct="0"/>
            <a:r>
              <a:rPr lang="en-US" dirty="0"/>
              <a:t>appraisal</a:t>
            </a:r>
          </a:p>
          <a:p>
            <a:pPr lvl="0" fontAlgn="base" hangingPunct="0"/>
            <a:r>
              <a:rPr lang="en-US" dirty="0"/>
              <a:t>discipline - self discipline</a:t>
            </a:r>
          </a:p>
          <a:p>
            <a:pPr lvl="0" fontAlgn="base" hangingPunct="0"/>
            <a:r>
              <a:rPr lang="en-US" dirty="0"/>
              <a:t>personnel development</a:t>
            </a:r>
          </a:p>
          <a:p>
            <a:pPr lvl="0" fontAlgn="base" hangingPunct="0"/>
            <a:r>
              <a:rPr lang="en-US" dirty="0"/>
              <a:t>custodian of morale - increase morale and motivate</a:t>
            </a:r>
          </a:p>
          <a:p>
            <a:pPr lvl="0" fontAlgn="base" hangingPunct="0"/>
            <a:r>
              <a:rPr lang="en-US" dirty="0"/>
              <a:t>interviewing and counseling skills</a:t>
            </a:r>
          </a:p>
          <a:p>
            <a:pPr lvl="0" fontAlgn="base" hangingPunct="0"/>
            <a:r>
              <a:rPr lang="en-US" dirty="0"/>
              <a:t>orientation skills</a:t>
            </a:r>
          </a:p>
          <a:p>
            <a:pPr lvl="0" fontAlgn="base" hangingPunct="0"/>
            <a:r>
              <a:rPr lang="en-US" dirty="0"/>
              <a:t>skills in teamwork</a:t>
            </a:r>
          </a:p>
          <a:p>
            <a:pPr lvl="0" fontAlgn="base" hangingPunct="0"/>
            <a:r>
              <a:rPr lang="en-US" dirty="0"/>
              <a:t>Encourage self development.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u="sng" dirty="0"/>
              <a:t>Definitions. </a:t>
            </a:r>
            <a:endParaRPr lang="en-US" dirty="0"/>
          </a:p>
          <a:p>
            <a:pPr lvl="0" fontAlgn="base" hangingPunct="0"/>
            <a:r>
              <a:rPr lang="en-US" dirty="0"/>
              <a:t>It is an enabling technique which is fundamental to job performance as an important need for managerial effectiveness and efficiency based on time, allocation and utilization of resources by scheduling and prioritizing the factors to accomplish better results, goals and objectives of the individual and the organization.</a:t>
            </a:r>
          </a:p>
          <a:p>
            <a:pPr lvl="0" fontAlgn="base" hangingPunct="0"/>
            <a:r>
              <a:rPr lang="en-US" dirty="0"/>
              <a:t>It is about making time and using it productively.</a:t>
            </a:r>
          </a:p>
          <a:p>
            <a:pPr lvl="0" fontAlgn="base" hangingPunct="0"/>
            <a:r>
              <a:rPr lang="en-US" dirty="0"/>
              <a:t>Taking time to think more clearly about the job, analyze it and set priorities.</a:t>
            </a:r>
          </a:p>
          <a:p>
            <a:pPr lvl="0" fontAlgn="base" hangingPunct="0"/>
            <a:r>
              <a:rPr lang="en-US" dirty="0"/>
              <a:t>It is a unique resource that you cannot hire, rent, buy or otherwise obtain.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u="sng" dirty="0"/>
              <a:t>Factors affecting time management.</a:t>
            </a:r>
            <a:endParaRPr lang="en-US" dirty="0"/>
          </a:p>
          <a:p>
            <a:pPr lvl="0" fontAlgn="base" hangingPunct="0"/>
            <a:r>
              <a:rPr lang="en-US" dirty="0"/>
              <a:t>Organization culture — the way workers are used to doing their jobs.</a:t>
            </a:r>
          </a:p>
          <a:p>
            <a:pPr lvl="0" fontAlgn="base" hangingPunct="0"/>
            <a:r>
              <a:rPr lang="en-US" dirty="0"/>
              <a:t>Nature of the job.</a:t>
            </a:r>
          </a:p>
          <a:p>
            <a:pPr lvl="0" fontAlgn="base" hangingPunct="0"/>
            <a:r>
              <a:rPr lang="en-US" dirty="0"/>
              <a:t>Demands made by own staff.</a:t>
            </a:r>
          </a:p>
          <a:p>
            <a:pPr lvl="0" fontAlgn="base" hangingPunct="0"/>
            <a:r>
              <a:rPr lang="en-US" dirty="0"/>
              <a:t>Management style of the superior.</a:t>
            </a:r>
          </a:p>
          <a:p>
            <a:pPr lvl="0" fontAlgn="base" hangingPunct="0"/>
            <a:r>
              <a:rPr lang="en-US" dirty="0"/>
              <a:t>Influence of colleagues.</a:t>
            </a:r>
          </a:p>
          <a:p>
            <a:pPr lvl="0" fontAlgn="base" hangingPunct="0"/>
            <a:r>
              <a:rPr lang="en-US" dirty="0"/>
              <a:t>Personality and skills of the job holder.</a:t>
            </a:r>
          </a:p>
          <a:p>
            <a:r>
              <a:rPr lang="en-US" dirty="0"/>
              <a: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Concepts of time management.</a:t>
            </a:r>
            <a:endParaRPr lang="en-US" dirty="0"/>
          </a:p>
          <a:p>
            <a:pPr lvl="0" fontAlgn="base" hangingPunct="0"/>
            <a:r>
              <a:rPr lang="en-US" dirty="0"/>
              <a:t>The purpose is to improve the quality of your life while improving your productivity.</a:t>
            </a:r>
          </a:p>
          <a:p>
            <a:pPr lvl="0" fontAlgn="base" hangingPunct="0"/>
            <a:r>
              <a:rPr lang="en-US" dirty="0"/>
              <a:t>The principle of time management relies on the concept of efficiency  and effectiveness which requires knowing your personal goals and work goals, setting the priorities needed to reach them and having the discipline to reach them and having the discipline to stick to the priorities.</a:t>
            </a:r>
          </a:p>
          <a:p>
            <a:pPr lvl="0" fontAlgn="base" hangingPunct="0"/>
            <a:r>
              <a:rPr lang="en-US" dirty="0"/>
              <a:t>Time utilization and reduction of time wasted are the key aspects of time management.</a:t>
            </a:r>
          </a:p>
          <a:p>
            <a:pPr lvl="0" fontAlgn="base" hangingPunct="0"/>
            <a:r>
              <a:rPr lang="en-US" dirty="0"/>
              <a:t>The principle issues are:</a:t>
            </a:r>
          </a:p>
          <a:p>
            <a:r>
              <a:rPr lang="en-US" b="1" dirty="0"/>
              <a:t>	— </a:t>
            </a:r>
            <a:r>
              <a:rPr lang="en-US" dirty="0"/>
              <a:t>Related to the nature of the job.</a:t>
            </a:r>
          </a:p>
          <a:p>
            <a:r>
              <a:rPr lang="en-US" dirty="0"/>
              <a:t>	</a:t>
            </a:r>
            <a:r>
              <a:rPr lang="en-US" b="1" dirty="0"/>
              <a:t>— </a:t>
            </a:r>
            <a:r>
              <a:rPr lang="en-US" dirty="0"/>
              <a:t>Related to the personality and attributes of the job holder.</a:t>
            </a:r>
          </a:p>
          <a:p>
            <a:r>
              <a:rPr lang="en-US" dirty="0"/>
              <a:t>	</a:t>
            </a:r>
            <a:r>
              <a:rPr lang="en-US" b="1" dirty="0"/>
              <a:t>—</a:t>
            </a:r>
            <a:r>
              <a:rPr lang="en-US" dirty="0"/>
              <a:t> Related to the people who make up the job holders role set.</a:t>
            </a:r>
          </a:p>
          <a:p>
            <a:r>
              <a:rPr lang="en-US" dirty="0"/>
              <a: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fontAlgn="base" hangingPunct="0">
              <a:buNone/>
            </a:pPr>
            <a:r>
              <a:rPr lang="en-US" b="1" u="sng" dirty="0" smtClean="0"/>
              <a:t>1.Nature </a:t>
            </a:r>
            <a:r>
              <a:rPr lang="en-US" b="1" u="sng" dirty="0"/>
              <a:t>of the job</a:t>
            </a:r>
            <a:r>
              <a:rPr lang="en-US" b="1" u="sng" dirty="0" smtClean="0"/>
              <a:t>.</a:t>
            </a:r>
            <a:r>
              <a:rPr lang="en-US" dirty="0"/>
              <a:t> </a:t>
            </a:r>
          </a:p>
          <a:p>
            <a:pPr lvl="0" fontAlgn="base" hangingPunct="0"/>
            <a:r>
              <a:rPr lang="en-US" dirty="0"/>
              <a:t>This is fundamental to the amount of control over time.</a:t>
            </a:r>
          </a:p>
          <a:p>
            <a:pPr lvl="0" fontAlgn="base" hangingPunct="0"/>
            <a:r>
              <a:rPr lang="en-US" dirty="0"/>
              <a:t>Should identify priorities in the job:</a:t>
            </a:r>
          </a:p>
          <a:p>
            <a:r>
              <a:rPr lang="en-US" dirty="0"/>
              <a:t>a) The task they above are responsible for.</a:t>
            </a:r>
          </a:p>
          <a:p>
            <a:r>
              <a:rPr lang="en-US" dirty="0"/>
              <a:t>b) Task that requires greatest effort or produces greatest return.</a:t>
            </a:r>
          </a:p>
          <a:p>
            <a:r>
              <a:rPr lang="en-US" dirty="0"/>
              <a: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buNone/>
            </a:pPr>
            <a:r>
              <a:rPr lang="en-US" b="1" u="sng" dirty="0" smtClean="0"/>
              <a:t>2.Personal </a:t>
            </a:r>
            <a:r>
              <a:rPr lang="en-US" b="1" u="sng" dirty="0"/>
              <a:t>attributes</a:t>
            </a:r>
            <a:r>
              <a:rPr lang="en-US" b="1" u="sng" dirty="0" smtClean="0"/>
              <a:t>.</a:t>
            </a:r>
            <a:r>
              <a:rPr lang="en-US" dirty="0"/>
              <a:t> </a:t>
            </a:r>
          </a:p>
          <a:p>
            <a:r>
              <a:rPr lang="en-US" dirty="0"/>
              <a:t>Good time management depends on personality and inclinations e.g.:</a:t>
            </a:r>
          </a:p>
          <a:p>
            <a:pPr lvl="0" fontAlgn="base" hangingPunct="0"/>
            <a:r>
              <a:rPr lang="en-US" dirty="0"/>
              <a:t>Some people work well early in the day while others work best later in the day.</a:t>
            </a:r>
          </a:p>
          <a:p>
            <a:r>
              <a:rPr lang="en-US" dirty="0"/>
              <a:t>Some spread out their work while others prefer short intensive periods of work.</a:t>
            </a:r>
          </a:p>
          <a:p>
            <a:pPr lvl="0" fontAlgn="base" hangingPunct="0"/>
            <a:r>
              <a:rPr lang="en-US" dirty="0"/>
              <a:t>Some only deal with one issue at a time , while others juggle several issues .</a:t>
            </a:r>
          </a:p>
          <a:p>
            <a:pPr lvl="0" fontAlgn="base" hangingPunct="0"/>
            <a:r>
              <a:rPr lang="en-US" dirty="0"/>
              <a:t>Some like to delegate while others keep tasks to themselves.</a:t>
            </a:r>
          </a:p>
          <a:p>
            <a:pPr lvl="0" fontAlgn="base" hangingPunct="0"/>
            <a:r>
              <a:rPr lang="en-US" dirty="0"/>
              <a:t>Some are tidy and methodical, others are untidy and disorganized.</a:t>
            </a:r>
          </a:p>
          <a:p>
            <a:pPr lvl="0" fontAlgn="base" hangingPunct="0"/>
            <a:r>
              <a:rPr lang="en-US" dirty="0"/>
              <a:t>Some are more skilled and experienced than others.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2. The situational approach</a:t>
            </a:r>
            <a:endParaRPr lang="en-US" dirty="0"/>
          </a:p>
          <a:p>
            <a:r>
              <a:rPr lang="en-US" dirty="0"/>
              <a:t>This suggests that authority flows from one who knows. A person with appropriate ability for group’s task is likely to make a better leader.</a:t>
            </a:r>
          </a:p>
          <a:p>
            <a:pPr>
              <a:buNone/>
            </a:pPr>
            <a:r>
              <a:rPr lang="en-US" b="1" u="sng" dirty="0"/>
              <a:t>3. The functional approach.</a:t>
            </a:r>
            <a:endParaRPr lang="en-US" dirty="0"/>
          </a:p>
          <a:p>
            <a:r>
              <a:rPr lang="en-US" dirty="0"/>
              <a:t>The leadership process is a function of the leader, the followers and the situations. Therefore  the basic elements of leadership are:</a:t>
            </a:r>
          </a:p>
          <a:p>
            <a:pPr lvl="0" fontAlgn="base" hangingPunct="0"/>
            <a:r>
              <a:rPr lang="en-US" dirty="0"/>
              <a:t>the leader- skills, knowledge, personality</a:t>
            </a:r>
          </a:p>
          <a:p>
            <a:pPr lvl="0" fontAlgn="base" hangingPunct="0"/>
            <a:r>
              <a:rPr lang="en-US" dirty="0"/>
              <a:t>Tasks or goals of the organization.</a:t>
            </a:r>
          </a:p>
          <a:p>
            <a:pPr lvl="0" fontAlgn="base" hangingPunct="0"/>
            <a:r>
              <a:rPr lang="en-US" dirty="0"/>
              <a:t> Group members i.e. subordinate- skills and motivation.</a:t>
            </a:r>
          </a:p>
          <a:p>
            <a:pPr lvl="0" fontAlgn="base" hangingPunct="0"/>
            <a:r>
              <a:rPr lang="en-US" dirty="0"/>
              <a:t> The environment or situation.</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fontAlgn="base" hangingPunct="0">
              <a:buNone/>
            </a:pPr>
            <a:r>
              <a:rPr lang="en-US" b="1" u="sng" dirty="0" smtClean="0"/>
              <a:t>3.Job </a:t>
            </a:r>
            <a:r>
              <a:rPr lang="en-US" b="1" u="sng" dirty="0"/>
              <a:t>context</a:t>
            </a:r>
            <a:r>
              <a:rPr lang="en-US" b="1" u="sng" dirty="0" smtClean="0"/>
              <a:t>.</a:t>
            </a:r>
            <a:r>
              <a:rPr lang="en-US" b="1" dirty="0"/>
              <a:t> </a:t>
            </a:r>
            <a:endParaRPr lang="en-US" dirty="0"/>
          </a:p>
          <a:p>
            <a:r>
              <a:rPr lang="en-US" dirty="0"/>
              <a:t>It is related to:</a:t>
            </a:r>
          </a:p>
          <a:p>
            <a:pPr lvl="0" fontAlgn="base" hangingPunct="0"/>
            <a:r>
              <a:rPr lang="en-US" dirty="0"/>
              <a:t>Role set i.e. boss, own staff, colleagues, etc.</a:t>
            </a:r>
          </a:p>
          <a:p>
            <a:pPr lvl="0" fontAlgn="base" hangingPunct="0"/>
            <a:r>
              <a:rPr lang="en-US" dirty="0"/>
              <a:t>Physical surroundings — office, location of others.</a:t>
            </a:r>
          </a:p>
          <a:p>
            <a:pPr lvl="0" fontAlgn="base" hangingPunct="0"/>
            <a:r>
              <a:rPr lang="en-US" dirty="0"/>
              <a:t>Culture of the organization.</a:t>
            </a:r>
          </a:p>
          <a:p>
            <a:r>
              <a:rPr lang="en-US" b="1" u="sng" dirty="0"/>
              <a:t>How can managers improve use of time.</a:t>
            </a:r>
            <a:r>
              <a:rPr lang="en-US" b="1" dirty="0"/>
              <a:t> </a:t>
            </a:r>
            <a:endParaRPr lang="en-US" dirty="0"/>
          </a:p>
          <a:p>
            <a:r>
              <a:rPr lang="en-US" b="1" u="sng" dirty="0"/>
              <a:t>Personal planning</a:t>
            </a:r>
            <a:endParaRPr lang="en-US" dirty="0"/>
          </a:p>
          <a:p>
            <a:pPr lvl="0" fontAlgn="base" hangingPunct="0"/>
            <a:r>
              <a:rPr lang="en-US" dirty="0"/>
              <a:t>Personal priority and action planning- develop personal priorities and means for achieving them.</a:t>
            </a:r>
          </a:p>
          <a:p>
            <a:pPr lvl="0" fontAlgn="base" hangingPunct="0"/>
            <a:r>
              <a:rPr lang="en-US" dirty="0"/>
              <a:t>Identify time wasting activities.</a:t>
            </a:r>
          </a:p>
          <a:p>
            <a:pPr lvl="0" fontAlgn="base" hangingPunct="0"/>
            <a:r>
              <a:rPr lang="en-US" dirty="0"/>
              <a:t>Set targets for self and staff in order to focus on parts of the job that matter, what needs to be delegate etc.</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u="sng" dirty="0"/>
              <a:t>Delegation.</a:t>
            </a:r>
            <a:endParaRPr lang="en-US" dirty="0"/>
          </a:p>
          <a:p>
            <a:pPr lvl="0" fontAlgn="base" hangingPunct="0"/>
            <a:r>
              <a:rPr lang="en-US" dirty="0"/>
              <a:t>Manager transfers legitimate authority to subordinates or team members without giving up ultimate responsibility.</a:t>
            </a:r>
          </a:p>
          <a:p>
            <a:r>
              <a:rPr lang="en-US" b="1" u="sng" dirty="0"/>
              <a:t>Assertiveness.</a:t>
            </a:r>
            <a:endParaRPr lang="en-US" dirty="0"/>
          </a:p>
          <a:p>
            <a:pPr lvl="0" fontAlgn="base" hangingPunct="0"/>
            <a:r>
              <a:rPr lang="en-US" dirty="0"/>
              <a:t>The</a:t>
            </a:r>
            <a:r>
              <a:rPr lang="en-US" b="1" dirty="0"/>
              <a:t> </a:t>
            </a:r>
            <a:r>
              <a:rPr lang="en-US" dirty="0"/>
              <a:t>capacity to express ideas, opinions or feelings openly and directly without putting down ourselves or others.</a:t>
            </a:r>
          </a:p>
          <a:p>
            <a:r>
              <a:rPr lang="en-US" b="1" u="sng" dirty="0"/>
              <a:t>Personal communication skills.</a:t>
            </a:r>
            <a:endParaRPr lang="en-US" dirty="0"/>
          </a:p>
          <a:p>
            <a:pPr lvl="0" fontAlgn="base" hangingPunct="0"/>
            <a:r>
              <a:rPr lang="en-US" dirty="0"/>
              <a:t>Faster reading skills.</a:t>
            </a:r>
          </a:p>
          <a:p>
            <a:pPr lvl="0" fontAlgn="base" hangingPunct="0"/>
            <a:r>
              <a:rPr lang="en-US" dirty="0"/>
              <a:t>Report writing.</a:t>
            </a:r>
          </a:p>
          <a:p>
            <a:r>
              <a:rPr lang="en-US" dirty="0"/>
              <a:t>Handling meetings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Personal effectiveness</a:t>
            </a:r>
            <a:r>
              <a:rPr lang="en-US" b="1" dirty="0"/>
              <a:t>.</a:t>
            </a:r>
            <a:endParaRPr lang="en-US" dirty="0"/>
          </a:p>
          <a:p>
            <a:pPr lvl="0" fontAlgn="base" hangingPunct="0"/>
            <a:r>
              <a:rPr lang="en-US" dirty="0"/>
              <a:t>Be proactive.</a:t>
            </a:r>
          </a:p>
          <a:p>
            <a:pPr lvl="0" fontAlgn="base" hangingPunct="0"/>
            <a:r>
              <a:rPr lang="en-US" dirty="0"/>
              <a:t>Begin with the end in mind.</a:t>
            </a:r>
          </a:p>
          <a:p>
            <a:pPr lvl="0" fontAlgn="base" hangingPunct="0"/>
            <a:r>
              <a:rPr lang="en-US" dirty="0"/>
              <a:t>Put first things first.</a:t>
            </a:r>
          </a:p>
          <a:p>
            <a:pPr lvl="0" fontAlgn="base" hangingPunct="0"/>
            <a:r>
              <a:rPr lang="en-US" dirty="0"/>
              <a:t>Think of win-win situation i.e. all can benefit.</a:t>
            </a:r>
          </a:p>
          <a:p>
            <a:pPr lvl="0" fontAlgn="base" hangingPunct="0"/>
            <a:r>
              <a:rPr lang="en-US" dirty="0"/>
              <a:t>Understand first before being understood.</a:t>
            </a:r>
          </a:p>
          <a:p>
            <a:pPr lvl="0" fontAlgn="base" hangingPunct="0"/>
            <a:r>
              <a:rPr lang="en-US" dirty="0"/>
              <a:t>Personal renewal and reflection.</a:t>
            </a:r>
          </a:p>
          <a:p>
            <a:pPr lvl="0" fontAlgn="base" hangingPunct="0"/>
            <a:r>
              <a:rPr lang="en-US" dirty="0"/>
              <a:t>Synergize. </a:t>
            </a:r>
          </a:p>
          <a:p>
            <a:r>
              <a:rPr lang="en-US"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wasters</a:t>
            </a:r>
            <a:endParaRPr lang="en-US" dirty="0"/>
          </a:p>
        </p:txBody>
      </p:sp>
      <p:sp>
        <p:nvSpPr>
          <p:cNvPr id="3" name="Content Placeholder 2"/>
          <p:cNvSpPr>
            <a:spLocks noGrp="1"/>
          </p:cNvSpPr>
          <p:nvPr>
            <p:ph idx="1"/>
          </p:nvPr>
        </p:nvSpPr>
        <p:spPr/>
        <p:txBody>
          <a:bodyPr>
            <a:normAutofit fontScale="55000" lnSpcReduction="20000"/>
          </a:bodyPr>
          <a:lstStyle/>
          <a:p>
            <a:pPr lvl="0" fontAlgn="base" hangingPunct="0"/>
            <a:r>
              <a:rPr lang="en-US" dirty="0"/>
              <a:t> Prolonged or unnecessary meetings.</a:t>
            </a:r>
          </a:p>
          <a:p>
            <a:pPr lvl="0" fontAlgn="base" hangingPunct="0"/>
            <a:r>
              <a:rPr lang="en-US" dirty="0"/>
              <a:t> Interruptions from own staff, colleagues, or the boss.</a:t>
            </a:r>
          </a:p>
          <a:p>
            <a:pPr lvl="0" fontAlgn="base" hangingPunct="0"/>
            <a:r>
              <a:rPr lang="en-US" dirty="0"/>
              <a:t> Idle conversations and over socializing.</a:t>
            </a:r>
          </a:p>
          <a:p>
            <a:pPr lvl="0" fontAlgn="base" hangingPunct="0"/>
            <a:r>
              <a:rPr lang="en-US" dirty="0"/>
              <a:t>Unnecessary memos and other paperwork.</a:t>
            </a:r>
          </a:p>
          <a:p>
            <a:pPr lvl="0" fontAlgn="base" hangingPunct="0"/>
            <a:r>
              <a:rPr lang="en-US" dirty="0"/>
              <a:t>Misplaced materials</a:t>
            </a:r>
          </a:p>
          <a:p>
            <a:pPr lvl="0" fontAlgn="base" hangingPunct="0"/>
            <a:r>
              <a:rPr lang="en-US" dirty="0"/>
              <a:t>Procrastination(delay)</a:t>
            </a:r>
          </a:p>
          <a:p>
            <a:pPr lvl="0" fontAlgn="base" hangingPunct="0"/>
            <a:r>
              <a:rPr lang="en-US" dirty="0"/>
              <a:t>Management by crisis.</a:t>
            </a:r>
          </a:p>
          <a:p>
            <a:pPr lvl="0" fontAlgn="base" hangingPunct="0"/>
            <a:r>
              <a:rPr lang="en-US" dirty="0"/>
              <a:t>Poor filing systems.</a:t>
            </a:r>
          </a:p>
          <a:p>
            <a:pPr lvl="0" fontAlgn="base" hangingPunct="0"/>
            <a:r>
              <a:rPr lang="en-US" dirty="0"/>
              <a:t>Conflicting policies.</a:t>
            </a:r>
          </a:p>
          <a:p>
            <a:pPr lvl="0" fontAlgn="base" hangingPunct="0"/>
            <a:r>
              <a:rPr lang="en-US" dirty="0"/>
              <a:t> Unselective reading .</a:t>
            </a:r>
          </a:p>
          <a:p>
            <a:pPr lvl="0" fontAlgn="base" hangingPunct="0"/>
            <a:r>
              <a:rPr lang="en-US" dirty="0"/>
              <a:t>Over concern with details.</a:t>
            </a:r>
          </a:p>
          <a:p>
            <a:pPr lvl="0" fontAlgn="base" hangingPunct="0"/>
            <a:r>
              <a:rPr lang="en-US" dirty="0"/>
              <a:t> Poor information and communication.</a:t>
            </a:r>
          </a:p>
          <a:p>
            <a:pPr lvl="0" fontAlgn="base" hangingPunct="0"/>
            <a:r>
              <a:rPr lang="en-US" dirty="0"/>
              <a:t>Inability to say “no”</a:t>
            </a:r>
          </a:p>
          <a:p>
            <a:pPr lvl="0" fontAlgn="base" hangingPunct="0"/>
            <a:r>
              <a:rPr lang="en-US" dirty="0"/>
              <a:t>Poor delegation.</a:t>
            </a:r>
          </a:p>
          <a:p>
            <a:pPr lvl="0" fontAlgn="base" hangingPunct="0"/>
            <a:r>
              <a:rPr lang="en-US" dirty="0"/>
              <a:t>Traveling between jobs and departments.</a:t>
            </a:r>
          </a:p>
          <a:p>
            <a:r>
              <a:rPr lang="en-US" dirty="0"/>
              <a: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Time progress</a:t>
            </a:r>
          </a:p>
          <a:p>
            <a:r>
              <a:rPr lang="en-US" dirty="0"/>
              <a:t> </a:t>
            </a:r>
            <a:r>
              <a:rPr lang="en-US" dirty="0" smtClean="0"/>
              <a:t>          know goals</a:t>
            </a:r>
          </a:p>
          <a:p>
            <a:r>
              <a:rPr lang="en-US" dirty="0"/>
              <a:t> </a:t>
            </a:r>
            <a:r>
              <a:rPr lang="en-US" dirty="0" smtClean="0"/>
              <a:t>           set priorities</a:t>
            </a:r>
          </a:p>
          <a:p>
            <a:r>
              <a:rPr lang="en-US" dirty="0"/>
              <a:t> </a:t>
            </a:r>
            <a:r>
              <a:rPr lang="en-US" dirty="0" smtClean="0"/>
              <a:t>            organize activities</a:t>
            </a:r>
          </a:p>
          <a:p>
            <a:r>
              <a:rPr lang="en-US" dirty="0"/>
              <a:t> </a:t>
            </a:r>
            <a:r>
              <a:rPr lang="en-US" dirty="0" smtClean="0"/>
              <a:t>            stick to priorities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Principles of time management.  </a:t>
            </a:r>
            <a:endParaRPr lang="en-US" dirty="0"/>
          </a:p>
          <a:p>
            <a:r>
              <a:rPr lang="en-US" b="1" u="sng" dirty="0"/>
              <a:t>Efficiency. </a:t>
            </a:r>
            <a:endParaRPr lang="en-US" dirty="0"/>
          </a:p>
          <a:p>
            <a:r>
              <a:rPr lang="en-US" dirty="0"/>
              <a:t>Operating in such a way that resources are not being wasted.</a:t>
            </a:r>
          </a:p>
          <a:p>
            <a:r>
              <a:rPr lang="en-US" b="1" u="sng" dirty="0"/>
              <a:t>Effectiveness. </a:t>
            </a:r>
            <a:endParaRPr lang="en-US" dirty="0"/>
          </a:p>
          <a:p>
            <a:r>
              <a:rPr lang="en-US" dirty="0"/>
              <a:t>Doing the right thing in the right way.</a:t>
            </a:r>
          </a:p>
          <a:p>
            <a:r>
              <a:rPr lang="en-US" dirty="0"/>
              <a:t>Achieving the desired results, while efficiency is achieving the targets with the least possible use of resources.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u="sng" dirty="0"/>
              <a:t>Guidelines on time management.</a:t>
            </a:r>
            <a:endParaRPr lang="en-US" dirty="0"/>
          </a:p>
          <a:p>
            <a:pPr lvl="0" fontAlgn="base" hangingPunct="0"/>
            <a:r>
              <a:rPr lang="en-US" dirty="0"/>
              <a:t>Know how you spend your time.</a:t>
            </a:r>
          </a:p>
          <a:p>
            <a:pPr lvl="0" fontAlgn="base" hangingPunct="0"/>
            <a:r>
              <a:rPr lang="en-US" dirty="0"/>
              <a:t>Learn why your time goes where it goes.</a:t>
            </a:r>
          </a:p>
          <a:p>
            <a:pPr lvl="0" fontAlgn="base" hangingPunct="0"/>
            <a:r>
              <a:rPr lang="en-US" dirty="0"/>
              <a:t>Delegate. </a:t>
            </a:r>
          </a:p>
          <a:p>
            <a:pPr lvl="0" fontAlgn="base" hangingPunct="0"/>
            <a:r>
              <a:rPr lang="en-US" dirty="0"/>
              <a:t>Sort out what needs to be done now from what can wait until later.</a:t>
            </a:r>
          </a:p>
          <a:p>
            <a:pPr lvl="0" fontAlgn="base" hangingPunct="0"/>
            <a:r>
              <a:rPr lang="en-US" dirty="0"/>
              <a:t>Cut down on time wasting activities.</a:t>
            </a:r>
          </a:p>
          <a:p>
            <a:pPr lvl="0" fontAlgn="base" hangingPunct="0"/>
            <a:r>
              <a:rPr lang="en-US" dirty="0"/>
              <a:t>Be ruthless about distractions or interruptions.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hangingPunct="0"/>
            <a:r>
              <a:rPr lang="en-US" dirty="0"/>
              <a:t>Locate information fast.</a:t>
            </a:r>
          </a:p>
          <a:p>
            <a:pPr lvl="0" fontAlgn="base" hangingPunct="0"/>
            <a:r>
              <a:rPr lang="en-US" dirty="0"/>
              <a:t>Build a time control plan that fits your job and your unique personality.</a:t>
            </a:r>
          </a:p>
          <a:p>
            <a:pPr lvl="0" fontAlgn="base" hangingPunct="0"/>
            <a:r>
              <a:rPr lang="en-US" dirty="0"/>
              <a:t>Beat the procrastination habit.</a:t>
            </a:r>
          </a:p>
          <a:p>
            <a:pPr lvl="0" fontAlgn="base" hangingPunct="0"/>
            <a:r>
              <a:rPr lang="en-US" dirty="0"/>
              <a:t>Use other people’s time to your advantage.</a:t>
            </a:r>
          </a:p>
          <a:p>
            <a:pPr lvl="0" fontAlgn="base" hangingPunct="0"/>
            <a:r>
              <a:rPr lang="en-US" dirty="0"/>
              <a:t>Be creative with use of your time.</a:t>
            </a:r>
          </a:p>
          <a:p>
            <a:pPr lvl="0" fontAlgn="base" hangingPunct="0"/>
            <a:r>
              <a:rPr lang="en-US" dirty="0"/>
              <a:t> Work smarter not harder.</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u="sng" dirty="0"/>
              <a:t>SKILLS FOR MANAGING MEETINGS</a:t>
            </a:r>
            <a:endParaRPr lang="en-US" dirty="0"/>
          </a:p>
          <a:p>
            <a:pPr lvl="0" fontAlgn="base" hangingPunct="0"/>
            <a:r>
              <a:rPr lang="en-US" dirty="0"/>
              <a:t>Plan well by deciding the purpose of the meeting.</a:t>
            </a:r>
          </a:p>
          <a:p>
            <a:pPr lvl="0" fontAlgn="base" hangingPunct="0"/>
            <a:r>
              <a:rPr lang="en-US" dirty="0"/>
              <a:t>Conduct them well with a set  of ground rules understood by all.</a:t>
            </a:r>
          </a:p>
          <a:p>
            <a:pPr lvl="0" fontAlgn="base" hangingPunct="0"/>
            <a:r>
              <a:rPr lang="en-US" dirty="0"/>
              <a:t>Follow to ensure that assignments are completed.</a:t>
            </a:r>
          </a:p>
          <a:p>
            <a:r>
              <a:rPr lang="en-US" b="1" u="sng" dirty="0"/>
              <a:t>When to hold meetings.</a:t>
            </a:r>
            <a:endParaRPr lang="en-US" dirty="0"/>
          </a:p>
          <a:p>
            <a:pPr lvl="0" fontAlgn="base" hangingPunct="0"/>
            <a:r>
              <a:rPr lang="en-US" dirty="0"/>
              <a:t>When conveying the same message to everyone at once and getting a feedback.</a:t>
            </a:r>
          </a:p>
          <a:p>
            <a:pPr lvl="0" fontAlgn="base" hangingPunct="0"/>
            <a:r>
              <a:rPr lang="en-US" dirty="0"/>
              <a:t>When seeking new ideas.</a:t>
            </a:r>
          </a:p>
          <a:p>
            <a:pPr lvl="0" fontAlgn="base" hangingPunct="0"/>
            <a:r>
              <a:rPr lang="en-US" dirty="0"/>
              <a:t>When identifying and solving other problems.</a:t>
            </a:r>
          </a:p>
          <a:p>
            <a:pPr lvl="0" fontAlgn="base" hangingPunct="0"/>
            <a:r>
              <a:rPr lang="en-US" dirty="0"/>
              <a:t>When gaining support or commitment.</a:t>
            </a:r>
          </a:p>
          <a:p>
            <a:pPr lvl="0" fontAlgn="base" hangingPunct="0"/>
            <a:r>
              <a:rPr lang="en-US" dirty="0"/>
              <a:t>Bringing a variety of specialized perspectives to bear on a problem.</a:t>
            </a:r>
          </a:p>
          <a:p>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u="sng" dirty="0"/>
              <a:t>Meeting arrangements.</a:t>
            </a:r>
            <a:endParaRPr lang="en-US" dirty="0"/>
          </a:p>
          <a:p>
            <a:r>
              <a:rPr lang="en-US" dirty="0"/>
              <a:t>The arrangements should be made in advance.</a:t>
            </a:r>
          </a:p>
          <a:p>
            <a:pPr lvl="0" fontAlgn="base" hangingPunct="0"/>
            <a:r>
              <a:rPr lang="en-US" dirty="0"/>
              <a:t>Decide who is to attend the meeting according to the purpose of the meeting i.e. individuals with decision-making authority may be important for the meeting.</a:t>
            </a:r>
          </a:p>
          <a:p>
            <a:pPr lvl="0" fontAlgn="base" hangingPunct="0"/>
            <a:r>
              <a:rPr lang="en-US" dirty="0"/>
              <a:t>Arrange for physical comfort e.g. room, seating arrangements, writing materials, food, parking space, security etc.</a:t>
            </a:r>
          </a:p>
          <a:p>
            <a:pPr lvl="0" fontAlgn="base" hangingPunct="0"/>
            <a:r>
              <a:rPr lang="en-US" dirty="0"/>
              <a:t>Develop and distribute the agenda.</a:t>
            </a:r>
          </a:p>
          <a:p>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QUALITIES OF A LEADER (</a:t>
            </a:r>
            <a:r>
              <a:rPr lang="en-US" b="1" dirty="0"/>
              <a:t>By </a:t>
            </a:r>
            <a:r>
              <a:rPr lang="en-US" b="1" dirty="0" err="1"/>
              <a:t>Stodgill</a:t>
            </a:r>
            <a:r>
              <a:rPr lang="en-US" b="1" dirty="0"/>
              <a:t>)</a:t>
            </a:r>
            <a:r>
              <a:rPr lang="en-US" dirty="0"/>
              <a:t>.</a:t>
            </a:r>
          </a:p>
        </p:txBody>
      </p:sp>
      <p:sp>
        <p:nvSpPr>
          <p:cNvPr id="3" name="Content Placeholder 2"/>
          <p:cNvSpPr>
            <a:spLocks noGrp="1"/>
          </p:cNvSpPr>
          <p:nvPr>
            <p:ph idx="1"/>
          </p:nvPr>
        </p:nvSpPr>
        <p:spPr/>
        <p:txBody>
          <a:bodyPr>
            <a:normAutofit fontScale="85000" lnSpcReduction="10000"/>
          </a:bodyPr>
          <a:lstStyle/>
          <a:p>
            <a:pPr lvl="0" fontAlgn="base" hangingPunct="0"/>
            <a:r>
              <a:rPr lang="en-US" dirty="0"/>
              <a:t>Self confidence with a sense of identity.</a:t>
            </a:r>
          </a:p>
          <a:p>
            <a:pPr lvl="0" fontAlgn="base" hangingPunct="0"/>
            <a:r>
              <a:rPr lang="en-US" dirty="0"/>
              <a:t>Strong drive for responsibility.</a:t>
            </a:r>
          </a:p>
          <a:p>
            <a:pPr lvl="0" fontAlgn="base" hangingPunct="0"/>
            <a:r>
              <a:rPr lang="en-US" dirty="0"/>
              <a:t>Ability to complete a task.</a:t>
            </a:r>
          </a:p>
          <a:p>
            <a:pPr lvl="0" fontAlgn="base" hangingPunct="0"/>
            <a:r>
              <a:rPr lang="en-US" dirty="0"/>
              <a:t> Energy.</a:t>
            </a:r>
          </a:p>
          <a:p>
            <a:pPr lvl="0" fontAlgn="base" hangingPunct="0"/>
            <a:r>
              <a:rPr lang="en-US" dirty="0"/>
              <a:t>Willingness to accept consequences of decisions and actions.</a:t>
            </a:r>
          </a:p>
          <a:p>
            <a:pPr lvl="0" fontAlgn="base" hangingPunct="0"/>
            <a:r>
              <a:rPr lang="en-US" dirty="0"/>
              <a:t>Acceptance of interpersonal stress.</a:t>
            </a:r>
          </a:p>
          <a:p>
            <a:pPr lvl="0" fontAlgn="base" hangingPunct="0"/>
            <a:r>
              <a:rPr lang="en-US" dirty="0"/>
              <a:t>Tolerance of frustration and delay.</a:t>
            </a:r>
          </a:p>
          <a:p>
            <a:pPr lvl="0" fontAlgn="base" hangingPunct="0"/>
            <a:r>
              <a:rPr lang="en-US" dirty="0"/>
              <a:t>Ability to influence behavior.</a:t>
            </a:r>
          </a:p>
          <a:p>
            <a:pPr lvl="0" fontAlgn="base" hangingPunct="0"/>
            <a:r>
              <a:rPr lang="en-US" dirty="0"/>
              <a:t>Ability to structure social interactions to accomplish purpose.</a:t>
            </a:r>
          </a:p>
          <a:p>
            <a:pPr lvl="0" fontAlgn="base" hangingPunct="0"/>
            <a:r>
              <a:rPr lang="en-US" dirty="0" err="1"/>
              <a:t>Venturesomeness</a:t>
            </a:r>
            <a:r>
              <a:rPr lang="en-US" dirty="0"/>
              <a:t> and originality.</a:t>
            </a:r>
          </a:p>
          <a:p>
            <a:pPr lvl="0" fontAlgn="base" hangingPunct="0"/>
            <a:r>
              <a:rPr lang="en-US" dirty="0"/>
              <a:t>Excessive initiative in social situations.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u="sng" dirty="0"/>
              <a:t>Planning an agenda</a:t>
            </a:r>
            <a:endParaRPr lang="en-US" dirty="0"/>
          </a:p>
          <a:p>
            <a:r>
              <a:rPr lang="en-US" dirty="0"/>
              <a:t>The agenda should:</a:t>
            </a:r>
          </a:p>
          <a:p>
            <a:pPr lvl="0" fontAlgn="base" hangingPunct="0"/>
            <a:r>
              <a:rPr lang="en-US" dirty="0"/>
              <a:t>Itemize the points of business.</a:t>
            </a:r>
          </a:p>
          <a:p>
            <a:pPr lvl="0" fontAlgn="base" hangingPunct="0"/>
            <a:r>
              <a:rPr lang="en-US" dirty="0"/>
              <a:t>Arrange them in order according to priorities and time needed.</a:t>
            </a:r>
          </a:p>
          <a:p>
            <a:pPr lvl="0" fontAlgn="base" hangingPunct="0"/>
            <a:r>
              <a:rPr lang="en-US" dirty="0"/>
              <a:t>Notify those who will be responsible for presenting information</a:t>
            </a:r>
            <a:r>
              <a:rPr lang="en-US" dirty="0" smtClean="0"/>
              <a:t>.</a:t>
            </a:r>
            <a:r>
              <a:rPr lang="en-US" dirty="0"/>
              <a:t> </a:t>
            </a:r>
          </a:p>
          <a:p>
            <a:r>
              <a:rPr lang="en-US" b="1" u="sng" dirty="0"/>
              <a:t>Importance of Agenda.</a:t>
            </a:r>
            <a:endParaRPr lang="en-US" dirty="0"/>
          </a:p>
          <a:p>
            <a:pPr lvl="0" fontAlgn="base" hangingPunct="0"/>
            <a:r>
              <a:rPr lang="en-US" dirty="0"/>
              <a:t>Allows members to know what to expect.</a:t>
            </a:r>
          </a:p>
          <a:p>
            <a:pPr lvl="0" fontAlgn="base" hangingPunct="0"/>
            <a:r>
              <a:rPr lang="en-US" dirty="0"/>
              <a:t>Enables members to prepare.</a:t>
            </a:r>
          </a:p>
          <a:p>
            <a:pPr lvl="0" fontAlgn="base" hangingPunct="0"/>
            <a:r>
              <a:rPr lang="en-US" dirty="0"/>
              <a:t>Provides order for dealing with issues.</a:t>
            </a:r>
          </a:p>
          <a:p>
            <a:pPr lvl="0" fontAlgn="base" hangingPunct="0"/>
            <a:r>
              <a:rPr lang="en-US" dirty="0"/>
              <a:t>Facilitates responsibility for members to attend.</a:t>
            </a:r>
          </a:p>
          <a:p>
            <a:pPr lvl="0" fontAlgn="base" hangingPunct="0"/>
            <a:r>
              <a:rPr lang="en-US" dirty="0"/>
              <a:t>Allows responsibilities to be delegated.</a:t>
            </a:r>
          </a:p>
          <a:p>
            <a:r>
              <a:rPr lang="en-US" b="1" dirty="0"/>
              <a:t>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Agenda format</a:t>
            </a:r>
            <a:endParaRPr lang="en-US" dirty="0"/>
          </a:p>
          <a:p>
            <a:pPr lvl="0" fontAlgn="base" hangingPunct="0"/>
            <a:r>
              <a:rPr lang="en-US" b="1" dirty="0"/>
              <a:t>Formal or standing agenda. </a:t>
            </a:r>
            <a:r>
              <a:rPr lang="en-US" dirty="0"/>
              <a:t> It remains the same from meeting to meeting.</a:t>
            </a:r>
          </a:p>
          <a:p>
            <a:pPr lvl="0" fontAlgn="base" hangingPunct="0"/>
            <a:r>
              <a:rPr lang="en-US" b="1" dirty="0"/>
              <a:t>Informal flexible agenda. </a:t>
            </a:r>
            <a:r>
              <a:rPr lang="en-US" dirty="0"/>
              <a:t>Subject to change and permits shifts in the order of business.</a:t>
            </a:r>
          </a:p>
          <a:p>
            <a:pPr lvl="0" fontAlgn="base" hangingPunct="0"/>
            <a:r>
              <a:rPr lang="en-US" b="1" dirty="0"/>
              <a:t>Timed agenda. </a:t>
            </a:r>
            <a:r>
              <a:rPr lang="en-US" dirty="0"/>
              <a:t>Apportions the amount of time and establishes the sequence of topics to be covered.</a:t>
            </a:r>
          </a:p>
          <a:p>
            <a:pPr lvl="0" fontAlgn="base" hangingPunct="0"/>
            <a:r>
              <a:rPr lang="en-US" b="1" dirty="0"/>
              <a:t>Discipline agenda. </a:t>
            </a:r>
            <a:r>
              <a:rPr lang="en-US" dirty="0"/>
              <a:t>Explains something about a topic or decision to be made.</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a:t>
            </a:r>
            <a:r>
              <a:rPr lang="en-US" b="1" u="sng" dirty="0"/>
              <a:t>Writing a successful to do list.</a:t>
            </a:r>
            <a:endParaRPr lang="en-US" dirty="0"/>
          </a:p>
          <a:p>
            <a:pPr lvl="0" fontAlgn="base" hangingPunct="0"/>
            <a:r>
              <a:rPr lang="en-US" dirty="0"/>
              <a:t>Write it daily.</a:t>
            </a:r>
          </a:p>
          <a:p>
            <a:pPr lvl="0" fontAlgn="base" hangingPunct="0"/>
            <a:r>
              <a:rPr lang="en-US" dirty="0"/>
              <a:t>Be realistic and aware of limits of time available.</a:t>
            </a:r>
          </a:p>
          <a:p>
            <a:pPr lvl="0" fontAlgn="base" hangingPunct="0"/>
            <a:r>
              <a:rPr lang="en-US" dirty="0"/>
              <a:t>Do not over schedule.</a:t>
            </a:r>
          </a:p>
          <a:p>
            <a:pPr lvl="0" fontAlgn="base" hangingPunct="0"/>
            <a:r>
              <a:rPr lang="en-US" dirty="0"/>
              <a:t>Allow time cushion in between.</a:t>
            </a:r>
          </a:p>
          <a:p>
            <a:pPr lvl="0" fontAlgn="base" hangingPunct="0"/>
            <a:r>
              <a:rPr lang="en-US" dirty="0"/>
              <a:t>Review the list every morning.</a:t>
            </a:r>
          </a:p>
          <a:p>
            <a:pPr lvl="0" fontAlgn="base" hangingPunct="0"/>
            <a:r>
              <a:rPr lang="en-US" dirty="0"/>
              <a:t>Before doing each item, ask why me(delegate when possible.</a:t>
            </a:r>
          </a:p>
          <a:p>
            <a:pPr lvl="0" fontAlgn="base" hangingPunct="0"/>
            <a:r>
              <a:rPr lang="en-US" dirty="0"/>
              <a:t>Group related activities together.</a:t>
            </a:r>
          </a:p>
          <a:p>
            <a:pPr lvl="0" fontAlgn="base" hangingPunct="0"/>
            <a:r>
              <a:rPr lang="en-US" dirty="0"/>
              <a:t>Do.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DELEGATION.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DEF</a:t>
            </a:r>
            <a:r>
              <a:rPr lang="en-US" b="1" u="sng" dirty="0"/>
              <a:t>: </a:t>
            </a:r>
            <a:endParaRPr lang="en-US" dirty="0"/>
          </a:p>
          <a:p>
            <a:pPr lvl="0" fontAlgn="base" hangingPunct="0"/>
            <a:r>
              <a:rPr lang="en-US" dirty="0"/>
              <a:t>Passing down of authority from a superior to a subordinate.</a:t>
            </a:r>
          </a:p>
          <a:p>
            <a:pPr lvl="0" fontAlgn="base" hangingPunct="0"/>
            <a:r>
              <a:rPr lang="en-US" dirty="0"/>
              <a:t>Process of entrusting authority and responsibility from a manager or a supervisor to a subordinate.</a:t>
            </a:r>
          </a:p>
          <a:p>
            <a:pPr lvl="0" fontAlgn="base" hangingPunct="0"/>
            <a:r>
              <a:rPr lang="en-US" dirty="0"/>
              <a:t>The one to whom authority is delegated becomes responsible to the superior for doing the job, but the superior remains responsible for getting the job done.</a:t>
            </a:r>
          </a:p>
          <a:p>
            <a:pPr lvl="0" fontAlgn="base" hangingPunct="0"/>
            <a:r>
              <a:rPr lang="en-US" dirty="0"/>
              <a:t>The best way for a manager to effectively concentrate on their responsibilities is by unloading as much of their work as possible.</a:t>
            </a:r>
          </a:p>
          <a:p>
            <a:pPr lvl="0" fontAlgn="base" hangingPunct="0"/>
            <a:r>
              <a:rPr lang="en-US" dirty="0"/>
              <a:t>Delegation can take place at the </a:t>
            </a:r>
            <a:r>
              <a:rPr lang="en-US" dirty="0" err="1"/>
              <a:t>indivividual</a:t>
            </a:r>
            <a:r>
              <a:rPr lang="en-US" dirty="0"/>
              <a:t> or organizational level.</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fontAlgn="base" hangingPunct="0">
              <a:buNone/>
            </a:pPr>
            <a:r>
              <a:rPr lang="en-US" b="1" u="sng" dirty="0" smtClean="0"/>
              <a:t>1.Organizational </a:t>
            </a:r>
            <a:r>
              <a:rPr lang="en-US" b="1" u="sng" dirty="0"/>
              <a:t>level.</a:t>
            </a:r>
            <a:endParaRPr lang="en-US" dirty="0"/>
          </a:p>
          <a:p>
            <a:pPr lvl="0" fontAlgn="base" hangingPunct="0"/>
            <a:r>
              <a:rPr lang="en-US" dirty="0"/>
              <a:t>The structure of the organization as depicted in the organization chart is itself a reserve of delegation.</a:t>
            </a:r>
          </a:p>
          <a:p>
            <a:pPr lvl="0" fontAlgn="base" hangingPunct="0"/>
            <a:r>
              <a:rPr lang="en-US" dirty="0"/>
              <a:t>It relates to the position of decision making in the organization.</a:t>
            </a:r>
          </a:p>
          <a:p>
            <a:r>
              <a:rPr lang="en-US" dirty="0"/>
              <a:t>It involves passing down of authority and responsibility to various levels through out the organization with consideration of centralization, decentralization, provincial levels, district levels etc to be established on the basis of tasks or elements of function.</a:t>
            </a:r>
          </a:p>
          <a:p>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buNone/>
            </a:pPr>
            <a:r>
              <a:rPr lang="en-US" b="1" u="sng" dirty="0"/>
              <a:t>2</a:t>
            </a:r>
            <a:r>
              <a:rPr lang="en-US" b="1" u="sng" dirty="0" smtClean="0"/>
              <a:t>.Individual level</a:t>
            </a:r>
            <a:r>
              <a:rPr lang="en-US" dirty="0"/>
              <a:t> </a:t>
            </a:r>
          </a:p>
          <a:p>
            <a:pPr lvl="0" fontAlgn="base" hangingPunct="0"/>
            <a:r>
              <a:rPr lang="en-US" dirty="0"/>
              <a:t>It will involve the various activities that have to be undertaken.</a:t>
            </a:r>
          </a:p>
          <a:p>
            <a:pPr lvl="0" fontAlgn="base" hangingPunct="0"/>
            <a:r>
              <a:rPr lang="en-US" dirty="0"/>
              <a:t>Must be distributed among individual members of the workforce by entrusting authority and responsibility to others</a:t>
            </a:r>
            <a:r>
              <a:rPr lang="en-US" dirty="0" smtClean="0"/>
              <a:t>.</a:t>
            </a:r>
            <a:r>
              <a:rPr lang="en-US" dirty="0"/>
              <a:t> </a:t>
            </a:r>
          </a:p>
          <a:p>
            <a:pPr lvl="0" fontAlgn="base" hangingPunct="0"/>
            <a:r>
              <a:rPr lang="en-US" dirty="0"/>
              <a:t>Delegation is founded on the concept of:</a:t>
            </a:r>
          </a:p>
          <a:p>
            <a:r>
              <a:rPr lang="en-US" dirty="0"/>
              <a:t>	</a:t>
            </a:r>
            <a:r>
              <a:rPr lang="en-US" b="1" dirty="0"/>
              <a:t>. </a:t>
            </a:r>
            <a:r>
              <a:rPr lang="en-US" dirty="0"/>
              <a:t>Authority.</a:t>
            </a:r>
          </a:p>
          <a:p>
            <a:r>
              <a:rPr lang="en-US" dirty="0"/>
              <a:t>	</a:t>
            </a:r>
            <a:r>
              <a:rPr lang="en-US" b="1" dirty="0"/>
              <a:t>. </a:t>
            </a:r>
            <a:r>
              <a:rPr lang="en-US" dirty="0"/>
              <a:t>Responsibility. </a:t>
            </a:r>
          </a:p>
          <a:p>
            <a:r>
              <a:rPr lang="en-US" dirty="0"/>
              <a:t>	</a:t>
            </a:r>
            <a:r>
              <a:rPr lang="en-US" b="1" dirty="0"/>
              <a:t>.</a:t>
            </a:r>
            <a:r>
              <a:rPr lang="en-US" dirty="0"/>
              <a:t> Accountability.</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u="sng" dirty="0"/>
              <a:t>Authority.</a:t>
            </a:r>
            <a:endParaRPr lang="en-US" dirty="0"/>
          </a:p>
          <a:p>
            <a:pPr lvl="0" fontAlgn="base" hangingPunct="0"/>
            <a:r>
              <a:rPr lang="en-US" dirty="0"/>
              <a:t>The right to take action or make decisions that the manager would otherwise have done.</a:t>
            </a:r>
          </a:p>
          <a:p>
            <a:pPr lvl="0" fontAlgn="base" hangingPunct="0"/>
            <a:r>
              <a:rPr lang="en-US" dirty="0"/>
              <a:t>Legitimizes the exercise of power within the structures and rules of the organization.</a:t>
            </a:r>
          </a:p>
          <a:p>
            <a:pPr lvl="0" fontAlgn="base" hangingPunct="0"/>
            <a:r>
              <a:rPr lang="en-US" dirty="0"/>
              <a:t>Enables the subordinate to issue valued instructions for others to follow.</a:t>
            </a:r>
          </a:p>
          <a:p>
            <a:r>
              <a:rPr lang="en-US" b="1" u="sng" dirty="0"/>
              <a:t>Responsibility. </a:t>
            </a:r>
            <a:endParaRPr lang="en-US" dirty="0"/>
          </a:p>
          <a:p>
            <a:pPr lvl="0" fontAlgn="base" hangingPunct="0"/>
            <a:r>
              <a:rPr lang="en-US" dirty="0"/>
              <a:t>Work assigned to a position.</a:t>
            </a:r>
          </a:p>
          <a:p>
            <a:pPr lvl="0" fontAlgn="base" hangingPunct="0"/>
            <a:r>
              <a:rPr lang="en-US" dirty="0"/>
              <a:t>Involves an obligation by the subordinate to perform certain duties or make certain decisions and having to accept the possible reprimand from the manager or the superior for unsatisfactory performance.</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u="sng" dirty="0"/>
              <a:t>Accountability.</a:t>
            </a:r>
            <a:endParaRPr lang="en-US" dirty="0"/>
          </a:p>
          <a:p>
            <a:pPr lvl="0" fontAlgn="base" hangingPunct="0"/>
            <a:r>
              <a:rPr lang="en-US" dirty="0"/>
              <a:t>Any means of ensuring that  the person who is supposed to do a task actually performs it and does so correctly.</a:t>
            </a:r>
          </a:p>
          <a:p>
            <a:pPr lvl="0" fontAlgn="base" hangingPunct="0"/>
            <a:r>
              <a:rPr lang="en-US" dirty="0"/>
              <a:t>It requires certain conditions to be established. i.e.</a:t>
            </a:r>
          </a:p>
          <a:p>
            <a:r>
              <a:rPr lang="en-US" dirty="0"/>
              <a:t>- must be thoroughly and clearly understood.</a:t>
            </a:r>
          </a:p>
          <a:p>
            <a:r>
              <a:rPr lang="en-US" dirty="0"/>
              <a:t>-The person must be qualified and capable of fulfilling the obligation.</a:t>
            </a:r>
          </a:p>
          <a:p>
            <a:r>
              <a:rPr lang="en-US" dirty="0"/>
              <a:t>-Sufficient authority to accomplish the task must be delegated.</a:t>
            </a:r>
          </a:p>
          <a:p>
            <a:pPr lvl="0" fontAlgn="base" hangingPunct="0"/>
            <a:r>
              <a:rPr lang="en-US" dirty="0"/>
              <a:t>You cannot delegate authority without responsibility and vice versa.</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u="sng" dirty="0"/>
              <a:t>EFFECTIVE DELEGATION PROCESS.</a:t>
            </a:r>
            <a:endParaRPr lang="en-US" dirty="0"/>
          </a:p>
          <a:p>
            <a:pPr lvl="0" fontAlgn="base" hangingPunct="0">
              <a:buNone/>
            </a:pPr>
            <a:r>
              <a:rPr lang="en-US" b="1" dirty="0" smtClean="0"/>
              <a:t>1.Grant </a:t>
            </a:r>
            <a:r>
              <a:rPr lang="en-US" b="1" dirty="0"/>
              <a:t>appropriate authority</a:t>
            </a:r>
            <a:endParaRPr lang="en-US" dirty="0"/>
          </a:p>
          <a:p>
            <a:pPr lvl="0" fontAlgn="base" hangingPunct="0"/>
            <a:r>
              <a:rPr lang="en-US" dirty="0"/>
              <a:t>Responsibility should not be less than the authority delegated.</a:t>
            </a:r>
          </a:p>
          <a:p>
            <a:pPr lvl="0" fontAlgn="base" hangingPunct="0"/>
            <a:r>
              <a:rPr lang="en-US" dirty="0"/>
              <a:t>Enough authority should always be delegated to achieve desired results.</a:t>
            </a:r>
          </a:p>
          <a:p>
            <a:pPr lvl="0" fontAlgn="base" hangingPunct="0">
              <a:buNone/>
            </a:pPr>
            <a:r>
              <a:rPr lang="en-US" b="1" dirty="0" smtClean="0"/>
              <a:t>2.Consider </a:t>
            </a:r>
            <a:r>
              <a:rPr lang="en-US" b="1" dirty="0"/>
              <a:t>the capabilities of the subordinate.</a:t>
            </a:r>
            <a:endParaRPr lang="en-US" dirty="0"/>
          </a:p>
          <a:p>
            <a:pPr lvl="0" fontAlgn="base" hangingPunct="0"/>
            <a:r>
              <a:rPr lang="en-US" dirty="0"/>
              <a:t>Authority  should be delegated to those who are competent and willing to accept delegation.</a:t>
            </a:r>
          </a:p>
          <a:p>
            <a:pPr lvl="0" fontAlgn="base" hangingPunct="0"/>
            <a:r>
              <a:rPr lang="en-US" dirty="0"/>
              <a:t>Consider the job to be done, knowledge, experience, intelligence and limitations of the person(s).</a:t>
            </a:r>
          </a:p>
          <a:p>
            <a:pPr lvl="0" fontAlgn="base" hangingPunct="0">
              <a:buNone/>
            </a:pPr>
            <a:r>
              <a:rPr lang="en-US" b="1" dirty="0" smtClean="0"/>
              <a:t>3.Make </a:t>
            </a:r>
            <a:r>
              <a:rPr lang="en-US" b="1" dirty="0"/>
              <a:t>sure the authority is clearly stated.</a:t>
            </a:r>
            <a:endParaRPr lang="en-US" dirty="0"/>
          </a:p>
          <a:p>
            <a:pPr lvl="0" fontAlgn="base" hangingPunct="0"/>
            <a:r>
              <a:rPr lang="en-US" dirty="0"/>
              <a:t>Should be clearly defined not only to the  subordinate but to all the others.</a:t>
            </a:r>
          </a:p>
          <a:p>
            <a:pPr lvl="0" fontAlgn="base" hangingPunct="0"/>
            <a:r>
              <a:rPr lang="en-US" dirty="0"/>
              <a:t>Everyone should know who is in charge and where authority resides.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lvl="0" fontAlgn="base" hangingPunct="0">
              <a:buNone/>
            </a:pPr>
            <a:r>
              <a:rPr lang="en-US" b="1" dirty="0" smtClean="0"/>
              <a:t>4.Modify </a:t>
            </a:r>
            <a:r>
              <a:rPr lang="en-US" b="1" dirty="0"/>
              <a:t>the authority whenever necessary.</a:t>
            </a:r>
            <a:endParaRPr lang="en-US" dirty="0"/>
          </a:p>
          <a:p>
            <a:pPr lvl="0" fontAlgn="base" hangingPunct="0"/>
            <a:r>
              <a:rPr lang="en-US" dirty="0"/>
              <a:t>Maintain a flexible attitude about what kind of and how much authority to delegate.</a:t>
            </a:r>
          </a:p>
          <a:p>
            <a:pPr lvl="0" fontAlgn="base" hangingPunct="0"/>
            <a:r>
              <a:rPr lang="en-US" dirty="0"/>
              <a:t>Because the environment of business is dynamic, authority relationship may need to be altered from time to time.</a:t>
            </a:r>
          </a:p>
          <a:p>
            <a:pPr lvl="0" fontAlgn="base" hangingPunct="0"/>
            <a:r>
              <a:rPr lang="en-US" dirty="0"/>
              <a:t>Authority is revocable- it can be modified by increasing it, decreasing or withdrawing it altogether.</a:t>
            </a:r>
          </a:p>
          <a:p>
            <a:pPr lvl="0" fontAlgn="base" hangingPunct="0">
              <a:buNone/>
            </a:pPr>
            <a:r>
              <a:rPr lang="en-US" b="1" dirty="0" smtClean="0"/>
              <a:t>5.Follow </a:t>
            </a:r>
            <a:r>
              <a:rPr lang="en-US" b="1" dirty="0"/>
              <a:t>unity of command and chain of command. </a:t>
            </a:r>
            <a:endParaRPr lang="en-US" dirty="0"/>
          </a:p>
          <a:p>
            <a:pPr lvl="0" fontAlgn="base" hangingPunct="0"/>
            <a:r>
              <a:rPr lang="en-US" dirty="0"/>
              <a:t>There should be clear reporting arrangements.</a:t>
            </a:r>
          </a:p>
          <a:p>
            <a:pPr lvl="0" fontAlgn="base" hangingPunct="0"/>
            <a:r>
              <a:rPr lang="en-US" dirty="0"/>
              <a:t>Each individual reports to one supervisor.</a:t>
            </a:r>
          </a:p>
          <a:p>
            <a:pPr lvl="0" fontAlgn="base" hangingPunct="0"/>
            <a:r>
              <a:rPr lang="en-US" dirty="0"/>
              <a:t>Follow chain of command.</a:t>
            </a:r>
          </a:p>
          <a:p>
            <a:pPr>
              <a:buNone/>
            </a:pPr>
            <a:r>
              <a:rPr lang="en-US" b="1" dirty="0"/>
              <a:t>6. Develop willingness to delegate.</a:t>
            </a:r>
            <a:endParaRPr lang="en-US" dirty="0"/>
          </a:p>
          <a:p>
            <a:pPr lvl="0" fontAlgn="base" hangingPunct="0"/>
            <a:r>
              <a:rPr lang="en-US" dirty="0"/>
              <a:t>No organization can function without delegation.</a:t>
            </a:r>
          </a:p>
          <a:p>
            <a:pPr lvl="0" fontAlgn="base" hangingPunct="0"/>
            <a:r>
              <a:rPr lang="en-US" dirty="0"/>
              <a:t>Some obstacles are psychological e.g. lack of confidence on the staff, fear to lose control. Etc.</a:t>
            </a:r>
          </a:p>
          <a:p>
            <a:pPr lvl="0" fontAlgn="base" hangingPunct="0"/>
            <a:r>
              <a:rPr lang="en-US" dirty="0"/>
              <a:t>The manager should be willing to let 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By Louis Lundberg:</a:t>
            </a:r>
            <a:endParaRPr lang="en-US" dirty="0"/>
          </a:p>
          <a:p>
            <a:pPr>
              <a:buNone/>
            </a:pPr>
            <a:r>
              <a:rPr lang="en-US" dirty="0"/>
              <a:t>People will follow the leader who they feel:</a:t>
            </a:r>
          </a:p>
          <a:p>
            <a:pPr lvl="0" fontAlgn="base" hangingPunct="0"/>
            <a:r>
              <a:rPr lang="en-US" dirty="0"/>
              <a:t>Knows where they are going and how to get there.</a:t>
            </a:r>
          </a:p>
          <a:p>
            <a:pPr lvl="0" fontAlgn="base" hangingPunct="0"/>
            <a:r>
              <a:rPr lang="en-US" dirty="0"/>
              <a:t>Exercises courage and persistence even in the face of danger, opposition or discouragement.</a:t>
            </a:r>
          </a:p>
          <a:p>
            <a:pPr lvl="0" fontAlgn="base" hangingPunct="0"/>
            <a:r>
              <a:rPr lang="en-US" dirty="0"/>
              <a:t> Are believable.</a:t>
            </a:r>
          </a:p>
          <a:p>
            <a:pPr lvl="0" fontAlgn="base" hangingPunct="0"/>
            <a:r>
              <a:rPr lang="en-US" dirty="0"/>
              <a:t> Do not exploit others for personal advantage.</a:t>
            </a:r>
          </a:p>
          <a:p>
            <a:pPr lvl="0" fontAlgn="base" hangingPunct="0"/>
            <a:r>
              <a:rPr lang="en-US" dirty="0"/>
              <a:t> Makes goals seem important, attainable and exciting.</a:t>
            </a:r>
          </a:p>
          <a:p>
            <a:pPr lvl="0" fontAlgn="base" hangingPunct="0"/>
            <a:r>
              <a:rPr lang="en-US" dirty="0"/>
              <a:t>Instills confidence in workers.</a:t>
            </a:r>
          </a:p>
          <a:p>
            <a:pPr lvl="0" fontAlgn="base" hangingPunct="0"/>
            <a:r>
              <a:rPr lang="en-US" dirty="0"/>
              <a:t> Is articulate.</a:t>
            </a:r>
          </a:p>
          <a:p>
            <a:pPr lvl="0" fontAlgn="base" hangingPunct="0"/>
            <a:r>
              <a:rPr lang="en-US" dirty="0"/>
              <a:t> Maintains morale.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a:t>7. Create supportive climate.</a:t>
            </a:r>
            <a:endParaRPr lang="en-US" dirty="0"/>
          </a:p>
          <a:p>
            <a:pPr lvl="0" fontAlgn="base" hangingPunct="0"/>
            <a:r>
              <a:rPr lang="en-US" dirty="0"/>
              <a:t>Moral and material support should be available i.e., adequate resources (staff, equipment ,expenses, time).</a:t>
            </a:r>
          </a:p>
          <a:p>
            <a:pPr lvl="0" fontAlgn="base" hangingPunct="0"/>
            <a:r>
              <a:rPr lang="en-US" dirty="0"/>
              <a:t>Advice and encouragement.</a:t>
            </a:r>
          </a:p>
          <a:p>
            <a:pPr>
              <a:buNone/>
            </a:pPr>
            <a:r>
              <a:rPr lang="en-US" b="1" dirty="0"/>
              <a:t>8. Develop effective communication system</a:t>
            </a:r>
            <a:endParaRPr lang="en-US" dirty="0"/>
          </a:p>
          <a:p>
            <a:pPr lvl="0" fontAlgn="base" hangingPunct="0"/>
            <a:r>
              <a:rPr lang="en-US" dirty="0"/>
              <a:t>Flow of information between superiors and subordinates.</a:t>
            </a:r>
          </a:p>
          <a:p>
            <a:pPr lvl="0" fontAlgn="base" hangingPunct="0"/>
            <a:r>
              <a:rPr lang="en-US" dirty="0"/>
              <a:t>Enables superior to give clear instructions and subordinates to seek clarification and guidance.</a:t>
            </a:r>
          </a:p>
          <a:p>
            <a:pPr>
              <a:buNone/>
            </a:pPr>
            <a:r>
              <a:rPr lang="en-US" b="1" dirty="0"/>
              <a:t>9. Establish an effective control system.</a:t>
            </a:r>
            <a:endParaRPr lang="en-US" dirty="0"/>
          </a:p>
          <a:p>
            <a:r>
              <a:rPr lang="en-US" dirty="0"/>
              <a:t>To ensure authority delegated is properly used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fontAlgn="base" hangingPunct="0"/>
            <a:r>
              <a:rPr lang="en-US" dirty="0"/>
              <a:t>Set the standards of performance.</a:t>
            </a:r>
          </a:p>
          <a:p>
            <a:pPr lvl="0" fontAlgn="base" hangingPunct="0"/>
            <a:r>
              <a:rPr lang="en-US" dirty="0"/>
              <a:t>Evaluate performance.</a:t>
            </a:r>
          </a:p>
          <a:p>
            <a:pPr>
              <a:buNone/>
            </a:pPr>
            <a:r>
              <a:rPr lang="en-US" b="1" dirty="0"/>
              <a:t>10. Give incentives</a:t>
            </a:r>
            <a:endParaRPr lang="en-US" dirty="0"/>
          </a:p>
          <a:p>
            <a:pPr lvl="0" fontAlgn="base" hangingPunct="0"/>
            <a:r>
              <a:rPr lang="en-US" dirty="0"/>
              <a:t>Financial and non-financial incentives- reward for successful assumption of authority.</a:t>
            </a:r>
          </a:p>
          <a:p>
            <a:pPr>
              <a:buNone/>
            </a:pPr>
            <a:r>
              <a:rPr lang="en-US" b="1" dirty="0"/>
              <a:t>11. Define the results expected.</a:t>
            </a:r>
            <a:endParaRPr lang="en-US" dirty="0"/>
          </a:p>
          <a:p>
            <a:pPr lvl="0" fontAlgn="base" hangingPunct="0"/>
            <a:r>
              <a:rPr lang="en-US" dirty="0"/>
              <a:t>Avoid ambiguous instructions.</a:t>
            </a:r>
          </a:p>
          <a:p>
            <a:pPr lvl="0" fontAlgn="base" hangingPunct="0"/>
            <a:r>
              <a:rPr lang="en-US" dirty="0"/>
              <a:t>Clearly define expectations.</a:t>
            </a:r>
          </a:p>
          <a:p>
            <a:r>
              <a:rPr lang="en-US" dirty="0"/>
              <a:t>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RULES OF THUMB OF DELEGATING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u="sng" dirty="0" smtClean="0"/>
              <a:t>Rules </a:t>
            </a:r>
            <a:r>
              <a:rPr lang="en-US" b="1" u="sng" dirty="0"/>
              <a:t>for the manager</a:t>
            </a:r>
            <a:endParaRPr lang="en-US" dirty="0"/>
          </a:p>
          <a:p>
            <a:pPr lvl="0" fontAlgn="base" hangingPunct="0"/>
            <a:r>
              <a:rPr lang="en-US" dirty="0"/>
              <a:t>Know the employees strength and  weakness.</a:t>
            </a:r>
          </a:p>
          <a:p>
            <a:pPr lvl="0" fontAlgn="base" hangingPunct="0"/>
            <a:r>
              <a:rPr lang="en-US" dirty="0"/>
              <a:t>State tasks clearly- what is to be done, but not how to do it.</a:t>
            </a:r>
          </a:p>
          <a:p>
            <a:pPr lvl="0" fontAlgn="base" hangingPunct="0"/>
            <a:r>
              <a:rPr lang="en-US" dirty="0"/>
              <a:t>Delegate a little at a time- break up large projects.</a:t>
            </a:r>
          </a:p>
          <a:p>
            <a:pPr lvl="0" fontAlgn="base" hangingPunct="0"/>
            <a:r>
              <a:rPr lang="en-US" dirty="0"/>
              <a:t>Ask for feedback- to  ensure employee understands.</a:t>
            </a:r>
          </a:p>
          <a:p>
            <a:pPr lvl="0" fontAlgn="base" hangingPunct="0"/>
            <a:r>
              <a:rPr lang="en-US" dirty="0"/>
              <a:t>Grant enough authority to do the job.</a:t>
            </a:r>
          </a:p>
          <a:p>
            <a:pPr lvl="0" fontAlgn="base" hangingPunct="0"/>
            <a:r>
              <a:rPr lang="en-US" dirty="0"/>
              <a:t>Let  go and trust the employee to do the job.</a:t>
            </a:r>
          </a:p>
          <a:p>
            <a:pPr lvl="0" fontAlgn="base" hangingPunct="0"/>
            <a:r>
              <a:rPr lang="en-US" dirty="0"/>
              <a:t>Provide support  only after employee has had a chance to work out problems.</a:t>
            </a:r>
          </a:p>
          <a:p>
            <a:pPr lvl="0" fontAlgn="base" hangingPunct="0"/>
            <a:r>
              <a:rPr lang="en-US" dirty="0"/>
              <a:t>Do not 4expect the job to be done as you would do it.</a:t>
            </a:r>
          </a:p>
          <a:p>
            <a:pPr lvl="0" fontAlgn="base" hangingPunct="0"/>
            <a:r>
              <a:rPr lang="en-US" dirty="0"/>
              <a:t>Evaluate- is it acceptable or perfect.</a:t>
            </a:r>
          </a:p>
          <a:p>
            <a:pPr lvl="0" fontAlgn="base" hangingPunct="0"/>
            <a:r>
              <a:rPr lang="en-US" dirty="0"/>
              <a:t>Provide rewards consistent with result and level of responsibility.</a:t>
            </a:r>
          </a:p>
          <a:p>
            <a:r>
              <a:rPr lang="en-US" b="1" dirty="0"/>
              <a:t> </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u="sng" dirty="0"/>
              <a:t>Rules for the subordinate.</a:t>
            </a:r>
            <a:endParaRPr lang="en-US" dirty="0"/>
          </a:p>
          <a:p>
            <a:pPr lvl="0" fontAlgn="base" hangingPunct="0"/>
            <a:r>
              <a:rPr lang="en-US" dirty="0"/>
              <a:t>Recognize assignment and opportunities.</a:t>
            </a:r>
          </a:p>
          <a:p>
            <a:pPr lvl="0" fontAlgn="base" hangingPunct="0"/>
            <a:r>
              <a:rPr lang="en-US" dirty="0"/>
              <a:t>Be realistic about what you are able to do.</a:t>
            </a:r>
          </a:p>
          <a:p>
            <a:pPr lvl="0" fontAlgn="base" hangingPunct="0"/>
            <a:r>
              <a:rPr lang="en-US" dirty="0"/>
              <a:t>Ask for clarification.</a:t>
            </a:r>
          </a:p>
          <a:p>
            <a:pPr lvl="0" fontAlgn="base" hangingPunct="0"/>
            <a:r>
              <a:rPr lang="en-US" dirty="0"/>
              <a:t>Determine the resources available before accepting the assignment.</a:t>
            </a:r>
          </a:p>
          <a:p>
            <a:pPr lvl="0" fontAlgn="base" hangingPunct="0"/>
            <a:r>
              <a:rPr lang="en-US" dirty="0"/>
              <a:t>Report progress periodically.</a:t>
            </a:r>
          </a:p>
          <a:p>
            <a:pPr lvl="0" fontAlgn="base" hangingPunct="0"/>
            <a:r>
              <a:rPr lang="en-US" dirty="0"/>
              <a:t>Request support or advice if needed.</a:t>
            </a:r>
          </a:p>
          <a:p>
            <a:pPr lvl="0" fontAlgn="base" hangingPunct="0"/>
            <a:r>
              <a:rPr lang="en-US" dirty="0"/>
              <a:t>Be creative in solving problems.</a:t>
            </a:r>
          </a:p>
          <a:p>
            <a:pPr lvl="0" fontAlgn="base" hangingPunct="0"/>
            <a:r>
              <a:rPr lang="en-US" dirty="0"/>
              <a:t>Use feedback.</a:t>
            </a:r>
          </a:p>
          <a:p>
            <a:r>
              <a:rPr lang="en-US"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u="sng" dirty="0"/>
              <a:t>Advantages of delegation.</a:t>
            </a:r>
            <a:endParaRPr lang="en-US" dirty="0"/>
          </a:p>
          <a:p>
            <a:pPr lvl="0" fontAlgn="base" hangingPunct="0"/>
            <a:r>
              <a:rPr lang="en-US" dirty="0"/>
              <a:t>Extra time for supervisors or managers.</a:t>
            </a:r>
          </a:p>
          <a:p>
            <a:pPr lvl="0" fontAlgn="base" hangingPunct="0"/>
            <a:r>
              <a:rPr lang="en-US" dirty="0"/>
              <a:t>Improves morale and productivity.</a:t>
            </a:r>
          </a:p>
          <a:p>
            <a:pPr lvl="0" fontAlgn="base" hangingPunct="0"/>
            <a:r>
              <a:rPr lang="en-US" dirty="0"/>
              <a:t>A means of training to assess a person’s likely performance at a higher level of authority and responsibility.</a:t>
            </a:r>
          </a:p>
          <a:p>
            <a:pPr lvl="0" fontAlgn="base" hangingPunct="0"/>
            <a:r>
              <a:rPr lang="en-US" dirty="0"/>
              <a:t>Recognition for supervisor and subordinate.</a:t>
            </a:r>
          </a:p>
          <a:p>
            <a:pPr lvl="0" fontAlgn="base" hangingPunct="0"/>
            <a:r>
              <a:rPr lang="en-US" dirty="0"/>
              <a:t>Decrease in stress.</a:t>
            </a:r>
          </a:p>
          <a:p>
            <a:pPr lvl="0" fontAlgn="base" hangingPunct="0"/>
            <a:r>
              <a:rPr lang="en-US" dirty="0"/>
              <a:t>Planning the future, rather organizing the present.</a:t>
            </a:r>
          </a:p>
          <a:p>
            <a:r>
              <a:rPr lang="en-US" dirty="0"/>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u="sng" dirty="0"/>
              <a:t>Barriers to effective delegation.</a:t>
            </a:r>
            <a:endParaRPr lang="en-US" dirty="0"/>
          </a:p>
          <a:p>
            <a:pPr lvl="0" fontAlgn="base" hangingPunct="0"/>
            <a:r>
              <a:rPr lang="en-US" dirty="0"/>
              <a:t> Managers’ perception of subordinate and vice versa.</a:t>
            </a:r>
          </a:p>
          <a:p>
            <a:pPr lvl="0" fontAlgn="base" hangingPunct="0"/>
            <a:r>
              <a:rPr lang="en-US" dirty="0"/>
              <a:t>Manger may fear that the subordinate is not  capable or may do too good a job and show the manager in bad light</a:t>
            </a:r>
            <a:r>
              <a:rPr lang="en-US" dirty="0" smtClean="0"/>
              <a:t>.</a:t>
            </a:r>
            <a:r>
              <a:rPr lang="en-US" dirty="0"/>
              <a:t> </a:t>
            </a:r>
          </a:p>
          <a:p>
            <a:pPr>
              <a:buNone/>
            </a:pPr>
            <a:r>
              <a:rPr lang="en-US" b="1" u="sng" dirty="0"/>
              <a:t>Supervisors’ reasons for avoiding delegation</a:t>
            </a:r>
            <a:r>
              <a:rPr lang="en-US" b="1" u="sng" dirty="0" smtClean="0"/>
              <a:t>.</a:t>
            </a:r>
            <a:r>
              <a:rPr lang="en-US" dirty="0"/>
              <a:t> </a:t>
            </a:r>
          </a:p>
          <a:p>
            <a:pPr lvl="0" fontAlgn="base" hangingPunct="0"/>
            <a:r>
              <a:rPr lang="en-US" dirty="0"/>
              <a:t>Lack of trust.</a:t>
            </a:r>
          </a:p>
          <a:p>
            <a:pPr lvl="0" fontAlgn="base" hangingPunct="0"/>
            <a:r>
              <a:rPr lang="en-US" dirty="0"/>
              <a:t>Loss of control.</a:t>
            </a:r>
          </a:p>
          <a:p>
            <a:pPr lvl="0" fontAlgn="base" hangingPunct="0"/>
            <a:r>
              <a:rPr lang="en-US" dirty="0"/>
              <a:t>Shared recognition i.e. “someone else may get the credit I deserve”.</a:t>
            </a:r>
          </a:p>
          <a:p>
            <a:pPr lvl="0" fontAlgn="base" hangingPunct="0"/>
            <a:r>
              <a:rPr lang="en-US" dirty="0"/>
              <a:t>Fear for his or her  position.</a:t>
            </a:r>
          </a:p>
          <a:p>
            <a:pPr lvl="0" fontAlgn="base" hangingPunct="0"/>
            <a:r>
              <a:rPr lang="en-US" dirty="0"/>
              <a:t>Lack of time.</a:t>
            </a:r>
          </a:p>
          <a:p>
            <a:pPr lvl="0" fontAlgn="base" hangingPunct="0"/>
            <a:r>
              <a:rPr lang="en-US" dirty="0"/>
              <a:t>Lack of incentives.</a:t>
            </a:r>
          </a:p>
          <a:p>
            <a:r>
              <a:rPr lang="en-US" b="1" dirty="0"/>
              <a: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Subordinates reasons for avoiding delegation.</a:t>
            </a:r>
            <a:endParaRPr lang="en-US" dirty="0"/>
          </a:p>
          <a:p>
            <a:pPr lvl="0" fontAlgn="base" hangingPunct="0"/>
            <a:r>
              <a:rPr lang="en-US" dirty="0"/>
              <a:t>They find it easier to ask the boss to make decisions.</a:t>
            </a:r>
          </a:p>
          <a:p>
            <a:pPr lvl="0" fontAlgn="base" hangingPunct="0"/>
            <a:r>
              <a:rPr lang="en-US" dirty="0"/>
              <a:t>Fear of criticism.</a:t>
            </a:r>
          </a:p>
          <a:p>
            <a:pPr lvl="0" fontAlgn="base" hangingPunct="0"/>
            <a:r>
              <a:rPr lang="en-US" dirty="0"/>
              <a:t> Believe they lack the necessary information and resources to do the job.</a:t>
            </a:r>
          </a:p>
          <a:p>
            <a:pPr lvl="0" fontAlgn="base" hangingPunct="0"/>
            <a:r>
              <a:rPr lang="en-US" dirty="0"/>
              <a:t>Subordinate may already have too much to do.</a:t>
            </a:r>
          </a:p>
          <a:p>
            <a:pPr lvl="0" fontAlgn="base" hangingPunct="0"/>
            <a:r>
              <a:rPr lang="en-US" dirty="0"/>
              <a:t>Lack of confidence.</a:t>
            </a:r>
          </a:p>
          <a:p>
            <a:pPr lvl="0" fontAlgn="base" hangingPunct="0"/>
            <a:r>
              <a:rPr lang="en-US" dirty="0"/>
              <a:t> Lack of incentives.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u="sng" dirty="0"/>
              <a:t>Factors affecting delegation</a:t>
            </a:r>
            <a:endParaRPr lang="en-US" dirty="0"/>
          </a:p>
          <a:p>
            <a:pPr lvl="0" fontAlgn="base" hangingPunct="0">
              <a:buNone/>
            </a:pPr>
            <a:r>
              <a:rPr lang="en-US" dirty="0" smtClean="0"/>
              <a:t>1.Nature </a:t>
            </a:r>
            <a:r>
              <a:rPr lang="en-US" dirty="0"/>
              <a:t>of the task:</a:t>
            </a:r>
          </a:p>
          <a:p>
            <a:pPr lvl="0" fontAlgn="base" hangingPunct="0"/>
            <a:r>
              <a:rPr lang="en-US" dirty="0"/>
              <a:t>Is it appropriate for the employee.</a:t>
            </a:r>
          </a:p>
          <a:p>
            <a:pPr lvl="0" fontAlgn="base" hangingPunct="0">
              <a:buNone/>
            </a:pPr>
            <a:r>
              <a:rPr lang="en-US" dirty="0" smtClean="0"/>
              <a:t>2.Organizational </a:t>
            </a:r>
            <a:r>
              <a:rPr lang="en-US" dirty="0"/>
              <a:t>culture:</a:t>
            </a:r>
          </a:p>
          <a:p>
            <a:pPr lvl="0" fontAlgn="base" hangingPunct="0"/>
            <a:r>
              <a:rPr lang="en-US" dirty="0"/>
              <a:t>Does employee know organizational goals and policies.</a:t>
            </a:r>
          </a:p>
          <a:p>
            <a:pPr lvl="0" fontAlgn="base" hangingPunct="0"/>
            <a:r>
              <a:rPr lang="en-US" dirty="0"/>
              <a:t>Do they encourage delegation.</a:t>
            </a:r>
          </a:p>
          <a:p>
            <a:pPr lvl="0" fontAlgn="base" hangingPunct="0">
              <a:buNone/>
            </a:pPr>
            <a:r>
              <a:rPr lang="en-US" dirty="0" smtClean="0"/>
              <a:t>3.Experience </a:t>
            </a:r>
            <a:r>
              <a:rPr lang="en-US" dirty="0"/>
              <a:t>of the employee:</a:t>
            </a:r>
          </a:p>
          <a:p>
            <a:pPr lvl="0" fontAlgn="base" hangingPunct="0"/>
            <a:r>
              <a:rPr lang="en-US" dirty="0"/>
              <a:t>How familiar is the employee to the job.</a:t>
            </a:r>
          </a:p>
          <a:p>
            <a:pPr>
              <a:buNone/>
            </a:pPr>
            <a:r>
              <a:rPr lang="en-US" dirty="0"/>
              <a:t>4.Supervisors’ ability.</a:t>
            </a:r>
          </a:p>
          <a:p>
            <a:pPr lvl="0" fontAlgn="base" hangingPunct="0"/>
            <a:r>
              <a:rPr lang="en-US" dirty="0"/>
              <a:t>Capability of selecting and motivating employee.</a:t>
            </a:r>
          </a:p>
          <a:p>
            <a:pPr>
              <a:buNone/>
            </a:pPr>
            <a:r>
              <a:rPr lang="en-US" dirty="0"/>
              <a:t>5. Employees knowledge of the job.</a:t>
            </a:r>
          </a:p>
          <a:p>
            <a:pPr>
              <a:buNone/>
            </a:pPr>
            <a:r>
              <a:rPr lang="en-US" dirty="0"/>
              <a:t>6. Willingness of the employee.</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Stages in systematic approach to delegation.</a:t>
            </a:r>
            <a:endParaRPr lang="en-US" dirty="0"/>
          </a:p>
          <a:p>
            <a:pPr lvl="0" fontAlgn="base" hangingPunct="0"/>
            <a:r>
              <a:rPr lang="en-US" b="1" dirty="0"/>
              <a:t>Clarification of policy and procedures.</a:t>
            </a:r>
            <a:endParaRPr lang="en-US" dirty="0"/>
          </a:p>
          <a:p>
            <a:pPr lvl="0" fontAlgn="base" hangingPunct="0"/>
            <a:r>
              <a:rPr lang="en-US" dirty="0"/>
              <a:t>Establish and define policies and procedures in order to provide a framework for the exercise of authority  and the acceptance of responsibility.</a:t>
            </a:r>
          </a:p>
          <a:p>
            <a:pPr lvl="0" fontAlgn="base" hangingPunct="0"/>
            <a:r>
              <a:rPr lang="en-US" dirty="0"/>
              <a:t>Managers must be clear.</a:t>
            </a:r>
          </a:p>
          <a:p>
            <a:r>
              <a:rPr lang="en-US" dirty="0"/>
              <a:t>Chain of command with effective communication and coordination between various levels of authority within the organizational structure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a:t>2. Agreement on terms of reference</a:t>
            </a:r>
            <a:endParaRPr lang="en-US" dirty="0"/>
          </a:p>
          <a:p>
            <a:pPr lvl="0" fontAlgn="base" hangingPunct="0"/>
            <a:r>
              <a:rPr lang="en-US" dirty="0"/>
              <a:t>Identify and discuss areas of work subordinate is to be responsible for.</a:t>
            </a:r>
          </a:p>
          <a:p>
            <a:pPr lvl="0" fontAlgn="base" hangingPunct="0"/>
            <a:r>
              <a:rPr lang="en-US" dirty="0"/>
              <a:t>Subordinate should understand reasons for delegation, the nature of work,  and limitations imposed.</a:t>
            </a:r>
          </a:p>
          <a:p>
            <a:pPr lvl="0" fontAlgn="base" hangingPunct="0"/>
            <a:r>
              <a:rPr lang="en-US" dirty="0"/>
              <a:t>This involves the acceptance theory:</a:t>
            </a:r>
          </a:p>
          <a:p>
            <a:r>
              <a:rPr lang="en-US" i="1" dirty="0"/>
              <a:t>“Although the authority gives people power to act officially  within the scope of their delegation, this power becomes somewhat meaningless unless those affected accept it respond to it.</a:t>
            </a:r>
            <a:endParaRPr lang="en-US" dirty="0"/>
          </a:p>
          <a:p>
            <a:r>
              <a:rPr lang="en-US" dirty="0"/>
              <a:t>	</a:t>
            </a:r>
            <a:r>
              <a:rPr lang="en-US" i="1" dirty="0"/>
              <a:t>In most cases, when delegation is made, a subordinate is left free to choose a response within a certain range of behavior. But even then an employee still has the choice of doing it  or not doing it and taking the consequences.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AUTHORITY AND POWER</a:t>
            </a:r>
            <a:endParaRPr lang="en-US" dirty="0"/>
          </a:p>
        </p:txBody>
      </p:sp>
      <p:sp>
        <p:nvSpPr>
          <p:cNvPr id="3" name="Content Placeholder 2"/>
          <p:cNvSpPr>
            <a:spLocks noGrp="1"/>
          </p:cNvSpPr>
          <p:nvPr>
            <p:ph idx="1"/>
          </p:nvPr>
        </p:nvSpPr>
        <p:spPr/>
        <p:txBody>
          <a:bodyPr>
            <a:normAutofit fontScale="92500"/>
          </a:bodyPr>
          <a:lstStyle/>
          <a:p>
            <a:r>
              <a:rPr lang="en-US" dirty="0"/>
              <a:t>Leadership in an organization requires authority and power to influence the thoughts and actions of other people.</a:t>
            </a:r>
          </a:p>
          <a:p>
            <a:pPr lvl="0" fontAlgn="base" hangingPunct="0"/>
            <a:r>
              <a:rPr lang="en-US" dirty="0"/>
              <a:t>Authority is the legitimate  right to give commands, to act in the interest  of an organization, it can be delegated.</a:t>
            </a:r>
          </a:p>
          <a:p>
            <a:pPr lvl="0" fontAlgn="base" hangingPunct="0"/>
            <a:r>
              <a:rPr lang="en-US" dirty="0"/>
              <a:t>Power is the ability to impose the will of one person or group to bring about certain behaviors in other persons or groups.</a:t>
            </a:r>
          </a:p>
          <a:p>
            <a:pPr lvl="0" fontAlgn="base" hangingPunct="0"/>
            <a:r>
              <a:rPr lang="en-US" dirty="0"/>
              <a:t>In organizations power is the capacity to influence another through the control over needed resources.</a:t>
            </a:r>
          </a:p>
          <a:p>
            <a:pPr lvl="0" fontAlgn="base" hangingPunct="0"/>
            <a:r>
              <a:rPr lang="en-US" dirty="0"/>
              <a:t>Power can originate from a variety of sources.</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i="1" dirty="0"/>
              <a:t>Therefore, the subordinates control the response to authority.  Managers can not afford to overlook the human pert when they use authority”</a:t>
            </a:r>
            <a:endParaRPr lang="en-US" dirty="0"/>
          </a:p>
          <a:p>
            <a:pPr>
              <a:buNone/>
            </a:pPr>
            <a:r>
              <a:rPr lang="en-US" b="1" dirty="0"/>
              <a:t>3. Briefing, guidance and training.</a:t>
            </a:r>
            <a:endParaRPr lang="en-US" dirty="0"/>
          </a:p>
          <a:p>
            <a:pPr lvl="0" fontAlgn="base" hangingPunct="0"/>
            <a:r>
              <a:rPr lang="en-US" dirty="0"/>
              <a:t>Once delegation is accepted, give guidanc3e, briefing and training.</a:t>
            </a:r>
          </a:p>
          <a:p>
            <a:pPr lvl="0" fontAlgn="base" hangingPunct="0"/>
            <a:r>
              <a:rPr lang="en-US" dirty="0"/>
              <a:t>Advice on where and to whom to seek help or advice.</a:t>
            </a:r>
          </a:p>
          <a:p>
            <a:pPr>
              <a:buNone/>
            </a:pPr>
            <a:r>
              <a:rPr lang="en-US" b="1" dirty="0"/>
              <a:t>4.Review and monitoring.</a:t>
            </a:r>
            <a:endParaRPr lang="en-US" dirty="0"/>
          </a:p>
          <a:p>
            <a:pPr lvl="0" fontAlgn="base" hangingPunct="0"/>
            <a:r>
              <a:rPr lang="en-US" dirty="0"/>
              <a:t>Set time limits for delegation.</a:t>
            </a:r>
          </a:p>
          <a:p>
            <a:pPr lvl="0" fontAlgn="base" hangingPunct="0"/>
            <a:r>
              <a:rPr lang="en-US" dirty="0"/>
              <a:t>Give target dates for completion of task.</a:t>
            </a:r>
          </a:p>
          <a:p>
            <a:pPr lvl="0" fontAlgn="base" hangingPunct="0"/>
            <a:r>
              <a:rPr lang="en-US" dirty="0"/>
              <a:t>Set the performance standards.</a:t>
            </a:r>
          </a:p>
          <a:p>
            <a:pPr>
              <a:buNone/>
            </a:pPr>
            <a:r>
              <a:rPr lang="en-US" b="1" dirty="0"/>
              <a:t>5. Freedom of action.</a:t>
            </a:r>
            <a:endParaRPr lang="en-US" dirty="0"/>
          </a:p>
          <a:p>
            <a:pPr lvl="0" fontAlgn="base" hangingPunct="0"/>
            <a:r>
              <a:rPr lang="en-US" dirty="0"/>
              <a:t>Leave subordinate  alone to get on with the job</a:t>
            </a:r>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SOLVING</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pPr lvl="0" fontAlgn="base" hangingPunct="0"/>
            <a:r>
              <a:rPr lang="en-US" dirty="0"/>
              <a:t>A scientific process provides theoretical framework utilized in attaining solutions to simple or complex problems.</a:t>
            </a:r>
          </a:p>
          <a:p>
            <a:pPr lvl="0" fontAlgn="base" hangingPunct="0"/>
            <a:r>
              <a:rPr lang="en-US" dirty="0"/>
              <a:t>It is a systematic procedure with a moderate systematic progression.</a:t>
            </a:r>
          </a:p>
          <a:p>
            <a:pPr lvl="0" fontAlgn="base" hangingPunct="0"/>
            <a:r>
              <a:rPr lang="en-US" dirty="0"/>
              <a:t>You need to gather information about the problem and then identify and state the problem.</a:t>
            </a:r>
          </a:p>
          <a:p>
            <a:pPr lvl="0" fontAlgn="base" hangingPunct="0"/>
            <a:r>
              <a:rPr lang="en-US" dirty="0"/>
              <a:t>Then start discussing the possible solutions to implement.</a:t>
            </a:r>
          </a:p>
          <a:p>
            <a:pPr lvl="0" fontAlgn="base" hangingPunct="0"/>
            <a:r>
              <a:rPr lang="en-US" dirty="0"/>
              <a:t>The problem solving process can be used by anybody to solve day to day problems. It requires experience in application.</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buNone/>
            </a:pPr>
            <a:r>
              <a:rPr lang="en-US" b="1" dirty="0"/>
              <a:t>The process has 8 phases:</a:t>
            </a:r>
            <a:endParaRPr lang="en-US" dirty="0"/>
          </a:p>
          <a:p>
            <a:pPr lvl="0" fontAlgn="base" hangingPunct="0"/>
            <a:r>
              <a:rPr lang="en-US" dirty="0"/>
              <a:t>define the problem</a:t>
            </a:r>
          </a:p>
          <a:p>
            <a:pPr lvl="0" fontAlgn="base" hangingPunct="0"/>
            <a:r>
              <a:rPr lang="en-US" dirty="0"/>
              <a:t>gather the information</a:t>
            </a:r>
          </a:p>
          <a:p>
            <a:pPr lvl="0" fontAlgn="base" hangingPunct="0"/>
            <a:r>
              <a:rPr lang="en-US" dirty="0"/>
              <a:t>analyze the information</a:t>
            </a:r>
          </a:p>
          <a:p>
            <a:pPr lvl="0" fontAlgn="base" hangingPunct="0"/>
            <a:r>
              <a:rPr lang="en-US" dirty="0"/>
              <a:t>develop the solutions</a:t>
            </a:r>
          </a:p>
          <a:p>
            <a:pPr lvl="0" fontAlgn="base" hangingPunct="0"/>
            <a:r>
              <a:rPr lang="en-US" dirty="0"/>
              <a:t>consider the consequences</a:t>
            </a:r>
          </a:p>
          <a:p>
            <a:pPr lvl="0" fontAlgn="base" hangingPunct="0"/>
            <a:r>
              <a:rPr lang="en-US" dirty="0"/>
              <a:t>make the decisions</a:t>
            </a:r>
          </a:p>
          <a:p>
            <a:pPr lvl="0" fontAlgn="base" hangingPunct="0"/>
            <a:r>
              <a:rPr lang="en-US" dirty="0"/>
              <a:t>implement decisions</a:t>
            </a:r>
          </a:p>
          <a:p>
            <a:r>
              <a:rPr lang="en-US" dirty="0"/>
              <a:t>evaluate the solutions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JOB DESCRIPTION</a:t>
            </a:r>
            <a:endParaRPr lang="en-US" dirty="0"/>
          </a:p>
        </p:txBody>
      </p:sp>
      <p:sp>
        <p:nvSpPr>
          <p:cNvPr id="3" name="Content Placeholder 2"/>
          <p:cNvSpPr>
            <a:spLocks noGrp="1"/>
          </p:cNvSpPr>
          <p:nvPr>
            <p:ph idx="1"/>
          </p:nvPr>
        </p:nvSpPr>
        <p:spPr/>
        <p:txBody>
          <a:bodyPr/>
          <a:lstStyle/>
          <a:p>
            <a:pPr lvl="0" fontAlgn="base" hangingPunct="0"/>
            <a:r>
              <a:rPr lang="en-US" dirty="0" smtClean="0"/>
              <a:t>It </a:t>
            </a:r>
            <a:r>
              <a:rPr lang="en-US" dirty="0"/>
              <a:t>lists the tasks and responsibilities of a job, its title, job specifications, qualifications needed to perform the job, and the compensation level.</a:t>
            </a:r>
          </a:p>
          <a:p>
            <a:pPr lvl="0" fontAlgn="base" hangingPunct="0"/>
            <a:r>
              <a:rPr lang="en-US" dirty="0"/>
              <a:t>It is an attempt to get  a full picture of a job as it is performed and the sort of motivation needed to carry it out.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Purposes.</a:t>
            </a:r>
            <a:endParaRPr lang="en-US" dirty="0"/>
          </a:p>
          <a:p>
            <a:pPr lvl="0" fontAlgn="base" hangingPunct="0"/>
            <a:r>
              <a:rPr lang="en-US" dirty="0"/>
              <a:t>To integrate the job into the structure of the organization.</a:t>
            </a:r>
          </a:p>
          <a:p>
            <a:pPr lvl="0" fontAlgn="base" hangingPunct="0"/>
            <a:r>
              <a:rPr lang="en-US" dirty="0"/>
              <a:t>Provide criteria for recruiting and screening.</a:t>
            </a:r>
          </a:p>
          <a:p>
            <a:pPr lvl="0" fontAlgn="base" hangingPunct="0"/>
            <a:r>
              <a:rPr lang="en-US" dirty="0"/>
              <a:t>Tell the employee what is expected in performing the job.</a:t>
            </a:r>
          </a:p>
          <a:p>
            <a:pPr lvl="0" fontAlgn="base" hangingPunct="0"/>
            <a:r>
              <a:rPr lang="en-US" dirty="0"/>
              <a:t>Serve as a basis for performance appraisal.</a:t>
            </a:r>
          </a:p>
          <a:p>
            <a:pPr lvl="0" fontAlgn="base" hangingPunct="0"/>
            <a:r>
              <a:rPr lang="en-US" dirty="0"/>
              <a:t>Used for induction.</a:t>
            </a:r>
          </a:p>
          <a:p>
            <a:r>
              <a:rPr lang="en-US" dirty="0"/>
              <a:t> </a:t>
            </a:r>
          </a:p>
          <a:p>
            <a:r>
              <a:rPr lang="en-US" dirty="0"/>
              <a:t>The data for job analysis is obtained from:</a:t>
            </a:r>
          </a:p>
          <a:p>
            <a:pPr lvl="0" fontAlgn="base" hangingPunct="0"/>
            <a:r>
              <a:rPr lang="en-US" dirty="0"/>
              <a:t>Observing member of staff at work.</a:t>
            </a:r>
          </a:p>
          <a:p>
            <a:pPr lvl="0" fontAlgn="base" hangingPunct="0"/>
            <a:r>
              <a:rPr lang="en-US" dirty="0"/>
              <a:t>Studying his work diary.</a:t>
            </a:r>
          </a:p>
          <a:p>
            <a:pPr lvl="0" fontAlgn="base" hangingPunct="0"/>
            <a:r>
              <a:rPr lang="en-US" dirty="0"/>
              <a:t>A mixture of both the above.</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u="sng" dirty="0"/>
              <a:t>Job title.</a:t>
            </a:r>
            <a:endParaRPr lang="en-US" dirty="0"/>
          </a:p>
          <a:p>
            <a:r>
              <a:rPr lang="en-US" dirty="0"/>
              <a:t>The name of the position should define it and make it easier for an employee to find it in an organization chart and other assignment  lists.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u="sng" dirty="0"/>
              <a:t>COMMUNICATION.</a:t>
            </a:r>
            <a:endParaRPr lang="en-US" dirty="0"/>
          </a:p>
          <a:p>
            <a:r>
              <a:rPr lang="en-US" b="1" u="sng" dirty="0"/>
              <a:t>DEF.</a:t>
            </a:r>
            <a:endParaRPr lang="en-US" dirty="0"/>
          </a:p>
          <a:p>
            <a:r>
              <a:rPr lang="en-US" dirty="0"/>
              <a:t>It is the process of creating, transmitting and interpreting ideas, facts, opinions, and feelings.</a:t>
            </a:r>
          </a:p>
          <a:p>
            <a:r>
              <a:rPr lang="en-US" dirty="0"/>
              <a:t>It can also be described as the process by  which information is transmitted and received.</a:t>
            </a:r>
          </a:p>
          <a:p>
            <a:r>
              <a:rPr lang="en-US" b="1" u="sng" dirty="0"/>
              <a:t>The communication process.</a:t>
            </a:r>
            <a:endParaRPr lang="en-US" dirty="0"/>
          </a:p>
          <a:p>
            <a:pPr lvl="0" fontAlgn="base" hangingPunct="0"/>
            <a:r>
              <a:rPr lang="en-US" dirty="0"/>
              <a:t>It is a sequence of steps needed to transmit a message from a source to a receiver.</a:t>
            </a:r>
          </a:p>
          <a:p>
            <a:pPr lvl="0" fontAlgn="base" hangingPunct="0"/>
            <a:r>
              <a:rPr lang="en-US" dirty="0"/>
              <a:t>The aim of communication is to bring about increased understanding to influence action or behavior.</a:t>
            </a:r>
          </a:p>
          <a:p>
            <a:r>
              <a:rPr lang="en-US" dirty="0"/>
              <a:t>It begins from a source with an idea, information etc to transmit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r>
              <a:rPr lang="en-US" dirty="0"/>
              <a:t>The source chooses a way or a channel through which to transmit the message. This can be </a:t>
            </a:r>
          </a:p>
          <a:p>
            <a:r>
              <a:rPr lang="en-US" dirty="0"/>
              <a:t>	« Oral methods e.g. meetings, telephone, presentations</a:t>
            </a:r>
          </a:p>
          <a:p>
            <a:r>
              <a:rPr lang="en-US" dirty="0"/>
              <a:t>	« Written reports</a:t>
            </a:r>
          </a:p>
          <a:p>
            <a:r>
              <a:rPr lang="en-US" dirty="0"/>
              <a:t>	« Memos, manuals</a:t>
            </a:r>
          </a:p>
          <a:p>
            <a:r>
              <a:rPr lang="en-US" dirty="0"/>
              <a:t>	« Interviews</a:t>
            </a:r>
          </a:p>
          <a:p>
            <a:pPr lvl="0" fontAlgn="base" hangingPunct="0"/>
            <a:r>
              <a:rPr lang="en-US" dirty="0"/>
              <a:t>The source of the message should send it in  a way that is understandable and through an appropriate channel.</a:t>
            </a:r>
          </a:p>
          <a:p>
            <a:pPr lvl="0" fontAlgn="base" hangingPunct="0"/>
            <a:r>
              <a:rPr lang="en-US" dirty="0"/>
              <a:t>The source should get a feedback from the receiver to evaluate if the message has been interpreted correctly.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Purposes. </a:t>
            </a:r>
            <a:endParaRPr lang="en-US" dirty="0"/>
          </a:p>
          <a:p>
            <a:r>
              <a:rPr lang="en-US" b="1" dirty="0"/>
              <a:t>∆ </a:t>
            </a:r>
            <a:r>
              <a:rPr lang="en-US" dirty="0"/>
              <a:t>convey knowledge, information or understanding</a:t>
            </a:r>
          </a:p>
          <a:p>
            <a:r>
              <a:rPr lang="en-US" b="1" dirty="0"/>
              <a:t>∆ </a:t>
            </a:r>
            <a:r>
              <a:rPr lang="en-US" dirty="0"/>
              <a:t>obtain information.</a:t>
            </a:r>
          </a:p>
          <a:p>
            <a:r>
              <a:rPr lang="en-US" b="1" dirty="0"/>
              <a:t>∆ </a:t>
            </a:r>
            <a:r>
              <a:rPr lang="en-US" dirty="0"/>
              <a:t>Change attitudes, behavior etc.</a:t>
            </a:r>
          </a:p>
          <a:p>
            <a:r>
              <a:rPr lang="en-US" b="1" dirty="0"/>
              <a:t>∆ </a:t>
            </a:r>
            <a:r>
              <a:rPr lang="en-US" dirty="0"/>
              <a:t>Changing another’s personality.</a:t>
            </a:r>
          </a:p>
          <a:p>
            <a:r>
              <a:rPr lang="en-US" b="1" dirty="0"/>
              <a:t>∆ </a:t>
            </a:r>
            <a:r>
              <a:rPr lang="en-US" dirty="0"/>
              <a:t>Working at a corporate task.</a:t>
            </a:r>
          </a:p>
          <a:p>
            <a:r>
              <a:rPr lang="en-US" b="1" dirty="0"/>
              <a:t>∆ </a:t>
            </a:r>
            <a:r>
              <a:rPr lang="en-US" dirty="0"/>
              <a:t>Supervising the activities of another.</a:t>
            </a:r>
          </a:p>
          <a:p>
            <a:r>
              <a:rPr lang="en-US" b="1" dirty="0"/>
              <a:t>∆ </a:t>
            </a:r>
            <a:r>
              <a:rPr lang="en-US" dirty="0"/>
              <a:t>Supervision and coordination of a group.</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u="sng" dirty="0"/>
              <a:t>Types of communication.</a:t>
            </a:r>
            <a:endParaRPr lang="en-US" dirty="0"/>
          </a:p>
          <a:p>
            <a:pPr lvl="0" fontAlgn="base" hangingPunct="0"/>
            <a:r>
              <a:rPr lang="en-US" b="1" u="sng" dirty="0"/>
              <a:t> </a:t>
            </a:r>
            <a:r>
              <a:rPr lang="en-US" dirty="0"/>
              <a:t>Can be grouped into formal and informal.</a:t>
            </a:r>
          </a:p>
          <a:p>
            <a:r>
              <a:rPr lang="en-US" dirty="0"/>
              <a:t>	1. Formal - arranged and approved by the management.</a:t>
            </a:r>
          </a:p>
          <a:p>
            <a:r>
              <a:rPr lang="en-US" dirty="0"/>
              <a:t>	2. Informal- unofficial and unplanned.</a:t>
            </a:r>
          </a:p>
          <a:p>
            <a:pPr lvl="0" fontAlgn="base" hangingPunct="0"/>
            <a:r>
              <a:rPr lang="en-US" dirty="0"/>
              <a:t>A) one way - has no provision for feedback from the receiver.</a:t>
            </a:r>
          </a:p>
          <a:p>
            <a:r>
              <a:rPr lang="en-US" dirty="0"/>
              <a:t>      a) Two way - a response is provided for and encouraged.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r>
              <a:rPr lang="en-US" dirty="0"/>
              <a:t> Responsibility- is an obligation to perform certain functions on behalf of the organization. Commonly called accountability, it can be delegated</a:t>
            </a:r>
            <a:r>
              <a:rPr lang="en-US" dirty="0" smtClean="0"/>
              <a:t>.</a:t>
            </a:r>
            <a:r>
              <a:rPr lang="en-US" dirty="0"/>
              <a:t> </a:t>
            </a:r>
          </a:p>
          <a:p>
            <a:pPr>
              <a:buNone/>
            </a:pPr>
            <a:r>
              <a:rPr lang="en-US" b="1" dirty="0"/>
              <a:t> There are five kinds of power bases, which generally make an effective leader;</a:t>
            </a:r>
            <a:endParaRPr lang="en-US" dirty="0"/>
          </a:p>
          <a:p>
            <a:pPr>
              <a:buNone/>
            </a:pPr>
            <a:r>
              <a:rPr lang="en-US" b="1" dirty="0"/>
              <a:t> </a:t>
            </a:r>
            <a:endParaRPr lang="en-US" dirty="0"/>
          </a:p>
          <a:p>
            <a:pPr lvl="0" fontAlgn="base" hangingPunct="0">
              <a:buNone/>
            </a:pPr>
            <a:r>
              <a:rPr lang="en-US" b="1" dirty="0" smtClean="0"/>
              <a:t>1.Legitimate </a:t>
            </a:r>
            <a:r>
              <a:rPr lang="en-US" b="1" dirty="0"/>
              <a:t>power</a:t>
            </a:r>
            <a:endParaRPr lang="en-US" dirty="0"/>
          </a:p>
          <a:p>
            <a:r>
              <a:rPr lang="en-US" dirty="0"/>
              <a:t>Power given to the manager by the organization because of the manager’s position in the hierarchy e.g. director.</a:t>
            </a:r>
          </a:p>
          <a:p>
            <a:pPr>
              <a:buNone/>
            </a:pPr>
            <a:r>
              <a:rPr lang="en-US" b="1" dirty="0"/>
              <a:t>2. Expert power</a:t>
            </a:r>
            <a:endParaRPr lang="en-US" dirty="0"/>
          </a:p>
          <a:p>
            <a:r>
              <a:rPr lang="en-US" dirty="0"/>
              <a:t>Most professionals rely on this power. It is derived from, special ability, skill or knowledge demonstrated by an individual. It makes the leader to be believed because of superior knowledge and skills.</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fontAlgn="base" hangingPunct="0">
              <a:buNone/>
            </a:pPr>
            <a:r>
              <a:rPr lang="en-US" dirty="0" smtClean="0"/>
              <a:t> Can be classified according to the direction i.e. flow of communication.</a:t>
            </a:r>
          </a:p>
          <a:p>
            <a:pPr lvl="0" fontAlgn="base" hangingPunct="0"/>
            <a:r>
              <a:rPr lang="en-US" b="1" u="sng" dirty="0" smtClean="0"/>
              <a:t>Vertical</a:t>
            </a:r>
            <a:endParaRPr lang="en-US" dirty="0" smtClean="0"/>
          </a:p>
          <a:p>
            <a:r>
              <a:rPr lang="en-US" dirty="0" smtClean="0"/>
              <a:t>This is the commonest. The management communicates policies, plans, information, and instructions downwards.</a:t>
            </a:r>
          </a:p>
          <a:p>
            <a:r>
              <a:rPr lang="en-US" dirty="0" smtClean="0"/>
              <a:t>Employees communicate ideas, suggestions, comments and complaints upwards.</a:t>
            </a:r>
          </a:p>
          <a:p>
            <a:pPr lvl="0" fontAlgn="base" hangingPunct="0"/>
            <a:r>
              <a:rPr lang="en-US" b="1" u="sng" dirty="0" smtClean="0"/>
              <a:t>Lateral.</a:t>
            </a:r>
            <a:endParaRPr lang="en-US" dirty="0" smtClean="0"/>
          </a:p>
          <a:p>
            <a:r>
              <a:rPr lang="en-US" dirty="0" smtClean="0"/>
              <a:t> It is minimal. The flow of information is between peers.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It may be achieved through interdepartmental meetings and committees. It tends to be faster because their no status barriers.</a:t>
            </a:r>
          </a:p>
          <a:p>
            <a:pPr>
              <a:buNone/>
            </a:pPr>
            <a:r>
              <a:rPr lang="en-US" b="1" u="sng" dirty="0"/>
              <a:t>Barriers to communication.</a:t>
            </a:r>
            <a:endParaRPr lang="en-US" dirty="0"/>
          </a:p>
          <a:p>
            <a:pPr lvl="0" fontAlgn="base" hangingPunct="0"/>
            <a:r>
              <a:rPr lang="en-US" dirty="0"/>
              <a:t>Age difference.</a:t>
            </a:r>
          </a:p>
          <a:p>
            <a:pPr lvl="0" fontAlgn="base" hangingPunct="0"/>
            <a:r>
              <a:rPr lang="en-US" dirty="0"/>
              <a:t>Poor timing </a:t>
            </a:r>
          </a:p>
          <a:p>
            <a:pPr lvl="0" fontAlgn="base" hangingPunct="0"/>
            <a:r>
              <a:rPr lang="en-US" dirty="0"/>
              <a:t>Inappropriate channels-- lack of fluency in the sender, use of jargon,  long windedness.</a:t>
            </a:r>
          </a:p>
          <a:p>
            <a:pPr lvl="0" fontAlgn="base" hangingPunct="0"/>
            <a:r>
              <a:rPr lang="en-US" dirty="0"/>
              <a:t>Differences in perception</a:t>
            </a:r>
          </a:p>
          <a:p>
            <a:pPr lvl="0" fontAlgn="base" hangingPunct="0"/>
            <a:r>
              <a:rPr lang="en-US" dirty="0"/>
              <a:t>cultural and language differences</a:t>
            </a:r>
          </a:p>
          <a:p>
            <a:pPr lvl="0" fontAlgn="base" hangingPunct="0"/>
            <a:r>
              <a:rPr lang="en-US" dirty="0"/>
              <a:t>Information overload.</a:t>
            </a:r>
          </a:p>
          <a:p>
            <a:pPr lvl="0" fontAlgn="base" hangingPunct="0"/>
            <a:r>
              <a:rPr lang="en-US" dirty="0"/>
              <a:t>Fear and other emotional overtones e.g. jealousy, anger, love.</a:t>
            </a:r>
          </a:p>
          <a:p>
            <a:pPr lvl="0" fontAlgn="base" hangingPunct="0"/>
            <a:r>
              <a:rPr lang="en-US" dirty="0"/>
              <a:t>Poor listening skills e.g. busy, preoccupied</a:t>
            </a:r>
          </a:p>
          <a:p>
            <a:pPr lvl="0" fontAlgn="base" hangingPunct="0"/>
            <a:r>
              <a:rPr lang="en-US" dirty="0"/>
              <a:t>Lack of trust.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u="sng" dirty="0"/>
              <a:t>Overcoming barriers.</a:t>
            </a:r>
            <a:endParaRPr lang="en-US" dirty="0"/>
          </a:p>
          <a:p>
            <a:pPr lvl="0" fontAlgn="base" hangingPunct="0"/>
            <a:r>
              <a:rPr lang="en-US" dirty="0"/>
              <a:t>Be brief  and simple.</a:t>
            </a:r>
          </a:p>
          <a:p>
            <a:pPr lvl="0" fontAlgn="base" hangingPunct="0"/>
            <a:r>
              <a:rPr lang="en-US" dirty="0"/>
              <a:t>Accuracy and completeness.</a:t>
            </a:r>
          </a:p>
          <a:p>
            <a:pPr lvl="0" fontAlgn="base" hangingPunct="0"/>
            <a:r>
              <a:rPr lang="en-US" dirty="0"/>
              <a:t>Choose  the right channel.</a:t>
            </a:r>
          </a:p>
          <a:p>
            <a:pPr lvl="0" fontAlgn="base" hangingPunct="0"/>
            <a:r>
              <a:rPr lang="en-US" dirty="0"/>
              <a:t>Right timing.</a:t>
            </a:r>
          </a:p>
          <a:p>
            <a:pPr lvl="0" fontAlgn="base" hangingPunct="0"/>
            <a:r>
              <a:rPr lang="en-US" dirty="0"/>
              <a:t>Be aware of cultural differences.</a:t>
            </a:r>
          </a:p>
          <a:p>
            <a:pPr lvl="0" fontAlgn="base" hangingPunct="0"/>
            <a:r>
              <a:rPr lang="en-US" dirty="0"/>
              <a:t>Effective feedback is essential in order to evaluate understanding </a:t>
            </a:r>
            <a:r>
              <a:rPr lang="en-US" dirty="0" smtClean="0"/>
              <a: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fontAlgn="base" hangingPunct="0"/>
            <a:r>
              <a:rPr lang="en-US" dirty="0" smtClean="0"/>
              <a:t>Improve listening skills.</a:t>
            </a:r>
          </a:p>
          <a:p>
            <a:pPr lvl="0" fontAlgn="base" hangingPunct="0"/>
            <a:r>
              <a:rPr lang="en-US" dirty="0" smtClean="0"/>
              <a:t>Be observant.</a:t>
            </a:r>
          </a:p>
          <a:p>
            <a:pPr lvl="0" fontAlgn="base" hangingPunct="0"/>
            <a:r>
              <a:rPr lang="en-US" dirty="0" smtClean="0"/>
              <a:t>Body language.</a:t>
            </a:r>
          </a:p>
          <a:p>
            <a:pPr lvl="0" fontAlgn="base" hangingPunct="0"/>
            <a:r>
              <a:rPr lang="en-US" dirty="0" smtClean="0"/>
              <a:t>Use a combination of communication methods.</a:t>
            </a:r>
          </a:p>
          <a:p>
            <a:pPr lvl="0" fontAlgn="base" hangingPunct="0"/>
            <a:r>
              <a:rPr lang="en-US" dirty="0" smtClean="0"/>
              <a:t>Be flexible.</a:t>
            </a:r>
          </a:p>
          <a:p>
            <a:pPr lvl="0" fontAlgn="base" hangingPunct="0"/>
            <a:r>
              <a:rPr lang="en-US" dirty="0" smtClean="0"/>
              <a:t>Strategic use of the grapevine.</a:t>
            </a:r>
          </a:p>
          <a:p>
            <a:r>
              <a:rPr lang="en-US" dirty="0" smtClean="0"/>
              <a:t> </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Skills of communication.</a:t>
            </a:r>
            <a:endParaRPr lang="en-US" dirty="0"/>
          </a:p>
          <a:p>
            <a:pPr lvl="0" fontAlgn="base" hangingPunct="0"/>
            <a:r>
              <a:rPr lang="en-US" dirty="0"/>
              <a:t>Telling </a:t>
            </a:r>
          </a:p>
          <a:p>
            <a:pPr lvl="0" fontAlgn="base" hangingPunct="0"/>
            <a:r>
              <a:rPr lang="en-US" dirty="0"/>
              <a:t>Asking.</a:t>
            </a:r>
          </a:p>
          <a:p>
            <a:pPr lvl="0" fontAlgn="base" hangingPunct="0"/>
            <a:r>
              <a:rPr lang="en-US" dirty="0"/>
              <a:t>Listening.</a:t>
            </a:r>
          </a:p>
          <a:p>
            <a:pPr lvl="0" fontAlgn="base" hangingPunct="0"/>
            <a:r>
              <a:rPr lang="en-US" dirty="0"/>
              <a:t>Observing.</a:t>
            </a:r>
          </a:p>
          <a:p>
            <a:pPr lvl="0" fontAlgn="base" hangingPunct="0"/>
            <a:r>
              <a:rPr lang="en-US" dirty="0"/>
              <a:t>Understanding.</a:t>
            </a:r>
          </a:p>
          <a:p>
            <a:r>
              <a:rPr lang="en-US" dirty="0"/>
              <a:t>Convincing</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u="sng" dirty="0"/>
              <a:t>MOTIVATION</a:t>
            </a:r>
            <a:endParaRPr lang="en-US" dirty="0"/>
          </a:p>
          <a:p>
            <a:pPr lvl="0"/>
            <a:r>
              <a:rPr lang="en-US" dirty="0"/>
              <a:t>At a simple level, it seems obvious that people do things, such as go to work, in order to get what they want and to avoid what they do not want.</a:t>
            </a:r>
          </a:p>
          <a:p>
            <a:pPr lvl="0" fontAlgn="base" hangingPunct="0"/>
            <a:r>
              <a:rPr lang="en-US" dirty="0"/>
              <a:t>People seem to have different wants and needs; therefore part of what a theory of motivation tries to do is explain and predict who has which wants.</a:t>
            </a:r>
          </a:p>
          <a:p>
            <a:pPr lvl="0" fontAlgn="base" hangingPunct="0"/>
            <a:r>
              <a:rPr lang="en-US" dirty="0"/>
              <a:t>Many theories posit a hierarchy of needs, in which the needs at the bottom</a:t>
            </a:r>
          </a:p>
          <a:p>
            <a:r>
              <a:rPr lang="en-US" dirty="0"/>
              <a:t>are the most urgent and need to be satisfied before attention can be paid to the others.</a:t>
            </a:r>
          </a:p>
          <a:p>
            <a:pPr lvl="0" fontAlgn="base" hangingPunct="0"/>
            <a:r>
              <a:rPr lang="en-US" dirty="0"/>
              <a:t>Maslow's hierarchy of needs is the most famous example.</a:t>
            </a:r>
          </a:p>
          <a:p>
            <a:r>
              <a:rPr lang="en-US" dirty="0"/>
              <a:t>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u="sng" dirty="0"/>
              <a:t>Definition</a:t>
            </a:r>
            <a:endParaRPr lang="en-US" dirty="0"/>
          </a:p>
          <a:p>
            <a:r>
              <a:rPr lang="en-US" dirty="0"/>
              <a:t>There are many definitions of motivation;</a:t>
            </a:r>
          </a:p>
          <a:p>
            <a:pPr lvl="0"/>
            <a:r>
              <a:rPr lang="en-US" dirty="0"/>
              <a:t>The internal state or condition that activates behavior and gives it direction.</a:t>
            </a:r>
          </a:p>
          <a:p>
            <a:pPr lvl="0"/>
            <a:r>
              <a:rPr lang="en-US" dirty="0"/>
              <a:t>Desire or want that energizes and directs goal-oriented behavior.</a:t>
            </a:r>
          </a:p>
          <a:p>
            <a:pPr lvl="0"/>
            <a:r>
              <a:rPr lang="en-US" dirty="0"/>
              <a:t>Influence of needs and desires on the intensity and direction of behavior.</a:t>
            </a:r>
          </a:p>
          <a:p>
            <a:pPr lvl="0"/>
            <a:r>
              <a:rPr lang="en-US" dirty="0"/>
              <a:t>The arousal, direction, and persistence of behavior.</a:t>
            </a:r>
          </a:p>
          <a:p>
            <a:pPr lvl="0" fontAlgn="base" hangingPunct="0"/>
            <a:r>
              <a:rPr lang="en-US" dirty="0"/>
              <a:t>All the drives, forces, and influences that cause an employee to want to achieve certain aims.</a:t>
            </a:r>
          </a:p>
          <a:p>
            <a:pPr lvl="0" fontAlgn="base" hangingPunct="0"/>
            <a:r>
              <a:rPr lang="en-US" dirty="0"/>
              <a:t>It is what causes people to act or to do something in a certain way.</a:t>
            </a:r>
          </a:p>
          <a:p>
            <a:pPr lvl="0" fontAlgn="base" hangingPunct="0"/>
            <a:r>
              <a:rPr lang="en-US" dirty="0"/>
              <a:t>The process, both instinctive and rational, by which people seek to satisfy the basic drives, perceived needs and personal goals which trigger personal behavior.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fontAlgn="base" hangingPunct="0"/>
            <a:r>
              <a:rPr lang="en-US" dirty="0"/>
              <a:t>Motivation encompasses drives, desires, needs, wishes, and forces towards personal and organization goals.</a:t>
            </a:r>
            <a:endParaRPr lang="en-US" sz="2800" dirty="0"/>
          </a:p>
          <a:p>
            <a:pPr lvl="0" fontAlgn="base" hangingPunct="0"/>
            <a:r>
              <a:rPr lang="en-US" dirty="0"/>
              <a:t>All human needs have a cause.</a:t>
            </a:r>
            <a:endParaRPr lang="en-US" sz="2800" dirty="0"/>
          </a:p>
          <a:p>
            <a:pPr lvl="0" fontAlgn="base" hangingPunct="0"/>
            <a:r>
              <a:rPr lang="en-US" dirty="0"/>
              <a:t>At the root of human behavior are needs, wants or motives. (</a:t>
            </a:r>
            <a:r>
              <a:rPr lang="en-US" b="1" dirty="0"/>
              <a:t>Motive- </a:t>
            </a:r>
            <a:r>
              <a:rPr lang="en-US" dirty="0"/>
              <a:t>a need or driving force within a person.)</a:t>
            </a:r>
            <a:endParaRPr lang="en-US" sz="2800" dirty="0"/>
          </a:p>
          <a:p>
            <a:pPr lvl="0" fontAlgn="base" hangingPunct="0"/>
            <a:r>
              <a:rPr lang="en-US" dirty="0"/>
              <a:t>Human behavior is goal seeking. People try to achieve objectives or goals which when reached will satisfy their needs.</a:t>
            </a:r>
            <a:endParaRPr lang="en-US" sz="2800" dirty="0"/>
          </a:p>
          <a:p>
            <a:pPr lvl="0" fontAlgn="base" hangingPunct="0"/>
            <a:r>
              <a:rPr lang="en-US" dirty="0"/>
              <a:t>A person’s desire is determined by:</a:t>
            </a:r>
            <a:endParaRPr lang="en-US" sz="2800" dirty="0"/>
          </a:p>
          <a:p>
            <a:pPr lvl="1" fontAlgn="base" hangingPunct="0"/>
            <a:r>
              <a:rPr lang="en-US" dirty="0"/>
              <a:t>Attitude</a:t>
            </a:r>
            <a:endParaRPr lang="en-US" sz="2400" dirty="0"/>
          </a:p>
          <a:p>
            <a:pPr lvl="1" fontAlgn="base" hangingPunct="0"/>
            <a:r>
              <a:rPr lang="en-US" dirty="0"/>
              <a:t>Satisfaction</a:t>
            </a:r>
            <a:endParaRPr lang="en-US" sz="2400" dirty="0"/>
          </a:p>
          <a:p>
            <a:pPr lvl="1" fontAlgn="base" hangingPunct="0"/>
            <a:r>
              <a:rPr lang="en-US" dirty="0"/>
              <a:t>Morale</a:t>
            </a:r>
            <a:endParaRPr lang="en-US" sz="2400" dirty="0"/>
          </a:p>
          <a:p>
            <a:pPr lvl="1" fontAlgn="base" hangingPunct="0"/>
            <a:r>
              <a:rPr lang="en-US" dirty="0"/>
              <a:t>Systems of communication</a:t>
            </a:r>
            <a:endParaRPr lang="en-US" sz="2400" dirty="0"/>
          </a:p>
          <a:p>
            <a:pPr lvl="1" fontAlgn="base" hangingPunct="0"/>
            <a:r>
              <a:rPr lang="en-US" dirty="0"/>
              <a:t>Incentives</a:t>
            </a:r>
            <a:endParaRPr lang="en-US" sz="2400" dirty="0"/>
          </a:p>
          <a:p>
            <a:pPr lvl="1" fontAlgn="base" hangingPunct="0"/>
            <a:r>
              <a:rPr lang="en-US" dirty="0"/>
              <a:t>Fair treatment by management</a:t>
            </a:r>
            <a:endParaRPr lang="en-US" sz="2400" dirty="0"/>
          </a:p>
          <a:p>
            <a:r>
              <a:rPr lang="en-US" dirty="0"/>
              <a:t>Schein classified people as follows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fontAlgn="base" hangingPunct="0"/>
            <a:r>
              <a:rPr lang="en-US" b="1" dirty="0"/>
              <a:t>Rational- economic man.</a:t>
            </a:r>
            <a:endParaRPr lang="en-US" dirty="0"/>
          </a:p>
          <a:p>
            <a:r>
              <a:rPr lang="en-US" dirty="0"/>
              <a:t>In this, one self-interest and maximization of personal gains are the prime motivators.</a:t>
            </a:r>
          </a:p>
          <a:p>
            <a:pPr lvl="0" fontAlgn="base" hangingPunct="0"/>
            <a:r>
              <a:rPr lang="en-US" b="1" dirty="0"/>
              <a:t>Social man</a:t>
            </a:r>
            <a:endParaRPr lang="en-US" dirty="0"/>
          </a:p>
          <a:p>
            <a:r>
              <a:rPr lang="en-US" dirty="0"/>
              <a:t>Predominantly motivated by social needs.</a:t>
            </a:r>
          </a:p>
          <a:p>
            <a:pPr lvl="0" fontAlgn="base" hangingPunct="0"/>
            <a:r>
              <a:rPr lang="en-US" b="1" dirty="0"/>
              <a:t>Self-actualizing man.</a:t>
            </a:r>
            <a:endParaRPr lang="en-US" dirty="0"/>
          </a:p>
          <a:p>
            <a:r>
              <a:rPr lang="en-US" dirty="0"/>
              <a:t>Individuals need self-fulfillment as a prime motivator.</a:t>
            </a:r>
          </a:p>
          <a:p>
            <a:pPr lvl="0" fontAlgn="base" hangingPunct="0"/>
            <a:r>
              <a:rPr lang="en-US" b="1" dirty="0"/>
              <a:t>Complex man.</a:t>
            </a:r>
            <a:endParaRPr lang="en-US" dirty="0"/>
          </a:p>
          <a:p>
            <a:r>
              <a:rPr lang="en-US" dirty="0"/>
              <a:t>Here several interrelated factors are at work</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u="sng" dirty="0"/>
              <a:t>THEORIES OF MOTIVATION</a:t>
            </a:r>
            <a:endParaRPr lang="en-US" dirty="0"/>
          </a:p>
          <a:p>
            <a:pPr lvl="0" fontAlgn="base" hangingPunct="0"/>
            <a:r>
              <a:rPr lang="en-US" b="1" dirty="0"/>
              <a:t>Early theories</a:t>
            </a:r>
            <a:endParaRPr lang="en-US" dirty="0"/>
          </a:p>
          <a:p>
            <a:pPr lvl="0" fontAlgn="base" hangingPunct="0"/>
            <a:r>
              <a:rPr lang="en-US" dirty="0"/>
              <a:t>Hawthorne studies – by Elton Mayo</a:t>
            </a:r>
          </a:p>
          <a:p>
            <a:pPr lvl="0" fontAlgn="base" hangingPunct="0"/>
            <a:r>
              <a:rPr lang="en-US" dirty="0"/>
              <a:t>Maslow’s Hierarchy of needs</a:t>
            </a:r>
          </a:p>
          <a:p>
            <a:pPr lvl="0" fontAlgn="base" hangingPunct="0"/>
            <a:r>
              <a:rPr lang="en-US" dirty="0"/>
              <a:t>Theory X and theory Y – D. McGregor</a:t>
            </a:r>
          </a:p>
          <a:p>
            <a:pPr lvl="0" fontAlgn="base" hangingPunct="0"/>
            <a:r>
              <a:rPr lang="en-US" dirty="0"/>
              <a:t>Motivation – Hygiene Theory – by Herzberg</a:t>
            </a:r>
          </a:p>
          <a:p>
            <a:pPr lvl="0" fontAlgn="base" hangingPunct="0"/>
            <a:r>
              <a:rPr lang="en-US" dirty="0"/>
              <a:t>Achievement Motivation – by D. C. McClelland</a:t>
            </a:r>
          </a:p>
          <a:p>
            <a:pPr lvl="0" fontAlgn="base" hangingPunct="0"/>
            <a:r>
              <a:rPr lang="en-US" dirty="0"/>
              <a:t>Others – Chris </a:t>
            </a:r>
            <a:r>
              <a:rPr lang="en-US" dirty="0" err="1"/>
              <a:t>Argyris</a:t>
            </a:r>
            <a:r>
              <a:rPr lang="en-US" dirty="0"/>
              <a:t>, </a:t>
            </a:r>
            <a:r>
              <a:rPr lang="en-US" dirty="0" err="1"/>
              <a:t>Rensis</a:t>
            </a:r>
            <a:r>
              <a:rPr lang="en-US" dirty="0"/>
              <a:t> </a:t>
            </a:r>
            <a:r>
              <a:rPr lang="en-US" dirty="0" err="1"/>
              <a:t>Likert</a:t>
            </a:r>
            <a:endParaRPr lang="en-US" dirty="0"/>
          </a:p>
          <a:p>
            <a:r>
              <a:rPr lang="en-US" dirty="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3346</TotalTime>
  <Words>7965</Words>
  <Application>Microsoft Office PowerPoint</Application>
  <PresentationFormat>On-screen Show (4:3)</PresentationFormat>
  <Paragraphs>1066</Paragraphs>
  <Slides>149</Slides>
  <Notes>0</Notes>
  <HiddenSlides>0</HiddenSlides>
  <MMClips>0</MMClips>
  <ScaleCrop>false</ScaleCrop>
  <HeadingPairs>
    <vt:vector size="4" baseType="variant">
      <vt:variant>
        <vt:lpstr>Theme</vt:lpstr>
      </vt:variant>
      <vt:variant>
        <vt:i4>1</vt:i4>
      </vt:variant>
      <vt:variant>
        <vt:lpstr>Slide Titles</vt:lpstr>
      </vt:variant>
      <vt:variant>
        <vt:i4>149</vt:i4>
      </vt:variant>
    </vt:vector>
  </HeadingPairs>
  <TitlesOfParts>
    <vt:vector size="150" baseType="lpstr">
      <vt:lpstr>Flow</vt:lpstr>
      <vt:lpstr>HSM2</vt:lpstr>
      <vt:lpstr>LEADERSHIP</vt:lpstr>
      <vt:lpstr>TYPES OF LEADERS</vt:lpstr>
      <vt:lpstr>LEADERSHIP APPROACHES</vt:lpstr>
      <vt:lpstr>Slide 5</vt:lpstr>
      <vt:lpstr>QUALITIES OF A LEADER (By Stodgill).</vt:lpstr>
      <vt:lpstr>Slide 7</vt:lpstr>
      <vt:lpstr>AUTHORITY AND POWER</vt:lpstr>
      <vt:lpstr>Slide 9</vt:lpstr>
      <vt:lpstr>Slide 10</vt:lpstr>
      <vt:lpstr>Comparisson btwn leaders&amp;managers</vt:lpstr>
      <vt:lpstr>Leadership styles</vt:lpstr>
      <vt:lpstr>Slide 13</vt:lpstr>
      <vt:lpstr>Slide 14</vt:lpstr>
      <vt:lpstr>STAFFING</vt:lpstr>
      <vt:lpstr>Staffing process</vt:lpstr>
      <vt:lpstr>Slide 17</vt:lpstr>
      <vt:lpstr>.</vt:lpstr>
      <vt:lpstr>Slide 19</vt:lpstr>
      <vt:lpstr>Slide 20</vt:lpstr>
      <vt:lpstr>Slide 21</vt:lpstr>
      <vt:lpstr>Slide 22</vt:lpstr>
      <vt:lpstr>Slide 23</vt:lpstr>
      <vt:lpstr>Performance appraissal</vt:lpstr>
      <vt:lpstr>Slide 25</vt:lpstr>
      <vt:lpstr>Slide 26</vt:lpstr>
      <vt:lpstr>Slide 27</vt:lpstr>
      <vt:lpstr>Slide 28</vt:lpstr>
      <vt:lpstr>Decision making</vt:lpstr>
      <vt:lpstr>Slide 30</vt:lpstr>
      <vt:lpstr>Slide 31</vt:lpstr>
      <vt:lpstr>Slide 32</vt:lpstr>
      <vt:lpstr>Slide 33</vt:lpstr>
      <vt:lpstr>Slide 34</vt:lpstr>
      <vt:lpstr>Slide 35</vt:lpstr>
      <vt:lpstr>Slide 36</vt:lpstr>
      <vt:lpstr>SUPERVISION </vt:lpstr>
      <vt:lpstr>Slide 38</vt:lpstr>
      <vt:lpstr>Slide 39</vt:lpstr>
      <vt:lpstr>Slide 40</vt:lpstr>
      <vt:lpstr>Slide 41</vt:lpstr>
      <vt:lpstr>Slide 42</vt:lpstr>
      <vt:lpstr>Slide 43</vt:lpstr>
      <vt:lpstr>Slide 44</vt:lpstr>
      <vt:lpstr>Time management</vt:lpstr>
      <vt:lpstr>Slide 46</vt:lpstr>
      <vt:lpstr>Slide 47</vt:lpstr>
      <vt:lpstr>Slide 48</vt:lpstr>
      <vt:lpstr>Slide 49</vt:lpstr>
      <vt:lpstr>Slide 50</vt:lpstr>
      <vt:lpstr>Slide 51</vt:lpstr>
      <vt:lpstr>Slide 52</vt:lpstr>
      <vt:lpstr>Time wasters</vt:lpstr>
      <vt:lpstr>Slide 54</vt:lpstr>
      <vt:lpstr>Slide 55</vt:lpstr>
      <vt:lpstr>Slide 56</vt:lpstr>
      <vt:lpstr>Slide 57</vt:lpstr>
      <vt:lpstr>Slide 58</vt:lpstr>
      <vt:lpstr>Slide 59</vt:lpstr>
      <vt:lpstr>Slide 60</vt:lpstr>
      <vt:lpstr>Slide 61</vt:lpstr>
      <vt:lpstr>Slide 62</vt:lpstr>
      <vt:lpstr>DELEGATION. </vt:lpstr>
      <vt:lpstr>Slide 64</vt:lpstr>
      <vt:lpstr>Slide 65</vt:lpstr>
      <vt:lpstr>Slide 66</vt:lpstr>
      <vt:lpstr>Slide 67</vt:lpstr>
      <vt:lpstr>Slide 68</vt:lpstr>
      <vt:lpstr>Slide 69</vt:lpstr>
      <vt:lpstr>Slide 70</vt:lpstr>
      <vt:lpstr>Slide 71</vt:lpstr>
      <vt:lpstr>RULES OF THUMB OF DELEGATING </vt:lpstr>
      <vt:lpstr>Slide 73</vt:lpstr>
      <vt:lpstr>Slide 74</vt:lpstr>
      <vt:lpstr>Slide 75</vt:lpstr>
      <vt:lpstr>Slide 76</vt:lpstr>
      <vt:lpstr>Slide 77</vt:lpstr>
      <vt:lpstr>Slide 78</vt:lpstr>
      <vt:lpstr>Slide 79</vt:lpstr>
      <vt:lpstr>Slide 80</vt:lpstr>
      <vt:lpstr>PROBLEM SOLVING</vt:lpstr>
      <vt:lpstr>Slide 82</vt:lpstr>
      <vt:lpstr>JOB DESCRIPTION</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motivation</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Assignment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HSM2</dc:title>
  <dc:creator>me</dc:creator>
  <cp:lastModifiedBy>me</cp:lastModifiedBy>
  <cp:revision>7</cp:revision>
  <dcterms:created xsi:type="dcterms:W3CDTF">2018-10-20T06:50:20Z</dcterms:created>
  <dcterms:modified xsi:type="dcterms:W3CDTF">2020-07-30T16:48:58Z</dcterms:modified>
</cp:coreProperties>
</file>