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1"/>
  </p:notesMasterIdLst>
  <p:handoutMasterIdLst>
    <p:handoutMasterId r:id="rId232"/>
  </p:handoutMasterIdLst>
  <p:sldIdLst>
    <p:sldId id="256" r:id="rId2"/>
    <p:sldId id="257" r:id="rId3"/>
    <p:sldId id="258" r:id="rId4"/>
    <p:sldId id="259" r:id="rId5"/>
    <p:sldId id="309" r:id="rId6"/>
    <p:sldId id="260" r:id="rId7"/>
    <p:sldId id="261" r:id="rId8"/>
    <p:sldId id="31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310" r:id="rId31"/>
    <p:sldId id="283" r:id="rId32"/>
    <p:sldId id="284" r:id="rId33"/>
    <p:sldId id="285" r:id="rId34"/>
    <p:sldId id="286" r:id="rId35"/>
    <p:sldId id="287" r:id="rId36"/>
    <p:sldId id="288" r:id="rId37"/>
    <p:sldId id="289" r:id="rId38"/>
    <p:sldId id="290" r:id="rId39"/>
    <p:sldId id="291" r:id="rId40"/>
    <p:sldId id="292" r:id="rId41"/>
    <p:sldId id="293" r:id="rId42"/>
    <p:sldId id="312" r:id="rId43"/>
    <p:sldId id="294" r:id="rId44"/>
    <p:sldId id="295" r:id="rId45"/>
    <p:sldId id="296" r:id="rId46"/>
    <p:sldId id="297" r:id="rId47"/>
    <p:sldId id="298" r:id="rId48"/>
    <p:sldId id="299" r:id="rId49"/>
    <p:sldId id="301" r:id="rId50"/>
    <p:sldId id="313" r:id="rId51"/>
    <p:sldId id="314" r:id="rId52"/>
    <p:sldId id="302" r:id="rId53"/>
    <p:sldId id="303" r:id="rId54"/>
    <p:sldId id="304" r:id="rId55"/>
    <p:sldId id="305" r:id="rId56"/>
    <p:sldId id="306" r:id="rId57"/>
    <p:sldId id="307" r:id="rId58"/>
    <p:sldId id="308" r:id="rId59"/>
    <p:sldId id="315" r:id="rId60"/>
    <p:sldId id="316" r:id="rId61"/>
    <p:sldId id="317" r:id="rId62"/>
    <p:sldId id="341" r:id="rId63"/>
    <p:sldId id="318" r:id="rId64"/>
    <p:sldId id="319" r:id="rId65"/>
    <p:sldId id="320" r:id="rId66"/>
    <p:sldId id="321" r:id="rId67"/>
    <p:sldId id="322" r:id="rId68"/>
    <p:sldId id="323" r:id="rId69"/>
    <p:sldId id="324" r:id="rId70"/>
    <p:sldId id="325" r:id="rId71"/>
    <p:sldId id="326" r:id="rId72"/>
    <p:sldId id="338" r:id="rId73"/>
    <p:sldId id="327" r:id="rId74"/>
    <p:sldId id="328" r:id="rId75"/>
    <p:sldId id="329" r:id="rId76"/>
    <p:sldId id="330" r:id="rId77"/>
    <p:sldId id="331" r:id="rId78"/>
    <p:sldId id="332" r:id="rId79"/>
    <p:sldId id="333" r:id="rId80"/>
    <p:sldId id="339" r:id="rId81"/>
    <p:sldId id="334" r:id="rId82"/>
    <p:sldId id="335" r:id="rId83"/>
    <p:sldId id="336" r:id="rId84"/>
    <p:sldId id="340" r:id="rId85"/>
    <p:sldId id="337"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71" r:id="rId103"/>
    <p:sldId id="372" r:id="rId104"/>
    <p:sldId id="373" r:id="rId105"/>
    <p:sldId id="374" r:id="rId106"/>
    <p:sldId id="375" r:id="rId107"/>
    <p:sldId id="397" r:id="rId108"/>
    <p:sldId id="376" r:id="rId109"/>
    <p:sldId id="394" r:id="rId110"/>
    <p:sldId id="398" r:id="rId111"/>
    <p:sldId id="395" r:id="rId112"/>
    <p:sldId id="382" r:id="rId113"/>
    <p:sldId id="383" r:id="rId114"/>
    <p:sldId id="384" r:id="rId115"/>
    <p:sldId id="385" r:id="rId116"/>
    <p:sldId id="386" r:id="rId117"/>
    <p:sldId id="387" r:id="rId118"/>
    <p:sldId id="399" r:id="rId119"/>
    <p:sldId id="396" r:id="rId120"/>
    <p:sldId id="400" r:id="rId121"/>
    <p:sldId id="388" r:id="rId122"/>
    <p:sldId id="389" r:id="rId123"/>
    <p:sldId id="390" r:id="rId124"/>
    <p:sldId id="391" r:id="rId125"/>
    <p:sldId id="392" r:id="rId126"/>
    <p:sldId id="393" r:id="rId127"/>
    <p:sldId id="401" r:id="rId128"/>
    <p:sldId id="402" r:id="rId129"/>
    <p:sldId id="403" r:id="rId130"/>
    <p:sldId id="404" r:id="rId131"/>
    <p:sldId id="405" r:id="rId132"/>
    <p:sldId id="410" r:id="rId133"/>
    <p:sldId id="406" r:id="rId134"/>
    <p:sldId id="407" r:id="rId135"/>
    <p:sldId id="408" r:id="rId136"/>
    <p:sldId id="409" r:id="rId137"/>
    <p:sldId id="411" r:id="rId138"/>
    <p:sldId id="412" r:id="rId139"/>
    <p:sldId id="413" r:id="rId140"/>
    <p:sldId id="414" r:id="rId141"/>
    <p:sldId id="415" r:id="rId142"/>
    <p:sldId id="416" r:id="rId143"/>
    <p:sldId id="417" r:id="rId144"/>
    <p:sldId id="418" r:id="rId145"/>
    <p:sldId id="419" r:id="rId146"/>
    <p:sldId id="420" r:id="rId147"/>
    <p:sldId id="421" r:id="rId148"/>
    <p:sldId id="422" r:id="rId149"/>
    <p:sldId id="423" r:id="rId150"/>
    <p:sldId id="424" r:id="rId151"/>
    <p:sldId id="425" r:id="rId152"/>
    <p:sldId id="426" r:id="rId153"/>
    <p:sldId id="427" r:id="rId154"/>
    <p:sldId id="432" r:id="rId155"/>
    <p:sldId id="433" r:id="rId156"/>
    <p:sldId id="430" r:id="rId157"/>
    <p:sldId id="431" r:id="rId158"/>
    <p:sldId id="434" r:id="rId159"/>
    <p:sldId id="435" r:id="rId160"/>
    <p:sldId id="436" r:id="rId161"/>
    <p:sldId id="437" r:id="rId162"/>
    <p:sldId id="438" r:id="rId163"/>
    <p:sldId id="439" r:id="rId164"/>
    <p:sldId id="440" r:id="rId165"/>
    <p:sldId id="441" r:id="rId166"/>
    <p:sldId id="442" r:id="rId167"/>
    <p:sldId id="443" r:id="rId168"/>
    <p:sldId id="444" r:id="rId169"/>
    <p:sldId id="445" r:id="rId170"/>
    <p:sldId id="446" r:id="rId171"/>
    <p:sldId id="447" r:id="rId172"/>
    <p:sldId id="448" r:id="rId173"/>
    <p:sldId id="449" r:id="rId174"/>
    <p:sldId id="450" r:id="rId175"/>
    <p:sldId id="451" r:id="rId176"/>
    <p:sldId id="452" r:id="rId177"/>
    <p:sldId id="453" r:id="rId178"/>
    <p:sldId id="454" r:id="rId179"/>
    <p:sldId id="455" r:id="rId180"/>
    <p:sldId id="456" r:id="rId181"/>
    <p:sldId id="457" r:id="rId182"/>
    <p:sldId id="458" r:id="rId183"/>
    <p:sldId id="459" r:id="rId184"/>
    <p:sldId id="460" r:id="rId185"/>
    <p:sldId id="461" r:id="rId186"/>
    <p:sldId id="462" r:id="rId187"/>
    <p:sldId id="463" r:id="rId188"/>
    <p:sldId id="471" r:id="rId189"/>
    <p:sldId id="472" r:id="rId190"/>
    <p:sldId id="473" r:id="rId191"/>
    <p:sldId id="474" r:id="rId192"/>
    <p:sldId id="475" r:id="rId193"/>
    <p:sldId id="476" r:id="rId194"/>
    <p:sldId id="477" r:id="rId195"/>
    <p:sldId id="478" r:id="rId196"/>
    <p:sldId id="479" r:id="rId197"/>
    <p:sldId id="480" r:id="rId198"/>
    <p:sldId id="481" r:id="rId199"/>
    <p:sldId id="482" r:id="rId200"/>
    <p:sldId id="488" r:id="rId201"/>
    <p:sldId id="489" r:id="rId202"/>
    <p:sldId id="464" r:id="rId203"/>
    <p:sldId id="465" r:id="rId204"/>
    <p:sldId id="466" r:id="rId205"/>
    <p:sldId id="467" r:id="rId206"/>
    <p:sldId id="490" r:id="rId207"/>
    <p:sldId id="491" r:id="rId208"/>
    <p:sldId id="492" r:id="rId209"/>
    <p:sldId id="493" r:id="rId210"/>
    <p:sldId id="494" r:id="rId211"/>
    <p:sldId id="495" r:id="rId212"/>
    <p:sldId id="496" r:id="rId213"/>
    <p:sldId id="497" r:id="rId214"/>
    <p:sldId id="499" r:id="rId215"/>
    <p:sldId id="500" r:id="rId216"/>
    <p:sldId id="501" r:id="rId217"/>
    <p:sldId id="502" r:id="rId218"/>
    <p:sldId id="503" r:id="rId219"/>
    <p:sldId id="504" r:id="rId220"/>
    <p:sldId id="505" r:id="rId221"/>
    <p:sldId id="506" r:id="rId222"/>
    <p:sldId id="507" r:id="rId223"/>
    <p:sldId id="508" r:id="rId224"/>
    <p:sldId id="509" r:id="rId225"/>
    <p:sldId id="510" r:id="rId226"/>
    <p:sldId id="511" r:id="rId227"/>
    <p:sldId id="512" r:id="rId228"/>
    <p:sldId id="513" r:id="rId229"/>
    <p:sldId id="514" r:id="rId230"/>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2" d="100"/>
          <a:sy n="82" d="100"/>
        </p:scale>
        <p:origin x="60"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725"/>
          </a:xfrm>
          <a:prstGeom prst="rect">
            <a:avLst/>
          </a:prstGeom>
        </p:spPr>
        <p:txBody>
          <a:bodyPr vert="horz" lIns="91440" tIns="45720" rIns="91440" bIns="45720" rtlCol="0"/>
          <a:lstStyle>
            <a:lvl1pPr algn="r">
              <a:defRPr sz="1200"/>
            </a:lvl1pPr>
          </a:lstStyle>
          <a:p>
            <a:fld id="{7662A4E5-E75C-4A98-9637-A7E6B5863C41}" type="datetimeFigureOut">
              <a:rPr lang="en-US" smtClean="0"/>
              <a:t>1/16/2017</a:t>
            </a:fld>
            <a:endParaRPr lang="en-US"/>
          </a:p>
        </p:txBody>
      </p:sp>
      <p:sp>
        <p:nvSpPr>
          <p:cNvPr id="4" name="Footer Placeholder 3"/>
          <p:cNvSpPr>
            <a:spLocks noGrp="1"/>
          </p:cNvSpPr>
          <p:nvPr>
            <p:ph type="ftr" sz="quarter" idx="2"/>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675"/>
            <a:ext cx="2971800" cy="466725"/>
          </a:xfrm>
          <a:prstGeom prst="rect">
            <a:avLst/>
          </a:prstGeom>
        </p:spPr>
        <p:txBody>
          <a:bodyPr vert="horz" lIns="91440" tIns="45720" rIns="91440" bIns="45720" rtlCol="0" anchor="b"/>
          <a:lstStyle>
            <a:lvl1pPr algn="r">
              <a:defRPr sz="1200"/>
            </a:lvl1pPr>
          </a:lstStyle>
          <a:p>
            <a:fld id="{07718A20-5537-4175-BEA5-2635DA1B8A6C}" type="slidenum">
              <a:rPr lang="en-US" smtClean="0"/>
              <a:t>‹#›</a:t>
            </a:fld>
            <a:endParaRPr lang="en-US"/>
          </a:p>
        </p:txBody>
      </p:sp>
    </p:spTree>
    <p:extLst>
      <p:ext uri="{BB962C8B-B14F-4D97-AF65-F5344CB8AC3E}">
        <p14:creationId xmlns:p14="http://schemas.microsoft.com/office/powerpoint/2010/main" val="15611843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8C8D0B37-E011-4C74-BC06-AEBC1022BC26}" type="datetimeFigureOut">
              <a:rPr lang="en-US" smtClean="0"/>
              <a:t>1/16/2017</a:t>
            </a:fld>
            <a:endParaRPr lang="en-US"/>
          </a:p>
        </p:txBody>
      </p:sp>
      <p:sp>
        <p:nvSpPr>
          <p:cNvPr id="4" name="Slide Image Placeholder 3"/>
          <p:cNvSpPr>
            <a:spLocks noGrp="1" noRot="1" noChangeAspect="1"/>
          </p:cNvSpPr>
          <p:nvPr>
            <p:ph type="sldImg" idx="2"/>
          </p:nvPr>
        </p:nvSpPr>
        <p:spPr>
          <a:xfrm>
            <a:off x="6413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7CC0316A-C14E-4A11-A922-EE1236521870}" type="slidenum">
              <a:rPr lang="en-US" smtClean="0"/>
              <a:t>‹#›</a:t>
            </a:fld>
            <a:endParaRPr lang="en-US"/>
          </a:p>
        </p:txBody>
      </p:sp>
    </p:spTree>
    <p:extLst>
      <p:ext uri="{BB962C8B-B14F-4D97-AF65-F5344CB8AC3E}">
        <p14:creationId xmlns:p14="http://schemas.microsoft.com/office/powerpoint/2010/main" val="163310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CC0316A-C14E-4A11-A922-EE1236521870}" type="slidenum">
              <a:rPr lang="en-US" smtClean="0"/>
              <a:t>1</a:t>
            </a:fld>
            <a:endParaRPr lang="en-US"/>
          </a:p>
        </p:txBody>
      </p:sp>
    </p:spTree>
    <p:extLst>
      <p:ext uri="{BB962C8B-B14F-4D97-AF65-F5344CB8AC3E}">
        <p14:creationId xmlns:p14="http://schemas.microsoft.com/office/powerpoint/2010/main" val="2903368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317DBE-9BB6-4DCD-A67C-60A8CAB47B5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3771699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17DBE-9BB6-4DCD-A67C-60A8CAB47B5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343917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17DBE-9BB6-4DCD-A67C-60A8CAB47B5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26270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317DBE-9BB6-4DCD-A67C-60A8CAB47B5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2567809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317DBE-9BB6-4DCD-A67C-60A8CAB47B59}"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3408080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317DBE-9BB6-4DCD-A67C-60A8CAB47B5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3224039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317DBE-9BB6-4DCD-A67C-60A8CAB47B59}"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4204212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317DBE-9BB6-4DCD-A67C-60A8CAB47B59}"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36195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317DBE-9BB6-4DCD-A67C-60A8CAB47B59}"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3378045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317DBE-9BB6-4DCD-A67C-60A8CAB47B5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1214649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317DBE-9BB6-4DCD-A67C-60A8CAB47B59}"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AA64C1-97C9-4487-BEA9-9FD710E5E8C2}" type="slidenum">
              <a:rPr lang="en-US" smtClean="0"/>
              <a:t>‹#›</a:t>
            </a:fld>
            <a:endParaRPr lang="en-US"/>
          </a:p>
        </p:txBody>
      </p:sp>
    </p:spTree>
    <p:extLst>
      <p:ext uri="{BB962C8B-B14F-4D97-AF65-F5344CB8AC3E}">
        <p14:creationId xmlns:p14="http://schemas.microsoft.com/office/powerpoint/2010/main" val="4161700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17DBE-9BB6-4DCD-A67C-60A8CAB47B59}" type="datetimeFigureOut">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A64C1-97C9-4487-BEA9-9FD710E5E8C2}" type="slidenum">
              <a:rPr lang="en-US" smtClean="0"/>
              <a:t>‹#›</a:t>
            </a:fld>
            <a:endParaRPr lang="en-US"/>
          </a:p>
        </p:txBody>
      </p:sp>
    </p:spTree>
    <p:extLst>
      <p:ext uri="{BB962C8B-B14F-4D97-AF65-F5344CB8AC3E}">
        <p14:creationId xmlns:p14="http://schemas.microsoft.com/office/powerpoint/2010/main" val="22533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SYSTEM MANAGEMENT </a:t>
            </a:r>
            <a:endParaRPr lang="en-US" dirty="0"/>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1AA64C1-97C9-4487-BEA9-9FD710E5E8C2}" type="slidenum">
              <a:rPr lang="en-US" smtClean="0"/>
              <a:t>1</a:t>
            </a:fld>
            <a:endParaRPr lang="en-US"/>
          </a:p>
        </p:txBody>
      </p:sp>
    </p:spTree>
    <p:extLst>
      <p:ext uri="{BB962C8B-B14F-4D97-AF65-F5344CB8AC3E}">
        <p14:creationId xmlns:p14="http://schemas.microsoft.com/office/powerpoint/2010/main" val="141721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3200" dirty="0"/>
              <a:t>There are six main resources in an organization (6M) </a:t>
            </a:r>
          </a:p>
          <a:p>
            <a:pPr marL="0" indent="0">
              <a:buNone/>
            </a:pPr>
            <a:r>
              <a:rPr lang="en-US" sz="3200" dirty="0"/>
              <a:t>1. Money </a:t>
            </a:r>
          </a:p>
          <a:p>
            <a:pPr marL="0" indent="0">
              <a:buNone/>
            </a:pPr>
            <a:r>
              <a:rPr lang="en-US" sz="3200" dirty="0"/>
              <a:t>2. Manpower </a:t>
            </a:r>
          </a:p>
          <a:p>
            <a:pPr marL="0" indent="0">
              <a:buNone/>
            </a:pPr>
            <a:r>
              <a:rPr lang="en-US" sz="3200" dirty="0"/>
              <a:t>3. Machines </a:t>
            </a:r>
          </a:p>
          <a:p>
            <a:pPr marL="0" indent="0">
              <a:buNone/>
            </a:pPr>
            <a:r>
              <a:rPr lang="en-US" sz="3200" dirty="0"/>
              <a:t>4. Materials </a:t>
            </a:r>
          </a:p>
          <a:p>
            <a:pPr marL="0" indent="0">
              <a:buNone/>
            </a:pPr>
            <a:r>
              <a:rPr lang="en-US" sz="3200" dirty="0"/>
              <a:t>5. Management (methods) </a:t>
            </a:r>
          </a:p>
          <a:p>
            <a:pPr marL="0" indent="0">
              <a:buNone/>
            </a:pPr>
            <a:r>
              <a:rPr lang="en-US" sz="3200" dirty="0"/>
              <a:t>6. Minutes (time </a:t>
            </a:r>
          </a:p>
          <a:p>
            <a:endParaRPr lang="en-US" dirty="0"/>
          </a:p>
        </p:txBody>
      </p:sp>
    </p:spTree>
    <p:extLst>
      <p:ext uri="{BB962C8B-B14F-4D97-AF65-F5344CB8AC3E}">
        <p14:creationId xmlns:p14="http://schemas.microsoft.com/office/powerpoint/2010/main" val="34393983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5: Strategy Evaluation </a:t>
            </a:r>
            <a:endParaRPr lang="en-US" dirty="0"/>
          </a:p>
          <a:p>
            <a:r>
              <a:rPr lang="en-US" dirty="0"/>
              <a:t>At set periods, the strategic plan is reviewed at all levels to determine if the goals, objectives and activities are on target. Monitors the results of formulation and implementation of activities and includes measuring individual and organizational performance and taking corrective actions when necessary </a:t>
            </a:r>
          </a:p>
        </p:txBody>
      </p:sp>
    </p:spTree>
    <p:extLst>
      <p:ext uri="{BB962C8B-B14F-4D97-AF65-F5344CB8AC3E}">
        <p14:creationId xmlns:p14="http://schemas.microsoft.com/office/powerpoint/2010/main" val="24383814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Operational planning </a:t>
            </a:r>
            <a:endParaRPr lang="en-US" dirty="0"/>
          </a:p>
          <a:p>
            <a:pPr marL="0" indent="0">
              <a:buNone/>
            </a:pPr>
            <a:r>
              <a:rPr lang="en-US" dirty="0"/>
              <a:t>This is tactical planning and a short term exercise designed to implement the strategies formulated under strategic planning. It is based on strategic plans. </a:t>
            </a:r>
            <a:endParaRPr lang="en-US" dirty="0" smtClean="0"/>
          </a:p>
          <a:p>
            <a:pPr marL="0" indent="0">
              <a:buNone/>
            </a:pPr>
            <a:r>
              <a:rPr lang="en-US" dirty="0"/>
              <a:t> </a:t>
            </a:r>
            <a:r>
              <a:rPr lang="en-US" b="1" dirty="0" smtClean="0"/>
              <a:t> </a:t>
            </a:r>
            <a:endParaRPr lang="en-US" dirty="0"/>
          </a:p>
        </p:txBody>
      </p:sp>
    </p:spTree>
    <p:extLst>
      <p:ext uri="{BB962C8B-B14F-4D97-AF65-F5344CB8AC3E}">
        <p14:creationId xmlns:p14="http://schemas.microsoft.com/office/powerpoint/2010/main" val="3167114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t>
            </a:r>
            <a:r>
              <a:rPr lang="en-US" b="1" dirty="0"/>
              <a:t>HUMAN RESOURCE FOR HEALTH MANAGEMENT </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b="1" dirty="0"/>
              <a:t>Introduction </a:t>
            </a:r>
            <a:endParaRPr lang="en-US" dirty="0"/>
          </a:p>
          <a:p>
            <a:r>
              <a:rPr lang="en-US" dirty="0"/>
              <a:t>The greatest asset of health care organizations is the collective and individual knowledge and intelligence of their employees and </a:t>
            </a:r>
            <a:r>
              <a:rPr lang="en-US" dirty="0" smtClean="0"/>
              <a:t>nurses/clinical </a:t>
            </a:r>
            <a:r>
              <a:rPr lang="en-US" dirty="0"/>
              <a:t>are among the health care providers called “ Knowledge workers” because the services they provide is based on specialized expertise and complex decision making hence the importance of investing in human resource. </a:t>
            </a:r>
          </a:p>
        </p:txBody>
      </p:sp>
    </p:spTree>
    <p:extLst>
      <p:ext uri="{BB962C8B-B14F-4D97-AF65-F5344CB8AC3E}">
        <p14:creationId xmlns:p14="http://schemas.microsoft.com/office/powerpoint/2010/main" val="3793632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HUMAN </a:t>
            </a:r>
            <a:r>
              <a:rPr lang="en-US" b="1" dirty="0"/>
              <a:t>RESOURCE MANAGEMENT CONCEPTS </a:t>
            </a:r>
          </a:p>
          <a:p>
            <a:pPr marL="0" indent="0">
              <a:buNone/>
            </a:pPr>
            <a:r>
              <a:rPr lang="en-US" b="1" dirty="0" smtClean="0"/>
              <a:t>Human </a:t>
            </a:r>
            <a:r>
              <a:rPr lang="en-US" b="1" dirty="0"/>
              <a:t>Resource Management </a:t>
            </a:r>
            <a:endParaRPr lang="en-US" dirty="0"/>
          </a:p>
          <a:p>
            <a:r>
              <a:rPr lang="en-US" dirty="0"/>
              <a:t>Human resource management (HRM) is the strategic and coherent approach to the management of an organization's most valued assets - the people working there who individually and collectively contribute to the achievement of the objectives </a:t>
            </a:r>
            <a:endParaRPr lang="en-US" dirty="0" smtClean="0"/>
          </a:p>
          <a:p>
            <a:pPr marL="0" indent="0">
              <a:buNone/>
            </a:pPr>
            <a:r>
              <a:rPr lang="en-US" b="1" dirty="0" smtClean="0"/>
              <a:t>Human </a:t>
            </a:r>
            <a:r>
              <a:rPr lang="en-US" b="1" dirty="0"/>
              <a:t>Resource: </a:t>
            </a:r>
            <a:r>
              <a:rPr lang="en-US" dirty="0"/>
              <a:t>This is any individual employed by the organization </a:t>
            </a:r>
          </a:p>
        </p:txBody>
      </p:sp>
    </p:spTree>
    <p:extLst>
      <p:ext uri="{BB962C8B-B14F-4D97-AF65-F5344CB8AC3E}">
        <p14:creationId xmlns:p14="http://schemas.microsoft.com/office/powerpoint/2010/main" val="61122028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Performance management</a:t>
            </a:r>
            <a:r>
              <a:rPr lang="en-US" dirty="0"/>
              <a:t>: All that mediates the interactive process between work motivation of the individual the performance rewards and development opportunities provided by the organization (Frank 1998). </a:t>
            </a:r>
          </a:p>
          <a:p>
            <a:r>
              <a:rPr lang="en-US" b="1" dirty="0"/>
              <a:t>Staff development </a:t>
            </a:r>
            <a:r>
              <a:rPr lang="en-US" dirty="0"/>
              <a:t>It’s the process of orientation, in-service education, and continuing education to promote the development of personnel within any employment setting consistent with the goals and responsibility of the employer ( Refers to both professional and non- professional staff </a:t>
            </a:r>
          </a:p>
          <a:p>
            <a:endParaRPr lang="en-US" dirty="0"/>
          </a:p>
        </p:txBody>
      </p:sp>
    </p:spTree>
    <p:extLst>
      <p:ext uri="{BB962C8B-B14F-4D97-AF65-F5344CB8AC3E}">
        <p14:creationId xmlns:p14="http://schemas.microsoft.com/office/powerpoint/2010/main" val="428093212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Orientation: </a:t>
            </a:r>
            <a:r>
              <a:rPr lang="en-US" dirty="0"/>
              <a:t>Introducing new staff members to the philosophy goals, policies, procedures role expectations, physical facilities, and special services in a work setting </a:t>
            </a:r>
            <a:endParaRPr lang="en-US" dirty="0" smtClean="0"/>
          </a:p>
          <a:p>
            <a:r>
              <a:rPr lang="en-US" b="1" dirty="0"/>
              <a:t>In-service education: </a:t>
            </a:r>
            <a:r>
              <a:rPr lang="en-US" dirty="0"/>
              <a:t>Learning of experiences provided in the work setting to assist staff in performing their assigned functions </a:t>
            </a:r>
          </a:p>
          <a:p>
            <a:r>
              <a:rPr lang="en-US" b="1" dirty="0"/>
              <a:t>Continuing education: </a:t>
            </a:r>
            <a:r>
              <a:rPr lang="en-US" dirty="0"/>
              <a:t>Educational programmes that consists the concepts, principles, research or theories related to </a:t>
            </a:r>
            <a:r>
              <a:rPr lang="en-US" dirty="0" err="1" smtClean="0"/>
              <a:t>proffrssion</a:t>
            </a:r>
            <a:r>
              <a:rPr lang="en-US" smtClean="0"/>
              <a:t>  </a:t>
            </a:r>
            <a:r>
              <a:rPr lang="en-US" dirty="0"/>
              <a:t>that build on previously acquired knowledge, skills and attitudes</a:t>
            </a:r>
          </a:p>
          <a:p>
            <a:endParaRPr lang="en-US" dirty="0"/>
          </a:p>
        </p:txBody>
      </p:sp>
    </p:spTree>
    <p:extLst>
      <p:ext uri="{BB962C8B-B14F-4D97-AF65-F5344CB8AC3E}">
        <p14:creationId xmlns:p14="http://schemas.microsoft.com/office/powerpoint/2010/main" val="40944294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Strategic Human Resource Management: </a:t>
            </a:r>
            <a:r>
              <a:rPr lang="en-US" dirty="0"/>
              <a:t>This is the linking of HRM strategic goals and objectives in order to improve business strategy. That strategy then provides the framework that guides the design of specific HR activities such as recruiting and </a:t>
            </a:r>
            <a:r>
              <a:rPr lang="en-US" dirty="0" smtClean="0"/>
              <a:t>training</a:t>
            </a:r>
            <a:endParaRPr lang="en-US" dirty="0"/>
          </a:p>
          <a:p>
            <a:r>
              <a:rPr lang="en-US" b="1" dirty="0"/>
              <a:t>HUMAN RESOURCE MANAGEMENT PROCESS </a:t>
            </a:r>
            <a:endParaRPr lang="en-US" dirty="0"/>
          </a:p>
          <a:p>
            <a:r>
              <a:rPr lang="en-US" b="1" dirty="0"/>
              <a:t>The following are the techniques required for Human Resource Management </a:t>
            </a:r>
            <a:endParaRPr lang="en-US" dirty="0"/>
          </a:p>
          <a:p>
            <a:r>
              <a:rPr lang="en-US" dirty="0"/>
              <a:t>1. Conducting a Job analysis determining the nature of each employees Job </a:t>
            </a:r>
          </a:p>
          <a:p>
            <a:r>
              <a:rPr lang="en-US" dirty="0"/>
              <a:t>2. Planning labor needs (HR Planning) and recruiting Job candidates </a:t>
            </a:r>
          </a:p>
          <a:p>
            <a:r>
              <a:rPr lang="en-US" dirty="0"/>
              <a:t>3. Selecting Job candidates </a:t>
            </a:r>
          </a:p>
          <a:p>
            <a:endParaRPr lang="en-US" dirty="0"/>
          </a:p>
        </p:txBody>
      </p:sp>
    </p:spTree>
    <p:extLst>
      <p:ext uri="{BB962C8B-B14F-4D97-AF65-F5344CB8AC3E}">
        <p14:creationId xmlns:p14="http://schemas.microsoft.com/office/powerpoint/2010/main" val="5712152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HUMAN RESOURCE MANAGEMENT PROCESS </a:t>
            </a:r>
            <a:endParaRPr lang="en-US" dirty="0"/>
          </a:p>
          <a:p>
            <a:r>
              <a:rPr lang="en-US" b="1" dirty="0"/>
              <a:t>The following are the techniques required for Human Resource Management </a:t>
            </a:r>
            <a:endParaRPr lang="en-US" dirty="0"/>
          </a:p>
          <a:p>
            <a:pPr marL="0" indent="0">
              <a:buNone/>
            </a:pPr>
            <a:r>
              <a:rPr lang="en-US" dirty="0"/>
              <a:t>1. Conducting a Job analysis determining the nature of each employees Job </a:t>
            </a:r>
          </a:p>
          <a:p>
            <a:pPr marL="0" indent="0">
              <a:buNone/>
            </a:pPr>
            <a:r>
              <a:rPr lang="en-US" dirty="0"/>
              <a:t>2. Planning labor needs (HR Planning) and recruiting Job candidates </a:t>
            </a:r>
          </a:p>
          <a:p>
            <a:pPr marL="0" indent="0">
              <a:buNone/>
            </a:pPr>
            <a:r>
              <a:rPr lang="en-US" dirty="0"/>
              <a:t>3. Selecting Job candidates </a:t>
            </a:r>
          </a:p>
          <a:p>
            <a:endParaRPr lang="en-US" dirty="0"/>
          </a:p>
        </p:txBody>
      </p:sp>
    </p:spTree>
    <p:extLst>
      <p:ext uri="{BB962C8B-B14F-4D97-AF65-F5344CB8AC3E}">
        <p14:creationId xmlns:p14="http://schemas.microsoft.com/office/powerpoint/2010/main" val="16130578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a:t>
            </a:r>
            <a:r>
              <a:rPr lang="en-US" sz="3200" dirty="0"/>
              <a:t>. Orienting and training new employees </a:t>
            </a:r>
          </a:p>
          <a:p>
            <a:pPr marL="0" indent="0">
              <a:buNone/>
            </a:pPr>
            <a:r>
              <a:rPr lang="en-US" sz="3200" dirty="0"/>
              <a:t>5. Managing wages and salaries ( compensating employees) </a:t>
            </a:r>
          </a:p>
          <a:p>
            <a:pPr marL="0" indent="0">
              <a:buNone/>
            </a:pPr>
            <a:r>
              <a:rPr lang="en-US" sz="3200" dirty="0"/>
              <a:t>6. Providing incentive sand benefits </a:t>
            </a:r>
          </a:p>
          <a:p>
            <a:pPr marL="0" indent="0">
              <a:buNone/>
            </a:pPr>
            <a:r>
              <a:rPr lang="en-US" sz="3200" dirty="0"/>
              <a:t>7. Appraising performance </a:t>
            </a:r>
          </a:p>
          <a:p>
            <a:pPr marL="0" indent="0">
              <a:buNone/>
            </a:pPr>
            <a:r>
              <a:rPr lang="en-US" sz="3200" dirty="0"/>
              <a:t>8. Communicating ( interviewing, counseling, disciplining) </a:t>
            </a:r>
          </a:p>
          <a:p>
            <a:pPr marL="0" indent="0">
              <a:buNone/>
            </a:pPr>
            <a:r>
              <a:rPr lang="en-US" sz="3200" dirty="0"/>
              <a:t>9. Training and development </a:t>
            </a:r>
          </a:p>
          <a:p>
            <a:endParaRPr lang="en-US" dirty="0"/>
          </a:p>
        </p:txBody>
      </p:sp>
    </p:spTree>
    <p:extLst>
      <p:ext uri="{BB962C8B-B14F-4D97-AF65-F5344CB8AC3E}">
        <p14:creationId xmlns:p14="http://schemas.microsoft.com/office/powerpoint/2010/main" val="36344660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a:t>Human Resource planning </a:t>
            </a:r>
            <a:endParaRPr lang="en-US" sz="3200" b="1" dirty="0" smtClean="0"/>
          </a:p>
          <a:p>
            <a:pPr>
              <a:buFont typeface="Wingdings" panose="05000000000000000000" pitchFamily="2" charset="2"/>
              <a:buChar char="ü"/>
            </a:pPr>
            <a:r>
              <a:rPr lang="en-US" sz="3200" dirty="0"/>
              <a:t>Human resource planning is the process of identifying the member’s skills, occupational categories, and performance and development needs of personnel in an organization. </a:t>
            </a:r>
            <a:endParaRPr lang="en-US" sz="3200" dirty="0" smtClean="0"/>
          </a:p>
          <a:p>
            <a:pPr>
              <a:buFont typeface="Wingdings" panose="05000000000000000000" pitchFamily="2" charset="2"/>
              <a:buChar char="ü"/>
            </a:pPr>
            <a:r>
              <a:rPr lang="en-US" sz="3200" dirty="0" smtClean="0"/>
              <a:t>This </a:t>
            </a:r>
            <a:r>
              <a:rPr lang="en-US" sz="3200" dirty="0"/>
              <a:t>identification has to be linked to the strategic plan of the organization. While the strategic plan of the organization is to identify the future </a:t>
            </a:r>
            <a:r>
              <a:rPr lang="en-US" sz="3200" dirty="0" smtClean="0"/>
              <a:t>direction</a:t>
            </a:r>
          </a:p>
          <a:p>
            <a:pPr marL="0" indent="0">
              <a:buNone/>
            </a:pPr>
            <a:endParaRPr lang="en-US" sz="3200" dirty="0"/>
          </a:p>
        </p:txBody>
      </p:sp>
    </p:spTree>
    <p:extLst>
      <p:ext uri="{BB962C8B-B14F-4D97-AF65-F5344CB8AC3E}">
        <p14:creationId xmlns:p14="http://schemas.microsoft.com/office/powerpoint/2010/main" val="119485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3200" dirty="0"/>
              <a:t>Management is also defined as the process by which resources are mobilized, combined and coordinated to effectively to achieve organizational objectives. </a:t>
            </a:r>
          </a:p>
          <a:p>
            <a:r>
              <a:rPr lang="en-US" sz="3200" dirty="0"/>
              <a:t>It is a process that utilizes organizational resources in the most </a:t>
            </a:r>
            <a:r>
              <a:rPr lang="en-US" sz="3200" b="1" dirty="0"/>
              <a:t>effective and efficient </a:t>
            </a:r>
            <a:r>
              <a:rPr lang="en-US" sz="3200" dirty="0"/>
              <a:t>manner, in order to attain stated organizational objectives</a:t>
            </a:r>
            <a:r>
              <a:rPr lang="en-US" dirty="0"/>
              <a:t>. </a:t>
            </a:r>
          </a:p>
        </p:txBody>
      </p:sp>
    </p:spTree>
    <p:extLst>
      <p:ext uri="{BB962C8B-B14F-4D97-AF65-F5344CB8AC3E}">
        <p14:creationId xmlns:p14="http://schemas.microsoft.com/office/powerpoint/2010/main" val="35008369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 </a:t>
            </a:r>
            <a:r>
              <a:rPr lang="en-US" sz="3200" dirty="0"/>
              <a:t>in the organization, the objective of human resource planning is to ensure that the organization will always have the right people in the right places to do the work required by the organization. </a:t>
            </a:r>
          </a:p>
          <a:p>
            <a:pPr>
              <a:buFont typeface="Wingdings" panose="05000000000000000000" pitchFamily="2" charset="2"/>
              <a:buChar char="ü"/>
            </a:pPr>
            <a:r>
              <a:rPr lang="en-US" sz="3200" dirty="0"/>
              <a:t>It consists of forecasting human resource needs, forecasting the availability of human resources and matching supply and demand for personnel</a:t>
            </a:r>
          </a:p>
        </p:txBody>
      </p:sp>
    </p:spTree>
    <p:extLst>
      <p:ext uri="{BB962C8B-B14F-4D97-AF65-F5344CB8AC3E}">
        <p14:creationId xmlns:p14="http://schemas.microsoft.com/office/powerpoint/2010/main" val="258647748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In </a:t>
            </a:r>
            <a:r>
              <a:rPr lang="en-US" dirty="0"/>
              <a:t>planning, consideration must be given to: </a:t>
            </a:r>
            <a:endParaRPr lang="en-US" dirty="0" smtClean="0"/>
          </a:p>
          <a:p>
            <a:pPr marL="0" indent="0">
              <a:buNone/>
            </a:pPr>
            <a:r>
              <a:rPr lang="en-US" dirty="0" smtClean="0"/>
              <a:t>I</a:t>
            </a:r>
            <a:r>
              <a:rPr lang="en-US" dirty="0"/>
              <a:t>. The type of patient care management used </a:t>
            </a:r>
          </a:p>
          <a:p>
            <a:pPr marL="0" indent="0">
              <a:buNone/>
            </a:pPr>
            <a:r>
              <a:rPr lang="en-US" dirty="0"/>
              <a:t>II. The education and knowledge level of staff to be recruited </a:t>
            </a:r>
          </a:p>
          <a:p>
            <a:pPr marL="0" indent="0">
              <a:buNone/>
            </a:pPr>
            <a:r>
              <a:rPr lang="en-US" dirty="0"/>
              <a:t>III. Budget constraints </a:t>
            </a:r>
          </a:p>
          <a:p>
            <a:pPr marL="0" indent="0">
              <a:buNone/>
            </a:pPr>
            <a:r>
              <a:rPr lang="en-US" dirty="0"/>
              <a:t>1</a:t>
            </a:r>
            <a:r>
              <a:rPr lang="en-US" dirty="0" smtClean="0"/>
              <a:t>V</a:t>
            </a:r>
            <a:r>
              <a:rPr lang="en-US" dirty="0"/>
              <a:t>. The historical background of staffing needs </a:t>
            </a:r>
          </a:p>
          <a:p>
            <a:pPr marL="0" indent="0">
              <a:buNone/>
            </a:pPr>
            <a:r>
              <a:rPr lang="en-US" dirty="0"/>
              <a:t>V. The diversity of the client population to be served </a:t>
            </a:r>
          </a:p>
          <a:p>
            <a:endParaRPr lang="en-US" dirty="0"/>
          </a:p>
        </p:txBody>
      </p:sp>
    </p:spTree>
    <p:extLst>
      <p:ext uri="{BB962C8B-B14F-4D97-AF65-F5344CB8AC3E}">
        <p14:creationId xmlns:p14="http://schemas.microsoft.com/office/powerpoint/2010/main" val="39988691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smtClean="0"/>
              <a:t>  Principles </a:t>
            </a:r>
            <a:r>
              <a:rPr lang="en-US" b="1" dirty="0"/>
              <a:t>of effective human resource plan </a:t>
            </a:r>
            <a:endParaRPr lang="en-US" dirty="0"/>
          </a:p>
          <a:p>
            <a:pPr marL="0" indent="0">
              <a:buNone/>
            </a:pPr>
            <a:r>
              <a:rPr lang="en-US" dirty="0"/>
              <a:t>I. The plan should be as detailed as possible </a:t>
            </a:r>
          </a:p>
          <a:p>
            <a:pPr marL="0" indent="0">
              <a:buNone/>
            </a:pPr>
            <a:r>
              <a:rPr lang="en-US" dirty="0"/>
              <a:t>II. Plans should not extend too far into the future, as accurate prediction of the distant future is not always possible </a:t>
            </a:r>
          </a:p>
          <a:p>
            <a:pPr marL="0" indent="0">
              <a:buNone/>
            </a:pPr>
            <a:r>
              <a:rPr lang="en-US" dirty="0"/>
              <a:t>III. All alternative courses of action should be considered </a:t>
            </a:r>
          </a:p>
          <a:p>
            <a:pPr marL="0" indent="0">
              <a:buNone/>
            </a:pPr>
            <a:r>
              <a:rPr lang="en-US" dirty="0"/>
              <a:t>IV. Implications of the actions envisaged should be assessed </a:t>
            </a:r>
          </a:p>
          <a:p>
            <a:pPr marL="0" indent="0">
              <a:buNone/>
            </a:pPr>
            <a:r>
              <a:rPr lang="en-US" dirty="0" smtClean="0"/>
              <a:t>V</a:t>
            </a:r>
            <a:r>
              <a:rPr lang="en-US" dirty="0"/>
              <a:t>. Instructions to individuals and departments must be </a:t>
            </a:r>
            <a:r>
              <a:rPr lang="en-US" dirty="0" smtClean="0"/>
              <a:t>incorporated </a:t>
            </a:r>
            <a:r>
              <a:rPr lang="en-US" dirty="0"/>
              <a:t>into the plans </a:t>
            </a:r>
            <a:endParaRPr lang="en-US" dirty="0" smtClean="0"/>
          </a:p>
          <a:p>
            <a:pPr marL="0" indent="0">
              <a:buNone/>
            </a:pPr>
            <a:r>
              <a:rPr lang="en-US" dirty="0" smtClean="0"/>
              <a:t>VI</a:t>
            </a:r>
            <a:r>
              <a:rPr lang="en-US" dirty="0"/>
              <a:t>. Plans should be concise and easy to understand </a:t>
            </a:r>
          </a:p>
          <a:p>
            <a:endParaRPr lang="en-US" dirty="0"/>
          </a:p>
        </p:txBody>
      </p:sp>
    </p:spTree>
    <p:extLst>
      <p:ext uri="{BB962C8B-B14F-4D97-AF65-F5344CB8AC3E}">
        <p14:creationId xmlns:p14="http://schemas.microsoft.com/office/powerpoint/2010/main" val="34024162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Recruitment process </a:t>
            </a:r>
            <a:endParaRPr lang="en-US" dirty="0"/>
          </a:p>
          <a:p>
            <a:pPr marL="0" indent="0">
              <a:buNone/>
            </a:pPr>
            <a:r>
              <a:rPr lang="en-US" b="1" dirty="0"/>
              <a:t>1: Defining requirements: </a:t>
            </a:r>
            <a:endParaRPr lang="en-US" b="1" dirty="0" smtClean="0"/>
          </a:p>
          <a:p>
            <a:pPr>
              <a:buFont typeface="Wingdings" panose="05000000000000000000" pitchFamily="2" charset="2"/>
              <a:buChar char="ü"/>
            </a:pPr>
            <a:r>
              <a:rPr lang="en-US" dirty="0" smtClean="0"/>
              <a:t>Categories </a:t>
            </a:r>
            <a:r>
              <a:rPr lang="en-US" dirty="0"/>
              <a:t>and number of people required should be specified in the recruitment programme derived from human resource plan. </a:t>
            </a:r>
          </a:p>
          <a:p>
            <a:pPr>
              <a:buFont typeface="Wingdings" panose="05000000000000000000" pitchFamily="2" charset="2"/>
              <a:buChar char="ü"/>
            </a:pPr>
            <a:r>
              <a:rPr lang="en-US" dirty="0" smtClean="0"/>
              <a:t>The </a:t>
            </a:r>
            <a:r>
              <a:rPr lang="en-US" dirty="0"/>
              <a:t>department in which the recruit will work must draft or revise a comprehensive job specification and job description (from job analysis) for the vacant position, outlining its major and minor responsibilities; the skills, experience and qualifications needed; grade and level of pay and particulars of any special conditions attached to the job (temporary, permanent, contract, shift duty). </a:t>
            </a:r>
          </a:p>
        </p:txBody>
      </p:sp>
    </p:spTree>
    <p:extLst>
      <p:ext uri="{BB962C8B-B14F-4D97-AF65-F5344CB8AC3E}">
        <p14:creationId xmlns:p14="http://schemas.microsoft.com/office/powerpoint/2010/main" val="22635376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Attracting candidates: </a:t>
            </a:r>
            <a:r>
              <a:rPr lang="en-US" dirty="0"/>
              <a:t>After defining requirements then the job is advertised. This involves reviewing and evaluating alternative sources of applicants inside and outside the company. First consideration should be given to internal candidates, then advertising and outsourcing </a:t>
            </a:r>
          </a:p>
          <a:p>
            <a:pPr marL="0" indent="0">
              <a:buNone/>
            </a:pPr>
            <a:r>
              <a:rPr lang="en-US" b="1" dirty="0"/>
              <a:t>3. Selection of candidates: </a:t>
            </a:r>
            <a:r>
              <a:rPr lang="en-US" dirty="0"/>
              <a:t>This is the assessment of candidates and choice of the one who best meets the criteria for the available position. It involves matching job requirements with the attributes of the candidates. Normally involves the following steps </a:t>
            </a:r>
          </a:p>
        </p:txBody>
      </p:sp>
    </p:spTree>
    <p:extLst>
      <p:ext uri="{BB962C8B-B14F-4D97-AF65-F5344CB8AC3E}">
        <p14:creationId xmlns:p14="http://schemas.microsoft.com/office/powerpoint/2010/main" val="29124348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 Short listing: </a:t>
            </a:r>
            <a:r>
              <a:rPr lang="en-US" dirty="0"/>
              <a:t>List applications on a control sheet and comparing the applications with the key criterion in the job specification and sort them into three categories. </a:t>
            </a:r>
          </a:p>
          <a:p>
            <a:pPr marL="0" indent="0">
              <a:buNone/>
            </a:pPr>
            <a:r>
              <a:rPr lang="en-US" dirty="0" err="1"/>
              <a:t>i</a:t>
            </a:r>
            <a:r>
              <a:rPr lang="en-US" dirty="0"/>
              <a:t>) Possible </a:t>
            </a:r>
          </a:p>
          <a:p>
            <a:pPr marL="0" indent="0">
              <a:buNone/>
            </a:pPr>
            <a:r>
              <a:rPr lang="en-US" dirty="0"/>
              <a:t>ii) Marginal </a:t>
            </a:r>
          </a:p>
          <a:p>
            <a:pPr marL="0" indent="0">
              <a:buNone/>
            </a:pPr>
            <a:r>
              <a:rPr lang="en-US" dirty="0"/>
              <a:t>iii) Unsuitable </a:t>
            </a:r>
          </a:p>
          <a:p>
            <a:pPr marL="0" indent="0">
              <a:buNone/>
            </a:pPr>
            <a:r>
              <a:rPr lang="en-US" dirty="0" smtClean="0"/>
              <a:t>Scrutinize </a:t>
            </a:r>
            <a:r>
              <a:rPr lang="en-US" dirty="0"/>
              <a:t>the possible again to draw up a short –list for interview. Ideally should be 4-8 candidates per position </a:t>
            </a:r>
          </a:p>
        </p:txBody>
      </p:sp>
    </p:spTree>
    <p:extLst>
      <p:ext uri="{BB962C8B-B14F-4D97-AF65-F5344CB8AC3E}">
        <p14:creationId xmlns:p14="http://schemas.microsoft.com/office/powerpoint/2010/main" val="185058135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b</a:t>
            </a:r>
            <a:r>
              <a:rPr lang="en-US" b="1" dirty="0" smtClean="0"/>
              <a:t>) </a:t>
            </a:r>
            <a:r>
              <a:rPr lang="en-US" b="1" dirty="0"/>
              <a:t>Interviewing; </a:t>
            </a:r>
            <a:r>
              <a:rPr lang="en-US" dirty="0"/>
              <a:t>An interview may be defined as a verbal interaction between individuals for a particular purpose. The goals of the selection interview are; </a:t>
            </a:r>
          </a:p>
          <a:p>
            <a:pPr>
              <a:buFont typeface="Wingdings" panose="05000000000000000000" pitchFamily="2" charset="2"/>
              <a:buChar char="ü"/>
            </a:pPr>
            <a:r>
              <a:rPr lang="en-US" dirty="0" smtClean="0"/>
              <a:t> </a:t>
            </a:r>
            <a:r>
              <a:rPr lang="en-US" dirty="0"/>
              <a:t>The interviewer seeks to obtain enough information to determine the applicant’s suitability for the available position </a:t>
            </a:r>
            <a:endParaRPr lang="en-US" dirty="0" smtClean="0"/>
          </a:p>
          <a:p>
            <a:pPr>
              <a:buFont typeface="Wingdings" panose="05000000000000000000" pitchFamily="2" charset="2"/>
              <a:buChar char="ü"/>
            </a:pPr>
            <a:r>
              <a:rPr lang="en-US" dirty="0" smtClean="0"/>
              <a:t>The </a:t>
            </a:r>
            <a:r>
              <a:rPr lang="en-US" dirty="0"/>
              <a:t>applicant obtains adequate information to make an intelligent decision about accepting the job should it be offered </a:t>
            </a:r>
            <a:endParaRPr lang="en-US" dirty="0" smtClean="0"/>
          </a:p>
          <a:p>
            <a:pPr>
              <a:buFont typeface="Wingdings" panose="05000000000000000000" pitchFamily="2" charset="2"/>
              <a:buChar char="ü"/>
            </a:pPr>
            <a:r>
              <a:rPr lang="en-US" dirty="0" smtClean="0"/>
              <a:t>The </a:t>
            </a:r>
            <a:r>
              <a:rPr lang="en-US" dirty="0"/>
              <a:t>interviewer seeks to conduct the interview in such a manner that, regardless of the interview’s results, the applicant will continue to have respect for and good will towards the organization. </a:t>
            </a:r>
          </a:p>
        </p:txBody>
      </p:sp>
    </p:spTree>
    <p:extLst>
      <p:ext uri="{BB962C8B-B14F-4D97-AF65-F5344CB8AC3E}">
        <p14:creationId xmlns:p14="http://schemas.microsoft.com/office/powerpoint/2010/main" val="243236319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b="1" dirty="0"/>
              <a:t>Types of interviews </a:t>
            </a:r>
            <a:endParaRPr lang="en-US" sz="3200" dirty="0"/>
          </a:p>
          <a:p>
            <a:r>
              <a:rPr lang="en-US" sz="3200" dirty="0"/>
              <a:t>There are many types of interviews and formats for conducting them. </a:t>
            </a:r>
          </a:p>
          <a:p>
            <a:pPr marL="0" indent="0">
              <a:buNone/>
            </a:pPr>
            <a:r>
              <a:rPr lang="en-US" sz="3200" b="1" dirty="0"/>
              <a:t>The unstructured interview </a:t>
            </a:r>
            <a:endParaRPr lang="en-US" sz="3200" dirty="0"/>
          </a:p>
          <a:p>
            <a:r>
              <a:rPr lang="en-US" sz="3200" dirty="0"/>
              <a:t>The interviewer asks whatever seems appropriate and adapts the discussion to the response. This requires little planning because the goals for hiring may be unclear, questions are not prepared in advance, and often the interviewer does more talking than the applicant</a:t>
            </a:r>
            <a:r>
              <a:rPr lang="en-US" dirty="0"/>
              <a:t>. </a:t>
            </a:r>
          </a:p>
        </p:txBody>
      </p:sp>
    </p:spTree>
    <p:extLst>
      <p:ext uri="{BB962C8B-B14F-4D97-AF65-F5344CB8AC3E}">
        <p14:creationId xmlns:p14="http://schemas.microsoft.com/office/powerpoint/2010/main" val="40876528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b="1" dirty="0"/>
              <a:t>Semi structured interview </a:t>
            </a:r>
            <a:endParaRPr lang="en-US" dirty="0"/>
          </a:p>
          <a:p>
            <a:r>
              <a:rPr lang="en-US" dirty="0"/>
              <a:t>Only the major questions to be asked are prepared in advance and the interviewer may ask other questions that open up areas of discussion during the interview session</a:t>
            </a:r>
            <a:r>
              <a:rPr lang="en-US" dirty="0" smtClean="0"/>
              <a:t>.</a:t>
            </a:r>
          </a:p>
          <a:p>
            <a:r>
              <a:rPr lang="en-US" dirty="0" smtClean="0"/>
              <a:t> </a:t>
            </a:r>
            <a:r>
              <a:rPr lang="en-US" dirty="0"/>
              <a:t>They require some planning since the flow is focused and directed at major topic areas although there is flexibility in the approach. </a:t>
            </a:r>
            <a:endParaRPr lang="en-US" dirty="0" smtClean="0"/>
          </a:p>
        </p:txBody>
      </p:sp>
    </p:spTree>
    <p:extLst>
      <p:ext uri="{BB962C8B-B14F-4D97-AF65-F5344CB8AC3E}">
        <p14:creationId xmlns:p14="http://schemas.microsoft.com/office/powerpoint/2010/main" val="127877412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The structured interview </a:t>
            </a:r>
            <a:endParaRPr lang="en-US" dirty="0"/>
          </a:p>
          <a:p>
            <a:r>
              <a:rPr lang="en-US" dirty="0"/>
              <a:t>The interviewer uses a prepared list of questions and does not deviate from them. </a:t>
            </a:r>
            <a:endParaRPr lang="en-US" dirty="0" smtClean="0"/>
          </a:p>
          <a:p>
            <a:r>
              <a:rPr lang="en-US" dirty="0" smtClean="0"/>
              <a:t>This </a:t>
            </a:r>
            <a:r>
              <a:rPr lang="en-US" dirty="0"/>
              <a:t>type of interview requires greater planning time yet because questions must be developed in advance that address the specific job requirements. </a:t>
            </a:r>
            <a:endParaRPr lang="en-US" dirty="0" smtClean="0"/>
          </a:p>
          <a:p>
            <a:r>
              <a:rPr lang="en-US" dirty="0" smtClean="0"/>
              <a:t>Information </a:t>
            </a:r>
            <a:r>
              <a:rPr lang="en-US" dirty="0"/>
              <a:t>must be offered about the skills and qualities being sought, examples of the applicant’s experience must be received, and the willingness or motivation of the applicant to do the job must be determined. The interviewer who uses a structured format would ask the same essential questions of all applicants </a:t>
            </a:r>
          </a:p>
        </p:txBody>
      </p:sp>
    </p:spTree>
    <p:extLst>
      <p:ext uri="{BB962C8B-B14F-4D97-AF65-F5344CB8AC3E}">
        <p14:creationId xmlns:p14="http://schemas.microsoft.com/office/powerpoint/2010/main" val="2585510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sz="3200" dirty="0"/>
              <a:t>Efficiency in management refers to optimal utilization of organization resources with minimal wastage. It is also the relationship between achieving objectives and consumption of resources. Effectiveness refers to attaining specific organizational goals that are timely and challenging. It is also an outcome measure of the interventions that improve peoples health under ordinary circumstances and in ordinary settings</a:t>
            </a:r>
            <a:r>
              <a:rPr lang="en-US" dirty="0"/>
              <a:t>. </a:t>
            </a:r>
          </a:p>
        </p:txBody>
      </p:sp>
    </p:spTree>
    <p:extLst>
      <p:ext uri="{BB962C8B-B14F-4D97-AF65-F5344CB8AC3E}">
        <p14:creationId xmlns:p14="http://schemas.microsoft.com/office/powerpoint/2010/main" val="196500645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Other formats of conducting interviews </a:t>
            </a:r>
            <a:endParaRPr lang="en-US" dirty="0"/>
          </a:p>
          <a:p>
            <a:pPr>
              <a:buFont typeface="Wingdings" panose="05000000000000000000" pitchFamily="2" charset="2"/>
              <a:buChar char="ü"/>
            </a:pPr>
            <a:r>
              <a:rPr lang="en-US" dirty="0" smtClean="0"/>
              <a:t>Individual </a:t>
            </a:r>
            <a:r>
              <a:rPr lang="en-US" dirty="0"/>
              <a:t>interviews </a:t>
            </a:r>
            <a:endParaRPr lang="en-US" dirty="0" smtClean="0"/>
          </a:p>
          <a:p>
            <a:pPr>
              <a:buFont typeface="Wingdings" panose="05000000000000000000" pitchFamily="2" charset="2"/>
              <a:buChar char="ü"/>
            </a:pPr>
            <a:r>
              <a:rPr lang="en-US" dirty="0" smtClean="0"/>
              <a:t>Interviewing </a:t>
            </a:r>
            <a:r>
              <a:rPr lang="en-US" dirty="0"/>
              <a:t>panels </a:t>
            </a:r>
            <a:endParaRPr lang="en-US" dirty="0" smtClean="0"/>
          </a:p>
          <a:p>
            <a:pPr>
              <a:buFont typeface="Wingdings" panose="05000000000000000000" pitchFamily="2" charset="2"/>
              <a:buChar char="ü"/>
            </a:pPr>
            <a:r>
              <a:rPr lang="en-US" dirty="0" smtClean="0"/>
              <a:t>Selection </a:t>
            </a:r>
            <a:r>
              <a:rPr lang="en-US" dirty="0"/>
              <a:t>boards </a:t>
            </a:r>
          </a:p>
          <a:p>
            <a:endParaRPr lang="en-US" dirty="0"/>
          </a:p>
        </p:txBody>
      </p:sp>
    </p:spTree>
    <p:extLst>
      <p:ext uri="{BB962C8B-B14F-4D97-AF65-F5344CB8AC3E}">
        <p14:creationId xmlns:p14="http://schemas.microsoft.com/office/powerpoint/2010/main" val="30641868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References: </a:t>
            </a:r>
            <a:r>
              <a:rPr lang="en-US" dirty="0"/>
              <a:t>This is to obtain in confidence factual information about a prospective employee and opinions about his or her character and suitability for a job </a:t>
            </a:r>
          </a:p>
          <a:p>
            <a:pPr marL="0" indent="0">
              <a:buNone/>
            </a:pPr>
            <a:r>
              <a:rPr lang="en-US" b="1" dirty="0"/>
              <a:t>5. Physical examination: </a:t>
            </a:r>
            <a:r>
              <a:rPr lang="en-US" dirty="0"/>
              <a:t>The examination determines if the applicant can meet the requirements for a specific job and provides a record of the physical condition of the applicants at the time of hire. Also helps to identify applicants who will potentially have unfavorable attendance records or may file excessive future claims against the organization’s health insurance </a:t>
            </a:r>
          </a:p>
        </p:txBody>
      </p:sp>
    </p:spTree>
    <p:extLst>
      <p:ext uri="{BB962C8B-B14F-4D97-AF65-F5344CB8AC3E}">
        <p14:creationId xmlns:p14="http://schemas.microsoft.com/office/powerpoint/2010/main" val="348112067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6. Confirming the offer </a:t>
            </a:r>
            <a:endParaRPr lang="en-US" dirty="0"/>
          </a:p>
          <a:p>
            <a:r>
              <a:rPr lang="en-US" dirty="0"/>
              <a:t>Confirm offer of appointment after satisfactory references have been made and applicants have passed medical exam. Contracts of employment should be written. Applicants offered a position should confirm their acceptance in writing </a:t>
            </a:r>
          </a:p>
          <a:p>
            <a:r>
              <a:rPr lang="en-US" dirty="0"/>
              <a:t>After the employee has been given the appointment and have reported to work they have to understand the work environment and adjust effectively to the job. This is done through the indoctrination process </a:t>
            </a:r>
          </a:p>
        </p:txBody>
      </p:sp>
    </p:spTree>
    <p:extLst>
      <p:ext uri="{BB962C8B-B14F-4D97-AF65-F5344CB8AC3E}">
        <p14:creationId xmlns:p14="http://schemas.microsoft.com/office/powerpoint/2010/main" val="10800964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Indoctrination Process </a:t>
            </a:r>
            <a:endParaRPr lang="en-US" dirty="0"/>
          </a:p>
          <a:p>
            <a:r>
              <a:rPr lang="en-US" dirty="0"/>
              <a:t>As a management function, this refers to the planned, guided adjustment of an employee to the organization and the work environment. The process includes; induction, orientation and socialization. </a:t>
            </a:r>
          </a:p>
          <a:p>
            <a:r>
              <a:rPr lang="en-US" b="1" dirty="0"/>
              <a:t>Induction: </a:t>
            </a:r>
            <a:r>
              <a:rPr lang="en-US" dirty="0"/>
              <a:t>This includes all activities that educate the new employee about the organization and employment and personnel policies and procedures</a:t>
            </a:r>
            <a:r>
              <a:rPr lang="en-US" b="1" dirty="0"/>
              <a:t>. </a:t>
            </a:r>
            <a:r>
              <a:rPr lang="en-US" dirty="0"/>
              <a:t>This takes place before the employee starts performing the job. A handbook can be given and a form signed to verify that it was given. The form should be placed in the employee’s personal file. </a:t>
            </a:r>
          </a:p>
        </p:txBody>
      </p:sp>
    </p:spTree>
    <p:extLst>
      <p:ext uri="{BB962C8B-B14F-4D97-AF65-F5344CB8AC3E}">
        <p14:creationId xmlns:p14="http://schemas.microsoft.com/office/powerpoint/2010/main" val="19258873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Orientation: </a:t>
            </a:r>
            <a:r>
              <a:rPr lang="en-US" dirty="0"/>
              <a:t>Induction provides the employee with general information about the organization whereas orientation activities are more specific to the position. Orientation is the process of </a:t>
            </a:r>
          </a:p>
          <a:p>
            <a:r>
              <a:rPr lang="en-US" dirty="0"/>
              <a:t>assisting new employees to adjust to new roles and responsibilities within the organization. It is the process of introducing new employees to the organization and to their superior, their juniors, colleagues and to their </a:t>
            </a:r>
            <a:r>
              <a:rPr lang="en-US" dirty="0" err="1"/>
              <a:t>tasks.Recruiting</a:t>
            </a:r>
            <a:r>
              <a:rPr lang="en-US" dirty="0"/>
              <a:t> and selecting high potential employees does not guarantee they will perform effectively. People who do not know what to do or how to do it can’t perform effectively even if they want to. </a:t>
            </a:r>
          </a:p>
        </p:txBody>
      </p:sp>
    </p:spTree>
    <p:extLst>
      <p:ext uri="{BB962C8B-B14F-4D97-AF65-F5344CB8AC3E}">
        <p14:creationId xmlns:p14="http://schemas.microsoft.com/office/powerpoint/2010/main" val="26391781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Socialization: </a:t>
            </a:r>
            <a:r>
              <a:rPr lang="en-US" dirty="0"/>
              <a:t>Socialization involves inducting new employees to the expectations and behaviors of the organization. This is a sharing of the values and attitudes of the organization by the use of role models, myths and legends. The leader introduces the employees to unit values and culture and molds them to fit in the unit by introducing them to norms of the group. Role models, preceptors and mentors can be used to clarify role expectations. </a:t>
            </a:r>
            <a:endParaRPr lang="en-US" b="1" dirty="0"/>
          </a:p>
        </p:txBody>
      </p:sp>
    </p:spTree>
    <p:extLst>
      <p:ext uri="{BB962C8B-B14F-4D97-AF65-F5344CB8AC3E}">
        <p14:creationId xmlns:p14="http://schemas.microsoft.com/office/powerpoint/2010/main" val="167737105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Role models </a:t>
            </a:r>
            <a:r>
              <a:rPr lang="en-US" dirty="0"/>
              <a:t>are examples of experienced, competent employees. The employee sees the role models are skilled and tries to emulate them. </a:t>
            </a:r>
          </a:p>
          <a:p>
            <a:r>
              <a:rPr lang="en-US" b="1" dirty="0"/>
              <a:t>A preceptor </a:t>
            </a:r>
            <a:r>
              <a:rPr lang="en-US" dirty="0"/>
              <a:t>is an experienced nurse who provides emotional support and is a strong clinical role model to the new nurse. (Preceptors are usually assigned and have a short relationship with the person assigned while a mentor has a long term relationship with the mentee) </a:t>
            </a:r>
          </a:p>
          <a:p>
            <a:r>
              <a:rPr lang="en-US" b="1" dirty="0"/>
              <a:t>Mentoring </a:t>
            </a:r>
            <a:r>
              <a:rPr lang="en-US" dirty="0"/>
              <a:t>is a supportive and nurturing relationship between an expert and a novice. The mentor makes a conscious decision to assist the mentee in his or her career development </a:t>
            </a:r>
          </a:p>
        </p:txBody>
      </p:sp>
    </p:spTree>
    <p:extLst>
      <p:ext uri="{BB962C8B-B14F-4D97-AF65-F5344CB8AC3E}">
        <p14:creationId xmlns:p14="http://schemas.microsoft.com/office/powerpoint/2010/main" val="385345345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a:t>
            </a:r>
            <a:endParaRPr lang="en-US" dirty="0"/>
          </a:p>
        </p:txBody>
      </p:sp>
      <p:sp>
        <p:nvSpPr>
          <p:cNvPr id="3" name="Content Placeholder 2"/>
          <p:cNvSpPr>
            <a:spLocks noGrp="1"/>
          </p:cNvSpPr>
          <p:nvPr>
            <p:ph idx="1"/>
          </p:nvPr>
        </p:nvSpPr>
        <p:spPr/>
        <p:txBody>
          <a:bodyPr>
            <a:normAutofit/>
          </a:bodyPr>
          <a:lstStyle/>
          <a:p>
            <a:r>
              <a:rPr lang="en-US" sz="3600" dirty="0" smtClean="0"/>
              <a:t>Read and make notes on deployment </a:t>
            </a:r>
            <a:endParaRPr lang="en-US" sz="3600" dirty="0"/>
          </a:p>
        </p:txBody>
      </p:sp>
    </p:spTree>
    <p:extLst>
      <p:ext uri="{BB962C8B-B14F-4D97-AF65-F5344CB8AC3E}">
        <p14:creationId xmlns:p14="http://schemas.microsoft.com/office/powerpoint/2010/main" val="24260403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management </a:t>
            </a:r>
            <a:endParaRPr lang="en-US" dirty="0"/>
          </a:p>
        </p:txBody>
      </p:sp>
      <p:sp>
        <p:nvSpPr>
          <p:cNvPr id="3" name="Content Placeholder 2"/>
          <p:cNvSpPr>
            <a:spLocks noGrp="1"/>
          </p:cNvSpPr>
          <p:nvPr>
            <p:ph idx="1"/>
          </p:nvPr>
        </p:nvSpPr>
        <p:spPr/>
        <p:txBody>
          <a:bodyPr>
            <a:normAutofit/>
          </a:bodyPr>
          <a:lstStyle/>
          <a:p>
            <a:r>
              <a:rPr lang="en-US" b="1" dirty="0"/>
              <a:t>Performance management</a:t>
            </a:r>
            <a:r>
              <a:rPr lang="en-US" dirty="0"/>
              <a:t>: All that mediates the interactive process between work motivation of the individual the performance rewards and development opportunities provided by the organization (Frank 1998). </a:t>
            </a:r>
          </a:p>
        </p:txBody>
      </p:sp>
    </p:spTree>
    <p:extLst>
      <p:ext uri="{BB962C8B-B14F-4D97-AF65-F5344CB8AC3E}">
        <p14:creationId xmlns:p14="http://schemas.microsoft.com/office/powerpoint/2010/main" val="28549670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PERFORMANCE APPRAISAL </a:t>
            </a:r>
            <a:endParaRPr lang="en-US" dirty="0"/>
          </a:p>
          <a:p>
            <a:r>
              <a:rPr lang="en-US" dirty="0"/>
              <a:t>Managing the performance of people is a fundamental organizational strategy to gain competitive advantage through mobilization of human resources. An important part of a manager’s job is to define performance in advance and to state desired results </a:t>
            </a:r>
          </a:p>
        </p:txBody>
      </p:sp>
    </p:spTree>
    <p:extLst>
      <p:ext uri="{BB962C8B-B14F-4D97-AF65-F5344CB8AC3E}">
        <p14:creationId xmlns:p14="http://schemas.microsoft.com/office/powerpoint/2010/main" val="396544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sz="3200" b="1" dirty="0"/>
              <a:t>Management versus Administration: </a:t>
            </a:r>
            <a:endParaRPr lang="en-US" sz="3200" dirty="0"/>
          </a:p>
          <a:p>
            <a:pPr marL="0" indent="0">
              <a:buNone/>
            </a:pPr>
            <a:r>
              <a:rPr lang="en-US" sz="3200" dirty="0"/>
              <a:t>Administration is part of management work but more concerned with execution. A manager is said to be performing administrative work when he/she is involved in interpreting policies of the organization and putting into plans and having those plans implemented. At every level of management, managers perform some work which involves execution or “doing” which is one that completes the administrative process. Therefore administration is the total of planning, organizing, controlling, coordinating and also operating work</a:t>
            </a:r>
            <a:r>
              <a:rPr lang="en-US" dirty="0"/>
              <a:t>. </a:t>
            </a:r>
          </a:p>
        </p:txBody>
      </p:sp>
    </p:spTree>
    <p:extLst>
      <p:ext uri="{BB962C8B-B14F-4D97-AF65-F5344CB8AC3E}">
        <p14:creationId xmlns:p14="http://schemas.microsoft.com/office/powerpoint/2010/main" val="28266623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Definition of performance appraisal </a:t>
            </a:r>
            <a:endParaRPr lang="en-US" dirty="0"/>
          </a:p>
          <a:p>
            <a:r>
              <a:rPr lang="en-US" dirty="0"/>
              <a:t>Performance appraisal means evaluating an employee’s current or past performance relative to the person’s performance </a:t>
            </a:r>
            <a:r>
              <a:rPr lang="en-US" dirty="0" smtClean="0"/>
              <a:t>standards</a:t>
            </a:r>
          </a:p>
          <a:p>
            <a:r>
              <a:rPr lang="en-US" dirty="0" smtClean="0"/>
              <a:t>Also </a:t>
            </a:r>
            <a:r>
              <a:rPr lang="en-US" dirty="0"/>
              <a:t>known as employee appraisal, it is a method by which the job performance of an employee is evaluated (generally in terms of quality, quantity, cost and time). </a:t>
            </a:r>
            <a:endParaRPr lang="en-US" dirty="0" smtClean="0"/>
          </a:p>
          <a:p>
            <a:r>
              <a:rPr lang="en-US" dirty="0" smtClean="0"/>
              <a:t>Performance </a:t>
            </a:r>
            <a:r>
              <a:rPr lang="en-US" dirty="0"/>
              <a:t>appraisal is a part of career development. Performance appraisals are regular reviews of employee performance within organizations and begin when an employee is hired and stops when he/she leaves </a:t>
            </a:r>
          </a:p>
        </p:txBody>
      </p:sp>
    </p:spTree>
    <p:extLst>
      <p:ext uri="{BB962C8B-B14F-4D97-AF65-F5344CB8AC3E}">
        <p14:creationId xmlns:p14="http://schemas.microsoft.com/office/powerpoint/2010/main" val="347309759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Purpose of performance appraisal are </a:t>
            </a:r>
            <a:endParaRPr lang="en-US" dirty="0"/>
          </a:p>
          <a:p>
            <a:pPr marL="0" indent="0">
              <a:buNone/>
            </a:pPr>
            <a:r>
              <a:rPr lang="en-US" dirty="0"/>
              <a:t>I. To identify an individual’s current job performance and give feedback on performance to employees. </a:t>
            </a:r>
          </a:p>
          <a:p>
            <a:pPr marL="0" indent="0">
              <a:buNone/>
            </a:pPr>
            <a:r>
              <a:rPr lang="en-US" dirty="0"/>
              <a:t>II. Identify the strength and weaknesses of the employees </a:t>
            </a:r>
          </a:p>
          <a:p>
            <a:pPr marL="0" indent="0">
              <a:buNone/>
            </a:pPr>
            <a:r>
              <a:rPr lang="en-US" dirty="0"/>
              <a:t>III. Identify employee training and development needs </a:t>
            </a:r>
          </a:p>
          <a:p>
            <a:pPr marL="0" indent="0">
              <a:buNone/>
            </a:pPr>
            <a:r>
              <a:rPr lang="en-US" dirty="0"/>
              <a:t>IV. To motivate the employee. </a:t>
            </a:r>
          </a:p>
          <a:p>
            <a:pPr marL="0" indent="0">
              <a:buNone/>
            </a:pPr>
            <a:r>
              <a:rPr lang="en-US" dirty="0"/>
              <a:t>V. Document criteria used to allocate organizational rewards. </a:t>
            </a:r>
            <a:endParaRPr lang="en-US" dirty="0" smtClean="0"/>
          </a:p>
          <a:p>
            <a:endParaRPr lang="en-US" dirty="0"/>
          </a:p>
        </p:txBody>
      </p:sp>
    </p:spTree>
    <p:extLst>
      <p:ext uri="{BB962C8B-B14F-4D97-AF65-F5344CB8AC3E}">
        <p14:creationId xmlns:p14="http://schemas.microsoft.com/office/powerpoint/2010/main" val="27112502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VI. Form a basis for personnel decisions: salary increases, promotions, transfers, disciplinary actions, etc. </a:t>
            </a:r>
          </a:p>
          <a:p>
            <a:pPr marL="0" indent="0">
              <a:buNone/>
            </a:pPr>
            <a:r>
              <a:rPr lang="en-US" dirty="0"/>
              <a:t>VII. Provide the opportunity for organizational diagnosis and development. </a:t>
            </a:r>
          </a:p>
          <a:p>
            <a:pPr marL="0" indent="0">
              <a:buNone/>
            </a:pPr>
            <a:r>
              <a:rPr lang="en-US" dirty="0"/>
              <a:t>VIII. Facilitate communication between employee and administration </a:t>
            </a:r>
          </a:p>
          <a:p>
            <a:pPr marL="0" indent="0">
              <a:buNone/>
            </a:pPr>
            <a:r>
              <a:rPr lang="en-US" dirty="0"/>
              <a:t>IX. Validate selection techniques and human resource policies </a:t>
            </a:r>
          </a:p>
          <a:p>
            <a:pPr marL="0" indent="0">
              <a:buNone/>
            </a:pPr>
            <a:r>
              <a:rPr lang="en-US" dirty="0"/>
              <a:t>X. Provide information for succession planning </a:t>
            </a:r>
          </a:p>
          <a:p>
            <a:endParaRPr lang="en-US" dirty="0"/>
          </a:p>
        </p:txBody>
      </p:sp>
    </p:spTree>
    <p:extLst>
      <p:ext uri="{BB962C8B-B14F-4D97-AF65-F5344CB8AC3E}">
        <p14:creationId xmlns:p14="http://schemas.microsoft.com/office/powerpoint/2010/main" val="22323085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b="1" dirty="0"/>
              <a:t>The appraisal process </a:t>
            </a:r>
            <a:endParaRPr lang="en-US" dirty="0"/>
          </a:p>
          <a:p>
            <a:pPr marL="0" indent="0">
              <a:buNone/>
            </a:pPr>
            <a:r>
              <a:rPr lang="en-US" dirty="0"/>
              <a:t>I. The management needs define the appraisal: This involves establishing the performance standards/objectives/expectations and Communicating the expectations to the employee </a:t>
            </a:r>
          </a:p>
          <a:p>
            <a:pPr marL="0" indent="0">
              <a:buNone/>
            </a:pPr>
            <a:r>
              <a:rPr lang="en-US" dirty="0"/>
              <a:t>II. Allow the employees some period to work </a:t>
            </a:r>
            <a:endParaRPr lang="en-US" dirty="0" smtClean="0"/>
          </a:p>
          <a:p>
            <a:pPr marL="0" indent="0">
              <a:buNone/>
            </a:pPr>
            <a:r>
              <a:rPr lang="en-US" dirty="0" smtClean="0"/>
              <a:t>III</a:t>
            </a:r>
            <a:r>
              <a:rPr lang="en-US" dirty="0"/>
              <a:t>. Appraisal: Assess and measure the actual performance of the work </a:t>
            </a:r>
          </a:p>
          <a:p>
            <a:pPr marL="0" indent="0">
              <a:buNone/>
            </a:pPr>
            <a:r>
              <a:rPr lang="en-US" dirty="0"/>
              <a:t>IV. Compare actual with the expected performance </a:t>
            </a:r>
          </a:p>
          <a:p>
            <a:pPr marL="0" indent="0">
              <a:buNone/>
            </a:pPr>
            <a:r>
              <a:rPr lang="en-US" dirty="0"/>
              <a:t>V. Complete the </a:t>
            </a:r>
            <a:r>
              <a:rPr lang="en-US" dirty="0" smtClean="0"/>
              <a:t>appraisal </a:t>
            </a:r>
            <a:endParaRPr lang="en-US" dirty="0"/>
          </a:p>
          <a:p>
            <a:pPr marL="0" indent="0">
              <a:buNone/>
            </a:pPr>
            <a:r>
              <a:rPr lang="en-US" dirty="0"/>
              <a:t>VI. Conduct the appraisal interview and provide feedback </a:t>
            </a:r>
          </a:p>
          <a:p>
            <a:endParaRPr lang="en-US" dirty="0"/>
          </a:p>
        </p:txBody>
      </p:sp>
    </p:spTree>
    <p:extLst>
      <p:ext uri="{BB962C8B-B14F-4D97-AF65-F5344CB8AC3E}">
        <p14:creationId xmlns:p14="http://schemas.microsoft.com/office/powerpoint/2010/main" val="3602503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Appraisal problems </a:t>
            </a:r>
            <a:endParaRPr lang="en-US" dirty="0"/>
          </a:p>
          <a:p>
            <a:pPr marL="0" indent="0">
              <a:buNone/>
            </a:pPr>
            <a:r>
              <a:rPr lang="en-US" b="1" dirty="0" smtClean="0"/>
              <a:t>1. Unclear </a:t>
            </a:r>
            <a:r>
              <a:rPr lang="en-US" b="1" dirty="0"/>
              <a:t>standards: </a:t>
            </a:r>
            <a:r>
              <a:rPr lang="en-US" dirty="0"/>
              <a:t>This is where the performance standards have not been clearly defined </a:t>
            </a:r>
          </a:p>
          <a:p>
            <a:pPr marL="0" indent="0">
              <a:buNone/>
            </a:pPr>
            <a:r>
              <a:rPr lang="en-US" b="1" dirty="0"/>
              <a:t>2: Halo and horns effect: </a:t>
            </a:r>
            <a:r>
              <a:rPr lang="en-US" dirty="0"/>
              <a:t>The halo effect occurs when the appraiser lets one or two positive aspects of the assessment or behavior of the employee unduly influence all other aspects of the employee’s performance. The horns effect occurs when the appraiser allows some negative aspects of the employee’s performance to influence the assessment to such an extent that other levels of job performance are not accurately recorded. </a:t>
            </a:r>
          </a:p>
        </p:txBody>
      </p:sp>
    </p:spTree>
    <p:extLst>
      <p:ext uri="{BB962C8B-B14F-4D97-AF65-F5344CB8AC3E}">
        <p14:creationId xmlns:p14="http://schemas.microsoft.com/office/powerpoint/2010/main" val="281179868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3. Central </a:t>
            </a:r>
            <a:r>
              <a:rPr lang="en-US" b="1" dirty="0"/>
              <a:t>tendency: </a:t>
            </a:r>
            <a:r>
              <a:rPr lang="en-US" dirty="0"/>
              <a:t>This is where the appraisers stick to the middle when filling rating scales by avoiding high or very low marks and hence cannot be used for promotions or salary increase since everybody is average. </a:t>
            </a:r>
          </a:p>
          <a:p>
            <a:pPr marL="0" indent="0">
              <a:buNone/>
            </a:pPr>
            <a:r>
              <a:rPr lang="en-US" b="1" dirty="0" smtClean="0"/>
              <a:t>4.Leniency </a:t>
            </a:r>
            <a:r>
              <a:rPr lang="en-US" b="1" dirty="0"/>
              <a:t>or strictness: </a:t>
            </a:r>
            <a:r>
              <a:rPr lang="en-US" dirty="0"/>
              <a:t>This is where rating an appraiser rates employees consistently high (leniency) or low (strictness) </a:t>
            </a:r>
          </a:p>
        </p:txBody>
      </p:sp>
    </p:spTree>
    <p:extLst>
      <p:ext uri="{BB962C8B-B14F-4D97-AF65-F5344CB8AC3E}">
        <p14:creationId xmlns:p14="http://schemas.microsoft.com/office/powerpoint/2010/main" val="105513164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smtClean="0"/>
              <a:t>5.Personal </a:t>
            </a:r>
            <a:r>
              <a:rPr lang="en-US" b="1" dirty="0"/>
              <a:t>bias</a:t>
            </a:r>
            <a:r>
              <a:rPr lang="en-US" dirty="0"/>
              <a:t>: The tendency to allow individual differences such as age, race and sex affect performance appraisal ratings employees receive. How employees performed in the past can affect current appraisal </a:t>
            </a:r>
          </a:p>
          <a:p>
            <a:pPr marL="0" indent="0">
              <a:buNone/>
            </a:pPr>
            <a:r>
              <a:rPr lang="en-US" b="1" dirty="0" smtClean="0"/>
              <a:t>6.Recency </a:t>
            </a:r>
            <a:r>
              <a:rPr lang="en-US" b="1" dirty="0"/>
              <a:t>and primacy effects: </a:t>
            </a:r>
            <a:r>
              <a:rPr lang="en-US" dirty="0"/>
              <a:t>This occurs when the a superior (appraiser) places to much weight on factors that occurred recently (</a:t>
            </a:r>
            <a:r>
              <a:rPr lang="en-US" dirty="0" err="1"/>
              <a:t>recency</a:t>
            </a:r>
            <a:r>
              <a:rPr lang="en-US" dirty="0"/>
              <a:t>) or in the beginning (primacy </a:t>
            </a:r>
          </a:p>
          <a:p>
            <a:pPr marL="0" indent="0">
              <a:buNone/>
            </a:pPr>
            <a:r>
              <a:rPr lang="en-US" b="1" dirty="0" smtClean="0"/>
              <a:t>6.Matthew </a:t>
            </a:r>
            <a:r>
              <a:rPr lang="en-US" b="1" dirty="0"/>
              <a:t>effect: </a:t>
            </a:r>
            <a:r>
              <a:rPr lang="en-US" dirty="0"/>
              <a:t>The Matthew Effect is said to occur when employees receive the same appraisal results, year after year. Those who performed well early in their employment are likely to do well. Those who struggled will continue to struggle. </a:t>
            </a:r>
          </a:p>
        </p:txBody>
      </p:sp>
    </p:spTree>
    <p:extLst>
      <p:ext uri="{BB962C8B-B14F-4D97-AF65-F5344CB8AC3E}">
        <p14:creationId xmlns:p14="http://schemas.microsoft.com/office/powerpoint/2010/main" val="20259507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Assignment </a:t>
            </a:r>
          </a:p>
          <a:p>
            <a:pPr marL="0" indent="0">
              <a:buNone/>
            </a:pPr>
            <a:r>
              <a:rPr lang="en-US" dirty="0" smtClean="0"/>
              <a:t>Read and make notes on appraisal methods /tools of appraisal </a:t>
            </a:r>
            <a:endParaRPr lang="en-US" dirty="0"/>
          </a:p>
        </p:txBody>
      </p:sp>
    </p:spTree>
    <p:extLst>
      <p:ext uri="{BB962C8B-B14F-4D97-AF65-F5344CB8AC3E}">
        <p14:creationId xmlns:p14="http://schemas.microsoft.com/office/powerpoint/2010/main" val="1984450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 management functions </a:t>
            </a:r>
            <a:endParaRPr lang="en-US" dirty="0"/>
          </a:p>
        </p:txBody>
      </p:sp>
      <p:sp>
        <p:nvSpPr>
          <p:cNvPr id="3" name="Content Placeholder 2"/>
          <p:cNvSpPr>
            <a:spLocks noGrp="1"/>
          </p:cNvSpPr>
          <p:nvPr>
            <p:ph idx="1"/>
          </p:nvPr>
        </p:nvSpPr>
        <p:spPr/>
        <p:txBody>
          <a:bodyPr/>
          <a:lstStyle/>
          <a:p>
            <a:pPr marL="0" indent="0">
              <a:buNone/>
            </a:pPr>
            <a:r>
              <a:rPr lang="en-US" b="1" dirty="0" smtClean="0"/>
              <a:t>1. Staff </a:t>
            </a:r>
            <a:r>
              <a:rPr lang="en-US" b="1" dirty="0"/>
              <a:t>discipline </a:t>
            </a:r>
            <a:endParaRPr lang="en-US" dirty="0"/>
          </a:p>
          <a:p>
            <a:r>
              <a:rPr lang="en-US" dirty="0"/>
              <a:t>Some of the very challenging problems for managers is what to do when an employee fail to perform as per their </a:t>
            </a:r>
            <a:r>
              <a:rPr lang="en-US" dirty="0" smtClean="0"/>
              <a:t>expectations</a:t>
            </a:r>
          </a:p>
          <a:p>
            <a:r>
              <a:rPr lang="en-US" dirty="0" smtClean="0"/>
              <a:t>Discipline </a:t>
            </a:r>
            <a:r>
              <a:rPr lang="en-US" dirty="0"/>
              <a:t>is the action taken when a regulation has been violated. Discipline can be defined as the process by which an employee brings her or his behavior into agreement with the agency’s official behavior codes. It can also be a managerial action to enforce employee compliance with agency rules and regulations. </a:t>
            </a:r>
          </a:p>
        </p:txBody>
      </p:sp>
    </p:spTree>
    <p:extLst>
      <p:ext uri="{BB962C8B-B14F-4D97-AF65-F5344CB8AC3E}">
        <p14:creationId xmlns:p14="http://schemas.microsoft.com/office/powerpoint/2010/main" val="21379611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Purpose of discipline </a:t>
            </a:r>
            <a:endParaRPr lang="en-US" dirty="0"/>
          </a:p>
          <a:p>
            <a:r>
              <a:rPr lang="en-US" dirty="0"/>
              <a:t>The purpose of discipline is to encourage employees to behave sensibly at work or adhere to rules and regulations. Discipline is called for when rules and regulations are violated. The purpose of rules is to inform employees ahead of time what is and is not acceptable behavior </a:t>
            </a:r>
          </a:p>
        </p:txBody>
      </p:sp>
    </p:spTree>
    <p:extLst>
      <p:ext uri="{BB962C8B-B14F-4D97-AF65-F5344CB8AC3E}">
        <p14:creationId xmlns:p14="http://schemas.microsoft.com/office/powerpoint/2010/main" val="769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3200" b="1" dirty="0"/>
              <a:t>Who is a manager? </a:t>
            </a:r>
            <a:endParaRPr lang="en-US" sz="3200" dirty="0"/>
          </a:p>
          <a:p>
            <a:r>
              <a:rPr lang="en-US" sz="3200" dirty="0"/>
              <a:t>This is an individual employed by an organization who is responsible and accountable for efficiently accomplishing the goals of the organization. Managers focus on coordinating and integrating resources using the functions of planning, organizing, supervising, staffing, evaluating, negotiating and representing </a:t>
            </a:r>
          </a:p>
        </p:txBody>
      </p:sp>
    </p:spTree>
    <p:extLst>
      <p:ext uri="{BB962C8B-B14F-4D97-AF65-F5344CB8AC3E}">
        <p14:creationId xmlns:p14="http://schemas.microsoft.com/office/powerpoint/2010/main" val="9508107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disciplinary process </a:t>
            </a:r>
            <a:endParaRPr lang="en-US" dirty="0"/>
          </a:p>
          <a:p>
            <a:r>
              <a:rPr lang="en-US" dirty="0"/>
              <a:t>The purpose of a disciplinary action should be to correct rather than to punish a wayward employee. Discipline should be administered promptly, privately thoughtfully and consistently. Discipline should also be progressive and preceded by counseling </a:t>
            </a:r>
          </a:p>
        </p:txBody>
      </p:sp>
    </p:spTree>
    <p:extLst>
      <p:ext uri="{BB962C8B-B14F-4D97-AF65-F5344CB8AC3E}">
        <p14:creationId xmlns:p14="http://schemas.microsoft.com/office/powerpoint/2010/main" val="111411303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Steps in progressive discipline </a:t>
            </a:r>
            <a:endParaRPr lang="en-US" dirty="0"/>
          </a:p>
          <a:p>
            <a:pPr marL="0" indent="0">
              <a:buNone/>
            </a:pPr>
            <a:r>
              <a:rPr lang="en-US" dirty="0"/>
              <a:t>a) Counsel employee regarding the problem (here informal talk with the employee and review the code of conduct. </a:t>
            </a:r>
          </a:p>
          <a:p>
            <a:pPr marL="0" indent="0">
              <a:buNone/>
            </a:pPr>
            <a:r>
              <a:rPr lang="en-US" dirty="0"/>
              <a:t>b) Reprimand employee. A verbal reprimand usually proceeds a written one. (others can issue both) depending on organizational policies </a:t>
            </a:r>
          </a:p>
          <a:p>
            <a:pPr marL="0" indent="0">
              <a:buNone/>
            </a:pPr>
            <a:r>
              <a:rPr lang="en-US" dirty="0"/>
              <a:t>(</a:t>
            </a:r>
            <a:r>
              <a:rPr lang="en-US" dirty="0" err="1"/>
              <a:t>i</a:t>
            </a:r>
            <a:r>
              <a:rPr lang="en-US" dirty="0"/>
              <a:t>) Verbal warning </a:t>
            </a:r>
          </a:p>
          <a:p>
            <a:pPr marL="0" indent="0">
              <a:buNone/>
            </a:pPr>
            <a:r>
              <a:rPr lang="en-US" dirty="0"/>
              <a:t>(ii) Written warning </a:t>
            </a:r>
          </a:p>
        </p:txBody>
      </p:sp>
    </p:spTree>
    <p:extLst>
      <p:ext uri="{BB962C8B-B14F-4D97-AF65-F5344CB8AC3E}">
        <p14:creationId xmlns:p14="http://schemas.microsoft.com/office/powerpoint/2010/main" val="158842691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When written, the employee must sign to verify that the problem was discussed and a copy placed on the employee personal file and a </a:t>
            </a:r>
            <a:r>
              <a:rPr lang="en-US" dirty="0" smtClean="0"/>
              <a:t>copy </a:t>
            </a:r>
            <a:r>
              <a:rPr lang="en-US" dirty="0"/>
              <a:t>of written reprimand is also given to employee. </a:t>
            </a:r>
          </a:p>
          <a:p>
            <a:pPr marL="0" indent="0">
              <a:buNone/>
            </a:pPr>
            <a:r>
              <a:rPr lang="en-US" dirty="0"/>
              <a:t>c) Suspend employee if the problem persists without pay (might change) for a period of time depending on company’s policy </a:t>
            </a:r>
          </a:p>
          <a:p>
            <a:pPr marL="0" indent="0">
              <a:buNone/>
            </a:pPr>
            <a:r>
              <a:rPr lang="en-US" dirty="0"/>
              <a:t>d) Allow the employee to return to work with written stipulation regarding problem behavior </a:t>
            </a:r>
          </a:p>
          <a:p>
            <a:pPr marL="0" indent="0">
              <a:buNone/>
            </a:pPr>
            <a:r>
              <a:rPr lang="en-US" dirty="0"/>
              <a:t>e) Terminate employee if problem recurs/discharge </a:t>
            </a:r>
          </a:p>
        </p:txBody>
      </p:sp>
    </p:spTree>
    <p:extLst>
      <p:ext uri="{BB962C8B-B14F-4D97-AF65-F5344CB8AC3E}">
        <p14:creationId xmlns:p14="http://schemas.microsoft.com/office/powerpoint/2010/main" val="955902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 2. STAFF </a:t>
            </a:r>
            <a:r>
              <a:rPr lang="en-US" b="1" dirty="0"/>
              <a:t>COACHING </a:t>
            </a:r>
            <a:endParaRPr lang="en-US" dirty="0"/>
          </a:p>
          <a:p>
            <a:pPr marL="0" indent="0">
              <a:buNone/>
            </a:pPr>
            <a:r>
              <a:rPr lang="en-US" dirty="0"/>
              <a:t>This is the day today process of helping employees improve performance. Coaching also should be used when performance meets the standards but improvement can still be obtained. Before entering into a coaching session the coach should prepare for the interaction. The goal of the meeting is to eliminate or improve performance problems </a:t>
            </a:r>
          </a:p>
        </p:txBody>
      </p:sp>
    </p:spTree>
    <p:extLst>
      <p:ext uri="{BB962C8B-B14F-4D97-AF65-F5344CB8AC3E}">
        <p14:creationId xmlns:p14="http://schemas.microsoft.com/office/powerpoint/2010/main" val="24857216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b="1" dirty="0"/>
              <a:t>Performance Deficiency Coaching </a:t>
            </a:r>
            <a:endParaRPr lang="en-US" dirty="0"/>
          </a:p>
          <a:p>
            <a:r>
              <a:rPr lang="en-US" dirty="0"/>
              <a:t>Performance deficiency coaching is another strategy that the manager can use to create a disciplined work environment. This type of coaching may be ongoing or problem-centered. Problem-centered coaching is less spontaneous and requires more managerial planning than ongoing coaching </a:t>
            </a:r>
            <a:endParaRPr lang="en-US" dirty="0" smtClean="0"/>
          </a:p>
          <a:p>
            <a:endParaRPr lang="en-US" dirty="0"/>
          </a:p>
        </p:txBody>
      </p:sp>
    </p:spTree>
    <p:extLst>
      <p:ext uri="{BB962C8B-B14F-4D97-AF65-F5344CB8AC3E}">
        <p14:creationId xmlns:p14="http://schemas.microsoft.com/office/powerpoint/2010/main" val="34054787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In performance deficiency coaching, the manager actively brings areas of unacceptable behavior or performance to the attention of the employee and works with him or her to establish a plan to correct deficiencies. Because the role of a coach is less threatening than that of an enforcer, the manager becomes a supporter and helper. Performance deficiency coaching helps employees, over time, to improve their performance to the highest level of which they are capable. As such, the development, use, and mastery of performance deficiency coaching should result in improved performance for all </a:t>
            </a:r>
          </a:p>
        </p:txBody>
      </p:sp>
    </p:spTree>
    <p:extLst>
      <p:ext uri="{BB962C8B-B14F-4D97-AF65-F5344CB8AC3E}">
        <p14:creationId xmlns:p14="http://schemas.microsoft.com/office/powerpoint/2010/main" val="406480920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3. STAFF </a:t>
            </a:r>
            <a:r>
              <a:rPr lang="en-US" b="1" dirty="0"/>
              <a:t>MOTIVATION </a:t>
            </a:r>
            <a:endParaRPr lang="en-US" dirty="0"/>
          </a:p>
          <a:p>
            <a:r>
              <a:rPr lang="en-US" dirty="0"/>
              <a:t>Motivation describes the factors that initiate and direct behavior. </a:t>
            </a:r>
            <a:r>
              <a:rPr lang="en-US" dirty="0" smtClean="0"/>
              <a:t> </a:t>
            </a:r>
          </a:p>
          <a:p>
            <a:r>
              <a:rPr lang="en-US" dirty="0" smtClean="0"/>
              <a:t>manager’s </a:t>
            </a:r>
            <a:r>
              <a:rPr lang="en-US" dirty="0"/>
              <a:t>most important leadership task is to maximize subordinates work motivation because employees bring to the organization different needs and goals, the type and intensity of motivators vary among employees. </a:t>
            </a:r>
            <a:endParaRPr lang="en-US" dirty="0" smtClean="0"/>
          </a:p>
          <a:p>
            <a:r>
              <a:rPr lang="en-US" dirty="0" smtClean="0"/>
              <a:t>Therefore the </a:t>
            </a:r>
            <a:r>
              <a:rPr lang="en-US" dirty="0"/>
              <a:t>manager must know which needs the employee expects to satisfy through employment and should be able to predict, which needs will be satisfied through the job duties of each </a:t>
            </a:r>
            <a:r>
              <a:rPr lang="en-US" dirty="0" smtClean="0"/>
              <a:t>employee position</a:t>
            </a:r>
            <a:r>
              <a:rPr lang="en-US" dirty="0"/>
              <a:t>. </a:t>
            </a:r>
          </a:p>
        </p:txBody>
      </p:sp>
    </p:spTree>
    <p:extLst>
      <p:ext uri="{BB962C8B-B14F-4D97-AF65-F5344CB8AC3E}">
        <p14:creationId xmlns:p14="http://schemas.microsoft.com/office/powerpoint/2010/main" val="9998645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4. SUPPORTIVE </a:t>
            </a:r>
            <a:r>
              <a:rPr lang="en-US" b="1" dirty="0"/>
              <a:t>SUPERVISION </a:t>
            </a:r>
            <a:endParaRPr lang="en-US" dirty="0"/>
          </a:p>
          <a:p>
            <a:r>
              <a:rPr lang="en-US" dirty="0"/>
              <a:t>Supportive Supervision refers to an activity of more experienced or higher positioned personnel whereby they support the work of their juniors so that it meets set standards. It means assisting health, workers in achieving work outcomes, finding out work problems and challenges and together finding solutions to the problems. Supportive supervision should aim at encouraging team members to apply their ability and energy to work. It also means understanding what makes people dissatisfied at work. </a:t>
            </a:r>
          </a:p>
        </p:txBody>
      </p:sp>
    </p:spTree>
    <p:extLst>
      <p:ext uri="{BB962C8B-B14F-4D97-AF65-F5344CB8AC3E}">
        <p14:creationId xmlns:p14="http://schemas.microsoft.com/office/powerpoint/2010/main" val="169933267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CONFLICTS AND CONFLICT RESOLUTION </a:t>
            </a:r>
            <a:endParaRPr lang="en-US" dirty="0"/>
          </a:p>
        </p:txBody>
      </p:sp>
      <p:sp>
        <p:nvSpPr>
          <p:cNvPr id="3" name="Content Placeholder 2"/>
          <p:cNvSpPr>
            <a:spLocks noGrp="1"/>
          </p:cNvSpPr>
          <p:nvPr>
            <p:ph idx="1"/>
          </p:nvPr>
        </p:nvSpPr>
        <p:spPr/>
        <p:txBody>
          <a:bodyPr/>
          <a:lstStyle/>
          <a:p>
            <a:pPr marL="0" indent="0">
              <a:buNone/>
            </a:pPr>
            <a:r>
              <a:rPr lang="en-US" b="1" dirty="0"/>
              <a:t>Introduction </a:t>
            </a:r>
            <a:endParaRPr lang="en-US" dirty="0"/>
          </a:p>
          <a:p>
            <a:r>
              <a:rPr lang="en-US" dirty="0"/>
              <a:t>Conflicts are generally defined as the internal or external disorder that results from differences in ideas, values, or feelings between or more people. Because managers have interpersonal relationships with people having a variety of different values beliefs and backgrounds and goals conflict is an expected outcome. The Managers role is to create a work environment where conflict may be used as a consult for growth, innovation and productivity </a:t>
            </a:r>
          </a:p>
        </p:txBody>
      </p:sp>
    </p:spTree>
    <p:extLst>
      <p:ext uri="{BB962C8B-B14F-4D97-AF65-F5344CB8AC3E}">
        <p14:creationId xmlns:p14="http://schemas.microsoft.com/office/powerpoint/2010/main" val="357588248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resolution methods (strategies) </a:t>
            </a:r>
            <a:endParaRPr lang="en-US" dirty="0"/>
          </a:p>
        </p:txBody>
      </p:sp>
      <p:sp>
        <p:nvSpPr>
          <p:cNvPr id="3" name="Content Placeholder 2"/>
          <p:cNvSpPr>
            <a:spLocks noGrp="1"/>
          </p:cNvSpPr>
          <p:nvPr>
            <p:ph idx="1"/>
          </p:nvPr>
        </p:nvSpPr>
        <p:spPr/>
        <p:txBody>
          <a:bodyPr/>
          <a:lstStyle/>
          <a:p>
            <a:pPr marL="0" indent="0">
              <a:buNone/>
            </a:pPr>
            <a:endParaRPr lang="en-US" dirty="0"/>
          </a:p>
          <a:p>
            <a:pPr>
              <a:buFont typeface="Wingdings" panose="05000000000000000000" pitchFamily="2" charset="2"/>
              <a:buChar char="ü"/>
            </a:pPr>
            <a:r>
              <a:rPr lang="en-US" b="1" dirty="0"/>
              <a:t>Avoiding/Avoidance: </a:t>
            </a:r>
            <a:r>
              <a:rPr lang="en-US" dirty="0"/>
              <a:t>This method/strategy attempts to keep the conflict from surfacing at all </a:t>
            </a:r>
            <a:r>
              <a:rPr lang="en-US" dirty="0" smtClean="0"/>
              <a:t>e.g. </a:t>
            </a:r>
            <a:r>
              <a:rPr lang="en-US" dirty="0"/>
              <a:t>ignore the conflict or impose a solution (especially where concern for people and production is low. </a:t>
            </a:r>
            <a:endParaRPr lang="en-US" dirty="0" smtClean="0"/>
          </a:p>
          <a:p>
            <a:r>
              <a:rPr lang="en-US" dirty="0" smtClean="0"/>
              <a:t>Important </a:t>
            </a:r>
            <a:r>
              <a:rPr lang="en-US" dirty="0"/>
              <a:t>if </a:t>
            </a:r>
            <a:r>
              <a:rPr lang="en-US" dirty="0" smtClean="0"/>
              <a:t>in conflict </a:t>
            </a:r>
            <a:r>
              <a:rPr lang="en-US" dirty="0"/>
              <a:t>a</a:t>
            </a:r>
            <a:r>
              <a:rPr lang="en-US" dirty="0" smtClean="0"/>
              <a:t> </a:t>
            </a:r>
            <a:r>
              <a:rPr lang="en-US" dirty="0"/>
              <a:t>quick action is needed to prevent the conflict from occurring. </a:t>
            </a:r>
          </a:p>
        </p:txBody>
      </p:sp>
    </p:spTree>
    <p:extLst>
      <p:ext uri="{BB962C8B-B14F-4D97-AF65-F5344CB8AC3E}">
        <p14:creationId xmlns:p14="http://schemas.microsoft.com/office/powerpoint/2010/main" val="191181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b="1" dirty="0"/>
              <a:t>Characteristics of a manager </a:t>
            </a:r>
            <a:endParaRPr lang="en-US" sz="3200" dirty="0"/>
          </a:p>
          <a:p>
            <a:pPr>
              <a:buFont typeface="Wingdings" panose="05000000000000000000" pitchFamily="2" charset="2"/>
              <a:buChar char="ü"/>
            </a:pPr>
            <a:r>
              <a:rPr lang="en-US" sz="3200" dirty="0" smtClean="0"/>
              <a:t> </a:t>
            </a:r>
            <a:r>
              <a:rPr lang="en-US" sz="3200" dirty="0"/>
              <a:t>Managers have assigned positions within a formal organization. </a:t>
            </a:r>
            <a:endParaRPr lang="en-US" sz="3200" dirty="0" smtClean="0"/>
          </a:p>
          <a:p>
            <a:pPr>
              <a:buFont typeface="Wingdings" panose="05000000000000000000" pitchFamily="2" charset="2"/>
              <a:buChar char="ü"/>
            </a:pPr>
            <a:r>
              <a:rPr lang="en-US" sz="3200" dirty="0" smtClean="0"/>
              <a:t>They </a:t>
            </a:r>
            <a:r>
              <a:rPr lang="en-US" sz="3200" dirty="0"/>
              <a:t>have legitimate source of power due to delegated authority that accompanies their position. </a:t>
            </a:r>
            <a:endParaRPr lang="en-US" sz="3200" dirty="0" smtClean="0"/>
          </a:p>
          <a:p>
            <a:pPr>
              <a:buFont typeface="Wingdings" panose="05000000000000000000" pitchFamily="2" charset="2"/>
              <a:buChar char="ü"/>
            </a:pPr>
            <a:r>
              <a:rPr lang="en-US" sz="3200" dirty="0" smtClean="0"/>
              <a:t>They </a:t>
            </a:r>
            <a:r>
              <a:rPr lang="en-US" sz="3200" dirty="0"/>
              <a:t>direct willing and unwilling subordinates. </a:t>
            </a:r>
          </a:p>
          <a:p>
            <a:endParaRPr lang="en-US" sz="3200" dirty="0"/>
          </a:p>
        </p:txBody>
      </p:sp>
    </p:spTree>
    <p:extLst>
      <p:ext uri="{BB962C8B-B14F-4D97-AF65-F5344CB8AC3E}">
        <p14:creationId xmlns:p14="http://schemas.microsoft.com/office/powerpoint/2010/main" val="345693204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t>Accommodating: </a:t>
            </a:r>
            <a:r>
              <a:rPr lang="en-US" dirty="0"/>
              <a:t>This is also known as smoothing or co-operating. It is used when a person ignores his or her own feelings about an issue in order to agree with (accommodate) the other side. </a:t>
            </a:r>
            <a:endParaRPr lang="en-US" dirty="0" smtClean="0"/>
          </a:p>
          <a:p>
            <a:r>
              <a:rPr lang="en-US" dirty="0" smtClean="0"/>
              <a:t>NB</a:t>
            </a:r>
            <a:r>
              <a:rPr lang="en-US" dirty="0"/>
              <a:t>: Parties that consistently ignore feelings and give in can end up feeling frustrated or used and may be less willing to co-operate in future</a:t>
            </a:r>
            <a:r>
              <a:rPr lang="en-US" dirty="0" smtClean="0"/>
              <a:t>.</a:t>
            </a:r>
            <a:r>
              <a:rPr lang="en-US" dirty="0"/>
              <a:t> </a:t>
            </a:r>
            <a:endParaRPr lang="en-US" dirty="0" smtClean="0"/>
          </a:p>
          <a:p>
            <a:r>
              <a:rPr lang="en-US" dirty="0" smtClean="0"/>
              <a:t>More </a:t>
            </a:r>
            <a:r>
              <a:rPr lang="en-US" dirty="0"/>
              <a:t>conflict can ensue if parties disagree about importance of the issues being accommodated </a:t>
            </a:r>
            <a:r>
              <a:rPr lang="en-US" dirty="0" smtClean="0"/>
              <a:t> </a:t>
            </a:r>
            <a:endParaRPr lang="en-US" dirty="0"/>
          </a:p>
        </p:txBody>
      </p:sp>
    </p:spTree>
    <p:extLst>
      <p:ext uri="{BB962C8B-B14F-4D97-AF65-F5344CB8AC3E}">
        <p14:creationId xmlns:p14="http://schemas.microsoft.com/office/powerpoint/2010/main" val="125735464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t>Competing: </a:t>
            </a:r>
            <a:r>
              <a:rPr lang="en-US" dirty="0"/>
              <a:t>One side wins the conflict and the other side loses. It is also called forcing because the winner forces the loser to accept his or her perspective on the conflict. </a:t>
            </a:r>
            <a:endParaRPr lang="en-US" dirty="0" smtClean="0"/>
          </a:p>
          <a:p>
            <a:r>
              <a:rPr lang="en-US" dirty="0" smtClean="0"/>
              <a:t>This </a:t>
            </a:r>
            <a:r>
              <a:rPr lang="en-US" dirty="0"/>
              <a:t>can cause anger and resentment to </a:t>
            </a:r>
            <a:r>
              <a:rPr lang="en-US" dirty="0" smtClean="0"/>
              <a:t>increase withdrawal/avoidance</a:t>
            </a:r>
            <a:r>
              <a:rPr lang="en-US" b="1" dirty="0"/>
              <a:t>. </a:t>
            </a:r>
            <a:endParaRPr lang="en-US" b="1" dirty="0" smtClean="0"/>
          </a:p>
          <a:p>
            <a:r>
              <a:rPr lang="en-US" dirty="0" smtClean="0"/>
              <a:t>The </a:t>
            </a:r>
            <a:r>
              <a:rPr lang="en-US" dirty="0"/>
              <a:t>method is useful when an issue is critical or time to resolve it is limited. Can also help move a critical but unpopular decision quickly through an origin </a:t>
            </a:r>
          </a:p>
        </p:txBody>
      </p:sp>
    </p:spTree>
    <p:extLst>
      <p:ext uri="{BB962C8B-B14F-4D97-AF65-F5344CB8AC3E}">
        <p14:creationId xmlns:p14="http://schemas.microsoft.com/office/powerpoint/2010/main" val="10174066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t>Compromising: </a:t>
            </a:r>
            <a:r>
              <a:rPr lang="en-US" dirty="0"/>
              <a:t>Each side gives up something as well as gets something. Used when both sides have a reasonable, important goal and losing is not required. </a:t>
            </a:r>
          </a:p>
          <a:p>
            <a:pPr>
              <a:buFont typeface="Wingdings" panose="05000000000000000000" pitchFamily="2" charset="2"/>
              <a:buChar char="ü"/>
            </a:pPr>
            <a:r>
              <a:rPr lang="en-US" b="1" dirty="0"/>
              <a:t>Negotiation: </a:t>
            </a:r>
            <a:r>
              <a:rPr lang="en-US" dirty="0"/>
              <a:t>This is an extension of compromise with higher stakes and more deliberate techniques to bargain for each side’s give and take. It is useful for high stake issues and solutions are seen as formal and more permanent than compromise. Conflicts tend not to recur once the negotiations are finished </a:t>
            </a:r>
          </a:p>
        </p:txBody>
      </p:sp>
    </p:spTree>
    <p:extLst>
      <p:ext uri="{BB962C8B-B14F-4D97-AF65-F5344CB8AC3E}">
        <p14:creationId xmlns:p14="http://schemas.microsoft.com/office/powerpoint/2010/main" val="75371043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a:t>Collaborating: </a:t>
            </a:r>
            <a:r>
              <a:rPr lang="en-US" dirty="0"/>
              <a:t>In this method both sides in a conflict work to develop the outcome that is best for both sides</a:t>
            </a:r>
            <a:r>
              <a:rPr lang="en-US" dirty="0" smtClean="0"/>
              <a:t>.</a:t>
            </a:r>
          </a:p>
          <a:p>
            <a:r>
              <a:rPr lang="en-US" dirty="0" smtClean="0"/>
              <a:t> </a:t>
            </a:r>
            <a:r>
              <a:rPr lang="en-US" dirty="0"/>
              <a:t>The emphasis is on creative problem solving so that each side meets its key goals. </a:t>
            </a:r>
          </a:p>
          <a:p>
            <a:pPr>
              <a:buFont typeface="Wingdings" panose="05000000000000000000" pitchFamily="2" charset="2"/>
              <a:buChar char="ü"/>
            </a:pPr>
            <a:r>
              <a:rPr lang="en-US" b="1" dirty="0"/>
              <a:t>Confronting: </a:t>
            </a:r>
            <a:r>
              <a:rPr lang="en-US" dirty="0"/>
              <a:t>This method attempts to block the conflict from the start. The method brings the parties together, clarifies issues and achieves an outcome. </a:t>
            </a:r>
          </a:p>
        </p:txBody>
      </p:sp>
    </p:spTree>
    <p:extLst>
      <p:ext uri="{BB962C8B-B14F-4D97-AF65-F5344CB8AC3E}">
        <p14:creationId xmlns:p14="http://schemas.microsoft.com/office/powerpoint/2010/main" val="20087011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conflict </a:t>
            </a:r>
            <a:endParaRPr lang="en-US" dirty="0"/>
          </a:p>
        </p:txBody>
      </p:sp>
      <p:sp>
        <p:nvSpPr>
          <p:cNvPr id="3" name="Content Placeholder 2"/>
          <p:cNvSpPr>
            <a:spLocks noGrp="1"/>
          </p:cNvSpPr>
          <p:nvPr>
            <p:ph idx="1"/>
          </p:nvPr>
        </p:nvSpPr>
        <p:spPr/>
        <p:txBody>
          <a:bodyPr/>
          <a:lstStyle/>
          <a:p>
            <a:pPr marL="0" indent="0">
              <a:buNone/>
            </a:pPr>
            <a:r>
              <a:rPr lang="en-US" dirty="0" smtClean="0"/>
              <a:t>Individual conflict</a:t>
            </a:r>
          </a:p>
          <a:p>
            <a:pPr>
              <a:buFont typeface="Wingdings" panose="05000000000000000000" pitchFamily="2" charset="2"/>
              <a:buChar char="ü"/>
            </a:pPr>
            <a:r>
              <a:rPr lang="en-US" dirty="0" smtClean="0"/>
              <a:t>   common type is role conflict occurs due to incompatibility between one or more role expectations</a:t>
            </a:r>
          </a:p>
          <a:p>
            <a:pPr>
              <a:buFont typeface="Wingdings" panose="05000000000000000000" pitchFamily="2" charset="2"/>
              <a:buChar char="ü"/>
            </a:pPr>
            <a:r>
              <a:rPr lang="en-US" dirty="0" smtClean="0"/>
              <a:t>When staffs do not understand the role of the other staff </a:t>
            </a:r>
          </a:p>
          <a:p>
            <a:pPr>
              <a:buFont typeface="Wingdings" panose="05000000000000000000" pitchFamily="2" charset="2"/>
              <a:buChar char="ü"/>
            </a:pPr>
            <a:r>
              <a:rPr lang="en-US" dirty="0" smtClean="0"/>
              <a:t>Misunderstanding can occur – for not doing some work </a:t>
            </a:r>
          </a:p>
          <a:p>
            <a:pPr marL="0" indent="0">
              <a:buNone/>
            </a:pPr>
            <a:r>
              <a:rPr lang="en-US" dirty="0"/>
              <a:t> </a:t>
            </a:r>
            <a:r>
              <a:rPr lang="en-US" dirty="0" smtClean="0"/>
              <a:t>interpersonal conflict </a:t>
            </a:r>
          </a:p>
          <a:p>
            <a:pPr>
              <a:buFont typeface="Wingdings" panose="05000000000000000000" pitchFamily="2" charset="2"/>
              <a:buChar char="ü"/>
            </a:pPr>
            <a:r>
              <a:rPr lang="en-US" dirty="0" smtClean="0"/>
              <a:t>Occurs between two people due to differences and personalities or competition</a:t>
            </a:r>
          </a:p>
        </p:txBody>
      </p:sp>
    </p:spTree>
    <p:extLst>
      <p:ext uri="{BB962C8B-B14F-4D97-AF65-F5344CB8AC3E}">
        <p14:creationId xmlns:p14="http://schemas.microsoft.com/office/powerpoint/2010/main" val="146101453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Intergroup conflicts – conflict occurs between groups e.g. unit service</a:t>
            </a:r>
          </a:p>
          <a:p>
            <a:pPr marL="0" indent="0">
              <a:buNone/>
            </a:pPr>
            <a:r>
              <a:rPr lang="en-US" dirty="0"/>
              <a:t> </a:t>
            </a:r>
            <a:r>
              <a:rPr lang="en-US" dirty="0" smtClean="0"/>
              <a:t>team ,health care professional groups ,agencies  </a:t>
            </a:r>
            <a:endParaRPr lang="en-US" dirty="0"/>
          </a:p>
        </p:txBody>
      </p:sp>
    </p:spTree>
    <p:extLst>
      <p:ext uri="{BB962C8B-B14F-4D97-AF65-F5344CB8AC3E}">
        <p14:creationId xmlns:p14="http://schemas.microsoft.com/office/powerpoint/2010/main" val="137169157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conflicts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 </a:t>
            </a:r>
            <a:r>
              <a:rPr lang="en-US" dirty="0" smtClean="0"/>
              <a:t>differences in information ,values ,beliefs ,and interest </a:t>
            </a:r>
          </a:p>
          <a:p>
            <a:pPr>
              <a:buFont typeface="Wingdings" panose="05000000000000000000" pitchFamily="2" charset="2"/>
              <a:buChar char="ü"/>
            </a:pPr>
            <a:r>
              <a:rPr lang="en-US" dirty="0" smtClean="0"/>
              <a:t>Competition for resources,eg money skilled manpower </a:t>
            </a:r>
          </a:p>
          <a:p>
            <a:pPr>
              <a:buFont typeface="Wingdings" panose="05000000000000000000" pitchFamily="2" charset="2"/>
              <a:buChar char="ü"/>
            </a:pPr>
            <a:r>
              <a:rPr lang="en-US" dirty="0" smtClean="0"/>
              <a:t>Inter group rivalry for rewards </a:t>
            </a:r>
          </a:p>
          <a:p>
            <a:pPr>
              <a:buFont typeface="Wingdings" panose="05000000000000000000" pitchFamily="2" charset="2"/>
              <a:buChar char="ü"/>
            </a:pPr>
            <a:r>
              <a:rPr lang="en-US" dirty="0" smtClean="0"/>
              <a:t>Take difficulties </a:t>
            </a:r>
          </a:p>
          <a:p>
            <a:pPr>
              <a:buFont typeface="Wingdings" panose="05000000000000000000" pitchFamily="2" charset="2"/>
              <a:buChar char="ü"/>
            </a:pPr>
            <a:r>
              <a:rPr lang="en-US" dirty="0" smtClean="0"/>
              <a:t>Skill differences </a:t>
            </a:r>
          </a:p>
          <a:p>
            <a:pPr>
              <a:buFont typeface="Wingdings" panose="05000000000000000000" pitchFamily="2" charset="2"/>
              <a:buChar char="ü"/>
            </a:pPr>
            <a:r>
              <a:rPr lang="en-US" dirty="0" smtClean="0"/>
              <a:t>Pressure to avoid failures </a:t>
            </a:r>
          </a:p>
          <a:p>
            <a:pPr>
              <a:buFont typeface="Wingdings" panose="05000000000000000000" pitchFamily="2" charset="2"/>
              <a:buChar char="ü"/>
            </a:pPr>
            <a:r>
              <a:rPr lang="en-US" dirty="0" smtClean="0"/>
              <a:t>Unworkable organization structure </a:t>
            </a:r>
            <a:endParaRPr lang="en-US" dirty="0"/>
          </a:p>
        </p:txBody>
      </p:sp>
    </p:spTree>
    <p:extLst>
      <p:ext uri="{BB962C8B-B14F-4D97-AF65-F5344CB8AC3E}">
        <p14:creationId xmlns:p14="http://schemas.microsoft.com/office/powerpoint/2010/main" val="138250566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Effects of conflict </a:t>
            </a: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v"/>
            </a:pPr>
            <a:r>
              <a:rPr lang="en-US" dirty="0" smtClean="0"/>
              <a:t>Advantages </a:t>
            </a:r>
          </a:p>
          <a:p>
            <a:pPr>
              <a:buFont typeface="Wingdings" panose="05000000000000000000" pitchFamily="2" charset="2"/>
              <a:buChar char="ü"/>
            </a:pPr>
            <a:r>
              <a:rPr lang="en-US" dirty="0" smtClean="0"/>
              <a:t>Prevents intellectual stagnation </a:t>
            </a:r>
            <a:endParaRPr lang="en-US" dirty="0"/>
          </a:p>
          <a:p>
            <a:pPr>
              <a:buFont typeface="Wingdings" panose="05000000000000000000" pitchFamily="2" charset="2"/>
              <a:buChar char="ü"/>
            </a:pPr>
            <a:r>
              <a:rPr lang="en-US" dirty="0" smtClean="0"/>
              <a:t>Decreases likelihood of group think </a:t>
            </a:r>
          </a:p>
          <a:p>
            <a:pPr>
              <a:buFont typeface="Wingdings" panose="05000000000000000000" pitchFamily="2" charset="2"/>
              <a:buChar char="ü"/>
            </a:pPr>
            <a:r>
              <a:rPr lang="en-US" dirty="0" smtClean="0"/>
              <a:t>stimulates employees curiosity</a:t>
            </a:r>
          </a:p>
          <a:p>
            <a:pPr>
              <a:buFont typeface="Wingdings" panose="05000000000000000000" pitchFamily="2" charset="2"/>
              <a:buChar char="ü"/>
            </a:pPr>
            <a:r>
              <a:rPr lang="en-US" dirty="0" smtClean="0"/>
              <a:t>Facilities employees change </a:t>
            </a:r>
          </a:p>
          <a:p>
            <a:pPr>
              <a:buFont typeface="Wingdings" panose="05000000000000000000" pitchFamily="2" charset="2"/>
              <a:buChar char="v"/>
            </a:pPr>
            <a:r>
              <a:rPr lang="en-US" dirty="0" smtClean="0"/>
              <a:t>Disadvantages </a:t>
            </a:r>
          </a:p>
          <a:p>
            <a:pPr marL="0" indent="0">
              <a:buNone/>
            </a:pPr>
            <a:r>
              <a:rPr lang="en-US" dirty="0"/>
              <a:t> </a:t>
            </a:r>
            <a:r>
              <a:rPr lang="en-US" dirty="0" smtClean="0"/>
              <a:t>disputes puts others in to  conflict </a:t>
            </a:r>
          </a:p>
          <a:p>
            <a:pPr marL="0" indent="0">
              <a:buNone/>
            </a:pPr>
            <a:r>
              <a:rPr lang="en-US" dirty="0" smtClean="0"/>
              <a:t>Unresolved causes violence </a:t>
            </a:r>
          </a:p>
          <a:p>
            <a:pPr marL="0" indent="0">
              <a:buNone/>
            </a:pPr>
            <a:r>
              <a:rPr lang="en-US" dirty="0" smtClean="0"/>
              <a:t>Spread from peripheral to other issues </a:t>
            </a:r>
          </a:p>
          <a:p>
            <a:pPr marL="0" indent="0">
              <a:buNone/>
            </a:pPr>
            <a:r>
              <a:rPr lang="en-US" dirty="0"/>
              <a:t> </a:t>
            </a:r>
          </a:p>
        </p:txBody>
      </p:sp>
    </p:spTree>
    <p:extLst>
      <p:ext uri="{BB962C8B-B14F-4D97-AF65-F5344CB8AC3E}">
        <p14:creationId xmlns:p14="http://schemas.microsoft.com/office/powerpoint/2010/main" val="102040236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Grievances </a:t>
            </a:r>
            <a:endParaRPr lang="en-US" dirty="0"/>
          </a:p>
        </p:txBody>
      </p:sp>
      <p:sp>
        <p:nvSpPr>
          <p:cNvPr id="3" name="Content Placeholder 2"/>
          <p:cNvSpPr>
            <a:spLocks noGrp="1"/>
          </p:cNvSpPr>
          <p:nvPr>
            <p:ph idx="1"/>
          </p:nvPr>
        </p:nvSpPr>
        <p:spPr/>
        <p:txBody>
          <a:bodyPr/>
          <a:lstStyle/>
          <a:p>
            <a:r>
              <a:rPr lang="en-US" b="1" dirty="0"/>
              <a:t>Grievance Process </a:t>
            </a:r>
            <a:r>
              <a:rPr lang="en-US" dirty="0" smtClean="0"/>
              <a:t>= When </a:t>
            </a:r>
            <a:r>
              <a:rPr lang="en-US" dirty="0"/>
              <a:t>a union member believes that management has failed to meet the terms of the contract or labor agreement and communicates this to management. This process is called grievance! </a:t>
            </a:r>
          </a:p>
          <a:p>
            <a:pPr marL="0" indent="0">
              <a:buNone/>
            </a:pPr>
            <a:r>
              <a:rPr lang="en-US" b="1" dirty="0"/>
              <a:t>The grievance process steps </a:t>
            </a:r>
            <a:endParaRPr lang="en-US" dirty="0"/>
          </a:p>
          <a:p>
            <a:pPr marL="0" indent="0">
              <a:buNone/>
            </a:pPr>
            <a:r>
              <a:rPr lang="en-US" dirty="0"/>
              <a:t>1. The employee informs the employer about the nature of the grievance </a:t>
            </a:r>
          </a:p>
          <a:p>
            <a:pPr marL="0" indent="0">
              <a:buNone/>
            </a:pPr>
            <a:r>
              <a:rPr lang="en-US" dirty="0"/>
              <a:t>2. The employer arranges for a formal meeting to be held without unreasonable delay after a grievance is received </a:t>
            </a:r>
          </a:p>
          <a:p>
            <a:endParaRPr lang="en-US" dirty="0"/>
          </a:p>
        </p:txBody>
      </p:sp>
    </p:spTree>
    <p:extLst>
      <p:ext uri="{BB962C8B-B14F-4D97-AF65-F5344CB8AC3E}">
        <p14:creationId xmlns:p14="http://schemas.microsoft.com/office/powerpoint/2010/main" val="361797200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3</a:t>
            </a:r>
            <a:r>
              <a:rPr lang="en-US" dirty="0"/>
              <a:t>. The meeting is held and the employee should be accompanied at the meeting. Following the meeting a decision is made on what action if any to take. Decision should be communicated to the employee in writing without unreasonable delay. </a:t>
            </a:r>
          </a:p>
          <a:p>
            <a:pPr marL="0" indent="0">
              <a:buNone/>
            </a:pPr>
            <a:r>
              <a:rPr lang="en-US" dirty="0"/>
              <a:t>4. The employee is allowed to take the grievance further (appeal) if not resolved) </a:t>
            </a:r>
          </a:p>
          <a:p>
            <a:pPr marL="0" indent="0">
              <a:buNone/>
            </a:pPr>
            <a:r>
              <a:rPr lang="en-US" dirty="0"/>
              <a:t>5. The appeal should be dealt with impartially </a:t>
            </a:r>
          </a:p>
          <a:p>
            <a:pPr marL="0" indent="0">
              <a:buNone/>
            </a:pPr>
            <a:r>
              <a:rPr lang="en-US" dirty="0"/>
              <a:t>6. The outcome of the appeal should be communicated to the employee in writing without unreasonable delay </a:t>
            </a:r>
          </a:p>
          <a:p>
            <a:pPr marL="0" indent="0">
              <a:buNone/>
            </a:pPr>
            <a:r>
              <a:rPr lang="en-US" b="1" dirty="0"/>
              <a:t>NB: </a:t>
            </a:r>
            <a:r>
              <a:rPr lang="en-US" dirty="0"/>
              <a:t>Grievance procedures differ from union to union. </a:t>
            </a:r>
          </a:p>
        </p:txBody>
      </p:sp>
    </p:spTree>
    <p:extLst>
      <p:ext uri="{BB962C8B-B14F-4D97-AF65-F5344CB8AC3E}">
        <p14:creationId xmlns:p14="http://schemas.microsoft.com/office/powerpoint/2010/main" val="25077849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smtClean="0"/>
              <a:t>characteristics cont.……….</a:t>
            </a:r>
            <a:endParaRPr lang="en-US" dirty="0"/>
          </a:p>
          <a:p>
            <a:pPr>
              <a:buFont typeface="Wingdings" panose="05000000000000000000" pitchFamily="2" charset="2"/>
              <a:buChar char="ü"/>
            </a:pPr>
            <a:r>
              <a:rPr lang="en-US" sz="3200" dirty="0"/>
              <a:t>Since managers work in a formal organization, they have a greater formal responsibility and accountability for rationality and control than leaders. </a:t>
            </a:r>
            <a:endParaRPr lang="en-US" sz="3200" dirty="0" smtClean="0"/>
          </a:p>
          <a:p>
            <a:pPr>
              <a:buFont typeface="Wingdings" panose="05000000000000000000" pitchFamily="2" charset="2"/>
              <a:buChar char="ü"/>
            </a:pPr>
            <a:r>
              <a:rPr lang="en-US" sz="3200" dirty="0" smtClean="0"/>
              <a:t>They </a:t>
            </a:r>
            <a:r>
              <a:rPr lang="en-US" sz="3200" dirty="0"/>
              <a:t>are also expected to carry out specific functions, and responsibilities. </a:t>
            </a:r>
            <a:endParaRPr lang="en-US" sz="3200" dirty="0" smtClean="0"/>
          </a:p>
          <a:p>
            <a:pPr>
              <a:buFont typeface="Wingdings" panose="05000000000000000000" pitchFamily="2" charset="2"/>
              <a:buChar char="ü"/>
            </a:pPr>
            <a:r>
              <a:rPr lang="en-US" sz="3200" dirty="0" smtClean="0"/>
              <a:t>Managers </a:t>
            </a:r>
            <a:r>
              <a:rPr lang="en-US" sz="3200" dirty="0"/>
              <a:t>also manipulate people, the environment, money, time, and other resources to achieve organizational goals </a:t>
            </a:r>
          </a:p>
          <a:p>
            <a:endParaRPr lang="en-US" sz="3200" dirty="0"/>
          </a:p>
        </p:txBody>
      </p:sp>
    </p:spTree>
    <p:extLst>
      <p:ext uri="{BB962C8B-B14F-4D97-AF65-F5344CB8AC3E}">
        <p14:creationId xmlns:p14="http://schemas.microsoft.com/office/powerpoint/2010/main" val="386103888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Change and change management </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 </a:t>
            </a:r>
            <a:r>
              <a:rPr lang="en-US" dirty="0" smtClean="0"/>
              <a:t>Change </a:t>
            </a:r>
            <a:r>
              <a:rPr lang="en-US" dirty="0"/>
              <a:t>is fundamental in order to guarantee long term success in the organization. Some organizations change in response to external circumstances (reactive change) and others change because they have decided to change (proactive change) </a:t>
            </a:r>
            <a:endParaRPr lang="en-US" dirty="0" smtClean="0"/>
          </a:p>
          <a:p>
            <a:pPr marL="0" indent="0">
              <a:buNone/>
            </a:pPr>
            <a:r>
              <a:rPr lang="en-US" b="1" dirty="0" smtClean="0"/>
              <a:t>a</a:t>
            </a:r>
            <a:r>
              <a:rPr lang="en-US" b="1" dirty="0"/>
              <a:t>. Definition of change </a:t>
            </a:r>
            <a:r>
              <a:rPr lang="en-US" dirty="0"/>
              <a:t>-</a:t>
            </a:r>
            <a:r>
              <a:rPr lang="en-US" dirty="0" smtClean="0"/>
              <a:t>To </a:t>
            </a:r>
            <a:r>
              <a:rPr lang="en-US" dirty="0"/>
              <a:t>change something implies altering it, </a:t>
            </a:r>
            <a:r>
              <a:rPr lang="en-US" dirty="0" smtClean="0"/>
              <a:t>varying </a:t>
            </a:r>
            <a:r>
              <a:rPr lang="en-US" dirty="0"/>
              <a:t>or modifying it in some way. It is also the process of moving from one system to another. It is also the process of making something different from what it was. Also change is any shift in status from an undesirable current status to a desirable future status. </a:t>
            </a:r>
          </a:p>
        </p:txBody>
      </p:sp>
    </p:spTree>
    <p:extLst>
      <p:ext uri="{BB962C8B-B14F-4D97-AF65-F5344CB8AC3E}">
        <p14:creationId xmlns:p14="http://schemas.microsoft.com/office/powerpoint/2010/main" val="172920144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b</a:t>
            </a:r>
            <a:r>
              <a:rPr lang="en-US" b="1" dirty="0"/>
              <a:t>. Types of change </a:t>
            </a:r>
            <a:endParaRPr lang="en-US" dirty="0"/>
          </a:p>
          <a:p>
            <a:r>
              <a:rPr lang="en-US" b="1" dirty="0"/>
              <a:t>Planned change: </a:t>
            </a:r>
            <a:r>
              <a:rPr lang="en-US" dirty="0"/>
              <a:t>Results from deliberative, collaborative effort to improve system operations and facilitate acceptance of the improvement by involved parties </a:t>
            </a:r>
          </a:p>
          <a:p>
            <a:r>
              <a:rPr lang="en-US" b="1" dirty="0"/>
              <a:t>Unplanned /accidental change: </a:t>
            </a:r>
            <a:r>
              <a:rPr lang="en-US" dirty="0"/>
              <a:t>Accidental or reactive change is an adaptive response to an outside stimulus that is directed toward re-establishing balance between system and environment</a:t>
            </a:r>
            <a:r>
              <a:rPr lang="en-US" dirty="0" smtClean="0"/>
              <a:t>.</a:t>
            </a:r>
            <a:endParaRPr lang="en-US" dirty="0"/>
          </a:p>
        </p:txBody>
      </p:sp>
    </p:spTree>
    <p:extLst>
      <p:ext uri="{BB962C8B-B14F-4D97-AF65-F5344CB8AC3E}">
        <p14:creationId xmlns:p14="http://schemas.microsoft.com/office/powerpoint/2010/main" val="273083218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c</a:t>
            </a:r>
            <a:r>
              <a:rPr lang="en-US" b="1" dirty="0"/>
              <a:t>. The change process (planned change) </a:t>
            </a:r>
            <a:endParaRPr lang="en-US" dirty="0"/>
          </a:p>
          <a:p>
            <a:pPr marL="0" indent="0">
              <a:buNone/>
            </a:pPr>
            <a:r>
              <a:rPr lang="en-US" dirty="0"/>
              <a:t>Change is a continual unfolding process rather than an event. The process begins with the present state, moves through a transition period then comes to a desired state once the desired state has been reached the process begins again. The change process is very similar to the problem solving process and involves </a:t>
            </a:r>
            <a:r>
              <a:rPr lang="en-US" dirty="0" smtClean="0"/>
              <a:t>:-</a:t>
            </a:r>
          </a:p>
          <a:p>
            <a:r>
              <a:rPr lang="en-US" b="1" dirty="0"/>
              <a:t>Assessment </a:t>
            </a:r>
            <a:r>
              <a:rPr lang="en-US" dirty="0"/>
              <a:t>At this stage problem or opportunity for change is identified. Data about change is collected from both internal and external sources and then analyzed. Data analysis should support both the need for change and the potential action selected </a:t>
            </a:r>
            <a:r>
              <a:rPr lang="en-US" dirty="0" smtClean="0"/>
              <a:t> </a:t>
            </a:r>
            <a:endParaRPr lang="en-US" dirty="0"/>
          </a:p>
        </p:txBody>
      </p:sp>
    </p:spTree>
    <p:extLst>
      <p:ext uri="{BB962C8B-B14F-4D97-AF65-F5344CB8AC3E}">
        <p14:creationId xmlns:p14="http://schemas.microsoft.com/office/powerpoint/2010/main" val="27301590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Planning: </a:t>
            </a:r>
            <a:r>
              <a:rPr lang="en-US" dirty="0"/>
              <a:t>During planning the change agent determines who will be affected by change and when change will occur. Also all potential actions are examined which </a:t>
            </a:r>
            <a:r>
              <a:rPr lang="en-US" b="1" dirty="0"/>
              <a:t>s</a:t>
            </a:r>
            <a:r>
              <a:rPr lang="en-US" dirty="0"/>
              <a:t>hould include how change will be implemented. An evaluation component to assess if the change met the organizational goals for the change is also constructed </a:t>
            </a:r>
          </a:p>
          <a:p>
            <a:r>
              <a:rPr lang="en-US" b="1" dirty="0"/>
              <a:t>Implement the change</a:t>
            </a:r>
            <a:r>
              <a:rPr lang="en-US" dirty="0"/>
              <a:t>: The plans are put into motion. Interventions are designed to gain the necessary compliance. The change agent creates a supportive climate, obtains and provides feedback and overcomes resistance to change. </a:t>
            </a:r>
          </a:p>
        </p:txBody>
      </p:sp>
    </p:spTree>
    <p:extLst>
      <p:ext uri="{BB962C8B-B14F-4D97-AF65-F5344CB8AC3E}">
        <p14:creationId xmlns:p14="http://schemas.microsoft.com/office/powerpoint/2010/main" val="138674223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Evaluation: </a:t>
            </a:r>
            <a:r>
              <a:rPr lang="en-US" dirty="0"/>
              <a:t>Determine whether change is effective based on outcomes (goals) identified during assessment and using the evaluation method established during planning. The change agent determines whether presumed benefits were achieved from a financial as well as qualitative perspective </a:t>
            </a:r>
          </a:p>
          <a:p>
            <a:r>
              <a:rPr lang="en-US" b="1" dirty="0"/>
              <a:t>Stabilization: </a:t>
            </a:r>
            <a:r>
              <a:rPr lang="en-US" dirty="0"/>
              <a:t>This is achieved by using policies or procedures to make change the norm rather than the innovation. Should occur as soon as possible to complete the change process </a:t>
            </a:r>
          </a:p>
        </p:txBody>
      </p:sp>
    </p:spTree>
    <p:extLst>
      <p:ext uri="{BB962C8B-B14F-4D97-AF65-F5344CB8AC3E}">
        <p14:creationId xmlns:p14="http://schemas.microsoft.com/office/powerpoint/2010/main" val="7233534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d</a:t>
            </a:r>
            <a:r>
              <a:rPr lang="en-US" b="1" dirty="0"/>
              <a:t>. Change theories </a:t>
            </a:r>
            <a:endParaRPr lang="en-US" dirty="0"/>
          </a:p>
          <a:p>
            <a:pPr marL="0" indent="0">
              <a:buNone/>
            </a:pPr>
            <a:r>
              <a:rPr lang="en-US" dirty="0"/>
              <a:t>There are several theories that have been developed concerning the change process. These theories are </a:t>
            </a:r>
          </a:p>
          <a:p>
            <a:pPr marL="0" indent="0">
              <a:buNone/>
            </a:pPr>
            <a:r>
              <a:rPr lang="en-US" dirty="0"/>
              <a:t>I. Lewis force field theory </a:t>
            </a:r>
          </a:p>
          <a:p>
            <a:pPr marL="0" indent="0">
              <a:buNone/>
            </a:pPr>
            <a:r>
              <a:rPr lang="en-US" dirty="0"/>
              <a:t>II. </a:t>
            </a:r>
            <a:r>
              <a:rPr lang="en-US" dirty="0" err="1"/>
              <a:t>Lippitt’s</a:t>
            </a:r>
            <a:r>
              <a:rPr lang="en-US" dirty="0"/>
              <a:t> phases of change </a:t>
            </a:r>
          </a:p>
          <a:p>
            <a:pPr marL="0" indent="0">
              <a:buNone/>
            </a:pPr>
            <a:r>
              <a:rPr lang="en-US" dirty="0"/>
              <a:t>III. Rogers diffusions of innovations </a:t>
            </a:r>
          </a:p>
          <a:p>
            <a:pPr marL="0" indent="0">
              <a:buNone/>
            </a:pPr>
            <a:r>
              <a:rPr lang="en-US" dirty="0"/>
              <a:t>IV. Bridges’ model of managing transitions </a:t>
            </a:r>
          </a:p>
          <a:p>
            <a:pPr marL="0" indent="0">
              <a:buNone/>
            </a:pPr>
            <a:r>
              <a:rPr lang="en-US" dirty="0" smtClean="0"/>
              <a:t>In </a:t>
            </a:r>
            <a:r>
              <a:rPr lang="en-US" dirty="0"/>
              <a:t>this session we are going to review the </a:t>
            </a:r>
            <a:r>
              <a:rPr lang="en-US" dirty="0" err="1"/>
              <a:t>Lewins</a:t>
            </a:r>
            <a:r>
              <a:rPr lang="en-US" dirty="0"/>
              <a:t>’ force field model while you can read about the other theories </a:t>
            </a:r>
          </a:p>
        </p:txBody>
      </p:sp>
    </p:spTree>
    <p:extLst>
      <p:ext uri="{BB962C8B-B14F-4D97-AF65-F5344CB8AC3E}">
        <p14:creationId xmlns:p14="http://schemas.microsoft.com/office/powerpoint/2010/main" val="6866801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err="1"/>
              <a:t>Lewin’s</a:t>
            </a:r>
            <a:r>
              <a:rPr lang="en-US" b="1" dirty="0"/>
              <a:t> force-field model </a:t>
            </a:r>
            <a:r>
              <a:rPr lang="en-US" dirty="0"/>
              <a:t>-</a:t>
            </a:r>
            <a:r>
              <a:rPr lang="en-US" dirty="0" err="1" smtClean="0"/>
              <a:t>Lewin</a:t>
            </a:r>
            <a:r>
              <a:rPr lang="en-US" dirty="0" smtClean="0"/>
              <a:t> </a:t>
            </a:r>
            <a:r>
              <a:rPr lang="en-US" dirty="0"/>
              <a:t>provides a social psychological view of the change process. He sees behavior as a dynamic balance of forces working in opposing directions within a field (e.g. an organization) He suggested that there is need to do an analysis of change situations (which he referred as force field analysis). This includes identifying the following </a:t>
            </a:r>
          </a:p>
          <a:p>
            <a:pPr marL="0" indent="0">
              <a:buNone/>
            </a:pPr>
            <a:r>
              <a:rPr lang="en-US" dirty="0"/>
              <a:t>(</a:t>
            </a:r>
            <a:r>
              <a:rPr lang="en-US" dirty="0" err="1"/>
              <a:t>i</a:t>
            </a:r>
            <a:r>
              <a:rPr lang="en-US" dirty="0"/>
              <a:t>) Driving forces (behaviors’ that facilitate change because they push participants in the desired direction) </a:t>
            </a:r>
          </a:p>
          <a:p>
            <a:pPr marL="0" indent="0">
              <a:buNone/>
            </a:pPr>
            <a:r>
              <a:rPr lang="en-US" dirty="0"/>
              <a:t>(ii) Restraining forces (behaviors that impede change by discouraging participants from making specified changes </a:t>
            </a:r>
          </a:p>
          <a:p>
            <a:endParaRPr lang="en-US" dirty="0"/>
          </a:p>
        </p:txBody>
      </p:sp>
    </p:spTree>
    <p:extLst>
      <p:ext uri="{BB962C8B-B14F-4D97-AF65-F5344CB8AC3E}">
        <p14:creationId xmlns:p14="http://schemas.microsoft.com/office/powerpoint/2010/main" val="10693395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Therefore for change to be effective driving forces must exceed restraining forces. To plan change one must analyze these forces and shift the balance in the direction of change through the following three step </a:t>
            </a:r>
            <a:r>
              <a:rPr lang="en-US" dirty="0" smtClean="0"/>
              <a:t>process:-</a:t>
            </a:r>
          </a:p>
          <a:p>
            <a:pPr marL="0" indent="0">
              <a:buNone/>
            </a:pPr>
            <a:r>
              <a:rPr lang="en-US" b="1" dirty="0"/>
              <a:t>Steps of change according to </a:t>
            </a:r>
            <a:r>
              <a:rPr lang="en-US" b="1" dirty="0" err="1"/>
              <a:t>Lewin</a:t>
            </a:r>
            <a:r>
              <a:rPr lang="en-US" b="1" dirty="0"/>
              <a:t> </a:t>
            </a:r>
            <a:endParaRPr lang="en-US" dirty="0"/>
          </a:p>
          <a:p>
            <a:pPr>
              <a:buFont typeface="Wingdings" panose="05000000000000000000" pitchFamily="2" charset="2"/>
              <a:buChar char="ü"/>
            </a:pPr>
            <a:r>
              <a:rPr lang="en-US" b="1" dirty="0" smtClean="0"/>
              <a:t> Unfreezing </a:t>
            </a:r>
            <a:r>
              <a:rPr lang="en-US" b="1" dirty="0"/>
              <a:t>the existing equilibrium: </a:t>
            </a:r>
            <a:r>
              <a:rPr lang="en-US" dirty="0"/>
              <a:t>Refers to the awareness of an opportunity, need or problem for which some action is necessary. To unfreeze a status quo, a change agent must increase driving forces or decreases restraining forces in the situation. According to </a:t>
            </a:r>
            <a:r>
              <a:rPr lang="en-US" dirty="0" err="1"/>
              <a:t>Lewin</a:t>
            </a:r>
            <a:r>
              <a:rPr lang="en-US" dirty="0"/>
              <a:t> it involves motivating the participants by getting them ready for change, building trust and recognition for the need to change To their attitudes, actively involve the participants in identifying problems and generating solutions. </a:t>
            </a:r>
          </a:p>
        </p:txBody>
      </p:sp>
    </p:spTree>
    <p:extLst>
      <p:ext uri="{BB962C8B-B14F-4D97-AF65-F5344CB8AC3E}">
        <p14:creationId xmlns:p14="http://schemas.microsoft.com/office/powerpoint/2010/main" val="14470306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Move the target system to a new level of equilibrium (moving): </a:t>
            </a:r>
            <a:r>
              <a:rPr lang="en-US" dirty="0"/>
              <a:t>This is done by getting the participants to agree that the status quo is not beneficial to them, encouraging them to view the problem from a new perspective and helping them scan the environment to search for relevant information </a:t>
            </a:r>
            <a:endParaRPr lang="en-US" dirty="0" smtClean="0"/>
          </a:p>
          <a:p>
            <a:r>
              <a:rPr lang="en-US" b="1" dirty="0"/>
              <a:t>Refreeze the system at the new level of equilibrium: </a:t>
            </a:r>
            <a:r>
              <a:rPr lang="en-US" dirty="0"/>
              <a:t>This involves reinforcing the new patterns of behavior (e.g. rewarding for desired behavior or research on new system).Reinforcement can also be done through formal and informal mechanism (e.g. formulating policies, establishing communication channels </a:t>
            </a:r>
          </a:p>
        </p:txBody>
      </p:sp>
    </p:spTree>
    <p:extLst>
      <p:ext uri="{BB962C8B-B14F-4D97-AF65-F5344CB8AC3E}">
        <p14:creationId xmlns:p14="http://schemas.microsoft.com/office/powerpoint/2010/main" val="70367750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e</a:t>
            </a:r>
            <a:r>
              <a:rPr lang="en-US" b="1" dirty="0"/>
              <a:t>. Resistance to change </a:t>
            </a:r>
            <a:endParaRPr lang="en-US" dirty="0"/>
          </a:p>
          <a:p>
            <a:r>
              <a:rPr lang="en-US" dirty="0"/>
              <a:t>Response to change varies from ready acceptance to full blown resistance. Forces that oppose change are labelled resistance. Resistance is anything that leads to delay or additional costs to a change Programme. This could be an extreme delay (non-starter) or mild (a few months) </a:t>
            </a:r>
          </a:p>
          <a:p>
            <a:pPr marL="0" indent="0">
              <a:buNone/>
            </a:pPr>
            <a:r>
              <a:rPr lang="en-US" b="1" dirty="0"/>
              <a:t>Reasons why people resist change </a:t>
            </a:r>
            <a:endParaRPr lang="en-US" dirty="0"/>
          </a:p>
          <a:p>
            <a:r>
              <a:rPr lang="en-US" dirty="0"/>
              <a:t>There are several reasons why people resist change. Among them are the following </a:t>
            </a:r>
          </a:p>
          <a:p>
            <a:pPr marL="0" indent="0">
              <a:buNone/>
            </a:pPr>
            <a:r>
              <a:rPr lang="en-US" dirty="0"/>
              <a:t>I. Fear of unknown: This is where the participants wants the status quo because they are not sure of what will happen when change has </a:t>
            </a:r>
            <a:r>
              <a:rPr lang="en-US" dirty="0" smtClean="0"/>
              <a:t>occurred </a:t>
            </a:r>
            <a:endParaRPr lang="en-US" dirty="0"/>
          </a:p>
          <a:p>
            <a:pPr marL="0" indent="0">
              <a:buNone/>
            </a:pPr>
            <a:r>
              <a:rPr lang="en-US" dirty="0"/>
              <a:t>II. When people do not know what is expected of them either during the change process or after change has occurred </a:t>
            </a:r>
          </a:p>
          <a:p>
            <a:endParaRPr lang="en-US" dirty="0"/>
          </a:p>
        </p:txBody>
      </p:sp>
    </p:spTree>
    <p:extLst>
      <p:ext uri="{BB962C8B-B14F-4D97-AF65-F5344CB8AC3E}">
        <p14:creationId xmlns:p14="http://schemas.microsoft.com/office/powerpoint/2010/main" val="83351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cont.</a:t>
            </a:r>
          </a:p>
          <a:p>
            <a:pPr>
              <a:buFont typeface="Wingdings" panose="05000000000000000000" pitchFamily="2" charset="2"/>
              <a:buChar char="ü"/>
            </a:pPr>
            <a:r>
              <a:rPr lang="en-US" sz="3200" dirty="0" smtClean="0"/>
              <a:t>Managers </a:t>
            </a:r>
            <a:r>
              <a:rPr lang="en-US" sz="3200" dirty="0"/>
              <a:t>work at various levels in an organization. The number of levels will depend on the size of the organization. Generally three levels of management are </a:t>
            </a:r>
            <a:r>
              <a:rPr lang="en-US" sz="3200" dirty="0" smtClean="0"/>
              <a:t>used.</a:t>
            </a:r>
            <a:endParaRPr lang="en-US" dirty="0"/>
          </a:p>
        </p:txBody>
      </p:sp>
    </p:spTree>
    <p:extLst>
      <p:ext uri="{BB962C8B-B14F-4D97-AF65-F5344CB8AC3E}">
        <p14:creationId xmlns:p14="http://schemas.microsoft.com/office/powerpoint/2010/main" val="254089544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II</a:t>
            </a:r>
            <a:r>
              <a:rPr lang="en-US" dirty="0"/>
              <a:t>. When people do not know what is expected of them either during the change process or after change has occurred </a:t>
            </a:r>
          </a:p>
          <a:p>
            <a:pPr marL="0" indent="0">
              <a:buNone/>
            </a:pPr>
            <a:r>
              <a:rPr lang="en-US" dirty="0"/>
              <a:t>III. Parochial self-interests: This is where people resist change because of personal interest is expense of organizational interests. May be they fear that they might loose their position if change occurs. </a:t>
            </a:r>
          </a:p>
          <a:p>
            <a:pPr marL="0" indent="0">
              <a:buNone/>
            </a:pPr>
            <a:r>
              <a:rPr lang="en-US" dirty="0"/>
              <a:t>IV. lack of information about what the change entails and the implication of change </a:t>
            </a:r>
            <a:endParaRPr lang="en-US" dirty="0" smtClean="0"/>
          </a:p>
          <a:p>
            <a:pPr marL="0" indent="0">
              <a:buNone/>
            </a:pPr>
            <a:r>
              <a:rPr lang="en-US" dirty="0" smtClean="0"/>
              <a:t>V</a:t>
            </a:r>
            <a:r>
              <a:rPr lang="en-US" dirty="0"/>
              <a:t>. Mistrust: This occurs especially when people don’t trust the leaders. They might assume that their leaders could be having a hidden agenda e.g. layoff of employees. </a:t>
            </a:r>
          </a:p>
          <a:p>
            <a:endParaRPr lang="en-US" dirty="0"/>
          </a:p>
        </p:txBody>
      </p:sp>
    </p:spTree>
    <p:extLst>
      <p:ext uri="{BB962C8B-B14F-4D97-AF65-F5344CB8AC3E}">
        <p14:creationId xmlns:p14="http://schemas.microsoft.com/office/powerpoint/2010/main" val="408697106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f</a:t>
            </a:r>
            <a:r>
              <a:rPr lang="en-US" b="1" dirty="0"/>
              <a:t>. Measures of dealing with resistance to change </a:t>
            </a:r>
            <a:endParaRPr lang="en-US" dirty="0"/>
          </a:p>
          <a:p>
            <a:pPr marL="0" indent="0">
              <a:buNone/>
            </a:pPr>
            <a:r>
              <a:rPr lang="en-US" dirty="0"/>
              <a:t>I. Communication with employees; Speak in person and privately with those who oppose the change. Get to the root of their reasons for the opposition </a:t>
            </a:r>
          </a:p>
          <a:p>
            <a:pPr marL="0" indent="0">
              <a:buNone/>
            </a:pPr>
            <a:r>
              <a:rPr lang="en-US" dirty="0"/>
              <a:t>II. Educate the people; emphasize the goals of change and how the individual or groups will benefit. Clarify information and provide accurate feedback </a:t>
            </a:r>
          </a:p>
          <a:p>
            <a:pPr marL="0" indent="0">
              <a:buNone/>
            </a:pPr>
            <a:r>
              <a:rPr lang="en-US" dirty="0"/>
              <a:t>III. Facilitation: This can be done by providing the resources required. The change agent should also maintain a climate of support and confidence </a:t>
            </a:r>
          </a:p>
          <a:p>
            <a:endParaRPr lang="en-US" dirty="0"/>
          </a:p>
        </p:txBody>
      </p:sp>
    </p:spTree>
    <p:extLst>
      <p:ext uri="{BB962C8B-B14F-4D97-AF65-F5344CB8AC3E}">
        <p14:creationId xmlns:p14="http://schemas.microsoft.com/office/powerpoint/2010/main" val="406732717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IV</a:t>
            </a:r>
            <a:r>
              <a:rPr lang="en-US" dirty="0"/>
              <a:t>. Involve people affected by change: The change agent should be open to suggestions but clear about the overall purpose and goals. Do not compromise on the intended outcome </a:t>
            </a:r>
          </a:p>
          <a:p>
            <a:pPr marL="0" indent="0">
              <a:buNone/>
            </a:pPr>
            <a:r>
              <a:rPr lang="en-US" dirty="0"/>
              <a:t>V. Negotiation; It is also important to discuss the consequences of resistance e.g. compromised patient care or closure of the organization so that the participants can see the importance of change </a:t>
            </a:r>
          </a:p>
          <a:p>
            <a:pPr marL="0" indent="0">
              <a:buNone/>
            </a:pPr>
            <a:r>
              <a:rPr lang="en-US" dirty="0"/>
              <a:t>VI. Manipulation: This method can be used by rewarding those who have accepted change so that those who are resisting can see there are some benefits and comply </a:t>
            </a:r>
          </a:p>
          <a:p>
            <a:pPr marL="0" indent="0">
              <a:buNone/>
            </a:pPr>
            <a:r>
              <a:rPr lang="en-US" dirty="0"/>
              <a:t>VII. Coercion: This by threatening people who resist change and therefore they comply out of fear </a:t>
            </a:r>
          </a:p>
        </p:txBody>
      </p:sp>
    </p:spTree>
    <p:extLst>
      <p:ext uri="{BB962C8B-B14F-4D97-AF65-F5344CB8AC3E}">
        <p14:creationId xmlns:p14="http://schemas.microsoft.com/office/powerpoint/2010/main" val="162674442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TEAM LEADERSHIP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a</a:t>
            </a:r>
            <a:r>
              <a:rPr lang="en-US" b="1" dirty="0"/>
              <a:t>. Differentiating groups from teams </a:t>
            </a:r>
            <a:endParaRPr lang="en-US" dirty="0"/>
          </a:p>
          <a:p>
            <a:r>
              <a:rPr lang="en-US" dirty="0"/>
              <a:t>A group is an aggregate of individual who interact and mutually influence each other. Both formal and informal groups exist in an organization </a:t>
            </a:r>
          </a:p>
          <a:p>
            <a:r>
              <a:rPr lang="en-US" b="1" dirty="0"/>
              <a:t>Formal Groups: </a:t>
            </a:r>
            <a:r>
              <a:rPr lang="en-US" dirty="0"/>
              <a:t>These are clusters of individuals designated by an organization to perform specified organizational tasks. These may include task forces and committees. </a:t>
            </a:r>
          </a:p>
          <a:p>
            <a:r>
              <a:rPr lang="en-US" b="1" dirty="0"/>
              <a:t>Informal Groups: </a:t>
            </a:r>
            <a:r>
              <a:rPr lang="en-US" dirty="0"/>
              <a:t>These evolve naturally from social interactions that are not defined by an organizational structure e.g. People who take lunch together who convene spontaneously to discuss a clinical dilemma. </a:t>
            </a:r>
          </a:p>
        </p:txBody>
      </p:sp>
    </p:spTree>
    <p:extLst>
      <p:ext uri="{BB962C8B-B14F-4D97-AF65-F5344CB8AC3E}">
        <p14:creationId xmlns:p14="http://schemas.microsoft.com/office/powerpoint/2010/main" val="347967887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Teams: </a:t>
            </a:r>
            <a:r>
              <a:rPr lang="en-US" dirty="0"/>
              <a:t>Teams are real groups in which individuals must work cooperatively with each other in order to achieve some goals. They demonstrate healthy interdependence. A team is composed of a small number of people with complementary skills who are committed to a common purpose, set of performance goals and approach for which they hold themselves mutually accountable. Teams have command or line of authority to perform tasks and membership is based on the specific skills required to accomplish the task. </a:t>
            </a:r>
          </a:p>
        </p:txBody>
      </p:sp>
    </p:spTree>
    <p:extLst>
      <p:ext uri="{BB962C8B-B14F-4D97-AF65-F5344CB8AC3E}">
        <p14:creationId xmlns:p14="http://schemas.microsoft.com/office/powerpoint/2010/main" val="303719440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 Group and team processes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 </a:t>
            </a:r>
            <a:r>
              <a:rPr lang="en-US" dirty="0" smtClean="0"/>
              <a:t>Groups </a:t>
            </a:r>
            <a:r>
              <a:rPr lang="en-US" dirty="0"/>
              <a:t>whether formal or informal typically </a:t>
            </a:r>
            <a:r>
              <a:rPr lang="en-US" dirty="0" smtClean="0"/>
              <a:t>through  </a:t>
            </a:r>
            <a:r>
              <a:rPr lang="en-US" dirty="0"/>
              <a:t>the following phases </a:t>
            </a:r>
          </a:p>
          <a:p>
            <a:r>
              <a:rPr lang="en-US" b="1" dirty="0"/>
              <a:t>Forming</a:t>
            </a:r>
            <a:r>
              <a:rPr lang="en-US" dirty="0"/>
              <a:t>: This is the initial stage of group development in which individual members assemble into a well-defined cluster ( members get to know each other, and very are cautious.. </a:t>
            </a:r>
          </a:p>
          <a:p>
            <a:r>
              <a:rPr lang="en-US" b="1" dirty="0"/>
              <a:t>Storming: </a:t>
            </a:r>
            <a:r>
              <a:rPr lang="en-US" dirty="0"/>
              <a:t>The second stage of group development where members wrestle with roles and relationships. Conflict dissatisfaction and competition arise on important issues related to procedures and behavior. Members often compete for power </a:t>
            </a:r>
            <a:r>
              <a:rPr lang="en-US" dirty="0" smtClean="0"/>
              <a:t>and </a:t>
            </a:r>
            <a:r>
              <a:rPr lang="en-US" dirty="0"/>
              <a:t>status and informal leadership emerges. </a:t>
            </a:r>
          </a:p>
          <a:p>
            <a:r>
              <a:rPr lang="en-US" b="1" dirty="0"/>
              <a:t>Norming: </a:t>
            </a:r>
            <a:r>
              <a:rPr lang="en-US" dirty="0"/>
              <a:t>This is the third phase of Group development. The Group defines its goals and rules of behavior. They also define acceptable and unacceptable behaviors and attitudes. The group structures, roles and relationships become clearer. Cohesiveness also </a:t>
            </a:r>
            <a:r>
              <a:rPr lang="en-US" dirty="0" err="1"/>
              <a:t>developes</a:t>
            </a:r>
            <a:r>
              <a:rPr lang="en-US" dirty="0"/>
              <a:t>. </a:t>
            </a:r>
          </a:p>
        </p:txBody>
      </p:sp>
    </p:spTree>
    <p:extLst>
      <p:ext uri="{BB962C8B-B14F-4D97-AF65-F5344CB8AC3E}">
        <p14:creationId xmlns:p14="http://schemas.microsoft.com/office/powerpoint/2010/main" val="216125682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Performing: </a:t>
            </a:r>
            <a:r>
              <a:rPr lang="en-US" dirty="0"/>
              <a:t>This is the fourth stage. The group members agree on basic purposes and activities and came out the work. Cooperation improves and emotional issues subside. </a:t>
            </a:r>
            <a:r>
              <a:rPr lang="en-US" dirty="0" smtClean="0"/>
              <a:t>Members </a:t>
            </a:r>
            <a:r>
              <a:rPr lang="en-US" dirty="0"/>
              <a:t>communicate effectively and interact in a relaxed atmosphere of sharing. </a:t>
            </a:r>
          </a:p>
          <a:p>
            <a:r>
              <a:rPr lang="en-US" b="1" dirty="0"/>
              <a:t>Adjourning: </a:t>
            </a:r>
            <a:r>
              <a:rPr lang="en-US" dirty="0"/>
              <a:t>This is the final stage of group development, in which a group dissolves after achieving its objectives or reforming with some major changes takes place in the environment </a:t>
            </a:r>
          </a:p>
        </p:txBody>
      </p:sp>
    </p:spTree>
    <p:extLst>
      <p:ext uri="{BB962C8B-B14F-4D97-AF65-F5344CB8AC3E}">
        <p14:creationId xmlns:p14="http://schemas.microsoft.com/office/powerpoint/2010/main" val="23924488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smtClean="0"/>
              <a:t>c</a:t>
            </a:r>
            <a:r>
              <a:rPr lang="en-US" b="1" dirty="0"/>
              <a:t>. Team building/team development </a:t>
            </a:r>
            <a:endParaRPr lang="en-US" dirty="0"/>
          </a:p>
          <a:p>
            <a:r>
              <a:rPr lang="en-US" dirty="0"/>
              <a:t>This is a group development technique that focuses on task and relationship aspects of group functioning in order to build team cohesiveness. </a:t>
            </a:r>
          </a:p>
          <a:p>
            <a:pPr marL="0" indent="0">
              <a:buNone/>
            </a:pPr>
            <a:r>
              <a:rPr lang="en-US" b="1" dirty="0"/>
              <a:t>Team building involves </a:t>
            </a:r>
            <a:endParaRPr lang="en-US" dirty="0"/>
          </a:p>
          <a:p>
            <a:pPr marL="0" indent="0">
              <a:buNone/>
            </a:pPr>
            <a:r>
              <a:rPr lang="en-US" dirty="0"/>
              <a:t>a) Gathering data through individual interviews, questioners and or group meetings about the team and its functioning. </a:t>
            </a:r>
          </a:p>
          <a:p>
            <a:pPr marL="0" indent="0">
              <a:buNone/>
            </a:pPr>
            <a:r>
              <a:rPr lang="en-US" dirty="0"/>
              <a:t>b) Diagnosing the team strengths and arcsine need of development. </a:t>
            </a:r>
          </a:p>
          <a:p>
            <a:pPr marL="0" indent="0">
              <a:buNone/>
            </a:pPr>
            <a:r>
              <a:rPr lang="en-US" dirty="0"/>
              <a:t>c) Holding semi- structured retreat sessions usually directed by an experienced facilitator aimed at addressing priority team problem </a:t>
            </a:r>
          </a:p>
          <a:p>
            <a:endParaRPr lang="en-US" dirty="0"/>
          </a:p>
        </p:txBody>
      </p:sp>
    </p:spTree>
    <p:extLst>
      <p:ext uri="{BB962C8B-B14F-4D97-AF65-F5344CB8AC3E}">
        <p14:creationId xmlns:p14="http://schemas.microsoft.com/office/powerpoint/2010/main" val="424624366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d</a:t>
            </a:r>
            <a:r>
              <a:rPr lang="en-US" b="1" dirty="0"/>
              <a:t>. Characteristics of effective teams </a:t>
            </a:r>
            <a:endParaRPr lang="en-US" dirty="0"/>
          </a:p>
          <a:p>
            <a:pPr marL="0" indent="0">
              <a:buNone/>
            </a:pPr>
            <a:r>
              <a:rPr lang="en-US" dirty="0"/>
              <a:t>I. Clear objectives and agreed goals </a:t>
            </a:r>
          </a:p>
          <a:p>
            <a:pPr marL="0" indent="0">
              <a:buNone/>
            </a:pPr>
            <a:r>
              <a:rPr lang="en-US" dirty="0"/>
              <a:t>II. Openness and confrontation </a:t>
            </a:r>
          </a:p>
          <a:p>
            <a:pPr marL="0" indent="0">
              <a:buNone/>
            </a:pPr>
            <a:r>
              <a:rPr lang="en-US" dirty="0" smtClean="0"/>
              <a:t>III</a:t>
            </a:r>
            <a:r>
              <a:rPr lang="en-US" dirty="0"/>
              <a:t>. Support and trust </a:t>
            </a:r>
          </a:p>
          <a:p>
            <a:pPr marL="0" indent="0">
              <a:buNone/>
            </a:pPr>
            <a:r>
              <a:rPr lang="en-US" dirty="0"/>
              <a:t>IV. Co-operation and conflict </a:t>
            </a:r>
          </a:p>
          <a:p>
            <a:pPr marL="0" indent="0">
              <a:buNone/>
            </a:pPr>
            <a:r>
              <a:rPr lang="en-US" dirty="0"/>
              <a:t>V. Sound procedures </a:t>
            </a:r>
          </a:p>
          <a:p>
            <a:pPr marL="0" indent="0">
              <a:buNone/>
            </a:pPr>
            <a:r>
              <a:rPr lang="en-US" dirty="0"/>
              <a:t>VI. Appropriate leadership </a:t>
            </a:r>
          </a:p>
          <a:p>
            <a:pPr marL="0" indent="0">
              <a:buNone/>
            </a:pPr>
            <a:r>
              <a:rPr lang="en-US" dirty="0"/>
              <a:t>VII. Regular review </a:t>
            </a:r>
          </a:p>
          <a:p>
            <a:pPr marL="0" indent="0">
              <a:buNone/>
            </a:pPr>
            <a:r>
              <a:rPr lang="en-US" dirty="0"/>
              <a:t>VIII. Individual development </a:t>
            </a:r>
          </a:p>
          <a:p>
            <a:pPr marL="0" indent="0">
              <a:buNone/>
            </a:pPr>
            <a:r>
              <a:rPr lang="en-US" dirty="0"/>
              <a:t>IX. Sound intergroup relations </a:t>
            </a:r>
          </a:p>
          <a:p>
            <a:endParaRPr lang="en-US" dirty="0"/>
          </a:p>
        </p:txBody>
      </p:sp>
    </p:spTree>
    <p:extLst>
      <p:ext uri="{BB962C8B-B14F-4D97-AF65-F5344CB8AC3E}">
        <p14:creationId xmlns:p14="http://schemas.microsoft.com/office/powerpoint/2010/main" val="6848506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a:t>
            </a:r>
            <a:endParaRPr lang="en-US" dirty="0"/>
          </a:p>
        </p:txBody>
      </p:sp>
      <p:sp>
        <p:nvSpPr>
          <p:cNvPr id="3" name="Content Placeholder 2"/>
          <p:cNvSpPr>
            <a:spLocks noGrp="1"/>
          </p:cNvSpPr>
          <p:nvPr>
            <p:ph idx="1"/>
          </p:nvPr>
        </p:nvSpPr>
        <p:spPr/>
        <p:txBody>
          <a:bodyPr/>
          <a:lstStyle/>
          <a:p>
            <a:pPr marL="0" indent="0">
              <a:buNone/>
            </a:pPr>
            <a:r>
              <a:rPr lang="en-US" b="1" dirty="0" smtClean="0"/>
              <a:t> a</a:t>
            </a:r>
            <a:r>
              <a:rPr lang="en-US" b="1" dirty="0"/>
              <a:t>. Definition of problem solving </a:t>
            </a:r>
            <a:endParaRPr lang="en-US" dirty="0"/>
          </a:p>
          <a:p>
            <a:pPr marL="0" indent="0">
              <a:buNone/>
            </a:pPr>
            <a:r>
              <a:rPr lang="en-US" dirty="0" smtClean="0"/>
              <a:t>Problem </a:t>
            </a:r>
            <a:r>
              <a:rPr lang="en-US" dirty="0"/>
              <a:t>solving is a systematic process that focuses on analyzing a difficult situation. Problem solving is also an active process that starts with a problem and ends with a solution. </a:t>
            </a:r>
          </a:p>
          <a:p>
            <a:r>
              <a:rPr lang="en-US" dirty="0"/>
              <a:t>Problem solving always includes a decision-making </a:t>
            </a:r>
            <a:r>
              <a:rPr lang="en-US" dirty="0" smtClean="0"/>
              <a:t>step. Managers </a:t>
            </a:r>
            <a:r>
              <a:rPr lang="en-US" dirty="0"/>
              <a:t>are constantly faced with problems to solve in an organization. </a:t>
            </a:r>
          </a:p>
        </p:txBody>
      </p:sp>
    </p:spTree>
    <p:extLst>
      <p:ext uri="{BB962C8B-B14F-4D97-AF65-F5344CB8AC3E}">
        <p14:creationId xmlns:p14="http://schemas.microsoft.com/office/powerpoint/2010/main" val="2460996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b="1" dirty="0"/>
              <a:t>Levels of management </a:t>
            </a:r>
            <a:endParaRPr lang="en-US" sz="3200" dirty="0"/>
          </a:p>
          <a:p>
            <a:pPr marL="0" indent="0">
              <a:buNone/>
            </a:pPr>
            <a:r>
              <a:rPr lang="en-US" sz="3200" b="1" dirty="0" smtClean="0"/>
              <a:t>1. First </a:t>
            </a:r>
            <a:r>
              <a:rPr lang="en-US" sz="3200" b="1" dirty="0"/>
              <a:t>level management: </a:t>
            </a:r>
            <a:r>
              <a:rPr lang="en-US" sz="3200" dirty="0"/>
              <a:t>The first level managers are also referred as first line managers and they are responsible for supervising the work of non-managerial personnel and the day to day activities of a specific work units or ward. They are the lowest level. In a hospital, setting these would include, </a:t>
            </a:r>
            <a:r>
              <a:rPr lang="en-US" sz="3200" dirty="0" smtClean="0"/>
              <a:t>ward </a:t>
            </a:r>
            <a:r>
              <a:rPr lang="en-US" sz="3200" dirty="0"/>
              <a:t>In-charge. They are responsible for </a:t>
            </a:r>
            <a:r>
              <a:rPr lang="en-US" sz="3200" dirty="0" smtClean="0"/>
              <a:t>clinical </a:t>
            </a:r>
            <a:r>
              <a:rPr lang="en-US" sz="3200" dirty="0"/>
              <a:t>practice, assigning staff to patients, interfacing with the public, patient care delivery </a:t>
            </a:r>
          </a:p>
        </p:txBody>
      </p:sp>
    </p:spTree>
    <p:extLst>
      <p:ext uri="{BB962C8B-B14F-4D97-AF65-F5344CB8AC3E}">
        <p14:creationId xmlns:p14="http://schemas.microsoft.com/office/powerpoint/2010/main" val="377439970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b</a:t>
            </a:r>
            <a:r>
              <a:rPr lang="en-US" b="1" dirty="0"/>
              <a:t>. Scientific Problem Solving </a:t>
            </a:r>
            <a:endParaRPr lang="en-US" dirty="0"/>
          </a:p>
          <a:p>
            <a:r>
              <a:rPr lang="en-US" dirty="0"/>
              <a:t>Most problems are solved using step by step problem solving process. Problem solving uses critical thinking to gather and analyze data/information, creative thinking to come up with solutions and decision making at key steps on the process. </a:t>
            </a:r>
            <a:endParaRPr lang="en-US" dirty="0" smtClean="0"/>
          </a:p>
          <a:p>
            <a:pPr marL="0" indent="0">
              <a:buNone/>
            </a:pPr>
            <a:r>
              <a:rPr lang="en-US" b="1" dirty="0" smtClean="0"/>
              <a:t>c</a:t>
            </a:r>
            <a:r>
              <a:rPr lang="en-US" b="1" dirty="0"/>
              <a:t>. Steps of the scientific problem solving process </a:t>
            </a:r>
            <a:endParaRPr lang="en-US" dirty="0"/>
          </a:p>
          <a:p>
            <a:r>
              <a:rPr lang="en-US" dirty="0"/>
              <a:t>Problem solving process has the following seven steps </a:t>
            </a:r>
          </a:p>
        </p:txBody>
      </p:sp>
    </p:spTree>
    <p:extLst>
      <p:ext uri="{BB962C8B-B14F-4D97-AF65-F5344CB8AC3E}">
        <p14:creationId xmlns:p14="http://schemas.microsoft.com/office/powerpoint/2010/main" val="131371443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Define the problem, Issue or Situation: </a:t>
            </a:r>
            <a:r>
              <a:rPr lang="en-US" dirty="0"/>
              <a:t>The most common cause of failure in problem solving is improper identification of the problem. In work settings problems fall under certain categories e.g. Manpower, methods, machines and material The definition of the problem should be a descriptive statement of the state of affairs but not a judgmental or a conclusion. </a:t>
            </a:r>
          </a:p>
          <a:p>
            <a:r>
              <a:rPr lang="en-US" b="1" dirty="0"/>
              <a:t>Gather information/Data: </a:t>
            </a:r>
            <a:r>
              <a:rPr lang="en-US" dirty="0"/>
              <a:t>Collect the facts that can provide the clues to the scope and solution of the problem. Obtain relevant, valid accurate and detailed descriptions from appropriate people or sources and put the information in writing </a:t>
            </a:r>
          </a:p>
        </p:txBody>
      </p:sp>
    </p:spTree>
    <p:extLst>
      <p:ext uri="{BB962C8B-B14F-4D97-AF65-F5344CB8AC3E}">
        <p14:creationId xmlns:p14="http://schemas.microsoft.com/office/powerpoint/2010/main" val="7557672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Analyze the information/data: </a:t>
            </a:r>
            <a:r>
              <a:rPr lang="en-US" dirty="0"/>
              <a:t>Categorize information in order of reliability</a:t>
            </a:r>
            <a:r>
              <a:rPr lang="en-US" b="1" dirty="0"/>
              <a:t>. </a:t>
            </a:r>
            <a:r>
              <a:rPr lang="en-US" dirty="0"/>
              <a:t>List information from most important to least important and set information into a time sequence Information can also be categorized in terms of cause and effect e.g. is A causing B. The information can also Classified into categories e.g. human factors, technical factors rules/procedures, legal and ethical issues. </a:t>
            </a:r>
          </a:p>
          <a:p>
            <a:r>
              <a:rPr lang="en-US" b="1" dirty="0"/>
              <a:t>Develop Solutions: </a:t>
            </a:r>
            <a:r>
              <a:rPr lang="en-US" dirty="0"/>
              <a:t>As the information is being analyzed numerous solutions will come up and should be written down and plans made to immediately start developing the best of them. Develop alternative solutions, in case the first order solution proves impossible. </a:t>
            </a:r>
          </a:p>
        </p:txBody>
      </p:sp>
    </p:spTree>
    <p:extLst>
      <p:ext uri="{BB962C8B-B14F-4D97-AF65-F5344CB8AC3E}">
        <p14:creationId xmlns:p14="http://schemas.microsoft.com/office/powerpoint/2010/main" val="306277401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Make a Decision: </a:t>
            </a:r>
            <a:r>
              <a:rPr lang="en-US" dirty="0"/>
              <a:t>Select one solution that is most feasible and satisfactory and has the fewest consequences. </a:t>
            </a:r>
          </a:p>
          <a:p>
            <a:r>
              <a:rPr lang="en-US" b="1" dirty="0"/>
              <a:t>Implement the decision: </a:t>
            </a:r>
            <a:r>
              <a:rPr lang="en-US" dirty="0"/>
              <a:t>The manager implements the decision after selecting the best cause of action. </a:t>
            </a:r>
          </a:p>
          <a:p>
            <a:r>
              <a:rPr lang="en-US" b="1" dirty="0"/>
              <a:t>Evaluate the solution: </a:t>
            </a:r>
            <a:r>
              <a:rPr lang="en-US" dirty="0"/>
              <a:t>Review the plan instituted and compare the actual results and benefits to those of the idealized solutions. The </a:t>
            </a:r>
            <a:r>
              <a:rPr lang="en-US" dirty="0" smtClean="0"/>
              <a:t>Manager </a:t>
            </a:r>
            <a:r>
              <a:rPr lang="en-US" dirty="0"/>
              <a:t>should ask herself or himself: Is the solution being implemented?, are the results better or worse than expected and how can he/she ensure that the solution continues to be used and to work? </a:t>
            </a:r>
          </a:p>
        </p:txBody>
      </p:sp>
    </p:spTree>
    <p:extLst>
      <p:ext uri="{BB962C8B-B14F-4D97-AF65-F5344CB8AC3E}">
        <p14:creationId xmlns:p14="http://schemas.microsoft.com/office/powerpoint/2010/main" val="369902293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Solving Principles </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 </a:t>
            </a:r>
            <a:r>
              <a:rPr lang="en-US" dirty="0" smtClean="0"/>
              <a:t>To </a:t>
            </a:r>
            <a:r>
              <a:rPr lang="en-US" dirty="0"/>
              <a:t>be able to solve problems effectively it is important to apply the following principles </a:t>
            </a:r>
          </a:p>
          <a:p>
            <a:pPr marL="0" indent="0">
              <a:buNone/>
            </a:pPr>
            <a:r>
              <a:rPr lang="en-US" dirty="0"/>
              <a:t>I. Separate large problems from small ones, and rely on policy for small problems while conserving managerial time for solving major problems. </a:t>
            </a:r>
          </a:p>
          <a:p>
            <a:pPr marL="0" indent="0">
              <a:buNone/>
            </a:pPr>
            <a:r>
              <a:rPr lang="en-US" dirty="0"/>
              <a:t>II. Delegate smaller problems to subordinates trained to handle them. </a:t>
            </a:r>
          </a:p>
          <a:p>
            <a:pPr marL="0" indent="0">
              <a:buNone/>
            </a:pPr>
            <a:r>
              <a:rPr lang="en-US" dirty="0"/>
              <a:t>III. Seek information for problem solving from internal and external experts so that the solution will be based on current knowledge </a:t>
            </a:r>
          </a:p>
          <a:p>
            <a:endParaRPr lang="en-US" dirty="0"/>
          </a:p>
        </p:txBody>
      </p:sp>
    </p:spTree>
    <p:extLst>
      <p:ext uri="{BB962C8B-B14F-4D97-AF65-F5344CB8AC3E}">
        <p14:creationId xmlns:p14="http://schemas.microsoft.com/office/powerpoint/2010/main" val="24818340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IV</a:t>
            </a:r>
            <a:r>
              <a:rPr lang="en-US" dirty="0"/>
              <a:t>. Approach problems in relaxed fashion and avoid solving problems under stress. </a:t>
            </a:r>
          </a:p>
          <a:p>
            <a:pPr marL="0" indent="0">
              <a:buNone/>
            </a:pPr>
            <a:r>
              <a:rPr lang="en-US" dirty="0"/>
              <a:t>V. After appropriate consideration, select and implement the best solutions without rumination. (do not agonize over selecting a solution) it is impossible to expect 100% accuracy in diagnosing and resolving problems </a:t>
            </a:r>
          </a:p>
        </p:txBody>
      </p:sp>
    </p:spTree>
    <p:extLst>
      <p:ext uri="{BB962C8B-B14F-4D97-AF65-F5344CB8AC3E}">
        <p14:creationId xmlns:p14="http://schemas.microsoft.com/office/powerpoint/2010/main" val="397569616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Decision making </a:t>
            </a:r>
            <a:r>
              <a:rPr lang="en-US" dirty="0"/>
              <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smtClean="0"/>
              <a:t>Definition</a:t>
            </a:r>
            <a:r>
              <a:rPr lang="en-US" b="1" dirty="0"/>
              <a:t>: </a:t>
            </a:r>
            <a:endParaRPr lang="en-US" dirty="0"/>
          </a:p>
          <a:p>
            <a:r>
              <a:rPr lang="en-US" dirty="0"/>
              <a:t>Decision making is a complex, cognitive process often defined as choosing a particular course of action. </a:t>
            </a:r>
          </a:p>
          <a:p>
            <a:r>
              <a:rPr lang="en-US" dirty="0" smtClean="0"/>
              <a:t> </a:t>
            </a:r>
            <a:r>
              <a:rPr lang="en-US" dirty="0"/>
              <a:t>“the process of making choices or reaching conclusions </a:t>
            </a:r>
            <a:endParaRPr lang="en-US" dirty="0" smtClean="0"/>
          </a:p>
          <a:p>
            <a:r>
              <a:rPr lang="en-US" dirty="0" smtClean="0"/>
              <a:t>Choice made from at least two alternatives </a:t>
            </a:r>
            <a:endParaRPr lang="en-US" dirty="0"/>
          </a:p>
        </p:txBody>
      </p:sp>
    </p:spTree>
    <p:extLst>
      <p:ext uri="{BB962C8B-B14F-4D97-AF65-F5344CB8AC3E}">
        <p14:creationId xmlns:p14="http://schemas.microsoft.com/office/powerpoint/2010/main" val="216702930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Rational decision making process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 </a:t>
            </a:r>
            <a:r>
              <a:rPr lang="en-US" dirty="0" smtClean="0"/>
              <a:t>The </a:t>
            </a:r>
            <a:r>
              <a:rPr lang="en-US" dirty="0"/>
              <a:t>primary steps of decision making process are similar to those of problem solving. </a:t>
            </a:r>
          </a:p>
          <a:p>
            <a:pPr marL="0" indent="0">
              <a:buNone/>
            </a:pPr>
            <a:r>
              <a:rPr lang="en-US" dirty="0"/>
              <a:t>I. Define the problem/issue and diagnose the problem. </a:t>
            </a:r>
          </a:p>
          <a:p>
            <a:pPr marL="0" indent="0">
              <a:buNone/>
            </a:pPr>
            <a:r>
              <a:rPr lang="en-US" dirty="0"/>
              <a:t>II. Collect relevant data </a:t>
            </a:r>
          </a:p>
          <a:p>
            <a:pPr marL="0" indent="0">
              <a:buNone/>
            </a:pPr>
            <a:r>
              <a:rPr lang="en-US" dirty="0"/>
              <a:t>III. Develop alternative solutions </a:t>
            </a:r>
          </a:p>
          <a:p>
            <a:pPr marL="0" indent="0">
              <a:buNone/>
            </a:pPr>
            <a:r>
              <a:rPr lang="en-US" dirty="0"/>
              <a:t>IV. Assess consequences </a:t>
            </a:r>
          </a:p>
          <a:p>
            <a:pPr marL="0" indent="0">
              <a:buNone/>
            </a:pPr>
            <a:r>
              <a:rPr lang="en-US" dirty="0"/>
              <a:t>V. Select optimum solution </a:t>
            </a:r>
          </a:p>
          <a:p>
            <a:pPr marL="0" indent="0">
              <a:buNone/>
            </a:pPr>
            <a:r>
              <a:rPr lang="en-US" dirty="0"/>
              <a:t>VI. Implement solution </a:t>
            </a:r>
          </a:p>
          <a:p>
            <a:pPr marL="0" indent="0">
              <a:buNone/>
            </a:pPr>
            <a:r>
              <a:rPr lang="en-US" dirty="0"/>
              <a:t>VII. Measure and monitor </a:t>
            </a:r>
          </a:p>
          <a:p>
            <a:endParaRPr lang="en-US" dirty="0"/>
          </a:p>
        </p:txBody>
      </p:sp>
    </p:spTree>
    <p:extLst>
      <p:ext uri="{BB962C8B-B14F-4D97-AF65-F5344CB8AC3E}">
        <p14:creationId xmlns:p14="http://schemas.microsoft.com/office/powerpoint/2010/main" val="270685331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DELEGATION </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a:t>It is the process by which responsibility and authority for performing a task (function, activity, decision is transferred to another individual who accepts that authority and responsibility. The delegator remains accountable and responsible for the tasks </a:t>
            </a:r>
          </a:p>
        </p:txBody>
      </p:sp>
    </p:spTree>
    <p:extLst>
      <p:ext uri="{BB962C8B-B14F-4D97-AF65-F5344CB8AC3E}">
        <p14:creationId xmlns:p14="http://schemas.microsoft.com/office/powerpoint/2010/main" val="357564855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Principles for effective delegation: </a:t>
            </a:r>
            <a:endParaRPr lang="en-US" dirty="0"/>
          </a:p>
          <a:p>
            <a:r>
              <a:rPr lang="en-US" dirty="0"/>
              <a:t>I. </a:t>
            </a:r>
            <a:r>
              <a:rPr lang="en-US" b="1" dirty="0"/>
              <a:t>Grant proper amount of authority</a:t>
            </a:r>
            <a:r>
              <a:rPr lang="en-US" dirty="0"/>
              <a:t>: Responsibility should not be less than authority delegated. </a:t>
            </a:r>
          </a:p>
          <a:p>
            <a:pPr marL="0" indent="0">
              <a:buNone/>
            </a:pPr>
            <a:r>
              <a:rPr lang="en-US" dirty="0"/>
              <a:t>II. </a:t>
            </a:r>
            <a:r>
              <a:rPr lang="en-US" b="1" dirty="0"/>
              <a:t>Define the results expected</a:t>
            </a:r>
            <a:r>
              <a:rPr lang="en-US" dirty="0"/>
              <a:t>: Delegation must define results expected (don’t give ambiguous instructions). </a:t>
            </a:r>
          </a:p>
          <a:p>
            <a:pPr marL="0" indent="0">
              <a:buNone/>
            </a:pPr>
            <a:r>
              <a:rPr lang="en-US" dirty="0"/>
              <a:t>III. </a:t>
            </a:r>
            <a:r>
              <a:rPr lang="en-US" b="1" dirty="0"/>
              <a:t>Consider the capabilities of the subordinates</a:t>
            </a:r>
            <a:r>
              <a:rPr lang="en-US" dirty="0"/>
              <a:t>: While delegating consider the background, experience, intelligence, training and the limitations of the delegate </a:t>
            </a:r>
          </a:p>
          <a:p>
            <a:endParaRPr lang="en-US" dirty="0"/>
          </a:p>
        </p:txBody>
      </p:sp>
    </p:spTree>
    <p:extLst>
      <p:ext uri="{BB962C8B-B14F-4D97-AF65-F5344CB8AC3E}">
        <p14:creationId xmlns:p14="http://schemas.microsoft.com/office/powerpoint/2010/main" val="263113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a:t>Personnel development, ensuring compliance with regulatory and professional standards, maintaining discipline and motivating staff to achieve the organizational goals. First level managers are also responsible for fostering inter-disciplinary, collaborative and strategic planning. </a:t>
            </a:r>
          </a:p>
        </p:txBody>
      </p:sp>
    </p:spTree>
    <p:extLst>
      <p:ext uri="{BB962C8B-B14F-4D97-AF65-F5344CB8AC3E}">
        <p14:creationId xmlns:p14="http://schemas.microsoft.com/office/powerpoint/2010/main" val="102195926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IV</a:t>
            </a:r>
            <a:r>
              <a:rPr lang="en-US" dirty="0"/>
              <a:t>. </a:t>
            </a:r>
            <a:r>
              <a:rPr lang="en-US" b="1" dirty="0"/>
              <a:t>Make sure authority is clearly stated</a:t>
            </a:r>
            <a:r>
              <a:rPr lang="en-US" dirty="0"/>
              <a:t>: Authority relationships should be clearly defined not only to the subordinate but also to others concerned as well. Everyone must know who is in charge and where authority rests. </a:t>
            </a:r>
          </a:p>
          <a:p>
            <a:pPr marL="0" indent="0">
              <a:buNone/>
            </a:pPr>
            <a:r>
              <a:rPr lang="en-US" dirty="0"/>
              <a:t>V. </a:t>
            </a:r>
            <a:r>
              <a:rPr lang="en-US" b="1" dirty="0"/>
              <a:t>Modify authority whenever necessary</a:t>
            </a:r>
            <a:r>
              <a:rPr lang="en-US" dirty="0"/>
              <a:t>: Authority is always revocable or subject to modification and can be increased or decreased or even withdrawn altogether (depending on situations and also environment). </a:t>
            </a:r>
          </a:p>
          <a:p>
            <a:pPr marL="0" indent="0">
              <a:buNone/>
            </a:pPr>
            <a:r>
              <a:rPr lang="en-US" dirty="0"/>
              <a:t>VI. </a:t>
            </a:r>
            <a:r>
              <a:rPr lang="en-US" b="1" dirty="0"/>
              <a:t>Follow unit of command/chain of command</a:t>
            </a:r>
            <a:r>
              <a:rPr lang="en-US" dirty="0"/>
              <a:t>: Authority should flow from the highest manager to all subordinates (each individual reports to one superior except in matrix organizations (according to functional areas). </a:t>
            </a:r>
          </a:p>
        </p:txBody>
      </p:sp>
    </p:spTree>
    <p:extLst>
      <p:ext uri="{BB962C8B-B14F-4D97-AF65-F5344CB8AC3E}">
        <p14:creationId xmlns:p14="http://schemas.microsoft.com/office/powerpoint/2010/main" val="696168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VII</a:t>
            </a:r>
            <a:r>
              <a:rPr lang="en-US" dirty="0"/>
              <a:t>. </a:t>
            </a:r>
            <a:r>
              <a:rPr lang="en-US" b="1" dirty="0"/>
              <a:t>Develop a willingness to delegate</a:t>
            </a:r>
            <a:r>
              <a:rPr lang="en-US" dirty="0"/>
              <a:t>: Managers lack confidence in their staff, fear to loose control. Let go and let others make mistakes if delegation is to work. </a:t>
            </a:r>
          </a:p>
          <a:p>
            <a:pPr marL="0" indent="0">
              <a:buNone/>
            </a:pPr>
            <a:r>
              <a:rPr lang="en-US" dirty="0"/>
              <a:t>VIII. </a:t>
            </a:r>
            <a:r>
              <a:rPr lang="en-US" b="1" dirty="0"/>
              <a:t>Create a supportive </a:t>
            </a:r>
            <a:r>
              <a:rPr lang="en-US" b="1" dirty="0" smtClean="0"/>
              <a:t>climate. Give </a:t>
            </a:r>
            <a:r>
              <a:rPr lang="en-US" dirty="0" smtClean="0"/>
              <a:t> </a:t>
            </a:r>
            <a:r>
              <a:rPr lang="en-US" dirty="0"/>
              <a:t>moral and material support. Provide advice and encouragement continuously </a:t>
            </a:r>
          </a:p>
          <a:p>
            <a:endParaRPr lang="en-US" dirty="0"/>
          </a:p>
        </p:txBody>
      </p:sp>
    </p:spTree>
    <p:extLst>
      <p:ext uri="{BB962C8B-B14F-4D97-AF65-F5344CB8AC3E}">
        <p14:creationId xmlns:p14="http://schemas.microsoft.com/office/powerpoint/2010/main" val="42259607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IX</a:t>
            </a:r>
            <a:r>
              <a:rPr lang="en-US" dirty="0"/>
              <a:t>. </a:t>
            </a:r>
            <a:r>
              <a:rPr lang="en-US" b="1" dirty="0"/>
              <a:t>Develop effective communication system</a:t>
            </a:r>
            <a:r>
              <a:rPr lang="en-US" dirty="0" smtClean="0"/>
              <a:t>. There </a:t>
            </a:r>
            <a:r>
              <a:rPr lang="en-US" dirty="0"/>
              <a:t>should be free flow of communication between superior and subordinates for subordinates to seek clarification and guidance from superior. </a:t>
            </a:r>
          </a:p>
          <a:p>
            <a:pPr marL="0" indent="0">
              <a:buNone/>
            </a:pPr>
            <a:r>
              <a:rPr lang="en-US" b="1" dirty="0"/>
              <a:t>X. Establish an effective control system: </a:t>
            </a:r>
            <a:r>
              <a:rPr lang="en-US" dirty="0"/>
              <a:t>Controls consent that authority delegated is used properly. Superior should set performance standards and evaluate subordinate periodically and help them improve. </a:t>
            </a:r>
          </a:p>
          <a:p>
            <a:pPr marL="0" indent="0">
              <a:buNone/>
            </a:pPr>
            <a:r>
              <a:rPr lang="en-US" dirty="0"/>
              <a:t>XI. </a:t>
            </a:r>
            <a:r>
              <a:rPr lang="en-US" b="1" dirty="0"/>
              <a:t>Appropriate incentives</a:t>
            </a:r>
            <a:r>
              <a:rPr lang="en-US" dirty="0"/>
              <a:t>: Suitable financial and non-financial incentives should be provided to reward subordinates for successful assumption of authority and completion of responsibility </a:t>
            </a:r>
          </a:p>
          <a:p>
            <a:endParaRPr lang="en-US" dirty="0"/>
          </a:p>
        </p:txBody>
      </p:sp>
    </p:spTree>
    <p:extLst>
      <p:ext uri="{BB962C8B-B14F-4D97-AF65-F5344CB8AC3E}">
        <p14:creationId xmlns:p14="http://schemas.microsoft.com/office/powerpoint/2010/main" val="322465762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Delegation is a process and therefore follows several steps. </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1</a:t>
            </a:r>
            <a:r>
              <a:rPr lang="en-US" dirty="0"/>
              <a:t>. </a:t>
            </a:r>
            <a:r>
              <a:rPr lang="en-US" b="1" dirty="0"/>
              <a:t>Decide what to delegate: </a:t>
            </a:r>
            <a:r>
              <a:rPr lang="en-US" dirty="0"/>
              <a:t>Delegate only an aspect of your work for which you have responsibility and authority. You need to define the nature of the task</a:t>
            </a:r>
            <a:r>
              <a:rPr lang="en-US" b="1" dirty="0"/>
              <a:t>. </a:t>
            </a:r>
            <a:r>
              <a:rPr lang="en-US" dirty="0"/>
              <a:t>In defining the nature of the work you need to ask yourself the following questions </a:t>
            </a:r>
          </a:p>
          <a:p>
            <a:pPr marL="0" indent="0">
              <a:buNone/>
            </a:pPr>
            <a:r>
              <a:rPr lang="en-US" dirty="0"/>
              <a:t>a) Does it involve technical skills or special knowledge </a:t>
            </a:r>
          </a:p>
          <a:p>
            <a:pPr marL="0" indent="0">
              <a:buNone/>
            </a:pPr>
            <a:r>
              <a:rPr lang="en-US" dirty="0"/>
              <a:t>b) Are specific qualifications necessary? </a:t>
            </a:r>
          </a:p>
          <a:p>
            <a:pPr marL="0" indent="0">
              <a:buNone/>
            </a:pPr>
            <a:r>
              <a:rPr lang="en-US" dirty="0"/>
              <a:t>c) Is the delegation of this task restricted by scope of practice, standards or job descriptions? </a:t>
            </a:r>
          </a:p>
          <a:p>
            <a:pPr marL="0" indent="0">
              <a:buNone/>
            </a:pPr>
            <a:r>
              <a:rPr lang="en-US" dirty="0"/>
              <a:t>d) How complex is the task. </a:t>
            </a:r>
          </a:p>
          <a:p>
            <a:pPr marL="0" indent="0">
              <a:buNone/>
            </a:pPr>
            <a:r>
              <a:rPr lang="en-US" dirty="0"/>
              <a:t>e) Is training or education required? </a:t>
            </a:r>
          </a:p>
          <a:p>
            <a:pPr marL="0" indent="0">
              <a:buNone/>
            </a:pPr>
            <a:r>
              <a:rPr lang="en-US" dirty="0"/>
              <a:t>f) Is the task required to be done in a particular way or is there room for creativity. </a:t>
            </a:r>
          </a:p>
          <a:p>
            <a:pPr marL="0" indent="0">
              <a:buNone/>
            </a:pPr>
            <a:r>
              <a:rPr lang="en-US" dirty="0"/>
              <a:t>g) Would a change in circumstance affect who could perform the task. </a:t>
            </a:r>
          </a:p>
        </p:txBody>
      </p:sp>
    </p:spTree>
    <p:extLst>
      <p:ext uri="{BB962C8B-B14F-4D97-AF65-F5344CB8AC3E}">
        <p14:creationId xmlns:p14="http://schemas.microsoft.com/office/powerpoint/2010/main" val="167627205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smtClean="0"/>
              <a:t>2</a:t>
            </a:r>
            <a:r>
              <a:rPr lang="en-US" b="1" dirty="0"/>
              <a:t>. Decide on the delegate: </a:t>
            </a:r>
            <a:r>
              <a:rPr lang="en-US" dirty="0"/>
              <a:t>Match tasks to the individual. Analyze the person’s abilities to perform various tasks to be delegated and determine </a:t>
            </a:r>
            <a:r>
              <a:rPr lang="en-US" dirty="0" smtClean="0"/>
              <a:t>. </a:t>
            </a:r>
            <a:r>
              <a:rPr lang="en-US" dirty="0"/>
              <a:t>Delegate to the person next in the hierarchy who has the requisite capabilities and who is legally allowed to do the task and also by organizational policy. </a:t>
            </a:r>
            <a:endParaRPr lang="en-US" dirty="0" smtClean="0"/>
          </a:p>
          <a:p>
            <a:pPr marL="0" indent="0">
              <a:buNone/>
            </a:pPr>
            <a:r>
              <a:rPr lang="en-US" b="1" dirty="0" smtClean="0"/>
              <a:t>3</a:t>
            </a:r>
            <a:r>
              <a:rPr lang="en-US" b="1" dirty="0"/>
              <a:t>. Define the task/communicate : </a:t>
            </a:r>
            <a:r>
              <a:rPr lang="en-US" dirty="0"/>
              <a:t>Clearly define your expectations to the delegate. Plan your meeting with the delegate .Provide enough time to describe the task and your expectations and to entertain questions. Communication should be clear and complete. </a:t>
            </a:r>
          </a:p>
          <a:p>
            <a:endParaRPr lang="en-US" dirty="0"/>
          </a:p>
        </p:txBody>
      </p:sp>
    </p:spTree>
    <p:extLst>
      <p:ext uri="{BB962C8B-B14F-4D97-AF65-F5344CB8AC3E}">
        <p14:creationId xmlns:p14="http://schemas.microsoft.com/office/powerpoint/2010/main" val="404553507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4</a:t>
            </a:r>
            <a:r>
              <a:rPr lang="en-US" b="1" dirty="0"/>
              <a:t>. Reach agreement: </a:t>
            </a:r>
            <a:r>
              <a:rPr lang="en-US" dirty="0"/>
              <a:t>After outline your expectation you must be sure that the delegate agrees to accept responsibility and authority for the task. </a:t>
            </a:r>
            <a:endParaRPr lang="en-US" dirty="0" smtClean="0"/>
          </a:p>
          <a:p>
            <a:pPr marL="0" indent="0">
              <a:buNone/>
            </a:pPr>
            <a:r>
              <a:rPr lang="en-US" b="1" dirty="0" smtClean="0"/>
              <a:t>5</a:t>
            </a:r>
            <a:r>
              <a:rPr lang="en-US" b="1" dirty="0"/>
              <a:t>. Monitor performance and provide feedback: </a:t>
            </a:r>
            <a:r>
              <a:rPr lang="en-US" dirty="0"/>
              <a:t>monitoring performance provides mechanism for feedback and control that ensures that delegated tasks are carried out as agreed </a:t>
            </a:r>
          </a:p>
        </p:txBody>
      </p:sp>
    </p:spTree>
    <p:extLst>
      <p:ext uri="{BB962C8B-B14F-4D97-AF65-F5344CB8AC3E}">
        <p14:creationId xmlns:p14="http://schemas.microsoft.com/office/powerpoint/2010/main" val="8942001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Benefits of Delegation: </a:t>
            </a:r>
            <a:endParaRPr lang="en-US" dirty="0"/>
          </a:p>
        </p:txBody>
      </p:sp>
      <p:sp>
        <p:nvSpPr>
          <p:cNvPr id="3" name="Content Placeholder 2"/>
          <p:cNvSpPr>
            <a:spLocks noGrp="1"/>
          </p:cNvSpPr>
          <p:nvPr>
            <p:ph idx="1"/>
          </p:nvPr>
        </p:nvSpPr>
        <p:spPr/>
        <p:txBody>
          <a:bodyPr/>
          <a:lstStyle/>
          <a:p>
            <a:pPr marL="0" indent="0">
              <a:buNone/>
            </a:pPr>
            <a:r>
              <a:rPr lang="en-US" b="1" dirty="0" smtClean="0"/>
              <a:t> To </a:t>
            </a:r>
            <a:r>
              <a:rPr lang="en-US" b="1" dirty="0"/>
              <a:t>the delegator </a:t>
            </a:r>
            <a:endParaRPr lang="en-US" dirty="0"/>
          </a:p>
          <a:p>
            <a:pPr>
              <a:buFont typeface="Wingdings" panose="05000000000000000000" pitchFamily="2" charset="2"/>
              <a:buChar char="ü"/>
            </a:pPr>
            <a:r>
              <a:rPr lang="en-US" dirty="0" smtClean="0"/>
              <a:t>devote </a:t>
            </a:r>
            <a:r>
              <a:rPr lang="en-US" dirty="0"/>
              <a:t>more time to these tasks that cannot be delegated. With more </a:t>
            </a:r>
            <a:r>
              <a:rPr lang="en-US" dirty="0" smtClean="0"/>
              <a:t>time,</a:t>
            </a:r>
          </a:p>
          <a:p>
            <a:pPr>
              <a:buFont typeface="Wingdings" panose="05000000000000000000" pitchFamily="2" charset="2"/>
              <a:buChar char="ü"/>
            </a:pPr>
            <a:r>
              <a:rPr lang="en-US" dirty="0" smtClean="0"/>
              <a:t>develop </a:t>
            </a:r>
            <a:r>
              <a:rPr lang="en-US" dirty="0"/>
              <a:t>more skills and abilities facilitating the opportunity for career advancement. </a:t>
            </a:r>
            <a:endParaRPr lang="en-US" dirty="0" smtClean="0"/>
          </a:p>
          <a:p>
            <a:pPr>
              <a:buFont typeface="Wingdings" panose="05000000000000000000" pitchFamily="2" charset="2"/>
              <a:buChar char="ü"/>
            </a:pPr>
            <a:r>
              <a:rPr lang="en-US" dirty="0" smtClean="0"/>
              <a:t>Improve </a:t>
            </a:r>
            <a:r>
              <a:rPr lang="en-US" dirty="0"/>
              <a:t>interpersonal relationship with subordinates, </a:t>
            </a:r>
            <a:endParaRPr lang="en-US" dirty="0" smtClean="0"/>
          </a:p>
          <a:p>
            <a:pPr>
              <a:buFont typeface="Wingdings" panose="05000000000000000000" pitchFamily="2" charset="2"/>
              <a:buChar char="ü"/>
            </a:pPr>
            <a:r>
              <a:rPr lang="en-US" dirty="0" smtClean="0"/>
              <a:t>Provides </a:t>
            </a:r>
            <a:r>
              <a:rPr lang="en-US" dirty="0"/>
              <a:t>continuity of work in the delegator’s absence and offers ready </a:t>
            </a:r>
            <a:r>
              <a:rPr lang="en-US" dirty="0" smtClean="0"/>
              <a:t>replacement. </a:t>
            </a:r>
            <a:endParaRPr lang="en-US" dirty="0"/>
          </a:p>
        </p:txBody>
      </p:sp>
    </p:spTree>
    <p:extLst>
      <p:ext uri="{BB962C8B-B14F-4D97-AF65-F5344CB8AC3E}">
        <p14:creationId xmlns:p14="http://schemas.microsoft.com/office/powerpoint/2010/main" val="16603539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To the </a:t>
            </a:r>
            <a:r>
              <a:rPr lang="en-US" b="1" dirty="0" err="1"/>
              <a:t>delegatee</a:t>
            </a:r>
            <a:r>
              <a:rPr lang="en-US" b="1" dirty="0"/>
              <a:t>, </a:t>
            </a:r>
            <a:endParaRPr lang="en-US" b="1" dirty="0" smtClean="0"/>
          </a:p>
          <a:p>
            <a:pPr>
              <a:buFont typeface="Wingdings" panose="05000000000000000000" pitchFamily="2" charset="2"/>
              <a:buChar char="ü"/>
            </a:pPr>
            <a:r>
              <a:rPr lang="en-US" dirty="0" smtClean="0"/>
              <a:t>gains </a:t>
            </a:r>
            <a:r>
              <a:rPr lang="en-US" dirty="0"/>
              <a:t>new skills and abilities that can facilitate upward </a:t>
            </a:r>
            <a:r>
              <a:rPr lang="en-US" dirty="0" smtClean="0"/>
              <a:t>mobility.</a:t>
            </a:r>
          </a:p>
          <a:p>
            <a:pPr>
              <a:buFont typeface="Wingdings" panose="05000000000000000000" pitchFamily="2" charset="2"/>
              <a:buChar char="ü"/>
            </a:pPr>
            <a:r>
              <a:rPr lang="en-US" dirty="0" smtClean="0"/>
              <a:t>Delegation </a:t>
            </a:r>
            <a:r>
              <a:rPr lang="en-US" dirty="0"/>
              <a:t>also brings trust and support thereby building self-esteem and confidence</a:t>
            </a:r>
            <a:r>
              <a:rPr lang="en-US" dirty="0" smtClean="0"/>
              <a:t>.</a:t>
            </a:r>
          </a:p>
          <a:p>
            <a:pPr>
              <a:buFont typeface="Wingdings" panose="05000000000000000000" pitchFamily="2" charset="2"/>
              <a:buChar char="ü"/>
            </a:pPr>
            <a:r>
              <a:rPr lang="en-US" dirty="0" smtClean="0"/>
              <a:t> </a:t>
            </a:r>
            <a:r>
              <a:rPr lang="en-US" dirty="0"/>
              <a:t>Job satisfaction and motivation are also enhanced as individuals feel stimulated by new challenges. </a:t>
            </a:r>
            <a:endParaRPr lang="en-US" dirty="0" smtClean="0"/>
          </a:p>
          <a:p>
            <a:pPr>
              <a:buFont typeface="Wingdings" panose="05000000000000000000" pitchFamily="2" charset="2"/>
              <a:buChar char="ü"/>
            </a:pPr>
            <a:r>
              <a:rPr lang="en-US" dirty="0" smtClean="0"/>
              <a:t>Morale </a:t>
            </a:r>
            <a:r>
              <a:rPr lang="en-US" dirty="0"/>
              <a:t>improves a sense of pride, develops greater awareness of responsibility and individuals feel more appreciated and learn to appreciate the roles and responsibilities of others </a:t>
            </a:r>
          </a:p>
        </p:txBody>
      </p:sp>
    </p:spTree>
    <p:extLst>
      <p:ext uri="{BB962C8B-B14F-4D97-AF65-F5344CB8AC3E}">
        <p14:creationId xmlns:p14="http://schemas.microsoft.com/office/powerpoint/2010/main" val="375450775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To the Organization: </a:t>
            </a:r>
            <a:endParaRPr lang="en-US" b="1" dirty="0" smtClean="0"/>
          </a:p>
          <a:p>
            <a:pPr>
              <a:buFont typeface="Wingdings" panose="05000000000000000000" pitchFamily="2" charset="2"/>
              <a:buChar char="ü"/>
            </a:pPr>
            <a:r>
              <a:rPr lang="en-US" b="1" dirty="0"/>
              <a:t> </a:t>
            </a:r>
            <a:r>
              <a:rPr lang="en-US" b="1" dirty="0" smtClean="0"/>
              <a:t> </a:t>
            </a:r>
            <a:r>
              <a:rPr lang="en-US" dirty="0" smtClean="0"/>
              <a:t> </a:t>
            </a:r>
            <a:r>
              <a:rPr lang="en-US" dirty="0"/>
              <a:t>organization is able to achieve its goals more </a:t>
            </a:r>
            <a:r>
              <a:rPr lang="en-US" dirty="0" smtClean="0"/>
              <a:t>efficiently due to team work, </a:t>
            </a:r>
          </a:p>
          <a:p>
            <a:pPr>
              <a:buFont typeface="Wingdings" panose="05000000000000000000" pitchFamily="2" charset="2"/>
              <a:buChar char="ü"/>
            </a:pPr>
            <a:r>
              <a:rPr lang="en-US" dirty="0" smtClean="0"/>
              <a:t>overtime </a:t>
            </a:r>
            <a:r>
              <a:rPr lang="en-US" dirty="0"/>
              <a:t>and absences decrease and productivity increases and at the same time organization’s financial position may improve. </a:t>
            </a:r>
            <a:endParaRPr lang="en-US" dirty="0" smtClean="0"/>
          </a:p>
          <a:p>
            <a:pPr>
              <a:buFont typeface="Wingdings" panose="05000000000000000000" pitchFamily="2" charset="2"/>
              <a:buChar char="ü"/>
            </a:pPr>
            <a:r>
              <a:rPr lang="en-US" dirty="0" smtClean="0"/>
              <a:t>As </a:t>
            </a:r>
            <a:r>
              <a:rPr lang="en-US" dirty="0"/>
              <a:t>delegation increases efficiency, the quality of care improves and hence patient’s satisfaction </a:t>
            </a:r>
          </a:p>
        </p:txBody>
      </p:sp>
    </p:spTree>
    <p:extLst>
      <p:ext uri="{BB962C8B-B14F-4D97-AF65-F5344CB8AC3E}">
        <p14:creationId xmlns:p14="http://schemas.microsoft.com/office/powerpoint/2010/main" val="22722552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Centralization and decentralization </a:t>
            </a:r>
            <a:endParaRPr lang="en-US" dirty="0"/>
          </a:p>
          <a:p>
            <a:r>
              <a:rPr lang="en-US" dirty="0"/>
              <a:t>Centralization is the degree to which authority is retained by higher level managers with an organization rather than being delegated. If a limited amount of authority is delegated , the </a:t>
            </a:r>
          </a:p>
          <a:p>
            <a:r>
              <a:rPr lang="en-US" dirty="0"/>
              <a:t>organization is usually characterized as being centralized. If significant amount of authority is delegated to lower managers, the organization is described as being decentralized. </a:t>
            </a:r>
            <a:endParaRPr lang="en-US" dirty="0" smtClean="0"/>
          </a:p>
          <a:p>
            <a:pPr marL="0" indent="0">
              <a:buNone/>
            </a:pPr>
            <a:r>
              <a:rPr lang="en-US" b="1" u="sng" dirty="0" smtClean="0"/>
              <a:t>Assignment </a:t>
            </a:r>
          </a:p>
          <a:p>
            <a:pPr marL="0" indent="0">
              <a:buNone/>
            </a:pPr>
            <a:r>
              <a:rPr lang="en-US" dirty="0" smtClean="0"/>
              <a:t>Read and make notes on advantages of centralization and decentralization </a:t>
            </a:r>
            <a:endParaRPr lang="en-US" dirty="0"/>
          </a:p>
        </p:txBody>
      </p:sp>
    </p:spTree>
    <p:extLst>
      <p:ext uri="{BB962C8B-B14F-4D97-AF65-F5344CB8AC3E}">
        <p14:creationId xmlns:p14="http://schemas.microsoft.com/office/powerpoint/2010/main" val="87089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COMPETENCY </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 MODULE COMPETENCY </a:t>
            </a:r>
          </a:p>
          <a:p>
            <a:r>
              <a:rPr lang="en-US" sz="3200" dirty="0" smtClean="0"/>
              <a:t>This module is designed to develop learners competency strengthening health care system at their level within health care system at their level within the health sector </a:t>
            </a:r>
          </a:p>
          <a:p>
            <a:pPr marL="0" indent="0">
              <a:buNone/>
            </a:pPr>
            <a:r>
              <a:rPr lang="en-US" sz="3200" dirty="0" smtClean="0"/>
              <a:t>LEARNING OUTCOMES </a:t>
            </a:r>
          </a:p>
          <a:p>
            <a:pPr>
              <a:buFont typeface="Wingdings" panose="05000000000000000000" pitchFamily="2" charset="2"/>
              <a:buChar char="Ø"/>
            </a:pPr>
            <a:r>
              <a:rPr lang="en-US" sz="3200" dirty="0" smtClean="0"/>
              <a:t>Describe the concepts ,principles ,roles and function of leadership and management </a:t>
            </a:r>
          </a:p>
          <a:p>
            <a:pPr>
              <a:buFont typeface="Wingdings" panose="05000000000000000000" pitchFamily="2" charset="2"/>
              <a:buChar char="Ø"/>
            </a:pPr>
            <a:r>
              <a:rPr lang="en-US" sz="3200" dirty="0" smtClean="0"/>
              <a:t>Explain the organization and coordination of health sector </a:t>
            </a:r>
            <a:endParaRPr lang="en-US" sz="3200" dirty="0"/>
          </a:p>
        </p:txBody>
      </p:sp>
    </p:spTree>
    <p:extLst>
      <p:ext uri="{BB962C8B-B14F-4D97-AF65-F5344CB8AC3E}">
        <p14:creationId xmlns:p14="http://schemas.microsoft.com/office/powerpoint/2010/main" val="3086852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b="1" dirty="0" smtClean="0"/>
              <a:t>2. Middle </a:t>
            </a:r>
            <a:r>
              <a:rPr lang="en-US" sz="3200" b="1" dirty="0"/>
              <a:t>level Management: </a:t>
            </a:r>
            <a:r>
              <a:rPr lang="en-US" sz="3200" dirty="0"/>
              <a:t>The middle level managers supervise a number of first level managers usually with related specialties or in a given geographical area. They have a 24hr responsibility for their defined area. </a:t>
            </a:r>
            <a:endParaRPr lang="en-US" sz="3200" dirty="0" smtClean="0"/>
          </a:p>
          <a:p>
            <a:pPr>
              <a:buFont typeface="Wingdings" panose="05000000000000000000" pitchFamily="2" charset="2"/>
              <a:buChar char="ü"/>
            </a:pPr>
            <a:r>
              <a:rPr lang="en-US" sz="3200" dirty="0" smtClean="0"/>
              <a:t>Typically </a:t>
            </a:r>
            <a:r>
              <a:rPr lang="en-US" sz="3200" dirty="0"/>
              <a:t>middle level managers act as liaison between upper management and first level managers. They are responsible for implementing the policies and plans developed by top managers. They also supervising and coordinate the activities of first line managers. </a:t>
            </a:r>
            <a:endParaRPr lang="en-US" sz="3200" dirty="0" smtClean="0"/>
          </a:p>
        </p:txBody>
      </p:sp>
    </p:spTree>
    <p:extLst>
      <p:ext uri="{BB962C8B-B14F-4D97-AF65-F5344CB8AC3E}">
        <p14:creationId xmlns:p14="http://schemas.microsoft.com/office/powerpoint/2010/main" val="316499016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 </a:t>
            </a:r>
            <a:endParaRPr lang="en-US" dirty="0"/>
          </a:p>
        </p:txBody>
      </p:sp>
      <p:sp>
        <p:nvSpPr>
          <p:cNvPr id="3" name="Content Placeholder 2"/>
          <p:cNvSpPr>
            <a:spLocks noGrp="1"/>
          </p:cNvSpPr>
          <p:nvPr>
            <p:ph idx="1"/>
          </p:nvPr>
        </p:nvSpPr>
        <p:spPr/>
        <p:txBody>
          <a:bodyPr/>
          <a:lstStyle/>
          <a:p>
            <a:r>
              <a:rPr lang="en-US" dirty="0" smtClean="0"/>
              <a:t>Def. :- act or process of exercising conscious control over amount of time spent on specific activities in order to increase efficiency and effectiveness </a:t>
            </a:r>
          </a:p>
          <a:p>
            <a:pPr marL="0" indent="0">
              <a:buNone/>
            </a:pPr>
            <a:r>
              <a:rPr lang="en-US" dirty="0" smtClean="0"/>
              <a:t>Time management skills </a:t>
            </a:r>
          </a:p>
          <a:p>
            <a:pPr>
              <a:buFont typeface="Wingdings" panose="05000000000000000000" pitchFamily="2" charset="2"/>
              <a:buChar char="ü"/>
            </a:pPr>
            <a:r>
              <a:rPr lang="en-US" dirty="0" smtClean="0"/>
              <a:t>Set goals – realistic and achievable </a:t>
            </a:r>
          </a:p>
          <a:p>
            <a:pPr>
              <a:buFont typeface="Wingdings" panose="05000000000000000000" pitchFamily="2" charset="2"/>
              <a:buChar char="ü"/>
            </a:pPr>
            <a:r>
              <a:rPr lang="en-US" dirty="0" smtClean="0"/>
              <a:t>Prioritize work – make a list of task </a:t>
            </a:r>
          </a:p>
          <a:p>
            <a:pPr>
              <a:buFont typeface="Wingdings" panose="05000000000000000000" pitchFamily="2" charset="2"/>
              <a:buChar char="ü"/>
            </a:pPr>
            <a:r>
              <a:rPr lang="en-US" dirty="0" smtClean="0"/>
              <a:t>Delegate task – to your subordinates as per their skills</a:t>
            </a:r>
          </a:p>
          <a:p>
            <a:pPr>
              <a:buFont typeface="Wingdings" panose="05000000000000000000" pitchFamily="2" charset="2"/>
              <a:buChar char="ü"/>
            </a:pPr>
            <a:r>
              <a:rPr lang="en-US" dirty="0" smtClean="0"/>
              <a:t>Avoid distractors  - i.e. email face book politics </a:t>
            </a:r>
          </a:p>
          <a:p>
            <a:pPr>
              <a:buFont typeface="Wingdings" panose="05000000000000000000" pitchFamily="2" charset="2"/>
              <a:buChar char="ü"/>
            </a:pPr>
            <a:r>
              <a:rPr lang="en-US" dirty="0" smtClean="0"/>
              <a:t>Organize your time  - identify when you waste time and reduce  </a:t>
            </a:r>
            <a:endParaRPr lang="en-US" dirty="0"/>
          </a:p>
        </p:txBody>
      </p:sp>
    </p:spTree>
    <p:extLst>
      <p:ext uri="{BB962C8B-B14F-4D97-AF65-F5344CB8AC3E}">
        <p14:creationId xmlns:p14="http://schemas.microsoft.com/office/powerpoint/2010/main" val="13133189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Break down tasks – so as to accomplish one step at a time </a:t>
            </a:r>
          </a:p>
          <a:p>
            <a:pPr>
              <a:buFont typeface="Wingdings" panose="05000000000000000000" pitchFamily="2" charset="2"/>
              <a:buChar char="ü"/>
            </a:pPr>
            <a:r>
              <a:rPr lang="en-US" dirty="0" smtClean="0"/>
              <a:t>Set deadlines – set realistic deadlines for task and stick to it </a:t>
            </a:r>
          </a:p>
          <a:p>
            <a:pPr marL="0" indent="0">
              <a:buNone/>
            </a:pPr>
            <a:r>
              <a:rPr lang="en-US" dirty="0" smtClean="0"/>
              <a:t>challenge your self and meet the deadline ,reward your self for meeting difficult tasks </a:t>
            </a:r>
          </a:p>
          <a:p>
            <a:pPr>
              <a:buFont typeface="Wingdings" panose="05000000000000000000" pitchFamily="2" charset="2"/>
              <a:buChar char="ü"/>
            </a:pPr>
            <a:r>
              <a:rPr lang="en-US" dirty="0" smtClean="0"/>
              <a:t>Avoid stress – stress occurs when we accept more than our abilities resulting into tiredness and loss of </a:t>
            </a:r>
            <a:r>
              <a:rPr lang="en-US" smtClean="0"/>
              <a:t>productivity ,delegate </a:t>
            </a:r>
            <a:r>
              <a:rPr lang="en-US" dirty="0" smtClean="0"/>
              <a:t>tasks and leave time for relaxation  </a:t>
            </a:r>
          </a:p>
          <a:p>
            <a:pPr marL="0" indent="0">
              <a:buNone/>
            </a:pPr>
            <a:r>
              <a:rPr lang="en-US" dirty="0" smtClean="0"/>
              <a:t>  </a:t>
            </a:r>
            <a:endParaRPr lang="en-US" dirty="0"/>
          </a:p>
        </p:txBody>
      </p:sp>
    </p:spTree>
    <p:extLst>
      <p:ext uri="{BB962C8B-B14F-4D97-AF65-F5344CB8AC3E}">
        <p14:creationId xmlns:p14="http://schemas.microsoft.com/office/powerpoint/2010/main" val="140496263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RESOURCE DEVELOPMENT </a:t>
            </a:r>
            <a:endParaRPr lang="en-US" dirty="0"/>
          </a:p>
        </p:txBody>
      </p:sp>
      <p:sp>
        <p:nvSpPr>
          <p:cNvPr id="3" name="Content Placeholder 2"/>
          <p:cNvSpPr>
            <a:spLocks noGrp="1"/>
          </p:cNvSpPr>
          <p:nvPr>
            <p:ph idx="1"/>
          </p:nvPr>
        </p:nvSpPr>
        <p:spPr/>
        <p:txBody>
          <a:bodyPr/>
          <a:lstStyle/>
          <a:p>
            <a:r>
              <a:rPr lang="en-US" b="1" dirty="0"/>
              <a:t>Training: </a:t>
            </a:r>
            <a:r>
              <a:rPr lang="en-US" dirty="0"/>
              <a:t>Training is the planned process of modifying employee behavior, attitude, and skill through learning in order to increase the probability of goal achievement</a:t>
            </a:r>
            <a:r>
              <a:rPr lang="en-US" dirty="0" smtClean="0"/>
              <a:t>.</a:t>
            </a:r>
            <a:endParaRPr lang="en-US" dirty="0"/>
          </a:p>
          <a:p>
            <a:r>
              <a:rPr lang="en-US" b="1" dirty="0"/>
              <a:t>Development </a:t>
            </a:r>
            <a:endParaRPr lang="en-US" dirty="0"/>
          </a:p>
          <a:p>
            <a:pPr marL="0" indent="0">
              <a:buNone/>
            </a:pPr>
            <a:r>
              <a:rPr lang="en-US" dirty="0"/>
              <a:t>This usually suggests a broader view of knowledge and skills acquisition than training. It is less job oriented than career oriented. It is concerned more with employee potential than with immediate skills. It sees the employees as adaptable resources </a:t>
            </a:r>
          </a:p>
        </p:txBody>
      </p:sp>
    </p:spTree>
    <p:extLst>
      <p:ext uri="{BB962C8B-B14F-4D97-AF65-F5344CB8AC3E}">
        <p14:creationId xmlns:p14="http://schemas.microsoft.com/office/powerpoint/2010/main" val="35645476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Training and development </a:t>
            </a:r>
            <a:r>
              <a:rPr lang="en-US" b="1" dirty="0" smtClean="0"/>
              <a:t>cycle </a:t>
            </a:r>
            <a:endParaRPr lang="en-US" dirty="0" smtClean="0"/>
          </a:p>
          <a:p>
            <a:r>
              <a:rPr lang="en-US" dirty="0" smtClean="0"/>
              <a:t> </a:t>
            </a:r>
            <a:r>
              <a:rPr lang="en-US" dirty="0"/>
              <a:t>The primary objective of training is to reduce the gap between what employees know and what they should know. Systematic training is initiated by the organization’s policy and sustained by its training </a:t>
            </a:r>
            <a:r>
              <a:rPr lang="en-US" dirty="0" smtClean="0"/>
              <a:t>organization</a:t>
            </a:r>
          </a:p>
        </p:txBody>
      </p:sp>
    </p:spTree>
    <p:extLst>
      <p:ext uri="{BB962C8B-B14F-4D97-AF65-F5344CB8AC3E}">
        <p14:creationId xmlns:p14="http://schemas.microsoft.com/office/powerpoint/2010/main" val="334643492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Training involves five steps </a:t>
            </a:r>
            <a:endParaRPr lang="en-US" dirty="0"/>
          </a:p>
        </p:txBody>
      </p:sp>
      <p:sp>
        <p:nvSpPr>
          <p:cNvPr id="3" name="Content Placeholder 2"/>
          <p:cNvSpPr>
            <a:spLocks noGrp="1"/>
          </p:cNvSpPr>
          <p:nvPr>
            <p:ph idx="1"/>
          </p:nvPr>
        </p:nvSpPr>
        <p:spPr/>
        <p:txBody>
          <a:bodyPr>
            <a:normAutofit lnSpcReduction="10000"/>
          </a:bodyPr>
          <a:lstStyle/>
          <a:p>
            <a:r>
              <a:rPr lang="en-US" b="1" dirty="0"/>
              <a:t>Needs analysis/identifying training needs: </a:t>
            </a:r>
            <a:r>
              <a:rPr lang="en-US" dirty="0"/>
              <a:t>The first priority is to establish what the training and development needs of the organization are. A training need is any shortfall </a:t>
            </a:r>
            <a:r>
              <a:rPr lang="en-US" dirty="0" smtClean="0"/>
              <a:t> </a:t>
            </a:r>
            <a:r>
              <a:rPr lang="en-US" dirty="0"/>
              <a:t>terms of employee knowledge, understanding, skill, and attitudes against what is required by the job or the demands of organizational change. This will involve use of job descriptions, employee’s appraisal records and any other data that may indicate such needs. </a:t>
            </a:r>
          </a:p>
          <a:p>
            <a:r>
              <a:rPr lang="en-US" b="1" dirty="0"/>
              <a:t>Plan training required; </a:t>
            </a:r>
            <a:r>
              <a:rPr lang="en-US" dirty="0"/>
              <a:t>The next step is to plan the training required to the needs identified. This involves such matters as setting budgets and timetables, and deciding on the objectives, content and methods of training to be employed </a:t>
            </a:r>
          </a:p>
        </p:txBody>
      </p:sp>
    </p:spTree>
    <p:extLst>
      <p:ext uri="{BB962C8B-B14F-4D97-AF65-F5344CB8AC3E}">
        <p14:creationId xmlns:p14="http://schemas.microsoft.com/office/powerpoint/2010/main" val="3746941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Implementation/carry out the training: </a:t>
            </a:r>
            <a:r>
              <a:rPr lang="en-US" dirty="0"/>
              <a:t>This is training the targeted employee/ group. The implementation of plan is a joint affair between the training specialist and their line and functional colleagues. </a:t>
            </a:r>
          </a:p>
          <a:p>
            <a:r>
              <a:rPr lang="en-US" b="1" dirty="0"/>
              <a:t>Evaluation and follow up: </a:t>
            </a:r>
            <a:r>
              <a:rPr lang="en-US" dirty="0"/>
              <a:t>Management assesses the programme success. This is by evaluating the results so that subsequent changes can be made if necessary. Then the cycle starts again</a:t>
            </a:r>
            <a:r>
              <a:rPr lang="en-US" dirty="0" smtClean="0"/>
              <a:t>.</a:t>
            </a:r>
          </a:p>
          <a:p>
            <a:pPr marL="0" indent="0">
              <a:buNone/>
            </a:pPr>
            <a:r>
              <a:rPr lang="en-US" b="1" dirty="0" smtClean="0"/>
              <a:t>NB: </a:t>
            </a:r>
            <a:r>
              <a:rPr lang="en-US" dirty="0"/>
              <a:t>Read and </a:t>
            </a:r>
            <a:r>
              <a:rPr lang="en-US" dirty="0" smtClean="0"/>
              <a:t>draw </a:t>
            </a:r>
            <a:r>
              <a:rPr lang="en-US" dirty="0"/>
              <a:t>the systematic training basic cycle </a:t>
            </a:r>
            <a:r>
              <a:rPr lang="en-US" dirty="0" smtClean="0"/>
              <a:t> </a:t>
            </a:r>
            <a:endParaRPr lang="en-US" dirty="0"/>
          </a:p>
        </p:txBody>
      </p:sp>
    </p:spTree>
    <p:extLst>
      <p:ext uri="{BB962C8B-B14F-4D97-AF65-F5344CB8AC3E}">
        <p14:creationId xmlns:p14="http://schemas.microsoft.com/office/powerpoint/2010/main" val="45360874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Methods of training </a:t>
            </a:r>
            <a:endParaRPr lang="en-US" dirty="0"/>
          </a:p>
          <a:p>
            <a:r>
              <a:rPr lang="en-US" dirty="0" smtClean="0"/>
              <a:t>1</a:t>
            </a:r>
            <a:r>
              <a:rPr lang="en-US" dirty="0"/>
              <a:t>. On the job training </a:t>
            </a:r>
            <a:r>
              <a:rPr lang="en-US" dirty="0" smtClean="0"/>
              <a:t> </a:t>
            </a:r>
            <a:endParaRPr lang="en-US" dirty="0"/>
          </a:p>
          <a:p>
            <a:r>
              <a:rPr lang="en-US" dirty="0"/>
              <a:t>2. Apprenticeship training ( </a:t>
            </a:r>
            <a:r>
              <a:rPr lang="en-US" dirty="0" smtClean="0"/>
              <a:t>combination </a:t>
            </a:r>
            <a:r>
              <a:rPr lang="en-US" dirty="0"/>
              <a:t>of classroom </a:t>
            </a:r>
            <a:r>
              <a:rPr lang="en-US" dirty="0" smtClean="0"/>
              <a:t>,institutions </a:t>
            </a:r>
            <a:r>
              <a:rPr lang="en-US" dirty="0"/>
              <a:t>and on the job training </a:t>
            </a:r>
          </a:p>
          <a:p>
            <a:r>
              <a:rPr lang="en-US" dirty="0"/>
              <a:t>3. Vestibule training: This is an internal off the job training method in which the environment of the actual work place is simulated. Used by organizations where specific skills are needed before actual job performance </a:t>
            </a:r>
          </a:p>
        </p:txBody>
      </p:sp>
    </p:spTree>
    <p:extLst>
      <p:ext uri="{BB962C8B-B14F-4D97-AF65-F5344CB8AC3E}">
        <p14:creationId xmlns:p14="http://schemas.microsoft.com/office/powerpoint/2010/main" val="15588097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4. Job Rotation; In this training method the employee is moved from one job to </a:t>
            </a:r>
            <a:r>
              <a:rPr lang="en-US" dirty="0" smtClean="0"/>
              <a:t>another. It </a:t>
            </a:r>
            <a:r>
              <a:rPr lang="en-US" dirty="0"/>
              <a:t>gives the employee a chance to use a variety of skills and </a:t>
            </a:r>
            <a:r>
              <a:rPr lang="en-US" dirty="0" smtClean="0"/>
              <a:t>abilities.</a:t>
            </a:r>
            <a:endParaRPr lang="en-US" dirty="0"/>
          </a:p>
          <a:p>
            <a:pPr marL="0" indent="0">
              <a:buNone/>
            </a:pPr>
            <a:r>
              <a:rPr lang="en-US" dirty="0"/>
              <a:t>5. In coaching/mentoring: A senior experienced manager takes charge of training and development of a new incumbent. The mentor/trainer helps the employee to adjust both to the organizational culture and work setting </a:t>
            </a:r>
          </a:p>
        </p:txBody>
      </p:sp>
    </p:spTree>
    <p:extLst>
      <p:ext uri="{BB962C8B-B14F-4D97-AF65-F5344CB8AC3E}">
        <p14:creationId xmlns:p14="http://schemas.microsoft.com/office/powerpoint/2010/main" val="222858019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ANALYSIS </a:t>
            </a:r>
            <a:endParaRPr lang="en-US" dirty="0"/>
          </a:p>
        </p:txBody>
      </p:sp>
      <p:sp>
        <p:nvSpPr>
          <p:cNvPr id="3" name="Content Placeholder 2"/>
          <p:cNvSpPr>
            <a:spLocks noGrp="1"/>
          </p:cNvSpPr>
          <p:nvPr>
            <p:ph idx="1"/>
          </p:nvPr>
        </p:nvSpPr>
        <p:spPr/>
        <p:txBody>
          <a:bodyPr/>
          <a:lstStyle/>
          <a:p>
            <a:r>
              <a:rPr lang="en-US" dirty="0" smtClean="0"/>
              <a:t>Job </a:t>
            </a:r>
            <a:r>
              <a:rPr lang="en-US" dirty="0"/>
              <a:t>analysis is the procedure through which you determine the duties of positions to be staffed in an organization and the characteristics of the people to hire for </a:t>
            </a:r>
            <a:r>
              <a:rPr lang="en-US" dirty="0" smtClean="0"/>
              <a:t>them. </a:t>
            </a:r>
            <a:endParaRPr lang="en-US" dirty="0"/>
          </a:p>
          <a:p>
            <a:r>
              <a:rPr lang="en-US" dirty="0" smtClean="0"/>
              <a:t>Job </a:t>
            </a:r>
            <a:r>
              <a:rPr lang="en-US" dirty="0"/>
              <a:t>analysis produces information used for writing Job descriptions (a list of what the Job entails) and Job specification ( what kind of people to hire for the Job). The following types of information is gathered during Job analysis </a:t>
            </a:r>
          </a:p>
        </p:txBody>
      </p:sp>
    </p:spTree>
    <p:extLst>
      <p:ext uri="{BB962C8B-B14F-4D97-AF65-F5344CB8AC3E}">
        <p14:creationId xmlns:p14="http://schemas.microsoft.com/office/powerpoint/2010/main" val="169110257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1.Work activities: </a:t>
            </a:r>
            <a:r>
              <a:rPr lang="en-US" dirty="0" smtClean="0"/>
              <a:t>identifying the </a:t>
            </a:r>
            <a:r>
              <a:rPr lang="en-US" dirty="0"/>
              <a:t>tasks involved in the </a:t>
            </a:r>
            <a:r>
              <a:rPr lang="en-US" dirty="0" smtClean="0"/>
              <a:t>Job </a:t>
            </a:r>
            <a:r>
              <a:rPr lang="en-US" dirty="0" err="1"/>
              <a:t>e.g</a:t>
            </a:r>
            <a:r>
              <a:rPr lang="en-US" dirty="0"/>
              <a:t> giving medications, monitoring vital sign </a:t>
            </a:r>
            <a:r>
              <a:rPr lang="en-US" dirty="0" smtClean="0"/>
              <a:t>etc. </a:t>
            </a:r>
            <a:endParaRPr lang="en-US" dirty="0"/>
          </a:p>
          <a:p>
            <a:pPr marL="0" indent="0">
              <a:buNone/>
            </a:pPr>
            <a:r>
              <a:rPr lang="en-US" b="1" dirty="0"/>
              <a:t>2. Human behavior: </a:t>
            </a:r>
            <a:r>
              <a:rPr lang="en-US" dirty="0"/>
              <a:t>Included here is information regarding Job demands such as lifting weights or walking long distances </a:t>
            </a:r>
          </a:p>
          <a:p>
            <a:pPr marL="0" indent="0">
              <a:buNone/>
            </a:pPr>
            <a:r>
              <a:rPr lang="en-US" b="1" dirty="0"/>
              <a:t>3. Machines, tool </a:t>
            </a:r>
            <a:r>
              <a:rPr lang="en-US" b="1" dirty="0" smtClean="0"/>
              <a:t>equipment's </a:t>
            </a:r>
            <a:r>
              <a:rPr lang="en-US" b="1" dirty="0"/>
              <a:t>and work aids</a:t>
            </a:r>
            <a:r>
              <a:rPr lang="en-US" b="1" dirty="0" smtClean="0"/>
              <a:t>:</a:t>
            </a:r>
            <a:r>
              <a:rPr lang="en-US" dirty="0" smtClean="0"/>
              <a:t> </a:t>
            </a:r>
            <a:endParaRPr lang="en-US" dirty="0"/>
          </a:p>
          <a:p>
            <a:pPr marL="0" indent="0">
              <a:buNone/>
            </a:pPr>
            <a:r>
              <a:rPr lang="en-US" b="1" dirty="0"/>
              <a:t>4. Performance standards: </a:t>
            </a:r>
            <a:r>
              <a:rPr lang="en-US" dirty="0"/>
              <a:t>This is the Jobs performance standards in terms of quality or quantity level of each Job duty. (The standards will be used to appraise the employees </a:t>
            </a:r>
          </a:p>
        </p:txBody>
      </p:sp>
    </p:spTree>
    <p:extLst>
      <p:ext uri="{BB962C8B-B14F-4D97-AF65-F5344CB8AC3E}">
        <p14:creationId xmlns:p14="http://schemas.microsoft.com/office/powerpoint/2010/main" val="672851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3200" dirty="0"/>
              <a:t>A middle level manager maybe referred as a supervisor, director or assistant </a:t>
            </a:r>
            <a:r>
              <a:rPr lang="en-US" sz="3200" dirty="0" smtClean="0"/>
              <a:t>director. </a:t>
            </a:r>
            <a:r>
              <a:rPr lang="en-US" sz="3200" dirty="0"/>
              <a:t>This group constitutes the largest group of managers </a:t>
            </a:r>
          </a:p>
          <a:p>
            <a:r>
              <a:rPr lang="en-US" sz="3200" b="1" dirty="0" smtClean="0"/>
              <a:t>Upper </a:t>
            </a:r>
            <a:r>
              <a:rPr lang="en-US" sz="3200" b="1" dirty="0"/>
              <a:t>level management (top managers): </a:t>
            </a:r>
            <a:r>
              <a:rPr lang="en-US" sz="3200" dirty="0"/>
              <a:t>This refers to top executives (such as Chief </a:t>
            </a:r>
            <a:r>
              <a:rPr lang="en-US" sz="3200" dirty="0" smtClean="0"/>
              <a:t>Nurse,rco) </a:t>
            </a:r>
            <a:r>
              <a:rPr lang="en-US" sz="3200" dirty="0"/>
              <a:t>to whom the middle managers report. They are responsible for establishing organizational goals and strategic plans for the entire organization and operating policies for the entire division of nursing. </a:t>
            </a:r>
          </a:p>
        </p:txBody>
      </p:sp>
    </p:spTree>
    <p:extLst>
      <p:ext uri="{BB962C8B-B14F-4D97-AF65-F5344CB8AC3E}">
        <p14:creationId xmlns:p14="http://schemas.microsoft.com/office/powerpoint/2010/main" val="189243328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5. Job context: </a:t>
            </a:r>
            <a:r>
              <a:rPr lang="en-US" dirty="0"/>
              <a:t>This includes physical working conditions, work schedule number of people with whom the employee wound normally interact, information about incentives etc. </a:t>
            </a:r>
          </a:p>
          <a:p>
            <a:pPr marL="0" indent="0">
              <a:buNone/>
            </a:pPr>
            <a:r>
              <a:rPr lang="en-US" b="1" dirty="0"/>
              <a:t>6. Human requirements: </a:t>
            </a:r>
            <a:r>
              <a:rPr lang="en-US" dirty="0"/>
              <a:t>This is the job related knowledge or skills (education, training, work experience) and the required personal attribute (</a:t>
            </a:r>
            <a:r>
              <a:rPr lang="en-US" dirty="0" smtClean="0"/>
              <a:t>attitudes</a:t>
            </a:r>
            <a:r>
              <a:rPr lang="en-US" dirty="0"/>
              <a:t>, physical characteristics personality interest) </a:t>
            </a:r>
          </a:p>
        </p:txBody>
      </p:sp>
    </p:spTree>
    <p:extLst>
      <p:ext uri="{BB962C8B-B14F-4D97-AF65-F5344CB8AC3E}">
        <p14:creationId xmlns:p14="http://schemas.microsoft.com/office/powerpoint/2010/main" val="486375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Job description </a:t>
            </a:r>
            <a:endParaRPr lang="en-US" dirty="0"/>
          </a:p>
          <a:p>
            <a:r>
              <a:rPr lang="en-US" dirty="0"/>
              <a:t>This is a written statement of what the worker actually does, how he or she does it, and what the jobs working conditions are. </a:t>
            </a:r>
            <a:endParaRPr lang="en-US" dirty="0" smtClean="0"/>
          </a:p>
          <a:p>
            <a:r>
              <a:rPr lang="en-US" dirty="0" smtClean="0"/>
              <a:t>A </a:t>
            </a:r>
            <a:r>
              <a:rPr lang="en-US" dirty="0"/>
              <a:t>job description set out the purpose of the job, where it fits in the organization structure, the context within which the job holder functions and the principal accountabilities of job holder(s) or the main tasks they have to carry out. </a:t>
            </a:r>
          </a:p>
        </p:txBody>
      </p:sp>
    </p:spTree>
    <p:extLst>
      <p:ext uri="{BB962C8B-B14F-4D97-AF65-F5344CB8AC3E}">
        <p14:creationId xmlns:p14="http://schemas.microsoft.com/office/powerpoint/2010/main" val="176170758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Sections of job description </a:t>
            </a:r>
            <a:endParaRPr lang="en-US" i="1" dirty="0"/>
          </a:p>
        </p:txBody>
      </p:sp>
      <p:sp>
        <p:nvSpPr>
          <p:cNvPr id="3" name="Content Placeholder 2"/>
          <p:cNvSpPr>
            <a:spLocks noGrp="1"/>
          </p:cNvSpPr>
          <p:nvPr>
            <p:ph idx="1"/>
          </p:nvPr>
        </p:nvSpPr>
        <p:spPr/>
        <p:txBody>
          <a:bodyPr>
            <a:normAutofit fontScale="92500" lnSpcReduction="10000"/>
          </a:bodyPr>
          <a:lstStyle/>
          <a:p>
            <a:pPr marL="0" indent="0">
              <a:buNone/>
            </a:pPr>
            <a:r>
              <a:rPr lang="en-US" i="1" dirty="0" smtClean="0"/>
              <a:t>A </a:t>
            </a:r>
            <a:r>
              <a:rPr lang="en-US" i="1" dirty="0"/>
              <a:t>job description mainly </a:t>
            </a:r>
            <a:r>
              <a:rPr lang="en-US" dirty="0"/>
              <a:t>contains the following sections. </a:t>
            </a:r>
          </a:p>
          <a:p>
            <a:r>
              <a:rPr lang="en-US" b="1" dirty="0"/>
              <a:t>Job identification; </a:t>
            </a:r>
            <a:r>
              <a:rPr lang="en-US" dirty="0"/>
              <a:t>This contains the job </a:t>
            </a:r>
            <a:r>
              <a:rPr lang="en-US" dirty="0" smtClean="0"/>
              <a:t>title </a:t>
            </a:r>
            <a:r>
              <a:rPr lang="en-US" dirty="0"/>
              <a:t>e.g</a:t>
            </a:r>
            <a:r>
              <a:rPr lang="en-US" dirty="0" smtClean="0"/>
              <a:t>. </a:t>
            </a:r>
            <a:r>
              <a:rPr lang="en-US" dirty="0"/>
              <a:t>manager</a:t>
            </a:r>
            <a:r>
              <a:rPr lang="en-US" dirty="0" smtClean="0"/>
              <a:t>, </a:t>
            </a:r>
            <a:r>
              <a:rPr lang="en-US" dirty="0"/>
              <a:t>etc. It also contains the date that the job description was written, who prepared it, who approval the job description and the location of the job e.g. hospital </a:t>
            </a:r>
            <a:r>
              <a:rPr lang="en-US" dirty="0" smtClean="0"/>
              <a:t>in charge </a:t>
            </a:r>
            <a:endParaRPr lang="en-US" dirty="0"/>
          </a:p>
          <a:p>
            <a:r>
              <a:rPr lang="en-US" b="1" dirty="0"/>
              <a:t>Job summary: </a:t>
            </a:r>
            <a:r>
              <a:rPr lang="en-US" dirty="0"/>
              <a:t>This describes the general nature of the job and includes only it major functions or activities e.g. plan, directs, co-ordinates </a:t>
            </a:r>
            <a:r>
              <a:rPr lang="en-US" dirty="0" smtClean="0"/>
              <a:t>hospital  activities.</a:t>
            </a:r>
            <a:endParaRPr lang="en-US" dirty="0"/>
          </a:p>
          <a:p>
            <a:r>
              <a:rPr lang="en-US" b="1" dirty="0"/>
              <a:t>Relationships: </a:t>
            </a:r>
            <a:r>
              <a:rPr lang="en-US" dirty="0"/>
              <a:t>This shows the job holders relationship with others inside and outside the organization e.g. reports to, supervises who? Works with </a:t>
            </a:r>
            <a:r>
              <a:rPr lang="en-US" dirty="0" smtClean="0"/>
              <a:t>etc. </a:t>
            </a:r>
            <a:endParaRPr lang="en-US" dirty="0"/>
          </a:p>
        </p:txBody>
      </p:sp>
    </p:spTree>
    <p:extLst>
      <p:ext uri="{BB962C8B-B14F-4D97-AF65-F5344CB8AC3E}">
        <p14:creationId xmlns:p14="http://schemas.microsoft.com/office/powerpoint/2010/main" val="147796527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Responsibilities and duties: </a:t>
            </a:r>
            <a:r>
              <a:rPr lang="en-US" dirty="0"/>
              <a:t>This section presents the jobs main responsibilities and duties</a:t>
            </a:r>
            <a:r>
              <a:rPr lang="en-US" dirty="0" smtClean="0"/>
              <a:t>. e.g. </a:t>
            </a:r>
            <a:r>
              <a:rPr lang="en-US" dirty="0"/>
              <a:t>conducting performance appraisal, giving medication to patients etc. </a:t>
            </a:r>
          </a:p>
          <a:p>
            <a:r>
              <a:rPr lang="en-US" b="1" dirty="0"/>
              <a:t>Standards of performance and working conditions: </a:t>
            </a:r>
            <a:r>
              <a:rPr lang="en-US" dirty="0"/>
              <a:t>This lists the standards the employee is expected to achieve under each of the job description duties and responsibilities. </a:t>
            </a:r>
          </a:p>
          <a:p>
            <a:r>
              <a:rPr lang="en-US" b="1" dirty="0"/>
              <a:t>Job specifications</a:t>
            </a:r>
            <a:r>
              <a:rPr lang="en-US" dirty="0" smtClean="0"/>
              <a:t>: </a:t>
            </a:r>
            <a:r>
              <a:rPr lang="en-US" dirty="0"/>
              <a:t>It shows what kind of a person to and for what qualities that person should be tested </a:t>
            </a:r>
            <a:r>
              <a:rPr lang="en-US" dirty="0" smtClean="0"/>
              <a:t>e.g. </a:t>
            </a:r>
            <a:r>
              <a:rPr lang="en-US" dirty="0"/>
              <a:t>the skills, knowledge, experience, attitudes </a:t>
            </a:r>
            <a:r>
              <a:rPr lang="en-US" dirty="0" smtClean="0"/>
              <a:t>etc.</a:t>
            </a:r>
            <a:endParaRPr lang="en-US" dirty="0"/>
          </a:p>
        </p:txBody>
      </p:sp>
    </p:spTree>
    <p:extLst>
      <p:ext uri="{BB962C8B-B14F-4D97-AF65-F5344CB8AC3E}">
        <p14:creationId xmlns:p14="http://schemas.microsoft.com/office/powerpoint/2010/main" val="180108917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COMMODITY AND SUPPLIES MANAGEMENT </a:t>
            </a:r>
            <a:endParaRPr lang="en-US" dirty="0"/>
          </a:p>
        </p:txBody>
      </p:sp>
      <p:sp>
        <p:nvSpPr>
          <p:cNvPr id="3" name="Content Placeholder 2"/>
          <p:cNvSpPr>
            <a:spLocks noGrp="1"/>
          </p:cNvSpPr>
          <p:nvPr>
            <p:ph idx="1"/>
          </p:nvPr>
        </p:nvSpPr>
        <p:spPr/>
        <p:txBody>
          <a:bodyPr>
            <a:normAutofit lnSpcReduction="10000"/>
          </a:bodyPr>
          <a:lstStyle/>
          <a:p>
            <a:r>
              <a:rPr lang="en-US" dirty="0"/>
              <a:t>Commodity management is a set of activities and procedures that ensure that health commodities are available, accessible and of high quality. </a:t>
            </a:r>
            <a:endParaRPr lang="en-US" dirty="0" smtClean="0"/>
          </a:p>
          <a:p>
            <a:r>
              <a:rPr lang="en-US" b="1" dirty="0"/>
              <a:t>Importance of commodity management </a:t>
            </a:r>
            <a:endParaRPr lang="en-US" dirty="0"/>
          </a:p>
          <a:p>
            <a:pPr marL="0" indent="0">
              <a:buNone/>
            </a:pPr>
            <a:r>
              <a:rPr lang="en-US" dirty="0"/>
              <a:t>This is to ensure consistent availability of and access to medicines, laboratory reagents and other medical supplies. </a:t>
            </a:r>
            <a:endParaRPr lang="en-US" dirty="0" smtClean="0"/>
          </a:p>
          <a:p>
            <a:pPr marL="0" indent="0">
              <a:buNone/>
            </a:pPr>
            <a:r>
              <a:rPr lang="en-US" dirty="0" smtClean="0"/>
              <a:t>Some </a:t>
            </a:r>
            <a:r>
              <a:rPr lang="en-US" dirty="0"/>
              <a:t>of the supplies also have a short shelf-life and are costly and hence needs to management effectively. </a:t>
            </a:r>
            <a:endParaRPr lang="en-US" dirty="0" smtClean="0"/>
          </a:p>
          <a:p>
            <a:pPr marL="0" indent="0">
              <a:buNone/>
            </a:pPr>
            <a:r>
              <a:rPr lang="en-US" dirty="0" smtClean="0"/>
              <a:t>The </a:t>
            </a:r>
            <a:r>
              <a:rPr lang="en-US" dirty="0"/>
              <a:t>other importance is to improve quality of life patients and to increase the consumer confidence in the healthcare system </a:t>
            </a:r>
            <a:r>
              <a:rPr lang="en-US" b="1" dirty="0" smtClean="0"/>
              <a:t> </a:t>
            </a:r>
            <a:endParaRPr lang="en-US" dirty="0"/>
          </a:p>
        </p:txBody>
      </p:sp>
    </p:spTree>
    <p:extLst>
      <p:ext uri="{BB962C8B-B14F-4D97-AF65-F5344CB8AC3E}">
        <p14:creationId xmlns:p14="http://schemas.microsoft.com/office/powerpoint/2010/main" val="101770486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Commodity management cycle </a:t>
            </a:r>
            <a:endParaRPr lang="en-US" dirty="0"/>
          </a:p>
          <a:p>
            <a:r>
              <a:rPr lang="en-US" dirty="0"/>
              <a:t>Commodity management can be described as a cycle made up of various components. These components are product selection, procurement, inventory management (with storage &amp; distribution) and use </a:t>
            </a:r>
          </a:p>
        </p:txBody>
      </p:sp>
    </p:spTree>
    <p:extLst>
      <p:ext uri="{BB962C8B-B14F-4D97-AF65-F5344CB8AC3E}">
        <p14:creationId xmlns:p14="http://schemas.microsoft.com/office/powerpoint/2010/main" val="371247028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Product Selection: </a:t>
            </a:r>
            <a:r>
              <a:rPr lang="en-US" dirty="0"/>
              <a:t>Selection is the process of identifying which commodity should be made available as per the national guidelines. Appropriate selection ensures that the effective medicines and related commodities for are selected. It also ensures that right dose, dosage form, preparation are selected and the most affordable commodities are made available </a:t>
            </a:r>
          </a:p>
        </p:txBody>
      </p:sp>
    </p:spTree>
    <p:extLst>
      <p:ext uri="{BB962C8B-B14F-4D97-AF65-F5344CB8AC3E}">
        <p14:creationId xmlns:p14="http://schemas.microsoft.com/office/powerpoint/2010/main" val="317717224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Procurement: </a:t>
            </a:r>
            <a:r>
              <a:rPr lang="en-US" dirty="0"/>
              <a:t>This is the process of obtaining the required medicines and supplies through purchase, donations or manufacturing. Key components of procurement includes quantification which is the need to know how much to buy. It also includes supplier selection where who to buy from and how to buy is identified. In procurement also quality assurance in order to ensure quality of the products you buy </a:t>
            </a:r>
          </a:p>
        </p:txBody>
      </p:sp>
    </p:spTree>
    <p:extLst>
      <p:ext uri="{BB962C8B-B14F-4D97-AF65-F5344CB8AC3E}">
        <p14:creationId xmlns:p14="http://schemas.microsoft.com/office/powerpoint/2010/main" val="278002810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Distribution: </a:t>
            </a:r>
            <a:r>
              <a:rPr lang="en-US" dirty="0"/>
              <a:t>This is transferring commodities from a storage facility/supplier to a point of use or from one point of use to another, including appropriate storage and inventory control. It involves moving stocks from national stores, to district stores or central sites. It also includes distribution from District stores or central sites to facilities and finally from the facility store to user points. </a:t>
            </a:r>
          </a:p>
        </p:txBody>
      </p:sp>
    </p:spTree>
    <p:extLst>
      <p:ext uri="{BB962C8B-B14F-4D97-AF65-F5344CB8AC3E}">
        <p14:creationId xmlns:p14="http://schemas.microsoft.com/office/powerpoint/2010/main" val="262799436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Use: </a:t>
            </a:r>
            <a:r>
              <a:rPr lang="en-US" dirty="0"/>
              <a:t>Refers to practices that include dispensing the prescribed medicines to patients, patient adherence and follow up and also issuing other commodities to points of use. </a:t>
            </a:r>
          </a:p>
        </p:txBody>
      </p:sp>
    </p:spTree>
    <p:extLst>
      <p:ext uri="{BB962C8B-B14F-4D97-AF65-F5344CB8AC3E}">
        <p14:creationId xmlns:p14="http://schemas.microsoft.com/office/powerpoint/2010/main" val="360981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dirty="0"/>
              <a:t>They also ensure integration of work units to achieve the organization mission and buffering the effects of the external environment on </a:t>
            </a:r>
            <a:r>
              <a:rPr lang="en-US" sz="3200" dirty="0" smtClean="0"/>
              <a:t>workers </a:t>
            </a:r>
            <a:r>
              <a:rPr lang="en-US" sz="3200" dirty="0"/>
              <a:t>within the organization. Top managers are relatively a small group </a:t>
            </a:r>
            <a:endParaRPr lang="en-US" sz="3200" dirty="0" smtClean="0"/>
          </a:p>
          <a:p>
            <a:pPr marL="0" indent="0">
              <a:buNone/>
            </a:pPr>
            <a:r>
              <a:rPr lang="en-US" sz="3200" b="1" dirty="0" smtClean="0"/>
              <a:t>Managerial </a:t>
            </a:r>
            <a:r>
              <a:rPr lang="en-US" sz="3200" b="1" dirty="0"/>
              <a:t>Skills </a:t>
            </a:r>
            <a:endParaRPr lang="en-US" sz="3200" dirty="0"/>
          </a:p>
          <a:p>
            <a:r>
              <a:rPr lang="en-US" sz="3200" dirty="0"/>
              <a:t>Different types of skills are required to manage an organization effectively . These skills have been classified into three categories namely: Technical, human and conceptual skills. </a:t>
            </a:r>
          </a:p>
        </p:txBody>
      </p:sp>
    </p:spTree>
    <p:extLst>
      <p:ext uri="{BB962C8B-B14F-4D97-AF65-F5344CB8AC3E}">
        <p14:creationId xmlns:p14="http://schemas.microsoft.com/office/powerpoint/2010/main" val="803351968"/>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Types of Records used in commodity management </a:t>
            </a:r>
            <a:endParaRPr lang="en-US" dirty="0"/>
          </a:p>
          <a:p>
            <a:r>
              <a:rPr lang="en-US" b="1" dirty="0"/>
              <a:t>Stock keeping cards</a:t>
            </a:r>
            <a:r>
              <a:rPr lang="en-US" dirty="0"/>
              <a:t>: These keep information about commodities in storage at the facility </a:t>
            </a:r>
          </a:p>
          <a:p>
            <a:r>
              <a:rPr lang="en-US" b="1" dirty="0"/>
              <a:t>Transaction records</a:t>
            </a:r>
            <a:r>
              <a:rPr lang="en-US" dirty="0"/>
              <a:t>: Keep information about commodities being moved from one facility to another or within a facility. </a:t>
            </a:r>
          </a:p>
          <a:p>
            <a:r>
              <a:rPr lang="en-US" b="1" dirty="0"/>
              <a:t>Consumption records</a:t>
            </a:r>
            <a:r>
              <a:rPr lang="en-US" dirty="0"/>
              <a:t>: Keep information about quantities of each commodity dispensed on daily basis to patients </a:t>
            </a:r>
          </a:p>
        </p:txBody>
      </p:sp>
    </p:spTree>
    <p:extLst>
      <p:ext uri="{BB962C8B-B14F-4D97-AF65-F5344CB8AC3E}">
        <p14:creationId xmlns:p14="http://schemas.microsoft.com/office/powerpoint/2010/main" val="94633631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Procurement </a:t>
            </a:r>
            <a:endParaRPr lang="en-US" dirty="0"/>
          </a:p>
          <a:p>
            <a:r>
              <a:rPr lang="en-US" dirty="0"/>
              <a:t>Procurement means the purchasing, hiring or obtaining by any other contractual goods, construction and services. Public Procurement means procuring by public funds. Procurement also means acquiring affordable commodities of good quality, either by purchase or from donations </a:t>
            </a:r>
          </a:p>
        </p:txBody>
      </p:sp>
    </p:spTree>
    <p:extLst>
      <p:ext uri="{BB962C8B-B14F-4D97-AF65-F5344CB8AC3E}">
        <p14:creationId xmlns:p14="http://schemas.microsoft.com/office/powerpoint/2010/main" val="392506885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Procurement cycle </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 </a:t>
            </a:r>
            <a:r>
              <a:rPr lang="en-US" dirty="0" smtClean="0"/>
              <a:t>Procurement </a:t>
            </a:r>
            <a:r>
              <a:rPr lang="en-US" dirty="0"/>
              <a:t>follows a series of steps </a:t>
            </a:r>
            <a:endParaRPr lang="en-US" dirty="0" smtClean="0"/>
          </a:p>
          <a:p>
            <a:r>
              <a:rPr lang="en-US" b="1" dirty="0" smtClean="0"/>
              <a:t>Select </a:t>
            </a:r>
            <a:r>
              <a:rPr lang="en-US" b="1" dirty="0"/>
              <a:t>the commodity / Review the selection </a:t>
            </a:r>
            <a:endParaRPr lang="en-US" b="1" dirty="0" smtClean="0"/>
          </a:p>
          <a:p>
            <a:r>
              <a:rPr lang="en-US" b="1" dirty="0"/>
              <a:t>Forecast &amp; quantify the quantities needed </a:t>
            </a:r>
            <a:endParaRPr lang="en-US" b="1" dirty="0" smtClean="0"/>
          </a:p>
          <a:p>
            <a:r>
              <a:rPr lang="en-US" b="1" dirty="0"/>
              <a:t>Reconcile the needs and the funds available </a:t>
            </a:r>
            <a:endParaRPr lang="en-US" b="1" dirty="0" smtClean="0"/>
          </a:p>
          <a:p>
            <a:r>
              <a:rPr lang="en-US" b="1" dirty="0"/>
              <a:t>Choose the procurement method </a:t>
            </a:r>
            <a:endParaRPr lang="en-US" b="1" dirty="0" smtClean="0"/>
          </a:p>
          <a:p>
            <a:r>
              <a:rPr lang="en-US" b="1" dirty="0"/>
              <a:t>Locate and select suppliers </a:t>
            </a:r>
            <a:endParaRPr lang="en-US" b="1" dirty="0" smtClean="0"/>
          </a:p>
        </p:txBody>
      </p:sp>
    </p:spTree>
    <p:extLst>
      <p:ext uri="{BB962C8B-B14F-4D97-AF65-F5344CB8AC3E}">
        <p14:creationId xmlns:p14="http://schemas.microsoft.com/office/powerpoint/2010/main" val="329150037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Specify terms of supply </a:t>
            </a:r>
          </a:p>
          <a:p>
            <a:r>
              <a:rPr lang="en-US" b="1" dirty="0"/>
              <a:t>Monitor supply order progress </a:t>
            </a:r>
          </a:p>
          <a:p>
            <a:r>
              <a:rPr lang="en-US" b="1" dirty="0"/>
              <a:t>Receive and check supplies </a:t>
            </a:r>
            <a:endParaRPr lang="en-US" dirty="0"/>
          </a:p>
          <a:p>
            <a:r>
              <a:rPr lang="en-US" b="1" dirty="0" smtClean="0"/>
              <a:t>Make </a:t>
            </a:r>
            <a:r>
              <a:rPr lang="en-US" b="1" dirty="0"/>
              <a:t>payment to suppliers </a:t>
            </a:r>
            <a:endParaRPr lang="en-US" b="1" dirty="0" smtClean="0"/>
          </a:p>
          <a:p>
            <a:r>
              <a:rPr lang="en-US" b="1" dirty="0"/>
              <a:t>Distribute the commodities </a:t>
            </a:r>
            <a:endParaRPr lang="en-US" b="1" dirty="0" smtClean="0"/>
          </a:p>
          <a:p>
            <a:r>
              <a:rPr lang="en-US" b="1" dirty="0"/>
              <a:t>Collect consumption data </a:t>
            </a:r>
            <a:endParaRPr lang="en-US" dirty="0"/>
          </a:p>
        </p:txBody>
      </p:sp>
    </p:spTree>
    <p:extLst>
      <p:ext uri="{BB962C8B-B14F-4D97-AF65-F5344CB8AC3E}">
        <p14:creationId xmlns:p14="http://schemas.microsoft.com/office/powerpoint/2010/main" val="422951103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Procurement Methods </a:t>
            </a:r>
            <a:endParaRPr lang="en-US" dirty="0"/>
          </a:p>
        </p:txBody>
      </p:sp>
      <p:sp>
        <p:nvSpPr>
          <p:cNvPr id="3" name="Content Placeholder 2"/>
          <p:cNvSpPr>
            <a:spLocks noGrp="1"/>
          </p:cNvSpPr>
          <p:nvPr>
            <p:ph idx="1"/>
          </p:nvPr>
        </p:nvSpPr>
        <p:spPr/>
        <p:txBody>
          <a:bodyPr/>
          <a:lstStyle/>
          <a:p>
            <a:pPr marL="0" indent="0">
              <a:buNone/>
            </a:pPr>
            <a:r>
              <a:rPr lang="en-US" b="1" dirty="0" smtClean="0"/>
              <a:t> </a:t>
            </a:r>
            <a:r>
              <a:rPr lang="en-US" dirty="0" smtClean="0"/>
              <a:t>In </a:t>
            </a:r>
            <a:r>
              <a:rPr lang="en-US" dirty="0"/>
              <a:t>Kenya, procurement in the public sector is governed by the Public Procurement Act. Let us briefly look at the methods used in procuring health commodities: </a:t>
            </a:r>
          </a:p>
          <a:p>
            <a:r>
              <a:rPr lang="en-US" b="1" dirty="0"/>
              <a:t>Open tender: </a:t>
            </a:r>
            <a:r>
              <a:rPr lang="en-US" dirty="0"/>
              <a:t>This is a formal procurement process in which local or international suppliers (or their representatives) are invited to submit bids for the supply of commodities under the terms and conditions stipulated in the tender. This method allows for the widest selection of potential suppliers. However it is a time-consuming and bureaucratic method </a:t>
            </a:r>
          </a:p>
        </p:txBody>
      </p:sp>
    </p:spTree>
    <p:extLst>
      <p:ext uri="{BB962C8B-B14F-4D97-AF65-F5344CB8AC3E}">
        <p14:creationId xmlns:p14="http://schemas.microsoft.com/office/powerpoint/2010/main" val="30015065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Closed or Restricted tender: </a:t>
            </a:r>
            <a:r>
              <a:rPr lang="en-US" dirty="0"/>
              <a:t>Similar to open tender but here the bidding is limited to suppliers meeting certain conditions, e.g. suppliers of a certain financial capacity, suppliers producing drugs of a certified quality. These suppliers are short-listed using a pre-qualification procedure. It assists by reducing the potentially large number of suppliers who may bid, as compared to the open tender. </a:t>
            </a:r>
          </a:p>
        </p:txBody>
      </p:sp>
    </p:spTree>
    <p:extLst>
      <p:ext uri="{BB962C8B-B14F-4D97-AF65-F5344CB8AC3E}">
        <p14:creationId xmlns:p14="http://schemas.microsoft.com/office/powerpoint/2010/main" val="37872057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Competitive negotiation: </a:t>
            </a:r>
            <a:r>
              <a:rPr lang="en-US" dirty="0"/>
              <a:t>Here, the buyer selects a small number of suppliers and negotiates prices with them directly. It is useful for bulk procurements or for emergency supplies. </a:t>
            </a:r>
          </a:p>
          <a:p>
            <a:r>
              <a:rPr lang="en-US" b="1" dirty="0"/>
              <a:t>Direct purchase: </a:t>
            </a:r>
            <a:r>
              <a:rPr lang="en-US" dirty="0"/>
              <a:t>The product is purchased directly from one supplier. This is the simplest method but usually very expensive since the buyer does not seek better value by checking out other suppliers. It’s useful for small procurements or for emergency supplies </a:t>
            </a:r>
            <a:endParaRPr lang="en-US" dirty="0" smtClean="0"/>
          </a:p>
          <a:p>
            <a:pPr marL="0" indent="0">
              <a:buNone/>
            </a:pPr>
            <a:endParaRPr lang="en-US" dirty="0"/>
          </a:p>
        </p:txBody>
      </p:sp>
    </p:spTree>
    <p:extLst>
      <p:ext uri="{BB962C8B-B14F-4D97-AF65-F5344CB8AC3E}">
        <p14:creationId xmlns:p14="http://schemas.microsoft.com/office/powerpoint/2010/main" val="269914666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Ethical and legal implications in commodity and supplies management </a:t>
            </a:r>
            <a:endParaRPr lang="en-US" dirty="0"/>
          </a:p>
          <a:p>
            <a:r>
              <a:rPr lang="en-US" dirty="0"/>
              <a:t>Public procurement in Kenya should be based on core principles and pillars. Some of these principles include: </a:t>
            </a:r>
          </a:p>
          <a:p>
            <a:r>
              <a:rPr lang="en-US" b="1" dirty="0"/>
              <a:t>Transparency and Accountability</a:t>
            </a:r>
            <a:r>
              <a:rPr lang="en-US" dirty="0"/>
              <a:t>: Procuring entities should ensure there is openness and clarity on procurement policy and its delivery. </a:t>
            </a:r>
          </a:p>
          <a:p>
            <a:r>
              <a:rPr lang="en-US" b="1" dirty="0"/>
              <a:t>Efficiency: </a:t>
            </a:r>
            <a:r>
              <a:rPr lang="en-US" dirty="0"/>
              <a:t>This encompasses the performance of the procurement process as cost effectively as possible and in a timely manner. </a:t>
            </a:r>
          </a:p>
        </p:txBody>
      </p:sp>
    </p:spTree>
    <p:extLst>
      <p:ext uri="{BB962C8B-B14F-4D97-AF65-F5344CB8AC3E}">
        <p14:creationId xmlns:p14="http://schemas.microsoft.com/office/powerpoint/2010/main" val="398059000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Consistency: </a:t>
            </a:r>
            <a:r>
              <a:rPr lang="en-US" dirty="0"/>
              <a:t>The application of the procurement process should be the same across all procuring entities. </a:t>
            </a:r>
          </a:p>
          <a:p>
            <a:r>
              <a:rPr lang="en-US" b="1" dirty="0"/>
              <a:t>Open and Effective Competition</a:t>
            </a:r>
            <a:r>
              <a:rPr lang="en-US" dirty="0"/>
              <a:t>: Provision of ample and equal opportunities for participation by interested and qualified suppliers of goods, works or services. </a:t>
            </a:r>
          </a:p>
          <a:p>
            <a:r>
              <a:rPr lang="en-US" b="1" dirty="0"/>
              <a:t>Ethics and Fair Dealing: </a:t>
            </a:r>
            <a:r>
              <a:rPr lang="en-US" dirty="0"/>
              <a:t>Under the Public Officers and Ethics Act (2003), it is an offence for those employed by contracting authorities in their official capacity to accept any gift or consideration as an incentive or reward for acting in a manner showing favor or disfavor for any person or entity </a:t>
            </a:r>
          </a:p>
        </p:txBody>
      </p:sp>
    </p:spTree>
    <p:extLst>
      <p:ext uri="{BB962C8B-B14F-4D97-AF65-F5344CB8AC3E}">
        <p14:creationId xmlns:p14="http://schemas.microsoft.com/office/powerpoint/2010/main" val="327069274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Legal Framework The legal framework for public procurement includes: </a:t>
            </a:r>
            <a:endParaRPr lang="en-US" dirty="0"/>
          </a:p>
          <a:p>
            <a:pPr marL="0" indent="0">
              <a:buNone/>
            </a:pPr>
            <a:r>
              <a:rPr lang="en-US" dirty="0"/>
              <a:t>I. Public Procurement and Disposal Act, 2005 </a:t>
            </a:r>
          </a:p>
          <a:p>
            <a:pPr marL="0" indent="0">
              <a:buNone/>
            </a:pPr>
            <a:r>
              <a:rPr lang="en-US" dirty="0"/>
              <a:t>II. Public Procurement and Disposal Regulations 2006 and 2009 </a:t>
            </a:r>
          </a:p>
          <a:p>
            <a:pPr marL="0" indent="0">
              <a:buNone/>
            </a:pPr>
            <a:r>
              <a:rPr lang="en-US" dirty="0"/>
              <a:t>III. Public Procurement and Disposal Regulations (Public Private Partnerships) 2009 </a:t>
            </a:r>
          </a:p>
          <a:p>
            <a:pPr marL="0" indent="0">
              <a:buNone/>
            </a:pPr>
            <a:r>
              <a:rPr lang="en-US" dirty="0"/>
              <a:t>IV. Supplies Practitioners Management Act, 2007. </a:t>
            </a:r>
          </a:p>
        </p:txBody>
      </p:sp>
    </p:spTree>
    <p:extLst>
      <p:ext uri="{BB962C8B-B14F-4D97-AF65-F5344CB8AC3E}">
        <p14:creationId xmlns:p14="http://schemas.microsoft.com/office/powerpoint/2010/main" val="216266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3200" dirty="0"/>
              <a:t>Though the above skills are necessary at all levels of management, their importance vary according to ranks. Technical skills are important at lower level whereas conceptual skills are important at top levels </a:t>
            </a:r>
            <a:endParaRPr lang="en-US" sz="3200" dirty="0" smtClean="0"/>
          </a:p>
          <a:p>
            <a:r>
              <a:rPr lang="en-US" sz="3200" b="1" dirty="0" smtClean="0"/>
              <a:t>Technical </a:t>
            </a:r>
            <a:r>
              <a:rPr lang="en-US" sz="3200" b="1" dirty="0"/>
              <a:t>skills: </a:t>
            </a:r>
            <a:endParaRPr lang="en-US" sz="3200" dirty="0"/>
          </a:p>
          <a:p>
            <a:pPr marL="0" indent="0">
              <a:buNone/>
            </a:pPr>
            <a:r>
              <a:rPr lang="en-US" sz="3200" dirty="0"/>
              <a:t>Technical skills refer to the ability and knowledge in using the equipment, technique and procedures involved in performing specific tasks in a specialized </a:t>
            </a:r>
            <a:r>
              <a:rPr lang="en-US" sz="3200" dirty="0" smtClean="0"/>
              <a:t>field. </a:t>
            </a:r>
            <a:r>
              <a:rPr lang="en-US" sz="3200" dirty="0"/>
              <a:t>Technical skills are important in order to accomplish or understand the specific kind of work being done in the organization</a:t>
            </a:r>
            <a:r>
              <a:rPr lang="en-US" sz="3200" dirty="0" smtClean="0"/>
              <a:t>.</a:t>
            </a:r>
          </a:p>
          <a:p>
            <a:pPr marL="0" indent="0">
              <a:buNone/>
            </a:pPr>
            <a:endParaRPr lang="en-US" sz="3200" dirty="0"/>
          </a:p>
        </p:txBody>
      </p:sp>
    </p:spTree>
    <p:extLst>
      <p:ext uri="{BB962C8B-B14F-4D97-AF65-F5344CB8AC3E}">
        <p14:creationId xmlns:p14="http://schemas.microsoft.com/office/powerpoint/2010/main" val="1485859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b="1" dirty="0"/>
              <a:t>Interpersonal/human skills: </a:t>
            </a:r>
            <a:endParaRPr lang="en-US" sz="3200" dirty="0"/>
          </a:p>
          <a:p>
            <a:r>
              <a:rPr lang="en-US" sz="3200" dirty="0"/>
              <a:t>Human skills consist of the ability to work effectively with other people both as individuals and as members of a group. These are required to win cooperation of others and to build effective teams. Such skills require a sense of feeling for others and capacity to look at things </a:t>
            </a:r>
            <a:r>
              <a:rPr lang="en-US" sz="3200" dirty="0" smtClean="0"/>
              <a:t>from </a:t>
            </a:r>
            <a:r>
              <a:rPr lang="en-US" sz="3200" dirty="0"/>
              <a:t>others point of </a:t>
            </a:r>
            <a:r>
              <a:rPr lang="en-US" sz="3200" dirty="0" smtClean="0"/>
              <a:t>view. Managers </a:t>
            </a:r>
            <a:r>
              <a:rPr lang="en-US" sz="3200" dirty="0"/>
              <a:t>interact with people within and outside the organization and therefore require these skills to assist them communicate with, understand and motivate individuals and groups </a:t>
            </a:r>
          </a:p>
        </p:txBody>
      </p:sp>
    </p:spTree>
    <p:extLst>
      <p:ext uri="{BB962C8B-B14F-4D97-AF65-F5344CB8AC3E}">
        <p14:creationId xmlns:p14="http://schemas.microsoft.com/office/powerpoint/2010/main" val="308385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b="1" dirty="0"/>
              <a:t>Conceptual skills: </a:t>
            </a:r>
            <a:endParaRPr lang="en-US" sz="3200" dirty="0"/>
          </a:p>
          <a:p>
            <a:r>
              <a:rPr lang="en-US" sz="3200" dirty="0"/>
              <a:t>This is the ability to see the organization as a whole, to recognize significant elements in a situation and to understand the relationships among elements. It is a cognitive ability to coordinate and integrate all of an organization’s activities. They allow managers to think in the abstract and strategically so as to see the big picture and to make broad based decisions </a:t>
            </a:r>
            <a:r>
              <a:rPr lang="en-US" sz="3200" dirty="0" smtClean="0"/>
              <a:t>that serve </a:t>
            </a:r>
            <a:r>
              <a:rPr lang="en-US" sz="3200" dirty="0"/>
              <a:t>the overall organization. Conceptual skills also include the competence to understand a problem in all its aspects and to use creative thinking in solving the problem </a:t>
            </a:r>
            <a:r>
              <a:rPr lang="en-US" sz="3200" dirty="0" smtClean="0"/>
              <a:t> </a:t>
            </a:r>
            <a:endParaRPr lang="en-US" sz="3200" dirty="0"/>
          </a:p>
        </p:txBody>
      </p:sp>
    </p:spTree>
    <p:extLst>
      <p:ext uri="{BB962C8B-B14F-4D97-AF65-F5344CB8AC3E}">
        <p14:creationId xmlns:p14="http://schemas.microsoft.com/office/powerpoint/2010/main" val="226093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t>MANAGEMENT ROLES: </a:t>
            </a:r>
            <a:endParaRPr lang="en-US" dirty="0"/>
          </a:p>
          <a:p>
            <a:r>
              <a:rPr lang="en-US" dirty="0"/>
              <a:t>Henry Mintzberg (1973) identified ten management roles which he placed in three categories: Interpersonal role, informational roles and decisional roles. </a:t>
            </a:r>
          </a:p>
        </p:txBody>
      </p:sp>
    </p:spTree>
    <p:extLst>
      <p:ext uri="{BB962C8B-B14F-4D97-AF65-F5344CB8AC3E}">
        <p14:creationId xmlns:p14="http://schemas.microsoft.com/office/powerpoint/2010/main" val="889586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37200"/>
            <a:ext cx="10515600" cy="4351338"/>
          </a:xfrm>
        </p:spPr>
        <p:txBody>
          <a:bodyPr>
            <a:normAutofit fontScale="85000" lnSpcReduction="20000"/>
          </a:bodyPr>
          <a:lstStyle/>
          <a:p>
            <a:pPr marL="0" indent="0">
              <a:buNone/>
            </a:pPr>
            <a:r>
              <a:rPr lang="en-US" sz="3500" b="1" u="sng" dirty="0"/>
              <a:t>Interpersonal roles: </a:t>
            </a:r>
            <a:endParaRPr lang="en-US" sz="3500" u="sng" dirty="0"/>
          </a:p>
          <a:p>
            <a:pPr marL="0" indent="0">
              <a:buNone/>
            </a:pPr>
            <a:r>
              <a:rPr lang="en-US" sz="3500" dirty="0" smtClean="0"/>
              <a:t>1.Figure </a:t>
            </a:r>
            <a:r>
              <a:rPr lang="en-US" sz="3500" dirty="0"/>
              <a:t>head role: symbolizes the organization or department and performs ceremonial duties </a:t>
            </a:r>
          </a:p>
          <a:p>
            <a:pPr marL="0" indent="0">
              <a:buNone/>
            </a:pPr>
            <a:r>
              <a:rPr lang="en-US" sz="3500" dirty="0" smtClean="0"/>
              <a:t>2. </a:t>
            </a:r>
            <a:r>
              <a:rPr lang="en-US" sz="3500" dirty="0"/>
              <a:t>Leader: determines the Mission and Objectives of the organization and sees that they are accomplished effectively. He hires, trains and motivates employees and encourages them to do better </a:t>
            </a:r>
          </a:p>
          <a:p>
            <a:pPr marL="0" indent="0">
              <a:buNone/>
            </a:pPr>
            <a:r>
              <a:rPr lang="en-US" sz="3500" dirty="0" smtClean="0"/>
              <a:t>3. </a:t>
            </a:r>
            <a:r>
              <a:rPr lang="en-US" sz="3500" dirty="0"/>
              <a:t>Liaison role: Involves networking with outside organizations, expanding information sources, like conferences, professional meetings etc. Acts as a link between people, groups or organizations within and without the organization </a:t>
            </a:r>
          </a:p>
          <a:p>
            <a:endParaRPr lang="en-US" dirty="0"/>
          </a:p>
        </p:txBody>
      </p:sp>
    </p:spTree>
    <p:extLst>
      <p:ext uri="{BB962C8B-B14F-4D97-AF65-F5344CB8AC3E}">
        <p14:creationId xmlns:p14="http://schemas.microsoft.com/office/powerpoint/2010/main" val="18213283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r>
              <a:rPr lang="en-US" sz="3200" b="1" u="sng" dirty="0"/>
              <a:t>Informational role: </a:t>
            </a:r>
            <a:endParaRPr lang="en-US" sz="3200" u="sng" dirty="0"/>
          </a:p>
          <a:p>
            <a:pPr marL="0" indent="0">
              <a:buNone/>
            </a:pPr>
            <a:r>
              <a:rPr lang="en-US" sz="3200" dirty="0" smtClean="0"/>
              <a:t>4. </a:t>
            </a:r>
            <a:r>
              <a:rPr lang="en-US" sz="3200" dirty="0"/>
              <a:t>Monitor: As a monitor, the manager informally seeks information about the </a:t>
            </a:r>
            <a:r>
              <a:rPr lang="en-US" sz="3200" dirty="0" smtClean="0"/>
              <a:t>organization </a:t>
            </a:r>
            <a:r>
              <a:rPr lang="en-US" sz="3200" dirty="0"/>
              <a:t>through internal networks, gossips, and observations. (Get information useful to </a:t>
            </a:r>
            <a:r>
              <a:rPr lang="en-US" sz="3200" dirty="0" smtClean="0"/>
              <a:t>organization). </a:t>
            </a:r>
            <a:r>
              <a:rPr lang="en-US" sz="3200" dirty="0"/>
              <a:t>He/she tours of the </a:t>
            </a:r>
            <a:r>
              <a:rPr lang="en-US" sz="3200" dirty="0" smtClean="0"/>
              <a:t>organization </a:t>
            </a:r>
            <a:r>
              <a:rPr lang="en-US" sz="3200" dirty="0"/>
              <a:t>and holds formal and informal meetings to provide information about the needs of the </a:t>
            </a:r>
            <a:r>
              <a:rPr lang="en-US" sz="3200" dirty="0" smtClean="0"/>
              <a:t>organization </a:t>
            </a:r>
            <a:endParaRPr lang="en-US" sz="3200" dirty="0"/>
          </a:p>
          <a:p>
            <a:pPr marL="0" indent="0">
              <a:buNone/>
            </a:pPr>
            <a:r>
              <a:rPr lang="en-US" sz="3200" dirty="0" smtClean="0"/>
              <a:t>5.Disseminator</a:t>
            </a:r>
            <a:r>
              <a:rPr lang="en-US" sz="3200" dirty="0"/>
              <a:t>: A manager is a link in the </a:t>
            </a:r>
            <a:r>
              <a:rPr lang="en-US" sz="3200" dirty="0" smtClean="0"/>
              <a:t>organization </a:t>
            </a:r>
            <a:r>
              <a:rPr lang="en-US" sz="3200" dirty="0"/>
              <a:t>chain of command. He shares information from outside the </a:t>
            </a:r>
            <a:r>
              <a:rPr lang="en-US" sz="3200" dirty="0" smtClean="0"/>
              <a:t>organization </a:t>
            </a:r>
            <a:r>
              <a:rPr lang="en-US" sz="3200" dirty="0"/>
              <a:t>and between work units (sharing information improves job satisfaction) </a:t>
            </a:r>
          </a:p>
          <a:p>
            <a:pPr marL="0" indent="0">
              <a:buNone/>
            </a:pPr>
            <a:endParaRPr lang="en-US" sz="3200" dirty="0"/>
          </a:p>
        </p:txBody>
      </p:sp>
    </p:spTree>
    <p:extLst>
      <p:ext uri="{BB962C8B-B14F-4D97-AF65-F5344CB8AC3E}">
        <p14:creationId xmlns:p14="http://schemas.microsoft.com/office/powerpoint/2010/main" val="3025709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buNone/>
            </a:pPr>
            <a:r>
              <a:rPr lang="en-US" sz="3200" dirty="0" smtClean="0"/>
              <a:t>6. Spokes </a:t>
            </a:r>
            <a:r>
              <a:rPr lang="en-US" sz="3200" dirty="0"/>
              <a:t>person: The manager shares information with individuals outside the </a:t>
            </a:r>
            <a:r>
              <a:rPr lang="en-US" sz="3200" dirty="0" smtClean="0"/>
              <a:t>organization, </a:t>
            </a:r>
            <a:r>
              <a:rPr lang="en-US" sz="3200" dirty="0"/>
              <a:t>attends meetings, offering continuing education and participates in professional </a:t>
            </a:r>
            <a:r>
              <a:rPr lang="en-US" sz="3200" dirty="0" smtClean="0"/>
              <a:t>organizations </a:t>
            </a:r>
            <a:endParaRPr lang="en-US" sz="3200" dirty="0"/>
          </a:p>
          <a:p>
            <a:pPr marL="0" indent="0">
              <a:buNone/>
            </a:pPr>
            <a:r>
              <a:rPr lang="en-US" sz="3200" b="1" u="sng" dirty="0" smtClean="0"/>
              <a:t>Decisional </a:t>
            </a:r>
            <a:r>
              <a:rPr lang="en-US" sz="3200" b="1" u="sng" dirty="0"/>
              <a:t>Roles: </a:t>
            </a:r>
            <a:endParaRPr lang="en-US" sz="3200" u="sng" dirty="0"/>
          </a:p>
          <a:p>
            <a:pPr marL="0" indent="0">
              <a:buNone/>
            </a:pPr>
            <a:r>
              <a:rPr lang="en-US" sz="3200" dirty="0" smtClean="0"/>
              <a:t>7. </a:t>
            </a:r>
            <a:r>
              <a:rPr lang="en-US" sz="3200" dirty="0"/>
              <a:t>The entrepreneur: The manager looks for profitable investments for the organization to improve its performance (start a school of nursing</a:t>
            </a:r>
            <a:r>
              <a:rPr lang="en-US" sz="3200" dirty="0" smtClean="0"/>
              <a:t>)</a:t>
            </a:r>
            <a:endParaRPr lang="en-US" sz="3200" dirty="0"/>
          </a:p>
          <a:p>
            <a:pPr marL="0" indent="0">
              <a:buNone/>
            </a:pPr>
            <a:endParaRPr lang="en-US" sz="3200" dirty="0"/>
          </a:p>
        </p:txBody>
      </p:sp>
    </p:spTree>
    <p:extLst>
      <p:ext uri="{BB962C8B-B14F-4D97-AF65-F5344CB8AC3E}">
        <p14:creationId xmlns:p14="http://schemas.microsoft.com/office/powerpoint/2010/main" val="649778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3200" dirty="0" smtClean="0"/>
              <a:t> Describe principles for effective leadership and management of human resources </a:t>
            </a:r>
          </a:p>
          <a:p>
            <a:pPr>
              <a:buFont typeface="Wingdings" panose="05000000000000000000" pitchFamily="2" charset="2"/>
              <a:buChar char="Ø"/>
            </a:pPr>
            <a:r>
              <a:rPr lang="en-US" sz="3200" dirty="0" smtClean="0"/>
              <a:t>Demonstrate effective communication within health care organization </a:t>
            </a:r>
          </a:p>
          <a:p>
            <a:pPr>
              <a:buFont typeface="Wingdings" panose="05000000000000000000" pitchFamily="2" charset="2"/>
              <a:buChar char="Ø"/>
            </a:pPr>
            <a:r>
              <a:rPr lang="en-US" sz="3200" dirty="0" smtClean="0"/>
              <a:t>Describe principles of commodity and supplies management   </a:t>
            </a:r>
            <a:endParaRPr lang="en-US" sz="3200" dirty="0"/>
          </a:p>
        </p:txBody>
      </p:sp>
    </p:spTree>
    <p:extLst>
      <p:ext uri="{BB962C8B-B14F-4D97-AF65-F5344CB8AC3E}">
        <p14:creationId xmlns:p14="http://schemas.microsoft.com/office/powerpoint/2010/main" val="1191609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8. Resource allocator; Managers schedule their own time (work plan). They decide how resources are distributed and with whom he will work most closely with </a:t>
            </a:r>
          </a:p>
          <a:p>
            <a:pPr marL="0" indent="0">
              <a:buNone/>
            </a:pPr>
            <a:r>
              <a:rPr lang="en-US" dirty="0"/>
              <a:t>9. Negotiator; Enters into negotiation with other parties </a:t>
            </a:r>
            <a:r>
              <a:rPr lang="en-US" dirty="0" smtClean="0"/>
              <a:t>e.g. </a:t>
            </a:r>
            <a:r>
              <a:rPr lang="en-US" dirty="0"/>
              <a:t>to enter into a long term relationship with a </a:t>
            </a:r>
            <a:r>
              <a:rPr lang="en-US" dirty="0" smtClean="0"/>
              <a:t>supplier</a:t>
            </a:r>
          </a:p>
          <a:p>
            <a:pPr marL="0" indent="0">
              <a:buNone/>
            </a:pPr>
            <a:r>
              <a:rPr lang="en-US" dirty="0" smtClean="0"/>
              <a:t>10. Disturbance </a:t>
            </a:r>
            <a:r>
              <a:rPr lang="en-US" dirty="0"/>
              <a:t>handler: Responds to unforeseen circumstances </a:t>
            </a:r>
            <a:r>
              <a:rPr lang="en-US" dirty="0" err="1"/>
              <a:t>eg</a:t>
            </a:r>
            <a:r>
              <a:rPr lang="en-US" dirty="0"/>
              <a:t>. Replacement of a sick staff, missing equipment, disease outbreaks (shift staffs) </a:t>
            </a:r>
          </a:p>
          <a:p>
            <a:pPr marL="0" indent="0">
              <a:buNone/>
            </a:pPr>
            <a:endParaRPr lang="en-US" dirty="0"/>
          </a:p>
        </p:txBody>
      </p:sp>
    </p:spTree>
    <p:extLst>
      <p:ext uri="{BB962C8B-B14F-4D97-AF65-F5344CB8AC3E}">
        <p14:creationId xmlns:p14="http://schemas.microsoft.com/office/powerpoint/2010/main" val="4347113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dirty="0"/>
              <a:t> </a:t>
            </a:r>
            <a:r>
              <a:rPr lang="en-US" sz="3200" b="1" dirty="0"/>
              <a:t>HISTORICAL DEVELOPMENT OF MANAGEMENT </a:t>
            </a:r>
            <a:endParaRPr lang="en-US" sz="3200" dirty="0"/>
          </a:p>
          <a:p>
            <a:pPr marL="0" indent="0">
              <a:buNone/>
            </a:pPr>
            <a:r>
              <a:rPr lang="en-US" sz="3200" dirty="0"/>
              <a:t>Management has been developed through the following periods</a:t>
            </a:r>
            <a:r>
              <a:rPr lang="en-US" sz="3200" b="1" dirty="0"/>
              <a:t>: </a:t>
            </a:r>
            <a:endParaRPr lang="en-US" sz="3200" dirty="0"/>
          </a:p>
          <a:p>
            <a:pPr marL="0" indent="0">
              <a:buNone/>
            </a:pPr>
            <a:r>
              <a:rPr lang="en-US" sz="3200" dirty="0" err="1"/>
              <a:t>i</a:t>
            </a:r>
            <a:r>
              <a:rPr lang="en-US" sz="3200" dirty="0"/>
              <a:t>) The classical theories </a:t>
            </a:r>
          </a:p>
          <a:p>
            <a:pPr marL="0" indent="0">
              <a:buNone/>
            </a:pPr>
            <a:r>
              <a:rPr lang="en-US" sz="3200" dirty="0"/>
              <a:t>ii) Neo classical theories </a:t>
            </a:r>
          </a:p>
          <a:p>
            <a:endParaRPr lang="en-US" sz="3200" dirty="0"/>
          </a:p>
        </p:txBody>
      </p:sp>
    </p:spTree>
    <p:extLst>
      <p:ext uri="{BB962C8B-B14F-4D97-AF65-F5344CB8AC3E}">
        <p14:creationId xmlns:p14="http://schemas.microsoft.com/office/powerpoint/2010/main" val="3068376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pPr marL="0" indent="0">
              <a:buNone/>
            </a:pPr>
            <a:r>
              <a:rPr lang="en-US" sz="3500" b="1" dirty="0" smtClean="0"/>
              <a:t>Classical </a:t>
            </a:r>
            <a:r>
              <a:rPr lang="en-US" sz="3500" b="1" dirty="0"/>
              <a:t>theories: </a:t>
            </a:r>
            <a:endParaRPr lang="en-US" sz="3500" dirty="0"/>
          </a:p>
          <a:p>
            <a:r>
              <a:rPr lang="en-US" sz="3500" dirty="0"/>
              <a:t>The exponents of classical theories were principally concerned with the structure and mechanics of organizations. They included the following </a:t>
            </a:r>
          </a:p>
          <a:p>
            <a:pPr marL="0" indent="0">
              <a:buNone/>
            </a:pPr>
            <a:r>
              <a:rPr lang="en-US" sz="3500" dirty="0"/>
              <a:t>1. Henri Fayol (French Industrialist 1841-1925) – Administrative theory (search for principles of Management </a:t>
            </a:r>
          </a:p>
          <a:p>
            <a:pPr marL="0" indent="0">
              <a:buNone/>
            </a:pPr>
            <a:r>
              <a:rPr lang="en-US" sz="3500" dirty="0"/>
              <a:t>2. Fredrick W. Taylor (1856-1915) – A Mechanical Engineer in the USA (The Scientific Management Theory) </a:t>
            </a:r>
          </a:p>
          <a:p>
            <a:pPr marL="0" indent="0">
              <a:buNone/>
            </a:pPr>
            <a:r>
              <a:rPr lang="en-US" sz="3500" dirty="0"/>
              <a:t>3. Max Weber (1864-1920) – A German Sociologist. The Theory of Bureaucracy </a:t>
            </a:r>
          </a:p>
          <a:p>
            <a:pPr marL="0" indent="0">
              <a:buNone/>
            </a:pPr>
            <a:endParaRPr lang="en-US" dirty="0"/>
          </a:p>
        </p:txBody>
      </p:sp>
    </p:spTree>
    <p:extLst>
      <p:ext uri="{BB962C8B-B14F-4D97-AF65-F5344CB8AC3E}">
        <p14:creationId xmlns:p14="http://schemas.microsoft.com/office/powerpoint/2010/main" val="3092690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 </a:t>
            </a:r>
            <a:endParaRPr lang="en-US" dirty="0"/>
          </a:p>
          <a:p>
            <a:r>
              <a:rPr lang="en-US" sz="3200" b="1" dirty="0"/>
              <a:t>Scientific Management Theory was developed by Fredrick Taylor (1900-1930) (</a:t>
            </a:r>
            <a:r>
              <a:rPr lang="en-US" sz="3200" dirty="0"/>
              <a:t>A mechanical Engineer) in 1911 </a:t>
            </a:r>
          </a:p>
          <a:p>
            <a:r>
              <a:rPr lang="en-US" sz="3200" dirty="0"/>
              <a:t>Taylor conducted research on methods of training workers for increased productivity. He advocated that work be studied scientifically to determine the one best way to perform each task. </a:t>
            </a:r>
          </a:p>
          <a:p>
            <a:r>
              <a:rPr lang="en-US" sz="3200" dirty="0"/>
              <a:t>Taylor postulated that if workers could be taught the “one best way to accomplish a task,” productivity would increase. He came up with the basic principles of scientific management</a:t>
            </a:r>
            <a:r>
              <a:rPr lang="en-US" dirty="0"/>
              <a:t>: </a:t>
            </a:r>
          </a:p>
        </p:txBody>
      </p:sp>
    </p:spTree>
    <p:extLst>
      <p:ext uri="{BB962C8B-B14F-4D97-AF65-F5344CB8AC3E}">
        <p14:creationId xmlns:p14="http://schemas.microsoft.com/office/powerpoint/2010/main" val="690297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a:t>
            </a:r>
            <a:r>
              <a:rPr lang="en-US" sz="3200" b="1" dirty="0"/>
              <a:t>Principles of scientific management </a:t>
            </a:r>
            <a:endParaRPr lang="en-US" sz="3200" dirty="0"/>
          </a:p>
          <a:p>
            <a:pPr marL="0" indent="0">
              <a:buNone/>
            </a:pPr>
            <a:r>
              <a:rPr lang="en-US" sz="3200" dirty="0"/>
              <a:t>1. Observing the workers’ performance through time and motion study to determine the one best way to carry out each task (develop a science for each element of man’s work to maximize </a:t>
            </a:r>
            <a:r>
              <a:rPr lang="en-US" sz="3200" dirty="0" smtClean="0"/>
              <a:t>organization </a:t>
            </a:r>
            <a:r>
              <a:rPr lang="en-US" sz="3200" dirty="0"/>
              <a:t>output) </a:t>
            </a:r>
          </a:p>
          <a:p>
            <a:pPr marL="0" indent="0">
              <a:buNone/>
            </a:pPr>
            <a:r>
              <a:rPr lang="en-US" sz="3200" dirty="0"/>
              <a:t>2. Scientifically selecting the best worker to perform each job, that is the person with characters and abilities needed to carry out job tasks in the most efficient manner. </a:t>
            </a:r>
          </a:p>
          <a:p>
            <a:pPr marL="0" indent="0">
              <a:buNone/>
            </a:pPr>
            <a:r>
              <a:rPr lang="en-US" sz="3200" dirty="0"/>
              <a:t>3. Training the selected worker to perform tasks in the most efficient manner </a:t>
            </a:r>
          </a:p>
          <a:p>
            <a:endParaRPr lang="en-US" dirty="0"/>
          </a:p>
        </p:txBody>
      </p:sp>
    </p:spTree>
    <p:extLst>
      <p:ext uri="{BB962C8B-B14F-4D97-AF65-F5344CB8AC3E}">
        <p14:creationId xmlns:p14="http://schemas.microsoft.com/office/powerpoint/2010/main" val="707079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sz="3200" dirty="0" smtClean="0"/>
              <a:t>4.Paying </a:t>
            </a:r>
            <a:r>
              <a:rPr lang="en-US" sz="3200" dirty="0"/>
              <a:t>the worker a differential piece rate to motivate them to perform the tasks in prescribed, efficient fashion </a:t>
            </a:r>
            <a:endParaRPr lang="en-US" sz="3200" dirty="0" smtClean="0"/>
          </a:p>
          <a:p>
            <a:pPr marL="0" indent="0">
              <a:buNone/>
            </a:pPr>
            <a:r>
              <a:rPr lang="en-US" sz="3200" dirty="0" smtClean="0"/>
              <a:t>5</a:t>
            </a:r>
            <a:r>
              <a:rPr lang="en-US" sz="3200" dirty="0"/>
              <a:t>. Appointing a few highly skilled workers to managerial positions and giving each manager responsibility for planning tasks for subordinate workers </a:t>
            </a:r>
          </a:p>
          <a:p>
            <a:pPr marL="0" indent="0">
              <a:buNone/>
            </a:pPr>
            <a:r>
              <a:rPr lang="en-US" sz="3200" dirty="0"/>
              <a:t>6. Appointing a foreman for each aspect of the work and instructing the production worker to report to a different functional foreman for each aspect of the job </a:t>
            </a:r>
          </a:p>
          <a:p>
            <a:endParaRPr lang="en-US" dirty="0"/>
          </a:p>
        </p:txBody>
      </p:sp>
    </p:spTree>
    <p:extLst>
      <p:ext uri="{BB962C8B-B14F-4D97-AF65-F5344CB8AC3E}">
        <p14:creationId xmlns:p14="http://schemas.microsoft.com/office/powerpoint/2010/main" val="30326130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Administrative theory </a:t>
            </a:r>
            <a:endParaRPr lang="en-US" dirty="0"/>
          </a:p>
          <a:p>
            <a:r>
              <a:rPr lang="en-US" dirty="0"/>
              <a:t>Administrative theory of management was developed by (Henri Fayol 1841-1925) </a:t>
            </a:r>
          </a:p>
          <a:p>
            <a:r>
              <a:rPr lang="en-US" dirty="0"/>
              <a:t>While the scientific management focused on the tasks to be performed by the worker, administrative management focused on the development of broad administrative principles applicable to general and higher managerial level. </a:t>
            </a:r>
          </a:p>
          <a:p>
            <a:r>
              <a:rPr lang="en-US" dirty="0"/>
              <a:t>Henri Fayol (1925) also was the first person to identify the management functions of planning, organization, command, coordination, and control. Fayol also described fourteen management principles as follows. </a:t>
            </a:r>
          </a:p>
        </p:txBody>
      </p:sp>
    </p:spTree>
    <p:extLst>
      <p:ext uri="{BB962C8B-B14F-4D97-AF65-F5344CB8AC3E}">
        <p14:creationId xmlns:p14="http://schemas.microsoft.com/office/powerpoint/2010/main" val="2531549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a:t>Management principles </a:t>
            </a:r>
          </a:p>
          <a:p>
            <a:pPr marL="0" indent="0">
              <a:buNone/>
            </a:pPr>
            <a:r>
              <a:rPr lang="en-US" sz="3200" dirty="0"/>
              <a:t>I. </a:t>
            </a:r>
            <a:r>
              <a:rPr lang="en-US" sz="3200" b="1" dirty="0"/>
              <a:t>Specialization or division of labor</a:t>
            </a:r>
            <a:r>
              <a:rPr lang="en-US" sz="3200" dirty="0"/>
              <a:t>; According to this principle one should work at activities in which he/she has comparatively higher skills. This helps the person to acquire an ability and accuracy with which he/she can do more and better work with the same effort. Therefore the work of every person in the organization should be limited as far as possible to the performance of a single function </a:t>
            </a:r>
          </a:p>
          <a:p>
            <a:pPr marL="0" indent="0">
              <a:buNone/>
            </a:pPr>
            <a:r>
              <a:rPr lang="en-US" sz="3200" dirty="0"/>
              <a:t>II. </a:t>
            </a:r>
            <a:r>
              <a:rPr lang="en-US" sz="3200" b="1" dirty="0"/>
              <a:t>Authority and responsibility</a:t>
            </a:r>
            <a:r>
              <a:rPr lang="en-US" sz="3200" dirty="0"/>
              <a:t>. Authority is the right to give orders and the power to exact obedience. Each person should have an appropriate authority to go with the given responsibility </a:t>
            </a:r>
          </a:p>
          <a:p>
            <a:endParaRPr lang="en-US" dirty="0"/>
          </a:p>
        </p:txBody>
      </p:sp>
    </p:spTree>
    <p:extLst>
      <p:ext uri="{BB962C8B-B14F-4D97-AF65-F5344CB8AC3E}">
        <p14:creationId xmlns:p14="http://schemas.microsoft.com/office/powerpoint/2010/main" val="2527396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endParaRPr lang="en-US" dirty="0"/>
          </a:p>
          <a:p>
            <a:pPr marL="0" indent="0">
              <a:buNone/>
            </a:pPr>
            <a:r>
              <a:rPr lang="en-US" sz="3200" b="1" dirty="0" smtClean="0"/>
              <a:t>3.Discipline</a:t>
            </a:r>
            <a:r>
              <a:rPr lang="en-US" sz="3200" dirty="0"/>
              <a:t>. This is defined as respect for agreements which are directed at achieving obedience. Obedience must prevail throughout the organization as its essential for smooth running of an enterprise. </a:t>
            </a:r>
          </a:p>
          <a:p>
            <a:pPr marL="0" indent="0">
              <a:buNone/>
            </a:pPr>
            <a:r>
              <a:rPr lang="en-US" sz="3200" dirty="0" smtClean="0"/>
              <a:t>4. </a:t>
            </a:r>
            <a:r>
              <a:rPr lang="en-US" sz="3200" b="1" dirty="0"/>
              <a:t>Unity of command</a:t>
            </a:r>
            <a:r>
              <a:rPr lang="en-US" sz="3200" dirty="0"/>
              <a:t>. Every subordinate should receive orders and be accountable to only one supervisor. Dual or multiple commands is a perpetual source of conflict. </a:t>
            </a:r>
            <a:r>
              <a:rPr lang="en-US" sz="3200" dirty="0" smtClean="0"/>
              <a:t>Unity </a:t>
            </a:r>
            <a:r>
              <a:rPr lang="en-US" sz="3200" dirty="0"/>
              <a:t>of command avoids conflicting orders and ensures order stability in the organization </a:t>
            </a:r>
          </a:p>
          <a:p>
            <a:endParaRPr lang="en-US" dirty="0"/>
          </a:p>
        </p:txBody>
      </p:sp>
    </p:spTree>
    <p:extLst>
      <p:ext uri="{BB962C8B-B14F-4D97-AF65-F5344CB8AC3E}">
        <p14:creationId xmlns:p14="http://schemas.microsoft.com/office/powerpoint/2010/main" val="3763135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pPr marL="0" indent="0">
              <a:buNone/>
            </a:pPr>
            <a:r>
              <a:rPr lang="en-US" b="1" dirty="0" smtClean="0"/>
              <a:t>5.Unity </a:t>
            </a:r>
            <a:r>
              <a:rPr lang="en-US" b="1" dirty="0"/>
              <a:t>of direction</a:t>
            </a:r>
            <a:r>
              <a:rPr lang="en-US" dirty="0"/>
              <a:t>. According to this principle, each ground of activities having the same objective must have one head and one plan. </a:t>
            </a:r>
            <a:endParaRPr lang="en-US" dirty="0" smtClean="0"/>
          </a:p>
          <a:p>
            <a:pPr marL="0" indent="0">
              <a:buNone/>
            </a:pPr>
            <a:r>
              <a:rPr lang="en-US" dirty="0" smtClean="0"/>
              <a:t>6. </a:t>
            </a:r>
            <a:r>
              <a:rPr lang="en-US" b="1" dirty="0"/>
              <a:t>Subordination of Individual Interests to general interests</a:t>
            </a:r>
            <a:r>
              <a:rPr lang="en-US" dirty="0"/>
              <a:t>. Efforts should be made to reconcile individual interests with common interests. When there is conflict between the two, the interests of organization should prevail over individual interests. </a:t>
            </a:r>
          </a:p>
          <a:p>
            <a:pPr marL="0" indent="0">
              <a:buNone/>
            </a:pPr>
            <a:r>
              <a:rPr lang="en-US" dirty="0" smtClean="0"/>
              <a:t>7. </a:t>
            </a:r>
            <a:r>
              <a:rPr lang="en-US" b="1" dirty="0"/>
              <a:t>Remuneration of personnel</a:t>
            </a:r>
            <a:r>
              <a:rPr lang="en-US" dirty="0"/>
              <a:t>. The amount of remuneration and the methods of payment should be just and fair and should provide maximum possible satisfaction to both employees and employers. </a:t>
            </a:r>
          </a:p>
          <a:p>
            <a:endParaRPr lang="en-US" dirty="0"/>
          </a:p>
        </p:txBody>
      </p:sp>
    </p:spTree>
    <p:extLst>
      <p:ext uri="{BB962C8B-B14F-4D97-AF65-F5344CB8AC3E}">
        <p14:creationId xmlns:p14="http://schemas.microsoft.com/office/powerpoint/2010/main" val="348799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module content </a:t>
            </a:r>
          </a:p>
          <a:p>
            <a:pPr>
              <a:buFont typeface="Wingdings" panose="05000000000000000000" pitchFamily="2" charset="2"/>
              <a:buChar char="ü"/>
            </a:pPr>
            <a:r>
              <a:rPr lang="en-US" dirty="0" smtClean="0"/>
              <a:t>Introduction to leadership and management  - definitions ,importance of studying management ,historical development of management  and concepts ,theories principles and function of management ,differentiate between leadership and management </a:t>
            </a:r>
            <a:r>
              <a:rPr lang="en-US" sz="3200" dirty="0" smtClean="0"/>
              <a:t>qualities</a:t>
            </a:r>
            <a:r>
              <a:rPr lang="en-US" dirty="0" smtClean="0"/>
              <a:t> of a leader and styles of leadership ,organization behavior and group dynamics ,definition of mission ,vision ,importance of personal and organizational mission and vision statement </a:t>
            </a:r>
          </a:p>
        </p:txBody>
      </p:sp>
    </p:spTree>
    <p:extLst>
      <p:ext uri="{BB962C8B-B14F-4D97-AF65-F5344CB8AC3E}">
        <p14:creationId xmlns:p14="http://schemas.microsoft.com/office/powerpoint/2010/main" val="9722264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b="1" dirty="0" smtClean="0"/>
              <a:t>8.Centralization</a:t>
            </a:r>
            <a:r>
              <a:rPr lang="en-US" b="1" dirty="0"/>
              <a:t>; The degree of concentration of authority should be based upon optimum utilization of all faculties of the personnel. </a:t>
            </a:r>
            <a:endParaRPr lang="en-US" dirty="0"/>
          </a:p>
          <a:p>
            <a:pPr marL="0" indent="0">
              <a:buNone/>
            </a:pPr>
            <a:r>
              <a:rPr lang="en-US" dirty="0" smtClean="0"/>
              <a:t>9. </a:t>
            </a:r>
            <a:r>
              <a:rPr lang="en-US" b="1" dirty="0"/>
              <a:t>Scalar Chain (line of authority)</a:t>
            </a:r>
            <a:r>
              <a:rPr lang="en-US" dirty="0"/>
              <a:t>. There should be a clear line of authority ranging from top to down of the organization. All upward and down ward communication should flow through each position of authority along the scalar chain </a:t>
            </a:r>
          </a:p>
          <a:p>
            <a:pPr marL="0" indent="0">
              <a:buNone/>
            </a:pPr>
            <a:r>
              <a:rPr lang="en-US" dirty="0" smtClean="0"/>
              <a:t>10.</a:t>
            </a:r>
            <a:r>
              <a:rPr lang="en-US" b="1" dirty="0" smtClean="0"/>
              <a:t>Order</a:t>
            </a:r>
            <a:r>
              <a:rPr lang="en-US" dirty="0"/>
              <a:t>. All materials and personnel have a prescribed place, and they must remain there. The right man should be in the right place </a:t>
            </a:r>
          </a:p>
          <a:p>
            <a:endParaRPr lang="en-US" dirty="0"/>
          </a:p>
        </p:txBody>
      </p:sp>
    </p:spTree>
    <p:extLst>
      <p:ext uri="{BB962C8B-B14F-4D97-AF65-F5344CB8AC3E}">
        <p14:creationId xmlns:p14="http://schemas.microsoft.com/office/powerpoint/2010/main" val="2070342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pPr marL="0" indent="0">
              <a:buNone/>
            </a:pPr>
            <a:r>
              <a:rPr lang="en-US" sz="3200" b="1" dirty="0" smtClean="0"/>
              <a:t>11.Equity</a:t>
            </a:r>
            <a:r>
              <a:rPr lang="en-US" sz="3200" dirty="0"/>
              <a:t>. This means that employees should be treated with justice and kindness. Managers should be fair and impartial in their dealings with subordinates </a:t>
            </a:r>
          </a:p>
          <a:p>
            <a:pPr marL="0" indent="0">
              <a:buNone/>
            </a:pPr>
            <a:r>
              <a:rPr lang="en-US" sz="3200" dirty="0" smtClean="0"/>
              <a:t>12. </a:t>
            </a:r>
            <a:r>
              <a:rPr lang="en-US" sz="3200" b="1" dirty="0"/>
              <a:t>Stability of tenure of personnel</a:t>
            </a:r>
            <a:r>
              <a:rPr lang="en-US" sz="3200" dirty="0"/>
              <a:t>. Employees cannot work efficiently unless job security is assured of them. </a:t>
            </a:r>
          </a:p>
          <a:p>
            <a:endParaRPr lang="en-US" sz="3200" dirty="0"/>
          </a:p>
        </p:txBody>
      </p:sp>
    </p:spTree>
    <p:extLst>
      <p:ext uri="{BB962C8B-B14F-4D97-AF65-F5344CB8AC3E}">
        <p14:creationId xmlns:p14="http://schemas.microsoft.com/office/powerpoint/2010/main" val="2572147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dirty="0" smtClean="0"/>
              <a:t>13. </a:t>
            </a:r>
            <a:r>
              <a:rPr lang="en-US" sz="3200" b="1" dirty="0"/>
              <a:t>Initiative</a:t>
            </a:r>
            <a:r>
              <a:rPr lang="en-US" sz="3200" dirty="0"/>
              <a:t>. Employees at all levels should be given the opportunity to take initiative and exercise judgment in the formulation and execution of plans. Initiative refers to the freedom to think for oneself and use discretion in doing work. It develops the interest of employees in their jobs and provides job satisfaction to them. </a:t>
            </a:r>
          </a:p>
          <a:p>
            <a:pPr marL="0" indent="0">
              <a:buNone/>
            </a:pPr>
            <a:r>
              <a:rPr lang="en-US" sz="3200" dirty="0"/>
              <a:t>14.</a:t>
            </a:r>
            <a:r>
              <a:rPr lang="en-US" sz="3200" b="1" dirty="0"/>
              <a:t>Esprit de corps</a:t>
            </a:r>
            <a:r>
              <a:rPr lang="en-US" sz="3200" dirty="0"/>
              <a:t>. This refers to harmony and mutual understanding among members of the organization. Unity among the staff is the foundation of success in any organization</a:t>
            </a:r>
          </a:p>
        </p:txBody>
      </p:sp>
    </p:spTree>
    <p:extLst>
      <p:ext uri="{BB962C8B-B14F-4D97-AF65-F5344CB8AC3E}">
        <p14:creationId xmlns:p14="http://schemas.microsoft.com/office/powerpoint/2010/main" val="1495316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sz="3200" b="1" dirty="0"/>
              <a:t>Theory of bureaucracy </a:t>
            </a:r>
            <a:endParaRPr lang="en-US" sz="3200" dirty="0"/>
          </a:p>
          <a:p>
            <a:r>
              <a:rPr lang="en-US" sz="3200" dirty="0"/>
              <a:t>The theory was developed by Max Weber (1864-1920). Webber’s rational bureaucracy states that employees performing a large variety of tasks in an organization must follow established rules and regulations in order to ensure uniformity and rationality of output. The following are the characteristics of an ideal organization as described by Weber </a:t>
            </a:r>
          </a:p>
        </p:txBody>
      </p:sp>
    </p:spTree>
    <p:extLst>
      <p:ext uri="{BB962C8B-B14F-4D97-AF65-F5344CB8AC3E}">
        <p14:creationId xmlns:p14="http://schemas.microsoft.com/office/powerpoint/2010/main" val="3790443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Characteristics of an ideal organization by Weber </a:t>
            </a:r>
            <a:endParaRPr lang="en-US" dirty="0"/>
          </a:p>
          <a:p>
            <a:pPr marL="0" indent="0">
              <a:buNone/>
            </a:pPr>
            <a:r>
              <a:rPr lang="en-US" sz="3200" dirty="0"/>
              <a:t>I</a:t>
            </a:r>
            <a:r>
              <a:rPr lang="en-US" sz="3500" dirty="0"/>
              <a:t>. Division of </a:t>
            </a:r>
            <a:r>
              <a:rPr lang="en-US" sz="3500" dirty="0" err="1" smtClean="0"/>
              <a:t>labour</a:t>
            </a:r>
            <a:r>
              <a:rPr lang="en-US" sz="3500" dirty="0" smtClean="0"/>
              <a:t>: </a:t>
            </a:r>
            <a:r>
              <a:rPr lang="en-US" sz="3500" dirty="0"/>
              <a:t>there should be clearly defined authority and responsibility given as official duties </a:t>
            </a:r>
          </a:p>
          <a:p>
            <a:pPr marL="0" indent="0">
              <a:buNone/>
            </a:pPr>
            <a:r>
              <a:rPr lang="en-US" sz="3500" dirty="0"/>
              <a:t>II. Hierarchy of authority: Positions should be organized in a hierarchical manner resulting in scalar chain </a:t>
            </a:r>
          </a:p>
          <a:p>
            <a:pPr marL="0" indent="0">
              <a:buNone/>
            </a:pPr>
            <a:r>
              <a:rPr lang="en-US" sz="3500" dirty="0"/>
              <a:t>III. Formal selection: Employees should be selected on the basis of technical skill, formal examinations or by education or training </a:t>
            </a:r>
          </a:p>
          <a:p>
            <a:pPr marL="0" indent="0">
              <a:buNone/>
            </a:pPr>
            <a:r>
              <a:rPr lang="en-US" sz="3500" dirty="0"/>
              <a:t>IV. Formal rules: There must be formal rules and controls regarding the conduct of official duties and administrations </a:t>
            </a:r>
            <a:r>
              <a:rPr lang="en-US" sz="3500" b="1" dirty="0" smtClean="0"/>
              <a:t> </a:t>
            </a:r>
            <a:endParaRPr lang="en-US" sz="3500" dirty="0"/>
          </a:p>
        </p:txBody>
      </p:sp>
    </p:spTree>
    <p:extLst>
      <p:ext uri="{BB962C8B-B14F-4D97-AF65-F5344CB8AC3E}">
        <p14:creationId xmlns:p14="http://schemas.microsoft.com/office/powerpoint/2010/main" val="39462671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Neoclassical theorist/ motivational theories </a:t>
            </a:r>
            <a:endParaRPr lang="en-US" dirty="0"/>
          </a:p>
          <a:p>
            <a:r>
              <a:rPr lang="en-US" sz="3200" dirty="0"/>
              <a:t>Neoclassical theorists also referred as human relation or motivational theorists were concerned with the human factor at work place. They were concerned with motivation, group relationships and leadership. They wanted to discover what it is that triggers and sustains human behavior. The major assumption of this theory is that people desire social relationships, respond to group pressures, and search for personal fulfillment. </a:t>
            </a:r>
          </a:p>
        </p:txBody>
      </p:sp>
    </p:spTree>
    <p:extLst>
      <p:ext uri="{BB962C8B-B14F-4D97-AF65-F5344CB8AC3E}">
        <p14:creationId xmlns:p14="http://schemas.microsoft.com/office/powerpoint/2010/main" val="110473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t>Professor Elton Mayo (1880-1849 Hawthorne studies </a:t>
            </a:r>
            <a:endParaRPr lang="en-US" dirty="0"/>
          </a:p>
          <a:p>
            <a:r>
              <a:rPr lang="en-US" sz="3200" dirty="0"/>
              <a:t>Prof. Elton Mayo (Australian) (1880-1949) Psychologist, Carried research at the Western Electric Company in the USA (1.1 1927-1932). He was concerned about studying people, in terms of their social relationships at work. He carried out a study at the Hawthorne plant of the Western Electric Company with emphasis on the worker rather than the work </a:t>
            </a:r>
          </a:p>
        </p:txBody>
      </p:sp>
    </p:spTree>
    <p:extLst>
      <p:ext uri="{BB962C8B-B14F-4D97-AF65-F5344CB8AC3E}">
        <p14:creationId xmlns:p14="http://schemas.microsoft.com/office/powerpoint/2010/main" val="2796299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b="1" dirty="0"/>
              <a:t>Conclusions from Hawthorne Theory (Elton Mayo) </a:t>
            </a:r>
            <a:endParaRPr lang="en-US" sz="3200" dirty="0"/>
          </a:p>
          <a:p>
            <a:pPr marL="0" indent="0">
              <a:buNone/>
            </a:pPr>
            <a:r>
              <a:rPr lang="en-US" sz="3200" dirty="0" smtClean="0"/>
              <a:t> I. Individuals </a:t>
            </a:r>
            <a:r>
              <a:rPr lang="en-US" sz="3200" dirty="0"/>
              <a:t>cannot be treated in isolation, but must be members of a group </a:t>
            </a:r>
          </a:p>
          <a:p>
            <a:pPr marL="0" indent="0">
              <a:buNone/>
            </a:pPr>
            <a:r>
              <a:rPr lang="en-US" sz="3200" dirty="0"/>
              <a:t>II. The need to belong to a group and have status within it is more important than monetary incentives or good physical working conditions </a:t>
            </a:r>
            <a:endParaRPr lang="en-US" sz="3200" dirty="0" smtClean="0"/>
          </a:p>
          <a:p>
            <a:pPr marL="0" indent="0">
              <a:buNone/>
            </a:pPr>
            <a:r>
              <a:rPr lang="en-US" sz="3200" dirty="0" smtClean="0"/>
              <a:t>III</a:t>
            </a:r>
            <a:r>
              <a:rPr lang="en-US" sz="3200" dirty="0"/>
              <a:t>. Informal (or unofficial) groups at work exercise strong influence over the </a:t>
            </a:r>
            <a:r>
              <a:rPr lang="en-US" sz="3200" dirty="0" smtClean="0"/>
              <a:t>behavior </a:t>
            </a:r>
            <a:r>
              <a:rPr lang="en-US" sz="3200" dirty="0"/>
              <a:t>of workers </a:t>
            </a:r>
            <a:r>
              <a:rPr lang="en-US" sz="3200" dirty="0" smtClean="0"/>
              <a:t> </a:t>
            </a:r>
            <a:endParaRPr lang="en-US" sz="3200" dirty="0"/>
          </a:p>
          <a:p>
            <a:endParaRPr lang="en-US" sz="3200" dirty="0"/>
          </a:p>
        </p:txBody>
      </p:sp>
    </p:spTree>
    <p:extLst>
      <p:ext uri="{BB962C8B-B14F-4D97-AF65-F5344CB8AC3E}">
        <p14:creationId xmlns:p14="http://schemas.microsoft.com/office/powerpoint/2010/main" val="749530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3200" dirty="0"/>
              <a:t>IV. Supervisors and managers need to be aware of these social needs and cater for them if workers are to collaborate with the official </a:t>
            </a:r>
            <a:r>
              <a:rPr lang="en-US" sz="3200" dirty="0" smtClean="0"/>
              <a:t>organization </a:t>
            </a:r>
            <a:r>
              <a:rPr lang="en-US" sz="3200" dirty="0"/>
              <a:t>rather than work against it. </a:t>
            </a:r>
          </a:p>
          <a:p>
            <a:pPr marL="0" indent="0">
              <a:buNone/>
            </a:pPr>
            <a:r>
              <a:rPr lang="en-US" sz="3200" b="1" dirty="0" smtClean="0"/>
              <a:t>MASLOW </a:t>
            </a:r>
            <a:r>
              <a:rPr lang="en-US" sz="3200" b="1" dirty="0"/>
              <a:t>HIERARCHY OF NEEDS (Theory of Motivation) </a:t>
            </a:r>
            <a:endParaRPr lang="en-US" sz="3200" dirty="0"/>
          </a:p>
          <a:p>
            <a:r>
              <a:rPr lang="en-US" sz="3200" dirty="0"/>
              <a:t>Maslow’s studies into human behavior led him to propose a theory of needs based on hierarchical model with the basic needs at the bottom and higher needs at the top as shown </a:t>
            </a:r>
            <a:r>
              <a:rPr lang="en-US" sz="3200" dirty="0" smtClean="0"/>
              <a:t>in</a:t>
            </a:r>
            <a:endParaRPr lang="en-US" sz="3200" dirty="0"/>
          </a:p>
        </p:txBody>
      </p:sp>
    </p:spTree>
    <p:extLst>
      <p:ext uri="{BB962C8B-B14F-4D97-AF65-F5344CB8AC3E}">
        <p14:creationId xmlns:p14="http://schemas.microsoft.com/office/powerpoint/2010/main" val="40321654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smtClean="0"/>
              <a:t> </a:t>
            </a:r>
            <a:r>
              <a:rPr lang="en-US" sz="3200" dirty="0"/>
              <a:t>Maslow’s </a:t>
            </a:r>
            <a:r>
              <a:rPr lang="en-US" sz="3200" dirty="0" smtClean="0"/>
              <a:t>Hierarchy </a:t>
            </a:r>
            <a:r>
              <a:rPr lang="en-US" sz="3200" dirty="0"/>
              <a:t>of needs </a:t>
            </a:r>
          </a:p>
          <a:p>
            <a:pPr marL="0" indent="0">
              <a:buNone/>
            </a:pPr>
            <a:r>
              <a:rPr lang="en-US" sz="3200" dirty="0"/>
              <a:t>1. </a:t>
            </a:r>
            <a:r>
              <a:rPr lang="en-US" sz="3200" b="1" dirty="0"/>
              <a:t>Physiological needs- </a:t>
            </a:r>
            <a:r>
              <a:rPr lang="en-US" sz="3200" dirty="0"/>
              <a:t>These are the basic needs of air, water, food, clothing and shelter. In other words, physiological needs are the needs for basic amenities of life. </a:t>
            </a:r>
            <a:endParaRPr lang="en-US" sz="3200" dirty="0" smtClean="0"/>
          </a:p>
          <a:p>
            <a:pPr marL="0" indent="0">
              <a:buNone/>
            </a:pPr>
            <a:r>
              <a:rPr lang="en-US" sz="3200" dirty="0" smtClean="0"/>
              <a:t>2</a:t>
            </a:r>
            <a:r>
              <a:rPr lang="en-US" sz="3200" dirty="0"/>
              <a:t>. </a:t>
            </a:r>
            <a:r>
              <a:rPr lang="en-US" sz="3200" b="1" dirty="0"/>
              <a:t>Safety needs- </a:t>
            </a:r>
            <a:r>
              <a:rPr lang="en-US" sz="3200" dirty="0"/>
              <a:t>Safety needs include physical, environmental and emotional safety and protection. For instance- Job security, financial security, protection from animals, family security, health security, etc. </a:t>
            </a:r>
          </a:p>
          <a:p>
            <a:pPr marL="0" indent="0">
              <a:buNone/>
            </a:pPr>
            <a:r>
              <a:rPr lang="en-US" sz="3200" dirty="0"/>
              <a:t>3. </a:t>
            </a:r>
            <a:r>
              <a:rPr lang="en-US" sz="3200" b="1" dirty="0"/>
              <a:t>Social needs- </a:t>
            </a:r>
            <a:r>
              <a:rPr lang="en-US" sz="3200" dirty="0"/>
              <a:t>Social needs include the need for love, affection, care, belongingness, and friendship. </a:t>
            </a:r>
          </a:p>
          <a:p>
            <a:endParaRPr lang="en-US" dirty="0"/>
          </a:p>
          <a:p>
            <a:endParaRPr lang="en-US" dirty="0"/>
          </a:p>
        </p:txBody>
      </p:sp>
    </p:spTree>
    <p:extLst>
      <p:ext uri="{BB962C8B-B14F-4D97-AF65-F5344CB8AC3E}">
        <p14:creationId xmlns:p14="http://schemas.microsoft.com/office/powerpoint/2010/main" val="7217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Organization of healthcare services – organization structure, purpose, types ,function, organizational structure of healthcare system, structures,  functions ,health service delivery, levels of service ,health service at each level, actors ,cadre ,referral system in Kenya Organization of healthcare services – organization structure, purpose, types ,function, organizational structure of healthcare system, structures,  functions ,health service delivery, levels of service ,health service at each level, actors ,cadre ,referral system in Kenya </a:t>
            </a:r>
          </a:p>
          <a:p>
            <a:pPr marL="0" indent="0">
              <a:buNone/>
            </a:pPr>
            <a:endParaRPr lang="en-US" dirty="0"/>
          </a:p>
        </p:txBody>
      </p:sp>
    </p:spTree>
    <p:extLst>
      <p:ext uri="{BB962C8B-B14F-4D97-AF65-F5344CB8AC3E}">
        <p14:creationId xmlns:p14="http://schemas.microsoft.com/office/powerpoint/2010/main" val="1735266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a:t>4. </a:t>
            </a:r>
            <a:r>
              <a:rPr lang="en-US" sz="3200" b="1" dirty="0"/>
              <a:t>Esteem needs- </a:t>
            </a:r>
            <a:r>
              <a:rPr lang="en-US" sz="3200" dirty="0"/>
              <a:t>Esteem needs are of two types: internal esteem needs (self- respect, confidence, competence, achievement and freedom) and external esteem needs (recognition, power, status, attention and admiration). </a:t>
            </a:r>
            <a:endParaRPr lang="en-US" sz="3200" dirty="0" smtClean="0"/>
          </a:p>
          <a:p>
            <a:pPr marL="0" indent="0">
              <a:buNone/>
            </a:pPr>
            <a:r>
              <a:rPr lang="en-US" sz="3200" dirty="0" smtClean="0"/>
              <a:t>5</a:t>
            </a:r>
            <a:r>
              <a:rPr lang="en-US" sz="3200" dirty="0"/>
              <a:t>. </a:t>
            </a:r>
            <a:r>
              <a:rPr lang="en-US" sz="3200" b="1" dirty="0"/>
              <a:t>Self-actualization need- </a:t>
            </a:r>
            <a:r>
              <a:rPr lang="en-US" sz="3200" dirty="0"/>
              <a:t>This include the urge to become what you are capable of becoming / what you have the potential to become. It includes the need for growth and self-contentment. It also includes desire for gaining more knowledge, social- service, creativity and being aesthetic. The self- actualization needs are never fully satiable. As an individual grows psychologically, opportunities keep cropping up to continue growing </a:t>
            </a:r>
          </a:p>
          <a:p>
            <a:endParaRPr lang="en-US" dirty="0"/>
          </a:p>
        </p:txBody>
      </p:sp>
    </p:spTree>
    <p:extLst>
      <p:ext uri="{BB962C8B-B14F-4D97-AF65-F5344CB8AC3E}">
        <p14:creationId xmlns:p14="http://schemas.microsoft.com/office/powerpoint/2010/main" val="38465918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3200" b="1" dirty="0"/>
              <a:t>Central points in Maslow’s hierarchy of needs </a:t>
            </a:r>
            <a:endParaRPr lang="en-US" sz="3200" dirty="0"/>
          </a:p>
          <a:p>
            <a:pPr marL="0" indent="0">
              <a:buNone/>
            </a:pPr>
            <a:r>
              <a:rPr lang="en-US" sz="3200" dirty="0" smtClean="0"/>
              <a:t> </a:t>
            </a:r>
            <a:r>
              <a:rPr lang="en-US" sz="3200" dirty="0"/>
              <a:t>People tend to meet their needs systematically, starting with physiological needs then moving up the </a:t>
            </a:r>
            <a:r>
              <a:rPr lang="en-US" sz="3200" dirty="0" smtClean="0"/>
              <a:t>hierarchy.</a:t>
            </a:r>
            <a:endParaRPr lang="en-US" sz="3200" dirty="0"/>
          </a:p>
          <a:p>
            <a:pPr>
              <a:buFont typeface="Wingdings" panose="05000000000000000000" pitchFamily="2" charset="2"/>
              <a:buChar char="Ø"/>
            </a:pPr>
            <a:r>
              <a:rPr lang="en-US" sz="3200" dirty="0"/>
              <a:t>Until a particular group or needs is satisfied, a person’s behavior will be dominated by them </a:t>
            </a:r>
          </a:p>
          <a:p>
            <a:endParaRPr lang="en-US" dirty="0"/>
          </a:p>
        </p:txBody>
      </p:sp>
    </p:spTree>
    <p:extLst>
      <p:ext uri="{BB962C8B-B14F-4D97-AF65-F5344CB8AC3E}">
        <p14:creationId xmlns:p14="http://schemas.microsoft.com/office/powerpoint/2010/main" val="1183854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b="1" dirty="0"/>
              <a:t>Herzberg’s two factor theory: </a:t>
            </a:r>
            <a:endParaRPr lang="en-US" sz="3200" dirty="0"/>
          </a:p>
          <a:p>
            <a:r>
              <a:rPr lang="en-US" sz="3200" dirty="0"/>
              <a:t>He concentrated on satisfaction as work. From the study he came to conclude that certain factors tend to lead to job satisfaction while others frequently led to dissatisfaction. Factors giving rise to satisfaction were called motivators. Those leading to dissatisfaction were called hygiene factors. </a:t>
            </a:r>
          </a:p>
        </p:txBody>
      </p:sp>
    </p:spTree>
    <p:extLst>
      <p:ext uri="{BB962C8B-B14F-4D97-AF65-F5344CB8AC3E}">
        <p14:creationId xmlns:p14="http://schemas.microsoft.com/office/powerpoint/2010/main" val="13600720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b="1" dirty="0"/>
              <a:t>Important motivators (satisfiers) </a:t>
            </a:r>
            <a:endParaRPr lang="en-US" sz="3200" dirty="0"/>
          </a:p>
          <a:p>
            <a:pPr marL="514350" indent="-514350">
              <a:buFont typeface="+mj-lt"/>
              <a:buAutoNum type="arabicPeriod"/>
            </a:pPr>
            <a:r>
              <a:rPr lang="en-US" sz="3200" dirty="0" smtClean="0"/>
              <a:t> Achievement </a:t>
            </a:r>
            <a:r>
              <a:rPr lang="en-US" sz="3200" dirty="0"/>
              <a:t>for performing a task </a:t>
            </a:r>
            <a:endParaRPr lang="en-US" sz="3200" dirty="0" smtClean="0"/>
          </a:p>
          <a:p>
            <a:pPr marL="514350" indent="-514350">
              <a:buFont typeface="+mj-lt"/>
              <a:buAutoNum type="arabicPeriod"/>
            </a:pPr>
            <a:r>
              <a:rPr lang="en-US" sz="3200" dirty="0" smtClean="0"/>
              <a:t>Recognition </a:t>
            </a:r>
            <a:r>
              <a:rPr lang="en-US" sz="3200" dirty="0"/>
              <a:t>and praise </a:t>
            </a:r>
            <a:endParaRPr lang="en-US" sz="3200" dirty="0" smtClean="0"/>
          </a:p>
          <a:p>
            <a:pPr marL="514350" indent="-514350">
              <a:buFont typeface="+mj-lt"/>
              <a:buAutoNum type="arabicPeriod"/>
            </a:pPr>
            <a:r>
              <a:rPr lang="en-US" sz="3200" dirty="0" smtClean="0"/>
              <a:t>Work </a:t>
            </a:r>
            <a:r>
              <a:rPr lang="en-US" sz="3200" dirty="0"/>
              <a:t>itself </a:t>
            </a:r>
            <a:endParaRPr lang="en-US" sz="3200" dirty="0" smtClean="0"/>
          </a:p>
          <a:p>
            <a:pPr marL="514350" indent="-514350">
              <a:buFont typeface="+mj-lt"/>
              <a:buAutoNum type="arabicPeriod"/>
            </a:pPr>
            <a:r>
              <a:rPr lang="en-US" sz="3200" dirty="0" smtClean="0"/>
              <a:t>Responsibility </a:t>
            </a:r>
            <a:r>
              <a:rPr lang="en-US" sz="3200" dirty="0"/>
              <a:t>for one’s </a:t>
            </a:r>
            <a:r>
              <a:rPr lang="en-US" sz="3200" dirty="0" smtClean="0"/>
              <a:t>work</a:t>
            </a:r>
          </a:p>
          <a:p>
            <a:pPr marL="514350" indent="-514350">
              <a:buFont typeface="+mj-lt"/>
              <a:buAutoNum type="arabicPeriod"/>
            </a:pPr>
            <a:r>
              <a:rPr lang="en-US" sz="3200" dirty="0" smtClean="0"/>
              <a:t>Advancement</a:t>
            </a:r>
            <a:r>
              <a:rPr lang="en-US" sz="3200" dirty="0"/>
              <a:t>: through promotion </a:t>
            </a:r>
          </a:p>
          <a:p>
            <a:endParaRPr lang="en-US" sz="3200" dirty="0"/>
          </a:p>
        </p:txBody>
      </p:sp>
    </p:spTree>
    <p:extLst>
      <p:ext uri="{BB962C8B-B14F-4D97-AF65-F5344CB8AC3E}">
        <p14:creationId xmlns:p14="http://schemas.microsoft.com/office/powerpoint/2010/main" val="2155391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sz="3200" b="1" dirty="0"/>
              <a:t>Hygiene factors/</a:t>
            </a:r>
            <a:r>
              <a:rPr lang="en-US" sz="3200" b="1" dirty="0" err="1"/>
              <a:t>dissatisfiers</a:t>
            </a:r>
            <a:r>
              <a:rPr lang="en-US" sz="3200" b="1" dirty="0"/>
              <a:t> (Extrinsic to the job) </a:t>
            </a:r>
            <a:endParaRPr lang="en-US" sz="3200" dirty="0"/>
          </a:p>
          <a:p>
            <a:pPr marL="0" indent="0">
              <a:buNone/>
            </a:pPr>
            <a:r>
              <a:rPr lang="en-US" sz="3200" dirty="0"/>
              <a:t>I. Company policy and administration </a:t>
            </a:r>
          </a:p>
          <a:p>
            <a:pPr marL="0" indent="0">
              <a:buNone/>
            </a:pPr>
            <a:r>
              <a:rPr lang="en-US" sz="3200" dirty="0"/>
              <a:t>II. Supervision – the technical aspects </a:t>
            </a:r>
          </a:p>
          <a:p>
            <a:pPr marL="0" indent="0">
              <a:buNone/>
            </a:pPr>
            <a:r>
              <a:rPr lang="en-US" sz="3200" dirty="0"/>
              <a:t>III. Salary </a:t>
            </a:r>
          </a:p>
          <a:p>
            <a:pPr marL="0" indent="0">
              <a:buNone/>
            </a:pPr>
            <a:r>
              <a:rPr lang="en-US" sz="3200" dirty="0"/>
              <a:t>IV. Interpersonal relationships – supervision </a:t>
            </a:r>
          </a:p>
          <a:p>
            <a:pPr marL="0" indent="0">
              <a:buNone/>
            </a:pPr>
            <a:r>
              <a:rPr lang="en-US" sz="3200" dirty="0"/>
              <a:t>V. Working conditions </a:t>
            </a:r>
          </a:p>
          <a:p>
            <a:endParaRPr lang="en-US" dirty="0"/>
          </a:p>
        </p:txBody>
      </p:sp>
    </p:spTree>
    <p:extLst>
      <p:ext uri="{BB962C8B-B14F-4D97-AF65-F5344CB8AC3E}">
        <p14:creationId xmlns:p14="http://schemas.microsoft.com/office/powerpoint/2010/main" val="20808817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Unsatisfactory hygiene factors lead to dissatisfaction which lead to increased absences, grievances or resignations. He likens hygiene factors to water filtration pump. Not having one will likely result to illness, but drinking purified water will not necessarily keep one from becoming sick </a:t>
            </a:r>
          </a:p>
        </p:txBody>
      </p:sp>
    </p:spTree>
    <p:extLst>
      <p:ext uri="{BB962C8B-B14F-4D97-AF65-F5344CB8AC3E}">
        <p14:creationId xmlns:p14="http://schemas.microsoft.com/office/powerpoint/2010/main" val="21147264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b="1" dirty="0"/>
              <a:t>McGregor –theory X and theory Y </a:t>
            </a:r>
            <a:endParaRPr lang="en-US" sz="3200" dirty="0"/>
          </a:p>
          <a:p>
            <a:r>
              <a:rPr lang="en-US" sz="3200" dirty="0"/>
              <a:t>McGregor –theory X and theory Y are essentially sets of assumption s about </a:t>
            </a:r>
            <a:r>
              <a:rPr lang="en-US" sz="3200" dirty="0" smtClean="0"/>
              <a:t>behavior. </a:t>
            </a:r>
            <a:r>
              <a:rPr lang="en-US" sz="3200" dirty="0"/>
              <a:t>He saw two different sets of assumptions made by managers about their employees, one which is negative ,theory X and the other positive, theory Y </a:t>
            </a:r>
          </a:p>
        </p:txBody>
      </p:sp>
    </p:spTree>
    <p:extLst>
      <p:ext uri="{BB962C8B-B14F-4D97-AF65-F5344CB8AC3E}">
        <p14:creationId xmlns:p14="http://schemas.microsoft.com/office/powerpoint/2010/main" val="5668451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3200" b="1" dirty="0"/>
              <a:t>Theory X assumptions </a:t>
            </a:r>
            <a:endParaRPr lang="en-US" sz="3200" dirty="0"/>
          </a:p>
          <a:p>
            <a:pPr marL="0" indent="0">
              <a:buNone/>
            </a:pPr>
            <a:r>
              <a:rPr lang="en-US" sz="3200" dirty="0"/>
              <a:t>I. Human beings are lazy, dislike work and avoid it as far as possible </a:t>
            </a:r>
          </a:p>
          <a:p>
            <a:pPr marL="0" indent="0">
              <a:buNone/>
            </a:pPr>
            <a:r>
              <a:rPr lang="en-US" sz="3200" dirty="0"/>
              <a:t>II. Since human beings dislike work they must be coerced, controlled or threatened with punishment to achieve goals </a:t>
            </a:r>
          </a:p>
          <a:p>
            <a:pPr marL="0" indent="0">
              <a:buNone/>
            </a:pPr>
            <a:r>
              <a:rPr lang="en-US" sz="3200" dirty="0"/>
              <a:t>III. Human beings will avoid responsibility, and want to be directed whenever possible </a:t>
            </a:r>
          </a:p>
          <a:p>
            <a:pPr marL="0" indent="0">
              <a:buNone/>
            </a:pPr>
            <a:r>
              <a:rPr lang="en-US" sz="3200" dirty="0"/>
              <a:t>IV. Human beings place security above all other factors associated with work and will display little ambition </a:t>
            </a:r>
          </a:p>
          <a:p>
            <a:endParaRPr lang="en-US" dirty="0"/>
          </a:p>
        </p:txBody>
      </p:sp>
    </p:spTree>
    <p:extLst>
      <p:ext uri="{BB962C8B-B14F-4D97-AF65-F5344CB8AC3E}">
        <p14:creationId xmlns:p14="http://schemas.microsoft.com/office/powerpoint/2010/main" val="37331112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b="1" dirty="0"/>
              <a:t>Theory </a:t>
            </a:r>
            <a:r>
              <a:rPr lang="en-US" sz="3200" b="1" dirty="0" smtClean="0"/>
              <a:t>y </a:t>
            </a:r>
            <a:r>
              <a:rPr lang="en-US" sz="3200" b="1" dirty="0"/>
              <a:t>assumptions </a:t>
            </a:r>
            <a:endParaRPr lang="en-US" sz="3200" dirty="0"/>
          </a:p>
          <a:p>
            <a:pPr marL="0" indent="0">
              <a:buNone/>
            </a:pPr>
            <a:r>
              <a:rPr lang="en-US" sz="3200" dirty="0"/>
              <a:t>I. Employees like work which is as natural as rest or rest </a:t>
            </a:r>
          </a:p>
          <a:p>
            <a:pPr marL="0" indent="0">
              <a:buNone/>
            </a:pPr>
            <a:r>
              <a:rPr lang="en-US" sz="3200" dirty="0"/>
              <a:t>II. People will exercise self-control and self-direction if they are committed to objectives </a:t>
            </a:r>
          </a:p>
          <a:p>
            <a:pPr marL="0" indent="0">
              <a:buNone/>
            </a:pPr>
            <a:r>
              <a:rPr lang="en-US" sz="3200" dirty="0"/>
              <a:t>III. An average person can learn to accept responsibility and want to be directed whenever possible </a:t>
            </a:r>
            <a:endParaRPr lang="en-US" sz="3200" dirty="0" smtClean="0"/>
          </a:p>
          <a:p>
            <a:pPr marL="0" indent="0">
              <a:buNone/>
            </a:pPr>
            <a:r>
              <a:rPr lang="en-US" sz="3200" dirty="0" smtClean="0"/>
              <a:t>IV</a:t>
            </a:r>
            <a:r>
              <a:rPr lang="en-US" sz="3200" dirty="0"/>
              <a:t>. The ability to make innovative decisions is widely spread throughout the population </a:t>
            </a:r>
          </a:p>
          <a:p>
            <a:endParaRPr lang="en-US" dirty="0"/>
          </a:p>
        </p:txBody>
      </p:sp>
    </p:spTree>
    <p:extLst>
      <p:ext uri="{BB962C8B-B14F-4D97-AF65-F5344CB8AC3E}">
        <p14:creationId xmlns:p14="http://schemas.microsoft.com/office/powerpoint/2010/main" val="3714927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function of </a:t>
            </a:r>
            <a:r>
              <a:rPr lang="en-US" b="1" dirty="0" smtClean="0"/>
              <a:t>management </a:t>
            </a:r>
            <a:endParaRPr lang="en-US" b="1" dirty="0"/>
          </a:p>
          <a:p>
            <a:pPr>
              <a:buFont typeface="Wingdings" panose="05000000000000000000" pitchFamily="2" charset="2"/>
              <a:buChar char="Ø"/>
            </a:pPr>
            <a:r>
              <a:rPr lang="en-US" dirty="0" smtClean="0"/>
              <a:t>  </a:t>
            </a:r>
            <a:r>
              <a:rPr lang="en-US" dirty="0"/>
              <a:t>Remember in the definition of management we stated that it is a process. </a:t>
            </a:r>
          </a:p>
          <a:p>
            <a:pPr>
              <a:buFont typeface="Wingdings" panose="05000000000000000000" pitchFamily="2" charset="2"/>
              <a:buChar char="Ø"/>
            </a:pPr>
            <a:r>
              <a:rPr lang="en-US" dirty="0" smtClean="0"/>
              <a:t>The </a:t>
            </a:r>
            <a:r>
              <a:rPr lang="en-US" dirty="0"/>
              <a:t>core functions of management were identified by Henry Fayol as we have already seen in the management theories. </a:t>
            </a:r>
            <a:endParaRPr lang="en-US" dirty="0" smtClean="0"/>
          </a:p>
          <a:p>
            <a:pPr>
              <a:buFont typeface="Wingdings" panose="05000000000000000000" pitchFamily="2" charset="2"/>
              <a:buChar char="Ø"/>
            </a:pPr>
            <a:r>
              <a:rPr lang="en-US" dirty="0" smtClean="0"/>
              <a:t>The </a:t>
            </a:r>
            <a:r>
              <a:rPr lang="en-US" dirty="0"/>
              <a:t>functions are planning, organizing, staffing, directing, coordinating and budgeting—as denoted by the mnemonic POSDCORB</a:t>
            </a:r>
          </a:p>
        </p:txBody>
      </p:sp>
    </p:spTree>
    <p:extLst>
      <p:ext uri="{BB962C8B-B14F-4D97-AF65-F5344CB8AC3E}">
        <p14:creationId xmlns:p14="http://schemas.microsoft.com/office/powerpoint/2010/main" val="83098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smtClean="0"/>
          </a:p>
          <a:p>
            <a:r>
              <a:rPr lang="en-US" sz="3200" dirty="0" smtClean="0"/>
              <a:t>Human resource management – human resource management ,concepts ,principles ,practices in resource management ,recruitment ,orientation ,deployment ,performance management ,counselling and coaching ,motivation ,work climate ,resolution ,grievances ,code of regulation ,managing change , human resource development – cycle ,continuous profession development , job description ,job analysis, professionalism and work ethics </a:t>
            </a:r>
          </a:p>
        </p:txBody>
      </p:sp>
    </p:spTree>
    <p:extLst>
      <p:ext uri="{BB962C8B-B14F-4D97-AF65-F5344CB8AC3E}">
        <p14:creationId xmlns:p14="http://schemas.microsoft.com/office/powerpoint/2010/main" val="28584417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 </a:t>
            </a:r>
            <a:r>
              <a:rPr lang="en-US" sz="3200" b="1" dirty="0"/>
              <a:t>Definition of Leadership </a:t>
            </a:r>
            <a:endParaRPr lang="en-US" sz="3200" dirty="0"/>
          </a:p>
          <a:p>
            <a:r>
              <a:rPr lang="en-US" sz="3200" dirty="0"/>
              <a:t>Leadership as the art of motivating a group of people to act towards achieving a common goal, It is also the </a:t>
            </a:r>
            <a:r>
              <a:rPr lang="en-US" sz="3200" dirty="0">
                <a:solidFill>
                  <a:srgbClr val="FF0000"/>
                </a:solidFill>
              </a:rPr>
              <a:t>process of persuading and influencing others towards a goal</a:t>
            </a:r>
            <a:r>
              <a:rPr lang="en-US" sz="3200" dirty="0"/>
              <a:t>. </a:t>
            </a:r>
          </a:p>
          <a:p>
            <a:pPr marL="0" indent="0">
              <a:buNone/>
            </a:pPr>
            <a:r>
              <a:rPr lang="en-US" sz="3200" b="1" dirty="0"/>
              <a:t>Definition of a leader </a:t>
            </a:r>
            <a:endParaRPr lang="en-US" sz="3200" dirty="0"/>
          </a:p>
          <a:p>
            <a:r>
              <a:rPr lang="en-US" sz="3200" dirty="0"/>
              <a:t>A leader is the </a:t>
            </a:r>
            <a:r>
              <a:rPr lang="en-US" sz="3200" dirty="0">
                <a:solidFill>
                  <a:srgbClr val="FF0000"/>
                </a:solidFill>
              </a:rPr>
              <a:t>person who influences and guides </a:t>
            </a:r>
            <a:r>
              <a:rPr lang="en-US" sz="3200" dirty="0"/>
              <a:t>direction, opinion, and course of action. Also a leader is anyone who uses interpersonal skills to influence others to accomplish a specific goal (good or bad) </a:t>
            </a:r>
          </a:p>
        </p:txBody>
      </p:sp>
    </p:spTree>
    <p:extLst>
      <p:ext uri="{BB962C8B-B14F-4D97-AF65-F5344CB8AC3E}">
        <p14:creationId xmlns:p14="http://schemas.microsoft.com/office/powerpoint/2010/main" val="10030844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t> </a:t>
            </a:r>
            <a:r>
              <a:rPr lang="en-US" sz="3200" b="1" dirty="0"/>
              <a:t>Characteristics of a leader </a:t>
            </a:r>
            <a:endParaRPr lang="en-US" sz="3200" dirty="0"/>
          </a:p>
          <a:p>
            <a:pPr marL="0" indent="0">
              <a:buNone/>
            </a:pPr>
            <a:r>
              <a:rPr lang="en-US" sz="3200" dirty="0"/>
              <a:t>Leaders often </a:t>
            </a:r>
            <a:r>
              <a:rPr lang="en-US" sz="3200" dirty="0">
                <a:solidFill>
                  <a:srgbClr val="FF0000"/>
                </a:solidFill>
              </a:rPr>
              <a:t>do not have delegated authority</a:t>
            </a:r>
            <a:r>
              <a:rPr lang="en-US" sz="3200" dirty="0"/>
              <a:t> but obtain their power through other means, such as influence. </a:t>
            </a:r>
          </a:p>
          <a:p>
            <a:pPr marL="0" indent="0">
              <a:buNone/>
            </a:pPr>
            <a:r>
              <a:rPr lang="en-US" sz="3200" dirty="0"/>
              <a:t>I. Leaders may or may not be part of the formal organization. </a:t>
            </a:r>
          </a:p>
          <a:p>
            <a:pPr marL="0" indent="0">
              <a:buNone/>
            </a:pPr>
            <a:r>
              <a:rPr lang="en-US" sz="3200" dirty="0"/>
              <a:t>II. Leaders focus on group process, information gathering, feedback, and empowering others. </a:t>
            </a:r>
          </a:p>
          <a:p>
            <a:pPr marL="0" indent="0">
              <a:buNone/>
            </a:pPr>
            <a:endParaRPr lang="en-US" sz="3200" dirty="0"/>
          </a:p>
        </p:txBody>
      </p:sp>
    </p:spTree>
    <p:extLst>
      <p:ext uri="{BB962C8B-B14F-4D97-AF65-F5344CB8AC3E}">
        <p14:creationId xmlns:p14="http://schemas.microsoft.com/office/powerpoint/2010/main" val="548335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pPr marL="0" indent="0">
              <a:buNone/>
            </a:pPr>
            <a:r>
              <a:rPr lang="en-US" sz="3200" dirty="0"/>
              <a:t>III. Leaders emphasize interpersonal relationships. </a:t>
            </a:r>
          </a:p>
          <a:p>
            <a:pPr marL="0" indent="0">
              <a:buNone/>
            </a:pPr>
            <a:r>
              <a:rPr lang="en-US" sz="3200" dirty="0"/>
              <a:t>IV. Leaders direct willing followers. </a:t>
            </a:r>
          </a:p>
          <a:p>
            <a:pPr marL="0" indent="0">
              <a:buNone/>
            </a:pPr>
            <a:r>
              <a:rPr lang="en-US" sz="3200" dirty="0"/>
              <a:t>V. Leaders have goals that may or may not reflect those of the organization. </a:t>
            </a:r>
          </a:p>
          <a:p>
            <a:pPr marL="0" indent="0">
              <a:buNone/>
            </a:pPr>
            <a:r>
              <a:rPr lang="en-US" sz="3200" dirty="0"/>
              <a:t>VI. Often do not have delegated authority </a:t>
            </a:r>
          </a:p>
        </p:txBody>
      </p:sp>
    </p:spTree>
    <p:extLst>
      <p:ext uri="{BB962C8B-B14F-4D97-AF65-F5344CB8AC3E}">
        <p14:creationId xmlns:p14="http://schemas.microsoft.com/office/powerpoint/2010/main" val="1312387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 </a:t>
            </a:r>
            <a:r>
              <a:rPr lang="en-US" sz="3200" dirty="0"/>
              <a:t>There are two types of leadership </a:t>
            </a:r>
          </a:p>
          <a:p>
            <a:r>
              <a:rPr lang="en-US" sz="3200" b="1" dirty="0"/>
              <a:t>Formal leadership </a:t>
            </a:r>
            <a:r>
              <a:rPr lang="en-US" sz="3200" dirty="0"/>
              <a:t>– Is practiced by a </a:t>
            </a:r>
            <a:r>
              <a:rPr lang="en-US" sz="3200" dirty="0" smtClean="0"/>
              <a:t>person </a:t>
            </a:r>
            <a:r>
              <a:rPr lang="en-US" sz="3200" dirty="0"/>
              <a:t>with legitimate authority conferred by the organization and described in a job description who is a manager. </a:t>
            </a:r>
          </a:p>
          <a:p>
            <a:r>
              <a:rPr lang="en-US" sz="3200" b="1" dirty="0"/>
              <a:t>Informal leadership </a:t>
            </a:r>
            <a:r>
              <a:rPr lang="en-US" sz="3200" dirty="0"/>
              <a:t>– Is exercised by a staff member who does not have a specified management role. Informal leadership depends on one’s knowledge, status and personal skills in persuading and guiding others </a:t>
            </a:r>
          </a:p>
        </p:txBody>
      </p:sp>
    </p:spTree>
    <p:extLst>
      <p:ext uri="{BB962C8B-B14F-4D97-AF65-F5344CB8AC3E}">
        <p14:creationId xmlns:p14="http://schemas.microsoft.com/office/powerpoint/2010/main" val="42000583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 </a:t>
            </a:r>
            <a:r>
              <a:rPr lang="en-US" dirty="0"/>
              <a:t>This implies that, all managers are formal leaders while not all leaders are manager because we have seen that there is informal type </a:t>
            </a:r>
            <a:r>
              <a:rPr lang="en-US" dirty="0" smtClean="0"/>
              <a:t>of </a:t>
            </a:r>
            <a:r>
              <a:rPr lang="en-US" dirty="0"/>
              <a:t>leadership and managers work in a formal </a:t>
            </a:r>
            <a:r>
              <a:rPr lang="en-US" dirty="0" smtClean="0"/>
              <a:t>organization</a:t>
            </a:r>
          </a:p>
          <a:p>
            <a:pPr>
              <a:buFont typeface="Wingdings" panose="05000000000000000000" pitchFamily="2" charset="2"/>
              <a:buChar char="Ø"/>
            </a:pPr>
            <a:r>
              <a:rPr lang="en-US" b="1" dirty="0" smtClean="0"/>
              <a:t>ASSIGNMENT </a:t>
            </a:r>
          </a:p>
          <a:p>
            <a:pPr marL="514350" indent="-514350">
              <a:buAutoNum type="arabicPeriod"/>
            </a:pPr>
            <a:r>
              <a:rPr lang="en-US" b="1" dirty="0" smtClean="0"/>
              <a:t>List  five differences </a:t>
            </a:r>
            <a:r>
              <a:rPr lang="en-US" b="1" dirty="0"/>
              <a:t>between the characteristics of a leader and a </a:t>
            </a:r>
            <a:r>
              <a:rPr lang="en-US" b="1" dirty="0" smtClean="0"/>
              <a:t>manager    (10marks)  </a:t>
            </a:r>
            <a:r>
              <a:rPr lang="en-US" dirty="0" smtClean="0"/>
              <a:t> </a:t>
            </a:r>
          </a:p>
          <a:p>
            <a:pPr marL="0" indent="0">
              <a:buNone/>
            </a:pPr>
            <a:endParaRPr lang="en-US" dirty="0"/>
          </a:p>
        </p:txBody>
      </p:sp>
    </p:spTree>
    <p:extLst>
      <p:ext uri="{BB962C8B-B14F-4D97-AF65-F5344CB8AC3E}">
        <p14:creationId xmlns:p14="http://schemas.microsoft.com/office/powerpoint/2010/main" val="2315583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b="1" dirty="0"/>
              <a:t>Evolution of leadership theories </a:t>
            </a:r>
            <a:endParaRPr lang="en-US" sz="3200" dirty="0"/>
          </a:p>
          <a:p>
            <a:pPr marL="0" indent="0">
              <a:buNone/>
            </a:pPr>
            <a:r>
              <a:rPr lang="en-US" sz="3200" dirty="0"/>
              <a:t>Leadership has evolved over period of time as you are going to learn in the following discussion </a:t>
            </a:r>
          </a:p>
          <a:p>
            <a:pPr marL="0" indent="0">
              <a:buNone/>
            </a:pPr>
            <a:r>
              <a:rPr lang="en-US" sz="3200" b="1" dirty="0"/>
              <a:t>a. The Great man Theory (Trait Theories): </a:t>
            </a:r>
            <a:endParaRPr lang="en-US" sz="3200" dirty="0"/>
          </a:p>
          <a:p>
            <a:pPr marL="0" indent="0">
              <a:buNone/>
            </a:pPr>
            <a:r>
              <a:rPr lang="en-US" sz="3200" dirty="0" smtClean="0"/>
              <a:t>These </a:t>
            </a:r>
            <a:r>
              <a:rPr lang="en-US" sz="3200" dirty="0"/>
              <a:t>were basis of leadership research until 1940’s. The great man theory asserts </a:t>
            </a:r>
            <a:r>
              <a:rPr lang="en-US" sz="3200" dirty="0">
                <a:solidFill>
                  <a:srgbClr val="FF0000"/>
                </a:solidFill>
              </a:rPr>
              <a:t>that some people are born to lead whereas others are born to be led</a:t>
            </a:r>
            <a:r>
              <a:rPr lang="en-US" sz="3200" dirty="0"/>
              <a:t>. Trait theory </a:t>
            </a:r>
            <a:r>
              <a:rPr lang="en-US" sz="3200" dirty="0" smtClean="0"/>
              <a:t>assumes </a:t>
            </a:r>
            <a:r>
              <a:rPr lang="en-US" sz="3200" dirty="0"/>
              <a:t>that some people have certain characteristics or personality traits that make them better leaders than others. </a:t>
            </a:r>
          </a:p>
        </p:txBody>
      </p:sp>
    </p:spTree>
    <p:extLst>
      <p:ext uri="{BB962C8B-B14F-4D97-AF65-F5344CB8AC3E}">
        <p14:creationId xmlns:p14="http://schemas.microsoft.com/office/powerpoint/2010/main" val="42435057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b="1" dirty="0" smtClean="0"/>
              <a:t>b</a:t>
            </a:r>
            <a:r>
              <a:rPr lang="en-US" sz="3200" b="1" dirty="0"/>
              <a:t>. Behavioral Theories and leadership styles: </a:t>
            </a:r>
            <a:endParaRPr lang="en-US" sz="3200" dirty="0"/>
          </a:p>
          <a:p>
            <a:r>
              <a:rPr lang="en-US" sz="3200" dirty="0"/>
              <a:t>During human relations era, many behavioral and social scientists studying management also studied leadership. Emphasis was on what the leader did or the behaviors of leaders. The behavioral view of leadership, </a:t>
            </a:r>
            <a:r>
              <a:rPr lang="en-US" sz="3200" dirty="0">
                <a:solidFill>
                  <a:srgbClr val="FF0000"/>
                </a:solidFill>
              </a:rPr>
              <a:t>personal traits </a:t>
            </a:r>
            <a:r>
              <a:rPr lang="en-US" sz="3200" dirty="0"/>
              <a:t>only provide a foundation for leadership; </a:t>
            </a:r>
            <a:r>
              <a:rPr lang="en-US" sz="3200" dirty="0">
                <a:solidFill>
                  <a:srgbClr val="FF0000"/>
                </a:solidFill>
              </a:rPr>
              <a:t>effective leaders acquire a pattern of learned behaviors</a:t>
            </a:r>
            <a:r>
              <a:rPr lang="en-US" sz="3200" dirty="0"/>
              <a:t>. </a:t>
            </a:r>
          </a:p>
          <a:p>
            <a:r>
              <a:rPr lang="en-US" sz="3200" dirty="0"/>
              <a:t>The behavioral theories includes the leadership styles, system 4 management, the managerial grid and the continuum of leadership behavior </a:t>
            </a:r>
          </a:p>
        </p:txBody>
      </p:sp>
    </p:spTree>
    <p:extLst>
      <p:ext uri="{BB962C8B-B14F-4D97-AF65-F5344CB8AC3E}">
        <p14:creationId xmlns:p14="http://schemas.microsoft.com/office/powerpoint/2010/main" val="41442651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200" b="1" dirty="0" smtClean="0"/>
              <a:t>Leadership </a:t>
            </a:r>
            <a:r>
              <a:rPr lang="en-US" sz="3200" b="1" dirty="0"/>
              <a:t>styles</a:t>
            </a:r>
            <a:r>
              <a:rPr lang="en-US" sz="3200" dirty="0"/>
              <a:t>: </a:t>
            </a:r>
            <a:r>
              <a:rPr lang="en-US" sz="3200" dirty="0" err="1"/>
              <a:t>Lewin</a:t>
            </a:r>
            <a:r>
              <a:rPr lang="en-US" sz="3200" dirty="0"/>
              <a:t>, </a:t>
            </a:r>
            <a:r>
              <a:rPr lang="en-US" sz="3200" dirty="0" err="1"/>
              <a:t>Lippitt</a:t>
            </a:r>
            <a:r>
              <a:rPr lang="en-US" sz="3200" dirty="0"/>
              <a:t> and White studied leadership styles. They identified three leadership styles which are authoritarian, democratic and </a:t>
            </a:r>
            <a:r>
              <a:rPr lang="en-US" sz="3200" dirty="0" err="1"/>
              <a:t>Leissez</a:t>
            </a:r>
            <a:r>
              <a:rPr lang="en-US" sz="3200" dirty="0"/>
              <a:t>-faire </a:t>
            </a:r>
          </a:p>
          <a:p>
            <a:r>
              <a:rPr lang="en-US" sz="3200" b="1" dirty="0"/>
              <a:t>Authoritarian leader exhibits the following behaviors </a:t>
            </a:r>
            <a:endParaRPr lang="en-US" sz="3200" dirty="0"/>
          </a:p>
          <a:p>
            <a:pPr marL="0" indent="0">
              <a:buNone/>
            </a:pPr>
            <a:r>
              <a:rPr lang="en-US" sz="3200" dirty="0" err="1"/>
              <a:t>i</a:t>
            </a:r>
            <a:r>
              <a:rPr lang="en-US" sz="3200" dirty="0"/>
              <a:t>) Strong control is maintained over the work group. </a:t>
            </a:r>
          </a:p>
          <a:p>
            <a:pPr marL="0" indent="0">
              <a:buNone/>
            </a:pPr>
            <a:r>
              <a:rPr lang="en-US" sz="3200" dirty="0"/>
              <a:t>ii) Others are motivated by coercion. </a:t>
            </a:r>
          </a:p>
          <a:p>
            <a:pPr marL="0" indent="0">
              <a:buNone/>
            </a:pPr>
            <a:r>
              <a:rPr lang="en-US" sz="3200" dirty="0"/>
              <a:t>iii) Others are directed with commands </a:t>
            </a:r>
          </a:p>
          <a:p>
            <a:endParaRPr lang="en-US" dirty="0"/>
          </a:p>
        </p:txBody>
      </p:sp>
    </p:spTree>
    <p:extLst>
      <p:ext uri="{BB962C8B-B14F-4D97-AF65-F5344CB8AC3E}">
        <p14:creationId xmlns:p14="http://schemas.microsoft.com/office/powerpoint/2010/main" val="11000217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dirty="0" smtClean="0"/>
              <a:t>Iv)Communication </a:t>
            </a:r>
            <a:r>
              <a:rPr lang="en-US" sz="3200" dirty="0"/>
              <a:t>flows downwards. </a:t>
            </a:r>
          </a:p>
          <a:p>
            <a:pPr marL="0" indent="0">
              <a:buNone/>
            </a:pPr>
            <a:r>
              <a:rPr lang="en-US" sz="3200" dirty="0"/>
              <a:t>v) Decision making does not involve others. </a:t>
            </a:r>
          </a:p>
          <a:p>
            <a:pPr marL="0" indent="0">
              <a:buNone/>
            </a:pPr>
            <a:r>
              <a:rPr lang="en-US" sz="3200" dirty="0"/>
              <a:t>vi) Emphasis is on difference in status (“I” and “you”). </a:t>
            </a:r>
          </a:p>
          <a:p>
            <a:pPr marL="0" indent="0">
              <a:buNone/>
            </a:pPr>
            <a:r>
              <a:rPr lang="en-US" sz="3200" dirty="0"/>
              <a:t>vii) Criticism is punitive (should be </a:t>
            </a:r>
            <a:r>
              <a:rPr lang="en-US" sz="3200" dirty="0" smtClean="0"/>
              <a:t>constructive)</a:t>
            </a:r>
          </a:p>
          <a:p>
            <a:pPr marL="0" indent="0">
              <a:buNone/>
            </a:pPr>
            <a:r>
              <a:rPr lang="en-US" sz="3200" b="1" dirty="0" smtClean="0"/>
              <a:t>Democratic leader </a:t>
            </a:r>
            <a:r>
              <a:rPr lang="en-US" sz="3200" b="1" dirty="0"/>
              <a:t>exhibits the following behaviors </a:t>
            </a:r>
            <a:endParaRPr lang="en-US" sz="3200" dirty="0"/>
          </a:p>
          <a:p>
            <a:pPr marL="0" indent="0">
              <a:buNone/>
            </a:pPr>
            <a:r>
              <a:rPr lang="en-US" sz="3200" dirty="0"/>
              <a:t>I. Less control is maintained. </a:t>
            </a:r>
          </a:p>
          <a:p>
            <a:pPr marL="0" indent="0">
              <a:buNone/>
            </a:pPr>
            <a:r>
              <a:rPr lang="en-US" sz="3200" dirty="0"/>
              <a:t>II. Economic and ego awards are used to motivate</a:t>
            </a:r>
          </a:p>
        </p:txBody>
      </p:sp>
    </p:spTree>
    <p:extLst>
      <p:ext uri="{BB962C8B-B14F-4D97-AF65-F5344CB8AC3E}">
        <p14:creationId xmlns:p14="http://schemas.microsoft.com/office/powerpoint/2010/main" val="3977961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sz="3200" dirty="0" smtClean="0"/>
              <a:t> III</a:t>
            </a:r>
            <a:r>
              <a:rPr lang="en-US" sz="3200" dirty="0"/>
              <a:t>. Others are directed thorough suggestions and guidance. </a:t>
            </a:r>
          </a:p>
          <a:p>
            <a:pPr marL="0" indent="0">
              <a:buNone/>
            </a:pPr>
            <a:r>
              <a:rPr lang="en-US" sz="3200" dirty="0"/>
              <a:t>IV. Communication flows up and down. </a:t>
            </a:r>
          </a:p>
          <a:p>
            <a:pPr marL="0" indent="0">
              <a:buNone/>
            </a:pPr>
            <a:r>
              <a:rPr lang="en-US" sz="3200" dirty="0"/>
              <a:t>V. Decision making involves others. </a:t>
            </a:r>
          </a:p>
          <a:p>
            <a:pPr marL="0" indent="0">
              <a:buNone/>
            </a:pPr>
            <a:r>
              <a:rPr lang="en-US" sz="3200" dirty="0"/>
              <a:t>VI. Emphasis is on “we” rather than “I” and “you”. </a:t>
            </a:r>
          </a:p>
          <a:p>
            <a:pPr marL="0" indent="0">
              <a:buNone/>
            </a:pPr>
            <a:r>
              <a:rPr lang="en-US" sz="3200" dirty="0"/>
              <a:t>VII. Criticism is constructive. </a:t>
            </a:r>
            <a:endParaRPr lang="en-US" sz="3200" dirty="0" smtClean="0"/>
          </a:p>
          <a:p>
            <a:r>
              <a:rPr lang="en-US" sz="3200" b="1" dirty="0"/>
              <a:t>A </a:t>
            </a:r>
            <a:r>
              <a:rPr lang="en-US" sz="3200" b="1" dirty="0" err="1"/>
              <a:t>Leissez</a:t>
            </a:r>
            <a:r>
              <a:rPr lang="en-US" sz="3200" b="1" dirty="0"/>
              <a:t>-faire leader is characterized by the following behaviors </a:t>
            </a:r>
            <a:endParaRPr lang="en-US" sz="3200" dirty="0"/>
          </a:p>
          <a:p>
            <a:pPr marL="0" indent="0">
              <a:buNone/>
            </a:pPr>
            <a:r>
              <a:rPr lang="en-US" sz="3200" dirty="0"/>
              <a:t>I. Is permissive with little or no control. </a:t>
            </a:r>
          </a:p>
          <a:p>
            <a:pPr marL="0" indent="0">
              <a:buNone/>
            </a:pPr>
            <a:endParaRPr lang="en-US" sz="3200" dirty="0"/>
          </a:p>
          <a:p>
            <a:pPr marL="0" indent="0">
              <a:buNone/>
            </a:pPr>
            <a:endParaRPr lang="en-US" sz="3200" dirty="0"/>
          </a:p>
        </p:txBody>
      </p:sp>
    </p:spTree>
    <p:extLst>
      <p:ext uri="{BB962C8B-B14F-4D97-AF65-F5344CB8AC3E}">
        <p14:creationId xmlns:p14="http://schemas.microsoft.com/office/powerpoint/2010/main" val="397666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a:t>Medico-legal issues – occupational hazards ,work man compensation act ,disciplinary process ,decision making planning meeting  </a:t>
            </a:r>
          </a:p>
          <a:p>
            <a:r>
              <a:rPr lang="en-US" sz="3200" dirty="0" smtClean="0"/>
              <a:t>Communication and networking – basics of effective communication, effective communication skills, public speaking ,report writing, networking advocacy </a:t>
            </a:r>
          </a:p>
          <a:p>
            <a:r>
              <a:rPr lang="en-US" sz="3200" dirty="0" smtClean="0"/>
              <a:t> </a:t>
            </a:r>
            <a:endParaRPr lang="en-US" sz="3200" dirty="0"/>
          </a:p>
        </p:txBody>
      </p:sp>
    </p:spTree>
    <p:extLst>
      <p:ext uri="{BB962C8B-B14F-4D97-AF65-F5344CB8AC3E}">
        <p14:creationId xmlns:p14="http://schemas.microsoft.com/office/powerpoint/2010/main" val="35786729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dirty="0" smtClean="0"/>
              <a:t>II</a:t>
            </a:r>
            <a:r>
              <a:rPr lang="en-US" sz="3200" dirty="0"/>
              <a:t>. Motivate by support when requested by the group or </a:t>
            </a:r>
            <a:r>
              <a:rPr lang="en-US" sz="3200" dirty="0" smtClean="0"/>
              <a:t>individual</a:t>
            </a:r>
            <a:endParaRPr lang="en-US" sz="3200" dirty="0"/>
          </a:p>
          <a:p>
            <a:pPr marL="0" indent="0">
              <a:buNone/>
            </a:pPr>
            <a:r>
              <a:rPr lang="en-US" sz="3200" dirty="0"/>
              <a:t>III. Provides little or no direction. </a:t>
            </a:r>
          </a:p>
          <a:p>
            <a:pPr marL="0" indent="0">
              <a:buNone/>
            </a:pPr>
            <a:r>
              <a:rPr lang="en-US" sz="3200" dirty="0"/>
              <a:t>IV. Uses upward and downward communication </a:t>
            </a:r>
          </a:p>
          <a:p>
            <a:pPr marL="0" indent="0">
              <a:buNone/>
            </a:pPr>
            <a:r>
              <a:rPr lang="en-US" sz="3200" dirty="0"/>
              <a:t>V. Places emphasis on the group and does not criticize. </a:t>
            </a:r>
          </a:p>
          <a:p>
            <a:pPr marL="0" indent="0">
              <a:buNone/>
            </a:pPr>
            <a:r>
              <a:rPr lang="en-US" sz="3200" dirty="0"/>
              <a:t>VI. </a:t>
            </a:r>
            <a:r>
              <a:rPr lang="en-US" sz="3200" dirty="0" smtClean="0"/>
              <a:t>Laissez-faire </a:t>
            </a:r>
            <a:r>
              <a:rPr lang="en-US" sz="3200" dirty="0"/>
              <a:t>leadership is appropriate when problems are poorly defined and brainstorming is needed to generate alternative solutions. </a:t>
            </a:r>
          </a:p>
          <a:p>
            <a:endParaRPr lang="en-US" sz="3200" dirty="0"/>
          </a:p>
        </p:txBody>
      </p:sp>
    </p:spTree>
    <p:extLst>
      <p:ext uri="{BB962C8B-B14F-4D97-AF65-F5344CB8AC3E}">
        <p14:creationId xmlns:p14="http://schemas.microsoft.com/office/powerpoint/2010/main" val="16828466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b="1" dirty="0"/>
              <a:t>System 4 management: </a:t>
            </a:r>
            <a:r>
              <a:rPr lang="en-US" sz="3200" dirty="0"/>
              <a:t>This theory was developed by </a:t>
            </a:r>
            <a:r>
              <a:rPr lang="en-US" sz="3200" dirty="0" err="1"/>
              <a:t>Likert</a:t>
            </a:r>
            <a:r>
              <a:rPr lang="en-US" sz="3200" dirty="0"/>
              <a:t>. It is based on the premise that involving employees in decisions about work is central to effective leadership. It has four dimensions based on increasing levels of employee’s involvement in decision making </a:t>
            </a:r>
          </a:p>
          <a:p>
            <a:pPr marL="0" indent="0">
              <a:buNone/>
            </a:pPr>
            <a:r>
              <a:rPr lang="en-US" sz="3200" dirty="0"/>
              <a:t>I. </a:t>
            </a:r>
            <a:r>
              <a:rPr lang="en-US" sz="3200" b="1" dirty="0"/>
              <a:t>Autocratic leaders </a:t>
            </a:r>
            <a:r>
              <a:rPr lang="en-US" sz="3200" dirty="0"/>
              <a:t>– have little trust in employees and exclude them in decision making. </a:t>
            </a:r>
          </a:p>
          <a:p>
            <a:pPr marL="0" indent="0">
              <a:buNone/>
            </a:pPr>
            <a:r>
              <a:rPr lang="en-US" sz="3200" dirty="0"/>
              <a:t>II. </a:t>
            </a:r>
            <a:r>
              <a:rPr lang="en-US" sz="3200" b="1" dirty="0"/>
              <a:t>Benevolent leaders </a:t>
            </a:r>
            <a:r>
              <a:rPr lang="en-US" sz="3200" dirty="0"/>
              <a:t>– Are kind to employees but still do not involve them in decision making. </a:t>
            </a:r>
          </a:p>
          <a:p>
            <a:pPr marL="0" indent="0">
              <a:buNone/>
            </a:pPr>
            <a:endParaRPr lang="en-US" dirty="0"/>
          </a:p>
          <a:p>
            <a:endParaRPr lang="en-US" dirty="0"/>
          </a:p>
        </p:txBody>
      </p:sp>
    </p:spTree>
    <p:extLst>
      <p:ext uri="{BB962C8B-B14F-4D97-AF65-F5344CB8AC3E}">
        <p14:creationId xmlns:p14="http://schemas.microsoft.com/office/powerpoint/2010/main" val="4025421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smtClean="0"/>
              <a:t>III</a:t>
            </a:r>
            <a:r>
              <a:rPr lang="en-US" sz="3200" dirty="0"/>
              <a:t>. </a:t>
            </a:r>
            <a:r>
              <a:rPr lang="en-US" sz="3200" b="1" dirty="0"/>
              <a:t>Consultative leaders </a:t>
            </a:r>
            <a:r>
              <a:rPr lang="en-US" sz="3200" dirty="0"/>
              <a:t>– Seek employee’s advice about decisions. </a:t>
            </a:r>
          </a:p>
          <a:p>
            <a:pPr marL="0" indent="0">
              <a:buNone/>
            </a:pPr>
            <a:r>
              <a:rPr lang="en-US" sz="3200" dirty="0"/>
              <a:t>IV. </a:t>
            </a:r>
            <a:r>
              <a:rPr lang="en-US" sz="3200" b="1" dirty="0"/>
              <a:t>Participative or democratic leaders </a:t>
            </a:r>
            <a:r>
              <a:rPr lang="en-US" sz="3200" dirty="0"/>
              <a:t>– they value employees involvement, team work and team building. They also have high levels of confidence in employees and seek consensus in decision making </a:t>
            </a:r>
            <a:endParaRPr lang="en-US" sz="3200" dirty="0" smtClean="0"/>
          </a:p>
          <a:p>
            <a:pPr marL="0" indent="0">
              <a:buNone/>
            </a:pPr>
            <a:r>
              <a:rPr lang="en-US" sz="3200" b="1" dirty="0"/>
              <a:t>The managerial grid</a:t>
            </a:r>
            <a:r>
              <a:rPr lang="en-US" sz="3200" dirty="0"/>
              <a:t>: Another model of depicting leadership along a continuum is the managerial grid. Five leadership styles are plotted in four quadrants of a two dimensional grid. The grid depicts various degrees of leader concern for production (structure) and concern for people. These are</a:t>
            </a:r>
          </a:p>
          <a:p>
            <a:endParaRPr lang="en-US" dirty="0"/>
          </a:p>
        </p:txBody>
      </p:sp>
    </p:spTree>
    <p:extLst>
      <p:ext uri="{BB962C8B-B14F-4D97-AF65-F5344CB8AC3E}">
        <p14:creationId xmlns:p14="http://schemas.microsoft.com/office/powerpoint/2010/main" val="2446300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1</a:t>
            </a:r>
            <a:r>
              <a:rPr lang="en-US" sz="3200" dirty="0"/>
              <a:t>. </a:t>
            </a:r>
            <a:r>
              <a:rPr lang="en-US" sz="3200" b="1" dirty="0"/>
              <a:t>Impoverished </a:t>
            </a:r>
            <a:r>
              <a:rPr lang="en-US" sz="3200" dirty="0"/>
              <a:t>– Low concern for both production and people. </a:t>
            </a:r>
          </a:p>
          <a:p>
            <a:pPr marL="0" indent="0">
              <a:buNone/>
            </a:pPr>
            <a:r>
              <a:rPr lang="en-US" sz="3200" dirty="0"/>
              <a:t>2. </a:t>
            </a:r>
            <a:r>
              <a:rPr lang="en-US" sz="3200" b="1" dirty="0"/>
              <a:t>Authority compliance </a:t>
            </a:r>
            <a:r>
              <a:rPr lang="en-US" sz="3200" dirty="0"/>
              <a:t>– high concern for production and low concern for people. </a:t>
            </a:r>
          </a:p>
          <a:p>
            <a:pPr marL="0" indent="0">
              <a:buNone/>
            </a:pPr>
            <a:r>
              <a:rPr lang="en-US" sz="3200" dirty="0"/>
              <a:t>3. </a:t>
            </a:r>
            <a:r>
              <a:rPr lang="en-US" sz="3200" b="1" dirty="0"/>
              <a:t>Middle of the road </a:t>
            </a:r>
            <a:r>
              <a:rPr lang="en-US" sz="3200" dirty="0"/>
              <a:t>– moderate concern for production and people. </a:t>
            </a:r>
          </a:p>
          <a:p>
            <a:pPr marL="0" indent="0">
              <a:buNone/>
            </a:pPr>
            <a:r>
              <a:rPr lang="en-US" sz="3200" dirty="0"/>
              <a:t>4. </a:t>
            </a:r>
            <a:r>
              <a:rPr lang="en-US" sz="3200" b="1" dirty="0"/>
              <a:t>Country club </a:t>
            </a:r>
            <a:r>
              <a:rPr lang="en-US" sz="3200" dirty="0"/>
              <a:t>– High concern for people and low concern for production. </a:t>
            </a:r>
          </a:p>
          <a:p>
            <a:pPr marL="0" indent="0">
              <a:buNone/>
            </a:pPr>
            <a:r>
              <a:rPr lang="en-US" sz="3200" dirty="0"/>
              <a:t>5. </a:t>
            </a:r>
            <a:r>
              <a:rPr lang="en-US" sz="3200" b="1" dirty="0"/>
              <a:t>Team </a:t>
            </a:r>
            <a:r>
              <a:rPr lang="en-US" sz="3200" dirty="0"/>
              <a:t>– High concern for both production and people. </a:t>
            </a:r>
          </a:p>
          <a:p>
            <a:endParaRPr lang="en-US" sz="3200" dirty="0"/>
          </a:p>
        </p:txBody>
      </p:sp>
    </p:spTree>
    <p:extLst>
      <p:ext uri="{BB962C8B-B14F-4D97-AF65-F5344CB8AC3E}">
        <p14:creationId xmlns:p14="http://schemas.microsoft.com/office/powerpoint/2010/main" val="17672605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a:p>
            <a:pPr marL="0" indent="0">
              <a:buNone/>
            </a:pPr>
            <a:r>
              <a:rPr lang="en-US" b="1" dirty="0"/>
              <a:t>c</a:t>
            </a:r>
            <a:r>
              <a:rPr lang="en-US" sz="3200" b="1" dirty="0"/>
              <a:t>. Situational and contingency theory: </a:t>
            </a:r>
            <a:endParaRPr lang="en-US" sz="3200" dirty="0"/>
          </a:p>
          <a:p>
            <a:r>
              <a:rPr lang="en-US" sz="3200" dirty="0"/>
              <a:t>This combines </a:t>
            </a:r>
            <a:r>
              <a:rPr lang="en-US" sz="3200" dirty="0">
                <a:solidFill>
                  <a:srgbClr val="FF0000"/>
                </a:solidFill>
              </a:rPr>
              <a:t>traits</a:t>
            </a:r>
            <a:r>
              <a:rPr lang="en-US" sz="3200" dirty="0"/>
              <a:t> and </a:t>
            </a:r>
            <a:r>
              <a:rPr lang="en-US" sz="3200" dirty="0">
                <a:solidFill>
                  <a:srgbClr val="FF0000"/>
                </a:solidFill>
              </a:rPr>
              <a:t>situation</a:t>
            </a:r>
            <a:r>
              <a:rPr lang="en-US" sz="3200" dirty="0"/>
              <a:t>. The contingency theories suggest that the most effective leadership style is the one that best compliments the organizational environment, the task to be accomplished and the personal characteristic of the people involved in each situation. People become leaders because of their responsibility and situational factors. </a:t>
            </a:r>
          </a:p>
        </p:txBody>
      </p:sp>
    </p:spTree>
    <p:extLst>
      <p:ext uri="{BB962C8B-B14F-4D97-AF65-F5344CB8AC3E}">
        <p14:creationId xmlns:p14="http://schemas.microsoft.com/office/powerpoint/2010/main" val="22201904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endParaRPr lang="en-US" dirty="0"/>
          </a:p>
          <a:p>
            <a:pPr marL="0" indent="0">
              <a:buNone/>
            </a:pPr>
            <a:r>
              <a:rPr lang="en-US" b="1" dirty="0"/>
              <a:t>d</a:t>
            </a:r>
            <a:r>
              <a:rPr lang="en-US" sz="3500" b="1" dirty="0"/>
              <a:t>. Contemporary Theories of Leadership </a:t>
            </a:r>
            <a:endParaRPr lang="en-US" sz="3500" dirty="0"/>
          </a:p>
          <a:p>
            <a:r>
              <a:rPr lang="en-US" sz="3500" dirty="0"/>
              <a:t>Leadership theory has continued to evolve. Contemporary approaches to leadership are underpinned by the belief that information power that was previously</a:t>
            </a:r>
            <a:r>
              <a:rPr lang="en-US" sz="3500" dirty="0">
                <a:solidFill>
                  <a:srgbClr val="FF0000"/>
                </a:solidFill>
              </a:rPr>
              <a:t> restricted to the professionals or managers is now available to all</a:t>
            </a:r>
            <a:r>
              <a:rPr lang="en-US" sz="3500" dirty="0" smtClean="0">
                <a:solidFill>
                  <a:srgbClr val="FF0000"/>
                </a:solidFill>
              </a:rPr>
              <a:t>.</a:t>
            </a:r>
          </a:p>
          <a:p>
            <a:pPr marL="0" indent="0">
              <a:buNone/>
            </a:pPr>
            <a:r>
              <a:rPr lang="en-US" sz="3500" dirty="0"/>
              <a:t>The contemporary leadership theories includes </a:t>
            </a:r>
          </a:p>
          <a:p>
            <a:pPr marL="0" indent="0">
              <a:buNone/>
            </a:pPr>
            <a:r>
              <a:rPr lang="en-US" sz="3500" dirty="0"/>
              <a:t>I. </a:t>
            </a:r>
            <a:r>
              <a:rPr lang="en-US" sz="3500" b="1" dirty="0"/>
              <a:t>The quantum leadership</a:t>
            </a:r>
            <a:r>
              <a:rPr lang="en-US" sz="3500" dirty="0"/>
              <a:t>: A leadership style based on the concept of chaos theory </a:t>
            </a:r>
          </a:p>
          <a:p>
            <a:pPr marL="0" indent="0">
              <a:buNone/>
            </a:pPr>
            <a:r>
              <a:rPr lang="en-US" sz="3200" dirty="0" smtClean="0">
                <a:solidFill>
                  <a:srgbClr val="FF0000"/>
                </a:solidFill>
              </a:rPr>
              <a:t> </a:t>
            </a:r>
          </a:p>
          <a:p>
            <a:endParaRPr lang="en-US" dirty="0"/>
          </a:p>
        </p:txBody>
      </p:sp>
    </p:spTree>
    <p:extLst>
      <p:ext uri="{BB962C8B-B14F-4D97-AF65-F5344CB8AC3E}">
        <p14:creationId xmlns:p14="http://schemas.microsoft.com/office/powerpoint/2010/main" val="3932765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sz="3200" dirty="0" smtClean="0"/>
              <a:t>II</a:t>
            </a:r>
            <a:r>
              <a:rPr lang="en-US" sz="3200" dirty="0"/>
              <a:t>. </a:t>
            </a:r>
            <a:r>
              <a:rPr lang="en-US" sz="3200" b="1" dirty="0"/>
              <a:t>Shared leadership</a:t>
            </a:r>
            <a:r>
              <a:rPr lang="en-US" sz="3200" dirty="0"/>
              <a:t>, an organizational structure in which several individuals share the responsibility for achieving the organization’s goals. </a:t>
            </a:r>
          </a:p>
          <a:p>
            <a:pPr marL="0" indent="0">
              <a:buNone/>
            </a:pPr>
            <a:r>
              <a:rPr lang="en-US" sz="3200" dirty="0"/>
              <a:t>III. </a:t>
            </a:r>
            <a:r>
              <a:rPr lang="en-US" sz="3200" b="1" dirty="0"/>
              <a:t>Servant leadership</a:t>
            </a:r>
            <a:r>
              <a:rPr lang="en-US" sz="3200" dirty="0"/>
              <a:t>; the premise that leadership originates from a desire to serve; a leader emerges when others’ needs take priority. </a:t>
            </a:r>
          </a:p>
          <a:p>
            <a:pPr marL="0" indent="0">
              <a:buNone/>
            </a:pPr>
            <a:r>
              <a:rPr lang="en-US" sz="3200" dirty="0"/>
              <a:t>IV. </a:t>
            </a:r>
            <a:r>
              <a:rPr lang="en-US" sz="3200" b="1" dirty="0"/>
              <a:t>Transformational leadership</a:t>
            </a:r>
            <a:r>
              <a:rPr lang="en-US" sz="3200" dirty="0"/>
              <a:t>; A leadership style focused on effecting revolutionary change in organizations through a commitment the organizations vision </a:t>
            </a:r>
          </a:p>
        </p:txBody>
      </p:sp>
    </p:spTree>
    <p:extLst>
      <p:ext uri="{BB962C8B-B14F-4D97-AF65-F5344CB8AC3E}">
        <p14:creationId xmlns:p14="http://schemas.microsoft.com/office/powerpoint/2010/main" val="8828057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3200" dirty="0"/>
              <a:t>Burns (1978) suggested that both leaders and followers have the ability to raise each other to higher levels of motivation and morality. He identified this concept as transformational leadership. </a:t>
            </a:r>
            <a:endParaRPr lang="en-US" sz="3200" dirty="0" smtClean="0"/>
          </a:p>
          <a:p>
            <a:r>
              <a:rPr lang="en-US" sz="3200" dirty="0" smtClean="0"/>
              <a:t>He </a:t>
            </a:r>
            <a:r>
              <a:rPr lang="en-US" sz="3200" dirty="0"/>
              <a:t>maintained that there are two types of leaders in management. </a:t>
            </a:r>
          </a:p>
          <a:p>
            <a:pPr marL="0" indent="0">
              <a:buNone/>
            </a:pPr>
            <a:r>
              <a:rPr lang="en-US" sz="3200" dirty="0" smtClean="0"/>
              <a:t>I</a:t>
            </a:r>
            <a:r>
              <a:rPr lang="en-US" sz="3200" dirty="0"/>
              <a:t>. The traditional manager, concerned with the day to day operations was termed as </a:t>
            </a:r>
            <a:r>
              <a:rPr lang="en-US" sz="3200" b="1" dirty="0"/>
              <a:t>Transactional Leader</a:t>
            </a:r>
            <a:r>
              <a:rPr lang="en-US" sz="3200" dirty="0"/>
              <a:t>. </a:t>
            </a:r>
          </a:p>
          <a:p>
            <a:pPr marL="0" indent="0">
              <a:buNone/>
            </a:pPr>
            <a:r>
              <a:rPr lang="en-US" sz="3200" dirty="0"/>
              <a:t>II. The manager who is committed, has a vision and is able to empower others with this vision was termed as </a:t>
            </a:r>
            <a:r>
              <a:rPr lang="en-US" sz="3200" b="1" dirty="0"/>
              <a:t>Transformational leader</a:t>
            </a:r>
            <a:r>
              <a:rPr lang="en-US" sz="3200" dirty="0"/>
              <a:t>. </a:t>
            </a:r>
          </a:p>
          <a:p>
            <a:endParaRPr lang="en-US" dirty="0"/>
          </a:p>
        </p:txBody>
      </p:sp>
    </p:spTree>
    <p:extLst>
      <p:ext uri="{BB962C8B-B14F-4D97-AF65-F5344CB8AC3E}">
        <p14:creationId xmlns:p14="http://schemas.microsoft.com/office/powerpoint/2010/main" val="38161149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200" b="1" dirty="0"/>
              <a:t>Transactional Leader </a:t>
            </a:r>
            <a:r>
              <a:rPr lang="en-US" sz="3200" dirty="0"/>
              <a:t>	</a:t>
            </a:r>
            <a:r>
              <a:rPr lang="en-US" sz="3200" dirty="0" smtClean="0"/>
              <a:t>                     </a:t>
            </a:r>
            <a:r>
              <a:rPr lang="en-US" sz="3200" b="1" dirty="0" smtClean="0"/>
              <a:t>Transformational </a:t>
            </a:r>
            <a:r>
              <a:rPr lang="en-US" sz="3200" dirty="0"/>
              <a:t>	</a:t>
            </a:r>
          </a:p>
          <a:p>
            <a:r>
              <a:rPr lang="en-US" sz="3200" dirty="0"/>
              <a:t>Focuses on management tasks. 	</a:t>
            </a:r>
            <a:r>
              <a:rPr lang="en-US" sz="3200" dirty="0" smtClean="0"/>
              <a:t> Identifies </a:t>
            </a:r>
            <a:r>
              <a:rPr lang="en-US" sz="3200" dirty="0"/>
              <a:t>common values. 	</a:t>
            </a:r>
          </a:p>
          <a:p>
            <a:r>
              <a:rPr lang="en-US" sz="3200" dirty="0"/>
              <a:t>Is caretaker (takes care of tasks 	</a:t>
            </a:r>
            <a:r>
              <a:rPr lang="en-US" sz="3200" dirty="0" smtClean="0"/>
              <a:t>  Is </a:t>
            </a:r>
            <a:r>
              <a:rPr lang="en-US" sz="3200" dirty="0"/>
              <a:t>committed (extra mile). 	</a:t>
            </a:r>
          </a:p>
          <a:p>
            <a:r>
              <a:rPr lang="en-US" sz="3200" dirty="0"/>
              <a:t>Uses tradeoffs to meet goals. 	</a:t>
            </a:r>
            <a:r>
              <a:rPr lang="en-US" sz="3200" dirty="0" smtClean="0"/>
              <a:t>   Inspires </a:t>
            </a:r>
            <a:r>
              <a:rPr lang="en-US" sz="3200" dirty="0"/>
              <a:t>others with 	</a:t>
            </a:r>
          </a:p>
          <a:p>
            <a:r>
              <a:rPr lang="en-US" sz="3200" dirty="0"/>
              <a:t>Shared values not identified. 	</a:t>
            </a:r>
            <a:r>
              <a:rPr lang="en-US" sz="3200" dirty="0" smtClean="0"/>
              <a:t>    Has </a:t>
            </a:r>
            <a:r>
              <a:rPr lang="en-US" sz="3200" dirty="0"/>
              <a:t>long term vision 	</a:t>
            </a:r>
          </a:p>
          <a:p>
            <a:r>
              <a:rPr lang="en-US" sz="3200" dirty="0"/>
              <a:t>Examiner causes. 	</a:t>
            </a:r>
            <a:r>
              <a:rPr lang="en-US" sz="3200" dirty="0" smtClean="0"/>
              <a:t>                        Looks </a:t>
            </a:r>
            <a:r>
              <a:rPr lang="en-US" sz="3200" dirty="0"/>
              <a:t>at effects. 	</a:t>
            </a:r>
          </a:p>
          <a:p>
            <a:r>
              <a:rPr lang="en-US" sz="3200" dirty="0"/>
              <a:t>Uses contingency rewards. 	</a:t>
            </a:r>
            <a:r>
              <a:rPr lang="en-US" sz="3200" dirty="0" smtClean="0"/>
              <a:t>     Empowers </a:t>
            </a:r>
            <a:r>
              <a:rPr lang="en-US" sz="3200" dirty="0"/>
              <a:t>others. 	</a:t>
            </a:r>
          </a:p>
          <a:p>
            <a:endParaRPr lang="en-US" sz="3200" dirty="0"/>
          </a:p>
        </p:txBody>
      </p:sp>
    </p:spTree>
    <p:extLst>
      <p:ext uri="{BB962C8B-B14F-4D97-AF65-F5344CB8AC3E}">
        <p14:creationId xmlns:p14="http://schemas.microsoft.com/office/powerpoint/2010/main" val="35647017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LEADERSHIP FUNCTIONS </a:t>
            </a:r>
            <a:endParaRPr lang="en-US" dirty="0"/>
          </a:p>
        </p:txBody>
      </p:sp>
      <p:sp>
        <p:nvSpPr>
          <p:cNvPr id="3" name="Content Placeholder 2"/>
          <p:cNvSpPr>
            <a:spLocks noGrp="1"/>
          </p:cNvSpPr>
          <p:nvPr>
            <p:ph idx="1"/>
          </p:nvPr>
        </p:nvSpPr>
        <p:spPr/>
        <p:txBody>
          <a:bodyPr>
            <a:normAutofit fontScale="92500"/>
          </a:bodyPr>
          <a:lstStyle/>
          <a:p>
            <a:pPr>
              <a:buFont typeface="Wingdings" panose="05000000000000000000" pitchFamily="2" charset="2"/>
              <a:buChar char="Ø"/>
            </a:pPr>
            <a:r>
              <a:rPr lang="en-US" b="1" dirty="0" smtClean="0"/>
              <a:t> Supervision </a:t>
            </a:r>
            <a:r>
              <a:rPr lang="en-US" b="1" dirty="0"/>
              <a:t>(overseeing) </a:t>
            </a:r>
            <a:endParaRPr lang="en-US" dirty="0"/>
          </a:p>
          <a:p>
            <a:r>
              <a:rPr lang="en-US" sz="3200" dirty="0"/>
              <a:t>Supervision is another leadership behavior</a:t>
            </a:r>
            <a:r>
              <a:rPr lang="en-US" sz="3200" dirty="0" smtClean="0"/>
              <a:t>.</a:t>
            </a:r>
          </a:p>
          <a:p>
            <a:r>
              <a:rPr lang="en-US" sz="3200" dirty="0" smtClean="0"/>
              <a:t> </a:t>
            </a:r>
            <a:r>
              <a:rPr lang="en-US" sz="3200" dirty="0"/>
              <a:t>It includes inspecting another’s work, evaluating his/her performance and approving or correcting performance. </a:t>
            </a:r>
            <a:endParaRPr lang="en-US" sz="3200" dirty="0" smtClean="0"/>
          </a:p>
          <a:p>
            <a:r>
              <a:rPr lang="en-US" sz="3200" dirty="0" smtClean="0"/>
              <a:t>Good </a:t>
            </a:r>
            <a:r>
              <a:rPr lang="en-US" sz="3200" dirty="0"/>
              <a:t>supervision is facilitative because a good supervisor inspects work in progress and can remedy inadequate performance before serious consequences develop</a:t>
            </a:r>
            <a:r>
              <a:rPr lang="en-US" sz="3200" dirty="0" smtClean="0"/>
              <a:t>.</a:t>
            </a:r>
          </a:p>
          <a:p>
            <a:r>
              <a:rPr lang="en-US" sz="3200" dirty="0" smtClean="0"/>
              <a:t> </a:t>
            </a:r>
            <a:r>
              <a:rPr lang="en-US" sz="3200" dirty="0"/>
              <a:t>The intensity of supervision should match situational requirements, employees needs and managers leadership </a:t>
            </a:r>
            <a:r>
              <a:rPr lang="en-US" sz="3200" dirty="0" smtClean="0"/>
              <a:t>skills</a:t>
            </a:r>
            <a:endParaRPr lang="en-US" sz="3200" dirty="0"/>
          </a:p>
        </p:txBody>
      </p:sp>
    </p:spTree>
    <p:extLst>
      <p:ext uri="{BB962C8B-B14F-4D97-AF65-F5344CB8AC3E}">
        <p14:creationId xmlns:p14="http://schemas.microsoft.com/office/powerpoint/2010/main" val="1438477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AND MANAGEMENT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OBJECTIVES </a:t>
            </a:r>
          </a:p>
          <a:p>
            <a:pPr marL="0" indent="0">
              <a:buNone/>
            </a:pPr>
            <a:r>
              <a:rPr lang="en-US" sz="3200" dirty="0" smtClean="0"/>
              <a:t> by end of lesson students should be able to:-</a:t>
            </a:r>
          </a:p>
          <a:p>
            <a:pPr marL="514350" indent="-514350">
              <a:buAutoNum type="arabicPeriod"/>
            </a:pPr>
            <a:r>
              <a:rPr lang="en-US" sz="3200" dirty="0" smtClean="0"/>
              <a:t>Define management and leadership</a:t>
            </a:r>
          </a:p>
          <a:p>
            <a:pPr marL="514350" indent="-514350">
              <a:buAutoNum type="arabicPeriod"/>
            </a:pPr>
            <a:r>
              <a:rPr lang="en-US" sz="3200" dirty="0" smtClean="0"/>
              <a:t>Explain levels of management</a:t>
            </a:r>
          </a:p>
          <a:p>
            <a:pPr marL="514350" indent="-514350">
              <a:buAutoNum type="arabicPeriod"/>
            </a:pPr>
            <a:r>
              <a:rPr lang="en-US" sz="3200" dirty="0" smtClean="0"/>
              <a:t>Explain neoclassical and classical theories of management</a:t>
            </a:r>
          </a:p>
          <a:p>
            <a:pPr marL="514350" indent="-514350">
              <a:buAutoNum type="arabicPeriod"/>
            </a:pPr>
            <a:r>
              <a:rPr lang="en-US" sz="3200" dirty="0" smtClean="0"/>
              <a:t>Explain functions of management </a:t>
            </a:r>
          </a:p>
          <a:p>
            <a:pPr marL="514350" indent="-514350">
              <a:buAutoNum type="arabicPeriod"/>
            </a:pPr>
            <a:r>
              <a:rPr lang="en-US" sz="3200" dirty="0" smtClean="0"/>
              <a:t>Explain difference between leadership and management </a:t>
            </a:r>
          </a:p>
          <a:p>
            <a:pPr marL="514350" indent="-514350">
              <a:buAutoNum type="arabicPeriod"/>
            </a:pPr>
            <a:r>
              <a:rPr lang="en-US" sz="3200" dirty="0" smtClean="0"/>
              <a:t>Explain qualities of a leader and styles of leadership</a:t>
            </a:r>
          </a:p>
          <a:p>
            <a:pPr marL="514350" indent="-514350">
              <a:buAutoNum type="arabicPeriod"/>
            </a:pPr>
            <a:endParaRPr lang="en-US" sz="3200" dirty="0" smtClean="0"/>
          </a:p>
          <a:p>
            <a:pPr marL="0" indent="0">
              <a:buNone/>
            </a:pPr>
            <a:endParaRPr lang="en-US" dirty="0"/>
          </a:p>
        </p:txBody>
      </p:sp>
    </p:spTree>
    <p:extLst>
      <p:ext uri="{BB962C8B-B14F-4D97-AF65-F5344CB8AC3E}">
        <p14:creationId xmlns:p14="http://schemas.microsoft.com/office/powerpoint/2010/main" val="20817080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smtClean="0"/>
              <a:t>Supervision </a:t>
            </a:r>
            <a:r>
              <a:rPr lang="en-US" sz="3200" dirty="0"/>
              <a:t>must be appropriate in type and intensity for work groups members to interact effectively e.g. technical </a:t>
            </a:r>
            <a:r>
              <a:rPr lang="en-US" sz="3200" dirty="0" smtClean="0"/>
              <a:t>workers need </a:t>
            </a:r>
            <a:r>
              <a:rPr lang="en-US" sz="3200" dirty="0"/>
              <a:t>closer supervision than professional </a:t>
            </a:r>
            <a:r>
              <a:rPr lang="en-US" sz="3200" dirty="0" smtClean="0"/>
              <a:t>workers  </a:t>
            </a:r>
            <a:endParaRPr lang="en-US" sz="3200" dirty="0"/>
          </a:p>
          <a:p>
            <a:r>
              <a:rPr lang="en-US" sz="3200" dirty="0"/>
              <a:t>A manager can effectively supervise a large number of subordinates when they are confined in a small area, perform similar jobs and are fairly educated. </a:t>
            </a:r>
          </a:p>
          <a:p>
            <a:endParaRPr lang="en-US" sz="3200" dirty="0"/>
          </a:p>
        </p:txBody>
      </p:sp>
    </p:spTree>
    <p:extLst>
      <p:ext uri="{BB962C8B-B14F-4D97-AF65-F5344CB8AC3E}">
        <p14:creationId xmlns:p14="http://schemas.microsoft.com/office/powerpoint/2010/main" val="364494014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Intensity of supervision should also depend on manger-caregiver ration. </a:t>
            </a:r>
            <a:endParaRPr lang="en-US" sz="3200" dirty="0" smtClean="0"/>
          </a:p>
          <a:p>
            <a:r>
              <a:rPr lang="en-US" sz="3200" dirty="0" smtClean="0"/>
              <a:t>The </a:t>
            </a:r>
            <a:r>
              <a:rPr lang="en-US" sz="3200" dirty="0"/>
              <a:t>purpose of supervision is to inspect, evaluate and improve worker performance. Therefore a criteria is needed for judging the quality of work processes and outcomes</a:t>
            </a:r>
            <a:r>
              <a:rPr lang="en-US" sz="3200" dirty="0" smtClean="0"/>
              <a:t>.</a:t>
            </a:r>
          </a:p>
          <a:p>
            <a:r>
              <a:rPr lang="en-US" sz="3200" dirty="0" smtClean="0"/>
              <a:t> </a:t>
            </a:r>
            <a:r>
              <a:rPr lang="en-US" sz="3200" dirty="0"/>
              <a:t>Job description and associated performance standards provide such evaluation criteria. </a:t>
            </a:r>
          </a:p>
        </p:txBody>
      </p:sp>
    </p:spTree>
    <p:extLst>
      <p:ext uri="{BB962C8B-B14F-4D97-AF65-F5344CB8AC3E}">
        <p14:creationId xmlns:p14="http://schemas.microsoft.com/office/powerpoint/2010/main" val="257734553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The following performance elements should be appraised during supervision </a:t>
            </a:r>
          </a:p>
          <a:p>
            <a:pPr marL="0" indent="0">
              <a:buNone/>
            </a:pPr>
            <a:r>
              <a:rPr lang="en-US" dirty="0"/>
              <a:t>I. Quantity of work output </a:t>
            </a:r>
          </a:p>
          <a:p>
            <a:pPr marL="0" indent="0">
              <a:buNone/>
            </a:pPr>
            <a:r>
              <a:rPr lang="en-US" dirty="0"/>
              <a:t>II. Quality of output </a:t>
            </a:r>
          </a:p>
          <a:p>
            <a:pPr marL="0" indent="0">
              <a:buNone/>
            </a:pPr>
            <a:r>
              <a:rPr lang="en-US" dirty="0"/>
              <a:t>III. Time use </a:t>
            </a:r>
          </a:p>
          <a:p>
            <a:pPr marL="0" indent="0">
              <a:buNone/>
            </a:pPr>
            <a:r>
              <a:rPr lang="en-US" dirty="0"/>
              <a:t>IV. Conservation of resources </a:t>
            </a:r>
          </a:p>
          <a:p>
            <a:pPr marL="0" indent="0">
              <a:buNone/>
            </a:pPr>
            <a:r>
              <a:rPr lang="en-US" dirty="0"/>
              <a:t>V. Assistance to co-workers </a:t>
            </a:r>
          </a:p>
          <a:p>
            <a:pPr marL="0" indent="0">
              <a:buNone/>
            </a:pPr>
            <a:r>
              <a:rPr lang="en-US" dirty="0"/>
              <a:t>VI. Support of </a:t>
            </a:r>
            <a:r>
              <a:rPr lang="en-US" dirty="0" smtClean="0"/>
              <a:t>administrator </a:t>
            </a:r>
            <a:endParaRPr lang="en-US" dirty="0"/>
          </a:p>
          <a:p>
            <a:endParaRPr lang="en-US" dirty="0"/>
          </a:p>
        </p:txBody>
      </p:sp>
    </p:spTree>
    <p:extLst>
      <p:ext uri="{BB962C8B-B14F-4D97-AF65-F5344CB8AC3E}">
        <p14:creationId xmlns:p14="http://schemas.microsoft.com/office/powerpoint/2010/main" val="214815578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b="1" dirty="0"/>
              <a:t>Co-ordination </a:t>
            </a:r>
            <a:endParaRPr lang="en-US" dirty="0"/>
          </a:p>
          <a:p>
            <a:r>
              <a:rPr lang="en-US" sz="3200" dirty="0"/>
              <a:t>This is another leadership activity. It includes all activities that enable work group members to work together harmoniously. </a:t>
            </a:r>
            <a:endParaRPr lang="en-US" sz="3200" dirty="0" smtClean="0"/>
          </a:p>
          <a:p>
            <a:r>
              <a:rPr lang="en-US" sz="3200" dirty="0" smtClean="0"/>
              <a:t>Co-ordination </a:t>
            </a:r>
            <a:r>
              <a:rPr lang="en-US" sz="3200" dirty="0"/>
              <a:t>ensures that everything that needs to be done is done and that no two people are doing the same thing (or duplication of activity). </a:t>
            </a:r>
            <a:endParaRPr lang="en-US" sz="3200" dirty="0" smtClean="0"/>
          </a:p>
          <a:p>
            <a:r>
              <a:rPr lang="en-US" sz="3200" dirty="0" smtClean="0"/>
              <a:t>Coordinating </a:t>
            </a:r>
            <a:r>
              <a:rPr lang="en-US" sz="3200" dirty="0"/>
              <a:t>means distributing authority, providing channels of communication and arranging work so that the right things are done, at the right time, in the right place, in the right way and by the right people </a:t>
            </a:r>
          </a:p>
          <a:p>
            <a:endParaRPr lang="en-US" dirty="0"/>
          </a:p>
        </p:txBody>
      </p:sp>
    </p:spTree>
    <p:extLst>
      <p:ext uri="{BB962C8B-B14F-4D97-AF65-F5344CB8AC3E}">
        <p14:creationId xmlns:p14="http://schemas.microsoft.com/office/powerpoint/2010/main" val="14445130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200" dirty="0"/>
              <a:t>The overall results of coordination should be orderly work, harmonious, efficient and successful activities </a:t>
            </a:r>
            <a:endParaRPr lang="en-US" sz="3200" dirty="0" smtClean="0"/>
          </a:p>
          <a:p>
            <a:pPr marL="0" indent="0">
              <a:buNone/>
            </a:pPr>
            <a:r>
              <a:rPr lang="en-US" sz="3200" b="1" dirty="0"/>
              <a:t>MOTIVATION </a:t>
            </a:r>
            <a:endParaRPr lang="en-US" sz="3200" dirty="0"/>
          </a:p>
          <a:p>
            <a:r>
              <a:rPr lang="en-US" sz="3200" dirty="0"/>
              <a:t>Motivation describes the factors that initiate and direct behavior.</a:t>
            </a:r>
          </a:p>
          <a:p>
            <a:r>
              <a:rPr lang="en-US" sz="3200" dirty="0"/>
              <a:t> Therefore a manager’s most important leadership task is to maximize subordinates work motivation because employees bring to the organization different needs and goals, the type and intensity of motivators vary among employees</a:t>
            </a:r>
          </a:p>
          <a:p>
            <a:endParaRPr lang="en-US" dirty="0"/>
          </a:p>
        </p:txBody>
      </p:sp>
    </p:spTree>
    <p:extLst>
      <p:ext uri="{BB962C8B-B14F-4D97-AF65-F5344CB8AC3E}">
        <p14:creationId xmlns:p14="http://schemas.microsoft.com/office/powerpoint/2010/main" val="8861785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smtClean="0"/>
              <a:t> Therefore </a:t>
            </a:r>
            <a:r>
              <a:rPr lang="en-US" dirty="0"/>
              <a:t>the </a:t>
            </a:r>
            <a:r>
              <a:rPr lang="en-US" dirty="0" smtClean="0"/>
              <a:t> </a:t>
            </a:r>
            <a:r>
              <a:rPr lang="en-US" dirty="0"/>
              <a:t>manager must know which needs the employee expects to satisfy through employment and should be able to predict, which needs will be satisfied through the job duties </a:t>
            </a:r>
            <a:r>
              <a:rPr lang="en-US" dirty="0" smtClean="0"/>
              <a:t>and positions </a:t>
            </a:r>
            <a:endParaRPr lang="en-US" dirty="0"/>
          </a:p>
          <a:p>
            <a:r>
              <a:rPr lang="en-US" dirty="0"/>
              <a:t>Motivated employees are more likely to be productive than non-motivated employees and hence motivation is an important aspect of enhancing employee performance. </a:t>
            </a:r>
          </a:p>
        </p:txBody>
      </p:sp>
    </p:spTree>
    <p:extLst>
      <p:ext uri="{BB962C8B-B14F-4D97-AF65-F5344CB8AC3E}">
        <p14:creationId xmlns:p14="http://schemas.microsoft.com/office/powerpoint/2010/main" val="34949555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 </a:t>
            </a:r>
            <a:r>
              <a:rPr lang="en-US" b="1" dirty="0"/>
              <a:t>Management Functions </a:t>
            </a:r>
            <a:endParaRPr lang="en-US" dirty="0"/>
          </a:p>
        </p:txBody>
      </p:sp>
      <p:sp>
        <p:nvSpPr>
          <p:cNvPr id="3" name="Content Placeholder 2"/>
          <p:cNvSpPr>
            <a:spLocks noGrp="1"/>
          </p:cNvSpPr>
          <p:nvPr>
            <p:ph idx="1"/>
          </p:nvPr>
        </p:nvSpPr>
        <p:spPr/>
        <p:txBody>
          <a:bodyPr/>
          <a:lstStyle/>
          <a:p>
            <a:pPr marL="0" indent="0">
              <a:buNone/>
            </a:pPr>
            <a:r>
              <a:rPr lang="en-US" dirty="0" smtClean="0"/>
              <a:t> </a:t>
            </a:r>
            <a:r>
              <a:rPr lang="en-US" sz="3200" b="1" dirty="0" smtClean="0"/>
              <a:t>1. PLANNING  </a:t>
            </a:r>
            <a:endParaRPr lang="en-US" sz="3200" dirty="0"/>
          </a:p>
          <a:p>
            <a:pPr marL="0" indent="0">
              <a:buNone/>
            </a:pPr>
            <a:r>
              <a:rPr lang="en-US" sz="3200" dirty="0" smtClean="0"/>
              <a:t> DEF: Planning </a:t>
            </a:r>
            <a:r>
              <a:rPr lang="en-US" sz="3200" dirty="0"/>
              <a:t>is a management decision making process by which an organization decides what it wants to achieve, how it intends to achieve, in what manner </a:t>
            </a:r>
          </a:p>
          <a:p>
            <a:r>
              <a:rPr lang="en-US" sz="3200" dirty="0"/>
              <a:t>It is the process of deciding in advance what to do, who is to do it and where it is to be done. Therefore all planning involves choice; a necessity to choose from among alternatives. Planning is a proactive and deliberate process. </a:t>
            </a:r>
          </a:p>
        </p:txBody>
      </p:sp>
    </p:spTree>
    <p:extLst>
      <p:ext uri="{BB962C8B-B14F-4D97-AF65-F5344CB8AC3E}">
        <p14:creationId xmlns:p14="http://schemas.microsoft.com/office/powerpoint/2010/main" val="2678719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a:bodyPr>
          <a:lstStyle/>
          <a:p>
            <a:endParaRPr lang="en-US" dirty="0"/>
          </a:p>
          <a:p>
            <a:r>
              <a:rPr lang="en-US" sz="3200" dirty="0"/>
              <a:t> It is a function required of all managers so that personal as well as organizational needs and objectives can be met. This cyclic process allows for unity of goals, continuity of energy expenditure (human and fiscal resources) and an opportunity to minimize uncertainty and chance. The process also directs attention to the objectives of the organization and provides the manager with a means of control. Planning precedes all other management functions and without adequate planning the management process will fail </a:t>
            </a:r>
          </a:p>
        </p:txBody>
      </p:sp>
    </p:spTree>
    <p:extLst>
      <p:ext uri="{BB962C8B-B14F-4D97-AF65-F5344CB8AC3E}">
        <p14:creationId xmlns:p14="http://schemas.microsoft.com/office/powerpoint/2010/main" val="3223807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TERMINOLOGIES </a:t>
            </a:r>
            <a:r>
              <a:rPr lang="en-US" b="1" dirty="0"/>
              <a:t>USED IN </a:t>
            </a:r>
            <a:r>
              <a:rPr lang="en-US" b="1" dirty="0" smtClean="0"/>
              <a:t>PLANNING</a:t>
            </a:r>
          </a:p>
          <a:p>
            <a:pPr marL="0" indent="0">
              <a:buNone/>
            </a:pPr>
            <a:r>
              <a:rPr lang="en-US" b="1" dirty="0" smtClean="0"/>
              <a:t>Philosophy </a:t>
            </a:r>
            <a:endParaRPr lang="en-US" dirty="0"/>
          </a:p>
          <a:p>
            <a:r>
              <a:rPr lang="en-US" dirty="0"/>
              <a:t>It is a statement of beliefs based on core values – inner forces that give us purpose. Philosophy states the values and beliefs held about the nature of work required to accomplish the mission and the nature and rights of both the people being served and those providing the service. </a:t>
            </a:r>
            <a:r>
              <a:rPr lang="en-US" b="1" dirty="0" smtClean="0"/>
              <a:t> </a:t>
            </a:r>
            <a:endParaRPr lang="en-US" dirty="0"/>
          </a:p>
        </p:txBody>
      </p:sp>
    </p:spTree>
    <p:extLst>
      <p:ext uri="{BB962C8B-B14F-4D97-AF65-F5344CB8AC3E}">
        <p14:creationId xmlns:p14="http://schemas.microsoft.com/office/powerpoint/2010/main" val="2648986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r>
              <a:rPr lang="en-US" b="1" dirty="0"/>
              <a:t>Mission </a:t>
            </a:r>
            <a:r>
              <a:rPr lang="en-US" dirty="0" smtClean="0"/>
              <a:t>- It </a:t>
            </a:r>
            <a:r>
              <a:rPr lang="en-US" dirty="0"/>
              <a:t>is a broad general statement of the organization reason for existence. It states where the organization is now, where it wants to go and how it intends to get there. The mission identifies the organization customers and the type of services offered </a:t>
            </a:r>
            <a:endParaRPr lang="en-US" dirty="0" smtClean="0"/>
          </a:p>
          <a:p>
            <a:pPr marL="0" indent="0">
              <a:buNone/>
            </a:pPr>
            <a:r>
              <a:rPr lang="en-US" b="1" dirty="0"/>
              <a:t>Vision </a:t>
            </a:r>
            <a:r>
              <a:rPr lang="en-US" dirty="0" smtClean="0"/>
              <a:t>- A </a:t>
            </a:r>
            <a:r>
              <a:rPr lang="en-US" dirty="0"/>
              <a:t>vision statement describes the goal to which the organization aspires. It delineates the set of values and beliefs that guide all actions of the organization. Vision statements are future oriented purposeful statements designed to identify the desired future of an organization. Within this context, mission and philosophy statements are crafted. </a:t>
            </a:r>
          </a:p>
        </p:txBody>
      </p:sp>
    </p:spTree>
    <p:extLst>
      <p:ext uri="{BB962C8B-B14F-4D97-AF65-F5344CB8AC3E}">
        <p14:creationId xmlns:p14="http://schemas.microsoft.com/office/powerpoint/2010/main" val="827799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 </a:t>
            </a:r>
            <a:r>
              <a:rPr lang="en-US" sz="3200" b="1" dirty="0"/>
              <a:t>What is management? </a:t>
            </a:r>
            <a:endParaRPr lang="en-US" sz="3200" dirty="0"/>
          </a:p>
          <a:p>
            <a:r>
              <a:rPr lang="en-US" sz="3200" dirty="0"/>
              <a:t>Management is the art of getting things done through people in order to achieve stated organizational objectives</a:t>
            </a:r>
            <a:r>
              <a:rPr lang="en-US" sz="3200" dirty="0" smtClean="0"/>
              <a:t>.</a:t>
            </a:r>
          </a:p>
          <a:p>
            <a:r>
              <a:rPr lang="en-US" sz="3200" dirty="0" smtClean="0"/>
              <a:t> </a:t>
            </a:r>
            <a:r>
              <a:rPr lang="en-US" sz="3200" dirty="0"/>
              <a:t>Management is also the systematic process involving planning, organizing, staffing leading and controlling the efforts of organizational members and using all other resources to achieve stated organizational objectives. </a:t>
            </a:r>
          </a:p>
          <a:p>
            <a:pPr marL="0" indent="0">
              <a:buNone/>
            </a:pPr>
            <a:r>
              <a:rPr lang="en-US" sz="3200" dirty="0" smtClean="0"/>
              <a:t> </a:t>
            </a:r>
            <a:endParaRPr lang="en-US" sz="3200" dirty="0"/>
          </a:p>
        </p:txBody>
      </p:sp>
    </p:spTree>
    <p:extLst>
      <p:ext uri="{BB962C8B-B14F-4D97-AF65-F5344CB8AC3E}">
        <p14:creationId xmlns:p14="http://schemas.microsoft.com/office/powerpoint/2010/main" val="11282960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The goal: </a:t>
            </a:r>
            <a:r>
              <a:rPr lang="en-US" dirty="0" smtClean="0"/>
              <a:t>May </a:t>
            </a:r>
            <a:r>
              <a:rPr lang="en-US" dirty="0"/>
              <a:t>be defined as the desired result towards which effort are directed. This is a specific aim or target that the unit wishes to attain within a time span e.g. of 1 year. They are measurable and precise. Goals like values and philosophies change with time and require periodic </a:t>
            </a:r>
            <a:r>
              <a:rPr lang="en-US" dirty="0" smtClean="0"/>
              <a:t>re-evaluation</a:t>
            </a:r>
          </a:p>
          <a:p>
            <a:r>
              <a:rPr lang="en-US" b="1" dirty="0"/>
              <a:t>Objectives </a:t>
            </a:r>
            <a:r>
              <a:rPr lang="en-US" dirty="0" smtClean="0"/>
              <a:t>: An </a:t>
            </a:r>
            <a:r>
              <a:rPr lang="en-US" dirty="0"/>
              <a:t>objective is the desired end results of any activity. They specify what an organization is meant to accomplish </a:t>
            </a:r>
            <a:r>
              <a:rPr lang="en-US" dirty="0" smtClean="0"/>
              <a:t> </a:t>
            </a:r>
            <a:endParaRPr lang="en-US" dirty="0"/>
          </a:p>
        </p:txBody>
      </p:sp>
    </p:spTree>
    <p:extLst>
      <p:ext uri="{BB962C8B-B14F-4D97-AF65-F5344CB8AC3E}">
        <p14:creationId xmlns:p14="http://schemas.microsoft.com/office/powerpoint/2010/main" val="2656444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Policy </a:t>
            </a:r>
            <a:r>
              <a:rPr lang="en-US" dirty="0" smtClean="0"/>
              <a:t>: Statements </a:t>
            </a:r>
            <a:r>
              <a:rPr lang="en-US" dirty="0"/>
              <a:t>of conduct, principles designed to influence decisions and actions). They make managers take action in a certain way. These are plans reduced to statements or instructions that direct organization in decision making. </a:t>
            </a:r>
            <a:endParaRPr lang="en-US" dirty="0" smtClean="0"/>
          </a:p>
          <a:p>
            <a:r>
              <a:rPr lang="en-US" b="1" dirty="0"/>
              <a:t>Procedure: </a:t>
            </a:r>
            <a:r>
              <a:rPr lang="en-US" dirty="0" smtClean="0"/>
              <a:t>A </a:t>
            </a:r>
            <a:r>
              <a:rPr lang="en-US" dirty="0"/>
              <a:t>procedure is a series of steps for the accomplishment of some specific project or endeavor. It is a chronological sequence of steps to be undertaken to attain an objective. </a:t>
            </a:r>
            <a:endParaRPr lang="en-US" dirty="0" smtClean="0"/>
          </a:p>
          <a:p>
            <a:r>
              <a:rPr lang="en-US" b="1" dirty="0"/>
              <a:t>Rules and Regulations </a:t>
            </a:r>
            <a:r>
              <a:rPr lang="en-US" dirty="0" smtClean="0"/>
              <a:t>: Are </a:t>
            </a:r>
            <a:r>
              <a:rPr lang="en-US" dirty="0"/>
              <a:t>plans that define specific action or non-action. Rules describe situations that allow only one choice of action. </a:t>
            </a:r>
          </a:p>
        </p:txBody>
      </p:sp>
    </p:spTree>
    <p:extLst>
      <p:ext uri="{BB962C8B-B14F-4D97-AF65-F5344CB8AC3E}">
        <p14:creationId xmlns:p14="http://schemas.microsoft.com/office/powerpoint/2010/main" val="21614764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TYPES OF PLANNING </a:t>
            </a:r>
            <a:endParaRPr lang="en-US" dirty="0"/>
          </a:p>
          <a:p>
            <a:r>
              <a:rPr lang="en-US" dirty="0"/>
              <a:t>Planning can be classified on the basis of time, nature and use of plans </a:t>
            </a:r>
          </a:p>
          <a:p>
            <a:pPr>
              <a:buFont typeface="Wingdings" panose="05000000000000000000" pitchFamily="2" charset="2"/>
              <a:buChar char="v"/>
            </a:pPr>
            <a:r>
              <a:rPr lang="en-US" b="1" dirty="0"/>
              <a:t>Based on time </a:t>
            </a:r>
            <a:endParaRPr lang="en-US" dirty="0"/>
          </a:p>
          <a:p>
            <a:pPr marL="0" indent="0">
              <a:buNone/>
            </a:pPr>
            <a:r>
              <a:rPr lang="en-US" dirty="0"/>
              <a:t>We have the following types based on time </a:t>
            </a:r>
          </a:p>
          <a:p>
            <a:r>
              <a:rPr lang="en-US" b="1" dirty="0"/>
              <a:t>Long period planning </a:t>
            </a:r>
            <a:endParaRPr lang="en-US" dirty="0"/>
          </a:p>
          <a:p>
            <a:pPr marL="0" indent="0">
              <a:buNone/>
            </a:pPr>
            <a:r>
              <a:rPr lang="en-US" dirty="0"/>
              <a:t>This normally covers a period of more than five years though it can extend up to 20years or so. They are developed to guide the future efforts of an organization. Long term planning is mainly the responsibility of the top management </a:t>
            </a:r>
          </a:p>
        </p:txBody>
      </p:sp>
    </p:spTree>
    <p:extLst>
      <p:ext uri="{BB962C8B-B14F-4D97-AF65-F5344CB8AC3E}">
        <p14:creationId xmlns:p14="http://schemas.microsoft.com/office/powerpoint/2010/main" val="31090328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Short period planning </a:t>
            </a:r>
            <a:endParaRPr lang="en-US" dirty="0"/>
          </a:p>
          <a:p>
            <a:pPr marL="0" indent="0">
              <a:buNone/>
            </a:pPr>
            <a:r>
              <a:rPr lang="en-US" dirty="0"/>
              <a:t>This refers to determination of courses of action for the time period extending up to one to three years. In short term planning the structure is fixed and specific activities required to achieve goals are developed. Its formulated by lower level management </a:t>
            </a:r>
          </a:p>
          <a:p>
            <a:pPr>
              <a:buFont typeface="Wingdings" panose="05000000000000000000" pitchFamily="2" charset="2"/>
              <a:buChar char="v"/>
            </a:pPr>
            <a:r>
              <a:rPr lang="en-US" b="1" dirty="0" smtClean="0"/>
              <a:t> Based </a:t>
            </a:r>
            <a:r>
              <a:rPr lang="en-US" b="1" dirty="0"/>
              <a:t>on nature </a:t>
            </a:r>
            <a:endParaRPr lang="en-US" dirty="0"/>
          </a:p>
          <a:p>
            <a:pPr marL="0" indent="0">
              <a:buNone/>
            </a:pPr>
            <a:r>
              <a:rPr lang="en-US" dirty="0"/>
              <a:t>We have the following types based on nature </a:t>
            </a:r>
          </a:p>
        </p:txBody>
      </p:sp>
    </p:spTree>
    <p:extLst>
      <p:ext uri="{BB962C8B-B14F-4D97-AF65-F5344CB8AC3E}">
        <p14:creationId xmlns:p14="http://schemas.microsoft.com/office/powerpoint/2010/main" val="371758664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b="1" dirty="0" smtClean="0"/>
              <a:t> Strategic </a:t>
            </a:r>
            <a:r>
              <a:rPr lang="en-US" b="1" dirty="0"/>
              <a:t>planning </a:t>
            </a:r>
            <a:endParaRPr lang="en-US" dirty="0"/>
          </a:p>
          <a:p>
            <a:r>
              <a:rPr lang="en-US" dirty="0"/>
              <a:t>Strategic planning is a process that is designed to achieve goals in dynamic competitive environment through the allocation of resources. Drucker (1973 defines strategic planning as a continuous systematic process of making risk-taking decisions today with the greatest possible knowledge of their effects on the future </a:t>
            </a:r>
          </a:p>
        </p:txBody>
      </p:sp>
    </p:spTree>
    <p:extLst>
      <p:ext uri="{BB962C8B-B14F-4D97-AF65-F5344CB8AC3E}">
        <p14:creationId xmlns:p14="http://schemas.microsoft.com/office/powerpoint/2010/main" val="2042774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Steps in strategic planning </a:t>
            </a:r>
            <a:r>
              <a:rPr lang="en-US" b="1" dirty="0" smtClean="0"/>
              <a:t>process/planning cycle  </a:t>
            </a:r>
            <a:endParaRPr lang="en-US" dirty="0"/>
          </a:p>
          <a:p>
            <a:pPr marL="0" indent="0">
              <a:buNone/>
            </a:pPr>
            <a:r>
              <a:rPr lang="en-US" b="1" dirty="0"/>
              <a:t>1: Environmental scanning </a:t>
            </a:r>
            <a:endParaRPr lang="en-US" dirty="0"/>
          </a:p>
          <a:p>
            <a:r>
              <a:rPr lang="en-US" dirty="0"/>
              <a:t>This involves assessment of the External an Internal-environment </a:t>
            </a:r>
          </a:p>
          <a:p>
            <a:r>
              <a:rPr lang="en-US" dirty="0"/>
              <a:t>The economic, demographic, technological, social, educational and political factors are assessed in terms of their impact on opportunities and threats within the environment </a:t>
            </a:r>
            <a:endParaRPr lang="en-US" dirty="0" smtClean="0"/>
          </a:p>
          <a:p>
            <a:r>
              <a:rPr lang="en-US" dirty="0"/>
              <a:t>Internal environment assessment (SW) includes review of the effectiveness of the structure size, programmes, financial resources, human resources, information system, research and development capabilities of the organization </a:t>
            </a:r>
          </a:p>
        </p:txBody>
      </p:sp>
    </p:spTree>
    <p:extLst>
      <p:ext uri="{BB962C8B-B14F-4D97-AF65-F5344CB8AC3E}">
        <p14:creationId xmlns:p14="http://schemas.microsoft.com/office/powerpoint/2010/main" val="11790377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2: Strategy formulation </a:t>
            </a:r>
            <a:endParaRPr lang="en-US" dirty="0"/>
          </a:p>
          <a:p>
            <a:r>
              <a:rPr lang="en-US" dirty="0"/>
              <a:t>This includes the development of the mission, specifying objectives, developing strategies and setting policy guidelines. </a:t>
            </a:r>
          </a:p>
          <a:p>
            <a:r>
              <a:rPr lang="en-US" b="1" dirty="0"/>
              <a:t>Mission</a:t>
            </a:r>
            <a:r>
              <a:rPr lang="en-US" b="1" dirty="0" smtClean="0"/>
              <a:t>:  </a:t>
            </a:r>
            <a:r>
              <a:rPr lang="en-US" dirty="0" smtClean="0"/>
              <a:t>The </a:t>
            </a:r>
            <a:r>
              <a:rPr lang="en-US" dirty="0"/>
              <a:t>development of the mission statement provides a sense of direction and focus and draws the organization together. The purpose of the mission statement is to communicate what the organization stands for and where it is heading. Mission statement answers the question, why do we exist. Everyone should participate in deciding of the mission statement. </a:t>
            </a:r>
          </a:p>
        </p:txBody>
      </p:sp>
    </p:spTree>
    <p:extLst>
      <p:ext uri="{BB962C8B-B14F-4D97-AF65-F5344CB8AC3E}">
        <p14:creationId xmlns:p14="http://schemas.microsoft.com/office/powerpoint/2010/main" val="10292164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Goal Setting: </a:t>
            </a:r>
            <a:r>
              <a:rPr lang="en-US" dirty="0"/>
              <a:t>This is the process of developing, negotiating and formalizing the targets or objectives that an employee s responsible for accomplishing (performance standards). Goals assist the managers to focus attention on what is relevant and to develop strategies and actions to achieve the goal. </a:t>
            </a:r>
          </a:p>
          <a:p>
            <a:r>
              <a:rPr lang="en-US" b="1" dirty="0"/>
              <a:t>Objectives: </a:t>
            </a:r>
            <a:r>
              <a:rPr lang="en-US" dirty="0"/>
              <a:t>Objectives should be challenging, measurable, consistent, achievable, reasonable and clear. Smart – outcome oriented </a:t>
            </a:r>
          </a:p>
        </p:txBody>
      </p:sp>
    </p:spTree>
    <p:extLst>
      <p:ext uri="{BB962C8B-B14F-4D97-AF65-F5344CB8AC3E}">
        <p14:creationId xmlns:p14="http://schemas.microsoft.com/office/powerpoint/2010/main" val="128421670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3: Identification of strategies: </a:t>
            </a:r>
            <a:r>
              <a:rPr lang="en-US" dirty="0"/>
              <a:t>Strategy determines how the organization will go about attaining their vision i.e. how it will exploit the external opportunities and internal strengths and counter external threats and internal weaknesses. This involves preparing a detailed plan of action, either short-term and long-term objectives. Formulation of annual departmental objectives, resource allocation and preparation of budgets is also done at this stage. Strategies may include; retrenchment, expansion, recruitment </a:t>
            </a:r>
            <a:r>
              <a:rPr lang="en-US" dirty="0" err="1"/>
              <a:t>etc</a:t>
            </a:r>
            <a:r>
              <a:rPr lang="en-US" dirty="0"/>
              <a:t> </a:t>
            </a:r>
          </a:p>
        </p:txBody>
      </p:sp>
    </p:spTree>
    <p:extLst>
      <p:ext uri="{BB962C8B-B14F-4D97-AF65-F5344CB8AC3E}">
        <p14:creationId xmlns:p14="http://schemas.microsoft.com/office/powerpoint/2010/main" val="26848189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4: Strategy Implementation </a:t>
            </a:r>
            <a:endParaRPr lang="en-US" dirty="0"/>
          </a:p>
          <a:p>
            <a:r>
              <a:rPr lang="en-US" dirty="0"/>
              <a:t>This is the action stage. The specific plans for action are implemented in order of priority. It entails open communication with staff in regard to priorities and formulation of area and individual objectives related to the plan. Resource allocation (human/non human allows for strategy execution. Resources are allocated in order of priority i.e. established by annual objectives. </a:t>
            </a:r>
          </a:p>
        </p:txBody>
      </p:sp>
    </p:spTree>
    <p:extLst>
      <p:ext uri="{BB962C8B-B14F-4D97-AF65-F5344CB8AC3E}">
        <p14:creationId xmlns:p14="http://schemas.microsoft.com/office/powerpoint/2010/main" val="2811374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3067</TotalTime>
  <Words>15796</Words>
  <Application>Microsoft Office PowerPoint</Application>
  <PresentationFormat>Widescreen</PresentationFormat>
  <Paragraphs>829</Paragraphs>
  <Slides>229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229</vt:i4>
      </vt:variant>
    </vt:vector>
  </HeadingPairs>
  <TitlesOfParts>
    <vt:vector size="234" baseType="lpstr">
      <vt:lpstr>Arial</vt:lpstr>
      <vt:lpstr>Calibri</vt:lpstr>
      <vt:lpstr>Calibri Light</vt:lpstr>
      <vt:lpstr>Wingdings</vt:lpstr>
      <vt:lpstr>Office Theme</vt:lpstr>
      <vt:lpstr>HEALTH SYSTEM MANAGEMENT </vt:lpstr>
      <vt:lpstr>MODULE COMPETENCY </vt:lpstr>
      <vt:lpstr>PowerPoint Presentation</vt:lpstr>
      <vt:lpstr>PowerPoint Presentation</vt:lpstr>
      <vt:lpstr>PowerPoint Presentation</vt:lpstr>
      <vt:lpstr>PowerPoint Presentation</vt:lpstr>
      <vt:lpstr>PowerPoint Presentation</vt:lpstr>
      <vt:lpstr>LEADERSHIP AND MANAGEMENT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LEADERSHIP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LEADERSHIP FUNCTIONS </vt:lpstr>
      <vt:lpstr>PowerPoint Presentation</vt:lpstr>
      <vt:lpstr>PowerPoint Presentation</vt:lpstr>
      <vt:lpstr>PowerPoint Presentation</vt:lpstr>
      <vt:lpstr>PowerPoint Presentation</vt:lpstr>
      <vt:lpstr>PowerPoint Presentation</vt:lpstr>
      <vt:lpstr>PowerPoint Presentation</vt:lpstr>
      <vt:lpstr>  Management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HUMAN RESOURCE FOR HEALTH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vt:lpstr>
      <vt:lpstr>Performance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 management functions </vt:lpstr>
      <vt:lpstr>PowerPoint Presentation</vt:lpstr>
      <vt:lpstr>PowerPoint Presentation</vt:lpstr>
      <vt:lpstr>PowerPoint Presentation</vt:lpstr>
      <vt:lpstr>PowerPoint Presentation</vt:lpstr>
      <vt:lpstr>PowerPoint Presentation</vt:lpstr>
      <vt:lpstr>Cont.………………..</vt:lpstr>
      <vt:lpstr>Cont.………………………</vt:lpstr>
      <vt:lpstr>PowerPoint Presentation</vt:lpstr>
      <vt:lpstr>PowerPoint Presentation</vt:lpstr>
      <vt:lpstr>CONFLICTS AND CONFLICT RESOLUTION </vt:lpstr>
      <vt:lpstr>Conflict resolution methods (strategies) </vt:lpstr>
      <vt:lpstr>PowerPoint Presentation</vt:lpstr>
      <vt:lpstr>PowerPoint Presentation</vt:lpstr>
      <vt:lpstr>PowerPoint Presentation</vt:lpstr>
      <vt:lpstr>PowerPoint Presentation</vt:lpstr>
      <vt:lpstr>Types of conflict </vt:lpstr>
      <vt:lpstr>PowerPoint Presentation</vt:lpstr>
      <vt:lpstr>Causes of conflicts </vt:lpstr>
      <vt:lpstr>Effects of conflict </vt:lpstr>
      <vt:lpstr>Grievances </vt:lpstr>
      <vt:lpstr>PowerPoint Presentation</vt:lpstr>
      <vt:lpstr>Change and change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LEADERSHIP </vt:lpstr>
      <vt:lpstr>PowerPoint Presentation</vt:lpstr>
      <vt:lpstr>. Group and team processes </vt:lpstr>
      <vt:lpstr>PowerPoint Presentation</vt:lpstr>
      <vt:lpstr>PowerPoint Presentation</vt:lpstr>
      <vt:lpstr>PowerPoint Presentation</vt:lpstr>
      <vt:lpstr>Problem solving </vt:lpstr>
      <vt:lpstr>PowerPoint Presentation</vt:lpstr>
      <vt:lpstr>PowerPoint Presentation</vt:lpstr>
      <vt:lpstr>PowerPoint Presentation</vt:lpstr>
      <vt:lpstr>PowerPoint Presentation</vt:lpstr>
      <vt:lpstr>Problem Solving Principles </vt:lpstr>
      <vt:lpstr>PowerPoint Presentation</vt:lpstr>
      <vt:lpstr> Decision making  </vt:lpstr>
      <vt:lpstr>Rational decision making process </vt:lpstr>
      <vt:lpstr>DELEGATION </vt:lpstr>
      <vt:lpstr>PowerPoint Presentation</vt:lpstr>
      <vt:lpstr>PowerPoint Presentation</vt:lpstr>
      <vt:lpstr>PowerPoint Presentation</vt:lpstr>
      <vt:lpstr>PowerPoint Presentation</vt:lpstr>
      <vt:lpstr>Delegation is a process and therefore follows several steps. </vt:lpstr>
      <vt:lpstr>PowerPoint Presentation</vt:lpstr>
      <vt:lpstr>PowerPoint Presentation</vt:lpstr>
      <vt:lpstr>Benefits of Delegation: </vt:lpstr>
      <vt:lpstr>PowerPoint Presentation</vt:lpstr>
      <vt:lpstr>PowerPoint Presentation</vt:lpstr>
      <vt:lpstr>PowerPoint Presentation</vt:lpstr>
      <vt:lpstr>Time management </vt:lpstr>
      <vt:lpstr>PowerPoint Presentation</vt:lpstr>
      <vt:lpstr>HUMAN RESOURCE DEVELOPMENT </vt:lpstr>
      <vt:lpstr>PowerPoint Presentation</vt:lpstr>
      <vt:lpstr>Training involves five steps </vt:lpstr>
      <vt:lpstr>PowerPoint Presentation</vt:lpstr>
      <vt:lpstr>PowerPoint Presentation</vt:lpstr>
      <vt:lpstr>PowerPoint Presentation</vt:lpstr>
      <vt:lpstr>JOB ANALYSIS </vt:lpstr>
      <vt:lpstr>PowerPoint Presentation</vt:lpstr>
      <vt:lpstr>PowerPoint Presentation</vt:lpstr>
      <vt:lpstr>PowerPoint Presentation</vt:lpstr>
      <vt:lpstr>Sections of job description </vt:lpstr>
      <vt:lpstr>PowerPoint Presentation</vt:lpstr>
      <vt:lpstr>COMMODITY AND SUPPLIES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Procurement cycle </vt:lpstr>
      <vt:lpstr>PowerPoint Presentation</vt:lpstr>
      <vt:lpstr>Procurement Methods </vt:lpstr>
      <vt:lpstr>PowerPoint Presentation</vt:lpstr>
      <vt:lpstr>PowerPoint Presentation</vt:lpstr>
      <vt:lpstr>PowerPoint Presentation</vt:lpstr>
      <vt:lpstr>PowerPoint Presentation</vt:lpstr>
      <vt:lpstr>PowerPoint Presentation</vt:lpstr>
    </vt:vector>
  </TitlesOfParts>
  <Company>Ministry of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SYSTEM MANAGEMENT </dc:title>
  <dc:creator>Angela</dc:creator>
  <cp:lastModifiedBy>Angela</cp:lastModifiedBy>
  <cp:revision>147</cp:revision>
  <cp:lastPrinted>2016-09-26T07:16:59Z</cp:lastPrinted>
  <dcterms:created xsi:type="dcterms:W3CDTF">2016-09-15T09:48:09Z</dcterms:created>
  <dcterms:modified xsi:type="dcterms:W3CDTF">2017-01-16T12:58:52Z</dcterms:modified>
</cp:coreProperties>
</file>