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62" r:id="rId5"/>
    <p:sldId id="284" r:id="rId6"/>
    <p:sldId id="275" r:id="rId7"/>
    <p:sldId id="278" r:id="rId8"/>
    <p:sldId id="270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80" r:id="rId17"/>
    <p:sldId id="269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23" autoAdjust="0"/>
  </p:normalViewPr>
  <p:slideViewPr>
    <p:cSldViewPr>
      <p:cViewPr>
        <p:scale>
          <a:sx n="90" d="100"/>
          <a:sy n="90" d="100"/>
        </p:scale>
        <p:origin x="-49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B6C4-7511-4315-A821-7B0ABC5DE39D}" type="datetimeFigureOut">
              <a:rPr lang="en-AU" smtClean="0"/>
              <a:t>4/06/2018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568F-0140-4F95-A975-9CDCB9A7C0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7568F-0140-4F95-A975-9CDCB9A7C01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77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Example on Regulatory</a:t>
            </a:r>
            <a:r>
              <a:rPr lang="en-AU" baseline="0" dirty="0" smtClean="0"/>
              <a:t> mechanisms: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 on noise pollution (both occupational and recreational); Use of personal protective devices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7568F-0140-4F95-A975-9CDCB9A7C01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11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immunizing children against childhood diseases, including measles, meningitis, rubella and mumps;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immunizing adolescent girls and women of reproductive age against rubella before pregnancy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screening for and treating syphilis and other infections in pregnant women;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the use of ototoxic drugs, unless prescribed and monitored by a qualified physician;</a:t>
            </a:r>
          </a:p>
          <a:p>
            <a:endParaRPr lang="en-A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7568F-0140-4F95-A975-9CDCB9A7C01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44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2AD8-43B7-4149-A695-E80639F9F364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A1A0-79DC-4B8D-904E-FD10F4419F47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4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6885-6A19-4692-A171-F9151BB5FDF8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9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3053-8B7B-4D61-B95B-C7B32365C5D3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14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ADCD-1692-4D2C-A593-2B5D1F2404EB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8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944C-B027-460B-8185-D8157110340A}" type="datetime1">
              <a:rPr lang="en-AU" smtClean="0"/>
              <a:t>4/06/2018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62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09C8-0BC0-41CB-AE07-911FC04C28D2}" type="datetime1">
              <a:rPr lang="en-AU" smtClean="0"/>
              <a:t>4/06/2018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5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775-85FD-4CEB-9847-56B832846D0F}" type="datetime1">
              <a:rPr lang="en-AU" smtClean="0"/>
              <a:t>4/06/2018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8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CDB2-1CD4-4016-92A9-3F419130FA36}" type="datetime1">
              <a:rPr lang="en-AU" smtClean="0"/>
              <a:t>4/06/2018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55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266-D89A-4AF2-B67D-CC61F1EED8A7}" type="datetime1">
              <a:rPr lang="en-AU" smtClean="0"/>
              <a:t>4/06/2018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9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FEBA-4643-410A-A5F2-C26C08D44CD0}" type="datetime1">
              <a:rPr lang="en-AU" smtClean="0"/>
              <a:t>4/06/2018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4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B6D2-0132-48D4-967F-8CEE89471CE6}" type="datetime1">
              <a:rPr lang="en-AU" smtClean="0"/>
              <a:t>4/06/2018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DB58-8C21-4535-BF3D-0FF68F931F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4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MBCHB LECTURES</a:t>
            </a:r>
            <a:b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V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296144"/>
          </a:xfrm>
        </p:spPr>
        <p:txBody>
          <a:bodyPr>
            <a:normAutofit fontScale="92500" lnSpcReduction="20000"/>
          </a:bodyPr>
          <a:lstStyle/>
          <a:p>
            <a:r>
              <a:rPr lang="en-AU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health systems</a:t>
            </a:r>
          </a:p>
          <a:p>
            <a:endParaRPr lang="en-A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23/05/2018</a:t>
            </a:r>
            <a:endParaRPr lang="en-A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4797152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Peterson J Muriithi</a:t>
            </a:r>
          </a:p>
          <a:p>
            <a:pPr algn="ctr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Public Health</a:t>
            </a:r>
          </a:p>
          <a:p>
            <a:pPr algn="ctr"/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Nairobi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AU" sz="3600" dirty="0" smtClean="0"/>
              <a:t>Building Blocks of Health Systems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GB" dirty="0">
                <a:latin typeface="Calibri" pitchFamily="34" charset="0"/>
              </a:rPr>
              <a:t>According to WHO (2007), a health system can be analysed using the following building blocks:</a:t>
            </a:r>
          </a:p>
          <a:p>
            <a:r>
              <a:rPr lang="en-A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</a:t>
            </a: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governance </a:t>
            </a:r>
            <a:endParaRPr lang="en-A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</a:t>
            </a:r>
            <a:endParaRPr lang="en-A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financing </a:t>
            </a:r>
            <a:endParaRPr lang="en-A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for </a:t>
            </a:r>
            <a:r>
              <a:rPr lang="en-A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</a:p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medical products and technologies </a:t>
            </a:r>
            <a:endParaRPr lang="en-A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delivery </a:t>
            </a:r>
            <a:endParaRPr lang="en-A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WHO, 2010 </a:t>
            </a:r>
          </a:p>
          <a:p>
            <a:pPr marL="0" indent="0">
              <a:buNone/>
            </a:pPr>
            <a:r>
              <a:rPr lang="en-AU" sz="29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http://www.who.int/healthsystems/EN_HSSkeycomponents.pdf?ua=1</a:t>
            </a:r>
            <a:endParaRPr lang="en-AU" sz="29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3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AU" sz="3600" dirty="0">
                <a:solidFill>
                  <a:prstClr val="black"/>
                </a:solidFill>
              </a:rPr>
              <a:t>Building Blocks of Health </a:t>
            </a:r>
            <a:r>
              <a:rPr lang="en-AU" sz="3600" dirty="0" smtClean="0">
                <a:solidFill>
                  <a:prstClr val="black"/>
                </a:solidFill>
              </a:rPr>
              <a:t>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and </a:t>
            </a:r>
            <a:r>
              <a:rPr lang="en-AU" sz="4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</a:t>
            </a:r>
          </a:p>
          <a:p>
            <a:pPr marL="0" indent="0">
              <a:buNone/>
            </a:pPr>
            <a:r>
              <a:rPr lang="en-A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define good leadership and governance:  </a:t>
            </a:r>
            <a:endParaRPr lang="en-A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health authorities take responsibility for steering the entire health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through transparent and inclusive processes, national health policies, strategy and plan that set a clear direction for the health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 through a combination of guidelines, mandates, and incentives, backed up by legal measures and enforcement mechanisms; 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dialogue with other sectors. 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institutional arrangements to channel donor funding and align it to country priorities. </a:t>
            </a:r>
          </a:p>
          <a:p>
            <a:pPr marL="0" indent="0">
              <a:buNone/>
            </a:pPr>
            <a:endParaRPr lang="en-AU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also influenced by social and political environment. 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7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Health Systems</a:t>
            </a:r>
            <a:endParaRPr lang="en-A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A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</a:t>
            </a:r>
            <a:endParaRPr lang="en-A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</a:t>
            </a: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health challenges, on the broader environment in which the health system operates, and on the performance of the health system. This specifically includes timely intelligence on: </a:t>
            </a:r>
          </a:p>
          <a:p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meeting health challenges and social objectives (particularly equity), </a:t>
            </a:r>
          </a:p>
          <a:p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financing – information on financial </a:t>
            </a: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barriers to health services for the poor and vulnerable </a:t>
            </a:r>
          </a:p>
          <a:p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needs for </a:t>
            </a:r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HRH </a:t>
            </a:r>
          </a:p>
          <a:p>
            <a:r>
              <a:rPr lang="en-A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care and on the quality of services provided</a:t>
            </a:r>
            <a:r>
              <a:rPr lang="en-AU" dirty="0"/>
              <a:t>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8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en-AU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Health Systems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financing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financing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policy instrument to improve health and reduce health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inequalities.</a:t>
            </a:r>
          </a:p>
          <a:p>
            <a:pPr marL="0" indent="0">
              <a:buNone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 features includes: 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to raise sufficient funds for health fairly 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financing governance system supported by relevant legislation, financial audit and public expenditure reviews, and clear operational rules to ensure efficient use of funds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7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en-AU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Health Systems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for health </a:t>
            </a:r>
            <a:endParaRPr lang="en-A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 workforce is central to achieving health. 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performing workforce is one that is responsive to the needs and expectations of people, is fair and efficient to achieve the best outcomes possible given available resources and circumstances. 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Sustaining  health workforce</a:t>
            </a:r>
            <a:r>
              <a:rPr lang="en-A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on: recruitment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education, training and distribution; enhancing productivity and performance; and improving retention. 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Key features: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Arrangements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achieving sufficient numbers of the right mix </a:t>
            </a:r>
            <a:endParaRPr lang="en-A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to ensure system wide deployment and distribution in accordance with needs 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job related norms, deployment of support systems and enabling work environments </a:t>
            </a:r>
          </a:p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cooperation of a</a:t>
            </a:r>
            <a:r>
              <a:rPr lang="en-AU" dirty="0"/>
              <a:t>ll </a:t>
            </a:r>
            <a:r>
              <a:rPr lang="en-AU" dirty="0" smtClean="0"/>
              <a:t>stakeholders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1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/>
          <a:lstStyle/>
          <a:p>
            <a:r>
              <a:rPr lang="en-AU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Health Systems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medical products and technologies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heavily dependent on access to affordable essential medicines, vaccines, diagnostics and health technologies of assured quality, which are used in a scientifically sound and cost-effective </a:t>
            </a: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</a:p>
          <a:p>
            <a:pPr lvl="0"/>
            <a:r>
              <a:rPr lang="en-A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Vaccines has major role in primary prevention of hearing impairment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5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Health Systems Building Blocks Interactions</a:t>
            </a:r>
            <a:endParaRPr lang="en-GB" dirty="0" smtClean="0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100" y="1571625"/>
            <a:ext cx="8813800" cy="4300538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2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PRACTICUM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442913" lvl="1" indent="0">
              <a:buNone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 Analysis </a:t>
            </a:r>
            <a:r>
              <a:rPr lang="en-A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HS</a:t>
            </a:r>
          </a:p>
          <a:p>
            <a:pPr marL="992188" lvl="1" indent="-549275">
              <a:buFont typeface="Wingdings" panose="05000000000000000000" pitchFamily="2" charset="2"/>
              <a:buChar char="ü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are available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county?</a:t>
            </a:r>
          </a:p>
          <a:p>
            <a:pPr marL="992188" lvl="1" indent="-549275">
              <a:buFont typeface="Wingdings" panose="05000000000000000000" pitchFamily="2" charset="2"/>
              <a:buChar char="ü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support mechanisms in terms of: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2238" lvl="2" indent="-549275">
              <a:buFont typeface="Courier New" panose="02070309020205020404" pitchFamily="49" charset="0"/>
              <a:buChar char="o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&amp; leadership</a:t>
            </a:r>
          </a:p>
          <a:p>
            <a:pPr marL="1392238" lvl="2" indent="-549275">
              <a:buFont typeface="Courier New" panose="02070309020205020404" pitchFamily="49" charset="0"/>
              <a:buChar char="o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personnel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2238" lvl="2" indent="-549275">
              <a:buFont typeface="Courier New" panose="02070309020205020404" pitchFamily="49" charset="0"/>
              <a:buChar char="o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</a:t>
            </a:r>
          </a:p>
          <a:p>
            <a:pPr marL="1392238" lvl="2" indent="-549275">
              <a:buFont typeface="Courier New" panose="02070309020205020404" pitchFamily="49" charset="0"/>
              <a:buChar char="o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financing </a:t>
            </a:r>
          </a:p>
          <a:p>
            <a:pPr marL="1392238" lvl="2" indent="-549275">
              <a:buFont typeface="Courier New" panose="02070309020205020404" pitchFamily="49" charset="0"/>
              <a:buChar char="o"/>
            </a:pPr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products and technologies 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5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sz="2400" dirty="0" smtClean="0"/>
              <a:t>WHO</a:t>
            </a:r>
            <a:r>
              <a:rPr lang="en-AU" sz="2400" dirty="0"/>
              <a:t>. 2010. Available: http://www.who.int/healthsystems/EN_HSSkeycomponents.pdf?ua=1 [Accessed March, </a:t>
            </a:r>
            <a:r>
              <a:rPr lang="en-AU" sz="2400" dirty="0" smtClean="0"/>
              <a:t>2010.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Kenya Constitution 2010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6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 you </a:t>
            </a:r>
            <a:endParaRPr lang="en-AU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0000"/>
                </a:solidFill>
              </a:rPr>
              <a:t>For your attention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0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Calibri" pitchFamily="34" charset="0"/>
              </a:rPr>
              <a:t>To </a:t>
            </a:r>
            <a:r>
              <a:rPr lang="en-GB" altLang="en-US" dirty="0" smtClean="0">
                <a:latin typeface="Calibri" pitchFamily="34" charset="0"/>
              </a:rPr>
              <a:t>define the role of health system in enhancing population health </a:t>
            </a:r>
          </a:p>
          <a:p>
            <a:r>
              <a:rPr lang="en-GB" altLang="en-US" dirty="0" smtClean="0">
                <a:latin typeface="Calibri" pitchFamily="34" charset="0"/>
              </a:rPr>
              <a:t>To understand the interconnectivity of the key components of health system.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Background </a:t>
            </a:r>
          </a:p>
          <a:p>
            <a:r>
              <a:rPr lang="en-AU" dirty="0" smtClean="0"/>
              <a:t>Definition and concept </a:t>
            </a:r>
          </a:p>
          <a:p>
            <a:r>
              <a:rPr lang="en-AU" dirty="0" smtClean="0"/>
              <a:t>Potential of health system in improving health and addressing health inequity</a:t>
            </a:r>
          </a:p>
          <a:p>
            <a:r>
              <a:rPr lang="en-AU" dirty="0"/>
              <a:t>Functioning of a Health System</a:t>
            </a:r>
            <a:endParaRPr lang="en-AU" dirty="0" smtClean="0"/>
          </a:p>
          <a:p>
            <a:r>
              <a:rPr lang="en-AU" dirty="0" smtClean="0"/>
              <a:t>Components of Health system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0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Health Systems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well functioning health system responds in a balanced way to a population’s needs and expectations by: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health status of individuals, families and communities 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the population against what threatens its health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people against the financial consequences of ill-health</a:t>
            </a:r>
          </a:p>
          <a:p>
            <a:r>
              <a:rPr lang="en-A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equitable access to people-centred care </a:t>
            </a:r>
          </a:p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it possible for people to participate in decisions affecting their health and health system </a:t>
            </a:r>
          </a:p>
          <a:p>
            <a:pPr marL="0" indent="0">
              <a:buNone/>
            </a:pPr>
            <a:endParaRPr lang="en-AU" sz="19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9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http://www.who.int/healthsystems/EN_HSSkeycomponents.pdf?ua=1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3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23653"/>
              </p:ext>
            </p:extLst>
          </p:nvPr>
        </p:nvGraphicFramePr>
        <p:xfrm>
          <a:off x="228600" y="0"/>
          <a:ext cx="8050212" cy="659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8079140" imgH="6637735" progId="Word.Document.12">
                  <p:embed/>
                </p:oleObj>
              </mc:Choice>
              <mc:Fallback>
                <p:oleObj name="Document" r:id="rId3" imgW="8079140" imgH="66377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050212" cy="659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1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systems concept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Health System</a:t>
            </a:r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GB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health system?</a:t>
            </a:r>
          </a:p>
          <a:p>
            <a:pPr marL="269875" indent="-179388">
              <a:spcBef>
                <a:spcPts val="580"/>
              </a:spcBef>
              <a:defRPr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 system consists of all organisations, people and actions whose primary intent is to promote, restore or maintain health (WHO - http://www.who.int/features/qa/28/en/)</a:t>
            </a:r>
          </a:p>
          <a:p>
            <a:pPr marL="269875" indent="-179388">
              <a:spcBef>
                <a:spcPts val="580"/>
              </a:spcBef>
              <a:buNone/>
              <a:defRPr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or,</a:t>
            </a:r>
          </a:p>
          <a:p>
            <a:pPr marL="269875" indent="-179388">
              <a:spcBef>
                <a:spcPts val="580"/>
              </a:spcBef>
              <a:defRPr/>
            </a:pPr>
            <a:r>
              <a:rPr lang="en-GB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and interrelated work of all agencies contributing to health within a country</a:t>
            </a:r>
          </a:p>
          <a:p>
            <a:pPr marL="274320" indent="-274320">
              <a:spcBef>
                <a:spcPts val="580"/>
              </a:spcBef>
              <a:defRPr/>
            </a:pPr>
            <a:endParaRPr lang="en-GB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health system delivers quality services to all people, when and where they need them</a:t>
            </a:r>
          </a:p>
          <a:p>
            <a:pPr marL="0" indent="0">
              <a:buNone/>
            </a:pPr>
            <a:endParaRPr lang="en-AU" b="1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Health systems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GB" altLang="en-US" dirty="0">
                <a:latin typeface="Calibri" pitchFamily="34" charset="0"/>
              </a:rPr>
              <a:t>Health systems is therefore more than the pyramid of publicly owned facilities that deliver personal health services </a:t>
            </a:r>
          </a:p>
          <a:p>
            <a:pPr>
              <a:buFont typeface="Arial" charset="0"/>
              <a:buChar char="•"/>
            </a:pPr>
            <a:r>
              <a:rPr lang="en-GB" altLang="en-US" dirty="0">
                <a:latin typeface="Calibri" pitchFamily="34" charset="0"/>
              </a:rPr>
              <a:t>It includes, private and not for profit providers; behaviour change programmes; public health legislation, vector-control campaigns; health insurance organisations; occupational health and safety legislation, community workers, health educators, researchers, patients, and consumers and even, a mother caring for a sick child at home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9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Functioning of a Health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/>
              <a:t>way health systems are organised and managed can influence use and outcomes of health services (KN on Health Systems) </a:t>
            </a:r>
          </a:p>
          <a:p>
            <a:r>
              <a:rPr lang="en-AU" dirty="0" smtClean="0"/>
              <a:t>Thus Health Systems can influence </a:t>
            </a:r>
            <a:r>
              <a:rPr lang="en-AU" dirty="0"/>
              <a:t>the outcome </a:t>
            </a:r>
            <a:r>
              <a:rPr lang="en-AU" dirty="0" smtClean="0"/>
              <a:t>of interventions.</a:t>
            </a:r>
          </a:p>
          <a:p>
            <a:r>
              <a:rPr lang="en-GB" altLang="en-US" dirty="0">
                <a:latin typeface="Calibri" pitchFamily="34" charset="0"/>
              </a:rPr>
              <a:t>A functioning health system is made up of several components which WHO refers to as building blocks</a:t>
            </a:r>
          </a:p>
          <a:p>
            <a:r>
              <a:rPr lang="en-GB" altLang="en-US" dirty="0">
                <a:latin typeface="Calibri" pitchFamily="34" charset="0"/>
              </a:rPr>
              <a:t>The multiple relationships and interactions among the blocks constitute a functioning health </a:t>
            </a:r>
            <a:r>
              <a:rPr lang="en-GB" altLang="en-US" dirty="0" smtClean="0">
                <a:latin typeface="Calibri" pitchFamily="34" charset="0"/>
              </a:rPr>
              <a:t>system (See slide #20)</a:t>
            </a:r>
            <a:endParaRPr lang="en-GB" altLang="en-US" dirty="0">
              <a:latin typeface="Calibri" pitchFamily="34" charset="0"/>
            </a:endParaRP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a health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580"/>
              </a:spcBef>
              <a:buNone/>
              <a:defRPr/>
            </a:pPr>
            <a:r>
              <a:rPr lang="en-GB" dirty="0">
                <a:latin typeface="Calibri" pitchFamily="34" charset="0"/>
              </a:rPr>
              <a:t>According to WHO (2007), a health system can be analysed using the following building blocks: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Leadership and governance 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Health financing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Service delivery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Human resources for health (HRH)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Medical products, vaccines and technologies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GB" dirty="0">
                <a:latin typeface="Calibri" pitchFamily="34" charset="0"/>
              </a:rPr>
              <a:t>Health information systems (HIS)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CDB58-8C21-4535-BF3D-0FF68F931F02}" type="slidenum">
              <a:rPr lang="en-AU" smtClean="0"/>
              <a:t>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5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1068</Words>
  <Application>Microsoft Office PowerPoint</Application>
  <PresentationFormat>On-screen Show (4:3)</PresentationFormat>
  <Paragraphs>158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Document</vt:lpstr>
      <vt:lpstr> MBCHB LECTURES LEVEL V </vt:lpstr>
      <vt:lpstr>OBJECTIVE</vt:lpstr>
      <vt:lpstr>Contents </vt:lpstr>
      <vt:lpstr>Role of Health Systems</vt:lpstr>
      <vt:lpstr>PowerPoint Presentation</vt:lpstr>
      <vt:lpstr>Health systems concept</vt:lpstr>
      <vt:lpstr>Health systems concept</vt:lpstr>
      <vt:lpstr>Functioning of a Health System</vt:lpstr>
      <vt:lpstr>Components of a health system</vt:lpstr>
      <vt:lpstr>Building Blocks of Health Systems</vt:lpstr>
      <vt:lpstr>Building Blocks of Health Systems</vt:lpstr>
      <vt:lpstr>Building Blocks of Health Systems</vt:lpstr>
      <vt:lpstr>Building Blocks of Health Systems</vt:lpstr>
      <vt:lpstr>Building Blocks of Health Systems</vt:lpstr>
      <vt:lpstr>Building Blocks of Health Systems</vt:lpstr>
      <vt:lpstr>Health Systems Building Blocks Interactions</vt:lpstr>
      <vt:lpstr> PRACTICUM</vt:lpstr>
      <vt:lpstr>References  </vt:lpstr>
      <vt:lpstr>Thank you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Muriithi P J</dc:creator>
  <cp:lastModifiedBy>Dr. Muriithi P J</cp:lastModifiedBy>
  <cp:revision>47</cp:revision>
  <dcterms:created xsi:type="dcterms:W3CDTF">2014-04-08T15:25:32Z</dcterms:created>
  <dcterms:modified xsi:type="dcterms:W3CDTF">2018-06-04T14:31:44Z</dcterms:modified>
</cp:coreProperties>
</file>