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65"/>
  </p:notesMasterIdLst>
  <p:sldIdLst>
    <p:sldId id="256" r:id="rId2"/>
    <p:sldId id="257" r:id="rId3"/>
    <p:sldId id="298" r:id="rId4"/>
    <p:sldId id="292" r:id="rId5"/>
    <p:sldId id="293" r:id="rId6"/>
    <p:sldId id="289" r:id="rId7"/>
    <p:sldId id="290" r:id="rId8"/>
    <p:sldId id="294" r:id="rId9"/>
    <p:sldId id="317" r:id="rId10"/>
    <p:sldId id="320" r:id="rId11"/>
    <p:sldId id="318" r:id="rId12"/>
    <p:sldId id="319" r:id="rId13"/>
    <p:sldId id="259" r:id="rId14"/>
    <p:sldId id="295" r:id="rId15"/>
    <p:sldId id="260" r:id="rId16"/>
    <p:sldId id="261" r:id="rId17"/>
    <p:sldId id="262" r:id="rId18"/>
    <p:sldId id="263" r:id="rId19"/>
    <p:sldId id="291" r:id="rId20"/>
    <p:sldId id="296" r:id="rId21"/>
    <p:sldId id="297" r:id="rId22"/>
    <p:sldId id="322" r:id="rId23"/>
    <p:sldId id="323" r:id="rId24"/>
    <p:sldId id="265" r:id="rId25"/>
    <p:sldId id="266" r:id="rId26"/>
    <p:sldId id="321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269" r:id="rId39"/>
    <p:sldId id="311" r:id="rId40"/>
    <p:sldId id="281" r:id="rId41"/>
    <p:sldId id="312" r:id="rId42"/>
    <p:sldId id="282" r:id="rId43"/>
    <p:sldId id="283" r:id="rId44"/>
    <p:sldId id="313" r:id="rId45"/>
    <p:sldId id="284" r:id="rId46"/>
    <p:sldId id="285" r:id="rId47"/>
    <p:sldId id="314" r:id="rId48"/>
    <p:sldId id="286" r:id="rId49"/>
    <p:sldId id="315" r:id="rId50"/>
    <p:sldId id="316" r:id="rId51"/>
    <p:sldId id="287" r:id="rId52"/>
    <p:sldId id="270" r:id="rId53"/>
    <p:sldId id="271" r:id="rId54"/>
    <p:sldId id="272" r:id="rId55"/>
    <p:sldId id="273" r:id="rId56"/>
    <p:sldId id="274" r:id="rId57"/>
    <p:sldId id="275" r:id="rId58"/>
    <p:sldId id="276" r:id="rId59"/>
    <p:sldId id="277" r:id="rId60"/>
    <p:sldId id="278" r:id="rId61"/>
    <p:sldId id="279" r:id="rId62"/>
    <p:sldId id="280" r:id="rId63"/>
    <p:sldId id="299" r:id="rId6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48825-B641-47E1-85E2-4A9EE7AA4A67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71B5B-0B90-404B-BF6A-074EAD9028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664E041-B3FF-4F93-A9C0-4CDD06309B5E}" type="datetime1">
              <a:rPr lang="en-NZ" smtClean="0"/>
              <a:pPr>
                <a:defRPr/>
              </a:pPr>
              <a:t>3/03/2022</a:t>
            </a:fld>
            <a:endParaRPr lang="en-NZ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A7E8672-29F0-415C-816D-3A677016AB03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4E46D-37C0-4DD0-89F7-C57366437962}" type="datetime1">
              <a:rPr lang="en-NZ" smtClean="0"/>
              <a:pPr>
                <a:defRPr/>
              </a:pPr>
              <a:t>3/03/2022</a:t>
            </a:fld>
            <a:endParaRPr lang="en-N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85992-079F-4586-9722-0AB7F5E4A516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AD88F-9DAE-4C22-8A5B-5A5102E21403}" type="datetime1">
              <a:rPr lang="en-NZ" smtClean="0"/>
              <a:pPr>
                <a:defRPr/>
              </a:pPr>
              <a:t>3/03/2022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8B32A-6D10-4457-94D4-4559CDDF4632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07F45-029C-4B43-B2C1-CD724E1F8B87}" type="datetime1">
              <a:rPr lang="en-NZ" smtClean="0"/>
              <a:pPr>
                <a:defRPr/>
              </a:pPr>
              <a:t>3/03/2022</a:t>
            </a:fld>
            <a:endParaRPr lang="en-N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04B3D-B7F4-4B98-962C-67B98F1C7974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7D044-206C-41FA-AA29-8759E2AD4431}" type="datetime1">
              <a:rPr lang="en-NZ" smtClean="0"/>
              <a:pPr>
                <a:defRPr/>
              </a:pPr>
              <a:t>3/03/2022</a:t>
            </a:fld>
            <a:endParaRPr lang="en-NZ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2865D93-8394-4493-9FAD-6A494B71061F}" type="slidenum">
              <a:rPr lang="en-NZ"/>
              <a:pPr>
                <a:defRPr/>
              </a:pPr>
              <a:t>‹#›</a:t>
            </a:fld>
            <a:endParaRPr lang="en-NZ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1999E57-992C-4715-8191-5E149BBF0A11}" type="datetime1">
              <a:rPr lang="en-NZ" smtClean="0"/>
              <a:pPr>
                <a:defRPr/>
              </a:pPr>
              <a:t>3/03/2022</a:t>
            </a:fld>
            <a:endParaRPr lang="en-NZ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5CB5E15-15D6-44DD-B3C2-C3CD9203D4C4}" type="slidenum">
              <a:rPr lang="en-NZ"/>
              <a:pPr>
                <a:defRPr/>
              </a:pPr>
              <a:t>‹#›</a:t>
            </a:fld>
            <a:endParaRPr lang="en-NZ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5997C61-38F2-4494-B458-B83622888F39}" type="datetime1">
              <a:rPr lang="en-NZ" smtClean="0"/>
              <a:pPr>
                <a:defRPr/>
              </a:pPr>
              <a:t>3/03/2022</a:t>
            </a:fld>
            <a:endParaRPr lang="en-NZ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9AC9DFD-401E-486D-9FF0-8F8C179DB7F0}" type="slidenum">
              <a:rPr lang="en-NZ"/>
              <a:pPr>
                <a:defRPr/>
              </a:pPr>
              <a:t>‹#›</a:t>
            </a:fld>
            <a:endParaRPr lang="en-NZ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1DD8A-7E54-49BA-9F66-767D131E44BA}" type="datetime1">
              <a:rPr lang="en-NZ" smtClean="0"/>
              <a:pPr>
                <a:defRPr/>
              </a:pPr>
              <a:t>3/03/2022</a:t>
            </a:fld>
            <a:endParaRPr lang="en-NZ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46713-2B02-418B-A517-87BDFEFFCE3B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102F5-8168-4F80-B064-869F3C507A3B}" type="datetime1">
              <a:rPr lang="en-NZ" smtClean="0"/>
              <a:pPr>
                <a:defRPr/>
              </a:pPr>
              <a:t>3/03/2022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2443E64-B04C-4695-B73A-12A21115AAE7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020FA-81CA-48C5-AC47-5014E0F98152}" type="datetime1">
              <a:rPr lang="en-NZ" smtClean="0"/>
              <a:pPr>
                <a:defRPr/>
              </a:pPr>
              <a:t>3/03/2022</a:t>
            </a:fld>
            <a:endParaRPr lang="en-NZ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9B0A6-9B6F-47B8-BC30-D1FFA01B900F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060C7A9-D275-412B-A1D5-23DF7D91BE73}" type="datetime1">
              <a:rPr lang="en-NZ" smtClean="0"/>
              <a:pPr>
                <a:defRPr/>
              </a:pPr>
              <a:t>3/03/2022</a:t>
            </a:fld>
            <a:endParaRPr lang="en-NZ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1FBCED49-0724-4641-9508-D752B3CD3D0A}" type="slidenum">
              <a:rPr lang="en-NZ"/>
              <a:pPr>
                <a:defRPr/>
              </a:pPr>
              <a:t>‹#›</a:t>
            </a:fld>
            <a:endParaRPr lang="en-NZ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D167409-D20F-4693-BEF7-15563722FB48}" type="datetime1">
              <a:rPr lang="en-NZ" smtClean="0"/>
              <a:pPr>
                <a:defRPr/>
              </a:pPr>
              <a:t>3/03/2022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C4E65A0-446E-433E-9636-71475B442657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3" r:id="rId2"/>
    <p:sldLayoutId id="2147483918" r:id="rId3"/>
    <p:sldLayoutId id="2147483919" r:id="rId4"/>
    <p:sldLayoutId id="2147483920" r:id="rId5"/>
    <p:sldLayoutId id="2147483914" r:id="rId6"/>
    <p:sldLayoutId id="2147483921" r:id="rId7"/>
    <p:sldLayoutId id="2147483915" r:id="rId8"/>
    <p:sldLayoutId id="2147483922" r:id="rId9"/>
    <p:sldLayoutId id="2147483916" r:id="rId10"/>
    <p:sldLayoutId id="2147483923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FFC000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5DCEAF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REHABILITATION TECHNIQUES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TOM M. NTHIANI Bsc PT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FRACTURE DISEASE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00200"/>
            <a:ext cx="6934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FRACTURE DISEASE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Immobilization with POP tends to result in the limb being motionless, swollen, thin and weak </a:t>
            </a:r>
          </a:p>
          <a:p>
            <a:r>
              <a:rPr lang="en-US" dirty="0" smtClean="0"/>
              <a:t>Prolonged immobilization leads to </a:t>
            </a:r>
            <a:r>
              <a:rPr lang="en-US" dirty="0" err="1" smtClean="0"/>
              <a:t>jt</a:t>
            </a:r>
            <a:r>
              <a:rPr lang="en-US" dirty="0" smtClean="0"/>
              <a:t> stiffness, mm and ligament atrophy, osteoporosis and irreversible blood and lymphatic vessel damage</a:t>
            </a:r>
          </a:p>
          <a:p>
            <a:r>
              <a:rPr lang="en-US" dirty="0" smtClean="0"/>
              <a:t>Fracture disease therefore are the effects of immobilization and not the effects of the fracture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PREVENTION OF FRACTURE DISEASE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Avoid complete rest</a:t>
            </a:r>
          </a:p>
          <a:p>
            <a:r>
              <a:rPr lang="en-US" dirty="0" smtClean="0"/>
              <a:t>Immobilize only what needs to be immobilized and only as long as really necessary</a:t>
            </a:r>
          </a:p>
          <a:p>
            <a:r>
              <a:rPr lang="en-US" dirty="0" smtClean="0"/>
              <a:t>Correctly tailored immobilization </a:t>
            </a:r>
          </a:p>
          <a:p>
            <a:r>
              <a:rPr lang="en-US" dirty="0" smtClean="0"/>
              <a:t>Start mobilization as soon as possible </a:t>
            </a:r>
          </a:p>
          <a:p>
            <a:r>
              <a:rPr lang="en-US" dirty="0" smtClean="0"/>
              <a:t>Reduce immobilization as soon as possible using e.g. cast bracing, PTBP</a:t>
            </a:r>
          </a:p>
          <a:p>
            <a:r>
              <a:rPr lang="en-US" dirty="0" smtClean="0"/>
              <a:t>Start rehabilitation early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COMPLICATION OF FRACTURES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GENERAL</a:t>
            </a:r>
          </a:p>
          <a:p>
            <a:r>
              <a:rPr lang="en-US" dirty="0" smtClean="0"/>
              <a:t>Shock</a:t>
            </a:r>
          </a:p>
          <a:p>
            <a:r>
              <a:rPr lang="en-US" dirty="0" smtClean="0"/>
              <a:t>Fat embolus</a:t>
            </a:r>
          </a:p>
          <a:p>
            <a:r>
              <a:rPr lang="en-US" dirty="0" smtClean="0"/>
              <a:t>Venous embolus</a:t>
            </a:r>
          </a:p>
          <a:p>
            <a:r>
              <a:rPr lang="en-US" dirty="0" smtClean="0"/>
              <a:t>Prolonged immobilization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LOCAL</a:t>
            </a:r>
          </a:p>
          <a:p>
            <a:r>
              <a:rPr lang="en-US" dirty="0" smtClean="0"/>
              <a:t>Mal union</a:t>
            </a:r>
          </a:p>
          <a:p>
            <a:r>
              <a:rPr lang="en-US" dirty="0" smtClean="0"/>
              <a:t>Necrosis </a:t>
            </a:r>
          </a:p>
          <a:p>
            <a:r>
              <a:rPr lang="en-US" dirty="0" smtClean="0"/>
              <a:t>Stiffness </a:t>
            </a:r>
          </a:p>
          <a:p>
            <a:r>
              <a:rPr lang="en-US" dirty="0" smtClean="0"/>
              <a:t>Nerve injury</a:t>
            </a:r>
          </a:p>
          <a:p>
            <a:r>
              <a:rPr lang="en-US" dirty="0" smtClean="0"/>
              <a:t>Arterial injury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REHAB IN ORTHOPEDICS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Stages of Rehabilitation </a:t>
            </a:r>
          </a:p>
          <a:p>
            <a:r>
              <a:rPr lang="en-US" dirty="0" smtClean="0"/>
              <a:t>Rest &amp; protection of injured body part</a:t>
            </a:r>
          </a:p>
          <a:p>
            <a:r>
              <a:rPr lang="en-US" dirty="0" smtClean="0"/>
              <a:t>Recover motion </a:t>
            </a:r>
          </a:p>
          <a:p>
            <a:r>
              <a:rPr lang="en-US" dirty="0" smtClean="0"/>
              <a:t>Recover strength </a:t>
            </a:r>
          </a:p>
          <a:p>
            <a:r>
              <a:rPr lang="en-US" dirty="0" smtClean="0"/>
              <a:t>Recover function</a:t>
            </a:r>
          </a:p>
          <a:p>
            <a:r>
              <a:rPr lang="en-US" dirty="0" smtClean="0"/>
              <a:t>Recover skills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PHYSIOTHERAPIST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Enable the body move better</a:t>
            </a:r>
          </a:p>
          <a:p>
            <a:r>
              <a:rPr lang="en-US" dirty="0" smtClean="0"/>
              <a:t>They have to assess for JROM, strength, tone, sensation, mobility status and ADL’s</a:t>
            </a:r>
          </a:p>
          <a:p>
            <a:r>
              <a:rPr lang="en-US" dirty="0" smtClean="0"/>
              <a:t>Rehabilitation can be done during or after immobilization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PHYSIOTHERAPIST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During immobilization</a:t>
            </a:r>
          </a:p>
          <a:p>
            <a:r>
              <a:rPr lang="en-US" dirty="0" smtClean="0"/>
              <a:t>Reduction of edema</a:t>
            </a:r>
          </a:p>
          <a:p>
            <a:r>
              <a:rPr lang="en-US" dirty="0" smtClean="0"/>
              <a:t>Maintain circulation </a:t>
            </a:r>
          </a:p>
          <a:p>
            <a:r>
              <a:rPr lang="en-US" dirty="0" smtClean="0"/>
              <a:t>Maintain muscle function </a:t>
            </a:r>
          </a:p>
          <a:p>
            <a:r>
              <a:rPr lang="en-US" dirty="0" smtClean="0"/>
              <a:t>Avoid muscle dystrophy</a:t>
            </a:r>
          </a:p>
          <a:p>
            <a:r>
              <a:rPr lang="en-US" dirty="0" smtClean="0"/>
              <a:t>Maintain ROM for non involved joints</a:t>
            </a:r>
          </a:p>
          <a:p>
            <a:r>
              <a:rPr lang="en-US" dirty="0" smtClean="0"/>
              <a:t>Maintain function</a:t>
            </a:r>
          </a:p>
          <a:p>
            <a:r>
              <a:rPr lang="en-US" dirty="0" smtClean="0"/>
              <a:t>Ambulation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PHYSIOTHERAPIST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After immobilization </a:t>
            </a:r>
          </a:p>
          <a:p>
            <a:r>
              <a:rPr lang="en-US" dirty="0" smtClean="0"/>
              <a:t>Restore ROM </a:t>
            </a:r>
          </a:p>
          <a:p>
            <a:r>
              <a:rPr lang="en-US" dirty="0" smtClean="0"/>
              <a:t>Restore muscle power </a:t>
            </a:r>
          </a:p>
          <a:p>
            <a:r>
              <a:rPr lang="en-US" dirty="0" smtClean="0"/>
              <a:t>Restore function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PHYSIOTHERAPIST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Physiotherapists are also involved in management of other post traumatic complications e.g. </a:t>
            </a:r>
          </a:p>
          <a:p>
            <a:r>
              <a:rPr lang="en-US" dirty="0" smtClean="0"/>
              <a:t>Myositis ossificans/ heterotropic bone formation- rest in splints/ pain free ROM exes indicated, STM, PM, stretching contraindicated</a:t>
            </a:r>
          </a:p>
          <a:p>
            <a:r>
              <a:rPr lang="en-US" dirty="0" smtClean="0"/>
              <a:t>Volkmann’s ischemic contracture- contracture stretching &amp; splinting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PHYSIOTHERAPIST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Physiotherapists tasks/ activities </a:t>
            </a:r>
          </a:p>
          <a:p>
            <a:r>
              <a:rPr lang="en-US" dirty="0" smtClean="0"/>
              <a:t>Static exercises/ isometric exercises- to prevent disuse atrophy in immobilized muscles </a:t>
            </a:r>
          </a:p>
          <a:p>
            <a:r>
              <a:rPr lang="en-US" dirty="0" smtClean="0"/>
              <a:t>Active assisted exercises- to help improve muscle power with assistance from therapist</a:t>
            </a:r>
          </a:p>
          <a:p>
            <a:r>
              <a:rPr lang="en-US" dirty="0" smtClean="0"/>
              <a:t>Active resisted exercises- to restore muscle power using weights </a:t>
            </a:r>
          </a:p>
          <a:p>
            <a:r>
              <a:rPr lang="en-US" dirty="0" smtClean="0"/>
              <a:t>Passive exercises- to maintain/ restore ROM, maintain muscle length, improve/maintain circulation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Explain rehabilitation techniques </a:t>
            </a:r>
          </a:p>
          <a:p>
            <a:r>
              <a:rPr lang="en-US" dirty="0" smtClean="0"/>
              <a:t>Identify cases that require orthopedic technologist</a:t>
            </a:r>
          </a:p>
          <a:p>
            <a:r>
              <a:rPr lang="en-US" dirty="0" smtClean="0"/>
              <a:t>Identify cases that require physiotherapist</a:t>
            </a:r>
          </a:p>
          <a:p>
            <a:r>
              <a:rPr lang="en-US" dirty="0" smtClean="0"/>
              <a:t>Identify cases that require occupational therapist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PHYSIOTHERAPIST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Passive stretching- to restore lost ROM, restore lost muscle or soft tissue length</a:t>
            </a:r>
          </a:p>
          <a:p>
            <a:r>
              <a:rPr lang="en-US" dirty="0" smtClean="0"/>
              <a:t>Heat therapy- pain management, improve circulation, improve soft tissue flexibility</a:t>
            </a:r>
          </a:p>
          <a:p>
            <a:r>
              <a:rPr lang="en-US" dirty="0" smtClean="0"/>
              <a:t>Cryotherapy- manage acute pain/ swelling </a:t>
            </a:r>
          </a:p>
          <a:p>
            <a:r>
              <a:rPr lang="en-US" dirty="0" smtClean="0"/>
              <a:t>Nerve stimulation- restore the integrity of lower motor nerves, manage paralysis occasioned by lower motor neuron lesions </a:t>
            </a:r>
          </a:p>
          <a:p>
            <a:r>
              <a:rPr lang="en-US" dirty="0" smtClean="0"/>
              <a:t>Elevation- edema, lymph management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PHYSIOTHERAPIST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Scar management- to restore flexibility &amp; tensile strength of soft tissues to pre injury levels</a:t>
            </a:r>
          </a:p>
          <a:p>
            <a:r>
              <a:rPr lang="en-US" dirty="0" smtClean="0"/>
              <a:t>Gait training- depending with the ambulatory aid, 4 point, 3 point, 2 point, swing to, swing through</a:t>
            </a:r>
          </a:p>
          <a:p>
            <a:r>
              <a:rPr lang="en-US" dirty="0" smtClean="0"/>
              <a:t>Balance and coordination exercises/ activities </a:t>
            </a:r>
          </a:p>
          <a:p>
            <a:r>
              <a:rPr lang="en-US" dirty="0" smtClean="0"/>
              <a:t>Pre ambulation- tilt table, parallel bars </a:t>
            </a:r>
          </a:p>
          <a:p>
            <a:r>
              <a:rPr lang="en-US" dirty="0" smtClean="0"/>
              <a:t>Ambulation- depending on weight bearing status of the pt, FWB, NWB, PWB, TTWB, WBAT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OCCUPATIONAL THERAPIST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Are involved in rehabilitation of patients with physical, mental/ social needs due to accidents, illness or ageing</a:t>
            </a:r>
          </a:p>
          <a:p>
            <a:r>
              <a:rPr lang="en-US" dirty="0" smtClean="0"/>
              <a:t>They improve patients ability to undertake ADLs</a:t>
            </a:r>
          </a:p>
          <a:p>
            <a:r>
              <a:rPr lang="en-US" dirty="0" smtClean="0"/>
              <a:t>Those ADLs maybe self care, family roles, work/social activities </a:t>
            </a:r>
          </a:p>
          <a:p>
            <a:r>
              <a:rPr lang="en-US" dirty="0" smtClean="0"/>
              <a:t>They rehabilitate people to regain independence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OCCUPATIONAL THERAPIST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They teach new approaches to accomplish tasks</a:t>
            </a:r>
          </a:p>
          <a:p>
            <a:r>
              <a:rPr lang="en-US" dirty="0" smtClean="0"/>
              <a:t>Task broken down to manageable sections</a:t>
            </a:r>
          </a:p>
          <a:p>
            <a:r>
              <a:rPr lang="en-US" dirty="0" smtClean="0"/>
              <a:t>They also advice about assistive equipments and home adaptations that may be useful</a:t>
            </a:r>
          </a:p>
          <a:p>
            <a:r>
              <a:rPr lang="en-US" dirty="0" smtClean="0"/>
              <a:t>Improving patients ability to fulfill roles helps improve pts motivation, maintain pts roles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OCCUPATIONAL THERAPIST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Also manage injuries through splinting, which can be used as primary or secondary pt management </a:t>
            </a:r>
          </a:p>
          <a:p>
            <a:r>
              <a:rPr lang="en-US" dirty="0" smtClean="0"/>
              <a:t>In primary pt management, splints are used to immobilize injured body parts</a:t>
            </a:r>
          </a:p>
          <a:p>
            <a:r>
              <a:rPr lang="en-US" dirty="0" smtClean="0"/>
              <a:t>In secondary pt management, splints are used to maintain ROM, support injured part during rehabilitation &amp; rest body part post rehabilitation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ORTHOPEDIC TECHNOLOGIST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They make &amp; maintain orthopedic ambulatory and rehabilitation aids</a:t>
            </a:r>
          </a:p>
          <a:p>
            <a:r>
              <a:rPr lang="en-US" dirty="0" smtClean="0"/>
              <a:t>They also repair/ recondition &amp; make adjustments to these rehabilitation aids so as to fit the pts specifications</a:t>
            </a:r>
          </a:p>
          <a:p>
            <a:r>
              <a:rPr lang="en-US" dirty="0" smtClean="0"/>
              <a:t>They also make and fit orthotics &amp; prosthesis that are used by pts with post traumatic injuries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UP FOR REHABILITATION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After initial assessment and treatment, rehabilitation follow up can be done in the following context</a:t>
            </a:r>
          </a:p>
          <a:p>
            <a:r>
              <a:rPr lang="en-US" dirty="0" smtClean="0"/>
              <a:t>In patient </a:t>
            </a:r>
          </a:p>
          <a:p>
            <a:r>
              <a:rPr lang="en-US" dirty="0" smtClean="0"/>
              <a:t>Out patient </a:t>
            </a:r>
          </a:p>
          <a:p>
            <a:r>
              <a:rPr lang="en-US" dirty="0" smtClean="0"/>
              <a:t>Home based care </a:t>
            </a:r>
          </a:p>
          <a:p>
            <a:r>
              <a:rPr lang="en-US" dirty="0" smtClean="0"/>
              <a:t>Community based rehabilitation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PHYSIOTHERAPY MODALITIES- ELECTROPHYSICAL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Are used to create the desired physiological effect e.g. increase local temp, reduce nerve conduction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Choice of EPA depends on:- </a:t>
            </a:r>
          </a:p>
          <a:p>
            <a:r>
              <a:rPr lang="en-US" dirty="0" smtClean="0"/>
              <a:t>Specific condition i.e. acute or chronic</a:t>
            </a:r>
          </a:p>
          <a:p>
            <a:r>
              <a:rPr lang="en-US" dirty="0" smtClean="0"/>
              <a:t>Patients needs </a:t>
            </a:r>
          </a:p>
          <a:p>
            <a:r>
              <a:rPr lang="en-US" dirty="0" smtClean="0"/>
              <a:t>Sensory level</a:t>
            </a:r>
          </a:p>
          <a:p>
            <a:r>
              <a:rPr lang="en-US" dirty="0" smtClean="0"/>
              <a:t>Cognitive level </a:t>
            </a:r>
          </a:p>
          <a:p>
            <a:r>
              <a:rPr lang="en-US" dirty="0" smtClean="0"/>
              <a:t>Overall goals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 STIMULATION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E.G. transcutaneous nerve stimulation (TENS), interferential therapy</a:t>
            </a:r>
          </a:p>
          <a:p>
            <a:r>
              <a:rPr lang="en-US" dirty="0" smtClean="0"/>
              <a:t>Utilizes electrical energy to cause depolarization of mm or nerve tissues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CONTRAINDICATIONS</a:t>
            </a:r>
          </a:p>
          <a:p>
            <a:r>
              <a:rPr lang="en-US" dirty="0" smtClean="0"/>
              <a:t>Deep vein thrombosis</a:t>
            </a:r>
          </a:p>
          <a:p>
            <a:r>
              <a:rPr lang="en-US" dirty="0" smtClean="0"/>
              <a:t>Mental implants</a:t>
            </a:r>
          </a:p>
          <a:p>
            <a:r>
              <a:rPr lang="en-US" dirty="0" smtClean="0"/>
              <a:t>Malignancy </a:t>
            </a:r>
          </a:p>
          <a:p>
            <a:r>
              <a:rPr lang="en-US" dirty="0" smtClean="0"/>
              <a:t>Infections </a:t>
            </a:r>
          </a:p>
          <a:p>
            <a:r>
              <a:rPr lang="en-US" dirty="0" smtClean="0"/>
              <a:t>Active epiphysis</a:t>
            </a:r>
          </a:p>
          <a:p>
            <a:r>
              <a:rPr lang="en-US" dirty="0" smtClean="0"/>
              <a:t>Impaired circulation </a:t>
            </a:r>
          </a:p>
          <a:p>
            <a:r>
              <a:rPr lang="en-US" dirty="0" smtClean="0"/>
              <a:t>Pregnancy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 STIMULATION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  <p:pic>
        <p:nvPicPr>
          <p:cNvPr id="1026" name="Picture 2" descr="C:\Users\PHYSIO\Desktop\3cda4ea6104cdc46cc86ae61cff88bd6d6e367b0_original.jpe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31988"/>
            <a:ext cx="3886200" cy="3886200"/>
          </a:xfrm>
          <a:prstGeom prst="rect">
            <a:avLst/>
          </a:prstGeom>
          <a:noFill/>
        </p:spPr>
      </p:pic>
      <p:pic>
        <p:nvPicPr>
          <p:cNvPr id="1027" name="Picture 3" descr="C:\Users\PHYSIO\Desktop\images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514600"/>
            <a:ext cx="4114799" cy="2743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By end of the session, students will be able to understand:-</a:t>
            </a:r>
          </a:p>
          <a:p>
            <a:r>
              <a:rPr lang="en-US" dirty="0" smtClean="0"/>
              <a:t>Definitions, terminologies &amp; rehabilitation</a:t>
            </a:r>
          </a:p>
          <a:p>
            <a:r>
              <a:rPr lang="en-US" dirty="0" smtClean="0"/>
              <a:t>Types of orthopedic appliances, indications &amp; biomechanics </a:t>
            </a:r>
          </a:p>
          <a:p>
            <a:r>
              <a:rPr lang="en-US" dirty="0" smtClean="0"/>
              <a:t>Forms of PT, benefits &amp; contraindications</a:t>
            </a:r>
          </a:p>
          <a:p>
            <a:r>
              <a:rPr lang="en-US" dirty="0" smtClean="0"/>
              <a:t>Forms of OT, roles, benefits, indications &amp; contraindications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THERMAL/ HEAT THERAPY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Uses hydrocollator packs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Physiological effect of heat is:-</a:t>
            </a:r>
          </a:p>
          <a:p>
            <a:r>
              <a:rPr lang="en-US" dirty="0" smtClean="0"/>
              <a:t>&gt; mm relaxation</a:t>
            </a:r>
          </a:p>
          <a:p>
            <a:r>
              <a:rPr lang="en-US" dirty="0" smtClean="0"/>
              <a:t>&lt; pain</a:t>
            </a:r>
          </a:p>
          <a:p>
            <a:r>
              <a:rPr lang="en-US" dirty="0" smtClean="0"/>
              <a:t>&gt; tissue elasticity </a:t>
            </a:r>
          </a:p>
          <a:p>
            <a:r>
              <a:rPr lang="en-US" dirty="0" smtClean="0"/>
              <a:t>Vasodilatation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CONTRAINDICATIONS </a:t>
            </a:r>
          </a:p>
          <a:p>
            <a:r>
              <a:rPr lang="en-US" dirty="0" smtClean="0"/>
              <a:t>DVT</a:t>
            </a:r>
          </a:p>
          <a:p>
            <a:r>
              <a:rPr lang="en-US" dirty="0" smtClean="0"/>
              <a:t>Impaired cognition </a:t>
            </a:r>
          </a:p>
          <a:p>
            <a:r>
              <a:rPr lang="en-US" dirty="0" smtClean="0"/>
              <a:t>Acute injury </a:t>
            </a:r>
          </a:p>
          <a:p>
            <a:r>
              <a:rPr lang="en-US" dirty="0" smtClean="0"/>
              <a:t>Malignancy </a:t>
            </a:r>
          </a:p>
          <a:p>
            <a:r>
              <a:rPr lang="en-US" dirty="0" smtClean="0"/>
              <a:t>Metal implants </a:t>
            </a:r>
          </a:p>
          <a:p>
            <a:r>
              <a:rPr lang="en-US" dirty="0" smtClean="0"/>
              <a:t>Hemorrhagic conditions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THERMAL/ HEAT THERAPY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CONSIDERATIONS </a:t>
            </a:r>
          </a:p>
          <a:p>
            <a:r>
              <a:rPr lang="en-US" dirty="0" smtClean="0"/>
              <a:t>Sensory integrity of the pt</a:t>
            </a:r>
          </a:p>
          <a:p>
            <a:r>
              <a:rPr lang="en-US" dirty="0" smtClean="0"/>
              <a:t>Always wrap packs with towel </a:t>
            </a:r>
          </a:p>
          <a:p>
            <a:r>
              <a:rPr lang="en-US" dirty="0" smtClean="0"/>
              <a:t>Pt not allowed to lie on top of hot pack as it compresses capillaries 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  <p:pic>
        <p:nvPicPr>
          <p:cNvPr id="2050" name="Picture 2" descr="C:\Users\PHYSIO\Desktop\download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981200"/>
            <a:ext cx="3886199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CRYOTHERAPY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Used cold packs, ice, cold spray, cold compressions </a:t>
            </a:r>
          </a:p>
          <a:p>
            <a:pPr>
              <a:buNone/>
            </a:pPr>
            <a:r>
              <a:rPr lang="en-US" dirty="0" smtClean="0"/>
              <a:t>CONTRAINDICATIONS </a:t>
            </a:r>
          </a:p>
          <a:p>
            <a:r>
              <a:rPr lang="en-US" dirty="0" smtClean="0"/>
              <a:t>DVT</a:t>
            </a:r>
          </a:p>
          <a:p>
            <a:r>
              <a:rPr lang="en-US" dirty="0" smtClean="0"/>
              <a:t>Impaired circulation </a:t>
            </a:r>
          </a:p>
          <a:p>
            <a:r>
              <a:rPr lang="en-US" dirty="0" smtClean="0"/>
              <a:t>Impaired cognition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Physiological effects of cold:-</a:t>
            </a:r>
          </a:p>
          <a:p>
            <a:r>
              <a:rPr lang="en-US" dirty="0" smtClean="0"/>
              <a:t>Pain relief </a:t>
            </a:r>
          </a:p>
          <a:p>
            <a:r>
              <a:rPr lang="en-US" dirty="0" smtClean="0"/>
              <a:t>&lt; mm spasms </a:t>
            </a:r>
          </a:p>
          <a:p>
            <a:r>
              <a:rPr lang="en-US" dirty="0" smtClean="0"/>
              <a:t>&lt; nerve conduction velocity </a:t>
            </a:r>
          </a:p>
          <a:p>
            <a:r>
              <a:rPr lang="en-US" dirty="0" smtClean="0"/>
              <a:t>Vasoconstriction </a:t>
            </a:r>
          </a:p>
          <a:p>
            <a:r>
              <a:rPr lang="en-US" dirty="0" smtClean="0"/>
              <a:t>&lt; edema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CRYOTHERAPY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  <p:pic>
        <p:nvPicPr>
          <p:cNvPr id="3074" name="Picture 2" descr="C:\Users\PHYSIO\Desktop\download (1)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21300" y="2209800"/>
            <a:ext cx="3441700" cy="3352800"/>
          </a:xfrm>
          <a:prstGeom prst="rect">
            <a:avLst/>
          </a:prstGeom>
          <a:noFill/>
        </p:spPr>
      </p:pic>
      <p:pic>
        <p:nvPicPr>
          <p:cNvPr id="3075" name="Picture 3" descr="C:\Users\PHYSIO\Desktop\download (2)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09600" y="2057400"/>
            <a:ext cx="3886200" cy="3809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ULTRASOUND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Utilizes sound energy </a:t>
            </a:r>
          </a:p>
          <a:p>
            <a:r>
              <a:rPr lang="en-US" dirty="0" smtClean="0"/>
              <a:t>Classified as a deep heating modality used to heat deep sited tissues </a:t>
            </a:r>
          </a:p>
          <a:p>
            <a:r>
              <a:rPr lang="en-US" dirty="0" smtClean="0"/>
              <a:t>Can be paused or continuous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USES </a:t>
            </a:r>
          </a:p>
          <a:p>
            <a:r>
              <a:rPr lang="en-US" dirty="0" smtClean="0"/>
              <a:t>For its thermal effect</a:t>
            </a:r>
          </a:p>
          <a:p>
            <a:r>
              <a:rPr lang="en-US" dirty="0" smtClean="0"/>
              <a:t>Optimizes collagen production </a:t>
            </a:r>
          </a:p>
          <a:p>
            <a:r>
              <a:rPr lang="en-US" dirty="0" smtClean="0"/>
              <a:t>Accelerates rate of # healing by enhancing angiogenic &amp; chondrogenic/ osteogenic activities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ULTRASOUND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  <p:pic>
        <p:nvPicPr>
          <p:cNvPr id="4098" name="Picture 2" descr="C:\Users\PHYSIO\Desktop\download (3)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3505199" cy="4114800"/>
          </a:xfrm>
          <a:prstGeom prst="rect">
            <a:avLst/>
          </a:prstGeom>
          <a:noFill/>
        </p:spPr>
      </p:pic>
      <p:pic>
        <p:nvPicPr>
          <p:cNvPr id="4099" name="Picture 3" descr="C:\Users\PHYSIO\Desktop\download (4)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905000"/>
            <a:ext cx="3886199" cy="3962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THERAPEUTIC EXERCISES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Mvt prescribed to correct impairment, restore function, and/or maintain well being </a:t>
            </a:r>
          </a:p>
          <a:p>
            <a:r>
              <a:rPr lang="en-US" dirty="0" smtClean="0"/>
              <a:t>Common exes fall into 4 groups:-</a:t>
            </a:r>
          </a:p>
          <a:p>
            <a:r>
              <a:rPr lang="en-US" dirty="0" smtClean="0"/>
              <a:t>Strength exes </a:t>
            </a:r>
          </a:p>
          <a:p>
            <a:r>
              <a:rPr lang="en-US" dirty="0" smtClean="0"/>
              <a:t>Endurance exes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Flexibility exes </a:t>
            </a:r>
          </a:p>
          <a:p>
            <a:r>
              <a:rPr lang="en-US" dirty="0" smtClean="0"/>
              <a:t>Balance/ coordination exes </a:t>
            </a:r>
          </a:p>
          <a:p>
            <a:r>
              <a:rPr lang="en-US" dirty="0" smtClean="0"/>
              <a:t>Exercise prescription should follow:-</a:t>
            </a:r>
          </a:p>
          <a:p>
            <a:r>
              <a:rPr lang="en-US" dirty="0" smtClean="0"/>
              <a:t>F- frequency</a:t>
            </a:r>
          </a:p>
          <a:p>
            <a:r>
              <a:rPr lang="en-US" dirty="0" smtClean="0"/>
              <a:t>I- intensity</a:t>
            </a:r>
          </a:p>
          <a:p>
            <a:r>
              <a:rPr lang="en-US" dirty="0" smtClean="0"/>
              <a:t>T- time</a:t>
            </a:r>
          </a:p>
          <a:p>
            <a:r>
              <a:rPr lang="en-US" dirty="0" smtClean="0"/>
              <a:t>T- type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THERAPEUTIC EXERCISES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Types of therapeutic exes:-</a:t>
            </a:r>
          </a:p>
          <a:p>
            <a:r>
              <a:rPr lang="en-US" dirty="0" smtClean="0"/>
              <a:t>Isotonic- dynamic mvt with constant load  </a:t>
            </a:r>
          </a:p>
          <a:p>
            <a:r>
              <a:rPr lang="en-US" dirty="0" smtClean="0"/>
              <a:t>Isokinetic- constant velocity with variable load</a:t>
            </a:r>
          </a:p>
          <a:p>
            <a:r>
              <a:rPr lang="en-US" dirty="0" smtClean="0"/>
              <a:t>Isometric- mm contraction that is static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Stretching- slow, controlled exe that aids in ROM</a:t>
            </a:r>
          </a:p>
          <a:p>
            <a:r>
              <a:rPr lang="en-US" dirty="0" smtClean="0"/>
              <a:t>Stretching exe can be dynamic, static of PNF (proprioceptive neuromuscular facilitation)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AMBULATORY AIDS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Ambulatory aids</a:t>
            </a:r>
          </a:p>
          <a:p>
            <a:r>
              <a:rPr lang="en-US" dirty="0" smtClean="0"/>
              <a:t>Are orthopedic appliances which help pt improve walking pattern, balance, safety</a:t>
            </a:r>
          </a:p>
          <a:p>
            <a:r>
              <a:rPr lang="en-US" dirty="0" smtClean="0"/>
              <a:t>Also used to transfer weight  </a:t>
            </a:r>
          </a:p>
          <a:p>
            <a:r>
              <a:rPr lang="en-US" dirty="0" smtClean="0"/>
              <a:t>Ambulatory aid prescription depends with patients stage of recovery or severity of injury </a:t>
            </a:r>
          </a:p>
          <a:p>
            <a:r>
              <a:rPr lang="en-US" dirty="0" smtClean="0"/>
              <a:t>Fall into 4 categories: canes, crutches, walkers, standing frames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Done after assessment of gait, balance, cognition, neuromusculoskeletal system </a:t>
            </a:r>
          </a:p>
          <a:p>
            <a:r>
              <a:rPr lang="en-US" dirty="0" smtClean="0"/>
              <a:t>Also take into account co- morbidities e.g. HTN </a:t>
            </a:r>
          </a:p>
          <a:p>
            <a:r>
              <a:rPr lang="en-US" dirty="0" smtClean="0"/>
              <a:t>Also whether use of aid is temporary or permanent</a:t>
            </a:r>
          </a:p>
          <a:p>
            <a:r>
              <a:rPr lang="en-US" dirty="0" smtClean="0"/>
              <a:t>Prescription also requires knowledge of wt bearing prescribed to pt i.e. FWB, PWB, NWB, TTWB, WBAT</a:t>
            </a:r>
          </a:p>
          <a:p>
            <a:r>
              <a:rPr lang="en-US" dirty="0" smtClean="0"/>
              <a:t>Also determined by anthropometric parameters e.g. pts wt, height, BMI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REHAB IN ORTHOPEDICS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Improved results in # treatment owes much to rehabilitation, which is most important of the 3 principles of # management (Reduction, immobilization &amp; rehabilitation)</a:t>
            </a:r>
          </a:p>
          <a:p>
            <a:r>
              <a:rPr lang="en-US" dirty="0" smtClean="0"/>
              <a:t>Reduction &amp; immobilization is often necessary, but rehab is always essential </a:t>
            </a:r>
          </a:p>
          <a:p>
            <a:r>
              <a:rPr lang="en-US" dirty="0" smtClean="0"/>
              <a:t>Begins as soon as the # comes under definitive treatment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BARS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Fixed &amp; Rigid </a:t>
            </a:r>
          </a:p>
          <a:p>
            <a:r>
              <a:rPr lang="en-US" dirty="0" smtClean="0"/>
              <a:t>Used for standing &amp; ambulatory training </a:t>
            </a:r>
          </a:p>
          <a:p>
            <a:r>
              <a:rPr lang="en-US" dirty="0" smtClean="0"/>
              <a:t>Used with a mirror in front </a:t>
            </a:r>
          </a:p>
          <a:p>
            <a:pPr>
              <a:buNone/>
            </a:pPr>
            <a:r>
              <a:rPr lang="en-US" dirty="0" smtClean="0"/>
              <a:t>ADVS</a:t>
            </a:r>
          </a:p>
          <a:p>
            <a:r>
              <a:rPr lang="en-US" dirty="0" smtClean="0"/>
              <a:t>Max stability</a:t>
            </a:r>
          </a:p>
          <a:p>
            <a:r>
              <a:rPr lang="en-US" dirty="0" smtClean="0"/>
              <a:t>Corrects posture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tnthiani@gmail.com </a:t>
            </a:r>
            <a:endParaRPr lang="en-NZ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Requires less coordination </a:t>
            </a:r>
          </a:p>
          <a:p>
            <a:pPr>
              <a:buNone/>
            </a:pPr>
            <a:r>
              <a:rPr lang="en-US" dirty="0" smtClean="0"/>
              <a:t>DISADVS</a:t>
            </a:r>
          </a:p>
          <a:p>
            <a:r>
              <a:rPr lang="en-US" dirty="0" smtClean="0"/>
              <a:t>Stationary </a:t>
            </a:r>
          </a:p>
          <a:p>
            <a:r>
              <a:rPr lang="en-US" dirty="0" smtClean="0"/>
              <a:t>Expensive 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BARS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  <p:pic>
        <p:nvPicPr>
          <p:cNvPr id="5" name="Picture 3" descr="C:\Users\PHYSIO\Desktop\images (2)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057400"/>
            <a:ext cx="6705600" cy="358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Most common </a:t>
            </a:r>
          </a:p>
          <a:p>
            <a:r>
              <a:rPr lang="en-US" dirty="0" smtClean="0"/>
              <a:t>Hand held opposite to injured side </a:t>
            </a:r>
          </a:p>
          <a:p>
            <a:r>
              <a:rPr lang="en-US" dirty="0" smtClean="0"/>
              <a:t>Types- standard, tripod, quadrupeds, rolling cane</a:t>
            </a:r>
          </a:p>
          <a:p>
            <a:r>
              <a:rPr lang="en-US" dirty="0" smtClean="0"/>
              <a:t>Can be made of wood, hard plastic, aluminum or steel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Standard cane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8" name="Picture 2" descr="C:\Users\PHYSIO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2209800"/>
            <a:ext cx="2971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Quadrupeds </a:t>
            </a:r>
          </a:p>
          <a:p>
            <a:endParaRPr lang="en-US" dirty="0"/>
          </a:p>
        </p:txBody>
      </p:sp>
      <p:pic>
        <p:nvPicPr>
          <p:cNvPr id="10" name="Picture 2" descr="C:\Users\PHYSIO\Desktop\images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1" y="2209800"/>
            <a:ext cx="2506662" cy="3276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Tripod </a:t>
            </a:r>
          </a:p>
          <a:p>
            <a:endParaRPr lang="en-US" dirty="0"/>
          </a:p>
        </p:txBody>
      </p:sp>
      <p:pic>
        <p:nvPicPr>
          <p:cNvPr id="13" name="Picture 3" descr="C:\Users\PHYSIO\Desktop\downloa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1" y="2286000"/>
            <a:ext cx="2709862" cy="312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ADVS</a:t>
            </a:r>
          </a:p>
          <a:p>
            <a:r>
              <a:rPr lang="en-US" dirty="0" smtClean="0"/>
              <a:t>&gt; balance &amp; stability</a:t>
            </a:r>
          </a:p>
          <a:p>
            <a:r>
              <a:rPr lang="en-US" dirty="0" smtClean="0"/>
              <a:t>&lt; biomechanical load on lower limb joints</a:t>
            </a:r>
          </a:p>
          <a:p>
            <a:r>
              <a:rPr lang="en-US" dirty="0" smtClean="0"/>
              <a:t>Widens BOS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DISADV</a:t>
            </a:r>
          </a:p>
          <a:p>
            <a:r>
              <a:rPr lang="en-US" dirty="0" smtClean="0"/>
              <a:t>Pt can not perform NWB, PWB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FRAMES/ WALKERS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Provide greater stability</a:t>
            </a:r>
          </a:p>
          <a:p>
            <a:r>
              <a:rPr lang="en-US" dirty="0" smtClean="0"/>
              <a:t>Provides wider BOS </a:t>
            </a:r>
          </a:p>
          <a:p>
            <a:pPr>
              <a:buNone/>
            </a:pPr>
            <a:r>
              <a:rPr lang="en-US" dirty="0" smtClean="0"/>
              <a:t>Types </a:t>
            </a:r>
          </a:p>
          <a:p>
            <a:r>
              <a:rPr lang="en-US" dirty="0" smtClean="0"/>
              <a:t>Standard </a:t>
            </a:r>
          </a:p>
          <a:p>
            <a:r>
              <a:rPr lang="en-US" dirty="0" smtClean="0"/>
              <a:t>Reciprocal </a:t>
            </a:r>
          </a:p>
          <a:p>
            <a:r>
              <a:rPr lang="en-US" dirty="0" smtClean="0"/>
              <a:t>Rollator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Standard </a:t>
            </a:r>
          </a:p>
          <a:p>
            <a:endParaRPr lang="en-US" dirty="0" smtClean="0"/>
          </a:p>
        </p:txBody>
      </p:sp>
      <p:pic>
        <p:nvPicPr>
          <p:cNvPr id="8" name="Picture 2" descr="C:\Users\PHYSIO\Desktop\download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1" y="2133600"/>
            <a:ext cx="2982912" cy="35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WALKERS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Rollator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Reciprocal </a:t>
            </a:r>
          </a:p>
          <a:p>
            <a:endParaRPr lang="en-US" dirty="0"/>
          </a:p>
        </p:txBody>
      </p:sp>
      <p:pic>
        <p:nvPicPr>
          <p:cNvPr id="8" name="Picture 2" descr="C:\Users\PHYSIO\Desktop\download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1" y="2362200"/>
            <a:ext cx="2481262" cy="297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 descr="C:\Users\PHYSIO\Desktop\images (3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2438400"/>
            <a:ext cx="1943100" cy="3276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DISADV</a:t>
            </a:r>
          </a:p>
          <a:p>
            <a:r>
              <a:rPr lang="en-US" dirty="0" smtClean="0"/>
              <a:t>Can not be used in a crowded space</a:t>
            </a:r>
          </a:p>
          <a:p>
            <a:r>
              <a:rPr lang="en-US" dirty="0" smtClean="0"/>
              <a:t>Can not be used in stairs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INSTRUCTIONS </a:t>
            </a:r>
          </a:p>
          <a:p>
            <a:r>
              <a:rPr lang="en-US" dirty="0" smtClean="0"/>
              <a:t>Maintain good posture</a:t>
            </a:r>
          </a:p>
          <a:p>
            <a:r>
              <a:rPr lang="en-US" dirty="0" smtClean="0"/>
              <a:t>Avoid moving too close or too far from walker</a:t>
            </a:r>
          </a:p>
          <a:p>
            <a:r>
              <a:rPr lang="en-US" dirty="0" smtClean="0"/>
              <a:t>Not for use with stairs </a:t>
            </a:r>
          </a:p>
          <a:p>
            <a:pPr>
              <a:buNone/>
            </a:pPr>
            <a:r>
              <a:rPr lang="en-US" dirty="0" smtClean="0"/>
              <a:t>WT BEARING STATUS</a:t>
            </a:r>
          </a:p>
          <a:p>
            <a:r>
              <a:rPr lang="en-US" dirty="0" smtClean="0"/>
              <a:t>NWB, TTWB, PWB, FWB, WBAT 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CRUTCHES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2 types: axillary/ underarm &amp; forearm/ elbow crutches </a:t>
            </a:r>
          </a:p>
          <a:p>
            <a:r>
              <a:rPr lang="en-US" dirty="0" smtClean="0"/>
              <a:t>Require upper limb strength &amp; adequate ROM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Axillary/ underarm </a:t>
            </a:r>
          </a:p>
          <a:p>
            <a:endParaRPr lang="en-US" dirty="0"/>
          </a:p>
        </p:txBody>
      </p:sp>
      <p:pic>
        <p:nvPicPr>
          <p:cNvPr id="8" name="Picture 2" descr="C:\Users\PHYSIO\Desktop\images (4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2133600"/>
            <a:ext cx="2895600" cy="35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AXILLARY CRUTCH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ADVS</a:t>
            </a:r>
          </a:p>
          <a:p>
            <a:r>
              <a:rPr lang="en-US" dirty="0" smtClean="0"/>
              <a:t>Used to &gt; balance </a:t>
            </a:r>
          </a:p>
          <a:p>
            <a:r>
              <a:rPr lang="en-US" dirty="0" smtClean="0"/>
              <a:t>Used to &gt; lateral stability</a:t>
            </a:r>
          </a:p>
          <a:p>
            <a:r>
              <a:rPr lang="en-US" dirty="0" smtClean="0"/>
              <a:t>Used for stairs </a:t>
            </a:r>
          </a:p>
          <a:p>
            <a:pPr>
              <a:buNone/>
            </a:pPr>
            <a:r>
              <a:rPr lang="en-US" dirty="0" smtClean="0"/>
              <a:t>DISADV</a:t>
            </a:r>
          </a:p>
          <a:p>
            <a:r>
              <a:rPr lang="en-US" dirty="0" smtClean="0"/>
              <a:t>Needs upper limb strength </a:t>
            </a:r>
          </a:p>
          <a:p>
            <a:r>
              <a:rPr lang="en-US" dirty="0" smtClean="0"/>
              <a:t>Needs trunk support/ stability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MEASUREMENTS</a:t>
            </a:r>
          </a:p>
          <a:p>
            <a:r>
              <a:rPr lang="en-US" dirty="0" smtClean="0"/>
              <a:t>Foot- head linear technique </a:t>
            </a:r>
          </a:p>
          <a:p>
            <a:r>
              <a:rPr lang="en-US" dirty="0" smtClean="0"/>
              <a:t>Arm span technique </a:t>
            </a:r>
          </a:p>
          <a:p>
            <a:r>
              <a:rPr lang="en-US" dirty="0" smtClean="0"/>
              <a:t>Foot- anterior axillary fold linear technique </a:t>
            </a:r>
          </a:p>
          <a:p>
            <a:pPr>
              <a:buNone/>
            </a:pPr>
            <a:r>
              <a:rPr lang="en-US" dirty="0" smtClean="0"/>
              <a:t>WT BEARING STATUS </a:t>
            </a:r>
          </a:p>
          <a:p>
            <a:r>
              <a:rPr lang="en-US" dirty="0" smtClean="0"/>
              <a:t>NWB, TTWB, PWB, WBAT, FWB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REHAB IN ORTHOPEDICS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The purpose of rehabilitation is 2 fold</a:t>
            </a:r>
          </a:p>
          <a:p>
            <a:r>
              <a:rPr lang="en-US" dirty="0" smtClean="0"/>
              <a:t>Preserve function as far as possible while the # is uniting</a:t>
            </a:r>
          </a:p>
          <a:p>
            <a:r>
              <a:rPr lang="en-US" dirty="0" smtClean="0"/>
              <a:t>Restore function when the # is united </a:t>
            </a:r>
          </a:p>
          <a:p>
            <a:r>
              <a:rPr lang="en-US" dirty="0" smtClean="0"/>
              <a:t>The purpose is achieved not only by passive treatment but encouraging pts to help themselves</a:t>
            </a:r>
          </a:p>
          <a:p>
            <a:r>
              <a:rPr lang="en-US" dirty="0" smtClean="0"/>
              <a:t>Two methods are used, active use &amp; active exes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AXILLARY CRUTCHES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INSTRUCTIONS </a:t>
            </a:r>
          </a:p>
          <a:p>
            <a:r>
              <a:rPr lang="en-US" dirty="0" smtClean="0"/>
              <a:t>Good posture</a:t>
            </a:r>
          </a:p>
          <a:p>
            <a:r>
              <a:rPr lang="en-US" dirty="0" smtClean="0"/>
              <a:t>Avoid leaning on axillary pad so as not to injure delicate structures in the </a:t>
            </a:r>
            <a:r>
              <a:rPr lang="en-US" dirty="0" err="1" smtClean="0"/>
              <a:t>axilla</a:t>
            </a:r>
            <a:r>
              <a:rPr lang="en-US" dirty="0" smtClean="0"/>
              <a:t> region </a:t>
            </a:r>
          </a:p>
          <a:p>
            <a:r>
              <a:rPr lang="en-US" dirty="0" smtClean="0"/>
              <a:t>Avoid pivoting when turning, use small circles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Axillary pad should be close to chest to &gt; lateral stability </a:t>
            </a:r>
          </a:p>
          <a:p>
            <a:r>
              <a:rPr lang="en-US" dirty="0" smtClean="0"/>
              <a:t>Avoid moving crutches too far, move within arms length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ELBOW CRUTCH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ADVS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Used to &lt; wt bearing to one limb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Balance, lateral stability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For stair climbing</a:t>
            </a:r>
          </a:p>
          <a:p>
            <a:pPr>
              <a:buNone/>
            </a:pPr>
            <a:r>
              <a:rPr lang="en-US" dirty="0" smtClean="0"/>
              <a:t>DISADV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Need upper limb strength, trunk support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Forearm/ elbow </a:t>
            </a:r>
          </a:p>
          <a:p>
            <a:endParaRPr lang="en-US" dirty="0"/>
          </a:p>
        </p:txBody>
      </p:sp>
      <p:pic>
        <p:nvPicPr>
          <p:cNvPr id="8" name="Picture 2" descr="C:\Users\PHYSIO\Desktop\images (5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1" y="2286000"/>
            <a:ext cx="156686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ORTHOSIS/ PROSTHESIS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Orthosis- its an external appliance, pre fabricated or custom made, that controls the movement of specific body parts</a:t>
            </a:r>
          </a:p>
          <a:p>
            <a:r>
              <a:rPr lang="en-US" dirty="0" smtClean="0"/>
              <a:t>Prosthesis- is a replacement to either the entire or a part of a body part. Allows pts to perform functional tasks which would otherwise be unable to perform without the limb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ORTHOSIS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Cervical orthosis</a:t>
            </a:r>
          </a:p>
          <a:p>
            <a:r>
              <a:rPr lang="en-US" dirty="0" smtClean="0"/>
              <a:t>Supports occiput &amp; chin to &lt; ROM from C2- C5</a:t>
            </a:r>
          </a:p>
          <a:p>
            <a:r>
              <a:rPr lang="en-US" dirty="0" smtClean="0"/>
              <a:t>Used in stable C spine conditions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  <p:pic>
        <p:nvPicPr>
          <p:cNvPr id="9" name="Picture 2" descr="C:\Users\PHYSIO\Desktop\img10-1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828800"/>
            <a:ext cx="2666999" cy="358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ORTHOSIS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Cervical thoracic orthosis</a:t>
            </a:r>
          </a:p>
          <a:p>
            <a:r>
              <a:rPr lang="en-US" dirty="0" smtClean="0"/>
              <a:t>Provides greater motion restriction to C5-C7 due to increased leverage on pts body</a:t>
            </a:r>
          </a:p>
          <a:p>
            <a:r>
              <a:rPr lang="en-US" dirty="0" smtClean="0"/>
              <a:t>Used for minimally unstable fractures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  <p:pic>
        <p:nvPicPr>
          <p:cNvPr id="2050" name="Picture 2" descr="C:\Users\PHYSIO\Desktop\Cervical-thoracic-orthosis-e1351628841564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905000"/>
            <a:ext cx="3809999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Spine orthosis </a:t>
            </a:r>
          </a:p>
          <a:p>
            <a:r>
              <a:rPr lang="en-US" dirty="0" smtClean="0"/>
              <a:t>Limit motion, correct deformity in reducing axial load or improves function of a spinal segment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  <p:pic>
        <p:nvPicPr>
          <p:cNvPr id="3074" name="Picture 2" descr="C:\Users\PHYSIO\Desktop\img13-1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81600" y="1905000"/>
            <a:ext cx="3200400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Upper limb orthosis </a:t>
            </a:r>
          </a:p>
          <a:p>
            <a:r>
              <a:rPr lang="en-US" dirty="0" smtClean="0"/>
              <a:t>Restore or improve functional or structural components of body parts</a:t>
            </a:r>
          </a:p>
          <a:p>
            <a:r>
              <a:rPr lang="en-US" dirty="0" smtClean="0"/>
              <a:t>Static orthosis- don’t allow motion</a:t>
            </a:r>
          </a:p>
          <a:p>
            <a:r>
              <a:rPr lang="en-US" dirty="0" smtClean="0"/>
              <a:t>Static/ functional- allow motion 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  <p:pic>
        <p:nvPicPr>
          <p:cNvPr id="4098" name="Picture 2" descr="C:\Users\PHYSIO\Desktop\image16-1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905000"/>
            <a:ext cx="3047999" cy="396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Wrist/ hand orthosis</a:t>
            </a:r>
          </a:p>
          <a:p>
            <a:r>
              <a:rPr lang="en-US" dirty="0" smtClean="0"/>
              <a:t>Begin at fingers &amp; terminate on distal forearm</a:t>
            </a:r>
          </a:p>
          <a:p>
            <a:r>
              <a:rPr lang="en-US" dirty="0" smtClean="0"/>
              <a:t>Provide grasp/ release despite hand paralysis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  <p:pic>
        <p:nvPicPr>
          <p:cNvPr id="5122" name="Picture 2" descr="C:\Users\PHYSIO\Desktop\img17-1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6400" y="1905000"/>
            <a:ext cx="2971799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Knee orthosis/ brace</a:t>
            </a:r>
          </a:p>
          <a:p>
            <a:r>
              <a:rPr lang="en-US" dirty="0" smtClean="0"/>
              <a:t>Strengthen, provide support/ stability or relieve pressure at the knee joint</a:t>
            </a:r>
          </a:p>
          <a:p>
            <a:r>
              <a:rPr lang="en-US" dirty="0" smtClean="0"/>
              <a:t>Can also be static or dynamic 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  <p:pic>
        <p:nvPicPr>
          <p:cNvPr id="6146" name="Picture 2" descr="C:\Users\PHYSIO\Desktop\image-21-1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828800"/>
            <a:ext cx="2667001" cy="3428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Ankle foot orthosis (AFOs)</a:t>
            </a:r>
          </a:p>
          <a:p>
            <a:r>
              <a:rPr lang="en-US" dirty="0" smtClean="0"/>
              <a:t>Prevent injury, protect previously injured ankle, maintain foot in anatomical position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  <p:pic>
        <p:nvPicPr>
          <p:cNvPr id="7170" name="Picture 2" descr="C:\Users\PHYSIO\Desktop\image19-1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6400" y="2057400"/>
            <a:ext cx="2743200" cy="358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REHAB IN ORTHOPEDICS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Active use</a:t>
            </a:r>
          </a:p>
          <a:p>
            <a:r>
              <a:rPr lang="en-US" dirty="0" smtClean="0"/>
              <a:t>Pt to continue use of injured part within the limitations imposed by treatment</a:t>
            </a:r>
          </a:p>
          <a:p>
            <a:r>
              <a:rPr lang="en-US" dirty="0" smtClean="0"/>
              <a:t>The degree of function that is retained depends on nature of injury, risk of displacement &amp; extend of slintage </a:t>
            </a:r>
          </a:p>
          <a:p>
            <a:r>
              <a:rPr lang="en-US" dirty="0" smtClean="0"/>
              <a:t>Some injuries may require rest acutely </a:t>
            </a:r>
          </a:p>
          <a:p>
            <a:r>
              <a:rPr lang="en-US" dirty="0" smtClean="0"/>
              <a:t>Pt to return to activities as allowed without risk 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Foot orthosis</a:t>
            </a:r>
          </a:p>
          <a:p>
            <a:r>
              <a:rPr lang="en-US" dirty="0" smtClean="0"/>
              <a:t>Correct foot deformities, relieve foot pressure &amp; support foot to improve gait</a:t>
            </a:r>
          </a:p>
          <a:p>
            <a:r>
              <a:rPr lang="en-US" dirty="0" smtClean="0"/>
              <a:t>Can be full length or ¾ length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  <p:pic>
        <p:nvPicPr>
          <p:cNvPr id="8194" name="Picture 2" descr="C:\Users\PHYSIO\Desktop\images23-1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19600" y="2286000"/>
            <a:ext cx="4267200" cy="259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PROSTHESIS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Lower extremity prosthetics </a:t>
            </a:r>
          </a:p>
          <a:p>
            <a:r>
              <a:rPr lang="en-US" dirty="0" smtClean="0"/>
              <a:t>Artificially replaced limbs located at hip level or below</a:t>
            </a:r>
          </a:p>
          <a:p>
            <a:r>
              <a:rPr lang="en-US" dirty="0" smtClean="0"/>
              <a:t>Can be trans tibial (BK) or trans femoral (AK)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  <p:pic>
        <p:nvPicPr>
          <p:cNvPr id="9218" name="Picture 2" descr="C:\Users\PHYSIO\Desktop\image-8-1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981200"/>
            <a:ext cx="2819400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PROSTHESIS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Upper limb prosthesis</a:t>
            </a:r>
          </a:p>
          <a:p>
            <a:r>
              <a:rPr lang="en-US" dirty="0" smtClean="0"/>
              <a:t>Used to improve appearance or ability to perform tasks</a:t>
            </a:r>
          </a:p>
          <a:p>
            <a:r>
              <a:rPr lang="en-US" dirty="0" smtClean="0"/>
              <a:t>The 2 functions conflict with each other</a:t>
            </a:r>
          </a:p>
          <a:p>
            <a:r>
              <a:rPr lang="en-US" dirty="0" smtClean="0"/>
              <a:t>Attractive- less functional</a:t>
            </a:r>
          </a:p>
          <a:p>
            <a:r>
              <a:rPr lang="en-US" dirty="0" smtClean="0"/>
              <a:t>Unattractive- most functional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  <p:pic>
        <p:nvPicPr>
          <p:cNvPr id="10242" name="Picture 2" descr="C:\Users\PHYSIO\Desktop\image09-1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5000" y="1905000"/>
            <a:ext cx="2895600" cy="3809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990600" y="1600200"/>
            <a:ext cx="8153400" cy="4495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</a:t>
            </a:r>
          </a:p>
          <a:p>
            <a:pPr>
              <a:buNone/>
            </a:pPr>
            <a:endParaRPr lang="en-US" sz="6000" dirty="0" smtClean="0"/>
          </a:p>
          <a:p>
            <a:pPr>
              <a:buNone/>
            </a:pPr>
            <a:r>
              <a:rPr lang="en-US" sz="6000" dirty="0" smtClean="0"/>
              <a:t>      QUESTIONS???</a:t>
            </a:r>
            <a:endParaRPr lang="en-US" sz="6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REHAB IN ORTHOPEDICS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Active exercises </a:t>
            </a:r>
          </a:p>
          <a:p>
            <a:r>
              <a:rPr lang="en-US" dirty="0" smtClean="0"/>
              <a:t>Exe joints/ muscle from early stages </a:t>
            </a:r>
          </a:p>
          <a:p>
            <a:r>
              <a:rPr lang="en-US" dirty="0" smtClean="0"/>
              <a:t>Directed to preservation of muscle function</a:t>
            </a:r>
          </a:p>
          <a:p>
            <a:r>
              <a:rPr lang="en-US" dirty="0" smtClean="0"/>
              <a:t>When immobilization is no longer required, exe is to mobilize joints, build muscle power </a:t>
            </a:r>
          </a:p>
          <a:p>
            <a:r>
              <a:rPr lang="en-US" dirty="0" smtClean="0"/>
              <a:t>When # is united, exe is intensified to movement against gravity until power is restored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REHAB IN ORTHOPEDICS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Rehabilitation is supervised program to help people recovering from MSK disorders, injuries or diseases</a:t>
            </a:r>
          </a:p>
          <a:p>
            <a:r>
              <a:rPr lang="en-US" dirty="0" smtClean="0"/>
              <a:t>Restores motion, flexibility &amp; strength </a:t>
            </a:r>
          </a:p>
          <a:p>
            <a:r>
              <a:rPr lang="en-US" dirty="0" smtClean="0"/>
              <a:t>Also reduces symptoms, improves QOL</a:t>
            </a:r>
          </a:p>
          <a:p>
            <a:r>
              <a:rPr lang="en-US" dirty="0" smtClean="0"/>
              <a:t>Prevents complications associated with fracture disease &amp; immobilization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FRACTURE DISEASE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long, rest was considered the mainstay of fracture care</a:t>
            </a:r>
          </a:p>
          <a:p>
            <a:r>
              <a:rPr lang="en-US" dirty="0" smtClean="0"/>
              <a:t>Rest had to be:- </a:t>
            </a:r>
          </a:p>
          <a:p>
            <a:r>
              <a:rPr lang="en-US" dirty="0" smtClean="0"/>
              <a:t>Complete </a:t>
            </a:r>
          </a:p>
          <a:p>
            <a:r>
              <a:rPr lang="en-US" dirty="0" smtClean="0"/>
              <a:t>Prolonged </a:t>
            </a:r>
          </a:p>
          <a:p>
            <a:r>
              <a:rPr lang="en-US" dirty="0" smtClean="0"/>
              <a:t>Uninterrupted</a:t>
            </a:r>
          </a:p>
          <a:p>
            <a:r>
              <a:rPr lang="en-US" dirty="0" smtClean="0"/>
              <a:t>Enforced </a:t>
            </a:r>
          </a:p>
          <a:p>
            <a:r>
              <a:rPr lang="en-US" dirty="0" smtClean="0"/>
              <a:t>Involving the joints 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tnthiani@gmail.com </a:t>
            </a:r>
            <a:endParaRPr lang="en-NZ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P PPP theme">
  <a:themeElements>
    <a:clrScheme name="Custom 4">
      <a:dk1>
        <a:sysClr val="windowText" lastClr="000000"/>
      </a:dk1>
      <a:lt1>
        <a:sysClr val="window" lastClr="FFFFFF"/>
      </a:lt1>
      <a:dk2>
        <a:srgbClr val="04617B"/>
      </a:dk2>
      <a:lt2>
        <a:srgbClr val="6ADAFA"/>
      </a:lt2>
      <a:accent1>
        <a:srgbClr val="59A9F2"/>
      </a:accent1>
      <a:accent2>
        <a:srgbClr val="FF9900"/>
      </a:accent2>
      <a:accent3>
        <a:srgbClr val="0070C0"/>
      </a:accent3>
      <a:accent4>
        <a:srgbClr val="FF9900"/>
      </a:accent4>
      <a:accent5>
        <a:srgbClr val="0070C0"/>
      </a:accent5>
      <a:accent6>
        <a:srgbClr val="FF9900"/>
      </a:accent6>
      <a:hlink>
        <a:srgbClr val="00B0F0"/>
      </a:hlink>
      <a:folHlink>
        <a:srgbClr val="FF990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SEP PPP theme</Template>
  <TotalTime>346</TotalTime>
  <Words>2071</Words>
  <Application>Microsoft Office PowerPoint</Application>
  <PresentationFormat>On-screen Show (4:3)</PresentationFormat>
  <Paragraphs>427</Paragraphs>
  <Slides>63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SEP PPP theme</vt:lpstr>
      <vt:lpstr>REHABILITATION TECHNIQUES </vt:lpstr>
      <vt:lpstr>OBJECTIVES</vt:lpstr>
      <vt:lpstr>SPECIFIC OBJECTIVES</vt:lpstr>
      <vt:lpstr>REHAB IN ORTHOPEDICS </vt:lpstr>
      <vt:lpstr>REHAB IN ORTHOPEDICS </vt:lpstr>
      <vt:lpstr>REHAB IN ORTHOPEDICS </vt:lpstr>
      <vt:lpstr>REHAB IN ORTHOPEDICS </vt:lpstr>
      <vt:lpstr>REHAB IN ORTHOPEDICS </vt:lpstr>
      <vt:lpstr>FRACTURE DISEASE</vt:lpstr>
      <vt:lpstr>FRACTURE DISEASE </vt:lpstr>
      <vt:lpstr>FRACTURE DISEASE </vt:lpstr>
      <vt:lpstr>PREVENTION OF FRACTURE DISEASE</vt:lpstr>
      <vt:lpstr>OTHER COMPLICATION OF FRACTURES </vt:lpstr>
      <vt:lpstr>REHAB IN ORTHOPEDICS  </vt:lpstr>
      <vt:lpstr>PHYSIOTHERAPIST</vt:lpstr>
      <vt:lpstr>PHYSIOTHERAPIST</vt:lpstr>
      <vt:lpstr>PHYSIOTHERAPIST</vt:lpstr>
      <vt:lpstr>PHYSIOTHERAPIST</vt:lpstr>
      <vt:lpstr>PHYSIOTHERAPIST</vt:lpstr>
      <vt:lpstr>PHYSIOTHERAPIST</vt:lpstr>
      <vt:lpstr>PHYSIOTHERAPIST</vt:lpstr>
      <vt:lpstr>OCCUPATIONAL THERAPIST</vt:lpstr>
      <vt:lpstr>OCCUPATIONAL THERAPIST</vt:lpstr>
      <vt:lpstr>OCCUPATIONAL THERAPIST</vt:lpstr>
      <vt:lpstr>ORTHOPEDIC TECHNOLOGIST</vt:lpstr>
      <vt:lpstr>FOLLOW UP FOR REHABILITATION</vt:lpstr>
      <vt:lpstr>PHYSIOTHERAPY MODALITIES- ELECTROPHYSICAL AGENTS</vt:lpstr>
      <vt:lpstr>ELECTRICAL STIMULATION </vt:lpstr>
      <vt:lpstr>ELECTRICAL STIMULATION </vt:lpstr>
      <vt:lpstr>THERMAL/ HEAT THERAPY</vt:lpstr>
      <vt:lpstr>THERMAL/ HEAT THERAPY </vt:lpstr>
      <vt:lpstr>CRYOTHERAPY </vt:lpstr>
      <vt:lpstr>CRYOTHERAPY </vt:lpstr>
      <vt:lpstr>ULTRASOUND </vt:lpstr>
      <vt:lpstr>ULTRASOUND </vt:lpstr>
      <vt:lpstr>THERAPEUTIC EXERCISES </vt:lpstr>
      <vt:lpstr>THERAPEUTIC EXERCISES </vt:lpstr>
      <vt:lpstr>AMBULATORY AIDS</vt:lpstr>
      <vt:lpstr>PRESCRIPTION</vt:lpstr>
      <vt:lpstr>PARALLEL BARS </vt:lpstr>
      <vt:lpstr>PARALLEL BARS </vt:lpstr>
      <vt:lpstr>CANES </vt:lpstr>
      <vt:lpstr>CANES</vt:lpstr>
      <vt:lpstr>CANES</vt:lpstr>
      <vt:lpstr>WALKING FRAMES/ WALKERS</vt:lpstr>
      <vt:lpstr>WALKERS </vt:lpstr>
      <vt:lpstr>WALKERS</vt:lpstr>
      <vt:lpstr>CRUTCHES </vt:lpstr>
      <vt:lpstr>AXILLARY CRUTCH </vt:lpstr>
      <vt:lpstr>AXILLARY CRUTCHES </vt:lpstr>
      <vt:lpstr>ELBOW CRUTCH </vt:lpstr>
      <vt:lpstr>ORTHOSIS/ PROSTHESIS</vt:lpstr>
      <vt:lpstr>ORTHOSIS</vt:lpstr>
      <vt:lpstr>ORTHOSIS  </vt:lpstr>
      <vt:lpstr>ORTHOSIS </vt:lpstr>
      <vt:lpstr>ORTHOSIS </vt:lpstr>
      <vt:lpstr>ORTHOSIS </vt:lpstr>
      <vt:lpstr>ORTHOSIS </vt:lpstr>
      <vt:lpstr>ORTHOSIS </vt:lpstr>
      <vt:lpstr>ORTHOSIS </vt:lpstr>
      <vt:lpstr>PROSTHESIS</vt:lpstr>
      <vt:lpstr>PROSTHESIS </vt:lpstr>
      <vt:lpstr>Slide 63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REHABILITATION TECHNIQUES (REH- 303)</dc:title>
  <dc:creator>PHYSIO</dc:creator>
  <cp:lastModifiedBy>PHYSIO</cp:lastModifiedBy>
  <cp:revision>99</cp:revision>
  <dcterms:created xsi:type="dcterms:W3CDTF">2021-08-27T06:56:36Z</dcterms:created>
  <dcterms:modified xsi:type="dcterms:W3CDTF">2022-03-03T08:12:07Z</dcterms:modified>
</cp:coreProperties>
</file>