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Slides/notesSlide2.xml" ContentType="application/vnd.openxmlformats-officedocument.presentationml.notes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Slides/notesSlide3.xml" ContentType="application/vnd.openxmlformats-officedocument.presentationml.notes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Slides/notesSlide4.xml" ContentType="application/vnd.openxmlformats-officedocument.presentationml.notesSlide+xml"/>
  <Override PartName="/ppt/slides/slide210.xml" ContentType="application/vnd.openxmlformats-officedocument.presentationml.slide+xml"/>
  <Override PartName="/ppt/slides/slide211.xml" ContentType="application/vnd.openxmlformats-officedocument.presentationml.slide+xml"/>
  <Override PartName="/ppt/notesSlides/notesSlide5.xml" ContentType="application/vnd.openxmlformats-officedocument.presentationml.notes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588" autoAdjust="0"/>
    <p:restoredTop sz="84698" autoAdjust="0"/>
  </p:normalViewPr>
  <p:slideViewPr>
    <p:cSldViewPr>
      <p:cViewPr varScale="1">
        <p:scale>
          <a:sx n="74" d="100"/>
          <a:sy n="74" d="100"/>
        </p:scale>
        <p:origin x="-642" y="-90"/>
      </p:cViewPr>
      <p:guideLst>
        <p:guide orient="horz" pos="2160"/>
        <p:guide pos="2880"/>
      </p:guideLst>
    </p:cSldViewPr>
  </p:slideViewPr>
  <p:outlineViewPr>
    <p:cViewPr>
      <p:scale>
        <a:sx n="33" d="100"/>
        <a:sy n="33" d="100"/>
      </p:scale>
      <p:origin x="0" y="2608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slide" Target="slides/slide220.xml"/><Relationship Id="rId223" Type="http://schemas.openxmlformats.org/officeDocument/2006/relationships/slide" Target="slides/slide221.xml"/><Relationship Id="rId224" Type="http://schemas.openxmlformats.org/officeDocument/2006/relationships/slide" Target="slides/slide222.xml"/><Relationship Id="rId225" Type="http://schemas.openxmlformats.org/officeDocument/2006/relationships/slide" Target="slides/slide223.xml"/><Relationship Id="rId226" Type="http://schemas.openxmlformats.org/officeDocument/2006/relationships/slide" Target="slides/slide224.xml"/><Relationship Id="rId227" Type="http://schemas.openxmlformats.org/officeDocument/2006/relationships/slide" Target="slides/slide225.xml"/><Relationship Id="rId228" Type="http://schemas.openxmlformats.org/officeDocument/2006/relationships/slide" Target="slides/slide226.xml"/><Relationship Id="rId229" Type="http://schemas.openxmlformats.org/officeDocument/2006/relationships/slide" Target="slides/slide227.xml"/><Relationship Id="rId230" Type="http://schemas.openxmlformats.org/officeDocument/2006/relationships/slide" Target="slides/slide228.xml"/><Relationship Id="rId231" Type="http://schemas.openxmlformats.org/officeDocument/2006/relationships/slide" Target="slides/slide229.xml"/><Relationship Id="rId232" Type="http://schemas.openxmlformats.org/officeDocument/2006/relationships/slide" Target="slides/slide230.xml"/><Relationship Id="rId233" Type="http://schemas.openxmlformats.org/officeDocument/2006/relationships/slide" Target="slides/slide231.xml"/><Relationship Id="rId234" Type="http://schemas.openxmlformats.org/officeDocument/2006/relationships/slide" Target="slides/slide232.xml"/><Relationship Id="rId235" Type="http://schemas.openxmlformats.org/officeDocument/2006/relationships/slide" Target="slides/slide233.xml"/><Relationship Id="rId236" Type="http://schemas.openxmlformats.org/officeDocument/2006/relationships/slide" Target="slides/slide234.xml"/><Relationship Id="rId237" Type="http://schemas.openxmlformats.org/officeDocument/2006/relationships/slide" Target="slides/slide235.xml"/><Relationship Id="rId238" Type="http://schemas.openxmlformats.org/officeDocument/2006/relationships/slide" Target="slides/slide236.xml"/><Relationship Id="rId239" Type="http://schemas.openxmlformats.org/officeDocument/2006/relationships/slide" Target="slides/slide237.xml"/><Relationship Id="rId240" Type="http://schemas.openxmlformats.org/officeDocument/2006/relationships/slide" Target="slides/slide238.xml"/><Relationship Id="rId241" Type="http://schemas.openxmlformats.org/officeDocument/2006/relationships/slide" Target="slides/slide239.xml"/><Relationship Id="rId242" Type="http://schemas.openxmlformats.org/officeDocument/2006/relationships/slide" Target="slides/slide240.xml"/><Relationship Id="rId243" Type="http://schemas.openxmlformats.org/officeDocument/2006/relationships/slide" Target="slides/slide241.xml"/><Relationship Id="rId244" Type="http://schemas.openxmlformats.org/officeDocument/2006/relationships/slide" Target="slides/slide242.xml"/><Relationship Id="rId245" Type="http://schemas.openxmlformats.org/officeDocument/2006/relationships/slide" Target="slides/slide243.xml"/><Relationship Id="rId246" Type="http://schemas.openxmlformats.org/officeDocument/2006/relationships/slide" Target="slides/slide244.xml"/><Relationship Id="rId247" Type="http://schemas.openxmlformats.org/officeDocument/2006/relationships/slide" Target="slides/slide245.xml"/><Relationship Id="rId248" Type="http://schemas.openxmlformats.org/officeDocument/2006/relationships/slide" Target="slides/slide246.xml"/><Relationship Id="rId249" Type="http://schemas.openxmlformats.org/officeDocument/2006/relationships/slide" Target="slides/slide247.xml"/><Relationship Id="rId250" Type="http://schemas.openxmlformats.org/officeDocument/2006/relationships/slide" Target="slides/slide248.xml"/><Relationship Id="rId251" Type="http://schemas.openxmlformats.org/officeDocument/2006/relationships/slide" Target="slides/slide249.xml"/><Relationship Id="rId252" Type="http://schemas.openxmlformats.org/officeDocument/2006/relationships/slide" Target="slides/slide250.xml"/><Relationship Id="rId253" Type="http://schemas.openxmlformats.org/officeDocument/2006/relationships/slide" Target="slides/slide251.xml"/><Relationship Id="rId254" Type="http://schemas.openxmlformats.org/officeDocument/2006/relationships/slide" Target="slides/slide252.xml"/><Relationship Id="rId255" Type="http://schemas.openxmlformats.org/officeDocument/2006/relationships/slide" Target="slides/slide253.xml"/><Relationship Id="rId256" Type="http://schemas.openxmlformats.org/officeDocument/2006/relationships/slide" Target="slides/slide254.xml"/><Relationship Id="rId257" Type="http://schemas.openxmlformats.org/officeDocument/2006/relationships/slide" Target="slides/slide255.xml"/><Relationship Id="rId258" Type="http://schemas.openxmlformats.org/officeDocument/2006/relationships/slide" Target="slides/slide256.xml"/><Relationship Id="rId259" Type="http://schemas.openxmlformats.org/officeDocument/2006/relationships/slide" Target="slides/slide257.xml"/><Relationship Id="rId260" Type="http://schemas.openxmlformats.org/officeDocument/2006/relationships/slide" Target="slides/slide258.xml"/><Relationship Id="rId261" Type="http://schemas.openxmlformats.org/officeDocument/2006/relationships/slide" Target="slides/slide259.xml"/><Relationship Id="rId262" Type="http://schemas.openxmlformats.org/officeDocument/2006/relationships/slide" Target="slides/slide260.xml"/><Relationship Id="rId263" Type="http://schemas.openxmlformats.org/officeDocument/2006/relationships/slide" Target="slides/slide261.xml"/><Relationship Id="rId264" Type="http://schemas.openxmlformats.org/officeDocument/2006/relationships/slide" Target="slides/slide262.xml"/><Relationship Id="rId265" Type="http://schemas.openxmlformats.org/officeDocument/2006/relationships/slide" Target="slides/slide263.xml"/><Relationship Id="rId266" Type="http://schemas.openxmlformats.org/officeDocument/2006/relationships/slide" Target="slides/slide264.xml"/><Relationship Id="rId267" Type="http://schemas.openxmlformats.org/officeDocument/2006/relationships/slide" Target="slides/slide265.xml"/><Relationship Id="rId268" Type="http://schemas.openxmlformats.org/officeDocument/2006/relationships/slide" Target="slides/slide266.xml"/><Relationship Id="rId269" Type="http://schemas.openxmlformats.org/officeDocument/2006/relationships/slide" Target="slides/slide267.xml"/><Relationship Id="rId270" Type="http://schemas.openxmlformats.org/officeDocument/2006/relationships/slide" Target="slides/slide268.xml"/><Relationship Id="rId271" Type="http://schemas.openxmlformats.org/officeDocument/2006/relationships/slide" Target="slides/slide269.xml"/><Relationship Id="rId272" Type="http://schemas.openxmlformats.org/officeDocument/2006/relationships/slide" Target="slides/slide270.xml"/><Relationship Id="rId273" Type="http://schemas.openxmlformats.org/officeDocument/2006/relationships/slide" Target="slides/slide271.xml"/><Relationship Id="rId274" Type="http://schemas.openxmlformats.org/officeDocument/2006/relationships/slide" Target="slides/slide272.xml"/><Relationship Id="rId275" Type="http://schemas.openxmlformats.org/officeDocument/2006/relationships/slide" Target="slides/slide273.xml"/><Relationship Id="rId276" Type="http://schemas.openxmlformats.org/officeDocument/2006/relationships/slide" Target="slides/slide274.xml"/><Relationship Id="rId277" Type="http://schemas.openxmlformats.org/officeDocument/2006/relationships/slide" Target="slides/slide275.xml"/><Relationship Id="rId278" Type="http://schemas.openxmlformats.org/officeDocument/2006/relationships/tableStyles" Target="tableStyles.xml"/><Relationship Id="rId279" Type="http://schemas.openxmlformats.org/officeDocument/2006/relationships/presProps" Target="presProps.xml"/><Relationship Id="rId280" Type="http://schemas.openxmlformats.org/officeDocument/2006/relationships/viewProps" Target="viewProps.xml"/><Relationship Id="rId28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7" name=""/>
        <p:cNvGrpSpPr/>
        <p:nvPr/>
      </p:nvGrpSpPr>
      <p:grpSpPr>
        <a:xfrm>
          <a:off x="0" y="0"/>
          <a:ext cx="0" cy="0"/>
          <a:chOff x="0" y="0"/>
          <a:chExt cx="0" cy="0"/>
        </a:xfrm>
      </p:grpSpPr>
      <p:sp>
        <p:nvSpPr>
          <p:cNvPr id="1049161"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9162"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8B48E1C4-6908-4935-BC93-355FFA64FAF5}" type="datetimeFigureOut">
              <a:rPr lang="en-US" smtClean="0"/>
              <a:t>5/16/2022</a:t>
            </a:fld>
            <a:endParaRPr lang="en-US"/>
          </a:p>
        </p:txBody>
      </p:sp>
      <p:sp>
        <p:nvSpPr>
          <p:cNvPr id="1049163"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9164"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65"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9166"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D625EDB1-9412-46C0-93CD-F046B70A43F0}"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0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0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US"/>
          </a:p>
        </p:txBody>
      </p:sp>
      <p:sp>
        <p:nvSpPr>
          <p:cNvPr id="1048613" name="Slide Number Placeholder 3"/>
          <p:cNvSpPr>
            <a:spLocks noGrp="1"/>
          </p:cNvSpPr>
          <p:nvPr>
            <p:ph type="sldNum" sz="quarter" idx="10"/>
          </p:nvPr>
        </p:nvSpPr>
        <p:spPr/>
        <p:txBody>
          <a:bodyPr/>
          <a:p>
            <a:fld id="{D625EDB1-9412-46C0-93CD-F046B70A43F0}"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8852" name="Slide Image Placeholder 1"/>
          <p:cNvSpPr>
            <a:spLocks noChangeAspect="1" noRot="1" noGrp="1"/>
          </p:cNvSpPr>
          <p:nvPr>
            <p:ph type="sldImg"/>
          </p:nvPr>
        </p:nvSpPr>
        <p:spPr/>
      </p:sp>
      <p:sp>
        <p:nvSpPr>
          <p:cNvPr id="1048853" name="Notes Placeholder 2"/>
          <p:cNvSpPr>
            <a:spLocks noGrp="1"/>
          </p:cNvSpPr>
          <p:nvPr>
            <p:ph type="body" idx="1"/>
          </p:nvPr>
        </p:nvSpPr>
        <p:spPr/>
        <p:txBody>
          <a:bodyPr>
            <a:normAutofit/>
          </a:bodyPr>
          <a:p>
            <a:endParaRPr dirty="0" lang="fr-FR"/>
          </a:p>
        </p:txBody>
      </p:sp>
      <p:sp>
        <p:nvSpPr>
          <p:cNvPr id="1048854" name="Slide Number Placeholder 3"/>
          <p:cNvSpPr>
            <a:spLocks noGrp="1"/>
          </p:cNvSpPr>
          <p:nvPr>
            <p:ph type="sldNum" sz="quarter" idx="10"/>
          </p:nvPr>
        </p:nvSpPr>
        <p:spPr/>
        <p:txBody>
          <a:bodyPr/>
          <a:p>
            <a:fld id="{593C2341-1767-4B23-A5B1-C1DEE76643D7}" type="slidenum">
              <a:rPr lang="fr-FR" smtClean="0"/>
              <a:t>131</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48985" name="Slide Image Placeholder 1"/>
          <p:cNvSpPr>
            <a:spLocks noChangeAspect="1" noRot="1" noGrp="1"/>
          </p:cNvSpPr>
          <p:nvPr>
            <p:ph type="sldImg"/>
          </p:nvPr>
        </p:nvSpPr>
        <p:spPr/>
      </p:sp>
      <p:sp>
        <p:nvSpPr>
          <p:cNvPr id="1048986" name="Notes Placeholder 2"/>
          <p:cNvSpPr>
            <a:spLocks noGrp="1"/>
          </p:cNvSpPr>
          <p:nvPr>
            <p:ph type="body" idx="1"/>
          </p:nvPr>
        </p:nvSpPr>
        <p:spPr/>
        <p:txBody>
          <a:bodyPr/>
          <a:p>
            <a:r>
              <a:rPr dirty="0" lang="en-US"/>
              <a:t>Astrocytes or </a:t>
            </a:r>
            <a:r>
              <a:rPr dirty="0" lang="en-US" err="1"/>
              <a:t>astroglia</a:t>
            </a:r>
            <a:r>
              <a:rPr dirty="0" lang="en-US"/>
              <a:t>: star shaped glial</a:t>
            </a:r>
            <a:r>
              <a:rPr baseline="0" dirty="0" lang="en-US"/>
              <a:t> cells of the central nervous system; help in maintenance of blood brain barrier and secretion and absorption of neurotransmitters </a:t>
            </a:r>
            <a:endParaRPr dirty="0" lang="en-US"/>
          </a:p>
        </p:txBody>
      </p:sp>
      <p:sp>
        <p:nvSpPr>
          <p:cNvPr id="1048987" name="Slide Number Placeholder 3"/>
          <p:cNvSpPr>
            <a:spLocks noGrp="1"/>
          </p:cNvSpPr>
          <p:nvPr>
            <p:ph type="sldNum" sz="quarter" idx="10"/>
          </p:nvPr>
        </p:nvSpPr>
        <p:spPr/>
        <p:txBody>
          <a:bodyPr/>
          <a:p>
            <a:fld id="{313F77F6-CD84-4079-9BC7-3C6C2BA441AD}" type="slidenum">
              <a:rPr lang="en-US" smtClean="0"/>
              <a:t>204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8998" name="Slide Image Placeholder 1"/>
          <p:cNvSpPr>
            <a:spLocks noChangeAspect="1" noRot="1" noGrp="1"/>
          </p:cNvSpPr>
          <p:nvPr>
            <p:ph type="sldImg"/>
          </p:nvPr>
        </p:nvSpPr>
        <p:spPr/>
      </p:sp>
      <p:sp>
        <p:nvSpPr>
          <p:cNvPr id="1048999" name="Notes Placeholder 2"/>
          <p:cNvSpPr>
            <a:spLocks noGrp="1"/>
          </p:cNvSpPr>
          <p:nvPr>
            <p:ph type="body" idx="1"/>
          </p:nvPr>
        </p:nvSpPr>
        <p:spPr/>
        <p:txBody>
          <a:bodyPr/>
          <a:p>
            <a:r>
              <a:rPr dirty="0" lang="en-US" err="1"/>
              <a:t>IgG-oligoclonal</a:t>
            </a:r>
            <a:r>
              <a:rPr baseline="0" dirty="0" lang="en-US"/>
              <a:t> antibody; seen in other conditions </a:t>
            </a:r>
            <a:r>
              <a:rPr baseline="0" dirty="0" lang="en-US" err="1"/>
              <a:t>eg</a:t>
            </a:r>
            <a:r>
              <a:rPr baseline="0" dirty="0" lang="en-US"/>
              <a:t> syphilis </a:t>
            </a:r>
            <a:endParaRPr dirty="0" lang="en-US"/>
          </a:p>
        </p:txBody>
      </p:sp>
      <p:sp>
        <p:nvSpPr>
          <p:cNvPr id="1049000" name="Slide Number Placeholder 3"/>
          <p:cNvSpPr>
            <a:spLocks noGrp="1"/>
          </p:cNvSpPr>
          <p:nvPr>
            <p:ph type="sldNum" sz="quarter" idx="10"/>
          </p:nvPr>
        </p:nvSpPr>
        <p:spPr/>
        <p:txBody>
          <a:bodyPr/>
          <a:p>
            <a:fld id="{313F77F6-CD84-4079-9BC7-3C6C2BA441AD}" type="slidenum">
              <a:rPr lang="en-US" smtClean="0"/>
              <a:t>209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49005" name="Slide Image Placeholder 1"/>
          <p:cNvSpPr>
            <a:spLocks noChangeAspect="1" noRot="1" noGrp="1"/>
          </p:cNvSpPr>
          <p:nvPr>
            <p:ph type="sldImg"/>
          </p:nvPr>
        </p:nvSpPr>
        <p:spPr/>
      </p:sp>
      <p:sp>
        <p:nvSpPr>
          <p:cNvPr id="1049006" name="Notes Placeholder 2"/>
          <p:cNvSpPr>
            <a:spLocks noGrp="1"/>
          </p:cNvSpPr>
          <p:nvPr>
            <p:ph type="body" idx="1"/>
          </p:nvPr>
        </p:nvSpPr>
        <p:spPr/>
        <p:txBody>
          <a:bodyPr/>
          <a:p>
            <a:r>
              <a:rPr dirty="0" lang="en-US"/>
              <a:t>Medications for specific symptoms: </a:t>
            </a:r>
          </a:p>
          <a:p>
            <a:r>
              <a:rPr dirty="0" lang="en-US"/>
              <a:t>Spasticity: baclofen, diazepam </a:t>
            </a:r>
          </a:p>
          <a:p>
            <a:r>
              <a:rPr dirty="0" lang="en-US"/>
              <a:t>Fatigue: antidepressants </a:t>
            </a:r>
          </a:p>
          <a:p>
            <a:r>
              <a:rPr dirty="0" lang="en-US"/>
              <a:t>Pain; codeine, aspirin </a:t>
            </a:r>
          </a:p>
          <a:p>
            <a:r>
              <a:rPr dirty="0" lang="en-US"/>
              <a:t>Sexual dysfunction: sildenafil -Viagra (aphrodisiacs)</a:t>
            </a:r>
            <a:r>
              <a:rPr baseline="0" dirty="0" lang="en-US"/>
              <a:t> </a:t>
            </a:r>
            <a:endParaRPr dirty="0" lang="en-US"/>
          </a:p>
          <a:p>
            <a:r>
              <a:rPr dirty="0" lang="en-US"/>
              <a:t>Tremor; Isoniazid, propranolol</a:t>
            </a:r>
          </a:p>
          <a:p>
            <a:endParaRPr dirty="0" lang="en-US"/>
          </a:p>
        </p:txBody>
      </p:sp>
      <p:sp>
        <p:nvSpPr>
          <p:cNvPr id="1049007" name="Slide Number Placeholder 3"/>
          <p:cNvSpPr>
            <a:spLocks noGrp="1"/>
          </p:cNvSpPr>
          <p:nvPr>
            <p:ph type="sldNum" sz="quarter" idx="10"/>
          </p:nvPr>
        </p:nvSpPr>
        <p:spPr/>
        <p:txBody>
          <a:bodyPr/>
          <a:p>
            <a:fld id="{313F77F6-CD84-4079-9BC7-3C6C2BA441AD}" type="slidenum">
              <a:rPr lang="en-US" smtClean="0"/>
              <a:t>211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7" name=""/>
        <p:cNvGrpSpPr/>
        <p:nvPr/>
      </p:nvGrpSpPr>
      <p:grpSpPr>
        <a:xfrm>
          <a:off x="0" y="0"/>
          <a:ext cx="0" cy="0"/>
          <a:chOff x="0" y="0"/>
          <a:chExt cx="0" cy="0"/>
        </a:xfrm>
      </p:grpSpPr>
      <p:sp>
        <p:nvSpPr>
          <p:cNvPr id="1048694" name="Title 1"/>
          <p:cNvSpPr>
            <a:spLocks noGrp="1"/>
          </p:cNvSpPr>
          <p:nvPr>
            <p:ph type="ctrTitle"/>
          </p:nvPr>
        </p:nvSpPr>
        <p:spPr>
          <a:xfrm>
            <a:off x="685800" y="2130425"/>
            <a:ext cx="7772400" cy="1470025"/>
          </a:xfrm>
        </p:spPr>
        <p:txBody>
          <a:bodyPr/>
          <a:p>
            <a:r>
              <a:rPr lang="en-US"/>
              <a:t>Click to edit Master title style</a:t>
            </a:r>
          </a:p>
        </p:txBody>
      </p:sp>
      <p:sp>
        <p:nvSpPr>
          <p:cNvPr id="104869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96" name="Date Placeholder 3"/>
          <p:cNvSpPr>
            <a:spLocks noGrp="1"/>
          </p:cNvSpPr>
          <p:nvPr>
            <p:ph type="dt" sz="half" idx="10"/>
          </p:nvPr>
        </p:nvSpPr>
        <p:spPr/>
        <p:txBody>
          <a:bodyPr/>
          <a:p>
            <a:fld id="{E4E29B62-7C28-44C8-8403-763F44BB4282}" type="datetimeFigureOut">
              <a:rPr lang="en-US" smtClean="0"/>
              <a:t>5/16/2022</a:t>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2" name=""/>
        <p:cNvGrpSpPr/>
        <p:nvPr/>
      </p:nvGrpSpPr>
      <p:grpSpPr>
        <a:xfrm>
          <a:off x="0" y="0"/>
          <a:ext cx="0" cy="0"/>
          <a:chOff x="0" y="0"/>
          <a:chExt cx="0" cy="0"/>
        </a:xfrm>
      </p:grpSpPr>
      <p:sp>
        <p:nvSpPr>
          <p:cNvPr id="1049133" name="Title 1"/>
          <p:cNvSpPr>
            <a:spLocks noGrp="1"/>
          </p:cNvSpPr>
          <p:nvPr>
            <p:ph type="title"/>
          </p:nvPr>
        </p:nvSpPr>
        <p:spPr/>
        <p:txBody>
          <a:bodyPr/>
          <a:p>
            <a:r>
              <a:rPr lang="en-US"/>
              <a:t>Click to edit Master title style</a:t>
            </a:r>
          </a:p>
        </p:txBody>
      </p:sp>
      <p:sp>
        <p:nvSpPr>
          <p:cNvPr id="104913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35" name="Date Placeholder 3"/>
          <p:cNvSpPr>
            <a:spLocks noGrp="1"/>
          </p:cNvSpPr>
          <p:nvPr>
            <p:ph type="dt" sz="half" idx="10"/>
          </p:nvPr>
        </p:nvSpPr>
        <p:spPr/>
        <p:txBody>
          <a:bodyPr/>
          <a:p>
            <a:fld id="{E4E29B62-7C28-44C8-8403-763F44BB4282}" type="datetimeFigureOut">
              <a:rPr lang="en-US" smtClean="0"/>
              <a:t>5/16/2022</a:t>
            </a:fld>
            <a:endParaRPr lang="en-US"/>
          </a:p>
        </p:txBody>
      </p:sp>
      <p:sp>
        <p:nvSpPr>
          <p:cNvPr id="1049136" name="Footer Placeholder 4"/>
          <p:cNvSpPr>
            <a:spLocks noGrp="1"/>
          </p:cNvSpPr>
          <p:nvPr>
            <p:ph type="ftr" sz="quarter" idx="11"/>
          </p:nvPr>
        </p:nvSpPr>
        <p:spPr/>
        <p:txBody>
          <a:bodyPr/>
          <a:p>
            <a:endParaRPr lang="en-US"/>
          </a:p>
        </p:txBody>
      </p:sp>
      <p:sp>
        <p:nvSpPr>
          <p:cNvPr id="1049137" name="Slide Number Placeholder 5"/>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0" name=""/>
        <p:cNvGrpSpPr/>
        <p:nvPr/>
      </p:nvGrpSpPr>
      <p:grpSpPr>
        <a:xfrm>
          <a:off x="0" y="0"/>
          <a:ext cx="0" cy="0"/>
          <a:chOff x="0" y="0"/>
          <a:chExt cx="0" cy="0"/>
        </a:xfrm>
      </p:grpSpPr>
      <p:sp>
        <p:nvSpPr>
          <p:cNvPr id="1049122"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9123"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24" name="Date Placeholder 3"/>
          <p:cNvSpPr>
            <a:spLocks noGrp="1"/>
          </p:cNvSpPr>
          <p:nvPr>
            <p:ph type="dt" sz="half" idx="10"/>
          </p:nvPr>
        </p:nvSpPr>
        <p:spPr/>
        <p:txBody>
          <a:bodyPr/>
          <a:p>
            <a:fld id="{E4E29B62-7C28-44C8-8403-763F44BB4282}" type="datetimeFigureOut">
              <a:rPr lang="en-US" smtClean="0"/>
              <a:t>5/16/2022</a:t>
            </a:fld>
            <a:endParaRPr lang="en-US"/>
          </a:p>
        </p:txBody>
      </p:sp>
      <p:sp>
        <p:nvSpPr>
          <p:cNvPr id="1049125" name="Footer Placeholder 4"/>
          <p:cNvSpPr>
            <a:spLocks noGrp="1"/>
          </p:cNvSpPr>
          <p:nvPr>
            <p:ph type="ftr" sz="quarter" idx="11"/>
          </p:nvPr>
        </p:nvSpPr>
        <p:spPr/>
        <p:txBody>
          <a:bodyPr/>
          <a:p>
            <a:endParaRPr lang="en-US"/>
          </a:p>
        </p:txBody>
      </p:sp>
      <p:sp>
        <p:nvSpPr>
          <p:cNvPr id="1049126" name="Slide Number Placeholder 5"/>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491" name=""/>
        <p:cNvGrpSpPr/>
        <p:nvPr/>
      </p:nvGrpSpPr>
      <p:grpSpPr>
        <a:xfrm>
          <a:off x="0" y="0"/>
          <a:ext cx="0" cy="0"/>
          <a:chOff x="0" y="0"/>
          <a:chExt cx="0" cy="0"/>
        </a:xfrm>
      </p:grpSpPr>
      <p:sp>
        <p:nvSpPr>
          <p:cNvPr id="1048957" name="Title 1"/>
          <p:cNvSpPr>
            <a:spLocks noGrp="1"/>
          </p:cNvSpPr>
          <p:nvPr>
            <p:ph type="title"/>
          </p:nvPr>
        </p:nvSpPr>
        <p:spPr>
          <a:xfrm>
            <a:off x="457200" y="274638"/>
            <a:ext cx="8229600" cy="1143000"/>
          </a:xfrm>
        </p:spPr>
        <p:txBody>
          <a:bodyPr/>
          <a:p>
            <a:r>
              <a:rPr lang="en-US"/>
              <a:t>Click to edit Master title style</a:t>
            </a:r>
            <a:endParaRPr lang="en-GB"/>
          </a:p>
        </p:txBody>
      </p:sp>
      <p:sp>
        <p:nvSpPr>
          <p:cNvPr id="1048958" name="Table Placeholder 2"/>
          <p:cNvSpPr>
            <a:spLocks noGrp="1"/>
          </p:cNvSpPr>
          <p:nvPr>
            <p:ph type="tbl" idx="1"/>
          </p:nvPr>
        </p:nvSpPr>
        <p:spPr>
          <a:xfrm>
            <a:off x="457200" y="1600200"/>
            <a:ext cx="8229600" cy="4525963"/>
          </a:xfrm>
        </p:spPr>
        <p:txBody>
          <a:bodyPr/>
          <a:p>
            <a:pPr lvl="0"/>
            <a:endParaRPr lang="en-GB" noProof="0"/>
          </a:p>
        </p:txBody>
      </p:sp>
      <p:sp>
        <p:nvSpPr>
          <p:cNvPr id="1048959" name="Rectangle 4"/>
          <p:cNvSpPr>
            <a:spLocks noGrp="1" noChangeArrowheads="1"/>
          </p:cNvSpPr>
          <p:nvPr>
            <p:ph type="dt" sz="half" idx="10"/>
          </p:nvPr>
        </p:nvSpPr>
        <p:spPr/>
        <p:txBody>
          <a:bodyPr/>
          <a:p>
            <a:endParaRPr lang="en-GB"/>
          </a:p>
        </p:txBody>
      </p:sp>
      <p:sp>
        <p:nvSpPr>
          <p:cNvPr id="1048960" name="Rectangle 5"/>
          <p:cNvSpPr>
            <a:spLocks noGrp="1" noChangeArrowheads="1"/>
          </p:cNvSpPr>
          <p:nvPr>
            <p:ph type="ftr" sz="quarter" idx="11"/>
          </p:nvPr>
        </p:nvSpPr>
        <p:spPr/>
        <p:txBody>
          <a:bodyPr/>
          <a:p>
            <a:r>
              <a:rPr lang="en-GB"/>
              <a:t>Neurology LA</a:t>
            </a:r>
          </a:p>
        </p:txBody>
      </p:sp>
      <p:sp>
        <p:nvSpPr>
          <p:cNvPr id="1048961" name="Rectangle 6"/>
          <p:cNvSpPr>
            <a:spLocks noGrp="1" noChangeArrowheads="1"/>
          </p:cNvSpPr>
          <p:nvPr>
            <p:ph type="sldNum" sz="quarter" idx="12"/>
          </p:nvPr>
        </p:nvSpPr>
        <p:spPr/>
        <p:txBody>
          <a:bodyPr/>
          <a:p>
            <a:fld id="{B2811B90-3B74-4C72-AAB0-380788BFFEBB}"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6"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p>
            <a:fld id="{E4E29B62-7C28-44C8-8403-763F44BB4282}" type="datetimeFigureOut">
              <a:rPr lang="en-US" smtClean="0"/>
              <a:t>5/16/2022</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5" name=""/>
        <p:cNvGrpSpPr/>
        <p:nvPr/>
      </p:nvGrpSpPr>
      <p:grpSpPr>
        <a:xfrm>
          <a:off x="0" y="0"/>
          <a:ext cx="0" cy="0"/>
          <a:chOff x="0" y="0"/>
          <a:chExt cx="0" cy="0"/>
        </a:xfrm>
      </p:grpSpPr>
      <p:sp>
        <p:nvSpPr>
          <p:cNvPr id="1048594"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59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6" name="Date Placeholder 3"/>
          <p:cNvSpPr>
            <a:spLocks noGrp="1"/>
          </p:cNvSpPr>
          <p:nvPr>
            <p:ph type="dt" sz="half" idx="10"/>
          </p:nvPr>
        </p:nvSpPr>
        <p:spPr/>
        <p:txBody>
          <a:bodyPr/>
          <a:p>
            <a:fld id="{E4E29B62-7C28-44C8-8403-763F44BB4282}" type="datetimeFigureOut">
              <a:rPr lang="en-US" smtClean="0"/>
              <a:t>5/16/2022</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3" name=""/>
        <p:cNvGrpSpPr/>
        <p:nvPr/>
      </p:nvGrpSpPr>
      <p:grpSpPr>
        <a:xfrm>
          <a:off x="0" y="0"/>
          <a:ext cx="0" cy="0"/>
          <a:chOff x="0" y="0"/>
          <a:chExt cx="0" cy="0"/>
        </a:xfrm>
      </p:grpSpPr>
      <p:sp>
        <p:nvSpPr>
          <p:cNvPr id="1049138" name="Title 1"/>
          <p:cNvSpPr>
            <a:spLocks noGrp="1"/>
          </p:cNvSpPr>
          <p:nvPr>
            <p:ph type="title"/>
          </p:nvPr>
        </p:nvSpPr>
        <p:spPr/>
        <p:txBody>
          <a:bodyPr/>
          <a:p>
            <a:r>
              <a:rPr lang="en-US"/>
              <a:t>Click to edit Master title style</a:t>
            </a:r>
          </a:p>
        </p:txBody>
      </p:sp>
      <p:sp>
        <p:nvSpPr>
          <p:cNvPr id="104913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4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41" name="Date Placeholder 4"/>
          <p:cNvSpPr>
            <a:spLocks noGrp="1"/>
          </p:cNvSpPr>
          <p:nvPr>
            <p:ph type="dt" sz="half" idx="10"/>
          </p:nvPr>
        </p:nvSpPr>
        <p:spPr/>
        <p:txBody>
          <a:bodyPr/>
          <a:p>
            <a:fld id="{E4E29B62-7C28-44C8-8403-763F44BB4282}" type="datetimeFigureOut">
              <a:rPr lang="en-US" smtClean="0"/>
              <a:t>5/16/2022</a:t>
            </a:fld>
            <a:endParaRPr lang="en-US"/>
          </a:p>
        </p:txBody>
      </p:sp>
      <p:sp>
        <p:nvSpPr>
          <p:cNvPr id="1049142" name="Footer Placeholder 5"/>
          <p:cNvSpPr>
            <a:spLocks noGrp="1"/>
          </p:cNvSpPr>
          <p:nvPr>
            <p:ph type="ftr" sz="quarter" idx="11"/>
          </p:nvPr>
        </p:nvSpPr>
        <p:spPr/>
        <p:txBody>
          <a:bodyPr/>
          <a:p>
            <a:endParaRPr lang="en-US"/>
          </a:p>
        </p:txBody>
      </p:sp>
      <p:sp>
        <p:nvSpPr>
          <p:cNvPr id="1049143" name="Slide Number Placeholder 6"/>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4" name=""/>
        <p:cNvGrpSpPr/>
        <p:nvPr/>
      </p:nvGrpSpPr>
      <p:grpSpPr>
        <a:xfrm>
          <a:off x="0" y="0"/>
          <a:ext cx="0" cy="0"/>
          <a:chOff x="0" y="0"/>
          <a:chExt cx="0" cy="0"/>
        </a:xfrm>
      </p:grpSpPr>
      <p:sp>
        <p:nvSpPr>
          <p:cNvPr id="1049144" name="Title 1"/>
          <p:cNvSpPr>
            <a:spLocks noGrp="1"/>
          </p:cNvSpPr>
          <p:nvPr>
            <p:ph type="title"/>
          </p:nvPr>
        </p:nvSpPr>
        <p:spPr/>
        <p:txBody>
          <a:bodyPr/>
          <a:p>
            <a:r>
              <a:rPr lang="en-US"/>
              <a:t>Click to edit Master title style</a:t>
            </a:r>
          </a:p>
        </p:txBody>
      </p:sp>
      <p:sp>
        <p:nvSpPr>
          <p:cNvPr id="104914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14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4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14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49" name="Date Placeholder 6"/>
          <p:cNvSpPr>
            <a:spLocks noGrp="1"/>
          </p:cNvSpPr>
          <p:nvPr>
            <p:ph type="dt" sz="half" idx="10"/>
          </p:nvPr>
        </p:nvSpPr>
        <p:spPr/>
        <p:txBody>
          <a:bodyPr/>
          <a:p>
            <a:fld id="{E4E29B62-7C28-44C8-8403-763F44BB4282}" type="datetimeFigureOut">
              <a:rPr lang="en-US" smtClean="0"/>
              <a:t>5/16/2022</a:t>
            </a:fld>
            <a:endParaRPr lang="en-US"/>
          </a:p>
        </p:txBody>
      </p:sp>
      <p:sp>
        <p:nvSpPr>
          <p:cNvPr id="1049150" name="Footer Placeholder 7"/>
          <p:cNvSpPr>
            <a:spLocks noGrp="1"/>
          </p:cNvSpPr>
          <p:nvPr>
            <p:ph type="ftr" sz="quarter" idx="11"/>
          </p:nvPr>
        </p:nvSpPr>
        <p:spPr/>
        <p:txBody>
          <a:bodyPr/>
          <a:p>
            <a:endParaRPr lang="en-US"/>
          </a:p>
        </p:txBody>
      </p:sp>
      <p:sp>
        <p:nvSpPr>
          <p:cNvPr id="1049151" name="Slide Number Placeholder 8"/>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9"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p>
        </p:txBody>
      </p:sp>
      <p:sp>
        <p:nvSpPr>
          <p:cNvPr id="1048606" name="Date Placeholder 2"/>
          <p:cNvSpPr>
            <a:spLocks noGrp="1"/>
          </p:cNvSpPr>
          <p:nvPr>
            <p:ph type="dt" sz="half" idx="10"/>
          </p:nvPr>
        </p:nvSpPr>
        <p:spPr/>
        <p:txBody>
          <a:bodyPr/>
          <a:p>
            <a:fld id="{E4E29B62-7C28-44C8-8403-763F44BB4282}" type="datetimeFigureOut">
              <a:rPr lang="en-US" smtClean="0"/>
              <a:t>5/16/2022</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5" name=""/>
        <p:cNvGrpSpPr/>
        <p:nvPr/>
      </p:nvGrpSpPr>
      <p:grpSpPr>
        <a:xfrm>
          <a:off x="0" y="0"/>
          <a:ext cx="0" cy="0"/>
          <a:chOff x="0" y="0"/>
          <a:chExt cx="0" cy="0"/>
        </a:xfrm>
      </p:grpSpPr>
      <p:sp>
        <p:nvSpPr>
          <p:cNvPr id="1049152" name="Date Placeholder 1"/>
          <p:cNvSpPr>
            <a:spLocks noGrp="1"/>
          </p:cNvSpPr>
          <p:nvPr>
            <p:ph type="dt" sz="half" idx="10"/>
          </p:nvPr>
        </p:nvSpPr>
        <p:spPr/>
        <p:txBody>
          <a:bodyPr/>
          <a:p>
            <a:fld id="{E4E29B62-7C28-44C8-8403-763F44BB4282}" type="datetimeFigureOut">
              <a:rPr lang="en-US" smtClean="0"/>
              <a:t>5/16/2022</a:t>
            </a:fld>
            <a:endParaRPr lang="en-US"/>
          </a:p>
        </p:txBody>
      </p:sp>
      <p:sp>
        <p:nvSpPr>
          <p:cNvPr id="1049153" name="Footer Placeholder 2"/>
          <p:cNvSpPr>
            <a:spLocks noGrp="1"/>
          </p:cNvSpPr>
          <p:nvPr>
            <p:ph type="ftr" sz="quarter" idx="11"/>
          </p:nvPr>
        </p:nvSpPr>
        <p:spPr/>
        <p:txBody>
          <a:bodyPr/>
          <a:p>
            <a:endParaRPr lang="en-US"/>
          </a:p>
        </p:txBody>
      </p:sp>
      <p:sp>
        <p:nvSpPr>
          <p:cNvPr id="1049154" name="Slide Number Placeholder 3"/>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6" name=""/>
        <p:cNvGrpSpPr/>
        <p:nvPr/>
      </p:nvGrpSpPr>
      <p:grpSpPr>
        <a:xfrm>
          <a:off x="0" y="0"/>
          <a:ext cx="0" cy="0"/>
          <a:chOff x="0" y="0"/>
          <a:chExt cx="0" cy="0"/>
        </a:xfrm>
      </p:grpSpPr>
      <p:sp>
        <p:nvSpPr>
          <p:cNvPr id="1049155"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915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5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9158" name="Date Placeholder 4"/>
          <p:cNvSpPr>
            <a:spLocks noGrp="1"/>
          </p:cNvSpPr>
          <p:nvPr>
            <p:ph type="dt" sz="half" idx="10"/>
          </p:nvPr>
        </p:nvSpPr>
        <p:spPr/>
        <p:txBody>
          <a:bodyPr/>
          <a:p>
            <a:fld id="{E4E29B62-7C28-44C8-8403-763F44BB4282}" type="datetimeFigureOut">
              <a:rPr lang="en-US" smtClean="0"/>
              <a:t>5/16/2022</a:t>
            </a:fld>
            <a:endParaRPr lang="en-US"/>
          </a:p>
        </p:txBody>
      </p:sp>
      <p:sp>
        <p:nvSpPr>
          <p:cNvPr id="1049159" name="Footer Placeholder 5"/>
          <p:cNvSpPr>
            <a:spLocks noGrp="1"/>
          </p:cNvSpPr>
          <p:nvPr>
            <p:ph type="ftr" sz="quarter" idx="11"/>
          </p:nvPr>
        </p:nvSpPr>
        <p:spPr/>
        <p:txBody>
          <a:bodyPr/>
          <a:p>
            <a:endParaRPr lang="en-US"/>
          </a:p>
        </p:txBody>
      </p:sp>
      <p:sp>
        <p:nvSpPr>
          <p:cNvPr id="1049160" name="Slide Number Placeholder 6"/>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1" name=""/>
        <p:cNvGrpSpPr/>
        <p:nvPr/>
      </p:nvGrpSpPr>
      <p:grpSpPr>
        <a:xfrm>
          <a:off x="0" y="0"/>
          <a:ext cx="0" cy="0"/>
          <a:chOff x="0" y="0"/>
          <a:chExt cx="0" cy="0"/>
        </a:xfrm>
      </p:grpSpPr>
      <p:sp>
        <p:nvSpPr>
          <p:cNvPr id="1049127"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912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12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9130" name="Date Placeholder 4"/>
          <p:cNvSpPr>
            <a:spLocks noGrp="1"/>
          </p:cNvSpPr>
          <p:nvPr>
            <p:ph type="dt" sz="half" idx="10"/>
          </p:nvPr>
        </p:nvSpPr>
        <p:spPr/>
        <p:txBody>
          <a:bodyPr/>
          <a:p>
            <a:fld id="{E4E29B62-7C28-44C8-8403-763F44BB4282}" type="datetimeFigureOut">
              <a:rPr lang="en-US" smtClean="0"/>
              <a:t>5/16/2022</a:t>
            </a:fld>
            <a:endParaRPr lang="en-US"/>
          </a:p>
        </p:txBody>
      </p:sp>
      <p:sp>
        <p:nvSpPr>
          <p:cNvPr id="1049131" name="Footer Placeholder 5"/>
          <p:cNvSpPr>
            <a:spLocks noGrp="1"/>
          </p:cNvSpPr>
          <p:nvPr>
            <p:ph type="ftr" sz="quarter" idx="11"/>
          </p:nvPr>
        </p:nvSpPr>
        <p:spPr/>
        <p:txBody>
          <a:bodyPr/>
          <a:p>
            <a:endParaRPr lang="en-US"/>
          </a:p>
        </p:txBody>
      </p:sp>
      <p:sp>
        <p:nvSpPr>
          <p:cNvPr id="1049132" name="Slide Number Placeholder 6"/>
          <p:cNvSpPr>
            <a:spLocks noGrp="1"/>
          </p:cNvSpPr>
          <p:nvPr>
            <p:ph type="sldNum" sz="quarter" idx="12"/>
          </p:nvPr>
        </p:nvSpPr>
        <p:spPr/>
        <p:txBody>
          <a:bodyPr/>
          <a:p>
            <a:fld id="{35B9ECBA-F579-46EF-8A64-CB9D9BB7C5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93"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E4E29B62-7C28-44C8-8403-763F44BB4282}" type="datetimeFigureOut">
              <a:rPr lang="en-US" smtClean="0"/>
              <a:t>5/16/2022</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35B9ECBA-F579-46EF-8A64-CB9D9BB7C57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609" name="Title 1"/>
          <p:cNvSpPr>
            <a:spLocks noGrp="1"/>
          </p:cNvSpPr>
          <p:nvPr>
            <p:ph type="title"/>
          </p:nvPr>
        </p:nvSpPr>
        <p:spPr/>
        <p:txBody>
          <a:bodyPr/>
          <a:p>
            <a:r>
              <a:rPr dirty="0" lang="en-US"/>
              <a:t>NEUROLOGICAL NURSING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8627" name="Title 1"/>
          <p:cNvSpPr>
            <a:spLocks noGrp="1"/>
          </p:cNvSpPr>
          <p:nvPr>
            <p:ph type="title"/>
          </p:nvPr>
        </p:nvSpPr>
        <p:spPr/>
        <p:txBody>
          <a:bodyPr/>
          <a:p>
            <a:endParaRPr lang="en-US"/>
          </a:p>
        </p:txBody>
      </p:sp>
      <p:sp>
        <p:nvSpPr>
          <p:cNvPr id="1048628" name="Content Placeholder 2"/>
          <p:cNvSpPr>
            <a:spLocks noGrp="1"/>
          </p:cNvSpPr>
          <p:nvPr>
            <p:ph idx="1"/>
          </p:nvPr>
        </p:nvSpPr>
        <p:spPr/>
        <p:txBody>
          <a:bodyPr>
            <a:normAutofit/>
          </a:bodyPr>
          <a:p>
            <a:r>
              <a:rPr b="1" dirty="0" lang="en-US"/>
              <a:t>Evaluation</a:t>
            </a:r>
            <a:r>
              <a:rPr dirty="0" lang="en-US"/>
              <a:t>: Eye movements are tested by standing one meter in front of the patient and asking the patient to follow a target with eyes only, and not the head. The target is moved in an "H" shape and the patient is asked to report any diplopia. Then, the target is held at the lateral ends of the patient's visual field.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8791" name="Content Placeholder 2"/>
          <p:cNvSpPr>
            <a:spLocks noGrp="1"/>
          </p:cNvSpPr>
          <p:nvPr>
            <p:ph idx="1"/>
          </p:nvPr>
        </p:nvSpPr>
        <p:spPr>
          <a:xfrm>
            <a:off x="1143000" y="0"/>
            <a:ext cx="6858000" cy="6858000"/>
          </a:xfrm>
        </p:spPr>
        <p:txBody>
          <a:bodyPr>
            <a:normAutofit/>
          </a:bodyPr>
          <a:p>
            <a:r>
              <a:rPr dirty="0" lang="en-US"/>
              <a:t>Visual disturbances (visual loss, </a:t>
            </a:r>
            <a:r>
              <a:rPr dirty="0" lang="en-US" err="1"/>
              <a:t>diplopia</a:t>
            </a:r>
            <a:r>
              <a:rPr dirty="0" lang="en-US"/>
              <a:t>, </a:t>
            </a:r>
            <a:r>
              <a:rPr dirty="0" lang="en-US" err="1"/>
              <a:t>ptosis</a:t>
            </a:r>
            <a:r>
              <a:rPr dirty="0" lang="en-US"/>
              <a:t>) occur when the aneurysm is adjacent to the </a:t>
            </a:r>
            <a:r>
              <a:rPr dirty="0" lang="en-US" err="1"/>
              <a:t>occulomotor</a:t>
            </a:r>
            <a:r>
              <a:rPr dirty="0" lang="en-US"/>
              <a:t> nerve. </a:t>
            </a:r>
          </a:p>
          <a:p>
            <a:r>
              <a:rPr dirty="0" lang="en-US"/>
              <a:t>Tinnitus, dizziness, and </a:t>
            </a:r>
            <a:r>
              <a:rPr dirty="0" lang="en-US" err="1"/>
              <a:t>hemiparesis</a:t>
            </a:r>
            <a:r>
              <a:rPr dirty="0" lang="en-US"/>
              <a:t> may also occur.</a:t>
            </a:r>
          </a:p>
          <a:p>
            <a:pPr>
              <a:buNone/>
            </a:pPr>
            <a:r>
              <a:rPr b="1" dirty="0" lang="en-US"/>
              <a:t>            </a:t>
            </a:r>
            <a:endParaRPr dirty="0"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8792" name="Title 1"/>
          <p:cNvSpPr>
            <a:spLocks noGrp="1"/>
          </p:cNvSpPr>
          <p:nvPr>
            <p:ph type="title"/>
          </p:nvPr>
        </p:nvSpPr>
        <p:spPr>
          <a:xfrm>
            <a:off x="1485900" y="0"/>
            <a:ext cx="6172200" cy="685800"/>
          </a:xfrm>
        </p:spPr>
        <p:txBody>
          <a:bodyPr>
            <a:normAutofit fontScale="90000"/>
          </a:bodyPr>
          <a:p>
            <a:r>
              <a:rPr dirty="0" lang="en-US"/>
              <a:t>SURGICAL MANAGEMENT</a:t>
            </a:r>
          </a:p>
        </p:txBody>
      </p:sp>
      <p:sp>
        <p:nvSpPr>
          <p:cNvPr id="1048793" name="Content Placeholder 2"/>
          <p:cNvSpPr>
            <a:spLocks noGrp="1"/>
          </p:cNvSpPr>
          <p:nvPr>
            <p:ph idx="1"/>
          </p:nvPr>
        </p:nvSpPr>
        <p:spPr>
          <a:xfrm>
            <a:off x="1143000" y="533400"/>
            <a:ext cx="6858000" cy="6324600"/>
          </a:xfrm>
        </p:spPr>
        <p:txBody>
          <a:bodyPr/>
          <a:p>
            <a:r>
              <a:rPr dirty="0" lang="en-US"/>
              <a:t>The goal of surgery is to prevent bleeding in an </a:t>
            </a:r>
            <a:r>
              <a:rPr dirty="0" lang="en-US" err="1"/>
              <a:t>unruptured</a:t>
            </a:r>
            <a:r>
              <a:rPr dirty="0" lang="en-US"/>
              <a:t> aneurysm and further bleeding in an already ruptured aneurysm.</a:t>
            </a:r>
          </a:p>
          <a:p>
            <a:r>
              <a:rPr dirty="0" lang="en-US"/>
              <a:t>This objective is accomplished by isolating the aneurysm from its circulation or by strengthening the arterial wall.</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8794" name="Title 1"/>
          <p:cNvSpPr>
            <a:spLocks noGrp="1"/>
          </p:cNvSpPr>
          <p:nvPr>
            <p:ph type="title"/>
          </p:nvPr>
        </p:nvSpPr>
        <p:spPr>
          <a:xfrm>
            <a:off x="1485900" y="0"/>
            <a:ext cx="6172200" cy="685800"/>
          </a:xfrm>
        </p:spPr>
        <p:txBody>
          <a:bodyPr>
            <a:normAutofit fontScale="90000"/>
          </a:bodyPr>
          <a:p>
            <a:r>
              <a:rPr b="1" dirty="0" lang="en-US"/>
              <a:t>NURSING PROCESS:</a:t>
            </a:r>
            <a:endParaRPr dirty="0" lang="en-US"/>
          </a:p>
        </p:txBody>
      </p:sp>
      <p:sp>
        <p:nvSpPr>
          <p:cNvPr id="1048795" name="Content Placeholder 2"/>
          <p:cNvSpPr>
            <a:spLocks noGrp="1"/>
          </p:cNvSpPr>
          <p:nvPr>
            <p:ph idx="1"/>
          </p:nvPr>
        </p:nvSpPr>
        <p:spPr>
          <a:xfrm>
            <a:off x="1143000" y="609600"/>
            <a:ext cx="6858000" cy="6248400"/>
          </a:xfrm>
        </p:spPr>
        <p:txBody>
          <a:bodyPr>
            <a:normAutofit/>
          </a:bodyPr>
          <a:p>
            <a:pPr lvl="1">
              <a:lnSpc>
                <a:spcPct val="150000"/>
              </a:lnSpc>
            </a:pPr>
            <a:r>
              <a:rPr dirty="0" lang="en-US"/>
              <a:t>A complete neurologic assessment is performed initially and should include evaluation for the following:</a:t>
            </a:r>
          </a:p>
          <a:p>
            <a:pPr>
              <a:lnSpc>
                <a:spcPct val="150000"/>
              </a:lnSpc>
              <a:buNone/>
            </a:pPr>
            <a:r>
              <a:rPr dirty="0" lang="en-US"/>
              <a:t>	• Altered level of consciousness</a:t>
            </a:r>
          </a:p>
          <a:p>
            <a:pPr>
              <a:lnSpc>
                <a:spcPct val="150000"/>
              </a:lnSpc>
              <a:buNone/>
            </a:pPr>
            <a:r>
              <a:rPr dirty="0" lang="en-US"/>
              <a:t>	• Sluggish pupillary reaction</a:t>
            </a:r>
          </a:p>
          <a:p>
            <a:pPr>
              <a:lnSpc>
                <a:spcPct val="150000"/>
              </a:lnSpc>
              <a:buNone/>
            </a:pPr>
            <a:r>
              <a:rPr dirty="0" lang="en-US"/>
              <a:t>	• Motor and sensory dysfunction</a:t>
            </a:r>
          </a:p>
          <a:p>
            <a:pPr>
              <a:lnSpc>
                <a:spcPct val="150000"/>
              </a:lnSpc>
              <a:buNone/>
            </a:pPr>
            <a:r>
              <a:rPr dirty="0" lang="en-US"/>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796" name="Title 1"/>
          <p:cNvSpPr>
            <a:spLocks noGrp="1"/>
          </p:cNvSpPr>
          <p:nvPr>
            <p:ph type="title"/>
          </p:nvPr>
        </p:nvSpPr>
        <p:spPr/>
        <p:txBody>
          <a:bodyPr/>
          <a:p>
            <a:endParaRPr lang="en-US"/>
          </a:p>
        </p:txBody>
      </p:sp>
      <p:sp>
        <p:nvSpPr>
          <p:cNvPr id="1048797" name="Content Placeholder 2"/>
          <p:cNvSpPr>
            <a:spLocks noGrp="1"/>
          </p:cNvSpPr>
          <p:nvPr>
            <p:ph idx="1"/>
          </p:nvPr>
        </p:nvSpPr>
        <p:spPr/>
        <p:txBody>
          <a:bodyPr/>
          <a:p>
            <a:pPr>
              <a:buNone/>
            </a:pPr>
            <a:r>
              <a:rPr dirty="0" lang="en-US"/>
              <a:t>Cranial nerve deficits (</a:t>
            </a:r>
            <a:r>
              <a:rPr dirty="0" lang="en-US" err="1"/>
              <a:t>extraocular</a:t>
            </a:r>
            <a:r>
              <a:rPr dirty="0" lang="en-US"/>
              <a:t> eye movements, facial droop, presence of ptosis)</a:t>
            </a:r>
          </a:p>
          <a:p>
            <a:pPr>
              <a:buNone/>
            </a:pPr>
            <a:r>
              <a:rPr dirty="0" lang="en-US"/>
              <a:t>	• Speech difficulties and visual disturbance</a:t>
            </a:r>
          </a:p>
          <a:p>
            <a:pPr>
              <a:buNone/>
            </a:pPr>
            <a:r>
              <a:rPr dirty="0" lang="en-US"/>
              <a:t>	• Headache and nuchal rigidity or other neurologic deficits</a:t>
            </a:r>
          </a:p>
          <a:p>
            <a:endParaRPr dirty="0"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8798" name="Title 1"/>
          <p:cNvSpPr>
            <a:spLocks noGrp="1"/>
          </p:cNvSpPr>
          <p:nvPr>
            <p:ph type="title"/>
          </p:nvPr>
        </p:nvSpPr>
        <p:spPr>
          <a:xfrm>
            <a:off x="1485900" y="0"/>
            <a:ext cx="6172200" cy="609600"/>
          </a:xfrm>
        </p:spPr>
        <p:txBody>
          <a:bodyPr>
            <a:normAutofit fontScale="90000"/>
          </a:bodyPr>
          <a:p>
            <a:r>
              <a:rPr dirty="0" lang="en-US"/>
              <a:t>NURSING DIAGNOSES</a:t>
            </a:r>
          </a:p>
        </p:txBody>
      </p:sp>
      <p:sp>
        <p:nvSpPr>
          <p:cNvPr id="1048799" name="Content Placeholder 2"/>
          <p:cNvSpPr>
            <a:spLocks noGrp="1"/>
          </p:cNvSpPr>
          <p:nvPr>
            <p:ph idx="1"/>
          </p:nvPr>
        </p:nvSpPr>
        <p:spPr>
          <a:xfrm>
            <a:off x="1143000" y="533400"/>
            <a:ext cx="6858000" cy="6324600"/>
          </a:xfrm>
        </p:spPr>
        <p:txBody>
          <a:bodyPr/>
          <a:p>
            <a:pPr algn="just"/>
            <a:r>
              <a:rPr dirty="0" lang="en-US"/>
              <a:t>Ineffective cerebral tissue perfusion related to bleeding.</a:t>
            </a:r>
          </a:p>
          <a:p>
            <a:pPr algn="just"/>
            <a:r>
              <a:rPr dirty="0" lang="en-US"/>
              <a:t>Disturbed sensory perception related to medically imposed restrictions (aneurysm precautions)</a:t>
            </a:r>
          </a:p>
          <a:p>
            <a:pPr algn="just"/>
            <a:r>
              <a:rPr dirty="0" lang="en-US"/>
              <a:t>Anxiety related to illness and/or medically imposed restrictions (aneurysm precautions)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8800" name="Title 1"/>
          <p:cNvSpPr>
            <a:spLocks noGrp="1"/>
          </p:cNvSpPr>
          <p:nvPr>
            <p:ph type="title"/>
          </p:nvPr>
        </p:nvSpPr>
        <p:spPr>
          <a:xfrm>
            <a:off x="1485900" y="0"/>
            <a:ext cx="6172200" cy="685800"/>
          </a:xfrm>
        </p:spPr>
        <p:txBody>
          <a:bodyPr>
            <a:normAutofit fontScale="90000"/>
          </a:bodyPr>
          <a:p>
            <a:r>
              <a:rPr b="1" dirty="0" lang="en-US"/>
              <a:t>Aneurysm Precautions</a:t>
            </a:r>
            <a:endParaRPr dirty="0" lang="en-US"/>
          </a:p>
        </p:txBody>
      </p:sp>
      <p:sp>
        <p:nvSpPr>
          <p:cNvPr id="1048801" name="Content Placeholder 2"/>
          <p:cNvSpPr>
            <a:spLocks noGrp="1"/>
          </p:cNvSpPr>
          <p:nvPr>
            <p:ph idx="1"/>
          </p:nvPr>
        </p:nvSpPr>
        <p:spPr>
          <a:xfrm>
            <a:off x="1143000" y="609600"/>
            <a:ext cx="6858000" cy="6248400"/>
          </a:xfrm>
        </p:spPr>
        <p:txBody>
          <a:bodyPr>
            <a:normAutofit/>
          </a:bodyPr>
          <a:p>
            <a:pPr algn="just"/>
            <a:r>
              <a:rPr dirty="0" lang="en-US"/>
              <a:t>The patient is placed on immediate and absolute bed rest in a quiet, non stressful environment because activity, pain, and anxiety elevate the blood pressure, which increases the risk for bleeding.</a:t>
            </a:r>
          </a:p>
          <a:p>
            <a:pPr algn="just"/>
            <a:r>
              <a:rPr dirty="0" lang="en-US"/>
              <a:t>The head of the bed is elevated 15 to 30 degrees to promote venous drainage and decrease ICP.</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8802" name="Title 1"/>
          <p:cNvSpPr>
            <a:spLocks noGrp="1"/>
          </p:cNvSpPr>
          <p:nvPr>
            <p:ph type="title"/>
          </p:nvPr>
        </p:nvSpPr>
        <p:spPr/>
        <p:txBody>
          <a:bodyPr/>
          <a:p>
            <a:endParaRPr lang="en-US"/>
          </a:p>
        </p:txBody>
      </p:sp>
      <p:sp>
        <p:nvSpPr>
          <p:cNvPr id="1048803" name="Content Placeholder 2"/>
          <p:cNvSpPr>
            <a:spLocks noGrp="1"/>
          </p:cNvSpPr>
          <p:nvPr>
            <p:ph idx="1"/>
          </p:nvPr>
        </p:nvSpPr>
        <p:spPr/>
        <p:txBody>
          <a:bodyPr/>
          <a:p>
            <a:r>
              <a:rPr dirty="0" lang="en-US"/>
              <a:t>Thigh-high elastic compression stockings are prescribed to decrease the incidence of deep vein thrombosis resulting from immobility.</a:t>
            </a:r>
          </a:p>
          <a:p>
            <a:r>
              <a:rPr dirty="0" lang="en-US"/>
              <a:t> The nurse administers all personal care. The patient is fed and bathed to prevent any exertion that might raise the blood pressure.</a:t>
            </a:r>
          </a:p>
          <a:p>
            <a:endParaRPr dirty="0"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8804" name="Title 1"/>
          <p:cNvSpPr>
            <a:spLocks noGrp="1"/>
          </p:cNvSpPr>
          <p:nvPr>
            <p:ph type="title"/>
          </p:nvPr>
        </p:nvSpPr>
        <p:spPr/>
        <p:txBody>
          <a:bodyPr/>
          <a:p>
            <a:r>
              <a:rPr dirty="0" lang="en-US"/>
              <a:t>INFECTIONS</a:t>
            </a:r>
          </a:p>
        </p:txBody>
      </p:sp>
      <p:sp>
        <p:nvSpPr>
          <p:cNvPr id="1048805" name="Content Placeholder 2"/>
          <p:cNvSpPr>
            <a:spLocks noGrp="1"/>
          </p:cNvSpPr>
          <p:nvPr>
            <p:ph idx="1"/>
          </p:nvPr>
        </p:nvSpPr>
        <p:spPr>
          <a:xfrm>
            <a:off x="228600" y="4724399"/>
            <a:ext cx="8229600" cy="152401"/>
          </a:xfrm>
        </p:spPr>
        <p:txBody>
          <a:bodyPr>
            <a:normAutofit fontScale="25000" lnSpcReduction="20000"/>
          </a:bodyPr>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8806" name="Title 1"/>
          <p:cNvSpPr>
            <a:spLocks noGrp="1"/>
          </p:cNvSpPr>
          <p:nvPr>
            <p:ph type="title"/>
          </p:nvPr>
        </p:nvSpPr>
        <p:spPr>
          <a:xfrm>
            <a:off x="1485900" y="0"/>
            <a:ext cx="6172200" cy="685800"/>
          </a:xfrm>
        </p:spPr>
        <p:txBody>
          <a:bodyPr>
            <a:normAutofit fontScale="90000"/>
          </a:bodyPr>
          <a:p>
            <a:r>
              <a:rPr b="1" dirty="0" lang="en-US"/>
              <a:t>MENINGITIS</a:t>
            </a:r>
            <a:endParaRPr dirty="0" lang="en-US"/>
          </a:p>
        </p:txBody>
      </p:sp>
      <p:sp>
        <p:nvSpPr>
          <p:cNvPr id="1048807" name="Content Placeholder 2"/>
          <p:cNvSpPr>
            <a:spLocks noGrp="1"/>
          </p:cNvSpPr>
          <p:nvPr>
            <p:ph idx="1"/>
          </p:nvPr>
        </p:nvSpPr>
        <p:spPr>
          <a:xfrm>
            <a:off x="1143000" y="533400"/>
            <a:ext cx="6858000" cy="6172200"/>
          </a:xfrm>
        </p:spPr>
        <p:txBody>
          <a:bodyPr>
            <a:normAutofit fontScale="81250" lnSpcReduction="10000"/>
          </a:bodyPr>
          <a:p>
            <a:r>
              <a:rPr dirty="0" lang="en-US"/>
              <a:t>Meningitis is an inflammation of the fluid and meninges, the protective membranes that surround the brain and spinal cord. </a:t>
            </a:r>
          </a:p>
          <a:p>
            <a:r>
              <a:rPr dirty="0" lang="en-US"/>
              <a:t>Meningitis is classified as aseptic or septic.</a:t>
            </a:r>
          </a:p>
          <a:p>
            <a:r>
              <a:rPr b="1" dirty="0" lang="en-US"/>
              <a:t>In aseptic meningitis</a:t>
            </a:r>
            <a:r>
              <a:rPr dirty="0" lang="en-US"/>
              <a:t>, bacteria are not the cause of the inflammation; the cause is </a:t>
            </a:r>
            <a:r>
              <a:rPr dirty="0" lang="en-US" err="1"/>
              <a:t>viral,fungal</a:t>
            </a:r>
            <a:r>
              <a:rPr dirty="0" lang="en-US"/>
              <a:t> ,</a:t>
            </a:r>
            <a:r>
              <a:rPr dirty="0" lang="en-US" err="1"/>
              <a:t>parastic</a:t>
            </a:r>
            <a:r>
              <a:rPr dirty="0" lang="en-US"/>
              <a:t> or secondary to lymphoma, leukemia, or brain </a:t>
            </a:r>
            <a:r>
              <a:rPr dirty="0" lang="en-US" err="1"/>
              <a:t>abscess,chemical</a:t>
            </a:r>
            <a:r>
              <a:rPr dirty="0" lang="en-US"/>
              <a:t> </a:t>
            </a:r>
            <a:r>
              <a:rPr dirty="0" lang="en-US" err="1"/>
              <a:t>irritation,drug</a:t>
            </a:r>
            <a:r>
              <a:rPr dirty="0" lang="en-US"/>
              <a:t> allergies.</a:t>
            </a:r>
          </a:p>
          <a:p>
            <a:r>
              <a:rPr b="1" dirty="0" lang="en-US"/>
              <a:t>Septic meningitis </a:t>
            </a:r>
            <a:r>
              <a:rPr dirty="0" lang="en-US"/>
              <a:t>refers to meningitis caused by bacteria, most commonly </a:t>
            </a:r>
            <a:r>
              <a:rPr dirty="0" i="1" lang="en-US"/>
              <a:t>Neisseria meningitidis, although </a:t>
            </a:r>
            <a:r>
              <a:rPr dirty="0" i="1" lang="en-US" err="1"/>
              <a:t>Haemophilus</a:t>
            </a:r>
            <a:r>
              <a:rPr dirty="0" i="1" lang="en-US"/>
              <a:t> </a:t>
            </a:r>
            <a:r>
              <a:rPr dirty="0" i="1" lang="en-US" err="1"/>
              <a:t>influenzae</a:t>
            </a:r>
            <a:r>
              <a:rPr dirty="0" i="1" lang="en-US"/>
              <a:t> and Streptococcus </a:t>
            </a:r>
            <a:r>
              <a:rPr dirty="0" i="1" lang="en-US" err="1"/>
              <a:t>pneumoniae</a:t>
            </a:r>
            <a:r>
              <a:rPr dirty="0" i="1" lang="en-US"/>
              <a:t> </a:t>
            </a:r>
            <a:r>
              <a:rPr dirty="0" lang="en-US"/>
              <a:t>are also causative agents</a:t>
            </a:r>
            <a:r>
              <a:rPr dirty="0" i="1" lang="en-US"/>
              <a:t>.</a:t>
            </a:r>
            <a:endParaRPr dirty="0"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8808" name="Title 1"/>
          <p:cNvSpPr>
            <a:spLocks noGrp="1"/>
          </p:cNvSpPr>
          <p:nvPr>
            <p:ph type="title"/>
          </p:nvPr>
        </p:nvSpPr>
        <p:spPr>
          <a:xfrm>
            <a:off x="1485900" y="0"/>
            <a:ext cx="6172200" cy="457200"/>
          </a:xfrm>
        </p:spPr>
        <p:txBody>
          <a:bodyPr>
            <a:normAutofit fontScale="90000"/>
          </a:bodyPr>
          <a:p>
            <a:r>
              <a:rPr dirty="0" lang="en-US"/>
              <a:t>PREDISPOSING FACTORS</a:t>
            </a:r>
          </a:p>
        </p:txBody>
      </p:sp>
      <p:sp>
        <p:nvSpPr>
          <p:cNvPr id="1048809" name="Content Placeholder 2"/>
          <p:cNvSpPr>
            <a:spLocks noGrp="1"/>
          </p:cNvSpPr>
          <p:nvPr>
            <p:ph idx="1"/>
          </p:nvPr>
        </p:nvSpPr>
        <p:spPr>
          <a:xfrm>
            <a:off x="1143000" y="381000"/>
            <a:ext cx="6858000" cy="6477000"/>
          </a:xfrm>
        </p:spPr>
        <p:txBody>
          <a:bodyPr>
            <a:normAutofit fontScale="75000" lnSpcReduction="20000"/>
          </a:bodyPr>
          <a:p>
            <a:r>
              <a:rPr dirty="0" lang="en-US"/>
              <a:t>Overcrowding</a:t>
            </a:r>
          </a:p>
          <a:p>
            <a:r>
              <a:rPr dirty="0" lang="en-US"/>
              <a:t>Extreme of age 5&amp;60</a:t>
            </a:r>
          </a:p>
          <a:p>
            <a:r>
              <a:rPr dirty="0" lang="en-US"/>
              <a:t>Tobacco use</a:t>
            </a:r>
          </a:p>
          <a:p>
            <a:r>
              <a:rPr dirty="0" lang="en-US"/>
              <a:t>Medical conditions-Otitis media and mastoiditis, Viral upper respiratory ,infective endocarditis</a:t>
            </a:r>
          </a:p>
          <a:p>
            <a:r>
              <a:rPr dirty="0" lang="en-US"/>
              <a:t>Immunosuppression.- </a:t>
            </a:r>
            <a:r>
              <a:rPr dirty="0" lang="en-US" err="1"/>
              <a:t>hiv,dm</a:t>
            </a:r>
            <a:endParaRPr dirty="0" lang="en-US"/>
          </a:p>
          <a:p>
            <a:r>
              <a:rPr dirty="0" lang="en-US"/>
              <a:t>Disruption of anatomical </a:t>
            </a:r>
            <a:r>
              <a:rPr dirty="0" lang="en-US" err="1"/>
              <a:t>cns</a:t>
            </a:r>
            <a:r>
              <a:rPr dirty="0" lang="en-US"/>
              <a:t> barrier-</a:t>
            </a:r>
            <a:r>
              <a:rPr dirty="0" lang="en-US" err="1"/>
              <a:t>basillar</a:t>
            </a:r>
            <a:r>
              <a:rPr dirty="0" lang="en-US"/>
              <a:t> skull </a:t>
            </a:r>
            <a:r>
              <a:rPr dirty="0" lang="en-US" err="1"/>
              <a:t>fracture,neurosurgery,csf</a:t>
            </a:r>
            <a:r>
              <a:rPr dirty="0" lang="en-US"/>
              <a:t> </a:t>
            </a:r>
            <a:r>
              <a:rPr dirty="0" lang="en-US" err="1"/>
              <a:t>shunt,cochlear</a:t>
            </a:r>
            <a:r>
              <a:rPr dirty="0" lang="en-US"/>
              <a:t> implants</a:t>
            </a:r>
          </a:p>
          <a:p>
            <a:r>
              <a:rPr dirty="0" lang="en-US"/>
              <a:t>Dural defect- </a:t>
            </a:r>
            <a:r>
              <a:rPr dirty="0" lang="en-US" err="1"/>
              <a:t>traumatic,surgical,congenital</a:t>
            </a:r>
            <a:endParaRPr dirty="0" lang="en-US"/>
          </a:p>
          <a:p>
            <a:r>
              <a:rPr dirty="0" lang="en-US"/>
              <a:t>Skipping vaccines</a:t>
            </a:r>
          </a:p>
          <a:p>
            <a:r>
              <a:rPr dirty="0" lang="en-US"/>
              <a:t>Malignancy</a:t>
            </a:r>
          </a:p>
          <a:p>
            <a:r>
              <a:rPr dirty="0" lang="en-US"/>
              <a:t>Recent travel to endemic area</a:t>
            </a:r>
          </a:p>
          <a:p>
            <a:pPr indent="0" marL="0">
              <a:buNone/>
            </a:pPr>
            <a:endParaRPr dirty="0" lang="en-US"/>
          </a:p>
          <a:p>
            <a:pPr indent="0" marL="0">
              <a:buNone/>
            </a:pPr>
            <a:r>
              <a:rPr dirty="0" lang="en-US"/>
              <a:t>Other risk factors- </a:t>
            </a:r>
            <a:r>
              <a:rPr dirty="0" lang="en-US" err="1"/>
              <a:t>smoking,alcoholism,injectionof</a:t>
            </a:r>
            <a:r>
              <a:rPr dirty="0" lang="en-US"/>
              <a:t> drug</a:t>
            </a:r>
          </a:p>
          <a:p>
            <a:pPr>
              <a:buNone/>
            </a:pPr>
            <a:r>
              <a:rPr b="1" dirty="0" sz="3600" lang="en-US"/>
              <a:t>                       </a:t>
            </a:r>
          </a:p>
          <a:p>
            <a:pPr>
              <a:buNone/>
            </a:pPr>
            <a:r>
              <a:rPr b="1" dirty="0" sz="3600" lang="en-US"/>
              <a:t>       </a:t>
            </a:r>
            <a:endParaRPr dirty="0" sz="36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629" name="Title 1"/>
          <p:cNvSpPr>
            <a:spLocks noGrp="1"/>
          </p:cNvSpPr>
          <p:nvPr>
            <p:ph type="title"/>
          </p:nvPr>
        </p:nvSpPr>
        <p:spPr/>
        <p:txBody>
          <a:bodyPr/>
          <a:p>
            <a:endParaRPr lang="en-US"/>
          </a:p>
        </p:txBody>
      </p:sp>
      <p:sp>
        <p:nvSpPr>
          <p:cNvPr id="1048630" name="Content Placeholder 2"/>
          <p:cNvSpPr>
            <a:spLocks noGrp="1"/>
          </p:cNvSpPr>
          <p:nvPr>
            <p:ph idx="1"/>
          </p:nvPr>
        </p:nvSpPr>
        <p:spPr/>
        <p:txBody>
          <a:bodyPr/>
          <a:p>
            <a:r>
              <a:rPr dirty="0" lang="en-US"/>
              <a:t>Nystagmus is tested for. One or two beats is a normal finding. The accommodation reflex is tested by moving the target towards the patient's nose. As the eyes converge, the pupils should constrict. The </a:t>
            </a:r>
            <a:r>
              <a:rPr b="1" dirty="0" lang="en-US"/>
              <a:t>optokinetic nystagmus</a:t>
            </a:r>
            <a:r>
              <a:rPr dirty="0" lang="en-US"/>
              <a:t> test is optional and involves asking the patient to look at a strip of vertical lines moving horizontally across visual field. Nystagmus is normally observed.</a:t>
            </a:r>
          </a:p>
          <a:p>
            <a:endParaRPr dirty="0"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8810" name="Title 1"/>
          <p:cNvSpPr>
            <a:spLocks noGrp="1"/>
          </p:cNvSpPr>
          <p:nvPr>
            <p:ph type="title"/>
          </p:nvPr>
        </p:nvSpPr>
        <p:spPr/>
        <p:txBody>
          <a:bodyPr/>
          <a:p>
            <a:endParaRPr lang="en-SG"/>
          </a:p>
        </p:txBody>
      </p:sp>
      <p:sp>
        <p:nvSpPr>
          <p:cNvPr id="1048811" name="Content Placeholder 2"/>
          <p:cNvSpPr>
            <a:spLocks noGrp="1"/>
          </p:cNvSpPr>
          <p:nvPr>
            <p:ph idx="1"/>
          </p:nvPr>
        </p:nvSpPr>
        <p:spPr/>
        <p:txBody>
          <a:bodyPr/>
          <a:p>
            <a:pPr>
              <a:buNone/>
            </a:pPr>
            <a:r>
              <a:rPr b="1" dirty="0" sz="3200" lang="en-US"/>
              <a:t>Pathophysiology</a:t>
            </a:r>
          </a:p>
          <a:p>
            <a:r>
              <a:rPr dirty="0" sz="2800" lang="en-US"/>
              <a:t>Meningeal infections generally originate in one of two ways:</a:t>
            </a:r>
          </a:p>
          <a:p>
            <a:pPr>
              <a:buNone/>
            </a:pPr>
            <a:r>
              <a:rPr dirty="0" sz="2800" lang="en-US"/>
              <a:t>	-through the bloodstream as a consequence of other infections, or</a:t>
            </a:r>
          </a:p>
          <a:p>
            <a:pPr>
              <a:buNone/>
            </a:pPr>
            <a:r>
              <a:rPr dirty="0" sz="2800" lang="en-US"/>
              <a:t>	-by direct extension, such as might occur after a traumatic injury to the facial bones, or secondary to invasive procedures.</a:t>
            </a:r>
          </a:p>
          <a:p>
            <a:endParaRPr dirty="0" lang="en-SG"/>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8812" name="Content Placeholder 2"/>
          <p:cNvSpPr>
            <a:spLocks noGrp="1"/>
          </p:cNvSpPr>
          <p:nvPr>
            <p:ph idx="1"/>
          </p:nvPr>
        </p:nvSpPr>
        <p:spPr>
          <a:xfrm>
            <a:off x="1143000" y="0"/>
            <a:ext cx="6858000" cy="6858000"/>
          </a:xfrm>
        </p:spPr>
        <p:txBody>
          <a:bodyPr>
            <a:normAutofit fontScale="81250" lnSpcReduction="20000"/>
          </a:bodyPr>
          <a:p>
            <a:r>
              <a:rPr dirty="0" i="1" lang="en-US"/>
              <a:t>N. meningitidis </a:t>
            </a:r>
            <a:r>
              <a:rPr dirty="0" lang="en-US"/>
              <a:t>concentrates in the </a:t>
            </a:r>
            <a:r>
              <a:rPr dirty="0" lang="en-US" err="1"/>
              <a:t>nasopharynx</a:t>
            </a:r>
            <a:r>
              <a:rPr dirty="0" lang="en-US"/>
              <a:t> and is transmitted by secretion or aerosol contamination.</a:t>
            </a:r>
          </a:p>
          <a:p>
            <a:r>
              <a:rPr dirty="0" lang="en-US"/>
              <a:t>Once the causative organism enters the bloodstream, it crosses the blood–brain barrier and causes an inflammatory reaction in the </a:t>
            </a:r>
            <a:r>
              <a:rPr dirty="0" lang="en-US" err="1"/>
              <a:t>meninges</a:t>
            </a:r>
            <a:r>
              <a:rPr dirty="0" lang="en-US"/>
              <a:t>. </a:t>
            </a:r>
          </a:p>
          <a:p>
            <a:r>
              <a:rPr dirty="0" lang="en-US"/>
              <a:t>Independent of the causative agent, inflammation of the subarachnoid space and </a:t>
            </a:r>
            <a:r>
              <a:rPr dirty="0" lang="en-US" err="1"/>
              <a:t>pia</a:t>
            </a:r>
            <a:r>
              <a:rPr dirty="0" lang="en-US"/>
              <a:t> mater occurs.</a:t>
            </a:r>
          </a:p>
          <a:p>
            <a:r>
              <a:rPr dirty="0" lang="en-US"/>
              <a:t> Since there is little room for expansion within the cranial vault, the inflammation may cause increased intracranial pressure. </a:t>
            </a:r>
          </a:p>
          <a:p>
            <a:r>
              <a:rPr dirty="0" lang="en-US"/>
              <a:t>(CSF) flows in the subarachnoid space, where inflammatory cellular material from the affected </a:t>
            </a:r>
            <a:r>
              <a:rPr dirty="0" lang="en-US" err="1"/>
              <a:t>meningeal</a:t>
            </a:r>
            <a:r>
              <a:rPr dirty="0" lang="en-US"/>
              <a:t> tissue enters and accumulates in the subarachnoid space, thereby increasing the CSF cell count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8813" name="Title 1"/>
          <p:cNvSpPr>
            <a:spLocks noGrp="1"/>
          </p:cNvSpPr>
          <p:nvPr>
            <p:ph type="title"/>
          </p:nvPr>
        </p:nvSpPr>
        <p:spPr>
          <a:xfrm>
            <a:off x="1485900" y="0"/>
            <a:ext cx="6172200" cy="533400"/>
          </a:xfrm>
        </p:spPr>
        <p:txBody>
          <a:bodyPr>
            <a:normAutofit fontScale="90000"/>
          </a:bodyPr>
          <a:p>
            <a:r>
              <a:rPr b="1" dirty="0" lang="en-US"/>
              <a:t>Clinical Manifestations</a:t>
            </a:r>
            <a:endParaRPr dirty="0" lang="en-US"/>
          </a:p>
        </p:txBody>
      </p:sp>
      <p:sp>
        <p:nvSpPr>
          <p:cNvPr id="1048814" name="Content Placeholder 2"/>
          <p:cNvSpPr>
            <a:spLocks noGrp="1"/>
          </p:cNvSpPr>
          <p:nvPr>
            <p:ph idx="1"/>
          </p:nvPr>
        </p:nvSpPr>
        <p:spPr>
          <a:xfrm>
            <a:off x="1143000" y="457200"/>
            <a:ext cx="6858000" cy="6400800"/>
          </a:xfrm>
        </p:spPr>
        <p:txBody>
          <a:bodyPr>
            <a:noAutofit/>
          </a:bodyPr>
          <a:p>
            <a:r>
              <a:rPr dirty="0" sz="2800" lang="en-US"/>
              <a:t>Headache and fever are frequently the initial symptoms.</a:t>
            </a:r>
            <a:endParaRPr sz="2400"/>
          </a:p>
          <a:p>
            <a:r>
              <a:rPr dirty="0" sz="2800" lang="en-US"/>
              <a:t> Fever tends to remain high throughout the course of the illness.</a:t>
            </a:r>
            <a:endParaRPr sz="2400"/>
          </a:p>
          <a:p>
            <a:r>
              <a:rPr dirty="0" sz="2800" lang="en-US" err="1"/>
              <a:t>Nuchal</a:t>
            </a:r>
            <a:r>
              <a:rPr dirty="0" sz="2800" lang="en-US"/>
              <a:t> rigidity (stiff neck) is an early sign. Any attempts at flexion of the head are difficult because of spasms in the muscles of the neck. Forceful flexion causes severe pain.</a:t>
            </a:r>
            <a:endParaRPr sz="2400"/>
          </a:p>
          <a:p>
            <a:r>
              <a:rPr dirty="0" sz="2800" lang="en-US"/>
              <a:t>Positive Kernig’s sign: When the patient is lying with the thigh flexed on the abdomen, the leg cannot be completely extended</a:t>
            </a:r>
            <a:endParaRPr sz="2400"/>
          </a:p>
          <a:p>
            <a:pPr>
              <a:buNone/>
            </a:pPr>
            <a:endParaRPr dirty="0"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8815" name="Content Placeholder 2"/>
          <p:cNvSpPr>
            <a:spLocks noGrp="1"/>
          </p:cNvSpPr>
          <p:nvPr>
            <p:ph idx="1"/>
          </p:nvPr>
        </p:nvSpPr>
        <p:spPr>
          <a:xfrm>
            <a:off x="1143000" y="0"/>
            <a:ext cx="6858000" cy="6858000"/>
          </a:xfrm>
        </p:spPr>
        <p:txBody>
          <a:bodyPr>
            <a:normAutofit fontScale="93750" lnSpcReduction="20000"/>
          </a:bodyPr>
          <a:p>
            <a:r>
              <a:rPr dirty="0" lang="en-US"/>
              <a:t>Positive Brudzinski’s sign: When the patient’s neck is flexed, flexion of the knees and hips is produced; when passive flexion of the lower extremity of one side is made, a similar movement is seen in the opposite extremity.</a:t>
            </a:r>
          </a:p>
          <a:p>
            <a:r>
              <a:rPr dirty="0" lang="en-US"/>
              <a:t>Photophobia: (extreme sensitivity to light).</a:t>
            </a:r>
          </a:p>
          <a:p>
            <a:r>
              <a:rPr dirty="0" lang="en-US"/>
              <a:t>A rash can be a striking feature of </a:t>
            </a:r>
            <a:r>
              <a:rPr dirty="0" i="1" lang="en-US"/>
              <a:t>N. meningitidis infection.</a:t>
            </a:r>
          </a:p>
          <a:p>
            <a:r>
              <a:rPr dirty="0" lang="en-US"/>
              <a:t>Disorientation and memory impairment are common early in the course of the illness</a:t>
            </a:r>
          </a:p>
          <a:p>
            <a:r>
              <a:rPr dirty="0" lang="en-US"/>
              <a:t>Seizures and increased intracranial pressure (ICP) are also associated with meningitis</a:t>
            </a:r>
          </a:p>
          <a:p>
            <a:endParaRPr dirty="0"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8816" name="Title 1"/>
          <p:cNvSpPr>
            <a:spLocks noGrp="1"/>
          </p:cNvSpPr>
          <p:nvPr>
            <p:ph type="title"/>
          </p:nvPr>
        </p:nvSpPr>
        <p:spPr>
          <a:xfrm>
            <a:off x="1485900" y="0"/>
            <a:ext cx="6172200" cy="533400"/>
          </a:xfrm>
        </p:spPr>
        <p:txBody>
          <a:bodyPr>
            <a:normAutofit fontScale="90000"/>
          </a:bodyPr>
          <a:p>
            <a:br>
              <a:rPr b="1" dirty="0" lang="en-US"/>
            </a:br>
            <a:r>
              <a:rPr b="1" dirty="0" lang="en-US"/>
              <a:t>Assessment and Diagnostic Findings</a:t>
            </a:r>
            <a:endParaRPr dirty="0" lang="en-US"/>
          </a:p>
        </p:txBody>
      </p:sp>
      <p:sp>
        <p:nvSpPr>
          <p:cNvPr id="1048817" name="Content Placeholder 2"/>
          <p:cNvSpPr>
            <a:spLocks noGrp="1"/>
          </p:cNvSpPr>
          <p:nvPr>
            <p:ph idx="1"/>
          </p:nvPr>
        </p:nvSpPr>
        <p:spPr>
          <a:xfrm>
            <a:off x="1143000" y="1371600"/>
            <a:ext cx="6858000" cy="4754565"/>
          </a:xfrm>
        </p:spPr>
        <p:txBody>
          <a:bodyPr/>
          <a:p>
            <a:endParaRPr dirty="0" lang="en-US"/>
          </a:p>
          <a:p>
            <a:endParaRPr dirty="0" lang="en-US"/>
          </a:p>
          <a:p>
            <a:r>
              <a:rPr dirty="0" lang="en-US"/>
              <a:t>Lumbar puncture is the main diagnostic test to obtain CSF for culture and Gram staining to identify the causative organism.</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8818" name="Title 1"/>
          <p:cNvSpPr>
            <a:spLocks noGrp="1"/>
          </p:cNvSpPr>
          <p:nvPr>
            <p:ph type="title"/>
          </p:nvPr>
        </p:nvSpPr>
        <p:spPr>
          <a:xfrm>
            <a:off x="1485900" y="0"/>
            <a:ext cx="6172200" cy="609600"/>
          </a:xfrm>
        </p:spPr>
        <p:txBody>
          <a:bodyPr>
            <a:normAutofit fontScale="90000"/>
          </a:bodyPr>
          <a:p>
            <a:r>
              <a:rPr b="1" dirty="0" lang="en-US"/>
              <a:t>Medical Management</a:t>
            </a:r>
            <a:endParaRPr dirty="0" lang="en-US"/>
          </a:p>
        </p:txBody>
      </p:sp>
      <p:sp>
        <p:nvSpPr>
          <p:cNvPr id="1048819" name="Content Placeholder 2"/>
          <p:cNvSpPr>
            <a:spLocks noGrp="1"/>
          </p:cNvSpPr>
          <p:nvPr>
            <p:ph idx="1"/>
          </p:nvPr>
        </p:nvSpPr>
        <p:spPr>
          <a:xfrm>
            <a:off x="1143000" y="533400"/>
            <a:ext cx="6858000" cy="6324600"/>
          </a:xfrm>
        </p:spPr>
        <p:txBody>
          <a:bodyPr>
            <a:normAutofit fontScale="96875" lnSpcReduction="10000"/>
          </a:bodyPr>
          <a:p>
            <a:r>
              <a:rPr dirty="0" lang="en-US"/>
              <a:t>Early administration of an antibiotic that crosses the blood–brain barrier into the subarachnoid space in sufficient concentration to halt the multiplication of bacteria.</a:t>
            </a:r>
          </a:p>
          <a:p>
            <a:r>
              <a:rPr dirty="0" lang="en-US"/>
              <a:t>Penicillin antibiotics (</a:t>
            </a:r>
            <a:r>
              <a:rPr dirty="0" lang="en-US" err="1"/>
              <a:t>eg</a:t>
            </a:r>
            <a:r>
              <a:rPr dirty="0" lang="en-US"/>
              <a:t>, </a:t>
            </a:r>
            <a:r>
              <a:rPr dirty="0" lang="en-US" err="1"/>
              <a:t>ampicillin</a:t>
            </a:r>
            <a:r>
              <a:rPr dirty="0" lang="en-US"/>
              <a:t>, </a:t>
            </a:r>
            <a:r>
              <a:rPr dirty="0" lang="en-US" err="1"/>
              <a:t>piperacillin</a:t>
            </a:r>
            <a:r>
              <a:rPr dirty="0" lang="en-US"/>
              <a:t>) or one of the </a:t>
            </a:r>
            <a:r>
              <a:rPr dirty="0" lang="en-US" err="1"/>
              <a:t>cephalosporins</a:t>
            </a:r>
            <a:r>
              <a:rPr dirty="0" lang="en-US"/>
              <a:t> (</a:t>
            </a:r>
            <a:r>
              <a:rPr dirty="0" lang="en-US" err="1"/>
              <a:t>eg</a:t>
            </a:r>
            <a:r>
              <a:rPr dirty="0" lang="en-US"/>
              <a:t>, </a:t>
            </a:r>
            <a:r>
              <a:rPr dirty="0" lang="en-US" err="1"/>
              <a:t>ceftriaxone</a:t>
            </a:r>
            <a:r>
              <a:rPr dirty="0" lang="en-US"/>
              <a:t> sodium, </a:t>
            </a:r>
            <a:r>
              <a:rPr dirty="0" lang="en-US" err="1"/>
              <a:t>cefotaxime</a:t>
            </a:r>
            <a:r>
              <a:rPr dirty="0" lang="en-US"/>
              <a:t> sodium) are used. </a:t>
            </a:r>
          </a:p>
          <a:p>
            <a:r>
              <a:rPr dirty="0" lang="en-US" err="1"/>
              <a:t>Vancomycin</a:t>
            </a:r>
            <a:r>
              <a:rPr dirty="0" lang="en-US"/>
              <a:t> hydrochloride alone or in combination with </a:t>
            </a:r>
            <a:r>
              <a:rPr dirty="0" lang="en-US" err="1"/>
              <a:t>rifampin</a:t>
            </a:r>
            <a:r>
              <a:rPr dirty="0" lang="en-US"/>
              <a:t> may be used if resistant strains of bacteria are identified.</a:t>
            </a:r>
          </a:p>
          <a:p>
            <a:pPr>
              <a:buNone/>
            </a:pPr>
            <a:endParaRPr dirty="0"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8820" name="Content Placeholder 2"/>
          <p:cNvSpPr>
            <a:spLocks noGrp="1"/>
          </p:cNvSpPr>
          <p:nvPr>
            <p:ph idx="1"/>
          </p:nvPr>
        </p:nvSpPr>
        <p:spPr>
          <a:xfrm>
            <a:off x="1143000" y="0"/>
            <a:ext cx="6858000" cy="6858000"/>
          </a:xfrm>
        </p:spPr>
        <p:txBody>
          <a:bodyPr>
            <a:normAutofit/>
          </a:bodyPr>
          <a:p>
            <a:r>
              <a:rPr dirty="0" lang="en-US"/>
              <a:t>Dexamethasone has been shown to be beneficial as adjunct therapy in the treatment of acute bacterial meningitis.</a:t>
            </a:r>
          </a:p>
          <a:p>
            <a:r>
              <a:rPr dirty="0" lang="en-US"/>
              <a:t>Dehydration and shock are treated with fluid volume expanders.</a:t>
            </a:r>
          </a:p>
          <a:p>
            <a:r>
              <a:rPr dirty="0" lang="en-US"/>
              <a:t>Seizures, which may occur in the early course of the </a:t>
            </a:r>
            <a:r>
              <a:rPr dirty="0" lang="en-US" err="1"/>
              <a:t>disease,are</a:t>
            </a:r>
            <a:r>
              <a:rPr dirty="0" lang="en-US"/>
              <a:t> controlled with phenytoin (Dilantin).</a:t>
            </a:r>
          </a:p>
          <a:p>
            <a:r>
              <a:rPr dirty="0" lang="en-US"/>
              <a:t> Increased ICP is treated as necessary</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8821" name="Title 1"/>
          <p:cNvSpPr>
            <a:spLocks noGrp="1"/>
          </p:cNvSpPr>
          <p:nvPr>
            <p:ph type="title"/>
          </p:nvPr>
        </p:nvSpPr>
        <p:spPr>
          <a:xfrm>
            <a:off x="1485900" y="0"/>
            <a:ext cx="6172200" cy="533400"/>
          </a:xfrm>
        </p:spPr>
        <p:txBody>
          <a:bodyPr>
            <a:normAutofit fontScale="90000"/>
          </a:bodyPr>
          <a:p>
            <a:r>
              <a:rPr b="1" dirty="0" lang="en-US"/>
              <a:t>Nursing Management</a:t>
            </a:r>
            <a:endParaRPr dirty="0" lang="en-US"/>
          </a:p>
        </p:txBody>
      </p:sp>
      <p:sp>
        <p:nvSpPr>
          <p:cNvPr id="1048822" name="Content Placeholder 2"/>
          <p:cNvSpPr>
            <a:spLocks noGrp="1"/>
          </p:cNvSpPr>
          <p:nvPr>
            <p:ph idx="1"/>
          </p:nvPr>
        </p:nvSpPr>
        <p:spPr>
          <a:xfrm>
            <a:off x="1143000" y="457200"/>
            <a:ext cx="6858000" cy="6400800"/>
          </a:xfrm>
        </p:spPr>
        <p:txBody>
          <a:bodyPr>
            <a:normAutofit fontScale="90625" lnSpcReduction="20000"/>
          </a:bodyPr>
          <a:p>
            <a:r>
              <a:rPr dirty="0" lang="en-US"/>
              <a:t>Neurologic status and vital signs are continually assessed.</a:t>
            </a:r>
          </a:p>
          <a:p>
            <a:r>
              <a:rPr dirty="0" lang="en-US"/>
              <a:t>Pulse oximetry and arterial blood gas values are used to quickly identify the need for respiratory support as the increasing ICP compromises the brain stem.</a:t>
            </a:r>
          </a:p>
          <a:p>
            <a:r>
              <a:rPr dirty="0" lang="en-US"/>
              <a:t> Insertion of a cuffed </a:t>
            </a:r>
            <a:r>
              <a:rPr dirty="0" lang="en-US" err="1"/>
              <a:t>endotracheal</a:t>
            </a:r>
            <a:r>
              <a:rPr dirty="0" lang="en-US"/>
              <a:t> tube (or tracheotomy) and mechanical ventilation may be necessary to maintain adequate tissue oxygenation</a:t>
            </a:r>
          </a:p>
          <a:p>
            <a:r>
              <a:rPr dirty="0" lang="en-US"/>
              <a:t>Intravenous(IV) fluid replacement may be prescribed, but care is taken not to increase the ICP.</a:t>
            </a:r>
          </a:p>
          <a:p>
            <a:r>
              <a:rPr dirty="0" lang="en-US"/>
              <a:t>Fevers are managed with antipyretics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823" name="Content Placeholder 2"/>
          <p:cNvSpPr>
            <a:spLocks noGrp="1"/>
          </p:cNvSpPr>
          <p:nvPr>
            <p:ph idx="1"/>
          </p:nvPr>
        </p:nvSpPr>
        <p:spPr>
          <a:xfrm>
            <a:off x="1143000" y="0"/>
            <a:ext cx="6858000" cy="6858000"/>
          </a:xfrm>
        </p:spPr>
        <p:txBody>
          <a:bodyPr>
            <a:normAutofit lnSpcReduction="10000"/>
          </a:bodyPr>
          <a:p>
            <a:r>
              <a:rPr dirty="0" lang="en-US"/>
              <a:t>Protecting the patient from injury secondary to seizure activity or altered level of consciousness</a:t>
            </a:r>
          </a:p>
          <a:p>
            <a:r>
              <a:rPr dirty="0" lang="en-US"/>
              <a:t>Preventing complications associated with immobility, such as pressure ulcers and pneumonia</a:t>
            </a:r>
          </a:p>
          <a:p>
            <a:r>
              <a:rPr dirty="0" lang="en-US"/>
              <a:t> Instituting droplet precautions until 24 hours after the initiation of antibiotic therapy</a:t>
            </a:r>
          </a:p>
          <a:p>
            <a:r>
              <a:rPr dirty="0" lang="en-US"/>
              <a:t>An important aspect of the nurse’s role is to support the patient and to assist the family in identifying others who can be supportive to them during the crisis.</a:t>
            </a:r>
          </a:p>
          <a:p>
            <a:endParaRPr dirty="0"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8824" name="Title 1"/>
          <p:cNvSpPr>
            <a:spLocks noGrp="1"/>
          </p:cNvSpPr>
          <p:nvPr>
            <p:ph type="title"/>
          </p:nvPr>
        </p:nvSpPr>
        <p:spPr>
          <a:xfrm>
            <a:off x="1485900" y="0"/>
            <a:ext cx="6172200" cy="609600"/>
          </a:xfrm>
        </p:spPr>
        <p:txBody>
          <a:bodyPr>
            <a:normAutofit fontScale="90000"/>
          </a:bodyPr>
          <a:p>
            <a:r>
              <a:rPr b="1" dirty="0" lang="en-US"/>
              <a:t>ENCEPHALITIS</a:t>
            </a:r>
            <a:endParaRPr dirty="0" lang="en-US"/>
          </a:p>
        </p:txBody>
      </p:sp>
      <p:sp>
        <p:nvSpPr>
          <p:cNvPr id="1048825" name="Content Placeholder 2"/>
          <p:cNvSpPr>
            <a:spLocks noGrp="1"/>
          </p:cNvSpPr>
          <p:nvPr>
            <p:ph idx="1"/>
          </p:nvPr>
        </p:nvSpPr>
        <p:spPr>
          <a:xfrm>
            <a:off x="1143000" y="457200"/>
            <a:ext cx="6858000" cy="6400800"/>
          </a:xfrm>
        </p:spPr>
        <p:txBody>
          <a:bodyPr>
            <a:normAutofit fontScale="92500" lnSpcReduction="10000"/>
          </a:bodyPr>
          <a:p>
            <a:r>
              <a:rPr dirty="0" lang="en-US"/>
              <a:t>Encephalitis is an acute inflammatory process of the brain tissue.</a:t>
            </a:r>
          </a:p>
          <a:p>
            <a:r>
              <a:rPr dirty="0" lang="en-US"/>
              <a:t>Herpes simplex virus (HSV) is the most common cause of acute encephalitis.</a:t>
            </a:r>
          </a:p>
          <a:p>
            <a:r>
              <a:rPr dirty="0" lang="en-US"/>
              <a:t>May cause mild flu like symptoms i.e.  fever, headache,</a:t>
            </a:r>
          </a:p>
          <a:p>
            <a:r>
              <a:rPr dirty="0" lang="en-US"/>
              <a:t>Severe ones- confusion, and behavioral abnormalities</a:t>
            </a:r>
          </a:p>
          <a:p>
            <a:r>
              <a:rPr dirty="0" lang="en-US"/>
              <a:t>Focal neurologic symptoms reflect the areas of cerebral inflammation and necrosis and include behavioral change, focal seizures, dysphasia, hemiparesis, and altered level of consciousness, confusion.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8631" name="Title 1"/>
          <p:cNvSpPr>
            <a:spLocks noGrp="1"/>
          </p:cNvSpPr>
          <p:nvPr>
            <p:ph type="title"/>
          </p:nvPr>
        </p:nvSpPr>
        <p:spPr/>
        <p:txBody>
          <a:bodyPr/>
          <a:p>
            <a:endParaRPr lang="en-US"/>
          </a:p>
        </p:txBody>
      </p:sp>
      <p:sp>
        <p:nvSpPr>
          <p:cNvPr id="1048632" name="Content Placeholder 2"/>
          <p:cNvSpPr>
            <a:spLocks noGrp="1"/>
          </p:cNvSpPr>
          <p:nvPr>
            <p:ph idx="1"/>
          </p:nvPr>
        </p:nvSpPr>
        <p:spPr/>
        <p:txBody>
          <a:bodyPr/>
          <a:p>
            <a:r>
              <a:rPr dirty="0" lang="en-US"/>
              <a:t>Extraocular movements are tested by </a:t>
            </a:r>
            <a:r>
              <a:rPr b="1" dirty="0" lang="en-US"/>
              <a:t>inspecting</a:t>
            </a:r>
            <a:r>
              <a:rPr dirty="0" lang="en-US"/>
              <a:t> for ptosis, eye position and nystagmus. The pupil size is measured, its shape and any asymmetry is tested. A commonly used abbreviation to describe normal pupils is PERRLA (pupils equal, round and reactive to light and accommodation).</a:t>
            </a:r>
          </a:p>
          <a:p>
            <a:endParaRPr dirty="0"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8826" name="Title 1"/>
          <p:cNvSpPr>
            <a:spLocks noGrp="1"/>
          </p:cNvSpPr>
          <p:nvPr>
            <p:ph type="title"/>
          </p:nvPr>
        </p:nvSpPr>
        <p:spPr/>
        <p:txBody>
          <a:bodyPr/>
          <a:p>
            <a:r>
              <a:rPr dirty="0" lang="en-US"/>
              <a:t>Types of encephalitis</a:t>
            </a:r>
            <a:endParaRPr dirty="0" lang="en-SG"/>
          </a:p>
        </p:txBody>
      </p:sp>
      <p:sp>
        <p:nvSpPr>
          <p:cNvPr id="1048827" name="Content Placeholder 2"/>
          <p:cNvSpPr>
            <a:spLocks noGrp="1"/>
          </p:cNvSpPr>
          <p:nvPr>
            <p:ph idx="1"/>
          </p:nvPr>
        </p:nvSpPr>
        <p:spPr/>
        <p:txBody>
          <a:bodyPr/>
          <a:p>
            <a:r>
              <a:rPr dirty="0" lang="en-US"/>
              <a:t>Primary encephalitis- occurs when virus or other agents directly infects the brain</a:t>
            </a:r>
          </a:p>
          <a:p>
            <a:r>
              <a:rPr dirty="0" lang="en-US"/>
              <a:t>Secondary encephalitis-results from faulty immune system, reaction to an infection elsewhere in the body</a:t>
            </a:r>
            <a:endParaRPr dirty="0" lang="en-SG"/>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8828" name="Content Placeholder 2"/>
          <p:cNvSpPr>
            <a:spLocks noGrp="1"/>
          </p:cNvSpPr>
          <p:nvPr>
            <p:ph idx="1"/>
          </p:nvPr>
        </p:nvSpPr>
        <p:spPr>
          <a:xfrm>
            <a:off x="1143000" y="0"/>
            <a:ext cx="6858000" cy="6858000"/>
          </a:xfrm>
        </p:spPr>
        <p:txBody>
          <a:bodyPr>
            <a:normAutofit fontScale="92500"/>
          </a:bodyPr>
          <a:p>
            <a:endParaRPr dirty="0" lang="en-US"/>
          </a:p>
          <a:p>
            <a:r>
              <a:rPr b="1" dirty="0" lang="en-US"/>
              <a:t>DIAGNOSIS</a:t>
            </a:r>
          </a:p>
          <a:p>
            <a:r>
              <a:rPr dirty="0" lang="en-US"/>
              <a:t>MRI,CT scan electroencephalography (EEG), and CSF examination are used to diagnose HSV encephalitis.</a:t>
            </a:r>
          </a:p>
          <a:p>
            <a:pPr indent="0" marL="0">
              <a:buNone/>
            </a:pPr>
            <a:r>
              <a:rPr b="1" dirty="0" lang="en-US"/>
              <a:t>		management</a:t>
            </a:r>
          </a:p>
          <a:p>
            <a:r>
              <a:rPr dirty="0" lang="en-US"/>
              <a:t>Acyclovir , an antiviral agent, is the medication of choice in HSV treatment.</a:t>
            </a:r>
          </a:p>
          <a:p>
            <a:r>
              <a:rPr dirty="0" lang="en-US"/>
              <a:t>Anti-inflammatory drugs</a:t>
            </a:r>
          </a:p>
          <a:p>
            <a:r>
              <a:rPr dirty="0" lang="en-US"/>
              <a:t>Bed rest</a:t>
            </a:r>
          </a:p>
          <a:p>
            <a:r>
              <a:rPr dirty="0" lang="en-US"/>
              <a:t>Plenty of fluids</a:t>
            </a:r>
          </a:p>
          <a:p>
            <a:r>
              <a:rPr dirty="0" lang="en-US"/>
              <a:t>Other causes of encephalitis are Fungal and Arthropod borne encephalitis.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8829" name="Title 1"/>
          <p:cNvSpPr>
            <a:spLocks noGrp="1"/>
          </p:cNvSpPr>
          <p:nvPr>
            <p:ph type="title"/>
          </p:nvPr>
        </p:nvSpPr>
        <p:spPr/>
        <p:txBody>
          <a:bodyPr/>
          <a:p>
            <a:r>
              <a:rPr dirty="0" lang="en-US"/>
              <a:t>Supportive therapy</a:t>
            </a:r>
            <a:endParaRPr dirty="0" lang="en-SG"/>
          </a:p>
        </p:txBody>
      </p:sp>
      <p:sp>
        <p:nvSpPr>
          <p:cNvPr id="1048830" name="Content Placeholder 2"/>
          <p:cNvSpPr>
            <a:spLocks noGrp="1"/>
          </p:cNvSpPr>
          <p:nvPr>
            <p:ph idx="1"/>
          </p:nvPr>
        </p:nvSpPr>
        <p:spPr/>
        <p:txBody>
          <a:bodyPr/>
          <a:p>
            <a:r>
              <a:rPr dirty="0" lang="en-US"/>
              <a:t>Breathing assistance</a:t>
            </a:r>
          </a:p>
          <a:p>
            <a:r>
              <a:rPr dirty="0" lang="en-US"/>
              <a:t>Iv fluids</a:t>
            </a:r>
          </a:p>
          <a:p>
            <a:r>
              <a:rPr dirty="0" lang="en-US"/>
              <a:t>Anti-inflammatory drugs</a:t>
            </a:r>
          </a:p>
          <a:p>
            <a:r>
              <a:rPr dirty="0" lang="en-US"/>
              <a:t>Anticonvulsant drugs</a:t>
            </a:r>
            <a:endParaRPr dirty="0" lang="en-SG"/>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8831" name="Title 1"/>
          <p:cNvSpPr>
            <a:spLocks noGrp="1"/>
          </p:cNvSpPr>
          <p:nvPr>
            <p:ph type="title"/>
          </p:nvPr>
        </p:nvSpPr>
        <p:spPr/>
        <p:txBody>
          <a:bodyPr/>
          <a:p>
            <a:r>
              <a:rPr dirty="0" lang="en-US"/>
              <a:t>Complications </a:t>
            </a:r>
            <a:endParaRPr dirty="0" lang="en-SG"/>
          </a:p>
        </p:txBody>
      </p:sp>
      <p:sp>
        <p:nvSpPr>
          <p:cNvPr id="1048832" name="Content Placeholder 2"/>
          <p:cNvSpPr>
            <a:spLocks noGrp="1"/>
          </p:cNvSpPr>
          <p:nvPr>
            <p:ph idx="1"/>
          </p:nvPr>
        </p:nvSpPr>
        <p:spPr/>
        <p:txBody>
          <a:bodyPr/>
          <a:p>
            <a:r>
              <a:rPr dirty="0" lang="en-US"/>
              <a:t>Coma</a:t>
            </a:r>
          </a:p>
          <a:p>
            <a:r>
              <a:rPr dirty="0" lang="en-US"/>
              <a:t>Persistent fatigue</a:t>
            </a:r>
          </a:p>
          <a:p>
            <a:r>
              <a:rPr dirty="0" lang="en-US"/>
              <a:t>Weakness or lack of muscle coordination</a:t>
            </a:r>
          </a:p>
          <a:p>
            <a:r>
              <a:rPr dirty="0" lang="en-US"/>
              <a:t>Memory problems</a:t>
            </a:r>
          </a:p>
          <a:p>
            <a:r>
              <a:rPr dirty="0" lang="en-US"/>
              <a:t>Paralysis</a:t>
            </a:r>
          </a:p>
          <a:p>
            <a:r>
              <a:rPr dirty="0" lang="en-US"/>
              <a:t>Hearing defects</a:t>
            </a:r>
            <a:endParaRPr dirty="0" lang="en-SG"/>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8833" name="Title 1"/>
          <p:cNvSpPr>
            <a:spLocks noGrp="1"/>
          </p:cNvSpPr>
          <p:nvPr>
            <p:ph type="title"/>
          </p:nvPr>
        </p:nvSpPr>
        <p:spPr>
          <a:xfrm>
            <a:off x="1485900" y="0"/>
            <a:ext cx="6172200" cy="533400"/>
          </a:xfrm>
        </p:spPr>
        <p:txBody>
          <a:bodyPr>
            <a:normAutofit fontScale="90000"/>
          </a:bodyPr>
          <a:p>
            <a:r>
              <a:rPr b="1" dirty="0" lang="en-US"/>
              <a:t>BRAIN ABSCESS</a:t>
            </a:r>
            <a:endParaRPr dirty="0" lang="en-US"/>
          </a:p>
        </p:txBody>
      </p:sp>
      <p:sp>
        <p:nvSpPr>
          <p:cNvPr id="1048834" name="Content Placeholder 2"/>
          <p:cNvSpPr>
            <a:spLocks noGrp="1"/>
          </p:cNvSpPr>
          <p:nvPr>
            <p:ph idx="1"/>
          </p:nvPr>
        </p:nvSpPr>
        <p:spPr>
          <a:xfrm>
            <a:off x="1143000" y="457200"/>
            <a:ext cx="6858000" cy="6400800"/>
          </a:xfrm>
        </p:spPr>
        <p:txBody>
          <a:bodyPr>
            <a:normAutofit/>
          </a:bodyPr>
          <a:p>
            <a:r>
              <a:rPr dirty="0" lang="en-US"/>
              <a:t>A brain abscess is a collection of infectious material within the tissue of the brain.</a:t>
            </a:r>
          </a:p>
          <a:p>
            <a:r>
              <a:rPr dirty="0" lang="en-US"/>
              <a:t> It may occur by direct invasion of the brain from intracranial trauma or surgery; by spread of infection from nearby sites, such as the sinuses, ears, and teeth.</a:t>
            </a:r>
          </a:p>
          <a:p>
            <a:r>
              <a:rPr dirty="0" lang="en-US"/>
              <a:t>To prevent brain abscess, otitis media, mastoiditis, sinusitis,dental infections, and systemic infections should be treated promptly.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8835" name="Title 1"/>
          <p:cNvSpPr>
            <a:spLocks noGrp="1"/>
          </p:cNvSpPr>
          <p:nvPr>
            <p:ph type="title"/>
          </p:nvPr>
        </p:nvSpPr>
        <p:spPr>
          <a:xfrm>
            <a:off x="1485900" y="0"/>
            <a:ext cx="6172200" cy="533400"/>
          </a:xfrm>
        </p:spPr>
        <p:txBody>
          <a:bodyPr>
            <a:normAutofit fontScale="90000"/>
          </a:bodyPr>
          <a:p>
            <a:r>
              <a:rPr b="1" dirty="0" lang="en-US"/>
              <a:t>Clinical Manifestations</a:t>
            </a:r>
            <a:endParaRPr dirty="0" lang="en-US"/>
          </a:p>
        </p:txBody>
      </p:sp>
      <p:sp>
        <p:nvSpPr>
          <p:cNvPr id="1048836" name="Content Placeholder 2"/>
          <p:cNvSpPr>
            <a:spLocks noGrp="1"/>
          </p:cNvSpPr>
          <p:nvPr>
            <p:ph idx="1"/>
          </p:nvPr>
        </p:nvSpPr>
        <p:spPr>
          <a:xfrm>
            <a:off x="1143000" y="457200"/>
            <a:ext cx="6858000" cy="6400800"/>
          </a:xfrm>
        </p:spPr>
        <p:txBody>
          <a:bodyPr>
            <a:normAutofit/>
          </a:bodyPr>
          <a:p>
            <a:r>
              <a:rPr dirty="0" lang="en-US"/>
              <a:t>Headache, usually worse in the morning, is the most prevailing symptom. </a:t>
            </a:r>
          </a:p>
          <a:p>
            <a:r>
              <a:rPr dirty="0" lang="en-US"/>
              <a:t>Vomiting.</a:t>
            </a:r>
          </a:p>
          <a:p>
            <a:r>
              <a:rPr dirty="0" lang="en-US"/>
              <a:t> Focal neurologic signs (weakness of an extremity, decreasing vision, seizures) may occur, depending on the site of the abscess. </a:t>
            </a:r>
          </a:p>
          <a:p>
            <a:r>
              <a:rPr dirty="0" lang="en-US"/>
              <a:t>Changes in mental status, as reflected in lethargic, confused, irritable, or disoriented behavior. </a:t>
            </a:r>
          </a:p>
          <a:p>
            <a:r>
              <a:rPr dirty="0" lang="en-US"/>
              <a:t>Fever may or may not be present.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8837" name="Title 1"/>
          <p:cNvSpPr>
            <a:spLocks noGrp="1"/>
          </p:cNvSpPr>
          <p:nvPr>
            <p:ph type="title"/>
          </p:nvPr>
        </p:nvSpPr>
        <p:spPr>
          <a:xfrm>
            <a:off x="1485900" y="0"/>
            <a:ext cx="6172200" cy="1371600"/>
          </a:xfrm>
        </p:spPr>
        <p:txBody>
          <a:bodyPr>
            <a:normAutofit fontScale="90000"/>
          </a:bodyPr>
          <a:p>
            <a:r>
              <a:rPr b="1" dirty="0" lang="en-US"/>
              <a:t>Assessment and Diagnostic Findings</a:t>
            </a:r>
            <a:endParaRPr dirty="0" lang="en-US"/>
          </a:p>
        </p:txBody>
      </p:sp>
      <p:sp>
        <p:nvSpPr>
          <p:cNvPr id="1048838" name="Content Placeholder 2"/>
          <p:cNvSpPr>
            <a:spLocks noGrp="1"/>
          </p:cNvSpPr>
          <p:nvPr>
            <p:ph idx="1"/>
          </p:nvPr>
        </p:nvSpPr>
        <p:spPr>
          <a:xfrm>
            <a:off x="1143000" y="1676400"/>
            <a:ext cx="6858000" cy="4449765"/>
          </a:xfrm>
        </p:spPr>
        <p:txBody>
          <a:bodyPr/>
          <a:p>
            <a:endParaRPr dirty="0" lang="en-US"/>
          </a:p>
          <a:p>
            <a:endParaRPr dirty="0" lang="en-US"/>
          </a:p>
          <a:p>
            <a:r>
              <a:rPr dirty="0" lang="en-US"/>
              <a:t>A computed tomography (CT) scan is invaluable in locating the site of the abscess.</a:t>
            </a:r>
          </a:p>
          <a:p>
            <a:r>
              <a:rPr dirty="0" lang="en-US"/>
              <a:t>A magnetic resonance imaging (MRI) scan is  also useful.</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8839" name="Title 1"/>
          <p:cNvSpPr>
            <a:spLocks noGrp="1"/>
          </p:cNvSpPr>
          <p:nvPr>
            <p:ph type="title"/>
          </p:nvPr>
        </p:nvSpPr>
        <p:spPr>
          <a:xfrm>
            <a:off x="1485900" y="0"/>
            <a:ext cx="6172200" cy="533400"/>
          </a:xfrm>
        </p:spPr>
        <p:txBody>
          <a:bodyPr>
            <a:normAutofit fontScale="90000"/>
          </a:bodyPr>
          <a:p>
            <a:r>
              <a:rPr b="1" dirty="0" lang="en-US"/>
              <a:t>Medical Management</a:t>
            </a:r>
            <a:endParaRPr dirty="0" lang="en-US"/>
          </a:p>
        </p:txBody>
      </p:sp>
      <p:sp>
        <p:nvSpPr>
          <p:cNvPr id="1048840" name="Content Placeholder 2"/>
          <p:cNvSpPr>
            <a:spLocks noGrp="1"/>
          </p:cNvSpPr>
          <p:nvPr>
            <p:ph idx="1"/>
          </p:nvPr>
        </p:nvSpPr>
        <p:spPr>
          <a:xfrm>
            <a:off x="1143000" y="457200"/>
            <a:ext cx="6858000" cy="6248400"/>
          </a:xfrm>
        </p:spPr>
        <p:txBody>
          <a:bodyPr>
            <a:normAutofit fontScale="92500" lnSpcReduction="20000"/>
          </a:bodyPr>
          <a:p>
            <a:r>
              <a:rPr dirty="0" lang="en-US"/>
              <a:t>Brain abscess is treated with antimicrobial therapy and surgical incision or aspiration.</a:t>
            </a:r>
          </a:p>
          <a:p>
            <a:r>
              <a:rPr dirty="0" lang="en-US"/>
              <a:t>Penicillin G (20 million U) and chloramphenicol (4 to 6 g/day given intravenously in divided doses) are given.</a:t>
            </a:r>
          </a:p>
          <a:p>
            <a:r>
              <a:rPr dirty="0" lang="en-US"/>
              <a:t>Corticosteroids may be prescribed to help reduce the inflammatory cerebral edema if the patient shows evidence of an increasing neurologic deficit.</a:t>
            </a:r>
          </a:p>
          <a:p>
            <a:r>
              <a:rPr dirty="0" lang="en-US"/>
              <a:t> Antiseizure medications (phenytoin, phenobarbital)</a:t>
            </a:r>
          </a:p>
          <a:p>
            <a:r>
              <a:rPr dirty="0" lang="en-US"/>
              <a:t>Complete excision of the brain abscess can be done</a:t>
            </a:r>
            <a:endParaRPr b="1" dirty="0"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8841" name="Title 1"/>
          <p:cNvSpPr>
            <a:spLocks noGrp="1"/>
          </p:cNvSpPr>
          <p:nvPr>
            <p:ph type="title"/>
          </p:nvPr>
        </p:nvSpPr>
        <p:spPr>
          <a:xfrm>
            <a:off x="1485900" y="0"/>
            <a:ext cx="6172200" cy="533400"/>
          </a:xfrm>
        </p:spPr>
        <p:txBody>
          <a:bodyPr>
            <a:normAutofit fontScale="90000"/>
          </a:bodyPr>
          <a:p>
            <a:r>
              <a:rPr b="1" dirty="0" lang="en-US"/>
              <a:t>Nursing Management</a:t>
            </a:r>
            <a:endParaRPr dirty="0" lang="en-US"/>
          </a:p>
        </p:txBody>
      </p:sp>
      <p:sp>
        <p:nvSpPr>
          <p:cNvPr id="1048842" name="Content Placeholder 2"/>
          <p:cNvSpPr>
            <a:spLocks noGrp="1"/>
          </p:cNvSpPr>
          <p:nvPr>
            <p:ph idx="1"/>
          </p:nvPr>
        </p:nvSpPr>
        <p:spPr>
          <a:xfrm>
            <a:off x="1143000" y="457200"/>
            <a:ext cx="6858000" cy="6400800"/>
          </a:xfrm>
        </p:spPr>
        <p:txBody>
          <a:bodyPr>
            <a:normAutofit/>
          </a:bodyPr>
          <a:p>
            <a:r>
              <a:rPr dirty="0" lang="en-US"/>
              <a:t>Ongoing neurologic assessment alerts the nurse to changes in ICP.</a:t>
            </a:r>
          </a:p>
          <a:p>
            <a:r>
              <a:rPr dirty="0" lang="en-US"/>
              <a:t>Patient safety is also a key nursing responsibility. Injury may result from decreased level of consciousness and falls related to motor weakness or seizures.</a:t>
            </a:r>
          </a:p>
          <a:p>
            <a:r>
              <a:rPr dirty="0" lang="en-US"/>
              <a:t>The nurse must assess the family’s ability to express their distress at the patient’s condition, cope with the patient’s illness and deficits, and obtain support.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8843" name="Title 1"/>
          <p:cNvSpPr>
            <a:spLocks noGrp="1"/>
          </p:cNvSpPr>
          <p:nvPr>
            <p:ph type="title"/>
          </p:nvPr>
        </p:nvSpPr>
        <p:spPr>
          <a:xfrm>
            <a:off x="457200" y="0"/>
            <a:ext cx="8229600" cy="685800"/>
          </a:xfrm>
        </p:spPr>
        <p:txBody>
          <a:bodyPr>
            <a:normAutofit fontScale="90000"/>
          </a:bodyPr>
          <a:p>
            <a:r>
              <a:rPr dirty="0" lang="en-US"/>
              <a:t>HEAD INJURIES</a:t>
            </a:r>
          </a:p>
        </p:txBody>
      </p:sp>
      <p:sp>
        <p:nvSpPr>
          <p:cNvPr id="1048844" name="Content Placeholder 2"/>
          <p:cNvSpPr>
            <a:spLocks noGrp="1"/>
          </p:cNvSpPr>
          <p:nvPr>
            <p:ph idx="1"/>
          </p:nvPr>
        </p:nvSpPr>
        <p:spPr>
          <a:xfrm>
            <a:off x="0" y="533400"/>
            <a:ext cx="9144000" cy="6324600"/>
          </a:xfrm>
        </p:spPr>
        <p:txBody>
          <a:bodyPr>
            <a:noAutofit/>
          </a:bodyPr>
          <a:p>
            <a:r>
              <a:rPr dirty="0" sz="3600" lang="en-US"/>
              <a:t>Head injury is a broad classification that includes injury to the scalp, skull, or brain.</a:t>
            </a:r>
          </a:p>
          <a:p>
            <a:r>
              <a:rPr dirty="0" sz="3600" lang="en-US"/>
              <a:t> It is the most common cause of death from trauma.</a:t>
            </a:r>
          </a:p>
          <a:p>
            <a:r>
              <a:rPr dirty="0" sz="3600" lang="en-US"/>
              <a:t>Damage to the brain from traumatic injury takes two forms: </a:t>
            </a:r>
          </a:p>
          <a:p>
            <a:pPr>
              <a:buNone/>
            </a:pPr>
            <a:r>
              <a:rPr dirty="0" sz="3600" lang="en-US"/>
              <a:t>		</a:t>
            </a:r>
            <a:r>
              <a:rPr b="1" dirty="0" sz="3600" lang="en-US"/>
              <a:t> -primary injury </a:t>
            </a:r>
            <a:r>
              <a:rPr dirty="0" sz="3600" lang="en-US"/>
              <a:t>and </a:t>
            </a:r>
          </a:p>
          <a:p>
            <a:pPr>
              <a:buNone/>
            </a:pPr>
            <a:r>
              <a:rPr b="1" dirty="0" sz="3600" lang="en-US"/>
              <a:t>		- secondary injury.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633" name="Title 1"/>
          <p:cNvSpPr>
            <a:spLocks noGrp="1"/>
          </p:cNvSpPr>
          <p:nvPr>
            <p:ph type="title"/>
          </p:nvPr>
        </p:nvSpPr>
        <p:spPr/>
        <p:txBody>
          <a:bodyPr/>
          <a:p>
            <a:endParaRPr lang="en-US"/>
          </a:p>
        </p:txBody>
      </p:sp>
      <p:sp>
        <p:nvSpPr>
          <p:cNvPr id="1048634" name="Content Placeholder 2"/>
          <p:cNvSpPr>
            <a:spLocks noGrp="1"/>
          </p:cNvSpPr>
          <p:nvPr>
            <p:ph idx="1"/>
          </p:nvPr>
        </p:nvSpPr>
        <p:spPr/>
        <p:txBody>
          <a:bodyPr>
            <a:normAutofit/>
          </a:bodyPr>
          <a:p>
            <a:r>
              <a:rPr dirty="0" lang="en-US"/>
              <a:t>Pupillary light reflex is tested by having the patient stare into the distance as the examiner shines the penlight obliquely into each pupil. Pupillary constriction is tested for on the eye examined (direct response) and on the opposite eye (consensual response).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8845" name="Content Placeholder 2"/>
          <p:cNvSpPr>
            <a:spLocks noGrp="1"/>
          </p:cNvSpPr>
          <p:nvPr>
            <p:ph idx="1"/>
          </p:nvPr>
        </p:nvSpPr>
        <p:spPr>
          <a:xfrm>
            <a:off x="0" y="0"/>
            <a:ext cx="9144000" cy="6858000"/>
          </a:xfrm>
        </p:spPr>
        <p:txBody>
          <a:bodyPr>
            <a:normAutofit/>
          </a:bodyPr>
          <a:p>
            <a:r>
              <a:rPr b="1" dirty="0" sz="3600" lang="en-US"/>
              <a:t>Primary injury </a:t>
            </a:r>
            <a:r>
              <a:rPr dirty="0" sz="3600" lang="en-US"/>
              <a:t>is the initial damage to the brain that results from the traumatic event. This may include </a:t>
            </a:r>
            <a:r>
              <a:rPr b="1" dirty="0" sz="3600" lang="en-US"/>
              <a:t>contusions, lacerations, and torn blood vessels from impact</a:t>
            </a:r>
            <a:r>
              <a:rPr dirty="0" sz="3600" lang="en-US"/>
              <a:t>, acceleration/deceleration, or foreign object penetration.</a:t>
            </a:r>
          </a:p>
          <a:p>
            <a:r>
              <a:rPr b="1" dirty="0" sz="3600" lang="en-US"/>
              <a:t>Secondary injury </a:t>
            </a:r>
            <a:r>
              <a:rPr dirty="0" sz="3600" lang="en-US"/>
              <a:t>evolves over the ensuing hours and days after the initial injury and is due primarily to brain swelling or ongoing bleeding</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8846" name="Title 1"/>
          <p:cNvSpPr>
            <a:spLocks noGrp="1"/>
          </p:cNvSpPr>
          <p:nvPr>
            <p:ph type="title"/>
          </p:nvPr>
        </p:nvSpPr>
        <p:spPr>
          <a:xfrm>
            <a:off x="457200" y="0"/>
            <a:ext cx="8229600" cy="1066800"/>
          </a:xfrm>
        </p:spPr>
        <p:txBody>
          <a:bodyPr/>
          <a:p>
            <a:r>
              <a:rPr dirty="0" lang="en-US"/>
              <a:t>PATHO PHYSIOLOGY</a:t>
            </a:r>
          </a:p>
        </p:txBody>
      </p:sp>
      <p:sp>
        <p:nvSpPr>
          <p:cNvPr id="1048847" name="Content Placeholder 2"/>
          <p:cNvSpPr>
            <a:spLocks noGrp="1"/>
          </p:cNvSpPr>
          <p:nvPr>
            <p:ph idx="1"/>
          </p:nvPr>
        </p:nvSpPr>
        <p:spPr>
          <a:xfrm>
            <a:off x="0" y="1143000"/>
            <a:ext cx="9144000" cy="5715000"/>
          </a:xfrm>
        </p:spPr>
        <p:txBody>
          <a:bodyPr>
            <a:normAutofit/>
          </a:bodyPr>
          <a:p>
            <a:pPr>
              <a:buNone/>
            </a:pPr>
            <a:r>
              <a:rPr dirty="0" lang="en-US"/>
              <a:t>    Brain suffers traumatic injury</a:t>
            </a:r>
          </a:p>
          <a:p>
            <a:pPr>
              <a:buNone/>
            </a:pPr>
            <a:r>
              <a:rPr dirty="0" lang="en-US"/>
              <a:t>				</a:t>
            </a:r>
          </a:p>
          <a:p>
            <a:pPr>
              <a:buNone/>
            </a:pPr>
            <a:r>
              <a:rPr dirty="0" lang="en-US"/>
              <a:t>	Brain swelling or bleeding increases intracranial volume</a:t>
            </a:r>
          </a:p>
          <a:p>
            <a:pPr>
              <a:buNone/>
            </a:pPr>
            <a:r>
              <a:rPr dirty="0" lang="en-US"/>
              <a:t>	Rigid cranium allows no room for expansion</a:t>
            </a:r>
          </a:p>
          <a:p>
            <a:pPr>
              <a:buNone/>
            </a:pPr>
            <a:r>
              <a:rPr dirty="0" lang="en-US"/>
              <a:t>    of contents so intracranial pressure increases</a:t>
            </a:r>
          </a:p>
          <a:p>
            <a:pPr>
              <a:buNone/>
            </a:pPr>
            <a:r>
              <a:rPr dirty="0" lang="en-US"/>
              <a:t>				</a:t>
            </a:r>
          </a:p>
          <a:p>
            <a:pPr>
              <a:buNone/>
            </a:pPr>
            <a:r>
              <a:rPr dirty="0" lang="en-US"/>
              <a:t>	Pressure on blood vessels within the brain causes blood flow to the brain to slow</a:t>
            </a:r>
          </a:p>
          <a:p>
            <a:pPr>
              <a:buNone/>
            </a:pPr>
            <a:r>
              <a:rPr dirty="0" lang="en-US"/>
              <a:t>				</a:t>
            </a:r>
          </a:p>
        </p:txBody>
      </p:sp>
      <p:sp>
        <p:nvSpPr>
          <p:cNvPr id="1048848" name="Down Arrow 3"/>
          <p:cNvSpPr/>
          <p:nvPr/>
        </p:nvSpPr>
        <p:spPr>
          <a:xfrm>
            <a:off x="3048000" y="1600200"/>
            <a:ext cx="304800" cy="6858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49" name="Down Arrow 4"/>
          <p:cNvSpPr/>
          <p:nvPr/>
        </p:nvSpPr>
        <p:spPr>
          <a:xfrm>
            <a:off x="2971800" y="2819400"/>
            <a:ext cx="228600" cy="5334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50" name="Down Arrow 5"/>
          <p:cNvSpPr/>
          <p:nvPr/>
        </p:nvSpPr>
        <p:spPr>
          <a:xfrm>
            <a:off x="2895600" y="4419600"/>
            <a:ext cx="304800" cy="7620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51" name="Down Arrow 6"/>
          <p:cNvSpPr/>
          <p:nvPr/>
        </p:nvSpPr>
        <p:spPr>
          <a:xfrm>
            <a:off x="2895600" y="6096000"/>
            <a:ext cx="304800" cy="6096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8855" name="Content Placeholder 2"/>
          <p:cNvSpPr>
            <a:spLocks noGrp="1"/>
          </p:cNvSpPr>
          <p:nvPr>
            <p:ph idx="1"/>
          </p:nvPr>
        </p:nvSpPr>
        <p:spPr>
          <a:xfrm>
            <a:off x="0" y="1600200"/>
            <a:ext cx="8686800" cy="5257800"/>
          </a:xfrm>
        </p:spPr>
        <p:txBody>
          <a:bodyPr/>
          <a:p>
            <a:pPr>
              <a:buNone/>
            </a:pPr>
            <a:r>
              <a:rPr dirty="0" lang="en-US"/>
              <a:t>	Cerebral hypoxia and ischemia occur</a:t>
            </a:r>
          </a:p>
          <a:p>
            <a:pPr>
              <a:buNone/>
            </a:pPr>
            <a:r>
              <a:rPr dirty="0" lang="en-US"/>
              <a:t>				</a:t>
            </a:r>
          </a:p>
          <a:p>
            <a:pPr>
              <a:buNone/>
            </a:pPr>
            <a:r>
              <a:rPr dirty="0" lang="en-US"/>
              <a:t>	Intracranial pressure continues to rise. Brain may </a:t>
            </a:r>
            <a:r>
              <a:rPr dirty="0" lang="en-US" err="1"/>
              <a:t>herniate</a:t>
            </a:r>
            <a:endParaRPr dirty="0" lang="en-US"/>
          </a:p>
          <a:p>
            <a:pPr>
              <a:buNone/>
            </a:pPr>
            <a:r>
              <a:rPr dirty="0" lang="en-US"/>
              <a:t>					</a:t>
            </a:r>
          </a:p>
          <a:p>
            <a:pPr>
              <a:buNone/>
            </a:pPr>
            <a:r>
              <a:rPr dirty="0" lang="en-US"/>
              <a:t>	Cerebral blood flow ceases</a:t>
            </a:r>
          </a:p>
          <a:p>
            <a:pPr>
              <a:buNone/>
            </a:pPr>
            <a:r>
              <a:rPr dirty="0" lang="en-US"/>
              <a:t>					</a:t>
            </a:r>
          </a:p>
          <a:p>
            <a:pPr>
              <a:buNone/>
            </a:pPr>
            <a:r>
              <a:rPr dirty="0" lang="en-US"/>
              <a:t>				Brain death</a:t>
            </a:r>
          </a:p>
        </p:txBody>
      </p:sp>
      <p:sp>
        <p:nvSpPr>
          <p:cNvPr id="1048856" name="Down Arrow 3"/>
          <p:cNvSpPr/>
          <p:nvPr/>
        </p:nvSpPr>
        <p:spPr>
          <a:xfrm>
            <a:off x="3657600" y="2057400"/>
            <a:ext cx="533400" cy="8382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57" name="Down Arrow 4"/>
          <p:cNvSpPr/>
          <p:nvPr/>
        </p:nvSpPr>
        <p:spPr>
          <a:xfrm>
            <a:off x="3657600" y="3657600"/>
            <a:ext cx="457200" cy="9906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58" name="Down Arrow 5"/>
          <p:cNvSpPr/>
          <p:nvPr/>
        </p:nvSpPr>
        <p:spPr>
          <a:xfrm>
            <a:off x="3733800" y="5105400"/>
            <a:ext cx="381000" cy="6858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8859" name="Title 1"/>
          <p:cNvSpPr>
            <a:spLocks noGrp="1"/>
          </p:cNvSpPr>
          <p:nvPr>
            <p:ph type="title"/>
          </p:nvPr>
        </p:nvSpPr>
        <p:spPr>
          <a:xfrm>
            <a:off x="457200" y="0"/>
            <a:ext cx="8229600" cy="609600"/>
          </a:xfrm>
        </p:spPr>
        <p:txBody>
          <a:bodyPr>
            <a:normAutofit fontScale="90000"/>
          </a:bodyPr>
          <a:p>
            <a:r>
              <a:rPr dirty="0" lang="en-US"/>
              <a:t>TYPES OF BRAIN INJURIES</a:t>
            </a:r>
          </a:p>
        </p:txBody>
      </p:sp>
      <p:sp>
        <p:nvSpPr>
          <p:cNvPr id="1048860" name="Content Placeholder 2"/>
          <p:cNvSpPr>
            <a:spLocks noGrp="1"/>
          </p:cNvSpPr>
          <p:nvPr>
            <p:ph idx="1"/>
          </p:nvPr>
        </p:nvSpPr>
        <p:spPr>
          <a:xfrm>
            <a:off x="0" y="609600"/>
            <a:ext cx="9144000" cy="6248400"/>
          </a:xfrm>
        </p:spPr>
        <p:txBody>
          <a:bodyPr>
            <a:normAutofit/>
          </a:bodyPr>
          <a:p>
            <a:pPr>
              <a:buNone/>
            </a:pPr>
            <a:r>
              <a:rPr b="1" dirty="0" lang="en-US"/>
              <a:t>Concussion</a:t>
            </a:r>
          </a:p>
          <a:p>
            <a:r>
              <a:rPr dirty="0" lang="en-US"/>
              <a:t>A cerebral concussion is a minor head injury </a:t>
            </a:r>
            <a:r>
              <a:rPr dirty="0" lang="en-US" err="1"/>
              <a:t>characterised</a:t>
            </a:r>
            <a:r>
              <a:rPr dirty="0" lang="en-US"/>
              <a:t> by temporary loss of neurologic function with no apparent structural damage.</a:t>
            </a:r>
          </a:p>
          <a:p>
            <a:r>
              <a:rPr dirty="0" lang="en-US"/>
              <a:t> The jarring of the brain may be so slight as to cause only dizziness and spots before the eyes (“seeing stars”), or it may be severe enough to cause complete loss of consciousness for a few seconds.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sp>
        <p:nvSpPr>
          <p:cNvPr id="1048861" name="Content Placeholder 2"/>
          <p:cNvSpPr>
            <a:spLocks noGrp="1"/>
          </p:cNvSpPr>
          <p:nvPr>
            <p:ph idx="1"/>
          </p:nvPr>
        </p:nvSpPr>
        <p:spPr>
          <a:xfrm>
            <a:off x="0" y="0"/>
            <a:ext cx="9144000" cy="6858000"/>
          </a:xfrm>
        </p:spPr>
        <p:txBody>
          <a:bodyPr>
            <a:normAutofit lnSpcReduction="10000"/>
          </a:bodyPr>
          <a:p>
            <a:pPr>
              <a:buNone/>
            </a:pPr>
            <a:r>
              <a:rPr b="1" dirty="0" lang="en-US"/>
              <a:t>Contusion</a:t>
            </a:r>
          </a:p>
          <a:p>
            <a:r>
              <a:rPr dirty="0" lang="en-US"/>
              <a:t>Cerebral contusion is a more severe injury in which the brain is bruised, with possible surface hemorrhage.</a:t>
            </a:r>
          </a:p>
          <a:p>
            <a:r>
              <a:rPr dirty="0" lang="en-US"/>
              <a:t> The patient is unconscious for more than a few seconds or minutes. </a:t>
            </a:r>
          </a:p>
          <a:p>
            <a:r>
              <a:rPr dirty="0" lang="en-US"/>
              <a:t>Clinical signs and symptoms depend on the size of the contusion and the amount of associated cerebral edema. </a:t>
            </a:r>
          </a:p>
          <a:p>
            <a:r>
              <a:rPr dirty="0" lang="en-US"/>
              <a:t>The patient may lie motionless, with a faint pulse, shallow respirations, and cool, pale skin. </a:t>
            </a:r>
          </a:p>
          <a:p>
            <a:r>
              <a:rPr dirty="0" lang="en-US"/>
              <a:t>Often there is involuntary evacuation of the bowels and the bladder.</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sp>
        <p:nvSpPr>
          <p:cNvPr id="1048862" name="Content Placeholder 2"/>
          <p:cNvSpPr>
            <a:spLocks noGrp="1"/>
          </p:cNvSpPr>
          <p:nvPr>
            <p:ph idx="1"/>
          </p:nvPr>
        </p:nvSpPr>
        <p:spPr>
          <a:xfrm>
            <a:off x="0" y="457200"/>
            <a:ext cx="9144000" cy="6400800"/>
          </a:xfrm>
        </p:spPr>
        <p:txBody>
          <a:bodyPr>
            <a:normAutofit/>
          </a:bodyPr>
          <a:p>
            <a:pPr>
              <a:buNone/>
            </a:pPr>
            <a:r>
              <a:rPr b="1" dirty="0" lang="en-US"/>
              <a:t>Intracranial Hemorrhage</a:t>
            </a:r>
          </a:p>
          <a:p>
            <a:r>
              <a:rPr dirty="0" lang="en-US"/>
              <a:t>A severe form of brain injuries  leading to formation of hematomas.</a:t>
            </a:r>
          </a:p>
          <a:p>
            <a:r>
              <a:rPr dirty="0" lang="en-US"/>
              <a:t>Hematomas (collections of blood) that develop within the cranial vault are the most serious brain injuries .</a:t>
            </a:r>
          </a:p>
          <a:p>
            <a:r>
              <a:rPr dirty="0" lang="en-US"/>
              <a:t>A hematoma may be epidural (above the </a:t>
            </a:r>
            <a:r>
              <a:rPr dirty="0" lang="en-US" err="1"/>
              <a:t>dura</a:t>
            </a:r>
            <a:r>
              <a:rPr dirty="0" lang="en-US"/>
              <a:t>), subdural (below the </a:t>
            </a:r>
            <a:r>
              <a:rPr dirty="0" lang="en-US" err="1"/>
              <a:t>dura</a:t>
            </a:r>
            <a:r>
              <a:rPr dirty="0" lang="en-US"/>
              <a:t>), or </a:t>
            </a:r>
            <a:r>
              <a:rPr dirty="0" lang="en-US" err="1"/>
              <a:t>intracerebral</a:t>
            </a:r>
            <a:r>
              <a:rPr dirty="0" lang="en-US"/>
              <a:t> (within the brain). </a:t>
            </a:r>
          </a:p>
          <a:p>
            <a:r>
              <a:rPr dirty="0" lang="en-US"/>
              <a:t>Major symptoms are frequently delayed until the hematoma is large enough to cause distortion of the brain and increased ICP.</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8863" name="Title 1"/>
          <p:cNvSpPr>
            <a:spLocks noGrp="1"/>
          </p:cNvSpPr>
          <p:nvPr>
            <p:ph type="title"/>
          </p:nvPr>
        </p:nvSpPr>
        <p:spPr>
          <a:xfrm>
            <a:off x="628650" y="365126"/>
            <a:ext cx="7886700" cy="368971"/>
          </a:xfrm>
        </p:spPr>
        <p:txBody>
          <a:bodyPr>
            <a:normAutofit fontScale="90000"/>
          </a:bodyPr>
          <a:p>
            <a:r>
              <a:rPr dirty="0" lang="en-US">
                <a:solidFill>
                  <a:schemeClr val="accent1"/>
                </a:solidFill>
              </a:rPr>
              <a:t>Brain injury cont.d </a:t>
            </a:r>
          </a:p>
        </p:txBody>
      </p:sp>
      <p:sp>
        <p:nvSpPr>
          <p:cNvPr id="1048864" name="Content Placeholder 2"/>
          <p:cNvSpPr>
            <a:spLocks noGrp="1"/>
          </p:cNvSpPr>
          <p:nvPr>
            <p:ph idx="1"/>
          </p:nvPr>
        </p:nvSpPr>
        <p:spPr>
          <a:xfrm>
            <a:off x="628650" y="901522"/>
            <a:ext cx="7886700" cy="5275442"/>
          </a:xfrm>
        </p:spPr>
        <p:txBody>
          <a:bodyPr>
            <a:normAutofit fontScale="77500" lnSpcReduction="20000"/>
          </a:bodyPr>
          <a:p>
            <a:pPr indent="0" marL="0">
              <a:buNone/>
            </a:pPr>
            <a:r>
              <a:rPr b="1" dirty="0" sz="3200" lang="en-US"/>
              <a:t>Diffuse axonal injury </a:t>
            </a:r>
          </a:p>
          <a:p>
            <a:r>
              <a:rPr dirty="0" lang="en-US"/>
              <a:t>Diffuse axonal injury involves widespread damage to axons in the cerebral hemispheres, corpus callosum, and brain stem.</a:t>
            </a:r>
          </a:p>
          <a:p>
            <a:r>
              <a:rPr dirty="0" lang="en-US"/>
              <a:t>With rapid acceleration and deceleration of the head shearing forces causes mechanical axonal damage</a:t>
            </a:r>
          </a:p>
          <a:p>
            <a:r>
              <a:rPr dirty="0" lang="en-US"/>
              <a:t>It can be seen in mild, moderate, or severe head trauma and results in axonal swelling and disconnection. </a:t>
            </a:r>
          </a:p>
          <a:p>
            <a:r>
              <a:rPr dirty="0" lang="en-US"/>
              <a:t>.patient often present in coma from time of impact and survivors are usually disabled</a:t>
            </a:r>
          </a:p>
          <a:p>
            <a:r>
              <a:rPr dirty="0" lang="en-US"/>
              <a:t>Diagnosis is made by clinical signs in conjunction with a CT scan or MRI. </a:t>
            </a:r>
          </a:p>
          <a:p>
            <a:r>
              <a:rPr dirty="0" lang="en-US"/>
              <a:t>Recovery depends on the severity of the axonal injury.</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sp>
        <p:nvSpPr>
          <p:cNvPr id="1048865" name="Title 1"/>
          <p:cNvSpPr>
            <a:spLocks noGrp="1"/>
          </p:cNvSpPr>
          <p:nvPr>
            <p:ph type="title"/>
          </p:nvPr>
        </p:nvSpPr>
        <p:spPr>
          <a:xfrm>
            <a:off x="457200" y="0"/>
            <a:ext cx="8229600" cy="990600"/>
          </a:xfrm>
        </p:spPr>
        <p:txBody>
          <a:bodyPr>
            <a:normAutofit fontScale="90000"/>
          </a:bodyPr>
          <a:p>
            <a:r>
              <a:rPr dirty="0" lang="en-US"/>
              <a:t>CLINICAL MANIFESTATIONS OF HEAD INJURIES</a:t>
            </a:r>
          </a:p>
        </p:txBody>
      </p:sp>
      <p:sp>
        <p:nvSpPr>
          <p:cNvPr id="1048866" name="Content Placeholder 2"/>
          <p:cNvSpPr>
            <a:spLocks noGrp="1"/>
          </p:cNvSpPr>
          <p:nvPr>
            <p:ph idx="1"/>
          </p:nvPr>
        </p:nvSpPr>
        <p:spPr>
          <a:xfrm>
            <a:off x="0" y="1066800"/>
            <a:ext cx="9144000" cy="5791200"/>
          </a:xfrm>
        </p:spPr>
        <p:txBody>
          <a:bodyPr>
            <a:normAutofit/>
          </a:bodyPr>
          <a:p>
            <a:r>
              <a:rPr dirty="0" sz="3600" lang="en-US"/>
              <a:t>Altered level of consciousness</a:t>
            </a:r>
          </a:p>
          <a:p>
            <a:r>
              <a:rPr dirty="0" sz="3600" lang="en-US"/>
              <a:t> Confusion</a:t>
            </a:r>
          </a:p>
          <a:p>
            <a:r>
              <a:rPr dirty="0" sz="3600" lang="en-US"/>
              <a:t> Pupillary abnormalities (changes in shape, size, and response to light)</a:t>
            </a:r>
          </a:p>
          <a:p>
            <a:r>
              <a:rPr dirty="0" sz="3600" lang="en-US"/>
              <a:t>Altered or absent gag reflex</a:t>
            </a:r>
          </a:p>
          <a:p>
            <a:r>
              <a:rPr dirty="0" sz="3600" lang="en-US"/>
              <a:t> Absent corneal reflex</a:t>
            </a:r>
          </a:p>
          <a:p>
            <a:r>
              <a:rPr dirty="0" sz="3600" lang="en-US"/>
              <a:t>Sudden onset of neurologic deficits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8867" name="Content Placeholder 2"/>
          <p:cNvSpPr>
            <a:spLocks noGrp="1"/>
          </p:cNvSpPr>
          <p:nvPr>
            <p:ph idx="1"/>
          </p:nvPr>
        </p:nvSpPr>
        <p:spPr>
          <a:xfrm>
            <a:off x="0" y="0"/>
            <a:ext cx="9144000" cy="6858000"/>
          </a:xfrm>
          <a:ln>
            <a:solidFill>
              <a:schemeClr val="accent1"/>
            </a:solidFill>
          </a:ln>
        </p:spPr>
        <p:txBody>
          <a:bodyPr>
            <a:normAutofit/>
          </a:bodyPr>
          <a:p>
            <a:r>
              <a:rPr dirty="0" sz="3600" lang="en-US"/>
              <a:t>Changes in vital signs (altered respiratory pattern, hypertension, bradycardia, tachycardia, hypothermia or hyperthermia)</a:t>
            </a:r>
          </a:p>
          <a:p>
            <a:r>
              <a:rPr dirty="0" sz="3600" lang="en-US"/>
              <a:t>Vision and hearing impairment</a:t>
            </a:r>
          </a:p>
          <a:p>
            <a:r>
              <a:rPr dirty="0" sz="3600" lang="en-US"/>
              <a:t>Sensory dysfunction</a:t>
            </a:r>
          </a:p>
          <a:p>
            <a:r>
              <a:rPr dirty="0" sz="3600" lang="en-US"/>
              <a:t> Spasticity</a:t>
            </a:r>
          </a:p>
          <a:p>
            <a:r>
              <a:rPr dirty="0" sz="3600" lang="en-US"/>
              <a:t>Headache</a:t>
            </a:r>
          </a:p>
          <a:p>
            <a:r>
              <a:rPr dirty="0" sz="3600" lang="en-US"/>
              <a:t> Vertigo</a:t>
            </a:r>
          </a:p>
          <a:p>
            <a:r>
              <a:rPr dirty="0" sz="3600" lang="en-US"/>
              <a:t>Movement disorders</a:t>
            </a:r>
          </a:p>
          <a:p>
            <a:r>
              <a:rPr dirty="0" sz="3600" lang="en-US"/>
              <a:t>Seizures</a:t>
            </a:r>
          </a:p>
          <a:p>
            <a:endParaRPr dirty="0"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8868" name="Title 1"/>
          <p:cNvSpPr>
            <a:spLocks noGrp="1"/>
          </p:cNvSpPr>
          <p:nvPr>
            <p:ph type="title"/>
          </p:nvPr>
        </p:nvSpPr>
        <p:spPr>
          <a:xfrm>
            <a:off x="457200" y="0"/>
            <a:ext cx="8229600" cy="609600"/>
          </a:xfrm>
        </p:spPr>
        <p:txBody>
          <a:bodyPr>
            <a:normAutofit fontScale="90000"/>
          </a:bodyPr>
          <a:p>
            <a:r>
              <a:rPr dirty="0" sz="3600" lang="en-US"/>
              <a:t>Management</a:t>
            </a:r>
          </a:p>
        </p:txBody>
      </p:sp>
      <p:sp>
        <p:nvSpPr>
          <p:cNvPr id="1048869" name="Content Placeholder 2"/>
          <p:cNvSpPr>
            <a:spLocks noGrp="1"/>
          </p:cNvSpPr>
          <p:nvPr>
            <p:ph idx="1"/>
          </p:nvPr>
        </p:nvSpPr>
        <p:spPr>
          <a:xfrm>
            <a:off x="0" y="457200"/>
            <a:ext cx="8991600" cy="6400800"/>
          </a:xfrm>
        </p:spPr>
        <p:txBody>
          <a:bodyPr>
            <a:normAutofit lnSpcReduction="10000"/>
          </a:bodyPr>
          <a:p>
            <a:endParaRPr dirty="0" lang="en-US"/>
          </a:p>
          <a:p>
            <a:pPr>
              <a:buNone/>
            </a:pPr>
            <a:r>
              <a:rPr dirty="0" lang="en-US"/>
              <a:t> Initial Physical and neurologic examinations are done.gcs</a:t>
            </a:r>
          </a:p>
          <a:p>
            <a:r>
              <a:rPr dirty="0" lang="en-US"/>
              <a:t> CT and MRI are the primary neuroimaging diagnostic tools and are useful in evaluating soft tissue injuries. </a:t>
            </a:r>
          </a:p>
          <a:p>
            <a:r>
              <a:rPr dirty="0" lang="en-US"/>
              <a:t>Positron emission tomography (PET scan) is done to  examine the brain functioning.</a:t>
            </a:r>
          </a:p>
          <a:p>
            <a:pPr>
              <a:buNone/>
            </a:pPr>
            <a:r>
              <a:rPr b="1" dirty="0" lang="en-US" u="sng"/>
              <a:t>NB</a:t>
            </a:r>
            <a:r>
              <a:rPr dirty="0" lang="en-US"/>
              <a:t>: Any individual with a head injury is presumed to have a cervical spine injury until proven otherwise. From the scene of the injury, the patient is transported on a board with the head and neck maintained in alignment with the axis of the body.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8635" name="Title 1"/>
          <p:cNvSpPr>
            <a:spLocks noGrp="1"/>
          </p:cNvSpPr>
          <p:nvPr>
            <p:ph type="title"/>
          </p:nvPr>
        </p:nvSpPr>
        <p:spPr/>
        <p:txBody>
          <a:bodyPr/>
          <a:p>
            <a:endParaRPr lang="en-US"/>
          </a:p>
        </p:txBody>
      </p:sp>
      <p:sp>
        <p:nvSpPr>
          <p:cNvPr id="1048636" name="Content Placeholder 2"/>
          <p:cNvSpPr>
            <a:spLocks noGrp="1"/>
          </p:cNvSpPr>
          <p:nvPr>
            <p:ph idx="1"/>
          </p:nvPr>
        </p:nvSpPr>
        <p:spPr/>
        <p:txBody>
          <a:bodyPr/>
          <a:p>
            <a:r>
              <a:rPr dirty="0" lang="en-US"/>
              <a:t>The swinging flashlight test involves moving the light between the two pupils. Normally both direct and consensual responses are elicited when the light shines on an eye, and some dilation will occur during the swing between.</a:t>
            </a:r>
          </a:p>
          <a:p>
            <a:endParaRPr dirty="0"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48870" name="Title 1"/>
          <p:cNvSpPr>
            <a:spLocks noGrp="1"/>
          </p:cNvSpPr>
          <p:nvPr>
            <p:ph type="title"/>
          </p:nvPr>
        </p:nvSpPr>
        <p:spPr/>
        <p:txBody>
          <a:bodyPr/>
          <a:p>
            <a:endParaRPr lang="fr-FR"/>
          </a:p>
        </p:txBody>
      </p:sp>
      <p:sp>
        <p:nvSpPr>
          <p:cNvPr id="1048871" name="Content Placeholder 2"/>
          <p:cNvSpPr>
            <a:spLocks noGrp="1"/>
          </p:cNvSpPr>
          <p:nvPr>
            <p:ph idx="1"/>
          </p:nvPr>
        </p:nvSpPr>
        <p:spPr/>
        <p:txBody>
          <a:bodyPr/>
          <a:p>
            <a:r>
              <a:rPr dirty="0" lang="en-GB"/>
              <a:t>Emergency care focuses on making sure the person has enough oxygen </a:t>
            </a:r>
            <a:r>
              <a:rPr lang="en-GB"/>
              <a:t>and adequate </a:t>
            </a:r>
            <a:r>
              <a:rPr dirty="0" lang="en-GB"/>
              <a:t>blood supply,mantaining </a:t>
            </a:r>
            <a:r>
              <a:rPr dirty="0" lang="en-GB" err="1"/>
              <a:t>bp</a:t>
            </a:r>
            <a:r>
              <a:rPr dirty="0" lang="en-GB"/>
              <a:t> and preventing any further injury to the head and neck</a:t>
            </a:r>
            <a:endParaRPr dirty="0" lang="fr-F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48872" name="Title 1"/>
          <p:cNvSpPr>
            <a:spLocks noGrp="1"/>
          </p:cNvSpPr>
          <p:nvPr>
            <p:ph type="title"/>
          </p:nvPr>
        </p:nvSpPr>
        <p:spPr>
          <a:xfrm>
            <a:off x="457200" y="0"/>
            <a:ext cx="8229600" cy="762000"/>
          </a:xfrm>
        </p:spPr>
        <p:txBody>
          <a:bodyPr/>
          <a:p>
            <a:r>
              <a:rPr dirty="0" lang="en-US"/>
              <a:t>MEDICAL MANAGEMENT</a:t>
            </a:r>
          </a:p>
        </p:txBody>
      </p:sp>
      <p:sp>
        <p:nvSpPr>
          <p:cNvPr id="1048873" name="Content Placeholder 2"/>
          <p:cNvSpPr>
            <a:spLocks noGrp="1"/>
          </p:cNvSpPr>
          <p:nvPr>
            <p:ph idx="1"/>
          </p:nvPr>
        </p:nvSpPr>
        <p:spPr>
          <a:xfrm>
            <a:off x="0" y="609600"/>
            <a:ext cx="9144000" cy="6248400"/>
          </a:xfrm>
        </p:spPr>
        <p:txBody>
          <a:bodyPr>
            <a:normAutofit fontScale="92500"/>
          </a:bodyPr>
          <a:p>
            <a:r>
              <a:rPr dirty="0" sz="3600" lang="en-US"/>
              <a:t>As the damaged brain swells with edema or as blood collects within the brain, a rise in ICP occurs; Review management of increased ICP.</a:t>
            </a:r>
          </a:p>
          <a:p>
            <a:r>
              <a:rPr dirty="0" sz="3600" lang="en-US"/>
              <a:t>Surgery is required for evacuation of blood clots, </a:t>
            </a:r>
            <a:r>
              <a:rPr dirty="0" sz="3600" lang="en-US" err="1"/>
              <a:t>débridement</a:t>
            </a:r>
            <a:r>
              <a:rPr dirty="0" sz="3600" lang="en-US"/>
              <a:t> and elevation of depressed fractures of the skull, and suture of severe scalp lacerations</a:t>
            </a:r>
          </a:p>
          <a:p>
            <a:r>
              <a:rPr dirty="0" sz="3600" lang="en-US"/>
              <a:t>Treatment also includes </a:t>
            </a:r>
            <a:r>
              <a:rPr dirty="0" sz="3600" lang="en-US" err="1"/>
              <a:t>ventilatory</a:t>
            </a:r>
            <a:r>
              <a:rPr dirty="0" sz="3600" lang="en-US"/>
              <a:t> support, </a:t>
            </a:r>
          </a:p>
          <a:p>
            <a:r>
              <a:rPr dirty="0" sz="3600" lang="en-US"/>
              <a:t>Seizure prevention by administering </a:t>
            </a:r>
            <a:r>
              <a:rPr dirty="0" sz="3600" lang="en-US" err="1"/>
              <a:t>antiseizure</a:t>
            </a:r>
            <a:r>
              <a:rPr dirty="0" sz="3600" lang="en-US"/>
              <a:t> drugs</a:t>
            </a:r>
          </a:p>
          <a:p>
            <a:r>
              <a:rPr dirty="0" sz="3600" lang="en-US"/>
              <a:t>Fluid and electrolyte maintenance, </a:t>
            </a:r>
          </a:p>
          <a:p>
            <a:r>
              <a:rPr dirty="0" sz="3600" lang="en-US"/>
              <a:t>Nutritional support,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48874" name="Title 1"/>
          <p:cNvSpPr>
            <a:spLocks noGrp="1"/>
          </p:cNvSpPr>
          <p:nvPr>
            <p:ph type="title"/>
          </p:nvPr>
        </p:nvSpPr>
        <p:spPr/>
        <p:txBody>
          <a:bodyPr>
            <a:normAutofit fontScale="90000"/>
          </a:bodyPr>
          <a:p>
            <a:r>
              <a:rPr dirty="0" lang="en-US"/>
              <a:t>Treatment of increased intracranial pressure </a:t>
            </a:r>
          </a:p>
        </p:txBody>
      </p:sp>
      <p:sp>
        <p:nvSpPr>
          <p:cNvPr id="1048875" name="Content Placeholder 2"/>
          <p:cNvSpPr>
            <a:spLocks noGrp="1"/>
          </p:cNvSpPr>
          <p:nvPr>
            <p:ph idx="1"/>
          </p:nvPr>
        </p:nvSpPr>
        <p:spPr/>
        <p:txBody>
          <a:bodyPr>
            <a:noAutofit/>
          </a:bodyPr>
          <a:p>
            <a:r>
              <a:rPr dirty="0" sz="2800" lang="en-US"/>
              <a:t>Surgery is required for evacuation of blood clots, debridement and elevation of depressed fractures of the skull, and suture of severe scalp lacerations. </a:t>
            </a:r>
          </a:p>
          <a:p>
            <a:r>
              <a:rPr dirty="0" sz="2800" lang="en-US"/>
              <a:t>ICP is monitored closely; if increased, it is managed by maintaining adequate oxygenation, elevating the head of the bed, and maintaining normal blood volume</a:t>
            </a:r>
          </a:p>
          <a:p>
            <a:r>
              <a:rPr dirty="0" sz="2800" lang="en-US"/>
              <a:t>Devices to monitor ICP and drain CSF can be inserted during surgery or at the bedside using aseptic technique.</a:t>
            </a:r>
          </a:p>
          <a:p>
            <a:r>
              <a:rPr dirty="0" sz="2800" lang="en-US"/>
              <a:t>Patient should be admitted in ICU </a:t>
            </a:r>
          </a:p>
          <a:p>
            <a:endParaRPr dirty="0" sz="2800"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8876" name="Content Placeholder 2"/>
          <p:cNvSpPr>
            <a:spLocks noGrp="1"/>
          </p:cNvSpPr>
          <p:nvPr>
            <p:ph idx="1"/>
          </p:nvPr>
        </p:nvSpPr>
        <p:spPr>
          <a:xfrm>
            <a:off x="0" y="0"/>
            <a:ext cx="9144000" cy="6858000"/>
          </a:xfrm>
        </p:spPr>
        <p:txBody>
          <a:bodyPr>
            <a:normAutofit lnSpcReduction="10000"/>
          </a:bodyPr>
          <a:p>
            <a:r>
              <a:rPr dirty="0" sz="3600" lang="en-US"/>
              <a:t>Pain and anxiety management. </a:t>
            </a:r>
          </a:p>
          <a:p>
            <a:r>
              <a:rPr dirty="0" sz="3600" lang="en-US"/>
              <a:t>Comatose patients are intubated and mechanically ventilated to ensure adequate oxygenation and protect the airway.</a:t>
            </a:r>
          </a:p>
          <a:p>
            <a:r>
              <a:rPr dirty="0" sz="3600" lang="en-US"/>
              <a:t>A nasogastric tube may be inserted because reduced gastric motility and reverse peristalsis are associated with head injury, making regurgitation and aspiration common in the first few hours.</a:t>
            </a:r>
          </a:p>
          <a:p>
            <a:r>
              <a:rPr dirty="0" sz="3600" lang="en-US"/>
              <a:t>Incase of brain death, the nurse may provide information to the family  and get consent for potential organ donation</a:t>
            </a:r>
            <a:r>
              <a:rPr dirty="0" lang="en-US"/>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448" name=""/>
        <p:cNvGrpSpPr/>
        <p:nvPr/>
      </p:nvGrpSpPr>
      <p:grpSpPr>
        <a:xfrm>
          <a:off x="0" y="0"/>
          <a:ext cx="0" cy="0"/>
          <a:chOff x="0" y="0"/>
          <a:chExt cx="0" cy="0"/>
        </a:xfrm>
      </p:grpSpPr>
      <p:sp>
        <p:nvSpPr>
          <p:cNvPr id="1048877" name="Title 1"/>
          <p:cNvSpPr>
            <a:spLocks noGrp="1"/>
          </p:cNvSpPr>
          <p:nvPr>
            <p:ph type="title"/>
          </p:nvPr>
        </p:nvSpPr>
        <p:spPr>
          <a:xfrm>
            <a:off x="457200" y="0"/>
            <a:ext cx="8229600" cy="762000"/>
          </a:xfrm>
        </p:spPr>
        <p:txBody>
          <a:bodyPr/>
          <a:p>
            <a:r>
              <a:rPr dirty="0" lang="en-US"/>
              <a:t>NURSING PROCESS</a:t>
            </a:r>
          </a:p>
        </p:txBody>
      </p:sp>
      <p:sp>
        <p:nvSpPr>
          <p:cNvPr id="1048878" name="Content Placeholder 2"/>
          <p:cNvSpPr>
            <a:spLocks noGrp="1"/>
          </p:cNvSpPr>
          <p:nvPr>
            <p:ph idx="1"/>
          </p:nvPr>
        </p:nvSpPr>
        <p:spPr>
          <a:xfrm>
            <a:off x="0" y="533400"/>
            <a:ext cx="9144000" cy="6324600"/>
          </a:xfrm>
        </p:spPr>
        <p:txBody>
          <a:bodyPr>
            <a:normAutofit/>
          </a:bodyPr>
          <a:p>
            <a:pPr>
              <a:buNone/>
            </a:pPr>
            <a:r>
              <a:rPr dirty="0" lang="en-US"/>
              <a:t>Assessment</a:t>
            </a:r>
          </a:p>
          <a:p>
            <a:r>
              <a:rPr dirty="0" lang="en-US"/>
              <a:t>Take a health history to include the following questions:</a:t>
            </a:r>
          </a:p>
          <a:p>
            <a:pPr>
              <a:buNone/>
            </a:pPr>
            <a:r>
              <a:rPr dirty="0" lang="en-US"/>
              <a:t>	-  When did the injury occur?</a:t>
            </a:r>
          </a:p>
          <a:p>
            <a:pPr>
              <a:buNone/>
            </a:pPr>
            <a:r>
              <a:rPr dirty="0" lang="en-US"/>
              <a:t>	- What caused the injury? A high-velocity missile? An object striking the head? A fall?</a:t>
            </a:r>
          </a:p>
          <a:p>
            <a:pPr>
              <a:buNone/>
            </a:pPr>
            <a:r>
              <a:rPr dirty="0" lang="en-US"/>
              <a:t>	- What was the direction and force of the blow?</a:t>
            </a:r>
          </a:p>
          <a:p>
            <a:r>
              <a:rPr dirty="0" lang="en-US"/>
              <a:t>A complete neurological examination is done.</a:t>
            </a:r>
          </a:p>
          <a:p>
            <a:r>
              <a:rPr dirty="0" lang="en-US"/>
              <a:t>Physical </a:t>
            </a:r>
            <a:r>
              <a:rPr dirty="0" lang="en-US" err="1"/>
              <a:t>assessement</a:t>
            </a:r>
            <a:endParaRPr dirty="0" lang="en-US"/>
          </a:p>
          <a:p>
            <a:r>
              <a:rPr dirty="0" lang="en-US"/>
              <a:t>Assess for the level of consciousness using a Glasgow coma scale.</a:t>
            </a:r>
          </a:p>
          <a:p>
            <a:pPr>
              <a:buNone/>
            </a:pPr>
            <a:endParaRPr dirty="0"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449" name=""/>
        <p:cNvGrpSpPr/>
        <p:nvPr/>
      </p:nvGrpSpPr>
      <p:grpSpPr>
        <a:xfrm>
          <a:off x="0" y="0"/>
          <a:ext cx="0" cy="0"/>
          <a:chOff x="0" y="0"/>
          <a:chExt cx="0" cy="0"/>
        </a:xfrm>
      </p:grpSpPr>
      <p:sp>
        <p:nvSpPr>
          <p:cNvPr id="1048879" name="Title 1"/>
          <p:cNvSpPr>
            <a:spLocks noGrp="1"/>
          </p:cNvSpPr>
          <p:nvPr>
            <p:ph type="title"/>
          </p:nvPr>
        </p:nvSpPr>
        <p:spPr>
          <a:xfrm>
            <a:off x="457200" y="0"/>
            <a:ext cx="8229600" cy="762000"/>
          </a:xfrm>
        </p:spPr>
        <p:txBody>
          <a:bodyPr/>
          <a:p>
            <a:r>
              <a:rPr dirty="0" lang="en-US"/>
              <a:t>NURSING DIAGNOSES</a:t>
            </a:r>
          </a:p>
        </p:txBody>
      </p:sp>
      <p:sp>
        <p:nvSpPr>
          <p:cNvPr id="1048880" name="Content Placeholder 2"/>
          <p:cNvSpPr>
            <a:spLocks noGrp="1"/>
          </p:cNvSpPr>
          <p:nvPr>
            <p:ph idx="1"/>
          </p:nvPr>
        </p:nvSpPr>
        <p:spPr>
          <a:xfrm>
            <a:off x="0" y="609600"/>
            <a:ext cx="9144000" cy="6248400"/>
          </a:xfrm>
        </p:spPr>
        <p:txBody>
          <a:bodyPr>
            <a:noAutofit/>
          </a:bodyPr>
          <a:p>
            <a:r>
              <a:rPr dirty="0" lang="en-US"/>
              <a:t>Ineffective airway clearance and impaired gas exchange related to brain injury</a:t>
            </a:r>
          </a:p>
          <a:p>
            <a:r>
              <a:rPr dirty="0" lang="en-US"/>
              <a:t>Ineffective cerebral tissue perfusion related to increased ICP.</a:t>
            </a:r>
          </a:p>
          <a:p>
            <a:r>
              <a:rPr dirty="0" lang="en-US"/>
              <a:t> Deficient fluid volume related to decreased LOC and hormonal dysfunction</a:t>
            </a:r>
          </a:p>
          <a:p>
            <a:r>
              <a:rPr dirty="0" lang="en-US"/>
              <a:t>Imbalanced nutrition, less than body requirements, related to metabolic changes, fluid restriction, and inadequate intake</a:t>
            </a:r>
          </a:p>
          <a:p>
            <a:r>
              <a:rPr dirty="0" lang="en-US"/>
              <a:t> Risk for injury (self-directed and directed at others) related to seizures, disorientation, restlessness, or brain damage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48881" name="Content Placeholder 2"/>
          <p:cNvSpPr>
            <a:spLocks noGrp="1"/>
          </p:cNvSpPr>
          <p:nvPr>
            <p:ph idx="1"/>
          </p:nvPr>
        </p:nvSpPr>
        <p:spPr>
          <a:xfrm>
            <a:off x="0" y="0"/>
            <a:ext cx="9144000" cy="6858000"/>
          </a:xfrm>
        </p:spPr>
        <p:txBody>
          <a:bodyPr>
            <a:normAutofit/>
          </a:bodyPr>
          <a:p>
            <a:r>
              <a:rPr dirty="0" sz="3600" lang="en-US"/>
              <a:t>Potential for impaired skin integrity related to bed rest,hemiparesis, hemiplegia, and immobility</a:t>
            </a:r>
          </a:p>
          <a:p>
            <a:r>
              <a:rPr dirty="0" sz="3600" lang="en-US"/>
              <a:t> Disturbed thought processes (deficits in intellectual function, communication, memory, information processing) related to brain injury</a:t>
            </a:r>
          </a:p>
          <a:p>
            <a:pPr>
              <a:buNone/>
            </a:pPr>
            <a:r>
              <a:rPr dirty="0" sz="3600" lang="en-US"/>
              <a:t>POTENTIAL COMPLICATIONS</a:t>
            </a:r>
          </a:p>
          <a:p>
            <a:r>
              <a:rPr dirty="0" sz="3600" lang="en-US"/>
              <a:t>Cerebral edema and herniation</a:t>
            </a:r>
          </a:p>
          <a:p>
            <a:r>
              <a:rPr dirty="0" sz="3600" lang="en-US"/>
              <a:t> Impaired oxygenation and ventilation</a:t>
            </a:r>
          </a:p>
          <a:p>
            <a:r>
              <a:rPr dirty="0" sz="3600" lang="en-US"/>
              <a:t>Post- traumatic seizures.</a:t>
            </a:r>
          </a:p>
          <a:p>
            <a:pPr>
              <a:buNone/>
            </a:pPr>
            <a:endParaRPr dirty="0" sz="3600"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48882" name="Title 1"/>
          <p:cNvSpPr>
            <a:spLocks noGrp="1"/>
          </p:cNvSpPr>
          <p:nvPr>
            <p:ph type="title"/>
          </p:nvPr>
        </p:nvSpPr>
        <p:spPr>
          <a:xfrm>
            <a:off x="457200" y="0"/>
            <a:ext cx="8229600" cy="838200"/>
          </a:xfrm>
        </p:spPr>
        <p:txBody>
          <a:bodyPr/>
          <a:p>
            <a:r>
              <a:rPr dirty="0" lang="en-US"/>
              <a:t>Spinal Cord Injury</a:t>
            </a:r>
          </a:p>
        </p:txBody>
      </p:sp>
      <p:sp>
        <p:nvSpPr>
          <p:cNvPr id="1048883" name="Content Placeholder 2"/>
          <p:cNvSpPr>
            <a:spLocks noGrp="1"/>
          </p:cNvSpPr>
          <p:nvPr>
            <p:ph idx="1"/>
          </p:nvPr>
        </p:nvSpPr>
        <p:spPr>
          <a:xfrm>
            <a:off x="0" y="685800"/>
            <a:ext cx="9144000" cy="6400800"/>
          </a:xfrm>
        </p:spPr>
        <p:txBody>
          <a:bodyPr>
            <a:normAutofit fontScale="92500" lnSpcReduction="10000"/>
          </a:bodyPr>
          <a:p>
            <a:r>
              <a:rPr b="1" dirty="0" lang="en-US"/>
              <a:t>Spinal cord injury (SCI) </a:t>
            </a:r>
            <a:r>
              <a:rPr dirty="0" lang="en-US"/>
              <a:t>is a major health problem. </a:t>
            </a:r>
          </a:p>
          <a:p>
            <a:r>
              <a:rPr dirty="0" lang="en-US"/>
              <a:t>SCI occurs almost four times more often in males than females.</a:t>
            </a:r>
          </a:p>
          <a:p>
            <a:r>
              <a:rPr dirty="0" lang="en-US"/>
              <a:t>The predominant risk factors for SCI include age, gender, and alcohol and drug use.</a:t>
            </a:r>
          </a:p>
          <a:p>
            <a:r>
              <a:rPr dirty="0" lang="en-US"/>
              <a:t>The vertebrae most frequently involved in SCI are the 5th,6th, and 7th cervical (neck), the 12th thoracic, and the 1st lumbar vertebrae</a:t>
            </a:r>
          </a:p>
          <a:p>
            <a:r>
              <a:rPr dirty="0" lang="en-US"/>
              <a:t>These vertebrae are the most susceptible because there is a greater range of mobility in the vertebral column in these areas.</a:t>
            </a:r>
          </a:p>
          <a:p>
            <a:r>
              <a:rPr dirty="0" lang="en-US"/>
              <a:t>SCIs can be separated into two categories: primary injuries and secondary injuries.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452" name=""/>
        <p:cNvGrpSpPr/>
        <p:nvPr/>
      </p:nvGrpSpPr>
      <p:grpSpPr>
        <a:xfrm>
          <a:off x="0" y="0"/>
          <a:ext cx="0" cy="0"/>
          <a:chOff x="0" y="0"/>
          <a:chExt cx="0" cy="0"/>
        </a:xfrm>
      </p:grpSpPr>
      <p:sp>
        <p:nvSpPr>
          <p:cNvPr id="1048884" name="Title 1"/>
          <p:cNvSpPr>
            <a:spLocks noGrp="1"/>
          </p:cNvSpPr>
          <p:nvPr>
            <p:ph type="title"/>
          </p:nvPr>
        </p:nvSpPr>
        <p:spPr>
          <a:xfrm>
            <a:off x="628650" y="1"/>
            <a:ext cx="7886700" cy="828675"/>
          </a:xfrm>
        </p:spPr>
        <p:txBody>
          <a:bodyPr/>
          <a:p>
            <a:r>
              <a:rPr dirty="0" lang="en-US"/>
              <a:t>Pathophysiology </a:t>
            </a:r>
          </a:p>
        </p:txBody>
      </p:sp>
      <p:sp>
        <p:nvSpPr>
          <p:cNvPr id="1048885" name="Content Placeholder 2"/>
          <p:cNvSpPr>
            <a:spLocks noGrp="1"/>
          </p:cNvSpPr>
          <p:nvPr>
            <p:ph idx="1"/>
          </p:nvPr>
        </p:nvSpPr>
        <p:spPr>
          <a:xfrm>
            <a:off x="628650" y="828675"/>
            <a:ext cx="7886700" cy="5800725"/>
          </a:xfrm>
        </p:spPr>
        <p:txBody>
          <a:bodyPr>
            <a:normAutofit/>
          </a:bodyPr>
          <a:p>
            <a:r>
              <a:rPr dirty="0" sz="2800" lang="en-US"/>
              <a:t>Damage to the spinal cord ranges from transient concussion to contusion, laceration and compression of the cord substance, to complete transection of the cord (which renders the patient paralyzed below the level of injury </a:t>
            </a:r>
          </a:p>
          <a:p>
            <a:r>
              <a:rPr dirty="0" sz="2800" lang="en-US"/>
              <a:t>SCIs can be separated into two categories; primary injuries and secondary injuries; </a:t>
            </a:r>
          </a:p>
          <a:p>
            <a:r>
              <a:rPr b="1" dirty="0" sz="2800" lang="en-US"/>
              <a:t>Primary injuries</a:t>
            </a:r>
            <a:r>
              <a:rPr dirty="0" sz="2800" lang="en-US"/>
              <a:t> are as a result of the initial insult/ trauma and are usually permanent</a:t>
            </a:r>
          </a:p>
          <a:p>
            <a:r>
              <a:rPr b="1" dirty="0" sz="2800" lang="en-US"/>
              <a:t>Secondary injuries </a:t>
            </a:r>
            <a:r>
              <a:rPr dirty="0" sz="2800" lang="en-US"/>
              <a:t>are usually the result of a contusion or tear injury, in which the nerve fibres begin to swell and disintegrate.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8886" name="Title 1"/>
          <p:cNvSpPr>
            <a:spLocks noGrp="1"/>
          </p:cNvSpPr>
          <p:nvPr>
            <p:ph type="title"/>
          </p:nvPr>
        </p:nvSpPr>
        <p:spPr/>
        <p:txBody>
          <a:bodyPr>
            <a:normAutofit fontScale="90000"/>
          </a:bodyPr>
          <a:p>
            <a:r>
              <a:rPr dirty="0" sz="3200" lang="en-US">
                <a:solidFill>
                  <a:schemeClr val="accent1"/>
                </a:solidFill>
              </a:rPr>
              <a:t>Spinal injury…</a:t>
            </a:r>
            <a:br>
              <a:rPr dirty="0" lang="en-US"/>
            </a:br>
            <a:r>
              <a:rPr dirty="0" lang="en-US"/>
              <a:t>Patho cont </a:t>
            </a:r>
          </a:p>
        </p:txBody>
      </p:sp>
      <p:sp>
        <p:nvSpPr>
          <p:cNvPr id="1048887" name="Content Placeholder 2"/>
          <p:cNvSpPr>
            <a:spLocks noGrp="1"/>
          </p:cNvSpPr>
          <p:nvPr>
            <p:ph idx="1"/>
          </p:nvPr>
        </p:nvSpPr>
        <p:spPr/>
        <p:txBody>
          <a:bodyPr>
            <a:normAutofit fontScale="92500" lnSpcReduction="20000"/>
          </a:bodyPr>
          <a:p>
            <a:r>
              <a:rPr dirty="0" lang="en-US"/>
              <a:t>A secondary chain of events produces ischemia, hypoxia, edema and hemorrhagic lesions which in turn result in destruction of myelin and axons. These secondary reactions, believed to be the principal causes of spinal cord degeneration at the level of injury, are now thought to be reversible 4-6 hours after injury </a:t>
            </a:r>
          </a:p>
          <a:p>
            <a:r>
              <a:rPr dirty="0" lang="en-US"/>
              <a:t>Therefore, if the cord has not suffered irreparable damage, some method of early treatment is needed to prevent partial damage and developing into a total and permanent damage </a:t>
            </a: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8637" name="Title 1"/>
          <p:cNvSpPr>
            <a:spLocks noGrp="1"/>
          </p:cNvSpPr>
          <p:nvPr>
            <p:ph type="title"/>
          </p:nvPr>
        </p:nvSpPr>
        <p:spPr/>
        <p:txBody>
          <a:bodyPr/>
          <a:p>
            <a:endParaRPr lang="en-US"/>
          </a:p>
        </p:txBody>
      </p:sp>
      <p:sp>
        <p:nvSpPr>
          <p:cNvPr id="1048638" name="Content Placeholder 2"/>
          <p:cNvSpPr>
            <a:spLocks noGrp="1"/>
          </p:cNvSpPr>
          <p:nvPr>
            <p:ph idx="1"/>
          </p:nvPr>
        </p:nvSpPr>
        <p:spPr/>
        <p:txBody>
          <a:bodyPr>
            <a:normAutofit fontScale="85000" lnSpcReduction="10000"/>
          </a:bodyPr>
          <a:p>
            <a:r>
              <a:rPr b="1" dirty="0" lang="en-US"/>
              <a:t> V:Trigeminal nerve</a:t>
            </a:r>
          </a:p>
          <a:p>
            <a:r>
              <a:rPr b="1" dirty="0" lang="en-US"/>
              <a:t>Function</a:t>
            </a:r>
            <a:r>
              <a:rPr dirty="0" lang="en-US"/>
              <a:t>: Facial Sensation</a:t>
            </a:r>
          </a:p>
          <a:p>
            <a:r>
              <a:rPr b="1" dirty="0" lang="en-US"/>
              <a:t>Evaluation: </a:t>
            </a:r>
            <a:r>
              <a:rPr dirty="0" lang="en-US"/>
              <a:t>Light touch is tested in each of the three divisions of the trigeminal nerve and on each side of the face using a cotton wisp or tissue paper. The ophthalmic division is tested by touching the forehead, the maxillary division is tested by touching the cheeks, and the mandibular division is tested by touching the chin. Be careful not to test the mandibular division too laterally, as the mandible is innervated by the great auricular nerve .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48888" name="Title 1"/>
          <p:cNvSpPr>
            <a:spLocks noGrp="1"/>
          </p:cNvSpPr>
          <p:nvPr>
            <p:ph type="title"/>
          </p:nvPr>
        </p:nvSpPr>
        <p:spPr>
          <a:xfrm>
            <a:off x="457200" y="0"/>
            <a:ext cx="8229600" cy="609600"/>
          </a:xfrm>
        </p:spPr>
        <p:txBody>
          <a:bodyPr>
            <a:normAutofit fontScale="90000"/>
          </a:bodyPr>
          <a:p>
            <a:r>
              <a:rPr b="1" dirty="0" lang="en-US"/>
              <a:t>Clinical Manifestations</a:t>
            </a:r>
            <a:endParaRPr dirty="0" lang="en-US"/>
          </a:p>
        </p:txBody>
      </p:sp>
      <p:sp>
        <p:nvSpPr>
          <p:cNvPr id="1048889" name="Content Placeholder 2"/>
          <p:cNvSpPr>
            <a:spLocks noGrp="1"/>
          </p:cNvSpPr>
          <p:nvPr>
            <p:ph idx="1"/>
          </p:nvPr>
        </p:nvSpPr>
        <p:spPr>
          <a:xfrm>
            <a:off x="0" y="457200"/>
            <a:ext cx="9144000" cy="6400800"/>
          </a:xfrm>
        </p:spPr>
        <p:txBody>
          <a:bodyPr>
            <a:normAutofit/>
          </a:bodyPr>
          <a:p>
            <a:r>
              <a:rPr dirty="0" lang="en-US"/>
              <a:t>A </a:t>
            </a:r>
            <a:r>
              <a:rPr b="1" dirty="0" lang="en-US"/>
              <a:t>complete spinal cord lesion </a:t>
            </a:r>
            <a:r>
              <a:rPr dirty="0" lang="en-US"/>
              <a:t>can result in paraplegia (paralysis of the lower body) or quadriplegia (paralysis of all four extremities).There is No motor or sensory function that is preserved.</a:t>
            </a:r>
          </a:p>
          <a:p>
            <a:r>
              <a:rPr b="1" dirty="0" lang="en-US"/>
              <a:t>Incomplete spinal cord lesions </a:t>
            </a:r>
            <a:r>
              <a:rPr dirty="0" lang="en-US"/>
              <a:t>are classified according to the area of spinal cord damage. central, lateral, anterior, or peripheral. </a:t>
            </a:r>
          </a:p>
          <a:p>
            <a:r>
              <a:rPr dirty="0" lang="en-US"/>
              <a:t>another standard classification of SCI according to the degree of sensory and motor function present after injury</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48890" name="Title 1"/>
          <p:cNvSpPr>
            <a:spLocks noGrp="1"/>
          </p:cNvSpPr>
          <p:nvPr>
            <p:ph type="title"/>
          </p:nvPr>
        </p:nvSpPr>
        <p:spPr/>
        <p:txBody>
          <a:bodyPr/>
          <a:p>
            <a:endParaRPr dirty="0" lang="fr-FR"/>
          </a:p>
        </p:txBody>
      </p:sp>
      <p:sp>
        <p:nvSpPr>
          <p:cNvPr id="1048891" name="Content Placeholder 2"/>
          <p:cNvSpPr>
            <a:spLocks noGrp="1"/>
          </p:cNvSpPr>
          <p:nvPr>
            <p:ph idx="1"/>
          </p:nvPr>
        </p:nvSpPr>
        <p:spPr/>
        <p:txBody>
          <a:bodyPr>
            <a:normAutofit fontScale="96875" lnSpcReduction="20000"/>
          </a:bodyPr>
          <a:p>
            <a:r>
              <a:rPr dirty="0" lang="en-US"/>
              <a:t>“Neurologic level” refers to the lowest level at which sensory and motor functions are normal. </a:t>
            </a:r>
          </a:p>
          <a:p>
            <a:r>
              <a:rPr dirty="0" lang="en-US"/>
              <a:t>Below the neurologic level, there is total sensory and motor paralysis, loss of bladder and bowel control (usually with urinary retention and bladder distention), loss of sweating and vasomotor tone, and marked reduction of blood pressure from loss of peripheral vascular resistance.</a:t>
            </a:r>
            <a:endParaRPr dirty="0" lang="fr-F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456" name=""/>
        <p:cNvGrpSpPr/>
        <p:nvPr/>
      </p:nvGrpSpPr>
      <p:grpSpPr>
        <a:xfrm>
          <a:off x="0" y="0"/>
          <a:ext cx="0" cy="0"/>
          <a:chOff x="0" y="0"/>
          <a:chExt cx="0" cy="0"/>
        </a:xfrm>
      </p:grpSpPr>
      <p:sp>
        <p:nvSpPr>
          <p:cNvPr id="1048892" name="Content Placeholder 2"/>
          <p:cNvSpPr>
            <a:spLocks noGrp="1"/>
          </p:cNvSpPr>
          <p:nvPr>
            <p:ph idx="1"/>
          </p:nvPr>
        </p:nvSpPr>
        <p:spPr>
          <a:xfrm>
            <a:off x="0" y="0"/>
            <a:ext cx="9144000" cy="6858000"/>
          </a:xfrm>
        </p:spPr>
        <p:txBody>
          <a:bodyPr/>
          <a:p>
            <a:r>
              <a:rPr dirty="0" lang="en-US"/>
              <a:t>If conscious, the patient usually complains of acute pain in the back or neck.</a:t>
            </a:r>
          </a:p>
          <a:p>
            <a:r>
              <a:rPr dirty="0" lang="en-US"/>
              <a:t>Respiratory dysfunction is related to the level of injury. </a:t>
            </a:r>
          </a:p>
          <a:p>
            <a:r>
              <a:rPr dirty="0" lang="en-US"/>
              <a:t>The muscles contributing to respiration are the abdominals and intercostals (T1 to T11) and the diaphragm.</a:t>
            </a:r>
          </a:p>
          <a:p>
            <a:r>
              <a:rPr dirty="0" lang="en-US"/>
              <a:t> In high cervical cord injury, acute respiratory failure is the leading cause of death.</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48893" name="Title 1"/>
          <p:cNvSpPr>
            <a:spLocks noGrp="1"/>
          </p:cNvSpPr>
          <p:nvPr>
            <p:ph type="title"/>
          </p:nvPr>
        </p:nvSpPr>
        <p:spPr>
          <a:xfrm>
            <a:off x="457200" y="0"/>
            <a:ext cx="8229600" cy="914400"/>
          </a:xfrm>
        </p:spPr>
        <p:txBody>
          <a:bodyPr>
            <a:normAutofit fontScale="90000"/>
          </a:bodyPr>
          <a:p>
            <a:r>
              <a:rPr b="1" dirty="0" lang="en-US"/>
              <a:t>Assessment and Diagnostic Findings</a:t>
            </a:r>
            <a:endParaRPr dirty="0" lang="en-US"/>
          </a:p>
        </p:txBody>
      </p:sp>
      <p:sp>
        <p:nvSpPr>
          <p:cNvPr id="1048894" name="Content Placeholder 2"/>
          <p:cNvSpPr>
            <a:spLocks noGrp="1"/>
          </p:cNvSpPr>
          <p:nvPr>
            <p:ph idx="1"/>
          </p:nvPr>
        </p:nvSpPr>
        <p:spPr>
          <a:xfrm>
            <a:off x="0" y="762000"/>
            <a:ext cx="9144000" cy="6019800"/>
          </a:xfrm>
        </p:spPr>
        <p:txBody>
          <a:bodyPr/>
          <a:p>
            <a:r>
              <a:rPr dirty="0" lang="en-US"/>
              <a:t>A detailed neurologic examination is performed. </a:t>
            </a:r>
          </a:p>
          <a:p>
            <a:r>
              <a:rPr dirty="0" lang="en-US"/>
              <a:t>Diagnostic x-rays (lateral cervical spine x-rays) and CT scanning are  performed initially. </a:t>
            </a:r>
          </a:p>
          <a:p>
            <a:r>
              <a:rPr dirty="0" lang="en-US"/>
              <a:t>An MRI scan may be ordered as a further workup if a </a:t>
            </a:r>
            <a:r>
              <a:rPr dirty="0" lang="en-US" err="1"/>
              <a:t>ligamentous</a:t>
            </a:r>
            <a:r>
              <a:rPr dirty="0" lang="en-US"/>
              <a:t> injury is suspected</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8895" name="Title 1"/>
          <p:cNvSpPr>
            <a:spLocks noGrp="1"/>
          </p:cNvSpPr>
          <p:nvPr>
            <p:ph type="title"/>
          </p:nvPr>
        </p:nvSpPr>
        <p:spPr>
          <a:xfrm>
            <a:off x="457200" y="0"/>
            <a:ext cx="8229600" cy="838200"/>
          </a:xfrm>
        </p:spPr>
        <p:txBody>
          <a:bodyPr>
            <a:normAutofit/>
          </a:bodyPr>
          <a:p>
            <a:r>
              <a:rPr b="1" dirty="0" lang="en-US"/>
              <a:t>Emergency Management</a:t>
            </a:r>
            <a:endParaRPr dirty="0" lang="en-US"/>
          </a:p>
        </p:txBody>
      </p:sp>
      <p:sp>
        <p:nvSpPr>
          <p:cNvPr id="1048896" name="Content Placeholder 2"/>
          <p:cNvSpPr>
            <a:spLocks noGrp="1"/>
          </p:cNvSpPr>
          <p:nvPr>
            <p:ph idx="1"/>
          </p:nvPr>
        </p:nvSpPr>
        <p:spPr>
          <a:xfrm>
            <a:off x="0" y="685800"/>
            <a:ext cx="9144000" cy="6172200"/>
          </a:xfrm>
        </p:spPr>
        <p:txBody>
          <a:bodyPr>
            <a:normAutofit fontScale="93750" lnSpcReduction="10000"/>
          </a:bodyPr>
          <a:p>
            <a:r>
              <a:rPr dirty="0" lang="en-US"/>
              <a:t>The immediate management of the patient at the scene of the injury is critical, because improper handling can cause further damage and loss of neurologic function.</a:t>
            </a:r>
          </a:p>
          <a:p>
            <a:r>
              <a:rPr dirty="0" lang="en-US"/>
              <a:t>At the scene of the injury, the patient must be immobilized on a spinal (back) board or cervical immobilizing device, with head and neck in a neutral </a:t>
            </a:r>
            <a:r>
              <a:rPr dirty="0" lang="en-US" err="1"/>
              <a:t>position,to</a:t>
            </a:r>
            <a:r>
              <a:rPr dirty="0" lang="en-US"/>
              <a:t> prevent an incomplete injury from becoming complete.</a:t>
            </a:r>
          </a:p>
          <a:p>
            <a:r>
              <a:rPr dirty="0" lang="en-US"/>
              <a:t>During treatment in the emergency and x-ray departments, the patient is kept on the transfer board. The patient must always be maintained in an extended position. No part of the body should be twisted or turned, nor should the patient be allowed to sit up</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48897" name="Title 1"/>
          <p:cNvSpPr>
            <a:spLocks noGrp="1"/>
          </p:cNvSpPr>
          <p:nvPr>
            <p:ph type="title"/>
          </p:nvPr>
        </p:nvSpPr>
        <p:spPr>
          <a:xfrm>
            <a:off x="457200" y="0"/>
            <a:ext cx="8229600" cy="762000"/>
          </a:xfrm>
        </p:spPr>
        <p:txBody>
          <a:bodyPr>
            <a:normAutofit fontScale="90000"/>
          </a:bodyPr>
          <a:p>
            <a:r>
              <a:rPr b="1" dirty="0" lang="en-US"/>
              <a:t>Management of Spinal Cord Injuries</a:t>
            </a:r>
            <a:endParaRPr dirty="0" lang="en-US"/>
          </a:p>
        </p:txBody>
      </p:sp>
      <p:sp>
        <p:nvSpPr>
          <p:cNvPr id="1048898" name="Content Placeholder 2"/>
          <p:cNvSpPr>
            <a:spLocks noGrp="1"/>
          </p:cNvSpPr>
          <p:nvPr>
            <p:ph idx="1"/>
          </p:nvPr>
        </p:nvSpPr>
        <p:spPr>
          <a:xfrm>
            <a:off x="0" y="609600"/>
            <a:ext cx="9144000" cy="6248400"/>
          </a:xfrm>
        </p:spPr>
        <p:txBody>
          <a:bodyPr>
            <a:normAutofit fontScale="93750" lnSpcReduction="10000"/>
          </a:bodyPr>
          <a:p>
            <a:r>
              <a:rPr b="1" dirty="0" lang="en-US"/>
              <a:t>ACUTE PHASE</a:t>
            </a:r>
          </a:p>
          <a:p>
            <a:r>
              <a:rPr dirty="0" lang="en-US"/>
              <a:t>The goals of management are to prevent further SCI and to observe for symptoms of progressive neurologic deficits. </a:t>
            </a:r>
            <a:endParaRPr b="1" dirty="0" lang="en-US"/>
          </a:p>
          <a:p>
            <a:r>
              <a:rPr dirty="0" lang="en-US"/>
              <a:t>The patient is resuscitated as necessary, and oxygenation and cardiovascular stability are maintained.</a:t>
            </a:r>
          </a:p>
          <a:p>
            <a:r>
              <a:rPr dirty="0" lang="en-US"/>
              <a:t>Administration of high-dose corticosteroids, specifically </a:t>
            </a:r>
            <a:r>
              <a:rPr dirty="0" lang="en-US" err="1"/>
              <a:t>methylprednisolone</a:t>
            </a:r>
            <a:r>
              <a:rPr dirty="0" lang="en-US"/>
              <a:t>, has been found to improve motor and sensory outcomes.</a:t>
            </a:r>
          </a:p>
          <a:p>
            <a:r>
              <a:rPr dirty="0" lang="en-US"/>
              <a:t>If </a:t>
            </a:r>
            <a:r>
              <a:rPr dirty="0" lang="en-US" err="1"/>
              <a:t>endotracheal</a:t>
            </a:r>
            <a:r>
              <a:rPr dirty="0" lang="en-US"/>
              <a:t> intubation is necessary, extreme care is taken to avoid flexing or extending the patient’s neck, which can result in an extension of a cervical injury.</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460" name=""/>
        <p:cNvGrpSpPr/>
        <p:nvPr/>
      </p:nvGrpSpPr>
      <p:grpSpPr>
        <a:xfrm>
          <a:off x="0" y="0"/>
          <a:ext cx="0" cy="0"/>
          <a:chOff x="0" y="0"/>
          <a:chExt cx="0" cy="0"/>
        </a:xfrm>
      </p:grpSpPr>
      <p:sp>
        <p:nvSpPr>
          <p:cNvPr id="1048899" name="Content Placeholder 2"/>
          <p:cNvSpPr>
            <a:spLocks noGrp="1"/>
          </p:cNvSpPr>
          <p:nvPr>
            <p:ph idx="1"/>
          </p:nvPr>
        </p:nvSpPr>
        <p:spPr>
          <a:xfrm>
            <a:off x="0" y="0"/>
            <a:ext cx="8991600" cy="6858000"/>
          </a:xfrm>
        </p:spPr>
        <p:txBody>
          <a:bodyPr>
            <a:normAutofit/>
          </a:bodyPr>
          <a:p>
            <a:r>
              <a:rPr dirty="0" lang="en-US"/>
              <a:t>Management of SCI requires immobilization and reduction of dislocations (restoration of normal position) and stabilization of the vertebral column.</a:t>
            </a:r>
          </a:p>
          <a:p>
            <a:r>
              <a:rPr dirty="0" lang="en-US"/>
              <a:t>Cervical fractures are reduced and the cervical spine is aligned with some form of skeletal traction, such as skeletal tongs or calipers.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8900" name="Title 1"/>
          <p:cNvSpPr>
            <a:spLocks noGrp="1"/>
          </p:cNvSpPr>
          <p:nvPr>
            <p:ph type="title"/>
          </p:nvPr>
        </p:nvSpPr>
        <p:spPr/>
        <p:txBody>
          <a:bodyPr/>
          <a:p>
            <a:r>
              <a:rPr dirty="0" lang="en-GB"/>
              <a:t>Nursing management</a:t>
            </a:r>
            <a:endParaRPr dirty="0" lang="fr-FR"/>
          </a:p>
        </p:txBody>
      </p:sp>
      <p:sp>
        <p:nvSpPr>
          <p:cNvPr id="1048901" name="Content Placeholder 2"/>
          <p:cNvSpPr>
            <a:spLocks noGrp="1"/>
          </p:cNvSpPr>
          <p:nvPr>
            <p:ph idx="1"/>
          </p:nvPr>
        </p:nvSpPr>
        <p:spPr/>
        <p:txBody>
          <a:bodyPr>
            <a:normAutofit fontScale="96875" lnSpcReduction="10000"/>
          </a:bodyPr>
          <a:p>
            <a:pPr>
              <a:buNone/>
            </a:pPr>
            <a:r>
              <a:rPr b="1" dirty="0" lang="en-US"/>
              <a:t>Assessment</a:t>
            </a:r>
          </a:p>
          <a:p>
            <a:r>
              <a:rPr dirty="0" lang="en-US"/>
              <a:t>The breathing pattern, the strength of the cough , and the lungs are </a:t>
            </a:r>
            <a:r>
              <a:rPr dirty="0" lang="en-US" err="1"/>
              <a:t>auscultated</a:t>
            </a:r>
            <a:r>
              <a:rPr dirty="0" lang="en-US"/>
              <a:t>, because paralysis of abdominal and respiratory muscles diminishes coughing and makes it </a:t>
            </a:r>
            <a:r>
              <a:rPr dirty="0" lang="en-US" err="1"/>
              <a:t>difﬁcult</a:t>
            </a:r>
            <a:r>
              <a:rPr dirty="0" lang="en-US"/>
              <a:t> to clear bronchial and pharyngeal secretions. .</a:t>
            </a:r>
          </a:p>
          <a:p>
            <a:r>
              <a:rPr dirty="0" lang="en-US"/>
              <a:t> Motor and sensory functions are assessed through careful neurologic examination. </a:t>
            </a:r>
            <a:endParaRPr dirty="0" lang="fr-F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8902" name="Title 1"/>
          <p:cNvSpPr>
            <a:spLocks noGrp="1"/>
          </p:cNvSpPr>
          <p:nvPr>
            <p:ph type="title"/>
          </p:nvPr>
        </p:nvSpPr>
        <p:spPr/>
        <p:txBody>
          <a:bodyPr/>
          <a:p>
            <a:endParaRPr lang="fr-FR"/>
          </a:p>
        </p:txBody>
      </p:sp>
      <p:sp>
        <p:nvSpPr>
          <p:cNvPr id="1048903" name="Content Placeholder 2"/>
          <p:cNvSpPr>
            <a:spLocks noGrp="1"/>
          </p:cNvSpPr>
          <p:nvPr>
            <p:ph idx="1"/>
          </p:nvPr>
        </p:nvSpPr>
        <p:spPr/>
        <p:txBody>
          <a:bodyPr>
            <a:normAutofit/>
          </a:bodyPr>
          <a:p>
            <a:r>
              <a:rPr dirty="0" lang="en-US"/>
              <a:t>. The lower abdomen is palpated for signs of urinary retention and over distention of the bladder. </a:t>
            </a:r>
          </a:p>
          <a:p>
            <a:r>
              <a:rPr dirty="0" lang="en-US"/>
              <a:t>Temperature is monitored because the patient may have periods of hyperthermia as a result of alteration in temperature control due to autonomic disruption.</a:t>
            </a:r>
          </a:p>
          <a:p>
            <a:endParaRPr dirty="0" lang="fr-F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463" name=""/>
        <p:cNvGrpSpPr/>
        <p:nvPr/>
      </p:nvGrpSpPr>
      <p:grpSpPr>
        <a:xfrm>
          <a:off x="0" y="0"/>
          <a:ext cx="0" cy="0"/>
          <a:chOff x="0" y="0"/>
          <a:chExt cx="0" cy="0"/>
        </a:xfrm>
      </p:grpSpPr>
      <p:sp>
        <p:nvSpPr>
          <p:cNvPr id="1048904" name="Title 1"/>
          <p:cNvSpPr>
            <a:spLocks noGrp="1"/>
          </p:cNvSpPr>
          <p:nvPr>
            <p:ph type="title"/>
          </p:nvPr>
        </p:nvSpPr>
        <p:spPr/>
        <p:txBody>
          <a:bodyPr>
            <a:normAutofit fontScale="90000"/>
          </a:bodyPr>
          <a:p>
            <a:r>
              <a:rPr dirty="0" lang="en-US"/>
              <a:t>Nursing Interventions</a:t>
            </a:r>
            <a:br>
              <a:rPr dirty="0" lang="en-US"/>
            </a:br>
            <a:endParaRPr dirty="0" lang="fr-FR"/>
          </a:p>
        </p:txBody>
      </p:sp>
      <p:sp>
        <p:nvSpPr>
          <p:cNvPr id="1048905" name="Content Placeholder 2"/>
          <p:cNvSpPr>
            <a:spLocks noGrp="1"/>
          </p:cNvSpPr>
          <p:nvPr>
            <p:ph idx="1"/>
          </p:nvPr>
        </p:nvSpPr>
        <p:spPr/>
        <p:txBody>
          <a:bodyPr>
            <a:normAutofit fontScale="96875" lnSpcReduction="20000"/>
          </a:bodyPr>
          <a:p>
            <a:r>
              <a:rPr dirty="0" lang="en-US"/>
              <a:t>PROMOTING ADEQUATE BREATHING AND AIRWAY CLEARANCE </a:t>
            </a:r>
          </a:p>
          <a:p>
            <a:r>
              <a:rPr dirty="0" lang="en-US"/>
              <a:t>Possible impending respiratory failure is detected by observing the patient, measuring vital capacity, monitoring oxygen saturation through pulse oximetry, and monitoring arterial blood gas values. </a:t>
            </a:r>
          </a:p>
          <a:p>
            <a:r>
              <a:rPr dirty="0" lang="en-US"/>
              <a:t>Early and vigorous attention to clearing bronchial and pharyngeal secretions can prevent retention of secretions and atelectasis. Suctioning may be indicated,. </a:t>
            </a:r>
            <a:endParaRPr dirty="0"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639" name="Title 1"/>
          <p:cNvSpPr>
            <a:spLocks noGrp="1"/>
          </p:cNvSpPr>
          <p:nvPr>
            <p:ph type="title"/>
          </p:nvPr>
        </p:nvSpPr>
        <p:spPr/>
        <p:txBody>
          <a:bodyPr/>
          <a:p>
            <a:endParaRPr lang="en-US"/>
          </a:p>
        </p:txBody>
      </p:sp>
      <p:sp>
        <p:nvSpPr>
          <p:cNvPr id="1048640" name="Content Placeholder 2"/>
          <p:cNvSpPr>
            <a:spLocks noGrp="1"/>
          </p:cNvSpPr>
          <p:nvPr>
            <p:ph idx="1"/>
          </p:nvPr>
        </p:nvSpPr>
        <p:spPr/>
        <p:txBody>
          <a:bodyPr>
            <a:normAutofit fontScale="92500" lnSpcReduction="20000"/>
          </a:bodyPr>
          <a:p>
            <a:r>
              <a:rPr dirty="0" lang="en-US"/>
              <a:t>A common mistake is to use a stroking motion, which will trigger pain and temperature nerves. Instead, a point stimulus should be applied. For </a:t>
            </a:r>
            <a:r>
              <a:rPr b="1" dirty="0" lang="en-US"/>
              <a:t>pain and temperature</a:t>
            </a:r>
            <a:r>
              <a:rPr dirty="0" lang="en-US"/>
              <a:t> repeat the same steps as light touch but use a sharp object and a cold tuning fork respectively. Corneal reflex is conducted along with the facial nerve section of the test. Note the sensory innervation of the cornea is provided by the trigeminal nerve while the motor innervation for blinking the eye is provided by the facial nerve.</a:t>
            </a:r>
          </a:p>
          <a:p>
            <a:endParaRPr dirty="0"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8906" name="Title 1"/>
          <p:cNvSpPr>
            <a:spLocks noGrp="1"/>
          </p:cNvSpPr>
          <p:nvPr>
            <p:ph type="title"/>
          </p:nvPr>
        </p:nvSpPr>
        <p:spPr/>
        <p:txBody>
          <a:bodyPr/>
          <a:p>
            <a:endParaRPr lang="fr-FR"/>
          </a:p>
        </p:txBody>
      </p:sp>
      <p:sp>
        <p:nvSpPr>
          <p:cNvPr id="1048907" name="Content Placeholder 2"/>
          <p:cNvSpPr>
            <a:spLocks noGrp="1"/>
          </p:cNvSpPr>
          <p:nvPr>
            <p:ph idx="1"/>
          </p:nvPr>
        </p:nvSpPr>
        <p:spPr/>
        <p:txBody>
          <a:bodyPr>
            <a:normAutofit fontScale="81250" lnSpcReduction="20000"/>
          </a:bodyPr>
          <a:p>
            <a:r>
              <a:rPr dirty="0" lang="en-US"/>
              <a:t>If the patient cannot cough effectively, chest physical therapy and assisted coughing may be indicated. </a:t>
            </a:r>
          </a:p>
          <a:p>
            <a:r>
              <a:rPr dirty="0" lang="en-US" err="1"/>
              <a:t>Speciﬁc</a:t>
            </a:r>
            <a:r>
              <a:rPr dirty="0" lang="en-US"/>
              <a:t> breathing exercises are supervised by the nurse to increase the strength and endurance of the </a:t>
            </a:r>
            <a:r>
              <a:rPr dirty="0" lang="en-US" err="1"/>
              <a:t>inspiratory</a:t>
            </a:r>
            <a:r>
              <a:rPr dirty="0" lang="en-US"/>
              <a:t> muscles,. </a:t>
            </a:r>
          </a:p>
          <a:p>
            <a:r>
              <a:rPr dirty="0" lang="en-US"/>
              <a:t>Assisted coughing promotes clearing of secretions from the upper respiratory tract and is similar to using abdominal thrusts to clear an airway (see Chap. 25). It is </a:t>
            </a:r>
          </a:p>
          <a:p>
            <a:r>
              <a:rPr dirty="0" lang="en-US"/>
              <a:t>ensure proper </a:t>
            </a:r>
            <a:r>
              <a:rPr dirty="0" lang="en-US" err="1"/>
              <a:t>humidiﬁcation</a:t>
            </a:r>
            <a:r>
              <a:rPr dirty="0" lang="en-US"/>
              <a:t> and hydration to prevent secretions from becoming thick and </a:t>
            </a:r>
            <a:r>
              <a:rPr dirty="0" lang="en-US" err="1"/>
              <a:t>difﬁcult</a:t>
            </a:r>
            <a:r>
              <a:rPr dirty="0" lang="en-US"/>
              <a:t> to remove even with coughing. </a:t>
            </a:r>
          </a:p>
          <a:p>
            <a:endParaRPr dirty="0" lang="fr-F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8908" name="Title 1"/>
          <p:cNvSpPr>
            <a:spLocks noGrp="1"/>
          </p:cNvSpPr>
          <p:nvPr>
            <p:ph type="title"/>
          </p:nvPr>
        </p:nvSpPr>
        <p:spPr/>
        <p:txBody>
          <a:bodyPr/>
          <a:p>
            <a:r>
              <a:rPr dirty="0" lang="en-US"/>
              <a:t>IMPROVING MOBILITY</a:t>
            </a:r>
            <a:endParaRPr dirty="0" lang="fr-FR"/>
          </a:p>
        </p:txBody>
      </p:sp>
      <p:sp>
        <p:nvSpPr>
          <p:cNvPr id="1048909" name="Content Placeholder 2"/>
          <p:cNvSpPr>
            <a:spLocks noGrp="1"/>
          </p:cNvSpPr>
          <p:nvPr>
            <p:ph idx="1"/>
          </p:nvPr>
        </p:nvSpPr>
        <p:spPr/>
        <p:txBody>
          <a:bodyPr>
            <a:normAutofit fontScale="81250" lnSpcReduction="20000"/>
          </a:bodyPr>
          <a:p>
            <a:r>
              <a:rPr dirty="0" lang="en-US"/>
              <a:t>Proper body alignment is maintained at all times. </a:t>
            </a:r>
          </a:p>
          <a:p>
            <a:r>
              <a:rPr dirty="0" lang="en-US"/>
              <a:t>The patient is repositioned frequently and is assisted out of bed as soon as the spinal column is stabilized. </a:t>
            </a:r>
          </a:p>
          <a:p>
            <a:r>
              <a:rPr dirty="0" lang="en-US"/>
              <a:t>The feet are prone to </a:t>
            </a:r>
            <a:r>
              <a:rPr dirty="0" lang="en-US" err="1"/>
              <a:t>footdrop</a:t>
            </a:r>
            <a:r>
              <a:rPr dirty="0" lang="en-US"/>
              <a:t>; therefore, various types of splints are used to prevent </a:t>
            </a:r>
            <a:r>
              <a:rPr dirty="0" lang="en-US" err="1"/>
              <a:t>footdrop</a:t>
            </a:r>
            <a:r>
              <a:rPr dirty="0" lang="en-US"/>
              <a:t>..</a:t>
            </a:r>
          </a:p>
          <a:p>
            <a:r>
              <a:rPr dirty="0" lang="en-US"/>
              <a:t>monitoring of blood pressure when positions are changed. </a:t>
            </a:r>
          </a:p>
          <a:p>
            <a:r>
              <a:rPr dirty="0" lang="en-US"/>
              <a:t>Usually the patient is turned every 2 hours.</a:t>
            </a:r>
          </a:p>
          <a:p>
            <a:r>
              <a:rPr dirty="0" lang="en-US"/>
              <a:t>Contractures and other complications may be prevented by range-of-motion exercises that help preserve joint motion and stimulate circulation</a:t>
            </a:r>
          </a:p>
          <a:p>
            <a:endParaRPr dirty="0" lang="fr-F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466" name=""/>
        <p:cNvGrpSpPr/>
        <p:nvPr/>
      </p:nvGrpSpPr>
      <p:grpSpPr>
        <a:xfrm>
          <a:off x="0" y="0"/>
          <a:ext cx="0" cy="0"/>
          <a:chOff x="0" y="0"/>
          <a:chExt cx="0" cy="0"/>
        </a:xfrm>
      </p:grpSpPr>
      <p:sp>
        <p:nvSpPr>
          <p:cNvPr id="1048910" name="Title 1"/>
          <p:cNvSpPr>
            <a:spLocks noGrp="1"/>
          </p:cNvSpPr>
          <p:nvPr>
            <p:ph type="title"/>
          </p:nvPr>
        </p:nvSpPr>
        <p:spPr/>
        <p:txBody>
          <a:bodyPr>
            <a:normAutofit/>
          </a:bodyPr>
          <a:p>
            <a:r>
              <a:rPr dirty="0" sz="3100" lang="en-US"/>
              <a:t>PROMOTING ADAPTATION TO SENSORY AND PERCEPTUAL ALTERATIONS </a:t>
            </a:r>
            <a:endParaRPr dirty="0" lang="fr-FR"/>
          </a:p>
        </p:txBody>
      </p:sp>
      <p:sp>
        <p:nvSpPr>
          <p:cNvPr id="1048911" name="Content Placeholder 2"/>
          <p:cNvSpPr>
            <a:spLocks noGrp="1"/>
          </p:cNvSpPr>
          <p:nvPr>
            <p:ph idx="1"/>
          </p:nvPr>
        </p:nvSpPr>
        <p:spPr/>
        <p:txBody>
          <a:bodyPr>
            <a:normAutofit fontScale="96875" lnSpcReduction="10000"/>
          </a:bodyPr>
          <a:p>
            <a:r>
              <a:rPr dirty="0" lang="en-US"/>
              <a:t>the nurse assists the patient to compensate for sensory and perceptual alterations that occur with SCI. The intact senses above the level of the injury are stimulated through touch, aromas, flavorful food and beverages, conversation, and music. Additional strategies include the following: • Encouraging use of hearing aids, </a:t>
            </a:r>
          </a:p>
          <a:p>
            <a:pPr>
              <a:buNone/>
            </a:pPr>
            <a:r>
              <a:rPr dirty="0" lang="en-US"/>
              <a:t>• Providing emotional support to the patient</a:t>
            </a:r>
          </a:p>
          <a:p>
            <a:endParaRPr dirty="0" lang="fr-F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48912" name="Title 1"/>
          <p:cNvSpPr>
            <a:spLocks noGrp="1"/>
          </p:cNvSpPr>
          <p:nvPr>
            <p:ph type="title"/>
          </p:nvPr>
        </p:nvSpPr>
        <p:spPr/>
        <p:txBody>
          <a:bodyPr/>
          <a:p>
            <a:r>
              <a:rPr dirty="0" lang="en-US"/>
              <a:t>MAINTAINING SKIN INTEGRITY</a:t>
            </a:r>
            <a:endParaRPr dirty="0" lang="fr-FR"/>
          </a:p>
        </p:txBody>
      </p:sp>
      <p:sp>
        <p:nvSpPr>
          <p:cNvPr id="1048913" name="Content Placeholder 2"/>
          <p:cNvSpPr>
            <a:spLocks noGrp="1"/>
          </p:cNvSpPr>
          <p:nvPr>
            <p:ph idx="1"/>
          </p:nvPr>
        </p:nvSpPr>
        <p:spPr/>
        <p:txBody>
          <a:bodyPr>
            <a:normAutofit/>
          </a:bodyPr>
          <a:p>
            <a:r>
              <a:rPr dirty="0" lang="en-US"/>
              <a:t>. The patient’s position is changed at least every 2 hours</a:t>
            </a:r>
          </a:p>
          <a:p>
            <a:r>
              <a:rPr dirty="0" lang="en-US"/>
              <a:t>. Careful inspection of the skin is made each time the patient is turned. The skin over the pressure points is assessed for redness or breaks</a:t>
            </a:r>
          </a:p>
          <a:p>
            <a:r>
              <a:rPr dirty="0" lang="en-US"/>
              <a:t>. The patient’s general body align-</a:t>
            </a:r>
            <a:r>
              <a:rPr dirty="0" lang="en-US" err="1"/>
              <a:t>ment</a:t>
            </a:r>
            <a:r>
              <a:rPr dirty="0" lang="en-US"/>
              <a:t> and comfort are assessed. </a:t>
            </a:r>
          </a:p>
          <a:p>
            <a:endParaRPr dirty="0" lang="fr-F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468" name=""/>
        <p:cNvGrpSpPr/>
        <p:nvPr/>
      </p:nvGrpSpPr>
      <p:grpSpPr>
        <a:xfrm>
          <a:off x="0" y="0"/>
          <a:ext cx="0" cy="0"/>
          <a:chOff x="0" y="0"/>
          <a:chExt cx="0" cy="0"/>
        </a:xfrm>
      </p:grpSpPr>
      <p:sp>
        <p:nvSpPr>
          <p:cNvPr id="1048914" name="Title 1"/>
          <p:cNvSpPr>
            <a:spLocks noGrp="1"/>
          </p:cNvSpPr>
          <p:nvPr>
            <p:ph type="title"/>
          </p:nvPr>
        </p:nvSpPr>
        <p:spPr/>
        <p:txBody>
          <a:bodyPr/>
          <a:p>
            <a:endParaRPr lang="fr-FR"/>
          </a:p>
        </p:txBody>
      </p:sp>
      <p:sp>
        <p:nvSpPr>
          <p:cNvPr id="1048915" name="Content Placeholder 2"/>
          <p:cNvSpPr>
            <a:spLocks noGrp="1"/>
          </p:cNvSpPr>
          <p:nvPr>
            <p:ph idx="1"/>
          </p:nvPr>
        </p:nvSpPr>
        <p:spPr/>
        <p:txBody>
          <a:bodyPr>
            <a:normAutofit fontScale="90625" lnSpcReduction="10000"/>
          </a:bodyPr>
          <a:p>
            <a:r>
              <a:rPr dirty="0" lang="en-US"/>
              <a:t>MAINTAINING URINARY ELIMINATION </a:t>
            </a:r>
          </a:p>
          <a:p>
            <a:r>
              <a:rPr dirty="0" lang="en-US"/>
              <a:t>. Intermittent catheterization is carried out to avoid over- distention of the bladder and UTI.</a:t>
            </a:r>
          </a:p>
          <a:p>
            <a:r>
              <a:rPr dirty="0" lang="en-US"/>
              <a:t> If this is not feasible, an in- dwelling catheter is inserted temporarily.. The patient is taught to record ﬂuid intake, voiding pattern, amounts of residual urine after catheterization, characteristics of urine, and any unusual sensations that may occur</a:t>
            </a:r>
            <a:endParaRPr dirty="0" lang="fr-F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469" name=""/>
        <p:cNvGrpSpPr/>
        <p:nvPr/>
      </p:nvGrpSpPr>
      <p:grpSpPr>
        <a:xfrm>
          <a:off x="0" y="0"/>
          <a:ext cx="0" cy="0"/>
          <a:chOff x="0" y="0"/>
          <a:chExt cx="0" cy="0"/>
        </a:xfrm>
      </p:grpSpPr>
      <p:sp>
        <p:nvSpPr>
          <p:cNvPr id="1048916" name="Title 1"/>
          <p:cNvSpPr>
            <a:spLocks noGrp="1"/>
          </p:cNvSpPr>
          <p:nvPr>
            <p:ph type="title"/>
          </p:nvPr>
        </p:nvSpPr>
        <p:spPr/>
        <p:txBody>
          <a:bodyPr>
            <a:normAutofit fontScale="90000"/>
          </a:bodyPr>
          <a:p>
            <a:r>
              <a:rPr dirty="0" lang="en-US"/>
              <a:t>IMPROVING BOWEL FUNCTION </a:t>
            </a:r>
            <a:br>
              <a:rPr dirty="0" lang="en-US"/>
            </a:br>
            <a:endParaRPr dirty="0" lang="fr-FR"/>
          </a:p>
        </p:txBody>
      </p:sp>
      <p:sp>
        <p:nvSpPr>
          <p:cNvPr id="1048917" name="Content Placeholder 2"/>
          <p:cNvSpPr>
            <a:spLocks noGrp="1"/>
          </p:cNvSpPr>
          <p:nvPr>
            <p:ph idx="1"/>
          </p:nvPr>
        </p:nvSpPr>
        <p:spPr/>
        <p:txBody>
          <a:bodyPr>
            <a:normAutofit/>
          </a:bodyPr>
          <a:p>
            <a:r>
              <a:rPr dirty="0" lang="en-US"/>
              <a:t>a </a:t>
            </a:r>
            <a:r>
              <a:rPr dirty="0" lang="en-US" err="1"/>
              <a:t>nasogastric</a:t>
            </a:r>
            <a:r>
              <a:rPr dirty="0" lang="en-US"/>
              <a:t> tube is often required to relieve distention and prevent aspiration.</a:t>
            </a:r>
          </a:p>
          <a:p>
            <a:r>
              <a:rPr dirty="0" lang="en-US"/>
              <a:t>, the patient is given a high-calorie, high-protein, high-</a:t>
            </a:r>
            <a:r>
              <a:rPr dirty="0" lang="en-US" err="1"/>
              <a:t>ﬁber</a:t>
            </a:r>
            <a:r>
              <a:rPr dirty="0" lang="en-US"/>
              <a:t> diet, with the amount of food gradually increased. </a:t>
            </a:r>
          </a:p>
          <a:p>
            <a:r>
              <a:rPr dirty="0" lang="en-US"/>
              <a:t>administers prescribed stool softeners to counteract the effects of immobility and pain med-#</a:t>
            </a:r>
            <a:r>
              <a:rPr dirty="0" lang="en-US" err="1"/>
              <a:t>ications</a:t>
            </a:r>
            <a:r>
              <a:rPr dirty="0" lang="en-US"/>
              <a:t>. </a:t>
            </a:r>
            <a:endParaRPr dirty="0" lang="fr-F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8918" name="Title 1"/>
          <p:cNvSpPr>
            <a:spLocks noGrp="1"/>
          </p:cNvSpPr>
          <p:nvPr>
            <p:ph type="title"/>
          </p:nvPr>
        </p:nvSpPr>
        <p:spPr/>
        <p:txBody>
          <a:bodyPr/>
          <a:p>
            <a:r>
              <a:rPr dirty="0" lang="en-US"/>
              <a:t>PROVIDING COMFORT MEASURES</a:t>
            </a:r>
            <a:endParaRPr dirty="0" lang="fr-FR"/>
          </a:p>
        </p:txBody>
      </p:sp>
      <p:sp>
        <p:nvSpPr>
          <p:cNvPr id="1048919" name="Content Placeholder 2"/>
          <p:cNvSpPr>
            <a:spLocks noGrp="1"/>
          </p:cNvSpPr>
          <p:nvPr>
            <p:ph idx="1"/>
          </p:nvPr>
        </p:nvSpPr>
        <p:spPr/>
        <p:txBody>
          <a:bodyPr/>
          <a:p>
            <a:r>
              <a:rPr dirty="0" lang="en-US"/>
              <a:t>After cervical injury, if pins, tongs, or calipers are in place, the skull is assessed for signs of infection, including drainage. </a:t>
            </a:r>
          </a:p>
          <a:p>
            <a:r>
              <a:rPr dirty="0" lang="en-US"/>
              <a:t>The back of the head is checked periodically for signs of pressure, with care taken not to move the neck..</a:t>
            </a:r>
          </a:p>
          <a:p>
            <a:endParaRPr dirty="0" lang="fr-F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8920" name="Title 1"/>
          <p:cNvSpPr>
            <a:spLocks noGrp="1"/>
          </p:cNvSpPr>
          <p:nvPr>
            <p:ph type="title"/>
          </p:nvPr>
        </p:nvSpPr>
        <p:spPr>
          <a:xfrm>
            <a:off x="457200" y="0"/>
            <a:ext cx="8229600" cy="609600"/>
          </a:xfrm>
        </p:spPr>
        <p:txBody>
          <a:bodyPr>
            <a:normAutofit fontScale="90000"/>
          </a:bodyPr>
          <a:p>
            <a:r>
              <a:rPr dirty="0" lang="en-US"/>
              <a:t>SURGICAL MANAGEMENT</a:t>
            </a:r>
          </a:p>
        </p:txBody>
      </p:sp>
      <p:sp>
        <p:nvSpPr>
          <p:cNvPr id="1048921" name="Content Placeholder 2"/>
          <p:cNvSpPr>
            <a:spLocks noGrp="1"/>
          </p:cNvSpPr>
          <p:nvPr>
            <p:ph idx="1"/>
          </p:nvPr>
        </p:nvSpPr>
        <p:spPr>
          <a:xfrm>
            <a:off x="0" y="533400"/>
            <a:ext cx="8686800" cy="6324600"/>
          </a:xfrm>
        </p:spPr>
        <p:txBody>
          <a:bodyPr>
            <a:normAutofit/>
          </a:bodyPr>
          <a:p>
            <a:pPr>
              <a:buNone/>
            </a:pPr>
            <a:r>
              <a:rPr dirty="0" lang="en-US"/>
              <a:t>Surgery is indicated in any of the following instances:</a:t>
            </a:r>
          </a:p>
          <a:p>
            <a:pPr>
              <a:buNone/>
            </a:pPr>
            <a:r>
              <a:rPr dirty="0" lang="en-US"/>
              <a:t>	• Compression of the cord is evident.</a:t>
            </a:r>
          </a:p>
          <a:p>
            <a:pPr>
              <a:buNone/>
            </a:pPr>
            <a:r>
              <a:rPr dirty="0" lang="en-US"/>
              <a:t>	• The injury results in a fragmented or unstable vertebral body.</a:t>
            </a:r>
          </a:p>
          <a:p>
            <a:pPr>
              <a:buNone/>
            </a:pPr>
            <a:r>
              <a:rPr dirty="0" lang="en-US"/>
              <a:t>	• The injury involves a wound that penetrates   the cord.</a:t>
            </a:r>
          </a:p>
          <a:p>
            <a:pPr>
              <a:buNone/>
            </a:pPr>
            <a:r>
              <a:rPr dirty="0" lang="en-US"/>
              <a:t>	• There are bony fragments in the spinal canal.</a:t>
            </a:r>
          </a:p>
          <a:p>
            <a:pPr>
              <a:buNone/>
            </a:pPr>
            <a:r>
              <a:rPr dirty="0" lang="en-US"/>
              <a:t>	• The patient’s neurologic status is deteriorating.</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48922" name="Content Placeholder 2"/>
          <p:cNvSpPr>
            <a:spLocks noGrp="1"/>
          </p:cNvSpPr>
          <p:nvPr>
            <p:ph idx="1"/>
          </p:nvPr>
        </p:nvSpPr>
        <p:spPr>
          <a:xfrm>
            <a:off x="0" y="0"/>
            <a:ext cx="8686800" cy="6126163"/>
          </a:xfrm>
        </p:spPr>
        <p:txBody>
          <a:bodyPr/>
          <a:p>
            <a:pPr>
              <a:buNone/>
            </a:pPr>
            <a:r>
              <a:rPr dirty="0" lang="en-US"/>
              <a:t>complications</a:t>
            </a:r>
          </a:p>
          <a:p>
            <a:pPr>
              <a:buNone/>
            </a:pPr>
            <a:r>
              <a:rPr dirty="0" lang="en-US" err="1"/>
              <a:t>neurogenic</a:t>
            </a:r>
            <a:r>
              <a:rPr dirty="0" lang="en-US"/>
              <a:t> shock</a:t>
            </a:r>
          </a:p>
          <a:p>
            <a:r>
              <a:rPr dirty="0" lang="en-US"/>
              <a:t>Deep venous Thrombosis</a:t>
            </a:r>
          </a:p>
          <a:p>
            <a:r>
              <a:rPr dirty="0" lang="en-US"/>
              <a:t>Respiratory failure</a:t>
            </a:r>
          </a:p>
          <a:p>
            <a:r>
              <a:rPr dirty="0" lang="en-US"/>
              <a:t>Pneumonia</a:t>
            </a:r>
          </a:p>
          <a:p>
            <a:r>
              <a:rPr dirty="0" lang="en-US"/>
              <a:t>Autonomic </a:t>
            </a:r>
            <a:r>
              <a:rPr dirty="0" lang="en-US" err="1"/>
              <a:t>dysreflexia</a:t>
            </a:r>
            <a:endParaRPr dirty="0"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8923" name="Title 1"/>
          <p:cNvSpPr>
            <a:spLocks noGrp="1"/>
          </p:cNvSpPr>
          <p:nvPr>
            <p:ph type="title"/>
          </p:nvPr>
        </p:nvSpPr>
        <p:spPr>
          <a:xfrm>
            <a:off x="457200" y="0"/>
            <a:ext cx="8229600" cy="609600"/>
          </a:xfrm>
        </p:spPr>
        <p:txBody>
          <a:bodyPr>
            <a:normAutofit fontScale="90000"/>
          </a:bodyPr>
          <a:p>
            <a:r>
              <a:rPr dirty="0" lang="en-US"/>
              <a:t>NURSING DIAGNOSES</a:t>
            </a:r>
          </a:p>
        </p:txBody>
      </p:sp>
      <p:sp>
        <p:nvSpPr>
          <p:cNvPr id="1048924" name="Content Placeholder 2"/>
          <p:cNvSpPr>
            <a:spLocks noGrp="1"/>
          </p:cNvSpPr>
          <p:nvPr>
            <p:ph idx="1"/>
          </p:nvPr>
        </p:nvSpPr>
        <p:spPr>
          <a:xfrm>
            <a:off x="0" y="533400"/>
            <a:ext cx="9144000" cy="6324600"/>
          </a:xfrm>
        </p:spPr>
        <p:txBody>
          <a:bodyPr>
            <a:normAutofit/>
          </a:bodyPr>
          <a:p>
            <a:r>
              <a:rPr dirty="0" lang="en-US"/>
              <a:t>Ineffective breathing patterns related to weakness or paralysis of abdominal and intercostal muscles and inability to clear secretions</a:t>
            </a:r>
          </a:p>
          <a:p>
            <a:r>
              <a:rPr dirty="0" lang="en-US"/>
              <a:t>Ineffective airway clearance related to weakness of intercostal muscles</a:t>
            </a:r>
          </a:p>
          <a:p>
            <a:r>
              <a:rPr dirty="0" lang="en-US"/>
              <a:t>Impaired physical mobility related to motor and sensory impairment</a:t>
            </a:r>
          </a:p>
          <a:p>
            <a:r>
              <a:rPr dirty="0" lang="en-US"/>
              <a:t>Disturbed sensory perception related to motor and sensory impairment</a:t>
            </a:r>
          </a:p>
          <a:p>
            <a:r>
              <a:rPr dirty="0" lang="en-US"/>
              <a:t>Risk for impaired skin integrity related to immobility and sensory loss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641" name="Title 1"/>
          <p:cNvSpPr>
            <a:spLocks noGrp="1"/>
          </p:cNvSpPr>
          <p:nvPr>
            <p:ph type="title"/>
          </p:nvPr>
        </p:nvSpPr>
        <p:spPr/>
        <p:txBody>
          <a:bodyPr/>
          <a:p>
            <a:endParaRPr lang="en-US"/>
          </a:p>
        </p:txBody>
      </p:sp>
      <p:sp>
        <p:nvSpPr>
          <p:cNvPr id="1048642" name="Content Placeholder 2"/>
          <p:cNvSpPr>
            <a:spLocks noGrp="1"/>
          </p:cNvSpPr>
          <p:nvPr>
            <p:ph idx="1"/>
          </p:nvPr>
        </p:nvSpPr>
        <p:spPr/>
        <p:txBody>
          <a:bodyPr>
            <a:normAutofit lnSpcReduction="10000"/>
          </a:bodyPr>
          <a:p>
            <a:r>
              <a:rPr dirty="0" lang="en-US"/>
              <a:t>Muscles of mastication (temporalis, masseter) should be inspected for atrophy. Palpate the temporalis and masseter as the patient clenches the jaw. The pterygoids can be tested by asking the patient to keep the mouth open against resistance, and move from side to side against resistance. A jaw jerk reflex can be tested by placing a finger over the patient's chin and then tapping the finger with a reflex hammer. Normally the jaw moves minimally.</a:t>
            </a:r>
          </a:p>
          <a:p>
            <a:endParaRPr b="1" dirty="0" lang="en-US"/>
          </a:p>
          <a:p>
            <a:endParaRPr dirty="0"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8925" name="Title 1"/>
          <p:cNvSpPr>
            <a:spLocks noGrp="1"/>
          </p:cNvSpPr>
          <p:nvPr>
            <p:ph type="title"/>
          </p:nvPr>
        </p:nvSpPr>
        <p:spPr/>
        <p:txBody>
          <a:bodyPr/>
          <a:p>
            <a:endParaRPr lang="en-US"/>
          </a:p>
        </p:txBody>
      </p:sp>
      <p:sp>
        <p:nvSpPr>
          <p:cNvPr id="1048926" name="Content Placeholder 2"/>
          <p:cNvSpPr>
            <a:spLocks noGrp="1"/>
          </p:cNvSpPr>
          <p:nvPr>
            <p:ph idx="1"/>
          </p:nvPr>
        </p:nvSpPr>
        <p:spPr/>
        <p:txBody>
          <a:bodyPr/>
          <a:p>
            <a:r>
              <a:rPr dirty="0" lang="en-US"/>
              <a:t>Assignment: Read and make notes on paraplegia, hemiplegia and quadriplegia and spinal disc problems.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475" name=""/>
        <p:cNvGrpSpPr/>
        <p:nvPr/>
      </p:nvGrpSpPr>
      <p:grpSpPr>
        <a:xfrm>
          <a:off x="0" y="0"/>
          <a:ext cx="0" cy="0"/>
          <a:chOff x="0" y="0"/>
          <a:chExt cx="0" cy="0"/>
        </a:xfrm>
      </p:grpSpPr>
      <p:sp>
        <p:nvSpPr>
          <p:cNvPr id="1048927" name="Title 1"/>
          <p:cNvSpPr>
            <a:spLocks noGrp="1"/>
          </p:cNvSpPr>
          <p:nvPr>
            <p:ph type="title"/>
          </p:nvPr>
        </p:nvSpPr>
        <p:spPr/>
        <p:txBody>
          <a:bodyPr>
            <a:normAutofit fontScale="90000"/>
          </a:bodyPr>
          <a:p>
            <a:r>
              <a:rPr dirty="0" lang="en-US"/>
              <a:t>CHRONIC NEUROLOGICAL CONDITIONS</a:t>
            </a:r>
          </a:p>
        </p:txBody>
      </p:sp>
      <p:sp>
        <p:nvSpPr>
          <p:cNvPr id="1048928" name="Content Placeholder 2"/>
          <p:cNvSpPr>
            <a:spLocks noGrp="1"/>
          </p:cNvSpPr>
          <p:nvPr>
            <p:ph idx="1"/>
          </p:nvPr>
        </p:nvSpPr>
        <p:spPr/>
        <p:txBody>
          <a:bodyPr/>
          <a:p>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8929" name="Title 1"/>
          <p:cNvSpPr>
            <a:spLocks noGrp="1"/>
          </p:cNvSpPr>
          <p:nvPr>
            <p:ph type="title"/>
          </p:nvPr>
        </p:nvSpPr>
        <p:spPr/>
        <p:txBody>
          <a:bodyPr/>
          <a:p>
            <a:r>
              <a:rPr dirty="0" lang="en-US"/>
              <a:t>SEIZURES</a:t>
            </a:r>
            <a:endParaRPr dirty="0" lang="fr-FR"/>
          </a:p>
        </p:txBody>
      </p:sp>
      <p:sp>
        <p:nvSpPr>
          <p:cNvPr id="1048930" name="Content Placeholder 2"/>
          <p:cNvSpPr>
            <a:spLocks noGrp="1"/>
          </p:cNvSpPr>
          <p:nvPr>
            <p:ph idx="1"/>
          </p:nvPr>
        </p:nvSpPr>
        <p:spPr/>
        <p:txBody>
          <a:bodyPr>
            <a:normAutofit fontScale="93750" lnSpcReduction="20000"/>
          </a:bodyPr>
          <a:p>
            <a:r>
              <a:rPr dirty="0" lang="en-US"/>
              <a:t>Seizures are episodes of abnormal motor, sensory, autonomic, or psychic activity (or a combination of these) resulting from sudden </a:t>
            </a:r>
            <a:r>
              <a:rPr dirty="0" lang="en-US" u="sng"/>
              <a:t>excessive discharge</a:t>
            </a:r>
            <a:r>
              <a:rPr dirty="0" lang="en-US"/>
              <a:t> from cerebral neurons. </a:t>
            </a:r>
          </a:p>
          <a:p>
            <a:r>
              <a:rPr dirty="0" lang="en-US"/>
              <a:t>A part or all of the brain may be involved. The international classiﬁcation of seizures differentiates between two main types: </a:t>
            </a:r>
            <a:r>
              <a:rPr b="1" dirty="0" lang="en-US"/>
              <a:t>partial seizures</a:t>
            </a:r>
            <a:r>
              <a:rPr dirty="0" lang="en-US"/>
              <a:t> that begin in one part of the brain, and </a:t>
            </a:r>
            <a:r>
              <a:rPr b="1" dirty="0" lang="en-US"/>
              <a:t>generalized seizures </a:t>
            </a:r>
            <a:r>
              <a:rPr dirty="0" lang="en-US"/>
              <a:t>that involve electrical discharges in the whole brain (Chart 61-3). Most seizures are sudden and transient.</a:t>
            </a:r>
            <a:endParaRPr dirty="0" lang="fr-F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8931" name="Title 1"/>
          <p:cNvSpPr>
            <a:spLocks noGrp="1"/>
          </p:cNvSpPr>
          <p:nvPr>
            <p:ph type="title"/>
          </p:nvPr>
        </p:nvSpPr>
        <p:spPr/>
        <p:txBody>
          <a:bodyPr/>
          <a:p>
            <a:endParaRPr lang="fr-FR"/>
          </a:p>
        </p:txBody>
      </p:sp>
      <p:sp>
        <p:nvSpPr>
          <p:cNvPr id="1048932" name="Content Placeholder 2"/>
          <p:cNvSpPr>
            <a:spLocks noGrp="1"/>
          </p:cNvSpPr>
          <p:nvPr>
            <p:ph idx="1"/>
          </p:nvPr>
        </p:nvSpPr>
        <p:spPr/>
        <p:txBody>
          <a:bodyPr>
            <a:normAutofit/>
          </a:bodyPr>
          <a:p>
            <a:r>
              <a:rPr dirty="0" lang="en-US"/>
              <a:t>The underlying cause is an electrical disturbance in the nerve cells in one section of the brain, causing them to emit abnormal, recurring, uncontrolled electrical discharges. </a:t>
            </a:r>
          </a:p>
          <a:p>
            <a:r>
              <a:rPr dirty="0" lang="en-US"/>
              <a:t>It is associated with loss of consciousness, excess movement or loss of muscle tone or movement, and disturbances of behavior, mood, sensation, and perception. </a:t>
            </a:r>
          </a:p>
          <a:p>
            <a:endParaRPr dirty="0" lang="fr-F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478" name=""/>
        <p:cNvGrpSpPr/>
        <p:nvPr/>
      </p:nvGrpSpPr>
      <p:grpSpPr>
        <a:xfrm>
          <a:off x="0" y="0"/>
          <a:ext cx="0" cy="0"/>
          <a:chOff x="0" y="0"/>
          <a:chExt cx="0" cy="0"/>
        </a:xfrm>
      </p:grpSpPr>
      <p:sp>
        <p:nvSpPr>
          <p:cNvPr id="1048933" name="Title 1"/>
          <p:cNvSpPr>
            <a:spLocks noGrp="1"/>
          </p:cNvSpPr>
          <p:nvPr>
            <p:ph type="title"/>
          </p:nvPr>
        </p:nvSpPr>
        <p:spPr/>
        <p:txBody>
          <a:bodyPr/>
          <a:p>
            <a:r>
              <a:rPr dirty="0" lang="en-GB"/>
              <a:t>CAUSES</a:t>
            </a:r>
            <a:endParaRPr dirty="0" lang="fr-FR"/>
          </a:p>
        </p:txBody>
      </p:sp>
      <p:sp>
        <p:nvSpPr>
          <p:cNvPr id="1048934" name="Content Placeholder 2"/>
          <p:cNvSpPr>
            <a:spLocks noGrp="1"/>
          </p:cNvSpPr>
          <p:nvPr>
            <p:ph idx="1"/>
          </p:nvPr>
        </p:nvSpPr>
        <p:spPr/>
        <p:txBody>
          <a:bodyPr>
            <a:normAutofit fontScale="81250" lnSpcReduction="20000"/>
          </a:bodyPr>
          <a:p>
            <a:r>
              <a:rPr b="1" dirty="0" lang="en-US"/>
              <a:t>idiopathic </a:t>
            </a:r>
            <a:r>
              <a:rPr dirty="0" lang="en-US"/>
              <a:t>(genetic, developmental defects)</a:t>
            </a:r>
          </a:p>
          <a:p>
            <a:r>
              <a:rPr b="1" dirty="0" lang="en-US"/>
              <a:t>acquired. </a:t>
            </a:r>
          </a:p>
          <a:p>
            <a:r>
              <a:rPr dirty="0" lang="en-US"/>
              <a:t>hypoxemia of any cause, including vascular </a:t>
            </a:r>
            <a:r>
              <a:rPr dirty="0" lang="en-US" err="1"/>
              <a:t>insufﬁciency</a:t>
            </a:r>
            <a:r>
              <a:rPr dirty="0" lang="en-US"/>
              <a:t>, </a:t>
            </a:r>
          </a:p>
          <a:p>
            <a:r>
              <a:rPr dirty="0" lang="en-US"/>
              <a:t>fever (childhood),</a:t>
            </a:r>
          </a:p>
          <a:p>
            <a:r>
              <a:rPr dirty="0" lang="en-US"/>
              <a:t> head injury, hypertension, central nervous system infections, </a:t>
            </a:r>
          </a:p>
          <a:p>
            <a:r>
              <a:rPr dirty="0" lang="en-US"/>
              <a:t>metabolic and toxic conditions (</a:t>
            </a:r>
            <a:r>
              <a:rPr dirty="0" lang="en-US" err="1"/>
              <a:t>eg</a:t>
            </a:r>
            <a:r>
              <a:rPr dirty="0" lang="en-US"/>
              <a:t>, renal failure, </a:t>
            </a:r>
            <a:r>
              <a:rPr dirty="0" lang="en-US" err="1"/>
              <a:t>hyponatremia</a:t>
            </a:r>
            <a:r>
              <a:rPr dirty="0" lang="en-US"/>
              <a:t>, </a:t>
            </a:r>
            <a:r>
              <a:rPr dirty="0" lang="en-US" err="1"/>
              <a:t>hypocal</a:t>
            </a:r>
            <a:r>
              <a:rPr dirty="0" lang="en-US"/>
              <a:t> </a:t>
            </a:r>
            <a:r>
              <a:rPr dirty="0" lang="en-US" err="1"/>
              <a:t>cemia</a:t>
            </a:r>
            <a:r>
              <a:rPr dirty="0" lang="en-US"/>
              <a:t>, hypoglycemia, pesticides), brain tumor, </a:t>
            </a:r>
          </a:p>
          <a:p>
            <a:r>
              <a:rPr dirty="0" lang="en-US"/>
              <a:t>drug and alcohol withdrawal, and allergies). </a:t>
            </a:r>
            <a:r>
              <a:rPr dirty="0" lang="en-US" err="1"/>
              <a:t>Cerebrovascular</a:t>
            </a:r>
            <a:r>
              <a:rPr dirty="0" lang="en-US"/>
              <a:t> disease is the leading cause of seizures in the elderly</a:t>
            </a:r>
            <a:endParaRPr dirty="0" lang="fr-F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8935" name="Title 1"/>
          <p:cNvSpPr>
            <a:spLocks noGrp="1"/>
          </p:cNvSpPr>
          <p:nvPr>
            <p:ph type="title"/>
          </p:nvPr>
        </p:nvSpPr>
        <p:spPr/>
        <p:txBody>
          <a:bodyPr>
            <a:normAutofit fontScale="90000"/>
          </a:bodyPr>
          <a:p>
            <a:r>
              <a:rPr dirty="0" lang="en-US"/>
              <a:t>Nursing Management During a Seizure</a:t>
            </a:r>
            <a:br>
              <a:rPr dirty="0" lang="en-US"/>
            </a:br>
            <a:endParaRPr dirty="0" lang="fr-FR"/>
          </a:p>
        </p:txBody>
      </p:sp>
      <p:sp>
        <p:nvSpPr>
          <p:cNvPr id="1048936" name="Content Placeholder 2"/>
          <p:cNvSpPr>
            <a:spLocks noGrp="1"/>
          </p:cNvSpPr>
          <p:nvPr>
            <p:ph idx="1"/>
          </p:nvPr>
        </p:nvSpPr>
        <p:spPr/>
        <p:txBody>
          <a:bodyPr>
            <a:normAutofit fontScale="90625" lnSpcReduction="20000"/>
          </a:bodyPr>
          <a:p>
            <a:r>
              <a:rPr dirty="0" lang="en-US"/>
              <a:t>A major responsibility of the nurse is to observe and record the sequence of symptoms.</a:t>
            </a:r>
          </a:p>
          <a:p>
            <a:r>
              <a:rPr dirty="0" lang="en-US"/>
              <a:t> Before and during a seizure, the following are assessed and documented:</a:t>
            </a:r>
          </a:p>
          <a:p>
            <a:pPr>
              <a:buFont typeface="Wingdings" pitchFamily="2" charset="2"/>
              <a:buChar char="Ø"/>
            </a:pPr>
            <a:r>
              <a:rPr dirty="0" lang="en-US"/>
              <a:t> The circumstances before the seizure (visual, auditory, or olfactory stimuli, tactile stimuli</a:t>
            </a:r>
          </a:p>
          <a:p>
            <a:pPr>
              <a:buFont typeface="Wingdings" pitchFamily="2" charset="2"/>
              <a:buChar char="Ø"/>
            </a:pPr>
            <a:r>
              <a:rPr dirty="0" lang="en-US"/>
              <a:t> emotional or psychological disturbances, sleep, hyperventilation) </a:t>
            </a:r>
          </a:p>
          <a:p>
            <a:pPr>
              <a:buFont typeface="Wingdings" pitchFamily="2" charset="2"/>
              <a:buChar char="Ø"/>
            </a:pPr>
            <a:r>
              <a:rPr dirty="0" lang="en-US"/>
              <a:t>• The occurrence of an aura (visual, auditory, or olfactory)</a:t>
            </a:r>
            <a:endParaRPr dirty="0" lang="fr-F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8937" name="Title 1"/>
          <p:cNvSpPr>
            <a:spLocks noGrp="1"/>
          </p:cNvSpPr>
          <p:nvPr>
            <p:ph type="title"/>
          </p:nvPr>
        </p:nvSpPr>
        <p:spPr/>
        <p:txBody>
          <a:bodyPr/>
          <a:p>
            <a:endParaRPr lang="fr-FR"/>
          </a:p>
        </p:txBody>
      </p:sp>
      <p:sp>
        <p:nvSpPr>
          <p:cNvPr id="1048938" name="Content Placeholder 2"/>
          <p:cNvSpPr>
            <a:spLocks noGrp="1"/>
          </p:cNvSpPr>
          <p:nvPr>
            <p:ph idx="1"/>
          </p:nvPr>
        </p:nvSpPr>
        <p:spPr/>
        <p:txBody>
          <a:bodyPr>
            <a:normAutofit fontScale="96875" lnSpcReduction="20000"/>
          </a:bodyPr>
          <a:p>
            <a:pPr>
              <a:buFont typeface="Wingdings" pitchFamily="2" charset="2"/>
              <a:buChar char="Ø"/>
            </a:pPr>
            <a:r>
              <a:rPr dirty="0" lang="en-US"/>
              <a:t> The ﬁrst thing the patient does in a seizure—where the movements or the stiffness starts, conjugate gaze position, and the position of the head at the beginning of the seizure.</a:t>
            </a:r>
          </a:p>
          <a:p>
            <a:pPr>
              <a:buFont typeface="Wingdings" pitchFamily="2" charset="2"/>
              <a:buChar char="Ø"/>
            </a:pPr>
            <a:r>
              <a:rPr dirty="0" lang="en-US"/>
              <a:t> This information gives clues to the location of the seizure origin in the brain. (In recording, it is important to state whether the beginning of the seizure was observed</a:t>
            </a:r>
            <a:endParaRPr dirty="0" lang="fr-FR"/>
          </a:p>
          <a:p>
            <a:endParaRPr dirty="0" lang="fr-F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481" name=""/>
        <p:cNvGrpSpPr/>
        <p:nvPr/>
      </p:nvGrpSpPr>
      <p:grpSpPr>
        <a:xfrm>
          <a:off x="0" y="0"/>
          <a:ext cx="0" cy="0"/>
          <a:chOff x="0" y="0"/>
          <a:chExt cx="0" cy="0"/>
        </a:xfrm>
      </p:grpSpPr>
      <p:sp>
        <p:nvSpPr>
          <p:cNvPr id="1048939" name="Title 1"/>
          <p:cNvSpPr>
            <a:spLocks noGrp="1"/>
          </p:cNvSpPr>
          <p:nvPr>
            <p:ph type="title"/>
          </p:nvPr>
        </p:nvSpPr>
        <p:spPr/>
        <p:txBody>
          <a:bodyPr/>
          <a:p>
            <a:endParaRPr lang="fr-FR"/>
          </a:p>
        </p:txBody>
      </p:sp>
      <p:sp>
        <p:nvSpPr>
          <p:cNvPr id="1048940" name="Content Placeholder 2"/>
          <p:cNvSpPr>
            <a:spLocks noGrp="1"/>
          </p:cNvSpPr>
          <p:nvPr>
            <p:ph idx="1"/>
          </p:nvPr>
        </p:nvSpPr>
        <p:spPr/>
        <p:txBody>
          <a:bodyPr>
            <a:normAutofit fontScale="96875" lnSpcReduction="10000"/>
          </a:bodyPr>
          <a:p>
            <a:pPr>
              <a:buFont typeface="Wingdings" pitchFamily="2" charset="2"/>
              <a:buChar char="Ø"/>
            </a:pPr>
            <a:r>
              <a:rPr dirty="0" lang="en-US"/>
              <a:t> The type of movements in the part of the body involved </a:t>
            </a:r>
          </a:p>
          <a:p>
            <a:pPr>
              <a:buFont typeface="Wingdings" pitchFamily="2" charset="2"/>
              <a:buChar char="Ø"/>
            </a:pPr>
            <a:r>
              <a:rPr dirty="0" lang="en-US"/>
              <a:t> The areas of the body involved </a:t>
            </a:r>
          </a:p>
          <a:p>
            <a:pPr>
              <a:buFont typeface="Wingdings" pitchFamily="2" charset="2"/>
              <a:buChar char="Ø"/>
            </a:pPr>
            <a:r>
              <a:rPr dirty="0" lang="en-US"/>
              <a:t>The size of both pupils. Are the eyes open? Did the eyes or head turn to one side?</a:t>
            </a:r>
          </a:p>
          <a:p>
            <a:pPr>
              <a:buFont typeface="Wingdings" pitchFamily="2" charset="2"/>
              <a:buChar char="Ø"/>
            </a:pPr>
            <a:r>
              <a:rPr dirty="0" lang="en-US"/>
              <a:t>  The presence or absence of automatisms (involuntary motor activity, such as lip smacking or repeated swallowing)</a:t>
            </a:r>
          </a:p>
          <a:p>
            <a:pPr>
              <a:buFont typeface="Wingdings" pitchFamily="2" charset="2"/>
              <a:buChar char="Ø"/>
            </a:pPr>
            <a:r>
              <a:rPr dirty="0" lang="en-US"/>
              <a:t> Incontinence of urine or stool </a:t>
            </a:r>
          </a:p>
          <a:p>
            <a:endParaRPr dirty="0" lang="fr-F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48941" name="Title 1"/>
          <p:cNvSpPr>
            <a:spLocks noGrp="1"/>
          </p:cNvSpPr>
          <p:nvPr>
            <p:ph type="title"/>
          </p:nvPr>
        </p:nvSpPr>
        <p:spPr/>
        <p:txBody>
          <a:bodyPr/>
          <a:p>
            <a:endParaRPr lang="fr-FR"/>
          </a:p>
        </p:txBody>
      </p:sp>
      <p:sp>
        <p:nvSpPr>
          <p:cNvPr id="1048942" name="Content Placeholder 2"/>
          <p:cNvSpPr>
            <a:spLocks noGrp="1"/>
          </p:cNvSpPr>
          <p:nvPr>
            <p:ph idx="1"/>
          </p:nvPr>
        </p:nvSpPr>
        <p:spPr/>
        <p:txBody>
          <a:bodyPr>
            <a:normAutofit fontScale="78125" lnSpcReduction="20000"/>
          </a:bodyPr>
          <a:p>
            <a:pPr>
              <a:buFont typeface="Wingdings" pitchFamily="2" charset="2"/>
              <a:buChar char="Ø"/>
            </a:pPr>
            <a:r>
              <a:rPr dirty="0" lang="en-US"/>
              <a:t>Duration of each phase of the seizure </a:t>
            </a:r>
          </a:p>
          <a:p>
            <a:pPr>
              <a:buFont typeface="Wingdings" pitchFamily="2" charset="2"/>
              <a:buChar char="Ø"/>
            </a:pPr>
            <a:r>
              <a:rPr dirty="0" lang="en-US"/>
              <a:t> Unconsciousness, if present, and its duration </a:t>
            </a:r>
          </a:p>
          <a:p>
            <a:pPr>
              <a:buFont typeface="Wingdings" pitchFamily="2" charset="2"/>
              <a:buChar char="Ø"/>
            </a:pPr>
            <a:r>
              <a:rPr dirty="0" lang="en-US"/>
              <a:t> Any obvious paralysis or weakness of arms or legs after the seizure </a:t>
            </a:r>
          </a:p>
          <a:p>
            <a:pPr>
              <a:buFont typeface="Wingdings" pitchFamily="2" charset="2"/>
              <a:buChar char="Ø"/>
            </a:pPr>
            <a:r>
              <a:rPr dirty="0" lang="en-US"/>
              <a:t>Inability to speak after the seizure </a:t>
            </a:r>
          </a:p>
          <a:p>
            <a:pPr>
              <a:buFont typeface="Wingdings" pitchFamily="2" charset="2"/>
              <a:buChar char="Ø"/>
            </a:pPr>
            <a:r>
              <a:rPr dirty="0" lang="en-US"/>
              <a:t>Movements at the end of the seizure</a:t>
            </a:r>
          </a:p>
          <a:p>
            <a:pPr>
              <a:buFont typeface="Wingdings" pitchFamily="2" charset="2"/>
              <a:buChar char="Ø"/>
            </a:pPr>
            <a:r>
              <a:rPr dirty="0" lang="en-US"/>
              <a:t>  Whether or not the patient sleeps afterward </a:t>
            </a:r>
          </a:p>
          <a:p>
            <a:pPr>
              <a:buFont typeface="Wingdings" pitchFamily="2" charset="2"/>
              <a:buChar char="Ø"/>
            </a:pPr>
            <a:r>
              <a:rPr dirty="0" lang="en-US"/>
              <a:t> Cognitive status (confused or not confused) after the seizure</a:t>
            </a:r>
          </a:p>
          <a:p>
            <a:pPr>
              <a:buFont typeface="Wingdings" pitchFamily="2" charset="2"/>
              <a:buChar char="Ø"/>
            </a:pPr>
            <a:endParaRPr dirty="0" lang="en-US"/>
          </a:p>
          <a:p>
            <a:pPr>
              <a:buFont typeface="Wingdings" pitchFamily="2" charset="2"/>
              <a:buChar char="Ø"/>
            </a:pPr>
            <a:r>
              <a:rPr dirty="0" lang="en-US"/>
              <a:t>In addition to providing data about the seizure, nursing care is directed at preventing injury and supporting the patient</a:t>
            </a:r>
          </a:p>
          <a:p>
            <a:pPr>
              <a:buFont typeface="Wingdings" pitchFamily="2" charset="2"/>
              <a:buChar char="Ø"/>
            </a:pPr>
            <a:endParaRPr dirty="0" lang="en-US"/>
          </a:p>
          <a:p>
            <a:pPr>
              <a:buFont typeface="Wingdings" pitchFamily="2" charset="2"/>
              <a:buChar char="Ø"/>
            </a:pPr>
            <a:endParaRPr dirty="0" lang="fr-F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p>
            <a:r>
              <a:rPr dirty="0" lang="en-US"/>
              <a:t>Nursing Management After a Seizure</a:t>
            </a:r>
            <a:br>
              <a:rPr dirty="0" lang="en-US"/>
            </a:br>
            <a:endParaRPr dirty="0" lang="fr-FR"/>
          </a:p>
        </p:txBody>
      </p:sp>
      <p:sp>
        <p:nvSpPr>
          <p:cNvPr id="1048604" name="Content Placeholder 2"/>
          <p:cNvSpPr>
            <a:spLocks noGrp="1"/>
          </p:cNvSpPr>
          <p:nvPr>
            <p:ph idx="1"/>
          </p:nvPr>
        </p:nvSpPr>
        <p:spPr/>
        <p:txBody>
          <a:bodyPr>
            <a:normAutofit/>
          </a:bodyPr>
          <a:p>
            <a:r>
              <a:rPr dirty="0" lang="en-US"/>
              <a:t>After a patient has a seizure, the nurse’s role is to document the events leading to and occurring during the seizure and to prevent complications (e.g., aspiration, injury). </a:t>
            </a:r>
          </a:p>
          <a:p>
            <a:r>
              <a:rPr dirty="0" lang="en-US"/>
              <a:t>To prevent complications, the patient is placed in the side-lying position to facilitate drainage of oral secretions and is suctioned,</a:t>
            </a:r>
          </a:p>
          <a:p>
            <a:pPr>
              <a:buNone/>
            </a:pPr>
            <a:endParaRPr dirty="0"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643" name="Title 1"/>
          <p:cNvSpPr>
            <a:spLocks noGrp="1"/>
          </p:cNvSpPr>
          <p:nvPr>
            <p:ph type="title"/>
          </p:nvPr>
        </p:nvSpPr>
        <p:spPr/>
        <p:txBody>
          <a:bodyPr/>
          <a:p>
            <a:endParaRPr lang="en-US"/>
          </a:p>
        </p:txBody>
      </p:sp>
      <p:sp>
        <p:nvSpPr>
          <p:cNvPr id="1048644" name="Content Placeholder 2"/>
          <p:cNvSpPr>
            <a:spLocks noGrp="1"/>
          </p:cNvSpPr>
          <p:nvPr>
            <p:ph idx="1"/>
          </p:nvPr>
        </p:nvSpPr>
        <p:spPr/>
        <p:txBody>
          <a:bodyPr>
            <a:normAutofit fontScale="77500" lnSpcReduction="20000"/>
          </a:bodyPr>
          <a:p>
            <a:r>
              <a:rPr b="1" dirty="0" lang="en-US"/>
              <a:t>VII: Facial nerve</a:t>
            </a:r>
          </a:p>
          <a:p>
            <a:r>
              <a:rPr b="1" dirty="0" lang="en-US"/>
              <a:t>Function: </a:t>
            </a:r>
            <a:r>
              <a:rPr dirty="0" lang="en-US"/>
              <a:t>Facial muscles</a:t>
            </a:r>
          </a:p>
          <a:p>
            <a:r>
              <a:rPr b="1" dirty="0" lang="en-US"/>
              <a:t>Evaluation: Inspect</a:t>
            </a:r>
            <a:r>
              <a:rPr dirty="0" lang="en-US"/>
              <a:t> for facial asymmetry and involuntary movements. Motor</a:t>
            </a:r>
          </a:p>
          <a:p>
            <a:r>
              <a:rPr dirty="0" lang="en-US"/>
              <a:t>1) Raise both eyebrows</a:t>
            </a:r>
          </a:p>
          <a:p>
            <a:r>
              <a:rPr dirty="0" lang="en-US"/>
              <a:t>2) Frown</a:t>
            </a:r>
          </a:p>
          <a:p>
            <a:r>
              <a:rPr dirty="0" lang="en-US"/>
              <a:t>3) Close both eyes tightly so that you can not open them. Test muscular strength by trying to open them</a:t>
            </a:r>
          </a:p>
          <a:p>
            <a:r>
              <a:rPr dirty="0" lang="en-US"/>
              <a:t>4) Show both upper and lower teeth</a:t>
            </a:r>
          </a:p>
          <a:p>
            <a:r>
              <a:rPr dirty="0" lang="en-US"/>
              <a:t>5) Smile</a:t>
            </a:r>
          </a:p>
          <a:p>
            <a:r>
              <a:rPr dirty="0" lang="en-US"/>
              <a:t>6) Puff out both cheeks</a:t>
            </a:r>
          </a:p>
          <a:p>
            <a:pPr lvl="1"/>
            <a:r>
              <a:rPr dirty="0" lang="en-US"/>
              <a:t>Sensory : test for taste</a:t>
            </a:r>
          </a:p>
          <a:p>
            <a:endParaRPr b="1" dirty="0" lang="en-US"/>
          </a:p>
          <a:p>
            <a:endParaRPr b="1" dirty="0"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599" name="Title 3"/>
          <p:cNvSpPr>
            <a:spLocks noGrp="1"/>
          </p:cNvSpPr>
          <p:nvPr>
            <p:ph type="title"/>
          </p:nvPr>
        </p:nvSpPr>
        <p:spPr/>
        <p:txBody>
          <a:bodyPr/>
          <a:p>
            <a:r>
              <a:rPr dirty="0" lang="en-US"/>
              <a:t>Epilepsy </a:t>
            </a:r>
          </a:p>
        </p:txBody>
      </p:sp>
      <p:sp>
        <p:nvSpPr>
          <p:cNvPr id="1048600" name="Text Placeholder 4"/>
          <p:cNvSpPr>
            <a:spLocks noGrp="1"/>
          </p:cNvSpPr>
          <p:nvPr>
            <p:ph type="body" idx="1"/>
          </p:nvPr>
        </p:nvSpPr>
        <p:spPr/>
        <p:txBody>
          <a:bodyPr/>
          <a:p>
            <a:endParaRPr dirty="0"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590" name="Title 1"/>
          <p:cNvSpPr>
            <a:spLocks noGrp="1"/>
          </p:cNvSpPr>
          <p:nvPr>
            <p:ph type="title"/>
          </p:nvPr>
        </p:nvSpPr>
        <p:spPr/>
        <p:txBody>
          <a:bodyPr/>
          <a:p>
            <a:r>
              <a:rPr dirty="0" lang="en-US"/>
              <a:t>Introduction </a:t>
            </a:r>
          </a:p>
        </p:txBody>
      </p:sp>
      <p:sp>
        <p:nvSpPr>
          <p:cNvPr id="1048591" name="Content Placeholder 2"/>
          <p:cNvSpPr>
            <a:spLocks noGrp="1"/>
          </p:cNvSpPr>
          <p:nvPr>
            <p:ph idx="1"/>
          </p:nvPr>
        </p:nvSpPr>
        <p:spPr/>
        <p:txBody>
          <a:bodyPr>
            <a:normAutofit/>
          </a:bodyPr>
          <a:p>
            <a:r>
              <a:rPr dirty="0" lang="en-US"/>
              <a:t>Epilepsy is defined as a chronic seizure disorder or group of disorders characterized by seizures that usually recur unpredictably in the absence of a consistent provoking factor </a:t>
            </a:r>
          </a:p>
          <a:p>
            <a:endParaRPr dirty="0"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586" name="Title 1"/>
          <p:cNvSpPr>
            <a:spLocks noGrp="1"/>
          </p:cNvSpPr>
          <p:nvPr>
            <p:ph type="title"/>
          </p:nvPr>
        </p:nvSpPr>
        <p:spPr>
          <a:xfrm>
            <a:off x="628650" y="1"/>
            <a:ext cx="7886700" cy="1028700"/>
          </a:xfrm>
        </p:spPr>
        <p:txBody>
          <a:bodyPr>
            <a:normAutofit/>
          </a:bodyPr>
          <a:p>
            <a:r>
              <a:rPr dirty="0" lang="en-US"/>
              <a:t>Etiology </a:t>
            </a:r>
          </a:p>
        </p:txBody>
      </p:sp>
      <p:sp>
        <p:nvSpPr>
          <p:cNvPr id="1048587" name="Content Placeholder 2"/>
          <p:cNvSpPr>
            <a:spLocks noGrp="1"/>
          </p:cNvSpPr>
          <p:nvPr>
            <p:ph idx="1"/>
          </p:nvPr>
        </p:nvSpPr>
        <p:spPr>
          <a:xfrm>
            <a:off x="628650" y="1028701"/>
            <a:ext cx="7886700" cy="5572124"/>
          </a:xfrm>
        </p:spPr>
        <p:txBody>
          <a:bodyPr>
            <a:normAutofit fontScale="81250" lnSpcReduction="10000"/>
          </a:bodyPr>
          <a:p>
            <a:r>
              <a:rPr dirty="0" lang="en-US"/>
              <a:t>Unknown in 70% of cases </a:t>
            </a:r>
          </a:p>
          <a:p>
            <a:r>
              <a:rPr dirty="0" lang="en-US"/>
              <a:t>Drug abuse; alcohol withdrawal </a:t>
            </a:r>
          </a:p>
          <a:p>
            <a:r>
              <a:rPr dirty="0" lang="en-US"/>
              <a:t>Infections e.g. meningitis </a:t>
            </a:r>
          </a:p>
          <a:p>
            <a:r>
              <a:rPr dirty="0" lang="en-US"/>
              <a:t>Metabolic disturbances </a:t>
            </a:r>
          </a:p>
          <a:p>
            <a:r>
              <a:rPr dirty="0" lang="en-US"/>
              <a:t>fever</a:t>
            </a:r>
          </a:p>
          <a:p>
            <a:r>
              <a:rPr dirty="0" lang="en-US"/>
              <a:t>Head trauma </a:t>
            </a:r>
          </a:p>
          <a:p>
            <a:r>
              <a:rPr dirty="0" lang="en-US"/>
              <a:t>Brain tumor</a:t>
            </a:r>
          </a:p>
          <a:p>
            <a:r>
              <a:rPr dirty="0" lang="en-US"/>
              <a:t>Stroke </a:t>
            </a:r>
          </a:p>
          <a:p>
            <a:r>
              <a:rPr dirty="0" lang="en-US"/>
              <a:t>Near drowning or lack of oxygen from another cause </a:t>
            </a:r>
          </a:p>
          <a:p>
            <a:r>
              <a:rPr dirty="0" lang="en-US"/>
              <a:t>Poisoning (e.g. lead) </a:t>
            </a:r>
          </a:p>
          <a:p>
            <a:r>
              <a:rPr dirty="0" lang="en-US"/>
              <a:t>Complications of diabetes or pregnancy </a:t>
            </a:r>
          </a:p>
          <a:p>
            <a:r>
              <a:rPr dirty="0" lang="en-US"/>
              <a:t>Genetic factors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588" name="Title 1"/>
          <p:cNvSpPr>
            <a:spLocks noGrp="1"/>
          </p:cNvSpPr>
          <p:nvPr>
            <p:ph type="title"/>
          </p:nvPr>
        </p:nvSpPr>
        <p:spPr/>
        <p:txBody>
          <a:bodyPr/>
          <a:p>
            <a:r>
              <a:rPr dirty="0" lang="en-US"/>
              <a:t>Pathophysiology </a:t>
            </a:r>
          </a:p>
        </p:txBody>
      </p:sp>
      <p:sp>
        <p:nvSpPr>
          <p:cNvPr id="1048589" name="Content Placeholder 2"/>
          <p:cNvSpPr>
            <a:spLocks noGrp="1"/>
          </p:cNvSpPr>
          <p:nvPr>
            <p:ph idx="1"/>
          </p:nvPr>
        </p:nvSpPr>
        <p:spPr>
          <a:xfrm>
            <a:off x="628650" y="1825625"/>
            <a:ext cx="7886700" cy="4829175"/>
          </a:xfrm>
        </p:spPr>
        <p:txBody>
          <a:bodyPr>
            <a:normAutofit fontScale="78125" lnSpcReduction="20000"/>
          </a:bodyPr>
          <a:p>
            <a:r>
              <a:rPr dirty="0" lang="en-US"/>
              <a:t>Messages from the body are carried by the neurons (nerve cells) of the brain by means of discharges of electrochemical energy that sweep along them. </a:t>
            </a:r>
          </a:p>
          <a:p>
            <a:r>
              <a:rPr dirty="0" lang="en-US"/>
              <a:t>These impulses occur in bursts whenever a nerve cell has a task to perform. </a:t>
            </a:r>
          </a:p>
          <a:p>
            <a:r>
              <a:rPr dirty="0" lang="en-US"/>
              <a:t>Sometimes these cells or groups of cells continue firing after a task is finished. </a:t>
            </a:r>
          </a:p>
          <a:p>
            <a:r>
              <a:rPr dirty="0" lang="en-US"/>
              <a:t>During the period of unwanted discharges, parts of the body controlled by the errant cells may perform erratically. </a:t>
            </a:r>
          </a:p>
          <a:p>
            <a:r>
              <a:rPr dirty="0" lang="en-US"/>
              <a:t>Resultant dysfunction ranges from mild to incapacitating and often causes unconsciousness. </a:t>
            </a:r>
          </a:p>
          <a:p>
            <a:r>
              <a:rPr dirty="0" lang="en-US"/>
              <a:t>When these uncontrolled, abnormal discharges occur repeatedly, a person is said to have an epileptic syndrome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592" name="Title 1"/>
          <p:cNvSpPr>
            <a:spLocks noGrp="1"/>
          </p:cNvSpPr>
          <p:nvPr>
            <p:ph type="title"/>
          </p:nvPr>
        </p:nvSpPr>
        <p:spPr/>
        <p:txBody>
          <a:bodyPr/>
          <a:p>
            <a:r>
              <a:rPr dirty="0" lang="en-US"/>
              <a:t>Precipitating factors</a:t>
            </a:r>
          </a:p>
        </p:txBody>
      </p:sp>
      <p:sp>
        <p:nvSpPr>
          <p:cNvPr id="1048593" name="Content Placeholder 2"/>
          <p:cNvSpPr>
            <a:spLocks noGrp="1"/>
          </p:cNvSpPr>
          <p:nvPr>
            <p:ph idx="1"/>
          </p:nvPr>
        </p:nvSpPr>
        <p:spPr/>
        <p:txBody>
          <a:bodyPr/>
          <a:p>
            <a:r>
              <a:rPr dirty="0" lang="en-US"/>
              <a:t>Emotional stress </a:t>
            </a:r>
          </a:p>
          <a:p>
            <a:r>
              <a:rPr dirty="0" lang="en-US"/>
              <a:t>Sleep deprivation </a:t>
            </a:r>
          </a:p>
          <a:p>
            <a:r>
              <a:rPr dirty="0" lang="en-US"/>
              <a:t>Sleep itself </a:t>
            </a:r>
          </a:p>
          <a:p>
            <a:r>
              <a:rPr dirty="0" lang="en-US"/>
              <a:t>Heat stress </a:t>
            </a:r>
          </a:p>
          <a:p>
            <a:r>
              <a:rPr dirty="0" lang="en-US"/>
              <a:t>Alcohol </a:t>
            </a:r>
          </a:p>
          <a:p>
            <a:r>
              <a:rPr dirty="0" lang="en-US"/>
              <a:t>Febrile illness </a:t>
            </a:r>
          </a:p>
          <a:p>
            <a:r>
              <a:rPr dirty="0" lang="en-US"/>
              <a:t>Menstruation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r>
              <a:rPr dirty="0" lang="en-US"/>
              <a:t>International classification of seizures </a:t>
            </a:r>
          </a:p>
        </p:txBody>
      </p:sp>
      <p:sp>
        <p:nvSpPr>
          <p:cNvPr id="1048602" name="Content Placeholder 2"/>
          <p:cNvSpPr>
            <a:spLocks noGrp="1"/>
          </p:cNvSpPr>
          <p:nvPr>
            <p:ph idx="1"/>
          </p:nvPr>
        </p:nvSpPr>
        <p:spPr/>
        <p:txBody>
          <a:bodyPr>
            <a:normAutofit fontScale="92857" lnSpcReduction="20000"/>
          </a:bodyPr>
          <a:p>
            <a:pPr indent="-514350" marL="514350">
              <a:buFont typeface="+mj-lt"/>
              <a:buAutoNum type="arabicPeriod"/>
            </a:pPr>
            <a:r>
              <a:rPr dirty="0" lang="en-US"/>
              <a:t>Partial seizures;</a:t>
            </a:r>
          </a:p>
          <a:p>
            <a:pPr indent="-514350" marL="514350">
              <a:buNone/>
            </a:pPr>
            <a:r>
              <a:rPr dirty="0" lang="en-US"/>
              <a:t>`	I. simple- localized with symptoms generally without impairment of consciousness</a:t>
            </a:r>
          </a:p>
          <a:p>
            <a:pPr indent="-514350" marL="514350">
              <a:buNone/>
            </a:pPr>
            <a:r>
              <a:rPr dirty="0" lang="en-US"/>
              <a:t>	</a:t>
            </a:r>
            <a:r>
              <a:rPr dirty="0" lang="en-US" err="1"/>
              <a:t>II.Complex</a:t>
            </a:r>
            <a:r>
              <a:rPr dirty="0" lang="en-US"/>
              <a:t> partial seizures; with complex symptoms and impairment of consciousness  </a:t>
            </a:r>
          </a:p>
          <a:p>
            <a:pPr indent="-514350" marL="514350">
              <a:buNone/>
            </a:pPr>
            <a:r>
              <a:rPr dirty="0" lang="en-US"/>
              <a:t>2.Generalized seizures </a:t>
            </a:r>
          </a:p>
          <a:p>
            <a:pPr lvl="1"/>
            <a:r>
              <a:rPr dirty="0" lang="en-US"/>
              <a:t>Tonic clonic seizures </a:t>
            </a:r>
          </a:p>
          <a:p>
            <a:pPr lvl="1"/>
            <a:r>
              <a:rPr dirty="0" lang="en-US"/>
              <a:t>Tonic seizures </a:t>
            </a:r>
          </a:p>
          <a:p>
            <a:pPr lvl="1"/>
            <a:r>
              <a:rPr dirty="0" lang="en-US"/>
              <a:t>Clonic seizures 	</a:t>
            </a:r>
          </a:p>
          <a:p>
            <a:pPr lvl="1"/>
            <a:r>
              <a:rPr dirty="0" lang="en-US"/>
              <a:t>Absence seizures </a:t>
            </a:r>
          </a:p>
          <a:p>
            <a:pPr lvl="1"/>
            <a:r>
              <a:rPr dirty="0" lang="en-US"/>
              <a:t>Myoclonic seizures (bilaterally massive epileptic)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48943" name="Title 1"/>
          <p:cNvSpPr>
            <a:spLocks noGrp="1"/>
          </p:cNvSpPr>
          <p:nvPr>
            <p:ph type="title"/>
          </p:nvPr>
        </p:nvSpPr>
        <p:spPr>
          <a:xfrm>
            <a:off x="442913" y="250826"/>
            <a:ext cx="7886700" cy="492125"/>
          </a:xfrm>
        </p:spPr>
        <p:txBody>
          <a:bodyPr>
            <a:normAutofit fontScale="90000"/>
          </a:bodyPr>
          <a:p>
            <a:r>
              <a:rPr dirty="0" lang="en-US"/>
              <a:t>Generalized seizures </a:t>
            </a:r>
          </a:p>
        </p:txBody>
      </p:sp>
      <p:sp>
        <p:nvSpPr>
          <p:cNvPr id="1048944" name="Content Placeholder 2"/>
          <p:cNvSpPr>
            <a:spLocks noGrp="1"/>
          </p:cNvSpPr>
          <p:nvPr>
            <p:ph idx="1"/>
          </p:nvPr>
        </p:nvSpPr>
        <p:spPr>
          <a:xfrm>
            <a:off x="257175" y="742950"/>
            <a:ext cx="8258175" cy="6115050"/>
          </a:xfrm>
        </p:spPr>
        <p:txBody>
          <a:bodyPr>
            <a:normAutofit fontScale="92857" lnSpcReduction="20000"/>
          </a:bodyPr>
          <a:p>
            <a:r>
              <a:rPr b="1" dirty="0" lang="en-US"/>
              <a:t>Tonic: </a:t>
            </a:r>
            <a:r>
              <a:rPr dirty="0" lang="en-US"/>
              <a:t>sustained muscle stiffening </a:t>
            </a:r>
          </a:p>
          <a:p>
            <a:r>
              <a:rPr b="1" dirty="0" lang="en-US"/>
              <a:t>Clonic: </a:t>
            </a:r>
            <a:r>
              <a:rPr dirty="0" lang="en-US"/>
              <a:t>sustained muscle contractions alternating with relaxations </a:t>
            </a:r>
          </a:p>
          <a:p>
            <a:pPr indent="0" marL="0">
              <a:buNone/>
            </a:pPr>
            <a:r>
              <a:rPr b="1" dirty="0" lang="en-US"/>
              <a:t>Tonic clonic seizures (grand mal seizures) </a:t>
            </a:r>
          </a:p>
          <a:p>
            <a:pPr lvl="1"/>
            <a:r>
              <a:rPr dirty="0" lang="en-US"/>
              <a:t>Sudden loss of consciousness </a:t>
            </a:r>
          </a:p>
          <a:p>
            <a:pPr lvl="1"/>
            <a:r>
              <a:rPr dirty="0" lang="en-US"/>
              <a:t>Tonic phase: rigid and falls to the ground, respiration are interrupted, back aches, lasts about 1min</a:t>
            </a:r>
          </a:p>
          <a:p>
            <a:pPr lvl="1"/>
            <a:r>
              <a:rPr dirty="0" lang="en-US"/>
              <a:t>Clonic phase: rapid muscle jerking, muscle flaccidity, incontinence, tongue biting, tachycardia, heavy salivation </a:t>
            </a:r>
          </a:p>
          <a:p>
            <a:r>
              <a:rPr dirty="0" lang="en-US"/>
              <a:t>Absence seizures (petit mal): </a:t>
            </a:r>
          </a:p>
          <a:p>
            <a:pPr lvl="1"/>
            <a:r>
              <a:rPr dirty="0" lang="en-US"/>
              <a:t>alterations of consciousness lasting 10-30 seconds; characterized by staring (with occ. Eye blinking) and loss in postural tone</a:t>
            </a:r>
          </a:p>
          <a:p>
            <a:pPr lvl="1"/>
            <a:r>
              <a:rPr dirty="0" lang="en-US"/>
              <a:t>Onset occurs from 3-16 years, disappear by 40 years </a:t>
            </a:r>
          </a:p>
          <a:p>
            <a:pPr lvl="1"/>
            <a:endParaRPr dirty="0"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484" name=""/>
        <p:cNvGrpSpPr/>
        <p:nvPr/>
      </p:nvGrpSpPr>
      <p:grpSpPr>
        <a:xfrm>
          <a:off x="0" y="0"/>
          <a:ext cx="0" cy="0"/>
          <a:chOff x="0" y="0"/>
          <a:chExt cx="0" cy="0"/>
        </a:xfrm>
      </p:grpSpPr>
      <p:sp>
        <p:nvSpPr>
          <p:cNvPr id="1048945" name="Title 1"/>
          <p:cNvSpPr>
            <a:spLocks noGrp="1"/>
          </p:cNvSpPr>
          <p:nvPr>
            <p:ph type="title"/>
          </p:nvPr>
        </p:nvSpPr>
        <p:spPr/>
        <p:txBody>
          <a:bodyPr/>
          <a:p>
            <a:endParaRPr dirty="0" lang="en-US"/>
          </a:p>
        </p:txBody>
      </p:sp>
      <p:sp>
        <p:nvSpPr>
          <p:cNvPr id="1048946" name="Content Placeholder 2"/>
          <p:cNvSpPr>
            <a:spLocks noGrp="1"/>
          </p:cNvSpPr>
          <p:nvPr>
            <p:ph idx="1"/>
          </p:nvPr>
        </p:nvSpPr>
        <p:spPr/>
        <p:txBody>
          <a:bodyPr/>
          <a:p>
            <a:pPr indent="0" marL="0">
              <a:buNone/>
            </a:pPr>
            <a:r>
              <a:rPr b="1" dirty="0" lang="en-US"/>
              <a:t>Postictal phase: after the seizure</a:t>
            </a:r>
          </a:p>
          <a:p>
            <a:r>
              <a:rPr dirty="0" lang="en-US"/>
              <a:t>Patient is often confused and hard to arouse and may sleep for hours</a:t>
            </a:r>
          </a:p>
          <a:p>
            <a:r>
              <a:rPr dirty="0" lang="en-US"/>
              <a:t>Some patients complain of headache, sore muscles, fatigue and depression</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8947" name="Title 1"/>
          <p:cNvSpPr>
            <a:spLocks noGrp="1"/>
          </p:cNvSpPr>
          <p:nvPr>
            <p:ph type="title"/>
          </p:nvPr>
        </p:nvSpPr>
        <p:spPr>
          <a:xfrm>
            <a:off x="457200" y="0"/>
            <a:ext cx="8229600" cy="685800"/>
          </a:xfrm>
        </p:spPr>
        <p:txBody>
          <a:bodyPr>
            <a:normAutofit fontScale="90000"/>
          </a:bodyPr>
          <a:p>
            <a:r>
              <a:rPr b="1" dirty="0" lang="en-US"/>
              <a:t>Clinical Manifestations</a:t>
            </a:r>
            <a:endParaRPr dirty="0" lang="en-US"/>
          </a:p>
        </p:txBody>
      </p:sp>
      <p:sp>
        <p:nvSpPr>
          <p:cNvPr id="1048948" name="Content Placeholder 2"/>
          <p:cNvSpPr>
            <a:spLocks noGrp="1"/>
          </p:cNvSpPr>
          <p:nvPr>
            <p:ph idx="1"/>
          </p:nvPr>
        </p:nvSpPr>
        <p:spPr>
          <a:xfrm>
            <a:off x="0" y="533400"/>
            <a:ext cx="9144000" cy="6324600"/>
          </a:xfrm>
        </p:spPr>
        <p:txBody>
          <a:bodyPr>
            <a:normAutofit/>
          </a:bodyPr>
          <a:p>
            <a:r>
              <a:rPr dirty="0" sz="3600" lang="en-US"/>
              <a:t>Depending on the location of the discharging neurons, seizures may range from a simple staring episode to prolonged convulsive movements with loss of consciousness.</a:t>
            </a:r>
          </a:p>
          <a:p>
            <a:r>
              <a:rPr dirty="0" sz="3600" lang="en-US"/>
              <a:t>The initial pattern of the seizures indicates the region of the brain in which the seizure originates.</a:t>
            </a:r>
          </a:p>
          <a:p>
            <a:r>
              <a:rPr dirty="0" sz="3600" lang="en-US"/>
              <a:t>In simple partial seizures, only a finger or hand may shake, or the mouth may jerk uncontrollably.</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8949" name="Content Placeholder 2"/>
          <p:cNvSpPr>
            <a:spLocks noGrp="1"/>
          </p:cNvSpPr>
          <p:nvPr>
            <p:ph idx="1"/>
          </p:nvPr>
        </p:nvSpPr>
        <p:spPr>
          <a:xfrm>
            <a:off x="0" y="0"/>
            <a:ext cx="9144000" cy="6858000"/>
          </a:xfrm>
        </p:spPr>
        <p:txBody>
          <a:bodyPr>
            <a:normAutofit fontScale="97222" lnSpcReduction="20000"/>
          </a:bodyPr>
          <a:p>
            <a:r>
              <a:rPr dirty="0" sz="3600" lang="en-US"/>
              <a:t>In complex partial seizures, the person either remains motionless or moves automatically but inappropriately for time and place, or may experience excessive emotions of fear, </a:t>
            </a:r>
            <a:r>
              <a:rPr dirty="0" sz="3600" lang="en-US" err="1"/>
              <a:t>anger,or</a:t>
            </a:r>
            <a:r>
              <a:rPr dirty="0" sz="3600" lang="en-US"/>
              <a:t> irritability.</a:t>
            </a:r>
          </a:p>
          <a:p>
            <a:r>
              <a:rPr dirty="0" sz="3600" lang="en-US"/>
              <a:t>There is involvement of more than one part of the brain.</a:t>
            </a:r>
          </a:p>
          <a:p>
            <a:pPr>
              <a:buNone/>
            </a:pPr>
            <a:r>
              <a:rPr b="1" dirty="0" sz="3600" lang="en-US"/>
              <a:t>                   Generalized seizures</a:t>
            </a:r>
          </a:p>
          <a:p>
            <a:r>
              <a:rPr dirty="0" sz="3600" lang="en-US"/>
              <a:t>Previously referred to as grand mal seizures, involve both hemispheres of the brain, causing both sides of the body to react.</a:t>
            </a:r>
          </a:p>
          <a:p>
            <a:pPr>
              <a:buNone/>
            </a:pPr>
            <a:endParaRPr b="1" dirty="0" sz="360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8645" name="Title 1"/>
          <p:cNvSpPr>
            <a:spLocks noGrp="1"/>
          </p:cNvSpPr>
          <p:nvPr>
            <p:ph type="title"/>
          </p:nvPr>
        </p:nvSpPr>
        <p:spPr/>
        <p:txBody>
          <a:bodyPr/>
          <a:p>
            <a:endParaRPr lang="en-US"/>
          </a:p>
        </p:txBody>
      </p:sp>
      <p:sp>
        <p:nvSpPr>
          <p:cNvPr id="1048646" name="Content Placeholder 2"/>
          <p:cNvSpPr>
            <a:spLocks noGrp="1"/>
          </p:cNvSpPr>
          <p:nvPr>
            <p:ph idx="1"/>
          </p:nvPr>
        </p:nvSpPr>
        <p:spPr/>
        <p:txBody>
          <a:bodyPr>
            <a:normAutofit fontScale="92500" lnSpcReduction="20000"/>
          </a:bodyPr>
          <a:p>
            <a:r>
              <a:rPr b="1" dirty="0" lang="en-US"/>
              <a:t>VIII: Vestibulocochlear</a:t>
            </a:r>
          </a:p>
          <a:p>
            <a:r>
              <a:rPr b="1" dirty="0" lang="en-US"/>
              <a:t>Function: </a:t>
            </a:r>
            <a:r>
              <a:rPr dirty="0" lang="en-US"/>
              <a:t>Hearing</a:t>
            </a:r>
          </a:p>
          <a:p>
            <a:r>
              <a:rPr b="1" dirty="0" lang="en-US"/>
              <a:t>Evaluation: </a:t>
            </a:r>
            <a:r>
              <a:rPr dirty="0" lang="en-US"/>
              <a:t>Hearing is tested by whispering numbers in one ear as patient covers the other and ask the patient to repeat the numbers. Alternatively, have patient close their eyes and say "left" or "right" depending on the side from which they hear the sound. Vigorously rub fingers together in one ear at a time to produce rustling sound. Conduct the Rinne test and Weber test.</a:t>
            </a:r>
          </a:p>
          <a:p>
            <a:r>
              <a:rPr dirty="0" lang="en-US"/>
              <a:t>Vestibular Function</a:t>
            </a:r>
          </a:p>
          <a:p>
            <a:endParaRPr b="1" dirty="0" 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48950" name="Title 1"/>
          <p:cNvSpPr>
            <a:spLocks noGrp="1"/>
          </p:cNvSpPr>
          <p:nvPr>
            <p:ph type="title"/>
          </p:nvPr>
        </p:nvSpPr>
        <p:spPr>
          <a:xfrm>
            <a:off x="457200" y="0"/>
            <a:ext cx="8229600" cy="533400"/>
          </a:xfrm>
        </p:spPr>
        <p:txBody>
          <a:bodyPr>
            <a:normAutofit fontScale="90000"/>
          </a:bodyPr>
          <a:p>
            <a:r>
              <a:rPr dirty="0" lang="en-US"/>
              <a:t>STAGES OF GRAND MAL SEIZURE</a:t>
            </a:r>
          </a:p>
        </p:txBody>
      </p:sp>
      <p:sp>
        <p:nvSpPr>
          <p:cNvPr id="1048951" name="Content Placeholder 2"/>
          <p:cNvSpPr>
            <a:spLocks noGrp="1"/>
          </p:cNvSpPr>
          <p:nvPr>
            <p:ph idx="1"/>
          </p:nvPr>
        </p:nvSpPr>
        <p:spPr>
          <a:xfrm>
            <a:off x="0" y="457200"/>
            <a:ext cx="9144000" cy="6400800"/>
          </a:xfrm>
        </p:spPr>
        <p:txBody>
          <a:bodyPr>
            <a:normAutofit fontScale="93750" lnSpcReduction="10000"/>
          </a:bodyPr>
          <a:p>
            <a:pPr indent="-514350" marL="514350">
              <a:buAutoNum type="arabicPeriod"/>
            </a:pPr>
            <a:r>
              <a:rPr b="1" dirty="0" lang="en-US" err="1"/>
              <a:t>Prodrome</a:t>
            </a:r>
            <a:r>
              <a:rPr b="1" dirty="0" lang="en-US"/>
              <a:t> stage: </a:t>
            </a:r>
            <a:r>
              <a:rPr dirty="0" lang="en-US"/>
              <a:t>It occurs days or hours before the seizure activity. It is characterized by irritability or hyperactivity etc.</a:t>
            </a:r>
            <a:endParaRPr b="1" dirty="0" lang="en-US"/>
          </a:p>
          <a:p>
            <a:pPr indent="-514350" marL="514350">
              <a:buAutoNum type="arabicPeriod"/>
            </a:pPr>
            <a:r>
              <a:rPr b="1" dirty="0" lang="en-US"/>
              <a:t>Aura (warning)stage</a:t>
            </a:r>
            <a:r>
              <a:rPr dirty="0" lang="en-US"/>
              <a:t>: It is </a:t>
            </a:r>
            <a:r>
              <a:rPr dirty="0" lang="en-US" err="1"/>
              <a:t>characterised</a:t>
            </a:r>
            <a:r>
              <a:rPr dirty="0" lang="en-US"/>
              <a:t> by certain unusual feelings such as peculiar </a:t>
            </a:r>
            <a:r>
              <a:rPr dirty="0" lang="en-US" err="1"/>
              <a:t>sensation,funny</a:t>
            </a:r>
            <a:r>
              <a:rPr dirty="0" lang="en-US"/>
              <a:t> smell, feeling nauseated, abdominal discomfort (gastric secretions) and flashing light.</a:t>
            </a:r>
          </a:p>
          <a:p>
            <a:pPr indent="-514350" marL="514350">
              <a:buNone/>
            </a:pPr>
            <a:r>
              <a:rPr b="1" dirty="0" lang="en-US"/>
              <a:t>3. Tonic stage</a:t>
            </a:r>
            <a:r>
              <a:rPr dirty="0" lang="en-US"/>
              <a:t>: It usually lasts about 10 to 20 seconds.</a:t>
            </a:r>
          </a:p>
          <a:p>
            <a:pPr indent="-514350" marL="514350">
              <a:buNone/>
            </a:pPr>
            <a:r>
              <a:rPr dirty="0" lang="en-US"/>
              <a:t>    -All muscles become rigid, eyelids open, eyes look up and respiration stops temporarily resulting in cyanosis. </a:t>
            </a:r>
          </a:p>
          <a:p>
            <a:pPr>
              <a:buNone/>
            </a:pPr>
            <a:r>
              <a:rPr dirty="0" lang="en-US"/>
              <a:t>	-The tongue is bitten causing bleeding, which can be seen from the mouth.</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48952" name="Content Placeholder 2"/>
          <p:cNvSpPr>
            <a:spLocks noGrp="1"/>
          </p:cNvSpPr>
          <p:nvPr>
            <p:ph idx="1"/>
          </p:nvPr>
        </p:nvSpPr>
        <p:spPr>
          <a:xfrm>
            <a:off x="0" y="0"/>
            <a:ext cx="9144000" cy="6858000"/>
          </a:xfrm>
        </p:spPr>
        <p:txBody>
          <a:bodyPr>
            <a:normAutofit fontScale="93750" lnSpcReduction="10000"/>
          </a:bodyPr>
          <a:p>
            <a:pPr>
              <a:buNone/>
            </a:pPr>
            <a:r>
              <a:rPr b="1" dirty="0" lang="en-US"/>
              <a:t>4. Clonic stage</a:t>
            </a:r>
            <a:r>
              <a:rPr dirty="0" lang="en-US"/>
              <a:t>: It usually lasts about 30 seconds. </a:t>
            </a:r>
          </a:p>
          <a:p>
            <a:pPr>
              <a:buNone/>
            </a:pPr>
            <a:r>
              <a:rPr dirty="0" lang="en-US"/>
              <a:t>	-It begins with muscle relaxation, which completely interrupts tonic muscle contraction. </a:t>
            </a:r>
          </a:p>
          <a:p>
            <a:pPr>
              <a:buNone/>
            </a:pPr>
            <a:r>
              <a:rPr dirty="0" lang="en-US"/>
              <a:t>	-There are brief violent muscle spasms of the whole body , frothing of the mouth and incontinence of urine and sometimes </a:t>
            </a:r>
            <a:r>
              <a:rPr dirty="0" lang="en-US" err="1"/>
              <a:t>faeces</a:t>
            </a:r>
            <a:r>
              <a:rPr dirty="0" lang="en-US"/>
              <a:t> as well. </a:t>
            </a:r>
          </a:p>
          <a:p>
            <a:pPr>
              <a:buNone/>
            </a:pPr>
            <a:r>
              <a:rPr b="1" dirty="0" lang="en-US"/>
              <a:t>5.Ictal phase</a:t>
            </a:r>
            <a:r>
              <a:rPr dirty="0" lang="en-US"/>
              <a:t>: The patient goes into deep coma for minutes or hours</a:t>
            </a:r>
          </a:p>
          <a:p>
            <a:pPr>
              <a:buNone/>
            </a:pPr>
            <a:r>
              <a:rPr b="1" dirty="0" lang="en-US"/>
              <a:t>6</a:t>
            </a:r>
            <a:r>
              <a:rPr dirty="0" lang="en-US"/>
              <a:t>. </a:t>
            </a:r>
            <a:r>
              <a:rPr b="1" dirty="0" lang="en-US"/>
              <a:t>Post </a:t>
            </a:r>
            <a:r>
              <a:rPr b="1" dirty="0" lang="en-US" err="1"/>
              <a:t>ictal</a:t>
            </a:r>
            <a:r>
              <a:rPr b="1" dirty="0" lang="en-US"/>
              <a:t> stage</a:t>
            </a:r>
            <a:r>
              <a:rPr dirty="0" lang="en-US"/>
              <a:t>:(after the seizure).This is recovery stage, the patient starts regaining consciousness.</a:t>
            </a:r>
          </a:p>
          <a:p>
            <a:pPr>
              <a:buNone/>
            </a:pPr>
            <a:r>
              <a:rPr dirty="0" lang="en-US"/>
              <a:t>	- The patient is often confused and hard to arouse and may sleep for hours.</a:t>
            </a:r>
          </a:p>
          <a:p>
            <a:pPr>
              <a:buNone/>
            </a:pPr>
            <a:r>
              <a:rPr dirty="0" lang="en-US"/>
              <a:t>	-Many patients complain of headache, sore muscles, fatigue, and depression</a:t>
            </a:r>
          </a:p>
          <a:p>
            <a:pPr>
              <a:buNone/>
            </a:pPr>
            <a:endParaRPr dirty="0" lang="en-US"/>
          </a:p>
          <a:p>
            <a:pPr>
              <a:buNone/>
            </a:pPr>
            <a:endParaRPr dirty="0"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48953" name="Title 1"/>
          <p:cNvSpPr>
            <a:spLocks noGrp="1"/>
          </p:cNvSpPr>
          <p:nvPr>
            <p:ph type="title"/>
          </p:nvPr>
        </p:nvSpPr>
        <p:spPr/>
        <p:txBody>
          <a:bodyPr/>
          <a:p>
            <a:r>
              <a:rPr dirty="0" lang="en-US"/>
              <a:t>Status </a:t>
            </a:r>
            <a:r>
              <a:rPr dirty="0" lang="en-US" err="1"/>
              <a:t>epilepticus</a:t>
            </a:r>
            <a:r>
              <a:rPr dirty="0" lang="en-US"/>
              <a:t> </a:t>
            </a:r>
          </a:p>
        </p:txBody>
      </p:sp>
      <p:sp>
        <p:nvSpPr>
          <p:cNvPr id="1048954" name="Content Placeholder 2"/>
          <p:cNvSpPr>
            <a:spLocks noGrp="1"/>
          </p:cNvSpPr>
          <p:nvPr>
            <p:ph idx="1"/>
          </p:nvPr>
        </p:nvSpPr>
        <p:spPr/>
        <p:txBody>
          <a:bodyPr>
            <a:normAutofit fontScale="81250" lnSpcReduction="10000"/>
          </a:bodyPr>
          <a:p>
            <a:r>
              <a:rPr dirty="0" lang="en-US"/>
              <a:t>Acute prolonged seizure activity</a:t>
            </a:r>
          </a:p>
          <a:p>
            <a:r>
              <a:rPr dirty="0" lang="en-US"/>
              <a:t>A series of generalized seizures that occur without full recovery of consciousness between attacks </a:t>
            </a:r>
          </a:p>
          <a:p>
            <a:r>
              <a:rPr dirty="0" lang="en-US"/>
              <a:t>Can last at least 30 minutes even without loss of consciousness </a:t>
            </a:r>
          </a:p>
          <a:p>
            <a:r>
              <a:rPr dirty="0" lang="en-US"/>
              <a:t>Considered a medical emergency </a:t>
            </a:r>
          </a:p>
          <a:p>
            <a:r>
              <a:rPr dirty="0" lang="en-US"/>
              <a:t>Respiratory arrest occurs at the height of each seizure </a:t>
            </a:r>
          </a:p>
          <a:p>
            <a:r>
              <a:rPr dirty="0" lang="en-US"/>
              <a:t>Precipitated by withdrawal of </a:t>
            </a:r>
            <a:r>
              <a:rPr dirty="0" lang="en-US" err="1"/>
              <a:t>antiseizure</a:t>
            </a:r>
            <a:r>
              <a:rPr dirty="0" lang="en-US"/>
              <a:t> medication, fever and concurrent infection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48955" name="Title 1"/>
          <p:cNvSpPr>
            <a:spLocks noGrp="1"/>
          </p:cNvSpPr>
          <p:nvPr>
            <p:ph type="title"/>
          </p:nvPr>
        </p:nvSpPr>
        <p:spPr/>
        <p:txBody>
          <a:bodyPr/>
          <a:p>
            <a:r>
              <a:rPr dirty="0" lang="en-US"/>
              <a:t>Diagnosis </a:t>
            </a:r>
          </a:p>
        </p:txBody>
      </p:sp>
      <p:sp>
        <p:nvSpPr>
          <p:cNvPr id="1048956" name="Content Placeholder 2"/>
          <p:cNvSpPr>
            <a:spLocks noGrp="1"/>
          </p:cNvSpPr>
          <p:nvPr>
            <p:ph idx="1"/>
          </p:nvPr>
        </p:nvSpPr>
        <p:spPr/>
        <p:txBody>
          <a:bodyPr>
            <a:normAutofit fontScale="78125" lnSpcReduction="20000"/>
          </a:bodyPr>
          <a:p>
            <a:r>
              <a:rPr dirty="0" lang="en-US"/>
              <a:t>Diagnostic assessment is aimed at determining the type of seizures, their frequency and severity and the factors that precipitate them.</a:t>
            </a:r>
          </a:p>
          <a:p>
            <a:r>
              <a:rPr dirty="0" lang="en-US"/>
              <a:t>Complete history and physical assessment is obtained </a:t>
            </a:r>
          </a:p>
          <a:p>
            <a:r>
              <a:rPr dirty="0" lang="en-US"/>
              <a:t>Electroencephalogram (EEG) to diagnose and classify the seizure </a:t>
            </a:r>
          </a:p>
          <a:p>
            <a:r>
              <a:rPr dirty="0" lang="en-US"/>
              <a:t>Other diagnostic evaluations include: </a:t>
            </a:r>
          </a:p>
          <a:p>
            <a:r>
              <a:rPr dirty="0" lang="en-US"/>
              <a:t>Biochemical, hematologic and serologic studies </a:t>
            </a:r>
          </a:p>
          <a:p>
            <a:r>
              <a:rPr dirty="0" lang="en-US"/>
              <a:t>Single photon emission computed tomography (SPECT) to identify epileptogenic zone in the brain</a:t>
            </a:r>
          </a:p>
          <a:p>
            <a:r>
              <a:rPr dirty="0" lang="en-US"/>
              <a:t>MRI</a:t>
            </a:r>
          </a:p>
          <a:p>
            <a:r>
              <a:rPr dirty="0" lang="en-US"/>
              <a:t>PET</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8962" name="Rectangle 4"/>
          <p:cNvSpPr>
            <a:spLocks noGrp="1" noChangeArrowheads="1"/>
          </p:cNvSpPr>
          <p:nvPr>
            <p:ph type="title"/>
          </p:nvPr>
        </p:nvSpPr>
        <p:spPr>
          <a:xfrm>
            <a:off x="0" y="0"/>
            <a:ext cx="8229600" cy="762000"/>
          </a:xfrm>
          <a:noFill/>
          <a:ln w="38100" cmpd="dbl">
            <a:solidFill>
              <a:srgbClr val="FF3300"/>
            </a:solidFill>
          </a:ln>
        </p:spPr>
        <p:txBody>
          <a:bodyPr/>
          <a:p>
            <a:r>
              <a:rPr b="1" sz="4000" lang="en-US">
                <a:latin typeface="Calibri" pitchFamily="34" charset="0"/>
              </a:rPr>
              <a:t>MANAGEMENT OF EPILEPSY</a:t>
            </a:r>
            <a:endParaRPr b="1" sz="4000" lang="en-GB">
              <a:latin typeface="Calibri" pitchFamily="34" charset="0"/>
            </a:endParaRPr>
          </a:p>
        </p:txBody>
      </p:sp>
      <p:graphicFrame>
        <p:nvGraphicFramePr>
          <p:cNvPr id="4194304" name="Group 356"/>
          <p:cNvGraphicFramePr>
            <a:graphicFrameLocks noGrp="1"/>
          </p:cNvGraphicFramePr>
          <p:nvPr>
            <p:ph type="tbl" idx="1"/>
          </p:nvPr>
        </p:nvGraphicFramePr>
        <p:xfrm>
          <a:off x="0" y="685800"/>
          <a:ext cx="9144000" cy="6188070"/>
        </p:xfrm>
        <a:graphic>
          <a:graphicData uri="http://schemas.openxmlformats.org/drawingml/2006/table">
            <a:tbl>
              <a:tblPr/>
              <a:tblGrid>
                <a:gridCol w="5303838"/>
                <a:gridCol w="3536950"/>
                <a:gridCol w="303212"/>
              </a:tblGrid>
              <a:tr h="304831">
                <a:tc gridSpan="3">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Seizure types and preferred drug treatment</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hMerge="1">
                  <a:txBody>
                    <a:bodyPr/>
                    <a:p>
                      <a:endParaRPr lang="en-GB"/>
                    </a:p>
                  </a:txBody>
                </a:tc>
                <a:tc hMerge="1">
                  <a:txBody>
                    <a:bodyPr/>
                    <a:p>
                      <a:endParaRPr lang="en-GB"/>
                    </a:p>
                  </a:txBody>
                </a:tc>
              </a:tr>
              <a:tr h="304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Seizure type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Preferred agents</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304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Generalized tonic-clonic</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Carbamazepine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Phenytoin</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Valproate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304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Simple and complex partial</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Carbamazepine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Phenytoin</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304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Absence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Ethosuximide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Valproate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304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Myoclonic</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Valproate</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Clonazepam</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304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Status epilepticus (generalized)</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Diazepam/phenytoin</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Phenobarbital</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57917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32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Lorazepam</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4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 </a:t>
                      </a:r>
                      <a:endParaRPr baseline="0" b="1" cap="none" sz="2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bl>
          </a:graphicData>
        </a:graphic>
      </p:graphicFrame>
      <p:sp>
        <p:nvSpPr>
          <p:cNvPr id="1048963" name="Footer Placeholder 4"/>
          <p:cNvSpPr>
            <a:spLocks noGrp="1"/>
          </p:cNvSpPr>
          <p:nvPr>
            <p:ph type="ftr" sz="quarter" idx="11"/>
          </p:nvPr>
        </p:nvSpPr>
        <p:spPr bwMode="auto">
          <a:noFill/>
          <a:ln>
            <a:miter lim="800000"/>
            <a:headEnd/>
            <a:tailEnd/>
          </a:ln>
        </p:spPr>
        <p:txBody>
          <a:bodyPr anchorCtr="0" compatLnSpc="1" numCol="1" vert="horz" wrap="square">
            <a:prstTxWarp prst="textNoShape"/>
          </a:bodyPr>
          <a:p>
            <a:r>
              <a:rPr lang="en-GB">
                <a:latin typeface="Arial" charset="0"/>
                <a:cs typeface="Arial" charset="0"/>
              </a:rPr>
              <a:t>Neurology LA</a:t>
            </a:r>
          </a:p>
        </p:txBody>
      </p:sp>
      <p:sp>
        <p:nvSpPr>
          <p:cNvPr id="1048964" name="Slide Number Placeholder 5"/>
          <p:cNvSpPr>
            <a:spLocks noGrp="1"/>
          </p:cNvSpPr>
          <p:nvPr>
            <p:ph type="sldNum" sz="quarter" idx="12"/>
          </p:nvPr>
        </p:nvSpPr>
        <p:spPr bwMode="auto">
          <a:noFill/>
          <a:ln>
            <a:miter lim="800000"/>
            <a:headEnd/>
            <a:tailEnd/>
          </a:ln>
        </p:spPr>
        <p:txBody>
          <a:bodyPr/>
          <a:p>
            <a:fld id="{0E871713-5CBF-40B9-BC96-FBC95905921B}" type="slidenum">
              <a:rPr lang="en-GB"/>
              <a:t>194</a:t>
            </a:fld>
            <a:endParaRPr lang="en-GB"/>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graphicFrame>
        <p:nvGraphicFramePr>
          <p:cNvPr id="4194305" name="Group 224"/>
          <p:cNvGraphicFramePr>
            <a:graphicFrameLocks noGrp="1"/>
          </p:cNvGraphicFramePr>
          <p:nvPr>
            <p:ph type="tbl" idx="1"/>
          </p:nvPr>
        </p:nvGraphicFramePr>
        <p:xfrm>
          <a:off x="0" y="0"/>
          <a:ext cx="9144000" cy="7088187"/>
        </p:xfrm>
        <a:graphic>
          <a:graphicData uri="http://schemas.openxmlformats.org/drawingml/2006/table">
            <a:tbl>
              <a:tblPr/>
              <a:tblGrid>
                <a:gridCol w="2038350"/>
                <a:gridCol w="1549400"/>
                <a:gridCol w="1550988"/>
                <a:gridCol w="1990725"/>
                <a:gridCol w="2014537"/>
              </a:tblGrid>
              <a:tr h="9255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dirty="0" sz="4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4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Typical adult dose range </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Side effects</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hMerge="1">
                  <a:txBody>
                    <a:bodyPr/>
                    <a:p>
                      <a:endParaRPr lang="en-GB"/>
                    </a:p>
                  </a:txBody>
                </a:tc>
              </a:tr>
              <a:tr h="54612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Generic name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Trade name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(mg/day)</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Dose-dependent</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Idiosyncratic</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70646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Carbamazepine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Tegretol</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600-1200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Ataxia, diplopia, nystagmus</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Hyponatremia, rash, aplastic anemia</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70646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Phenytoin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Dilantin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300-400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Ataxia, nystagmus, gingival hyperplasia</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Rash, lymphadenopathy</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82299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Valproate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Depakote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1000-2500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Gastric distress, alopecia, weight gain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Tremor, hepatic failure, decreased platelets</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70646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Phenobarbital</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Luminal</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60-180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Sedation, ataxia, blurred vision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Hyperactivity</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9255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Primidone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Mysoline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500-1500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Sedation, ataxia, blurred vision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dirty="0" sz="4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82299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Ethosuximide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Zarontin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750-1500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Ataxia, sedation, gastric distress, headache</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Rash</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r h="9255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20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Clonazepam</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Klonopin</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15-20</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0"/>
                        </a:spcBef>
                        <a:spcAft>
                          <a:spcPct val="0"/>
                        </a:spcAft>
                        <a:buClrTx/>
                        <a:buSzTx/>
                        <a:buFontTx/>
                        <a:buNone/>
                      </a:pPr>
                      <a:r>
                        <a:rPr baseline="0" b="1" cap="none" sz="1600" i="0" kumimoji="0" lang="en-US" normalizeH="0" strike="noStrike" u="none">
                          <a:ln>
                            <a:noFill/>
                          </a:ln>
                          <a:solidFill>
                            <a:srgbClr val="000000"/>
                          </a:solidFill>
                          <a:effectLst/>
                          <a:latin typeface="Times New Roman" panose="02020603050405020304" pitchFamily="18" charset="0"/>
                          <a:cs typeface="Times New Roman" panose="02020603050405020304" pitchFamily="18" charset="0"/>
                        </a:rPr>
                        <a:t>Sedation, ataxia</a:t>
                      </a:r>
                      <a:endParaRPr baseline="0" b="1" cap="none" sz="28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1" cap="none" sz="4000" i="0" kumimoji="0" lang="en-US" normalizeH="0" strike="noStrike" u="none">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B2B2B2"/>
                    </a:solidFill>
                  </a:tcPr>
                </a:tc>
              </a:tr>
            </a:tbl>
          </a:graphicData>
        </a:graphic>
      </p:graphicFrame>
      <p:sp>
        <p:nvSpPr>
          <p:cNvPr id="1048965" name="Footer Placeholder 4"/>
          <p:cNvSpPr>
            <a:spLocks noGrp="1"/>
          </p:cNvSpPr>
          <p:nvPr>
            <p:ph type="ftr" sz="quarter" idx="11"/>
          </p:nvPr>
        </p:nvSpPr>
        <p:spPr bwMode="auto">
          <a:noFill/>
          <a:ln>
            <a:miter lim="800000"/>
            <a:headEnd/>
            <a:tailEnd/>
          </a:ln>
        </p:spPr>
        <p:txBody>
          <a:bodyPr anchorCtr="0" compatLnSpc="1" numCol="1" vert="horz" wrap="square">
            <a:prstTxWarp prst="textNoShape"/>
          </a:bodyPr>
          <a:p>
            <a:r>
              <a:rPr lang="en-GB">
                <a:latin typeface="Arial" charset="0"/>
                <a:cs typeface="Arial" charset="0"/>
              </a:rPr>
              <a:t>Neurology LA</a:t>
            </a:r>
          </a:p>
        </p:txBody>
      </p:sp>
      <p:sp>
        <p:nvSpPr>
          <p:cNvPr id="1048966" name="Slide Number Placeholder 5"/>
          <p:cNvSpPr>
            <a:spLocks noGrp="1"/>
          </p:cNvSpPr>
          <p:nvPr>
            <p:ph type="sldNum" sz="quarter" idx="12"/>
          </p:nvPr>
        </p:nvSpPr>
        <p:spPr bwMode="auto">
          <a:noFill/>
          <a:ln>
            <a:miter lim="800000"/>
            <a:headEnd/>
            <a:tailEnd/>
          </a:ln>
        </p:spPr>
        <p:txBody>
          <a:bodyPr/>
          <a:p>
            <a:fld id="{D88EDC65-AFB8-4A3F-A42D-BED7BF910744}" type="slidenum">
              <a:rPr lang="en-GB"/>
              <a:t>195</a:t>
            </a:fld>
            <a:endParaRPr lang="en-GB"/>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8967" name="Title 1"/>
          <p:cNvSpPr>
            <a:spLocks noGrp="1"/>
          </p:cNvSpPr>
          <p:nvPr>
            <p:ph type="title"/>
          </p:nvPr>
        </p:nvSpPr>
        <p:spPr>
          <a:xfrm>
            <a:off x="457200" y="0"/>
            <a:ext cx="8229600" cy="609600"/>
          </a:xfrm>
        </p:spPr>
        <p:txBody>
          <a:bodyPr>
            <a:normAutofit fontScale="90000"/>
          </a:bodyPr>
          <a:p>
            <a:r>
              <a:rPr dirty="0" lang="en-US"/>
              <a:t>SURGICAL MANAGEMENT</a:t>
            </a:r>
          </a:p>
        </p:txBody>
      </p:sp>
      <p:sp>
        <p:nvSpPr>
          <p:cNvPr id="1048968" name="Content Placeholder 2"/>
          <p:cNvSpPr>
            <a:spLocks noGrp="1"/>
          </p:cNvSpPr>
          <p:nvPr>
            <p:ph idx="1"/>
          </p:nvPr>
        </p:nvSpPr>
        <p:spPr>
          <a:xfrm>
            <a:off x="0" y="457200"/>
            <a:ext cx="9144000" cy="6400800"/>
          </a:xfrm>
        </p:spPr>
        <p:txBody>
          <a:bodyPr>
            <a:normAutofit fontScale="96875" lnSpcReduction="20000"/>
          </a:bodyPr>
          <a:p>
            <a:r>
              <a:rPr dirty="0" lang="en-US"/>
              <a:t>Surgery is indicated for patients whose epilepsy results from intracranial tumors, abscess, cysts, or vascular anomalies. </a:t>
            </a:r>
          </a:p>
          <a:p>
            <a:r>
              <a:rPr dirty="0" lang="en-US"/>
              <a:t>Some patients have intractable seizure disorders that do not respond to medication. </a:t>
            </a:r>
          </a:p>
          <a:p>
            <a:r>
              <a:rPr dirty="0" lang="en-US"/>
              <a:t>There may be a focal atrophic process secondary to trauma, inflammation, stroke, or anoxia. </a:t>
            </a:r>
          </a:p>
          <a:p>
            <a:r>
              <a:rPr dirty="0" lang="en-US"/>
              <a:t>If the seizures originate in a reasonably well-circumscribed area of the brain that can be excised without producing significant neurologic deficits, the removal of the area generating the seizures may produce long-term control and improvement.</a:t>
            </a:r>
          </a:p>
          <a:p>
            <a:pPr>
              <a:buNone/>
            </a:pPr>
            <a:endParaRPr dirty="0"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8969" name="Title 1"/>
          <p:cNvSpPr>
            <a:spLocks noGrp="1"/>
          </p:cNvSpPr>
          <p:nvPr>
            <p:ph type="title"/>
          </p:nvPr>
        </p:nvSpPr>
        <p:spPr/>
        <p:txBody>
          <a:bodyPr>
            <a:normAutofit fontScale="90000"/>
          </a:bodyPr>
          <a:p>
            <a:r>
              <a:rPr dirty="0" lang="en-US"/>
              <a:t>Nursing management of seizures </a:t>
            </a:r>
          </a:p>
        </p:txBody>
      </p:sp>
      <p:sp>
        <p:nvSpPr>
          <p:cNvPr id="1048970" name="Content Placeholder 2"/>
          <p:cNvSpPr>
            <a:spLocks noGrp="1"/>
          </p:cNvSpPr>
          <p:nvPr>
            <p:ph idx="1"/>
          </p:nvPr>
        </p:nvSpPr>
        <p:spPr/>
        <p:txBody>
          <a:bodyPr>
            <a:normAutofit fontScale="81250" lnSpcReduction="20000"/>
          </a:bodyPr>
          <a:p>
            <a:r>
              <a:rPr dirty="0" lang="en-US"/>
              <a:t>Provide privacy and protect the patient from curious on-lookers </a:t>
            </a:r>
          </a:p>
          <a:p>
            <a:r>
              <a:rPr dirty="0" lang="en-US"/>
              <a:t>Ease the patient to the floor, if possible </a:t>
            </a:r>
          </a:p>
          <a:p>
            <a:r>
              <a:rPr dirty="0" lang="en-US"/>
              <a:t>Protect the head with a pad to prevent injury (from striking a hard surface) </a:t>
            </a:r>
          </a:p>
          <a:p>
            <a:r>
              <a:rPr dirty="0" lang="en-US"/>
              <a:t>Loosen constrictive clothing </a:t>
            </a:r>
          </a:p>
          <a:p>
            <a:r>
              <a:rPr dirty="0" lang="en-US"/>
              <a:t>Push aside any furniture that may injure the patient during seizure </a:t>
            </a:r>
          </a:p>
          <a:p>
            <a:r>
              <a:rPr dirty="0" lang="en-US"/>
              <a:t>If patient is on bed, remove pillows and raise side-rails</a:t>
            </a:r>
          </a:p>
          <a:p>
            <a:r>
              <a:rPr dirty="0" lang="en-US"/>
              <a:t>If an aura precedes the seizure, insert an oral airway to reduce the possibility of tongue or cheek being bitten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48971" name="Title 1"/>
          <p:cNvSpPr>
            <a:spLocks noGrp="1"/>
          </p:cNvSpPr>
          <p:nvPr>
            <p:ph type="title"/>
          </p:nvPr>
        </p:nvSpPr>
        <p:spPr/>
        <p:txBody>
          <a:bodyPr/>
          <a:p>
            <a:r>
              <a:rPr dirty="0" lang="en-US"/>
              <a:t>Nursing care cont.d </a:t>
            </a:r>
          </a:p>
        </p:txBody>
      </p:sp>
      <p:sp>
        <p:nvSpPr>
          <p:cNvPr id="1048972" name="Content Placeholder 2"/>
          <p:cNvSpPr>
            <a:spLocks noGrp="1"/>
          </p:cNvSpPr>
          <p:nvPr>
            <p:ph idx="1"/>
          </p:nvPr>
        </p:nvSpPr>
        <p:spPr>
          <a:xfrm>
            <a:off x="628650" y="1457326"/>
            <a:ext cx="7886700" cy="5057774"/>
          </a:xfrm>
        </p:spPr>
        <p:txBody>
          <a:bodyPr>
            <a:normAutofit fontScale="81250" lnSpcReduction="20000"/>
          </a:bodyPr>
          <a:p>
            <a:r>
              <a:rPr dirty="0" lang="en-US"/>
              <a:t>Do not attempt to pry open jaws that are clenched in a spasm to insert anything; might lead to broken teeth or injury to lips and tongue </a:t>
            </a:r>
          </a:p>
          <a:p>
            <a:r>
              <a:rPr dirty="0" lang="en-US"/>
              <a:t>No attempt should be made to restrain the patient during the seizure because muscular contractions are strong and restraint can produce injury </a:t>
            </a:r>
          </a:p>
          <a:p>
            <a:r>
              <a:rPr dirty="0" lang="en-US"/>
              <a:t>If possible, place the patient on one side with head flexed forward, which allows the tongue to fall forward and facilitates drainage of saliva and mucus. If suction is available, use it if necessary to clear secretions </a:t>
            </a:r>
          </a:p>
          <a:p>
            <a:r>
              <a:rPr dirty="0" lang="en-US"/>
              <a:t>Status </a:t>
            </a:r>
            <a:r>
              <a:rPr dirty="0" lang="en-US" err="1"/>
              <a:t>epilepticus</a:t>
            </a:r>
            <a:r>
              <a:rPr dirty="0" lang="en-US"/>
              <a:t> is a medical emergency that requires adequate oxygenation with intravenous diazepam, </a:t>
            </a:r>
            <a:r>
              <a:rPr dirty="0" lang="en-US" err="1"/>
              <a:t>loranzepam</a:t>
            </a:r>
            <a:r>
              <a:rPr dirty="0" lang="en-US"/>
              <a:t> or </a:t>
            </a:r>
            <a:r>
              <a:rPr dirty="0" lang="en-US" err="1"/>
              <a:t>fosphenytoin</a:t>
            </a:r>
            <a:r>
              <a:rPr dirty="0" lang="en-US"/>
              <a:t> given slowly; with </a:t>
            </a:r>
            <a:r>
              <a:rPr dirty="0" lang="en-US" err="1"/>
              <a:t>i.v</a:t>
            </a:r>
            <a:r>
              <a:rPr dirty="0" lang="en-US"/>
              <a:t> normal saline</a:t>
            </a:r>
          </a:p>
          <a:p>
            <a:endParaRPr dirty="0" 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8973" name="Title 1"/>
          <p:cNvSpPr>
            <a:spLocks noGrp="1"/>
          </p:cNvSpPr>
          <p:nvPr>
            <p:ph type="title"/>
          </p:nvPr>
        </p:nvSpPr>
        <p:spPr/>
        <p:txBody>
          <a:bodyPr/>
          <a:p>
            <a:r>
              <a:rPr dirty="0" lang="en-US"/>
              <a:t>Patient education </a:t>
            </a:r>
          </a:p>
        </p:txBody>
      </p:sp>
      <p:sp>
        <p:nvSpPr>
          <p:cNvPr id="1048974" name="Content Placeholder 2"/>
          <p:cNvSpPr>
            <a:spLocks noGrp="1"/>
          </p:cNvSpPr>
          <p:nvPr>
            <p:ph idx="1"/>
          </p:nvPr>
        </p:nvSpPr>
        <p:spPr>
          <a:xfrm>
            <a:off x="628650" y="1371601"/>
            <a:ext cx="7886700" cy="4805363"/>
          </a:xfrm>
        </p:spPr>
        <p:txBody>
          <a:bodyPr>
            <a:normAutofit fontScale="75000" lnSpcReduction="20000"/>
          </a:bodyPr>
          <a:p>
            <a:r>
              <a:rPr dirty="0" lang="en-US"/>
              <a:t>Encourage compliance to prescribed treatment</a:t>
            </a:r>
          </a:p>
          <a:p>
            <a:r>
              <a:rPr dirty="0" lang="en-US"/>
              <a:t>Encourage patient to follow a regular and moderate routine lifestyle, diet, exercise and rest </a:t>
            </a:r>
          </a:p>
          <a:p>
            <a:r>
              <a:rPr dirty="0" lang="en-US"/>
              <a:t>Advise the patient to avoid photic stimulation (bright </a:t>
            </a:r>
            <a:r>
              <a:rPr dirty="0" lang="en-US" err="1"/>
              <a:t>fickering</a:t>
            </a:r>
            <a:r>
              <a:rPr dirty="0" lang="en-US"/>
              <a:t> lights, television viewing); dark glasses or covering one eye may help </a:t>
            </a:r>
          </a:p>
          <a:p>
            <a:r>
              <a:rPr dirty="0" lang="en-US"/>
              <a:t>Encourage patient to attend classes in stress management </a:t>
            </a:r>
          </a:p>
          <a:p>
            <a:r>
              <a:rPr dirty="0" lang="en-US"/>
              <a:t>Instruct client to avoid over the counter medications unless approved by health care provider </a:t>
            </a:r>
          </a:p>
          <a:p>
            <a:r>
              <a:rPr dirty="0" lang="en-US"/>
              <a:t>Instruct patient and family about medication side effects and toxicity </a:t>
            </a:r>
          </a:p>
          <a:p>
            <a:r>
              <a:rPr dirty="0" lang="en-US"/>
              <a:t>Advise to take showers rather than tub baths to avoid drowning and to never swim alone </a:t>
            </a:r>
          </a:p>
          <a:p>
            <a:r>
              <a:rPr dirty="0" lang="en-US"/>
              <a:t>Advised to keep a medication and seizure chart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8610" name="Title 1"/>
          <p:cNvSpPr>
            <a:spLocks noGrp="1"/>
          </p:cNvSpPr>
          <p:nvPr>
            <p:ph type="title"/>
          </p:nvPr>
        </p:nvSpPr>
        <p:spPr>
          <a:xfrm>
            <a:off x="457200" y="274638"/>
            <a:ext cx="8229600" cy="4830762"/>
          </a:xfrm>
        </p:spPr>
        <p:txBody>
          <a:bodyPr/>
          <a:p>
            <a:r>
              <a:rPr dirty="0" lang="en-US"/>
              <a:t>NEUROLOGIC ASSESSMENT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647" name="Title 1"/>
          <p:cNvSpPr>
            <a:spLocks noGrp="1"/>
          </p:cNvSpPr>
          <p:nvPr>
            <p:ph type="title"/>
          </p:nvPr>
        </p:nvSpPr>
        <p:spPr/>
        <p:txBody>
          <a:bodyPr/>
          <a:p>
            <a:endParaRPr lang="en-US"/>
          </a:p>
        </p:txBody>
      </p:sp>
      <p:sp>
        <p:nvSpPr>
          <p:cNvPr id="1048648" name="Content Placeholder 2"/>
          <p:cNvSpPr>
            <a:spLocks noGrp="1"/>
          </p:cNvSpPr>
          <p:nvPr>
            <p:ph idx="1"/>
          </p:nvPr>
        </p:nvSpPr>
        <p:spPr/>
        <p:txBody>
          <a:bodyPr/>
          <a:p>
            <a:r>
              <a:rPr b="1" dirty="0" lang="en-US"/>
              <a:t>IX and X: Glossopharyngeal and Vagus</a:t>
            </a:r>
          </a:p>
          <a:p>
            <a:r>
              <a:rPr b="1" dirty="0" lang="en-US"/>
              <a:t>Function:</a:t>
            </a:r>
            <a:r>
              <a:rPr dirty="0" lang="en-US"/>
              <a:t> Taste, pharyngeal movement</a:t>
            </a:r>
          </a:p>
          <a:p>
            <a:r>
              <a:rPr b="1" dirty="0" lang="en-US"/>
              <a:t>Evaluation: </a:t>
            </a:r>
            <a:r>
              <a:rPr dirty="0" lang="en-US"/>
              <a:t>Gag response</a:t>
            </a:r>
          </a:p>
          <a:p>
            <a:r>
              <a:rPr dirty="0" lang="en-US"/>
              <a:t>Visualizing uvula deviation away from affected side on articulating "AHH" with tongue depressor.</a:t>
            </a:r>
          </a:p>
          <a:p>
            <a:r>
              <a:rPr dirty="0" lang="en-US"/>
              <a:t>Palatal articulation "KA"</a:t>
            </a:r>
          </a:p>
          <a:p>
            <a:r>
              <a:rPr dirty="0" lang="en-US"/>
              <a:t>Guttural articulation "GO"</a:t>
            </a:r>
          </a:p>
          <a:p>
            <a:endParaRPr dirty="0" lang="en-US"/>
          </a:p>
          <a:p>
            <a:endParaRPr dirty="0"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48975" name="Title 1"/>
          <p:cNvSpPr>
            <a:spLocks noGrp="1"/>
          </p:cNvSpPr>
          <p:nvPr>
            <p:ph type="title"/>
          </p:nvPr>
        </p:nvSpPr>
        <p:spPr/>
        <p:txBody>
          <a:bodyPr/>
          <a:p>
            <a:r>
              <a:rPr dirty="0" lang="en-US"/>
              <a:t>Complications</a:t>
            </a:r>
          </a:p>
        </p:txBody>
      </p:sp>
      <p:sp>
        <p:nvSpPr>
          <p:cNvPr id="1048976" name="Content Placeholder 2"/>
          <p:cNvSpPr>
            <a:spLocks noGrp="1"/>
          </p:cNvSpPr>
          <p:nvPr>
            <p:ph idx="1"/>
          </p:nvPr>
        </p:nvSpPr>
        <p:spPr/>
        <p:txBody>
          <a:bodyPr/>
          <a:p>
            <a:r>
              <a:rPr dirty="0" lang="en-US"/>
              <a:t>Permanent brain damage </a:t>
            </a:r>
          </a:p>
          <a:p>
            <a:r>
              <a:rPr dirty="0" lang="en-US"/>
              <a:t>Difficulty learning </a:t>
            </a:r>
          </a:p>
          <a:p>
            <a:r>
              <a:rPr dirty="0" lang="en-US"/>
              <a:t>Aspiration pneumonia </a:t>
            </a:r>
          </a:p>
          <a:p>
            <a:r>
              <a:rPr dirty="0" lang="en-US"/>
              <a:t>Injury from falls, self inflicted bites, driving or operating machinery </a:t>
            </a:r>
          </a:p>
          <a:p>
            <a:r>
              <a:rPr dirty="0" lang="en-US"/>
              <a:t>Medication side effects </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48977" name="Title 1"/>
          <p:cNvSpPr>
            <a:spLocks noGrp="1"/>
          </p:cNvSpPr>
          <p:nvPr>
            <p:ph type="title"/>
          </p:nvPr>
        </p:nvSpPr>
        <p:spPr/>
        <p:txBody>
          <a:bodyPr>
            <a:normAutofit/>
          </a:bodyPr>
          <a:p>
            <a:r>
              <a:rPr dirty="0" lang="en-US"/>
              <a:t>Chronic degenerative disorders</a:t>
            </a:r>
          </a:p>
        </p:txBody>
      </p:sp>
      <p:sp>
        <p:nvSpPr>
          <p:cNvPr id="1048978" name="Content Placeholder 2"/>
          <p:cNvSpPr>
            <a:spLocks noGrp="1"/>
          </p:cNvSpPr>
          <p:nvPr>
            <p:ph idx="1"/>
          </p:nvPr>
        </p:nvSpPr>
        <p:spPr/>
        <p:txBody>
          <a:bodyPr/>
          <a:p>
            <a:endParaRPr dirty="0" 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8979" name="Title 3"/>
          <p:cNvSpPr>
            <a:spLocks noGrp="1"/>
          </p:cNvSpPr>
          <p:nvPr>
            <p:ph type="title"/>
          </p:nvPr>
        </p:nvSpPr>
        <p:spPr/>
        <p:txBody>
          <a:bodyPr/>
          <a:p>
            <a:r>
              <a:rPr dirty="0" lang="en-US"/>
              <a:t>Multiple sclerosis  </a:t>
            </a:r>
          </a:p>
        </p:txBody>
      </p:sp>
      <p:sp>
        <p:nvSpPr>
          <p:cNvPr id="1048980" name="Text Placeholder 4"/>
          <p:cNvSpPr>
            <a:spLocks noGrp="1"/>
          </p:cNvSpPr>
          <p:nvPr>
            <p:ph type="body" idx="1"/>
          </p:nvPr>
        </p:nvSpPr>
        <p:spPr/>
        <p:txBody>
          <a:bodyPr/>
          <a:p>
            <a:endParaRPr 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48981" name="Title 1"/>
          <p:cNvSpPr>
            <a:spLocks noGrp="1"/>
          </p:cNvSpPr>
          <p:nvPr>
            <p:ph type="title"/>
          </p:nvPr>
        </p:nvSpPr>
        <p:spPr/>
        <p:txBody>
          <a:bodyPr>
            <a:normAutofit fontScale="90000"/>
          </a:bodyPr>
          <a:p>
            <a:r>
              <a:rPr dirty="0" sz="3200" lang="en-US">
                <a:solidFill>
                  <a:schemeClr val="accent1"/>
                </a:solidFill>
              </a:rPr>
              <a:t>Multiple sclerosis </a:t>
            </a:r>
            <a:br>
              <a:rPr dirty="0" lang="en-US"/>
            </a:br>
            <a:r>
              <a:rPr dirty="0" lang="en-US"/>
              <a:t>Introduction </a:t>
            </a:r>
          </a:p>
        </p:txBody>
      </p:sp>
      <p:sp>
        <p:nvSpPr>
          <p:cNvPr id="1048982" name="Content Placeholder 2"/>
          <p:cNvSpPr>
            <a:spLocks noGrp="1"/>
          </p:cNvSpPr>
          <p:nvPr>
            <p:ph idx="1"/>
          </p:nvPr>
        </p:nvSpPr>
        <p:spPr/>
        <p:txBody>
          <a:bodyPr>
            <a:normAutofit fontScale="84375" lnSpcReduction="10000"/>
          </a:bodyPr>
          <a:p>
            <a:r>
              <a:rPr dirty="0" lang="en-US"/>
              <a:t>Multiple sclerosis (MS) is an immune-mediated progressive </a:t>
            </a:r>
            <a:r>
              <a:rPr dirty="0" lang="en-US" err="1"/>
              <a:t>demyelinating</a:t>
            </a:r>
            <a:r>
              <a:rPr dirty="0" lang="en-US"/>
              <a:t> disease and neurodegenerative  </a:t>
            </a:r>
            <a:r>
              <a:rPr dirty="0" lang="en-US" err="1"/>
              <a:t>ds</a:t>
            </a:r>
            <a:r>
              <a:rPr dirty="0" lang="en-US"/>
              <a:t> of the CNS</a:t>
            </a:r>
          </a:p>
          <a:p>
            <a:r>
              <a:rPr dirty="0" lang="en-US"/>
              <a:t>Immune system attacks cells in the protective myelin sheath that surrounds the nerve in brain and spinal cord.</a:t>
            </a:r>
          </a:p>
          <a:p>
            <a:r>
              <a:rPr dirty="0" lang="en-US"/>
              <a:t>The damage interrupts nerve signals from brain to other parts of the body.eventualy it can cause permanent  damage or deterioration of the nerves</a:t>
            </a:r>
          </a:p>
          <a:p>
            <a:r>
              <a:rPr dirty="0" lang="en-US"/>
              <a:t>Most common age of occurrence between 20-40</a:t>
            </a:r>
          </a:p>
          <a:p>
            <a:r>
              <a:rPr dirty="0" lang="en-US"/>
              <a:t>Females are more affected than males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8983" name="Title 1"/>
          <p:cNvSpPr>
            <a:spLocks noGrp="1"/>
          </p:cNvSpPr>
          <p:nvPr>
            <p:ph type="title"/>
          </p:nvPr>
        </p:nvSpPr>
        <p:spPr/>
        <p:txBody>
          <a:bodyPr>
            <a:normAutofit fontScale="90000"/>
          </a:bodyPr>
          <a:p>
            <a:r>
              <a:rPr dirty="0" sz="3200" lang="en-US">
                <a:solidFill>
                  <a:schemeClr val="accent1"/>
                </a:solidFill>
              </a:rPr>
              <a:t>Multiple sclerosis </a:t>
            </a:r>
            <a:br>
              <a:rPr dirty="0" lang="en-US"/>
            </a:br>
            <a:r>
              <a:rPr dirty="0" lang="en-US"/>
              <a:t>Pathophysiology </a:t>
            </a:r>
          </a:p>
        </p:txBody>
      </p:sp>
      <p:sp>
        <p:nvSpPr>
          <p:cNvPr id="1048984" name="Content Placeholder 2"/>
          <p:cNvSpPr>
            <a:spLocks noGrp="1"/>
          </p:cNvSpPr>
          <p:nvPr>
            <p:ph idx="1"/>
          </p:nvPr>
        </p:nvSpPr>
        <p:spPr/>
        <p:txBody>
          <a:bodyPr>
            <a:normAutofit fontScale="81250" lnSpcReduction="10000"/>
          </a:bodyPr>
          <a:p>
            <a:r>
              <a:rPr dirty="0" lang="en-US"/>
              <a:t>Autoimmune response results in damage and lost fibres </a:t>
            </a:r>
          </a:p>
          <a:p>
            <a:r>
              <a:rPr dirty="0" lang="en-US"/>
              <a:t>Nerves can regain myelin, but process is not fast enough to avoid the deterioration that occurs </a:t>
            </a:r>
          </a:p>
          <a:p>
            <a:r>
              <a:rPr dirty="0" lang="en-US"/>
              <a:t>Astrocytes form scars where myelin formerly existed </a:t>
            </a:r>
          </a:p>
          <a:p>
            <a:r>
              <a:rPr dirty="0" lang="en-US"/>
              <a:t>Inflammation, loss of myelin and nerve fibers and scarring that follows result in reduced transmission of nerve signals within the CNS</a:t>
            </a:r>
          </a:p>
          <a:p>
            <a:r>
              <a:rPr dirty="0" lang="en-US"/>
              <a:t>Types of symptoms and severity vary widely due to the location of the scar tissue and extent of demyelination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48988" name="Title 1"/>
          <p:cNvSpPr>
            <a:spLocks noGrp="1"/>
          </p:cNvSpPr>
          <p:nvPr>
            <p:ph type="title"/>
          </p:nvPr>
        </p:nvSpPr>
        <p:spPr/>
        <p:txBody>
          <a:bodyPr>
            <a:normAutofit fontScale="90000"/>
          </a:bodyPr>
          <a:p>
            <a:r>
              <a:rPr dirty="0" sz="3200" lang="en-US">
                <a:solidFill>
                  <a:schemeClr val="accent1"/>
                </a:solidFill>
              </a:rPr>
              <a:t>Multiple sclerosis </a:t>
            </a:r>
            <a:br>
              <a:rPr dirty="0" lang="en-US"/>
            </a:br>
            <a:r>
              <a:rPr dirty="0" lang="en-US"/>
              <a:t>Types </a:t>
            </a:r>
          </a:p>
        </p:txBody>
      </p:sp>
      <p:sp>
        <p:nvSpPr>
          <p:cNvPr id="1048989" name="Content Placeholder 2"/>
          <p:cNvSpPr>
            <a:spLocks noGrp="1"/>
          </p:cNvSpPr>
          <p:nvPr>
            <p:ph idx="1"/>
          </p:nvPr>
        </p:nvSpPr>
        <p:spPr/>
        <p:txBody>
          <a:bodyPr>
            <a:normAutofit fontScale="96875" lnSpcReduction="20000"/>
          </a:bodyPr>
          <a:p>
            <a:pPr indent="-514350" marL="514350">
              <a:buFont typeface="+mj-lt"/>
              <a:buAutoNum type="arabicPeriod"/>
            </a:pPr>
            <a:r>
              <a:rPr dirty="0" lang="en-US"/>
              <a:t>Relapsing remitting disease: progression is characterized by relapses of active disease with incomplete recovery during periods of remission </a:t>
            </a:r>
          </a:p>
          <a:p>
            <a:pPr indent="-514350" marL="514350">
              <a:buFont typeface="+mj-lt"/>
              <a:buAutoNum type="arabicPeriod"/>
            </a:pPr>
            <a:r>
              <a:rPr dirty="0" lang="en-US"/>
              <a:t>Secondary progressive disease: progression becomes more aggressive so that a consistent worsening of function occurs </a:t>
            </a:r>
          </a:p>
          <a:p>
            <a:pPr indent="-514350" marL="514350">
              <a:buFont typeface="+mj-lt"/>
              <a:buAutoNum type="arabicPeriod"/>
            </a:pPr>
            <a:r>
              <a:rPr dirty="0" lang="en-US"/>
              <a:t>Primary progressive disease: symptoms are progressive from the onset of disease with early onset of disability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48990" name="Title 1"/>
          <p:cNvSpPr>
            <a:spLocks noGrp="1"/>
          </p:cNvSpPr>
          <p:nvPr>
            <p:ph type="title"/>
          </p:nvPr>
        </p:nvSpPr>
        <p:spPr/>
        <p:txBody>
          <a:bodyPr/>
          <a:p>
            <a:r>
              <a:rPr dirty="0" lang="en-US"/>
              <a:t>Etiology/ risk factors  </a:t>
            </a:r>
          </a:p>
        </p:txBody>
      </p:sp>
      <p:sp>
        <p:nvSpPr>
          <p:cNvPr id="1048991" name="Content Placeholder 2"/>
          <p:cNvSpPr>
            <a:spLocks noGrp="1"/>
          </p:cNvSpPr>
          <p:nvPr>
            <p:ph idx="1"/>
          </p:nvPr>
        </p:nvSpPr>
        <p:spPr/>
        <p:txBody>
          <a:bodyPr>
            <a:normAutofit fontScale="81250" lnSpcReduction="10000"/>
          </a:bodyPr>
          <a:p>
            <a:r>
              <a:rPr dirty="0" lang="en-US"/>
              <a:t>Genetic factors</a:t>
            </a:r>
          </a:p>
          <a:p>
            <a:r>
              <a:rPr dirty="0" lang="en-US"/>
              <a:t> Gender: women are 2-3 times more at risk </a:t>
            </a:r>
          </a:p>
          <a:p>
            <a:r>
              <a:rPr dirty="0" lang="en-US"/>
              <a:t>Race: appears more commonly in Caucasians </a:t>
            </a:r>
          </a:p>
          <a:p>
            <a:r>
              <a:rPr dirty="0" lang="en-US"/>
              <a:t>Environmental factors: occurs commonly in northern climates(temperate climate) </a:t>
            </a:r>
          </a:p>
          <a:p>
            <a:r>
              <a:rPr dirty="0" lang="en-US"/>
              <a:t>Socioeconomic status: least common in rural and lower class </a:t>
            </a:r>
          </a:p>
          <a:p>
            <a:r>
              <a:rPr dirty="0" lang="en-US"/>
              <a:t>Infections; provoked by infections  </a:t>
            </a:r>
            <a:r>
              <a:rPr dirty="0" lang="en-US" err="1"/>
              <a:t>epstein</a:t>
            </a:r>
            <a:r>
              <a:rPr dirty="0" lang="en-US"/>
              <a:t> </a:t>
            </a:r>
            <a:r>
              <a:rPr dirty="0" lang="en-US" err="1"/>
              <a:t>barr</a:t>
            </a:r>
            <a:r>
              <a:rPr dirty="0" lang="en-US"/>
              <a:t> virus</a:t>
            </a:r>
          </a:p>
          <a:p>
            <a:r>
              <a:rPr dirty="0" lang="en-US"/>
              <a:t>Low levels of </a:t>
            </a:r>
            <a:r>
              <a:rPr dirty="0" lang="en-US" err="1"/>
              <a:t>vit</a:t>
            </a:r>
            <a:r>
              <a:rPr dirty="0" lang="en-US"/>
              <a:t> D</a:t>
            </a:r>
          </a:p>
          <a:p>
            <a:r>
              <a:rPr dirty="0" lang="en-US"/>
              <a:t>Smoking</a:t>
            </a:r>
          </a:p>
          <a:p>
            <a:endParaRPr dirty="0"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48992" name="Title 1"/>
          <p:cNvSpPr>
            <a:spLocks noGrp="1"/>
          </p:cNvSpPr>
          <p:nvPr>
            <p:ph type="title"/>
          </p:nvPr>
        </p:nvSpPr>
        <p:spPr/>
        <p:txBody>
          <a:bodyPr/>
          <a:p>
            <a:r>
              <a:rPr dirty="0" lang="en-US"/>
              <a:t>Clinical presentation </a:t>
            </a:r>
          </a:p>
        </p:txBody>
      </p:sp>
      <p:sp>
        <p:nvSpPr>
          <p:cNvPr id="1048993" name="Content Placeholder 2"/>
          <p:cNvSpPr>
            <a:spLocks noGrp="1"/>
          </p:cNvSpPr>
          <p:nvPr>
            <p:ph idx="1"/>
          </p:nvPr>
        </p:nvSpPr>
        <p:spPr/>
        <p:txBody>
          <a:bodyPr>
            <a:normAutofit fontScale="93750" lnSpcReduction="10000"/>
          </a:bodyPr>
          <a:p>
            <a:r>
              <a:rPr dirty="0" lang="en-US"/>
              <a:t>Weakness, numbness, tingling or unsteadiness of the limbs is the most common sign </a:t>
            </a:r>
          </a:p>
          <a:p>
            <a:r>
              <a:rPr dirty="0" lang="en-US"/>
              <a:t>Loss of balance and co-ordination</a:t>
            </a:r>
          </a:p>
          <a:p>
            <a:r>
              <a:rPr dirty="0" lang="en-US"/>
              <a:t>Muscle weakness</a:t>
            </a:r>
          </a:p>
          <a:p>
            <a:r>
              <a:rPr dirty="0" lang="en-US"/>
              <a:t>Spastic paralysis </a:t>
            </a:r>
          </a:p>
          <a:p>
            <a:r>
              <a:rPr dirty="0" lang="en-US"/>
              <a:t>Urinary urgency or retention, blurry vision and double vision are common manifestations </a:t>
            </a:r>
          </a:p>
          <a:p>
            <a:r>
              <a:rPr dirty="0" lang="en-US"/>
              <a:t>Symptoms may persist for several weeks or may resolve spontaneously over a few days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8994" name="Title 1"/>
          <p:cNvSpPr>
            <a:spLocks noGrp="1"/>
          </p:cNvSpPr>
          <p:nvPr>
            <p:ph type="title"/>
          </p:nvPr>
        </p:nvSpPr>
        <p:spPr/>
        <p:txBody>
          <a:bodyPr/>
          <a:p>
            <a:r>
              <a:rPr dirty="0" lang="en-US"/>
              <a:t>Other symptoms </a:t>
            </a:r>
          </a:p>
        </p:txBody>
      </p:sp>
      <p:sp>
        <p:nvSpPr>
          <p:cNvPr id="1048995" name="Content Placeholder 2"/>
          <p:cNvSpPr>
            <a:spLocks noGrp="1"/>
          </p:cNvSpPr>
          <p:nvPr>
            <p:ph idx="1"/>
          </p:nvPr>
        </p:nvSpPr>
        <p:spPr/>
        <p:txBody>
          <a:bodyPr/>
          <a:p>
            <a:r>
              <a:rPr dirty="0" lang="en-US"/>
              <a:t>Speech and swallowing problems </a:t>
            </a:r>
          </a:p>
          <a:p>
            <a:r>
              <a:rPr dirty="0" lang="en-US"/>
              <a:t>Cognitive dysfunction </a:t>
            </a:r>
          </a:p>
          <a:p>
            <a:r>
              <a:rPr dirty="0" lang="en-US"/>
              <a:t>Difficulty in walking </a:t>
            </a:r>
          </a:p>
          <a:p>
            <a:r>
              <a:rPr dirty="0" lang="en-US"/>
              <a:t>Bladder and bowel dysfunction </a:t>
            </a:r>
          </a:p>
          <a:p>
            <a:r>
              <a:rPr dirty="0" lang="en-US"/>
              <a:t>Sexual dysfunction </a:t>
            </a:r>
          </a:p>
          <a:p>
            <a:r>
              <a:rPr dirty="0" lang="en-US"/>
              <a:t>Mood swings/ depression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8996" name="Title 1"/>
          <p:cNvSpPr>
            <a:spLocks noGrp="1"/>
          </p:cNvSpPr>
          <p:nvPr>
            <p:ph type="title"/>
          </p:nvPr>
        </p:nvSpPr>
        <p:spPr/>
        <p:txBody>
          <a:bodyPr>
            <a:normAutofit fontScale="90000"/>
          </a:bodyPr>
          <a:p>
            <a:r>
              <a:rPr dirty="0" sz="3200" lang="en-US">
                <a:solidFill>
                  <a:schemeClr val="accent1"/>
                </a:solidFill>
              </a:rPr>
              <a:t>Multiple sclerosis.. </a:t>
            </a:r>
            <a:br>
              <a:rPr dirty="0" lang="en-US"/>
            </a:br>
            <a:r>
              <a:rPr dirty="0" lang="en-US"/>
              <a:t>Diagnosis </a:t>
            </a:r>
          </a:p>
        </p:txBody>
      </p:sp>
      <p:sp>
        <p:nvSpPr>
          <p:cNvPr id="1048997" name="Content Placeholder 2"/>
          <p:cNvSpPr>
            <a:spLocks noGrp="1"/>
          </p:cNvSpPr>
          <p:nvPr>
            <p:ph idx="1"/>
          </p:nvPr>
        </p:nvSpPr>
        <p:spPr/>
        <p:txBody>
          <a:bodyPr/>
          <a:p>
            <a:r>
              <a:rPr dirty="0" lang="en-US"/>
              <a:t>Neurological examination and brain MRI scans </a:t>
            </a:r>
          </a:p>
          <a:p>
            <a:r>
              <a:rPr dirty="0" lang="en-US"/>
              <a:t>Family history</a:t>
            </a:r>
          </a:p>
          <a:p>
            <a:r>
              <a:rPr dirty="0" lang="en-US"/>
              <a:t>Electrophoresis of CSF identifies the presence of antibodies  &amp; </a:t>
            </a:r>
            <a:r>
              <a:rPr dirty="0" lang="en-US" err="1"/>
              <a:t>immunogloulins</a:t>
            </a:r>
            <a:r>
              <a:rPr dirty="0" lang="en-US"/>
              <a:t> G (</a:t>
            </a:r>
            <a:r>
              <a:rPr dirty="0" lang="en-US" err="1"/>
              <a:t>IgG</a:t>
            </a:r>
            <a:r>
              <a:rPr dirty="0" lang="en-US"/>
              <a:t>)</a:t>
            </a:r>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649" name="Title 1"/>
          <p:cNvSpPr>
            <a:spLocks noGrp="1"/>
          </p:cNvSpPr>
          <p:nvPr>
            <p:ph type="title"/>
          </p:nvPr>
        </p:nvSpPr>
        <p:spPr/>
        <p:txBody>
          <a:bodyPr/>
          <a:p>
            <a:endParaRPr lang="en-US"/>
          </a:p>
        </p:txBody>
      </p:sp>
      <p:sp>
        <p:nvSpPr>
          <p:cNvPr id="1048650" name="Content Placeholder 2"/>
          <p:cNvSpPr>
            <a:spLocks noGrp="1"/>
          </p:cNvSpPr>
          <p:nvPr>
            <p:ph idx="1"/>
          </p:nvPr>
        </p:nvSpPr>
        <p:spPr/>
        <p:txBody>
          <a:bodyPr/>
          <a:p>
            <a:r>
              <a:rPr b="1" dirty="0" lang="en-US"/>
              <a:t>XI: Accessory nerve</a:t>
            </a:r>
          </a:p>
          <a:p>
            <a:r>
              <a:rPr b="1" dirty="0" lang="en-US"/>
              <a:t>Function: </a:t>
            </a:r>
            <a:r>
              <a:rPr dirty="0" lang="en-US"/>
              <a:t>Shoulder girdle muscles</a:t>
            </a:r>
          </a:p>
          <a:p>
            <a:r>
              <a:rPr b="1" dirty="0" lang="en-US"/>
              <a:t>Evaluation: </a:t>
            </a:r>
            <a:r>
              <a:rPr dirty="0" lang="en-US"/>
              <a:t>Shrug shoulders</a:t>
            </a:r>
          </a:p>
          <a:p>
            <a:r>
              <a:rPr dirty="0" lang="en-US"/>
              <a:t>Turn head from side to side</a:t>
            </a:r>
          </a:p>
          <a:p>
            <a:endParaRPr dirty="0" lang="en-US"/>
          </a:p>
          <a:p>
            <a:endParaRPr dirty="0"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49001" name="Title 1"/>
          <p:cNvSpPr>
            <a:spLocks noGrp="1"/>
          </p:cNvSpPr>
          <p:nvPr>
            <p:ph type="title"/>
          </p:nvPr>
        </p:nvSpPr>
        <p:spPr>
          <a:xfrm>
            <a:off x="457200" y="0"/>
            <a:ext cx="8229600" cy="533400"/>
          </a:xfrm>
        </p:spPr>
        <p:txBody>
          <a:bodyPr>
            <a:normAutofit fontScale="90000"/>
          </a:bodyPr>
          <a:p>
            <a:r>
              <a:rPr b="1" dirty="0" lang="en-US"/>
              <a:t>Medical Management</a:t>
            </a:r>
            <a:endParaRPr dirty="0" lang="en-US"/>
          </a:p>
        </p:txBody>
      </p:sp>
      <p:sp>
        <p:nvSpPr>
          <p:cNvPr id="1049002" name="Content Placeholder 2"/>
          <p:cNvSpPr>
            <a:spLocks noGrp="1"/>
          </p:cNvSpPr>
          <p:nvPr>
            <p:ph idx="1"/>
          </p:nvPr>
        </p:nvSpPr>
        <p:spPr>
          <a:xfrm>
            <a:off x="0" y="457200"/>
            <a:ext cx="9144000" cy="6400800"/>
          </a:xfrm>
        </p:spPr>
        <p:txBody>
          <a:bodyPr>
            <a:normAutofit/>
          </a:bodyPr>
          <a:p>
            <a:r>
              <a:rPr dirty="0" lang="en-US"/>
              <a:t>No cure exists for MS. An individualized, organized, and rational treatment program is indicated to relieve the patient’s symptoms and provide continuing support, particularly for individuals with cognitive changes , who may need more structure and support. </a:t>
            </a:r>
          </a:p>
          <a:p>
            <a:r>
              <a:rPr dirty="0" lang="en-US"/>
              <a:t>The goals of treatment are to delay the progression of the disease, manage chronic symptoms, and treat acute exacerbations.</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9003" name="Title 1"/>
          <p:cNvSpPr>
            <a:spLocks noGrp="1"/>
          </p:cNvSpPr>
          <p:nvPr>
            <p:ph type="title"/>
          </p:nvPr>
        </p:nvSpPr>
        <p:spPr/>
        <p:txBody>
          <a:bodyPr>
            <a:normAutofit fontScale="90000"/>
          </a:bodyPr>
          <a:p>
            <a:r>
              <a:rPr dirty="0" sz="3200" lang="en-US">
                <a:solidFill>
                  <a:schemeClr val="accent1"/>
                </a:solidFill>
              </a:rPr>
              <a:t>Multiple sclerosis…</a:t>
            </a:r>
            <a:br>
              <a:rPr dirty="0" lang="en-US"/>
            </a:br>
            <a:r>
              <a:rPr dirty="0" lang="en-US"/>
              <a:t>Treatment</a:t>
            </a:r>
          </a:p>
        </p:txBody>
      </p:sp>
      <p:sp>
        <p:nvSpPr>
          <p:cNvPr id="1049004" name="Content Placeholder 2"/>
          <p:cNvSpPr>
            <a:spLocks noGrp="1"/>
          </p:cNvSpPr>
          <p:nvPr>
            <p:ph idx="1"/>
          </p:nvPr>
        </p:nvSpPr>
        <p:spPr/>
        <p:txBody>
          <a:bodyPr>
            <a:normAutofit fontScale="75000" lnSpcReduction="20000"/>
          </a:bodyPr>
          <a:p>
            <a:r>
              <a:rPr dirty="0" lang="en-US"/>
              <a:t>The </a:t>
            </a:r>
            <a:r>
              <a:rPr dirty="0" lang="en-US" err="1"/>
              <a:t>interferons</a:t>
            </a:r>
            <a:r>
              <a:rPr dirty="0" lang="en-US"/>
              <a:t> beta-1a and beta-1b  reduce the frequency of relapse by 30% and decrease the appearance of new lesions.</a:t>
            </a:r>
            <a:endParaRPr dirty="0" sz="3400" lang="en-US"/>
          </a:p>
          <a:p>
            <a:r>
              <a:rPr dirty="0" sz="3400" lang="en-US"/>
              <a:t>Pain secondary to trigeminal neuralgia can be treated with carbamazepine, gabapentin, phenytoin, </a:t>
            </a:r>
            <a:r>
              <a:rPr dirty="0" sz="3400" lang="en-US" err="1"/>
              <a:t>pregabalin</a:t>
            </a:r>
            <a:r>
              <a:rPr dirty="0" sz="3400" lang="en-US"/>
              <a:t> or tricyclic antidepressants  </a:t>
            </a:r>
          </a:p>
          <a:p>
            <a:r>
              <a:rPr dirty="0" sz="3400" lang="en-US"/>
              <a:t>The length and intensity of an acute exacerbation is shortened by the administration of glucocorticoids. An exacerbation is treated with 3 days of intense IV steroids followed by a course of oral medication tapered over 4 weeks </a:t>
            </a:r>
          </a:p>
          <a:p>
            <a:r>
              <a:rPr dirty="0" sz="3400" lang="en-US"/>
              <a:t>In patients with severe disease who are unresponsive to steroid therapy, plasma exchange can be used as an alternative </a:t>
            </a:r>
            <a:r>
              <a:rPr dirty="0" lang="en-US"/>
              <a:t>treatment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49008" name="Title 1"/>
          <p:cNvSpPr>
            <a:spLocks noGrp="1"/>
          </p:cNvSpPr>
          <p:nvPr>
            <p:ph type="title"/>
          </p:nvPr>
        </p:nvSpPr>
        <p:spPr>
          <a:xfrm>
            <a:off x="457200" y="0"/>
            <a:ext cx="8229600" cy="609600"/>
          </a:xfrm>
        </p:spPr>
        <p:txBody>
          <a:bodyPr>
            <a:normAutofit fontScale="90000"/>
          </a:bodyPr>
          <a:p>
            <a:r>
              <a:rPr dirty="0" lang="en-US"/>
              <a:t>NURSING DIAGNOSES</a:t>
            </a:r>
          </a:p>
        </p:txBody>
      </p:sp>
      <p:sp>
        <p:nvSpPr>
          <p:cNvPr id="1049009" name="Content Placeholder 2"/>
          <p:cNvSpPr>
            <a:spLocks noGrp="1"/>
          </p:cNvSpPr>
          <p:nvPr>
            <p:ph idx="1"/>
          </p:nvPr>
        </p:nvSpPr>
        <p:spPr>
          <a:xfrm>
            <a:off x="0" y="533400"/>
            <a:ext cx="9144000" cy="6324600"/>
          </a:xfrm>
        </p:spPr>
        <p:txBody>
          <a:bodyPr>
            <a:normAutofit fontScale="93750" lnSpcReduction="10000"/>
          </a:bodyPr>
          <a:p>
            <a:r>
              <a:rPr dirty="0" lang="en-US"/>
              <a:t>Impaired physical mobility related to weakness, muscle paresis, spasticity</a:t>
            </a:r>
          </a:p>
          <a:p>
            <a:r>
              <a:rPr dirty="0" lang="en-US"/>
              <a:t> Risk for injury related to sensory and visual impairment</a:t>
            </a:r>
          </a:p>
          <a:p>
            <a:r>
              <a:rPr dirty="0" lang="en-US"/>
              <a:t> Impaired urinary and bowel elimination (urgency, frequency, incontinence, constipation) related to nervous system dysfunction</a:t>
            </a:r>
          </a:p>
          <a:p>
            <a:r>
              <a:rPr dirty="0" lang="en-US"/>
              <a:t>Impaired speech and swallowing related to cranial nerve involvement</a:t>
            </a:r>
          </a:p>
          <a:p>
            <a:r>
              <a:rPr dirty="0" lang="en-US"/>
              <a:t>Disturbed thought processes (loss of memory, </a:t>
            </a:r>
            <a:r>
              <a:rPr dirty="0" lang="en-US" err="1"/>
              <a:t>dementia,euphoria</a:t>
            </a:r>
            <a:r>
              <a:rPr dirty="0" lang="en-US"/>
              <a:t>) related to cerebral dysfunction</a:t>
            </a:r>
          </a:p>
          <a:p>
            <a:r>
              <a:rPr dirty="0" lang="en-US"/>
              <a:t> Ineffective individual coping related to uncertainty of course of MS</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9010" name="Title 1"/>
          <p:cNvSpPr>
            <a:spLocks noGrp="1"/>
          </p:cNvSpPr>
          <p:nvPr>
            <p:ph type="title"/>
          </p:nvPr>
        </p:nvSpPr>
        <p:spPr/>
        <p:txBody>
          <a:bodyPr/>
          <a:p>
            <a:r>
              <a:rPr dirty="0" lang="en-US"/>
              <a:t>Complications</a:t>
            </a:r>
          </a:p>
        </p:txBody>
      </p:sp>
      <p:sp>
        <p:nvSpPr>
          <p:cNvPr id="1049011" name="Content Placeholder 2"/>
          <p:cNvSpPr>
            <a:spLocks noGrp="1"/>
          </p:cNvSpPr>
          <p:nvPr>
            <p:ph idx="1"/>
          </p:nvPr>
        </p:nvSpPr>
        <p:spPr/>
        <p:txBody>
          <a:bodyPr/>
          <a:p>
            <a:r>
              <a:rPr dirty="0" lang="en-US"/>
              <a:t>Muscle stiffness</a:t>
            </a:r>
          </a:p>
          <a:p>
            <a:r>
              <a:rPr dirty="0" lang="en-US"/>
              <a:t>Paralysis</a:t>
            </a:r>
          </a:p>
          <a:p>
            <a:r>
              <a:rPr dirty="0" lang="en-US"/>
              <a:t>Bladder and bowel problems</a:t>
            </a:r>
          </a:p>
          <a:p>
            <a:r>
              <a:rPr dirty="0" lang="en-US"/>
              <a:t>Mental changes i.e. forgetfulness</a:t>
            </a:r>
          </a:p>
          <a:p>
            <a:r>
              <a:rPr dirty="0" lang="en-US"/>
              <a:t>Depression</a:t>
            </a:r>
          </a:p>
          <a:p>
            <a:r>
              <a:rPr dirty="0" lang="en-US"/>
              <a:t>Epilepsy</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518" name=""/>
        <p:cNvGrpSpPr/>
        <p:nvPr/>
      </p:nvGrpSpPr>
      <p:grpSpPr>
        <a:xfrm>
          <a:off x="0" y="0"/>
          <a:ext cx="0" cy="0"/>
          <a:chOff x="0" y="0"/>
          <a:chExt cx="0" cy="0"/>
        </a:xfrm>
      </p:grpSpPr>
      <p:sp>
        <p:nvSpPr>
          <p:cNvPr id="1049012" name="Title 1"/>
          <p:cNvSpPr>
            <a:spLocks noGrp="1"/>
          </p:cNvSpPr>
          <p:nvPr>
            <p:ph type="title"/>
          </p:nvPr>
        </p:nvSpPr>
        <p:spPr/>
        <p:txBody>
          <a:bodyPr/>
          <a:p>
            <a:r>
              <a:rPr dirty="0" lang="en-GB"/>
              <a:t>Parkinson’s disease</a:t>
            </a:r>
            <a:endParaRPr dirty="0" lang="fr-FR"/>
          </a:p>
        </p:txBody>
      </p:sp>
      <p:sp>
        <p:nvSpPr>
          <p:cNvPr id="1049013" name="Content Placeholder 2"/>
          <p:cNvSpPr>
            <a:spLocks noGrp="1"/>
          </p:cNvSpPr>
          <p:nvPr>
            <p:ph idx="1"/>
          </p:nvPr>
        </p:nvSpPr>
        <p:spPr/>
        <p:txBody>
          <a:bodyPr>
            <a:normAutofit fontScale="96875" lnSpcReduction="10000"/>
          </a:bodyPr>
          <a:p>
            <a:r>
              <a:rPr dirty="0" lang="en-GB"/>
              <a:t> It caused when dopamine producing neurones are in substantia nigra damaged and die overtime leading to number of motor and mental disabilities.</a:t>
            </a:r>
          </a:p>
          <a:p>
            <a:r>
              <a:rPr dirty="0" lang="en-GB"/>
              <a:t>Substantia nigra is part of basal ganglia that inhibit unwanted motor activity. When a person wants to make movement the inhibiton is removed by dopamine</a:t>
            </a:r>
          </a:p>
          <a:p>
            <a:r>
              <a:rPr dirty="0" lang="en-GB"/>
              <a:t>Low level of dopamine make it harder to initiate voluntary movement</a:t>
            </a:r>
            <a:endParaRPr dirty="0" lang="fr-F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9014" name="Title 1"/>
          <p:cNvSpPr>
            <a:spLocks noGrp="1"/>
          </p:cNvSpPr>
          <p:nvPr>
            <p:ph type="title"/>
          </p:nvPr>
        </p:nvSpPr>
        <p:spPr>
          <a:xfrm>
            <a:off x="457200" y="0"/>
            <a:ext cx="8229600" cy="609600"/>
          </a:xfrm>
        </p:spPr>
        <p:txBody>
          <a:bodyPr>
            <a:normAutofit fontScale="90000"/>
          </a:bodyPr>
          <a:p>
            <a:r>
              <a:rPr b="1" dirty="0" lang="en-US"/>
              <a:t>PARKINSON’S DISEASE</a:t>
            </a:r>
            <a:endParaRPr dirty="0" lang="en-US"/>
          </a:p>
        </p:txBody>
      </p:sp>
      <p:sp>
        <p:nvSpPr>
          <p:cNvPr id="1049015" name="Content Placeholder 2"/>
          <p:cNvSpPr>
            <a:spLocks noGrp="1"/>
          </p:cNvSpPr>
          <p:nvPr>
            <p:ph idx="1"/>
          </p:nvPr>
        </p:nvSpPr>
        <p:spPr>
          <a:xfrm>
            <a:off x="0" y="457200"/>
            <a:ext cx="9144000" cy="6400800"/>
          </a:xfrm>
        </p:spPr>
        <p:txBody>
          <a:bodyPr>
            <a:normAutofit/>
          </a:bodyPr>
          <a:p>
            <a:r>
              <a:rPr dirty="0" sz="2800" lang="en-US"/>
              <a:t>Parkinson’s disease is a slowly progressing neurologic movement disorder that eventually leads to disability. </a:t>
            </a:r>
          </a:p>
          <a:p>
            <a:r>
              <a:rPr dirty="0" sz="2800" lang="en-US"/>
              <a:t>The degenerative or idiopathic form is the most common;</a:t>
            </a:r>
          </a:p>
          <a:p>
            <a:r>
              <a:rPr dirty="0" sz="2800" lang="en-US"/>
              <a:t>There is also a secondary form with a known or suspected cause. Although the cause of most cases is unknown, research suggests several causative factors, including </a:t>
            </a:r>
          </a:p>
          <a:p>
            <a:r>
              <a:rPr b="1" dirty="0" sz="2800" lang="en-US"/>
              <a:t>genetics, </a:t>
            </a:r>
          </a:p>
          <a:p>
            <a:r>
              <a:rPr b="1" dirty="0" sz="2800" lang="en-US"/>
              <a:t>atherosclerosis</a:t>
            </a:r>
          </a:p>
          <a:p>
            <a:r>
              <a:rPr b="1" dirty="0" sz="2800" lang="en-US"/>
              <a:t> excessive accumulation of oxygen free radicals</a:t>
            </a:r>
          </a:p>
          <a:p>
            <a:r>
              <a:rPr b="1" dirty="0" sz="2800" lang="en-US"/>
              <a:t> viral infections, head trauma</a:t>
            </a:r>
          </a:p>
          <a:p>
            <a:endParaRPr dirty="0" sz="2800" lang="en-US"/>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016" name="Title 1"/>
          <p:cNvSpPr>
            <a:spLocks noGrp="1"/>
          </p:cNvSpPr>
          <p:nvPr>
            <p:ph type="title"/>
          </p:nvPr>
        </p:nvSpPr>
        <p:spPr/>
        <p:txBody>
          <a:bodyPr/>
          <a:p>
            <a:endParaRPr dirty="0" lang="fr-FR"/>
          </a:p>
        </p:txBody>
      </p:sp>
      <p:sp>
        <p:nvSpPr>
          <p:cNvPr id="1049017" name="Content Placeholder 2"/>
          <p:cNvSpPr>
            <a:spLocks noGrp="1"/>
          </p:cNvSpPr>
          <p:nvPr>
            <p:ph idx="1"/>
          </p:nvPr>
        </p:nvSpPr>
        <p:spPr/>
        <p:txBody>
          <a:bodyPr>
            <a:normAutofit/>
          </a:bodyPr>
          <a:p>
            <a:r>
              <a:rPr b="1" dirty="0" lang="en-US"/>
              <a:t>chronic antipsychotic medication use, and some environmental exposure</a:t>
            </a:r>
          </a:p>
          <a:p>
            <a:r>
              <a:rPr dirty="0" lang="en-US" err="1"/>
              <a:t>Parkinsonian</a:t>
            </a:r>
            <a:r>
              <a:rPr dirty="0" lang="en-US"/>
              <a:t> symptoms usually </a:t>
            </a:r>
            <a:r>
              <a:rPr dirty="0" lang="en-US" err="1"/>
              <a:t>ﬁrst</a:t>
            </a:r>
            <a:r>
              <a:rPr dirty="0" lang="en-US"/>
              <a:t> appear in the </a:t>
            </a:r>
            <a:r>
              <a:rPr dirty="0" lang="en-US" err="1"/>
              <a:t>ﬁfth</a:t>
            </a:r>
            <a:r>
              <a:rPr dirty="0" lang="en-US"/>
              <a:t> decade of life</a:t>
            </a:r>
          </a:p>
          <a:p>
            <a:r>
              <a:rPr dirty="0" lang="en-US"/>
              <a:t> Parkinson’s disease affects men more frequently than women and nearly 1% of the population older than 60 years o </a:t>
            </a:r>
            <a:r>
              <a:rPr dirty="0" lang="en-US" err="1"/>
              <a:t>fage</a:t>
            </a:r>
            <a:endParaRPr dirty="0" lang="en-US"/>
          </a:p>
          <a:p>
            <a:endParaRPr dirty="0" lang="fr-F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49018" name="Title 1"/>
          <p:cNvSpPr>
            <a:spLocks noGrp="1"/>
          </p:cNvSpPr>
          <p:nvPr>
            <p:ph type="title"/>
          </p:nvPr>
        </p:nvSpPr>
        <p:spPr/>
        <p:txBody>
          <a:bodyPr/>
          <a:p>
            <a:endParaRPr dirty="0" lang="fr-FR"/>
          </a:p>
        </p:txBody>
      </p:sp>
      <p:sp>
        <p:nvSpPr>
          <p:cNvPr id="1049019" name="Content Placeholder 2"/>
          <p:cNvSpPr>
            <a:spLocks noGrp="1"/>
          </p:cNvSpPr>
          <p:nvPr>
            <p:ph idx="1"/>
          </p:nvPr>
        </p:nvSpPr>
        <p:spPr/>
        <p:txBody>
          <a:bodyPr/>
          <a:p>
            <a:r>
              <a:rPr dirty="0" lang="en-US"/>
              <a:t>There are two major </a:t>
            </a:r>
            <a:r>
              <a:rPr dirty="0" lang="en-US" err="1"/>
              <a:t>neuropathologic</a:t>
            </a:r>
            <a:r>
              <a:rPr dirty="0" lang="en-US"/>
              <a:t> findings in Parkinson disease </a:t>
            </a:r>
          </a:p>
          <a:p>
            <a:r>
              <a:rPr dirty="0" lang="en-US"/>
              <a:t> 1. loss of pigmented </a:t>
            </a:r>
            <a:r>
              <a:rPr dirty="0" lang="en-US" err="1"/>
              <a:t>dopaminergic</a:t>
            </a:r>
            <a:r>
              <a:rPr dirty="0" lang="en-US"/>
              <a:t> neurons of </a:t>
            </a:r>
            <a:r>
              <a:rPr dirty="0" lang="en-US" err="1"/>
              <a:t>substantia</a:t>
            </a:r>
            <a:r>
              <a:rPr dirty="0" lang="en-US"/>
              <a:t> </a:t>
            </a:r>
            <a:r>
              <a:rPr dirty="0" lang="en-US" err="1"/>
              <a:t>nigra</a:t>
            </a:r>
            <a:endParaRPr dirty="0" lang="en-US"/>
          </a:p>
          <a:p>
            <a:pPr>
              <a:buNone/>
            </a:pPr>
            <a:r>
              <a:rPr dirty="0" lang="en-US"/>
              <a:t>   2. the presence of </a:t>
            </a:r>
            <a:r>
              <a:rPr dirty="0" lang="en-US" err="1"/>
              <a:t>lewy</a:t>
            </a:r>
            <a:r>
              <a:rPr dirty="0" lang="en-US"/>
              <a:t> bodies an  ( abnormal  aggregates of protein that develop inside nerve cells</a:t>
            </a:r>
            <a:endParaRPr dirty="0" lang="fr-F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sp>
        <p:nvSpPr>
          <p:cNvPr id="1049020" name="Title 1"/>
          <p:cNvSpPr>
            <a:spLocks noGrp="1"/>
          </p:cNvSpPr>
          <p:nvPr>
            <p:ph type="title"/>
          </p:nvPr>
        </p:nvSpPr>
        <p:spPr/>
        <p:txBody>
          <a:bodyPr>
            <a:normAutofit fontScale="90000"/>
          </a:bodyPr>
          <a:p>
            <a:r>
              <a:rPr b="1" dirty="0" lang="en-US"/>
              <a:t>Pathophysiology</a:t>
            </a:r>
            <a:br>
              <a:rPr b="1" dirty="0" lang="en-US"/>
            </a:br>
            <a:endParaRPr b="1" dirty="0" lang="fr-FR"/>
          </a:p>
        </p:txBody>
      </p:sp>
      <p:sp>
        <p:nvSpPr>
          <p:cNvPr id="1049021" name="Content Placeholder 2"/>
          <p:cNvSpPr>
            <a:spLocks noGrp="1"/>
          </p:cNvSpPr>
          <p:nvPr>
            <p:ph idx="1"/>
          </p:nvPr>
        </p:nvSpPr>
        <p:spPr/>
        <p:txBody>
          <a:bodyPr>
            <a:normAutofit fontScale="96875" lnSpcReduction="10000"/>
          </a:bodyPr>
          <a:p>
            <a:r>
              <a:rPr dirty="0" lang="en-US"/>
              <a:t>Parkinson’s disease is associated with decreased levels of </a:t>
            </a:r>
            <a:r>
              <a:rPr b="1" dirty="0" lang="en-US"/>
              <a:t>dopamine </a:t>
            </a:r>
            <a:r>
              <a:rPr dirty="0" lang="en-US"/>
              <a:t>due to destruction of </a:t>
            </a:r>
            <a:r>
              <a:rPr b="1" dirty="0" lang="en-US"/>
              <a:t>pigmented neuronal cells </a:t>
            </a:r>
            <a:r>
              <a:rPr dirty="0" lang="en-US"/>
              <a:t>in the </a:t>
            </a:r>
            <a:r>
              <a:rPr b="1" dirty="0" lang="en-US" err="1"/>
              <a:t>substantia</a:t>
            </a:r>
            <a:r>
              <a:rPr b="1" dirty="0" lang="en-US"/>
              <a:t> </a:t>
            </a:r>
            <a:r>
              <a:rPr b="1" dirty="0" lang="en-US" err="1"/>
              <a:t>nigra</a:t>
            </a:r>
            <a:r>
              <a:rPr b="1" dirty="0" lang="en-US"/>
              <a:t> </a:t>
            </a:r>
            <a:r>
              <a:rPr dirty="0" lang="en-US"/>
              <a:t>in the basal ganglia of the brain .</a:t>
            </a:r>
          </a:p>
          <a:p>
            <a:r>
              <a:rPr dirty="0" lang="en-US"/>
              <a:t> The nuclei of the </a:t>
            </a:r>
            <a:r>
              <a:rPr dirty="0" lang="en-US" err="1"/>
              <a:t>substantia</a:t>
            </a:r>
            <a:r>
              <a:rPr dirty="0" lang="en-US"/>
              <a:t> </a:t>
            </a:r>
            <a:r>
              <a:rPr dirty="0" lang="en-US" err="1"/>
              <a:t>nigra</a:t>
            </a:r>
            <a:r>
              <a:rPr dirty="0" lang="en-US"/>
              <a:t> project </a:t>
            </a:r>
            <a:r>
              <a:rPr dirty="0" lang="en-US" err="1"/>
              <a:t>ﬁbers</a:t>
            </a:r>
            <a:r>
              <a:rPr dirty="0" lang="en-US"/>
              <a:t> or neuronal pathways to the corpus striatum, where neurotransmitters are key to control of complex body movements. </a:t>
            </a:r>
            <a:endParaRPr dirty="0" lang="fr-F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49022" name="Title 1"/>
          <p:cNvSpPr>
            <a:spLocks noGrp="1"/>
          </p:cNvSpPr>
          <p:nvPr>
            <p:ph type="title"/>
          </p:nvPr>
        </p:nvSpPr>
        <p:spPr/>
        <p:txBody>
          <a:bodyPr/>
          <a:p>
            <a:endParaRPr dirty="0" lang="fr-FR"/>
          </a:p>
        </p:txBody>
      </p:sp>
      <p:sp>
        <p:nvSpPr>
          <p:cNvPr id="1049023" name="Content Placeholder 2"/>
          <p:cNvSpPr>
            <a:spLocks noGrp="1"/>
          </p:cNvSpPr>
          <p:nvPr>
            <p:ph idx="1"/>
          </p:nvPr>
        </p:nvSpPr>
        <p:spPr/>
        <p:txBody>
          <a:bodyPr>
            <a:normAutofit fontScale="96875" lnSpcReduction="20000"/>
          </a:bodyPr>
          <a:p>
            <a:r>
              <a:rPr dirty="0" lang="en-US"/>
              <a:t>Through the neurotransmitters acetylcholine (excitatory) and dopamine (inhibitory), </a:t>
            </a:r>
            <a:r>
              <a:rPr dirty="0" lang="en-US" err="1"/>
              <a:t>striatal</a:t>
            </a:r>
            <a:r>
              <a:rPr dirty="0" lang="en-US"/>
              <a:t> neurons relay messages to the higher motor centers that control and </a:t>
            </a:r>
            <a:r>
              <a:rPr dirty="0" lang="en-US" err="1"/>
              <a:t>reﬁne</a:t>
            </a:r>
            <a:r>
              <a:rPr dirty="0" lang="en-US"/>
              <a:t> motor movements. The loss of dopamine stores in this area of the brain results in more excitatory neurotransmitters than inhibitory neurotransmitters, leading to an imbalance that affects voluntary movement</a:t>
            </a:r>
            <a:endParaRPr dirty="0"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651" name="Title 1"/>
          <p:cNvSpPr>
            <a:spLocks noGrp="1"/>
          </p:cNvSpPr>
          <p:nvPr>
            <p:ph type="title"/>
          </p:nvPr>
        </p:nvSpPr>
        <p:spPr/>
        <p:txBody>
          <a:bodyPr/>
          <a:p>
            <a:endParaRPr lang="en-US"/>
          </a:p>
        </p:txBody>
      </p:sp>
      <p:sp>
        <p:nvSpPr>
          <p:cNvPr id="1048652" name="Content Placeholder 2"/>
          <p:cNvSpPr>
            <a:spLocks noGrp="1"/>
          </p:cNvSpPr>
          <p:nvPr>
            <p:ph idx="1"/>
          </p:nvPr>
        </p:nvSpPr>
        <p:spPr/>
        <p:txBody>
          <a:bodyPr/>
          <a:p>
            <a:r>
              <a:rPr b="1" dirty="0" lang="en-US"/>
              <a:t>XII: Hypoglossal</a:t>
            </a:r>
          </a:p>
          <a:p>
            <a:r>
              <a:rPr b="1" dirty="0" lang="en-US"/>
              <a:t>Function</a:t>
            </a:r>
            <a:r>
              <a:rPr dirty="0" lang="en-US"/>
              <a:t>: Tongue movements</a:t>
            </a:r>
          </a:p>
          <a:p>
            <a:r>
              <a:rPr b="1" dirty="0" lang="en-US"/>
              <a:t>Evaluation: </a:t>
            </a:r>
            <a:r>
              <a:rPr dirty="0" lang="en-US"/>
              <a:t>Stick out tongue and move it to one side, then the other</a:t>
            </a:r>
          </a:p>
          <a:p>
            <a:r>
              <a:rPr dirty="0" lang="en-US"/>
              <a:t>Inspect for tongue atrophy, fasciculations or asymmetry in movement or appearance</a:t>
            </a:r>
          </a:p>
          <a:p>
            <a:endParaRPr dirty="0" lang="en-US"/>
          </a:p>
          <a:p>
            <a:endParaRPr dirty="0" 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49024" name="Title 1"/>
          <p:cNvSpPr>
            <a:spLocks noGrp="1"/>
          </p:cNvSpPr>
          <p:nvPr>
            <p:ph type="title"/>
          </p:nvPr>
        </p:nvSpPr>
        <p:spPr>
          <a:xfrm>
            <a:off x="457200" y="0"/>
            <a:ext cx="8229600" cy="457200"/>
          </a:xfrm>
        </p:spPr>
        <p:txBody>
          <a:bodyPr>
            <a:normAutofit fontScale="90000"/>
          </a:bodyPr>
          <a:p>
            <a:r>
              <a:rPr b="1" dirty="0" lang="en-US"/>
              <a:t>Clinical Manifestations</a:t>
            </a:r>
            <a:endParaRPr dirty="0" lang="en-US"/>
          </a:p>
        </p:txBody>
      </p:sp>
      <p:sp>
        <p:nvSpPr>
          <p:cNvPr id="1049025" name="Content Placeholder 2"/>
          <p:cNvSpPr>
            <a:spLocks noGrp="1"/>
          </p:cNvSpPr>
          <p:nvPr>
            <p:ph idx="1"/>
          </p:nvPr>
        </p:nvSpPr>
        <p:spPr>
          <a:xfrm>
            <a:off x="0" y="381000"/>
            <a:ext cx="9144000" cy="6477000"/>
          </a:xfrm>
        </p:spPr>
        <p:txBody>
          <a:bodyPr>
            <a:noAutofit/>
          </a:bodyPr>
          <a:p>
            <a:r>
              <a:rPr dirty="0" sz="2800" lang="en-US"/>
              <a:t>Parkinson’s disease has a gradual onset and symptoms progress slowly over a chronic, prolonged course. </a:t>
            </a:r>
          </a:p>
          <a:p>
            <a:pPr>
              <a:buNone/>
            </a:pPr>
            <a:r>
              <a:rPr dirty="0" sz="2800" lang="en-US"/>
              <a:t>The three cardinal signs are</a:t>
            </a:r>
          </a:p>
          <a:p>
            <a:r>
              <a:rPr dirty="0" sz="2800" lang="en-US"/>
              <a:t> tremors-</a:t>
            </a:r>
            <a:r>
              <a:rPr dirty="0" sz="2800" lang="en-US" err="1"/>
              <a:t>usualy</a:t>
            </a:r>
            <a:r>
              <a:rPr dirty="0" sz="2800" lang="en-US"/>
              <a:t> begins in a limb you may rub your thumb and fore finger  back and forth or hands tremble at rest</a:t>
            </a:r>
            <a:r>
              <a:rPr b="1" dirty="0" sz="2800" lang="en-US"/>
              <a:t>,</a:t>
            </a:r>
          </a:p>
          <a:p>
            <a:r>
              <a:rPr b="1" dirty="0" sz="2800" lang="en-US"/>
              <a:t> rigidity</a:t>
            </a:r>
            <a:r>
              <a:rPr dirty="0" sz="2800" lang="en-US"/>
              <a:t>,</a:t>
            </a:r>
          </a:p>
          <a:p>
            <a:r>
              <a:rPr dirty="0" sz="2800" lang="en-US"/>
              <a:t>  </a:t>
            </a:r>
            <a:r>
              <a:rPr b="1" dirty="0" sz="2800" lang="en-US" err="1"/>
              <a:t>bradykinesia</a:t>
            </a:r>
            <a:r>
              <a:rPr b="1" dirty="0" sz="2800" lang="en-US"/>
              <a:t> (abnormally slow movements)- </a:t>
            </a:r>
            <a:r>
              <a:rPr dirty="0" sz="2800" lang="en-US"/>
              <a:t>simple tasks difficult and time </a:t>
            </a:r>
            <a:r>
              <a:rPr dirty="0" sz="2800" lang="en-US" err="1"/>
              <a:t>consuming.steps</a:t>
            </a:r>
            <a:r>
              <a:rPr dirty="0" sz="2800" lang="en-US"/>
              <a:t> become shorter when walking ,dragging of feet as you walk</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49026" name="Title 1"/>
          <p:cNvSpPr>
            <a:spLocks noGrp="1"/>
          </p:cNvSpPr>
          <p:nvPr>
            <p:ph type="title"/>
          </p:nvPr>
        </p:nvSpPr>
        <p:spPr/>
        <p:txBody>
          <a:bodyPr/>
          <a:p>
            <a:endParaRPr dirty="0" lang="fr-FR"/>
          </a:p>
        </p:txBody>
      </p:sp>
      <p:sp>
        <p:nvSpPr>
          <p:cNvPr id="1049027" name="Content Placeholder 2"/>
          <p:cNvSpPr>
            <a:spLocks noGrp="1"/>
          </p:cNvSpPr>
          <p:nvPr>
            <p:ph idx="1"/>
          </p:nvPr>
        </p:nvSpPr>
        <p:spPr/>
        <p:txBody>
          <a:bodyPr>
            <a:normAutofit fontScale="78125" lnSpcReduction="20000"/>
          </a:bodyPr>
          <a:p>
            <a:r>
              <a:rPr dirty="0" lang="en-US"/>
              <a:t>Other features include </a:t>
            </a:r>
            <a:r>
              <a:rPr b="1" dirty="0" lang="en-US" err="1"/>
              <a:t>hypokinesia</a:t>
            </a:r>
            <a:r>
              <a:rPr dirty="0" lang="en-US"/>
              <a:t> ( partial or complete loss of muscle movement due to disruption in basal ganglia, gait disturbances, and postural instability.</a:t>
            </a:r>
          </a:p>
          <a:p>
            <a:r>
              <a:rPr b="1" dirty="0" lang="en-US" err="1"/>
              <a:t>micrographia</a:t>
            </a:r>
            <a:r>
              <a:rPr dirty="0" lang="en-US"/>
              <a:t> (shrinking, slow handwriting) develops. </a:t>
            </a:r>
          </a:p>
          <a:p>
            <a:r>
              <a:rPr dirty="0" lang="en-US"/>
              <a:t>The face becomes increasingly masklike and expressionless and the frequency of blinking decreases.</a:t>
            </a:r>
          </a:p>
          <a:p>
            <a:r>
              <a:rPr b="1" dirty="0" lang="en-US"/>
              <a:t> </a:t>
            </a:r>
            <a:r>
              <a:rPr b="1" dirty="0" lang="en-US" err="1"/>
              <a:t>Dysphonia</a:t>
            </a:r>
            <a:r>
              <a:rPr b="1" dirty="0" lang="en-US"/>
              <a:t> </a:t>
            </a:r>
            <a:r>
              <a:rPr dirty="0" lang="en-US"/>
              <a:t>(soft, slurred, low-pitched, and less audible speech) may occur due to weakness and </a:t>
            </a:r>
            <a:r>
              <a:rPr dirty="0" lang="en-US" err="1"/>
              <a:t>incoordination</a:t>
            </a:r>
            <a:r>
              <a:rPr dirty="0" lang="en-US"/>
              <a:t> of the muscles responsible for speech. In many cases, the patient develops </a:t>
            </a:r>
            <a:r>
              <a:rPr dirty="0" lang="en-US" err="1"/>
              <a:t>dysphagia</a:t>
            </a:r>
            <a:r>
              <a:rPr dirty="0" lang="en-US"/>
              <a:t>, begins to drool, and is at risk for choking and aspiration.</a:t>
            </a:r>
          </a:p>
          <a:p>
            <a:r>
              <a:rPr dirty="0" lang="en-US"/>
              <a:t>.</a:t>
            </a:r>
          </a:p>
          <a:p>
            <a:endParaRPr dirty="0" lang="fr-F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9028" name="Title 1"/>
          <p:cNvSpPr>
            <a:spLocks noGrp="1"/>
          </p:cNvSpPr>
          <p:nvPr>
            <p:ph type="title"/>
          </p:nvPr>
        </p:nvSpPr>
        <p:spPr/>
        <p:txBody>
          <a:bodyPr/>
          <a:p>
            <a:endParaRPr dirty="0" lang="fr-FR"/>
          </a:p>
        </p:txBody>
      </p:sp>
      <p:sp>
        <p:nvSpPr>
          <p:cNvPr id="1049029" name="Content Placeholder 2"/>
          <p:cNvSpPr>
            <a:spLocks noGrp="1"/>
          </p:cNvSpPr>
          <p:nvPr>
            <p:ph idx="1"/>
          </p:nvPr>
        </p:nvSpPr>
        <p:spPr/>
        <p:txBody>
          <a:bodyPr>
            <a:normAutofit fontScale="93750" lnSpcReduction="10000"/>
          </a:bodyPr>
          <a:p>
            <a:r>
              <a:rPr dirty="0" lang="en-US"/>
              <a:t>postural and gait problems.</a:t>
            </a:r>
          </a:p>
          <a:p>
            <a:r>
              <a:rPr dirty="0" lang="en-US"/>
              <a:t>There is a loss of postural </a:t>
            </a:r>
            <a:r>
              <a:rPr dirty="0" lang="en-US" err="1"/>
              <a:t>reﬂexes</a:t>
            </a:r>
            <a:r>
              <a:rPr dirty="0" lang="en-US"/>
              <a:t>, and the patient stands with the head bent forward .</a:t>
            </a:r>
          </a:p>
          <a:p>
            <a:r>
              <a:rPr dirty="0" lang="en-US"/>
              <a:t> The patient may walk faster and faster, trying to move the feet forward under the body’s center of gravity (</a:t>
            </a:r>
            <a:r>
              <a:rPr dirty="0" lang="en-US" err="1"/>
              <a:t>shufﬂing</a:t>
            </a:r>
            <a:r>
              <a:rPr dirty="0" lang="en-US"/>
              <a:t> gait). </a:t>
            </a:r>
            <a:r>
              <a:rPr dirty="0" lang="en-US" err="1"/>
              <a:t>Difﬁculty</a:t>
            </a:r>
            <a:r>
              <a:rPr dirty="0" lang="en-US"/>
              <a:t> in pivoting and loss of balance</a:t>
            </a:r>
          </a:p>
          <a:p>
            <a:r>
              <a:rPr b="1" dirty="0" lang="en-US"/>
              <a:t>Psychiatric changes</a:t>
            </a:r>
            <a:r>
              <a:rPr dirty="0" lang="en-US"/>
              <a:t>. -dementia (progressive mental deterioration), sleep disturbances, and hallucinations</a:t>
            </a:r>
            <a:endParaRPr dirty="0" lang="fr-FR"/>
          </a:p>
          <a:p>
            <a:endParaRPr dirty="0" lang="fr-F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49030" name="Title 1"/>
          <p:cNvSpPr>
            <a:spLocks noGrp="1"/>
          </p:cNvSpPr>
          <p:nvPr>
            <p:ph type="title"/>
          </p:nvPr>
        </p:nvSpPr>
        <p:spPr>
          <a:xfrm>
            <a:off x="457200" y="0"/>
            <a:ext cx="8229600" cy="457200"/>
          </a:xfrm>
        </p:spPr>
        <p:txBody>
          <a:bodyPr>
            <a:normAutofit fontScale="90000"/>
          </a:bodyPr>
          <a:p>
            <a:r>
              <a:rPr b="1" dirty="0" lang="en-US"/>
              <a:t>Assessment and Diagnostic Findings</a:t>
            </a:r>
            <a:endParaRPr dirty="0" lang="en-US"/>
          </a:p>
        </p:txBody>
      </p:sp>
      <p:sp>
        <p:nvSpPr>
          <p:cNvPr id="1049031" name="Content Placeholder 2"/>
          <p:cNvSpPr>
            <a:spLocks noGrp="1"/>
          </p:cNvSpPr>
          <p:nvPr>
            <p:ph idx="1"/>
          </p:nvPr>
        </p:nvSpPr>
        <p:spPr>
          <a:xfrm>
            <a:off x="0" y="457200"/>
            <a:ext cx="9144000" cy="6400800"/>
          </a:xfrm>
        </p:spPr>
        <p:txBody>
          <a:bodyPr>
            <a:normAutofit fontScale="92500" lnSpcReduction="20000"/>
          </a:bodyPr>
          <a:p>
            <a:r>
              <a:rPr dirty="0" sz="3500" lang="en-US"/>
              <a:t>patient’s history </a:t>
            </a:r>
          </a:p>
          <a:p>
            <a:r>
              <a:rPr dirty="0" sz="3500" lang="en-US"/>
              <a:t> the presence of two of the three cardinal manifestations: tremor, muscle rigidity, and </a:t>
            </a:r>
            <a:r>
              <a:rPr dirty="0" sz="3500" lang="en-US" err="1"/>
              <a:t>bradykinesia</a:t>
            </a:r>
            <a:r>
              <a:rPr dirty="0" sz="3500" lang="en-US"/>
              <a:t>.</a:t>
            </a:r>
          </a:p>
          <a:p>
            <a:r>
              <a:rPr dirty="0" sz="3500" lang="en-US"/>
              <a:t>Laboratory tests and imaging studies are not helpful in the diagnosis of Parkinson’s disease, although PET scanning has been used in evaluating </a:t>
            </a:r>
            <a:r>
              <a:rPr dirty="0" sz="3500" lang="en-US" err="1"/>
              <a:t>levodopa</a:t>
            </a:r>
            <a:r>
              <a:rPr dirty="0" sz="3500" lang="en-US"/>
              <a:t> (precursor of dopamine) uptake and conversion to dopamine in the corpus striatum</a:t>
            </a:r>
          </a:p>
          <a:p>
            <a:pPr>
              <a:buNone/>
            </a:pPr>
            <a:r>
              <a:rPr b="1" dirty="0" lang="en-US"/>
              <a:t>                      </a:t>
            </a:r>
            <a:r>
              <a:rPr b="1" dirty="0" sz="3600" lang="en-US"/>
              <a:t>Medical Management</a:t>
            </a:r>
          </a:p>
          <a:p>
            <a:r>
              <a:rPr dirty="0" sz="3600" lang="en-US"/>
              <a:t>Treatment is directed at controlling symptoms and maintaining functional independence because there are no medical or surgical approaches that prevent disease progression.</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528" name=""/>
        <p:cNvGrpSpPr/>
        <p:nvPr/>
      </p:nvGrpSpPr>
      <p:grpSpPr>
        <a:xfrm>
          <a:off x="0" y="0"/>
          <a:ext cx="0" cy="0"/>
          <a:chOff x="0" y="0"/>
          <a:chExt cx="0" cy="0"/>
        </a:xfrm>
      </p:grpSpPr>
      <p:sp>
        <p:nvSpPr>
          <p:cNvPr id="1049032" name="Content Placeholder 2"/>
          <p:cNvSpPr>
            <a:spLocks noGrp="1"/>
          </p:cNvSpPr>
          <p:nvPr>
            <p:ph idx="1"/>
          </p:nvPr>
        </p:nvSpPr>
        <p:spPr>
          <a:xfrm>
            <a:off x="0" y="0"/>
            <a:ext cx="9144000" cy="6858000"/>
          </a:xfrm>
        </p:spPr>
        <p:txBody>
          <a:bodyPr>
            <a:normAutofit/>
          </a:bodyPr>
          <a:p>
            <a:r>
              <a:rPr b="1" dirty="0" lang="en-US" err="1"/>
              <a:t>Antiparkinsonian</a:t>
            </a:r>
            <a:r>
              <a:rPr b="1" dirty="0" lang="en-US"/>
              <a:t> Medications. </a:t>
            </a:r>
          </a:p>
          <a:p>
            <a:r>
              <a:rPr b="1" dirty="0" lang="en-US" err="1"/>
              <a:t>Levodopa</a:t>
            </a:r>
            <a:r>
              <a:rPr b="1" dirty="0" lang="en-US"/>
              <a:t> (</a:t>
            </a:r>
            <a:r>
              <a:rPr b="1" dirty="0" lang="en-US" err="1"/>
              <a:t>Dopar</a:t>
            </a:r>
            <a:r>
              <a:rPr b="1" dirty="0" lang="en-US"/>
              <a:t>, </a:t>
            </a:r>
            <a:r>
              <a:rPr b="1" dirty="0" lang="en-US" err="1"/>
              <a:t>Larodopa</a:t>
            </a:r>
            <a:r>
              <a:rPr b="1" dirty="0" lang="en-US"/>
              <a:t>)  </a:t>
            </a:r>
            <a:r>
              <a:rPr dirty="0" lang="en-US"/>
              <a:t>is</a:t>
            </a:r>
            <a:r>
              <a:rPr b="1" dirty="0" lang="en-US"/>
              <a:t> </a:t>
            </a:r>
            <a:r>
              <a:rPr dirty="0" lang="en-US"/>
              <a:t>the most effective agent and the mainstay of treatment.</a:t>
            </a:r>
          </a:p>
          <a:p>
            <a:r>
              <a:rPr dirty="0" lang="en-US"/>
              <a:t> </a:t>
            </a:r>
            <a:r>
              <a:rPr dirty="0" lang="en-US" err="1"/>
              <a:t>Levodopa</a:t>
            </a:r>
            <a:r>
              <a:rPr dirty="0" lang="en-US"/>
              <a:t> is usually given in combination with </a:t>
            </a:r>
            <a:r>
              <a:rPr dirty="0" lang="en-US" err="1"/>
              <a:t>carbidopa</a:t>
            </a:r>
            <a:r>
              <a:rPr dirty="0" lang="en-US"/>
              <a:t> (</a:t>
            </a:r>
            <a:r>
              <a:rPr dirty="0" lang="en-US" err="1"/>
              <a:t>Sinemet</a:t>
            </a:r>
            <a:r>
              <a:rPr dirty="0" lang="en-US"/>
              <a:t>), which prevents early conversion to dopamine and lessen side effects</a:t>
            </a:r>
          </a:p>
          <a:p>
            <a:r>
              <a:rPr b="1" dirty="0" lang="en-US" err="1"/>
              <a:t>Anticholinergic</a:t>
            </a:r>
            <a:r>
              <a:rPr b="1" dirty="0" lang="en-US"/>
              <a:t> Therapy. </a:t>
            </a:r>
            <a:r>
              <a:rPr dirty="0" lang="en-US" err="1"/>
              <a:t>Anticholinergic</a:t>
            </a:r>
            <a:r>
              <a:rPr dirty="0" lang="en-US"/>
              <a:t> agents (</a:t>
            </a:r>
            <a:r>
              <a:rPr dirty="0" lang="en-US" err="1"/>
              <a:t>trihexyphenidyl,cycrimine</a:t>
            </a:r>
            <a:r>
              <a:rPr dirty="0" lang="en-US"/>
              <a:t>, </a:t>
            </a:r>
            <a:r>
              <a:rPr dirty="0" lang="en-US" err="1"/>
              <a:t>procyclidine</a:t>
            </a:r>
            <a:r>
              <a:rPr dirty="0" lang="en-US"/>
              <a:t>, </a:t>
            </a:r>
            <a:r>
              <a:rPr dirty="0" lang="en-US" err="1"/>
              <a:t>biperiden</a:t>
            </a:r>
            <a:r>
              <a:rPr dirty="0" lang="en-US"/>
              <a:t>, and </a:t>
            </a:r>
            <a:r>
              <a:rPr dirty="0" lang="en-US" err="1"/>
              <a:t>benztropine</a:t>
            </a:r>
            <a:r>
              <a:rPr dirty="0" lang="en-US"/>
              <a:t> </a:t>
            </a:r>
            <a:r>
              <a:rPr dirty="0" lang="en-US" err="1"/>
              <a:t>mesylate</a:t>
            </a:r>
            <a:r>
              <a:rPr dirty="0" lang="en-US"/>
              <a:t>) </a:t>
            </a:r>
            <a:r>
              <a:rPr b="1" dirty="0" lang="en-US"/>
              <a:t>are effective in controlling tremor and rigidity</a:t>
            </a:r>
            <a:r>
              <a:rPr dirty="0" lang="en-US"/>
              <a:t>. </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529" name=""/>
        <p:cNvGrpSpPr/>
        <p:nvPr/>
      </p:nvGrpSpPr>
      <p:grpSpPr>
        <a:xfrm>
          <a:off x="0" y="0"/>
          <a:ext cx="0" cy="0"/>
          <a:chOff x="0" y="0"/>
          <a:chExt cx="0" cy="0"/>
        </a:xfrm>
      </p:grpSpPr>
      <p:sp>
        <p:nvSpPr>
          <p:cNvPr id="1049033" name="Content Placeholder 2"/>
          <p:cNvSpPr>
            <a:spLocks noGrp="1"/>
          </p:cNvSpPr>
          <p:nvPr>
            <p:ph idx="1"/>
          </p:nvPr>
        </p:nvSpPr>
        <p:spPr>
          <a:xfrm>
            <a:off x="0" y="0"/>
            <a:ext cx="9144000" cy="6858000"/>
          </a:xfrm>
        </p:spPr>
        <p:txBody>
          <a:bodyPr>
            <a:normAutofit/>
          </a:bodyPr>
          <a:p>
            <a:r>
              <a:rPr dirty="0" lang="en-US"/>
              <a:t>They may be used in combination with </a:t>
            </a:r>
            <a:r>
              <a:rPr dirty="0" lang="en-US" err="1"/>
              <a:t>levodopa</a:t>
            </a:r>
            <a:r>
              <a:rPr dirty="0" lang="en-US"/>
              <a:t>. </a:t>
            </a:r>
          </a:p>
          <a:p>
            <a:r>
              <a:rPr dirty="0" lang="en-US"/>
              <a:t>They counteract the action of the neurotransmitter acetylcholine.</a:t>
            </a:r>
          </a:p>
          <a:p>
            <a:r>
              <a:rPr b="1" dirty="0" lang="en-US"/>
              <a:t>Dopamine Agonists. </a:t>
            </a:r>
            <a:r>
              <a:rPr dirty="0" lang="en-US" err="1"/>
              <a:t>Bromocriptine</a:t>
            </a:r>
            <a:r>
              <a:rPr dirty="0" lang="en-US"/>
              <a:t> </a:t>
            </a:r>
            <a:r>
              <a:rPr dirty="0" lang="en-US" err="1"/>
              <a:t>mesylate</a:t>
            </a:r>
            <a:r>
              <a:rPr dirty="0" lang="en-US"/>
              <a:t> and </a:t>
            </a:r>
            <a:r>
              <a:rPr dirty="0" lang="en-US" err="1"/>
              <a:t>pergolide</a:t>
            </a:r>
            <a:r>
              <a:rPr dirty="0" lang="en-US"/>
              <a:t> (ergot derivatives) are dopamine receptor agonists and are useful in postponing the initiation of </a:t>
            </a:r>
            <a:r>
              <a:rPr dirty="0" lang="en-US" err="1"/>
              <a:t>carbidopa</a:t>
            </a:r>
            <a:r>
              <a:rPr dirty="0" lang="en-US"/>
              <a:t> or </a:t>
            </a:r>
            <a:r>
              <a:rPr dirty="0" lang="en-US" err="1"/>
              <a:t>levodopa</a:t>
            </a:r>
            <a:r>
              <a:rPr dirty="0" lang="en-US"/>
              <a:t> therapy.</a:t>
            </a:r>
          </a:p>
          <a:p>
            <a:r>
              <a:rPr dirty="0" lang="en-US"/>
              <a:t>Dopamine agonists are often added to the medication regimen when </a:t>
            </a:r>
            <a:r>
              <a:rPr dirty="0" lang="en-US" err="1"/>
              <a:t>carbidopa</a:t>
            </a:r>
            <a:r>
              <a:rPr dirty="0" lang="en-US"/>
              <a:t> or </a:t>
            </a:r>
            <a:r>
              <a:rPr dirty="0" lang="en-US" err="1"/>
              <a:t>levodopa</a:t>
            </a:r>
            <a:r>
              <a:rPr dirty="0" lang="en-US"/>
              <a:t> loses effectiveness</a:t>
            </a:r>
          </a:p>
          <a:p>
            <a:r>
              <a:rPr b="1" dirty="0" lang="en-US"/>
              <a:t>Antidepressants. </a:t>
            </a:r>
            <a:r>
              <a:rPr dirty="0" lang="en-US" err="1"/>
              <a:t>Tricyclic</a:t>
            </a:r>
            <a:r>
              <a:rPr dirty="0" lang="en-US"/>
              <a:t> antidepressants may be prescribed to  alleviate the depression that is so common in Parkinson’s disease.</a:t>
            </a:r>
          </a:p>
          <a:p>
            <a:endParaRPr dirty="0" lang="en-US"/>
          </a:p>
          <a:p>
            <a:endParaRPr dirty="0" lang="en-US"/>
          </a:p>
          <a:p>
            <a:endParaRPr dirty="0"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530" name=""/>
        <p:cNvGrpSpPr/>
        <p:nvPr/>
      </p:nvGrpSpPr>
      <p:grpSpPr>
        <a:xfrm>
          <a:off x="0" y="0"/>
          <a:ext cx="0" cy="0"/>
          <a:chOff x="0" y="0"/>
          <a:chExt cx="0" cy="0"/>
        </a:xfrm>
      </p:grpSpPr>
      <p:sp>
        <p:nvSpPr>
          <p:cNvPr id="1049034" name="Content Placeholder 2"/>
          <p:cNvSpPr>
            <a:spLocks noGrp="1"/>
          </p:cNvSpPr>
          <p:nvPr>
            <p:ph idx="1"/>
          </p:nvPr>
        </p:nvSpPr>
        <p:spPr>
          <a:xfrm>
            <a:off x="0" y="0"/>
            <a:ext cx="9144000" cy="6858000"/>
          </a:xfrm>
        </p:spPr>
        <p:txBody>
          <a:bodyPr>
            <a:normAutofit/>
          </a:bodyPr>
          <a:p>
            <a:pPr>
              <a:buNone/>
            </a:pPr>
            <a:endParaRPr dirty="0" lang="en-US"/>
          </a:p>
          <a:p>
            <a:pPr>
              <a:buNone/>
            </a:pPr>
            <a:r>
              <a:rPr dirty="0" lang="en-US"/>
              <a:t>MAO inhibitors help to prevent breakdown of brain dopamine</a:t>
            </a:r>
          </a:p>
          <a:p>
            <a:pPr>
              <a:buNone/>
            </a:pPr>
            <a:r>
              <a:rPr dirty="0" lang="en-US"/>
              <a:t>SURGICAL MANAGEMENT:</a:t>
            </a:r>
          </a:p>
          <a:p>
            <a:pPr>
              <a:buNone/>
            </a:pPr>
            <a:r>
              <a:rPr dirty="0" lang="en-US"/>
              <a:t>Deep brain stimulation surgeons implant electrodes into a specific part of the brain and connected to a generator in the chest that send electrical impulses to the brain</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49035" name="Title 1"/>
          <p:cNvSpPr>
            <a:spLocks noGrp="1"/>
          </p:cNvSpPr>
          <p:nvPr>
            <p:ph type="title"/>
          </p:nvPr>
        </p:nvSpPr>
        <p:spPr>
          <a:xfrm>
            <a:off x="457200" y="0"/>
            <a:ext cx="8229600" cy="457200"/>
          </a:xfrm>
        </p:spPr>
        <p:txBody>
          <a:bodyPr>
            <a:normAutofit fontScale="90000"/>
          </a:bodyPr>
          <a:p>
            <a:r>
              <a:rPr b="1" dirty="0" lang="en-US"/>
              <a:t>NURSING PROCESS</a:t>
            </a:r>
            <a:endParaRPr dirty="0" lang="en-US"/>
          </a:p>
        </p:txBody>
      </p:sp>
      <p:sp>
        <p:nvSpPr>
          <p:cNvPr id="1049036" name="Content Placeholder 2"/>
          <p:cNvSpPr>
            <a:spLocks noGrp="1"/>
          </p:cNvSpPr>
          <p:nvPr>
            <p:ph idx="1"/>
          </p:nvPr>
        </p:nvSpPr>
        <p:spPr>
          <a:xfrm>
            <a:off x="0" y="457200"/>
            <a:ext cx="9144000" cy="6400800"/>
          </a:xfrm>
        </p:spPr>
        <p:txBody>
          <a:bodyPr>
            <a:normAutofit/>
          </a:bodyPr>
          <a:p>
            <a:pPr>
              <a:buNone/>
            </a:pPr>
            <a:r>
              <a:rPr b="1" dirty="0" lang="en-US"/>
              <a:t>Assessment</a:t>
            </a:r>
          </a:p>
          <a:p>
            <a:r>
              <a:rPr dirty="0" lang="en-US"/>
              <a:t>Assessment focuses on how the disease has affected the patient’s activities of daily living and functional abilities.</a:t>
            </a:r>
          </a:p>
          <a:p>
            <a:r>
              <a:rPr dirty="0" lang="en-US"/>
              <a:t> Patients are observed for degree of disability and the functional changes that occur throughout the day, such as responses to medication.</a:t>
            </a:r>
          </a:p>
          <a:p>
            <a:r>
              <a:rPr dirty="0" lang="en-US"/>
              <a:t> Nearly every patient with a movement disorder has some functional alteration and may have some type of behavioral dysfunction.</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49037" name="Title 1"/>
          <p:cNvSpPr>
            <a:spLocks noGrp="1"/>
          </p:cNvSpPr>
          <p:nvPr>
            <p:ph type="title"/>
          </p:nvPr>
        </p:nvSpPr>
        <p:spPr>
          <a:xfrm>
            <a:off x="457200" y="0"/>
            <a:ext cx="8229600" cy="685800"/>
          </a:xfrm>
        </p:spPr>
        <p:txBody>
          <a:bodyPr>
            <a:normAutofit fontScale="90000"/>
          </a:bodyPr>
          <a:p>
            <a:r>
              <a:rPr dirty="0" lang="en-US"/>
              <a:t>NURSING DIAGNOSES</a:t>
            </a:r>
          </a:p>
        </p:txBody>
      </p:sp>
      <p:sp>
        <p:nvSpPr>
          <p:cNvPr id="1049038" name="Content Placeholder 2"/>
          <p:cNvSpPr>
            <a:spLocks noGrp="1"/>
          </p:cNvSpPr>
          <p:nvPr>
            <p:ph idx="1"/>
          </p:nvPr>
        </p:nvSpPr>
        <p:spPr>
          <a:xfrm>
            <a:off x="0" y="533400"/>
            <a:ext cx="9144000" cy="6324600"/>
          </a:xfrm>
        </p:spPr>
        <p:txBody>
          <a:bodyPr>
            <a:normAutofit/>
          </a:bodyPr>
          <a:p>
            <a:r>
              <a:rPr dirty="0" lang="en-US"/>
              <a:t>Impaired physical mobility related to muscle rigidity and motor weakness</a:t>
            </a:r>
          </a:p>
          <a:p>
            <a:r>
              <a:rPr dirty="0" lang="en-US"/>
              <a:t>Self-care deficits (feeding, dressing, hygiene, and toileting) related to tremor and motor disturbance</a:t>
            </a:r>
          </a:p>
          <a:p>
            <a:r>
              <a:rPr dirty="0" lang="en-US"/>
              <a:t>Constipation related to medication and reduced activity</a:t>
            </a:r>
          </a:p>
          <a:p>
            <a:r>
              <a:rPr dirty="0" lang="en-US"/>
              <a:t>Imbalanced nutrition, less than body requirements, related to tremor, slowness in eating, difficulty in chewing and swallowing.</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49039" name="Title 1"/>
          <p:cNvSpPr>
            <a:spLocks noGrp="1"/>
          </p:cNvSpPr>
          <p:nvPr>
            <p:ph type="title"/>
          </p:nvPr>
        </p:nvSpPr>
        <p:spPr/>
        <p:txBody>
          <a:bodyPr/>
          <a:p>
            <a:r>
              <a:rPr dirty="0" lang="en-US"/>
              <a:t>AMYOTROPHIC LATERAL SCLEROSIS</a:t>
            </a:r>
            <a:endParaRPr dirty="0" lang="fr-FR"/>
          </a:p>
        </p:txBody>
      </p:sp>
      <p:sp>
        <p:nvSpPr>
          <p:cNvPr id="1049040" name="Content Placeholder 2"/>
          <p:cNvSpPr>
            <a:spLocks noGrp="1"/>
          </p:cNvSpPr>
          <p:nvPr>
            <p:ph idx="1"/>
          </p:nvPr>
        </p:nvSpPr>
        <p:spPr/>
        <p:txBody>
          <a:bodyPr>
            <a:normAutofit fontScale="77500" lnSpcReduction="20000"/>
          </a:bodyPr>
          <a:p>
            <a:r>
              <a:rPr dirty="0" lang="en-US"/>
              <a:t>Amyotrophic lateral sclerosis (ALS) is a disease of unknown cause in which there is a loss of motor neurons (nerve cells controlling muscles) </a:t>
            </a:r>
          </a:p>
          <a:p>
            <a:r>
              <a:rPr dirty="0" lang="en-US"/>
              <a:t>As these cells die, the muscle </a:t>
            </a:r>
            <a:r>
              <a:rPr dirty="0" lang="en-US" err="1"/>
              <a:t>ﬁbers</a:t>
            </a:r>
            <a:r>
              <a:rPr dirty="0" lang="en-US"/>
              <a:t> that they supply undergo atrophic changes. Neuronal degeneration may occur in both the upper and lower motor neuron systems. </a:t>
            </a:r>
          </a:p>
          <a:p>
            <a:r>
              <a:rPr dirty="0" lang="en-US"/>
              <a:t>Several theories exist regarding the cause of ALS, including autoimmune disease and free radical damage. </a:t>
            </a:r>
          </a:p>
          <a:p>
            <a:r>
              <a:rPr dirty="0" lang="en-US"/>
              <a:t>The leading theory held by researchers is that </a:t>
            </a:r>
            <a:r>
              <a:rPr dirty="0" lang="en-US" err="1"/>
              <a:t>overexcitation</a:t>
            </a:r>
            <a:r>
              <a:rPr dirty="0" lang="en-US"/>
              <a:t> of nerve cells by the neurotransmitter glutamate leads to cell injury and neuronal degeneration. </a:t>
            </a:r>
          </a:p>
          <a:p>
            <a:r>
              <a:rPr dirty="0" lang="en-US"/>
              <a:t>ALS affects more men than women, with onset occurring usually in the fifth or sixth decade. </a:t>
            </a:r>
            <a:endParaRPr dirty="0"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653" name="Title 1"/>
          <p:cNvSpPr>
            <a:spLocks noGrp="1"/>
          </p:cNvSpPr>
          <p:nvPr>
            <p:ph type="title"/>
          </p:nvPr>
        </p:nvSpPr>
        <p:spPr/>
        <p:txBody>
          <a:bodyPr/>
          <a:p>
            <a:endParaRPr lang="en-US"/>
          </a:p>
        </p:txBody>
      </p:sp>
      <p:sp>
        <p:nvSpPr>
          <p:cNvPr id="1048654" name="Content Placeholder 2"/>
          <p:cNvSpPr>
            <a:spLocks noGrp="1"/>
          </p:cNvSpPr>
          <p:nvPr>
            <p:ph idx="1"/>
          </p:nvPr>
        </p:nvSpPr>
        <p:spPr/>
        <p:txBody>
          <a:bodyPr/>
          <a:p>
            <a:r>
              <a:rPr dirty="0" lang="en-US"/>
              <a:t>Assignment: Read and make notes on peripheral nerves examination.</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49041" name="Title 1"/>
          <p:cNvSpPr>
            <a:spLocks noGrp="1"/>
          </p:cNvSpPr>
          <p:nvPr>
            <p:ph type="title"/>
          </p:nvPr>
        </p:nvSpPr>
        <p:spPr/>
        <p:txBody>
          <a:bodyPr>
            <a:normAutofit fontScale="90000"/>
          </a:bodyPr>
          <a:p>
            <a:r>
              <a:rPr dirty="0" lang="en-US"/>
              <a:t>Clinical Manifestations</a:t>
            </a:r>
            <a:br>
              <a:rPr dirty="0" lang="en-US"/>
            </a:br>
            <a:endParaRPr dirty="0" lang="fr-FR"/>
          </a:p>
        </p:txBody>
      </p:sp>
      <p:sp>
        <p:nvSpPr>
          <p:cNvPr id="1049042" name="Content Placeholder 2"/>
          <p:cNvSpPr>
            <a:spLocks noGrp="1"/>
          </p:cNvSpPr>
          <p:nvPr>
            <p:ph idx="1"/>
          </p:nvPr>
        </p:nvSpPr>
        <p:spPr/>
        <p:txBody>
          <a:bodyPr>
            <a:normAutofit fontScale="85000" lnSpcReduction="10000"/>
          </a:bodyPr>
          <a:p>
            <a:r>
              <a:rPr dirty="0" lang="en-US"/>
              <a:t>depend on the location of the affected motor neurons, because </a:t>
            </a:r>
            <a:r>
              <a:rPr dirty="0" lang="en-US" err="1"/>
              <a:t>speciﬁc</a:t>
            </a:r>
            <a:r>
              <a:rPr dirty="0" lang="en-US"/>
              <a:t> neurons activate </a:t>
            </a:r>
            <a:r>
              <a:rPr dirty="0" lang="en-US" err="1"/>
              <a:t>speciﬁc</a:t>
            </a:r>
            <a:r>
              <a:rPr dirty="0" lang="en-US"/>
              <a:t> muscle fibers. </a:t>
            </a:r>
          </a:p>
          <a:p>
            <a:r>
              <a:rPr dirty="0" lang="en-US"/>
              <a:t>The chief symptoms are fatigue, progressive muscle weakness, cramps, </a:t>
            </a:r>
            <a:r>
              <a:rPr dirty="0" lang="en-US" err="1"/>
              <a:t>fasciculations</a:t>
            </a:r>
            <a:r>
              <a:rPr dirty="0" lang="en-US"/>
              <a:t> (twitching), and </a:t>
            </a:r>
            <a:r>
              <a:rPr dirty="0" lang="en-US" err="1"/>
              <a:t>incoordination</a:t>
            </a:r>
            <a:r>
              <a:rPr dirty="0" lang="en-US"/>
              <a:t> </a:t>
            </a:r>
          </a:p>
          <a:p>
            <a:r>
              <a:rPr dirty="0" lang="en-US"/>
              <a:t>Loss of motor neurons in the anterior horns of the spinal cord results in progressive weakness and atrophy of the muscles of the arms, trunk, or legs. Spasticity usually is present, and the deep tendon stretch </a:t>
            </a:r>
            <a:r>
              <a:rPr dirty="0" lang="en-US" err="1"/>
              <a:t>reﬂexes</a:t>
            </a:r>
            <a:r>
              <a:rPr dirty="0" lang="en-US"/>
              <a:t> become brisk and overactive..</a:t>
            </a:r>
            <a:endParaRPr dirty="0" lang="fr-F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49043" name="Title 1"/>
          <p:cNvSpPr>
            <a:spLocks noGrp="1"/>
          </p:cNvSpPr>
          <p:nvPr>
            <p:ph type="title"/>
          </p:nvPr>
        </p:nvSpPr>
        <p:spPr/>
        <p:txBody>
          <a:bodyPr/>
          <a:p>
            <a:endParaRPr dirty="0" lang="fr-FR"/>
          </a:p>
        </p:txBody>
      </p:sp>
      <p:sp>
        <p:nvSpPr>
          <p:cNvPr id="1049044" name="Content Placeholder 2"/>
          <p:cNvSpPr>
            <a:spLocks noGrp="1"/>
          </p:cNvSpPr>
          <p:nvPr>
            <p:ph idx="1"/>
          </p:nvPr>
        </p:nvSpPr>
        <p:spPr/>
        <p:txBody>
          <a:bodyPr>
            <a:normAutofit fontScale="92500" lnSpcReduction="10000"/>
          </a:bodyPr>
          <a:p>
            <a:r>
              <a:rPr dirty="0" lang="en-US"/>
              <a:t>In about 25% of patients, weakness starts in the muscles sup-plied by the cranial nerves, and there is </a:t>
            </a:r>
            <a:r>
              <a:rPr dirty="0" lang="en-US" err="1"/>
              <a:t>difﬁculty</a:t>
            </a:r>
            <a:r>
              <a:rPr dirty="0" lang="en-US"/>
              <a:t> talking, swallowing, and ultimately breathing. </a:t>
            </a:r>
          </a:p>
          <a:p>
            <a:r>
              <a:rPr dirty="0" lang="en-US"/>
              <a:t>Eventually, respiratory function is compromised. The prognosis generally is based on the area of the CNS in- </a:t>
            </a:r>
            <a:r>
              <a:rPr dirty="0" lang="en-US" err="1"/>
              <a:t>volved</a:t>
            </a:r>
            <a:r>
              <a:rPr dirty="0" lang="en-US"/>
              <a:t> and the speed with which the disease progresses. Death usually occurs as a result of infection, respiratory failure, or aspiration..</a:t>
            </a:r>
          </a:p>
          <a:p>
            <a:endParaRPr dirty="0" lang="fr-F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9045" name="Title 1"/>
          <p:cNvSpPr>
            <a:spLocks noGrp="1"/>
          </p:cNvSpPr>
          <p:nvPr>
            <p:ph type="title"/>
          </p:nvPr>
        </p:nvSpPr>
        <p:spPr/>
        <p:txBody>
          <a:bodyPr>
            <a:normAutofit fontScale="90000"/>
          </a:bodyPr>
          <a:p>
            <a:r>
              <a:rPr dirty="0" lang="en-US"/>
              <a:t>Management</a:t>
            </a:r>
            <a:br>
              <a:rPr dirty="0" lang="en-US"/>
            </a:br>
            <a:endParaRPr dirty="0" lang="fr-FR"/>
          </a:p>
        </p:txBody>
      </p:sp>
      <p:sp>
        <p:nvSpPr>
          <p:cNvPr id="1049046" name="Content Placeholder 2"/>
          <p:cNvSpPr>
            <a:spLocks noGrp="1"/>
          </p:cNvSpPr>
          <p:nvPr>
            <p:ph idx="1"/>
          </p:nvPr>
        </p:nvSpPr>
        <p:spPr/>
        <p:txBody>
          <a:bodyPr>
            <a:normAutofit fontScale="92500"/>
          </a:bodyPr>
          <a:p>
            <a:r>
              <a:rPr dirty="0" lang="en-US"/>
              <a:t>There is no </a:t>
            </a:r>
            <a:r>
              <a:rPr dirty="0" lang="en-US" err="1"/>
              <a:t>speciﬁc</a:t>
            </a:r>
            <a:r>
              <a:rPr dirty="0" lang="en-US"/>
              <a:t> therapy for ALS. The main focus of medical and nursing management is on interventions to maintain or improve function, well-being, and quality of life </a:t>
            </a:r>
          </a:p>
          <a:p>
            <a:r>
              <a:rPr dirty="0" lang="en-US"/>
              <a:t>The medication </a:t>
            </a:r>
            <a:r>
              <a:rPr dirty="0" lang="en-US" err="1"/>
              <a:t>riluzole</a:t>
            </a:r>
            <a:r>
              <a:rPr dirty="0" lang="en-US"/>
              <a:t> (</a:t>
            </a:r>
            <a:r>
              <a:rPr dirty="0" lang="en-US" err="1"/>
              <a:t>Rilutek</a:t>
            </a:r>
            <a:r>
              <a:rPr dirty="0" lang="en-US"/>
              <a:t>), a glutamate antagonist, slows the deterioration of motor neurons.). Symptomatic treatment and </a:t>
            </a:r>
            <a:r>
              <a:rPr dirty="0" lang="en-US" err="1"/>
              <a:t>rehabilitativ</a:t>
            </a:r>
            <a:r>
              <a:rPr dirty="0" lang="en-US"/>
              <a:t> e measures are employed to support the patient and improve the quality of life</a:t>
            </a:r>
            <a:endParaRPr dirty="0" lang="fr-F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49047" name="Title 1"/>
          <p:cNvSpPr>
            <a:spLocks noGrp="1"/>
          </p:cNvSpPr>
          <p:nvPr>
            <p:ph type="title"/>
          </p:nvPr>
        </p:nvSpPr>
        <p:spPr/>
        <p:txBody>
          <a:bodyPr/>
          <a:p>
            <a:endParaRPr dirty="0" lang="fr-FR"/>
          </a:p>
        </p:txBody>
      </p:sp>
      <p:sp>
        <p:nvSpPr>
          <p:cNvPr id="1049048" name="Content Placeholder 2"/>
          <p:cNvSpPr>
            <a:spLocks noGrp="1"/>
          </p:cNvSpPr>
          <p:nvPr>
            <p:ph idx="1"/>
          </p:nvPr>
        </p:nvSpPr>
        <p:spPr/>
        <p:txBody>
          <a:bodyPr/>
          <a:p>
            <a:r>
              <a:rPr dirty="0" lang="en-US"/>
              <a:t>Most patients with ALS are managed at home and in the community, with hospitalization for acute problems. The most common reasons for hospitalization are dehydration and </a:t>
            </a:r>
            <a:r>
              <a:rPr dirty="0" lang="en-US" err="1"/>
              <a:t>malnu</a:t>
            </a:r>
            <a:r>
              <a:rPr dirty="0" lang="en-US"/>
              <a:t>- </a:t>
            </a:r>
            <a:r>
              <a:rPr dirty="0" lang="en-US" err="1"/>
              <a:t>trition</a:t>
            </a:r>
            <a:r>
              <a:rPr dirty="0" lang="en-US"/>
              <a:t>, pneumonia, and respiratory failure</a:t>
            </a:r>
            <a:endParaRPr dirty="0" lang="fr-F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49049" name="Title 1"/>
          <p:cNvSpPr>
            <a:spLocks noGrp="1"/>
          </p:cNvSpPr>
          <p:nvPr>
            <p:ph type="title"/>
          </p:nvPr>
        </p:nvSpPr>
        <p:spPr/>
        <p:txBody>
          <a:bodyPr/>
          <a:p>
            <a:r>
              <a:rPr dirty="0" lang="en-US"/>
              <a:t>Management </a:t>
            </a:r>
          </a:p>
        </p:txBody>
      </p:sp>
      <p:sp>
        <p:nvSpPr>
          <p:cNvPr id="1049050" name="Content Placeholder 2"/>
          <p:cNvSpPr>
            <a:spLocks noGrp="1"/>
          </p:cNvSpPr>
          <p:nvPr>
            <p:ph idx="1"/>
          </p:nvPr>
        </p:nvSpPr>
        <p:spPr/>
        <p:txBody>
          <a:bodyPr>
            <a:normAutofit fontScale="77500" lnSpcReduction="20000"/>
          </a:bodyPr>
          <a:p>
            <a:r>
              <a:rPr dirty="0" lang="en-US" err="1"/>
              <a:t>Enteral</a:t>
            </a:r>
            <a:r>
              <a:rPr dirty="0" lang="en-US"/>
              <a:t> nutrition via </a:t>
            </a:r>
            <a:r>
              <a:rPr dirty="0" lang="en-US" err="1"/>
              <a:t>percutaneous</a:t>
            </a:r>
            <a:r>
              <a:rPr dirty="0" lang="en-US"/>
              <a:t> endoscopic </a:t>
            </a:r>
            <a:r>
              <a:rPr dirty="0" lang="en-US" err="1"/>
              <a:t>gastrostomy</a:t>
            </a:r>
            <a:r>
              <a:rPr dirty="0" lang="en-US"/>
              <a:t> to stabilize body weight in patients with impaired oral intake</a:t>
            </a:r>
          </a:p>
          <a:p>
            <a:r>
              <a:rPr dirty="0" lang="en-US"/>
              <a:t>Mechanical ventilation </a:t>
            </a:r>
          </a:p>
          <a:p>
            <a:r>
              <a:rPr dirty="0" lang="en-US"/>
              <a:t>Mechanical </a:t>
            </a:r>
            <a:r>
              <a:rPr dirty="0" lang="en-US" err="1"/>
              <a:t>insufflation.exsufflation</a:t>
            </a:r>
            <a:r>
              <a:rPr dirty="0" lang="en-US"/>
              <a:t> is considered to clear secretions in patients with reduced peak cough flow</a:t>
            </a:r>
          </a:p>
          <a:p>
            <a:r>
              <a:rPr dirty="0" lang="en-US"/>
              <a:t>Muscle relaxants to relieve spasticity</a:t>
            </a:r>
          </a:p>
          <a:p>
            <a:r>
              <a:rPr dirty="0" lang="en-US" err="1"/>
              <a:t>Mucolytics</a:t>
            </a:r>
            <a:r>
              <a:rPr dirty="0" lang="en-US"/>
              <a:t>  for thickened secretions</a:t>
            </a:r>
          </a:p>
          <a:p>
            <a:r>
              <a:rPr dirty="0" lang="en-US" err="1"/>
              <a:t>Loraxepam</a:t>
            </a:r>
            <a:r>
              <a:rPr dirty="0" lang="en-US"/>
              <a:t> for anxiety</a:t>
            </a:r>
          </a:p>
          <a:p>
            <a:r>
              <a:rPr dirty="0" lang="en-US" err="1"/>
              <a:t>Nonsteroidal</a:t>
            </a:r>
            <a:r>
              <a:rPr dirty="0" lang="en-US"/>
              <a:t>  anti inflammatory  drugs</a:t>
            </a:r>
          </a:p>
          <a:p>
            <a:r>
              <a:rPr dirty="0" lang="en-US"/>
              <a:t>Selective serotonin reuptake  inhibitors for depression</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49051" name="Title 1"/>
          <p:cNvSpPr>
            <a:spLocks noGrp="1"/>
          </p:cNvSpPr>
          <p:nvPr>
            <p:ph type="title"/>
          </p:nvPr>
        </p:nvSpPr>
        <p:spPr/>
        <p:txBody>
          <a:bodyPr/>
          <a:p>
            <a:endParaRPr lang="en-US"/>
          </a:p>
        </p:txBody>
      </p:sp>
      <p:sp>
        <p:nvSpPr>
          <p:cNvPr id="1049052" name="Content Placeholder 2"/>
          <p:cNvSpPr>
            <a:spLocks noGrp="1"/>
          </p:cNvSpPr>
          <p:nvPr>
            <p:ph idx="1"/>
          </p:nvPr>
        </p:nvSpPr>
        <p:spPr/>
        <p:txBody>
          <a:bodyPr/>
          <a:p>
            <a:r>
              <a:rPr dirty="0" lang="en-US"/>
              <a:t>Assignment: Read and make notes on dementia</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49053" name="Title 1"/>
          <p:cNvSpPr>
            <a:spLocks noGrp="1"/>
          </p:cNvSpPr>
          <p:nvPr>
            <p:ph type="title"/>
          </p:nvPr>
        </p:nvSpPr>
        <p:spPr>
          <a:xfrm>
            <a:off x="457200" y="0"/>
            <a:ext cx="8229600" cy="762000"/>
          </a:xfrm>
        </p:spPr>
        <p:txBody>
          <a:bodyPr/>
          <a:p>
            <a:r>
              <a:rPr b="1" dirty="0" lang="en-US"/>
              <a:t>ALZHEIMER’S DISEASE</a:t>
            </a:r>
            <a:endParaRPr dirty="0" lang="en-US"/>
          </a:p>
        </p:txBody>
      </p:sp>
      <p:sp>
        <p:nvSpPr>
          <p:cNvPr id="1049054" name="Content Placeholder 2"/>
          <p:cNvSpPr>
            <a:spLocks noGrp="1"/>
          </p:cNvSpPr>
          <p:nvPr>
            <p:ph idx="1"/>
          </p:nvPr>
        </p:nvSpPr>
        <p:spPr>
          <a:xfrm>
            <a:off x="0" y="685800"/>
            <a:ext cx="9144000" cy="6248400"/>
          </a:xfrm>
        </p:spPr>
        <p:txBody>
          <a:bodyPr>
            <a:normAutofit/>
          </a:bodyPr>
          <a:p>
            <a:r>
              <a:rPr dirty="0" sz="2800" lang="en-US"/>
              <a:t>Alzheimer’s disease, or senile dementia of the Alzheimer’s type, is an acquired chronic, progressive, and degenerative brain disorder accompanied by cognitive  and </a:t>
            </a:r>
            <a:r>
              <a:rPr dirty="0" sz="2800" lang="en-US" err="1"/>
              <a:t>behavioural</a:t>
            </a:r>
            <a:r>
              <a:rPr dirty="0" sz="2800" lang="en-US"/>
              <a:t> </a:t>
            </a:r>
            <a:r>
              <a:rPr dirty="0" sz="2800" lang="en-US" err="1"/>
              <a:t>impairement</a:t>
            </a:r>
            <a:r>
              <a:rPr dirty="0" sz="2800" lang="en-US"/>
              <a:t> and markedly interferes with social and occupational functioning .</a:t>
            </a:r>
          </a:p>
          <a:p>
            <a:r>
              <a:rPr dirty="0" sz="2800" lang="en-US"/>
              <a:t>About 10% of the population older than age 65 are </a:t>
            </a:r>
            <a:r>
              <a:rPr dirty="0" sz="2800" lang="en-US" err="1"/>
              <a:t>af</a:t>
            </a:r>
            <a:r>
              <a:rPr dirty="0" sz="2800" lang="en-US"/>
              <a:t>- </a:t>
            </a:r>
            <a:r>
              <a:rPr dirty="0" sz="2800" lang="en-US" err="1"/>
              <a:t>fected</a:t>
            </a:r>
            <a:r>
              <a:rPr dirty="0" sz="2800" lang="en-US"/>
              <a:t>, and the prevalence reaches 47% by age 85</a:t>
            </a:r>
          </a:p>
          <a:p>
            <a:r>
              <a:rPr dirty="0" sz="2800" lang="en-US"/>
              <a:t>It is an incurable disease with a long progressive course.</a:t>
            </a:r>
          </a:p>
          <a:p>
            <a:r>
              <a:rPr dirty="0" sz="2800" lang="en-US"/>
              <a:t> Research suggests that </a:t>
            </a:r>
            <a:r>
              <a:rPr dirty="0" sz="2800" lang="en-US" err="1"/>
              <a:t>inﬂammation</a:t>
            </a:r>
            <a:r>
              <a:rPr dirty="0" sz="2800" lang="en-US"/>
              <a:t> plays a role in the pathophysiology of the Disease</a:t>
            </a:r>
          </a:p>
          <a:p>
            <a:endParaRPr b="1" dirty="0" sz="2800" lang="en-US"/>
          </a:p>
          <a:p>
            <a:endParaRPr b="1" dirty="0" sz="2800" lang="en-US"/>
          </a:p>
          <a:p>
            <a:endParaRPr b="1" dirty="0" sz="2800" lang="en-US"/>
          </a:p>
          <a:p>
            <a:endParaRPr b="1" dirty="0" sz="2800" lang="en-US"/>
          </a:p>
          <a:p>
            <a:pPr>
              <a:buNone/>
            </a:pPr>
            <a:endParaRPr dirty="0" lang="en-US"/>
          </a:p>
          <a:p>
            <a:pPr>
              <a:buNone/>
            </a:pPr>
            <a:endParaRPr dirty="0" lang="en-US"/>
          </a:p>
          <a:p>
            <a:endParaRPr dirty="0" lang="en-US"/>
          </a:p>
          <a:p>
            <a:endParaRPr dirty="0" 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sp>
        <p:nvSpPr>
          <p:cNvPr id="1049055" name="Title 1"/>
          <p:cNvSpPr>
            <a:spLocks noGrp="1"/>
          </p:cNvSpPr>
          <p:nvPr>
            <p:ph type="title"/>
          </p:nvPr>
        </p:nvSpPr>
        <p:spPr/>
        <p:txBody>
          <a:bodyPr/>
          <a:p>
            <a:endParaRPr lang="fr-FR"/>
          </a:p>
        </p:txBody>
      </p:sp>
      <p:sp>
        <p:nvSpPr>
          <p:cNvPr id="1049056" name="Content Placeholder 2"/>
          <p:cNvSpPr>
            <a:spLocks noGrp="1"/>
          </p:cNvSpPr>
          <p:nvPr>
            <p:ph idx="1"/>
          </p:nvPr>
        </p:nvSpPr>
        <p:spPr/>
        <p:txBody>
          <a:bodyPr/>
          <a:p>
            <a:r>
              <a:rPr dirty="0" lang="en-US"/>
              <a:t>In AD plaques develops in the hippocampus a structure deep in the brain that helps encode memory  &amp; in other areas of the cerebral cortex used in thinking and making decisions</a:t>
            </a:r>
          </a:p>
          <a:p>
            <a:endParaRPr dirty="0" lang="fr-F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49057" name="Title 1"/>
          <p:cNvSpPr>
            <a:spLocks noGrp="1"/>
          </p:cNvSpPr>
          <p:nvPr>
            <p:ph type="title"/>
          </p:nvPr>
        </p:nvSpPr>
        <p:spPr/>
        <p:txBody>
          <a:bodyPr>
            <a:normAutofit fontScale="90000"/>
          </a:bodyPr>
          <a:p>
            <a:r>
              <a:rPr b="1" dirty="0" lang="en-US"/>
              <a:t>RISK FACTORS </a:t>
            </a:r>
            <a:br>
              <a:rPr b="1" dirty="0" lang="en-US"/>
            </a:br>
            <a:endParaRPr dirty="0" lang="fr-FR"/>
          </a:p>
        </p:txBody>
      </p:sp>
      <p:sp>
        <p:nvSpPr>
          <p:cNvPr id="1049058" name="Content Placeholder 2"/>
          <p:cNvSpPr>
            <a:spLocks noGrp="1"/>
          </p:cNvSpPr>
          <p:nvPr>
            <p:ph idx="1"/>
          </p:nvPr>
        </p:nvSpPr>
        <p:spPr/>
        <p:txBody>
          <a:bodyPr>
            <a:normAutofit fontScale="70000" lnSpcReduction="20000"/>
          </a:bodyPr>
          <a:p>
            <a:r>
              <a:rPr dirty="0" lang="en-US"/>
              <a:t>Advanced age</a:t>
            </a:r>
          </a:p>
          <a:p>
            <a:r>
              <a:rPr dirty="0" lang="en-US"/>
              <a:t>Family history vascular factors</a:t>
            </a:r>
          </a:p>
          <a:p>
            <a:r>
              <a:rPr dirty="0" lang="en-US"/>
              <a:t>Inflammatory markers </a:t>
            </a:r>
          </a:p>
          <a:p>
            <a:r>
              <a:rPr dirty="0" lang="en-US"/>
              <a:t>Traumatic brain injury </a:t>
            </a:r>
          </a:p>
          <a:p>
            <a:r>
              <a:rPr b="1" dirty="0" lang="en-US"/>
              <a:t>Signs and symptoms </a:t>
            </a:r>
          </a:p>
          <a:p>
            <a:r>
              <a:rPr dirty="0" lang="en-US"/>
              <a:t>Memory loss</a:t>
            </a:r>
          </a:p>
          <a:p>
            <a:r>
              <a:rPr dirty="0" lang="en-US"/>
              <a:t>Confusion about location of familiar places</a:t>
            </a:r>
          </a:p>
          <a:p>
            <a:r>
              <a:rPr dirty="0" lang="en-US"/>
              <a:t>Taking longer to accomplish normal daily tasks</a:t>
            </a:r>
          </a:p>
          <a:p>
            <a:r>
              <a:rPr dirty="0" lang="en-US"/>
              <a:t>They may repeat the same stories</a:t>
            </a:r>
          </a:p>
          <a:p>
            <a:r>
              <a:rPr dirty="0" lang="en-US"/>
              <a:t>Compromised judgment</a:t>
            </a:r>
          </a:p>
          <a:p>
            <a:r>
              <a:rPr dirty="0" lang="en-US"/>
              <a:t>Mood and personality changes increased anxiety</a:t>
            </a:r>
          </a:p>
          <a:p>
            <a:r>
              <a:rPr dirty="0" lang="en-US"/>
              <a:t>Shortened attention span</a:t>
            </a:r>
            <a:endParaRPr dirty="0" lang="fr-F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49059" name="Title 1"/>
          <p:cNvSpPr>
            <a:spLocks noGrp="1"/>
          </p:cNvSpPr>
          <p:nvPr>
            <p:ph type="title"/>
          </p:nvPr>
        </p:nvSpPr>
        <p:spPr/>
        <p:txBody>
          <a:bodyPr/>
          <a:p>
            <a:r>
              <a:rPr dirty="0" lang="en-US"/>
              <a:t>Continuation  </a:t>
            </a:r>
          </a:p>
        </p:txBody>
      </p:sp>
      <p:sp>
        <p:nvSpPr>
          <p:cNvPr id="1049060" name="Content Placeholder 2"/>
          <p:cNvSpPr>
            <a:spLocks noGrp="1"/>
          </p:cNvSpPr>
          <p:nvPr>
            <p:ph idx="1"/>
          </p:nvPr>
        </p:nvSpPr>
        <p:spPr>
          <a:xfrm>
            <a:off x="457200" y="1295400"/>
            <a:ext cx="8229600" cy="4830763"/>
          </a:xfrm>
        </p:spPr>
        <p:txBody>
          <a:bodyPr>
            <a:normAutofit fontScale="25000" lnSpcReduction="20000"/>
          </a:bodyPr>
          <a:p>
            <a:endParaRPr b="1" dirty="0" lang="en-US"/>
          </a:p>
          <a:p>
            <a:endParaRPr dirty="0" sz="8000" lang="en-US"/>
          </a:p>
          <a:p>
            <a:r>
              <a:rPr dirty="0" sz="12800" lang="en-US"/>
              <a:t>Difficulty with language </a:t>
            </a:r>
          </a:p>
          <a:p>
            <a:r>
              <a:rPr dirty="0" sz="12800" lang="en-US"/>
              <a:t>Hallucinations delusions, irritability</a:t>
            </a:r>
          </a:p>
          <a:p>
            <a:r>
              <a:rPr dirty="0" sz="12800" lang="en-US"/>
              <a:t>Weight </a:t>
            </a:r>
            <a:r>
              <a:rPr dirty="0" sz="12800" lang="en-US" err="1"/>
              <a:t>loss,seizures,lack</a:t>
            </a:r>
            <a:r>
              <a:rPr dirty="0" sz="12800" lang="en-US"/>
              <a:t> of bladder and bowel control</a:t>
            </a:r>
          </a:p>
          <a:p>
            <a:r>
              <a:rPr dirty="0" sz="12800" lang="en-US"/>
              <a:t>The patient is often unable to recognize the consequences of his or her actions and will therefore exhibit impulsive behavior.</a:t>
            </a:r>
          </a:p>
          <a:p>
            <a:endParaRPr b="1" dirty="0" sz="8000" lang="en-US"/>
          </a:p>
          <a:p>
            <a:pPr>
              <a:buNone/>
            </a:pPr>
            <a:endParaRPr dirty="0" sz="8000" lang="en-US"/>
          </a:p>
          <a:p>
            <a:pPr>
              <a:buNone/>
            </a:pPr>
            <a:r>
              <a:rPr b="1" dirty="0" sz="8000" 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8655" name="Title 1"/>
          <p:cNvSpPr>
            <a:spLocks noGrp="1"/>
          </p:cNvSpPr>
          <p:nvPr>
            <p:ph type="title"/>
          </p:nvPr>
        </p:nvSpPr>
        <p:spPr>
          <a:xfrm>
            <a:off x="457200" y="0"/>
            <a:ext cx="8229600" cy="838200"/>
          </a:xfrm>
        </p:spPr>
        <p:txBody>
          <a:bodyPr>
            <a:normAutofit/>
          </a:bodyPr>
          <a:p>
            <a:r>
              <a:rPr b="1" dirty="0" lang="en-US"/>
              <a:t>Examining the Reflexes</a:t>
            </a:r>
            <a:endParaRPr dirty="0" lang="en-US"/>
          </a:p>
        </p:txBody>
      </p:sp>
      <p:sp>
        <p:nvSpPr>
          <p:cNvPr id="1048656" name="Content Placeholder 2"/>
          <p:cNvSpPr>
            <a:spLocks noGrp="1"/>
          </p:cNvSpPr>
          <p:nvPr>
            <p:ph idx="1"/>
          </p:nvPr>
        </p:nvSpPr>
        <p:spPr>
          <a:xfrm>
            <a:off x="0" y="838200"/>
            <a:ext cx="9144000" cy="6019800"/>
          </a:xfrm>
        </p:spPr>
        <p:txBody>
          <a:bodyPr>
            <a:normAutofit/>
          </a:bodyPr>
          <a:p>
            <a:r>
              <a:rPr dirty="0" sz="3600" lang="en-US"/>
              <a:t>The motor reflexes are involuntary contractions of muscles or muscle groups in response to abrupt stretching near the site of the muscle’s insertion.</a:t>
            </a:r>
          </a:p>
          <a:p>
            <a:r>
              <a:rPr dirty="0" sz="3600" lang="en-US"/>
              <a:t>The tendon is struck directly with a reflex hammer. </a:t>
            </a:r>
          </a:p>
          <a:p>
            <a:pPr>
              <a:buNone/>
            </a:pPr>
            <a:endParaRPr dirty="0" 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49061" name="Title 1"/>
          <p:cNvSpPr>
            <a:spLocks noGrp="1"/>
          </p:cNvSpPr>
          <p:nvPr>
            <p:ph type="title"/>
          </p:nvPr>
        </p:nvSpPr>
        <p:spPr/>
        <p:txBody>
          <a:bodyPr/>
          <a:p>
            <a:endParaRPr lang="en-SG"/>
          </a:p>
        </p:txBody>
      </p:sp>
      <p:sp>
        <p:nvSpPr>
          <p:cNvPr id="1049062" name="Content Placeholder 2"/>
          <p:cNvSpPr>
            <a:spLocks noGrp="1"/>
          </p:cNvSpPr>
          <p:nvPr>
            <p:ph idx="1"/>
          </p:nvPr>
        </p:nvSpPr>
        <p:spPr/>
        <p:txBody>
          <a:bodyPr>
            <a:normAutofit fontScale="92500" lnSpcReduction="20000"/>
          </a:bodyPr>
          <a:p>
            <a:pPr indent="0" marL="0">
              <a:buNone/>
            </a:pPr>
            <a:endParaRPr dirty="0" lang="en-US"/>
          </a:p>
          <a:p>
            <a:pPr indent="0" marL="0">
              <a:buNone/>
            </a:pPr>
            <a:r>
              <a:rPr dirty="0" lang="en-US"/>
              <a:t>. Personality changes are also usually evident. The patient may become depressed, suspicious, paranoid, hostile, and even combative. </a:t>
            </a:r>
          </a:p>
          <a:p>
            <a:pPr indent="0" marL="0">
              <a:buNone/>
            </a:pPr>
            <a:r>
              <a:rPr dirty="0" lang="en-US"/>
              <a:t>Progression of the disease intensifies the symptoms: speaking skills deteriorate to nonsense syllables, agitation and physical activity increase, and the patient may wander at night. Eventually, assistance is needed for most ADLs, including eating and toileting, since dysphagia occurs and incontinence develops. </a:t>
            </a:r>
            <a:endParaRPr dirty="0" lang="en-SG"/>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49063" name="Title 1"/>
          <p:cNvSpPr>
            <a:spLocks noGrp="1"/>
          </p:cNvSpPr>
          <p:nvPr>
            <p:ph type="title"/>
          </p:nvPr>
        </p:nvSpPr>
        <p:spPr/>
        <p:txBody>
          <a:bodyPr/>
          <a:p>
            <a:r>
              <a:rPr dirty="0" lang="en-US"/>
              <a:t>Medical Management</a:t>
            </a:r>
            <a:endParaRPr dirty="0" lang="en-SG"/>
          </a:p>
        </p:txBody>
      </p:sp>
      <p:sp>
        <p:nvSpPr>
          <p:cNvPr id="1049064" name="Content Placeholder 2"/>
          <p:cNvSpPr>
            <a:spLocks noGrp="1"/>
          </p:cNvSpPr>
          <p:nvPr>
            <p:ph idx="1"/>
          </p:nvPr>
        </p:nvSpPr>
        <p:spPr/>
        <p:txBody>
          <a:bodyPr>
            <a:normAutofit/>
          </a:bodyPr>
          <a:p>
            <a:r>
              <a:rPr dirty="0" lang="en-US"/>
              <a:t>tacrine hydrochloride (Cognex). This agent enhances acetylcholine uptake in the brain, thus maintaining memory skills for a period of time. </a:t>
            </a:r>
          </a:p>
          <a:p>
            <a:r>
              <a:rPr dirty="0" lang="en-US"/>
              <a:t>donepezil (Aricept), a second medication in this category of acetylcholinesterase inhibitors, was introduced. </a:t>
            </a:r>
          </a:p>
          <a:p>
            <a:r>
              <a:rPr dirty="0" lang="en-US"/>
              <a:t>rivastigmine (Exelon)</a:t>
            </a:r>
            <a:endParaRPr dirty="0" lang="en-SG"/>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546" name=""/>
        <p:cNvGrpSpPr/>
        <p:nvPr/>
      </p:nvGrpSpPr>
      <p:grpSpPr>
        <a:xfrm>
          <a:off x="0" y="0"/>
          <a:ext cx="0" cy="0"/>
          <a:chOff x="0" y="0"/>
          <a:chExt cx="0" cy="0"/>
        </a:xfrm>
      </p:grpSpPr>
      <p:sp>
        <p:nvSpPr>
          <p:cNvPr id="1049065" name="Title 1"/>
          <p:cNvSpPr>
            <a:spLocks noGrp="1"/>
          </p:cNvSpPr>
          <p:nvPr>
            <p:ph type="title"/>
          </p:nvPr>
        </p:nvSpPr>
        <p:spPr/>
        <p:txBody>
          <a:bodyPr/>
          <a:p>
            <a:endParaRPr lang="fr-FR"/>
          </a:p>
        </p:txBody>
      </p:sp>
      <p:sp>
        <p:nvSpPr>
          <p:cNvPr id="1049066" name="Content Placeholder 2"/>
          <p:cNvSpPr>
            <a:spLocks noGrp="1"/>
          </p:cNvSpPr>
          <p:nvPr>
            <p:ph idx="1"/>
          </p:nvPr>
        </p:nvSpPr>
        <p:spPr/>
        <p:txBody>
          <a:bodyPr/>
          <a:p>
            <a:pPr>
              <a:buNone/>
            </a:pPr>
            <a:r>
              <a:rPr b="1" dirty="0" lang="en-US" err="1"/>
              <a:t>Managemaent</a:t>
            </a:r>
            <a:r>
              <a:rPr b="1" dirty="0" lang="en-US"/>
              <a:t> </a:t>
            </a:r>
          </a:p>
          <a:p>
            <a:pPr>
              <a:buNone/>
            </a:pPr>
            <a:r>
              <a:rPr dirty="0" lang="en-US"/>
              <a:t>Antidepressants </a:t>
            </a:r>
          </a:p>
          <a:p>
            <a:pPr>
              <a:buNone/>
            </a:pPr>
            <a:r>
              <a:rPr dirty="0" lang="en-US" err="1"/>
              <a:t>Anxiolytics</a:t>
            </a:r>
            <a:endParaRPr dirty="0" lang="en-US"/>
          </a:p>
          <a:p>
            <a:pPr>
              <a:buNone/>
            </a:pPr>
            <a:r>
              <a:rPr dirty="0" lang="en-US"/>
              <a:t>Antiepileptic drugs</a:t>
            </a:r>
          </a:p>
          <a:p>
            <a:pPr>
              <a:buNone/>
            </a:pPr>
            <a:r>
              <a:rPr dirty="0" lang="en-US" err="1"/>
              <a:t>Neuroleptics</a:t>
            </a:r>
            <a:endParaRPr dirty="0" lang="fr-F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49067" name="Title 1"/>
          <p:cNvSpPr>
            <a:spLocks noGrp="1"/>
          </p:cNvSpPr>
          <p:nvPr>
            <p:ph type="title"/>
          </p:nvPr>
        </p:nvSpPr>
        <p:spPr/>
        <p:txBody>
          <a:bodyPr/>
          <a:p>
            <a:r>
              <a:rPr dirty="0" lang="en-US"/>
              <a:t>Nursing Management</a:t>
            </a:r>
            <a:endParaRPr dirty="0" lang="en-SG"/>
          </a:p>
        </p:txBody>
      </p:sp>
      <p:sp>
        <p:nvSpPr>
          <p:cNvPr id="1049068" name="Content Placeholder 2"/>
          <p:cNvSpPr>
            <a:spLocks noGrp="1"/>
          </p:cNvSpPr>
          <p:nvPr>
            <p:ph idx="1"/>
          </p:nvPr>
        </p:nvSpPr>
        <p:spPr/>
        <p:txBody>
          <a:bodyPr>
            <a:normAutofit/>
          </a:bodyPr>
          <a:p>
            <a:r>
              <a:rPr dirty="0" lang="en-US"/>
              <a:t> Nursing interventions are aimed at maintaining the patient’s physical safety; reducing anxiety and agitation; improving communication; promoting independence in self-care activities; providing for the patient’s needs for socialization, self-esteem, and intimacy; maintaining adequate nutrition; managing sleep pattern disturbances; and supporting and educating family caregivers. </a:t>
            </a:r>
            <a:endParaRPr dirty="0" lang="en-SG"/>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49069" name="Title 1"/>
          <p:cNvSpPr>
            <a:spLocks noGrp="1"/>
          </p:cNvSpPr>
          <p:nvPr>
            <p:ph type="title"/>
          </p:nvPr>
        </p:nvSpPr>
        <p:spPr/>
        <p:txBody>
          <a:bodyPr/>
          <a:p>
            <a:endParaRPr lang="en-SG"/>
          </a:p>
        </p:txBody>
      </p:sp>
      <p:sp>
        <p:nvSpPr>
          <p:cNvPr id="1049070" name="Content Placeholder 2"/>
          <p:cNvSpPr>
            <a:spLocks noGrp="1"/>
          </p:cNvSpPr>
          <p:nvPr>
            <p:ph idx="1"/>
          </p:nvPr>
        </p:nvSpPr>
        <p:spPr/>
        <p:txBody>
          <a:bodyPr>
            <a:normAutofit fontScale="85000" lnSpcReduction="10000"/>
          </a:bodyPr>
          <a:p>
            <a:r>
              <a:rPr dirty="0" lang="en-US"/>
              <a:t>SUPPORTING COGNITIVE FUNCTION As the patient’s cognitive ability declines, the nurse provides a calm, predictable environment that helps the person interpret his or her surroundings and activities. Environmental stimuli are limited, and a regular routine is followed. A quiet, pleasant manner of speaking, clear and simple explanations, and use of memory aids and cues help to minimize confusion and disorientation and give the patient a sense of security. </a:t>
            </a:r>
          </a:p>
          <a:p>
            <a:r>
              <a:rPr dirty="0" lang="en-US"/>
              <a:t>Prominently displayed clocks and calendars may enhance orientation to time. </a:t>
            </a:r>
            <a:endParaRPr dirty="0" lang="en-SG"/>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549" name=""/>
        <p:cNvGrpSpPr/>
        <p:nvPr/>
      </p:nvGrpSpPr>
      <p:grpSpPr>
        <a:xfrm>
          <a:off x="0" y="0"/>
          <a:ext cx="0" cy="0"/>
          <a:chOff x="0" y="0"/>
          <a:chExt cx="0" cy="0"/>
        </a:xfrm>
      </p:grpSpPr>
      <p:sp>
        <p:nvSpPr>
          <p:cNvPr id="1049071" name="Title 1"/>
          <p:cNvSpPr>
            <a:spLocks noGrp="1"/>
          </p:cNvSpPr>
          <p:nvPr>
            <p:ph type="title"/>
          </p:nvPr>
        </p:nvSpPr>
        <p:spPr/>
        <p:txBody>
          <a:bodyPr/>
          <a:p>
            <a:endParaRPr lang="en-SG"/>
          </a:p>
        </p:txBody>
      </p:sp>
      <p:sp>
        <p:nvSpPr>
          <p:cNvPr id="1049072" name="Content Placeholder 2"/>
          <p:cNvSpPr>
            <a:spLocks noGrp="1"/>
          </p:cNvSpPr>
          <p:nvPr>
            <p:ph idx="1"/>
          </p:nvPr>
        </p:nvSpPr>
        <p:spPr/>
        <p:txBody>
          <a:bodyPr>
            <a:normAutofit fontScale="92500" lnSpcReduction="20000"/>
          </a:bodyPr>
          <a:p>
            <a:r>
              <a:rPr dirty="0" lang="en-US"/>
              <a:t>PROMOTING PHYSICAL SAFETY A safe environment allows the patient to move about as freely as possible and relieves the family of constant worry about safety. prevent falls and other injuries, all obvious hazards are removed.</a:t>
            </a:r>
          </a:p>
          <a:p>
            <a:r>
              <a:rPr dirty="0" lang="en-US"/>
              <a:t>REDUCING ANXIETY AND AGITATION Despite profound cognitive losses, the patient will, at times, be aware of his or her rapidly diminishing abilities. The patient will need constant emotional support that reinforces a positive </a:t>
            </a:r>
            <a:r>
              <a:rPr dirty="0" lang="en-US" err="1"/>
              <a:t>selfimage</a:t>
            </a:r>
            <a:r>
              <a:rPr dirty="0" lang="en-US"/>
              <a:t>. </a:t>
            </a:r>
            <a:endParaRPr dirty="0" lang="en-SG"/>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49073" name="Title 1"/>
          <p:cNvSpPr>
            <a:spLocks noGrp="1"/>
          </p:cNvSpPr>
          <p:nvPr>
            <p:ph type="title"/>
          </p:nvPr>
        </p:nvSpPr>
        <p:spPr/>
        <p:txBody>
          <a:bodyPr/>
          <a:p>
            <a:endParaRPr lang="en-SG"/>
          </a:p>
        </p:txBody>
      </p:sp>
      <p:sp>
        <p:nvSpPr>
          <p:cNvPr id="1049074" name="Content Placeholder 2"/>
          <p:cNvSpPr>
            <a:spLocks noGrp="1"/>
          </p:cNvSpPr>
          <p:nvPr>
            <p:ph idx="1"/>
          </p:nvPr>
        </p:nvSpPr>
        <p:spPr/>
        <p:txBody>
          <a:bodyPr>
            <a:normAutofit fontScale="77500" lnSpcReduction="20000"/>
          </a:bodyPr>
          <a:p>
            <a:r>
              <a:rPr dirty="0" lang="en-US"/>
              <a:t>IMPROVING COMMUNICATION To promote the patient’s interpretation of messages, the nurse remains unhurried and reduces noises and distractions. The nurse uses clear, easy-to-understand sentences to convey messages, because the patient frequently forgets the meaning of words or has difficulty organizing and expressing thoughts. </a:t>
            </a:r>
          </a:p>
          <a:p>
            <a:r>
              <a:rPr dirty="0" lang="en-US"/>
              <a:t>PROMOTING INDEPENDENCE IN SELF-CARE ACTIVITIES.  simplify daily activities by organizing them into short, achievable steps so that the patient experiences a sense of accomplishment.. Direct patient supervision is sometimes necessary, but maintaining personal dignity and autonomy is important for the person with Alzheimer’s disease. </a:t>
            </a:r>
            <a:endParaRPr dirty="0" lang="en-SG"/>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49075" name="Title 1"/>
          <p:cNvSpPr>
            <a:spLocks noGrp="1"/>
          </p:cNvSpPr>
          <p:nvPr>
            <p:ph type="title"/>
          </p:nvPr>
        </p:nvSpPr>
        <p:spPr/>
        <p:txBody>
          <a:bodyPr/>
          <a:p>
            <a:endParaRPr lang="en-SG"/>
          </a:p>
        </p:txBody>
      </p:sp>
      <p:sp>
        <p:nvSpPr>
          <p:cNvPr id="1049076" name="Content Placeholder 2"/>
          <p:cNvSpPr>
            <a:spLocks noGrp="1"/>
          </p:cNvSpPr>
          <p:nvPr>
            <p:ph idx="1"/>
          </p:nvPr>
        </p:nvSpPr>
        <p:spPr/>
        <p:txBody>
          <a:bodyPr>
            <a:normAutofit fontScale="77500" lnSpcReduction="20000"/>
          </a:bodyPr>
          <a:p>
            <a:r>
              <a:rPr dirty="0" lang="en-US"/>
              <a:t>PROVIDING FOR SOCIALIZATION AND INTIMACY NEEDS Because socialization with old friends can be comforting, visits, letters, and phone calls are encouraged. Visits should be brief and </a:t>
            </a:r>
            <a:r>
              <a:rPr dirty="0" lang="en-US" err="1"/>
              <a:t>nonstressful</a:t>
            </a:r>
            <a:endParaRPr dirty="0" lang="en-US"/>
          </a:p>
          <a:p>
            <a:r>
              <a:rPr dirty="0" lang="en-US"/>
              <a:t> PROMOTING ADEQUATE NUTRITION Mealtime can be a pleasant, social occasion or a time of upset and distress, so it should be kept simple and calm, without confrontation</a:t>
            </a:r>
          </a:p>
          <a:p>
            <a:r>
              <a:rPr dirty="0" lang="en-US"/>
              <a:t>PROMOTING BALANCED ACTIVITY AND REST. It is imperative that caregivers seek to learn the needs of the patient who is exhibiting this type of behavior, because further health decline can ensue if the source of the problem is not corrected</a:t>
            </a:r>
            <a:endParaRPr dirty="0" lang="en-SG"/>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552" name=""/>
        <p:cNvGrpSpPr/>
        <p:nvPr/>
      </p:nvGrpSpPr>
      <p:grpSpPr>
        <a:xfrm>
          <a:off x="0" y="0"/>
          <a:ext cx="0" cy="0"/>
          <a:chOff x="0" y="0"/>
          <a:chExt cx="0" cy="0"/>
        </a:xfrm>
      </p:grpSpPr>
      <p:sp>
        <p:nvSpPr>
          <p:cNvPr id="1049077" name="Title 1"/>
          <p:cNvSpPr>
            <a:spLocks noGrp="1"/>
          </p:cNvSpPr>
          <p:nvPr>
            <p:ph type="title"/>
          </p:nvPr>
        </p:nvSpPr>
        <p:spPr/>
        <p:txBody>
          <a:bodyPr/>
          <a:p>
            <a:r>
              <a:rPr b="1" dirty="0" lang="en-US"/>
              <a:t>Peripheral nerve disorders</a:t>
            </a:r>
          </a:p>
        </p:txBody>
      </p:sp>
      <p:sp>
        <p:nvSpPr>
          <p:cNvPr id="1049078" name="Content Placeholder 2"/>
          <p:cNvSpPr>
            <a:spLocks noGrp="1"/>
          </p:cNvSpPr>
          <p:nvPr>
            <p:ph idx="1"/>
          </p:nvPr>
        </p:nvSpPr>
        <p:spPr/>
        <p:txBody>
          <a:bodyPr/>
          <a:p>
            <a:endParaRPr dirty="0" 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553" name=""/>
        <p:cNvGrpSpPr/>
        <p:nvPr/>
      </p:nvGrpSpPr>
      <p:grpSpPr>
        <a:xfrm>
          <a:off x="0" y="0"/>
          <a:ext cx="0" cy="0"/>
          <a:chOff x="0" y="0"/>
          <a:chExt cx="0" cy="0"/>
        </a:xfrm>
      </p:grpSpPr>
      <p:sp>
        <p:nvSpPr>
          <p:cNvPr id="1049079" name="Title 1"/>
          <p:cNvSpPr>
            <a:spLocks noGrp="1"/>
          </p:cNvSpPr>
          <p:nvPr>
            <p:ph type="title"/>
          </p:nvPr>
        </p:nvSpPr>
        <p:spPr>
          <a:xfrm>
            <a:off x="457200" y="0"/>
            <a:ext cx="8229600" cy="762000"/>
          </a:xfrm>
        </p:spPr>
        <p:txBody>
          <a:bodyPr/>
          <a:p>
            <a:r>
              <a:rPr b="1" dirty="0" lang="en-US"/>
              <a:t>Guillain Barre Syndrome</a:t>
            </a:r>
            <a:endParaRPr dirty="0" lang="en-US"/>
          </a:p>
        </p:txBody>
      </p:sp>
      <p:sp>
        <p:nvSpPr>
          <p:cNvPr id="1049080" name="Content Placeholder 2"/>
          <p:cNvSpPr>
            <a:spLocks noGrp="1"/>
          </p:cNvSpPr>
          <p:nvPr>
            <p:ph idx="1"/>
          </p:nvPr>
        </p:nvSpPr>
        <p:spPr>
          <a:xfrm>
            <a:off x="0" y="609600"/>
            <a:ext cx="9144000" cy="6248400"/>
          </a:xfrm>
        </p:spPr>
        <p:txBody>
          <a:bodyPr>
            <a:normAutofit/>
          </a:bodyPr>
          <a:p>
            <a:r>
              <a:rPr dirty="0" lang="en-US"/>
              <a:t>Guillain-Barre syndrome is an autoimmune attack of the peripheral nerve myelin. </a:t>
            </a:r>
          </a:p>
          <a:p>
            <a:r>
              <a:rPr dirty="0" lang="en-US"/>
              <a:t>The result is acute, rapid segmental demyelination of peripheral nerves and some cranial nerves, producing ascending weakness with </a:t>
            </a:r>
            <a:r>
              <a:rPr b="1" dirty="0" lang="en-US"/>
              <a:t>dyskinesia </a:t>
            </a:r>
            <a:r>
              <a:rPr dirty="0" lang="en-US"/>
              <a:t>(inability to execute voluntary movements), hyporeflexia, and </a:t>
            </a:r>
            <a:r>
              <a:rPr b="1" dirty="0" lang="en-US"/>
              <a:t>paresthesias (numbness). </a:t>
            </a:r>
          </a:p>
          <a:p>
            <a:r>
              <a:rPr dirty="0" lang="en-US"/>
              <a:t>In majority of the cases, there is a predisposing event, most often a respiratory or gastrointestinal infection.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8657" name="Content Placeholder 2"/>
          <p:cNvSpPr>
            <a:spLocks noGrp="1"/>
          </p:cNvSpPr>
          <p:nvPr>
            <p:ph idx="1"/>
          </p:nvPr>
        </p:nvSpPr>
        <p:spPr>
          <a:xfrm>
            <a:off x="0" y="152400"/>
            <a:ext cx="9144000" cy="6705600"/>
          </a:xfrm>
        </p:spPr>
        <p:txBody>
          <a:bodyPr>
            <a:normAutofit/>
          </a:bodyPr>
          <a:p>
            <a:r>
              <a:rPr dirty="0" sz="3600" lang="en-US"/>
              <a:t>Testing these reflexes enables the examiner to assess involuntary reflex arcs that depend on the presence of afferent stretch receptors, spinal synapses, efferent motor fibers, and a variety of modifying influences from higher levels.</a:t>
            </a:r>
          </a:p>
          <a:p>
            <a:r>
              <a:rPr dirty="0" sz="3600" lang="en-US"/>
              <a:t>Common reflexes that may be tested include the </a:t>
            </a:r>
            <a:r>
              <a:rPr b="1" dirty="0" sz="3600" lang="en-US"/>
              <a:t>deep tendon reflexes </a:t>
            </a:r>
            <a:r>
              <a:rPr dirty="0" sz="3600" lang="en-US"/>
              <a:t>(biceps, </a:t>
            </a:r>
            <a:r>
              <a:rPr dirty="0" sz="3600" lang="en-US" err="1"/>
              <a:t>brachio</a:t>
            </a:r>
            <a:r>
              <a:rPr dirty="0" sz="3600" lang="en-US"/>
              <a:t> </a:t>
            </a:r>
            <a:r>
              <a:rPr dirty="0" sz="3600" lang="en-US" err="1"/>
              <a:t>radialis</a:t>
            </a:r>
            <a:r>
              <a:rPr dirty="0" sz="3600" lang="en-US"/>
              <a:t>, triceps, patellar, and ankle reflexes) and </a:t>
            </a:r>
            <a:r>
              <a:rPr b="1" dirty="0" sz="3600" lang="en-US"/>
              <a:t>Superficial reflexes</a:t>
            </a:r>
          </a:p>
          <a:p>
            <a:endParaRPr dirty="0" sz="3600" 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554" name=""/>
        <p:cNvGrpSpPr/>
        <p:nvPr/>
      </p:nvGrpSpPr>
      <p:grpSpPr>
        <a:xfrm>
          <a:off x="0" y="0"/>
          <a:ext cx="0" cy="0"/>
          <a:chOff x="0" y="0"/>
          <a:chExt cx="0" cy="0"/>
        </a:xfrm>
      </p:grpSpPr>
      <p:sp>
        <p:nvSpPr>
          <p:cNvPr id="1049081" name="Content Placeholder 2"/>
          <p:cNvSpPr>
            <a:spLocks noGrp="1"/>
          </p:cNvSpPr>
          <p:nvPr>
            <p:ph idx="1"/>
          </p:nvPr>
        </p:nvSpPr>
        <p:spPr>
          <a:xfrm>
            <a:off x="0" y="0"/>
            <a:ext cx="9144000" cy="6858000"/>
          </a:xfrm>
        </p:spPr>
        <p:txBody>
          <a:bodyPr>
            <a:normAutofit/>
          </a:bodyPr>
          <a:p>
            <a:r>
              <a:rPr dirty="0" lang="en-US"/>
              <a:t>The antecedent event usually occurs 2 weeks before symptoms begin. </a:t>
            </a:r>
          </a:p>
          <a:p>
            <a:r>
              <a:rPr dirty="0" lang="en-US"/>
              <a:t>Weakness usually begins in the legs and progresses upward for about 1 month. </a:t>
            </a:r>
          </a:p>
          <a:p>
            <a:r>
              <a:rPr dirty="0" lang="en-US"/>
              <a:t>Maximum weakness varies but usually includes neuromuscular respiratory failure and bulbar weakness.</a:t>
            </a:r>
          </a:p>
          <a:p>
            <a:r>
              <a:rPr dirty="0" lang="en-US"/>
              <a:t>The duration of the symptoms is variable: complete functional recovery may take up to 2 years</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555" name=""/>
        <p:cNvGrpSpPr/>
        <p:nvPr/>
      </p:nvGrpSpPr>
      <p:grpSpPr>
        <a:xfrm>
          <a:off x="0" y="0"/>
          <a:ext cx="0" cy="0"/>
          <a:chOff x="0" y="0"/>
          <a:chExt cx="0" cy="0"/>
        </a:xfrm>
      </p:grpSpPr>
      <p:sp>
        <p:nvSpPr>
          <p:cNvPr id="1049082" name="Title 1"/>
          <p:cNvSpPr>
            <a:spLocks noGrp="1"/>
          </p:cNvSpPr>
          <p:nvPr>
            <p:ph type="title"/>
          </p:nvPr>
        </p:nvSpPr>
        <p:spPr>
          <a:xfrm>
            <a:off x="457200" y="0"/>
            <a:ext cx="8229600" cy="685800"/>
          </a:xfrm>
        </p:spPr>
        <p:txBody>
          <a:bodyPr>
            <a:normAutofit fontScale="90000"/>
          </a:bodyPr>
          <a:p>
            <a:r>
              <a:rPr b="1" dirty="0" lang="en-US" err="1"/>
              <a:t>Pathophysiology</a:t>
            </a:r>
            <a:endParaRPr dirty="0" lang="en-US"/>
          </a:p>
        </p:txBody>
      </p:sp>
      <p:sp>
        <p:nvSpPr>
          <p:cNvPr id="1049083" name="Content Placeholder 2"/>
          <p:cNvSpPr>
            <a:spLocks noGrp="1"/>
          </p:cNvSpPr>
          <p:nvPr>
            <p:ph idx="1"/>
          </p:nvPr>
        </p:nvSpPr>
        <p:spPr>
          <a:xfrm>
            <a:off x="0" y="533400"/>
            <a:ext cx="9144000" cy="6324600"/>
          </a:xfrm>
        </p:spPr>
        <p:txBody>
          <a:bodyPr>
            <a:normAutofit/>
          </a:bodyPr>
          <a:p>
            <a:r>
              <a:rPr dirty="0" sz="3600" lang="en-US"/>
              <a:t>Myelin is a complex substance that covers nerves, providing insulation and speeding the conduction of impulses from the cell body to the dendrites. </a:t>
            </a:r>
          </a:p>
          <a:p>
            <a:r>
              <a:rPr dirty="0" sz="3600" lang="en-US"/>
              <a:t>The cell that produces myelin in the peripheral nervous system is the Schwann cell. </a:t>
            </a:r>
          </a:p>
          <a:p>
            <a:r>
              <a:rPr dirty="0" sz="3600" lang="en-US"/>
              <a:t>In </a:t>
            </a:r>
            <a:r>
              <a:rPr dirty="0" sz="3600" lang="en-US" err="1"/>
              <a:t>Guillain-Barré</a:t>
            </a:r>
            <a:r>
              <a:rPr dirty="0" sz="3600" lang="en-US"/>
              <a:t> the Schwann cell is spared, allowing for </a:t>
            </a:r>
            <a:r>
              <a:rPr dirty="0" sz="3600" lang="en-US" err="1"/>
              <a:t>remyelination</a:t>
            </a:r>
            <a:r>
              <a:rPr dirty="0" sz="3600" lang="en-US"/>
              <a:t> in the recovery phase of the disease.</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556" name=""/>
        <p:cNvGrpSpPr/>
        <p:nvPr/>
      </p:nvGrpSpPr>
      <p:grpSpPr>
        <a:xfrm>
          <a:off x="0" y="0"/>
          <a:ext cx="0" cy="0"/>
          <a:chOff x="0" y="0"/>
          <a:chExt cx="0" cy="0"/>
        </a:xfrm>
      </p:grpSpPr>
      <p:sp>
        <p:nvSpPr>
          <p:cNvPr id="1049084" name="Title 1"/>
          <p:cNvSpPr>
            <a:spLocks noGrp="1"/>
          </p:cNvSpPr>
          <p:nvPr>
            <p:ph type="title"/>
          </p:nvPr>
        </p:nvSpPr>
        <p:spPr>
          <a:xfrm>
            <a:off x="457200" y="0"/>
            <a:ext cx="8229600" cy="685800"/>
          </a:xfrm>
        </p:spPr>
        <p:txBody>
          <a:bodyPr>
            <a:normAutofit fontScale="90000"/>
          </a:bodyPr>
          <a:p>
            <a:r>
              <a:rPr b="1" dirty="0" lang="en-US"/>
              <a:t>Clinical Manifestations</a:t>
            </a:r>
            <a:endParaRPr dirty="0" lang="en-US"/>
          </a:p>
        </p:txBody>
      </p:sp>
      <p:sp>
        <p:nvSpPr>
          <p:cNvPr id="1049085" name="Content Placeholder 2"/>
          <p:cNvSpPr>
            <a:spLocks noGrp="1"/>
          </p:cNvSpPr>
          <p:nvPr>
            <p:ph idx="1"/>
          </p:nvPr>
        </p:nvSpPr>
        <p:spPr>
          <a:xfrm>
            <a:off x="-228600" y="457200"/>
            <a:ext cx="9144000" cy="6400800"/>
          </a:xfrm>
        </p:spPr>
        <p:txBody>
          <a:bodyPr>
            <a:noAutofit/>
          </a:bodyPr>
          <a:p>
            <a:r>
              <a:rPr dirty="0" sz="2400" lang="en-US"/>
              <a:t>muscle weakness and diminished reflexes of the lower extremities.</a:t>
            </a:r>
          </a:p>
          <a:p>
            <a:r>
              <a:rPr dirty="0" sz="2400" lang="en-US"/>
              <a:t> Hyporeflexia and weakness progress and may result in quadriplegia. </a:t>
            </a:r>
          </a:p>
          <a:p>
            <a:r>
              <a:rPr dirty="0" sz="2400" lang="en-US" err="1"/>
              <a:t>Demyelination</a:t>
            </a:r>
            <a:r>
              <a:rPr dirty="0" sz="2400" lang="en-US"/>
              <a:t> of the nerves that innervate the diaphragm and </a:t>
            </a:r>
            <a:r>
              <a:rPr dirty="0" sz="2400" lang="en-US" err="1"/>
              <a:t>intercostal</a:t>
            </a:r>
            <a:r>
              <a:rPr dirty="0" sz="2400" lang="en-US"/>
              <a:t> muscles results in neuromuscular respiratory failure</a:t>
            </a:r>
          </a:p>
          <a:p>
            <a:r>
              <a:rPr dirty="0" sz="2400" lang="en-US"/>
              <a:t>Cranial nerve </a:t>
            </a:r>
            <a:r>
              <a:rPr dirty="0" sz="2400" lang="en-US" err="1"/>
              <a:t>demyelination</a:t>
            </a:r>
            <a:r>
              <a:rPr dirty="0" sz="2400" lang="en-US"/>
              <a:t> can result in a variety of clinical manifestations ( facial </a:t>
            </a:r>
            <a:r>
              <a:rPr dirty="0" sz="2400" lang="en-US" err="1"/>
              <a:t>droop,dipolopias</a:t>
            </a:r>
            <a:r>
              <a:rPr dirty="0" sz="2400" lang="en-US"/>
              <a:t> ,</a:t>
            </a:r>
            <a:r>
              <a:rPr dirty="0" sz="2400" lang="en-US" err="1"/>
              <a:t>dysphagia</a:t>
            </a:r>
            <a:endParaRPr dirty="0" sz="2400" lang="en-US"/>
          </a:p>
          <a:p>
            <a:r>
              <a:rPr dirty="0" sz="2400" lang="en-US"/>
              <a:t> Optic nerve </a:t>
            </a:r>
            <a:r>
              <a:rPr dirty="0" sz="2400" lang="en-US" err="1"/>
              <a:t>demyelination</a:t>
            </a:r>
            <a:r>
              <a:rPr dirty="0" sz="2400" lang="en-US"/>
              <a:t> may result in blindness.</a:t>
            </a:r>
          </a:p>
          <a:p>
            <a:r>
              <a:rPr dirty="0" sz="2400" lang="en-US"/>
              <a:t>Autonomic changes includes  tachycardia, </a:t>
            </a:r>
            <a:r>
              <a:rPr dirty="0" sz="2400" lang="en-US" err="1"/>
              <a:t>bradycardia,urinary</a:t>
            </a:r>
            <a:r>
              <a:rPr dirty="0" sz="2400" lang="en-US"/>
              <a:t> retention</a:t>
            </a:r>
          </a:p>
          <a:p>
            <a:r>
              <a:rPr dirty="0" sz="2400" lang="en-US"/>
              <a:t>Respiratory complains include </a:t>
            </a:r>
            <a:r>
              <a:rPr dirty="0" sz="2400" lang="en-US" err="1"/>
              <a:t>dyspnea</a:t>
            </a:r>
            <a:r>
              <a:rPr dirty="0" sz="2400" lang="en-US"/>
              <a:t> on </a:t>
            </a:r>
            <a:r>
              <a:rPr dirty="0" sz="2400" lang="en-US" err="1"/>
              <a:t>exertion,shortness</a:t>
            </a:r>
            <a:r>
              <a:rPr dirty="0" sz="2400" lang="en-US"/>
              <a:t> of breath, slurred speech</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49086" name="Content Placeholder 2"/>
          <p:cNvSpPr>
            <a:spLocks noGrp="1"/>
          </p:cNvSpPr>
          <p:nvPr>
            <p:ph idx="1"/>
          </p:nvPr>
        </p:nvSpPr>
        <p:spPr>
          <a:xfrm>
            <a:off x="0" y="0"/>
            <a:ext cx="9144000" cy="6705600"/>
          </a:xfrm>
        </p:spPr>
        <p:txBody>
          <a:bodyPr>
            <a:normAutofit/>
          </a:bodyPr>
          <a:p>
            <a:r>
              <a:rPr dirty="0" sz="2800" lang="en-US"/>
              <a:t>Bulbar muscle weakness related to </a:t>
            </a:r>
            <a:r>
              <a:rPr dirty="0" sz="2800" lang="en-US" err="1"/>
              <a:t>demyelination</a:t>
            </a:r>
            <a:r>
              <a:rPr dirty="0" sz="2800" lang="en-US"/>
              <a:t> of the </a:t>
            </a:r>
            <a:r>
              <a:rPr dirty="0" sz="2800" lang="en-US" err="1"/>
              <a:t>glossopharyngeal</a:t>
            </a:r>
            <a:r>
              <a:rPr dirty="0" sz="2800" lang="en-US"/>
              <a:t> and </a:t>
            </a:r>
            <a:r>
              <a:rPr dirty="0" sz="2800" lang="en-US" err="1"/>
              <a:t>vagus</a:t>
            </a:r>
            <a:r>
              <a:rPr dirty="0" sz="2800" lang="en-US"/>
              <a:t> nerves results in an inability to swallow or clear secretions</a:t>
            </a:r>
          </a:p>
          <a:p>
            <a:pPr>
              <a:buNone/>
            </a:pPr>
            <a:r>
              <a:rPr b="1" dirty="0" sz="2800" lang="en-US"/>
              <a:t>             Assessment and Diagnostic Findings</a:t>
            </a:r>
          </a:p>
          <a:p>
            <a:r>
              <a:rPr dirty="0" sz="2800" lang="en-US"/>
              <a:t>The patient presents with symmetric weakness, diminished </a:t>
            </a:r>
            <a:r>
              <a:rPr dirty="0" sz="2800" lang="en-US" err="1"/>
              <a:t>reflexes,and</a:t>
            </a:r>
            <a:r>
              <a:rPr dirty="0" sz="2800" lang="en-US"/>
              <a:t> upward progression of motor weakness. </a:t>
            </a:r>
          </a:p>
          <a:p>
            <a:r>
              <a:rPr dirty="0" sz="2800" lang="en-US"/>
              <a:t>A history of a viral illness in the previous few weeks suggests the diagnosis.</a:t>
            </a:r>
          </a:p>
          <a:p>
            <a:r>
              <a:rPr dirty="0" sz="2800" lang="en-US"/>
              <a:t>Pulmonary function test  to check for diaphragmatic strength,  and respiratory muscle strength</a:t>
            </a:r>
          </a:p>
          <a:p>
            <a:r>
              <a:rPr dirty="0" sz="2800" lang="en-US"/>
              <a:t>CSF studies most pts with GBS have elevated protein level with normal CSF counts  </a:t>
            </a:r>
          </a:p>
          <a:p>
            <a:pPr>
              <a:buNone/>
            </a:pPr>
            <a:endParaRPr dirty="0" sz="3600" lang="en-US"/>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sp>
        <p:nvSpPr>
          <p:cNvPr id="1049087" name="Title 1"/>
          <p:cNvSpPr>
            <a:spLocks noGrp="1"/>
          </p:cNvSpPr>
          <p:nvPr>
            <p:ph type="title"/>
          </p:nvPr>
        </p:nvSpPr>
        <p:spPr>
          <a:xfrm>
            <a:off x="457200" y="0"/>
            <a:ext cx="8229600" cy="685800"/>
          </a:xfrm>
        </p:spPr>
        <p:txBody>
          <a:bodyPr>
            <a:normAutofit fontScale="90000"/>
          </a:bodyPr>
          <a:p>
            <a:r>
              <a:rPr b="1" dirty="0" lang="en-US"/>
              <a:t>Medical Management</a:t>
            </a:r>
            <a:endParaRPr dirty="0" lang="en-US"/>
          </a:p>
        </p:txBody>
      </p:sp>
      <p:sp>
        <p:nvSpPr>
          <p:cNvPr id="1049088" name="Content Placeholder 2"/>
          <p:cNvSpPr>
            <a:spLocks noGrp="1"/>
          </p:cNvSpPr>
          <p:nvPr>
            <p:ph idx="1"/>
          </p:nvPr>
        </p:nvSpPr>
        <p:spPr>
          <a:xfrm>
            <a:off x="0" y="609600"/>
            <a:ext cx="9144000" cy="6248400"/>
          </a:xfrm>
        </p:spPr>
        <p:txBody>
          <a:bodyPr>
            <a:normAutofit/>
          </a:bodyPr>
          <a:p>
            <a:r>
              <a:rPr dirty="0" lang="en-US"/>
              <a:t>Because of the possibility of rapid progression and neuromuscular respiratory failure, </a:t>
            </a:r>
            <a:r>
              <a:rPr dirty="0" lang="en-US" err="1"/>
              <a:t>Guillain-Barré</a:t>
            </a:r>
            <a:r>
              <a:rPr dirty="0" lang="en-US"/>
              <a:t> is a medical emergency, requiring intensive care unit management. </a:t>
            </a:r>
          </a:p>
          <a:p>
            <a:r>
              <a:rPr dirty="0" lang="en-US"/>
              <a:t>Careful assessment of changes in motor weakness and respiratory function alert the clinician to the physical and respiratory needs of the patient.</a:t>
            </a:r>
          </a:p>
          <a:p>
            <a:r>
              <a:rPr dirty="0" lang="en-US"/>
              <a:t>Respiratory therapy or mechanical ventilation may be necessary to support pulmonary function and adequate oxygenation. ( cardiac monitoring)</a:t>
            </a:r>
          </a:p>
          <a:p>
            <a:r>
              <a:rPr dirty="0" lang="en-US"/>
              <a:t>Physical occupational and speech therapy </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49089" name="Content Placeholder 2"/>
          <p:cNvSpPr>
            <a:spLocks noGrp="1"/>
          </p:cNvSpPr>
          <p:nvPr>
            <p:ph idx="1"/>
          </p:nvPr>
        </p:nvSpPr>
        <p:spPr>
          <a:xfrm>
            <a:off x="0" y="0"/>
            <a:ext cx="9144000" cy="6858000"/>
          </a:xfrm>
        </p:spPr>
        <p:txBody>
          <a:bodyPr>
            <a:normAutofit/>
          </a:bodyPr>
          <a:p>
            <a:r>
              <a:rPr dirty="0" sz="3600" lang="en-US"/>
              <a:t>Other interventions are aimed at preventing the complications of immobility. </a:t>
            </a:r>
          </a:p>
          <a:p>
            <a:r>
              <a:rPr dirty="0" sz="3600" lang="en-US"/>
              <a:t>These may include the use of anticoagulant agents (LMWH) and thigh-high elastic compression stockings to prevent thrombosis and pulmonary emboli.</a:t>
            </a:r>
          </a:p>
          <a:p>
            <a:r>
              <a:rPr dirty="0" sz="3600" lang="en-US" err="1"/>
              <a:t>Plasmapheresis</a:t>
            </a:r>
            <a:r>
              <a:rPr dirty="0" sz="3600" lang="en-US"/>
              <a:t> and IVIG are used to directly affect the peripheral nerve myelin antibody level</a:t>
            </a:r>
            <a:r>
              <a:rPr dirty="0" lang="en-US"/>
              <a:t>.</a:t>
            </a:r>
          </a:p>
          <a:p>
            <a:r>
              <a:rPr dirty="0" lang="en-US"/>
              <a:t>Monitoring for infectious complications </a:t>
            </a:r>
            <a:r>
              <a:rPr dirty="0" lang="en-US" err="1"/>
              <a:t>e.g</a:t>
            </a:r>
            <a:r>
              <a:rPr dirty="0" lang="en-US"/>
              <a:t> pneumonia, septicemia, UTIs</a:t>
            </a:r>
          </a:p>
          <a:p>
            <a:endParaRPr dirty="0" 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49090" name="Title 1"/>
          <p:cNvSpPr>
            <a:spLocks noGrp="1"/>
          </p:cNvSpPr>
          <p:nvPr>
            <p:ph type="title"/>
          </p:nvPr>
        </p:nvSpPr>
        <p:spPr>
          <a:xfrm>
            <a:off x="457200" y="0"/>
            <a:ext cx="8229600" cy="762000"/>
          </a:xfrm>
        </p:spPr>
        <p:txBody>
          <a:bodyPr/>
          <a:p>
            <a:r>
              <a:rPr b="1" dirty="0" lang="en-US"/>
              <a:t>NURSING PROCESS</a:t>
            </a:r>
            <a:endParaRPr dirty="0" lang="en-US"/>
          </a:p>
        </p:txBody>
      </p:sp>
      <p:sp>
        <p:nvSpPr>
          <p:cNvPr id="1049091" name="Content Placeholder 2"/>
          <p:cNvSpPr>
            <a:spLocks noGrp="1"/>
          </p:cNvSpPr>
          <p:nvPr>
            <p:ph idx="1"/>
          </p:nvPr>
        </p:nvSpPr>
        <p:spPr>
          <a:xfrm>
            <a:off x="0" y="533400"/>
            <a:ext cx="9144000" cy="6324600"/>
          </a:xfrm>
        </p:spPr>
        <p:txBody>
          <a:bodyPr>
            <a:normAutofit/>
          </a:bodyPr>
          <a:p>
            <a:pPr>
              <a:buNone/>
            </a:pPr>
            <a:r>
              <a:rPr dirty="0" lang="en-US"/>
              <a:t>ASSESSEMENT</a:t>
            </a:r>
          </a:p>
          <a:p>
            <a:r>
              <a:rPr dirty="0" lang="en-US"/>
              <a:t>Ongoing assessment for disease progression is critical. </a:t>
            </a:r>
          </a:p>
          <a:p>
            <a:r>
              <a:rPr dirty="0" lang="en-US"/>
              <a:t>The patient is monitored for life-threatening complications (respiratory failure, cardiac </a:t>
            </a:r>
            <a:r>
              <a:rPr dirty="0" lang="en-US" err="1"/>
              <a:t>dysrhythmias</a:t>
            </a:r>
            <a:r>
              <a:rPr dirty="0" lang="en-US"/>
              <a:t>, DVTs) so that appropriate interventions can be initiated.</a:t>
            </a:r>
          </a:p>
          <a:p>
            <a:pPr>
              <a:buNone/>
            </a:pPr>
            <a:r>
              <a:rPr dirty="0" lang="en-US"/>
              <a:t>NURSING DIAGNOSES</a:t>
            </a:r>
          </a:p>
          <a:p>
            <a:r>
              <a:rPr dirty="0" lang="en-US"/>
              <a:t>Ineffective breathing pattern and impaired gas exchange related to rapidly progressive weakness and impending respiratory failure</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561" name=""/>
        <p:cNvGrpSpPr/>
        <p:nvPr/>
      </p:nvGrpSpPr>
      <p:grpSpPr>
        <a:xfrm>
          <a:off x="0" y="0"/>
          <a:ext cx="0" cy="0"/>
          <a:chOff x="0" y="0"/>
          <a:chExt cx="0" cy="0"/>
        </a:xfrm>
      </p:grpSpPr>
      <p:sp>
        <p:nvSpPr>
          <p:cNvPr id="1049092" name="Content Placeholder 2"/>
          <p:cNvSpPr>
            <a:spLocks noGrp="1"/>
          </p:cNvSpPr>
          <p:nvPr>
            <p:ph idx="1"/>
          </p:nvPr>
        </p:nvSpPr>
        <p:spPr>
          <a:xfrm>
            <a:off x="0" y="0"/>
            <a:ext cx="9144000" cy="6705600"/>
          </a:xfrm>
        </p:spPr>
        <p:txBody>
          <a:bodyPr>
            <a:normAutofit/>
          </a:bodyPr>
          <a:p>
            <a:r>
              <a:rPr dirty="0" sz="3600" lang="en-US"/>
              <a:t>Impaired physical mobility related to paralysis</a:t>
            </a:r>
          </a:p>
          <a:p>
            <a:r>
              <a:rPr dirty="0" sz="3600" lang="en-US"/>
              <a:t>Imbalanced nutrition, less than body requirements, related to inability to swallow</a:t>
            </a:r>
          </a:p>
          <a:p>
            <a:r>
              <a:rPr dirty="0" sz="3600" lang="en-US"/>
              <a:t> Impaired verbal communication related to cranial nerve dysfunction</a:t>
            </a:r>
          </a:p>
          <a:p>
            <a:r>
              <a:rPr dirty="0" sz="3600" lang="en-US"/>
              <a:t> Fear and anxiety related to loss of control and paralysis</a:t>
            </a:r>
          </a:p>
          <a:p>
            <a:pPr>
              <a:buNone/>
            </a:pPr>
            <a:r>
              <a:rPr dirty="0" sz="3600" lang="en-US"/>
              <a:t>                POTENTIAL COMPLICATIONS</a:t>
            </a:r>
          </a:p>
          <a:p>
            <a:r>
              <a:rPr dirty="0" sz="3600" lang="en-US"/>
              <a:t>Respiratory failure</a:t>
            </a:r>
          </a:p>
          <a:p>
            <a:r>
              <a:rPr dirty="0" sz="3600" lang="en-US"/>
              <a:t>Autonomic dysfunction</a:t>
            </a:r>
          </a:p>
          <a:p>
            <a:pPr>
              <a:buNone/>
            </a:pPr>
            <a:endParaRPr dirty="0" sz="3600" lang="en-US"/>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562" name=""/>
        <p:cNvGrpSpPr/>
        <p:nvPr/>
      </p:nvGrpSpPr>
      <p:grpSpPr>
        <a:xfrm>
          <a:off x="0" y="0"/>
          <a:ext cx="0" cy="0"/>
          <a:chOff x="0" y="0"/>
          <a:chExt cx="0" cy="0"/>
        </a:xfrm>
      </p:grpSpPr>
      <p:sp>
        <p:nvSpPr>
          <p:cNvPr id="1049093" name="Title 1"/>
          <p:cNvSpPr>
            <a:spLocks noGrp="1"/>
          </p:cNvSpPr>
          <p:nvPr>
            <p:ph type="title"/>
          </p:nvPr>
        </p:nvSpPr>
        <p:spPr/>
        <p:txBody>
          <a:bodyPr>
            <a:normAutofit fontScale="90000"/>
          </a:bodyPr>
          <a:p>
            <a:r>
              <a:rPr b="1" dirty="0" lang="en-US"/>
              <a:t>Disorders of neuromuscular junction</a:t>
            </a:r>
          </a:p>
        </p:txBody>
      </p:sp>
      <p:sp>
        <p:nvSpPr>
          <p:cNvPr id="1049094" name="Content Placeholder 2"/>
          <p:cNvSpPr>
            <a:spLocks noGrp="1"/>
          </p:cNvSpPr>
          <p:nvPr>
            <p:ph idx="1"/>
          </p:nvPr>
        </p:nvSpPr>
        <p:spPr/>
        <p:txBody>
          <a:bodyPr/>
          <a:p>
            <a:endParaRPr dirty="0" lang="en-US"/>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49095" name="Title 1"/>
          <p:cNvSpPr>
            <a:spLocks noGrp="1"/>
          </p:cNvSpPr>
          <p:nvPr>
            <p:ph type="title"/>
          </p:nvPr>
        </p:nvSpPr>
        <p:spPr>
          <a:xfrm>
            <a:off x="457200" y="0"/>
            <a:ext cx="8229600" cy="609600"/>
          </a:xfrm>
        </p:spPr>
        <p:txBody>
          <a:bodyPr>
            <a:normAutofit fontScale="90000"/>
          </a:bodyPr>
          <a:p>
            <a:r>
              <a:rPr b="1" dirty="0" lang="en-US"/>
              <a:t>Myasthenia Gravis</a:t>
            </a:r>
            <a:endParaRPr dirty="0" lang="en-US"/>
          </a:p>
        </p:txBody>
      </p:sp>
      <p:sp>
        <p:nvSpPr>
          <p:cNvPr id="1049096" name="Content Placeholder 2"/>
          <p:cNvSpPr>
            <a:spLocks noGrp="1"/>
          </p:cNvSpPr>
          <p:nvPr>
            <p:ph idx="1"/>
          </p:nvPr>
        </p:nvSpPr>
        <p:spPr>
          <a:xfrm>
            <a:off x="0" y="457200"/>
            <a:ext cx="9144000" cy="6400800"/>
          </a:xfrm>
        </p:spPr>
        <p:txBody>
          <a:bodyPr>
            <a:normAutofit lnSpcReduction="10000"/>
          </a:bodyPr>
          <a:p>
            <a:r>
              <a:rPr dirty="0" sz="3600" lang="en-US"/>
              <a:t>Myasthenia gravis, an autoimmune disorder affecting the myoneural junction, is characterized by varying degrees of weakness of the voluntary muscles.</a:t>
            </a:r>
          </a:p>
          <a:p>
            <a:pPr>
              <a:buNone/>
            </a:pPr>
            <a:r>
              <a:rPr b="1" dirty="0" lang="en-US"/>
              <a:t>                             </a:t>
            </a:r>
            <a:r>
              <a:rPr b="1" dirty="0" sz="3600" lang="en-US"/>
              <a:t>Pathophysiology</a:t>
            </a:r>
          </a:p>
          <a:p>
            <a:r>
              <a:rPr dirty="0" sz="3600" lang="en-US"/>
              <a:t>Normally, a chemical impulse precipitates the release of acetylcholine from vesicles on the nerve terminal at the  myoneural junction. </a:t>
            </a:r>
          </a:p>
          <a:p>
            <a:r>
              <a:rPr dirty="0" sz="3600" lang="en-US"/>
              <a:t>The acetylcholine attaches to receptor sites on the motor end plate, stimulating muscle contraction. </a:t>
            </a:r>
          </a:p>
          <a:p>
            <a:pPr>
              <a:buNone/>
            </a:pPr>
            <a:endParaRPr dirty="0" sz="360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8658" name="Content Placeholder 2"/>
          <p:cNvSpPr>
            <a:spLocks noGrp="1"/>
          </p:cNvSpPr>
          <p:nvPr>
            <p:ph idx="1"/>
          </p:nvPr>
        </p:nvSpPr>
        <p:spPr>
          <a:xfrm>
            <a:off x="0" y="228600"/>
            <a:ext cx="9144000" cy="6629400"/>
          </a:xfrm>
        </p:spPr>
        <p:txBody>
          <a:bodyPr>
            <a:normAutofit/>
          </a:bodyPr>
          <a:p>
            <a:endParaRPr dirty="0" sz="3600" lang="en-US"/>
          </a:p>
          <a:p>
            <a:r>
              <a:rPr dirty="0" sz="3600" lang="en-US"/>
              <a:t>Deep tendon reflexes are graded on a scale of 0 to 4:</a:t>
            </a:r>
          </a:p>
          <a:p>
            <a:r>
              <a:rPr dirty="0" sz="3600" lang="en-US"/>
              <a:t>0 No response</a:t>
            </a:r>
          </a:p>
          <a:p>
            <a:r>
              <a:rPr dirty="0" sz="3600" lang="en-US"/>
              <a:t>1+ Diminished (hypoactive)</a:t>
            </a:r>
          </a:p>
          <a:p>
            <a:r>
              <a:rPr dirty="0" sz="3600" lang="en-US"/>
              <a:t>2+ Normal</a:t>
            </a:r>
          </a:p>
          <a:p>
            <a:r>
              <a:rPr dirty="0" sz="3600" lang="en-US"/>
              <a:t>3+ Increased (may be interpreted as normal)</a:t>
            </a:r>
          </a:p>
          <a:p>
            <a:r>
              <a:rPr dirty="0" sz="3600" lang="en-US"/>
              <a:t>4+ Hyperactive (</a:t>
            </a:r>
            <a:r>
              <a:rPr dirty="0" sz="3600" lang="en-US" err="1"/>
              <a:t>hyperreflexia</a:t>
            </a:r>
            <a:r>
              <a:rPr dirty="0" sz="3600" lang="en-US"/>
              <a:t>)</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564" name=""/>
        <p:cNvGrpSpPr/>
        <p:nvPr/>
      </p:nvGrpSpPr>
      <p:grpSpPr>
        <a:xfrm>
          <a:off x="0" y="0"/>
          <a:ext cx="0" cy="0"/>
          <a:chOff x="0" y="0"/>
          <a:chExt cx="0" cy="0"/>
        </a:xfrm>
      </p:grpSpPr>
      <p:sp>
        <p:nvSpPr>
          <p:cNvPr id="1049097" name="Content Placeholder 2"/>
          <p:cNvSpPr>
            <a:spLocks noGrp="1"/>
          </p:cNvSpPr>
          <p:nvPr>
            <p:ph idx="1"/>
          </p:nvPr>
        </p:nvSpPr>
        <p:spPr>
          <a:xfrm>
            <a:off x="0" y="0"/>
            <a:ext cx="9144000" cy="6858000"/>
          </a:xfrm>
        </p:spPr>
        <p:txBody>
          <a:bodyPr>
            <a:normAutofit/>
          </a:bodyPr>
          <a:p>
            <a:r>
              <a:rPr dirty="0" lang="en-US"/>
              <a:t>Continuous binding of acetylcholine to the receptor site is required for muscular contraction to be sustained.</a:t>
            </a:r>
          </a:p>
          <a:p>
            <a:r>
              <a:rPr dirty="0" lang="en-US"/>
              <a:t>In myasthenia gravis, autoantibodies directed at the acetylcholine receptor sites impair transmission of impulses across the  myoneural junction</a:t>
            </a:r>
          </a:p>
          <a:p>
            <a:r>
              <a:rPr dirty="0" lang="en-US"/>
              <a:t>Therefore, fewer receptors are available for stimulation, resulting in voluntary muscle weakness that escalates with continued activity.</a:t>
            </a:r>
          </a:p>
          <a:p>
            <a:r>
              <a:rPr dirty="0" lang="en-US"/>
              <a:t>Eighty percent of persons with myasthenia gravis have either </a:t>
            </a:r>
            <a:r>
              <a:rPr dirty="0" lang="en-US" err="1"/>
              <a:t>thymic</a:t>
            </a:r>
            <a:r>
              <a:rPr dirty="0" lang="en-US"/>
              <a:t> hyperplasia or a </a:t>
            </a:r>
            <a:r>
              <a:rPr dirty="0" lang="en-US" err="1"/>
              <a:t>thymic</a:t>
            </a:r>
            <a:r>
              <a:rPr dirty="0" lang="en-US"/>
              <a:t> tumor , and the thymus gland is believed to be the site of antibody production.</a:t>
            </a:r>
          </a:p>
          <a:p>
            <a:endParaRPr dirty="0" lang="en-US"/>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565" name=""/>
        <p:cNvGrpSpPr/>
        <p:nvPr/>
      </p:nvGrpSpPr>
      <p:grpSpPr>
        <a:xfrm>
          <a:off x="0" y="0"/>
          <a:ext cx="0" cy="0"/>
          <a:chOff x="0" y="0"/>
          <a:chExt cx="0" cy="0"/>
        </a:xfrm>
      </p:grpSpPr>
      <p:sp>
        <p:nvSpPr>
          <p:cNvPr id="1049098" name="Title 1"/>
          <p:cNvSpPr>
            <a:spLocks noGrp="1"/>
          </p:cNvSpPr>
          <p:nvPr>
            <p:ph type="title"/>
          </p:nvPr>
        </p:nvSpPr>
        <p:spPr>
          <a:xfrm>
            <a:off x="457200" y="0"/>
            <a:ext cx="8229600" cy="533400"/>
          </a:xfrm>
        </p:spPr>
        <p:txBody>
          <a:bodyPr>
            <a:normAutofit fontScale="90000"/>
          </a:bodyPr>
          <a:p>
            <a:r>
              <a:rPr b="1" dirty="0" lang="en-US"/>
              <a:t>Clinical Manifestations</a:t>
            </a:r>
            <a:endParaRPr dirty="0" lang="en-US"/>
          </a:p>
        </p:txBody>
      </p:sp>
      <p:sp>
        <p:nvSpPr>
          <p:cNvPr id="1049099" name="Content Placeholder 2"/>
          <p:cNvSpPr>
            <a:spLocks noGrp="1"/>
          </p:cNvSpPr>
          <p:nvPr>
            <p:ph idx="1"/>
          </p:nvPr>
        </p:nvSpPr>
        <p:spPr>
          <a:xfrm>
            <a:off x="0" y="457200"/>
            <a:ext cx="9144000" cy="6400800"/>
          </a:xfrm>
        </p:spPr>
        <p:txBody>
          <a:bodyPr>
            <a:normAutofit lnSpcReduction="10000"/>
          </a:bodyPr>
          <a:p>
            <a:r>
              <a:rPr dirty="0" lang="en-US" err="1"/>
              <a:t>Diplopia</a:t>
            </a:r>
            <a:r>
              <a:rPr dirty="0" lang="en-US"/>
              <a:t> (double vision) and </a:t>
            </a:r>
            <a:r>
              <a:rPr dirty="0" lang="en-US" err="1"/>
              <a:t>ptosis</a:t>
            </a:r>
            <a:r>
              <a:rPr dirty="0" lang="en-US"/>
              <a:t> (drooping</a:t>
            </a:r>
          </a:p>
          <a:p>
            <a:pPr>
              <a:buNone/>
            </a:pPr>
            <a:r>
              <a:rPr dirty="0" lang="en-US"/>
              <a:t>    of the eyelids) are initial symptoms. </a:t>
            </a:r>
          </a:p>
          <a:p>
            <a:r>
              <a:rPr dirty="0" lang="en-US"/>
              <a:t>Majority of patients also experience weakness of the muscles of the face and throat (bulbar symptoms) and generalized weakness.</a:t>
            </a:r>
          </a:p>
          <a:p>
            <a:r>
              <a:rPr dirty="0" lang="en-US"/>
              <a:t> Weakness of the facial muscles will result in a bland facial expression.</a:t>
            </a:r>
          </a:p>
          <a:p>
            <a:r>
              <a:rPr dirty="0" lang="en-US"/>
              <a:t> Laryngeal involvement produces </a:t>
            </a:r>
            <a:r>
              <a:rPr b="1" dirty="0" lang="en-US" err="1"/>
              <a:t>dysphonia</a:t>
            </a:r>
            <a:r>
              <a:rPr b="1" dirty="0" lang="en-US"/>
              <a:t> </a:t>
            </a:r>
            <a:r>
              <a:rPr dirty="0" lang="en-US"/>
              <a:t>(voice impairment) and increases the patient’s risk for choking and aspiration.</a:t>
            </a:r>
          </a:p>
          <a:p>
            <a:pPr>
              <a:buNone/>
            </a:pPr>
            <a:r>
              <a:rPr dirty="0" lang="en-US"/>
              <a:t>NB: Myasthenia gravis is purely a motor disorder with  no effect on sensation or coordination</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49100" name="Title 1"/>
          <p:cNvSpPr>
            <a:spLocks noGrp="1"/>
          </p:cNvSpPr>
          <p:nvPr>
            <p:ph type="title"/>
          </p:nvPr>
        </p:nvSpPr>
        <p:spPr>
          <a:xfrm>
            <a:off x="457200" y="0"/>
            <a:ext cx="8229600" cy="609600"/>
          </a:xfrm>
        </p:spPr>
        <p:txBody>
          <a:bodyPr>
            <a:normAutofit fontScale="90000"/>
          </a:bodyPr>
          <a:p>
            <a:r>
              <a:rPr b="1" dirty="0" lang="en-US"/>
              <a:t>Assessment and Diagnostic Findings</a:t>
            </a:r>
            <a:endParaRPr dirty="0" lang="en-US"/>
          </a:p>
        </p:txBody>
      </p:sp>
      <p:sp>
        <p:nvSpPr>
          <p:cNvPr id="1049101" name="Content Placeholder 2"/>
          <p:cNvSpPr>
            <a:spLocks noGrp="1"/>
          </p:cNvSpPr>
          <p:nvPr>
            <p:ph idx="1"/>
          </p:nvPr>
        </p:nvSpPr>
        <p:spPr>
          <a:xfrm>
            <a:off x="0" y="533400"/>
            <a:ext cx="9144000" cy="6324600"/>
          </a:xfrm>
        </p:spPr>
        <p:txBody>
          <a:bodyPr>
            <a:normAutofit lnSpcReduction="10000"/>
          </a:bodyPr>
          <a:p>
            <a:r>
              <a:rPr dirty="0" lang="en-US"/>
              <a:t>An </a:t>
            </a:r>
            <a:r>
              <a:rPr dirty="0" lang="en-US" err="1"/>
              <a:t>anticholinesterase</a:t>
            </a:r>
            <a:r>
              <a:rPr dirty="0" lang="en-US"/>
              <a:t> test is used to diagnose myasthenia gravis.</a:t>
            </a:r>
          </a:p>
          <a:p>
            <a:r>
              <a:rPr dirty="0" lang="en-US" err="1"/>
              <a:t>Anticholinesterase</a:t>
            </a:r>
            <a:r>
              <a:rPr dirty="0" lang="en-US"/>
              <a:t> agents stop the breakdown of </a:t>
            </a:r>
            <a:r>
              <a:rPr dirty="0" lang="en-US" err="1"/>
              <a:t>acetylcholine,thereby</a:t>
            </a:r>
            <a:r>
              <a:rPr dirty="0" lang="en-US"/>
              <a:t> increasing acetylcholine availability. </a:t>
            </a:r>
          </a:p>
          <a:p>
            <a:r>
              <a:rPr dirty="0" lang="en-US" err="1"/>
              <a:t>Edrophonium</a:t>
            </a:r>
            <a:r>
              <a:rPr dirty="0" lang="en-US"/>
              <a:t> chloride (</a:t>
            </a:r>
            <a:r>
              <a:rPr dirty="0" lang="en-US" err="1"/>
              <a:t>Tensilon</a:t>
            </a:r>
            <a:r>
              <a:rPr dirty="0" lang="en-US"/>
              <a:t>) is injected intravenously, 2 mg at a time to a total of 10 mg. </a:t>
            </a:r>
          </a:p>
          <a:p>
            <a:r>
              <a:rPr dirty="0" lang="en-US"/>
              <a:t>Thirty seconds after injection, facial muscle weakness and </a:t>
            </a:r>
            <a:r>
              <a:rPr dirty="0" lang="en-US" err="1"/>
              <a:t>ptosis</a:t>
            </a:r>
            <a:r>
              <a:rPr dirty="0" lang="en-US"/>
              <a:t> should resolve for about 5 minutes</a:t>
            </a:r>
          </a:p>
          <a:p>
            <a:r>
              <a:rPr dirty="0" lang="en-US"/>
              <a:t>Atropine 0.4 mg should be available to control the side effects of </a:t>
            </a:r>
            <a:r>
              <a:rPr dirty="0" lang="en-US" err="1"/>
              <a:t>edrophonium</a:t>
            </a:r>
            <a:r>
              <a:rPr dirty="0" lang="en-US"/>
              <a:t>, which include </a:t>
            </a:r>
            <a:r>
              <a:rPr dirty="0" lang="en-US" err="1"/>
              <a:t>bradycardia</a:t>
            </a:r>
            <a:r>
              <a:rPr dirty="0" lang="en-US"/>
              <a:t>, sweating, and cramping.</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567" name=""/>
        <p:cNvGrpSpPr/>
        <p:nvPr/>
      </p:nvGrpSpPr>
      <p:grpSpPr>
        <a:xfrm>
          <a:off x="0" y="0"/>
          <a:ext cx="0" cy="0"/>
          <a:chOff x="0" y="0"/>
          <a:chExt cx="0" cy="0"/>
        </a:xfrm>
      </p:grpSpPr>
      <p:sp>
        <p:nvSpPr>
          <p:cNvPr id="1049102" name="Title 1"/>
          <p:cNvSpPr>
            <a:spLocks noGrp="1"/>
          </p:cNvSpPr>
          <p:nvPr>
            <p:ph type="title"/>
          </p:nvPr>
        </p:nvSpPr>
        <p:spPr>
          <a:xfrm>
            <a:off x="457200" y="0"/>
            <a:ext cx="8229600" cy="609600"/>
          </a:xfrm>
        </p:spPr>
        <p:txBody>
          <a:bodyPr>
            <a:normAutofit fontScale="90000"/>
          </a:bodyPr>
          <a:p>
            <a:r>
              <a:rPr b="1" dirty="0" lang="en-US"/>
              <a:t>Medical Management</a:t>
            </a:r>
            <a:endParaRPr dirty="0" lang="en-US"/>
          </a:p>
        </p:txBody>
      </p:sp>
      <p:sp>
        <p:nvSpPr>
          <p:cNvPr id="1049103" name="Content Placeholder 2"/>
          <p:cNvSpPr>
            <a:spLocks noGrp="1"/>
          </p:cNvSpPr>
          <p:nvPr>
            <p:ph idx="1"/>
          </p:nvPr>
        </p:nvSpPr>
        <p:spPr>
          <a:xfrm>
            <a:off x="0" y="533400"/>
            <a:ext cx="9144000" cy="6324600"/>
          </a:xfrm>
        </p:spPr>
        <p:txBody>
          <a:bodyPr/>
          <a:p>
            <a:r>
              <a:rPr dirty="0" lang="en-US"/>
              <a:t>Management of myasthenia gravis is directed at improving function and reducing and removing circulating antibodies. </a:t>
            </a:r>
          </a:p>
          <a:p>
            <a:r>
              <a:rPr dirty="0" lang="en-US"/>
              <a:t>Therapeutic modalities include administration of </a:t>
            </a:r>
            <a:r>
              <a:rPr dirty="0" lang="en-US" err="1"/>
              <a:t>anticholinesterase</a:t>
            </a:r>
            <a:r>
              <a:rPr dirty="0" lang="en-US"/>
              <a:t> agents and immunosuppressive therapy, </a:t>
            </a:r>
            <a:r>
              <a:rPr dirty="0" lang="en-US" err="1"/>
              <a:t>plasmapheresis</a:t>
            </a:r>
            <a:r>
              <a:rPr dirty="0" lang="en-US"/>
              <a:t>, and </a:t>
            </a:r>
            <a:r>
              <a:rPr dirty="0" lang="en-US" err="1"/>
              <a:t>thymectomy</a:t>
            </a:r>
            <a:r>
              <a:rPr dirty="0" lang="en-US"/>
              <a:t>.</a:t>
            </a:r>
          </a:p>
          <a:p>
            <a:pPr>
              <a:buNone/>
            </a:pPr>
            <a:r>
              <a:rPr dirty="0" lang="en-US"/>
              <a:t>                  </a:t>
            </a:r>
            <a:r>
              <a:rPr b="1" dirty="0" lang="en-US"/>
              <a:t>Pharmacologic therapy</a:t>
            </a:r>
          </a:p>
          <a:p>
            <a:r>
              <a:rPr dirty="0" lang="en-US"/>
              <a:t>Anticholinesterase agents such as </a:t>
            </a:r>
            <a:r>
              <a:rPr dirty="0" lang="en-US" err="1"/>
              <a:t>pyridostigmine</a:t>
            </a:r>
            <a:r>
              <a:rPr dirty="0" lang="en-US"/>
              <a:t> bromide (</a:t>
            </a:r>
            <a:r>
              <a:rPr dirty="0" lang="en-US" err="1"/>
              <a:t>Mestinon</a:t>
            </a:r>
            <a:r>
              <a:rPr dirty="0" lang="en-US"/>
              <a:t>) and neostigmine bromide (Prostigmin) provide symptomatic relief by increasing the relative concentration of available acetylcholine at the neuromuscular junction.</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568" name=""/>
        <p:cNvGrpSpPr/>
        <p:nvPr/>
      </p:nvGrpSpPr>
      <p:grpSpPr>
        <a:xfrm>
          <a:off x="0" y="0"/>
          <a:ext cx="0" cy="0"/>
          <a:chOff x="0" y="0"/>
          <a:chExt cx="0" cy="0"/>
        </a:xfrm>
      </p:grpSpPr>
      <p:sp>
        <p:nvSpPr>
          <p:cNvPr id="1049104" name="Content Placeholder 2"/>
          <p:cNvSpPr>
            <a:spLocks noGrp="1"/>
          </p:cNvSpPr>
          <p:nvPr>
            <p:ph idx="1"/>
          </p:nvPr>
        </p:nvSpPr>
        <p:spPr>
          <a:xfrm>
            <a:off x="0" y="0"/>
            <a:ext cx="9144000" cy="6858000"/>
          </a:xfrm>
        </p:spPr>
        <p:txBody>
          <a:bodyPr>
            <a:normAutofit/>
          </a:bodyPr>
          <a:p>
            <a:r>
              <a:rPr dirty="0" lang="en-US"/>
              <a:t>Dosage is increased gradually until maximal benefits are obtained.</a:t>
            </a:r>
          </a:p>
          <a:p>
            <a:r>
              <a:rPr dirty="0" lang="en-US"/>
              <a:t>Adverse effects of </a:t>
            </a:r>
            <a:r>
              <a:rPr dirty="0" lang="en-US" err="1"/>
              <a:t>anticholinesterase</a:t>
            </a:r>
            <a:r>
              <a:rPr dirty="0" lang="en-US"/>
              <a:t> therapy include abdominal pain, diarrhea, nausea, and increased </a:t>
            </a:r>
            <a:r>
              <a:rPr dirty="0" lang="en-US" err="1"/>
              <a:t>oropharyngeal</a:t>
            </a:r>
            <a:r>
              <a:rPr dirty="0" lang="en-US"/>
              <a:t> secretions.</a:t>
            </a:r>
          </a:p>
          <a:p>
            <a:r>
              <a:rPr dirty="0" lang="en-US" err="1"/>
              <a:t>Cytotoxic</a:t>
            </a:r>
            <a:r>
              <a:rPr dirty="0" lang="en-US"/>
              <a:t> medications have also been used, although the precise mechanism of action in myasthenia is not fully understood.</a:t>
            </a:r>
          </a:p>
          <a:p>
            <a:r>
              <a:rPr dirty="0" lang="en-US"/>
              <a:t>Medications such as </a:t>
            </a:r>
            <a:r>
              <a:rPr dirty="0" lang="en-US" err="1"/>
              <a:t>azathioprine</a:t>
            </a:r>
            <a:r>
              <a:rPr dirty="0" lang="en-US"/>
              <a:t> , </a:t>
            </a:r>
            <a:r>
              <a:rPr dirty="0" lang="en-US" err="1"/>
              <a:t>cyclophosphamide</a:t>
            </a:r>
            <a:r>
              <a:rPr dirty="0" lang="en-US"/>
              <a:t> , and cyclosporine reduce the circulating </a:t>
            </a:r>
            <a:r>
              <a:rPr dirty="0" lang="en-US" err="1"/>
              <a:t>antiacetylcholine</a:t>
            </a:r>
            <a:r>
              <a:rPr dirty="0" lang="en-US"/>
              <a:t> receptor antibody titers.</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569" name=""/>
        <p:cNvGrpSpPr/>
        <p:nvPr/>
      </p:nvGrpSpPr>
      <p:grpSpPr>
        <a:xfrm>
          <a:off x="0" y="0"/>
          <a:ext cx="0" cy="0"/>
          <a:chOff x="0" y="0"/>
          <a:chExt cx="0" cy="0"/>
        </a:xfrm>
      </p:grpSpPr>
      <p:sp>
        <p:nvSpPr>
          <p:cNvPr id="1049105" name="Content Placeholder 2"/>
          <p:cNvSpPr>
            <a:spLocks noGrp="1"/>
          </p:cNvSpPr>
          <p:nvPr>
            <p:ph idx="1"/>
          </p:nvPr>
        </p:nvSpPr>
        <p:spPr>
          <a:xfrm>
            <a:off x="0" y="0"/>
            <a:ext cx="9144000" cy="6858000"/>
          </a:xfrm>
        </p:spPr>
        <p:txBody>
          <a:bodyPr/>
          <a:p>
            <a:r>
              <a:rPr dirty="0" lang="en-US"/>
              <a:t>PLASMAPHERESIS :Plasma exchange (</a:t>
            </a:r>
            <a:r>
              <a:rPr dirty="0" lang="en-US" err="1"/>
              <a:t>plasmapheresis</a:t>
            </a:r>
            <a:r>
              <a:rPr dirty="0" lang="en-US"/>
              <a:t>) is a technique used to treat exacerbations.</a:t>
            </a:r>
          </a:p>
          <a:p>
            <a:r>
              <a:rPr dirty="0" lang="en-US"/>
              <a:t>IV immune globulin (IVIG) has recently been shown to be nearly as effective as </a:t>
            </a:r>
            <a:r>
              <a:rPr dirty="0" lang="en-US" err="1"/>
              <a:t>plasmapheresis</a:t>
            </a:r>
            <a:r>
              <a:rPr dirty="0" lang="en-US"/>
              <a:t> in controlling symptom exacerbation.</a:t>
            </a:r>
          </a:p>
          <a:p>
            <a:pPr>
              <a:buNone/>
            </a:pPr>
            <a:r>
              <a:rPr dirty="0" lang="en-US"/>
              <a:t>SURGICAL MANAGEMENT</a:t>
            </a:r>
          </a:p>
          <a:p>
            <a:r>
              <a:rPr dirty="0" lang="en-US" err="1"/>
              <a:t>Thymectomy</a:t>
            </a:r>
            <a:r>
              <a:rPr dirty="0" lang="en-US"/>
              <a:t> (surgical removal of the thymus gland) can produce antigen-specific </a:t>
            </a:r>
            <a:r>
              <a:rPr dirty="0" lang="en-US" err="1"/>
              <a:t>immunosuppression</a:t>
            </a:r>
            <a:r>
              <a:rPr dirty="0" lang="en-US"/>
              <a:t> and result in clinical improvement.</a:t>
            </a:r>
          </a:p>
          <a:p>
            <a:r>
              <a:rPr dirty="0" lang="en-US"/>
              <a:t>It can decrease or eliminate the need for medication.</a:t>
            </a:r>
          </a:p>
          <a:p>
            <a:pPr>
              <a:buNone/>
            </a:pPr>
            <a:endParaRPr dirty="0" lang="en-US"/>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49106" name="Title 1"/>
          <p:cNvSpPr>
            <a:spLocks noGrp="1"/>
          </p:cNvSpPr>
          <p:nvPr>
            <p:ph type="title"/>
          </p:nvPr>
        </p:nvSpPr>
        <p:spPr>
          <a:xfrm>
            <a:off x="457200" y="0"/>
            <a:ext cx="8229600" cy="838200"/>
          </a:xfrm>
        </p:spPr>
        <p:txBody>
          <a:bodyPr/>
          <a:p>
            <a:r>
              <a:rPr b="1" dirty="0" lang="en-US" err="1"/>
              <a:t>Myasthenic</a:t>
            </a:r>
            <a:r>
              <a:rPr b="1" dirty="0" lang="en-US"/>
              <a:t> Crisis</a:t>
            </a:r>
            <a:endParaRPr dirty="0" lang="en-US"/>
          </a:p>
        </p:txBody>
      </p:sp>
      <p:sp>
        <p:nvSpPr>
          <p:cNvPr id="1049107" name="Content Placeholder 2"/>
          <p:cNvSpPr>
            <a:spLocks noGrp="1"/>
          </p:cNvSpPr>
          <p:nvPr>
            <p:ph idx="1"/>
          </p:nvPr>
        </p:nvSpPr>
        <p:spPr>
          <a:xfrm>
            <a:off x="0" y="533400"/>
            <a:ext cx="9144000" cy="6324600"/>
          </a:xfrm>
        </p:spPr>
        <p:txBody>
          <a:bodyPr>
            <a:noAutofit/>
          </a:bodyPr>
          <a:p>
            <a:r>
              <a:rPr dirty="0" sz="3600" lang="en-US"/>
              <a:t>A </a:t>
            </a:r>
            <a:r>
              <a:rPr dirty="0" sz="3600" lang="en-US" err="1"/>
              <a:t>myasthenic</a:t>
            </a:r>
            <a:r>
              <a:rPr dirty="0" sz="3600" lang="en-US"/>
              <a:t> crisis is an exacerbation of the disease process characterized by severe generalized muscle weakness and respiratory and bulbar weakness that may result in respiratory failure. </a:t>
            </a:r>
          </a:p>
          <a:p>
            <a:r>
              <a:rPr dirty="0" sz="3600" lang="en-US"/>
              <a:t>Crisis may result from disease exacerbation or a specific precipitating event. </a:t>
            </a:r>
          </a:p>
          <a:p>
            <a:r>
              <a:rPr dirty="0" sz="3600" lang="en-US"/>
              <a:t>The most common precipitator is infection; others include medication change, surgery, pregnancy, and high environmental temperature.</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49108" name="Content Placeholder 2"/>
          <p:cNvSpPr>
            <a:spLocks noGrp="1"/>
          </p:cNvSpPr>
          <p:nvPr>
            <p:ph idx="1"/>
          </p:nvPr>
        </p:nvSpPr>
        <p:spPr>
          <a:xfrm>
            <a:off x="0" y="0"/>
            <a:ext cx="9144000" cy="6858000"/>
          </a:xfrm>
        </p:spPr>
        <p:txBody>
          <a:bodyPr>
            <a:normAutofit/>
          </a:bodyPr>
          <a:p>
            <a:r>
              <a:rPr dirty="0" sz="3600" lang="en-US"/>
              <a:t>Neuromuscular respiratory failure is the critical complication of crisis. </a:t>
            </a:r>
          </a:p>
          <a:p>
            <a:r>
              <a:rPr dirty="0" sz="3600" lang="en-US"/>
              <a:t>Respiratory muscle and bulbar weakness combine to cause respiratory compromise.</a:t>
            </a:r>
          </a:p>
          <a:p>
            <a:pPr>
              <a:buNone/>
            </a:pPr>
            <a:r>
              <a:rPr dirty="0" sz="3600" lang="en-US"/>
              <a:t>                          </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572" name=""/>
        <p:cNvGrpSpPr/>
        <p:nvPr/>
      </p:nvGrpSpPr>
      <p:grpSpPr>
        <a:xfrm>
          <a:off x="0" y="0"/>
          <a:ext cx="0" cy="0"/>
          <a:chOff x="0" y="0"/>
          <a:chExt cx="0" cy="0"/>
        </a:xfrm>
      </p:grpSpPr>
      <p:sp>
        <p:nvSpPr>
          <p:cNvPr id="1049109" name="Title 1"/>
          <p:cNvSpPr>
            <a:spLocks noGrp="1"/>
          </p:cNvSpPr>
          <p:nvPr>
            <p:ph type="title"/>
          </p:nvPr>
        </p:nvSpPr>
        <p:spPr/>
        <p:txBody>
          <a:bodyPr/>
          <a:p>
            <a:r>
              <a:rPr dirty="0" lang="en-US"/>
              <a:t>Management</a:t>
            </a:r>
          </a:p>
        </p:txBody>
      </p:sp>
      <p:sp>
        <p:nvSpPr>
          <p:cNvPr id="1049110" name="Content Placeholder 2"/>
          <p:cNvSpPr>
            <a:spLocks noGrp="1"/>
          </p:cNvSpPr>
          <p:nvPr>
            <p:ph idx="1"/>
          </p:nvPr>
        </p:nvSpPr>
        <p:spPr/>
        <p:txBody>
          <a:bodyPr/>
          <a:p>
            <a:pPr>
              <a:buNone/>
            </a:pPr>
            <a:endParaRPr dirty="0" lang="en-US"/>
          </a:p>
          <a:p>
            <a:r>
              <a:rPr dirty="0" lang="en-US"/>
              <a:t>Neostigmine methylsulfate (PMS-Neostigmine, Prostigmin) is administered intramuscularly or intravenously until the patient is able to swallow oral anticholinesterase medications. </a:t>
            </a:r>
          </a:p>
          <a:p>
            <a:pPr>
              <a:buNone/>
            </a:pPr>
            <a:endParaRPr dirty="0" lang="en-US"/>
          </a:p>
          <a:p>
            <a:endParaRPr dirty="0" lang="en-US"/>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573" name=""/>
        <p:cNvGrpSpPr/>
        <p:nvPr/>
      </p:nvGrpSpPr>
      <p:grpSpPr>
        <a:xfrm>
          <a:off x="0" y="0"/>
          <a:ext cx="0" cy="0"/>
          <a:chOff x="0" y="0"/>
          <a:chExt cx="0" cy="0"/>
        </a:xfrm>
      </p:grpSpPr>
      <p:sp>
        <p:nvSpPr>
          <p:cNvPr id="1049111" name="Content Placeholder 2"/>
          <p:cNvSpPr>
            <a:spLocks noGrp="1"/>
          </p:cNvSpPr>
          <p:nvPr>
            <p:ph idx="1"/>
          </p:nvPr>
        </p:nvSpPr>
        <p:spPr>
          <a:xfrm>
            <a:off x="0" y="0"/>
            <a:ext cx="9144000" cy="6858000"/>
          </a:xfrm>
        </p:spPr>
        <p:txBody>
          <a:bodyPr>
            <a:normAutofit/>
          </a:bodyPr>
          <a:p>
            <a:r>
              <a:rPr dirty="0" sz="3600" lang="en-US" err="1"/>
              <a:t>Plasmapheresis</a:t>
            </a:r>
            <a:r>
              <a:rPr dirty="0" sz="3600" lang="en-US"/>
              <a:t> and IVIG, which reduce the antibody load, also may be used to treat </a:t>
            </a:r>
            <a:r>
              <a:rPr dirty="0" sz="3600" lang="en-US" err="1"/>
              <a:t>myasthenic</a:t>
            </a:r>
            <a:r>
              <a:rPr dirty="0" sz="3600" lang="en-US"/>
              <a:t> crisis</a:t>
            </a:r>
          </a:p>
          <a:p>
            <a:r>
              <a:rPr dirty="0" sz="3600" lang="en-US"/>
              <a:t>Respiratory support and airway protection are key interventions for the nurse caring for the patient in crisis. </a:t>
            </a:r>
          </a:p>
          <a:p>
            <a:r>
              <a:rPr dirty="0" sz="3600" lang="en-US" err="1"/>
              <a:t>Endotracheal</a:t>
            </a:r>
            <a:r>
              <a:rPr dirty="0" sz="3600" lang="en-US"/>
              <a:t> intubation and mechanical ventilation may be needed . </a:t>
            </a:r>
          </a:p>
          <a:p>
            <a:r>
              <a:rPr dirty="0" sz="3600" lang="en-US"/>
              <a:t>Nutritional support may be needed if the patient is </a:t>
            </a:r>
            <a:r>
              <a:rPr dirty="0" sz="3600" lang="en-US" err="1"/>
              <a:t>intubated</a:t>
            </a:r>
            <a:r>
              <a:rPr dirty="0" sz="3600" lang="en-US"/>
              <a:t> for a long period.</a:t>
            </a:r>
          </a:p>
          <a:p>
            <a:endParaRPr dirty="0" sz="360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8659" name="Content Placeholder 2"/>
          <p:cNvSpPr>
            <a:spLocks noGrp="1"/>
          </p:cNvSpPr>
          <p:nvPr>
            <p:ph idx="1"/>
          </p:nvPr>
        </p:nvSpPr>
        <p:spPr>
          <a:xfrm>
            <a:off x="0" y="152400"/>
            <a:ext cx="9144000" cy="6705600"/>
          </a:xfrm>
        </p:spPr>
        <p:txBody>
          <a:bodyPr>
            <a:normAutofit/>
          </a:bodyPr>
          <a:p>
            <a:endParaRPr dirty="0" sz="3600" lang="en-US"/>
          </a:p>
          <a:p>
            <a:r>
              <a:rPr dirty="0" sz="3600" lang="en-US"/>
              <a:t>The major superficial reflexes include corneal, gag or swallowing, upper/lower abdominal, cremasteric (men only), plantar, and perianal. </a:t>
            </a:r>
          </a:p>
          <a:p>
            <a:r>
              <a:rPr dirty="0" sz="3600" lang="en-US"/>
              <a:t>These reflexes are graded differently than the motor reflexes and are noted to be present (+) or absent (-).</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574" name=""/>
        <p:cNvGrpSpPr/>
        <p:nvPr/>
      </p:nvGrpSpPr>
      <p:grpSpPr>
        <a:xfrm>
          <a:off x="0" y="0"/>
          <a:ext cx="0" cy="0"/>
          <a:chOff x="0" y="0"/>
          <a:chExt cx="0" cy="0"/>
        </a:xfrm>
      </p:grpSpPr>
      <p:sp>
        <p:nvSpPr>
          <p:cNvPr id="1049112" name="Title 1"/>
          <p:cNvSpPr>
            <a:spLocks noGrp="1"/>
          </p:cNvSpPr>
          <p:nvPr>
            <p:ph type="title"/>
          </p:nvPr>
        </p:nvSpPr>
        <p:spPr>
          <a:xfrm>
            <a:off x="457200" y="0"/>
            <a:ext cx="8229600" cy="762000"/>
          </a:xfrm>
        </p:spPr>
        <p:txBody>
          <a:bodyPr/>
          <a:p>
            <a:r>
              <a:rPr b="1" dirty="0" lang="en-US"/>
              <a:t>Nursing Management</a:t>
            </a:r>
            <a:endParaRPr dirty="0" lang="en-US"/>
          </a:p>
        </p:txBody>
      </p:sp>
      <p:sp>
        <p:nvSpPr>
          <p:cNvPr id="1049113" name="Content Placeholder 2"/>
          <p:cNvSpPr>
            <a:spLocks noGrp="1"/>
          </p:cNvSpPr>
          <p:nvPr>
            <p:ph idx="1"/>
          </p:nvPr>
        </p:nvSpPr>
        <p:spPr>
          <a:xfrm>
            <a:off x="0" y="609600"/>
            <a:ext cx="9144000" cy="6248400"/>
          </a:xfrm>
        </p:spPr>
        <p:txBody>
          <a:bodyPr>
            <a:normAutofit/>
          </a:bodyPr>
          <a:p>
            <a:r>
              <a:rPr dirty="0" sz="3600" lang="en-US"/>
              <a:t>Because myasthenia gravis is a chronic disease and most patients are seen on an outpatient basis, much of the nursing care focuses on patient and family teaching. </a:t>
            </a:r>
          </a:p>
          <a:p>
            <a:r>
              <a:rPr dirty="0" sz="3600" lang="en-US"/>
              <a:t>Educational topics for outpatient self-care include medication management, energy conservation, strategies to help with ocular manifestations, and prevention and management of complications</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575" name=""/>
        <p:cNvGrpSpPr/>
        <p:nvPr/>
      </p:nvGrpSpPr>
      <p:grpSpPr>
        <a:xfrm>
          <a:off x="0" y="0"/>
          <a:ext cx="0" cy="0"/>
          <a:chOff x="0" y="0"/>
          <a:chExt cx="0" cy="0"/>
        </a:xfrm>
      </p:grpSpPr>
      <p:sp>
        <p:nvSpPr>
          <p:cNvPr id="1049114" name="Title 1"/>
          <p:cNvSpPr>
            <a:spLocks noGrp="1"/>
          </p:cNvSpPr>
          <p:nvPr>
            <p:ph type="title"/>
          </p:nvPr>
        </p:nvSpPr>
        <p:spPr>
          <a:xfrm>
            <a:off x="457200" y="0"/>
            <a:ext cx="8229600" cy="685800"/>
          </a:xfrm>
        </p:spPr>
        <p:txBody>
          <a:bodyPr>
            <a:normAutofit fontScale="90000"/>
          </a:bodyPr>
          <a:p>
            <a:r>
              <a:rPr b="1" dirty="0" lang="en-US"/>
              <a:t>Bell’s Palsy</a:t>
            </a:r>
            <a:endParaRPr dirty="0" lang="en-US"/>
          </a:p>
        </p:txBody>
      </p:sp>
      <p:sp>
        <p:nvSpPr>
          <p:cNvPr id="1049115" name="Content Placeholder 2"/>
          <p:cNvSpPr>
            <a:spLocks noGrp="1"/>
          </p:cNvSpPr>
          <p:nvPr>
            <p:ph idx="1"/>
          </p:nvPr>
        </p:nvSpPr>
        <p:spPr>
          <a:xfrm>
            <a:off x="0" y="609600"/>
            <a:ext cx="9144000" cy="6248400"/>
          </a:xfrm>
        </p:spPr>
        <p:txBody>
          <a:bodyPr>
            <a:normAutofit/>
          </a:bodyPr>
          <a:p>
            <a:r>
              <a:rPr dirty="0" sz="3600" lang="en-US"/>
              <a:t>Bell’s palsy (facial paralysis) is due to unilateral inflammation of the seventh cranial nerve, which results in weakness or paralysis of the facial muscles on the affected side. </a:t>
            </a:r>
          </a:p>
          <a:p>
            <a:r>
              <a:rPr dirty="0" sz="3600" lang="en-US"/>
              <a:t>The cause is unknown, although possible causes may include vascular </a:t>
            </a:r>
            <a:r>
              <a:rPr dirty="0" sz="3600" lang="en-US" err="1"/>
              <a:t>ischemia,viral</a:t>
            </a:r>
            <a:r>
              <a:rPr dirty="0" sz="3600" lang="en-US"/>
              <a:t> disease (herpes simplex, herpes zoster), autoimmune disease ,or a combination of all of these factors.</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576" name=""/>
        <p:cNvGrpSpPr/>
        <p:nvPr/>
      </p:nvGrpSpPr>
      <p:grpSpPr>
        <a:xfrm>
          <a:off x="0" y="0"/>
          <a:ext cx="0" cy="0"/>
          <a:chOff x="0" y="0"/>
          <a:chExt cx="0" cy="0"/>
        </a:xfrm>
      </p:grpSpPr>
      <p:sp>
        <p:nvSpPr>
          <p:cNvPr id="1049116" name="Content Placeholder 2"/>
          <p:cNvSpPr>
            <a:spLocks noGrp="1"/>
          </p:cNvSpPr>
          <p:nvPr>
            <p:ph idx="1"/>
          </p:nvPr>
        </p:nvSpPr>
        <p:spPr>
          <a:xfrm>
            <a:off x="0" y="0"/>
            <a:ext cx="9144000" cy="6858000"/>
          </a:xfrm>
        </p:spPr>
        <p:txBody>
          <a:bodyPr>
            <a:normAutofit/>
          </a:bodyPr>
          <a:p>
            <a:r>
              <a:rPr dirty="0" lang="en-US"/>
              <a:t> The inflamed, edematous nerve becomes compressed to the point of damage, or its nutrient vessel is occluded, producing ischemic necrosis of the nerve. </a:t>
            </a:r>
          </a:p>
          <a:p>
            <a:r>
              <a:rPr dirty="0" lang="en-US"/>
              <a:t>There is distortion of the face from paralysis of the facial muscles; increased </a:t>
            </a:r>
            <a:r>
              <a:rPr dirty="0" lang="en-US" err="1"/>
              <a:t>lacrimation</a:t>
            </a:r>
            <a:r>
              <a:rPr dirty="0" lang="en-US"/>
              <a:t> (tearing); and painful sensations in the face, behind the ear, and in the eye.</a:t>
            </a:r>
          </a:p>
          <a:p>
            <a:r>
              <a:rPr dirty="0" lang="en-US"/>
              <a:t> The patient may experience speech difficulties and may be unable to eat on the affected side because of weakness or paralysis of the facial muscles.</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49117" name="Title 1"/>
          <p:cNvSpPr>
            <a:spLocks noGrp="1"/>
          </p:cNvSpPr>
          <p:nvPr>
            <p:ph type="title"/>
          </p:nvPr>
        </p:nvSpPr>
        <p:spPr>
          <a:xfrm>
            <a:off x="457200" y="0"/>
            <a:ext cx="8229600" cy="533400"/>
          </a:xfrm>
        </p:spPr>
        <p:txBody>
          <a:bodyPr>
            <a:normAutofit fontScale="90000"/>
          </a:bodyPr>
          <a:p>
            <a:r>
              <a:rPr b="1" dirty="0" lang="en-US"/>
              <a:t>Management</a:t>
            </a:r>
            <a:endParaRPr dirty="0" lang="en-US"/>
          </a:p>
        </p:txBody>
      </p:sp>
      <p:sp>
        <p:nvSpPr>
          <p:cNvPr id="1049118" name="Content Placeholder 2"/>
          <p:cNvSpPr>
            <a:spLocks noGrp="1"/>
          </p:cNvSpPr>
          <p:nvPr>
            <p:ph idx="1"/>
          </p:nvPr>
        </p:nvSpPr>
        <p:spPr>
          <a:xfrm>
            <a:off x="0" y="457200"/>
            <a:ext cx="9144000" cy="6400800"/>
          </a:xfrm>
        </p:spPr>
        <p:txBody>
          <a:bodyPr>
            <a:normAutofit/>
          </a:bodyPr>
          <a:p>
            <a:r>
              <a:rPr dirty="0" lang="en-US"/>
              <a:t>The objectives of treatment are to maintain the muscle tone of the face and to prevent or minimize denervation.</a:t>
            </a:r>
          </a:p>
          <a:p>
            <a:r>
              <a:rPr dirty="0" lang="en-US"/>
              <a:t> The patient should be reassured that no stroke has occurred and that spontaneous recovery occurs within 3 to 5 weeks.</a:t>
            </a:r>
          </a:p>
          <a:p>
            <a:r>
              <a:rPr dirty="0" lang="en-US"/>
              <a:t>Corticosteroid therapy (prednisone) may be prescribed to reduce inflammation and edema; this reduces vascular compression and permits restoration of blood circulation to the nerve.</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578" name=""/>
        <p:cNvGrpSpPr/>
        <p:nvPr/>
      </p:nvGrpSpPr>
      <p:grpSpPr>
        <a:xfrm>
          <a:off x="0" y="0"/>
          <a:ext cx="0" cy="0"/>
          <a:chOff x="0" y="0"/>
          <a:chExt cx="0" cy="0"/>
        </a:xfrm>
      </p:grpSpPr>
      <p:sp>
        <p:nvSpPr>
          <p:cNvPr id="1049119" name="Content Placeholder 2"/>
          <p:cNvSpPr>
            <a:spLocks noGrp="1"/>
          </p:cNvSpPr>
          <p:nvPr>
            <p:ph idx="1"/>
          </p:nvPr>
        </p:nvSpPr>
        <p:spPr>
          <a:xfrm>
            <a:off x="0" y="0"/>
            <a:ext cx="9144000" cy="6858000"/>
          </a:xfrm>
        </p:spPr>
        <p:txBody>
          <a:bodyPr>
            <a:normAutofit/>
          </a:bodyPr>
          <a:p>
            <a:r>
              <a:rPr dirty="0" sz="3600" lang="en-US"/>
              <a:t>Facial pain is controlled with analgesic agents</a:t>
            </a:r>
          </a:p>
          <a:p>
            <a:r>
              <a:rPr dirty="0" sz="3600" lang="en-US"/>
              <a:t>Although most patients recover with conservative treatment, surgical exploration of the facial nerve may be indicated in patients who are suspected of having a tumor or for surgical decompression of the facial nerve and for surgical treatment of a paralyzed face.</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49120" name="Title 1"/>
          <p:cNvSpPr>
            <a:spLocks noGrp="1"/>
          </p:cNvSpPr>
          <p:nvPr>
            <p:ph type="title"/>
          </p:nvPr>
        </p:nvSpPr>
        <p:spPr/>
        <p:txBody>
          <a:bodyPr/>
          <a:p>
            <a:endParaRPr dirty="0" lang="en-US"/>
          </a:p>
        </p:txBody>
      </p:sp>
      <p:sp>
        <p:nvSpPr>
          <p:cNvPr id="1049121" name="Content Placeholder 2"/>
          <p:cNvSpPr>
            <a:spLocks noGrp="1"/>
          </p:cNvSpPr>
          <p:nvPr>
            <p:ph idx="1"/>
          </p:nvPr>
        </p:nvSpPr>
        <p:spPr/>
        <p:txBody>
          <a:bodyPr/>
          <a:p>
            <a:r>
              <a:rPr dirty="0" lang="en-US"/>
              <a:t>Assignment: Read and make notes on cerebral palsy, poliomyelitis and muscular dystrophy.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8660" name="Title 1"/>
          <p:cNvSpPr>
            <a:spLocks noGrp="1"/>
          </p:cNvSpPr>
          <p:nvPr>
            <p:ph type="title"/>
          </p:nvPr>
        </p:nvSpPr>
        <p:spPr/>
        <p:txBody>
          <a:bodyPr/>
          <a:p>
            <a:endParaRPr lang="en-US"/>
          </a:p>
        </p:txBody>
      </p:sp>
      <p:sp>
        <p:nvSpPr>
          <p:cNvPr id="1048661" name="Content Placeholder 2"/>
          <p:cNvSpPr>
            <a:spLocks noGrp="1"/>
          </p:cNvSpPr>
          <p:nvPr>
            <p:ph idx="1"/>
          </p:nvPr>
        </p:nvSpPr>
        <p:spPr/>
        <p:txBody>
          <a:bodyPr/>
          <a:p>
            <a:r>
              <a:rPr dirty="0" lang="en-US"/>
              <a:t>Assignment: Read and make notes on reflexes  and co-ordination of the neurological 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662" name="Title 1"/>
          <p:cNvSpPr>
            <a:spLocks noGrp="1"/>
          </p:cNvSpPr>
          <p:nvPr>
            <p:ph type="title"/>
          </p:nvPr>
        </p:nvSpPr>
        <p:spPr>
          <a:xfrm>
            <a:off x="457200" y="0"/>
            <a:ext cx="8229600" cy="1143000"/>
          </a:xfrm>
        </p:spPr>
        <p:txBody>
          <a:bodyPr>
            <a:normAutofit fontScale="90000"/>
          </a:bodyPr>
          <a:p>
            <a:r>
              <a:rPr dirty="0" lang="en-US"/>
              <a:t>ASSESSMENT OF LEVEL OF CONCIOUSNESS</a:t>
            </a:r>
          </a:p>
        </p:txBody>
      </p:sp>
      <p:sp>
        <p:nvSpPr>
          <p:cNvPr id="1048663" name="Content Placeholder 2"/>
          <p:cNvSpPr>
            <a:spLocks noGrp="1"/>
          </p:cNvSpPr>
          <p:nvPr>
            <p:ph idx="1"/>
          </p:nvPr>
        </p:nvSpPr>
        <p:spPr>
          <a:xfrm>
            <a:off x="457200" y="1143000"/>
            <a:ext cx="8686800" cy="5715000"/>
          </a:xfrm>
        </p:spPr>
        <p:txBody>
          <a:bodyPr>
            <a:normAutofit/>
          </a:bodyPr>
          <a:p>
            <a:pPr>
              <a:buNone/>
            </a:pPr>
            <a:r>
              <a:rPr b="1" dirty="0" sz="3600" lang="en-US" u="sng"/>
              <a:t>Glasgow Coma Scale</a:t>
            </a:r>
          </a:p>
          <a:p>
            <a:pPr>
              <a:buNone/>
            </a:pPr>
            <a:r>
              <a:rPr dirty="0" sz="3600" lang="en-US"/>
              <a:t>	The </a:t>
            </a:r>
            <a:r>
              <a:rPr b="1" dirty="0" sz="3600" lang="en-US"/>
              <a:t>Glasgow Coma Scale</a:t>
            </a:r>
            <a:r>
              <a:rPr dirty="0" sz="3600" lang="en-US"/>
              <a:t> (</a:t>
            </a:r>
            <a:r>
              <a:rPr b="1" dirty="0" sz="3600" lang="en-US"/>
              <a:t>GCS</a:t>
            </a:r>
            <a:r>
              <a:rPr dirty="0" sz="3600" lang="en-US"/>
              <a:t>) is a clinical scale used to reliably measure a person's level of consciousness after a brain injury.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8614" name="Title 1"/>
          <p:cNvSpPr>
            <a:spLocks noGrp="1"/>
          </p:cNvSpPr>
          <p:nvPr>
            <p:ph type="title"/>
          </p:nvPr>
        </p:nvSpPr>
        <p:spPr>
          <a:xfrm>
            <a:off x="457200" y="0"/>
            <a:ext cx="8229600" cy="685800"/>
          </a:xfrm>
        </p:spPr>
        <p:txBody>
          <a:bodyPr>
            <a:normAutofit fontScale="90000"/>
          </a:bodyPr>
          <a:p>
            <a:endParaRPr dirty="0" lang="en-US"/>
          </a:p>
        </p:txBody>
      </p:sp>
      <p:sp>
        <p:nvSpPr>
          <p:cNvPr id="1048615" name="Content Placeholder 2"/>
          <p:cNvSpPr>
            <a:spLocks noGrp="1"/>
          </p:cNvSpPr>
          <p:nvPr>
            <p:ph idx="1"/>
          </p:nvPr>
        </p:nvSpPr>
        <p:spPr>
          <a:xfrm>
            <a:off x="0" y="609600"/>
            <a:ext cx="9144000" cy="6248400"/>
          </a:xfrm>
        </p:spPr>
        <p:txBody>
          <a:bodyPr>
            <a:normAutofit/>
          </a:bodyPr>
          <a:p>
            <a:pPr>
              <a:buNone/>
            </a:pPr>
            <a:r>
              <a:rPr b="1" dirty="0" lang="en-US"/>
              <a:t>HEALTH HISTORY</a:t>
            </a:r>
          </a:p>
          <a:p>
            <a:r>
              <a:rPr dirty="0" lang="en-US"/>
              <a:t>An important aspect of the neurologic assessment is the history of the present illness. </a:t>
            </a:r>
          </a:p>
          <a:p>
            <a:r>
              <a:rPr dirty="0" lang="en-US"/>
              <a:t>Observing overall appearance, mental status, posture, movement and affect. </a:t>
            </a:r>
          </a:p>
          <a:p>
            <a:r>
              <a:rPr dirty="0" lang="en-US"/>
              <a:t>Details about the onset, character, severity, location, duration, and frequency of symptoms and signs; associated complaints; precipitating, aggravating, and relieving factors; progression, remission, and exacerbation; and the presence or absence of similar symptoms among family members</a:t>
            </a:r>
          </a:p>
          <a:p>
            <a:endParaRPr dirty="0" lang="en-US"/>
          </a:p>
          <a:p>
            <a:pPr>
              <a:buNone/>
            </a:pPr>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8664" name="Title 1"/>
          <p:cNvSpPr>
            <a:spLocks noGrp="1"/>
          </p:cNvSpPr>
          <p:nvPr>
            <p:ph type="title"/>
          </p:nvPr>
        </p:nvSpPr>
        <p:spPr/>
        <p:txBody>
          <a:bodyPr/>
          <a:p>
            <a:endParaRPr lang="en-US"/>
          </a:p>
        </p:txBody>
      </p:sp>
      <p:sp>
        <p:nvSpPr>
          <p:cNvPr id="1048665" name="Content Placeholder 2"/>
          <p:cNvSpPr>
            <a:spLocks noGrp="1"/>
          </p:cNvSpPr>
          <p:nvPr>
            <p:ph idx="1"/>
          </p:nvPr>
        </p:nvSpPr>
        <p:spPr/>
        <p:txBody>
          <a:bodyPr>
            <a:normAutofit fontScale="92500" lnSpcReduction="10000"/>
          </a:bodyPr>
          <a:p>
            <a:r>
              <a:rPr dirty="0" lang="en-US"/>
              <a:t>The GCS assesses a person based on their ability to perform eye movements, speak, and move their body. These three behaviors make up the three elements of the scale: eye, verbal, and motor. A person's GCS score can range from 3 (completely unresponsive) to 15 (responsive). This score is used to guide immediate medical care after a brain injury (such as a car accident) and also to monitor hospitalized patients and track their level of consciousness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8666" name="Title 1"/>
          <p:cNvSpPr>
            <a:spLocks noGrp="1"/>
          </p:cNvSpPr>
          <p:nvPr>
            <p:ph type="title"/>
          </p:nvPr>
        </p:nvSpPr>
        <p:spPr/>
        <p:txBody>
          <a:bodyPr/>
          <a:p>
            <a:endParaRPr lang="en-US"/>
          </a:p>
        </p:txBody>
      </p:sp>
      <p:sp>
        <p:nvSpPr>
          <p:cNvPr id="1048667" name="Content Placeholder 2"/>
          <p:cNvSpPr>
            <a:spLocks noGrp="1"/>
          </p:cNvSpPr>
          <p:nvPr>
            <p:ph idx="1"/>
          </p:nvPr>
        </p:nvSpPr>
        <p:spPr/>
        <p:txBody>
          <a:bodyPr/>
          <a:p>
            <a:r>
              <a:rPr dirty="0" lang="en-US"/>
              <a:t>Lower GCS scores are correlated with higher risk of death. However, the GCS score alone should not be used on its own to predict the outcome for an individual person with brain injury.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668" name="Title 1"/>
          <p:cNvSpPr>
            <a:spLocks noGrp="1"/>
          </p:cNvSpPr>
          <p:nvPr>
            <p:ph type="title"/>
          </p:nvPr>
        </p:nvSpPr>
        <p:spPr/>
        <p:txBody>
          <a:bodyPr/>
          <a:p>
            <a:r>
              <a:rPr dirty="0" lang="en-US"/>
              <a:t>Scoring</a:t>
            </a:r>
          </a:p>
        </p:txBody>
      </p:sp>
      <p:sp>
        <p:nvSpPr>
          <p:cNvPr id="1048669" name="Content Placeholder 2"/>
          <p:cNvSpPr>
            <a:spLocks noGrp="1"/>
          </p:cNvSpPr>
          <p:nvPr>
            <p:ph idx="1"/>
          </p:nvPr>
        </p:nvSpPr>
        <p:spPr/>
        <p:txBody>
          <a:bodyPr/>
          <a:p>
            <a:r>
              <a:rPr dirty="0" lang="en-US"/>
              <a:t>The Glasgow Coma Scale is used for people above the age of two and composed of three tests: eye, verbal, and motor responses.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8670" name="Title 1"/>
          <p:cNvSpPr>
            <a:spLocks noGrp="1"/>
          </p:cNvSpPr>
          <p:nvPr>
            <p:ph type="title"/>
          </p:nvPr>
        </p:nvSpPr>
        <p:spPr/>
        <p:txBody>
          <a:bodyPr/>
          <a:p>
            <a:endParaRPr lang="en-US"/>
          </a:p>
        </p:txBody>
      </p:sp>
      <p:sp>
        <p:nvSpPr>
          <p:cNvPr id="1048671" name="Content Placeholder 2"/>
          <p:cNvSpPr>
            <a:spLocks noGrp="1"/>
          </p:cNvSpPr>
          <p:nvPr>
            <p:ph idx="1"/>
          </p:nvPr>
        </p:nvSpPr>
        <p:spPr/>
        <p:txBody>
          <a:bodyPr/>
          <a:p>
            <a:r>
              <a:rPr dirty="0" lang="en-US"/>
              <a:t>The Glasgow Coma Scale is reported as the combined score (which ranges from 3 to 15) and the score of each test (E for eye, V for Verbal, and M for Motor). For each test, the value should be based on the best response that the person being examined can provide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8672" name="Title 1"/>
          <p:cNvSpPr>
            <a:spLocks noGrp="1"/>
          </p:cNvSpPr>
          <p:nvPr>
            <p:ph type="title"/>
          </p:nvPr>
        </p:nvSpPr>
        <p:spPr/>
        <p:txBody>
          <a:bodyPr/>
          <a:p>
            <a:endParaRPr lang="en-US"/>
          </a:p>
        </p:txBody>
      </p:sp>
      <p:sp>
        <p:nvSpPr>
          <p:cNvPr id="1048673" name="Content Placeholder 2"/>
          <p:cNvSpPr>
            <a:spLocks noGrp="1"/>
          </p:cNvSpPr>
          <p:nvPr>
            <p:ph idx="1"/>
          </p:nvPr>
        </p:nvSpPr>
        <p:spPr/>
        <p:txBody>
          <a:bodyPr>
            <a:normAutofit fontScale="77500" lnSpcReduction="20000"/>
          </a:bodyPr>
          <a:p>
            <a:r>
              <a:rPr b="1" dirty="0" lang="en-US"/>
              <a:t>Eye response (E)</a:t>
            </a:r>
          </a:p>
          <a:p>
            <a:r>
              <a:rPr dirty="0" lang="en-US"/>
              <a:t>There are four grades starting with the most severe:</a:t>
            </a:r>
          </a:p>
          <a:p>
            <a:r>
              <a:rPr dirty="0" lang="en-US"/>
              <a:t>No opening of the eye</a:t>
            </a:r>
          </a:p>
          <a:p>
            <a:r>
              <a:rPr dirty="0" lang="en-US"/>
              <a:t>Eye opening in response to pain stimulus. A peripheral pain stimulus, such as squeezing the lunula area of the person's fingernail is more effective than a central stimulus such as a trapezius squeeze, due to a grimacing effect.</a:t>
            </a:r>
          </a:p>
          <a:p>
            <a:r>
              <a:rPr dirty="0" lang="en-US"/>
              <a:t>Eye opening to speech. Not to be confused with the awakening of a sleeping person; such people receive a score of 4.</a:t>
            </a:r>
          </a:p>
          <a:p>
            <a:r>
              <a:rPr dirty="0" lang="en-US"/>
              <a:t>Eyes opening spontaneously</a:t>
            </a:r>
          </a:p>
          <a:p>
            <a:r>
              <a:rPr dirty="0" lang="en-US"/>
              <a:t>NT (Not testable). Examples for this would include severe damage to the eyes, sedation from drugs, and paralysis.</a:t>
            </a:r>
          </a:p>
          <a:p>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674" name="Title 1"/>
          <p:cNvSpPr>
            <a:spLocks noGrp="1"/>
          </p:cNvSpPr>
          <p:nvPr>
            <p:ph type="title"/>
          </p:nvPr>
        </p:nvSpPr>
        <p:spPr/>
        <p:txBody>
          <a:bodyPr/>
          <a:p>
            <a:endParaRPr lang="en-US"/>
          </a:p>
        </p:txBody>
      </p:sp>
      <p:sp>
        <p:nvSpPr>
          <p:cNvPr id="1048675" name="Content Placeholder 2"/>
          <p:cNvSpPr>
            <a:spLocks noGrp="1"/>
          </p:cNvSpPr>
          <p:nvPr>
            <p:ph idx="1"/>
          </p:nvPr>
        </p:nvSpPr>
        <p:spPr/>
        <p:txBody>
          <a:bodyPr>
            <a:normAutofit fontScale="70000" lnSpcReduction="20000"/>
          </a:bodyPr>
          <a:p>
            <a:r>
              <a:rPr b="1" dirty="0" lang="en-US"/>
              <a:t>Verbal response (V)</a:t>
            </a:r>
          </a:p>
          <a:p>
            <a:r>
              <a:rPr dirty="0" lang="en-US"/>
              <a:t>There are five grades starting with the most severe:</a:t>
            </a:r>
          </a:p>
          <a:p>
            <a:r>
              <a:rPr dirty="0" lang="en-US"/>
              <a:t>No verbal response</a:t>
            </a:r>
          </a:p>
          <a:p>
            <a:r>
              <a:rPr dirty="0" lang="en-US"/>
              <a:t>Incomprehensible sounds. Moaning but no words.</a:t>
            </a:r>
          </a:p>
          <a:p>
            <a:r>
              <a:rPr dirty="0" lang="en-US"/>
              <a:t>Inappropriate words. Random or exclamatory articulated speech, but no conversational exchange. Speaks words but no sentences.</a:t>
            </a:r>
          </a:p>
          <a:p>
            <a:r>
              <a:rPr dirty="0" lang="en-US"/>
              <a:t>Confused. The person responds to questions coherently but there is some disorientation and confusion.</a:t>
            </a:r>
          </a:p>
          <a:p>
            <a:r>
              <a:rPr dirty="0" lang="en-US"/>
              <a:t>Oriented. Person responds coherently and appropriately to questions such as the person’s name and age, where they are and why, the year, month, etc.</a:t>
            </a:r>
          </a:p>
          <a:p>
            <a:r>
              <a:rPr dirty="0" lang="en-US"/>
              <a:t>NT (Not testable). Examples for this would include intubation, deafness, language barrier, sedation from drugs, and paralysis.</a:t>
            </a:r>
          </a:p>
          <a:p>
            <a:endParaRPr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676" name="Title 1"/>
          <p:cNvSpPr>
            <a:spLocks noGrp="1"/>
          </p:cNvSpPr>
          <p:nvPr>
            <p:ph type="title"/>
          </p:nvPr>
        </p:nvSpPr>
        <p:spPr/>
        <p:txBody>
          <a:bodyPr/>
          <a:p>
            <a:endParaRPr lang="en-US"/>
          </a:p>
        </p:txBody>
      </p:sp>
      <p:sp>
        <p:nvSpPr>
          <p:cNvPr id="1048677" name="Content Placeholder 2"/>
          <p:cNvSpPr>
            <a:spLocks noGrp="1"/>
          </p:cNvSpPr>
          <p:nvPr>
            <p:ph idx="1"/>
          </p:nvPr>
        </p:nvSpPr>
        <p:spPr/>
        <p:txBody>
          <a:bodyPr>
            <a:normAutofit fontScale="85000" lnSpcReduction="20000"/>
          </a:bodyPr>
          <a:p>
            <a:r>
              <a:rPr b="1" dirty="0" lang="en-US"/>
              <a:t>Motor response (M)</a:t>
            </a:r>
          </a:p>
          <a:p>
            <a:r>
              <a:rPr dirty="0" lang="en-US"/>
              <a:t>There are six grades starting with the most severe:</a:t>
            </a:r>
          </a:p>
          <a:p>
            <a:r>
              <a:rPr dirty="0" lang="en-US"/>
              <a:t>No motor response. Lack of any motor response should raise suspicion for spinal cord injury.</a:t>
            </a:r>
          </a:p>
          <a:p>
            <a:r>
              <a:rPr dirty="0" lang="en-US"/>
              <a:t>Abnormal Extension in response to pain. Different guidelines report different evaluation of abnormal extension. While some sources indicate extension at the elbow is </a:t>
            </a:r>
            <a:r>
              <a:rPr dirty="0" lang="en-US" err="1"/>
              <a:t>sufficient,other</a:t>
            </a:r>
            <a:r>
              <a:rPr dirty="0" lang="en-US"/>
              <a:t> sources use the language "</a:t>
            </a:r>
            <a:r>
              <a:rPr dirty="0" lang="en-US" err="1"/>
              <a:t>decerebrate</a:t>
            </a:r>
            <a:r>
              <a:rPr dirty="0" lang="en-US"/>
              <a:t> posturing". It is important to note that the original publication of the Glasgow Coma Scale explicitly avoided the term "</a:t>
            </a:r>
            <a:r>
              <a:rPr dirty="0" lang="en-US" err="1"/>
              <a:t>decerebrate</a:t>
            </a:r>
            <a:r>
              <a:rPr dirty="0" lang="en-US"/>
              <a:t> extension" because it implied specific anatomical findings.</a:t>
            </a:r>
          </a:p>
          <a:p>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8678" name="Title 1"/>
          <p:cNvSpPr>
            <a:spLocks noGrp="1"/>
          </p:cNvSpPr>
          <p:nvPr>
            <p:ph type="title"/>
          </p:nvPr>
        </p:nvSpPr>
        <p:spPr/>
        <p:txBody>
          <a:bodyPr/>
          <a:p>
            <a:endParaRPr lang="en-US"/>
          </a:p>
        </p:txBody>
      </p:sp>
      <p:sp>
        <p:nvSpPr>
          <p:cNvPr id="1048679" name="Content Placeholder 2"/>
          <p:cNvSpPr>
            <a:spLocks noGrp="1"/>
          </p:cNvSpPr>
          <p:nvPr>
            <p:ph idx="1"/>
          </p:nvPr>
        </p:nvSpPr>
        <p:spPr/>
        <p:txBody>
          <a:bodyPr>
            <a:normAutofit fontScale="77500" lnSpcReduction="20000"/>
          </a:bodyPr>
          <a:p>
            <a:r>
              <a:rPr dirty="0" lang="en-US"/>
              <a:t>Abnormal Flexion in response to pain. Different guidelines report different evaluation. While some sources focus on arm movements, other sources use the term "decorticate posturing".</a:t>
            </a:r>
          </a:p>
          <a:p>
            <a:r>
              <a:rPr dirty="0" lang="en-US"/>
              <a:t>Normal Flexion (absence of abnormal posturing; unable to lift hand past chin with supraorbital pain but does pull away when </a:t>
            </a:r>
            <a:r>
              <a:rPr dirty="0" lang="en-US" err="1"/>
              <a:t>nailbed</a:t>
            </a:r>
            <a:r>
              <a:rPr dirty="0" lang="en-US"/>
              <a:t> is pinched)</a:t>
            </a:r>
          </a:p>
          <a:p>
            <a:r>
              <a:rPr dirty="0" lang="en-US"/>
              <a:t>Localizes to pain (purposeful movements towards painful stimuli; e.g., brings hand up beyond chin when supraorbital pressure applied)</a:t>
            </a:r>
          </a:p>
          <a:p>
            <a:r>
              <a:rPr dirty="0" lang="en-US"/>
              <a:t>Obeys commands (the person does simple things as asked)</a:t>
            </a:r>
          </a:p>
          <a:p>
            <a:r>
              <a:rPr dirty="0" lang="en-US"/>
              <a:t>NT (Not testable). Examples for this would include spinal cord injury, sedation from drugs, and paralysis.</a:t>
            </a:r>
          </a:p>
          <a:p>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8680" name="Title 1"/>
          <p:cNvSpPr>
            <a:spLocks noGrp="1"/>
          </p:cNvSpPr>
          <p:nvPr>
            <p:ph type="title"/>
          </p:nvPr>
        </p:nvSpPr>
        <p:spPr>
          <a:xfrm>
            <a:off x="457200" y="0"/>
            <a:ext cx="8229600" cy="533400"/>
          </a:xfrm>
        </p:spPr>
        <p:txBody>
          <a:bodyPr>
            <a:normAutofit fontScale="90000"/>
          </a:bodyPr>
          <a:p>
            <a:endParaRPr dirty="0" lang="en-US"/>
          </a:p>
        </p:txBody>
      </p:sp>
      <p:sp>
        <p:nvSpPr>
          <p:cNvPr id="1048681" name="Content Placeholder 2"/>
          <p:cNvSpPr>
            <a:spLocks noGrp="1"/>
          </p:cNvSpPr>
          <p:nvPr>
            <p:ph idx="1"/>
          </p:nvPr>
        </p:nvSpPr>
        <p:spPr>
          <a:xfrm>
            <a:off x="457200" y="457200"/>
            <a:ext cx="8686800" cy="6400800"/>
          </a:xfrm>
        </p:spPr>
        <p:txBody>
          <a:bodyPr>
            <a:normAutofit fontScale="92500" lnSpcReduction="10000"/>
          </a:bodyPr>
          <a:p>
            <a:pPr>
              <a:buNone/>
            </a:pPr>
            <a:r>
              <a:rPr dirty="0" sz="3600" lang="en-US"/>
              <a:t>Eye opening response </a:t>
            </a:r>
          </a:p>
          <a:p>
            <a:r>
              <a:rPr dirty="0" sz="3600" lang="en-US"/>
              <a:t>Spontaneous 			                   4</a:t>
            </a:r>
          </a:p>
          <a:p>
            <a:r>
              <a:rPr dirty="0" sz="3600" lang="en-US"/>
              <a:t>To voice				                   3</a:t>
            </a:r>
          </a:p>
          <a:p>
            <a:r>
              <a:rPr dirty="0" sz="3600" lang="en-US"/>
              <a:t>To pain				           	2</a:t>
            </a:r>
          </a:p>
          <a:p>
            <a:r>
              <a:rPr dirty="0" sz="3600" lang="en-US"/>
              <a:t>None 				          	1</a:t>
            </a:r>
          </a:p>
          <a:p>
            <a:pPr>
              <a:buNone/>
            </a:pPr>
            <a:r>
              <a:rPr dirty="0" sz="3600" lang="en-US"/>
              <a:t>Verbal response </a:t>
            </a:r>
          </a:p>
          <a:p>
            <a:r>
              <a:rPr dirty="0" sz="3600" lang="en-US"/>
              <a:t>Oriented 					5</a:t>
            </a:r>
          </a:p>
          <a:p>
            <a:r>
              <a:rPr dirty="0" sz="3600" lang="en-US"/>
              <a:t>Confused 					4</a:t>
            </a:r>
          </a:p>
          <a:p>
            <a:r>
              <a:rPr dirty="0" sz="3600" lang="en-US"/>
              <a:t>Inappropriate words 		        	3</a:t>
            </a:r>
          </a:p>
          <a:p>
            <a:r>
              <a:rPr dirty="0" sz="3600" lang="en-US"/>
              <a:t>Incomprehensible sounds         	 2</a:t>
            </a:r>
          </a:p>
          <a:p>
            <a:r>
              <a:rPr dirty="0" sz="3600" lang="en-US"/>
              <a:t>None 						1</a:t>
            </a:r>
          </a:p>
          <a:p>
            <a:pPr>
              <a:buNone/>
            </a:pPr>
            <a:endParaRPr dirty="0" sz="360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8682" name="Content Placeholder 2"/>
          <p:cNvSpPr>
            <a:spLocks noGrp="1"/>
          </p:cNvSpPr>
          <p:nvPr>
            <p:ph idx="1"/>
          </p:nvPr>
        </p:nvSpPr>
        <p:spPr>
          <a:xfrm>
            <a:off x="0" y="0"/>
            <a:ext cx="8686800" cy="6858000"/>
          </a:xfrm>
        </p:spPr>
        <p:txBody>
          <a:bodyPr>
            <a:noAutofit/>
          </a:bodyPr>
          <a:p>
            <a:pPr>
              <a:buNone/>
            </a:pPr>
            <a:r>
              <a:rPr dirty="0" sz="3600" lang="en-US"/>
              <a:t>Best motor response </a:t>
            </a:r>
          </a:p>
          <a:p>
            <a:r>
              <a:rPr dirty="0" sz="3600" lang="en-US"/>
              <a:t>Obeys command 		6</a:t>
            </a:r>
          </a:p>
          <a:p>
            <a:r>
              <a:rPr dirty="0" sz="3600" lang="en-US"/>
              <a:t>Localizes pain		 5</a:t>
            </a:r>
          </a:p>
          <a:p>
            <a:r>
              <a:rPr dirty="0" sz="3600" lang="en-US"/>
              <a:t>Withdraws			 4</a:t>
            </a:r>
          </a:p>
          <a:p>
            <a:r>
              <a:rPr dirty="0" sz="3600" lang="en-US"/>
              <a:t>Flexion 				3</a:t>
            </a:r>
          </a:p>
          <a:p>
            <a:r>
              <a:rPr dirty="0" sz="3600" lang="en-US"/>
              <a:t>Extension 			2</a:t>
            </a:r>
          </a:p>
          <a:p>
            <a:r>
              <a:rPr dirty="0" sz="3600" lang="en-US"/>
              <a:t>No response			1</a:t>
            </a:r>
          </a:p>
          <a:p>
            <a:pPr>
              <a:buNone/>
            </a:pPr>
            <a:r>
              <a:rPr dirty="0" sz="3600" lang="en-US"/>
              <a:t>    If the patient is comatose, with localized signs such as abnormal </a:t>
            </a:r>
            <a:r>
              <a:rPr dirty="0" sz="3600" lang="en-US" err="1"/>
              <a:t>pupillary</a:t>
            </a:r>
            <a:r>
              <a:rPr dirty="0" sz="3600" lang="en-US"/>
              <a:t> and motor responses, it is assumed that neurologic disease is present until proven otherwise.</a:t>
            </a:r>
          </a:p>
          <a:p>
            <a:pPr>
              <a:buNone/>
            </a:pPr>
            <a:endParaRPr dirty="0" sz="36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616" name="Content Placeholder 2"/>
          <p:cNvSpPr>
            <a:spLocks noGrp="1"/>
          </p:cNvSpPr>
          <p:nvPr>
            <p:ph idx="1"/>
          </p:nvPr>
        </p:nvSpPr>
        <p:spPr>
          <a:xfrm>
            <a:off x="0" y="304800"/>
            <a:ext cx="9144000" cy="6553200"/>
          </a:xfrm>
        </p:spPr>
        <p:txBody>
          <a:bodyPr>
            <a:normAutofit lnSpcReduction="10000"/>
          </a:bodyPr>
          <a:p>
            <a:pPr>
              <a:buNone/>
            </a:pPr>
            <a:r>
              <a:rPr dirty="0" sz="3600" lang="en-US"/>
              <a:t> </a:t>
            </a:r>
          </a:p>
          <a:p>
            <a:r>
              <a:rPr dirty="0" sz="3600" lang="en-US"/>
              <a:t>Enquire about any family history of genetic diseases</a:t>
            </a:r>
          </a:p>
          <a:p>
            <a:r>
              <a:rPr dirty="0" sz="3600" lang="en-US"/>
              <a:t>Included in the health history is a review of the medical history, including a system-by-system evaluation. </a:t>
            </a:r>
          </a:p>
          <a:p>
            <a:r>
              <a:rPr dirty="0" sz="3600" lang="en-US"/>
              <a:t>Enquire about any history of trauma or falls that may have involved the head or spinal cord. </a:t>
            </a:r>
          </a:p>
          <a:p>
            <a:r>
              <a:rPr dirty="0" sz="3600" lang="en-US"/>
              <a:t>Questions regarding the use of alcohol, medications, and recreational drugs are also asked</a:t>
            </a:r>
            <a:r>
              <a:rPr dirty="0" lang="en-US"/>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8683" name="Content Placeholder 2"/>
          <p:cNvSpPr>
            <a:spLocks noGrp="1"/>
          </p:cNvSpPr>
          <p:nvPr>
            <p:ph idx="1"/>
          </p:nvPr>
        </p:nvSpPr>
        <p:spPr>
          <a:xfrm>
            <a:off x="0" y="0"/>
            <a:ext cx="9144000" cy="6858000"/>
          </a:xfrm>
        </p:spPr>
        <p:txBody>
          <a:bodyPr>
            <a:normAutofit/>
          </a:bodyPr>
          <a:p>
            <a:pPr>
              <a:buNone/>
            </a:pPr>
            <a:r>
              <a:rPr dirty="0" sz="3600" lang="en-US"/>
              <a:t>    If the patient is comatose and </a:t>
            </a:r>
            <a:r>
              <a:rPr dirty="0" sz="3600" lang="en-US" err="1"/>
              <a:t>pupillary</a:t>
            </a:r>
            <a:r>
              <a:rPr dirty="0" sz="3600" lang="en-US"/>
              <a:t> light reflexes are preserved, a toxic or metabolic disorder is suspected.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684" name="Title 1"/>
          <p:cNvSpPr>
            <a:spLocks noGrp="1"/>
          </p:cNvSpPr>
          <p:nvPr>
            <p:ph type="title"/>
          </p:nvPr>
        </p:nvSpPr>
        <p:spPr/>
        <p:txBody>
          <a:bodyPr/>
          <a:p>
            <a:endParaRPr lang="en-US"/>
          </a:p>
        </p:txBody>
      </p:sp>
      <p:sp>
        <p:nvSpPr>
          <p:cNvPr id="1048685" name="Content Placeholder 2"/>
          <p:cNvSpPr>
            <a:spLocks noGrp="1"/>
          </p:cNvSpPr>
          <p:nvPr>
            <p:ph idx="1"/>
          </p:nvPr>
        </p:nvSpPr>
        <p:spPr/>
        <p:txBody>
          <a:bodyPr/>
          <a:p>
            <a:r>
              <a:rPr dirty="0" lang="en-US"/>
              <a:t>Read and make notes on the pediatric scoring using the Glasgow coma scale.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8686" name="Title 1"/>
          <p:cNvSpPr>
            <a:spLocks noGrp="1"/>
          </p:cNvSpPr>
          <p:nvPr>
            <p:ph type="title"/>
          </p:nvPr>
        </p:nvSpPr>
        <p:spPr/>
        <p:txBody>
          <a:bodyPr/>
          <a:p>
            <a:r>
              <a:rPr dirty="0" lang="en-US"/>
              <a:t>AVPU SCALE</a:t>
            </a:r>
            <a:endParaRPr dirty="0" lang="en-SG"/>
          </a:p>
        </p:txBody>
      </p:sp>
      <p:sp>
        <p:nvSpPr>
          <p:cNvPr id="1048687" name="Content Placeholder 2"/>
          <p:cNvSpPr>
            <a:spLocks noGrp="1"/>
          </p:cNvSpPr>
          <p:nvPr>
            <p:ph idx="1"/>
          </p:nvPr>
        </p:nvSpPr>
        <p:spPr/>
        <p:txBody>
          <a:bodyPr>
            <a:noAutofit/>
          </a:bodyPr>
          <a:p>
            <a:pPr algn="l" indent="0" marL="0">
              <a:buNone/>
            </a:pPr>
            <a:r>
              <a:rPr b="1" dirty="0" sz="2400" i="0" lang="en-US">
                <a:solidFill>
                  <a:srgbClr val="1F1F1F"/>
                </a:solidFill>
                <a:effectLst/>
                <a:latin typeface="Trebuchet MS" panose="020B0603020202020204" pitchFamily="34" charset="0"/>
              </a:rPr>
              <a:t>Description:</a:t>
            </a:r>
          </a:p>
          <a:p>
            <a:pPr algn="l" indent="0" marL="0">
              <a:buNone/>
            </a:pPr>
            <a:r>
              <a:rPr b="0" dirty="0" sz="2400" i="0" lang="en-US">
                <a:solidFill>
                  <a:srgbClr val="808080"/>
                </a:solidFill>
                <a:effectLst/>
                <a:latin typeface="Trebuchet MS" panose="020B0603020202020204" pitchFamily="34" charset="0"/>
              </a:rPr>
              <a:t> AVPU scale (</a:t>
            </a:r>
            <a:r>
              <a:rPr b="1" dirty="0" sz="2400" i="0" lang="en-US">
                <a:solidFill>
                  <a:srgbClr val="808080"/>
                </a:solidFill>
                <a:effectLst/>
                <a:latin typeface="Trebuchet MS" panose="020B0603020202020204" pitchFamily="34" charset="0"/>
              </a:rPr>
              <a:t>Alert, Voice, Pain, Unresponsive</a:t>
            </a:r>
            <a:r>
              <a:rPr b="0" dirty="0" sz="2400" i="0" lang="en-US">
                <a:solidFill>
                  <a:srgbClr val="808080"/>
                </a:solidFill>
                <a:effectLst/>
                <a:latin typeface="Trebuchet MS" panose="020B0603020202020204" pitchFamily="34" charset="0"/>
              </a:rPr>
              <a:t>) is a system, which is taught to healthcare professionals and first aiders on how to measure and record the patient's level of consciousness. It is  </a:t>
            </a:r>
            <a:r>
              <a:rPr dirty="0" sz="2400" lang="en-US">
                <a:solidFill>
                  <a:srgbClr val="808080"/>
                </a:solidFill>
                <a:latin typeface="Trebuchet MS" panose="020B0603020202020204" pitchFamily="34" charset="0"/>
              </a:rPr>
              <a:t>a</a:t>
            </a:r>
            <a:r>
              <a:rPr b="0" dirty="0" sz="2400" i="0" lang="en-US">
                <a:solidFill>
                  <a:srgbClr val="808080"/>
                </a:solidFill>
                <a:effectLst/>
                <a:latin typeface="Trebuchet MS" panose="020B0603020202020204" pitchFamily="34" charset="0"/>
              </a:rPr>
              <a:t>mplification of the GCS Scale which assesses a patient's response using Eyes, Voice and Motor skills as measures.</a:t>
            </a:r>
          </a:p>
          <a:p>
            <a:pPr algn="l" indent="0" marL="0">
              <a:buNone/>
            </a:pPr>
            <a:r>
              <a:rPr b="0" dirty="0" sz="2400" i="0" lang="en-US">
                <a:solidFill>
                  <a:srgbClr val="808080"/>
                </a:solidFill>
                <a:effectLst/>
                <a:latin typeface="Trebuchet MS" panose="020B0603020202020204" pitchFamily="34" charset="0"/>
              </a:rPr>
              <a:t>The AVPU has only one of four possible outcomes:</a:t>
            </a:r>
          </a:p>
          <a:p>
            <a:pPr algn="l" indent="0" marL="0">
              <a:buNone/>
            </a:pPr>
            <a:r>
              <a:rPr b="1" dirty="0" sz="2400" i="0" lang="en-US">
                <a:solidFill>
                  <a:srgbClr val="808080"/>
                </a:solidFill>
                <a:effectLst/>
                <a:latin typeface="Trebuchet MS" panose="020B0603020202020204" pitchFamily="34" charset="0"/>
              </a:rPr>
              <a:t>1</a:t>
            </a:r>
            <a:r>
              <a:rPr dirty="0" sz="2400" i="0" lang="en-US">
                <a:solidFill>
                  <a:srgbClr val="808080"/>
                </a:solidFill>
                <a:effectLst/>
                <a:latin typeface="Trebuchet MS" panose="020B0603020202020204" pitchFamily="34" charset="0"/>
              </a:rPr>
              <a:t>. Alert</a:t>
            </a:r>
          </a:p>
          <a:p>
            <a:pPr algn="l" indent="0" marL="0">
              <a:buNone/>
            </a:pPr>
            <a:r>
              <a:rPr b="0" dirty="0" sz="2400" i="0" lang="en-US">
                <a:solidFill>
                  <a:srgbClr val="808080"/>
                </a:solidFill>
                <a:effectLst/>
                <a:latin typeface="Trebuchet MS" panose="020B0603020202020204" pitchFamily="34" charset="0"/>
              </a:rPr>
              <a:t>Patient is fully awake (though not necessarily orientated), will have spontaneously open eyes, and will respond to voice (thought may be confused). They will have bodily motor function.</a:t>
            </a:r>
          </a:p>
          <a:p>
            <a:pPr algn="l" indent="0" marL="0">
              <a:buNone/>
            </a:pPr>
            <a:r>
              <a:rPr b="0" dirty="0" sz="2400" i="0" lang="en-US">
                <a:solidFill>
                  <a:srgbClr val="808080"/>
                </a:solidFill>
                <a:effectLst/>
                <a:latin typeface="Trebuchet MS" panose="020B0603020202020204" pitchFamily="34" charset="0"/>
              </a:rPr>
              <a:t> </a:t>
            </a:r>
          </a:p>
          <a:p>
            <a:pPr algn="l" indent="0" marL="0">
              <a:buNone/>
            </a:pPr>
            <a:r>
              <a:rPr b="0" dirty="0" sz="2400" i="0" lang="en-US">
                <a:solidFill>
                  <a:srgbClr val="808080"/>
                </a:solidFill>
                <a:effectLst/>
                <a:latin typeface="Trebuchet MS" panose="020B0603020202020204" pitchFamily="34" charset="0"/>
              </a:rPr>
              <a:t> </a:t>
            </a:r>
          </a:p>
          <a:p>
            <a:pPr algn="l" indent="0" marL="0">
              <a:buNone/>
            </a:pPr>
            <a:r>
              <a:rPr b="1" dirty="0" sz="2400" i="0" lang="en-US">
                <a:solidFill>
                  <a:srgbClr val="808080"/>
                </a:solidFill>
                <a:effectLst/>
                <a:latin typeface="Trebuchet MS" panose="020B0603020202020204" pitchFamily="34" charset="0"/>
              </a:rPr>
              <a:t>3</a:t>
            </a:r>
            <a:endParaRPr dirty="0" sz="2400" lang="en-SG"/>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8688" name="Title 1"/>
          <p:cNvSpPr>
            <a:spLocks noGrp="1"/>
          </p:cNvSpPr>
          <p:nvPr>
            <p:ph type="title"/>
          </p:nvPr>
        </p:nvSpPr>
        <p:spPr/>
        <p:txBody>
          <a:bodyPr/>
          <a:p>
            <a:endParaRPr lang="en-SG"/>
          </a:p>
        </p:txBody>
      </p:sp>
      <p:sp>
        <p:nvSpPr>
          <p:cNvPr id="1048689" name="Content Placeholder 2"/>
          <p:cNvSpPr>
            <a:spLocks noGrp="1"/>
          </p:cNvSpPr>
          <p:nvPr>
            <p:ph idx="1"/>
          </p:nvPr>
        </p:nvSpPr>
        <p:spPr/>
        <p:txBody>
          <a:bodyPr>
            <a:normAutofit fontScale="62500" lnSpcReduction="20000"/>
          </a:bodyPr>
          <a:p>
            <a:pPr algn="l" indent="0" marL="0">
              <a:buNone/>
            </a:pPr>
            <a:r>
              <a:rPr b="1" dirty="0" sz="3200" i="0" lang="en-US">
                <a:solidFill>
                  <a:srgbClr val="808080"/>
                </a:solidFill>
                <a:effectLst/>
                <a:latin typeface="Trebuchet MS" panose="020B0603020202020204" pitchFamily="34" charset="0"/>
              </a:rPr>
              <a:t>. 2. Voice</a:t>
            </a:r>
            <a:endParaRPr b="0" dirty="0" sz="3200" i="0" lang="en-US">
              <a:solidFill>
                <a:srgbClr val="808080"/>
              </a:solidFill>
              <a:effectLst/>
              <a:latin typeface="Trebuchet MS" panose="020B0603020202020204" pitchFamily="34" charset="0"/>
            </a:endParaRPr>
          </a:p>
          <a:p>
            <a:pPr algn="l" indent="0" marL="0">
              <a:buNone/>
            </a:pPr>
            <a:r>
              <a:rPr b="0" dirty="0" sz="3200" i="0" lang="en-US">
                <a:solidFill>
                  <a:srgbClr val="808080"/>
                </a:solidFill>
                <a:effectLst/>
                <a:latin typeface="Trebuchet MS" panose="020B0603020202020204" pitchFamily="34" charset="0"/>
              </a:rPr>
              <a:t>The patient makes some sort of response when you talk to them. This could be through the eyes, which open when you speak to them, or by voice which may only be as little as a grunt. Or, it could be by moving a limb when prompted to do so by the rescuer.</a:t>
            </a:r>
            <a:endParaRPr b="1" dirty="0" sz="3100" i="0" lang="en-US">
              <a:solidFill>
                <a:srgbClr val="808080"/>
              </a:solidFill>
              <a:effectLst/>
              <a:latin typeface="Trebuchet MS" panose="020B0603020202020204" pitchFamily="34" charset="0"/>
            </a:endParaRPr>
          </a:p>
          <a:p>
            <a:pPr algn="l" indent="0" marL="0">
              <a:buNone/>
            </a:pPr>
            <a:endParaRPr b="1" dirty="0" sz="3100" i="0" lang="en-US">
              <a:solidFill>
                <a:srgbClr val="808080"/>
              </a:solidFill>
              <a:effectLst/>
              <a:latin typeface="Trebuchet MS" panose="020B0603020202020204" pitchFamily="34" charset="0"/>
            </a:endParaRPr>
          </a:p>
          <a:p>
            <a:pPr algn="l" indent="0" marL="0">
              <a:buNone/>
            </a:pPr>
            <a:r>
              <a:rPr b="1" dirty="0" sz="3100" i="0" lang="en-US">
                <a:solidFill>
                  <a:srgbClr val="808080"/>
                </a:solidFill>
                <a:effectLst/>
                <a:latin typeface="Trebuchet MS" panose="020B0603020202020204" pitchFamily="34" charset="0"/>
              </a:rPr>
              <a:t>3.Pain</a:t>
            </a:r>
            <a:endParaRPr b="0" dirty="0" sz="3100" i="0" lang="en-US">
              <a:solidFill>
                <a:srgbClr val="808080"/>
              </a:solidFill>
              <a:effectLst/>
              <a:latin typeface="Trebuchet MS" panose="020B0603020202020204" pitchFamily="34" charset="0"/>
            </a:endParaRPr>
          </a:p>
          <a:p>
            <a:pPr algn="l" indent="0" marL="0">
              <a:buNone/>
            </a:pPr>
            <a:r>
              <a:rPr b="0" dirty="0" sz="3100" i="0" lang="en-US">
                <a:solidFill>
                  <a:srgbClr val="808080"/>
                </a:solidFill>
                <a:effectLst/>
                <a:latin typeface="Trebuchet MS" panose="020B0603020202020204" pitchFamily="34" charset="0"/>
              </a:rPr>
              <a:t>A patient may respond by using any of the three components when pain stimulus is used on them (Eyes, Voice, </a:t>
            </a:r>
            <a:r>
              <a:rPr b="0" dirty="0" sz="3100" i="0" lang="en-US" err="1">
                <a:solidFill>
                  <a:srgbClr val="808080"/>
                </a:solidFill>
                <a:effectLst/>
                <a:latin typeface="Trebuchet MS" panose="020B0603020202020204" pitchFamily="34" charset="0"/>
              </a:rPr>
              <a:t>Movementl</a:t>
            </a:r>
            <a:r>
              <a:rPr b="0" dirty="0" sz="3100" i="0" lang="en-US">
                <a:solidFill>
                  <a:srgbClr val="808080"/>
                </a:solidFill>
                <a:effectLst/>
                <a:latin typeface="Trebuchet MS" panose="020B0603020202020204" pitchFamily="34" charset="0"/>
              </a:rPr>
              <a:t>. A fully conscious patient will locate the pain and push it away, whereas a patient who is not alert and not responded to voice may only manifest involuntary flexion or extension of a limb. </a:t>
            </a:r>
          </a:p>
          <a:p>
            <a:pPr algn="l" indent="0" marL="0">
              <a:buNone/>
            </a:pPr>
            <a:r>
              <a:rPr b="1" dirty="0" sz="3100" i="0" lang="en-US">
                <a:solidFill>
                  <a:srgbClr val="808080"/>
                </a:solidFill>
                <a:effectLst/>
                <a:latin typeface="Trebuchet MS" panose="020B0603020202020204" pitchFamily="34" charset="0"/>
              </a:rPr>
              <a:t>4. Unresponsive</a:t>
            </a:r>
            <a:endParaRPr b="0" dirty="0" sz="3100" i="0" lang="en-US">
              <a:solidFill>
                <a:srgbClr val="808080"/>
              </a:solidFill>
              <a:effectLst/>
              <a:latin typeface="Trebuchet MS" panose="020B0603020202020204" pitchFamily="34" charset="0"/>
            </a:endParaRPr>
          </a:p>
          <a:p>
            <a:pPr algn="l" indent="0" marL="0">
              <a:buNone/>
            </a:pPr>
            <a:r>
              <a:rPr b="0" dirty="0" sz="3100" i="0" lang="en-US">
                <a:solidFill>
                  <a:srgbClr val="808080"/>
                </a:solidFill>
                <a:effectLst/>
                <a:latin typeface="Trebuchet MS" panose="020B0603020202020204" pitchFamily="34" charset="0"/>
              </a:rPr>
              <a:t>This outcome is noted if the patient does not give any Eye, Voice or Motor response</a:t>
            </a:r>
          </a:p>
          <a:p>
            <a:endParaRPr dirty="0" lang="en-SG"/>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8690" name="Title 1"/>
          <p:cNvSpPr>
            <a:spLocks noGrp="1"/>
          </p:cNvSpPr>
          <p:nvPr>
            <p:ph type="title"/>
          </p:nvPr>
        </p:nvSpPr>
        <p:spPr/>
        <p:txBody>
          <a:bodyPr/>
          <a:p>
            <a:r>
              <a:rPr dirty="0" lang="en-US"/>
              <a:t>ACDU </a:t>
            </a:r>
            <a:endParaRPr dirty="0" lang="en-SG"/>
          </a:p>
        </p:txBody>
      </p:sp>
      <p:sp>
        <p:nvSpPr>
          <p:cNvPr id="1048691" name="Content Placeholder 2"/>
          <p:cNvSpPr>
            <a:spLocks noGrp="1"/>
          </p:cNvSpPr>
          <p:nvPr>
            <p:ph idx="1"/>
          </p:nvPr>
        </p:nvSpPr>
        <p:spPr/>
        <p:txBody>
          <a:bodyPr/>
          <a:p>
            <a:r>
              <a:rPr dirty="0" lang="en-US"/>
              <a:t>It is a four point scale that has been suggested by others  and was a tool chosen to assess against AVPU.</a:t>
            </a:r>
          </a:p>
          <a:p>
            <a:r>
              <a:rPr dirty="0" lang="en-US"/>
              <a:t>When preference was expressed the nurses liked ACDU. </a:t>
            </a:r>
          </a:p>
          <a:p>
            <a:r>
              <a:rPr dirty="0" lang="en-US"/>
              <a:t>It refers to </a:t>
            </a:r>
            <a:r>
              <a:rPr b="1" dirty="0" lang="en-US"/>
              <a:t>alert,confused, drowsy and unresponsive</a:t>
            </a:r>
            <a:endParaRPr b="1" dirty="0" lang="en-SG"/>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8692" name="Title 3"/>
          <p:cNvSpPr>
            <a:spLocks noGrp="1"/>
          </p:cNvSpPr>
          <p:nvPr>
            <p:ph type="title"/>
          </p:nvPr>
        </p:nvSpPr>
        <p:spPr>
          <a:xfrm>
            <a:off x="457200" y="274638"/>
            <a:ext cx="8229600" cy="3992562"/>
          </a:xfrm>
        </p:spPr>
        <p:txBody>
          <a:bodyPr/>
          <a:p>
            <a:r>
              <a:rPr dirty="0" lang="en-US"/>
              <a:t>ACUTE CONDITIONS</a:t>
            </a:r>
          </a:p>
        </p:txBody>
      </p:sp>
      <p:sp>
        <p:nvSpPr>
          <p:cNvPr id="1048693" name="Content Placeholder 4"/>
          <p:cNvSpPr>
            <a:spLocks noGrp="1"/>
          </p:cNvSpPr>
          <p:nvPr>
            <p:ph idx="1"/>
          </p:nvPr>
        </p:nvSpPr>
        <p:spPr>
          <a:xfrm>
            <a:off x="457200" y="5638800"/>
            <a:ext cx="8229600" cy="487363"/>
          </a:xfrm>
        </p:spPr>
        <p:txBody>
          <a:bodyPr>
            <a:normAutofit fontScale="92500" lnSpcReduction="20000"/>
          </a:bodyPr>
          <a:p>
            <a:endParaRPr dirty="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8699" name="Title 1"/>
          <p:cNvSpPr>
            <a:spLocks noGrp="1"/>
          </p:cNvSpPr>
          <p:nvPr>
            <p:ph type="ctrTitle"/>
          </p:nvPr>
        </p:nvSpPr>
        <p:spPr/>
        <p:txBody>
          <a:bodyPr/>
          <a:p>
            <a:r>
              <a:rPr dirty="0" lang="en-GB"/>
              <a:t>SPACE OCCUPYING LESIONS</a:t>
            </a:r>
            <a:endParaRPr dirty="0" lang="fr-FR"/>
          </a:p>
        </p:txBody>
      </p:sp>
      <p:sp>
        <p:nvSpPr>
          <p:cNvPr id="1048700" name="Subtitle 2"/>
          <p:cNvSpPr>
            <a:spLocks noGrp="1"/>
          </p:cNvSpPr>
          <p:nvPr>
            <p:ph type="subTitle" idx="1"/>
          </p:nvPr>
        </p:nvSpPr>
        <p:spPr/>
        <p:txBody>
          <a:bodyPr/>
          <a:p>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8701" name="Title 1"/>
          <p:cNvSpPr>
            <a:spLocks noGrp="1"/>
          </p:cNvSpPr>
          <p:nvPr>
            <p:ph type="title"/>
          </p:nvPr>
        </p:nvSpPr>
        <p:spPr/>
        <p:txBody>
          <a:bodyPr>
            <a:normAutofit fontScale="90000"/>
          </a:bodyPr>
          <a:p>
            <a:r>
              <a:rPr dirty="0" lang="en-US"/>
              <a:t>PRIMARY BRAIN TUMORS </a:t>
            </a:r>
            <a:br>
              <a:rPr dirty="0" lang="en-US"/>
            </a:br>
            <a:endParaRPr dirty="0" lang="fr-FR"/>
          </a:p>
        </p:txBody>
      </p:sp>
      <p:sp>
        <p:nvSpPr>
          <p:cNvPr id="1048702" name="Content Placeholder 2"/>
          <p:cNvSpPr>
            <a:spLocks noGrp="1"/>
          </p:cNvSpPr>
          <p:nvPr>
            <p:ph idx="1"/>
          </p:nvPr>
        </p:nvSpPr>
        <p:spPr/>
        <p:txBody>
          <a:bodyPr>
            <a:normAutofit/>
          </a:bodyPr>
          <a:p>
            <a:r>
              <a:rPr dirty="0" lang="en-US"/>
              <a:t>A brain tumor is a localized intracranial lesion that occupies space within the skull. </a:t>
            </a:r>
          </a:p>
          <a:p>
            <a:r>
              <a:rPr dirty="0" lang="en-US"/>
              <a:t>Tumors usually grow as a spherical mass, but they can grow diffusely and </a:t>
            </a:r>
            <a:r>
              <a:rPr dirty="0" lang="en-US" err="1"/>
              <a:t>inﬁltrate</a:t>
            </a:r>
            <a:r>
              <a:rPr dirty="0" lang="en-US"/>
              <a:t> tissue. </a:t>
            </a:r>
          </a:p>
          <a:p>
            <a:r>
              <a:rPr dirty="0" lang="en-US"/>
              <a:t>The effects of neo-</a:t>
            </a:r>
            <a:r>
              <a:rPr dirty="0" lang="en-US" err="1"/>
              <a:t>plasms</a:t>
            </a:r>
            <a:r>
              <a:rPr dirty="0" lang="en-US"/>
              <a:t> occur from the compression and </a:t>
            </a:r>
            <a:r>
              <a:rPr dirty="0" lang="en-US" err="1"/>
              <a:t>inﬁltration</a:t>
            </a:r>
            <a:r>
              <a:rPr dirty="0" lang="en-US"/>
              <a:t> of tissue. </a:t>
            </a:r>
          </a:p>
          <a:p>
            <a:endParaRPr dirty="0"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8703" name="Title 1"/>
          <p:cNvSpPr>
            <a:spLocks noGrp="1"/>
          </p:cNvSpPr>
          <p:nvPr>
            <p:ph type="title"/>
          </p:nvPr>
        </p:nvSpPr>
        <p:spPr/>
        <p:txBody>
          <a:bodyPr/>
          <a:p>
            <a:endParaRPr lang="fr-FR"/>
          </a:p>
        </p:txBody>
      </p:sp>
      <p:sp>
        <p:nvSpPr>
          <p:cNvPr id="1048704" name="Content Placeholder 2"/>
          <p:cNvSpPr>
            <a:spLocks noGrp="1"/>
          </p:cNvSpPr>
          <p:nvPr>
            <p:ph idx="1"/>
          </p:nvPr>
        </p:nvSpPr>
        <p:spPr/>
        <p:txBody>
          <a:bodyPr/>
          <a:p>
            <a:r>
              <a:rPr dirty="0" lang="en-US"/>
              <a:t>A variety of physiologic changes result, causing any or all of the following pathophysiologic events: </a:t>
            </a:r>
          </a:p>
          <a:p>
            <a:pPr indent="0" marL="0">
              <a:buNone/>
            </a:pPr>
            <a:r>
              <a:rPr dirty="0" lang="en-US"/>
              <a:t>• Increased intracranial pressure (ICP) and cerebral edema</a:t>
            </a:r>
          </a:p>
          <a:p>
            <a:pPr indent="0" marL="0">
              <a:buNone/>
            </a:pPr>
            <a:r>
              <a:rPr dirty="0" lang="en-US"/>
              <a:t>• Seizure activity and focal neurologic signs</a:t>
            </a:r>
          </a:p>
          <a:p>
            <a:pPr>
              <a:buNone/>
            </a:pPr>
            <a:r>
              <a:rPr dirty="0" lang="en-US"/>
              <a:t>• Hydrocephalus</a:t>
            </a:r>
          </a:p>
          <a:p>
            <a:pPr>
              <a:buNone/>
            </a:pPr>
            <a:r>
              <a:rPr dirty="0" lang="en-US"/>
              <a:t>• Altered pituitary function</a:t>
            </a:r>
            <a:endParaRPr dirty="0"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8705" name="Title 1"/>
          <p:cNvSpPr>
            <a:spLocks noGrp="1"/>
          </p:cNvSpPr>
          <p:nvPr>
            <p:ph type="title"/>
          </p:nvPr>
        </p:nvSpPr>
        <p:spPr/>
        <p:txBody>
          <a:bodyPr/>
          <a:p>
            <a:endParaRPr lang="fr-FR"/>
          </a:p>
        </p:txBody>
      </p:sp>
      <p:sp>
        <p:nvSpPr>
          <p:cNvPr id="1048706" name="Content Placeholder 2"/>
          <p:cNvSpPr>
            <a:spLocks noGrp="1"/>
          </p:cNvSpPr>
          <p:nvPr>
            <p:ph idx="1"/>
          </p:nvPr>
        </p:nvSpPr>
        <p:spPr/>
        <p:txBody>
          <a:bodyPr>
            <a:normAutofit/>
          </a:bodyPr>
          <a:p>
            <a:r>
              <a:rPr b="1" dirty="0" lang="en-US"/>
              <a:t>Primary brain tumors </a:t>
            </a:r>
            <a:r>
              <a:rPr dirty="0" lang="en-US"/>
              <a:t>originate from cells and structures within the brain. </a:t>
            </a:r>
          </a:p>
          <a:p>
            <a:r>
              <a:rPr dirty="0" lang="en-US"/>
              <a:t>Secondary, or metastatic, brain tumors develop from structures outside the brain and occur in 20% to 40% of all patients with cancer. </a:t>
            </a:r>
            <a:endParaRPr dirty="0"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617" name="Title 1"/>
          <p:cNvSpPr>
            <a:spLocks noGrp="1"/>
          </p:cNvSpPr>
          <p:nvPr>
            <p:ph type="title"/>
          </p:nvPr>
        </p:nvSpPr>
        <p:spPr/>
        <p:txBody>
          <a:bodyPr/>
          <a:p>
            <a:r>
              <a:rPr dirty="0" lang="en-US"/>
              <a:t>PHYSICAL EXAMINATION</a:t>
            </a:r>
          </a:p>
        </p:txBody>
      </p:sp>
      <p:sp>
        <p:nvSpPr>
          <p:cNvPr id="1048618" name="Content Placeholder 2"/>
          <p:cNvSpPr>
            <a:spLocks noGrp="1"/>
          </p:cNvSpPr>
          <p:nvPr>
            <p:ph idx="1"/>
          </p:nvPr>
        </p:nvSpPr>
        <p:spPr/>
        <p:txBody>
          <a:bodyPr>
            <a:normAutofit/>
          </a:bodyPr>
          <a:p>
            <a:r>
              <a:rPr dirty="0" lang="en-US"/>
              <a:t>There are 12 pairs of cranial nerves originating from nuclei in the inferior surface of the brain, some sensory, some motor and some mixed. Their names and numbers 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8707" name="Title 1"/>
          <p:cNvSpPr>
            <a:spLocks noGrp="1"/>
          </p:cNvSpPr>
          <p:nvPr>
            <p:ph type="title"/>
          </p:nvPr>
        </p:nvSpPr>
        <p:spPr/>
        <p:txBody>
          <a:bodyPr/>
          <a:p>
            <a:endParaRPr lang="fr-FR"/>
          </a:p>
        </p:txBody>
      </p:sp>
      <p:sp>
        <p:nvSpPr>
          <p:cNvPr id="1048708" name="Content Placeholder 2"/>
          <p:cNvSpPr>
            <a:spLocks noGrp="1"/>
          </p:cNvSpPr>
          <p:nvPr>
            <p:ph idx="1"/>
          </p:nvPr>
        </p:nvSpPr>
        <p:spPr/>
        <p:txBody>
          <a:bodyPr/>
          <a:p>
            <a:r>
              <a:rPr dirty="0" lang="en-US"/>
              <a:t>The cause of primary brain tumors is unknown. The only known risk factor is exposure to ionizing radiation. </a:t>
            </a:r>
          </a:p>
          <a:p>
            <a:r>
              <a:rPr dirty="0" lang="en-US"/>
              <a:t>Additional possible causes included use of cellular telephones</a:t>
            </a:r>
          </a:p>
          <a:p>
            <a:r>
              <a:rPr dirty="0" lang="en-US"/>
              <a:t>Exposure to high-tension wires, use of hair dyes, head trauma, dietary exposure to such factors as nitrates </a:t>
            </a:r>
            <a:endParaRPr dirty="0" lang="fr-FR"/>
          </a:p>
          <a:p>
            <a:endParaRPr dirty="0" lang="en-US"/>
          </a:p>
          <a:p>
            <a:endParaRPr dirty="0" lang="en-US"/>
          </a:p>
          <a:p>
            <a:endParaRPr dirty="0"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8709" name="Title 1"/>
          <p:cNvSpPr>
            <a:spLocks noGrp="1"/>
          </p:cNvSpPr>
          <p:nvPr>
            <p:ph type="title"/>
          </p:nvPr>
        </p:nvSpPr>
        <p:spPr/>
        <p:txBody>
          <a:bodyPr>
            <a:normAutofit fontScale="90000"/>
          </a:bodyPr>
          <a:p>
            <a:r>
              <a:rPr dirty="0" lang="en-US"/>
              <a:t>Pathophysiology</a:t>
            </a:r>
            <a:br>
              <a:rPr dirty="0" lang="en-US"/>
            </a:br>
            <a:endParaRPr dirty="0" lang="fr-FR"/>
          </a:p>
        </p:txBody>
      </p:sp>
      <p:sp>
        <p:nvSpPr>
          <p:cNvPr id="1048710" name="Content Placeholder 2"/>
          <p:cNvSpPr>
            <a:spLocks noGrp="1"/>
          </p:cNvSpPr>
          <p:nvPr>
            <p:ph idx="1"/>
          </p:nvPr>
        </p:nvSpPr>
        <p:spPr/>
        <p:txBody>
          <a:bodyPr>
            <a:normAutofit fontScale="92500" lnSpcReduction="10000"/>
          </a:bodyPr>
          <a:p>
            <a:r>
              <a:rPr dirty="0" lang="en-US"/>
              <a:t>Brain tumors may be classiﬁed into several groups: those arising from the coverings of the brain (e.g. </a:t>
            </a:r>
            <a:r>
              <a:rPr dirty="0" lang="en-US" err="1"/>
              <a:t>dural</a:t>
            </a:r>
            <a:r>
              <a:rPr dirty="0" lang="en-US"/>
              <a:t> meningioma), </a:t>
            </a:r>
          </a:p>
          <a:p>
            <a:r>
              <a:rPr dirty="0" lang="en-US"/>
              <a:t>Those developing in or on the cranial nerves (</a:t>
            </a:r>
            <a:r>
              <a:rPr dirty="0" lang="en-US" err="1"/>
              <a:t>eg</a:t>
            </a:r>
            <a:r>
              <a:rPr dirty="0" lang="en-US"/>
              <a:t>, acoustic neuroma), </a:t>
            </a:r>
          </a:p>
          <a:p>
            <a:r>
              <a:rPr dirty="0" lang="en-US"/>
              <a:t>Those originating within brain tissue (e.g. gliomas), and metastatic lesions originating elsewhere in the body. Tumors of the pituitary and pineal glands and of cerebral blood vessels are also types of brain tumors. </a:t>
            </a:r>
            <a:endParaRPr dirty="0"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8711" name="Title 1"/>
          <p:cNvSpPr>
            <a:spLocks noGrp="1"/>
          </p:cNvSpPr>
          <p:nvPr>
            <p:ph type="title"/>
          </p:nvPr>
        </p:nvSpPr>
        <p:spPr/>
        <p:txBody>
          <a:bodyPr/>
          <a:p>
            <a:r>
              <a:rPr dirty="0" lang="en-US"/>
              <a:t>GLIOMA</a:t>
            </a:r>
            <a:endParaRPr dirty="0" lang="fr-FR"/>
          </a:p>
        </p:txBody>
      </p:sp>
      <p:sp>
        <p:nvSpPr>
          <p:cNvPr id="1048712" name="Content Placeholder 2"/>
          <p:cNvSpPr>
            <a:spLocks noGrp="1"/>
          </p:cNvSpPr>
          <p:nvPr>
            <p:ph idx="1"/>
          </p:nvPr>
        </p:nvSpPr>
        <p:spPr/>
        <p:txBody>
          <a:bodyPr>
            <a:normAutofit fontScale="92500" lnSpcReduction="20000"/>
          </a:bodyPr>
          <a:p>
            <a:r>
              <a:rPr dirty="0" lang="en-US"/>
              <a:t> Glial tumors, the most common type of brain neoplasm, are divided into many categories. </a:t>
            </a:r>
            <a:r>
              <a:rPr b="1" dirty="0" lang="en-US"/>
              <a:t>Astrocytoma</a:t>
            </a:r>
            <a:r>
              <a:rPr dirty="0" lang="en-US"/>
              <a:t>s are the most common type of glioma and are graded from I to IV, indicating the degree of malignancy. </a:t>
            </a:r>
          </a:p>
          <a:p>
            <a:r>
              <a:rPr b="1" dirty="0" lang="fr-FR"/>
              <a:t>Glioblastoma multiforme </a:t>
            </a:r>
            <a:r>
              <a:rPr dirty="0" lang="fr-FR"/>
              <a:t>(astrocytoma grades III and IV) </a:t>
            </a:r>
          </a:p>
          <a:p>
            <a:r>
              <a:rPr b="1" dirty="0" lang="fr-FR"/>
              <a:t>Oligodendrocytoma</a:t>
            </a:r>
            <a:r>
              <a:rPr dirty="0" lang="fr-FR"/>
              <a:t> (low and high grades)</a:t>
            </a:r>
          </a:p>
          <a:p>
            <a:r>
              <a:rPr dirty="0" lang="fr-FR"/>
              <a:t> </a:t>
            </a:r>
            <a:r>
              <a:rPr b="1" dirty="0" lang="fr-FR"/>
              <a:t>Ependymoma</a:t>
            </a:r>
            <a:r>
              <a:rPr dirty="0" lang="fr-FR"/>
              <a:t> (grades I to IV) .</a:t>
            </a:r>
          </a:p>
          <a:p>
            <a:r>
              <a:rPr b="1" dirty="0" lang="fr-FR"/>
              <a:t> Medulloblastoma </a:t>
            </a:r>
          </a:p>
          <a:p>
            <a:endParaRPr dirty="0"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8713" name="Title 1"/>
          <p:cNvSpPr>
            <a:spLocks noGrp="1"/>
          </p:cNvSpPr>
          <p:nvPr>
            <p:ph type="title"/>
          </p:nvPr>
        </p:nvSpPr>
        <p:spPr/>
        <p:txBody>
          <a:bodyPr/>
          <a:p>
            <a:r>
              <a:rPr dirty="0" lang="en-US"/>
              <a:t>MENINGIOMAS</a:t>
            </a:r>
            <a:endParaRPr dirty="0" lang="fr-FR"/>
          </a:p>
        </p:txBody>
      </p:sp>
      <p:sp>
        <p:nvSpPr>
          <p:cNvPr id="1048714" name="Content Placeholder 2"/>
          <p:cNvSpPr>
            <a:spLocks noGrp="1"/>
          </p:cNvSpPr>
          <p:nvPr>
            <p:ph idx="1"/>
          </p:nvPr>
        </p:nvSpPr>
        <p:spPr/>
        <p:txBody>
          <a:bodyPr>
            <a:normAutofit/>
          </a:bodyPr>
          <a:p>
            <a:r>
              <a:rPr dirty="0" lang="en-US" err="1"/>
              <a:t>Meningiomas</a:t>
            </a:r>
            <a:r>
              <a:rPr dirty="0" lang="en-US"/>
              <a:t>, which represent 20% of all primary brain tumors, are common benign encapsulated tumors of </a:t>
            </a:r>
            <a:r>
              <a:rPr dirty="0" lang="en-US" err="1"/>
              <a:t>arachnoid</a:t>
            </a:r>
            <a:r>
              <a:rPr dirty="0" lang="en-US"/>
              <a:t> cells on the </a:t>
            </a:r>
            <a:r>
              <a:rPr dirty="0" lang="en-US" err="1"/>
              <a:t>meninges</a:t>
            </a:r>
            <a:r>
              <a:rPr dirty="0" lang="en-US"/>
              <a:t>). </a:t>
            </a:r>
          </a:p>
          <a:p>
            <a:r>
              <a:rPr dirty="0" lang="en-US"/>
              <a:t>They are slow-growing and occur most often in middle-aged adults (more often in women).. Standard treatment is surgery with complete removal or partial dissection</a:t>
            </a:r>
            <a:endParaRPr dirty="0"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715" name="Title 1"/>
          <p:cNvSpPr>
            <a:spLocks noGrp="1"/>
          </p:cNvSpPr>
          <p:nvPr>
            <p:ph type="title"/>
          </p:nvPr>
        </p:nvSpPr>
        <p:spPr/>
        <p:txBody>
          <a:bodyPr/>
          <a:p>
            <a:r>
              <a:rPr dirty="0" lang="en-US"/>
              <a:t>ACOUSTIC NEUROMAS</a:t>
            </a:r>
            <a:endParaRPr dirty="0" lang="fr-FR"/>
          </a:p>
        </p:txBody>
      </p:sp>
      <p:sp>
        <p:nvSpPr>
          <p:cNvPr id="1048716" name="Content Placeholder 2"/>
          <p:cNvSpPr>
            <a:spLocks noGrp="1"/>
          </p:cNvSpPr>
          <p:nvPr>
            <p:ph idx="1"/>
          </p:nvPr>
        </p:nvSpPr>
        <p:spPr/>
        <p:txBody>
          <a:bodyPr>
            <a:normAutofit fontScale="25000" lnSpcReduction="20000"/>
          </a:bodyPr>
          <a:p>
            <a:r>
              <a:rPr dirty="0" sz="11200" lang="en-US"/>
              <a:t>An acoustic </a:t>
            </a:r>
            <a:r>
              <a:rPr dirty="0" sz="11200" lang="en-US" err="1"/>
              <a:t>neuroma</a:t>
            </a:r>
            <a:r>
              <a:rPr dirty="0" sz="11200" lang="en-US"/>
              <a:t> is a tumor of the eighth cranial nerve, the cranial nerve most responsible for hearing and balance.</a:t>
            </a:r>
          </a:p>
          <a:p>
            <a:r>
              <a:rPr dirty="0" sz="11200" lang="en-US"/>
              <a:t> It usually arises just within the internal auditory </a:t>
            </a:r>
            <a:r>
              <a:rPr dirty="0" sz="11200" lang="en-US" err="1"/>
              <a:t>meatus</a:t>
            </a:r>
            <a:r>
              <a:rPr dirty="0" sz="11200" lang="en-US"/>
              <a:t>, where it frequently expands before </a:t>
            </a:r>
            <a:r>
              <a:rPr dirty="0" sz="11200" lang="en-US" err="1"/>
              <a:t>ﬁlling</a:t>
            </a:r>
            <a:r>
              <a:rPr dirty="0" sz="11200" lang="en-US"/>
              <a:t> the </a:t>
            </a:r>
            <a:r>
              <a:rPr dirty="0" sz="11200" lang="en-US" err="1"/>
              <a:t>cerebellopontine</a:t>
            </a:r>
            <a:r>
              <a:rPr dirty="0" sz="11200" lang="en-US"/>
              <a:t> recess.</a:t>
            </a:r>
          </a:p>
          <a:p>
            <a:r>
              <a:rPr dirty="0" sz="11200" lang="en-US"/>
              <a:t> The patient usually experiences loss of hearing, tinnitus, and episodes of vertigo and staggering gait. </a:t>
            </a:r>
          </a:p>
          <a:p>
            <a:r>
              <a:rPr dirty="0" sz="11200" lang="en-US"/>
              <a:t>As the tumor becomes larger, painful sensations of the face may occur on the same side as a result of the tumor’s compression of the </a:t>
            </a:r>
            <a:r>
              <a:rPr dirty="0" sz="11200" lang="en-US" err="1"/>
              <a:t>ﬁfth</a:t>
            </a:r>
            <a:r>
              <a:rPr dirty="0" sz="11200" lang="en-US"/>
              <a:t> cranial nerve. </a:t>
            </a:r>
            <a:endParaRPr dirty="0"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8717" name="Title 1"/>
          <p:cNvSpPr>
            <a:spLocks noGrp="1"/>
          </p:cNvSpPr>
          <p:nvPr>
            <p:ph type="title"/>
          </p:nvPr>
        </p:nvSpPr>
        <p:spPr/>
        <p:txBody>
          <a:bodyPr/>
          <a:p>
            <a:endParaRPr lang="fr-FR"/>
          </a:p>
        </p:txBody>
      </p:sp>
      <p:sp>
        <p:nvSpPr>
          <p:cNvPr id="1048718" name="Content Placeholder 2"/>
          <p:cNvSpPr>
            <a:spLocks noGrp="1"/>
          </p:cNvSpPr>
          <p:nvPr>
            <p:ph idx="1"/>
          </p:nvPr>
        </p:nvSpPr>
        <p:spPr/>
        <p:txBody>
          <a:bodyPr/>
          <a:p>
            <a:r>
              <a:rPr dirty="0" lang="en-US"/>
              <a:t>ANGIOMAS: These are masses composed largely of abnormal blood vessels. Are found either in or on the surface of the brain</a:t>
            </a:r>
          </a:p>
          <a:p>
            <a:endParaRPr dirty="0"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8719" name="Title 1"/>
          <p:cNvSpPr>
            <a:spLocks noGrp="1"/>
          </p:cNvSpPr>
          <p:nvPr>
            <p:ph type="title"/>
          </p:nvPr>
        </p:nvSpPr>
        <p:spPr>
          <a:xfrm>
            <a:off x="457200" y="0"/>
            <a:ext cx="8229600" cy="685800"/>
          </a:xfrm>
        </p:spPr>
        <p:txBody>
          <a:bodyPr>
            <a:normAutofit fontScale="90000"/>
          </a:bodyPr>
          <a:p>
            <a:r>
              <a:rPr b="1" dirty="0" lang="en-US"/>
              <a:t>Clinical Manifestations</a:t>
            </a:r>
            <a:endParaRPr dirty="0" lang="en-US"/>
          </a:p>
        </p:txBody>
      </p:sp>
      <p:sp>
        <p:nvSpPr>
          <p:cNvPr id="1048720" name="Content Placeholder 2"/>
          <p:cNvSpPr>
            <a:spLocks noGrp="1"/>
          </p:cNvSpPr>
          <p:nvPr>
            <p:ph idx="1"/>
          </p:nvPr>
        </p:nvSpPr>
        <p:spPr>
          <a:xfrm>
            <a:off x="0" y="533400"/>
            <a:ext cx="9144000" cy="6096000"/>
          </a:xfrm>
        </p:spPr>
        <p:txBody>
          <a:bodyPr/>
          <a:p>
            <a:r>
              <a:rPr dirty="0" lang="en-US"/>
              <a:t>Brain tumors can produce either focal or generalized neurologic signs and symptoms.</a:t>
            </a:r>
          </a:p>
          <a:p>
            <a:r>
              <a:rPr dirty="0" lang="en-US"/>
              <a:t>Generalized symptoms reflect increased ICP,i.e </a:t>
            </a:r>
            <a:r>
              <a:rPr b="1" dirty="0" lang="en-US"/>
              <a:t>headache, nausea and vomiting, and a sixth-nerve palsy </a:t>
            </a:r>
            <a:r>
              <a:rPr dirty="0" lang="en-US"/>
              <a:t>and the most common focal or specific signs and symptoms result from tumors interfering with functions in specific brain regions.</a:t>
            </a:r>
          </a:p>
          <a:p>
            <a:endParaRPr dirty="0"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721" name="Title 1"/>
          <p:cNvSpPr>
            <a:spLocks noGrp="1"/>
          </p:cNvSpPr>
          <p:nvPr>
            <p:ph type="title"/>
          </p:nvPr>
        </p:nvSpPr>
        <p:spPr>
          <a:xfrm>
            <a:off x="457200" y="0"/>
            <a:ext cx="8229600" cy="457200"/>
          </a:xfrm>
        </p:spPr>
        <p:txBody>
          <a:bodyPr>
            <a:normAutofit fontScale="90000"/>
          </a:bodyPr>
          <a:p>
            <a:r>
              <a:rPr dirty="0" lang="en-US"/>
              <a:t>LOCALIZED SYMPTOMS</a:t>
            </a:r>
          </a:p>
        </p:txBody>
      </p:sp>
      <p:sp>
        <p:nvSpPr>
          <p:cNvPr id="1048722" name="Content Placeholder 2"/>
          <p:cNvSpPr>
            <a:spLocks noGrp="1"/>
          </p:cNvSpPr>
          <p:nvPr>
            <p:ph idx="1"/>
          </p:nvPr>
        </p:nvSpPr>
        <p:spPr>
          <a:xfrm>
            <a:off x="0" y="381000"/>
            <a:ext cx="9144000" cy="6477000"/>
          </a:xfrm>
        </p:spPr>
        <p:txBody>
          <a:bodyPr>
            <a:noAutofit/>
          </a:bodyPr>
          <a:p>
            <a:r>
              <a:rPr dirty="0" lang="en-US"/>
              <a:t>Hemiparesis</a:t>
            </a:r>
          </a:p>
          <a:p>
            <a:r>
              <a:rPr dirty="0" lang="en-US"/>
              <a:t>Seizures, </a:t>
            </a:r>
          </a:p>
          <a:p>
            <a:r>
              <a:rPr dirty="0" lang="en-US"/>
              <a:t>Mental status changes</a:t>
            </a:r>
          </a:p>
          <a:p>
            <a:r>
              <a:rPr dirty="0" lang="en-US"/>
              <a:t>Visual alterations,</a:t>
            </a:r>
          </a:p>
          <a:p>
            <a:r>
              <a:rPr dirty="0" lang="en-US"/>
              <a:t> Alterations in cognition, and language disturbances such as aphasia(A comprehension and communication (reading, speaking, or writing) disorder resulting from damage or injury to the specific area in the brain).</a:t>
            </a:r>
          </a:p>
          <a:p>
            <a:pPr>
              <a:buNone/>
            </a:pPr>
            <a:r>
              <a:rPr b="1" dirty="0" lang="en-US"/>
              <a:t>              </a:t>
            </a:r>
            <a:endParaRPr dirty="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8723" name="Title 1"/>
          <p:cNvSpPr>
            <a:spLocks noGrp="1"/>
          </p:cNvSpPr>
          <p:nvPr>
            <p:ph type="title"/>
          </p:nvPr>
        </p:nvSpPr>
        <p:spPr/>
        <p:txBody>
          <a:bodyPr/>
          <a:p>
            <a:endParaRPr dirty="0" lang="en-US"/>
          </a:p>
        </p:txBody>
      </p:sp>
      <p:sp>
        <p:nvSpPr>
          <p:cNvPr id="1048724" name="Content Placeholder 2"/>
          <p:cNvSpPr>
            <a:spLocks noGrp="1"/>
          </p:cNvSpPr>
          <p:nvPr>
            <p:ph idx="1"/>
          </p:nvPr>
        </p:nvSpPr>
        <p:spPr/>
        <p:txBody>
          <a:bodyPr/>
          <a:p>
            <a:pPr>
              <a:buNone/>
            </a:pPr>
            <a:r>
              <a:rPr b="1" dirty="0" lang="en-US"/>
              <a:t>Assessment and Diagnostic Findings</a:t>
            </a:r>
          </a:p>
          <a:p>
            <a:r>
              <a:rPr dirty="0" lang="en-US"/>
              <a:t>The history of the illness and the manner and time frame in which the symptoms evolved are key components in the diagnosis of brain tumors. </a:t>
            </a:r>
          </a:p>
          <a:p>
            <a:endParaRPr dirty="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8725" name="Content Placeholder 2"/>
          <p:cNvSpPr>
            <a:spLocks noGrp="1"/>
          </p:cNvSpPr>
          <p:nvPr>
            <p:ph idx="1"/>
          </p:nvPr>
        </p:nvSpPr>
        <p:spPr>
          <a:xfrm>
            <a:off x="0" y="0"/>
            <a:ext cx="9144000" cy="6858000"/>
          </a:xfrm>
        </p:spPr>
        <p:txBody>
          <a:bodyPr>
            <a:normAutofit/>
          </a:bodyPr>
          <a:p>
            <a:r>
              <a:rPr dirty="0" lang="en-US"/>
              <a:t>A neurologic examination indicates the areas of the CNS involved.</a:t>
            </a:r>
          </a:p>
          <a:p>
            <a:r>
              <a:rPr dirty="0" lang="en-US"/>
              <a:t>Computed tomography (CT) scans gives specific information concerning the number, size, and density of the lesions.</a:t>
            </a:r>
          </a:p>
          <a:p>
            <a:r>
              <a:rPr dirty="0" lang="en-US"/>
              <a:t>MRI also helps in diagnosis.</a:t>
            </a:r>
          </a:p>
          <a:p>
            <a:r>
              <a:rPr dirty="0" lang="en-US"/>
              <a:t>Cerebral angiography provides visualization of cerebral blood vessels and can localize most cerebral tumors.</a:t>
            </a:r>
          </a:p>
          <a:p>
            <a:r>
              <a:rPr dirty="0" lang="en-US"/>
              <a:t>An electroencephalogram (EEG) can detect an abnormal brain wave in regions occupied by a tumor and is used to evaluate temporal lobe seizures</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8619" name="Title 1"/>
          <p:cNvSpPr>
            <a:spLocks noGrp="1"/>
          </p:cNvSpPr>
          <p:nvPr>
            <p:ph type="title"/>
          </p:nvPr>
        </p:nvSpPr>
        <p:spPr/>
        <p:txBody>
          <a:bodyPr/>
          <a:p>
            <a:r>
              <a:rPr dirty="0" lang="en-US"/>
              <a:t>12 Pairs of Cranial Nerves</a:t>
            </a:r>
          </a:p>
        </p:txBody>
      </p:sp>
      <p:sp>
        <p:nvSpPr>
          <p:cNvPr id="1048620" name="Content Placeholder 2"/>
          <p:cNvSpPr>
            <a:spLocks noGrp="1"/>
          </p:cNvSpPr>
          <p:nvPr>
            <p:ph idx="1"/>
          </p:nvPr>
        </p:nvSpPr>
        <p:spPr/>
        <p:txBody>
          <a:bodyPr>
            <a:normAutofit fontScale="70000" lnSpcReduction="20000"/>
          </a:bodyPr>
          <a:p>
            <a:r>
              <a:rPr dirty="0" lang="en-US"/>
              <a:t>I. Olfactory: sensory </a:t>
            </a:r>
          </a:p>
          <a:p>
            <a:r>
              <a:rPr dirty="0" lang="en-US"/>
              <a:t>II. Optic: sensory </a:t>
            </a:r>
          </a:p>
          <a:p>
            <a:r>
              <a:rPr dirty="0" lang="en-US"/>
              <a:t>III. Oculomotor: motor </a:t>
            </a:r>
          </a:p>
          <a:p>
            <a:r>
              <a:rPr dirty="0" lang="en-US"/>
              <a:t>IV. Trochlear: motor </a:t>
            </a:r>
          </a:p>
          <a:p>
            <a:r>
              <a:rPr dirty="0" lang="en-US"/>
              <a:t>V. Trigeminal: mixed </a:t>
            </a:r>
          </a:p>
          <a:p>
            <a:r>
              <a:rPr dirty="0" lang="en-US"/>
              <a:t>VI. Abducent: motor </a:t>
            </a:r>
          </a:p>
          <a:p>
            <a:r>
              <a:rPr dirty="0" lang="en-US"/>
              <a:t>VII. Facial: mixed </a:t>
            </a:r>
          </a:p>
          <a:p>
            <a:r>
              <a:rPr dirty="0" lang="en-US"/>
              <a:t>VIII. Vestibulocochlear (auditory): sensory </a:t>
            </a:r>
          </a:p>
          <a:p>
            <a:r>
              <a:rPr dirty="0" lang="en-US"/>
              <a:t>IX. Glossopharyngeal: mixed </a:t>
            </a:r>
          </a:p>
          <a:p>
            <a:r>
              <a:rPr dirty="0" lang="en-US"/>
              <a:t>X. Vagus: mixed</a:t>
            </a:r>
          </a:p>
          <a:p>
            <a:r>
              <a:rPr dirty="0" lang="en-US"/>
              <a:t> XI Accessory: motor </a:t>
            </a:r>
          </a:p>
          <a:p>
            <a:r>
              <a:rPr dirty="0" lang="en-US"/>
              <a:t>XII. Hypoglossal: motor</a:t>
            </a:r>
          </a:p>
          <a:p>
            <a:endParaRPr dirty="0"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726" name="Title 1"/>
          <p:cNvSpPr>
            <a:spLocks noGrp="1"/>
          </p:cNvSpPr>
          <p:nvPr>
            <p:ph type="title"/>
          </p:nvPr>
        </p:nvSpPr>
        <p:spPr>
          <a:xfrm>
            <a:off x="457200" y="0"/>
            <a:ext cx="8229600" cy="609600"/>
          </a:xfrm>
        </p:spPr>
        <p:txBody>
          <a:bodyPr>
            <a:normAutofit fontScale="90000"/>
          </a:bodyPr>
          <a:p>
            <a:r>
              <a:rPr b="1" dirty="0" lang="en-US"/>
              <a:t>Medical Management</a:t>
            </a:r>
            <a:endParaRPr dirty="0" lang="en-US"/>
          </a:p>
        </p:txBody>
      </p:sp>
      <p:sp>
        <p:nvSpPr>
          <p:cNvPr id="1048727" name="Content Placeholder 2"/>
          <p:cNvSpPr>
            <a:spLocks noGrp="1"/>
          </p:cNvSpPr>
          <p:nvPr>
            <p:ph idx="1"/>
          </p:nvPr>
        </p:nvSpPr>
        <p:spPr>
          <a:xfrm>
            <a:off x="0" y="457200"/>
            <a:ext cx="9144000" cy="6400800"/>
          </a:xfrm>
        </p:spPr>
        <p:txBody>
          <a:bodyPr>
            <a:normAutofit/>
          </a:bodyPr>
          <a:p>
            <a:r>
              <a:rPr dirty="0" sz="3600" lang="en-US"/>
              <a:t>A variety of medical treatment modalities, including </a:t>
            </a:r>
            <a:r>
              <a:rPr b="1" dirty="0" sz="3600" lang="en-US"/>
              <a:t>chemotherapy</a:t>
            </a:r>
            <a:r>
              <a:rPr dirty="0" sz="3600" lang="en-US"/>
              <a:t> and external-beam </a:t>
            </a:r>
            <a:r>
              <a:rPr b="1" dirty="0" sz="3600" lang="en-US"/>
              <a:t>radiation therapy</a:t>
            </a:r>
            <a:r>
              <a:rPr dirty="0" sz="3600" lang="en-US"/>
              <a:t>, are used alone or in combination with </a:t>
            </a:r>
            <a:r>
              <a:rPr b="1" dirty="0" sz="3600" lang="en-US"/>
              <a:t>surgical resection</a:t>
            </a:r>
            <a:r>
              <a:rPr dirty="0" sz="3600" lang="en-US"/>
              <a:t>. </a:t>
            </a:r>
          </a:p>
          <a:p>
            <a:r>
              <a:rPr dirty="0" sz="3600" lang="en-US"/>
              <a:t>Radiation therapy, the cornerstone of treatment of many brain tumors, decreases the incidence of recurrence of incompletely </a:t>
            </a:r>
            <a:r>
              <a:rPr dirty="0" sz="3600" lang="en-US" err="1"/>
              <a:t>resected</a:t>
            </a:r>
            <a:r>
              <a:rPr dirty="0" sz="3600" lang="en-US"/>
              <a:t> tumors.</a:t>
            </a:r>
          </a:p>
          <a:p>
            <a:r>
              <a:rPr dirty="0" sz="3600" lang="en-US"/>
              <a:t>Corticosteroids may be used before and after treatment to reduce cerebral edema and promote a smoother, more rapid recovery.</a:t>
            </a:r>
          </a:p>
          <a:p>
            <a:pPr>
              <a:buNone/>
            </a:pPr>
            <a:endParaRPr dirty="0" sz="3600"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8728" name="Content Placeholder 2"/>
          <p:cNvSpPr>
            <a:spLocks noGrp="1"/>
          </p:cNvSpPr>
          <p:nvPr>
            <p:ph idx="1"/>
          </p:nvPr>
        </p:nvSpPr>
        <p:spPr>
          <a:xfrm>
            <a:off x="0" y="0"/>
            <a:ext cx="9144000" cy="6705600"/>
          </a:xfrm>
        </p:spPr>
        <p:txBody>
          <a:bodyPr>
            <a:noAutofit/>
          </a:bodyPr>
          <a:p>
            <a:pPr>
              <a:buNone/>
            </a:pPr>
            <a:r>
              <a:rPr dirty="0" lang="en-US"/>
              <a:t>SURGICAL MANAGEMENT:</a:t>
            </a:r>
          </a:p>
          <a:p>
            <a:r>
              <a:rPr dirty="0" sz="3600" lang="en-US"/>
              <a:t>The objective of surgical management is to remove or destroy the entire tumor without increasing the neurologic deficit (paralysis, blindness) or to relieve symptoms by partial removal (decompression).</a:t>
            </a:r>
          </a:p>
          <a:p>
            <a:pPr>
              <a:buNone/>
            </a:pPr>
            <a:r>
              <a:rPr b="1" dirty="0" lang="en-US"/>
              <a:t>Nursing Management</a:t>
            </a:r>
          </a:p>
          <a:p>
            <a:r>
              <a:rPr dirty="0" sz="3600" lang="en-US"/>
              <a:t>The patient with a brain tumor may be at an increased risk for aspiration due to cranial nerve dysfunction. </a:t>
            </a:r>
          </a:p>
          <a:p>
            <a:r>
              <a:rPr dirty="0" sz="3600" lang="en-US"/>
              <a:t>Preoperatively, the gag reflex and ability to swallow are evaluated. </a:t>
            </a:r>
          </a:p>
          <a:p>
            <a:pPr>
              <a:buNone/>
            </a:pPr>
            <a:endParaRPr dirty="0" sz="3600"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8729" name="Content Placeholder 2"/>
          <p:cNvSpPr>
            <a:spLocks noGrp="1"/>
          </p:cNvSpPr>
          <p:nvPr>
            <p:ph idx="1"/>
          </p:nvPr>
        </p:nvSpPr>
        <p:spPr>
          <a:xfrm>
            <a:off x="0" y="0"/>
            <a:ext cx="9144000" cy="6858000"/>
          </a:xfrm>
        </p:spPr>
        <p:txBody>
          <a:bodyPr>
            <a:normAutofit/>
          </a:bodyPr>
          <a:p>
            <a:r>
              <a:rPr dirty="0" sz="3600" lang="en-US"/>
              <a:t>In patients with diminished gag response, care includes teaching the patient to direct food and fluids toward the unaffected side, having the patient sit upright to eat, offering a semisoft diet, and having suction readily available.</a:t>
            </a:r>
          </a:p>
          <a:p>
            <a:r>
              <a:rPr dirty="0" sz="3600" lang="en-US"/>
              <a:t>The nurse performs neurologic checks, monitors vital signs, maintains a neurologic flow chart, spaces nursing interventions to prevent rapid increase in ICP, and reorients the patient when necessary to person, time, and place.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8730" name="Content Placeholder 2"/>
          <p:cNvSpPr>
            <a:spLocks noGrp="1"/>
          </p:cNvSpPr>
          <p:nvPr>
            <p:ph idx="1"/>
          </p:nvPr>
        </p:nvSpPr>
        <p:spPr>
          <a:xfrm>
            <a:off x="0" y="0"/>
            <a:ext cx="8991600" cy="6858000"/>
          </a:xfrm>
        </p:spPr>
        <p:txBody>
          <a:bodyPr>
            <a:normAutofit/>
          </a:bodyPr>
          <a:p>
            <a:r>
              <a:rPr dirty="0" sz="3600" lang="en-US"/>
              <a:t>Patients with changes in cognition caused by the lesion require frequent reorientation.</a:t>
            </a:r>
          </a:p>
          <a:p>
            <a:r>
              <a:rPr dirty="0" sz="3600" lang="en-US"/>
              <a:t>Motor function is checked at intervals because specific motor deficits may occur, depending on the tumor’s location. </a:t>
            </a:r>
          </a:p>
          <a:p>
            <a:r>
              <a:rPr dirty="0" sz="3600" lang="en-US"/>
              <a:t>Sensory disturbances are assessed. Speech is evaluated. </a:t>
            </a:r>
          </a:p>
          <a:p>
            <a:r>
              <a:rPr dirty="0" sz="3600" lang="en-US"/>
              <a:t>Eye movement and </a:t>
            </a:r>
            <a:r>
              <a:rPr dirty="0" sz="3600" lang="en-US" err="1"/>
              <a:t>pupillary</a:t>
            </a:r>
            <a:r>
              <a:rPr dirty="0" sz="3600" lang="en-US"/>
              <a:t> size and reaction may be affected by cranial nerve involvement.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8731" name="Title 1"/>
          <p:cNvSpPr>
            <a:spLocks noGrp="1"/>
          </p:cNvSpPr>
          <p:nvPr>
            <p:ph type="title"/>
          </p:nvPr>
        </p:nvSpPr>
        <p:spPr>
          <a:xfrm>
            <a:off x="457200" y="0"/>
            <a:ext cx="8229600" cy="609600"/>
          </a:xfrm>
        </p:spPr>
        <p:txBody>
          <a:bodyPr>
            <a:normAutofit fontScale="90000"/>
          </a:bodyPr>
          <a:p>
            <a:r>
              <a:rPr b="1" dirty="0" lang="en-US"/>
              <a:t>CEREBRAL METASTASES</a:t>
            </a:r>
            <a:endParaRPr dirty="0" lang="en-US"/>
          </a:p>
        </p:txBody>
      </p:sp>
      <p:sp>
        <p:nvSpPr>
          <p:cNvPr id="1048732" name="Content Placeholder 2"/>
          <p:cNvSpPr>
            <a:spLocks noGrp="1"/>
          </p:cNvSpPr>
          <p:nvPr>
            <p:ph idx="1"/>
          </p:nvPr>
        </p:nvSpPr>
        <p:spPr>
          <a:xfrm>
            <a:off x="0" y="457200"/>
            <a:ext cx="8991600" cy="6400800"/>
          </a:xfrm>
        </p:spPr>
        <p:txBody>
          <a:bodyPr>
            <a:normAutofit/>
          </a:bodyPr>
          <a:p>
            <a:r>
              <a:rPr dirty="0" sz="3600" lang="en-US"/>
              <a:t>A significant number of patients with cancer experience neurologic deficits caused by metastasis to the brain.</a:t>
            </a:r>
          </a:p>
          <a:p>
            <a:r>
              <a:rPr dirty="0" sz="3600" lang="en-US"/>
              <a:t>Neurologic signs and symptoms include headache, gait disturbances, visual impairment, personality changes, altered </a:t>
            </a:r>
            <a:r>
              <a:rPr dirty="0" sz="3600" lang="en-US" err="1"/>
              <a:t>mentation</a:t>
            </a:r>
            <a:r>
              <a:rPr dirty="0" sz="3600" lang="en-US"/>
              <a:t> (memory loss and confusion), focal weakness, </a:t>
            </a:r>
            <a:r>
              <a:rPr dirty="0" sz="3600" lang="en-US" err="1"/>
              <a:t>paralysis,aphasia</a:t>
            </a:r>
            <a:r>
              <a:rPr dirty="0" sz="3600" lang="en-US"/>
              <a:t>, and seizures.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8733" name="Title 1"/>
          <p:cNvSpPr>
            <a:spLocks noGrp="1"/>
          </p:cNvSpPr>
          <p:nvPr>
            <p:ph type="title"/>
          </p:nvPr>
        </p:nvSpPr>
        <p:spPr>
          <a:xfrm>
            <a:off x="457200" y="0"/>
            <a:ext cx="8229600" cy="533400"/>
          </a:xfrm>
        </p:spPr>
        <p:txBody>
          <a:bodyPr>
            <a:normAutofit fontScale="90000"/>
          </a:bodyPr>
          <a:p>
            <a:r>
              <a:rPr b="1" dirty="0" lang="en-US"/>
              <a:t>Medical Management</a:t>
            </a:r>
            <a:endParaRPr dirty="0" lang="en-US"/>
          </a:p>
        </p:txBody>
      </p:sp>
      <p:sp>
        <p:nvSpPr>
          <p:cNvPr id="1048734" name="Content Placeholder 2"/>
          <p:cNvSpPr>
            <a:spLocks noGrp="1"/>
          </p:cNvSpPr>
          <p:nvPr>
            <p:ph idx="1"/>
          </p:nvPr>
        </p:nvSpPr>
        <p:spPr>
          <a:xfrm>
            <a:off x="0" y="457200"/>
            <a:ext cx="9144000" cy="6400800"/>
          </a:xfrm>
        </p:spPr>
        <p:txBody>
          <a:bodyPr>
            <a:normAutofit/>
          </a:bodyPr>
          <a:p>
            <a:r>
              <a:rPr dirty="0" lang="en-US"/>
              <a:t>The treatment of metastatic brain cancer is palliative and involves eliminating or reducing serious symptoms.</a:t>
            </a:r>
          </a:p>
          <a:p>
            <a:r>
              <a:rPr dirty="0" lang="en-US"/>
              <a:t>The therapeutic approach includes radiation therapy , surgery (usually for a single intracranial metastasis), and chemotherapy.</a:t>
            </a:r>
          </a:p>
          <a:p>
            <a:r>
              <a:rPr dirty="0" lang="en-US"/>
              <a:t>More often some combination of these treatments is the optimal method.</a:t>
            </a:r>
          </a:p>
          <a:p>
            <a:pPr>
              <a:buNone/>
            </a:pPr>
            <a:r>
              <a:rPr dirty="0" lang="en-US"/>
              <a:t>               PHARMACOLOGIC THERAPY</a:t>
            </a:r>
          </a:p>
          <a:p>
            <a:r>
              <a:rPr dirty="0" lang="en-US"/>
              <a:t>Corticosteroids are useful in relieving headache and alterations in level of consciousness.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735" name="Content Placeholder 2"/>
          <p:cNvSpPr>
            <a:spLocks noGrp="1"/>
          </p:cNvSpPr>
          <p:nvPr>
            <p:ph idx="1"/>
          </p:nvPr>
        </p:nvSpPr>
        <p:spPr>
          <a:xfrm>
            <a:off x="0" y="0"/>
            <a:ext cx="9144000" cy="6705600"/>
          </a:xfrm>
        </p:spPr>
        <p:txBody>
          <a:bodyPr>
            <a:normAutofit/>
          </a:bodyPr>
          <a:p>
            <a:r>
              <a:rPr dirty="0" lang="en-US"/>
              <a:t>It is thought that corticosteroids (</a:t>
            </a:r>
            <a:r>
              <a:rPr dirty="0" lang="en-US" err="1"/>
              <a:t>dexamethasone</a:t>
            </a:r>
            <a:r>
              <a:rPr dirty="0" lang="en-US"/>
              <a:t>, prednisone) reduce inflammation around the metastatic deposits and decrease the edema surrounding them.</a:t>
            </a:r>
          </a:p>
          <a:p>
            <a:r>
              <a:rPr dirty="0" lang="en-US"/>
              <a:t>Other medications used include osmotic agents (mannitol) to decrease the fluid content of the brain.</a:t>
            </a:r>
          </a:p>
          <a:p>
            <a:r>
              <a:rPr dirty="0" lang="en-US"/>
              <a:t>Antiseizure agents (e.g. phenytoin) are used to prevent and treat seizures.</a:t>
            </a:r>
          </a:p>
          <a:p>
            <a:pPr>
              <a:buNone/>
            </a:pPr>
            <a:endParaRPr dirty="0"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8736" name="Content Placeholder 2"/>
          <p:cNvSpPr>
            <a:spLocks noGrp="1"/>
          </p:cNvSpPr>
          <p:nvPr>
            <p:ph idx="1"/>
          </p:nvPr>
        </p:nvSpPr>
        <p:spPr>
          <a:xfrm>
            <a:off x="0" y="0"/>
            <a:ext cx="9144000" cy="6858000"/>
          </a:xfrm>
        </p:spPr>
        <p:txBody>
          <a:bodyPr>
            <a:normAutofit/>
          </a:bodyPr>
          <a:p>
            <a:r>
              <a:rPr dirty="0" lang="en-US"/>
              <a:t>Venous thromboembolic events, such as deep vein thrombosis (DVT) and pulmonary embolism (PE), occur in about 15% of patients and are associated with significant morbidity.</a:t>
            </a:r>
          </a:p>
          <a:p>
            <a:r>
              <a:rPr dirty="0" lang="en-US"/>
              <a:t>If the patient has severe pain, morphine can be infused into the epidural or subarachnoid space through a spinal needle and a catheter as near as possible to the spinal segment where the pain is projected.</a:t>
            </a:r>
          </a:p>
          <a:p>
            <a:pPr>
              <a:buNone/>
            </a:pPr>
            <a:endParaRPr dirty="0"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8737" name="Title 1"/>
          <p:cNvSpPr>
            <a:spLocks noGrp="1"/>
          </p:cNvSpPr>
          <p:nvPr>
            <p:ph type="title"/>
          </p:nvPr>
        </p:nvSpPr>
        <p:spPr/>
        <p:txBody>
          <a:bodyPr/>
          <a:p>
            <a:r>
              <a:rPr dirty="0" lang="en-US"/>
              <a:t>VASCULAR DISORDERS</a:t>
            </a:r>
          </a:p>
        </p:txBody>
      </p:sp>
      <p:sp>
        <p:nvSpPr>
          <p:cNvPr id="1048738" name="Content Placeholder 2"/>
          <p:cNvSpPr>
            <a:spLocks noGrp="1"/>
          </p:cNvSpPr>
          <p:nvPr>
            <p:ph idx="1"/>
          </p:nvPr>
        </p:nvSpPr>
        <p:spPr>
          <a:xfrm>
            <a:off x="457200" y="6019800"/>
            <a:ext cx="8229600" cy="106363"/>
          </a:xfrm>
        </p:spPr>
        <p:txBody>
          <a:bodyPr>
            <a:normAutofit fontScale="25000" lnSpcReduction="20000"/>
          </a:bodyPr>
          <a:p>
            <a:endParaRPr dirty="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8739" name="Title 1"/>
          <p:cNvSpPr>
            <a:spLocks noGrp="1"/>
          </p:cNvSpPr>
          <p:nvPr>
            <p:ph type="title"/>
          </p:nvPr>
        </p:nvSpPr>
        <p:spPr/>
        <p:txBody>
          <a:bodyPr/>
          <a:p>
            <a:endParaRPr lang="en-US"/>
          </a:p>
        </p:txBody>
      </p:sp>
      <p:sp>
        <p:nvSpPr>
          <p:cNvPr id="1048740" name="Content Placeholder 2"/>
          <p:cNvSpPr>
            <a:spLocks noGrp="1"/>
          </p:cNvSpPr>
          <p:nvPr>
            <p:ph idx="1"/>
          </p:nvPr>
        </p:nvSpPr>
        <p:spPr/>
        <p:txBody>
          <a:bodyPr/>
          <a:p>
            <a:r>
              <a:rPr dirty="0" lang="en-US"/>
              <a:t>Assignment: Read and make notes on transient ischemic attack.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8621" name="Title 1"/>
          <p:cNvSpPr>
            <a:spLocks noGrp="1"/>
          </p:cNvSpPr>
          <p:nvPr>
            <p:ph type="title"/>
          </p:nvPr>
        </p:nvSpPr>
        <p:spPr/>
        <p:txBody>
          <a:bodyPr/>
          <a:p>
            <a:r>
              <a:rPr dirty="0" lang="en-US"/>
              <a:t>CRANIAL NERVES EXAMINATION</a:t>
            </a:r>
          </a:p>
        </p:txBody>
      </p:sp>
      <p:sp>
        <p:nvSpPr>
          <p:cNvPr id="1048622" name="Content Placeholder 2"/>
          <p:cNvSpPr>
            <a:spLocks noGrp="1"/>
          </p:cNvSpPr>
          <p:nvPr>
            <p:ph idx="1"/>
          </p:nvPr>
        </p:nvSpPr>
        <p:spPr/>
        <p:txBody>
          <a:bodyPr>
            <a:normAutofit fontScale="92500" lnSpcReduction="20000"/>
          </a:bodyPr>
          <a:p>
            <a:r>
              <a:rPr b="1" dirty="0" lang="en-US"/>
              <a:t>I: Olfactory nerve</a:t>
            </a:r>
          </a:p>
          <a:p>
            <a:r>
              <a:rPr b="1" dirty="0" lang="en-US"/>
              <a:t>Function</a:t>
            </a:r>
            <a:r>
              <a:rPr dirty="0" lang="en-US"/>
              <a:t>: Sense of smell</a:t>
            </a:r>
          </a:p>
          <a:p>
            <a:r>
              <a:rPr b="1" dirty="0" lang="en-US"/>
              <a:t>Evaluation: </a:t>
            </a:r>
            <a:r>
              <a:rPr dirty="0" lang="en-US"/>
              <a:t>Smell is tested in each nostril separately by placing stimuli under one nostril and occluding the opposing nostril. The stimuli used should be non-irritating and identifiable. Some example stimuli include cinnamon, cloves, and toothpaste. Bilateral loss can occur with rhinitis, smoking or aging. Unilateral loss indicates a possible nerve lesion or deviated septum.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8741" name="Title 1"/>
          <p:cNvSpPr>
            <a:spLocks noGrp="1"/>
          </p:cNvSpPr>
          <p:nvPr>
            <p:ph type="title"/>
          </p:nvPr>
        </p:nvSpPr>
        <p:spPr/>
        <p:txBody>
          <a:bodyPr/>
          <a:p>
            <a:r>
              <a:rPr dirty="0" lang="en-US"/>
              <a:t>CEREBROVASCULAR ACCIDENT</a:t>
            </a:r>
          </a:p>
        </p:txBody>
      </p:sp>
      <p:sp>
        <p:nvSpPr>
          <p:cNvPr id="1048742" name="Content Placeholder 2"/>
          <p:cNvSpPr>
            <a:spLocks noGrp="1"/>
          </p:cNvSpPr>
          <p:nvPr>
            <p:ph idx="1"/>
          </p:nvPr>
        </p:nvSpPr>
        <p:spPr/>
        <p:txBody>
          <a:bodyPr/>
          <a:p>
            <a:pPr indent="0" marL="0">
              <a:buNone/>
            </a:pPr>
            <a:r>
              <a:rPr dirty="0" lang="en-US"/>
              <a:t>It is also known as stroke</a:t>
            </a:r>
          </a:p>
          <a:p>
            <a:pPr indent="0" marL="0">
              <a:buNone/>
            </a:pPr>
            <a:r>
              <a:rPr dirty="0" lang="en-US"/>
              <a:t>Occurs when the supply of blood to the brain is reduced or blocked completely, which prevents brain tissue from getting oxygen and nutrients.</a:t>
            </a:r>
          </a:p>
          <a:p>
            <a:endParaRPr dirty="0"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8743" name="Title 1"/>
          <p:cNvSpPr>
            <a:spLocks noGrp="1"/>
          </p:cNvSpPr>
          <p:nvPr>
            <p:ph type="title"/>
          </p:nvPr>
        </p:nvSpPr>
        <p:spPr>
          <a:xfrm>
            <a:off x="1485900" y="0"/>
            <a:ext cx="6172200" cy="762000"/>
          </a:xfrm>
        </p:spPr>
        <p:txBody>
          <a:bodyPr/>
          <a:p>
            <a:endParaRPr dirty="0" lang="en-US"/>
          </a:p>
        </p:txBody>
      </p:sp>
      <p:sp>
        <p:nvSpPr>
          <p:cNvPr id="1048744" name="Content Placeholder 2"/>
          <p:cNvSpPr>
            <a:spLocks noGrp="1"/>
          </p:cNvSpPr>
          <p:nvPr>
            <p:ph idx="1"/>
          </p:nvPr>
        </p:nvSpPr>
        <p:spPr>
          <a:xfrm>
            <a:off x="1143000" y="609600"/>
            <a:ext cx="6858000" cy="6248400"/>
          </a:xfrm>
        </p:spPr>
        <p:txBody>
          <a:bodyPr>
            <a:normAutofit/>
          </a:bodyPr>
          <a:p>
            <a:pPr algn="just"/>
            <a:r>
              <a:rPr b="1" dirty="0" sz="3600" lang="en-US"/>
              <a:t>Cerebrovascular disorders  (CVA) </a:t>
            </a:r>
            <a:r>
              <a:rPr dirty="0" sz="3600" lang="en-US"/>
              <a:t> is an umbrella term that refers to any functional abnormality of the central nervous system (CNS) that occurs when the normal blood supply to the brain is disrupted</a:t>
            </a:r>
            <a:endParaRPr b="1" dirty="0" lang="en-US"/>
          </a:p>
          <a:p>
            <a:pPr algn="just"/>
            <a:r>
              <a:rPr dirty="0" i="0" lang="en-US">
                <a:solidFill>
                  <a:srgbClr val="111111"/>
                </a:solidFill>
                <a:effectLst/>
                <a:latin typeface="Helvetica" panose="020B0604020202020204" pitchFamily="34" charset="0"/>
              </a:rPr>
              <a:t>A stroke is a medical emergency, and prompt treatment is crucial. Early action can reduce brain damage and other complications.</a:t>
            </a:r>
            <a:endParaRPr dirty="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745" name="Content Placeholder 2"/>
          <p:cNvSpPr>
            <a:spLocks noGrp="1"/>
          </p:cNvSpPr>
          <p:nvPr>
            <p:ph idx="1"/>
          </p:nvPr>
        </p:nvSpPr>
        <p:spPr>
          <a:xfrm>
            <a:off x="1143000" y="0"/>
            <a:ext cx="6858000" cy="6858000"/>
          </a:xfrm>
        </p:spPr>
        <p:txBody>
          <a:bodyPr>
            <a:normAutofit lnSpcReduction="10000"/>
          </a:bodyPr>
          <a:p>
            <a:pPr>
              <a:buNone/>
            </a:pPr>
            <a:r>
              <a:rPr dirty="0" sz="3600" lang="en-US"/>
              <a:t>CVA can be divided into two major categories:</a:t>
            </a:r>
          </a:p>
          <a:p>
            <a:r>
              <a:rPr b="1" dirty="0" sz="3600" lang="en-US"/>
              <a:t>Ischemic stroke</a:t>
            </a:r>
            <a:r>
              <a:rPr dirty="0" sz="3600" lang="en-US"/>
              <a:t>; accounts for 85% of all CVA cases. There is vascular occlusion and significant hypo perfusion of the brain tissue.</a:t>
            </a:r>
          </a:p>
          <a:p>
            <a:r>
              <a:rPr b="1" dirty="0" sz="3600" lang="en-US"/>
              <a:t>Hemorrhagic  stroke</a:t>
            </a:r>
            <a:r>
              <a:rPr dirty="0" sz="3600" lang="en-US"/>
              <a:t>; accounts for 15% of all CVA cases. There is extravasation of blood into the brain tissue or subarachnoid space</a:t>
            </a:r>
            <a:r>
              <a:rPr dirty="0" lang="en-US"/>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746" name="Title 1"/>
          <p:cNvSpPr>
            <a:spLocks noGrp="1"/>
          </p:cNvSpPr>
          <p:nvPr>
            <p:ph type="title"/>
          </p:nvPr>
        </p:nvSpPr>
        <p:spPr>
          <a:xfrm>
            <a:off x="1485900" y="0"/>
            <a:ext cx="6172200" cy="762000"/>
          </a:xfrm>
        </p:spPr>
        <p:txBody>
          <a:bodyPr/>
          <a:p>
            <a:r>
              <a:rPr dirty="0" lang="en-US"/>
              <a:t>Ischemic Stroke</a:t>
            </a:r>
          </a:p>
        </p:txBody>
      </p:sp>
      <p:sp>
        <p:nvSpPr>
          <p:cNvPr id="1048747" name="Content Placeholder 2"/>
          <p:cNvSpPr>
            <a:spLocks noGrp="1"/>
          </p:cNvSpPr>
          <p:nvPr>
            <p:ph idx="1"/>
          </p:nvPr>
        </p:nvSpPr>
        <p:spPr>
          <a:xfrm>
            <a:off x="1143000" y="685800"/>
            <a:ext cx="6858000" cy="6172200"/>
          </a:xfrm>
        </p:spPr>
        <p:txBody>
          <a:bodyPr/>
          <a:p>
            <a:pPr algn="just"/>
            <a:r>
              <a:rPr dirty="0" sz="3600" lang="en-US"/>
              <a:t>It refers to  a sudden loss of function of the brain tissue resulting from disruption of the blood supply to a part of the brain.</a:t>
            </a:r>
          </a:p>
          <a:p>
            <a:pPr algn="just"/>
            <a:r>
              <a:rPr dirty="0" sz="3600" lang="en-US"/>
              <a:t> This event is usually the result of long-standing cerebrovascular disease</a:t>
            </a:r>
            <a:r>
              <a:rPr dirty="0" lang="en-US"/>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8748" name="Title 1"/>
          <p:cNvSpPr>
            <a:spLocks noGrp="1"/>
          </p:cNvSpPr>
          <p:nvPr>
            <p:ph type="title"/>
          </p:nvPr>
        </p:nvSpPr>
        <p:spPr>
          <a:xfrm>
            <a:off x="1485900" y="0"/>
            <a:ext cx="6172200" cy="609600"/>
          </a:xfrm>
        </p:spPr>
        <p:txBody>
          <a:bodyPr>
            <a:normAutofit fontScale="90000"/>
          </a:bodyPr>
          <a:p>
            <a:r>
              <a:rPr dirty="0" lang="en-US"/>
              <a:t>AETIOLOGY</a:t>
            </a:r>
          </a:p>
        </p:txBody>
      </p:sp>
      <p:sp>
        <p:nvSpPr>
          <p:cNvPr id="1048749" name="Content Placeholder 2"/>
          <p:cNvSpPr>
            <a:spLocks noGrp="1"/>
          </p:cNvSpPr>
          <p:nvPr>
            <p:ph idx="1"/>
          </p:nvPr>
        </p:nvSpPr>
        <p:spPr>
          <a:xfrm>
            <a:off x="1143000" y="609600"/>
            <a:ext cx="6858000" cy="6248400"/>
          </a:xfrm>
        </p:spPr>
        <p:txBody>
          <a:bodyPr>
            <a:normAutofit fontScale="92500" lnSpcReduction="10000"/>
          </a:bodyPr>
          <a:p>
            <a:pPr>
              <a:buNone/>
            </a:pPr>
            <a:r>
              <a:rPr dirty="0" lang="en-US"/>
              <a:t>  The cause of ischemic stroke is mainly formation of a thrombus in the blood vessels occluding the blood flow to the brain.</a:t>
            </a:r>
          </a:p>
          <a:p>
            <a:pPr>
              <a:buNone/>
            </a:pPr>
            <a:r>
              <a:rPr dirty="0" lang="en-US"/>
              <a:t>    Based on the cause, ischemic stroke can be subdivided into 5 categories:</a:t>
            </a:r>
          </a:p>
          <a:p>
            <a:pPr indent="-514350" marL="514350">
              <a:buFont typeface="+mj-lt"/>
              <a:buAutoNum type="arabicPeriod"/>
            </a:pPr>
            <a:r>
              <a:rPr dirty="0" lang="en-US"/>
              <a:t>Large artery thrombotic stroke: They are due to atherosclerotic plaques in the large blood vessels of the brain leading to  ischemia and infarction.</a:t>
            </a:r>
          </a:p>
          <a:p>
            <a:pPr indent="-514350" marL="514350">
              <a:buFont typeface="+mj-lt"/>
              <a:buAutoNum type="arabicPeriod"/>
            </a:pPr>
            <a:r>
              <a:rPr dirty="0" lang="en-US"/>
              <a:t>Small penetrating artery thrombosis; affect one or more vessels and are the most common type of ischemic stroke.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8750" name="Content Placeholder 2"/>
          <p:cNvSpPr>
            <a:spLocks noGrp="1"/>
          </p:cNvSpPr>
          <p:nvPr>
            <p:ph idx="1"/>
          </p:nvPr>
        </p:nvSpPr>
        <p:spPr>
          <a:xfrm>
            <a:off x="1143000" y="0"/>
            <a:ext cx="6858000" cy="6858000"/>
          </a:xfrm>
        </p:spPr>
        <p:txBody>
          <a:bodyPr>
            <a:normAutofit fontScale="92500" lnSpcReduction="20000"/>
          </a:bodyPr>
          <a:p>
            <a:pPr>
              <a:buNone/>
            </a:pPr>
            <a:r>
              <a:rPr dirty="0" sz="3600" lang="en-US"/>
              <a:t>3. </a:t>
            </a:r>
            <a:r>
              <a:rPr dirty="0" sz="3600" lang="en-US" err="1"/>
              <a:t>Cardiogenic</a:t>
            </a:r>
            <a:r>
              <a:rPr dirty="0" sz="3600" lang="en-US"/>
              <a:t> embolic; They are associated with cardiac </a:t>
            </a:r>
            <a:r>
              <a:rPr dirty="0" sz="3600" lang="en-US" err="1"/>
              <a:t>dysrhythmias</a:t>
            </a:r>
            <a:r>
              <a:rPr dirty="0" sz="3600" lang="en-US"/>
              <a:t>, usually </a:t>
            </a:r>
            <a:r>
              <a:rPr dirty="0" sz="3600" lang="en-US" err="1"/>
              <a:t>atrial</a:t>
            </a:r>
            <a:r>
              <a:rPr dirty="0" sz="3600" lang="en-US"/>
              <a:t> fibrillation. Emboli originate from the heart and circulate to the cerebral vasculature, most commonly the left middle cerebral artery, resulting in a stroke.</a:t>
            </a:r>
          </a:p>
          <a:p>
            <a:pPr>
              <a:buNone/>
            </a:pPr>
            <a:r>
              <a:rPr dirty="0" sz="3600" lang="en-US"/>
              <a:t>   The last two classifications of ischemic strokes are </a:t>
            </a:r>
          </a:p>
          <a:p>
            <a:pPr>
              <a:buNone/>
            </a:pPr>
            <a:r>
              <a:rPr dirty="0" sz="3600" lang="en-US"/>
              <a:t>4. Cryptogenic strokes, which have no known cause, and</a:t>
            </a:r>
          </a:p>
          <a:p>
            <a:pPr>
              <a:buNone/>
            </a:pPr>
            <a:r>
              <a:rPr dirty="0" sz="3600" lang="en-US"/>
              <a:t>5.  other strokes, from causes such as cocaine use, </a:t>
            </a:r>
            <a:r>
              <a:rPr dirty="0" sz="3600" lang="en-US" err="1"/>
              <a:t>coagulopathies</a:t>
            </a:r>
            <a:r>
              <a:rPr dirty="0" sz="3600" lang="en-US"/>
              <a:t>, migraine etc.</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8751" name="Title 1"/>
          <p:cNvSpPr>
            <a:spLocks noGrp="1"/>
          </p:cNvSpPr>
          <p:nvPr>
            <p:ph type="title"/>
          </p:nvPr>
        </p:nvSpPr>
        <p:spPr>
          <a:xfrm>
            <a:off x="1485900" y="0"/>
            <a:ext cx="6172200" cy="838200"/>
          </a:xfrm>
        </p:spPr>
        <p:txBody>
          <a:bodyPr/>
          <a:p>
            <a:r>
              <a:rPr b="1" dirty="0" lang="en-US" err="1"/>
              <a:t>Pathophysiology</a:t>
            </a:r>
            <a:endParaRPr dirty="0" lang="en-US"/>
          </a:p>
        </p:txBody>
      </p:sp>
      <p:sp>
        <p:nvSpPr>
          <p:cNvPr id="1048752" name="Content Placeholder 2"/>
          <p:cNvSpPr>
            <a:spLocks noGrp="1"/>
          </p:cNvSpPr>
          <p:nvPr>
            <p:ph idx="1"/>
          </p:nvPr>
        </p:nvSpPr>
        <p:spPr>
          <a:xfrm>
            <a:off x="1143000" y="685800"/>
            <a:ext cx="6858000" cy="6172200"/>
          </a:xfrm>
        </p:spPr>
        <p:txBody>
          <a:bodyPr>
            <a:normAutofit fontScale="92500" lnSpcReduction="10000"/>
          </a:bodyPr>
          <a:p>
            <a:r>
              <a:rPr dirty="0" sz="3600" lang="en-US"/>
              <a:t>In an ischemic brain attack, there is disruption of the cerebral blood flow due to obstruction of a blood vessel.</a:t>
            </a:r>
          </a:p>
          <a:p>
            <a:r>
              <a:rPr dirty="0" sz="3600" lang="en-US"/>
              <a:t> This disruption in blood flow initiates a complex series of cellular metabolic events referred to as the ischemic cascade</a:t>
            </a:r>
            <a:r>
              <a:rPr dirty="0" lang="en-US"/>
              <a:t>.</a:t>
            </a:r>
          </a:p>
          <a:p>
            <a:r>
              <a:rPr dirty="0" sz="3600" lang="en-US"/>
              <a:t>The ischemic cascade begins when cerebral blood flow falls to less than 25 </a:t>
            </a:r>
            <a:r>
              <a:rPr dirty="0" sz="3600" lang="en-US" err="1"/>
              <a:t>mL</a:t>
            </a:r>
            <a:r>
              <a:rPr dirty="0" sz="3600" lang="en-US"/>
              <a:t>/100 g/min. At this point, neurons can no longer maintain aerobic respiration.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8753" name="Content Placeholder 2"/>
          <p:cNvSpPr>
            <a:spLocks noGrp="1"/>
          </p:cNvSpPr>
          <p:nvPr>
            <p:ph idx="1"/>
          </p:nvPr>
        </p:nvSpPr>
        <p:spPr>
          <a:xfrm>
            <a:off x="1143000" y="0"/>
            <a:ext cx="6858000" cy="6858000"/>
          </a:xfrm>
        </p:spPr>
        <p:txBody>
          <a:bodyPr>
            <a:normAutofit fontScale="92500"/>
          </a:bodyPr>
          <a:p>
            <a:r>
              <a:rPr dirty="0" sz="3600" lang="en-US"/>
              <a:t>The mitochondria must then switch to anaerobic respiration, which generates large amounts of lactic acid, causing a change in the pH level. </a:t>
            </a:r>
          </a:p>
          <a:p>
            <a:r>
              <a:rPr dirty="0" sz="3600" lang="en-US"/>
              <a:t>This switch to the less efficient anaerobic respiration also renders the neuron incapable of producing sufficient  energy needed for cell metabolism and finally the cell ceases to function</a:t>
            </a:r>
            <a:r>
              <a:rPr dirty="0" lang="en-US"/>
              <a:t>.</a:t>
            </a:r>
          </a:p>
          <a:p>
            <a:r>
              <a:rPr dirty="0" sz="3600" lang="en-US"/>
              <a:t>If there is no </a:t>
            </a:r>
            <a:r>
              <a:rPr dirty="0" sz="3600" lang="en-US" err="1"/>
              <a:t>intervention,the</a:t>
            </a:r>
            <a:r>
              <a:rPr dirty="0" sz="3600" lang="en-US"/>
              <a:t> brain cells die leading to brain infarction.</a:t>
            </a:r>
          </a:p>
          <a:p>
            <a:endParaRPr dirty="0"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754" name="Title 1"/>
          <p:cNvSpPr>
            <a:spLocks noGrp="1"/>
          </p:cNvSpPr>
          <p:nvPr>
            <p:ph type="title"/>
          </p:nvPr>
        </p:nvSpPr>
        <p:spPr>
          <a:xfrm>
            <a:off x="1485900" y="0"/>
            <a:ext cx="6172200" cy="762000"/>
          </a:xfrm>
        </p:spPr>
        <p:txBody>
          <a:bodyPr/>
          <a:p>
            <a:r>
              <a:rPr b="1" dirty="0" lang="en-US"/>
              <a:t>Clinical Manifestations</a:t>
            </a:r>
            <a:endParaRPr dirty="0" lang="en-US"/>
          </a:p>
        </p:txBody>
      </p:sp>
      <p:sp>
        <p:nvSpPr>
          <p:cNvPr id="1048755" name="Content Placeholder 2"/>
          <p:cNvSpPr>
            <a:spLocks noGrp="1"/>
          </p:cNvSpPr>
          <p:nvPr>
            <p:ph idx="1"/>
          </p:nvPr>
        </p:nvSpPr>
        <p:spPr>
          <a:xfrm>
            <a:off x="1143000" y="609600"/>
            <a:ext cx="6858000" cy="6248400"/>
          </a:xfrm>
        </p:spPr>
        <p:txBody>
          <a:bodyPr>
            <a:normAutofit fontScale="92500"/>
          </a:bodyPr>
          <a:p>
            <a:r>
              <a:rPr dirty="0" lang="en-US"/>
              <a:t>Numbness or weakness of the face, arm, or leg, especially on one side of the body</a:t>
            </a:r>
          </a:p>
          <a:p>
            <a:pPr>
              <a:buNone/>
            </a:pPr>
            <a:r>
              <a:rPr dirty="0" lang="en-US"/>
              <a:t>• Confusion or change in mental status</a:t>
            </a:r>
          </a:p>
          <a:p>
            <a:pPr>
              <a:buNone/>
            </a:pPr>
            <a:r>
              <a:rPr dirty="0" lang="en-US"/>
              <a:t>• Trouble speaking or understanding speech</a:t>
            </a:r>
          </a:p>
          <a:p>
            <a:pPr>
              <a:buNone/>
            </a:pPr>
            <a:r>
              <a:rPr dirty="0" lang="en-US"/>
              <a:t>• Visual disturbances</a:t>
            </a:r>
          </a:p>
          <a:p>
            <a:pPr>
              <a:buNone/>
            </a:pPr>
            <a:r>
              <a:rPr dirty="0" lang="en-US"/>
              <a:t>• Difficulty walking, dizziness, or loss of balance or coordination</a:t>
            </a:r>
          </a:p>
          <a:p>
            <a:r>
              <a:rPr dirty="0" lang="en-US"/>
              <a:t>Loss of </a:t>
            </a:r>
            <a:r>
              <a:rPr dirty="0" lang="en-US" err="1"/>
              <a:t>consiousness</a:t>
            </a:r>
            <a:r>
              <a:rPr dirty="0" lang="en-US"/>
              <a:t> or seizures</a:t>
            </a:r>
          </a:p>
          <a:p>
            <a:pPr>
              <a:buNone/>
            </a:pPr>
            <a:r>
              <a:rPr dirty="0" lang="en-US"/>
              <a:t>• Sudden severe headache</a:t>
            </a:r>
          </a:p>
          <a:p>
            <a:r>
              <a:rPr dirty="0" lang="en-US"/>
              <a:t>There is loss of </a:t>
            </a:r>
            <a:r>
              <a:rPr dirty="0" lang="en-US" err="1"/>
              <a:t>cognitive,visual,cranial</a:t>
            </a:r>
            <a:r>
              <a:rPr dirty="0" lang="en-US"/>
              <a:t> </a:t>
            </a:r>
            <a:r>
              <a:rPr dirty="0" lang="en-US" err="1"/>
              <a:t>nerves,motor</a:t>
            </a:r>
            <a:r>
              <a:rPr dirty="0" lang="en-US"/>
              <a:t> and sensory functioning.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8756" name="Content Placeholder 2"/>
          <p:cNvSpPr>
            <a:spLocks noGrp="1"/>
          </p:cNvSpPr>
          <p:nvPr>
            <p:ph idx="1"/>
          </p:nvPr>
        </p:nvSpPr>
        <p:spPr>
          <a:xfrm>
            <a:off x="1143000" y="0"/>
            <a:ext cx="6743700" cy="6858000"/>
          </a:xfrm>
        </p:spPr>
        <p:txBody>
          <a:bodyPr>
            <a:normAutofit/>
          </a:bodyPr>
          <a:p>
            <a:pPr>
              <a:buNone/>
            </a:pPr>
            <a:r>
              <a:rPr b="1" dirty="0" sz="3600" i="1" lang="en-US"/>
              <a:t>Visual Field Deficits</a:t>
            </a:r>
          </a:p>
          <a:p>
            <a:r>
              <a:rPr dirty="0" sz="3600" lang="en-US"/>
              <a:t>Hemianopsia (loss of half of the visual field)</a:t>
            </a:r>
          </a:p>
          <a:p>
            <a:r>
              <a:rPr dirty="0" sz="3600" lang="en-US"/>
              <a:t>Loss of peripheral vision</a:t>
            </a:r>
          </a:p>
          <a:p>
            <a:r>
              <a:rPr dirty="0" sz="3600" lang="en-US"/>
              <a:t>Diplopia</a:t>
            </a:r>
          </a:p>
          <a:p>
            <a:pPr>
              <a:buNone/>
            </a:pPr>
            <a:r>
              <a:rPr b="1" dirty="0" sz="3600" i="1" lang="en-US"/>
              <a:t>Motor Deficit</a:t>
            </a:r>
            <a:endParaRPr dirty="0" sz="3600" lang="en-US"/>
          </a:p>
          <a:p>
            <a:r>
              <a:rPr dirty="0" sz="3600" lang="en-US"/>
              <a:t>Hemiplegia</a:t>
            </a:r>
          </a:p>
          <a:p>
            <a:r>
              <a:rPr dirty="0" sz="3600" lang="en-US"/>
              <a:t>Ataxia</a:t>
            </a:r>
          </a:p>
          <a:p>
            <a:r>
              <a:rPr dirty="0" sz="3600" lang="en-US"/>
              <a:t>Dysphagia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8623" name="Title 1"/>
          <p:cNvSpPr>
            <a:spLocks noGrp="1"/>
          </p:cNvSpPr>
          <p:nvPr>
            <p:ph type="title"/>
          </p:nvPr>
        </p:nvSpPr>
        <p:spPr/>
        <p:txBody>
          <a:bodyPr/>
          <a:p>
            <a:endParaRPr lang="en-US"/>
          </a:p>
        </p:txBody>
      </p:sp>
      <p:sp>
        <p:nvSpPr>
          <p:cNvPr id="1048624" name="Content Placeholder 2"/>
          <p:cNvSpPr>
            <a:spLocks noGrp="1"/>
          </p:cNvSpPr>
          <p:nvPr>
            <p:ph idx="1"/>
          </p:nvPr>
        </p:nvSpPr>
        <p:spPr/>
        <p:txBody>
          <a:bodyPr>
            <a:normAutofit fontScale="77500" lnSpcReduction="20000"/>
          </a:bodyPr>
          <a:p>
            <a:r>
              <a:rPr b="1" dirty="0" lang="en-US"/>
              <a:t>II: Optic nerve</a:t>
            </a:r>
          </a:p>
          <a:p>
            <a:r>
              <a:rPr b="1" dirty="0" lang="en-US"/>
              <a:t>Function:</a:t>
            </a:r>
            <a:r>
              <a:rPr dirty="0" lang="en-US"/>
              <a:t>Visual fields and acuity</a:t>
            </a:r>
          </a:p>
          <a:p>
            <a:r>
              <a:rPr b="1" dirty="0" lang="en-US"/>
              <a:t>Evaluation: </a:t>
            </a:r>
            <a:r>
              <a:rPr dirty="0" lang="en-US"/>
              <a:t>Visual fields are assessed by asking the patient to cover one eye while the examiner tests the opposite eye. The examiner wiggles the finger in each of the four quadrants and asks the patient to state when the finger is seen in the periphery. The examiner's visual fields should be normal, since it is used as the baseline. Visual</a:t>
            </a:r>
            <a:r>
              <a:rPr dirty="0" lang="en-US" u="sng"/>
              <a:t> </a:t>
            </a:r>
            <a:r>
              <a:rPr dirty="0" lang="en-US"/>
              <a:t>acuity is tested in each eye separately. Ensure the patient's vision is corrected with eyeglasses or a pinhole. The patient is asked to read progressively smaller lines on the </a:t>
            </a:r>
            <a:r>
              <a:rPr b="1" dirty="0" lang="en-US"/>
              <a:t>near card</a:t>
            </a:r>
            <a:r>
              <a:rPr dirty="0" lang="en-US"/>
              <a:t> or </a:t>
            </a:r>
            <a:r>
              <a:rPr dirty="0" i="1" lang="en-US"/>
              <a:t>Snellen chart</a:t>
            </a:r>
            <a:r>
              <a:rPr dirty="0" lang="en-US"/>
              <a:t>.</a:t>
            </a:r>
          </a:p>
          <a:p>
            <a:r>
              <a:rPr dirty="0" lang="en-US"/>
              <a:t>Fundoscopy</a:t>
            </a:r>
          </a:p>
          <a:p>
            <a:endParaRPr b="1" dirty="0"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8757" name="Content Placeholder 2"/>
          <p:cNvSpPr>
            <a:spLocks noGrp="1"/>
          </p:cNvSpPr>
          <p:nvPr>
            <p:ph idx="1"/>
          </p:nvPr>
        </p:nvSpPr>
        <p:spPr>
          <a:xfrm>
            <a:off x="1143000" y="0"/>
            <a:ext cx="6858000" cy="6858000"/>
          </a:xfrm>
        </p:spPr>
        <p:txBody>
          <a:bodyPr>
            <a:normAutofit fontScale="85000" lnSpcReduction="20000"/>
          </a:bodyPr>
          <a:p>
            <a:pPr>
              <a:buNone/>
            </a:pPr>
            <a:r>
              <a:rPr b="1" dirty="0" i="1" lang="en-US"/>
              <a:t>Sensory Deficits</a:t>
            </a:r>
            <a:endParaRPr dirty="0" lang="en-US"/>
          </a:p>
          <a:p>
            <a:pPr>
              <a:buNone/>
            </a:pPr>
            <a:r>
              <a:rPr dirty="0" lang="en-US"/>
              <a:t>Paresthesia (occurs on the side opposite the lesion)</a:t>
            </a:r>
          </a:p>
          <a:p>
            <a:pPr>
              <a:buNone/>
            </a:pPr>
            <a:r>
              <a:rPr b="1" dirty="0" i="1" lang="en-US"/>
              <a:t>Verbal Deficits</a:t>
            </a:r>
            <a:endParaRPr dirty="0" lang="en-US"/>
          </a:p>
          <a:p>
            <a:r>
              <a:rPr dirty="0" lang="en-US"/>
              <a:t>Expressive aphasia(is a form of aphasia in which the person knows what they want to say but is unable to produce the words or sentence).</a:t>
            </a:r>
          </a:p>
          <a:p>
            <a:r>
              <a:rPr dirty="0" lang="en-US"/>
              <a:t>Receptive aphasia(is a</a:t>
            </a:r>
            <a:r>
              <a:rPr b="1" dirty="0" lang="en-US"/>
              <a:t> </a:t>
            </a:r>
            <a:r>
              <a:rPr dirty="0" lang="en-US"/>
              <a:t>language disorder that makes it hard for a person to understand spoken or written language).</a:t>
            </a:r>
            <a:endParaRPr dirty="0" i="1" lang="en-US"/>
          </a:p>
          <a:p>
            <a:pPr>
              <a:buNone/>
            </a:pPr>
            <a:r>
              <a:rPr b="1" dirty="0" i="1" lang="en-US"/>
              <a:t>Cognitive Deficits</a:t>
            </a:r>
          </a:p>
          <a:p>
            <a:r>
              <a:rPr dirty="0" lang="en-US"/>
              <a:t>Short- and long-term memory loss</a:t>
            </a:r>
          </a:p>
          <a:p>
            <a:r>
              <a:rPr dirty="0" lang="en-US"/>
              <a:t> Decreased attention span</a:t>
            </a:r>
          </a:p>
          <a:p>
            <a:r>
              <a:rPr dirty="0" lang="en-US"/>
              <a:t> Impaired ability to concentrate</a:t>
            </a:r>
          </a:p>
          <a:p>
            <a:r>
              <a:rPr dirty="0" lang="en-US"/>
              <a:t> Poor abstract reasoning</a:t>
            </a:r>
          </a:p>
          <a:p>
            <a:r>
              <a:rPr dirty="0" lang="en-US"/>
              <a:t> Altered judgment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758" name="Content Placeholder 2"/>
          <p:cNvSpPr>
            <a:spLocks noGrp="1"/>
          </p:cNvSpPr>
          <p:nvPr>
            <p:ph idx="1"/>
          </p:nvPr>
        </p:nvSpPr>
        <p:spPr>
          <a:xfrm>
            <a:off x="1143000" y="0"/>
            <a:ext cx="6858000" cy="6858000"/>
          </a:xfrm>
        </p:spPr>
        <p:txBody>
          <a:bodyPr>
            <a:normAutofit/>
          </a:bodyPr>
          <a:p>
            <a:r>
              <a:rPr b="1" dirty="0" i="1" lang="en-US"/>
              <a:t>Emotional Deficits</a:t>
            </a:r>
          </a:p>
          <a:p>
            <a:r>
              <a:rPr dirty="0" lang="en-US"/>
              <a:t>Loss of self-control</a:t>
            </a:r>
          </a:p>
          <a:p>
            <a:r>
              <a:rPr dirty="0" lang="en-US"/>
              <a:t>Emotional instability</a:t>
            </a:r>
          </a:p>
          <a:p>
            <a:r>
              <a:rPr dirty="0" lang="en-US"/>
              <a:t> Decreased tolerance to stressful situations</a:t>
            </a:r>
          </a:p>
          <a:p>
            <a:r>
              <a:rPr dirty="0" lang="en-US"/>
              <a:t> Depression</a:t>
            </a:r>
          </a:p>
          <a:p>
            <a:r>
              <a:rPr dirty="0" lang="en-US"/>
              <a:t> Withdrawal</a:t>
            </a:r>
          </a:p>
          <a:p>
            <a:r>
              <a:rPr dirty="0" lang="en-US"/>
              <a:t> Fear, hostility, and anger</a:t>
            </a:r>
          </a:p>
          <a:p>
            <a:r>
              <a:rPr dirty="0" lang="en-US"/>
              <a:t> Feelings of isolation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8759" name="Title 1"/>
          <p:cNvSpPr>
            <a:spLocks noGrp="1"/>
          </p:cNvSpPr>
          <p:nvPr>
            <p:ph type="title"/>
          </p:nvPr>
        </p:nvSpPr>
        <p:spPr>
          <a:xfrm>
            <a:off x="1485900" y="0"/>
            <a:ext cx="6172200" cy="685800"/>
          </a:xfrm>
        </p:spPr>
        <p:txBody>
          <a:bodyPr>
            <a:normAutofit fontScale="90000"/>
          </a:bodyPr>
          <a:p>
            <a:r>
              <a:rPr dirty="0" lang="en-US"/>
              <a:t>RISK FACTORS</a:t>
            </a:r>
          </a:p>
        </p:txBody>
      </p:sp>
      <p:sp>
        <p:nvSpPr>
          <p:cNvPr id="1048760" name="Content Placeholder 2"/>
          <p:cNvSpPr>
            <a:spLocks noGrp="1"/>
          </p:cNvSpPr>
          <p:nvPr>
            <p:ph idx="1"/>
          </p:nvPr>
        </p:nvSpPr>
        <p:spPr>
          <a:xfrm>
            <a:off x="1143000" y="533400"/>
            <a:ext cx="6858000" cy="6324600"/>
          </a:xfrm>
        </p:spPr>
        <p:txBody>
          <a:bodyPr>
            <a:normAutofit fontScale="92500" lnSpcReduction="10000"/>
          </a:bodyPr>
          <a:p>
            <a:pPr>
              <a:buNone/>
            </a:pPr>
            <a:r>
              <a:rPr dirty="0" lang="en-US"/>
              <a:t>		non-modifiable</a:t>
            </a:r>
          </a:p>
          <a:p>
            <a:r>
              <a:rPr dirty="0" lang="en-US"/>
              <a:t>Advanced age- elderly, gender- men more affected</a:t>
            </a:r>
          </a:p>
          <a:p>
            <a:r>
              <a:rPr dirty="0" lang="en-US"/>
              <a:t>race – </a:t>
            </a:r>
            <a:r>
              <a:rPr dirty="0" lang="en-US" err="1"/>
              <a:t>african</a:t>
            </a:r>
            <a:r>
              <a:rPr dirty="0" lang="en-US"/>
              <a:t> </a:t>
            </a:r>
            <a:r>
              <a:rPr dirty="0" lang="en-US" err="1"/>
              <a:t>americans</a:t>
            </a:r>
            <a:endParaRPr dirty="0" lang="en-US"/>
          </a:p>
          <a:p>
            <a:pPr>
              <a:buNone/>
            </a:pPr>
            <a:r>
              <a:rPr dirty="0" lang="en-US"/>
              <a:t>		</a:t>
            </a:r>
            <a:r>
              <a:rPr b="1" dirty="0" lang="en-US"/>
              <a:t>Modifiable</a:t>
            </a:r>
            <a:r>
              <a:rPr dirty="0" lang="en-US"/>
              <a:t>  </a:t>
            </a:r>
          </a:p>
          <a:p>
            <a:r>
              <a:rPr dirty="0" lang="en-US"/>
              <a:t>Hypertension</a:t>
            </a:r>
          </a:p>
          <a:p>
            <a:r>
              <a:rPr dirty="0" lang="en-US"/>
              <a:t>diabetes</a:t>
            </a:r>
          </a:p>
          <a:p>
            <a:r>
              <a:rPr dirty="0" lang="en-US"/>
              <a:t>  cardiovascular disease- </a:t>
            </a:r>
          </a:p>
          <a:p>
            <a:r>
              <a:rPr dirty="0" lang="en-US"/>
              <a:t> high cholesterol,</a:t>
            </a:r>
          </a:p>
          <a:p>
            <a:r>
              <a:rPr dirty="0" lang="en-US"/>
              <a:t>obesity </a:t>
            </a:r>
          </a:p>
          <a:p>
            <a:r>
              <a:rPr dirty="0" lang="en-US"/>
              <a:t>High red cell count</a:t>
            </a:r>
          </a:p>
          <a:p>
            <a:pPr>
              <a:buNone/>
            </a:pPr>
            <a:r>
              <a:rPr dirty="0" 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761" name="Title 1"/>
          <p:cNvSpPr>
            <a:spLocks noGrp="1"/>
          </p:cNvSpPr>
          <p:nvPr>
            <p:ph type="title"/>
          </p:nvPr>
        </p:nvSpPr>
        <p:spPr/>
        <p:txBody>
          <a:bodyPr/>
          <a:p>
            <a:endParaRPr lang="fr-FR"/>
          </a:p>
        </p:txBody>
      </p:sp>
      <p:sp>
        <p:nvSpPr>
          <p:cNvPr id="1048762" name="Content Placeholder 2"/>
          <p:cNvSpPr>
            <a:spLocks noGrp="1"/>
          </p:cNvSpPr>
          <p:nvPr>
            <p:ph idx="1"/>
          </p:nvPr>
        </p:nvSpPr>
        <p:spPr/>
        <p:txBody>
          <a:bodyPr/>
          <a:p>
            <a:r>
              <a:rPr dirty="0" lang="en-US"/>
              <a:t>Oral contraceptive use (increases risk, especially with coexisting hypertension, smoking, and high estrogen levels)</a:t>
            </a:r>
          </a:p>
          <a:p>
            <a:r>
              <a:rPr dirty="0" lang="en-US"/>
              <a:t>Smoking</a:t>
            </a:r>
          </a:p>
          <a:p>
            <a:r>
              <a:rPr dirty="0" lang="en-US"/>
              <a:t>Drug abuse (especially cocaine)</a:t>
            </a:r>
          </a:p>
          <a:p>
            <a:r>
              <a:rPr dirty="0" lang="en-US"/>
              <a:t> Excessive alcohol consumption</a:t>
            </a:r>
          </a:p>
          <a:p>
            <a:r>
              <a:rPr dirty="0" lang="en-US"/>
              <a:t>Cardiac structural abnormalities</a:t>
            </a:r>
          </a:p>
          <a:p>
            <a:endParaRPr dirty="0" lang="fr-F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8763" name="Title 1"/>
          <p:cNvSpPr>
            <a:spLocks noGrp="1"/>
          </p:cNvSpPr>
          <p:nvPr>
            <p:ph type="title"/>
          </p:nvPr>
        </p:nvSpPr>
        <p:spPr/>
        <p:txBody>
          <a:bodyPr>
            <a:normAutofit fontScale="90000"/>
          </a:bodyPr>
          <a:p>
            <a:r>
              <a:rPr b="1" dirty="0" lang="en-US"/>
              <a:t>Assessment and Diagnostic Findings</a:t>
            </a:r>
            <a:endParaRPr dirty="0" lang="en-US"/>
          </a:p>
        </p:txBody>
      </p:sp>
      <p:sp>
        <p:nvSpPr>
          <p:cNvPr id="1048764" name="Content Placeholder 2"/>
          <p:cNvSpPr>
            <a:spLocks noGrp="1"/>
          </p:cNvSpPr>
          <p:nvPr>
            <p:ph idx="1"/>
          </p:nvPr>
        </p:nvSpPr>
        <p:spPr>
          <a:xfrm>
            <a:off x="1143000" y="1295400"/>
            <a:ext cx="6858000" cy="5562600"/>
          </a:xfrm>
        </p:spPr>
        <p:txBody>
          <a:bodyPr>
            <a:noAutofit/>
          </a:bodyPr>
          <a:p>
            <a:r>
              <a:rPr dirty="0" sz="3600" lang="en-US"/>
              <a:t>Complete  history taking</a:t>
            </a:r>
          </a:p>
          <a:p>
            <a:r>
              <a:rPr dirty="0" sz="3600" lang="en-US"/>
              <a:t>physical and neurologic examination. </a:t>
            </a:r>
          </a:p>
          <a:p>
            <a:r>
              <a:rPr dirty="0" sz="3600" lang="en-US"/>
              <a:t>Initial assessment focuses on airway patency, respiratory  function and  cardiovascular Status.</a:t>
            </a:r>
          </a:p>
          <a:p>
            <a:r>
              <a:rPr dirty="0" sz="3600" lang="en-US"/>
              <a:t>Diagnostic tests such as CT scan to determine if stroke is ischemic or hemorrhagic.</a:t>
            </a:r>
          </a:p>
          <a:p>
            <a:r>
              <a:rPr dirty="0" sz="3600" lang="en-US"/>
              <a:t>Other tests include </a:t>
            </a:r>
            <a:r>
              <a:rPr dirty="0" sz="3600" lang="en-US" err="1"/>
              <a:t>ECG,Cerebral</a:t>
            </a:r>
            <a:r>
              <a:rPr dirty="0" sz="3600" lang="en-US"/>
              <a:t> angiography and </a:t>
            </a:r>
            <a:r>
              <a:rPr dirty="0" sz="3600" lang="en-US" err="1"/>
              <a:t>transcranial</a:t>
            </a:r>
            <a:r>
              <a:rPr dirty="0" sz="3600" lang="en-US"/>
              <a:t> </a:t>
            </a:r>
            <a:r>
              <a:rPr dirty="0" sz="3600" lang="en-US" err="1"/>
              <a:t>doppler</a:t>
            </a:r>
            <a:r>
              <a:rPr dirty="0" sz="3600" lang="en-US"/>
              <a:t> studies.</a:t>
            </a:r>
          </a:p>
          <a:p>
            <a:r>
              <a:rPr dirty="0" sz="3600" lang="en-US"/>
              <a:t>PET, MRI with diffusion-weighted images to localize ischemic damage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765" name="Title 1"/>
          <p:cNvSpPr>
            <a:spLocks noGrp="1"/>
          </p:cNvSpPr>
          <p:nvPr>
            <p:ph type="title"/>
          </p:nvPr>
        </p:nvSpPr>
        <p:spPr>
          <a:xfrm>
            <a:off x="1485900" y="0"/>
            <a:ext cx="6172200" cy="685800"/>
          </a:xfrm>
        </p:spPr>
        <p:txBody>
          <a:bodyPr>
            <a:normAutofit fontScale="90000"/>
          </a:bodyPr>
          <a:p>
            <a:r>
              <a:rPr dirty="0" lang="en-US"/>
              <a:t>MEDICAL MANAGEMENT</a:t>
            </a:r>
          </a:p>
        </p:txBody>
      </p:sp>
      <p:sp>
        <p:nvSpPr>
          <p:cNvPr id="1048766" name="Content Placeholder 2"/>
          <p:cNvSpPr>
            <a:spLocks noGrp="1"/>
          </p:cNvSpPr>
          <p:nvPr>
            <p:ph idx="1"/>
          </p:nvPr>
        </p:nvSpPr>
        <p:spPr>
          <a:xfrm>
            <a:off x="1143000" y="533400"/>
            <a:ext cx="6858000" cy="6324600"/>
          </a:xfrm>
        </p:spPr>
        <p:txBody>
          <a:bodyPr>
            <a:normAutofit fontScale="85000" lnSpcReduction="20000"/>
          </a:bodyPr>
          <a:p>
            <a:pPr>
              <a:buNone/>
            </a:pPr>
            <a:r>
              <a:rPr b="1" dirty="0" lang="en-US"/>
              <a:t>Clot busting medicines(</a:t>
            </a:r>
            <a:r>
              <a:rPr b="1" dirty="0" lang="en-US" err="1"/>
              <a:t>thrombolytics</a:t>
            </a:r>
            <a:r>
              <a:rPr b="1" dirty="0" lang="en-US"/>
              <a:t> or </a:t>
            </a:r>
            <a:r>
              <a:rPr b="1" dirty="0" lang="en-US" err="1"/>
              <a:t>fibronolytics</a:t>
            </a:r>
            <a:r>
              <a:rPr dirty="0" lang="en-US"/>
              <a:t>)</a:t>
            </a:r>
          </a:p>
          <a:p>
            <a:r>
              <a:rPr dirty="0" lang="en-US"/>
              <a:t>Platelet-inhibiting medications (aspirin, </a:t>
            </a:r>
            <a:r>
              <a:rPr dirty="0" lang="en-US" err="1"/>
              <a:t>dipyridamole</a:t>
            </a:r>
            <a:r>
              <a:rPr dirty="0" lang="en-US"/>
              <a:t> ,</a:t>
            </a:r>
            <a:r>
              <a:rPr dirty="0" lang="en-US" err="1"/>
              <a:t>clopidogrel</a:t>
            </a:r>
            <a:r>
              <a:rPr dirty="0" lang="en-US"/>
              <a:t>  and </a:t>
            </a:r>
            <a:r>
              <a:rPr dirty="0" lang="en-US" err="1"/>
              <a:t>ticlopidine</a:t>
            </a:r>
            <a:r>
              <a:rPr dirty="0" lang="en-US"/>
              <a:t> decrease the incidence of cerebral infarction in patients who have experienced CVA from suspected embolic or thrombotic causes.</a:t>
            </a:r>
          </a:p>
          <a:p>
            <a:r>
              <a:rPr dirty="0" lang="en-US"/>
              <a:t>Use of Thrombolytic therapy; Recombinant tissue </a:t>
            </a:r>
            <a:r>
              <a:rPr dirty="0" lang="en-US" err="1"/>
              <a:t>plasminogen</a:t>
            </a:r>
            <a:r>
              <a:rPr dirty="0" lang="en-US"/>
              <a:t> activator( t-PA) is a genetically engineered form of t-PA, a thrombolytic substance made naturally by the body. </a:t>
            </a:r>
          </a:p>
          <a:p>
            <a:r>
              <a:rPr dirty="0" lang="en-US"/>
              <a:t>It works by binding to fibrin and converting </a:t>
            </a:r>
            <a:r>
              <a:rPr dirty="0" lang="en-US" err="1"/>
              <a:t>plasminogen</a:t>
            </a:r>
            <a:r>
              <a:rPr dirty="0" lang="en-US"/>
              <a:t> to </a:t>
            </a:r>
            <a:r>
              <a:rPr dirty="0" lang="en-US" err="1"/>
              <a:t>plasmin</a:t>
            </a:r>
            <a:r>
              <a:rPr dirty="0" lang="en-US"/>
              <a:t>, which stimulates </a:t>
            </a:r>
            <a:r>
              <a:rPr dirty="0" lang="en-US" err="1"/>
              <a:t>fibrinolysis</a:t>
            </a:r>
            <a:r>
              <a:rPr dirty="0" lang="en-US"/>
              <a:t> of the atherosclerotic lesion.</a:t>
            </a:r>
          </a:p>
          <a:p>
            <a:r>
              <a:rPr dirty="0" lang="en-US"/>
              <a:t>The patient is weighed to determine the dose of t-PA. </a:t>
            </a:r>
          </a:p>
          <a:p>
            <a:endParaRPr dirty="0"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8767" name="Content Placeholder 2"/>
          <p:cNvSpPr>
            <a:spLocks noGrp="1"/>
          </p:cNvSpPr>
          <p:nvPr>
            <p:ph idx="1"/>
          </p:nvPr>
        </p:nvSpPr>
        <p:spPr>
          <a:xfrm>
            <a:off x="1143000" y="0"/>
            <a:ext cx="6858000" cy="6858000"/>
          </a:xfrm>
        </p:spPr>
        <p:txBody>
          <a:bodyPr>
            <a:normAutofit/>
          </a:bodyPr>
          <a:p>
            <a:r>
              <a:rPr dirty="0" lang="en-US"/>
              <a:t>The minimum dose is 0.9 mg/kg; the maximum dose is 90 mg.</a:t>
            </a:r>
          </a:p>
          <a:p>
            <a:r>
              <a:rPr dirty="0" lang="en-US"/>
              <a:t>The patient is admitted to the intensive care unit, where continuous cardiac monitoring is implemented. </a:t>
            </a:r>
          </a:p>
          <a:p>
            <a:r>
              <a:rPr dirty="0" lang="en-US"/>
              <a:t>Vital signs are obtained every 15 minutes for the first 2 hours, every 30 minutes for the next 6 hours, then every hour for 16 hours. </a:t>
            </a:r>
          </a:p>
          <a:p>
            <a:r>
              <a:rPr dirty="0" lang="en-US"/>
              <a:t> Airway management is instituted based on the patient’s clinical condition and arterial blood gas values.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768" name="Title 1"/>
          <p:cNvSpPr>
            <a:spLocks noGrp="1"/>
          </p:cNvSpPr>
          <p:nvPr>
            <p:ph type="title"/>
          </p:nvPr>
        </p:nvSpPr>
        <p:spPr>
          <a:xfrm>
            <a:off x="1485900" y="0"/>
            <a:ext cx="6172200" cy="1143000"/>
          </a:xfrm>
        </p:spPr>
        <p:txBody>
          <a:bodyPr>
            <a:noAutofit/>
          </a:bodyPr>
          <a:p>
            <a:r>
              <a:rPr dirty="0" sz="3200" lang="en-US"/>
              <a:t>THERAPY FOR PATIENTS WITH ISCHEMIC STROKE NOT RECEIVING t-PA</a:t>
            </a:r>
          </a:p>
        </p:txBody>
      </p:sp>
      <p:sp>
        <p:nvSpPr>
          <p:cNvPr id="1048769" name="Content Placeholder 2"/>
          <p:cNvSpPr>
            <a:spLocks noGrp="1"/>
          </p:cNvSpPr>
          <p:nvPr>
            <p:ph idx="1"/>
          </p:nvPr>
        </p:nvSpPr>
        <p:spPr>
          <a:xfrm>
            <a:off x="1143000" y="1143000"/>
            <a:ext cx="6743700" cy="5715000"/>
          </a:xfrm>
        </p:spPr>
        <p:txBody>
          <a:bodyPr/>
          <a:p>
            <a:r>
              <a:rPr dirty="0" lang="en-US"/>
              <a:t>Anticoagulant administration (IV heparin or low-</a:t>
            </a:r>
            <a:r>
              <a:rPr dirty="0" lang="en-US" err="1"/>
              <a:t>molecularweight</a:t>
            </a:r>
            <a:r>
              <a:rPr dirty="0" lang="en-US"/>
              <a:t> heparin) for ischemic strokes and careful maintenance of cerebral </a:t>
            </a:r>
            <a:r>
              <a:rPr dirty="0" lang="en-US" err="1"/>
              <a:t>hemodynamics</a:t>
            </a:r>
            <a:r>
              <a:rPr dirty="0" lang="en-US"/>
              <a:t> to maintain cerebral perfusion is done.</a:t>
            </a:r>
          </a:p>
          <a:p>
            <a:r>
              <a:rPr dirty="0" lang="en-US"/>
              <a:t>Measures to reduce ICP, such as administering an osmotic diuretic (</a:t>
            </a:r>
            <a:r>
              <a:rPr dirty="0" lang="en-US" err="1"/>
              <a:t>eg</a:t>
            </a:r>
            <a:r>
              <a:rPr dirty="0" lang="en-US"/>
              <a:t>, mannitol), maintaining PaCO2 within the normal range.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770" name="Title 1"/>
          <p:cNvSpPr>
            <a:spLocks noGrp="1"/>
          </p:cNvSpPr>
          <p:nvPr>
            <p:ph type="title"/>
          </p:nvPr>
        </p:nvSpPr>
        <p:spPr>
          <a:xfrm>
            <a:off x="1485900" y="0"/>
            <a:ext cx="6172200" cy="838200"/>
          </a:xfrm>
        </p:spPr>
        <p:txBody>
          <a:bodyPr>
            <a:normAutofit fontScale="90000"/>
          </a:bodyPr>
          <a:p>
            <a:r>
              <a:rPr dirty="0" lang="en-US"/>
              <a:t>Other treatment measures include:</a:t>
            </a:r>
          </a:p>
        </p:txBody>
      </p:sp>
      <p:sp>
        <p:nvSpPr>
          <p:cNvPr id="1048771" name="Content Placeholder 2"/>
          <p:cNvSpPr>
            <a:spLocks noGrp="1"/>
          </p:cNvSpPr>
          <p:nvPr>
            <p:ph idx="1"/>
          </p:nvPr>
        </p:nvSpPr>
        <p:spPr>
          <a:xfrm>
            <a:off x="1143000" y="1143000"/>
            <a:ext cx="6515100" cy="5105400"/>
          </a:xfrm>
        </p:spPr>
        <p:txBody>
          <a:bodyPr>
            <a:normAutofit fontScale="70000" lnSpcReduction="20000"/>
          </a:bodyPr>
          <a:p>
            <a:r>
              <a:rPr dirty="0" lang="en-US"/>
              <a:t>Elevation of the head of the bed to promote venous drainage and to lower increased ICP</a:t>
            </a:r>
          </a:p>
          <a:p>
            <a:r>
              <a:rPr dirty="0" lang="en-US"/>
              <a:t> Intubation with an endotracheal tube to establish a patent airway, if necessary.</a:t>
            </a:r>
          </a:p>
          <a:p>
            <a:r>
              <a:rPr dirty="0" lang="en-US"/>
              <a:t> Continuous hemodynamic monitoring. Systolic pressure should be maintained at less than 180 mm Hg, diastolic pressure at less than 100 mm Hg.</a:t>
            </a:r>
          </a:p>
          <a:p>
            <a:r>
              <a:rPr dirty="0" lang="en-US"/>
              <a:t>Continuous neurologic assessment to determine whether the stroke is evolving or whether other acute complications are developing, such as bleeding from anticoagulants medication.</a:t>
            </a:r>
          </a:p>
          <a:p>
            <a:r>
              <a:rPr dirty="0" lang="en-US"/>
              <a:t>Craniotomy-brain surgery done to remove blood clot, relieve pressure or repair bleeding in the brain.</a:t>
            </a:r>
          </a:p>
          <a:p>
            <a:endParaRPr dirty="0"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8772" name="Title 1"/>
          <p:cNvSpPr>
            <a:spLocks noGrp="1"/>
          </p:cNvSpPr>
          <p:nvPr>
            <p:ph type="title"/>
          </p:nvPr>
        </p:nvSpPr>
        <p:spPr>
          <a:xfrm>
            <a:off x="1485900" y="0"/>
            <a:ext cx="6172200" cy="609600"/>
          </a:xfrm>
        </p:spPr>
        <p:txBody>
          <a:bodyPr>
            <a:normAutofit fontScale="90000"/>
          </a:bodyPr>
          <a:p>
            <a:r>
              <a:rPr dirty="0" lang="en-US"/>
              <a:t>NURSING DIAGNOSIS</a:t>
            </a:r>
          </a:p>
        </p:txBody>
      </p:sp>
      <p:sp>
        <p:nvSpPr>
          <p:cNvPr id="1048773" name="Content Placeholder 2"/>
          <p:cNvSpPr>
            <a:spLocks noGrp="1"/>
          </p:cNvSpPr>
          <p:nvPr>
            <p:ph idx="1"/>
          </p:nvPr>
        </p:nvSpPr>
        <p:spPr>
          <a:xfrm>
            <a:off x="1143000" y="533400"/>
            <a:ext cx="6858000" cy="6324600"/>
          </a:xfrm>
        </p:spPr>
        <p:txBody>
          <a:bodyPr>
            <a:normAutofit lnSpcReduction="10000"/>
          </a:bodyPr>
          <a:p>
            <a:r>
              <a:rPr dirty="0" lang="en-US"/>
              <a:t>Impaired physical mobility related to hemiparesis, loss of balance and coordination, spasticity, and brain injury</a:t>
            </a:r>
          </a:p>
          <a:p>
            <a:r>
              <a:rPr dirty="0" lang="en-US"/>
              <a:t>Self-care deficit (hygiene, toileting, grooming, and feeding) related to stroke sequelae</a:t>
            </a:r>
          </a:p>
          <a:p>
            <a:r>
              <a:rPr dirty="0" lang="en-US"/>
              <a:t>Disturbed sensory perception related to altered sensory reception, transmission, and/or integration</a:t>
            </a:r>
          </a:p>
          <a:p>
            <a:r>
              <a:rPr dirty="0" lang="en-US"/>
              <a:t> Incontinence related to flaccid bladder, confusion, or difficulty in communicating.</a:t>
            </a:r>
          </a:p>
          <a:p>
            <a:pPr>
              <a:buNone/>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8625" name="Title 1"/>
          <p:cNvSpPr>
            <a:spLocks noGrp="1"/>
          </p:cNvSpPr>
          <p:nvPr>
            <p:ph type="title"/>
          </p:nvPr>
        </p:nvSpPr>
        <p:spPr/>
        <p:txBody>
          <a:bodyPr/>
          <a:p>
            <a:endParaRPr lang="en-US"/>
          </a:p>
        </p:txBody>
      </p:sp>
      <p:sp>
        <p:nvSpPr>
          <p:cNvPr id="1048626" name="Content Placeholder 2"/>
          <p:cNvSpPr>
            <a:spLocks noGrp="1"/>
          </p:cNvSpPr>
          <p:nvPr>
            <p:ph idx="1"/>
          </p:nvPr>
        </p:nvSpPr>
        <p:spPr/>
        <p:txBody>
          <a:bodyPr/>
          <a:p>
            <a:r>
              <a:rPr b="1" dirty="0" lang="en-US"/>
              <a:t>III, IV, VI: Oculomotor nerve, Trochlear nerve, Abducens nerve</a:t>
            </a:r>
          </a:p>
          <a:p>
            <a:r>
              <a:rPr b="1" dirty="0" lang="en-US"/>
              <a:t>Function: </a:t>
            </a:r>
            <a:r>
              <a:rPr dirty="0" lang="en-US"/>
              <a:t>Ocular and extraocular movements, pupillary response</a:t>
            </a:r>
          </a:p>
          <a:p>
            <a:endParaRPr dirty="0" lang="en-US"/>
          </a:p>
          <a:p>
            <a:endParaRPr b="1" dirty="0" lang="en-US"/>
          </a:p>
          <a:p>
            <a:endParaRPr b="1" dirty="0"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8774" name="Title 1"/>
          <p:cNvSpPr>
            <a:spLocks noGrp="1"/>
          </p:cNvSpPr>
          <p:nvPr>
            <p:ph type="title"/>
          </p:nvPr>
        </p:nvSpPr>
        <p:spPr>
          <a:xfrm>
            <a:off x="1485900" y="0"/>
            <a:ext cx="6172200" cy="762000"/>
          </a:xfrm>
        </p:spPr>
        <p:txBody>
          <a:bodyPr/>
          <a:p>
            <a:r>
              <a:rPr b="1" dirty="0" lang="en-US"/>
              <a:t>Hemorrhagic Stroke</a:t>
            </a:r>
          </a:p>
        </p:txBody>
      </p:sp>
      <p:sp>
        <p:nvSpPr>
          <p:cNvPr id="1048775" name="Content Placeholder 2"/>
          <p:cNvSpPr>
            <a:spLocks noGrp="1"/>
          </p:cNvSpPr>
          <p:nvPr>
            <p:ph idx="1"/>
          </p:nvPr>
        </p:nvSpPr>
        <p:spPr>
          <a:xfrm>
            <a:off x="1143000" y="609600"/>
            <a:ext cx="6743700" cy="6248400"/>
          </a:xfrm>
        </p:spPr>
        <p:txBody>
          <a:bodyPr>
            <a:normAutofit/>
          </a:bodyPr>
          <a:p>
            <a:r>
              <a:rPr dirty="0" sz="3600" lang="en-US"/>
              <a:t>Hemorrhagic strokes account for 15% of </a:t>
            </a:r>
            <a:r>
              <a:rPr dirty="0" sz="3600" lang="en-US" err="1"/>
              <a:t>cerebrovascular</a:t>
            </a:r>
            <a:r>
              <a:rPr dirty="0" sz="3600" lang="en-US"/>
              <a:t> disorders  and are primarily caused by an intracranial or subarachnoid hemorrhage.</a:t>
            </a:r>
          </a:p>
          <a:p>
            <a:r>
              <a:rPr dirty="0" sz="3600" lang="en-US"/>
              <a:t>Hemorrhagic strokes are caused by bleeding into the brain </a:t>
            </a:r>
            <a:r>
              <a:rPr dirty="0" sz="3600" lang="en-US" err="1"/>
              <a:t>tissue,the</a:t>
            </a:r>
            <a:r>
              <a:rPr dirty="0" sz="3600" lang="en-US"/>
              <a:t> ventricles, or the subarachnoid space</a:t>
            </a:r>
            <a:r>
              <a:rPr dirty="0" lang="en-US"/>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8776" name="Title 1"/>
          <p:cNvSpPr>
            <a:spLocks noGrp="1"/>
          </p:cNvSpPr>
          <p:nvPr>
            <p:ph type="title"/>
          </p:nvPr>
        </p:nvSpPr>
        <p:spPr/>
        <p:txBody>
          <a:bodyPr/>
          <a:p>
            <a:endParaRPr lang="fr-FR"/>
          </a:p>
        </p:txBody>
      </p:sp>
      <p:sp>
        <p:nvSpPr>
          <p:cNvPr id="1048777" name="Content Placeholder 2"/>
          <p:cNvSpPr>
            <a:spLocks noGrp="1"/>
          </p:cNvSpPr>
          <p:nvPr>
            <p:ph idx="1"/>
          </p:nvPr>
        </p:nvSpPr>
        <p:spPr/>
        <p:txBody>
          <a:bodyPr/>
          <a:p>
            <a:pPr lvl="0"/>
            <a:r>
              <a:rPr dirty="0" lang="en-US"/>
              <a:t>Leakage of blood from a blood vessel and hemorrhage into brain tissue, causing edema, compression of brain tissue, and spasm of adjacent blood vessels. </a:t>
            </a:r>
            <a:endParaRPr dirty="0" lang="fr-FR"/>
          </a:p>
          <a:p>
            <a:pPr lvl="0"/>
            <a:r>
              <a:rPr dirty="0" lang="en-US"/>
              <a:t>May occur outside the </a:t>
            </a:r>
            <a:r>
              <a:rPr dirty="0" lang="en-US" err="1"/>
              <a:t>dura</a:t>
            </a:r>
            <a:r>
              <a:rPr dirty="0" lang="en-US"/>
              <a:t> (</a:t>
            </a:r>
            <a:r>
              <a:rPr dirty="0" lang="en-US" err="1"/>
              <a:t>extradural</a:t>
            </a:r>
            <a:r>
              <a:rPr dirty="0" lang="en-US"/>
              <a:t>), beneath the </a:t>
            </a:r>
            <a:r>
              <a:rPr dirty="0" lang="en-US" err="1"/>
              <a:t>dura</a:t>
            </a:r>
            <a:r>
              <a:rPr dirty="0" lang="en-US"/>
              <a:t> mater (subdural), in the subarachnoid space (SAS or subarachnoid), or within the brain substance (</a:t>
            </a:r>
            <a:r>
              <a:rPr dirty="0" lang="en-US" err="1"/>
              <a:t>intracerebral</a:t>
            </a:r>
            <a:r>
              <a:rPr dirty="0" lang="en-US"/>
              <a:t>).</a:t>
            </a:r>
            <a:endParaRPr dirty="0" lang="fr-FR"/>
          </a:p>
          <a:p>
            <a:endParaRPr dirty="0" lang="fr-F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8778" name="Content Placeholder 2"/>
          <p:cNvSpPr>
            <a:spLocks noGrp="1"/>
          </p:cNvSpPr>
          <p:nvPr>
            <p:ph idx="1"/>
          </p:nvPr>
        </p:nvSpPr>
        <p:spPr>
          <a:xfrm>
            <a:off x="1143000" y="0"/>
            <a:ext cx="6858000" cy="6858000"/>
          </a:xfrm>
        </p:spPr>
        <p:txBody>
          <a:bodyPr>
            <a:normAutofit fontScale="92500" lnSpcReduction="20000"/>
          </a:bodyPr>
          <a:p>
            <a:endParaRPr dirty="0" sz="3600" lang="en-US"/>
          </a:p>
          <a:p>
            <a:pPr>
              <a:buNone/>
            </a:pPr>
            <a:r>
              <a:rPr dirty="0" sz="3600" lang="en-US"/>
              <a:t>			</a:t>
            </a:r>
            <a:r>
              <a:rPr b="1" dirty="0" sz="3600" lang="en-US"/>
              <a:t>causes</a:t>
            </a:r>
          </a:p>
          <a:p>
            <a:r>
              <a:rPr b="1" dirty="0" lang="en-US"/>
              <a:t>Primary </a:t>
            </a:r>
            <a:r>
              <a:rPr b="1" dirty="0" lang="en-US" err="1"/>
              <a:t>intracerebral</a:t>
            </a:r>
            <a:r>
              <a:rPr b="1" dirty="0" lang="en-US"/>
              <a:t> hemorrhage </a:t>
            </a:r>
            <a:r>
              <a:rPr dirty="0" lang="en-US"/>
              <a:t>from a spontaneous rupture of small vessels accounts for approximately 80% of hemorrhagic strokes and is primarily caused by uncontrolled hypertension . </a:t>
            </a:r>
          </a:p>
          <a:p>
            <a:r>
              <a:rPr b="1" dirty="0" lang="en-US"/>
              <a:t>Secondary </a:t>
            </a:r>
            <a:r>
              <a:rPr b="1" dirty="0" lang="en-US" err="1"/>
              <a:t>intracerebral</a:t>
            </a:r>
            <a:r>
              <a:rPr b="1" dirty="0" lang="en-US"/>
              <a:t> </a:t>
            </a:r>
            <a:r>
              <a:rPr dirty="0" lang="en-US"/>
              <a:t>hemorrhage is associated with</a:t>
            </a:r>
            <a:endParaRPr dirty="0" lang="fr-FR"/>
          </a:p>
          <a:p>
            <a:pPr lvl="1"/>
            <a:r>
              <a:rPr dirty="0" sz="2800" lang="en-US"/>
              <a:t>Congenital weakening of blood vessel wall with aneurysm or </a:t>
            </a:r>
            <a:r>
              <a:rPr dirty="0" sz="2800" lang="en-US" err="1"/>
              <a:t>arteriovenous</a:t>
            </a:r>
            <a:r>
              <a:rPr dirty="0" sz="2800" lang="en-US"/>
              <a:t> malformation (AVM).</a:t>
            </a:r>
          </a:p>
          <a:p>
            <a:pPr lvl="1"/>
            <a:r>
              <a:rPr dirty="0" sz="2800" lang="en-US"/>
              <a:t>Head trauma causing dissection or rupture or vessel</a:t>
            </a:r>
            <a:endParaRPr dirty="0" sz="2800" lang="fr-FR"/>
          </a:p>
          <a:p>
            <a:pPr lvl="1"/>
            <a:r>
              <a:rPr dirty="0" lang="en-US"/>
              <a:t>certain medications (</a:t>
            </a:r>
            <a:r>
              <a:rPr dirty="0" lang="en-US" err="1"/>
              <a:t>eg</a:t>
            </a:r>
            <a:r>
              <a:rPr dirty="0" lang="en-US"/>
              <a:t>, anticoagulants and amphetamines)</a:t>
            </a:r>
          </a:p>
          <a:p>
            <a:endParaRPr dirty="0"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8779" name="Title 1"/>
          <p:cNvSpPr>
            <a:spLocks noGrp="1"/>
          </p:cNvSpPr>
          <p:nvPr>
            <p:ph type="title"/>
          </p:nvPr>
        </p:nvSpPr>
        <p:spPr/>
        <p:txBody>
          <a:bodyPr/>
          <a:p>
            <a:r>
              <a:rPr dirty="0" lang="en-GB"/>
              <a:t>pathophysiology</a:t>
            </a:r>
            <a:endParaRPr dirty="0" lang="fr-FR"/>
          </a:p>
        </p:txBody>
      </p:sp>
      <p:sp>
        <p:nvSpPr>
          <p:cNvPr id="1048780" name="Content Placeholder 2"/>
          <p:cNvSpPr>
            <a:spLocks noGrp="1"/>
          </p:cNvSpPr>
          <p:nvPr>
            <p:ph idx="1"/>
          </p:nvPr>
        </p:nvSpPr>
        <p:spPr/>
        <p:txBody>
          <a:bodyPr>
            <a:normAutofit fontScale="77500" lnSpcReduction="20000"/>
          </a:bodyPr>
          <a:p>
            <a:r>
              <a:rPr dirty="0" lang="en-US"/>
              <a:t>Pathophysiology</a:t>
            </a:r>
          </a:p>
          <a:p>
            <a:r>
              <a:rPr dirty="0" lang="en-US"/>
              <a:t>The pathophysiology of hemorrhagic stroke depends on the cause and type of </a:t>
            </a:r>
            <a:r>
              <a:rPr dirty="0" lang="en-US" err="1"/>
              <a:t>cerebrovascular</a:t>
            </a:r>
            <a:r>
              <a:rPr dirty="0" lang="en-US"/>
              <a:t> disorder. Symptoms are produced when an aneurysm or AVM enlarges and presses on nearby cranial nerves or brain tissue or, more dramatically, when an aneurysm or AVM ruptures, causing subarachnoid hemorrhage (hemorrhage into the cranial subarachnoid space). Normal brain metabolism is disrupted by the brain being exposed to blood; by an increase in ICP resulting from the sudden entry of blood into the subarachnoid space, which compresses and injures brain tissue; or by secondary ischemia of the brain resulting from the reduced perfusion pressure and vasospasm that frequently accompany subarachnoid hemorrhage.</a:t>
            </a:r>
          </a:p>
          <a:p>
            <a:endParaRPr dirty="0" lang="fr-F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8781" name="Title 1"/>
          <p:cNvSpPr>
            <a:spLocks noGrp="1"/>
          </p:cNvSpPr>
          <p:nvPr>
            <p:ph type="title"/>
          </p:nvPr>
        </p:nvSpPr>
        <p:spPr/>
        <p:txBody>
          <a:bodyPr>
            <a:normAutofit fontScale="90000"/>
          </a:bodyPr>
          <a:p>
            <a:r>
              <a:rPr dirty="0" lang="en-US"/>
              <a:t>Prevention</a:t>
            </a:r>
            <a:br>
              <a:rPr dirty="0" lang="en-US"/>
            </a:br>
            <a:endParaRPr dirty="0" lang="fr-FR"/>
          </a:p>
        </p:txBody>
      </p:sp>
      <p:sp>
        <p:nvSpPr>
          <p:cNvPr id="1048782" name="Content Placeholder 2"/>
          <p:cNvSpPr>
            <a:spLocks noGrp="1"/>
          </p:cNvSpPr>
          <p:nvPr>
            <p:ph idx="1"/>
          </p:nvPr>
        </p:nvSpPr>
        <p:spPr/>
        <p:txBody>
          <a:bodyPr>
            <a:normAutofit fontScale="92500" lnSpcReduction="10000"/>
          </a:bodyPr>
          <a:p>
            <a:r>
              <a:rPr dirty="0" lang="en-US"/>
              <a:t>Primary prevention of hemorrhagic stroke is the best approach.</a:t>
            </a:r>
          </a:p>
          <a:p>
            <a:r>
              <a:rPr dirty="0" lang="en-US"/>
              <a:t> Control of hypertension, especially in individuals over 55 years of age, clearly reduces the risk for hemorrhagic</a:t>
            </a:r>
          </a:p>
          <a:p>
            <a:r>
              <a:rPr dirty="0" lang="en-US"/>
              <a:t>Stroke risk screenings provide an ideal opportunity to lower hemorrhagic stroke risk by identifying high-risk individuals or groups and educating the patients and the community about recognition and prevention.</a:t>
            </a:r>
            <a:endParaRPr dirty="0" lang="fr-F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8783" name="Title 1"/>
          <p:cNvSpPr>
            <a:spLocks noGrp="1"/>
          </p:cNvSpPr>
          <p:nvPr>
            <p:ph type="title"/>
          </p:nvPr>
        </p:nvSpPr>
        <p:spPr/>
        <p:txBody>
          <a:bodyPr>
            <a:normAutofit fontScale="90000"/>
          </a:bodyPr>
          <a:p>
            <a:r>
              <a:rPr dirty="0" lang="en-US"/>
              <a:t>Medical Management</a:t>
            </a:r>
            <a:br>
              <a:rPr dirty="0" lang="en-US"/>
            </a:br>
            <a:endParaRPr dirty="0" lang="fr-FR"/>
          </a:p>
        </p:txBody>
      </p:sp>
      <p:sp>
        <p:nvSpPr>
          <p:cNvPr id="1048784" name="Content Placeholder 2"/>
          <p:cNvSpPr>
            <a:spLocks noGrp="1"/>
          </p:cNvSpPr>
          <p:nvPr>
            <p:ph idx="1"/>
          </p:nvPr>
        </p:nvSpPr>
        <p:spPr/>
        <p:txBody>
          <a:bodyPr>
            <a:normAutofit fontScale="77500" lnSpcReduction="20000"/>
          </a:bodyPr>
          <a:p>
            <a:r>
              <a:rPr dirty="0" lang="en-US"/>
              <a:t>The goals of medical treatment of hemorrhagic stroke are to allow the brain to recover from the initial insult (bleeding), </a:t>
            </a:r>
          </a:p>
          <a:p>
            <a:r>
              <a:rPr dirty="0" lang="en-US"/>
              <a:t>to prevent or minimize the risk for rebleeding, and to prevent or treat complications. </a:t>
            </a:r>
          </a:p>
          <a:p>
            <a:r>
              <a:rPr dirty="0" lang="en-US"/>
              <a:t>Management consists of bed rest with sedation to prevent agitation and stress, </a:t>
            </a:r>
          </a:p>
          <a:p>
            <a:r>
              <a:rPr dirty="0" lang="en-US"/>
              <a:t>management of vasospasm, and surgical or medical treatment to prevent rebleeding. </a:t>
            </a:r>
          </a:p>
          <a:p>
            <a:r>
              <a:rPr dirty="0" lang="en-US"/>
              <a:t>Analgesics (codeine, acetaminophen) may be prescribed for head and neck pain. The patient is </a:t>
            </a:r>
            <a:r>
              <a:rPr dirty="0" lang="en-US" err="1"/>
              <a:t>ﬁtted</a:t>
            </a:r>
            <a:r>
              <a:rPr dirty="0" lang="en-US"/>
              <a:t> with elastic compression stockings to prevent deep vein thrombosis, a threat to any patient on bed rest.</a:t>
            </a:r>
            <a:endParaRPr dirty="0" lang="fr-F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8785" name="Title 1"/>
          <p:cNvSpPr>
            <a:spLocks noGrp="1"/>
          </p:cNvSpPr>
          <p:nvPr>
            <p:ph type="title"/>
          </p:nvPr>
        </p:nvSpPr>
        <p:spPr/>
        <p:txBody>
          <a:bodyPr/>
          <a:p>
            <a:r>
              <a:rPr dirty="0" lang="en-US"/>
              <a:t>SURGICAL MANAGEMENT</a:t>
            </a:r>
            <a:endParaRPr dirty="0" lang="fr-FR"/>
          </a:p>
        </p:txBody>
      </p:sp>
      <p:sp>
        <p:nvSpPr>
          <p:cNvPr id="1048786" name="Content Placeholder 2"/>
          <p:cNvSpPr>
            <a:spLocks noGrp="1"/>
          </p:cNvSpPr>
          <p:nvPr>
            <p:ph idx="1"/>
          </p:nvPr>
        </p:nvSpPr>
        <p:spPr/>
        <p:txBody>
          <a:bodyPr>
            <a:normAutofit fontScale="62500" lnSpcReduction="20000"/>
          </a:bodyPr>
          <a:p>
            <a:r>
              <a:rPr dirty="0" lang="en-US"/>
              <a:t>Many patients with a primary </a:t>
            </a:r>
            <a:r>
              <a:rPr dirty="0" lang="en-US" err="1"/>
              <a:t>intracerebral</a:t>
            </a:r>
            <a:r>
              <a:rPr dirty="0" lang="en-US"/>
              <a:t> hemorrhage are not treated surgically. However, surgical evacuation is strongly recommended for the patient with a </a:t>
            </a:r>
            <a:r>
              <a:rPr dirty="0" lang="en-US" err="1"/>
              <a:t>cerebellar</a:t>
            </a:r>
            <a:r>
              <a:rPr dirty="0" lang="en-US"/>
              <a:t> hemorrhage if the diameter exceeds 3 cm and the Glasgow Coma Scale score is below</a:t>
            </a:r>
          </a:p>
          <a:p>
            <a:r>
              <a:rPr dirty="0" lang="en-US"/>
              <a:t>Surgical evacuation is most frequently accomplished via a craniotomy </a:t>
            </a:r>
          </a:p>
          <a:p>
            <a:r>
              <a:rPr dirty="0" lang="en-US"/>
              <a:t>The patient with an intracranial aneurysm is prepared for surgical intervention as soon as the condition is considered stable.</a:t>
            </a:r>
          </a:p>
          <a:p>
            <a:r>
              <a:rPr dirty="0" lang="en-US"/>
              <a:t>. Morbidity and mortality from surgery are high if the patient is </a:t>
            </a:r>
            <a:r>
              <a:rPr dirty="0" lang="en-US" err="1"/>
              <a:t>stuporous</a:t>
            </a:r>
            <a:r>
              <a:rPr dirty="0" lang="en-US"/>
              <a:t> or comatose (grade IV or V). </a:t>
            </a:r>
          </a:p>
          <a:p>
            <a:r>
              <a:rPr dirty="0" lang="en-US"/>
              <a:t>Surgical treatment of the patient with an </a:t>
            </a:r>
            <a:r>
              <a:rPr dirty="0" lang="en-US" err="1"/>
              <a:t>unruptured</a:t>
            </a:r>
            <a:r>
              <a:rPr dirty="0" lang="en-US"/>
              <a:t> aneurysm is an option .</a:t>
            </a:r>
          </a:p>
          <a:p>
            <a:r>
              <a:rPr dirty="0" lang="en-US"/>
              <a:t>The goal of surgery is to prevent bleeding in an </a:t>
            </a:r>
            <a:r>
              <a:rPr dirty="0" lang="en-US" err="1"/>
              <a:t>unruptured</a:t>
            </a:r>
            <a:r>
              <a:rPr dirty="0" lang="en-US"/>
              <a:t> aneurysm and further bleeding in an already ruptured aneurysm. This objective is accomplished by isolating the aneurysm from its circulation or by strengthening the arterial wall</a:t>
            </a:r>
            <a:endParaRPr dirty="0" lang="fr-F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8787" name="Content Placeholder 2"/>
          <p:cNvSpPr>
            <a:spLocks noGrp="1"/>
          </p:cNvSpPr>
          <p:nvPr>
            <p:ph idx="1"/>
          </p:nvPr>
        </p:nvSpPr>
        <p:spPr>
          <a:xfrm>
            <a:off x="1143000" y="0"/>
            <a:ext cx="6858000" cy="6858000"/>
          </a:xfrm>
        </p:spPr>
        <p:txBody>
          <a:bodyPr>
            <a:normAutofit/>
          </a:bodyPr>
          <a:p>
            <a:pPr>
              <a:buNone/>
            </a:pPr>
            <a:r>
              <a:rPr dirty="0" lang="en-US"/>
              <a:t>POTENTIAL COMPLICATIONS</a:t>
            </a:r>
          </a:p>
          <a:p>
            <a:r>
              <a:rPr dirty="0" lang="en-US"/>
              <a:t>Rebleeding </a:t>
            </a:r>
          </a:p>
          <a:p>
            <a:r>
              <a:rPr dirty="0" lang="en-US"/>
              <a:t>Cerebral Hypoxia and Decreased Blood Flow</a:t>
            </a:r>
          </a:p>
          <a:p>
            <a:r>
              <a:rPr dirty="0" lang="en-US"/>
              <a:t>Cerebral vasospasm resulting in cerebral ischemia; </a:t>
            </a:r>
          </a:p>
          <a:p>
            <a:r>
              <a:rPr dirty="0" lang="en-US"/>
              <a:t>Acute hydrocephalus</a:t>
            </a:r>
          </a:p>
          <a:p>
            <a:r>
              <a:rPr dirty="0" lang="en-US"/>
              <a:t>Seizures</a:t>
            </a:r>
          </a:p>
          <a:p>
            <a:pPr>
              <a:buNone/>
            </a:pPr>
            <a:endParaRPr dirty="0"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8788" name="Content Placeholder 2"/>
          <p:cNvSpPr>
            <a:spLocks noGrp="1"/>
          </p:cNvSpPr>
          <p:nvPr>
            <p:ph idx="1"/>
          </p:nvPr>
        </p:nvSpPr>
        <p:spPr>
          <a:xfrm>
            <a:off x="1143000" y="152400"/>
            <a:ext cx="6858000" cy="6553200"/>
          </a:xfrm>
        </p:spPr>
        <p:txBody>
          <a:bodyPr>
            <a:noAutofit/>
          </a:bodyPr>
          <a:p>
            <a:pPr>
              <a:buNone/>
            </a:pPr>
            <a:r>
              <a:rPr b="1" dirty="0" lang="en-US"/>
              <a:t>INTRACRANIAL (CEREBRAL) ANEURYSM:</a:t>
            </a:r>
          </a:p>
          <a:p>
            <a:r>
              <a:rPr dirty="0" lang="en-US"/>
              <a:t>An intracranial (cerebral) </a:t>
            </a:r>
            <a:r>
              <a:rPr b="1" dirty="0" lang="en-US"/>
              <a:t>aneurysm is a dilation of the walls of a </a:t>
            </a:r>
            <a:r>
              <a:rPr dirty="0" lang="en-US"/>
              <a:t>cerebral artery that develops as a result of weakness in the arterial wall. It can rupture or leak causing life threatening bleeding</a:t>
            </a:r>
          </a:p>
          <a:p>
            <a:r>
              <a:rPr dirty="0" lang="en-US"/>
              <a:t>The cause of aneurysms is unknown, although research is ongoing. </a:t>
            </a:r>
          </a:p>
          <a:p>
            <a:r>
              <a:rPr dirty="0" lang="en-US"/>
              <a:t>An aneurysm may be due to atherosclerosis, resulting in a defect in the vessel wall with subsequent weakness of the wall</a:t>
            </a:r>
          </a:p>
          <a:p>
            <a:r>
              <a:rPr dirty="0" lang="en-US"/>
              <a:t>congenital defect of the vessel wall</a:t>
            </a:r>
          </a:p>
          <a:p>
            <a:r>
              <a:rPr dirty="0" lang="en-US"/>
              <a:t>hypertensive vascular disease, </a:t>
            </a:r>
          </a:p>
          <a:p>
            <a:r>
              <a:rPr dirty="0" lang="en-US"/>
              <a:t>head trauma</a:t>
            </a:r>
          </a:p>
          <a:p>
            <a:r>
              <a:rPr dirty="0" lang="en-US"/>
              <a:t> advancing age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8789" name="Title 1"/>
          <p:cNvSpPr>
            <a:spLocks noGrp="1"/>
          </p:cNvSpPr>
          <p:nvPr>
            <p:ph type="title"/>
          </p:nvPr>
        </p:nvSpPr>
        <p:spPr>
          <a:xfrm>
            <a:off x="1485900" y="0"/>
            <a:ext cx="6172200" cy="609600"/>
          </a:xfrm>
        </p:spPr>
        <p:txBody>
          <a:bodyPr>
            <a:normAutofit fontScale="90000"/>
          </a:bodyPr>
          <a:p>
            <a:r>
              <a:rPr b="1" dirty="0" lang="en-US"/>
              <a:t>Clinical Manifestations</a:t>
            </a:r>
            <a:endParaRPr dirty="0" lang="en-US"/>
          </a:p>
        </p:txBody>
      </p:sp>
      <p:sp>
        <p:nvSpPr>
          <p:cNvPr id="1048790" name="Content Placeholder 2"/>
          <p:cNvSpPr>
            <a:spLocks noGrp="1"/>
          </p:cNvSpPr>
          <p:nvPr>
            <p:ph idx="1"/>
          </p:nvPr>
        </p:nvSpPr>
        <p:spPr>
          <a:xfrm>
            <a:off x="1143000" y="457200"/>
            <a:ext cx="6858000" cy="6400800"/>
          </a:xfrm>
        </p:spPr>
        <p:txBody>
          <a:bodyPr>
            <a:normAutofit fontScale="93750" lnSpcReduction="10000"/>
          </a:bodyPr>
          <a:p>
            <a:r>
              <a:rPr dirty="0" lang="en-US"/>
              <a:t>Many of the same motor, sensory, cranial nerve, cognitive, and other functions that are disrupted following ischemic stroke are altered following a hemorrhagic stroke.</a:t>
            </a:r>
          </a:p>
          <a:p>
            <a:r>
              <a:rPr dirty="0" lang="en-US"/>
              <a:t>In addition to that, Rupture of an aneurysm or AVM (</a:t>
            </a:r>
            <a:r>
              <a:rPr dirty="0" lang="en-US" err="1"/>
              <a:t>arteriovenous</a:t>
            </a:r>
            <a:r>
              <a:rPr dirty="0" lang="en-US"/>
              <a:t> malformation) usually produces a sudden, unusually severe headache and often loss of consciousness for a variable period.</a:t>
            </a:r>
          </a:p>
          <a:p>
            <a:r>
              <a:rPr dirty="0" lang="en-US"/>
              <a:t>There may be pain and rigidity of the back of the neck (</a:t>
            </a:r>
            <a:r>
              <a:rPr dirty="0" lang="en-US" err="1"/>
              <a:t>nuchal</a:t>
            </a:r>
            <a:r>
              <a:rPr dirty="0" lang="en-US"/>
              <a:t> rigidity) and spine due to </a:t>
            </a:r>
            <a:r>
              <a:rPr dirty="0" lang="en-US" err="1"/>
              <a:t>meningeal</a:t>
            </a:r>
            <a:r>
              <a:rPr dirty="0" lang="en-US"/>
              <a:t> irritation. </a:t>
            </a: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NEUROLOGICAL NURSING</dc:title>
  <dc:creator>hp</dc:creator>
  <cp:lastModifiedBy>Ngatia paul</cp:lastModifiedBy>
  <dcterms:created xsi:type="dcterms:W3CDTF">2022-04-20T23:25:58Z</dcterms:created>
  <dcterms:modified xsi:type="dcterms:W3CDTF">2022-05-31T10:44:11Z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0e0348ed3d004b40b9fd03c671df29df</vt:lpwstr>
  </property>
</Properties>
</file>