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900"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94CEA-F9C0-477F-9FA5-F98461A8E500}" type="datetimeFigureOut">
              <a:rPr lang="en-US" smtClean="0"/>
              <a:t>03-Nov-22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99915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94CEA-F9C0-477F-9FA5-F98461A8E500}" type="datetimeFigureOut">
              <a:rPr lang="en-US" smtClean="0"/>
              <a:t>03-Nov-22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123118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94CEA-F9C0-477F-9FA5-F98461A8E500}" type="datetimeFigureOut">
              <a:rPr lang="en-US" smtClean="0"/>
              <a:t>03-Nov-22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5340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94CEA-F9C0-477F-9FA5-F98461A8E500}" type="datetimeFigureOut">
              <a:rPr lang="en-US" smtClean="0"/>
              <a:t>03-Nov-22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23269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94CEA-F9C0-477F-9FA5-F98461A8E500}" type="datetimeFigureOut">
              <a:rPr lang="en-US" smtClean="0"/>
              <a:t>03-Nov-22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15063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94CEA-F9C0-477F-9FA5-F98461A8E500}" type="datetimeFigureOut">
              <a:rPr lang="en-US" smtClean="0"/>
              <a:t>03-Nov-22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349361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94CEA-F9C0-477F-9FA5-F98461A8E500}" type="datetimeFigureOut">
              <a:rPr lang="en-US" smtClean="0"/>
              <a:t>03-Nov-22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162255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94CEA-F9C0-477F-9FA5-F98461A8E500}" type="datetimeFigureOut">
              <a:rPr lang="en-US" smtClean="0"/>
              <a:t>03-Nov-22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11629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94CEA-F9C0-477F-9FA5-F98461A8E500}" type="datetimeFigureOut">
              <a:rPr lang="en-US" smtClean="0"/>
              <a:t>03-Nov-22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156170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94CEA-F9C0-477F-9FA5-F98461A8E500}" type="datetimeFigureOut">
              <a:rPr lang="en-US" smtClean="0"/>
              <a:t>03-Nov-22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219394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94CEA-F9C0-477F-9FA5-F98461A8E500}" type="datetimeFigureOut">
              <a:rPr lang="en-US" smtClean="0"/>
              <a:t>03-Nov-22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1652-0908-4BB9-9222-C97F2CE86BDB}" type="slidenum">
              <a:rPr lang="en-US" smtClean="0"/>
              <a:t>‹#›</a:t>
            </a:fld>
            <a:endParaRPr lang="en-US"/>
          </a:p>
        </p:txBody>
      </p:sp>
    </p:spTree>
    <p:extLst>
      <p:ext uri="{BB962C8B-B14F-4D97-AF65-F5344CB8AC3E}">
        <p14:creationId xmlns:p14="http://schemas.microsoft.com/office/powerpoint/2010/main" val="372043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94CEA-F9C0-477F-9FA5-F98461A8E500}" type="datetimeFigureOut">
              <a:rPr lang="en-US" smtClean="0"/>
              <a:t>03-Nov-22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21652-0908-4BB9-9222-C97F2CE86BDB}" type="slidenum">
              <a:rPr lang="en-US" smtClean="0"/>
              <a:t>‹#›</a:t>
            </a:fld>
            <a:endParaRPr lang="en-US"/>
          </a:p>
        </p:txBody>
      </p:sp>
    </p:spTree>
    <p:extLst>
      <p:ext uri="{BB962C8B-B14F-4D97-AF65-F5344CB8AC3E}">
        <p14:creationId xmlns:p14="http://schemas.microsoft.com/office/powerpoint/2010/main" val="20690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BACTERIAL MENENGITIS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268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idx="1"/>
          </p:nvPr>
        </p:nvSpPr>
        <p:spPr/>
        <p:txBody>
          <a:bodyPr/>
          <a:lstStyle/>
          <a:p>
            <a:r>
              <a:rPr lang="en-US" dirty="0" smtClean="0"/>
              <a:t>1.BRUDZINSKI SIGN</a:t>
            </a:r>
          </a:p>
          <a:p>
            <a:r>
              <a:rPr lang="en-US" dirty="0" smtClean="0"/>
              <a:t> </a:t>
            </a:r>
            <a:r>
              <a:rPr lang="en-US" dirty="0" err="1"/>
              <a:t>Brudzinski</a:t>
            </a:r>
            <a:r>
              <a:rPr lang="en-US" dirty="0"/>
              <a:t> sign is positive if knee and hip flexion occurs when the neck is flexed while the patient is in the supine position.</a:t>
            </a:r>
            <a:endParaRPr lang="en-US" dirty="0" smtClean="0"/>
          </a:p>
          <a:p>
            <a:r>
              <a:rPr lang="en-US" dirty="0"/>
              <a:t>2</a:t>
            </a:r>
            <a:r>
              <a:rPr lang="en-US" dirty="0" smtClean="0"/>
              <a:t>.KERNING SIGN</a:t>
            </a:r>
          </a:p>
          <a:p>
            <a:r>
              <a:rPr lang="en-US" dirty="0" smtClean="0"/>
              <a:t>The </a:t>
            </a:r>
            <a:r>
              <a:rPr lang="en-US" dirty="0" err="1"/>
              <a:t>Kernig</a:t>
            </a:r>
            <a:r>
              <a:rPr lang="en-US" dirty="0"/>
              <a:t> sign is positive if pain in the lower back or posterior thigh occurs when the knee is extended while the patient is lying in the supine position and the hip is flexed at a right angle.</a:t>
            </a:r>
          </a:p>
        </p:txBody>
      </p:sp>
    </p:spTree>
    <p:extLst>
      <p:ext uri="{BB962C8B-B14F-4D97-AF65-F5344CB8AC3E}">
        <p14:creationId xmlns:p14="http://schemas.microsoft.com/office/powerpoint/2010/main" val="50842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3094" y="1828800"/>
            <a:ext cx="11510318" cy="4543426"/>
          </a:xfrm>
        </p:spPr>
        <p:txBody>
          <a:bodyPr/>
          <a:lstStyle/>
          <a:p>
            <a:endParaRPr lang="en-US" dirty="0"/>
          </a:p>
        </p:txBody>
      </p:sp>
      <p:sp>
        <p:nvSpPr>
          <p:cNvPr id="4" name="Rectangle 2"/>
          <p:cNvSpPr>
            <a:spLocks noChangeArrowheads="1"/>
          </p:cNvSpPr>
          <p:nvPr/>
        </p:nvSpPr>
        <p:spPr bwMode="auto">
          <a:xfrm>
            <a:off x="-503684" y="195263"/>
            <a:ext cx="133452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3073" name="image37.jpeg" descr="Brudzinski's sign of meningi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126" y="1539176"/>
            <a:ext cx="5004486" cy="35836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17054" y="300465"/>
            <a:ext cx="133452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22325" algn="l"/>
              </a:tabLst>
              <a:defRPr>
                <a:solidFill>
                  <a:schemeClr val="tx1"/>
                </a:solidFill>
                <a:latin typeface="Arial" panose="020B0604020202020204" pitchFamily="34" charset="0"/>
              </a:defRPr>
            </a:lvl1pPr>
            <a:lvl2pPr eaLnBrk="0" fontAlgn="base" hangingPunct="0">
              <a:spcBef>
                <a:spcPct val="0"/>
              </a:spcBef>
              <a:spcAft>
                <a:spcPct val="0"/>
              </a:spcAft>
              <a:tabLst>
                <a:tab pos="822325" algn="l"/>
              </a:tabLst>
              <a:defRPr>
                <a:solidFill>
                  <a:schemeClr val="tx1"/>
                </a:solidFill>
                <a:latin typeface="Arial" panose="020B0604020202020204" pitchFamily="34" charset="0"/>
              </a:defRPr>
            </a:lvl2pPr>
            <a:lvl3pPr eaLnBrk="0" fontAlgn="base" hangingPunct="0">
              <a:spcBef>
                <a:spcPct val="0"/>
              </a:spcBef>
              <a:spcAft>
                <a:spcPct val="0"/>
              </a:spcAft>
              <a:tabLst>
                <a:tab pos="822325" algn="l"/>
              </a:tabLst>
              <a:defRPr>
                <a:solidFill>
                  <a:schemeClr val="tx1"/>
                </a:solidFill>
                <a:latin typeface="Arial" panose="020B0604020202020204" pitchFamily="34" charset="0"/>
              </a:defRPr>
            </a:lvl3pPr>
            <a:lvl4pPr eaLnBrk="0" fontAlgn="base" hangingPunct="0">
              <a:spcBef>
                <a:spcPct val="0"/>
              </a:spcBef>
              <a:spcAft>
                <a:spcPct val="0"/>
              </a:spcAft>
              <a:tabLst>
                <a:tab pos="822325" algn="l"/>
              </a:tabLst>
              <a:defRPr>
                <a:solidFill>
                  <a:schemeClr val="tx1"/>
                </a:solidFill>
                <a:latin typeface="Arial" panose="020B0604020202020204" pitchFamily="34" charset="0"/>
              </a:defRPr>
            </a:lvl4pPr>
            <a:lvl5pPr eaLnBrk="0" fontAlgn="base" hangingPunct="0">
              <a:spcBef>
                <a:spcPct val="0"/>
              </a:spcBef>
              <a:spcAft>
                <a:spcPct val="0"/>
              </a:spcAft>
              <a:tabLst>
                <a:tab pos="822325" algn="l"/>
              </a:tabLst>
              <a:defRPr>
                <a:solidFill>
                  <a:schemeClr val="tx1"/>
                </a:solidFill>
                <a:latin typeface="Arial" panose="020B0604020202020204" pitchFamily="34" charset="0"/>
              </a:defRPr>
            </a:lvl5pPr>
            <a:lvl6pPr eaLnBrk="0" fontAlgn="base" hangingPunct="0">
              <a:spcBef>
                <a:spcPct val="0"/>
              </a:spcBef>
              <a:spcAft>
                <a:spcPct val="0"/>
              </a:spcAft>
              <a:tabLst>
                <a:tab pos="822325" algn="l"/>
              </a:tabLst>
              <a:defRPr>
                <a:solidFill>
                  <a:schemeClr val="tx1"/>
                </a:solidFill>
                <a:latin typeface="Arial" panose="020B0604020202020204" pitchFamily="34" charset="0"/>
              </a:defRPr>
            </a:lvl6pPr>
            <a:lvl7pPr eaLnBrk="0" fontAlgn="base" hangingPunct="0">
              <a:spcBef>
                <a:spcPct val="0"/>
              </a:spcBef>
              <a:spcAft>
                <a:spcPct val="0"/>
              </a:spcAft>
              <a:tabLst>
                <a:tab pos="822325" algn="l"/>
              </a:tabLst>
              <a:defRPr>
                <a:solidFill>
                  <a:schemeClr val="tx1"/>
                </a:solidFill>
                <a:latin typeface="Arial" panose="020B0604020202020204" pitchFamily="34" charset="0"/>
              </a:defRPr>
            </a:lvl7pPr>
            <a:lvl8pPr eaLnBrk="0" fontAlgn="base" hangingPunct="0">
              <a:spcBef>
                <a:spcPct val="0"/>
              </a:spcBef>
              <a:spcAft>
                <a:spcPct val="0"/>
              </a:spcAft>
              <a:tabLst>
                <a:tab pos="822325" algn="l"/>
              </a:tabLst>
              <a:defRPr>
                <a:solidFill>
                  <a:schemeClr val="tx1"/>
                </a:solidFill>
                <a:latin typeface="Arial" panose="020B0604020202020204" pitchFamily="34" charset="0"/>
              </a:defRPr>
            </a:lvl8pPr>
            <a:lvl9pPr eaLnBrk="0" fontAlgn="base" hangingPunct="0">
              <a:spcBef>
                <a:spcPct val="0"/>
              </a:spcBef>
              <a:spcAft>
                <a:spcPct val="0"/>
              </a:spcAft>
              <a:tabLst>
                <a:tab pos="822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22325" algn="l"/>
              </a:tabLst>
            </a:pPr>
            <a:r>
              <a:rPr kumimoji="0" lang="en-US" sz="2400" b="0" i="0" u="none" strike="noStrike" cap="none" normalizeH="0" baseline="0" smtClean="0">
                <a:ln>
                  <a:noFill/>
                </a:ln>
                <a:solidFill>
                  <a:srgbClr val="FFFFFF"/>
                </a:solidFill>
                <a:effectLst/>
                <a:latin typeface="Arial" panose="020B0604020202020204" pitchFamily="34" charset="0"/>
                <a:ea typeface="Trebuchet MS" panose="020B0603020202020204" pitchFamily="34" charset="0"/>
                <a:cs typeface="Trebuchet MS" panose="020B0603020202020204" pitchFamily="34" charset="0"/>
              </a:rPr>
              <a:t>The Brudzinski sign is positive if knee and hip flexion occurs when the neck is flexed while the patient is in the supine position.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23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81187"/>
            <a:ext cx="10572441" cy="4351338"/>
          </a:xfrm>
        </p:spPr>
        <p:txBody>
          <a:bodyPr/>
          <a:lstStyle/>
          <a:p>
            <a:endParaRPr lang="en-US" dirty="0"/>
          </a:p>
        </p:txBody>
      </p:sp>
      <p:sp>
        <p:nvSpPr>
          <p:cNvPr id="4" name="Rectangle 2"/>
          <p:cNvSpPr>
            <a:spLocks noChangeArrowheads="1"/>
          </p:cNvSpPr>
          <p:nvPr/>
        </p:nvSpPr>
        <p:spPr bwMode="auto">
          <a:xfrm>
            <a:off x="-1" y="-117526"/>
            <a:ext cx="12257903" cy="80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9102" tIns="15552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smtClean="0">
                <a:ln>
                  <a:noFill/>
                </a:ln>
                <a:solidFill>
                  <a:srgbClr val="FFFFFF"/>
                </a:solidFill>
                <a:effectLst/>
                <a:latin typeface="Arial" panose="020B0604020202020204" pitchFamily="34" charset="0"/>
                <a:ea typeface="Trebuchet MS" panose="020B0603020202020204" pitchFamily="34" charset="0"/>
                <a:cs typeface="Trebuchet MS" panose="020B0603020202020204" pitchFamily="34" charset="0"/>
              </a:rPr>
              <a:t>KERNIG SIGN:</a:t>
            </a:r>
            <a:endParaRPr kumimoji="0" lang="en-US" sz="2400" b="1" i="0" u="sng" strike="noStrike" cap="none" normalizeH="0" baseline="0" smtClean="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image35.jpeg" descr="Kernig's sign of meningi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1828800"/>
            <a:ext cx="4979773"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 y="-395179"/>
            <a:ext cx="1225790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22325" algn="l"/>
              </a:tabLst>
              <a:defRPr>
                <a:solidFill>
                  <a:schemeClr val="tx1"/>
                </a:solidFill>
                <a:latin typeface="Arial" panose="020B0604020202020204" pitchFamily="34" charset="0"/>
              </a:defRPr>
            </a:lvl1pPr>
            <a:lvl2pPr eaLnBrk="0" fontAlgn="base" hangingPunct="0">
              <a:spcBef>
                <a:spcPct val="0"/>
              </a:spcBef>
              <a:spcAft>
                <a:spcPct val="0"/>
              </a:spcAft>
              <a:tabLst>
                <a:tab pos="822325" algn="l"/>
              </a:tabLst>
              <a:defRPr>
                <a:solidFill>
                  <a:schemeClr val="tx1"/>
                </a:solidFill>
                <a:latin typeface="Arial" panose="020B0604020202020204" pitchFamily="34" charset="0"/>
              </a:defRPr>
            </a:lvl2pPr>
            <a:lvl3pPr eaLnBrk="0" fontAlgn="base" hangingPunct="0">
              <a:spcBef>
                <a:spcPct val="0"/>
              </a:spcBef>
              <a:spcAft>
                <a:spcPct val="0"/>
              </a:spcAft>
              <a:tabLst>
                <a:tab pos="822325" algn="l"/>
              </a:tabLst>
              <a:defRPr>
                <a:solidFill>
                  <a:schemeClr val="tx1"/>
                </a:solidFill>
                <a:latin typeface="Arial" panose="020B0604020202020204" pitchFamily="34" charset="0"/>
              </a:defRPr>
            </a:lvl3pPr>
            <a:lvl4pPr eaLnBrk="0" fontAlgn="base" hangingPunct="0">
              <a:spcBef>
                <a:spcPct val="0"/>
              </a:spcBef>
              <a:spcAft>
                <a:spcPct val="0"/>
              </a:spcAft>
              <a:tabLst>
                <a:tab pos="822325" algn="l"/>
              </a:tabLst>
              <a:defRPr>
                <a:solidFill>
                  <a:schemeClr val="tx1"/>
                </a:solidFill>
                <a:latin typeface="Arial" panose="020B0604020202020204" pitchFamily="34" charset="0"/>
              </a:defRPr>
            </a:lvl4pPr>
            <a:lvl5pPr eaLnBrk="0" fontAlgn="base" hangingPunct="0">
              <a:spcBef>
                <a:spcPct val="0"/>
              </a:spcBef>
              <a:spcAft>
                <a:spcPct val="0"/>
              </a:spcAft>
              <a:tabLst>
                <a:tab pos="822325" algn="l"/>
              </a:tabLst>
              <a:defRPr>
                <a:solidFill>
                  <a:schemeClr val="tx1"/>
                </a:solidFill>
                <a:latin typeface="Arial" panose="020B0604020202020204" pitchFamily="34" charset="0"/>
              </a:defRPr>
            </a:lvl5pPr>
            <a:lvl6pPr eaLnBrk="0" fontAlgn="base" hangingPunct="0">
              <a:spcBef>
                <a:spcPct val="0"/>
              </a:spcBef>
              <a:spcAft>
                <a:spcPct val="0"/>
              </a:spcAft>
              <a:tabLst>
                <a:tab pos="822325" algn="l"/>
              </a:tabLst>
              <a:defRPr>
                <a:solidFill>
                  <a:schemeClr val="tx1"/>
                </a:solidFill>
                <a:latin typeface="Arial" panose="020B0604020202020204" pitchFamily="34" charset="0"/>
              </a:defRPr>
            </a:lvl6pPr>
            <a:lvl7pPr eaLnBrk="0" fontAlgn="base" hangingPunct="0">
              <a:spcBef>
                <a:spcPct val="0"/>
              </a:spcBef>
              <a:spcAft>
                <a:spcPct val="0"/>
              </a:spcAft>
              <a:tabLst>
                <a:tab pos="822325" algn="l"/>
              </a:tabLst>
              <a:defRPr>
                <a:solidFill>
                  <a:schemeClr val="tx1"/>
                </a:solidFill>
                <a:latin typeface="Arial" panose="020B0604020202020204" pitchFamily="34" charset="0"/>
              </a:defRPr>
            </a:lvl7pPr>
            <a:lvl8pPr eaLnBrk="0" fontAlgn="base" hangingPunct="0">
              <a:spcBef>
                <a:spcPct val="0"/>
              </a:spcBef>
              <a:spcAft>
                <a:spcPct val="0"/>
              </a:spcAft>
              <a:tabLst>
                <a:tab pos="822325" algn="l"/>
              </a:tabLst>
              <a:defRPr>
                <a:solidFill>
                  <a:schemeClr val="tx1"/>
                </a:solidFill>
                <a:latin typeface="Arial" panose="020B0604020202020204" pitchFamily="34" charset="0"/>
              </a:defRPr>
            </a:lvl8pPr>
            <a:lvl9pPr eaLnBrk="0" fontAlgn="base" hangingPunct="0">
              <a:spcBef>
                <a:spcPct val="0"/>
              </a:spcBef>
              <a:spcAft>
                <a:spcPct val="0"/>
              </a:spcAft>
              <a:tabLst>
                <a:tab pos="822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22325" algn="l"/>
              </a:tabLst>
            </a:pPr>
            <a:r>
              <a:rPr kumimoji="0" lang="en-US" sz="2400" b="0" i="0" u="none" strike="noStrike" cap="none" normalizeH="0" baseline="0" smtClean="0">
                <a:ln>
                  <a:noFill/>
                </a:ln>
                <a:solidFill>
                  <a:srgbClr val="FFFFFF"/>
                </a:solidFill>
                <a:effectLst/>
                <a:latin typeface="Arial" panose="020B0604020202020204" pitchFamily="34" charset="0"/>
                <a:ea typeface="Trebuchet MS" panose="020B0603020202020204" pitchFamily="34" charset="0"/>
                <a:cs typeface="Trebuchet MS" panose="020B0603020202020204" pitchFamily="34" charset="0"/>
              </a:rPr>
              <a:t>The Kernig sign is positive if pain in the lower back or posterior thigh occurs when the knee is extended while the patient is lying in the supine position and the hip is flexed at a right angle.</a:t>
            </a:r>
            <a:endParaRPr kumimoji="0" lang="en-US" sz="2200" b="0" i="0" u="none" strike="noStrike" cap="none" normalizeH="0" baseline="0" smtClean="0">
              <a:ln>
                <a:noFill/>
              </a:ln>
              <a:solidFill>
                <a:schemeClr val="tx1"/>
              </a:solidFill>
              <a:effectLst/>
              <a:latin typeface="Segoe UI Symbol" panose="020B0502040204020203"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22325" algn="l"/>
              </a:tabLst>
            </a:pPr>
            <a:r>
              <a:rPr kumimoji="0" lang="en-US" sz="2200" b="0" i="0" u="none" strike="noStrike" cap="none" normalizeH="0" baseline="0" smtClean="0">
                <a:ln>
                  <a:noFill/>
                </a:ln>
                <a:solidFill>
                  <a:schemeClr val="tx1"/>
                </a:solidFill>
                <a:effectLst/>
                <a:latin typeface="Segoe UI Symbol" panose="020B0502040204020203" pitchFamily="34" charset="0"/>
                <a:ea typeface="Trebuchet MS" panose="020B0603020202020204" pitchFamily="34" charset="0"/>
                <a:cs typeface="Trebuchet MS" panose="020B0603020202020204" pitchFamily="34" charset="0"/>
              </a:rPr>
              <a:t/>
            </a:r>
            <a:br>
              <a:rPr kumimoji="0" lang="en-US" sz="2200" b="0" i="0" u="none" strike="noStrike" cap="none" normalizeH="0" baseline="0" smtClean="0">
                <a:ln>
                  <a:noFill/>
                </a:ln>
                <a:solidFill>
                  <a:schemeClr val="tx1"/>
                </a:solidFill>
                <a:effectLst/>
                <a:latin typeface="Segoe UI Symbol" panose="020B0502040204020203" pitchFamily="34" charset="0"/>
                <a:ea typeface="Trebuchet MS" panose="020B0603020202020204" pitchFamily="34" charset="0"/>
                <a:cs typeface="Trebuchet MS" panose="020B0603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44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CONT</a:t>
            </a:r>
            <a:endParaRPr lang="en-US" dirty="0"/>
          </a:p>
        </p:txBody>
      </p:sp>
      <p:sp>
        <p:nvSpPr>
          <p:cNvPr id="3" name="Content Placeholder 2"/>
          <p:cNvSpPr>
            <a:spLocks noGrp="1"/>
          </p:cNvSpPr>
          <p:nvPr>
            <p:ph idx="1"/>
          </p:nvPr>
        </p:nvSpPr>
        <p:spPr/>
        <p:txBody>
          <a:bodyPr>
            <a:normAutofit lnSpcReduction="10000"/>
          </a:bodyPr>
          <a:lstStyle/>
          <a:p>
            <a:r>
              <a:rPr lang="en-US" b="1" u="heavy" dirty="0"/>
              <a:t>NECK STIFFNESS:</a:t>
            </a:r>
            <a:endParaRPr lang="en-US" b="1" u="sng" dirty="0"/>
          </a:p>
          <a:p>
            <a:pPr lvl="1"/>
            <a:r>
              <a:rPr lang="en-US" dirty="0"/>
              <a:t>Nuchal rigidity is typically assessed with the patient lying</a:t>
            </a:r>
            <a:endParaRPr lang="en-US" sz="1100" dirty="0"/>
          </a:p>
          <a:p>
            <a:r>
              <a:rPr lang="en-US" dirty="0"/>
              <a:t>supine, and both hips and knees flexed.</a:t>
            </a:r>
          </a:p>
          <a:p>
            <a:r>
              <a:rPr lang="en-US" b="1" u="heavy" dirty="0"/>
              <a:t>INVESTIGATIONS DONE:</a:t>
            </a:r>
            <a:endParaRPr lang="en-US" b="1" u="sng" dirty="0"/>
          </a:p>
          <a:p>
            <a:pPr lvl="1"/>
            <a:r>
              <a:rPr lang="en-US" dirty="0"/>
              <a:t>Blood </a:t>
            </a:r>
            <a:r>
              <a:rPr lang="en-US" dirty="0" smtClean="0"/>
              <a:t>test- FHG</a:t>
            </a:r>
            <a:endParaRPr lang="en-US" sz="1100" dirty="0"/>
          </a:p>
          <a:p>
            <a:pPr lvl="1"/>
            <a:r>
              <a:rPr lang="en-US" dirty="0"/>
              <a:t>Chest X-ray</a:t>
            </a:r>
            <a:endParaRPr lang="en-US" sz="1100" dirty="0"/>
          </a:p>
          <a:p>
            <a:pPr lvl="1"/>
            <a:r>
              <a:rPr lang="en-US" dirty="0"/>
              <a:t>CSF analysis</a:t>
            </a:r>
            <a:endParaRPr lang="en-US" sz="1100" dirty="0"/>
          </a:p>
          <a:p>
            <a:pPr lvl="1"/>
            <a:r>
              <a:rPr lang="en-US" dirty="0"/>
              <a:t>CT scan or MRI (MRI preferred over CT due to its superiority in demonstrating areas of cerebral edema, ischemia, and meningeal inflammation)</a:t>
            </a:r>
            <a:endParaRPr lang="en-US" sz="1100" dirty="0"/>
          </a:p>
          <a:p>
            <a:pPr lvl="1"/>
            <a:r>
              <a:rPr lang="en-US" dirty="0"/>
              <a:t>Cultures of samples of CSF, blood, urine, mucus from the nose</a:t>
            </a:r>
            <a:endParaRPr lang="en-US" sz="1100" dirty="0"/>
          </a:p>
          <a:p>
            <a:r>
              <a:rPr lang="en-US" dirty="0"/>
              <a:t>and throat, and pus from skin infections</a:t>
            </a:r>
          </a:p>
        </p:txBody>
      </p:sp>
    </p:spTree>
    <p:extLst>
      <p:ext uri="{BB962C8B-B14F-4D97-AF65-F5344CB8AC3E}">
        <p14:creationId xmlns:p14="http://schemas.microsoft.com/office/powerpoint/2010/main" val="306813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If the disease is left untreated, the following </a:t>
            </a:r>
            <a:r>
              <a:rPr lang="en-US" dirty="0" err="1"/>
              <a:t>manifestatations</a:t>
            </a:r>
            <a:r>
              <a:rPr lang="en-US" dirty="0"/>
              <a:t> are seen:</a:t>
            </a:r>
            <a:endParaRPr lang="en-US" sz="1400" dirty="0"/>
          </a:p>
          <a:p>
            <a:pPr lvl="1"/>
            <a:r>
              <a:rPr lang="en-US" b="1" dirty="0"/>
              <a:t>Increased spinal fluid pressure</a:t>
            </a:r>
            <a:endParaRPr lang="en-US" sz="1200" dirty="0"/>
          </a:p>
          <a:p>
            <a:pPr lvl="1"/>
            <a:r>
              <a:rPr lang="en-US" b="1" dirty="0"/>
              <a:t>Myocarditis: inflammation of the heart</a:t>
            </a:r>
            <a:endParaRPr lang="en-US" sz="1200" dirty="0"/>
          </a:p>
          <a:p>
            <a:pPr lvl="1"/>
            <a:r>
              <a:rPr lang="en-US" b="1" dirty="0"/>
              <a:t>Hydrocephalus (blockage of spinal fluid in brain)</a:t>
            </a:r>
            <a:endParaRPr lang="en-US" sz="1200" dirty="0"/>
          </a:p>
          <a:p>
            <a:pPr lvl="1"/>
            <a:r>
              <a:rPr lang="en-US" b="1" dirty="0"/>
              <a:t>Mental retardation</a:t>
            </a:r>
            <a:endParaRPr lang="en-US" sz="1200" dirty="0"/>
          </a:p>
          <a:p>
            <a:pPr lvl="1"/>
            <a:r>
              <a:rPr lang="en-US" b="1" dirty="0"/>
              <a:t>Deafness </a:t>
            </a:r>
            <a:r>
              <a:rPr lang="en-US" dirty="0"/>
              <a:t>:Loss of hearing from infiltration of the 8th nerve</a:t>
            </a:r>
            <a:endParaRPr lang="en-US" sz="1200" dirty="0"/>
          </a:p>
          <a:p>
            <a:pPr lvl="1"/>
            <a:r>
              <a:rPr lang="en-US" dirty="0"/>
              <a:t>Brain </a:t>
            </a:r>
            <a:r>
              <a:rPr lang="en-US" dirty="0" err="1"/>
              <a:t>damage:Spread</a:t>
            </a:r>
            <a:r>
              <a:rPr lang="en-US" dirty="0"/>
              <a:t> from the meninges to the brain is called </a:t>
            </a:r>
            <a:r>
              <a:rPr lang="en-US" dirty="0" err="1"/>
              <a:t>meningoencephalitis</a:t>
            </a:r>
            <a:endParaRPr lang="en-US" sz="1200" dirty="0"/>
          </a:p>
          <a:p>
            <a:pPr lvl="1"/>
            <a:r>
              <a:rPr lang="en-US" dirty="0"/>
              <a:t>Severe diarrhea and vomiting</a:t>
            </a:r>
            <a:endParaRPr lang="en-US" sz="1200" dirty="0"/>
          </a:p>
          <a:p>
            <a:pPr lvl="1"/>
            <a:r>
              <a:rPr lang="en-US" dirty="0"/>
              <a:t>Internal bleeding</a:t>
            </a:r>
            <a:endParaRPr lang="en-US" sz="1200" dirty="0"/>
          </a:p>
          <a:p>
            <a:pPr lvl="1"/>
            <a:r>
              <a:rPr lang="en-US" dirty="0"/>
              <a:t>Low blood pressure</a:t>
            </a:r>
            <a:endParaRPr lang="en-US" sz="1200" dirty="0"/>
          </a:p>
          <a:p>
            <a:pPr lvl="1"/>
            <a:r>
              <a:rPr lang="en-US" dirty="0"/>
              <a:t>Shock</a:t>
            </a:r>
            <a:endParaRPr lang="en-US" sz="1200" dirty="0"/>
          </a:p>
          <a:p>
            <a:pPr lvl="1"/>
            <a:r>
              <a:rPr lang="en-US" dirty="0"/>
              <a:t>Death</a:t>
            </a:r>
            <a:endParaRPr lang="en-US" sz="1200" dirty="0"/>
          </a:p>
          <a:p>
            <a:r>
              <a:rPr lang="en-US" dirty="0"/>
              <a:t/>
            </a:r>
            <a:br>
              <a:rPr lang="en-US" dirty="0"/>
            </a:br>
            <a:endParaRPr lang="en-US" dirty="0"/>
          </a:p>
        </p:txBody>
      </p:sp>
    </p:spTree>
    <p:extLst>
      <p:ext uri="{BB962C8B-B14F-4D97-AF65-F5344CB8AC3E}">
        <p14:creationId xmlns:p14="http://schemas.microsoft.com/office/powerpoint/2010/main" val="75884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a:bodyPr>
          <a:lstStyle/>
          <a:p>
            <a:pPr lvl="1"/>
            <a:r>
              <a:rPr lang="en-US" dirty="0"/>
              <a:t>Because bacterial meningitis is a medical emergency</a:t>
            </a:r>
            <a:r>
              <a:rPr lang="en-US" dirty="0" smtClean="0"/>
              <a:t>, and treatment should be started immediately.</a:t>
            </a:r>
            <a:endParaRPr lang="en-US" sz="4800" dirty="0"/>
          </a:p>
          <a:p>
            <a:pPr lvl="1"/>
            <a:r>
              <a:rPr lang="en-US" dirty="0"/>
              <a:t>Bacterial meningitis is treated with </a:t>
            </a:r>
            <a:r>
              <a:rPr lang="en-US" dirty="0" smtClean="0"/>
              <a:t>antibiotics, </a:t>
            </a:r>
            <a:r>
              <a:rPr lang="en-US" dirty="0"/>
              <a:t>intravenous (IV) antibiotics with a corticosteroid (</a:t>
            </a:r>
            <a:r>
              <a:rPr lang="en-US" dirty="0" err="1"/>
              <a:t>eg</a:t>
            </a:r>
            <a:r>
              <a:rPr lang="en-US" dirty="0"/>
              <a:t>, Dexamethasone) to bring down the inflammation before all the test results are even </a:t>
            </a:r>
            <a:r>
              <a:rPr lang="en-US" dirty="0" err="1"/>
              <a:t>known.When</a:t>
            </a:r>
            <a:r>
              <a:rPr lang="en-US" dirty="0"/>
              <a:t> the specific bacteria are identified, he may decide to change antibiotics or not</a:t>
            </a:r>
            <a:r>
              <a:rPr lang="en-US" dirty="0" smtClean="0"/>
              <a:t>.</a:t>
            </a:r>
            <a:endParaRPr lang="en-US" sz="2000" dirty="0"/>
          </a:p>
          <a:p>
            <a:r>
              <a:rPr lang="en-US" dirty="0"/>
              <a:t>In addition to antibiotics, it is important to replenish fluids lost from fever, loss of appetite, sweating, vomiting and diarrhea</a:t>
            </a:r>
          </a:p>
        </p:txBody>
      </p:sp>
    </p:spTree>
    <p:extLst>
      <p:ext uri="{BB962C8B-B14F-4D97-AF65-F5344CB8AC3E}">
        <p14:creationId xmlns:p14="http://schemas.microsoft.com/office/powerpoint/2010/main" val="271958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Complications can require additional treatment.</a:t>
            </a:r>
            <a:endParaRPr lang="en-US" sz="1100" dirty="0"/>
          </a:p>
          <a:p>
            <a:pPr lvl="2"/>
            <a:r>
              <a:rPr lang="en-US" dirty="0"/>
              <a:t>Anticonvulsants (</a:t>
            </a:r>
            <a:r>
              <a:rPr lang="en-US" dirty="0" err="1"/>
              <a:t>eg</a:t>
            </a:r>
            <a:r>
              <a:rPr lang="en-US" dirty="0"/>
              <a:t>, Diazepam or Phenytoin) might be given for seizures.</a:t>
            </a:r>
            <a:endParaRPr lang="en-US" sz="1050" dirty="0"/>
          </a:p>
          <a:p>
            <a:pPr lvl="2"/>
            <a:r>
              <a:rPr lang="en-US" dirty="0"/>
              <a:t>Additional IV fluids in case of shock or low blood pressure.</a:t>
            </a:r>
            <a:endParaRPr lang="en-US" sz="1050" dirty="0"/>
          </a:p>
          <a:p>
            <a:pPr lvl="2"/>
            <a:r>
              <a:rPr lang="en-US" dirty="0"/>
              <a:t>Supplemental oxygen or mechanical ventilation if the child has difficulty breathing</a:t>
            </a:r>
            <a:r>
              <a:rPr lang="en-US" dirty="0" smtClean="0"/>
              <a:t>.</a:t>
            </a:r>
            <a:r>
              <a:rPr lang="en-US" dirty="0"/>
              <a:t>	</a:t>
            </a:r>
            <a:endParaRPr lang="en-US" sz="1800" dirty="0"/>
          </a:p>
          <a:p>
            <a:r>
              <a:rPr lang="en-US" dirty="0"/>
              <a:t>All neonates should have a hearing test following their recovery to screen for hearing impairment</a:t>
            </a:r>
          </a:p>
        </p:txBody>
      </p:sp>
    </p:spTree>
    <p:extLst>
      <p:ext uri="{BB962C8B-B14F-4D97-AF65-F5344CB8AC3E}">
        <p14:creationId xmlns:p14="http://schemas.microsoft.com/office/powerpoint/2010/main" val="31839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normAutofit lnSpcReduction="10000"/>
          </a:bodyPr>
          <a:lstStyle/>
          <a:p>
            <a:r>
              <a:rPr lang="en-US" b="1" u="heavy" dirty="0"/>
              <a:t>IMMUNIZATION:</a:t>
            </a:r>
            <a:endParaRPr lang="en-US" b="1" u="sng" dirty="0"/>
          </a:p>
          <a:p>
            <a:pPr lvl="1"/>
            <a:r>
              <a:rPr lang="en-US" dirty="0" err="1"/>
              <a:t>Haemophilus</a:t>
            </a:r>
            <a:r>
              <a:rPr lang="en-US" dirty="0"/>
              <a:t> </a:t>
            </a:r>
            <a:r>
              <a:rPr lang="en-US" dirty="0" err="1"/>
              <a:t>influenzae</a:t>
            </a:r>
            <a:r>
              <a:rPr lang="en-US" dirty="0"/>
              <a:t> type b (</a:t>
            </a:r>
            <a:r>
              <a:rPr lang="en-US" dirty="0" err="1"/>
              <a:t>Hib</a:t>
            </a:r>
            <a:r>
              <a:rPr lang="en-US" dirty="0"/>
              <a:t>) vaccine</a:t>
            </a:r>
            <a:endParaRPr lang="en-US" sz="1100" dirty="0"/>
          </a:p>
          <a:p>
            <a:pPr lvl="2"/>
            <a:r>
              <a:rPr lang="en-US" dirty="0"/>
              <a:t>Part of the recommended immunization schedule in children.</a:t>
            </a:r>
            <a:endParaRPr lang="en-US" sz="1050" dirty="0"/>
          </a:p>
          <a:p>
            <a:r>
              <a:rPr lang="en-US" b="1" u="heavy" dirty="0"/>
              <a:t>CHEMOPROPHYLAXIS:</a:t>
            </a:r>
            <a:endParaRPr lang="en-US" b="1" u="sng" dirty="0"/>
          </a:p>
          <a:p>
            <a:pPr lvl="1"/>
            <a:r>
              <a:rPr lang="en-US" dirty="0"/>
              <a:t>Rifampin is given to family members of an infected person to reduce their risk of contracting the disease as H </a:t>
            </a:r>
            <a:r>
              <a:rPr lang="en-US" dirty="0" err="1"/>
              <a:t>influenzae</a:t>
            </a:r>
            <a:r>
              <a:rPr lang="en-US" dirty="0"/>
              <a:t> can persist in the nasopharyngeal secretions even after a successful treatment.</a:t>
            </a:r>
            <a:endParaRPr lang="en-US" sz="1100" dirty="0"/>
          </a:p>
          <a:p>
            <a:r>
              <a:rPr lang="en-US" dirty="0"/>
              <a:t>	</a:t>
            </a:r>
            <a:endParaRPr lang="en-US" sz="1800" dirty="0"/>
          </a:p>
          <a:p>
            <a:r>
              <a:rPr lang="en-US" dirty="0"/>
              <a:t>Pregnant women should not take rifampin as it may harm the </a:t>
            </a:r>
            <a:r>
              <a:rPr lang="en-US" dirty="0" err="1"/>
              <a:t>fetus.They</a:t>
            </a:r>
            <a:r>
              <a:rPr lang="en-US" dirty="0"/>
              <a:t> should be treated with single doses of ciprofloxacin, azithromycin, or ceftriaxone</a:t>
            </a:r>
          </a:p>
        </p:txBody>
      </p:sp>
    </p:spTree>
    <p:extLst>
      <p:ext uri="{BB962C8B-B14F-4D97-AF65-F5344CB8AC3E}">
        <p14:creationId xmlns:p14="http://schemas.microsoft.com/office/powerpoint/2010/main" val="399504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endParaRPr lang="en-US" b="1" dirty="0"/>
          </a:p>
          <a:p>
            <a:pPr lvl="1"/>
            <a:r>
              <a:rPr lang="en-US" dirty="0"/>
              <a:t>Meningitis is a common name for infections (inflammation) that take place in the meninges surrounding the brain and spinal cord.</a:t>
            </a:r>
            <a:endParaRPr lang="en-US" sz="1100" dirty="0"/>
          </a:p>
          <a:p>
            <a:pPr marL="0" indent="0">
              <a:buNone/>
            </a:pPr>
            <a:r>
              <a:rPr lang="en-US" dirty="0"/>
              <a:t>	</a:t>
            </a:r>
            <a:endParaRPr lang="en-US" sz="2000" dirty="0"/>
          </a:p>
          <a:p>
            <a:pPr lvl="1"/>
            <a:r>
              <a:rPr lang="en-US" dirty="0"/>
              <a:t>One of the most serious forms of meningitis is </a:t>
            </a:r>
            <a:r>
              <a:rPr lang="en-US" b="1" dirty="0"/>
              <a:t>Meningococcal meningitis. </a:t>
            </a:r>
            <a:r>
              <a:rPr lang="en-US" dirty="0"/>
              <a:t>It is caused by Neisseria </a:t>
            </a:r>
            <a:r>
              <a:rPr lang="en-US" dirty="0" err="1"/>
              <a:t>meningitidis</a:t>
            </a:r>
            <a:r>
              <a:rPr lang="en-US" dirty="0"/>
              <a:t>.</a:t>
            </a:r>
            <a:endParaRPr lang="en-US" sz="1100" dirty="0"/>
          </a:p>
          <a:p>
            <a:pPr marL="0" indent="0">
              <a:buNone/>
            </a:pPr>
            <a:r>
              <a:rPr lang="en-US" dirty="0"/>
              <a:t> </a:t>
            </a:r>
            <a:endParaRPr lang="en-US" sz="2000" dirty="0"/>
          </a:p>
          <a:p>
            <a:pPr lvl="1"/>
            <a:r>
              <a:rPr lang="en-US" dirty="0"/>
              <a:t>An infection with meningococcal bacteria causes a serious, potentially fatal infection called meningococcal </a:t>
            </a:r>
            <a:r>
              <a:rPr lang="en-US" dirty="0" err="1"/>
              <a:t>disease.You</a:t>
            </a:r>
            <a:r>
              <a:rPr lang="en-US" dirty="0"/>
              <a:t> may have heard it referred to as bacterial meningitis. Meningococcal disease can also cause a very serious condition called sepsis (blood poisoning).</a:t>
            </a:r>
            <a:endParaRPr lang="en-US" sz="11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8324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MENENGITIS</a:t>
            </a:r>
            <a:endParaRPr lang="en-US" dirty="0"/>
          </a:p>
        </p:txBody>
      </p:sp>
      <p:sp>
        <p:nvSpPr>
          <p:cNvPr id="3" name="Content Placeholder 2"/>
          <p:cNvSpPr>
            <a:spLocks noGrp="1"/>
          </p:cNvSpPr>
          <p:nvPr>
            <p:ph idx="1"/>
          </p:nvPr>
        </p:nvSpPr>
        <p:spPr/>
        <p:txBody>
          <a:bodyPr>
            <a:normAutofit fontScale="85000" lnSpcReduction="10000"/>
          </a:bodyPr>
          <a:lstStyle/>
          <a:p>
            <a:pPr lvl="1"/>
            <a:r>
              <a:rPr lang="en-US" b="1" dirty="0"/>
              <a:t>Aseptic meningitis: </a:t>
            </a:r>
            <a:r>
              <a:rPr lang="en-US" dirty="0"/>
              <a:t>caused by viruses (e.g. mumps), SLE, and some types of medications.</a:t>
            </a:r>
            <a:endParaRPr lang="en-US" sz="1100" dirty="0"/>
          </a:p>
          <a:p>
            <a:r>
              <a:rPr lang="en-US" dirty="0"/>
              <a:t> </a:t>
            </a:r>
          </a:p>
          <a:p>
            <a:pPr lvl="1"/>
            <a:r>
              <a:rPr lang="en-US" b="1" dirty="0"/>
              <a:t>Bacterial meningitis: </a:t>
            </a:r>
            <a:r>
              <a:rPr lang="en-US" dirty="0"/>
              <a:t>caused by a bacterial infection. Numerous microorganisms may cause bacterial meningitis:</a:t>
            </a:r>
            <a:endParaRPr lang="en-US" sz="1100" dirty="0"/>
          </a:p>
          <a:p>
            <a:r>
              <a:rPr lang="en-US" dirty="0"/>
              <a:t> </a:t>
            </a:r>
          </a:p>
          <a:p>
            <a:pPr lvl="2"/>
            <a:r>
              <a:rPr lang="en-US" dirty="0" err="1"/>
              <a:t>Neiseria</a:t>
            </a:r>
            <a:r>
              <a:rPr lang="en-US" dirty="0"/>
              <a:t> </a:t>
            </a:r>
            <a:r>
              <a:rPr lang="en-US" dirty="0" err="1"/>
              <a:t>meningitidis</a:t>
            </a:r>
            <a:endParaRPr lang="en-US" sz="1050" dirty="0"/>
          </a:p>
          <a:p>
            <a:pPr lvl="2"/>
            <a:r>
              <a:rPr lang="en-US" dirty="0"/>
              <a:t>Streptococcus </a:t>
            </a:r>
            <a:r>
              <a:rPr lang="en-US" dirty="0" err="1"/>
              <a:t>pneumoniae</a:t>
            </a:r>
            <a:endParaRPr lang="en-US" sz="1050" dirty="0"/>
          </a:p>
          <a:p>
            <a:pPr lvl="2"/>
            <a:r>
              <a:rPr lang="en-US" dirty="0"/>
              <a:t>Listeria </a:t>
            </a:r>
            <a:r>
              <a:rPr lang="en-US" dirty="0" err="1"/>
              <a:t>monocytogenes</a:t>
            </a:r>
            <a:endParaRPr lang="en-US" sz="1050" dirty="0"/>
          </a:p>
          <a:p>
            <a:pPr lvl="2"/>
            <a:r>
              <a:rPr lang="en-US" dirty="0" err="1"/>
              <a:t>Haemophilus</a:t>
            </a:r>
            <a:r>
              <a:rPr lang="en-US" dirty="0"/>
              <a:t> </a:t>
            </a:r>
            <a:r>
              <a:rPr lang="en-US" dirty="0" err="1"/>
              <a:t>influenzae</a:t>
            </a:r>
            <a:r>
              <a:rPr lang="en-US" dirty="0"/>
              <a:t> (type B)</a:t>
            </a:r>
            <a:endParaRPr lang="en-US" sz="1050" dirty="0"/>
          </a:p>
          <a:p>
            <a:pPr lvl="2"/>
            <a:r>
              <a:rPr lang="en-US" dirty="0"/>
              <a:t>Mycobacterium tuberculosis</a:t>
            </a:r>
            <a:endParaRPr lang="en-US" sz="1050" dirty="0"/>
          </a:p>
          <a:p>
            <a:pPr lvl="2"/>
            <a:r>
              <a:rPr lang="en-US" dirty="0"/>
              <a:t>Group B Streptococci</a:t>
            </a:r>
            <a:endParaRPr lang="en-US" sz="1050" dirty="0"/>
          </a:p>
          <a:p>
            <a:pPr lvl="2"/>
            <a:r>
              <a:rPr lang="en-US" dirty="0"/>
              <a:t>Escherichia coli</a:t>
            </a:r>
            <a:endParaRPr lang="en-US" sz="1050" dirty="0"/>
          </a:p>
          <a:p>
            <a:r>
              <a:rPr lang="en-US" dirty="0"/>
              <a:t/>
            </a:r>
            <a:br>
              <a:rPr lang="en-US" dirty="0"/>
            </a:br>
            <a:endParaRPr lang="en-US" dirty="0"/>
          </a:p>
        </p:txBody>
      </p:sp>
    </p:spTree>
    <p:extLst>
      <p:ext uri="{BB962C8B-B14F-4D97-AF65-F5344CB8AC3E}">
        <p14:creationId xmlns:p14="http://schemas.microsoft.com/office/powerpoint/2010/main" val="24836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MENENGITIS CONT</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Viral meningitis: </a:t>
            </a:r>
            <a:r>
              <a:rPr lang="en-US" dirty="0"/>
              <a:t>caused by viruses (</a:t>
            </a:r>
            <a:r>
              <a:rPr lang="en-US" dirty="0" err="1"/>
              <a:t>enterovirus</a:t>
            </a:r>
            <a:r>
              <a:rPr lang="en-US" dirty="0"/>
              <a:t>).</a:t>
            </a:r>
            <a:endParaRPr lang="en-US" sz="1100" dirty="0"/>
          </a:p>
          <a:p>
            <a:r>
              <a:rPr lang="en-US" dirty="0"/>
              <a:t> </a:t>
            </a:r>
          </a:p>
          <a:p>
            <a:pPr lvl="1"/>
            <a:r>
              <a:rPr lang="en-US" b="1" dirty="0" err="1"/>
              <a:t>Tuberculous</a:t>
            </a:r>
            <a:r>
              <a:rPr lang="en-US" b="1" dirty="0"/>
              <a:t> meningitis: </a:t>
            </a:r>
            <a:r>
              <a:rPr lang="en-US" dirty="0"/>
              <a:t>caused by tuberculosis infection due to Mycobacterium tuberculosis.</a:t>
            </a:r>
            <a:endParaRPr lang="en-US" sz="1100" dirty="0"/>
          </a:p>
          <a:p>
            <a:r>
              <a:rPr lang="en-US" dirty="0"/>
              <a:t> </a:t>
            </a:r>
          </a:p>
          <a:p>
            <a:pPr lvl="1"/>
            <a:r>
              <a:rPr lang="en-US" b="1" dirty="0" err="1"/>
              <a:t>Cryptococcal</a:t>
            </a:r>
            <a:r>
              <a:rPr lang="en-US" b="1" dirty="0"/>
              <a:t> meningitis: </a:t>
            </a:r>
            <a:r>
              <a:rPr lang="en-US" dirty="0"/>
              <a:t>caused by infection from a yeast called </a:t>
            </a:r>
            <a:r>
              <a:rPr lang="en-US" i="1" dirty="0"/>
              <a:t>Cryptococcus </a:t>
            </a:r>
            <a:r>
              <a:rPr lang="en-US" dirty="0"/>
              <a:t>(found in soil and bird droppings). Often associated with AIDS.</a:t>
            </a:r>
            <a:endParaRPr lang="en-US" sz="1100" dirty="0"/>
          </a:p>
          <a:p>
            <a:r>
              <a:rPr lang="en-US" dirty="0"/>
              <a:t> </a:t>
            </a:r>
          </a:p>
          <a:p>
            <a:pPr lvl="1"/>
            <a:r>
              <a:rPr lang="en-US" b="1" dirty="0"/>
              <a:t>Neoplastic meningitis: </a:t>
            </a:r>
            <a:r>
              <a:rPr lang="en-US" dirty="0"/>
              <a:t>caused by the spread of solid tumors to the brain or spinal cord.</a:t>
            </a:r>
            <a:endParaRPr lang="en-US" sz="1100" dirty="0"/>
          </a:p>
          <a:p>
            <a:r>
              <a:rPr lang="en-US" dirty="0"/>
              <a:t> </a:t>
            </a:r>
          </a:p>
          <a:p>
            <a:pPr lvl="1"/>
            <a:r>
              <a:rPr lang="en-US" b="1" dirty="0"/>
              <a:t>Syphilitic meningitis: </a:t>
            </a:r>
            <a:r>
              <a:rPr lang="en-US" dirty="0"/>
              <a:t>due to infection with the bacterium that causes syphilis</a:t>
            </a:r>
            <a:endParaRPr lang="en-US" sz="1100" dirty="0"/>
          </a:p>
          <a:p>
            <a:r>
              <a:rPr lang="en-US" dirty="0"/>
              <a:t/>
            </a:r>
            <a:br>
              <a:rPr lang="en-US" dirty="0"/>
            </a:br>
            <a:endParaRPr lang="en-US" dirty="0"/>
          </a:p>
        </p:txBody>
      </p:sp>
    </p:spTree>
    <p:extLst>
      <p:ext uri="{BB962C8B-B14F-4D97-AF65-F5344CB8AC3E}">
        <p14:creationId xmlns:p14="http://schemas.microsoft.com/office/powerpoint/2010/main" val="30953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 </a:t>
            </a:r>
          </a:p>
          <a:p>
            <a:pPr lvl="1"/>
            <a:r>
              <a:rPr lang="en-US" b="1" u="heavy" dirty="0"/>
              <a:t>SOURCE &amp; RESERVOIR:</a:t>
            </a:r>
            <a:endParaRPr lang="en-US" sz="1200" dirty="0"/>
          </a:p>
          <a:p>
            <a:pPr lvl="2"/>
            <a:r>
              <a:rPr lang="en-US" dirty="0"/>
              <a:t>Man</a:t>
            </a:r>
            <a:endParaRPr lang="en-US" sz="1050" dirty="0"/>
          </a:p>
          <a:p>
            <a:pPr lvl="2"/>
            <a:r>
              <a:rPr lang="en-US" dirty="0"/>
              <a:t>Subclinical infection</a:t>
            </a:r>
            <a:endParaRPr lang="en-US" sz="1050" dirty="0"/>
          </a:p>
          <a:p>
            <a:pPr lvl="2"/>
            <a:r>
              <a:rPr lang="en-US" dirty="0"/>
              <a:t>carrier (they carry the bacteria in their nose and throat but never become sick)</a:t>
            </a:r>
            <a:endParaRPr lang="en-US" sz="1050" dirty="0"/>
          </a:p>
          <a:p>
            <a:pPr lvl="1"/>
            <a:r>
              <a:rPr lang="en-US" b="1" u="heavy" dirty="0"/>
              <a:t>MODES OF TRANSMISSION:</a:t>
            </a:r>
            <a:endParaRPr lang="en-US" sz="1200" dirty="0"/>
          </a:p>
          <a:p>
            <a:pPr lvl="2"/>
            <a:r>
              <a:rPr lang="en-US" dirty="0"/>
              <a:t>Close contact with a person who is sick with the disease</a:t>
            </a:r>
            <a:endParaRPr lang="en-US" sz="1050" dirty="0"/>
          </a:p>
          <a:p>
            <a:pPr lvl="2"/>
            <a:r>
              <a:rPr lang="en-US" dirty="0"/>
              <a:t>Contact with carriers</a:t>
            </a:r>
            <a:endParaRPr lang="en-US" sz="1050" dirty="0"/>
          </a:p>
          <a:p>
            <a:pPr lvl="2"/>
            <a:r>
              <a:rPr lang="en-US" dirty="0"/>
              <a:t>Living in close quarters, such as college dormitories</a:t>
            </a:r>
            <a:endParaRPr lang="en-US" sz="1050" dirty="0"/>
          </a:p>
          <a:p>
            <a:pPr lvl="2"/>
            <a:r>
              <a:rPr lang="en-US" dirty="0"/>
              <a:t>Being in crowded situations for prolonged periods of time</a:t>
            </a:r>
            <a:endParaRPr lang="en-US" sz="1050" dirty="0"/>
          </a:p>
          <a:p>
            <a:pPr lvl="2"/>
            <a:r>
              <a:rPr lang="en-US" dirty="0"/>
              <a:t>Sharing drinking glasses, water bottles, or eating utensils</a:t>
            </a:r>
            <a:endParaRPr lang="en-US" sz="1050" dirty="0"/>
          </a:p>
          <a:p>
            <a:pPr lvl="2"/>
            <a:r>
              <a:rPr lang="en-US" dirty="0"/>
              <a:t>Kissing, sharing a cigarette</a:t>
            </a:r>
            <a:endParaRPr lang="en-US" sz="1050" dirty="0"/>
          </a:p>
          <a:p>
            <a:r>
              <a:rPr lang="en-US" dirty="0"/>
              <a:t/>
            </a:r>
            <a:br>
              <a:rPr lang="en-US" dirty="0"/>
            </a:br>
            <a:endParaRPr lang="en-US" dirty="0"/>
          </a:p>
        </p:txBody>
      </p:sp>
    </p:spTree>
    <p:extLst>
      <p:ext uri="{BB962C8B-B14F-4D97-AF65-F5344CB8AC3E}">
        <p14:creationId xmlns:p14="http://schemas.microsoft.com/office/powerpoint/2010/main" val="287886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u="heavy" dirty="0"/>
              <a:t>INFECTIOUS MATERIAL:</a:t>
            </a:r>
            <a:endParaRPr lang="en-US" b="1" u="sng" dirty="0"/>
          </a:p>
          <a:p>
            <a:pPr lvl="2"/>
            <a:r>
              <a:rPr lang="en-US" dirty="0"/>
              <a:t>Nasopharyngeal secretions</a:t>
            </a:r>
            <a:endParaRPr lang="en-US" sz="1050" dirty="0"/>
          </a:p>
          <a:p>
            <a:r>
              <a:rPr lang="en-US" dirty="0"/>
              <a:t>	</a:t>
            </a:r>
            <a:endParaRPr lang="en-US" sz="1800" dirty="0"/>
          </a:p>
          <a:p>
            <a:pPr lvl="1"/>
            <a:r>
              <a:rPr lang="en-US" b="1" u="heavy" dirty="0"/>
              <a:t>PEOPLE AT RISK:</a:t>
            </a:r>
            <a:endParaRPr lang="en-US" b="1" u="sng" dirty="0"/>
          </a:p>
          <a:p>
            <a:pPr lvl="2"/>
            <a:r>
              <a:rPr lang="en-US" dirty="0"/>
              <a:t>Neonates</a:t>
            </a:r>
            <a:endParaRPr lang="en-US" sz="1050" dirty="0"/>
          </a:p>
          <a:p>
            <a:pPr lvl="2"/>
            <a:r>
              <a:rPr lang="en-US" dirty="0"/>
              <a:t>Children, teens, and young adults</a:t>
            </a:r>
            <a:endParaRPr lang="en-US" sz="1050" dirty="0"/>
          </a:p>
          <a:p>
            <a:pPr lvl="2"/>
            <a:r>
              <a:rPr lang="en-US" dirty="0"/>
              <a:t>Elderly</a:t>
            </a:r>
            <a:endParaRPr lang="en-US" sz="1050" dirty="0"/>
          </a:p>
          <a:p>
            <a:pPr lvl="2"/>
            <a:r>
              <a:rPr lang="en-US" dirty="0"/>
              <a:t>People who have a weakened immune system</a:t>
            </a:r>
            <a:endParaRPr lang="en-US" sz="1050" dirty="0"/>
          </a:p>
          <a:p>
            <a:pPr lvl="2"/>
            <a:r>
              <a:rPr lang="en-US" dirty="0"/>
              <a:t>AIDS patients are at high risk for </a:t>
            </a:r>
            <a:r>
              <a:rPr lang="en-US" dirty="0" err="1"/>
              <a:t>Tuberculous</a:t>
            </a:r>
            <a:r>
              <a:rPr lang="en-US" dirty="0"/>
              <a:t> meningitis</a:t>
            </a:r>
            <a:endParaRPr lang="en-US" sz="1050" dirty="0"/>
          </a:p>
          <a:p>
            <a:endParaRPr lang="en-US" dirty="0"/>
          </a:p>
        </p:txBody>
      </p:sp>
    </p:spTree>
    <p:extLst>
      <p:ext uri="{BB962C8B-B14F-4D97-AF65-F5344CB8AC3E}">
        <p14:creationId xmlns:p14="http://schemas.microsoft.com/office/powerpoint/2010/main" val="16244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normAutofit lnSpcReduction="10000"/>
          </a:bodyPr>
          <a:lstStyle/>
          <a:p>
            <a:pPr lvl="1"/>
            <a:r>
              <a:rPr lang="en-US" dirty="0"/>
              <a:t>Bacterial meningitis is due most often to </a:t>
            </a:r>
            <a:r>
              <a:rPr lang="en-US" dirty="0" err="1"/>
              <a:t>hematogenous</a:t>
            </a:r>
            <a:r>
              <a:rPr lang="en-US" dirty="0"/>
              <a:t> spread of bacteria to the </a:t>
            </a:r>
            <a:r>
              <a:rPr lang="en-US" dirty="0" err="1"/>
              <a:t>leptomeninges</a:t>
            </a:r>
            <a:r>
              <a:rPr lang="en-US" dirty="0"/>
              <a:t>.</a:t>
            </a:r>
            <a:endParaRPr lang="en-US" sz="1100" dirty="0"/>
          </a:p>
          <a:p>
            <a:r>
              <a:rPr lang="en-US" dirty="0"/>
              <a:t> </a:t>
            </a:r>
          </a:p>
          <a:p>
            <a:pPr lvl="1"/>
            <a:r>
              <a:rPr lang="en-US" dirty="0"/>
              <a:t>It can also be seen after head trauma as skull fracture through the sinuses.</a:t>
            </a:r>
            <a:endParaRPr lang="en-US" sz="1100" dirty="0"/>
          </a:p>
          <a:p>
            <a:r>
              <a:rPr lang="en-US" dirty="0"/>
              <a:t> </a:t>
            </a:r>
          </a:p>
          <a:p>
            <a:pPr lvl="1"/>
            <a:r>
              <a:rPr lang="en-US" dirty="0"/>
              <a:t>Local infections such as </a:t>
            </a:r>
            <a:r>
              <a:rPr lang="en-US" dirty="0" err="1"/>
              <a:t>mastoiditis</a:t>
            </a:r>
            <a:r>
              <a:rPr lang="en-US" dirty="0"/>
              <a:t> may also lead to meningitis.</a:t>
            </a:r>
            <a:endParaRPr lang="en-US" sz="1100" dirty="0"/>
          </a:p>
          <a:p>
            <a:r>
              <a:rPr lang="en-US" dirty="0"/>
              <a:t> </a:t>
            </a:r>
            <a:endParaRPr lang="en-US" sz="2000" dirty="0"/>
          </a:p>
          <a:p>
            <a:pPr lvl="1"/>
            <a:r>
              <a:rPr lang="en-US" dirty="0"/>
              <a:t>Surgery or CNS infection such as cranial epidural abscess may lead to meningitis.</a:t>
            </a:r>
            <a:endParaRPr lang="en-US" sz="1100" dirty="0"/>
          </a:p>
          <a:p>
            <a:r>
              <a:rPr lang="en-US" dirty="0"/>
              <a:t/>
            </a:r>
            <a:br>
              <a:rPr lang="en-US" dirty="0"/>
            </a:br>
            <a:endParaRPr lang="en-US" dirty="0"/>
          </a:p>
        </p:txBody>
      </p:sp>
    </p:spTree>
    <p:extLst>
      <p:ext uri="{BB962C8B-B14F-4D97-AF65-F5344CB8AC3E}">
        <p14:creationId xmlns:p14="http://schemas.microsoft.com/office/powerpoint/2010/main" val="1407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Sudden high fever :</a:t>
            </a:r>
            <a:endParaRPr lang="en-US" sz="1200" dirty="0"/>
          </a:p>
          <a:p>
            <a:r>
              <a:rPr lang="en-US" dirty="0"/>
              <a:t>The infection causes a high fever of about 130F or more which does</a:t>
            </a:r>
            <a:endParaRPr lang="en-US" sz="1200" dirty="0"/>
          </a:p>
          <a:p>
            <a:r>
              <a:rPr lang="en-US" dirty="0"/>
              <a:t>not get lower with a tepid bath or fever reducing medicine</a:t>
            </a:r>
            <a:endParaRPr lang="en-US" sz="1200" dirty="0"/>
          </a:p>
          <a:p>
            <a:pPr lvl="1"/>
            <a:r>
              <a:rPr lang="en-US" dirty="0"/>
              <a:t>Severe, persistent headache</a:t>
            </a:r>
            <a:endParaRPr lang="en-US" sz="1200" dirty="0"/>
          </a:p>
          <a:p>
            <a:pPr lvl="1"/>
            <a:r>
              <a:rPr lang="en-US" dirty="0"/>
              <a:t>Neck stiffness and pain that makes it difficult to touch your chin to your chest is due to the swelling around the Meninges</a:t>
            </a:r>
            <a:endParaRPr lang="en-US" sz="1200" dirty="0"/>
          </a:p>
          <a:p>
            <a:pPr lvl="1"/>
            <a:r>
              <a:rPr lang="en-US" dirty="0"/>
              <a:t>Nausea and vomiting, sometimes along with diarrhea</a:t>
            </a:r>
            <a:endParaRPr lang="en-US" sz="1200" dirty="0"/>
          </a:p>
          <a:p>
            <a:pPr lvl="1"/>
            <a:r>
              <a:rPr lang="en-US" dirty="0"/>
              <a:t>Confusion and disorientation (acting "goofy") can progress to stupor, coma, and death</a:t>
            </a:r>
            <a:endParaRPr lang="en-US" sz="1200" dirty="0"/>
          </a:p>
          <a:p>
            <a:pPr lvl="1"/>
            <a:r>
              <a:rPr lang="en-US" dirty="0"/>
              <a:t>Drowsiness or sluggishness</a:t>
            </a:r>
            <a:endParaRPr lang="en-US" sz="1200" dirty="0"/>
          </a:p>
          <a:p>
            <a:pPr lvl="1"/>
            <a:r>
              <a:rPr lang="en-US" dirty="0"/>
              <a:t>Eye pain or sensitivity to bright light</a:t>
            </a:r>
            <a:endParaRPr lang="en-US" sz="1200" dirty="0"/>
          </a:p>
          <a:p>
            <a:r>
              <a:rPr lang="en-US" dirty="0"/>
              <a:t>Muscle or joint pain or weakness</a:t>
            </a:r>
          </a:p>
        </p:txBody>
      </p:sp>
    </p:spTree>
    <p:extLst>
      <p:ext uri="{BB962C8B-B14F-4D97-AF65-F5344CB8AC3E}">
        <p14:creationId xmlns:p14="http://schemas.microsoft.com/office/powerpoint/2010/main" val="422947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IN CHILDREN</a:t>
            </a:r>
            <a:endParaRPr lang="en-US" dirty="0"/>
          </a:p>
        </p:txBody>
      </p:sp>
      <p:sp>
        <p:nvSpPr>
          <p:cNvPr id="3" name="Content Placeholder 2"/>
          <p:cNvSpPr>
            <a:spLocks noGrp="1"/>
          </p:cNvSpPr>
          <p:nvPr>
            <p:ph idx="1"/>
          </p:nvPr>
        </p:nvSpPr>
        <p:spPr/>
        <p:txBody>
          <a:bodyPr>
            <a:normAutofit lnSpcReduction="10000"/>
          </a:bodyPr>
          <a:lstStyle/>
          <a:p>
            <a:pPr lvl="1"/>
            <a:r>
              <a:rPr lang="en-US" dirty="0"/>
              <a:t>Severe high fever</a:t>
            </a:r>
            <a:endParaRPr lang="en-US" sz="1050" dirty="0"/>
          </a:p>
          <a:p>
            <a:pPr lvl="1"/>
            <a:r>
              <a:rPr lang="en-US" dirty="0"/>
              <a:t>Feeding problems</a:t>
            </a:r>
            <a:endParaRPr lang="en-US" sz="1050" dirty="0"/>
          </a:p>
          <a:p>
            <a:pPr lvl="1"/>
            <a:r>
              <a:rPr lang="en-US" dirty="0"/>
              <a:t>Vomiting</a:t>
            </a:r>
            <a:endParaRPr lang="en-US" sz="1050" dirty="0"/>
          </a:p>
          <a:p>
            <a:pPr lvl="1"/>
            <a:r>
              <a:rPr lang="en-US" dirty="0"/>
              <a:t>Irritability</a:t>
            </a:r>
            <a:endParaRPr lang="en-US" sz="1050" dirty="0"/>
          </a:p>
          <a:p>
            <a:pPr lvl="1"/>
            <a:r>
              <a:rPr lang="en-US" dirty="0"/>
              <a:t>Seizures</a:t>
            </a:r>
            <a:endParaRPr lang="en-US" sz="1050" dirty="0"/>
          </a:p>
          <a:p>
            <a:pPr lvl="1"/>
            <a:r>
              <a:rPr lang="en-US" dirty="0"/>
              <a:t>High-pitched crying</a:t>
            </a:r>
            <a:endParaRPr lang="en-US" sz="1050" dirty="0"/>
          </a:p>
          <a:p>
            <a:pPr lvl="1"/>
            <a:r>
              <a:rPr lang="en-US" dirty="0"/>
              <a:t>Decreased appetite</a:t>
            </a:r>
            <a:endParaRPr lang="en-US" sz="1050" dirty="0"/>
          </a:p>
          <a:p>
            <a:pPr lvl="1"/>
            <a:r>
              <a:rPr lang="en-US" dirty="0"/>
              <a:t>The skin over the </a:t>
            </a:r>
            <a:r>
              <a:rPr lang="en-US" dirty="0" err="1"/>
              <a:t>fontanelles</a:t>
            </a:r>
            <a:r>
              <a:rPr lang="en-US" dirty="0"/>
              <a:t> (soft spots between the skull bones) becomes taut, and the </a:t>
            </a:r>
            <a:r>
              <a:rPr lang="en-US" dirty="0" err="1"/>
              <a:t>fontanelles</a:t>
            </a:r>
            <a:r>
              <a:rPr lang="en-US" dirty="0"/>
              <a:t> may bulge.</a:t>
            </a:r>
            <a:endParaRPr lang="en-US" sz="1050" dirty="0"/>
          </a:p>
          <a:p>
            <a:pPr lvl="1"/>
            <a:r>
              <a:rPr lang="en-US" dirty="0"/>
              <a:t>Infants may not develop a stiff neck</a:t>
            </a:r>
            <a:endParaRPr lang="en-US" sz="1050" dirty="0"/>
          </a:p>
          <a:p>
            <a:r>
              <a:rPr lang="en-US" dirty="0"/>
              <a:t/>
            </a:r>
            <a:br>
              <a:rPr lang="en-US" dirty="0"/>
            </a:br>
            <a:endParaRPr lang="en-US" dirty="0"/>
          </a:p>
        </p:txBody>
      </p:sp>
    </p:spTree>
    <p:extLst>
      <p:ext uri="{BB962C8B-B14F-4D97-AF65-F5344CB8AC3E}">
        <p14:creationId xmlns:p14="http://schemas.microsoft.com/office/powerpoint/2010/main" val="3535422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696</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 Symbol</vt:lpstr>
      <vt:lpstr>Trebuchet MS</vt:lpstr>
      <vt:lpstr>Office Theme</vt:lpstr>
      <vt:lpstr>BACTERIAL MENENGITIS</vt:lpstr>
      <vt:lpstr>PowerPoint Presentation</vt:lpstr>
      <vt:lpstr>TYPES OF MENENGITIS</vt:lpstr>
      <vt:lpstr>TYPES OF MENENGITIS CONT</vt:lpstr>
      <vt:lpstr>EPIDEMIOLOGY</vt:lpstr>
      <vt:lpstr>PowerPoint Presentation</vt:lpstr>
      <vt:lpstr>ETIOLOGY</vt:lpstr>
      <vt:lpstr>SIGNS AND SYMPTOMS</vt:lpstr>
      <vt:lpstr>SYMPTOMS IN CHILDREN</vt:lpstr>
      <vt:lpstr>DIAGNOSIS</vt:lpstr>
      <vt:lpstr>PowerPoint Presentation</vt:lpstr>
      <vt:lpstr>PowerPoint Presentation</vt:lpstr>
      <vt:lpstr>DIAGNOSIS CONT</vt:lpstr>
      <vt:lpstr>PowerPoint Presentation</vt:lpstr>
      <vt:lpstr>TREATMENT</vt:lpstr>
      <vt:lpstr>PowerPoint Presentation</vt:lpstr>
      <vt:lpstr>PREVENTION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MENENGITIS</dc:title>
  <dc:creator>hp</dc:creator>
  <cp:lastModifiedBy>hp</cp:lastModifiedBy>
  <cp:revision>4</cp:revision>
  <dcterms:created xsi:type="dcterms:W3CDTF">2022-11-03T17:35:59Z</dcterms:created>
  <dcterms:modified xsi:type="dcterms:W3CDTF">2022-11-03T17:56:13Z</dcterms:modified>
</cp:coreProperties>
</file>