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14" r:id="rId2"/>
    <p:sldId id="257" r:id="rId3"/>
    <p:sldId id="306" r:id="rId4"/>
    <p:sldId id="310" r:id="rId5"/>
    <p:sldId id="269" r:id="rId6"/>
    <p:sldId id="307" r:id="rId7"/>
    <p:sldId id="263" r:id="rId8"/>
    <p:sldId id="308" r:id="rId9"/>
    <p:sldId id="264" r:id="rId10"/>
    <p:sldId id="265" r:id="rId11"/>
    <p:sldId id="268" r:id="rId12"/>
    <p:sldId id="271" r:id="rId13"/>
    <p:sldId id="272" r:id="rId14"/>
    <p:sldId id="274" r:id="rId15"/>
    <p:sldId id="309" r:id="rId16"/>
    <p:sldId id="276" r:id="rId17"/>
    <p:sldId id="277" r:id="rId18"/>
    <p:sldId id="278" r:id="rId19"/>
    <p:sldId id="295" r:id="rId20"/>
    <p:sldId id="279" r:id="rId21"/>
    <p:sldId id="280" r:id="rId22"/>
    <p:sldId id="281" r:id="rId23"/>
    <p:sldId id="282" r:id="rId24"/>
    <p:sldId id="283" r:id="rId25"/>
    <p:sldId id="284" r:id="rId26"/>
    <p:sldId id="303" r:id="rId27"/>
    <p:sldId id="288" r:id="rId28"/>
    <p:sldId id="311" r:id="rId29"/>
    <p:sldId id="286" r:id="rId30"/>
    <p:sldId id="294" r:id="rId31"/>
    <p:sldId id="287" r:id="rId32"/>
    <p:sldId id="296" r:id="rId33"/>
    <p:sldId id="289" r:id="rId34"/>
    <p:sldId id="298" r:id="rId35"/>
    <p:sldId id="290" r:id="rId36"/>
    <p:sldId id="301" r:id="rId37"/>
    <p:sldId id="291" r:id="rId38"/>
    <p:sldId id="300" r:id="rId39"/>
    <p:sldId id="292" r:id="rId40"/>
    <p:sldId id="25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09" autoAdjust="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0A9EB-BB7B-4233-B292-835B4D64AC5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661972B3-9397-48B1-89FA-AB83FBD1FC25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GM1 on nerve, nodes of Ranvier</a:t>
          </a:r>
        </a:p>
      </dgm:t>
    </dgm:pt>
    <dgm:pt modelId="{2567B502-D4AB-4AE2-9887-4BD85682579A}" type="parTrans" cxnId="{95299F72-79A7-422D-A1CD-907980223865}">
      <dgm:prSet/>
      <dgm:spPr/>
      <dgm:t>
        <a:bodyPr/>
        <a:lstStyle/>
        <a:p>
          <a:endParaRPr lang="en-US"/>
        </a:p>
      </dgm:t>
    </dgm:pt>
    <dgm:pt modelId="{415F02BF-5C11-4D6D-935E-D809F0B625ED}" type="sibTrans" cxnId="{95299F72-79A7-422D-A1CD-907980223865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9DA1DB16-8600-4A77-ADA1-4177E43F63DC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Anti GM1 antibody as part of molecular mimicry</a:t>
          </a:r>
        </a:p>
      </dgm:t>
    </dgm:pt>
    <dgm:pt modelId="{7FA238A6-0D0D-47AB-9E39-C08FBE7A80B8}" type="parTrans" cxnId="{C484DFDA-75F1-44C2-BB35-F1E18704807B}">
      <dgm:prSet/>
      <dgm:spPr/>
      <dgm:t>
        <a:bodyPr/>
        <a:lstStyle/>
        <a:p>
          <a:endParaRPr lang="en-US"/>
        </a:p>
      </dgm:t>
    </dgm:pt>
    <dgm:pt modelId="{EC34F41A-5618-4E37-9DC3-A04AC93116EF}" type="sibTrans" cxnId="{C484DFDA-75F1-44C2-BB35-F1E18704807B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1B6B4D8F-677C-4105-AD7D-844BC072E96F}">
      <dgm:prSet phldrT="[Text]"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Complement mediated injury at </a:t>
          </a:r>
          <a:r>
            <a:rPr lang="en-US" sz="2400" b="1" dirty="0" err="1">
              <a:solidFill>
                <a:schemeClr val="tx1"/>
              </a:solidFill>
            </a:rPr>
            <a:t>Paranodal</a:t>
          </a:r>
          <a:r>
            <a:rPr lang="en-US" sz="2400" b="1" dirty="0">
              <a:solidFill>
                <a:schemeClr val="tx1"/>
              </a:solidFill>
            </a:rPr>
            <a:t> axon – </a:t>
          </a:r>
          <a:r>
            <a:rPr lang="en-US" sz="2400" b="1" dirty="0" err="1">
              <a:solidFill>
                <a:schemeClr val="tx1"/>
              </a:solidFill>
            </a:rPr>
            <a:t>glial</a:t>
          </a:r>
          <a:r>
            <a:rPr lang="en-US" sz="2400" b="1" dirty="0">
              <a:solidFill>
                <a:schemeClr val="tx1"/>
              </a:solidFill>
            </a:rPr>
            <a:t> junction</a:t>
          </a:r>
        </a:p>
      </dgm:t>
    </dgm:pt>
    <dgm:pt modelId="{0EEB240D-2453-4B69-8AE9-F72DAF964667}" type="parTrans" cxnId="{C812EF76-567A-4131-AFED-0847F5441EFC}">
      <dgm:prSet/>
      <dgm:spPr/>
      <dgm:t>
        <a:bodyPr/>
        <a:lstStyle/>
        <a:p>
          <a:endParaRPr lang="en-US"/>
        </a:p>
      </dgm:t>
    </dgm:pt>
    <dgm:pt modelId="{B5B333DC-A9E5-488A-8392-098CCE347572}" type="sibTrans" cxnId="{C812EF76-567A-4131-AFED-0847F5441EFC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9A1F924F-63F9-4F35-BFDB-304EEBB79935}">
      <dgm:prSet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Disrupts the cluster of sodium channels</a:t>
          </a:r>
        </a:p>
      </dgm:t>
    </dgm:pt>
    <dgm:pt modelId="{B80E3CB4-83D8-4087-949E-24137263B933}" type="parTrans" cxnId="{922B9AEE-D2DA-4D61-8EE5-E3639A8D1AE2}">
      <dgm:prSet/>
      <dgm:spPr/>
      <dgm:t>
        <a:bodyPr/>
        <a:lstStyle/>
        <a:p>
          <a:endParaRPr lang="en-US"/>
        </a:p>
      </dgm:t>
    </dgm:pt>
    <dgm:pt modelId="{E5E24D67-DC91-4DC7-87A2-104AD3EE984D}" type="sibTrans" cxnId="{922B9AEE-D2DA-4D61-8EE5-E3639A8D1AE2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2D1622BC-E0BE-4B1C-875D-DD8360C5FDF8}">
      <dgm:prSet custT="1"/>
      <dgm:spPr/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Nerve Conduction block</a:t>
          </a:r>
        </a:p>
      </dgm:t>
    </dgm:pt>
    <dgm:pt modelId="{AE1AF58D-0F90-4C96-86D2-FE2EC9EC4361}" type="parTrans" cxnId="{8424257B-86D3-410F-B3A9-1AD999251F79}">
      <dgm:prSet/>
      <dgm:spPr/>
      <dgm:t>
        <a:bodyPr/>
        <a:lstStyle/>
        <a:p>
          <a:endParaRPr lang="en-US"/>
        </a:p>
      </dgm:t>
    </dgm:pt>
    <dgm:pt modelId="{F0DE6495-C7A4-4B8A-B905-47F6B26B583B}" type="sibTrans" cxnId="{8424257B-86D3-410F-B3A9-1AD999251F79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E2EA2B2D-D6C7-4BC4-BF50-BCE86DC49C71}">
      <dgm:prSet custT="1"/>
      <dgm:spPr/>
      <dgm:t>
        <a:bodyPr/>
        <a:lstStyle/>
        <a:p>
          <a:r>
            <a:rPr lang="en-US" sz="3200" b="1" dirty="0">
              <a:solidFill>
                <a:schemeClr val="tx1"/>
              </a:solidFill>
            </a:rPr>
            <a:t>Flaccid paralysis</a:t>
          </a:r>
        </a:p>
      </dgm:t>
    </dgm:pt>
    <dgm:pt modelId="{9167E421-C03B-42D9-B33D-1D94EFE57A09}" type="parTrans" cxnId="{F9F6190D-5D39-4AC0-99A8-0F9C7BD9A648}">
      <dgm:prSet/>
      <dgm:spPr/>
      <dgm:t>
        <a:bodyPr/>
        <a:lstStyle/>
        <a:p>
          <a:endParaRPr lang="en-US"/>
        </a:p>
      </dgm:t>
    </dgm:pt>
    <dgm:pt modelId="{4C871D1D-029C-404E-951F-F441C45495E5}" type="sibTrans" cxnId="{F9F6190D-5D39-4AC0-99A8-0F9C7BD9A648}">
      <dgm:prSet/>
      <dgm:spPr/>
      <dgm:t>
        <a:bodyPr/>
        <a:lstStyle/>
        <a:p>
          <a:endParaRPr lang="en-US"/>
        </a:p>
      </dgm:t>
    </dgm:pt>
    <dgm:pt modelId="{D20F6F6D-B305-42FF-874A-553F120CA719}" type="pres">
      <dgm:prSet presAssocID="{B840A9EB-BB7B-4233-B292-835B4D64AC5C}" presName="linearFlow" presStyleCnt="0">
        <dgm:presLayoutVars>
          <dgm:resizeHandles val="exact"/>
        </dgm:presLayoutVars>
      </dgm:prSet>
      <dgm:spPr/>
    </dgm:pt>
    <dgm:pt modelId="{16BDB56B-8A18-44D9-BFB6-6835728F0537}" type="pres">
      <dgm:prSet presAssocID="{661972B3-9397-48B1-89FA-AB83FBD1FC25}" presName="node" presStyleLbl="node1" presStyleIdx="0" presStyleCnt="6" custScaleX="154487">
        <dgm:presLayoutVars>
          <dgm:bulletEnabled val="1"/>
        </dgm:presLayoutVars>
      </dgm:prSet>
      <dgm:spPr/>
    </dgm:pt>
    <dgm:pt modelId="{122477C3-1849-4AEB-8259-F2994E78C470}" type="pres">
      <dgm:prSet presAssocID="{415F02BF-5C11-4D6D-935E-D809F0B625ED}" presName="sibTrans" presStyleLbl="sibTrans2D1" presStyleIdx="0" presStyleCnt="5"/>
      <dgm:spPr/>
    </dgm:pt>
    <dgm:pt modelId="{2AB719DC-76C2-4E8C-B9DA-FAF1F79ECDAF}" type="pres">
      <dgm:prSet presAssocID="{415F02BF-5C11-4D6D-935E-D809F0B625ED}" presName="connectorText" presStyleLbl="sibTrans2D1" presStyleIdx="0" presStyleCnt="5"/>
      <dgm:spPr/>
    </dgm:pt>
    <dgm:pt modelId="{34791510-C3C0-48C3-8E1A-001237392834}" type="pres">
      <dgm:prSet presAssocID="{9DA1DB16-8600-4A77-ADA1-4177E43F63DC}" presName="node" presStyleLbl="node1" presStyleIdx="1" presStyleCnt="6" custScaleX="154270">
        <dgm:presLayoutVars>
          <dgm:bulletEnabled val="1"/>
        </dgm:presLayoutVars>
      </dgm:prSet>
      <dgm:spPr/>
    </dgm:pt>
    <dgm:pt modelId="{78541462-6373-4496-AC8A-F19F72E27008}" type="pres">
      <dgm:prSet presAssocID="{EC34F41A-5618-4E37-9DC3-A04AC93116EF}" presName="sibTrans" presStyleLbl="sibTrans2D1" presStyleIdx="1" presStyleCnt="5"/>
      <dgm:spPr/>
    </dgm:pt>
    <dgm:pt modelId="{879DA08F-7BFC-4C22-82FB-0AA17A861534}" type="pres">
      <dgm:prSet presAssocID="{EC34F41A-5618-4E37-9DC3-A04AC93116EF}" presName="connectorText" presStyleLbl="sibTrans2D1" presStyleIdx="1" presStyleCnt="5"/>
      <dgm:spPr/>
    </dgm:pt>
    <dgm:pt modelId="{48614DDF-9B7B-4BA9-8893-368893E4347D}" type="pres">
      <dgm:prSet presAssocID="{1B6B4D8F-677C-4105-AD7D-844BC072E96F}" presName="node" presStyleLbl="node1" presStyleIdx="2" presStyleCnt="6" custScaleX="191664">
        <dgm:presLayoutVars>
          <dgm:bulletEnabled val="1"/>
        </dgm:presLayoutVars>
      </dgm:prSet>
      <dgm:spPr/>
    </dgm:pt>
    <dgm:pt modelId="{8A275A89-B27E-4EAB-A5B9-8750D8EC3AC0}" type="pres">
      <dgm:prSet presAssocID="{B5B333DC-A9E5-488A-8392-098CCE347572}" presName="sibTrans" presStyleLbl="sibTrans2D1" presStyleIdx="2" presStyleCnt="5"/>
      <dgm:spPr/>
    </dgm:pt>
    <dgm:pt modelId="{039B46EE-3564-48AE-BEF8-C095BCEE2337}" type="pres">
      <dgm:prSet presAssocID="{B5B333DC-A9E5-488A-8392-098CCE347572}" presName="connectorText" presStyleLbl="sibTrans2D1" presStyleIdx="2" presStyleCnt="5"/>
      <dgm:spPr/>
    </dgm:pt>
    <dgm:pt modelId="{86EC95FD-3EDE-4CE7-947E-1DD0DE7D9BBE}" type="pres">
      <dgm:prSet presAssocID="{9A1F924F-63F9-4F35-BFDB-304EEBB79935}" presName="node" presStyleLbl="node1" presStyleIdx="3" presStyleCnt="6" custScaleX="139154">
        <dgm:presLayoutVars>
          <dgm:bulletEnabled val="1"/>
        </dgm:presLayoutVars>
      </dgm:prSet>
      <dgm:spPr/>
    </dgm:pt>
    <dgm:pt modelId="{6ED7262A-2EBE-4542-AFD0-0A88054783BF}" type="pres">
      <dgm:prSet presAssocID="{E5E24D67-DC91-4DC7-87A2-104AD3EE984D}" presName="sibTrans" presStyleLbl="sibTrans2D1" presStyleIdx="3" presStyleCnt="5"/>
      <dgm:spPr/>
    </dgm:pt>
    <dgm:pt modelId="{87A02E4A-F515-49D1-B78F-DD92B233D310}" type="pres">
      <dgm:prSet presAssocID="{E5E24D67-DC91-4DC7-87A2-104AD3EE984D}" presName="connectorText" presStyleLbl="sibTrans2D1" presStyleIdx="3" presStyleCnt="5"/>
      <dgm:spPr/>
    </dgm:pt>
    <dgm:pt modelId="{5FF103E7-5E83-4DE4-B563-3CAA72CE9EF5}" type="pres">
      <dgm:prSet presAssocID="{2D1622BC-E0BE-4B1C-875D-DD8360C5FDF8}" presName="node" presStyleLbl="node1" presStyleIdx="4" presStyleCnt="6">
        <dgm:presLayoutVars>
          <dgm:bulletEnabled val="1"/>
        </dgm:presLayoutVars>
      </dgm:prSet>
      <dgm:spPr/>
    </dgm:pt>
    <dgm:pt modelId="{91610680-F2D3-49EC-BD13-95C6F98E36A8}" type="pres">
      <dgm:prSet presAssocID="{F0DE6495-C7A4-4B8A-B905-47F6B26B583B}" presName="sibTrans" presStyleLbl="sibTrans2D1" presStyleIdx="4" presStyleCnt="5"/>
      <dgm:spPr/>
    </dgm:pt>
    <dgm:pt modelId="{4A9F5E1F-A8CE-480E-A4D1-5FBD93D13A53}" type="pres">
      <dgm:prSet presAssocID="{F0DE6495-C7A4-4B8A-B905-47F6B26B583B}" presName="connectorText" presStyleLbl="sibTrans2D1" presStyleIdx="4" presStyleCnt="5"/>
      <dgm:spPr/>
    </dgm:pt>
    <dgm:pt modelId="{3B2D7D6F-049F-4D83-BC0F-FEBF768817A3}" type="pres">
      <dgm:prSet presAssocID="{E2EA2B2D-D6C7-4BC4-BF50-BCE86DC49C71}" presName="node" presStyleLbl="node1" presStyleIdx="5" presStyleCnt="6" custScaleX="139290">
        <dgm:presLayoutVars>
          <dgm:bulletEnabled val="1"/>
        </dgm:presLayoutVars>
      </dgm:prSet>
      <dgm:spPr/>
    </dgm:pt>
  </dgm:ptLst>
  <dgm:cxnLst>
    <dgm:cxn modelId="{F9F6190D-5D39-4AC0-99A8-0F9C7BD9A648}" srcId="{B840A9EB-BB7B-4233-B292-835B4D64AC5C}" destId="{E2EA2B2D-D6C7-4BC4-BF50-BCE86DC49C71}" srcOrd="5" destOrd="0" parTransId="{9167E421-C03B-42D9-B33D-1D94EFE57A09}" sibTransId="{4C871D1D-029C-404E-951F-F441C45495E5}"/>
    <dgm:cxn modelId="{F8BAFF24-1C74-48AB-8970-DE0360AE4910}" type="presOf" srcId="{EC34F41A-5618-4E37-9DC3-A04AC93116EF}" destId="{879DA08F-7BFC-4C22-82FB-0AA17A861534}" srcOrd="1" destOrd="0" presId="urn:microsoft.com/office/officeart/2005/8/layout/process2"/>
    <dgm:cxn modelId="{19227230-9F64-4357-91E2-1619E7D14805}" type="presOf" srcId="{E2EA2B2D-D6C7-4BC4-BF50-BCE86DC49C71}" destId="{3B2D7D6F-049F-4D83-BC0F-FEBF768817A3}" srcOrd="0" destOrd="0" presId="urn:microsoft.com/office/officeart/2005/8/layout/process2"/>
    <dgm:cxn modelId="{FED96E36-C7B3-4D23-B957-FD8761C97E23}" type="presOf" srcId="{9DA1DB16-8600-4A77-ADA1-4177E43F63DC}" destId="{34791510-C3C0-48C3-8E1A-001237392834}" srcOrd="0" destOrd="0" presId="urn:microsoft.com/office/officeart/2005/8/layout/process2"/>
    <dgm:cxn modelId="{1C1D5539-FE2F-4CAE-B75F-C191A1B49FC1}" type="presOf" srcId="{415F02BF-5C11-4D6D-935E-D809F0B625ED}" destId="{2AB719DC-76C2-4E8C-B9DA-FAF1F79ECDAF}" srcOrd="1" destOrd="0" presId="urn:microsoft.com/office/officeart/2005/8/layout/process2"/>
    <dgm:cxn modelId="{53C9163C-0926-448E-B20B-B57D6289D24F}" type="presOf" srcId="{415F02BF-5C11-4D6D-935E-D809F0B625ED}" destId="{122477C3-1849-4AEB-8259-F2994E78C470}" srcOrd="0" destOrd="0" presId="urn:microsoft.com/office/officeart/2005/8/layout/process2"/>
    <dgm:cxn modelId="{2F72DF3D-B383-4217-8F18-38C95FA63E9C}" type="presOf" srcId="{B840A9EB-BB7B-4233-B292-835B4D64AC5C}" destId="{D20F6F6D-B305-42FF-874A-553F120CA719}" srcOrd="0" destOrd="0" presId="urn:microsoft.com/office/officeart/2005/8/layout/process2"/>
    <dgm:cxn modelId="{95299F72-79A7-422D-A1CD-907980223865}" srcId="{B840A9EB-BB7B-4233-B292-835B4D64AC5C}" destId="{661972B3-9397-48B1-89FA-AB83FBD1FC25}" srcOrd="0" destOrd="0" parTransId="{2567B502-D4AB-4AE2-9887-4BD85682579A}" sibTransId="{415F02BF-5C11-4D6D-935E-D809F0B625ED}"/>
    <dgm:cxn modelId="{80D8F754-7344-47A1-8764-BD93BFFEA183}" type="presOf" srcId="{E5E24D67-DC91-4DC7-87A2-104AD3EE984D}" destId="{6ED7262A-2EBE-4542-AFD0-0A88054783BF}" srcOrd="0" destOrd="0" presId="urn:microsoft.com/office/officeart/2005/8/layout/process2"/>
    <dgm:cxn modelId="{C812EF76-567A-4131-AFED-0847F5441EFC}" srcId="{B840A9EB-BB7B-4233-B292-835B4D64AC5C}" destId="{1B6B4D8F-677C-4105-AD7D-844BC072E96F}" srcOrd="2" destOrd="0" parTransId="{0EEB240D-2453-4B69-8AE9-F72DAF964667}" sibTransId="{B5B333DC-A9E5-488A-8392-098CCE347572}"/>
    <dgm:cxn modelId="{8424257B-86D3-410F-B3A9-1AD999251F79}" srcId="{B840A9EB-BB7B-4233-B292-835B4D64AC5C}" destId="{2D1622BC-E0BE-4B1C-875D-DD8360C5FDF8}" srcOrd="4" destOrd="0" parTransId="{AE1AF58D-0F90-4C96-86D2-FE2EC9EC4361}" sibTransId="{F0DE6495-C7A4-4B8A-B905-47F6B26B583B}"/>
    <dgm:cxn modelId="{F07FB87F-3D85-4E06-BE87-8393E83C0F28}" type="presOf" srcId="{F0DE6495-C7A4-4B8A-B905-47F6B26B583B}" destId="{91610680-F2D3-49EC-BD13-95C6F98E36A8}" srcOrd="0" destOrd="0" presId="urn:microsoft.com/office/officeart/2005/8/layout/process2"/>
    <dgm:cxn modelId="{362A178B-79B2-45C0-A8B3-FA389D6D9F89}" type="presOf" srcId="{661972B3-9397-48B1-89FA-AB83FBD1FC25}" destId="{16BDB56B-8A18-44D9-BFB6-6835728F0537}" srcOrd="0" destOrd="0" presId="urn:microsoft.com/office/officeart/2005/8/layout/process2"/>
    <dgm:cxn modelId="{42434694-3506-45DB-8062-9C5F94F95BDD}" type="presOf" srcId="{2D1622BC-E0BE-4B1C-875D-DD8360C5FDF8}" destId="{5FF103E7-5E83-4DE4-B563-3CAA72CE9EF5}" srcOrd="0" destOrd="0" presId="urn:microsoft.com/office/officeart/2005/8/layout/process2"/>
    <dgm:cxn modelId="{11C5E1D5-882C-45BA-A5C7-325EFF70A842}" type="presOf" srcId="{1B6B4D8F-677C-4105-AD7D-844BC072E96F}" destId="{48614DDF-9B7B-4BA9-8893-368893E4347D}" srcOrd="0" destOrd="0" presId="urn:microsoft.com/office/officeart/2005/8/layout/process2"/>
    <dgm:cxn modelId="{D38C4BD8-7501-4884-9783-21D03DF0C267}" type="presOf" srcId="{EC34F41A-5618-4E37-9DC3-A04AC93116EF}" destId="{78541462-6373-4496-AC8A-F19F72E27008}" srcOrd="0" destOrd="0" presId="urn:microsoft.com/office/officeart/2005/8/layout/process2"/>
    <dgm:cxn modelId="{C484DFDA-75F1-44C2-BB35-F1E18704807B}" srcId="{B840A9EB-BB7B-4233-B292-835B4D64AC5C}" destId="{9DA1DB16-8600-4A77-ADA1-4177E43F63DC}" srcOrd="1" destOrd="0" parTransId="{7FA238A6-0D0D-47AB-9E39-C08FBE7A80B8}" sibTransId="{EC34F41A-5618-4E37-9DC3-A04AC93116EF}"/>
    <dgm:cxn modelId="{8C106FDC-FB1B-4509-A508-465693F2927B}" type="presOf" srcId="{F0DE6495-C7A4-4B8A-B905-47F6B26B583B}" destId="{4A9F5E1F-A8CE-480E-A4D1-5FBD93D13A53}" srcOrd="1" destOrd="0" presId="urn:microsoft.com/office/officeart/2005/8/layout/process2"/>
    <dgm:cxn modelId="{21E7ECDD-3FA6-4F00-82A2-59BA39BFE381}" type="presOf" srcId="{B5B333DC-A9E5-488A-8392-098CCE347572}" destId="{8A275A89-B27E-4EAB-A5B9-8750D8EC3AC0}" srcOrd="0" destOrd="0" presId="urn:microsoft.com/office/officeart/2005/8/layout/process2"/>
    <dgm:cxn modelId="{075D62DF-F3B5-4FC9-8241-12D5B50E8BC1}" type="presOf" srcId="{9A1F924F-63F9-4F35-BFDB-304EEBB79935}" destId="{86EC95FD-3EDE-4CE7-947E-1DD0DE7D9BBE}" srcOrd="0" destOrd="0" presId="urn:microsoft.com/office/officeart/2005/8/layout/process2"/>
    <dgm:cxn modelId="{95167DEA-26DE-4B80-8F68-E3BC19F34FF1}" type="presOf" srcId="{B5B333DC-A9E5-488A-8392-098CCE347572}" destId="{039B46EE-3564-48AE-BEF8-C095BCEE2337}" srcOrd="1" destOrd="0" presId="urn:microsoft.com/office/officeart/2005/8/layout/process2"/>
    <dgm:cxn modelId="{B6E071EC-C91B-4DD8-8990-FC4FD311CF40}" type="presOf" srcId="{E5E24D67-DC91-4DC7-87A2-104AD3EE984D}" destId="{87A02E4A-F515-49D1-B78F-DD92B233D310}" srcOrd="1" destOrd="0" presId="urn:microsoft.com/office/officeart/2005/8/layout/process2"/>
    <dgm:cxn modelId="{922B9AEE-D2DA-4D61-8EE5-E3639A8D1AE2}" srcId="{B840A9EB-BB7B-4233-B292-835B4D64AC5C}" destId="{9A1F924F-63F9-4F35-BFDB-304EEBB79935}" srcOrd="3" destOrd="0" parTransId="{B80E3CB4-83D8-4087-949E-24137263B933}" sibTransId="{E5E24D67-DC91-4DC7-87A2-104AD3EE984D}"/>
    <dgm:cxn modelId="{8F62FF27-17CA-467C-A0B8-66C465BFF41D}" type="presParOf" srcId="{D20F6F6D-B305-42FF-874A-553F120CA719}" destId="{16BDB56B-8A18-44D9-BFB6-6835728F0537}" srcOrd="0" destOrd="0" presId="urn:microsoft.com/office/officeart/2005/8/layout/process2"/>
    <dgm:cxn modelId="{124B0FF4-91BD-4E24-A048-60DE889E3712}" type="presParOf" srcId="{D20F6F6D-B305-42FF-874A-553F120CA719}" destId="{122477C3-1849-4AEB-8259-F2994E78C470}" srcOrd="1" destOrd="0" presId="urn:microsoft.com/office/officeart/2005/8/layout/process2"/>
    <dgm:cxn modelId="{4AB324C9-56F1-4ED4-B492-F0103B4BE0EE}" type="presParOf" srcId="{122477C3-1849-4AEB-8259-F2994E78C470}" destId="{2AB719DC-76C2-4E8C-B9DA-FAF1F79ECDAF}" srcOrd="0" destOrd="0" presId="urn:microsoft.com/office/officeart/2005/8/layout/process2"/>
    <dgm:cxn modelId="{DD74BB4C-68C8-49F9-BE75-9BF4764B3CA9}" type="presParOf" srcId="{D20F6F6D-B305-42FF-874A-553F120CA719}" destId="{34791510-C3C0-48C3-8E1A-001237392834}" srcOrd="2" destOrd="0" presId="urn:microsoft.com/office/officeart/2005/8/layout/process2"/>
    <dgm:cxn modelId="{BD1348AF-BF9E-4D94-A521-4746489E0ACA}" type="presParOf" srcId="{D20F6F6D-B305-42FF-874A-553F120CA719}" destId="{78541462-6373-4496-AC8A-F19F72E27008}" srcOrd="3" destOrd="0" presId="urn:microsoft.com/office/officeart/2005/8/layout/process2"/>
    <dgm:cxn modelId="{B25B2D4B-99D1-4974-ABE4-53AE29BAC87C}" type="presParOf" srcId="{78541462-6373-4496-AC8A-F19F72E27008}" destId="{879DA08F-7BFC-4C22-82FB-0AA17A861534}" srcOrd="0" destOrd="0" presId="urn:microsoft.com/office/officeart/2005/8/layout/process2"/>
    <dgm:cxn modelId="{E523E460-8A7E-4DA0-9E8E-64B322884884}" type="presParOf" srcId="{D20F6F6D-B305-42FF-874A-553F120CA719}" destId="{48614DDF-9B7B-4BA9-8893-368893E4347D}" srcOrd="4" destOrd="0" presId="urn:microsoft.com/office/officeart/2005/8/layout/process2"/>
    <dgm:cxn modelId="{49B90ACB-105B-46C4-8C7C-48A2547539BF}" type="presParOf" srcId="{D20F6F6D-B305-42FF-874A-553F120CA719}" destId="{8A275A89-B27E-4EAB-A5B9-8750D8EC3AC0}" srcOrd="5" destOrd="0" presId="urn:microsoft.com/office/officeart/2005/8/layout/process2"/>
    <dgm:cxn modelId="{01F5A578-86B4-4E67-9245-4793B48AC6B9}" type="presParOf" srcId="{8A275A89-B27E-4EAB-A5B9-8750D8EC3AC0}" destId="{039B46EE-3564-48AE-BEF8-C095BCEE2337}" srcOrd="0" destOrd="0" presId="urn:microsoft.com/office/officeart/2005/8/layout/process2"/>
    <dgm:cxn modelId="{444FC6F0-A028-4418-B87A-DAFB3D9F2776}" type="presParOf" srcId="{D20F6F6D-B305-42FF-874A-553F120CA719}" destId="{86EC95FD-3EDE-4CE7-947E-1DD0DE7D9BBE}" srcOrd="6" destOrd="0" presId="urn:microsoft.com/office/officeart/2005/8/layout/process2"/>
    <dgm:cxn modelId="{1CD1BF46-B91D-4022-A1F2-25428AD2F7D7}" type="presParOf" srcId="{D20F6F6D-B305-42FF-874A-553F120CA719}" destId="{6ED7262A-2EBE-4542-AFD0-0A88054783BF}" srcOrd="7" destOrd="0" presId="urn:microsoft.com/office/officeart/2005/8/layout/process2"/>
    <dgm:cxn modelId="{68C2A0D5-F607-406E-B609-E163016B33D7}" type="presParOf" srcId="{6ED7262A-2EBE-4542-AFD0-0A88054783BF}" destId="{87A02E4A-F515-49D1-B78F-DD92B233D310}" srcOrd="0" destOrd="0" presId="urn:microsoft.com/office/officeart/2005/8/layout/process2"/>
    <dgm:cxn modelId="{080D5335-C937-4E68-9C46-559F44126EF5}" type="presParOf" srcId="{D20F6F6D-B305-42FF-874A-553F120CA719}" destId="{5FF103E7-5E83-4DE4-B563-3CAA72CE9EF5}" srcOrd="8" destOrd="0" presId="urn:microsoft.com/office/officeart/2005/8/layout/process2"/>
    <dgm:cxn modelId="{A9D742F6-2E9E-44C1-A5BF-795415D3BB22}" type="presParOf" srcId="{D20F6F6D-B305-42FF-874A-553F120CA719}" destId="{91610680-F2D3-49EC-BD13-95C6F98E36A8}" srcOrd="9" destOrd="0" presId="urn:microsoft.com/office/officeart/2005/8/layout/process2"/>
    <dgm:cxn modelId="{8263E5A7-B569-4C52-9E56-3FFFBBF9500B}" type="presParOf" srcId="{91610680-F2D3-49EC-BD13-95C6F98E36A8}" destId="{4A9F5E1F-A8CE-480E-A4D1-5FBD93D13A53}" srcOrd="0" destOrd="0" presId="urn:microsoft.com/office/officeart/2005/8/layout/process2"/>
    <dgm:cxn modelId="{50828D0B-57DD-41C4-9976-53CBAB709EAA}" type="presParOf" srcId="{D20F6F6D-B305-42FF-874A-553F120CA719}" destId="{3B2D7D6F-049F-4D83-BC0F-FEBF768817A3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DB56B-8A18-44D9-BFB6-6835728F0537}">
      <dsp:nvSpPr>
        <dsp:cNvPr id="0" name=""/>
        <dsp:cNvSpPr/>
      </dsp:nvSpPr>
      <dsp:spPr>
        <a:xfrm>
          <a:off x="1684682" y="5460"/>
          <a:ext cx="4479235" cy="724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GM1 on nerve, nodes of Ranvier</a:t>
          </a:r>
        </a:p>
      </dsp:txBody>
      <dsp:txXfrm>
        <a:off x="1705912" y="26690"/>
        <a:ext cx="4436775" cy="682396"/>
      </dsp:txXfrm>
    </dsp:sp>
    <dsp:sp modelId="{122477C3-1849-4AEB-8259-F2994E78C470}">
      <dsp:nvSpPr>
        <dsp:cNvPr id="0" name=""/>
        <dsp:cNvSpPr/>
      </dsp:nvSpPr>
      <dsp:spPr>
        <a:xfrm rot="5400000">
          <a:off x="3788389" y="748437"/>
          <a:ext cx="271821" cy="32618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826444" y="775619"/>
        <a:ext cx="195711" cy="190275"/>
      </dsp:txXfrm>
    </dsp:sp>
    <dsp:sp modelId="{34791510-C3C0-48C3-8E1A-001237392834}">
      <dsp:nvSpPr>
        <dsp:cNvPr id="0" name=""/>
        <dsp:cNvSpPr/>
      </dsp:nvSpPr>
      <dsp:spPr>
        <a:xfrm>
          <a:off x="1687827" y="1092744"/>
          <a:ext cx="4472944" cy="724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Anti GM1 antibody as part of molecular mimicry</a:t>
          </a:r>
        </a:p>
      </dsp:txBody>
      <dsp:txXfrm>
        <a:off x="1709057" y="1113974"/>
        <a:ext cx="4430484" cy="682396"/>
      </dsp:txXfrm>
    </dsp:sp>
    <dsp:sp modelId="{78541462-6373-4496-AC8A-F19F72E27008}">
      <dsp:nvSpPr>
        <dsp:cNvPr id="0" name=""/>
        <dsp:cNvSpPr/>
      </dsp:nvSpPr>
      <dsp:spPr>
        <a:xfrm rot="5400000">
          <a:off x="3788389" y="1835722"/>
          <a:ext cx="271821" cy="32618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826444" y="1862904"/>
        <a:ext cx="195711" cy="190275"/>
      </dsp:txXfrm>
    </dsp:sp>
    <dsp:sp modelId="{48614DDF-9B7B-4BA9-8893-368893E4347D}">
      <dsp:nvSpPr>
        <dsp:cNvPr id="0" name=""/>
        <dsp:cNvSpPr/>
      </dsp:nvSpPr>
      <dsp:spPr>
        <a:xfrm>
          <a:off x="1145722" y="2180029"/>
          <a:ext cx="5557155" cy="724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Complement mediated injury at </a:t>
          </a:r>
          <a:r>
            <a:rPr lang="en-US" sz="2400" b="1" kern="1200" dirty="0" err="1">
              <a:solidFill>
                <a:schemeClr val="tx1"/>
              </a:solidFill>
            </a:rPr>
            <a:t>Paranodal</a:t>
          </a:r>
          <a:r>
            <a:rPr lang="en-US" sz="2400" b="1" kern="1200" dirty="0">
              <a:solidFill>
                <a:schemeClr val="tx1"/>
              </a:solidFill>
            </a:rPr>
            <a:t> axon – </a:t>
          </a:r>
          <a:r>
            <a:rPr lang="en-US" sz="2400" b="1" kern="1200" dirty="0" err="1">
              <a:solidFill>
                <a:schemeClr val="tx1"/>
              </a:solidFill>
            </a:rPr>
            <a:t>glial</a:t>
          </a:r>
          <a:r>
            <a:rPr lang="en-US" sz="2400" b="1" kern="1200" dirty="0">
              <a:solidFill>
                <a:schemeClr val="tx1"/>
              </a:solidFill>
            </a:rPr>
            <a:t> junction</a:t>
          </a:r>
        </a:p>
      </dsp:txBody>
      <dsp:txXfrm>
        <a:off x="1166952" y="2201259"/>
        <a:ext cx="5514695" cy="682396"/>
      </dsp:txXfrm>
    </dsp:sp>
    <dsp:sp modelId="{8A275A89-B27E-4EAB-A5B9-8750D8EC3AC0}">
      <dsp:nvSpPr>
        <dsp:cNvPr id="0" name=""/>
        <dsp:cNvSpPr/>
      </dsp:nvSpPr>
      <dsp:spPr>
        <a:xfrm rot="5400000">
          <a:off x="3788389" y="2923007"/>
          <a:ext cx="271821" cy="32618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826444" y="2950189"/>
        <a:ext cx="195711" cy="190275"/>
      </dsp:txXfrm>
    </dsp:sp>
    <dsp:sp modelId="{86EC95FD-3EDE-4CE7-947E-1DD0DE7D9BBE}">
      <dsp:nvSpPr>
        <dsp:cNvPr id="0" name=""/>
        <dsp:cNvSpPr/>
      </dsp:nvSpPr>
      <dsp:spPr>
        <a:xfrm>
          <a:off x="1906966" y="3267314"/>
          <a:ext cx="4034667" cy="724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Disrupts the cluster of sodium channels</a:t>
          </a:r>
        </a:p>
      </dsp:txBody>
      <dsp:txXfrm>
        <a:off x="1928196" y="3288544"/>
        <a:ext cx="3992207" cy="682396"/>
      </dsp:txXfrm>
    </dsp:sp>
    <dsp:sp modelId="{6ED7262A-2EBE-4542-AFD0-0A88054783BF}">
      <dsp:nvSpPr>
        <dsp:cNvPr id="0" name=""/>
        <dsp:cNvSpPr/>
      </dsp:nvSpPr>
      <dsp:spPr>
        <a:xfrm rot="5400000">
          <a:off x="3788389" y="4010291"/>
          <a:ext cx="271821" cy="32618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826444" y="4037473"/>
        <a:ext cx="195711" cy="190275"/>
      </dsp:txXfrm>
    </dsp:sp>
    <dsp:sp modelId="{5FF103E7-5E83-4DE4-B563-3CAA72CE9EF5}">
      <dsp:nvSpPr>
        <dsp:cNvPr id="0" name=""/>
        <dsp:cNvSpPr/>
      </dsp:nvSpPr>
      <dsp:spPr>
        <a:xfrm>
          <a:off x="2474587" y="4354598"/>
          <a:ext cx="2899425" cy="724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Nerve Conduction block</a:t>
          </a:r>
        </a:p>
      </dsp:txBody>
      <dsp:txXfrm>
        <a:off x="2495817" y="4375828"/>
        <a:ext cx="2856965" cy="682396"/>
      </dsp:txXfrm>
    </dsp:sp>
    <dsp:sp modelId="{91610680-F2D3-49EC-BD13-95C6F98E36A8}">
      <dsp:nvSpPr>
        <dsp:cNvPr id="0" name=""/>
        <dsp:cNvSpPr/>
      </dsp:nvSpPr>
      <dsp:spPr>
        <a:xfrm rot="5400000">
          <a:off x="3788389" y="5097576"/>
          <a:ext cx="271821" cy="32618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826444" y="5124758"/>
        <a:ext cx="195711" cy="190275"/>
      </dsp:txXfrm>
    </dsp:sp>
    <dsp:sp modelId="{3B2D7D6F-049F-4D83-BC0F-FEBF768817A3}">
      <dsp:nvSpPr>
        <dsp:cNvPr id="0" name=""/>
        <dsp:cNvSpPr/>
      </dsp:nvSpPr>
      <dsp:spPr>
        <a:xfrm>
          <a:off x="1904994" y="5441883"/>
          <a:ext cx="4038610" cy="724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tx1"/>
              </a:solidFill>
            </a:rPr>
            <a:t>Flaccid paralysis</a:t>
          </a:r>
        </a:p>
      </dsp:txBody>
      <dsp:txXfrm>
        <a:off x="1926224" y="5463113"/>
        <a:ext cx="3996150" cy="682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6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0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6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70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8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7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6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1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22443-5137-4F00-8741-AD4918686FF0}" type="datetimeFigureOut">
              <a:rPr lang="en-US" smtClean="0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163C07-3497-4AD7-9C06-573FBD12825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3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ndrite" TargetMode="External"/><Relationship Id="rId2" Type="http://schemas.openxmlformats.org/officeDocument/2006/relationships/hyperlink" Target="http://en.wikipedia.org/wiki/Soma_(biology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Axon_hillock" TargetMode="External"/><Relationship Id="rId4" Type="http://schemas.openxmlformats.org/officeDocument/2006/relationships/hyperlink" Target="http://en.wikipedia.org/wiki/Axo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2C4B-1812-46C4-8499-46000A5EB7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7BEB0-5A31-48DF-9A95-AC30BFE5A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2600" y="3962400"/>
            <a:ext cx="4800600" cy="1676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TARUS-MBChB V</a:t>
            </a:r>
          </a:p>
        </p:txBody>
      </p:sp>
    </p:spTree>
    <p:extLst>
      <p:ext uri="{BB962C8B-B14F-4D97-AF65-F5344CB8AC3E}">
        <p14:creationId xmlns:p14="http://schemas.microsoft.com/office/powerpoint/2010/main" val="321374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229600" cy="990600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AUTOIMMUNITY; concept of molecular mimicry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sz="3200"/>
              <a:t>Georges Gullain and Jean Barre-1916</a:t>
            </a:r>
          </a:p>
          <a:p>
            <a:r>
              <a:rPr lang="en-US" sz="3200"/>
              <a:t>Toe to Nose; ascending</a:t>
            </a:r>
          </a:p>
          <a:p>
            <a:r>
              <a:rPr lang="en-US" sz="3200"/>
              <a:t>Symetrical</a:t>
            </a:r>
          </a:p>
          <a:p>
            <a:r>
              <a:rPr lang="en-US" sz="3200"/>
              <a:t>Acute monophasic</a:t>
            </a:r>
          </a:p>
          <a:p>
            <a:r>
              <a:rPr lang="en-US" sz="3200"/>
              <a:t>Non-febrile</a:t>
            </a:r>
          </a:p>
          <a:p>
            <a:r>
              <a:rPr lang="en-US" sz="3200"/>
              <a:t>Preceeded by git or resp infection</a:t>
            </a:r>
          </a:p>
          <a:p>
            <a:r>
              <a:rPr lang="en-US" sz="3200"/>
              <a:t>Progression over days to weeks</a:t>
            </a:r>
          </a:p>
          <a:p>
            <a:r>
              <a:rPr lang="en-US" sz="3200"/>
              <a:t>Maybe-CNs dysfuxtion,autonomic dysfxn and sensory disturbances</a:t>
            </a:r>
          </a:p>
          <a:p>
            <a:r>
              <a:rPr lang="en-US" sz="3200"/>
              <a:t>Abn electrodx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/>
              <a:t>ETIOLOGY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4582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70% cases –post infectious </a:t>
            </a:r>
            <a:r>
              <a:rPr lang="en-US" dirty="0"/>
              <a:t>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1-3 weeks after an acute infectious process of the respiratory or GIT systems.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20-30% cases –Campylobacter </a:t>
            </a:r>
            <a:r>
              <a:rPr lang="en-US" dirty="0" err="1"/>
              <a:t>jejuni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Other agents –EBV,CMV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Mycoplasma</a:t>
            </a:r>
            <a:r>
              <a:rPr lang="en-US" dirty="0"/>
              <a:t> </a:t>
            </a:r>
            <a:r>
              <a:rPr lang="en-US" dirty="0" err="1"/>
              <a:t>pneumoniae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Helicobacter pylori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Recent </a:t>
            </a:r>
            <a:r>
              <a:rPr lang="en-US" b="1" dirty="0" err="1"/>
              <a:t>immunisation</a:t>
            </a:r>
            <a:r>
              <a:rPr lang="en-US" b="1" dirty="0"/>
              <a:t> </a:t>
            </a:r>
            <a:r>
              <a:rPr lang="en-US" dirty="0"/>
              <a:t>–swine influenza vaccine, older rabies vaccine (nervous system)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Can be seen in patients with </a:t>
            </a:r>
            <a:r>
              <a:rPr lang="en-US" b="1" dirty="0"/>
              <a:t>lymphoma, HIV, SLE.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b="1" dirty="0"/>
              <a:t>PATHOGENESIS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066800"/>
            <a:ext cx="86106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An </a:t>
            </a:r>
            <a:r>
              <a:rPr lang="en-US" b="1" dirty="0"/>
              <a:t>autoimmune basis.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Both cellular and </a:t>
            </a:r>
            <a:r>
              <a:rPr lang="en-US" dirty="0" err="1"/>
              <a:t>humoral</a:t>
            </a:r>
            <a:r>
              <a:rPr lang="en-US" dirty="0"/>
              <a:t> immunity involved.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 cells activation – IL2, IL-6, TNF alpha, IFN gamma.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All GBS results from immune responses to non-self antigens (infectious agents, vaccines) that misdirect to host nerve tissue through a resemblance of </a:t>
            </a:r>
            <a:r>
              <a:rPr lang="en-US" dirty="0" err="1"/>
              <a:t>epitope</a:t>
            </a:r>
            <a:r>
              <a:rPr lang="en-US" dirty="0"/>
              <a:t> </a:t>
            </a:r>
            <a:r>
              <a:rPr lang="en-US" b="1" dirty="0"/>
              <a:t>(molecular mimicry).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Neural targets are </a:t>
            </a:r>
            <a:r>
              <a:rPr lang="en-US" dirty="0" err="1"/>
              <a:t>gangliosides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Anti </a:t>
            </a:r>
            <a:r>
              <a:rPr lang="en-US" dirty="0" err="1"/>
              <a:t>ganglioside</a:t>
            </a:r>
            <a:r>
              <a:rPr lang="en-US" dirty="0"/>
              <a:t> antibody –</a:t>
            </a:r>
            <a:r>
              <a:rPr lang="en-US" b="1" dirty="0"/>
              <a:t>GM1</a:t>
            </a:r>
            <a:r>
              <a:rPr lang="en-US" dirty="0"/>
              <a:t> (20-50% cases of </a:t>
            </a:r>
            <a:r>
              <a:rPr lang="en-US" dirty="0" err="1"/>
              <a:t>C.jejuni</a:t>
            </a:r>
            <a:r>
              <a:rPr lang="en-US" dirty="0"/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Anti GQ1b </a:t>
            </a:r>
            <a:r>
              <a:rPr lang="en-US" dirty="0"/>
              <a:t>antibody  - &gt;90% Miller Fisher Syndrome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685800"/>
          <a:ext cx="7848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534-F232-4F60-B4AF-BE828836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 OF GBS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7CE8-AD82-4547-8398-DFA3A083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Acute inflammatory demyelinating polyneuropathy</a:t>
            </a:r>
          </a:p>
          <a:p>
            <a:r>
              <a:rPr lang="en-US" dirty="0"/>
              <a:t>Acute motor axonal neuropathy</a:t>
            </a:r>
          </a:p>
          <a:p>
            <a:r>
              <a:rPr lang="en-US" dirty="0"/>
              <a:t>Acute motor sensory neuropathy</a:t>
            </a:r>
          </a:p>
          <a:p>
            <a:r>
              <a:rPr lang="en-US" dirty="0"/>
              <a:t>Miller fisher syndrome</a:t>
            </a:r>
          </a:p>
          <a:p>
            <a:r>
              <a:rPr lang="en-US" dirty="0"/>
              <a:t>Pharyngeal cervical brachial variant</a:t>
            </a:r>
          </a:p>
          <a:p>
            <a:r>
              <a:rPr lang="en-US" dirty="0"/>
              <a:t>Others-polyneuritis </a:t>
            </a:r>
            <a:r>
              <a:rPr lang="en-US" dirty="0" err="1"/>
              <a:t>cranialis,acute</a:t>
            </a:r>
            <a:r>
              <a:rPr lang="en-US" dirty="0"/>
              <a:t> </a:t>
            </a:r>
            <a:r>
              <a:rPr lang="en-US" dirty="0" err="1"/>
              <a:t>pandysautonomia,chronic</a:t>
            </a:r>
            <a:r>
              <a:rPr lang="en-US" dirty="0"/>
              <a:t> progressing neuropathy, chronic relapsing demyelinating neuropathy</a:t>
            </a:r>
          </a:p>
        </p:txBody>
      </p:sp>
    </p:spTree>
    <p:extLst>
      <p:ext uri="{BB962C8B-B14F-4D97-AF65-F5344CB8AC3E}">
        <p14:creationId xmlns:p14="http://schemas.microsoft.com/office/powerpoint/2010/main" val="271045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8763000" cy="1554162"/>
          </a:xfrm>
        </p:spPr>
        <p:txBody>
          <a:bodyPr>
            <a:noAutofit/>
          </a:bodyPr>
          <a:lstStyle/>
          <a:p>
            <a:r>
              <a:rPr lang="en-US" sz="3600" b="1" dirty="0"/>
              <a:t>ACUTE INFLAMMATORY DEMYELINATING POLYNEUROPATHY (AIDP)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0"/>
            <a:ext cx="8458200" cy="4800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Affects adults &gt; children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Rapid recovery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Anti GM1</a:t>
            </a:r>
            <a:r>
              <a:rPr lang="en-US" dirty="0"/>
              <a:t>  antibody (50%)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Demyelinating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First attack on Schwann cell surface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Widespread myelin damage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Lymphocyte infiltration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Variable secondary  axonal damage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AMAN (ACUTE MOTOR AXONAL NEUROPATHY)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3820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Children ,young adults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Seasonal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Recovery rapid 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Anti GD1a </a:t>
            </a:r>
            <a:r>
              <a:rPr lang="en-US" dirty="0"/>
              <a:t>antibody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Axonal degeneration (axonal damage is variable)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First attack on motor nodes of Ranvier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Macrophage activation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MILLER FISCHER VARIANT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Affects adults and children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Uncommon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Classic triad: </a:t>
            </a:r>
            <a:r>
              <a:rPr lang="en-US" b="1" dirty="0" err="1"/>
              <a:t>Ophthalmoplegia</a:t>
            </a:r>
            <a:r>
              <a:rPr lang="en-US" b="1" dirty="0"/>
              <a:t>, ataxia and </a:t>
            </a:r>
            <a:r>
              <a:rPr lang="en-US" b="1" dirty="0" err="1"/>
              <a:t>areflexia</a:t>
            </a: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Anti GQ 1b antibodies </a:t>
            </a:r>
            <a:r>
              <a:rPr lang="en-US" dirty="0"/>
              <a:t>&gt;90% (Not seen in other forms of GBS unless there is </a:t>
            </a:r>
            <a:r>
              <a:rPr lang="en-US" dirty="0" err="1"/>
              <a:t>extraocular</a:t>
            </a:r>
            <a:r>
              <a:rPr lang="en-US" dirty="0"/>
              <a:t> muscle </a:t>
            </a:r>
            <a:r>
              <a:rPr lang="en-US" dirty="0" err="1"/>
              <a:t>invovlement</a:t>
            </a:r>
            <a:r>
              <a:rPr lang="en-US" dirty="0"/>
              <a:t>)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MILLER FISCHER VARIANT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More of </a:t>
            </a:r>
            <a:r>
              <a:rPr lang="en-US" b="1" dirty="0"/>
              <a:t>GQ1b </a:t>
            </a:r>
            <a:r>
              <a:rPr lang="en-US" b="1" dirty="0" err="1"/>
              <a:t>gangliosides</a:t>
            </a:r>
            <a:r>
              <a:rPr lang="en-US" dirty="0"/>
              <a:t> in </a:t>
            </a:r>
            <a:r>
              <a:rPr lang="en-US" dirty="0" err="1"/>
              <a:t>extraocular</a:t>
            </a:r>
            <a:r>
              <a:rPr lang="en-US" dirty="0"/>
              <a:t> muscle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Cause conduction block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Pupillary</a:t>
            </a:r>
            <a:r>
              <a:rPr lang="en-US" dirty="0"/>
              <a:t> paralysis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Only 5% of GBS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6868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Introduction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Etiology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Pathogenesis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Clinical features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Differential diagnosis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Investigations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Asbury criteria for GBS diagnosis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Treatment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Summary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4582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History</a:t>
            </a:r>
            <a:r>
              <a:rPr lang="en-US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Respiratory or GI tract infection prior to onset of weakness – 1-3 weeks.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History of recent </a:t>
            </a:r>
            <a:r>
              <a:rPr lang="en-US" dirty="0" err="1"/>
              <a:t>immunisation</a:t>
            </a:r>
            <a:r>
              <a:rPr lang="en-US" dirty="0"/>
              <a:t> (rabies)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Sudden or progressive weakness over 2-3 days.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NO FEVER AT THE ONSET OF WEAKNESS.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    </a:t>
            </a:r>
            <a:r>
              <a:rPr lang="en-US" b="1" i="1" dirty="0"/>
              <a:t>FEVER AND CONSTITUTIONAL SYMPTOMS ARE ABSENT AT THE ONSET AND IF PRESENT ,CAST DOUBT ON DIAGNOSIS.</a:t>
            </a:r>
          </a:p>
          <a:p>
            <a:endParaRPr lang="en-US"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38200"/>
          </a:xfrm>
        </p:spPr>
        <p:txBody>
          <a:bodyPr/>
          <a:lstStyle/>
          <a:p>
            <a:r>
              <a:rPr lang="en-US" b="1" dirty="0"/>
              <a:t>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066800"/>
            <a:ext cx="8763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MOTOR SYSTEM 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Rapidly evolving </a:t>
            </a:r>
            <a:r>
              <a:rPr lang="en-US" b="1" dirty="0" err="1"/>
              <a:t>areflexic</a:t>
            </a:r>
            <a:r>
              <a:rPr lang="en-US" b="1" dirty="0"/>
              <a:t> motor paralysis </a:t>
            </a:r>
            <a:r>
              <a:rPr lang="en-US" dirty="0"/>
              <a:t>with or without sensory disturbance.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Ascending type of paralysis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RUBBERY LEGS.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Weakness evolves over hours  to days.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Legs affected more than arms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Accompanied by </a:t>
            </a:r>
            <a:r>
              <a:rPr lang="en-US" dirty="0" err="1"/>
              <a:t>dysesthesias</a:t>
            </a:r>
            <a:r>
              <a:rPr lang="en-US" dirty="0"/>
              <a:t> of extremities.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DEEP TENDON REFLEXES:</a:t>
            </a:r>
          </a:p>
          <a:p>
            <a:pPr>
              <a:buNone/>
            </a:pPr>
            <a:r>
              <a:rPr lang="en-US" dirty="0"/>
              <a:t>Reflexes attenuate, disappear in few days of onset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4582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CRANIAL NERVES: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Facial </a:t>
            </a:r>
            <a:r>
              <a:rPr lang="en-US" b="1" dirty="0" err="1"/>
              <a:t>diparesis</a:t>
            </a:r>
            <a:r>
              <a:rPr lang="en-US" b="1" dirty="0"/>
              <a:t> seen in </a:t>
            </a:r>
            <a:r>
              <a:rPr lang="en-US" dirty="0"/>
              <a:t>50% affected individuals.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Lower cranial nerves affected </a:t>
            </a:r>
            <a:r>
              <a:rPr lang="en-US" dirty="0"/>
              <a:t>–bulbar weakness – difficulty in handling secretions, maintaining airway.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/>
              <a:t>Ophthalmoplegia</a:t>
            </a:r>
            <a:r>
              <a:rPr lang="en-US" b="1" dirty="0"/>
              <a:t> –M</a:t>
            </a:r>
            <a:r>
              <a:rPr lang="en-US" dirty="0"/>
              <a:t>iller </a:t>
            </a:r>
            <a:r>
              <a:rPr lang="en-US" b="1" dirty="0"/>
              <a:t>F</a:t>
            </a:r>
            <a:r>
              <a:rPr lang="en-US" dirty="0"/>
              <a:t>ischer variant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/>
              <a:t>Pupillary</a:t>
            </a:r>
            <a:r>
              <a:rPr lang="en-US" b="1" dirty="0"/>
              <a:t> paralysis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Optic atrophy</a:t>
            </a:r>
          </a:p>
          <a:p>
            <a:pPr>
              <a:buNone/>
            </a:pP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800" b="1" dirty="0"/>
              <a:t> SENSORY SYSTEM:</a:t>
            </a:r>
            <a:endParaRPr lang="en-US" sz="3800" dirty="0"/>
          </a:p>
          <a:p>
            <a:pPr>
              <a:buFont typeface="Wingdings" pitchFamily="2" charset="2"/>
              <a:buChar char="§"/>
            </a:pPr>
            <a:r>
              <a:rPr lang="en-US" sz="3800" dirty="0"/>
              <a:t>Largely </a:t>
            </a:r>
            <a:r>
              <a:rPr lang="en-US" sz="3800" dirty="0" err="1"/>
              <a:t>myelinated</a:t>
            </a:r>
            <a:r>
              <a:rPr lang="en-US" sz="3800" dirty="0"/>
              <a:t> </a:t>
            </a:r>
            <a:r>
              <a:rPr lang="en-US" sz="3800" dirty="0" err="1"/>
              <a:t>fibres</a:t>
            </a:r>
            <a:r>
              <a:rPr lang="en-US" sz="3800" dirty="0"/>
              <a:t> are severely affected.</a:t>
            </a:r>
          </a:p>
          <a:p>
            <a:pPr>
              <a:buFont typeface="Wingdings" pitchFamily="2" charset="2"/>
              <a:buChar char="§"/>
            </a:pPr>
            <a:r>
              <a:rPr lang="en-US" sz="3800" dirty="0" err="1"/>
              <a:t>Proprioception</a:t>
            </a:r>
            <a:r>
              <a:rPr lang="en-US" sz="3800" dirty="0"/>
              <a:t> is more affected than pain or  temperature sensation.</a:t>
            </a:r>
          </a:p>
          <a:p>
            <a:pPr>
              <a:buNone/>
            </a:pPr>
            <a:endParaRPr lang="en-US" sz="3800" dirty="0"/>
          </a:p>
          <a:p>
            <a:pPr>
              <a:buFont typeface="Wingdings" pitchFamily="2" charset="2"/>
              <a:buChar char="q"/>
            </a:pPr>
            <a:r>
              <a:rPr lang="en-US" sz="3800" b="1" dirty="0"/>
              <a:t> BLADDER:</a:t>
            </a:r>
          </a:p>
          <a:p>
            <a:pPr>
              <a:buFont typeface="Wingdings" pitchFamily="2" charset="2"/>
              <a:buChar char="§"/>
            </a:pPr>
            <a:r>
              <a:rPr lang="en-US" sz="3800" dirty="0"/>
              <a:t>Only in severe cases, transiently.</a:t>
            </a:r>
          </a:p>
          <a:p>
            <a:pPr>
              <a:buFont typeface="Wingdings" pitchFamily="2" charset="2"/>
              <a:buChar char="§"/>
            </a:pPr>
            <a:r>
              <a:rPr lang="en-US" sz="3800" dirty="0"/>
              <a:t>If bladder dysfunction is a prominent feature and comes early in the course, think other diagnosis than GBS – spinal cord disease.</a:t>
            </a:r>
          </a:p>
          <a:p>
            <a:pPr>
              <a:buNone/>
            </a:pPr>
            <a:r>
              <a:rPr lang="en-US" sz="2400" dirty="0"/>
              <a:t>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28600"/>
            <a:ext cx="8229600" cy="868362"/>
          </a:xfrm>
        </p:spPr>
        <p:txBody>
          <a:bodyPr/>
          <a:lstStyle/>
          <a:p>
            <a:r>
              <a:rPr lang="en-US" b="1" dirty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43000"/>
            <a:ext cx="8534400" cy="5486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PAIN: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Deep aching pain may be present the previous day in weakened muscles.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Initially at onset  – neck, shoulder, back, diffusely over spine -50% cases.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Dysesthetic</a:t>
            </a:r>
            <a:r>
              <a:rPr lang="en-US" dirty="0"/>
              <a:t> pain in extremities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Usually self limited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Responds to analgesics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AUTONOMIC INVOLVEMENT: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Common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Seen even in mild cases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Wide fluctuation in blood pressure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Postural hypotension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Cardiac </a:t>
            </a:r>
            <a:r>
              <a:rPr lang="en-US" dirty="0" err="1"/>
              <a:t>dysrryhthmias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/>
              <a:t>Close monitoring and management needed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Can be fatal.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Symptom progression: Motor weakness rapidly progresses initially but ceases by 4 weeks. Nadir attained by </a:t>
            </a:r>
            <a:r>
              <a:rPr lang="en-US" b="1" dirty="0"/>
              <a:t>2 weeks in 50%</a:t>
            </a:r>
            <a:r>
              <a:rPr lang="en-US" dirty="0"/>
              <a:t>, </a:t>
            </a:r>
            <a:r>
              <a:rPr lang="en-US" b="1" dirty="0"/>
              <a:t>3 weeks 80%</a:t>
            </a:r>
            <a:r>
              <a:rPr lang="en-US" dirty="0"/>
              <a:t>, and </a:t>
            </a:r>
            <a:r>
              <a:rPr lang="en-US" b="1" dirty="0"/>
              <a:t>90% by 4 weeks.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"/>
            <a:ext cx="8229600" cy="1066800"/>
          </a:xfrm>
        </p:spPr>
        <p:txBody>
          <a:bodyPr>
            <a:normAutofit/>
          </a:bodyPr>
          <a:lstStyle/>
          <a:p>
            <a:r>
              <a:rPr lang="en-US" b="1" dirty="0"/>
              <a:t>ASBURY CRITERIA FOR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19202"/>
            <a:ext cx="8534400" cy="5333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REQUIRED :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#1. Progressive weakness of 2 or more limbs  </a:t>
            </a:r>
          </a:p>
          <a:p>
            <a:pPr>
              <a:buNone/>
            </a:pPr>
            <a:r>
              <a:rPr lang="en-US" dirty="0"/>
              <a:t>          due to neuropathy.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#2. </a:t>
            </a:r>
            <a:r>
              <a:rPr lang="en-US" dirty="0" err="1"/>
              <a:t>Areflexia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#3. Disease course &lt; 4 weeks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#4. Exclusion of other causes (</a:t>
            </a:r>
            <a:r>
              <a:rPr lang="en-US" dirty="0" err="1"/>
              <a:t>vasculitis</a:t>
            </a:r>
            <a:r>
              <a:rPr lang="en-US" dirty="0"/>
              <a:t>, </a:t>
            </a:r>
            <a:r>
              <a:rPr lang="en-US" dirty="0" err="1"/>
              <a:t>Polyarteritis</a:t>
            </a:r>
            <a:r>
              <a:rPr lang="en-US" dirty="0"/>
              <a:t> </a:t>
            </a:r>
            <a:r>
              <a:rPr lang="en-US" dirty="0" err="1"/>
              <a:t>Nodosa</a:t>
            </a:r>
            <a:r>
              <a:rPr lang="en-US" dirty="0"/>
              <a:t>, SLE, </a:t>
            </a:r>
            <a:r>
              <a:rPr lang="en-US" dirty="0" err="1"/>
              <a:t>Churg</a:t>
            </a:r>
            <a:r>
              <a:rPr lang="en-US" dirty="0"/>
              <a:t> </a:t>
            </a:r>
            <a:r>
              <a:rPr lang="en-US" dirty="0" err="1"/>
              <a:t>strauss</a:t>
            </a:r>
            <a:r>
              <a:rPr lang="en-US" dirty="0"/>
              <a:t> syndrome, toxins, lead, botulism, </a:t>
            </a:r>
            <a:r>
              <a:rPr lang="en-US" dirty="0" err="1"/>
              <a:t>diptheria</a:t>
            </a:r>
            <a:r>
              <a:rPr lang="en-US" dirty="0"/>
              <a:t>, </a:t>
            </a:r>
            <a:r>
              <a:rPr lang="en-US" dirty="0" err="1"/>
              <a:t>porphyria</a:t>
            </a:r>
            <a:r>
              <a:rPr lang="en-US" dirty="0"/>
              <a:t>, </a:t>
            </a:r>
            <a:r>
              <a:rPr lang="en-US" dirty="0" err="1"/>
              <a:t>cauda</a:t>
            </a:r>
            <a:r>
              <a:rPr lang="en-US" dirty="0"/>
              <a:t> </a:t>
            </a:r>
            <a:r>
              <a:rPr lang="en-US" dirty="0" err="1"/>
              <a:t>equinal</a:t>
            </a:r>
            <a:r>
              <a:rPr lang="en-US" dirty="0"/>
              <a:t> syndrome)</a:t>
            </a:r>
          </a:p>
        </p:txBody>
      </p:sp>
    </p:spTree>
    <p:extLst>
      <p:ext uri="{BB962C8B-B14F-4D97-AF65-F5344CB8AC3E}">
        <p14:creationId xmlns:p14="http://schemas.microsoft.com/office/powerpoint/2010/main" val="3166510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C4DF-5500-4CD2-925F-B233ACD3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ASBURY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2C7B-4F51-4B43-BDA1-50157678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/>
              <a:t>SUPPORTIVE: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#1. Relatively symmetric weakness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#2. Mild sensory involvement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#3. Facial nerve or other cranial nerve  </a:t>
            </a:r>
          </a:p>
          <a:p>
            <a:pPr>
              <a:buNone/>
            </a:pPr>
            <a:r>
              <a:rPr lang="en-US" b="1" dirty="0"/>
              <a:t>           involvement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#4. Absence of fever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#5. Typical CSF profile (acellular, increase in </a:t>
            </a:r>
          </a:p>
          <a:p>
            <a:pPr>
              <a:buNone/>
            </a:pPr>
            <a:r>
              <a:rPr lang="en-US" b="1" dirty="0"/>
              <a:t>           protein level)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#6. Electrophysiologic evidence of </a:t>
            </a:r>
          </a:p>
          <a:p>
            <a:pPr>
              <a:buNone/>
            </a:pPr>
            <a:r>
              <a:rPr lang="en-US" b="1" dirty="0"/>
              <a:t>          demyelination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Modified ASBURY CRITERIA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639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DIFFERENTIAL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Acute </a:t>
            </a:r>
            <a:r>
              <a:rPr lang="en-US" dirty="0" err="1"/>
              <a:t>myelopathy</a:t>
            </a:r>
            <a:r>
              <a:rPr lang="en-US" dirty="0"/>
              <a:t> – back pain, sphincter disturbances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Botulism –early loss of </a:t>
            </a:r>
            <a:r>
              <a:rPr lang="en-US" dirty="0" err="1"/>
              <a:t>pupillary</a:t>
            </a:r>
            <a:r>
              <a:rPr lang="en-US" dirty="0"/>
              <a:t> activity, descending paralysis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Diphtheria –early </a:t>
            </a:r>
            <a:r>
              <a:rPr lang="en-US" dirty="0" err="1"/>
              <a:t>oropharyngeal</a:t>
            </a:r>
            <a:r>
              <a:rPr lang="en-US" dirty="0"/>
              <a:t> involvement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Lyme disease </a:t>
            </a:r>
            <a:r>
              <a:rPr lang="en-US" dirty="0" err="1"/>
              <a:t>polyradiculitis</a:t>
            </a: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dirty="0" err="1"/>
              <a:t>Porphyria</a:t>
            </a:r>
            <a:r>
              <a:rPr lang="en-US" dirty="0"/>
              <a:t> –abdominal </a:t>
            </a:r>
            <a:r>
              <a:rPr lang="en-US" dirty="0" err="1"/>
              <a:t>pain,seizure</a:t>
            </a:r>
            <a:r>
              <a:rPr lang="en-US" dirty="0"/>
              <a:t>, psychosis</a:t>
            </a:r>
          </a:p>
          <a:p>
            <a:pPr>
              <a:buFont typeface="Wingdings" pitchFamily="2" charset="2"/>
              <a:buChar char="§"/>
            </a:pPr>
            <a:r>
              <a:rPr lang="en-US" dirty="0" err="1"/>
              <a:t>Vasculitic</a:t>
            </a:r>
            <a:r>
              <a:rPr lang="en-US" dirty="0"/>
              <a:t>  neuropathy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655D-3DCC-4933-BF67-8B05EE853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22FD-0F6C-43E8-BE13-7D090AD3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Organization of the nervous system</a:t>
            </a:r>
          </a:p>
          <a:p>
            <a:r>
              <a:rPr lang="en-US" dirty="0"/>
              <a:t>Neuron structure-</a:t>
            </a:r>
            <a:r>
              <a:rPr lang="en-US" dirty="0" err="1"/>
              <a:t>fxns</a:t>
            </a:r>
            <a:r>
              <a:rPr lang="en-US" dirty="0"/>
              <a:t> of myelin sheath</a:t>
            </a:r>
          </a:p>
          <a:p>
            <a:r>
              <a:rPr lang="en-US" dirty="0"/>
              <a:t>Upper motor lesion vs lower motor lesion</a:t>
            </a:r>
          </a:p>
          <a:p>
            <a:r>
              <a:rPr lang="en-US" dirty="0"/>
              <a:t>CNS exam</a:t>
            </a:r>
          </a:p>
          <a:p>
            <a:r>
              <a:rPr lang="en-US" dirty="0"/>
              <a:t>HC-consciousness, orientation, cognition (memory, intellect, concentration, judgement), appearance and </a:t>
            </a:r>
            <a:r>
              <a:rPr lang="en-US" dirty="0" err="1"/>
              <a:t>behaviour</a:t>
            </a:r>
            <a:r>
              <a:rPr lang="en-US" dirty="0"/>
              <a:t> .</a:t>
            </a:r>
          </a:p>
          <a:p>
            <a:r>
              <a:rPr lang="en-US" dirty="0"/>
              <a:t>Speech</a:t>
            </a:r>
          </a:p>
          <a:p>
            <a:r>
              <a:rPr lang="en-US" dirty="0"/>
              <a:t>CNs</a:t>
            </a:r>
          </a:p>
          <a:p>
            <a:r>
              <a:rPr lang="en-US" dirty="0"/>
              <a:t>Meningism-neck softness, kerning, </a:t>
            </a:r>
            <a:r>
              <a:rPr lang="en-US" dirty="0" err="1"/>
              <a:t>brudnziski</a:t>
            </a:r>
            <a:endParaRPr lang="en-US" dirty="0"/>
          </a:p>
          <a:p>
            <a:r>
              <a:rPr lang="en-US" dirty="0"/>
              <a:t>Motor- bulk, tone, power , reflexes , cerebellar </a:t>
            </a:r>
            <a:r>
              <a:rPr lang="en-US" dirty="0" err="1"/>
              <a:t>fxn</a:t>
            </a:r>
            <a:r>
              <a:rPr lang="en-US" dirty="0"/>
              <a:t>( coordination[heel shin ,dysdiadokokinesia , </a:t>
            </a:r>
            <a:r>
              <a:rPr lang="en-US" dirty="0" err="1"/>
              <a:t>rhombergs</a:t>
            </a:r>
            <a:r>
              <a:rPr lang="en-US" dirty="0"/>
              <a:t> test , past-pointing] ,gait- </a:t>
            </a:r>
            <a:r>
              <a:rPr lang="en-US" dirty="0" err="1"/>
              <a:t>sparstic</a:t>
            </a:r>
            <a:r>
              <a:rPr lang="en-US" dirty="0"/>
              <a:t> hemiplegic </a:t>
            </a:r>
            <a:r>
              <a:rPr lang="en-US" dirty="0" err="1"/>
              <a:t>gait,festinant</a:t>
            </a:r>
            <a:r>
              <a:rPr lang="en-US" dirty="0"/>
              <a:t>, waddling, shuffling, sensory cerebellar ataxia. ), involuntary mvt</a:t>
            </a:r>
          </a:p>
          <a:p>
            <a:r>
              <a:rPr lang="en-US" dirty="0"/>
              <a:t>Sensory- pain, temperature, crude touch; position sense vibration &amp; fine touch ; recognition of size, weight and form; two point discrimination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37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DIFFERENTIAL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Poliomyelitis (with fever, </a:t>
            </a:r>
            <a:r>
              <a:rPr lang="en-US" dirty="0" err="1"/>
              <a:t>meningeal</a:t>
            </a:r>
            <a:r>
              <a:rPr lang="en-US" dirty="0"/>
              <a:t> signs)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Brain stem ischemia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Critical illness neuropathy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Myasthenia gravis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Organophosphate  poisoning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458200" cy="5181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CSF :</a:t>
            </a:r>
          </a:p>
          <a:p>
            <a:r>
              <a:rPr lang="en-US" dirty="0"/>
              <a:t>Raised CSF protein 1-10 g/l (100-1000mg/dl)</a:t>
            </a:r>
          </a:p>
          <a:p>
            <a:r>
              <a:rPr lang="en-US" dirty="0"/>
              <a:t>Without accompanied by pleocytosis </a:t>
            </a:r>
          </a:p>
          <a:p>
            <a:r>
              <a:rPr lang="en-US" dirty="0">
                <a:solidFill>
                  <a:srgbClr val="FF0000"/>
                </a:solidFill>
              </a:rPr>
              <a:t>CYTOALBUMINOLOGICAL DISSOSCIATION</a:t>
            </a:r>
          </a:p>
          <a:p>
            <a:r>
              <a:rPr lang="en-US" dirty="0"/>
              <a:t>Usually normal in &lt;48 hrs</a:t>
            </a:r>
          </a:p>
          <a:p>
            <a:r>
              <a:rPr lang="en-US" dirty="0"/>
              <a:t>Increased proteins at the end of first week</a:t>
            </a:r>
          </a:p>
          <a:p>
            <a:r>
              <a:rPr lang="en-US" dirty="0"/>
              <a:t>Think of HIV ,CMV in case of pleocytosis.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9069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ELECTRODIAGNOSTIC TESTS:</a:t>
            </a:r>
          </a:p>
          <a:p>
            <a:pPr>
              <a:buNone/>
            </a:pPr>
            <a:r>
              <a:rPr lang="en-US" dirty="0"/>
              <a:t>May be normal</a:t>
            </a:r>
          </a:p>
          <a:p>
            <a:pPr>
              <a:buNone/>
            </a:pPr>
            <a:r>
              <a:rPr lang="en-US" dirty="0"/>
              <a:t>Lags behind clinical events</a:t>
            </a:r>
          </a:p>
          <a:p>
            <a:pPr>
              <a:buNone/>
            </a:pPr>
            <a:r>
              <a:rPr lang="en-US" dirty="0" err="1"/>
              <a:t>Demyelination</a:t>
            </a:r>
            <a:r>
              <a:rPr lang="en-US" dirty="0"/>
              <a:t>  - Prolonged distal latencies, conduction velocity slowing, conduction block.</a:t>
            </a:r>
          </a:p>
          <a:p>
            <a:pPr>
              <a:buNone/>
            </a:pPr>
            <a:r>
              <a:rPr lang="en-US" dirty="0"/>
              <a:t>Reduced amplitude of compound action potential without conduction slowing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4582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All require </a:t>
            </a:r>
            <a:r>
              <a:rPr lang="en-US" dirty="0" err="1"/>
              <a:t>hospitalisation</a:t>
            </a: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Initiate Rx as soon as possible, </a:t>
            </a:r>
            <a:r>
              <a:rPr lang="en-US" b="1" dirty="0"/>
              <a:t>each day counts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2 weeks after the first  motor symptoms –  </a:t>
            </a:r>
          </a:p>
          <a:p>
            <a:pPr>
              <a:buNone/>
            </a:pPr>
            <a:r>
              <a:rPr lang="en-US" dirty="0"/>
              <a:t>     immunotherapy is no longer effective.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IVIG ( Intravenous Immunoglobulin)</a:t>
            </a:r>
          </a:p>
          <a:p>
            <a:pP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b="1" dirty="0" err="1"/>
              <a:t>Plasmapheresis</a:t>
            </a:r>
            <a:endParaRPr lang="en-US" b="1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 Combination is not effective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181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IVIG </a:t>
            </a:r>
            <a:r>
              <a:rPr lang="en-US" dirty="0"/>
              <a:t>- first choice, easy to administer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Five daily (each day)infusions to total 2g/kg body weight (</a:t>
            </a:r>
            <a:r>
              <a:rPr lang="en-US" dirty="0" err="1"/>
              <a:t>i.e</a:t>
            </a:r>
            <a:r>
              <a:rPr lang="en-US" dirty="0"/>
              <a:t>, 0.4mg/kg/day)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b="1" dirty="0" err="1"/>
              <a:t>Plasmapheresis</a:t>
            </a:r>
            <a:r>
              <a:rPr lang="en-US" b="1" dirty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 40-50ml/kg four times a week</a:t>
            </a:r>
          </a:p>
          <a:p>
            <a:r>
              <a:rPr lang="en-US" dirty="0"/>
              <a:t>Treatment reduces the need for ventilation by half, increases full recovery at an year.</a:t>
            </a:r>
          </a:p>
          <a:p>
            <a:r>
              <a:rPr lang="en-US" b="1" dirty="0" err="1"/>
              <a:t>Glucocorticoids</a:t>
            </a:r>
            <a:r>
              <a:rPr lang="en-US" b="1" dirty="0"/>
              <a:t> (steroids) are not effective in GBS.</a:t>
            </a:r>
          </a:p>
          <a:p>
            <a:r>
              <a:rPr lang="en-US" dirty="0"/>
              <a:t>Conservative management in mild cases.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 Severe Cases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Critical care setting (ICU, HDU)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Attention to vital capacity, heart rhythm, blood pressure, nutrition, DVT, cardiovascular  status, tracheotomy, chest physiotherapy.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30% require ventilation, some for prolonged periods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Physiotherapy is also important.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PROGNOSIS/ FOLLOW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458200" cy="5410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Approximately 85% of patients with GBS achieve a full functional recovery within several months to a year,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 Minor findings on examination (such as </a:t>
            </a:r>
            <a:r>
              <a:rPr lang="en-US" dirty="0" err="1"/>
              <a:t>areflexia</a:t>
            </a:r>
            <a:r>
              <a:rPr lang="en-US" dirty="0"/>
              <a:t>) may persist and patients often complain of continued symptoms, including fatigue. 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The mortality rate is &lt;5% in optimal settings; death usually results from secondary pulmonary complications. The outlook is worst in patients with severe proximal motor and sensory axonal damage.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4582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Acute rapidly evolving </a:t>
            </a:r>
            <a:r>
              <a:rPr lang="en-US" dirty="0" err="1"/>
              <a:t>areflexic</a:t>
            </a:r>
            <a:r>
              <a:rPr lang="en-US" dirty="0"/>
              <a:t> ascending motor paralysis with or without sensory disturbances.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Fever is absent at the onset of weakness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Bladder involvement in  severe cases – transient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Campylobacter </a:t>
            </a:r>
            <a:r>
              <a:rPr lang="en-US" dirty="0" err="1"/>
              <a:t>jejuni</a:t>
            </a:r>
            <a:r>
              <a:rPr lang="en-US" dirty="0"/>
              <a:t> 20-30 % cases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Autoimmune basis, molecular mimicry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Anti GM1 antibody (MC),anti GD1a,anti GQ1b (MFS)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Autonomic involvement is common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Facial nerve is the one most commonly affected cranial nerve, optic nerve may also be affected.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30% require </a:t>
            </a:r>
            <a:r>
              <a:rPr lang="en-US" dirty="0" err="1"/>
              <a:t>ventilatory</a:t>
            </a:r>
            <a:r>
              <a:rPr lang="en-US" dirty="0"/>
              <a:t> support.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Course is usually &lt; 4 weeks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Typical CSF profile shows high protein, no pleocytosis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Electrographically conduction block present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Treatment as soon as possible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0647-709A-4142-8182-67327A28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F6B61-845B-4AC3-974B-E7C4FFDC2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TERMS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Dysesthesias</a:t>
            </a:r>
            <a:r>
              <a:rPr lang="en-US" dirty="0"/>
              <a:t> – an </a:t>
            </a:r>
            <a:r>
              <a:rPr lang="en-US" b="1" dirty="0"/>
              <a:t>UNPLEASANT ABNORMAL </a:t>
            </a:r>
            <a:r>
              <a:rPr lang="en-US" dirty="0"/>
              <a:t>sensation produced by NORMAL stimuli.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err="1"/>
              <a:t>Paresthesias</a:t>
            </a:r>
            <a:r>
              <a:rPr lang="en-US" b="1" dirty="0"/>
              <a:t> </a:t>
            </a:r>
            <a:r>
              <a:rPr lang="en-US" dirty="0"/>
              <a:t>– an abnormal sensation in ABSENCE of external stimulus.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Allodynia </a:t>
            </a:r>
            <a:r>
              <a:rPr lang="en-US" dirty="0"/>
              <a:t>– pain from NON NOXIOUS STIMULUS to normal skin.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/>
              <a:t>Hyperpathia </a:t>
            </a:r>
            <a:r>
              <a:rPr lang="en-US" dirty="0"/>
              <a:t>– abnormal EXAGGERATED response to PAINFUL stimuli.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92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IVIG, </a:t>
            </a:r>
            <a:r>
              <a:rPr lang="en-US" dirty="0" err="1"/>
              <a:t>plasmapheresis</a:t>
            </a:r>
            <a:r>
              <a:rPr lang="en-US" dirty="0"/>
              <a:t> –both are equally good</a:t>
            </a:r>
          </a:p>
          <a:p>
            <a:pPr>
              <a:buFont typeface="Wingdings" pitchFamily="2" charset="2"/>
              <a:buChar char="q"/>
            </a:pPr>
            <a:r>
              <a:rPr lang="en-US" dirty="0" err="1"/>
              <a:t>Glucocorticoids</a:t>
            </a:r>
            <a:r>
              <a:rPr lang="en-US" dirty="0"/>
              <a:t> are not effective in GBS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Think of Miller </a:t>
            </a:r>
            <a:r>
              <a:rPr lang="en-US" dirty="0" err="1"/>
              <a:t>fischer</a:t>
            </a:r>
            <a:r>
              <a:rPr lang="en-US" dirty="0"/>
              <a:t> variant in presence of </a:t>
            </a:r>
            <a:r>
              <a:rPr lang="en-US" dirty="0" err="1"/>
              <a:t>ophthalmoplegia</a:t>
            </a:r>
            <a:r>
              <a:rPr lang="en-US" dirty="0"/>
              <a:t>, ataxia, </a:t>
            </a:r>
            <a:r>
              <a:rPr lang="en-US" dirty="0" err="1"/>
              <a:t>areflexia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458200" cy="533400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FE1B-8F0C-4F64-8CB1-BF54866B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F28D-5CAC-4DC5-ADC1-8D27FAE44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typical neuron possesses a cell body (often called the </a:t>
            </a:r>
            <a:r>
              <a:rPr lang="en-US" dirty="0">
                <a:hlinkClick r:id="rId2" tooltip="Soma (biology)"/>
              </a:rPr>
              <a:t>soma</a:t>
            </a:r>
            <a:r>
              <a:rPr lang="en-US" dirty="0"/>
              <a:t>), </a:t>
            </a:r>
            <a:r>
              <a:rPr lang="en-US" dirty="0">
                <a:hlinkClick r:id="rId3" tooltip="Dendrite"/>
              </a:rPr>
              <a:t>dendrites</a:t>
            </a:r>
            <a:r>
              <a:rPr lang="en-US" dirty="0"/>
              <a:t>, and an </a:t>
            </a:r>
            <a:r>
              <a:rPr lang="en-US" dirty="0">
                <a:hlinkClick r:id="rId4" tooltip="Axon"/>
              </a:rPr>
              <a:t>axon</a:t>
            </a:r>
            <a:r>
              <a:rPr lang="en-US" dirty="0"/>
              <a:t>. </a:t>
            </a:r>
          </a:p>
          <a:p>
            <a:r>
              <a:rPr lang="en-US" dirty="0"/>
              <a:t>Dendrites are thin structures that arise from the cell body,  a complex "dendritic tree". </a:t>
            </a:r>
          </a:p>
          <a:p>
            <a:r>
              <a:rPr lang="en-US" dirty="0"/>
              <a:t>An axon is a special cellular extension that arises from the cell body at a site called the </a:t>
            </a:r>
            <a:r>
              <a:rPr lang="en-US" dirty="0">
                <a:hlinkClick r:id="rId5" tooltip="Axon hillock"/>
              </a:rPr>
              <a:t>axon hillock</a:t>
            </a:r>
            <a:r>
              <a:rPr lang="en-US" dirty="0"/>
              <a:t> .</a:t>
            </a:r>
          </a:p>
          <a:p>
            <a:r>
              <a:rPr lang="en-US" dirty="0"/>
              <a:t> The cell body of a neuron frequently gives rise to multiple dendrites, but never to more than one axon, although the axon may branch hundreds of times before it terminates. one neuron to a dendrite of another. </a:t>
            </a:r>
          </a:p>
          <a:p>
            <a:r>
              <a:rPr lang="en-US" dirty="0"/>
              <a:t>exceptions to these rules: neurons that lack dendrites, neurons that have no axon, synapses that connect an axon to another axon or a dendrite to another dendrite, etc.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-762000"/>
            <a:ext cx="10972800" cy="6934199"/>
          </a:xfrm>
        </p:spPr>
        <p:txBody>
          <a:bodyPr>
            <a:noAutofit/>
          </a:bodyPr>
          <a:lstStyle/>
          <a:p>
            <a:r>
              <a:rPr lang="en-US" dirty="0"/>
              <a:t>At the majority of synapses, signals are sent from the axon of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5000" y="137160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Neuron Structure</a:t>
            </a:r>
          </a:p>
        </p:txBody>
      </p:sp>
      <p:pic>
        <p:nvPicPr>
          <p:cNvPr id="7" name="Picture 2" descr="Structure of a Neuron - Owlcation">
            <a:extLst>
              <a:ext uri="{FF2B5EF4-FFF2-40B4-BE49-F238E27FC236}">
                <a16:creationId xmlns:a16="http://schemas.microsoft.com/office/drawing/2014/main" id="{F4151CC0-22B4-4E1F-A184-284497A2C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33600"/>
            <a:ext cx="11201400" cy="436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B43-F4A3-4637-B175-4F54161F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3020-3DEA-44B4-A155-1F452F28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200" b="1" dirty="0"/>
              <a:t>GANGLIOSIDES</a:t>
            </a:r>
            <a:r>
              <a:rPr lang="en-US" sz="3200" dirty="0"/>
              <a:t>: Glycoconjugates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Complex  glycosphingolipids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One or more </a:t>
            </a:r>
            <a:r>
              <a:rPr lang="en-US" sz="3200" b="1" dirty="0"/>
              <a:t>sialic acid </a:t>
            </a:r>
            <a:r>
              <a:rPr lang="en-US" sz="3200" dirty="0"/>
              <a:t>residues.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Involved in cell-cell interactions, modulation of receptors, regulation of growth.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Seen on plasma membrane of cells.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Abundant in human nervous tissue, nodes of Ranvier.</a:t>
            </a:r>
          </a:p>
          <a:p>
            <a:pPr>
              <a:buFont typeface="Wingdings" pitchFamily="2" charset="2"/>
              <a:buChar char="§"/>
            </a:pPr>
            <a:r>
              <a:rPr lang="en-US" sz="3200" dirty="0"/>
              <a:t>Targets for antibody mediated attack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906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         </a:t>
            </a:r>
            <a:r>
              <a:rPr lang="en-US" b="1" dirty="0"/>
              <a:t>Demyelination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A </a:t>
            </a:r>
            <a:r>
              <a:rPr lang="en-US" sz="2400" b="1" dirty="0"/>
              <a:t>demyelinating disease</a:t>
            </a:r>
            <a:r>
              <a:rPr lang="en-US" sz="2400" dirty="0"/>
              <a:t> is any disease of the nervous system in which the myelin sheath of neurons is damaged. 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This impairs the conduction of signals in the affected nerves, causing impairment in sensation, movement, cognition, or other functions depending on which nerves are involved.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/>
              <a:t>Conditions associated with acute demyelination include; optic neuritis, acute transverse </a:t>
            </a:r>
            <a:r>
              <a:rPr lang="en-US" sz="2400" dirty="0" err="1"/>
              <a:t>myelitis,acute</a:t>
            </a:r>
            <a:r>
              <a:rPr lang="en-US" sz="2400" dirty="0"/>
              <a:t> disseminated encephalomyelitis(ADEM)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520</TotalTime>
  <Words>1827</Words>
  <Application>Microsoft Office PowerPoint</Application>
  <PresentationFormat>Widescreen</PresentationFormat>
  <Paragraphs>266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Gill Sans MT</vt:lpstr>
      <vt:lpstr>Wingdings</vt:lpstr>
      <vt:lpstr>Gallery</vt:lpstr>
      <vt:lpstr>GBS</vt:lpstr>
      <vt:lpstr>OUTLINE </vt:lpstr>
      <vt:lpstr>INTRODUCTION</vt:lpstr>
      <vt:lpstr>Introduction </vt:lpstr>
      <vt:lpstr>INTRODUCTION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ETIOLOGY</vt:lpstr>
      <vt:lpstr>PATHOGENESIS</vt:lpstr>
      <vt:lpstr>PowerPoint Presentation</vt:lpstr>
      <vt:lpstr>SUBTYPES OF GBS</vt:lpstr>
      <vt:lpstr>ACUTE INFLAMMATORY DEMYELINATING POLYNEUROPATHY (AIDP) </vt:lpstr>
      <vt:lpstr>AMAN (ACUTE MOTOR AXONAL NEUROPATHY)</vt:lpstr>
      <vt:lpstr>MILLER FISCHER VARIANT </vt:lpstr>
      <vt:lpstr>MILLER FISCHER VARIANT </vt:lpstr>
      <vt:lpstr>CLINICAL FEATURES</vt:lpstr>
      <vt:lpstr>CLINICAL FEATURES</vt:lpstr>
      <vt:lpstr>CLINICAL FEATURES</vt:lpstr>
      <vt:lpstr>CLINICAL FEATURES</vt:lpstr>
      <vt:lpstr>CLINICAL FEATURES</vt:lpstr>
      <vt:lpstr>CLINICAL FEATURES</vt:lpstr>
      <vt:lpstr>CLINICAL FEATURES</vt:lpstr>
      <vt:lpstr>ASBURY CRITERIA FOR DIAGNOSIS</vt:lpstr>
      <vt:lpstr>ASBURY CRITERIA</vt:lpstr>
      <vt:lpstr>DIFFERENTIAL DIAGNOSIS</vt:lpstr>
      <vt:lpstr>DIFFERENTIAL DIAGNOSIS</vt:lpstr>
      <vt:lpstr>INVESTIGATIONS</vt:lpstr>
      <vt:lpstr>INVESTIGATIONS</vt:lpstr>
      <vt:lpstr>TREATMENT</vt:lpstr>
      <vt:lpstr>TREATMENT</vt:lpstr>
      <vt:lpstr>TREATMENT</vt:lpstr>
      <vt:lpstr>PROGNOSIS/ FOLLOW UP</vt:lpstr>
      <vt:lpstr>SUMMARY </vt:lpstr>
      <vt:lpstr>SUMMARY</vt:lpstr>
      <vt:lpstr>SUMMARY</vt:lpstr>
      <vt:lpstr>SUMMARY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GUILLAIN BARRE SYNDROME</dc:title>
  <dc:creator>James Mbugua</dc:creator>
  <cp:lastModifiedBy>J.KIBE</cp:lastModifiedBy>
  <cp:revision>30</cp:revision>
  <dcterms:created xsi:type="dcterms:W3CDTF">2013-11-08T07:48:57Z</dcterms:created>
  <dcterms:modified xsi:type="dcterms:W3CDTF">2021-05-25T05:03:17Z</dcterms:modified>
</cp:coreProperties>
</file>