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73" r:id="rId5"/>
    <p:sldId id="313" r:id="rId6"/>
    <p:sldId id="315" r:id="rId7"/>
    <p:sldId id="262" r:id="rId8"/>
    <p:sldId id="263" r:id="rId9"/>
    <p:sldId id="264" r:id="rId10"/>
    <p:sldId id="266" r:id="rId11"/>
    <p:sldId id="267" r:id="rId12"/>
    <p:sldId id="268" r:id="rId13"/>
    <p:sldId id="269" r:id="rId14"/>
    <p:sldId id="270" r:id="rId15"/>
    <p:sldId id="271" r:id="rId16"/>
    <p:sldId id="274" r:id="rId17"/>
    <p:sldId id="275" r:id="rId18"/>
    <p:sldId id="276" r:id="rId19"/>
    <p:sldId id="277" r:id="rId20"/>
    <p:sldId id="278" r:id="rId21"/>
    <p:sldId id="279" r:id="rId22"/>
    <p:sldId id="284" r:id="rId23"/>
    <p:sldId id="285" r:id="rId24"/>
    <p:sldId id="286" r:id="rId25"/>
    <p:sldId id="287" r:id="rId26"/>
    <p:sldId id="296" r:id="rId27"/>
    <p:sldId id="295" r:id="rId28"/>
    <p:sldId id="289" r:id="rId29"/>
    <p:sldId id="290" r:id="rId30"/>
    <p:sldId id="291" r:id="rId31"/>
    <p:sldId id="292" r:id="rId32"/>
    <p:sldId id="293" r:id="rId33"/>
    <p:sldId id="297" r:id="rId34"/>
    <p:sldId id="280" r:id="rId35"/>
    <p:sldId id="281" r:id="rId36"/>
    <p:sldId id="282" r:id="rId37"/>
    <p:sldId id="283"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3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B6192C-4942-489C-A575-B922DE91E8A9}"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176190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192C-4942-489C-A575-B922DE91E8A9}"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190993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192C-4942-489C-A575-B922DE91E8A9}"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39389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6192C-4942-489C-A575-B922DE91E8A9}"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249242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6192C-4942-489C-A575-B922DE91E8A9}"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228839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B6192C-4942-489C-A575-B922DE91E8A9}"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2774708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B6192C-4942-489C-A575-B922DE91E8A9}"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244580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B6192C-4942-489C-A575-B922DE91E8A9}"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2457290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B6192C-4942-489C-A575-B922DE91E8A9}"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242330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6192C-4942-489C-A575-B922DE91E8A9}"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399265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B6192C-4942-489C-A575-B922DE91E8A9}"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DB724-E467-461A-8BE2-F5753D401CDA}" type="slidenum">
              <a:rPr lang="en-US" smtClean="0"/>
              <a:t>‹#›</a:t>
            </a:fld>
            <a:endParaRPr lang="en-US"/>
          </a:p>
        </p:txBody>
      </p:sp>
    </p:spTree>
    <p:extLst>
      <p:ext uri="{BB962C8B-B14F-4D97-AF65-F5344CB8AC3E}">
        <p14:creationId xmlns:p14="http://schemas.microsoft.com/office/powerpoint/2010/main" val="320281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6192C-4942-489C-A575-B922DE91E8A9}" type="datetimeFigureOut">
              <a:rPr lang="en-US" smtClean="0"/>
              <a:t>2/19/2019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DB724-E467-461A-8BE2-F5753D401CDA}" type="slidenum">
              <a:rPr lang="en-US" smtClean="0"/>
              <a:t>‹#›</a:t>
            </a:fld>
            <a:endParaRPr lang="en-US"/>
          </a:p>
        </p:txBody>
      </p:sp>
    </p:spTree>
    <p:extLst>
      <p:ext uri="{BB962C8B-B14F-4D97-AF65-F5344CB8AC3E}">
        <p14:creationId xmlns:p14="http://schemas.microsoft.com/office/powerpoint/2010/main" val="243797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HOW TO REPORT ON CNS EXAMINATION</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27643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Cranial nerves</a:t>
            </a:r>
            <a:endParaRPr lang="en-US" b="1" dirty="0"/>
          </a:p>
        </p:txBody>
      </p:sp>
      <p:sp>
        <p:nvSpPr>
          <p:cNvPr id="3" name="Content Placeholder 2"/>
          <p:cNvSpPr>
            <a:spLocks noGrp="1"/>
          </p:cNvSpPr>
          <p:nvPr>
            <p:ph idx="1"/>
          </p:nvPr>
        </p:nvSpPr>
        <p:spPr/>
        <p:txBody>
          <a:bodyPr>
            <a:normAutofit fontScale="55000" lnSpcReduction="20000"/>
          </a:bodyPr>
          <a:lstStyle/>
          <a:p>
            <a:endParaRPr lang="en-US" dirty="0"/>
          </a:p>
          <a:p>
            <a:r>
              <a:rPr lang="en-US" sz="3200" dirty="0" smtClean="0"/>
              <a:t>1- Olfactory </a:t>
            </a:r>
            <a:endParaRPr lang="en-US" sz="3200" dirty="0"/>
          </a:p>
          <a:p>
            <a:r>
              <a:rPr lang="en-US" sz="3200" dirty="0"/>
              <a:t>II - Optic </a:t>
            </a:r>
          </a:p>
          <a:p>
            <a:r>
              <a:rPr lang="en-US" sz="3200" dirty="0"/>
              <a:t>III - </a:t>
            </a:r>
            <a:r>
              <a:rPr lang="en-US" sz="3200" dirty="0" err="1"/>
              <a:t>Oculomotor</a:t>
            </a:r>
            <a:r>
              <a:rPr lang="en-US" sz="3200" dirty="0"/>
              <a:t> </a:t>
            </a:r>
          </a:p>
          <a:p>
            <a:r>
              <a:rPr lang="en-US" sz="3200" dirty="0"/>
              <a:t>IV - Trochlear </a:t>
            </a:r>
          </a:p>
          <a:p>
            <a:r>
              <a:rPr lang="en-US" sz="3200" dirty="0"/>
              <a:t>V - Trigeminal </a:t>
            </a:r>
          </a:p>
          <a:p>
            <a:r>
              <a:rPr lang="en-US" sz="3200" dirty="0"/>
              <a:t>VI - </a:t>
            </a:r>
            <a:r>
              <a:rPr lang="en-US" sz="3200" dirty="0" err="1"/>
              <a:t>Abducens</a:t>
            </a:r>
            <a:r>
              <a:rPr lang="en-US" sz="3200" dirty="0"/>
              <a:t> </a:t>
            </a:r>
          </a:p>
          <a:p>
            <a:r>
              <a:rPr lang="en-US" sz="3200" dirty="0"/>
              <a:t>VII - Facial </a:t>
            </a:r>
          </a:p>
          <a:p>
            <a:r>
              <a:rPr lang="en-US" sz="3200" dirty="0"/>
              <a:t>VIII - Acoustic </a:t>
            </a:r>
          </a:p>
          <a:p>
            <a:r>
              <a:rPr lang="en-US" sz="3200" dirty="0"/>
              <a:t>IX - Glossopharyngeal </a:t>
            </a:r>
          </a:p>
          <a:p>
            <a:r>
              <a:rPr lang="en-US" sz="3200" dirty="0"/>
              <a:t>X - </a:t>
            </a:r>
            <a:r>
              <a:rPr lang="en-US" sz="3200" dirty="0" err="1"/>
              <a:t>Vagus</a:t>
            </a:r>
            <a:r>
              <a:rPr lang="en-US" sz="3200" dirty="0"/>
              <a:t> </a:t>
            </a:r>
          </a:p>
          <a:p>
            <a:r>
              <a:rPr lang="en-US" sz="3200" dirty="0"/>
              <a:t>XI - Accessory </a:t>
            </a:r>
          </a:p>
          <a:p>
            <a:r>
              <a:rPr lang="en-US" sz="3200" dirty="0"/>
              <a:t>XII - Hypoglossal </a:t>
            </a:r>
          </a:p>
          <a:p>
            <a:endParaRPr lang="en-US" sz="3200" dirty="0"/>
          </a:p>
          <a:p>
            <a:endParaRPr lang="en-US" dirty="0"/>
          </a:p>
        </p:txBody>
      </p:sp>
    </p:spTree>
    <p:extLst>
      <p:ext uri="{BB962C8B-B14F-4D97-AF65-F5344CB8AC3E}">
        <p14:creationId xmlns:p14="http://schemas.microsoft.com/office/powerpoint/2010/main" val="349855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Olfactory nerve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Test for smell.</a:t>
            </a:r>
          </a:p>
          <a:p>
            <a:r>
              <a:rPr lang="en-US" dirty="0" smtClean="0"/>
              <a:t>Start </a:t>
            </a:r>
            <a:r>
              <a:rPr lang="en-US" dirty="0"/>
              <a:t>with the </a:t>
            </a:r>
            <a:r>
              <a:rPr lang="en-US" dirty="0" smtClean="0"/>
              <a:t>history</a:t>
            </a:r>
            <a:r>
              <a:rPr lang="en-US" dirty="0"/>
              <a:t>.</a:t>
            </a:r>
            <a:r>
              <a:rPr lang="en-US" dirty="0" smtClean="0"/>
              <a:t> </a:t>
            </a:r>
          </a:p>
          <a:p>
            <a:r>
              <a:rPr lang="en-US" dirty="0" smtClean="0"/>
              <a:t>Test </a:t>
            </a:r>
            <a:r>
              <a:rPr lang="en-US" dirty="0"/>
              <a:t>smell with pungent, non-</a:t>
            </a:r>
            <a:r>
              <a:rPr lang="en-US" dirty="0" err="1"/>
              <a:t>irritative</a:t>
            </a:r>
            <a:r>
              <a:rPr lang="en-US" dirty="0"/>
              <a:t> </a:t>
            </a:r>
            <a:r>
              <a:rPr lang="en-US" dirty="0" err="1"/>
              <a:t>odours</a:t>
            </a:r>
            <a:r>
              <a:rPr lang="en-US" dirty="0"/>
              <a:t>, such as oil of </a:t>
            </a:r>
            <a:r>
              <a:rPr lang="en-US" dirty="0" smtClean="0"/>
              <a:t>cloves</a:t>
            </a:r>
            <a:r>
              <a:rPr lang="en-US" dirty="0"/>
              <a:t>.</a:t>
            </a:r>
            <a:r>
              <a:rPr lang="en-US" dirty="0" smtClean="0"/>
              <a:t> </a:t>
            </a:r>
          </a:p>
          <a:p>
            <a:r>
              <a:rPr lang="en-US" dirty="0" smtClean="0"/>
              <a:t>Always use </a:t>
            </a:r>
            <a:r>
              <a:rPr lang="en-US" dirty="0"/>
              <a:t>common </a:t>
            </a:r>
            <a:r>
              <a:rPr lang="en-US" dirty="0" smtClean="0"/>
              <a:t>bedside items. </a:t>
            </a:r>
            <a:r>
              <a:rPr lang="en-US" dirty="0"/>
              <a:t>Present these to each nostril separately and ask the patient to name them. </a:t>
            </a:r>
            <a:endParaRPr lang="en-US" dirty="0" smtClean="0"/>
          </a:p>
          <a:p>
            <a:r>
              <a:rPr lang="en-US" dirty="0" smtClean="0"/>
              <a:t>Smell </a:t>
            </a:r>
            <a:r>
              <a:rPr lang="en-US" dirty="0"/>
              <a:t>may be absent (</a:t>
            </a:r>
            <a:r>
              <a:rPr lang="en-US" i="1" dirty="0" smtClean="0"/>
              <a:t>anosmia</a:t>
            </a:r>
            <a:r>
              <a:rPr lang="en-US" dirty="0"/>
              <a:t>)</a:t>
            </a:r>
            <a:r>
              <a:rPr lang="en-US" dirty="0" smtClean="0"/>
              <a:t>. </a:t>
            </a:r>
          </a:p>
          <a:p>
            <a:r>
              <a:rPr lang="en-US" i="1" dirty="0" smtClean="0"/>
              <a:t>Hallucinations </a:t>
            </a:r>
            <a:r>
              <a:rPr lang="en-US" i="1" dirty="0"/>
              <a:t>of smell</a:t>
            </a:r>
            <a:r>
              <a:rPr lang="en-US" dirty="0"/>
              <a:t> may occur as </a:t>
            </a:r>
            <a:r>
              <a:rPr lang="en-US" dirty="0" smtClean="0"/>
              <a:t>in post epileptic fits</a:t>
            </a:r>
            <a:endParaRPr lang="en-US" dirty="0"/>
          </a:p>
        </p:txBody>
      </p:sp>
    </p:spTree>
    <p:extLst>
      <p:ext uri="{BB962C8B-B14F-4D97-AF65-F5344CB8AC3E}">
        <p14:creationId xmlns:p14="http://schemas.microsoft.com/office/powerpoint/2010/main" val="115529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OPTIC NERVE (II</a:t>
            </a:r>
          </a:p>
        </p:txBody>
      </p:sp>
      <p:sp>
        <p:nvSpPr>
          <p:cNvPr id="3" name="Content Placeholder 2"/>
          <p:cNvSpPr>
            <a:spLocks noGrp="1"/>
          </p:cNvSpPr>
          <p:nvPr>
            <p:ph idx="1"/>
          </p:nvPr>
        </p:nvSpPr>
        <p:spPr/>
        <p:txBody>
          <a:bodyPr>
            <a:normAutofit/>
          </a:bodyPr>
          <a:lstStyle/>
          <a:p>
            <a:r>
              <a:rPr lang="en-US" dirty="0" smtClean="0"/>
              <a:t>Test for </a:t>
            </a:r>
          </a:p>
          <a:p>
            <a:pPr lvl="1"/>
            <a:r>
              <a:rPr lang="en-US" dirty="0" smtClean="0"/>
              <a:t>visual field</a:t>
            </a:r>
          </a:p>
          <a:p>
            <a:pPr lvl="1"/>
            <a:r>
              <a:rPr lang="en-US" dirty="0" smtClean="0"/>
              <a:t> visual acuity</a:t>
            </a:r>
          </a:p>
          <a:p>
            <a:pPr lvl="1"/>
            <a:r>
              <a:rPr lang="en-US" dirty="0" err="1" smtClean="0"/>
              <a:t>Colour</a:t>
            </a:r>
            <a:r>
              <a:rPr lang="en-US" dirty="0" smtClean="0"/>
              <a:t> vision</a:t>
            </a:r>
            <a:endParaRPr lang="en-US" dirty="0"/>
          </a:p>
        </p:txBody>
      </p:sp>
    </p:spTree>
    <p:extLst>
      <p:ext uri="{BB962C8B-B14F-4D97-AF65-F5344CB8AC3E}">
        <p14:creationId xmlns:p14="http://schemas.microsoft.com/office/powerpoint/2010/main" val="24929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TESTING VISION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Visual acuity</a:t>
            </a:r>
          </a:p>
          <a:p>
            <a:r>
              <a:rPr lang="en-US" dirty="0" smtClean="0"/>
              <a:t>Formal </a:t>
            </a:r>
            <a:r>
              <a:rPr lang="en-US" dirty="0"/>
              <a:t>testing </a:t>
            </a:r>
            <a:r>
              <a:rPr lang="en-US" dirty="0" smtClean="0"/>
              <a:t>involves </a:t>
            </a:r>
            <a:r>
              <a:rPr lang="en-US" dirty="0"/>
              <a:t>a </a:t>
            </a:r>
            <a:r>
              <a:rPr lang="en-US" dirty="0" err="1" smtClean="0"/>
              <a:t>Snellen’s</a:t>
            </a:r>
            <a:r>
              <a:rPr lang="en-US" dirty="0" smtClean="0"/>
              <a:t> </a:t>
            </a:r>
            <a:r>
              <a:rPr lang="en-US" dirty="0"/>
              <a:t>chart held 6 </a:t>
            </a:r>
            <a:r>
              <a:rPr lang="en-US" dirty="0" smtClean="0"/>
              <a:t>m </a:t>
            </a:r>
            <a:r>
              <a:rPr lang="en-US" dirty="0"/>
              <a:t>from the patient, examining each eye in </a:t>
            </a:r>
            <a:r>
              <a:rPr lang="en-US" dirty="0" smtClean="0"/>
              <a:t>turn. Lower </a:t>
            </a:r>
            <a:r>
              <a:rPr lang="en-US" dirty="0"/>
              <a:t>levels of acuity may be tested by counting fingers held in front of the eye, or by perceiving a pen light switching on and </a:t>
            </a:r>
            <a:r>
              <a:rPr lang="en-US" dirty="0" smtClean="0"/>
              <a:t>off.</a:t>
            </a:r>
          </a:p>
          <a:p>
            <a:pPr marL="0" indent="0">
              <a:buNone/>
            </a:pPr>
            <a:r>
              <a:rPr lang="en-US" dirty="0"/>
              <a:t>Visual fields </a:t>
            </a:r>
            <a:endParaRPr lang="en-US" dirty="0" smtClean="0"/>
          </a:p>
          <a:p>
            <a:r>
              <a:rPr lang="en-US" i="1" dirty="0"/>
              <a:t>Moving finger test</a:t>
            </a:r>
            <a:r>
              <a:rPr lang="en-US" dirty="0"/>
              <a:t>. Sit or stand in front of the patient. The patient covers one eye and fixes his gaze on your eye. Bring </a:t>
            </a:r>
            <a:r>
              <a:rPr lang="en-US" dirty="0" smtClean="0"/>
              <a:t>your </a:t>
            </a:r>
            <a:r>
              <a:rPr lang="en-US" dirty="0"/>
              <a:t>finger slowly into view from out of the patient's view. </a:t>
            </a:r>
            <a:r>
              <a:rPr lang="en-US" dirty="0" smtClean="0"/>
              <a:t>This </a:t>
            </a:r>
            <a:r>
              <a:rPr lang="en-US" dirty="0"/>
              <a:t>test sensitively detects mild partial temporal field defects, such as would result from a pituitary </a:t>
            </a:r>
            <a:r>
              <a:rPr lang="en-US" dirty="0" err="1"/>
              <a:t>tumour</a:t>
            </a:r>
            <a:r>
              <a:rPr lang="en-US" dirty="0"/>
              <a:t> </a:t>
            </a:r>
            <a:endParaRPr lang="en-US" dirty="0" smtClean="0"/>
          </a:p>
          <a:p>
            <a:r>
              <a:rPr lang="en-US" i="1" dirty="0" smtClean="0"/>
              <a:t>Red </a:t>
            </a:r>
            <a:r>
              <a:rPr lang="en-US" i="1" dirty="0"/>
              <a:t>pin confrontation test</a:t>
            </a:r>
            <a:r>
              <a:rPr lang="en-US" dirty="0"/>
              <a:t>. </a:t>
            </a:r>
            <a:r>
              <a:rPr lang="en-US" dirty="0" smtClean="0"/>
              <a:t>using </a:t>
            </a:r>
            <a:r>
              <a:rPr lang="en-US" dirty="0"/>
              <a:t>exactly the same conditions as above. </a:t>
            </a:r>
            <a:endParaRPr lang="en-US" dirty="0" smtClean="0"/>
          </a:p>
          <a:p>
            <a:r>
              <a:rPr lang="en-US" i="1" dirty="0" smtClean="0"/>
              <a:t>Binocular </a:t>
            </a:r>
            <a:r>
              <a:rPr lang="en-US" i="1" dirty="0"/>
              <a:t>testing</a:t>
            </a:r>
            <a:r>
              <a:rPr lang="en-US" dirty="0"/>
              <a:t>. This is useful for detecting visual extinction resulting from a right hemisphere lesion </a:t>
            </a:r>
            <a:endParaRPr lang="en-US" dirty="0" smtClean="0"/>
          </a:p>
          <a:p>
            <a:pPr marL="0" indent="0">
              <a:buNone/>
            </a:pPr>
            <a:r>
              <a:rPr lang="en-US" dirty="0" err="1" smtClean="0"/>
              <a:t>Colour</a:t>
            </a:r>
            <a:r>
              <a:rPr lang="en-US" dirty="0" smtClean="0"/>
              <a:t> </a:t>
            </a:r>
            <a:r>
              <a:rPr lang="en-US" dirty="0"/>
              <a:t>vision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64777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III - </a:t>
            </a:r>
            <a:r>
              <a:rPr lang="en-US" b="1" dirty="0" err="1"/>
              <a:t>Oculomotor</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a:t>Observe for Ptosis </a:t>
            </a:r>
          </a:p>
          <a:p>
            <a:r>
              <a:rPr lang="en-US" dirty="0"/>
              <a:t>Test </a:t>
            </a:r>
            <a:r>
              <a:rPr lang="en-US" dirty="0" err="1"/>
              <a:t>Extraocular</a:t>
            </a:r>
            <a:r>
              <a:rPr lang="en-US" dirty="0"/>
              <a:t> </a:t>
            </a:r>
            <a:r>
              <a:rPr lang="en-US" dirty="0" smtClean="0"/>
              <a:t>Movements. </a:t>
            </a:r>
            <a:endParaRPr lang="en-US" dirty="0"/>
          </a:p>
          <a:p>
            <a:r>
              <a:rPr lang="en-US" dirty="0"/>
              <a:t>Ask the patient to follow your finger with their eyes without moving their head. </a:t>
            </a:r>
          </a:p>
          <a:p>
            <a:r>
              <a:rPr lang="en-US" dirty="0"/>
              <a:t>Check gaze in the six cardinal directions using a cross or "H" pattern. </a:t>
            </a:r>
          </a:p>
          <a:p>
            <a:r>
              <a:rPr lang="en-US" dirty="0"/>
              <a:t>Pause during upward and lateral gaze to check for </a:t>
            </a:r>
            <a:r>
              <a:rPr lang="en-US" dirty="0" err="1"/>
              <a:t>nystagmus</a:t>
            </a:r>
            <a:r>
              <a:rPr lang="en-US" dirty="0"/>
              <a:t>. </a:t>
            </a:r>
            <a:r>
              <a:rPr lang="en-US" dirty="0" smtClean="0"/>
              <a:t> </a:t>
            </a:r>
            <a:endParaRPr lang="en-US" dirty="0"/>
          </a:p>
          <a:p>
            <a:r>
              <a:rPr lang="en-US" dirty="0"/>
              <a:t>Check convergence by moving your finger toward the bridge of the patient's nose. </a:t>
            </a:r>
          </a:p>
          <a:p>
            <a:r>
              <a:rPr lang="en-US" dirty="0"/>
              <a:t>Test Pupillary Reactions to Light </a:t>
            </a:r>
          </a:p>
          <a:p>
            <a:endParaRPr lang="en-US" dirty="0"/>
          </a:p>
        </p:txBody>
      </p:sp>
    </p:spTree>
    <p:extLst>
      <p:ext uri="{BB962C8B-B14F-4D97-AF65-F5344CB8AC3E}">
        <p14:creationId xmlns:p14="http://schemas.microsoft.com/office/powerpoint/2010/main" val="210578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 </a:t>
            </a:r>
            <a:r>
              <a:rPr lang="en-US" b="1" dirty="0" smtClean="0"/>
              <a:t>– Trochlear, </a:t>
            </a:r>
            <a:r>
              <a:rPr lang="en-US" b="1" dirty="0"/>
              <a:t>VI - </a:t>
            </a:r>
            <a:r>
              <a:rPr lang="en-US" b="1" dirty="0" err="1"/>
              <a:t>Abducens</a:t>
            </a:r>
            <a:endParaRPr lang="en-US" b="1" dirty="0"/>
          </a:p>
        </p:txBody>
      </p:sp>
      <p:sp>
        <p:nvSpPr>
          <p:cNvPr id="3" name="Content Placeholder 2"/>
          <p:cNvSpPr>
            <a:spLocks noGrp="1"/>
          </p:cNvSpPr>
          <p:nvPr>
            <p:ph idx="1"/>
          </p:nvPr>
        </p:nvSpPr>
        <p:spPr/>
        <p:txBody>
          <a:bodyPr/>
          <a:lstStyle/>
          <a:p>
            <a:r>
              <a:rPr lang="en-US" dirty="0"/>
              <a:t>Test </a:t>
            </a:r>
            <a:r>
              <a:rPr lang="en-US" dirty="0" err="1"/>
              <a:t>Extraocular</a:t>
            </a:r>
            <a:r>
              <a:rPr lang="en-US" dirty="0"/>
              <a:t> Movements (Inward and Down Movement </a:t>
            </a:r>
            <a:r>
              <a:rPr lang="en-US" dirty="0" smtClean="0"/>
              <a:t>.</a:t>
            </a:r>
          </a:p>
          <a:p>
            <a:r>
              <a:rPr lang="en-US" dirty="0" smtClean="0"/>
              <a:t>test </a:t>
            </a:r>
            <a:r>
              <a:rPr lang="en-US" dirty="0" err="1"/>
              <a:t>Extraocular</a:t>
            </a:r>
            <a:r>
              <a:rPr lang="en-US" dirty="0"/>
              <a:t> Movements (Lateral Movement </a:t>
            </a:r>
            <a:endParaRPr lang="en-US" b="1" dirty="0" smtClean="0"/>
          </a:p>
        </p:txBody>
      </p:sp>
    </p:spTree>
    <p:extLst>
      <p:ext uri="{BB962C8B-B14F-4D97-AF65-F5344CB8AC3E}">
        <p14:creationId xmlns:p14="http://schemas.microsoft.com/office/powerpoint/2010/main" val="197495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 - Trigeminal</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endParaRPr lang="en-US" dirty="0"/>
          </a:p>
          <a:p>
            <a:r>
              <a:rPr lang="en-US" dirty="0"/>
              <a:t>Test </a:t>
            </a:r>
            <a:r>
              <a:rPr lang="en-US" b="1" dirty="0"/>
              <a:t>Temporal and Masseter Muscle Strength </a:t>
            </a:r>
            <a:r>
              <a:rPr lang="en-US" dirty="0"/>
              <a:t>Ask patient to both open their mouth and clench their teeth. </a:t>
            </a:r>
            <a:r>
              <a:rPr lang="en-US" dirty="0" smtClean="0"/>
              <a:t>Palpate </a:t>
            </a:r>
            <a:r>
              <a:rPr lang="en-US" dirty="0"/>
              <a:t>the temporal and </a:t>
            </a:r>
            <a:r>
              <a:rPr lang="en-US" dirty="0" err="1"/>
              <a:t>massetter</a:t>
            </a:r>
            <a:r>
              <a:rPr lang="en-US" dirty="0"/>
              <a:t> muscles as they do this. </a:t>
            </a:r>
          </a:p>
          <a:p>
            <a:r>
              <a:rPr lang="en-US" dirty="0"/>
              <a:t>Test the Three Divisions for </a:t>
            </a:r>
            <a:r>
              <a:rPr lang="en-US" b="1" dirty="0"/>
              <a:t>Pain </a:t>
            </a:r>
            <a:r>
              <a:rPr lang="en-US" b="1" dirty="0" smtClean="0"/>
              <a:t>Sensation</a:t>
            </a:r>
            <a:r>
              <a:rPr lang="en-US" dirty="0" smtClean="0"/>
              <a:t>. Use </a:t>
            </a:r>
            <a:r>
              <a:rPr lang="en-US" dirty="0"/>
              <a:t>a suitable sharp </a:t>
            </a:r>
            <a:r>
              <a:rPr lang="en-US" dirty="0" smtClean="0"/>
              <a:t>object </a:t>
            </a:r>
            <a:r>
              <a:rPr lang="en-US" dirty="0"/>
              <a:t>on both </a:t>
            </a:r>
            <a:r>
              <a:rPr lang="en-US" dirty="0" smtClean="0"/>
              <a:t>side. Substitute </a:t>
            </a:r>
            <a:r>
              <a:rPr lang="en-US" dirty="0"/>
              <a:t>a blunt object </a:t>
            </a:r>
            <a:r>
              <a:rPr lang="en-US" dirty="0" smtClean="0"/>
              <a:t>If </a:t>
            </a:r>
            <a:r>
              <a:rPr lang="en-US" dirty="0"/>
              <a:t>you find and abnormality then: Test the three divisions for </a:t>
            </a:r>
            <a:r>
              <a:rPr lang="en-US" b="1" dirty="0" smtClean="0"/>
              <a:t>temperature</a:t>
            </a:r>
            <a:r>
              <a:rPr lang="en-US" dirty="0" smtClean="0"/>
              <a:t>.  </a:t>
            </a:r>
            <a:endParaRPr lang="en-US" dirty="0"/>
          </a:p>
          <a:p>
            <a:r>
              <a:rPr lang="en-US" dirty="0"/>
              <a:t>Test the three divisions for </a:t>
            </a:r>
            <a:r>
              <a:rPr lang="en-US" b="1" dirty="0"/>
              <a:t>sensation to light touch </a:t>
            </a:r>
            <a:r>
              <a:rPr lang="en-US" dirty="0"/>
              <a:t>using a wisp of cotton. </a:t>
            </a:r>
            <a:r>
              <a:rPr lang="en-US" dirty="0" smtClean="0"/>
              <a:t> </a:t>
            </a:r>
            <a:endParaRPr lang="en-US" dirty="0"/>
          </a:p>
          <a:p>
            <a:r>
              <a:rPr lang="en-US" dirty="0"/>
              <a:t>Test </a:t>
            </a:r>
            <a:r>
              <a:rPr lang="en-US" b="1" dirty="0"/>
              <a:t>the Corneal </a:t>
            </a:r>
            <a:r>
              <a:rPr lang="en-US" b="1" dirty="0" err="1" smtClean="0"/>
              <a:t>Reflex</a:t>
            </a:r>
            <a:r>
              <a:rPr lang="en-US" dirty="0" err="1" smtClean="0"/>
              <a:t>.touch</a:t>
            </a:r>
            <a:r>
              <a:rPr lang="en-US" dirty="0" smtClean="0"/>
              <a:t> </a:t>
            </a:r>
            <a:r>
              <a:rPr lang="en-US" dirty="0"/>
              <a:t>the cornea lightly with a fine wisp of cotton. </a:t>
            </a:r>
            <a:r>
              <a:rPr lang="en-US" dirty="0" smtClean="0"/>
              <a:t>Look </a:t>
            </a:r>
            <a:r>
              <a:rPr lang="en-US" dirty="0"/>
              <a:t>for the normal blink reaction of </a:t>
            </a:r>
            <a:r>
              <a:rPr lang="en-US" b="1" dirty="0"/>
              <a:t>both eyes </a:t>
            </a:r>
          </a:p>
          <a:p>
            <a:endParaRPr lang="en-US" dirty="0"/>
          </a:p>
          <a:p>
            <a:endParaRPr lang="en-US" dirty="0"/>
          </a:p>
        </p:txBody>
      </p:sp>
    </p:spTree>
    <p:extLst>
      <p:ext uri="{BB962C8B-B14F-4D97-AF65-F5344CB8AC3E}">
        <p14:creationId xmlns:p14="http://schemas.microsoft.com/office/powerpoint/2010/main" val="909587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VII - Facial</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Observe for Any Facial Droop or Asymmetry </a:t>
            </a:r>
          </a:p>
          <a:p>
            <a:r>
              <a:rPr lang="en-US" dirty="0"/>
              <a:t>Ask Patient to do the following, note any lag, weakness, or </a:t>
            </a:r>
            <a:r>
              <a:rPr lang="en-US" dirty="0" err="1" smtClean="0"/>
              <a:t>assymetry</a:t>
            </a:r>
            <a:r>
              <a:rPr lang="en-US" dirty="0" smtClean="0"/>
              <a:t>:</a:t>
            </a:r>
          </a:p>
          <a:p>
            <a:r>
              <a:rPr lang="en-US" dirty="0" smtClean="0"/>
              <a:t>Raise </a:t>
            </a:r>
            <a:r>
              <a:rPr lang="en-US" dirty="0"/>
              <a:t>eyebrows </a:t>
            </a:r>
            <a:r>
              <a:rPr lang="en-US" dirty="0" smtClean="0"/>
              <a:t> </a:t>
            </a:r>
            <a:endParaRPr lang="en-US" dirty="0"/>
          </a:p>
          <a:p>
            <a:r>
              <a:rPr lang="en-US" dirty="0"/>
              <a:t>Close both eyes to resistance </a:t>
            </a:r>
          </a:p>
          <a:p>
            <a:r>
              <a:rPr lang="en-US" dirty="0"/>
              <a:t>Smile </a:t>
            </a:r>
          </a:p>
          <a:p>
            <a:r>
              <a:rPr lang="en-US" dirty="0"/>
              <a:t>Frown </a:t>
            </a:r>
          </a:p>
          <a:p>
            <a:r>
              <a:rPr lang="en-US" dirty="0"/>
              <a:t>Show teeth </a:t>
            </a:r>
          </a:p>
          <a:p>
            <a:r>
              <a:rPr lang="en-US" dirty="0"/>
              <a:t>Puff out </a:t>
            </a:r>
            <a:r>
              <a:rPr lang="en-US" dirty="0" smtClean="0"/>
              <a:t>cheeks.</a:t>
            </a:r>
            <a:endParaRPr lang="en-US" dirty="0"/>
          </a:p>
          <a:p>
            <a:endParaRPr lang="en-US" dirty="0"/>
          </a:p>
        </p:txBody>
      </p:sp>
    </p:spTree>
    <p:extLst>
      <p:ext uri="{BB962C8B-B14F-4D97-AF65-F5344CB8AC3E}">
        <p14:creationId xmlns:p14="http://schemas.microsoft.com/office/powerpoint/2010/main" val="368680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VESTIBULOCOCHLEAR NERVE (VIII)</a:t>
            </a:r>
          </a:p>
        </p:txBody>
      </p:sp>
      <p:sp>
        <p:nvSpPr>
          <p:cNvPr id="3" name="Content Placeholder 2"/>
          <p:cNvSpPr>
            <a:spLocks noGrp="1"/>
          </p:cNvSpPr>
          <p:nvPr>
            <p:ph idx="1"/>
          </p:nvPr>
        </p:nvSpPr>
        <p:spPr/>
        <p:txBody>
          <a:bodyPr>
            <a:normAutofit fontScale="85000" lnSpcReduction="20000"/>
          </a:bodyPr>
          <a:lstStyle/>
          <a:p>
            <a:endParaRPr lang="en-US" dirty="0"/>
          </a:p>
          <a:p>
            <a:r>
              <a:rPr lang="en-US" b="1" dirty="0"/>
              <a:t>Screen </a:t>
            </a:r>
            <a:r>
              <a:rPr lang="en-US" b="1" dirty="0" smtClean="0"/>
              <a:t>Hearing</a:t>
            </a:r>
            <a:r>
              <a:rPr lang="en-US" dirty="0" smtClean="0"/>
              <a:t>. Rub </a:t>
            </a:r>
            <a:r>
              <a:rPr lang="en-US" dirty="0"/>
              <a:t>your fingers together on one side while moving the fingers noiselessly on the other. </a:t>
            </a:r>
            <a:r>
              <a:rPr lang="en-US" dirty="0" smtClean="0"/>
              <a:t>Ask </a:t>
            </a:r>
            <a:r>
              <a:rPr lang="en-US" dirty="0"/>
              <a:t>the patient to tell you when and on which side they hear the rubbing. </a:t>
            </a:r>
            <a:r>
              <a:rPr lang="en-US" b="1" dirty="0" smtClean="0"/>
              <a:t>If </a:t>
            </a:r>
            <a:r>
              <a:rPr lang="en-US" b="1" dirty="0"/>
              <a:t>abnormal, proceed with the Weber and </a:t>
            </a:r>
            <a:r>
              <a:rPr lang="en-US" b="1" dirty="0" err="1"/>
              <a:t>Rinne</a:t>
            </a:r>
            <a:r>
              <a:rPr lang="en-US" b="1" dirty="0"/>
              <a:t> tests. </a:t>
            </a:r>
          </a:p>
          <a:p>
            <a:endParaRPr lang="en-US" dirty="0"/>
          </a:p>
          <a:p>
            <a:r>
              <a:rPr lang="en-US" b="1" dirty="0"/>
              <a:t>Test for </a:t>
            </a:r>
            <a:r>
              <a:rPr lang="en-US" b="1" dirty="0" smtClean="0"/>
              <a:t>Lateralization</a:t>
            </a:r>
            <a:r>
              <a:rPr lang="en-US" dirty="0" smtClean="0"/>
              <a:t>. Place </a:t>
            </a:r>
            <a:r>
              <a:rPr lang="en-US" dirty="0"/>
              <a:t>the base of </a:t>
            </a:r>
            <a:r>
              <a:rPr lang="en-US" dirty="0" smtClean="0"/>
              <a:t>a vibrating </a:t>
            </a:r>
            <a:r>
              <a:rPr lang="en-US" dirty="0"/>
              <a:t>tuning fork firmly on top of the patient's head. </a:t>
            </a:r>
            <a:r>
              <a:rPr lang="en-US" dirty="0" smtClean="0"/>
              <a:t>Ask </a:t>
            </a:r>
            <a:r>
              <a:rPr lang="en-US" dirty="0"/>
              <a:t>the patient where the sound appears to be coming from (normally in the midline). </a:t>
            </a:r>
          </a:p>
          <a:p>
            <a:endParaRPr lang="en-US" dirty="0"/>
          </a:p>
          <a:p>
            <a:r>
              <a:rPr lang="en-US" b="1" dirty="0"/>
              <a:t>Compare Air and Bone Conduction </a:t>
            </a:r>
            <a:r>
              <a:rPr lang="en-US" dirty="0"/>
              <a:t>(</a:t>
            </a:r>
            <a:r>
              <a:rPr lang="en-US" dirty="0" err="1" smtClean="0"/>
              <a:t>Rinne</a:t>
            </a:r>
            <a:r>
              <a:rPr lang="en-US" dirty="0" smtClean="0"/>
              <a:t>). Place </a:t>
            </a:r>
            <a:r>
              <a:rPr lang="en-US" dirty="0"/>
              <a:t>the base of the tuning fork against the mastoid bone behind the ear. </a:t>
            </a:r>
            <a:r>
              <a:rPr lang="en-US" dirty="0" smtClean="0"/>
              <a:t>When </a:t>
            </a:r>
            <a:r>
              <a:rPr lang="en-US" dirty="0"/>
              <a:t>the patient no longer hears the sound, hold the end of the fork near the patient's ear (air conduction is normally greater than bone conduction </a:t>
            </a:r>
          </a:p>
          <a:p>
            <a:endParaRPr lang="en-US" dirty="0"/>
          </a:p>
          <a:p>
            <a:endParaRPr lang="en-US" dirty="0"/>
          </a:p>
        </p:txBody>
      </p:sp>
    </p:spTree>
    <p:extLst>
      <p:ext uri="{BB962C8B-B14F-4D97-AF65-F5344CB8AC3E}">
        <p14:creationId xmlns:p14="http://schemas.microsoft.com/office/powerpoint/2010/main" val="181659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IX </a:t>
            </a:r>
            <a:r>
              <a:rPr lang="en-US" b="1" dirty="0" smtClean="0"/>
              <a:t>– Glossopharyngeal and </a:t>
            </a:r>
            <a:r>
              <a:rPr lang="en-US" b="1" dirty="0"/>
              <a:t>X - </a:t>
            </a:r>
            <a:r>
              <a:rPr lang="en-US" b="1" dirty="0" err="1"/>
              <a:t>Vagus</a:t>
            </a:r>
            <a:endParaRPr lang="en-US" dirty="0"/>
          </a:p>
        </p:txBody>
      </p:sp>
      <p:sp>
        <p:nvSpPr>
          <p:cNvPr id="3" name="Content Placeholder 2"/>
          <p:cNvSpPr>
            <a:spLocks noGrp="1"/>
          </p:cNvSpPr>
          <p:nvPr>
            <p:ph idx="1"/>
          </p:nvPr>
        </p:nvSpPr>
        <p:spPr/>
        <p:txBody>
          <a:bodyPr>
            <a:normAutofit/>
          </a:bodyPr>
          <a:lstStyle/>
          <a:p>
            <a:endParaRPr lang="en-US" dirty="0"/>
          </a:p>
          <a:p>
            <a:r>
              <a:rPr lang="en-US" dirty="0"/>
              <a:t>Listen to the patient's voice, is it hoarse or nasal? </a:t>
            </a:r>
          </a:p>
          <a:p>
            <a:r>
              <a:rPr lang="en-US" dirty="0"/>
              <a:t>Ask Patient to Swallow </a:t>
            </a:r>
          </a:p>
          <a:p>
            <a:r>
              <a:rPr lang="en-US" dirty="0"/>
              <a:t>Ask Patient to Say "Ah" Watch the movements of the soft palate and the pharynx. </a:t>
            </a:r>
          </a:p>
          <a:p>
            <a:endParaRPr lang="en-US" dirty="0"/>
          </a:p>
          <a:p>
            <a:r>
              <a:rPr lang="en-US" dirty="0"/>
              <a:t>Test Gag Reflex (Unconscious/Uncooperative Patient</a:t>
            </a:r>
            <a:r>
              <a:rPr lang="en-US" dirty="0" smtClean="0"/>
              <a:t>) </a:t>
            </a:r>
            <a:r>
              <a:rPr lang="en-US" dirty="0"/>
              <a:t>Stimulate the back of the throat on each </a:t>
            </a:r>
            <a:r>
              <a:rPr lang="en-US" dirty="0" smtClean="0"/>
              <a:t>side. It </a:t>
            </a:r>
            <a:r>
              <a:rPr lang="en-US" dirty="0"/>
              <a:t>is normal to gag after each stimulus. </a:t>
            </a:r>
          </a:p>
          <a:p>
            <a:endParaRPr lang="en-US" dirty="0"/>
          </a:p>
          <a:p>
            <a:endParaRPr lang="en-US" dirty="0"/>
          </a:p>
          <a:p>
            <a:endParaRPr lang="en-US" dirty="0"/>
          </a:p>
        </p:txBody>
      </p:sp>
    </p:spTree>
    <p:extLst>
      <p:ext uri="{BB962C8B-B14F-4D97-AF65-F5344CB8AC3E}">
        <p14:creationId xmlns:p14="http://schemas.microsoft.com/office/powerpoint/2010/main" val="237605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NEUROLOGICAL EXAMINATION</a:t>
            </a:r>
            <a:endParaRPr lang="en-US" b="1" dirty="0"/>
          </a:p>
        </p:txBody>
      </p:sp>
      <p:sp>
        <p:nvSpPr>
          <p:cNvPr id="3" name="Content Placeholder 2"/>
          <p:cNvSpPr>
            <a:spLocks noGrp="1"/>
          </p:cNvSpPr>
          <p:nvPr>
            <p:ph idx="1"/>
          </p:nvPr>
        </p:nvSpPr>
        <p:spPr/>
        <p:txBody>
          <a:bodyPr>
            <a:normAutofit/>
          </a:bodyPr>
          <a:lstStyle/>
          <a:p>
            <a:r>
              <a:rPr lang="en-US" dirty="0" smtClean="0"/>
              <a:t>The physical examination is much more likely to be efficient and thorough if a strict routine is followed. </a:t>
            </a:r>
          </a:p>
          <a:p>
            <a:r>
              <a:rPr lang="en-US" dirty="0" smtClean="0"/>
              <a:t>It is traditional to start </a:t>
            </a:r>
            <a:r>
              <a:rPr lang="en-US" dirty="0" err="1" smtClean="0"/>
              <a:t>rostrally</a:t>
            </a:r>
            <a:r>
              <a:rPr lang="en-US" dirty="0" smtClean="0"/>
              <a:t> and proximally, and to work caudally and distally. </a:t>
            </a:r>
          </a:p>
          <a:p>
            <a:r>
              <a:rPr lang="en-US" dirty="0" smtClean="0"/>
              <a:t>The 'focused examination', directed by the particular presenting complaints found on history taking, should not disturb this routine. The recommended minimum screening examination performed in a traditional sequence is shown bellow.</a:t>
            </a:r>
            <a:endParaRPr lang="en-US" dirty="0"/>
          </a:p>
        </p:txBody>
      </p:sp>
    </p:spTree>
    <p:extLst>
      <p:ext uri="{BB962C8B-B14F-4D97-AF65-F5344CB8AC3E}">
        <p14:creationId xmlns:p14="http://schemas.microsoft.com/office/powerpoint/2010/main" val="2285847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XI - Accessory</a:t>
            </a:r>
            <a:endParaRPr lang="en-US" dirty="0"/>
          </a:p>
        </p:txBody>
      </p:sp>
      <p:sp>
        <p:nvSpPr>
          <p:cNvPr id="3" name="Content Placeholder 2"/>
          <p:cNvSpPr>
            <a:spLocks noGrp="1"/>
          </p:cNvSpPr>
          <p:nvPr>
            <p:ph idx="1"/>
          </p:nvPr>
        </p:nvSpPr>
        <p:spPr/>
        <p:txBody>
          <a:bodyPr/>
          <a:lstStyle/>
          <a:p>
            <a:endParaRPr lang="en-US" dirty="0"/>
          </a:p>
          <a:p>
            <a:r>
              <a:rPr lang="en-US" dirty="0"/>
              <a:t>From behind, look for atrophy or </a:t>
            </a:r>
            <a:r>
              <a:rPr lang="en-US" dirty="0" err="1"/>
              <a:t>assymetry</a:t>
            </a:r>
            <a:r>
              <a:rPr lang="en-US" dirty="0"/>
              <a:t> of the trapezius muscles. </a:t>
            </a:r>
          </a:p>
          <a:p>
            <a:r>
              <a:rPr lang="en-US" dirty="0"/>
              <a:t>Ask patient to shrug shoulders against resistance. </a:t>
            </a:r>
            <a:r>
              <a:rPr lang="en-US" dirty="0" smtClean="0"/>
              <a:t>Ask </a:t>
            </a:r>
            <a:r>
              <a:rPr lang="en-US" dirty="0"/>
              <a:t>patient to turn their head against resistance. Watch and palpate the </a:t>
            </a:r>
            <a:r>
              <a:rPr lang="en-US" dirty="0" err="1"/>
              <a:t>sternomastoid</a:t>
            </a:r>
            <a:r>
              <a:rPr lang="en-US" dirty="0"/>
              <a:t> muscle on the opposite side. </a:t>
            </a:r>
          </a:p>
          <a:p>
            <a:endParaRPr lang="en-US" dirty="0"/>
          </a:p>
        </p:txBody>
      </p:sp>
    </p:spTree>
    <p:extLst>
      <p:ext uri="{BB962C8B-B14F-4D97-AF65-F5344CB8AC3E}">
        <p14:creationId xmlns:p14="http://schemas.microsoft.com/office/powerpoint/2010/main" val="1429687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XII - Hypoglossal</a:t>
            </a:r>
            <a:endParaRPr lang="en-US" dirty="0"/>
          </a:p>
        </p:txBody>
      </p:sp>
      <p:sp>
        <p:nvSpPr>
          <p:cNvPr id="3" name="Content Placeholder 2"/>
          <p:cNvSpPr>
            <a:spLocks noGrp="1"/>
          </p:cNvSpPr>
          <p:nvPr>
            <p:ph idx="1"/>
          </p:nvPr>
        </p:nvSpPr>
        <p:spPr/>
        <p:txBody>
          <a:bodyPr/>
          <a:lstStyle/>
          <a:p>
            <a:endParaRPr lang="en-US" dirty="0"/>
          </a:p>
          <a:p>
            <a:r>
              <a:rPr lang="en-US" dirty="0"/>
              <a:t>Listen to the articulation of the patient's words. </a:t>
            </a:r>
          </a:p>
          <a:p>
            <a:r>
              <a:rPr lang="en-US" dirty="0"/>
              <a:t>Observe the </a:t>
            </a:r>
            <a:r>
              <a:rPr lang="en-US" b="1" dirty="0"/>
              <a:t>tongue</a:t>
            </a:r>
            <a:r>
              <a:rPr lang="en-US" dirty="0"/>
              <a:t> as it lies in the mouth </a:t>
            </a:r>
          </a:p>
          <a:p>
            <a:r>
              <a:rPr lang="en-US" dirty="0"/>
              <a:t>Ask patient to: Protrude tongue [10] </a:t>
            </a:r>
          </a:p>
          <a:p>
            <a:r>
              <a:rPr lang="en-US" dirty="0"/>
              <a:t>Move tongue from side to side </a:t>
            </a:r>
          </a:p>
          <a:p>
            <a:endParaRPr lang="en-US" dirty="0"/>
          </a:p>
          <a:p>
            <a:endParaRPr lang="en-US" dirty="0"/>
          </a:p>
        </p:txBody>
      </p:sp>
    </p:spTree>
    <p:extLst>
      <p:ext uri="{BB962C8B-B14F-4D97-AF65-F5344CB8AC3E}">
        <p14:creationId xmlns:p14="http://schemas.microsoft.com/office/powerpoint/2010/main" val="4152680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Motor functions</a:t>
            </a:r>
            <a:endParaRPr lang="en-US" dirty="0"/>
          </a:p>
        </p:txBody>
      </p:sp>
      <p:sp>
        <p:nvSpPr>
          <p:cNvPr id="3" name="Content Placeholder 2"/>
          <p:cNvSpPr>
            <a:spLocks noGrp="1"/>
          </p:cNvSpPr>
          <p:nvPr>
            <p:ph idx="1"/>
          </p:nvPr>
        </p:nvSpPr>
        <p:spPr/>
        <p:txBody>
          <a:bodyPr/>
          <a:lstStyle/>
          <a:p>
            <a:r>
              <a:rPr lang="en-US" dirty="0"/>
              <a:t>Muscle </a:t>
            </a:r>
            <a:r>
              <a:rPr lang="en-US" dirty="0" smtClean="0"/>
              <a:t>Tone</a:t>
            </a:r>
          </a:p>
          <a:p>
            <a:r>
              <a:rPr lang="en-US" dirty="0"/>
              <a:t>Muscle Strength</a:t>
            </a:r>
          </a:p>
        </p:txBody>
      </p:sp>
    </p:spTree>
    <p:extLst>
      <p:ext uri="{BB962C8B-B14F-4D97-AF65-F5344CB8AC3E}">
        <p14:creationId xmlns:p14="http://schemas.microsoft.com/office/powerpoint/2010/main" val="3930454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Muscle Tone</a:t>
            </a:r>
            <a:br>
              <a:rPr lang="en-US" dirty="0"/>
            </a:b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Ask the patient to relax. </a:t>
            </a:r>
          </a:p>
          <a:p>
            <a:r>
              <a:rPr lang="en-US" dirty="0"/>
              <a:t>2. Flex and extend the patient's fingers, </a:t>
            </a:r>
            <a:r>
              <a:rPr lang="en-US" dirty="0" smtClean="0"/>
              <a:t>wrist, elbow, ankle </a:t>
            </a:r>
            <a:r>
              <a:rPr lang="en-US" dirty="0"/>
              <a:t>and knee. </a:t>
            </a:r>
          </a:p>
          <a:p>
            <a:r>
              <a:rPr lang="en-US" dirty="0"/>
              <a:t>4. There is normally a small, continuous resistance to passive movement. </a:t>
            </a:r>
          </a:p>
          <a:p>
            <a:r>
              <a:rPr lang="en-US" dirty="0"/>
              <a:t>5. Observe for decreased (flaccid) or increased (rigid/spastic) tone </a:t>
            </a:r>
            <a:endParaRPr lang="en-US" dirty="0" smtClean="0"/>
          </a:p>
          <a:p>
            <a:r>
              <a:rPr lang="en-US" dirty="0" smtClean="0"/>
              <a:t>Check for muscle wasting</a:t>
            </a:r>
          </a:p>
          <a:p>
            <a:r>
              <a:rPr lang="en-US" b="1" dirty="0"/>
              <a:t>Rest tremor </a:t>
            </a:r>
            <a:r>
              <a:rPr lang="en-US" dirty="0"/>
              <a:t>occurs in </a:t>
            </a:r>
            <a:r>
              <a:rPr lang="en-US" dirty="0" smtClean="0"/>
              <a:t>Parkinson's.</a:t>
            </a:r>
            <a:r>
              <a:rPr lang="en-US" i="1" dirty="0"/>
              <a:t> </a:t>
            </a:r>
            <a:r>
              <a:rPr lang="en-US" b="1" dirty="0" smtClean="0"/>
              <a:t>Action tremor</a:t>
            </a:r>
            <a:r>
              <a:rPr lang="en-US" dirty="0" smtClean="0"/>
              <a:t>, a </a:t>
            </a:r>
            <a:r>
              <a:rPr lang="en-US" b="1" dirty="0"/>
              <a:t>terminal tremor </a:t>
            </a:r>
            <a:r>
              <a:rPr lang="en-US" dirty="0"/>
              <a:t>in which the </a:t>
            </a:r>
            <a:r>
              <a:rPr lang="en-US" dirty="0" smtClean="0"/>
              <a:t>finger overshoots and oscillates when approaching a visual target, </a:t>
            </a:r>
            <a:r>
              <a:rPr lang="en-US" dirty="0"/>
              <a:t>is indicative of cerebellar ataxia or sensory ataxia</a:t>
            </a:r>
          </a:p>
          <a:p>
            <a:endParaRPr lang="en-US" dirty="0"/>
          </a:p>
          <a:p>
            <a:endParaRPr lang="en-US" dirty="0"/>
          </a:p>
        </p:txBody>
      </p:sp>
    </p:spTree>
    <p:extLst>
      <p:ext uri="{BB962C8B-B14F-4D97-AF65-F5344CB8AC3E}">
        <p14:creationId xmlns:p14="http://schemas.microsoft.com/office/powerpoint/2010/main" val="232508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i="1" dirty="0"/>
              <a:t>Chorea</a:t>
            </a:r>
            <a:r>
              <a:rPr lang="en-US" dirty="0"/>
              <a:t> is </a:t>
            </a:r>
            <a:r>
              <a:rPr lang="en-US" dirty="0" smtClean="0"/>
              <a:t>a </a:t>
            </a:r>
            <a:r>
              <a:rPr lang="en-US" dirty="0"/>
              <a:t>'dance', which accurately portrays its fidgety, fluid, random and </a:t>
            </a:r>
            <a:r>
              <a:rPr lang="en-US" dirty="0" err="1"/>
              <a:t>semipurposeful</a:t>
            </a:r>
            <a:r>
              <a:rPr lang="en-US" dirty="0"/>
              <a:t> quality. C</a:t>
            </a:r>
            <a:r>
              <a:rPr lang="en-US" dirty="0" smtClean="0"/>
              <a:t>auses </a:t>
            </a:r>
            <a:r>
              <a:rPr lang="en-US" dirty="0"/>
              <a:t>include </a:t>
            </a:r>
            <a:r>
              <a:rPr lang="en-US" i="1" dirty="0"/>
              <a:t>Huntington's disease</a:t>
            </a:r>
            <a:r>
              <a:rPr lang="en-US" dirty="0"/>
              <a:t>, </a:t>
            </a:r>
            <a:r>
              <a:rPr lang="en-US" i="1" dirty="0"/>
              <a:t>Sydenham's chorea</a:t>
            </a:r>
            <a:r>
              <a:rPr lang="en-US" dirty="0"/>
              <a:t>, lupus and pregnancy, and it may also occur </a:t>
            </a:r>
            <a:r>
              <a:rPr lang="en-US" dirty="0" err="1"/>
              <a:t>idiopathically</a:t>
            </a:r>
            <a:r>
              <a:rPr lang="en-US" dirty="0"/>
              <a:t> in the </a:t>
            </a:r>
            <a:r>
              <a:rPr lang="en-US" dirty="0" smtClean="0"/>
              <a:t>elderly and as </a:t>
            </a:r>
            <a:r>
              <a:rPr lang="en-US" dirty="0"/>
              <a:t>side effects of dopaminergic or </a:t>
            </a:r>
            <a:r>
              <a:rPr lang="en-US" dirty="0" err="1"/>
              <a:t>antidopaminergic</a:t>
            </a:r>
            <a:r>
              <a:rPr lang="en-US" dirty="0"/>
              <a:t> </a:t>
            </a:r>
            <a:r>
              <a:rPr lang="en-US" dirty="0" smtClean="0"/>
              <a:t>drugs.</a:t>
            </a:r>
          </a:p>
          <a:p>
            <a:endParaRPr lang="en-US" dirty="0"/>
          </a:p>
          <a:p>
            <a:r>
              <a:rPr lang="en-US" i="1" dirty="0" err="1"/>
              <a:t>Tetany</a:t>
            </a:r>
            <a:r>
              <a:rPr lang="en-US" dirty="0"/>
              <a:t> is due to hypocalcaemia or alkalosis. There is a characteristic cramped posture of the affected hand </a:t>
            </a:r>
            <a:r>
              <a:rPr lang="en-US" dirty="0" smtClean="0"/>
              <a:t>so </a:t>
            </a:r>
            <a:r>
              <a:rPr lang="en-US" dirty="0"/>
              <a:t>that fingers and thumb are held stiffly adducted and the hand partially flexed at the </a:t>
            </a:r>
            <a:r>
              <a:rPr lang="en-US" dirty="0" err="1"/>
              <a:t>metacarpophalangeal</a:t>
            </a:r>
            <a:r>
              <a:rPr lang="en-US" dirty="0"/>
              <a:t> joints; the toes may be similarly </a:t>
            </a:r>
            <a:r>
              <a:rPr lang="en-US" dirty="0" smtClean="0"/>
              <a:t>affected. Another </a:t>
            </a:r>
            <a:r>
              <a:rPr lang="en-US" dirty="0"/>
              <a:t>useful test is to tap lightly with a patellar hammer at the exit of the facial nerve from the skull, about 3-5cm below and in front of the ear. The facial muscles twitch briefly with each tap (</a:t>
            </a:r>
            <a:r>
              <a:rPr lang="en-US" b="1" i="1" dirty="0" err="1"/>
              <a:t>Chvostek's</a:t>
            </a:r>
            <a:r>
              <a:rPr lang="en-US" b="1" i="1" dirty="0"/>
              <a:t> sign</a:t>
            </a:r>
            <a:endParaRPr lang="en-US" b="1" dirty="0"/>
          </a:p>
        </p:txBody>
      </p:sp>
    </p:spTree>
    <p:extLst>
      <p:ext uri="{BB962C8B-B14F-4D97-AF65-F5344CB8AC3E}">
        <p14:creationId xmlns:p14="http://schemas.microsoft.com/office/powerpoint/2010/main" val="1920964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Palpation for muscle tone</a:t>
            </a:r>
            <a:endParaRPr lang="en-US" dirty="0"/>
          </a:p>
        </p:txBody>
      </p:sp>
      <p:sp>
        <p:nvSpPr>
          <p:cNvPr id="3" name="Content Placeholder 2"/>
          <p:cNvSpPr>
            <a:spLocks noGrp="1"/>
          </p:cNvSpPr>
          <p:nvPr>
            <p:ph idx="1"/>
          </p:nvPr>
        </p:nvSpPr>
        <p:spPr/>
        <p:txBody>
          <a:bodyPr>
            <a:normAutofit/>
          </a:bodyPr>
          <a:lstStyle/>
          <a:p>
            <a:r>
              <a:rPr lang="en-US" dirty="0" smtClean="0"/>
              <a:t>Increased </a:t>
            </a:r>
            <a:r>
              <a:rPr lang="en-US" dirty="0"/>
              <a:t>tone is called </a:t>
            </a:r>
            <a:r>
              <a:rPr lang="en-US" b="1" i="1" dirty="0"/>
              <a:t>hypertonia</a:t>
            </a:r>
            <a:r>
              <a:rPr lang="en-US" dirty="0"/>
              <a:t> and reduced tone </a:t>
            </a:r>
            <a:r>
              <a:rPr lang="en-US" b="1" i="1" dirty="0" err="1"/>
              <a:t>hypotonia</a:t>
            </a:r>
            <a:r>
              <a:rPr lang="en-US" b="1" dirty="0"/>
              <a:t>. </a:t>
            </a:r>
            <a:endParaRPr lang="en-US" b="1" dirty="0" smtClean="0"/>
          </a:p>
          <a:p>
            <a:r>
              <a:rPr lang="en-US" dirty="0" smtClean="0"/>
              <a:t>In </a:t>
            </a:r>
            <a:r>
              <a:rPr lang="en-US" i="1" dirty="0"/>
              <a:t>spasticity</a:t>
            </a:r>
            <a:r>
              <a:rPr lang="en-US" dirty="0"/>
              <a:t> tone is </a:t>
            </a:r>
            <a:r>
              <a:rPr lang="en-US" dirty="0" smtClean="0"/>
              <a:t>increased during muscle activity, </a:t>
            </a:r>
            <a:r>
              <a:rPr lang="en-US" dirty="0"/>
              <a:t>whereas </a:t>
            </a:r>
            <a:r>
              <a:rPr lang="en-US" i="1" dirty="0"/>
              <a:t>rigidity</a:t>
            </a:r>
            <a:r>
              <a:rPr lang="en-US" dirty="0"/>
              <a:t> is an increase in tone at rest. </a:t>
            </a:r>
            <a:r>
              <a:rPr lang="en-US" b="1" dirty="0" smtClean="0"/>
              <a:t>The </a:t>
            </a:r>
            <a:r>
              <a:rPr lang="en-US" b="1" i="1" dirty="0"/>
              <a:t>clasp-knife</a:t>
            </a:r>
            <a:r>
              <a:rPr lang="en-US" b="1" dirty="0"/>
              <a:t> </a:t>
            </a:r>
            <a:r>
              <a:rPr lang="en-US" dirty="0"/>
              <a:t>phenomenon is a progressive increase in tonic resistance during passive movement, followed by the sudden </a:t>
            </a:r>
            <a:r>
              <a:rPr lang="en-US" dirty="0" smtClean="0"/>
              <a:t>letting-go. </a:t>
            </a:r>
          </a:p>
          <a:p>
            <a:r>
              <a:rPr lang="en-US" b="1" i="1" dirty="0" smtClean="0"/>
              <a:t>cogwheel </a:t>
            </a:r>
            <a:r>
              <a:rPr lang="en-US" b="1" i="1" dirty="0"/>
              <a:t>rigidity</a:t>
            </a:r>
            <a:r>
              <a:rPr lang="en-US" b="1" dirty="0"/>
              <a:t>). </a:t>
            </a:r>
            <a:r>
              <a:rPr lang="en-US" dirty="0"/>
              <a:t>It can be enhanced by asking the patient to contract another muscle, e.g. to clench the fist, or to move the hand up and down on the opposite </a:t>
            </a:r>
            <a:r>
              <a:rPr lang="en-US" dirty="0" smtClean="0"/>
              <a:t>side. The </a:t>
            </a:r>
            <a:r>
              <a:rPr lang="en-US" dirty="0"/>
              <a:t>classic triad of idiopathic Parkinson's disease consists of </a:t>
            </a:r>
            <a:r>
              <a:rPr lang="en-US" i="1" dirty="0" err="1"/>
              <a:t>bradykinesia</a:t>
            </a:r>
            <a:r>
              <a:rPr lang="en-US" i="1" dirty="0"/>
              <a:t>, the specific tremor, and cogwheel rigidity</a:t>
            </a:r>
            <a:r>
              <a:rPr lang="en-US" dirty="0"/>
              <a:t>. </a:t>
            </a:r>
          </a:p>
        </p:txBody>
      </p:sp>
    </p:spTree>
    <p:extLst>
      <p:ext uri="{BB962C8B-B14F-4D97-AF65-F5344CB8AC3E}">
        <p14:creationId xmlns:p14="http://schemas.microsoft.com/office/powerpoint/2010/main" val="116533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9280"/>
          </a:xfrm>
        </p:spPr>
        <p:txBody>
          <a:bodyPr/>
          <a:lstStyle/>
          <a:p>
            <a:r>
              <a:rPr lang="en-US" b="1" dirty="0"/>
              <a:t>Muscle Strength/ power</a:t>
            </a:r>
            <a:endParaRPr lang="en-US" dirty="0"/>
          </a:p>
        </p:txBody>
      </p:sp>
      <p:sp>
        <p:nvSpPr>
          <p:cNvPr id="3" name="Content Placeholder 2"/>
          <p:cNvSpPr>
            <a:spLocks noGrp="1"/>
          </p:cNvSpPr>
          <p:nvPr>
            <p:ph sz="half" idx="1"/>
          </p:nvPr>
        </p:nvSpPr>
        <p:spPr>
          <a:xfrm>
            <a:off x="838200" y="1104406"/>
            <a:ext cx="10277104" cy="1900051"/>
          </a:xfrm>
        </p:spPr>
        <p:txBody>
          <a:bodyPr>
            <a:normAutofit/>
          </a:bodyPr>
          <a:lstStyle/>
          <a:p>
            <a:r>
              <a:rPr lang="en-US" dirty="0"/>
              <a:t>Always compare one side to the other. </a:t>
            </a:r>
          </a:p>
          <a:p>
            <a:r>
              <a:rPr lang="en-US" dirty="0"/>
              <a:t>Grade strength on a scale from 0 to 5 "out of five": </a:t>
            </a:r>
          </a:p>
          <a:p>
            <a:endParaRPr lang="en-US"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131472511"/>
              </p:ext>
            </p:extLst>
          </p:nvPr>
        </p:nvGraphicFramePr>
        <p:xfrm>
          <a:off x="838200" y="2173183"/>
          <a:ext cx="11096502" cy="7589520"/>
        </p:xfrm>
        <a:graphic>
          <a:graphicData uri="http://schemas.openxmlformats.org/drawingml/2006/table">
            <a:tbl>
              <a:tblPr firstRow="1" bandRow="1">
                <a:tableStyleId>{5C22544A-7EE6-4342-B048-85BDC9FD1C3A}</a:tableStyleId>
              </a:tblPr>
              <a:tblGrid>
                <a:gridCol w="2749829"/>
                <a:gridCol w="8346673"/>
              </a:tblGrid>
              <a:tr h="46896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Grading Motor Strength</a:t>
                      </a:r>
                      <a:r>
                        <a:rPr lang="en-US" sz="1800" b="0" i="0" u="none" strike="noStrike" kern="1200" baseline="0" dirty="0" smtClean="0">
                          <a:solidFill>
                            <a:schemeClr val="lt1"/>
                          </a:solidFill>
                          <a:latin typeface="+mn-lt"/>
                          <a:ea typeface="+mn-ea"/>
                          <a:cs typeface="+mn-cs"/>
                        </a:rPr>
                        <a:t>	</a:t>
                      </a:r>
                    </a:p>
                    <a:p>
                      <a:endParaRPr lang="en-US" dirty="0"/>
                    </a:p>
                  </a:txBody>
                  <a:tcPr/>
                </a:tc>
                <a:tc hMerge="1">
                  <a:txBody>
                    <a:bodyPr/>
                    <a:lstStyle/>
                    <a:p>
                      <a:endParaRPr lang="en-US"/>
                    </a:p>
                  </a:txBody>
                  <a:tcPr/>
                </a:tc>
              </a:tr>
              <a:tr h="468963">
                <a:tc>
                  <a:txBody>
                    <a:bodyPr/>
                    <a:lstStyle/>
                    <a:p>
                      <a:r>
                        <a:rPr lang="en-US" sz="2800" dirty="0" smtClean="0"/>
                        <a:t>0/5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No muscle movement	</a:t>
                      </a:r>
                    </a:p>
                    <a:p>
                      <a:endParaRPr lang="en-US" sz="2800" dirty="0"/>
                    </a:p>
                  </a:txBody>
                  <a:tcPr/>
                </a:tc>
              </a:tr>
              <a:tr h="468963">
                <a:tc>
                  <a:txBody>
                    <a:bodyPr/>
                    <a:lstStyle/>
                    <a:p>
                      <a:r>
                        <a:rPr lang="en-US" sz="2800" dirty="0" smtClean="0"/>
                        <a:t>1/5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Visible muscle movement, but no movement at the joint	</a:t>
                      </a:r>
                    </a:p>
                    <a:p>
                      <a:endParaRPr lang="en-US" sz="2800" dirty="0"/>
                    </a:p>
                  </a:txBody>
                  <a:tcPr/>
                </a:tc>
              </a:tr>
              <a:tr h="468963">
                <a:tc>
                  <a:txBody>
                    <a:bodyPr/>
                    <a:lstStyle/>
                    <a:p>
                      <a:r>
                        <a:rPr lang="en-US" sz="2800" dirty="0" smtClean="0"/>
                        <a:t>2/5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Movement at the joint, but not against gravity	</a:t>
                      </a:r>
                    </a:p>
                    <a:p>
                      <a:endParaRPr lang="en-US" sz="2800" dirty="0"/>
                    </a:p>
                  </a:txBody>
                  <a:tcPr/>
                </a:tc>
              </a:tr>
              <a:tr h="468963">
                <a:tc>
                  <a:txBody>
                    <a:bodyPr/>
                    <a:lstStyle/>
                    <a:p>
                      <a:r>
                        <a:rPr lang="en-US" sz="2800" dirty="0" smtClean="0"/>
                        <a:t>3/5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Movement against gravity, but not against added resistance	</a:t>
                      </a:r>
                    </a:p>
                    <a:p>
                      <a:endParaRPr lang="en-US" sz="2800" dirty="0"/>
                    </a:p>
                  </a:txBody>
                  <a:tcPr/>
                </a:tc>
              </a:tr>
              <a:tr h="468963">
                <a:tc>
                  <a:txBody>
                    <a:bodyPr/>
                    <a:lstStyle/>
                    <a:p>
                      <a:r>
                        <a:rPr lang="en-US" sz="2800" dirty="0" smtClean="0"/>
                        <a:t>4/5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Movement against resistance, but less than normal	</a:t>
                      </a:r>
                    </a:p>
                    <a:p>
                      <a:endParaRPr lang="en-US" sz="2800" dirty="0"/>
                    </a:p>
                  </a:txBody>
                  <a:tcPr/>
                </a:tc>
              </a:tr>
              <a:tr h="468963">
                <a:tc>
                  <a:txBody>
                    <a:bodyPr/>
                    <a:lstStyle/>
                    <a:p>
                      <a:r>
                        <a:rPr lang="en-US" sz="2800" dirty="0" smtClean="0"/>
                        <a:t>5/5</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kern="1200" baseline="0" dirty="0" smtClean="0">
                          <a:solidFill>
                            <a:schemeClr val="dk1"/>
                          </a:solidFill>
                          <a:latin typeface="+mn-lt"/>
                          <a:ea typeface="+mn-ea"/>
                          <a:cs typeface="+mn-cs"/>
                        </a:rPr>
                        <a:t>Normal strength	</a:t>
                      </a:r>
                    </a:p>
                    <a:p>
                      <a:endParaRPr lang="en-US" sz="2800" dirty="0"/>
                    </a:p>
                  </a:txBody>
                  <a:tcPr/>
                </a:tc>
              </a:tr>
            </a:tbl>
          </a:graphicData>
        </a:graphic>
      </p:graphicFrame>
    </p:spTree>
    <p:extLst>
      <p:ext uri="{BB962C8B-B14F-4D97-AF65-F5344CB8AC3E}">
        <p14:creationId xmlns:p14="http://schemas.microsoft.com/office/powerpoint/2010/main" val="1409665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 Coordination </a:t>
            </a:r>
            <a:r>
              <a:rPr lang="en-US" b="1" dirty="0"/>
              <a:t>and Gait</a:t>
            </a:r>
            <a:endParaRPr lang="en-US" dirty="0"/>
          </a:p>
        </p:txBody>
      </p:sp>
      <p:sp>
        <p:nvSpPr>
          <p:cNvPr id="3" name="Content Placeholder 2"/>
          <p:cNvSpPr>
            <a:spLocks noGrp="1"/>
          </p:cNvSpPr>
          <p:nvPr>
            <p:ph idx="1"/>
          </p:nvPr>
        </p:nvSpPr>
        <p:spPr/>
        <p:txBody>
          <a:bodyPr/>
          <a:lstStyle/>
          <a:p>
            <a:r>
              <a:rPr lang="en-US" dirty="0"/>
              <a:t>Rapid Alternating </a:t>
            </a:r>
            <a:r>
              <a:rPr lang="en-US" dirty="0" smtClean="0"/>
              <a:t>Movements</a:t>
            </a:r>
          </a:p>
          <a:p>
            <a:r>
              <a:rPr lang="en-US" dirty="0"/>
              <a:t>Point-to-Point </a:t>
            </a:r>
            <a:r>
              <a:rPr lang="en-US" dirty="0" smtClean="0"/>
              <a:t>Movements</a:t>
            </a:r>
          </a:p>
          <a:p>
            <a:r>
              <a:rPr lang="en-US" dirty="0" smtClean="0"/>
              <a:t>Romberg sign</a:t>
            </a:r>
          </a:p>
          <a:p>
            <a:r>
              <a:rPr lang="en-US" dirty="0"/>
              <a:t>Gait</a:t>
            </a:r>
          </a:p>
        </p:txBody>
      </p:sp>
    </p:spTree>
    <p:extLst>
      <p:ext uri="{BB962C8B-B14F-4D97-AF65-F5344CB8AC3E}">
        <p14:creationId xmlns:p14="http://schemas.microsoft.com/office/powerpoint/2010/main" val="4027440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Alternating Movements</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Ask the patient to strike one hand on the thigh, raise the hand, turn it over, and then strike it back down as fast as possible. </a:t>
            </a:r>
          </a:p>
          <a:p>
            <a:r>
              <a:rPr lang="en-US" dirty="0"/>
              <a:t>2. Ask the patient to tap the distal thumb with the tip of the index finger as fast as possible. </a:t>
            </a:r>
          </a:p>
          <a:p>
            <a:r>
              <a:rPr lang="en-US" dirty="0"/>
              <a:t>3. Ask the patient to tap your hand with the ball of each foot as fast as possible </a:t>
            </a:r>
          </a:p>
          <a:p>
            <a:endParaRPr lang="en-US" dirty="0"/>
          </a:p>
        </p:txBody>
      </p:sp>
    </p:spTree>
    <p:extLst>
      <p:ext uri="{BB962C8B-B14F-4D97-AF65-F5344CB8AC3E}">
        <p14:creationId xmlns:p14="http://schemas.microsoft.com/office/powerpoint/2010/main" val="2302997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Point-to-Point Movements</a:t>
            </a:r>
            <a:endParaRPr lang="en-US" dirty="0"/>
          </a:p>
        </p:txBody>
      </p:sp>
      <p:sp>
        <p:nvSpPr>
          <p:cNvPr id="3" name="Content Placeholder 2"/>
          <p:cNvSpPr>
            <a:spLocks noGrp="1"/>
          </p:cNvSpPr>
          <p:nvPr>
            <p:ph idx="1"/>
          </p:nvPr>
        </p:nvSpPr>
        <p:spPr/>
        <p:txBody>
          <a:bodyPr/>
          <a:lstStyle/>
          <a:p>
            <a:endParaRPr lang="en-US" dirty="0"/>
          </a:p>
          <a:p>
            <a:r>
              <a:rPr lang="en-US" dirty="0"/>
              <a:t>Ask the patient to </a:t>
            </a:r>
            <a:r>
              <a:rPr lang="en-US" b="1" dirty="0"/>
              <a:t>touch your </a:t>
            </a:r>
            <a:r>
              <a:rPr lang="en-US" b="1" dirty="0" smtClean="0"/>
              <a:t>index finger and </a:t>
            </a:r>
            <a:r>
              <a:rPr lang="en-US" b="1" dirty="0"/>
              <a:t>their nose alternately </a:t>
            </a:r>
            <a:r>
              <a:rPr lang="en-US" dirty="0"/>
              <a:t>several times. Move your finger about as the patient performs this task. </a:t>
            </a:r>
          </a:p>
          <a:p>
            <a:r>
              <a:rPr lang="en-US" dirty="0"/>
              <a:t>2. Hold your finger still so that the patient can touch it with one arm and finger outstretched. Ask the patient to move their arm and return to your finger with their eyes closed. </a:t>
            </a:r>
          </a:p>
          <a:p>
            <a:r>
              <a:rPr lang="en-US" dirty="0"/>
              <a:t>3. Ask the patient to place one </a:t>
            </a:r>
            <a:r>
              <a:rPr lang="en-US" b="1" dirty="0"/>
              <a:t>heel </a:t>
            </a:r>
            <a:r>
              <a:rPr lang="en-US" dirty="0"/>
              <a:t>on the opposite knee and run it down the </a:t>
            </a:r>
            <a:r>
              <a:rPr lang="en-US" b="1" dirty="0"/>
              <a:t>shin</a:t>
            </a:r>
            <a:r>
              <a:rPr lang="en-US" dirty="0"/>
              <a:t> to the big toe. Repeat with the patient's eyes closed. </a:t>
            </a:r>
          </a:p>
          <a:p>
            <a:endParaRPr lang="en-US" dirty="0"/>
          </a:p>
        </p:txBody>
      </p:sp>
    </p:spTree>
    <p:extLst>
      <p:ext uri="{BB962C8B-B14F-4D97-AF65-F5344CB8AC3E}">
        <p14:creationId xmlns:p14="http://schemas.microsoft.com/office/powerpoint/2010/main" val="349528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Considerations</a:t>
            </a:r>
            <a:endParaRPr lang="en-US" dirty="0"/>
          </a:p>
        </p:txBody>
      </p:sp>
      <p:sp>
        <p:nvSpPr>
          <p:cNvPr id="3" name="Content Placeholder 2"/>
          <p:cNvSpPr>
            <a:spLocks noGrp="1"/>
          </p:cNvSpPr>
          <p:nvPr>
            <p:ph idx="1"/>
          </p:nvPr>
        </p:nvSpPr>
        <p:spPr/>
        <p:txBody>
          <a:bodyPr>
            <a:normAutofit/>
          </a:bodyPr>
          <a:lstStyle/>
          <a:p>
            <a:endParaRPr lang="en-US" dirty="0"/>
          </a:p>
          <a:p>
            <a:r>
              <a:rPr lang="en-US" dirty="0" smtClean="0"/>
              <a:t>Organize </a:t>
            </a:r>
            <a:r>
              <a:rPr lang="en-US" dirty="0"/>
              <a:t>your thinking into seven categories: </a:t>
            </a:r>
            <a:endParaRPr lang="en-US" dirty="0" smtClean="0"/>
          </a:p>
          <a:p>
            <a:pPr marL="971550" lvl="1" indent="-514350">
              <a:buFont typeface="+mj-lt"/>
              <a:buAutoNum type="arabicPeriod"/>
            </a:pPr>
            <a:r>
              <a:rPr lang="en-US" dirty="0" smtClean="0"/>
              <a:t>Mental </a:t>
            </a:r>
            <a:r>
              <a:rPr lang="en-US" dirty="0"/>
              <a:t>Status </a:t>
            </a:r>
          </a:p>
          <a:p>
            <a:pPr marL="971550" lvl="1" indent="-514350">
              <a:buFont typeface="+mj-lt"/>
              <a:buAutoNum type="arabicPeriod"/>
            </a:pPr>
            <a:r>
              <a:rPr lang="en-US" dirty="0"/>
              <a:t>Cranial Nerves </a:t>
            </a:r>
          </a:p>
          <a:p>
            <a:pPr marL="971550" lvl="1" indent="-514350">
              <a:buFont typeface="+mj-lt"/>
              <a:buAutoNum type="arabicPeriod"/>
            </a:pPr>
            <a:r>
              <a:rPr lang="en-US" dirty="0"/>
              <a:t>Motor </a:t>
            </a:r>
          </a:p>
          <a:p>
            <a:pPr marL="971550" lvl="1" indent="-514350">
              <a:buFont typeface="+mj-lt"/>
              <a:buAutoNum type="arabicPeriod"/>
            </a:pPr>
            <a:r>
              <a:rPr lang="en-US" dirty="0"/>
              <a:t>Coordination and Gait </a:t>
            </a:r>
          </a:p>
          <a:p>
            <a:pPr marL="971550" lvl="1" indent="-514350">
              <a:buFont typeface="+mj-lt"/>
              <a:buAutoNum type="arabicPeriod"/>
            </a:pPr>
            <a:r>
              <a:rPr lang="en-US" dirty="0"/>
              <a:t>Reflexes </a:t>
            </a:r>
          </a:p>
          <a:p>
            <a:pPr marL="971550" lvl="1" indent="-514350">
              <a:buFont typeface="+mj-lt"/>
              <a:buAutoNum type="arabicPeriod"/>
            </a:pPr>
            <a:r>
              <a:rPr lang="en-US" dirty="0"/>
              <a:t>Sensory </a:t>
            </a:r>
            <a:r>
              <a:rPr lang="en-US" dirty="0" smtClean="0"/>
              <a:t>reflexes</a:t>
            </a:r>
          </a:p>
          <a:p>
            <a:pPr marL="971550" lvl="1" indent="-514350">
              <a:buFont typeface="+mj-lt"/>
              <a:buAutoNum type="arabicPeriod"/>
            </a:pPr>
            <a:r>
              <a:rPr lang="en-US" dirty="0" smtClean="0"/>
              <a:t>Signs of </a:t>
            </a:r>
            <a:r>
              <a:rPr lang="en-US" dirty="0" err="1" smtClean="0"/>
              <a:t>maningeal</a:t>
            </a:r>
            <a:r>
              <a:rPr lang="en-US" dirty="0"/>
              <a:t> </a:t>
            </a:r>
            <a:r>
              <a:rPr lang="en-US" dirty="0" smtClean="0"/>
              <a:t>irritation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050505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Romberg</a:t>
            </a:r>
            <a:endParaRPr lang="en-US" dirty="0"/>
          </a:p>
        </p:txBody>
      </p:sp>
      <p:sp>
        <p:nvSpPr>
          <p:cNvPr id="3" name="Content Placeholder 2"/>
          <p:cNvSpPr>
            <a:spLocks noGrp="1"/>
          </p:cNvSpPr>
          <p:nvPr>
            <p:ph idx="1"/>
          </p:nvPr>
        </p:nvSpPr>
        <p:spPr/>
        <p:txBody>
          <a:bodyPr/>
          <a:lstStyle/>
          <a:p>
            <a:endParaRPr lang="en-US" dirty="0"/>
          </a:p>
          <a:p>
            <a:r>
              <a:rPr lang="en-US" dirty="0"/>
              <a:t>Be prepared to catch the patient if they are unstable. </a:t>
            </a:r>
          </a:p>
          <a:p>
            <a:r>
              <a:rPr lang="en-US" dirty="0"/>
              <a:t>2. Ask the patient to stand with the feet together and eyes closed for 5-10 seconds without support. </a:t>
            </a:r>
          </a:p>
          <a:p>
            <a:r>
              <a:rPr lang="en-US" dirty="0"/>
              <a:t>3. The test is said to be positive if the patient becomes unstable (indicating a vestibular or proprioceptive problem). </a:t>
            </a:r>
          </a:p>
          <a:p>
            <a:endParaRPr lang="en-US" dirty="0"/>
          </a:p>
        </p:txBody>
      </p:sp>
    </p:spTree>
    <p:extLst>
      <p:ext uri="{BB962C8B-B14F-4D97-AF65-F5344CB8AC3E}">
        <p14:creationId xmlns:p14="http://schemas.microsoft.com/office/powerpoint/2010/main" val="88547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Gait</a:t>
            </a:r>
            <a:endParaRPr lang="en-US" dirty="0"/>
          </a:p>
        </p:txBody>
      </p:sp>
      <p:sp>
        <p:nvSpPr>
          <p:cNvPr id="3" name="Content Placeholder 2"/>
          <p:cNvSpPr>
            <a:spLocks noGrp="1"/>
          </p:cNvSpPr>
          <p:nvPr>
            <p:ph idx="1"/>
          </p:nvPr>
        </p:nvSpPr>
        <p:spPr/>
        <p:txBody>
          <a:bodyPr/>
          <a:lstStyle/>
          <a:p>
            <a:pPr marL="0" indent="0">
              <a:buNone/>
            </a:pPr>
            <a:r>
              <a:rPr lang="en-US" dirty="0"/>
              <a:t>Ask the patient to:</a:t>
            </a:r>
          </a:p>
          <a:p>
            <a:r>
              <a:rPr lang="en-US" dirty="0"/>
              <a:t>Walk across the room, turn and come back </a:t>
            </a:r>
          </a:p>
          <a:p>
            <a:r>
              <a:rPr lang="en-US" dirty="0"/>
              <a:t>Walk heel-to-toe in a straight line </a:t>
            </a:r>
          </a:p>
          <a:p>
            <a:r>
              <a:rPr lang="en-US" dirty="0"/>
              <a:t>Walk on their toes in a straight line </a:t>
            </a:r>
          </a:p>
          <a:p>
            <a:r>
              <a:rPr lang="en-US" dirty="0"/>
              <a:t>Walk on their heels in a straight line </a:t>
            </a:r>
          </a:p>
          <a:p>
            <a:r>
              <a:rPr lang="en-US" dirty="0"/>
              <a:t>Hop in place on each foot </a:t>
            </a:r>
          </a:p>
          <a:p>
            <a:r>
              <a:rPr lang="en-US" dirty="0"/>
              <a:t>Do a shallow knee bend </a:t>
            </a:r>
          </a:p>
          <a:p>
            <a:r>
              <a:rPr lang="en-US" dirty="0"/>
              <a:t>Rise from a sitting position </a:t>
            </a:r>
          </a:p>
          <a:p>
            <a:endParaRPr lang="en-US" dirty="0"/>
          </a:p>
        </p:txBody>
      </p:sp>
    </p:spTree>
    <p:extLst>
      <p:ext uri="{BB962C8B-B14F-4D97-AF65-F5344CB8AC3E}">
        <p14:creationId xmlns:p14="http://schemas.microsoft.com/office/powerpoint/2010/main" val="221508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Reflexes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Motor reflexes</a:t>
            </a:r>
          </a:p>
          <a:p>
            <a:pPr lvl="1"/>
            <a:r>
              <a:rPr lang="en-US" dirty="0" smtClean="0"/>
              <a:t>Deep </a:t>
            </a:r>
            <a:r>
              <a:rPr lang="en-US" dirty="0"/>
              <a:t>Tendon </a:t>
            </a:r>
            <a:r>
              <a:rPr lang="en-US" dirty="0" smtClean="0"/>
              <a:t>Reflexes</a:t>
            </a:r>
          </a:p>
          <a:p>
            <a:pPr lvl="1"/>
            <a:r>
              <a:rPr lang="en-US" dirty="0" smtClean="0"/>
              <a:t>Clonus</a:t>
            </a:r>
          </a:p>
          <a:p>
            <a:pPr lvl="1"/>
            <a:r>
              <a:rPr lang="en-US" dirty="0"/>
              <a:t>Plantar Response (Babinski</a:t>
            </a:r>
            <a:r>
              <a:rPr lang="en-US" dirty="0" smtClean="0"/>
              <a:t>)</a:t>
            </a:r>
          </a:p>
          <a:p>
            <a:pPr marL="0" indent="0">
              <a:buNone/>
            </a:pPr>
            <a:r>
              <a:rPr lang="en-US" b="1" dirty="0" smtClean="0"/>
              <a:t>Sensory reflexes/ cutaneous or superficial reflexes</a:t>
            </a:r>
          </a:p>
          <a:p>
            <a:pPr lvl="1"/>
            <a:r>
              <a:rPr lang="en-US" dirty="0" smtClean="0"/>
              <a:t>Vibration</a:t>
            </a:r>
          </a:p>
          <a:p>
            <a:pPr lvl="1"/>
            <a:r>
              <a:rPr lang="en-US" dirty="0"/>
              <a:t>Subjective Light </a:t>
            </a:r>
            <a:r>
              <a:rPr lang="en-US" dirty="0" smtClean="0"/>
              <a:t>Touch</a:t>
            </a:r>
          </a:p>
          <a:p>
            <a:pPr lvl="1"/>
            <a:r>
              <a:rPr lang="en-US" dirty="0"/>
              <a:t>Position </a:t>
            </a:r>
            <a:r>
              <a:rPr lang="en-US" dirty="0" smtClean="0"/>
              <a:t>Sense</a:t>
            </a:r>
          </a:p>
          <a:p>
            <a:pPr lvl="1"/>
            <a:r>
              <a:rPr lang="en-US" dirty="0" err="1"/>
              <a:t>Dermatomal</a:t>
            </a:r>
            <a:r>
              <a:rPr lang="en-US" dirty="0"/>
              <a:t> </a:t>
            </a:r>
            <a:r>
              <a:rPr lang="en-US" dirty="0" smtClean="0"/>
              <a:t>Testing</a:t>
            </a:r>
          </a:p>
          <a:p>
            <a:pPr lvl="1"/>
            <a:r>
              <a:rPr lang="en-US" dirty="0" smtClean="0"/>
              <a:t>Pain</a:t>
            </a:r>
          </a:p>
          <a:p>
            <a:pPr lvl="1"/>
            <a:r>
              <a:rPr lang="en-US" dirty="0" smtClean="0"/>
              <a:t>Temperature</a:t>
            </a:r>
          </a:p>
          <a:p>
            <a:pPr lvl="1"/>
            <a:r>
              <a:rPr lang="en-US" dirty="0"/>
              <a:t>Light </a:t>
            </a:r>
            <a:r>
              <a:rPr lang="en-US" dirty="0" smtClean="0"/>
              <a:t>Touch</a:t>
            </a:r>
          </a:p>
          <a:p>
            <a:pPr lvl="1"/>
            <a:r>
              <a:rPr lang="en-US" dirty="0"/>
              <a:t>Discrimination</a:t>
            </a:r>
            <a:endParaRPr lang="en-US" dirty="0" smtClean="0"/>
          </a:p>
          <a:p>
            <a:pPr marL="0" indent="0">
              <a:buNone/>
            </a:pPr>
            <a:endParaRPr lang="en-US" dirty="0"/>
          </a:p>
        </p:txBody>
      </p:sp>
    </p:spTree>
    <p:extLst>
      <p:ext uri="{BB962C8B-B14F-4D97-AF65-F5344CB8AC3E}">
        <p14:creationId xmlns:p14="http://schemas.microsoft.com/office/powerpoint/2010/main" val="3349117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Tendon Reflexes</a:t>
            </a:r>
            <a:endParaRPr lang="en-US" dirty="0"/>
          </a:p>
        </p:txBody>
      </p:sp>
      <p:sp>
        <p:nvSpPr>
          <p:cNvPr id="3" name="Content Placeholder 2"/>
          <p:cNvSpPr>
            <a:spLocks noGrp="1"/>
          </p:cNvSpPr>
          <p:nvPr>
            <p:ph sz="half" idx="1"/>
          </p:nvPr>
        </p:nvSpPr>
        <p:spPr/>
        <p:txBody>
          <a:bodyPr>
            <a:normAutofit/>
          </a:bodyPr>
          <a:lstStyle/>
          <a:p>
            <a:endParaRPr lang="en-US" dirty="0"/>
          </a:p>
          <a:p>
            <a:r>
              <a:rPr lang="en-US" b="1" dirty="0"/>
              <a:t>The patient must be relaxed </a:t>
            </a:r>
            <a:r>
              <a:rPr lang="en-US" dirty="0"/>
              <a:t>and positioned properly before starting. </a:t>
            </a:r>
          </a:p>
          <a:p>
            <a:r>
              <a:rPr lang="en-US" dirty="0"/>
              <a:t>Reflex response depends on the force of your stimulus. Use no more force than you need to provoke a definite response. </a:t>
            </a:r>
          </a:p>
          <a:p>
            <a:r>
              <a:rPr lang="en-US" dirty="0" smtClean="0"/>
              <a:t>graded </a:t>
            </a:r>
            <a:r>
              <a:rPr lang="en-US" dirty="0"/>
              <a:t>on a 0 to 4 "plus" scale: </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025907087"/>
              </p:ext>
            </p:extLst>
          </p:nvPr>
        </p:nvGraphicFramePr>
        <p:xfrm>
          <a:off x="6172200" y="1371601"/>
          <a:ext cx="5181600" cy="5187038"/>
        </p:xfrm>
        <a:graphic>
          <a:graphicData uri="http://schemas.openxmlformats.org/drawingml/2006/table">
            <a:tbl>
              <a:tblPr firstRow="1" bandRow="1">
                <a:tableStyleId>{5C22544A-7EE6-4342-B048-85BDC9FD1C3A}</a:tableStyleId>
              </a:tblPr>
              <a:tblGrid>
                <a:gridCol w="976745"/>
                <a:gridCol w="4204855"/>
              </a:tblGrid>
              <a:tr h="1065359">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Tendon Reflex Grading Scale</a:t>
                      </a:r>
                      <a:r>
                        <a:rPr lang="en-US" sz="1800" b="0" i="0" u="none" strike="noStrike" kern="1200" baseline="0" dirty="0" smtClean="0">
                          <a:solidFill>
                            <a:schemeClr val="lt1"/>
                          </a:solidFill>
                          <a:latin typeface="+mn-lt"/>
                          <a:ea typeface="+mn-ea"/>
                          <a:cs typeface="+mn-cs"/>
                        </a:rPr>
                        <a:t>	</a:t>
                      </a:r>
                    </a:p>
                    <a:p>
                      <a:endParaRPr lang="en-US" dirty="0"/>
                    </a:p>
                  </a:txBody>
                  <a:tcPr/>
                </a:tc>
                <a:tc hMerge="1">
                  <a:txBody>
                    <a:bodyPr/>
                    <a:lstStyle/>
                    <a:p>
                      <a:endParaRPr lang="en-US" dirty="0"/>
                    </a:p>
                  </a:txBody>
                  <a:tcPr/>
                </a:tc>
              </a:tr>
              <a:tr h="1035519">
                <a:tc>
                  <a:txBody>
                    <a:bodyPr/>
                    <a:lstStyle/>
                    <a:p>
                      <a:r>
                        <a:rPr lang="en-US" sz="2800" dirty="0" smtClean="0"/>
                        <a:t>grade</a:t>
                      </a:r>
                      <a:endParaRPr lang="en-US" sz="2800" dirty="0"/>
                    </a:p>
                  </a:txBody>
                  <a:tcPr/>
                </a:tc>
                <a:tc>
                  <a:txBody>
                    <a:bodyPr/>
                    <a:lstStyle/>
                    <a:p>
                      <a:r>
                        <a:rPr lang="en-US" sz="2800" dirty="0" err="1" smtClean="0"/>
                        <a:t>descpription</a:t>
                      </a:r>
                      <a:endParaRPr lang="en-US" sz="2800" dirty="0"/>
                    </a:p>
                  </a:txBody>
                  <a:tcPr/>
                </a:tc>
              </a:tr>
              <a:tr h="617232">
                <a:tc>
                  <a:txBody>
                    <a:bodyPr/>
                    <a:lstStyle/>
                    <a:p>
                      <a:r>
                        <a:rPr lang="en-US" sz="2800" dirty="0" smtClean="0"/>
                        <a:t>0</a:t>
                      </a:r>
                      <a:endParaRPr lang="en-US" sz="2800" dirty="0"/>
                    </a:p>
                  </a:txBody>
                  <a:tcPr/>
                </a:tc>
                <a:tc>
                  <a:txBody>
                    <a:bodyPr/>
                    <a:lstStyle/>
                    <a:p>
                      <a:r>
                        <a:rPr lang="en-US" sz="2800" dirty="0" smtClean="0"/>
                        <a:t>absent</a:t>
                      </a:r>
                      <a:endParaRPr lang="en-US" sz="2800" dirty="0"/>
                    </a:p>
                  </a:txBody>
                  <a:tcPr/>
                </a:tc>
              </a:tr>
              <a:tr h="617232">
                <a:tc>
                  <a:txBody>
                    <a:bodyPr/>
                    <a:lstStyle/>
                    <a:p>
                      <a:r>
                        <a:rPr lang="en-US" sz="2800" dirty="0" smtClean="0"/>
                        <a:t>1</a:t>
                      </a:r>
                      <a:endParaRPr lang="en-US" sz="2800" dirty="0"/>
                    </a:p>
                  </a:txBody>
                  <a:tcPr/>
                </a:tc>
                <a:tc>
                  <a:txBody>
                    <a:bodyPr/>
                    <a:lstStyle/>
                    <a:p>
                      <a:r>
                        <a:rPr lang="en-US" sz="2800" dirty="0" smtClean="0"/>
                        <a:t>hypoactive</a:t>
                      </a:r>
                      <a:endParaRPr lang="en-US" sz="2800" dirty="0"/>
                    </a:p>
                  </a:txBody>
                  <a:tcPr/>
                </a:tc>
              </a:tr>
              <a:tr h="617232">
                <a:tc>
                  <a:txBody>
                    <a:bodyPr/>
                    <a:lstStyle/>
                    <a:p>
                      <a:r>
                        <a:rPr lang="en-US" sz="2800" dirty="0" smtClean="0"/>
                        <a:t>2</a:t>
                      </a:r>
                      <a:endParaRPr lang="en-US" sz="2800" dirty="0"/>
                    </a:p>
                  </a:txBody>
                  <a:tcPr/>
                </a:tc>
                <a:tc>
                  <a:txBody>
                    <a:bodyPr/>
                    <a:lstStyle/>
                    <a:p>
                      <a:r>
                        <a:rPr lang="en-US" sz="2800" dirty="0" smtClean="0"/>
                        <a:t>normal</a:t>
                      </a:r>
                      <a:endParaRPr lang="en-US" sz="2800" dirty="0"/>
                    </a:p>
                  </a:txBody>
                  <a:tcPr/>
                </a:tc>
              </a:tr>
              <a:tr h="617232">
                <a:tc>
                  <a:txBody>
                    <a:bodyPr/>
                    <a:lstStyle/>
                    <a:p>
                      <a:r>
                        <a:rPr lang="en-US" sz="2800" dirty="0" smtClean="0"/>
                        <a:t>3</a:t>
                      </a:r>
                      <a:endParaRPr lang="en-US" sz="2800" dirty="0"/>
                    </a:p>
                  </a:txBody>
                  <a:tcPr/>
                </a:tc>
                <a:tc>
                  <a:txBody>
                    <a:bodyPr/>
                    <a:lstStyle/>
                    <a:p>
                      <a:r>
                        <a:rPr lang="en-US" sz="2800" dirty="0" smtClean="0"/>
                        <a:t>Hyperactive</a:t>
                      </a:r>
                      <a:r>
                        <a:rPr lang="en-US" sz="2800" baseline="0" dirty="0" smtClean="0"/>
                        <a:t> without clonus</a:t>
                      </a:r>
                      <a:endParaRPr lang="en-US" sz="2800" dirty="0"/>
                    </a:p>
                  </a:txBody>
                  <a:tcPr/>
                </a:tc>
              </a:tr>
              <a:tr h="617232">
                <a:tc>
                  <a:txBody>
                    <a:bodyPr/>
                    <a:lstStyle/>
                    <a:p>
                      <a:r>
                        <a:rPr lang="en-US" sz="2800" dirty="0" smtClean="0"/>
                        <a:t>4</a:t>
                      </a:r>
                      <a:endParaRPr lang="en-US" sz="2800" dirty="0"/>
                    </a:p>
                  </a:txBody>
                  <a:tcPr/>
                </a:tc>
                <a:tc>
                  <a:txBody>
                    <a:bodyPr/>
                    <a:lstStyle/>
                    <a:p>
                      <a:r>
                        <a:rPr lang="en-US" sz="2800" dirty="0" smtClean="0"/>
                        <a:t>Hyperactive with clonus</a:t>
                      </a:r>
                      <a:endParaRPr lang="en-US" sz="2800" dirty="0"/>
                    </a:p>
                  </a:txBody>
                  <a:tcPr/>
                </a:tc>
              </a:tr>
            </a:tbl>
          </a:graphicData>
        </a:graphic>
      </p:graphicFrame>
    </p:spTree>
    <p:extLst>
      <p:ext uri="{BB962C8B-B14F-4D97-AF65-F5344CB8AC3E}">
        <p14:creationId xmlns:p14="http://schemas.microsoft.com/office/powerpoint/2010/main" val="939043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Clonus</a:t>
            </a:r>
            <a:endParaRPr lang="en-US" dirty="0"/>
          </a:p>
        </p:txBody>
      </p:sp>
      <p:sp>
        <p:nvSpPr>
          <p:cNvPr id="3" name="Content Placeholder 2"/>
          <p:cNvSpPr>
            <a:spLocks noGrp="1"/>
          </p:cNvSpPr>
          <p:nvPr>
            <p:ph idx="1"/>
          </p:nvPr>
        </p:nvSpPr>
        <p:spPr/>
        <p:txBody>
          <a:bodyPr/>
          <a:lstStyle/>
          <a:p>
            <a:pPr marL="0" indent="0">
              <a:buNone/>
            </a:pPr>
            <a:r>
              <a:rPr lang="en-US" dirty="0"/>
              <a:t>If </a:t>
            </a:r>
            <a:r>
              <a:rPr lang="en-US" dirty="0" smtClean="0"/>
              <a:t>deep tendon reflexes </a:t>
            </a:r>
            <a:r>
              <a:rPr lang="en-US" dirty="0"/>
              <a:t>seem hyperactive, test for ankle clonus</a:t>
            </a:r>
            <a:r>
              <a:rPr lang="en-US" dirty="0" smtClean="0"/>
              <a:t>:</a:t>
            </a:r>
            <a:endParaRPr lang="en-US" dirty="0"/>
          </a:p>
          <a:p>
            <a:r>
              <a:rPr lang="en-US" dirty="0"/>
              <a:t>Support the knee in a partly flexed position. </a:t>
            </a:r>
          </a:p>
          <a:p>
            <a:r>
              <a:rPr lang="en-US" dirty="0"/>
              <a:t>With the patient relaxed, quickly </a:t>
            </a:r>
            <a:r>
              <a:rPr lang="en-US" dirty="0" err="1"/>
              <a:t>dorsiflex</a:t>
            </a:r>
            <a:r>
              <a:rPr lang="en-US" dirty="0"/>
              <a:t> the foot. </a:t>
            </a:r>
          </a:p>
          <a:p>
            <a:r>
              <a:rPr lang="en-US" dirty="0"/>
              <a:t>Observe for rhythmic oscillations </a:t>
            </a:r>
          </a:p>
          <a:p>
            <a:endParaRPr lang="en-US" dirty="0"/>
          </a:p>
        </p:txBody>
      </p:sp>
    </p:spTree>
    <p:extLst>
      <p:ext uri="{BB962C8B-B14F-4D97-AF65-F5344CB8AC3E}">
        <p14:creationId xmlns:p14="http://schemas.microsoft.com/office/powerpoint/2010/main" val="156245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Plantar Response (Babinski)</a:t>
            </a:r>
            <a:endParaRPr lang="en-US" dirty="0"/>
          </a:p>
        </p:txBody>
      </p:sp>
      <p:sp>
        <p:nvSpPr>
          <p:cNvPr id="3" name="Content Placeholder 2"/>
          <p:cNvSpPr>
            <a:spLocks noGrp="1"/>
          </p:cNvSpPr>
          <p:nvPr>
            <p:ph idx="1"/>
          </p:nvPr>
        </p:nvSpPr>
        <p:spPr/>
        <p:txBody>
          <a:bodyPr/>
          <a:lstStyle/>
          <a:p>
            <a:endParaRPr lang="en-US" dirty="0"/>
          </a:p>
          <a:p>
            <a:r>
              <a:rPr lang="en-US" dirty="0"/>
              <a:t>Stroke the lateral aspect of the sole of each foot with the end of a reflex hammer or key. </a:t>
            </a:r>
          </a:p>
          <a:p>
            <a:r>
              <a:rPr lang="en-US" dirty="0"/>
              <a:t>2. Note movement of the toes, normally flexion (withdrawal). </a:t>
            </a:r>
          </a:p>
          <a:p>
            <a:r>
              <a:rPr lang="en-US" dirty="0"/>
              <a:t>3. Extension of the big toe with fanning of the other toes is abnormal. This is referred to as a positive Babinski. </a:t>
            </a:r>
          </a:p>
          <a:p>
            <a:endParaRPr lang="en-US" dirty="0"/>
          </a:p>
        </p:txBody>
      </p:sp>
    </p:spTree>
    <p:extLst>
      <p:ext uri="{BB962C8B-B14F-4D97-AF65-F5344CB8AC3E}">
        <p14:creationId xmlns:p14="http://schemas.microsoft.com/office/powerpoint/2010/main" val="31062858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US" b="1" dirty="0" smtClean="0">
                <a:latin typeface="Calibri" panose="020F0502020204030204" pitchFamily="34" charset="0"/>
                <a:cs typeface="Calibri" panose="020F0502020204030204" pitchFamily="34" charset="0"/>
              </a:rPr>
              <a:t>Sensations</a:t>
            </a:r>
            <a:endParaRPr lang="en-US"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62500" lnSpcReduction="20000"/>
          </a:bodyPr>
          <a:lstStyle/>
          <a:p>
            <a:endParaRPr lang="en-US" dirty="0" smtClean="0"/>
          </a:p>
          <a:p>
            <a:pPr marL="0" indent="0">
              <a:buNone/>
            </a:pPr>
            <a:r>
              <a:rPr lang="en-US" sz="5800" b="1" dirty="0"/>
              <a:t>Vibration</a:t>
            </a:r>
            <a:endParaRPr lang="en-US" sz="5800" dirty="0"/>
          </a:p>
          <a:p>
            <a:r>
              <a:rPr lang="en-US" sz="6000" dirty="0" smtClean="0"/>
              <a:t>Use </a:t>
            </a:r>
            <a:r>
              <a:rPr lang="en-US" sz="6000" dirty="0"/>
              <a:t>tuning </a:t>
            </a:r>
            <a:r>
              <a:rPr lang="en-US" sz="6000" dirty="0" smtClean="0"/>
              <a:t>fork. Use </a:t>
            </a:r>
            <a:r>
              <a:rPr lang="en-US" sz="6000" b="1" dirty="0" smtClean="0"/>
              <a:t>non-vibrating </a:t>
            </a:r>
            <a:r>
              <a:rPr lang="en-US" sz="6000" b="1" dirty="0" err="1" smtClean="0"/>
              <a:t>forkm</a:t>
            </a:r>
            <a:r>
              <a:rPr lang="en-US" sz="6000" b="1" dirty="0" smtClean="0"/>
              <a:t> then a vibrating  </a:t>
            </a:r>
            <a:r>
              <a:rPr lang="en-US" sz="6000" dirty="0"/>
              <a:t>tuning fork </a:t>
            </a:r>
            <a:r>
              <a:rPr lang="en-US" sz="6000" dirty="0" smtClean="0"/>
              <a:t>to </a:t>
            </a:r>
            <a:r>
              <a:rPr lang="en-US" sz="6000" dirty="0"/>
              <a:t>ensure </a:t>
            </a:r>
            <a:r>
              <a:rPr lang="en-US" sz="6000" dirty="0" smtClean="0"/>
              <a:t>patient </a:t>
            </a:r>
            <a:r>
              <a:rPr lang="en-US" sz="6000" dirty="0"/>
              <a:t>is responding to the correct stimulus. </a:t>
            </a:r>
          </a:p>
          <a:p>
            <a:r>
              <a:rPr lang="en-US" sz="6000" b="1" dirty="0" smtClean="0"/>
              <a:t>If </a:t>
            </a:r>
            <a:r>
              <a:rPr lang="en-US" sz="6000" b="1" dirty="0"/>
              <a:t>vibration sense is impaired proceed proximally</a:t>
            </a:r>
            <a:r>
              <a:rPr lang="en-US" sz="6000" b="1" dirty="0" smtClean="0"/>
              <a:t>: </a:t>
            </a:r>
          </a:p>
          <a:p>
            <a:r>
              <a:rPr lang="en-US" sz="6000" dirty="0" smtClean="0"/>
              <a:t>Wrists </a:t>
            </a:r>
            <a:endParaRPr lang="en-US" sz="6000" dirty="0"/>
          </a:p>
          <a:p>
            <a:r>
              <a:rPr lang="en-US" sz="6000" dirty="0"/>
              <a:t>Elbows </a:t>
            </a:r>
          </a:p>
          <a:p>
            <a:r>
              <a:rPr lang="en-US" sz="6000" dirty="0"/>
              <a:t>Medial malleoli </a:t>
            </a:r>
            <a:r>
              <a:rPr lang="en-US" sz="6000" dirty="0" err="1" smtClean="0"/>
              <a:t>etc</a:t>
            </a:r>
            <a:endParaRPr lang="en-US" sz="6000" dirty="0"/>
          </a:p>
          <a:p>
            <a:endParaRPr lang="en-US" dirty="0"/>
          </a:p>
          <a:p>
            <a:endParaRPr lang="en-US" dirty="0"/>
          </a:p>
        </p:txBody>
      </p:sp>
    </p:spTree>
    <p:extLst>
      <p:ext uri="{BB962C8B-B14F-4D97-AF65-F5344CB8AC3E}">
        <p14:creationId xmlns:p14="http://schemas.microsoft.com/office/powerpoint/2010/main" val="1301531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Position Sense</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endParaRPr lang="en-US" dirty="0"/>
          </a:p>
          <a:p>
            <a:r>
              <a:rPr lang="en-US" dirty="0"/>
              <a:t>Grasp the patient's big toe and hold it away from the other toes to avoid friction</a:t>
            </a:r>
            <a:r>
              <a:rPr lang="en-US" dirty="0" smtClean="0"/>
              <a:t>.</a:t>
            </a:r>
            <a:endParaRPr lang="en-US" dirty="0"/>
          </a:p>
          <a:p>
            <a:r>
              <a:rPr lang="en-US" dirty="0" smtClean="0"/>
              <a:t>2. </a:t>
            </a:r>
            <a:r>
              <a:rPr lang="en-US" dirty="0"/>
              <a:t>With the patient's eyes closed ask the patient to identify the direction you move the toe. </a:t>
            </a:r>
          </a:p>
          <a:p>
            <a:r>
              <a:rPr lang="en-US" dirty="0"/>
              <a:t>4</a:t>
            </a:r>
            <a:r>
              <a:rPr lang="en-US" b="1" dirty="0"/>
              <a:t>. If position sense is impaired move proximally </a:t>
            </a:r>
            <a:r>
              <a:rPr lang="en-US" dirty="0"/>
              <a:t>to test the ankle joint. </a:t>
            </a:r>
          </a:p>
          <a:p>
            <a:r>
              <a:rPr lang="en-US" dirty="0"/>
              <a:t>5. Test the fingers in a similar fashion. </a:t>
            </a:r>
          </a:p>
          <a:p>
            <a:r>
              <a:rPr lang="en-US" dirty="0"/>
              <a:t>6. If indicated move proximally to the </a:t>
            </a:r>
            <a:r>
              <a:rPr lang="en-US" dirty="0" err="1"/>
              <a:t>metacarpophalangeal</a:t>
            </a:r>
            <a:r>
              <a:rPr lang="en-US" dirty="0"/>
              <a:t> joints, wrists, and elbows </a:t>
            </a:r>
          </a:p>
          <a:p>
            <a:endParaRPr lang="en-US" dirty="0"/>
          </a:p>
        </p:txBody>
      </p:sp>
    </p:spTree>
    <p:extLst>
      <p:ext uri="{BB962C8B-B14F-4D97-AF65-F5344CB8AC3E}">
        <p14:creationId xmlns:p14="http://schemas.microsoft.com/office/powerpoint/2010/main" val="742507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Pain</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a:t>Use a suitable sharp object to test "sharp" or "dull" sensation</a:t>
            </a:r>
            <a:r>
              <a:rPr lang="en-US" dirty="0" smtClean="0"/>
              <a:t>.</a:t>
            </a:r>
            <a:endParaRPr lang="en-US" dirty="0"/>
          </a:p>
          <a:p>
            <a:pPr marL="0" indent="0">
              <a:buNone/>
            </a:pPr>
            <a:r>
              <a:rPr lang="en-US" dirty="0"/>
              <a:t>Test the following areas: </a:t>
            </a:r>
            <a:endParaRPr lang="en-US" dirty="0" smtClean="0"/>
          </a:p>
          <a:p>
            <a:r>
              <a:rPr lang="en-US" dirty="0" smtClean="0"/>
              <a:t>Shoulders </a:t>
            </a:r>
            <a:r>
              <a:rPr lang="en-US" dirty="0"/>
              <a:t>(C4) </a:t>
            </a:r>
          </a:p>
          <a:p>
            <a:r>
              <a:rPr lang="en-US" dirty="0"/>
              <a:t>Inner and outer aspects of the forearms (C6 and T1) </a:t>
            </a:r>
          </a:p>
          <a:p>
            <a:r>
              <a:rPr lang="en-US" dirty="0"/>
              <a:t>Thumbs and little fingers (C6 and C8) </a:t>
            </a:r>
          </a:p>
          <a:p>
            <a:r>
              <a:rPr lang="en-US" dirty="0"/>
              <a:t>Front of both thighs (L2) </a:t>
            </a:r>
          </a:p>
          <a:p>
            <a:r>
              <a:rPr lang="en-US" dirty="0"/>
              <a:t>Medial and lateral aspect of both calves (L4 and L5) </a:t>
            </a:r>
          </a:p>
          <a:p>
            <a:r>
              <a:rPr lang="en-US" dirty="0"/>
              <a:t>Little toes (S1) </a:t>
            </a:r>
          </a:p>
          <a:p>
            <a:endParaRPr lang="en-US" dirty="0"/>
          </a:p>
          <a:p>
            <a:endParaRPr lang="en-US" dirty="0"/>
          </a:p>
        </p:txBody>
      </p:sp>
    </p:spTree>
    <p:extLst>
      <p:ext uri="{BB962C8B-B14F-4D97-AF65-F5344CB8AC3E}">
        <p14:creationId xmlns:p14="http://schemas.microsoft.com/office/powerpoint/2010/main" val="3047471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Temperature</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p>
          <a:p>
            <a:pPr marL="0" indent="0">
              <a:buNone/>
            </a:pPr>
            <a:r>
              <a:rPr lang="en-US" b="1" dirty="0"/>
              <a:t>Often omitted if pain sensation is normal</a:t>
            </a:r>
            <a:r>
              <a:rPr lang="en-US" dirty="0" smtClean="0"/>
              <a:t>. </a:t>
            </a:r>
            <a:endParaRPr lang="en-US" dirty="0"/>
          </a:p>
          <a:p>
            <a:pPr marL="0" indent="0">
              <a:buNone/>
            </a:pPr>
            <a:r>
              <a:rPr lang="en-US" dirty="0"/>
              <a:t>Use a tuning fork heated or cooled by water and ask the patient to identify "hot" or "cold." </a:t>
            </a:r>
          </a:p>
          <a:p>
            <a:r>
              <a:rPr lang="en-US" dirty="0"/>
              <a:t>Test the following areas: Shoulders (C4) </a:t>
            </a:r>
          </a:p>
          <a:p>
            <a:r>
              <a:rPr lang="en-US" dirty="0"/>
              <a:t>Inner and outer aspects of the forearms (C6 and T1) </a:t>
            </a:r>
          </a:p>
          <a:p>
            <a:r>
              <a:rPr lang="en-US" dirty="0"/>
              <a:t>Thumbs and little fingers (C6 and C8) </a:t>
            </a:r>
          </a:p>
          <a:p>
            <a:r>
              <a:rPr lang="en-US" dirty="0"/>
              <a:t>Front of both thighs (L2) </a:t>
            </a:r>
          </a:p>
          <a:p>
            <a:r>
              <a:rPr lang="en-US" dirty="0"/>
              <a:t>Medial and lateral aspect of both calves (L4 and L5) </a:t>
            </a:r>
          </a:p>
          <a:p>
            <a:r>
              <a:rPr lang="en-US" dirty="0"/>
              <a:t>Little toes (S1) </a:t>
            </a:r>
          </a:p>
          <a:p>
            <a:endParaRPr lang="en-US" dirty="0"/>
          </a:p>
          <a:p>
            <a:endParaRPr lang="en-US" dirty="0"/>
          </a:p>
        </p:txBody>
      </p:sp>
    </p:spTree>
    <p:extLst>
      <p:ext uri="{BB962C8B-B14F-4D97-AF65-F5344CB8AC3E}">
        <p14:creationId xmlns:p14="http://schemas.microsoft.com/office/powerpoint/2010/main" val="335643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lnSpc>
                <a:spcPct val="90000"/>
              </a:lnSpc>
              <a:spcBef>
                <a:spcPct val="0"/>
              </a:spcBef>
            </a:pPr>
            <a:r>
              <a:rPr lang="en-US" sz="4000" dirty="0" smtClean="0"/>
              <a:t>1. Mental Status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Is the patient conscious</a:t>
            </a:r>
            <a:r>
              <a:rPr lang="en-US" dirty="0" smtClean="0"/>
              <a:t>? Use </a:t>
            </a:r>
            <a:r>
              <a:rPr lang="en-US" dirty="0" err="1" smtClean="0"/>
              <a:t>gcs</a:t>
            </a:r>
            <a:endParaRPr lang="en-US" dirty="0" smtClean="0"/>
          </a:p>
          <a:p>
            <a:r>
              <a:rPr lang="en-US" dirty="0" smtClean="0"/>
              <a:t>General appearance of patient.</a:t>
            </a:r>
          </a:p>
          <a:p>
            <a:r>
              <a:rPr lang="en-US" dirty="0" smtClean="0"/>
              <a:t>orientation</a:t>
            </a:r>
          </a:p>
          <a:p>
            <a:r>
              <a:rPr lang="en-US" dirty="0" smtClean="0"/>
              <a:t>Mood- euphoria, angry, anxious</a:t>
            </a:r>
          </a:p>
          <a:p>
            <a:r>
              <a:rPr lang="en-US" dirty="0" smtClean="0"/>
              <a:t>Facial expression</a:t>
            </a:r>
          </a:p>
          <a:p>
            <a:r>
              <a:rPr lang="en-US" dirty="0" smtClean="0"/>
              <a:t>Thought process- hallucinations, delusions</a:t>
            </a:r>
          </a:p>
          <a:p>
            <a:r>
              <a:rPr lang="en-US" dirty="0" smtClean="0"/>
              <a:t>speech and language</a:t>
            </a:r>
          </a:p>
          <a:p>
            <a:r>
              <a:rPr lang="en-US" dirty="0" smtClean="0"/>
              <a:t>Memory</a:t>
            </a:r>
          </a:p>
          <a:p>
            <a:endParaRPr lang="en-US" dirty="0"/>
          </a:p>
        </p:txBody>
      </p:sp>
    </p:spTree>
    <p:extLst>
      <p:ext uri="{BB962C8B-B14F-4D97-AF65-F5344CB8AC3E}">
        <p14:creationId xmlns:p14="http://schemas.microsoft.com/office/powerpoint/2010/main" val="71529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Light Touch</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dirty="0"/>
              <a:t>Use a fine </a:t>
            </a:r>
            <a:r>
              <a:rPr lang="en-US" dirty="0" err="1"/>
              <a:t>whisp</a:t>
            </a:r>
            <a:r>
              <a:rPr lang="en-US" dirty="0"/>
              <a:t> of cotton or your fingers to touch the skin lightly. </a:t>
            </a:r>
          </a:p>
          <a:p>
            <a:pPr marL="0" indent="0">
              <a:buNone/>
            </a:pPr>
            <a:r>
              <a:rPr lang="en-US" dirty="0"/>
              <a:t>Ask the patient to respond whenever a touch is felt. </a:t>
            </a:r>
          </a:p>
          <a:p>
            <a:r>
              <a:rPr lang="en-US" dirty="0"/>
              <a:t>Test the following areas: </a:t>
            </a:r>
            <a:endParaRPr lang="en-US" dirty="0" smtClean="0"/>
          </a:p>
          <a:p>
            <a:r>
              <a:rPr lang="en-US" dirty="0" smtClean="0"/>
              <a:t>Shoulders </a:t>
            </a:r>
            <a:r>
              <a:rPr lang="en-US" dirty="0"/>
              <a:t>(C4) </a:t>
            </a:r>
          </a:p>
          <a:p>
            <a:r>
              <a:rPr lang="en-US" dirty="0"/>
              <a:t>Inner and outer aspects of the forearms (C6 and T1) </a:t>
            </a:r>
          </a:p>
          <a:p>
            <a:r>
              <a:rPr lang="en-US" dirty="0"/>
              <a:t>Thumbs and little fingers (C6 and C8) </a:t>
            </a:r>
          </a:p>
          <a:p>
            <a:r>
              <a:rPr lang="en-US" dirty="0"/>
              <a:t>Front of both thighs (L2) </a:t>
            </a:r>
          </a:p>
          <a:p>
            <a:r>
              <a:rPr lang="en-US" dirty="0"/>
              <a:t>Medial and lateral aspect of both calves (L4 and L5) </a:t>
            </a:r>
          </a:p>
          <a:p>
            <a:endParaRPr lang="en-US" dirty="0"/>
          </a:p>
          <a:p>
            <a:endParaRPr lang="en-US" dirty="0"/>
          </a:p>
        </p:txBody>
      </p:sp>
    </p:spTree>
    <p:extLst>
      <p:ext uri="{BB962C8B-B14F-4D97-AF65-F5344CB8AC3E}">
        <p14:creationId xmlns:p14="http://schemas.microsoft.com/office/powerpoint/2010/main" val="373068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Discrimination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Tests dependent on touch and position sense</a:t>
            </a:r>
            <a:r>
              <a:rPr lang="en-US" dirty="0" smtClean="0"/>
              <a:t>, </a:t>
            </a:r>
            <a:r>
              <a:rPr lang="en-US" b="1" dirty="0"/>
              <a:t>they cannot be performed when the tests above are clearly </a:t>
            </a:r>
            <a:r>
              <a:rPr lang="en-US" b="1" dirty="0" smtClean="0"/>
              <a:t>abnormal.</a:t>
            </a:r>
            <a:endParaRPr lang="en-US" b="1" dirty="0"/>
          </a:p>
          <a:p>
            <a:r>
              <a:rPr lang="en-US" dirty="0" err="1" smtClean="0"/>
              <a:t>Graphesthesia</a:t>
            </a:r>
            <a:r>
              <a:rPr lang="en-US" dirty="0" smtClean="0"/>
              <a:t>. </a:t>
            </a:r>
            <a:r>
              <a:rPr lang="en-US" dirty="0"/>
              <a:t>With the blunt end of a pen or pencil, draw a large number in the patient's palm. </a:t>
            </a:r>
            <a:r>
              <a:rPr lang="en-US" dirty="0" smtClean="0"/>
              <a:t>Ask </a:t>
            </a:r>
            <a:r>
              <a:rPr lang="en-US" dirty="0"/>
              <a:t>the patient to identify the number. </a:t>
            </a:r>
          </a:p>
          <a:p>
            <a:endParaRPr lang="en-US" dirty="0"/>
          </a:p>
          <a:p>
            <a:r>
              <a:rPr lang="en-US" dirty="0" err="1"/>
              <a:t>Stereognosis</a:t>
            </a:r>
            <a:r>
              <a:rPr lang="en-US" dirty="0"/>
              <a:t> Use as an alternative to </a:t>
            </a:r>
            <a:r>
              <a:rPr lang="en-US" dirty="0" err="1"/>
              <a:t>graphesthesia</a:t>
            </a:r>
            <a:r>
              <a:rPr lang="en-US" dirty="0"/>
              <a:t>. </a:t>
            </a:r>
            <a:r>
              <a:rPr lang="en-US" dirty="0" smtClean="0"/>
              <a:t>Place </a:t>
            </a:r>
            <a:r>
              <a:rPr lang="en-US" dirty="0"/>
              <a:t>a familiar object in the patient's hand (coin, paper clip, pencil, etc.). </a:t>
            </a:r>
            <a:r>
              <a:rPr lang="en-US" dirty="0" smtClean="0"/>
              <a:t>Ask </a:t>
            </a:r>
            <a:r>
              <a:rPr lang="en-US" dirty="0"/>
              <a:t>the patient to tell you what it is. </a:t>
            </a:r>
          </a:p>
          <a:p>
            <a:r>
              <a:rPr lang="en-US" dirty="0"/>
              <a:t>Two Point </a:t>
            </a:r>
            <a:r>
              <a:rPr lang="en-US" dirty="0" smtClean="0"/>
              <a:t>Discrimination. Use </a:t>
            </a:r>
            <a:r>
              <a:rPr lang="en-US" dirty="0"/>
              <a:t>an opened paper clip to touch the patient's finger pads in two places simultaneously. </a:t>
            </a:r>
            <a:r>
              <a:rPr lang="en-US" dirty="0" smtClean="0"/>
              <a:t>Alternate </a:t>
            </a:r>
            <a:r>
              <a:rPr lang="en-US" dirty="0"/>
              <a:t>irregularly with one point touch. </a:t>
            </a:r>
            <a:r>
              <a:rPr lang="en-US" dirty="0" smtClean="0"/>
              <a:t>Ask </a:t>
            </a:r>
            <a:r>
              <a:rPr lang="en-US" dirty="0"/>
              <a:t>the patient to identify "one" or "two." </a:t>
            </a:r>
            <a:r>
              <a:rPr lang="en-US" dirty="0" smtClean="0"/>
              <a:t>Find </a:t>
            </a:r>
            <a:r>
              <a:rPr lang="en-US" dirty="0"/>
              <a:t>the minimal distance at which the patient can discriminate. </a:t>
            </a:r>
          </a:p>
          <a:p>
            <a:endParaRPr lang="en-US" dirty="0"/>
          </a:p>
          <a:p>
            <a:endParaRPr lang="en-US" dirty="0"/>
          </a:p>
        </p:txBody>
      </p:sp>
    </p:spTree>
    <p:extLst>
      <p:ext uri="{BB962C8B-B14F-4D97-AF65-F5344CB8AC3E}">
        <p14:creationId xmlns:p14="http://schemas.microsoft.com/office/powerpoint/2010/main" val="4165101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alibri" panose="020F0502020204030204" pitchFamily="34" charset="0"/>
                <a:cs typeface="Calibri" panose="020F0502020204030204" pitchFamily="34" charset="0"/>
              </a:rPr>
              <a:t>7. SIGNS </a:t>
            </a:r>
            <a:r>
              <a:rPr lang="en-US" b="1" dirty="0">
                <a:latin typeface="Calibri" panose="020F0502020204030204" pitchFamily="34" charset="0"/>
                <a:cs typeface="Calibri" panose="020F0502020204030204" pitchFamily="34" charset="0"/>
              </a:rPr>
              <a:t>OF MENINGEAL IRRITATION</a:t>
            </a:r>
          </a:p>
        </p:txBody>
      </p:sp>
      <p:sp>
        <p:nvSpPr>
          <p:cNvPr id="3" name="Content Placeholder 2"/>
          <p:cNvSpPr>
            <a:spLocks noGrp="1"/>
          </p:cNvSpPr>
          <p:nvPr>
            <p:ph idx="1"/>
          </p:nvPr>
        </p:nvSpPr>
        <p:spPr/>
        <p:txBody>
          <a:bodyPr>
            <a:normAutofit fontScale="92500" lnSpcReduction="10000"/>
          </a:bodyPr>
          <a:lstStyle/>
          <a:p>
            <a:r>
              <a:rPr lang="en-US" dirty="0" smtClean="0"/>
              <a:t>These </a:t>
            </a:r>
            <a:r>
              <a:rPr lang="en-US" dirty="0"/>
              <a:t>signs are nearly always due to </a:t>
            </a:r>
            <a:r>
              <a:rPr lang="en-US" i="1" dirty="0"/>
              <a:t>meningitis</a:t>
            </a:r>
            <a:r>
              <a:rPr lang="en-US" dirty="0"/>
              <a:t> (Fig. 10.69) or to </a:t>
            </a:r>
            <a:r>
              <a:rPr lang="en-US" i="1" dirty="0"/>
              <a:t>subarachnoid </a:t>
            </a:r>
            <a:r>
              <a:rPr lang="en-US" i="1" dirty="0" err="1" smtClean="0"/>
              <a:t>haemorrhage</a:t>
            </a:r>
            <a:endParaRPr lang="en-US" i="1" dirty="0" smtClean="0"/>
          </a:p>
          <a:p>
            <a:pPr marL="0" indent="0">
              <a:buNone/>
            </a:pPr>
            <a:r>
              <a:rPr lang="en-US" dirty="0"/>
              <a:t>NECK </a:t>
            </a:r>
            <a:r>
              <a:rPr lang="en-US" dirty="0" smtClean="0"/>
              <a:t>STIFFNESS-</a:t>
            </a:r>
          </a:p>
          <a:p>
            <a:r>
              <a:rPr lang="en-US" dirty="0" smtClean="0"/>
              <a:t> Passively </a:t>
            </a:r>
            <a:r>
              <a:rPr lang="en-US" dirty="0"/>
              <a:t>but gently flex the patient's neck. The chin should normally touch the chest without pain. In meningeal irritation neck flexion causes pain in the posterior part of the neck, sometimes radiating down the back, and the </a:t>
            </a:r>
            <a:r>
              <a:rPr lang="en-US" i="1" dirty="0"/>
              <a:t>movement is resisted</a:t>
            </a:r>
            <a:r>
              <a:rPr lang="en-US" dirty="0"/>
              <a:t> by spasm in the extensor muscles of the neck. </a:t>
            </a:r>
            <a:endParaRPr lang="en-US" dirty="0" smtClean="0"/>
          </a:p>
          <a:p>
            <a:r>
              <a:rPr lang="en-US" dirty="0" smtClean="0"/>
              <a:t>Neck </a:t>
            </a:r>
            <a:r>
              <a:rPr lang="en-US" dirty="0" err="1" smtClean="0"/>
              <a:t>tiffness</a:t>
            </a:r>
            <a:r>
              <a:rPr lang="en-US" dirty="0" smtClean="0"/>
              <a:t> could be due to:- meningeal </a:t>
            </a:r>
            <a:r>
              <a:rPr lang="en-US" dirty="0"/>
              <a:t>irritation, </a:t>
            </a:r>
            <a:r>
              <a:rPr lang="en-US" dirty="0" smtClean="0"/>
              <a:t>diseases </a:t>
            </a:r>
            <a:r>
              <a:rPr lang="en-US" dirty="0"/>
              <a:t>of the cervical spine, </a:t>
            </a:r>
            <a:r>
              <a:rPr lang="en-US" dirty="0" smtClean="0"/>
              <a:t>raised ICP due </a:t>
            </a:r>
            <a:r>
              <a:rPr lang="en-US" dirty="0" err="1" smtClean="0"/>
              <a:t>toa</a:t>
            </a:r>
            <a:r>
              <a:rPr lang="en-US" dirty="0" smtClean="0"/>
              <a:t> </a:t>
            </a:r>
            <a:r>
              <a:rPr lang="en-US" dirty="0"/>
              <a:t>posterior </a:t>
            </a:r>
            <a:r>
              <a:rPr lang="en-US" dirty="0" smtClean="0"/>
              <a:t>fossa </a:t>
            </a:r>
            <a:r>
              <a:rPr lang="en-US" dirty="0" err="1"/>
              <a:t>tumour</a:t>
            </a:r>
            <a:r>
              <a:rPr lang="en-US" dirty="0"/>
              <a:t>, </a:t>
            </a:r>
            <a:r>
              <a:rPr lang="en-US" dirty="0" smtClean="0"/>
              <a:t>rostral-caudal </a:t>
            </a:r>
            <a:r>
              <a:rPr lang="en-US" dirty="0"/>
              <a:t>displacement of the </a:t>
            </a:r>
            <a:r>
              <a:rPr lang="en-US" dirty="0" err="1"/>
              <a:t>vermis</a:t>
            </a:r>
            <a:r>
              <a:rPr lang="en-US" dirty="0"/>
              <a:t> in the foramen magnum, leading to local </a:t>
            </a:r>
            <a:r>
              <a:rPr lang="en-US" dirty="0" err="1"/>
              <a:t>dural</a:t>
            </a:r>
            <a:r>
              <a:rPr lang="en-US" dirty="0"/>
              <a:t> irritation</a:t>
            </a:r>
            <a:r>
              <a:rPr lang="en-US" dirty="0" smtClean="0"/>
              <a:t>.. </a:t>
            </a:r>
            <a:endParaRPr lang="en-US" dirty="0"/>
          </a:p>
        </p:txBody>
      </p:sp>
    </p:spTree>
    <p:extLst>
      <p:ext uri="{BB962C8B-B14F-4D97-AF65-F5344CB8AC3E}">
        <p14:creationId xmlns:p14="http://schemas.microsoft.com/office/powerpoint/2010/main" val="3070115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KERNIG'S SIGN </a:t>
            </a:r>
          </a:p>
        </p:txBody>
      </p:sp>
      <p:sp>
        <p:nvSpPr>
          <p:cNvPr id="3" name="Content Placeholder 2"/>
          <p:cNvSpPr>
            <a:spLocks noGrp="1"/>
          </p:cNvSpPr>
          <p:nvPr>
            <p:ph idx="1"/>
          </p:nvPr>
        </p:nvSpPr>
        <p:spPr/>
        <p:txBody>
          <a:bodyPr/>
          <a:lstStyle/>
          <a:p>
            <a:r>
              <a:rPr lang="en-US" dirty="0" smtClean="0"/>
              <a:t>Elicited </a:t>
            </a:r>
            <a:r>
              <a:rPr lang="en-US" dirty="0"/>
              <a:t>with the patient supine on the bed. Passively extend the patient's knee on either side when the hip is fully flexed. In patients with meningeal irritation affecting the lower part of the spinal subarachnoid space this movement causes pain and spasm of the hamstrings</a:t>
            </a:r>
          </a:p>
        </p:txBody>
      </p:sp>
    </p:spTree>
    <p:extLst>
      <p:ext uri="{BB962C8B-B14F-4D97-AF65-F5344CB8AC3E}">
        <p14:creationId xmlns:p14="http://schemas.microsoft.com/office/powerpoint/2010/main" val="2143236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you would </a:t>
            </a:r>
            <a:r>
              <a:rPr lang="en-US" dirty="0" smtClean="0"/>
              <a:t>report</a:t>
            </a:r>
            <a:endParaRPr lang="en-US" dirty="0"/>
          </a:p>
        </p:txBody>
      </p:sp>
      <p:sp>
        <p:nvSpPr>
          <p:cNvPr id="3" name="Content Placeholder 2"/>
          <p:cNvSpPr>
            <a:spLocks noGrp="1"/>
          </p:cNvSpPr>
          <p:nvPr>
            <p:ph idx="1"/>
          </p:nvPr>
        </p:nvSpPr>
        <p:spPr/>
        <p:txBody>
          <a:bodyPr>
            <a:normAutofit lnSpcReduction="10000"/>
          </a:bodyPr>
          <a:lstStyle/>
          <a:p>
            <a:r>
              <a:rPr lang="en-US" b="1" dirty="0" smtClean="0"/>
              <a:t>Mental status- </a:t>
            </a:r>
            <a:r>
              <a:rPr lang="en-US" dirty="0" smtClean="0"/>
              <a:t>I see a well kempt </a:t>
            </a:r>
            <a:r>
              <a:rPr lang="en-US" b="1" dirty="0" smtClean="0"/>
              <a:t>(physical appearance) </a:t>
            </a:r>
            <a:r>
              <a:rPr lang="en-US" dirty="0" smtClean="0"/>
              <a:t>and calm </a:t>
            </a:r>
            <a:r>
              <a:rPr lang="en-US" b="1" dirty="0" smtClean="0"/>
              <a:t>(mood) </a:t>
            </a:r>
            <a:r>
              <a:rPr lang="en-US" dirty="0" smtClean="0"/>
              <a:t>person who is </a:t>
            </a:r>
            <a:r>
              <a:rPr lang="en-US" dirty="0" err="1" smtClean="0"/>
              <a:t>is</a:t>
            </a:r>
            <a:r>
              <a:rPr lang="en-US" dirty="0" smtClean="0"/>
              <a:t> oriented in place time and person </a:t>
            </a:r>
            <a:r>
              <a:rPr lang="en-US" b="1" dirty="0" smtClean="0"/>
              <a:t>(orientation). </a:t>
            </a:r>
            <a:r>
              <a:rPr lang="en-US" dirty="0" smtClean="0"/>
              <a:t>Has normal speech and does not have delusions nor hallucination.</a:t>
            </a:r>
          </a:p>
          <a:p>
            <a:r>
              <a:rPr lang="en-US" b="1" dirty="0" smtClean="0"/>
              <a:t>cranial nerves- </a:t>
            </a:r>
            <a:r>
              <a:rPr lang="en-US" dirty="0" smtClean="0"/>
              <a:t>all cranial nerves are intact( if no pathology detected) or the patient is un able to clench his teeth, cant shrug his shoulders, </a:t>
            </a:r>
            <a:r>
              <a:rPr lang="en-US" dirty="0" err="1" smtClean="0"/>
              <a:t>etc</a:t>
            </a:r>
            <a:r>
              <a:rPr lang="en-US" dirty="0" smtClean="0"/>
              <a:t> .</a:t>
            </a:r>
          </a:p>
          <a:p>
            <a:r>
              <a:rPr lang="en-US" b="1" dirty="0" smtClean="0"/>
              <a:t>Motor functions- </a:t>
            </a:r>
            <a:r>
              <a:rPr lang="en-US" dirty="0" smtClean="0"/>
              <a:t>the right upper limb is at power 3. or there is </a:t>
            </a:r>
            <a:r>
              <a:rPr lang="en-US" dirty="0" err="1" smtClean="0"/>
              <a:t>hypotonia</a:t>
            </a:r>
            <a:r>
              <a:rPr lang="en-US" dirty="0" smtClean="0"/>
              <a:t> bellow the knee of the right leg.</a:t>
            </a:r>
          </a:p>
          <a:p>
            <a:r>
              <a:rPr lang="en-US" b="1" dirty="0" smtClean="0"/>
              <a:t>Coordination and gait- </a:t>
            </a:r>
            <a:r>
              <a:rPr lang="en-US" dirty="0" smtClean="0"/>
              <a:t>there is a positive Romberg sign. Or there is a positive heel shin test.</a:t>
            </a:r>
          </a:p>
          <a:p>
            <a:endParaRPr lang="en-US" dirty="0" smtClean="0"/>
          </a:p>
          <a:p>
            <a:pPr marL="0" indent="0">
              <a:buNone/>
            </a:pPr>
            <a:endParaRPr lang="en-US" dirty="0"/>
          </a:p>
        </p:txBody>
      </p:sp>
    </p:spTree>
    <p:extLst>
      <p:ext uri="{BB962C8B-B14F-4D97-AF65-F5344CB8AC3E}">
        <p14:creationId xmlns:p14="http://schemas.microsoft.com/office/powerpoint/2010/main" val="36762502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Reflexes</a:t>
            </a:r>
            <a:r>
              <a:rPr lang="en-US" dirty="0" smtClean="0"/>
              <a:t>- there is an exaggerated knee jerk ( may be grade three) or all deep and superficial reflexes are not exaggerated. There is lose of pain sensation up the level of the ankle of the left leg.</a:t>
            </a:r>
          </a:p>
          <a:p>
            <a:r>
              <a:rPr lang="en-US" dirty="0" smtClean="0"/>
              <a:t>Signs of </a:t>
            </a:r>
            <a:r>
              <a:rPr lang="en-US" dirty="0" err="1" smtClean="0"/>
              <a:t>maningeal</a:t>
            </a:r>
            <a:r>
              <a:rPr lang="en-US" dirty="0" smtClean="0"/>
              <a:t> irritation- there is a positive </a:t>
            </a:r>
            <a:r>
              <a:rPr lang="en-US" dirty="0" err="1" smtClean="0"/>
              <a:t>kernings</a:t>
            </a:r>
            <a:r>
              <a:rPr lang="en-US" dirty="0" smtClean="0"/>
              <a:t> test. Or there are no  signs of meningeal irritation. Or there is neck stiffness.</a:t>
            </a:r>
            <a:endParaRPr lang="en-US" dirty="0"/>
          </a:p>
        </p:txBody>
      </p:sp>
    </p:spTree>
    <p:extLst>
      <p:ext uri="{BB962C8B-B14F-4D97-AF65-F5344CB8AC3E}">
        <p14:creationId xmlns:p14="http://schemas.microsoft.com/office/powerpoint/2010/main" val="11807319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4955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19233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6496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654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Glasgow Coma Scale</a:t>
            </a:r>
            <a:r>
              <a:rPr lang="en-US" dirty="0"/>
              <a:t/>
            </a:r>
            <a:br>
              <a:rPr lang="en-US" dirty="0"/>
            </a:br>
            <a:endParaRPr lang="en-US" dirty="0"/>
          </a:p>
        </p:txBody>
      </p:sp>
      <p:sp>
        <p:nvSpPr>
          <p:cNvPr id="4" name="Content Placeholder 3"/>
          <p:cNvSpPr>
            <a:spLocks noGrp="1"/>
          </p:cNvSpPr>
          <p:nvPr>
            <p:ph sz="half" idx="1"/>
          </p:nvPr>
        </p:nvSpPr>
        <p:spPr/>
        <p:txBody>
          <a:bodyPr>
            <a:normAutofit fontScale="92500"/>
          </a:bodyPr>
          <a:lstStyle/>
          <a:p>
            <a:r>
              <a:rPr lang="en-US" u="sng" dirty="0"/>
              <a:t>Best upper limb motor response </a:t>
            </a:r>
            <a:endParaRPr lang="en-US" dirty="0"/>
          </a:p>
          <a:p>
            <a:r>
              <a:rPr lang="en-US" dirty="0" smtClean="0"/>
              <a:t>Obeys commands………………………6</a:t>
            </a:r>
            <a:endParaRPr lang="en-US" dirty="0"/>
          </a:p>
          <a:p>
            <a:r>
              <a:rPr lang="en-US" dirty="0" smtClean="0"/>
              <a:t>Localizes pain…………………………….5</a:t>
            </a:r>
            <a:endParaRPr lang="en-US" dirty="0"/>
          </a:p>
          <a:p>
            <a:r>
              <a:rPr lang="en-US" dirty="0" smtClean="0"/>
              <a:t>Withdraws on pain…………………….4</a:t>
            </a:r>
            <a:endParaRPr lang="en-US" dirty="0"/>
          </a:p>
          <a:p>
            <a:r>
              <a:rPr lang="en-US" dirty="0"/>
              <a:t>Flexion in response to pain</a:t>
            </a:r>
            <a:r>
              <a:rPr lang="en-US" dirty="0" smtClean="0"/>
              <a:t>…………………………………………..3</a:t>
            </a:r>
            <a:endParaRPr lang="en-US" dirty="0"/>
          </a:p>
          <a:p>
            <a:r>
              <a:rPr lang="en-US" dirty="0"/>
              <a:t>Extension in response to pain</a:t>
            </a:r>
            <a:r>
              <a:rPr lang="en-US" dirty="0" smtClean="0"/>
              <a:t>………………………………………….</a:t>
            </a:r>
            <a:r>
              <a:rPr lang="en-US" dirty="0"/>
              <a:t>2</a:t>
            </a:r>
          </a:p>
          <a:p>
            <a:r>
              <a:rPr lang="en-US" dirty="0"/>
              <a:t>None</a:t>
            </a:r>
            <a:r>
              <a:rPr lang="en-US" dirty="0" smtClean="0"/>
              <a:t>………………………………………..1</a:t>
            </a:r>
            <a:endParaRPr lang="en-US" dirty="0"/>
          </a:p>
          <a:p>
            <a:endParaRPr lang="en-US" dirty="0"/>
          </a:p>
        </p:txBody>
      </p:sp>
      <p:sp>
        <p:nvSpPr>
          <p:cNvPr id="5" name="Content Placeholder 4"/>
          <p:cNvSpPr>
            <a:spLocks noGrp="1"/>
          </p:cNvSpPr>
          <p:nvPr>
            <p:ph sz="half" idx="2"/>
          </p:nvPr>
        </p:nvSpPr>
        <p:spPr/>
        <p:txBody>
          <a:bodyPr>
            <a:normAutofit fontScale="92500"/>
          </a:bodyPr>
          <a:lstStyle/>
          <a:p>
            <a:r>
              <a:rPr lang="en-US" u="sng" dirty="0"/>
              <a:t>Eye opening response </a:t>
            </a:r>
            <a:r>
              <a:rPr lang="en-US" dirty="0"/>
              <a:t>                                </a:t>
            </a:r>
            <a:r>
              <a:rPr lang="en-US" u="sng" dirty="0"/>
              <a:t> Points</a:t>
            </a:r>
            <a:endParaRPr lang="en-US" dirty="0"/>
          </a:p>
          <a:p>
            <a:r>
              <a:rPr lang="en-US" b="1" dirty="0"/>
              <a:t> </a:t>
            </a:r>
            <a:r>
              <a:rPr lang="en-US" dirty="0" smtClean="0"/>
              <a:t>Spontaneous………………………………4</a:t>
            </a:r>
            <a:endParaRPr lang="en-US" dirty="0"/>
          </a:p>
          <a:p>
            <a:r>
              <a:rPr lang="en-US" dirty="0" smtClean="0"/>
              <a:t>To speech……………………………………3</a:t>
            </a:r>
            <a:endParaRPr lang="en-US" dirty="0"/>
          </a:p>
          <a:p>
            <a:r>
              <a:rPr lang="en-US" dirty="0" smtClean="0"/>
              <a:t>To pain………………………………………2</a:t>
            </a:r>
            <a:endParaRPr lang="en-US" dirty="0"/>
          </a:p>
          <a:p>
            <a:r>
              <a:rPr lang="en-US" dirty="0"/>
              <a:t>None</a:t>
            </a:r>
            <a:r>
              <a:rPr lang="en-US" dirty="0" smtClean="0"/>
              <a:t>…………………........................1</a:t>
            </a:r>
            <a:endParaRPr lang="en-US" dirty="0"/>
          </a:p>
          <a:p>
            <a:r>
              <a:rPr lang="en-US" dirty="0"/>
              <a:t> </a:t>
            </a:r>
          </a:p>
          <a:p>
            <a:endParaRPr lang="en-US" dirty="0"/>
          </a:p>
        </p:txBody>
      </p:sp>
    </p:spTree>
    <p:extLst>
      <p:ext uri="{BB962C8B-B14F-4D97-AF65-F5344CB8AC3E}">
        <p14:creationId xmlns:p14="http://schemas.microsoft.com/office/powerpoint/2010/main" val="8255624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39005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65777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574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GCS CONTD</a:t>
            </a:r>
            <a:endParaRPr lang="en-US" dirty="0"/>
          </a:p>
        </p:txBody>
      </p:sp>
      <p:sp>
        <p:nvSpPr>
          <p:cNvPr id="3" name="Content Placeholder 2"/>
          <p:cNvSpPr>
            <a:spLocks noGrp="1"/>
          </p:cNvSpPr>
          <p:nvPr>
            <p:ph sz="half" idx="1"/>
          </p:nvPr>
        </p:nvSpPr>
        <p:spPr/>
        <p:txBody>
          <a:bodyPr>
            <a:normAutofit/>
          </a:bodyPr>
          <a:lstStyle/>
          <a:p>
            <a:r>
              <a:rPr lang="en-US" u="sng" dirty="0"/>
              <a:t>Eye opening response </a:t>
            </a:r>
            <a:r>
              <a:rPr lang="en-US" dirty="0"/>
              <a:t>                                </a:t>
            </a:r>
            <a:r>
              <a:rPr lang="en-US" u="sng" dirty="0"/>
              <a:t> Points</a:t>
            </a:r>
            <a:endParaRPr lang="en-US" dirty="0"/>
          </a:p>
          <a:p>
            <a:r>
              <a:rPr lang="en-US" b="1" dirty="0"/>
              <a:t> </a:t>
            </a:r>
            <a:endParaRPr lang="en-US" dirty="0"/>
          </a:p>
          <a:p>
            <a:r>
              <a:rPr lang="en-US" dirty="0"/>
              <a:t>Spontaneous</a:t>
            </a:r>
            <a:r>
              <a:rPr lang="en-US" dirty="0" smtClean="0"/>
              <a:t>…………………4</a:t>
            </a:r>
            <a:endParaRPr lang="en-US" dirty="0"/>
          </a:p>
          <a:p>
            <a:r>
              <a:rPr lang="en-US" dirty="0"/>
              <a:t>To speech</a:t>
            </a:r>
            <a:r>
              <a:rPr lang="en-US" dirty="0" smtClean="0"/>
              <a:t>………………………3</a:t>
            </a:r>
            <a:endParaRPr lang="en-US" dirty="0"/>
          </a:p>
          <a:p>
            <a:r>
              <a:rPr lang="en-US" dirty="0" smtClean="0"/>
              <a:t>To pain……………………2</a:t>
            </a:r>
            <a:endParaRPr lang="en-US" dirty="0"/>
          </a:p>
          <a:p>
            <a:r>
              <a:rPr lang="en-US" dirty="0"/>
              <a:t>None</a:t>
            </a:r>
            <a:r>
              <a:rPr lang="en-US" dirty="0" smtClean="0"/>
              <a:t>………………….......1</a:t>
            </a:r>
            <a:endParaRPr lang="en-US" dirty="0"/>
          </a:p>
          <a:p>
            <a:endParaRPr lang="en-US" dirty="0"/>
          </a:p>
        </p:txBody>
      </p:sp>
      <p:sp>
        <p:nvSpPr>
          <p:cNvPr id="4" name="Content Placeholder 3"/>
          <p:cNvSpPr>
            <a:spLocks noGrp="1"/>
          </p:cNvSpPr>
          <p:nvPr>
            <p:ph sz="half" idx="2"/>
          </p:nvPr>
        </p:nvSpPr>
        <p:spPr/>
        <p:txBody>
          <a:bodyPr>
            <a:normAutofit/>
          </a:bodyPr>
          <a:lstStyle/>
          <a:p>
            <a:r>
              <a:rPr lang="en-US" dirty="0" smtClean="0"/>
              <a:t>The </a:t>
            </a:r>
            <a:r>
              <a:rPr lang="en-US" dirty="0"/>
              <a:t>best possible score is 15 and the worst </a:t>
            </a:r>
            <a:r>
              <a:rPr lang="en-US" dirty="0" smtClean="0"/>
              <a:t>is3.</a:t>
            </a:r>
          </a:p>
          <a:p>
            <a:r>
              <a:rPr lang="en-US" dirty="0" smtClean="0"/>
              <a:t>full </a:t>
            </a:r>
            <a:r>
              <a:rPr lang="en-US" dirty="0"/>
              <a:t>coma is defined as a score of 8 or less</a:t>
            </a:r>
            <a:r>
              <a:rPr lang="en-US" dirty="0" smtClean="0"/>
              <a:t>.</a:t>
            </a:r>
            <a:endParaRPr lang="en-US" dirty="0"/>
          </a:p>
        </p:txBody>
      </p:sp>
    </p:spTree>
    <p:extLst>
      <p:ext uri="{BB962C8B-B14F-4D97-AF65-F5344CB8AC3E}">
        <p14:creationId xmlns:p14="http://schemas.microsoft.com/office/powerpoint/2010/main" val="214307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Speech and language</a:t>
            </a:r>
            <a:endParaRPr lang="en-US" b="1" dirty="0"/>
          </a:p>
        </p:txBody>
      </p:sp>
      <p:sp>
        <p:nvSpPr>
          <p:cNvPr id="3" name="Content Placeholder 2"/>
          <p:cNvSpPr>
            <a:spLocks noGrp="1"/>
          </p:cNvSpPr>
          <p:nvPr>
            <p:ph idx="1"/>
          </p:nvPr>
        </p:nvSpPr>
        <p:spPr/>
        <p:txBody>
          <a:bodyPr>
            <a:normAutofit/>
          </a:bodyPr>
          <a:lstStyle/>
          <a:p>
            <a:r>
              <a:rPr lang="en-US" dirty="0"/>
              <a:t>S</a:t>
            </a:r>
            <a:r>
              <a:rPr lang="en-US" dirty="0" smtClean="0"/>
              <a:t>peech and language.</a:t>
            </a:r>
          </a:p>
          <a:p>
            <a:r>
              <a:rPr lang="en-US" dirty="0" smtClean="0"/>
              <a:t>While talking with the patient, find out:- </a:t>
            </a:r>
          </a:p>
          <a:p>
            <a:r>
              <a:rPr lang="en-US" dirty="0" smtClean="0"/>
              <a:t>whether or not there is a major communication problem, and</a:t>
            </a:r>
          </a:p>
          <a:p>
            <a:r>
              <a:rPr lang="en-US" dirty="0" smtClean="0"/>
              <a:t>whether this is </a:t>
            </a:r>
            <a:r>
              <a:rPr lang="en-US" i="1" dirty="0" smtClean="0"/>
              <a:t>dysphasia</a:t>
            </a:r>
            <a:r>
              <a:rPr lang="en-US" dirty="0" smtClean="0"/>
              <a:t> (speech language problem), </a:t>
            </a:r>
          </a:p>
          <a:p>
            <a:r>
              <a:rPr lang="en-US" i="1" dirty="0" smtClean="0"/>
              <a:t>dysarthria</a:t>
            </a:r>
            <a:r>
              <a:rPr lang="en-US" dirty="0" smtClean="0"/>
              <a:t> (speech articulation problem) or </a:t>
            </a:r>
          </a:p>
          <a:p>
            <a:r>
              <a:rPr lang="en-US" i="1" dirty="0" smtClean="0"/>
              <a:t>dysphonia</a:t>
            </a:r>
            <a:r>
              <a:rPr lang="en-US" dirty="0" smtClean="0"/>
              <a:t> (impaired control of air flow). </a:t>
            </a:r>
          </a:p>
        </p:txBody>
      </p:sp>
    </p:spTree>
    <p:extLst>
      <p:ext uri="{BB962C8B-B14F-4D97-AF65-F5344CB8AC3E}">
        <p14:creationId xmlns:p14="http://schemas.microsoft.com/office/powerpoint/2010/main" val="192667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Dysarthria. speech pronunciation problem: </a:t>
            </a:r>
          </a:p>
          <a:p>
            <a:pPr lvl="1"/>
            <a:r>
              <a:rPr lang="en-US" i="1" dirty="0" smtClean="0"/>
              <a:t>Bulbar palsy</a:t>
            </a:r>
            <a:r>
              <a:rPr lang="en-US" dirty="0" smtClean="0"/>
              <a:t>. Pronunciation of consonants is difficult. Ask the patient to repeat 'p', 't' and 'k' sounds, </a:t>
            </a:r>
          </a:p>
          <a:p>
            <a:pPr lvl="1"/>
            <a:r>
              <a:rPr lang="en-US" i="1" dirty="0" smtClean="0"/>
              <a:t>Cerebellar dysarthria</a:t>
            </a:r>
            <a:r>
              <a:rPr lang="en-US" dirty="0" smtClean="0"/>
              <a:t>. Speech is 'scanning' and robotic, with syllables pronounced individually and slowly. Ask the patient to say 'Eye-ay' repeatedly; this will be abnormally slow in cerebellar disease.  </a:t>
            </a:r>
          </a:p>
          <a:p>
            <a:pPr lvl="1"/>
            <a:r>
              <a:rPr lang="en-US" i="1" dirty="0" smtClean="0"/>
              <a:t>Dysphonia</a:t>
            </a:r>
            <a:r>
              <a:rPr lang="en-US" dirty="0" smtClean="0"/>
              <a:t>. A quiet voice may result from myasthenia or in parkinsonism</a:t>
            </a:r>
          </a:p>
          <a:p>
            <a:endParaRPr lang="en-US" dirty="0"/>
          </a:p>
        </p:txBody>
      </p:sp>
    </p:spTree>
    <p:extLst>
      <p:ext uri="{BB962C8B-B14F-4D97-AF65-F5344CB8AC3E}">
        <p14:creationId xmlns:p14="http://schemas.microsoft.com/office/powerpoint/2010/main" val="233743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Speech </a:t>
            </a:r>
            <a:r>
              <a:rPr lang="en-US" dirty="0" err="1"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Dysphasia </a:t>
            </a:r>
          </a:p>
          <a:p>
            <a:r>
              <a:rPr lang="en-US" i="1" dirty="0" smtClean="0"/>
              <a:t>Comprehension</a:t>
            </a:r>
            <a:r>
              <a:rPr lang="en-US" dirty="0" smtClean="0"/>
              <a:t>. Ask the patient to perform a two-component task not requiring verbal output, such as 'Touch your left elbow with your right index finger', </a:t>
            </a:r>
          </a:p>
          <a:p>
            <a:r>
              <a:rPr lang="en-US" i="1" dirty="0" smtClean="0"/>
              <a:t>Fluency and prosody</a:t>
            </a:r>
            <a:r>
              <a:rPr lang="en-US" dirty="0" smtClean="0"/>
              <a:t>. During your conversation consider whether the patient's word production is normal. Is word usage smooth and non-hesitant (word-finding disorder), and is there normal expressivity in word usage? It does not matter whether or not their speech makes any sense. </a:t>
            </a:r>
          </a:p>
          <a:p>
            <a:r>
              <a:rPr lang="en-US" i="1" dirty="0" smtClean="0"/>
              <a:t>Repetition</a:t>
            </a:r>
            <a:r>
              <a:rPr lang="en-US" dirty="0" smtClean="0"/>
              <a:t>. The only validated phrase to repeat is that in the MMSE: 'no ifs, ands, or buts'. Any other complex phrase can be used. </a:t>
            </a:r>
          </a:p>
          <a:p>
            <a:r>
              <a:rPr lang="en-US" i="1" dirty="0" smtClean="0"/>
              <a:t>Naming</a:t>
            </a:r>
            <a:r>
              <a:rPr lang="en-US" dirty="0" smtClean="0"/>
              <a:t>. Ask the patient to name common objects, </a:t>
            </a:r>
          </a:p>
          <a:p>
            <a:r>
              <a:rPr lang="en-US" i="1" dirty="0" smtClean="0"/>
              <a:t>Reading and writing</a:t>
            </a:r>
            <a:r>
              <a:rPr lang="en-US" dirty="0" smtClean="0"/>
              <a:t>. ask the patient to write a sentence; this should be meaningful and should contain a verb and a noun. </a:t>
            </a:r>
          </a:p>
          <a:p>
            <a:endParaRPr lang="en-US" dirty="0"/>
          </a:p>
        </p:txBody>
      </p:sp>
    </p:spTree>
    <p:extLst>
      <p:ext uri="{BB962C8B-B14F-4D97-AF65-F5344CB8AC3E}">
        <p14:creationId xmlns:p14="http://schemas.microsoft.com/office/powerpoint/2010/main" val="233508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3008</Words>
  <Application>Microsoft Office PowerPoint</Application>
  <PresentationFormat>Custom</PresentationFormat>
  <Paragraphs>323</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HOW TO REPORT ON CNS EXAMINATION</vt:lpstr>
      <vt:lpstr>THE NEUROLOGICAL EXAMINATION</vt:lpstr>
      <vt:lpstr>General Considerations</vt:lpstr>
      <vt:lpstr>1. Mental Status  </vt:lpstr>
      <vt:lpstr>Glasgow Coma Scale </vt:lpstr>
      <vt:lpstr>GCS CONTD</vt:lpstr>
      <vt:lpstr> Speech and language</vt:lpstr>
      <vt:lpstr>PowerPoint Presentation</vt:lpstr>
      <vt:lpstr>Speech cont</vt:lpstr>
      <vt:lpstr>2. Cranial nerves</vt:lpstr>
      <vt:lpstr>Olfactory nerve</vt:lpstr>
      <vt:lpstr>THE OPTIC NERVE (II</vt:lpstr>
      <vt:lpstr>TESTING VISION</vt:lpstr>
      <vt:lpstr>III - Oculomotor</vt:lpstr>
      <vt:lpstr>IV – Trochlear, VI - Abducens</vt:lpstr>
      <vt:lpstr>V - Trigeminal </vt:lpstr>
      <vt:lpstr>VII - Facial</vt:lpstr>
      <vt:lpstr>THE VESTIBULOCOCHLEAR NERVE (VIII)</vt:lpstr>
      <vt:lpstr>IX – Glossopharyngeal and X - Vagus</vt:lpstr>
      <vt:lpstr>XI - Accessory</vt:lpstr>
      <vt:lpstr>XII - Hypoglossal</vt:lpstr>
      <vt:lpstr>3. Motor functions</vt:lpstr>
      <vt:lpstr>Muscle Tone </vt:lpstr>
      <vt:lpstr>PowerPoint Presentation</vt:lpstr>
      <vt:lpstr>Palpation for muscle tone</vt:lpstr>
      <vt:lpstr>Muscle Strength/ power</vt:lpstr>
      <vt:lpstr>4. Coordination and Gait</vt:lpstr>
      <vt:lpstr>Rapid Alternating Movements </vt:lpstr>
      <vt:lpstr>Point-to-Point Movements</vt:lpstr>
      <vt:lpstr>Romberg</vt:lpstr>
      <vt:lpstr>Gait</vt:lpstr>
      <vt:lpstr>5. Reflexes</vt:lpstr>
      <vt:lpstr>Deep Tendon Reflexes</vt:lpstr>
      <vt:lpstr>Clonus</vt:lpstr>
      <vt:lpstr>Plantar Response (Babinski)</vt:lpstr>
      <vt:lpstr>6. Sensations</vt:lpstr>
      <vt:lpstr>Position Sense</vt:lpstr>
      <vt:lpstr>Pain</vt:lpstr>
      <vt:lpstr>Temperature</vt:lpstr>
      <vt:lpstr>Light Touch</vt:lpstr>
      <vt:lpstr>Discrimination</vt:lpstr>
      <vt:lpstr>7. SIGNS OF MENINGEAL IRRITATION</vt:lpstr>
      <vt:lpstr>KERNIG'S SIGN </vt:lpstr>
      <vt:lpstr>How you would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the cns</dc:title>
  <dc:creator>Danstan</dc:creator>
  <cp:lastModifiedBy>Alby Otieno</cp:lastModifiedBy>
  <cp:revision>42</cp:revision>
  <dcterms:created xsi:type="dcterms:W3CDTF">2015-10-10T19:15:12Z</dcterms:created>
  <dcterms:modified xsi:type="dcterms:W3CDTF">2019-02-19T04:52:52Z</dcterms:modified>
</cp:coreProperties>
</file>