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diagrams/colors11.xml" ContentType="application/vnd.openxmlformats-officedocument.drawingml.diagramColors+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Layouts/slideLayout24.xml" ContentType="application/vnd.openxmlformats-officedocument.presentationml.slideLayout+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505.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48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diagrams/data2.xml" ContentType="application/vnd.openxmlformats-officedocument.drawingml.diagramData+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diagrams/colors4.xml" ContentType="application/vnd.openxmlformats-officedocument.drawingml.diagramColors+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Override PartName="/ppt/slides/slide492.xml" ContentType="application/vnd.openxmlformats-officedocument.presentationml.slide+xml"/>
  <Default Extension="png" ContentType="image/png"/>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diagrams/layout6.xml" ContentType="application/vnd.openxmlformats-officedocument.drawingml.diagramLayout+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Layouts/slideLayout21.xml" ContentType="application/vnd.openxmlformats-officedocument.presentationml.slideLayout+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486.xml" ContentType="application/vnd.openxmlformats-officedocument.presentationml.slide+xml"/>
  <Override PartName="/ppt/slides/slide502.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diagrams/colors1.xml" ContentType="application/vnd.openxmlformats-officedocument.drawingml.diagramColors+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Layouts/slideLayout15.xml" ContentType="application/vnd.openxmlformats-officedocument.presentationml.slideLayout+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518.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diagrams/layout3.xml" ContentType="application/vnd.openxmlformats-officedocument.drawingml.diagramLayout+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458.xml" ContentType="application/vnd.openxmlformats-officedocument.presentationml.slide+xml"/>
  <Override PartName="/ppt/slides/slide521.xml" ContentType="application/vnd.openxmlformats-officedocument.presentationml.slide+xml"/>
  <Override PartName="/ppt/slides/slide7.xml" ContentType="application/vnd.openxmlformats-officedocument.presentationml.slide+xml"/>
  <Override PartName="/ppt/slides/slide297.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slides/slide436.xml" ContentType="application/vnd.openxmlformats-officedocument.presentationml.slide+xml"/>
  <Override PartName="/ppt/slides/slide483.xml" ContentType="application/vnd.openxmlformats-officedocument.presentationml.slide+xml"/>
  <Override PartName="/ppt/notesSlides/notesSlide1.xml" ContentType="application/vnd.openxmlformats-officedocument.presentationml.notesSlide+xml"/>
  <Override PartName="/ppt/slides/slide130.xml" ContentType="application/vnd.openxmlformats-officedocument.presentationml.slide+xml"/>
  <Override PartName="/ppt/slides/slide228.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35.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diagrams/data12.xml" ContentType="application/vnd.openxmlformats-officedocument.drawingml.diagramData+xml"/>
  <Override PartName="/ppt/slides/slide13.xml" ContentType="application/vnd.openxmlformats-officedocument.presentationml.slide+xml"/>
  <Override PartName="/ppt/slides/slide60.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diagrams/data9.xml" ContentType="application/vnd.openxmlformats-officedocument.drawingml.diagramData+xml"/>
  <Override PartName="/ppt/slides/slide168.xml" ContentType="application/vnd.openxmlformats-officedocument.presentationml.slide+xml"/>
  <Override PartName="/ppt/slides/slide231.xml" ContentType="application/vnd.openxmlformats-officedocument.presentationml.slide+xml"/>
  <Override PartName="/ppt/slides/slide515.xml" ContentType="application/vnd.openxmlformats-officedocument.presentationml.slide+xml"/>
  <Override PartName="/ppt/slideLayouts/slideLayout12.xml" ContentType="application/vnd.openxmlformats-officedocument.presentationml.slideLayout+xml"/>
  <Override PartName="/ppt/slides/slide307.xml" ContentType="application/vnd.openxmlformats-officedocument.presentationml.slide+xml"/>
  <Override PartName="/ppt/slides/slide354.xml" ContentType="application/vnd.openxmlformats-officedocument.presentationml.slide+xml"/>
  <Override PartName="/ppt/slides/slide499.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477.xml" ContentType="application/vnd.openxmlformats-officedocument.presentationml.slide+xml"/>
  <Override PartName="/ppt/slides/slide124.xml" ContentType="application/vnd.openxmlformats-officedocument.presentationml.slide+xml"/>
  <Override PartName="/ppt/slides/slide171.xml" ContentType="application/vnd.openxmlformats-officedocument.presentationml.slide+xml"/>
  <Override PartName="/ppt/slides/slide2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55.xml" ContentType="application/vnd.openxmlformats-officedocument.presentationml.slide+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slides/slide247.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s/slide480.xml" ContentType="application/vnd.openxmlformats-officedocument.presentationml.slide+xml"/>
  <Override PartName="/ppt/slideLayouts/slideLayout6.xml" ContentType="application/vnd.openxmlformats-officedocument.presentationml.slideLayout+xml"/>
  <Override PartName="/ppt/slides/slide225.xml" ContentType="application/vnd.openxmlformats-officedocument.presentationml.slide+xml"/>
  <Override PartName="/ppt/slides/slide272.xml" ContentType="application/vnd.openxmlformats-officedocument.presentationml.slide+xml"/>
  <Override PartName="/ppt/slides/slide509.xml" ContentType="application/vnd.openxmlformats-officedocument.presentationml.slide+xml"/>
  <Override PartName="/ppt/slides/slide32.xml" ContentType="application/vnd.openxmlformats-officedocument.presentationml.slide+xml"/>
  <Override PartName="/ppt/slides/slide348.xml" ContentType="application/vnd.openxmlformats-officedocument.presentationml.slide+xml"/>
  <Override PartName="/ppt/slides/slide395.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187.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diagrams/data6.xml" ContentType="application/vnd.openxmlformats-officedocument.drawingml.diagramData+xml"/>
  <Override PartName="/ppt/slides/slide326.xml" ContentType="application/vnd.openxmlformats-officedocument.presentationml.slide+xml"/>
  <Override PartName="/ppt/slides/slide373.xml" ContentType="application/vnd.openxmlformats-officedocument.presentationml.slide+xml"/>
  <Override PartName="/ppt/slides/slide512.xml" ContentType="application/vnd.openxmlformats-officedocument.presentationml.slide+xml"/>
  <Override PartName="/ppt/diagrams/colors8.xml" ContentType="application/vnd.openxmlformats-officedocument.drawingml.diagramColors+xml"/>
  <Override PartName="/ppt/diagrams/quickStyle13.xml" ContentType="application/vnd.openxmlformats-officedocument.drawingml.diagramStyle+xml"/>
  <Override PartName="/ppt/slides/slide118.xml" ContentType="application/vnd.openxmlformats-officedocument.presentationml.slide+xml"/>
  <Override PartName="/ppt/slides/slide165.xml" ContentType="application/vnd.openxmlformats-officedocument.presentationml.slide+xml"/>
  <Override PartName="/ppt/slides/slide304.xml" ContentType="application/vnd.openxmlformats-officedocument.presentationml.slide+xml"/>
  <Override PartName="/ppt/slides/slide351.xml" ContentType="application/vnd.openxmlformats-officedocument.presentationml.slide+xml"/>
  <Override PartName="/ppt/slides/slide449.xml" ContentType="application/vnd.openxmlformats-officedocument.presentationml.slide+xml"/>
  <Override PartName="/ppt/slides/slide496.xml" ContentType="application/vnd.openxmlformats-officedocument.presentationml.slide+xml"/>
  <Override PartName="/ppt/slides/slide143.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517.xml" ContentType="application/vnd.openxmlformats-officedocument.presentationml.slide+xml"/>
  <Override PartName="/ppt/slideLayouts/slideLayout14.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50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slides/slide479.xml" ContentType="application/vnd.openxmlformats-officedocument.presentationml.slide+xml"/>
  <Default Extension="gif" ContentType="image/gif"/>
  <Override PartName="/ppt/diagrams/layout2.xml" ContentType="application/vnd.openxmlformats-officedocument.drawingml.diagramLayout+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520.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ppt/slides/slide49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s/slide48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theme/theme3.xml" ContentType="application/vnd.openxmlformats-officedocument.them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s/slide514.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498.xml" ContentType="application/vnd.openxmlformats-officedocument.presentationml.slide+xml"/>
  <Override PartName="/ppt/slides/slide503.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487.xml" ContentType="application/vnd.openxmlformats-officedocument.presentationml.slide+xml"/>
  <Override PartName="/ppt/diagrams/quickStyle9.xml" ContentType="application/vnd.openxmlformats-officedocument.drawingml.diagramStyl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s/slide490.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Override PartName="/ppt/slides/slide519.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508.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diagrams/layout4.xml" ContentType="application/vnd.openxmlformats-officedocument.drawingml.diagramLayout+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522.xml" ContentType="application/vnd.openxmlformats-officedocument.presentationml.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495.xml" ContentType="application/vnd.openxmlformats-officedocument.presentationml.slide+xml"/>
  <Override PartName="/ppt/slides/slide511.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484.xml" ContentType="application/vnd.openxmlformats-officedocument.presentationml.slide+xml"/>
  <Override PartName="/ppt/slides/slide500.xml" ContentType="application/vnd.openxmlformats-officedocument.presentationml.slide+xml"/>
  <Override PartName="/ppt/diagrams/quickStyle6.xml" ContentType="application/vnd.openxmlformats-officedocument.drawingml.diagramStyle+xml"/>
  <Override PartName="/ppt/diagrams/layout12.xml" ContentType="application/vnd.openxmlformats-officedocument.drawingml.diagramLayout+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diagrams/data13.xml" ContentType="application/vnd.openxmlformats-officedocument.drawingml.diagramData+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slides/slide516.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diagrams/layout1.xml" ContentType="application/vnd.openxmlformats-officedocument.drawingml.diagramLayout+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481.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slides/slide119.xml" ContentType="application/vnd.openxmlformats-officedocument.presentationml.slide+xml"/>
  <Override PartName="/ppt/slides/slide166.xml" ContentType="application/vnd.openxmlformats-officedocument.presentationml.slide+xml"/>
  <Override PartName="/ppt/slides/slide513.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7.xml" ContentType="application/vnd.openxmlformats-officedocument.presentationml.slide+xml"/>
  <Override PartName="/ppt/diagrams/quickStyle8.xml" ContentType="application/vnd.openxmlformats-officedocument.drawingml.diagramStyl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diagrams/colors13.xml" ContentType="application/vnd.openxmlformats-officedocument.drawingml.diagramColors+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507.xml" ContentType="application/vnd.openxmlformats-officedocument.presentationml.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diagrams/data4.xml" ContentType="application/vnd.openxmlformats-officedocument.drawingml.diagramData+xml"/>
  <Override PartName="/ppt/slides/slide324.xml" ContentType="application/vnd.openxmlformats-officedocument.presentationml.slide+xml"/>
  <Override PartName="/ppt/slides/slide371.xml" ContentType="application/vnd.openxmlformats-officedocument.presentationml.slide+xml"/>
  <Override PartName="/ppt/slides/slide510.xml" ContentType="application/vnd.openxmlformats-officedocument.presentationml.slide+xml"/>
  <Override PartName="/ppt/diagrams/colors6.xml" ContentType="application/vnd.openxmlformats-officedocument.drawingml.diagramColors+xml"/>
  <Override PartName="/ppt/diagrams/quickStyle11.xml" ContentType="application/vnd.openxmlformats-officedocument.drawingml.diagramStyl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302.xml" ContentType="application/vnd.openxmlformats-officedocument.presentationml.slide+xml"/>
  <Override PartName="/ppt/slides/slide447.xml" ContentType="application/vnd.openxmlformats-officedocument.presentationml.slide+xml"/>
  <Override PartName="/ppt/slides/slide494.xml" ContentType="application/vnd.openxmlformats-officedocument.presentationml.slide+xml"/>
  <Override PartName="/ppt/slides/slide141.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72.xml" ContentType="application/vnd.openxmlformats-officedocument.presentationml.slide+xml"/>
  <Override PartName="/ppt/diagrams/quickStyle5.xml" ContentType="application/vnd.openxmlformats-officedocument.drawingml.diagramStyle+xml"/>
  <Override PartName="/ppt/slides/slide46.xml" ContentType="application/vnd.openxmlformats-officedocument.presentationml.slide+xml"/>
  <Override PartName="/ppt/slides/slide93.xml" ContentType="application/vnd.openxmlformats-officedocument.presentationml.slide+xml"/>
  <Override PartName="/ppt/slides/slide217.xml" ContentType="application/vnd.openxmlformats-officedocument.presentationml.slide+xml"/>
  <Override PartName="/ppt/slides/slide264.xml" ContentType="application/vnd.openxmlformats-officedocument.presentationml.slide+xml"/>
  <Override PartName="/ppt/diagrams/colors10.xml" ContentType="application/vnd.openxmlformats-officedocument.drawingml.diagramColors+xml"/>
  <Override PartName="/ppt/slides/slide24.xml" ContentType="application/vnd.openxmlformats-officedocument.presentationml.slide+xml"/>
  <Override PartName="/ppt/slides/slide71.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diagrams/layout8.xml" ContentType="application/vnd.openxmlformats-officedocument.drawingml.diagramLayout+xml"/>
  <Override PartName="/ppt/slides/slide242.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179.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488.xml" ContentType="application/vnd.openxmlformats-officedocument.presentationml.slide+xml"/>
  <Override PartName="/ppt/slides/slide504.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87.xml" ContentType="application/vnd.openxmlformats-officedocument.presentationml.slide+xml"/>
  <Override PartName="/ppt/slides/slide135.xml" ContentType="application/vnd.openxmlformats-officedocument.presentationml.slide+xml"/>
  <Override PartName="/ppt/slides/slide182.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44.xml" ContentType="application/vnd.openxmlformats-officedocument.presentationml.slide+xml"/>
  <Override PartName="/ppt/slides/slide491.xml" ContentType="application/vnd.openxmlformats-officedocument.presentationml.slide+xml"/>
  <Override PartName="/ppt/slides/slide18.xml" ContentType="application/vnd.openxmlformats-officedocument.presentationml.slide+xml"/>
  <Override PartName="/ppt/slides/slide65.xml" ContentType="application/vnd.openxmlformats-officedocument.presentationml.slide+xml"/>
  <Override PartName="/ppt/slides/slide236.xml" ContentType="application/vnd.openxmlformats-officedocument.presentationml.slide+xml"/>
  <Override PartName="/ppt/slides/slide283.xml" ContentType="application/vnd.openxmlformats-officedocument.presentationml.slide+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214.xml" ContentType="application/vnd.openxmlformats-officedocument.presentationml.slide+xml"/>
  <Override PartName="/ppt/slides/slide261.xml" ContentType="application/vnd.openxmlformats-officedocument.presentationml.slide+xml"/>
  <Override PartName="/ppt/slides/slide359.xml" ContentType="application/vnd.openxmlformats-officedocument.presentationml.slide+xml"/>
  <Override PartName="/ppt/slides/slide400.xml" ContentType="application/vnd.openxmlformats-officedocument.presentationml.slide+xml"/>
  <Override PartName="/ppt/slides/slide21.xml" ContentType="application/vnd.openxmlformats-officedocument.presentationml.slide+xml"/>
  <Override PartName="/ppt/slides/slide198.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Layouts/slideLayout20.xml" ContentType="application/vnd.openxmlformats-officedocument.presentationml.slideLayout+xml"/>
  <Override PartName="/ppt/diagrams/layout5.xml" ContentType="application/vnd.openxmlformats-officedocument.drawingml.diagramLayout+xml"/>
  <Override PartName="/ppt/slides/slide129.xml" ContentType="application/vnd.openxmlformats-officedocument.presentationml.slide+xml"/>
  <Override PartName="/ppt/slides/slide176.xml" ContentType="application/vnd.openxmlformats-officedocument.presentationml.slide+xml"/>
  <Override PartName="/ppt/slides/slide299.xml" ContentType="application/vnd.openxmlformats-officedocument.presentationml.slide+xml"/>
  <Override PartName="/ppt/slides/slide315.xml" ContentType="application/vnd.openxmlformats-officedocument.presentationml.slide+xml"/>
  <Override PartName="/ppt/slides/slide362.xml" ContentType="application/vnd.openxmlformats-officedocument.presentationml.slide+xml"/>
  <Override PartName="/ppt/slides/slide501.xml" ContentType="application/vnd.openxmlformats-officedocument.presentationml.slide+xml"/>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54.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slides/slide485.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 id="2147483799" r:id="rId2"/>
  </p:sldMasterIdLst>
  <p:notesMasterIdLst>
    <p:notesMasterId r:id="rId525"/>
  </p:notesMasterIdLst>
  <p:sldIdLst>
    <p:sldId id="256" r:id="rId3"/>
    <p:sldId id="257" r:id="rId4"/>
    <p:sldId id="258" r:id="rId5"/>
    <p:sldId id="259" r:id="rId6"/>
    <p:sldId id="260" r:id="rId7"/>
    <p:sldId id="261" r:id="rId8"/>
    <p:sldId id="262" r:id="rId9"/>
    <p:sldId id="263" r:id="rId10"/>
    <p:sldId id="264" r:id="rId11"/>
    <p:sldId id="265" r:id="rId12"/>
    <p:sldId id="266" r:id="rId13"/>
    <p:sldId id="782" r:id="rId14"/>
    <p:sldId id="783" r:id="rId15"/>
    <p:sldId id="784" r:id="rId16"/>
    <p:sldId id="267" r:id="rId17"/>
    <p:sldId id="268" r:id="rId18"/>
    <p:sldId id="269" r:id="rId19"/>
    <p:sldId id="270" r:id="rId20"/>
    <p:sldId id="271" r:id="rId21"/>
    <p:sldId id="272" r:id="rId22"/>
    <p:sldId id="273" r:id="rId23"/>
    <p:sldId id="274" r:id="rId24"/>
    <p:sldId id="275" r:id="rId25"/>
    <p:sldId id="786" r:id="rId26"/>
    <p:sldId id="787"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788" r:id="rId52"/>
    <p:sldId id="300" r:id="rId53"/>
    <p:sldId id="381"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54" r:id="rId75"/>
    <p:sldId id="321" r:id="rId76"/>
    <p:sldId id="353" r:id="rId77"/>
    <p:sldId id="322" r:id="rId78"/>
    <p:sldId id="323" r:id="rId79"/>
    <p:sldId id="324" r:id="rId80"/>
    <p:sldId id="325" r:id="rId81"/>
    <p:sldId id="326" r:id="rId82"/>
    <p:sldId id="327" r:id="rId83"/>
    <p:sldId id="328" r:id="rId84"/>
    <p:sldId id="329" r:id="rId85"/>
    <p:sldId id="330" r:id="rId86"/>
    <p:sldId id="336" r:id="rId87"/>
    <p:sldId id="331" r:id="rId88"/>
    <p:sldId id="332" r:id="rId89"/>
    <p:sldId id="333" r:id="rId90"/>
    <p:sldId id="334" r:id="rId91"/>
    <p:sldId id="335" r:id="rId92"/>
    <p:sldId id="337" r:id="rId93"/>
    <p:sldId id="338" r:id="rId94"/>
    <p:sldId id="340" r:id="rId95"/>
    <p:sldId id="339" r:id="rId96"/>
    <p:sldId id="341" r:id="rId97"/>
    <p:sldId id="342" r:id="rId98"/>
    <p:sldId id="343" r:id="rId99"/>
    <p:sldId id="344" r:id="rId100"/>
    <p:sldId id="345" r:id="rId101"/>
    <p:sldId id="346" r:id="rId102"/>
    <p:sldId id="348" r:id="rId103"/>
    <p:sldId id="349" r:id="rId104"/>
    <p:sldId id="352" r:id="rId105"/>
    <p:sldId id="355" r:id="rId106"/>
    <p:sldId id="356" r:id="rId107"/>
    <p:sldId id="357" r:id="rId108"/>
    <p:sldId id="358" r:id="rId109"/>
    <p:sldId id="360" r:id="rId110"/>
    <p:sldId id="361" r:id="rId111"/>
    <p:sldId id="363" r:id="rId112"/>
    <p:sldId id="789" r:id="rId113"/>
    <p:sldId id="365" r:id="rId114"/>
    <p:sldId id="364" r:id="rId115"/>
    <p:sldId id="367" r:id="rId116"/>
    <p:sldId id="366"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2" r:id="rId131"/>
    <p:sldId id="785"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55" r:id="rId196"/>
    <p:sldId id="446" r:id="rId197"/>
    <p:sldId id="447" r:id="rId198"/>
    <p:sldId id="790" r:id="rId199"/>
    <p:sldId id="791" r:id="rId200"/>
    <p:sldId id="792" r:id="rId201"/>
    <p:sldId id="448" r:id="rId202"/>
    <p:sldId id="449" r:id="rId203"/>
    <p:sldId id="450" r:id="rId204"/>
    <p:sldId id="451" r:id="rId205"/>
    <p:sldId id="452" r:id="rId206"/>
    <p:sldId id="453" r:id="rId207"/>
    <p:sldId id="454" r:id="rId208"/>
    <p:sldId id="456" r:id="rId209"/>
    <p:sldId id="457" r:id="rId210"/>
    <p:sldId id="458" r:id="rId211"/>
    <p:sldId id="459" r:id="rId212"/>
    <p:sldId id="460" r:id="rId213"/>
    <p:sldId id="461" r:id="rId214"/>
    <p:sldId id="462" r:id="rId215"/>
    <p:sldId id="463" r:id="rId216"/>
    <p:sldId id="464" r:id="rId217"/>
    <p:sldId id="465" r:id="rId218"/>
    <p:sldId id="470" r:id="rId219"/>
    <p:sldId id="471" r:id="rId220"/>
    <p:sldId id="472" r:id="rId221"/>
    <p:sldId id="473" r:id="rId222"/>
    <p:sldId id="474" r:id="rId223"/>
    <p:sldId id="475" r:id="rId224"/>
    <p:sldId id="478" r:id="rId225"/>
    <p:sldId id="476" r:id="rId226"/>
    <p:sldId id="477" r:id="rId227"/>
    <p:sldId id="479" r:id="rId228"/>
    <p:sldId id="480" r:id="rId229"/>
    <p:sldId id="482" r:id="rId230"/>
    <p:sldId id="481" r:id="rId231"/>
    <p:sldId id="483" r:id="rId232"/>
    <p:sldId id="484" r:id="rId233"/>
    <p:sldId id="485" r:id="rId234"/>
    <p:sldId id="486" r:id="rId235"/>
    <p:sldId id="487" r:id="rId236"/>
    <p:sldId id="488" r:id="rId237"/>
    <p:sldId id="489" r:id="rId238"/>
    <p:sldId id="490" r:id="rId239"/>
    <p:sldId id="491" r:id="rId240"/>
    <p:sldId id="492" r:id="rId241"/>
    <p:sldId id="493" r:id="rId242"/>
    <p:sldId id="494" r:id="rId243"/>
    <p:sldId id="495" r:id="rId244"/>
    <p:sldId id="496" r:id="rId245"/>
    <p:sldId id="498" r:id="rId246"/>
    <p:sldId id="505" r:id="rId247"/>
    <p:sldId id="506" r:id="rId248"/>
    <p:sldId id="504" r:id="rId249"/>
    <p:sldId id="499" r:id="rId250"/>
    <p:sldId id="500" r:id="rId251"/>
    <p:sldId id="501" r:id="rId252"/>
    <p:sldId id="502" r:id="rId253"/>
    <p:sldId id="503" r:id="rId254"/>
    <p:sldId id="507" r:id="rId255"/>
    <p:sldId id="508" r:id="rId256"/>
    <p:sldId id="509" r:id="rId257"/>
    <p:sldId id="510" r:id="rId258"/>
    <p:sldId id="511" r:id="rId259"/>
    <p:sldId id="512" r:id="rId260"/>
    <p:sldId id="513" r:id="rId261"/>
    <p:sldId id="514" r:id="rId262"/>
    <p:sldId id="515" r:id="rId263"/>
    <p:sldId id="516" r:id="rId264"/>
    <p:sldId id="517" r:id="rId265"/>
    <p:sldId id="518" r:id="rId266"/>
    <p:sldId id="519" r:id="rId267"/>
    <p:sldId id="520" r:id="rId268"/>
    <p:sldId id="521" r:id="rId269"/>
    <p:sldId id="522" r:id="rId270"/>
    <p:sldId id="523" r:id="rId271"/>
    <p:sldId id="524" r:id="rId272"/>
    <p:sldId id="525" r:id="rId273"/>
    <p:sldId id="526" r:id="rId274"/>
    <p:sldId id="529" r:id="rId275"/>
    <p:sldId id="527" r:id="rId276"/>
    <p:sldId id="528" r:id="rId277"/>
    <p:sldId id="530" r:id="rId278"/>
    <p:sldId id="531" r:id="rId279"/>
    <p:sldId id="532" r:id="rId280"/>
    <p:sldId id="533" r:id="rId281"/>
    <p:sldId id="534" r:id="rId282"/>
    <p:sldId id="535" r:id="rId283"/>
    <p:sldId id="536" r:id="rId284"/>
    <p:sldId id="537" r:id="rId285"/>
    <p:sldId id="538" r:id="rId286"/>
    <p:sldId id="539" r:id="rId287"/>
    <p:sldId id="540" r:id="rId288"/>
    <p:sldId id="541" r:id="rId289"/>
    <p:sldId id="542" r:id="rId290"/>
    <p:sldId id="543" r:id="rId291"/>
    <p:sldId id="544" r:id="rId292"/>
    <p:sldId id="545" r:id="rId293"/>
    <p:sldId id="546" r:id="rId294"/>
    <p:sldId id="547" r:id="rId295"/>
    <p:sldId id="548" r:id="rId296"/>
    <p:sldId id="549" r:id="rId297"/>
    <p:sldId id="550" r:id="rId298"/>
    <p:sldId id="551" r:id="rId299"/>
    <p:sldId id="552" r:id="rId300"/>
    <p:sldId id="553" r:id="rId301"/>
    <p:sldId id="554" r:id="rId302"/>
    <p:sldId id="555" r:id="rId303"/>
    <p:sldId id="556" r:id="rId304"/>
    <p:sldId id="557" r:id="rId305"/>
    <p:sldId id="558" r:id="rId306"/>
    <p:sldId id="559" r:id="rId307"/>
    <p:sldId id="566" r:id="rId308"/>
    <p:sldId id="567" r:id="rId309"/>
    <p:sldId id="560" r:id="rId310"/>
    <p:sldId id="561" r:id="rId311"/>
    <p:sldId id="562" r:id="rId312"/>
    <p:sldId id="563" r:id="rId313"/>
    <p:sldId id="564" r:id="rId314"/>
    <p:sldId id="565" r:id="rId315"/>
    <p:sldId id="568" r:id="rId316"/>
    <p:sldId id="569" r:id="rId317"/>
    <p:sldId id="570" r:id="rId318"/>
    <p:sldId id="571" r:id="rId319"/>
    <p:sldId id="572" r:id="rId320"/>
    <p:sldId id="573" r:id="rId321"/>
    <p:sldId id="574" r:id="rId322"/>
    <p:sldId id="575" r:id="rId323"/>
    <p:sldId id="576" r:id="rId324"/>
    <p:sldId id="577" r:id="rId325"/>
    <p:sldId id="578" r:id="rId326"/>
    <p:sldId id="579" r:id="rId327"/>
    <p:sldId id="580" r:id="rId328"/>
    <p:sldId id="581" r:id="rId329"/>
    <p:sldId id="582" r:id="rId330"/>
    <p:sldId id="583" r:id="rId331"/>
    <p:sldId id="584" r:id="rId332"/>
    <p:sldId id="585" r:id="rId333"/>
    <p:sldId id="586" r:id="rId334"/>
    <p:sldId id="587" r:id="rId335"/>
    <p:sldId id="588" r:id="rId336"/>
    <p:sldId id="589" r:id="rId337"/>
    <p:sldId id="590" r:id="rId338"/>
    <p:sldId id="591" r:id="rId339"/>
    <p:sldId id="592" r:id="rId340"/>
    <p:sldId id="593" r:id="rId341"/>
    <p:sldId id="594" r:id="rId342"/>
    <p:sldId id="595" r:id="rId343"/>
    <p:sldId id="596" r:id="rId344"/>
    <p:sldId id="597" r:id="rId345"/>
    <p:sldId id="598" r:id="rId346"/>
    <p:sldId id="599" r:id="rId347"/>
    <p:sldId id="600" r:id="rId348"/>
    <p:sldId id="601" r:id="rId349"/>
    <p:sldId id="602" r:id="rId350"/>
    <p:sldId id="603" r:id="rId351"/>
    <p:sldId id="604" r:id="rId352"/>
    <p:sldId id="605" r:id="rId353"/>
    <p:sldId id="606" r:id="rId354"/>
    <p:sldId id="607" r:id="rId355"/>
    <p:sldId id="608" r:id="rId356"/>
    <p:sldId id="609" r:id="rId357"/>
    <p:sldId id="610" r:id="rId358"/>
    <p:sldId id="611" r:id="rId359"/>
    <p:sldId id="612" r:id="rId360"/>
    <p:sldId id="613" r:id="rId361"/>
    <p:sldId id="614" r:id="rId362"/>
    <p:sldId id="615" r:id="rId363"/>
    <p:sldId id="616" r:id="rId364"/>
    <p:sldId id="617" r:id="rId365"/>
    <p:sldId id="618" r:id="rId366"/>
    <p:sldId id="619" r:id="rId367"/>
    <p:sldId id="620" r:id="rId368"/>
    <p:sldId id="621" r:id="rId369"/>
    <p:sldId id="622" r:id="rId370"/>
    <p:sldId id="623" r:id="rId371"/>
    <p:sldId id="624" r:id="rId372"/>
    <p:sldId id="625" r:id="rId373"/>
    <p:sldId id="626" r:id="rId374"/>
    <p:sldId id="627" r:id="rId375"/>
    <p:sldId id="628" r:id="rId376"/>
    <p:sldId id="629" r:id="rId377"/>
    <p:sldId id="630" r:id="rId378"/>
    <p:sldId id="631" r:id="rId379"/>
    <p:sldId id="632" r:id="rId380"/>
    <p:sldId id="633" r:id="rId381"/>
    <p:sldId id="634" r:id="rId382"/>
    <p:sldId id="635" r:id="rId383"/>
    <p:sldId id="636" r:id="rId384"/>
    <p:sldId id="637" r:id="rId385"/>
    <p:sldId id="638" r:id="rId386"/>
    <p:sldId id="639" r:id="rId387"/>
    <p:sldId id="640" r:id="rId388"/>
    <p:sldId id="641" r:id="rId389"/>
    <p:sldId id="642" r:id="rId390"/>
    <p:sldId id="643" r:id="rId391"/>
    <p:sldId id="644" r:id="rId392"/>
    <p:sldId id="645" r:id="rId393"/>
    <p:sldId id="646" r:id="rId394"/>
    <p:sldId id="647" r:id="rId395"/>
    <p:sldId id="648" r:id="rId396"/>
    <p:sldId id="649" r:id="rId397"/>
    <p:sldId id="650" r:id="rId398"/>
    <p:sldId id="651" r:id="rId399"/>
    <p:sldId id="652" r:id="rId400"/>
    <p:sldId id="653" r:id="rId401"/>
    <p:sldId id="654" r:id="rId402"/>
    <p:sldId id="655" r:id="rId403"/>
    <p:sldId id="656" r:id="rId404"/>
    <p:sldId id="657" r:id="rId405"/>
    <p:sldId id="658" r:id="rId406"/>
    <p:sldId id="659" r:id="rId407"/>
    <p:sldId id="660" r:id="rId408"/>
    <p:sldId id="661" r:id="rId409"/>
    <p:sldId id="662" r:id="rId410"/>
    <p:sldId id="663" r:id="rId411"/>
    <p:sldId id="664" r:id="rId412"/>
    <p:sldId id="665" r:id="rId413"/>
    <p:sldId id="666" r:id="rId414"/>
    <p:sldId id="667" r:id="rId415"/>
    <p:sldId id="668" r:id="rId416"/>
    <p:sldId id="669" r:id="rId417"/>
    <p:sldId id="670" r:id="rId418"/>
    <p:sldId id="671" r:id="rId419"/>
    <p:sldId id="672" r:id="rId420"/>
    <p:sldId id="673" r:id="rId421"/>
    <p:sldId id="674" r:id="rId422"/>
    <p:sldId id="675" r:id="rId423"/>
    <p:sldId id="676" r:id="rId424"/>
    <p:sldId id="677" r:id="rId425"/>
    <p:sldId id="678" r:id="rId426"/>
    <p:sldId id="679" r:id="rId427"/>
    <p:sldId id="680" r:id="rId428"/>
    <p:sldId id="681" r:id="rId429"/>
    <p:sldId id="682" r:id="rId430"/>
    <p:sldId id="683" r:id="rId431"/>
    <p:sldId id="684" r:id="rId432"/>
    <p:sldId id="685" r:id="rId433"/>
    <p:sldId id="686" r:id="rId434"/>
    <p:sldId id="687" r:id="rId435"/>
    <p:sldId id="688" r:id="rId436"/>
    <p:sldId id="689" r:id="rId437"/>
    <p:sldId id="690" r:id="rId438"/>
    <p:sldId id="691" r:id="rId439"/>
    <p:sldId id="692" r:id="rId440"/>
    <p:sldId id="693" r:id="rId441"/>
    <p:sldId id="694" r:id="rId442"/>
    <p:sldId id="695" r:id="rId443"/>
    <p:sldId id="696" r:id="rId444"/>
    <p:sldId id="697" r:id="rId445"/>
    <p:sldId id="698" r:id="rId446"/>
    <p:sldId id="699" r:id="rId447"/>
    <p:sldId id="700" r:id="rId448"/>
    <p:sldId id="701" r:id="rId449"/>
    <p:sldId id="729" r:id="rId450"/>
    <p:sldId id="730" r:id="rId451"/>
    <p:sldId id="731" r:id="rId452"/>
    <p:sldId id="732" r:id="rId453"/>
    <p:sldId id="733" r:id="rId454"/>
    <p:sldId id="735" r:id="rId455"/>
    <p:sldId id="740" r:id="rId456"/>
    <p:sldId id="741" r:id="rId457"/>
    <p:sldId id="742" r:id="rId458"/>
    <p:sldId id="743" r:id="rId459"/>
    <p:sldId id="744" r:id="rId460"/>
    <p:sldId id="745" r:id="rId461"/>
    <p:sldId id="746" r:id="rId462"/>
    <p:sldId id="747" r:id="rId463"/>
    <p:sldId id="748" r:id="rId464"/>
    <p:sldId id="749" r:id="rId465"/>
    <p:sldId id="750" r:id="rId466"/>
    <p:sldId id="751" r:id="rId467"/>
    <p:sldId id="752" r:id="rId468"/>
    <p:sldId id="753" r:id="rId469"/>
    <p:sldId id="754" r:id="rId470"/>
    <p:sldId id="755" r:id="rId471"/>
    <p:sldId id="756" r:id="rId472"/>
    <p:sldId id="758" r:id="rId473"/>
    <p:sldId id="759" r:id="rId474"/>
    <p:sldId id="760" r:id="rId475"/>
    <p:sldId id="761" r:id="rId476"/>
    <p:sldId id="762" r:id="rId477"/>
    <p:sldId id="757" r:id="rId478"/>
    <p:sldId id="763" r:id="rId479"/>
    <p:sldId id="764" r:id="rId480"/>
    <p:sldId id="765" r:id="rId481"/>
    <p:sldId id="766" r:id="rId482"/>
    <p:sldId id="767" r:id="rId483"/>
    <p:sldId id="768" r:id="rId484"/>
    <p:sldId id="769" r:id="rId485"/>
    <p:sldId id="770" r:id="rId486"/>
    <p:sldId id="771" r:id="rId487"/>
    <p:sldId id="702" r:id="rId488"/>
    <p:sldId id="703" r:id="rId489"/>
    <p:sldId id="704" r:id="rId490"/>
    <p:sldId id="705" r:id="rId491"/>
    <p:sldId id="706" r:id="rId492"/>
    <p:sldId id="707" r:id="rId493"/>
    <p:sldId id="708" r:id="rId494"/>
    <p:sldId id="709" r:id="rId495"/>
    <p:sldId id="710" r:id="rId496"/>
    <p:sldId id="711" r:id="rId497"/>
    <p:sldId id="712" r:id="rId498"/>
    <p:sldId id="713" r:id="rId499"/>
    <p:sldId id="714" r:id="rId500"/>
    <p:sldId id="715" r:id="rId501"/>
    <p:sldId id="716" r:id="rId502"/>
    <p:sldId id="717" r:id="rId503"/>
    <p:sldId id="718" r:id="rId504"/>
    <p:sldId id="719" r:id="rId505"/>
    <p:sldId id="720" r:id="rId506"/>
    <p:sldId id="721" r:id="rId507"/>
    <p:sldId id="722" r:id="rId508"/>
    <p:sldId id="723" r:id="rId509"/>
    <p:sldId id="724" r:id="rId510"/>
    <p:sldId id="725" r:id="rId511"/>
    <p:sldId id="726" r:id="rId512"/>
    <p:sldId id="727" r:id="rId513"/>
    <p:sldId id="728" r:id="rId514"/>
    <p:sldId id="772" r:id="rId515"/>
    <p:sldId id="773" r:id="rId516"/>
    <p:sldId id="774" r:id="rId517"/>
    <p:sldId id="775" r:id="rId518"/>
    <p:sldId id="776" r:id="rId519"/>
    <p:sldId id="777" r:id="rId520"/>
    <p:sldId id="778" r:id="rId521"/>
    <p:sldId id="779" r:id="rId522"/>
    <p:sldId id="780" r:id="rId523"/>
    <p:sldId id="781" r:id="rId5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50" autoAdjust="0"/>
    <p:restoredTop sz="94622" autoAdjust="0"/>
  </p:normalViewPr>
  <p:slideViewPr>
    <p:cSldViewPr>
      <p:cViewPr varScale="1">
        <p:scale>
          <a:sx n="74" d="100"/>
          <a:sy n="74" d="100"/>
        </p:scale>
        <p:origin x="-9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338"/>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324" Type="http://schemas.openxmlformats.org/officeDocument/2006/relationships/slide" Target="slides/slide322.xml"/><Relationship Id="rId366" Type="http://schemas.openxmlformats.org/officeDocument/2006/relationships/slide" Target="slides/slide364.xml"/><Relationship Id="rId170" Type="http://schemas.openxmlformats.org/officeDocument/2006/relationships/slide" Target="slides/slide168.xml"/><Relationship Id="rId226" Type="http://schemas.openxmlformats.org/officeDocument/2006/relationships/slide" Target="slides/slide224.xml"/><Relationship Id="rId433" Type="http://schemas.openxmlformats.org/officeDocument/2006/relationships/slide" Target="slides/slide431.xml"/><Relationship Id="rId268" Type="http://schemas.openxmlformats.org/officeDocument/2006/relationships/slide" Target="slides/slide266.xml"/><Relationship Id="rId475" Type="http://schemas.openxmlformats.org/officeDocument/2006/relationships/slide" Target="slides/slide473.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335" Type="http://schemas.openxmlformats.org/officeDocument/2006/relationships/slide" Target="slides/slide333.xml"/><Relationship Id="rId377" Type="http://schemas.openxmlformats.org/officeDocument/2006/relationships/slide" Target="slides/slide375.xml"/><Relationship Id="rId500" Type="http://schemas.openxmlformats.org/officeDocument/2006/relationships/slide" Target="slides/slide498.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402" Type="http://schemas.openxmlformats.org/officeDocument/2006/relationships/slide" Target="slides/slide400.xml"/><Relationship Id="rId279" Type="http://schemas.openxmlformats.org/officeDocument/2006/relationships/slide" Target="slides/slide277.xml"/><Relationship Id="rId444" Type="http://schemas.openxmlformats.org/officeDocument/2006/relationships/slide" Target="slides/slide442.xml"/><Relationship Id="rId486" Type="http://schemas.openxmlformats.org/officeDocument/2006/relationships/slide" Target="slides/slide484.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346" Type="http://schemas.openxmlformats.org/officeDocument/2006/relationships/slide" Target="slides/slide344.xml"/><Relationship Id="rId388" Type="http://schemas.openxmlformats.org/officeDocument/2006/relationships/slide" Target="slides/slide386.xml"/><Relationship Id="rId511" Type="http://schemas.openxmlformats.org/officeDocument/2006/relationships/slide" Target="slides/slide509.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248" Type="http://schemas.openxmlformats.org/officeDocument/2006/relationships/slide" Target="slides/slide246.xml"/><Relationship Id="rId455" Type="http://schemas.openxmlformats.org/officeDocument/2006/relationships/slide" Target="slides/slide453.xml"/><Relationship Id="rId497" Type="http://schemas.openxmlformats.org/officeDocument/2006/relationships/slide" Target="slides/slide495.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357" Type="http://schemas.openxmlformats.org/officeDocument/2006/relationships/slide" Target="slides/slide355.xml"/><Relationship Id="rId522" Type="http://schemas.openxmlformats.org/officeDocument/2006/relationships/slide" Target="slides/slide520.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399" Type="http://schemas.openxmlformats.org/officeDocument/2006/relationships/slide" Target="slides/slide397.xml"/><Relationship Id="rId259" Type="http://schemas.openxmlformats.org/officeDocument/2006/relationships/slide" Target="slides/slide257.xml"/><Relationship Id="rId424" Type="http://schemas.openxmlformats.org/officeDocument/2006/relationships/slide" Target="slides/slide422.xml"/><Relationship Id="rId466" Type="http://schemas.openxmlformats.org/officeDocument/2006/relationships/slide" Target="slides/slide464.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326" Type="http://schemas.openxmlformats.org/officeDocument/2006/relationships/slide" Target="slides/slide324.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172" Type="http://schemas.openxmlformats.org/officeDocument/2006/relationships/slide" Target="slides/slide170.xml"/><Relationship Id="rId228" Type="http://schemas.openxmlformats.org/officeDocument/2006/relationships/slide" Target="slides/slide226.xml"/><Relationship Id="rId435" Type="http://schemas.openxmlformats.org/officeDocument/2006/relationships/slide" Target="slides/slide433.xml"/><Relationship Id="rId477" Type="http://schemas.openxmlformats.org/officeDocument/2006/relationships/slide" Target="slides/slide475.xml"/><Relationship Id="rId281" Type="http://schemas.openxmlformats.org/officeDocument/2006/relationships/slide" Target="slides/slide279.xml"/><Relationship Id="rId337" Type="http://schemas.openxmlformats.org/officeDocument/2006/relationships/slide" Target="slides/slide335.xml"/><Relationship Id="rId502" Type="http://schemas.openxmlformats.org/officeDocument/2006/relationships/slide" Target="slides/slide500.xml"/><Relationship Id="rId34" Type="http://schemas.openxmlformats.org/officeDocument/2006/relationships/slide" Target="slides/slide32.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7" Type="http://schemas.openxmlformats.org/officeDocument/2006/relationships/slide" Target="slides/slide5.xml"/><Relationship Id="rId183" Type="http://schemas.openxmlformats.org/officeDocument/2006/relationships/slide" Target="slides/slide181.xml"/><Relationship Id="rId239" Type="http://schemas.openxmlformats.org/officeDocument/2006/relationships/slide" Target="slides/slide237.xml"/><Relationship Id="rId390" Type="http://schemas.openxmlformats.org/officeDocument/2006/relationships/slide" Target="slides/slide388.xml"/><Relationship Id="rId404" Type="http://schemas.openxmlformats.org/officeDocument/2006/relationships/slide" Target="slides/slide402.xml"/><Relationship Id="rId446" Type="http://schemas.openxmlformats.org/officeDocument/2006/relationships/slide" Target="slides/slide444.xml"/><Relationship Id="rId250" Type="http://schemas.openxmlformats.org/officeDocument/2006/relationships/slide" Target="slides/slide248.xml"/><Relationship Id="rId292" Type="http://schemas.openxmlformats.org/officeDocument/2006/relationships/slide" Target="slides/slide290.xml"/><Relationship Id="rId306" Type="http://schemas.openxmlformats.org/officeDocument/2006/relationships/slide" Target="slides/slide304.xml"/><Relationship Id="rId488" Type="http://schemas.openxmlformats.org/officeDocument/2006/relationships/slide" Target="slides/slide486.xml"/><Relationship Id="rId45" Type="http://schemas.openxmlformats.org/officeDocument/2006/relationships/slide" Target="slides/slide43.xml"/><Relationship Id="rId87" Type="http://schemas.openxmlformats.org/officeDocument/2006/relationships/slide" Target="slides/slide85.xml"/><Relationship Id="rId110" Type="http://schemas.openxmlformats.org/officeDocument/2006/relationships/slide" Target="slides/slide108.xml"/><Relationship Id="rId348" Type="http://schemas.openxmlformats.org/officeDocument/2006/relationships/slide" Target="slides/slide346.xml"/><Relationship Id="rId513" Type="http://schemas.openxmlformats.org/officeDocument/2006/relationships/slide" Target="slides/slide511.xml"/><Relationship Id="rId152" Type="http://schemas.openxmlformats.org/officeDocument/2006/relationships/slide" Target="slides/slide150.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457" Type="http://schemas.openxmlformats.org/officeDocument/2006/relationships/slide" Target="slides/slide455.xml"/><Relationship Id="rId261" Type="http://schemas.openxmlformats.org/officeDocument/2006/relationships/slide" Target="slides/slide259.xml"/><Relationship Id="rId499" Type="http://schemas.openxmlformats.org/officeDocument/2006/relationships/slide" Target="slides/slide497.xml"/><Relationship Id="rId14" Type="http://schemas.openxmlformats.org/officeDocument/2006/relationships/slide" Target="slides/slide12.xml"/><Relationship Id="rId56" Type="http://schemas.openxmlformats.org/officeDocument/2006/relationships/slide" Target="slides/slide54.xml"/><Relationship Id="rId317" Type="http://schemas.openxmlformats.org/officeDocument/2006/relationships/slide" Target="slides/slide315.xml"/><Relationship Id="rId359" Type="http://schemas.openxmlformats.org/officeDocument/2006/relationships/slide" Target="slides/slide357.xml"/><Relationship Id="rId524" Type="http://schemas.openxmlformats.org/officeDocument/2006/relationships/slide" Target="slides/slide522.xml"/><Relationship Id="rId98" Type="http://schemas.openxmlformats.org/officeDocument/2006/relationships/slide" Target="slides/slide96.xml"/><Relationship Id="rId121" Type="http://schemas.openxmlformats.org/officeDocument/2006/relationships/slide" Target="slides/slide119.xml"/><Relationship Id="rId163" Type="http://schemas.openxmlformats.org/officeDocument/2006/relationships/slide" Target="slides/slide161.xml"/><Relationship Id="rId219" Type="http://schemas.openxmlformats.org/officeDocument/2006/relationships/slide" Target="slides/slide217.xml"/><Relationship Id="rId370" Type="http://schemas.openxmlformats.org/officeDocument/2006/relationships/slide" Target="slides/slide368.xml"/><Relationship Id="rId426" Type="http://schemas.openxmlformats.org/officeDocument/2006/relationships/slide" Target="slides/slide424.xml"/><Relationship Id="rId230" Type="http://schemas.openxmlformats.org/officeDocument/2006/relationships/slide" Target="slides/slide228.xml"/><Relationship Id="rId251" Type="http://schemas.openxmlformats.org/officeDocument/2006/relationships/slide" Target="slides/slide249.xml"/><Relationship Id="rId468" Type="http://schemas.openxmlformats.org/officeDocument/2006/relationships/slide" Target="slides/slide466.xml"/><Relationship Id="rId489" Type="http://schemas.openxmlformats.org/officeDocument/2006/relationships/slide" Target="slides/slide487.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328" Type="http://schemas.openxmlformats.org/officeDocument/2006/relationships/slide" Target="slides/slide326.xml"/><Relationship Id="rId349" Type="http://schemas.openxmlformats.org/officeDocument/2006/relationships/slide" Target="slides/slide347.xml"/><Relationship Id="rId514" Type="http://schemas.openxmlformats.org/officeDocument/2006/relationships/slide" Target="slides/slide512.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381" Type="http://schemas.openxmlformats.org/officeDocument/2006/relationships/slide" Target="slides/slide379.xml"/><Relationship Id="rId416" Type="http://schemas.openxmlformats.org/officeDocument/2006/relationships/slide" Target="slides/slide414.xml"/><Relationship Id="rId220" Type="http://schemas.openxmlformats.org/officeDocument/2006/relationships/slide" Target="slides/slide218.xml"/><Relationship Id="rId241" Type="http://schemas.openxmlformats.org/officeDocument/2006/relationships/slide" Target="slides/slide239.xml"/><Relationship Id="rId437" Type="http://schemas.openxmlformats.org/officeDocument/2006/relationships/slide" Target="slides/slide435.xml"/><Relationship Id="rId458" Type="http://schemas.openxmlformats.org/officeDocument/2006/relationships/slide" Target="slides/slide456.xml"/><Relationship Id="rId479" Type="http://schemas.openxmlformats.org/officeDocument/2006/relationships/slide" Target="slides/slide4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318" Type="http://schemas.openxmlformats.org/officeDocument/2006/relationships/slide" Target="slides/slide316.xml"/><Relationship Id="rId339" Type="http://schemas.openxmlformats.org/officeDocument/2006/relationships/slide" Target="slides/slide337.xml"/><Relationship Id="rId490" Type="http://schemas.openxmlformats.org/officeDocument/2006/relationships/slide" Target="slides/slide488.xml"/><Relationship Id="rId504" Type="http://schemas.openxmlformats.org/officeDocument/2006/relationships/slide" Target="slides/slide502.xml"/><Relationship Id="rId525" Type="http://schemas.openxmlformats.org/officeDocument/2006/relationships/notesMaster" Target="notesMasters/notesMaster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350" Type="http://schemas.openxmlformats.org/officeDocument/2006/relationships/slide" Target="slides/slide348.xml"/><Relationship Id="rId371" Type="http://schemas.openxmlformats.org/officeDocument/2006/relationships/slide" Target="slides/slide369.xml"/><Relationship Id="rId406" Type="http://schemas.openxmlformats.org/officeDocument/2006/relationships/slide" Target="slides/slide404.xml"/><Relationship Id="rId9" Type="http://schemas.openxmlformats.org/officeDocument/2006/relationships/slide" Target="slides/slide7.xml"/><Relationship Id="rId210" Type="http://schemas.openxmlformats.org/officeDocument/2006/relationships/slide" Target="slides/slide208.xml"/><Relationship Id="rId392" Type="http://schemas.openxmlformats.org/officeDocument/2006/relationships/slide" Target="slides/slide390.xml"/><Relationship Id="rId427" Type="http://schemas.openxmlformats.org/officeDocument/2006/relationships/slide" Target="slides/slide425.xml"/><Relationship Id="rId448" Type="http://schemas.openxmlformats.org/officeDocument/2006/relationships/slide" Target="slides/slide446.xml"/><Relationship Id="rId469" Type="http://schemas.openxmlformats.org/officeDocument/2006/relationships/slide" Target="slides/slide467.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329" Type="http://schemas.openxmlformats.org/officeDocument/2006/relationships/slide" Target="slides/slide327.xml"/><Relationship Id="rId480" Type="http://schemas.openxmlformats.org/officeDocument/2006/relationships/slide" Target="slides/slide478.xml"/><Relationship Id="rId515" Type="http://schemas.openxmlformats.org/officeDocument/2006/relationships/slide" Target="slides/slide513.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340" Type="http://schemas.openxmlformats.org/officeDocument/2006/relationships/slide" Target="slides/slide338.xml"/><Relationship Id="rId361" Type="http://schemas.openxmlformats.org/officeDocument/2006/relationships/slide" Target="slides/slide359.xml"/><Relationship Id="rId196" Type="http://schemas.openxmlformats.org/officeDocument/2006/relationships/slide" Target="slides/slide194.xml"/><Relationship Id="rId200" Type="http://schemas.openxmlformats.org/officeDocument/2006/relationships/slide" Target="slides/slide198.xml"/><Relationship Id="rId382" Type="http://schemas.openxmlformats.org/officeDocument/2006/relationships/slide" Target="slides/slide380.xml"/><Relationship Id="rId417" Type="http://schemas.openxmlformats.org/officeDocument/2006/relationships/slide" Target="slides/slide415.xml"/><Relationship Id="rId438" Type="http://schemas.openxmlformats.org/officeDocument/2006/relationships/slide" Target="slides/slide436.xml"/><Relationship Id="rId459" Type="http://schemas.openxmlformats.org/officeDocument/2006/relationships/slide" Target="slides/slide457.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19" Type="http://schemas.openxmlformats.org/officeDocument/2006/relationships/slide" Target="slides/slide317.xml"/><Relationship Id="rId470" Type="http://schemas.openxmlformats.org/officeDocument/2006/relationships/slide" Target="slides/slide468.xml"/><Relationship Id="rId491" Type="http://schemas.openxmlformats.org/officeDocument/2006/relationships/slide" Target="slides/slide489.xml"/><Relationship Id="rId505" Type="http://schemas.openxmlformats.org/officeDocument/2006/relationships/slide" Target="slides/slide503.xml"/><Relationship Id="rId526" Type="http://schemas.openxmlformats.org/officeDocument/2006/relationships/presProps" Target="presProps.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330" Type="http://schemas.openxmlformats.org/officeDocument/2006/relationships/slide" Target="slides/slide328.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351" Type="http://schemas.openxmlformats.org/officeDocument/2006/relationships/slide" Target="slides/slide349.xml"/><Relationship Id="rId372" Type="http://schemas.openxmlformats.org/officeDocument/2006/relationships/slide" Target="slides/slide370.xml"/><Relationship Id="rId393" Type="http://schemas.openxmlformats.org/officeDocument/2006/relationships/slide" Target="slides/slide391.xml"/><Relationship Id="rId407" Type="http://schemas.openxmlformats.org/officeDocument/2006/relationships/slide" Target="slides/slide405.xml"/><Relationship Id="rId428" Type="http://schemas.openxmlformats.org/officeDocument/2006/relationships/slide" Target="slides/slide426.xml"/><Relationship Id="rId449" Type="http://schemas.openxmlformats.org/officeDocument/2006/relationships/slide" Target="slides/slide447.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460" Type="http://schemas.openxmlformats.org/officeDocument/2006/relationships/slide" Target="slides/slide458.xml"/><Relationship Id="rId481" Type="http://schemas.openxmlformats.org/officeDocument/2006/relationships/slide" Target="slides/slide479.xml"/><Relationship Id="rId516" Type="http://schemas.openxmlformats.org/officeDocument/2006/relationships/slide" Target="slides/slide51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320" Type="http://schemas.openxmlformats.org/officeDocument/2006/relationships/slide" Target="slides/slide318.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341" Type="http://schemas.openxmlformats.org/officeDocument/2006/relationships/slide" Target="slides/slide339.xml"/><Relationship Id="rId362" Type="http://schemas.openxmlformats.org/officeDocument/2006/relationships/slide" Target="slides/slide360.xml"/><Relationship Id="rId383" Type="http://schemas.openxmlformats.org/officeDocument/2006/relationships/slide" Target="slides/slide381.xml"/><Relationship Id="rId418" Type="http://schemas.openxmlformats.org/officeDocument/2006/relationships/slide" Target="slides/slide416.xml"/><Relationship Id="rId439" Type="http://schemas.openxmlformats.org/officeDocument/2006/relationships/slide" Target="slides/slide437.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450" Type="http://schemas.openxmlformats.org/officeDocument/2006/relationships/slide" Target="slides/slide448.xml"/><Relationship Id="rId471" Type="http://schemas.openxmlformats.org/officeDocument/2006/relationships/slide" Target="slides/slide469.xml"/><Relationship Id="rId506" Type="http://schemas.openxmlformats.org/officeDocument/2006/relationships/slide" Target="slides/slide50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492" Type="http://schemas.openxmlformats.org/officeDocument/2006/relationships/slide" Target="slides/slide490.xml"/><Relationship Id="rId527" Type="http://schemas.openxmlformats.org/officeDocument/2006/relationships/viewProps" Target="viewProps.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331" Type="http://schemas.openxmlformats.org/officeDocument/2006/relationships/slide" Target="slides/slide329.xml"/><Relationship Id="rId352" Type="http://schemas.openxmlformats.org/officeDocument/2006/relationships/slide" Target="slides/slide350.xml"/><Relationship Id="rId373" Type="http://schemas.openxmlformats.org/officeDocument/2006/relationships/slide" Target="slides/slide371.xml"/><Relationship Id="rId394" Type="http://schemas.openxmlformats.org/officeDocument/2006/relationships/slide" Target="slides/slide392.xml"/><Relationship Id="rId408" Type="http://schemas.openxmlformats.org/officeDocument/2006/relationships/slide" Target="slides/slide406.xml"/><Relationship Id="rId429" Type="http://schemas.openxmlformats.org/officeDocument/2006/relationships/slide" Target="slides/slide427.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440" Type="http://schemas.openxmlformats.org/officeDocument/2006/relationships/slide" Target="slides/slide438.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461" Type="http://schemas.openxmlformats.org/officeDocument/2006/relationships/slide" Target="slides/slide459.xml"/><Relationship Id="rId482" Type="http://schemas.openxmlformats.org/officeDocument/2006/relationships/slide" Target="slides/slide480.xml"/><Relationship Id="rId517" Type="http://schemas.openxmlformats.org/officeDocument/2006/relationships/slide" Target="slides/slide515.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slide" Target="slides/slide319.xml"/><Relationship Id="rId342" Type="http://schemas.openxmlformats.org/officeDocument/2006/relationships/slide" Target="slides/slide340.xml"/><Relationship Id="rId363" Type="http://schemas.openxmlformats.org/officeDocument/2006/relationships/slide" Target="slides/slide361.xml"/><Relationship Id="rId384" Type="http://schemas.openxmlformats.org/officeDocument/2006/relationships/slide" Target="slides/slide382.xml"/><Relationship Id="rId419" Type="http://schemas.openxmlformats.org/officeDocument/2006/relationships/slide" Target="slides/slide417.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430" Type="http://schemas.openxmlformats.org/officeDocument/2006/relationships/slide" Target="slides/slide428.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451" Type="http://schemas.openxmlformats.org/officeDocument/2006/relationships/slide" Target="slides/slide449.xml"/><Relationship Id="rId472" Type="http://schemas.openxmlformats.org/officeDocument/2006/relationships/slide" Target="slides/slide470.xml"/><Relationship Id="rId493" Type="http://schemas.openxmlformats.org/officeDocument/2006/relationships/slide" Target="slides/slide491.xml"/><Relationship Id="rId507" Type="http://schemas.openxmlformats.org/officeDocument/2006/relationships/slide" Target="slides/slide505.xml"/><Relationship Id="rId528" Type="http://schemas.openxmlformats.org/officeDocument/2006/relationships/theme" Target="theme/theme1.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332" Type="http://schemas.openxmlformats.org/officeDocument/2006/relationships/slide" Target="slides/slide330.xml"/><Relationship Id="rId353" Type="http://schemas.openxmlformats.org/officeDocument/2006/relationships/slide" Target="slides/slide351.xml"/><Relationship Id="rId374" Type="http://schemas.openxmlformats.org/officeDocument/2006/relationships/slide" Target="slides/slide372.xml"/><Relationship Id="rId395" Type="http://schemas.openxmlformats.org/officeDocument/2006/relationships/slide" Target="slides/slide393.xml"/><Relationship Id="rId409" Type="http://schemas.openxmlformats.org/officeDocument/2006/relationships/slide" Target="slides/slide407.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420" Type="http://schemas.openxmlformats.org/officeDocument/2006/relationships/slide" Target="slides/slide418.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41" Type="http://schemas.openxmlformats.org/officeDocument/2006/relationships/slide" Target="slides/slide439.xml"/><Relationship Id="rId462" Type="http://schemas.openxmlformats.org/officeDocument/2006/relationships/slide" Target="slides/slide460.xml"/><Relationship Id="rId483" Type="http://schemas.openxmlformats.org/officeDocument/2006/relationships/slide" Target="slides/slide481.xml"/><Relationship Id="rId518" Type="http://schemas.openxmlformats.org/officeDocument/2006/relationships/slide" Target="slides/slide516.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slide" Target="slides/slide320.xml"/><Relationship Id="rId343" Type="http://schemas.openxmlformats.org/officeDocument/2006/relationships/slide" Target="slides/slide341.xml"/><Relationship Id="rId364" Type="http://schemas.openxmlformats.org/officeDocument/2006/relationships/slide" Target="slides/slide362.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385" Type="http://schemas.openxmlformats.org/officeDocument/2006/relationships/slide" Target="slides/slide383.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410" Type="http://schemas.openxmlformats.org/officeDocument/2006/relationships/slide" Target="slides/slide408.xml"/><Relationship Id="rId431" Type="http://schemas.openxmlformats.org/officeDocument/2006/relationships/slide" Target="slides/slide429.xml"/><Relationship Id="rId452" Type="http://schemas.openxmlformats.org/officeDocument/2006/relationships/slide" Target="slides/slide450.xml"/><Relationship Id="rId473" Type="http://schemas.openxmlformats.org/officeDocument/2006/relationships/slide" Target="slides/slide471.xml"/><Relationship Id="rId494" Type="http://schemas.openxmlformats.org/officeDocument/2006/relationships/slide" Target="slides/slide492.xml"/><Relationship Id="rId508" Type="http://schemas.openxmlformats.org/officeDocument/2006/relationships/slide" Target="slides/slide506.xml"/><Relationship Id="rId529" Type="http://schemas.openxmlformats.org/officeDocument/2006/relationships/tableStyles" Target="tableStyles.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slide" Target="slides/slide310.xml"/><Relationship Id="rId333" Type="http://schemas.openxmlformats.org/officeDocument/2006/relationships/slide" Target="slides/slide331.xml"/><Relationship Id="rId354" Type="http://schemas.openxmlformats.org/officeDocument/2006/relationships/slide" Target="slides/slide352.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75" Type="http://schemas.openxmlformats.org/officeDocument/2006/relationships/slide" Target="slides/slide373.xml"/><Relationship Id="rId396" Type="http://schemas.openxmlformats.org/officeDocument/2006/relationships/slide" Target="slides/slide394.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400" Type="http://schemas.openxmlformats.org/officeDocument/2006/relationships/slide" Target="slides/slide398.xml"/><Relationship Id="rId421" Type="http://schemas.openxmlformats.org/officeDocument/2006/relationships/slide" Target="slides/slide419.xml"/><Relationship Id="rId442" Type="http://schemas.openxmlformats.org/officeDocument/2006/relationships/slide" Target="slides/slide440.xml"/><Relationship Id="rId463" Type="http://schemas.openxmlformats.org/officeDocument/2006/relationships/slide" Target="slides/slide461.xml"/><Relationship Id="rId484" Type="http://schemas.openxmlformats.org/officeDocument/2006/relationships/slide" Target="slides/slide482.xml"/><Relationship Id="rId519" Type="http://schemas.openxmlformats.org/officeDocument/2006/relationships/slide" Target="slides/slide517.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323" Type="http://schemas.openxmlformats.org/officeDocument/2006/relationships/slide" Target="slides/slide321.xml"/><Relationship Id="rId344" Type="http://schemas.openxmlformats.org/officeDocument/2006/relationships/slide" Target="slides/slide342.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365" Type="http://schemas.openxmlformats.org/officeDocument/2006/relationships/slide" Target="slides/slide363.xml"/><Relationship Id="rId386" Type="http://schemas.openxmlformats.org/officeDocument/2006/relationships/slide" Target="slides/slide384.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411" Type="http://schemas.openxmlformats.org/officeDocument/2006/relationships/slide" Target="slides/slide409.xml"/><Relationship Id="rId432" Type="http://schemas.openxmlformats.org/officeDocument/2006/relationships/slide" Target="slides/slide430.xml"/><Relationship Id="rId453" Type="http://schemas.openxmlformats.org/officeDocument/2006/relationships/slide" Target="slides/slide451.xml"/><Relationship Id="rId474" Type="http://schemas.openxmlformats.org/officeDocument/2006/relationships/slide" Target="slides/slide472.xml"/><Relationship Id="rId509" Type="http://schemas.openxmlformats.org/officeDocument/2006/relationships/slide" Target="slides/slide507.xml"/><Relationship Id="rId106" Type="http://schemas.openxmlformats.org/officeDocument/2006/relationships/slide" Target="slides/slide104.xml"/><Relationship Id="rId127" Type="http://schemas.openxmlformats.org/officeDocument/2006/relationships/slide" Target="slides/slide125.xml"/><Relationship Id="rId313" Type="http://schemas.openxmlformats.org/officeDocument/2006/relationships/slide" Target="slides/slide311.xml"/><Relationship Id="rId495" Type="http://schemas.openxmlformats.org/officeDocument/2006/relationships/slide" Target="slides/slide493.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334" Type="http://schemas.openxmlformats.org/officeDocument/2006/relationships/slide" Target="slides/slide332.xml"/><Relationship Id="rId355" Type="http://schemas.openxmlformats.org/officeDocument/2006/relationships/slide" Target="slides/slide353.xml"/><Relationship Id="rId376" Type="http://schemas.openxmlformats.org/officeDocument/2006/relationships/slide" Target="slides/slide374.xml"/><Relationship Id="rId397" Type="http://schemas.openxmlformats.org/officeDocument/2006/relationships/slide" Target="slides/slide395.xml"/><Relationship Id="rId520" Type="http://schemas.openxmlformats.org/officeDocument/2006/relationships/slide" Target="slides/slide518.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401" Type="http://schemas.openxmlformats.org/officeDocument/2006/relationships/slide" Target="slides/slide399.xml"/><Relationship Id="rId422" Type="http://schemas.openxmlformats.org/officeDocument/2006/relationships/slide" Target="slides/slide420.xml"/><Relationship Id="rId443" Type="http://schemas.openxmlformats.org/officeDocument/2006/relationships/slide" Target="slides/slide441.xml"/><Relationship Id="rId464" Type="http://schemas.openxmlformats.org/officeDocument/2006/relationships/slide" Target="slides/slide462.xml"/><Relationship Id="rId303" Type="http://schemas.openxmlformats.org/officeDocument/2006/relationships/slide" Target="slides/slide301.xml"/><Relationship Id="rId485" Type="http://schemas.openxmlformats.org/officeDocument/2006/relationships/slide" Target="slides/slide483.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345" Type="http://schemas.openxmlformats.org/officeDocument/2006/relationships/slide" Target="slides/slide343.xml"/><Relationship Id="rId387" Type="http://schemas.openxmlformats.org/officeDocument/2006/relationships/slide" Target="slides/slide385.xml"/><Relationship Id="rId510" Type="http://schemas.openxmlformats.org/officeDocument/2006/relationships/slide" Target="slides/slide508.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412" Type="http://schemas.openxmlformats.org/officeDocument/2006/relationships/slide" Target="slides/slide410.xml"/><Relationship Id="rId107" Type="http://schemas.openxmlformats.org/officeDocument/2006/relationships/slide" Target="slides/slide105.xml"/><Relationship Id="rId289" Type="http://schemas.openxmlformats.org/officeDocument/2006/relationships/slide" Target="slides/slide287.xml"/><Relationship Id="rId454" Type="http://schemas.openxmlformats.org/officeDocument/2006/relationships/slide" Target="slides/slide452.xml"/><Relationship Id="rId496" Type="http://schemas.openxmlformats.org/officeDocument/2006/relationships/slide" Target="slides/slide494.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314" Type="http://schemas.openxmlformats.org/officeDocument/2006/relationships/slide" Target="slides/slide312.xml"/><Relationship Id="rId356" Type="http://schemas.openxmlformats.org/officeDocument/2006/relationships/slide" Target="slides/slide354.xml"/><Relationship Id="rId398" Type="http://schemas.openxmlformats.org/officeDocument/2006/relationships/slide" Target="slides/slide396.xml"/><Relationship Id="rId521" Type="http://schemas.openxmlformats.org/officeDocument/2006/relationships/slide" Target="slides/slide519.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423" Type="http://schemas.openxmlformats.org/officeDocument/2006/relationships/slide" Target="slides/slide421.xml"/><Relationship Id="rId258" Type="http://schemas.openxmlformats.org/officeDocument/2006/relationships/slide" Target="slides/slide256.xml"/><Relationship Id="rId465" Type="http://schemas.openxmlformats.org/officeDocument/2006/relationships/slide" Target="slides/slide463.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325" Type="http://schemas.openxmlformats.org/officeDocument/2006/relationships/slide" Target="slides/slide323.xml"/><Relationship Id="rId367" Type="http://schemas.openxmlformats.org/officeDocument/2006/relationships/slide" Target="slides/slide365.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434" Type="http://schemas.openxmlformats.org/officeDocument/2006/relationships/slide" Target="slides/slide432.xml"/><Relationship Id="rId476" Type="http://schemas.openxmlformats.org/officeDocument/2006/relationships/slide" Target="slides/slide474.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336" Type="http://schemas.openxmlformats.org/officeDocument/2006/relationships/slide" Target="slides/slide334.xml"/><Relationship Id="rId501" Type="http://schemas.openxmlformats.org/officeDocument/2006/relationships/slide" Target="slides/slide499.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378" Type="http://schemas.openxmlformats.org/officeDocument/2006/relationships/slide" Target="slides/slide376.xml"/><Relationship Id="rId403" Type="http://schemas.openxmlformats.org/officeDocument/2006/relationships/slide" Target="slides/slide401.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487" Type="http://schemas.openxmlformats.org/officeDocument/2006/relationships/slide" Target="slides/slide485.xml"/><Relationship Id="rId291" Type="http://schemas.openxmlformats.org/officeDocument/2006/relationships/slide" Target="slides/slide289.xml"/><Relationship Id="rId305" Type="http://schemas.openxmlformats.org/officeDocument/2006/relationships/slide" Target="slides/slide303.xml"/><Relationship Id="rId347" Type="http://schemas.openxmlformats.org/officeDocument/2006/relationships/slide" Target="slides/slide345.xml"/><Relationship Id="rId512" Type="http://schemas.openxmlformats.org/officeDocument/2006/relationships/slide" Target="slides/slide510.xml"/><Relationship Id="rId44" Type="http://schemas.openxmlformats.org/officeDocument/2006/relationships/slide" Target="slides/slide42.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193" Type="http://schemas.openxmlformats.org/officeDocument/2006/relationships/slide" Target="slides/slide191.xml"/><Relationship Id="rId207" Type="http://schemas.openxmlformats.org/officeDocument/2006/relationships/slide" Target="slides/slide205.xml"/><Relationship Id="rId249" Type="http://schemas.openxmlformats.org/officeDocument/2006/relationships/slide" Target="slides/slide247.xml"/><Relationship Id="rId414" Type="http://schemas.openxmlformats.org/officeDocument/2006/relationships/slide" Target="slides/slide412.xml"/><Relationship Id="rId456" Type="http://schemas.openxmlformats.org/officeDocument/2006/relationships/slide" Target="slides/slide454.xml"/><Relationship Id="rId498" Type="http://schemas.openxmlformats.org/officeDocument/2006/relationships/slide" Target="slides/slide496.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16" Type="http://schemas.openxmlformats.org/officeDocument/2006/relationships/slide" Target="slides/slide314.xml"/><Relationship Id="rId523" Type="http://schemas.openxmlformats.org/officeDocument/2006/relationships/slide" Target="slides/slide521.xml"/><Relationship Id="rId55" Type="http://schemas.openxmlformats.org/officeDocument/2006/relationships/slide" Target="slides/slide53.xml"/><Relationship Id="rId97" Type="http://schemas.openxmlformats.org/officeDocument/2006/relationships/slide" Target="slides/slide95.xml"/><Relationship Id="rId120" Type="http://schemas.openxmlformats.org/officeDocument/2006/relationships/slide" Target="slides/slide118.xml"/><Relationship Id="rId358" Type="http://schemas.openxmlformats.org/officeDocument/2006/relationships/slide" Target="slides/slide356.xml"/><Relationship Id="rId162" Type="http://schemas.openxmlformats.org/officeDocument/2006/relationships/slide" Target="slides/slide160.xml"/><Relationship Id="rId218" Type="http://schemas.openxmlformats.org/officeDocument/2006/relationships/slide" Target="slides/slide216.xml"/><Relationship Id="rId425" Type="http://schemas.openxmlformats.org/officeDocument/2006/relationships/slide" Target="slides/slide423.xml"/><Relationship Id="rId467" Type="http://schemas.openxmlformats.org/officeDocument/2006/relationships/slide" Target="slides/slide465.xml"/><Relationship Id="rId271" Type="http://schemas.openxmlformats.org/officeDocument/2006/relationships/slide" Target="slides/slide269.xml"/><Relationship Id="rId24" Type="http://schemas.openxmlformats.org/officeDocument/2006/relationships/slide" Target="slides/slide22.xml"/><Relationship Id="rId66" Type="http://schemas.openxmlformats.org/officeDocument/2006/relationships/slide" Target="slides/slide64.xml"/><Relationship Id="rId131" Type="http://schemas.openxmlformats.org/officeDocument/2006/relationships/slide" Target="slides/slide129.xml"/><Relationship Id="rId327" Type="http://schemas.openxmlformats.org/officeDocument/2006/relationships/slide" Target="slides/slide325.xml"/><Relationship Id="rId369" Type="http://schemas.openxmlformats.org/officeDocument/2006/relationships/slide" Target="slides/slide367.xml"/><Relationship Id="rId173" Type="http://schemas.openxmlformats.org/officeDocument/2006/relationships/slide" Target="slides/slide171.xml"/><Relationship Id="rId229" Type="http://schemas.openxmlformats.org/officeDocument/2006/relationships/slide" Target="slides/slide227.xml"/><Relationship Id="rId380" Type="http://schemas.openxmlformats.org/officeDocument/2006/relationships/slide" Target="slides/slide378.xml"/><Relationship Id="rId436" Type="http://schemas.openxmlformats.org/officeDocument/2006/relationships/slide" Target="slides/slide434.xml"/><Relationship Id="rId240" Type="http://schemas.openxmlformats.org/officeDocument/2006/relationships/slide" Target="slides/slide238.xml"/><Relationship Id="rId478" Type="http://schemas.openxmlformats.org/officeDocument/2006/relationships/slide" Target="slides/slide476.xml"/><Relationship Id="rId35" Type="http://schemas.openxmlformats.org/officeDocument/2006/relationships/slide" Target="slides/slide33.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38" Type="http://schemas.openxmlformats.org/officeDocument/2006/relationships/slide" Target="slides/slide336.xml"/><Relationship Id="rId503" Type="http://schemas.openxmlformats.org/officeDocument/2006/relationships/slide" Target="slides/slide501.xml"/><Relationship Id="rId8" Type="http://schemas.openxmlformats.org/officeDocument/2006/relationships/slide" Target="slides/slide6.xml"/><Relationship Id="rId142" Type="http://schemas.openxmlformats.org/officeDocument/2006/relationships/slide" Target="slides/slide140.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447" Type="http://schemas.openxmlformats.org/officeDocument/2006/relationships/slide" Target="slides/slide4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0531B2-35D2-4C78-B6DA-36E09A984166}"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859F3C00-7B6E-46F7-BDE1-529240EC4B70}">
      <dgm:prSet custT="1"/>
      <dgm:spPr/>
      <dgm:t>
        <a:bodyPr/>
        <a:lstStyle/>
        <a:p>
          <a:pPr rtl="0"/>
          <a:r>
            <a:rPr lang="en-US" sz="4400" b="1" cap="none" spc="0" dirty="0" smtClean="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rPr>
            <a:t>MANAGEMENT OF PATIENTS WITH NEUROLOGIC DISORDERS</a:t>
          </a:r>
          <a:endParaRPr lang="en-US" sz="4400" b="1" cap="none" spc="0" dirty="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endParaRPr>
        </a:p>
      </dgm:t>
    </dgm:pt>
    <dgm:pt modelId="{7E07B95E-3B61-46A9-B8AE-CF0E93F770D8}" type="parTrans" cxnId="{43748709-5E1C-4FF8-8A6F-F910A816BBA4}">
      <dgm:prSet/>
      <dgm:spPr/>
      <dgm:t>
        <a:bodyPr/>
        <a:lstStyle/>
        <a:p>
          <a:endParaRPr lang="en-US"/>
        </a:p>
      </dgm:t>
    </dgm:pt>
    <dgm:pt modelId="{BF221F7B-D750-4EEA-9498-8C077AE0953E}" type="sibTrans" cxnId="{43748709-5E1C-4FF8-8A6F-F910A816BBA4}">
      <dgm:prSet/>
      <dgm:spPr/>
      <dgm:t>
        <a:bodyPr/>
        <a:lstStyle/>
        <a:p>
          <a:endParaRPr lang="en-US"/>
        </a:p>
      </dgm:t>
    </dgm:pt>
    <dgm:pt modelId="{9E027A37-E356-4897-A1F1-BDB506DD6450}" type="pres">
      <dgm:prSet presAssocID="{B60531B2-35D2-4C78-B6DA-36E09A984166}" presName="linear" presStyleCnt="0">
        <dgm:presLayoutVars>
          <dgm:animLvl val="lvl"/>
          <dgm:resizeHandles val="exact"/>
        </dgm:presLayoutVars>
      </dgm:prSet>
      <dgm:spPr/>
      <dgm:t>
        <a:bodyPr/>
        <a:lstStyle/>
        <a:p>
          <a:endParaRPr lang="en-US"/>
        </a:p>
      </dgm:t>
    </dgm:pt>
    <dgm:pt modelId="{46EDB237-81F6-41CC-8249-E9C78ED1E1A9}" type="pres">
      <dgm:prSet presAssocID="{859F3C00-7B6E-46F7-BDE1-529240EC4B70}" presName="parentText" presStyleLbl="node1" presStyleIdx="0" presStyleCnt="1">
        <dgm:presLayoutVars>
          <dgm:chMax val="0"/>
          <dgm:bulletEnabled val="1"/>
        </dgm:presLayoutVars>
      </dgm:prSet>
      <dgm:spPr/>
      <dgm:t>
        <a:bodyPr/>
        <a:lstStyle/>
        <a:p>
          <a:endParaRPr lang="en-US"/>
        </a:p>
      </dgm:t>
    </dgm:pt>
  </dgm:ptLst>
  <dgm:cxnLst>
    <dgm:cxn modelId="{43748709-5E1C-4FF8-8A6F-F910A816BBA4}" srcId="{B60531B2-35D2-4C78-B6DA-36E09A984166}" destId="{859F3C00-7B6E-46F7-BDE1-529240EC4B70}" srcOrd="0" destOrd="0" parTransId="{7E07B95E-3B61-46A9-B8AE-CF0E93F770D8}" sibTransId="{BF221F7B-D750-4EEA-9498-8C077AE0953E}"/>
    <dgm:cxn modelId="{3ECA0560-0006-4207-B48E-893EAB5BFE19}" type="presOf" srcId="{859F3C00-7B6E-46F7-BDE1-529240EC4B70}" destId="{46EDB237-81F6-41CC-8249-E9C78ED1E1A9}" srcOrd="0" destOrd="0" presId="urn:microsoft.com/office/officeart/2005/8/layout/vList2"/>
    <dgm:cxn modelId="{3B782090-8DC5-4422-BFB6-C5DE0C7BC126}" type="presOf" srcId="{B60531B2-35D2-4C78-B6DA-36E09A984166}" destId="{9E027A37-E356-4897-A1F1-BDB506DD6450}" srcOrd="0" destOrd="0" presId="urn:microsoft.com/office/officeart/2005/8/layout/vList2"/>
    <dgm:cxn modelId="{64143B7E-432C-4176-8CD5-E0A0C8ACDA93}" type="presParOf" srcId="{9E027A37-E356-4897-A1F1-BDB506DD6450}" destId="{46EDB237-81F6-41CC-8249-E9C78ED1E1A9}" srcOrd="0" destOrd="0" presId="urn:microsoft.com/office/officeart/2005/8/layout/vList2"/>
  </dgm:cxnLst>
  <dgm:bg/>
  <dgm:whole/>
</dgm:dataModel>
</file>

<file path=ppt/diagrams/data10.xml><?xml version="1.0" encoding="utf-8"?>
<dgm:dataModel xmlns:dgm="http://schemas.openxmlformats.org/drawingml/2006/diagram" xmlns:a="http://schemas.openxmlformats.org/drawingml/2006/main">
  <dgm:ptLst>
    <dgm:pt modelId="{7FDA17E9-F185-4067-BF9A-69AB72AAABF7}" type="doc">
      <dgm:prSet loTypeId="urn:microsoft.com/office/officeart/2005/8/layout/vList2" loCatId="list" qsTypeId="urn:microsoft.com/office/officeart/2005/8/quickstyle/simple5" qsCatId="simple" csTypeId="urn:microsoft.com/office/officeart/2005/8/colors/colorful3" csCatId="colorful"/>
      <dgm:spPr/>
      <dgm:t>
        <a:bodyPr/>
        <a:lstStyle/>
        <a:p>
          <a:endParaRPr lang="en-US"/>
        </a:p>
      </dgm:t>
    </dgm:pt>
    <dgm:pt modelId="{398ECB3E-2A5A-40DF-A77C-1A4601027A55}">
      <dgm:prSet custT="1"/>
      <dgm:spPr/>
      <dgm:t>
        <a:bodyPr>
          <a:sp3d extrusionH="57150">
            <a:bevelT w="69850" h="38100" prst="cross"/>
          </a:sp3d>
        </a:bodyPr>
        <a:lstStyle/>
        <a:p>
          <a:pPr rtl="0"/>
          <a:r>
            <a:rPr lang="en-US" sz="4800" b="1" dirty="0" smtClean="0">
              <a:ln/>
            </a:rPr>
            <a:t>MANAGEMENT OF PATIENTS WITH ONCOLOGIC DISORDERS</a:t>
          </a:r>
          <a:endParaRPr lang="en-US" sz="4800" b="1" dirty="0">
            <a:ln/>
          </a:endParaRPr>
        </a:p>
      </dgm:t>
    </dgm:pt>
    <dgm:pt modelId="{BF6012D1-088B-45A6-B5FA-33C027967B58}" type="parTrans" cxnId="{E89DDB0F-B69F-4A09-9EA5-5123E9DFA660}">
      <dgm:prSet/>
      <dgm:spPr/>
      <dgm:t>
        <a:bodyPr/>
        <a:lstStyle/>
        <a:p>
          <a:endParaRPr lang="en-US"/>
        </a:p>
      </dgm:t>
    </dgm:pt>
    <dgm:pt modelId="{82F9A952-F735-4DBC-A62B-711FB37C5252}" type="sibTrans" cxnId="{E89DDB0F-B69F-4A09-9EA5-5123E9DFA660}">
      <dgm:prSet/>
      <dgm:spPr/>
      <dgm:t>
        <a:bodyPr/>
        <a:lstStyle/>
        <a:p>
          <a:endParaRPr lang="en-US"/>
        </a:p>
      </dgm:t>
    </dgm:pt>
    <dgm:pt modelId="{E68FBB17-1CDD-4A2F-A557-7FA6DF495438}" type="pres">
      <dgm:prSet presAssocID="{7FDA17E9-F185-4067-BF9A-69AB72AAABF7}" presName="linear" presStyleCnt="0">
        <dgm:presLayoutVars>
          <dgm:animLvl val="lvl"/>
          <dgm:resizeHandles val="exact"/>
        </dgm:presLayoutVars>
      </dgm:prSet>
      <dgm:spPr/>
      <dgm:t>
        <a:bodyPr/>
        <a:lstStyle/>
        <a:p>
          <a:endParaRPr lang="en-US"/>
        </a:p>
      </dgm:t>
    </dgm:pt>
    <dgm:pt modelId="{D236B592-9A81-4099-809F-CC895BFAD71E}" type="pres">
      <dgm:prSet presAssocID="{398ECB3E-2A5A-40DF-A77C-1A4601027A55}" presName="parentText" presStyleLbl="node1" presStyleIdx="0" presStyleCnt="1">
        <dgm:presLayoutVars>
          <dgm:chMax val="0"/>
          <dgm:bulletEnabled val="1"/>
        </dgm:presLayoutVars>
      </dgm:prSet>
      <dgm:spPr/>
      <dgm:t>
        <a:bodyPr/>
        <a:lstStyle/>
        <a:p>
          <a:endParaRPr lang="en-US"/>
        </a:p>
      </dgm:t>
    </dgm:pt>
  </dgm:ptLst>
  <dgm:cxnLst>
    <dgm:cxn modelId="{E89DDB0F-B69F-4A09-9EA5-5123E9DFA660}" srcId="{7FDA17E9-F185-4067-BF9A-69AB72AAABF7}" destId="{398ECB3E-2A5A-40DF-A77C-1A4601027A55}" srcOrd="0" destOrd="0" parTransId="{BF6012D1-088B-45A6-B5FA-33C027967B58}" sibTransId="{82F9A952-F735-4DBC-A62B-711FB37C5252}"/>
    <dgm:cxn modelId="{04B37274-6373-4B2E-B6C6-17DE3B5FF421}" type="presOf" srcId="{7FDA17E9-F185-4067-BF9A-69AB72AAABF7}" destId="{E68FBB17-1CDD-4A2F-A557-7FA6DF495438}" srcOrd="0" destOrd="0" presId="urn:microsoft.com/office/officeart/2005/8/layout/vList2"/>
    <dgm:cxn modelId="{579BAE8F-D257-4A62-B6AE-3B82EF1A9895}" type="presOf" srcId="{398ECB3E-2A5A-40DF-A77C-1A4601027A55}" destId="{D236B592-9A81-4099-809F-CC895BFAD71E}" srcOrd="0" destOrd="0" presId="urn:microsoft.com/office/officeart/2005/8/layout/vList2"/>
    <dgm:cxn modelId="{18A9282E-BD7B-4AFE-9693-651E126CFD80}" type="presParOf" srcId="{E68FBB17-1CDD-4A2F-A557-7FA6DF495438}" destId="{D236B592-9A81-4099-809F-CC895BFAD71E}" srcOrd="0" destOrd="0" presId="urn:microsoft.com/office/officeart/2005/8/layout/vList2"/>
  </dgm:cxnLst>
  <dgm:bg/>
  <dgm:whole/>
</dgm:dataModel>
</file>

<file path=ppt/diagrams/data11.xml><?xml version="1.0" encoding="utf-8"?>
<dgm:dataModel xmlns:dgm="http://schemas.openxmlformats.org/drawingml/2006/diagram" xmlns:a="http://schemas.openxmlformats.org/drawingml/2006/main">
  <dgm:ptLst>
    <dgm:pt modelId="{0D1EEFB3-77A4-4F8D-8F17-7B66CEBEA147}"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B40E7704-E526-46F4-BF90-E68412BF827C}">
      <dgm:prSet/>
      <dgm:spPr>
        <a:solidFill>
          <a:schemeClr val="accent2"/>
        </a:solidFill>
        <a:ln>
          <a:solidFill>
            <a:schemeClr val="accent1"/>
          </a:solidFill>
        </a:ln>
        <a:effectLst>
          <a:glow rad="139700">
            <a:schemeClr val="accent2">
              <a:satMod val="175000"/>
              <a:alpha val="40000"/>
            </a:schemeClr>
          </a:glow>
        </a:effectLst>
        <a:scene3d>
          <a:camera prst="orthographicFront">
            <a:rot lat="0" lon="0" rev="0"/>
          </a:camera>
          <a:lightRig rig="threePt" dir="t">
            <a:rot lat="0" lon="0" rev="1200000"/>
          </a:lightRig>
        </a:scene3d>
        <a:sp3d>
          <a:bevelT w="63500" h="25400" prst="relaxedInset"/>
        </a:sp3d>
      </dgm:spPr>
      <dgm:t>
        <a:bodyPr>
          <a:sp3d extrusionH="57150">
            <a:bevelT w="69850" h="38100" prst="cross"/>
          </a:sp3d>
        </a:bodyPr>
        <a:lstStyle/>
        <a:p>
          <a:pPr rtl="0"/>
          <a:r>
            <a:rPr lang="en-US" dirty="0" smtClean="0">
              <a:ln>
                <a:solidFill>
                  <a:schemeClr val="accent2"/>
                </a:solidFill>
              </a:ln>
              <a:solidFill>
                <a:sysClr val="windowText" lastClr="000000"/>
              </a:solidFill>
            </a:rPr>
            <a:t>Degenerative Disorders</a:t>
          </a:r>
          <a:endParaRPr lang="en-US" dirty="0">
            <a:ln>
              <a:solidFill>
                <a:schemeClr val="accent2"/>
              </a:solidFill>
            </a:ln>
            <a:solidFill>
              <a:sysClr val="windowText" lastClr="000000"/>
            </a:solidFill>
          </a:endParaRPr>
        </a:p>
      </dgm:t>
    </dgm:pt>
    <dgm:pt modelId="{1E771329-3AA1-4C1B-A364-D3506370BD7F}" type="parTrans" cxnId="{04F00BF2-B41E-4D4B-AFB0-3B77F2DC060E}">
      <dgm:prSet/>
      <dgm:spPr/>
      <dgm:t>
        <a:bodyPr/>
        <a:lstStyle/>
        <a:p>
          <a:endParaRPr lang="en-US"/>
        </a:p>
      </dgm:t>
    </dgm:pt>
    <dgm:pt modelId="{7E9E0D23-7170-44AD-9F32-E4E151729242}" type="sibTrans" cxnId="{04F00BF2-B41E-4D4B-AFB0-3B77F2DC060E}">
      <dgm:prSet/>
      <dgm:spPr/>
      <dgm:t>
        <a:bodyPr/>
        <a:lstStyle/>
        <a:p>
          <a:endParaRPr lang="en-US"/>
        </a:p>
      </dgm:t>
    </dgm:pt>
    <dgm:pt modelId="{BFA09E0D-555A-410A-8D6A-1441BB11FD68}" type="pres">
      <dgm:prSet presAssocID="{0D1EEFB3-77A4-4F8D-8F17-7B66CEBEA147}" presName="linear" presStyleCnt="0">
        <dgm:presLayoutVars>
          <dgm:animLvl val="lvl"/>
          <dgm:resizeHandles val="exact"/>
        </dgm:presLayoutVars>
      </dgm:prSet>
      <dgm:spPr/>
      <dgm:t>
        <a:bodyPr/>
        <a:lstStyle/>
        <a:p>
          <a:endParaRPr lang="en-US"/>
        </a:p>
      </dgm:t>
    </dgm:pt>
    <dgm:pt modelId="{F72A68D0-63B5-4122-B63D-CDAB76BD334D}" type="pres">
      <dgm:prSet presAssocID="{B40E7704-E526-46F4-BF90-E68412BF827C}" presName="parentText" presStyleLbl="node1" presStyleIdx="0" presStyleCnt="1">
        <dgm:presLayoutVars>
          <dgm:chMax val="0"/>
          <dgm:bulletEnabled val="1"/>
        </dgm:presLayoutVars>
      </dgm:prSet>
      <dgm:spPr/>
      <dgm:t>
        <a:bodyPr/>
        <a:lstStyle/>
        <a:p>
          <a:endParaRPr lang="en-US"/>
        </a:p>
      </dgm:t>
    </dgm:pt>
  </dgm:ptLst>
  <dgm:cxnLst>
    <dgm:cxn modelId="{11877DCF-1B44-447D-B1ED-E9E5965850BE}" type="presOf" srcId="{0D1EEFB3-77A4-4F8D-8F17-7B66CEBEA147}" destId="{BFA09E0D-555A-410A-8D6A-1441BB11FD68}" srcOrd="0" destOrd="0" presId="urn:microsoft.com/office/officeart/2005/8/layout/vList2"/>
    <dgm:cxn modelId="{04F00BF2-B41E-4D4B-AFB0-3B77F2DC060E}" srcId="{0D1EEFB3-77A4-4F8D-8F17-7B66CEBEA147}" destId="{B40E7704-E526-46F4-BF90-E68412BF827C}" srcOrd="0" destOrd="0" parTransId="{1E771329-3AA1-4C1B-A364-D3506370BD7F}" sibTransId="{7E9E0D23-7170-44AD-9F32-E4E151729242}"/>
    <dgm:cxn modelId="{07C651DC-BF58-4763-AFC7-F686518BBDC9}" type="presOf" srcId="{B40E7704-E526-46F4-BF90-E68412BF827C}" destId="{F72A68D0-63B5-4122-B63D-CDAB76BD334D}" srcOrd="0" destOrd="0" presId="urn:microsoft.com/office/officeart/2005/8/layout/vList2"/>
    <dgm:cxn modelId="{012600CB-B503-44BF-9729-0188780F0329}" type="presParOf" srcId="{BFA09E0D-555A-410A-8D6A-1441BB11FD68}" destId="{F72A68D0-63B5-4122-B63D-CDAB76BD334D}" srcOrd="0" destOrd="0" presId="urn:microsoft.com/office/officeart/2005/8/layout/vList2"/>
  </dgm:cxnLst>
  <dgm:bg/>
  <dgm:whole/>
</dgm:dataModel>
</file>

<file path=ppt/diagrams/data12.xml><?xml version="1.0" encoding="utf-8"?>
<dgm:dataModel xmlns:dgm="http://schemas.openxmlformats.org/drawingml/2006/diagram" xmlns:a="http://schemas.openxmlformats.org/drawingml/2006/main">
  <dgm:ptLst>
    <dgm:pt modelId="{A41E3CFB-1315-4F82-9CC9-25199B3D68B8}" type="doc">
      <dgm:prSet loTypeId="urn:microsoft.com/office/officeart/2005/8/layout/vList3" loCatId="list" qsTypeId="urn:microsoft.com/office/officeart/2005/8/quickstyle/simple5" qsCatId="simple" csTypeId="urn:microsoft.com/office/officeart/2005/8/colors/accent1_2" csCatId="accent1" phldr="1"/>
      <dgm:spPr/>
      <dgm:t>
        <a:bodyPr/>
        <a:lstStyle/>
        <a:p>
          <a:endParaRPr lang="en-US"/>
        </a:p>
      </dgm:t>
    </dgm:pt>
    <dgm:pt modelId="{61F45351-D6BA-4DD7-AB26-8B74EF9B989A}">
      <dgm:prSet custT="1"/>
      <dgm:spPr>
        <a:solidFill>
          <a:schemeClr val="accent2"/>
        </a:solidFill>
        <a:ln>
          <a:solidFill>
            <a:schemeClr val="accent1"/>
          </a:solidFill>
        </a:ln>
      </dgm:spPr>
      <dgm:t>
        <a:bodyPr/>
        <a:lstStyle/>
        <a:p>
          <a:pPr rtl="0"/>
          <a:r>
            <a:rPr lang="en-US" sz="4000" dirty="0" smtClean="0">
              <a:ln>
                <a:solidFill>
                  <a:schemeClr val="tx1"/>
                </a:solidFill>
              </a:ln>
              <a:solidFill>
                <a:sysClr val="windowText" lastClr="000000"/>
              </a:solidFill>
            </a:rPr>
            <a:t>PAEDIATRIC CONDITIONS AFFECTING THE NERVOUS SYSTEM</a:t>
          </a:r>
          <a:endParaRPr lang="en-US" sz="4000" dirty="0">
            <a:ln>
              <a:solidFill>
                <a:schemeClr val="tx1"/>
              </a:solidFill>
            </a:ln>
            <a:solidFill>
              <a:sysClr val="windowText" lastClr="000000"/>
            </a:solidFill>
          </a:endParaRPr>
        </a:p>
      </dgm:t>
    </dgm:pt>
    <dgm:pt modelId="{6D62E598-DD4C-4887-903F-A4FCE1F36F5B}" type="parTrans" cxnId="{52BB39FF-E7C7-48FC-8E77-316DE1260B3C}">
      <dgm:prSet/>
      <dgm:spPr/>
      <dgm:t>
        <a:bodyPr/>
        <a:lstStyle/>
        <a:p>
          <a:endParaRPr lang="en-US"/>
        </a:p>
      </dgm:t>
    </dgm:pt>
    <dgm:pt modelId="{F27E32B4-7EBE-40E2-AB1C-CDA9C5802100}" type="sibTrans" cxnId="{52BB39FF-E7C7-48FC-8E77-316DE1260B3C}">
      <dgm:prSet/>
      <dgm:spPr/>
      <dgm:t>
        <a:bodyPr/>
        <a:lstStyle/>
        <a:p>
          <a:endParaRPr lang="en-US"/>
        </a:p>
      </dgm:t>
    </dgm:pt>
    <dgm:pt modelId="{B2F8F362-7344-424D-823E-3508C127D31A}" type="pres">
      <dgm:prSet presAssocID="{A41E3CFB-1315-4F82-9CC9-25199B3D68B8}" presName="linearFlow" presStyleCnt="0">
        <dgm:presLayoutVars>
          <dgm:dir/>
          <dgm:resizeHandles val="exact"/>
        </dgm:presLayoutVars>
      </dgm:prSet>
      <dgm:spPr/>
      <dgm:t>
        <a:bodyPr/>
        <a:lstStyle/>
        <a:p>
          <a:endParaRPr lang="en-US"/>
        </a:p>
      </dgm:t>
    </dgm:pt>
    <dgm:pt modelId="{C60F6FDF-811C-459D-940F-782AEAB1F3D9}" type="pres">
      <dgm:prSet presAssocID="{61F45351-D6BA-4DD7-AB26-8B74EF9B989A}" presName="composite" presStyleCnt="0"/>
      <dgm:spPr/>
    </dgm:pt>
    <dgm:pt modelId="{C09B5111-72D1-4712-92CD-633452ED03DE}" type="pres">
      <dgm:prSet presAssocID="{61F45351-D6BA-4DD7-AB26-8B74EF9B989A}" presName="imgShp" presStyleLbl="fgImgPlace1" presStyleIdx="0" presStyleCnt="1"/>
      <dgm:spPr/>
    </dgm:pt>
    <dgm:pt modelId="{1AE5A53A-558F-4C30-A525-377EBA790323}" type="pres">
      <dgm:prSet presAssocID="{61F45351-D6BA-4DD7-AB26-8B74EF9B989A}" presName="txShp" presStyleLbl="node1" presStyleIdx="0" presStyleCnt="1" custScaleX="125188">
        <dgm:presLayoutVars>
          <dgm:bulletEnabled val="1"/>
        </dgm:presLayoutVars>
      </dgm:prSet>
      <dgm:spPr/>
      <dgm:t>
        <a:bodyPr/>
        <a:lstStyle/>
        <a:p>
          <a:endParaRPr lang="en-US"/>
        </a:p>
      </dgm:t>
    </dgm:pt>
  </dgm:ptLst>
  <dgm:cxnLst>
    <dgm:cxn modelId="{52BB39FF-E7C7-48FC-8E77-316DE1260B3C}" srcId="{A41E3CFB-1315-4F82-9CC9-25199B3D68B8}" destId="{61F45351-D6BA-4DD7-AB26-8B74EF9B989A}" srcOrd="0" destOrd="0" parTransId="{6D62E598-DD4C-4887-903F-A4FCE1F36F5B}" sibTransId="{F27E32B4-7EBE-40E2-AB1C-CDA9C5802100}"/>
    <dgm:cxn modelId="{C0E54E42-2AC1-43B3-9A89-C9999A567D1A}" type="presOf" srcId="{A41E3CFB-1315-4F82-9CC9-25199B3D68B8}" destId="{B2F8F362-7344-424D-823E-3508C127D31A}" srcOrd="0" destOrd="0" presId="urn:microsoft.com/office/officeart/2005/8/layout/vList3"/>
    <dgm:cxn modelId="{5EEE1320-75DB-478F-8706-F0A340BADEDC}" type="presOf" srcId="{61F45351-D6BA-4DD7-AB26-8B74EF9B989A}" destId="{1AE5A53A-558F-4C30-A525-377EBA790323}" srcOrd="0" destOrd="0" presId="urn:microsoft.com/office/officeart/2005/8/layout/vList3"/>
    <dgm:cxn modelId="{50D472C1-15C5-4F33-BA36-0FB421EC4BDB}" type="presParOf" srcId="{B2F8F362-7344-424D-823E-3508C127D31A}" destId="{C60F6FDF-811C-459D-940F-782AEAB1F3D9}" srcOrd="0" destOrd="0" presId="urn:microsoft.com/office/officeart/2005/8/layout/vList3"/>
    <dgm:cxn modelId="{A09A4B39-8D4A-49A4-B066-8A5128672764}" type="presParOf" srcId="{C60F6FDF-811C-459D-940F-782AEAB1F3D9}" destId="{C09B5111-72D1-4712-92CD-633452ED03DE}" srcOrd="0" destOrd="0" presId="urn:microsoft.com/office/officeart/2005/8/layout/vList3"/>
    <dgm:cxn modelId="{754605DC-58BC-4F91-8FA5-141284CC6978}" type="presParOf" srcId="{C60F6FDF-811C-459D-940F-782AEAB1F3D9}" destId="{1AE5A53A-558F-4C30-A525-377EBA790323}" srcOrd="1" destOrd="0" presId="urn:microsoft.com/office/officeart/2005/8/layout/vList3"/>
  </dgm:cxnLst>
  <dgm:bg/>
  <dgm:whole/>
</dgm:dataModel>
</file>

<file path=ppt/diagrams/data13.xml><?xml version="1.0" encoding="utf-8"?>
<dgm:dataModel xmlns:dgm="http://schemas.openxmlformats.org/drawingml/2006/diagram" xmlns:a="http://schemas.openxmlformats.org/drawingml/2006/main">
  <dgm:ptLst>
    <dgm:pt modelId="{DABC2514-7B97-452E-A951-645F1C156586}"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BD5D2A8-A8B5-42EC-9119-533AEA33287F}">
      <dgm:prSet/>
      <dgm:spPr/>
      <dgm:t>
        <a:bodyPr/>
        <a:lstStyle/>
        <a:p>
          <a:pPr algn="ctr" rtl="0"/>
          <a:r>
            <a:rPr lang="en-US" dirty="0" smtClean="0"/>
            <a:t>END</a:t>
          </a:r>
          <a:endParaRPr lang="en-US" dirty="0"/>
        </a:p>
      </dgm:t>
    </dgm:pt>
    <dgm:pt modelId="{59F21A2D-86B1-4263-87C1-6811343B226F}" type="parTrans" cxnId="{DE55B154-56F8-4FB5-BC33-F046AFD01109}">
      <dgm:prSet/>
      <dgm:spPr/>
      <dgm:t>
        <a:bodyPr/>
        <a:lstStyle/>
        <a:p>
          <a:endParaRPr lang="en-US"/>
        </a:p>
      </dgm:t>
    </dgm:pt>
    <dgm:pt modelId="{73DBC41B-75B9-4AFC-9021-592702944161}" type="sibTrans" cxnId="{DE55B154-56F8-4FB5-BC33-F046AFD01109}">
      <dgm:prSet/>
      <dgm:spPr/>
      <dgm:t>
        <a:bodyPr/>
        <a:lstStyle/>
        <a:p>
          <a:endParaRPr lang="en-US"/>
        </a:p>
      </dgm:t>
    </dgm:pt>
    <dgm:pt modelId="{563115B7-E8A0-4E3D-A257-5E8D5A17300B}">
      <dgm:prSet/>
      <dgm:spPr/>
      <dgm:t>
        <a:bodyPr/>
        <a:lstStyle/>
        <a:p>
          <a:pPr algn="ctr" rtl="0"/>
          <a:r>
            <a:rPr lang="en-US" dirty="0" smtClean="0"/>
            <a:t>THANK YOU</a:t>
          </a:r>
          <a:endParaRPr lang="en-US" dirty="0"/>
        </a:p>
      </dgm:t>
    </dgm:pt>
    <dgm:pt modelId="{FEB81690-4A6E-4680-9668-3EB5297D40DD}" type="parTrans" cxnId="{EEECA974-6A59-4959-8143-F6165C7A78E1}">
      <dgm:prSet/>
      <dgm:spPr/>
      <dgm:t>
        <a:bodyPr/>
        <a:lstStyle/>
        <a:p>
          <a:endParaRPr lang="en-US"/>
        </a:p>
      </dgm:t>
    </dgm:pt>
    <dgm:pt modelId="{8952C007-F036-4A8F-8B2C-854DF9A08800}" type="sibTrans" cxnId="{EEECA974-6A59-4959-8143-F6165C7A78E1}">
      <dgm:prSet/>
      <dgm:spPr/>
      <dgm:t>
        <a:bodyPr/>
        <a:lstStyle/>
        <a:p>
          <a:endParaRPr lang="en-US"/>
        </a:p>
      </dgm:t>
    </dgm:pt>
    <dgm:pt modelId="{92C24B0F-E273-424B-89B3-E1D11955B81E}">
      <dgm:prSet/>
      <dgm:spPr>
        <a:solidFill>
          <a:schemeClr val="accent2"/>
        </a:solidFill>
      </dgm:spPr>
      <dgm:t>
        <a:bodyPr/>
        <a:lstStyle/>
        <a:p>
          <a:pPr algn="ctr" rtl="0"/>
          <a:r>
            <a:rPr lang="en-US" smtClean="0"/>
            <a:t>sammie.</a:t>
          </a:r>
          <a:endParaRPr lang="en-US" dirty="0"/>
        </a:p>
      </dgm:t>
    </dgm:pt>
    <dgm:pt modelId="{AEA117EA-DFBF-4CDF-B1E0-1EBDD97794B0}" type="parTrans" cxnId="{687E35A1-DF74-4FA7-9B4F-91AAA1CEBF41}">
      <dgm:prSet/>
      <dgm:spPr/>
      <dgm:t>
        <a:bodyPr/>
        <a:lstStyle/>
        <a:p>
          <a:endParaRPr lang="en-US"/>
        </a:p>
      </dgm:t>
    </dgm:pt>
    <dgm:pt modelId="{D7866506-A44F-4CE9-8038-CE52FAD9F2B0}" type="sibTrans" cxnId="{687E35A1-DF74-4FA7-9B4F-91AAA1CEBF41}">
      <dgm:prSet/>
      <dgm:spPr/>
      <dgm:t>
        <a:bodyPr/>
        <a:lstStyle/>
        <a:p>
          <a:endParaRPr lang="en-US"/>
        </a:p>
      </dgm:t>
    </dgm:pt>
    <dgm:pt modelId="{80AE42CF-4A10-423E-9EAD-89E28DE0176C}" type="pres">
      <dgm:prSet presAssocID="{DABC2514-7B97-452E-A951-645F1C156586}" presName="linear" presStyleCnt="0">
        <dgm:presLayoutVars>
          <dgm:animLvl val="lvl"/>
          <dgm:resizeHandles val="exact"/>
        </dgm:presLayoutVars>
      </dgm:prSet>
      <dgm:spPr/>
      <dgm:t>
        <a:bodyPr/>
        <a:lstStyle/>
        <a:p>
          <a:endParaRPr lang="en-US"/>
        </a:p>
      </dgm:t>
    </dgm:pt>
    <dgm:pt modelId="{256AAD27-064C-406B-9C00-2F2DB1D4678A}" type="pres">
      <dgm:prSet presAssocID="{3BD5D2A8-A8B5-42EC-9119-533AEA33287F}" presName="parentText" presStyleLbl="node1" presStyleIdx="0" presStyleCnt="2">
        <dgm:presLayoutVars>
          <dgm:chMax val="0"/>
          <dgm:bulletEnabled val="1"/>
        </dgm:presLayoutVars>
      </dgm:prSet>
      <dgm:spPr/>
      <dgm:t>
        <a:bodyPr/>
        <a:lstStyle/>
        <a:p>
          <a:endParaRPr lang="en-US"/>
        </a:p>
      </dgm:t>
    </dgm:pt>
    <dgm:pt modelId="{54C3196B-BD07-42C8-BD94-AA6FB1A58A03}" type="pres">
      <dgm:prSet presAssocID="{73DBC41B-75B9-4AFC-9021-592702944161}" presName="spacer" presStyleCnt="0"/>
      <dgm:spPr/>
    </dgm:pt>
    <dgm:pt modelId="{F1FE5D51-B617-40C2-A64A-7357723A5D71}" type="pres">
      <dgm:prSet presAssocID="{563115B7-E8A0-4E3D-A257-5E8D5A17300B}" presName="parentText" presStyleLbl="node1" presStyleIdx="1" presStyleCnt="2">
        <dgm:presLayoutVars>
          <dgm:chMax val="0"/>
          <dgm:bulletEnabled val="1"/>
        </dgm:presLayoutVars>
      </dgm:prSet>
      <dgm:spPr/>
      <dgm:t>
        <a:bodyPr/>
        <a:lstStyle/>
        <a:p>
          <a:endParaRPr lang="en-US"/>
        </a:p>
      </dgm:t>
    </dgm:pt>
    <dgm:pt modelId="{474EF558-A431-451A-A2C9-53E439292EF6}" type="pres">
      <dgm:prSet presAssocID="{563115B7-E8A0-4E3D-A257-5E8D5A17300B}" presName="childText" presStyleLbl="revTx" presStyleIdx="0" presStyleCnt="1">
        <dgm:presLayoutVars>
          <dgm:bulletEnabled val="1"/>
        </dgm:presLayoutVars>
      </dgm:prSet>
      <dgm:spPr/>
      <dgm:t>
        <a:bodyPr/>
        <a:lstStyle/>
        <a:p>
          <a:endParaRPr lang="en-US"/>
        </a:p>
      </dgm:t>
    </dgm:pt>
  </dgm:ptLst>
  <dgm:cxnLst>
    <dgm:cxn modelId="{EC537F5C-2EC6-439B-9EBA-CACBCC177095}" type="presOf" srcId="{DABC2514-7B97-452E-A951-645F1C156586}" destId="{80AE42CF-4A10-423E-9EAD-89E28DE0176C}" srcOrd="0" destOrd="0" presId="urn:microsoft.com/office/officeart/2005/8/layout/vList2"/>
    <dgm:cxn modelId="{730500D4-C939-4973-B888-D1FADE512DFF}" type="presOf" srcId="{3BD5D2A8-A8B5-42EC-9119-533AEA33287F}" destId="{256AAD27-064C-406B-9C00-2F2DB1D4678A}" srcOrd="0" destOrd="0" presId="urn:microsoft.com/office/officeart/2005/8/layout/vList2"/>
    <dgm:cxn modelId="{687E35A1-DF74-4FA7-9B4F-91AAA1CEBF41}" srcId="{563115B7-E8A0-4E3D-A257-5E8D5A17300B}" destId="{92C24B0F-E273-424B-89B3-E1D11955B81E}" srcOrd="0" destOrd="0" parTransId="{AEA117EA-DFBF-4CDF-B1E0-1EBDD97794B0}" sibTransId="{D7866506-A44F-4CE9-8038-CE52FAD9F2B0}"/>
    <dgm:cxn modelId="{03AB4A65-DB6C-44BD-95E8-C383D8F705AE}" type="presOf" srcId="{563115B7-E8A0-4E3D-A257-5E8D5A17300B}" destId="{F1FE5D51-B617-40C2-A64A-7357723A5D71}" srcOrd="0" destOrd="0" presId="urn:microsoft.com/office/officeart/2005/8/layout/vList2"/>
    <dgm:cxn modelId="{DE55B154-56F8-4FB5-BC33-F046AFD01109}" srcId="{DABC2514-7B97-452E-A951-645F1C156586}" destId="{3BD5D2A8-A8B5-42EC-9119-533AEA33287F}" srcOrd="0" destOrd="0" parTransId="{59F21A2D-86B1-4263-87C1-6811343B226F}" sibTransId="{73DBC41B-75B9-4AFC-9021-592702944161}"/>
    <dgm:cxn modelId="{EEECA974-6A59-4959-8143-F6165C7A78E1}" srcId="{DABC2514-7B97-452E-A951-645F1C156586}" destId="{563115B7-E8A0-4E3D-A257-5E8D5A17300B}" srcOrd="1" destOrd="0" parTransId="{FEB81690-4A6E-4680-9668-3EB5297D40DD}" sibTransId="{8952C007-F036-4A8F-8B2C-854DF9A08800}"/>
    <dgm:cxn modelId="{6B12EE8F-9EE2-45BC-B416-696A699F9F9F}" type="presOf" srcId="{92C24B0F-E273-424B-89B3-E1D11955B81E}" destId="{474EF558-A431-451A-A2C9-53E439292EF6}" srcOrd="0" destOrd="0" presId="urn:microsoft.com/office/officeart/2005/8/layout/vList2"/>
    <dgm:cxn modelId="{2798E5B1-447E-4B71-88B6-5386C50B1C41}" type="presParOf" srcId="{80AE42CF-4A10-423E-9EAD-89E28DE0176C}" destId="{256AAD27-064C-406B-9C00-2F2DB1D4678A}" srcOrd="0" destOrd="0" presId="urn:microsoft.com/office/officeart/2005/8/layout/vList2"/>
    <dgm:cxn modelId="{B9C34D63-9DAB-4CBA-8D7F-4037250EA21C}" type="presParOf" srcId="{80AE42CF-4A10-423E-9EAD-89E28DE0176C}" destId="{54C3196B-BD07-42C8-BD94-AA6FB1A58A03}" srcOrd="1" destOrd="0" presId="urn:microsoft.com/office/officeart/2005/8/layout/vList2"/>
    <dgm:cxn modelId="{FEF5B068-5889-41D4-A745-A7F6A264E642}" type="presParOf" srcId="{80AE42CF-4A10-423E-9EAD-89E28DE0176C}" destId="{F1FE5D51-B617-40C2-A64A-7357723A5D71}" srcOrd="2" destOrd="0" presId="urn:microsoft.com/office/officeart/2005/8/layout/vList2"/>
    <dgm:cxn modelId="{24C9BF45-10F2-4845-80E2-0CA6D42E534C}" type="presParOf" srcId="{80AE42CF-4A10-423E-9EAD-89E28DE0176C}" destId="{474EF558-A431-451A-A2C9-53E439292EF6}" srcOrd="3"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C86250FA-CA5C-415F-A0BC-A874A15E89DF}"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87E3691F-DA02-4C4D-BF41-49C6BA986CE3}">
      <dgm:prSet/>
      <dgm:spPr>
        <a:solidFill>
          <a:srgbClr val="00B050">
            <a:alpha val="90000"/>
          </a:srgbClr>
        </a:solidFill>
        <a:scene3d>
          <a:camera prst="orthographicFront">
            <a:rot lat="0" lon="0" rev="0"/>
          </a:camera>
          <a:lightRig rig="threePt" dir="t">
            <a:rot lat="0" lon="0" rev="1200000"/>
          </a:lightRig>
        </a:scene3d>
        <a:sp3d>
          <a:bevelT w="63500" h="25400" prst="cross"/>
        </a:sp3d>
      </dgm:spPr>
      <dgm:t>
        <a:bodyPr/>
        <a:lstStyle/>
        <a:p>
          <a:pPr rtl="0"/>
          <a:r>
            <a:rPr lang="en-US" b="1" dirty="0" smtClean="0">
              <a:ln>
                <a:solidFill>
                  <a:srgbClr val="92D050"/>
                </a:solidFill>
              </a:ln>
              <a:solidFill>
                <a:srgbClr val="FF0000"/>
              </a:solidFill>
            </a:rPr>
            <a:t>ALTERED LEVEL OF CONSCIOUSNESS</a:t>
          </a:r>
          <a:endParaRPr lang="en-US" dirty="0">
            <a:ln>
              <a:solidFill>
                <a:srgbClr val="92D050"/>
              </a:solidFill>
            </a:ln>
            <a:solidFill>
              <a:srgbClr val="FF0000"/>
            </a:solidFill>
          </a:endParaRPr>
        </a:p>
      </dgm:t>
    </dgm:pt>
    <dgm:pt modelId="{400D2B2B-06EB-4932-A3E9-FC233CFFA90F}" type="parTrans" cxnId="{A9D407FC-3BC5-44BB-8065-E20EA28DC011}">
      <dgm:prSet/>
      <dgm:spPr/>
    </dgm:pt>
    <dgm:pt modelId="{97284418-5798-4DC2-B71A-2144E40E9645}" type="sibTrans" cxnId="{A9D407FC-3BC5-44BB-8065-E20EA28DC011}">
      <dgm:prSet/>
      <dgm:spPr/>
    </dgm:pt>
    <dgm:pt modelId="{0B82AD72-CB0F-4514-B855-B57EBBD41191}" type="pres">
      <dgm:prSet presAssocID="{C86250FA-CA5C-415F-A0BC-A874A15E89DF}" presName="Name0" presStyleCnt="0">
        <dgm:presLayoutVars>
          <dgm:dir/>
          <dgm:animLvl val="lvl"/>
          <dgm:resizeHandles val="exact"/>
        </dgm:presLayoutVars>
      </dgm:prSet>
      <dgm:spPr/>
      <dgm:t>
        <a:bodyPr/>
        <a:lstStyle/>
        <a:p>
          <a:endParaRPr lang="en-US"/>
        </a:p>
      </dgm:t>
    </dgm:pt>
    <dgm:pt modelId="{BDA862FE-B289-4912-806C-FFB2DC246869}" type="pres">
      <dgm:prSet presAssocID="{87E3691F-DA02-4C4D-BF41-49C6BA986CE3}" presName="composite" presStyleCnt="0"/>
      <dgm:spPr/>
    </dgm:pt>
    <dgm:pt modelId="{F34B1D27-BC91-4423-AE8C-6BDE7060EE24}" type="pres">
      <dgm:prSet presAssocID="{87E3691F-DA02-4C4D-BF41-49C6BA986CE3}" presName="parTx" presStyleLbl="alignNode1" presStyleIdx="0" presStyleCnt="1">
        <dgm:presLayoutVars>
          <dgm:chMax val="0"/>
          <dgm:chPref val="0"/>
          <dgm:bulletEnabled val="1"/>
        </dgm:presLayoutVars>
      </dgm:prSet>
      <dgm:spPr/>
      <dgm:t>
        <a:bodyPr/>
        <a:lstStyle/>
        <a:p>
          <a:endParaRPr lang="en-US"/>
        </a:p>
      </dgm:t>
    </dgm:pt>
    <dgm:pt modelId="{9198CC44-FE3D-46CF-9E24-D018379E39B0}" type="pres">
      <dgm:prSet presAssocID="{87E3691F-DA02-4C4D-BF41-49C6BA986CE3}" presName="desTx" presStyleLbl="alignAccFollowNode1" presStyleIdx="0" presStyleCnt="1">
        <dgm:presLayoutVars>
          <dgm:bulletEnabled val="1"/>
        </dgm:presLayoutVars>
      </dgm:prSet>
      <dgm:spPr/>
    </dgm:pt>
  </dgm:ptLst>
  <dgm:cxnLst>
    <dgm:cxn modelId="{386149E7-DF13-4E2F-97EA-FAAA135AF464}" type="presOf" srcId="{87E3691F-DA02-4C4D-BF41-49C6BA986CE3}" destId="{F34B1D27-BC91-4423-AE8C-6BDE7060EE24}" srcOrd="0" destOrd="0" presId="urn:microsoft.com/office/officeart/2005/8/layout/hList1"/>
    <dgm:cxn modelId="{D1FE3393-941C-4151-88A5-CA656E204C96}" type="presOf" srcId="{C86250FA-CA5C-415F-A0BC-A874A15E89DF}" destId="{0B82AD72-CB0F-4514-B855-B57EBBD41191}" srcOrd="0" destOrd="0" presId="urn:microsoft.com/office/officeart/2005/8/layout/hList1"/>
    <dgm:cxn modelId="{A9D407FC-3BC5-44BB-8065-E20EA28DC011}" srcId="{C86250FA-CA5C-415F-A0BC-A874A15E89DF}" destId="{87E3691F-DA02-4C4D-BF41-49C6BA986CE3}" srcOrd="0" destOrd="0" parTransId="{400D2B2B-06EB-4932-A3E9-FC233CFFA90F}" sibTransId="{97284418-5798-4DC2-B71A-2144E40E9645}"/>
    <dgm:cxn modelId="{6C13A7AC-9655-49A5-8D8A-940818F165ED}" type="presParOf" srcId="{0B82AD72-CB0F-4514-B855-B57EBBD41191}" destId="{BDA862FE-B289-4912-806C-FFB2DC246869}" srcOrd="0" destOrd="0" presId="urn:microsoft.com/office/officeart/2005/8/layout/hList1"/>
    <dgm:cxn modelId="{06B7DFBE-45B1-4604-82B7-AEAD11BC5DB9}" type="presParOf" srcId="{BDA862FE-B289-4912-806C-FFB2DC246869}" destId="{F34B1D27-BC91-4423-AE8C-6BDE7060EE24}" srcOrd="0" destOrd="0" presId="urn:microsoft.com/office/officeart/2005/8/layout/hList1"/>
    <dgm:cxn modelId="{4CE7E302-8CD6-42F6-AAEE-C433052EBEE3}" type="presParOf" srcId="{BDA862FE-B289-4912-806C-FFB2DC246869}" destId="{9198CC44-FE3D-46CF-9E24-D018379E39B0}"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272442C0-2612-4156-B1C8-DF2C5B5F5E5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1CB67835-5821-4FA6-9CCF-51AC9C9B79EF}">
      <dgm:prSet/>
      <dgm:spPr>
        <a:solidFill>
          <a:srgbClr val="00B050"/>
        </a:solidFill>
        <a:ln>
          <a:solidFill>
            <a:srgbClr val="FF0000"/>
          </a:solidFill>
        </a:ln>
      </dgm:spPr>
      <dgm:t>
        <a:bodyPr/>
        <a:lstStyle/>
        <a:p>
          <a:pPr rtl="0"/>
          <a:r>
            <a:rPr lang="en-US" dirty="0" smtClean="0">
              <a:ln>
                <a:solidFill>
                  <a:schemeClr val="accent2">
                    <a:lumMod val="75000"/>
                  </a:schemeClr>
                </a:solidFill>
              </a:ln>
              <a:solidFill>
                <a:sysClr val="windowText" lastClr="000000"/>
              </a:solidFill>
            </a:rPr>
            <a:t>Increased Intracranial Pressure</a:t>
          </a:r>
          <a:endParaRPr lang="en-US" dirty="0">
            <a:ln>
              <a:solidFill>
                <a:schemeClr val="accent2">
                  <a:lumMod val="75000"/>
                </a:schemeClr>
              </a:solidFill>
            </a:ln>
            <a:solidFill>
              <a:sysClr val="windowText" lastClr="000000"/>
            </a:solidFill>
          </a:endParaRPr>
        </a:p>
      </dgm:t>
    </dgm:pt>
    <dgm:pt modelId="{8107151B-401C-4B69-9004-CE1574583F2D}" type="parTrans" cxnId="{90355C20-F1E3-4443-8AEA-618B6B65408D}">
      <dgm:prSet/>
      <dgm:spPr/>
      <dgm:t>
        <a:bodyPr/>
        <a:lstStyle/>
        <a:p>
          <a:endParaRPr lang="en-US"/>
        </a:p>
      </dgm:t>
    </dgm:pt>
    <dgm:pt modelId="{5137CDD7-0A60-4F46-96C4-407C39669527}" type="sibTrans" cxnId="{90355C20-F1E3-4443-8AEA-618B6B65408D}">
      <dgm:prSet/>
      <dgm:spPr/>
      <dgm:t>
        <a:bodyPr/>
        <a:lstStyle/>
        <a:p>
          <a:endParaRPr lang="en-US"/>
        </a:p>
      </dgm:t>
    </dgm:pt>
    <dgm:pt modelId="{95D7BAC7-D482-443B-8226-EB59C3D23C66}" type="pres">
      <dgm:prSet presAssocID="{272442C0-2612-4156-B1C8-DF2C5B5F5E5E}" presName="linear" presStyleCnt="0">
        <dgm:presLayoutVars>
          <dgm:animLvl val="lvl"/>
          <dgm:resizeHandles val="exact"/>
        </dgm:presLayoutVars>
      </dgm:prSet>
      <dgm:spPr/>
      <dgm:t>
        <a:bodyPr/>
        <a:lstStyle/>
        <a:p>
          <a:endParaRPr lang="en-US"/>
        </a:p>
      </dgm:t>
    </dgm:pt>
    <dgm:pt modelId="{E64FC3AA-BE0E-47A2-B52A-9ABAA0027545}" type="pres">
      <dgm:prSet presAssocID="{1CB67835-5821-4FA6-9CCF-51AC9C9B79EF}" presName="parentText" presStyleLbl="node1" presStyleIdx="0" presStyleCnt="1">
        <dgm:presLayoutVars>
          <dgm:chMax val="0"/>
          <dgm:bulletEnabled val="1"/>
        </dgm:presLayoutVars>
      </dgm:prSet>
      <dgm:spPr/>
      <dgm:t>
        <a:bodyPr/>
        <a:lstStyle/>
        <a:p>
          <a:endParaRPr lang="en-US"/>
        </a:p>
      </dgm:t>
    </dgm:pt>
  </dgm:ptLst>
  <dgm:cxnLst>
    <dgm:cxn modelId="{981975B1-C9F3-49CA-8665-D393F88B8FBB}" type="presOf" srcId="{272442C0-2612-4156-B1C8-DF2C5B5F5E5E}" destId="{95D7BAC7-D482-443B-8226-EB59C3D23C66}" srcOrd="0" destOrd="0" presId="urn:microsoft.com/office/officeart/2005/8/layout/vList2"/>
    <dgm:cxn modelId="{9E483D8E-C0B2-44CD-B33B-14B193E1D296}" type="presOf" srcId="{1CB67835-5821-4FA6-9CCF-51AC9C9B79EF}" destId="{E64FC3AA-BE0E-47A2-B52A-9ABAA0027545}" srcOrd="0" destOrd="0" presId="urn:microsoft.com/office/officeart/2005/8/layout/vList2"/>
    <dgm:cxn modelId="{90355C20-F1E3-4443-8AEA-618B6B65408D}" srcId="{272442C0-2612-4156-B1C8-DF2C5B5F5E5E}" destId="{1CB67835-5821-4FA6-9CCF-51AC9C9B79EF}" srcOrd="0" destOrd="0" parTransId="{8107151B-401C-4B69-9004-CE1574583F2D}" sibTransId="{5137CDD7-0A60-4F46-96C4-407C39669527}"/>
    <dgm:cxn modelId="{6B181A0B-1F11-465D-A031-61258F457E26}" type="presParOf" srcId="{95D7BAC7-D482-443B-8226-EB59C3D23C66}" destId="{E64FC3AA-BE0E-47A2-B52A-9ABAA0027545}" srcOrd="0"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A455D222-43E6-46C9-94C4-84BF90971030}"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CD73D703-1724-48F5-BB56-D7E64BAF2020}">
      <dgm:prSet/>
      <dgm:spPr>
        <a:solidFill>
          <a:schemeClr val="accent2"/>
        </a:solidFill>
        <a:ln>
          <a:solidFill>
            <a:schemeClr val="accent1"/>
          </a:solidFill>
        </a:ln>
      </dgm:spPr>
      <dgm:t>
        <a:bodyPr/>
        <a:lstStyle/>
        <a:p>
          <a:pPr algn="ctr" rtl="0"/>
          <a:r>
            <a:rPr lang="en-US" dirty="0" smtClean="0">
              <a:ln>
                <a:solidFill>
                  <a:sysClr val="windowText" lastClr="000000"/>
                </a:solidFill>
              </a:ln>
              <a:solidFill>
                <a:sysClr val="windowText" lastClr="000000"/>
              </a:solidFill>
            </a:rPr>
            <a:t>Intracranial Surgery</a:t>
          </a:r>
          <a:endParaRPr lang="en-US" dirty="0">
            <a:ln>
              <a:solidFill>
                <a:sysClr val="windowText" lastClr="000000"/>
              </a:solidFill>
            </a:ln>
            <a:solidFill>
              <a:sysClr val="windowText" lastClr="000000"/>
            </a:solidFill>
          </a:endParaRPr>
        </a:p>
      </dgm:t>
    </dgm:pt>
    <dgm:pt modelId="{74B93797-7654-481E-92D4-0312A6BB7C05}" type="parTrans" cxnId="{363E67B4-3D89-4DF2-9529-522548D943FA}">
      <dgm:prSet/>
      <dgm:spPr/>
      <dgm:t>
        <a:bodyPr/>
        <a:lstStyle/>
        <a:p>
          <a:pPr algn="ctr"/>
          <a:endParaRPr lang="en-US"/>
        </a:p>
      </dgm:t>
    </dgm:pt>
    <dgm:pt modelId="{C499E65D-0A3D-4268-92E9-519E513AE939}" type="sibTrans" cxnId="{363E67B4-3D89-4DF2-9529-522548D943FA}">
      <dgm:prSet/>
      <dgm:spPr/>
      <dgm:t>
        <a:bodyPr/>
        <a:lstStyle/>
        <a:p>
          <a:pPr algn="ctr"/>
          <a:endParaRPr lang="en-US"/>
        </a:p>
      </dgm:t>
    </dgm:pt>
    <dgm:pt modelId="{8A09FA9C-13C5-4253-9C7F-1FBFA1A16262}">
      <dgm:prSet/>
      <dgm:spPr/>
      <dgm:t>
        <a:bodyPr/>
        <a:lstStyle/>
        <a:p>
          <a:pPr algn="ctr"/>
          <a:r>
            <a:rPr lang="en-US" dirty="0" smtClean="0">
              <a:solidFill>
                <a:schemeClr val="accent4">
                  <a:lumMod val="50000"/>
                </a:schemeClr>
              </a:solidFill>
            </a:rPr>
            <a:t>(CRANIOTOMY)</a:t>
          </a:r>
          <a:endParaRPr lang="en-US" dirty="0">
            <a:solidFill>
              <a:schemeClr val="accent4">
                <a:lumMod val="50000"/>
              </a:schemeClr>
            </a:solidFill>
          </a:endParaRPr>
        </a:p>
      </dgm:t>
    </dgm:pt>
    <dgm:pt modelId="{8E6BC7B6-38CF-47C4-A188-2B624B1FB381}" type="parTrans" cxnId="{EAB24736-FA65-4FD7-BCF7-399A3049F1EE}">
      <dgm:prSet/>
      <dgm:spPr/>
      <dgm:t>
        <a:bodyPr/>
        <a:lstStyle/>
        <a:p>
          <a:pPr algn="ctr"/>
          <a:endParaRPr lang="en-US"/>
        </a:p>
      </dgm:t>
    </dgm:pt>
    <dgm:pt modelId="{0A47AB79-4473-453A-A636-949C27F19C51}" type="sibTrans" cxnId="{EAB24736-FA65-4FD7-BCF7-399A3049F1EE}">
      <dgm:prSet/>
      <dgm:spPr/>
      <dgm:t>
        <a:bodyPr/>
        <a:lstStyle/>
        <a:p>
          <a:pPr algn="ctr"/>
          <a:endParaRPr lang="en-US"/>
        </a:p>
      </dgm:t>
    </dgm:pt>
    <dgm:pt modelId="{37786277-BA2E-48FB-BB80-8CB20755AA85}" type="pres">
      <dgm:prSet presAssocID="{A455D222-43E6-46C9-94C4-84BF90971030}" presName="linear" presStyleCnt="0">
        <dgm:presLayoutVars>
          <dgm:animLvl val="lvl"/>
          <dgm:resizeHandles val="exact"/>
        </dgm:presLayoutVars>
      </dgm:prSet>
      <dgm:spPr/>
      <dgm:t>
        <a:bodyPr/>
        <a:lstStyle/>
        <a:p>
          <a:endParaRPr lang="en-US"/>
        </a:p>
      </dgm:t>
    </dgm:pt>
    <dgm:pt modelId="{6AB41DA5-F7C8-4ADF-8E41-3755E2000A7C}" type="pres">
      <dgm:prSet presAssocID="{CD73D703-1724-48F5-BB56-D7E64BAF2020}" presName="parentText" presStyleLbl="node1" presStyleIdx="0" presStyleCnt="1">
        <dgm:presLayoutVars>
          <dgm:chMax val="0"/>
          <dgm:bulletEnabled val="1"/>
        </dgm:presLayoutVars>
      </dgm:prSet>
      <dgm:spPr/>
      <dgm:t>
        <a:bodyPr/>
        <a:lstStyle/>
        <a:p>
          <a:endParaRPr lang="en-US"/>
        </a:p>
      </dgm:t>
    </dgm:pt>
    <dgm:pt modelId="{E92BEDA6-FE21-40E0-858C-0A8A751D952F}" type="pres">
      <dgm:prSet presAssocID="{CD73D703-1724-48F5-BB56-D7E64BAF2020}" presName="childText" presStyleLbl="revTx" presStyleIdx="0" presStyleCnt="1">
        <dgm:presLayoutVars>
          <dgm:bulletEnabled val="1"/>
        </dgm:presLayoutVars>
      </dgm:prSet>
      <dgm:spPr/>
      <dgm:t>
        <a:bodyPr/>
        <a:lstStyle/>
        <a:p>
          <a:endParaRPr lang="en-US"/>
        </a:p>
      </dgm:t>
    </dgm:pt>
  </dgm:ptLst>
  <dgm:cxnLst>
    <dgm:cxn modelId="{363E67B4-3D89-4DF2-9529-522548D943FA}" srcId="{A455D222-43E6-46C9-94C4-84BF90971030}" destId="{CD73D703-1724-48F5-BB56-D7E64BAF2020}" srcOrd="0" destOrd="0" parTransId="{74B93797-7654-481E-92D4-0312A6BB7C05}" sibTransId="{C499E65D-0A3D-4268-92E9-519E513AE939}"/>
    <dgm:cxn modelId="{22886A09-D728-495B-B947-69A41F494CF5}" type="presOf" srcId="{CD73D703-1724-48F5-BB56-D7E64BAF2020}" destId="{6AB41DA5-F7C8-4ADF-8E41-3755E2000A7C}" srcOrd="0" destOrd="0" presId="urn:microsoft.com/office/officeart/2005/8/layout/vList2"/>
    <dgm:cxn modelId="{EAB24736-FA65-4FD7-BCF7-399A3049F1EE}" srcId="{CD73D703-1724-48F5-BB56-D7E64BAF2020}" destId="{8A09FA9C-13C5-4253-9C7F-1FBFA1A16262}" srcOrd="0" destOrd="0" parTransId="{8E6BC7B6-38CF-47C4-A188-2B624B1FB381}" sibTransId="{0A47AB79-4473-453A-A636-949C27F19C51}"/>
    <dgm:cxn modelId="{55839148-2931-4985-A7CB-5FCC9BB202F3}" type="presOf" srcId="{8A09FA9C-13C5-4253-9C7F-1FBFA1A16262}" destId="{E92BEDA6-FE21-40E0-858C-0A8A751D952F}" srcOrd="0" destOrd="0" presId="urn:microsoft.com/office/officeart/2005/8/layout/vList2"/>
    <dgm:cxn modelId="{2F2D484D-47C1-4EBD-B710-A13A85EF7FC9}" type="presOf" srcId="{A455D222-43E6-46C9-94C4-84BF90971030}" destId="{37786277-BA2E-48FB-BB80-8CB20755AA85}" srcOrd="0" destOrd="0" presId="urn:microsoft.com/office/officeart/2005/8/layout/vList2"/>
    <dgm:cxn modelId="{ACA41FA2-E954-4D99-B341-F52F4F297D85}" type="presParOf" srcId="{37786277-BA2E-48FB-BB80-8CB20755AA85}" destId="{6AB41DA5-F7C8-4ADF-8E41-3755E2000A7C}" srcOrd="0" destOrd="0" presId="urn:microsoft.com/office/officeart/2005/8/layout/vList2"/>
    <dgm:cxn modelId="{C72DEE05-45B2-434A-9344-6DD1983432D9}" type="presParOf" srcId="{37786277-BA2E-48FB-BB80-8CB20755AA85}" destId="{E92BEDA6-FE21-40E0-858C-0A8A751D952F}" srcOrd="1"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EF12D635-143E-4663-89C7-90BE204DB6C9}"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EB18D4B8-6903-4E58-B22D-92E4B9AA09E4}">
      <dgm:prSet/>
      <dgm:spPr>
        <a:solidFill>
          <a:schemeClr val="accent2"/>
        </a:solidFill>
        <a:ln>
          <a:solidFill>
            <a:schemeClr val="accent1"/>
          </a:solidFill>
        </a:ln>
      </dgm:spPr>
      <dgm:t>
        <a:bodyPr/>
        <a:lstStyle/>
        <a:p>
          <a:pPr rtl="0"/>
          <a:r>
            <a:rPr lang="en-US" dirty="0" smtClean="0">
              <a:ln>
                <a:solidFill>
                  <a:sysClr val="windowText" lastClr="000000"/>
                </a:solidFill>
              </a:ln>
              <a:solidFill>
                <a:sysClr val="windowText" lastClr="000000"/>
              </a:solidFill>
            </a:rPr>
            <a:t>Management of Patients With </a:t>
          </a:r>
          <a:r>
            <a:rPr lang="en-US" b="0" dirty="0" smtClean="0">
              <a:ln>
                <a:solidFill>
                  <a:sysClr val="windowText" lastClr="000000"/>
                </a:solidFill>
              </a:ln>
              <a:solidFill>
                <a:sysClr val="windowText" lastClr="000000"/>
              </a:solidFill>
            </a:rPr>
            <a:t>Cerebrovascular</a:t>
          </a:r>
          <a:r>
            <a:rPr lang="en-US" dirty="0" smtClean="0">
              <a:ln>
                <a:solidFill>
                  <a:sysClr val="windowText" lastClr="000000"/>
                </a:solidFill>
              </a:ln>
              <a:solidFill>
                <a:sysClr val="windowText" lastClr="000000"/>
              </a:solidFill>
            </a:rPr>
            <a:t> Disorders</a:t>
          </a:r>
          <a:endParaRPr lang="en-US" dirty="0">
            <a:ln>
              <a:solidFill>
                <a:sysClr val="windowText" lastClr="000000"/>
              </a:solidFill>
            </a:ln>
            <a:solidFill>
              <a:sysClr val="windowText" lastClr="000000"/>
            </a:solidFill>
          </a:endParaRPr>
        </a:p>
      </dgm:t>
    </dgm:pt>
    <dgm:pt modelId="{49408A49-F7C3-4A7C-8A6D-6EF12B3C14B1}" type="parTrans" cxnId="{81DD3197-32AB-4BD3-AC71-92B5584900F2}">
      <dgm:prSet/>
      <dgm:spPr/>
      <dgm:t>
        <a:bodyPr/>
        <a:lstStyle/>
        <a:p>
          <a:endParaRPr lang="en-US"/>
        </a:p>
      </dgm:t>
    </dgm:pt>
    <dgm:pt modelId="{F135B713-D428-47B4-BC7D-8279AB4C20E8}" type="sibTrans" cxnId="{81DD3197-32AB-4BD3-AC71-92B5584900F2}">
      <dgm:prSet/>
      <dgm:spPr/>
      <dgm:t>
        <a:bodyPr/>
        <a:lstStyle/>
        <a:p>
          <a:endParaRPr lang="en-US"/>
        </a:p>
      </dgm:t>
    </dgm:pt>
    <dgm:pt modelId="{55ADFF73-4D6D-40A1-A1DE-5B9586E09B8A}">
      <dgm:prSet/>
      <dgm:spPr/>
      <dgm:t>
        <a:bodyPr/>
        <a:lstStyle/>
        <a:p>
          <a:r>
            <a:rPr lang="en-US" dirty="0" smtClean="0"/>
            <a:t>STROKE</a:t>
          </a:r>
          <a:endParaRPr lang="en-US" dirty="0"/>
        </a:p>
      </dgm:t>
    </dgm:pt>
    <dgm:pt modelId="{A03818C0-D503-4C71-8B72-9EFEE4FD13C6}" type="parTrans" cxnId="{4ABBA7F1-CC56-4ECC-A5FE-F51975ECB51E}">
      <dgm:prSet/>
      <dgm:spPr/>
    </dgm:pt>
    <dgm:pt modelId="{AC349109-6CD5-4EB7-9AD1-4FD6EFE07248}" type="sibTrans" cxnId="{4ABBA7F1-CC56-4ECC-A5FE-F51975ECB51E}">
      <dgm:prSet/>
      <dgm:spPr/>
    </dgm:pt>
    <dgm:pt modelId="{6179B20A-4C3D-4AB2-9A8F-227DD4D8A74F}">
      <dgm:prSet/>
      <dgm:spPr/>
      <dgm:t>
        <a:bodyPr/>
        <a:lstStyle/>
        <a:p>
          <a:r>
            <a:rPr lang="en-US" dirty="0" smtClean="0"/>
            <a:t>CVA</a:t>
          </a:r>
          <a:endParaRPr lang="en-US" dirty="0"/>
        </a:p>
      </dgm:t>
    </dgm:pt>
    <dgm:pt modelId="{EED544E7-F5BA-4FEE-8DC7-AC6FE4CF31F1}" type="parTrans" cxnId="{C5A8587C-B04E-4B50-B381-8332A4E935FE}">
      <dgm:prSet/>
      <dgm:spPr/>
    </dgm:pt>
    <dgm:pt modelId="{67F46A4B-01D0-4F19-8AA1-1B1269A7E300}" type="sibTrans" cxnId="{C5A8587C-B04E-4B50-B381-8332A4E935FE}">
      <dgm:prSet/>
      <dgm:spPr/>
    </dgm:pt>
    <dgm:pt modelId="{95B8F7AA-7AE2-4327-A3EF-2A768C78B0B1}" type="pres">
      <dgm:prSet presAssocID="{EF12D635-143E-4663-89C7-90BE204DB6C9}" presName="linear" presStyleCnt="0">
        <dgm:presLayoutVars>
          <dgm:animLvl val="lvl"/>
          <dgm:resizeHandles val="exact"/>
        </dgm:presLayoutVars>
      </dgm:prSet>
      <dgm:spPr/>
      <dgm:t>
        <a:bodyPr/>
        <a:lstStyle/>
        <a:p>
          <a:endParaRPr lang="en-US"/>
        </a:p>
      </dgm:t>
    </dgm:pt>
    <dgm:pt modelId="{C72B685E-117A-401A-BAE1-45BE849454CE}" type="pres">
      <dgm:prSet presAssocID="{EB18D4B8-6903-4E58-B22D-92E4B9AA09E4}" presName="parentText" presStyleLbl="node1" presStyleIdx="0" presStyleCnt="1">
        <dgm:presLayoutVars>
          <dgm:chMax val="0"/>
          <dgm:bulletEnabled val="1"/>
        </dgm:presLayoutVars>
      </dgm:prSet>
      <dgm:spPr/>
      <dgm:t>
        <a:bodyPr/>
        <a:lstStyle/>
        <a:p>
          <a:endParaRPr lang="en-US"/>
        </a:p>
      </dgm:t>
    </dgm:pt>
    <dgm:pt modelId="{B4E685DC-F880-4646-974D-A70BDB4EF863}" type="pres">
      <dgm:prSet presAssocID="{EB18D4B8-6903-4E58-B22D-92E4B9AA09E4}" presName="childText" presStyleLbl="revTx" presStyleIdx="0" presStyleCnt="1">
        <dgm:presLayoutVars>
          <dgm:bulletEnabled val="1"/>
        </dgm:presLayoutVars>
      </dgm:prSet>
      <dgm:spPr/>
      <dgm:t>
        <a:bodyPr/>
        <a:lstStyle/>
        <a:p>
          <a:endParaRPr lang="en-US"/>
        </a:p>
      </dgm:t>
    </dgm:pt>
  </dgm:ptLst>
  <dgm:cxnLst>
    <dgm:cxn modelId="{51477F0D-1263-4F6E-B57C-E2B041F5CABA}" type="presOf" srcId="{EB18D4B8-6903-4E58-B22D-92E4B9AA09E4}" destId="{C72B685E-117A-401A-BAE1-45BE849454CE}" srcOrd="0" destOrd="0" presId="urn:microsoft.com/office/officeart/2005/8/layout/vList2"/>
    <dgm:cxn modelId="{4ABBA7F1-CC56-4ECC-A5FE-F51975ECB51E}" srcId="{EB18D4B8-6903-4E58-B22D-92E4B9AA09E4}" destId="{55ADFF73-4D6D-40A1-A1DE-5B9586E09B8A}" srcOrd="0" destOrd="0" parTransId="{A03818C0-D503-4C71-8B72-9EFEE4FD13C6}" sibTransId="{AC349109-6CD5-4EB7-9AD1-4FD6EFE07248}"/>
    <dgm:cxn modelId="{F8EF0714-E6E9-444E-88B7-8525408BEB41}" type="presOf" srcId="{6179B20A-4C3D-4AB2-9A8F-227DD4D8A74F}" destId="{B4E685DC-F880-4646-974D-A70BDB4EF863}" srcOrd="0" destOrd="1" presId="urn:microsoft.com/office/officeart/2005/8/layout/vList2"/>
    <dgm:cxn modelId="{21EED96A-AEFB-4EC0-99EC-F72221DD9136}" type="presOf" srcId="{EF12D635-143E-4663-89C7-90BE204DB6C9}" destId="{95B8F7AA-7AE2-4327-A3EF-2A768C78B0B1}" srcOrd="0" destOrd="0" presId="urn:microsoft.com/office/officeart/2005/8/layout/vList2"/>
    <dgm:cxn modelId="{4936A5C2-5F9C-4CB7-A360-650205A2A210}" type="presOf" srcId="{55ADFF73-4D6D-40A1-A1DE-5B9586E09B8A}" destId="{B4E685DC-F880-4646-974D-A70BDB4EF863}" srcOrd="0" destOrd="0" presId="urn:microsoft.com/office/officeart/2005/8/layout/vList2"/>
    <dgm:cxn modelId="{81DD3197-32AB-4BD3-AC71-92B5584900F2}" srcId="{EF12D635-143E-4663-89C7-90BE204DB6C9}" destId="{EB18D4B8-6903-4E58-B22D-92E4B9AA09E4}" srcOrd="0" destOrd="0" parTransId="{49408A49-F7C3-4A7C-8A6D-6EF12B3C14B1}" sibTransId="{F135B713-D428-47B4-BC7D-8279AB4C20E8}"/>
    <dgm:cxn modelId="{C5A8587C-B04E-4B50-B381-8332A4E935FE}" srcId="{EB18D4B8-6903-4E58-B22D-92E4B9AA09E4}" destId="{6179B20A-4C3D-4AB2-9A8F-227DD4D8A74F}" srcOrd="1" destOrd="0" parTransId="{EED544E7-F5BA-4FEE-8DC7-AC6FE4CF31F1}" sibTransId="{67F46A4B-01D0-4F19-8AA1-1B1269A7E300}"/>
    <dgm:cxn modelId="{A3C8B758-4D3F-49F3-9BE9-E85A14C86A19}" type="presParOf" srcId="{95B8F7AA-7AE2-4327-A3EF-2A768C78B0B1}" destId="{C72B685E-117A-401A-BAE1-45BE849454CE}" srcOrd="0" destOrd="0" presId="urn:microsoft.com/office/officeart/2005/8/layout/vList2"/>
    <dgm:cxn modelId="{C9E862CA-2667-4F2F-AF80-80D43D1F85F9}" type="presParOf" srcId="{95B8F7AA-7AE2-4327-A3EF-2A768C78B0B1}" destId="{B4E685DC-F880-4646-974D-A70BDB4EF863}" srcOrd="1"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803D3C68-5089-415F-BE54-D5C1C39D99FC}"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741F1F56-5592-44E6-B601-3C8E6CCA3A72}">
      <dgm:prSet/>
      <dgm:spPr>
        <a:solidFill>
          <a:schemeClr val="accent2"/>
        </a:solidFill>
        <a:ln>
          <a:solidFill>
            <a:schemeClr val="accent1"/>
          </a:solidFill>
        </a:ln>
      </dgm:spPr>
      <dgm:t>
        <a:bodyPr/>
        <a:lstStyle/>
        <a:p>
          <a:pPr rtl="0"/>
          <a:r>
            <a:rPr lang="en-US" dirty="0" smtClean="0">
              <a:ln>
                <a:solidFill>
                  <a:sysClr val="windowText" lastClr="000000"/>
                </a:solidFill>
              </a:ln>
              <a:solidFill>
                <a:sysClr val="windowText" lastClr="000000"/>
              </a:solidFill>
            </a:rPr>
            <a:t>Management of Patients With Neurologic Trauma</a:t>
          </a:r>
          <a:endParaRPr lang="en-US" dirty="0">
            <a:ln>
              <a:solidFill>
                <a:sysClr val="windowText" lastClr="000000"/>
              </a:solidFill>
            </a:ln>
            <a:solidFill>
              <a:sysClr val="windowText" lastClr="000000"/>
            </a:solidFill>
          </a:endParaRPr>
        </a:p>
      </dgm:t>
    </dgm:pt>
    <dgm:pt modelId="{9D95AEC4-EAA6-4C5B-A310-88CD42E66186}" type="parTrans" cxnId="{3A4B8750-4A44-44C4-A6D7-5D54D473A9BF}">
      <dgm:prSet/>
      <dgm:spPr/>
      <dgm:t>
        <a:bodyPr/>
        <a:lstStyle/>
        <a:p>
          <a:endParaRPr lang="en-US"/>
        </a:p>
      </dgm:t>
    </dgm:pt>
    <dgm:pt modelId="{5605C5C0-EF5D-4183-8D33-CE47B793836A}" type="sibTrans" cxnId="{3A4B8750-4A44-44C4-A6D7-5D54D473A9BF}">
      <dgm:prSet/>
      <dgm:spPr/>
      <dgm:t>
        <a:bodyPr/>
        <a:lstStyle/>
        <a:p>
          <a:endParaRPr lang="en-US"/>
        </a:p>
      </dgm:t>
    </dgm:pt>
    <dgm:pt modelId="{1878A6B8-4CE3-4F21-9162-F0B7337C935E}" type="pres">
      <dgm:prSet presAssocID="{803D3C68-5089-415F-BE54-D5C1C39D99FC}" presName="linear" presStyleCnt="0">
        <dgm:presLayoutVars>
          <dgm:animLvl val="lvl"/>
          <dgm:resizeHandles val="exact"/>
        </dgm:presLayoutVars>
      </dgm:prSet>
      <dgm:spPr/>
      <dgm:t>
        <a:bodyPr/>
        <a:lstStyle/>
        <a:p>
          <a:endParaRPr lang="en-US"/>
        </a:p>
      </dgm:t>
    </dgm:pt>
    <dgm:pt modelId="{0259C94D-23A8-44ED-88E2-62741AC71242}" type="pres">
      <dgm:prSet presAssocID="{741F1F56-5592-44E6-B601-3C8E6CCA3A72}" presName="parentText" presStyleLbl="node1" presStyleIdx="0" presStyleCnt="1">
        <dgm:presLayoutVars>
          <dgm:chMax val="0"/>
          <dgm:bulletEnabled val="1"/>
        </dgm:presLayoutVars>
      </dgm:prSet>
      <dgm:spPr/>
      <dgm:t>
        <a:bodyPr/>
        <a:lstStyle/>
        <a:p>
          <a:endParaRPr lang="en-US"/>
        </a:p>
      </dgm:t>
    </dgm:pt>
  </dgm:ptLst>
  <dgm:cxnLst>
    <dgm:cxn modelId="{3A4B8750-4A44-44C4-A6D7-5D54D473A9BF}" srcId="{803D3C68-5089-415F-BE54-D5C1C39D99FC}" destId="{741F1F56-5592-44E6-B601-3C8E6CCA3A72}" srcOrd="0" destOrd="0" parTransId="{9D95AEC4-EAA6-4C5B-A310-88CD42E66186}" sibTransId="{5605C5C0-EF5D-4183-8D33-CE47B793836A}"/>
    <dgm:cxn modelId="{C0A772F7-BF82-4442-9D14-3E838FBB5D26}" type="presOf" srcId="{741F1F56-5592-44E6-B601-3C8E6CCA3A72}" destId="{0259C94D-23A8-44ED-88E2-62741AC71242}" srcOrd="0" destOrd="0" presId="urn:microsoft.com/office/officeart/2005/8/layout/vList2"/>
    <dgm:cxn modelId="{41F13196-59D7-47ED-8552-F4FC56F65417}" type="presOf" srcId="{803D3C68-5089-415F-BE54-D5C1C39D99FC}" destId="{1878A6B8-4CE3-4F21-9162-F0B7337C935E}" srcOrd="0" destOrd="0" presId="urn:microsoft.com/office/officeart/2005/8/layout/vList2"/>
    <dgm:cxn modelId="{DE04D814-889C-41D3-9AB1-83B047406EAF}" type="presParOf" srcId="{1878A6B8-4CE3-4F21-9162-F0B7337C935E}" destId="{0259C94D-23A8-44ED-88E2-62741AC71242}" srcOrd="0"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A478A774-2D7F-4EBD-8055-23380E73A42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B6D09F3F-650C-42CA-85E0-281000427861}">
      <dgm:prSet custT="1"/>
      <dgm:spPr>
        <a:solidFill>
          <a:schemeClr val="accent2"/>
        </a:solidFill>
        <a:ln>
          <a:solidFill>
            <a:schemeClr val="accent1"/>
          </a:solidFill>
        </a:ln>
        <a:effectLst>
          <a:glow rad="101600">
            <a:schemeClr val="accent2">
              <a:satMod val="175000"/>
              <a:alpha val="40000"/>
            </a:schemeClr>
          </a:glow>
        </a:effectLst>
      </dgm:spPr>
      <dgm:t>
        <a:bodyPr/>
        <a:lstStyle/>
        <a:p>
          <a:pPr rtl="0"/>
          <a:r>
            <a:rPr lang="en-US" sz="4400" dirty="0" smtClean="0">
              <a:ln>
                <a:solidFill>
                  <a:sysClr val="windowText" lastClr="000000"/>
                </a:solidFill>
              </a:ln>
              <a:solidFill>
                <a:sysClr val="windowText" lastClr="000000"/>
              </a:solidFill>
            </a:rPr>
            <a:t>Management of Patients With Neurologic Infections</a:t>
          </a:r>
          <a:endParaRPr lang="en-US" sz="4400" dirty="0">
            <a:ln>
              <a:solidFill>
                <a:sysClr val="windowText" lastClr="000000"/>
              </a:solidFill>
            </a:ln>
            <a:solidFill>
              <a:sysClr val="windowText" lastClr="000000"/>
            </a:solidFill>
          </a:endParaRPr>
        </a:p>
      </dgm:t>
    </dgm:pt>
    <dgm:pt modelId="{66F63D3E-FE93-40F2-8C51-5164A79C73DA}" type="sibTrans" cxnId="{8AA97CE5-14C9-4293-ADE4-B677AAF4CAE9}">
      <dgm:prSet/>
      <dgm:spPr/>
      <dgm:t>
        <a:bodyPr/>
        <a:lstStyle/>
        <a:p>
          <a:endParaRPr lang="en-US"/>
        </a:p>
      </dgm:t>
    </dgm:pt>
    <dgm:pt modelId="{C903744C-54C3-4643-BD04-FB2179902ACA}" type="parTrans" cxnId="{8AA97CE5-14C9-4293-ADE4-B677AAF4CAE9}">
      <dgm:prSet/>
      <dgm:spPr/>
      <dgm:t>
        <a:bodyPr/>
        <a:lstStyle/>
        <a:p>
          <a:endParaRPr lang="en-US"/>
        </a:p>
      </dgm:t>
    </dgm:pt>
    <dgm:pt modelId="{CAFB111B-1891-49E7-9B8F-D7BF0B9D78CB}" type="pres">
      <dgm:prSet presAssocID="{A478A774-2D7F-4EBD-8055-23380E73A424}" presName="linear" presStyleCnt="0">
        <dgm:presLayoutVars>
          <dgm:animLvl val="lvl"/>
          <dgm:resizeHandles val="exact"/>
        </dgm:presLayoutVars>
      </dgm:prSet>
      <dgm:spPr/>
      <dgm:t>
        <a:bodyPr/>
        <a:lstStyle/>
        <a:p>
          <a:endParaRPr lang="en-US"/>
        </a:p>
      </dgm:t>
    </dgm:pt>
    <dgm:pt modelId="{273FD9C2-89B6-4647-B795-CE631727F65D}" type="pres">
      <dgm:prSet presAssocID="{B6D09F3F-650C-42CA-85E0-281000427861}" presName="parentText" presStyleLbl="node1" presStyleIdx="0" presStyleCnt="1">
        <dgm:presLayoutVars>
          <dgm:chMax val="0"/>
          <dgm:bulletEnabled val="1"/>
        </dgm:presLayoutVars>
      </dgm:prSet>
      <dgm:spPr/>
      <dgm:t>
        <a:bodyPr/>
        <a:lstStyle/>
        <a:p>
          <a:endParaRPr lang="en-US"/>
        </a:p>
      </dgm:t>
    </dgm:pt>
  </dgm:ptLst>
  <dgm:cxnLst>
    <dgm:cxn modelId="{8AA97CE5-14C9-4293-ADE4-B677AAF4CAE9}" srcId="{A478A774-2D7F-4EBD-8055-23380E73A424}" destId="{B6D09F3F-650C-42CA-85E0-281000427861}" srcOrd="0" destOrd="0" parTransId="{C903744C-54C3-4643-BD04-FB2179902ACA}" sibTransId="{66F63D3E-FE93-40F2-8C51-5164A79C73DA}"/>
    <dgm:cxn modelId="{8F5D2963-C272-41AE-9314-F54BBB9075C4}" type="presOf" srcId="{B6D09F3F-650C-42CA-85E0-281000427861}" destId="{273FD9C2-89B6-4647-B795-CE631727F65D}" srcOrd="0" destOrd="0" presId="urn:microsoft.com/office/officeart/2005/8/layout/vList2"/>
    <dgm:cxn modelId="{4684E8C0-3DB0-403B-97EB-F15A66ACF7C4}" type="presOf" srcId="{A478A774-2D7F-4EBD-8055-23380E73A424}" destId="{CAFB111B-1891-49E7-9B8F-D7BF0B9D78CB}" srcOrd="0" destOrd="0" presId="urn:microsoft.com/office/officeart/2005/8/layout/vList2"/>
    <dgm:cxn modelId="{E279FEED-3D2D-4C49-92D6-20A97835B2DD}" type="presParOf" srcId="{CAFB111B-1891-49E7-9B8F-D7BF0B9D78CB}" destId="{273FD9C2-89B6-4647-B795-CE631727F65D}" srcOrd="0"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40236A51-B318-42CA-878F-68B466F1E2C1}"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42B82BB3-AEB6-4003-A5AA-93574E1B49A6}">
      <dgm:prSet/>
      <dgm:spPr>
        <a:solidFill>
          <a:schemeClr val="accent2"/>
        </a:solidFill>
        <a:ln>
          <a:solidFill>
            <a:schemeClr val="accent1"/>
          </a:solidFill>
        </a:ln>
      </dgm:spPr>
      <dgm:t>
        <a:bodyPr/>
        <a:lstStyle/>
        <a:p>
          <a:pPr algn="ctr" rtl="0"/>
          <a:r>
            <a:rPr lang="en-US" dirty="0" smtClean="0">
              <a:ln>
                <a:solidFill>
                  <a:srgbClr val="92D050"/>
                </a:solidFill>
              </a:ln>
              <a:solidFill>
                <a:sysClr val="windowText" lastClr="000000"/>
              </a:solidFill>
            </a:rPr>
            <a:t>AUTOIMMUNE DISORDERS</a:t>
          </a:r>
          <a:endParaRPr lang="en-US" dirty="0">
            <a:ln>
              <a:solidFill>
                <a:srgbClr val="92D050"/>
              </a:solidFill>
            </a:ln>
            <a:solidFill>
              <a:sysClr val="windowText" lastClr="000000"/>
            </a:solidFill>
          </a:endParaRPr>
        </a:p>
      </dgm:t>
    </dgm:pt>
    <dgm:pt modelId="{65CF8828-30E4-4308-8E43-240A5629AAC7}" type="parTrans" cxnId="{AD5AEACC-4AC7-4CC2-961F-ECD5C083E55F}">
      <dgm:prSet/>
      <dgm:spPr/>
      <dgm:t>
        <a:bodyPr/>
        <a:lstStyle/>
        <a:p>
          <a:endParaRPr lang="en-US"/>
        </a:p>
      </dgm:t>
    </dgm:pt>
    <dgm:pt modelId="{90F1F205-BDB1-4668-A050-58B79671AAB5}" type="sibTrans" cxnId="{AD5AEACC-4AC7-4CC2-961F-ECD5C083E55F}">
      <dgm:prSet/>
      <dgm:spPr/>
      <dgm:t>
        <a:bodyPr/>
        <a:lstStyle/>
        <a:p>
          <a:endParaRPr lang="en-US"/>
        </a:p>
      </dgm:t>
    </dgm:pt>
    <dgm:pt modelId="{E96A92F0-1117-44E6-96AB-217768026FB5}" type="pres">
      <dgm:prSet presAssocID="{40236A51-B318-42CA-878F-68B466F1E2C1}" presName="linear" presStyleCnt="0">
        <dgm:presLayoutVars>
          <dgm:animLvl val="lvl"/>
          <dgm:resizeHandles val="exact"/>
        </dgm:presLayoutVars>
      </dgm:prSet>
      <dgm:spPr/>
      <dgm:t>
        <a:bodyPr/>
        <a:lstStyle/>
        <a:p>
          <a:endParaRPr lang="en-US"/>
        </a:p>
      </dgm:t>
    </dgm:pt>
    <dgm:pt modelId="{E4BDC371-127B-462F-84BD-B3B0CB9B3A48}" type="pres">
      <dgm:prSet presAssocID="{42B82BB3-AEB6-4003-A5AA-93574E1B49A6}" presName="parentText" presStyleLbl="node1" presStyleIdx="0" presStyleCnt="1">
        <dgm:presLayoutVars>
          <dgm:chMax val="0"/>
          <dgm:bulletEnabled val="1"/>
        </dgm:presLayoutVars>
      </dgm:prSet>
      <dgm:spPr/>
      <dgm:t>
        <a:bodyPr/>
        <a:lstStyle/>
        <a:p>
          <a:endParaRPr lang="en-US"/>
        </a:p>
      </dgm:t>
    </dgm:pt>
  </dgm:ptLst>
  <dgm:cxnLst>
    <dgm:cxn modelId="{AD5AEACC-4AC7-4CC2-961F-ECD5C083E55F}" srcId="{40236A51-B318-42CA-878F-68B466F1E2C1}" destId="{42B82BB3-AEB6-4003-A5AA-93574E1B49A6}" srcOrd="0" destOrd="0" parTransId="{65CF8828-30E4-4308-8E43-240A5629AAC7}" sibTransId="{90F1F205-BDB1-4668-A050-58B79671AAB5}"/>
    <dgm:cxn modelId="{C564F885-853E-4081-978B-DE9F91356E6F}" type="presOf" srcId="{42B82BB3-AEB6-4003-A5AA-93574E1B49A6}" destId="{E4BDC371-127B-462F-84BD-B3B0CB9B3A48}" srcOrd="0" destOrd="0" presId="urn:microsoft.com/office/officeart/2005/8/layout/vList2"/>
    <dgm:cxn modelId="{7F1A8B76-9B7F-4B42-9C55-5994AA414358}" type="presOf" srcId="{40236A51-B318-42CA-878F-68B466F1E2C1}" destId="{E96A92F0-1117-44E6-96AB-217768026FB5}" srcOrd="0" destOrd="0" presId="urn:microsoft.com/office/officeart/2005/8/layout/vList2"/>
    <dgm:cxn modelId="{33E48D9E-9256-432D-81C1-D98D7456C038}" type="presParOf" srcId="{E96A92F0-1117-44E6-96AB-217768026FB5}" destId="{E4BDC371-127B-462F-84BD-B3B0CB9B3A48}" srcOrd="0"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24CE2AB2-7FC4-477A-ADD6-529BACBB0464}"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918D0532-22BC-432F-A61A-CF09DB09C84D}">
      <dgm:prSet custT="1"/>
      <dgm:spPr>
        <a:scene3d>
          <a:camera prst="orthographicFront">
            <a:rot lat="0" lon="0" rev="0"/>
          </a:camera>
          <a:lightRig rig="threePt" dir="t">
            <a:rot lat="0" lon="0" rev="1200000"/>
          </a:lightRig>
        </a:scene3d>
        <a:sp3d>
          <a:bevelT w="63500" h="25400" prst="slope"/>
        </a:sp3d>
      </dgm:spPr>
      <dgm:t>
        <a:bodyPr/>
        <a:lstStyle/>
        <a:p>
          <a:pPr algn="ctr" rtl="0"/>
          <a:r>
            <a:rPr lang="en-US" sz="4400" dirty="0" smtClean="0">
              <a:ln>
                <a:solidFill>
                  <a:srgbClr val="FF0000"/>
                </a:solidFill>
              </a:ln>
              <a:solidFill>
                <a:srgbClr val="002060"/>
              </a:solidFill>
            </a:rPr>
            <a:t>CRANIAL NERVE DISORDERS</a:t>
          </a:r>
          <a:endParaRPr lang="en-US" sz="4400" dirty="0">
            <a:ln>
              <a:solidFill>
                <a:srgbClr val="FF0000"/>
              </a:solidFill>
            </a:ln>
            <a:solidFill>
              <a:srgbClr val="002060"/>
            </a:solidFill>
          </a:endParaRPr>
        </a:p>
      </dgm:t>
    </dgm:pt>
    <dgm:pt modelId="{2AEF5381-F412-450E-98FB-9A78E2379E85}" type="parTrans" cxnId="{059CC492-EAC4-4008-9DF9-DD87997F2664}">
      <dgm:prSet/>
      <dgm:spPr/>
      <dgm:t>
        <a:bodyPr/>
        <a:lstStyle/>
        <a:p>
          <a:endParaRPr lang="en-US"/>
        </a:p>
      </dgm:t>
    </dgm:pt>
    <dgm:pt modelId="{013A2546-7808-4D33-B125-298633E55912}" type="sibTrans" cxnId="{059CC492-EAC4-4008-9DF9-DD87997F2664}">
      <dgm:prSet/>
      <dgm:spPr/>
      <dgm:t>
        <a:bodyPr/>
        <a:lstStyle/>
        <a:p>
          <a:endParaRPr lang="en-US"/>
        </a:p>
      </dgm:t>
    </dgm:pt>
    <dgm:pt modelId="{BAC479BA-015B-4869-88F3-FC8741BA97AB}" type="pres">
      <dgm:prSet presAssocID="{24CE2AB2-7FC4-477A-ADD6-529BACBB0464}" presName="linear" presStyleCnt="0">
        <dgm:presLayoutVars>
          <dgm:animLvl val="lvl"/>
          <dgm:resizeHandles val="exact"/>
        </dgm:presLayoutVars>
      </dgm:prSet>
      <dgm:spPr/>
      <dgm:t>
        <a:bodyPr/>
        <a:lstStyle/>
        <a:p>
          <a:endParaRPr lang="en-US"/>
        </a:p>
      </dgm:t>
    </dgm:pt>
    <dgm:pt modelId="{45A07AA2-C643-4BAC-8834-9AADFB23FCAE}" type="pres">
      <dgm:prSet presAssocID="{918D0532-22BC-432F-A61A-CF09DB09C84D}" presName="parentText" presStyleLbl="node1" presStyleIdx="0" presStyleCnt="1">
        <dgm:presLayoutVars>
          <dgm:chMax val="0"/>
          <dgm:bulletEnabled val="1"/>
        </dgm:presLayoutVars>
      </dgm:prSet>
      <dgm:spPr/>
      <dgm:t>
        <a:bodyPr/>
        <a:lstStyle/>
        <a:p>
          <a:endParaRPr lang="en-US"/>
        </a:p>
      </dgm:t>
    </dgm:pt>
  </dgm:ptLst>
  <dgm:cxnLst>
    <dgm:cxn modelId="{059CC492-EAC4-4008-9DF9-DD87997F2664}" srcId="{24CE2AB2-7FC4-477A-ADD6-529BACBB0464}" destId="{918D0532-22BC-432F-A61A-CF09DB09C84D}" srcOrd="0" destOrd="0" parTransId="{2AEF5381-F412-450E-98FB-9A78E2379E85}" sibTransId="{013A2546-7808-4D33-B125-298633E55912}"/>
    <dgm:cxn modelId="{82AD12CE-2604-444F-A7C3-E62000968656}" type="presOf" srcId="{24CE2AB2-7FC4-477A-ADD6-529BACBB0464}" destId="{BAC479BA-015B-4869-88F3-FC8741BA97AB}" srcOrd="0" destOrd="0" presId="urn:microsoft.com/office/officeart/2005/8/layout/vList2"/>
    <dgm:cxn modelId="{CCA41D10-8C2D-4539-AF00-75156B594940}" type="presOf" srcId="{918D0532-22BC-432F-A61A-CF09DB09C84D}" destId="{45A07AA2-C643-4BAC-8834-9AADFB23FCAE}" srcOrd="0" destOrd="0" presId="urn:microsoft.com/office/officeart/2005/8/layout/vList2"/>
    <dgm:cxn modelId="{BEA26F46-C6A2-4ECE-8EE6-650828AE981E}" type="presParOf" srcId="{BAC479BA-015B-4869-88F3-FC8741BA97AB}" destId="{45A07AA2-C643-4BAC-8834-9AADFB23FCAE}"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FFA3E-660F-4197-9981-3D6B4F1F2438}" type="datetimeFigureOut">
              <a:rPr lang="en-US" smtClean="0"/>
              <a:pPr/>
              <a:t>1/31/2015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B83B2-D16F-4809-B6C4-EADB892ACE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EB83B2-D16F-4809-B6C4-EADB892ACE8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50938" y="692150"/>
            <a:ext cx="4556125" cy="3416300"/>
          </a:xfrm>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50938" y="692150"/>
            <a:ext cx="4556125" cy="3416300"/>
          </a:xfrm>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EB83B2-D16F-4809-B6C4-EADB892ACE8C}" type="slidenum">
              <a:rPr lang="en-US" smtClean="0"/>
              <a:pPr/>
              <a:t>394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CE41F3-28FF-4E59-B671-6F5D0CAFE0E1}" type="datetime1">
              <a:rPr lang="en-US" smtClean="0"/>
              <a:pPr/>
              <a:t>1/31/2015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
        <p:nvSpPr>
          <p:cNvPr id="6" name="Slide Number Placeholder 5"/>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2.5"/>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 calcmode="lin" valueType="num">
                                      <p:cBhvr>
                                        <p:cTn id="9" dur="2000" fill="hold"/>
                                        <p:tgtEl>
                                          <p:spTgt spid="2"/>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2"/>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C8680-5C0E-4726-8204-9BE979162F7F}" type="datetime1">
              <a:rPr lang="en-US" smtClean="0"/>
              <a:pPr/>
              <a:t>1/31/2015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
        <p:nvSpPr>
          <p:cNvPr id="6" name="Slide Number Placeholder 5"/>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7D60AC-02B9-4679-83B7-3980850712CD}" type="datetime1">
              <a:rPr lang="en-US" smtClean="0"/>
              <a:pPr/>
              <a:t>1/31/2015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
        <p:nvSpPr>
          <p:cNvPr id="6" name="Slide Number Placeholder 5"/>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44898ED-430E-4AF2-8070-11C6FBC56B23}"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3ACC1A-97FA-4071-BE97-630805CDACEA}"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C5F9A6B-87D1-432B-851A-6BE80BD550B0}" type="slidenum">
              <a:rPr lang="en-US"/>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6B6A65D-00E5-4325-B150-EFD6D00305AE}" type="slidenum">
              <a:rPr lang="en-US"/>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461EE5-3041-415F-8638-C39777780F17}" type="slidenum">
              <a:rPr lang="en-US"/>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3BF74FA-B043-4F0A-AF40-7CA9529B2127}" type="slidenum">
              <a:rPr lang="en-US"/>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F60FBC-7A5F-4771-B1DF-06AAEC971A63}" type="slidenum">
              <a:rPr lang="en-US"/>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5BE7093-E6B0-493B-82D1-449304DA2AF0}"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DCA4FF-2CFE-4D92-B25E-3852226297B1}" type="datetime1">
              <a:rPr lang="en-US" smtClean="0"/>
              <a:pPr/>
              <a:t>1/31/2015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
        <p:nvSpPr>
          <p:cNvPr id="6" name="Slide Number Placeholder 5"/>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79B6FE-FED8-4A7D-8B48-A9E7722A1FAB}"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C663FA-13EE-40FF-B362-44307B44AB32}"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475F07-67B5-4C3B-B2C4-6120B079A021}" type="slidenum">
              <a:rPr lang="en-US"/>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118CF9-AA25-40F6-82D6-1C1B5920C4A3}" type="slidenum">
              <a:rPr lang="en-US"/>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44898ED-430E-4AF2-8070-11C6FBC56B23}"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57A87-DF8C-407A-8A2A-91C0FF9879F5}" type="datetime1">
              <a:rPr lang="en-US" smtClean="0"/>
              <a:pPr/>
              <a:t>1/31/2015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
        <p:nvSpPr>
          <p:cNvPr id="6" name="Slide Number Placeholder 5"/>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35A9D-2E80-4ACA-844E-EE04799AEAB1}" type="datetime1">
              <a:rPr lang="en-US" smtClean="0"/>
              <a:pPr/>
              <a:t>1/31/2015</a:t>
            </a:fld>
            <a:endParaRPr lang="en-US"/>
          </a:p>
        </p:txBody>
      </p:sp>
      <p:sp>
        <p:nvSpPr>
          <p:cNvPr id="6" name="Footer Placeholder 5"/>
          <p:cNvSpPr>
            <a:spLocks noGrp="1"/>
          </p:cNvSpPr>
          <p:nvPr>
            <p:ph type="ftr" sz="quarter" idx="11"/>
          </p:nvPr>
        </p:nvSpPr>
        <p:spPr/>
        <p:txBody>
          <a:bodyPr/>
          <a:lstStyle/>
          <a:p>
            <a:r>
              <a:rPr lang="en-US" smtClean="0"/>
              <a:t>sam</a:t>
            </a:r>
            <a:endParaRPr lang="en-US"/>
          </a:p>
        </p:txBody>
      </p:sp>
      <p:sp>
        <p:nvSpPr>
          <p:cNvPr id="7" name="Slide Number Placeholder 6"/>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175148-7A4B-4E4F-B4BC-0CB8AF0E6830}" type="datetime1">
              <a:rPr lang="en-US" smtClean="0"/>
              <a:pPr/>
              <a:t>1/31/2015</a:t>
            </a:fld>
            <a:endParaRPr lang="en-US"/>
          </a:p>
        </p:txBody>
      </p:sp>
      <p:sp>
        <p:nvSpPr>
          <p:cNvPr id="8" name="Footer Placeholder 7"/>
          <p:cNvSpPr>
            <a:spLocks noGrp="1"/>
          </p:cNvSpPr>
          <p:nvPr>
            <p:ph type="ftr" sz="quarter" idx="11"/>
          </p:nvPr>
        </p:nvSpPr>
        <p:spPr/>
        <p:txBody>
          <a:bodyPr/>
          <a:lstStyle/>
          <a:p>
            <a:r>
              <a:rPr lang="en-US" smtClean="0"/>
              <a:t>sam</a:t>
            </a:r>
            <a:endParaRPr lang="en-US"/>
          </a:p>
        </p:txBody>
      </p:sp>
      <p:sp>
        <p:nvSpPr>
          <p:cNvPr id="9" name="Slide Number Placeholder 8"/>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19828-FFED-43CB-8C41-CF3831B9DEDB}" type="datetime1">
              <a:rPr lang="en-US" smtClean="0"/>
              <a:pPr/>
              <a:t>1/31/2015</a:t>
            </a:fld>
            <a:endParaRPr lang="en-US"/>
          </a:p>
        </p:txBody>
      </p:sp>
      <p:sp>
        <p:nvSpPr>
          <p:cNvPr id="4" name="Footer Placeholder 3"/>
          <p:cNvSpPr>
            <a:spLocks noGrp="1"/>
          </p:cNvSpPr>
          <p:nvPr>
            <p:ph type="ftr" sz="quarter" idx="11"/>
          </p:nvPr>
        </p:nvSpPr>
        <p:spPr/>
        <p:txBody>
          <a:bodyPr/>
          <a:lstStyle/>
          <a:p>
            <a:r>
              <a:rPr lang="en-US" smtClean="0"/>
              <a:t>sam</a:t>
            </a:r>
            <a:endParaRPr lang="en-US"/>
          </a:p>
        </p:txBody>
      </p:sp>
      <p:sp>
        <p:nvSpPr>
          <p:cNvPr id="5" name="Slide Number Placeholder 4"/>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AE319-3476-4751-BEF1-B0992545B346}" type="datetime1">
              <a:rPr lang="en-US" smtClean="0"/>
              <a:pPr/>
              <a:t>1/31/2015</a:t>
            </a:fld>
            <a:endParaRPr lang="en-US"/>
          </a:p>
        </p:txBody>
      </p:sp>
      <p:sp>
        <p:nvSpPr>
          <p:cNvPr id="3" name="Footer Placeholder 2"/>
          <p:cNvSpPr>
            <a:spLocks noGrp="1"/>
          </p:cNvSpPr>
          <p:nvPr>
            <p:ph type="ftr" sz="quarter" idx="11"/>
          </p:nvPr>
        </p:nvSpPr>
        <p:spPr/>
        <p:txBody>
          <a:bodyPr/>
          <a:lstStyle/>
          <a:p>
            <a:r>
              <a:rPr lang="en-US" smtClean="0"/>
              <a:t>sam</a:t>
            </a:r>
            <a:endParaRPr lang="en-US"/>
          </a:p>
        </p:txBody>
      </p:sp>
      <p:sp>
        <p:nvSpPr>
          <p:cNvPr id="4" name="Slide Number Placeholder 3"/>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A8EC6-B76F-49F4-9DE8-AE9A0880B827}" type="datetime1">
              <a:rPr lang="en-US" smtClean="0"/>
              <a:pPr/>
              <a:t>1/31/2015</a:t>
            </a:fld>
            <a:endParaRPr lang="en-US"/>
          </a:p>
        </p:txBody>
      </p:sp>
      <p:sp>
        <p:nvSpPr>
          <p:cNvPr id="6" name="Footer Placeholder 5"/>
          <p:cNvSpPr>
            <a:spLocks noGrp="1"/>
          </p:cNvSpPr>
          <p:nvPr>
            <p:ph type="ftr" sz="quarter" idx="11"/>
          </p:nvPr>
        </p:nvSpPr>
        <p:spPr/>
        <p:txBody>
          <a:bodyPr/>
          <a:lstStyle/>
          <a:p>
            <a:r>
              <a:rPr lang="en-US" smtClean="0"/>
              <a:t>sam</a:t>
            </a:r>
            <a:endParaRPr lang="en-US"/>
          </a:p>
        </p:txBody>
      </p:sp>
      <p:sp>
        <p:nvSpPr>
          <p:cNvPr id="7" name="Slide Number Placeholder 6"/>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6E854-33ED-45C0-ADD6-F2A767D81408}" type="datetime1">
              <a:rPr lang="en-US" smtClean="0"/>
              <a:pPr/>
              <a:t>1/31/2015</a:t>
            </a:fld>
            <a:endParaRPr lang="en-US"/>
          </a:p>
        </p:txBody>
      </p:sp>
      <p:sp>
        <p:nvSpPr>
          <p:cNvPr id="6" name="Footer Placeholder 5"/>
          <p:cNvSpPr>
            <a:spLocks noGrp="1"/>
          </p:cNvSpPr>
          <p:nvPr>
            <p:ph type="ftr" sz="quarter" idx="11"/>
          </p:nvPr>
        </p:nvSpPr>
        <p:spPr/>
        <p:txBody>
          <a:bodyPr/>
          <a:lstStyle/>
          <a:p>
            <a:r>
              <a:rPr lang="en-US" smtClean="0"/>
              <a:t>sam</a:t>
            </a:r>
            <a:endParaRPr lang="en-US"/>
          </a:p>
        </p:txBody>
      </p:sp>
      <p:sp>
        <p:nvSpPr>
          <p:cNvPr id="7" name="Slide Number Placeholder 6"/>
          <p:cNvSpPr>
            <a:spLocks noGrp="1"/>
          </p:cNvSpPr>
          <p:nvPr>
            <p:ph type="sldNum" sz="quarter" idx="12"/>
          </p:nvPr>
        </p:nvSpPr>
        <p:spPr/>
        <p:txBody>
          <a:bodyPr/>
          <a:lstStyle/>
          <a:p>
            <a:fld id="{DCB281E3-6315-402F-999E-57BB30D3C3C3}" type="slidenum">
              <a:rPr lang="en-US" smtClean="0"/>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92DE1-3B5A-425E-94A4-221961282CA0}" type="datetime1">
              <a:rPr lang="en-US" smtClean="0"/>
              <a:pPr/>
              <a:t>1/31/2015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281E3-6315-402F-999E-57BB30D3C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strVal val="#ppt_w*2.5"/>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anim calcmode="lin" valueType="num">
                                      <p:cBhvr>
                                        <p:cTn id="9" dur="2000" fill="hold"/>
                                        <p:tgtEl>
                                          <p:spTgt spid="2"/>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2"/>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500"/>
                                        <p:tgtEl>
                                          <p:spTgt spid="3">
                                            <p:txEl>
                                              <p:pRg st="0" end="0"/>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3FB1836-479A-4062-BF9F-00C3471D4E4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3" Type="http://schemas.openxmlformats.org/officeDocument/2006/relationships/diagramData" Target="../diagrams/data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n w="31550" cmpd="sng">
                  <a:solidFill>
                    <a:srgbClr val="FF0000"/>
                  </a:solidFill>
                  <a:prstDash val="solid"/>
                </a:ln>
                <a:solidFill>
                  <a:srgbClr val="002060"/>
                </a:solidFill>
                <a:effectLst>
                  <a:outerShdw blurRad="50800" dist="40000" dir="5400000" algn="tl" rotWithShape="0">
                    <a:srgbClr val="000000">
                      <a:shade val="5000"/>
                      <a:satMod val="120000"/>
                      <a:alpha val="33000"/>
                    </a:srgbClr>
                  </a:outerShdw>
                </a:effectLst>
                <a:latin typeface="Arial Rounded MT Bold" pitchFamily="34" charset="0"/>
              </a:rPr>
              <a:t>NEUROLOGICAL NURSING</a:t>
            </a:r>
            <a:r>
              <a:rPr lang="en-US" dirty="0" smtClean="0"/>
              <a:t/>
            </a:r>
            <a:br>
              <a:rPr lang="en-US" dirty="0" smtClean="0"/>
            </a:br>
            <a:r>
              <a:rPr lang="en-US" sz="3800" dirty="0" smtClean="0">
                <a:ln w="10160">
                  <a:solidFill>
                    <a:schemeClr val="tx1">
                      <a:lumMod val="95000"/>
                      <a:lumOff val="5000"/>
                    </a:schemeClr>
                  </a:solidFill>
                  <a:prstDash val="solid"/>
                </a:ln>
                <a:solidFill>
                  <a:srgbClr val="92D050"/>
                </a:solidFill>
                <a:effectLst>
                  <a:outerShdw blurRad="38100" dist="32000" dir="5400000" algn="tl">
                    <a:srgbClr val="000000">
                      <a:alpha val="30000"/>
                    </a:srgbClr>
                  </a:outerShdw>
                </a:effectLst>
                <a:latin typeface="Andalus" pitchFamily="18" charset="-78"/>
                <a:cs typeface="Andalus" pitchFamily="18" charset="-78"/>
              </a:rPr>
              <a:t>By Mr. Samson Ombati</a:t>
            </a:r>
            <a:endParaRPr lang="en-US" sz="3800" dirty="0">
              <a:ln w="10160">
                <a:solidFill>
                  <a:schemeClr val="tx1">
                    <a:lumMod val="95000"/>
                    <a:lumOff val="5000"/>
                  </a:schemeClr>
                </a:solidFill>
                <a:prstDash val="solid"/>
              </a:ln>
              <a:solidFill>
                <a:srgbClr val="92D050"/>
              </a:solidFill>
              <a:latin typeface="Andalus" pitchFamily="18" charset="-78"/>
              <a:cs typeface="Andalus" pitchFamily="18" charset="-78"/>
            </a:endParaRPr>
          </a:p>
        </p:txBody>
      </p:sp>
      <p:sp>
        <p:nvSpPr>
          <p:cNvPr id="3" name="Subtitle 2"/>
          <p:cNvSpPr>
            <a:spLocks noGrp="1"/>
          </p:cNvSpPr>
          <p:nvPr>
            <p:ph type="subTitle" idx="1"/>
          </p:nvPr>
        </p:nvSpPr>
        <p:spPr/>
        <p:txBody>
          <a:bodyPr/>
          <a:lstStyle/>
          <a:p>
            <a:r>
              <a:rPr lang="en-US" dirty="0" smtClean="0"/>
              <a:t>COURSE OUTLINE</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lstStyle/>
          <a:p>
            <a:pPr>
              <a:buNone/>
            </a:pPr>
            <a:r>
              <a:rPr lang="en-US" dirty="0" smtClean="0"/>
              <a:t>11.Trauma To the Nervous system</a:t>
            </a:r>
          </a:p>
          <a:p>
            <a:pPr>
              <a:buNone/>
            </a:pPr>
            <a:r>
              <a:rPr lang="en-US" dirty="0"/>
              <a:t>	</a:t>
            </a:r>
            <a:r>
              <a:rPr lang="en-US" dirty="0" smtClean="0"/>
              <a:t>	a) Head injury</a:t>
            </a:r>
          </a:p>
          <a:p>
            <a:pPr>
              <a:buNone/>
            </a:pPr>
            <a:r>
              <a:rPr lang="en-US" dirty="0"/>
              <a:t>	</a:t>
            </a:r>
            <a:r>
              <a:rPr lang="en-US" dirty="0" smtClean="0"/>
              <a:t>	b) Spinal cord Injury</a:t>
            </a:r>
          </a:p>
          <a:p>
            <a:pPr>
              <a:buNone/>
            </a:pPr>
            <a:r>
              <a:rPr lang="en-US" dirty="0"/>
              <a:t>	</a:t>
            </a:r>
            <a:r>
              <a:rPr lang="en-US" dirty="0" smtClean="0"/>
              <a:t>	c) Peripheral nerve injury</a:t>
            </a:r>
          </a:p>
          <a:p>
            <a:pPr>
              <a:buNone/>
            </a:pPr>
            <a:r>
              <a:rPr lang="en-US" dirty="0" smtClean="0"/>
              <a:t>12.Oncologic Disorders of CNS and Spinal cord</a:t>
            </a:r>
          </a:p>
          <a:p>
            <a:pPr>
              <a:buNone/>
            </a:pPr>
            <a:r>
              <a:rPr lang="en-US" dirty="0"/>
              <a:t>	</a:t>
            </a:r>
            <a:r>
              <a:rPr lang="en-US" dirty="0" smtClean="0"/>
              <a:t>	-Brain tumors</a:t>
            </a:r>
          </a:p>
          <a:p>
            <a:pPr>
              <a:buNone/>
            </a:pPr>
            <a:r>
              <a:rPr lang="en-US" dirty="0"/>
              <a:t>	</a:t>
            </a:r>
            <a:r>
              <a:rPr lang="en-US" dirty="0" smtClean="0"/>
              <a:t>	-Tumors of spinal cord</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914400"/>
          </a:xfrm>
        </p:spPr>
        <p:txBody>
          <a:bodyPr/>
          <a:lstStyle/>
          <a:p>
            <a:r>
              <a:rPr lang="en-US" b="1" dirty="0" smtClean="0"/>
              <a:t>DIAGNOSTIC  TESTS</a:t>
            </a:r>
            <a:endParaRPr lang="en-US" b="1" dirty="0"/>
          </a:p>
        </p:txBody>
      </p:sp>
      <p:sp>
        <p:nvSpPr>
          <p:cNvPr id="3" name="Content Placeholder 2"/>
          <p:cNvSpPr>
            <a:spLocks noGrp="1"/>
          </p:cNvSpPr>
          <p:nvPr>
            <p:ph idx="1"/>
          </p:nvPr>
        </p:nvSpPr>
        <p:spPr>
          <a:xfrm>
            <a:off x="0" y="1600200"/>
            <a:ext cx="9144000" cy="5257800"/>
          </a:xfrm>
        </p:spPr>
        <p:txBody>
          <a:bodyPr>
            <a:normAutofit/>
          </a:bodyPr>
          <a:lstStyle/>
          <a:p>
            <a:pPr marL="514350" indent="-514350">
              <a:buFont typeface="+mj-lt"/>
              <a:buAutoNum type="arabicPeriod"/>
            </a:pPr>
            <a:r>
              <a:rPr lang="en-US" b="1" dirty="0" smtClean="0">
                <a:solidFill>
                  <a:srgbClr val="C00000"/>
                </a:solidFill>
              </a:rPr>
              <a:t>COMPUTED TOMOGRAPHY SCANNING</a:t>
            </a:r>
          </a:p>
          <a:p>
            <a:pPr>
              <a:buNone/>
            </a:pPr>
            <a:r>
              <a:rPr lang="en-US" dirty="0" smtClean="0"/>
              <a:t>    A diagnostic imaging procedure that uses a combination of X-rays and computer technology to produce horizontal, or axial, images (often called slices), of the body. A CT scan shows detailed images of any part of the body, including the bones, muscles, fat, and organs. CT scans are more detailed than general X-rays.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600200"/>
          </a:xfrm>
          <a:solidFill>
            <a:schemeClr val="accent2"/>
          </a:solidFill>
        </p:spPr>
        <p:txBody>
          <a:bodyPr>
            <a:normAutofit/>
          </a:bodyPr>
          <a:lstStyle/>
          <a:p>
            <a:pPr marL="742950" indent="-742950">
              <a:buFont typeface="+mj-lt"/>
              <a:buAutoNum type="arabicPeriod" startAt="2"/>
            </a:pPr>
            <a:r>
              <a:rPr lang="en-US" sz="4000" b="1" dirty="0" smtClean="0"/>
              <a:t>POSITRON EMISSION TOMOGRAPHY(PET)</a:t>
            </a:r>
            <a:endParaRPr lang="en-US" sz="4000"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It is a computer-based nuclear imaging technique that produces images of actual organ functioning. </a:t>
            </a:r>
          </a:p>
          <a:p>
            <a:r>
              <a:rPr lang="en-US" sz="3600" dirty="0" smtClean="0"/>
              <a:t>The patient either inhales a radioactive gas or is injected with a radioactive substance that emits  positively charged particles.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101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endParaRPr lang="en-US" sz="3600" dirty="0" smtClean="0"/>
          </a:p>
          <a:p>
            <a:r>
              <a:rPr lang="en-US" sz="3600" dirty="0" smtClean="0"/>
              <a:t>In nuclear medicine, PET is a procedure that measures the metabolic activity of cells.</a:t>
            </a:r>
          </a:p>
          <a:p>
            <a:endParaRPr lang="en-US" sz="3600" dirty="0" smtClean="0"/>
          </a:p>
          <a:p>
            <a:r>
              <a:rPr lang="en-US" sz="3600" dirty="0" smtClean="0"/>
              <a:t>PET permits the measurement of blood flow, tissue composition, and brain metabolism and thus indirectly evaluates brain function.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fontScale="90000"/>
          </a:bodyPr>
          <a:lstStyle/>
          <a:p>
            <a:pPr marL="742950" indent="-742950">
              <a:buFont typeface="+mj-lt"/>
              <a:buAutoNum type="arabicPeriod" startAt="3"/>
            </a:pPr>
            <a:r>
              <a:rPr lang="en-US" b="1" dirty="0" smtClean="0"/>
              <a:t>MAGNETIC RESONANCE IMAGING (MRI)</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Magnetic resonance imaging (MRI) uses a powerful magnetic field to obtain images of different areas of the body.</a:t>
            </a:r>
          </a:p>
          <a:p>
            <a:r>
              <a:rPr lang="en-US" dirty="0" smtClean="0"/>
              <a:t>This diagnostic test involves altering hydrogen ions in the body.</a:t>
            </a:r>
          </a:p>
          <a:p>
            <a:r>
              <a:rPr lang="en-US" dirty="0" smtClean="0"/>
              <a:t>Placing the patient into a powerful magnetic field causes the hydrogen nuclei (protons) within the body to align like small magnets in a magnetic field.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400800"/>
          </a:xfrm>
        </p:spPr>
        <p:txBody>
          <a:bodyPr>
            <a:normAutofit/>
          </a:bodyPr>
          <a:lstStyle/>
          <a:p>
            <a:endParaRPr lang="en-US" sz="3600" dirty="0" smtClean="0"/>
          </a:p>
          <a:p>
            <a:r>
              <a:rPr lang="en-US" sz="3600" dirty="0" smtClean="0"/>
              <a:t>MRI has the potential for identifying a cerebral abnormality earlier and more clearly than other diagnostic tests.</a:t>
            </a:r>
          </a:p>
          <a:p>
            <a:r>
              <a:rPr lang="en-US" sz="3600" dirty="0" smtClean="0"/>
              <a:t> It can provide information about the chemical changes within cells, allowing the clinician to monitor a tumor’s response to treatment.</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4800"/>
            <a:ext cx="7772400" cy="5791200"/>
          </a:xfrm>
        </p:spPr>
        <p:txBody>
          <a:bodyPr>
            <a:normAutofit/>
          </a:bodyPr>
          <a:lstStyle/>
          <a:p>
            <a:endParaRPr lang="en-US" sz="3600" dirty="0" smtClean="0"/>
          </a:p>
          <a:p>
            <a:r>
              <a:rPr lang="en-US" sz="3600" dirty="0" smtClean="0"/>
              <a:t>It is particularly useful in the diagnosis of multiple sclerosis and can describe the activity and extent of disease in the brain and spinal cord.</a:t>
            </a:r>
          </a:p>
          <a:p>
            <a:r>
              <a:rPr lang="en-US" sz="3600" dirty="0" smtClean="0"/>
              <a:t>MRI does not involve ionizing radiation</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pPr marL="742950" indent="-742950">
              <a:buFont typeface="+mj-lt"/>
              <a:buAutoNum type="arabicPeriod" startAt="4"/>
            </a:pPr>
            <a:r>
              <a:rPr lang="en-US" b="1" dirty="0" smtClean="0"/>
              <a:t>CEREBRAL ANGIOGRAPHY</a:t>
            </a:r>
            <a:endParaRPr lang="en-US" dirty="0"/>
          </a:p>
        </p:txBody>
      </p:sp>
      <p:sp>
        <p:nvSpPr>
          <p:cNvPr id="3" name="Content Placeholder 2"/>
          <p:cNvSpPr>
            <a:spLocks noGrp="1"/>
          </p:cNvSpPr>
          <p:nvPr>
            <p:ph idx="1"/>
          </p:nvPr>
        </p:nvSpPr>
        <p:spPr>
          <a:xfrm>
            <a:off x="0" y="1600200"/>
            <a:ext cx="9144000" cy="5257800"/>
          </a:xfrm>
        </p:spPr>
        <p:txBody>
          <a:bodyPr/>
          <a:lstStyle/>
          <a:p>
            <a:r>
              <a:rPr lang="en-US" sz="3600" dirty="0" smtClean="0"/>
              <a:t>Cerebral angiography is an x-ray study of the cerebral circulation with a contrast agent injected into a selected artery. </a:t>
            </a:r>
          </a:p>
          <a:p>
            <a:r>
              <a:rPr lang="en-US" sz="3600" dirty="0" smtClean="0"/>
              <a:t>Cerebral angiography is a valuable tool to investigate vascular disease, aneurysms, and </a:t>
            </a:r>
            <a:r>
              <a:rPr lang="en-US" sz="3600" dirty="0" err="1" smtClean="0"/>
              <a:t>arteriovenous</a:t>
            </a:r>
            <a:r>
              <a:rPr lang="en-US" sz="3600" dirty="0" smtClean="0"/>
              <a:t> malformations</a:t>
            </a:r>
            <a:r>
              <a:rPr lang="en-US" dirty="0" smtClean="0"/>
              <a:t>.</a:t>
            </a:r>
          </a:p>
          <a:p>
            <a:r>
              <a:rPr lang="en-US" sz="3600" dirty="0" smtClean="0"/>
              <a:t>An X-ray of the arteries and veins to detect blockage or narrowing of the vessels.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400800"/>
          </a:xfrm>
        </p:spPr>
        <p:txBody>
          <a:bodyPr/>
          <a:lstStyle/>
          <a:p>
            <a:r>
              <a:rPr lang="en-US" sz="3600" dirty="0" smtClean="0"/>
              <a:t>It is frequently performed before craniotomy to assess the patency and adequacy of the cerebral circulation and to determine the site, size, and nature of the pathologic processes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pPr marL="742950" indent="-742950">
              <a:buFont typeface="+mj-lt"/>
              <a:buAutoNum type="arabicPeriod" startAt="5"/>
            </a:pPr>
            <a:r>
              <a:rPr lang="en-US" b="1" dirty="0" smtClean="0"/>
              <a:t>MYELOGRAPHY</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 </a:t>
            </a:r>
            <a:r>
              <a:rPr lang="en-US" sz="3600" b="1" dirty="0" smtClean="0"/>
              <a:t>myelogram is a </a:t>
            </a:r>
            <a:r>
              <a:rPr lang="en-US" sz="3600" dirty="0" smtClean="0"/>
              <a:t>procedure that uses dye injected into the spinal canal to make the structure clearly visible on X-rays.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pPr marL="742950" indent="-742950">
              <a:buFont typeface="+mj-lt"/>
              <a:buAutoNum type="arabicPeriod" startAt="6"/>
            </a:pPr>
            <a:r>
              <a:rPr lang="en-US" sz="3600" b="1" dirty="0" smtClean="0"/>
              <a:t>ELECTROENCEPHALOGRAPHY (EEG)</a:t>
            </a:r>
            <a:endParaRPr lang="en-US" sz="3600" dirty="0"/>
          </a:p>
        </p:txBody>
      </p:sp>
      <p:sp>
        <p:nvSpPr>
          <p:cNvPr id="3" name="Content Placeholder 2"/>
          <p:cNvSpPr>
            <a:spLocks noGrp="1"/>
          </p:cNvSpPr>
          <p:nvPr>
            <p:ph idx="1"/>
          </p:nvPr>
        </p:nvSpPr>
        <p:spPr>
          <a:xfrm>
            <a:off x="0" y="1371600"/>
            <a:ext cx="9144000" cy="5486400"/>
          </a:xfrm>
        </p:spPr>
        <p:txBody>
          <a:bodyPr>
            <a:normAutofit/>
          </a:bodyPr>
          <a:lstStyle/>
          <a:p>
            <a:r>
              <a:rPr lang="en-US" sz="3600" dirty="0" smtClean="0"/>
              <a:t>A procedure that records the brain's continuous electrical activity by means of electrodes attached to the scalp.</a:t>
            </a:r>
          </a:p>
          <a:p>
            <a:r>
              <a:rPr lang="en-US" sz="3600" dirty="0" smtClean="0"/>
              <a:t>The amplified activity of the neurons between any two of these electrodes is recorded on continuously moving paper; this record is called the </a:t>
            </a:r>
            <a:r>
              <a:rPr lang="en-US" sz="3600" b="1" dirty="0" smtClean="0"/>
              <a:t>encephalogram</a:t>
            </a:r>
          </a:p>
          <a:p>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109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normAutofit lnSpcReduction="10000"/>
          </a:bodyPr>
          <a:lstStyle/>
          <a:p>
            <a:r>
              <a:rPr lang="en-US" dirty="0" smtClean="0"/>
              <a:t>Other Disorders</a:t>
            </a:r>
          </a:p>
          <a:p>
            <a:pPr>
              <a:buNone/>
            </a:pPr>
            <a:r>
              <a:rPr lang="en-US" dirty="0"/>
              <a:t>	</a:t>
            </a:r>
            <a:r>
              <a:rPr lang="en-US" dirty="0" smtClean="0"/>
              <a:t>-Seizures/Epilepsy</a:t>
            </a:r>
          </a:p>
          <a:p>
            <a:pPr>
              <a:buNone/>
            </a:pPr>
            <a:r>
              <a:rPr lang="en-US" dirty="0"/>
              <a:t>	</a:t>
            </a:r>
            <a:r>
              <a:rPr lang="en-US" dirty="0" smtClean="0"/>
              <a:t>-Headache/migraines</a:t>
            </a:r>
          </a:p>
          <a:p>
            <a:r>
              <a:rPr lang="en-US" dirty="0" err="1" smtClean="0"/>
              <a:t>Paediatric</a:t>
            </a:r>
            <a:r>
              <a:rPr lang="en-US" dirty="0" smtClean="0"/>
              <a:t> Nervous system disorders</a:t>
            </a:r>
          </a:p>
          <a:p>
            <a:pPr>
              <a:buNone/>
            </a:pPr>
            <a:r>
              <a:rPr lang="en-US" dirty="0" smtClean="0"/>
              <a:t>	-Hydrocephalus</a:t>
            </a:r>
          </a:p>
          <a:p>
            <a:pPr>
              <a:buNone/>
            </a:pPr>
            <a:r>
              <a:rPr lang="en-US" dirty="0" smtClean="0"/>
              <a:t>	-Meningitis</a:t>
            </a:r>
          </a:p>
          <a:p>
            <a:pPr>
              <a:buNone/>
            </a:pPr>
            <a:r>
              <a:rPr lang="en-US" dirty="0" smtClean="0"/>
              <a:t>	-Epilepsy</a:t>
            </a:r>
          </a:p>
          <a:p>
            <a:pPr>
              <a:buNone/>
            </a:pPr>
            <a:r>
              <a:rPr lang="en-US" dirty="0" smtClean="0"/>
              <a:t>	-Microcephaly</a:t>
            </a:r>
          </a:p>
          <a:p>
            <a:pPr>
              <a:buNone/>
            </a:pPr>
            <a:r>
              <a:rPr lang="en-US" dirty="0" smtClean="0"/>
              <a:t>	- </a:t>
            </a:r>
            <a:r>
              <a:rPr lang="en-US" dirty="0" err="1" smtClean="0"/>
              <a:t>Spina</a:t>
            </a:r>
            <a:r>
              <a:rPr lang="en-US" dirty="0" smtClean="0"/>
              <a:t> bifida.</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610600" cy="1143000"/>
          </a:xfrm>
          <a:solidFill>
            <a:schemeClr val="accent2"/>
          </a:solidFill>
        </p:spPr>
        <p:txBody>
          <a:bodyPr>
            <a:noAutofit/>
          </a:bodyPr>
          <a:lstStyle/>
          <a:p>
            <a:pPr marL="514350" indent="-514350">
              <a:buFont typeface="+mj-lt"/>
              <a:buAutoNum type="arabicPeriod" startAt="7"/>
            </a:pPr>
            <a:r>
              <a:rPr lang="en-US" sz="3200" b="1" dirty="0" smtClean="0"/>
              <a:t>LUMBAR PUNCTURE AND EXAMINATION</a:t>
            </a:r>
            <a:br>
              <a:rPr lang="en-US" sz="3200" b="1" dirty="0" smtClean="0"/>
            </a:br>
            <a:r>
              <a:rPr lang="en-US" sz="3200" b="1" dirty="0" smtClean="0"/>
              <a:t>OF CSF</a:t>
            </a:r>
            <a:endParaRPr lang="en-US" sz="3200" b="1"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 lumbar puncture (spinal tap) is carried out by inserting a needle into the lumbar subarachnoid space to withdraw CSF. </a:t>
            </a:r>
          </a:p>
          <a:p>
            <a:r>
              <a:rPr lang="en-US" sz="3600" dirty="0" smtClean="0"/>
              <a:t>The needle is usually inserted into the subarachnoid space between the third and fourth or fourth and fifth lumbar vertebrae</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110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LP.gif"/>
          <p:cNvPicPr>
            <a:picLocks noGrp="1" noChangeAspect="1"/>
          </p:cNvPicPr>
          <p:nvPr>
            <p:ph idx="1"/>
          </p:nvPr>
        </p:nvPicPr>
        <p:blipFill>
          <a:blip r:embed="rId2"/>
          <a:stretch>
            <a:fillRect/>
          </a:stretch>
        </p:blipFill>
        <p:spPr>
          <a:xfrm>
            <a:off x="0" y="381000"/>
            <a:ext cx="9144000" cy="5943600"/>
          </a:xfrm>
        </p:spPr>
      </p:pic>
      <p:sp>
        <p:nvSpPr>
          <p:cNvPr id="4" name="Footer Placeholder 3"/>
          <p:cNvSpPr>
            <a:spLocks noGrp="1"/>
          </p:cNvSpPr>
          <p:nvPr>
            <p:ph type="ftr" sz="quarter" idx="11"/>
          </p:nvPr>
        </p:nvSpPr>
        <p:spPr/>
        <p:txBody>
          <a:bodyPr/>
          <a:lstStyle/>
          <a:p>
            <a:r>
              <a:rPr lang="en-US" smtClean="0"/>
              <a:t>sam</a:t>
            </a:r>
            <a:endParaRPr lang="en-US"/>
          </a:p>
        </p:txBody>
      </p:sp>
      <p:sp>
        <p:nvSpPr>
          <p:cNvPr id="5" name="Slide Number Placeholder 4"/>
          <p:cNvSpPr>
            <a:spLocks noGrp="1"/>
          </p:cNvSpPr>
          <p:nvPr>
            <p:ph type="sldNum" sz="quarter" idx="12"/>
          </p:nvPr>
        </p:nvSpPr>
        <p:spPr/>
        <p:txBody>
          <a:bodyPr/>
          <a:lstStyle/>
          <a:p>
            <a:fld id="{DCB281E3-6315-402F-999E-57BB30D3C3C3}" type="slidenum">
              <a:rPr lang="en-US" smtClean="0"/>
              <a:pPr/>
              <a:t>111</a:t>
            </a:fld>
            <a:endParaRPr lang="en-US"/>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Because the spinal cord divides into a sheaf of nerves at the first lumbar vertebra, insertion of the needle below the level of the third lumbar vertebra prevents puncture of the spinal cord</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112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INDICATIONS OF LP</a:t>
            </a:r>
            <a:endParaRPr lang="en-US" b="1" dirty="0"/>
          </a:p>
        </p:txBody>
      </p:sp>
      <p:sp>
        <p:nvSpPr>
          <p:cNvPr id="3" name="Content Placeholder 2"/>
          <p:cNvSpPr>
            <a:spLocks noGrp="1"/>
          </p:cNvSpPr>
          <p:nvPr>
            <p:ph idx="1"/>
          </p:nvPr>
        </p:nvSpPr>
        <p:spPr>
          <a:xfrm>
            <a:off x="0" y="1600200"/>
            <a:ext cx="9144000" cy="5105400"/>
          </a:xfrm>
        </p:spPr>
        <p:txBody>
          <a:bodyPr/>
          <a:lstStyle/>
          <a:p>
            <a:r>
              <a:rPr lang="en-US" dirty="0" smtClean="0"/>
              <a:t>To obtain CSF for examination</a:t>
            </a:r>
          </a:p>
          <a:p>
            <a:r>
              <a:rPr lang="en-US" dirty="0" smtClean="0"/>
              <a:t>To measure and reduce CSF pressure, </a:t>
            </a:r>
          </a:p>
          <a:p>
            <a:r>
              <a:rPr lang="en-US" dirty="0" smtClean="0"/>
              <a:t>To determine the presence or absence of blood in the CSF, </a:t>
            </a:r>
          </a:p>
          <a:p>
            <a:r>
              <a:rPr lang="en-US" dirty="0" smtClean="0"/>
              <a:t>To detect spinal subarachnoid block, and </a:t>
            </a:r>
          </a:p>
          <a:p>
            <a:r>
              <a:rPr lang="en-US" dirty="0" smtClean="0"/>
              <a:t>To administer antibiotics </a:t>
            </a:r>
            <a:r>
              <a:rPr lang="en-US" dirty="0" err="1" smtClean="0"/>
              <a:t>intrathecally</a:t>
            </a:r>
            <a:r>
              <a:rPr lang="en-US" dirty="0" smtClean="0"/>
              <a:t> (into the spinal canal) in certain cases of infection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113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248400"/>
          </a:xfrm>
        </p:spPr>
        <p:txBody>
          <a:bodyPr/>
          <a:lstStyle/>
          <a:p>
            <a:pPr>
              <a:buNone/>
            </a:pPr>
            <a:r>
              <a:rPr lang="en-US" sz="3600" dirty="0" smtClean="0"/>
              <a:t>NB:A lumbar puncture may be risky in the presence of an intracranial mass lesion because intracranial pressure is decreased by the removal of CSF, and the brain may </a:t>
            </a:r>
            <a:r>
              <a:rPr lang="en-US" sz="3600" dirty="0" err="1" smtClean="0"/>
              <a:t>herniate</a:t>
            </a:r>
            <a:r>
              <a:rPr lang="en-US" sz="3600" dirty="0" smtClean="0"/>
              <a:t> downward through the </a:t>
            </a:r>
            <a:r>
              <a:rPr lang="en-US" sz="3600" dirty="0" err="1" smtClean="0"/>
              <a:t>tentorium</a:t>
            </a:r>
            <a:r>
              <a:rPr lang="en-US" sz="3600" dirty="0" smtClean="0"/>
              <a:t> and the foramen magnum.</a:t>
            </a:r>
          </a:p>
          <a:p>
            <a:pPr>
              <a:buNone/>
            </a:pPr>
            <a:r>
              <a:rPr lang="en-US" sz="3600" dirty="0" smtClean="0"/>
              <a:t>LP is also CONTRA INDICATED in patients with increased intracranial pressure</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114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Cerebrospinal Fluid Analysis</a:t>
            </a:r>
            <a:endParaRPr lang="en-US" dirty="0"/>
          </a:p>
        </p:txBody>
      </p:sp>
      <p:sp>
        <p:nvSpPr>
          <p:cNvPr id="3" name="Content Placeholder 2"/>
          <p:cNvSpPr>
            <a:spLocks noGrp="1"/>
          </p:cNvSpPr>
          <p:nvPr>
            <p:ph idx="1"/>
          </p:nvPr>
        </p:nvSpPr>
        <p:spPr>
          <a:xfrm>
            <a:off x="0" y="1981200"/>
            <a:ext cx="9144000" cy="4876800"/>
          </a:xfrm>
        </p:spPr>
        <p:txBody>
          <a:bodyPr/>
          <a:lstStyle/>
          <a:p>
            <a:r>
              <a:rPr lang="en-US" dirty="0" smtClean="0"/>
              <a:t>The CSF should be clear and colorless. </a:t>
            </a:r>
          </a:p>
          <a:p>
            <a:r>
              <a:rPr lang="en-US" dirty="0" smtClean="0"/>
              <a:t>Pink, blood-tinged, or grossly bloody CSF may indicate a cerebral contusion, laceration, or subarachnoid hemorrhage. </a:t>
            </a:r>
          </a:p>
          <a:p>
            <a:r>
              <a:rPr lang="en-US" dirty="0" smtClean="0"/>
              <a:t>Sometimes with a difficult lumbar puncture, the CSF initially is bloody because of local trauma but</a:t>
            </a:r>
          </a:p>
          <a:p>
            <a:pPr>
              <a:buNone/>
            </a:pPr>
            <a:r>
              <a:rPr lang="en-US" dirty="0" smtClean="0"/>
              <a:t>then becomes clearer</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9144000" cy="4876800"/>
          </a:xfrm>
        </p:spPr>
        <p:txBody>
          <a:bodyPr/>
          <a:lstStyle/>
          <a:p>
            <a:r>
              <a:rPr lang="en-US" dirty="0" smtClean="0"/>
              <a:t>The specimens are obtained for cell count, culture, and glucose and protein testing</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116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OF LP</a:t>
            </a:r>
            <a:endParaRPr lang="en-US" dirty="0"/>
          </a:p>
        </p:txBody>
      </p:sp>
      <p:sp>
        <p:nvSpPr>
          <p:cNvPr id="3" name="Content Placeholder 2"/>
          <p:cNvSpPr>
            <a:spLocks noGrp="1"/>
          </p:cNvSpPr>
          <p:nvPr>
            <p:ph idx="1"/>
          </p:nvPr>
        </p:nvSpPr>
        <p:spPr>
          <a:xfrm>
            <a:off x="0" y="1600200"/>
            <a:ext cx="9144000" cy="5257800"/>
          </a:xfrm>
        </p:spPr>
        <p:txBody>
          <a:bodyPr/>
          <a:lstStyle/>
          <a:p>
            <a:r>
              <a:rPr lang="en-US" sz="3600" b="1" dirty="0" smtClean="0"/>
              <a:t>A post–lumbar puncture headache</a:t>
            </a:r>
            <a:r>
              <a:rPr lang="en-US" sz="3600" dirty="0" smtClean="0"/>
              <a:t>, ranging from mild to severe, may appear a few hours to several days after the procedure. </a:t>
            </a:r>
          </a:p>
          <a:p>
            <a:r>
              <a:rPr lang="en-US" sz="3600" dirty="0" smtClean="0"/>
              <a:t>This is the most common complication, occurring in 15% to 30% of patients . </a:t>
            </a:r>
          </a:p>
          <a:p>
            <a:r>
              <a:rPr lang="en-US" sz="3600" dirty="0" smtClean="0"/>
              <a:t>It is a throbbing bi-frontal or occipital headache, dull and deep in character</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117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lstStyle/>
          <a:p>
            <a:r>
              <a:rPr lang="en-US" sz="3600" dirty="0" smtClean="0"/>
              <a:t> It is particularly severe on sitting or standing but lessens or disappears when the patient lies down.</a:t>
            </a:r>
          </a:p>
          <a:p>
            <a:r>
              <a:rPr lang="en-US" sz="3600" dirty="0" smtClean="0"/>
              <a:t>The headache is caused by CSF leakage at the puncture site.</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118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r>
              <a:rPr lang="en-US" sz="3600" dirty="0" smtClean="0"/>
              <a:t>The post puncture headache is usually managed by </a:t>
            </a:r>
            <a:r>
              <a:rPr lang="en-US" sz="3600" b="1" dirty="0" smtClean="0"/>
              <a:t>bed rest, analgesic agents, and hydration . </a:t>
            </a:r>
          </a:p>
          <a:p>
            <a:r>
              <a:rPr lang="en-US" sz="3600" dirty="0" smtClean="0"/>
              <a:t>Occasionally, if the headache persists, the epidural blood patch technique may be used. </a:t>
            </a:r>
          </a:p>
          <a:p>
            <a:r>
              <a:rPr lang="en-US" sz="3600" dirty="0" smtClean="0"/>
              <a:t>Blood is withdrawn from the </a:t>
            </a:r>
            <a:r>
              <a:rPr lang="en-US" sz="3600" dirty="0" err="1" smtClean="0"/>
              <a:t>antecubital</a:t>
            </a:r>
            <a:r>
              <a:rPr lang="en-US" sz="3600" dirty="0" smtClean="0"/>
              <a:t> vein and injected into the epidural space, usually at the site of the previous spinal puncture.</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119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a:xfrm>
            <a:off x="0" y="1600200"/>
            <a:ext cx="8991600" cy="5257800"/>
          </a:xfrm>
        </p:spPr>
        <p:txBody>
          <a:bodyPr/>
          <a:lstStyle/>
          <a:p>
            <a:pPr>
              <a:buNone/>
            </a:pPr>
            <a:r>
              <a:rPr lang="en-US" dirty="0" smtClean="0"/>
              <a:t>BROAD OBJECTIVE</a:t>
            </a:r>
          </a:p>
          <a:p>
            <a:r>
              <a:rPr lang="en-US" dirty="0" smtClean="0"/>
              <a:t>At the end of the course, the student will be able to  acquired knowledge on </a:t>
            </a:r>
            <a:r>
              <a:rPr lang="en-US" dirty="0" err="1" smtClean="0"/>
              <a:t>aetiology</a:t>
            </a:r>
            <a:r>
              <a:rPr lang="en-US" dirty="0" smtClean="0"/>
              <a:t> of various disorders affecting the nervous system, </a:t>
            </a:r>
            <a:r>
              <a:rPr lang="en-US" dirty="0" err="1" smtClean="0"/>
              <a:t>assesement</a:t>
            </a:r>
            <a:r>
              <a:rPr lang="en-US" dirty="0" smtClean="0"/>
              <a:t> and management of these disorders.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complications</a:t>
            </a:r>
            <a:endParaRPr lang="en-US" dirty="0"/>
          </a:p>
        </p:txBody>
      </p:sp>
      <p:sp>
        <p:nvSpPr>
          <p:cNvPr id="3" name="Content Placeholder 2"/>
          <p:cNvSpPr>
            <a:spLocks noGrp="1"/>
          </p:cNvSpPr>
          <p:nvPr>
            <p:ph idx="1"/>
          </p:nvPr>
        </p:nvSpPr>
        <p:spPr>
          <a:xfrm>
            <a:off x="0" y="1981200"/>
            <a:ext cx="9144000" cy="4876800"/>
          </a:xfrm>
        </p:spPr>
        <p:txBody>
          <a:bodyPr/>
          <a:lstStyle/>
          <a:p>
            <a:r>
              <a:rPr lang="en-US" dirty="0" err="1" smtClean="0"/>
              <a:t>Herniation</a:t>
            </a:r>
            <a:r>
              <a:rPr lang="en-US" dirty="0" smtClean="0"/>
              <a:t> of the intracranial contents</a:t>
            </a:r>
          </a:p>
          <a:p>
            <a:r>
              <a:rPr lang="en-US" dirty="0" smtClean="0"/>
              <a:t>spinal epidural abscess,</a:t>
            </a:r>
          </a:p>
          <a:p>
            <a:r>
              <a:rPr lang="en-US" dirty="0" smtClean="0"/>
              <a:t>spinal epidural hematoma, and</a:t>
            </a:r>
          </a:p>
          <a:p>
            <a:r>
              <a:rPr lang="en-US" dirty="0" smtClean="0"/>
              <a:t> meningitis ; a rare but serious complications of lumbar puncture. </a:t>
            </a:r>
          </a:p>
          <a:p>
            <a:r>
              <a:rPr lang="en-US" dirty="0" smtClean="0"/>
              <a:t>temporary voiding problems, </a:t>
            </a:r>
          </a:p>
          <a:p>
            <a:r>
              <a:rPr lang="en-US" dirty="0" smtClean="0"/>
              <a:t>slight elevation of temperature,</a:t>
            </a:r>
          </a:p>
          <a:p>
            <a:r>
              <a:rPr lang="en-US" dirty="0" smtClean="0"/>
              <a:t>backache or spasms, and stiffness of the neck.</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Guidelines for Assisting with a Lumbar Puncture</a:t>
            </a:r>
            <a:endParaRPr lang="en-US" dirty="0"/>
          </a:p>
        </p:txBody>
      </p:sp>
      <p:sp>
        <p:nvSpPr>
          <p:cNvPr id="3" name="Content Placeholder 2"/>
          <p:cNvSpPr>
            <a:spLocks noGrp="1"/>
          </p:cNvSpPr>
          <p:nvPr>
            <p:ph idx="1"/>
          </p:nvPr>
        </p:nvSpPr>
        <p:spPr>
          <a:xfrm>
            <a:off x="0" y="1981200"/>
            <a:ext cx="9144000" cy="4876800"/>
          </a:xfrm>
        </p:spPr>
        <p:txBody>
          <a:bodyPr/>
          <a:lstStyle/>
          <a:p>
            <a:pPr>
              <a:buNone/>
            </a:pPr>
            <a:r>
              <a:rPr lang="en-US" b="1" dirty="0" smtClean="0"/>
              <a:t>Pre procedure</a:t>
            </a:r>
          </a:p>
          <a:p>
            <a:pPr>
              <a:buNone/>
            </a:pPr>
            <a:r>
              <a:rPr lang="en-US" dirty="0" smtClean="0"/>
              <a:t>1. Determine whether written consent for the procedure has been obtained.</a:t>
            </a:r>
          </a:p>
          <a:p>
            <a:pPr>
              <a:buNone/>
            </a:pPr>
            <a:r>
              <a:rPr lang="en-US" dirty="0" smtClean="0"/>
              <a:t>2. Explain the procedure to the patient and describe sensations that are likely during the procedure (</a:t>
            </a:r>
            <a:r>
              <a:rPr lang="en-US" dirty="0" err="1" smtClean="0"/>
              <a:t>ie</a:t>
            </a:r>
            <a:r>
              <a:rPr lang="en-US" dirty="0" smtClean="0"/>
              <a:t>, a sensation of cold as the site is cleansed with solution, a needle prick when local anesthetic is injected).</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324600"/>
          </a:xfrm>
        </p:spPr>
        <p:txBody>
          <a:bodyPr/>
          <a:lstStyle/>
          <a:p>
            <a:pPr>
              <a:buNone/>
            </a:pPr>
            <a:r>
              <a:rPr lang="en-US" dirty="0" smtClean="0"/>
              <a:t>3. Determine whether the patient has any questions or misconceptions about the procedure; reassure the patient that the needle will not enter the spinal cord or cause paralysis.</a:t>
            </a:r>
          </a:p>
          <a:p>
            <a:pPr>
              <a:buNone/>
            </a:pPr>
            <a:r>
              <a:rPr lang="en-US" dirty="0" smtClean="0"/>
              <a:t>4. Instruct the patient to void before the procedure</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752600"/>
          </a:xfrm>
        </p:spPr>
        <p:txBody>
          <a:bodyPr>
            <a:normAutofit fontScale="90000"/>
          </a:bodyPr>
          <a:lstStyle/>
          <a:p>
            <a:r>
              <a:rPr lang="en-US" b="1" dirty="0" smtClean="0"/>
              <a:t>Procedure (performed by the physician)</a:t>
            </a:r>
            <a:br>
              <a:rPr lang="en-US" b="1" dirty="0" smtClean="0"/>
            </a:br>
            <a:endParaRPr lang="en-US" dirty="0"/>
          </a:p>
        </p:txBody>
      </p:sp>
      <p:sp>
        <p:nvSpPr>
          <p:cNvPr id="3" name="Content Placeholder 2"/>
          <p:cNvSpPr>
            <a:spLocks noGrp="1"/>
          </p:cNvSpPr>
          <p:nvPr>
            <p:ph idx="1"/>
          </p:nvPr>
        </p:nvSpPr>
        <p:spPr>
          <a:xfrm>
            <a:off x="0" y="1447800"/>
            <a:ext cx="9144000" cy="5334000"/>
          </a:xfrm>
        </p:spPr>
        <p:txBody>
          <a:bodyPr/>
          <a:lstStyle/>
          <a:p>
            <a:pPr marL="514350" indent="-514350">
              <a:buAutoNum type="arabicPeriod"/>
            </a:pPr>
            <a:r>
              <a:rPr lang="en-US" sz="3600" dirty="0" smtClean="0"/>
              <a:t>The patient is positioned on one side at the edge of the bed or examining table with back toward the physician; the thighs and legs are flexed as much as possible to increase the space between the </a:t>
            </a:r>
            <a:r>
              <a:rPr lang="en-US" sz="3600" dirty="0" err="1" smtClean="0"/>
              <a:t>spinous</a:t>
            </a:r>
            <a:r>
              <a:rPr lang="en-US" sz="3600" dirty="0" smtClean="0"/>
              <a:t> processes of the vertebrae, for easier entry into the subarachnoid space</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248400"/>
          </a:xfrm>
        </p:spPr>
        <p:txBody>
          <a:bodyPr/>
          <a:lstStyle/>
          <a:p>
            <a:pPr>
              <a:buNone/>
            </a:pPr>
            <a:r>
              <a:rPr lang="en-US" dirty="0" smtClean="0"/>
              <a:t>2</a:t>
            </a:r>
            <a:r>
              <a:rPr lang="en-US" sz="3600" dirty="0" smtClean="0"/>
              <a:t>. A small pillow may be placed under the patient’s head to maintain the spine in a horizontal position; a pillow may be placed between the legs to prevent the upper leg from rolling forward</a:t>
            </a:r>
          </a:p>
          <a:p>
            <a:pPr>
              <a:buNone/>
            </a:pPr>
            <a:r>
              <a:rPr lang="en-US" sz="3600" dirty="0" smtClean="0"/>
              <a:t>3. The nurse assists the patient to maintain the position to avoid sudden movement, which can produce a traumatic (bloody) tap</a:t>
            </a:r>
            <a:r>
              <a:rPr lang="en-US" dirty="0" smtClean="0"/>
              <a:t>.</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172200"/>
          </a:xfrm>
        </p:spPr>
        <p:txBody>
          <a:bodyPr/>
          <a:lstStyle/>
          <a:p>
            <a:pPr>
              <a:buNone/>
            </a:pPr>
            <a:r>
              <a:rPr lang="en-US" dirty="0" smtClean="0"/>
              <a:t>4. </a:t>
            </a:r>
            <a:r>
              <a:rPr lang="en-US" sz="3600" dirty="0" smtClean="0"/>
              <a:t>The patient is encouraged to relax and is instructed to breathe normally, because hyperventilation may lower an elevated pressure</a:t>
            </a:r>
          </a:p>
          <a:p>
            <a:pPr>
              <a:buNone/>
            </a:pPr>
            <a:r>
              <a:rPr lang="en-US" sz="3600" dirty="0" smtClean="0"/>
              <a:t>5. The nurse describes the procedure step by step to the patient as it proceeds.</a:t>
            </a:r>
          </a:p>
          <a:p>
            <a:pPr>
              <a:buNone/>
            </a:pPr>
            <a:r>
              <a:rPr lang="en-US" sz="3600" dirty="0" smtClean="0"/>
              <a:t>6. The physician cleanses the puncture site with an antiseptic solution and drapes the site</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lstStyle/>
          <a:p>
            <a:pPr>
              <a:buNone/>
            </a:pPr>
            <a:r>
              <a:rPr lang="en-US" dirty="0" smtClean="0"/>
              <a:t>7</a:t>
            </a:r>
            <a:r>
              <a:rPr lang="en-US" sz="3600" dirty="0" smtClean="0"/>
              <a:t>. Local anesthetic is injected to numb the puncture site, and then a spinal needle is inserted into the subarachnoid space through the third and fourth or fourth and fifth lumbar </a:t>
            </a:r>
            <a:r>
              <a:rPr lang="en-US" sz="3600" dirty="0" err="1" smtClean="0"/>
              <a:t>interspace</a:t>
            </a:r>
            <a:r>
              <a:rPr lang="en-US" sz="3600" dirty="0" smtClean="0"/>
              <a:t>.</a:t>
            </a:r>
          </a:p>
          <a:p>
            <a:pPr>
              <a:buNone/>
            </a:pPr>
            <a:r>
              <a:rPr lang="en-US" sz="3600" dirty="0" smtClean="0"/>
              <a:t>8. A specimen of CSF is removed and usually collected in three test tubes, labeled in order of collection. A pressure reading may be obtained. The needle is withdrawn</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981200"/>
            <a:ext cx="9144000" cy="4876800"/>
          </a:xfrm>
        </p:spPr>
        <p:txBody>
          <a:bodyPr/>
          <a:lstStyle/>
          <a:p>
            <a:pPr>
              <a:buNone/>
            </a:pPr>
            <a:r>
              <a:rPr lang="en-US" sz="3600" dirty="0" smtClean="0"/>
              <a:t>9. A small dressing is applied to the puncture site.</a:t>
            </a:r>
          </a:p>
          <a:p>
            <a:pPr>
              <a:buNone/>
            </a:pPr>
            <a:r>
              <a:rPr lang="en-US" sz="3600" dirty="0" smtClean="0"/>
              <a:t>10. The tubes of CSF are sent to the laboratory immediately</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LUMBAR PUNCTURE</a:t>
            </a:r>
            <a:endParaRPr lang="en-US" dirty="0"/>
          </a:p>
        </p:txBody>
      </p:sp>
      <p:sp>
        <p:nvSpPr>
          <p:cNvPr id="3" name="Content Placeholder 2"/>
          <p:cNvSpPr>
            <a:spLocks noGrp="1"/>
          </p:cNvSpPr>
          <p:nvPr>
            <p:ph idx="1"/>
          </p:nvPr>
        </p:nvSpPr>
        <p:spPr>
          <a:xfrm>
            <a:off x="0" y="1981200"/>
            <a:ext cx="9144000" cy="4876800"/>
          </a:xfrm>
        </p:spPr>
        <p:txBody>
          <a:bodyPr/>
          <a:lstStyle/>
          <a:p>
            <a:pPr marL="514350" indent="-514350">
              <a:buAutoNum type="arabicPeriod"/>
            </a:pPr>
            <a:r>
              <a:rPr lang="en-US" dirty="0" smtClean="0"/>
              <a:t>Instruct the patient </a:t>
            </a:r>
            <a:r>
              <a:rPr lang="en-US" b="1" dirty="0" smtClean="0"/>
              <a:t>to lie prone </a:t>
            </a:r>
            <a:r>
              <a:rPr lang="en-US" dirty="0" smtClean="0"/>
              <a:t>for 2 to 3 hours to separate the alignment of the </a:t>
            </a:r>
            <a:r>
              <a:rPr lang="en-US" dirty="0" err="1" smtClean="0"/>
              <a:t>dural</a:t>
            </a:r>
            <a:r>
              <a:rPr lang="en-US" dirty="0" smtClean="0"/>
              <a:t> and </a:t>
            </a:r>
            <a:r>
              <a:rPr lang="en-US" dirty="0" err="1" smtClean="0"/>
              <a:t>arachnoid</a:t>
            </a:r>
            <a:r>
              <a:rPr lang="en-US" dirty="0" smtClean="0"/>
              <a:t> needle punctures in the </a:t>
            </a:r>
            <a:r>
              <a:rPr lang="en-US" dirty="0" err="1" smtClean="0"/>
              <a:t>meninges</a:t>
            </a:r>
            <a:r>
              <a:rPr lang="en-US" dirty="0" smtClean="0"/>
              <a:t>, to reduce leakage of CSF.</a:t>
            </a:r>
          </a:p>
          <a:p>
            <a:pPr>
              <a:buNone/>
            </a:pPr>
            <a:r>
              <a:rPr lang="en-US" dirty="0" smtClean="0"/>
              <a:t>2. Monitor the patient for </a:t>
            </a:r>
            <a:r>
              <a:rPr lang="en-US" b="1" dirty="0" smtClean="0"/>
              <a:t>complications</a:t>
            </a:r>
            <a:r>
              <a:rPr lang="en-US" dirty="0" smtClean="0"/>
              <a:t> of lumbar puncture; notify physician if complications occur.</a:t>
            </a:r>
          </a:p>
          <a:p>
            <a:pPr>
              <a:buNone/>
            </a:pPr>
            <a:r>
              <a:rPr lang="en-US" dirty="0" smtClean="0"/>
              <a:t>3. Encourage </a:t>
            </a:r>
            <a:r>
              <a:rPr lang="en-US" b="1" dirty="0" smtClean="0"/>
              <a:t>increased fluid intake </a:t>
            </a:r>
            <a:r>
              <a:rPr lang="en-US" dirty="0" smtClean="0"/>
              <a:t>to reduce the risk of post procedure headache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128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129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OBJECTIVES</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pPr>
              <a:buNone/>
            </a:pPr>
            <a:r>
              <a:rPr lang="en-US" dirty="0" smtClean="0"/>
              <a:t> At  the end of the course the student will be able to:-</a:t>
            </a:r>
          </a:p>
          <a:p>
            <a:pPr marL="514350" indent="-514350">
              <a:buAutoNum type="arabicPeriod"/>
            </a:pPr>
            <a:r>
              <a:rPr lang="en-US" dirty="0" smtClean="0"/>
              <a:t>Describe management of patient with altered level of consciousness.</a:t>
            </a:r>
          </a:p>
          <a:p>
            <a:pPr marL="514350" indent="-514350">
              <a:buAutoNum type="arabicPeriod"/>
            </a:pPr>
            <a:r>
              <a:rPr lang="en-US" dirty="0" smtClean="0"/>
              <a:t>Discuss management of patient with increased intracranial pressure.</a:t>
            </a:r>
          </a:p>
          <a:p>
            <a:pPr marL="514350" indent="-514350">
              <a:buAutoNum type="arabicPeriod"/>
            </a:pPr>
            <a:r>
              <a:rPr lang="en-US" dirty="0" smtClean="0"/>
              <a:t>Utilize Nursing process as a framework in pre and post operative care of patients undergoing intracranial surgery.</a:t>
            </a:r>
          </a:p>
          <a:p>
            <a:pPr marL="514350" indent="-514350">
              <a:buAutoNum type="arabicPeriod"/>
            </a:pPr>
            <a:r>
              <a:rPr lang="en-US" dirty="0" smtClean="0"/>
              <a:t>Explain management of </a:t>
            </a:r>
            <a:r>
              <a:rPr lang="en-US" dirty="0" err="1" smtClean="0"/>
              <a:t>cerebro</a:t>
            </a:r>
            <a:r>
              <a:rPr lang="en-US" dirty="0" smtClean="0"/>
              <a:t> vascular disorders in a patient.</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152400"/>
          <a:ext cx="9144000"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130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br>
              <a:rPr lang="en-US" dirty="0" smtClean="0"/>
            </a:br>
            <a:endParaRPr lang="en-US" b="1"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At the end of the lesson the learner should be able to:</a:t>
            </a:r>
          </a:p>
          <a:p>
            <a:pPr>
              <a:buNone/>
            </a:pPr>
            <a:r>
              <a:rPr lang="en-US" sz="3600" dirty="0" smtClean="0"/>
              <a:t>1. Define altered level of consciousness</a:t>
            </a:r>
          </a:p>
          <a:p>
            <a:pPr>
              <a:buNone/>
            </a:pPr>
            <a:r>
              <a:rPr lang="en-US" sz="3600" dirty="0" smtClean="0"/>
              <a:t>2.Describe the multiple needs of the patient with altered level of consciousness.</a:t>
            </a:r>
          </a:p>
          <a:p>
            <a:pPr>
              <a:buNone/>
            </a:pPr>
            <a:r>
              <a:rPr lang="en-US" sz="3600" dirty="0" smtClean="0"/>
              <a:t>3. Use the nursing process as a framework for care of the patient with altered level of consciousness.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131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An </a:t>
            </a:r>
            <a:r>
              <a:rPr lang="en-US" sz="3600" b="1" dirty="0" smtClean="0"/>
              <a:t>altered level of consciousness (LOC)  </a:t>
            </a:r>
            <a:r>
              <a:rPr lang="en-US" sz="3600" dirty="0" smtClean="0"/>
              <a:t>refers to a state </a:t>
            </a:r>
            <a:r>
              <a:rPr lang="en-US" sz="3600" b="1" dirty="0" smtClean="0"/>
              <a:t> </a:t>
            </a:r>
            <a:r>
              <a:rPr lang="en-US" sz="3600" dirty="0" smtClean="0"/>
              <a:t>in which the patient  is not oriented, does not follow commands, or needs persistent stimuli to achieve a state of alertness.</a:t>
            </a:r>
          </a:p>
          <a:p>
            <a:r>
              <a:rPr lang="en-US" sz="3600" dirty="0" smtClean="0"/>
              <a:t>LOC is gauged on a continuum with a normal state of alertness and full cognition (consciousness) on one end and coma on the other end.</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132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b="1" dirty="0" smtClean="0"/>
              <a:t>Coma: </a:t>
            </a:r>
            <a:r>
              <a:rPr lang="en-US" sz="3600" dirty="0" smtClean="0"/>
              <a:t>It  is a clinical state of unconsciousness in which the patient is unaware of self or the environment for prolonged periods (days to months or even years). </a:t>
            </a:r>
          </a:p>
          <a:p>
            <a:r>
              <a:rPr lang="en-US" sz="3600" b="1" dirty="0" err="1" smtClean="0"/>
              <a:t>Akinetic</a:t>
            </a:r>
            <a:r>
              <a:rPr lang="en-US" sz="3600" b="1" dirty="0" smtClean="0"/>
              <a:t> </a:t>
            </a:r>
            <a:r>
              <a:rPr lang="en-US" sz="3600" b="1" dirty="0" err="1" smtClean="0"/>
              <a:t>mutism</a:t>
            </a:r>
            <a:r>
              <a:rPr lang="en-US" sz="3600" b="1" dirty="0" smtClean="0"/>
              <a:t>: </a:t>
            </a:r>
            <a:r>
              <a:rPr lang="en-US" sz="3600" dirty="0" smtClean="0"/>
              <a:t>A state of unresponsiveness to the environment in which the patient makes no movement or sound but sometimes opens the eyes</a:t>
            </a:r>
            <a:r>
              <a:rPr lang="en-US" dirty="0" smtClean="0"/>
              <a:t>.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133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371600"/>
            <a:ext cx="9144000" cy="5486400"/>
          </a:xfrm>
        </p:spPr>
        <p:txBody>
          <a:bodyPr/>
          <a:lstStyle/>
          <a:p>
            <a:r>
              <a:rPr lang="en-US" sz="3600" b="1" dirty="0" smtClean="0"/>
              <a:t>Persistent vegetative state</a:t>
            </a:r>
            <a:r>
              <a:rPr lang="en-US" sz="3600" dirty="0" smtClean="0"/>
              <a:t>: It is a condition in which the patient is described as wakeful but devoid of conscious content, without cognitive or affective mental function.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134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Pathophysiology</a:t>
            </a:r>
            <a:endParaRPr lang="en-US" dirty="0"/>
          </a:p>
        </p:txBody>
      </p:sp>
      <p:sp>
        <p:nvSpPr>
          <p:cNvPr id="3" name="Content Placeholder 2"/>
          <p:cNvSpPr>
            <a:spLocks noGrp="1"/>
          </p:cNvSpPr>
          <p:nvPr>
            <p:ph idx="1"/>
          </p:nvPr>
        </p:nvSpPr>
        <p:spPr>
          <a:xfrm>
            <a:off x="0" y="1447800"/>
            <a:ext cx="9144000" cy="5410200"/>
          </a:xfrm>
        </p:spPr>
        <p:txBody>
          <a:bodyPr>
            <a:noAutofit/>
          </a:bodyPr>
          <a:lstStyle/>
          <a:p>
            <a:r>
              <a:rPr lang="en-US" sz="3600" dirty="0" smtClean="0"/>
              <a:t>Altered LOC is not a disorder itself; rather, it is a function and symptom of multiple pathophysiologic  phenomena. </a:t>
            </a:r>
          </a:p>
          <a:p>
            <a:pPr>
              <a:buNone/>
            </a:pPr>
            <a:r>
              <a:rPr lang="en-US" sz="3600" b="1" dirty="0" smtClean="0">
                <a:solidFill>
                  <a:srgbClr val="002060"/>
                </a:solidFill>
              </a:rPr>
              <a:t>CAUSE OF COMA</a:t>
            </a:r>
          </a:p>
          <a:p>
            <a:pPr>
              <a:buNone/>
            </a:pPr>
            <a:r>
              <a:rPr lang="en-US" sz="3600" dirty="0" smtClean="0"/>
              <a:t>		-Neurologic (head injury, stroke) </a:t>
            </a:r>
          </a:p>
          <a:p>
            <a:pPr>
              <a:buNone/>
            </a:pPr>
            <a:r>
              <a:rPr lang="en-US" sz="3600" dirty="0" smtClean="0"/>
              <a:t>		- Toxicologic (drug overdose, alcohol 					intoxication), 	</a:t>
            </a:r>
          </a:p>
          <a:p>
            <a:pPr>
              <a:buNone/>
            </a:pPr>
            <a:r>
              <a:rPr lang="en-US" sz="3600" dirty="0" smtClean="0"/>
              <a:t>		- Metabolic (hepatic or renal failure, 				diabetic ketoacidosis).</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135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This  causes of neurologic  disruption in the cells of the nervous system, neurotransmitters, or brain anatomy.</a:t>
            </a:r>
          </a:p>
          <a:p>
            <a:r>
              <a:rPr lang="en-US" sz="3600" dirty="0" smtClean="0"/>
              <a:t>A disruption in the basic functional units (neurons) or neurotransmitters results in faulty impulse transmission, impeding communication within the brain or from the brain to other parts of the body</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136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Intact anatomic structures of the brain are needed for proper function. </a:t>
            </a:r>
          </a:p>
          <a:p>
            <a:r>
              <a:rPr lang="en-US" sz="3600" dirty="0" smtClean="0"/>
              <a:t>The two hemispheres of the cerebrum must communicate, via an intact corpus callosum, and the lobes of the brain (frontal, parietal, temporal, and occipital) must communicate and coordinate their specific functions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137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brain stem contains areas that control the heart, respiration, and blood pressure. </a:t>
            </a:r>
          </a:p>
          <a:p>
            <a:r>
              <a:rPr lang="en-US" sz="3600" dirty="0" smtClean="0"/>
              <a:t>Disruptions in the anatomic structures are caused by trauma, edema, pressure from tumors as well as other mechanisms such as an increase or decrease in blood or cerebrospinal fluid (CSF) circulation</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138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4525963"/>
          </a:xfrm>
        </p:spPr>
        <p:txBody>
          <a:bodyPr>
            <a:normAutofit/>
          </a:bodyPr>
          <a:lstStyle/>
          <a:p>
            <a:r>
              <a:rPr lang="en-US" sz="4000" dirty="0" smtClean="0"/>
              <a:t>All these causes leads to altered level of consciousness.</a:t>
            </a:r>
            <a:endParaRPr lang="en-US" sz="40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139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US" dirty="0" smtClean="0"/>
              <a:t>5.Explain management of patient with infections of the Nervous system.</a:t>
            </a:r>
          </a:p>
          <a:p>
            <a:pPr>
              <a:buNone/>
            </a:pPr>
            <a:r>
              <a:rPr lang="en-US" dirty="0" smtClean="0"/>
              <a:t>6. Discuss cranial nerve disorders of the nervous system.</a:t>
            </a:r>
          </a:p>
          <a:p>
            <a:pPr marL="514350" indent="-514350">
              <a:buAutoNum type="arabicPeriod" startAt="7"/>
            </a:pPr>
            <a:r>
              <a:rPr lang="en-US" dirty="0" smtClean="0"/>
              <a:t>Explain the degenerative disorders of the nervous system.</a:t>
            </a:r>
          </a:p>
          <a:p>
            <a:pPr marL="514350" indent="-514350">
              <a:buAutoNum type="arabicPeriod" startAt="7"/>
            </a:pPr>
            <a:r>
              <a:rPr lang="en-US" dirty="0" smtClean="0"/>
              <a:t>Describe management of a patient with trauma to the Nervous system.</a:t>
            </a:r>
          </a:p>
          <a:p>
            <a:pPr marL="514350" indent="-514350">
              <a:buAutoNum type="arabicPeriod" startAt="7"/>
            </a:pPr>
            <a:r>
              <a:rPr lang="en-US" dirty="0" smtClean="0"/>
              <a:t>Discuss the auto immune disorders of the Nervous system.</a:t>
            </a:r>
          </a:p>
          <a:p>
            <a:pPr marL="514350" indent="-514350">
              <a:buAutoNum type="arabicPeriod" startAt="7"/>
            </a:pPr>
            <a:r>
              <a:rPr lang="en-US" dirty="0" smtClean="0"/>
              <a:t>Explain the Oncologic disorders of the nervous system.</a:t>
            </a:r>
          </a:p>
          <a:p>
            <a:pPr marL="514350" indent="-514350">
              <a:buAutoNum type="arabicPeriod" startAt="7"/>
            </a:pPr>
            <a:r>
              <a:rPr lang="en-US" dirty="0" smtClean="0"/>
              <a:t>Describe management of a patient with Epilepsy.</a:t>
            </a:r>
          </a:p>
          <a:p>
            <a:pPr marL="514350" indent="-514350">
              <a:buAutoNum type="arabicPeriod" startAt="7"/>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As the patient’s state of alertness and consciousness decreases, there will be changes in the pupillary response, eye opening response, verbal response, and motor response. </a:t>
            </a:r>
          </a:p>
          <a:p>
            <a:pPr>
              <a:buNone/>
            </a:pPr>
            <a:r>
              <a:rPr lang="en-US" sz="3600" dirty="0" smtClean="0"/>
              <a:t>( Components of glass </a:t>
            </a:r>
            <a:r>
              <a:rPr lang="en-US" sz="3600" dirty="0" err="1" smtClean="0"/>
              <a:t>gow</a:t>
            </a:r>
            <a:r>
              <a:rPr lang="en-US" sz="3600" dirty="0" smtClean="0"/>
              <a:t> coma scale).</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140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Initial changes may be reflected by subtle behavioral changes such as restlessness or increased anxiety. </a:t>
            </a:r>
          </a:p>
          <a:p>
            <a:r>
              <a:rPr lang="en-US" sz="3600" dirty="0" smtClean="0"/>
              <a:t>The pupils  become sluggish (response to light is slower); as the patient becomes comatose, the pupils become fixed (no response to light).</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141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dirty="0" smtClean="0"/>
              <a:t>The patient  in a coma does not open the eyes, respond verbally, or move the extremities in response to a request to do so.</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142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 complete assessment is performed, with particular attention to the neurologic system. </a:t>
            </a:r>
          </a:p>
          <a:p>
            <a:r>
              <a:rPr lang="en-US" sz="3600" dirty="0" smtClean="0"/>
              <a:t>The neurologic examination should be as complete as the LOC allows. </a:t>
            </a:r>
          </a:p>
          <a:p>
            <a:r>
              <a:rPr lang="en-US" sz="3600" dirty="0" smtClean="0"/>
              <a:t>It includes an evaluation of mental status, cranial nerve function, cerebellar function (balance and coordination), reflexes, and motor and sensory function</a:t>
            </a:r>
            <a:r>
              <a:rPr lang="en-US" dirty="0" smtClean="0"/>
              <a:t>.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143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LOC, a sensitive indicator of neurologic </a:t>
            </a:r>
            <a:r>
              <a:rPr lang="en-US" sz="3600" dirty="0" err="1" smtClean="0"/>
              <a:t>function,is</a:t>
            </a:r>
            <a:r>
              <a:rPr lang="en-US" sz="3600" dirty="0" smtClean="0"/>
              <a:t> assessed based on the criteria in the Glasgow Coma Scale: eye opening, verbal response, and motor response.</a:t>
            </a:r>
          </a:p>
          <a:p>
            <a:r>
              <a:rPr lang="en-US" sz="3600" dirty="0" smtClean="0"/>
              <a:t>The patient’s responses are rated on a scale from 3 to 15</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144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dirty="0" smtClean="0"/>
              <a:t>A score of 15 indicates that the patient is fully responsive </a:t>
            </a:r>
          </a:p>
          <a:p>
            <a:r>
              <a:rPr lang="en-US" sz="3600" dirty="0" smtClean="0"/>
              <a:t>A score of 3 indicates severe impairment of neurologic function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145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Glasgow Coma Scale</a:t>
            </a:r>
            <a:endParaRPr lang="en-US" dirty="0"/>
          </a:p>
        </p:txBody>
      </p:sp>
      <p:sp>
        <p:nvSpPr>
          <p:cNvPr id="3" name="Content Placeholder 2"/>
          <p:cNvSpPr>
            <a:spLocks noGrp="1"/>
          </p:cNvSpPr>
          <p:nvPr>
            <p:ph idx="1"/>
          </p:nvPr>
        </p:nvSpPr>
        <p:spPr/>
        <p:txBody>
          <a:bodyPr>
            <a:normAutofit/>
          </a:bodyPr>
          <a:lstStyle/>
          <a:p>
            <a:pPr>
              <a:buNone/>
            </a:pPr>
            <a:r>
              <a:rPr lang="en-US" sz="3600" dirty="0" smtClean="0"/>
              <a:t>Eye opening response </a:t>
            </a:r>
          </a:p>
          <a:p>
            <a:r>
              <a:rPr lang="en-US" sz="3600" dirty="0" smtClean="0"/>
              <a:t>Spontaneous 			4</a:t>
            </a:r>
          </a:p>
          <a:p>
            <a:r>
              <a:rPr lang="en-US" sz="3600" dirty="0" smtClean="0"/>
              <a:t>To voice				 3</a:t>
            </a:r>
          </a:p>
          <a:p>
            <a:r>
              <a:rPr lang="en-US" sz="3600" dirty="0" smtClean="0"/>
              <a:t>To pain				 	2</a:t>
            </a:r>
          </a:p>
          <a:p>
            <a:r>
              <a:rPr lang="en-US" sz="3600" dirty="0" smtClean="0"/>
              <a:t>None 					1</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146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Verbal response </a:t>
            </a:r>
          </a:p>
          <a:p>
            <a:r>
              <a:rPr lang="en-US" dirty="0" smtClean="0"/>
              <a:t>Oriented 					5</a:t>
            </a:r>
          </a:p>
          <a:p>
            <a:r>
              <a:rPr lang="en-US" dirty="0" smtClean="0"/>
              <a:t>Confused 					4</a:t>
            </a:r>
          </a:p>
          <a:p>
            <a:r>
              <a:rPr lang="en-US" dirty="0" smtClean="0"/>
              <a:t>Inappropriate words 			3</a:t>
            </a:r>
          </a:p>
          <a:p>
            <a:r>
              <a:rPr lang="en-US" dirty="0" smtClean="0"/>
              <a:t>Incomprehensible sounds		 2</a:t>
            </a:r>
          </a:p>
          <a:p>
            <a:r>
              <a:rPr lang="en-US" dirty="0" smtClean="0"/>
              <a:t>None 						1</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147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66800" y="1295400"/>
            <a:ext cx="8229600" cy="4525963"/>
          </a:xfrm>
        </p:spPr>
        <p:txBody>
          <a:bodyPr>
            <a:noAutofit/>
          </a:bodyPr>
          <a:lstStyle/>
          <a:p>
            <a:pPr>
              <a:buNone/>
            </a:pPr>
            <a:r>
              <a:rPr lang="en-US" sz="3600" dirty="0" smtClean="0"/>
              <a:t>Best motor response </a:t>
            </a:r>
          </a:p>
          <a:p>
            <a:r>
              <a:rPr lang="en-US" sz="3600" dirty="0" smtClean="0"/>
              <a:t>Obeys command 		6</a:t>
            </a:r>
          </a:p>
          <a:p>
            <a:r>
              <a:rPr lang="en-US" sz="3600" dirty="0" smtClean="0"/>
              <a:t>Localizes pain		 5</a:t>
            </a:r>
          </a:p>
          <a:p>
            <a:r>
              <a:rPr lang="en-US" sz="3600" dirty="0" smtClean="0"/>
              <a:t>Withdraws from pain   4</a:t>
            </a:r>
          </a:p>
          <a:p>
            <a:r>
              <a:rPr lang="en-US" sz="3600" dirty="0" smtClean="0"/>
              <a:t>Abnormal Flexion 	3</a:t>
            </a:r>
          </a:p>
          <a:p>
            <a:r>
              <a:rPr lang="en-US" sz="3600" dirty="0" smtClean="0"/>
              <a:t>Abnormal Extension 	2</a:t>
            </a:r>
          </a:p>
          <a:p>
            <a:r>
              <a:rPr lang="en-US" sz="3600" dirty="0" smtClean="0"/>
              <a:t>No response			1</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148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If the patient is comatose, with localized signs such as abnormal pupillary and motor responses, it is assumed that neurologic disease is present until proven otherwise.</a:t>
            </a:r>
          </a:p>
          <a:p>
            <a:r>
              <a:rPr lang="en-US" sz="3600" dirty="0" smtClean="0"/>
              <a:t> If the patient is comatose and pupillary light reflexes are preserved, a toxic or metabolic disorder is suspected.</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149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OF ANATOMY AND PHYSIOLOGY OF NS</a:t>
            </a:r>
            <a:endParaRPr lang="en-US" dirty="0"/>
          </a:p>
        </p:txBody>
      </p:sp>
      <p:sp>
        <p:nvSpPr>
          <p:cNvPr id="3" name="Content Placeholder 2"/>
          <p:cNvSpPr>
            <a:spLocks noGrp="1"/>
          </p:cNvSpPr>
          <p:nvPr>
            <p:ph idx="1"/>
          </p:nvPr>
        </p:nvSpPr>
        <p:spPr>
          <a:xfrm>
            <a:off x="0" y="1524000"/>
            <a:ext cx="9144000" cy="5410200"/>
          </a:xfrm>
        </p:spPr>
        <p:txBody>
          <a:bodyPr>
            <a:normAutofit/>
          </a:bodyPr>
          <a:lstStyle/>
          <a:p>
            <a:r>
              <a:rPr lang="en-US" dirty="0"/>
              <a:t>The nervous system consists of two divisions: the central </a:t>
            </a:r>
            <a:r>
              <a:rPr lang="en-US" dirty="0" smtClean="0"/>
              <a:t>nervous system </a:t>
            </a:r>
            <a:r>
              <a:rPr lang="en-US" dirty="0"/>
              <a:t>(CNS), including the brain and spinal cord, and the </a:t>
            </a:r>
            <a:r>
              <a:rPr lang="en-US" dirty="0" smtClean="0"/>
              <a:t>peripheral nervous </a:t>
            </a:r>
            <a:r>
              <a:rPr lang="en-US" dirty="0"/>
              <a:t>system, made up of the cranial and spinal nerves.</a:t>
            </a:r>
          </a:p>
          <a:p>
            <a:r>
              <a:rPr lang="en-US" dirty="0"/>
              <a:t>The peripheral nervous system can be further divided into </a:t>
            </a:r>
            <a:r>
              <a:rPr lang="en-US" dirty="0" smtClean="0"/>
              <a:t>the </a:t>
            </a:r>
          </a:p>
          <a:p>
            <a:pPr>
              <a:buNone/>
            </a:pPr>
            <a:r>
              <a:rPr lang="en-US" dirty="0"/>
              <a:t>	</a:t>
            </a:r>
            <a:r>
              <a:rPr lang="en-US" dirty="0" smtClean="0"/>
              <a:t>-somatic or voluntary </a:t>
            </a:r>
            <a:r>
              <a:rPr lang="en-US" dirty="0"/>
              <a:t>nervous </a:t>
            </a:r>
            <a:r>
              <a:rPr lang="en-US" dirty="0" smtClean="0"/>
              <a:t>system </a:t>
            </a:r>
            <a:r>
              <a:rPr lang="en-US" dirty="0"/>
              <a:t>and </a:t>
            </a:r>
            <a:endParaRPr lang="en-US" dirty="0" smtClean="0"/>
          </a:p>
          <a:p>
            <a:pPr>
              <a:buNone/>
            </a:pPr>
            <a:r>
              <a:rPr lang="en-US" dirty="0"/>
              <a:t>	</a:t>
            </a:r>
            <a:r>
              <a:rPr lang="en-US" dirty="0" smtClean="0"/>
              <a:t>  the autonomic </a:t>
            </a:r>
            <a:r>
              <a:rPr lang="en-US" dirty="0"/>
              <a:t>or </a:t>
            </a:r>
            <a:r>
              <a:rPr lang="en-US" dirty="0" smtClean="0"/>
              <a:t>involuntary nervous </a:t>
            </a:r>
            <a:r>
              <a:rPr lang="en-US" dirty="0"/>
              <a:t>system</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tests</a:t>
            </a:r>
            <a:endParaRPr lang="en-US" dirty="0"/>
          </a:p>
        </p:txBody>
      </p:sp>
      <p:sp>
        <p:nvSpPr>
          <p:cNvPr id="3" name="Content Placeholder 2"/>
          <p:cNvSpPr>
            <a:spLocks noGrp="1"/>
          </p:cNvSpPr>
          <p:nvPr>
            <p:ph idx="1"/>
          </p:nvPr>
        </p:nvSpPr>
        <p:spPr>
          <a:xfrm>
            <a:off x="0" y="1600200"/>
            <a:ext cx="8991600" cy="5257800"/>
          </a:xfrm>
        </p:spPr>
        <p:txBody>
          <a:bodyPr>
            <a:normAutofit/>
          </a:bodyPr>
          <a:lstStyle/>
          <a:p>
            <a:pPr>
              <a:buNone/>
            </a:pPr>
            <a:r>
              <a:rPr lang="en-US" sz="3600" b="1" dirty="0" smtClean="0">
                <a:solidFill>
                  <a:srgbClr val="002060"/>
                </a:solidFill>
              </a:rPr>
              <a:t>Procedures used to identify the cause of unconsciousness include :</a:t>
            </a:r>
          </a:p>
          <a:p>
            <a:r>
              <a:rPr lang="en-US" sz="3600" dirty="0" smtClean="0"/>
              <a:t> computed tomography,</a:t>
            </a:r>
          </a:p>
          <a:p>
            <a:r>
              <a:rPr lang="en-US" sz="3600" dirty="0" smtClean="0"/>
              <a:t>magnetic resonance imaging, </a:t>
            </a:r>
          </a:p>
          <a:p>
            <a:r>
              <a:rPr lang="en-US" sz="3600" dirty="0" smtClean="0"/>
              <a:t>positron emission tomography,</a:t>
            </a:r>
          </a:p>
          <a:p>
            <a:r>
              <a:rPr lang="en-US" sz="3600" dirty="0" smtClean="0"/>
              <a:t>and electroencephalography</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mtClean="0"/>
              <a:t>Laboratory </a:t>
            </a:r>
            <a:r>
              <a:rPr lang="en-US" dirty="0" smtClean="0"/>
              <a:t>tests </a:t>
            </a:r>
            <a:r>
              <a:rPr lang="en-US" dirty="0" err="1" smtClean="0"/>
              <a:t>incude</a:t>
            </a:r>
            <a:r>
              <a:rPr lang="en-US" dirty="0" smtClean="0"/>
              <a:t>:</a:t>
            </a:r>
          </a:p>
          <a:p>
            <a:r>
              <a:rPr lang="en-US" dirty="0" smtClean="0"/>
              <a:t>analysis of blood glucose, </a:t>
            </a:r>
          </a:p>
          <a:p>
            <a:r>
              <a:rPr lang="en-US" dirty="0" smtClean="0"/>
              <a:t>electrolytes, </a:t>
            </a:r>
          </a:p>
          <a:p>
            <a:r>
              <a:rPr lang="en-US" dirty="0" smtClean="0"/>
              <a:t>serum ammonia, and blood urea nitrogen levels,</a:t>
            </a:r>
          </a:p>
          <a:p>
            <a:r>
              <a:rPr lang="en-US" dirty="0" smtClean="0"/>
              <a:t> calcium level, </a:t>
            </a:r>
          </a:p>
          <a:p>
            <a:r>
              <a:rPr lang="en-US" dirty="0" smtClean="0"/>
              <a:t>Partial </a:t>
            </a:r>
            <a:r>
              <a:rPr lang="en-US" dirty="0" err="1" smtClean="0"/>
              <a:t>thromboplastin</a:t>
            </a:r>
            <a:r>
              <a:rPr lang="en-US" dirty="0" smtClean="0"/>
              <a:t> and </a:t>
            </a:r>
            <a:r>
              <a:rPr lang="en-US" dirty="0" err="1" smtClean="0"/>
              <a:t>prothrombin</a:t>
            </a:r>
            <a:r>
              <a:rPr lang="en-US" dirty="0" smtClean="0"/>
              <a:t> times. </a:t>
            </a:r>
          </a:p>
          <a:p>
            <a:r>
              <a:rPr lang="en-US" dirty="0" smtClean="0"/>
              <a:t>Other studies may be used to evaluate serum </a:t>
            </a:r>
            <a:r>
              <a:rPr lang="en-US" dirty="0" err="1" smtClean="0"/>
              <a:t>ketones</a:t>
            </a:r>
            <a:r>
              <a:rPr lang="en-US" dirty="0" smtClean="0"/>
              <a:t> and alcohol, drug levels, and arterial blood gas levels.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
        <p:nvSpPr>
          <p:cNvPr id="6" name="Rectangle 5"/>
          <p:cNvSpPr/>
          <p:nvPr/>
        </p:nvSpPr>
        <p:spPr>
          <a:xfrm>
            <a:off x="9677400" y="12954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first priority of treatment for the patient with altered LOC is to obtain and maintain a patent airway. </a:t>
            </a:r>
          </a:p>
          <a:p>
            <a:r>
              <a:rPr lang="en-US" sz="3600" dirty="0" smtClean="0"/>
              <a:t>The patient may be orally or nasally </a:t>
            </a:r>
            <a:r>
              <a:rPr lang="en-US" sz="3600" dirty="0" err="1" smtClean="0"/>
              <a:t>intubated</a:t>
            </a:r>
            <a:r>
              <a:rPr lang="en-US" sz="3600" dirty="0" smtClean="0"/>
              <a:t>, or a </a:t>
            </a:r>
            <a:r>
              <a:rPr lang="en-US" sz="3600" dirty="0" err="1" smtClean="0"/>
              <a:t>tracheostomy</a:t>
            </a:r>
            <a:r>
              <a:rPr lang="en-US" sz="3600" dirty="0" smtClean="0"/>
              <a:t> may be performed until the patient’s ability to breathe on his or her own is determined,</a:t>
            </a:r>
          </a:p>
          <a:p>
            <a:r>
              <a:rPr lang="en-US" sz="3600" dirty="0" smtClean="0"/>
              <a:t>A mechanical ventilator is used to maintain adequate oxygenation</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152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lstStyle/>
          <a:p>
            <a:r>
              <a:rPr lang="en-US" sz="3600" dirty="0" smtClean="0"/>
              <a:t>The circulatory status (blood pressure, heart rate) is monitored to ensure adequate perfusion to the body and brain.</a:t>
            </a:r>
          </a:p>
          <a:p>
            <a:r>
              <a:rPr lang="en-US" sz="3600" dirty="0" smtClean="0"/>
              <a:t>An intravenous catheter is inserted to provide access for fluids and intravenous medications. </a:t>
            </a:r>
          </a:p>
          <a:p>
            <a:r>
              <a:rPr lang="en-US" sz="3600" dirty="0" smtClean="0"/>
              <a:t>Neurologic care focuses on the specific neurologic pathology, if any.</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Nutritional support, using either a feeding tube or a </a:t>
            </a:r>
            <a:r>
              <a:rPr lang="en-US" sz="3600" dirty="0" err="1" smtClean="0"/>
              <a:t>gastrostomy</a:t>
            </a:r>
            <a:r>
              <a:rPr lang="en-US" sz="3600" dirty="0" smtClean="0"/>
              <a:t> tube, is initiated as soon as possible.</a:t>
            </a:r>
          </a:p>
          <a:p>
            <a:r>
              <a:rPr lang="en-US" sz="3600" dirty="0" smtClean="0"/>
              <a:t>In addition to measures to determine and treat the underlying causes of altered LOC.</a:t>
            </a:r>
          </a:p>
          <a:p>
            <a:r>
              <a:rPr lang="en-US" sz="3600" dirty="0" smtClean="0"/>
              <a:t>other medical interventions are aimed at pharmacologic management of complications and strategies to prevent complications</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Complications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Potential complications include:</a:t>
            </a:r>
          </a:p>
          <a:p>
            <a:pPr>
              <a:buNone/>
            </a:pPr>
            <a:r>
              <a:rPr lang="en-US" dirty="0" smtClean="0"/>
              <a:t>		- Respiratory failure, </a:t>
            </a:r>
          </a:p>
          <a:p>
            <a:pPr>
              <a:buNone/>
            </a:pPr>
            <a:r>
              <a:rPr lang="en-US" dirty="0" smtClean="0"/>
              <a:t>		- Pneumonia, </a:t>
            </a:r>
          </a:p>
          <a:p>
            <a:pPr>
              <a:buNone/>
            </a:pPr>
            <a:r>
              <a:rPr lang="en-US" dirty="0" smtClean="0"/>
              <a:t>		 - Pressure ulcers and   aspiration                                                   </a:t>
            </a:r>
          </a:p>
          <a:p>
            <a:pPr>
              <a:buNone/>
            </a:pPr>
            <a:r>
              <a:rPr lang="en-US" dirty="0" smtClean="0"/>
              <a:t>		- venous stasis, </a:t>
            </a:r>
          </a:p>
          <a:p>
            <a:pPr>
              <a:buNone/>
            </a:pPr>
            <a:r>
              <a:rPr lang="en-US" dirty="0" smtClean="0"/>
              <a:t>		- musculoskeletal deterioration, </a:t>
            </a:r>
          </a:p>
          <a:p>
            <a:pPr>
              <a:buNone/>
            </a:pPr>
            <a:r>
              <a:rPr lang="en-US" dirty="0" smtClean="0"/>
              <a:t>		- disturbed gastrointestinal functioning.</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PROCESS</a:t>
            </a:r>
            <a:endParaRPr lang="en-US" dirty="0"/>
          </a:p>
        </p:txBody>
      </p:sp>
      <p:sp>
        <p:nvSpPr>
          <p:cNvPr id="3" name="Content Placeholder 2"/>
          <p:cNvSpPr>
            <a:spLocks noGrp="1"/>
          </p:cNvSpPr>
          <p:nvPr>
            <p:ph idx="1"/>
          </p:nvPr>
        </p:nvSpPr>
        <p:spPr>
          <a:xfrm>
            <a:off x="0" y="1143000"/>
            <a:ext cx="9144000" cy="5715000"/>
          </a:xfrm>
        </p:spPr>
        <p:txBody>
          <a:bodyPr>
            <a:noAutofit/>
          </a:bodyPr>
          <a:lstStyle/>
          <a:p>
            <a:r>
              <a:rPr lang="en-US" sz="3600" b="1" dirty="0" smtClean="0"/>
              <a:t>Assessment:</a:t>
            </a:r>
          </a:p>
          <a:p>
            <a:r>
              <a:rPr lang="en-US" sz="3600" dirty="0" smtClean="0"/>
              <a:t>Assessing the verbal response. Determining the patient’s orientation to time, person, and place .</a:t>
            </a:r>
          </a:p>
          <a:p>
            <a:r>
              <a:rPr lang="en-US" sz="3600" dirty="0" smtClean="0"/>
              <a:t>The patient is asked to identify the day, date, or season of the year and to identify where he or she is or to identify the clinicians, family members, or visitors present. ( Not done when a patient is </a:t>
            </a:r>
            <a:r>
              <a:rPr lang="en-US" sz="3600" dirty="0" err="1" smtClean="0"/>
              <a:t>intubated</a:t>
            </a:r>
            <a:r>
              <a:rPr lang="en-US" sz="3600" dirty="0" smtClean="0"/>
              <a:t> or has </a:t>
            </a:r>
            <a:r>
              <a:rPr lang="en-US" sz="3600" dirty="0" err="1" smtClean="0"/>
              <a:t>tracheostomy</a:t>
            </a:r>
            <a:r>
              <a:rPr lang="en-US" sz="3600" dirty="0" smtClean="0"/>
              <a:t>.)</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Alertness is measured by the patient’s ability to open the eyes spontaneously or to a stimulus. </a:t>
            </a:r>
          </a:p>
          <a:p>
            <a:r>
              <a:rPr lang="en-US" sz="3600" dirty="0" smtClean="0"/>
              <a:t>Patients with severe neurologic dysfunction cannot do this. </a:t>
            </a:r>
          </a:p>
          <a:p>
            <a:r>
              <a:rPr lang="en-US" sz="3600" dirty="0" smtClean="0"/>
              <a:t>The nurse should assess for </a:t>
            </a:r>
            <a:r>
              <a:rPr lang="en-US" sz="3600" dirty="0" err="1" smtClean="0"/>
              <a:t>periorbital</a:t>
            </a:r>
            <a:r>
              <a:rPr lang="en-US" sz="3600" dirty="0" smtClean="0"/>
              <a:t> edema or trauma, which may prevent the patient from opening the eyes, and document</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Motor response includes spontaneous, purposeful movement (eg, the awake patient can move all four extremities with equal strength), </a:t>
            </a:r>
          </a:p>
          <a:p>
            <a:r>
              <a:rPr lang="en-US" sz="3600" dirty="0" smtClean="0"/>
              <a:t>Movement only in response to noxious stimuli (eg, pressure/pain), or abnormal posturing is noted</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If the patient is not responding to commands, the motor response is tested by applying a painful stimulus (firm but gentle pressure) to the nail bed or by squeezing a muscle</a:t>
            </a:r>
            <a:r>
              <a:rPr lang="en-US" dirty="0" smtClean="0"/>
              <a:t>.</a:t>
            </a:r>
          </a:p>
          <a:p>
            <a:r>
              <a:rPr lang="en-US" sz="3600" dirty="0" smtClean="0"/>
              <a:t>In addition to LOC, the nurse monitors parameters such as respiratory status, eye signs, and reflexes on an ongoing basis</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159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The function of the nervous system is to control all motor, sensory, autonomic, cognitive, and behavioral activities</a:t>
            </a:r>
          </a:p>
          <a:p>
            <a:r>
              <a:rPr lang="en-US" dirty="0"/>
              <a:t>The nervous system has approximately 10 million</a:t>
            </a:r>
          </a:p>
          <a:p>
            <a:pPr>
              <a:buNone/>
            </a:pPr>
            <a:r>
              <a:rPr lang="en-US" dirty="0"/>
              <a:t>sensory neurons that send information about the internal and </a:t>
            </a:r>
            <a:r>
              <a:rPr lang="en-US" dirty="0" smtClean="0"/>
              <a:t>external environment </a:t>
            </a:r>
            <a:r>
              <a:rPr lang="en-US" dirty="0"/>
              <a:t>to the brain and 500,000 motor neurons </a:t>
            </a:r>
            <a:r>
              <a:rPr lang="en-US" dirty="0" smtClean="0"/>
              <a:t>that control </a:t>
            </a:r>
            <a:r>
              <a:rPr lang="en-US" dirty="0"/>
              <a:t>the muscles and glands.</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NURSING DIAGNOSES</a:t>
            </a:r>
            <a:endParaRPr lang="en-US"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Ineffective airway clearance related to altered level of consciousness</a:t>
            </a:r>
          </a:p>
          <a:p>
            <a:r>
              <a:rPr lang="en-US" sz="3600" dirty="0" smtClean="0"/>
              <a:t> Risk of injury related to decreased level of consciousness</a:t>
            </a:r>
          </a:p>
          <a:p>
            <a:r>
              <a:rPr lang="en-US" sz="3600" dirty="0" smtClean="0"/>
              <a:t> Deficient fluid volume related to inability to take in fluids by mouth.</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160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Risk for impaired skin integrity related to immobility.</a:t>
            </a:r>
          </a:p>
          <a:p>
            <a:r>
              <a:rPr lang="en-US" sz="3600" dirty="0" smtClean="0"/>
              <a:t>Impaired tissue integrity of cornea related to diminished or absent corneal reflex</a:t>
            </a:r>
          </a:p>
          <a:p>
            <a:r>
              <a:rPr lang="en-US" sz="3600" dirty="0" smtClean="0"/>
              <a:t> Ineffective thermoregulation related to damage to hypothalamic center</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161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Impaired urinary elimination (incontinence or retention)related to impairment in neurologic sensing and control.</a:t>
            </a:r>
          </a:p>
          <a:p>
            <a:r>
              <a:rPr lang="en-US" sz="3600" dirty="0" smtClean="0"/>
              <a:t>Impaired oral mucous membranes related to mouth breathing, absence of pharyngeal reflex, and altered fluid intake.</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162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solidFill>
                  <a:srgbClr val="FF0000"/>
                </a:solidFill>
              </a:rPr>
              <a:t>Discussion on plans/goals, interventions and evaluation</a:t>
            </a:r>
            <a:r>
              <a:rPr lang="en-US" dirty="0" smtClean="0">
                <a:solidFill>
                  <a:srgbClr val="FF0000"/>
                </a:solidFill>
              </a:rPr>
              <a:t>.</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DCB281E3-6315-402F-999E-57BB30D3C3C3}" type="slidenum">
              <a:rPr lang="en-US" smtClean="0"/>
              <a:pPr/>
              <a:t>163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PLANS/GOALS</a:t>
            </a:r>
            <a:endParaRPr lang="en-US"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goals of care for the patient with altered LOC include </a:t>
            </a:r>
          </a:p>
          <a:p>
            <a:r>
              <a:rPr lang="en-US" sz="3600" dirty="0" smtClean="0"/>
              <a:t>Maintenance of a clear airway, </a:t>
            </a:r>
          </a:p>
          <a:p>
            <a:r>
              <a:rPr lang="en-US" sz="3600" dirty="0" smtClean="0"/>
              <a:t>protection from injury,</a:t>
            </a:r>
          </a:p>
          <a:p>
            <a:r>
              <a:rPr lang="en-US" sz="3600" dirty="0" smtClean="0"/>
              <a:t> attainment of fluid volume balance, </a:t>
            </a:r>
          </a:p>
          <a:p>
            <a:r>
              <a:rPr lang="en-US" sz="3600" dirty="0" smtClean="0"/>
              <a:t>achievement of intact oral mucous membranes</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164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lstStyle/>
          <a:p>
            <a:r>
              <a:rPr lang="en-US" sz="3600" dirty="0" smtClean="0"/>
              <a:t>maintenance of normal skin integrity, </a:t>
            </a:r>
          </a:p>
          <a:p>
            <a:r>
              <a:rPr lang="en-US" sz="3600" dirty="0" smtClean="0"/>
              <a:t>absence of corneal irritation, </a:t>
            </a:r>
          </a:p>
          <a:p>
            <a:r>
              <a:rPr lang="en-US" sz="3600" dirty="0" smtClean="0"/>
              <a:t>attainment of effective thermoregulation,  </a:t>
            </a:r>
          </a:p>
          <a:p>
            <a:r>
              <a:rPr lang="en-US" sz="3600" dirty="0" smtClean="0"/>
              <a:t>effective urinary elimination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165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Nursing Interventions</a:t>
            </a:r>
            <a:endParaRPr lang="en-US"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a:bodyPr>
          <a:lstStyle/>
          <a:p>
            <a:r>
              <a:rPr lang="en-US" sz="3600" i="1" dirty="0" smtClean="0"/>
              <a:t>MAINTAINING THE AIRWAY</a:t>
            </a:r>
          </a:p>
          <a:p>
            <a:r>
              <a:rPr lang="en-US" sz="3600" dirty="0" smtClean="0"/>
              <a:t>Elevating the head of the bed to 30 degrees helps prevent aspiration. </a:t>
            </a:r>
          </a:p>
          <a:p>
            <a:r>
              <a:rPr lang="en-US" sz="3600" dirty="0" smtClean="0"/>
              <a:t>Positioning the patient in a lateral or </a:t>
            </a:r>
            <a:r>
              <a:rPr lang="en-US" sz="3600" dirty="0" err="1" smtClean="0"/>
              <a:t>semiprone</a:t>
            </a:r>
            <a:r>
              <a:rPr lang="en-US" sz="3600" dirty="0" smtClean="0"/>
              <a:t> position will also help as it permits the jaw and tongue to fall forward, thus promoting drainage of secretions.</a:t>
            </a:r>
          </a:p>
          <a:p>
            <a:pPr>
              <a:buNone/>
            </a:pPr>
            <a:r>
              <a:rPr lang="en-US" sz="3600" dirty="0" smtClean="0"/>
              <a:t> </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166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Positioning alone is not always adequate, </a:t>
            </a:r>
          </a:p>
          <a:p>
            <a:r>
              <a:rPr lang="en-US" sz="3600" dirty="0" smtClean="0"/>
              <a:t>The patient may require suctioning and oral hygiene. </a:t>
            </a:r>
          </a:p>
          <a:p>
            <a:r>
              <a:rPr lang="en-US" sz="3600" dirty="0" smtClean="0"/>
              <a:t>Suctioning is performed to remove secretions from the posterior pharynx and upper trachea</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167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chest physiotherapy and postural drainage may be initiated to promote pulmonary hygiene, unless contraindicated by the patient’s underlying condition.</a:t>
            </a:r>
          </a:p>
          <a:p>
            <a:r>
              <a:rPr lang="en-US" sz="3600" dirty="0" smtClean="0"/>
              <a:t>Also, the chest should be </a:t>
            </a:r>
            <a:r>
              <a:rPr lang="en-US" sz="3600" dirty="0" err="1" smtClean="0"/>
              <a:t>auscultated</a:t>
            </a:r>
            <a:r>
              <a:rPr lang="en-US" sz="3600" dirty="0" smtClean="0"/>
              <a:t> at least every 8 hours to detect adventitious breath sounds or absence of breath sounds</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168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Patient with altered LOC also requires intubation and mechanical ventilation.</a:t>
            </a:r>
          </a:p>
          <a:p>
            <a:r>
              <a:rPr lang="en-US" sz="3600" dirty="0" smtClean="0"/>
              <a:t> Nursing actions for the mechanically ventilated patient include maintaining the patency of the </a:t>
            </a:r>
            <a:r>
              <a:rPr lang="en-US" sz="3600" dirty="0" err="1" smtClean="0"/>
              <a:t>endotracheal</a:t>
            </a:r>
            <a:r>
              <a:rPr lang="en-US" sz="3600" dirty="0" smtClean="0"/>
              <a:t> tube or </a:t>
            </a:r>
            <a:r>
              <a:rPr lang="en-US" sz="3600" dirty="0" err="1" smtClean="0"/>
              <a:t>tracheostomy</a:t>
            </a:r>
            <a:r>
              <a:rPr lang="en-US" sz="3600" dirty="0" smtClean="0"/>
              <a:t>,  providing frequent oral care, monitoring arterial blood gas measurements, and maintaining ventilator  settings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169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NEURONES</a:t>
            </a:r>
            <a:endParaRPr lang="en-US" dirty="0"/>
          </a:p>
        </p:txBody>
      </p:sp>
      <p:sp>
        <p:nvSpPr>
          <p:cNvPr id="3" name="Content Placeholder 2"/>
          <p:cNvSpPr>
            <a:spLocks noGrp="1"/>
          </p:cNvSpPr>
          <p:nvPr>
            <p:ph idx="1"/>
          </p:nvPr>
        </p:nvSpPr>
        <p:spPr>
          <a:xfrm>
            <a:off x="0" y="1600200"/>
            <a:ext cx="8991600" cy="5257800"/>
          </a:xfrm>
        </p:spPr>
        <p:txBody>
          <a:bodyPr/>
          <a:lstStyle/>
          <a:p>
            <a:r>
              <a:rPr lang="en-US" dirty="0"/>
              <a:t>The basic functional unit of the brain is the </a:t>
            </a:r>
            <a:r>
              <a:rPr lang="en-US" dirty="0" smtClean="0"/>
              <a:t>neuron.</a:t>
            </a:r>
            <a:endParaRPr lang="en-US" dirty="0"/>
          </a:p>
          <a:p>
            <a:r>
              <a:rPr lang="en-US" dirty="0"/>
              <a:t>It is composed of a cell body, a dendrite, and an axon. </a:t>
            </a:r>
            <a:endParaRPr lang="en-US" dirty="0" smtClean="0"/>
          </a:p>
          <a:p>
            <a:r>
              <a:rPr lang="en-US" dirty="0" smtClean="0"/>
              <a:t>The </a:t>
            </a:r>
            <a:r>
              <a:rPr lang="en-US" b="1" dirty="0" smtClean="0"/>
              <a:t>dendrite </a:t>
            </a:r>
            <a:r>
              <a:rPr lang="en-US" dirty="0" smtClean="0"/>
              <a:t>is </a:t>
            </a:r>
            <a:r>
              <a:rPr lang="en-US" dirty="0"/>
              <a:t>a branch-type structure with synapses for receiving </a:t>
            </a:r>
            <a:r>
              <a:rPr lang="en-US" dirty="0" smtClean="0"/>
              <a:t>electrochemical messages</a:t>
            </a:r>
          </a:p>
          <a:p>
            <a:r>
              <a:rPr lang="en-US" dirty="0"/>
              <a:t>The </a:t>
            </a:r>
            <a:r>
              <a:rPr lang="en-US" b="1" dirty="0"/>
              <a:t>axon </a:t>
            </a:r>
            <a:r>
              <a:rPr lang="en-US" dirty="0"/>
              <a:t>is a long projection that </a:t>
            </a:r>
            <a:r>
              <a:rPr lang="en-US" dirty="0" smtClean="0"/>
              <a:t>carries </a:t>
            </a:r>
            <a:r>
              <a:rPr lang="en-US" dirty="0"/>
              <a:t>impulses away from the cell body. </a:t>
            </a:r>
            <a:endParaRPr lang="en-US" dirty="0" smtClean="0"/>
          </a:p>
          <a:p>
            <a:r>
              <a:rPr lang="en-US" dirty="0" smtClean="0"/>
              <a:t>Nerve </a:t>
            </a:r>
            <a:r>
              <a:rPr lang="en-US" dirty="0"/>
              <a:t>cell bodies occurring </a:t>
            </a:r>
            <a:r>
              <a:rPr lang="en-US" dirty="0" smtClean="0"/>
              <a:t>in clusters </a:t>
            </a:r>
            <a:r>
              <a:rPr lang="en-US" dirty="0"/>
              <a:t>are called ganglia or nuclei.</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i="1" dirty="0" smtClean="0"/>
              <a:t>PROTECTING THE PATIENT</a:t>
            </a:r>
          </a:p>
          <a:p>
            <a:r>
              <a:rPr lang="en-US" sz="3600" dirty="0" smtClean="0"/>
              <a:t>For the protection of the patient, padded </a:t>
            </a:r>
            <a:r>
              <a:rPr lang="en-US" sz="3600" dirty="0" err="1" smtClean="0"/>
              <a:t>siderails</a:t>
            </a:r>
            <a:r>
              <a:rPr lang="en-US" sz="3600" dirty="0" smtClean="0"/>
              <a:t> are provided and raised at all times. </a:t>
            </a:r>
          </a:p>
          <a:p>
            <a:r>
              <a:rPr lang="en-US" sz="3600" dirty="0" smtClean="0"/>
              <a:t>Care should be taken to prevent injury from invasive lines and equipment, and other potential sources of</a:t>
            </a:r>
          </a:p>
          <a:p>
            <a:pPr>
              <a:buNone/>
            </a:pPr>
            <a:r>
              <a:rPr lang="en-US" sz="3600" dirty="0" smtClean="0"/>
              <a:t>  injury should be identified</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normAutofit/>
          </a:bodyPr>
          <a:lstStyle/>
          <a:p>
            <a:r>
              <a:rPr lang="en-US" sz="3600" dirty="0" smtClean="0"/>
              <a:t>Protection also encompasses the concept of protecting the patient’s dignity during altered LOC. </a:t>
            </a:r>
          </a:p>
          <a:p>
            <a:r>
              <a:rPr lang="en-US" sz="3600" dirty="0" smtClean="0"/>
              <a:t>Simple measures such as providing privacy and speaking to the patient during nursing care activities preserve the patient’s humanity</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i="1" dirty="0" smtClean="0"/>
              <a:t>MAINTAINING FLUID BALANCE AND MANAGING NUTRITIONAL NEEDS</a:t>
            </a:r>
          </a:p>
          <a:p>
            <a:r>
              <a:rPr lang="en-US" sz="3600" dirty="0" smtClean="0"/>
              <a:t>Hydration status is assessed by examining tissue </a:t>
            </a:r>
            <a:r>
              <a:rPr lang="en-US" sz="3600" dirty="0" err="1" smtClean="0"/>
              <a:t>turgor</a:t>
            </a:r>
            <a:r>
              <a:rPr lang="en-US" sz="3600" dirty="0" smtClean="0"/>
              <a:t> and mucous membranes, assessing intake and output trends, and analyzing laboratory data. </a:t>
            </a:r>
          </a:p>
          <a:p>
            <a:r>
              <a:rPr lang="en-US" sz="3600" dirty="0" smtClean="0"/>
              <a:t>Fluid needs are met initially by giving the required fluids intravenously</a:t>
            </a:r>
            <a:r>
              <a:rPr lang="en-US" dirty="0" smtClean="0"/>
              <a:t>.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However, intravenous solutions (and blood transfusions) for patients with intracranial conditions must be administered slowly.</a:t>
            </a:r>
          </a:p>
          <a:p>
            <a:r>
              <a:rPr lang="en-US" sz="3600" dirty="0" smtClean="0"/>
              <a:t> If given too rapidly, they may increase ICP. </a:t>
            </a:r>
          </a:p>
          <a:p>
            <a:r>
              <a:rPr lang="en-US" sz="3600" dirty="0" smtClean="0"/>
              <a:t>The quantity of fluids administered may be restricted to minimize the possibility of producing cerebral edema</a:t>
            </a:r>
            <a:r>
              <a:rPr lang="en-US" dirty="0" smtClean="0"/>
              <a:t>.</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i="1" dirty="0" smtClean="0"/>
              <a:t>PROVIDING MOUTH CARE</a:t>
            </a:r>
          </a:p>
          <a:p>
            <a:r>
              <a:rPr lang="en-US" sz="3600" dirty="0" smtClean="0"/>
              <a:t>The mouth is inspected for dryness, inflammation, and crusting.</a:t>
            </a:r>
          </a:p>
          <a:p>
            <a:r>
              <a:rPr lang="en-US" sz="3600" dirty="0" smtClean="0"/>
              <a:t> The mouth is cleansed and rinsed carefully to remove secretions and crusts and to keep the mucous membranes moist. </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 thin coating of petroleum on the lips prevents drying, cracking, and encrustations.</a:t>
            </a:r>
          </a:p>
          <a:p>
            <a:r>
              <a:rPr lang="en-US" sz="3600" dirty="0" smtClean="0"/>
              <a:t> If the patient has an </a:t>
            </a:r>
            <a:r>
              <a:rPr lang="en-US" sz="3600" dirty="0" err="1" smtClean="0"/>
              <a:t>endo</a:t>
            </a:r>
            <a:r>
              <a:rPr lang="en-US" sz="3600" dirty="0" smtClean="0"/>
              <a:t> tracheal tube, the tube should be moved to the opposite side of the mouth daily to prevent ulceration of the mouth and lips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sz="3600" i="1" dirty="0" smtClean="0"/>
              <a:t>MAINTAINING SKIN AND JOINT INTEGRITY</a:t>
            </a:r>
          </a:p>
          <a:p>
            <a:r>
              <a:rPr lang="en-US" sz="3600" dirty="0" smtClean="0"/>
              <a:t>There should be regular schedule of turning to avoid pressure, which can cause breakdown and necrosis of the skin</a:t>
            </a:r>
            <a:r>
              <a:rPr lang="en-US" dirty="0" smtClean="0"/>
              <a:t>.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i="1" dirty="0" smtClean="0"/>
              <a:t>PRESERVING CORNEAL INTEGRITY</a:t>
            </a:r>
          </a:p>
          <a:p>
            <a:r>
              <a:rPr lang="en-US" sz="3600" dirty="0" smtClean="0"/>
              <a:t>Some unconscious patients have their eyes open and have inadequate or absent corneal reflexes. </a:t>
            </a:r>
          </a:p>
          <a:p>
            <a:r>
              <a:rPr lang="en-US" sz="3600" dirty="0" smtClean="0"/>
              <a:t>The cornea is likely to become irritated or scratched, leading to </a:t>
            </a:r>
            <a:r>
              <a:rPr lang="en-US" sz="3600" dirty="0" err="1" smtClean="0"/>
              <a:t>keratitis</a:t>
            </a:r>
            <a:r>
              <a:rPr lang="en-US" sz="3600" dirty="0" smtClean="0"/>
              <a:t> and corneal ulcers</a:t>
            </a:r>
            <a:r>
              <a:rPr lang="en-US" dirty="0" smtClean="0"/>
              <a:t>.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eyes may be cleansed with cotton balls moistened with sterile normal saline to remove debris and discharge. </a:t>
            </a:r>
          </a:p>
          <a:p>
            <a:r>
              <a:rPr lang="en-US" sz="3600" dirty="0" smtClean="0"/>
              <a:t>If artificial tears are prescribed, they may be instilled every 2 hours. </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sz="3600" i="1" dirty="0" smtClean="0"/>
              <a:t>ACHIEVING THERMOREGULATION</a:t>
            </a:r>
          </a:p>
          <a:p>
            <a:r>
              <a:rPr lang="en-US" sz="3600" dirty="0" smtClean="0"/>
              <a:t>High fever in the unconscious patient may be caused by infection of the respiratory or urinary  tract, drug reactions, or damage to the hypothalamic temperature-regulating center.</a:t>
            </a:r>
          </a:p>
          <a:p>
            <a:r>
              <a:rPr lang="en-US" sz="3600" dirty="0" smtClean="0"/>
              <a:t>Persistent hyperthermia with no identified clinical source of infection indicates brain stem damage and a poor prognosis</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179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lstStyle/>
          <a:p>
            <a:r>
              <a:rPr lang="en-US" dirty="0"/>
              <a:t>A cluster of cell bodies </a:t>
            </a:r>
            <a:r>
              <a:rPr lang="en-US" dirty="0" smtClean="0"/>
              <a:t>with the </a:t>
            </a:r>
            <a:r>
              <a:rPr lang="en-US" dirty="0"/>
              <a:t>same function is called a center (eg, the respiratory center).</a:t>
            </a:r>
          </a:p>
          <a:p>
            <a:r>
              <a:rPr lang="en-US" dirty="0" err="1"/>
              <a:t>Neuroglial</a:t>
            </a:r>
            <a:r>
              <a:rPr lang="en-US" dirty="0"/>
              <a:t> cells, another type of nerve cell, support, protect, </a:t>
            </a:r>
            <a:r>
              <a:rPr lang="en-US" dirty="0" smtClean="0"/>
              <a:t>and nourish </a:t>
            </a:r>
            <a:r>
              <a:rPr lang="en-US" dirty="0"/>
              <a:t>neurons.</a:t>
            </a:r>
          </a:p>
        </p:txBody>
      </p:sp>
      <p:sp>
        <p:nvSpPr>
          <p:cNvPr id="4" name="Slide Number Placeholder 3"/>
          <p:cNvSpPr>
            <a:spLocks noGrp="1"/>
          </p:cNvSpPr>
          <p:nvPr>
            <p:ph type="sldNum" sz="quarter" idx="12"/>
          </p:nvPr>
        </p:nvSpPr>
        <p:spPr/>
        <p:txBody>
          <a:bodyPr/>
          <a:lstStyle/>
          <a:p>
            <a:fld id="{DCB281E3-6315-402F-999E-57BB30D3C3C3}"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Strategies for reducing fever include:</a:t>
            </a:r>
          </a:p>
          <a:p>
            <a:pPr>
              <a:buNone/>
            </a:pPr>
            <a:r>
              <a:rPr lang="en-US" dirty="0" smtClean="0"/>
              <a:t>• Removing all bedding over the patient (with the possible exception of a light sheet or small drape)</a:t>
            </a:r>
          </a:p>
          <a:p>
            <a:pPr>
              <a:buNone/>
            </a:pPr>
            <a:r>
              <a:rPr lang="en-US" dirty="0" smtClean="0"/>
              <a:t>• Administering repeated doses of acetaminophen as prescribed</a:t>
            </a:r>
          </a:p>
          <a:p>
            <a:pPr>
              <a:buNone/>
            </a:pPr>
            <a:r>
              <a:rPr lang="en-US" dirty="0" smtClean="0"/>
              <a:t>• Giving a cool sponge bath and allowing an electric fan to blow over the patient to increase surface cooling</a:t>
            </a:r>
          </a:p>
          <a:p>
            <a:pPr>
              <a:buNone/>
            </a:pPr>
            <a:r>
              <a:rPr lang="en-US" dirty="0" smtClean="0"/>
              <a:t>• Using a hypothermia blanket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Frequent temperature monitoring is indicated to assess the response to the therapy and to prevent an excessive decrease in temperature and shivering</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PREVENTING URINARY RETENTION</a:t>
            </a:r>
          </a:p>
          <a:p>
            <a:r>
              <a:rPr lang="en-US" sz="3600" dirty="0" smtClean="0"/>
              <a:t>The patient with an altered LOC is often incontinent or has urinary retention. </a:t>
            </a:r>
          </a:p>
          <a:p>
            <a:r>
              <a:rPr lang="en-US" sz="3600" dirty="0" smtClean="0"/>
              <a:t>The bladder is palpated or scanned at intervals to determine whether urinary retention is present, because a full bladder may be an overlooked cause of overflow incontinence</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Initially an indwelling urinary catheter attached to a closed drainage system is inserted.</a:t>
            </a:r>
          </a:p>
          <a:p>
            <a:r>
              <a:rPr lang="en-US" sz="3600" dirty="0" smtClean="0"/>
              <a:t>A catheter may be inserted during the acute phase of illness to monitor urinary output</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PROMOTING BOWEL FUNCTION</a:t>
            </a:r>
          </a:p>
          <a:p>
            <a:r>
              <a:rPr lang="en-US" sz="3600" dirty="0" smtClean="0"/>
              <a:t>Immobility and lack of dietary fiber may cause constipation.</a:t>
            </a:r>
          </a:p>
          <a:p>
            <a:r>
              <a:rPr lang="en-US" sz="3600" dirty="0" smtClean="0"/>
              <a:t>The nurse monitors the number and consistency of bowel movements and performs a rectal examination for signs of fecal impaction</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Stool softeners may be prescribed and can be administered with tube feedings</a:t>
            </a:r>
          </a:p>
          <a:p>
            <a:r>
              <a:rPr lang="en-US" sz="3600" dirty="0" smtClean="0"/>
              <a:t>To facilitate bowel emptying, a </a:t>
            </a:r>
            <a:r>
              <a:rPr lang="en-US" sz="3600" dirty="0" err="1" smtClean="0"/>
              <a:t>glycerine</a:t>
            </a:r>
            <a:r>
              <a:rPr lang="en-US" sz="3600" dirty="0" smtClean="0"/>
              <a:t> suppository may be indicated. </a:t>
            </a:r>
          </a:p>
          <a:p>
            <a:r>
              <a:rPr lang="en-US" sz="3600" dirty="0" smtClean="0"/>
              <a:t>The patient may  require an enema every other day to empty the lower colon.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MONITORING AND MANAGING POTENTIAL COMPLICATIONS</a:t>
            </a:r>
          </a:p>
          <a:p>
            <a:r>
              <a:rPr lang="en-US" sz="3600" dirty="0" smtClean="0"/>
              <a:t>Pneumonia, aspiration, and respiratory failure are potential complications in any patient who has a depressed LOC and who cannot protect the airway or turn, cough, and take deep breaths</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longer the period of unconsciousness, the greater the risk for pulmonary complications.</a:t>
            </a:r>
          </a:p>
          <a:p>
            <a:r>
              <a:rPr lang="en-US" sz="3600" dirty="0" smtClean="0"/>
              <a:t>Vital signs and respiratory function are monitored closely to detect any signs of respiratory failure or distress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Chest physiotherapy and suctioning are initiated to prevent respiratory complications such as pneumonia.</a:t>
            </a:r>
          </a:p>
          <a:p>
            <a:r>
              <a:rPr lang="en-US" sz="3600" dirty="0" smtClean="0"/>
              <a:t> If pneumonia develops, cultures are obtained to identify the organism so that appropriate antibiotics can be administered</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The patient should also be monitored for signs and symptoms of deep vein thrombosis. </a:t>
            </a:r>
          </a:p>
          <a:p>
            <a:r>
              <a:rPr lang="en-US" sz="3600" dirty="0" smtClean="0"/>
              <a:t>Patients who develop deep vein thrombosis are at risk for pulmonary embolism. </a:t>
            </a:r>
          </a:p>
          <a:p>
            <a:r>
              <a:rPr lang="en-US" sz="3600" dirty="0" smtClean="0"/>
              <a:t>Prophylaxis such as subcutaneous heparin or low-molecular-weight heparin is administered</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189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Neurotransmitters</a:t>
            </a:r>
            <a:endParaRPr lang="en-US" dirty="0"/>
          </a:p>
        </p:txBody>
      </p:sp>
      <p:sp>
        <p:nvSpPr>
          <p:cNvPr id="3" name="Content Placeholder 2"/>
          <p:cNvSpPr>
            <a:spLocks noGrp="1"/>
          </p:cNvSpPr>
          <p:nvPr>
            <p:ph idx="1"/>
          </p:nvPr>
        </p:nvSpPr>
        <p:spPr>
          <a:xfrm>
            <a:off x="0" y="1600200"/>
            <a:ext cx="9144000" cy="5257800"/>
          </a:xfrm>
        </p:spPr>
        <p:txBody>
          <a:bodyPr/>
          <a:lstStyle/>
          <a:p>
            <a:endParaRPr lang="en-US" dirty="0" smtClean="0"/>
          </a:p>
          <a:p>
            <a:r>
              <a:rPr lang="en-US" dirty="0" smtClean="0"/>
              <a:t>Neurotransmitters </a:t>
            </a:r>
            <a:r>
              <a:rPr lang="en-US" b="1" dirty="0" smtClean="0"/>
              <a:t>communicate messages </a:t>
            </a:r>
            <a:r>
              <a:rPr lang="en-US" dirty="0" smtClean="0"/>
              <a:t>from one neuron to another or from a neuron to a specific target tissue. </a:t>
            </a:r>
          </a:p>
          <a:p>
            <a:r>
              <a:rPr lang="en-US" dirty="0" smtClean="0"/>
              <a:t>Neurotransmitters are manufactured and stored in </a:t>
            </a:r>
            <a:r>
              <a:rPr lang="en-US" dirty="0" smtClean="0">
                <a:solidFill>
                  <a:srgbClr val="FF0000"/>
                </a:solidFill>
              </a:rPr>
              <a:t>synaptic vesicles. </a:t>
            </a:r>
          </a:p>
          <a:p>
            <a:r>
              <a:rPr lang="en-US" dirty="0" smtClean="0"/>
              <a:t>They enable conduction of impulses </a:t>
            </a:r>
            <a:r>
              <a:rPr lang="en-US" b="1" dirty="0" smtClean="0"/>
              <a:t>across</a:t>
            </a:r>
            <a:r>
              <a:rPr lang="en-US" dirty="0" smtClean="0"/>
              <a:t> the synaptic cleft.</a:t>
            </a:r>
            <a:endParaRPr lang="en-US" dirty="0"/>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a:t>
            </a:r>
            <a:endParaRPr lang="en-US" dirty="0"/>
          </a:p>
        </p:txBody>
      </p:sp>
      <p:sp>
        <p:nvSpPr>
          <p:cNvPr id="3" name="Content Placeholder 2"/>
          <p:cNvSpPr>
            <a:spLocks noGrp="1"/>
          </p:cNvSpPr>
          <p:nvPr>
            <p:ph idx="1"/>
          </p:nvPr>
        </p:nvSpPr>
        <p:spPr>
          <a:xfrm>
            <a:off x="0" y="1371600"/>
            <a:ext cx="9144000" cy="5486400"/>
          </a:xfrm>
        </p:spPr>
        <p:txBody>
          <a:bodyPr>
            <a:normAutofit/>
          </a:bodyPr>
          <a:lstStyle/>
          <a:p>
            <a:pPr>
              <a:buNone/>
            </a:pPr>
            <a:r>
              <a:rPr lang="en-US" dirty="0" smtClean="0"/>
              <a:t>1. Maintains clear airway and demonstrates appropriate breath sounds</a:t>
            </a:r>
          </a:p>
          <a:p>
            <a:pPr>
              <a:buNone/>
            </a:pPr>
            <a:r>
              <a:rPr lang="en-US" dirty="0" smtClean="0"/>
              <a:t>2. Experiences no injuries</a:t>
            </a:r>
          </a:p>
          <a:p>
            <a:pPr>
              <a:buNone/>
            </a:pPr>
            <a:r>
              <a:rPr lang="en-US" dirty="0" smtClean="0"/>
              <a:t>3. Attains/maintains adequate fluid status</a:t>
            </a:r>
          </a:p>
          <a:p>
            <a:r>
              <a:rPr lang="en-US" dirty="0" smtClean="0"/>
              <a:t>a. Has no clinical signs or symptoms of dehydration</a:t>
            </a:r>
          </a:p>
          <a:p>
            <a:r>
              <a:rPr lang="en-US" dirty="0" smtClean="0"/>
              <a:t>b. Demonstrates normal range of serum electrolytes</a:t>
            </a:r>
          </a:p>
          <a:p>
            <a:r>
              <a:rPr lang="en-US" dirty="0" smtClean="0"/>
              <a:t>c. Has no clinical signs or symptoms of overhydration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190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4. Attains/maintains healthy oral mucous membranes</a:t>
            </a:r>
          </a:p>
          <a:p>
            <a:pPr>
              <a:buNone/>
            </a:pPr>
            <a:r>
              <a:rPr lang="en-US" sz="3600" dirty="0" smtClean="0"/>
              <a:t>5. Maintains normal skin integrity</a:t>
            </a:r>
          </a:p>
          <a:p>
            <a:pPr>
              <a:buNone/>
            </a:pPr>
            <a:r>
              <a:rPr lang="en-US" sz="3600" dirty="0" smtClean="0"/>
              <a:t>6. Has no corneal irritation</a:t>
            </a:r>
          </a:p>
          <a:p>
            <a:pPr>
              <a:buNone/>
            </a:pPr>
            <a:r>
              <a:rPr lang="en-US" sz="3600" dirty="0" smtClean="0"/>
              <a:t>7. Attains or maintains thermoregulation</a:t>
            </a:r>
          </a:p>
          <a:p>
            <a:pPr>
              <a:buNone/>
            </a:pPr>
            <a:r>
              <a:rPr lang="en-US" sz="3600" dirty="0" smtClean="0"/>
              <a:t>8. Has no urinary retention</a:t>
            </a:r>
          </a:p>
          <a:p>
            <a:pPr>
              <a:buNone/>
            </a:pPr>
            <a:r>
              <a:rPr lang="en-US" sz="3600" dirty="0" smtClean="0"/>
              <a:t>9. Has no diarrhea or fecal impaction</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191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normAutofit/>
          </a:bodyPr>
          <a:lstStyle/>
          <a:p>
            <a:pPr>
              <a:buNone/>
            </a:pPr>
            <a:r>
              <a:rPr lang="en-US" sz="3600" dirty="0" smtClean="0"/>
              <a:t>12. Is free of complications</a:t>
            </a:r>
          </a:p>
          <a:p>
            <a:pPr>
              <a:buNone/>
            </a:pPr>
            <a:r>
              <a:rPr lang="en-US" sz="3600" dirty="0" smtClean="0"/>
              <a:t>	a. Has arterial blood gas values within normal range</a:t>
            </a:r>
          </a:p>
          <a:p>
            <a:pPr>
              <a:buNone/>
            </a:pPr>
            <a:r>
              <a:rPr lang="en-US" sz="3600" dirty="0" smtClean="0"/>
              <a:t>	b. Displays no signs or symptoms of pneumonia</a:t>
            </a:r>
          </a:p>
          <a:p>
            <a:pPr>
              <a:buNone/>
            </a:pPr>
            <a:r>
              <a:rPr lang="en-US" sz="3600" dirty="0" smtClean="0"/>
              <a:t>	c. Exhibits intact skin over pressure areas</a:t>
            </a:r>
          </a:p>
          <a:p>
            <a:pPr>
              <a:buNone/>
            </a:pPr>
            <a:r>
              <a:rPr lang="en-US" sz="3600" dirty="0" smtClean="0"/>
              <a:t>	d. Does not develop deep vein thrombosis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192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89916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193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0" y="1600200"/>
            <a:ext cx="9144000" cy="5257800"/>
          </a:xfrm>
        </p:spPr>
        <p:txBody>
          <a:bodyPr/>
          <a:lstStyle/>
          <a:p>
            <a:pPr>
              <a:buNone/>
            </a:pPr>
            <a:r>
              <a:rPr lang="en-US" dirty="0" smtClean="0"/>
              <a:t>At the end of the lesson, the student should be able to:</a:t>
            </a:r>
          </a:p>
          <a:p>
            <a:r>
              <a:rPr lang="en-US" dirty="0" smtClean="0"/>
              <a:t>Describe the </a:t>
            </a:r>
            <a:r>
              <a:rPr lang="en-US" dirty="0" err="1" smtClean="0"/>
              <a:t>pathophysiology</a:t>
            </a:r>
            <a:r>
              <a:rPr lang="en-US" dirty="0" smtClean="0"/>
              <a:t> of increased Intracranial pressure.</a:t>
            </a:r>
          </a:p>
          <a:p>
            <a:r>
              <a:rPr lang="en-US" dirty="0" smtClean="0"/>
              <a:t>Identify the early and late clinical manifestations of increased intracranial pressure.</a:t>
            </a:r>
          </a:p>
          <a:p>
            <a:r>
              <a:rPr lang="en-US" dirty="0" smtClean="0"/>
              <a:t>Explain management of a patient with increased ICP.</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194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rigid cranial vault contains brain tissue (1,400 g)80%, blood (75 </a:t>
            </a:r>
            <a:r>
              <a:rPr lang="en-US" sz="3600" dirty="0" err="1" smtClean="0"/>
              <a:t>mL</a:t>
            </a:r>
            <a:r>
              <a:rPr lang="en-US" sz="3600" dirty="0" smtClean="0"/>
              <a:t>)10%, and CSF (75 </a:t>
            </a:r>
            <a:r>
              <a:rPr lang="en-US" sz="3600" dirty="0" err="1" smtClean="0"/>
              <a:t>mL</a:t>
            </a:r>
            <a:r>
              <a:rPr lang="en-US" sz="3600" dirty="0" smtClean="0"/>
              <a:t>)10% . </a:t>
            </a:r>
          </a:p>
          <a:p>
            <a:r>
              <a:rPr lang="en-US" sz="3600" dirty="0" smtClean="0"/>
              <a:t>The volume and pressure of these three components are usually in a state of </a:t>
            </a:r>
            <a:r>
              <a:rPr lang="en-US" sz="3600" dirty="0" err="1" smtClean="0"/>
              <a:t>equi-librium</a:t>
            </a:r>
            <a:r>
              <a:rPr lang="en-US" sz="3600" dirty="0" smtClean="0"/>
              <a:t> and produce the ICP. </a:t>
            </a:r>
          </a:p>
          <a:p>
            <a:r>
              <a:rPr lang="en-US" sz="3600" dirty="0" smtClean="0"/>
              <a:t>ICP is usually measured in the lateral ventricles; normal ICP is 10 to 20 mmHg</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195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a:t>
            </a:r>
            <a:r>
              <a:rPr lang="en-US" sz="3600" b="1" dirty="0" err="1" smtClean="0"/>
              <a:t>Monro</a:t>
            </a:r>
            <a:r>
              <a:rPr lang="en-US" sz="3600" b="1" dirty="0" smtClean="0"/>
              <a:t>-Kellie hypothesis states that because of the limited </a:t>
            </a:r>
            <a:r>
              <a:rPr lang="en-US" sz="3600" dirty="0" smtClean="0"/>
              <a:t>space for expansion within the skull, an increase in any one of the components causes a change in the volume of the others.</a:t>
            </a:r>
          </a:p>
          <a:p>
            <a:pPr>
              <a:buNone/>
            </a:pPr>
            <a:endParaRPr lang="en-US"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196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827088"/>
            <a:ext cx="7981950" cy="711200"/>
          </a:xfrm>
          <a:solidFill>
            <a:schemeClr val="accent2"/>
          </a:solidFill>
          <a:ln/>
        </p:spPr>
        <p:txBody>
          <a:bodyPr>
            <a:normAutofit fontScale="90000"/>
          </a:bodyPr>
          <a:lstStyle/>
          <a:p>
            <a:r>
              <a:rPr lang="en-US" dirty="0">
                <a:solidFill>
                  <a:srgbClr val="000000"/>
                </a:solidFill>
              </a:rPr>
              <a:t>Brain </a:t>
            </a:r>
            <a:r>
              <a:rPr lang="en-US" dirty="0" smtClean="0">
                <a:solidFill>
                  <a:srgbClr val="000000"/>
                </a:solidFill>
              </a:rPr>
              <a:t>volume Components</a:t>
            </a:r>
            <a:endParaRPr lang="en-US" dirty="0">
              <a:solidFill>
                <a:srgbClr val="000000"/>
              </a:solidFill>
            </a:endParaRPr>
          </a:p>
        </p:txBody>
      </p:sp>
      <p:sp>
        <p:nvSpPr>
          <p:cNvPr id="16387" name="Rectangle 3"/>
          <p:cNvSpPr>
            <a:spLocks noGrp="1" noChangeArrowheads="1"/>
          </p:cNvSpPr>
          <p:nvPr>
            <p:ph type="body" idx="1"/>
          </p:nvPr>
        </p:nvSpPr>
        <p:spPr>
          <a:xfrm>
            <a:off x="762000" y="1828800"/>
            <a:ext cx="7620000" cy="4495800"/>
          </a:xfrm>
        </p:spPr>
        <p:txBody>
          <a:bodyPr/>
          <a:lstStyle/>
          <a:p>
            <a:pPr>
              <a:lnSpc>
                <a:spcPct val="90000"/>
              </a:lnSpc>
            </a:pPr>
            <a:r>
              <a:rPr lang="en-US" sz="2400" dirty="0">
                <a:solidFill>
                  <a:srgbClr val="000000"/>
                </a:solidFill>
              </a:rPr>
              <a:t>Skull is a rigid vault that </a:t>
            </a:r>
            <a:r>
              <a:rPr lang="en-US" sz="2400" b="1" dirty="0">
                <a:solidFill>
                  <a:srgbClr val="000000"/>
                </a:solidFill>
              </a:rPr>
              <a:t>does not expand</a:t>
            </a:r>
          </a:p>
          <a:p>
            <a:pPr>
              <a:lnSpc>
                <a:spcPct val="90000"/>
              </a:lnSpc>
              <a:buFontTx/>
              <a:buNone/>
            </a:pPr>
            <a:endParaRPr lang="en-US" sz="2400" dirty="0">
              <a:solidFill>
                <a:srgbClr val="000000"/>
              </a:solidFill>
            </a:endParaRPr>
          </a:p>
          <a:p>
            <a:pPr>
              <a:lnSpc>
                <a:spcPct val="90000"/>
              </a:lnSpc>
            </a:pPr>
            <a:r>
              <a:rPr lang="en-US" sz="2400" dirty="0">
                <a:solidFill>
                  <a:srgbClr val="000000"/>
                </a:solidFill>
              </a:rPr>
              <a:t>It contains </a:t>
            </a:r>
            <a:r>
              <a:rPr lang="en-US" sz="2400" b="1" dirty="0">
                <a:solidFill>
                  <a:srgbClr val="000000"/>
                </a:solidFill>
              </a:rPr>
              <a:t>3</a:t>
            </a:r>
            <a:r>
              <a:rPr lang="en-US" sz="2400" dirty="0">
                <a:solidFill>
                  <a:srgbClr val="000000"/>
                </a:solidFill>
              </a:rPr>
              <a:t> volume components:</a:t>
            </a:r>
          </a:p>
          <a:p>
            <a:pPr lvl="1">
              <a:lnSpc>
                <a:spcPct val="90000"/>
              </a:lnSpc>
            </a:pPr>
            <a:r>
              <a:rPr lang="en-US" sz="2400" b="1" dirty="0">
                <a:solidFill>
                  <a:srgbClr val="000000"/>
                </a:solidFill>
              </a:rPr>
              <a:t>Brain tissue: (80%)</a:t>
            </a:r>
            <a:r>
              <a:rPr lang="en-US" sz="2400" dirty="0">
                <a:solidFill>
                  <a:srgbClr val="000000"/>
                </a:solidFill>
              </a:rPr>
              <a:t> or </a:t>
            </a:r>
            <a:r>
              <a:rPr lang="en-US" sz="2400" b="1" dirty="0">
                <a:solidFill>
                  <a:srgbClr val="000000"/>
                </a:solidFill>
              </a:rPr>
              <a:t>2% of TBW</a:t>
            </a:r>
          </a:p>
          <a:p>
            <a:pPr lvl="1">
              <a:lnSpc>
                <a:spcPct val="90000"/>
              </a:lnSpc>
            </a:pPr>
            <a:r>
              <a:rPr lang="en-US" sz="2400" b="1" dirty="0" smtClean="0">
                <a:solidFill>
                  <a:srgbClr val="000000"/>
                </a:solidFill>
              </a:rPr>
              <a:t>Intravascular </a:t>
            </a:r>
            <a:r>
              <a:rPr lang="en-US" sz="2400" b="1" dirty="0">
                <a:solidFill>
                  <a:srgbClr val="000000"/>
                </a:solidFill>
              </a:rPr>
              <a:t>blood: (10%)</a:t>
            </a:r>
            <a:r>
              <a:rPr lang="en-US" sz="2400" dirty="0">
                <a:solidFill>
                  <a:srgbClr val="000000"/>
                </a:solidFill>
              </a:rPr>
              <a:t> </a:t>
            </a:r>
          </a:p>
          <a:p>
            <a:pPr lvl="1">
              <a:lnSpc>
                <a:spcPct val="90000"/>
              </a:lnSpc>
            </a:pPr>
            <a:r>
              <a:rPr lang="en-US" sz="2400" b="1" dirty="0">
                <a:solidFill>
                  <a:srgbClr val="000000"/>
                </a:solidFill>
              </a:rPr>
              <a:t>CSF: (10%)</a:t>
            </a:r>
          </a:p>
          <a:p>
            <a:pPr lvl="1">
              <a:lnSpc>
                <a:spcPct val="90000"/>
              </a:lnSpc>
              <a:buFontTx/>
              <a:buNone/>
            </a:pPr>
            <a:endParaRPr lang="en-US" sz="2400" b="1" dirty="0">
              <a:solidFill>
                <a:srgbClr val="000000"/>
              </a:solidFill>
            </a:endParaRPr>
          </a:p>
          <a:p>
            <a:pPr>
              <a:lnSpc>
                <a:spcPct val="90000"/>
              </a:lnSpc>
            </a:pPr>
            <a:r>
              <a:rPr lang="en-US" sz="2400" b="1" dirty="0" err="1">
                <a:solidFill>
                  <a:srgbClr val="000000"/>
                </a:solidFill>
              </a:rPr>
              <a:t>Monro</a:t>
            </a:r>
            <a:r>
              <a:rPr lang="en-US" sz="2400" b="1" dirty="0">
                <a:solidFill>
                  <a:srgbClr val="000000"/>
                </a:solidFill>
              </a:rPr>
              <a:t>-Kellie doctrine: the 3 components are equal within the vault</a:t>
            </a:r>
          </a:p>
          <a:p>
            <a:pPr lvl="1">
              <a:lnSpc>
                <a:spcPct val="90000"/>
              </a:lnSpc>
            </a:pPr>
            <a:r>
              <a:rPr lang="en-US" sz="2400" b="1" dirty="0">
                <a:solidFill>
                  <a:srgbClr val="000000"/>
                </a:solidFill>
              </a:rPr>
              <a:t>&gt; volume = &gt; intracranial pressure (ICP)</a:t>
            </a:r>
          </a:p>
          <a:p>
            <a:pPr>
              <a:lnSpc>
                <a:spcPct val="90000"/>
              </a:lnSpc>
            </a:pPr>
            <a:endParaRPr lang="en-US" sz="2400" dirty="0"/>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314" name="Rectangle 2"/>
          <p:cNvSpPr>
            <a:spLocks noGrp="1" noChangeArrowheads="1"/>
          </p:cNvSpPr>
          <p:nvPr>
            <p:ph type="title"/>
          </p:nvPr>
        </p:nvSpPr>
        <p:spPr>
          <a:xfrm>
            <a:off x="1152525" y="731838"/>
            <a:ext cx="6838950" cy="711200"/>
          </a:xfrm>
          <a:ln/>
        </p:spPr>
        <p:txBody>
          <a:bodyPr>
            <a:normAutofit fontScale="90000"/>
          </a:bodyPr>
          <a:lstStyle/>
          <a:p>
            <a:r>
              <a:rPr lang="en-US" b="1">
                <a:latin typeface="Arial Narrow" charset="0"/>
              </a:rPr>
              <a:t>ICP</a:t>
            </a:r>
            <a:endParaRPr lang="en-US">
              <a:latin typeface="Arial Narrow" charset="0"/>
            </a:endParaRPr>
          </a:p>
        </p:txBody>
      </p:sp>
      <p:sp>
        <p:nvSpPr>
          <p:cNvPr id="13315" name="Rectangle 3"/>
          <p:cNvSpPr>
            <a:spLocks noGrp="1" noChangeArrowheads="1"/>
          </p:cNvSpPr>
          <p:nvPr>
            <p:ph type="body" idx="1"/>
          </p:nvPr>
        </p:nvSpPr>
        <p:spPr>
          <a:xfrm>
            <a:off x="685800" y="1752600"/>
            <a:ext cx="7772400" cy="4572000"/>
          </a:xfrm>
        </p:spPr>
        <p:txBody>
          <a:bodyPr/>
          <a:lstStyle/>
          <a:p>
            <a:r>
              <a:rPr lang="en-US" sz="2400" b="1">
                <a:solidFill>
                  <a:srgbClr val="000000"/>
                </a:solidFill>
              </a:rPr>
              <a:t>Intracranial Pressure</a:t>
            </a:r>
            <a:r>
              <a:rPr lang="en-US" sz="2400">
                <a:solidFill>
                  <a:srgbClr val="000000"/>
                </a:solidFill>
              </a:rPr>
              <a:t> (</a:t>
            </a:r>
            <a:r>
              <a:rPr lang="en-US" sz="2400" b="1">
                <a:solidFill>
                  <a:srgbClr val="000000"/>
                </a:solidFill>
              </a:rPr>
              <a:t>ICP</a:t>
            </a:r>
            <a:r>
              <a:rPr lang="en-US" sz="2400">
                <a:solidFill>
                  <a:srgbClr val="000000"/>
                </a:solidFill>
              </a:rPr>
              <a:t>) is the pressure exerted by </a:t>
            </a:r>
            <a:r>
              <a:rPr lang="en-US" sz="2400" b="1">
                <a:solidFill>
                  <a:srgbClr val="000000"/>
                </a:solidFill>
              </a:rPr>
              <a:t>brain tissue</a:t>
            </a:r>
            <a:r>
              <a:rPr lang="en-US" sz="2400">
                <a:solidFill>
                  <a:srgbClr val="000000"/>
                </a:solidFill>
              </a:rPr>
              <a:t>,</a:t>
            </a:r>
            <a:r>
              <a:rPr lang="en-US" sz="2400" b="1">
                <a:solidFill>
                  <a:srgbClr val="000000"/>
                </a:solidFill>
              </a:rPr>
              <a:t> blood volume</a:t>
            </a:r>
            <a:r>
              <a:rPr lang="en-US" sz="2400">
                <a:solidFill>
                  <a:srgbClr val="000000"/>
                </a:solidFill>
              </a:rPr>
              <a:t> &amp; </a:t>
            </a:r>
            <a:r>
              <a:rPr lang="en-US" sz="2400" b="1">
                <a:solidFill>
                  <a:srgbClr val="000000"/>
                </a:solidFill>
              </a:rPr>
              <a:t>cerebral spinal fluid</a:t>
            </a:r>
            <a:r>
              <a:rPr lang="en-US" sz="2400">
                <a:solidFill>
                  <a:srgbClr val="000000"/>
                </a:solidFill>
              </a:rPr>
              <a:t> (</a:t>
            </a:r>
            <a:r>
              <a:rPr lang="en-US" sz="2400" b="1">
                <a:solidFill>
                  <a:srgbClr val="000000"/>
                </a:solidFill>
              </a:rPr>
              <a:t>CSF</a:t>
            </a:r>
            <a:r>
              <a:rPr lang="en-US" sz="2400">
                <a:solidFill>
                  <a:srgbClr val="000000"/>
                </a:solidFill>
              </a:rPr>
              <a:t>) within the skull.</a:t>
            </a:r>
          </a:p>
          <a:p>
            <a:r>
              <a:rPr lang="en-US" sz="2400">
                <a:solidFill>
                  <a:srgbClr val="000000"/>
                </a:solidFill>
              </a:rPr>
              <a:t>ICV = Vbrain + Vblood + Vcsf</a:t>
            </a:r>
          </a:p>
          <a:p>
            <a:r>
              <a:rPr lang="en-US" sz="2400">
                <a:solidFill>
                  <a:srgbClr val="000000"/>
                </a:solidFill>
              </a:rPr>
              <a:t>CSF is the number 1 displaced content of the cranial vault.</a:t>
            </a:r>
          </a:p>
          <a:p>
            <a:r>
              <a:rPr lang="en-US" sz="2400">
                <a:solidFill>
                  <a:srgbClr val="000000"/>
                </a:solidFill>
              </a:rPr>
              <a:t>Cerebral blood flow will be altered if the ICP remains elevated after the displacement of the CSF.</a:t>
            </a:r>
          </a:p>
          <a:p>
            <a:r>
              <a:rPr lang="en-US" sz="2400">
                <a:solidFill>
                  <a:srgbClr val="000000"/>
                </a:solidFill>
              </a:rPr>
              <a:t>Vasoconstriction occurs initially in an attempt to decrease the ICP (compensation for stage 1 of IC hypertension). Once lost…an &gt; ICP.</a:t>
            </a:r>
          </a:p>
        </p:txBody>
      </p:sp>
    </p:spTree>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362" name="Rectangle 2"/>
          <p:cNvSpPr>
            <a:spLocks noGrp="1" noChangeArrowheads="1"/>
          </p:cNvSpPr>
          <p:nvPr>
            <p:ph type="title"/>
          </p:nvPr>
        </p:nvSpPr>
        <p:spPr>
          <a:xfrm>
            <a:off x="914400" y="606425"/>
            <a:ext cx="7543800" cy="1077913"/>
          </a:xfrm>
          <a:ln/>
        </p:spPr>
        <p:txBody>
          <a:bodyPr/>
          <a:lstStyle/>
          <a:p>
            <a:r>
              <a:rPr lang="en-US" sz="3600" b="1">
                <a:latin typeface="Arial Narrow" charset="0"/>
              </a:rPr>
              <a:t>IICP</a:t>
            </a:r>
            <a:r>
              <a:rPr lang="en-US" sz="3600">
                <a:latin typeface="Arial Narrow" charset="0"/>
              </a:rPr>
              <a:t/>
            </a:r>
            <a:br>
              <a:rPr lang="en-US" sz="3600">
                <a:latin typeface="Arial Narrow" charset="0"/>
              </a:rPr>
            </a:br>
            <a:r>
              <a:rPr lang="en-US" sz="2800" b="1">
                <a:solidFill>
                  <a:schemeClr val="hlink"/>
                </a:solidFill>
                <a:latin typeface="Arial Narrow" charset="0"/>
              </a:rPr>
              <a:t>fluid pressure &gt; 15 mm Hg</a:t>
            </a:r>
            <a:endParaRPr lang="en-US" b="1">
              <a:solidFill>
                <a:srgbClr val="000000"/>
              </a:solidFill>
            </a:endParaRPr>
          </a:p>
        </p:txBody>
      </p:sp>
      <p:sp>
        <p:nvSpPr>
          <p:cNvPr id="15363" name="Rectangle 3"/>
          <p:cNvSpPr>
            <a:spLocks noGrp="1" noChangeArrowheads="1"/>
          </p:cNvSpPr>
          <p:nvPr>
            <p:ph type="body" idx="1"/>
          </p:nvPr>
        </p:nvSpPr>
        <p:spPr>
          <a:xfrm>
            <a:off x="609600" y="1981200"/>
            <a:ext cx="8001000" cy="4343400"/>
          </a:xfrm>
        </p:spPr>
        <p:txBody>
          <a:bodyPr/>
          <a:lstStyle/>
          <a:p>
            <a:pPr>
              <a:lnSpc>
                <a:spcPct val="90000"/>
              </a:lnSpc>
            </a:pPr>
            <a:r>
              <a:rPr lang="en-US" dirty="0" smtClean="0">
                <a:solidFill>
                  <a:srgbClr val="000000"/>
                </a:solidFill>
              </a:rPr>
              <a:t>Increased ICP </a:t>
            </a:r>
            <a:r>
              <a:rPr lang="en-US" dirty="0">
                <a:solidFill>
                  <a:srgbClr val="000000"/>
                </a:solidFill>
              </a:rPr>
              <a:t>is a life threatening situation that results from an </a:t>
            </a:r>
            <a:r>
              <a:rPr lang="en-US" dirty="0">
                <a:solidFill>
                  <a:srgbClr val="000000"/>
                </a:solidFill>
                <a:sym typeface="Symbol" charset="2"/>
              </a:rPr>
              <a:t></a:t>
            </a:r>
            <a:r>
              <a:rPr lang="en-US" dirty="0">
                <a:solidFill>
                  <a:srgbClr val="000000"/>
                </a:solidFill>
              </a:rPr>
              <a:t> in any or all 3 components within the skull</a:t>
            </a:r>
          </a:p>
          <a:p>
            <a:pPr lvl="1">
              <a:lnSpc>
                <a:spcPct val="90000"/>
              </a:lnSpc>
            </a:pPr>
            <a:r>
              <a:rPr lang="en-US" sz="2400" b="1" dirty="0">
                <a:solidFill>
                  <a:srgbClr val="000000"/>
                </a:solidFill>
              </a:rPr>
              <a:t>&gt; volume of brain tissue, blood, and / or CSF </a:t>
            </a:r>
          </a:p>
          <a:p>
            <a:pPr lvl="1">
              <a:lnSpc>
                <a:spcPct val="90000"/>
              </a:lnSpc>
            </a:pPr>
            <a:r>
              <a:rPr lang="en-US" sz="2400" b="1" dirty="0">
                <a:solidFill>
                  <a:srgbClr val="000000"/>
                </a:solidFill>
              </a:rPr>
              <a:t>Cerebral edema: &gt; H2O content of tissue as a result of trauma, hemorrhage, tumor, abscess, or ischemia</a:t>
            </a:r>
          </a:p>
          <a:p>
            <a:pPr>
              <a:lnSpc>
                <a:spcPct val="90000"/>
              </a:lnSpc>
            </a:pPr>
            <a:r>
              <a:rPr lang="en-US" sz="2800" b="1" dirty="0">
                <a:solidFill>
                  <a:srgbClr val="000000"/>
                </a:solidFill>
              </a:rPr>
              <a:t>Maintain a Semi-Fowlers position</a:t>
            </a:r>
          </a:p>
          <a:p>
            <a:pPr lvl="1">
              <a:lnSpc>
                <a:spcPct val="90000"/>
              </a:lnSpc>
            </a:pPr>
            <a:r>
              <a:rPr lang="en-US" sz="2400" b="1" dirty="0">
                <a:solidFill>
                  <a:srgbClr val="000000"/>
                </a:solidFill>
              </a:rPr>
              <a:t>Why?</a:t>
            </a:r>
          </a:p>
          <a:p>
            <a:pPr lvl="1">
              <a:lnSpc>
                <a:spcPct val="90000"/>
              </a:lnSpc>
            </a:pPr>
            <a:endParaRPr lang="en-US" sz="2400" b="1" dirty="0">
              <a:solidFill>
                <a:srgbClr val="000000"/>
              </a:solidFill>
            </a:endParaRPr>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8915400" cy="5257800"/>
          </a:xfrm>
        </p:spPr>
        <p:txBody>
          <a:bodyPr/>
          <a:lstStyle/>
          <a:p>
            <a:pPr marL="514350" indent="-514350">
              <a:buAutoNum type="arabicPeriod"/>
            </a:pPr>
            <a:r>
              <a:rPr lang="en-US" dirty="0" smtClean="0"/>
              <a:t>Review of Anatomy and Physiology of the Nervous system</a:t>
            </a:r>
          </a:p>
          <a:p>
            <a:pPr marL="514350" indent="-514350">
              <a:buNone/>
            </a:pPr>
            <a:r>
              <a:rPr lang="en-US" dirty="0"/>
              <a:t>	</a:t>
            </a:r>
            <a:r>
              <a:rPr lang="en-US" dirty="0" smtClean="0"/>
              <a:t>	-Functions of NS</a:t>
            </a:r>
          </a:p>
          <a:p>
            <a:pPr marL="514350" indent="-514350">
              <a:buNone/>
            </a:pPr>
            <a:r>
              <a:rPr lang="en-US" dirty="0"/>
              <a:t>	</a:t>
            </a:r>
            <a:r>
              <a:rPr lang="en-US" dirty="0" smtClean="0"/>
              <a:t>	-Division of NS</a:t>
            </a:r>
          </a:p>
          <a:p>
            <a:pPr marL="514350" indent="-514350">
              <a:buNone/>
            </a:pPr>
            <a:r>
              <a:rPr lang="en-US" dirty="0"/>
              <a:t>	</a:t>
            </a:r>
            <a:r>
              <a:rPr lang="en-US" dirty="0" smtClean="0"/>
              <a:t>	-Functions of Respective parts of CNS</a:t>
            </a:r>
          </a:p>
          <a:p>
            <a:pPr marL="514350" indent="-514350">
              <a:buNone/>
            </a:pPr>
            <a:r>
              <a:rPr lang="en-US" dirty="0"/>
              <a:t>	</a:t>
            </a:r>
            <a:r>
              <a:rPr lang="en-US" dirty="0" smtClean="0"/>
              <a:t>	-Diagnostic tests in Neurology</a:t>
            </a:r>
          </a:p>
          <a:p>
            <a:pPr marL="514350" indent="-514350">
              <a:buNone/>
            </a:pPr>
            <a:r>
              <a:rPr lang="en-US" dirty="0"/>
              <a:t>	</a:t>
            </a:r>
            <a:r>
              <a:rPr lang="en-US" dirty="0" smtClean="0"/>
              <a:t>	-Review of Neurological examination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err="1" smtClean="0"/>
              <a:t>sam</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normAutofit/>
          </a:bodyPr>
          <a:lstStyle/>
          <a:p>
            <a:r>
              <a:rPr lang="en-US" dirty="0" smtClean="0"/>
              <a:t>When released, the neurotransmitter crosses the synaptic cleft and binds to receptors in the postsynaptic cell membrane.</a:t>
            </a:r>
          </a:p>
          <a:p>
            <a:r>
              <a:rPr lang="en-US" dirty="0" smtClean="0"/>
              <a:t>The action of a neurotransmitter is to potentiate, terminate, or modulate a specific action and can either </a:t>
            </a:r>
            <a:r>
              <a:rPr lang="en-US" b="1" dirty="0" smtClean="0"/>
              <a:t>excite</a:t>
            </a:r>
            <a:r>
              <a:rPr lang="en-US" dirty="0" smtClean="0"/>
              <a:t> or </a:t>
            </a:r>
            <a:r>
              <a:rPr lang="en-US" b="1" dirty="0" smtClean="0"/>
              <a:t>inhibit</a:t>
            </a:r>
            <a:r>
              <a:rPr lang="en-US" dirty="0" smtClean="0"/>
              <a:t> the target cell’s activity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Because brain tissue has limited space to change, compensation typically is accomplished by:</a:t>
            </a:r>
          </a:p>
          <a:p>
            <a:pPr>
              <a:buNone/>
            </a:pPr>
            <a:r>
              <a:rPr lang="en-US" sz="3600" dirty="0" smtClean="0"/>
              <a:t>	- displacing or shifting CSF, </a:t>
            </a:r>
          </a:p>
          <a:p>
            <a:pPr>
              <a:buNone/>
            </a:pPr>
            <a:r>
              <a:rPr lang="en-US" sz="3600" dirty="0" smtClean="0"/>
              <a:t>	- increasing the absorption of CSF, or </a:t>
            </a:r>
          </a:p>
          <a:p>
            <a:pPr>
              <a:buNone/>
            </a:pPr>
            <a:r>
              <a:rPr lang="en-US" sz="3600" dirty="0" smtClean="0"/>
              <a:t>	-decreasing cerebral blood volume</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200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Pathophysiology</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sz="3600" dirty="0" smtClean="0"/>
              <a:t>Increased ICP is a syndrome that affects many patients with acute neurologic conditions. </a:t>
            </a:r>
          </a:p>
          <a:p>
            <a:r>
              <a:rPr lang="en-US" sz="3600" dirty="0" smtClean="0"/>
              <a:t>Increased ICP affects patient with acute neural conditions and is normally caused by:</a:t>
            </a:r>
          </a:p>
          <a:p>
            <a:pPr>
              <a:buNone/>
            </a:pPr>
            <a:r>
              <a:rPr lang="en-US" sz="3600" dirty="0" smtClean="0"/>
              <a:t>	- head injury and  also  it may be seen as a secondary effect in other conditions, such as </a:t>
            </a:r>
          </a:p>
          <a:p>
            <a:pPr>
              <a:buNone/>
            </a:pPr>
            <a:r>
              <a:rPr lang="en-US" sz="3600" dirty="0" smtClean="0"/>
              <a:t>	-brain tumors, </a:t>
            </a:r>
          </a:p>
          <a:p>
            <a:pPr>
              <a:buNone/>
            </a:pPr>
            <a:r>
              <a:rPr lang="en-US" sz="3600" dirty="0" smtClean="0"/>
              <a:t>	-subarachnoid hemorrhage, and </a:t>
            </a:r>
          </a:p>
          <a:p>
            <a:pPr>
              <a:buNone/>
            </a:pPr>
            <a:r>
              <a:rPr lang="en-US" sz="3600" dirty="0" smtClean="0"/>
              <a:t>	-toxic and viral </a:t>
            </a:r>
            <a:r>
              <a:rPr lang="en-US" sz="3600" dirty="0" err="1" smtClean="0"/>
              <a:t>encephalopathies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201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Increased ICP from any cause decreases</a:t>
            </a:r>
          </a:p>
          <a:p>
            <a:pPr>
              <a:buNone/>
            </a:pPr>
            <a:r>
              <a:rPr lang="en-US" sz="3600" dirty="0" smtClean="0"/>
              <a:t>cerebral perfusion, stimulates further swelling (edema),and shifts brain tissue through openings in the rigid </a:t>
            </a:r>
            <a:r>
              <a:rPr lang="en-US" sz="3600" dirty="0" err="1" smtClean="0"/>
              <a:t>dura</a:t>
            </a:r>
            <a:r>
              <a:rPr lang="en-US" sz="3600" dirty="0" smtClean="0"/>
              <a:t>, resulting in </a:t>
            </a:r>
            <a:r>
              <a:rPr lang="en-US" sz="3600" b="1" dirty="0" err="1" smtClean="0"/>
              <a:t>herniation</a:t>
            </a:r>
            <a:r>
              <a:rPr lang="en-US" sz="3600" b="1" dirty="0" smtClean="0"/>
              <a:t>, </a:t>
            </a:r>
            <a:r>
              <a:rPr lang="en-US" sz="3600" dirty="0" smtClean="0"/>
              <a:t>a dire, frequently fatal event.</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202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DECREASED CEREBRAL BLOOD FLOW</a:t>
            </a:r>
            <a:endParaRPr lang="en-US" dirty="0"/>
          </a:p>
        </p:txBody>
      </p:sp>
      <p:sp>
        <p:nvSpPr>
          <p:cNvPr id="3" name="Content Placeholder 2"/>
          <p:cNvSpPr>
            <a:spLocks noGrp="1"/>
          </p:cNvSpPr>
          <p:nvPr>
            <p:ph idx="1"/>
          </p:nvPr>
        </p:nvSpPr>
        <p:spPr>
          <a:xfrm>
            <a:off x="0" y="1600200"/>
            <a:ext cx="8991600" cy="5257800"/>
          </a:xfrm>
        </p:spPr>
        <p:txBody>
          <a:bodyPr>
            <a:normAutofit/>
          </a:bodyPr>
          <a:lstStyle/>
          <a:p>
            <a:r>
              <a:rPr lang="en-US" sz="3600" dirty="0" smtClean="0"/>
              <a:t>Increased ICP may significantly reduce cerebral blood flow, resulting in ischemia and cell death. </a:t>
            </a:r>
          </a:p>
          <a:p>
            <a:r>
              <a:rPr lang="en-US" sz="3600" dirty="0" smtClean="0"/>
              <a:t>In the early stages of cerebral ischemia, the vasomotor centers are stimulated and the systemic pressure rises to maintain cerebral blood flow</a:t>
            </a:r>
            <a:r>
              <a:rPr lang="en-US" dirty="0" smtClean="0"/>
              <a:t>.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203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lstStyle/>
          <a:p>
            <a:r>
              <a:rPr lang="en-US" sz="3600" dirty="0" smtClean="0"/>
              <a:t>Usually a slow bounding pulse and respiratory irregularities accompany this.</a:t>
            </a:r>
          </a:p>
          <a:p>
            <a:r>
              <a:rPr lang="en-US" sz="3600" dirty="0" smtClean="0"/>
              <a:t>These changes in blood pressure, pulse, and respiration are important clinically because they suggest increased ICP.</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204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CEREBRAL EDEMA</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Cerebral edema or swelling is defined as an abnormal accumulation of water or fluid in the intracellular space, extracellular space, or both, associated with an increase in brain tissue volume</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205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b="1" dirty="0" smtClean="0"/>
              <a:t>Early clinical manifestations</a:t>
            </a:r>
          </a:p>
          <a:p>
            <a:pPr>
              <a:buNone/>
            </a:pPr>
            <a:r>
              <a:rPr lang="en-US" sz="3600" dirty="0" smtClean="0"/>
              <a:t>Any sudden change in patient’s behavior to include:</a:t>
            </a:r>
          </a:p>
          <a:p>
            <a:r>
              <a:rPr lang="en-US" sz="3600" dirty="0" smtClean="0"/>
              <a:t>Disorientation</a:t>
            </a:r>
          </a:p>
          <a:p>
            <a:r>
              <a:rPr lang="en-US" sz="3600" dirty="0" smtClean="0"/>
              <a:t>Restlessness</a:t>
            </a:r>
          </a:p>
          <a:p>
            <a:r>
              <a:rPr lang="en-US" sz="3600" dirty="0" smtClean="0"/>
              <a:t> confusion</a:t>
            </a:r>
          </a:p>
          <a:p>
            <a:r>
              <a:rPr lang="en-US" sz="3600" dirty="0" smtClean="0"/>
              <a:t>Increasing drowsiness</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206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Increased Respiratory effort</a:t>
            </a:r>
          </a:p>
          <a:p>
            <a:r>
              <a:rPr lang="en-US" sz="3600" dirty="0" smtClean="0"/>
              <a:t>Pupillary </a:t>
            </a:r>
            <a:r>
              <a:rPr lang="en-US" sz="3600" dirty="0" smtClean="0"/>
              <a:t>changes</a:t>
            </a:r>
          </a:p>
          <a:p>
            <a:r>
              <a:rPr lang="en-US" sz="3600" dirty="0" smtClean="0"/>
              <a:t>Headache that is constant, increasing in intensity and aggravated by movement or straining.</a:t>
            </a:r>
          </a:p>
          <a:p>
            <a:r>
              <a:rPr lang="en-US" sz="3600" dirty="0" smtClean="0"/>
              <a:t>Weakness in one extremity or one side of the body</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207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b="1" dirty="0" smtClean="0"/>
              <a:t>Later signs of increasing ICP</a:t>
            </a:r>
          </a:p>
          <a:p>
            <a:pPr>
              <a:buNone/>
            </a:pPr>
            <a:r>
              <a:rPr lang="en-US" sz="3600" b="1" dirty="0" smtClean="0"/>
              <a:t>		-</a:t>
            </a:r>
            <a:r>
              <a:rPr lang="en-US" sz="3600" dirty="0" smtClean="0"/>
              <a:t>Decreasing level of consciousness until the patient is comatose</a:t>
            </a:r>
          </a:p>
          <a:p>
            <a:pPr>
              <a:buNone/>
            </a:pPr>
            <a:r>
              <a:rPr lang="en-US" sz="3600" b="1" dirty="0" smtClean="0"/>
              <a:t>		</a:t>
            </a:r>
            <a:r>
              <a:rPr lang="en-US" sz="3600" dirty="0" smtClean="0"/>
              <a:t>- Pulse rate and respiratory rate decreases</a:t>
            </a:r>
          </a:p>
          <a:p>
            <a:pPr>
              <a:buNone/>
            </a:pPr>
            <a:r>
              <a:rPr lang="en-US" sz="3600" dirty="0" smtClean="0"/>
              <a:t>		-Blood pressure increases</a:t>
            </a:r>
          </a:p>
          <a:p>
            <a:pPr>
              <a:buNone/>
            </a:pPr>
            <a:r>
              <a:rPr lang="en-US" sz="3600" dirty="0" smtClean="0"/>
              <a:t>		-Temperature increases</a:t>
            </a:r>
          </a:p>
          <a:p>
            <a:pPr>
              <a:buNone/>
            </a:pPr>
            <a:r>
              <a:rPr lang="en-US" sz="3600" dirty="0" smtClean="0"/>
              <a:t>		-Altered respiratory patterns including </a:t>
            </a:r>
            <a:r>
              <a:rPr lang="en-US" sz="3600" dirty="0" err="1" smtClean="0"/>
              <a:t>Cheyne</a:t>
            </a:r>
            <a:r>
              <a:rPr lang="en-US" sz="3600" dirty="0" smtClean="0"/>
              <a:t>-Stokes breathing</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208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	</a:t>
            </a:r>
            <a:r>
              <a:rPr lang="en-US" sz="3600" dirty="0" smtClean="0"/>
              <a:t>- Projectile vomiting</a:t>
            </a:r>
          </a:p>
          <a:p>
            <a:pPr>
              <a:buNone/>
            </a:pPr>
            <a:r>
              <a:rPr lang="en-US" sz="3600" dirty="0" smtClean="0"/>
              <a:t>	-Loss  of brain stem reflexes eg. pupillary, gag, swallowing.</a:t>
            </a:r>
          </a:p>
          <a:p>
            <a:pPr>
              <a:buNone/>
            </a:pPr>
            <a:r>
              <a:rPr lang="en-US" sz="3600" dirty="0" smtClean="0"/>
              <a:t>	-Hemiplegic</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209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Many neurologic disorders are due, at least in part, to an imbalance in neurotransmitters—that is, a lack of gamma </a:t>
            </a:r>
            <a:r>
              <a:rPr lang="en-US" dirty="0" err="1" smtClean="0"/>
              <a:t>aminobutyric</a:t>
            </a:r>
            <a:r>
              <a:rPr lang="en-US" dirty="0" smtClean="0"/>
              <a:t> acid (GABA) and acetylcholine in Huntington’s disease, low serotonin levels in some forms of epilepsy, and a decrease in dopamine in Parkinson’s disease. </a:t>
            </a:r>
          </a:p>
          <a:p>
            <a:r>
              <a:rPr lang="en-US" dirty="0" smtClean="0"/>
              <a:t>In fact, probably all brain functions are modulated</a:t>
            </a:r>
          </a:p>
          <a:p>
            <a:r>
              <a:rPr lang="en-US" dirty="0" smtClean="0"/>
              <a:t>through neurotransmitter receptor site activity, including memory and other cognitive processes.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The patient may undergo:</a:t>
            </a:r>
          </a:p>
          <a:p>
            <a:r>
              <a:rPr lang="en-US" sz="3600" dirty="0" smtClean="0"/>
              <a:t> cerebral angiography, </a:t>
            </a:r>
          </a:p>
          <a:p>
            <a:r>
              <a:rPr lang="en-US" sz="3600" dirty="0" smtClean="0"/>
              <a:t>computed tomography (CT)</a:t>
            </a:r>
          </a:p>
          <a:p>
            <a:r>
              <a:rPr lang="en-US" sz="3600" dirty="0" smtClean="0"/>
              <a:t> magnetic resonance imaging (MRI), </a:t>
            </a:r>
          </a:p>
          <a:p>
            <a:r>
              <a:rPr lang="en-US" sz="3600" dirty="0" smtClean="0"/>
              <a:t>Positron emission tomography (PET). </a:t>
            </a:r>
          </a:p>
          <a:p>
            <a:r>
              <a:rPr lang="en-US" sz="3600" dirty="0" smtClean="0"/>
              <a:t>Trans cranial Doppler studies provide information about cerebral blood flow.</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210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Immediate management to relieve increased ICP involves :</a:t>
            </a:r>
          </a:p>
          <a:p>
            <a:pPr lvl="1"/>
            <a:r>
              <a:rPr lang="en-US" sz="3600" dirty="0" smtClean="0"/>
              <a:t>decreasing cerebral edema, </a:t>
            </a:r>
          </a:p>
          <a:p>
            <a:pPr lvl="1"/>
            <a:r>
              <a:rPr lang="en-US" sz="3600" dirty="0" smtClean="0"/>
              <a:t>lowering the volume of CSF, or</a:t>
            </a:r>
          </a:p>
          <a:p>
            <a:pPr lvl="1"/>
            <a:r>
              <a:rPr lang="en-US" sz="3600" dirty="0" smtClean="0"/>
              <a:t>decreasing cerebral blood volume </a:t>
            </a:r>
          </a:p>
          <a:p>
            <a:pPr lvl="1"/>
            <a:r>
              <a:rPr lang="en-US" sz="3600" dirty="0" smtClean="0"/>
              <a:t>maintaining cerebral perfusion</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211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447800"/>
            <a:ext cx="9144000" cy="5410200"/>
          </a:xfrm>
        </p:spPr>
        <p:txBody>
          <a:bodyPr>
            <a:normAutofit lnSpcReduction="10000"/>
          </a:bodyPr>
          <a:lstStyle/>
          <a:p>
            <a:pPr>
              <a:buNone/>
            </a:pPr>
            <a:r>
              <a:rPr lang="en-US" sz="3600" dirty="0" smtClean="0"/>
              <a:t>These goals are accomplished</a:t>
            </a:r>
          </a:p>
          <a:p>
            <a:r>
              <a:rPr lang="en-US" sz="3600" dirty="0" smtClean="0"/>
              <a:t>Administering osmotic diuretics and corticosteroids,</a:t>
            </a:r>
          </a:p>
          <a:p>
            <a:r>
              <a:rPr lang="en-US" sz="3600" dirty="0" smtClean="0"/>
              <a:t>Restricting fluids, </a:t>
            </a:r>
          </a:p>
          <a:p>
            <a:r>
              <a:rPr lang="en-US" sz="3600" dirty="0" smtClean="0"/>
              <a:t>Draining CSF,</a:t>
            </a:r>
          </a:p>
          <a:p>
            <a:r>
              <a:rPr lang="en-US" sz="3600" dirty="0" smtClean="0"/>
              <a:t> Controlling fever, </a:t>
            </a:r>
          </a:p>
          <a:p>
            <a:r>
              <a:rPr lang="en-US" sz="3600" dirty="0" smtClean="0"/>
              <a:t>Maintaining systemic blood pressure and oxygenation, </a:t>
            </a:r>
          </a:p>
          <a:p>
            <a:r>
              <a:rPr lang="en-US" sz="3600" dirty="0" smtClean="0"/>
              <a:t>Reducing cellular metabolic demand</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212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ICP</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Invasive monitoring of ICP is an important component of management.</a:t>
            </a:r>
          </a:p>
          <a:p>
            <a:r>
              <a:rPr lang="en-US" sz="3600" dirty="0" smtClean="0"/>
              <a:t>The purposes of ICP monitoring are :</a:t>
            </a:r>
          </a:p>
          <a:p>
            <a:pPr>
              <a:buNone/>
            </a:pPr>
            <a:r>
              <a:rPr lang="en-US" sz="3600" dirty="0" smtClean="0"/>
              <a:t>	-To identify increased pressure early in its course (before cerebral damage occurs)</a:t>
            </a:r>
          </a:p>
          <a:p>
            <a:pPr>
              <a:buNone/>
            </a:pPr>
            <a:r>
              <a:rPr lang="en-US" sz="3600" dirty="0" smtClean="0"/>
              <a:t>	- to quantify the degree of elevation of ICP</a:t>
            </a:r>
          </a:p>
          <a:p>
            <a:pPr>
              <a:buNone/>
            </a:pPr>
            <a:endParaRPr lang="en-US" sz="3600" dirty="0" smtClean="0"/>
          </a:p>
          <a:p>
            <a:pPr>
              <a:buNone/>
            </a:pP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213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0"/>
            <a:ext cx="9144000" cy="5257800"/>
          </a:xfrm>
        </p:spPr>
        <p:txBody>
          <a:bodyPr>
            <a:normAutofit/>
          </a:bodyPr>
          <a:lstStyle/>
          <a:p>
            <a:r>
              <a:rPr lang="en-US" sz="3600" dirty="0" smtClean="0"/>
              <a:t>To initiate appropriate treatment, </a:t>
            </a:r>
          </a:p>
          <a:p>
            <a:r>
              <a:rPr lang="en-US" sz="3600" dirty="0" smtClean="0"/>
              <a:t>To provide access to CSF for sampling and drainage, </a:t>
            </a:r>
          </a:p>
          <a:p>
            <a:r>
              <a:rPr lang="en-US" sz="3600" dirty="0" smtClean="0"/>
              <a:t>To evaluate the effectiveness of treatment</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214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9144000" cy="5105400"/>
          </a:xfrm>
        </p:spPr>
        <p:txBody>
          <a:bodyPr>
            <a:normAutofit/>
          </a:bodyPr>
          <a:lstStyle/>
          <a:p>
            <a:pPr>
              <a:buNone/>
            </a:pPr>
            <a:r>
              <a:rPr lang="en-US" sz="3600" dirty="0" smtClean="0"/>
              <a:t>ICP monitoring is done by:</a:t>
            </a:r>
          </a:p>
          <a:p>
            <a:r>
              <a:rPr lang="en-US" sz="3600" dirty="0" smtClean="0"/>
              <a:t>An </a:t>
            </a:r>
            <a:r>
              <a:rPr lang="en-US" sz="3600" dirty="0" err="1" smtClean="0"/>
              <a:t>intraventricular</a:t>
            </a:r>
            <a:r>
              <a:rPr lang="en-US" sz="3600" dirty="0" smtClean="0"/>
              <a:t> catheter (</a:t>
            </a:r>
            <a:r>
              <a:rPr lang="en-US" sz="3600" dirty="0" err="1" smtClean="0"/>
              <a:t>ventriculostomy</a:t>
            </a:r>
            <a:r>
              <a:rPr lang="en-US" sz="3600" dirty="0" smtClean="0"/>
              <a:t>),</a:t>
            </a:r>
          </a:p>
          <a:p>
            <a:r>
              <a:rPr lang="en-US" sz="3600" dirty="0" smtClean="0"/>
              <a:t>a subarachnoid bolt, </a:t>
            </a:r>
          </a:p>
          <a:p>
            <a:r>
              <a:rPr lang="en-US" sz="3600" dirty="0" smtClean="0"/>
              <a:t>an epidural or subdural catheter,</a:t>
            </a:r>
          </a:p>
          <a:p>
            <a:r>
              <a:rPr lang="en-US" sz="3600" dirty="0" smtClean="0"/>
              <a:t>or a </a:t>
            </a:r>
            <a:r>
              <a:rPr lang="en-US" sz="3600" dirty="0" err="1" smtClean="0"/>
              <a:t>fiberoptic</a:t>
            </a:r>
            <a:r>
              <a:rPr lang="en-US" sz="3600" dirty="0" smtClean="0"/>
              <a:t> transducer-tipped catheter placed in the subdural</a:t>
            </a:r>
          </a:p>
          <a:p>
            <a:pPr>
              <a:buNone/>
            </a:pPr>
            <a:r>
              <a:rPr lang="en-US" sz="3600" dirty="0" smtClean="0"/>
              <a:t>space or the ventricle can be used to monitor ICP </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When a </a:t>
            </a:r>
            <a:r>
              <a:rPr lang="en-US" b="1" dirty="0" err="1" smtClean="0"/>
              <a:t>ventriculostomy</a:t>
            </a:r>
            <a:r>
              <a:rPr lang="en-US" b="1" dirty="0" smtClean="0"/>
              <a:t> or ventricular catheter monitoring </a:t>
            </a:r>
            <a:r>
              <a:rPr lang="en-US" dirty="0" smtClean="0"/>
              <a:t>device is used for monitoring ICP, a fine-bore catheter is inserted into a lateral ventricle, usually in the non dominant hemisphere of the brain.</a:t>
            </a:r>
          </a:p>
          <a:p>
            <a:r>
              <a:rPr lang="en-US" dirty="0" smtClean="0"/>
              <a:t>The catheter is connected by a </a:t>
            </a:r>
            <a:r>
              <a:rPr lang="en-US" dirty="0" err="1" smtClean="0"/>
              <a:t>fluidfilled</a:t>
            </a:r>
            <a:r>
              <a:rPr lang="en-US" dirty="0" smtClean="0"/>
              <a:t> system to a transducer, which records the pressure in the form of an electrical impulse.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216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PROCESS: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b="1" dirty="0" smtClean="0"/>
              <a:t>Assessment</a:t>
            </a:r>
          </a:p>
          <a:p>
            <a:r>
              <a:rPr lang="en-US" dirty="0" smtClean="0"/>
              <a:t>Initial assessment of the patient with increased ICP includes obtaining a history of events leading to the present illness and other subjective data.</a:t>
            </a:r>
          </a:p>
          <a:p>
            <a:r>
              <a:rPr lang="en-US" dirty="0" smtClean="0"/>
              <a:t> The neurologic examination should be as complete as the patient’s condition allows. It includes an evaluation of mental status, LOC, cranial nerve function, cerebellar functioning, reflexes, motor and sensory function.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217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Assess patient level of consciousness using Glasgow coma scale.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218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dirty="0" smtClean="0"/>
              <a:t>NURSING DIAGNOSES</a:t>
            </a:r>
            <a:endParaRPr lang="en-US" dirty="0"/>
          </a:p>
        </p:txBody>
      </p:sp>
      <p:sp>
        <p:nvSpPr>
          <p:cNvPr id="3" name="Content Placeholder 2"/>
          <p:cNvSpPr>
            <a:spLocks noGrp="1"/>
          </p:cNvSpPr>
          <p:nvPr>
            <p:ph idx="1"/>
          </p:nvPr>
        </p:nvSpPr>
        <p:spPr>
          <a:xfrm>
            <a:off x="152400" y="1600200"/>
            <a:ext cx="8991600" cy="5257800"/>
          </a:xfrm>
        </p:spPr>
        <p:txBody>
          <a:bodyPr>
            <a:normAutofit/>
          </a:bodyPr>
          <a:lstStyle/>
          <a:p>
            <a:r>
              <a:rPr lang="en-US" sz="3600" dirty="0" smtClean="0"/>
              <a:t>Ineffective airway clearance related to diminished protective reflexes (cough, gag)</a:t>
            </a:r>
          </a:p>
          <a:p>
            <a:pPr>
              <a:buNone/>
            </a:pPr>
            <a:r>
              <a:rPr lang="en-US" sz="3600" dirty="0" smtClean="0"/>
              <a:t>• Ineffective breathing patterns related to neurologic dysfunction (brain stem compression, structural displacement)</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219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They can be excitatory or inhibitory and are rapid-acting (measured in milliseconds).</a:t>
            </a:r>
          </a:p>
          <a:p>
            <a:r>
              <a:rPr lang="en-US" dirty="0" smtClean="0"/>
              <a:t>Acetylcholine (major transmitter of the parasympathetic nervous system)</a:t>
            </a:r>
          </a:p>
          <a:p>
            <a:r>
              <a:rPr lang="en-US" dirty="0" smtClean="0"/>
              <a:t>Serotonin</a:t>
            </a:r>
          </a:p>
          <a:p>
            <a:r>
              <a:rPr lang="en-US" dirty="0" smtClean="0"/>
              <a:t>Dopamine</a:t>
            </a:r>
          </a:p>
          <a:p>
            <a:r>
              <a:rPr lang="en-US" dirty="0" smtClean="0"/>
              <a:t>Nor epinephrine (major transmitter of the sympathetic nervous system)</a:t>
            </a:r>
          </a:p>
          <a:p>
            <a:r>
              <a:rPr lang="en-US" dirty="0" smtClean="0"/>
              <a:t>Gamma-</a:t>
            </a:r>
            <a:r>
              <a:rPr lang="en-US" dirty="0" err="1" smtClean="0"/>
              <a:t>aminobutyric</a:t>
            </a:r>
            <a:r>
              <a:rPr lang="en-US" dirty="0" smtClean="0"/>
              <a:t> acid (GABA)</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029200"/>
          </a:xfrm>
        </p:spPr>
        <p:txBody>
          <a:bodyPr/>
          <a:lstStyle/>
          <a:p>
            <a:pPr>
              <a:buNone/>
            </a:pPr>
            <a:r>
              <a:rPr lang="en-US" dirty="0" smtClean="0"/>
              <a:t>• </a:t>
            </a:r>
            <a:r>
              <a:rPr lang="en-US" sz="3600" dirty="0" smtClean="0"/>
              <a:t>Ineffective cerebral tissue perfusion related to the effects of increased ICP</a:t>
            </a:r>
          </a:p>
          <a:p>
            <a:pPr>
              <a:buNone/>
            </a:pPr>
            <a:r>
              <a:rPr lang="en-US" sz="3600" dirty="0" smtClean="0"/>
              <a:t>• Deficient fluid volume related to fluid restriction</a:t>
            </a:r>
          </a:p>
          <a:p>
            <a:pPr>
              <a:buNone/>
            </a:pPr>
            <a:r>
              <a:rPr lang="en-US" sz="3600" dirty="0" smtClean="0"/>
              <a:t>• Risk for infection related to ICP monitoring</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220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COMPLICATIONS</a:t>
            </a:r>
            <a:endParaRPr lang="en-US" dirty="0"/>
          </a:p>
        </p:txBody>
      </p:sp>
      <p:sp>
        <p:nvSpPr>
          <p:cNvPr id="3" name="Content Placeholder 2"/>
          <p:cNvSpPr>
            <a:spLocks noGrp="1"/>
          </p:cNvSpPr>
          <p:nvPr>
            <p:ph idx="1"/>
          </p:nvPr>
        </p:nvSpPr>
        <p:spPr>
          <a:xfrm>
            <a:off x="0" y="1600200"/>
            <a:ext cx="8686800" cy="4525963"/>
          </a:xfrm>
        </p:spPr>
        <p:txBody>
          <a:bodyPr/>
          <a:lstStyle/>
          <a:p>
            <a:pPr>
              <a:buNone/>
            </a:pPr>
            <a:endParaRPr lang="en-US" dirty="0" smtClean="0"/>
          </a:p>
          <a:p>
            <a:pPr>
              <a:buNone/>
            </a:pPr>
            <a:r>
              <a:rPr lang="en-US" dirty="0" smtClean="0"/>
              <a:t>• Brain stem </a:t>
            </a:r>
            <a:r>
              <a:rPr lang="en-US" dirty="0" err="1" smtClean="0"/>
              <a:t>herniation</a:t>
            </a:r>
            <a:endParaRPr lang="en-US" dirty="0" smtClean="0"/>
          </a:p>
          <a:p>
            <a:pPr>
              <a:buNone/>
            </a:pPr>
            <a:r>
              <a:rPr lang="en-US" dirty="0" smtClean="0"/>
              <a:t>• Diabetes </a:t>
            </a:r>
            <a:r>
              <a:rPr lang="en-US" dirty="0" err="1" smtClean="0"/>
              <a:t>insipidus</a:t>
            </a:r>
            <a:endParaRPr lang="en-US" dirty="0" smtClean="0"/>
          </a:p>
          <a:p>
            <a:pPr>
              <a:buNone/>
            </a:pPr>
            <a:r>
              <a:rPr lang="en-US" dirty="0" smtClean="0"/>
              <a:t>• SIADH</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221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222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52400" y="1600200"/>
            <a:ext cx="8991600" cy="5257800"/>
          </a:xfrm>
        </p:spPr>
        <p:txBody>
          <a:bodyPr/>
          <a:lstStyle/>
          <a:p>
            <a:pPr>
              <a:buNone/>
            </a:pPr>
            <a:r>
              <a:rPr lang="en-US" sz="3600" dirty="0" smtClean="0"/>
              <a:t>At the end of the lesson the learner should be able to:</a:t>
            </a:r>
          </a:p>
          <a:p>
            <a:pPr marL="514350" indent="-514350">
              <a:buFont typeface="+mj-lt"/>
              <a:buAutoNum type="arabicPeriod"/>
            </a:pPr>
            <a:r>
              <a:rPr lang="en-US" sz="3600" dirty="0" smtClean="0"/>
              <a:t>Define Craniotomy</a:t>
            </a:r>
          </a:p>
          <a:p>
            <a:pPr marL="514350" indent="-514350">
              <a:buFont typeface="+mj-lt"/>
              <a:buAutoNum type="arabicPeriod"/>
            </a:pPr>
            <a:r>
              <a:rPr lang="en-US" sz="3600" dirty="0" smtClean="0"/>
              <a:t>State indications of craniotomy</a:t>
            </a:r>
          </a:p>
          <a:p>
            <a:pPr marL="514350" indent="-514350">
              <a:buFont typeface="+mj-lt"/>
              <a:buAutoNum type="arabicPeriod"/>
            </a:pPr>
            <a:r>
              <a:rPr lang="en-US" sz="3600" dirty="0" smtClean="0"/>
              <a:t>State surgical approaches to craniotomy</a:t>
            </a:r>
          </a:p>
          <a:p>
            <a:pPr marL="514350" indent="-514350">
              <a:buFont typeface="+mj-lt"/>
              <a:buAutoNum type="arabicPeriod"/>
            </a:pPr>
            <a:r>
              <a:rPr lang="en-US" sz="3600" dirty="0" smtClean="0"/>
              <a:t>Explain pre operative and post operative management of a patient undergoing intracranial surgery.</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223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534400" cy="5257800"/>
          </a:xfrm>
        </p:spPr>
        <p:txBody>
          <a:bodyPr>
            <a:normAutofit/>
          </a:bodyPr>
          <a:lstStyle/>
          <a:p>
            <a:r>
              <a:rPr lang="en-US" sz="3600" dirty="0" smtClean="0"/>
              <a:t>A </a:t>
            </a:r>
            <a:r>
              <a:rPr lang="en-US" sz="3600" b="1" dirty="0" smtClean="0"/>
              <a:t>craniotomy </a:t>
            </a:r>
            <a:r>
              <a:rPr lang="en-US" sz="3600" dirty="0" smtClean="0"/>
              <a:t>involves opening the skull surgically to gain access to intracranial structures. </a:t>
            </a:r>
          </a:p>
          <a:p>
            <a:r>
              <a:rPr lang="en-US" sz="3600" dirty="0" smtClean="0"/>
              <a:t>INDICATIONS OF CRANIOTOMY.</a:t>
            </a:r>
          </a:p>
          <a:p>
            <a:pPr>
              <a:buNone/>
            </a:pPr>
            <a:r>
              <a:rPr lang="en-US" sz="3600" dirty="0" smtClean="0"/>
              <a:t>		- to remove a tumor, </a:t>
            </a:r>
          </a:p>
          <a:p>
            <a:pPr>
              <a:buNone/>
            </a:pPr>
            <a:r>
              <a:rPr lang="en-US" sz="3600" dirty="0" smtClean="0"/>
              <a:t>		- relieve elevated ICP, </a:t>
            </a:r>
          </a:p>
          <a:p>
            <a:pPr>
              <a:buNone/>
            </a:pPr>
            <a:r>
              <a:rPr lang="en-US" sz="3600" dirty="0" smtClean="0"/>
              <a:t>		-evacuate a blood clot, and</a:t>
            </a:r>
          </a:p>
          <a:p>
            <a:pPr>
              <a:buNone/>
            </a:pPr>
            <a:r>
              <a:rPr lang="en-US" sz="3600" dirty="0" smtClean="0"/>
              <a:t>		- control hemorrhage</a:t>
            </a:r>
            <a:r>
              <a:rPr lang="en-US" dirty="0" smtClean="0"/>
              <a:t>.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224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CRANIOTOMY</a:t>
            </a:r>
            <a:endParaRPr lang="en-US" dirty="0"/>
          </a:p>
        </p:txBody>
      </p:sp>
      <p:sp>
        <p:nvSpPr>
          <p:cNvPr id="3" name="Content Placeholder 2"/>
          <p:cNvSpPr>
            <a:spLocks noGrp="1"/>
          </p:cNvSpPr>
          <p:nvPr>
            <p:ph idx="1"/>
          </p:nvPr>
        </p:nvSpPr>
        <p:spPr>
          <a:xfrm>
            <a:off x="0" y="1600200"/>
            <a:ext cx="9144000" cy="5105400"/>
          </a:xfrm>
        </p:spPr>
        <p:txBody>
          <a:bodyPr>
            <a:normAutofit fontScale="92500"/>
          </a:bodyPr>
          <a:lstStyle/>
          <a:p>
            <a:r>
              <a:rPr lang="en-US" sz="3600" b="1" dirty="0" err="1" smtClean="0"/>
              <a:t>supratentorial</a:t>
            </a:r>
            <a:r>
              <a:rPr lang="en-US" sz="3600" dirty="0" smtClean="0"/>
              <a:t>  approach -above the </a:t>
            </a:r>
            <a:r>
              <a:rPr lang="en-US" sz="3600" dirty="0" err="1" smtClean="0"/>
              <a:t>tentorium</a:t>
            </a:r>
            <a:r>
              <a:rPr lang="en-US" sz="3600" dirty="0" smtClean="0"/>
              <a:t> into the </a:t>
            </a:r>
            <a:r>
              <a:rPr lang="en-US" sz="3600" dirty="0" err="1" smtClean="0"/>
              <a:t>supratentorial</a:t>
            </a:r>
            <a:r>
              <a:rPr lang="en-US" sz="3600" dirty="0" smtClean="0"/>
              <a:t> compartment</a:t>
            </a:r>
          </a:p>
          <a:p>
            <a:r>
              <a:rPr lang="en-US" sz="3600" b="1" dirty="0" err="1" smtClean="0"/>
              <a:t>Infratentorial</a:t>
            </a:r>
            <a:r>
              <a:rPr lang="en-US" sz="3600" dirty="0" smtClean="0"/>
              <a:t>: below the </a:t>
            </a:r>
            <a:r>
              <a:rPr lang="en-US" sz="3600" dirty="0" err="1" smtClean="0"/>
              <a:t>tentorium</a:t>
            </a:r>
            <a:r>
              <a:rPr lang="en-US" sz="3600" dirty="0" smtClean="0"/>
              <a:t> .</a:t>
            </a:r>
          </a:p>
          <a:p>
            <a:r>
              <a:rPr lang="en-US" sz="3600" b="1" dirty="0" err="1" smtClean="0"/>
              <a:t>Transsphenoidal</a:t>
            </a:r>
            <a:r>
              <a:rPr lang="en-US" sz="3600" b="1" dirty="0" smtClean="0"/>
              <a:t> </a:t>
            </a:r>
            <a:r>
              <a:rPr lang="en-US" sz="3600" dirty="0" smtClean="0"/>
              <a:t>approach ;through the mouth and nasal sinuses to gain access to the pituitary gland.</a:t>
            </a:r>
          </a:p>
          <a:p>
            <a:r>
              <a:rPr lang="en-US" sz="3600" b="1" dirty="0" smtClean="0"/>
              <a:t>Burr holes:</a:t>
            </a:r>
            <a:r>
              <a:rPr lang="en-US" sz="3600" dirty="0" smtClean="0"/>
              <a:t> These  are circular openings made in the skull by either a hand drill or an automatic </a:t>
            </a:r>
            <a:r>
              <a:rPr lang="en-US" sz="3600" dirty="0" err="1" smtClean="0"/>
              <a:t>craniotome</a:t>
            </a:r>
            <a:r>
              <a:rPr lang="en-US" dirty="0" smtClean="0"/>
              <a:t>.</a:t>
            </a:r>
            <a:endParaRPr lang="en-US" b="1"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225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The </a:t>
            </a:r>
            <a:r>
              <a:rPr lang="en-US" b="1" dirty="0" err="1" smtClean="0"/>
              <a:t>tentorium</a:t>
            </a:r>
            <a:r>
              <a:rPr lang="en-US" b="1" dirty="0" smtClean="0"/>
              <a:t> </a:t>
            </a:r>
            <a:r>
              <a:rPr lang="en-US" b="1" dirty="0" err="1" smtClean="0"/>
              <a:t>cerebelli</a:t>
            </a:r>
            <a:r>
              <a:rPr lang="en-US" dirty="0" smtClean="0"/>
              <a:t> or </a:t>
            </a:r>
            <a:r>
              <a:rPr lang="en-US" b="1" dirty="0" smtClean="0"/>
              <a:t>cerebellar </a:t>
            </a:r>
            <a:r>
              <a:rPr lang="en-US" b="1" dirty="0" err="1" smtClean="0"/>
              <a:t>tentorium</a:t>
            </a:r>
            <a:r>
              <a:rPr lang="en-US" dirty="0" smtClean="0"/>
              <a:t> :It  is an extension of the </a:t>
            </a:r>
            <a:r>
              <a:rPr lang="en-US" dirty="0" err="1" smtClean="0"/>
              <a:t>duramater</a:t>
            </a:r>
            <a:r>
              <a:rPr lang="en-US" dirty="0" smtClean="0"/>
              <a:t> that separates the cerebellum from the inferior portion of the occipital lobes.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226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9144000" cy="5105400"/>
          </a:xfrm>
        </p:spPr>
        <p:txBody>
          <a:bodyPr>
            <a:normAutofit/>
          </a:bodyPr>
          <a:lstStyle/>
          <a:p>
            <a:endParaRPr lang="en-US" dirty="0" smtClean="0"/>
          </a:p>
          <a:p>
            <a:r>
              <a:rPr lang="en-US" sz="3600" dirty="0" smtClean="0"/>
              <a:t>Burr holes are made for exploration or diagnosis.</a:t>
            </a:r>
          </a:p>
          <a:p>
            <a:r>
              <a:rPr lang="en-US" sz="3600" dirty="0" smtClean="0"/>
              <a:t>They may be used to determine the presence of cerebral swelling and injury and the size and position of the ventricles. </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227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4876800"/>
          </a:xfrm>
        </p:spPr>
        <p:txBody>
          <a:bodyPr/>
          <a:lstStyle/>
          <a:p>
            <a:r>
              <a:rPr lang="en-US" sz="3600" dirty="0" smtClean="0"/>
              <a:t>They are also a means of evacuating an intracranial hematoma or abscess and for making a bone flap in the skull and allowing access to the ventricles for decompression, </a:t>
            </a:r>
            <a:r>
              <a:rPr lang="en-US" sz="3600" dirty="0" err="1" smtClean="0"/>
              <a:t>ventriculography</a:t>
            </a:r>
            <a:r>
              <a:rPr lang="en-US" sz="3600" dirty="0" smtClean="0"/>
              <a:t>, or shunting procedures</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228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Other cranial procedures include:</a:t>
            </a:r>
          </a:p>
          <a:p>
            <a:r>
              <a:rPr lang="en-US" dirty="0" smtClean="0"/>
              <a:t> </a:t>
            </a:r>
            <a:r>
              <a:rPr lang="en-US" b="1" dirty="0" err="1" smtClean="0"/>
              <a:t>craniectomy</a:t>
            </a:r>
            <a:r>
              <a:rPr lang="en-US" b="1" dirty="0" smtClean="0"/>
              <a:t> </a:t>
            </a:r>
            <a:r>
              <a:rPr lang="en-US" dirty="0" smtClean="0"/>
              <a:t>(excision of a portion of the skull)  </a:t>
            </a:r>
          </a:p>
          <a:p>
            <a:r>
              <a:rPr lang="en-US" b="1" dirty="0" err="1" smtClean="0"/>
              <a:t>cranioplasty</a:t>
            </a:r>
            <a:r>
              <a:rPr lang="en-US" dirty="0" smtClean="0"/>
              <a:t> (repair of a cranial defect using a plastic or metal plate).</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229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BRAIN</a:t>
            </a:r>
            <a:endParaRPr lang="en-US" dirty="0"/>
          </a:p>
        </p:txBody>
      </p:sp>
      <p:sp>
        <p:nvSpPr>
          <p:cNvPr id="3" name="Content Placeholder 2"/>
          <p:cNvSpPr>
            <a:spLocks noGrp="1"/>
          </p:cNvSpPr>
          <p:nvPr>
            <p:ph idx="1"/>
          </p:nvPr>
        </p:nvSpPr>
        <p:spPr>
          <a:xfrm>
            <a:off x="0" y="1600200"/>
            <a:ext cx="8991600" cy="5257800"/>
          </a:xfrm>
        </p:spPr>
        <p:txBody>
          <a:bodyPr/>
          <a:lstStyle/>
          <a:p>
            <a:pPr>
              <a:buNone/>
            </a:pPr>
            <a:r>
              <a:rPr lang="en-US" dirty="0" smtClean="0"/>
              <a:t>The brain is divided into three major areas: </a:t>
            </a:r>
          </a:p>
          <a:p>
            <a:r>
              <a:rPr lang="en-US" dirty="0" smtClean="0"/>
              <a:t>the cerebrum, </a:t>
            </a:r>
          </a:p>
          <a:p>
            <a:r>
              <a:rPr lang="en-US" dirty="0" smtClean="0"/>
              <a:t>brain stem, and </a:t>
            </a:r>
          </a:p>
          <a:p>
            <a:r>
              <a:rPr lang="en-US" dirty="0" smtClean="0"/>
              <a:t>the cerebellum. </a:t>
            </a:r>
          </a:p>
          <a:p>
            <a:r>
              <a:rPr lang="en-US" dirty="0" smtClean="0"/>
              <a:t>The cerebrum is composed of two hemispheres, the thalamus, the hypothalamus, and the basal ganglia.</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Preoperative Management</a:t>
            </a:r>
            <a:br>
              <a:rPr lang="en-US" b="1" dirty="0" smtClean="0"/>
            </a:b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Preoperative diagnostic procedures may include CT scanning to demonstrate the lesion and show the degree of surrounding brain edema, MRI provides  cerebral angiography used to study a tumors blood supply.</a:t>
            </a:r>
          </a:p>
          <a:p>
            <a:r>
              <a:rPr lang="en-US" sz="3600" dirty="0" smtClean="0"/>
              <a:t>Anti seizure medication.eg. </a:t>
            </a:r>
            <a:r>
              <a:rPr lang="en-US" sz="3600" dirty="0" err="1" smtClean="0"/>
              <a:t>Phenytoin</a:t>
            </a:r>
            <a:r>
              <a:rPr lang="en-US" sz="3600" dirty="0" smtClean="0"/>
              <a:t> is </a:t>
            </a:r>
            <a:r>
              <a:rPr lang="en-US" sz="3600" dirty="0" err="1" smtClean="0"/>
              <a:t>prescibed</a:t>
            </a:r>
            <a:r>
              <a:rPr lang="en-US" sz="3600" dirty="0" smtClean="0"/>
              <a:t> to reduce risk of post operative seizures</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230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Corticosteroids such as </a:t>
            </a:r>
            <a:r>
              <a:rPr lang="en-US" sz="3600" dirty="0" err="1" smtClean="0"/>
              <a:t>dexamethasone</a:t>
            </a:r>
            <a:r>
              <a:rPr lang="en-US" sz="3600" dirty="0" smtClean="0"/>
              <a:t> is  administered to reduce cerebral edema. </a:t>
            </a:r>
          </a:p>
          <a:p>
            <a:r>
              <a:rPr lang="en-US" sz="3600" dirty="0" smtClean="0"/>
              <a:t>Fluids are restricted.</a:t>
            </a:r>
          </a:p>
          <a:p>
            <a:r>
              <a:rPr lang="en-US" sz="3600" dirty="0" smtClean="0"/>
              <a:t>A  diuretic agent such as </a:t>
            </a:r>
            <a:r>
              <a:rPr lang="en-US" sz="3600" dirty="0" err="1" smtClean="0"/>
              <a:t>furosemide</a:t>
            </a:r>
            <a:r>
              <a:rPr lang="en-US" sz="3600" dirty="0" smtClean="0"/>
              <a:t> is  given. </a:t>
            </a:r>
          </a:p>
          <a:p>
            <a:r>
              <a:rPr lang="en-US" sz="3600" dirty="0" smtClean="0"/>
              <a:t>Patient is given antibiotics to reduce risk of infection</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231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Preoperative Nursing Management</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This assessment includes evaluating LOC and responsiveness to stimuli and identifying any neurologic deficits, such as paralysis, visual dysfunction, alterations in personality or speech, and bladder and bowel disorders</a:t>
            </a:r>
          </a:p>
          <a:p>
            <a:r>
              <a:rPr lang="en-US" dirty="0" smtClean="0"/>
              <a:t>Assess patient and family understanding of the problem.</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232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Preparation of the patient and family includes providing information about what to expect during and after surgery.</a:t>
            </a:r>
          </a:p>
          <a:p>
            <a:r>
              <a:rPr lang="en-US" dirty="0" smtClean="0"/>
              <a:t> The surgical site is shaved immediately before surgery.</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233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An indwelling urinary catheter is inserted  to drain the bladder during the administration of diuretics and to permit urinary output to be monitored. </a:t>
            </a:r>
          </a:p>
          <a:p>
            <a:r>
              <a:rPr lang="en-US" sz="3600" dirty="0" smtClean="0"/>
              <a:t>A central and arterial line are placed for fluid administration and monitoring of pressures after surgery</a:t>
            </a:r>
            <a:r>
              <a:rPr lang="en-US" dirty="0" smtClean="0"/>
              <a:t>.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234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Postoperative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Postoperatively, an arterial line and a central venous pressure line are in place to monitor and manage blood pressure and central venous pressure. </a:t>
            </a:r>
          </a:p>
          <a:p>
            <a:r>
              <a:rPr lang="en-US" sz="3600" dirty="0" smtClean="0"/>
              <a:t>The patient may be </a:t>
            </a:r>
            <a:r>
              <a:rPr lang="en-US" sz="3600" dirty="0" err="1" smtClean="0"/>
              <a:t>intubated</a:t>
            </a:r>
            <a:r>
              <a:rPr lang="en-US" sz="3600" dirty="0" smtClean="0"/>
              <a:t> </a:t>
            </a:r>
          </a:p>
          <a:p>
            <a:r>
              <a:rPr lang="en-US" sz="3600" dirty="0" smtClean="0"/>
              <a:t>supplemental oxygen therapy is also given.</a:t>
            </a:r>
            <a:endParaRPr lang="en-US"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235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dirty="0" smtClean="0"/>
              <a:t>Ongoing postoperative management is aimed at :</a:t>
            </a:r>
          </a:p>
          <a:p>
            <a:pPr>
              <a:buNone/>
            </a:pPr>
            <a:r>
              <a:rPr lang="en-US" sz="3600" dirty="0" smtClean="0"/>
              <a:t>	-detecting and reducing cerebral edema,</a:t>
            </a:r>
          </a:p>
          <a:p>
            <a:pPr>
              <a:buNone/>
            </a:pPr>
            <a:r>
              <a:rPr lang="en-US" sz="3600" dirty="0" smtClean="0"/>
              <a:t>	-relieving pain </a:t>
            </a:r>
          </a:p>
          <a:p>
            <a:pPr>
              <a:buNone/>
            </a:pPr>
            <a:r>
              <a:rPr lang="en-US" sz="3600" dirty="0" smtClean="0"/>
              <a:t>	- preventing seizures</a:t>
            </a:r>
          </a:p>
          <a:p>
            <a:pPr>
              <a:buNone/>
            </a:pPr>
            <a:r>
              <a:rPr lang="en-US" sz="3600" dirty="0" smtClean="0"/>
              <a:t>	-monitoring ICP.</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236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REDUCING CEREBRAL EDEMA</a:t>
            </a:r>
          </a:p>
          <a:p>
            <a:r>
              <a:rPr lang="en-US" dirty="0" smtClean="0"/>
              <a:t>Medications to reduce cerebral edema include osmotic diuretics</a:t>
            </a:r>
          </a:p>
          <a:p>
            <a:r>
              <a:rPr lang="en-US" dirty="0" smtClean="0"/>
              <a:t> </a:t>
            </a:r>
            <a:r>
              <a:rPr lang="en-US" dirty="0" err="1" smtClean="0"/>
              <a:t>Dexamethasone</a:t>
            </a:r>
            <a:r>
              <a:rPr lang="en-US" dirty="0" smtClean="0"/>
              <a:t>  may be administered intravenously every 6 hours for 24 to 72 hours which is then changed into oral drugs.</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237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RELIEVING PAIN AND PREVENTING SEIZURES</a:t>
            </a:r>
          </a:p>
          <a:p>
            <a:r>
              <a:rPr lang="en-US" dirty="0" smtClean="0"/>
              <a:t>Acetaminophen is usually prescribed for  fevers</a:t>
            </a:r>
          </a:p>
          <a:p>
            <a:r>
              <a:rPr lang="en-US" dirty="0" smtClean="0"/>
              <a:t>Codeine, given </a:t>
            </a:r>
            <a:r>
              <a:rPr lang="en-US" dirty="0" err="1" smtClean="0"/>
              <a:t>parenterally</a:t>
            </a:r>
            <a:r>
              <a:rPr lang="en-US" dirty="0" smtClean="0"/>
              <a:t>, is often sufficient to relieve headache. Morphine sulfate may also be used.</a:t>
            </a:r>
          </a:p>
          <a:p>
            <a:r>
              <a:rPr lang="en-US" dirty="0" smtClean="0"/>
              <a:t>Anti seizure medication such as </a:t>
            </a:r>
            <a:r>
              <a:rPr lang="en-US" dirty="0" err="1" smtClean="0"/>
              <a:t>phenytoin</a:t>
            </a:r>
            <a:r>
              <a:rPr lang="en-US" dirty="0" smtClean="0"/>
              <a:t> is also given.</a:t>
            </a:r>
          </a:p>
          <a:p>
            <a:pPr>
              <a:buNone/>
            </a:pPr>
            <a:endParaRPr lang="en-US"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238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dirty="0" smtClean="0"/>
              <a:t>Monitoring of ICP is done using the </a:t>
            </a:r>
            <a:r>
              <a:rPr lang="en-US" sz="3600" dirty="0" smtClean="0">
                <a:solidFill>
                  <a:srgbClr val="C00000"/>
                </a:solidFill>
              </a:rPr>
              <a:t>Ventricular</a:t>
            </a:r>
            <a:r>
              <a:rPr lang="en-US" sz="3600" dirty="0" smtClean="0"/>
              <a:t> </a:t>
            </a:r>
            <a:r>
              <a:rPr lang="en-US" sz="3600" dirty="0" smtClean="0">
                <a:solidFill>
                  <a:srgbClr val="C00000"/>
                </a:solidFill>
              </a:rPr>
              <a:t>catheter</a:t>
            </a:r>
            <a:r>
              <a:rPr lang="en-US" sz="3600" dirty="0" smtClean="0"/>
              <a:t> inserted during surgery</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239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body" sz="half" idx="2"/>
          </p:nvPr>
        </p:nvSpPr>
        <p:spPr>
          <a:xfrm>
            <a:off x="4876800" y="304800"/>
            <a:ext cx="3810000" cy="6096000"/>
          </a:xfrm>
        </p:spPr>
        <p:txBody>
          <a:bodyPr/>
          <a:lstStyle/>
          <a:p>
            <a:pPr>
              <a:lnSpc>
                <a:spcPct val="90000"/>
              </a:lnSpc>
              <a:buFontTx/>
              <a:buNone/>
            </a:pPr>
            <a:endParaRPr lang="en-US" sz="2800"/>
          </a:p>
          <a:p>
            <a:pPr>
              <a:lnSpc>
                <a:spcPct val="90000"/>
              </a:lnSpc>
            </a:pPr>
            <a:endParaRPr lang="en-US" sz="2800"/>
          </a:p>
          <a:p>
            <a:pPr>
              <a:lnSpc>
                <a:spcPct val="90000"/>
              </a:lnSpc>
            </a:pPr>
            <a:r>
              <a:rPr lang="en-US" sz="2800"/>
              <a:t>Cerebrum-largest part of brain. Responsible for reasoning, thought, memory, speech, sensation, etc.</a:t>
            </a:r>
          </a:p>
          <a:p>
            <a:pPr>
              <a:lnSpc>
                <a:spcPct val="90000"/>
              </a:lnSpc>
            </a:pPr>
            <a:r>
              <a:rPr lang="en-US" sz="2800"/>
              <a:t>Divided into two halves.</a:t>
            </a:r>
          </a:p>
          <a:p>
            <a:pPr>
              <a:lnSpc>
                <a:spcPct val="90000"/>
              </a:lnSpc>
            </a:pPr>
            <a:r>
              <a:rPr lang="en-US" sz="2800"/>
              <a:t>Further divided into lobes; occipital, parietal, temporal and frontal</a:t>
            </a:r>
          </a:p>
        </p:txBody>
      </p:sp>
      <p:pic>
        <p:nvPicPr>
          <p:cNvPr id="11271" name="Picture 7" descr="brain-simplified"/>
          <p:cNvPicPr>
            <a:picLocks noGrp="1" noChangeAspect="1" noChangeArrowheads="1"/>
          </p:cNvPicPr>
          <p:nvPr>
            <p:ph sz="half" idx="1"/>
          </p:nvPr>
        </p:nvPicPr>
        <p:blipFill>
          <a:blip r:embed="rId2"/>
          <a:srcRect/>
          <a:stretch>
            <a:fillRect/>
          </a:stretch>
        </p:blipFill>
        <p:spPr>
          <a:xfrm>
            <a:off x="0" y="1763713"/>
            <a:ext cx="4572000" cy="3875087"/>
          </a:xfrm>
          <a:noFill/>
          <a:ln/>
        </p:spPr>
      </p:pic>
    </p:spTree>
  </p:cSld>
  <p:clrMapOvr>
    <a:masterClrMapping/>
  </p:clrMapOvr>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PROCESS</a:t>
            </a:r>
            <a:endParaRPr lang="en-US" dirty="0"/>
          </a:p>
        </p:txBody>
      </p:sp>
      <p:sp>
        <p:nvSpPr>
          <p:cNvPr id="3" name="Content Placeholder 2"/>
          <p:cNvSpPr>
            <a:spLocks noGrp="1"/>
          </p:cNvSpPr>
          <p:nvPr>
            <p:ph idx="1"/>
          </p:nvPr>
        </p:nvSpPr>
        <p:spPr>
          <a:xfrm>
            <a:off x="0" y="1295400"/>
            <a:ext cx="9144000" cy="5562600"/>
          </a:xfrm>
        </p:spPr>
        <p:txBody>
          <a:bodyPr>
            <a:normAutofit lnSpcReduction="10000"/>
          </a:bodyPr>
          <a:lstStyle/>
          <a:p>
            <a:pPr>
              <a:buNone/>
            </a:pPr>
            <a:r>
              <a:rPr lang="en-US" sz="3600" b="1" dirty="0" smtClean="0"/>
              <a:t>Assessment</a:t>
            </a:r>
          </a:p>
          <a:p>
            <a:r>
              <a:rPr lang="en-US" sz="3600" dirty="0" smtClean="0"/>
              <a:t>After surgery, the frequency of postoperative monitoring is based on the patient’s clinical status. </a:t>
            </a:r>
          </a:p>
          <a:p>
            <a:r>
              <a:rPr lang="en-US" sz="3600" dirty="0" smtClean="0"/>
              <a:t>Assessing respiratory function is essential. </a:t>
            </a:r>
          </a:p>
          <a:p>
            <a:r>
              <a:rPr lang="en-US" sz="3600" dirty="0" smtClean="0"/>
              <a:t>Arterial blood gas values are assessed frequently. </a:t>
            </a:r>
          </a:p>
          <a:p>
            <a:r>
              <a:rPr lang="en-US" sz="3600" dirty="0" smtClean="0"/>
              <a:t>Fluctuations in vital signs are carefully monitored and documented because they indicate increased ICP. </a:t>
            </a:r>
          </a:p>
          <a:p>
            <a:pPr>
              <a:buNone/>
            </a:pPr>
            <a:endParaRPr lang="en-US"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240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Neurologic </a:t>
            </a:r>
            <a:r>
              <a:rPr lang="en-US" sz="3600" dirty="0" err="1" smtClean="0"/>
              <a:t>assessement</a:t>
            </a:r>
            <a:r>
              <a:rPr lang="en-US" sz="3600" dirty="0" smtClean="0"/>
              <a:t> to include LOC are made  to detect increased ICP resulting from cerebral edema or bleeding.</a:t>
            </a:r>
          </a:p>
          <a:p>
            <a:r>
              <a:rPr lang="en-US" sz="3600" dirty="0" smtClean="0"/>
              <a:t>The surgical dressing is inspected for evidence of bleeding and CSF drainage. </a:t>
            </a:r>
          </a:p>
          <a:p>
            <a:r>
              <a:rPr lang="en-US" sz="3600" dirty="0" smtClean="0"/>
              <a:t>The nurse monitors the development of complications; eg. Seizures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241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DIAGNOSES</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US" sz="3600" dirty="0" smtClean="0"/>
              <a:t>Ineffective cerebral tissue perfusion related to cerebral edema</a:t>
            </a:r>
          </a:p>
          <a:p>
            <a:pPr>
              <a:buNone/>
            </a:pPr>
            <a:r>
              <a:rPr lang="en-US" sz="3600" dirty="0" smtClean="0"/>
              <a:t>• Potential for ineffective thermoregulation related to damage to the hypothalamus, dehydration, and infection</a:t>
            </a:r>
          </a:p>
          <a:p>
            <a:r>
              <a:rPr lang="en-US" sz="3600" dirty="0" smtClean="0"/>
              <a:t>Risk for ineffective breathing pattern related </a:t>
            </a:r>
            <a:r>
              <a:rPr lang="en-US" sz="3600" i="1" dirty="0" smtClean="0"/>
              <a:t>to </a:t>
            </a:r>
            <a:r>
              <a:rPr lang="en-US" sz="3600" dirty="0" smtClean="0"/>
              <a:t>postoperative cerebral edema</a:t>
            </a:r>
          </a:p>
          <a:p>
            <a:pPr>
              <a:buNone/>
            </a:pPr>
            <a:endParaRPr lang="en-US" sz="3600" dirty="0" smtClean="0"/>
          </a:p>
          <a:p>
            <a:pPr>
              <a:buNone/>
            </a:pPr>
            <a:endParaRPr lang="en-US" sz="3600"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242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 </a:t>
            </a:r>
            <a:r>
              <a:rPr lang="en-US" sz="3600" dirty="0" smtClean="0"/>
              <a:t>Disturbed sensory perception related to </a:t>
            </a:r>
            <a:r>
              <a:rPr lang="en-US" sz="3600" dirty="0" err="1" smtClean="0"/>
              <a:t>periorbital</a:t>
            </a:r>
            <a:r>
              <a:rPr lang="en-US" sz="3600" dirty="0" smtClean="0"/>
              <a:t> edema, head dressing, </a:t>
            </a:r>
            <a:r>
              <a:rPr lang="en-US" sz="3600" dirty="0" err="1" smtClean="0"/>
              <a:t>endotracheal</a:t>
            </a:r>
            <a:r>
              <a:rPr lang="en-US" sz="3600" dirty="0" smtClean="0"/>
              <a:t> tube, and effects of ICP.</a:t>
            </a:r>
          </a:p>
          <a:p>
            <a:pPr>
              <a:buNone/>
            </a:pPr>
            <a:r>
              <a:rPr lang="en-US" sz="3600" dirty="0" smtClean="0"/>
              <a:t>• Body image disturbance related to change in appearance or physical disabilities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243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Overview of Nursing Management for the Patient After Intracranial Surgery</a:t>
            </a:r>
            <a:endParaRPr lang="en-US" dirty="0"/>
          </a:p>
        </p:txBody>
      </p:sp>
      <p:sp>
        <p:nvSpPr>
          <p:cNvPr id="3" name="Content Placeholder 2"/>
          <p:cNvSpPr>
            <a:spLocks noGrp="1"/>
          </p:cNvSpPr>
          <p:nvPr>
            <p:ph idx="1"/>
          </p:nvPr>
        </p:nvSpPr>
        <p:spPr>
          <a:xfrm>
            <a:off x="0" y="1600200"/>
            <a:ext cx="9144000" cy="5257800"/>
          </a:xfrm>
        </p:spPr>
        <p:txBody>
          <a:bodyPr>
            <a:noAutofit/>
          </a:bodyPr>
          <a:lstStyle/>
          <a:p>
            <a:r>
              <a:rPr lang="en-US" sz="3600" dirty="0" smtClean="0"/>
              <a:t>Ineffective cerebral tissue perfusion related to cerebral edema</a:t>
            </a:r>
          </a:p>
          <a:p>
            <a:r>
              <a:rPr lang="en-US" sz="3600" b="1" dirty="0" smtClean="0"/>
              <a:t>Goal: </a:t>
            </a:r>
            <a:r>
              <a:rPr lang="en-US" sz="3600" dirty="0" smtClean="0"/>
              <a:t>To</a:t>
            </a:r>
            <a:r>
              <a:rPr lang="en-US" sz="3600" b="1" dirty="0" smtClean="0"/>
              <a:t>  </a:t>
            </a:r>
            <a:r>
              <a:rPr lang="en-US" sz="3600" dirty="0" smtClean="0"/>
              <a:t>maintaining cerebral tissue perfusion.</a:t>
            </a:r>
          </a:p>
          <a:p>
            <a:pPr>
              <a:buNone/>
            </a:pPr>
            <a:r>
              <a:rPr lang="en-US" sz="3600" dirty="0" smtClean="0"/>
              <a:t>a. Prevent cerebral edema by assessing patient’s level of consciousness; decreased level of consciousness may be the first sign of increased ICP</a:t>
            </a:r>
            <a:r>
              <a:rPr lang="en-US" dirty="0" smtClean="0"/>
              <a:t>. </a:t>
            </a:r>
            <a:endParaRPr lang="en-US" b="1"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244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95400"/>
            <a:ext cx="9144000" cy="5562600"/>
          </a:xfrm>
        </p:spPr>
        <p:txBody>
          <a:bodyPr>
            <a:normAutofit fontScale="92500"/>
          </a:bodyPr>
          <a:lstStyle/>
          <a:p>
            <a:pPr>
              <a:buNone/>
            </a:pPr>
            <a:r>
              <a:rPr lang="pt-BR" sz="3600" dirty="0" smtClean="0"/>
              <a:t>b. Control postoperative cerebral edema as prescribed.</a:t>
            </a:r>
          </a:p>
          <a:p>
            <a:pPr>
              <a:buNone/>
            </a:pPr>
            <a:r>
              <a:rPr lang="en-US" sz="3600" dirty="0" smtClean="0"/>
              <a:t>	(1) Administer corticosteroids and osmotic diuretics as prescribed to reduce brain swelling.</a:t>
            </a:r>
          </a:p>
          <a:p>
            <a:pPr>
              <a:buNone/>
            </a:pPr>
            <a:r>
              <a:rPr lang="en-US" sz="3600" dirty="0" smtClean="0"/>
              <a:t>	(2) Monitor fluid intake; avoid overhydration.</a:t>
            </a:r>
          </a:p>
          <a:p>
            <a:pPr>
              <a:buNone/>
            </a:pPr>
            <a:r>
              <a:rPr lang="en-US" sz="3600" dirty="0" smtClean="0"/>
              <a:t>	(3) Maintain a normal temperature. Temperature control may be impaired in certain neurologic states, and fever increases the metabolic demands of the brain.</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245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 </a:t>
            </a:r>
            <a:r>
              <a:rPr lang="en-US" sz="3600" dirty="0" smtClean="0"/>
              <a:t>Monitor rectal temperature at specified intervals. Assess temperature of extremities, which may be cold and dry due to impaired heat-losing mechanisms (</a:t>
            </a:r>
            <a:r>
              <a:rPr lang="en-US" sz="3600" dirty="0" err="1" smtClean="0"/>
              <a:t>vasodilation</a:t>
            </a:r>
            <a:r>
              <a:rPr lang="en-US" sz="3600" dirty="0" smtClean="0"/>
              <a:t> and sweating).</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246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19200"/>
            <a:ext cx="9144000" cy="5638800"/>
          </a:xfrm>
        </p:spPr>
        <p:txBody>
          <a:bodyPr>
            <a:normAutofit/>
          </a:bodyPr>
          <a:lstStyle/>
          <a:p>
            <a:pPr>
              <a:buNone/>
            </a:pPr>
            <a:r>
              <a:rPr lang="en-US" i="1" dirty="0" smtClean="0"/>
              <a:t>Nursing Diagnosis: Risk for ineffective breathing pattern related to </a:t>
            </a:r>
            <a:r>
              <a:rPr lang="en-US" dirty="0" smtClean="0"/>
              <a:t>postoperative cerebral edema</a:t>
            </a:r>
          </a:p>
          <a:p>
            <a:r>
              <a:rPr lang="en-US" i="1" dirty="0" smtClean="0"/>
              <a:t>Goal: Achievement of adequate respiratory function</a:t>
            </a:r>
          </a:p>
          <a:p>
            <a:pPr>
              <a:buNone/>
            </a:pPr>
            <a:r>
              <a:rPr lang="en-US" dirty="0" smtClean="0"/>
              <a:t>1. Establish proper respiratory exchange to eliminate systemic </a:t>
            </a:r>
            <a:r>
              <a:rPr lang="en-US" dirty="0" err="1" smtClean="0"/>
              <a:t>hypercapnia</a:t>
            </a:r>
            <a:r>
              <a:rPr lang="en-US" dirty="0" smtClean="0"/>
              <a:t> and hypoxia, which increase cerebral edema.</a:t>
            </a:r>
          </a:p>
          <a:p>
            <a:pPr>
              <a:buNone/>
            </a:pPr>
            <a:r>
              <a:rPr lang="en-US" dirty="0" smtClean="0"/>
              <a:t>a. Unless contraindicated, place the patient in </a:t>
            </a:r>
          </a:p>
          <a:p>
            <a:pPr>
              <a:buNone/>
            </a:pPr>
            <a:r>
              <a:rPr lang="en-US" dirty="0" err="1" smtClean="0"/>
              <a:t>semiprone</a:t>
            </a:r>
            <a:r>
              <a:rPr lang="en-US" dirty="0" smtClean="0"/>
              <a:t> position to facilitate respiratory gas exchange until consciousness returns.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247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b. </a:t>
            </a:r>
            <a:r>
              <a:rPr lang="en-US" sz="3600" dirty="0" smtClean="0"/>
              <a:t>Suction trachea and pharynx </a:t>
            </a:r>
            <a:r>
              <a:rPr lang="en-US" sz="3600" i="1" dirty="0" smtClean="0"/>
              <a:t>cautiously to remove </a:t>
            </a:r>
            <a:r>
              <a:rPr lang="en-US" sz="3600" i="1" dirty="0" err="1" smtClean="0"/>
              <a:t>secretions;</a:t>
            </a:r>
            <a:r>
              <a:rPr lang="en-US" sz="3600" dirty="0" err="1" smtClean="0"/>
              <a:t>suctioning</a:t>
            </a:r>
            <a:r>
              <a:rPr lang="en-US" sz="3600" dirty="0" smtClean="0"/>
              <a:t> can raise ICP.</a:t>
            </a:r>
          </a:p>
          <a:p>
            <a:pPr>
              <a:buNone/>
            </a:pPr>
            <a:r>
              <a:rPr lang="en-US" sz="3600" dirty="0" smtClean="0"/>
              <a:t>c. Maintain patient on controlled ventilation if prescribed to maintain normal </a:t>
            </a:r>
            <a:r>
              <a:rPr lang="en-US" sz="3600" dirty="0" err="1" smtClean="0"/>
              <a:t>ventilatory</a:t>
            </a:r>
            <a:r>
              <a:rPr lang="en-US" sz="3600" dirty="0" smtClean="0"/>
              <a:t> status; monitor arterial blood gas results to determine respiratory status.</a:t>
            </a:r>
          </a:p>
          <a:p>
            <a:pPr>
              <a:buNone/>
            </a:pPr>
            <a:r>
              <a:rPr lang="en-US" sz="3600" dirty="0" smtClean="0"/>
              <a:t>d. Elevate the head of the bed 30.5 cm (12 in) after patient is conscious to aid venous drainage of the brain</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248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458200" cy="4525963"/>
          </a:xfrm>
        </p:spPr>
        <p:txBody>
          <a:bodyPr/>
          <a:lstStyle/>
          <a:p>
            <a:pPr>
              <a:buNone/>
            </a:pPr>
            <a:r>
              <a:rPr lang="en-US" dirty="0" smtClean="0"/>
              <a:t>e</a:t>
            </a:r>
            <a:r>
              <a:rPr lang="en-US" sz="3600" dirty="0" smtClean="0"/>
              <a:t>. Administer nothing by mouth until active coughing and swallowing reflexes are demonstrated, to prevent aspiration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249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body" sz="half" idx="2"/>
          </p:nvPr>
        </p:nvSpPr>
        <p:spPr>
          <a:xfrm>
            <a:off x="4648200" y="533400"/>
            <a:ext cx="4038600" cy="5592763"/>
          </a:xfrm>
        </p:spPr>
        <p:txBody>
          <a:bodyPr/>
          <a:lstStyle/>
          <a:p>
            <a:r>
              <a:rPr lang="en-US" sz="2800"/>
              <a:t>Cerebellum-responsible for muscle coordination</a:t>
            </a:r>
          </a:p>
          <a:p>
            <a:endParaRPr lang="en-US" sz="2800"/>
          </a:p>
          <a:p>
            <a:r>
              <a:rPr lang="en-US" sz="2800"/>
              <a:t>Brain stem- most basic functions; respiration, swallowing, blood pressure. Lower part (medulla oblongata) is continuous with spinal cord</a:t>
            </a:r>
          </a:p>
        </p:txBody>
      </p:sp>
      <p:pic>
        <p:nvPicPr>
          <p:cNvPr id="13319" name="Picture 7" descr="cerebellum"/>
          <p:cNvPicPr>
            <a:picLocks noGrp="1" noChangeAspect="1" noChangeArrowheads="1"/>
          </p:cNvPicPr>
          <p:nvPr>
            <p:ph sz="half" idx="1"/>
          </p:nvPr>
        </p:nvPicPr>
        <p:blipFill>
          <a:blip r:embed="rId2"/>
          <a:srcRect/>
          <a:stretch>
            <a:fillRect/>
          </a:stretch>
        </p:blipFill>
        <p:spPr>
          <a:xfrm>
            <a:off x="0" y="1931988"/>
            <a:ext cx="4495800" cy="3505200"/>
          </a:xfrm>
          <a:noFill/>
          <a:ln/>
        </p:spPr>
      </p:pic>
    </p:spTree>
  </p:cSld>
  <p:clrMapOvr>
    <a:masterClrMapping/>
  </p:clrMapOvr>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pPr>
              <a:buNone/>
            </a:pPr>
            <a:r>
              <a:rPr lang="en-US" b="1" i="1" dirty="0" smtClean="0"/>
              <a:t>Nursing Diagnosis</a:t>
            </a:r>
            <a:r>
              <a:rPr lang="en-US" i="1" dirty="0" smtClean="0"/>
              <a:t>: Disturbed sensory perception (visual/auditory) related </a:t>
            </a:r>
            <a:r>
              <a:rPr lang="en-US" dirty="0" smtClean="0"/>
              <a:t>to </a:t>
            </a:r>
            <a:r>
              <a:rPr lang="en-US" dirty="0" err="1" smtClean="0"/>
              <a:t>periorbital</a:t>
            </a:r>
            <a:r>
              <a:rPr lang="en-US" dirty="0" smtClean="0"/>
              <a:t> edema and head dressings</a:t>
            </a:r>
          </a:p>
          <a:p>
            <a:pPr>
              <a:buNone/>
            </a:pPr>
            <a:r>
              <a:rPr lang="en-US" b="1" i="1" dirty="0" smtClean="0"/>
              <a:t>Goal</a:t>
            </a:r>
            <a:r>
              <a:rPr lang="en-US" i="1" dirty="0" smtClean="0"/>
              <a:t>: Compensate for sensory deprivation; prevention of injury</a:t>
            </a:r>
          </a:p>
          <a:p>
            <a:pPr>
              <a:buNone/>
            </a:pPr>
            <a:r>
              <a:rPr lang="en-US" dirty="0" smtClean="0"/>
              <a:t>1. Perform supportive measures until the patient can care for self.</a:t>
            </a:r>
          </a:p>
          <a:p>
            <a:pPr>
              <a:buNone/>
            </a:pPr>
            <a:r>
              <a:rPr lang="en-US" dirty="0" smtClean="0"/>
              <a:t>	a. Change position as indicated; position changes can increase</a:t>
            </a:r>
          </a:p>
          <a:p>
            <a:pPr>
              <a:buNone/>
            </a:pPr>
            <a:r>
              <a:rPr lang="en-US" dirty="0" smtClean="0"/>
              <a:t>           ICP.</a:t>
            </a:r>
          </a:p>
          <a:p>
            <a:pPr>
              <a:buNone/>
            </a:pPr>
            <a:r>
              <a:rPr lang="en-US" dirty="0" smtClean="0"/>
              <a:t>	b. Administer prescribed analgesics (codeine) that do not mask the level of responsiveness.</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250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2. Use measures prescribed to relieve signs of </a:t>
            </a:r>
            <a:r>
              <a:rPr lang="en-US" dirty="0" err="1" smtClean="0"/>
              <a:t>periocular</a:t>
            </a:r>
            <a:r>
              <a:rPr lang="en-US" dirty="0" smtClean="0"/>
              <a:t> edema.</a:t>
            </a:r>
          </a:p>
          <a:p>
            <a:pPr>
              <a:buNone/>
            </a:pPr>
            <a:r>
              <a:rPr lang="en-US" dirty="0" smtClean="0"/>
              <a:t>	a. Lubricate eyelids and around eyes with petrolatum.</a:t>
            </a:r>
          </a:p>
          <a:p>
            <a:pPr>
              <a:buNone/>
            </a:pPr>
            <a:r>
              <a:rPr lang="en-US" dirty="0" smtClean="0"/>
              <a:t>	b. Apply light, cold compresses over eyes at specified intervals.</a:t>
            </a:r>
          </a:p>
          <a:p>
            <a:pPr>
              <a:buNone/>
            </a:pPr>
            <a:r>
              <a:rPr lang="en-US" dirty="0" smtClean="0"/>
              <a:t>	c. Observe for signs of </a:t>
            </a:r>
            <a:r>
              <a:rPr lang="en-US" dirty="0" err="1" smtClean="0"/>
              <a:t>keratitis</a:t>
            </a:r>
            <a:r>
              <a:rPr lang="en-US" dirty="0" smtClean="0"/>
              <a:t> if cornea has no sensation.</a:t>
            </a:r>
          </a:p>
          <a:p>
            <a:pPr>
              <a:buNone/>
            </a:pPr>
            <a:r>
              <a:rPr lang="en-US" dirty="0" smtClean="0"/>
              <a:t>3. Put extremities through range-of-motion exercises.</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251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pPr>
              <a:buNone/>
            </a:pPr>
            <a:r>
              <a:rPr lang="en-US" dirty="0" smtClean="0"/>
              <a:t>4. Evaluate and support patient during episodes of restlessness.</a:t>
            </a:r>
          </a:p>
          <a:p>
            <a:pPr>
              <a:buNone/>
            </a:pPr>
            <a:r>
              <a:rPr lang="en-US" dirty="0" smtClean="0"/>
              <a:t>	a. Evaluate for airway obstruction, distended bladder, </a:t>
            </a:r>
            <a:r>
              <a:rPr lang="en-US" dirty="0" err="1" smtClean="0"/>
              <a:t>meningeal</a:t>
            </a:r>
            <a:r>
              <a:rPr lang="en-US" dirty="0" smtClean="0"/>
              <a:t> irritation from bloody CSF.</a:t>
            </a:r>
          </a:p>
          <a:p>
            <a:pPr>
              <a:buNone/>
            </a:pPr>
            <a:r>
              <a:rPr lang="en-US" dirty="0" smtClean="0"/>
              <a:t>	b. Pad patient’s hands and bed rails to prevent injury.</a:t>
            </a:r>
          </a:p>
          <a:p>
            <a:pPr>
              <a:buNone/>
            </a:pPr>
            <a:r>
              <a:rPr lang="en-US" dirty="0" smtClean="0"/>
              <a:t>5. Reinforce blood-stained dressings with sterile dressing; blood soaked dressings act as a culture medium for bacteria.</a:t>
            </a:r>
          </a:p>
          <a:p>
            <a:pPr>
              <a:buNone/>
            </a:pPr>
            <a:r>
              <a:rPr lang="en-US" dirty="0" smtClean="0"/>
              <a:t>6. Orient patient frequently to time, place, and person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252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COMPLICATIONS</a:t>
            </a:r>
            <a:br>
              <a:rPr lang="en-US" dirty="0" smtClean="0"/>
            </a:br>
            <a:endParaRPr lang="en-US" dirty="0"/>
          </a:p>
        </p:txBody>
      </p:sp>
      <p:sp>
        <p:nvSpPr>
          <p:cNvPr id="3" name="Content Placeholder 2"/>
          <p:cNvSpPr>
            <a:spLocks noGrp="1"/>
          </p:cNvSpPr>
          <p:nvPr>
            <p:ph idx="1"/>
          </p:nvPr>
        </p:nvSpPr>
        <p:spPr>
          <a:xfrm>
            <a:off x="0" y="1600200"/>
            <a:ext cx="8686800" cy="5257800"/>
          </a:xfrm>
        </p:spPr>
        <p:txBody>
          <a:bodyPr>
            <a:normAutofit/>
          </a:bodyPr>
          <a:lstStyle/>
          <a:p>
            <a:pPr>
              <a:buNone/>
            </a:pPr>
            <a:r>
              <a:rPr lang="en-US" sz="3600" dirty="0" smtClean="0"/>
              <a:t>• Cerebral edema</a:t>
            </a:r>
          </a:p>
          <a:p>
            <a:pPr>
              <a:buNone/>
            </a:pPr>
            <a:r>
              <a:rPr lang="en-US" sz="3600" dirty="0" smtClean="0"/>
              <a:t>• Intracranial hemorrhage and </a:t>
            </a:r>
            <a:r>
              <a:rPr lang="en-US" sz="3600" dirty="0" err="1" smtClean="0"/>
              <a:t>hypovolemic</a:t>
            </a:r>
            <a:r>
              <a:rPr lang="en-US" sz="3600" dirty="0" smtClean="0"/>
              <a:t> shock</a:t>
            </a:r>
          </a:p>
          <a:p>
            <a:pPr>
              <a:buNone/>
            </a:pPr>
            <a:r>
              <a:rPr lang="en-US" sz="3600" dirty="0" smtClean="0"/>
              <a:t>• Infections</a:t>
            </a:r>
          </a:p>
          <a:p>
            <a:r>
              <a:rPr lang="en-US" sz="3600" dirty="0" smtClean="0"/>
              <a:t>Seizures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253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254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OBJECTIVES</a:t>
            </a:r>
            <a:endParaRPr lang="en-US" dirty="0"/>
          </a:p>
        </p:txBody>
      </p:sp>
      <p:sp>
        <p:nvSpPr>
          <p:cNvPr id="3" name="Content Placeholder 2"/>
          <p:cNvSpPr>
            <a:spLocks noGrp="1"/>
          </p:cNvSpPr>
          <p:nvPr>
            <p:ph idx="1"/>
          </p:nvPr>
        </p:nvSpPr>
        <p:spPr>
          <a:xfrm>
            <a:off x="0" y="1371600"/>
            <a:ext cx="9144000" cy="5486400"/>
          </a:xfrm>
        </p:spPr>
        <p:txBody>
          <a:bodyPr>
            <a:normAutofit/>
          </a:bodyPr>
          <a:lstStyle/>
          <a:p>
            <a:pPr>
              <a:buNone/>
            </a:pPr>
            <a:r>
              <a:rPr lang="en-US" dirty="0" smtClean="0"/>
              <a:t>At the end of the lesson the learner should be able to:</a:t>
            </a:r>
          </a:p>
          <a:p>
            <a:pPr>
              <a:buNone/>
            </a:pPr>
            <a:r>
              <a:rPr lang="en-US" dirty="0" smtClean="0"/>
              <a:t>1. Define </a:t>
            </a:r>
            <a:r>
              <a:rPr lang="en-US" dirty="0" err="1" smtClean="0"/>
              <a:t>cerebro</a:t>
            </a:r>
            <a:r>
              <a:rPr lang="en-US" dirty="0" smtClean="0"/>
              <a:t> vascular disorders</a:t>
            </a:r>
          </a:p>
          <a:p>
            <a:pPr>
              <a:buNone/>
            </a:pPr>
            <a:r>
              <a:rPr lang="en-US" dirty="0" smtClean="0"/>
              <a:t>2. Identify the risk factors for </a:t>
            </a:r>
            <a:r>
              <a:rPr lang="en-US" dirty="0" err="1" smtClean="0"/>
              <a:t>cerebro</a:t>
            </a:r>
            <a:r>
              <a:rPr lang="en-US" dirty="0" smtClean="0"/>
              <a:t> vascular disorders and related measures for prevention.</a:t>
            </a:r>
          </a:p>
          <a:p>
            <a:pPr>
              <a:buNone/>
            </a:pPr>
            <a:r>
              <a:rPr lang="en-US" dirty="0" smtClean="0"/>
              <a:t>3. Compare the various types of </a:t>
            </a:r>
            <a:r>
              <a:rPr lang="en-US" dirty="0" err="1" smtClean="0"/>
              <a:t>cerebrovascular</a:t>
            </a:r>
            <a:r>
              <a:rPr lang="en-US" dirty="0" smtClean="0"/>
              <a:t> disorders: their causes, clinical manifestations, and medical management.</a:t>
            </a:r>
          </a:p>
          <a:p>
            <a:pPr>
              <a:buNone/>
            </a:pPr>
            <a:r>
              <a:rPr lang="en-US" dirty="0" smtClean="0"/>
              <a:t>4.. Use the nursing process as a framework for care of a patient with </a:t>
            </a:r>
            <a:r>
              <a:rPr lang="en-US" dirty="0" err="1" smtClean="0"/>
              <a:t>cerebrovascular</a:t>
            </a:r>
            <a:r>
              <a:rPr lang="en-US" dirty="0" smtClean="0"/>
              <a:t> disorder.</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255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b="1" dirty="0" smtClean="0"/>
              <a:t>Cerebrovascular disorders  (CVA) </a:t>
            </a:r>
            <a:r>
              <a:rPr lang="en-US" sz="3600" dirty="0" smtClean="0"/>
              <a:t> is an umbrella term that refers to </a:t>
            </a:r>
            <a:r>
              <a:rPr lang="en-US" sz="3600" dirty="0" smtClean="0">
                <a:solidFill>
                  <a:srgbClr val="C00000"/>
                </a:solidFill>
              </a:rPr>
              <a:t>any functional abnormality of the central nervous system (CNS) that occurs when the normal blood supply to the brain is disrupted.</a:t>
            </a:r>
          </a:p>
          <a:p>
            <a:r>
              <a:rPr lang="en-US" sz="3600" dirty="0" smtClean="0"/>
              <a:t>These disorders  are also referred to as </a:t>
            </a:r>
            <a:r>
              <a:rPr lang="en-US" sz="3600" b="1" dirty="0" smtClean="0"/>
              <a:t>stroke</a:t>
            </a:r>
            <a:r>
              <a:rPr lang="en-US" b="1"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256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CVA can be divided into two major categories:</a:t>
            </a:r>
          </a:p>
          <a:p>
            <a:r>
              <a:rPr lang="en-US" sz="3600" dirty="0" smtClean="0">
                <a:solidFill>
                  <a:srgbClr val="C00000"/>
                </a:solidFill>
              </a:rPr>
              <a:t>Ischemic stroke; </a:t>
            </a:r>
            <a:r>
              <a:rPr lang="en-US" sz="3600" dirty="0" smtClean="0"/>
              <a:t>accounts for 85% of all CVA cases. There is vascular occlusion and significant hypo perfusion of the brain tissue.</a:t>
            </a:r>
          </a:p>
          <a:p>
            <a:r>
              <a:rPr lang="en-US" sz="3600" dirty="0" smtClean="0">
                <a:solidFill>
                  <a:srgbClr val="C00000"/>
                </a:solidFill>
              </a:rPr>
              <a:t>Hemorrhagic  stroke; </a:t>
            </a:r>
            <a:r>
              <a:rPr lang="en-US" sz="3600" dirty="0" smtClean="0"/>
              <a:t>accounts for 15% of all CVA cases. There is </a:t>
            </a:r>
            <a:r>
              <a:rPr lang="en-US" sz="3600" dirty="0" err="1" smtClean="0"/>
              <a:t>extravasation</a:t>
            </a:r>
            <a:r>
              <a:rPr lang="en-US" sz="3600" dirty="0" smtClean="0"/>
              <a:t> of blood into the brain tissue or subarachnoid space</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257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Ischemic Stroke</a:t>
            </a:r>
            <a:endParaRPr lang="en-US" dirty="0"/>
          </a:p>
        </p:txBody>
      </p:sp>
      <p:sp>
        <p:nvSpPr>
          <p:cNvPr id="3" name="Content Placeholder 2"/>
          <p:cNvSpPr>
            <a:spLocks noGrp="1"/>
          </p:cNvSpPr>
          <p:nvPr>
            <p:ph idx="1"/>
          </p:nvPr>
        </p:nvSpPr>
        <p:spPr>
          <a:xfrm>
            <a:off x="0" y="1600200"/>
            <a:ext cx="9144000" cy="5257800"/>
          </a:xfrm>
        </p:spPr>
        <p:txBody>
          <a:bodyPr/>
          <a:lstStyle/>
          <a:p>
            <a:r>
              <a:rPr lang="en-US" sz="3600" dirty="0" smtClean="0"/>
              <a:t>It refers to  a sudden loss of function of the brain tissue resulting from disruption of the blood supply to a part of the brain.</a:t>
            </a:r>
          </a:p>
          <a:p>
            <a:r>
              <a:rPr lang="en-US" sz="3600" dirty="0" smtClean="0"/>
              <a:t> This event is usually the result of long-standing </a:t>
            </a:r>
            <a:r>
              <a:rPr lang="en-US" sz="3600" dirty="0" err="1" smtClean="0"/>
              <a:t>cerebrovascular</a:t>
            </a:r>
            <a:r>
              <a:rPr lang="en-US" sz="3600" dirty="0" smtClean="0"/>
              <a:t> disease</a:t>
            </a:r>
            <a:r>
              <a:rPr lang="en-US" dirty="0" smtClean="0"/>
              <a:t>.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258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AETIOLOGY</a:t>
            </a:r>
            <a:endParaRPr lang="en-US" dirty="0"/>
          </a:p>
        </p:txBody>
      </p:sp>
      <p:sp>
        <p:nvSpPr>
          <p:cNvPr id="3" name="Content Placeholder 2"/>
          <p:cNvSpPr>
            <a:spLocks noGrp="1"/>
          </p:cNvSpPr>
          <p:nvPr>
            <p:ph idx="1"/>
          </p:nvPr>
        </p:nvSpPr>
        <p:spPr>
          <a:xfrm>
            <a:off x="0" y="1219200"/>
            <a:ext cx="9144000" cy="5638800"/>
          </a:xfrm>
        </p:spPr>
        <p:txBody>
          <a:bodyPr>
            <a:normAutofit/>
          </a:bodyPr>
          <a:lstStyle/>
          <a:p>
            <a:pPr>
              <a:buNone/>
            </a:pPr>
            <a:r>
              <a:rPr lang="en-US" dirty="0" smtClean="0"/>
              <a:t>The cause of ischemic stroke is mainly formation of a thrombus in the blood vessels occluding the blood flow to the brain.</a:t>
            </a:r>
          </a:p>
          <a:p>
            <a:pPr>
              <a:buNone/>
            </a:pPr>
            <a:r>
              <a:rPr lang="en-US" dirty="0" smtClean="0"/>
              <a:t>Based on the </a:t>
            </a:r>
            <a:r>
              <a:rPr lang="en-US" dirty="0" err="1" smtClean="0"/>
              <a:t>cause,ischemic</a:t>
            </a:r>
            <a:r>
              <a:rPr lang="en-US" dirty="0" smtClean="0"/>
              <a:t> stroke can be subdivided into 5 categories:</a:t>
            </a:r>
          </a:p>
          <a:p>
            <a:pPr marL="514350" indent="-514350">
              <a:buFont typeface="+mj-lt"/>
              <a:buAutoNum type="arabicPeriod"/>
            </a:pPr>
            <a:r>
              <a:rPr lang="en-US" dirty="0" smtClean="0"/>
              <a:t>Large artery thrombotic stroke: They are due to atherosclerotic plaques in the large blood vessels of the brain leading to  ischemia and infarction.</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259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lstStyle/>
          <a:p>
            <a:r>
              <a:rPr lang="en-US" b="1" dirty="0" smtClean="0"/>
              <a:t>Cerebrum. </a:t>
            </a:r>
            <a:r>
              <a:rPr lang="en-US" dirty="0" smtClean="0"/>
              <a:t>The cerebrum consists of two hemispheres that are incompletely separated by the great </a:t>
            </a:r>
            <a:r>
              <a:rPr lang="en-US" dirty="0" smtClean="0">
                <a:solidFill>
                  <a:srgbClr val="FF0000"/>
                </a:solidFill>
              </a:rPr>
              <a:t>longitudinal fissure</a:t>
            </a:r>
            <a:r>
              <a:rPr lang="en-US" dirty="0" smtClean="0"/>
              <a:t>. </a:t>
            </a:r>
          </a:p>
          <a:p>
            <a:r>
              <a:rPr lang="en-US" dirty="0" smtClean="0"/>
              <a:t>This </a:t>
            </a:r>
            <a:r>
              <a:rPr lang="en-US" dirty="0" err="1" smtClean="0">
                <a:solidFill>
                  <a:srgbClr val="FF0000"/>
                </a:solidFill>
              </a:rPr>
              <a:t>sulcus</a:t>
            </a:r>
            <a:r>
              <a:rPr lang="en-US" dirty="0" smtClean="0">
                <a:solidFill>
                  <a:srgbClr val="FF0000"/>
                </a:solidFill>
              </a:rPr>
              <a:t> </a:t>
            </a:r>
            <a:r>
              <a:rPr lang="en-US" dirty="0" smtClean="0"/>
              <a:t>separates the cerebrum into the right and left hemispheres.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447800"/>
            <a:ext cx="9144000" cy="5257800"/>
          </a:xfrm>
        </p:spPr>
        <p:txBody>
          <a:bodyPr>
            <a:normAutofit/>
          </a:bodyPr>
          <a:lstStyle/>
          <a:p>
            <a:pPr>
              <a:buNone/>
            </a:pPr>
            <a:r>
              <a:rPr lang="en-US" dirty="0" smtClean="0"/>
              <a:t>2. </a:t>
            </a:r>
            <a:r>
              <a:rPr lang="en-US" sz="3600" dirty="0" smtClean="0"/>
              <a:t>Small penetrating artery thrombosis; affect one or more vessels and are the most common type of ischemic stroke.</a:t>
            </a:r>
          </a:p>
          <a:p>
            <a:pPr>
              <a:buNone/>
            </a:pPr>
            <a:r>
              <a:rPr lang="en-US" sz="3600" dirty="0" smtClean="0"/>
              <a:t>3. </a:t>
            </a:r>
            <a:r>
              <a:rPr lang="en-US" sz="3600" dirty="0" err="1" smtClean="0"/>
              <a:t>Cardiogenic</a:t>
            </a:r>
            <a:r>
              <a:rPr lang="en-US" sz="3600" dirty="0" smtClean="0"/>
              <a:t> embolic; They are associated with cardiac </a:t>
            </a:r>
            <a:r>
              <a:rPr lang="en-US" sz="3600" dirty="0" err="1" smtClean="0"/>
              <a:t>dysrhythmias</a:t>
            </a:r>
            <a:r>
              <a:rPr lang="en-US" sz="3600" dirty="0" smtClean="0"/>
              <a:t>, usually </a:t>
            </a:r>
            <a:r>
              <a:rPr lang="en-US" sz="3600" dirty="0" err="1" smtClean="0"/>
              <a:t>atrial</a:t>
            </a:r>
            <a:r>
              <a:rPr lang="en-US" sz="3600" dirty="0" smtClean="0"/>
              <a:t> fibrillation. Emboli originate from the heart and circulate to the cerebral vasculature, most commonly the left middle cerebral artery, resulting in a stroke</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The last two classifications of ischemic strokes are </a:t>
            </a:r>
          </a:p>
          <a:p>
            <a:pPr>
              <a:buNone/>
            </a:pPr>
            <a:r>
              <a:rPr lang="en-US" sz="3600" dirty="0" smtClean="0"/>
              <a:t>4. Cryptogenic strokes, which have no known cause, and</a:t>
            </a:r>
          </a:p>
          <a:p>
            <a:pPr>
              <a:buNone/>
            </a:pPr>
            <a:r>
              <a:rPr lang="en-US" sz="3600" dirty="0" smtClean="0"/>
              <a:t>5.  other strokes, from causes such as cocaine use, </a:t>
            </a:r>
            <a:r>
              <a:rPr lang="en-US" sz="3600" dirty="0" err="1" smtClean="0"/>
              <a:t>coagulopathies</a:t>
            </a:r>
            <a:r>
              <a:rPr lang="en-US" sz="3600" dirty="0" smtClean="0"/>
              <a:t>, migraine etc.</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Pathophysiology</a:t>
            </a:r>
            <a:endParaRPr lang="en-US" dirty="0"/>
          </a:p>
        </p:txBody>
      </p:sp>
      <p:sp>
        <p:nvSpPr>
          <p:cNvPr id="3" name="Content Placeholder 2"/>
          <p:cNvSpPr>
            <a:spLocks noGrp="1"/>
          </p:cNvSpPr>
          <p:nvPr>
            <p:ph idx="1"/>
          </p:nvPr>
        </p:nvSpPr>
        <p:spPr>
          <a:xfrm>
            <a:off x="0" y="1600200"/>
            <a:ext cx="9144000" cy="5257800"/>
          </a:xfrm>
        </p:spPr>
        <p:txBody>
          <a:bodyPr/>
          <a:lstStyle/>
          <a:p>
            <a:r>
              <a:rPr lang="en-US" sz="3600" dirty="0" smtClean="0"/>
              <a:t>In an ischemic brain attack, there is disruption of the cerebral blood flow due to obstruction of a blood vessel.</a:t>
            </a:r>
          </a:p>
          <a:p>
            <a:r>
              <a:rPr lang="en-US" sz="3600" dirty="0" smtClean="0"/>
              <a:t> This disruption in blood flow initiates a complex series of cellular metabolic events referred to as the ischemic cascade</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ischemic cascade begins when cerebral blood flow falls to less than 25 </a:t>
            </a:r>
            <a:r>
              <a:rPr lang="en-US" sz="3600" dirty="0" err="1" smtClean="0"/>
              <a:t>mL</a:t>
            </a:r>
            <a:r>
              <a:rPr lang="en-US" sz="3600" dirty="0" smtClean="0"/>
              <a:t>/100 g/min. At this point, neurons can no longer maintain aerobic respiration. </a:t>
            </a:r>
          </a:p>
          <a:p>
            <a:r>
              <a:rPr lang="en-US" sz="3600" dirty="0" smtClean="0"/>
              <a:t>The mitochondria must then switch to anaerobic respiration, which generates large amounts of lactic acid, causing a change in the brain pH level</a:t>
            </a:r>
            <a:r>
              <a:rPr lang="en-US" dirty="0" smtClean="0"/>
              <a:t>.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263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This switch to the less efficient anaerobic respiration also renders the neuron incapable of producing sufficient  energy needed for cell metabolism and finally the cell ceases to function</a:t>
            </a:r>
            <a:r>
              <a:rPr lang="en-US" dirty="0" smtClean="0"/>
              <a:t>.</a:t>
            </a:r>
          </a:p>
          <a:p>
            <a:r>
              <a:rPr lang="en-US" sz="3600" dirty="0" smtClean="0"/>
              <a:t>If there is no </a:t>
            </a:r>
            <a:r>
              <a:rPr lang="en-US" sz="3600" dirty="0" err="1" smtClean="0"/>
              <a:t>intervention,the</a:t>
            </a:r>
            <a:r>
              <a:rPr lang="en-US" sz="3600" dirty="0" smtClean="0"/>
              <a:t> brain cells die leading to brain infarction.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Numbness or weakness of the face, arm, or leg, especially on one side of the body</a:t>
            </a:r>
          </a:p>
          <a:p>
            <a:pPr>
              <a:buNone/>
            </a:pPr>
            <a:r>
              <a:rPr lang="en-US" dirty="0" smtClean="0"/>
              <a:t>• Confusion or change in mental status</a:t>
            </a:r>
          </a:p>
          <a:p>
            <a:pPr>
              <a:buNone/>
            </a:pPr>
            <a:r>
              <a:rPr lang="en-US" dirty="0" smtClean="0"/>
              <a:t>• Trouble speaking or understanding speech</a:t>
            </a:r>
          </a:p>
          <a:p>
            <a:pPr>
              <a:buNone/>
            </a:pPr>
            <a:r>
              <a:rPr lang="en-US" dirty="0" smtClean="0"/>
              <a:t>• Visual disturbances</a:t>
            </a:r>
          </a:p>
          <a:p>
            <a:pPr>
              <a:buNone/>
            </a:pPr>
            <a:r>
              <a:rPr lang="en-US" dirty="0" smtClean="0"/>
              <a:t>• Difficulty walking, dizziness, or loss of balance or coordination</a:t>
            </a:r>
          </a:p>
          <a:p>
            <a:pPr>
              <a:buNone/>
            </a:pPr>
            <a:r>
              <a:rPr lang="en-US" dirty="0" smtClean="0"/>
              <a:t>• Sudden severe headache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normAutofit/>
          </a:bodyPr>
          <a:lstStyle/>
          <a:p>
            <a:r>
              <a:rPr lang="en-US" sz="3600" dirty="0" smtClean="0"/>
              <a:t>There is loss of </a:t>
            </a:r>
            <a:r>
              <a:rPr lang="en-US" sz="3600" dirty="0" err="1" smtClean="0"/>
              <a:t>cognitive,visual,cranial</a:t>
            </a:r>
            <a:r>
              <a:rPr lang="en-US" sz="3600" dirty="0" smtClean="0"/>
              <a:t> </a:t>
            </a:r>
            <a:r>
              <a:rPr lang="en-US" sz="3600" dirty="0" err="1" smtClean="0"/>
              <a:t>nerves,motor</a:t>
            </a:r>
            <a:r>
              <a:rPr lang="en-US" sz="3600" dirty="0" smtClean="0"/>
              <a:t> and sensory functioning.</a:t>
            </a:r>
          </a:p>
          <a:p>
            <a:pPr>
              <a:buNone/>
            </a:pPr>
            <a:r>
              <a:rPr lang="en-US" sz="3600" b="1" i="1" dirty="0" smtClean="0"/>
              <a:t>Visual Field Deficits</a:t>
            </a:r>
          </a:p>
          <a:p>
            <a:r>
              <a:rPr lang="en-US" sz="3600" dirty="0" err="1" smtClean="0"/>
              <a:t>Hemianopsia</a:t>
            </a:r>
            <a:r>
              <a:rPr lang="en-US" sz="3600" dirty="0" smtClean="0"/>
              <a:t> (loss of half of the visual field)</a:t>
            </a:r>
          </a:p>
          <a:p>
            <a:r>
              <a:rPr lang="en-US" sz="3600" dirty="0" smtClean="0"/>
              <a:t>Loss of peripheral vision</a:t>
            </a:r>
          </a:p>
          <a:p>
            <a:r>
              <a:rPr lang="en-US" sz="3600" dirty="0" smtClean="0"/>
              <a:t>Diplopia</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normAutofit/>
          </a:bodyPr>
          <a:lstStyle/>
          <a:p>
            <a:pPr>
              <a:buNone/>
            </a:pPr>
            <a:r>
              <a:rPr lang="en-US" sz="3600" b="1" i="1" dirty="0" smtClean="0"/>
              <a:t>Motor Deficits</a:t>
            </a:r>
          </a:p>
          <a:p>
            <a:r>
              <a:rPr lang="en-US" sz="3600" dirty="0" err="1" smtClean="0"/>
              <a:t>Hemiparesis</a:t>
            </a:r>
            <a:endParaRPr lang="en-US" sz="3600" dirty="0" smtClean="0"/>
          </a:p>
          <a:p>
            <a:r>
              <a:rPr lang="en-US" sz="3600" dirty="0" err="1" smtClean="0"/>
              <a:t>Hemiplegia</a:t>
            </a:r>
            <a:endParaRPr lang="en-US" sz="3600" dirty="0" smtClean="0"/>
          </a:p>
          <a:p>
            <a:r>
              <a:rPr lang="en-US" sz="3600" dirty="0" smtClean="0"/>
              <a:t>Ataxia</a:t>
            </a:r>
          </a:p>
          <a:p>
            <a:r>
              <a:rPr lang="en-US" sz="3600" dirty="0" err="1" smtClean="0"/>
              <a:t>Dysphagia</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b="1" i="1" dirty="0" smtClean="0"/>
              <a:t>Sensory Deficits</a:t>
            </a:r>
            <a:endParaRPr lang="en-US" dirty="0" smtClean="0"/>
          </a:p>
          <a:p>
            <a:pPr>
              <a:buNone/>
            </a:pPr>
            <a:r>
              <a:rPr lang="en-US" dirty="0" err="1" smtClean="0"/>
              <a:t>Paresthesia</a:t>
            </a:r>
            <a:r>
              <a:rPr lang="en-US" dirty="0" smtClean="0"/>
              <a:t> (occurs on the side opposite the lesion)</a:t>
            </a:r>
          </a:p>
          <a:p>
            <a:pPr>
              <a:buNone/>
            </a:pPr>
            <a:r>
              <a:rPr lang="en-US" b="1" i="1" dirty="0" smtClean="0"/>
              <a:t>Verbal Deficits</a:t>
            </a:r>
            <a:endParaRPr lang="en-US" dirty="0" smtClean="0"/>
          </a:p>
          <a:p>
            <a:r>
              <a:rPr lang="en-US" dirty="0" smtClean="0"/>
              <a:t>Expressive aphasia</a:t>
            </a:r>
          </a:p>
          <a:p>
            <a:r>
              <a:rPr lang="en-US" dirty="0" smtClean="0"/>
              <a:t>Receptive aphasia</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b="1" i="1" dirty="0" smtClean="0"/>
              <a:t>Cognitive Deficits</a:t>
            </a:r>
          </a:p>
          <a:p>
            <a:r>
              <a:rPr lang="en-US" dirty="0" smtClean="0"/>
              <a:t>Short- and long-term memory loss</a:t>
            </a:r>
          </a:p>
          <a:p>
            <a:r>
              <a:rPr lang="en-US" dirty="0" smtClean="0"/>
              <a:t> Decreased attention span</a:t>
            </a:r>
          </a:p>
          <a:p>
            <a:r>
              <a:rPr lang="en-US" dirty="0" smtClean="0"/>
              <a:t> Impaired ability to concentrate</a:t>
            </a:r>
          </a:p>
          <a:p>
            <a:r>
              <a:rPr lang="en-US" dirty="0" smtClean="0"/>
              <a:t> Poor abstract reasoning</a:t>
            </a:r>
          </a:p>
          <a:p>
            <a:r>
              <a:rPr lang="en-US" dirty="0" smtClean="0"/>
              <a:t> Altered judgment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269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lstStyle/>
          <a:p>
            <a:r>
              <a:rPr lang="en-US" dirty="0" smtClean="0"/>
              <a:t>The outside surface of the hemispheres</a:t>
            </a:r>
          </a:p>
          <a:p>
            <a:pPr>
              <a:buNone/>
            </a:pPr>
            <a:r>
              <a:rPr lang="en-US" dirty="0" smtClean="0"/>
              <a:t>has a wrinkled appearance that is the result of many folded layers or convolutions called </a:t>
            </a:r>
            <a:r>
              <a:rPr lang="en-US" dirty="0" err="1" smtClean="0">
                <a:solidFill>
                  <a:srgbClr val="FF0000"/>
                </a:solidFill>
              </a:rPr>
              <a:t>gyri</a:t>
            </a:r>
            <a:r>
              <a:rPr lang="en-US" dirty="0" smtClean="0"/>
              <a:t>, which increase the surface area of the brain, accounting for the high level of activity carried</a:t>
            </a:r>
          </a:p>
          <a:p>
            <a:pPr>
              <a:buNone/>
            </a:pPr>
            <a:r>
              <a:rPr lang="en-US" dirty="0" smtClean="0"/>
              <a:t>out by such a small-appearing organ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b="1" i="1" dirty="0" smtClean="0"/>
              <a:t>Emotional Deficits</a:t>
            </a:r>
          </a:p>
          <a:p>
            <a:r>
              <a:rPr lang="en-US" dirty="0" smtClean="0"/>
              <a:t>Loss of self-control</a:t>
            </a:r>
          </a:p>
          <a:p>
            <a:r>
              <a:rPr lang="en-US" dirty="0" smtClean="0"/>
              <a:t>Emotional </a:t>
            </a:r>
            <a:r>
              <a:rPr lang="en-US" dirty="0" err="1" smtClean="0"/>
              <a:t>lability</a:t>
            </a:r>
            <a:endParaRPr lang="en-US" dirty="0" smtClean="0"/>
          </a:p>
          <a:p>
            <a:r>
              <a:rPr lang="en-US" dirty="0" smtClean="0"/>
              <a:t> Decreased tolerance to stressful situations</a:t>
            </a:r>
          </a:p>
          <a:p>
            <a:r>
              <a:rPr lang="en-US" dirty="0" smtClean="0"/>
              <a:t> Depression</a:t>
            </a:r>
          </a:p>
          <a:p>
            <a:r>
              <a:rPr lang="en-US" dirty="0" smtClean="0"/>
              <a:t> Withdrawal</a:t>
            </a:r>
          </a:p>
          <a:p>
            <a:r>
              <a:rPr lang="en-US" dirty="0" smtClean="0"/>
              <a:t> Fear, hostility, and anger</a:t>
            </a:r>
          </a:p>
          <a:p>
            <a:r>
              <a:rPr lang="en-US" dirty="0" smtClean="0"/>
              <a:t> Feelings of isolation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295400"/>
            <a:ext cx="9144000" cy="5562600"/>
          </a:xfrm>
        </p:spPr>
        <p:txBody>
          <a:bodyPr>
            <a:noAutofit/>
          </a:bodyPr>
          <a:lstStyle/>
          <a:p>
            <a:r>
              <a:rPr lang="en-US" sz="3600" dirty="0" smtClean="0"/>
              <a:t>Complete  history taking</a:t>
            </a:r>
          </a:p>
          <a:p>
            <a:r>
              <a:rPr lang="en-US" sz="3600" dirty="0" smtClean="0"/>
              <a:t>physical and neurologic examination. </a:t>
            </a:r>
          </a:p>
          <a:p>
            <a:r>
              <a:rPr lang="en-US" sz="3600" dirty="0" smtClean="0"/>
              <a:t>Initial assessment focuses on airway patency, respiratory  function and  cardiovascular Status.</a:t>
            </a:r>
          </a:p>
          <a:p>
            <a:r>
              <a:rPr lang="en-US" sz="3600" dirty="0" smtClean="0"/>
              <a:t>Diagnostic tests such as CT scan to determine if stroke is ischemic or hemorrhagic.</a:t>
            </a:r>
          </a:p>
          <a:p>
            <a:r>
              <a:rPr lang="en-US" sz="3600" dirty="0" smtClean="0"/>
              <a:t>Other tests include </a:t>
            </a:r>
            <a:r>
              <a:rPr lang="en-US" sz="3600" dirty="0" err="1" smtClean="0"/>
              <a:t>EEG,Cerebral</a:t>
            </a:r>
            <a:r>
              <a:rPr lang="en-US" sz="3600" dirty="0" smtClean="0"/>
              <a:t> angiography and </a:t>
            </a:r>
            <a:r>
              <a:rPr lang="en-US" sz="3600" dirty="0" err="1" smtClean="0"/>
              <a:t>transcranial</a:t>
            </a:r>
            <a:r>
              <a:rPr lang="en-US" sz="3600" dirty="0" smtClean="0"/>
              <a:t> </a:t>
            </a:r>
            <a:r>
              <a:rPr lang="en-US" sz="3600" dirty="0" err="1" smtClean="0"/>
              <a:t>doppler</a:t>
            </a:r>
            <a:r>
              <a:rPr lang="en-US" sz="3600" dirty="0" smtClean="0"/>
              <a:t> studies.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 FACTORS</a:t>
            </a:r>
            <a:endParaRPr lang="en-US"/>
          </a:p>
        </p:txBody>
      </p:sp>
      <p:sp>
        <p:nvSpPr>
          <p:cNvPr id="3" name="Content Placeholder 2"/>
          <p:cNvSpPr>
            <a:spLocks noGrp="1"/>
          </p:cNvSpPr>
          <p:nvPr>
            <p:ph idx="1"/>
          </p:nvPr>
        </p:nvSpPr>
        <p:spPr>
          <a:xfrm>
            <a:off x="0" y="1600200"/>
            <a:ext cx="8686800" cy="5257800"/>
          </a:xfrm>
        </p:spPr>
        <p:txBody>
          <a:bodyPr>
            <a:normAutofit/>
          </a:bodyPr>
          <a:lstStyle/>
          <a:p>
            <a:r>
              <a:rPr lang="en-US" dirty="0" smtClean="0"/>
              <a:t>Advanced age, gender, and race are well-known non-modifiable risk factors for stroke.</a:t>
            </a:r>
          </a:p>
          <a:p>
            <a:r>
              <a:rPr lang="en-US" dirty="0" smtClean="0"/>
              <a:t>Modifiable  risk factors include: </a:t>
            </a:r>
          </a:p>
          <a:p>
            <a:pPr>
              <a:buNone/>
            </a:pPr>
            <a:r>
              <a:rPr lang="en-US" dirty="0" smtClean="0"/>
              <a:t>		-hypertension,</a:t>
            </a:r>
          </a:p>
          <a:p>
            <a:pPr>
              <a:buNone/>
            </a:pPr>
            <a:r>
              <a:rPr lang="en-US" dirty="0" smtClean="0"/>
              <a:t>		- cardiovascular disease, </a:t>
            </a:r>
          </a:p>
          <a:p>
            <a:pPr>
              <a:buNone/>
            </a:pPr>
            <a:r>
              <a:rPr lang="en-US" dirty="0" smtClean="0"/>
              <a:t>		- high cholesterol, </a:t>
            </a:r>
          </a:p>
          <a:p>
            <a:pPr>
              <a:buNone/>
            </a:pPr>
            <a:r>
              <a:rPr lang="en-US" dirty="0" smtClean="0"/>
              <a:t>		- obesity, </a:t>
            </a:r>
          </a:p>
          <a:p>
            <a:pPr>
              <a:buNone/>
            </a:pPr>
            <a:r>
              <a:rPr lang="en-US" dirty="0" smtClean="0"/>
              <a:t>		-diabetes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Oral contraceptive use (increases risk, especially with coexisting hypertension, smoking, and high estrogen levels)</a:t>
            </a:r>
          </a:p>
          <a:p>
            <a:r>
              <a:rPr lang="en-US" dirty="0" smtClean="0"/>
              <a:t>Smoking</a:t>
            </a:r>
          </a:p>
          <a:p>
            <a:r>
              <a:rPr lang="en-US" dirty="0" smtClean="0"/>
              <a:t>Drug abuse (especially cocaine)</a:t>
            </a:r>
          </a:p>
          <a:p>
            <a:r>
              <a:rPr lang="en-US" dirty="0" smtClean="0"/>
              <a:t> Excessive alcohol consumption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MANAGEMENT</a:t>
            </a:r>
            <a:endParaRPr lang="en-US" dirty="0"/>
          </a:p>
        </p:txBody>
      </p:sp>
      <p:sp>
        <p:nvSpPr>
          <p:cNvPr id="3" name="Content Placeholder 2"/>
          <p:cNvSpPr>
            <a:spLocks noGrp="1"/>
          </p:cNvSpPr>
          <p:nvPr>
            <p:ph idx="1"/>
          </p:nvPr>
        </p:nvSpPr>
        <p:spPr>
          <a:xfrm>
            <a:off x="0" y="1600200"/>
            <a:ext cx="9144000" cy="5029200"/>
          </a:xfrm>
        </p:spPr>
        <p:txBody>
          <a:bodyPr>
            <a:normAutofit fontScale="92500"/>
          </a:bodyPr>
          <a:lstStyle/>
          <a:p>
            <a:r>
              <a:rPr lang="en-US" dirty="0" smtClean="0"/>
              <a:t>Platelet-inhibiting medications (aspirin, </a:t>
            </a:r>
            <a:r>
              <a:rPr lang="en-US" dirty="0" err="1" smtClean="0"/>
              <a:t>dipyridamole</a:t>
            </a:r>
            <a:r>
              <a:rPr lang="en-US" dirty="0" smtClean="0"/>
              <a:t> ,</a:t>
            </a:r>
            <a:r>
              <a:rPr lang="en-US" dirty="0" err="1" smtClean="0"/>
              <a:t>clopidogrel</a:t>
            </a:r>
            <a:r>
              <a:rPr lang="en-US" dirty="0" smtClean="0"/>
              <a:t>  and </a:t>
            </a:r>
            <a:r>
              <a:rPr lang="en-US" dirty="0" err="1" smtClean="0"/>
              <a:t>ticlopidine</a:t>
            </a:r>
            <a:r>
              <a:rPr lang="en-US" dirty="0" smtClean="0"/>
              <a:t> decrease the incidence of cerebral infarction in patients who have experienced CVA from suspected embolic or thrombotic causes.</a:t>
            </a:r>
          </a:p>
          <a:p>
            <a:r>
              <a:rPr lang="en-US" dirty="0" smtClean="0"/>
              <a:t>Use of Thrombolytic therapy; Recombinant t-PA is a genetically engineered form of t-PA, a thrombolytic substance made naturally by the body. </a:t>
            </a:r>
          </a:p>
          <a:p>
            <a:r>
              <a:rPr lang="en-US" dirty="0" smtClean="0"/>
              <a:t>It works by binding to fibrin and converting </a:t>
            </a:r>
            <a:r>
              <a:rPr lang="en-US" dirty="0" err="1" smtClean="0"/>
              <a:t>plasminogen</a:t>
            </a:r>
            <a:r>
              <a:rPr lang="en-US" dirty="0" smtClean="0"/>
              <a:t> to </a:t>
            </a:r>
            <a:r>
              <a:rPr lang="en-US" dirty="0" err="1" smtClean="0"/>
              <a:t>plasmin</a:t>
            </a:r>
            <a:r>
              <a:rPr lang="en-US" dirty="0" smtClean="0"/>
              <a:t>, which stimulates </a:t>
            </a:r>
            <a:r>
              <a:rPr lang="en-US" dirty="0" err="1" smtClean="0"/>
              <a:t>fibrinolysis</a:t>
            </a:r>
            <a:r>
              <a:rPr lang="en-US" dirty="0" smtClean="0"/>
              <a:t> of the atherosclerotic lesion.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4525963"/>
          </a:xfrm>
        </p:spPr>
        <p:txBody>
          <a:bodyPr>
            <a:normAutofit/>
          </a:bodyPr>
          <a:lstStyle/>
          <a:p>
            <a:r>
              <a:rPr lang="en-US" sz="3600" dirty="0" smtClean="0"/>
              <a:t>The patient is weighed to determine the dose of t-PA. </a:t>
            </a:r>
          </a:p>
          <a:p>
            <a:r>
              <a:rPr lang="en-US" sz="3600" dirty="0" smtClean="0"/>
              <a:t>The minimum dose is 0.9 mg/kg; the maximum dose is 90 mg.</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patient is admitted to the intensive care unit, where continuous cardiac monitoring is implemented. </a:t>
            </a:r>
          </a:p>
          <a:p>
            <a:r>
              <a:rPr lang="en-US" dirty="0" smtClean="0"/>
              <a:t>Vital signs are obtained every 15 minutes for the first 2 hours, every 30 minutes for the next 6 hours, then every hour for 16 hours. </a:t>
            </a:r>
          </a:p>
          <a:p>
            <a:r>
              <a:rPr lang="en-US" dirty="0" smtClean="0"/>
              <a:t> Airway management is instituted based on the patient’s clinical condition and arterial blood gas values.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THERAPY FOR PATIENTS WITH ISCHEMIC STROKE </a:t>
            </a:r>
            <a:r>
              <a:rPr lang="en-US" sz="3200" dirty="0" err="1" smtClean="0"/>
              <a:t>NoT</a:t>
            </a:r>
            <a:r>
              <a:rPr lang="en-US" sz="3200" dirty="0" smtClean="0"/>
              <a:t> RECEIVING t-PA</a:t>
            </a:r>
            <a:endParaRPr lang="en-US" sz="3200" dirty="0"/>
          </a:p>
        </p:txBody>
      </p:sp>
      <p:sp>
        <p:nvSpPr>
          <p:cNvPr id="3" name="Content Placeholder 2"/>
          <p:cNvSpPr>
            <a:spLocks noGrp="1"/>
          </p:cNvSpPr>
          <p:nvPr>
            <p:ph idx="1"/>
          </p:nvPr>
        </p:nvSpPr>
        <p:spPr>
          <a:xfrm>
            <a:off x="0" y="1600200"/>
            <a:ext cx="8991600" cy="5257800"/>
          </a:xfrm>
        </p:spPr>
        <p:txBody>
          <a:bodyPr/>
          <a:lstStyle/>
          <a:p>
            <a:r>
              <a:rPr lang="en-US" dirty="0" smtClean="0"/>
              <a:t>Anticoagulant administration (IV heparin or low-</a:t>
            </a:r>
            <a:r>
              <a:rPr lang="en-US" dirty="0" err="1" smtClean="0"/>
              <a:t>molecularweight</a:t>
            </a:r>
            <a:r>
              <a:rPr lang="en-US" dirty="0" smtClean="0"/>
              <a:t> heparin) for ischemic strokes and careful maintenance of cerebral </a:t>
            </a:r>
            <a:r>
              <a:rPr lang="en-US" dirty="0" err="1" smtClean="0"/>
              <a:t>hemodynamics</a:t>
            </a:r>
            <a:r>
              <a:rPr lang="en-US" dirty="0" smtClean="0"/>
              <a:t> to maintain cerebral perfusion is done.</a:t>
            </a:r>
          </a:p>
          <a:p>
            <a:r>
              <a:rPr lang="en-US" dirty="0" smtClean="0"/>
              <a:t>Measures to reduce ICP, such as administering</a:t>
            </a:r>
          </a:p>
          <a:p>
            <a:pPr>
              <a:buNone/>
            </a:pPr>
            <a:r>
              <a:rPr lang="en-US" dirty="0" smtClean="0"/>
              <a:t>an osmotic diuretic (eg, </a:t>
            </a:r>
            <a:r>
              <a:rPr lang="en-US" dirty="0" err="1" smtClean="0"/>
              <a:t>mannitol</a:t>
            </a:r>
            <a:r>
              <a:rPr lang="en-US" dirty="0" smtClean="0"/>
              <a:t>), maintaining PaCO2 within the normal range.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treatment measures include the following:</a:t>
            </a:r>
            <a:endParaRPr lang="en-US" dirty="0"/>
          </a:p>
        </p:txBody>
      </p:sp>
      <p:sp>
        <p:nvSpPr>
          <p:cNvPr id="3" name="Content Placeholder 2"/>
          <p:cNvSpPr>
            <a:spLocks noGrp="1"/>
          </p:cNvSpPr>
          <p:nvPr>
            <p:ph idx="1"/>
          </p:nvPr>
        </p:nvSpPr>
        <p:spPr>
          <a:xfrm>
            <a:off x="0" y="1600200"/>
            <a:ext cx="8686800" cy="4525963"/>
          </a:xfrm>
        </p:spPr>
        <p:txBody>
          <a:bodyPr>
            <a:normAutofit/>
          </a:bodyPr>
          <a:lstStyle/>
          <a:p>
            <a:r>
              <a:rPr lang="en-US" dirty="0" smtClean="0"/>
              <a:t>Elevation of the head of the bed to promote venous drainage and to lower increased ICP</a:t>
            </a:r>
          </a:p>
          <a:p>
            <a:r>
              <a:rPr lang="en-US" dirty="0" smtClean="0"/>
              <a:t> Intubation with an </a:t>
            </a:r>
            <a:r>
              <a:rPr lang="en-US" dirty="0" err="1" smtClean="0"/>
              <a:t>endotracheal</a:t>
            </a:r>
            <a:r>
              <a:rPr lang="en-US" dirty="0" smtClean="0"/>
              <a:t> tube to establish a patent airway, if necessary.</a:t>
            </a:r>
          </a:p>
          <a:p>
            <a:r>
              <a:rPr lang="en-US" dirty="0" smtClean="0"/>
              <a:t> Continuous hemodynamic monitoring. Systolic pressure should be maintained at less than 180 mm Hg, diastolic pressure at less than 100 mm Hg.</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Continous</a:t>
            </a:r>
            <a:r>
              <a:rPr lang="en-US" dirty="0" smtClean="0"/>
              <a:t> neurologic assessment to determine whether the stroke is evolving or whether other acute complications are </a:t>
            </a:r>
            <a:r>
              <a:rPr lang="en-US" dirty="0" err="1" smtClean="0"/>
              <a:t>developing,such</a:t>
            </a:r>
            <a:r>
              <a:rPr lang="en-US" dirty="0" smtClean="0"/>
              <a:t> as bleeding from anticoagulants medication.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279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cerebral hemispheres are divided into four parts: </a:t>
            </a:r>
            <a:r>
              <a:rPr lang="en-US" dirty="0" smtClean="0">
                <a:solidFill>
                  <a:srgbClr val="C00000"/>
                </a:solidFill>
              </a:rPr>
              <a:t>frontal,</a:t>
            </a:r>
            <a:r>
              <a:rPr lang="en-US" dirty="0" smtClean="0"/>
              <a:t> </a:t>
            </a:r>
            <a:r>
              <a:rPr lang="en-US" dirty="0" smtClean="0">
                <a:solidFill>
                  <a:srgbClr val="FF0000"/>
                </a:solidFill>
              </a:rPr>
              <a:t>parietal, </a:t>
            </a:r>
            <a:r>
              <a:rPr lang="en-US" dirty="0" smtClean="0">
                <a:solidFill>
                  <a:srgbClr val="00B050"/>
                </a:solidFill>
              </a:rPr>
              <a:t>temporal</a:t>
            </a:r>
            <a:r>
              <a:rPr lang="en-US" dirty="0" smtClean="0">
                <a:solidFill>
                  <a:srgbClr val="FFFF00"/>
                </a:solidFill>
              </a:rPr>
              <a:t>, </a:t>
            </a:r>
            <a:r>
              <a:rPr lang="en-US" dirty="0" smtClean="0"/>
              <a:t>and </a:t>
            </a:r>
            <a:r>
              <a:rPr lang="en-US" dirty="0" smtClean="0">
                <a:solidFill>
                  <a:srgbClr val="00B0F0"/>
                </a:solidFill>
              </a:rPr>
              <a:t>occipital </a:t>
            </a:r>
            <a:r>
              <a:rPr lang="en-US" dirty="0" smtClean="0"/>
              <a:t>lobes. The four lobes are as follows:</a:t>
            </a:r>
          </a:p>
          <a:p>
            <a:r>
              <a:rPr lang="en-US" b="1" dirty="0" smtClean="0"/>
              <a:t>Frontal</a:t>
            </a:r>
            <a:r>
              <a:rPr lang="en-US" dirty="0" smtClean="0"/>
              <a:t>—the largest lobe. The major functions of this lobe are concentration, abstract thought, information storage or memory, and motor function. It also contains </a:t>
            </a:r>
            <a:r>
              <a:rPr lang="en-US" dirty="0" err="1" smtClean="0"/>
              <a:t>Broca’s</a:t>
            </a:r>
            <a:r>
              <a:rPr lang="en-US" dirty="0" smtClean="0"/>
              <a:t> area, critical for motor control of speech.</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PROCESS:</a:t>
            </a:r>
            <a:endParaRPr lang="en-US" dirty="0"/>
          </a:p>
        </p:txBody>
      </p:sp>
      <p:sp>
        <p:nvSpPr>
          <p:cNvPr id="3" name="Content Placeholder 2"/>
          <p:cNvSpPr>
            <a:spLocks noGrp="1"/>
          </p:cNvSpPr>
          <p:nvPr>
            <p:ph idx="1"/>
          </p:nvPr>
        </p:nvSpPr>
        <p:spPr>
          <a:xfrm>
            <a:off x="0" y="1219200"/>
            <a:ext cx="9144000" cy="5638800"/>
          </a:xfrm>
        </p:spPr>
        <p:txBody>
          <a:bodyPr>
            <a:noAutofit/>
          </a:bodyPr>
          <a:lstStyle/>
          <a:p>
            <a:r>
              <a:rPr lang="en-US" b="1" dirty="0" smtClean="0"/>
              <a:t>ASESSEMENT.</a:t>
            </a:r>
          </a:p>
          <a:p>
            <a:pPr>
              <a:buNone/>
            </a:pPr>
            <a:r>
              <a:rPr lang="en-US" dirty="0" smtClean="0"/>
              <a:t>Assess for; </a:t>
            </a:r>
          </a:p>
          <a:p>
            <a:r>
              <a:rPr lang="en-US" dirty="0" smtClean="0"/>
              <a:t>Change in the level of consciousness or responsiveness as evidenced by movement, resistance to changes of </a:t>
            </a:r>
            <a:r>
              <a:rPr lang="en-US" dirty="0" err="1" smtClean="0"/>
              <a:t>position,and</a:t>
            </a:r>
            <a:r>
              <a:rPr lang="en-US" dirty="0" smtClean="0"/>
              <a:t> response to stimulation; orientation to time, place, and person</a:t>
            </a:r>
          </a:p>
          <a:p>
            <a:r>
              <a:rPr lang="en-US" dirty="0" smtClean="0"/>
              <a:t>Presence or absence of voluntary or involuntary movements of the extremities; muscle tone; body posture; and position of the head</a:t>
            </a:r>
          </a:p>
          <a:p>
            <a:r>
              <a:rPr lang="en-US" dirty="0" smtClean="0"/>
              <a:t> Stiffness or flaccidity of the neck</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280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t>Eye opening, comparative size of pupils and pupillary reactions to light, and ocular position</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281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DIAGNOSIS</a:t>
            </a:r>
            <a:endParaRPr lang="en-US" dirty="0"/>
          </a:p>
        </p:txBody>
      </p:sp>
      <p:sp>
        <p:nvSpPr>
          <p:cNvPr id="3" name="Content Placeholder 2"/>
          <p:cNvSpPr>
            <a:spLocks noGrp="1"/>
          </p:cNvSpPr>
          <p:nvPr>
            <p:ph idx="1"/>
          </p:nvPr>
        </p:nvSpPr>
        <p:spPr>
          <a:xfrm>
            <a:off x="0" y="1600200"/>
            <a:ext cx="9144000" cy="5257800"/>
          </a:xfrm>
        </p:spPr>
        <p:txBody>
          <a:bodyPr>
            <a:normAutofit fontScale="92500"/>
          </a:bodyPr>
          <a:lstStyle/>
          <a:p>
            <a:r>
              <a:rPr lang="en-US" dirty="0" smtClean="0"/>
              <a:t>Impaired physical mobility related to </a:t>
            </a:r>
            <a:r>
              <a:rPr lang="en-US" dirty="0" err="1" smtClean="0"/>
              <a:t>hemiparesis</a:t>
            </a:r>
            <a:r>
              <a:rPr lang="en-US" dirty="0" smtClean="0"/>
              <a:t>, loss of balance and coordination, spasticity, and brain injury</a:t>
            </a:r>
          </a:p>
          <a:p>
            <a:r>
              <a:rPr lang="en-US" dirty="0" smtClean="0"/>
              <a:t> Acute pain (painful shoulder) related to </a:t>
            </a:r>
            <a:r>
              <a:rPr lang="en-US" dirty="0" err="1" smtClean="0"/>
              <a:t>hemiplegia</a:t>
            </a:r>
            <a:r>
              <a:rPr lang="en-US" dirty="0" smtClean="0"/>
              <a:t> and disuse</a:t>
            </a:r>
          </a:p>
          <a:p>
            <a:r>
              <a:rPr lang="en-US" dirty="0" smtClean="0"/>
              <a:t>Self-care deficits (hygiene, toileting, grooming, and feeding) related to stroke </a:t>
            </a:r>
            <a:r>
              <a:rPr lang="en-US" dirty="0" err="1" smtClean="0"/>
              <a:t>sequelae</a:t>
            </a:r>
            <a:endParaRPr lang="en-US" dirty="0" smtClean="0"/>
          </a:p>
          <a:p>
            <a:r>
              <a:rPr lang="en-US" dirty="0" smtClean="0"/>
              <a:t>Disturbed sensory perception related to altered sensory </a:t>
            </a:r>
            <a:r>
              <a:rPr lang="en-US" dirty="0" err="1" smtClean="0"/>
              <a:t>reception,transmission</a:t>
            </a:r>
            <a:r>
              <a:rPr lang="en-US" dirty="0" smtClean="0"/>
              <a:t>, and/or integration</a:t>
            </a:r>
          </a:p>
          <a:p>
            <a:r>
              <a:rPr lang="en-US" dirty="0" smtClean="0"/>
              <a:t> Incontinence related to flaccid bladder,</a:t>
            </a:r>
          </a:p>
          <a:p>
            <a:pPr>
              <a:buNone/>
            </a:pPr>
            <a:r>
              <a:rPr lang="en-US" dirty="0" smtClean="0"/>
              <a:t>confusion, or difficulty in communicating.</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282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COMPLICATION</a:t>
            </a:r>
            <a:endParaRPr lang="en-US" dirty="0"/>
          </a:p>
        </p:txBody>
      </p:sp>
      <p:sp>
        <p:nvSpPr>
          <p:cNvPr id="3" name="Content Placeholder 2"/>
          <p:cNvSpPr>
            <a:spLocks noGrp="1"/>
          </p:cNvSpPr>
          <p:nvPr>
            <p:ph idx="1"/>
          </p:nvPr>
        </p:nvSpPr>
        <p:spPr/>
        <p:txBody>
          <a:bodyPr>
            <a:normAutofit/>
          </a:bodyPr>
          <a:lstStyle/>
          <a:p>
            <a:r>
              <a:rPr lang="en-US" sz="3600" dirty="0" smtClean="0"/>
              <a:t>Inadequate oxygen delivery to the brain</a:t>
            </a:r>
          </a:p>
          <a:p>
            <a:r>
              <a:rPr lang="en-US" sz="3600" dirty="0" smtClean="0"/>
              <a:t> Pneumonia</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283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Hemorrhagic Stroke</a:t>
            </a:r>
            <a:endParaRPr lang="en-US" dirty="0"/>
          </a:p>
        </p:txBody>
      </p:sp>
      <p:sp>
        <p:nvSpPr>
          <p:cNvPr id="3" name="Content Placeholder 2"/>
          <p:cNvSpPr>
            <a:spLocks noGrp="1"/>
          </p:cNvSpPr>
          <p:nvPr>
            <p:ph idx="1"/>
          </p:nvPr>
        </p:nvSpPr>
        <p:spPr>
          <a:xfrm>
            <a:off x="0" y="1600200"/>
            <a:ext cx="8991600" cy="5257800"/>
          </a:xfrm>
        </p:spPr>
        <p:txBody>
          <a:bodyPr>
            <a:normAutofit/>
          </a:bodyPr>
          <a:lstStyle/>
          <a:p>
            <a:r>
              <a:rPr lang="en-US" sz="3600" dirty="0" smtClean="0"/>
              <a:t>Hemorrhagic strokes account for 15% of </a:t>
            </a:r>
            <a:r>
              <a:rPr lang="en-US" sz="3600" dirty="0" err="1" smtClean="0"/>
              <a:t>cerebrovascular</a:t>
            </a:r>
            <a:r>
              <a:rPr lang="en-US" sz="3600" dirty="0" smtClean="0"/>
              <a:t> disorders  and are primarily caused by an intracranial or subarachnoid hemorrhage.</a:t>
            </a:r>
          </a:p>
          <a:p>
            <a:r>
              <a:rPr lang="en-US" sz="3600" dirty="0" smtClean="0"/>
              <a:t>Hemorrhagic strokes are caused by bleeding into the brain </a:t>
            </a:r>
            <a:r>
              <a:rPr lang="en-US" sz="3600" dirty="0" err="1" smtClean="0"/>
              <a:t>tissue,the</a:t>
            </a:r>
            <a:r>
              <a:rPr lang="en-US" sz="3600" dirty="0" smtClean="0"/>
              <a:t> ventricles, or the subarachnoid space</a:t>
            </a:r>
            <a:r>
              <a:rPr lang="en-US" dirty="0" smtClean="0"/>
              <a:t>.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284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3600" dirty="0" smtClean="0"/>
              <a:t>Primary </a:t>
            </a:r>
            <a:r>
              <a:rPr lang="en-US" sz="3600" dirty="0" err="1" smtClean="0"/>
              <a:t>intracerebral</a:t>
            </a:r>
            <a:r>
              <a:rPr lang="en-US" sz="3600" dirty="0" smtClean="0"/>
              <a:t> hemorrhage from a spontaneous rupture of small vessels accounts for approximately 80% of hemorrhagic strokes and is primarily caused by uncontrolled hypertension . </a:t>
            </a:r>
          </a:p>
          <a:p>
            <a:r>
              <a:rPr lang="en-US" sz="3600" dirty="0" smtClean="0"/>
              <a:t>Secondary </a:t>
            </a:r>
            <a:r>
              <a:rPr lang="en-US" sz="3600" dirty="0" err="1" smtClean="0"/>
              <a:t>intracerebral</a:t>
            </a:r>
            <a:r>
              <a:rPr lang="en-US" sz="3600" dirty="0" smtClean="0"/>
              <a:t> hemorrhage is associated with </a:t>
            </a:r>
            <a:r>
              <a:rPr lang="fr-FR" sz="3600" dirty="0" err="1" smtClean="0"/>
              <a:t>arteriovenous</a:t>
            </a:r>
            <a:r>
              <a:rPr lang="fr-FR" sz="3600" dirty="0" smtClean="0"/>
              <a:t> malformations (</a:t>
            </a:r>
            <a:r>
              <a:rPr lang="fr-FR" sz="3600" dirty="0" err="1" smtClean="0"/>
              <a:t>AVMs</a:t>
            </a:r>
            <a:r>
              <a:rPr lang="fr-FR" sz="3600" dirty="0" smtClean="0"/>
              <a:t>), </a:t>
            </a:r>
            <a:r>
              <a:rPr lang="fr-FR" sz="3600" dirty="0" err="1" smtClean="0"/>
              <a:t>intracranial</a:t>
            </a:r>
            <a:r>
              <a:rPr lang="fr-FR" sz="3600" dirty="0" smtClean="0"/>
              <a:t> </a:t>
            </a:r>
            <a:r>
              <a:rPr lang="fr-FR" sz="3600" dirty="0" err="1" smtClean="0"/>
              <a:t>aneurysms</a:t>
            </a:r>
            <a:r>
              <a:rPr lang="fr-FR" sz="3600" dirty="0" smtClean="0"/>
              <a:t>,</a:t>
            </a:r>
            <a:r>
              <a:rPr lang="en-US" sz="3600" dirty="0" smtClean="0"/>
              <a:t>or certain medications (eg, anticoagulants and amphetamines)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285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a:buNone/>
            </a:pPr>
            <a:r>
              <a:rPr lang="en-US" dirty="0" smtClean="0">
                <a:solidFill>
                  <a:srgbClr val="C00000"/>
                </a:solidFill>
              </a:rPr>
              <a:t>INTRACRANIAL (CEREBRAL) ANEURYSM:</a:t>
            </a:r>
          </a:p>
          <a:p>
            <a:r>
              <a:rPr lang="en-US" dirty="0" smtClean="0"/>
              <a:t>An intracranial (cerebral) </a:t>
            </a:r>
            <a:r>
              <a:rPr lang="en-US" b="1" dirty="0" smtClean="0"/>
              <a:t>aneurysm is a dilation of the walls of a </a:t>
            </a:r>
            <a:r>
              <a:rPr lang="en-US" dirty="0" smtClean="0"/>
              <a:t>cerebral artery that develops as a result of weakness in the arterial wall. </a:t>
            </a:r>
          </a:p>
          <a:p>
            <a:r>
              <a:rPr lang="en-US" dirty="0" smtClean="0"/>
              <a:t>The cause of aneurysms is unknown, although research is ongoing. </a:t>
            </a:r>
          </a:p>
          <a:p>
            <a:r>
              <a:rPr lang="en-US" dirty="0" smtClean="0"/>
              <a:t>An aneurysm may be due to atherosclerosis, resulting in a defect in the vessel wall with subsequent weakness of the </a:t>
            </a:r>
            <a:r>
              <a:rPr lang="en-US" dirty="0" err="1" smtClean="0"/>
              <a:t>wall,a</a:t>
            </a:r>
            <a:r>
              <a:rPr lang="en-US" dirty="0" smtClean="0"/>
              <a:t> congenital defect of the vessel </a:t>
            </a:r>
            <a:r>
              <a:rPr lang="en-US" dirty="0" err="1" smtClean="0"/>
              <a:t>wall,hypertensive</a:t>
            </a:r>
            <a:r>
              <a:rPr lang="en-US" dirty="0" smtClean="0"/>
              <a:t> vascular disease, head </a:t>
            </a:r>
            <a:r>
              <a:rPr lang="en-US" dirty="0" err="1" smtClean="0"/>
              <a:t>trauma,or</a:t>
            </a:r>
            <a:r>
              <a:rPr lang="en-US" dirty="0" smtClean="0"/>
              <a:t> advancing age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286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8686800" cy="5257800"/>
          </a:xfrm>
        </p:spPr>
        <p:txBody>
          <a:bodyPr>
            <a:normAutofit/>
          </a:bodyPr>
          <a:lstStyle/>
          <a:p>
            <a:r>
              <a:rPr lang="en-US" dirty="0" smtClean="0"/>
              <a:t>Many of the same motor, sensory, cranial nerve, cognitive, and other functions that are disrupted following ischemic stroke are altered following a hemorrhagic stroke.</a:t>
            </a:r>
          </a:p>
          <a:p>
            <a:r>
              <a:rPr lang="en-US" dirty="0" smtClean="0"/>
              <a:t>In addition to that, Rupture of an aneurysm or AVM usually produces a sudden, unusually severe headache and often loss of consciousness for a variable period.</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287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15400" cy="5257800"/>
          </a:xfrm>
        </p:spPr>
        <p:txBody>
          <a:bodyPr/>
          <a:lstStyle/>
          <a:p>
            <a:r>
              <a:rPr lang="en-US" dirty="0" smtClean="0"/>
              <a:t>There may be pain and rigidity of the back of the neck (</a:t>
            </a:r>
            <a:r>
              <a:rPr lang="en-US" dirty="0" err="1" smtClean="0"/>
              <a:t>nuchal</a:t>
            </a:r>
            <a:r>
              <a:rPr lang="en-US" dirty="0" smtClean="0"/>
              <a:t> rigidity) and spine due to </a:t>
            </a:r>
            <a:r>
              <a:rPr lang="en-US" dirty="0" err="1" smtClean="0"/>
              <a:t>meningeal</a:t>
            </a:r>
            <a:r>
              <a:rPr lang="en-US" dirty="0" smtClean="0"/>
              <a:t> irritation. </a:t>
            </a:r>
          </a:p>
          <a:p>
            <a:r>
              <a:rPr lang="en-US" dirty="0" smtClean="0"/>
              <a:t>Visual disturbances (visual loss, </a:t>
            </a:r>
            <a:r>
              <a:rPr lang="en-US" dirty="0" err="1" smtClean="0"/>
              <a:t>diplopia</a:t>
            </a:r>
            <a:r>
              <a:rPr lang="en-US" dirty="0" smtClean="0"/>
              <a:t>, ptosis) occur when the aneurysm is adjacent to the </a:t>
            </a:r>
            <a:r>
              <a:rPr lang="en-US" dirty="0" err="1" smtClean="0"/>
              <a:t>occulomotor</a:t>
            </a:r>
            <a:r>
              <a:rPr lang="en-US" dirty="0" smtClean="0"/>
              <a:t> nerve. </a:t>
            </a:r>
          </a:p>
          <a:p>
            <a:r>
              <a:rPr lang="en-US" dirty="0" smtClean="0"/>
              <a:t>Tinnitus, dizziness, and </a:t>
            </a:r>
            <a:r>
              <a:rPr lang="en-US" dirty="0" err="1" smtClean="0"/>
              <a:t>hemiparesis</a:t>
            </a:r>
            <a:r>
              <a:rPr lang="en-US" dirty="0" smtClean="0"/>
              <a:t> may also occur.</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288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152400" y="1600200"/>
            <a:ext cx="8763000" cy="5029200"/>
          </a:xfrm>
        </p:spPr>
        <p:txBody>
          <a:bodyPr/>
          <a:lstStyle/>
          <a:p>
            <a:r>
              <a:rPr lang="en-US" dirty="0" smtClean="0"/>
              <a:t>The goals of medical treatment of hemorrhagic stroke are:</a:t>
            </a:r>
          </a:p>
          <a:p>
            <a:pPr>
              <a:buNone/>
            </a:pPr>
            <a:r>
              <a:rPr lang="en-US" dirty="0" smtClean="0"/>
              <a:t>	-To allow the brain to recover from the initial insult (bleeding), </a:t>
            </a:r>
          </a:p>
          <a:p>
            <a:pPr>
              <a:buNone/>
            </a:pPr>
            <a:r>
              <a:rPr lang="en-US" dirty="0" smtClean="0"/>
              <a:t>	- To prevent or minimize the risk for </a:t>
            </a:r>
            <a:r>
              <a:rPr lang="en-US" dirty="0" err="1" smtClean="0"/>
              <a:t>rebleeding</a:t>
            </a:r>
            <a:r>
              <a:rPr lang="en-US" dirty="0" smtClean="0"/>
              <a:t>, and</a:t>
            </a:r>
          </a:p>
          <a:p>
            <a:pPr>
              <a:buNone/>
            </a:pPr>
            <a:r>
              <a:rPr lang="en-US" dirty="0" smtClean="0"/>
              <a:t>	-To prevent or treat complications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289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9144000" cy="5105400"/>
          </a:xfrm>
        </p:spPr>
        <p:txBody>
          <a:bodyPr>
            <a:normAutofit/>
          </a:bodyPr>
          <a:lstStyle/>
          <a:p>
            <a:r>
              <a:rPr lang="en-US" b="1" dirty="0" smtClean="0"/>
              <a:t>Parietal</a:t>
            </a:r>
            <a:r>
              <a:rPr lang="en-US" dirty="0" smtClean="0"/>
              <a:t>—a predominantly sensory lobe. The primary sensory cortex, which analyzes sensory information and relays the interpretation of this information to the thalamus and other cortical areas, is located in the parietal lobe.</a:t>
            </a:r>
          </a:p>
          <a:p>
            <a:r>
              <a:rPr lang="en-US" b="1" dirty="0" smtClean="0"/>
              <a:t>Temporal</a:t>
            </a:r>
            <a:r>
              <a:rPr lang="en-US" dirty="0" smtClean="0"/>
              <a:t>—contains the auditory receptive areas. Contains a vital area called the interpretive area that provides integration of </a:t>
            </a:r>
            <a:r>
              <a:rPr lang="en-US" dirty="0" err="1" smtClean="0"/>
              <a:t>somatization</a:t>
            </a:r>
            <a:r>
              <a:rPr lang="en-US" dirty="0" smtClean="0"/>
              <a:t>, visual, and auditory areas.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Management consists of bed rest with sedation to prevent agitation and stress,</a:t>
            </a:r>
          </a:p>
          <a:p>
            <a:r>
              <a:rPr lang="en-US" dirty="0" smtClean="0"/>
              <a:t> management of vasospasm, and surgical</a:t>
            </a:r>
          </a:p>
          <a:p>
            <a:pPr>
              <a:buNone/>
            </a:pPr>
            <a:r>
              <a:rPr lang="en-US" dirty="0" smtClean="0"/>
              <a:t>or medical treatment to prevent </a:t>
            </a:r>
            <a:r>
              <a:rPr lang="en-US" dirty="0" err="1" smtClean="0"/>
              <a:t>rebleeding</a:t>
            </a:r>
            <a:r>
              <a:rPr lang="en-US" dirty="0" smtClean="0"/>
              <a:t>. </a:t>
            </a:r>
          </a:p>
          <a:p>
            <a:r>
              <a:rPr lang="en-US" dirty="0" smtClean="0"/>
              <a:t>Analgesics (</a:t>
            </a:r>
            <a:r>
              <a:rPr lang="en-US" dirty="0" err="1" smtClean="0"/>
              <a:t>codeine,acetaminophen</a:t>
            </a:r>
            <a:r>
              <a:rPr lang="en-US" dirty="0" smtClean="0"/>
              <a:t>) are prescribed for head and neck pain. </a:t>
            </a:r>
          </a:p>
          <a:p>
            <a:r>
              <a:rPr lang="en-US" dirty="0" smtClean="0"/>
              <a:t>The patient is fitted with elastic compression stockings to prevent deep vein thrombosis, a threat to any patient on bed rest.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290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COMPLICATIONS</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err="1" smtClean="0"/>
              <a:t>Rebleeding</a:t>
            </a:r>
            <a:r>
              <a:rPr lang="en-US" dirty="0" smtClean="0"/>
              <a:t> </a:t>
            </a:r>
          </a:p>
          <a:p>
            <a:r>
              <a:rPr lang="en-US" dirty="0" smtClean="0"/>
              <a:t>Cerebral vasospasm resulting in cerebral ischemia; </a:t>
            </a:r>
          </a:p>
          <a:p>
            <a:r>
              <a:rPr lang="en-US" dirty="0" smtClean="0"/>
              <a:t>Acute hydrocephalus</a:t>
            </a:r>
          </a:p>
          <a:p>
            <a:r>
              <a:rPr lang="en-US" dirty="0" smtClean="0"/>
              <a:t>Seizures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291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SURGICAL MANAGEMENT</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The goal of surgery is to prevent bleeding in an </a:t>
            </a:r>
            <a:r>
              <a:rPr lang="en-US" dirty="0" err="1" smtClean="0"/>
              <a:t>unruptured</a:t>
            </a:r>
            <a:r>
              <a:rPr lang="en-US" dirty="0" smtClean="0"/>
              <a:t> aneurysm and further bleeding in an already ruptured aneurysm.</a:t>
            </a:r>
          </a:p>
          <a:p>
            <a:r>
              <a:rPr lang="en-US" dirty="0" smtClean="0"/>
              <a:t>This objective is accomplished by isolating the aneurysm from its circulation or by strengthening the arterial wall.</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292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PROCESS:</a:t>
            </a:r>
            <a:endParaRPr lang="en-US" dirty="0"/>
          </a:p>
        </p:txBody>
      </p:sp>
      <p:sp>
        <p:nvSpPr>
          <p:cNvPr id="3" name="Content Placeholder 2"/>
          <p:cNvSpPr>
            <a:spLocks noGrp="1"/>
          </p:cNvSpPr>
          <p:nvPr>
            <p:ph idx="1"/>
          </p:nvPr>
        </p:nvSpPr>
        <p:spPr>
          <a:xfrm>
            <a:off x="228600" y="1600200"/>
            <a:ext cx="8915400" cy="5257800"/>
          </a:xfrm>
        </p:spPr>
        <p:txBody>
          <a:bodyPr>
            <a:normAutofit fontScale="92500" lnSpcReduction="10000"/>
          </a:bodyPr>
          <a:lstStyle/>
          <a:p>
            <a:r>
              <a:rPr lang="en-US" dirty="0" smtClean="0"/>
              <a:t>A complete neurologic assessment is performed initially and should include evaluation for the following:</a:t>
            </a:r>
          </a:p>
          <a:p>
            <a:pPr>
              <a:buNone/>
            </a:pPr>
            <a:r>
              <a:rPr lang="en-US" dirty="0" smtClean="0"/>
              <a:t>	• Altered level of consciousness</a:t>
            </a:r>
          </a:p>
          <a:p>
            <a:pPr>
              <a:buNone/>
            </a:pPr>
            <a:r>
              <a:rPr lang="en-US" dirty="0" smtClean="0"/>
              <a:t>	• Sluggish pupillary reaction</a:t>
            </a:r>
          </a:p>
          <a:p>
            <a:pPr>
              <a:buNone/>
            </a:pPr>
            <a:r>
              <a:rPr lang="en-US" dirty="0" smtClean="0"/>
              <a:t>	• Motor and sensory dysfunction</a:t>
            </a:r>
          </a:p>
          <a:p>
            <a:pPr>
              <a:buNone/>
            </a:pPr>
            <a:r>
              <a:rPr lang="en-US" dirty="0" smtClean="0"/>
              <a:t>	• Cranial nerve deficits (</a:t>
            </a:r>
            <a:r>
              <a:rPr lang="en-US" dirty="0" err="1" smtClean="0"/>
              <a:t>extraocular</a:t>
            </a:r>
            <a:r>
              <a:rPr lang="en-US" dirty="0" smtClean="0"/>
              <a:t> eye movements, facial droop, presence of ptosis)</a:t>
            </a:r>
          </a:p>
          <a:p>
            <a:pPr>
              <a:buNone/>
            </a:pPr>
            <a:r>
              <a:rPr lang="en-US" dirty="0" smtClean="0"/>
              <a:t>	• Speech difficulties and visual disturbance</a:t>
            </a:r>
          </a:p>
          <a:p>
            <a:pPr>
              <a:buNone/>
            </a:pPr>
            <a:r>
              <a:rPr lang="en-US" dirty="0" smtClean="0"/>
              <a:t>	• Headache and </a:t>
            </a:r>
            <a:r>
              <a:rPr lang="en-US" dirty="0" err="1" smtClean="0"/>
              <a:t>nuchal</a:t>
            </a:r>
            <a:r>
              <a:rPr lang="en-US" dirty="0" smtClean="0"/>
              <a:t> rigidity or other neurologic deficits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293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DIAGNOSES</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Ineffective cerebral tissue perfusion related to bleeding.</a:t>
            </a:r>
          </a:p>
          <a:p>
            <a:pPr>
              <a:buNone/>
            </a:pPr>
            <a:r>
              <a:rPr lang="en-US" dirty="0" smtClean="0"/>
              <a:t>• Disturbed sensory perception related to medically imposed restrictions (aneurysm precautions)</a:t>
            </a:r>
          </a:p>
          <a:p>
            <a:pPr>
              <a:buNone/>
            </a:pPr>
            <a:r>
              <a:rPr lang="en-US" dirty="0" smtClean="0"/>
              <a:t>• Anxiety related to illness and/or medically imposed restrictions (aneurysm precautions)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294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Aneurysm Precautions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patient is placed on immediate and absolute bed rest in a quiet, non stressful environment because activity, pain, and anxiety elevate the blood pressure, which increases the risk for bleeding.</a:t>
            </a:r>
          </a:p>
          <a:p>
            <a:r>
              <a:rPr lang="en-US" dirty="0" smtClean="0"/>
              <a:t>The head of the bed is elevated 15 to 30 degrees to promote venous drainage and decrease ICP.</a:t>
            </a:r>
          </a:p>
          <a:p>
            <a:r>
              <a:rPr lang="en-US" dirty="0" smtClean="0"/>
              <a:t>Thigh-high elastic compression stockings are prescribed to decrease the incidence of deep vein thrombosis resulting from immobility.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295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dirty="0" smtClean="0"/>
              <a:t>The nurse administers all personal care. The patient is fed and bathed to prevent any exertion that might raise the blood pressure</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296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297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At the end of the lesson, the learner should be able to:</a:t>
            </a:r>
          </a:p>
          <a:p>
            <a:pPr>
              <a:buNone/>
            </a:pPr>
            <a:r>
              <a:rPr lang="en-US" dirty="0" smtClean="0"/>
              <a:t>1. Differentiate among patients with head injuries.</a:t>
            </a:r>
          </a:p>
          <a:p>
            <a:pPr>
              <a:buNone/>
            </a:pPr>
            <a:r>
              <a:rPr lang="en-US" dirty="0" smtClean="0"/>
              <a:t>2. Describe the medical and nursing management of head-injured patients.</a:t>
            </a:r>
          </a:p>
          <a:p>
            <a:pPr>
              <a:buNone/>
            </a:pPr>
            <a:r>
              <a:rPr lang="en-US" dirty="0" smtClean="0"/>
              <a:t>3. Use the nursing process as a framework for care of patients with brain injury.</a:t>
            </a:r>
          </a:p>
          <a:p>
            <a:pPr>
              <a:buNone/>
            </a:pPr>
            <a:r>
              <a:rPr lang="en-US" dirty="0" smtClean="0"/>
              <a:t>4. Explain management of patient with spinal cord injury.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298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INJURIES</a:t>
            </a:r>
            <a:endParaRPr lang="en-US" dirty="0"/>
          </a:p>
        </p:txBody>
      </p:sp>
      <p:sp>
        <p:nvSpPr>
          <p:cNvPr id="3" name="Content Placeholder 2"/>
          <p:cNvSpPr>
            <a:spLocks noGrp="1"/>
          </p:cNvSpPr>
          <p:nvPr>
            <p:ph idx="1"/>
          </p:nvPr>
        </p:nvSpPr>
        <p:spPr>
          <a:xfrm>
            <a:off x="0" y="1600200"/>
            <a:ext cx="9144000" cy="5257800"/>
          </a:xfrm>
        </p:spPr>
        <p:txBody>
          <a:bodyPr>
            <a:noAutofit/>
          </a:bodyPr>
          <a:lstStyle/>
          <a:p>
            <a:r>
              <a:rPr lang="en-US" sz="3600" dirty="0" smtClean="0"/>
              <a:t>Head injury is a broad classification that includes injury to the scalp, skull, or brain.</a:t>
            </a:r>
          </a:p>
          <a:p>
            <a:r>
              <a:rPr lang="en-US" sz="3600" dirty="0" smtClean="0"/>
              <a:t> It is the most common cause of death from trauma.</a:t>
            </a:r>
          </a:p>
          <a:p>
            <a:r>
              <a:rPr lang="en-US" sz="3600" dirty="0" smtClean="0"/>
              <a:t>Damage to the brain from traumatic injury takes two forms: </a:t>
            </a:r>
          </a:p>
          <a:p>
            <a:pPr>
              <a:buNone/>
            </a:pPr>
            <a:r>
              <a:rPr lang="en-US" sz="3600" dirty="0" smtClean="0"/>
              <a:t>		</a:t>
            </a:r>
            <a:r>
              <a:rPr lang="en-US" sz="3600" b="1" dirty="0" smtClean="0"/>
              <a:t> -primary injury </a:t>
            </a:r>
            <a:r>
              <a:rPr lang="en-US" sz="3600" dirty="0" smtClean="0"/>
              <a:t>and </a:t>
            </a:r>
          </a:p>
          <a:p>
            <a:pPr>
              <a:buNone/>
            </a:pPr>
            <a:r>
              <a:rPr lang="en-US" sz="3600" b="1" dirty="0" smtClean="0"/>
              <a:t>		- secondary injury.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299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8686800" cy="5257800"/>
          </a:xfrm>
        </p:spPr>
        <p:txBody>
          <a:bodyPr>
            <a:normAutofit/>
          </a:bodyPr>
          <a:lstStyle/>
          <a:p>
            <a:pPr>
              <a:buNone/>
            </a:pPr>
            <a:r>
              <a:rPr lang="en-US" dirty="0" smtClean="0"/>
              <a:t>2. Review of CNS Medications</a:t>
            </a:r>
          </a:p>
          <a:p>
            <a:pPr>
              <a:buNone/>
            </a:pPr>
            <a:r>
              <a:rPr lang="en-US" dirty="0"/>
              <a:t>	</a:t>
            </a:r>
            <a:r>
              <a:rPr lang="en-US" dirty="0" smtClean="0"/>
              <a:t>	-Narcotics</a:t>
            </a:r>
          </a:p>
          <a:p>
            <a:pPr>
              <a:buNone/>
            </a:pPr>
            <a:r>
              <a:rPr lang="en-US" dirty="0"/>
              <a:t>	</a:t>
            </a:r>
            <a:r>
              <a:rPr lang="en-US" dirty="0" smtClean="0"/>
              <a:t>	-Non-narcotic analgesics</a:t>
            </a:r>
          </a:p>
          <a:p>
            <a:pPr>
              <a:buNone/>
            </a:pPr>
            <a:r>
              <a:rPr lang="en-US" dirty="0"/>
              <a:t>	</a:t>
            </a:r>
            <a:r>
              <a:rPr lang="en-US" dirty="0" smtClean="0"/>
              <a:t>	- Anticonvulsants</a:t>
            </a:r>
          </a:p>
          <a:p>
            <a:pPr>
              <a:buNone/>
            </a:pPr>
            <a:r>
              <a:rPr lang="en-US" dirty="0"/>
              <a:t>	</a:t>
            </a:r>
            <a:r>
              <a:rPr lang="en-US" dirty="0" smtClean="0"/>
              <a:t>	-Anti emetics</a:t>
            </a:r>
          </a:p>
          <a:p>
            <a:pPr>
              <a:buNone/>
            </a:pPr>
            <a:r>
              <a:rPr lang="en-US" dirty="0"/>
              <a:t>	</a:t>
            </a:r>
            <a:r>
              <a:rPr lang="en-US" dirty="0" smtClean="0"/>
              <a:t>	-Anti vertigo</a:t>
            </a:r>
          </a:p>
          <a:p>
            <a:pPr>
              <a:buNone/>
            </a:pPr>
            <a:r>
              <a:rPr lang="en-US" dirty="0"/>
              <a:t>	</a:t>
            </a:r>
            <a:r>
              <a:rPr lang="en-US" dirty="0" smtClean="0"/>
              <a:t>	-Psychotherapeutics (</a:t>
            </a:r>
            <a:r>
              <a:rPr lang="en-US" dirty="0" err="1" smtClean="0"/>
              <a:t>Anxiolytics</a:t>
            </a:r>
            <a:r>
              <a:rPr lang="en-US" dirty="0" smtClean="0"/>
              <a:t>, Antidepressants, Antipsychotics)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b="1" dirty="0" smtClean="0"/>
              <a:t>Occipital</a:t>
            </a:r>
            <a:r>
              <a:rPr lang="en-US" dirty="0" smtClean="0"/>
              <a:t>—the posterior lobe of the cerebral hemisphere is responsible for visual interpretation.</a:t>
            </a:r>
          </a:p>
          <a:p>
            <a:endParaRPr lang="en-US" dirty="0" smtClean="0"/>
          </a:p>
          <a:p>
            <a:r>
              <a:rPr lang="en-US" dirty="0" smtClean="0"/>
              <a:t>The </a:t>
            </a:r>
            <a:r>
              <a:rPr lang="en-US" b="1" dirty="0" smtClean="0">
                <a:solidFill>
                  <a:srgbClr val="FF0000"/>
                </a:solidFill>
              </a:rPr>
              <a:t>corpus callosum  </a:t>
            </a:r>
            <a:r>
              <a:rPr lang="en-US" dirty="0" smtClean="0"/>
              <a:t>is a thick collection of nerve</a:t>
            </a:r>
          </a:p>
          <a:p>
            <a:pPr>
              <a:buNone/>
            </a:pPr>
            <a:r>
              <a:rPr lang="en-US" dirty="0" smtClean="0"/>
              <a:t>fibers that connects the two hemispheres of the brain and is responsible for the transmission of information from one side of the brain to the other</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sz="3600" b="1" dirty="0" smtClean="0"/>
              <a:t>Primary injury </a:t>
            </a:r>
            <a:r>
              <a:rPr lang="en-US" sz="3600" dirty="0" smtClean="0"/>
              <a:t>is the initial damage to the brain that results from the traumatic event. This may include contusions, lacerations, and torn blood vessels from impact, acceleration/deceleration, or foreign object penetration.</a:t>
            </a:r>
          </a:p>
          <a:p>
            <a:r>
              <a:rPr lang="en-US" sz="3600" b="1" dirty="0" smtClean="0"/>
              <a:t>Secondary injury </a:t>
            </a:r>
            <a:r>
              <a:rPr lang="en-US" sz="3600" dirty="0" smtClean="0"/>
              <a:t>evolves over the ensuing hours and days after the initial injury and is due primarily to brain swelling or ongoing bleeding</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300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 PHYSIOLOGY</a:t>
            </a:r>
            <a:endParaRPr lang="en-US" dirty="0"/>
          </a:p>
        </p:txBody>
      </p:sp>
      <p:sp>
        <p:nvSpPr>
          <p:cNvPr id="3" name="Content Placeholder 2"/>
          <p:cNvSpPr>
            <a:spLocks noGrp="1"/>
          </p:cNvSpPr>
          <p:nvPr>
            <p:ph idx="1"/>
          </p:nvPr>
        </p:nvSpPr>
        <p:spPr>
          <a:xfrm>
            <a:off x="0" y="1143000"/>
            <a:ext cx="9144000" cy="5715000"/>
          </a:xfrm>
        </p:spPr>
        <p:txBody>
          <a:bodyPr>
            <a:normAutofit/>
          </a:bodyPr>
          <a:lstStyle/>
          <a:p>
            <a:pPr>
              <a:buNone/>
            </a:pPr>
            <a:r>
              <a:rPr lang="en-US" dirty="0" smtClean="0"/>
              <a:t>		Brain suffers traumatic injury</a:t>
            </a:r>
          </a:p>
          <a:p>
            <a:pPr>
              <a:buNone/>
            </a:pPr>
            <a:r>
              <a:rPr lang="en-US" dirty="0" smtClean="0"/>
              <a:t>				</a:t>
            </a:r>
          </a:p>
          <a:p>
            <a:pPr>
              <a:buNone/>
            </a:pPr>
            <a:r>
              <a:rPr lang="en-US" dirty="0" smtClean="0"/>
              <a:t>		Brain swelling or bleeding increases intracranial volume</a:t>
            </a:r>
          </a:p>
          <a:p>
            <a:pPr>
              <a:buNone/>
            </a:pPr>
            <a:r>
              <a:rPr lang="en-US" dirty="0" smtClean="0"/>
              <a:t>		Rigid cranium allows no room for expansion</a:t>
            </a:r>
          </a:p>
          <a:p>
            <a:pPr>
              <a:buNone/>
            </a:pPr>
            <a:r>
              <a:rPr lang="en-US" dirty="0" smtClean="0"/>
              <a:t>of contents so intracranial pressure increases</a:t>
            </a:r>
          </a:p>
          <a:p>
            <a:pPr>
              <a:buNone/>
            </a:pPr>
            <a:r>
              <a:rPr lang="en-US" dirty="0" smtClean="0"/>
              <a:t>				</a:t>
            </a:r>
          </a:p>
          <a:p>
            <a:pPr>
              <a:buNone/>
            </a:pPr>
            <a:r>
              <a:rPr lang="en-US" dirty="0" smtClean="0"/>
              <a:t>	Pressure on blood vessels within the brain causes blood flow to the brain to slow</a:t>
            </a:r>
          </a:p>
          <a:p>
            <a:pPr>
              <a:buNone/>
            </a:pPr>
            <a:r>
              <a:rPr lang="en-US" dirty="0" smtClean="0"/>
              <a:t>				</a:t>
            </a:r>
            <a:endParaRPr lang="en-US" dirty="0"/>
          </a:p>
        </p:txBody>
      </p:sp>
      <p:sp>
        <p:nvSpPr>
          <p:cNvPr id="4" name="Down Arrow 3"/>
          <p:cNvSpPr/>
          <p:nvPr/>
        </p:nvSpPr>
        <p:spPr>
          <a:xfrm>
            <a:off x="3048000" y="16002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2971800" y="28194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2895600" y="44196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895600" y="60960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DCB281E3-6315-402F-999E-57BB30D3C3C3}" type="slidenum">
              <a:rPr lang="en-US" smtClean="0"/>
              <a:pPr/>
              <a:t>301</a:t>
            </a:fld>
            <a:endParaRPr lang="en-US"/>
          </a:p>
        </p:txBody>
      </p:sp>
      <p:sp>
        <p:nvSpPr>
          <p:cNvPr id="9" name="Footer Placeholder 8"/>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lstStyle/>
          <a:p>
            <a:pPr>
              <a:buNone/>
            </a:pPr>
            <a:r>
              <a:rPr lang="en-US" dirty="0" smtClean="0"/>
              <a:t>	Cerebral hypoxia and ischemia occur</a:t>
            </a:r>
          </a:p>
          <a:p>
            <a:pPr>
              <a:buNone/>
            </a:pPr>
            <a:r>
              <a:rPr lang="en-US" dirty="0" smtClean="0"/>
              <a:t>				</a:t>
            </a:r>
          </a:p>
          <a:p>
            <a:pPr>
              <a:buNone/>
            </a:pPr>
            <a:r>
              <a:rPr lang="en-US" dirty="0" smtClean="0"/>
              <a:t>	Intracranial pressure continues to rise. Brain may </a:t>
            </a:r>
            <a:r>
              <a:rPr lang="en-US" dirty="0" err="1" smtClean="0"/>
              <a:t>herniate</a:t>
            </a:r>
            <a:endParaRPr lang="en-US" dirty="0" smtClean="0"/>
          </a:p>
          <a:p>
            <a:pPr>
              <a:buNone/>
            </a:pPr>
            <a:r>
              <a:rPr lang="en-US" dirty="0" smtClean="0"/>
              <a:t>					</a:t>
            </a:r>
          </a:p>
          <a:p>
            <a:pPr>
              <a:buNone/>
            </a:pPr>
            <a:r>
              <a:rPr lang="en-US" dirty="0" smtClean="0"/>
              <a:t>		Cerebral blood flow ceases</a:t>
            </a:r>
          </a:p>
          <a:p>
            <a:pPr>
              <a:buNone/>
            </a:pPr>
            <a:r>
              <a:rPr lang="en-US" dirty="0" smtClean="0"/>
              <a:t>					</a:t>
            </a:r>
          </a:p>
          <a:p>
            <a:pPr>
              <a:buNone/>
            </a:pPr>
            <a:r>
              <a:rPr lang="en-US" dirty="0" smtClean="0"/>
              <a:t>				Brain death</a:t>
            </a:r>
            <a:endParaRPr lang="en-US" dirty="0"/>
          </a:p>
        </p:txBody>
      </p:sp>
      <p:sp>
        <p:nvSpPr>
          <p:cNvPr id="4" name="Down Arrow 3"/>
          <p:cNvSpPr/>
          <p:nvPr/>
        </p:nvSpPr>
        <p:spPr>
          <a:xfrm>
            <a:off x="3657600" y="20574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3657600" y="3657600"/>
            <a:ext cx="4572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733800" y="51054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CB281E3-6315-402F-999E-57BB30D3C3C3}" type="slidenum">
              <a:rPr lang="en-US" smtClean="0"/>
              <a:pPr/>
              <a:t>302</a:t>
            </a:fld>
            <a:endParaRPr lang="en-US"/>
          </a:p>
        </p:txBody>
      </p:sp>
      <p:sp>
        <p:nvSpPr>
          <p:cNvPr id="8" name="Footer Placeholder 7"/>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TYPES OF BRAIN INJURIES</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lgn="ctr">
              <a:buNone/>
            </a:pPr>
            <a:r>
              <a:rPr lang="en-US" sz="3500" b="1" dirty="0" smtClean="0"/>
              <a:t>Concussion</a:t>
            </a:r>
          </a:p>
          <a:p>
            <a:r>
              <a:rPr lang="en-US" dirty="0" smtClean="0"/>
              <a:t>A cerebral concussion is a minor head injury </a:t>
            </a:r>
            <a:r>
              <a:rPr lang="en-US" dirty="0" err="1" smtClean="0"/>
              <a:t>characterised</a:t>
            </a:r>
            <a:r>
              <a:rPr lang="en-US" dirty="0" smtClean="0"/>
              <a:t> by temporary loss of neurologic function with no apparent structural damage.</a:t>
            </a:r>
          </a:p>
          <a:p>
            <a:r>
              <a:rPr lang="en-US" dirty="0" smtClean="0"/>
              <a:t> The jarring of the brain may be so slight as to cause only dizziness and spots before the eyes (“seeing stars”), or it may be severe enough to cause complete loss of consciousness for a few seconds.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303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ctr">
              <a:buNone/>
            </a:pPr>
            <a:r>
              <a:rPr lang="en-US" sz="3500" b="1" dirty="0" smtClean="0"/>
              <a:t>Contusion</a:t>
            </a:r>
          </a:p>
          <a:p>
            <a:r>
              <a:rPr lang="en-US" dirty="0" smtClean="0"/>
              <a:t>Cerebral contusion is a more severe injury in which the brain is bruised, with possible surface hemorrhage.</a:t>
            </a:r>
          </a:p>
          <a:p>
            <a:r>
              <a:rPr lang="en-US" dirty="0" smtClean="0"/>
              <a:t> The patient is unconscious for more than a few seconds or minutes. </a:t>
            </a:r>
          </a:p>
          <a:p>
            <a:r>
              <a:rPr lang="en-US" dirty="0" smtClean="0"/>
              <a:t>Clinical signs and symptoms depend on the size of the contusion and the amount of associated cerebral edema. </a:t>
            </a:r>
          </a:p>
          <a:p>
            <a:r>
              <a:rPr lang="en-US" dirty="0" smtClean="0"/>
              <a:t>The patient may lie </a:t>
            </a:r>
            <a:r>
              <a:rPr lang="en-US" dirty="0" err="1" smtClean="0"/>
              <a:t>motionless,with</a:t>
            </a:r>
            <a:r>
              <a:rPr lang="en-US" dirty="0" smtClean="0"/>
              <a:t> a faint pulse, shallow respirations, and cool, pale skin. </a:t>
            </a:r>
          </a:p>
          <a:p>
            <a:r>
              <a:rPr lang="en-US" dirty="0" smtClean="0"/>
              <a:t>Often there is involuntary evacuation of the bowels and the bladder.</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304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400800"/>
          </a:xfrm>
        </p:spPr>
        <p:txBody>
          <a:bodyPr>
            <a:normAutofit/>
          </a:bodyPr>
          <a:lstStyle/>
          <a:p>
            <a:pPr algn="ctr">
              <a:buNone/>
            </a:pPr>
            <a:r>
              <a:rPr lang="en-US" sz="3500" b="1" dirty="0" smtClean="0"/>
              <a:t>Intracranial Hemorrhage</a:t>
            </a:r>
          </a:p>
          <a:p>
            <a:r>
              <a:rPr lang="en-US" dirty="0" smtClean="0"/>
              <a:t>A severe form of brain injuries  leading to formation of hematomas.</a:t>
            </a:r>
          </a:p>
          <a:p>
            <a:r>
              <a:rPr lang="en-US" dirty="0" smtClean="0"/>
              <a:t>Hematomas (collections of blood) that develop within the cranial vault are the most serious brain injuries .</a:t>
            </a:r>
          </a:p>
          <a:p>
            <a:r>
              <a:rPr lang="en-US" dirty="0" smtClean="0"/>
              <a:t>A hematoma may be epidural (above the </a:t>
            </a:r>
            <a:r>
              <a:rPr lang="en-US" dirty="0" err="1" smtClean="0"/>
              <a:t>dura</a:t>
            </a:r>
            <a:r>
              <a:rPr lang="en-US" dirty="0" smtClean="0"/>
              <a:t>), subdural (below the </a:t>
            </a:r>
            <a:r>
              <a:rPr lang="en-US" dirty="0" err="1" smtClean="0"/>
              <a:t>dura</a:t>
            </a:r>
            <a:r>
              <a:rPr lang="en-US" dirty="0" smtClean="0"/>
              <a:t>), or </a:t>
            </a:r>
            <a:r>
              <a:rPr lang="en-US" dirty="0" err="1" smtClean="0"/>
              <a:t>intracerebral</a:t>
            </a:r>
            <a:r>
              <a:rPr lang="en-US" dirty="0" smtClean="0"/>
              <a:t> (within the brain). </a:t>
            </a:r>
          </a:p>
          <a:p>
            <a:r>
              <a:rPr lang="en-US" dirty="0" smtClean="0"/>
              <a:t>Major symptoms are frequently delayed until the hematoma is large enough to cause distortion of the brain and increased ICP.</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305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fontScale="90000"/>
          </a:bodyPr>
          <a:lstStyle/>
          <a:p>
            <a:r>
              <a:rPr lang="en-US" dirty="0" smtClean="0"/>
              <a:t>CLINICAL MANIFESTATIONS OF HEAD INJURIES</a:t>
            </a:r>
            <a:endParaRPr lang="en-US" dirty="0"/>
          </a:p>
        </p:txBody>
      </p:sp>
      <p:sp>
        <p:nvSpPr>
          <p:cNvPr id="3" name="Content Placeholder 2"/>
          <p:cNvSpPr>
            <a:spLocks noGrp="1"/>
          </p:cNvSpPr>
          <p:nvPr>
            <p:ph idx="1"/>
          </p:nvPr>
        </p:nvSpPr>
        <p:spPr>
          <a:xfrm>
            <a:off x="0" y="1600200"/>
            <a:ext cx="8686800" cy="5257800"/>
          </a:xfrm>
        </p:spPr>
        <p:txBody>
          <a:bodyPr>
            <a:normAutofit/>
          </a:bodyPr>
          <a:lstStyle/>
          <a:p>
            <a:r>
              <a:rPr lang="en-US" sz="3600" dirty="0" smtClean="0"/>
              <a:t>Altered level of consciousness</a:t>
            </a:r>
          </a:p>
          <a:p>
            <a:r>
              <a:rPr lang="en-US" sz="3600" dirty="0" smtClean="0"/>
              <a:t> Confusion</a:t>
            </a:r>
          </a:p>
          <a:p>
            <a:r>
              <a:rPr lang="en-US" sz="3600" dirty="0" smtClean="0"/>
              <a:t> Pupillary abnormalities (changes in shape, size, and response to light)</a:t>
            </a:r>
          </a:p>
          <a:p>
            <a:r>
              <a:rPr lang="en-US" sz="3600" dirty="0" smtClean="0"/>
              <a:t>Altered or absent gag reflex</a:t>
            </a:r>
          </a:p>
          <a:p>
            <a:r>
              <a:rPr lang="en-US" sz="3600" dirty="0" smtClean="0"/>
              <a:t> Absent corneal reflex</a:t>
            </a:r>
          </a:p>
          <a:p>
            <a:r>
              <a:rPr lang="en-US" sz="3600" dirty="0" smtClean="0"/>
              <a:t>Sudden onset of neurologic deficits</a:t>
            </a:r>
          </a:p>
        </p:txBody>
      </p:sp>
      <p:sp>
        <p:nvSpPr>
          <p:cNvPr id="4" name="Slide Number Placeholder 3"/>
          <p:cNvSpPr>
            <a:spLocks noGrp="1"/>
          </p:cNvSpPr>
          <p:nvPr>
            <p:ph type="sldNum" sz="quarter" idx="12"/>
          </p:nvPr>
        </p:nvSpPr>
        <p:spPr/>
        <p:txBody>
          <a:bodyPr/>
          <a:lstStyle/>
          <a:p>
            <a:fld id="{DCB281E3-6315-402F-999E-57BB30D3C3C3}" type="slidenum">
              <a:rPr lang="en-US" smtClean="0"/>
              <a:pPr/>
              <a:t>306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629400"/>
          </a:xfrm>
          <a:ln>
            <a:solidFill>
              <a:schemeClr val="accent1"/>
            </a:solidFill>
          </a:ln>
        </p:spPr>
        <p:txBody>
          <a:bodyPr>
            <a:normAutofit/>
          </a:bodyPr>
          <a:lstStyle/>
          <a:p>
            <a:r>
              <a:rPr lang="en-US" sz="3600" dirty="0" smtClean="0"/>
              <a:t>Changes in vital signs (altered respiratory pattern, hypertension, </a:t>
            </a:r>
            <a:r>
              <a:rPr lang="en-US" sz="3600" dirty="0" err="1" smtClean="0"/>
              <a:t>bradycardia</a:t>
            </a:r>
            <a:r>
              <a:rPr lang="en-US" sz="3600" dirty="0" smtClean="0"/>
              <a:t>, tachycardia, hypothermia or hyperthermia)</a:t>
            </a:r>
          </a:p>
          <a:p>
            <a:r>
              <a:rPr lang="en-US" sz="3600" dirty="0" smtClean="0"/>
              <a:t>Vision and hearing impairment</a:t>
            </a:r>
          </a:p>
          <a:p>
            <a:r>
              <a:rPr lang="en-US" sz="3600" dirty="0" smtClean="0"/>
              <a:t>Sensory dysfunction</a:t>
            </a:r>
          </a:p>
          <a:p>
            <a:r>
              <a:rPr lang="en-US" sz="3600" dirty="0" smtClean="0"/>
              <a:t> Spasticity</a:t>
            </a:r>
          </a:p>
          <a:p>
            <a:r>
              <a:rPr lang="en-US" sz="3600" dirty="0" smtClean="0"/>
              <a:t>Headache</a:t>
            </a:r>
          </a:p>
          <a:p>
            <a:r>
              <a:rPr lang="en-US" sz="3600" dirty="0" smtClean="0"/>
              <a:t> Vertigo</a:t>
            </a:r>
          </a:p>
          <a:p>
            <a:r>
              <a:rPr lang="en-US" sz="3600" dirty="0" smtClean="0"/>
              <a:t>Movement disorders</a:t>
            </a:r>
          </a:p>
          <a:p>
            <a:r>
              <a:rPr lang="en-US" sz="3600" dirty="0" smtClean="0"/>
              <a:t>Seizures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307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ASSESSEMENT AND DIAGNOSTIC FINDINGS</a:t>
            </a:r>
            <a:endParaRPr lang="en-US" dirty="0"/>
          </a:p>
        </p:txBody>
      </p:sp>
      <p:sp>
        <p:nvSpPr>
          <p:cNvPr id="3" name="Content Placeholder 2"/>
          <p:cNvSpPr>
            <a:spLocks noGrp="1"/>
          </p:cNvSpPr>
          <p:nvPr>
            <p:ph idx="1"/>
          </p:nvPr>
        </p:nvSpPr>
        <p:spPr>
          <a:xfrm>
            <a:off x="0" y="1600200"/>
            <a:ext cx="8991600" cy="5257800"/>
          </a:xfrm>
        </p:spPr>
        <p:txBody>
          <a:bodyPr>
            <a:normAutofit/>
          </a:bodyPr>
          <a:lstStyle/>
          <a:p>
            <a:r>
              <a:rPr lang="en-US" dirty="0" smtClean="0"/>
              <a:t>Physical and neurologic examinations are done.</a:t>
            </a:r>
          </a:p>
          <a:p>
            <a:r>
              <a:rPr lang="en-US" dirty="0" smtClean="0"/>
              <a:t> CT and MRI are the primary </a:t>
            </a:r>
            <a:r>
              <a:rPr lang="en-US" dirty="0" err="1" smtClean="0"/>
              <a:t>neuroimaging</a:t>
            </a:r>
            <a:r>
              <a:rPr lang="en-US" dirty="0" smtClean="0"/>
              <a:t> diagnostic tools and are useful in evaluating soft tissue injuries. </a:t>
            </a:r>
          </a:p>
          <a:p>
            <a:r>
              <a:rPr lang="en-US" dirty="0" smtClean="0"/>
              <a:t>Positron emission tomography (PET scan) is done to  examine the brain functioning.</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308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4525963"/>
          </a:xfrm>
        </p:spPr>
        <p:txBody>
          <a:bodyPr/>
          <a:lstStyle/>
          <a:p>
            <a:pPr>
              <a:buNone/>
            </a:pPr>
            <a:r>
              <a:rPr lang="en-US" b="1" u="sng" dirty="0" smtClean="0"/>
              <a:t>NB</a:t>
            </a:r>
            <a:r>
              <a:rPr lang="en-US" dirty="0" smtClean="0"/>
              <a:t>:</a:t>
            </a:r>
          </a:p>
          <a:p>
            <a:pPr>
              <a:buNone/>
            </a:pPr>
            <a:r>
              <a:rPr lang="en-US" dirty="0" smtClean="0"/>
              <a:t> </a:t>
            </a:r>
            <a:r>
              <a:rPr lang="en-US" sz="3600" dirty="0" smtClean="0"/>
              <a:t>Any individual with a head injury is presumed to have a cervical spine injury until proven otherwise. From the scene of the injury, the patient is transported on a board with the head and neck maintained in alignment with the axis of the body.</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309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a:t>
            </a:r>
            <a:r>
              <a:rPr lang="en-US" b="1" dirty="0" smtClean="0"/>
              <a:t>basal ganglia </a:t>
            </a:r>
            <a:r>
              <a:rPr lang="en-US" dirty="0" smtClean="0"/>
              <a:t>are masses of nuclei located deep in the cerebral hemispheres that are responsible for control of fine motor movements, including those of the hands and lower extremities.</a:t>
            </a:r>
          </a:p>
          <a:p>
            <a:endParaRPr lang="en-US" dirty="0" smtClean="0"/>
          </a:p>
          <a:p>
            <a:r>
              <a:rPr lang="en-US" dirty="0" smtClean="0"/>
              <a:t>The </a:t>
            </a:r>
            <a:r>
              <a:rPr lang="en-US" b="1" dirty="0" smtClean="0"/>
              <a:t>thalamus</a:t>
            </a:r>
            <a:r>
              <a:rPr lang="en-US" dirty="0" smtClean="0"/>
              <a:t>  lies on either side of the third ventricle and acts primarily as a relay station for all sensation except smell. All memory, sensation, and pain impulses also pass through this section of the brain.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lstStyle/>
          <a:p>
            <a:r>
              <a:rPr lang="en-US" sz="3600" dirty="0" smtClean="0"/>
              <a:t>As the damaged brain swells with edema or as blood collects within the brain, a rise in ICP occurs; Review management of increased ICP.</a:t>
            </a:r>
          </a:p>
          <a:p>
            <a:r>
              <a:rPr lang="en-US" sz="3600" dirty="0" smtClean="0"/>
              <a:t>Surgery is required for evacuation of blood clots, </a:t>
            </a:r>
            <a:r>
              <a:rPr lang="en-US" sz="3600" dirty="0" err="1" smtClean="0"/>
              <a:t>débridement</a:t>
            </a:r>
            <a:r>
              <a:rPr lang="en-US" sz="3600" dirty="0" smtClean="0"/>
              <a:t> and elevation of depressed fractures of the skull, and suture of severe scalp lacerations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rmAutofit/>
          </a:bodyPr>
          <a:lstStyle/>
          <a:p>
            <a:r>
              <a:rPr lang="en-US" dirty="0" smtClean="0"/>
              <a:t>Treatment also includes </a:t>
            </a:r>
            <a:r>
              <a:rPr lang="en-US" dirty="0" err="1" smtClean="0"/>
              <a:t>ventilatory</a:t>
            </a:r>
            <a:r>
              <a:rPr lang="en-US" dirty="0" smtClean="0"/>
              <a:t> support, </a:t>
            </a:r>
          </a:p>
          <a:p>
            <a:r>
              <a:rPr lang="en-US" dirty="0" smtClean="0"/>
              <a:t>Seizure prevention by administering </a:t>
            </a:r>
            <a:r>
              <a:rPr lang="en-US" dirty="0" err="1" smtClean="0"/>
              <a:t>antiseizure</a:t>
            </a:r>
            <a:r>
              <a:rPr lang="en-US" dirty="0" smtClean="0"/>
              <a:t> drugs</a:t>
            </a:r>
          </a:p>
          <a:p>
            <a:r>
              <a:rPr lang="en-US" dirty="0" smtClean="0"/>
              <a:t>Fluid and electrolyte maintenance, </a:t>
            </a:r>
          </a:p>
          <a:p>
            <a:r>
              <a:rPr lang="en-US" dirty="0" smtClean="0"/>
              <a:t>Nutritional support, </a:t>
            </a:r>
          </a:p>
          <a:p>
            <a:r>
              <a:rPr lang="en-US" dirty="0" smtClean="0"/>
              <a:t>Pain and anxiety management. </a:t>
            </a:r>
          </a:p>
          <a:p>
            <a:r>
              <a:rPr lang="en-US" dirty="0" smtClean="0"/>
              <a:t>Comatose patients are </a:t>
            </a:r>
            <a:r>
              <a:rPr lang="en-US" dirty="0" err="1" smtClean="0"/>
              <a:t>intubated</a:t>
            </a:r>
            <a:r>
              <a:rPr lang="en-US" dirty="0" smtClean="0"/>
              <a:t> and mechanically ventilated to ensure adequate oxygenation and protect the airway.</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324600"/>
          </a:xfrm>
        </p:spPr>
        <p:txBody>
          <a:bodyPr/>
          <a:lstStyle/>
          <a:p>
            <a:r>
              <a:rPr lang="en-US" sz="3600" dirty="0" smtClean="0"/>
              <a:t>A </a:t>
            </a:r>
            <a:r>
              <a:rPr lang="en-US" sz="3600" dirty="0" err="1" smtClean="0"/>
              <a:t>nasogastric</a:t>
            </a:r>
            <a:r>
              <a:rPr lang="en-US" sz="3600" dirty="0" smtClean="0"/>
              <a:t> tube may be inserted because reduced gastric motility and reverse peristalsis are associated with head injury, making regurgitation and aspiration common in the first few hours.</a:t>
            </a:r>
          </a:p>
          <a:p>
            <a:r>
              <a:rPr lang="en-US" sz="3600" dirty="0" smtClean="0"/>
              <a:t>Incase of brain death, the nurse may provide information to the family  and get consent for potential organ donation</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PROCESS</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dirty="0" err="1" smtClean="0"/>
              <a:t>Assessement</a:t>
            </a:r>
            <a:r>
              <a:rPr lang="en-US" dirty="0" smtClean="0"/>
              <a:t>;</a:t>
            </a:r>
          </a:p>
          <a:p>
            <a:r>
              <a:rPr lang="en-US" dirty="0" smtClean="0"/>
              <a:t>Take a health history to include the following questions:</a:t>
            </a:r>
          </a:p>
          <a:p>
            <a:pPr>
              <a:buNone/>
            </a:pPr>
            <a:r>
              <a:rPr lang="en-US" dirty="0" smtClean="0"/>
              <a:t>	-  When did the injury occur?</a:t>
            </a:r>
          </a:p>
          <a:p>
            <a:pPr>
              <a:buNone/>
            </a:pPr>
            <a:r>
              <a:rPr lang="en-US" dirty="0" smtClean="0"/>
              <a:t>	- What caused the injury? A high-velocity missile? An object striking the head? A fall?</a:t>
            </a:r>
          </a:p>
          <a:p>
            <a:pPr>
              <a:buNone/>
            </a:pPr>
            <a:r>
              <a:rPr lang="en-US" dirty="0" smtClean="0"/>
              <a:t>	- What was the direction and force of the blow?</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complete neurological examination is done.</a:t>
            </a:r>
          </a:p>
          <a:p>
            <a:r>
              <a:rPr lang="en-US" dirty="0" smtClean="0"/>
              <a:t>Physical </a:t>
            </a:r>
            <a:r>
              <a:rPr lang="en-US" dirty="0" err="1" smtClean="0"/>
              <a:t>assessement</a:t>
            </a:r>
            <a:endParaRPr lang="en-US" dirty="0" smtClean="0"/>
          </a:p>
          <a:p>
            <a:r>
              <a:rPr lang="en-US" dirty="0" smtClean="0"/>
              <a:t>Assess for the level of consciousness using a Glasgow coma scale.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DIAGNOSES</a:t>
            </a:r>
            <a:endParaRPr lang="en-US" dirty="0"/>
          </a:p>
        </p:txBody>
      </p:sp>
      <p:sp>
        <p:nvSpPr>
          <p:cNvPr id="3" name="Content Placeholder 2"/>
          <p:cNvSpPr>
            <a:spLocks noGrp="1"/>
          </p:cNvSpPr>
          <p:nvPr>
            <p:ph idx="1"/>
          </p:nvPr>
        </p:nvSpPr>
        <p:spPr>
          <a:xfrm>
            <a:off x="0" y="1600200"/>
            <a:ext cx="9144000" cy="5257800"/>
          </a:xfrm>
        </p:spPr>
        <p:txBody>
          <a:bodyPr>
            <a:noAutofit/>
          </a:bodyPr>
          <a:lstStyle/>
          <a:p>
            <a:r>
              <a:rPr lang="en-US" dirty="0" smtClean="0"/>
              <a:t>Ineffective airway clearance and impaired gas exchange related to brain injury</a:t>
            </a:r>
          </a:p>
          <a:p>
            <a:r>
              <a:rPr lang="en-US" dirty="0" smtClean="0"/>
              <a:t>Ineffective cerebral tissue perfusion related to increased ICP.</a:t>
            </a:r>
          </a:p>
          <a:p>
            <a:r>
              <a:rPr lang="en-US" dirty="0" smtClean="0"/>
              <a:t> Deficient fluid volume related to decreased LOC and hormonal dysfunction</a:t>
            </a:r>
          </a:p>
          <a:p>
            <a:r>
              <a:rPr lang="en-US" dirty="0" smtClean="0"/>
              <a:t>Imbalanced nutrition, less than body requirements, related to metabolic changes, fluid restriction, and inadequate intake</a:t>
            </a:r>
          </a:p>
        </p:txBody>
      </p:sp>
      <p:sp>
        <p:nvSpPr>
          <p:cNvPr id="4" name="Slide Number Placeholder 3"/>
          <p:cNvSpPr>
            <a:spLocks noGrp="1"/>
          </p:cNvSpPr>
          <p:nvPr>
            <p:ph type="sldNum" sz="quarter" idx="12"/>
          </p:nvPr>
        </p:nvSpPr>
        <p:spPr/>
        <p:txBody>
          <a:bodyPr/>
          <a:lstStyle/>
          <a:p>
            <a:fld id="{DCB281E3-6315-402F-999E-57BB30D3C3C3}" type="slidenum">
              <a:rPr lang="en-US" smtClean="0"/>
              <a:pPr/>
              <a:t>315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 Risk for injury (self-directed and directed at others) related to seizures, disorientation, restlessness, or brain damage</a:t>
            </a:r>
          </a:p>
          <a:p>
            <a:r>
              <a:rPr lang="en-US" dirty="0" smtClean="0"/>
              <a:t>Potential for impaired skin integrity related to bed </a:t>
            </a:r>
            <a:r>
              <a:rPr lang="en-US" dirty="0" err="1" smtClean="0"/>
              <a:t>rest,hemiparesis</a:t>
            </a:r>
            <a:r>
              <a:rPr lang="en-US" dirty="0" smtClean="0"/>
              <a:t>, </a:t>
            </a:r>
            <a:r>
              <a:rPr lang="en-US" dirty="0" err="1" smtClean="0"/>
              <a:t>hemiplegia</a:t>
            </a:r>
            <a:r>
              <a:rPr lang="en-US" dirty="0" smtClean="0"/>
              <a:t>, and immobility</a:t>
            </a:r>
          </a:p>
          <a:p>
            <a:r>
              <a:rPr lang="en-US" dirty="0" smtClean="0"/>
              <a:t> Disturbed thought processes (deficits in intellectual </a:t>
            </a:r>
            <a:r>
              <a:rPr lang="en-US" dirty="0" err="1" smtClean="0"/>
              <a:t>function,communication</a:t>
            </a:r>
            <a:r>
              <a:rPr lang="en-US" dirty="0" smtClean="0"/>
              <a:t>, memory, information processing) related to brain injury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COMPLICATIONS</a:t>
            </a:r>
            <a:endParaRPr lang="en-US" dirty="0"/>
          </a:p>
        </p:txBody>
      </p:sp>
      <p:sp>
        <p:nvSpPr>
          <p:cNvPr id="3" name="Content Placeholder 2"/>
          <p:cNvSpPr>
            <a:spLocks noGrp="1"/>
          </p:cNvSpPr>
          <p:nvPr>
            <p:ph idx="1"/>
          </p:nvPr>
        </p:nvSpPr>
        <p:spPr/>
        <p:txBody>
          <a:bodyPr/>
          <a:lstStyle/>
          <a:p>
            <a:r>
              <a:rPr lang="en-US" dirty="0" smtClean="0"/>
              <a:t>Cerebral edema and </a:t>
            </a:r>
            <a:r>
              <a:rPr lang="en-US" dirty="0" err="1" smtClean="0"/>
              <a:t>herniation</a:t>
            </a:r>
            <a:endParaRPr lang="en-US" dirty="0" smtClean="0"/>
          </a:p>
          <a:p>
            <a:r>
              <a:rPr lang="en-US" dirty="0" smtClean="0"/>
              <a:t> Impaired oxygenation and ventilation</a:t>
            </a:r>
          </a:p>
          <a:p>
            <a:r>
              <a:rPr lang="en-US" dirty="0" smtClean="0"/>
              <a:t>Post- traumatic seizures.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a:ln>
            <a:solidFill>
              <a:schemeClr val="accent1"/>
            </a:solidFill>
          </a:ln>
        </p:spPr>
        <p:txBody>
          <a:bodyPr/>
          <a:lstStyle/>
          <a:p>
            <a:r>
              <a:rPr lang="en-US" b="1" dirty="0" smtClean="0">
                <a:ln>
                  <a:solidFill>
                    <a:srgbClr val="92D050"/>
                  </a:solidFill>
                </a:ln>
              </a:rPr>
              <a:t>SPINAL CORD INJURY</a:t>
            </a:r>
            <a:endParaRPr lang="en-US" b="1" dirty="0">
              <a:ln>
                <a:solidFill>
                  <a:srgbClr val="92D050"/>
                </a:solidFill>
              </a:ln>
            </a:endParaRPr>
          </a:p>
        </p:txBody>
      </p:sp>
      <p:sp>
        <p:nvSpPr>
          <p:cNvPr id="3" name="Content Placeholder 2"/>
          <p:cNvSpPr>
            <a:spLocks noGrp="1"/>
          </p:cNvSpPr>
          <p:nvPr>
            <p:ph idx="1"/>
          </p:nvPr>
        </p:nvSpPr>
        <p:spPr>
          <a:xfrm>
            <a:off x="0" y="1600200"/>
            <a:ext cx="8915400" cy="5257800"/>
          </a:xfrm>
        </p:spPr>
        <p:txBody>
          <a:bodyPr>
            <a:normAutofit/>
          </a:bodyPr>
          <a:lstStyle/>
          <a:p>
            <a:r>
              <a:rPr lang="en-US" b="1" dirty="0" smtClean="0"/>
              <a:t>Spinal cord injury (SCI) </a:t>
            </a:r>
            <a:r>
              <a:rPr lang="en-US" dirty="0" smtClean="0"/>
              <a:t>is a major health problem. </a:t>
            </a:r>
          </a:p>
          <a:p>
            <a:r>
              <a:rPr lang="en-US" dirty="0" smtClean="0"/>
              <a:t>SCI occurs almost four times more often in males than females.</a:t>
            </a:r>
          </a:p>
          <a:p>
            <a:r>
              <a:rPr lang="en-US" dirty="0" smtClean="0"/>
              <a:t>The predominant risk factors for SCI include age, gender, and alcohol and drug use.</a:t>
            </a:r>
          </a:p>
          <a:p>
            <a:r>
              <a:rPr lang="en-US" dirty="0" smtClean="0"/>
              <a:t>The vertebrae most frequently involved in SCI are the 5th,6th, and 7th cervical (neck), the 12th thoracic, and the 1st lumbar vertebrae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lstStyle/>
          <a:p>
            <a:r>
              <a:rPr lang="en-US" dirty="0" smtClean="0"/>
              <a:t>These vertebrae are the most susceptible because there is a greater range of mobility in the vertebral column in these areas.</a:t>
            </a:r>
          </a:p>
          <a:p>
            <a:r>
              <a:rPr lang="en-US" dirty="0" smtClean="0"/>
              <a:t>SCIs can be separated into two categories: primary injuries and secondary injuries.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319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normAutofit/>
          </a:bodyPr>
          <a:lstStyle/>
          <a:p>
            <a:r>
              <a:rPr lang="en-US" dirty="0" smtClean="0"/>
              <a:t>The </a:t>
            </a:r>
            <a:r>
              <a:rPr lang="en-US" b="1" dirty="0" smtClean="0"/>
              <a:t>hypothalamus</a:t>
            </a:r>
            <a:r>
              <a:rPr lang="en-US" dirty="0" smtClean="0"/>
              <a:t> is located anterior and inferior to the thalamus.</a:t>
            </a:r>
          </a:p>
          <a:p>
            <a:r>
              <a:rPr lang="en-US" dirty="0" smtClean="0"/>
              <a:t>The hypothalamus lies immediately beneath and lateral to the lower portion of the wall of the third ventricle.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A </a:t>
            </a:r>
            <a:r>
              <a:rPr lang="en-US" b="1" dirty="0" smtClean="0"/>
              <a:t>complete spinal cord lesion </a:t>
            </a:r>
            <a:r>
              <a:rPr lang="en-US" dirty="0" smtClean="0"/>
              <a:t>can result in paraplegia (paralysis of the lower body) or quadriplegia (paralysis of all four extremities).There is No motor or sensory function that is preserved.</a:t>
            </a:r>
          </a:p>
          <a:p>
            <a:r>
              <a:rPr lang="en-US" b="1" dirty="0" smtClean="0"/>
              <a:t>Incomplete spinal cord lesions </a:t>
            </a:r>
            <a:r>
              <a:rPr lang="en-US" dirty="0" smtClean="0"/>
              <a:t>are classified according to the area of spinal cord damage. Motor and sensory function is preserved below the neurologic level.</a:t>
            </a:r>
          </a:p>
          <a:p>
            <a:r>
              <a:rPr lang="en-US" dirty="0" smtClean="0"/>
              <a:t>If conscious, the patient usually complains of acute pain in the back or neck.</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lstStyle/>
          <a:p>
            <a:r>
              <a:rPr lang="en-US" dirty="0" smtClean="0"/>
              <a:t>Respiratory dysfunction is related to the level of injury. </a:t>
            </a:r>
          </a:p>
          <a:p>
            <a:r>
              <a:rPr lang="en-US" dirty="0" smtClean="0"/>
              <a:t>The muscles contributing to respiration are the abdominals and intercostals (T1 to T11) and the diaphragm.</a:t>
            </a:r>
          </a:p>
          <a:p>
            <a:r>
              <a:rPr lang="en-US" dirty="0" smtClean="0"/>
              <a:t> In high cervical cord injury, acute respiratory failure is the leading cause of death.</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524000"/>
            <a:ext cx="8686800" cy="5257800"/>
          </a:xfrm>
        </p:spPr>
        <p:txBody>
          <a:bodyPr/>
          <a:lstStyle/>
          <a:p>
            <a:r>
              <a:rPr lang="en-US" dirty="0" smtClean="0"/>
              <a:t>A detailed neurologic examination is performed. </a:t>
            </a:r>
          </a:p>
          <a:p>
            <a:r>
              <a:rPr lang="en-US" dirty="0" smtClean="0"/>
              <a:t>Diagnostic x-rays (lateral cervical spine x-rays) and CT scanning are  performed initially. </a:t>
            </a:r>
          </a:p>
          <a:p>
            <a:r>
              <a:rPr lang="en-US" dirty="0" smtClean="0"/>
              <a:t>An MRI scan may be ordered as a further workup if a </a:t>
            </a:r>
            <a:r>
              <a:rPr lang="en-US" dirty="0" err="1" smtClean="0"/>
              <a:t>ligamentous</a:t>
            </a:r>
            <a:r>
              <a:rPr lang="en-US" dirty="0" smtClean="0"/>
              <a:t> injury is suspected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Emergency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immediate management of the patient at the scene of the injury is critical, because improper handling can cause further damage and loss of neurologic function.</a:t>
            </a:r>
          </a:p>
          <a:p>
            <a:r>
              <a:rPr lang="en-US" dirty="0" smtClean="0"/>
              <a:t>At the scene of the injury, the patient must be immobilized on a spinal (back) board, with head and neck in a neutral </a:t>
            </a:r>
            <a:r>
              <a:rPr lang="en-US" dirty="0" err="1" smtClean="0"/>
              <a:t>position,to</a:t>
            </a:r>
            <a:r>
              <a:rPr lang="en-US" dirty="0" smtClean="0"/>
              <a:t> prevent an incomplete injury from becoming complete.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Management of Spinal Cord Injuries</a:t>
            </a:r>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The patient is resuscitated as necessary, and oxygenation and cardiovascular stability are maintained.</a:t>
            </a:r>
          </a:p>
          <a:p>
            <a:r>
              <a:rPr lang="en-US" dirty="0" smtClean="0"/>
              <a:t>Administration of high-dose corticosteroids,</a:t>
            </a:r>
          </a:p>
          <a:p>
            <a:pPr>
              <a:buNone/>
            </a:pPr>
            <a:r>
              <a:rPr lang="en-US" dirty="0" smtClean="0"/>
              <a:t>specifically </a:t>
            </a:r>
            <a:r>
              <a:rPr lang="en-US" dirty="0" err="1" smtClean="0"/>
              <a:t>methylprednisolone</a:t>
            </a:r>
            <a:r>
              <a:rPr lang="en-US" dirty="0" smtClean="0"/>
              <a:t>, has been found to improve motor and sensory outcomes.</a:t>
            </a:r>
          </a:p>
          <a:p>
            <a:r>
              <a:rPr lang="en-US" dirty="0" smtClean="0"/>
              <a:t>If </a:t>
            </a:r>
            <a:r>
              <a:rPr lang="en-US" dirty="0" err="1" smtClean="0"/>
              <a:t>endotracheal</a:t>
            </a:r>
            <a:r>
              <a:rPr lang="en-US" dirty="0" smtClean="0"/>
              <a:t> intubation is necessary, extreme care is taken to avoid flexing or extending the patient’s neck, which can result in an extension of a cervical injury.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normAutofit/>
          </a:bodyPr>
          <a:lstStyle/>
          <a:p>
            <a:r>
              <a:rPr lang="en-US" dirty="0" smtClean="0"/>
              <a:t>Management of SCI requires immobilization and reduction of dislocations (restoration of normal position) and stabilization of the vertebral column.</a:t>
            </a:r>
          </a:p>
          <a:p>
            <a:r>
              <a:rPr lang="en-US" dirty="0" smtClean="0"/>
              <a:t>Cervical fractures are reduced and the cervical spine is aligned with some form of skeletal traction, such as skeletal tongs or calipers.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SURGICAL MANAGEMENT</a:t>
            </a:r>
            <a:endParaRPr lang="en-US" dirty="0"/>
          </a:p>
        </p:txBody>
      </p:sp>
      <p:sp>
        <p:nvSpPr>
          <p:cNvPr id="3" name="Content Placeholder 2"/>
          <p:cNvSpPr>
            <a:spLocks noGrp="1"/>
          </p:cNvSpPr>
          <p:nvPr>
            <p:ph idx="1"/>
          </p:nvPr>
        </p:nvSpPr>
        <p:spPr>
          <a:xfrm>
            <a:off x="0" y="1600200"/>
            <a:ext cx="8686800" cy="5257800"/>
          </a:xfrm>
        </p:spPr>
        <p:txBody>
          <a:bodyPr>
            <a:normAutofit/>
          </a:bodyPr>
          <a:lstStyle/>
          <a:p>
            <a:pPr>
              <a:buNone/>
            </a:pPr>
            <a:r>
              <a:rPr lang="en-US" dirty="0" smtClean="0"/>
              <a:t>Surgery is indicated in any of the following instances:</a:t>
            </a:r>
          </a:p>
          <a:p>
            <a:pPr>
              <a:buNone/>
            </a:pPr>
            <a:r>
              <a:rPr lang="en-US" dirty="0" smtClean="0"/>
              <a:t>	• Compression of the cord is evident.</a:t>
            </a:r>
          </a:p>
          <a:p>
            <a:pPr>
              <a:buNone/>
            </a:pPr>
            <a:r>
              <a:rPr lang="en-US" dirty="0" smtClean="0"/>
              <a:t>	• The injury results in a fragmented or unstable vertebral body.</a:t>
            </a:r>
          </a:p>
          <a:p>
            <a:pPr>
              <a:buNone/>
            </a:pPr>
            <a:r>
              <a:rPr lang="en-US" dirty="0" smtClean="0"/>
              <a:t>	• The injury involves a wound that penetrates the cord.</a:t>
            </a:r>
          </a:p>
          <a:p>
            <a:pPr>
              <a:buNone/>
            </a:pPr>
            <a:r>
              <a:rPr lang="en-US" dirty="0" smtClean="0"/>
              <a:t>	• There are bony fragments in the spinal canal.</a:t>
            </a:r>
          </a:p>
          <a:p>
            <a:pPr>
              <a:buNone/>
            </a:pPr>
            <a:r>
              <a:rPr lang="en-US" dirty="0" smtClean="0"/>
              <a:t>	• The patient’s neurologic status is deteriorating.</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complications</a:t>
            </a:r>
            <a:endParaRPr lang="en-US"/>
          </a:p>
        </p:txBody>
      </p:sp>
      <p:sp>
        <p:nvSpPr>
          <p:cNvPr id="3" name="Content Placeholder 2"/>
          <p:cNvSpPr>
            <a:spLocks noGrp="1"/>
          </p:cNvSpPr>
          <p:nvPr>
            <p:ph idx="1"/>
          </p:nvPr>
        </p:nvSpPr>
        <p:spPr/>
        <p:txBody>
          <a:bodyPr/>
          <a:lstStyle/>
          <a:p>
            <a:r>
              <a:rPr lang="en-US" dirty="0" smtClean="0"/>
              <a:t>NEUROGENIC SHOCK</a:t>
            </a:r>
          </a:p>
          <a:p>
            <a:r>
              <a:rPr lang="en-US" dirty="0" smtClean="0"/>
              <a:t>Deep venous Thrombosis</a:t>
            </a:r>
          </a:p>
          <a:p>
            <a:r>
              <a:rPr lang="en-US" dirty="0" smtClean="0"/>
              <a:t>Respiratory failure</a:t>
            </a:r>
          </a:p>
          <a:p>
            <a:r>
              <a:rPr lang="en-US" dirty="0" smtClean="0"/>
              <a:t>Pneumonia</a:t>
            </a:r>
          </a:p>
          <a:p>
            <a:r>
              <a:rPr lang="en-US" dirty="0" smtClean="0"/>
              <a:t>Autonomic </a:t>
            </a:r>
            <a:r>
              <a:rPr lang="en-US" dirty="0" err="1" smtClean="0"/>
              <a:t>dysreflexia</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PROCESS</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b="1" dirty="0" smtClean="0"/>
              <a:t>Assessment</a:t>
            </a:r>
          </a:p>
          <a:p>
            <a:r>
              <a:rPr lang="en-US" dirty="0" smtClean="0"/>
              <a:t>The breathing pattern is observed, the strength of the cough is </a:t>
            </a:r>
            <a:r>
              <a:rPr lang="en-US" dirty="0" err="1" smtClean="0"/>
              <a:t>assessed,and</a:t>
            </a:r>
            <a:r>
              <a:rPr lang="en-US" dirty="0" smtClean="0"/>
              <a:t> the lungs are </a:t>
            </a:r>
            <a:r>
              <a:rPr lang="en-US" dirty="0" err="1" smtClean="0"/>
              <a:t>auscultated</a:t>
            </a:r>
            <a:r>
              <a:rPr lang="en-US" dirty="0" smtClean="0"/>
              <a:t>, because paralysis of abdominal and respiratory muscles diminishes coughing and makes it difficult to clear bronchial and pharyngeal secretions. </a:t>
            </a:r>
          </a:p>
          <a:p>
            <a:r>
              <a:rPr lang="en-US" dirty="0" smtClean="0"/>
              <a:t>The patient is monitored closely for any changes in motor or sensory function and for symptoms of progressive neurologic damage.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DIAGNOSES</a:t>
            </a:r>
            <a:endParaRPr lang="en-US" dirty="0"/>
          </a:p>
        </p:txBody>
      </p:sp>
      <p:sp>
        <p:nvSpPr>
          <p:cNvPr id="3" name="Content Placeholder 2"/>
          <p:cNvSpPr>
            <a:spLocks noGrp="1"/>
          </p:cNvSpPr>
          <p:nvPr>
            <p:ph idx="1"/>
          </p:nvPr>
        </p:nvSpPr>
        <p:spPr>
          <a:xfrm>
            <a:off x="0" y="1600200"/>
            <a:ext cx="9144000" cy="5257800"/>
          </a:xfrm>
        </p:spPr>
        <p:txBody>
          <a:bodyPr>
            <a:normAutofit fontScale="85000" lnSpcReduction="10000"/>
          </a:bodyPr>
          <a:lstStyle/>
          <a:p>
            <a:r>
              <a:rPr lang="en-US" dirty="0" smtClean="0"/>
              <a:t>Ineffective breathing patterns related to weakness or paralysis of abdominal and </a:t>
            </a:r>
            <a:r>
              <a:rPr lang="en-US" dirty="0" err="1" smtClean="0"/>
              <a:t>intercostal</a:t>
            </a:r>
            <a:r>
              <a:rPr lang="en-US" dirty="0" smtClean="0"/>
              <a:t> muscles and inability to</a:t>
            </a:r>
          </a:p>
          <a:p>
            <a:pPr>
              <a:buNone/>
            </a:pPr>
            <a:r>
              <a:rPr lang="en-US" dirty="0" smtClean="0"/>
              <a:t>clear secretions</a:t>
            </a:r>
          </a:p>
          <a:p>
            <a:r>
              <a:rPr lang="en-US" dirty="0" smtClean="0"/>
              <a:t> Ineffective airway clearance related to weakness of </a:t>
            </a:r>
            <a:r>
              <a:rPr lang="en-US" dirty="0" err="1" smtClean="0"/>
              <a:t>intercostal</a:t>
            </a:r>
            <a:r>
              <a:rPr lang="en-US" dirty="0" smtClean="0"/>
              <a:t> muscles</a:t>
            </a:r>
          </a:p>
          <a:p>
            <a:r>
              <a:rPr lang="en-US" dirty="0" smtClean="0"/>
              <a:t> Impaired physical mobility related to motor and sensory</a:t>
            </a:r>
          </a:p>
          <a:p>
            <a:pPr>
              <a:buNone/>
            </a:pPr>
            <a:r>
              <a:rPr lang="en-US" dirty="0" smtClean="0"/>
              <a:t>impairment</a:t>
            </a:r>
          </a:p>
          <a:p>
            <a:r>
              <a:rPr lang="en-US" dirty="0" smtClean="0"/>
              <a:t>Disturbed sensory perception related to motor and sensory</a:t>
            </a:r>
          </a:p>
          <a:p>
            <a:pPr>
              <a:buNone/>
            </a:pPr>
            <a:r>
              <a:rPr lang="en-US" dirty="0" smtClean="0"/>
              <a:t>impairment</a:t>
            </a:r>
          </a:p>
          <a:p>
            <a:r>
              <a:rPr lang="en-US" dirty="0" smtClean="0"/>
              <a:t> Risk for impaired skin integrity related to immobility and</a:t>
            </a:r>
          </a:p>
          <a:p>
            <a:pPr>
              <a:buNone/>
            </a:pPr>
            <a:r>
              <a:rPr lang="en-US" dirty="0" smtClean="0"/>
              <a:t>sensory loss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329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991600" cy="5257800"/>
          </a:xfrm>
        </p:spPr>
        <p:txBody>
          <a:bodyPr>
            <a:normAutofit/>
          </a:bodyPr>
          <a:lstStyle/>
          <a:p>
            <a:r>
              <a:rPr lang="en-US" dirty="0" smtClean="0">
                <a:solidFill>
                  <a:srgbClr val="FF0000"/>
                </a:solidFill>
              </a:rPr>
              <a:t>The hypothalamus plays an important role in the endocrine system</a:t>
            </a:r>
            <a:r>
              <a:rPr lang="en-US" dirty="0" smtClean="0"/>
              <a:t> because it regulates the pituitary secretion of hormones that influence metabolism, reproduction, stress response, and urine production.</a:t>
            </a:r>
          </a:p>
          <a:p>
            <a:r>
              <a:rPr lang="en-US" dirty="0" smtClean="0"/>
              <a:t>It works with the pituitary to maintain fluid balance and maintains temperature regulation by promoting vasoconstriction or vasodilatation.</a:t>
            </a:r>
          </a:p>
          <a:p>
            <a:r>
              <a:rPr lang="en-US" dirty="0" smtClean="0"/>
              <a:t>The hypothalamus is the site of the hunger center and is involved in appetite control.</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330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0" y="1600200"/>
            <a:ext cx="9144000" cy="5257800"/>
          </a:xfrm>
        </p:spPr>
        <p:txBody>
          <a:bodyPr/>
          <a:lstStyle/>
          <a:p>
            <a:pPr>
              <a:buNone/>
            </a:pPr>
            <a:r>
              <a:rPr lang="en-US" dirty="0" smtClean="0"/>
              <a:t>At the end of the </a:t>
            </a:r>
            <a:r>
              <a:rPr lang="en-US" dirty="0" err="1" smtClean="0"/>
              <a:t>leson</a:t>
            </a:r>
            <a:r>
              <a:rPr lang="en-US" dirty="0" smtClean="0"/>
              <a:t> the learner should be able to;</a:t>
            </a:r>
          </a:p>
          <a:p>
            <a:r>
              <a:rPr lang="en-US" dirty="0" smtClean="0"/>
              <a:t>Differentiate among the infectious disorders of the nervous system according to causes, manifestations, medical care, and nursing management.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331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OBJECTIVES</a:t>
            </a:r>
            <a:endParaRPr lang="en-US" dirty="0"/>
          </a:p>
        </p:txBody>
      </p:sp>
      <p:sp>
        <p:nvSpPr>
          <p:cNvPr id="3" name="Content Placeholder 2"/>
          <p:cNvSpPr>
            <a:spLocks noGrp="1"/>
          </p:cNvSpPr>
          <p:nvPr>
            <p:ph idx="1"/>
          </p:nvPr>
        </p:nvSpPr>
        <p:spPr>
          <a:xfrm>
            <a:off x="0" y="1600200"/>
            <a:ext cx="8991600" cy="5105400"/>
          </a:xfrm>
        </p:spPr>
        <p:txBody>
          <a:bodyPr/>
          <a:lstStyle/>
          <a:p>
            <a:r>
              <a:rPr lang="en-US" dirty="0" smtClean="0"/>
              <a:t>At the end of the lesson the learner will be able to;</a:t>
            </a:r>
          </a:p>
          <a:p>
            <a:pPr marL="514350" indent="-514350">
              <a:buAutoNum type="arabicPeriod"/>
            </a:pPr>
            <a:r>
              <a:rPr lang="en-US" dirty="0" smtClean="0"/>
              <a:t>Explain the clinical manifestations of Meningitis</a:t>
            </a:r>
          </a:p>
          <a:p>
            <a:pPr marL="514350" indent="-514350">
              <a:buAutoNum type="arabicPeriod"/>
            </a:pPr>
            <a:r>
              <a:rPr lang="en-US" dirty="0" smtClean="0"/>
              <a:t>Describe the </a:t>
            </a:r>
            <a:r>
              <a:rPr lang="en-US" dirty="0" err="1" smtClean="0"/>
              <a:t>pathophysiology</a:t>
            </a:r>
            <a:r>
              <a:rPr lang="en-US" dirty="0" smtClean="0"/>
              <a:t> of meningitis</a:t>
            </a:r>
          </a:p>
          <a:p>
            <a:pPr marL="514350" indent="-514350">
              <a:buAutoNum type="arabicPeriod"/>
            </a:pPr>
            <a:r>
              <a:rPr lang="en-US" dirty="0" smtClean="0"/>
              <a:t>Explain the medical and surgical management of a patient with meningitis.</a:t>
            </a:r>
          </a:p>
          <a:p>
            <a:pPr marL="514350" indent="-514350">
              <a:buAutoNum type="arabicPeriod"/>
            </a:pPr>
            <a:r>
              <a:rPr lang="en-US" dirty="0" smtClean="0"/>
              <a:t>Explain management of a patient with Brain abscess.</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332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MENINGITIS</a:t>
            </a:r>
            <a:endParaRPr lang="en-US" dirty="0"/>
          </a:p>
        </p:txBody>
      </p:sp>
      <p:sp>
        <p:nvSpPr>
          <p:cNvPr id="3" name="Content Placeholder 2"/>
          <p:cNvSpPr>
            <a:spLocks noGrp="1"/>
          </p:cNvSpPr>
          <p:nvPr>
            <p:ph idx="1"/>
          </p:nvPr>
        </p:nvSpPr>
        <p:spPr>
          <a:xfrm>
            <a:off x="0" y="1600200"/>
            <a:ext cx="9144000" cy="5105400"/>
          </a:xfrm>
        </p:spPr>
        <p:txBody>
          <a:bodyPr>
            <a:normAutofit fontScale="92500" lnSpcReduction="10000"/>
          </a:bodyPr>
          <a:lstStyle/>
          <a:p>
            <a:r>
              <a:rPr lang="en-US" dirty="0" smtClean="0"/>
              <a:t>Meningitis is an inflammation of the </a:t>
            </a:r>
            <a:r>
              <a:rPr lang="en-US" dirty="0" err="1" smtClean="0"/>
              <a:t>meninges</a:t>
            </a:r>
            <a:r>
              <a:rPr lang="en-US" dirty="0" smtClean="0"/>
              <a:t>, the protective membranes that surround the brain and spinal cord. </a:t>
            </a:r>
          </a:p>
          <a:p>
            <a:r>
              <a:rPr lang="en-US" dirty="0" smtClean="0"/>
              <a:t>Meningitis is classified as aseptic or septic.</a:t>
            </a:r>
          </a:p>
          <a:p>
            <a:r>
              <a:rPr lang="en-US" dirty="0" smtClean="0"/>
              <a:t> In aseptic meningitis, bacteria are not the cause of the inflammation; the cause is viral or secondary</a:t>
            </a:r>
          </a:p>
          <a:p>
            <a:pPr>
              <a:buNone/>
            </a:pPr>
            <a:r>
              <a:rPr lang="en-US" dirty="0" smtClean="0"/>
              <a:t>to lymphoma, leukemia, or brain abscess.</a:t>
            </a:r>
          </a:p>
          <a:p>
            <a:r>
              <a:rPr lang="en-US" dirty="0" smtClean="0"/>
              <a:t>Septic meningitis refers to meningitis caused by bacteria, most commonly </a:t>
            </a:r>
            <a:r>
              <a:rPr lang="en-US" i="1" dirty="0" err="1" smtClean="0"/>
              <a:t>Neisseria</a:t>
            </a:r>
            <a:r>
              <a:rPr lang="en-US" i="1" dirty="0" smtClean="0"/>
              <a:t> </a:t>
            </a:r>
            <a:r>
              <a:rPr lang="en-US" i="1" dirty="0" err="1" smtClean="0"/>
              <a:t>meningitidis</a:t>
            </a:r>
            <a:r>
              <a:rPr lang="en-US" i="1" dirty="0" smtClean="0"/>
              <a:t>, although </a:t>
            </a:r>
            <a:r>
              <a:rPr lang="en-US" i="1" dirty="0" err="1" smtClean="0"/>
              <a:t>Haemophilus</a:t>
            </a:r>
            <a:r>
              <a:rPr lang="en-US" i="1" dirty="0" smtClean="0"/>
              <a:t> </a:t>
            </a:r>
            <a:r>
              <a:rPr lang="en-US" i="1" dirty="0" err="1" smtClean="0"/>
              <a:t>influenzae</a:t>
            </a:r>
            <a:r>
              <a:rPr lang="en-US" i="1" dirty="0" smtClean="0"/>
              <a:t> and Streptococcus</a:t>
            </a:r>
          </a:p>
          <a:p>
            <a:pPr>
              <a:buNone/>
            </a:pPr>
            <a:r>
              <a:rPr lang="en-US" i="1" dirty="0" err="1" smtClean="0"/>
              <a:t>pneumoniae</a:t>
            </a:r>
            <a:r>
              <a:rPr lang="en-US" i="1" dirty="0" smtClean="0"/>
              <a:t> </a:t>
            </a:r>
            <a:r>
              <a:rPr lang="en-US" dirty="0" smtClean="0"/>
              <a:t>are also causative agents</a:t>
            </a:r>
            <a:r>
              <a:rPr lang="en-US" i="1"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333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PREDISPOSING FACTORS</a:t>
            </a:r>
            <a:endParaRPr lang="en-US" dirty="0"/>
          </a:p>
        </p:txBody>
      </p:sp>
      <p:sp>
        <p:nvSpPr>
          <p:cNvPr id="3" name="Content Placeholder 2"/>
          <p:cNvSpPr>
            <a:spLocks noGrp="1"/>
          </p:cNvSpPr>
          <p:nvPr>
            <p:ph idx="1"/>
          </p:nvPr>
        </p:nvSpPr>
        <p:spPr/>
        <p:txBody>
          <a:bodyPr/>
          <a:lstStyle/>
          <a:p>
            <a:r>
              <a:rPr lang="en-US" dirty="0" smtClean="0"/>
              <a:t>Overcrowding</a:t>
            </a:r>
          </a:p>
          <a:p>
            <a:r>
              <a:rPr lang="en-US" dirty="0" smtClean="0"/>
              <a:t>Tobacco use</a:t>
            </a:r>
          </a:p>
          <a:p>
            <a:r>
              <a:rPr lang="en-US" dirty="0" smtClean="0"/>
              <a:t>Viral upper respiratory </a:t>
            </a:r>
          </a:p>
          <a:p>
            <a:r>
              <a:rPr lang="en-US" dirty="0" err="1" smtClean="0"/>
              <a:t>Otitis</a:t>
            </a:r>
            <a:r>
              <a:rPr lang="en-US" dirty="0" smtClean="0"/>
              <a:t> media and </a:t>
            </a:r>
            <a:r>
              <a:rPr lang="en-US" dirty="0" err="1" smtClean="0"/>
              <a:t>mastoiditis</a:t>
            </a:r>
            <a:endParaRPr lang="en-US" dirty="0" smtClean="0"/>
          </a:p>
          <a:p>
            <a:r>
              <a:rPr lang="en-US" dirty="0" err="1" smtClean="0"/>
              <a:t>Immunosuppression</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334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Pathophysiology</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err="1" smtClean="0"/>
              <a:t>Meningeal</a:t>
            </a:r>
            <a:r>
              <a:rPr lang="en-US" dirty="0" smtClean="0"/>
              <a:t> infections generally originate in one of two ways:</a:t>
            </a:r>
          </a:p>
          <a:p>
            <a:pPr>
              <a:buNone/>
            </a:pPr>
            <a:r>
              <a:rPr lang="en-US" dirty="0" smtClean="0"/>
              <a:t>	-through the bloodstream as a consequence of other infections, or</a:t>
            </a:r>
          </a:p>
          <a:p>
            <a:pPr>
              <a:buNone/>
            </a:pPr>
            <a:r>
              <a:rPr lang="en-US" dirty="0" smtClean="0"/>
              <a:t>	-by direct extension, such as might occur after a traumatic injury to the facial bones, or secondary to invasive procedures.</a:t>
            </a:r>
          </a:p>
          <a:p>
            <a:r>
              <a:rPr lang="en-US" i="1" dirty="0" smtClean="0"/>
              <a:t>N. </a:t>
            </a:r>
            <a:r>
              <a:rPr lang="en-US" i="1" dirty="0" err="1" smtClean="0"/>
              <a:t>meningitidis</a:t>
            </a:r>
            <a:r>
              <a:rPr lang="en-US" i="1" dirty="0" smtClean="0"/>
              <a:t> </a:t>
            </a:r>
            <a:r>
              <a:rPr lang="en-US" dirty="0" smtClean="0"/>
              <a:t>concentrates in the </a:t>
            </a:r>
            <a:r>
              <a:rPr lang="en-US" dirty="0" err="1" smtClean="0"/>
              <a:t>nasopharynx</a:t>
            </a:r>
            <a:r>
              <a:rPr lang="en-US" dirty="0" smtClean="0"/>
              <a:t> and is transmitted by secretion or aerosol contamination.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335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Once the causative organism enters the bloodstream, it crosses the blood–brain barrier and causes an inflammatory reaction in the </a:t>
            </a:r>
            <a:r>
              <a:rPr lang="en-US" dirty="0" err="1" smtClean="0"/>
              <a:t>meninges</a:t>
            </a:r>
            <a:r>
              <a:rPr lang="en-US" dirty="0" smtClean="0"/>
              <a:t>. </a:t>
            </a:r>
          </a:p>
          <a:p>
            <a:r>
              <a:rPr lang="en-US" dirty="0" smtClean="0"/>
              <a:t>Independent of the causative agent, inflammation of the subarachnoid space and </a:t>
            </a:r>
            <a:r>
              <a:rPr lang="en-US" dirty="0" err="1" smtClean="0"/>
              <a:t>pia</a:t>
            </a:r>
            <a:r>
              <a:rPr lang="en-US" dirty="0" smtClean="0"/>
              <a:t> mater occurs.</a:t>
            </a:r>
          </a:p>
          <a:p>
            <a:r>
              <a:rPr lang="en-US" dirty="0" smtClean="0"/>
              <a:t> Since there is little room for expansion within the cranial vault, the inflammation may cause increased intracranial pressure.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336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Cerebrospinal fluid (CSF) flows in the subarachnoid space, where inflammatory cellular material from the affected </a:t>
            </a:r>
            <a:r>
              <a:rPr lang="en-US" dirty="0" err="1" smtClean="0"/>
              <a:t>meningeal</a:t>
            </a:r>
            <a:r>
              <a:rPr lang="en-US" dirty="0" smtClean="0"/>
              <a:t> tissue enters and </a:t>
            </a:r>
            <a:r>
              <a:rPr lang="en-US" dirty="0" err="1" smtClean="0"/>
              <a:t>accumulatesin</a:t>
            </a:r>
            <a:r>
              <a:rPr lang="en-US" dirty="0" smtClean="0"/>
              <a:t> the subarachnoid space, thereby increasing the CSF cell count .</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337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8991600" cy="5105400"/>
          </a:xfrm>
        </p:spPr>
        <p:txBody>
          <a:bodyPr>
            <a:noAutofit/>
          </a:bodyPr>
          <a:lstStyle/>
          <a:p>
            <a:r>
              <a:rPr lang="en-US" dirty="0" smtClean="0"/>
              <a:t>Headache and fever are frequently the initial symptoms.</a:t>
            </a:r>
          </a:p>
          <a:p>
            <a:r>
              <a:rPr lang="en-US" dirty="0" smtClean="0"/>
              <a:t> Fever tends to remain high throughout the course of the illness.</a:t>
            </a:r>
          </a:p>
          <a:p>
            <a:r>
              <a:rPr lang="en-US" dirty="0" err="1" smtClean="0"/>
              <a:t>Nuchal</a:t>
            </a:r>
            <a:r>
              <a:rPr lang="en-US" dirty="0" smtClean="0"/>
              <a:t> rigidity (stiff neck) is an early sign. Any attempts at flexion of the head are difficult because of spasms in the muscles of the neck. Forceful flexion causes severe pain.</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338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Positive </a:t>
            </a:r>
            <a:r>
              <a:rPr lang="en-US" dirty="0" err="1" smtClean="0"/>
              <a:t>Kernig’s</a:t>
            </a:r>
            <a:r>
              <a:rPr lang="en-US" dirty="0" smtClean="0"/>
              <a:t> sign: When the patient is lying with the thigh flexed on the abdomen, the leg cannot be completely extended</a:t>
            </a:r>
          </a:p>
          <a:p>
            <a:r>
              <a:rPr lang="en-US" dirty="0" smtClean="0"/>
              <a:t>Positive </a:t>
            </a:r>
            <a:r>
              <a:rPr lang="en-US" dirty="0" err="1" smtClean="0"/>
              <a:t>Brudzinski’s</a:t>
            </a:r>
            <a:r>
              <a:rPr lang="en-US" dirty="0" smtClean="0"/>
              <a:t> sign: When the patient’s neck is </a:t>
            </a:r>
            <a:r>
              <a:rPr lang="en-US" dirty="0" err="1" smtClean="0"/>
              <a:t>flexed,flexion</a:t>
            </a:r>
            <a:r>
              <a:rPr lang="en-US" dirty="0" smtClean="0"/>
              <a:t> of the knees and hips is produced; when passive flexion of the lower extremity of one side is made, a similar movement is seen in the opposite extremity.</a:t>
            </a:r>
          </a:p>
          <a:p>
            <a:r>
              <a:rPr lang="en-US" dirty="0" smtClean="0"/>
              <a:t>Photophobia: (extreme sensitivity to light).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339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pituitary gland is located in the </a:t>
            </a:r>
            <a:r>
              <a:rPr lang="en-US" dirty="0" err="1" smtClean="0"/>
              <a:t>sella</a:t>
            </a:r>
            <a:r>
              <a:rPr lang="en-US" dirty="0" smtClean="0"/>
              <a:t> </a:t>
            </a:r>
            <a:r>
              <a:rPr lang="en-US" dirty="0" err="1" smtClean="0"/>
              <a:t>turcica</a:t>
            </a:r>
            <a:r>
              <a:rPr lang="en-US" dirty="0" smtClean="0"/>
              <a:t> at the base of the brain and is connected to the hypothalamus. The pituitary is a common site for brain tumors in adults.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A rash can be a striking feature of </a:t>
            </a:r>
            <a:r>
              <a:rPr lang="en-US" i="1" dirty="0" smtClean="0"/>
              <a:t>N. </a:t>
            </a:r>
            <a:r>
              <a:rPr lang="en-US" i="1" dirty="0" err="1" smtClean="0"/>
              <a:t>meningitidis</a:t>
            </a:r>
            <a:r>
              <a:rPr lang="en-US" i="1" dirty="0" smtClean="0"/>
              <a:t> infection.</a:t>
            </a:r>
          </a:p>
          <a:p>
            <a:r>
              <a:rPr lang="en-US" dirty="0" smtClean="0"/>
              <a:t>Disorientation and memory impairment are common early in the course of the illness</a:t>
            </a:r>
          </a:p>
          <a:p>
            <a:r>
              <a:rPr lang="en-US" dirty="0" smtClean="0"/>
              <a:t>Seizures and increased intracranial pressure (ICP) are also associated with meningitis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340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4525963"/>
          </a:xfrm>
        </p:spPr>
        <p:txBody>
          <a:bodyPr/>
          <a:lstStyle/>
          <a:p>
            <a:r>
              <a:rPr lang="en-US" dirty="0" smtClean="0"/>
              <a:t>Lumbar puncture is the main diagnostic test to obtain CSF for culture and Gram staining to identify the causative organism.</a:t>
            </a:r>
          </a:p>
        </p:txBody>
      </p:sp>
      <p:sp>
        <p:nvSpPr>
          <p:cNvPr id="4" name="Slide Number Placeholder 3"/>
          <p:cNvSpPr>
            <a:spLocks noGrp="1"/>
          </p:cNvSpPr>
          <p:nvPr>
            <p:ph type="sldNum" sz="quarter" idx="12"/>
          </p:nvPr>
        </p:nvSpPr>
        <p:spPr/>
        <p:txBody>
          <a:bodyPr/>
          <a:lstStyle/>
          <a:p>
            <a:fld id="{DCB281E3-6315-402F-999E-57BB30D3C3C3}" type="slidenum">
              <a:rPr lang="en-US" smtClean="0"/>
              <a:pPr/>
              <a:t>341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Early administration of an antibiotic that crosses the blood–brain barrier into the subarachnoid space in sufficient concentration to halt the multiplication of bacteria.</a:t>
            </a:r>
          </a:p>
          <a:p>
            <a:r>
              <a:rPr lang="en-US" dirty="0" smtClean="0"/>
              <a:t>Penicillin antibiotics (eg, </a:t>
            </a:r>
            <a:r>
              <a:rPr lang="en-US" dirty="0" err="1" smtClean="0"/>
              <a:t>ampicillin</a:t>
            </a:r>
            <a:r>
              <a:rPr lang="en-US" dirty="0" smtClean="0"/>
              <a:t>, </a:t>
            </a:r>
            <a:r>
              <a:rPr lang="en-US" dirty="0" err="1" smtClean="0"/>
              <a:t>piperacillin</a:t>
            </a:r>
            <a:r>
              <a:rPr lang="en-US" dirty="0" smtClean="0"/>
              <a:t>) or one of the </a:t>
            </a:r>
            <a:r>
              <a:rPr lang="en-US" dirty="0" err="1" smtClean="0"/>
              <a:t>cephalosporins</a:t>
            </a:r>
            <a:r>
              <a:rPr lang="en-US" dirty="0" smtClean="0"/>
              <a:t> (eg, </a:t>
            </a:r>
            <a:r>
              <a:rPr lang="en-US" dirty="0" err="1" smtClean="0"/>
              <a:t>ceftriaxone</a:t>
            </a:r>
            <a:r>
              <a:rPr lang="en-US" dirty="0" smtClean="0"/>
              <a:t> sodium, </a:t>
            </a:r>
            <a:r>
              <a:rPr lang="en-US" dirty="0" err="1" smtClean="0"/>
              <a:t>cefotaxime</a:t>
            </a:r>
            <a:r>
              <a:rPr lang="en-US" dirty="0" smtClean="0"/>
              <a:t> sodium) are used. </a:t>
            </a:r>
          </a:p>
          <a:p>
            <a:r>
              <a:rPr lang="en-US" dirty="0" err="1" smtClean="0"/>
              <a:t>Vancomycin</a:t>
            </a:r>
            <a:r>
              <a:rPr lang="en-US" dirty="0" smtClean="0"/>
              <a:t> hydrochloride alone or in combination with </a:t>
            </a:r>
            <a:r>
              <a:rPr lang="en-US" dirty="0" err="1" smtClean="0"/>
              <a:t>rifampin</a:t>
            </a:r>
            <a:r>
              <a:rPr lang="en-US" dirty="0" smtClean="0"/>
              <a:t> may be used if resistant strains of bacteria are identified.</a:t>
            </a:r>
          </a:p>
          <a:p>
            <a:pPr>
              <a:buNone/>
            </a:pPr>
            <a:endParaRPr lang="en-US"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342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normAutofit/>
          </a:bodyPr>
          <a:lstStyle/>
          <a:p>
            <a:r>
              <a:rPr lang="en-US" dirty="0" err="1" smtClean="0"/>
              <a:t>Dexamethasone</a:t>
            </a:r>
            <a:r>
              <a:rPr lang="en-US" dirty="0" smtClean="0"/>
              <a:t> has been shown to be beneficial as adjunct therapy in the treatment of acute bacterial meningitis.</a:t>
            </a:r>
          </a:p>
          <a:p>
            <a:r>
              <a:rPr lang="en-US" dirty="0" smtClean="0"/>
              <a:t>Dehydration and shock are treated with fluid volume expanders.</a:t>
            </a:r>
          </a:p>
          <a:p>
            <a:r>
              <a:rPr lang="en-US" dirty="0" smtClean="0"/>
              <a:t>Seizures, which may occur in the early course of the </a:t>
            </a:r>
            <a:r>
              <a:rPr lang="en-US" dirty="0" err="1" smtClean="0"/>
              <a:t>disease,are</a:t>
            </a:r>
            <a:r>
              <a:rPr lang="en-US" dirty="0" smtClean="0"/>
              <a:t> controlled with </a:t>
            </a:r>
            <a:r>
              <a:rPr lang="en-US" dirty="0" err="1" smtClean="0"/>
              <a:t>phenytoin</a:t>
            </a:r>
            <a:r>
              <a:rPr lang="en-US" dirty="0" smtClean="0"/>
              <a:t> (</a:t>
            </a:r>
            <a:r>
              <a:rPr lang="en-US" dirty="0" err="1" smtClean="0"/>
              <a:t>Dilantin</a:t>
            </a:r>
            <a:r>
              <a:rPr lang="en-US" dirty="0" smtClean="0"/>
              <a:t>).</a:t>
            </a:r>
          </a:p>
          <a:p>
            <a:r>
              <a:rPr lang="en-US" dirty="0" smtClean="0"/>
              <a:t> Increased ICP is treated as necessary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343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Neurologic status and vital signs are continually assessed.</a:t>
            </a:r>
          </a:p>
          <a:p>
            <a:r>
              <a:rPr lang="en-US" dirty="0" smtClean="0"/>
              <a:t>Pulse </a:t>
            </a:r>
            <a:r>
              <a:rPr lang="en-US" dirty="0" err="1" smtClean="0"/>
              <a:t>oximetry</a:t>
            </a:r>
            <a:r>
              <a:rPr lang="en-US" dirty="0" smtClean="0"/>
              <a:t> and arterial blood gas values are used to quickly identify the need for respiratory support as the increasing ICP compromises the brain stem.</a:t>
            </a:r>
          </a:p>
          <a:p>
            <a:r>
              <a:rPr lang="en-US" dirty="0" smtClean="0"/>
              <a:t> Insertion of a cuffed </a:t>
            </a:r>
            <a:r>
              <a:rPr lang="en-US" dirty="0" err="1" smtClean="0"/>
              <a:t>endotracheal</a:t>
            </a:r>
            <a:r>
              <a:rPr lang="en-US" dirty="0" smtClean="0"/>
              <a:t> tube (or tracheotomy) and mechanical ventilation may be necessary to maintain adequate tissue oxygenation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344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normAutofit/>
          </a:bodyPr>
          <a:lstStyle/>
          <a:p>
            <a:r>
              <a:rPr lang="en-US" dirty="0" smtClean="0"/>
              <a:t>Intravenous(IV) fluid replacement may be prescribed, but care is taken not to increase the ICP.</a:t>
            </a:r>
          </a:p>
          <a:p>
            <a:r>
              <a:rPr lang="en-US" dirty="0" smtClean="0"/>
              <a:t>Fevers are managed with antipyretics.</a:t>
            </a:r>
          </a:p>
          <a:p>
            <a:r>
              <a:rPr lang="en-US" dirty="0" smtClean="0"/>
              <a:t>Protecting the patient from injury secondary to seizure activity or altered level of consciousness</a:t>
            </a:r>
          </a:p>
          <a:p>
            <a:r>
              <a:rPr lang="en-US" dirty="0" smtClean="0"/>
              <a:t>Preventing complications associated with immobility, such as pressure ulcers and pneumonia</a:t>
            </a:r>
          </a:p>
          <a:p>
            <a:r>
              <a:rPr lang="en-US" dirty="0" smtClean="0"/>
              <a:t> Instituting droplet precautions until 24 hours after the initiation of antibiotic therapy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345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An important aspect of the nurse’s role is to support the patient and to assist the family in identifying</a:t>
            </a:r>
          </a:p>
          <a:p>
            <a:pPr>
              <a:buNone/>
            </a:pPr>
            <a:r>
              <a:rPr lang="en-US" dirty="0" smtClean="0"/>
              <a:t>others who can be supportive to them during the crisis.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346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BRAIN ABSCESS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A brain abscess is a collection of infectious material within the tissue of the brain.</a:t>
            </a:r>
          </a:p>
          <a:p>
            <a:r>
              <a:rPr lang="en-US" dirty="0" smtClean="0"/>
              <a:t> </a:t>
            </a:r>
            <a:r>
              <a:rPr lang="en-US" b="1" dirty="0" smtClean="0"/>
              <a:t>It may occur by </a:t>
            </a:r>
            <a:r>
              <a:rPr lang="en-US" dirty="0" smtClean="0"/>
              <a:t>direct invasion of the brain</a:t>
            </a:r>
          </a:p>
          <a:p>
            <a:pPr>
              <a:buNone/>
            </a:pPr>
            <a:r>
              <a:rPr lang="en-US" dirty="0" smtClean="0"/>
              <a:t>from intracranial trauma or surgery; by spread of infection from nearby sites, such as the sinuses, ears, and teeth.</a:t>
            </a:r>
          </a:p>
          <a:p>
            <a:r>
              <a:rPr lang="en-US" b="1" dirty="0" smtClean="0"/>
              <a:t>To prevent </a:t>
            </a:r>
            <a:r>
              <a:rPr lang="en-US" dirty="0" smtClean="0"/>
              <a:t>brain abscess, </a:t>
            </a:r>
            <a:r>
              <a:rPr lang="en-US" dirty="0" err="1" smtClean="0"/>
              <a:t>otitis</a:t>
            </a:r>
            <a:r>
              <a:rPr lang="en-US" dirty="0" smtClean="0"/>
              <a:t> media, </a:t>
            </a:r>
            <a:r>
              <a:rPr lang="en-US" dirty="0" err="1" smtClean="0"/>
              <a:t>mastoiditis</a:t>
            </a:r>
            <a:r>
              <a:rPr lang="en-US" dirty="0" smtClean="0"/>
              <a:t>, </a:t>
            </a:r>
            <a:r>
              <a:rPr lang="en-US" dirty="0" err="1" smtClean="0"/>
              <a:t>sinusitis,dental</a:t>
            </a:r>
            <a:r>
              <a:rPr lang="en-US" dirty="0" smtClean="0"/>
              <a:t> infections, and systemic infections should be treated promptly.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347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Headache, usually worse in the morning, is the most prevailing symptom. </a:t>
            </a:r>
          </a:p>
          <a:p>
            <a:r>
              <a:rPr lang="en-US" dirty="0" smtClean="0"/>
              <a:t>Vomiting.</a:t>
            </a:r>
          </a:p>
          <a:p>
            <a:r>
              <a:rPr lang="en-US" dirty="0" smtClean="0"/>
              <a:t> Focal neurologic signs (weakness of an extremity, decreasing vision, seizures) may occur, depending on the site of the abscess. </a:t>
            </a:r>
          </a:p>
          <a:p>
            <a:r>
              <a:rPr lang="en-US" dirty="0" smtClean="0"/>
              <a:t>Changes in mental status, as reflected in</a:t>
            </a:r>
          </a:p>
          <a:p>
            <a:pPr>
              <a:buNone/>
            </a:pPr>
            <a:r>
              <a:rPr lang="en-US" dirty="0" smtClean="0"/>
              <a:t>lethargic, confused, irritable, or disoriented behavior. </a:t>
            </a:r>
          </a:p>
          <a:p>
            <a:r>
              <a:rPr lang="en-US" dirty="0" smtClean="0"/>
              <a:t>Fever may or may not be present.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348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4525963"/>
          </a:xfrm>
        </p:spPr>
        <p:txBody>
          <a:bodyPr/>
          <a:lstStyle/>
          <a:p>
            <a:r>
              <a:rPr lang="en-US" dirty="0" smtClean="0"/>
              <a:t>A computed tomography (CT) scan is invaluable in locating the site of the abscess.</a:t>
            </a:r>
          </a:p>
          <a:p>
            <a:r>
              <a:rPr lang="en-US" dirty="0" smtClean="0"/>
              <a:t>A magnetic resonance imaging (MRI) scan is  also useful.</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349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b="1" dirty="0" smtClean="0"/>
              <a:t>Brain Stem. </a:t>
            </a:r>
            <a:r>
              <a:rPr lang="en-US" dirty="0" smtClean="0"/>
              <a:t>The brain stem consists of the midbrain, </a:t>
            </a:r>
            <a:r>
              <a:rPr lang="en-US" dirty="0" err="1" smtClean="0"/>
              <a:t>pons</a:t>
            </a:r>
            <a:r>
              <a:rPr lang="en-US" dirty="0" smtClean="0"/>
              <a:t>, and medulla oblongata. </a:t>
            </a:r>
          </a:p>
          <a:p>
            <a:r>
              <a:rPr lang="en-US" dirty="0" smtClean="0"/>
              <a:t>The midbrain connects the </a:t>
            </a:r>
            <a:r>
              <a:rPr lang="en-US" dirty="0" err="1" smtClean="0"/>
              <a:t>pons</a:t>
            </a:r>
            <a:r>
              <a:rPr lang="en-US" dirty="0" smtClean="0"/>
              <a:t> and the cerebellum with the cerebral hemispheres; it contains sensory and motor pathways and serves as the center for auditory and visual reflexes.</a:t>
            </a:r>
          </a:p>
          <a:p>
            <a:r>
              <a:rPr lang="en-US" dirty="0" smtClean="0"/>
              <a:t>Cranial nerves III and IV originate in the midbrain.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normAutofit fontScale="92500"/>
          </a:bodyPr>
          <a:lstStyle/>
          <a:p>
            <a:r>
              <a:rPr lang="en-US" dirty="0" smtClean="0"/>
              <a:t>Brain abscess is treated with antimicrobial therapy and surgical incision or aspiration.</a:t>
            </a:r>
          </a:p>
          <a:p>
            <a:r>
              <a:rPr lang="en-US" dirty="0" smtClean="0"/>
              <a:t>Penicillin G (20 million U) and </a:t>
            </a:r>
            <a:r>
              <a:rPr lang="en-US" dirty="0" err="1" smtClean="0"/>
              <a:t>chloramphenicol</a:t>
            </a:r>
            <a:r>
              <a:rPr lang="en-US" dirty="0" smtClean="0"/>
              <a:t> (4 to 6 g/day given intravenously in divided doses) are given.</a:t>
            </a:r>
          </a:p>
          <a:p>
            <a:r>
              <a:rPr lang="en-US" dirty="0" smtClean="0"/>
              <a:t>Corticosteroids may be prescribed to help reduce the inflammatory cerebral edema if the patient shows</a:t>
            </a:r>
          </a:p>
          <a:p>
            <a:pPr>
              <a:buNone/>
            </a:pPr>
            <a:r>
              <a:rPr lang="en-US" dirty="0" smtClean="0"/>
              <a:t>evidence of an increasing neurologic deficit.</a:t>
            </a:r>
          </a:p>
          <a:p>
            <a:r>
              <a:rPr lang="en-US" dirty="0" smtClean="0"/>
              <a:t> </a:t>
            </a:r>
            <a:r>
              <a:rPr lang="en-US" dirty="0" err="1" smtClean="0"/>
              <a:t>Antiseizure</a:t>
            </a:r>
            <a:r>
              <a:rPr lang="en-US" dirty="0" smtClean="0"/>
              <a:t> medications (</a:t>
            </a:r>
            <a:r>
              <a:rPr lang="en-US" dirty="0" err="1" smtClean="0"/>
              <a:t>phenytoin</a:t>
            </a:r>
            <a:r>
              <a:rPr lang="en-US" dirty="0" smtClean="0"/>
              <a:t>, </a:t>
            </a:r>
            <a:r>
              <a:rPr lang="en-US" dirty="0" err="1" smtClean="0"/>
              <a:t>phenobarbital</a:t>
            </a:r>
            <a:r>
              <a:rPr lang="en-US" dirty="0" smtClean="0"/>
              <a:t>) may be prescribed to prevent seizures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350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Management</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Ongoing neurologic assessment alerts the nurse to changes in ICP.</a:t>
            </a:r>
          </a:p>
          <a:p>
            <a:r>
              <a:rPr lang="en-US" dirty="0" smtClean="0"/>
              <a:t>Patient safety is also a key nursing responsibility. Injury may result from decreased level of consciousness and falls related to motor weakness or seizures.</a:t>
            </a:r>
          </a:p>
          <a:p>
            <a:r>
              <a:rPr lang="en-US" dirty="0" smtClean="0"/>
              <a:t>The nurse must assess the family’s ability</a:t>
            </a:r>
          </a:p>
          <a:p>
            <a:pPr>
              <a:buNone/>
            </a:pPr>
            <a:r>
              <a:rPr lang="en-US" dirty="0" smtClean="0"/>
              <a:t>to express their distress at the patient’s condition, cope with the patient’s illness and deficits, and obtain support.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351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ENCEPHALITIS</a:t>
            </a:r>
            <a:endParaRPr lang="en-US" dirty="0"/>
          </a:p>
        </p:txBody>
      </p:sp>
      <p:sp>
        <p:nvSpPr>
          <p:cNvPr id="3" name="Content Placeholder 2"/>
          <p:cNvSpPr>
            <a:spLocks noGrp="1"/>
          </p:cNvSpPr>
          <p:nvPr>
            <p:ph idx="1"/>
          </p:nvPr>
        </p:nvSpPr>
        <p:spPr>
          <a:xfrm>
            <a:off x="0" y="1600200"/>
            <a:ext cx="9144000" cy="5257800"/>
          </a:xfrm>
        </p:spPr>
        <p:txBody>
          <a:bodyPr>
            <a:normAutofit fontScale="92500"/>
          </a:bodyPr>
          <a:lstStyle/>
          <a:p>
            <a:r>
              <a:rPr lang="en-US" dirty="0" smtClean="0"/>
              <a:t>Encephalitis is an acute inflammatory process of the brain tissue.</a:t>
            </a:r>
          </a:p>
          <a:p>
            <a:r>
              <a:rPr lang="en-US" dirty="0" smtClean="0"/>
              <a:t>Herpes simplex virus (HSV) is the most common cause of acute encephalitis.</a:t>
            </a:r>
          </a:p>
          <a:p>
            <a:r>
              <a:rPr lang="en-US" dirty="0" smtClean="0"/>
              <a:t>The initial symptoms include fever, headache, confusion, and behavioral abnormalities</a:t>
            </a:r>
          </a:p>
          <a:p>
            <a:r>
              <a:rPr lang="en-US" dirty="0" smtClean="0"/>
              <a:t>Focal neurologic symptoms reflect the areas of cerebral</a:t>
            </a:r>
          </a:p>
          <a:p>
            <a:pPr>
              <a:buNone/>
            </a:pPr>
            <a:r>
              <a:rPr lang="en-US" dirty="0" smtClean="0"/>
              <a:t>inflammation and necrosis and include behavioral </a:t>
            </a:r>
            <a:r>
              <a:rPr lang="en-US" dirty="0" err="1" smtClean="0"/>
              <a:t>change,focal</a:t>
            </a:r>
            <a:r>
              <a:rPr lang="en-US" dirty="0" smtClean="0"/>
              <a:t> seizures, dysphasia, </a:t>
            </a:r>
            <a:r>
              <a:rPr lang="en-US" dirty="0" err="1" smtClean="0"/>
              <a:t>hemiparesis</a:t>
            </a:r>
            <a:r>
              <a:rPr lang="en-US" dirty="0" smtClean="0"/>
              <a:t>, and altered level of consciousness.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352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err="1" smtClean="0"/>
              <a:t>Neuroimaging</a:t>
            </a:r>
            <a:r>
              <a:rPr lang="en-US" dirty="0" smtClean="0"/>
              <a:t> studies, electroencephalography (EEG), and CSF examination are used to diagnose HSV encephalitis.</a:t>
            </a:r>
          </a:p>
          <a:p>
            <a:r>
              <a:rPr lang="en-US" dirty="0" smtClean="0"/>
              <a:t>Acyclovir , an antiviral agent, is the medication of choice in HSV treatment.</a:t>
            </a:r>
          </a:p>
          <a:p>
            <a:r>
              <a:rPr lang="en-US" dirty="0" smtClean="0"/>
              <a:t>Other causes of encephalitis are Fungal and Arthropod borne encephalitis.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353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354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OBJECTIVE</a:t>
            </a:r>
            <a:endParaRPr lang="en-US" dirty="0"/>
          </a:p>
        </p:txBody>
      </p:sp>
      <p:sp>
        <p:nvSpPr>
          <p:cNvPr id="3" name="Content Placeholder 2"/>
          <p:cNvSpPr>
            <a:spLocks noGrp="1"/>
          </p:cNvSpPr>
          <p:nvPr>
            <p:ph idx="1"/>
          </p:nvPr>
        </p:nvSpPr>
        <p:spPr>
          <a:xfrm>
            <a:off x="0" y="1600200"/>
            <a:ext cx="9144000" cy="4525963"/>
          </a:xfrm>
        </p:spPr>
        <p:txBody>
          <a:bodyPr/>
          <a:lstStyle/>
          <a:p>
            <a:pPr>
              <a:buNone/>
            </a:pPr>
            <a:r>
              <a:rPr lang="en-US" dirty="0" smtClean="0"/>
              <a:t>At the end of the lesson the learner should be able to;. </a:t>
            </a:r>
          </a:p>
          <a:p>
            <a:r>
              <a:rPr lang="en-US" dirty="0" smtClean="0"/>
              <a:t>Describe the </a:t>
            </a:r>
            <a:r>
              <a:rPr lang="en-US" dirty="0" err="1" smtClean="0"/>
              <a:t>pathophysiology</a:t>
            </a:r>
            <a:r>
              <a:rPr lang="en-US" dirty="0" smtClean="0"/>
              <a:t>, clinical manifestations, and medical and nursing management of multiple sclerosis, myasthenia </a:t>
            </a:r>
            <a:r>
              <a:rPr lang="en-US" dirty="0" err="1" smtClean="0"/>
              <a:t>gravis,and</a:t>
            </a:r>
            <a:r>
              <a:rPr lang="en-US" dirty="0" smtClean="0"/>
              <a:t> </a:t>
            </a:r>
            <a:r>
              <a:rPr lang="en-US" dirty="0" err="1" smtClean="0"/>
              <a:t>Guillain-Barré</a:t>
            </a:r>
            <a:r>
              <a:rPr lang="en-US" dirty="0" smtClean="0"/>
              <a:t> syndrome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355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MANAGEMENT</a:t>
            </a:r>
            <a:endParaRPr lang="en-US" dirty="0"/>
          </a:p>
        </p:txBody>
      </p:sp>
      <p:sp>
        <p:nvSpPr>
          <p:cNvPr id="3" name="Content Placeholder 2"/>
          <p:cNvSpPr>
            <a:spLocks noGrp="1"/>
          </p:cNvSpPr>
          <p:nvPr>
            <p:ph idx="1"/>
          </p:nvPr>
        </p:nvSpPr>
        <p:spPr>
          <a:xfrm>
            <a:off x="0" y="1600200"/>
            <a:ext cx="9144000" cy="5105400"/>
          </a:xfrm>
        </p:spPr>
        <p:txBody>
          <a:bodyPr>
            <a:normAutofit/>
          </a:bodyPr>
          <a:lstStyle/>
          <a:p>
            <a:pPr>
              <a:buNone/>
            </a:pPr>
            <a:r>
              <a:rPr lang="en-US" dirty="0" smtClean="0"/>
              <a:t>At the end of the lesson the learner should be able to;</a:t>
            </a:r>
          </a:p>
          <a:p>
            <a:r>
              <a:rPr lang="en-US" dirty="0" smtClean="0"/>
              <a:t>Describe Autoimmune disorders.</a:t>
            </a:r>
          </a:p>
          <a:p>
            <a:r>
              <a:rPr lang="en-US" dirty="0" smtClean="0"/>
              <a:t>Explain medical management of a patient with autoimmune disorders.</a:t>
            </a:r>
          </a:p>
          <a:p>
            <a:r>
              <a:rPr lang="en-US" dirty="0" smtClean="0"/>
              <a:t>Use Nursing process as a </a:t>
            </a:r>
            <a:r>
              <a:rPr lang="en-US" smtClean="0"/>
              <a:t>framework in management </a:t>
            </a:r>
            <a:r>
              <a:rPr lang="en-US" dirty="0" smtClean="0"/>
              <a:t>of patients with autoimmune disorders.</a:t>
            </a:r>
          </a:p>
          <a:p>
            <a:endParaRPr lang="en-US"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356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SCLEROSIS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Multiple sclerosis (MS) is an immune-mediated progressive </a:t>
            </a:r>
            <a:r>
              <a:rPr lang="en-US" dirty="0" err="1" smtClean="0"/>
              <a:t>demyelinating</a:t>
            </a:r>
            <a:r>
              <a:rPr lang="en-US" dirty="0" smtClean="0"/>
              <a:t> disease of the CNS. </a:t>
            </a:r>
          </a:p>
          <a:p>
            <a:r>
              <a:rPr lang="en-US" dirty="0" err="1" smtClean="0"/>
              <a:t>Demyelination</a:t>
            </a:r>
            <a:r>
              <a:rPr lang="en-US" dirty="0" smtClean="0"/>
              <a:t> refers to the destruction of myelin, the fatty and protein material that surrounds certain nerve fibers in the brain and spinal cord; it results in impaired transmission of nerve impulses. </a:t>
            </a:r>
          </a:p>
          <a:p>
            <a:r>
              <a:rPr lang="en-US" dirty="0" smtClean="0"/>
              <a:t>MS typically presents in young adults ages 20 to 40, and it affects women more frequently than men.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357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r>
              <a:rPr lang="en-US" sz="3500" dirty="0" smtClean="0"/>
              <a:t>The signs and symptoms of MS are varied and multiple, reflecting the location of the lesion (plaque) or combination of </a:t>
            </a:r>
            <a:r>
              <a:rPr lang="en-US" sz="3500" dirty="0" err="1" smtClean="0"/>
              <a:t>lesions.They</a:t>
            </a:r>
            <a:r>
              <a:rPr lang="en-US" sz="3500" dirty="0" smtClean="0"/>
              <a:t> include:-</a:t>
            </a:r>
          </a:p>
          <a:p>
            <a:pPr>
              <a:buNone/>
            </a:pPr>
            <a:r>
              <a:rPr lang="en-US" sz="3500" dirty="0" smtClean="0"/>
              <a:t>	- fatigue</a:t>
            </a:r>
          </a:p>
          <a:p>
            <a:pPr>
              <a:buNone/>
            </a:pPr>
            <a:r>
              <a:rPr lang="en-US" sz="3500" dirty="0" smtClean="0"/>
              <a:t>	- depression</a:t>
            </a:r>
          </a:p>
          <a:p>
            <a:pPr>
              <a:buNone/>
            </a:pPr>
            <a:r>
              <a:rPr lang="en-US" sz="3500" dirty="0" smtClean="0"/>
              <a:t>	- weakness</a:t>
            </a:r>
          </a:p>
          <a:p>
            <a:pPr>
              <a:buNone/>
            </a:pPr>
            <a:r>
              <a:rPr lang="en-US" sz="3500" dirty="0" smtClean="0"/>
              <a:t>	- numbness,</a:t>
            </a:r>
          </a:p>
          <a:p>
            <a:pPr>
              <a:buNone/>
            </a:pPr>
            <a:r>
              <a:rPr lang="en-US" sz="3500" dirty="0" smtClean="0"/>
              <a:t>	- difficulty in coordination,</a:t>
            </a:r>
          </a:p>
          <a:p>
            <a:pPr>
              <a:buNone/>
            </a:pPr>
            <a:r>
              <a:rPr lang="en-US" sz="3500" dirty="0" smtClean="0"/>
              <a:t>	- loss of balance, and </a:t>
            </a:r>
          </a:p>
          <a:p>
            <a:pPr>
              <a:buNone/>
            </a:pPr>
            <a:r>
              <a:rPr lang="en-US" sz="3500" dirty="0" smtClean="0"/>
              <a:t>	- pain</a:t>
            </a:r>
            <a:r>
              <a:rPr lang="en-US" dirty="0" smtClean="0"/>
              <a:t>.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358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sz="3600" dirty="0" smtClean="0"/>
              <a:t>Visual disturbances due to lesions in the optic nerves or their connections may include blurring of vision, </a:t>
            </a:r>
            <a:r>
              <a:rPr lang="en-US" sz="3600" dirty="0" err="1" smtClean="0"/>
              <a:t>diplopia</a:t>
            </a:r>
            <a:r>
              <a:rPr lang="en-US" sz="3600" dirty="0" smtClean="0"/>
              <a:t>, patchy blindness (</a:t>
            </a:r>
            <a:r>
              <a:rPr lang="en-US" sz="3600" dirty="0" err="1" smtClean="0"/>
              <a:t>scotoma</a:t>
            </a:r>
            <a:r>
              <a:rPr lang="en-US" sz="3600" dirty="0" smtClean="0"/>
              <a:t>), and total blindness.</a:t>
            </a:r>
          </a:p>
          <a:p>
            <a:r>
              <a:rPr lang="en-US" sz="3600" b="1" dirty="0" smtClean="0"/>
              <a:t>Spasticity </a:t>
            </a:r>
            <a:r>
              <a:rPr lang="en-US" sz="3600" dirty="0" smtClean="0"/>
              <a:t>(muscle </a:t>
            </a:r>
            <a:r>
              <a:rPr lang="en-US" sz="3600" dirty="0" err="1" smtClean="0"/>
              <a:t>hypertonicity</a:t>
            </a:r>
            <a:r>
              <a:rPr lang="en-US" sz="3600" dirty="0" smtClean="0"/>
              <a:t>) of the extremities and loss of the abdominal reflexes are due to involvement of the main motor pathways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359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normAutofit fontScale="92500"/>
          </a:bodyPr>
          <a:lstStyle/>
          <a:p>
            <a:r>
              <a:rPr lang="en-US" dirty="0" smtClean="0"/>
              <a:t>The </a:t>
            </a:r>
            <a:r>
              <a:rPr lang="en-US" dirty="0" err="1" smtClean="0"/>
              <a:t>pons</a:t>
            </a:r>
            <a:r>
              <a:rPr lang="en-US" dirty="0" smtClean="0"/>
              <a:t> is situated in front of the cerebellum between</a:t>
            </a:r>
          </a:p>
          <a:p>
            <a:pPr>
              <a:buNone/>
            </a:pPr>
            <a:r>
              <a:rPr lang="en-US" dirty="0" smtClean="0"/>
              <a:t>the midbrain and the medulla and is a bridge between the two halves of the cerebellum, and between the medulla and the cerebrum. </a:t>
            </a:r>
          </a:p>
          <a:p>
            <a:r>
              <a:rPr lang="en-US" dirty="0" smtClean="0"/>
              <a:t>Cranial nerves </a:t>
            </a:r>
            <a:r>
              <a:rPr lang="en-US" b="1" dirty="0" smtClean="0"/>
              <a:t>V through VIII</a:t>
            </a:r>
            <a:r>
              <a:rPr lang="en-US" dirty="0" smtClean="0"/>
              <a:t> connect to the brain in</a:t>
            </a:r>
          </a:p>
          <a:p>
            <a:pPr>
              <a:buNone/>
            </a:pPr>
            <a:r>
              <a:rPr lang="en-US" dirty="0" smtClean="0"/>
              <a:t>the </a:t>
            </a:r>
            <a:r>
              <a:rPr lang="en-US" dirty="0" err="1" smtClean="0"/>
              <a:t>pons</a:t>
            </a:r>
            <a:r>
              <a:rPr lang="en-US" dirty="0" smtClean="0"/>
              <a:t>. </a:t>
            </a:r>
          </a:p>
          <a:p>
            <a:r>
              <a:rPr lang="en-US" dirty="0" smtClean="0"/>
              <a:t>The </a:t>
            </a:r>
            <a:r>
              <a:rPr lang="en-US" dirty="0" err="1" smtClean="0"/>
              <a:t>pons</a:t>
            </a:r>
            <a:r>
              <a:rPr lang="en-US" dirty="0" smtClean="0"/>
              <a:t> contains motor and sensory pathways. Portions of the </a:t>
            </a:r>
            <a:r>
              <a:rPr lang="en-US" dirty="0" err="1" smtClean="0"/>
              <a:t>pons</a:t>
            </a:r>
            <a:r>
              <a:rPr lang="en-US" dirty="0" smtClean="0"/>
              <a:t> also control the heart, respiration, and blood pressure.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MRI is the primary diagnostic tool for visualizing plaques, documenting disease activity, and evaluating the effect of treatment.</a:t>
            </a:r>
          </a:p>
          <a:p>
            <a:r>
              <a:rPr lang="en-US" dirty="0" smtClean="0"/>
              <a:t>Electrophoresis of CSF identifies the presence of antibodies.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No cure exists for MS. An individualized, organized, and rational treatment program is indicated to relieve the patient’s symptoms and provide continuing support, particularly for individuals</a:t>
            </a:r>
          </a:p>
          <a:p>
            <a:pPr>
              <a:buNone/>
            </a:pPr>
            <a:r>
              <a:rPr lang="en-US" dirty="0" smtClean="0"/>
              <a:t>with cognitive changes , who may need more structure and support. </a:t>
            </a:r>
          </a:p>
          <a:p>
            <a:r>
              <a:rPr lang="en-US" dirty="0" smtClean="0"/>
              <a:t>The goals of treatment are to delay the progression of the disease, manage chronic symptoms, and treat acute exacerbations.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PHARMACOLOGIC THERAPY</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The </a:t>
            </a:r>
            <a:r>
              <a:rPr lang="en-US" dirty="0" err="1" smtClean="0"/>
              <a:t>interferons</a:t>
            </a:r>
            <a:r>
              <a:rPr lang="en-US" dirty="0" smtClean="0"/>
              <a:t> beta-1a and beta-1b  reduce the frequency of relapse by 30% and decrease the appearance of new lesions.</a:t>
            </a:r>
          </a:p>
          <a:p>
            <a:r>
              <a:rPr lang="en-US" dirty="0" smtClean="0"/>
              <a:t>Corticosteroids modulate the immune response and are used to limit the severity and duration of exacerbation.</a:t>
            </a:r>
          </a:p>
          <a:p>
            <a:r>
              <a:rPr lang="en-US" dirty="0" smtClean="0"/>
              <a:t>Acute pain may be treated with antidepressants, opiates, or </a:t>
            </a:r>
            <a:r>
              <a:rPr lang="en-US" dirty="0" err="1" smtClean="0"/>
              <a:t>antiseizure</a:t>
            </a:r>
            <a:r>
              <a:rPr lang="en-US" dirty="0" smtClean="0"/>
              <a:t> medications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PROCESS</a:t>
            </a:r>
            <a:endParaRPr lang="en-US" dirty="0"/>
          </a:p>
        </p:txBody>
      </p:sp>
      <p:sp>
        <p:nvSpPr>
          <p:cNvPr id="3" name="Content Placeholder 2"/>
          <p:cNvSpPr>
            <a:spLocks noGrp="1"/>
          </p:cNvSpPr>
          <p:nvPr>
            <p:ph idx="1"/>
          </p:nvPr>
        </p:nvSpPr>
        <p:spPr>
          <a:xfrm>
            <a:off x="0" y="1600200"/>
            <a:ext cx="8991600" cy="5257800"/>
          </a:xfrm>
        </p:spPr>
        <p:txBody>
          <a:bodyPr>
            <a:normAutofit/>
          </a:bodyPr>
          <a:lstStyle/>
          <a:p>
            <a:r>
              <a:rPr lang="en-US" dirty="0" smtClean="0"/>
              <a:t>ASSESSEMENT</a:t>
            </a:r>
          </a:p>
          <a:p>
            <a:r>
              <a:rPr lang="en-US" dirty="0" smtClean="0"/>
              <a:t>Nursing assessment addresses actual and potential problems associated with the disease, including neurologic problems, secondary complications, and the impact of the disease on the patient and family. </a:t>
            </a:r>
          </a:p>
          <a:p>
            <a:r>
              <a:rPr lang="en-US" dirty="0" smtClean="0"/>
              <a:t>The patient’s movements and walking are observed to determine if there is danger of falling.</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DIAGNOSES</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Impaired physical mobility related to weakness, muscle</a:t>
            </a:r>
          </a:p>
          <a:p>
            <a:pPr>
              <a:buNone/>
            </a:pPr>
            <a:r>
              <a:rPr lang="en-US" dirty="0" smtClean="0"/>
              <a:t>paresis, spasticity</a:t>
            </a:r>
          </a:p>
          <a:p>
            <a:r>
              <a:rPr lang="en-US" dirty="0" smtClean="0"/>
              <a:t> Risk for injury related to sensory and visual impairment</a:t>
            </a:r>
          </a:p>
          <a:p>
            <a:r>
              <a:rPr lang="en-US" dirty="0" smtClean="0"/>
              <a:t> Impaired urinary and bowel elimination (urgency, </a:t>
            </a:r>
            <a:r>
              <a:rPr lang="en-US" dirty="0" err="1" smtClean="0"/>
              <a:t>frequency,incontinence</a:t>
            </a:r>
            <a:r>
              <a:rPr lang="en-US" dirty="0" smtClean="0"/>
              <a:t>, constipation) related to nervous system dysfunction</a:t>
            </a:r>
          </a:p>
          <a:p>
            <a:r>
              <a:rPr lang="en-US" dirty="0" smtClean="0"/>
              <a:t>Impaired speech and swallowing related to cranial nerve involvement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lstStyle/>
          <a:p>
            <a:r>
              <a:rPr lang="en-US" dirty="0" smtClean="0"/>
              <a:t>Disturbed thought processes (loss of memory, </a:t>
            </a:r>
            <a:r>
              <a:rPr lang="en-US" dirty="0" err="1" smtClean="0"/>
              <a:t>dementia,euphoria</a:t>
            </a:r>
            <a:r>
              <a:rPr lang="en-US" dirty="0" smtClean="0"/>
              <a:t>) related to cerebral dysfunction</a:t>
            </a:r>
          </a:p>
          <a:p>
            <a:r>
              <a:rPr lang="en-US" dirty="0" smtClean="0"/>
              <a:t> Ineffective individual coping related to uncertainty of course of MS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MYASTHENIA GRAVIS</a:t>
            </a:r>
            <a:endParaRPr lang="en-US" dirty="0"/>
          </a:p>
        </p:txBody>
      </p:sp>
      <p:sp>
        <p:nvSpPr>
          <p:cNvPr id="3" name="Content Placeholder 2"/>
          <p:cNvSpPr>
            <a:spLocks noGrp="1"/>
          </p:cNvSpPr>
          <p:nvPr>
            <p:ph idx="1"/>
          </p:nvPr>
        </p:nvSpPr>
        <p:spPr>
          <a:xfrm>
            <a:off x="0" y="1600200"/>
            <a:ext cx="9144000" cy="4525963"/>
          </a:xfrm>
        </p:spPr>
        <p:txBody>
          <a:bodyPr/>
          <a:lstStyle/>
          <a:p>
            <a:r>
              <a:rPr lang="en-US" dirty="0" smtClean="0"/>
              <a:t>Myasthenia gravis, an autoimmune disorder affecting the </a:t>
            </a:r>
            <a:r>
              <a:rPr lang="en-US" dirty="0" err="1" smtClean="0"/>
              <a:t>myoneural</a:t>
            </a:r>
            <a:r>
              <a:rPr lang="en-US" dirty="0" smtClean="0"/>
              <a:t> junction, is characterized by varying degrees of weakness of the voluntary muscles.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Pathophysiology</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Normally, a chemical impulse precipitates the release of </a:t>
            </a:r>
            <a:r>
              <a:rPr lang="en-US" dirty="0" err="1" smtClean="0"/>
              <a:t>acetylcholinefrom</a:t>
            </a:r>
            <a:r>
              <a:rPr lang="en-US" dirty="0" smtClean="0"/>
              <a:t> vesicles on the nerve terminal at the  </a:t>
            </a:r>
            <a:r>
              <a:rPr lang="en-US" dirty="0" err="1" smtClean="0"/>
              <a:t>myoneural</a:t>
            </a:r>
            <a:r>
              <a:rPr lang="en-US" dirty="0" smtClean="0"/>
              <a:t> junction. </a:t>
            </a:r>
          </a:p>
          <a:p>
            <a:r>
              <a:rPr lang="en-US" dirty="0" smtClean="0"/>
              <a:t>The acetylcholine attaches to receptor sites on the motor end plate, stimulating muscle contraction. </a:t>
            </a:r>
          </a:p>
          <a:p>
            <a:r>
              <a:rPr lang="en-US" dirty="0" smtClean="0"/>
              <a:t>Continuous binding of acetylcholine to the receptor site is required for muscular contraction to be sustained.</a:t>
            </a:r>
          </a:p>
          <a:p>
            <a:r>
              <a:rPr lang="en-US" dirty="0" smtClean="0"/>
              <a:t>In myasthenia gravis, </a:t>
            </a:r>
            <a:r>
              <a:rPr lang="en-US" dirty="0" err="1" smtClean="0"/>
              <a:t>autoantibodies</a:t>
            </a:r>
            <a:r>
              <a:rPr lang="en-US" dirty="0" smtClean="0"/>
              <a:t> directed at the acetylcholine receptor sites impair transmission of impulses across the  </a:t>
            </a:r>
            <a:r>
              <a:rPr lang="en-US" dirty="0" err="1" smtClean="0"/>
              <a:t>myoneural</a:t>
            </a:r>
            <a:r>
              <a:rPr lang="en-US" dirty="0" smtClean="0"/>
              <a:t> junction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Therefore, fewer receptors are available for stimulation, resulting in voluntary muscle weakness that escalates with continued activity.</a:t>
            </a:r>
          </a:p>
          <a:p>
            <a:r>
              <a:rPr lang="en-US" dirty="0" smtClean="0"/>
              <a:t>Eighty percent of persons with myasthenia gravis have either </a:t>
            </a:r>
            <a:r>
              <a:rPr lang="en-US" dirty="0" err="1" smtClean="0"/>
              <a:t>thymic</a:t>
            </a:r>
            <a:r>
              <a:rPr lang="en-US" dirty="0" smtClean="0"/>
              <a:t> hyperplasia or a </a:t>
            </a:r>
            <a:r>
              <a:rPr lang="en-US" dirty="0" err="1" smtClean="0"/>
              <a:t>thymic</a:t>
            </a:r>
            <a:r>
              <a:rPr lang="en-US" dirty="0" smtClean="0"/>
              <a:t> tumor , and the thymus gland is believed to be the site of antibody production.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152400" y="1600200"/>
            <a:ext cx="8991600" cy="5257800"/>
          </a:xfrm>
        </p:spPr>
        <p:txBody>
          <a:bodyPr>
            <a:normAutofit lnSpcReduction="10000"/>
          </a:bodyPr>
          <a:lstStyle/>
          <a:p>
            <a:r>
              <a:rPr lang="en-US" dirty="0" smtClean="0"/>
              <a:t>Diplopia (double vision) and ptosis (drooping of the eyelids) are initial symptoms. </a:t>
            </a:r>
          </a:p>
          <a:p>
            <a:r>
              <a:rPr lang="en-US" dirty="0" smtClean="0"/>
              <a:t>Majority of patients also experience weakness of the muscles of the face and throat (bulbar symptoms) and generalized weakness.</a:t>
            </a:r>
          </a:p>
          <a:p>
            <a:r>
              <a:rPr lang="en-US" dirty="0" smtClean="0"/>
              <a:t> Weakness of the facial muscles will result in a bland facial expression.</a:t>
            </a:r>
          </a:p>
          <a:p>
            <a:r>
              <a:rPr lang="en-US" dirty="0" smtClean="0"/>
              <a:t> Laryngeal involvement produces </a:t>
            </a:r>
            <a:r>
              <a:rPr lang="en-US" b="1" dirty="0" err="1" smtClean="0"/>
              <a:t>dysphonia</a:t>
            </a:r>
            <a:r>
              <a:rPr lang="en-US" b="1" dirty="0" smtClean="0"/>
              <a:t> </a:t>
            </a:r>
            <a:r>
              <a:rPr lang="en-US" dirty="0" smtClean="0"/>
              <a:t>(voice impairment) and increases the patient’s risk for choking and aspiration.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369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The medulla oblongata contains motor fibers from the brain to the spinal cord and sensory fibers from the spinal cord to the brain. </a:t>
            </a:r>
          </a:p>
          <a:p>
            <a:r>
              <a:rPr lang="en-US" dirty="0" smtClean="0"/>
              <a:t> Cranial nerves IX through XII connect to the brain in the medulla</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NB: Myasthenia gravis is purely a motor disorder with no effect on sensation or coordination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An </a:t>
            </a:r>
            <a:r>
              <a:rPr lang="en-US" dirty="0" err="1" smtClean="0"/>
              <a:t>anticholinesterase</a:t>
            </a:r>
            <a:r>
              <a:rPr lang="en-US" dirty="0" smtClean="0"/>
              <a:t> test is used to diagnose myasthenia gravis.</a:t>
            </a:r>
          </a:p>
          <a:p>
            <a:r>
              <a:rPr lang="en-US" dirty="0" err="1" smtClean="0"/>
              <a:t>Anticholinesterase</a:t>
            </a:r>
            <a:r>
              <a:rPr lang="en-US" dirty="0" smtClean="0"/>
              <a:t> agents stop the breakdown of </a:t>
            </a:r>
            <a:r>
              <a:rPr lang="en-US" dirty="0" err="1" smtClean="0"/>
              <a:t>acetylcholine,thereby</a:t>
            </a:r>
            <a:r>
              <a:rPr lang="en-US" dirty="0" smtClean="0"/>
              <a:t> increasing acetylcholine availability. </a:t>
            </a:r>
          </a:p>
          <a:p>
            <a:r>
              <a:rPr lang="en-US" dirty="0" err="1" smtClean="0"/>
              <a:t>Edrophonium</a:t>
            </a:r>
            <a:r>
              <a:rPr lang="en-US" dirty="0" smtClean="0"/>
              <a:t> chloride (</a:t>
            </a:r>
            <a:r>
              <a:rPr lang="en-US" dirty="0" err="1" smtClean="0"/>
              <a:t>Tensilon</a:t>
            </a:r>
            <a:r>
              <a:rPr lang="en-US" dirty="0" smtClean="0"/>
              <a:t>) is injected intravenously, 2 mg at a time to a total of 10 mg. </a:t>
            </a:r>
          </a:p>
          <a:p>
            <a:r>
              <a:rPr lang="en-US" dirty="0" smtClean="0"/>
              <a:t>Thirty seconds after injection, facial muscle weakness and ptosis should resolve for about 5 minutes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lstStyle/>
          <a:p>
            <a:r>
              <a:rPr lang="en-US" dirty="0" smtClean="0"/>
              <a:t>Atropine 0.4 mg should be available to control the side effects of </a:t>
            </a:r>
            <a:r>
              <a:rPr lang="en-US" dirty="0" err="1" smtClean="0"/>
              <a:t>edrophonium</a:t>
            </a:r>
            <a:r>
              <a:rPr lang="en-US" dirty="0" smtClean="0"/>
              <a:t>, which include </a:t>
            </a:r>
            <a:r>
              <a:rPr lang="en-US" dirty="0" err="1" smtClean="0"/>
              <a:t>bradycardia</a:t>
            </a:r>
            <a:r>
              <a:rPr lang="en-US" dirty="0" smtClean="0"/>
              <a:t>, sweating, and cramping.</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Management of myasthenia gravis is directed at improving function and reducing and removing circulating antibodies. </a:t>
            </a:r>
          </a:p>
          <a:p>
            <a:r>
              <a:rPr lang="en-US" dirty="0" smtClean="0"/>
              <a:t>Therapeutic modalities include administration of </a:t>
            </a:r>
            <a:r>
              <a:rPr lang="en-US" dirty="0" err="1" smtClean="0"/>
              <a:t>anticholinesterase</a:t>
            </a:r>
            <a:r>
              <a:rPr lang="en-US" dirty="0" smtClean="0"/>
              <a:t> agents and immunosuppressive therapy, </a:t>
            </a:r>
            <a:r>
              <a:rPr lang="en-US" dirty="0" err="1" smtClean="0"/>
              <a:t>plasmapheresis</a:t>
            </a:r>
            <a:r>
              <a:rPr lang="en-US" dirty="0" smtClean="0"/>
              <a:t>, and </a:t>
            </a:r>
            <a:r>
              <a:rPr lang="en-US" dirty="0" err="1" smtClean="0"/>
              <a:t>thymectomy</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PHARMACOLOGIC THERAPY</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err="1" smtClean="0"/>
              <a:t>Anticholinesterase</a:t>
            </a:r>
            <a:r>
              <a:rPr lang="en-US" dirty="0" smtClean="0"/>
              <a:t> agents such as </a:t>
            </a:r>
            <a:r>
              <a:rPr lang="en-US" dirty="0" err="1" smtClean="0"/>
              <a:t>pyridostigmine</a:t>
            </a:r>
            <a:r>
              <a:rPr lang="en-US" dirty="0" smtClean="0"/>
              <a:t> bromide (</a:t>
            </a:r>
            <a:r>
              <a:rPr lang="en-US" dirty="0" err="1" smtClean="0"/>
              <a:t>Mestinon</a:t>
            </a:r>
            <a:r>
              <a:rPr lang="en-US" dirty="0" smtClean="0"/>
              <a:t>) and </a:t>
            </a:r>
            <a:r>
              <a:rPr lang="en-US" dirty="0" err="1" smtClean="0"/>
              <a:t>neostigmine</a:t>
            </a:r>
            <a:r>
              <a:rPr lang="en-US" dirty="0" smtClean="0"/>
              <a:t> bromide (</a:t>
            </a:r>
            <a:r>
              <a:rPr lang="en-US" dirty="0" err="1" smtClean="0"/>
              <a:t>Prostigmin</a:t>
            </a:r>
            <a:r>
              <a:rPr lang="en-US" dirty="0" smtClean="0"/>
              <a:t>) provide symptomatic relief by increasing the relative concentration of available acetylcholine at the neuromuscular junction. </a:t>
            </a:r>
          </a:p>
          <a:p>
            <a:r>
              <a:rPr lang="en-US" dirty="0" smtClean="0"/>
              <a:t>Dosage is increased gradually until maximal benefits are obtained.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Adverse effects of </a:t>
            </a:r>
            <a:r>
              <a:rPr lang="en-US" dirty="0" err="1" smtClean="0"/>
              <a:t>anticholinesterase</a:t>
            </a:r>
            <a:r>
              <a:rPr lang="en-US" dirty="0" smtClean="0"/>
              <a:t> therapy include abdominal pain, diarrhea, nausea, and increased </a:t>
            </a:r>
            <a:r>
              <a:rPr lang="en-US" dirty="0" err="1" smtClean="0"/>
              <a:t>oropharyngeal</a:t>
            </a:r>
            <a:r>
              <a:rPr lang="en-US" dirty="0" smtClean="0"/>
              <a:t> secretions.</a:t>
            </a:r>
          </a:p>
          <a:p>
            <a:r>
              <a:rPr lang="en-US" dirty="0" err="1" smtClean="0"/>
              <a:t>Cytotoxic</a:t>
            </a:r>
            <a:r>
              <a:rPr lang="en-US" dirty="0" smtClean="0"/>
              <a:t> medications have also been used, although the precise mechanism of action in myasthenia is not fully understood.</a:t>
            </a:r>
          </a:p>
          <a:p>
            <a:r>
              <a:rPr lang="en-US" dirty="0" smtClean="0"/>
              <a:t>Medications such as </a:t>
            </a:r>
            <a:r>
              <a:rPr lang="en-US" dirty="0" err="1" smtClean="0"/>
              <a:t>azathioprine</a:t>
            </a:r>
            <a:r>
              <a:rPr lang="en-US" dirty="0" smtClean="0"/>
              <a:t> , </a:t>
            </a:r>
            <a:r>
              <a:rPr lang="en-US" dirty="0" err="1" smtClean="0"/>
              <a:t>cyclophosphamide</a:t>
            </a:r>
            <a:r>
              <a:rPr lang="en-US" dirty="0" smtClean="0"/>
              <a:t> , and cyclosporine reduce the circulating </a:t>
            </a:r>
            <a:r>
              <a:rPr lang="en-US" dirty="0" err="1" smtClean="0"/>
              <a:t>antiacetylcholine</a:t>
            </a:r>
            <a:r>
              <a:rPr lang="en-US" dirty="0" smtClean="0"/>
              <a:t> receptor antibody titers.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PLASMAPHERESIS :Plasma exchange (</a:t>
            </a:r>
            <a:r>
              <a:rPr lang="en-US" dirty="0" err="1" smtClean="0"/>
              <a:t>plasmapheresis</a:t>
            </a:r>
            <a:r>
              <a:rPr lang="en-US" dirty="0" smtClean="0"/>
              <a:t>) is a technique used to treat exacerbations.</a:t>
            </a:r>
          </a:p>
          <a:p>
            <a:r>
              <a:rPr lang="en-US" dirty="0" smtClean="0"/>
              <a:t>IV immune globulin (IVIG) has recently been</a:t>
            </a:r>
          </a:p>
          <a:p>
            <a:pPr>
              <a:buNone/>
            </a:pPr>
            <a:r>
              <a:rPr lang="en-US" dirty="0" smtClean="0"/>
              <a:t>shown to be nearly as effective as </a:t>
            </a:r>
            <a:r>
              <a:rPr lang="en-US" dirty="0" err="1" smtClean="0"/>
              <a:t>plasmapheresis</a:t>
            </a:r>
            <a:r>
              <a:rPr lang="en-US" dirty="0" smtClean="0"/>
              <a:t> in controlling symptom exacerbation.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SURGICAL MANAGEMENT</a:t>
            </a:r>
          </a:p>
          <a:p>
            <a:r>
              <a:rPr lang="en-US" dirty="0" err="1" smtClean="0"/>
              <a:t>Thymectomy</a:t>
            </a:r>
            <a:r>
              <a:rPr lang="en-US" dirty="0" smtClean="0"/>
              <a:t> (surgical removal of the thymus gland) can produce antigen-specific </a:t>
            </a:r>
            <a:r>
              <a:rPr lang="en-US" dirty="0" err="1" smtClean="0"/>
              <a:t>immunosuppression</a:t>
            </a:r>
            <a:r>
              <a:rPr lang="en-US" dirty="0" smtClean="0"/>
              <a:t> and result in clinical improvement.</a:t>
            </a:r>
          </a:p>
          <a:p>
            <a:r>
              <a:rPr lang="en-US" dirty="0" smtClean="0"/>
              <a:t>It can decrease or eliminate the need for medication.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Myasthenic</a:t>
            </a:r>
            <a:r>
              <a:rPr lang="en-US" b="1" dirty="0" smtClean="0"/>
              <a:t> Crisis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A </a:t>
            </a:r>
            <a:r>
              <a:rPr lang="en-US" dirty="0" err="1" smtClean="0"/>
              <a:t>myasthenic</a:t>
            </a:r>
            <a:r>
              <a:rPr lang="en-US" dirty="0" smtClean="0"/>
              <a:t> crisis is an exacerbation of the disease process characterized by severe generalized muscle weakness and respiratory and bulbar weakness that may result in respiratory failure. </a:t>
            </a:r>
          </a:p>
          <a:p>
            <a:r>
              <a:rPr lang="en-US" dirty="0" smtClean="0"/>
              <a:t>Crisis may result from disease exacerbation or a specific precipitating event. </a:t>
            </a:r>
          </a:p>
          <a:p>
            <a:r>
              <a:rPr lang="en-US" dirty="0" smtClean="0"/>
              <a:t>The most common precipitator is infection; others include medication change, surgery, pregnancy, and high environmental temperature.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Neuromuscular respiratory failure is the critical complication of crisis. </a:t>
            </a:r>
          </a:p>
          <a:p>
            <a:r>
              <a:rPr lang="en-US" dirty="0" smtClean="0"/>
              <a:t>Respiratory muscle and bulbar weakness combine to cause respiratory compromise.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379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b="1" dirty="0" smtClean="0"/>
              <a:t>Cerebellum. </a:t>
            </a:r>
            <a:r>
              <a:rPr lang="en-US" dirty="0" smtClean="0"/>
              <a:t>The cerebellum is separated from the cerebral hemispheres by a fold of </a:t>
            </a:r>
            <a:r>
              <a:rPr lang="en-US" dirty="0" err="1" smtClean="0"/>
              <a:t>dura</a:t>
            </a:r>
            <a:r>
              <a:rPr lang="en-US" dirty="0" smtClean="0"/>
              <a:t> mater, the </a:t>
            </a:r>
            <a:r>
              <a:rPr lang="en-US" dirty="0" err="1" smtClean="0"/>
              <a:t>tentorium</a:t>
            </a:r>
            <a:r>
              <a:rPr lang="en-US" dirty="0" smtClean="0"/>
              <a:t> </a:t>
            </a:r>
            <a:r>
              <a:rPr lang="en-US" dirty="0" err="1" smtClean="0"/>
              <a:t>cerebelli</a:t>
            </a:r>
            <a:r>
              <a:rPr lang="en-US" dirty="0" smtClean="0"/>
              <a:t>. </a:t>
            </a:r>
          </a:p>
          <a:p>
            <a:r>
              <a:rPr lang="en-US" dirty="0" smtClean="0"/>
              <a:t>The cerebellum has both excitatory and inhibitory actions and is largely responsible for coordination of movement. </a:t>
            </a:r>
          </a:p>
          <a:p>
            <a:r>
              <a:rPr lang="en-US" dirty="0" smtClean="0"/>
              <a:t>It also controls fine movement, balance, </a:t>
            </a:r>
            <a:r>
              <a:rPr lang="en-US" b="1" dirty="0" smtClean="0"/>
              <a:t>position sense (</a:t>
            </a:r>
            <a:r>
              <a:rPr lang="en-US" dirty="0" smtClean="0"/>
              <a:t>awareness of where each part of the body is), and integration of sensory input.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err="1" smtClean="0"/>
              <a:t>Neostigmine</a:t>
            </a:r>
            <a:r>
              <a:rPr lang="en-US" dirty="0" smtClean="0"/>
              <a:t> </a:t>
            </a:r>
            <a:r>
              <a:rPr lang="en-US" dirty="0" err="1" smtClean="0"/>
              <a:t>methylsulfate</a:t>
            </a:r>
            <a:r>
              <a:rPr lang="en-US" dirty="0" smtClean="0"/>
              <a:t> (PMS-</a:t>
            </a:r>
            <a:r>
              <a:rPr lang="en-US" dirty="0" err="1" smtClean="0"/>
              <a:t>Neostigmine</a:t>
            </a:r>
            <a:r>
              <a:rPr lang="en-US" dirty="0" smtClean="0"/>
              <a:t>, </a:t>
            </a:r>
            <a:r>
              <a:rPr lang="en-US" dirty="0" err="1" smtClean="0"/>
              <a:t>Prostigmin</a:t>
            </a:r>
            <a:r>
              <a:rPr lang="en-US" dirty="0" smtClean="0"/>
              <a:t>) is administered intramuscularly or intravenously until the patient is able to swallow oral </a:t>
            </a:r>
            <a:r>
              <a:rPr lang="en-US" dirty="0" err="1" smtClean="0"/>
              <a:t>anticholinesterase</a:t>
            </a:r>
            <a:r>
              <a:rPr lang="en-US" dirty="0" smtClean="0"/>
              <a:t> medications. </a:t>
            </a:r>
          </a:p>
          <a:p>
            <a:r>
              <a:rPr lang="en-US" dirty="0" err="1" smtClean="0"/>
              <a:t>Plasmapheresis</a:t>
            </a:r>
            <a:r>
              <a:rPr lang="en-US" dirty="0" smtClean="0"/>
              <a:t> and IVIG, which reduce the antibody load, also may be used to treat </a:t>
            </a:r>
            <a:r>
              <a:rPr lang="en-US" dirty="0" err="1" smtClean="0"/>
              <a:t>myasthenic</a:t>
            </a:r>
            <a:r>
              <a:rPr lang="en-US" dirty="0" smtClean="0"/>
              <a:t> crisis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Respiratory support and airway protection are key interventions for the nurse caring for the patient</a:t>
            </a:r>
          </a:p>
          <a:p>
            <a:pPr>
              <a:buNone/>
            </a:pPr>
            <a:r>
              <a:rPr lang="en-US" dirty="0" smtClean="0"/>
              <a:t>in crisis. </a:t>
            </a:r>
          </a:p>
          <a:p>
            <a:r>
              <a:rPr lang="en-US" dirty="0" err="1" smtClean="0"/>
              <a:t>Endotracheal</a:t>
            </a:r>
            <a:r>
              <a:rPr lang="en-US" dirty="0" smtClean="0"/>
              <a:t> intubation and mechanical ventilation</a:t>
            </a:r>
          </a:p>
          <a:p>
            <a:pPr>
              <a:buNone/>
            </a:pPr>
            <a:r>
              <a:rPr lang="en-US" dirty="0" smtClean="0"/>
              <a:t>may be needed . </a:t>
            </a:r>
          </a:p>
          <a:p>
            <a:r>
              <a:rPr lang="en-US" dirty="0" smtClean="0"/>
              <a:t>Nutritional support may be needed if the patient is </a:t>
            </a:r>
            <a:r>
              <a:rPr lang="en-US" dirty="0" err="1" smtClean="0"/>
              <a:t>intubated</a:t>
            </a:r>
            <a:r>
              <a:rPr lang="en-US" dirty="0" smtClean="0"/>
              <a:t> for a long period.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Because myasthenia gravis is a chronic disease and most patients are seen on an outpatient basis, much of the nursing care focuses on patient and family teaching. </a:t>
            </a:r>
          </a:p>
          <a:p>
            <a:r>
              <a:rPr lang="en-US" dirty="0" smtClean="0"/>
              <a:t>Educational topics for outpatient self-care include medication management, energy conservation,</a:t>
            </a:r>
          </a:p>
          <a:p>
            <a:pPr>
              <a:buNone/>
            </a:pPr>
            <a:r>
              <a:rPr lang="en-US" dirty="0" smtClean="0"/>
              <a:t>strategies to help with ocular manifestations, and prevention and management of complications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GUILLAIN-BARRÉ SYNDROME</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err="1" smtClean="0"/>
              <a:t>Guillain-Barré</a:t>
            </a:r>
            <a:r>
              <a:rPr lang="en-US" dirty="0" smtClean="0"/>
              <a:t> syndrome is an autoimmune attack of the peripheral nerve myelin. </a:t>
            </a:r>
          </a:p>
          <a:p>
            <a:r>
              <a:rPr lang="en-US" dirty="0" smtClean="0"/>
              <a:t>The result is acute, rapid segmental </a:t>
            </a:r>
            <a:r>
              <a:rPr lang="en-US" dirty="0" err="1" smtClean="0"/>
              <a:t>demyelination</a:t>
            </a:r>
            <a:r>
              <a:rPr lang="en-US" dirty="0" smtClean="0"/>
              <a:t> of peripheral nerves and some cranial nerves, producing ascending weakness with </a:t>
            </a:r>
            <a:r>
              <a:rPr lang="en-US" b="1" dirty="0" err="1" smtClean="0"/>
              <a:t>dyskinesia</a:t>
            </a:r>
            <a:r>
              <a:rPr lang="en-US" b="1" dirty="0" smtClean="0"/>
              <a:t> </a:t>
            </a:r>
            <a:r>
              <a:rPr lang="en-US" dirty="0" smtClean="0"/>
              <a:t>(inability to execute voluntary movements), </a:t>
            </a:r>
            <a:r>
              <a:rPr lang="en-US" dirty="0" err="1" smtClean="0"/>
              <a:t>hyporeflexia</a:t>
            </a:r>
            <a:r>
              <a:rPr lang="en-US" dirty="0" smtClean="0"/>
              <a:t>, and </a:t>
            </a:r>
            <a:r>
              <a:rPr lang="en-US" b="1" dirty="0" err="1" smtClean="0"/>
              <a:t>paresthesias</a:t>
            </a:r>
            <a:r>
              <a:rPr lang="en-US" b="1" dirty="0" smtClean="0"/>
              <a:t> (numbness). </a:t>
            </a:r>
          </a:p>
          <a:p>
            <a:r>
              <a:rPr lang="en-US" dirty="0" smtClean="0"/>
              <a:t>In majority of the cases, there is a predisposing event, most often a respiratory or gastrointestinal infection.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antecedent event usually occurs 2 weeks before symptoms begin. </a:t>
            </a:r>
          </a:p>
          <a:p>
            <a:r>
              <a:rPr lang="en-US" dirty="0" smtClean="0">
                <a:solidFill>
                  <a:srgbClr val="FF0000"/>
                </a:solidFill>
              </a:rPr>
              <a:t>Weakness usually begins in the legs and progresses upward for about 1 month</a:t>
            </a:r>
            <a:r>
              <a:rPr lang="en-US" dirty="0" smtClean="0"/>
              <a:t>. </a:t>
            </a:r>
          </a:p>
          <a:p>
            <a:r>
              <a:rPr lang="en-US" dirty="0" smtClean="0"/>
              <a:t>Maximum weakness varies but usually includes</a:t>
            </a:r>
          </a:p>
          <a:p>
            <a:pPr>
              <a:buNone/>
            </a:pPr>
            <a:r>
              <a:rPr lang="en-US" dirty="0" smtClean="0"/>
              <a:t>neuromuscular respiratory failure and bulbar weakness.</a:t>
            </a:r>
          </a:p>
          <a:p>
            <a:r>
              <a:rPr lang="en-US" dirty="0" smtClean="0"/>
              <a:t>The duration of the symptoms is variable: complete functional recovery may take up to 2 years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Pathophysiology</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Myelin is a complex substance that covers nerves, providing insulation and speeding the conduction of impulses from the cell body to the dendrites. </a:t>
            </a:r>
          </a:p>
          <a:p>
            <a:r>
              <a:rPr lang="en-US" dirty="0" smtClean="0"/>
              <a:t>The cell that produces myelin in the peripheral</a:t>
            </a:r>
          </a:p>
          <a:p>
            <a:pPr>
              <a:buNone/>
            </a:pPr>
            <a:r>
              <a:rPr lang="en-US" dirty="0" smtClean="0"/>
              <a:t>nervous system is the Schwann cell. </a:t>
            </a:r>
          </a:p>
          <a:p>
            <a:r>
              <a:rPr lang="en-US" dirty="0" smtClean="0"/>
              <a:t>In </a:t>
            </a:r>
            <a:r>
              <a:rPr lang="en-US" dirty="0" err="1" smtClean="0"/>
              <a:t>Guillain-Barré</a:t>
            </a:r>
            <a:r>
              <a:rPr lang="en-US" dirty="0" smtClean="0"/>
              <a:t> the Schwann cell is spared, allowing for </a:t>
            </a:r>
            <a:r>
              <a:rPr lang="en-US" dirty="0" err="1" smtClean="0"/>
              <a:t>remyelination</a:t>
            </a:r>
            <a:r>
              <a:rPr lang="en-US" dirty="0" smtClean="0"/>
              <a:t> in the recovery phase of the disease.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muscle weakness and diminished reflexes of the lower extremities.</a:t>
            </a:r>
          </a:p>
          <a:p>
            <a:r>
              <a:rPr lang="en-US" dirty="0" smtClean="0"/>
              <a:t> </a:t>
            </a:r>
            <a:r>
              <a:rPr lang="en-US" dirty="0" err="1" smtClean="0"/>
              <a:t>Hyporeflexia</a:t>
            </a:r>
            <a:r>
              <a:rPr lang="en-US" dirty="0" smtClean="0"/>
              <a:t> and weakness progress and may result in quadriplegia. </a:t>
            </a:r>
          </a:p>
          <a:p>
            <a:r>
              <a:rPr lang="en-US" dirty="0" err="1" smtClean="0"/>
              <a:t>Demyelination</a:t>
            </a:r>
            <a:r>
              <a:rPr lang="en-US" dirty="0" smtClean="0"/>
              <a:t> of the nerves that innervate the diaphragm and </a:t>
            </a:r>
            <a:r>
              <a:rPr lang="en-US" dirty="0" err="1" smtClean="0"/>
              <a:t>intercostal</a:t>
            </a:r>
            <a:r>
              <a:rPr lang="en-US" dirty="0" smtClean="0"/>
              <a:t> muscles results in neuromuscular respiratory failure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normAutofit/>
          </a:bodyPr>
          <a:lstStyle/>
          <a:p>
            <a:r>
              <a:rPr lang="en-US" dirty="0" smtClean="0"/>
              <a:t>Cranial nerve </a:t>
            </a:r>
            <a:r>
              <a:rPr lang="en-US" dirty="0" err="1" smtClean="0"/>
              <a:t>demyelination</a:t>
            </a:r>
            <a:r>
              <a:rPr lang="en-US" dirty="0" smtClean="0"/>
              <a:t> can result in a variety of clinical manifestations.</a:t>
            </a:r>
          </a:p>
          <a:p>
            <a:r>
              <a:rPr lang="en-US" dirty="0" smtClean="0"/>
              <a:t> Optic nerve </a:t>
            </a:r>
            <a:r>
              <a:rPr lang="en-US" dirty="0" err="1" smtClean="0"/>
              <a:t>demyelination</a:t>
            </a:r>
            <a:r>
              <a:rPr lang="en-US" dirty="0" smtClean="0"/>
              <a:t> may result in blindness.</a:t>
            </a:r>
          </a:p>
          <a:p>
            <a:r>
              <a:rPr lang="en-US" dirty="0" smtClean="0"/>
              <a:t>Bulbar muscle weakness related to </a:t>
            </a:r>
            <a:r>
              <a:rPr lang="en-US" dirty="0" err="1" smtClean="0"/>
              <a:t>demyelination</a:t>
            </a:r>
            <a:r>
              <a:rPr lang="en-US" dirty="0" smtClean="0"/>
              <a:t> of the </a:t>
            </a:r>
            <a:r>
              <a:rPr lang="en-US" dirty="0" err="1" smtClean="0"/>
              <a:t>glossopharyngeal</a:t>
            </a:r>
            <a:r>
              <a:rPr lang="en-US" dirty="0" smtClean="0"/>
              <a:t> and </a:t>
            </a:r>
            <a:r>
              <a:rPr lang="en-US" dirty="0" err="1" smtClean="0"/>
              <a:t>vagus</a:t>
            </a:r>
            <a:r>
              <a:rPr lang="en-US" dirty="0" smtClean="0"/>
              <a:t> nerves results in an inability to swallow or clear secretions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The patient presents with symmetric weakness, diminished </a:t>
            </a:r>
            <a:r>
              <a:rPr lang="en-US" dirty="0" err="1" smtClean="0"/>
              <a:t>reflexes,and</a:t>
            </a:r>
            <a:r>
              <a:rPr lang="en-US" dirty="0" smtClean="0"/>
              <a:t> upward progression of motor weakness. </a:t>
            </a:r>
          </a:p>
          <a:p>
            <a:r>
              <a:rPr lang="en-US" dirty="0" smtClean="0"/>
              <a:t>A history of a viral illness in the previous few weeks suggests the diagnosis.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Because of the possibility of rapid progression and neuromuscular respiratory failure, </a:t>
            </a:r>
            <a:r>
              <a:rPr lang="en-US" dirty="0" err="1" smtClean="0"/>
              <a:t>Guillain-Barré</a:t>
            </a:r>
            <a:r>
              <a:rPr lang="en-US" dirty="0" smtClean="0"/>
              <a:t> is a medical emergency, requiring intensive care unit management. </a:t>
            </a:r>
          </a:p>
          <a:p>
            <a:r>
              <a:rPr lang="en-US" dirty="0" smtClean="0"/>
              <a:t>Careful assessment of changes in motor weakness and respiratory function alert the clinician to the physical and respiratory needs of the patient.</a:t>
            </a:r>
          </a:p>
          <a:p>
            <a:r>
              <a:rPr lang="en-US" dirty="0" smtClean="0"/>
              <a:t>Respiratory therapy or mechanical ventilation may be necessary to support pulmonary function and adequate oxygenation.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389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STRUCTURES PROTECTING THE BRAIN</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The brain is contained in the </a:t>
            </a:r>
            <a:r>
              <a:rPr lang="en-US" dirty="0" smtClean="0">
                <a:solidFill>
                  <a:srgbClr val="FF0000"/>
                </a:solidFill>
              </a:rPr>
              <a:t>rigid skull</a:t>
            </a:r>
            <a:r>
              <a:rPr lang="en-US" dirty="0" smtClean="0"/>
              <a:t>, which protects it from injury.</a:t>
            </a:r>
          </a:p>
          <a:p>
            <a:r>
              <a:rPr lang="en-US" dirty="0" smtClean="0"/>
              <a:t>The </a:t>
            </a:r>
            <a:r>
              <a:rPr lang="en-US" dirty="0" err="1" smtClean="0">
                <a:solidFill>
                  <a:srgbClr val="FF0000"/>
                </a:solidFill>
              </a:rPr>
              <a:t>meninges</a:t>
            </a:r>
            <a:r>
              <a:rPr lang="en-US" dirty="0" smtClean="0"/>
              <a:t> (fibrous connective tissues that cover the brain and spinal cord) provide protection, support, and nourishment to the brain and spinal cord.</a:t>
            </a:r>
          </a:p>
          <a:p>
            <a:r>
              <a:rPr lang="en-US" dirty="0" smtClean="0"/>
              <a:t> The layers of the </a:t>
            </a:r>
            <a:r>
              <a:rPr lang="en-US" dirty="0" err="1" smtClean="0"/>
              <a:t>meninges</a:t>
            </a:r>
            <a:r>
              <a:rPr lang="en-US" dirty="0" smtClean="0"/>
              <a:t> are the </a:t>
            </a:r>
            <a:r>
              <a:rPr lang="en-US" dirty="0" err="1" smtClean="0"/>
              <a:t>dura</a:t>
            </a:r>
            <a:r>
              <a:rPr lang="en-US" dirty="0" smtClean="0"/>
              <a:t>, </a:t>
            </a:r>
            <a:r>
              <a:rPr lang="en-US" dirty="0" err="1" smtClean="0"/>
              <a:t>arachnoid</a:t>
            </a:r>
            <a:r>
              <a:rPr lang="en-US" dirty="0" smtClean="0"/>
              <a:t>, and </a:t>
            </a:r>
            <a:r>
              <a:rPr lang="en-US" dirty="0" err="1" smtClean="0"/>
              <a:t>pia</a:t>
            </a:r>
            <a:r>
              <a:rPr lang="en-US" dirty="0" smtClean="0"/>
              <a:t> mater.</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Other interventions are aimed at preventing the complications of immobility. </a:t>
            </a:r>
          </a:p>
          <a:p>
            <a:r>
              <a:rPr lang="en-US" sz="3600" dirty="0" smtClean="0"/>
              <a:t>These may include the use of anticoagulant agents and thigh-high elastic compression stockings to prevent thrombosis and pulmonary emboli.</a:t>
            </a:r>
          </a:p>
          <a:p>
            <a:r>
              <a:rPr lang="en-US" sz="3600" dirty="0" err="1" smtClean="0"/>
              <a:t>Plasmapheresis</a:t>
            </a:r>
            <a:r>
              <a:rPr lang="en-US" sz="3600" dirty="0" smtClean="0"/>
              <a:t> and IVIG are used to directly affect the peripheral nerve myelin antibody level</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390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PROCESS</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ASSESSEMENT</a:t>
            </a:r>
          </a:p>
          <a:p>
            <a:r>
              <a:rPr lang="en-US" dirty="0" smtClean="0"/>
              <a:t>Ongoing assessment for disease progression is critical. </a:t>
            </a:r>
          </a:p>
          <a:p>
            <a:r>
              <a:rPr lang="en-US" dirty="0" smtClean="0"/>
              <a:t>The patient is monitored for life-threatening complications (respiratory failure, cardiac </a:t>
            </a:r>
            <a:r>
              <a:rPr lang="en-US" dirty="0" err="1" smtClean="0"/>
              <a:t>dysrhythmias</a:t>
            </a:r>
            <a:r>
              <a:rPr lang="en-US" dirty="0" smtClean="0"/>
              <a:t>, DVTs) so that appropriate interventions can be initiated.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391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DIAGNOSES</a:t>
            </a:r>
            <a:endParaRPr lang="en-US" dirty="0"/>
          </a:p>
        </p:txBody>
      </p:sp>
      <p:sp>
        <p:nvSpPr>
          <p:cNvPr id="3" name="Content Placeholder 2"/>
          <p:cNvSpPr>
            <a:spLocks noGrp="1"/>
          </p:cNvSpPr>
          <p:nvPr>
            <p:ph idx="1"/>
          </p:nvPr>
        </p:nvSpPr>
        <p:spPr>
          <a:xfrm>
            <a:off x="0" y="1600200"/>
            <a:ext cx="8991600" cy="5105400"/>
          </a:xfrm>
        </p:spPr>
        <p:txBody>
          <a:bodyPr>
            <a:normAutofit lnSpcReduction="10000"/>
          </a:bodyPr>
          <a:lstStyle/>
          <a:p>
            <a:r>
              <a:rPr lang="en-US" dirty="0" smtClean="0"/>
              <a:t>Ineffective breathing pattern and impaired gas exchange related to rapidly progressive weakness and impending respiratory failure</a:t>
            </a:r>
          </a:p>
          <a:p>
            <a:r>
              <a:rPr lang="en-US" dirty="0" smtClean="0"/>
              <a:t> Impaired physical mobility related to paralysis</a:t>
            </a:r>
          </a:p>
          <a:p>
            <a:r>
              <a:rPr lang="en-US" dirty="0" smtClean="0"/>
              <a:t> Imbalanced nutrition, less than body requirements, related to inability to swallow</a:t>
            </a:r>
          </a:p>
          <a:p>
            <a:r>
              <a:rPr lang="en-US" dirty="0" smtClean="0"/>
              <a:t> Impaired verbal communication related to cranial nerve dysfunction</a:t>
            </a:r>
          </a:p>
          <a:p>
            <a:r>
              <a:rPr lang="en-US" dirty="0" smtClean="0"/>
              <a:t> Fear and anxiety related to loss of control and paralysis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392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COMPLICATIONS</a:t>
            </a:r>
            <a:endParaRPr lang="en-US" dirty="0"/>
          </a:p>
        </p:txBody>
      </p:sp>
      <p:sp>
        <p:nvSpPr>
          <p:cNvPr id="3" name="Content Placeholder 2"/>
          <p:cNvSpPr>
            <a:spLocks noGrp="1"/>
          </p:cNvSpPr>
          <p:nvPr>
            <p:ph idx="1"/>
          </p:nvPr>
        </p:nvSpPr>
        <p:spPr/>
        <p:txBody>
          <a:bodyPr/>
          <a:lstStyle/>
          <a:p>
            <a:r>
              <a:rPr lang="en-US" dirty="0" smtClean="0"/>
              <a:t>Respiratory failure</a:t>
            </a:r>
          </a:p>
          <a:p>
            <a:r>
              <a:rPr lang="en-US" dirty="0" smtClean="0"/>
              <a:t>Autonomic dysfunction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393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394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 The most common disorders of the cranial nerves are:</a:t>
            </a:r>
          </a:p>
          <a:p>
            <a:pPr>
              <a:buNone/>
            </a:pPr>
            <a:r>
              <a:rPr lang="en-US" dirty="0" smtClean="0"/>
              <a:t>	-trigeminal neuralgia, a condition affecting the fifth cranial nerve, and </a:t>
            </a:r>
          </a:p>
          <a:p>
            <a:pPr>
              <a:buNone/>
            </a:pPr>
            <a:r>
              <a:rPr lang="en-US" dirty="0" smtClean="0"/>
              <a:t>	- Bell’s palsy, caused by involvement of the seventh cranial nerve.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395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TRIGEMINAL NEURALGIA</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Trigeminal neuralgia is a condition of the fifth cranial nerve characterized by paroxysms of pain in the area innervated by any of the three branches, but it most commonly occurs in the second and third branches of the trigeminal nerve.</a:t>
            </a:r>
          </a:p>
          <a:p>
            <a:r>
              <a:rPr lang="en-US" dirty="0" smtClean="0"/>
              <a:t>The pain ends as abruptly as it starts and is described as a unilateral shooting and stabbing sensation. </a:t>
            </a:r>
          </a:p>
          <a:p>
            <a:r>
              <a:rPr lang="en-US" dirty="0" smtClean="0"/>
              <a:t>The unilateral nature of the pain is an important diagnostic characteristic.</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396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It is associated involuntary contraction of the facial muscles can cause sudden closing of the eye or a twitch of the mouth, hence the name </a:t>
            </a:r>
            <a:r>
              <a:rPr lang="en-US" i="1" dirty="0" smtClean="0"/>
              <a:t>tic </a:t>
            </a:r>
            <a:r>
              <a:rPr lang="en-US" i="1" dirty="0" err="1" smtClean="0"/>
              <a:t>douloureux</a:t>
            </a:r>
            <a:r>
              <a:rPr lang="en-US" i="1" dirty="0" smtClean="0"/>
              <a:t> (painful twitch). </a:t>
            </a:r>
          </a:p>
          <a:p>
            <a:r>
              <a:rPr lang="en-US" i="1" dirty="0" smtClean="0"/>
              <a:t>The cause is not certain, but </a:t>
            </a:r>
            <a:r>
              <a:rPr lang="en-US" dirty="0" smtClean="0"/>
              <a:t>chronic compression of the nerve at the root caused by degenerative changes and</a:t>
            </a:r>
          </a:p>
          <a:p>
            <a:r>
              <a:rPr lang="en-US" dirty="0" smtClean="0"/>
              <a:t>Vascular pressure from structural abnormalities (loop of an artery) encroaching on the trigeminal nerve, entry zone has also been suggested as a cause.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397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Early attacks, appearing most often in the fifth decade of </a:t>
            </a:r>
            <a:r>
              <a:rPr lang="en-US" sz="3600" dirty="0" err="1" smtClean="0"/>
              <a:t>life,are</a:t>
            </a:r>
            <a:r>
              <a:rPr lang="en-US" sz="3600" dirty="0" smtClean="0"/>
              <a:t> usually mild and brief. </a:t>
            </a:r>
          </a:p>
          <a:p>
            <a:r>
              <a:rPr lang="en-US" sz="3600" dirty="0" smtClean="0"/>
              <a:t>Pain-free intervals may be measured in terms of minutes, hours, days, or longer. </a:t>
            </a:r>
          </a:p>
          <a:p>
            <a:r>
              <a:rPr lang="en-US" sz="3600" dirty="0" smtClean="0"/>
              <a:t>With advancing years, the painful episodes tend to become more frequent and agonizing.</a:t>
            </a:r>
          </a:p>
          <a:p>
            <a:r>
              <a:rPr lang="en-US" sz="3600" dirty="0" smtClean="0"/>
              <a:t>The patient lives in constant fear of attacks</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398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Paroxysms can occur with any stimulation of the terminals of the affected nerve branches, such as washing the face, shaving, brushing the teeth, eating, and drinking foods or drinks at extreme temperatures.</a:t>
            </a:r>
          </a:p>
          <a:p>
            <a:r>
              <a:rPr lang="en-US" sz="3600" dirty="0" smtClean="0"/>
              <a:t> A draft of cold air an direct pressure against the nerve trunk may also cause pain.</a:t>
            </a:r>
          </a:p>
          <a:p>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399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normAutofit fontScale="92500" lnSpcReduction="10000"/>
          </a:bodyPr>
          <a:lstStyle/>
          <a:p>
            <a:pPr>
              <a:buNone/>
            </a:pPr>
            <a:r>
              <a:rPr lang="en-US" dirty="0" smtClean="0"/>
              <a:t>3.Altered level of consciousness</a:t>
            </a:r>
          </a:p>
          <a:p>
            <a:pPr>
              <a:buNone/>
            </a:pPr>
            <a:r>
              <a:rPr lang="en-US" dirty="0"/>
              <a:t>	</a:t>
            </a:r>
            <a:r>
              <a:rPr lang="en-US" dirty="0" smtClean="0"/>
              <a:t>-Definition of coma</a:t>
            </a:r>
          </a:p>
          <a:p>
            <a:pPr>
              <a:buNone/>
            </a:pPr>
            <a:r>
              <a:rPr lang="en-US" dirty="0"/>
              <a:t>	</a:t>
            </a:r>
            <a:r>
              <a:rPr lang="en-US" dirty="0" smtClean="0"/>
              <a:t>-Definition of terms</a:t>
            </a:r>
          </a:p>
          <a:p>
            <a:pPr>
              <a:buNone/>
            </a:pPr>
            <a:r>
              <a:rPr lang="en-US" dirty="0"/>
              <a:t>	</a:t>
            </a:r>
            <a:r>
              <a:rPr lang="en-US" dirty="0" smtClean="0"/>
              <a:t>-</a:t>
            </a:r>
            <a:r>
              <a:rPr lang="en-US" dirty="0" err="1" smtClean="0"/>
              <a:t>Pathophysiology</a:t>
            </a:r>
            <a:endParaRPr lang="en-US" dirty="0" smtClean="0"/>
          </a:p>
          <a:p>
            <a:pPr>
              <a:buNone/>
            </a:pPr>
            <a:r>
              <a:rPr lang="en-US" dirty="0"/>
              <a:t>	</a:t>
            </a:r>
            <a:r>
              <a:rPr lang="en-US" dirty="0" smtClean="0"/>
              <a:t>-Principles of critical management of coma</a:t>
            </a:r>
          </a:p>
          <a:p>
            <a:pPr>
              <a:buNone/>
            </a:pPr>
            <a:r>
              <a:rPr lang="en-US" dirty="0"/>
              <a:t>	</a:t>
            </a:r>
            <a:r>
              <a:rPr lang="en-US" dirty="0" smtClean="0"/>
              <a:t>-</a:t>
            </a:r>
            <a:r>
              <a:rPr lang="en-US" dirty="0" err="1" smtClean="0"/>
              <a:t>Assessement</a:t>
            </a:r>
            <a:endParaRPr lang="en-US" dirty="0" smtClean="0"/>
          </a:p>
          <a:p>
            <a:pPr>
              <a:buNone/>
            </a:pPr>
            <a:r>
              <a:rPr lang="en-US" dirty="0"/>
              <a:t>	</a:t>
            </a:r>
            <a:r>
              <a:rPr lang="en-US" dirty="0" smtClean="0"/>
              <a:t>-Diagnosis</a:t>
            </a:r>
          </a:p>
          <a:p>
            <a:pPr>
              <a:buNone/>
            </a:pPr>
            <a:r>
              <a:rPr lang="en-US" dirty="0"/>
              <a:t>	</a:t>
            </a:r>
            <a:r>
              <a:rPr lang="en-US" dirty="0" smtClean="0"/>
              <a:t>-Medical and Nursing management</a:t>
            </a:r>
          </a:p>
          <a:p>
            <a:pPr>
              <a:buNone/>
            </a:pPr>
            <a:endParaRPr lang="en-US" dirty="0" smtClean="0"/>
          </a:p>
          <a:p>
            <a:pPr>
              <a:buNone/>
            </a:pPr>
            <a:r>
              <a:rPr lang="en-US" dirty="0"/>
              <a:t>	</a:t>
            </a:r>
            <a:r>
              <a:rPr lang="en-US" dirty="0" smtClean="0"/>
              <a:t>-Complications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CEREBROSPINAL FLUID</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CSF, a clear and colorless fluid with a specific gravity of 1.007, is produced in the ventricles( choroid plexuses) and is circulated around the brain and the spinal cord through the ventricular system. </a:t>
            </a:r>
          </a:p>
          <a:p>
            <a:r>
              <a:rPr lang="en-US" dirty="0" smtClean="0"/>
              <a:t>There are four ventricles: the right and left lateral, and the third and fourth ventricles.</a:t>
            </a:r>
          </a:p>
          <a:p>
            <a:r>
              <a:rPr lang="en-US" dirty="0" smtClean="0"/>
              <a:t>The two lateral ventricles open into the third ventricle at</a:t>
            </a:r>
          </a:p>
          <a:p>
            <a:pPr>
              <a:buNone/>
            </a:pPr>
            <a:r>
              <a:rPr lang="en-US" dirty="0" smtClean="0"/>
              <a:t>the </a:t>
            </a:r>
            <a:r>
              <a:rPr lang="en-US" dirty="0" err="1" smtClean="0"/>
              <a:t>interventricular</a:t>
            </a:r>
            <a:r>
              <a:rPr lang="en-US" dirty="0" smtClean="0"/>
              <a:t> foramen or the foramen of </a:t>
            </a:r>
            <a:r>
              <a:rPr lang="en-US" dirty="0" err="1" smtClean="0"/>
              <a:t>Monro</a:t>
            </a:r>
            <a:r>
              <a:rPr lang="en-US" dirty="0" smtClean="0"/>
              <a:t>.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lstStyle/>
          <a:p>
            <a:pPr>
              <a:buNone/>
            </a:pPr>
            <a:r>
              <a:rPr lang="en-US" dirty="0" smtClean="0"/>
              <a:t>PHARMACOLOGIC THERAPY:</a:t>
            </a:r>
          </a:p>
          <a:p>
            <a:r>
              <a:rPr lang="en-US" dirty="0" err="1" smtClean="0"/>
              <a:t>Antiseizure</a:t>
            </a:r>
            <a:r>
              <a:rPr lang="en-US" dirty="0" smtClean="0"/>
              <a:t> agents, such as </a:t>
            </a:r>
            <a:r>
              <a:rPr lang="en-US" dirty="0" err="1" smtClean="0"/>
              <a:t>carbamazepine</a:t>
            </a:r>
            <a:r>
              <a:rPr lang="en-US" dirty="0" smtClean="0"/>
              <a:t> (</a:t>
            </a:r>
            <a:r>
              <a:rPr lang="en-US" dirty="0" err="1" smtClean="0"/>
              <a:t>Tegretol</a:t>
            </a:r>
            <a:r>
              <a:rPr lang="en-US" dirty="0" smtClean="0"/>
              <a:t>), relieve pain in most patients with trigeminal neuralgia by reducing the transmission of impulses at certain nerve terminals. </a:t>
            </a:r>
          </a:p>
          <a:p>
            <a:r>
              <a:rPr lang="en-US" dirty="0" err="1" smtClean="0"/>
              <a:t>Carbamazepine</a:t>
            </a:r>
            <a:r>
              <a:rPr lang="en-US" dirty="0" smtClean="0"/>
              <a:t> is taken with meals to minimize its side effects.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400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Gabapentin</a:t>
            </a:r>
            <a:r>
              <a:rPr lang="en-US" dirty="0" smtClean="0"/>
              <a:t> (</a:t>
            </a:r>
            <a:r>
              <a:rPr lang="en-US" dirty="0" err="1" smtClean="0"/>
              <a:t>Neurontin</a:t>
            </a:r>
            <a:r>
              <a:rPr lang="en-US" dirty="0" smtClean="0"/>
              <a:t>) and </a:t>
            </a:r>
            <a:r>
              <a:rPr lang="en-US" dirty="0" err="1" smtClean="0"/>
              <a:t>baclofen</a:t>
            </a:r>
            <a:r>
              <a:rPr lang="en-US" dirty="0" smtClean="0"/>
              <a:t> are also used if the patient is not responding to </a:t>
            </a:r>
            <a:r>
              <a:rPr lang="en-US" dirty="0" err="1" smtClean="0"/>
              <a:t>carbamazepine</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401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SURGICAL MANAGEMENT</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When these methods fail to relieve pain, a number of surgical options are available.</a:t>
            </a:r>
          </a:p>
          <a:p>
            <a:r>
              <a:rPr lang="en-US" dirty="0" smtClean="0"/>
              <a:t> The choice of procedure depends on the patient’s preference and health status.</a:t>
            </a:r>
          </a:p>
          <a:p>
            <a:r>
              <a:rPr lang="en-US" dirty="0" smtClean="0"/>
              <a:t>The  surgical procedures are;</a:t>
            </a:r>
          </a:p>
          <a:p>
            <a:pPr>
              <a:buNone/>
            </a:pPr>
            <a:r>
              <a:rPr lang="en-US" dirty="0" smtClean="0"/>
              <a:t>	-</a:t>
            </a:r>
            <a:r>
              <a:rPr lang="en-US" dirty="0" err="1" smtClean="0"/>
              <a:t>Microvascular</a:t>
            </a:r>
            <a:r>
              <a:rPr lang="en-US" dirty="0" smtClean="0"/>
              <a:t> Decompression of the Trigeminal Nerve</a:t>
            </a:r>
          </a:p>
          <a:p>
            <a:pPr>
              <a:buNone/>
            </a:pPr>
            <a:r>
              <a:rPr lang="en-US" dirty="0" smtClean="0"/>
              <a:t>	- </a:t>
            </a:r>
            <a:r>
              <a:rPr lang="en-US" dirty="0" err="1" smtClean="0"/>
              <a:t>Percutaneous</a:t>
            </a:r>
            <a:r>
              <a:rPr lang="en-US" dirty="0" smtClean="0"/>
              <a:t> Radiofrequency Trigeminal </a:t>
            </a:r>
            <a:r>
              <a:rPr lang="en-US" dirty="0" err="1" smtClean="0"/>
              <a:t>Gangliolysis</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402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It entails prevention of pain by teaching patient to prevent the aggravating factors.</a:t>
            </a:r>
          </a:p>
          <a:p>
            <a:r>
              <a:rPr lang="en-US" sz="3600" dirty="0" smtClean="0"/>
              <a:t>Postoperative neurologic assessments are conducted to evaluate the patient for facial motor and sensory deficits in each of the three branches of the trigeminal nerve</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403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BELL’S PALSY</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Bell’s palsy (facial paralysis) is due to unilateral inflammation of the seventh cranial nerve, which results in weakness or paralysis of the facial muscles on the affected side. </a:t>
            </a:r>
          </a:p>
          <a:p>
            <a:r>
              <a:rPr lang="en-US" sz="3600" dirty="0" smtClean="0"/>
              <a:t>The cause is unknown, although possible causes may include vascular </a:t>
            </a:r>
            <a:r>
              <a:rPr lang="en-US" sz="3600" dirty="0" err="1" smtClean="0"/>
              <a:t>ischemia,viral</a:t>
            </a:r>
            <a:r>
              <a:rPr lang="en-US" sz="3600" dirty="0" smtClean="0"/>
              <a:t> disease (herpes simplex, herpes zoster), autoimmune </a:t>
            </a:r>
            <a:r>
              <a:rPr lang="en-US" sz="3600" dirty="0" err="1" smtClean="0"/>
              <a:t>disease,or</a:t>
            </a:r>
            <a:r>
              <a:rPr lang="en-US" sz="3600" dirty="0" smtClean="0"/>
              <a:t> a combination of all of these factors.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404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 The inflamed, edematous nerve becomes compressed to the point of damage, or its nutrient vessel is occluded, producing ischemic necrosis of the nerve. </a:t>
            </a:r>
          </a:p>
          <a:p>
            <a:r>
              <a:rPr lang="en-US" dirty="0" smtClean="0"/>
              <a:t>There is distortion of the face from paralysis of the facial muscles; increased </a:t>
            </a:r>
            <a:r>
              <a:rPr lang="en-US" dirty="0" err="1" smtClean="0"/>
              <a:t>lacrimation</a:t>
            </a:r>
            <a:r>
              <a:rPr lang="en-US" dirty="0" smtClean="0"/>
              <a:t> (tearing); and painful sensations in the face, behind the ear, and in the eye.</a:t>
            </a:r>
          </a:p>
          <a:p>
            <a:r>
              <a:rPr lang="en-US" dirty="0" smtClean="0"/>
              <a:t> The patient may experience speech difficulties and</a:t>
            </a:r>
          </a:p>
          <a:p>
            <a:pPr>
              <a:buNone/>
            </a:pPr>
            <a:r>
              <a:rPr lang="en-US" dirty="0" smtClean="0"/>
              <a:t>may be unable to eat on the affected side because of weakness or paralysis of the facial muscles.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405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objectives of treatment are to maintain the muscle tone of the face and to prevent or minimize </a:t>
            </a:r>
            <a:r>
              <a:rPr lang="en-US" dirty="0" err="1" smtClean="0"/>
              <a:t>denervation</a:t>
            </a:r>
            <a:r>
              <a:rPr lang="en-US" dirty="0" smtClean="0"/>
              <a:t>.</a:t>
            </a:r>
          </a:p>
          <a:p>
            <a:r>
              <a:rPr lang="en-US" dirty="0" smtClean="0"/>
              <a:t> The patient should be reassured that no stroke has occurred and that spontaneous recovery occurs within 3 to 5 weeks.</a:t>
            </a:r>
          </a:p>
          <a:p>
            <a:r>
              <a:rPr lang="en-US" dirty="0" smtClean="0"/>
              <a:t>Corticosteroid therapy (prednisone) may be prescribed to reduce inflammation and edema; this reduces vascular compression and permits restoration of blood circulation to the nerve.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406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Facial pain is controlled with analgesic agents</a:t>
            </a:r>
          </a:p>
          <a:p>
            <a:r>
              <a:rPr lang="en-US" sz="3600" dirty="0" smtClean="0"/>
              <a:t>Although most patients recover with conservative treatment, surgical exploration of the facial nerve may be indicated in patients who are suspected of having a tumor or for surgical decompression of the facial nerve and for surgical treatment of a paralyzed face.</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407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408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At the end of the lesson the learner should be able to:</a:t>
            </a:r>
          </a:p>
          <a:p>
            <a:pPr>
              <a:buNone/>
            </a:pPr>
            <a:r>
              <a:rPr lang="en-US" dirty="0" smtClean="0"/>
              <a:t>1. Identify the pathophysiologic processes responsible for oncologic disorders.</a:t>
            </a:r>
          </a:p>
          <a:p>
            <a:pPr>
              <a:buNone/>
            </a:pPr>
            <a:r>
              <a:rPr lang="en-US" dirty="0" smtClean="0"/>
              <a:t>2. Describe brain and spinal cord tumors: their classification, clinical manifestations, diagnosis, and medical and nursing management.</a:t>
            </a:r>
          </a:p>
          <a:p>
            <a:pPr>
              <a:buNone/>
            </a:pPr>
            <a:r>
              <a:rPr lang="en-US" dirty="0" smtClean="0"/>
              <a:t>3. Use the nursing process as a framework for care of patients with cerebral metastases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409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third and fourth ventricles connect via the aqueduct of </a:t>
            </a:r>
            <a:r>
              <a:rPr lang="en-US" dirty="0" err="1" smtClean="0"/>
              <a:t>Sylvius</a:t>
            </a:r>
            <a:r>
              <a:rPr lang="en-US" dirty="0" smtClean="0"/>
              <a:t>. </a:t>
            </a:r>
          </a:p>
          <a:p>
            <a:r>
              <a:rPr lang="en-US" dirty="0" smtClean="0"/>
              <a:t>The fourth ventricle supplies CSF to the subarachnoid space and down the spinal cord on the dorsal surface.</a:t>
            </a:r>
          </a:p>
          <a:p>
            <a:r>
              <a:rPr lang="en-US" dirty="0" smtClean="0"/>
              <a:t> CSF is returned to the brain and is then circulated around the brain, where it is absorbed by the </a:t>
            </a:r>
            <a:r>
              <a:rPr lang="en-US" dirty="0" err="1" smtClean="0"/>
              <a:t>arachnoid</a:t>
            </a:r>
            <a:r>
              <a:rPr lang="en-US" dirty="0" smtClean="0"/>
              <a:t> </a:t>
            </a:r>
            <a:r>
              <a:rPr lang="en-US" dirty="0" err="1" smtClean="0"/>
              <a:t>villi</a:t>
            </a:r>
            <a:endParaRPr lang="en-US" dirty="0" smtClean="0"/>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BRAIN TUMORS</a:t>
            </a:r>
            <a:endParaRPr lang="en-US" dirty="0"/>
          </a:p>
        </p:txBody>
      </p:sp>
      <p:sp>
        <p:nvSpPr>
          <p:cNvPr id="3" name="Content Placeholder 2"/>
          <p:cNvSpPr>
            <a:spLocks noGrp="1"/>
          </p:cNvSpPr>
          <p:nvPr>
            <p:ph idx="1"/>
          </p:nvPr>
        </p:nvSpPr>
        <p:spPr>
          <a:xfrm>
            <a:off x="0" y="1600200"/>
            <a:ext cx="8991600" cy="5105400"/>
          </a:xfrm>
        </p:spPr>
        <p:txBody>
          <a:bodyPr>
            <a:normAutofit/>
          </a:bodyPr>
          <a:lstStyle/>
          <a:p>
            <a:r>
              <a:rPr lang="en-US" dirty="0" smtClean="0"/>
              <a:t>A brain tumor is a localized intracranial lesion that occupies space within the skull. </a:t>
            </a:r>
          </a:p>
          <a:p>
            <a:r>
              <a:rPr lang="en-US" dirty="0" smtClean="0"/>
              <a:t>Tumors usually grow as a spherical mass, but they can grow diffusely and infiltrate tissue. </a:t>
            </a:r>
          </a:p>
          <a:p>
            <a:r>
              <a:rPr lang="en-US" dirty="0" smtClean="0"/>
              <a:t>The effects of </a:t>
            </a:r>
            <a:r>
              <a:rPr lang="en-US" dirty="0" err="1" smtClean="0"/>
              <a:t>neoplasms</a:t>
            </a:r>
            <a:r>
              <a:rPr lang="en-US" dirty="0" smtClean="0"/>
              <a:t> occur from the compression and infiltration of tissue.</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A variety of physiologic changes</a:t>
            </a:r>
          </a:p>
          <a:p>
            <a:pPr>
              <a:buNone/>
            </a:pPr>
            <a:r>
              <a:rPr lang="en-US" dirty="0" smtClean="0"/>
              <a:t>		• Increased intracranial pressure (ICP) and    </a:t>
            </a:r>
          </a:p>
          <a:p>
            <a:pPr>
              <a:buNone/>
            </a:pPr>
            <a:r>
              <a:rPr lang="en-US" dirty="0" smtClean="0"/>
              <a:t>             cerebral edema	</a:t>
            </a:r>
          </a:p>
          <a:p>
            <a:pPr>
              <a:buNone/>
            </a:pPr>
            <a:r>
              <a:rPr lang="en-US" dirty="0" smtClean="0"/>
              <a:t>		• Seizure activity and focal neurologic signs</a:t>
            </a:r>
          </a:p>
          <a:p>
            <a:pPr>
              <a:buNone/>
            </a:pPr>
            <a:r>
              <a:rPr lang="en-US" dirty="0" smtClean="0"/>
              <a:t>		• Hydrocephalus</a:t>
            </a:r>
          </a:p>
          <a:p>
            <a:pPr>
              <a:buNone/>
            </a:pPr>
            <a:r>
              <a:rPr lang="en-US" dirty="0" smtClean="0"/>
              <a:t>		• Altered pituitary function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Primary brain tumors originate from cells and structures within the brain. </a:t>
            </a:r>
          </a:p>
          <a:p>
            <a:r>
              <a:rPr lang="en-US" dirty="0" smtClean="0"/>
              <a:t>Secondary, or metastatic, brain tumors develop from structures outside the brain and occur in 20% to 40% of all patients with cancer</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fontScale="92500"/>
          </a:bodyPr>
          <a:lstStyle/>
          <a:p>
            <a:pPr>
              <a:buNone/>
            </a:pPr>
            <a:r>
              <a:rPr lang="en-US" b="1" dirty="0" smtClean="0"/>
              <a:t>Brain tumors may be classified into several groups: </a:t>
            </a:r>
          </a:p>
          <a:p>
            <a:r>
              <a:rPr lang="en-US" dirty="0" smtClean="0"/>
              <a:t>Those arising from the coverings of the brain ( </a:t>
            </a:r>
            <a:r>
              <a:rPr lang="en-US" b="1" dirty="0" err="1" smtClean="0"/>
              <a:t>dural</a:t>
            </a:r>
            <a:r>
              <a:rPr lang="en-US" b="1" dirty="0" smtClean="0"/>
              <a:t> </a:t>
            </a:r>
            <a:r>
              <a:rPr lang="en-US" b="1" dirty="0" err="1" smtClean="0"/>
              <a:t>meningioma</a:t>
            </a:r>
            <a:r>
              <a:rPr lang="en-US" dirty="0" smtClean="0"/>
              <a:t>)</a:t>
            </a:r>
          </a:p>
          <a:p>
            <a:r>
              <a:rPr lang="en-US" dirty="0" smtClean="0"/>
              <a:t>Those developing in or on the cranial nerves (eg, </a:t>
            </a:r>
            <a:r>
              <a:rPr lang="en-US" b="1" dirty="0" smtClean="0"/>
              <a:t>acoustic </a:t>
            </a:r>
            <a:r>
              <a:rPr lang="en-US" b="1" dirty="0" err="1" smtClean="0"/>
              <a:t>neuroma</a:t>
            </a:r>
            <a:r>
              <a:rPr lang="en-US" dirty="0" smtClean="0"/>
              <a:t>), </a:t>
            </a:r>
          </a:p>
          <a:p>
            <a:r>
              <a:rPr lang="en-US" dirty="0" smtClean="0"/>
              <a:t>Those originating within brain tissue (eg, </a:t>
            </a:r>
            <a:r>
              <a:rPr lang="en-US" b="1" dirty="0" err="1" smtClean="0"/>
              <a:t>gliomas</a:t>
            </a:r>
            <a:r>
              <a:rPr lang="en-US" dirty="0" smtClean="0"/>
              <a:t>), and metastatic lesions originating elsewhere in the body. </a:t>
            </a:r>
          </a:p>
          <a:p>
            <a:r>
              <a:rPr lang="en-US" dirty="0" smtClean="0"/>
              <a:t>Tumors of the pituitary and pineal glands and of cerebral blood vessels are also types of brain tumors.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4525963"/>
          </a:xfrm>
        </p:spPr>
        <p:txBody>
          <a:bodyPr/>
          <a:lstStyle/>
          <a:p>
            <a:pPr>
              <a:buNone/>
            </a:pPr>
            <a:r>
              <a:rPr lang="en-US" dirty="0" smtClean="0"/>
              <a:t>GLIOMAS</a:t>
            </a:r>
          </a:p>
          <a:p>
            <a:r>
              <a:rPr lang="en-US" dirty="0" smtClean="0"/>
              <a:t>Infiltrate any portion of the brain; most common type of brain tumor.</a:t>
            </a:r>
          </a:p>
          <a:p>
            <a:r>
              <a:rPr lang="en-US" dirty="0" smtClean="0"/>
              <a:t>ANGIOMAS: These are masses composed largely of abnormal blood vessels are found either in or on the surface of the brain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8991600" cy="5029200"/>
          </a:xfrm>
        </p:spPr>
        <p:txBody>
          <a:bodyPr/>
          <a:lstStyle/>
          <a:p>
            <a:r>
              <a:rPr lang="en-US" dirty="0" smtClean="0"/>
              <a:t>Brain tumors can produce either focal or generalized neurologic signs and symptoms.</a:t>
            </a:r>
          </a:p>
          <a:p>
            <a:r>
              <a:rPr lang="en-US" dirty="0" smtClean="0"/>
              <a:t>Generalized symptoms reflect increased ICP, and the most common focal or specific signs and symptoms result from tumors interfering with functions in specific brain regions.</a:t>
            </a:r>
          </a:p>
          <a:p>
            <a:r>
              <a:rPr lang="en-US" dirty="0" smtClean="0"/>
              <a:t>Review signs and symptoms of increased ICP.</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LOCALIZED SYMPTOMS</a:t>
            </a:r>
            <a:endParaRPr lang="en-US" dirty="0"/>
          </a:p>
        </p:txBody>
      </p:sp>
      <p:sp>
        <p:nvSpPr>
          <p:cNvPr id="3" name="Content Placeholder 2"/>
          <p:cNvSpPr>
            <a:spLocks noGrp="1"/>
          </p:cNvSpPr>
          <p:nvPr>
            <p:ph idx="1"/>
          </p:nvPr>
        </p:nvSpPr>
        <p:spPr/>
        <p:txBody>
          <a:bodyPr>
            <a:normAutofit/>
          </a:bodyPr>
          <a:lstStyle/>
          <a:p>
            <a:r>
              <a:rPr lang="en-US" dirty="0" err="1" smtClean="0"/>
              <a:t>Hemiparesis</a:t>
            </a:r>
            <a:r>
              <a:rPr lang="en-US" dirty="0" smtClean="0"/>
              <a:t>,</a:t>
            </a:r>
          </a:p>
          <a:p>
            <a:r>
              <a:rPr lang="en-US" dirty="0" smtClean="0"/>
              <a:t>Seizures, </a:t>
            </a:r>
          </a:p>
          <a:p>
            <a:r>
              <a:rPr lang="en-US" dirty="0" smtClean="0"/>
              <a:t>Mental status changes</a:t>
            </a:r>
          </a:p>
          <a:p>
            <a:r>
              <a:rPr lang="en-US" dirty="0" smtClean="0"/>
              <a:t>such as sensory and motor abnormalities,</a:t>
            </a:r>
          </a:p>
          <a:p>
            <a:r>
              <a:rPr lang="en-US" dirty="0" smtClean="0"/>
              <a:t>visual alterations,</a:t>
            </a:r>
          </a:p>
          <a:p>
            <a:r>
              <a:rPr lang="en-US" dirty="0" smtClean="0"/>
              <a:t> Alterations in cognition, and language disturbances such as aphasia.</a:t>
            </a:r>
          </a:p>
        </p:txBody>
      </p:sp>
      <p:sp>
        <p:nvSpPr>
          <p:cNvPr id="4" name="Slide Number Placeholder 3"/>
          <p:cNvSpPr>
            <a:spLocks noGrp="1"/>
          </p:cNvSpPr>
          <p:nvPr>
            <p:ph type="sldNum" sz="quarter" idx="12"/>
          </p:nvPr>
        </p:nvSpPr>
        <p:spPr/>
        <p:txBody>
          <a:bodyPr/>
          <a:lstStyle/>
          <a:p>
            <a:fld id="{DCB281E3-6315-402F-999E-57BB30D3C3C3}" type="slidenum">
              <a:rPr lang="en-US" smtClean="0"/>
              <a:pPr/>
              <a:t>416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history of the illness and the manner and time frame in which the symptoms evolved are key components in the diagnosis of brain tumors. </a:t>
            </a:r>
          </a:p>
          <a:p>
            <a:r>
              <a:rPr lang="en-US" dirty="0" smtClean="0"/>
              <a:t>A neurologic examination indicates the areas of the CNS involved.</a:t>
            </a:r>
          </a:p>
          <a:p>
            <a:r>
              <a:rPr lang="en-US" dirty="0" smtClean="0"/>
              <a:t>Computed tomography (CT) scans gives specific information concerning the number, size, and density of the lesions.</a:t>
            </a:r>
          </a:p>
          <a:p>
            <a:r>
              <a:rPr lang="en-US" dirty="0" smtClean="0"/>
              <a:t>MRI also helps in diagnosis.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029200"/>
          </a:xfrm>
        </p:spPr>
        <p:txBody>
          <a:bodyPr/>
          <a:lstStyle/>
          <a:p>
            <a:r>
              <a:rPr lang="en-US" dirty="0" smtClean="0"/>
              <a:t>Cerebral angiography provides visualization of cerebral blood vessels and can localize most cerebral tumors.</a:t>
            </a:r>
          </a:p>
          <a:p>
            <a:r>
              <a:rPr lang="en-US" dirty="0" smtClean="0"/>
              <a:t>An electroencephalogram (EEG) can detect an abnormal brain wave in regions occupied by a tumor and is used to evaluate temporal lobe seizures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8686800" cy="5257800"/>
          </a:xfrm>
        </p:spPr>
        <p:txBody>
          <a:bodyPr>
            <a:normAutofit/>
          </a:bodyPr>
          <a:lstStyle/>
          <a:p>
            <a:r>
              <a:rPr lang="en-US" dirty="0" smtClean="0"/>
              <a:t>A variety of medical treatment modalities, including </a:t>
            </a:r>
            <a:r>
              <a:rPr lang="en-US" b="1" dirty="0" smtClean="0"/>
              <a:t>chemotherapy</a:t>
            </a:r>
            <a:r>
              <a:rPr lang="en-US" dirty="0" smtClean="0"/>
              <a:t> and external-beam </a:t>
            </a:r>
            <a:r>
              <a:rPr lang="en-US" b="1" dirty="0" smtClean="0"/>
              <a:t>radiation therapy</a:t>
            </a:r>
            <a:r>
              <a:rPr lang="en-US" dirty="0" smtClean="0"/>
              <a:t>, are used alone or in combination with </a:t>
            </a:r>
            <a:r>
              <a:rPr lang="en-US" b="1" dirty="0" smtClean="0"/>
              <a:t>surgical resection</a:t>
            </a:r>
            <a:r>
              <a:rPr lang="en-US" dirty="0" smtClean="0"/>
              <a:t>. </a:t>
            </a:r>
          </a:p>
          <a:p>
            <a:r>
              <a:rPr lang="en-US" dirty="0" smtClean="0"/>
              <a:t>Radiation therapy, the cornerstone of treatment of many brain tumors, decreases the incidence</a:t>
            </a:r>
          </a:p>
          <a:p>
            <a:pPr>
              <a:buNone/>
            </a:pPr>
            <a:r>
              <a:rPr lang="en-US" dirty="0" smtClean="0"/>
              <a:t>of recurrence of incompletely </a:t>
            </a:r>
            <a:r>
              <a:rPr lang="en-US" dirty="0" err="1" smtClean="0"/>
              <a:t>resected</a:t>
            </a:r>
            <a:r>
              <a:rPr lang="en-US" dirty="0" smtClean="0"/>
              <a:t> tumors.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419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lstStyle/>
          <a:p>
            <a:r>
              <a:rPr lang="en-US" dirty="0" smtClean="0">
                <a:solidFill>
                  <a:srgbClr val="FF0000"/>
                </a:solidFill>
              </a:rPr>
              <a:t>CSF is produced in the choroid plexus </a:t>
            </a:r>
            <a:r>
              <a:rPr lang="en-US" dirty="0" smtClean="0"/>
              <a:t>of the lateral, third, and fourth ventricles. </a:t>
            </a:r>
          </a:p>
          <a:p>
            <a:r>
              <a:rPr lang="en-US" dirty="0" smtClean="0"/>
              <a:t>The ventricular and subarachnoid system contains approximately 125 to 150 ml of fluid, while 15 to 25 ml of CSF is located in each lateral ventricle.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normAutofit/>
          </a:bodyPr>
          <a:lstStyle/>
          <a:p>
            <a:r>
              <a:rPr lang="en-US" dirty="0" smtClean="0"/>
              <a:t>Corticosteroids may be used before and after treatment to reduce cerebral edema and promote a smoother, more rapid recovery.</a:t>
            </a:r>
          </a:p>
          <a:p>
            <a:pPr>
              <a:buNone/>
            </a:pPr>
            <a:r>
              <a:rPr lang="en-US" dirty="0" smtClean="0"/>
              <a:t>SURGICAL MANAGEMENT:</a:t>
            </a:r>
          </a:p>
          <a:p>
            <a:r>
              <a:rPr lang="en-US" dirty="0" smtClean="0"/>
              <a:t>The objective of surgical management is to remove or destroy the entire tumor without increasing the neurologic deficit (paralysis,</a:t>
            </a:r>
          </a:p>
          <a:p>
            <a:pPr>
              <a:buNone/>
            </a:pPr>
            <a:r>
              <a:rPr lang="en-US" dirty="0" smtClean="0"/>
              <a:t>blindness) or to relieve symptoms by partial removal (decompression).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Management</a:t>
            </a:r>
            <a:endParaRPr lang="en-US" dirty="0"/>
          </a:p>
        </p:txBody>
      </p:sp>
      <p:sp>
        <p:nvSpPr>
          <p:cNvPr id="3" name="Content Placeholder 2"/>
          <p:cNvSpPr>
            <a:spLocks noGrp="1"/>
          </p:cNvSpPr>
          <p:nvPr>
            <p:ph idx="1"/>
          </p:nvPr>
        </p:nvSpPr>
        <p:spPr>
          <a:xfrm>
            <a:off x="0" y="1600200"/>
            <a:ext cx="9144000" cy="5105400"/>
          </a:xfrm>
        </p:spPr>
        <p:txBody>
          <a:bodyPr>
            <a:normAutofit lnSpcReduction="10000"/>
          </a:bodyPr>
          <a:lstStyle/>
          <a:p>
            <a:r>
              <a:rPr lang="en-US" dirty="0" smtClean="0"/>
              <a:t>The patient with a brain tumor may be at an increased risk for aspiration due to cranial nerve dysfunction. </a:t>
            </a:r>
          </a:p>
          <a:p>
            <a:r>
              <a:rPr lang="en-US" dirty="0" smtClean="0"/>
              <a:t>Preoperatively, the gag reflex and ability to swallow are evaluated. </a:t>
            </a:r>
          </a:p>
          <a:p>
            <a:r>
              <a:rPr lang="en-US" dirty="0" smtClean="0"/>
              <a:t>In patients with diminished gag response, care includes teaching the patient to direct food and fluids toward the unaffected side, having the patient sit upright to eat, offering a semisoft diet, and having suction readily available.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normAutofit/>
          </a:bodyPr>
          <a:lstStyle/>
          <a:p>
            <a:r>
              <a:rPr lang="en-US" dirty="0" smtClean="0"/>
              <a:t>The nurse performs neurologic checks, monitors vital signs, maintains a neurologic flow chart, spaces nursing interventions to prevent rapid increase in ICP, and reorients the patient when necessary to person, time, and place. </a:t>
            </a:r>
          </a:p>
          <a:p>
            <a:r>
              <a:rPr lang="en-US" dirty="0" smtClean="0"/>
              <a:t>Patients with changes in cognition caused by the lesion require frequent reorientation.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lstStyle/>
          <a:p>
            <a:r>
              <a:rPr lang="en-US" dirty="0" smtClean="0"/>
              <a:t>Motor function is checked at intervals because specific motor deficits may occur, depending on the tumor’s location. </a:t>
            </a:r>
          </a:p>
          <a:p>
            <a:r>
              <a:rPr lang="en-US" dirty="0" smtClean="0"/>
              <a:t>Sensory disturbances are assessed. Speech is evaluated. </a:t>
            </a:r>
          </a:p>
          <a:p>
            <a:r>
              <a:rPr lang="en-US" dirty="0" smtClean="0"/>
              <a:t>Eye movement and pupillary size and reaction may be affected by cranial nerve involvement.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CEREBRAL METASTASES</a:t>
            </a:r>
            <a:endParaRPr lang="en-US" dirty="0"/>
          </a:p>
        </p:txBody>
      </p:sp>
      <p:sp>
        <p:nvSpPr>
          <p:cNvPr id="3" name="Content Placeholder 2"/>
          <p:cNvSpPr>
            <a:spLocks noGrp="1"/>
          </p:cNvSpPr>
          <p:nvPr>
            <p:ph idx="1"/>
          </p:nvPr>
        </p:nvSpPr>
        <p:spPr>
          <a:xfrm>
            <a:off x="0" y="1600200"/>
            <a:ext cx="8991600" cy="5257800"/>
          </a:xfrm>
        </p:spPr>
        <p:txBody>
          <a:bodyPr>
            <a:normAutofit/>
          </a:bodyPr>
          <a:lstStyle/>
          <a:p>
            <a:r>
              <a:rPr lang="en-US" dirty="0" smtClean="0"/>
              <a:t>A significant number of patients with cancer experience neurologic deficits caused by metastasis to the brain.</a:t>
            </a:r>
          </a:p>
          <a:p>
            <a:r>
              <a:rPr lang="en-US" dirty="0" smtClean="0"/>
              <a:t>Neurologic signs and symptoms include headache,</a:t>
            </a:r>
          </a:p>
          <a:p>
            <a:pPr>
              <a:buNone/>
            </a:pPr>
            <a:r>
              <a:rPr lang="en-US" dirty="0" smtClean="0"/>
              <a:t>gait disturbances, visual impairment, personality changes, altered </a:t>
            </a:r>
            <a:r>
              <a:rPr lang="en-US" dirty="0" err="1" smtClean="0"/>
              <a:t>mentation</a:t>
            </a:r>
            <a:r>
              <a:rPr lang="en-US" dirty="0" smtClean="0"/>
              <a:t> (memory loss and confusion), focal weakness, </a:t>
            </a:r>
            <a:r>
              <a:rPr lang="en-US" dirty="0" err="1" smtClean="0"/>
              <a:t>paralysis,aphasia</a:t>
            </a:r>
            <a:r>
              <a:rPr lang="en-US" dirty="0" smtClean="0"/>
              <a:t>, and seizures.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8686800" cy="5257800"/>
          </a:xfrm>
        </p:spPr>
        <p:txBody>
          <a:bodyPr>
            <a:normAutofit/>
          </a:bodyPr>
          <a:lstStyle/>
          <a:p>
            <a:r>
              <a:rPr lang="en-US" dirty="0" smtClean="0"/>
              <a:t>The treatment of metastatic brain cancer is palliative and involves eliminating or reducing serious symptoms.</a:t>
            </a:r>
          </a:p>
          <a:p>
            <a:r>
              <a:rPr lang="en-US" dirty="0" smtClean="0"/>
              <a:t>The therapeutic approach includes radiation therapy , surgery (usually for a single intracranial</a:t>
            </a:r>
          </a:p>
          <a:p>
            <a:pPr>
              <a:buNone/>
            </a:pPr>
            <a:r>
              <a:rPr lang="en-US" dirty="0" smtClean="0"/>
              <a:t>metastasis), and chemotherapy.</a:t>
            </a:r>
          </a:p>
          <a:p>
            <a:r>
              <a:rPr lang="en-US" dirty="0" smtClean="0"/>
              <a:t>More often some combination of these treatments is the optimal method.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PHARMACOLOGIC THERAPY</a:t>
            </a:r>
            <a:endParaRPr lang="en-US" dirty="0"/>
          </a:p>
        </p:txBody>
      </p:sp>
      <p:sp>
        <p:nvSpPr>
          <p:cNvPr id="3" name="Content Placeholder 2"/>
          <p:cNvSpPr>
            <a:spLocks noGrp="1"/>
          </p:cNvSpPr>
          <p:nvPr>
            <p:ph idx="1"/>
          </p:nvPr>
        </p:nvSpPr>
        <p:spPr>
          <a:xfrm>
            <a:off x="0" y="1600200"/>
            <a:ext cx="8991600" cy="5105400"/>
          </a:xfrm>
        </p:spPr>
        <p:txBody>
          <a:bodyPr>
            <a:normAutofit/>
          </a:bodyPr>
          <a:lstStyle/>
          <a:p>
            <a:r>
              <a:rPr lang="en-US" dirty="0" smtClean="0"/>
              <a:t>Corticosteroids are useful in relieving headache and alterations in level of consciousness. </a:t>
            </a:r>
          </a:p>
          <a:p>
            <a:r>
              <a:rPr lang="en-US" dirty="0" smtClean="0"/>
              <a:t>It is thought that corticosteroids (</a:t>
            </a:r>
            <a:r>
              <a:rPr lang="en-US" dirty="0" err="1" smtClean="0"/>
              <a:t>dexamethasone</a:t>
            </a:r>
            <a:r>
              <a:rPr lang="en-US" dirty="0" smtClean="0"/>
              <a:t>,</a:t>
            </a:r>
          </a:p>
          <a:p>
            <a:pPr>
              <a:buNone/>
            </a:pPr>
            <a:r>
              <a:rPr lang="en-US" dirty="0" smtClean="0"/>
              <a:t>prednisone) reduce inflammation around the metastatic deposits and decrease the edema surrounding them.</a:t>
            </a:r>
          </a:p>
          <a:p>
            <a:r>
              <a:rPr lang="en-US" dirty="0" smtClean="0"/>
              <a:t>Other medications used include osmotic agents (</a:t>
            </a:r>
            <a:r>
              <a:rPr lang="en-US" dirty="0" err="1" smtClean="0"/>
              <a:t>mannitol</a:t>
            </a:r>
            <a:r>
              <a:rPr lang="en-US" dirty="0" smtClean="0"/>
              <a:t>) to decrease the fluid content of the brain.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normAutofit/>
          </a:bodyPr>
          <a:lstStyle/>
          <a:p>
            <a:r>
              <a:rPr lang="en-US" dirty="0" err="1" smtClean="0"/>
              <a:t>Antiseizure</a:t>
            </a:r>
            <a:r>
              <a:rPr lang="en-US" dirty="0" smtClean="0"/>
              <a:t> agents (eg, </a:t>
            </a:r>
            <a:r>
              <a:rPr lang="en-US" dirty="0" err="1" smtClean="0"/>
              <a:t>phenytoin</a:t>
            </a:r>
            <a:r>
              <a:rPr lang="en-US" dirty="0" smtClean="0"/>
              <a:t>) are used to prevent and treat seizures.</a:t>
            </a:r>
          </a:p>
          <a:p>
            <a:r>
              <a:rPr lang="en-US" dirty="0" smtClean="0"/>
              <a:t> Venous </a:t>
            </a:r>
            <a:r>
              <a:rPr lang="en-US" dirty="0" err="1" smtClean="0"/>
              <a:t>thromboembolic</a:t>
            </a:r>
            <a:r>
              <a:rPr lang="en-US" dirty="0" smtClean="0"/>
              <a:t> events, such as deep vein thrombosis (DVT) and pulmonary embolism (PE), occur in about 15% of patients and are associated with significant morbidity.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lstStyle/>
          <a:p>
            <a:r>
              <a:rPr lang="en-US" dirty="0" smtClean="0"/>
              <a:t>If the patient has severe pain, morphine can be infused into the epidural or subarachnoid space through a spinal needle and a catheter as near as possible to the spinal segment where the pain is projected.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428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429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CEREBRAL CIRCULATION</a:t>
            </a:r>
            <a:endParaRPr lang="en-US" dirty="0"/>
          </a:p>
        </p:txBody>
      </p:sp>
      <p:sp>
        <p:nvSpPr>
          <p:cNvPr id="3" name="Content Placeholder 2"/>
          <p:cNvSpPr>
            <a:spLocks noGrp="1"/>
          </p:cNvSpPr>
          <p:nvPr>
            <p:ph idx="1"/>
          </p:nvPr>
        </p:nvSpPr>
        <p:spPr>
          <a:xfrm>
            <a:off x="0" y="1600200"/>
            <a:ext cx="9144000" cy="5257800"/>
          </a:xfrm>
        </p:spPr>
        <p:txBody>
          <a:bodyPr>
            <a:normAutofit fontScale="92500"/>
          </a:bodyPr>
          <a:lstStyle/>
          <a:p>
            <a:r>
              <a:rPr lang="en-US" dirty="0" smtClean="0"/>
              <a:t>The cerebral circulation receives approximately 15% of the cardiac output, or 750 </a:t>
            </a:r>
            <a:r>
              <a:rPr lang="en-US" dirty="0" err="1" smtClean="0"/>
              <a:t>mL</a:t>
            </a:r>
            <a:r>
              <a:rPr lang="en-US" dirty="0" smtClean="0"/>
              <a:t> per minute. The brain does not store nutrients and has a high metabolic demand that requires the high blood flow.</a:t>
            </a:r>
          </a:p>
          <a:p>
            <a:pPr>
              <a:buNone/>
            </a:pPr>
            <a:r>
              <a:rPr lang="en-US" sz="3800" b="1" dirty="0" smtClean="0"/>
              <a:t>Arteries. </a:t>
            </a:r>
          </a:p>
          <a:p>
            <a:r>
              <a:rPr lang="en-US" b="1" dirty="0" smtClean="0"/>
              <a:t>Two internal carotid arteries and two vertebral arteries </a:t>
            </a:r>
            <a:r>
              <a:rPr lang="en-US" dirty="0" smtClean="0"/>
              <a:t>and their extensive system of branches provide the blood supply to the brain. The internal carotids arise from the bifurcation of the common carotid and supply much of the anterior circulation of the brain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Neurologic disorders of the central and peripheral nervous system that are degenerative in nature include:</a:t>
            </a:r>
          </a:p>
          <a:p>
            <a:pPr>
              <a:buNone/>
            </a:pPr>
            <a:r>
              <a:rPr lang="en-US" dirty="0" smtClean="0"/>
              <a:t>	- Parkinson’s disease</a:t>
            </a:r>
          </a:p>
          <a:p>
            <a:pPr>
              <a:buNone/>
            </a:pPr>
            <a:r>
              <a:rPr lang="en-US" dirty="0" smtClean="0"/>
              <a:t>	- Huntington’s disease</a:t>
            </a:r>
          </a:p>
          <a:p>
            <a:pPr>
              <a:buNone/>
            </a:pPr>
            <a:r>
              <a:rPr lang="en-US" dirty="0" smtClean="0"/>
              <a:t>	- Alzheimer’s disease</a:t>
            </a:r>
          </a:p>
          <a:p>
            <a:pPr>
              <a:buNone/>
            </a:pPr>
            <a:r>
              <a:rPr lang="en-US" dirty="0" smtClean="0"/>
              <a:t>	-Amyotrophic lateral sclerosis,</a:t>
            </a:r>
          </a:p>
          <a:p>
            <a:pPr>
              <a:buNone/>
            </a:pPr>
            <a:r>
              <a:rPr lang="en-US" dirty="0" smtClean="0"/>
              <a:t>	-muscular dystrophies, and </a:t>
            </a:r>
          </a:p>
          <a:p>
            <a:pPr>
              <a:buNone/>
            </a:pPr>
            <a:r>
              <a:rPr lang="en-US" dirty="0" smtClean="0"/>
              <a:t>	-Degenerative disc disease.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PARKINSON’S DISEASE</a:t>
            </a:r>
            <a:endParaRPr lang="en-US" dirty="0"/>
          </a:p>
        </p:txBody>
      </p:sp>
      <p:sp>
        <p:nvSpPr>
          <p:cNvPr id="3" name="Content Placeholder 2"/>
          <p:cNvSpPr>
            <a:spLocks noGrp="1"/>
          </p:cNvSpPr>
          <p:nvPr>
            <p:ph idx="1"/>
          </p:nvPr>
        </p:nvSpPr>
        <p:spPr>
          <a:xfrm>
            <a:off x="0" y="1600200"/>
            <a:ext cx="8991600" cy="4525963"/>
          </a:xfrm>
        </p:spPr>
        <p:txBody>
          <a:bodyPr/>
          <a:lstStyle/>
          <a:p>
            <a:r>
              <a:rPr lang="en-US" dirty="0" smtClean="0"/>
              <a:t>Parkinson’s disease is a slowly progressing neurologic movement disorder that eventually leads to disability. </a:t>
            </a:r>
          </a:p>
          <a:p>
            <a:r>
              <a:rPr lang="en-US" dirty="0" smtClean="0"/>
              <a:t>The degenerative or idiopathic form is the most common; there is also a secondary form with a known or suspected cause.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Research suggests several causative factors, including genetics, atherosclerosis, excessive accumulation of oxygen free radicals, viral infections, head trauma, chronic antipsychotic medication use, and some environmental exposures.</a:t>
            </a:r>
          </a:p>
        </p:txBody>
      </p:sp>
      <p:sp>
        <p:nvSpPr>
          <p:cNvPr id="4" name="Slide Number Placeholder 3"/>
          <p:cNvSpPr>
            <a:spLocks noGrp="1"/>
          </p:cNvSpPr>
          <p:nvPr>
            <p:ph type="sldNum" sz="quarter" idx="12"/>
          </p:nvPr>
        </p:nvSpPr>
        <p:spPr/>
        <p:txBody>
          <a:bodyPr/>
          <a:lstStyle/>
          <a:p>
            <a:fld id="{DCB281E3-6315-402F-999E-57BB30D3C3C3}" type="slidenum">
              <a:rPr lang="en-US" smtClean="0"/>
              <a:pPr/>
              <a:t>432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Parkinsonian</a:t>
            </a:r>
            <a:r>
              <a:rPr lang="en-US" dirty="0" smtClean="0"/>
              <a:t> symptoms usually first appear in the fifth decade of life; however, cases have been diagnosed at the age of 30 years.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Parkinson’s disease has a gradual onset and symptoms progress slowly over a chronic, prolonged course. </a:t>
            </a:r>
          </a:p>
          <a:p>
            <a:r>
              <a:rPr lang="en-US" dirty="0" smtClean="0"/>
              <a:t>The three cardinal signs are </a:t>
            </a:r>
            <a:r>
              <a:rPr lang="en-US" b="1" dirty="0" smtClean="0"/>
              <a:t>tremor, rigidity</a:t>
            </a:r>
            <a:r>
              <a:rPr lang="en-US" dirty="0" smtClean="0"/>
              <a:t>, and </a:t>
            </a:r>
            <a:r>
              <a:rPr lang="en-US" b="1" dirty="0" err="1" smtClean="0"/>
              <a:t>bradykinesia</a:t>
            </a:r>
            <a:r>
              <a:rPr lang="en-US" b="1" dirty="0" smtClean="0"/>
              <a:t> (abnormally slow movements).</a:t>
            </a:r>
          </a:p>
          <a:p>
            <a:r>
              <a:rPr lang="en-US" dirty="0" smtClean="0"/>
              <a:t>Other features include </a:t>
            </a:r>
            <a:r>
              <a:rPr lang="en-US" dirty="0" err="1" smtClean="0"/>
              <a:t>hypokinesia</a:t>
            </a:r>
            <a:r>
              <a:rPr lang="en-US" dirty="0" smtClean="0"/>
              <a:t>, gait disturbances, and postural instability.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4525963"/>
          </a:xfrm>
        </p:spPr>
        <p:txBody>
          <a:bodyPr/>
          <a:lstStyle/>
          <a:p>
            <a:r>
              <a:rPr lang="en-US" dirty="0" smtClean="0"/>
              <a:t>Psychiatric changes are often interrelated and may be predictive of one another. </a:t>
            </a:r>
          </a:p>
          <a:p>
            <a:r>
              <a:rPr lang="en-US" dirty="0" smtClean="0"/>
              <a:t>They include depression, dementia (progressive</a:t>
            </a:r>
          </a:p>
          <a:p>
            <a:pPr>
              <a:buNone/>
            </a:pPr>
            <a:r>
              <a:rPr lang="en-US" dirty="0" smtClean="0"/>
              <a:t>mental deterioration), sleep disturbances, and hallucinations.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4525963"/>
          </a:xfrm>
        </p:spPr>
        <p:txBody>
          <a:bodyPr>
            <a:normAutofit lnSpcReduction="10000"/>
          </a:bodyPr>
          <a:lstStyle/>
          <a:p>
            <a:r>
              <a:rPr lang="en-US" dirty="0" smtClean="0"/>
              <a:t>Currently, the disease is diagnosed clinically from the patient’s history and the presence of two of the three cardinal manifestations: tremor, muscle rigidity, and </a:t>
            </a:r>
            <a:r>
              <a:rPr lang="en-US" dirty="0" err="1" smtClean="0"/>
              <a:t>bradykinesia</a:t>
            </a:r>
            <a:r>
              <a:rPr lang="en-US" dirty="0" smtClean="0"/>
              <a:t>.</a:t>
            </a:r>
          </a:p>
          <a:p>
            <a:r>
              <a:rPr lang="en-US" dirty="0" smtClean="0"/>
              <a:t>Laboratory tests and imaging studies are not helpful in the diagnosis of Parkinson’s disease, although PET scanning has been used in evaluating </a:t>
            </a:r>
            <a:r>
              <a:rPr lang="en-US" dirty="0" err="1" smtClean="0"/>
              <a:t>levodopa</a:t>
            </a:r>
            <a:r>
              <a:rPr lang="en-US" dirty="0" smtClean="0"/>
              <a:t> (precursor of dopamine) uptake and conversion to dopamine in the corpus striatum</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r>
              <a:rPr lang="en-US" dirty="0" smtClean="0"/>
              <a:t>Treatment is directed at controlling symptoms and maintaining functional independence because there are no medical or surgical approaches that prevent disease progression.</a:t>
            </a:r>
          </a:p>
          <a:p>
            <a:r>
              <a:rPr lang="en-US" b="1" dirty="0" err="1" smtClean="0"/>
              <a:t>Antiparkinsonian</a:t>
            </a:r>
            <a:r>
              <a:rPr lang="en-US" b="1" dirty="0" smtClean="0"/>
              <a:t> Medications. </a:t>
            </a:r>
            <a:r>
              <a:rPr lang="en-US" b="1" dirty="0" err="1" smtClean="0"/>
              <a:t>Levodopa</a:t>
            </a:r>
            <a:r>
              <a:rPr lang="en-US" b="1" dirty="0" smtClean="0"/>
              <a:t> (</a:t>
            </a:r>
            <a:r>
              <a:rPr lang="en-US" b="1" dirty="0" err="1" smtClean="0"/>
              <a:t>Dopar</a:t>
            </a:r>
            <a:r>
              <a:rPr lang="en-US" b="1" dirty="0" smtClean="0"/>
              <a:t>, </a:t>
            </a:r>
            <a:r>
              <a:rPr lang="en-US" b="1" dirty="0" err="1" smtClean="0"/>
              <a:t>Larodopa</a:t>
            </a:r>
            <a:r>
              <a:rPr lang="en-US" b="1" dirty="0" smtClean="0"/>
              <a:t>)  </a:t>
            </a:r>
            <a:r>
              <a:rPr lang="en-US" dirty="0" smtClean="0"/>
              <a:t>is</a:t>
            </a:r>
            <a:r>
              <a:rPr lang="en-US" b="1" dirty="0" smtClean="0"/>
              <a:t> </a:t>
            </a:r>
            <a:r>
              <a:rPr lang="en-US" dirty="0" smtClean="0"/>
              <a:t>the most effective agent and the mainstay of treatment.</a:t>
            </a:r>
          </a:p>
          <a:p>
            <a:r>
              <a:rPr lang="en-US" dirty="0" smtClean="0"/>
              <a:t> </a:t>
            </a:r>
            <a:r>
              <a:rPr lang="en-US" dirty="0" err="1" smtClean="0"/>
              <a:t>Levodopa</a:t>
            </a:r>
            <a:r>
              <a:rPr lang="en-US" dirty="0" smtClean="0"/>
              <a:t> is usually given in combination with </a:t>
            </a:r>
            <a:r>
              <a:rPr lang="en-US" dirty="0" err="1" smtClean="0"/>
              <a:t>carbidopa</a:t>
            </a:r>
            <a:r>
              <a:rPr lang="en-US" dirty="0" smtClean="0"/>
              <a:t> (</a:t>
            </a:r>
            <a:r>
              <a:rPr lang="en-US" dirty="0" err="1" smtClean="0"/>
              <a:t>Sinemet</a:t>
            </a:r>
            <a:r>
              <a:rPr lang="en-US" dirty="0" smtClean="0"/>
              <a:t>), an inhibitor that helps to maximize the beneficial effects of </a:t>
            </a:r>
            <a:r>
              <a:rPr lang="en-US" dirty="0" err="1" smtClean="0"/>
              <a:t>levodopa</a:t>
            </a:r>
            <a:r>
              <a:rPr lang="en-US" dirty="0" smtClean="0"/>
              <a:t> by preventing its breakdown outside the brain and reducing its adverse effects.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b="1" dirty="0" err="1" smtClean="0"/>
              <a:t>Anticholinergic</a:t>
            </a:r>
            <a:r>
              <a:rPr lang="en-US" b="1" dirty="0" smtClean="0"/>
              <a:t> Therapy. </a:t>
            </a:r>
            <a:r>
              <a:rPr lang="en-US" dirty="0" err="1" smtClean="0"/>
              <a:t>Anticholinergic</a:t>
            </a:r>
            <a:r>
              <a:rPr lang="en-US" dirty="0" smtClean="0"/>
              <a:t> agents (</a:t>
            </a:r>
            <a:r>
              <a:rPr lang="en-US" dirty="0" err="1" smtClean="0"/>
              <a:t>trihexyphenidyl,cycrimine</a:t>
            </a:r>
            <a:r>
              <a:rPr lang="en-US" dirty="0" smtClean="0"/>
              <a:t>, </a:t>
            </a:r>
            <a:r>
              <a:rPr lang="en-US" dirty="0" err="1" smtClean="0"/>
              <a:t>procyclidine</a:t>
            </a:r>
            <a:r>
              <a:rPr lang="en-US" dirty="0" smtClean="0"/>
              <a:t>, </a:t>
            </a:r>
            <a:r>
              <a:rPr lang="en-US" dirty="0" err="1" smtClean="0"/>
              <a:t>biperiden</a:t>
            </a:r>
            <a:r>
              <a:rPr lang="en-US" dirty="0" smtClean="0"/>
              <a:t>, and </a:t>
            </a:r>
            <a:r>
              <a:rPr lang="en-US" dirty="0" err="1" smtClean="0"/>
              <a:t>benztropine</a:t>
            </a:r>
            <a:r>
              <a:rPr lang="en-US" dirty="0" smtClean="0"/>
              <a:t> </a:t>
            </a:r>
            <a:r>
              <a:rPr lang="en-US" dirty="0" err="1" smtClean="0"/>
              <a:t>mesylate</a:t>
            </a:r>
            <a:r>
              <a:rPr lang="en-US" dirty="0" smtClean="0"/>
              <a:t>) are effective in controlling tremor and rigidity. </a:t>
            </a:r>
          </a:p>
          <a:p>
            <a:r>
              <a:rPr lang="en-US" dirty="0" smtClean="0"/>
              <a:t>They may be used in combination with </a:t>
            </a:r>
            <a:r>
              <a:rPr lang="en-US" dirty="0" err="1" smtClean="0"/>
              <a:t>levodopa</a:t>
            </a:r>
            <a:r>
              <a:rPr lang="en-US" dirty="0" smtClean="0"/>
              <a:t>. </a:t>
            </a:r>
          </a:p>
          <a:p>
            <a:r>
              <a:rPr lang="en-US" dirty="0" smtClean="0"/>
              <a:t>They counteract the action of the neurotransmitter acetylcholine.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b="1" dirty="0" smtClean="0"/>
              <a:t>Dopamine Agonists. </a:t>
            </a:r>
            <a:r>
              <a:rPr lang="en-US" dirty="0" err="1" smtClean="0"/>
              <a:t>Bromocriptine</a:t>
            </a:r>
            <a:r>
              <a:rPr lang="en-US" dirty="0" smtClean="0"/>
              <a:t> </a:t>
            </a:r>
            <a:r>
              <a:rPr lang="en-US" dirty="0" err="1" smtClean="0"/>
              <a:t>mesylate</a:t>
            </a:r>
            <a:r>
              <a:rPr lang="en-US" dirty="0" smtClean="0"/>
              <a:t> and </a:t>
            </a:r>
            <a:r>
              <a:rPr lang="en-US" dirty="0" err="1" smtClean="0"/>
              <a:t>pergolide</a:t>
            </a:r>
            <a:r>
              <a:rPr lang="en-US" dirty="0" smtClean="0"/>
              <a:t> (ergot derivatives) are dopamine receptor agonists and are useful in postponing the initiation of </a:t>
            </a:r>
            <a:r>
              <a:rPr lang="en-US" dirty="0" err="1" smtClean="0"/>
              <a:t>carbidopa</a:t>
            </a:r>
            <a:r>
              <a:rPr lang="en-US" dirty="0" smtClean="0"/>
              <a:t> or </a:t>
            </a:r>
            <a:r>
              <a:rPr lang="en-US" dirty="0" err="1" smtClean="0"/>
              <a:t>levodopa</a:t>
            </a:r>
            <a:r>
              <a:rPr lang="en-US" dirty="0" smtClean="0"/>
              <a:t> therapy.</a:t>
            </a:r>
          </a:p>
          <a:p>
            <a:r>
              <a:rPr lang="en-US" dirty="0" smtClean="0"/>
              <a:t>Dopamine agonists are often added to the medication regimen when </a:t>
            </a:r>
            <a:r>
              <a:rPr lang="en-US" dirty="0" err="1" smtClean="0"/>
              <a:t>carbidopa</a:t>
            </a:r>
            <a:r>
              <a:rPr lang="en-US" dirty="0" smtClean="0"/>
              <a:t> or </a:t>
            </a:r>
            <a:r>
              <a:rPr lang="en-US" dirty="0" err="1" smtClean="0"/>
              <a:t>levodopa</a:t>
            </a:r>
            <a:r>
              <a:rPr lang="en-US" dirty="0" smtClean="0"/>
              <a:t> loses effectiveness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439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SPINAL CORD</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spinal cord and medulla form a continuous structure extending from the cerebral hemispheres and serving as the connection between the brain and the periphery. </a:t>
            </a:r>
          </a:p>
          <a:p>
            <a:r>
              <a:rPr lang="en-US" dirty="0" smtClean="0"/>
              <a:t>Approximately 45 cm (18 in) long and about the thickness of a finger, it extends from the foramen magnum at the base of the skull to the lower border of the first lumbar vertebra, where it tapers to a fibrous band called the </a:t>
            </a:r>
            <a:r>
              <a:rPr lang="en-US" dirty="0" err="1" smtClean="0"/>
              <a:t>conus</a:t>
            </a:r>
            <a:r>
              <a:rPr lang="en-US" dirty="0" smtClean="0"/>
              <a:t> </a:t>
            </a:r>
            <a:r>
              <a:rPr lang="en-US" dirty="0" err="1" smtClean="0"/>
              <a:t>medullaris</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b="1" dirty="0" smtClean="0"/>
              <a:t>Antidepressants. </a:t>
            </a:r>
            <a:r>
              <a:rPr lang="en-US" dirty="0" err="1" smtClean="0"/>
              <a:t>Tricyclic</a:t>
            </a:r>
            <a:r>
              <a:rPr lang="en-US" dirty="0" smtClean="0"/>
              <a:t> antidepressants may be prescribed to  alleviate the depression that is so common in Parkinson’s disease.</a:t>
            </a:r>
          </a:p>
          <a:p>
            <a:pPr>
              <a:buNone/>
            </a:pPr>
            <a:r>
              <a:rPr lang="en-US" b="1" dirty="0" smtClean="0"/>
              <a:t>SURGICAL MANAGEMENT:</a:t>
            </a:r>
          </a:p>
          <a:p>
            <a:r>
              <a:rPr lang="en-US" dirty="0" smtClean="0"/>
              <a:t>The limitations of </a:t>
            </a:r>
            <a:r>
              <a:rPr lang="en-US" dirty="0" err="1" smtClean="0"/>
              <a:t>levodopa</a:t>
            </a:r>
            <a:r>
              <a:rPr lang="en-US" dirty="0" smtClean="0"/>
              <a:t> therapy, improvements in stereotactic surgery, and new approaches in transplantation have renewed interest in the surgical treatment of Parkinson’s disease.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PROCESS</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b="1" dirty="0" smtClean="0"/>
              <a:t>Assessment</a:t>
            </a:r>
          </a:p>
          <a:p>
            <a:r>
              <a:rPr lang="en-US" dirty="0" smtClean="0"/>
              <a:t>Assessment focuses on how the disease has affected the patient’s activities of daily living and functional abilities.</a:t>
            </a:r>
          </a:p>
          <a:p>
            <a:r>
              <a:rPr lang="en-US" dirty="0" smtClean="0"/>
              <a:t> Patients are observed for degree of disability and the functional changes that occur throughout the day, such as responses to medication.</a:t>
            </a:r>
          </a:p>
          <a:p>
            <a:r>
              <a:rPr lang="en-US" dirty="0" smtClean="0"/>
              <a:t> Nearly every patient with a movement disorder has some functional alteration and may have some type of behavioral dysfunction.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DIAGNOSES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Impaired physical mobility related to muscle rigidity and motor weakness</a:t>
            </a:r>
          </a:p>
          <a:p>
            <a:r>
              <a:rPr lang="en-US" dirty="0" smtClean="0"/>
              <a:t>Self-care deficits (feeding, dressing, hygiene, and toileting) related to tremor and motor disturbance</a:t>
            </a:r>
          </a:p>
          <a:p>
            <a:r>
              <a:rPr lang="en-US" dirty="0" smtClean="0"/>
              <a:t>Constipation related to medication and reduced activity</a:t>
            </a:r>
          </a:p>
          <a:p>
            <a:r>
              <a:rPr lang="en-US" dirty="0" smtClean="0"/>
              <a:t>Imbalanced nutrition, less than body requirements, related to tremor, slowness in eating, difficulty in chewing and swallowing.</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HUNTINGTON’S DISEASE</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Huntington’s disease is a chronic, progressive, hereditary disease of the nervous system that results in progressive involuntary </a:t>
            </a:r>
            <a:r>
              <a:rPr lang="en-US" dirty="0" err="1" smtClean="0"/>
              <a:t>choreiform</a:t>
            </a:r>
            <a:r>
              <a:rPr lang="en-US" dirty="0" smtClean="0"/>
              <a:t> movement and dementia.</a:t>
            </a:r>
          </a:p>
          <a:p>
            <a:r>
              <a:rPr lang="en-US" dirty="0" smtClean="0"/>
              <a:t> It affects men and women of all races.</a:t>
            </a:r>
          </a:p>
          <a:p>
            <a:r>
              <a:rPr lang="en-US" dirty="0" smtClean="0"/>
              <a:t>The basic pathology involves premature death of cells in the striatum (caudate and </a:t>
            </a:r>
            <a:r>
              <a:rPr lang="en-US" dirty="0" err="1" smtClean="0"/>
              <a:t>putamen</a:t>
            </a:r>
            <a:r>
              <a:rPr lang="en-US" dirty="0" smtClean="0"/>
              <a:t>) of the basal ganglia, the region deep within the brain involved in the control of movement.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There is also loss of cells in the cortex, the region of the brain associated with thinking, memory, perception, and judgment, and in the cerebellum, the area that coordinates voluntary muscle activity.</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most prominent clinical features of the disease are abnormal involuntary movements (chorea), intellectual decline, and, often,</a:t>
            </a:r>
            <a:r>
              <a:rPr lang="en-US" b="1" dirty="0" smtClean="0"/>
              <a:t> </a:t>
            </a:r>
            <a:r>
              <a:rPr lang="en-US" dirty="0" smtClean="0"/>
              <a:t>emotional disturbance. As the disease progresses, a constant</a:t>
            </a:r>
          </a:p>
          <a:p>
            <a:pPr>
              <a:buNone/>
            </a:pPr>
            <a:r>
              <a:rPr lang="en-US" dirty="0" smtClean="0"/>
              <a:t>writhing, twisting, uncontrollable movement may involve the entire body.</a:t>
            </a:r>
          </a:p>
          <a:p>
            <a:r>
              <a:rPr lang="en-US" dirty="0" smtClean="0"/>
              <a:t>Although no treatment halts or reverses the underlying </a:t>
            </a:r>
            <a:r>
              <a:rPr lang="en-US" dirty="0" err="1" smtClean="0"/>
              <a:t>process,several</a:t>
            </a:r>
            <a:r>
              <a:rPr lang="en-US" dirty="0" smtClean="0"/>
              <a:t> methods of management have fairly good palliative results.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ALZHEIMER’S DISEASE</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Alzheimer’s disease, or senile dementia of the Alzheimer’s type, is a chronic, progressive, and degenerative brain disorder accompanied by profound effects on memory, cognition, and ability for self-care.</a:t>
            </a:r>
          </a:p>
          <a:p>
            <a:r>
              <a:rPr lang="en-US" dirty="0" smtClean="0"/>
              <a:t>About 10% of the population older than age 65 are </a:t>
            </a:r>
            <a:r>
              <a:rPr lang="en-US" dirty="0" err="1" smtClean="0"/>
              <a:t>affected,and</a:t>
            </a:r>
            <a:r>
              <a:rPr lang="en-US" dirty="0" smtClean="0"/>
              <a:t> the prevalence reaches 47% by age 85</a:t>
            </a:r>
          </a:p>
          <a:p>
            <a:r>
              <a:rPr lang="en-US" dirty="0" smtClean="0"/>
              <a:t>Management is supportive care.</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Read and make notes on other degenerative disorders.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SEIZURE DISORDERS</a:t>
            </a:r>
            <a:endParaRPr lang="en-US" dirty="0"/>
          </a:p>
        </p:txBody>
      </p:sp>
      <p:sp>
        <p:nvSpPr>
          <p:cNvPr id="3" name="Content Placeholder 2"/>
          <p:cNvSpPr>
            <a:spLocks noGrp="1"/>
          </p:cNvSpPr>
          <p:nvPr>
            <p:ph idx="1"/>
          </p:nvPr>
        </p:nvSpPr>
        <p:spPr>
          <a:xfrm>
            <a:off x="0" y="1600200"/>
            <a:ext cx="8991600" cy="5257800"/>
          </a:xfrm>
        </p:spPr>
        <p:txBody>
          <a:bodyPr>
            <a:normAutofit/>
          </a:bodyPr>
          <a:lstStyle/>
          <a:p>
            <a:pPr>
              <a:buNone/>
            </a:pPr>
            <a:r>
              <a:rPr lang="en-US" b="1" dirty="0" smtClean="0"/>
              <a:t>SEIZURES</a:t>
            </a:r>
          </a:p>
          <a:p>
            <a:r>
              <a:rPr lang="en-US" dirty="0" smtClean="0"/>
              <a:t>Seizures are episodes of abnormal motor, sensory, autonomic, or psychic activity (or a combination of these) resulting from sudden excessive discharge from cerebral neurons.</a:t>
            </a:r>
          </a:p>
          <a:p>
            <a:r>
              <a:rPr lang="en-US" dirty="0" smtClean="0"/>
              <a:t> A part or all of the brain may be involved.</a:t>
            </a:r>
          </a:p>
        </p:txBody>
      </p:sp>
      <p:sp>
        <p:nvSpPr>
          <p:cNvPr id="4" name="Slide Number Placeholder 3"/>
          <p:cNvSpPr>
            <a:spLocks noGrp="1"/>
          </p:cNvSpPr>
          <p:nvPr>
            <p:ph type="sldNum" sz="quarter" idx="12"/>
          </p:nvPr>
        </p:nvSpPr>
        <p:spPr/>
        <p:txBody>
          <a:bodyPr/>
          <a:lstStyle/>
          <a:p>
            <a:fld id="{DCB281E3-6315-402F-999E-57BB30D3C3C3}" type="slidenum">
              <a:rPr lang="en-US" smtClean="0"/>
              <a:pPr/>
              <a:t>448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SEIZURES</a:t>
            </a:r>
            <a:endParaRPr lang="en-US" dirty="0"/>
          </a:p>
        </p:txBody>
      </p:sp>
      <p:sp>
        <p:nvSpPr>
          <p:cNvPr id="3" name="Content Placeholder 2"/>
          <p:cNvSpPr>
            <a:spLocks noGrp="1"/>
          </p:cNvSpPr>
          <p:nvPr>
            <p:ph idx="1"/>
          </p:nvPr>
        </p:nvSpPr>
        <p:spPr>
          <a:xfrm>
            <a:off x="0" y="1600200"/>
            <a:ext cx="8991600" cy="4525963"/>
          </a:xfrm>
        </p:spPr>
        <p:txBody>
          <a:bodyPr/>
          <a:lstStyle/>
          <a:p>
            <a:r>
              <a:rPr lang="en-US" dirty="0" smtClean="0"/>
              <a:t>There are two main classification of seizures : </a:t>
            </a:r>
            <a:r>
              <a:rPr lang="en-US" b="1" dirty="0" smtClean="0"/>
              <a:t>partial seizures </a:t>
            </a:r>
            <a:r>
              <a:rPr lang="en-US" dirty="0" smtClean="0"/>
              <a:t>that begin in one part of the brain, and </a:t>
            </a:r>
            <a:r>
              <a:rPr lang="en-US" b="1" dirty="0" smtClean="0"/>
              <a:t>generalized seizures </a:t>
            </a:r>
            <a:r>
              <a:rPr lang="en-US" dirty="0" smtClean="0"/>
              <a:t>that involve electrical discharges in the whole brain.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449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VERTEBRAL COLUMN</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b="1" dirty="0" smtClean="0"/>
              <a:t> </a:t>
            </a:r>
            <a:r>
              <a:rPr lang="en-US" dirty="0" smtClean="0"/>
              <a:t>The bones of the vertebral column surround and protect the spinal cord and normally consist of 7 cervical,12 thoracic, and 5 lumbar vertebrae, as well as the sacrum (a fused mass of five vertebrae), and terminate in the coccyx. </a:t>
            </a:r>
          </a:p>
          <a:p>
            <a:r>
              <a:rPr lang="en-US" dirty="0" smtClean="0"/>
              <a:t>Nerve roots exit from the vertebral column through the </a:t>
            </a:r>
            <a:r>
              <a:rPr lang="en-US" dirty="0" err="1" smtClean="0"/>
              <a:t>intervertebral</a:t>
            </a:r>
            <a:r>
              <a:rPr lang="en-US" dirty="0" smtClean="0"/>
              <a:t> foramina (openings).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normAutofit/>
          </a:bodyPr>
          <a:lstStyle/>
          <a:p>
            <a:r>
              <a:rPr lang="en-US" dirty="0" smtClean="0"/>
              <a:t>Partial seizures are further divided into simple partial seizures and Complex partial seizures.</a:t>
            </a:r>
          </a:p>
          <a:p>
            <a:r>
              <a:rPr lang="en-US" dirty="0" err="1" smtClean="0"/>
              <a:t>Generalised</a:t>
            </a:r>
            <a:r>
              <a:rPr lang="en-US" dirty="0" smtClean="0"/>
              <a:t> seizures are further classified into:</a:t>
            </a:r>
          </a:p>
          <a:p>
            <a:pPr>
              <a:buNone/>
            </a:pPr>
            <a:r>
              <a:rPr lang="en-US" dirty="0" smtClean="0"/>
              <a:t>	- Tonic-</a:t>
            </a:r>
            <a:r>
              <a:rPr lang="en-US" dirty="0" err="1" smtClean="0"/>
              <a:t>clonic</a:t>
            </a:r>
            <a:r>
              <a:rPr lang="en-US" dirty="0" smtClean="0"/>
              <a:t> seizures</a:t>
            </a:r>
          </a:p>
          <a:p>
            <a:pPr>
              <a:buNone/>
            </a:pPr>
            <a:r>
              <a:rPr lang="en-US" dirty="0" smtClean="0"/>
              <a:t>	-Tonic seizures</a:t>
            </a:r>
          </a:p>
          <a:p>
            <a:pPr>
              <a:buNone/>
            </a:pPr>
            <a:r>
              <a:rPr lang="en-US" dirty="0" smtClean="0"/>
              <a:t>	- </a:t>
            </a:r>
            <a:r>
              <a:rPr lang="en-US" dirty="0" err="1" smtClean="0"/>
              <a:t>Clonic</a:t>
            </a:r>
            <a:r>
              <a:rPr lang="en-US" dirty="0" smtClean="0"/>
              <a:t> seizures</a:t>
            </a:r>
          </a:p>
          <a:p>
            <a:pPr>
              <a:buNone/>
            </a:pPr>
            <a:r>
              <a:rPr lang="en-US" dirty="0" smtClean="0"/>
              <a:t>	-Absence seizures</a:t>
            </a:r>
          </a:p>
          <a:p>
            <a:pPr>
              <a:buNone/>
            </a:pPr>
            <a:r>
              <a:rPr lang="en-US" dirty="0" smtClean="0"/>
              <a:t>	- </a:t>
            </a:r>
            <a:r>
              <a:rPr lang="en-US" dirty="0" err="1" smtClean="0"/>
              <a:t>Myoclonic</a:t>
            </a:r>
            <a:r>
              <a:rPr lang="en-US" dirty="0" smtClean="0"/>
              <a:t> seizures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The underlying cause is an electrical disturbance in the nerve cells in one section of the brain, causing them to emit abnormal, recurring, uncontrolled electrical discharges.</a:t>
            </a:r>
          </a:p>
          <a:p>
            <a:r>
              <a:rPr lang="en-US" dirty="0" smtClean="0"/>
              <a:t>The characteristic seizure is a manifestation of this excessive neuronal discharge. </a:t>
            </a:r>
          </a:p>
          <a:p>
            <a:r>
              <a:rPr lang="en-US" dirty="0" smtClean="0"/>
              <a:t>There may be associated loss of consciousness,</a:t>
            </a:r>
          </a:p>
          <a:p>
            <a:pPr>
              <a:buNone/>
            </a:pPr>
            <a:r>
              <a:rPr lang="en-US" dirty="0" smtClean="0"/>
              <a:t>excess movement or loss of muscle tone or movement, and disturbances of behavior, mood, sensation, and perception.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a:xfrm>
            <a:off x="0" y="1600200"/>
            <a:ext cx="9144000" cy="5257800"/>
          </a:xfrm>
        </p:spPr>
        <p:txBody>
          <a:bodyPr>
            <a:noAutofit/>
          </a:bodyPr>
          <a:lstStyle/>
          <a:p>
            <a:r>
              <a:rPr lang="en-US" sz="3600" dirty="0" smtClean="0"/>
              <a:t>Causes of seizures can be grouped into two:</a:t>
            </a:r>
          </a:p>
          <a:p>
            <a:pPr marL="514350" indent="-514350">
              <a:buAutoNum type="arabicPeriod"/>
            </a:pPr>
            <a:r>
              <a:rPr lang="en-US" sz="3600" dirty="0" smtClean="0"/>
              <a:t>Idiopathic (genetic, developmental defects)</a:t>
            </a:r>
          </a:p>
          <a:p>
            <a:pPr marL="514350" indent="-514350">
              <a:buAutoNum type="arabicPeriod"/>
            </a:pPr>
            <a:r>
              <a:rPr lang="en-US" sz="3600" dirty="0" smtClean="0"/>
              <a:t>Acquired seizures are  due to </a:t>
            </a:r>
            <a:r>
              <a:rPr lang="en-US" sz="3600" b="1" dirty="0" smtClean="0"/>
              <a:t>hypoxemia </a:t>
            </a:r>
            <a:r>
              <a:rPr lang="en-US" sz="3600" dirty="0" smtClean="0"/>
              <a:t>of any cause, including vascular insufficiency, fever (childhood), head injury, hypertension, central nervous system infections, metabolic and toxic conditions , brain tumor, drug and alcohol withdrawal, and allergies.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normAutofit/>
          </a:bodyPr>
          <a:lstStyle/>
          <a:p>
            <a:pPr>
              <a:buNone/>
            </a:pPr>
            <a:r>
              <a:rPr lang="en-US" dirty="0" smtClean="0"/>
              <a:t>	- The type of movements in the part of the body involved</a:t>
            </a:r>
          </a:p>
          <a:p>
            <a:pPr>
              <a:buNone/>
            </a:pPr>
            <a:r>
              <a:rPr lang="en-US" dirty="0" smtClean="0"/>
              <a:t>	- Incontinence of urine or stool</a:t>
            </a:r>
          </a:p>
          <a:p>
            <a:pPr>
              <a:buNone/>
            </a:pPr>
            <a:r>
              <a:rPr lang="en-US" dirty="0" smtClean="0"/>
              <a:t>	- Duration of each phase of the seizure</a:t>
            </a:r>
          </a:p>
          <a:p>
            <a:pPr>
              <a:buNone/>
            </a:pPr>
            <a:r>
              <a:rPr lang="en-US" dirty="0" smtClean="0"/>
              <a:t>	-Unconsciousness, if present, and its duration</a:t>
            </a:r>
          </a:p>
          <a:p>
            <a:pPr>
              <a:buNone/>
            </a:pPr>
            <a:r>
              <a:rPr lang="en-US" dirty="0" smtClean="0"/>
              <a:t>	- Any obvious paralysis or weakness of arms or legs after the seizure</a:t>
            </a:r>
          </a:p>
          <a:p>
            <a:pPr>
              <a:buNone/>
            </a:pPr>
            <a:r>
              <a:rPr lang="en-US" dirty="0" smtClean="0"/>
              <a:t>	- Inability to speak after the seizure</a:t>
            </a:r>
          </a:p>
          <a:p>
            <a:pPr>
              <a:buNone/>
            </a:pPr>
            <a:r>
              <a:rPr lang="en-US" dirty="0" smtClean="0"/>
              <a:t>	- Movements at the end of the seizure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EPILEPSIES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Epilepsy is a group of syndromes characterized by recurring seizures. </a:t>
            </a:r>
          </a:p>
          <a:p>
            <a:r>
              <a:rPr lang="en-US" dirty="0" smtClean="0"/>
              <a:t>Epileptic syndromes are classified by specific patterns of clinical features, including age of onset, family history, and seizure type.</a:t>
            </a:r>
          </a:p>
          <a:p>
            <a:r>
              <a:rPr lang="en-US" dirty="0" smtClean="0"/>
              <a:t>Types of epilepsies are differentiated by how the seizure activity manifests , the most common syndromes being those with generalized seizures and those with partial-onset seizures.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Epilepsy can be primary (idiopathic) or secondary, when the cause is known and the epilepsy is a symptom of another underlying condition such as a brain tumor.</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Depending on the location of the discharging neurons, seizures may range from a simple staring episode to prolonged convulsive movements with loss of consciousness.</a:t>
            </a:r>
          </a:p>
          <a:p>
            <a:r>
              <a:rPr lang="en-US" dirty="0" smtClean="0"/>
              <a:t>The initial pattern of the seizures indicates the region of the brain in which the seizure originates.</a:t>
            </a:r>
          </a:p>
          <a:p>
            <a:r>
              <a:rPr lang="en-US" dirty="0" smtClean="0"/>
              <a:t>In simple partial seizures, only a finger or hand may shake, or the mouth may jerk uncontrollably.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In complex partial seizures, the person either remains motionless or moves automatically but inappropriately for time and place, or may experience excessive emotions of fear, </a:t>
            </a:r>
            <a:r>
              <a:rPr lang="en-US" dirty="0" err="1" smtClean="0"/>
              <a:t>anger,or</a:t>
            </a:r>
            <a:r>
              <a:rPr lang="en-US" dirty="0" smtClean="0"/>
              <a:t> irritability.</a:t>
            </a:r>
          </a:p>
          <a:p>
            <a:r>
              <a:rPr lang="en-US" dirty="0" smtClean="0"/>
              <a:t>There is involvement of more than one part of the brain.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seizures</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Previously referred to as grand mal seizures, involve both hemispheres of the brain, causing both sides of the body to react.</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GRAND MAL SEIZURE</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marL="514350" indent="-514350">
              <a:buAutoNum type="arabicPeriod"/>
            </a:pPr>
            <a:r>
              <a:rPr lang="en-US" b="1" dirty="0" err="1" smtClean="0"/>
              <a:t>Prodrome</a:t>
            </a:r>
            <a:r>
              <a:rPr lang="en-US" b="1" dirty="0" smtClean="0"/>
              <a:t> stage: </a:t>
            </a:r>
            <a:r>
              <a:rPr lang="en-US" dirty="0" smtClean="0"/>
              <a:t>It occurs days or hours before the seizure activity. It is characterized by irritability or hyperactivity etc.</a:t>
            </a:r>
            <a:endParaRPr lang="en-US" b="1" dirty="0" smtClean="0"/>
          </a:p>
          <a:p>
            <a:pPr marL="514350" indent="-514350">
              <a:buAutoNum type="arabicPeriod"/>
            </a:pPr>
            <a:r>
              <a:rPr lang="en-US" b="1" dirty="0" smtClean="0"/>
              <a:t>Aura (warning)stage</a:t>
            </a:r>
            <a:r>
              <a:rPr lang="en-US" dirty="0" smtClean="0"/>
              <a:t>: It is </a:t>
            </a:r>
            <a:r>
              <a:rPr lang="en-US" dirty="0" err="1" smtClean="0"/>
              <a:t>characterised</a:t>
            </a:r>
            <a:r>
              <a:rPr lang="en-US" dirty="0" smtClean="0"/>
              <a:t> by certain unusual feelings such as peculiar </a:t>
            </a:r>
            <a:r>
              <a:rPr lang="en-US" dirty="0" err="1" smtClean="0"/>
              <a:t>sensation,funny</a:t>
            </a:r>
            <a:r>
              <a:rPr lang="en-US" dirty="0" smtClean="0"/>
              <a:t> smell, feeling nauseated, abdominal discomfort (gastric secretions) and flashing light.</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459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Peripheral Nervous System</a:t>
            </a:r>
            <a:endParaRPr lang="en-US" dirty="0"/>
          </a:p>
        </p:txBody>
      </p:sp>
      <p:sp>
        <p:nvSpPr>
          <p:cNvPr id="3" name="Content Placeholder 2"/>
          <p:cNvSpPr>
            <a:spLocks noGrp="1"/>
          </p:cNvSpPr>
          <p:nvPr>
            <p:ph idx="1"/>
          </p:nvPr>
        </p:nvSpPr>
        <p:spPr>
          <a:xfrm>
            <a:off x="0" y="1295400"/>
            <a:ext cx="9144000" cy="5562600"/>
          </a:xfrm>
        </p:spPr>
        <p:txBody>
          <a:bodyPr>
            <a:normAutofit lnSpcReduction="10000"/>
          </a:bodyPr>
          <a:lstStyle/>
          <a:p>
            <a:r>
              <a:rPr lang="en-US" dirty="0" smtClean="0"/>
              <a:t>The peripheral nervous system includes </a:t>
            </a:r>
          </a:p>
          <a:p>
            <a:pPr lvl="2">
              <a:buFont typeface="Wingdings" pitchFamily="2" charset="2"/>
              <a:buChar char="v"/>
            </a:pPr>
            <a:r>
              <a:rPr lang="en-US" sz="3200" dirty="0" smtClean="0"/>
              <a:t>the cranial nerves, </a:t>
            </a:r>
          </a:p>
          <a:p>
            <a:pPr lvl="2">
              <a:buFont typeface="Wingdings" pitchFamily="2" charset="2"/>
              <a:buChar char="v"/>
            </a:pPr>
            <a:r>
              <a:rPr lang="en-US" sz="3200" dirty="0" smtClean="0"/>
              <a:t>the spinal nerves, and </a:t>
            </a:r>
          </a:p>
          <a:p>
            <a:pPr lvl="2">
              <a:buFont typeface="Wingdings" pitchFamily="2" charset="2"/>
              <a:buChar char="v"/>
            </a:pPr>
            <a:r>
              <a:rPr lang="en-US" sz="3200" dirty="0" smtClean="0"/>
              <a:t>the autonomic nervous system</a:t>
            </a:r>
          </a:p>
          <a:p>
            <a:r>
              <a:rPr lang="en-US" dirty="0" smtClean="0"/>
              <a:t>There are 12 pairs of cranial nerves that emerge from the lower surface of the brain and pass through the foramina in the skull.</a:t>
            </a:r>
          </a:p>
          <a:p>
            <a:r>
              <a:rPr lang="en-US" dirty="0" smtClean="0"/>
              <a:t>Three are entirely sensory (I, II, VIII), five are motor (III, IV, VI,XI, and XII), and four are mixed (V, VII, IX, and X) as they have both sensory and motor functions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pPr marL="514350" indent="-514350">
              <a:buNone/>
            </a:pPr>
            <a:r>
              <a:rPr lang="en-US" b="1" dirty="0" smtClean="0"/>
              <a:t>3. Tonic stage</a:t>
            </a:r>
            <a:r>
              <a:rPr lang="en-US" dirty="0" smtClean="0"/>
              <a:t>: It usually lasts about 10 to 20 seconds.</a:t>
            </a:r>
          </a:p>
          <a:p>
            <a:pPr marL="514350" indent="-514350">
              <a:buNone/>
            </a:pPr>
            <a:r>
              <a:rPr lang="en-US" dirty="0" smtClean="0"/>
              <a:t>	 -All muscles become rigid, eyelids open, eyes look up and respiration stops temporarily resulting in cyanosis. </a:t>
            </a:r>
          </a:p>
          <a:p>
            <a:pPr>
              <a:buNone/>
            </a:pPr>
            <a:r>
              <a:rPr lang="en-US" dirty="0" smtClean="0"/>
              <a:t>	-The tongue is bitten causing bleeding, which can be seen from the mouth.</a:t>
            </a:r>
          </a:p>
          <a:p>
            <a:pPr>
              <a:buNone/>
            </a:pPr>
            <a:r>
              <a:rPr lang="en-US" b="1" dirty="0" smtClean="0"/>
              <a:t>4. </a:t>
            </a:r>
            <a:r>
              <a:rPr lang="en-US" b="1" dirty="0" err="1" smtClean="0"/>
              <a:t>Clonic</a:t>
            </a:r>
            <a:r>
              <a:rPr lang="en-US" b="1" dirty="0" smtClean="0"/>
              <a:t> stage</a:t>
            </a:r>
            <a:r>
              <a:rPr lang="en-US" dirty="0" smtClean="0"/>
              <a:t>: It usually lasts about 30 seconds. </a:t>
            </a:r>
          </a:p>
          <a:p>
            <a:pPr>
              <a:buNone/>
            </a:pPr>
            <a:r>
              <a:rPr lang="en-US" dirty="0" smtClean="0"/>
              <a:t>	-It begins with muscle relaxation, which completely interrupts tonic muscle contraction. </a:t>
            </a:r>
          </a:p>
          <a:p>
            <a:pPr>
              <a:buNone/>
            </a:pPr>
            <a:r>
              <a:rPr lang="en-US" dirty="0" smtClean="0"/>
              <a:t>	-There are brief violent muscle spasms of the whole body , frothing of the mouth and incontinence of urine and sometimes </a:t>
            </a:r>
            <a:r>
              <a:rPr lang="en-US" dirty="0" err="1" smtClean="0"/>
              <a:t>faeces</a:t>
            </a:r>
            <a:r>
              <a:rPr lang="en-US" dirty="0" smtClean="0"/>
              <a:t> as well. </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normAutofit/>
          </a:bodyPr>
          <a:lstStyle/>
          <a:p>
            <a:pPr>
              <a:buNone/>
            </a:pPr>
            <a:r>
              <a:rPr lang="en-US" b="1" dirty="0" smtClean="0"/>
              <a:t>5.Ictal phase</a:t>
            </a:r>
            <a:r>
              <a:rPr lang="en-US" dirty="0" smtClean="0"/>
              <a:t>: The patient goes into deep coma for minutes or hours</a:t>
            </a:r>
          </a:p>
          <a:p>
            <a:pPr>
              <a:buNone/>
            </a:pPr>
            <a:r>
              <a:rPr lang="en-US" b="1" dirty="0" smtClean="0"/>
              <a:t>6</a:t>
            </a:r>
            <a:r>
              <a:rPr lang="en-US" dirty="0" smtClean="0"/>
              <a:t>. </a:t>
            </a:r>
            <a:r>
              <a:rPr lang="en-US" b="1" dirty="0" smtClean="0"/>
              <a:t>Post </a:t>
            </a:r>
            <a:r>
              <a:rPr lang="en-US" b="1" dirty="0" err="1" smtClean="0"/>
              <a:t>ictal</a:t>
            </a:r>
            <a:r>
              <a:rPr lang="en-US" b="1" dirty="0" smtClean="0"/>
              <a:t> stage</a:t>
            </a:r>
            <a:r>
              <a:rPr lang="en-US" dirty="0" smtClean="0"/>
              <a:t>:(after the seizure).This is recovery stage, the patient starts regaining consciousness.</a:t>
            </a:r>
          </a:p>
          <a:p>
            <a:pPr>
              <a:buNone/>
            </a:pPr>
            <a:r>
              <a:rPr lang="en-US" dirty="0" smtClean="0"/>
              <a:t>	- The patient is often confused and hard to arouse and may sleep for hours.</a:t>
            </a:r>
          </a:p>
          <a:p>
            <a:pPr>
              <a:buNone/>
            </a:pPr>
            <a:r>
              <a:rPr lang="en-US" dirty="0" smtClean="0"/>
              <a:t>	-Many patients complain of headache, sore muscles, fatigue, and depression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A developmental history is taken, including events of pregnancy and childbirth, to seek evidence of preexisting injury. </a:t>
            </a:r>
          </a:p>
          <a:p>
            <a:r>
              <a:rPr lang="en-US" dirty="0" smtClean="0"/>
              <a:t>The patient is also questioned about illnesses or head injuries that may have affected the brain.</a:t>
            </a:r>
          </a:p>
          <a:p>
            <a:pPr>
              <a:buNone/>
            </a:pPr>
            <a:r>
              <a:rPr lang="en-US" dirty="0" smtClean="0"/>
              <a:t>DIAGNOSTIC TESTS INCLUDE:</a:t>
            </a:r>
          </a:p>
          <a:p>
            <a:r>
              <a:rPr lang="en-US" dirty="0" smtClean="0"/>
              <a:t>MRI is used to detect lesions in the brain and focal abnormalities.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The electroencephalogram (EEG) furnishes diagnostic evidence in a substantial proportion of patients with epilepsy and aids in classifying the type of seizure.</a:t>
            </a:r>
          </a:p>
          <a:p>
            <a:r>
              <a:rPr lang="en-US" dirty="0" smtClean="0"/>
              <a:t>Single photon emission computed tomography (SPECT) is an additional tool sometimes used in the diagnostic workup.</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normAutofit fontScale="92500"/>
          </a:bodyPr>
          <a:lstStyle/>
          <a:p>
            <a:r>
              <a:rPr lang="en-US" dirty="0" smtClean="0"/>
              <a:t>Many medications are available to control seizures, although the mechanisms of their actions are still unknown .</a:t>
            </a:r>
          </a:p>
          <a:p>
            <a:r>
              <a:rPr lang="en-US" dirty="0" smtClean="0"/>
              <a:t>The objective is to achieve seizure control with minimal side effects.</a:t>
            </a:r>
          </a:p>
          <a:p>
            <a:r>
              <a:rPr lang="en-US" dirty="0" smtClean="0"/>
              <a:t> Medication therapy controls rather than cures seizures.</a:t>
            </a:r>
          </a:p>
          <a:p>
            <a:r>
              <a:rPr lang="en-US" dirty="0" smtClean="0"/>
              <a:t>Treatment is usually started with a single medication. </a:t>
            </a:r>
          </a:p>
          <a:p>
            <a:r>
              <a:rPr lang="en-US" dirty="0" smtClean="0"/>
              <a:t>The dose and the rate at which the dosage is increased depend on the occurrence of side effects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ANTISEIZURE DRUGS</a:t>
            </a:r>
            <a:endParaRPr lang="en-US" dirty="0"/>
          </a:p>
        </p:txBody>
      </p:sp>
      <p:sp>
        <p:nvSpPr>
          <p:cNvPr id="3" name="Content Placeholder 2"/>
          <p:cNvSpPr>
            <a:spLocks noGrp="1"/>
          </p:cNvSpPr>
          <p:nvPr>
            <p:ph idx="1"/>
          </p:nvPr>
        </p:nvSpPr>
        <p:spPr>
          <a:xfrm>
            <a:off x="0" y="1600200"/>
            <a:ext cx="8686800" cy="5029200"/>
          </a:xfrm>
        </p:spPr>
        <p:txBody>
          <a:bodyPr>
            <a:normAutofit/>
          </a:bodyPr>
          <a:lstStyle/>
          <a:p>
            <a:r>
              <a:rPr lang="en-US" dirty="0" err="1" smtClean="0"/>
              <a:t>carbamazepine</a:t>
            </a:r>
            <a:r>
              <a:rPr lang="en-US" dirty="0" smtClean="0"/>
              <a:t> (</a:t>
            </a:r>
            <a:r>
              <a:rPr lang="en-US" dirty="0" err="1" smtClean="0"/>
              <a:t>Tegretol</a:t>
            </a:r>
            <a:r>
              <a:rPr lang="en-US" dirty="0" smtClean="0"/>
              <a:t>)</a:t>
            </a:r>
          </a:p>
          <a:p>
            <a:r>
              <a:rPr lang="en-US" dirty="0" err="1" smtClean="0"/>
              <a:t>clonazepam</a:t>
            </a:r>
            <a:r>
              <a:rPr lang="en-US" dirty="0" smtClean="0"/>
              <a:t> (</a:t>
            </a:r>
            <a:r>
              <a:rPr lang="en-US" dirty="0" err="1" smtClean="0"/>
              <a:t>Klonopin</a:t>
            </a:r>
            <a:r>
              <a:rPr lang="en-US" dirty="0" smtClean="0"/>
              <a:t>)</a:t>
            </a:r>
          </a:p>
          <a:p>
            <a:r>
              <a:rPr lang="en-US" dirty="0" err="1" smtClean="0"/>
              <a:t>ethosuximide</a:t>
            </a:r>
            <a:r>
              <a:rPr lang="en-US" dirty="0" smtClean="0"/>
              <a:t> (</a:t>
            </a:r>
            <a:r>
              <a:rPr lang="en-US" dirty="0" err="1" smtClean="0"/>
              <a:t>Zarontin</a:t>
            </a:r>
            <a:r>
              <a:rPr lang="en-US" dirty="0" smtClean="0"/>
              <a:t>)</a:t>
            </a:r>
          </a:p>
          <a:p>
            <a:r>
              <a:rPr lang="en-US" dirty="0" err="1" smtClean="0"/>
              <a:t>felbamate</a:t>
            </a:r>
            <a:r>
              <a:rPr lang="en-US" dirty="0" smtClean="0"/>
              <a:t> (</a:t>
            </a:r>
            <a:r>
              <a:rPr lang="en-US" dirty="0" err="1" smtClean="0"/>
              <a:t>Felbatol</a:t>
            </a:r>
            <a:r>
              <a:rPr lang="en-US" dirty="0" smtClean="0"/>
              <a:t>)</a:t>
            </a:r>
          </a:p>
          <a:p>
            <a:r>
              <a:rPr lang="en-US" dirty="0" err="1" smtClean="0"/>
              <a:t>gabapentin</a:t>
            </a:r>
            <a:r>
              <a:rPr lang="en-US" dirty="0" smtClean="0"/>
              <a:t> (</a:t>
            </a:r>
            <a:r>
              <a:rPr lang="en-US" dirty="0" err="1" smtClean="0"/>
              <a:t>Neurotonin</a:t>
            </a:r>
            <a:r>
              <a:rPr lang="en-US" dirty="0" smtClean="0"/>
              <a:t>)</a:t>
            </a:r>
          </a:p>
          <a:p>
            <a:r>
              <a:rPr lang="en-US" dirty="0" err="1" smtClean="0"/>
              <a:t>lamotrigine</a:t>
            </a:r>
            <a:r>
              <a:rPr lang="en-US" dirty="0" smtClean="0"/>
              <a:t> (</a:t>
            </a:r>
            <a:r>
              <a:rPr lang="en-US" dirty="0" err="1" smtClean="0"/>
              <a:t>Lamictal</a:t>
            </a:r>
            <a:r>
              <a:rPr lang="en-US" dirty="0" smtClean="0"/>
              <a:t>)</a:t>
            </a:r>
          </a:p>
          <a:p>
            <a:r>
              <a:rPr lang="en-US" dirty="0" err="1" smtClean="0"/>
              <a:t>levetiracetam</a:t>
            </a:r>
            <a:r>
              <a:rPr lang="en-US" dirty="0" smtClean="0"/>
              <a:t> (</a:t>
            </a:r>
            <a:r>
              <a:rPr lang="en-US" dirty="0" err="1" smtClean="0"/>
              <a:t>Keppra</a:t>
            </a:r>
            <a:r>
              <a:rPr lang="en-US" dirty="0" smtClean="0"/>
              <a:t>)</a:t>
            </a:r>
          </a:p>
          <a:p>
            <a:r>
              <a:rPr lang="en-US" dirty="0" err="1" smtClean="0"/>
              <a:t>oxacarbazepine</a:t>
            </a:r>
            <a:r>
              <a:rPr lang="en-US" dirty="0" smtClean="0"/>
              <a:t> (</a:t>
            </a:r>
            <a:r>
              <a:rPr lang="en-US" dirty="0" err="1" smtClean="0"/>
              <a:t>Trileptal</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465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534400" cy="5257800"/>
          </a:xfrm>
        </p:spPr>
        <p:txBody>
          <a:bodyPr/>
          <a:lstStyle/>
          <a:p>
            <a:r>
              <a:rPr lang="en-US" dirty="0" err="1" smtClean="0"/>
              <a:t>phenobarbital</a:t>
            </a:r>
            <a:r>
              <a:rPr lang="en-US" dirty="0" smtClean="0"/>
              <a:t> (Luminal)</a:t>
            </a:r>
          </a:p>
          <a:p>
            <a:r>
              <a:rPr lang="en-US" dirty="0" err="1" smtClean="0"/>
              <a:t>phenytoin</a:t>
            </a:r>
            <a:r>
              <a:rPr lang="en-US" dirty="0" smtClean="0"/>
              <a:t> (</a:t>
            </a:r>
            <a:r>
              <a:rPr lang="en-US" dirty="0" err="1" smtClean="0"/>
              <a:t>Dilantin</a:t>
            </a:r>
            <a:r>
              <a:rPr lang="en-US" dirty="0" smtClean="0"/>
              <a:t>)</a:t>
            </a:r>
          </a:p>
          <a:p>
            <a:r>
              <a:rPr lang="en-US" dirty="0" err="1" smtClean="0"/>
              <a:t>primidone</a:t>
            </a:r>
            <a:r>
              <a:rPr lang="en-US" dirty="0" smtClean="0"/>
              <a:t> (</a:t>
            </a:r>
            <a:r>
              <a:rPr lang="en-US" dirty="0" err="1" smtClean="0"/>
              <a:t>Mysoline</a:t>
            </a:r>
            <a:r>
              <a:rPr lang="en-US" dirty="0" smtClean="0"/>
              <a:t>)</a:t>
            </a:r>
          </a:p>
          <a:p>
            <a:r>
              <a:rPr lang="en-US" dirty="0" err="1" smtClean="0"/>
              <a:t>tiagabine</a:t>
            </a:r>
            <a:r>
              <a:rPr lang="en-US" dirty="0" smtClean="0"/>
              <a:t> (</a:t>
            </a:r>
            <a:r>
              <a:rPr lang="en-US" dirty="0" err="1" smtClean="0"/>
              <a:t>Gabitril</a:t>
            </a:r>
            <a:r>
              <a:rPr lang="en-US" dirty="0" smtClean="0"/>
              <a:t>)</a:t>
            </a:r>
          </a:p>
          <a:p>
            <a:r>
              <a:rPr lang="en-US" dirty="0" err="1" smtClean="0"/>
              <a:t>topiramate</a:t>
            </a:r>
            <a:r>
              <a:rPr lang="en-US" dirty="0" smtClean="0"/>
              <a:t> (</a:t>
            </a:r>
            <a:r>
              <a:rPr lang="en-US" dirty="0" err="1" smtClean="0"/>
              <a:t>Topamax</a:t>
            </a:r>
            <a:r>
              <a:rPr lang="en-US" dirty="0" smtClean="0"/>
              <a:t>)</a:t>
            </a:r>
          </a:p>
          <a:p>
            <a:r>
              <a:rPr lang="en-US" dirty="0" err="1" smtClean="0"/>
              <a:t>valproate</a:t>
            </a:r>
            <a:r>
              <a:rPr lang="en-US" dirty="0" smtClean="0"/>
              <a:t> (</a:t>
            </a:r>
            <a:r>
              <a:rPr lang="en-US" dirty="0" err="1" smtClean="0"/>
              <a:t>Depakote</a:t>
            </a:r>
            <a:r>
              <a:rPr lang="en-US" dirty="0" smtClean="0"/>
              <a:t>, </a:t>
            </a:r>
            <a:r>
              <a:rPr lang="en-US" dirty="0" err="1" smtClean="0"/>
              <a:t>Depakene</a:t>
            </a:r>
            <a:r>
              <a:rPr lang="en-US" dirty="0" smtClean="0"/>
              <a:t>)</a:t>
            </a:r>
          </a:p>
          <a:p>
            <a:r>
              <a:rPr lang="en-US" dirty="0" err="1" smtClean="0"/>
              <a:t>zonisamide</a:t>
            </a:r>
            <a:r>
              <a:rPr lang="en-US" dirty="0" smtClean="0"/>
              <a:t> (</a:t>
            </a:r>
            <a:r>
              <a:rPr lang="en-US" dirty="0" err="1" smtClean="0"/>
              <a:t>Zonegran</a:t>
            </a:r>
            <a:r>
              <a:rPr lang="en-US" dirty="0" smtClean="0"/>
              <a:t>, </a:t>
            </a:r>
            <a:r>
              <a:rPr lang="en-US" dirty="0" err="1" smtClean="0"/>
              <a:t>Excegran</a:t>
            </a:r>
            <a:endParaRPr lang="en-US" dirty="0" smtClean="0"/>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Review the pharmacology of anti seizure drugs.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SIDE EFFECTS OF ANT ISEIZURE DRUGS </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Side effects of </a:t>
            </a:r>
            <a:r>
              <a:rPr lang="en-US" dirty="0" err="1" smtClean="0"/>
              <a:t>antiseizure</a:t>
            </a:r>
            <a:r>
              <a:rPr lang="en-US" dirty="0" smtClean="0"/>
              <a:t> agents may be divided into three groups:</a:t>
            </a:r>
          </a:p>
          <a:p>
            <a:pPr>
              <a:buNone/>
            </a:pPr>
            <a:r>
              <a:rPr lang="en-US" dirty="0" smtClean="0"/>
              <a:t>	 (1) idiosyncratic or allergic disorders, which present primarily as skin reactions; </a:t>
            </a:r>
          </a:p>
          <a:p>
            <a:pPr>
              <a:buNone/>
            </a:pPr>
            <a:r>
              <a:rPr lang="en-US" dirty="0" smtClean="0"/>
              <a:t>	(2) acute toxicity, which may occur when the medication is initially prescribed; or</a:t>
            </a:r>
          </a:p>
          <a:p>
            <a:pPr>
              <a:buNone/>
            </a:pPr>
            <a:r>
              <a:rPr lang="en-US" dirty="0" smtClean="0"/>
              <a:t>		 (3) chronic toxicity, which occurs late in the course of therapy.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SURGICAL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Surgery is indicated for patients whose epilepsy results from intracranial tumors, abscess, cysts, or vascular anomalies. </a:t>
            </a:r>
          </a:p>
          <a:p>
            <a:r>
              <a:rPr lang="en-US" dirty="0" smtClean="0"/>
              <a:t>Some patients have intractable seizure disorders that do not respond to medication. </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469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The cranial nerves are numbered in the order in which they arise from the brain.</a:t>
            </a:r>
          </a:p>
          <a:p>
            <a:pPr>
              <a:buNone/>
            </a:pPr>
            <a:r>
              <a:rPr lang="en-US" b="1" dirty="0" smtClean="0"/>
              <a:t>SPINAL NERVES</a:t>
            </a:r>
          </a:p>
          <a:p>
            <a:r>
              <a:rPr lang="en-US" dirty="0" smtClean="0"/>
              <a:t>The spinal cord is composed of 31 pairs of spinal nerves: 8 cervical,12 thoracic, 5 lumbar, 5 sacral, and 1 coccygeal. Each spinal nerve has a ventral root and a dorsal root</a:t>
            </a:r>
            <a:endParaRPr lang="en-US" b="1"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lstStyle/>
          <a:p>
            <a:r>
              <a:rPr lang="en-US" dirty="0" smtClean="0"/>
              <a:t>There may be a focal atrophic process secondary to trauma, inflammation, stroke, or anoxia. </a:t>
            </a:r>
          </a:p>
          <a:p>
            <a:r>
              <a:rPr lang="en-US" dirty="0" smtClean="0"/>
              <a:t>If the seizures originate in a reasonably well-circumscribed area of the brain that can be excised without producing significant neurologic deficits, the removal of the area generating the seizures may produce long-term control and improvement.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Nursing  Assessment During a Seizure</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A major responsibility of the nurse is to observe and record the sequence of symptoms. </a:t>
            </a:r>
          </a:p>
          <a:p>
            <a:r>
              <a:rPr lang="en-US" dirty="0" smtClean="0"/>
              <a:t>The nature of the seizure usually indicates the type of treatment that is required.</a:t>
            </a:r>
          </a:p>
          <a:p>
            <a:r>
              <a:rPr lang="en-US" dirty="0" smtClean="0"/>
              <a:t>The nurse assesses for the following:</a:t>
            </a:r>
          </a:p>
          <a:p>
            <a:pPr>
              <a:buNone/>
            </a:pPr>
            <a:r>
              <a:rPr lang="en-US" dirty="0" smtClean="0"/>
              <a:t>	-The circumstances before the seizure (visual, auditory, or olfactory stimuli, tactile </a:t>
            </a:r>
            <a:r>
              <a:rPr lang="en-US" dirty="0" err="1" smtClean="0"/>
              <a:t>stimuli,etc</a:t>
            </a:r>
            <a:r>
              <a:rPr lang="en-US" dirty="0" smtClean="0"/>
              <a:t>)</a:t>
            </a:r>
          </a:p>
          <a:p>
            <a:pPr>
              <a:buNone/>
            </a:pPr>
            <a:r>
              <a:rPr lang="en-US" dirty="0" smtClean="0"/>
              <a:t>	-The occurrence of an aura (visual, auditory, or olfactory)</a:t>
            </a:r>
          </a:p>
          <a:p>
            <a:pPr>
              <a:buNone/>
            </a:pPr>
            <a:r>
              <a:rPr lang="en-US" dirty="0" smtClean="0"/>
              <a:t>	- The first thing the patient does in a seizure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Care During a Seizure</a:t>
            </a:r>
            <a:endParaRPr lang="en-US" dirty="0"/>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r>
              <a:rPr lang="en-US" dirty="0" smtClean="0"/>
              <a:t>Provide privacy and protect the patient from curious on-lookers.</a:t>
            </a:r>
          </a:p>
          <a:p>
            <a:r>
              <a:rPr lang="en-US" dirty="0" smtClean="0"/>
              <a:t>(The patient who has an </a:t>
            </a:r>
            <a:r>
              <a:rPr lang="en-US" i="1" dirty="0" smtClean="0"/>
              <a:t>aura [warning of an impending seizure]</a:t>
            </a:r>
          </a:p>
          <a:p>
            <a:r>
              <a:rPr lang="en-US" dirty="0" smtClean="0"/>
              <a:t>may have time to seek a safe, private place.)</a:t>
            </a:r>
          </a:p>
          <a:p>
            <a:r>
              <a:rPr lang="en-US" dirty="0" smtClean="0"/>
              <a:t>• Ease the patient to the floor, if possible.</a:t>
            </a:r>
          </a:p>
          <a:p>
            <a:r>
              <a:rPr lang="en-US" dirty="0" smtClean="0"/>
              <a:t>• Protect the head with a pad to prevent injury (from striking a</a:t>
            </a:r>
          </a:p>
          <a:p>
            <a:r>
              <a:rPr lang="en-US" dirty="0" smtClean="0"/>
              <a:t>hard surface).</a:t>
            </a:r>
          </a:p>
          <a:p>
            <a:r>
              <a:rPr lang="en-US" dirty="0" smtClean="0"/>
              <a:t>• Loosen constrictive clothing.</a:t>
            </a:r>
          </a:p>
          <a:p>
            <a:r>
              <a:rPr lang="en-US" dirty="0" smtClean="0"/>
              <a:t>• Push aside any furniture that may injure the patient during the</a:t>
            </a:r>
          </a:p>
          <a:p>
            <a:r>
              <a:rPr lang="en-US" dirty="0" smtClean="0"/>
              <a:t>seizure.</a:t>
            </a:r>
          </a:p>
        </p:txBody>
      </p:sp>
      <p:sp>
        <p:nvSpPr>
          <p:cNvPr id="4" name="Slide Number Placeholder 3"/>
          <p:cNvSpPr>
            <a:spLocks noGrp="1"/>
          </p:cNvSpPr>
          <p:nvPr>
            <p:ph type="sldNum" sz="quarter" idx="12"/>
          </p:nvPr>
        </p:nvSpPr>
        <p:spPr/>
        <p:txBody>
          <a:bodyPr/>
          <a:lstStyle/>
          <a:p>
            <a:fld id="{DCB281E3-6315-402F-999E-57BB30D3C3C3}" type="slidenum">
              <a:rPr lang="en-US" smtClean="0"/>
              <a:pPr/>
              <a:t>472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105400"/>
          </a:xfrm>
        </p:spPr>
        <p:txBody>
          <a:bodyPr>
            <a:normAutofit fontScale="92500" lnSpcReduction="10000"/>
          </a:bodyPr>
          <a:lstStyle/>
          <a:p>
            <a:r>
              <a:rPr lang="en-US" dirty="0" smtClean="0"/>
              <a:t> If the patient is in bed, remove pillows and raise side rails.</a:t>
            </a:r>
          </a:p>
          <a:p>
            <a:r>
              <a:rPr lang="en-US" dirty="0" smtClean="0"/>
              <a:t> If an aura precedes the seizure, insert an oral airway to reduce the possibility of the tongue or cheek being bitten.</a:t>
            </a:r>
          </a:p>
          <a:p>
            <a:pPr>
              <a:buNone/>
            </a:pPr>
            <a:r>
              <a:rPr lang="en-US" i="1" dirty="0" smtClean="0"/>
              <a:t> NB: Do not attempt to pry open jaws that are clenched in a spasm to insert anything. </a:t>
            </a:r>
            <a:r>
              <a:rPr lang="en-US" dirty="0" smtClean="0"/>
              <a:t>Broken teeth and injury to the lips and tongue may result from such an action.</a:t>
            </a:r>
          </a:p>
          <a:p>
            <a:r>
              <a:rPr lang="en-US" dirty="0" smtClean="0"/>
              <a:t> No attempt should be made to restrain the patient during the seizure because muscular contractions are strong and restraint can produce injury.</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lstStyle/>
          <a:p>
            <a:r>
              <a:rPr lang="en-US" dirty="0" smtClean="0"/>
              <a:t>If possible, place the patient on one side with head flexed </a:t>
            </a:r>
            <a:r>
              <a:rPr lang="en-US" dirty="0" err="1" smtClean="0"/>
              <a:t>forward,which</a:t>
            </a:r>
            <a:r>
              <a:rPr lang="en-US" dirty="0" smtClean="0"/>
              <a:t> allows the tongue to fall forward and facilitates drainage of saliva and mucus. </a:t>
            </a:r>
          </a:p>
          <a:p>
            <a:r>
              <a:rPr lang="en-US" dirty="0" smtClean="0"/>
              <a:t>If suction is available, use it if necessary to clear secretions.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Nursing Care After the Seizure</a:t>
            </a:r>
            <a:endParaRPr lang="en-US"/>
          </a:p>
        </p:txBody>
      </p:sp>
      <p:sp>
        <p:nvSpPr>
          <p:cNvPr id="3" name="Content Placeholder 2"/>
          <p:cNvSpPr>
            <a:spLocks noGrp="1"/>
          </p:cNvSpPr>
          <p:nvPr>
            <p:ph idx="1"/>
          </p:nvPr>
        </p:nvSpPr>
        <p:spPr>
          <a:xfrm>
            <a:off x="0" y="1600200"/>
            <a:ext cx="9144000" cy="5105400"/>
          </a:xfrm>
        </p:spPr>
        <p:txBody>
          <a:bodyPr>
            <a:normAutofit fontScale="92500" lnSpcReduction="10000"/>
          </a:bodyPr>
          <a:lstStyle/>
          <a:p>
            <a:r>
              <a:rPr lang="en-US" dirty="0" smtClean="0"/>
              <a:t>Keep the patient on one side to prevent aspiration. Make sure the airway is patent.</a:t>
            </a:r>
          </a:p>
          <a:p>
            <a:r>
              <a:rPr lang="en-US" dirty="0" smtClean="0"/>
              <a:t>There is usually a period of confusion after a grand mal seizure.</a:t>
            </a:r>
          </a:p>
          <a:p>
            <a:r>
              <a:rPr lang="en-US" dirty="0" smtClean="0"/>
              <a:t> A short </a:t>
            </a:r>
            <a:r>
              <a:rPr lang="en-US" dirty="0" err="1" smtClean="0"/>
              <a:t>apneic</a:t>
            </a:r>
            <a:r>
              <a:rPr lang="en-US" dirty="0" smtClean="0"/>
              <a:t> period may occur during or immediately after a generalized seizure.</a:t>
            </a:r>
          </a:p>
          <a:p>
            <a:r>
              <a:rPr lang="en-US" dirty="0" smtClean="0"/>
              <a:t> The patient, on awakening, should be reoriented to the</a:t>
            </a:r>
          </a:p>
          <a:p>
            <a:pPr>
              <a:buNone/>
            </a:pPr>
            <a:r>
              <a:rPr lang="en-US" dirty="0" smtClean="0"/>
              <a:t>   environment.</a:t>
            </a:r>
          </a:p>
          <a:p>
            <a:r>
              <a:rPr lang="en-US" dirty="0" smtClean="0"/>
              <a:t> If the patient becomes agitated after a seizure (</a:t>
            </a:r>
            <a:r>
              <a:rPr lang="en-US" dirty="0" err="1" smtClean="0"/>
              <a:t>postictal</a:t>
            </a:r>
            <a:r>
              <a:rPr lang="en-US" dirty="0" smtClean="0"/>
              <a:t>), use calm persuasion and gentle restraint.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PROCESS</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ASSESSEMENT</a:t>
            </a:r>
          </a:p>
          <a:p>
            <a:r>
              <a:rPr lang="en-US" dirty="0" smtClean="0"/>
              <a:t>The nurse elicits information about the seizure history. </a:t>
            </a:r>
          </a:p>
          <a:p>
            <a:r>
              <a:rPr lang="en-US" dirty="0" smtClean="0"/>
              <a:t>The patient is asked about the factors or events that may precipitate the seizures.</a:t>
            </a:r>
          </a:p>
          <a:p>
            <a:r>
              <a:rPr lang="en-US" dirty="0" smtClean="0"/>
              <a:t> The nurse determines if the patient has an aura (a premonitory or warning sensation) before an epileptic seizure, which may indicate the origin of the seizure.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DIAGNOSES</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Risk for injury related to seizure activity</a:t>
            </a:r>
          </a:p>
          <a:p>
            <a:r>
              <a:rPr lang="en-US" dirty="0" smtClean="0"/>
              <a:t>Fear related to the possibility of seizures</a:t>
            </a:r>
          </a:p>
          <a:p>
            <a:r>
              <a:rPr lang="en-US" dirty="0" smtClean="0"/>
              <a:t>Ineffective individual coping related to stresses imposed by epilepsy</a:t>
            </a:r>
          </a:p>
          <a:p>
            <a:r>
              <a:rPr lang="en-US" dirty="0" smtClean="0"/>
              <a:t> Deficient knowledge related to epilepsy and its control</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COMPLICATION</a:t>
            </a:r>
            <a:endParaRPr lang="en-US" dirty="0"/>
          </a:p>
        </p:txBody>
      </p:sp>
      <p:sp>
        <p:nvSpPr>
          <p:cNvPr id="3" name="Content Placeholder 2"/>
          <p:cNvSpPr>
            <a:spLocks noGrp="1"/>
          </p:cNvSpPr>
          <p:nvPr>
            <p:ph idx="1"/>
          </p:nvPr>
        </p:nvSpPr>
        <p:spPr/>
        <p:txBody>
          <a:bodyPr/>
          <a:lstStyle/>
          <a:p>
            <a:r>
              <a:rPr lang="en-US" dirty="0" smtClean="0"/>
              <a:t>Status </a:t>
            </a:r>
            <a:r>
              <a:rPr lang="en-US" dirty="0" err="1" smtClean="0"/>
              <a:t>epilepticus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STATUS EPILEPTICUS</a:t>
            </a:r>
            <a:endParaRPr lang="en-US" dirty="0"/>
          </a:p>
        </p:txBody>
      </p:sp>
      <p:sp>
        <p:nvSpPr>
          <p:cNvPr id="3" name="Content Placeholder 2"/>
          <p:cNvSpPr>
            <a:spLocks noGrp="1"/>
          </p:cNvSpPr>
          <p:nvPr>
            <p:ph idx="1"/>
          </p:nvPr>
        </p:nvSpPr>
        <p:spPr>
          <a:xfrm>
            <a:off x="0" y="1600200"/>
            <a:ext cx="9144000" cy="5257800"/>
          </a:xfrm>
        </p:spPr>
        <p:txBody>
          <a:bodyPr>
            <a:normAutofit fontScale="92500"/>
          </a:bodyPr>
          <a:lstStyle/>
          <a:p>
            <a:r>
              <a:rPr lang="en-US" dirty="0" smtClean="0"/>
              <a:t>Status </a:t>
            </a:r>
            <a:r>
              <a:rPr lang="en-US" dirty="0" err="1" smtClean="0"/>
              <a:t>epilepticus</a:t>
            </a:r>
            <a:r>
              <a:rPr lang="en-US" dirty="0" smtClean="0"/>
              <a:t> (acute prolonged seizure activity) is a series of generalized seizures that occur without full recovery of consciousness between attacks.</a:t>
            </a:r>
          </a:p>
          <a:p>
            <a:r>
              <a:rPr lang="en-US" dirty="0" smtClean="0"/>
              <a:t>It is considered a medical emergency.</a:t>
            </a:r>
          </a:p>
          <a:p>
            <a:r>
              <a:rPr lang="en-US" dirty="0" smtClean="0"/>
              <a:t>Status </a:t>
            </a:r>
            <a:r>
              <a:rPr lang="en-US" dirty="0" err="1" smtClean="0"/>
              <a:t>epilepticus</a:t>
            </a:r>
            <a:r>
              <a:rPr lang="en-US" dirty="0" smtClean="0"/>
              <a:t> </a:t>
            </a:r>
            <a:r>
              <a:rPr lang="fr-FR" dirty="0" err="1" smtClean="0"/>
              <a:t>produces</a:t>
            </a:r>
            <a:r>
              <a:rPr lang="fr-FR" dirty="0" smtClean="0"/>
              <a:t> cumulative </a:t>
            </a:r>
            <a:r>
              <a:rPr lang="fr-FR" dirty="0" err="1" smtClean="0"/>
              <a:t>effects</a:t>
            </a:r>
            <a:r>
              <a:rPr lang="fr-FR" dirty="0" smtClean="0"/>
              <a:t>. </a:t>
            </a:r>
          </a:p>
          <a:p>
            <a:r>
              <a:rPr lang="fr-FR" dirty="0" err="1" smtClean="0"/>
              <a:t>Vigorous</a:t>
            </a:r>
            <a:r>
              <a:rPr lang="fr-FR" dirty="0" smtClean="0"/>
              <a:t> </a:t>
            </a:r>
            <a:r>
              <a:rPr lang="fr-FR" dirty="0" err="1" smtClean="0"/>
              <a:t>muscular</a:t>
            </a:r>
            <a:r>
              <a:rPr lang="fr-FR" dirty="0" smtClean="0"/>
              <a:t> contractions </a:t>
            </a:r>
            <a:r>
              <a:rPr lang="en-US" dirty="0" smtClean="0"/>
              <a:t>impose a heavy metabolic demand and can interfere with respirations.</a:t>
            </a:r>
          </a:p>
          <a:p>
            <a:r>
              <a:rPr lang="en-US" dirty="0" smtClean="0"/>
              <a:t>There is some respiratory arrest at the height of each seizure that produces venous congestion and hypoxia of the brain.</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479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dorsal roots are sensory and transmit sensory impulses from specific areas of the body known as dermatomes to the dorsal ganglia.</a:t>
            </a:r>
          </a:p>
          <a:p>
            <a:r>
              <a:rPr lang="en-US" dirty="0" smtClean="0"/>
              <a:t>The sensory fiber may be somatic, carrying information about pain, temperature, touch, and position sense (</a:t>
            </a:r>
            <a:r>
              <a:rPr lang="en-US" dirty="0" err="1" smtClean="0"/>
              <a:t>proprioception</a:t>
            </a:r>
            <a:r>
              <a:rPr lang="en-US" dirty="0" smtClean="0"/>
              <a:t>) from the tendons, joints, and body surfaces; or visceral, carrying information from the internal organs.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Repeated episodes of cerebral anoxia and edema may lead to irreversible and fatal brain damage. </a:t>
            </a:r>
          </a:p>
          <a:p>
            <a:r>
              <a:rPr lang="en-US" dirty="0" smtClean="0"/>
              <a:t>Factors that precipitate status </a:t>
            </a:r>
            <a:r>
              <a:rPr lang="en-US" dirty="0" err="1" smtClean="0"/>
              <a:t>epilepticus</a:t>
            </a:r>
            <a:r>
              <a:rPr lang="en-US" dirty="0" smtClean="0"/>
              <a:t> include withdrawal of </a:t>
            </a:r>
            <a:r>
              <a:rPr lang="en-US" dirty="0" err="1" smtClean="0"/>
              <a:t>antiseizure</a:t>
            </a:r>
            <a:r>
              <a:rPr lang="en-US" dirty="0" smtClean="0"/>
              <a:t> medication, </a:t>
            </a:r>
            <a:r>
              <a:rPr lang="en-US" dirty="0" err="1" smtClean="0"/>
              <a:t>fever,and</a:t>
            </a:r>
            <a:r>
              <a:rPr lang="en-US" dirty="0" smtClean="0"/>
              <a:t> concurrent infection.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480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goals of treatment are to stop the seizures as quickly as </a:t>
            </a:r>
            <a:r>
              <a:rPr lang="en-US" dirty="0" err="1" smtClean="0"/>
              <a:t>possible,to</a:t>
            </a:r>
            <a:r>
              <a:rPr lang="en-US" dirty="0" smtClean="0"/>
              <a:t> ensure adequate cerebral oxygenation, and to maintain the patient in a seizure-free state. </a:t>
            </a:r>
          </a:p>
          <a:p>
            <a:r>
              <a:rPr lang="en-US" dirty="0" smtClean="0"/>
              <a:t>An airway and adequate oxygenation are established. </a:t>
            </a:r>
          </a:p>
          <a:p>
            <a:r>
              <a:rPr lang="en-US" dirty="0" smtClean="0"/>
              <a:t>If the patient remains unconscious and unresponsive, a cuffed </a:t>
            </a:r>
            <a:r>
              <a:rPr lang="en-US" dirty="0" err="1" smtClean="0"/>
              <a:t>endotracheal</a:t>
            </a:r>
            <a:r>
              <a:rPr lang="en-US" dirty="0" smtClean="0"/>
              <a:t> tube is inserted.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481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fontScale="92500"/>
          </a:bodyPr>
          <a:lstStyle/>
          <a:p>
            <a:r>
              <a:rPr lang="en-US" dirty="0" smtClean="0"/>
              <a:t>Intravenous diazepam (Valium), or </a:t>
            </a:r>
            <a:r>
              <a:rPr lang="en-US" dirty="0" err="1" smtClean="0"/>
              <a:t>lorazepam</a:t>
            </a:r>
            <a:r>
              <a:rPr lang="en-US" dirty="0" smtClean="0"/>
              <a:t> is given slowly in an attempt to halt seizures immediately.</a:t>
            </a:r>
          </a:p>
          <a:p>
            <a:r>
              <a:rPr lang="en-US" dirty="0" smtClean="0"/>
              <a:t>Other medications (</a:t>
            </a:r>
            <a:r>
              <a:rPr lang="en-US" dirty="0" err="1" smtClean="0"/>
              <a:t>phenytoin</a:t>
            </a:r>
            <a:r>
              <a:rPr lang="en-US" dirty="0" smtClean="0"/>
              <a:t>, </a:t>
            </a:r>
            <a:r>
              <a:rPr lang="en-US" dirty="0" err="1" smtClean="0"/>
              <a:t>phenobarbital</a:t>
            </a:r>
            <a:r>
              <a:rPr lang="en-US" dirty="0" smtClean="0"/>
              <a:t>) are given later to maintain a seizure-free state.</a:t>
            </a:r>
          </a:p>
          <a:p>
            <a:r>
              <a:rPr lang="en-US" dirty="0" smtClean="0"/>
              <a:t>EEG monitoring may be useful in determining the nature of the seizure activity. </a:t>
            </a:r>
          </a:p>
          <a:p>
            <a:r>
              <a:rPr lang="en-US" dirty="0" smtClean="0"/>
              <a:t>Vital signs and neurologic signs are monitored on a continuing basis. </a:t>
            </a:r>
          </a:p>
          <a:p>
            <a:r>
              <a:rPr lang="en-US" dirty="0" smtClean="0"/>
              <a:t>An intravenous infusion of dextrose is given if the seizure is due to hypoglycemia.</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482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lstStyle/>
          <a:p>
            <a:r>
              <a:rPr lang="en-US" dirty="0" smtClean="0"/>
              <a:t>If initial treatment is unsuccessful, general anesthesia with a short-acting barbiturate may be used.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483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Management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nurse initiates ongoing assessment and monitoring of respiratory and cardiac function because of the risk for delayed depression of respiration and blood pressure secondary to administration of </a:t>
            </a:r>
            <a:r>
              <a:rPr lang="en-US" dirty="0" err="1" smtClean="0"/>
              <a:t>antiseizure</a:t>
            </a:r>
            <a:r>
              <a:rPr lang="en-US" dirty="0" smtClean="0"/>
              <a:t> medications and sedatives to halt the seizures. </a:t>
            </a:r>
          </a:p>
          <a:p>
            <a:r>
              <a:rPr lang="en-US" dirty="0" smtClean="0"/>
              <a:t>Nursing assessment also includes monitoring and documenting the seizure activity and the patient’s responsiveness.</a:t>
            </a:r>
          </a:p>
        </p:txBody>
      </p:sp>
      <p:sp>
        <p:nvSpPr>
          <p:cNvPr id="4" name="Slide Number Placeholder 3"/>
          <p:cNvSpPr>
            <a:spLocks noGrp="1"/>
          </p:cNvSpPr>
          <p:nvPr>
            <p:ph type="sldNum" sz="quarter" idx="12"/>
          </p:nvPr>
        </p:nvSpPr>
        <p:spPr/>
        <p:txBody>
          <a:bodyPr/>
          <a:lstStyle/>
          <a:p>
            <a:fld id="{DCB281E3-6315-402F-999E-57BB30D3C3C3}" type="slidenum">
              <a:rPr lang="en-US" smtClean="0"/>
              <a:pPr/>
              <a:t>484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patient is turned to a lateral position if possible to assist in draining pharyngeal secretions. </a:t>
            </a:r>
          </a:p>
          <a:p>
            <a:r>
              <a:rPr lang="en-US" dirty="0" smtClean="0"/>
              <a:t>Suction equipment must be available because of the risk for aspiration.</a:t>
            </a:r>
          </a:p>
          <a:p>
            <a:r>
              <a:rPr lang="en-US" dirty="0" smtClean="0"/>
              <a:t> The intravenous line is closely monitored because it  may become dislodged during seizures.</a:t>
            </a:r>
          </a:p>
          <a:p>
            <a:r>
              <a:rPr lang="en-US" dirty="0" smtClean="0"/>
              <a:t>Other Nursing interventions are done to the patient during and after seizure as discussed above.</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485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486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br>
              <a:rPr lang="en-US" dirty="0" smtClean="0"/>
            </a:b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By the end of this section the student will be able to:</a:t>
            </a:r>
          </a:p>
          <a:p>
            <a:r>
              <a:rPr lang="en-US" dirty="0" smtClean="0"/>
              <a:t>Define and list the common diseases of the nervous system  in children.</a:t>
            </a:r>
          </a:p>
          <a:p>
            <a:r>
              <a:rPr lang="en-US" dirty="0" smtClean="0"/>
              <a:t> Identify causes and clinical features of the most common diseases of the nervous system in children.</a:t>
            </a:r>
          </a:p>
          <a:p>
            <a:r>
              <a:rPr lang="en-US" dirty="0" smtClean="0"/>
              <a:t> Describe the nursing care and medical management in relation to the diseases of the nervous system in children.</a:t>
            </a:r>
          </a:p>
          <a:p>
            <a:r>
              <a:rPr lang="en-US" dirty="0" smtClean="0"/>
              <a:t>Identify possible complications that may arise.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487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smtClean="0"/>
              <a:t>HYDROCEPHALUS</a:t>
            </a:r>
            <a:endParaRPr lang="en-US" b="1" dirty="0"/>
          </a:p>
        </p:txBody>
      </p:sp>
      <p:sp>
        <p:nvSpPr>
          <p:cNvPr id="3" name="Content Placeholder 2"/>
          <p:cNvSpPr>
            <a:spLocks noGrp="1"/>
          </p:cNvSpPr>
          <p:nvPr>
            <p:ph idx="1"/>
          </p:nvPr>
        </p:nvSpPr>
        <p:spPr>
          <a:xfrm>
            <a:off x="0" y="1600200"/>
            <a:ext cx="9144000" cy="5257800"/>
          </a:xfrm>
        </p:spPr>
        <p:txBody>
          <a:bodyPr/>
          <a:lstStyle/>
          <a:p>
            <a:r>
              <a:rPr lang="en-US" dirty="0" smtClean="0"/>
              <a:t>This is an abnormal condition of fluid around the brain or inside the ventricles.</a:t>
            </a:r>
          </a:p>
          <a:p>
            <a:r>
              <a:rPr lang="en-US" dirty="0" smtClean="0"/>
              <a:t> It is usually a result of an interference with the circulation or absorption of cerebral spinal fluid (CSF).</a:t>
            </a:r>
          </a:p>
          <a:p>
            <a:r>
              <a:rPr lang="en-US" dirty="0" smtClean="0"/>
              <a:t>There are two distinct types of hydrocephalus according to anatomical positions;</a:t>
            </a:r>
          </a:p>
          <a:p>
            <a:pPr>
              <a:buNone/>
            </a:pPr>
            <a:r>
              <a:rPr lang="en-US" dirty="0" smtClean="0"/>
              <a:t>		-</a:t>
            </a:r>
            <a:r>
              <a:rPr lang="en-US" b="1" dirty="0" smtClean="0"/>
              <a:t>communicating </a:t>
            </a:r>
            <a:r>
              <a:rPr lang="en-US" dirty="0" smtClean="0"/>
              <a:t>and</a:t>
            </a:r>
          </a:p>
          <a:p>
            <a:pPr>
              <a:buNone/>
            </a:pPr>
            <a:r>
              <a:rPr lang="en-US" dirty="0" smtClean="0"/>
              <a:t>		- </a:t>
            </a:r>
            <a:r>
              <a:rPr lang="en-US" b="1" dirty="0" smtClean="0"/>
              <a:t>Non communicating </a:t>
            </a:r>
            <a:r>
              <a:rPr lang="en-US" dirty="0" smtClean="0"/>
              <a:t>Hydrocephalus.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488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fontScale="90000"/>
          </a:bodyPr>
          <a:lstStyle/>
          <a:p>
            <a:r>
              <a:rPr lang="en-US" dirty="0" smtClean="0"/>
              <a:t>Communicating (or Extra Ventricular)</a:t>
            </a:r>
            <a:br>
              <a:rPr lang="en-US" dirty="0" smtClean="0"/>
            </a:br>
            <a:r>
              <a:rPr lang="en-US" dirty="0" smtClean="0"/>
              <a:t>Hydrocephalus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In this type of hydrocephalus, the obstruction is outside the ventricular system.</a:t>
            </a:r>
          </a:p>
          <a:p>
            <a:r>
              <a:rPr lang="en-US" sz="3600" dirty="0" smtClean="0"/>
              <a:t>The problem is caused by blockage or occlusion of the sub </a:t>
            </a:r>
            <a:r>
              <a:rPr lang="en-US" sz="3600" dirty="0" err="1" smtClean="0"/>
              <a:t>arachnoid</a:t>
            </a:r>
            <a:r>
              <a:rPr lang="en-US" sz="3600" dirty="0" smtClean="0"/>
              <a:t> cisterns around the brain stem. </a:t>
            </a:r>
          </a:p>
          <a:p>
            <a:r>
              <a:rPr lang="en-US" sz="3600" dirty="0" smtClean="0"/>
              <a:t>The fluid, which is not being absorbed, compresses the brain and distends the cranial cavity.</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489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The ventral roots are motor and transmit impulses from the spinal cord to the body. </a:t>
            </a:r>
          </a:p>
          <a:p>
            <a:r>
              <a:rPr lang="en-US" dirty="0" smtClean="0"/>
              <a:t>These fibers are also either somatic or visceral.</a:t>
            </a:r>
          </a:p>
          <a:p>
            <a:r>
              <a:rPr lang="en-US" dirty="0" smtClean="0"/>
              <a:t>The visceral fibers include autonomic fibers that control the cardiac muscles and glandular secretions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a:xfrm>
            <a:off x="0" y="1600200"/>
            <a:ext cx="8686800" cy="5257800"/>
          </a:xfrm>
        </p:spPr>
        <p:txBody>
          <a:bodyPr>
            <a:normAutofit/>
          </a:bodyPr>
          <a:lstStyle/>
          <a:p>
            <a:r>
              <a:rPr lang="en-US" sz="3600" dirty="0" smtClean="0"/>
              <a:t>Subarachnoid </a:t>
            </a:r>
            <a:r>
              <a:rPr lang="en-US" sz="3600" dirty="0" err="1" smtClean="0"/>
              <a:t>haemorrhage</a:t>
            </a:r>
            <a:endParaRPr lang="en-US" sz="3600" dirty="0" smtClean="0"/>
          </a:p>
          <a:p>
            <a:r>
              <a:rPr lang="en-US" sz="3600" dirty="0" smtClean="0"/>
              <a:t> Bacterial meningitis.</a:t>
            </a:r>
          </a:p>
          <a:p>
            <a:r>
              <a:rPr lang="en-US" sz="3600" dirty="0" smtClean="0"/>
              <a:t>Toxoplasmosis</a:t>
            </a:r>
          </a:p>
          <a:p>
            <a:r>
              <a:rPr lang="en-US" sz="3600" dirty="0" smtClean="0"/>
              <a:t>Diseases of the connective tissues</a:t>
            </a:r>
          </a:p>
          <a:p>
            <a:r>
              <a:rPr lang="en-US" sz="3600" dirty="0" err="1" smtClean="0"/>
              <a:t>Sardocoidosis</a:t>
            </a:r>
            <a:endParaRPr lang="en-US" sz="3600" dirty="0" smtClean="0"/>
          </a:p>
          <a:p>
            <a:r>
              <a:rPr lang="en-US" sz="3600" dirty="0" smtClean="0"/>
              <a:t>Head injury</a:t>
            </a:r>
          </a:p>
          <a:p>
            <a:r>
              <a:rPr lang="en-US" sz="3600" dirty="0" smtClean="0"/>
              <a:t>Idiopathic causes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fontScale="90000"/>
          </a:bodyPr>
          <a:lstStyle/>
          <a:p>
            <a:r>
              <a:rPr lang="en-US" dirty="0" smtClean="0"/>
              <a:t>Non Communicating Hydrocephalus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obstruction here is within the ventricular systems, leading to interference with the flow of the cerebral spinal fluid to the sub </a:t>
            </a:r>
            <a:r>
              <a:rPr lang="en-US" sz="3600" dirty="0" err="1" smtClean="0"/>
              <a:t>arachnoid</a:t>
            </a:r>
            <a:r>
              <a:rPr lang="en-US" sz="3600" dirty="0" smtClean="0"/>
              <a:t> space</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a:xfrm>
            <a:off x="0" y="1600200"/>
            <a:ext cx="9144000" cy="5029200"/>
          </a:xfrm>
        </p:spPr>
        <p:txBody>
          <a:bodyPr>
            <a:normAutofit/>
          </a:bodyPr>
          <a:lstStyle/>
          <a:p>
            <a:r>
              <a:rPr lang="en-US" sz="3600" dirty="0" smtClean="0"/>
              <a:t>Congenital defect developmental, for example, </a:t>
            </a:r>
            <a:r>
              <a:rPr lang="en-US" sz="3600" dirty="0" err="1" smtClean="0"/>
              <a:t>arnod</a:t>
            </a:r>
            <a:r>
              <a:rPr lang="en-US" sz="3600" dirty="0" smtClean="0"/>
              <a:t> </a:t>
            </a:r>
            <a:r>
              <a:rPr lang="en-US" sz="3600" dirty="0" err="1" smtClean="0"/>
              <a:t>chiari</a:t>
            </a:r>
            <a:r>
              <a:rPr lang="en-US" sz="3600" dirty="0" smtClean="0"/>
              <a:t> malformation and aqueduct </a:t>
            </a:r>
            <a:r>
              <a:rPr lang="en-US" sz="3600" dirty="0" err="1" smtClean="0"/>
              <a:t>stenosis</a:t>
            </a:r>
            <a:r>
              <a:rPr lang="en-US" sz="3600" dirty="0" smtClean="0"/>
              <a:t>.</a:t>
            </a:r>
          </a:p>
          <a:p>
            <a:r>
              <a:rPr lang="en-US" sz="3600" dirty="0" smtClean="0"/>
              <a:t> Acquired defects, for example, cerebral abscess, compression of the aqueduct by either aneurysm or </a:t>
            </a:r>
            <a:r>
              <a:rPr lang="en-US" sz="3600" dirty="0" err="1" smtClean="0"/>
              <a:t>haematoma</a:t>
            </a:r>
            <a:r>
              <a:rPr lang="en-US" sz="3600" dirty="0" smtClean="0"/>
              <a:t>, brain </a:t>
            </a:r>
            <a:r>
              <a:rPr lang="en-US" sz="3600" dirty="0" err="1" smtClean="0"/>
              <a:t>tumour</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ASSESSEMENT</a:t>
            </a:r>
            <a:endParaRPr lang="en-US" dirty="0"/>
          </a:p>
        </p:txBody>
      </p:sp>
      <p:sp>
        <p:nvSpPr>
          <p:cNvPr id="3" name="Content Placeholder 2"/>
          <p:cNvSpPr>
            <a:spLocks noGrp="1"/>
          </p:cNvSpPr>
          <p:nvPr>
            <p:ph idx="1"/>
          </p:nvPr>
        </p:nvSpPr>
        <p:spPr>
          <a:xfrm>
            <a:off x="0" y="1600200"/>
            <a:ext cx="9144000" cy="5257800"/>
          </a:xfrm>
        </p:spPr>
        <p:txBody>
          <a:bodyPr/>
          <a:lstStyle/>
          <a:p>
            <a:r>
              <a:rPr lang="en-US" sz="3600" dirty="0" smtClean="0"/>
              <a:t>A physical assessment should be undertaken to ascertain the extent and seriousness of the condition, taking into account the infant's age and period of onset. </a:t>
            </a:r>
          </a:p>
          <a:p>
            <a:r>
              <a:rPr lang="en-US" sz="3600" dirty="0" smtClean="0"/>
              <a:t>The head circumference (</a:t>
            </a:r>
            <a:r>
              <a:rPr lang="en-US" sz="3600" dirty="0" err="1" smtClean="0"/>
              <a:t>occipito</a:t>
            </a:r>
            <a:r>
              <a:rPr lang="en-US" sz="3600" dirty="0" smtClean="0"/>
              <a:t> frontal circumference)  should be regularly measured</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Medical treatment with </a:t>
            </a:r>
            <a:r>
              <a:rPr lang="en-US" dirty="0" err="1" smtClean="0"/>
              <a:t>acetazolamide</a:t>
            </a:r>
            <a:r>
              <a:rPr lang="en-US" dirty="0" smtClean="0"/>
              <a:t> (</a:t>
            </a:r>
            <a:r>
              <a:rPr lang="en-US" dirty="0" err="1" smtClean="0"/>
              <a:t>diamox</a:t>
            </a:r>
            <a:r>
              <a:rPr lang="en-US" dirty="0" smtClean="0"/>
              <a:t>) is</a:t>
            </a:r>
          </a:p>
          <a:p>
            <a:pPr>
              <a:buNone/>
            </a:pPr>
            <a:r>
              <a:rPr lang="en-US" dirty="0" smtClean="0"/>
              <a:t>commenced to reduce the production of cerebral spinal fluid in mild cases of hydrocephalus. </a:t>
            </a:r>
          </a:p>
          <a:p>
            <a:r>
              <a:rPr lang="en-US" dirty="0" smtClean="0"/>
              <a:t>Repeated lumbar punctures may be performed to maintain normal cerebral spinal fluid pressure. </a:t>
            </a:r>
          </a:p>
          <a:p>
            <a:r>
              <a:rPr lang="en-US" dirty="0" smtClean="0"/>
              <a:t>Surgical intervention may also be undertaken, depending on the severity of the condition.</a:t>
            </a:r>
          </a:p>
          <a:p>
            <a:r>
              <a:rPr lang="en-US" dirty="0" smtClean="0"/>
              <a:t>This consists of the removal of obstructions such as </a:t>
            </a:r>
            <a:r>
              <a:rPr lang="en-US" dirty="0" err="1" smtClean="0"/>
              <a:t>tumours</a:t>
            </a:r>
            <a:r>
              <a:rPr lang="en-US" dirty="0" smtClean="0"/>
              <a:t>, cysts and </a:t>
            </a:r>
            <a:r>
              <a:rPr lang="en-US" dirty="0" err="1" smtClean="0"/>
              <a:t>haemorrhage</a:t>
            </a:r>
            <a:r>
              <a:rPr lang="en-US" dirty="0" smtClean="0"/>
              <a:t> (</a:t>
            </a:r>
            <a:r>
              <a:rPr lang="en-US" dirty="0" err="1" smtClean="0"/>
              <a:t>haematoma</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A </a:t>
            </a:r>
            <a:r>
              <a:rPr lang="en-US" sz="3600" dirty="0" err="1" smtClean="0"/>
              <a:t>ventriculostomy</a:t>
            </a:r>
            <a:r>
              <a:rPr lang="en-US" sz="3600" dirty="0" smtClean="0"/>
              <a:t> is </a:t>
            </a:r>
            <a:r>
              <a:rPr lang="en-US" sz="3600" dirty="0" err="1" smtClean="0"/>
              <a:t>done,it</a:t>
            </a:r>
            <a:r>
              <a:rPr lang="en-US" sz="3600" dirty="0" smtClean="0"/>
              <a:t> involves the destruction of the third and fourth ventricle or the choroid plexus. </a:t>
            </a:r>
          </a:p>
          <a:p>
            <a:r>
              <a:rPr lang="en-US" sz="3600" dirty="0" smtClean="0"/>
              <a:t>A radio opaque ventricular catheter is inserted to shunt </a:t>
            </a:r>
            <a:r>
              <a:rPr lang="en-US" sz="3600" dirty="0" err="1" smtClean="0"/>
              <a:t>cerebro</a:t>
            </a:r>
            <a:r>
              <a:rPr lang="en-US" sz="3600" dirty="0" smtClean="0"/>
              <a:t> spinal fluid (CSF) from the ventricle to another area outside the central nervous system, for example, the abdominal cavity.</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normAutofit/>
          </a:bodyPr>
          <a:lstStyle/>
          <a:p>
            <a:r>
              <a:rPr lang="en-US" sz="3600" dirty="0" smtClean="0"/>
              <a:t>These catheters have valves to prevent flow back of blood or any other secretion into the ventricles. </a:t>
            </a:r>
          </a:p>
          <a:p>
            <a:r>
              <a:rPr lang="en-US" sz="3600" dirty="0" smtClean="0"/>
              <a:t>Types of valves in use are the Spitz </a:t>
            </a:r>
            <a:r>
              <a:rPr lang="en-US" sz="3600" dirty="0" err="1" smtClean="0"/>
              <a:t>Holter</a:t>
            </a:r>
            <a:r>
              <a:rPr lang="en-US" sz="3600" dirty="0" smtClean="0"/>
              <a:t> valve system, Hakim shunting system and </a:t>
            </a:r>
            <a:r>
              <a:rPr lang="en-US" sz="3600" dirty="0" err="1" smtClean="0"/>
              <a:t>Heyer</a:t>
            </a:r>
            <a:r>
              <a:rPr lang="en-US" sz="3600" dirty="0" smtClean="0"/>
              <a:t> Schulte </a:t>
            </a:r>
            <a:r>
              <a:rPr lang="en-US" sz="3600" dirty="0" err="1" smtClean="0"/>
              <a:t>Pudenz</a:t>
            </a:r>
            <a:r>
              <a:rPr lang="en-US" sz="3600" dirty="0" smtClean="0"/>
              <a:t> catheter.</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Preoperative Nursing Care</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Monitor signs of increased intracranial pressure and report to the surgeon any changes. </a:t>
            </a:r>
          </a:p>
          <a:p>
            <a:r>
              <a:rPr lang="en-US" dirty="0" smtClean="0"/>
              <a:t>Also, continue to frequently measure the head circumference.</a:t>
            </a:r>
          </a:p>
          <a:p>
            <a:r>
              <a:rPr lang="en-US" dirty="0" smtClean="0"/>
              <a:t>Palpate the </a:t>
            </a:r>
            <a:r>
              <a:rPr lang="en-US" dirty="0" err="1" smtClean="0"/>
              <a:t>fontanelles</a:t>
            </a:r>
            <a:r>
              <a:rPr lang="en-US" dirty="0" smtClean="0"/>
              <a:t> gently for possible separation of sutures and tension. </a:t>
            </a:r>
          </a:p>
          <a:p>
            <a:r>
              <a:rPr lang="en-US" dirty="0" smtClean="0"/>
              <a:t>Vital signs should be taken and recorded (TPR/BP)</a:t>
            </a:r>
          </a:p>
          <a:p>
            <a:pPr>
              <a:buNone/>
            </a:pPr>
            <a:r>
              <a:rPr lang="en-US" dirty="0" smtClean="0"/>
              <a:t>every one or two hours. </a:t>
            </a:r>
          </a:p>
          <a:p>
            <a:r>
              <a:rPr lang="en-US" dirty="0" smtClean="0"/>
              <a:t>Any deviations should be reported immediately</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The child's </a:t>
            </a:r>
            <a:r>
              <a:rPr lang="en-US" dirty="0" err="1" smtClean="0"/>
              <a:t>behavioural</a:t>
            </a:r>
            <a:r>
              <a:rPr lang="en-US" dirty="0" smtClean="0"/>
              <a:t> changes, including persistent cries, should be recorded and reported. Regularly change the child's</a:t>
            </a:r>
          </a:p>
          <a:p>
            <a:r>
              <a:rPr lang="en-US" dirty="0" smtClean="0"/>
              <a:t>Two hourly position change in bed is done to prevent bed sores.</a:t>
            </a:r>
          </a:p>
          <a:p>
            <a:r>
              <a:rPr lang="en-US" dirty="0" smtClean="0"/>
              <a:t>The neck should be supported when the child is being moved. </a:t>
            </a:r>
          </a:p>
          <a:p>
            <a:r>
              <a:rPr lang="en-US" dirty="0" smtClean="0"/>
              <a:t>The parents are encouraged to participate in their child's care during their hospital stay and in preparation for discharge.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Postoperative Nursing Care</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The preoperative care provided should continue after surgery. </a:t>
            </a:r>
          </a:p>
          <a:p>
            <a:r>
              <a:rPr lang="en-US" dirty="0" smtClean="0"/>
              <a:t>Immediately after surgery, vital signs should be monitored and recorded in one hour intervals, paying particular attention to signs of increasing intracranial pressure.</a:t>
            </a:r>
          </a:p>
          <a:p>
            <a:r>
              <a:rPr lang="en-US" dirty="0" smtClean="0"/>
              <a:t> Other neurological observations, for example, the assessment of the level of consciousness, should also be continued.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499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991600" cy="5257800"/>
          </a:xfrm>
        </p:spPr>
        <p:txBody>
          <a:bodyPr>
            <a:normAutofit/>
          </a:bodyPr>
          <a:lstStyle/>
          <a:p>
            <a:pPr>
              <a:buNone/>
            </a:pPr>
            <a:r>
              <a:rPr lang="en-US" dirty="0" smtClean="0"/>
              <a:t>4.Increased Intracranial pressure</a:t>
            </a:r>
          </a:p>
          <a:p>
            <a:pPr>
              <a:buNone/>
            </a:pPr>
            <a:r>
              <a:rPr lang="en-US" dirty="0"/>
              <a:t>	</a:t>
            </a:r>
            <a:r>
              <a:rPr lang="en-US" dirty="0" smtClean="0"/>
              <a:t>-Definition of ICP</a:t>
            </a:r>
          </a:p>
          <a:p>
            <a:pPr>
              <a:buNone/>
            </a:pPr>
            <a:r>
              <a:rPr lang="en-US" dirty="0"/>
              <a:t>	</a:t>
            </a:r>
            <a:r>
              <a:rPr lang="en-US" dirty="0" smtClean="0"/>
              <a:t>-Factors influencing ICP</a:t>
            </a:r>
          </a:p>
          <a:p>
            <a:pPr>
              <a:buNone/>
            </a:pPr>
            <a:r>
              <a:rPr lang="en-US" dirty="0"/>
              <a:t>	</a:t>
            </a:r>
            <a:r>
              <a:rPr lang="en-US" dirty="0" smtClean="0"/>
              <a:t>-Causes of increased ICP</a:t>
            </a:r>
          </a:p>
          <a:p>
            <a:pPr>
              <a:buNone/>
            </a:pPr>
            <a:r>
              <a:rPr lang="en-US" dirty="0"/>
              <a:t>	</a:t>
            </a:r>
            <a:r>
              <a:rPr lang="en-US" dirty="0" smtClean="0"/>
              <a:t>-Clinical manifestations and Nursing management</a:t>
            </a:r>
          </a:p>
          <a:p>
            <a:pPr>
              <a:buNone/>
            </a:pPr>
            <a:r>
              <a:rPr lang="en-US" dirty="0"/>
              <a:t>	</a:t>
            </a:r>
            <a:r>
              <a:rPr lang="en-US" dirty="0" smtClean="0"/>
              <a:t>-Medical management</a:t>
            </a:r>
          </a:p>
          <a:p>
            <a:pPr>
              <a:buNone/>
            </a:pPr>
            <a:r>
              <a:rPr lang="en-US" dirty="0"/>
              <a:t>	</a:t>
            </a:r>
            <a:r>
              <a:rPr lang="en-US" dirty="0" smtClean="0"/>
              <a:t>-</a:t>
            </a:r>
            <a:r>
              <a:rPr lang="en-US" dirty="0" err="1" smtClean="0"/>
              <a:t>Continous</a:t>
            </a:r>
            <a:r>
              <a:rPr lang="en-US" dirty="0" smtClean="0"/>
              <a:t> ICP monitoring</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sam</a:t>
            </a:r>
            <a:endParaRPr lang="en-US"/>
          </a:p>
        </p:txBody>
      </p:sp>
      <p:sp>
        <p:nvSpPr>
          <p:cNvPr id="5" name="Slide Number Placeholder 4"/>
          <p:cNvSpPr>
            <a:spLocks noGrp="1"/>
          </p:cNvSpPr>
          <p:nvPr>
            <p:ph type="sldNum" sz="quarter" idx="12"/>
          </p:nvPr>
        </p:nvSpPr>
        <p:spPr/>
        <p:txBody>
          <a:bodyPr/>
          <a:lstStyle/>
          <a:p>
            <a:fld id="{DCB281E3-6315-402F-999E-57BB30D3C3C3}" type="slidenum">
              <a:rPr lang="en-US" smtClean="0"/>
              <a:pPr/>
              <a:t>50</a:t>
            </a:fld>
            <a:endParaRPr lang="en-US"/>
          </a:p>
        </p:txBody>
      </p:sp>
      <p:grpSp>
        <p:nvGrpSpPr>
          <p:cNvPr id="6" name="Group 24"/>
          <p:cNvGrpSpPr>
            <a:grpSpLocks noGrp="1"/>
          </p:cNvGrpSpPr>
          <p:nvPr>
            <p:ph idx="1"/>
          </p:nvPr>
        </p:nvGrpSpPr>
        <p:grpSpPr bwMode="auto">
          <a:xfrm>
            <a:off x="457200" y="1295400"/>
            <a:ext cx="8229600" cy="4830763"/>
            <a:chOff x="1020" y="1727"/>
            <a:chExt cx="4559" cy="2399"/>
          </a:xfrm>
        </p:grpSpPr>
        <p:pic>
          <p:nvPicPr>
            <p:cNvPr id="7" name="Picture 18" descr="spinal cord"/>
            <p:cNvPicPr>
              <a:picLocks noChangeAspect="1" noChangeArrowheads="1"/>
            </p:cNvPicPr>
            <p:nvPr/>
          </p:nvPicPr>
          <p:blipFill>
            <a:blip r:embed="rId2"/>
            <a:srcRect l="12544"/>
            <a:stretch>
              <a:fillRect/>
            </a:stretch>
          </p:blipFill>
          <p:spPr bwMode="auto">
            <a:xfrm>
              <a:off x="1020" y="1727"/>
              <a:ext cx="4559" cy="2399"/>
            </a:xfrm>
            <a:prstGeom prst="rect">
              <a:avLst/>
            </a:prstGeom>
            <a:noFill/>
            <a:ln w="9525">
              <a:noFill/>
              <a:miter lim="800000"/>
              <a:headEnd/>
              <a:tailEnd/>
            </a:ln>
          </p:spPr>
        </p:pic>
        <p:sp>
          <p:nvSpPr>
            <p:cNvPr id="8" name="Text Box 19"/>
            <p:cNvSpPr txBox="1">
              <a:spLocks noChangeArrowheads="1"/>
            </p:cNvSpPr>
            <p:nvPr/>
          </p:nvSpPr>
          <p:spPr bwMode="auto">
            <a:xfrm>
              <a:off x="3695" y="2067"/>
              <a:ext cx="691" cy="183"/>
            </a:xfrm>
            <a:prstGeom prst="rect">
              <a:avLst/>
            </a:prstGeom>
            <a:noFill/>
            <a:ln w="9525">
              <a:noFill/>
              <a:miter lim="800000"/>
              <a:headEnd/>
              <a:tailEnd/>
            </a:ln>
            <a:effectLst/>
          </p:spPr>
          <p:txBody>
            <a:bodyPr wrap="none">
              <a:spAutoFit/>
            </a:bodyPr>
            <a:lstStyle/>
            <a:p>
              <a:r>
                <a:rPr lang="en-US" dirty="0"/>
                <a:t>Spinal Cord</a:t>
              </a:r>
            </a:p>
          </p:txBody>
        </p:sp>
        <p:sp>
          <p:nvSpPr>
            <p:cNvPr id="9" name="Text Box 20"/>
            <p:cNvSpPr txBox="1">
              <a:spLocks noChangeArrowheads="1"/>
            </p:cNvSpPr>
            <p:nvPr/>
          </p:nvSpPr>
          <p:spPr bwMode="auto">
            <a:xfrm>
              <a:off x="1701" y="1841"/>
              <a:ext cx="793" cy="160"/>
            </a:xfrm>
            <a:prstGeom prst="rect">
              <a:avLst/>
            </a:prstGeom>
            <a:noFill/>
            <a:ln w="9525">
              <a:noFill/>
              <a:miter lim="800000"/>
              <a:headEnd/>
              <a:tailEnd/>
            </a:ln>
            <a:effectLst/>
          </p:spPr>
          <p:txBody>
            <a:bodyPr wrap="none">
              <a:spAutoFit/>
            </a:bodyPr>
            <a:lstStyle/>
            <a:p>
              <a:r>
                <a:rPr lang="en-US" sz="1500" dirty="0"/>
                <a:t>Sensory Neuron</a:t>
              </a:r>
            </a:p>
          </p:txBody>
        </p:sp>
        <p:sp>
          <p:nvSpPr>
            <p:cNvPr id="10" name="Text Box 21"/>
            <p:cNvSpPr txBox="1">
              <a:spLocks noChangeArrowheads="1"/>
            </p:cNvSpPr>
            <p:nvPr/>
          </p:nvSpPr>
          <p:spPr bwMode="auto">
            <a:xfrm>
              <a:off x="1926" y="3838"/>
              <a:ext cx="727" cy="160"/>
            </a:xfrm>
            <a:prstGeom prst="rect">
              <a:avLst/>
            </a:prstGeom>
            <a:noFill/>
            <a:ln w="9525">
              <a:noFill/>
              <a:miter lim="800000"/>
              <a:headEnd/>
              <a:tailEnd/>
            </a:ln>
            <a:effectLst/>
          </p:spPr>
          <p:txBody>
            <a:bodyPr wrap="none">
              <a:spAutoFit/>
            </a:bodyPr>
            <a:lstStyle/>
            <a:p>
              <a:r>
                <a:rPr lang="en-US" sz="1500" dirty="0"/>
                <a:t>Motor Neuron</a:t>
              </a:r>
            </a:p>
          </p:txBody>
        </p:sp>
        <p:sp>
          <p:nvSpPr>
            <p:cNvPr id="11" name="Text Box 22"/>
            <p:cNvSpPr txBox="1">
              <a:spLocks noChangeArrowheads="1"/>
            </p:cNvSpPr>
            <p:nvPr/>
          </p:nvSpPr>
          <p:spPr bwMode="auto">
            <a:xfrm>
              <a:off x="1020" y="2206"/>
              <a:ext cx="493" cy="160"/>
            </a:xfrm>
            <a:prstGeom prst="rect">
              <a:avLst/>
            </a:prstGeom>
            <a:noFill/>
            <a:ln w="9525">
              <a:noFill/>
              <a:miter lim="800000"/>
              <a:headEnd/>
              <a:tailEnd/>
            </a:ln>
            <a:effectLst/>
          </p:spPr>
          <p:txBody>
            <a:bodyPr wrap="none">
              <a:spAutoFit/>
            </a:bodyPr>
            <a:lstStyle/>
            <a:p>
              <a:r>
                <a:rPr lang="en-US" sz="1500" dirty="0"/>
                <a:t>Receptor</a:t>
              </a:r>
            </a:p>
          </p:txBody>
        </p:sp>
        <p:sp>
          <p:nvSpPr>
            <p:cNvPr id="12" name="Text Box 23"/>
            <p:cNvSpPr txBox="1">
              <a:spLocks noChangeArrowheads="1"/>
            </p:cNvSpPr>
            <p:nvPr/>
          </p:nvSpPr>
          <p:spPr bwMode="auto">
            <a:xfrm>
              <a:off x="1020" y="3385"/>
              <a:ext cx="440" cy="160"/>
            </a:xfrm>
            <a:prstGeom prst="rect">
              <a:avLst/>
            </a:prstGeom>
            <a:noFill/>
            <a:ln w="9525">
              <a:noFill/>
              <a:miter lim="800000"/>
              <a:headEnd/>
              <a:tailEnd/>
            </a:ln>
            <a:effectLst/>
          </p:spPr>
          <p:txBody>
            <a:bodyPr wrap="none">
              <a:spAutoFit/>
            </a:bodyPr>
            <a:lstStyle/>
            <a:p>
              <a:r>
                <a:rPr lang="en-US" sz="1500" dirty="0" err="1"/>
                <a:t>Effector</a:t>
              </a:r>
              <a:endParaRPr lang="en-US" sz="15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The dressings on the operation site is checked regularly. </a:t>
            </a:r>
          </a:p>
          <a:p>
            <a:r>
              <a:rPr lang="en-US" dirty="0" smtClean="0"/>
              <a:t>Always ensure that the child lies on the good side to prevent pressure on the shunt valve.</a:t>
            </a:r>
          </a:p>
          <a:p>
            <a:r>
              <a:rPr lang="en-US" dirty="0" smtClean="0"/>
              <a:t>Careful regular feeds should be given.</a:t>
            </a:r>
          </a:p>
          <a:p>
            <a:r>
              <a:rPr lang="en-US" dirty="0" smtClean="0"/>
              <a:t> Parental education is continued from admission until discharge. </a:t>
            </a:r>
          </a:p>
          <a:p>
            <a:r>
              <a:rPr lang="en-US" dirty="0" smtClean="0"/>
              <a:t>Analgesics and antibiotics are also given.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OPERATIVE COMPLICATIONS</a:t>
            </a:r>
            <a:endParaRPr lang="en-US" dirty="0"/>
          </a:p>
        </p:txBody>
      </p:sp>
      <p:sp>
        <p:nvSpPr>
          <p:cNvPr id="3" name="Content Placeholder 2"/>
          <p:cNvSpPr>
            <a:spLocks noGrp="1"/>
          </p:cNvSpPr>
          <p:nvPr>
            <p:ph idx="1"/>
          </p:nvPr>
        </p:nvSpPr>
        <p:spPr/>
        <p:txBody>
          <a:bodyPr/>
          <a:lstStyle/>
          <a:p>
            <a:r>
              <a:rPr lang="en-US" dirty="0" smtClean="0"/>
              <a:t>Meningitis</a:t>
            </a:r>
          </a:p>
          <a:p>
            <a:r>
              <a:rPr lang="en-US" dirty="0" smtClean="0"/>
              <a:t>Vomiting</a:t>
            </a:r>
          </a:p>
          <a:p>
            <a:r>
              <a:rPr lang="en-US" dirty="0" smtClean="0"/>
              <a:t>Infections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smtClean="0"/>
              <a:t>Microcephaly</a:t>
            </a:r>
            <a:endParaRPr lang="en-US" b="1" dirty="0"/>
          </a:p>
        </p:txBody>
      </p:sp>
      <p:sp>
        <p:nvSpPr>
          <p:cNvPr id="3" name="Content Placeholder 2"/>
          <p:cNvSpPr>
            <a:spLocks noGrp="1"/>
          </p:cNvSpPr>
          <p:nvPr>
            <p:ph idx="1"/>
          </p:nvPr>
        </p:nvSpPr>
        <p:spPr>
          <a:xfrm>
            <a:off x="0" y="1600200"/>
            <a:ext cx="9144000" cy="5257800"/>
          </a:xfrm>
        </p:spPr>
        <p:txBody>
          <a:bodyPr/>
          <a:lstStyle/>
          <a:p>
            <a:r>
              <a:rPr lang="en-US" sz="3600" dirty="0" smtClean="0"/>
              <a:t>This is a relatively uncommon congenital condition where there is a defect in the growth of the brain. </a:t>
            </a:r>
          </a:p>
          <a:p>
            <a:r>
              <a:rPr lang="en-US" sz="3600" dirty="0" smtClean="0"/>
              <a:t>The size of the brain becomes three times smaller than normal</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Predisposing factors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err="1" smtClean="0"/>
              <a:t>Foetal</a:t>
            </a:r>
            <a:r>
              <a:rPr lang="en-US" sz="3600" dirty="0" smtClean="0"/>
              <a:t> radiation</a:t>
            </a:r>
          </a:p>
          <a:p>
            <a:r>
              <a:rPr lang="en-US" sz="3600" dirty="0" smtClean="0"/>
              <a:t>Maternal </a:t>
            </a:r>
            <a:r>
              <a:rPr lang="en-US" sz="3600" dirty="0" err="1" smtClean="0"/>
              <a:t>phenylketonuria</a:t>
            </a:r>
            <a:r>
              <a:rPr lang="en-US" sz="3600" dirty="0" smtClean="0"/>
              <a:t>, which is an inherited metabolic amino acid phenylalanine because the liver has failed to release an enzyme called </a:t>
            </a:r>
            <a:r>
              <a:rPr lang="en-US" sz="3600" dirty="0" err="1" smtClean="0"/>
              <a:t>phenylalaninase</a:t>
            </a:r>
            <a:endParaRPr lang="en-US" sz="3600" dirty="0" smtClean="0"/>
          </a:p>
          <a:p>
            <a:r>
              <a:rPr lang="en-US" sz="3600" dirty="0" smtClean="0"/>
              <a:t> Congenital infections, for example, syphilis, neonatal </a:t>
            </a:r>
            <a:r>
              <a:rPr lang="en-US" sz="3600" dirty="0" err="1" smtClean="0"/>
              <a:t>herpes,rubella</a:t>
            </a:r>
            <a:endParaRPr lang="en-US" sz="3600" dirty="0" smtClean="0"/>
          </a:p>
          <a:p>
            <a:r>
              <a:rPr lang="en-US" sz="3600" dirty="0" smtClean="0"/>
              <a:t>Intrauterine or neonatal anoxia</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a:t>
            </a:r>
            <a:endParaRPr lang="en-US" dirty="0"/>
          </a:p>
        </p:txBody>
      </p:sp>
      <p:sp>
        <p:nvSpPr>
          <p:cNvPr id="3" name="Content Placeholder 2"/>
          <p:cNvSpPr>
            <a:spLocks noGrp="1"/>
          </p:cNvSpPr>
          <p:nvPr>
            <p:ph idx="1"/>
          </p:nvPr>
        </p:nvSpPr>
        <p:spPr>
          <a:xfrm>
            <a:off x="0" y="1600200"/>
            <a:ext cx="9144000" cy="4525963"/>
          </a:xfrm>
        </p:spPr>
        <p:txBody>
          <a:bodyPr/>
          <a:lstStyle/>
          <a:p>
            <a:r>
              <a:rPr lang="en-US" dirty="0" smtClean="0"/>
              <a:t>The ears are relatively large, the forehead slopes backwards and the head appears smaller.</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a:bodyPr>
          <a:lstStyle/>
          <a:p>
            <a:r>
              <a:rPr lang="en-US" sz="3600" dirty="0" smtClean="0"/>
              <a:t>There is no treatment available for this condition. </a:t>
            </a:r>
          </a:p>
          <a:p>
            <a:r>
              <a:rPr lang="en-US" sz="3600" dirty="0" smtClean="0"/>
              <a:t>Parents </a:t>
            </a:r>
            <a:r>
              <a:rPr lang="en-US" sz="3600" dirty="0" err="1" smtClean="0"/>
              <a:t>aresuported</a:t>
            </a:r>
            <a:r>
              <a:rPr lang="en-US" sz="3600" dirty="0" smtClean="0"/>
              <a:t> and made to understand that.</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smtClean="0"/>
              <a:t>SPINA BIFIDA</a:t>
            </a:r>
            <a:endParaRPr lang="en-US" b="1"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This is a congenital abnormality, which results from a defect in the formation of the skeletal arch enclosing the spinal cord. </a:t>
            </a:r>
          </a:p>
          <a:p>
            <a:r>
              <a:rPr lang="en-US" dirty="0" smtClean="0"/>
              <a:t>It affects any part of the spinal column and on the skull, but it is more common in the lumbar region.</a:t>
            </a:r>
          </a:p>
          <a:p>
            <a:r>
              <a:rPr lang="en-US" dirty="0" smtClean="0"/>
              <a:t>In </a:t>
            </a:r>
            <a:r>
              <a:rPr lang="en-US" dirty="0" err="1" smtClean="0"/>
              <a:t>spina</a:t>
            </a:r>
            <a:r>
              <a:rPr lang="en-US" dirty="0" smtClean="0"/>
              <a:t> </a:t>
            </a:r>
            <a:r>
              <a:rPr lang="en-US" dirty="0" err="1" smtClean="0"/>
              <a:t>bifida,the</a:t>
            </a:r>
            <a:r>
              <a:rPr lang="en-US" dirty="0" smtClean="0"/>
              <a:t> posterior portion of the lamina of one or more vertebrae fails to fuse with or without defective development of the spinal cord, and tends to occur mostly in the lumbar or </a:t>
            </a:r>
            <a:r>
              <a:rPr lang="en-US" dirty="0" err="1" smtClean="0"/>
              <a:t>lumbo</a:t>
            </a:r>
            <a:r>
              <a:rPr lang="en-US" dirty="0" smtClean="0"/>
              <a:t> sacral region.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a:xfrm>
            <a:off x="0" y="1600200"/>
            <a:ext cx="9144000" cy="4525963"/>
          </a:xfrm>
        </p:spPr>
        <p:txBody>
          <a:bodyPr/>
          <a:lstStyle/>
          <a:p>
            <a:r>
              <a:rPr lang="en-US" sz="3600" dirty="0" smtClean="0"/>
              <a:t>In the milder type (</a:t>
            </a:r>
            <a:r>
              <a:rPr lang="en-US" sz="3600" dirty="0" err="1" smtClean="0"/>
              <a:t>spina</a:t>
            </a:r>
            <a:r>
              <a:rPr lang="en-US" sz="3600" dirty="0" smtClean="0"/>
              <a:t> bifida </a:t>
            </a:r>
            <a:r>
              <a:rPr lang="en-US" sz="3600" dirty="0" err="1" smtClean="0"/>
              <a:t>oculta</a:t>
            </a:r>
            <a:r>
              <a:rPr lang="en-US" sz="3600" dirty="0" smtClean="0"/>
              <a:t>), there may be no need for any medical intervention while in the </a:t>
            </a:r>
            <a:r>
              <a:rPr lang="en-US" sz="3600" dirty="0" err="1" smtClean="0"/>
              <a:t>meningocele</a:t>
            </a:r>
            <a:r>
              <a:rPr lang="en-US" sz="3600" dirty="0" smtClean="0"/>
              <a:t> an </a:t>
            </a:r>
            <a:r>
              <a:rPr lang="en-US" sz="3600" dirty="0" err="1" smtClean="0"/>
              <a:t>meningomyelocele</a:t>
            </a:r>
            <a:r>
              <a:rPr lang="en-US" sz="3600" dirty="0" smtClean="0"/>
              <a:t> surgical intervention is called for.</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 AND POST OPERATIVE NURSING CARE</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objectives of care should be to prevent</a:t>
            </a:r>
          </a:p>
          <a:p>
            <a:pPr>
              <a:buNone/>
            </a:pPr>
            <a:r>
              <a:rPr lang="en-US" sz="3600" dirty="0" smtClean="0"/>
              <a:t>infection and injury to the sac, skin damage</a:t>
            </a:r>
          </a:p>
          <a:p>
            <a:pPr>
              <a:buNone/>
            </a:pPr>
            <a:r>
              <a:rPr lang="en-US" sz="3600" dirty="0" smtClean="0"/>
              <a:t>and urinary tract infection.</a:t>
            </a:r>
          </a:p>
          <a:p>
            <a:r>
              <a:rPr lang="en-US" sz="3600" dirty="0" smtClean="0"/>
              <a:t> These are achieved by performing aseptic technique  dressing using warm normal saline until the operation is performed. </a:t>
            </a:r>
          </a:p>
          <a:p>
            <a:r>
              <a:rPr lang="en-US" sz="3600" dirty="0" smtClean="0"/>
              <a:t>The dressing should be changed at least four hourly</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4525963"/>
          </a:xfrm>
        </p:spPr>
        <p:txBody>
          <a:bodyPr/>
          <a:lstStyle/>
          <a:p>
            <a:r>
              <a:rPr lang="en-US" sz="3600" dirty="0" smtClean="0"/>
              <a:t>The vital signs should are taken and recorded every two hours and any deviation is reported.</a:t>
            </a:r>
          </a:p>
          <a:p>
            <a:r>
              <a:rPr lang="en-US" sz="3600" dirty="0" err="1" smtClean="0"/>
              <a:t>Continous</a:t>
            </a:r>
            <a:r>
              <a:rPr lang="en-US" sz="3600" dirty="0" smtClean="0"/>
              <a:t> </a:t>
            </a:r>
            <a:r>
              <a:rPr lang="en-US" sz="3600" dirty="0" err="1" smtClean="0"/>
              <a:t>assessement</a:t>
            </a:r>
            <a:r>
              <a:rPr lang="en-US" sz="3600" dirty="0" smtClean="0"/>
              <a:t> of child’s  general condition to include </a:t>
            </a:r>
            <a:r>
              <a:rPr lang="en-US" sz="3600" dirty="0" err="1" smtClean="0"/>
              <a:t>musculo</a:t>
            </a:r>
            <a:r>
              <a:rPr lang="en-US" sz="3600" dirty="0" smtClean="0"/>
              <a:t> skeletal system is  done</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509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AUTONOMIC NERVOUS SYSTEM(ANS)</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r>
              <a:rPr lang="en-US" dirty="0" smtClean="0"/>
              <a:t>The autonomic nervous system regulates the activities of internal organs such as the heart, lungs, blood vessels, digestive organs, and glands.</a:t>
            </a:r>
          </a:p>
          <a:p>
            <a:r>
              <a:rPr lang="en-US" dirty="0" smtClean="0"/>
              <a:t> Maintenance and restoration of internal homeostasis</a:t>
            </a:r>
          </a:p>
          <a:p>
            <a:pPr>
              <a:buNone/>
            </a:pPr>
            <a:r>
              <a:rPr lang="en-US" dirty="0" smtClean="0"/>
              <a:t>is largely the responsibility of the autonomic nervous system.</a:t>
            </a:r>
          </a:p>
          <a:p>
            <a:r>
              <a:rPr lang="en-US" dirty="0" smtClean="0"/>
              <a:t>There are two major divisions: the </a:t>
            </a:r>
            <a:r>
              <a:rPr lang="en-US" b="1" dirty="0" smtClean="0"/>
              <a:t>sympathetic nervous system, </a:t>
            </a:r>
            <a:r>
              <a:rPr lang="en-US" dirty="0" smtClean="0"/>
              <a:t>with predominantly excitatory responses, most notably the “fight or flight” response, and the </a:t>
            </a:r>
            <a:r>
              <a:rPr lang="en-US" b="1" dirty="0" smtClean="0"/>
              <a:t>parasympathetic nervous system,</a:t>
            </a:r>
          </a:p>
          <a:p>
            <a:pPr>
              <a:buNone/>
            </a:pPr>
            <a:r>
              <a:rPr lang="en-US" dirty="0" smtClean="0"/>
              <a:t>which controls mostly visceral functions.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smtClean="0"/>
              <a:t>EPILEPSY</a:t>
            </a:r>
            <a:endParaRPr lang="en-US" b="1"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Epilepsy can be defined as a neurological condition </a:t>
            </a:r>
            <a:r>
              <a:rPr lang="en-US" dirty="0" err="1" smtClean="0"/>
              <a:t>characterised</a:t>
            </a:r>
            <a:r>
              <a:rPr lang="en-US" dirty="0" smtClean="0"/>
              <a:t> by recurrent seizures.</a:t>
            </a:r>
          </a:p>
          <a:p>
            <a:r>
              <a:rPr lang="en-US" dirty="0" smtClean="0"/>
              <a:t>A seizure is a sudden attack of altered cerebral function.</a:t>
            </a:r>
          </a:p>
          <a:p>
            <a:r>
              <a:rPr lang="en-US" dirty="0" smtClean="0"/>
              <a:t>An epileptic seizure is the result of altered cerebral function caused by abrupt, abnormal and excessive,</a:t>
            </a:r>
          </a:p>
          <a:p>
            <a:pPr>
              <a:buNone/>
            </a:pPr>
            <a:r>
              <a:rPr lang="en-US" dirty="0" smtClean="0"/>
              <a:t>uncontrolled repetitive electrical discharges of cerebral neurons.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Types of Epilepsy</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b="1" dirty="0" smtClean="0"/>
              <a:t>Petit Mal</a:t>
            </a:r>
          </a:p>
          <a:p>
            <a:r>
              <a:rPr lang="en-US" b="1" dirty="0" smtClean="0"/>
              <a:t>Grand Mal</a:t>
            </a:r>
          </a:p>
          <a:p>
            <a:r>
              <a:rPr lang="en-US" b="1" dirty="0" err="1" smtClean="0"/>
              <a:t>Jacksonian</a:t>
            </a:r>
            <a:r>
              <a:rPr lang="en-US" b="1" dirty="0" smtClean="0"/>
              <a:t> Epilepsy: </a:t>
            </a:r>
            <a:r>
              <a:rPr lang="en-US" dirty="0" err="1" smtClean="0"/>
              <a:t>Characterised</a:t>
            </a:r>
            <a:r>
              <a:rPr lang="en-US" dirty="0" smtClean="0"/>
              <a:t> by unilateral chronic (sporadic muscular rigidity and relaxation) movements that start in one group of muscles and then systematically spread to adjacent groups of muscles reflecting the match of epileptic activity through the motor cortex.</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err="1" smtClean="0"/>
              <a:t>Investigations,medical</a:t>
            </a:r>
            <a:r>
              <a:rPr lang="en-US" dirty="0" smtClean="0"/>
              <a:t> and Nursing management is similar to adults.</a:t>
            </a:r>
          </a:p>
          <a:p>
            <a:r>
              <a:rPr lang="en-US" dirty="0" smtClean="0"/>
              <a:t>Common drugs prescribed may be either/or </a:t>
            </a:r>
            <a:r>
              <a:rPr lang="en-US" dirty="0" err="1" smtClean="0"/>
              <a:t>phenobarbitone</a:t>
            </a:r>
            <a:r>
              <a:rPr lang="en-US" dirty="0" smtClean="0"/>
              <a:t> (luminal) with a dose of 3-6mg/kg body weight or </a:t>
            </a:r>
            <a:r>
              <a:rPr lang="en-US" dirty="0" err="1" smtClean="0"/>
              <a:t>phenytoin</a:t>
            </a:r>
            <a:r>
              <a:rPr lang="en-US" dirty="0" smtClean="0"/>
              <a:t> sodium (</a:t>
            </a:r>
            <a:r>
              <a:rPr lang="en-US" dirty="0" err="1" smtClean="0"/>
              <a:t>epanutin</a:t>
            </a:r>
            <a:r>
              <a:rPr lang="en-US" dirty="0" smtClean="0"/>
              <a:t>), with</a:t>
            </a:r>
          </a:p>
          <a:p>
            <a:pPr>
              <a:buNone/>
            </a:pPr>
            <a:r>
              <a:rPr lang="en-US" dirty="0" smtClean="0"/>
              <a:t>a dose of 10-20mg/kg body weight.</a:t>
            </a:r>
          </a:p>
          <a:p>
            <a:pPr>
              <a:buNone/>
            </a:pPr>
            <a:r>
              <a:rPr lang="en-US" dirty="0" smtClean="0"/>
              <a:t>NB</a:t>
            </a:r>
            <a:r>
              <a:rPr lang="en-US" b="1" dirty="0" smtClean="0"/>
              <a:t>: An epileptic seizure is a medical emergency! Remember the "ABC" </a:t>
            </a:r>
            <a:r>
              <a:rPr lang="en-US" b="1" dirty="0" err="1" smtClean="0"/>
              <a:t>rule.Ensure</a:t>
            </a:r>
            <a:r>
              <a:rPr lang="en-US" b="1" dirty="0" smtClean="0"/>
              <a:t> a clear Airway, to enable the patient to Breathe and loosen the clothing to facilitate Circulation.</a:t>
            </a:r>
            <a:endParaRPr lang="en-US" b="1"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US" b="1" dirty="0" smtClean="0"/>
              <a:t>Meningococcal Meningitis</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r>
              <a:rPr lang="en-US" dirty="0" smtClean="0"/>
              <a:t>Meningitis means inflammation of the </a:t>
            </a:r>
            <a:r>
              <a:rPr lang="en-US" dirty="0" err="1" smtClean="0"/>
              <a:t>meninges</a:t>
            </a:r>
            <a:r>
              <a:rPr lang="en-US" dirty="0" smtClean="0"/>
              <a:t>.</a:t>
            </a:r>
          </a:p>
          <a:p>
            <a:r>
              <a:rPr lang="en-US" dirty="0" smtClean="0"/>
              <a:t>The </a:t>
            </a:r>
            <a:r>
              <a:rPr lang="en-US" dirty="0" err="1" smtClean="0"/>
              <a:t>meninges</a:t>
            </a:r>
            <a:r>
              <a:rPr lang="en-US" dirty="0" smtClean="0"/>
              <a:t> are membranes that cover and protect the brain and spinal cord.</a:t>
            </a:r>
          </a:p>
          <a:p>
            <a:r>
              <a:rPr lang="en-US" dirty="0" smtClean="0"/>
              <a:t>Causative organisms are </a:t>
            </a:r>
            <a:r>
              <a:rPr lang="en-US" dirty="0" err="1" smtClean="0"/>
              <a:t>Neisseria</a:t>
            </a:r>
            <a:r>
              <a:rPr lang="en-US" dirty="0" smtClean="0"/>
              <a:t> Meningitis (</a:t>
            </a:r>
            <a:r>
              <a:rPr lang="en-US" dirty="0" err="1" smtClean="0"/>
              <a:t>Meningococci</a:t>
            </a:r>
            <a:r>
              <a:rPr lang="en-US" dirty="0" smtClean="0"/>
              <a:t>). </a:t>
            </a:r>
          </a:p>
          <a:p>
            <a:r>
              <a:rPr lang="en-US" dirty="0" smtClean="0"/>
              <a:t>This micro-organism is intracellular gram negative </a:t>
            </a:r>
            <a:r>
              <a:rPr lang="en-US" dirty="0" err="1" smtClean="0"/>
              <a:t>diplococcus</a:t>
            </a:r>
            <a:r>
              <a:rPr lang="en-US" dirty="0" smtClean="0"/>
              <a:t>.</a:t>
            </a:r>
          </a:p>
          <a:p>
            <a:r>
              <a:rPr lang="en-US" dirty="0" smtClean="0"/>
              <a:t>Meningococcal meningitis is an infectious disease that can be passed from one person to another if </a:t>
            </a:r>
            <a:r>
              <a:rPr lang="en-US" dirty="0" err="1" smtClean="0"/>
              <a:t>meningococci</a:t>
            </a:r>
            <a:r>
              <a:rPr lang="en-US" dirty="0" smtClean="0"/>
              <a:t> are present in the discharges from the nose and mouth.</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Predisposing factors is similar to those in adults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Features</a:t>
            </a:r>
            <a:endParaRPr lang="en-US" dirty="0"/>
          </a:p>
        </p:txBody>
      </p:sp>
      <p:sp>
        <p:nvSpPr>
          <p:cNvPr id="3" name="Content Placeholder 2"/>
          <p:cNvSpPr>
            <a:spLocks noGrp="1"/>
          </p:cNvSpPr>
          <p:nvPr>
            <p:ph idx="1"/>
          </p:nvPr>
        </p:nvSpPr>
        <p:spPr>
          <a:xfrm>
            <a:off x="152400" y="1600200"/>
            <a:ext cx="8534400" cy="5257800"/>
          </a:xfrm>
        </p:spPr>
        <p:txBody>
          <a:bodyPr>
            <a:normAutofit/>
          </a:bodyPr>
          <a:lstStyle/>
          <a:p>
            <a:r>
              <a:rPr lang="en-US" dirty="0" smtClean="0"/>
              <a:t>Usually the onset is acute and sudden</a:t>
            </a:r>
          </a:p>
          <a:p>
            <a:r>
              <a:rPr lang="en-US" dirty="0" smtClean="0"/>
              <a:t> Older children may complain of a headache that becomes severe and spreads down the neck</a:t>
            </a:r>
          </a:p>
          <a:p>
            <a:r>
              <a:rPr lang="en-US" dirty="0" smtClean="0"/>
              <a:t>The patient becomes </a:t>
            </a:r>
            <a:r>
              <a:rPr lang="en-US" dirty="0" err="1" smtClean="0"/>
              <a:t>pyrexial</a:t>
            </a:r>
            <a:r>
              <a:rPr lang="en-US" dirty="0" smtClean="0"/>
              <a:t> with tachycardia</a:t>
            </a:r>
          </a:p>
          <a:p>
            <a:r>
              <a:rPr lang="en-US" dirty="0" smtClean="0"/>
              <a:t>Rigors are often present</a:t>
            </a:r>
          </a:p>
          <a:p>
            <a:r>
              <a:rPr lang="en-US" dirty="0" smtClean="0"/>
              <a:t>Pain in the back and limbs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normAutofit/>
          </a:bodyPr>
          <a:lstStyle/>
          <a:p>
            <a:r>
              <a:rPr lang="en-US" dirty="0" smtClean="0"/>
              <a:t>The patient's neck and possibly the spinal column become stiff/rigid</a:t>
            </a:r>
          </a:p>
          <a:p>
            <a:r>
              <a:rPr lang="en-US" dirty="0" err="1" smtClean="0"/>
              <a:t>Kernig’s</a:t>
            </a:r>
            <a:r>
              <a:rPr lang="en-US" dirty="0" smtClean="0"/>
              <a:t> sign is positive: patient supine with hip flexed to 90°; pain and inability to fully extend the knee, </a:t>
            </a:r>
            <a:r>
              <a:rPr lang="en-US" dirty="0" err="1" smtClean="0"/>
              <a:t>Kernig’s</a:t>
            </a:r>
            <a:r>
              <a:rPr lang="en-US" dirty="0" smtClean="0"/>
              <a:t> sign is negative if the patient can fully extend knee</a:t>
            </a:r>
          </a:p>
          <a:p>
            <a:r>
              <a:rPr lang="en-US" dirty="0" smtClean="0"/>
              <a:t>Due to the fever, convulsions may occur</a:t>
            </a:r>
          </a:p>
          <a:p>
            <a:r>
              <a:rPr lang="en-US" dirty="0" smtClean="0"/>
              <a:t>The child cries with a high-pitched voice</a:t>
            </a:r>
          </a:p>
          <a:p>
            <a:r>
              <a:rPr lang="en-US" dirty="0" smtClean="0"/>
              <a:t>Anorexia is usually present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In very young babies, the anterior </a:t>
            </a:r>
            <a:r>
              <a:rPr lang="en-US" dirty="0" err="1" smtClean="0"/>
              <a:t>fontanelle</a:t>
            </a:r>
            <a:r>
              <a:rPr lang="en-US" dirty="0" smtClean="0"/>
              <a:t> may bulge outwards instead of positive </a:t>
            </a:r>
            <a:r>
              <a:rPr lang="en-US" dirty="0" err="1" smtClean="0"/>
              <a:t>Kernig's</a:t>
            </a:r>
            <a:r>
              <a:rPr lang="en-US" dirty="0" smtClean="0"/>
              <a:t> sign</a:t>
            </a:r>
          </a:p>
          <a:p>
            <a:r>
              <a:rPr lang="en-US" dirty="0" smtClean="0"/>
              <a:t> The child is irritable, drowsy and goes into a comatose state</a:t>
            </a:r>
          </a:p>
          <a:p>
            <a:r>
              <a:rPr lang="en-US" dirty="0" smtClean="0"/>
              <a:t> Photophobia is usually common and in some cases circulatory collapse with </a:t>
            </a:r>
            <a:r>
              <a:rPr lang="en-US" dirty="0" err="1" smtClean="0"/>
              <a:t>petechial</a:t>
            </a:r>
            <a:r>
              <a:rPr lang="en-US" dirty="0" smtClean="0"/>
              <a:t> </a:t>
            </a:r>
            <a:r>
              <a:rPr lang="en-US" dirty="0" err="1" smtClean="0"/>
              <a:t>haemorrhage</a:t>
            </a:r>
            <a:r>
              <a:rPr lang="en-US" dirty="0" smtClean="0"/>
              <a:t> may occur (bleeding spots) on the skin.</a:t>
            </a:r>
          </a:p>
          <a:p>
            <a:r>
              <a:rPr lang="en-US" dirty="0" smtClean="0"/>
              <a:t> Cyanosis and vomiting are present.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Diagnostic tests</a:t>
            </a:r>
            <a:endParaRPr lang="en-US" b="1" dirty="0"/>
          </a:p>
        </p:txBody>
      </p:sp>
      <p:sp>
        <p:nvSpPr>
          <p:cNvPr id="3" name="Content Placeholder 2"/>
          <p:cNvSpPr>
            <a:spLocks noGrp="1"/>
          </p:cNvSpPr>
          <p:nvPr>
            <p:ph idx="1"/>
          </p:nvPr>
        </p:nvSpPr>
        <p:spPr>
          <a:xfrm>
            <a:off x="0" y="1600200"/>
            <a:ext cx="9144000" cy="4525963"/>
          </a:xfrm>
        </p:spPr>
        <p:txBody>
          <a:bodyPr>
            <a:normAutofit/>
          </a:bodyPr>
          <a:lstStyle/>
          <a:p>
            <a:r>
              <a:rPr lang="en-US" dirty="0" smtClean="0"/>
              <a:t>Begin by taking the patient’s personal history.</a:t>
            </a:r>
          </a:p>
          <a:p>
            <a:r>
              <a:rPr lang="en-US" dirty="0" smtClean="0"/>
              <a:t>A physical examination should follow.</a:t>
            </a:r>
          </a:p>
          <a:p>
            <a:r>
              <a:rPr lang="en-US" dirty="0" smtClean="0"/>
              <a:t>A lumbar puncture is performed to </a:t>
            </a:r>
            <a:r>
              <a:rPr lang="en-US" dirty="0" err="1" smtClean="0"/>
              <a:t>analyse</a:t>
            </a:r>
            <a:r>
              <a:rPr lang="en-US" dirty="0" smtClean="0"/>
              <a:t> the CSF and may show that polymorph cells are increased. </a:t>
            </a:r>
          </a:p>
          <a:p>
            <a:pPr>
              <a:buNone/>
            </a:pPr>
            <a:r>
              <a:rPr lang="en-US" dirty="0" smtClean="0"/>
              <a:t>	- CSF is turbid in appearance (cloudy),the pressure is raised, glucose level is lower than normal and/or the amount of proteins is raised.</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Care and Treatment</a:t>
            </a:r>
            <a:endParaRPr lang="en-US" dirty="0"/>
          </a:p>
        </p:txBody>
      </p:sp>
      <p:sp>
        <p:nvSpPr>
          <p:cNvPr id="3" name="Content Placeholder 2"/>
          <p:cNvSpPr>
            <a:spLocks noGrp="1"/>
          </p:cNvSpPr>
          <p:nvPr>
            <p:ph idx="1"/>
          </p:nvPr>
        </p:nvSpPr>
        <p:spPr>
          <a:xfrm>
            <a:off x="0" y="1600200"/>
            <a:ext cx="9144000" cy="5105400"/>
          </a:xfrm>
        </p:spPr>
        <p:txBody>
          <a:bodyPr>
            <a:normAutofit/>
          </a:bodyPr>
          <a:lstStyle/>
          <a:p>
            <a:r>
              <a:rPr lang="en-US" dirty="0" smtClean="0"/>
              <a:t>The patient is admitted into an isolated cubicle to protect other children</a:t>
            </a:r>
          </a:p>
          <a:p>
            <a:r>
              <a:rPr lang="en-US" dirty="0" smtClean="0"/>
              <a:t>Barrier nursing is instituted for at least the first 48 hours</a:t>
            </a:r>
          </a:p>
          <a:p>
            <a:r>
              <a:rPr lang="en-US" dirty="0" smtClean="0"/>
              <a:t>The room should be quiet and darkened</a:t>
            </a:r>
          </a:p>
          <a:p>
            <a:r>
              <a:rPr lang="en-US" dirty="0" smtClean="0"/>
              <a:t> Shock if present or anticipated, should be effectively managed</a:t>
            </a:r>
          </a:p>
          <a:p>
            <a:r>
              <a:rPr lang="en-US" dirty="0" smtClean="0"/>
              <a:t>Drug therapy should be commenced at once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519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b="1" dirty="0" smtClean="0">
                <a:latin typeface="Arial Rounded MT Bold" pitchFamily="34" charset="0"/>
              </a:rPr>
              <a:t>LESSON TWO:-OBJECTIVES</a:t>
            </a:r>
            <a:br>
              <a:rPr lang="en-US" b="1" dirty="0" smtClean="0">
                <a:latin typeface="Arial Rounded MT Bold" pitchFamily="34" charset="0"/>
              </a:rPr>
            </a:br>
            <a:endParaRPr lang="en-US" b="1" dirty="0">
              <a:latin typeface="Arial Rounded MT Bold" pitchFamily="34" charset="0"/>
            </a:endParaRPr>
          </a:p>
        </p:txBody>
      </p:sp>
      <p:sp>
        <p:nvSpPr>
          <p:cNvPr id="3" name="Content Placeholder 2"/>
          <p:cNvSpPr>
            <a:spLocks noGrp="1"/>
          </p:cNvSpPr>
          <p:nvPr>
            <p:ph idx="1"/>
          </p:nvPr>
        </p:nvSpPr>
        <p:spPr>
          <a:xfrm>
            <a:off x="0" y="1981200"/>
            <a:ext cx="9144000" cy="4876800"/>
          </a:xfrm>
        </p:spPr>
        <p:txBody>
          <a:bodyPr/>
          <a:lstStyle/>
          <a:p>
            <a:pPr marL="514350" indent="-514350">
              <a:buNone/>
            </a:pPr>
            <a:r>
              <a:rPr lang="en-US" dirty="0" smtClean="0"/>
              <a:t>At the end of the lesson, the learner should be able to:</a:t>
            </a:r>
          </a:p>
          <a:p>
            <a:pPr marL="514350" indent="-514350">
              <a:buNone/>
            </a:pPr>
            <a:r>
              <a:rPr lang="en-US" dirty="0" smtClean="0"/>
              <a:t> 1. explain the components of neurological examination.</a:t>
            </a:r>
          </a:p>
          <a:p>
            <a:pPr marL="514350" indent="-514350">
              <a:buNone/>
            </a:pPr>
            <a:r>
              <a:rPr lang="en-US" dirty="0" smtClean="0"/>
              <a:t> 2. Describe diagnostic tests used for assessment of suspected neurologic disorders and the related nursing implications.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THERAPY</a:t>
            </a:r>
            <a:endParaRPr lang="en-US" dirty="0"/>
          </a:p>
        </p:txBody>
      </p:sp>
      <p:sp>
        <p:nvSpPr>
          <p:cNvPr id="3" name="Content Placeholder 2"/>
          <p:cNvSpPr>
            <a:spLocks noGrp="1"/>
          </p:cNvSpPr>
          <p:nvPr>
            <p:ph idx="1"/>
          </p:nvPr>
        </p:nvSpPr>
        <p:spPr>
          <a:xfrm>
            <a:off x="0" y="1600200"/>
            <a:ext cx="9144000" cy="5105400"/>
          </a:xfrm>
        </p:spPr>
        <p:txBody>
          <a:bodyPr>
            <a:normAutofit/>
          </a:bodyPr>
          <a:lstStyle/>
          <a:p>
            <a:r>
              <a:rPr lang="en-US" dirty="0" smtClean="0"/>
              <a:t>Crystalline penicillin 300mg (500,000iu)/kg/day, ten times the normal dose given intravenously or intramuscularly three to four hourly until temperature falls, then six hourly for fourteen days.</a:t>
            </a:r>
          </a:p>
          <a:p>
            <a:r>
              <a:rPr lang="en-US" dirty="0" err="1" smtClean="0"/>
              <a:t>Chloramphenicol</a:t>
            </a:r>
            <a:r>
              <a:rPr lang="en-US" dirty="0" smtClean="0"/>
              <a:t> (</a:t>
            </a:r>
            <a:r>
              <a:rPr lang="en-US" dirty="0" err="1" smtClean="0"/>
              <a:t>chloromycetin</a:t>
            </a:r>
            <a:r>
              <a:rPr lang="en-US" dirty="0" smtClean="0"/>
              <a:t>) can also be administered at 100mg/kg/day IM six hourly until a </a:t>
            </a:r>
            <a:r>
              <a:rPr lang="en-US" dirty="0" err="1" smtClean="0"/>
              <a:t>pyrexial</a:t>
            </a:r>
            <a:r>
              <a:rPr lang="en-US" dirty="0" smtClean="0"/>
              <a:t> and general condition improves usually five to seven days then change to oral syrup for a total of fourteen days.</a:t>
            </a:r>
          </a:p>
        </p:txBody>
      </p:sp>
      <p:sp>
        <p:nvSpPr>
          <p:cNvPr id="4" name="Slide Number Placeholder 3"/>
          <p:cNvSpPr>
            <a:spLocks noGrp="1"/>
          </p:cNvSpPr>
          <p:nvPr>
            <p:ph type="sldNum" sz="quarter" idx="12"/>
          </p:nvPr>
        </p:nvSpPr>
        <p:spPr/>
        <p:txBody>
          <a:bodyPr/>
          <a:lstStyle/>
          <a:p>
            <a:fld id="{DCB281E3-6315-402F-999E-57BB30D3C3C3}" type="slidenum">
              <a:rPr lang="en-US" smtClean="0"/>
              <a:pPr/>
              <a:t>520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Phenobarbitone</a:t>
            </a:r>
            <a:r>
              <a:rPr lang="en-US" dirty="0" smtClean="0"/>
              <a:t> 5mg/kg/day </a:t>
            </a:r>
            <a:r>
              <a:rPr lang="en-US" dirty="0" err="1" smtClean="0"/>
              <a:t>tds</a:t>
            </a:r>
            <a:r>
              <a:rPr lang="en-US" dirty="0" smtClean="0"/>
              <a:t> is advised for convulsions up to 10mg </a:t>
            </a:r>
            <a:r>
              <a:rPr lang="en-US" dirty="0" err="1" smtClean="0"/>
              <a:t>tds</a:t>
            </a:r>
            <a:r>
              <a:rPr lang="en-US" dirty="0" smtClean="0"/>
              <a:t>.</a:t>
            </a:r>
          </a:p>
          <a:p>
            <a:r>
              <a:rPr lang="en-US" dirty="0" smtClean="0"/>
              <a:t>An </a:t>
            </a:r>
            <a:r>
              <a:rPr lang="en-US" dirty="0" err="1" smtClean="0"/>
              <a:t>ampicillin</a:t>
            </a:r>
            <a:r>
              <a:rPr lang="en-US" dirty="0" smtClean="0"/>
              <a:t> injection may be given in combination with the </a:t>
            </a:r>
            <a:r>
              <a:rPr lang="en-US" dirty="0" err="1" smtClean="0"/>
              <a:t>chloramphenicol</a:t>
            </a:r>
            <a:r>
              <a:rPr lang="en-US" dirty="0" smtClean="0"/>
              <a:t> and </a:t>
            </a:r>
            <a:r>
              <a:rPr lang="en-US" dirty="0" err="1" smtClean="0"/>
              <a:t>crystapen</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521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CB281E3-6315-402F-999E-57BB30D3C3C3}" type="slidenum">
              <a:rPr lang="en-US" smtClean="0"/>
              <a:pPr/>
              <a:t>522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The Neurologic Examination</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a:buNone/>
            </a:pPr>
            <a:r>
              <a:rPr lang="en-US" b="1" dirty="0" smtClean="0"/>
              <a:t>HEALTH HISTORY</a:t>
            </a:r>
          </a:p>
          <a:p>
            <a:r>
              <a:rPr lang="en-US" dirty="0" smtClean="0"/>
              <a:t>An important aspect of the neurologic assessment is the history of the present illness. </a:t>
            </a:r>
          </a:p>
          <a:p>
            <a:r>
              <a:rPr lang="en-US" dirty="0" smtClean="0"/>
              <a:t>Observing overall appearance, mental status, posture, movement and affect. </a:t>
            </a:r>
          </a:p>
          <a:p>
            <a:pPr>
              <a:buNone/>
            </a:pPr>
            <a:endParaRPr lang="en-US"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rmAutofit/>
          </a:bodyPr>
          <a:lstStyle/>
          <a:p>
            <a:endParaRPr lang="en-US" sz="3600" dirty="0" smtClean="0"/>
          </a:p>
          <a:p>
            <a:r>
              <a:rPr lang="en-US" sz="3600" dirty="0" smtClean="0"/>
              <a:t>Details about the onset, character, severity, location, duration, and frequency of symptoms and signs; associated complaints; precipitating, aggravating, and relieving factors; progression, remission, and exacerbation; and the presence or absence of similar symptoms among family members</a:t>
            </a:r>
          </a:p>
          <a:p>
            <a:r>
              <a:rPr lang="en-US" sz="3600" dirty="0" smtClean="0"/>
              <a:t>Enquire about any family history of genetic diseases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buNone/>
            </a:pPr>
            <a:r>
              <a:rPr lang="en-US" sz="3600" dirty="0" smtClean="0"/>
              <a:t> </a:t>
            </a:r>
          </a:p>
          <a:p>
            <a:r>
              <a:rPr lang="en-US" sz="3600" dirty="0" smtClean="0"/>
              <a:t>Included in the health history is a review of the medical history, including a system-by-system evaluation. </a:t>
            </a:r>
          </a:p>
          <a:p>
            <a:r>
              <a:rPr lang="en-US" sz="3600" dirty="0" smtClean="0"/>
              <a:t>Enquire about any history of trauma or falls that may have involved the head or spinal cord. </a:t>
            </a:r>
          </a:p>
          <a:p>
            <a:r>
              <a:rPr lang="en-US" sz="3600" dirty="0" smtClean="0"/>
              <a:t>Questions regarding the use of alcohol, medications, and recreational drugs are also asked</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b="1" dirty="0" smtClean="0"/>
              <a:t>Pain</a:t>
            </a:r>
          </a:p>
          <a:p>
            <a:r>
              <a:rPr lang="en-US" b="1" dirty="0" smtClean="0"/>
              <a:t>Abnormal Sensation. eg. </a:t>
            </a:r>
            <a:r>
              <a:rPr lang="en-US" dirty="0" smtClean="0"/>
              <a:t>Numbness, abnormal sensation, or loss of sensation.</a:t>
            </a:r>
          </a:p>
          <a:p>
            <a:r>
              <a:rPr lang="en-US" b="1" dirty="0" smtClean="0"/>
              <a:t>Seizures</a:t>
            </a:r>
          </a:p>
          <a:p>
            <a:pPr>
              <a:buNone/>
            </a:pPr>
            <a:r>
              <a:rPr lang="en-US" dirty="0" smtClean="0"/>
              <a:t>    Seizures are the result of abnormal paroxysmal discharges in the cerebral cortex, which then manifest as an alteration in sensation, behavior, movement, perception, or consciousness.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r>
              <a:rPr lang="en-US" sz="3600" b="1" dirty="0" smtClean="0"/>
              <a:t>Dizziness</a:t>
            </a:r>
          </a:p>
          <a:p>
            <a:r>
              <a:rPr lang="en-US" sz="3600" dirty="0" smtClean="0"/>
              <a:t>Dizziness is an abnormal sensation of imbalance or movement.</a:t>
            </a:r>
          </a:p>
          <a:p>
            <a:r>
              <a:rPr lang="en-US" sz="3600" dirty="0" smtClean="0"/>
              <a:t> It is fairly common in the elderly and one of the most common complaints encountered by health professionals.</a:t>
            </a:r>
          </a:p>
          <a:p>
            <a:r>
              <a:rPr lang="en-US" sz="3600" i="1" dirty="0" smtClean="0"/>
              <a:t>Vertigo, </a:t>
            </a:r>
            <a:r>
              <a:rPr lang="en-US" sz="3600" dirty="0" smtClean="0"/>
              <a:t>a specific form of dizziness, is defined as a sensation that is usually a manifestation of vestibular dysfunction</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sz="3600" b="1" dirty="0" smtClean="0"/>
              <a:t>Visual Disturbances</a:t>
            </a:r>
          </a:p>
          <a:p>
            <a:r>
              <a:rPr lang="en-US" sz="3600" dirty="0" smtClean="0"/>
              <a:t> Lesions of the eye itself (eg, cataract), lesions along the pathway (eg,tumor), or lesions in the visual cortex (from stroke) interfere with normal visual acuity. </a:t>
            </a:r>
          </a:p>
          <a:p>
            <a:r>
              <a:rPr lang="en-US" sz="3600" dirty="0" smtClean="0"/>
              <a:t>Abnormalities of eye movement (as in the </a:t>
            </a:r>
            <a:r>
              <a:rPr lang="en-US" sz="3600" dirty="0" err="1" smtClean="0"/>
              <a:t>nystagmus</a:t>
            </a:r>
            <a:r>
              <a:rPr lang="en-US" sz="3600" dirty="0" smtClean="0"/>
              <a:t> associated with multiple sclerosis) can also compromise vision by causing </a:t>
            </a:r>
            <a:r>
              <a:rPr lang="en-US" sz="3600" dirty="0" err="1" smtClean="0"/>
              <a:t>diplopia</a:t>
            </a:r>
            <a:r>
              <a:rPr lang="en-US" sz="3600" dirty="0" smtClean="0"/>
              <a:t> or double vision.</a:t>
            </a:r>
            <a:endParaRPr lang="en-US" sz="3600" b="1"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257800"/>
          </a:xfrm>
        </p:spPr>
        <p:txBody>
          <a:bodyPr/>
          <a:lstStyle/>
          <a:p>
            <a:r>
              <a:rPr lang="en-US" b="1" dirty="0" smtClean="0"/>
              <a:t>Weakness</a:t>
            </a:r>
          </a:p>
          <a:p>
            <a:r>
              <a:rPr lang="en-US" dirty="0" smtClean="0"/>
              <a:t>Weakness, specifically muscle weakness, is a common manifestation of neurologic disease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105400"/>
          </a:xfrm>
        </p:spPr>
        <p:txBody>
          <a:bodyPr/>
          <a:lstStyle/>
          <a:p>
            <a:pPr>
              <a:buNone/>
            </a:pPr>
            <a:r>
              <a:rPr lang="en-US" dirty="0" smtClean="0"/>
              <a:t>5. Intracranial Surgery (Craniotomy)</a:t>
            </a:r>
          </a:p>
          <a:p>
            <a:pPr>
              <a:buNone/>
            </a:pPr>
            <a:r>
              <a:rPr lang="en-US" dirty="0"/>
              <a:t>	</a:t>
            </a:r>
            <a:r>
              <a:rPr lang="en-US" dirty="0" smtClean="0"/>
              <a:t>-Definitions</a:t>
            </a:r>
          </a:p>
          <a:p>
            <a:pPr>
              <a:buNone/>
            </a:pPr>
            <a:r>
              <a:rPr lang="en-US" dirty="0"/>
              <a:t>	</a:t>
            </a:r>
            <a:r>
              <a:rPr lang="en-US" dirty="0" smtClean="0"/>
              <a:t>-Indications of surgical approaches</a:t>
            </a:r>
          </a:p>
          <a:p>
            <a:pPr>
              <a:buNone/>
            </a:pPr>
            <a:r>
              <a:rPr lang="en-US" dirty="0" smtClean="0"/>
              <a:t>	-Types of craniotomy</a:t>
            </a:r>
          </a:p>
          <a:p>
            <a:pPr>
              <a:buNone/>
            </a:pPr>
            <a:r>
              <a:rPr lang="en-US" dirty="0"/>
              <a:t>	</a:t>
            </a:r>
            <a:r>
              <a:rPr lang="en-US" dirty="0" smtClean="0"/>
              <a:t>-Pre operative Nursing management</a:t>
            </a:r>
          </a:p>
          <a:p>
            <a:pPr>
              <a:buNone/>
            </a:pPr>
            <a:r>
              <a:rPr lang="en-US" dirty="0"/>
              <a:t>	</a:t>
            </a:r>
            <a:r>
              <a:rPr lang="en-US" dirty="0" smtClean="0"/>
              <a:t>-Post operative Nursing management</a:t>
            </a:r>
          </a:p>
          <a:p>
            <a:pPr>
              <a:buNone/>
            </a:pPr>
            <a:r>
              <a:rPr lang="en-US" dirty="0"/>
              <a:t>	</a:t>
            </a:r>
            <a:r>
              <a:rPr lang="en-US" dirty="0" smtClean="0"/>
              <a:t>-Potential complications</a:t>
            </a:r>
          </a:p>
          <a:p>
            <a:pPr>
              <a:buNone/>
            </a:pPr>
            <a:r>
              <a:rPr lang="en-US" dirty="0"/>
              <a:t>	</a:t>
            </a:r>
            <a:r>
              <a:rPr lang="en-US" dirty="0" smtClean="0"/>
              <a:t>-Nursing process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PHYSICAL EXAMINATION</a:t>
            </a:r>
            <a:endParaRPr lang="en-US" dirty="0"/>
          </a:p>
        </p:txBody>
      </p:sp>
      <p:sp>
        <p:nvSpPr>
          <p:cNvPr id="3" name="Content Placeholder 2"/>
          <p:cNvSpPr>
            <a:spLocks noGrp="1"/>
          </p:cNvSpPr>
          <p:nvPr>
            <p:ph idx="1"/>
          </p:nvPr>
        </p:nvSpPr>
        <p:spPr>
          <a:xfrm>
            <a:off x="0" y="1371600"/>
            <a:ext cx="9144000" cy="5486400"/>
          </a:xfrm>
        </p:spPr>
        <p:txBody>
          <a:bodyPr>
            <a:normAutofit/>
          </a:bodyPr>
          <a:lstStyle/>
          <a:p>
            <a:r>
              <a:rPr lang="en-US" sz="3600" b="1" dirty="0" smtClean="0"/>
              <a:t>A neurologic assessment </a:t>
            </a:r>
            <a:r>
              <a:rPr lang="en-US" sz="3600" dirty="0" smtClean="0"/>
              <a:t>is divided into five components:</a:t>
            </a:r>
          </a:p>
          <a:p>
            <a:r>
              <a:rPr lang="en-US" sz="3600" dirty="0" smtClean="0"/>
              <a:t>Cerebral function, </a:t>
            </a:r>
          </a:p>
          <a:p>
            <a:r>
              <a:rPr lang="en-US" sz="3600" dirty="0" smtClean="0"/>
              <a:t>Cranial nerves, </a:t>
            </a:r>
          </a:p>
          <a:p>
            <a:r>
              <a:rPr lang="en-US" sz="3600" dirty="0" smtClean="0"/>
              <a:t>Motor system, </a:t>
            </a:r>
          </a:p>
          <a:p>
            <a:r>
              <a:rPr lang="en-US" sz="3600" dirty="0" smtClean="0"/>
              <a:t>Sensory system, and </a:t>
            </a:r>
          </a:p>
          <a:p>
            <a:r>
              <a:rPr lang="en-US" sz="3600" dirty="0" smtClean="0"/>
              <a:t>Reflexes</a:t>
            </a:r>
            <a:r>
              <a:rPr lang="en-US" dirty="0" smtClean="0"/>
              <a:t>.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Assessing Cerebral Function</a:t>
            </a:r>
            <a:endParaRPr lang="en-US" dirty="0"/>
          </a:p>
        </p:txBody>
      </p:sp>
      <p:sp>
        <p:nvSpPr>
          <p:cNvPr id="3" name="Content Placeholder 2"/>
          <p:cNvSpPr>
            <a:spLocks noGrp="1"/>
          </p:cNvSpPr>
          <p:nvPr>
            <p:ph idx="1"/>
          </p:nvPr>
        </p:nvSpPr>
        <p:spPr>
          <a:xfrm>
            <a:off x="0" y="1600200"/>
            <a:ext cx="9144000" cy="5257800"/>
          </a:xfrm>
        </p:spPr>
        <p:txBody>
          <a:bodyPr/>
          <a:lstStyle/>
          <a:p>
            <a:r>
              <a:rPr lang="en-US" sz="3600" dirty="0" smtClean="0"/>
              <a:t>Cerebral abnormalities may cause disturbances in mental status, intellectual functioning, and thought content and in patterns of emotional behavior. </a:t>
            </a:r>
          </a:p>
          <a:p>
            <a:r>
              <a:rPr lang="en-US" sz="3600" dirty="0" smtClean="0"/>
              <a:t>There may also be alterations in perception, motor and language abilities, as well as lifestyle</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600" dirty="0" smtClean="0"/>
              <a:t>1. MENTAL STATUS EXAMINATION</a:t>
            </a:r>
          </a:p>
          <a:p>
            <a:r>
              <a:rPr lang="en-US" sz="3600" dirty="0" smtClean="0"/>
              <a:t>An assessment of mental status begins by observing the patient’s appearance and behavior, noting dress, grooming, and personal hygiene. </a:t>
            </a:r>
          </a:p>
          <a:p>
            <a:r>
              <a:rPr lang="en-US" sz="3600" dirty="0" smtClean="0"/>
              <a:t>Posture, gestures, movements, facial expressions, and motor activity often provide important information about the patient.</a:t>
            </a:r>
          </a:p>
          <a:p>
            <a:pPr>
              <a:buNone/>
            </a:pP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endParaRPr lang="en-US" sz="3600" dirty="0" smtClean="0"/>
          </a:p>
          <a:p>
            <a:r>
              <a:rPr lang="en-US" sz="3600" dirty="0" smtClean="0"/>
              <a:t>The patient’s manner of speech and level of consciousness are also assessed. Is the patient’s speech clear and coherent? </a:t>
            </a:r>
          </a:p>
          <a:p>
            <a:r>
              <a:rPr lang="en-US" sz="3600" dirty="0" smtClean="0"/>
              <a:t>Is the patient alert and responsive, or drowsy and stuporous?</a:t>
            </a:r>
          </a:p>
          <a:p>
            <a:r>
              <a:rPr lang="en-US" sz="3600" dirty="0" smtClean="0"/>
              <a:t>Assessing orientation to time, place, and person assists in evaluating mental status.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rmAutofit/>
          </a:bodyPr>
          <a:lstStyle/>
          <a:p>
            <a:pPr>
              <a:buNone/>
            </a:pPr>
            <a:endParaRPr lang="en-US" sz="3600" dirty="0" smtClean="0"/>
          </a:p>
          <a:p>
            <a:pPr algn="ctr">
              <a:buNone/>
            </a:pPr>
            <a:r>
              <a:rPr lang="en-US" sz="3600" b="1" dirty="0" smtClean="0"/>
              <a:t>INTELLECTUAL FUNCTION</a:t>
            </a:r>
          </a:p>
          <a:p>
            <a:r>
              <a:rPr lang="en-US" sz="3600" dirty="0" smtClean="0"/>
              <a:t>A person with an average IQ can subtract seven digits without faltering from 100 and can recite five digits backward from 100.</a:t>
            </a:r>
          </a:p>
        </p:txBody>
      </p:sp>
      <p:sp>
        <p:nvSpPr>
          <p:cNvPr id="4" name="Slide Number Placeholder 3"/>
          <p:cNvSpPr>
            <a:spLocks noGrp="1"/>
          </p:cNvSpPr>
          <p:nvPr>
            <p:ph type="sldNum" sz="quarter" idx="12"/>
          </p:nvPr>
        </p:nvSpPr>
        <p:spPr/>
        <p:txBody>
          <a:bodyPr/>
          <a:lstStyle/>
          <a:p>
            <a:fld id="{DCB281E3-6315-402F-999E-57BB30D3C3C3}"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477000"/>
          </a:xfrm>
        </p:spPr>
        <p:txBody>
          <a:bodyPr/>
          <a:lstStyle/>
          <a:p>
            <a:pPr algn="ctr">
              <a:buNone/>
            </a:pPr>
            <a:r>
              <a:rPr lang="en-US" sz="3600" b="1" dirty="0" smtClean="0"/>
              <a:t>THOUGHT CONTENT</a:t>
            </a:r>
          </a:p>
          <a:p>
            <a:r>
              <a:rPr lang="en-US" sz="3600" dirty="0" smtClean="0"/>
              <a:t>During the interview, it is important to assess the patient’s thought content. Are the patient’s thoughts spontaneous, natural, clear, relevant, and coherent? </a:t>
            </a:r>
          </a:p>
          <a:p>
            <a:r>
              <a:rPr lang="en-US" sz="3600" dirty="0" smtClean="0"/>
              <a:t>Does the patient have any fixed ideas or illusions.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lgn="ctr">
              <a:buNone/>
            </a:pPr>
            <a:r>
              <a:rPr lang="en-US" sz="3600" b="1" dirty="0" smtClean="0"/>
              <a:t>EMOTIONAL STATUS</a:t>
            </a:r>
          </a:p>
          <a:p>
            <a:r>
              <a:rPr lang="en-US" sz="3600" dirty="0" smtClean="0"/>
              <a:t> Is the patient’s affect (external manifestation of mood) natural and even, or irritable and angry, anxious, apathetic or flat, or euphoric.</a:t>
            </a:r>
          </a:p>
          <a:p>
            <a:r>
              <a:rPr lang="en-US" sz="3600" dirty="0" smtClean="0"/>
              <a:t>Does his or her mood fluctuate normally, or does the patient unpredictably swing from joy to sadness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ctr">
              <a:buNone/>
            </a:pPr>
            <a:r>
              <a:rPr lang="en-US" b="1" dirty="0" smtClean="0"/>
              <a:t>PERCEPTION</a:t>
            </a:r>
          </a:p>
          <a:p>
            <a:r>
              <a:rPr lang="en-US" dirty="0" smtClean="0"/>
              <a:t>The examiner may now consider more specific areas of higher cortical function. </a:t>
            </a:r>
            <a:r>
              <a:rPr lang="en-US" b="1" dirty="0" smtClean="0"/>
              <a:t>Agnosia </a:t>
            </a:r>
            <a:r>
              <a:rPr lang="en-US" dirty="0" smtClean="0"/>
              <a:t>is the inability to interpret or recognize objects seen through the special senses. </a:t>
            </a:r>
          </a:p>
          <a:p>
            <a:r>
              <a:rPr lang="en-US" dirty="0" smtClean="0"/>
              <a:t>The patient may see a pencil but not know what it is called or what to do with it. </a:t>
            </a:r>
          </a:p>
          <a:p>
            <a:r>
              <a:rPr lang="en-US" dirty="0" smtClean="0"/>
              <a:t>The patient may even be able to describe it but not to interpret its function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86800" cy="5897563"/>
          </a:xfrm>
        </p:spPr>
        <p:txBody>
          <a:bodyPr>
            <a:normAutofit/>
          </a:bodyPr>
          <a:lstStyle/>
          <a:p>
            <a:r>
              <a:rPr lang="en-US" b="1" dirty="0" smtClean="0"/>
              <a:t>Type of Agnosia 		Affected Cerebral Area</a:t>
            </a:r>
          </a:p>
          <a:p>
            <a:pPr>
              <a:buFont typeface="Wingdings" pitchFamily="2" charset="2"/>
              <a:buChar char="Ø"/>
            </a:pPr>
            <a:r>
              <a:rPr lang="en-US" dirty="0" smtClean="0"/>
              <a:t>Visual 					Occipital lobe</a:t>
            </a:r>
          </a:p>
          <a:p>
            <a:pPr>
              <a:buFont typeface="Wingdings" pitchFamily="2" charset="2"/>
              <a:buChar char="Ø"/>
            </a:pPr>
            <a:r>
              <a:rPr lang="en-US" dirty="0" smtClean="0"/>
              <a:t>Auditory 				Temporal lobe </a:t>
            </a:r>
          </a:p>
          <a:p>
            <a:pPr>
              <a:buFont typeface="Wingdings" pitchFamily="2" charset="2"/>
              <a:buChar char="Ø"/>
            </a:pPr>
            <a:r>
              <a:rPr lang="en-US" dirty="0" smtClean="0"/>
              <a:t>Tactile 					Parietal lobe</a:t>
            </a:r>
          </a:p>
          <a:p>
            <a:pPr>
              <a:buFont typeface="Wingdings" pitchFamily="2" charset="2"/>
              <a:buChar char="Ø"/>
            </a:pPr>
            <a:r>
              <a:rPr lang="en-US" dirty="0" smtClean="0"/>
              <a:t>Body parts and relationships 	Parietal lobe</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b="1" dirty="0" smtClean="0"/>
              <a:t>LANGUAGE ABILITY</a:t>
            </a:r>
            <a:br>
              <a:rPr lang="en-US" b="1" dirty="0" smtClean="0"/>
            </a:br>
            <a:endParaRPr lang="en-US" b="1" dirty="0"/>
          </a:p>
        </p:txBody>
      </p:sp>
      <p:sp>
        <p:nvSpPr>
          <p:cNvPr id="3" name="Content Placeholder 2"/>
          <p:cNvSpPr>
            <a:spLocks noGrp="1"/>
          </p:cNvSpPr>
          <p:nvPr>
            <p:ph idx="1"/>
          </p:nvPr>
        </p:nvSpPr>
        <p:spPr>
          <a:xfrm>
            <a:off x="0" y="1371600"/>
            <a:ext cx="9144000" cy="5486400"/>
          </a:xfrm>
        </p:spPr>
        <p:txBody>
          <a:bodyPr>
            <a:normAutofit/>
          </a:bodyPr>
          <a:lstStyle/>
          <a:p>
            <a:r>
              <a:rPr lang="en-US" dirty="0" smtClean="0"/>
              <a:t>The person with normal neurologic function can understand and communicate in spoken and written language. </a:t>
            </a:r>
          </a:p>
          <a:p>
            <a:r>
              <a:rPr lang="en-US" dirty="0" smtClean="0"/>
              <a:t>Does the patient answer questions appropriately?</a:t>
            </a:r>
          </a:p>
          <a:p>
            <a:r>
              <a:rPr lang="en-US" dirty="0" smtClean="0"/>
              <a:t> Can he or she read a sentence from a newspaper and explain its meaning? Can the patient write his or her name or copy a simple figure that the examiner has drawn? </a:t>
            </a:r>
          </a:p>
          <a:p>
            <a:r>
              <a:rPr lang="en-US" dirty="0" smtClean="0"/>
              <a:t>A deficiency in language function is called </a:t>
            </a:r>
            <a:r>
              <a:rPr lang="en-US" b="1" dirty="0" smtClean="0"/>
              <a:t>aphasia.</a:t>
            </a:r>
            <a:endParaRPr lang="en-US" b="1"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69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6.Cranial Nerve Disorders</a:t>
            </a:r>
          </a:p>
          <a:p>
            <a:pPr>
              <a:buNone/>
            </a:pPr>
            <a:r>
              <a:rPr lang="en-US" dirty="0"/>
              <a:t>	</a:t>
            </a:r>
            <a:r>
              <a:rPr lang="en-US" dirty="0" smtClean="0"/>
              <a:t>-Bells palsy</a:t>
            </a:r>
          </a:p>
          <a:p>
            <a:pPr>
              <a:buNone/>
            </a:pPr>
            <a:r>
              <a:rPr lang="en-US" dirty="0"/>
              <a:t>	</a:t>
            </a:r>
            <a:r>
              <a:rPr lang="en-US" dirty="0" smtClean="0"/>
              <a:t>-Trigeminal Neuralgia</a:t>
            </a:r>
          </a:p>
          <a:p>
            <a:pPr>
              <a:buNone/>
            </a:pPr>
            <a:r>
              <a:rPr lang="en-US" dirty="0" smtClean="0"/>
              <a:t>Definition,</a:t>
            </a:r>
          </a:p>
          <a:p>
            <a:pPr>
              <a:buNone/>
            </a:pPr>
            <a:r>
              <a:rPr lang="en-US" dirty="0" smtClean="0"/>
              <a:t>Risk factors,</a:t>
            </a:r>
          </a:p>
          <a:p>
            <a:pPr>
              <a:buNone/>
            </a:pPr>
            <a:r>
              <a:rPr lang="en-US" dirty="0" smtClean="0"/>
              <a:t>Etiology,</a:t>
            </a:r>
          </a:p>
          <a:p>
            <a:pPr>
              <a:buNone/>
            </a:pPr>
            <a:r>
              <a:rPr lang="en-US" dirty="0" err="1" smtClean="0"/>
              <a:t>Pathophysiology</a:t>
            </a:r>
            <a:r>
              <a:rPr lang="en-US" dirty="0" smtClean="0"/>
              <a:t>, Clinical manifestations,</a:t>
            </a:r>
          </a:p>
          <a:p>
            <a:pPr>
              <a:buNone/>
            </a:pPr>
            <a:r>
              <a:rPr lang="en-US" dirty="0" smtClean="0"/>
              <a:t>Management and patient education</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pPr>
              <a:buNone/>
            </a:pPr>
            <a:r>
              <a:rPr lang="en-US" b="1" dirty="0" smtClean="0"/>
              <a:t>Type of Aphasia 		Brain Area Involved</a:t>
            </a:r>
          </a:p>
          <a:p>
            <a:r>
              <a:rPr lang="en-US" dirty="0" smtClean="0"/>
              <a:t>Auditory-receptive 		Temporal lobe</a:t>
            </a:r>
          </a:p>
          <a:p>
            <a:r>
              <a:rPr lang="en-US" dirty="0" smtClean="0"/>
              <a:t>Visual-receptive 		Parietal-occipital area</a:t>
            </a:r>
          </a:p>
          <a:p>
            <a:r>
              <a:rPr lang="en-US" dirty="0" smtClean="0"/>
              <a:t>Expressive speaking 	Frontal areas</a:t>
            </a:r>
          </a:p>
          <a:p>
            <a:r>
              <a:rPr lang="en-US" dirty="0" smtClean="0"/>
              <a:t>Expressive writing 		Posterior frontal area</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None/>
            </a:pPr>
            <a:r>
              <a:rPr lang="en-US" sz="3000" b="1" dirty="0" smtClean="0"/>
              <a:t>IMPACT ON LIFESTYLE</a:t>
            </a:r>
          </a:p>
          <a:p>
            <a:r>
              <a:rPr lang="en-US" dirty="0" smtClean="0"/>
              <a:t>The nurse assesses the impact the neurologic impairment has on the patient’s lifestyle. </a:t>
            </a:r>
          </a:p>
          <a:p>
            <a:r>
              <a:rPr lang="en-US" dirty="0" smtClean="0"/>
              <a:t>Issues to consider include the limitations imposed on the patient by any deficit and the patient’s role in society, including family and community roles.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Examining the Cranial Nerves</a:t>
            </a:r>
            <a:endParaRPr lang="en-US" dirty="0"/>
          </a:p>
        </p:txBody>
      </p:sp>
      <p:sp>
        <p:nvSpPr>
          <p:cNvPr id="3" name="Content Placeholder 2"/>
          <p:cNvSpPr>
            <a:spLocks noGrp="1"/>
          </p:cNvSpPr>
          <p:nvPr>
            <p:ph idx="1"/>
          </p:nvPr>
        </p:nvSpPr>
        <p:spPr>
          <a:xfrm>
            <a:off x="152400" y="1447800"/>
            <a:ext cx="8991600" cy="5410200"/>
          </a:xfrm>
        </p:spPr>
        <p:txBody>
          <a:bodyPr>
            <a:normAutofit/>
          </a:bodyPr>
          <a:lstStyle/>
          <a:p>
            <a:pPr>
              <a:buNone/>
            </a:pPr>
            <a:r>
              <a:rPr lang="en-US" sz="3600" dirty="0" smtClean="0"/>
              <a:t>I (olfactory):</a:t>
            </a:r>
          </a:p>
          <a:p>
            <a:r>
              <a:rPr lang="en-US" sz="3600" dirty="0" smtClean="0"/>
              <a:t>With eyes closed, the patient identifies familiar odors (coffee, tobacco). Each nostril is tested separately</a:t>
            </a:r>
          </a:p>
          <a:p>
            <a:pPr>
              <a:buNone/>
            </a:pPr>
            <a:r>
              <a:rPr lang="en-US" sz="3600" dirty="0" smtClean="0"/>
              <a:t>II (optic)	</a:t>
            </a:r>
          </a:p>
          <a:p>
            <a:r>
              <a:rPr lang="en-US" sz="3600" dirty="0" err="1" smtClean="0"/>
              <a:t>Snellen</a:t>
            </a:r>
            <a:r>
              <a:rPr lang="en-US" sz="3600" dirty="0" smtClean="0"/>
              <a:t> eye chart; visual fields; </a:t>
            </a:r>
            <a:r>
              <a:rPr lang="en-US" sz="3600" dirty="0" err="1" smtClean="0"/>
              <a:t>ophthalmoscopic</a:t>
            </a:r>
            <a:r>
              <a:rPr lang="en-US" sz="3600" dirty="0" smtClean="0"/>
              <a:t> examination</a:t>
            </a:r>
          </a:p>
        </p:txBody>
      </p:sp>
      <p:sp>
        <p:nvSpPr>
          <p:cNvPr id="4" name="Slide Number Placeholder 3"/>
          <p:cNvSpPr>
            <a:spLocks noGrp="1"/>
          </p:cNvSpPr>
          <p:nvPr>
            <p:ph type="sldNum" sz="quarter" idx="12"/>
          </p:nvPr>
        </p:nvSpPr>
        <p:spPr/>
        <p:txBody>
          <a:bodyPr/>
          <a:lstStyle/>
          <a:p>
            <a:fld id="{DCB281E3-6315-402F-999E-57BB30D3C3C3}" type="slidenum">
              <a:rPr lang="en-US" smtClean="0"/>
              <a:pPr/>
              <a:t>72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458200" cy="5638800"/>
          </a:xfrm>
        </p:spPr>
        <p:txBody>
          <a:bodyPr/>
          <a:lstStyle/>
          <a:p>
            <a:r>
              <a:rPr lang="en-US" sz="3600" dirty="0" smtClean="0"/>
              <a:t>For cranial nerves III, IV, and VI: test for ocular rotations, conjugate movements, </a:t>
            </a:r>
            <a:r>
              <a:rPr lang="en-US" sz="3600" dirty="0" err="1" smtClean="0"/>
              <a:t>nystagmus</a:t>
            </a:r>
            <a:r>
              <a:rPr lang="en-US" sz="3600" dirty="0" smtClean="0"/>
              <a:t>. Test for pupillary reflexes, and inspect eyelids for ptosis.</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sz="3600" dirty="0" smtClean="0"/>
              <a:t>V (trigeminal) </a:t>
            </a:r>
          </a:p>
          <a:p>
            <a:r>
              <a:rPr lang="en-US" sz="3600" dirty="0" smtClean="0"/>
              <a:t>Have patient close the eyes. Touch cotton to forehead, cheeks, and jaw. </a:t>
            </a:r>
          </a:p>
          <a:p>
            <a:r>
              <a:rPr lang="en-US" sz="3600" dirty="0" smtClean="0"/>
              <a:t>Sensitivity to superficial pain is tested by using the sharp and dull ends of a broken tongue blade. Alternate between the sharp point and the dull end. Patient reports “sharp” or “dull” with each movement. </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lstStyle/>
          <a:p>
            <a:r>
              <a:rPr lang="en-US" sz="3600" dirty="0" smtClean="0"/>
              <a:t>While the patient looks up, </a:t>
            </a:r>
            <a:r>
              <a:rPr lang="en-US" sz="3600" i="1" dirty="0" smtClean="0"/>
              <a:t>lightly touch a wisp of cotton against the temporal surface of each cornea. A blink </a:t>
            </a:r>
            <a:r>
              <a:rPr lang="en-US" sz="3600" dirty="0" smtClean="0"/>
              <a:t>and tearing are normal responses.</a:t>
            </a:r>
          </a:p>
          <a:p>
            <a:r>
              <a:rPr lang="en-US" sz="3600" dirty="0" smtClean="0"/>
              <a:t>Have the patient clench and move the jaw from side to side. </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r>
              <a:rPr lang="en-US" sz="3600" smtClean="0"/>
              <a:t>Vii (Facial): </a:t>
            </a:r>
            <a:r>
              <a:rPr lang="en-US" sz="3600" dirty="0" smtClean="0"/>
              <a:t>Observe for symmetry while the patient performs facial movements: smiles, whistles, elevates eyebrows, frowns, tightly closes eyelids against resistance (examiner attempts to open them). </a:t>
            </a:r>
          </a:p>
          <a:p>
            <a:r>
              <a:rPr lang="en-US" sz="3600" dirty="0" smtClean="0"/>
              <a:t>Observe face for flaccid paralysis (shallow </a:t>
            </a:r>
            <a:r>
              <a:rPr lang="en-US" sz="3600" dirty="0" err="1" smtClean="0"/>
              <a:t>naso</a:t>
            </a:r>
            <a:r>
              <a:rPr lang="en-US" sz="3600" dirty="0" smtClean="0"/>
              <a:t> labial folds).</a:t>
            </a:r>
          </a:p>
          <a:p>
            <a:r>
              <a:rPr lang="en-US" sz="3600" dirty="0" smtClean="0"/>
              <a:t>Patient extends tongue. Ability to discriminate between sugar and salt is tested</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r>
              <a:rPr lang="en-US" sz="3600" dirty="0" smtClean="0"/>
              <a:t>ACOUSTIC:</a:t>
            </a:r>
          </a:p>
          <a:p>
            <a:r>
              <a:rPr lang="en-US" sz="3600" dirty="0" smtClean="0"/>
              <a:t>Whisper  test</a:t>
            </a:r>
          </a:p>
          <a:p>
            <a:r>
              <a:rPr lang="en-US" sz="3600" dirty="0" smtClean="0"/>
              <a:t>Test for lateralization (Weber)</a:t>
            </a:r>
          </a:p>
          <a:p>
            <a:r>
              <a:rPr lang="en-US" sz="3600" dirty="0" smtClean="0"/>
              <a:t>Test for air and bone conduction (</a:t>
            </a:r>
            <a:r>
              <a:rPr lang="en-US" sz="3600" dirty="0" err="1" smtClean="0"/>
              <a:t>Rinne</a:t>
            </a:r>
            <a:r>
              <a:rPr lang="en-US" sz="3600" dirty="0" smtClean="0"/>
              <a:t>)</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5867400"/>
          </a:xfrm>
        </p:spPr>
        <p:txBody>
          <a:bodyPr>
            <a:normAutofit/>
          </a:bodyPr>
          <a:lstStyle/>
          <a:p>
            <a:pPr>
              <a:buNone/>
            </a:pPr>
            <a:r>
              <a:rPr lang="en-US" sz="3600" dirty="0" err="1" smtClean="0"/>
              <a:t>Glosso</a:t>
            </a:r>
            <a:r>
              <a:rPr lang="en-US" sz="3600" dirty="0" smtClean="0"/>
              <a:t> </a:t>
            </a:r>
            <a:r>
              <a:rPr lang="en-US" sz="3600" dirty="0" err="1" smtClean="0"/>
              <a:t>pharngeal</a:t>
            </a:r>
            <a:r>
              <a:rPr lang="en-US" sz="3600" dirty="0" smtClean="0"/>
              <a:t>:</a:t>
            </a:r>
          </a:p>
          <a:p>
            <a:r>
              <a:rPr lang="en-US" sz="3600" dirty="0" smtClean="0"/>
              <a:t>Assess patient’s ability to discriminate between sugar and salt on posterior third of the tongue.</a:t>
            </a:r>
          </a:p>
          <a:p>
            <a:r>
              <a:rPr lang="en-US" sz="3600" dirty="0" smtClean="0"/>
              <a:t>Assess for swallowing.</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6553200"/>
          </a:xfrm>
        </p:spPr>
        <p:txBody>
          <a:bodyPr>
            <a:normAutofit/>
          </a:bodyPr>
          <a:lstStyle/>
          <a:p>
            <a:r>
              <a:rPr lang="en-US" sz="3600" dirty="0" err="1" smtClean="0"/>
              <a:t>Vagus</a:t>
            </a:r>
            <a:r>
              <a:rPr lang="en-US" sz="3600" dirty="0" smtClean="0"/>
              <a:t>: Depress a tongue blade on posterior tongue, or stimulate posterior pharynx to elicit gag reflex.</a:t>
            </a:r>
          </a:p>
          <a:p>
            <a:r>
              <a:rPr lang="en-US" sz="3600" dirty="0" smtClean="0"/>
              <a:t>Note any hoarseness in voice.</a:t>
            </a:r>
          </a:p>
          <a:p>
            <a:r>
              <a:rPr lang="en-US" sz="3600" dirty="0" smtClean="0"/>
              <a:t>Have patient say “ah.” Observe for symmetric rise of uvula and soft palate.</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79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normAutofit/>
          </a:bodyPr>
          <a:lstStyle/>
          <a:p>
            <a:pPr>
              <a:buNone/>
            </a:pPr>
            <a:r>
              <a:rPr lang="en-US" dirty="0" smtClean="0"/>
              <a:t>7.Cerebrovascular Disorders</a:t>
            </a:r>
          </a:p>
          <a:p>
            <a:pPr>
              <a:buNone/>
            </a:pPr>
            <a:r>
              <a:rPr lang="en-US" dirty="0"/>
              <a:t>	</a:t>
            </a:r>
            <a:r>
              <a:rPr lang="en-US" dirty="0" smtClean="0"/>
              <a:t>-</a:t>
            </a:r>
            <a:r>
              <a:rPr lang="en-US" dirty="0" err="1" smtClean="0"/>
              <a:t>Cerebrovascular</a:t>
            </a:r>
            <a:r>
              <a:rPr lang="en-US" dirty="0" smtClean="0"/>
              <a:t> insufficiency</a:t>
            </a:r>
          </a:p>
          <a:p>
            <a:pPr>
              <a:buNone/>
            </a:pPr>
            <a:r>
              <a:rPr lang="en-US" dirty="0"/>
              <a:t>	</a:t>
            </a:r>
            <a:r>
              <a:rPr lang="en-US" dirty="0" smtClean="0"/>
              <a:t>-CVA</a:t>
            </a:r>
          </a:p>
          <a:p>
            <a:pPr>
              <a:buNone/>
            </a:pPr>
            <a:r>
              <a:rPr lang="en-US" dirty="0"/>
              <a:t>	</a:t>
            </a:r>
            <a:r>
              <a:rPr lang="en-US" dirty="0" smtClean="0"/>
              <a:t>-Rupture of intracranial aneurysm</a:t>
            </a:r>
          </a:p>
          <a:p>
            <a:pPr>
              <a:buNone/>
            </a:pPr>
            <a:r>
              <a:rPr lang="en-US" dirty="0" smtClean="0"/>
              <a:t>8.Infections of the NS</a:t>
            </a:r>
          </a:p>
          <a:p>
            <a:pPr>
              <a:buNone/>
            </a:pPr>
            <a:r>
              <a:rPr lang="en-US" dirty="0"/>
              <a:t>	</a:t>
            </a:r>
            <a:r>
              <a:rPr lang="en-US" dirty="0" smtClean="0"/>
              <a:t>- Meningitis</a:t>
            </a:r>
          </a:p>
          <a:p>
            <a:pPr>
              <a:buNone/>
            </a:pPr>
            <a:r>
              <a:rPr lang="en-US" dirty="0"/>
              <a:t>	</a:t>
            </a:r>
            <a:r>
              <a:rPr lang="en-US" dirty="0" smtClean="0"/>
              <a:t>- Encephalitis</a:t>
            </a:r>
          </a:p>
          <a:p>
            <a:pPr>
              <a:buNone/>
            </a:pPr>
            <a:r>
              <a:rPr lang="en-US" dirty="0"/>
              <a:t>	</a:t>
            </a:r>
            <a:r>
              <a:rPr lang="en-US" dirty="0" smtClean="0"/>
              <a:t>-Brain abscess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rmAutofit/>
          </a:bodyPr>
          <a:lstStyle/>
          <a:p>
            <a:pPr>
              <a:buNone/>
            </a:pPr>
            <a:r>
              <a:rPr lang="en-US" sz="3600" dirty="0" smtClean="0"/>
              <a:t>SPINAL ACCESSORY:</a:t>
            </a:r>
          </a:p>
          <a:p>
            <a:r>
              <a:rPr lang="en-US" sz="3600" dirty="0" smtClean="0"/>
              <a:t>Palpate and note strength of </a:t>
            </a:r>
            <a:r>
              <a:rPr lang="en-US" sz="3600" dirty="0" err="1" smtClean="0"/>
              <a:t>trapezius</a:t>
            </a:r>
            <a:r>
              <a:rPr lang="en-US" sz="3600" dirty="0" smtClean="0"/>
              <a:t> muscles while patient shrugs shoulders against resistance.</a:t>
            </a:r>
          </a:p>
          <a:p>
            <a:r>
              <a:rPr lang="en-US" sz="3600" dirty="0" smtClean="0"/>
              <a:t>Palpate and note strength of each </a:t>
            </a:r>
            <a:r>
              <a:rPr lang="en-US" sz="3600" dirty="0" err="1" smtClean="0"/>
              <a:t>sternocleidomastoid</a:t>
            </a:r>
            <a:r>
              <a:rPr lang="en-US" sz="3600" dirty="0" smtClean="0"/>
              <a:t> muscle as patient turns head against opposing pressure of the examiner’s hand.</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80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324600"/>
          </a:xfrm>
        </p:spPr>
        <p:txBody>
          <a:bodyPr/>
          <a:lstStyle/>
          <a:p>
            <a:r>
              <a:rPr lang="en-US" sz="3600" dirty="0" err="1" smtClean="0"/>
              <a:t>Hypoglossal:While</a:t>
            </a:r>
            <a:r>
              <a:rPr lang="en-US" sz="3600" dirty="0" smtClean="0"/>
              <a:t> the patient protrudes the tongue, any deviation or tremors are noted. </a:t>
            </a:r>
          </a:p>
          <a:p>
            <a:r>
              <a:rPr lang="en-US" sz="3600" dirty="0" smtClean="0"/>
              <a:t>The strength of the tongue is tested by having the patient move the protruded tongue from side to side against a tongue depressor</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81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Examining the Motor System</a:t>
            </a:r>
            <a:endParaRPr lang="en-US" dirty="0"/>
          </a:p>
        </p:txBody>
      </p:sp>
      <p:sp>
        <p:nvSpPr>
          <p:cNvPr id="3" name="Content Placeholder 2"/>
          <p:cNvSpPr>
            <a:spLocks noGrp="1"/>
          </p:cNvSpPr>
          <p:nvPr>
            <p:ph idx="1"/>
          </p:nvPr>
        </p:nvSpPr>
        <p:spPr>
          <a:xfrm>
            <a:off x="0" y="1600200"/>
            <a:ext cx="9144000" cy="5105400"/>
          </a:xfrm>
        </p:spPr>
        <p:txBody>
          <a:bodyPr>
            <a:normAutofit/>
          </a:bodyPr>
          <a:lstStyle/>
          <a:p>
            <a:r>
              <a:rPr lang="en-US" dirty="0" smtClean="0"/>
              <a:t>A thorough examination of the motor system includes an assessment of </a:t>
            </a:r>
            <a:r>
              <a:rPr lang="en-US" b="1" dirty="0" smtClean="0"/>
              <a:t>muscle size, tone, and strength, coordination, and balance</a:t>
            </a:r>
            <a:r>
              <a:rPr lang="en-US" dirty="0" smtClean="0"/>
              <a:t>.</a:t>
            </a:r>
          </a:p>
          <a:p>
            <a:r>
              <a:rPr lang="en-US" dirty="0" smtClean="0"/>
              <a:t>The patient is instructed to walk across the room while the examiner observes posture and gait. </a:t>
            </a:r>
          </a:p>
          <a:p>
            <a:r>
              <a:rPr lang="en-US" dirty="0" smtClean="0"/>
              <a:t>The muscles  are inspected, and palpated if necessary, for their size and symmetry. </a:t>
            </a:r>
          </a:p>
          <a:p>
            <a:r>
              <a:rPr lang="en-US" dirty="0" smtClean="0"/>
              <a:t>Any evidence of atrophy or involuntary movements (tremors, tics) is noted. </a:t>
            </a:r>
          </a:p>
        </p:txBody>
      </p:sp>
      <p:sp>
        <p:nvSpPr>
          <p:cNvPr id="4" name="Slide Number Placeholder 3"/>
          <p:cNvSpPr>
            <a:spLocks noGrp="1"/>
          </p:cNvSpPr>
          <p:nvPr>
            <p:ph type="sldNum" sz="quarter" idx="12"/>
          </p:nvPr>
        </p:nvSpPr>
        <p:spPr/>
        <p:txBody>
          <a:bodyPr/>
          <a:lstStyle/>
          <a:p>
            <a:fld id="{DCB281E3-6315-402F-999E-57BB30D3C3C3}" type="slidenum">
              <a:rPr lang="en-US" smtClean="0"/>
              <a:pPr/>
              <a:t>82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991600" cy="6477000"/>
          </a:xfrm>
        </p:spPr>
        <p:txBody>
          <a:bodyPr>
            <a:normAutofit/>
          </a:bodyPr>
          <a:lstStyle/>
          <a:p>
            <a:r>
              <a:rPr lang="en-US" sz="3600" dirty="0" smtClean="0"/>
              <a:t>Abnormalities in </a:t>
            </a:r>
            <a:r>
              <a:rPr lang="en-US" sz="3600" b="1" dirty="0" smtClean="0"/>
              <a:t>tone</a:t>
            </a:r>
            <a:r>
              <a:rPr lang="en-US" sz="3600" dirty="0" smtClean="0"/>
              <a:t> include </a:t>
            </a:r>
            <a:r>
              <a:rPr lang="en-US" sz="3600" b="1" dirty="0" smtClean="0"/>
              <a:t>spasticity (increased muscle tone),</a:t>
            </a:r>
          </a:p>
          <a:p>
            <a:r>
              <a:rPr lang="en-US" sz="3600" b="1" dirty="0" smtClean="0"/>
              <a:t>rigidity (</a:t>
            </a:r>
            <a:r>
              <a:rPr lang="en-US" sz="3600" dirty="0" smtClean="0"/>
              <a:t>resistance to passive stretch</a:t>
            </a:r>
            <a:r>
              <a:rPr lang="en-US" sz="3600" b="1" dirty="0" smtClean="0"/>
              <a:t>), </a:t>
            </a:r>
            <a:r>
              <a:rPr lang="en-US" sz="3600" dirty="0" smtClean="0"/>
              <a:t>and</a:t>
            </a:r>
          </a:p>
          <a:p>
            <a:r>
              <a:rPr lang="en-US" sz="3600" b="1" dirty="0" smtClean="0"/>
              <a:t>flaccidity</a:t>
            </a:r>
          </a:p>
          <a:p>
            <a:pPr>
              <a:buNone/>
            </a:pPr>
            <a:endParaRPr lang="en-US" sz="3600" dirty="0" smtClean="0"/>
          </a:p>
        </p:txBody>
      </p:sp>
      <p:sp>
        <p:nvSpPr>
          <p:cNvPr id="4" name="Slide Number Placeholder 3"/>
          <p:cNvSpPr>
            <a:spLocks noGrp="1"/>
          </p:cNvSpPr>
          <p:nvPr>
            <p:ph type="sldNum" sz="quarter" idx="12"/>
          </p:nvPr>
        </p:nvSpPr>
        <p:spPr/>
        <p:txBody>
          <a:bodyPr/>
          <a:lstStyle/>
          <a:p>
            <a:fld id="{DCB281E3-6315-402F-999E-57BB30D3C3C3}" type="slidenum">
              <a:rPr lang="en-US" smtClean="0"/>
              <a:pPr/>
              <a:t>83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MUSCLE STRENGTH</a:t>
            </a:r>
            <a:br>
              <a:rPr lang="en-US" b="1" dirty="0" smtClean="0"/>
            </a:br>
            <a:endParaRPr lang="en-US" dirty="0"/>
          </a:p>
        </p:txBody>
      </p:sp>
      <p:sp>
        <p:nvSpPr>
          <p:cNvPr id="3" name="Content Placeholder 2"/>
          <p:cNvSpPr>
            <a:spLocks noGrp="1"/>
          </p:cNvSpPr>
          <p:nvPr>
            <p:ph idx="1"/>
          </p:nvPr>
        </p:nvSpPr>
        <p:spPr>
          <a:xfrm>
            <a:off x="0" y="1371600"/>
            <a:ext cx="8991600" cy="5486400"/>
          </a:xfrm>
        </p:spPr>
        <p:txBody>
          <a:bodyPr>
            <a:normAutofit/>
          </a:bodyPr>
          <a:lstStyle/>
          <a:p>
            <a:r>
              <a:rPr lang="en-US" dirty="0" smtClean="0"/>
              <a:t>Assessing the patient’s ability to flex or extend the extremities against resistance tests muscle strength. </a:t>
            </a:r>
          </a:p>
          <a:p>
            <a:r>
              <a:rPr lang="en-US" dirty="0" smtClean="0"/>
              <a:t>Clinicians use a five-point scale to rate muscle strength.</a:t>
            </a:r>
          </a:p>
          <a:p>
            <a:r>
              <a:rPr lang="en-US" dirty="0" smtClean="0"/>
              <a:t> 5 =indicates full power of contraction against gravity and resistance or normal muscle strength;</a:t>
            </a:r>
          </a:p>
          <a:p>
            <a:r>
              <a:rPr lang="en-US" dirty="0" smtClean="0"/>
              <a:t>4 =indicates fair but not full strength against gravity and a moderate amount of resistance or slight weakness; </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84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lstStyle/>
          <a:p>
            <a:r>
              <a:rPr lang="en-US" sz="3600" dirty="0" smtClean="0"/>
              <a:t>3 =indicates just sufficient strength to overcome the force of gravity or moderate weakness;</a:t>
            </a:r>
          </a:p>
          <a:p>
            <a:r>
              <a:rPr lang="en-US" sz="3600" dirty="0" smtClean="0"/>
              <a:t>2 =indicates the ability to move but not to overcome the force of gravity or severe weakness; </a:t>
            </a:r>
          </a:p>
          <a:p>
            <a:r>
              <a:rPr lang="en-US" sz="3600" dirty="0" smtClean="0"/>
              <a:t>1 =indicates minimal contractile power—weak muscle contraction noted—or very severe weakness; and </a:t>
            </a:r>
          </a:p>
          <a:p>
            <a:r>
              <a:rPr lang="en-US" sz="3600" dirty="0" smtClean="0"/>
              <a:t>0 =indicates complete paralysis</a:t>
            </a:r>
            <a:r>
              <a:rPr lang="en-US" dirty="0" smtClean="0"/>
              <a:t>. </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85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pPr>
              <a:buNone/>
            </a:pPr>
            <a:r>
              <a:rPr lang="en-US" b="1" dirty="0" smtClean="0"/>
              <a:t>MUSCLE BALANCE AND COORDINATION</a:t>
            </a:r>
          </a:p>
          <a:p>
            <a:r>
              <a:rPr lang="en-US" sz="3600" dirty="0" smtClean="0"/>
              <a:t>Cerebellar influence on the motor system is reflected in balance control and coordination. </a:t>
            </a:r>
          </a:p>
          <a:p>
            <a:r>
              <a:rPr lang="en-US" sz="3600" dirty="0" smtClean="0"/>
              <a:t>Coordination in the hands and upper extremities is tested by having the patient perform rapid, alternating movements and point-to-point testing</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86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r>
              <a:rPr lang="en-US" sz="3600" b="1" dirty="0" smtClean="0"/>
              <a:t>Ataxia </a:t>
            </a:r>
            <a:r>
              <a:rPr lang="en-US" sz="3600" dirty="0" smtClean="0"/>
              <a:t>is defined as incoordination of voluntary muscle action, particularly of the muscle groups used in activities such as walking or reaching for objects</a:t>
            </a:r>
          </a:p>
          <a:p>
            <a:r>
              <a:rPr lang="en-US" sz="3600" dirty="0" smtClean="0"/>
              <a:t>The presence of ataxia or tremors (rhythmic, involuntary movements) during these movements suggests cerebellar disease.</a:t>
            </a:r>
          </a:p>
          <a:p>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87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705600"/>
          </a:xfrm>
        </p:spPr>
        <p:txBody>
          <a:bodyPr>
            <a:normAutofit/>
          </a:bodyPr>
          <a:lstStyle/>
          <a:p>
            <a:r>
              <a:rPr lang="en-US" sz="3600" dirty="0" smtClean="0"/>
              <a:t>The </a:t>
            </a:r>
            <a:r>
              <a:rPr lang="en-US" sz="3600" b="1" dirty="0" smtClean="0"/>
              <a:t>Romberg test is a screening test for balance. </a:t>
            </a:r>
          </a:p>
          <a:p>
            <a:r>
              <a:rPr lang="en-US" sz="3600" dirty="0" smtClean="0"/>
              <a:t>The patient stands with feet together  and arms at the side, first with eyes open and then with both eyes closed for 20 to 30 seconds.</a:t>
            </a:r>
          </a:p>
          <a:p>
            <a:r>
              <a:rPr lang="en-US" sz="3600" dirty="0" smtClean="0"/>
              <a:t>The examiner stands close to reassure the patient of support if he or she begins to fall. </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88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553200"/>
          </a:xfrm>
        </p:spPr>
        <p:txBody>
          <a:bodyPr/>
          <a:lstStyle/>
          <a:p>
            <a:r>
              <a:rPr lang="en-US" sz="3600" dirty="0" smtClean="0"/>
              <a:t>Slight swaying is normal, but a loss of balance is abnormal and is considered a </a:t>
            </a:r>
            <a:r>
              <a:rPr lang="en-US" sz="3600" b="1" dirty="0" smtClean="0"/>
              <a:t>positive Romberg test. </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89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pPr>
              <a:buNone/>
            </a:pPr>
            <a:r>
              <a:rPr lang="en-US" dirty="0" smtClean="0"/>
              <a:t>9.Autoimmune Diseases</a:t>
            </a:r>
          </a:p>
          <a:p>
            <a:pPr>
              <a:buNone/>
            </a:pPr>
            <a:r>
              <a:rPr lang="en-US" dirty="0"/>
              <a:t>	</a:t>
            </a:r>
            <a:r>
              <a:rPr lang="en-US" dirty="0" smtClean="0"/>
              <a:t>	-Multiple sclerosis</a:t>
            </a:r>
          </a:p>
          <a:p>
            <a:pPr>
              <a:buNone/>
            </a:pPr>
            <a:r>
              <a:rPr lang="en-US" dirty="0"/>
              <a:t>	</a:t>
            </a:r>
            <a:r>
              <a:rPr lang="en-US" dirty="0" smtClean="0"/>
              <a:t>	-Myasthenia Gravis</a:t>
            </a:r>
          </a:p>
          <a:p>
            <a:pPr>
              <a:buNone/>
            </a:pPr>
            <a:r>
              <a:rPr lang="en-US" dirty="0"/>
              <a:t>	</a:t>
            </a:r>
            <a:r>
              <a:rPr lang="en-US" dirty="0" smtClean="0"/>
              <a:t>	-Gullian barre syndrome</a:t>
            </a:r>
          </a:p>
          <a:p>
            <a:pPr>
              <a:buNone/>
            </a:pPr>
            <a:r>
              <a:rPr lang="en-US" dirty="0" smtClean="0"/>
              <a:t>10.Degenerative Disorders</a:t>
            </a:r>
          </a:p>
          <a:p>
            <a:pPr>
              <a:buNone/>
            </a:pPr>
            <a:r>
              <a:rPr lang="en-US" dirty="0"/>
              <a:t>	</a:t>
            </a:r>
            <a:r>
              <a:rPr lang="en-US" dirty="0" smtClean="0"/>
              <a:t>	-</a:t>
            </a:r>
            <a:r>
              <a:rPr lang="en-US" dirty="0" err="1" smtClean="0"/>
              <a:t>Parkinsons</a:t>
            </a:r>
            <a:r>
              <a:rPr lang="en-US" dirty="0" smtClean="0"/>
              <a:t> Disease</a:t>
            </a:r>
          </a:p>
          <a:p>
            <a:pPr>
              <a:buNone/>
            </a:pPr>
            <a:r>
              <a:rPr lang="en-US" dirty="0"/>
              <a:t>	</a:t>
            </a:r>
            <a:r>
              <a:rPr lang="en-US" dirty="0" smtClean="0"/>
              <a:t>	-</a:t>
            </a:r>
            <a:r>
              <a:rPr lang="en-US" dirty="0" err="1" smtClean="0"/>
              <a:t>Alzheimers</a:t>
            </a:r>
            <a:r>
              <a:rPr lang="en-US" dirty="0" smtClean="0"/>
              <a:t> Disease</a:t>
            </a:r>
          </a:p>
          <a:p>
            <a:pPr>
              <a:buNone/>
            </a:pPr>
            <a:r>
              <a:rPr lang="en-US" dirty="0"/>
              <a:t>	</a:t>
            </a:r>
            <a:r>
              <a:rPr lang="en-US" dirty="0" smtClean="0"/>
              <a:t>	-</a:t>
            </a:r>
            <a:r>
              <a:rPr lang="en-US" dirty="0" err="1" smtClean="0"/>
              <a:t>Huntingtons</a:t>
            </a:r>
            <a:r>
              <a:rPr lang="en-US" dirty="0" smtClean="0"/>
              <a:t> Disease</a:t>
            </a:r>
          </a:p>
          <a:p>
            <a:pPr>
              <a:buNone/>
            </a:pPr>
            <a:r>
              <a:rPr lang="en-US" dirty="0"/>
              <a:t>	</a:t>
            </a:r>
            <a:r>
              <a:rPr lang="en-US" dirty="0" smtClean="0"/>
              <a:t>	-Amyotrophic Lateral Sclerosis</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Examining the Reflexes</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motor reflexes are involuntary contractions of muscles or muscle groups in response to abrupt stretching near the site of the muscle’s insertion.</a:t>
            </a:r>
          </a:p>
          <a:p>
            <a:r>
              <a:rPr lang="en-US" sz="3600" dirty="0" smtClean="0"/>
              <a:t>The tendon is struck directly with a reflex hammer or indirectly by striking the examiner’s thumb, which is placed firmly against the tendon. </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90</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r>
              <a:rPr lang="en-US" sz="3600" dirty="0" smtClean="0"/>
              <a:t>Testing these reflexes enables the examiner to assess involuntary reflex arcs that depend on the presence of afferent stretch receptors, spinal synapses, efferent motor fibers, and a variety of modifying influences from higher levels.</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91</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endParaRPr lang="en-US" sz="3600" dirty="0" smtClean="0"/>
          </a:p>
          <a:p>
            <a:r>
              <a:rPr lang="en-US" sz="3600" dirty="0" smtClean="0"/>
              <a:t>Common reflexes that may be tested include the </a:t>
            </a:r>
            <a:r>
              <a:rPr lang="en-US" sz="3600" b="1" dirty="0" smtClean="0"/>
              <a:t>deep tendon reflexes </a:t>
            </a:r>
            <a:r>
              <a:rPr lang="en-US" sz="3600" dirty="0" smtClean="0"/>
              <a:t>(biceps, </a:t>
            </a:r>
            <a:r>
              <a:rPr lang="en-US" sz="3600" dirty="0" err="1" smtClean="0"/>
              <a:t>brachio</a:t>
            </a:r>
            <a:r>
              <a:rPr lang="en-US" sz="3600" dirty="0" smtClean="0"/>
              <a:t> </a:t>
            </a:r>
            <a:r>
              <a:rPr lang="en-US" sz="3600" dirty="0" err="1" smtClean="0"/>
              <a:t>radialis</a:t>
            </a:r>
            <a:r>
              <a:rPr lang="en-US" sz="3600" dirty="0" smtClean="0"/>
              <a:t>, triceps, patellar, and ankle</a:t>
            </a:r>
          </a:p>
          <a:p>
            <a:pPr>
              <a:buNone/>
            </a:pPr>
            <a:r>
              <a:rPr lang="en-US" sz="3600" dirty="0" smtClean="0"/>
              <a:t>    reflexes) and </a:t>
            </a:r>
            <a:r>
              <a:rPr lang="en-US" sz="3600" b="1" dirty="0" smtClean="0"/>
              <a:t>Superficial reflexes</a:t>
            </a:r>
          </a:p>
          <a:p>
            <a:pPr>
              <a:buNone/>
            </a:pPr>
            <a:endParaRPr lang="en-US" sz="3600" dirty="0" smtClean="0"/>
          </a:p>
          <a:p>
            <a:pPr>
              <a:buNone/>
            </a:pP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92</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endParaRPr lang="en-US" sz="3600" dirty="0" smtClean="0"/>
          </a:p>
          <a:p>
            <a:r>
              <a:rPr lang="en-US" sz="3600" dirty="0" smtClean="0"/>
              <a:t>Deep tendon reflexes are graded on a scale of 0 to 4:</a:t>
            </a:r>
          </a:p>
          <a:p>
            <a:r>
              <a:rPr lang="en-US" sz="3600" dirty="0" smtClean="0"/>
              <a:t>0 No response</a:t>
            </a:r>
          </a:p>
          <a:p>
            <a:r>
              <a:rPr lang="en-US" sz="3600" dirty="0" smtClean="0"/>
              <a:t>1+ Diminished (hypoactive)</a:t>
            </a:r>
          </a:p>
          <a:p>
            <a:r>
              <a:rPr lang="en-US" sz="3600" dirty="0" smtClean="0"/>
              <a:t>2+ Normal</a:t>
            </a:r>
          </a:p>
          <a:p>
            <a:r>
              <a:rPr lang="en-US" sz="3600" dirty="0" smtClean="0"/>
              <a:t>3+ Increased (may be interpreted as normal)</a:t>
            </a:r>
          </a:p>
          <a:p>
            <a:r>
              <a:rPr lang="en-US" sz="3600" dirty="0" smtClean="0"/>
              <a:t>4+ Hyperactive (</a:t>
            </a:r>
            <a:r>
              <a:rPr lang="en-US" sz="3600" dirty="0" err="1" smtClean="0"/>
              <a:t>hyperreflexia</a:t>
            </a:r>
            <a:r>
              <a:rPr lang="en-US" sz="3600" dirty="0" smtClean="0"/>
              <a:t>)</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93</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endParaRPr lang="en-US" sz="3600" dirty="0" smtClean="0"/>
          </a:p>
          <a:p>
            <a:r>
              <a:rPr lang="en-US" sz="3600" dirty="0" smtClean="0"/>
              <a:t>The major superficial reflexes include corneal, gag or swallowing, upper/lower abdominal, </a:t>
            </a:r>
            <a:r>
              <a:rPr lang="en-US" sz="3600" dirty="0" err="1" smtClean="0"/>
              <a:t>cremasteric</a:t>
            </a:r>
            <a:r>
              <a:rPr lang="en-US" sz="3600" dirty="0" smtClean="0"/>
              <a:t> (men only), plantar, and </a:t>
            </a:r>
            <a:r>
              <a:rPr lang="en-US" sz="3600" dirty="0" err="1" smtClean="0"/>
              <a:t>perianal</a:t>
            </a:r>
            <a:r>
              <a:rPr lang="en-US" sz="3600" dirty="0" smtClean="0"/>
              <a:t>. </a:t>
            </a:r>
          </a:p>
          <a:p>
            <a:r>
              <a:rPr lang="en-US" sz="3600" dirty="0" smtClean="0"/>
              <a:t>These reflexes are graded differently than the motor reflexes and are noted to be present (+) or absent (-).</a:t>
            </a:r>
            <a:endParaRPr lang="en-US" sz="3600"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94</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Sensory Examination</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sz="3600" dirty="0" smtClean="0"/>
              <a:t>The sensory examination is largely subjective and requires the cooperation of the patient.</a:t>
            </a:r>
          </a:p>
          <a:p>
            <a:r>
              <a:rPr lang="en-US" sz="3600" dirty="0" smtClean="0"/>
              <a:t>Assessment of the sensory system involves tests for </a:t>
            </a:r>
            <a:r>
              <a:rPr lang="en-US" sz="3600" b="1" dirty="0" smtClean="0"/>
              <a:t>tactile sensation, superficial pain, vibration, and position sense</a:t>
            </a:r>
            <a:r>
              <a:rPr lang="en-US" sz="3600" dirty="0" smtClean="0"/>
              <a:t> (</a:t>
            </a:r>
            <a:r>
              <a:rPr lang="en-US" sz="3600" dirty="0" err="1" smtClean="0"/>
              <a:t>proprioception</a:t>
            </a:r>
            <a:r>
              <a:rPr lang="en-US" sz="3600" dirty="0" smtClean="0"/>
              <a:t>).</a:t>
            </a:r>
          </a:p>
          <a:p>
            <a:r>
              <a:rPr lang="en-US" sz="3600" dirty="0" smtClean="0"/>
              <a:t>During the sensory assessment, the patient’s eyes are closed..</a:t>
            </a:r>
          </a:p>
        </p:txBody>
      </p:sp>
      <p:sp>
        <p:nvSpPr>
          <p:cNvPr id="4" name="Slide Number Placeholder 3"/>
          <p:cNvSpPr>
            <a:spLocks noGrp="1"/>
          </p:cNvSpPr>
          <p:nvPr>
            <p:ph type="sldNum" sz="quarter" idx="12"/>
          </p:nvPr>
        </p:nvSpPr>
        <p:spPr/>
        <p:txBody>
          <a:bodyPr/>
          <a:lstStyle/>
          <a:p>
            <a:fld id="{DCB281E3-6315-402F-999E-57BB30D3C3C3}" type="slidenum">
              <a:rPr lang="en-US" smtClean="0"/>
              <a:pPr/>
              <a:t>95</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sz="3600" dirty="0" smtClean="0"/>
          </a:p>
          <a:p>
            <a:endParaRPr lang="en-US" sz="3600" dirty="0" smtClean="0"/>
          </a:p>
          <a:p>
            <a:r>
              <a:rPr lang="en-US" sz="3600" b="1" dirty="0" smtClean="0"/>
              <a:t>Tactile sensation </a:t>
            </a:r>
            <a:r>
              <a:rPr lang="en-US" sz="3600" dirty="0" smtClean="0"/>
              <a:t>is assessed by lightly touching a cotton wisp to corresponding areas on each side of the body.</a:t>
            </a:r>
          </a:p>
          <a:p>
            <a:r>
              <a:rPr lang="en-US" sz="3600" dirty="0" smtClean="0"/>
              <a:t>Determining the patient’s sensitivity to a sharp object can assess </a:t>
            </a:r>
            <a:r>
              <a:rPr lang="en-US" sz="3600" b="1" dirty="0" smtClean="0"/>
              <a:t>superficial pain </a:t>
            </a:r>
            <a:r>
              <a:rPr lang="en-US" sz="3600" dirty="0" smtClean="0"/>
              <a:t>perception.</a:t>
            </a:r>
          </a:p>
          <a:p>
            <a:pPr>
              <a:buNone/>
            </a:pP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96</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477000"/>
          </a:xfrm>
        </p:spPr>
        <p:txBody>
          <a:bodyPr/>
          <a:lstStyle/>
          <a:p>
            <a:endParaRPr lang="en-US" sz="3600" dirty="0" smtClean="0"/>
          </a:p>
          <a:p>
            <a:r>
              <a:rPr lang="en-US" sz="3600" dirty="0" smtClean="0"/>
              <a:t>The patient is asked to differentiate between the sharp and dull ends of a broken wooden  tongue blade; using a safety pin is inadvisable because it breaks the skin.</a:t>
            </a:r>
          </a:p>
          <a:p>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97</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endParaRPr lang="en-US" sz="3600" dirty="0" smtClean="0"/>
          </a:p>
          <a:p>
            <a:r>
              <a:rPr lang="en-US" sz="3600" b="1" dirty="0" smtClean="0"/>
              <a:t>Vibration </a:t>
            </a:r>
            <a:r>
              <a:rPr lang="en-US" sz="3600" dirty="0" smtClean="0"/>
              <a:t>may be evaluated through the use of a low-frequency   tuning fork. </a:t>
            </a:r>
          </a:p>
          <a:p>
            <a:r>
              <a:rPr lang="en-US" sz="3600" dirty="0" smtClean="0"/>
              <a:t>The handle of the vibrating fork is placed against a bony prominence, and the patient is asked whether he or she feels a sensation and is instructed to signal the examiner when the sensation ceases</a:t>
            </a:r>
            <a:r>
              <a:rPr lang="en-US" dirty="0" smtClean="0"/>
              <a:t>.</a:t>
            </a:r>
          </a:p>
        </p:txBody>
      </p:sp>
      <p:sp>
        <p:nvSpPr>
          <p:cNvPr id="4" name="Slide Number Placeholder 3"/>
          <p:cNvSpPr>
            <a:spLocks noGrp="1"/>
          </p:cNvSpPr>
          <p:nvPr>
            <p:ph type="sldNum" sz="quarter" idx="12"/>
          </p:nvPr>
        </p:nvSpPr>
        <p:spPr/>
        <p:txBody>
          <a:bodyPr/>
          <a:lstStyle/>
          <a:p>
            <a:fld id="{DCB281E3-6315-402F-999E-57BB30D3C3C3}" type="slidenum">
              <a:rPr lang="en-US" smtClean="0"/>
              <a:pPr/>
              <a:t>98</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endParaRPr lang="en-US" sz="3600" b="1" dirty="0" smtClean="0"/>
          </a:p>
          <a:p>
            <a:r>
              <a:rPr lang="en-US" sz="3600" b="1" dirty="0" smtClean="0"/>
              <a:t>Position sense or </a:t>
            </a:r>
            <a:r>
              <a:rPr lang="en-US" sz="3600" b="1" dirty="0" err="1" smtClean="0"/>
              <a:t>proprioception</a:t>
            </a:r>
            <a:r>
              <a:rPr lang="en-US" sz="3600" b="1" dirty="0" smtClean="0"/>
              <a:t> </a:t>
            </a:r>
            <a:r>
              <a:rPr lang="en-US" sz="3600" dirty="0" smtClean="0"/>
              <a:t>may be determined by asking the patient to close both eyes and indicate, as the great toe is alternately moved up and down, in which direction movement has taken place</a:t>
            </a:r>
            <a:r>
              <a:rPr lang="en-US" dirty="0" smtClean="0"/>
              <a:t>.</a:t>
            </a:r>
            <a:endParaRPr lang="en-US" dirty="0"/>
          </a:p>
        </p:txBody>
      </p:sp>
      <p:sp>
        <p:nvSpPr>
          <p:cNvPr id="4" name="Slide Number Placeholder 3"/>
          <p:cNvSpPr>
            <a:spLocks noGrp="1"/>
          </p:cNvSpPr>
          <p:nvPr>
            <p:ph type="sldNum" sz="quarter" idx="12"/>
          </p:nvPr>
        </p:nvSpPr>
        <p:spPr/>
        <p:txBody>
          <a:bodyPr/>
          <a:lstStyle/>
          <a:p>
            <a:fld id="{DCB281E3-6315-402F-999E-57BB30D3C3C3}" type="slidenum">
              <a:rPr lang="en-US" smtClean="0"/>
              <a:pPr/>
              <a:t>99</a:t>
            </a:fld>
            <a:endParaRPr lang="en-US"/>
          </a:p>
        </p:txBody>
      </p:sp>
      <p:sp>
        <p:nvSpPr>
          <p:cNvPr id="5" name="Footer Placeholder 4"/>
          <p:cNvSpPr>
            <a:spLocks noGrp="1"/>
          </p:cNvSpPr>
          <p:nvPr>
            <p:ph type="ftr" sz="quarter" idx="11"/>
          </p:nvPr>
        </p:nvSpPr>
        <p:spPr/>
        <p:txBody>
          <a:bodyPr/>
          <a:lstStyle/>
          <a:p>
            <a:r>
              <a:rPr lang="en-US" smtClean="0"/>
              <a:t>sam</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5212</TotalTime>
  <Words>23071</Words>
  <Application>Microsoft Office PowerPoint</Application>
  <PresentationFormat>On-screen Show (4:3)</PresentationFormat>
  <Paragraphs>3020</Paragraphs>
  <Slides>522</Slides>
  <Notes>5</Notes>
  <HiddenSlides>0</HiddenSlides>
  <MMClips>0</MMClips>
  <ScaleCrop>false</ScaleCrop>
  <HeadingPairs>
    <vt:vector size="4" baseType="variant">
      <vt:variant>
        <vt:lpstr>Theme</vt:lpstr>
      </vt:variant>
      <vt:variant>
        <vt:i4>2</vt:i4>
      </vt:variant>
      <vt:variant>
        <vt:lpstr>Slide Titles</vt:lpstr>
      </vt:variant>
      <vt:variant>
        <vt:i4>522</vt:i4>
      </vt:variant>
    </vt:vector>
  </HeadingPairs>
  <TitlesOfParts>
    <vt:vector size="524" baseType="lpstr">
      <vt:lpstr>Office Theme</vt:lpstr>
      <vt:lpstr>Default Design</vt:lpstr>
      <vt:lpstr>NEUROLOGICAL NURSING By Mr. Samson Ombati</vt:lpstr>
      <vt:lpstr>Slide 2</vt:lpstr>
      <vt:lpstr>Slide 3</vt:lpstr>
      <vt:lpstr>Slide 4</vt:lpstr>
      <vt:lpstr>Slide 5</vt:lpstr>
      <vt:lpstr>Slide 6</vt:lpstr>
      <vt:lpstr>Slide 7</vt:lpstr>
      <vt:lpstr>Slide 8</vt:lpstr>
      <vt:lpstr>Slide 9</vt:lpstr>
      <vt:lpstr>Slide 10</vt:lpstr>
      <vt:lpstr>Slide 11</vt:lpstr>
      <vt:lpstr>COURSE OBJECTIVES</vt:lpstr>
      <vt:lpstr>SPECIFIC OBJECTIVES</vt:lpstr>
      <vt:lpstr>Slide 14</vt:lpstr>
      <vt:lpstr>REVIEW OF ANATOMY AND PHYSIOLOGY OF NS</vt:lpstr>
      <vt:lpstr>Slide 16</vt:lpstr>
      <vt:lpstr>NEURONES</vt:lpstr>
      <vt:lpstr>Slide 18</vt:lpstr>
      <vt:lpstr>Neurotransmitters</vt:lpstr>
      <vt:lpstr>Slide 20</vt:lpstr>
      <vt:lpstr>Slide 21</vt:lpstr>
      <vt:lpstr>Slide 22</vt:lpstr>
      <vt:lpstr>ANATOMY OF THE BRAIN</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STRUCTURES PROTECTING THE BRAIN</vt:lpstr>
      <vt:lpstr>CEREBROSPINAL FLUID</vt:lpstr>
      <vt:lpstr>Slide 41</vt:lpstr>
      <vt:lpstr>Slide 42</vt:lpstr>
      <vt:lpstr>CEREBRAL CIRCULATION</vt:lpstr>
      <vt:lpstr>ANATOMY OF THE SPINAL CORD</vt:lpstr>
      <vt:lpstr>VERTEBRAL COLUMN</vt:lpstr>
      <vt:lpstr>The Peripheral Nervous System</vt:lpstr>
      <vt:lpstr>Slide 47</vt:lpstr>
      <vt:lpstr>Slide 48</vt:lpstr>
      <vt:lpstr>Slide 49</vt:lpstr>
      <vt:lpstr>Slide 50</vt:lpstr>
      <vt:lpstr>AUTONOMIC NERVOUS SYSTEM(ANS)</vt:lpstr>
      <vt:lpstr>LESSON TWO:-OBJECTIVES </vt:lpstr>
      <vt:lpstr> The Neurologic Examination</vt:lpstr>
      <vt:lpstr>Slide 54</vt:lpstr>
      <vt:lpstr>Slide 55</vt:lpstr>
      <vt:lpstr>CLINICAL MANIFESTATIONS</vt:lpstr>
      <vt:lpstr>Slide 57</vt:lpstr>
      <vt:lpstr>Slide 58</vt:lpstr>
      <vt:lpstr>Slide 59</vt:lpstr>
      <vt:lpstr>PHYSICAL EXAMINATION</vt:lpstr>
      <vt:lpstr>Assessing Cerebral Function</vt:lpstr>
      <vt:lpstr>Slide 62</vt:lpstr>
      <vt:lpstr>Slide 63</vt:lpstr>
      <vt:lpstr>Slide 64</vt:lpstr>
      <vt:lpstr>Slide 65</vt:lpstr>
      <vt:lpstr>Slide 66</vt:lpstr>
      <vt:lpstr>Slide 67</vt:lpstr>
      <vt:lpstr>Slide 68</vt:lpstr>
      <vt:lpstr>LANGUAGE ABILITY </vt:lpstr>
      <vt:lpstr>Slide 70</vt:lpstr>
      <vt:lpstr>Slide 71</vt:lpstr>
      <vt:lpstr>Examining the Cranial Nerves</vt:lpstr>
      <vt:lpstr>Slide 73</vt:lpstr>
      <vt:lpstr>Slide 74</vt:lpstr>
      <vt:lpstr>Slide 75</vt:lpstr>
      <vt:lpstr>Slide 76</vt:lpstr>
      <vt:lpstr>Slide 77</vt:lpstr>
      <vt:lpstr>Slide 78</vt:lpstr>
      <vt:lpstr>Slide 79</vt:lpstr>
      <vt:lpstr>Slide 80</vt:lpstr>
      <vt:lpstr>Slide 81</vt:lpstr>
      <vt:lpstr>Examining the Motor System</vt:lpstr>
      <vt:lpstr>Slide 83</vt:lpstr>
      <vt:lpstr>MUSCLE STRENGTH </vt:lpstr>
      <vt:lpstr>Slide 85</vt:lpstr>
      <vt:lpstr>Slide 86</vt:lpstr>
      <vt:lpstr>Slide 87</vt:lpstr>
      <vt:lpstr>Slide 88</vt:lpstr>
      <vt:lpstr>Slide 89</vt:lpstr>
      <vt:lpstr>Examining the Reflexes</vt:lpstr>
      <vt:lpstr>Slide 91</vt:lpstr>
      <vt:lpstr>Slide 92</vt:lpstr>
      <vt:lpstr>Slide 93</vt:lpstr>
      <vt:lpstr>Slide 94</vt:lpstr>
      <vt:lpstr>Sensory Examination</vt:lpstr>
      <vt:lpstr>Slide 96</vt:lpstr>
      <vt:lpstr>Slide 97</vt:lpstr>
      <vt:lpstr>Slide 98</vt:lpstr>
      <vt:lpstr>Slide 99</vt:lpstr>
      <vt:lpstr>DIAGNOSTIC  TESTS</vt:lpstr>
      <vt:lpstr>POSITRON EMISSION TOMOGRAPHY(PET)</vt:lpstr>
      <vt:lpstr>Slide 102</vt:lpstr>
      <vt:lpstr>MAGNETIC RESONANCE IMAGING (MRI)</vt:lpstr>
      <vt:lpstr>Slide 104</vt:lpstr>
      <vt:lpstr>Slide 105</vt:lpstr>
      <vt:lpstr>CEREBRAL ANGIOGRAPHY</vt:lpstr>
      <vt:lpstr>Slide 107</vt:lpstr>
      <vt:lpstr>MYELOGRAPHY</vt:lpstr>
      <vt:lpstr>ELECTROENCEPHALOGRAPHY (EEG)</vt:lpstr>
      <vt:lpstr>LUMBAR PUNCTURE AND EXAMINATION OF CSF</vt:lpstr>
      <vt:lpstr>Slide 111</vt:lpstr>
      <vt:lpstr>Slide 112</vt:lpstr>
      <vt:lpstr>INDICATIONS OF LP</vt:lpstr>
      <vt:lpstr>Slide 114</vt:lpstr>
      <vt:lpstr>Cerebrospinal Fluid Analysis</vt:lpstr>
      <vt:lpstr>Slide 116</vt:lpstr>
      <vt:lpstr>COMPLICATIONS OF LP</vt:lpstr>
      <vt:lpstr>Slide 118</vt:lpstr>
      <vt:lpstr>Slide 119</vt:lpstr>
      <vt:lpstr>Other complications</vt:lpstr>
      <vt:lpstr>Guidelines for Assisting with a Lumbar Puncture</vt:lpstr>
      <vt:lpstr>Slide 122</vt:lpstr>
      <vt:lpstr>Procedure (performed by the physician) </vt:lpstr>
      <vt:lpstr>Slide 124</vt:lpstr>
      <vt:lpstr>Slide 125</vt:lpstr>
      <vt:lpstr>Slide 126</vt:lpstr>
      <vt:lpstr>Slide 127</vt:lpstr>
      <vt:lpstr>POST LUMBAR PUNCTURE</vt:lpstr>
      <vt:lpstr>Slide 129</vt:lpstr>
      <vt:lpstr>Slide 130</vt:lpstr>
      <vt:lpstr>OBJECTIVES: </vt:lpstr>
      <vt:lpstr>INTRODUCTION</vt:lpstr>
      <vt:lpstr>TERMINOLOGIES</vt:lpstr>
      <vt:lpstr>Slide 134</vt:lpstr>
      <vt:lpstr>Pathophysiology</vt:lpstr>
      <vt:lpstr>Slide 136</vt:lpstr>
      <vt:lpstr>Slide 137</vt:lpstr>
      <vt:lpstr>Slide 138</vt:lpstr>
      <vt:lpstr>Slide 139</vt:lpstr>
      <vt:lpstr>Clinical Manifestations</vt:lpstr>
      <vt:lpstr>Slide 141</vt:lpstr>
      <vt:lpstr>Slide 142</vt:lpstr>
      <vt:lpstr>Assessment and Diagnostic Findings</vt:lpstr>
      <vt:lpstr>Slide 144</vt:lpstr>
      <vt:lpstr>Slide 145</vt:lpstr>
      <vt:lpstr>Glasgow Coma Scale</vt:lpstr>
      <vt:lpstr>Slide 147</vt:lpstr>
      <vt:lpstr>Slide 148</vt:lpstr>
      <vt:lpstr>Slide 149</vt:lpstr>
      <vt:lpstr>Diagnostic tests</vt:lpstr>
      <vt:lpstr>Slide 151</vt:lpstr>
      <vt:lpstr>Medical Management</vt:lpstr>
      <vt:lpstr>Slide 153</vt:lpstr>
      <vt:lpstr>Slide 154</vt:lpstr>
      <vt:lpstr>Complications</vt:lpstr>
      <vt:lpstr>NURSING PROCESS</vt:lpstr>
      <vt:lpstr>Slide 157</vt:lpstr>
      <vt:lpstr>Slide 158</vt:lpstr>
      <vt:lpstr>Slide 159</vt:lpstr>
      <vt:lpstr>NURSING DIAGNOSES</vt:lpstr>
      <vt:lpstr>Slide 161</vt:lpstr>
      <vt:lpstr>Slide 162</vt:lpstr>
      <vt:lpstr>Slide 163</vt:lpstr>
      <vt:lpstr>PLANS/GOALS</vt:lpstr>
      <vt:lpstr>Slide 165</vt:lpstr>
      <vt:lpstr>Nursing Interventions</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Evaluation</vt:lpstr>
      <vt:lpstr>Slide 191</vt:lpstr>
      <vt:lpstr>Slide 192</vt:lpstr>
      <vt:lpstr>Slide 193</vt:lpstr>
      <vt:lpstr>OBJECTIVES</vt:lpstr>
      <vt:lpstr>INTRODUCTION</vt:lpstr>
      <vt:lpstr>Slide 196</vt:lpstr>
      <vt:lpstr>Brain volume Components</vt:lpstr>
      <vt:lpstr>ICP</vt:lpstr>
      <vt:lpstr>IICP fluid pressure &gt; 15 mm Hg</vt:lpstr>
      <vt:lpstr>Slide 200</vt:lpstr>
      <vt:lpstr>Pathophysiology</vt:lpstr>
      <vt:lpstr>Slide 202</vt:lpstr>
      <vt:lpstr>DECREASED CEREBRAL BLOOD FLOW</vt:lpstr>
      <vt:lpstr>Slide 204</vt:lpstr>
      <vt:lpstr>CEREBRAL EDEMA</vt:lpstr>
      <vt:lpstr>CLINICAL MANIFESTATIONS</vt:lpstr>
      <vt:lpstr>Slide 207</vt:lpstr>
      <vt:lpstr>Slide 208</vt:lpstr>
      <vt:lpstr>Slide 209</vt:lpstr>
      <vt:lpstr>Assessment and Diagnostic Findings</vt:lpstr>
      <vt:lpstr>Management</vt:lpstr>
      <vt:lpstr>Slide 212</vt:lpstr>
      <vt:lpstr>MONITORING ICP</vt:lpstr>
      <vt:lpstr>Slide 214</vt:lpstr>
      <vt:lpstr>Slide 215</vt:lpstr>
      <vt:lpstr>Slide 216</vt:lpstr>
      <vt:lpstr>NURSING PROCESS:</vt:lpstr>
      <vt:lpstr>Slide 218</vt:lpstr>
      <vt:lpstr> NURSING DIAGNOSES</vt:lpstr>
      <vt:lpstr>Slide 220</vt:lpstr>
      <vt:lpstr>POTENTIAL COMPLICATIONS</vt:lpstr>
      <vt:lpstr>Slide 222</vt:lpstr>
      <vt:lpstr>OBJECTIVES</vt:lpstr>
      <vt:lpstr>Slide 224</vt:lpstr>
      <vt:lpstr>APPROACHES TO CRANIOTOMY</vt:lpstr>
      <vt:lpstr>Slide 226</vt:lpstr>
      <vt:lpstr>Slide 227</vt:lpstr>
      <vt:lpstr>Slide 228</vt:lpstr>
      <vt:lpstr>Slide 229</vt:lpstr>
      <vt:lpstr>Preoperative Management </vt:lpstr>
      <vt:lpstr>Slide 231</vt:lpstr>
      <vt:lpstr>Preoperative Nursing Management</vt:lpstr>
      <vt:lpstr>Slide 233</vt:lpstr>
      <vt:lpstr>Slide 234</vt:lpstr>
      <vt:lpstr>Postoperative Management</vt:lpstr>
      <vt:lpstr>Slide 236</vt:lpstr>
      <vt:lpstr>Slide 237</vt:lpstr>
      <vt:lpstr>Slide 238</vt:lpstr>
      <vt:lpstr>Slide 239</vt:lpstr>
      <vt:lpstr>NURSING PROCESS</vt:lpstr>
      <vt:lpstr>Slide 241</vt:lpstr>
      <vt:lpstr>NURSING DIAGNOSES</vt:lpstr>
      <vt:lpstr>Slide 243</vt:lpstr>
      <vt:lpstr>Overview of Nursing Management for the Patient After Intracranial Surgery</vt:lpstr>
      <vt:lpstr>Slide 245</vt:lpstr>
      <vt:lpstr>Slide 246</vt:lpstr>
      <vt:lpstr>Slide 247</vt:lpstr>
      <vt:lpstr>Slide 248</vt:lpstr>
      <vt:lpstr>Slide 249</vt:lpstr>
      <vt:lpstr>Slide 250</vt:lpstr>
      <vt:lpstr>Slide 251</vt:lpstr>
      <vt:lpstr>Slide 252</vt:lpstr>
      <vt:lpstr>POTENTIAL COMPLICATIONS </vt:lpstr>
      <vt:lpstr>Slide 254</vt:lpstr>
      <vt:lpstr>SPECIFIC OBJECTIVES</vt:lpstr>
      <vt:lpstr>DEFINITION</vt:lpstr>
      <vt:lpstr>Slide 257</vt:lpstr>
      <vt:lpstr>Ischemic Stroke</vt:lpstr>
      <vt:lpstr>AETIOLOGY</vt:lpstr>
      <vt:lpstr>Slide 260</vt:lpstr>
      <vt:lpstr>Slide 261</vt:lpstr>
      <vt:lpstr>Pathophysiology</vt:lpstr>
      <vt:lpstr>Slide 263</vt:lpstr>
      <vt:lpstr>Slide 264</vt:lpstr>
      <vt:lpstr>Clinical Manifestations</vt:lpstr>
      <vt:lpstr>Slide 266</vt:lpstr>
      <vt:lpstr>Slide 267</vt:lpstr>
      <vt:lpstr>Slide 268</vt:lpstr>
      <vt:lpstr>Slide 269</vt:lpstr>
      <vt:lpstr>Slide 270</vt:lpstr>
      <vt:lpstr>Assessment and Diagnostic Findings</vt:lpstr>
      <vt:lpstr>RISK FACTORS</vt:lpstr>
      <vt:lpstr>Slide 273</vt:lpstr>
      <vt:lpstr>MEDICAL MANAGEMENT</vt:lpstr>
      <vt:lpstr>Slide 275</vt:lpstr>
      <vt:lpstr>Slide 276</vt:lpstr>
      <vt:lpstr>THERAPY FOR PATIENTS WITH ISCHEMIC STROKE NoT RECEIVING t-PA</vt:lpstr>
      <vt:lpstr>Other treatment measures include the following:</vt:lpstr>
      <vt:lpstr>Slide 279</vt:lpstr>
      <vt:lpstr>NURSING PROCESS:</vt:lpstr>
      <vt:lpstr>Slide 281</vt:lpstr>
      <vt:lpstr>NURSING DIAGNOSIS</vt:lpstr>
      <vt:lpstr>POTENTIAL COMPLICATION</vt:lpstr>
      <vt:lpstr>Hemorrhagic Stroke</vt:lpstr>
      <vt:lpstr>Slide 285</vt:lpstr>
      <vt:lpstr>Slide 286</vt:lpstr>
      <vt:lpstr>Clinical Manifestations</vt:lpstr>
      <vt:lpstr>Slide 288</vt:lpstr>
      <vt:lpstr>Medical Management</vt:lpstr>
      <vt:lpstr>Slide 290</vt:lpstr>
      <vt:lpstr>POTENTIAL COMPLICATIONS</vt:lpstr>
      <vt:lpstr>SURGICAL MANAGEMENT</vt:lpstr>
      <vt:lpstr>NURSING PROCESS:</vt:lpstr>
      <vt:lpstr>NURSING DIAGNOSES</vt:lpstr>
      <vt:lpstr>Aneurysm Precautions</vt:lpstr>
      <vt:lpstr>Slide 296</vt:lpstr>
      <vt:lpstr>Slide 297</vt:lpstr>
      <vt:lpstr>OBJECTIVES</vt:lpstr>
      <vt:lpstr>HEAD INJURIES</vt:lpstr>
      <vt:lpstr>Slide 300</vt:lpstr>
      <vt:lpstr>PATHO PHYSIOLOGY</vt:lpstr>
      <vt:lpstr>Slide 302</vt:lpstr>
      <vt:lpstr>TYPES OF BRAIN INJURIES</vt:lpstr>
      <vt:lpstr>Slide 304</vt:lpstr>
      <vt:lpstr>Slide 305</vt:lpstr>
      <vt:lpstr>CLINICAL MANIFESTATIONS OF HEAD INJURIES</vt:lpstr>
      <vt:lpstr>Slide 307</vt:lpstr>
      <vt:lpstr>ASSESSEMENT AND DIAGNOSTIC FINDINGS</vt:lpstr>
      <vt:lpstr>Slide 309</vt:lpstr>
      <vt:lpstr>MEDICAL MANAGEMENT</vt:lpstr>
      <vt:lpstr>Slide 311</vt:lpstr>
      <vt:lpstr>Slide 312</vt:lpstr>
      <vt:lpstr>NURSING PROCESS</vt:lpstr>
      <vt:lpstr>Slide 314</vt:lpstr>
      <vt:lpstr>NURSING DIAGNOSES</vt:lpstr>
      <vt:lpstr>Slide 316</vt:lpstr>
      <vt:lpstr>POTENTIAL COMPLICATIONS</vt:lpstr>
      <vt:lpstr>SPINAL CORD INJURY</vt:lpstr>
      <vt:lpstr>Slide 319</vt:lpstr>
      <vt:lpstr>Clinical Manifestations</vt:lpstr>
      <vt:lpstr>Slide 321</vt:lpstr>
      <vt:lpstr>Assessment and Diagnostic Findings</vt:lpstr>
      <vt:lpstr>Emergency Management</vt:lpstr>
      <vt:lpstr>Management of Spinal Cord Injuries</vt:lpstr>
      <vt:lpstr>Slide 325</vt:lpstr>
      <vt:lpstr>SURGICAL MANAGEMENT</vt:lpstr>
      <vt:lpstr>complications</vt:lpstr>
      <vt:lpstr>NURSING PROCESS</vt:lpstr>
      <vt:lpstr>NURSING DIAGNOSES</vt:lpstr>
      <vt:lpstr>Slide 330</vt:lpstr>
      <vt:lpstr>OBJECTIVES</vt:lpstr>
      <vt:lpstr>SPECIFIC OBJECTIVES</vt:lpstr>
      <vt:lpstr>MENINGITIS</vt:lpstr>
      <vt:lpstr>PREDISPOSING FACTORS</vt:lpstr>
      <vt:lpstr>Pathophysiology</vt:lpstr>
      <vt:lpstr>Slide 336</vt:lpstr>
      <vt:lpstr>Slide 337</vt:lpstr>
      <vt:lpstr>Clinical Manifestations</vt:lpstr>
      <vt:lpstr>Slide 339</vt:lpstr>
      <vt:lpstr>Slide 340</vt:lpstr>
      <vt:lpstr>Assessment and Diagnostic Findings</vt:lpstr>
      <vt:lpstr>Medical Management</vt:lpstr>
      <vt:lpstr>Slide 343</vt:lpstr>
      <vt:lpstr>Nursing Management</vt:lpstr>
      <vt:lpstr>Slide 345</vt:lpstr>
      <vt:lpstr>Slide 346</vt:lpstr>
      <vt:lpstr>BRAIN ABSCESS</vt:lpstr>
      <vt:lpstr>Clinical Manifestations</vt:lpstr>
      <vt:lpstr>Assessment and Diagnostic Findings</vt:lpstr>
      <vt:lpstr>Medical Management</vt:lpstr>
      <vt:lpstr>Nursing Management</vt:lpstr>
      <vt:lpstr>ENCEPHALITIS</vt:lpstr>
      <vt:lpstr>Slide 353</vt:lpstr>
      <vt:lpstr>Slide 354</vt:lpstr>
      <vt:lpstr>BROAD OBJECTIVE</vt:lpstr>
      <vt:lpstr>SPECIFIC MANAGEMENT</vt:lpstr>
      <vt:lpstr>MULTIPLE SCLEROSIS</vt:lpstr>
      <vt:lpstr>Clinical Manifestations</vt:lpstr>
      <vt:lpstr>Slide 359</vt:lpstr>
      <vt:lpstr>Assessment and Diagnostic Findings</vt:lpstr>
      <vt:lpstr>Medical Management</vt:lpstr>
      <vt:lpstr>PHARMACOLOGIC THERAPY</vt:lpstr>
      <vt:lpstr>NURSING PROCESS</vt:lpstr>
      <vt:lpstr>NURSING DIAGNOSES</vt:lpstr>
      <vt:lpstr>Slide 365</vt:lpstr>
      <vt:lpstr>MYASTHENIA GRAVIS</vt:lpstr>
      <vt:lpstr>Pathophysiology</vt:lpstr>
      <vt:lpstr>Slide 368</vt:lpstr>
      <vt:lpstr>Clinical Manifestations</vt:lpstr>
      <vt:lpstr>Slide 370</vt:lpstr>
      <vt:lpstr>Assessment and Diagnostic Findings</vt:lpstr>
      <vt:lpstr>Slide 372</vt:lpstr>
      <vt:lpstr>Medical Management</vt:lpstr>
      <vt:lpstr>PHARMACOLOGIC THERAPY</vt:lpstr>
      <vt:lpstr>Slide 375</vt:lpstr>
      <vt:lpstr>Slide 376</vt:lpstr>
      <vt:lpstr>Slide 377</vt:lpstr>
      <vt:lpstr>Myasthenic Crisis</vt:lpstr>
      <vt:lpstr>Slide 379</vt:lpstr>
      <vt:lpstr>MANAGEMENT</vt:lpstr>
      <vt:lpstr>Slide 381</vt:lpstr>
      <vt:lpstr>Nursing Management</vt:lpstr>
      <vt:lpstr>GUILLAIN-BARRÉ SYNDROME</vt:lpstr>
      <vt:lpstr>Slide 384</vt:lpstr>
      <vt:lpstr>Pathophysiology</vt:lpstr>
      <vt:lpstr>Clinical Manifestations</vt:lpstr>
      <vt:lpstr>Slide 387</vt:lpstr>
      <vt:lpstr>Assessment and Diagnostic Findings</vt:lpstr>
      <vt:lpstr>Medical Management</vt:lpstr>
      <vt:lpstr>Slide 390</vt:lpstr>
      <vt:lpstr>NURSING PROCESS</vt:lpstr>
      <vt:lpstr>NURSING DIAGNOSES</vt:lpstr>
      <vt:lpstr>POTENTIAL COMPLICATIONS</vt:lpstr>
      <vt:lpstr>Slide 394</vt:lpstr>
      <vt:lpstr>Slide 395</vt:lpstr>
      <vt:lpstr>TRIGEMINAL NEURALGIA</vt:lpstr>
      <vt:lpstr>Slide 397</vt:lpstr>
      <vt:lpstr>Slide 398</vt:lpstr>
      <vt:lpstr>Slide 399</vt:lpstr>
      <vt:lpstr>Medical Management</vt:lpstr>
      <vt:lpstr>Slide 401</vt:lpstr>
      <vt:lpstr>SURGICAL MANAGEMENT</vt:lpstr>
      <vt:lpstr>Nursing Management</vt:lpstr>
      <vt:lpstr>BELL’S PALSY</vt:lpstr>
      <vt:lpstr>Slide 405</vt:lpstr>
      <vt:lpstr>Management</vt:lpstr>
      <vt:lpstr>Slide 407</vt:lpstr>
      <vt:lpstr>Slide 408</vt:lpstr>
      <vt:lpstr>OBJECTIVES</vt:lpstr>
      <vt:lpstr>PRIMARY BRAIN TUMORS</vt:lpstr>
      <vt:lpstr>Slide 411</vt:lpstr>
      <vt:lpstr>Slide 412</vt:lpstr>
      <vt:lpstr>Slide 413</vt:lpstr>
      <vt:lpstr>Slide 414</vt:lpstr>
      <vt:lpstr>Clinical Manifestations</vt:lpstr>
      <vt:lpstr>LOCALIZED SYMPTOMS</vt:lpstr>
      <vt:lpstr>Assessment and Diagnostic Findings</vt:lpstr>
      <vt:lpstr>Slide 418</vt:lpstr>
      <vt:lpstr>Medical Management</vt:lpstr>
      <vt:lpstr>Slide 420</vt:lpstr>
      <vt:lpstr>Nursing Management</vt:lpstr>
      <vt:lpstr>Slide 422</vt:lpstr>
      <vt:lpstr>Slide 423</vt:lpstr>
      <vt:lpstr>CEREBRAL METASTASES</vt:lpstr>
      <vt:lpstr>Medical Management</vt:lpstr>
      <vt:lpstr>PHARMACOLOGIC THERAPY</vt:lpstr>
      <vt:lpstr>Slide 427</vt:lpstr>
      <vt:lpstr>Slide 428</vt:lpstr>
      <vt:lpstr>Slide 429</vt:lpstr>
      <vt:lpstr>Slide 430</vt:lpstr>
      <vt:lpstr>PARKINSON’S DISEASE</vt:lpstr>
      <vt:lpstr>Slide 432</vt:lpstr>
      <vt:lpstr>Slide 433</vt:lpstr>
      <vt:lpstr>Clinical Manifestations</vt:lpstr>
      <vt:lpstr>Slide 435</vt:lpstr>
      <vt:lpstr>Assessment and Diagnostic Findings</vt:lpstr>
      <vt:lpstr>Medical Management</vt:lpstr>
      <vt:lpstr>Slide 438</vt:lpstr>
      <vt:lpstr>Slide 439</vt:lpstr>
      <vt:lpstr>Slide 440</vt:lpstr>
      <vt:lpstr>NURSING PROCESS</vt:lpstr>
      <vt:lpstr>NURSING DIAGNOSES</vt:lpstr>
      <vt:lpstr>HUNTINGTON’S DISEASE</vt:lpstr>
      <vt:lpstr>Slide 444</vt:lpstr>
      <vt:lpstr>Clinical Manifestations</vt:lpstr>
      <vt:lpstr>ALZHEIMER’S DISEASE</vt:lpstr>
      <vt:lpstr>Slide 447</vt:lpstr>
      <vt:lpstr>SEIZURE DISORDERS</vt:lpstr>
      <vt:lpstr>CLASSIFICATION OF SEIZURES</vt:lpstr>
      <vt:lpstr>Slide 450</vt:lpstr>
      <vt:lpstr>Slide 451</vt:lpstr>
      <vt:lpstr>CAUSES</vt:lpstr>
      <vt:lpstr>Slide 453</vt:lpstr>
      <vt:lpstr>THE EPILEPSIES</vt:lpstr>
      <vt:lpstr>Slide 455</vt:lpstr>
      <vt:lpstr>Clinical Manifestations</vt:lpstr>
      <vt:lpstr>Slide 457</vt:lpstr>
      <vt:lpstr>Generalized seizures</vt:lpstr>
      <vt:lpstr>STAGES OF GRAND MAL SEIZURE</vt:lpstr>
      <vt:lpstr>Slide 460</vt:lpstr>
      <vt:lpstr>Slide 461</vt:lpstr>
      <vt:lpstr>Assessment and Diagnostic Findings</vt:lpstr>
      <vt:lpstr>Slide 463</vt:lpstr>
      <vt:lpstr>Medical Management</vt:lpstr>
      <vt:lpstr>ANTISEIZURE DRUGS</vt:lpstr>
      <vt:lpstr>Slide 466</vt:lpstr>
      <vt:lpstr>Slide 467</vt:lpstr>
      <vt:lpstr>SIDE EFFECTS OF ANT ISEIZURE DRUGS </vt:lpstr>
      <vt:lpstr>SURGICAL MANAGEMENT</vt:lpstr>
      <vt:lpstr>Slide 470</vt:lpstr>
      <vt:lpstr>Nursing  Assessment During a Seizure</vt:lpstr>
      <vt:lpstr>Nursing Care During a Seizure</vt:lpstr>
      <vt:lpstr>Slide 473</vt:lpstr>
      <vt:lpstr>Slide 474</vt:lpstr>
      <vt:lpstr>Nursing Care After the Seizure</vt:lpstr>
      <vt:lpstr>NURSING PROCESS</vt:lpstr>
      <vt:lpstr>NURSING DIAGNOSES</vt:lpstr>
      <vt:lpstr>POTENTIAL COMPLICATION</vt:lpstr>
      <vt:lpstr>STATUS EPILEPTICUS</vt:lpstr>
      <vt:lpstr>Slide 480</vt:lpstr>
      <vt:lpstr>Medical Management</vt:lpstr>
      <vt:lpstr>Slide 482</vt:lpstr>
      <vt:lpstr>Slide 483</vt:lpstr>
      <vt:lpstr>Nursing Management</vt:lpstr>
      <vt:lpstr>Slide 485</vt:lpstr>
      <vt:lpstr>Slide 486</vt:lpstr>
      <vt:lpstr>Objectives </vt:lpstr>
      <vt:lpstr>HYDROCEPHALUS</vt:lpstr>
      <vt:lpstr>Communicating (or Extra Ventricular) Hydrocephalus</vt:lpstr>
      <vt:lpstr>CAUSES</vt:lpstr>
      <vt:lpstr>Non Communicating Hydrocephalus</vt:lpstr>
      <vt:lpstr>CAUSES</vt:lpstr>
      <vt:lpstr>ASSESSEMENT</vt:lpstr>
      <vt:lpstr>MANAGEMENT</vt:lpstr>
      <vt:lpstr>Slide 495</vt:lpstr>
      <vt:lpstr>Slide 496</vt:lpstr>
      <vt:lpstr>Preoperative Nursing Care</vt:lpstr>
      <vt:lpstr>Slide 498</vt:lpstr>
      <vt:lpstr>Postoperative Nursing Care</vt:lpstr>
      <vt:lpstr>Slide 500</vt:lpstr>
      <vt:lpstr>POST OPERATIVE COMPLICATIONS</vt:lpstr>
      <vt:lpstr>Microcephaly</vt:lpstr>
      <vt:lpstr>Predisposing factors</vt:lpstr>
      <vt:lpstr>Clinical manifestations</vt:lpstr>
      <vt:lpstr>MANAGEMENT</vt:lpstr>
      <vt:lpstr>SPINA BIFIDA</vt:lpstr>
      <vt:lpstr>MANAGEMENT</vt:lpstr>
      <vt:lpstr>PRE AND POST OPERATIVE NURSING CARE</vt:lpstr>
      <vt:lpstr>Slide 509</vt:lpstr>
      <vt:lpstr>EPILEPSY</vt:lpstr>
      <vt:lpstr>The Three Types of Epilepsy</vt:lpstr>
      <vt:lpstr>Slide 512</vt:lpstr>
      <vt:lpstr>Meningococcal Meningitis</vt:lpstr>
      <vt:lpstr>Slide 514</vt:lpstr>
      <vt:lpstr>Clinical Features</vt:lpstr>
      <vt:lpstr>Slide 516</vt:lpstr>
      <vt:lpstr>Slide 517</vt:lpstr>
      <vt:lpstr>Diagnostic tests</vt:lpstr>
      <vt:lpstr>Nursing Care and Treatment</vt:lpstr>
      <vt:lpstr>DRUG THERAPY</vt:lpstr>
      <vt:lpstr>Slide 521</vt:lpstr>
      <vt:lpstr>Slide 522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NEUROLOGICAL NURSING</dc:title>
  <dc:creator>By Mr.Samson Ombati</dc:creator>
  <cp:lastModifiedBy>user</cp:lastModifiedBy>
  <cp:revision>438</cp:revision>
  <dcterms:created xsi:type="dcterms:W3CDTF">2013-08-21T05:07:09Z</dcterms:created>
  <dcterms:modified xsi:type="dcterms:W3CDTF">2015-01-31T19:42:24Z</dcterms:modified>
</cp:coreProperties>
</file>