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6" r:id="rId10"/>
    <p:sldId id="265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47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15-Mar-24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04801"/>
            <a:ext cx="7772400" cy="1371599"/>
          </a:xfrm>
        </p:spPr>
        <p:txBody>
          <a:bodyPr>
            <a:normAutofit/>
          </a:bodyPr>
          <a:lstStyle/>
          <a:p>
            <a:r>
              <a:rPr lang="en-GB" b="1" dirty="0"/>
              <a:t>Kenya Medical training college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1219200"/>
            <a:ext cx="8458200" cy="5257800"/>
          </a:xfrm>
        </p:spPr>
        <p:txBody>
          <a:bodyPr>
            <a:normAutofit lnSpcReduction="10000"/>
          </a:bodyPr>
          <a:lstStyle/>
          <a:p>
            <a:r>
              <a:rPr lang="en-US" sz="3600" b="1" dirty="0">
                <a:solidFill>
                  <a:schemeClr val="tx1"/>
                </a:solidFill>
              </a:rPr>
              <a:t>Faculty of Clinical Sciences</a:t>
            </a:r>
            <a:endParaRPr lang="en-GB" sz="3600" b="1" dirty="0">
              <a:solidFill>
                <a:schemeClr val="tx1"/>
              </a:solidFill>
            </a:endParaRPr>
          </a:p>
          <a:p>
            <a:r>
              <a:rPr lang="en-US" sz="3600" b="1" dirty="0">
                <a:solidFill>
                  <a:schemeClr val="tx1"/>
                </a:solidFill>
              </a:rPr>
              <a:t>Department Of Orthopaedics and Trauma Medicine</a:t>
            </a:r>
            <a:endParaRPr lang="en-GB" sz="3600" b="1" dirty="0">
              <a:solidFill>
                <a:schemeClr val="tx1"/>
              </a:solidFill>
            </a:endParaRPr>
          </a:p>
          <a:p>
            <a:r>
              <a:rPr lang="en-GB" sz="3600" b="1" dirty="0">
                <a:solidFill>
                  <a:schemeClr val="tx1"/>
                </a:solidFill>
              </a:rPr>
              <a:t>General Orthopaedics I    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By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Gideon Sifirino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                      </a:t>
            </a:r>
          </a:p>
          <a:p>
            <a:r>
              <a:rPr lang="en-GB" sz="3600" b="1" dirty="0">
                <a:solidFill>
                  <a:schemeClr val="tx1"/>
                </a:solidFill>
              </a:rPr>
              <a:t> Class: March 2022</a:t>
            </a:r>
          </a:p>
          <a:p>
            <a:r>
              <a:rPr lang="en-US" sz="3600" b="1" dirty="0">
                <a:solidFill>
                  <a:schemeClr val="tx1"/>
                </a:solidFill>
              </a:rPr>
              <a:t>15</a:t>
            </a:r>
            <a:r>
              <a:rPr lang="en-US" sz="3600" b="1" baseline="30000" dirty="0">
                <a:solidFill>
                  <a:schemeClr val="tx1"/>
                </a:solidFill>
              </a:rPr>
              <a:t>th</a:t>
            </a:r>
            <a:r>
              <a:rPr lang="en-US" sz="3600" b="1" dirty="0">
                <a:solidFill>
                  <a:schemeClr val="tx1"/>
                </a:solidFill>
              </a:rPr>
              <a:t> ,March 2024</a:t>
            </a:r>
            <a:endParaRPr lang="en-GB" sz="3600" b="1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866723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1756, Pott was thrown from his </a:t>
            </a:r>
          </a:p>
          <a:p>
            <a:pPr marL="0" indent="0">
              <a:buNone/>
            </a:pPr>
            <a:r>
              <a:rPr lang="en-GB" dirty="0"/>
              <a:t>horse, suffering a compound fracture of</a:t>
            </a:r>
          </a:p>
          <a:p>
            <a:pPr marL="0" indent="0">
              <a:buNone/>
            </a:pPr>
            <a:r>
              <a:rPr lang="en-GB" dirty="0"/>
              <a:t>the leg.</a:t>
            </a:r>
          </a:p>
          <a:p>
            <a:pPr marL="0" indent="0">
              <a:buNone/>
            </a:pPr>
            <a:r>
              <a:rPr lang="en-GB" dirty="0"/>
              <a:t>At a consultation of surgeons, the </a:t>
            </a:r>
          </a:p>
          <a:p>
            <a:pPr marL="0" indent="0">
              <a:buNone/>
            </a:pPr>
            <a:r>
              <a:rPr lang="en-GB" dirty="0"/>
              <a:t>case was thought so desperate as</a:t>
            </a:r>
          </a:p>
          <a:p>
            <a:pPr marL="0" indent="0">
              <a:buNone/>
            </a:pPr>
            <a:r>
              <a:rPr lang="en-GB" dirty="0"/>
              <a:t>to require immediate amputation.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2742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But a late arriving surgeon, Mr Nourse,</a:t>
            </a:r>
          </a:p>
          <a:p>
            <a:pPr marL="0" indent="0">
              <a:buNone/>
            </a:pPr>
            <a:r>
              <a:rPr lang="en-GB" dirty="0"/>
              <a:t>believed it to be in his power</a:t>
            </a:r>
          </a:p>
          <a:p>
            <a:pPr marL="0" indent="0">
              <a:buNone/>
            </a:pPr>
            <a:r>
              <a:rPr lang="en-GB" dirty="0"/>
              <a:t>to preserve the leg, and succeeded.</a:t>
            </a:r>
          </a:p>
          <a:p>
            <a:pPr marL="0" indent="0">
              <a:buNone/>
            </a:pPr>
            <a:r>
              <a:rPr lang="en-GB" dirty="0"/>
              <a:t>Pott’s fracture, Pott’s disease and Pott’s </a:t>
            </a:r>
          </a:p>
          <a:p>
            <a:pPr marL="0" indent="0">
              <a:buNone/>
            </a:pPr>
            <a:r>
              <a:rPr lang="en-GB" dirty="0"/>
              <a:t>puffy tumour are some of Pott’s </a:t>
            </a:r>
          </a:p>
          <a:p>
            <a:pPr marL="0" indent="0">
              <a:buNone/>
            </a:pPr>
            <a:r>
              <a:rPr lang="en-GB" dirty="0"/>
              <a:t>contributions to the knowledge of surgery. </a:t>
            </a:r>
          </a:p>
        </p:txBody>
      </p:sp>
    </p:spTree>
    <p:extLst>
      <p:ext uri="{BB962C8B-B14F-4D97-AF65-F5344CB8AC3E}">
        <p14:creationId xmlns:p14="http://schemas.microsoft.com/office/powerpoint/2010/main" val="1705228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1767, John Hunter (1728–93) ruptured his tendoAchillis while dancing. </a:t>
            </a:r>
          </a:p>
          <a:p>
            <a:pPr marL="0" indent="0">
              <a:buNone/>
            </a:pPr>
            <a:r>
              <a:rPr lang="en-GB" dirty="0"/>
              <a:t>Following his injury, he studied the </a:t>
            </a:r>
          </a:p>
          <a:p>
            <a:pPr marL="0" indent="0">
              <a:buNone/>
            </a:pPr>
            <a:r>
              <a:rPr lang="en-GB" dirty="0"/>
              <a:t>means and methods of joining divided </a:t>
            </a:r>
          </a:p>
          <a:p>
            <a:pPr marL="0" indent="0">
              <a:buNone/>
            </a:pPr>
            <a:r>
              <a:rPr lang="en-GB" dirty="0"/>
              <a:t>tendons in animals. </a:t>
            </a:r>
          </a:p>
          <a:p>
            <a:pPr marL="0" indent="0">
              <a:buNone/>
            </a:pPr>
            <a:r>
              <a:rPr lang="en-GB" dirty="0"/>
              <a:t>         (Sivananthan, Sherry, Warnke, Miller 2012)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83831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Not long after, Jacques-</a:t>
            </a:r>
            <a:r>
              <a:rPr lang="en-GB" dirty="0" err="1"/>
              <a:t>Malthieu</a:t>
            </a:r>
            <a:r>
              <a:rPr lang="en-GB" dirty="0"/>
              <a:t> Delpech’s (1777–1832) work marked the beginning </a:t>
            </a:r>
          </a:p>
          <a:p>
            <a:pPr marL="0" indent="0">
              <a:buNone/>
            </a:pPr>
            <a:r>
              <a:rPr lang="en-GB" dirty="0"/>
              <a:t>of the modern era of orthopaedics.</a:t>
            </a:r>
          </a:p>
          <a:p>
            <a:pPr marL="0" indent="0">
              <a:buNone/>
            </a:pPr>
            <a:r>
              <a:rPr lang="en-GB" dirty="0"/>
              <a:t>In 1816, Delpech performed a subcutaneous tenotomy for the first time. </a:t>
            </a:r>
          </a:p>
          <a:p>
            <a:pPr marL="0" indent="0">
              <a:buNone/>
            </a:pPr>
            <a:r>
              <a:rPr lang="en-GB" dirty="0"/>
              <a:t>       (Sivananthan, Sherry, Warnke, Miller 2012)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006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In 1828, he published De l’Orthomorphie,</a:t>
            </a:r>
          </a:p>
          <a:p>
            <a:pPr marL="0" indent="0">
              <a:buNone/>
            </a:pPr>
            <a:r>
              <a:rPr lang="en-GB" dirty="0"/>
              <a:t>a comprehensive work consisting of two</a:t>
            </a:r>
          </a:p>
          <a:p>
            <a:pPr marL="0" indent="0">
              <a:buNone/>
            </a:pPr>
            <a:r>
              <a:rPr lang="en-GB" dirty="0"/>
              <a:t>small volumes and plentiful illustrations concerning deformities and diseases of bones and joints.</a:t>
            </a:r>
          </a:p>
          <a:p>
            <a:pPr marL="0" indent="0">
              <a:buNone/>
            </a:pPr>
            <a:r>
              <a:rPr lang="en-GB" dirty="0"/>
              <a:t>    (Sivananthan, Sherry, Warnke, Miller 2012)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49732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He conducted early research on skeletal </a:t>
            </a:r>
          </a:p>
          <a:p>
            <a:pPr marL="0" indent="0">
              <a:buNone/>
            </a:pPr>
            <a:r>
              <a:rPr lang="en-GB" dirty="0"/>
              <a:t>function that led him to study </a:t>
            </a:r>
          </a:p>
          <a:p>
            <a:pPr marL="0" indent="0">
              <a:buNone/>
            </a:pPr>
            <a:r>
              <a:rPr lang="en-GB" dirty="0"/>
              <a:t>restoration of function in skeletal injury</a:t>
            </a:r>
          </a:p>
          <a:p>
            <a:pPr marL="0" indent="0">
              <a:buNone/>
            </a:pPr>
            <a:r>
              <a:rPr lang="en-GB" dirty="0"/>
              <a:t>and disease. </a:t>
            </a:r>
          </a:p>
          <a:p>
            <a:pPr marL="0" indent="0">
              <a:buNone/>
            </a:pPr>
            <a:r>
              <a:rPr lang="en-GB" dirty="0"/>
              <a:t>         (Sivananthan, Sherry, Warnke, Miller 2012)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5984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When Lane operated upon a man </a:t>
            </a:r>
          </a:p>
          <a:p>
            <a:pPr marL="0" indent="0">
              <a:buNone/>
            </a:pPr>
            <a:r>
              <a:rPr lang="en-GB" dirty="0"/>
              <a:t>with oblique fractures of the tibia </a:t>
            </a:r>
          </a:p>
          <a:p>
            <a:pPr marL="0" indent="0">
              <a:buNone/>
            </a:pPr>
            <a:r>
              <a:rPr lang="en-GB" dirty="0"/>
              <a:t>and fibula in 1894, inserting screws,</a:t>
            </a:r>
          </a:p>
          <a:p>
            <a:pPr marL="0" indent="0">
              <a:buNone/>
            </a:pPr>
            <a:r>
              <a:rPr lang="en-GB" dirty="0"/>
              <a:t>he realized that, if the operative </a:t>
            </a:r>
          </a:p>
          <a:p>
            <a:pPr marL="0" indent="0">
              <a:buNone/>
            </a:pPr>
            <a:r>
              <a:rPr lang="en-GB" dirty="0"/>
              <a:t>treatment of fractures was to be safe,</a:t>
            </a:r>
          </a:p>
          <a:p>
            <a:pPr marL="0" indent="0">
              <a:buNone/>
            </a:pPr>
            <a:r>
              <a:rPr lang="en-GB" dirty="0"/>
              <a:t>a rigorous aseptic technique was essential. </a:t>
            </a:r>
          </a:p>
        </p:txBody>
      </p:sp>
    </p:spTree>
    <p:extLst>
      <p:ext uri="{BB962C8B-B14F-4D97-AF65-F5344CB8AC3E}">
        <p14:creationId xmlns:p14="http://schemas.microsoft.com/office/powerpoint/2010/main" val="325280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His technique allowed further development</a:t>
            </a:r>
          </a:p>
          <a:p>
            <a:pPr marL="0" indent="0">
              <a:buNone/>
            </a:pPr>
            <a:r>
              <a:rPr lang="en-GB" dirty="0"/>
              <a:t> of the sterile surgical environment.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582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Content Placeholder 3" descr="C:\Users\ADMIN\Videos\Captures\Outline of Orthopaedics-1.pdf and 1 more page - Personal - Microsoft​ Edge 10_09_2022 12_41_39 (2).png"/>
          <p:cNvPicPr>
            <a:picLocks noGrp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609600"/>
            <a:ext cx="8458200" cy="5943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66650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Landmarks of Surgery in the Nineteenth Century 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Fundamental advances in surgery were in</a:t>
            </a:r>
          </a:p>
          <a:p>
            <a:pPr marL="0" indent="0">
              <a:buNone/>
            </a:pPr>
            <a:r>
              <a:rPr lang="en-GB" dirty="0"/>
              <a:t>fact dependent upon the development of </a:t>
            </a:r>
          </a:p>
          <a:p>
            <a:pPr marL="0" indent="0">
              <a:buNone/>
            </a:pPr>
            <a:r>
              <a:rPr lang="en-GB" dirty="0"/>
              <a:t>other branches of science and of </a:t>
            </a:r>
          </a:p>
          <a:p>
            <a:pPr marL="0" indent="0">
              <a:buNone/>
            </a:pPr>
            <a:r>
              <a:rPr lang="en-GB" dirty="0"/>
              <a:t>industry which provided, for instance, the </a:t>
            </a:r>
          </a:p>
          <a:p>
            <a:pPr marL="0" indent="0">
              <a:buNone/>
            </a:pPr>
            <a:r>
              <a:rPr lang="en-GB" dirty="0"/>
              <a:t>high-powered microscope and the X-ray tube. </a:t>
            </a:r>
          </a:p>
        </p:txBody>
      </p:sp>
    </p:spTree>
    <p:extLst>
      <p:ext uri="{BB962C8B-B14F-4D97-AF65-F5344CB8AC3E}">
        <p14:creationId xmlns:p14="http://schemas.microsoft.com/office/powerpoint/2010/main" val="1008191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Introduction to Orthopaedics 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Orthopaedics has come a long way since</a:t>
            </a:r>
          </a:p>
          <a:p>
            <a:pPr marL="0" indent="0">
              <a:buNone/>
            </a:pPr>
            <a:r>
              <a:rPr lang="en-GB" dirty="0"/>
              <a:t>the days of Nicholas Andry, a </a:t>
            </a:r>
          </a:p>
          <a:p>
            <a:pPr marL="0" indent="0">
              <a:buNone/>
            </a:pPr>
            <a:r>
              <a:rPr lang="en-GB" dirty="0"/>
              <a:t>French physician, who is credited for </a:t>
            </a:r>
          </a:p>
          <a:p>
            <a:pPr marL="0" indent="0">
              <a:buNone/>
            </a:pPr>
            <a:r>
              <a:rPr lang="en-GB" dirty="0"/>
              <a:t>coining the term, orthopaedics from two </a:t>
            </a:r>
          </a:p>
          <a:p>
            <a:pPr marL="0" indent="0">
              <a:buNone/>
            </a:pPr>
            <a:r>
              <a:rPr lang="en-GB" dirty="0"/>
              <a:t>words, Ortho: straight and Paedics: child.</a:t>
            </a:r>
          </a:p>
          <a:p>
            <a:pPr marL="0" indent="0">
              <a:buNone/>
            </a:pPr>
            <a:r>
              <a:rPr lang="en-GB" dirty="0"/>
              <a:t>                                                          (Ebnezer, 2012)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5939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It is therefore not surprising that, </a:t>
            </a:r>
          </a:p>
          <a:p>
            <a:pPr marL="0" indent="0">
              <a:buNone/>
            </a:pPr>
            <a:r>
              <a:rPr lang="en-GB" dirty="0"/>
              <a:t>after centuries of stagnation, the facilities </a:t>
            </a:r>
          </a:p>
          <a:p>
            <a:pPr marL="0" indent="0">
              <a:buNone/>
            </a:pPr>
            <a:r>
              <a:rPr lang="en-GB" dirty="0"/>
              <a:t>that were lacking were all made</a:t>
            </a:r>
          </a:p>
          <a:p>
            <a:pPr marL="0" indent="0">
              <a:buNone/>
            </a:pPr>
            <a:r>
              <a:rPr lang="en-GB" dirty="0"/>
              <a:t>available within the span of a </a:t>
            </a:r>
          </a:p>
          <a:p>
            <a:pPr marL="0" indent="0">
              <a:buNone/>
            </a:pPr>
            <a:r>
              <a:rPr lang="en-GB" dirty="0"/>
              <a:t>single life-time, at the period </a:t>
            </a:r>
          </a:p>
          <a:p>
            <a:pPr marL="0" indent="0">
              <a:buNone/>
            </a:pPr>
            <a:r>
              <a:rPr lang="en-GB" dirty="0"/>
              <a:t>of the Industrial Revolution. </a:t>
            </a:r>
          </a:p>
        </p:txBody>
      </p:sp>
    </p:spTree>
    <p:extLst>
      <p:ext uri="{BB962C8B-B14F-4D97-AF65-F5344CB8AC3E}">
        <p14:creationId xmlns:p14="http://schemas.microsoft.com/office/powerpoint/2010/main" val="24301900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first epoch-making advance was the introduction of anaesthesia.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20018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The Emergence of Orthopaedics as a Distinct Speciality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Thus at the dawn of the </a:t>
            </a:r>
          </a:p>
          <a:p>
            <a:pPr marL="0" indent="0">
              <a:buNone/>
            </a:pPr>
            <a:r>
              <a:rPr lang="en-GB" dirty="0"/>
              <a:t>20th century the stage was set</a:t>
            </a:r>
          </a:p>
          <a:p>
            <a:pPr marL="0" indent="0">
              <a:buNone/>
            </a:pPr>
            <a:r>
              <a:rPr lang="en-GB" dirty="0"/>
              <a:t>for the phenomenally rapid evolution of </a:t>
            </a:r>
          </a:p>
          <a:p>
            <a:pPr marL="0" indent="0">
              <a:buNone/>
            </a:pPr>
            <a:r>
              <a:rPr lang="en-GB" dirty="0"/>
              <a:t>surgery that has been witnessed by </a:t>
            </a:r>
          </a:p>
          <a:p>
            <a:pPr marL="0" indent="0">
              <a:buNone/>
            </a:pPr>
            <a:r>
              <a:rPr lang="en-GB" dirty="0"/>
              <a:t>many still alive today. </a:t>
            </a:r>
          </a:p>
        </p:txBody>
      </p:sp>
    </p:spTree>
    <p:extLst>
      <p:ext uri="{BB962C8B-B14F-4D97-AF65-F5344CB8AC3E}">
        <p14:creationId xmlns:p14="http://schemas.microsoft.com/office/powerpoint/2010/main" val="3491596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With the consequent widening of the</a:t>
            </a:r>
          </a:p>
          <a:p>
            <a:pPr marL="0" indent="0">
              <a:buNone/>
            </a:pPr>
            <a:r>
              <a:rPr lang="en-GB" dirty="0"/>
              <a:t>scope of surgical practice orthopaedic surgery, at first encompassed by the general </a:t>
            </a:r>
          </a:p>
          <a:p>
            <a:pPr marL="0" indent="0">
              <a:buNone/>
            </a:pPr>
            <a:r>
              <a:rPr lang="en-GB" dirty="0"/>
              <a:t>surgeon, began to branch off as </a:t>
            </a:r>
          </a:p>
          <a:p>
            <a:pPr marL="0" indent="0">
              <a:buNone/>
            </a:pPr>
            <a:r>
              <a:rPr lang="en-GB" dirty="0"/>
              <a:t>a distinct science and art; but it was not until after the First World War that it came to be widely recognised as a separate speciality.</a:t>
            </a:r>
          </a:p>
        </p:txBody>
      </p:sp>
    </p:spTree>
    <p:extLst>
      <p:ext uri="{BB962C8B-B14F-4D97-AF65-F5344CB8AC3E}">
        <p14:creationId xmlns:p14="http://schemas.microsoft.com/office/powerpoint/2010/main" val="9378695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Present 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second half of the 20</a:t>
            </a:r>
            <a:r>
              <a:rPr lang="en-GB" baseline="30000" dirty="0"/>
              <a:t>th</a:t>
            </a:r>
            <a:endParaRPr lang="en-GB" dirty="0"/>
          </a:p>
          <a:p>
            <a:pPr marL="0" indent="0">
              <a:buNone/>
            </a:pPr>
            <a:r>
              <a:rPr lang="en-GB" dirty="0"/>
              <a:t>century saw major technological advances in biomaterials, instrumentation and diagnostic techniques. </a:t>
            </a:r>
          </a:p>
        </p:txBody>
      </p:sp>
    </p:spTree>
    <p:extLst>
      <p:ext uri="{BB962C8B-B14F-4D97-AF65-F5344CB8AC3E}">
        <p14:creationId xmlns:p14="http://schemas.microsoft.com/office/powerpoint/2010/main" val="4086407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These have had a major impact</a:t>
            </a:r>
          </a:p>
          <a:p>
            <a:pPr marL="0" indent="0">
              <a:buNone/>
            </a:pPr>
            <a:r>
              <a:rPr lang="en-GB" dirty="0"/>
              <a:t>on the practice of orthopaedic surgery, particularly in the development of reliable methods for joint replacement in the</a:t>
            </a:r>
          </a:p>
          <a:p>
            <a:pPr marL="0" indent="0">
              <a:buNone/>
            </a:pPr>
            <a:r>
              <a:rPr lang="en-GB" dirty="0"/>
              <a:t>treatment of arthritis.</a:t>
            </a:r>
          </a:p>
        </p:txBody>
      </p:sp>
    </p:spTree>
    <p:extLst>
      <p:ext uri="{BB962C8B-B14F-4D97-AF65-F5344CB8AC3E}">
        <p14:creationId xmlns:p14="http://schemas.microsoft.com/office/powerpoint/2010/main" val="3513699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Another significant advance has been the development of microsurgical techniques, allowing the anastomosis or repair of </a:t>
            </a:r>
          </a:p>
          <a:p>
            <a:pPr marL="0" indent="0">
              <a:buNone/>
            </a:pPr>
            <a:r>
              <a:rPr lang="en-GB" dirty="0"/>
              <a:t>very small blood vessels and nerves,</a:t>
            </a:r>
          </a:p>
          <a:p>
            <a:pPr marL="0" indent="0">
              <a:buNone/>
            </a:pPr>
            <a:r>
              <a:rPr lang="en-GB" dirty="0"/>
              <a:t>and thus facilitating the transfer of living.</a:t>
            </a:r>
          </a:p>
        </p:txBody>
      </p:sp>
    </p:spTree>
    <p:extLst>
      <p:ext uri="{BB962C8B-B14F-4D97-AF65-F5344CB8AC3E}">
        <p14:creationId xmlns:p14="http://schemas.microsoft.com/office/powerpoint/2010/main" val="36774986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Major advances have been made in </a:t>
            </a:r>
          </a:p>
          <a:p>
            <a:pPr marL="0" indent="0">
              <a:buNone/>
            </a:pPr>
            <a:r>
              <a:rPr lang="en-GB" dirty="0"/>
              <a:t>the field of arthroscopy and arthroscopic surgery, allowing patients the benefits of minimally invasive surgery on most of </a:t>
            </a:r>
          </a:p>
          <a:p>
            <a:pPr marL="0" indent="0">
              <a:buNone/>
            </a:pPr>
            <a:r>
              <a:rPr lang="en-GB" dirty="0"/>
              <a:t>the major joints in both upper</a:t>
            </a:r>
          </a:p>
          <a:p>
            <a:pPr marL="0" indent="0">
              <a:buNone/>
            </a:pPr>
            <a:r>
              <a:rPr lang="en-GB" dirty="0"/>
              <a:t>and lower limbs.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99163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The Future 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Limits to the development of improved technology and biomaterials for orthopaedic surgery may now have been reached.</a:t>
            </a:r>
          </a:p>
          <a:p>
            <a:pPr marL="0" indent="0">
              <a:buNone/>
            </a:pPr>
            <a:r>
              <a:rPr lang="en-GB" dirty="0"/>
              <a:t>As a result there has been an increasing </a:t>
            </a:r>
          </a:p>
          <a:p>
            <a:pPr marL="0" indent="0">
              <a:buNone/>
            </a:pPr>
            <a:r>
              <a:rPr lang="en-GB" dirty="0"/>
              <a:t>interest in methods for restoring normal</a:t>
            </a:r>
          </a:p>
          <a:p>
            <a:pPr marL="0" indent="0">
              <a:buNone/>
            </a:pPr>
            <a:r>
              <a:rPr lang="en-GB" dirty="0"/>
              <a:t> tissues, as an alternative to replacing them. </a:t>
            </a:r>
          </a:p>
        </p:txBody>
      </p:sp>
    </p:spTree>
    <p:extLst>
      <p:ext uri="{BB962C8B-B14F-4D97-AF65-F5344CB8AC3E}">
        <p14:creationId xmlns:p14="http://schemas.microsoft.com/office/powerpoint/2010/main" val="3035863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This will require new developments in the field of tissue engineering to allow composites of cultured </a:t>
            </a:r>
            <a:r>
              <a:rPr lang="en-GB" dirty="0" err="1"/>
              <a:t>autogenous</a:t>
            </a:r>
            <a:r>
              <a:rPr lang="en-GB" dirty="0"/>
              <a:t> or donor stem cells to be combined with a synthetic biodegradable matrix to repair bone and articular cartilage.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337532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Early Pioneers and Founding Fathers</a:t>
            </a:r>
            <a:br>
              <a:rPr lang="en-GB" b="1" dirty="0"/>
            </a:b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 ancient Greeks were prone to </a:t>
            </a:r>
          </a:p>
          <a:p>
            <a:pPr marL="0" indent="0">
              <a:buNone/>
            </a:pPr>
            <a:r>
              <a:rPr lang="en-GB" dirty="0"/>
              <a:t>injuries resulting from an agrarian society </a:t>
            </a:r>
          </a:p>
          <a:p>
            <a:pPr marL="0" indent="0">
              <a:buNone/>
            </a:pPr>
            <a:r>
              <a:rPr lang="en-GB" dirty="0"/>
              <a:t>and athletic pursuits. </a:t>
            </a:r>
          </a:p>
          <a:p>
            <a:pPr marL="0" indent="0">
              <a:buNone/>
            </a:pPr>
            <a:r>
              <a:rPr lang="en-GB" dirty="0"/>
              <a:t>      (Sivananthan, Sherry, Warnke, Miller 2012)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1989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Reference</a:t>
            </a:r>
            <a:endParaRPr lang="en-GB" b="1" dirty="0"/>
          </a:p>
          <a:p>
            <a:r>
              <a:rPr lang="en-GB" dirty="0"/>
              <a:t>Ebnezer, J, (2012): Textbook of </a:t>
            </a:r>
            <a:r>
              <a:rPr lang="en-GB" dirty="0" err="1"/>
              <a:t>Orthopedics</a:t>
            </a:r>
            <a:r>
              <a:rPr lang="en-GB" dirty="0"/>
              <a:t> Fifth Edition:, </a:t>
            </a:r>
            <a:r>
              <a:rPr lang="en-GB" i="1" dirty="0"/>
              <a:t>Jaypee Brothers Medical Publishers (P) Ltd</a:t>
            </a:r>
            <a:r>
              <a:rPr lang="en-GB" dirty="0"/>
              <a:t>.</a:t>
            </a:r>
          </a:p>
          <a:p>
            <a:r>
              <a:rPr lang="en-GB" dirty="0"/>
              <a:t>Duckworth, T, and Blundell, C.M, (2013) Orthopaedics and Fractures Fourth Edition:</a:t>
            </a:r>
            <a:r>
              <a:rPr lang="en-GB" i="1" dirty="0"/>
              <a:t>, Wiley-Blackwell publishers.  </a:t>
            </a:r>
            <a:endParaRPr lang="en-GB" dirty="0"/>
          </a:p>
          <a:p>
            <a:r>
              <a:rPr lang="en-GB" dirty="0"/>
              <a:t>Sivananthan S., Sherry E, Warnke, P., Miller M.D (2012): </a:t>
            </a:r>
            <a:r>
              <a:rPr lang="en-GB" i="1" dirty="0"/>
              <a:t>Mercer's Textbook of Orthopaedics and Trauma, CRC</a:t>
            </a:r>
            <a:r>
              <a:rPr lang="en-GB" dirty="0"/>
              <a:t> Press Taylor &amp; Francis Group, Tenth edition</a:t>
            </a:r>
          </a:p>
          <a:p>
            <a:r>
              <a:rPr lang="en-GB" dirty="0" err="1"/>
              <a:t>Hamblen</a:t>
            </a:r>
            <a:r>
              <a:rPr lang="en-GB" dirty="0"/>
              <a:t>. D.L, A Simpson, H.W, (2010) </a:t>
            </a:r>
            <a:r>
              <a:rPr lang="en-GB" i="1" dirty="0"/>
              <a:t>Adams’s Outline of Orthopaedics</a:t>
            </a:r>
            <a:r>
              <a:rPr lang="en-GB" dirty="0"/>
              <a:t>: Fourteenth Edition, ©Churchill Livingstone Elsevier.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93578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Hippocrates (c. 460–370 BC ), born on the Greek</a:t>
            </a:r>
          </a:p>
          <a:p>
            <a:pPr marL="0" indent="0">
              <a:buNone/>
            </a:pPr>
            <a:r>
              <a:rPr lang="en-GB" dirty="0"/>
              <a:t>island of Cos, routinely faced </a:t>
            </a:r>
          </a:p>
          <a:p>
            <a:pPr marL="0" indent="0">
              <a:buNone/>
            </a:pPr>
            <a:r>
              <a:rPr lang="en-GB" dirty="0"/>
              <a:t>the problem of shoulder dislocation in</a:t>
            </a:r>
          </a:p>
          <a:p>
            <a:pPr marL="0" indent="0">
              <a:buNone/>
            </a:pPr>
            <a:r>
              <a:rPr lang="en-GB" dirty="0"/>
              <a:t>his burgeoning medical practice. </a:t>
            </a:r>
          </a:p>
          <a:p>
            <a:pPr marL="0" indent="0">
              <a:buNone/>
            </a:pPr>
            <a:r>
              <a:rPr lang="en-GB" dirty="0"/>
              <a:t>         (Sivananthan, Sherry, Warnke, Miller 2012)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24803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Among his many advances in establishing medicine as a discipline, Hippocrates dealt with acute dislocation, faced the problems of </a:t>
            </a:r>
          </a:p>
          <a:p>
            <a:pPr marL="0" indent="0">
              <a:buNone/>
            </a:pPr>
            <a:r>
              <a:rPr lang="en-GB" dirty="0"/>
              <a:t>delayed reduction and saw cases of </a:t>
            </a:r>
          </a:p>
          <a:p>
            <a:pPr marL="0" indent="0">
              <a:buNone/>
            </a:pPr>
            <a:r>
              <a:rPr lang="en-GB" dirty="0"/>
              <a:t>pathological dislocations attributable to supperative conditions such as tuberculosis.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05527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Nicholas Andry (1658–1742), was the first figure after Hippocrates to signal a change </a:t>
            </a:r>
          </a:p>
          <a:p>
            <a:pPr marL="0" indent="0">
              <a:buNone/>
            </a:pPr>
            <a:r>
              <a:rPr lang="en-GB" dirty="0"/>
              <a:t>in orthopaedic medicine.</a:t>
            </a:r>
          </a:p>
          <a:p>
            <a:pPr marL="0" indent="0">
              <a:buNone/>
            </a:pPr>
            <a:r>
              <a:rPr lang="en-GB" dirty="0"/>
              <a:t>Thus began orthopaedic medicine, and with it orthopaedic surgery. </a:t>
            </a:r>
          </a:p>
          <a:p>
            <a:pPr marL="0" indent="0">
              <a:buNone/>
            </a:pPr>
            <a:r>
              <a:rPr lang="en-GB" dirty="0"/>
              <a:t>          (Sivananthan, Sherry, Warnke, Miller 2012)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8857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Andry’s time orthopaedic surgery in</a:t>
            </a:r>
          </a:p>
          <a:p>
            <a:pPr marL="0" indent="0">
              <a:buNone/>
            </a:pPr>
            <a:r>
              <a:rPr lang="en-GB" dirty="0"/>
              <a:t>the form known today did not exist.</a:t>
            </a:r>
          </a:p>
          <a:p>
            <a:pPr marL="0" indent="0">
              <a:buNone/>
            </a:pPr>
            <a:r>
              <a:rPr lang="en-GB" dirty="0"/>
              <a:t>Surgery was still primitive.</a:t>
            </a:r>
          </a:p>
          <a:p>
            <a:pPr marL="0" indent="0">
              <a:buNone/>
            </a:pPr>
            <a:r>
              <a:rPr lang="en-GB" dirty="0"/>
              <a:t>Indeed, except for sporadic attempts by ingenious individuals, it is probable that</a:t>
            </a:r>
          </a:p>
          <a:p>
            <a:pPr marL="0" indent="0">
              <a:buNone/>
            </a:pPr>
            <a:r>
              <a:rPr lang="en-GB" dirty="0"/>
              <a:t>little real progress had been made. </a:t>
            </a:r>
          </a:p>
        </p:txBody>
      </p:sp>
    </p:spTree>
    <p:extLst>
      <p:ext uri="{BB962C8B-B14F-4D97-AF65-F5344CB8AC3E}">
        <p14:creationId xmlns:p14="http://schemas.microsoft.com/office/powerpoint/2010/main" val="2414816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Andry, more medical explorers stepped into the new specialty.</a:t>
            </a:r>
          </a:p>
          <a:p>
            <a:pPr marL="0" indent="0">
              <a:buNone/>
            </a:pPr>
            <a:r>
              <a:rPr lang="en-GB" dirty="0"/>
              <a:t>In the case of two physicians,</a:t>
            </a:r>
          </a:p>
          <a:p>
            <a:pPr marL="0" indent="0">
              <a:buNone/>
            </a:pPr>
            <a:r>
              <a:rPr lang="en-GB" dirty="0"/>
              <a:t>personal injury pointed the way. </a:t>
            </a:r>
          </a:p>
          <a:p>
            <a:pPr marL="0" indent="0">
              <a:buNone/>
            </a:pPr>
            <a:r>
              <a:rPr lang="en-GB" dirty="0"/>
              <a:t>          (Sivananthan, Sherry, Warnke, Miller 2012)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2203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Cont’d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Percivall Pott (1714–88) of London, UK,</a:t>
            </a:r>
          </a:p>
          <a:p>
            <a:pPr marL="0" indent="0">
              <a:buNone/>
            </a:pPr>
            <a:r>
              <a:rPr lang="en-GB" dirty="0"/>
              <a:t>is perhaps the best known English </a:t>
            </a:r>
          </a:p>
          <a:p>
            <a:pPr marL="0" indent="0">
              <a:buNone/>
            </a:pPr>
            <a:r>
              <a:rPr lang="en-GB" dirty="0"/>
              <a:t>surgeon of the pre-antiseptic era, and</a:t>
            </a:r>
          </a:p>
          <a:p>
            <a:pPr marL="0" indent="0">
              <a:buNone/>
            </a:pPr>
            <a:r>
              <a:rPr lang="en-GB" dirty="0"/>
              <a:t>is known to orthopaedic surgeons for his clear descriptions of bone injuries and diseases.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01740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gallery dir="l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TotalTime>311</TotalTime>
  <Words>1144</Words>
  <Application>Microsoft Office PowerPoint</Application>
  <PresentationFormat>On-screen Show (4:3)</PresentationFormat>
  <Paragraphs>153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Century Schoolbook</vt:lpstr>
      <vt:lpstr>Wingdings</vt:lpstr>
      <vt:lpstr>Wingdings 2</vt:lpstr>
      <vt:lpstr>Oriel</vt:lpstr>
      <vt:lpstr>Kenya Medical training college </vt:lpstr>
      <vt:lpstr>Introduction to Orthopaedics  </vt:lpstr>
      <vt:lpstr>Early Pioneers and Founding Fathers 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Cont’d</vt:lpstr>
      <vt:lpstr>PowerPoint Presentation</vt:lpstr>
      <vt:lpstr>Landmarks of Surgery in the Nineteenth Century  </vt:lpstr>
      <vt:lpstr>Cont’d</vt:lpstr>
      <vt:lpstr>Cont’d</vt:lpstr>
      <vt:lpstr>The Emergence of Orthopaedics as a Distinct Speciality </vt:lpstr>
      <vt:lpstr>Cont’d</vt:lpstr>
      <vt:lpstr>The Present  </vt:lpstr>
      <vt:lpstr>Cont’d</vt:lpstr>
      <vt:lpstr>Cont’d</vt:lpstr>
      <vt:lpstr>Cont’d</vt:lpstr>
      <vt:lpstr>The Future  </vt:lpstr>
      <vt:lpstr>Cont’d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Kenya Medical training college </dc:title>
  <dc:creator>Gibris Siphirinoh</dc:creator>
  <cp:lastModifiedBy>Gibris Siphirinoh</cp:lastModifiedBy>
  <cp:revision>43</cp:revision>
  <dcterms:created xsi:type="dcterms:W3CDTF">2006-08-16T00:00:00Z</dcterms:created>
  <dcterms:modified xsi:type="dcterms:W3CDTF">2024-03-15T05:19:23Z</dcterms:modified>
</cp:coreProperties>
</file>