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1"/>
  </p:notesMasterIdLst>
  <p:sldIdLst>
    <p:sldId id="256" r:id="rId2"/>
    <p:sldId id="257" r:id="rId3"/>
    <p:sldId id="258" r:id="rId4"/>
    <p:sldId id="259" r:id="rId5"/>
    <p:sldId id="260" r:id="rId6"/>
    <p:sldId id="271" r:id="rId7"/>
    <p:sldId id="270" r:id="rId8"/>
    <p:sldId id="272" r:id="rId9"/>
    <p:sldId id="263" r:id="rId10"/>
    <p:sldId id="264" r:id="rId11"/>
    <p:sldId id="265" r:id="rId12"/>
    <p:sldId id="266" r:id="rId13"/>
    <p:sldId id="325" r:id="rId14"/>
    <p:sldId id="326" r:id="rId15"/>
    <p:sldId id="267" r:id="rId16"/>
    <p:sldId id="268" r:id="rId17"/>
    <p:sldId id="324" r:id="rId18"/>
    <p:sldId id="269" r:id="rId19"/>
    <p:sldId id="273" r:id="rId20"/>
    <p:sldId id="274" r:id="rId21"/>
    <p:sldId id="277" r:id="rId22"/>
    <p:sldId id="275" r:id="rId23"/>
    <p:sldId id="276" r:id="rId24"/>
    <p:sldId id="279" r:id="rId25"/>
    <p:sldId id="368" r:id="rId26"/>
    <p:sldId id="281" r:id="rId27"/>
    <p:sldId id="280" r:id="rId28"/>
    <p:sldId id="282" r:id="rId29"/>
    <p:sldId id="283" r:id="rId30"/>
    <p:sldId id="284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4" r:id="rId48"/>
    <p:sldId id="303" r:id="rId49"/>
    <p:sldId id="305" r:id="rId50"/>
    <p:sldId id="306" r:id="rId51"/>
    <p:sldId id="328" r:id="rId52"/>
    <p:sldId id="329" r:id="rId53"/>
    <p:sldId id="327" r:id="rId54"/>
    <p:sldId id="331" r:id="rId55"/>
    <p:sldId id="332" r:id="rId56"/>
    <p:sldId id="308" r:id="rId57"/>
    <p:sldId id="365" r:id="rId58"/>
    <p:sldId id="309" r:id="rId59"/>
    <p:sldId id="310" r:id="rId60"/>
    <p:sldId id="311" r:id="rId61"/>
    <p:sldId id="341" r:id="rId62"/>
    <p:sldId id="312" r:id="rId63"/>
    <p:sldId id="313" r:id="rId64"/>
    <p:sldId id="314" r:id="rId65"/>
    <p:sldId id="333" r:id="rId66"/>
    <p:sldId id="335" r:id="rId67"/>
    <p:sldId id="336" r:id="rId68"/>
    <p:sldId id="338" r:id="rId69"/>
    <p:sldId id="339" r:id="rId70"/>
    <p:sldId id="315" r:id="rId71"/>
    <p:sldId id="316" r:id="rId72"/>
    <p:sldId id="317" r:id="rId73"/>
    <p:sldId id="340" r:id="rId74"/>
    <p:sldId id="318" r:id="rId75"/>
    <p:sldId id="323" r:id="rId76"/>
    <p:sldId id="322" r:id="rId77"/>
    <p:sldId id="321" r:id="rId78"/>
    <p:sldId id="320" r:id="rId79"/>
    <p:sldId id="319" r:id="rId80"/>
    <p:sldId id="342" r:id="rId81"/>
    <p:sldId id="356" r:id="rId82"/>
    <p:sldId id="357" r:id="rId83"/>
    <p:sldId id="343" r:id="rId84"/>
    <p:sldId id="344" r:id="rId85"/>
    <p:sldId id="345" r:id="rId86"/>
    <p:sldId id="346" r:id="rId87"/>
    <p:sldId id="362" r:id="rId88"/>
    <p:sldId id="358" r:id="rId89"/>
    <p:sldId id="347" r:id="rId90"/>
    <p:sldId id="348" r:id="rId91"/>
    <p:sldId id="359" r:id="rId92"/>
    <p:sldId id="360" r:id="rId93"/>
    <p:sldId id="361" r:id="rId94"/>
    <p:sldId id="349" r:id="rId95"/>
    <p:sldId id="350" r:id="rId96"/>
    <p:sldId id="351" r:id="rId97"/>
    <p:sldId id="352" r:id="rId98"/>
    <p:sldId id="353" r:id="rId99"/>
    <p:sldId id="363" r:id="rId100"/>
    <p:sldId id="354" r:id="rId101"/>
    <p:sldId id="355" r:id="rId102"/>
    <p:sldId id="369" r:id="rId103"/>
    <p:sldId id="370" r:id="rId104"/>
    <p:sldId id="373" r:id="rId105"/>
    <p:sldId id="371" r:id="rId106"/>
    <p:sldId id="374" r:id="rId107"/>
    <p:sldId id="366" r:id="rId108"/>
    <p:sldId id="367" r:id="rId109"/>
    <p:sldId id="364" r:id="rId110"/>
  </p:sldIdLst>
  <p:sldSz cx="13716000" cy="8229600"/>
  <p:notesSz cx="6858000" cy="9144000"/>
  <p:defaultTextStyle>
    <a:defPPr>
      <a:defRPr lang="en-US"/>
    </a:defPPr>
    <a:lvl1pPr marL="0" algn="l" defTabSz="1053389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1pPr>
    <a:lvl2pPr marL="526694" algn="l" defTabSz="1053389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2pPr>
    <a:lvl3pPr marL="1053389" algn="l" defTabSz="1053389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3pPr>
    <a:lvl4pPr marL="1580083" algn="l" defTabSz="1053389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4pPr>
    <a:lvl5pPr marL="2106778" algn="l" defTabSz="1053389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5pPr>
    <a:lvl6pPr marL="2633472" algn="l" defTabSz="1053389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6pPr>
    <a:lvl7pPr marL="3160166" algn="l" defTabSz="1053389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7pPr>
    <a:lvl8pPr marL="3686861" algn="l" defTabSz="1053389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8pPr>
    <a:lvl9pPr marL="4213555" algn="l" defTabSz="1053389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9966FF"/>
    <a:srgbClr val="3366CC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67" autoAdjust="0"/>
  </p:normalViewPr>
  <p:slideViewPr>
    <p:cSldViewPr>
      <p:cViewPr varScale="1">
        <p:scale>
          <a:sx n="53" d="100"/>
          <a:sy n="53" d="100"/>
        </p:scale>
        <p:origin x="1146" y="72"/>
      </p:cViewPr>
      <p:guideLst>
        <p:guide orient="horz" pos="2592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74EC0-8A80-4728-ACC9-2577F63F84AF}" type="datetimeFigureOut">
              <a:rPr lang="en-GB" smtClean="0"/>
              <a:t>20/12/2023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76704-4CFD-42B6-B6A9-F03E712C4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351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1pPr>
    <a:lvl2pPr marL="526694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2pPr>
    <a:lvl3pPr marL="1053389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3pPr>
    <a:lvl4pPr marL="1580083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4pPr>
    <a:lvl5pPr marL="2106778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5pPr>
    <a:lvl6pPr marL="2633472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6pPr>
    <a:lvl7pPr marL="3160166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7pPr>
    <a:lvl8pPr marL="3686861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8pPr>
    <a:lvl9pPr marL="4213555" algn="l" defTabSz="1053389" rtl="0" eaLnBrk="1" latinLnBrk="0" hangingPunct="1">
      <a:defRPr sz="13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71500" y="685800"/>
            <a:ext cx="5715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There is no abscess, only a diffuse enlargement of the bone </a:t>
            </a:r>
          </a:p>
          <a:p>
            <a:r>
              <a:rPr lang="en-US" sz="2800" dirty="0"/>
              <a:t>at the affected site – usually the diaphysis of one</a:t>
            </a:r>
          </a:p>
          <a:p>
            <a:r>
              <a:rPr lang="en-US" sz="2800" dirty="0"/>
              <a:t> of the tubular bones or the mandible.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F76704-4CFD-42B6-B6A9-F03E712C4C11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918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716000" cy="82296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791152" y="3465036"/>
            <a:ext cx="10168665" cy="1027204"/>
            <a:chOff x="1172584" y="1381459"/>
            <a:chExt cx="6779110" cy="856003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642483" cy="856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75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5012" y="1665285"/>
            <a:ext cx="10165977" cy="2078378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521434"/>
            <a:ext cx="960120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758877" y="1670660"/>
            <a:ext cx="10168665" cy="1027204"/>
            <a:chOff x="1172584" y="1381459"/>
            <a:chExt cx="6779110" cy="856003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642483" cy="856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7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9842" y="671279"/>
            <a:ext cx="2517290" cy="66801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2734" y="1019827"/>
            <a:ext cx="8261875" cy="60285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6685599" y="3497386"/>
            <a:ext cx="6576185" cy="1027205"/>
            <a:chOff x="1815339" y="1500722"/>
            <a:chExt cx="5480154" cy="684803"/>
          </a:xfrm>
        </p:grpSpPr>
        <p:sp>
          <p:nvSpPr>
            <p:cNvPr id="12" name="TextBox 11"/>
            <p:cNvSpPr txBox="1"/>
            <p:nvPr/>
          </p:nvSpPr>
          <p:spPr>
            <a:xfrm>
              <a:off x="4184103" y="1500722"/>
              <a:ext cx="803104" cy="684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7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58877" y="1670660"/>
            <a:ext cx="10168665" cy="1027204"/>
            <a:chOff x="1172584" y="1381459"/>
            <a:chExt cx="6779110" cy="856003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642483" cy="856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7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13716000" cy="82296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758877" y="3465095"/>
            <a:ext cx="10168665" cy="1027204"/>
            <a:chOff x="1172584" y="1381459"/>
            <a:chExt cx="6779110" cy="856003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642483" cy="856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7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5061" y="1445829"/>
            <a:ext cx="11632069" cy="2292859"/>
          </a:xfrm>
        </p:spPr>
        <p:txBody>
          <a:bodyPr anchor="b"/>
          <a:lstStyle>
            <a:lvl1pPr algn="ctr">
              <a:defRPr sz="6075" b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8872" y="4520781"/>
            <a:ext cx="11602121" cy="1800224"/>
          </a:xfrm>
        </p:spPr>
        <p:txBody>
          <a:bodyPr anchor="t"/>
          <a:lstStyle>
            <a:lvl1pPr marL="0" indent="0" algn="ctr">
              <a:buNone/>
              <a:defRPr sz="2250">
                <a:solidFill>
                  <a:schemeClr val="tx2"/>
                </a:solidFill>
              </a:defRPr>
            </a:lvl1pPr>
            <a:lvl2pPr marL="514350" indent="0">
              <a:buNone/>
              <a:defRPr sz="2025">
                <a:solidFill>
                  <a:schemeClr val="tx1">
                    <a:tint val="75000"/>
                  </a:schemeClr>
                </a:solidFill>
              </a:defRPr>
            </a:lvl2pPr>
            <a:lvl3pPr marL="10287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05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205740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57175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308610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60045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411480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758877" y="1670660"/>
            <a:ext cx="10168665" cy="1027204"/>
            <a:chOff x="1172584" y="1381459"/>
            <a:chExt cx="6779110" cy="856003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642483" cy="856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7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028700" y="2688336"/>
            <a:ext cx="5705856" cy="4652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967727" y="2688336"/>
            <a:ext cx="5705856" cy="4652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7340" y="2688336"/>
            <a:ext cx="5163669" cy="790042"/>
          </a:xfrm>
        </p:spPr>
        <p:txBody>
          <a:bodyPr anchor="b"/>
          <a:lstStyle>
            <a:lvl1pPr marL="0" indent="0" algn="ctr">
              <a:buNone/>
              <a:defRPr sz="2700" b="0">
                <a:solidFill>
                  <a:schemeClr val="tx2"/>
                </a:solidFill>
              </a:defRPr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2732" y="3537114"/>
            <a:ext cx="5705856" cy="3807562"/>
          </a:xfrm>
        </p:spPr>
        <p:txBody>
          <a:bodyPr/>
          <a:lstStyle>
            <a:lvl1pPr>
              <a:defRPr sz="2700"/>
            </a:lvl1pPr>
            <a:lvl2pPr>
              <a:defRPr sz="225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3459" y="2688336"/>
            <a:ext cx="5170932" cy="790042"/>
          </a:xfrm>
        </p:spPr>
        <p:txBody>
          <a:bodyPr anchor="b"/>
          <a:lstStyle>
            <a:lvl1pPr marL="0" indent="0" algn="ctr">
              <a:buNone/>
              <a:defRPr sz="2700" b="0">
                <a:solidFill>
                  <a:schemeClr val="tx2"/>
                </a:solidFill>
              </a:defRPr>
            </a:lvl1pPr>
            <a:lvl2pPr marL="514350" indent="0">
              <a:buNone/>
              <a:defRPr sz="2250" b="1"/>
            </a:lvl2pPr>
            <a:lvl3pPr marL="1028700" indent="0">
              <a:buNone/>
              <a:defRPr sz="2025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9" y="3533241"/>
            <a:ext cx="5699592" cy="3807562"/>
          </a:xfrm>
        </p:spPr>
        <p:txBody>
          <a:bodyPr/>
          <a:lstStyle>
            <a:lvl1pPr>
              <a:defRPr sz="2700"/>
            </a:lvl1pPr>
            <a:lvl2pPr>
              <a:defRPr sz="2250"/>
            </a:lvl2pPr>
            <a:lvl3pPr>
              <a:defRPr sz="202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758877" y="1670660"/>
            <a:ext cx="10168665" cy="1027204"/>
            <a:chOff x="1172584" y="1381459"/>
            <a:chExt cx="6779110" cy="856003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642483" cy="856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7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758877" y="1670660"/>
            <a:ext cx="10168665" cy="1027204"/>
            <a:chOff x="1172584" y="1381459"/>
            <a:chExt cx="6779110" cy="856003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642483" cy="8560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75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1870" y="2013836"/>
            <a:ext cx="5133725" cy="2264305"/>
          </a:xfrm>
        </p:spPr>
        <p:txBody>
          <a:bodyPr anchor="b"/>
          <a:lstStyle>
            <a:lvl1pPr algn="l">
              <a:defRPr sz="315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003" y="671279"/>
            <a:ext cx="6175000" cy="6680118"/>
          </a:xfrm>
        </p:spPr>
        <p:txBody>
          <a:bodyPr anchor="ctr"/>
          <a:lstStyle>
            <a:lvl1pPr>
              <a:defRPr sz="2700"/>
            </a:lvl1pPr>
            <a:lvl2pPr>
              <a:defRPr sz="2475"/>
            </a:lvl2pPr>
            <a:lvl3pPr>
              <a:defRPr sz="2250"/>
            </a:lvl3pPr>
            <a:lvl4pPr>
              <a:defRPr sz="2025"/>
            </a:lvl4pPr>
            <a:lvl5pPr>
              <a:defRPr sz="1800"/>
            </a:lvl5pPr>
            <a:lvl6pPr>
              <a:defRPr sz="2250"/>
            </a:lvl6pPr>
            <a:lvl7pPr>
              <a:defRPr sz="2250"/>
            </a:lvl7pPr>
            <a:lvl8pPr>
              <a:defRPr sz="2250"/>
            </a:lvl8pPr>
            <a:lvl9pPr>
              <a:defRPr sz="2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1870" y="4324576"/>
            <a:ext cx="5117588" cy="302074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514350" indent="0">
              <a:buNone/>
              <a:defRPr sz="1350"/>
            </a:lvl2pPr>
            <a:lvl3pPr marL="1028700" indent="0">
              <a:buNone/>
              <a:defRPr sz="1125"/>
            </a:lvl3pPr>
            <a:lvl4pPr marL="1543050" indent="0">
              <a:buNone/>
              <a:defRPr sz="1013"/>
            </a:lvl4pPr>
            <a:lvl5pPr marL="2057400" indent="0">
              <a:buNone/>
              <a:defRPr sz="1013"/>
            </a:lvl5pPr>
            <a:lvl6pPr marL="2571750" indent="0">
              <a:buNone/>
              <a:defRPr sz="1013"/>
            </a:lvl6pPr>
            <a:lvl7pPr marL="3086100" indent="0">
              <a:buNone/>
              <a:defRPr sz="1013"/>
            </a:lvl7pPr>
            <a:lvl8pPr marL="3600450" indent="0">
              <a:buNone/>
              <a:defRPr sz="1013"/>
            </a:lvl8pPr>
            <a:lvl9pPr marL="4114800" indent="0">
              <a:buNone/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597" y="5602583"/>
            <a:ext cx="11650532" cy="773675"/>
          </a:xfrm>
        </p:spPr>
        <p:txBody>
          <a:bodyPr anchor="b"/>
          <a:lstStyle>
            <a:lvl1pPr algn="ctr">
              <a:defRPr sz="315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3275689" y="800358"/>
            <a:ext cx="7158234" cy="4317619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600"/>
            </a:lvl1pPr>
            <a:lvl2pPr marL="514350" indent="0">
              <a:buNone/>
              <a:defRPr sz="3150"/>
            </a:lvl2pPr>
            <a:lvl3pPr marL="1028700" indent="0">
              <a:buNone/>
              <a:defRPr sz="2700"/>
            </a:lvl3pPr>
            <a:lvl4pPr marL="1543050" indent="0">
              <a:buNone/>
              <a:defRPr sz="2250"/>
            </a:lvl4pPr>
            <a:lvl5pPr marL="2057400" indent="0">
              <a:buNone/>
              <a:defRPr sz="2250"/>
            </a:lvl5pPr>
            <a:lvl6pPr marL="2571750" indent="0">
              <a:buNone/>
              <a:defRPr sz="2250"/>
            </a:lvl6pPr>
            <a:lvl7pPr marL="3086100" indent="0">
              <a:buNone/>
              <a:defRPr sz="2250"/>
            </a:lvl7pPr>
            <a:lvl8pPr marL="3600450" indent="0">
              <a:buNone/>
              <a:defRPr sz="2250"/>
            </a:lvl8pPr>
            <a:lvl9pPr marL="4114800" indent="0">
              <a:buNone/>
              <a:defRPr sz="2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2735" y="6389167"/>
            <a:ext cx="11634396" cy="9658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514350" indent="0">
              <a:buNone/>
              <a:defRPr sz="1350"/>
            </a:lvl2pPr>
            <a:lvl3pPr marL="1028700" indent="0">
              <a:buNone/>
              <a:defRPr sz="1125"/>
            </a:lvl3pPr>
            <a:lvl4pPr marL="1543050" indent="0">
              <a:buNone/>
              <a:defRPr sz="1013"/>
            </a:lvl4pPr>
            <a:lvl5pPr marL="2057400" indent="0">
              <a:buNone/>
              <a:defRPr sz="1013"/>
            </a:lvl5pPr>
            <a:lvl6pPr marL="2571750" indent="0">
              <a:buNone/>
              <a:defRPr sz="1013"/>
            </a:lvl6pPr>
            <a:lvl7pPr marL="3086100" indent="0">
              <a:buNone/>
              <a:defRPr sz="1013"/>
            </a:lvl7pPr>
            <a:lvl8pPr marL="3600450" indent="0">
              <a:buNone/>
              <a:defRPr sz="1013"/>
            </a:lvl8pPr>
            <a:lvl9pPr marL="4114800" indent="0">
              <a:buNone/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3716000" cy="82296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2735" y="684187"/>
            <a:ext cx="11634395" cy="1265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8871" y="2698018"/>
            <a:ext cx="11618258" cy="4653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67" y="7393732"/>
            <a:ext cx="32004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7393732"/>
            <a:ext cx="43434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58896" y="7393732"/>
            <a:ext cx="32004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ctr" defTabSz="1028700" rtl="0" eaLnBrk="1" latinLnBrk="0" hangingPunct="1">
        <a:spcBef>
          <a:spcPct val="0"/>
        </a:spcBef>
        <a:buNone/>
        <a:defRPr sz="6075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10287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7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874395" indent="-411480" algn="l" defTabSz="10287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475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85875" indent="-411480" algn="l" defTabSz="10287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2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97355" indent="-360045" algn="l" defTabSz="10287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25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360045" algn="l" defTabSz="10287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417445" indent="-308610" algn="l" defTabSz="1028700" rtl="0" eaLnBrk="1" latinLnBrk="0" hangingPunct="1">
        <a:spcBef>
          <a:spcPts val="450"/>
        </a:spcBef>
        <a:buClr>
          <a:schemeClr val="accent1"/>
        </a:buClr>
        <a:buFont typeface="Wingdings" pitchFamily="2" charset="2"/>
        <a:buChar char=""/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777490" indent="-308610" algn="l" defTabSz="1028700" rtl="0" eaLnBrk="1" latinLnBrk="0" hangingPunct="1">
        <a:spcBef>
          <a:spcPts val="450"/>
        </a:spcBef>
        <a:buClr>
          <a:schemeClr val="accent1"/>
        </a:buClr>
        <a:buFont typeface="Wingdings" pitchFamily="2" charset="2"/>
        <a:buChar char=""/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3137535" indent="-308610" algn="l" defTabSz="1028700" rtl="0" eaLnBrk="1" latinLnBrk="0" hangingPunct="1">
        <a:spcBef>
          <a:spcPts val="450"/>
        </a:spcBef>
        <a:buClr>
          <a:schemeClr val="accent1"/>
        </a:buClr>
        <a:buFont typeface="Wingdings" pitchFamily="2" charset="2"/>
        <a:buChar char=""/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308610" algn="l" defTabSz="1028700" rtl="0" eaLnBrk="1" latinLnBrk="0" hangingPunct="1">
        <a:spcBef>
          <a:spcPts val="450"/>
        </a:spcBef>
        <a:buClr>
          <a:schemeClr val="accent1"/>
        </a:buClr>
        <a:buFont typeface="Wingdings" pitchFamily="2" charset="2"/>
        <a:buChar char=""/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radiopaedia.org/articles/periosteal-reaction?lang=us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6025" y="428628"/>
            <a:ext cx="8743950" cy="1371599"/>
          </a:xfrm>
        </p:spPr>
        <p:txBody>
          <a:bodyPr/>
          <a:lstStyle/>
          <a:p>
            <a:r>
              <a:rPr lang="en-GB" b="1" dirty="0"/>
              <a:t>Kenya Medical training college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5950" y="1800225"/>
            <a:ext cx="9772650" cy="5657850"/>
          </a:xfrm>
        </p:spPr>
        <p:txBody>
          <a:bodyPr>
            <a:normAutofit fontScale="85000" lnSpcReduction="10000"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Faculty of Clinical Sciences</a:t>
            </a:r>
            <a:endParaRPr lang="en-GB" sz="3600" b="1" dirty="0">
              <a:solidFill>
                <a:schemeClr val="tx1"/>
              </a:solidFill>
            </a:endParaRPr>
          </a:p>
          <a:p>
            <a:r>
              <a:rPr lang="en-US" sz="3600" b="1" dirty="0">
                <a:solidFill>
                  <a:schemeClr val="tx1"/>
                </a:solidFill>
              </a:rPr>
              <a:t>Department Of Orthopaedics and Trauma Medicine</a:t>
            </a:r>
            <a:endParaRPr lang="en-GB" sz="3600" b="1" dirty="0">
              <a:solidFill>
                <a:schemeClr val="tx1"/>
              </a:solidFill>
            </a:endParaRPr>
          </a:p>
          <a:p>
            <a:r>
              <a:rPr lang="en-GB" sz="3600" b="1" dirty="0">
                <a:solidFill>
                  <a:schemeClr val="tx1"/>
                </a:solidFill>
              </a:rPr>
              <a:t>                                                  General Orthopaedics I</a:t>
            </a:r>
          </a:p>
          <a:p>
            <a:pPr algn="r"/>
            <a:r>
              <a:rPr lang="en-GB" sz="5400" b="1" dirty="0"/>
              <a:t>Osteomyelitis</a:t>
            </a:r>
            <a:r>
              <a:rPr lang="en-GB" sz="5400" b="1" dirty="0">
                <a:solidFill>
                  <a:schemeClr val="tx1"/>
                </a:solidFill>
              </a:rPr>
              <a:t> </a:t>
            </a:r>
            <a:r>
              <a:rPr lang="en-GB" sz="3600" b="1" dirty="0">
                <a:solidFill>
                  <a:schemeClr val="tx1"/>
                </a:solidFill>
              </a:rPr>
              <a:t>         </a:t>
            </a:r>
          </a:p>
          <a:p>
            <a:r>
              <a:rPr lang="en-GB" sz="3600" b="1" dirty="0">
                <a:solidFill>
                  <a:schemeClr val="tx1"/>
                </a:solidFill>
              </a:rPr>
              <a:t>                                                                                       By  </a:t>
            </a:r>
          </a:p>
          <a:p>
            <a:r>
              <a:rPr lang="en-GB" sz="3600" b="1" dirty="0">
                <a:solidFill>
                  <a:schemeClr val="tx1"/>
                </a:solidFill>
              </a:rPr>
              <a:t>                                                                 Gideon Sifirino</a:t>
            </a:r>
          </a:p>
          <a:p>
            <a:r>
              <a:rPr lang="en-GB" sz="3600" b="1" dirty="0">
                <a:solidFill>
                  <a:schemeClr val="tx1"/>
                </a:solidFill>
              </a:rPr>
              <a:t>                       </a:t>
            </a:r>
          </a:p>
          <a:p>
            <a:r>
              <a:rPr lang="en-GB" sz="3600" b="1" dirty="0">
                <a:solidFill>
                  <a:schemeClr val="tx1"/>
                </a:solidFill>
              </a:rPr>
              <a:t>                                                 Class: </a:t>
            </a:r>
            <a:r>
              <a:rPr lang="en-US" sz="3600" b="1" dirty="0"/>
              <a:t>Orthotrauma med</a:t>
            </a:r>
            <a:endParaRPr lang="en-GB" sz="3600" b="1" dirty="0">
              <a:solidFill>
                <a:schemeClr val="tx1"/>
              </a:solidFill>
            </a:endParaRPr>
          </a:p>
          <a:p>
            <a:r>
              <a:rPr lang="en-US" sz="3600" b="1" dirty="0">
                <a:solidFill>
                  <a:schemeClr val="tx1"/>
                </a:solidFill>
              </a:rPr>
              <a:t>                                             </a:t>
            </a:r>
            <a:endParaRPr lang="en-GB" sz="3600" b="1" dirty="0">
              <a:solidFill>
                <a:schemeClr val="tx1"/>
              </a:solidFill>
            </a:endParaRPr>
          </a:p>
          <a:p>
            <a:endParaRPr lang="en-GB" sz="36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14651" y="3600450"/>
            <a:ext cx="265747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8853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Predisposing factors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GB" dirty="0">
                <a:solidFill>
                  <a:srgbClr val="002060"/>
                </a:solidFill>
              </a:rPr>
              <a:t>Age: Common in children and in young</a:t>
            </a:r>
          </a:p>
          <a:p>
            <a:pPr>
              <a:buBlip>
                <a:blip r:embed="rId2"/>
              </a:buBlip>
            </a:pPr>
            <a:r>
              <a:rPr lang="en-GB" dirty="0">
                <a:solidFill>
                  <a:srgbClr val="0070C0"/>
                </a:solidFill>
              </a:rPr>
              <a:t>Sex: M: F ratio is 5:1. </a:t>
            </a:r>
          </a:p>
          <a:p>
            <a:pPr>
              <a:buBlip>
                <a:blip r:embed="rId2"/>
              </a:buBlip>
            </a:pPr>
            <a:r>
              <a:rPr lang="en-GB" dirty="0">
                <a:solidFill>
                  <a:srgbClr val="00B0F0"/>
                </a:solidFill>
              </a:rPr>
              <a:t>Trauma</a:t>
            </a:r>
          </a:p>
          <a:p>
            <a:pPr>
              <a:buBlip>
                <a:blip r:embed="rId2"/>
              </a:buBlip>
            </a:pP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Location: Metaphysis of a long bone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Poor nutritional status: General debility and malnutrition</a:t>
            </a:r>
          </a:p>
          <a:p>
            <a:pPr>
              <a:buBlip>
                <a:blip r:embed="rId2"/>
              </a:buBlip>
            </a:pPr>
            <a:r>
              <a:rPr lang="en-GB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Organisms </a:t>
            </a: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              (Shenoy, 2010).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285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4D2D91-5D28-4DA2-99FC-A5341800D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150" dirty="0"/>
              <a:t>Treatment consists of fenestration(</a:t>
            </a:r>
            <a:r>
              <a:rPr lang="en-US" sz="3150" i="1" dirty="0"/>
              <a:t>Opening</a:t>
            </a:r>
          </a:p>
          <a:p>
            <a:pPr marL="0" indent="0">
              <a:buNone/>
            </a:pPr>
            <a:r>
              <a:rPr lang="en-US" sz="3150" i="1" dirty="0"/>
              <a:t>in the surface of an organ</a:t>
            </a:r>
            <a:r>
              <a:rPr lang="en-US" sz="3150" dirty="0"/>
              <a:t>) of</a:t>
            </a:r>
          </a:p>
          <a:p>
            <a:pPr marL="0" indent="0">
              <a:buNone/>
            </a:pPr>
            <a:r>
              <a:rPr lang="en-US" sz="3150" dirty="0"/>
              <a:t> sclerotic bone and appropriate antibiotics </a:t>
            </a:r>
          </a:p>
          <a:p>
            <a:pPr marL="0" indent="0">
              <a:buNone/>
            </a:pPr>
            <a:r>
              <a:rPr lang="en-US" sz="3150" dirty="0"/>
              <a:t>should be given.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BA9683-4903-4DE8-2B88-97A897F3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</a:t>
            </a:r>
          </a:p>
        </p:txBody>
      </p:sp>
    </p:spTree>
    <p:extLst>
      <p:ext uri="{BB962C8B-B14F-4D97-AF65-F5344CB8AC3E}">
        <p14:creationId xmlns:p14="http://schemas.microsoft.com/office/powerpoint/2010/main" val="17536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35E0B2-2B4E-7729-AA4B-45538330B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onset of tuberculosis foci </a:t>
            </a:r>
          </a:p>
          <a:p>
            <a:pPr marL="0" indent="0">
              <a:buNone/>
            </a:pPr>
            <a:r>
              <a:rPr lang="en-US" sz="3600" dirty="0"/>
              <a:t>is within the bone.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AD8D4E-160C-2A7C-BFF6-D20374C6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b="1" dirty="0"/>
              <a:t>Tubercular Osteomyelitis</a:t>
            </a:r>
          </a:p>
        </p:txBody>
      </p:sp>
    </p:spTree>
    <p:extLst>
      <p:ext uri="{BB962C8B-B14F-4D97-AF65-F5344CB8AC3E}">
        <p14:creationId xmlns:p14="http://schemas.microsoft.com/office/powerpoint/2010/main" val="168315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288DCE-396C-44B8-9496-A308779B6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Deficient anastomosis of the osseous arteries </a:t>
            </a:r>
          </a:p>
          <a:p>
            <a:pPr marL="0" indent="0">
              <a:buNone/>
            </a:pPr>
            <a:r>
              <a:rPr lang="en-US" sz="3600" dirty="0"/>
              <a:t>in childhood, and thrombosis caused </a:t>
            </a:r>
          </a:p>
          <a:p>
            <a:pPr marL="0" indent="0">
              <a:buNone/>
            </a:pPr>
            <a:r>
              <a:rPr lang="en-US" sz="3600" dirty="0"/>
              <a:t>by tubercular pathology may lead </a:t>
            </a:r>
          </a:p>
          <a:p>
            <a:pPr marL="0" indent="0">
              <a:buNone/>
            </a:pPr>
            <a:r>
              <a:rPr lang="en-US" sz="3600" dirty="0"/>
              <a:t>to sequestration of a major part </a:t>
            </a:r>
          </a:p>
          <a:p>
            <a:pPr marL="0" indent="0">
              <a:buNone/>
            </a:pPr>
            <a:r>
              <a:rPr lang="en-US" sz="3600" dirty="0"/>
              <a:t>of the diaphysis.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9869F0-38BD-401D-834B-78C04C09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b="1" dirty="0"/>
              <a:t>Pathology</a:t>
            </a:r>
            <a:br>
              <a:rPr lang="en-US" sz="4950" b="1" dirty="0"/>
            </a:br>
            <a:endParaRPr lang="en-US" sz="4950" b="1" dirty="0"/>
          </a:p>
        </p:txBody>
      </p:sp>
    </p:spTree>
    <p:extLst>
      <p:ext uri="{BB962C8B-B14F-4D97-AF65-F5344CB8AC3E}">
        <p14:creationId xmlns:p14="http://schemas.microsoft.com/office/powerpoint/2010/main" val="23234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452735-1ACD-473B-A1A1-1FB76B45F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Pain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Swelling is warm and tender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i="1" dirty="0"/>
              <a:t>There may be a </a:t>
            </a:r>
            <a:r>
              <a:rPr lang="en-US" sz="3600" b="1" i="1" dirty="0"/>
              <a:t>cold abscess </a:t>
            </a:r>
          </a:p>
          <a:p>
            <a:pPr marL="0" indent="0">
              <a:buNone/>
            </a:pPr>
            <a:r>
              <a:rPr lang="en-US" sz="3600" i="1" dirty="0"/>
              <a:t>or sinus formation or an ulcer.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Enlargement of regional lymph nodes.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984ACC-2940-4DF4-9311-E1BF377B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b="1" dirty="0"/>
              <a:t>Clinical Features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791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F5E1DE-300F-4286-8472-4D62C5DBB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rgbClr val="3D3D3D"/>
                </a:solidFill>
                <a:latin typeface="Open Sans" panose="020B0606030504020204" pitchFamily="34" charset="0"/>
              </a:rPr>
              <a:t>Plain radiographs can be normal in early infection and when abnormal can show: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3D3D3D"/>
                </a:solidFill>
                <a:latin typeface="Open Sans" panose="020B0606030504020204" pitchFamily="34" charset="0"/>
              </a:rPr>
              <a:t>Eccentric lytic lesion with minimal or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3D3D3D"/>
                </a:solidFill>
                <a:latin typeface="Open Sans" panose="020B0606030504020204" pitchFamily="34" charset="0"/>
              </a:rPr>
              <a:t>no 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periosteal reaction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Open Sans" panose="020B0606030504020204" pitchFamily="34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3D3D3D"/>
                </a:solidFill>
                <a:latin typeface="Open Sans" panose="020B0606030504020204" pitchFamily="34" charset="0"/>
              </a:rPr>
              <a:t>A cortical defect may be present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3D3D3D"/>
                </a:solidFill>
                <a:latin typeface="Open Sans" panose="020B0606030504020204" pitchFamily="34" charset="0"/>
              </a:rPr>
              <a:t>Local 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osteopenia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CA535A-F7E2-4F72-A705-EB4F088A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Radiographs</a:t>
            </a:r>
          </a:p>
        </p:txBody>
      </p:sp>
    </p:spTree>
    <p:extLst>
      <p:ext uri="{BB962C8B-B14F-4D97-AF65-F5344CB8AC3E}">
        <p14:creationId xmlns:p14="http://schemas.microsoft.com/office/powerpoint/2010/main" val="204183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0412CA-D1B3-4B08-A151-EFD94AE4C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Radiographs cavities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Little sclerosis (honeycomb appearance)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Soft tissue swelling of anteroposterior and </a:t>
            </a:r>
          </a:p>
          <a:p>
            <a:pPr marL="0" indent="0">
              <a:buNone/>
            </a:pPr>
            <a:r>
              <a:rPr lang="en-US" sz="3600" dirty="0"/>
              <a:t>lateral views of the affected part </a:t>
            </a:r>
          </a:p>
          <a:p>
            <a:pPr marL="0" indent="0">
              <a:buNone/>
            </a:pPr>
            <a:r>
              <a:rPr lang="en-US" sz="3600" dirty="0"/>
              <a:t>show irregular swelling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DBB65E-A561-4D82-AD1B-F5AB64E1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b="1" dirty="0"/>
              <a:t>Cont’d </a:t>
            </a:r>
          </a:p>
        </p:txBody>
      </p:sp>
    </p:spTree>
    <p:extLst>
      <p:ext uri="{BB962C8B-B14F-4D97-AF65-F5344CB8AC3E}">
        <p14:creationId xmlns:p14="http://schemas.microsoft.com/office/powerpoint/2010/main" val="3781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04D5BD-EB2E-4518-AEA7-EA4B634FF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Chronic Pyogenic Osteomyelitis</a:t>
            </a:r>
          </a:p>
          <a:p>
            <a:r>
              <a:rPr lang="en-US" sz="3600" dirty="0"/>
              <a:t>Brodie Abscess </a:t>
            </a:r>
          </a:p>
          <a:p>
            <a:r>
              <a:rPr lang="en-US" sz="3600" dirty="0"/>
              <a:t>Bone Tumor 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EE7F5D-977F-456F-8319-799903B5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95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</a:br>
            <a:r>
              <a:rPr lang="en-US" sz="495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  <a:t>Differential diagnosis</a:t>
            </a:r>
            <a:br>
              <a:rPr lang="en-US" sz="4950" b="1" dirty="0">
                <a:solidFill>
                  <a:schemeClr val="tx1">
                    <a:lumMod val="95000"/>
                    <a:lumOff val="5000"/>
                  </a:schemeClr>
                </a:solidFill>
                <a:latin typeface="Open Sans" panose="020B0606030504020204" pitchFamily="34" charset="0"/>
              </a:rPr>
            </a:b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61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47099C-6C45-4A23-96D0-A78C24430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Over mandible (or head - neck region) – Actinomycosis</a:t>
            </a:r>
          </a:p>
          <a:p>
            <a:r>
              <a:rPr lang="en-US" sz="3600" dirty="0"/>
              <a:t>On Foot – Madura foot/</a:t>
            </a:r>
            <a:r>
              <a:rPr lang="en-US" sz="3600" dirty="0" err="1"/>
              <a:t>Maduromycosis</a:t>
            </a:r>
            <a:r>
              <a:rPr lang="en-US" sz="3600" dirty="0"/>
              <a:t> </a:t>
            </a:r>
          </a:p>
          <a:p>
            <a:r>
              <a:rPr lang="en-US" sz="3600" dirty="0"/>
              <a:t>Paronychia – infection of nail bed Staph, or </a:t>
            </a:r>
            <a:r>
              <a:rPr lang="en-US" sz="3600" dirty="0" err="1"/>
              <a:t>S.Aureus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FB200C-1A45-4364-A16E-6BE4A04B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b="1" dirty="0"/>
              <a:t>Swelling With Multiple Discharging Sinus</a:t>
            </a:r>
          </a:p>
        </p:txBody>
      </p:sp>
    </p:spTree>
    <p:extLst>
      <p:ext uri="{BB962C8B-B14F-4D97-AF65-F5344CB8AC3E}">
        <p14:creationId xmlns:p14="http://schemas.microsoft.com/office/powerpoint/2010/main" val="253945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417C45-EA47-4E3E-A769-CE1B326D0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Felon – infection of pulp space, </a:t>
            </a:r>
            <a:r>
              <a:rPr lang="en-US" sz="3600" dirty="0" err="1"/>
              <a:t>S.Aureus</a:t>
            </a:r>
            <a:r>
              <a:rPr lang="en-US" sz="3600" dirty="0"/>
              <a:t>, most commonly affects thumb &gt; Index finger </a:t>
            </a:r>
          </a:p>
          <a:p>
            <a:r>
              <a:rPr lang="en-US" sz="3600" dirty="0"/>
              <a:t>Infectious Tenosynovitis–Staph Aureus.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D010D9-CF96-443B-BDF7-2FD194B5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950" b="1" dirty="0"/>
              <a:t>Cont’d </a:t>
            </a:r>
          </a:p>
        </p:txBody>
      </p:sp>
    </p:spTree>
    <p:extLst>
      <p:ext uri="{BB962C8B-B14F-4D97-AF65-F5344CB8AC3E}">
        <p14:creationId xmlns:p14="http://schemas.microsoft.com/office/powerpoint/2010/main" val="406315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347504-7B0E-A678-E9A5-EF1B0BE92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3600" dirty="0"/>
              <a:t>                          THANK YOU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6D2399-7FFE-C784-23BF-64DD44AB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 </a:t>
            </a:r>
          </a:p>
        </p:txBody>
      </p:sp>
    </p:spTree>
    <p:extLst>
      <p:ext uri="{BB962C8B-B14F-4D97-AF65-F5344CB8AC3E}">
        <p14:creationId xmlns:p14="http://schemas.microsoft.com/office/powerpoint/2010/main" val="265172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Risk factors</a:t>
            </a:r>
            <a:br>
              <a:rPr lang="en-GB" b="1" dirty="0"/>
            </a:b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dirty="0"/>
              <a:t>Recent trauma or surgery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Immunocompromised patients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Illicit IV drug use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Poor vascular supply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GB" dirty="0"/>
              <a:t>Systemic conditions such as diabetes and sickle cell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Peripheral neuropathy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               (Shenoy, 2010).</a:t>
            </a:r>
          </a:p>
        </p:txBody>
      </p:sp>
    </p:spTree>
    <p:extLst>
      <p:ext uri="{BB962C8B-B14F-4D97-AF65-F5344CB8AC3E}">
        <p14:creationId xmlns:p14="http://schemas.microsoft.com/office/powerpoint/2010/main" val="50830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Timing classification</a:t>
            </a:r>
          </a:p>
          <a:p>
            <a:pPr>
              <a:buFont typeface="Wingdings" pitchFamily="2" charset="2"/>
              <a:buChar char="v"/>
            </a:pPr>
            <a:r>
              <a:rPr lang="en-GB" i="1" dirty="0"/>
              <a:t>Acute Osteomyelitis</a:t>
            </a:r>
          </a:p>
          <a:p>
            <a:pPr marL="0" indent="0">
              <a:buNone/>
            </a:pPr>
            <a:r>
              <a:rPr lang="en-GB" dirty="0"/>
              <a:t>Within 2 weeks</a:t>
            </a:r>
          </a:p>
          <a:p>
            <a:pPr>
              <a:buFont typeface="Wingdings" pitchFamily="2" charset="2"/>
              <a:buChar char="v"/>
            </a:pPr>
            <a:r>
              <a:rPr lang="en-GB" i="1" dirty="0"/>
              <a:t>Sub-acute Osteomyelitis</a:t>
            </a:r>
          </a:p>
          <a:p>
            <a:pPr marL="0" indent="0">
              <a:buNone/>
            </a:pPr>
            <a:r>
              <a:rPr lang="en-GB" dirty="0"/>
              <a:t>Within one to several months</a:t>
            </a:r>
          </a:p>
          <a:p>
            <a:pPr>
              <a:buFont typeface="Wingdings" pitchFamily="2" charset="2"/>
              <a:buChar char="v"/>
            </a:pPr>
            <a:r>
              <a:rPr lang="en-GB" i="1" dirty="0"/>
              <a:t>Chronic Osteomyelitis</a:t>
            </a:r>
          </a:p>
          <a:p>
            <a:pPr marL="0" indent="0">
              <a:buNone/>
            </a:pPr>
            <a:r>
              <a:rPr lang="en-GB" dirty="0"/>
              <a:t>After several months</a:t>
            </a:r>
          </a:p>
          <a:p>
            <a:pPr marL="0" indent="0">
              <a:buNone/>
            </a:pPr>
            <a:r>
              <a:rPr lang="en-US" dirty="0"/>
              <a:t>                                      (www.orthobullets.com,  2022)</a:t>
            </a:r>
          </a:p>
          <a:p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Classification</a:t>
            </a:r>
            <a:br>
              <a:rPr lang="en-GB" b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684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E518AA-2A70-B4D3-DDC2-54CB7C7B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125"/>
              </a:spcBef>
              <a:defRPr/>
            </a:pPr>
            <a:r>
              <a:rPr lang="en-GB" sz="3600" b="1" dirty="0">
                <a:solidFill>
                  <a:prstClr val="black"/>
                </a:solidFill>
                <a:latin typeface="Book Antiqua"/>
                <a:ea typeface="+mn-ea"/>
                <a:cs typeface="+mn-cs"/>
              </a:rPr>
              <a:t>Cierny-Mader Classification</a:t>
            </a:r>
            <a:br>
              <a:rPr lang="en-GB" sz="3150" b="1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68AC92-11CA-BA20-4503-939E335778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2486025"/>
            <a:ext cx="3171825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280DCA-6D3D-E1DD-7DDF-1F22BAC3B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486024"/>
            <a:ext cx="411480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46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3A8F15-01D3-EBD5-5E37-83FD79E9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9A27D72-735E-637F-C460-A59DD20C13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898602"/>
            <a:ext cx="4457700" cy="595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0004705B-8280-E0C0-982D-B5709A44F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753" y="1028702"/>
            <a:ext cx="4457699" cy="582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77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2753199"/>
              </p:ext>
            </p:extLst>
          </p:nvPr>
        </p:nvGraphicFramePr>
        <p:xfrm>
          <a:off x="1885950" y="428627"/>
          <a:ext cx="9944100" cy="600075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845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9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12362">
                <a:tc>
                  <a:txBody>
                    <a:bodyPr/>
                    <a:lstStyle/>
                    <a:p>
                      <a:pPr algn="just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GB" sz="3200" dirty="0">
                          <a:effectLst/>
                        </a:rPr>
                        <a:t>Cierny-Mader Classification</a:t>
                      </a:r>
                      <a:endParaRPr lang="en-GB" sz="3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3200" dirty="0">
                          <a:effectLst/>
                        </a:rPr>
                        <a:t>Anatomic Location</a:t>
                      </a:r>
                      <a:endParaRPr lang="en-GB" sz="3200" b="1" i="1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77153" marR="7715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70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3200" dirty="0">
                          <a:effectLst/>
                        </a:rPr>
                        <a:t>Stage 1</a:t>
                      </a:r>
                      <a:endParaRPr lang="en-GB" sz="3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effectLst/>
                        </a:rPr>
                        <a:t>Medullary</a:t>
                      </a:r>
                      <a:endParaRPr lang="en-GB" sz="3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70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effectLst/>
                        </a:rPr>
                        <a:t>Stage 2</a:t>
                      </a:r>
                      <a:endParaRPr lang="en-GB" sz="3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effectLst/>
                        </a:rPr>
                        <a:t>Superficial</a:t>
                      </a:r>
                      <a:endParaRPr lang="en-GB" sz="3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70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effectLst/>
                        </a:rPr>
                        <a:t>Stage 3</a:t>
                      </a:r>
                      <a:endParaRPr lang="en-GB" sz="3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effectLst/>
                        </a:rPr>
                        <a:t>Localized</a:t>
                      </a:r>
                      <a:endParaRPr lang="en-GB" sz="3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709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3200">
                          <a:effectLst/>
                        </a:rPr>
                        <a:t>Stage 4</a:t>
                      </a:r>
                      <a:endParaRPr lang="en-GB" sz="32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3200" dirty="0">
                          <a:effectLst/>
                        </a:rPr>
                        <a:t>Diffuse</a:t>
                      </a:r>
                      <a:endParaRPr lang="en-GB" sz="3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14500" y="6600825"/>
            <a:ext cx="10287000" cy="1028700"/>
          </a:xfrm>
        </p:spPr>
        <p:txBody>
          <a:bodyPr/>
          <a:lstStyle/>
          <a:p>
            <a:r>
              <a:rPr lang="en-GB" sz="315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Cierny-Mader classification</a:t>
            </a:r>
            <a:endParaRPr lang="en-US" sz="31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897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3526269"/>
              </p:ext>
            </p:extLst>
          </p:nvPr>
        </p:nvGraphicFramePr>
        <p:xfrm>
          <a:off x="1800222" y="857251"/>
          <a:ext cx="10115552" cy="5007907"/>
        </p:xfrm>
        <a:graphic>
          <a:graphicData uri="http://schemas.openxmlformats.org/drawingml/2006/table">
            <a:tbl>
              <a:tblPr firstRow="1" firstCol="1" bandRow="1"/>
              <a:tblGrid>
                <a:gridCol w="5057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7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7719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GB" sz="2700">
                          <a:solidFill>
                            <a:srgbClr val="232323"/>
                          </a:solidFill>
                          <a:effectLst/>
                          <a:latin typeface="Bahnschrift SemiBold" pitchFamily="34" charset="0"/>
                          <a:ea typeface="Times New Roman"/>
                          <a:cs typeface="Times New Roman"/>
                        </a:rPr>
                        <a:t> </a:t>
                      </a:r>
                      <a:endParaRPr lang="en-GB" sz="2700">
                        <a:solidFill>
                          <a:srgbClr val="000000"/>
                        </a:solidFill>
                        <a:effectLst/>
                        <a:latin typeface="Bahnschrift SemiBold" pitchFamily="34" charset="0"/>
                        <a:ea typeface="Calibri"/>
                        <a:cs typeface="Times New Roman"/>
                      </a:endParaRPr>
                    </a:p>
                  </a:txBody>
                  <a:tcPr marL="77153" marR="771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GB" sz="2700" dirty="0">
                          <a:solidFill>
                            <a:srgbClr val="232323"/>
                          </a:solidFill>
                          <a:effectLst/>
                          <a:latin typeface="Bahnschrift SemiBold" pitchFamily="34" charset="0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en-GB" sz="2700" b="1" i="1" dirty="0">
                          <a:solidFill>
                            <a:srgbClr val="000000"/>
                          </a:solidFill>
                          <a:effectLst/>
                          <a:latin typeface="Bahnschrift SemiBold" pitchFamily="34" charset="0"/>
                          <a:ea typeface="Times New Roman"/>
                          <a:cs typeface="Times New Roman"/>
                        </a:rPr>
                        <a:t>Host type</a:t>
                      </a:r>
                    </a:p>
                  </a:txBody>
                  <a:tcPr marL="77153" marR="771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994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GB" sz="2700">
                          <a:solidFill>
                            <a:srgbClr val="000000"/>
                          </a:solidFill>
                          <a:effectLst/>
                          <a:latin typeface="Bahnschrift SemiBold" pitchFamily="34" charset="0"/>
                          <a:ea typeface="Times New Roman"/>
                          <a:cs typeface="Times New Roman"/>
                        </a:rPr>
                        <a:t>Type A</a:t>
                      </a:r>
                      <a:endParaRPr lang="en-GB" sz="2700">
                        <a:solidFill>
                          <a:srgbClr val="000000"/>
                        </a:solidFill>
                        <a:effectLst/>
                        <a:latin typeface="Bahnschrift SemiBold" pitchFamily="34" charset="0"/>
                        <a:ea typeface="Calibri"/>
                        <a:cs typeface="Times New Roman"/>
                      </a:endParaRPr>
                    </a:p>
                  </a:txBody>
                  <a:tcPr marL="77153" marR="771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GB" sz="2700" b="1" dirty="0">
                          <a:solidFill>
                            <a:srgbClr val="000000"/>
                          </a:solidFill>
                          <a:effectLst/>
                          <a:latin typeface="Bahnschrift SemiBold" pitchFamily="34" charset="0"/>
                          <a:ea typeface="Times New Roman"/>
                          <a:cs typeface="Times New Roman"/>
                        </a:rPr>
                        <a:t>Normal</a:t>
                      </a:r>
                      <a:endParaRPr lang="en-GB" sz="2700" b="1" dirty="0">
                        <a:solidFill>
                          <a:srgbClr val="000000"/>
                        </a:solidFill>
                        <a:effectLst/>
                        <a:latin typeface="Bahnschrift SemiBold" pitchFamily="34" charset="0"/>
                        <a:ea typeface="Calibri"/>
                        <a:cs typeface="Times New Roman"/>
                      </a:endParaRPr>
                    </a:p>
                  </a:txBody>
                  <a:tcPr marL="77153" marR="771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1994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GB" sz="2700" dirty="0">
                          <a:solidFill>
                            <a:srgbClr val="000000"/>
                          </a:solidFill>
                          <a:effectLst/>
                          <a:latin typeface="Bahnschrift SemiBold" pitchFamily="34" charset="0"/>
                          <a:ea typeface="Times New Roman"/>
                          <a:cs typeface="Times New Roman"/>
                        </a:rPr>
                        <a:t>Type BL</a:t>
                      </a:r>
                      <a:endParaRPr lang="en-GB" sz="2700" dirty="0">
                        <a:solidFill>
                          <a:srgbClr val="000000"/>
                        </a:solidFill>
                        <a:effectLst/>
                        <a:latin typeface="Bahnschrift SemiBold" pitchFamily="34" charset="0"/>
                        <a:ea typeface="Calibri"/>
                        <a:cs typeface="Times New Roman"/>
                      </a:endParaRPr>
                    </a:p>
                  </a:txBody>
                  <a:tcPr marL="77153" marR="771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GB" sz="2700" dirty="0">
                          <a:solidFill>
                            <a:srgbClr val="000000"/>
                          </a:solidFill>
                          <a:effectLst/>
                          <a:latin typeface="Bahnschrift SemiBold" pitchFamily="34" charset="0"/>
                          <a:ea typeface="Times New Roman"/>
                          <a:cs typeface="Times New Roman"/>
                        </a:rPr>
                        <a:t>Locally compromised</a:t>
                      </a:r>
                      <a:endParaRPr lang="en-GB" sz="2700" dirty="0">
                        <a:solidFill>
                          <a:srgbClr val="000000"/>
                        </a:solidFill>
                        <a:effectLst/>
                        <a:latin typeface="Bahnschrift SemiBold" pitchFamily="34" charset="0"/>
                        <a:ea typeface="Calibri"/>
                        <a:cs typeface="Times New Roman"/>
                      </a:endParaRPr>
                    </a:p>
                  </a:txBody>
                  <a:tcPr marL="77153" marR="771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1994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GB" sz="2700">
                          <a:solidFill>
                            <a:srgbClr val="000000"/>
                          </a:solidFill>
                          <a:effectLst/>
                          <a:latin typeface="Bahnschrift SemiBold" pitchFamily="34" charset="0"/>
                          <a:ea typeface="Times New Roman"/>
                          <a:cs typeface="Times New Roman"/>
                        </a:rPr>
                        <a:t>Type BS</a:t>
                      </a:r>
                      <a:endParaRPr lang="en-GB" sz="2700">
                        <a:solidFill>
                          <a:srgbClr val="000000"/>
                        </a:solidFill>
                        <a:effectLst/>
                        <a:latin typeface="Bahnschrift SemiBold" pitchFamily="34" charset="0"/>
                        <a:ea typeface="Calibri"/>
                        <a:cs typeface="Times New Roman"/>
                      </a:endParaRPr>
                    </a:p>
                  </a:txBody>
                  <a:tcPr marL="77153" marR="771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GB" sz="2700">
                          <a:solidFill>
                            <a:srgbClr val="000000"/>
                          </a:solidFill>
                          <a:effectLst/>
                          <a:latin typeface="Bahnschrift SemiBold" pitchFamily="34" charset="0"/>
                          <a:ea typeface="Times New Roman"/>
                          <a:cs typeface="Times New Roman"/>
                        </a:rPr>
                        <a:t>Systemically compromised</a:t>
                      </a:r>
                      <a:endParaRPr lang="en-GB" sz="2700">
                        <a:solidFill>
                          <a:srgbClr val="000000"/>
                        </a:solidFill>
                        <a:effectLst/>
                        <a:latin typeface="Bahnschrift SemiBold" pitchFamily="34" charset="0"/>
                        <a:ea typeface="Calibri"/>
                        <a:cs typeface="Times New Roman"/>
                      </a:endParaRPr>
                    </a:p>
                  </a:txBody>
                  <a:tcPr marL="77153" marR="771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4206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GB" sz="2700">
                          <a:solidFill>
                            <a:srgbClr val="000000"/>
                          </a:solidFill>
                          <a:effectLst/>
                          <a:latin typeface="Bahnschrift SemiBold" pitchFamily="34" charset="0"/>
                          <a:ea typeface="Times New Roman"/>
                          <a:cs typeface="Times New Roman"/>
                        </a:rPr>
                        <a:t>Type C</a:t>
                      </a:r>
                      <a:endParaRPr lang="en-GB" sz="2700">
                        <a:solidFill>
                          <a:srgbClr val="000000"/>
                        </a:solidFill>
                        <a:effectLst/>
                        <a:latin typeface="Bahnschrift SemiBold" pitchFamily="34" charset="0"/>
                        <a:ea typeface="Calibri"/>
                        <a:cs typeface="Times New Roman"/>
                      </a:endParaRPr>
                    </a:p>
                  </a:txBody>
                  <a:tcPr marL="77153" marR="771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Bef>
                          <a:spcPts val="375"/>
                        </a:spcBef>
                        <a:spcAft>
                          <a:spcPts val="375"/>
                        </a:spcAft>
                      </a:pPr>
                      <a:r>
                        <a:rPr lang="en-GB" sz="2700" dirty="0">
                          <a:solidFill>
                            <a:srgbClr val="000000"/>
                          </a:solidFill>
                          <a:effectLst/>
                          <a:latin typeface="Bahnschrift SemiBold" pitchFamily="34" charset="0"/>
                          <a:ea typeface="Times New Roman"/>
                          <a:cs typeface="Times New Roman"/>
                        </a:rPr>
                        <a:t>Treatment is worse to the patient than infection</a:t>
                      </a:r>
                      <a:endParaRPr lang="en-GB" sz="2700" dirty="0">
                        <a:solidFill>
                          <a:srgbClr val="000000"/>
                        </a:solidFill>
                        <a:effectLst/>
                        <a:latin typeface="Bahnschrift SemiBold" pitchFamily="34" charset="0"/>
                        <a:ea typeface="Calibri"/>
                        <a:cs typeface="Times New Roman"/>
                      </a:endParaRPr>
                    </a:p>
                  </a:txBody>
                  <a:tcPr marL="77153" marR="7715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61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924374-3CC6-8947-460C-ADA93423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rgbClr val="232323"/>
                </a:solidFill>
                <a:latin typeface="Arial" panose="020B0604020202020204" pitchFamily="34" charset="0"/>
              </a:rPr>
            </a:br>
            <a:r>
              <a:rPr lang="en-US" dirty="0">
                <a:solidFill>
                  <a:srgbClr val="232323"/>
                </a:solidFill>
                <a:latin typeface="Arial" panose="020B0604020202020204" pitchFamily="34" charset="0"/>
              </a:rPr>
              <a:t>Associated conditions</a:t>
            </a:r>
            <a:br>
              <a:rPr lang="en-US" dirty="0">
                <a:solidFill>
                  <a:srgbClr val="232323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180DA-6082-3DE5-E048-03F7C20425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>
                <a:solidFill>
                  <a:srgbClr val="232323"/>
                </a:solidFill>
                <a:latin typeface="Arial" panose="020B0604020202020204" pitchFamily="34" charset="0"/>
              </a:rPr>
              <a:t>Orthopedic</a:t>
            </a:r>
            <a:r>
              <a:rPr lang="en-US" b="1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 manifestation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Septic arthritis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Abscess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BBFB37-2343-D6CA-4B42-0F4D39C7642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3150" b="1" dirty="0">
                <a:solidFill>
                  <a:srgbClr val="232323"/>
                </a:solidFill>
                <a:latin typeface="Arial" panose="020B0604020202020204" pitchFamily="34" charset="0"/>
              </a:rPr>
              <a:t>Medical Conditions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Immunosuppression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Dialysis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IV drug use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2323"/>
                </a:solidFill>
                <a:latin typeface="Arial" panose="020B0604020202020204" pitchFamily="34" charset="0"/>
              </a:rPr>
              <a:t>D</a:t>
            </a: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iabetes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Poor nutrition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Vascular disease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59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Blip>
                <a:blip r:embed="rId2"/>
              </a:buBlip>
            </a:pPr>
            <a:r>
              <a:rPr lang="en-GB" dirty="0">
                <a:solidFill>
                  <a:srgbClr val="FF0000"/>
                </a:solidFill>
              </a:rPr>
              <a:t>Brodies abscess</a:t>
            </a:r>
          </a:p>
          <a:p>
            <a:pPr lvl="0">
              <a:buBlip>
                <a:blip r:embed="rId2"/>
              </a:buBlip>
            </a:pPr>
            <a:r>
              <a:rPr lang="en-GB" dirty="0">
                <a:solidFill>
                  <a:srgbClr val="D60093"/>
                </a:solidFill>
              </a:rPr>
              <a:t>Sclerotic osteomyelitis of garre </a:t>
            </a:r>
          </a:p>
          <a:p>
            <a:pPr lvl="0">
              <a:buBlip>
                <a:blip r:embed="rId2"/>
              </a:buBlip>
            </a:pPr>
            <a:r>
              <a:rPr lang="en-GB" dirty="0">
                <a:solidFill>
                  <a:srgbClr val="9966FF"/>
                </a:solidFill>
              </a:rPr>
              <a:t>Tubercular osteomyelitis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                                                         (Ebnezer, 2012).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Osteomyelitis of special importance </a:t>
            </a:r>
            <a:br>
              <a:rPr lang="en-GB" b="1" i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22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                      </a:t>
            </a:r>
            <a:r>
              <a:rPr lang="en-US" sz="8100" b="1" dirty="0"/>
              <a:t>Questions ???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0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850" y="1800225"/>
            <a:ext cx="9258300" cy="5657850"/>
          </a:xfrm>
        </p:spPr>
        <p:txBody>
          <a:bodyPr>
            <a:normAutofit/>
          </a:bodyPr>
          <a:lstStyle/>
          <a:p>
            <a:r>
              <a:rPr lang="en-US" dirty="0"/>
              <a:t>By the end of this presentation the learner should be able to;</a:t>
            </a:r>
          </a:p>
          <a:p>
            <a:r>
              <a:rPr lang="en-US" dirty="0"/>
              <a:t>Define </a:t>
            </a:r>
            <a:r>
              <a:rPr lang="en-GB" dirty="0"/>
              <a:t>Osteomyelitis</a:t>
            </a:r>
          </a:p>
          <a:p>
            <a:r>
              <a:rPr lang="en-GB" dirty="0"/>
              <a:t>State the microbes causing osteomyelitis</a:t>
            </a:r>
          </a:p>
          <a:p>
            <a:r>
              <a:rPr lang="en-GB" dirty="0"/>
              <a:t>Identify mode of Spread </a:t>
            </a:r>
          </a:p>
          <a:p>
            <a:r>
              <a:rPr lang="en-GB" dirty="0"/>
              <a:t>Describe the Predisposing factors to osteomyelitis</a:t>
            </a:r>
          </a:p>
          <a:p>
            <a:r>
              <a:rPr lang="en-US" dirty="0"/>
              <a:t>Identify the risk factors</a:t>
            </a:r>
          </a:p>
          <a:p>
            <a:r>
              <a:rPr lang="en-US" dirty="0"/>
              <a:t>Classify osteomyelitis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outcomes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2414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Osteomyelitis is a bone infection caused by pyogenic organisms. </a:t>
            </a:r>
            <a:r>
              <a:rPr lang="en-GB" dirty="0"/>
              <a:t>Staphylococcus aureus are the major causative microbes. Mode of spread entails haematogenous, contagious spread and direct inoculation. Major classification are acute, sub-acute and chronic osteomyelitis.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923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Ebnezer, J, (2012): Textbook of Orthopedics Fifth Edition:, </a:t>
            </a:r>
            <a:r>
              <a:rPr lang="en-GB" i="1" dirty="0"/>
              <a:t>Jaypee Brothers Medical Publishers (P) Ltd</a:t>
            </a:r>
            <a:r>
              <a:rPr lang="en-GB" dirty="0"/>
              <a:t>.</a:t>
            </a:r>
          </a:p>
          <a:p>
            <a:r>
              <a:rPr lang="en-GB" dirty="0"/>
              <a:t>Duckworth, T, and Blundell, C.M, (2013) Orthopaedics and Fractures Fourth Edition:</a:t>
            </a:r>
            <a:r>
              <a:rPr lang="en-GB" i="1" dirty="0"/>
              <a:t>, Wiley-Blackwell publishers.  </a:t>
            </a:r>
          </a:p>
          <a:p>
            <a:r>
              <a:rPr lang="en-GB" dirty="0"/>
              <a:t>Shenoy, R.M, (2010), </a:t>
            </a:r>
            <a:r>
              <a:rPr lang="en-GB" i="1" dirty="0"/>
              <a:t>Essentials of Orthopedics</a:t>
            </a:r>
            <a:r>
              <a:rPr lang="en-GB" dirty="0"/>
              <a:t>, First Edition: Jaypee Brothers Medical Publishers (P) Ltd</a:t>
            </a:r>
          </a:p>
          <a:p>
            <a:r>
              <a:rPr lang="en-US" dirty="0"/>
              <a:t>www.https//:orthobullets.com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04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the following </a:t>
            </a:r>
          </a:p>
          <a:p>
            <a:pPr marL="642938" indent="-642938">
              <a:buFont typeface="+mj-lt"/>
              <a:buAutoNum type="romanLcPeriod"/>
            </a:pPr>
            <a:r>
              <a:rPr lang="en-US" dirty="0"/>
              <a:t>Acute osteomyelitis </a:t>
            </a:r>
          </a:p>
          <a:p>
            <a:pPr marL="642938" indent="-642938">
              <a:buFont typeface="+mj-lt"/>
              <a:buAutoNum type="romanLcPeriod"/>
            </a:pPr>
            <a:r>
              <a:rPr lang="en-US" dirty="0"/>
              <a:t>Chronic osteomyelitis</a:t>
            </a:r>
          </a:p>
          <a:p>
            <a:pPr marL="0" indent="0">
              <a:buNone/>
            </a:pPr>
            <a:r>
              <a:rPr lang="en-US" dirty="0"/>
              <a:t>Group assignments </a:t>
            </a:r>
          </a:p>
          <a:p>
            <a:pPr marL="0" indent="0">
              <a:buNone/>
            </a:pPr>
            <a:r>
              <a:rPr lang="en-US" dirty="0"/>
              <a:t>Source of information: library and internet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</a:t>
            </a:r>
            <a:r>
              <a:rPr lang="en-US" dirty="0"/>
              <a:t>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841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                              </a:t>
            </a:r>
            <a:r>
              <a:rPr lang="en-US" sz="8100" b="1" dirty="0"/>
              <a:t>Thank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8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a common condition and is usually caused by Staph. Pyogenes, but occasionally by other organisms, e.g. streptococcus, pneumococcus, salmonella and Escherichia coli</a:t>
            </a:r>
          </a:p>
          <a:p>
            <a:pPr marL="0" indent="0">
              <a:buNone/>
            </a:pPr>
            <a:r>
              <a:rPr lang="en-GB" dirty="0"/>
              <a:t>                                         (Hamblen  and Simpson, 2010)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Acute Osteomyelitis </a:t>
            </a:r>
            <a:br>
              <a:rPr lang="en-GB" b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20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D7FD51-786A-46B7-8AAD-D66271C91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3201650" cy="7715250"/>
          </a:xfrm>
        </p:spPr>
      </p:pic>
    </p:spTree>
    <p:extLst>
      <p:ext uri="{BB962C8B-B14F-4D97-AF65-F5344CB8AC3E}">
        <p14:creationId xmlns:p14="http://schemas.microsoft.com/office/powerpoint/2010/main" val="141136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infection usually starts in the </a:t>
            </a:r>
          </a:p>
          <a:p>
            <a:pPr marL="0" indent="0">
              <a:buNone/>
            </a:pPr>
            <a:r>
              <a:rPr lang="en-GB" dirty="0"/>
              <a:t>vascular metaphysis which results in the formation of abscess. </a:t>
            </a:r>
          </a:p>
          <a:p>
            <a:r>
              <a:rPr lang="en-GB" dirty="0"/>
              <a:t>The pus so formed finds its way </a:t>
            </a:r>
          </a:p>
          <a:p>
            <a:pPr marL="0" indent="0">
              <a:buNone/>
            </a:pPr>
            <a:r>
              <a:rPr lang="en-GB" dirty="0"/>
              <a:t>out through the area of least resistance.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Pathology</a:t>
            </a:r>
          </a:p>
        </p:txBody>
      </p:sp>
    </p:spTree>
    <p:extLst>
      <p:ext uri="{BB962C8B-B14F-4D97-AF65-F5344CB8AC3E}">
        <p14:creationId xmlns:p14="http://schemas.microsoft.com/office/powerpoint/2010/main" val="160467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subperiosteal abscess so developed will</a:t>
            </a:r>
          </a:p>
          <a:p>
            <a:pPr marL="0" indent="0">
              <a:buNone/>
            </a:pPr>
            <a:r>
              <a:rPr lang="en-GB" dirty="0"/>
              <a:t>either spread through the soft tissues </a:t>
            </a:r>
          </a:p>
          <a:p>
            <a:pPr marL="0" indent="0">
              <a:buNone/>
            </a:pPr>
            <a:r>
              <a:rPr lang="en-GB" dirty="0"/>
              <a:t>or drain to the outside by </a:t>
            </a:r>
          </a:p>
          <a:p>
            <a:pPr marL="0" indent="0">
              <a:buNone/>
            </a:pPr>
            <a:r>
              <a:rPr lang="en-GB" dirty="0"/>
              <a:t>forming a sinus breaking the skin</a:t>
            </a:r>
          </a:p>
          <a:p>
            <a:pPr marL="0" indent="0">
              <a:buNone/>
            </a:pPr>
            <a:r>
              <a:rPr lang="en-GB" dirty="0"/>
              <a:t>or it will percolate down towards </a:t>
            </a:r>
          </a:p>
          <a:p>
            <a:pPr marL="0" indent="0">
              <a:buNone/>
            </a:pPr>
            <a:r>
              <a:rPr lang="en-GB" dirty="0"/>
              <a:t>the diaphysis between the periosteum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Cont’d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1579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and the cortex and enter the shaft</a:t>
            </a:r>
          </a:p>
          <a:p>
            <a:pPr marL="0" indent="0">
              <a:buNone/>
            </a:pPr>
            <a:r>
              <a:rPr lang="en-GB" dirty="0"/>
              <a:t>through the widened haversian pores due</a:t>
            </a:r>
          </a:p>
          <a:p>
            <a:pPr marL="0" indent="0">
              <a:buNone/>
            </a:pPr>
            <a:r>
              <a:rPr lang="en-GB" dirty="0"/>
              <a:t>to anoxia. </a:t>
            </a:r>
          </a:p>
          <a:p>
            <a:pPr marL="0" indent="0">
              <a:buNone/>
            </a:pPr>
            <a:r>
              <a:rPr lang="en-GB" dirty="0"/>
              <a:t>The growth plate limits spread to the joint.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Cont’d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965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714500" y="514350"/>
            <a:ext cx="10372725" cy="737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4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GB" dirty="0"/>
              <a:t>The word osteomyelitis is derived from </a:t>
            </a:r>
          </a:p>
          <a:p>
            <a:pPr marL="0" indent="0">
              <a:buNone/>
            </a:pPr>
            <a:r>
              <a:rPr lang="en-GB" dirty="0"/>
              <a:t>Osteon (bone) myelo (marrow) itis (inflammation).</a:t>
            </a:r>
          </a:p>
          <a:p>
            <a:pPr>
              <a:buBlip>
                <a:blip r:embed="rId2"/>
              </a:buBlip>
            </a:pPr>
            <a:r>
              <a:rPr lang="en-GB" dirty="0"/>
              <a:t>It is said to be coined by </a:t>
            </a:r>
          </a:p>
          <a:p>
            <a:pPr marL="0" indent="0">
              <a:buNone/>
            </a:pPr>
            <a:r>
              <a:rPr lang="en-GB" dirty="0"/>
              <a:t>Nelaton in the year 1834. Hence </a:t>
            </a:r>
          </a:p>
          <a:p>
            <a:pPr marL="0" indent="0">
              <a:buNone/>
            </a:pPr>
            <a:r>
              <a:rPr lang="en-GB" dirty="0"/>
              <a:t>osteomyelitis is defined as: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Osteomyelitis</a:t>
            </a:r>
          </a:p>
        </p:txBody>
      </p:sp>
    </p:spTree>
    <p:extLst>
      <p:ext uri="{BB962C8B-B14F-4D97-AF65-F5344CB8AC3E}">
        <p14:creationId xmlns:p14="http://schemas.microsoft.com/office/powerpoint/2010/main" val="424159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Common sites  </a:t>
            </a:r>
          </a:p>
          <a:p>
            <a:pPr>
              <a:buFont typeface="Wingdings" pitchFamily="2" charset="2"/>
              <a:buChar char="ü"/>
            </a:pPr>
            <a:r>
              <a:rPr lang="en-GB" dirty="0"/>
              <a:t>Lower end of the femur </a:t>
            </a:r>
          </a:p>
          <a:p>
            <a:pPr>
              <a:buFont typeface="Wingdings" pitchFamily="2" charset="2"/>
              <a:buChar char="ü"/>
            </a:pPr>
            <a:r>
              <a:rPr lang="en-GB" dirty="0"/>
              <a:t>Upper end of the tibia </a:t>
            </a:r>
          </a:p>
          <a:p>
            <a:pPr>
              <a:buFont typeface="Wingdings" pitchFamily="2" charset="2"/>
              <a:buChar char="ü"/>
            </a:pPr>
            <a:r>
              <a:rPr lang="en-GB" dirty="0"/>
              <a:t>End of the humerus </a:t>
            </a:r>
          </a:p>
          <a:p>
            <a:pPr>
              <a:buFont typeface="Wingdings" pitchFamily="2" charset="2"/>
              <a:buChar char="ü"/>
            </a:pPr>
            <a:r>
              <a:rPr lang="en-GB" dirty="0"/>
              <a:t>Radius and ulna </a:t>
            </a:r>
          </a:p>
          <a:p>
            <a:pPr>
              <a:buFont typeface="Wingdings" pitchFamily="2" charset="2"/>
              <a:buChar char="ü"/>
            </a:pPr>
            <a:r>
              <a:rPr lang="en-GB" dirty="0"/>
              <a:t>The vertebral bodies</a:t>
            </a:r>
          </a:p>
          <a:p>
            <a:pPr marL="0" indent="0">
              <a:buNone/>
            </a:pPr>
            <a:r>
              <a:rPr lang="en-GB" dirty="0"/>
              <a:t>                                        (Hamblen  and Simpson, 2010)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Cont’d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772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685800"/>
            <a:ext cx="13544550" cy="6686550"/>
          </a:xfrm>
          <a:prstGeom prst="cloudCallout">
            <a:avLst/>
          </a:prstGeom>
        </p:spPr>
        <p:style>
          <a:lnRef idx="2">
            <a:schemeClr val="dk1">
              <a:shade val="50000"/>
            </a:schemeClr>
          </a:lnRef>
          <a:fillRef idx="1003">
            <a:schemeClr val="l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GB" sz="4950" b="1" i="1" dirty="0"/>
              <a:t> </a:t>
            </a:r>
            <a:r>
              <a:rPr lang="en-GB" sz="4950" b="1" i="1" dirty="0">
                <a:solidFill>
                  <a:srgbClr val="C00000"/>
                </a:solidFill>
              </a:rPr>
              <a:t>Why the metaphysis of a long bone?</a:t>
            </a:r>
          </a:p>
        </p:txBody>
      </p:sp>
    </p:spTree>
    <p:extLst>
      <p:ext uri="{BB962C8B-B14F-4D97-AF65-F5344CB8AC3E}">
        <p14:creationId xmlns:p14="http://schemas.microsoft.com/office/powerpoint/2010/main" val="299719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600" dirty="0"/>
              <a:t>It is said to get entrapped in this region because of the following reasons: </a:t>
            </a:r>
          </a:p>
          <a:p>
            <a:pPr lvl="0"/>
            <a:r>
              <a:rPr lang="en-GB" sz="3600" dirty="0"/>
              <a:t>Metaphysis is more vascular.</a:t>
            </a:r>
          </a:p>
          <a:p>
            <a:pPr lvl="0"/>
            <a:r>
              <a:rPr lang="en-GB" sz="3600" dirty="0"/>
              <a:t>Most of the arteries are end arteries.</a:t>
            </a:r>
          </a:p>
          <a:p>
            <a:pPr lvl="0"/>
            <a:r>
              <a:rPr lang="en-GB" sz="3600" dirty="0"/>
              <a:t>Vessels show a hairpin bend. </a:t>
            </a:r>
          </a:p>
          <a:p>
            <a:pPr lvl="0"/>
            <a:r>
              <a:rPr lang="en-GB" sz="3600" dirty="0"/>
              <a:t>Lumen is of a narrower calibre. </a:t>
            </a:r>
          </a:p>
          <a:p>
            <a:pPr lvl="0"/>
            <a:r>
              <a:rPr lang="en-GB" sz="3600" dirty="0"/>
              <a:t>Relative lack of phagocytosis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</a:rPr>
              <a:t>                                                                   (Shenoy, 2010).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Cont’d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64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Fever, associated with profuse sweating, chills and rigors.</a:t>
            </a:r>
          </a:p>
          <a:p>
            <a:pPr lvl="0"/>
            <a:r>
              <a:rPr lang="en-GB" dirty="0"/>
              <a:t>Pain , localized to metaphysis classically </a:t>
            </a:r>
          </a:p>
          <a:p>
            <a:pPr lvl="0"/>
            <a:r>
              <a:rPr lang="en-GB" dirty="0"/>
              <a:t>Local swelling,  often associated with joint stiffness </a:t>
            </a:r>
          </a:p>
          <a:p>
            <a:pPr lvl="0"/>
            <a:r>
              <a:rPr lang="en-GB" dirty="0"/>
              <a:t>Tenderness,  localized 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Clinical Features of Acute Osteomyelitis </a:t>
            </a:r>
            <a:br>
              <a:rPr lang="en-GB" b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195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Increased pulse </a:t>
            </a:r>
          </a:p>
          <a:p>
            <a:pPr lvl="0"/>
            <a:r>
              <a:rPr lang="en-GB" dirty="0"/>
              <a:t>Local erythema </a:t>
            </a:r>
          </a:p>
          <a:p>
            <a:pPr lvl="0"/>
            <a:r>
              <a:rPr lang="en-GB" dirty="0"/>
              <a:t>Limitation of movement (state of pseudoparalysis)</a:t>
            </a:r>
          </a:p>
          <a:p>
            <a:pPr lvl="0"/>
            <a:r>
              <a:rPr lang="en-GB" dirty="0"/>
              <a:t>Oedema and pus ;a fluctuant mass,</a:t>
            </a:r>
          </a:p>
          <a:p>
            <a:pPr marL="0" indent="0">
              <a:buNone/>
            </a:pPr>
            <a:r>
              <a:rPr lang="en-GB" dirty="0"/>
              <a:t>                              (Duckworth and Blundell, 2013) </a:t>
            </a:r>
            <a:endParaRPr lang="en-GB" b="1" dirty="0">
              <a:solidFill>
                <a:srgbClr val="FF0000"/>
              </a:solidFill>
            </a:endParaRP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Cont’d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824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Laboratory </a:t>
            </a:r>
          </a:p>
          <a:p>
            <a:r>
              <a:rPr lang="en-GB" dirty="0"/>
              <a:t>Haemoglobin; Normal or decreased </a:t>
            </a:r>
          </a:p>
          <a:p>
            <a:r>
              <a:rPr lang="en-GB" dirty="0"/>
              <a:t>ESR; elevated</a:t>
            </a:r>
          </a:p>
          <a:p>
            <a:r>
              <a:rPr lang="en-GB" dirty="0"/>
              <a:t>CRP; elevated</a:t>
            </a:r>
          </a:p>
          <a:p>
            <a:r>
              <a:rPr lang="en-GB" dirty="0"/>
              <a:t>WBCs Neutrophils Increased </a:t>
            </a:r>
          </a:p>
          <a:p>
            <a:r>
              <a:rPr lang="en-GB" dirty="0"/>
              <a:t>Blood culture; positive for the organism</a:t>
            </a:r>
          </a:p>
          <a:p>
            <a:pPr marL="0" indent="0">
              <a:buNone/>
            </a:pPr>
            <a:r>
              <a:rPr lang="en-US" dirty="0"/>
              <a:t>                                       (www.orthobullets.com,  2022)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Investigations</a:t>
            </a:r>
            <a:br>
              <a:rPr lang="en-GB" b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540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X-rays; bone resorption and a periosteal reaction      </a:t>
            </a:r>
            <a:endParaRPr lang="en-GB" b="1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Radiological </a:t>
            </a:r>
            <a:br>
              <a:rPr lang="en-GB" b="1" dirty="0"/>
            </a:b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57550" y="3514725"/>
            <a:ext cx="61722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2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Bone scan, </a:t>
            </a:r>
          </a:p>
          <a:p>
            <a:r>
              <a:rPr lang="en-GB" dirty="0"/>
              <a:t>MRI </a:t>
            </a:r>
          </a:p>
          <a:p>
            <a:r>
              <a:rPr lang="en-GB" dirty="0"/>
              <a:t> CT</a:t>
            </a:r>
          </a:p>
          <a:p>
            <a:r>
              <a:rPr lang="en-GB" dirty="0"/>
              <a:t>Bone scan </a:t>
            </a:r>
          </a:p>
          <a:p>
            <a:r>
              <a:rPr lang="en-GB" dirty="0"/>
              <a:t>Sinograms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                                                                (Ebnezer, 2012).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Cont’d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7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Aim of the treatment is to </a:t>
            </a:r>
          </a:p>
          <a:p>
            <a:pPr marL="0" indent="0">
              <a:buNone/>
            </a:pPr>
            <a:r>
              <a:rPr lang="en-GB" dirty="0"/>
              <a:t>eradicate the infection and prevent the </a:t>
            </a:r>
          </a:p>
          <a:p>
            <a:pPr marL="0" indent="0">
              <a:buNone/>
            </a:pPr>
            <a:r>
              <a:rPr lang="en-GB" dirty="0"/>
              <a:t>development of chronic osteomyelitis.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                                                            (Shenoy, 2010).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Treatment</a:t>
            </a:r>
            <a:br>
              <a:rPr lang="en-GB" b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415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1" dirty="0"/>
              <a:t>Antibiotics therapy in osteomyelitis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a) Antibiotics: Broad spectrum antibiotics</a:t>
            </a:r>
          </a:p>
          <a:p>
            <a:pPr lvl="0">
              <a:buFont typeface="Wingdings" pitchFamily="2" charset="2"/>
              <a:buChar char="v"/>
            </a:pPr>
            <a:r>
              <a:rPr lang="en-GB" dirty="0"/>
              <a:t>Penicillins</a:t>
            </a:r>
          </a:p>
          <a:p>
            <a:pPr lvl="0">
              <a:buFont typeface="Wingdings" pitchFamily="2" charset="2"/>
              <a:buChar char="v"/>
            </a:pPr>
            <a:r>
              <a:rPr lang="en-GB" dirty="0"/>
              <a:t>B-lactamase inhibitors</a:t>
            </a:r>
          </a:p>
          <a:p>
            <a:pPr lvl="0">
              <a:buFont typeface="Wingdings" pitchFamily="2" charset="2"/>
              <a:buChar char="v"/>
            </a:pPr>
            <a:r>
              <a:rPr lang="en-GB" dirty="0"/>
              <a:t>Cephalosporins 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ü"/>
            </a:pPr>
            <a:r>
              <a:rPr lang="en-GB" dirty="0"/>
              <a:t>Parenteral IV antibiotics for 4-6 weeks</a:t>
            </a:r>
          </a:p>
          <a:p>
            <a:pPr lvl="0">
              <a:buFont typeface="Wingdings" pitchFamily="2" charset="2"/>
              <a:buChar char="ü"/>
            </a:pPr>
            <a:r>
              <a:rPr lang="en-GB" dirty="0"/>
              <a:t>Oral antibiotics for 2-4 weeks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            (Ebnezer, 2012).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372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>
                <a:solidFill>
                  <a:srgbClr val="7030A0"/>
                </a:solidFill>
              </a:rPr>
              <a:t>Inflammation of the bone and the</a:t>
            </a: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 bone marrow , (Shenoy, 2010). </a:t>
            </a:r>
          </a:p>
          <a:p>
            <a:r>
              <a:rPr lang="en-GB" dirty="0">
                <a:solidFill>
                  <a:srgbClr val="C00000"/>
                </a:solidFill>
              </a:rPr>
              <a:t>Infection of the bone and bone marrow</a:t>
            </a:r>
          </a:p>
          <a:p>
            <a:pPr lvl="0"/>
            <a:r>
              <a:rPr lang="en-GB" dirty="0">
                <a:solidFill>
                  <a:srgbClr val="002060"/>
                </a:solidFill>
              </a:rPr>
              <a:t>Suppurative process of the bone caused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</a:rPr>
              <a:t> by pyogenic organisms to the cancellous portion of the bone, (Ebnezer, 2012).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Cont’d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2902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b) Drainage of pus: The pus inside </a:t>
            </a:r>
          </a:p>
          <a:p>
            <a:pPr marL="0" indent="0">
              <a:buNone/>
            </a:pPr>
            <a:r>
              <a:rPr lang="en-GB" dirty="0"/>
              <a:t>the bone (bone abscess) has to be</a:t>
            </a:r>
          </a:p>
          <a:p>
            <a:pPr marL="0" indent="0">
              <a:buNone/>
            </a:pPr>
            <a:r>
              <a:rPr lang="en-GB" dirty="0"/>
              <a:t> drained. </a:t>
            </a:r>
          </a:p>
          <a:p>
            <a:pPr marL="0" indent="0">
              <a:buNone/>
            </a:pPr>
            <a:r>
              <a:rPr lang="en-GB" dirty="0"/>
              <a:t>The drainage procedure is known as </a:t>
            </a:r>
            <a:r>
              <a:rPr lang="en-GB" b="1" i="1" dirty="0"/>
              <a:t>decompression.</a:t>
            </a:r>
          </a:p>
          <a:p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Cont’d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076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c) Control of infection: Locally the method </a:t>
            </a:r>
          </a:p>
          <a:p>
            <a:pPr marL="0" indent="0">
              <a:buNone/>
            </a:pPr>
            <a:r>
              <a:rPr lang="en-GB" dirty="0"/>
              <a:t>of continuous </a:t>
            </a:r>
            <a:r>
              <a:rPr lang="en-GB" b="1" i="1" dirty="0"/>
              <a:t>irrigation and suction</a:t>
            </a:r>
          </a:p>
          <a:p>
            <a:endParaRPr lang="en-GB" b="1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Cont’d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93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d) </a:t>
            </a:r>
            <a:r>
              <a:rPr lang="en-GB" b="1" i="1" dirty="0"/>
              <a:t>Immobilization</a:t>
            </a:r>
            <a:r>
              <a:rPr lang="en-GB" dirty="0"/>
              <a:t>: The limb is always immobilized and protected with the help </a:t>
            </a:r>
          </a:p>
          <a:p>
            <a:pPr marL="0" indent="0">
              <a:buNone/>
            </a:pPr>
            <a:r>
              <a:rPr lang="en-GB" dirty="0"/>
              <a:t>of external splint.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Cont’d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43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e) </a:t>
            </a:r>
            <a:r>
              <a:rPr lang="en-GB" b="1" i="1" dirty="0"/>
              <a:t>Eradication of infection</a:t>
            </a:r>
            <a:r>
              <a:rPr lang="en-GB" dirty="0"/>
              <a:t>: Administration of prolonged, adequate and appropriate antibiotic therapy eradicates the focus of infection.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Cont’d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00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Septicaemia and pyemia</a:t>
            </a:r>
          </a:p>
          <a:p>
            <a:r>
              <a:rPr lang="en-GB" dirty="0"/>
              <a:t>Septic arthritis  </a:t>
            </a:r>
          </a:p>
          <a:p>
            <a:r>
              <a:rPr lang="en-GB" dirty="0"/>
              <a:t>Chronic osteomyelitis  </a:t>
            </a:r>
          </a:p>
          <a:p>
            <a:r>
              <a:rPr lang="en-GB" dirty="0">
                <a:solidFill>
                  <a:srgbClr val="FF0000"/>
                </a:solidFill>
              </a:rPr>
              <a:t>Pathological fractures  </a:t>
            </a:r>
          </a:p>
          <a:p>
            <a:r>
              <a:rPr lang="en-GB" dirty="0"/>
              <a:t>Growth disturbances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                                                               (Ebnezer, 2012).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Complications</a:t>
            </a:r>
            <a:br>
              <a:rPr lang="en-GB" b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136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Differential Diagnosis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Acute Septic Arthritis</a:t>
            </a:r>
          </a:p>
          <a:p>
            <a:r>
              <a:rPr lang="en-GB" dirty="0"/>
              <a:t>Scurvy</a:t>
            </a:r>
          </a:p>
          <a:p>
            <a:r>
              <a:rPr lang="en-GB" dirty="0"/>
              <a:t>Acute Anterior Poliomyelitis</a:t>
            </a:r>
          </a:p>
          <a:p>
            <a:r>
              <a:rPr lang="en-GB" dirty="0"/>
              <a:t>Cellulitis</a:t>
            </a:r>
          </a:p>
          <a:p>
            <a:pPr marL="0" indent="0">
              <a:buNone/>
            </a:pPr>
            <a:r>
              <a:rPr lang="en-GB" dirty="0"/>
              <a:t> (Hamblen  and Simpson, 2010)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GB" dirty="0"/>
              <a:t>Erysipelas</a:t>
            </a:r>
          </a:p>
          <a:p>
            <a:r>
              <a:rPr lang="en-GB" dirty="0"/>
              <a:t>Erythema nodosum</a:t>
            </a:r>
          </a:p>
          <a:p>
            <a:r>
              <a:rPr lang="en-GB" dirty="0"/>
              <a:t>Ewing’s sarcoma</a:t>
            </a:r>
          </a:p>
          <a:p>
            <a:r>
              <a:rPr lang="en-GB" dirty="0"/>
              <a:t>Sickle cell anaemia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043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Age: If children. </a:t>
            </a:r>
          </a:p>
          <a:p>
            <a:r>
              <a:rPr lang="en-GB" dirty="0"/>
              <a:t>Agent: If S. aureus. </a:t>
            </a:r>
          </a:p>
          <a:p>
            <a:r>
              <a:rPr lang="en-GB" dirty="0"/>
              <a:t>Site: If nearer to trunk.</a:t>
            </a:r>
          </a:p>
          <a:p>
            <a:r>
              <a:rPr lang="en-GB" dirty="0"/>
              <a:t>Poor prognosis in patients with major nutritional or systemic disorders</a:t>
            </a:r>
          </a:p>
          <a:p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Prognosis </a:t>
            </a:r>
            <a:br>
              <a:rPr lang="en-GB" b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979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66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Chronic osteomyelitis can arise from any one of the following ways: </a:t>
            </a:r>
          </a:p>
          <a:p>
            <a:r>
              <a:rPr lang="en-GB" dirty="0"/>
              <a:t>Sequel of acute osteomyelitis</a:t>
            </a:r>
          </a:p>
          <a:p>
            <a:r>
              <a:rPr lang="en-GB" dirty="0"/>
              <a:t>Following compound fractures</a:t>
            </a:r>
          </a:p>
          <a:p>
            <a:r>
              <a:rPr lang="en-GB" dirty="0"/>
              <a:t>Following surgery on bones and joints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Chronic Osteomyelitis</a:t>
            </a:r>
            <a:br>
              <a:rPr lang="en-GB" b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059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Chronic from the beginning (e.g. tuberculosis, syphilis, Brodie’s abscess)</a:t>
            </a:r>
          </a:p>
          <a:p>
            <a:r>
              <a:rPr lang="en-GB" dirty="0"/>
              <a:t>Anaerobic organisms (sclerosing osteomyelitis of Garre) </a:t>
            </a:r>
          </a:p>
          <a:p>
            <a:r>
              <a:rPr lang="en-GB" dirty="0"/>
              <a:t>Fungal osteomyelitis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Cont’d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978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The infection of bone characterized by progressive inflammatory destruction and apposition of new bone.</a:t>
            </a:r>
          </a:p>
          <a:p>
            <a:pPr lvl="0"/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Infection of bone by pyogenic organisms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Cont’d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22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 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Classification</a:t>
            </a:r>
            <a:br>
              <a:rPr lang="en-GB" b="1" dirty="0"/>
            </a:b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79899" y="1628775"/>
            <a:ext cx="99441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1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B274F8-A605-E16C-5F40-E58C1526F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150" dirty="0"/>
              <a:t>Disease is limited to the medullary cavity.</a:t>
            </a:r>
          </a:p>
          <a:p>
            <a:r>
              <a:rPr lang="en-US" sz="3150" dirty="0"/>
              <a:t>It is often caused by a solitary organism.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0AC683-DDCB-16DF-78C4-673453FA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1:medullary  </a:t>
            </a:r>
          </a:p>
        </p:txBody>
      </p:sp>
    </p:spTree>
    <p:extLst>
      <p:ext uri="{BB962C8B-B14F-4D97-AF65-F5344CB8AC3E}">
        <p14:creationId xmlns:p14="http://schemas.microsoft.com/office/powerpoint/2010/main" val="329413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4DFED5-AFB5-90BD-5373-251199FA2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150" dirty="0"/>
              <a:t>There is involvement of the cortex. </a:t>
            </a:r>
          </a:p>
          <a:p>
            <a:r>
              <a:rPr lang="en-US" sz="3150" dirty="0"/>
              <a:t>The cause is often an adjacent soft </a:t>
            </a:r>
          </a:p>
          <a:p>
            <a:pPr marL="0" indent="0">
              <a:buNone/>
            </a:pPr>
            <a:r>
              <a:rPr lang="en-US" sz="3150" dirty="0"/>
              <a:t>tissue infection.</a:t>
            </a:r>
          </a:p>
          <a:p>
            <a:r>
              <a:rPr lang="en-US" sz="3150" dirty="0"/>
              <a:t>Exposed, infected outer necrotic surface of </a:t>
            </a:r>
          </a:p>
          <a:p>
            <a:pPr marL="0" indent="0">
              <a:buNone/>
            </a:pPr>
            <a:r>
              <a:rPr lang="en-US" sz="3150" dirty="0"/>
              <a:t>bone is observed at the base of a soft tissue wound. </a:t>
            </a:r>
          </a:p>
          <a:p>
            <a:r>
              <a:rPr lang="en-US" sz="3150" dirty="0"/>
              <a:t>Local ischaemia is seen.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F6DD6E-63B4-FD15-151F-B3E319E8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2: superficial </a:t>
            </a:r>
          </a:p>
        </p:txBody>
      </p:sp>
    </p:spTree>
    <p:extLst>
      <p:ext uri="{BB962C8B-B14F-4D97-AF65-F5344CB8AC3E}">
        <p14:creationId xmlns:p14="http://schemas.microsoft.com/office/powerpoint/2010/main" val="60147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F8AA14-85CF-643C-9D20-95FEEAAAD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150" dirty="0"/>
              <a:t>There may be involvement of both the</a:t>
            </a:r>
          </a:p>
          <a:p>
            <a:pPr marL="0" indent="0">
              <a:buNone/>
            </a:pPr>
            <a:r>
              <a:rPr lang="en-US" sz="3150" dirty="0"/>
              <a:t> medulla and cortex, but the bone generally </a:t>
            </a:r>
          </a:p>
          <a:p>
            <a:pPr marL="0" indent="0">
              <a:buNone/>
            </a:pPr>
            <a:r>
              <a:rPr lang="en-US" sz="3150" dirty="0"/>
              <a:t>remains stable, as the infection does </a:t>
            </a:r>
          </a:p>
          <a:p>
            <a:pPr marL="0" indent="0">
              <a:buNone/>
            </a:pPr>
            <a:r>
              <a:rPr lang="en-US" sz="3150" dirty="0"/>
              <a:t>not involve its entire diameter.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366EB9-DBEE-F765-D2B7-537C2AB6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3: localized </a:t>
            </a:r>
          </a:p>
        </p:txBody>
      </p:sp>
    </p:spTree>
    <p:extLst>
      <p:ext uri="{BB962C8B-B14F-4D97-AF65-F5344CB8AC3E}">
        <p14:creationId xmlns:p14="http://schemas.microsoft.com/office/powerpoint/2010/main" val="72902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3A305-1B6B-7B91-51D4-D5EE9EB1E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Disease is extensive. </a:t>
            </a:r>
          </a:p>
          <a:p>
            <a:r>
              <a:rPr lang="en-US" dirty="0"/>
              <a:t>It may occur on both sides of a</a:t>
            </a:r>
          </a:p>
          <a:p>
            <a:pPr marL="0" indent="0">
              <a:buNone/>
            </a:pPr>
            <a:r>
              <a:rPr lang="en-US" dirty="0"/>
              <a:t> non-union or a joint.</a:t>
            </a:r>
          </a:p>
          <a:p>
            <a:r>
              <a:rPr lang="en-US" dirty="0"/>
              <a:t>There is involvement of the entire </a:t>
            </a:r>
          </a:p>
          <a:p>
            <a:pPr marL="0" indent="0">
              <a:buNone/>
            </a:pPr>
            <a:r>
              <a:rPr lang="en-US" dirty="0"/>
              <a:t>thickness of the bone, with loss of stability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23EFB2-BFA3-A3DC-3253-ADB0C5F3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4: diffuse </a:t>
            </a:r>
          </a:p>
        </p:txBody>
      </p:sp>
    </p:spTree>
    <p:extLst>
      <p:ext uri="{BB962C8B-B14F-4D97-AF65-F5344CB8AC3E}">
        <p14:creationId xmlns:p14="http://schemas.microsoft.com/office/powerpoint/2010/main" val="381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D3AD8-8707-1AF1-950E-02FA4EB93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segment of dead bone is termed a sequestrum.</a:t>
            </a:r>
          </a:p>
          <a:p>
            <a:r>
              <a:rPr lang="en-US" dirty="0"/>
              <a:t> In chronic cases this may be walled off</a:t>
            </a:r>
          </a:p>
          <a:p>
            <a:pPr marL="0" indent="0">
              <a:buNone/>
            </a:pPr>
            <a:r>
              <a:rPr lang="en-US" dirty="0"/>
              <a:t> with surrounding live new bone, termed an involucrum. </a:t>
            </a:r>
          </a:p>
          <a:p>
            <a:pPr marL="0" indent="0">
              <a:buNone/>
            </a:pPr>
            <a:r>
              <a:rPr lang="en-US" dirty="0"/>
              <a:t>There may be a connecting sinus between</a:t>
            </a:r>
          </a:p>
          <a:p>
            <a:pPr marL="0" indent="0">
              <a:buNone/>
            </a:pPr>
            <a:r>
              <a:rPr lang="en-US" dirty="0"/>
              <a:t> the sequestrum and the skin surface.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7EADF1-407B-6EDA-DFC9-13218FD9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</a:p>
        </p:txBody>
      </p:sp>
    </p:spTree>
    <p:extLst>
      <p:ext uri="{BB962C8B-B14F-4D97-AF65-F5344CB8AC3E}">
        <p14:creationId xmlns:p14="http://schemas.microsoft.com/office/powerpoint/2010/main" val="77479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32323"/>
                </a:solidFill>
                <a:latin typeface="Roboto" panose="02000000000000000000" pitchFamily="2" charset="0"/>
              </a:rPr>
              <a:t>Periosteal elevation deprives the underlying cortical bone of blood supply leading to </a:t>
            </a:r>
          </a:p>
          <a:p>
            <a:pPr marL="0" indent="0" fontAlgn="base">
              <a:buNone/>
            </a:pPr>
            <a:r>
              <a:rPr lang="en-US" sz="3600" dirty="0">
                <a:solidFill>
                  <a:srgbClr val="232323"/>
                </a:solidFill>
                <a:latin typeface="Roboto" panose="02000000000000000000" pitchFamily="2" charset="0"/>
              </a:rPr>
              <a:t>   necrotic bone (sequestrum)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32323"/>
                </a:solidFill>
                <a:latin typeface="Roboto" panose="02000000000000000000" pitchFamily="2" charset="0"/>
              </a:rPr>
              <a:t>Sequestrum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32323"/>
                </a:solidFill>
                <a:latin typeface="Roboto" panose="02000000000000000000" pitchFamily="2" charset="0"/>
              </a:rPr>
              <a:t>The necrotic bone which has become walled off from its blood supply and can present as a nidus for chronic osteomyelitis </a:t>
            </a:r>
          </a:p>
          <a:p>
            <a:endParaRPr lang="en-GB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Pathogenesis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395707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E40539-BD63-4D31-B740-E32E8C343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32323"/>
                </a:solidFill>
                <a:latin typeface="Roboto" panose="02000000000000000000" pitchFamily="2" charset="0"/>
              </a:rPr>
              <a:t>An outer layer of new bone is </a:t>
            </a:r>
          </a:p>
          <a:p>
            <a:pPr marL="0" indent="0" fontAlgn="base">
              <a:buNone/>
            </a:pPr>
            <a:r>
              <a:rPr lang="en-US" sz="3600" dirty="0">
                <a:solidFill>
                  <a:srgbClr val="232323"/>
                </a:solidFill>
                <a:latin typeface="Roboto" panose="02000000000000000000" pitchFamily="2" charset="0"/>
              </a:rPr>
              <a:t>formed by the periosteum (involucrum)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32323"/>
                </a:solidFill>
                <a:latin typeface="Roboto" panose="02000000000000000000" pitchFamily="2" charset="0"/>
              </a:rPr>
              <a:t>Involucrum </a:t>
            </a:r>
          </a:p>
          <a:p>
            <a:pPr marL="0" indent="0" fontAlgn="base">
              <a:buNone/>
            </a:pPr>
            <a:r>
              <a:rPr lang="en-US" sz="3600" dirty="0">
                <a:solidFill>
                  <a:srgbClr val="232323"/>
                </a:solidFill>
                <a:latin typeface="Roboto" panose="02000000000000000000" pitchFamily="2" charset="0"/>
              </a:rPr>
              <a:t>A layer of new bone growth outside </a:t>
            </a:r>
          </a:p>
          <a:p>
            <a:pPr marL="0" indent="0" fontAlgn="base">
              <a:buNone/>
            </a:pPr>
            <a:r>
              <a:rPr lang="en-US" sz="3600" dirty="0">
                <a:solidFill>
                  <a:srgbClr val="232323"/>
                </a:solidFill>
                <a:latin typeface="Roboto" panose="02000000000000000000" pitchFamily="2" charset="0"/>
              </a:rPr>
              <a:t>existing bone seen in osteomyelitis  </a:t>
            </a:r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EDD48-D533-4A60-8B54-B3BF4DCD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Cont’d </a:t>
            </a:r>
          </a:p>
        </p:txBody>
      </p:sp>
    </p:spTree>
    <p:extLst>
      <p:ext uri="{BB962C8B-B14F-4D97-AF65-F5344CB8AC3E}">
        <p14:creationId xmlns:p14="http://schemas.microsoft.com/office/powerpoint/2010/main" val="317697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1" dirty="0"/>
              <a:t>Types of Sequestrum</a:t>
            </a:r>
            <a:br>
              <a:rPr lang="en-GB" b="1" i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Ivory: syphilitic osteomyelitis</a:t>
            </a:r>
          </a:p>
          <a:p>
            <a:r>
              <a:rPr lang="en-GB" dirty="0"/>
              <a:t>Black: fungal osteomyelitis </a:t>
            </a:r>
          </a:p>
          <a:p>
            <a:r>
              <a:rPr lang="en-GB" dirty="0"/>
              <a:t>Sandy or rice grain: tuberculosis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GB" dirty="0"/>
              <a:t>Diaphyseal: children</a:t>
            </a:r>
          </a:p>
          <a:p>
            <a:r>
              <a:rPr lang="en-GB" dirty="0"/>
              <a:t>Crown: amputation</a:t>
            </a:r>
          </a:p>
          <a:p>
            <a:r>
              <a:rPr lang="en-GB" dirty="0"/>
              <a:t>Ring: infected pin track</a:t>
            </a:r>
          </a:p>
          <a:p>
            <a:r>
              <a:rPr lang="en-GB" dirty="0"/>
              <a:t>Feathery: tuberculosis involving the ribs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(Shenoy, 2010).</a:t>
            </a:r>
          </a:p>
        </p:txBody>
      </p:sp>
    </p:spTree>
    <p:extLst>
      <p:ext uri="{BB962C8B-B14F-4D97-AF65-F5344CB8AC3E}">
        <p14:creationId xmlns:p14="http://schemas.microsoft.com/office/powerpoint/2010/main" val="362341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Clinical Features </a:t>
            </a:r>
            <a:br>
              <a:rPr lang="en-GB" b="1" dirty="0"/>
            </a:b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i="1" dirty="0"/>
              <a:t>General</a:t>
            </a:r>
          </a:p>
          <a:p>
            <a:r>
              <a:rPr lang="en-GB" dirty="0"/>
              <a:t>Fever</a:t>
            </a:r>
          </a:p>
          <a:p>
            <a:r>
              <a:rPr lang="en-GB" dirty="0"/>
              <a:t>Tachycardia </a:t>
            </a:r>
          </a:p>
          <a:p>
            <a:r>
              <a:rPr lang="en-GB" dirty="0"/>
              <a:t>Hypotension</a:t>
            </a:r>
          </a:p>
          <a:p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GB" dirty="0"/>
              <a:t>Erythema</a:t>
            </a:r>
          </a:p>
          <a:p>
            <a:r>
              <a:rPr lang="en-GB" dirty="0"/>
              <a:t>Tenderness</a:t>
            </a:r>
          </a:p>
          <a:p>
            <a:r>
              <a:rPr lang="en-GB" dirty="0"/>
              <a:t>Edema</a:t>
            </a:r>
          </a:p>
          <a:p>
            <a:r>
              <a:rPr lang="en-GB" dirty="0"/>
              <a:t>Limitation of movement</a:t>
            </a:r>
          </a:p>
          <a:p>
            <a:pPr marL="0" indent="0">
              <a:buNone/>
            </a:pPr>
            <a:r>
              <a:rPr lang="en-GB" dirty="0"/>
              <a:t> (Hamblen  and Simpson, 2010)</a:t>
            </a:r>
          </a:p>
        </p:txBody>
      </p:sp>
    </p:spTree>
    <p:extLst>
      <p:ext uri="{BB962C8B-B14F-4D97-AF65-F5344CB8AC3E}">
        <p14:creationId xmlns:p14="http://schemas.microsoft.com/office/powerpoint/2010/main" val="412960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Micro organisms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Causes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74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Persistent discharging sinus fixed to the bone.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1" dirty="0"/>
              <a:t>Local </a:t>
            </a:r>
            <a:br>
              <a:rPr lang="en-GB" b="1" i="1" dirty="0"/>
            </a:br>
            <a:endParaRPr lang="en-GB" dirty="0"/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DEC1D9B0-92E4-EE79-0352-11EE07CE2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057777" y="1504904"/>
            <a:ext cx="3086100" cy="788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3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615377-D84B-4A7A-5125-8626A64B5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Bony thickening </a:t>
            </a:r>
          </a:p>
          <a:p>
            <a:r>
              <a:rPr lang="en-GB" dirty="0"/>
              <a:t>Bony irregularity</a:t>
            </a:r>
          </a:p>
          <a:p>
            <a:r>
              <a:rPr lang="en-GB" dirty="0"/>
              <a:t>Bony tenderness may be present.  </a:t>
            </a:r>
          </a:p>
          <a:p>
            <a:r>
              <a:rPr lang="en-GB" dirty="0"/>
              <a:t>Deformity may be present. </a:t>
            </a:r>
          </a:p>
          <a:p>
            <a:r>
              <a:rPr lang="en-GB" dirty="0"/>
              <a:t>Limb length discrepancy may be present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                                                                  (Shenoy, 2010).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30083F-449C-614C-CCBA-73618471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Cont’d</a:t>
            </a:r>
          </a:p>
        </p:txBody>
      </p:sp>
    </p:spTree>
    <p:extLst>
      <p:ext uri="{BB962C8B-B14F-4D97-AF65-F5344CB8AC3E}">
        <p14:creationId xmlns:p14="http://schemas.microsoft.com/office/powerpoint/2010/main" val="398609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Investigations</a:t>
            </a:r>
            <a:br>
              <a:rPr lang="en-GB" b="1" dirty="0"/>
            </a:br>
            <a:br>
              <a:rPr lang="en-GB" b="1" i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b="1" i="1" dirty="0"/>
              <a:t>Laboratory </a:t>
            </a:r>
          </a:p>
          <a:p>
            <a:r>
              <a:rPr lang="en-GB" dirty="0"/>
              <a:t>Hb </a:t>
            </a:r>
          </a:p>
          <a:p>
            <a:r>
              <a:rPr lang="en-GB" dirty="0"/>
              <a:t>ESR</a:t>
            </a:r>
          </a:p>
          <a:p>
            <a:r>
              <a:rPr lang="en-GB" dirty="0"/>
              <a:t>CRP</a:t>
            </a:r>
          </a:p>
          <a:p>
            <a:r>
              <a:rPr lang="en-GB" dirty="0"/>
              <a:t>Blood cultures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GB" dirty="0"/>
              <a:t>Microbiology, sinus tract cultures $ culture of bone</a:t>
            </a:r>
          </a:p>
          <a:p>
            <a:r>
              <a:rPr lang="en-GB" dirty="0"/>
              <a:t>Histology</a:t>
            </a:r>
          </a:p>
          <a:p>
            <a:pPr marL="0" indent="0">
              <a:buNone/>
            </a:pPr>
            <a:r>
              <a:rPr lang="en-US" dirty="0"/>
              <a:t>(www.orthobullets.com,  2022)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603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1" dirty="0"/>
              <a:t>Radiographs</a:t>
            </a:r>
            <a:br>
              <a:rPr lang="en-GB" b="1" i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GB" dirty="0"/>
              <a:t>Orthogonal plain radiographs of the affected extremity</a:t>
            </a:r>
          </a:p>
          <a:p>
            <a:pPr lvl="0"/>
            <a:r>
              <a:rPr lang="en-GB" dirty="0"/>
              <a:t>CT</a:t>
            </a:r>
          </a:p>
          <a:p>
            <a:pPr lvl="0"/>
            <a:r>
              <a:rPr lang="en-GB" dirty="0"/>
              <a:t>MRI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0"/>
            <a:r>
              <a:rPr lang="en-GB" dirty="0"/>
              <a:t>Nuclear medicine</a:t>
            </a:r>
          </a:p>
          <a:p>
            <a:pPr lvl="0"/>
            <a:r>
              <a:rPr lang="en-GB" dirty="0"/>
              <a:t>Technetium bone scan</a:t>
            </a:r>
          </a:p>
          <a:p>
            <a:pPr lvl="0"/>
            <a:r>
              <a:rPr lang="en-GB" dirty="0"/>
              <a:t>Gallium scan</a:t>
            </a:r>
          </a:p>
          <a:p>
            <a:pPr marL="0" indent="0">
              <a:buNone/>
            </a:pPr>
            <a:r>
              <a:rPr lang="en-US" dirty="0"/>
              <a:t>(www.orthobullets.com,  2022)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586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Bony irregularity</a:t>
            </a:r>
          </a:p>
          <a:p>
            <a:r>
              <a:rPr lang="en-GB" dirty="0"/>
              <a:t>Increased density</a:t>
            </a:r>
          </a:p>
          <a:p>
            <a:r>
              <a:rPr lang="en-GB" dirty="0"/>
              <a:t>Presence of cavities</a:t>
            </a:r>
          </a:p>
          <a:p>
            <a:r>
              <a:rPr lang="en-GB" dirty="0"/>
              <a:t>Presence of Sequestrum</a:t>
            </a:r>
          </a:p>
          <a:p>
            <a:r>
              <a:rPr lang="en-GB" dirty="0"/>
              <a:t>Presence of involucrum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                                                               (Ebnezer, 2012).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Radiological features</a:t>
            </a:r>
            <a:br>
              <a:rPr lang="en-GB" b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18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80E8A4-7EAB-084A-1B6D-6426316B5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7775" y="857252"/>
            <a:ext cx="5229225" cy="6291858"/>
          </a:xfrm>
        </p:spPr>
      </p:pic>
    </p:spTree>
    <p:extLst>
      <p:ext uri="{BB962C8B-B14F-4D97-AF65-F5344CB8AC3E}">
        <p14:creationId xmlns:p14="http://schemas.microsoft.com/office/powerpoint/2010/main" val="139273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6D99E5-1EEB-A601-64EB-B733C5F4D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9075" y="942977"/>
            <a:ext cx="5143500" cy="6206133"/>
          </a:xfrm>
        </p:spPr>
      </p:pic>
    </p:spTree>
    <p:extLst>
      <p:ext uri="{BB962C8B-B14F-4D97-AF65-F5344CB8AC3E}">
        <p14:creationId xmlns:p14="http://schemas.microsoft.com/office/powerpoint/2010/main" val="65253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0423BF-3AAD-B60C-15BE-A4D21FB3F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6250" y="1371600"/>
            <a:ext cx="4457700" cy="6429375"/>
          </a:xfrm>
        </p:spPr>
      </p:pic>
    </p:spTree>
    <p:extLst>
      <p:ext uri="{BB962C8B-B14F-4D97-AF65-F5344CB8AC3E}">
        <p14:creationId xmlns:p14="http://schemas.microsoft.com/office/powerpoint/2010/main" val="125626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369554-9075-5972-444D-7F2CE9F51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7550" y="2228850"/>
            <a:ext cx="7629525" cy="4114800"/>
          </a:xfrm>
        </p:spPr>
      </p:pic>
    </p:spTree>
    <p:extLst>
      <p:ext uri="{BB962C8B-B14F-4D97-AF65-F5344CB8AC3E}">
        <p14:creationId xmlns:p14="http://schemas.microsoft.com/office/powerpoint/2010/main" val="159200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E3B502-7F42-E52E-95FD-FF9C3AA2D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4650" y="2228852"/>
            <a:ext cx="7715250" cy="4533603"/>
          </a:xfrm>
        </p:spPr>
      </p:pic>
    </p:spTree>
    <p:extLst>
      <p:ext uri="{BB962C8B-B14F-4D97-AF65-F5344CB8AC3E}">
        <p14:creationId xmlns:p14="http://schemas.microsoft.com/office/powerpoint/2010/main" val="110035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564946"/>
              </p:ext>
            </p:extLst>
          </p:nvPr>
        </p:nvGraphicFramePr>
        <p:xfrm>
          <a:off x="1800226" y="250458"/>
          <a:ext cx="10159841" cy="6419344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3729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0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1054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700" b="0" dirty="0">
                          <a:effectLst/>
                        </a:rPr>
                        <a:t>New-borns (younger than 4 months)</a:t>
                      </a:r>
                      <a:endParaRPr lang="en-GB" sz="2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700" b="0" dirty="0">
                          <a:effectLst/>
                        </a:rPr>
                        <a:t>S. A , Enterobacter ssp, group A &amp; B Strept  ssp 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11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700" b="0" dirty="0">
                          <a:effectLst/>
                        </a:rPr>
                        <a:t>Children(4 months to 4 years)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700" dirty="0">
                          <a:effectLst/>
                        </a:rPr>
                        <a:t>S. aureus, group A Strept</a:t>
                      </a:r>
                      <a:r>
                        <a:rPr lang="en-GB" sz="2700" baseline="0" dirty="0">
                          <a:effectLst/>
                        </a:rPr>
                        <a:t> </a:t>
                      </a:r>
                      <a:r>
                        <a:rPr lang="en-GB" sz="2700" dirty="0">
                          <a:effectLst/>
                        </a:rPr>
                        <a:t>ssp , Kingella kingae, and Enterobacter species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566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700" b="0" dirty="0">
                          <a:effectLst/>
                        </a:rPr>
                        <a:t>Children, adolescents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700" b="0" dirty="0">
                          <a:effectLst/>
                        </a:rPr>
                        <a:t>(aged 4 years to adult)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700" dirty="0">
                          <a:effectLst/>
                        </a:rPr>
                        <a:t> </a:t>
                      </a:r>
                      <a:endParaRPr lang="en-GB" sz="2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700" dirty="0">
                          <a:effectLst/>
                        </a:rPr>
                        <a:t>S. A (80%), group A Strept ssp , H. influenzae, and Enterobacter species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700" dirty="0">
                          <a:effectLst/>
                        </a:rPr>
                        <a:t> </a:t>
                      </a:r>
                      <a:endParaRPr lang="en-GB" sz="2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11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700" b="0" dirty="0">
                          <a:effectLst/>
                        </a:rPr>
                        <a:t>Adult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700" dirty="0">
                          <a:effectLst/>
                        </a:rPr>
                        <a:t>S. A ,occasionally Enterobacter or Strept  ssp 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1675" y="6943727"/>
            <a:ext cx="9858375" cy="875109"/>
          </a:xfrm>
        </p:spPr>
        <p:txBody>
          <a:bodyPr/>
          <a:lstStyle/>
          <a:p>
            <a:r>
              <a:rPr lang="en-GB" sz="3150" b="1" dirty="0">
                <a:solidFill>
                  <a:schemeClr val="tx1"/>
                </a:solidFill>
              </a:rPr>
              <a:t>Osteomyelitis Organism </a:t>
            </a:r>
            <a:endParaRPr lang="en-US" sz="31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17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Goal</a:t>
            </a:r>
            <a:r>
              <a:rPr lang="en-GB" dirty="0"/>
              <a:t>: Eradication of the infection by </a:t>
            </a:r>
          </a:p>
          <a:p>
            <a:pPr marL="0" indent="0">
              <a:buNone/>
            </a:pPr>
            <a:r>
              <a:rPr lang="en-GB" dirty="0"/>
              <a:t>achieving a viable and vascular environment.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Management </a:t>
            </a:r>
            <a:br>
              <a:rPr lang="en-GB" b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89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Suppressive antibiotics</a:t>
            </a:r>
          </a:p>
          <a:p>
            <a:r>
              <a:rPr lang="en-GB" dirty="0"/>
              <a:t>Hyperbaric oxygen therapy</a:t>
            </a:r>
          </a:p>
          <a:p>
            <a:pPr marL="0" indent="0">
              <a:buNone/>
            </a:pPr>
            <a:r>
              <a:rPr lang="en-GB" dirty="0"/>
              <a:t>                              </a:t>
            </a:r>
            <a:r>
              <a:rPr lang="en-US" dirty="0"/>
              <a:t>(www.orthobullets.com,  2022)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Non-operative Treatment</a:t>
            </a:r>
            <a:br>
              <a:rPr lang="en-GB" b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864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dirty="0"/>
              <a:t>Irrigation and debridement followed by organism specific antibiotics   </a:t>
            </a:r>
          </a:p>
          <a:p>
            <a:r>
              <a:rPr lang="en-GB" b="1" i="1" dirty="0"/>
              <a:t>Antibiotic-impregnated acrylic beads (PMMA)  </a:t>
            </a:r>
            <a:r>
              <a:rPr lang="en-US" dirty="0"/>
              <a:t>                                      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Operative treatment</a:t>
            </a:r>
            <a:br>
              <a:rPr lang="en-GB" b="1" dirty="0"/>
            </a:br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3926D2B-83AD-FFDF-0A88-FEC8FED08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4114802"/>
            <a:ext cx="6686550" cy="265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7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7DE1E7-E570-2ED5-7149-94C4A723C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150" dirty="0"/>
              <a:t>Sequestrectomy and saucerization</a:t>
            </a:r>
          </a:p>
          <a:p>
            <a:r>
              <a:rPr lang="en-US" sz="3150" dirty="0"/>
              <a:t>External fixation</a:t>
            </a:r>
            <a:endParaRPr lang="en-GB" sz="315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591A22-7F5F-C013-D308-3D7F0E1E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</a:p>
        </p:txBody>
      </p:sp>
    </p:spTree>
    <p:extLst>
      <p:ext uri="{BB962C8B-B14F-4D97-AF65-F5344CB8AC3E}">
        <p14:creationId xmlns:p14="http://schemas.microsoft.com/office/powerpoint/2010/main" val="423492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Complications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Pathological fracture</a:t>
            </a:r>
          </a:p>
          <a:p>
            <a:r>
              <a:rPr lang="en-GB" dirty="0"/>
              <a:t>Growth disturbances</a:t>
            </a:r>
          </a:p>
          <a:p>
            <a:r>
              <a:rPr lang="en-GB" dirty="0"/>
              <a:t>Deformities  </a:t>
            </a:r>
          </a:p>
          <a:p>
            <a:r>
              <a:rPr lang="en-GB" dirty="0"/>
              <a:t>Amyloidosis</a:t>
            </a:r>
          </a:p>
          <a:p>
            <a:r>
              <a:rPr lang="en-GB" dirty="0"/>
              <a:t>Epithelioma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                (Shenoy, 2010).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DD6EA-A789-3F32-142E-5EF60D0FE9D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Bahnschrift Light SemiCondensed" panose="020B0502040204020203" pitchFamily="34" charset="0"/>
                <a:cs typeface="Segoe UI Semibold" panose="020B0702040204020203" pitchFamily="34" charset="0"/>
              </a:rPr>
              <a:t>Persistence or extension of infection</a:t>
            </a:r>
          </a:p>
          <a:p>
            <a:r>
              <a:rPr lang="en-US" dirty="0">
                <a:solidFill>
                  <a:schemeClr val="tx1"/>
                </a:solidFill>
                <a:latin typeface="Bahnschrift Light SemiCondensed" panose="020B0502040204020203" pitchFamily="34" charset="0"/>
                <a:cs typeface="Segoe UI Semibold" panose="020B0702040204020203" pitchFamily="34" charset="0"/>
              </a:rPr>
              <a:t>Amputation</a:t>
            </a:r>
          </a:p>
          <a:p>
            <a:r>
              <a:rPr lang="en-US" dirty="0">
                <a:solidFill>
                  <a:schemeClr val="tx1"/>
                </a:solidFill>
                <a:latin typeface="Bahnschrift Light SemiCondensed" panose="020B0502040204020203" pitchFamily="34" charset="0"/>
                <a:cs typeface="Segoe UI Semibold" panose="020B0702040204020203" pitchFamily="34" charset="0"/>
              </a:rPr>
              <a:t>Sepsis</a:t>
            </a:r>
          </a:p>
          <a:p>
            <a:r>
              <a:rPr lang="en-US" dirty="0">
                <a:solidFill>
                  <a:schemeClr val="tx1"/>
                </a:solidFill>
                <a:latin typeface="Bahnschrift Light SemiCondensed" panose="020B0502040204020203" pitchFamily="34" charset="0"/>
                <a:cs typeface="Segoe UI Semibold" panose="020B0702040204020203" pitchFamily="34" charset="0"/>
              </a:rPr>
              <a:t>Malignant transformation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5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6025" y="1971677"/>
            <a:ext cx="9258300" cy="509170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6075" b="1" dirty="0"/>
              <a:t>                                                                    Questions ???</a:t>
            </a:r>
            <a:endParaRPr lang="en-GB" sz="6075" dirty="0"/>
          </a:p>
        </p:txBody>
      </p:sp>
    </p:spTree>
    <p:extLst>
      <p:ext uri="{BB962C8B-B14F-4D97-AF65-F5344CB8AC3E}">
        <p14:creationId xmlns:p14="http://schemas.microsoft.com/office/powerpoint/2010/main" val="273694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pivotal to understand the definitions, predisposing factors, risk factors, pathogenesis, clinical features, investigations management, complications, differential diagnosis and prognosis in osteomyelitis.  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799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Ebnezer, J, (2012): Textbook of Orthopedics Fifth Edition:, </a:t>
            </a:r>
            <a:r>
              <a:rPr lang="en-GB" i="1" dirty="0"/>
              <a:t>Jaypee Brothers Medical Publishers (P) Ltd</a:t>
            </a:r>
            <a:r>
              <a:rPr lang="en-GB" dirty="0"/>
              <a:t>.</a:t>
            </a:r>
          </a:p>
          <a:p>
            <a:r>
              <a:rPr lang="en-GB" dirty="0"/>
              <a:t>Duckworth, T, and Blundell, C.M, (2013) Orthopaedics and Fractures Fourth Edition:</a:t>
            </a:r>
            <a:r>
              <a:rPr lang="en-GB" i="1" dirty="0"/>
              <a:t>, Wiley-Blackwell publishers.  </a:t>
            </a:r>
          </a:p>
          <a:p>
            <a:r>
              <a:rPr lang="en-GB" dirty="0"/>
              <a:t>Shenoy, R.M, (2010), </a:t>
            </a:r>
            <a:r>
              <a:rPr lang="en-GB" i="1" dirty="0"/>
              <a:t>Essentials of Orthopedics</a:t>
            </a:r>
            <a:r>
              <a:rPr lang="en-GB" dirty="0"/>
              <a:t>, First Edition: Jaypee Brothers Medical Publishers (P) Ltd</a:t>
            </a:r>
          </a:p>
          <a:p>
            <a:r>
              <a:rPr lang="en-US" dirty="0"/>
              <a:t>www.https//:orthobullets.com</a:t>
            </a:r>
          </a:p>
          <a:p>
            <a:r>
              <a:rPr lang="en-GB" dirty="0"/>
              <a:t>Hamblen. D.L, A Simpson, H.W, (2010) </a:t>
            </a:r>
            <a:r>
              <a:rPr lang="en-GB" i="1" dirty="0"/>
              <a:t>Adams’s Outline of Orthopaedics</a:t>
            </a:r>
            <a:r>
              <a:rPr lang="en-GB" dirty="0"/>
              <a:t>: Fourteenth Edition, ©Churchill Livingstone Elsevier.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52026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Discuss the following:</a:t>
            </a:r>
            <a:endParaRPr lang="en-GB" dirty="0"/>
          </a:p>
          <a:p>
            <a:pPr marL="642938" indent="-642938">
              <a:buFont typeface="+mj-lt"/>
              <a:buAutoNum type="romanLcPeriod"/>
            </a:pPr>
            <a:r>
              <a:rPr lang="en-GB" dirty="0"/>
              <a:t>Brodies abscess</a:t>
            </a:r>
          </a:p>
          <a:p>
            <a:pPr marL="642938" indent="-642938">
              <a:buFont typeface="+mj-lt"/>
              <a:buAutoNum type="romanLcPeriod"/>
            </a:pPr>
            <a:r>
              <a:rPr lang="en-GB" dirty="0"/>
              <a:t>Sclerotic osteomyelitis of garre </a:t>
            </a:r>
          </a:p>
          <a:p>
            <a:pPr marL="642938" indent="-642938">
              <a:buFont typeface="+mj-lt"/>
              <a:buAutoNum type="romanLcPeriod"/>
            </a:pPr>
            <a:r>
              <a:rPr lang="en-GB" dirty="0"/>
              <a:t>Tubercular osteomyelitis</a:t>
            </a:r>
          </a:p>
          <a:p>
            <a:pPr marL="0" indent="0">
              <a:buNone/>
            </a:pPr>
            <a:r>
              <a:rPr lang="en-US" dirty="0"/>
              <a:t>Individual  assignments  </a:t>
            </a:r>
          </a:p>
          <a:p>
            <a:pPr marL="0" indent="0">
              <a:buNone/>
            </a:pPr>
            <a:r>
              <a:rPr lang="en-US" dirty="0"/>
              <a:t>Source of information: library and internet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840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                            </a:t>
            </a:r>
            <a:r>
              <a:rPr lang="en-US" sz="6750" b="1" dirty="0"/>
              <a:t>Thank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1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92942"/>
              </p:ext>
            </p:extLst>
          </p:nvPr>
        </p:nvGraphicFramePr>
        <p:xfrm>
          <a:off x="1885950" y="398263"/>
          <a:ext cx="10115550" cy="8321328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4178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7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694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700">
                          <a:effectLst/>
                        </a:rPr>
                        <a:t>Salmonella</a:t>
                      </a: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700">
                          <a:effectLst/>
                        </a:rPr>
                        <a:t> </a:t>
                      </a:r>
                      <a:endParaRPr lang="en-GB" sz="27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700" b="0" dirty="0">
                          <a:effectLst/>
                        </a:rPr>
                        <a:t>Sickle cell anaemia patients </a:t>
                      </a: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700" dirty="0">
                          <a:effectLst/>
                        </a:rPr>
                        <a:t> </a:t>
                      </a:r>
                      <a:endParaRPr lang="en-GB" sz="27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0718">
                <a:tc>
                  <a:txBody>
                    <a:bodyPr/>
                    <a:lstStyle/>
                    <a:p>
                      <a:pPr marL="342900" lvl="0" indent="-34290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2700" dirty="0">
                          <a:effectLst/>
                        </a:rPr>
                        <a:t>Pseudomonas</a:t>
                      </a: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700" dirty="0">
                          <a:effectLst/>
                        </a:rPr>
                        <a:t> </a:t>
                      </a:r>
                      <a:endParaRPr lang="en-GB" sz="27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/>
                </a:tc>
                <a:tc>
                  <a:txBody>
                    <a:bodyPr/>
                    <a:lstStyle/>
                    <a:p>
                      <a:pPr marL="342900" lvl="0" indent="-34290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2700" dirty="0">
                          <a:effectLst/>
                        </a:rPr>
                        <a:t>IV drug use  </a:t>
                      </a: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700" dirty="0">
                          <a:effectLst/>
                        </a:rPr>
                        <a:t> </a:t>
                      </a:r>
                      <a:endParaRPr lang="en-GB" sz="27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7938">
                <a:tc>
                  <a:txBody>
                    <a:bodyPr/>
                    <a:lstStyle/>
                    <a:p>
                      <a:pPr marL="342900" lvl="0" indent="-34290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2700">
                          <a:effectLst/>
                        </a:rPr>
                        <a:t>Bartonella</a:t>
                      </a: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700">
                          <a:effectLst/>
                        </a:rPr>
                        <a:t> </a:t>
                      </a:r>
                      <a:endParaRPr lang="en-GB" sz="27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/>
                </a:tc>
                <a:tc>
                  <a:txBody>
                    <a:bodyPr/>
                    <a:lstStyle/>
                    <a:p>
                      <a:pPr marL="342900" lvl="0" indent="-34290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2700" dirty="0">
                          <a:effectLst/>
                        </a:rPr>
                        <a:t>HIV/AIDS patient, cat scratch or bite</a:t>
                      </a: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700" dirty="0">
                          <a:effectLst/>
                        </a:rPr>
                        <a:t> </a:t>
                      </a:r>
                      <a:endParaRPr lang="en-GB" sz="27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5158">
                <a:tc>
                  <a:txBody>
                    <a:bodyPr/>
                    <a:lstStyle/>
                    <a:p>
                      <a:pPr marL="342900" lvl="0" indent="-34290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2700">
                          <a:effectLst/>
                        </a:rPr>
                        <a:t>Fungal osteomyelitis</a:t>
                      </a: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700">
                          <a:effectLst/>
                        </a:rPr>
                        <a:t> </a:t>
                      </a:r>
                      <a:endParaRPr lang="en-GB" sz="27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/>
                </a:tc>
                <a:tc>
                  <a:txBody>
                    <a:bodyPr/>
                    <a:lstStyle/>
                    <a:p>
                      <a:pPr marL="342900" lvl="0" indent="-34290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2700" dirty="0">
                          <a:effectLst/>
                        </a:rPr>
                        <a:t>Immunosuppressed, long-term IV medications, or parenteral nutrition</a:t>
                      </a: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700" dirty="0">
                          <a:effectLst/>
                        </a:rPr>
                        <a:t> </a:t>
                      </a:r>
                      <a:endParaRPr lang="en-GB" sz="27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7938">
                <a:tc>
                  <a:txBody>
                    <a:bodyPr/>
                    <a:lstStyle/>
                    <a:p>
                      <a:pPr marL="342900" lvl="0" indent="-34290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2700">
                          <a:effectLst/>
                        </a:rPr>
                        <a:t>Tuberculosis</a:t>
                      </a: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700">
                          <a:effectLst/>
                        </a:rPr>
                        <a:t> </a:t>
                      </a:r>
                      <a:endParaRPr lang="en-GB" sz="270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/>
                </a:tc>
                <a:tc>
                  <a:txBody>
                    <a:bodyPr/>
                    <a:lstStyle/>
                    <a:p>
                      <a:pPr marL="342900" lvl="0" indent="-342900" algn="l" fontAlgn="base">
                        <a:lnSpc>
                          <a:spcPct val="150000"/>
                        </a:lnSpc>
                        <a:spcAft>
                          <a:spcPts val="0"/>
                        </a:spcAft>
                        <a:buSzPts val="1000"/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GB" sz="2700" dirty="0">
                          <a:effectLst/>
                        </a:rPr>
                        <a:t>Manifestations include Potts disease</a:t>
                      </a:r>
                    </a:p>
                    <a:p>
                      <a:pPr algn="just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700" dirty="0">
                          <a:effectLst/>
                        </a:rPr>
                        <a:t> </a:t>
                      </a:r>
                      <a:endParaRPr lang="en-GB" sz="27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77153" marR="77153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85950" y="7115177"/>
            <a:ext cx="9944100" cy="703659"/>
          </a:xfrm>
        </p:spPr>
        <p:txBody>
          <a:bodyPr/>
          <a:lstStyle/>
          <a:p>
            <a:r>
              <a:rPr lang="en-GB" sz="3150" b="1" dirty="0">
                <a:solidFill>
                  <a:schemeClr val="tx1"/>
                </a:solidFill>
              </a:rPr>
              <a:t>Unusual Osteomyelitis Organism </a:t>
            </a:r>
            <a:endParaRPr lang="en-US" sz="31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7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692EA7-D0B2-5D6D-3A99-06A73033A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2938" indent="-642938">
              <a:buFont typeface="+mj-lt"/>
              <a:buAutoNum type="romanLcPeriod"/>
            </a:pPr>
            <a:r>
              <a:rPr lang="en-GB" sz="3150" dirty="0"/>
              <a:t>Brodies abscess</a:t>
            </a:r>
          </a:p>
          <a:p>
            <a:pPr marL="642938" indent="-642938">
              <a:buFont typeface="+mj-lt"/>
              <a:buAutoNum type="romanLcPeriod"/>
            </a:pPr>
            <a:r>
              <a:rPr lang="en-GB" sz="3150" dirty="0"/>
              <a:t>Sclerotic osteomyelitis of garre </a:t>
            </a:r>
          </a:p>
          <a:p>
            <a:pPr marL="642938" indent="-642938">
              <a:buFont typeface="+mj-lt"/>
              <a:buAutoNum type="romanLcPeriod"/>
            </a:pPr>
            <a:r>
              <a:rPr lang="en-GB" sz="3150" dirty="0"/>
              <a:t>Tubercular osteomyelitis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65EF44-9499-020B-4FD2-D8991438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/>
              <a:t>Osteomyelitis Of Special Importance</a:t>
            </a:r>
          </a:p>
        </p:txBody>
      </p:sp>
    </p:spTree>
    <p:extLst>
      <p:ext uri="{BB962C8B-B14F-4D97-AF65-F5344CB8AC3E}">
        <p14:creationId xmlns:p14="http://schemas.microsoft.com/office/powerpoint/2010/main" val="74713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653B76-897E-D5DD-11DF-60B4AF416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was described by Sir Benjamin Brodie </a:t>
            </a:r>
          </a:p>
          <a:p>
            <a:pPr marL="0" indent="0">
              <a:buNone/>
            </a:pPr>
            <a:r>
              <a:rPr lang="en-US" dirty="0"/>
              <a:t>a surgeon in St George’s Hospital, London, </a:t>
            </a:r>
          </a:p>
          <a:p>
            <a:pPr marL="0" indent="0">
              <a:buNone/>
            </a:pPr>
            <a:r>
              <a:rPr lang="en-US" dirty="0"/>
              <a:t>in 1832. </a:t>
            </a:r>
          </a:p>
          <a:p>
            <a:pPr marL="0" indent="0">
              <a:buNone/>
            </a:pPr>
            <a:r>
              <a:rPr lang="en-US" dirty="0"/>
              <a:t>He came to a conclusion of a </a:t>
            </a:r>
          </a:p>
          <a:p>
            <a:pPr marL="0" indent="0">
              <a:buNone/>
            </a:pPr>
            <a:r>
              <a:rPr lang="en-US" b="1" dirty="0"/>
              <a:t>subacute</a:t>
            </a:r>
            <a:r>
              <a:rPr lang="en-US" dirty="0"/>
              <a:t> infection from a specimen of an </a:t>
            </a:r>
          </a:p>
          <a:p>
            <a:pPr marL="0" indent="0">
              <a:buNone/>
            </a:pPr>
            <a:r>
              <a:rPr lang="en-US" dirty="0"/>
              <a:t>amputated limb which he did for intractable pain.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E263DB-9613-13AB-E2EE-A9909BB9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BRODIE’S ABSCESS </a:t>
            </a:r>
          </a:p>
        </p:txBody>
      </p:sp>
    </p:spTree>
    <p:extLst>
      <p:ext uri="{BB962C8B-B14F-4D97-AF65-F5344CB8AC3E}">
        <p14:creationId xmlns:p14="http://schemas.microsoft.com/office/powerpoint/2010/main" val="341009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83E515-B87A-BCCD-0FD0-71FCBDBEB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150" dirty="0"/>
              <a:t>He observed a cavity filled with</a:t>
            </a:r>
          </a:p>
          <a:p>
            <a:pPr marL="0" indent="0">
              <a:buNone/>
            </a:pPr>
            <a:r>
              <a:rPr lang="en-US" sz="3150" dirty="0"/>
              <a:t> dark colored thick pus and the wall </a:t>
            </a:r>
          </a:p>
          <a:p>
            <a:pPr marL="0" indent="0">
              <a:buNone/>
            </a:pPr>
            <a:r>
              <a:rPr lang="en-US" sz="3150" dirty="0"/>
              <a:t>of the cavity consisted of hard </a:t>
            </a:r>
          </a:p>
          <a:p>
            <a:pPr marL="0" indent="0">
              <a:buNone/>
            </a:pPr>
            <a:r>
              <a:rPr lang="en-US" sz="3150" dirty="0"/>
              <a:t>white bone.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1881A4-E061-2145-667C-DB751E24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 </a:t>
            </a:r>
          </a:p>
        </p:txBody>
      </p:sp>
    </p:spTree>
    <p:extLst>
      <p:ext uri="{BB962C8B-B14F-4D97-AF65-F5344CB8AC3E}">
        <p14:creationId xmlns:p14="http://schemas.microsoft.com/office/powerpoint/2010/main" val="206373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48DFD6-242C-BE12-B920-3944F593A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150" dirty="0"/>
              <a:t>Brodie’s abscess is a localized form </a:t>
            </a:r>
          </a:p>
          <a:p>
            <a:pPr marL="0" indent="0">
              <a:buNone/>
            </a:pPr>
            <a:r>
              <a:rPr lang="en-US" sz="3150" dirty="0"/>
              <a:t>of </a:t>
            </a:r>
            <a:r>
              <a:rPr lang="en-US" sz="3150" b="1" i="1" dirty="0"/>
              <a:t>chronic osteomyelitis</a:t>
            </a:r>
            <a:r>
              <a:rPr lang="en-US" sz="3150" dirty="0"/>
              <a:t>, involves </a:t>
            </a:r>
            <a:r>
              <a:rPr lang="en-US" sz="3150" b="1" i="1" dirty="0"/>
              <a:t>metaphyseal</a:t>
            </a:r>
          </a:p>
          <a:p>
            <a:pPr marL="0" indent="0">
              <a:buNone/>
            </a:pPr>
            <a:r>
              <a:rPr lang="en-US" sz="3150" dirty="0"/>
              <a:t>and </a:t>
            </a:r>
            <a:r>
              <a:rPr lang="en-US" sz="3150" b="1" i="1" dirty="0"/>
              <a:t>epiphyseal</a:t>
            </a:r>
            <a:r>
              <a:rPr lang="en-US" sz="3150" dirty="0"/>
              <a:t> area, and is common </a:t>
            </a:r>
          </a:p>
          <a:p>
            <a:pPr marL="0" indent="0">
              <a:buNone/>
            </a:pPr>
            <a:r>
              <a:rPr lang="en-US" sz="3150" dirty="0"/>
              <a:t>in </a:t>
            </a:r>
            <a:r>
              <a:rPr lang="en-US" sz="3150" b="1" i="1" dirty="0"/>
              <a:t>young adults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27F438-0E9A-C64C-5DB0-6FC3A1B30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Cont’d</a:t>
            </a:r>
          </a:p>
        </p:txBody>
      </p:sp>
    </p:spTree>
    <p:extLst>
      <p:ext uri="{BB962C8B-B14F-4D97-AF65-F5344CB8AC3E}">
        <p14:creationId xmlns:p14="http://schemas.microsoft.com/office/powerpoint/2010/main" val="92828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589BC2-A951-8236-479F-843BDD9EE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150" dirty="0"/>
              <a:t>Intermittent pain of long duration</a:t>
            </a:r>
          </a:p>
          <a:p>
            <a:r>
              <a:rPr lang="en-US" sz="3150" dirty="0"/>
              <a:t>Local tenderness</a:t>
            </a:r>
          </a:p>
          <a:p>
            <a:r>
              <a:rPr lang="en-US" sz="3150" dirty="0"/>
              <a:t>Mild to moderate pain.</a:t>
            </a:r>
          </a:p>
          <a:p>
            <a:r>
              <a:rPr lang="en-US" sz="3150" dirty="0"/>
              <a:t>A hard swelling may be appreciated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9B90F2-6579-7941-21DA-CA2818AB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55490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1355B2-77E8-856F-5FCC-C7722B0DF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Causative organism is low virulence Staph. Aureus</a:t>
            </a:r>
          </a:p>
          <a:p>
            <a:pPr marL="0" indent="0">
              <a:buNone/>
            </a:pPr>
            <a:r>
              <a:rPr lang="en-US" dirty="0"/>
              <a:t> in 50 percent of the cases.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FDE543-F978-369B-A6A1-2688023F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Etiology</a:t>
            </a:r>
          </a:p>
        </p:txBody>
      </p:sp>
    </p:spTree>
    <p:extLst>
      <p:ext uri="{BB962C8B-B14F-4D97-AF65-F5344CB8AC3E}">
        <p14:creationId xmlns:p14="http://schemas.microsoft.com/office/powerpoint/2010/main" val="387946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3A1DB2-90B4-26C5-F53D-349492FE4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Usually, a cavity with a rim of</a:t>
            </a:r>
          </a:p>
          <a:p>
            <a:pPr marL="0" indent="0">
              <a:buNone/>
            </a:pPr>
            <a:r>
              <a:rPr lang="en-US" dirty="0"/>
              <a:t> sclerotic bone is seen at the </a:t>
            </a:r>
          </a:p>
          <a:p>
            <a:pPr marL="0" indent="0">
              <a:buNone/>
            </a:pPr>
            <a:r>
              <a:rPr lang="en-US" dirty="0"/>
              <a:t>metaphysioepiphyseal junction.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6BC9E1-415C-48E2-602A-976AFE2B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Radiograph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D7D4D-49C4-7D33-44BF-53A6E4F6B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7" y="2786566"/>
            <a:ext cx="1918097" cy="454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1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7B5775-0323-BBFE-265A-BE34D4B1A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575" y="942975"/>
            <a:ext cx="9086850" cy="6515100"/>
          </a:xfrm>
        </p:spPr>
      </p:pic>
    </p:spTree>
    <p:extLst>
      <p:ext uri="{BB962C8B-B14F-4D97-AF65-F5344CB8AC3E}">
        <p14:creationId xmlns:p14="http://schemas.microsoft.com/office/powerpoint/2010/main" val="58157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1589C7-DDDF-D645-705A-E6CCDB27C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150" dirty="0"/>
              <a:t>A cystic lesion with surrounding sclerotic bon.</a:t>
            </a:r>
          </a:p>
          <a:p>
            <a:r>
              <a:rPr lang="en-US" sz="3150" dirty="0"/>
              <a:t>Some instances onion skin periosteal bone resembling Ewing’s</a:t>
            </a:r>
          </a:p>
          <a:p>
            <a:r>
              <a:rPr lang="en-US" sz="3150" dirty="0"/>
              <a:t>Cortical hyperostosis resembling osteoid osteoma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533514-B4C0-FBC1-797D-00B76C72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Cont'd </a:t>
            </a:r>
          </a:p>
        </p:txBody>
      </p:sp>
    </p:spTree>
    <p:extLst>
      <p:ext uri="{BB962C8B-B14F-4D97-AF65-F5344CB8AC3E}">
        <p14:creationId xmlns:p14="http://schemas.microsoft.com/office/powerpoint/2010/main" val="19938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4C14E1-DA85-B06C-8614-CE7B0C0BF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Biopsy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CF6E05-038B-FC6E-33F0-4FFF88EE4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201250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GB" dirty="0">
                <a:solidFill>
                  <a:srgbClr val="FF0000"/>
                </a:solidFill>
              </a:rPr>
              <a:t>Haematogenous (commonest):originated or transported by blood.</a:t>
            </a:r>
          </a:p>
          <a:p>
            <a:pPr>
              <a:buBlip>
                <a:blip r:embed="rId2"/>
              </a:buBlip>
            </a:pPr>
            <a:r>
              <a:rPr lang="en-GB" dirty="0">
                <a:solidFill>
                  <a:srgbClr val="D60093"/>
                </a:solidFill>
              </a:rPr>
              <a:t>Contiguous-spread: neighbouring infective sites like septic arthritis</a:t>
            </a:r>
          </a:p>
          <a:p>
            <a:pPr lvl="0">
              <a:buBlip>
                <a:blip r:embed="rId2"/>
              </a:buBlip>
            </a:pPr>
            <a:r>
              <a:rPr lang="en-GB" dirty="0">
                <a:solidFill>
                  <a:srgbClr val="3366CC"/>
                </a:solidFill>
              </a:rPr>
              <a:t>Direct inoculation: penetrating wounds, punctured wounds, trauma.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</a:rPr>
              <a:t>                                                                    </a:t>
            </a:r>
            <a:r>
              <a:rPr lang="en-GB" dirty="0">
                <a:solidFill>
                  <a:schemeClr val="tx1"/>
                </a:solidFill>
              </a:rPr>
              <a:t>(Ebnezer, 2012).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Mode of Spread</a:t>
            </a:r>
            <a:br>
              <a:rPr lang="en-GB" b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923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BF93F7-DB99-69E1-6E7A-329912F70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150" dirty="0"/>
              <a:t>Appropriate antibiotics</a:t>
            </a:r>
          </a:p>
          <a:p>
            <a:r>
              <a:rPr lang="en-US" sz="3150" dirty="0"/>
              <a:t>Curettage</a:t>
            </a:r>
          </a:p>
          <a:p>
            <a:r>
              <a:rPr lang="en-US" sz="3150" dirty="0"/>
              <a:t>Bone grafting and the wound is</a:t>
            </a:r>
          </a:p>
          <a:p>
            <a:pPr marL="0" indent="0">
              <a:buNone/>
            </a:pPr>
            <a:r>
              <a:rPr lang="en-US" sz="3150" dirty="0"/>
              <a:t> loosely closed over a drain.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7F5972-40B8-DAE0-131B-6B51BF3C5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</a:t>
            </a:r>
          </a:p>
        </p:txBody>
      </p:sp>
    </p:spTree>
    <p:extLst>
      <p:ext uri="{BB962C8B-B14F-4D97-AF65-F5344CB8AC3E}">
        <p14:creationId xmlns:p14="http://schemas.microsoft.com/office/powerpoint/2010/main" val="372779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F37E5C-9993-3579-9417-4FFA5A4D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150" dirty="0"/>
              <a:t>Surgery of draining the cavity under </a:t>
            </a:r>
          </a:p>
          <a:p>
            <a:pPr marL="0" indent="0">
              <a:buNone/>
            </a:pPr>
            <a:r>
              <a:rPr lang="en-US" sz="3150" dirty="0"/>
              <a:t>antibiotic cover is considered only when</a:t>
            </a:r>
          </a:p>
          <a:p>
            <a:pPr marL="0" indent="0">
              <a:buNone/>
            </a:pPr>
            <a:r>
              <a:rPr lang="en-US" sz="3150" dirty="0"/>
              <a:t> nonoperative treatment fails.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ECB972-4E53-E76F-3BD1-DCE7159A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Cont'd </a:t>
            </a:r>
          </a:p>
        </p:txBody>
      </p:sp>
    </p:spTree>
    <p:extLst>
      <p:ext uri="{BB962C8B-B14F-4D97-AF65-F5344CB8AC3E}">
        <p14:creationId xmlns:p14="http://schemas.microsoft.com/office/powerpoint/2010/main" val="228431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F92F0F-6487-DA35-A16F-7D44842C9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25" y="942975"/>
            <a:ext cx="9429750" cy="6600825"/>
          </a:xfrm>
        </p:spPr>
      </p:pic>
    </p:spTree>
    <p:extLst>
      <p:ext uri="{BB962C8B-B14F-4D97-AF65-F5344CB8AC3E}">
        <p14:creationId xmlns:p14="http://schemas.microsoft.com/office/powerpoint/2010/main" val="417648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0FDFD7-65C8-595E-F3F0-BA2161526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577" y="600077"/>
            <a:ext cx="9172574" cy="7115174"/>
          </a:xfrm>
        </p:spPr>
      </p:pic>
    </p:spTree>
    <p:extLst>
      <p:ext uri="{BB962C8B-B14F-4D97-AF65-F5344CB8AC3E}">
        <p14:creationId xmlns:p14="http://schemas.microsoft.com/office/powerpoint/2010/main" val="74328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419DC8-C3CE-6B83-77C6-2A6498698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150" dirty="0"/>
              <a:t>This is a chronic or subacute form</a:t>
            </a:r>
          </a:p>
          <a:p>
            <a:pPr marL="0" indent="0">
              <a:buNone/>
            </a:pPr>
            <a:r>
              <a:rPr lang="en-US" sz="3150" dirty="0"/>
              <a:t> of chronic osteomyelitis. </a:t>
            </a:r>
          </a:p>
          <a:p>
            <a:pPr marL="0" indent="0">
              <a:buNone/>
            </a:pPr>
            <a:r>
              <a:rPr lang="en-US" sz="3150" dirty="0"/>
              <a:t>It is a </a:t>
            </a:r>
            <a:r>
              <a:rPr lang="en-US" sz="3150" b="1" i="1" dirty="0"/>
              <a:t>nonsuppurative</a:t>
            </a:r>
            <a:r>
              <a:rPr lang="en-US" sz="3150" dirty="0"/>
              <a:t> ossifying periostitis which occurs as a response to low </a:t>
            </a:r>
          </a:p>
          <a:p>
            <a:pPr marL="0" indent="0">
              <a:buNone/>
            </a:pPr>
            <a:r>
              <a:rPr lang="en-US" sz="3150" dirty="0"/>
              <a:t>grade infection and ensuing irritation.</a:t>
            </a:r>
          </a:p>
          <a:p>
            <a:pPr marL="0" indent="0">
              <a:buNone/>
            </a:pPr>
            <a:endParaRPr lang="en-US" sz="315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589F9F-3364-98B5-38C1-EF8EF164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50" dirty="0"/>
              <a:t>SCLEROTIC OSTEOMYELITIS OF GARRE </a:t>
            </a:r>
          </a:p>
        </p:txBody>
      </p:sp>
    </p:spTree>
    <p:extLst>
      <p:ext uri="{BB962C8B-B14F-4D97-AF65-F5344CB8AC3E}">
        <p14:creationId xmlns:p14="http://schemas.microsoft.com/office/powerpoint/2010/main" val="380766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52514E-7C1B-D4AA-8126-F33DFDA62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common in </a:t>
            </a:r>
            <a:r>
              <a:rPr lang="en-US" b="1" i="1" dirty="0"/>
              <a:t>children and young adults. </a:t>
            </a:r>
          </a:p>
          <a:p>
            <a:r>
              <a:rPr lang="en-US" dirty="0"/>
              <a:t>It affects the superiosteal region and</a:t>
            </a:r>
          </a:p>
          <a:p>
            <a:pPr marL="0" indent="0">
              <a:buNone/>
            </a:pPr>
            <a:r>
              <a:rPr lang="en-US" dirty="0"/>
              <a:t> the bone is thickened.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3DB386-4E41-B4E0-9DB9-6CE86A93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</a:p>
        </p:txBody>
      </p:sp>
    </p:spTree>
    <p:extLst>
      <p:ext uri="{BB962C8B-B14F-4D97-AF65-F5344CB8AC3E}">
        <p14:creationId xmlns:p14="http://schemas.microsoft.com/office/powerpoint/2010/main" val="36061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CF505B-AF54-83E8-C9DB-7F1A89E84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Though the exact cause idiopathic, it </a:t>
            </a:r>
          </a:p>
          <a:p>
            <a:pPr marL="0" indent="0">
              <a:buNone/>
            </a:pPr>
            <a:r>
              <a:rPr lang="en-US" dirty="0"/>
              <a:t>could be due to low-grade anaerobic infection. </a:t>
            </a:r>
          </a:p>
          <a:p>
            <a:pPr marL="0" indent="0">
              <a:buNone/>
            </a:pPr>
            <a:r>
              <a:rPr lang="en-US" dirty="0"/>
              <a:t>A secondary infection may occur at a distant site.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A74DB0-4991-832A-FF40-8223A1F8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</a:p>
        </p:txBody>
      </p:sp>
    </p:spTree>
    <p:extLst>
      <p:ext uri="{BB962C8B-B14F-4D97-AF65-F5344CB8AC3E}">
        <p14:creationId xmlns:p14="http://schemas.microsoft.com/office/powerpoint/2010/main" val="118053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9BDA23-6303-AAC8-2678-8CC8BD46D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150" dirty="0"/>
              <a:t>Intermittent pain</a:t>
            </a:r>
          </a:p>
          <a:p>
            <a:r>
              <a:rPr lang="en-US" sz="3150" dirty="0"/>
              <a:t>Swelling</a:t>
            </a:r>
          </a:p>
          <a:p>
            <a:r>
              <a:rPr lang="en-US" sz="3150" dirty="0"/>
              <a:t>Tenderness</a:t>
            </a:r>
          </a:p>
          <a:p>
            <a:r>
              <a:rPr lang="en-US" sz="3150" dirty="0"/>
              <a:t>Low-grade fever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89CFF3-4BA8-CC4E-A5A8-05125548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Features </a:t>
            </a:r>
          </a:p>
        </p:txBody>
      </p:sp>
    </p:spTree>
    <p:extLst>
      <p:ext uri="{BB962C8B-B14F-4D97-AF65-F5344CB8AC3E}">
        <p14:creationId xmlns:p14="http://schemas.microsoft.com/office/powerpoint/2010/main" val="370497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6BBE4A-1186-848F-79E7-690A68BBF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150" dirty="0"/>
              <a:t>Radiographs show expanded bone with generalized sclerosis. </a:t>
            </a:r>
          </a:p>
          <a:p>
            <a:r>
              <a:rPr lang="en-US" sz="3150" dirty="0"/>
              <a:t>Increased bone density and cortical</a:t>
            </a:r>
          </a:p>
          <a:p>
            <a:pPr marL="0" indent="0">
              <a:buNone/>
            </a:pPr>
            <a:r>
              <a:rPr lang="en-US" sz="3150" dirty="0"/>
              <a:t>    thickening</a:t>
            </a:r>
          </a:p>
          <a:p>
            <a:pPr marL="0" indent="0">
              <a:buNone/>
            </a:pPr>
            <a:r>
              <a:rPr lang="en-US" sz="3150" dirty="0"/>
              <a:t> ; in some cases the marrow cavity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5870FE-A1E2-D470-EB8C-54CCE224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Investigations</a:t>
            </a:r>
          </a:p>
        </p:txBody>
      </p:sp>
    </p:spTree>
    <p:extLst>
      <p:ext uri="{BB962C8B-B14F-4D97-AF65-F5344CB8AC3E}">
        <p14:creationId xmlns:p14="http://schemas.microsoft.com/office/powerpoint/2010/main" val="15425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501061-ED5E-600C-DF07-31FF4A9B0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150" dirty="0"/>
              <a:t>Bone scan</a:t>
            </a:r>
          </a:p>
          <a:p>
            <a:r>
              <a:rPr lang="en-US" sz="3150" dirty="0"/>
              <a:t>PET scan</a:t>
            </a:r>
          </a:p>
          <a:p>
            <a:r>
              <a:rPr lang="en-US" sz="3150" dirty="0"/>
              <a:t>ESR is usually raised. </a:t>
            </a:r>
          </a:p>
          <a:p>
            <a:r>
              <a:rPr lang="en-US" sz="3150" b="1" i="1" dirty="0">
                <a:solidFill>
                  <a:srgbClr val="FF0000"/>
                </a:solidFill>
              </a:rPr>
              <a:t>Biopsy is definitive and confirmatory</a:t>
            </a:r>
            <a:r>
              <a:rPr lang="en-US" sz="3150" dirty="0"/>
              <a:t>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41FBF7-951B-D6BD-6F16-4DDD61D0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Cont'd </a:t>
            </a:r>
          </a:p>
        </p:txBody>
      </p:sp>
    </p:spTree>
    <p:extLst>
      <p:ext uri="{BB962C8B-B14F-4D97-AF65-F5344CB8AC3E}">
        <p14:creationId xmlns:p14="http://schemas.microsoft.com/office/powerpoint/2010/main" val="416909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1364</TotalTime>
  <Words>2605</Words>
  <Application>Microsoft Office PowerPoint</Application>
  <PresentationFormat>Custom</PresentationFormat>
  <Paragraphs>556</Paragraphs>
  <Slides>109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20" baseType="lpstr">
      <vt:lpstr>Arial</vt:lpstr>
      <vt:lpstr>Bahnschrift Light SemiCondensed</vt:lpstr>
      <vt:lpstr>Bahnschrift SemiBold</vt:lpstr>
      <vt:lpstr>Book Antiqua</vt:lpstr>
      <vt:lpstr>Calibri</vt:lpstr>
      <vt:lpstr>Open Sans</vt:lpstr>
      <vt:lpstr>Roboto</vt:lpstr>
      <vt:lpstr>Symbol</vt:lpstr>
      <vt:lpstr>Times New Roman</vt:lpstr>
      <vt:lpstr>Wingdings</vt:lpstr>
      <vt:lpstr>Hardcover</vt:lpstr>
      <vt:lpstr>Kenya Medical training college</vt:lpstr>
      <vt:lpstr>Learning outcomes</vt:lpstr>
      <vt:lpstr>Osteomyelitis</vt:lpstr>
      <vt:lpstr>Cont’d</vt:lpstr>
      <vt:lpstr>Cont’d</vt:lpstr>
      <vt:lpstr>Causes</vt:lpstr>
      <vt:lpstr>PowerPoint Presentation</vt:lpstr>
      <vt:lpstr>PowerPoint Presentation</vt:lpstr>
      <vt:lpstr>Mode of Spread </vt:lpstr>
      <vt:lpstr>Predisposing factors </vt:lpstr>
      <vt:lpstr>Risk factors </vt:lpstr>
      <vt:lpstr>Classification </vt:lpstr>
      <vt:lpstr>Cierny-Mader Classification </vt:lpstr>
      <vt:lpstr>PowerPoint Presentation</vt:lpstr>
      <vt:lpstr> </vt:lpstr>
      <vt:lpstr>PowerPoint Presentation</vt:lpstr>
      <vt:lpstr> Associated conditions </vt:lpstr>
      <vt:lpstr>Osteomyelitis of special importance  </vt:lpstr>
      <vt:lpstr>PowerPoint Presentation</vt:lpstr>
      <vt:lpstr>Summary </vt:lpstr>
      <vt:lpstr>Reference</vt:lpstr>
      <vt:lpstr>Assignment</vt:lpstr>
      <vt:lpstr>PowerPoint Presentation</vt:lpstr>
      <vt:lpstr>Acute Osteomyelitis  </vt:lpstr>
      <vt:lpstr>PowerPoint Presentation</vt:lpstr>
      <vt:lpstr>Pathology</vt:lpstr>
      <vt:lpstr> Cont’d</vt:lpstr>
      <vt:lpstr>Cont’d</vt:lpstr>
      <vt:lpstr>PowerPoint Presentation</vt:lpstr>
      <vt:lpstr>Cont’d</vt:lpstr>
      <vt:lpstr>PowerPoint Presentation</vt:lpstr>
      <vt:lpstr>Cont’d</vt:lpstr>
      <vt:lpstr>Clinical Features of Acute Osteomyelitis  </vt:lpstr>
      <vt:lpstr>Cont’d</vt:lpstr>
      <vt:lpstr>Investigations </vt:lpstr>
      <vt:lpstr>Radiological  </vt:lpstr>
      <vt:lpstr>Cont’d</vt:lpstr>
      <vt:lpstr>Treatment </vt:lpstr>
      <vt:lpstr>Antibiotics therapy in osteomyelitis  </vt:lpstr>
      <vt:lpstr>Cont’d</vt:lpstr>
      <vt:lpstr>Cont’d</vt:lpstr>
      <vt:lpstr>Cont’d</vt:lpstr>
      <vt:lpstr>Cont’d</vt:lpstr>
      <vt:lpstr>Complications </vt:lpstr>
      <vt:lpstr>Differential Diagnosis </vt:lpstr>
      <vt:lpstr>Prognosis  </vt:lpstr>
      <vt:lpstr>PowerPoint Presentation</vt:lpstr>
      <vt:lpstr>Chronic Osteomyelitis </vt:lpstr>
      <vt:lpstr>Cont’d</vt:lpstr>
      <vt:lpstr>Classification </vt:lpstr>
      <vt:lpstr>Type 1:medullary  </vt:lpstr>
      <vt:lpstr>Type 2: superficial </vt:lpstr>
      <vt:lpstr>Type 3: localized </vt:lpstr>
      <vt:lpstr>Type 4: diffuse </vt:lpstr>
      <vt:lpstr>Cont’d</vt:lpstr>
      <vt:lpstr>Pathogenesis</vt:lpstr>
      <vt:lpstr>Cont’d </vt:lpstr>
      <vt:lpstr>Types of Sequestrum </vt:lpstr>
      <vt:lpstr>Clinical Features  </vt:lpstr>
      <vt:lpstr>Local  </vt:lpstr>
      <vt:lpstr>Cont’d</vt:lpstr>
      <vt:lpstr>Investigations  </vt:lpstr>
      <vt:lpstr>Radiographs </vt:lpstr>
      <vt:lpstr>Radiological features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Management  </vt:lpstr>
      <vt:lpstr>Non-operative Treatment </vt:lpstr>
      <vt:lpstr>Operative treatment </vt:lpstr>
      <vt:lpstr>Cont’d</vt:lpstr>
      <vt:lpstr>Complications </vt:lpstr>
      <vt:lpstr>PowerPoint Presentation</vt:lpstr>
      <vt:lpstr>Summary</vt:lpstr>
      <vt:lpstr>Reference</vt:lpstr>
      <vt:lpstr>Assignment</vt:lpstr>
      <vt:lpstr>PowerPoint Presentation</vt:lpstr>
      <vt:lpstr>Osteomyelitis Of Special Importance</vt:lpstr>
      <vt:lpstr>BRODIE’S ABSCESS </vt:lpstr>
      <vt:lpstr>Cont’d </vt:lpstr>
      <vt:lpstr>Cont’d</vt:lpstr>
      <vt:lpstr>Clinical Presentation</vt:lpstr>
      <vt:lpstr>Etiology</vt:lpstr>
      <vt:lpstr>Radiograph</vt:lpstr>
      <vt:lpstr>PowerPoint Presentation</vt:lpstr>
      <vt:lpstr>Cont'd </vt:lpstr>
      <vt:lpstr>Lab</vt:lpstr>
      <vt:lpstr>Treatment</vt:lpstr>
      <vt:lpstr>Cont'd </vt:lpstr>
      <vt:lpstr>PowerPoint Presentation</vt:lpstr>
      <vt:lpstr>PowerPoint Presentation</vt:lpstr>
      <vt:lpstr>SCLEROTIC OSTEOMYELITIS OF GARRE </vt:lpstr>
      <vt:lpstr>Cont’d</vt:lpstr>
      <vt:lpstr>Cont’d</vt:lpstr>
      <vt:lpstr>Clinical Features </vt:lpstr>
      <vt:lpstr>Investigations</vt:lpstr>
      <vt:lpstr>Cont'd </vt:lpstr>
      <vt:lpstr>Treatment</vt:lpstr>
      <vt:lpstr>Tubercular Osteomyelitis</vt:lpstr>
      <vt:lpstr>Pathology </vt:lpstr>
      <vt:lpstr>Clinical Features </vt:lpstr>
      <vt:lpstr>Radiographs</vt:lpstr>
      <vt:lpstr>Cont’d </vt:lpstr>
      <vt:lpstr> Differential diagnosis </vt:lpstr>
      <vt:lpstr>Swelling With Multiple Discharging Sinus</vt:lpstr>
      <vt:lpstr>Cont’d </vt:lpstr>
      <vt:lpstr>THE 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Kenya Medical training college</dc:title>
  <dc:creator>Gibris Siphirinoh</dc:creator>
  <cp:lastModifiedBy>Gibris Siphirinoh</cp:lastModifiedBy>
  <cp:revision>125</cp:revision>
  <dcterms:created xsi:type="dcterms:W3CDTF">2006-08-16T00:00:00Z</dcterms:created>
  <dcterms:modified xsi:type="dcterms:W3CDTF">2023-12-20T14:04:44Z</dcterms:modified>
</cp:coreProperties>
</file>