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298" r:id="rId53"/>
    <p:sldId id="295" r:id="rId54"/>
    <p:sldId id="296" r:id="rId55"/>
    <p:sldId id="297" r:id="rId56"/>
    <p:sldId id="299" r:id="rId57"/>
    <p:sldId id="327" r:id="rId58"/>
    <p:sldId id="328" r:id="rId59"/>
    <p:sldId id="32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993366"/>
    <a:srgbClr val="996633"/>
    <a:srgbClr val="3366CC"/>
    <a:srgbClr val="003399"/>
    <a:srgbClr val="9900FF"/>
    <a:srgbClr val="FF3399"/>
    <a:srgbClr val="00CCFF"/>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0B6BE6-4413-47FD-A21C-8E5255F85AFD}" type="datetimeFigureOut">
              <a:rPr lang="en-GB" smtClean="0"/>
              <a:t>13/04/2023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6CE0CA-9749-4AAD-B581-D360F5BB13BD}" type="slidenum">
              <a:rPr lang="en-GB" smtClean="0"/>
              <a:t>‹#›</a:t>
            </a:fld>
            <a:endParaRPr lang="en-GB"/>
          </a:p>
        </p:txBody>
      </p:sp>
    </p:spTree>
    <p:extLst>
      <p:ext uri="{BB962C8B-B14F-4D97-AF65-F5344CB8AC3E}">
        <p14:creationId xmlns:p14="http://schemas.microsoft.com/office/powerpoint/2010/main" val="346258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F6CE0CA-9749-4AAD-B581-D360F5BB13BD}" type="slidenum">
              <a:rPr lang="en-GB" smtClean="0"/>
              <a:t>10</a:t>
            </a:fld>
            <a:endParaRPr lang="en-GB"/>
          </a:p>
        </p:txBody>
      </p:sp>
    </p:spTree>
    <p:extLst>
      <p:ext uri="{BB962C8B-B14F-4D97-AF65-F5344CB8AC3E}">
        <p14:creationId xmlns:p14="http://schemas.microsoft.com/office/powerpoint/2010/main" val="3098658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4/13/2023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4/13/2023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GB" b="1" dirty="0"/>
              <a:t>Kenya Medical Training College</a:t>
            </a:r>
            <a:endParaRPr lang="en-GB" dirty="0"/>
          </a:p>
        </p:txBody>
      </p:sp>
      <p:sp>
        <p:nvSpPr>
          <p:cNvPr id="5" name="Content Placeholder 4"/>
          <p:cNvSpPr>
            <a:spLocks noGrp="1"/>
          </p:cNvSpPr>
          <p:nvPr>
            <p:ph idx="1"/>
          </p:nvPr>
        </p:nvSpPr>
        <p:spPr/>
        <p:txBody>
          <a:bodyPr>
            <a:normAutofit fontScale="77500" lnSpcReduction="20000"/>
          </a:bodyPr>
          <a:lstStyle/>
          <a:p>
            <a:pPr marL="0" indent="0">
              <a:buNone/>
            </a:pPr>
            <a:r>
              <a:rPr lang="en-US" b="1" dirty="0"/>
              <a:t>                                 Faculty of Clinical Sciences</a:t>
            </a:r>
            <a:endParaRPr lang="en-GB" b="1" dirty="0"/>
          </a:p>
          <a:p>
            <a:pPr marL="0" indent="0">
              <a:buNone/>
            </a:pPr>
            <a:r>
              <a:rPr lang="en-US" b="1" dirty="0"/>
              <a:t>Department Of Orthopaedics and Trauma  Medicine</a:t>
            </a:r>
            <a:endParaRPr lang="en-GB" b="1" dirty="0"/>
          </a:p>
          <a:p>
            <a:pPr marL="0" indent="0">
              <a:buNone/>
            </a:pPr>
            <a:r>
              <a:rPr lang="en-US" b="1" dirty="0"/>
              <a:t>                                        Year Two Semester One</a:t>
            </a:r>
          </a:p>
          <a:p>
            <a:pPr marL="0" indent="0">
              <a:buNone/>
            </a:pPr>
            <a:r>
              <a:rPr lang="en-GB" b="1" dirty="0"/>
              <a:t>                                          General Orthopaedics I          </a:t>
            </a:r>
          </a:p>
          <a:p>
            <a:pPr marL="0" indent="0">
              <a:buNone/>
            </a:pPr>
            <a:r>
              <a:rPr lang="en-GB" b="1" dirty="0"/>
              <a:t>                                                                            By  </a:t>
            </a:r>
          </a:p>
          <a:p>
            <a:pPr marL="0" indent="0">
              <a:buNone/>
            </a:pPr>
            <a:r>
              <a:rPr lang="en-GB" b="1" dirty="0"/>
              <a:t>                                                                Gideon Sifirino</a:t>
            </a:r>
          </a:p>
          <a:p>
            <a:pPr marL="0" indent="0">
              <a:buNone/>
            </a:pPr>
            <a:r>
              <a:rPr lang="en-GB" b="1" dirty="0"/>
              <a:t>                       </a:t>
            </a:r>
          </a:p>
          <a:p>
            <a:pPr marL="0" indent="0">
              <a:buNone/>
            </a:pPr>
            <a:r>
              <a:rPr lang="en-GB" b="1" dirty="0"/>
              <a:t>                               Class: Diploma </a:t>
            </a:r>
            <a:r>
              <a:rPr lang="en-US" b="1" dirty="0"/>
              <a:t>March</a:t>
            </a:r>
            <a:r>
              <a:rPr lang="en-GB" b="1" dirty="0"/>
              <a:t> 2022</a:t>
            </a:r>
          </a:p>
          <a:p>
            <a:pPr marL="0" indent="0">
              <a:buNone/>
            </a:pPr>
            <a:endParaRPr lang="en-GB" b="1" dirty="0"/>
          </a:p>
          <a:p>
            <a:pPr marL="0" indent="0">
              <a:buNone/>
            </a:pPr>
            <a:r>
              <a:rPr lang="en-GB" b="1" dirty="0"/>
              <a:t>                                           17</a:t>
            </a:r>
            <a:r>
              <a:rPr lang="en-GB" b="1" baseline="30000" dirty="0"/>
              <a:t>th</a:t>
            </a:r>
            <a:r>
              <a:rPr lang="en-GB" b="1" dirty="0"/>
              <a:t>,</a:t>
            </a:r>
            <a:r>
              <a:rPr lang="en-US" b="1" dirty="0"/>
              <a:t>April, 2023</a:t>
            </a:r>
            <a:endParaRPr lang="en-GB" b="1" dirty="0"/>
          </a:p>
          <a:p>
            <a:endParaRPr lang="en-GB" dirty="0"/>
          </a:p>
        </p:txBody>
      </p:sp>
      <p:pic>
        <p:nvPicPr>
          <p:cNvPr id="6" name="Picture 5"/>
          <p:cNvPicPr/>
          <p:nvPr/>
        </p:nvPicPr>
        <p:blipFill>
          <a:blip r:embed="rId2"/>
          <a:srcRect/>
          <a:stretch>
            <a:fillRect/>
          </a:stretch>
        </p:blipFill>
        <p:spPr bwMode="auto">
          <a:xfrm>
            <a:off x="1600200" y="3048000"/>
            <a:ext cx="1447800" cy="1981200"/>
          </a:xfrm>
          <a:prstGeom prst="rect">
            <a:avLst/>
          </a:prstGeom>
          <a:noFill/>
          <a:ln w="9525">
            <a:noFill/>
            <a:miter lim="800000"/>
            <a:headEnd/>
            <a:tailEnd/>
          </a:ln>
          <a:effectLst/>
        </p:spPr>
      </p:pic>
    </p:spTree>
    <p:extLst>
      <p:ext uri="{BB962C8B-B14F-4D97-AF65-F5344CB8AC3E}">
        <p14:creationId xmlns:p14="http://schemas.microsoft.com/office/powerpoint/2010/main" val="852268510"/>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b="1" dirty="0"/>
              <a:t>Predisposing Factors </a:t>
            </a:r>
            <a:br>
              <a:rPr lang="en-GB" b="1" dirty="0"/>
            </a:br>
            <a:endParaRPr lang="en-GB" dirty="0"/>
          </a:p>
        </p:txBody>
      </p:sp>
      <p:sp>
        <p:nvSpPr>
          <p:cNvPr id="6" name="Content Placeholder 5"/>
          <p:cNvSpPr>
            <a:spLocks noGrp="1"/>
          </p:cNvSpPr>
          <p:nvPr>
            <p:ph sz="half" idx="1"/>
          </p:nvPr>
        </p:nvSpPr>
        <p:spPr/>
        <p:txBody>
          <a:bodyPr>
            <a:normAutofit/>
          </a:bodyPr>
          <a:lstStyle/>
          <a:p>
            <a:pPr lvl="0">
              <a:buFont typeface="Wingdings" pitchFamily="2" charset="2"/>
              <a:buChar char="Ø"/>
            </a:pPr>
            <a:r>
              <a:rPr lang="en-GB" dirty="0">
                <a:solidFill>
                  <a:srgbClr val="3366CC"/>
                </a:solidFill>
              </a:rPr>
              <a:t>Rheumatoid arthritis</a:t>
            </a:r>
          </a:p>
          <a:p>
            <a:pPr lvl="0">
              <a:buFont typeface="Wingdings" pitchFamily="2" charset="2"/>
              <a:buChar char="Ø"/>
            </a:pPr>
            <a:r>
              <a:rPr lang="en-GB" dirty="0">
                <a:solidFill>
                  <a:srgbClr val="FF3399"/>
                </a:solidFill>
              </a:rPr>
              <a:t>Chronic debilitating disorders</a:t>
            </a:r>
          </a:p>
          <a:p>
            <a:pPr lvl="0">
              <a:buFont typeface="Wingdings" pitchFamily="2" charset="2"/>
              <a:buChar char="Ø"/>
            </a:pPr>
            <a:r>
              <a:rPr lang="en-GB" dirty="0">
                <a:solidFill>
                  <a:srgbClr val="009999"/>
                </a:solidFill>
              </a:rPr>
              <a:t>Intravenous drug abuse</a:t>
            </a:r>
          </a:p>
          <a:p>
            <a:pPr lvl="0">
              <a:buFont typeface="Wingdings" pitchFamily="2" charset="2"/>
              <a:buChar char="Ø"/>
            </a:pPr>
            <a:r>
              <a:rPr lang="en-GB" dirty="0">
                <a:solidFill>
                  <a:srgbClr val="00CCFF"/>
                </a:solidFill>
              </a:rPr>
              <a:t>Immunosuppressive drug therapy</a:t>
            </a:r>
          </a:p>
          <a:p>
            <a:pPr marL="0" indent="0">
              <a:buNone/>
            </a:pPr>
            <a:endParaRPr lang="en-GB" dirty="0"/>
          </a:p>
        </p:txBody>
      </p:sp>
      <p:sp>
        <p:nvSpPr>
          <p:cNvPr id="7" name="Content Placeholder 6"/>
          <p:cNvSpPr>
            <a:spLocks noGrp="1"/>
          </p:cNvSpPr>
          <p:nvPr>
            <p:ph sz="half" idx="2"/>
          </p:nvPr>
        </p:nvSpPr>
        <p:spPr/>
        <p:txBody>
          <a:bodyPr>
            <a:normAutofit/>
          </a:bodyPr>
          <a:lstStyle/>
          <a:p>
            <a:pPr lvl="0">
              <a:buFont typeface="Wingdings" pitchFamily="2" charset="2"/>
              <a:buChar char="Ø"/>
            </a:pPr>
            <a:r>
              <a:rPr lang="en-GB" dirty="0">
                <a:solidFill>
                  <a:srgbClr val="C00000"/>
                </a:solidFill>
              </a:rPr>
              <a:t>AIDS</a:t>
            </a:r>
          </a:p>
          <a:p>
            <a:pPr lvl="0">
              <a:buFont typeface="Wingdings" pitchFamily="2" charset="2"/>
              <a:buChar char="Ø"/>
            </a:pPr>
            <a:r>
              <a:rPr lang="en-GB" dirty="0">
                <a:solidFill>
                  <a:srgbClr val="FF0000"/>
                </a:solidFill>
              </a:rPr>
              <a:t>Trauma</a:t>
            </a:r>
          </a:p>
          <a:p>
            <a:pPr lvl="0">
              <a:buFont typeface="Wingdings" pitchFamily="2" charset="2"/>
              <a:buChar char="Ø"/>
            </a:pPr>
            <a:r>
              <a:rPr lang="en-GB" dirty="0">
                <a:solidFill>
                  <a:srgbClr val="666633"/>
                </a:solidFill>
              </a:rPr>
              <a:t>Diabetes</a:t>
            </a:r>
          </a:p>
          <a:p>
            <a:pPr lvl="0">
              <a:buFont typeface="Wingdings" pitchFamily="2" charset="2"/>
              <a:buChar char="Ø"/>
            </a:pPr>
            <a:r>
              <a:rPr lang="en-GB" dirty="0">
                <a:solidFill>
                  <a:srgbClr val="003399"/>
                </a:solidFill>
              </a:rPr>
              <a:t>Steroid therapy</a:t>
            </a:r>
          </a:p>
          <a:p>
            <a:pPr lvl="0">
              <a:buFont typeface="Wingdings" pitchFamily="2" charset="2"/>
              <a:buChar char="Ø"/>
            </a:pPr>
            <a:r>
              <a:rPr lang="en-GB" dirty="0"/>
              <a:t> </a:t>
            </a:r>
            <a:r>
              <a:rPr lang="en-GB" dirty="0">
                <a:solidFill>
                  <a:srgbClr val="92D050"/>
                </a:solidFill>
              </a:rPr>
              <a:t>Malignancy</a:t>
            </a:r>
          </a:p>
          <a:p>
            <a:endParaRPr lang="en-GB" dirty="0"/>
          </a:p>
        </p:txBody>
      </p:sp>
    </p:spTree>
    <p:extLst>
      <p:ext uri="{BB962C8B-B14F-4D97-AF65-F5344CB8AC3E}">
        <p14:creationId xmlns:p14="http://schemas.microsoft.com/office/powerpoint/2010/main" val="3113878873"/>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792162"/>
          </a:xfrm>
        </p:spPr>
        <p:txBody>
          <a:bodyPr>
            <a:normAutofit fontScale="90000"/>
          </a:bodyPr>
          <a:lstStyle/>
          <a:p>
            <a:r>
              <a:rPr lang="en-GB" b="1" dirty="0"/>
              <a:t>Pathology </a:t>
            </a:r>
            <a:br>
              <a:rPr lang="en-GB" b="1" dirty="0"/>
            </a:br>
            <a:endParaRPr lang="en-GB" dirty="0"/>
          </a:p>
        </p:txBody>
      </p:sp>
      <p:pic>
        <p:nvPicPr>
          <p:cNvPr id="7" name="Content Placeholder 6"/>
          <p:cNvPicPr>
            <a:picLocks noGrp="1"/>
          </p:cNvPicPr>
          <p:nvPr>
            <p:ph idx="1"/>
          </p:nvPr>
        </p:nvPicPr>
        <p:blipFill>
          <a:blip r:embed="rId2"/>
          <a:stretch>
            <a:fillRect/>
          </a:stretch>
        </p:blipFill>
        <p:spPr>
          <a:xfrm>
            <a:off x="228600" y="838200"/>
            <a:ext cx="8686800" cy="5333999"/>
          </a:xfrm>
          <a:prstGeom prst="rect">
            <a:avLst/>
          </a:prstGeom>
        </p:spPr>
      </p:pic>
    </p:spTree>
    <p:extLst>
      <p:ext uri="{BB962C8B-B14F-4D97-AF65-F5344CB8AC3E}">
        <p14:creationId xmlns:p14="http://schemas.microsoft.com/office/powerpoint/2010/main" val="225100567"/>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81000" y="381000"/>
            <a:ext cx="8534400" cy="5867400"/>
          </a:xfrm>
          <a:prstGeom prst="rect">
            <a:avLst/>
          </a:prstGeom>
        </p:spPr>
      </p:pic>
    </p:spTree>
    <p:extLst>
      <p:ext uri="{BB962C8B-B14F-4D97-AF65-F5344CB8AC3E}">
        <p14:creationId xmlns:p14="http://schemas.microsoft.com/office/powerpoint/2010/main" val="2758223772"/>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Clinical Features</a:t>
            </a:r>
            <a:br>
              <a:rPr lang="en-GB" b="1" dirty="0"/>
            </a:br>
            <a:endParaRPr lang="en-GB" dirty="0"/>
          </a:p>
        </p:txBody>
      </p:sp>
      <p:sp>
        <p:nvSpPr>
          <p:cNvPr id="3" name="Content Placeholder 2"/>
          <p:cNvSpPr>
            <a:spLocks noGrp="1"/>
          </p:cNvSpPr>
          <p:nvPr>
            <p:ph idx="1"/>
          </p:nvPr>
        </p:nvSpPr>
        <p:spPr/>
        <p:txBody>
          <a:bodyPr/>
          <a:lstStyle/>
          <a:p>
            <a:r>
              <a:rPr lang="en-GB" b="1" i="1" dirty="0"/>
              <a:t>In new born infants </a:t>
            </a:r>
          </a:p>
          <a:p>
            <a:pPr marL="0" indent="0">
              <a:buNone/>
            </a:pPr>
            <a:r>
              <a:rPr lang="en-GB" dirty="0"/>
              <a:t>Emphasis is on septicaemia rather than</a:t>
            </a:r>
          </a:p>
          <a:p>
            <a:pPr marL="0" indent="0">
              <a:buNone/>
            </a:pPr>
            <a:r>
              <a:rPr lang="en-GB" dirty="0"/>
              <a:t> joint pain.</a:t>
            </a:r>
          </a:p>
          <a:p>
            <a:pPr lvl="0">
              <a:buFont typeface="Wingdings" pitchFamily="2" charset="2"/>
              <a:buChar char="ü"/>
            </a:pPr>
            <a:r>
              <a:rPr lang="en-GB" dirty="0"/>
              <a:t>The baby is irritable and refuses to feed</a:t>
            </a:r>
          </a:p>
          <a:p>
            <a:pPr lvl="0">
              <a:buFont typeface="Wingdings" pitchFamily="2" charset="2"/>
              <a:buChar char="ü"/>
            </a:pPr>
            <a:r>
              <a:rPr lang="en-GB" dirty="0"/>
              <a:t>Rapid pulse   fever   warmth</a:t>
            </a:r>
          </a:p>
          <a:p>
            <a:pPr lvl="0">
              <a:buFont typeface="Wingdings" pitchFamily="2" charset="2"/>
              <a:buChar char="ü"/>
            </a:pPr>
            <a:r>
              <a:rPr lang="en-GB" dirty="0"/>
              <a:t>Tenderness </a:t>
            </a:r>
          </a:p>
          <a:p>
            <a:pPr lvl="0">
              <a:buFont typeface="Wingdings" pitchFamily="2" charset="2"/>
              <a:buChar char="ü"/>
            </a:pPr>
            <a:r>
              <a:rPr lang="en-GB" dirty="0"/>
              <a:t>Resistance to movement</a:t>
            </a:r>
          </a:p>
          <a:p>
            <a:endParaRPr lang="en-GB" dirty="0"/>
          </a:p>
        </p:txBody>
      </p:sp>
    </p:spTree>
    <p:extLst>
      <p:ext uri="{BB962C8B-B14F-4D97-AF65-F5344CB8AC3E}">
        <p14:creationId xmlns:p14="http://schemas.microsoft.com/office/powerpoint/2010/main" val="1284692375"/>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i="1" dirty="0"/>
              <a:t>In children </a:t>
            </a:r>
            <a:br>
              <a:rPr lang="en-GB" b="1" i="1" dirty="0"/>
            </a:br>
            <a:endParaRPr lang="en-GB" dirty="0"/>
          </a:p>
        </p:txBody>
      </p:sp>
      <p:sp>
        <p:nvSpPr>
          <p:cNvPr id="3" name="Content Placeholder 2"/>
          <p:cNvSpPr>
            <a:spLocks noGrp="1"/>
          </p:cNvSpPr>
          <p:nvPr>
            <p:ph idx="1"/>
          </p:nvPr>
        </p:nvSpPr>
        <p:spPr/>
        <p:txBody>
          <a:bodyPr/>
          <a:lstStyle/>
          <a:p>
            <a:pPr lvl="0">
              <a:buFont typeface="Wingdings" pitchFamily="2" charset="2"/>
              <a:buChar char="ü"/>
            </a:pPr>
            <a:r>
              <a:rPr lang="en-GB" dirty="0"/>
              <a:t>Acute pain in a single large </a:t>
            </a:r>
          </a:p>
          <a:p>
            <a:pPr lvl="0">
              <a:buFont typeface="Wingdings" pitchFamily="2" charset="2"/>
              <a:buChar char="ü"/>
            </a:pPr>
            <a:r>
              <a:rPr lang="en-GB" dirty="0"/>
              <a:t>joint (commonly the hip or the knee)  </a:t>
            </a:r>
          </a:p>
          <a:p>
            <a:pPr lvl="0">
              <a:buFont typeface="Wingdings" pitchFamily="2" charset="2"/>
              <a:buChar char="ü"/>
            </a:pPr>
            <a:r>
              <a:rPr lang="en-GB" dirty="0"/>
              <a:t>Reluctance to move the limb (pseudoparesis)</a:t>
            </a:r>
          </a:p>
          <a:p>
            <a:pPr lvl="0">
              <a:buFont typeface="Wingdings" pitchFamily="2" charset="2"/>
              <a:buChar char="ü"/>
            </a:pPr>
            <a:r>
              <a:rPr lang="en-GB" dirty="0"/>
              <a:t>The child is ill, with a rapid pulse</a:t>
            </a:r>
          </a:p>
          <a:p>
            <a:pPr lvl="0">
              <a:buFont typeface="Wingdings" pitchFamily="2" charset="2"/>
              <a:buChar char="ü"/>
            </a:pPr>
            <a:r>
              <a:rPr lang="en-GB" dirty="0"/>
              <a:t>Swinging fever</a:t>
            </a:r>
          </a:p>
          <a:p>
            <a:endParaRPr lang="en-GB" dirty="0"/>
          </a:p>
        </p:txBody>
      </p:sp>
    </p:spTree>
    <p:extLst>
      <p:ext uri="{BB962C8B-B14F-4D97-AF65-F5344CB8AC3E}">
        <p14:creationId xmlns:p14="http://schemas.microsoft.com/office/powerpoint/2010/main" val="3469474479"/>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pPr lvl="0">
              <a:buFont typeface="Wingdings" pitchFamily="2" charset="2"/>
              <a:buChar char="ü"/>
            </a:pPr>
            <a:r>
              <a:rPr lang="en-GB" dirty="0"/>
              <a:t>The overlying skin looks red </a:t>
            </a:r>
          </a:p>
          <a:p>
            <a:pPr lvl="0">
              <a:buFont typeface="Wingdings" pitchFamily="2" charset="2"/>
              <a:buChar char="ü"/>
            </a:pPr>
            <a:r>
              <a:rPr lang="en-GB" dirty="0"/>
              <a:t>Superficial joint swelling may be obvious. </a:t>
            </a:r>
          </a:p>
          <a:p>
            <a:pPr lvl="0">
              <a:buFont typeface="Wingdings" pitchFamily="2" charset="2"/>
              <a:buChar char="ü"/>
            </a:pPr>
            <a:r>
              <a:rPr lang="en-GB" dirty="0"/>
              <a:t>There is local warmth </a:t>
            </a:r>
          </a:p>
          <a:p>
            <a:pPr lvl="0">
              <a:buFont typeface="Wingdings" pitchFamily="2" charset="2"/>
              <a:buChar char="ü"/>
            </a:pPr>
            <a:r>
              <a:rPr lang="en-GB" dirty="0"/>
              <a:t>Marked tenderness</a:t>
            </a:r>
          </a:p>
          <a:p>
            <a:pPr lvl="0">
              <a:buFont typeface="Wingdings" pitchFamily="2" charset="2"/>
              <a:buChar char="ü"/>
            </a:pPr>
            <a:r>
              <a:rPr lang="en-GB" dirty="0"/>
              <a:t>All movements are restricted by pain and spasm</a:t>
            </a:r>
          </a:p>
          <a:p>
            <a:endParaRPr lang="en-GB" dirty="0"/>
          </a:p>
        </p:txBody>
      </p:sp>
    </p:spTree>
    <p:extLst>
      <p:ext uri="{BB962C8B-B14F-4D97-AF65-F5344CB8AC3E}">
        <p14:creationId xmlns:p14="http://schemas.microsoft.com/office/powerpoint/2010/main" val="3773931943"/>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i="1" dirty="0"/>
              <a:t>In adults</a:t>
            </a:r>
            <a:br>
              <a:rPr lang="en-GB" b="1" i="1" dirty="0"/>
            </a:br>
            <a:endParaRPr lang="en-GB" dirty="0"/>
          </a:p>
        </p:txBody>
      </p:sp>
      <p:sp>
        <p:nvSpPr>
          <p:cNvPr id="3" name="Content Placeholder 2"/>
          <p:cNvSpPr>
            <a:spLocks noGrp="1"/>
          </p:cNvSpPr>
          <p:nvPr>
            <p:ph idx="1"/>
          </p:nvPr>
        </p:nvSpPr>
        <p:spPr/>
        <p:txBody>
          <a:bodyPr/>
          <a:lstStyle/>
          <a:p>
            <a:pPr lvl="0">
              <a:buFont typeface="Wingdings" pitchFamily="2" charset="2"/>
              <a:buChar char="ü"/>
            </a:pPr>
            <a:r>
              <a:rPr lang="en-GB" dirty="0"/>
              <a:t>Superficial joint pain (knee, wrist, a </a:t>
            </a:r>
          </a:p>
          <a:p>
            <a:pPr lvl="0">
              <a:buFont typeface="Wingdings" pitchFamily="2" charset="2"/>
              <a:buChar char="ü"/>
            </a:pPr>
            <a:r>
              <a:rPr lang="en-GB" dirty="0"/>
              <a:t>finger, ankle or toe) </a:t>
            </a:r>
          </a:p>
          <a:p>
            <a:pPr lvl="0">
              <a:buFont typeface="Wingdings" pitchFamily="2" charset="2"/>
              <a:buChar char="ü"/>
            </a:pPr>
            <a:r>
              <a:rPr lang="en-GB" dirty="0"/>
              <a:t>Swelling </a:t>
            </a:r>
          </a:p>
          <a:p>
            <a:pPr lvl="0">
              <a:buFont typeface="Wingdings" pitchFamily="2" charset="2"/>
              <a:buChar char="ü"/>
            </a:pPr>
            <a:r>
              <a:rPr lang="en-GB" dirty="0"/>
              <a:t>Warmth </a:t>
            </a:r>
          </a:p>
          <a:p>
            <a:pPr lvl="0">
              <a:buFont typeface="Wingdings" pitchFamily="2" charset="2"/>
              <a:buChar char="ü"/>
            </a:pPr>
            <a:r>
              <a:rPr lang="en-GB" dirty="0"/>
              <a:t>Marked local tenderness</a:t>
            </a:r>
          </a:p>
          <a:p>
            <a:pPr lvl="0">
              <a:buFont typeface="Wingdings" pitchFamily="2" charset="2"/>
              <a:buChar char="ü"/>
            </a:pPr>
            <a:r>
              <a:rPr lang="en-GB" dirty="0"/>
              <a:t>Restriction of movements </a:t>
            </a:r>
          </a:p>
          <a:p>
            <a:endParaRPr lang="en-GB" dirty="0"/>
          </a:p>
        </p:txBody>
      </p:sp>
    </p:spTree>
    <p:extLst>
      <p:ext uri="{BB962C8B-B14F-4D97-AF65-F5344CB8AC3E}">
        <p14:creationId xmlns:p14="http://schemas.microsoft.com/office/powerpoint/2010/main" val="1792161930"/>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Investigations</a:t>
            </a:r>
            <a:br>
              <a:rPr lang="en-GB" b="1" dirty="0"/>
            </a:br>
            <a:endParaRPr lang="en-GB" dirty="0"/>
          </a:p>
        </p:txBody>
      </p:sp>
      <p:sp>
        <p:nvSpPr>
          <p:cNvPr id="3" name="Content Placeholder 2"/>
          <p:cNvSpPr>
            <a:spLocks noGrp="1"/>
          </p:cNvSpPr>
          <p:nvPr>
            <p:ph idx="1"/>
          </p:nvPr>
        </p:nvSpPr>
        <p:spPr/>
        <p:txBody>
          <a:bodyPr>
            <a:normAutofit/>
          </a:bodyPr>
          <a:lstStyle/>
          <a:p>
            <a:pPr marL="0" indent="0">
              <a:buNone/>
            </a:pPr>
            <a:r>
              <a:rPr lang="en-GB" b="1" i="1" dirty="0"/>
              <a:t>Laboratory Investigations</a:t>
            </a:r>
          </a:p>
          <a:p>
            <a:pPr lvl="0">
              <a:buFont typeface="Wingdings" pitchFamily="2" charset="2"/>
              <a:buChar char="v"/>
            </a:pPr>
            <a:r>
              <a:rPr lang="en-GB" dirty="0">
                <a:solidFill>
                  <a:srgbClr val="FF3399"/>
                </a:solidFill>
              </a:rPr>
              <a:t>Joint Aspirate and Synovial Fluid Analysis</a:t>
            </a:r>
          </a:p>
          <a:p>
            <a:pPr lvl="0">
              <a:buFont typeface="Wingdings" pitchFamily="2" charset="2"/>
              <a:buChar char="v"/>
            </a:pPr>
            <a:r>
              <a:rPr lang="en-GB" dirty="0">
                <a:solidFill>
                  <a:srgbClr val="666633"/>
                </a:solidFill>
              </a:rPr>
              <a:t>WBCs (polymorphs) are raised </a:t>
            </a:r>
          </a:p>
          <a:p>
            <a:pPr lvl="0">
              <a:buFont typeface="Wingdings" pitchFamily="2" charset="2"/>
              <a:buChar char="v"/>
            </a:pPr>
            <a:r>
              <a:rPr lang="en-GB" dirty="0">
                <a:solidFill>
                  <a:srgbClr val="9900FF"/>
                </a:solidFill>
              </a:rPr>
              <a:t>ESR increased </a:t>
            </a:r>
          </a:p>
          <a:p>
            <a:pPr lvl="0">
              <a:buFont typeface="Wingdings" pitchFamily="2" charset="2"/>
              <a:buChar char="v"/>
            </a:pPr>
            <a:r>
              <a:rPr lang="en-GB" dirty="0">
                <a:solidFill>
                  <a:srgbClr val="3366CC"/>
                </a:solidFill>
              </a:rPr>
              <a:t>Hb percentage decreases.</a:t>
            </a:r>
          </a:p>
          <a:p>
            <a:pPr lvl="0">
              <a:buFont typeface="Wingdings" pitchFamily="2" charset="2"/>
              <a:buChar char="v"/>
            </a:pPr>
            <a:r>
              <a:rPr lang="en-GB" dirty="0">
                <a:solidFill>
                  <a:srgbClr val="C00000"/>
                </a:solidFill>
              </a:rPr>
              <a:t>Blood culture is positive </a:t>
            </a:r>
          </a:p>
          <a:p>
            <a:pPr lvl="0">
              <a:buFont typeface="Wingdings" pitchFamily="2" charset="2"/>
              <a:buChar char="v"/>
            </a:pPr>
            <a:r>
              <a:rPr lang="en-GB" dirty="0">
                <a:solidFill>
                  <a:srgbClr val="00CCFF"/>
                </a:solidFill>
              </a:rPr>
              <a:t>CRP </a:t>
            </a:r>
          </a:p>
          <a:p>
            <a:pPr marL="0" indent="0">
              <a:buNone/>
            </a:pPr>
            <a:endParaRPr lang="en-GB" dirty="0"/>
          </a:p>
        </p:txBody>
      </p:sp>
    </p:spTree>
    <p:extLst>
      <p:ext uri="{BB962C8B-B14F-4D97-AF65-F5344CB8AC3E}">
        <p14:creationId xmlns:p14="http://schemas.microsoft.com/office/powerpoint/2010/main" val="4287311747"/>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Imaging</a:t>
            </a:r>
            <a:br>
              <a:rPr lang="en-GB" b="1" dirty="0"/>
            </a:br>
            <a:endParaRPr lang="en-GB" dirty="0"/>
          </a:p>
        </p:txBody>
      </p:sp>
      <p:sp>
        <p:nvSpPr>
          <p:cNvPr id="3" name="Content Placeholder 2"/>
          <p:cNvSpPr>
            <a:spLocks noGrp="1"/>
          </p:cNvSpPr>
          <p:nvPr>
            <p:ph idx="1"/>
          </p:nvPr>
        </p:nvSpPr>
        <p:spPr/>
        <p:txBody>
          <a:bodyPr>
            <a:normAutofit/>
          </a:bodyPr>
          <a:lstStyle/>
          <a:p>
            <a:pPr>
              <a:buFont typeface="Arial" pitchFamily="34" charset="0"/>
              <a:buChar char="•"/>
            </a:pPr>
            <a:r>
              <a:rPr lang="en-GB" b="1" i="1" dirty="0"/>
              <a:t>Ultrasonography</a:t>
            </a:r>
            <a:r>
              <a:rPr lang="en-GB" dirty="0"/>
              <a:t> joint effusion in early cases. </a:t>
            </a:r>
          </a:p>
          <a:p>
            <a:pPr marL="0" indent="0">
              <a:buNone/>
            </a:pPr>
            <a:r>
              <a:rPr lang="en-GB" dirty="0"/>
              <a:t>Widening of the space between capsule and bone of more than 2 mm  </a:t>
            </a:r>
          </a:p>
          <a:p>
            <a:pPr>
              <a:buFont typeface="Arial" pitchFamily="34" charset="0"/>
              <a:buChar char="•"/>
            </a:pPr>
            <a:r>
              <a:rPr lang="en-GB" b="1" i="1" dirty="0"/>
              <a:t>X-ray examination</a:t>
            </a:r>
            <a:r>
              <a:rPr lang="en-GB" dirty="0"/>
              <a:t>  soft-tissue swelling, loss of tissue planes, widening of the radiographic ‘joint space’ and slight subluxation  </a:t>
            </a:r>
          </a:p>
          <a:p>
            <a:endParaRPr lang="en-GB" dirty="0"/>
          </a:p>
        </p:txBody>
      </p:sp>
    </p:spTree>
    <p:extLst>
      <p:ext uri="{BB962C8B-B14F-4D97-AF65-F5344CB8AC3E}">
        <p14:creationId xmlns:p14="http://schemas.microsoft.com/office/powerpoint/2010/main" val="3183267761"/>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https://upload.orthobullets.com/topic/1058/images/lateral%20knee%20x-ray%20(rsna.org).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8305800" cy="6172199"/>
          </a:xfrm>
          <a:prstGeom prst="rect">
            <a:avLst/>
          </a:prstGeom>
          <a:noFill/>
          <a:ln>
            <a:noFill/>
          </a:ln>
        </p:spPr>
      </p:pic>
    </p:spTree>
    <p:extLst>
      <p:ext uri="{BB962C8B-B14F-4D97-AF65-F5344CB8AC3E}">
        <p14:creationId xmlns:p14="http://schemas.microsoft.com/office/powerpoint/2010/main" val="1004669596"/>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outcomes</a:t>
            </a:r>
            <a:endParaRPr lang="en-GB" b="1" dirty="0"/>
          </a:p>
        </p:txBody>
      </p:sp>
      <p:sp>
        <p:nvSpPr>
          <p:cNvPr id="3" name="Content Placeholder 2"/>
          <p:cNvSpPr>
            <a:spLocks noGrp="1"/>
          </p:cNvSpPr>
          <p:nvPr>
            <p:ph idx="1"/>
          </p:nvPr>
        </p:nvSpPr>
        <p:spPr/>
        <p:txBody>
          <a:bodyPr>
            <a:normAutofit/>
          </a:bodyPr>
          <a:lstStyle/>
          <a:p>
            <a:pPr marL="0" indent="0">
              <a:buNone/>
            </a:pPr>
            <a:r>
              <a:rPr lang="en-US" dirty="0"/>
              <a:t>By the end of this presentation the learner should be able to;</a:t>
            </a:r>
          </a:p>
          <a:p>
            <a:pPr marL="514350" indent="-514350">
              <a:buFont typeface="+mj-lt"/>
              <a:buAutoNum type="arabicPeriod"/>
            </a:pPr>
            <a:r>
              <a:rPr lang="en-US" dirty="0"/>
              <a:t>Classify arthritis</a:t>
            </a:r>
          </a:p>
          <a:p>
            <a:pPr marL="514350" indent="-514350">
              <a:buFont typeface="+mj-lt"/>
              <a:buAutoNum type="arabicPeriod"/>
            </a:pPr>
            <a:r>
              <a:rPr lang="en-US" dirty="0"/>
              <a:t>Discuss septic arthritis and spirochaete</a:t>
            </a:r>
          </a:p>
          <a:p>
            <a:pPr marL="0" indent="0">
              <a:buNone/>
            </a:pPr>
            <a:r>
              <a:rPr lang="en-US" dirty="0"/>
              <a:t>infection under the following sub headings; definition, causes, mode of infection/spread, risk factors, predisposing factors, pathology, investigations, management, complications, differential diagnosis and prognosis.</a:t>
            </a:r>
            <a:endParaRPr lang="en-GB" dirty="0"/>
          </a:p>
        </p:txBody>
      </p:sp>
    </p:spTree>
    <p:extLst>
      <p:ext uri="{BB962C8B-B14F-4D97-AF65-F5344CB8AC3E}">
        <p14:creationId xmlns:p14="http://schemas.microsoft.com/office/powerpoint/2010/main" val="1961311926"/>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pPr marL="0" indent="0">
              <a:buNone/>
            </a:pPr>
            <a:r>
              <a:rPr lang="en-GB" b="1" i="1" dirty="0"/>
              <a:t>Early Stages (</a:t>
            </a:r>
            <a:r>
              <a:rPr lang="en-GB" dirty="0"/>
              <a:t>radiographs)</a:t>
            </a:r>
            <a:endParaRPr lang="en-GB" b="1" i="1" dirty="0"/>
          </a:p>
          <a:p>
            <a:pPr marL="0" indent="0">
              <a:buNone/>
            </a:pPr>
            <a:r>
              <a:rPr lang="en-GB" dirty="0"/>
              <a:t>Soft tissue swelling and periarticular osteoporosis. </a:t>
            </a:r>
          </a:p>
          <a:p>
            <a:pPr marL="0" indent="0">
              <a:buNone/>
            </a:pPr>
            <a:endParaRPr lang="en-GB" dirty="0"/>
          </a:p>
        </p:txBody>
      </p:sp>
    </p:spTree>
    <p:extLst>
      <p:ext uri="{BB962C8B-B14F-4D97-AF65-F5344CB8AC3E}">
        <p14:creationId xmlns:p14="http://schemas.microsoft.com/office/powerpoint/2010/main" val="4279118706"/>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b="1" i="1" dirty="0"/>
              <a:t>Late Stages</a:t>
            </a:r>
            <a:r>
              <a:rPr lang="en-GB" dirty="0"/>
              <a:t> </a:t>
            </a:r>
          </a:p>
          <a:p>
            <a:pPr marL="0" indent="0">
              <a:buNone/>
            </a:pPr>
            <a:r>
              <a:rPr lang="en-GB" dirty="0"/>
              <a:t>Cartilage destruction, and loss of joint space, necrosis of bone epiphyseal disturbances, fibrous ankylosis, and bony ankylosis</a:t>
            </a:r>
          </a:p>
          <a:p>
            <a:pPr marL="0" indent="0">
              <a:buNone/>
            </a:pPr>
            <a:r>
              <a:rPr lang="en-GB" dirty="0"/>
              <a:t>With some infections there is sometimes </a:t>
            </a:r>
          </a:p>
          <a:p>
            <a:pPr marL="0" indent="0">
              <a:buNone/>
            </a:pPr>
            <a:r>
              <a:rPr lang="en-GB" dirty="0"/>
              <a:t>gas in the joint. Narrowing and </a:t>
            </a:r>
          </a:p>
          <a:p>
            <a:pPr marL="0" indent="0">
              <a:buNone/>
            </a:pPr>
            <a:r>
              <a:rPr lang="en-GB" dirty="0"/>
              <a:t>irregularity of the joint space.  </a:t>
            </a:r>
          </a:p>
          <a:p>
            <a:endParaRPr lang="en-GB" dirty="0"/>
          </a:p>
        </p:txBody>
      </p:sp>
    </p:spTree>
    <p:extLst>
      <p:ext uri="{BB962C8B-B14F-4D97-AF65-F5344CB8AC3E}">
        <p14:creationId xmlns:p14="http://schemas.microsoft.com/office/powerpoint/2010/main" val="3268042825"/>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b="1" i="1" dirty="0"/>
              <a:t>MRI and radionuclide imaging</a:t>
            </a:r>
            <a:r>
              <a:rPr lang="en-GB" dirty="0"/>
              <a:t> are helpful</a:t>
            </a:r>
          </a:p>
          <a:p>
            <a:pPr marL="0" indent="0">
              <a:buNone/>
            </a:pPr>
            <a:r>
              <a:rPr lang="en-GB" dirty="0"/>
              <a:t> in diagnosing arthritis in obscure sites </a:t>
            </a:r>
          </a:p>
          <a:p>
            <a:pPr marL="0" indent="0">
              <a:buNone/>
            </a:pPr>
            <a:r>
              <a:rPr lang="en-GB" dirty="0"/>
              <a:t>such as the sacroiliac and sternoclavicular</a:t>
            </a:r>
          </a:p>
          <a:p>
            <a:pPr marL="0" indent="0">
              <a:buNone/>
            </a:pPr>
            <a:r>
              <a:rPr lang="en-GB" dirty="0"/>
              <a:t> joints.</a:t>
            </a:r>
          </a:p>
          <a:p>
            <a:endParaRPr lang="en-GB" dirty="0"/>
          </a:p>
        </p:txBody>
      </p:sp>
    </p:spTree>
    <p:extLst>
      <p:ext uri="{BB962C8B-B14F-4D97-AF65-F5344CB8AC3E}">
        <p14:creationId xmlns:p14="http://schemas.microsoft.com/office/powerpoint/2010/main" val="744159866"/>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Treatment </a:t>
            </a:r>
            <a:br>
              <a:rPr lang="en-GB" b="1" dirty="0"/>
            </a:br>
            <a:endParaRPr lang="en-GB" dirty="0"/>
          </a:p>
        </p:txBody>
      </p:sp>
      <p:sp>
        <p:nvSpPr>
          <p:cNvPr id="3" name="Content Placeholder 2"/>
          <p:cNvSpPr>
            <a:spLocks noGrp="1"/>
          </p:cNvSpPr>
          <p:nvPr>
            <p:ph idx="1"/>
          </p:nvPr>
        </p:nvSpPr>
        <p:spPr/>
        <p:txBody>
          <a:bodyPr>
            <a:normAutofit/>
          </a:bodyPr>
          <a:lstStyle/>
          <a:p>
            <a:r>
              <a:rPr lang="en-GB" b="1" i="1" dirty="0"/>
              <a:t>Arthrotomy or joint drainage:</a:t>
            </a:r>
            <a:r>
              <a:rPr lang="en-GB" dirty="0"/>
              <a:t> the joint is aspirated first, if pus is present, open Arthrotomy is indicated. The pus is cultured and is subjected to gram staining.</a:t>
            </a:r>
          </a:p>
          <a:p>
            <a:endParaRPr lang="en-GB" dirty="0"/>
          </a:p>
        </p:txBody>
      </p:sp>
    </p:spTree>
    <p:extLst>
      <p:ext uri="{BB962C8B-B14F-4D97-AF65-F5344CB8AC3E}">
        <p14:creationId xmlns:p14="http://schemas.microsoft.com/office/powerpoint/2010/main" val="1257958078"/>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endParaRPr lang="en-GB" dirty="0"/>
          </a:p>
        </p:txBody>
      </p:sp>
      <p:sp>
        <p:nvSpPr>
          <p:cNvPr id="3" name="Content Placeholder 2"/>
          <p:cNvSpPr>
            <a:spLocks noGrp="1"/>
          </p:cNvSpPr>
          <p:nvPr>
            <p:ph idx="1"/>
          </p:nvPr>
        </p:nvSpPr>
        <p:spPr/>
        <p:txBody>
          <a:bodyPr/>
          <a:lstStyle/>
          <a:p>
            <a:r>
              <a:rPr lang="en-GB" dirty="0"/>
              <a:t>Appropriate antibiotics are then chosen and are given intravenously before surgical drainage. </a:t>
            </a:r>
          </a:p>
          <a:p>
            <a:r>
              <a:rPr lang="en-GB" dirty="0"/>
              <a:t>Antibiotics are used for a minimum </a:t>
            </a:r>
          </a:p>
          <a:p>
            <a:pPr marL="0" indent="0">
              <a:buNone/>
            </a:pPr>
            <a:r>
              <a:rPr lang="en-GB" dirty="0"/>
              <a:t>period of 2-4 weeks.</a:t>
            </a:r>
          </a:p>
          <a:p>
            <a:endParaRPr lang="en-GB" dirty="0"/>
          </a:p>
        </p:txBody>
      </p:sp>
    </p:spTree>
    <p:extLst>
      <p:ext uri="{BB962C8B-B14F-4D97-AF65-F5344CB8AC3E}">
        <p14:creationId xmlns:p14="http://schemas.microsoft.com/office/powerpoint/2010/main" val="1926441687"/>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pPr marL="0" indent="0">
              <a:buNone/>
            </a:pPr>
            <a:r>
              <a:rPr lang="en-GB" b="1" i="1" dirty="0"/>
              <a:t>Neonates and infants up to the age of 6 months</a:t>
            </a:r>
            <a:r>
              <a:rPr lang="en-GB" dirty="0"/>
              <a:t>  </a:t>
            </a:r>
          </a:p>
          <a:p>
            <a:r>
              <a:rPr lang="en-GB" dirty="0"/>
              <a:t> Penicillinase-resistant Penicillins (e.g. flucloxacillin) plus a third-generation cephalosporin</a:t>
            </a:r>
          </a:p>
          <a:p>
            <a:r>
              <a:rPr lang="en-GB" dirty="0"/>
              <a:t>Children from 6 months to puberty </a:t>
            </a:r>
          </a:p>
          <a:p>
            <a:pPr marL="0" indent="0">
              <a:buNone/>
            </a:pPr>
            <a:r>
              <a:rPr lang="en-GB" dirty="0"/>
              <a:t>can be treated similarly.</a:t>
            </a:r>
          </a:p>
          <a:p>
            <a:endParaRPr lang="en-GB" dirty="0"/>
          </a:p>
        </p:txBody>
      </p:sp>
    </p:spTree>
    <p:extLst>
      <p:ext uri="{BB962C8B-B14F-4D97-AF65-F5344CB8AC3E}">
        <p14:creationId xmlns:p14="http://schemas.microsoft.com/office/powerpoint/2010/main" val="1408225856"/>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normAutofit/>
          </a:bodyPr>
          <a:lstStyle/>
          <a:p>
            <a:pPr marL="0" indent="0">
              <a:buNone/>
            </a:pPr>
            <a:r>
              <a:rPr lang="en-GB" b="1" i="1" dirty="0"/>
              <a:t>Older teenagers and adults</a:t>
            </a:r>
            <a:r>
              <a:rPr lang="en-GB" dirty="0"/>
              <a:t> </a:t>
            </a:r>
          </a:p>
          <a:p>
            <a:r>
              <a:rPr lang="en-GB" dirty="0"/>
              <a:t>Can be started on flucloxacillin and fusidic acid. If the initial examination shows Gram-negative organisms a third-generation cephalosporin is added.</a:t>
            </a:r>
          </a:p>
          <a:p>
            <a:r>
              <a:rPr lang="en-GB" dirty="0"/>
              <a:t>Analgesics; pain and IV fluids; dehydration.</a:t>
            </a:r>
          </a:p>
          <a:p>
            <a:pPr marL="0" indent="0">
              <a:buNone/>
            </a:pPr>
            <a:endParaRPr lang="en-GB" dirty="0"/>
          </a:p>
        </p:txBody>
      </p:sp>
    </p:spTree>
    <p:extLst>
      <p:ext uri="{BB962C8B-B14F-4D97-AF65-F5344CB8AC3E}">
        <p14:creationId xmlns:p14="http://schemas.microsoft.com/office/powerpoint/2010/main" val="1675936061"/>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b="1" i="1" dirty="0"/>
              <a:t>Immobilization</a:t>
            </a:r>
            <a:r>
              <a:rPr lang="en-GB" dirty="0"/>
              <a:t> of the joints by using</a:t>
            </a:r>
          </a:p>
          <a:p>
            <a:pPr marL="0" indent="0">
              <a:buNone/>
            </a:pPr>
            <a:r>
              <a:rPr lang="en-GB" dirty="0"/>
              <a:t> plaster of Paris splints in functional</a:t>
            </a:r>
          </a:p>
          <a:p>
            <a:pPr marL="0" indent="0">
              <a:buNone/>
            </a:pPr>
            <a:r>
              <a:rPr lang="en-GB" dirty="0"/>
              <a:t> position reduces pain.</a:t>
            </a:r>
          </a:p>
          <a:p>
            <a:endParaRPr lang="en-GB" dirty="0"/>
          </a:p>
        </p:txBody>
      </p:sp>
    </p:spTree>
    <p:extLst>
      <p:ext uri="{BB962C8B-B14F-4D97-AF65-F5344CB8AC3E}">
        <p14:creationId xmlns:p14="http://schemas.microsoft.com/office/powerpoint/2010/main" val="3266389616"/>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Complications </a:t>
            </a:r>
            <a:br>
              <a:rPr lang="en-GB" b="1" dirty="0"/>
            </a:br>
            <a:endParaRPr lang="en-GB" dirty="0"/>
          </a:p>
        </p:txBody>
      </p:sp>
      <p:sp>
        <p:nvSpPr>
          <p:cNvPr id="3" name="Content Placeholder 2"/>
          <p:cNvSpPr>
            <a:spLocks noGrp="1"/>
          </p:cNvSpPr>
          <p:nvPr>
            <p:ph sz="half" idx="1"/>
          </p:nvPr>
        </p:nvSpPr>
        <p:spPr/>
        <p:txBody>
          <a:bodyPr>
            <a:normAutofit/>
          </a:bodyPr>
          <a:lstStyle/>
          <a:p>
            <a:pPr lvl="0">
              <a:buFont typeface="Arial" pitchFamily="34" charset="0"/>
              <a:buChar char="•"/>
            </a:pPr>
            <a:r>
              <a:rPr lang="en-GB" dirty="0">
                <a:solidFill>
                  <a:srgbClr val="FF0000"/>
                </a:solidFill>
              </a:rPr>
              <a:t>Joint destruction </a:t>
            </a:r>
          </a:p>
          <a:p>
            <a:pPr lvl="0">
              <a:buFont typeface="Arial" pitchFamily="34" charset="0"/>
              <a:buChar char="•"/>
            </a:pPr>
            <a:r>
              <a:rPr lang="en-GB" dirty="0">
                <a:solidFill>
                  <a:srgbClr val="C00000"/>
                </a:solidFill>
              </a:rPr>
              <a:t>Pathological dislocation</a:t>
            </a:r>
          </a:p>
          <a:p>
            <a:pPr lvl="0">
              <a:buFont typeface="Arial" pitchFamily="34" charset="0"/>
              <a:buChar char="•"/>
            </a:pPr>
            <a:r>
              <a:rPr lang="en-GB" dirty="0">
                <a:solidFill>
                  <a:srgbClr val="003399"/>
                </a:solidFill>
              </a:rPr>
              <a:t>Osteoarthritis in later years</a:t>
            </a:r>
          </a:p>
          <a:p>
            <a:pPr lvl="0">
              <a:buFont typeface="Arial" pitchFamily="34" charset="0"/>
              <a:buChar char="•"/>
            </a:pPr>
            <a:r>
              <a:rPr lang="en-GB" dirty="0">
                <a:solidFill>
                  <a:srgbClr val="00B050"/>
                </a:solidFill>
              </a:rPr>
              <a:t>Ankylosis—fibrous or bony </a:t>
            </a:r>
          </a:p>
          <a:p>
            <a:endParaRPr lang="en-GB" dirty="0"/>
          </a:p>
        </p:txBody>
      </p:sp>
      <p:sp>
        <p:nvSpPr>
          <p:cNvPr id="4" name="Content Placeholder 3"/>
          <p:cNvSpPr>
            <a:spLocks noGrp="1"/>
          </p:cNvSpPr>
          <p:nvPr>
            <p:ph sz="half" idx="2"/>
          </p:nvPr>
        </p:nvSpPr>
        <p:spPr/>
        <p:txBody>
          <a:bodyPr/>
          <a:lstStyle/>
          <a:p>
            <a:pPr lvl="0">
              <a:buFont typeface="Arial" pitchFamily="34" charset="0"/>
              <a:buChar char="•"/>
            </a:pPr>
            <a:r>
              <a:rPr lang="en-GB" dirty="0">
                <a:solidFill>
                  <a:srgbClr val="009999"/>
                </a:solidFill>
              </a:rPr>
              <a:t>Acute osteomyelitis</a:t>
            </a:r>
          </a:p>
          <a:p>
            <a:pPr lvl="0">
              <a:buFont typeface="Arial" pitchFamily="34" charset="0"/>
              <a:buChar char="•"/>
            </a:pPr>
            <a:r>
              <a:rPr lang="en-GB" dirty="0">
                <a:solidFill>
                  <a:srgbClr val="00CCFF"/>
                </a:solidFill>
              </a:rPr>
              <a:t>Amyloidosis very rarely develops.</a:t>
            </a:r>
          </a:p>
          <a:p>
            <a:pPr lvl="0">
              <a:buFont typeface="Arial" pitchFamily="34" charset="0"/>
              <a:buChar char="•"/>
            </a:pPr>
            <a:r>
              <a:rPr lang="en-GB" dirty="0">
                <a:solidFill>
                  <a:srgbClr val="FF3399"/>
                </a:solidFill>
              </a:rPr>
              <a:t>Septicaemia</a:t>
            </a:r>
          </a:p>
          <a:p>
            <a:pPr lvl="0">
              <a:buFont typeface="Arial" pitchFamily="34" charset="0"/>
              <a:buChar char="•"/>
            </a:pPr>
            <a:r>
              <a:rPr lang="en-GB" dirty="0">
                <a:solidFill>
                  <a:srgbClr val="9900FF"/>
                </a:solidFill>
              </a:rPr>
              <a:t>Pyemia</a:t>
            </a:r>
          </a:p>
          <a:p>
            <a:endParaRPr lang="en-GB" dirty="0"/>
          </a:p>
        </p:txBody>
      </p:sp>
    </p:spTree>
    <p:extLst>
      <p:ext uri="{BB962C8B-B14F-4D97-AF65-F5344CB8AC3E}">
        <p14:creationId xmlns:p14="http://schemas.microsoft.com/office/powerpoint/2010/main" val="282057651"/>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b="1" dirty="0"/>
              <a:t>Differential diagnosis</a:t>
            </a:r>
            <a:br>
              <a:rPr lang="en-GB" dirty="0"/>
            </a:br>
            <a:endParaRPr lang="en-GB" dirty="0"/>
          </a:p>
        </p:txBody>
      </p:sp>
      <p:sp>
        <p:nvSpPr>
          <p:cNvPr id="6" name="Content Placeholder 5"/>
          <p:cNvSpPr>
            <a:spLocks noGrp="1"/>
          </p:cNvSpPr>
          <p:nvPr>
            <p:ph sz="half" idx="1"/>
          </p:nvPr>
        </p:nvSpPr>
        <p:spPr/>
        <p:txBody>
          <a:bodyPr>
            <a:normAutofit/>
          </a:bodyPr>
          <a:lstStyle/>
          <a:p>
            <a:pPr lvl="0">
              <a:buFont typeface="Wingdings" pitchFamily="2" charset="2"/>
              <a:buChar char="ü"/>
            </a:pPr>
            <a:r>
              <a:rPr lang="en-GB" dirty="0">
                <a:solidFill>
                  <a:srgbClr val="009999"/>
                </a:solidFill>
              </a:rPr>
              <a:t>Acute osteomyelitis </a:t>
            </a:r>
          </a:p>
          <a:p>
            <a:pPr lvl="0">
              <a:buFont typeface="Wingdings" pitchFamily="2" charset="2"/>
              <a:buChar char="ü"/>
            </a:pPr>
            <a:r>
              <a:rPr lang="en-GB" dirty="0">
                <a:solidFill>
                  <a:srgbClr val="00CCFF"/>
                </a:solidFill>
              </a:rPr>
              <a:t>Traumatic synovitis or haemarthrosis</a:t>
            </a:r>
          </a:p>
          <a:p>
            <a:pPr lvl="0">
              <a:buFont typeface="Wingdings" pitchFamily="2" charset="2"/>
              <a:buChar char="ü"/>
            </a:pPr>
            <a:r>
              <a:rPr lang="en-GB" dirty="0">
                <a:solidFill>
                  <a:srgbClr val="FF3399"/>
                </a:solidFill>
              </a:rPr>
              <a:t>Rheumatic fever </a:t>
            </a:r>
          </a:p>
          <a:p>
            <a:pPr marL="0" indent="0">
              <a:buNone/>
            </a:pPr>
            <a:endParaRPr lang="en-GB" dirty="0"/>
          </a:p>
        </p:txBody>
      </p:sp>
      <p:sp>
        <p:nvSpPr>
          <p:cNvPr id="7" name="Content Placeholder 6"/>
          <p:cNvSpPr>
            <a:spLocks noGrp="1"/>
          </p:cNvSpPr>
          <p:nvPr>
            <p:ph sz="half" idx="2"/>
          </p:nvPr>
        </p:nvSpPr>
        <p:spPr/>
        <p:txBody>
          <a:bodyPr/>
          <a:lstStyle/>
          <a:p>
            <a:pPr lvl="0">
              <a:buFont typeface="Wingdings" pitchFamily="2" charset="2"/>
              <a:buChar char="ü"/>
            </a:pPr>
            <a:r>
              <a:rPr lang="en-GB" dirty="0">
                <a:solidFill>
                  <a:srgbClr val="9900FF"/>
                </a:solidFill>
              </a:rPr>
              <a:t>Juvenile rheumatoid arthritis </a:t>
            </a:r>
          </a:p>
          <a:p>
            <a:pPr lvl="0">
              <a:buFont typeface="Wingdings" pitchFamily="2" charset="2"/>
              <a:buChar char="ü"/>
            </a:pPr>
            <a:r>
              <a:rPr lang="en-GB" dirty="0">
                <a:solidFill>
                  <a:srgbClr val="003399"/>
                </a:solidFill>
              </a:rPr>
              <a:t>Sickle-cell disease </a:t>
            </a:r>
          </a:p>
          <a:p>
            <a:pPr lvl="0">
              <a:buFont typeface="Wingdings" pitchFamily="2" charset="2"/>
              <a:buChar char="ü"/>
            </a:pPr>
            <a:r>
              <a:rPr lang="en-GB" dirty="0">
                <a:solidFill>
                  <a:srgbClr val="3366CC"/>
                </a:solidFill>
              </a:rPr>
              <a:t>Gaucher’s disease </a:t>
            </a:r>
          </a:p>
          <a:p>
            <a:pPr lvl="0">
              <a:buFont typeface="Wingdings" pitchFamily="2" charset="2"/>
              <a:buChar char="ü"/>
            </a:pPr>
            <a:r>
              <a:rPr lang="en-GB" dirty="0">
                <a:solidFill>
                  <a:srgbClr val="666633"/>
                </a:solidFill>
              </a:rPr>
              <a:t>Gout and pseudogout </a:t>
            </a:r>
          </a:p>
          <a:p>
            <a:endParaRPr lang="en-GB" dirty="0"/>
          </a:p>
        </p:txBody>
      </p:sp>
    </p:spTree>
    <p:extLst>
      <p:ext uri="{BB962C8B-B14F-4D97-AF65-F5344CB8AC3E}">
        <p14:creationId xmlns:p14="http://schemas.microsoft.com/office/powerpoint/2010/main" val="2918507549"/>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Introduction </a:t>
            </a:r>
            <a:br>
              <a:rPr lang="en-GB" b="1" dirty="0"/>
            </a:br>
            <a:endParaRPr lang="en-GB" dirty="0"/>
          </a:p>
        </p:txBody>
      </p:sp>
      <p:sp>
        <p:nvSpPr>
          <p:cNvPr id="3" name="Content Placeholder 2"/>
          <p:cNvSpPr>
            <a:spLocks noGrp="1"/>
          </p:cNvSpPr>
          <p:nvPr>
            <p:ph idx="1"/>
          </p:nvPr>
        </p:nvSpPr>
        <p:spPr/>
        <p:txBody>
          <a:bodyPr/>
          <a:lstStyle/>
          <a:p>
            <a:pPr marL="0" indent="0">
              <a:buNone/>
            </a:pPr>
            <a:r>
              <a:rPr lang="en-GB" dirty="0"/>
              <a:t>Arthritis; joint inflammation</a:t>
            </a:r>
          </a:p>
          <a:p>
            <a:pPr marL="0" indent="0">
              <a:buNone/>
            </a:pPr>
            <a:endParaRPr lang="en-GB" dirty="0"/>
          </a:p>
        </p:txBody>
      </p:sp>
    </p:spTree>
    <p:extLst>
      <p:ext uri="{BB962C8B-B14F-4D97-AF65-F5344CB8AC3E}">
        <p14:creationId xmlns:p14="http://schemas.microsoft.com/office/powerpoint/2010/main" val="1819860990"/>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US" dirty="0"/>
          </a:p>
          <a:p>
            <a:endParaRPr lang="en-US" dirty="0"/>
          </a:p>
          <a:p>
            <a:endParaRPr lang="en-US" dirty="0"/>
          </a:p>
          <a:p>
            <a:pPr marL="0" indent="0">
              <a:buNone/>
            </a:pPr>
            <a:r>
              <a:rPr lang="en-US" sz="6000" b="1" dirty="0"/>
              <a:t>               Thank you</a:t>
            </a:r>
            <a:endParaRPr lang="en-GB" sz="6000" b="1" dirty="0"/>
          </a:p>
        </p:txBody>
      </p:sp>
    </p:spTree>
    <p:extLst>
      <p:ext uri="{BB962C8B-B14F-4D97-AF65-F5344CB8AC3E}">
        <p14:creationId xmlns:p14="http://schemas.microsoft.com/office/powerpoint/2010/main" val="3864379118"/>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Gonococcal Arthritis</a:t>
            </a:r>
            <a:br>
              <a:rPr lang="en-GB" b="1" dirty="0"/>
            </a:br>
            <a:endParaRPr lang="en-GB" dirty="0"/>
          </a:p>
        </p:txBody>
      </p:sp>
      <p:sp>
        <p:nvSpPr>
          <p:cNvPr id="3" name="Content Placeholder 2"/>
          <p:cNvSpPr>
            <a:spLocks noGrp="1"/>
          </p:cNvSpPr>
          <p:nvPr>
            <p:ph idx="1"/>
          </p:nvPr>
        </p:nvSpPr>
        <p:spPr/>
        <p:txBody>
          <a:bodyPr/>
          <a:lstStyle/>
          <a:p>
            <a:r>
              <a:rPr lang="en-GB" dirty="0"/>
              <a:t>Neisseria gonorrhoea is the commonest cause</a:t>
            </a:r>
          </a:p>
          <a:p>
            <a:pPr marL="0" indent="0">
              <a:buNone/>
            </a:pPr>
            <a:r>
              <a:rPr lang="en-GB" dirty="0"/>
              <a:t>of septic arthritis in sexually active </a:t>
            </a:r>
          </a:p>
          <a:p>
            <a:pPr marL="0" indent="0">
              <a:buNone/>
            </a:pPr>
            <a:r>
              <a:rPr lang="en-GB" dirty="0"/>
              <a:t>adults, especially among poorer populations. </a:t>
            </a:r>
          </a:p>
        </p:txBody>
      </p:sp>
    </p:spTree>
    <p:extLst>
      <p:ext uri="{BB962C8B-B14F-4D97-AF65-F5344CB8AC3E}">
        <p14:creationId xmlns:p14="http://schemas.microsoft.com/office/powerpoint/2010/main" val="1432424507"/>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 of Infection</a:t>
            </a:r>
            <a:endParaRPr lang="en-GB" b="1" dirty="0"/>
          </a:p>
        </p:txBody>
      </p:sp>
      <p:sp>
        <p:nvSpPr>
          <p:cNvPr id="3" name="Content Placeholder 2"/>
          <p:cNvSpPr>
            <a:spLocks noGrp="1"/>
          </p:cNvSpPr>
          <p:nvPr>
            <p:ph idx="1"/>
          </p:nvPr>
        </p:nvSpPr>
        <p:spPr/>
        <p:txBody>
          <a:bodyPr/>
          <a:lstStyle/>
          <a:p>
            <a:pPr marL="0" indent="0">
              <a:buNone/>
            </a:pPr>
            <a:r>
              <a:rPr lang="en-GB" dirty="0"/>
              <a:t>The infection is acquired only by </a:t>
            </a:r>
          </a:p>
          <a:p>
            <a:pPr marL="0" indent="0">
              <a:buNone/>
            </a:pPr>
            <a:r>
              <a:rPr lang="en-GB" dirty="0"/>
              <a:t>direct mucosal contact with an infected </a:t>
            </a:r>
          </a:p>
          <a:p>
            <a:pPr marL="0" indent="0">
              <a:buNone/>
            </a:pPr>
            <a:r>
              <a:rPr lang="en-GB" dirty="0"/>
              <a:t>person – carrying a risk of greater </a:t>
            </a:r>
          </a:p>
          <a:p>
            <a:pPr marL="0" indent="0">
              <a:buNone/>
            </a:pPr>
            <a:r>
              <a:rPr lang="en-GB" dirty="0"/>
              <a:t>than 50% after a single contact.</a:t>
            </a:r>
          </a:p>
          <a:p>
            <a:pPr marL="0" indent="0">
              <a:buNone/>
            </a:pPr>
            <a:r>
              <a:rPr lang="en-GB" dirty="0"/>
              <a:t>It usually results due to lack</a:t>
            </a:r>
          </a:p>
          <a:p>
            <a:pPr marL="0" indent="0">
              <a:buNone/>
            </a:pPr>
            <a:r>
              <a:rPr lang="en-GB" dirty="0"/>
              <a:t>of treatment for gonorrhoea. </a:t>
            </a:r>
          </a:p>
          <a:p>
            <a:endParaRPr lang="en-GB" dirty="0"/>
          </a:p>
        </p:txBody>
      </p:sp>
    </p:spTree>
    <p:extLst>
      <p:ext uri="{BB962C8B-B14F-4D97-AF65-F5344CB8AC3E}">
        <p14:creationId xmlns:p14="http://schemas.microsoft.com/office/powerpoint/2010/main" val="4169370325"/>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Pathology </a:t>
            </a:r>
            <a:br>
              <a:rPr lang="en-GB" b="1" dirty="0"/>
            </a:br>
            <a:endParaRPr lang="en-GB" dirty="0"/>
          </a:p>
        </p:txBody>
      </p:sp>
      <p:sp>
        <p:nvSpPr>
          <p:cNvPr id="3" name="Content Placeholder 2"/>
          <p:cNvSpPr>
            <a:spLocks noGrp="1"/>
          </p:cNvSpPr>
          <p:nvPr>
            <p:ph idx="1"/>
          </p:nvPr>
        </p:nvSpPr>
        <p:spPr/>
        <p:txBody>
          <a:bodyPr/>
          <a:lstStyle/>
          <a:p>
            <a:pPr lvl="0">
              <a:buFont typeface="Wingdings" pitchFamily="2" charset="2"/>
              <a:buChar char="Ø"/>
            </a:pPr>
            <a:r>
              <a:rPr lang="en-GB" dirty="0">
                <a:solidFill>
                  <a:srgbClr val="996633"/>
                </a:solidFill>
              </a:rPr>
              <a:t>Synovitis</a:t>
            </a:r>
            <a:r>
              <a:rPr lang="en-GB" dirty="0"/>
              <a:t> </a:t>
            </a:r>
          </a:p>
          <a:p>
            <a:pPr lvl="0">
              <a:buFont typeface="Wingdings" pitchFamily="2" charset="2"/>
              <a:buChar char="Ø"/>
            </a:pPr>
            <a:r>
              <a:rPr lang="en-GB" dirty="0">
                <a:solidFill>
                  <a:schemeClr val="accent2">
                    <a:lumMod val="50000"/>
                  </a:schemeClr>
                </a:solidFill>
              </a:rPr>
              <a:t>Effusion</a:t>
            </a:r>
          </a:p>
          <a:p>
            <a:pPr lvl="0">
              <a:buFont typeface="Wingdings" pitchFamily="2" charset="2"/>
              <a:buChar char="Ø"/>
            </a:pPr>
            <a:r>
              <a:rPr lang="en-GB" dirty="0">
                <a:solidFill>
                  <a:srgbClr val="993366"/>
                </a:solidFill>
              </a:rPr>
              <a:t>Cartilage erosion</a:t>
            </a:r>
          </a:p>
          <a:p>
            <a:pPr lvl="0">
              <a:buFont typeface="Wingdings" pitchFamily="2" charset="2"/>
              <a:buChar char="Ø"/>
            </a:pPr>
            <a:r>
              <a:rPr lang="en-GB" dirty="0">
                <a:solidFill>
                  <a:srgbClr val="666633"/>
                </a:solidFill>
              </a:rPr>
              <a:t>Destruction of cartilage</a:t>
            </a:r>
          </a:p>
          <a:p>
            <a:pPr marL="0" indent="0">
              <a:buNone/>
            </a:pPr>
            <a:endParaRPr lang="en-GB" dirty="0"/>
          </a:p>
        </p:txBody>
      </p:sp>
    </p:spTree>
    <p:extLst>
      <p:ext uri="{BB962C8B-B14F-4D97-AF65-F5344CB8AC3E}">
        <p14:creationId xmlns:p14="http://schemas.microsoft.com/office/powerpoint/2010/main" val="319785442"/>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Clinical features</a:t>
            </a:r>
            <a:r>
              <a:rPr lang="en-GB" dirty="0"/>
              <a:t> </a:t>
            </a:r>
            <a:br>
              <a:rPr lang="en-GB" dirty="0"/>
            </a:br>
            <a:endParaRPr lang="en-GB" dirty="0"/>
          </a:p>
        </p:txBody>
      </p:sp>
      <p:sp>
        <p:nvSpPr>
          <p:cNvPr id="3" name="Content Placeholder 2"/>
          <p:cNvSpPr>
            <a:spLocks noGrp="1"/>
          </p:cNvSpPr>
          <p:nvPr>
            <p:ph idx="1"/>
          </p:nvPr>
        </p:nvSpPr>
        <p:spPr/>
        <p:txBody>
          <a:bodyPr>
            <a:normAutofit/>
          </a:bodyPr>
          <a:lstStyle/>
          <a:p>
            <a:pPr lvl="0">
              <a:buFont typeface="Wingdings" pitchFamily="2" charset="2"/>
              <a:buChar char="v"/>
            </a:pPr>
            <a:r>
              <a:rPr lang="en-GB" dirty="0"/>
              <a:t>Gonococcal arthritis is usually sudden in onset.</a:t>
            </a:r>
          </a:p>
          <a:p>
            <a:pPr lvl="0">
              <a:buFont typeface="Wingdings" pitchFamily="2" charset="2"/>
              <a:buChar char="v"/>
            </a:pPr>
            <a:r>
              <a:rPr lang="en-GB" dirty="0"/>
              <a:t>The patient presents with chills, fever, pain and swelling of the joint. </a:t>
            </a:r>
          </a:p>
          <a:p>
            <a:pPr lvl="0">
              <a:buFont typeface="Wingdings" pitchFamily="2" charset="2"/>
              <a:buChar char="v"/>
            </a:pPr>
            <a:r>
              <a:rPr lang="en-GB" dirty="0"/>
              <a:t>On examination, there is raised temperature and tenderness. </a:t>
            </a:r>
          </a:p>
          <a:p>
            <a:pPr marL="0" indent="0">
              <a:buNone/>
            </a:pPr>
            <a:endParaRPr lang="en-GB" dirty="0"/>
          </a:p>
        </p:txBody>
      </p:sp>
    </p:spTree>
    <p:extLst>
      <p:ext uri="{BB962C8B-B14F-4D97-AF65-F5344CB8AC3E}">
        <p14:creationId xmlns:p14="http://schemas.microsoft.com/office/powerpoint/2010/main" val="835794983"/>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pPr lvl="0">
              <a:buFont typeface="Wingdings" pitchFamily="2" charset="2"/>
              <a:buChar char="v"/>
            </a:pPr>
            <a:r>
              <a:rPr lang="en-GB" dirty="0"/>
              <a:t>There may be history of urethral discharge.</a:t>
            </a:r>
          </a:p>
          <a:p>
            <a:pPr lvl="0">
              <a:buFont typeface="Wingdings" pitchFamily="2" charset="2"/>
              <a:buChar char="v"/>
            </a:pPr>
            <a:r>
              <a:rPr lang="en-GB" dirty="0"/>
              <a:t>There may be slight pyrexia</a:t>
            </a:r>
            <a:endParaRPr lang="en-US" dirty="0"/>
          </a:p>
          <a:p>
            <a:pPr marL="0" indent="0">
              <a:buNone/>
            </a:pPr>
            <a:r>
              <a:rPr lang="en-GB" b="1" dirty="0"/>
              <a:t>NB; </a:t>
            </a:r>
            <a:r>
              <a:rPr lang="en-GB" dirty="0"/>
              <a:t>The disease may become chronic due</a:t>
            </a:r>
          </a:p>
          <a:p>
            <a:pPr marL="0" indent="0">
              <a:buNone/>
            </a:pPr>
            <a:r>
              <a:rPr lang="en-GB" dirty="0"/>
              <a:t> to inadequate and improper treatment.</a:t>
            </a:r>
          </a:p>
          <a:p>
            <a:pPr lvl="0"/>
            <a:endParaRPr lang="en-GB" dirty="0"/>
          </a:p>
          <a:p>
            <a:endParaRPr lang="en-GB" dirty="0"/>
          </a:p>
        </p:txBody>
      </p:sp>
    </p:spTree>
    <p:extLst>
      <p:ext uri="{BB962C8B-B14F-4D97-AF65-F5344CB8AC3E}">
        <p14:creationId xmlns:p14="http://schemas.microsoft.com/office/powerpoint/2010/main" val="4468019"/>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Investigations</a:t>
            </a:r>
            <a:br>
              <a:rPr lang="en-GB" b="1" dirty="0"/>
            </a:br>
            <a:endParaRPr lang="en-GB" dirty="0"/>
          </a:p>
        </p:txBody>
      </p:sp>
      <p:sp>
        <p:nvSpPr>
          <p:cNvPr id="3" name="Content Placeholder 2"/>
          <p:cNvSpPr>
            <a:spLocks noGrp="1"/>
          </p:cNvSpPr>
          <p:nvPr>
            <p:ph idx="1"/>
          </p:nvPr>
        </p:nvSpPr>
        <p:spPr/>
        <p:txBody>
          <a:bodyPr/>
          <a:lstStyle/>
          <a:p>
            <a:pPr lvl="0">
              <a:buFont typeface="Wingdings" pitchFamily="2" charset="2"/>
              <a:buChar char="v"/>
            </a:pPr>
            <a:r>
              <a:rPr lang="en-GB" dirty="0"/>
              <a:t>ESR and WBC count will be raised</a:t>
            </a:r>
          </a:p>
          <a:p>
            <a:pPr lvl="0">
              <a:buFont typeface="Wingdings" pitchFamily="2" charset="2"/>
              <a:buChar char="v"/>
            </a:pPr>
            <a:r>
              <a:rPr lang="en-GB" dirty="0"/>
              <a:t>Joint aspiration; high white blood cell count </a:t>
            </a:r>
          </a:p>
          <a:p>
            <a:endParaRPr lang="en-GB" dirty="0"/>
          </a:p>
        </p:txBody>
      </p:sp>
    </p:spTree>
    <p:extLst>
      <p:ext uri="{BB962C8B-B14F-4D97-AF65-F5344CB8AC3E}">
        <p14:creationId xmlns:p14="http://schemas.microsoft.com/office/powerpoint/2010/main" val="3288096931"/>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Treatment</a:t>
            </a:r>
            <a:br>
              <a:rPr lang="en-GB" dirty="0"/>
            </a:br>
            <a:endParaRPr lang="en-GB" dirty="0"/>
          </a:p>
        </p:txBody>
      </p:sp>
      <p:sp>
        <p:nvSpPr>
          <p:cNvPr id="3" name="Content Placeholder 2"/>
          <p:cNvSpPr>
            <a:spLocks noGrp="1"/>
          </p:cNvSpPr>
          <p:nvPr>
            <p:ph idx="1"/>
          </p:nvPr>
        </p:nvSpPr>
        <p:spPr/>
        <p:txBody>
          <a:bodyPr>
            <a:normAutofit/>
          </a:bodyPr>
          <a:lstStyle/>
          <a:p>
            <a:pPr>
              <a:buFont typeface="Wingdings" pitchFamily="2" charset="2"/>
              <a:buChar char="v"/>
            </a:pPr>
            <a:r>
              <a:rPr lang="en-GB" dirty="0"/>
              <a:t>Third-generation cephalosporin  ;IV or IM</a:t>
            </a:r>
          </a:p>
        </p:txBody>
      </p:sp>
    </p:spTree>
    <p:extLst>
      <p:ext uri="{BB962C8B-B14F-4D97-AF65-F5344CB8AC3E}">
        <p14:creationId xmlns:p14="http://schemas.microsoft.com/office/powerpoint/2010/main" val="2897864491"/>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dirty="0"/>
          </a:p>
        </p:txBody>
      </p:sp>
      <p:sp>
        <p:nvSpPr>
          <p:cNvPr id="5" name="Cloud Callout 4"/>
          <p:cNvSpPr/>
          <p:nvPr/>
        </p:nvSpPr>
        <p:spPr>
          <a:xfrm>
            <a:off x="0" y="609600"/>
            <a:ext cx="9144000" cy="5181600"/>
          </a:xfrm>
          <a:prstGeom prst="cloudCallout">
            <a:avLst/>
          </a:prstGeom>
        </p:spPr>
        <p:style>
          <a:lnRef idx="2">
            <a:schemeClr val="accent1">
              <a:shade val="50000"/>
            </a:schemeClr>
          </a:lnRef>
          <a:fillRef idx="1002">
            <a:schemeClr val="lt2"/>
          </a:fillRef>
          <a:effectRef idx="0">
            <a:schemeClr val="accent1"/>
          </a:effectRef>
          <a:fontRef idx="minor">
            <a:schemeClr val="lt1"/>
          </a:fontRef>
        </p:style>
        <p:txBody>
          <a:bodyPr rtlCol="0" anchor="ctr"/>
          <a:lstStyle/>
          <a:p>
            <a:r>
              <a:rPr lang="en-GB" sz="2800" dirty="0">
                <a:solidFill>
                  <a:srgbClr val="002060"/>
                </a:solidFill>
              </a:rPr>
              <a:t>However, bear in mind that many patients with Gonococcal infection also have chlamydial infection, which is resistant to Cephalosporins; both are sensitive to quinolone antibiotics such as ciprofloxacin and ofloxacin.</a:t>
            </a:r>
          </a:p>
        </p:txBody>
      </p:sp>
    </p:spTree>
    <p:extLst>
      <p:ext uri="{BB962C8B-B14F-4D97-AF65-F5344CB8AC3E}">
        <p14:creationId xmlns:p14="http://schemas.microsoft.com/office/powerpoint/2010/main" val="1131844270"/>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dirty="0"/>
              <a:t>If the organism is found to be </a:t>
            </a:r>
          </a:p>
          <a:p>
            <a:pPr marL="0" indent="0">
              <a:buNone/>
            </a:pPr>
            <a:r>
              <a:rPr lang="en-GB" dirty="0"/>
              <a:t>sensitive to penicillin (and the patient</a:t>
            </a:r>
          </a:p>
          <a:p>
            <a:pPr marL="0" indent="0">
              <a:buNone/>
            </a:pPr>
            <a:r>
              <a:rPr lang="en-GB" dirty="0"/>
              <a:t>is not allergic), treatment with ampicillin </a:t>
            </a:r>
          </a:p>
          <a:p>
            <a:pPr marL="0" indent="0">
              <a:buNone/>
            </a:pPr>
            <a:r>
              <a:rPr lang="en-GB" dirty="0"/>
              <a:t>or amoxicillin and clavulanic acid </a:t>
            </a:r>
          </a:p>
          <a:p>
            <a:pPr marL="0" indent="0">
              <a:buNone/>
            </a:pPr>
            <a:r>
              <a:rPr lang="en-GB" dirty="0"/>
              <a:t>is also effective.</a:t>
            </a:r>
          </a:p>
          <a:p>
            <a:endParaRPr lang="en-GB" dirty="0"/>
          </a:p>
        </p:txBody>
      </p:sp>
    </p:spTree>
    <p:extLst>
      <p:ext uri="{BB962C8B-B14F-4D97-AF65-F5344CB8AC3E}">
        <p14:creationId xmlns:p14="http://schemas.microsoft.com/office/powerpoint/2010/main" val="4068727260"/>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pPr marL="0" indent="0">
              <a:buNone/>
            </a:pPr>
            <a:r>
              <a:rPr lang="en-GB" dirty="0"/>
              <a:t>Clinically, arthritis falls into the following groups:</a:t>
            </a:r>
          </a:p>
          <a:p>
            <a:pPr marL="514350" lvl="0" indent="-514350">
              <a:buFont typeface="+mj-lt"/>
              <a:buAutoNum type="alphaLcPeriod"/>
            </a:pPr>
            <a:r>
              <a:rPr lang="en-GB" b="1" dirty="0">
                <a:solidFill>
                  <a:srgbClr val="0070C0"/>
                </a:solidFill>
              </a:rPr>
              <a:t>Osteoarthritis </a:t>
            </a:r>
          </a:p>
          <a:p>
            <a:pPr lvl="0">
              <a:buFont typeface="Wingdings" pitchFamily="2" charset="2"/>
              <a:buChar char="ü"/>
            </a:pPr>
            <a:r>
              <a:rPr lang="en-GB" dirty="0"/>
              <a:t>Primary </a:t>
            </a:r>
          </a:p>
          <a:p>
            <a:pPr lvl="0">
              <a:buFont typeface="Wingdings" pitchFamily="2" charset="2"/>
              <a:buChar char="ü"/>
            </a:pPr>
            <a:r>
              <a:rPr lang="en-GB" dirty="0"/>
              <a:t>Secondary </a:t>
            </a:r>
          </a:p>
          <a:p>
            <a:pPr marL="0" lvl="0" indent="0">
              <a:buNone/>
            </a:pPr>
            <a:r>
              <a:rPr lang="en-GB" b="1" dirty="0">
                <a:solidFill>
                  <a:srgbClr val="7030A0"/>
                </a:solidFill>
              </a:rPr>
              <a:t>b. Rheumatoid arthritis </a:t>
            </a:r>
          </a:p>
          <a:p>
            <a:pPr lvl="0">
              <a:buFont typeface="Wingdings" pitchFamily="2" charset="2"/>
              <a:buChar char="ü"/>
            </a:pPr>
            <a:r>
              <a:rPr lang="en-GB" dirty="0"/>
              <a:t>Adult </a:t>
            </a:r>
          </a:p>
          <a:p>
            <a:pPr lvl="0">
              <a:buFont typeface="Wingdings" pitchFamily="2" charset="2"/>
              <a:buChar char="ü"/>
            </a:pPr>
            <a:r>
              <a:rPr lang="en-GB" dirty="0"/>
              <a:t>Juvenile </a:t>
            </a:r>
          </a:p>
          <a:p>
            <a:pPr marL="0" lv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3643419932"/>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dirty="0"/>
              <a:t>If the organism is found to be </a:t>
            </a:r>
          </a:p>
          <a:p>
            <a:pPr marL="0" indent="0">
              <a:buNone/>
            </a:pPr>
            <a:r>
              <a:rPr lang="en-GB" dirty="0"/>
              <a:t>sensitive to penicillin (and the patient</a:t>
            </a:r>
          </a:p>
          <a:p>
            <a:pPr marL="0" indent="0">
              <a:buNone/>
            </a:pPr>
            <a:r>
              <a:rPr lang="en-GB" dirty="0"/>
              <a:t>is not allergic), treatment with ampicillin </a:t>
            </a:r>
          </a:p>
          <a:p>
            <a:pPr marL="0" indent="0">
              <a:buNone/>
            </a:pPr>
            <a:r>
              <a:rPr lang="en-GB" dirty="0"/>
              <a:t>or amoxicillin and clavulanic acid </a:t>
            </a:r>
          </a:p>
          <a:p>
            <a:pPr marL="0" indent="0">
              <a:buNone/>
            </a:pPr>
            <a:r>
              <a:rPr lang="en-GB" dirty="0"/>
              <a:t>is also effective.</a:t>
            </a:r>
          </a:p>
          <a:p>
            <a:endParaRPr lang="en-GB" dirty="0"/>
          </a:p>
        </p:txBody>
      </p:sp>
    </p:spTree>
    <p:extLst>
      <p:ext uri="{BB962C8B-B14F-4D97-AF65-F5344CB8AC3E}">
        <p14:creationId xmlns:p14="http://schemas.microsoft.com/office/powerpoint/2010/main" val="1879064330"/>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dirty="0"/>
              <a:t>If the organism is found to be </a:t>
            </a:r>
          </a:p>
          <a:p>
            <a:pPr marL="0" indent="0">
              <a:buNone/>
            </a:pPr>
            <a:r>
              <a:rPr lang="en-GB" dirty="0"/>
              <a:t>sensitive to penicillin (and the patient</a:t>
            </a:r>
          </a:p>
          <a:p>
            <a:pPr marL="0" indent="0">
              <a:buNone/>
            </a:pPr>
            <a:r>
              <a:rPr lang="en-GB" dirty="0"/>
              <a:t>is not allergic), treatment with ampicillin </a:t>
            </a:r>
          </a:p>
          <a:p>
            <a:pPr marL="0" indent="0">
              <a:buNone/>
            </a:pPr>
            <a:r>
              <a:rPr lang="en-GB" dirty="0"/>
              <a:t>or amoxicillin and clavulanic acid </a:t>
            </a:r>
          </a:p>
          <a:p>
            <a:pPr marL="0" indent="0">
              <a:buNone/>
            </a:pPr>
            <a:r>
              <a:rPr lang="en-GB" dirty="0"/>
              <a:t>is also effective.</a:t>
            </a:r>
          </a:p>
          <a:p>
            <a:endParaRPr lang="en-GB" dirty="0"/>
          </a:p>
        </p:txBody>
      </p:sp>
    </p:spTree>
    <p:extLst>
      <p:ext uri="{BB962C8B-B14F-4D97-AF65-F5344CB8AC3E}">
        <p14:creationId xmlns:p14="http://schemas.microsoft.com/office/powerpoint/2010/main" val="3642858387"/>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dirty="0"/>
              <a:t>If the organism is found to be </a:t>
            </a:r>
          </a:p>
          <a:p>
            <a:pPr marL="0" indent="0">
              <a:buNone/>
            </a:pPr>
            <a:r>
              <a:rPr lang="en-GB" dirty="0"/>
              <a:t>sensitive to penicillin (and the patient</a:t>
            </a:r>
          </a:p>
          <a:p>
            <a:pPr marL="0" indent="0">
              <a:buNone/>
            </a:pPr>
            <a:r>
              <a:rPr lang="en-GB" dirty="0"/>
              <a:t>is not allergic), treatment with ampicillin </a:t>
            </a:r>
          </a:p>
          <a:p>
            <a:pPr marL="0" indent="0">
              <a:buNone/>
            </a:pPr>
            <a:r>
              <a:rPr lang="en-GB" dirty="0"/>
              <a:t>or amoxicillin and clavulanic acid </a:t>
            </a:r>
          </a:p>
          <a:p>
            <a:pPr marL="0" indent="0">
              <a:buNone/>
            </a:pPr>
            <a:r>
              <a:rPr lang="en-GB" dirty="0"/>
              <a:t>is also effective.</a:t>
            </a:r>
          </a:p>
          <a:p>
            <a:endParaRPr lang="en-GB" dirty="0"/>
          </a:p>
        </p:txBody>
      </p:sp>
    </p:spTree>
    <p:extLst>
      <p:ext uri="{BB962C8B-B14F-4D97-AF65-F5344CB8AC3E}">
        <p14:creationId xmlns:p14="http://schemas.microsoft.com/office/powerpoint/2010/main" val="1553860295"/>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dirty="0"/>
              <a:t>If the organism is found to be </a:t>
            </a:r>
          </a:p>
          <a:p>
            <a:pPr marL="0" indent="0">
              <a:buNone/>
            </a:pPr>
            <a:r>
              <a:rPr lang="en-GB" dirty="0"/>
              <a:t>sensitive to penicillin (and the patient</a:t>
            </a:r>
          </a:p>
          <a:p>
            <a:pPr marL="0" indent="0">
              <a:buNone/>
            </a:pPr>
            <a:r>
              <a:rPr lang="en-GB" dirty="0"/>
              <a:t>is not allergic), treatment with ampicillin </a:t>
            </a:r>
          </a:p>
          <a:p>
            <a:pPr marL="0" indent="0">
              <a:buNone/>
            </a:pPr>
            <a:r>
              <a:rPr lang="en-GB" dirty="0"/>
              <a:t>or amoxicillin and clavulanic acid </a:t>
            </a:r>
          </a:p>
          <a:p>
            <a:pPr marL="0" indent="0">
              <a:buNone/>
            </a:pPr>
            <a:r>
              <a:rPr lang="en-GB" dirty="0"/>
              <a:t>is also effective.</a:t>
            </a:r>
          </a:p>
          <a:p>
            <a:endParaRPr lang="en-GB" dirty="0"/>
          </a:p>
        </p:txBody>
      </p:sp>
    </p:spTree>
    <p:extLst>
      <p:ext uri="{BB962C8B-B14F-4D97-AF65-F5344CB8AC3E}">
        <p14:creationId xmlns:p14="http://schemas.microsoft.com/office/powerpoint/2010/main" val="1035238117"/>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dirty="0"/>
              <a:t>If the organism is found to be </a:t>
            </a:r>
          </a:p>
          <a:p>
            <a:pPr marL="0" indent="0">
              <a:buNone/>
            </a:pPr>
            <a:r>
              <a:rPr lang="en-GB" dirty="0"/>
              <a:t>sensitive to penicillin (and the patient</a:t>
            </a:r>
          </a:p>
          <a:p>
            <a:pPr marL="0" indent="0">
              <a:buNone/>
            </a:pPr>
            <a:r>
              <a:rPr lang="en-GB" dirty="0"/>
              <a:t>is not allergic), treatment with ampicillin </a:t>
            </a:r>
          </a:p>
          <a:p>
            <a:pPr marL="0" indent="0">
              <a:buNone/>
            </a:pPr>
            <a:r>
              <a:rPr lang="en-GB" dirty="0"/>
              <a:t>or amoxicillin and clavulanic acid </a:t>
            </a:r>
          </a:p>
          <a:p>
            <a:pPr marL="0" indent="0">
              <a:buNone/>
            </a:pPr>
            <a:r>
              <a:rPr lang="en-GB" dirty="0"/>
              <a:t>is also effective.</a:t>
            </a:r>
          </a:p>
          <a:p>
            <a:endParaRPr lang="en-GB" dirty="0"/>
          </a:p>
        </p:txBody>
      </p:sp>
    </p:spTree>
    <p:extLst>
      <p:ext uri="{BB962C8B-B14F-4D97-AF65-F5344CB8AC3E}">
        <p14:creationId xmlns:p14="http://schemas.microsoft.com/office/powerpoint/2010/main" val="2788909983"/>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dirty="0"/>
              <a:t>If the organism is found to be </a:t>
            </a:r>
          </a:p>
          <a:p>
            <a:pPr marL="0" indent="0">
              <a:buNone/>
            </a:pPr>
            <a:r>
              <a:rPr lang="en-GB" dirty="0"/>
              <a:t>sensitive to penicillin (and the patient</a:t>
            </a:r>
          </a:p>
          <a:p>
            <a:pPr marL="0" indent="0">
              <a:buNone/>
            </a:pPr>
            <a:r>
              <a:rPr lang="en-GB" dirty="0"/>
              <a:t>is not allergic), treatment with ampicillin </a:t>
            </a:r>
          </a:p>
          <a:p>
            <a:pPr marL="0" indent="0">
              <a:buNone/>
            </a:pPr>
            <a:r>
              <a:rPr lang="en-GB" dirty="0"/>
              <a:t>or amoxicillin and clavulanic acid </a:t>
            </a:r>
          </a:p>
          <a:p>
            <a:pPr marL="0" indent="0">
              <a:buNone/>
            </a:pPr>
            <a:r>
              <a:rPr lang="en-GB" dirty="0"/>
              <a:t>is also effective.</a:t>
            </a:r>
          </a:p>
          <a:p>
            <a:endParaRPr lang="en-GB" dirty="0"/>
          </a:p>
        </p:txBody>
      </p:sp>
    </p:spTree>
    <p:extLst>
      <p:ext uri="{BB962C8B-B14F-4D97-AF65-F5344CB8AC3E}">
        <p14:creationId xmlns:p14="http://schemas.microsoft.com/office/powerpoint/2010/main" val="4104311466"/>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dirty="0"/>
              <a:t>If the organism is found to be </a:t>
            </a:r>
          </a:p>
          <a:p>
            <a:pPr marL="0" indent="0">
              <a:buNone/>
            </a:pPr>
            <a:r>
              <a:rPr lang="en-GB" dirty="0"/>
              <a:t>sensitive to penicillin (and the patient</a:t>
            </a:r>
          </a:p>
          <a:p>
            <a:pPr marL="0" indent="0">
              <a:buNone/>
            </a:pPr>
            <a:r>
              <a:rPr lang="en-GB" dirty="0"/>
              <a:t>is not allergic), treatment with ampicillin </a:t>
            </a:r>
          </a:p>
          <a:p>
            <a:pPr marL="0" indent="0">
              <a:buNone/>
            </a:pPr>
            <a:r>
              <a:rPr lang="en-GB" dirty="0"/>
              <a:t>or amoxicillin and clavulanic acid </a:t>
            </a:r>
          </a:p>
          <a:p>
            <a:pPr marL="0" indent="0">
              <a:buNone/>
            </a:pPr>
            <a:r>
              <a:rPr lang="en-GB" dirty="0"/>
              <a:t>is also effective.</a:t>
            </a:r>
          </a:p>
          <a:p>
            <a:endParaRPr lang="en-GB" dirty="0"/>
          </a:p>
        </p:txBody>
      </p:sp>
    </p:spTree>
    <p:extLst>
      <p:ext uri="{BB962C8B-B14F-4D97-AF65-F5344CB8AC3E}">
        <p14:creationId xmlns:p14="http://schemas.microsoft.com/office/powerpoint/2010/main" val="2743007577"/>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dirty="0"/>
              <a:t>If the organism is found to be </a:t>
            </a:r>
          </a:p>
          <a:p>
            <a:pPr marL="0" indent="0">
              <a:buNone/>
            </a:pPr>
            <a:r>
              <a:rPr lang="en-GB" dirty="0"/>
              <a:t>sensitive to penicillin (and the patient</a:t>
            </a:r>
          </a:p>
          <a:p>
            <a:pPr marL="0" indent="0">
              <a:buNone/>
            </a:pPr>
            <a:r>
              <a:rPr lang="en-GB" dirty="0"/>
              <a:t>is not allergic), treatment with ampicillin </a:t>
            </a:r>
          </a:p>
          <a:p>
            <a:pPr marL="0" indent="0">
              <a:buNone/>
            </a:pPr>
            <a:r>
              <a:rPr lang="en-GB" dirty="0"/>
              <a:t>or amoxicillin and clavulanic acid </a:t>
            </a:r>
          </a:p>
          <a:p>
            <a:pPr marL="0" indent="0">
              <a:buNone/>
            </a:pPr>
            <a:r>
              <a:rPr lang="en-GB" dirty="0"/>
              <a:t>is also effective.</a:t>
            </a:r>
          </a:p>
          <a:p>
            <a:endParaRPr lang="en-GB" dirty="0"/>
          </a:p>
        </p:txBody>
      </p:sp>
    </p:spTree>
    <p:extLst>
      <p:ext uri="{BB962C8B-B14F-4D97-AF65-F5344CB8AC3E}">
        <p14:creationId xmlns:p14="http://schemas.microsoft.com/office/powerpoint/2010/main" val="51518352"/>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dirty="0"/>
              <a:t>If the organism is found to be </a:t>
            </a:r>
          </a:p>
          <a:p>
            <a:pPr marL="0" indent="0">
              <a:buNone/>
            </a:pPr>
            <a:r>
              <a:rPr lang="en-GB" dirty="0"/>
              <a:t>sensitive to penicillin (and the patient</a:t>
            </a:r>
          </a:p>
          <a:p>
            <a:pPr marL="0" indent="0">
              <a:buNone/>
            </a:pPr>
            <a:r>
              <a:rPr lang="en-GB" dirty="0"/>
              <a:t>is not allergic), treatment with ampicillin </a:t>
            </a:r>
          </a:p>
          <a:p>
            <a:pPr marL="0" indent="0">
              <a:buNone/>
            </a:pPr>
            <a:r>
              <a:rPr lang="en-GB" dirty="0"/>
              <a:t>or amoxicillin and clavulanic acid </a:t>
            </a:r>
          </a:p>
          <a:p>
            <a:pPr marL="0" indent="0">
              <a:buNone/>
            </a:pPr>
            <a:r>
              <a:rPr lang="en-GB" dirty="0"/>
              <a:t>is also effective.</a:t>
            </a:r>
          </a:p>
          <a:p>
            <a:endParaRPr lang="en-GB" dirty="0"/>
          </a:p>
        </p:txBody>
      </p:sp>
    </p:spTree>
    <p:extLst>
      <p:ext uri="{BB962C8B-B14F-4D97-AF65-F5344CB8AC3E}">
        <p14:creationId xmlns:p14="http://schemas.microsoft.com/office/powerpoint/2010/main" val="2733501414"/>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dirty="0"/>
              <a:t>If the organism is found to be </a:t>
            </a:r>
          </a:p>
          <a:p>
            <a:pPr marL="0" indent="0">
              <a:buNone/>
            </a:pPr>
            <a:r>
              <a:rPr lang="en-GB" dirty="0"/>
              <a:t>sensitive to penicillin (and the patient</a:t>
            </a:r>
          </a:p>
          <a:p>
            <a:pPr marL="0" indent="0">
              <a:buNone/>
            </a:pPr>
            <a:r>
              <a:rPr lang="en-GB" dirty="0"/>
              <a:t>is not allergic), treatment with ampicillin </a:t>
            </a:r>
          </a:p>
          <a:p>
            <a:pPr marL="0" indent="0">
              <a:buNone/>
            </a:pPr>
            <a:r>
              <a:rPr lang="en-GB" dirty="0"/>
              <a:t>or amoxicillin and clavulanic acid </a:t>
            </a:r>
          </a:p>
          <a:p>
            <a:pPr marL="0" indent="0">
              <a:buNone/>
            </a:pPr>
            <a:r>
              <a:rPr lang="en-GB" dirty="0"/>
              <a:t>is also effective.</a:t>
            </a:r>
          </a:p>
          <a:p>
            <a:endParaRPr lang="en-GB" dirty="0"/>
          </a:p>
        </p:txBody>
      </p:sp>
    </p:spTree>
    <p:extLst>
      <p:ext uri="{BB962C8B-B14F-4D97-AF65-F5344CB8AC3E}">
        <p14:creationId xmlns:p14="http://schemas.microsoft.com/office/powerpoint/2010/main" val="1187705239"/>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sz="half" idx="1"/>
          </p:nvPr>
        </p:nvSpPr>
        <p:spPr/>
        <p:txBody>
          <a:bodyPr/>
          <a:lstStyle/>
          <a:p>
            <a:pPr marL="0" lvl="0" indent="0">
              <a:buNone/>
            </a:pPr>
            <a:r>
              <a:rPr lang="en-GB" b="1" dirty="0">
                <a:solidFill>
                  <a:srgbClr val="C00000"/>
                </a:solidFill>
              </a:rPr>
              <a:t>c. Infective arthritis </a:t>
            </a:r>
          </a:p>
          <a:p>
            <a:pPr lvl="0">
              <a:buFont typeface="Wingdings" pitchFamily="2" charset="2"/>
              <a:buChar char="ü"/>
            </a:pPr>
            <a:r>
              <a:rPr lang="en-GB" dirty="0"/>
              <a:t>Acute  </a:t>
            </a:r>
          </a:p>
          <a:p>
            <a:pPr lvl="0">
              <a:buFont typeface="Wingdings" pitchFamily="2" charset="2"/>
              <a:buChar char="ü"/>
            </a:pPr>
            <a:r>
              <a:rPr lang="en-GB" dirty="0"/>
              <a:t>Chronic </a:t>
            </a:r>
          </a:p>
          <a:p>
            <a:pPr marL="0" lvl="0" indent="0">
              <a:buNone/>
            </a:pPr>
            <a:r>
              <a:rPr lang="en-GB" b="1" i="1" dirty="0">
                <a:solidFill>
                  <a:srgbClr val="FF0000"/>
                </a:solidFill>
              </a:rPr>
              <a:t>d. Metabolic arthritis </a:t>
            </a:r>
          </a:p>
          <a:p>
            <a:pPr lvl="0">
              <a:buFont typeface="Wingdings" pitchFamily="2" charset="2"/>
              <a:buChar char="ü"/>
            </a:pPr>
            <a:r>
              <a:rPr lang="en-GB" dirty="0"/>
              <a:t>Gout </a:t>
            </a:r>
          </a:p>
          <a:p>
            <a:pPr lvl="0">
              <a:buFont typeface="Wingdings" pitchFamily="2" charset="2"/>
              <a:buChar char="ü"/>
            </a:pPr>
            <a:r>
              <a:rPr lang="en-GB" dirty="0"/>
              <a:t>Pseudogout </a:t>
            </a:r>
          </a:p>
          <a:p>
            <a:endParaRPr lang="en-GB" dirty="0"/>
          </a:p>
        </p:txBody>
      </p:sp>
      <p:sp>
        <p:nvSpPr>
          <p:cNvPr id="4" name="Content Placeholder 3"/>
          <p:cNvSpPr>
            <a:spLocks noGrp="1"/>
          </p:cNvSpPr>
          <p:nvPr>
            <p:ph sz="half" idx="2"/>
          </p:nvPr>
        </p:nvSpPr>
        <p:spPr/>
        <p:txBody>
          <a:bodyPr/>
          <a:lstStyle/>
          <a:p>
            <a:pPr marL="0" lvl="0" indent="0">
              <a:buNone/>
            </a:pPr>
            <a:r>
              <a:rPr lang="en-GB" b="1" i="1" dirty="0">
                <a:solidFill>
                  <a:schemeClr val="accent3">
                    <a:lumMod val="75000"/>
                  </a:schemeClr>
                </a:solidFill>
              </a:rPr>
              <a:t>e. Nonspecific monoarthritis</a:t>
            </a:r>
          </a:p>
          <a:p>
            <a:pPr marL="0" lvl="0" indent="0">
              <a:buNone/>
            </a:pPr>
            <a:r>
              <a:rPr lang="en-GB" b="1" i="1" dirty="0">
                <a:solidFill>
                  <a:schemeClr val="accent6">
                    <a:lumMod val="75000"/>
                  </a:schemeClr>
                </a:solidFill>
              </a:rPr>
              <a:t>f. Neuropathic joint disorders, e.g. Charcot’s</a:t>
            </a:r>
          </a:p>
          <a:p>
            <a:endParaRPr lang="en-GB" dirty="0"/>
          </a:p>
        </p:txBody>
      </p:sp>
    </p:spTree>
    <p:extLst>
      <p:ext uri="{BB962C8B-B14F-4D97-AF65-F5344CB8AC3E}">
        <p14:creationId xmlns:p14="http://schemas.microsoft.com/office/powerpoint/2010/main" val="4236770438"/>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dirty="0"/>
              <a:t>If the organism is found to be </a:t>
            </a:r>
          </a:p>
          <a:p>
            <a:pPr marL="0" indent="0">
              <a:buNone/>
            </a:pPr>
            <a:r>
              <a:rPr lang="en-GB" dirty="0"/>
              <a:t>sensitive to penicillin (and the patient</a:t>
            </a:r>
          </a:p>
          <a:p>
            <a:pPr marL="0" indent="0">
              <a:buNone/>
            </a:pPr>
            <a:r>
              <a:rPr lang="en-GB" dirty="0"/>
              <a:t>is not allergic), treatment with ampicillin </a:t>
            </a:r>
          </a:p>
          <a:p>
            <a:pPr marL="0" indent="0">
              <a:buNone/>
            </a:pPr>
            <a:r>
              <a:rPr lang="en-GB" dirty="0"/>
              <a:t>or amoxicillin and clavulanic acid </a:t>
            </a:r>
          </a:p>
          <a:p>
            <a:pPr marL="0" indent="0">
              <a:buNone/>
            </a:pPr>
            <a:r>
              <a:rPr lang="en-GB" dirty="0"/>
              <a:t>is also effective.</a:t>
            </a:r>
          </a:p>
          <a:p>
            <a:endParaRPr lang="en-GB" dirty="0"/>
          </a:p>
        </p:txBody>
      </p:sp>
    </p:spTree>
    <p:extLst>
      <p:ext uri="{BB962C8B-B14F-4D97-AF65-F5344CB8AC3E}">
        <p14:creationId xmlns:p14="http://schemas.microsoft.com/office/powerpoint/2010/main" val="3007155475"/>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dirty="0"/>
              <a:t>If the organism is found to be </a:t>
            </a:r>
          </a:p>
          <a:p>
            <a:pPr marL="0" indent="0">
              <a:buNone/>
            </a:pPr>
            <a:r>
              <a:rPr lang="en-GB" dirty="0"/>
              <a:t>sensitive to penicillin (and the patient</a:t>
            </a:r>
          </a:p>
          <a:p>
            <a:pPr marL="0" indent="0">
              <a:buNone/>
            </a:pPr>
            <a:r>
              <a:rPr lang="en-GB" dirty="0"/>
              <a:t>is not allergic), treatment with ampicillin </a:t>
            </a:r>
          </a:p>
          <a:p>
            <a:pPr marL="0" indent="0">
              <a:buNone/>
            </a:pPr>
            <a:r>
              <a:rPr lang="en-GB" dirty="0"/>
              <a:t>or amoxicillin and clavulanic acid </a:t>
            </a:r>
          </a:p>
          <a:p>
            <a:pPr marL="0" indent="0">
              <a:buNone/>
            </a:pPr>
            <a:r>
              <a:rPr lang="en-GB" dirty="0"/>
              <a:t>is also effective.</a:t>
            </a:r>
          </a:p>
          <a:p>
            <a:endParaRPr lang="en-GB" dirty="0"/>
          </a:p>
        </p:txBody>
      </p:sp>
    </p:spTree>
    <p:extLst>
      <p:ext uri="{BB962C8B-B14F-4D97-AF65-F5344CB8AC3E}">
        <p14:creationId xmlns:p14="http://schemas.microsoft.com/office/powerpoint/2010/main" val="2422120387"/>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pPr marL="0" indent="0">
              <a:buNone/>
            </a:pPr>
            <a:r>
              <a:rPr lang="en-US" b="1" dirty="0"/>
              <a:t>                             </a:t>
            </a:r>
            <a:r>
              <a:rPr lang="en-US" sz="6000" b="1" dirty="0"/>
              <a:t>Thank you</a:t>
            </a:r>
            <a:endParaRPr lang="en-GB" sz="6000" dirty="0"/>
          </a:p>
        </p:txBody>
      </p:sp>
    </p:spTree>
    <p:extLst>
      <p:ext uri="{BB962C8B-B14F-4D97-AF65-F5344CB8AC3E}">
        <p14:creationId xmlns:p14="http://schemas.microsoft.com/office/powerpoint/2010/main" val="222558982"/>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Spirochaetal Infections</a:t>
            </a:r>
            <a:br>
              <a:rPr lang="en-GB" b="1" dirty="0"/>
            </a:br>
            <a:endParaRPr lang="en-GB" dirty="0"/>
          </a:p>
        </p:txBody>
      </p:sp>
      <p:sp>
        <p:nvSpPr>
          <p:cNvPr id="3" name="Content Placeholder 2"/>
          <p:cNvSpPr>
            <a:spLocks noGrp="1"/>
          </p:cNvSpPr>
          <p:nvPr>
            <p:ph idx="1"/>
          </p:nvPr>
        </p:nvSpPr>
        <p:spPr/>
        <p:txBody>
          <a:bodyPr/>
          <a:lstStyle/>
          <a:p>
            <a:pPr marL="0" indent="0">
              <a:buNone/>
            </a:pPr>
            <a:r>
              <a:rPr lang="en-GB" dirty="0"/>
              <a:t>Two conditions which are likely to be encountered: </a:t>
            </a:r>
          </a:p>
          <a:p>
            <a:pPr>
              <a:buFont typeface="Wingdings" pitchFamily="2" charset="2"/>
              <a:buChar char="v"/>
            </a:pPr>
            <a:r>
              <a:rPr lang="en-GB" dirty="0"/>
              <a:t>Syphilis </a:t>
            </a:r>
          </a:p>
          <a:p>
            <a:pPr>
              <a:buFont typeface="Wingdings" pitchFamily="2" charset="2"/>
              <a:buChar char="v"/>
            </a:pPr>
            <a:r>
              <a:rPr lang="en-GB" dirty="0"/>
              <a:t>Yaws</a:t>
            </a:r>
          </a:p>
          <a:p>
            <a:pPr marL="0" indent="0">
              <a:buNone/>
            </a:pPr>
            <a:endParaRPr lang="en-GB" dirty="0"/>
          </a:p>
        </p:txBody>
      </p:sp>
    </p:spTree>
    <p:extLst>
      <p:ext uri="{BB962C8B-B14F-4D97-AF65-F5344CB8AC3E}">
        <p14:creationId xmlns:p14="http://schemas.microsoft.com/office/powerpoint/2010/main" val="3050896913"/>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Syphilis </a:t>
            </a:r>
            <a:br>
              <a:rPr lang="en-GB" b="1" dirty="0"/>
            </a:br>
            <a:endParaRPr lang="en-GB" dirty="0"/>
          </a:p>
        </p:txBody>
      </p:sp>
      <p:sp>
        <p:nvSpPr>
          <p:cNvPr id="3" name="Content Placeholder 2"/>
          <p:cNvSpPr>
            <a:spLocks noGrp="1"/>
          </p:cNvSpPr>
          <p:nvPr>
            <p:ph idx="1"/>
          </p:nvPr>
        </p:nvSpPr>
        <p:spPr/>
        <p:txBody>
          <a:bodyPr/>
          <a:lstStyle/>
          <a:p>
            <a:pPr marL="0" indent="0">
              <a:buNone/>
            </a:pPr>
            <a:r>
              <a:rPr lang="en-GB" b="1" dirty="0"/>
              <a:t>Cause</a:t>
            </a:r>
          </a:p>
          <a:p>
            <a:pPr marL="0" indent="0">
              <a:buNone/>
            </a:pPr>
            <a:r>
              <a:rPr lang="en-GB" dirty="0"/>
              <a:t>Spirochaete </a:t>
            </a:r>
            <a:r>
              <a:rPr lang="en-GB" i="1" dirty="0"/>
              <a:t>Treponema pallidum </a:t>
            </a:r>
          </a:p>
          <a:p>
            <a:endParaRPr lang="en-GB" dirty="0"/>
          </a:p>
        </p:txBody>
      </p:sp>
    </p:spTree>
    <p:extLst>
      <p:ext uri="{BB962C8B-B14F-4D97-AF65-F5344CB8AC3E}">
        <p14:creationId xmlns:p14="http://schemas.microsoft.com/office/powerpoint/2010/main" val="1823637329"/>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Mode of Infection </a:t>
            </a:r>
            <a:br>
              <a:rPr lang="en-GB" b="1" dirty="0"/>
            </a:br>
            <a:endParaRPr lang="en-GB" dirty="0"/>
          </a:p>
        </p:txBody>
      </p:sp>
      <p:sp>
        <p:nvSpPr>
          <p:cNvPr id="3" name="Content Placeholder 2"/>
          <p:cNvSpPr>
            <a:spLocks noGrp="1"/>
          </p:cNvSpPr>
          <p:nvPr>
            <p:ph idx="1"/>
          </p:nvPr>
        </p:nvSpPr>
        <p:spPr/>
        <p:txBody>
          <a:bodyPr/>
          <a:lstStyle/>
          <a:p>
            <a:pPr marL="0" indent="0">
              <a:buNone/>
            </a:pPr>
            <a:r>
              <a:rPr lang="en-GB" dirty="0"/>
              <a:t>Sexual activity; direct contact with infectious lesions of the skin or mucous membranes </a:t>
            </a:r>
          </a:p>
          <a:p>
            <a:endParaRPr lang="en-GB" dirty="0"/>
          </a:p>
        </p:txBody>
      </p:sp>
    </p:spTree>
    <p:extLst>
      <p:ext uri="{BB962C8B-B14F-4D97-AF65-F5344CB8AC3E}">
        <p14:creationId xmlns:p14="http://schemas.microsoft.com/office/powerpoint/2010/main" val="3826990105"/>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Pathology</a:t>
            </a:r>
            <a:br>
              <a:rPr lang="en-GB" b="1" dirty="0"/>
            </a:br>
            <a:endParaRPr lang="en-GB" dirty="0"/>
          </a:p>
        </p:txBody>
      </p:sp>
      <p:sp>
        <p:nvSpPr>
          <p:cNvPr id="3" name="Content Placeholder 2"/>
          <p:cNvSpPr>
            <a:spLocks noGrp="1"/>
          </p:cNvSpPr>
          <p:nvPr>
            <p:ph idx="1"/>
          </p:nvPr>
        </p:nvSpPr>
        <p:spPr/>
        <p:txBody>
          <a:bodyPr>
            <a:normAutofit/>
          </a:bodyPr>
          <a:lstStyle/>
          <a:p>
            <a:r>
              <a:rPr lang="en-GB" dirty="0"/>
              <a:t>The infection spreads to the regional lymph nodes and thence to the bloodstream. The organism can also cross the placental barrier and enter the fetal blood stream directly during the latter half of pregnancy, giving rise to congenital syphilis.  </a:t>
            </a:r>
          </a:p>
        </p:txBody>
      </p:sp>
    </p:spTree>
    <p:extLst>
      <p:ext uri="{BB962C8B-B14F-4D97-AF65-F5344CB8AC3E}">
        <p14:creationId xmlns:p14="http://schemas.microsoft.com/office/powerpoint/2010/main" val="3757973717"/>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endParaRPr lang="en-GB" dirty="0"/>
          </a:p>
        </p:txBody>
      </p:sp>
      <p:sp>
        <p:nvSpPr>
          <p:cNvPr id="3" name="Content Placeholder 2"/>
          <p:cNvSpPr>
            <a:spLocks noGrp="1"/>
          </p:cNvSpPr>
          <p:nvPr>
            <p:ph idx="1"/>
          </p:nvPr>
        </p:nvSpPr>
        <p:spPr/>
        <p:txBody>
          <a:bodyPr>
            <a:normAutofit/>
          </a:bodyPr>
          <a:lstStyle/>
          <a:p>
            <a:r>
              <a:rPr lang="en-GB" dirty="0"/>
              <a:t> After a variable length of time, this phase is followed by a latent period which may continue for many years. The term is somewhat deceptive because in about half the cases pathological lesions continue to appear in various organs and 10–30 years. </a:t>
            </a:r>
          </a:p>
          <a:p>
            <a:endParaRPr lang="en-GB" dirty="0"/>
          </a:p>
        </p:txBody>
      </p:sp>
    </p:spTree>
    <p:extLst>
      <p:ext uri="{BB962C8B-B14F-4D97-AF65-F5344CB8AC3E}">
        <p14:creationId xmlns:p14="http://schemas.microsoft.com/office/powerpoint/2010/main" val="2466286832"/>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endParaRPr lang="en-GB" dirty="0"/>
          </a:p>
        </p:txBody>
      </p:sp>
      <p:sp>
        <p:nvSpPr>
          <p:cNvPr id="3" name="Content Placeholder 2"/>
          <p:cNvSpPr>
            <a:spLocks noGrp="1"/>
          </p:cNvSpPr>
          <p:nvPr>
            <p:ph idx="1"/>
          </p:nvPr>
        </p:nvSpPr>
        <p:spPr/>
        <p:txBody>
          <a:bodyPr/>
          <a:lstStyle/>
          <a:p>
            <a:pPr marL="0" indent="0">
              <a:buNone/>
            </a:pPr>
            <a:r>
              <a:rPr lang="en-GB" dirty="0"/>
              <a:t>Later the patient may present again with tertiary syphilis, which takes various forms including the appearance of large granulomatous gummata in bones and joints and neuropathic disorders in which the loss of sensibility gives rise to joint breakdown (Charcot joints).</a:t>
            </a:r>
          </a:p>
        </p:txBody>
      </p:sp>
    </p:spTree>
    <p:extLst>
      <p:ext uri="{BB962C8B-B14F-4D97-AF65-F5344CB8AC3E}">
        <p14:creationId xmlns:p14="http://schemas.microsoft.com/office/powerpoint/2010/main" val="2757088695"/>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endParaRPr lang="en-GB" dirty="0"/>
          </a:p>
        </p:txBody>
      </p:sp>
      <p:sp>
        <p:nvSpPr>
          <p:cNvPr id="3" name="Content Placeholder 2"/>
          <p:cNvSpPr>
            <a:spLocks noGrp="1"/>
          </p:cNvSpPr>
          <p:nvPr>
            <p:ph idx="1"/>
          </p:nvPr>
        </p:nvSpPr>
        <p:spPr/>
        <p:txBody>
          <a:bodyPr/>
          <a:lstStyle/>
          <a:p>
            <a:r>
              <a:rPr lang="en-GB" dirty="0"/>
              <a:t>In tibia the syphilitic osteitis causes diffuse thickening of the cortex and bending/bowing of the tibia which is classical. </a:t>
            </a:r>
          </a:p>
          <a:p>
            <a:r>
              <a:rPr lang="en-GB" dirty="0"/>
              <a:t>The resultant deformity is known as ‘</a:t>
            </a:r>
            <a:r>
              <a:rPr lang="en-GB" b="1" i="1" dirty="0"/>
              <a:t>Sabre tibia’</a:t>
            </a:r>
            <a:r>
              <a:rPr lang="en-GB" dirty="0"/>
              <a:t>. </a:t>
            </a:r>
          </a:p>
          <a:p>
            <a:endParaRPr lang="en-GB" dirty="0"/>
          </a:p>
        </p:txBody>
      </p:sp>
    </p:spTree>
    <p:extLst>
      <p:ext uri="{BB962C8B-B14F-4D97-AF65-F5344CB8AC3E}">
        <p14:creationId xmlns:p14="http://schemas.microsoft.com/office/powerpoint/2010/main" val="2252709301"/>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b="1" dirty="0"/>
              <a:t>Infective Arthritis/ Pyogenic Infection of Joint or Septic Arthritis</a:t>
            </a:r>
            <a:r>
              <a:rPr lang="en-GB" dirty="0"/>
              <a:t> </a:t>
            </a:r>
          </a:p>
        </p:txBody>
      </p:sp>
      <p:sp>
        <p:nvSpPr>
          <p:cNvPr id="6" name="Content Placeholder 5"/>
          <p:cNvSpPr>
            <a:spLocks noGrp="1"/>
          </p:cNvSpPr>
          <p:nvPr>
            <p:ph idx="1"/>
          </p:nvPr>
        </p:nvSpPr>
        <p:spPr/>
        <p:txBody>
          <a:bodyPr/>
          <a:lstStyle/>
          <a:p>
            <a:pPr marL="0" indent="0">
              <a:buNone/>
            </a:pPr>
            <a:r>
              <a:rPr lang="en-GB" b="1" dirty="0"/>
              <a:t>Definition</a:t>
            </a:r>
          </a:p>
          <a:p>
            <a:pPr marL="0" indent="0">
              <a:buNone/>
            </a:pPr>
            <a:r>
              <a:rPr lang="en-GB" dirty="0"/>
              <a:t> Presence of pus in the joint </a:t>
            </a:r>
          </a:p>
          <a:p>
            <a:pPr marL="0" indent="0">
              <a:buNone/>
            </a:pPr>
            <a:r>
              <a:rPr lang="en-GB" dirty="0"/>
              <a:t>secondary to infection of the joint,</a:t>
            </a:r>
          </a:p>
          <a:p>
            <a:pPr marL="0" indent="0">
              <a:buNone/>
            </a:pPr>
            <a:r>
              <a:rPr lang="en-GB" dirty="0"/>
              <a:t> (Shenoy, 2010). </a:t>
            </a:r>
          </a:p>
          <a:p>
            <a:pPr marL="0" indent="0">
              <a:buNone/>
            </a:pPr>
            <a:r>
              <a:rPr lang="en-GB" dirty="0"/>
              <a:t>bacterial infection of the joint, which causes an intense inflammatory reaction with migration of polymorph nuclear leucocytes, and subsequent release of proteolytic enzymes, (Ebnezer, 2012).</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442148229"/>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Investigations </a:t>
            </a:r>
            <a:br>
              <a:rPr lang="en-GB" b="1" dirty="0"/>
            </a:br>
            <a:endParaRPr lang="en-GB" dirty="0"/>
          </a:p>
        </p:txBody>
      </p:sp>
      <p:sp>
        <p:nvSpPr>
          <p:cNvPr id="3" name="Content Placeholder 2"/>
          <p:cNvSpPr>
            <a:spLocks noGrp="1"/>
          </p:cNvSpPr>
          <p:nvPr>
            <p:ph idx="1"/>
          </p:nvPr>
        </p:nvSpPr>
        <p:spPr/>
        <p:txBody>
          <a:bodyPr/>
          <a:lstStyle/>
          <a:p>
            <a:pPr lvl="0">
              <a:buFont typeface="Wingdings" pitchFamily="2" charset="2"/>
              <a:buChar char="q"/>
            </a:pPr>
            <a:r>
              <a:rPr lang="en-GB" dirty="0"/>
              <a:t>Wassermann’s test is positive. </a:t>
            </a:r>
          </a:p>
          <a:p>
            <a:pPr lvl="0">
              <a:buFont typeface="Wingdings" pitchFamily="2" charset="2"/>
              <a:buChar char="q"/>
            </a:pPr>
            <a:r>
              <a:rPr lang="en-GB" dirty="0"/>
              <a:t>Treponema pallidum immobilization test is positive </a:t>
            </a:r>
          </a:p>
          <a:p>
            <a:pPr lvl="0">
              <a:buFont typeface="Wingdings" pitchFamily="2" charset="2"/>
              <a:buChar char="q"/>
            </a:pPr>
            <a:r>
              <a:rPr lang="en-GB" dirty="0"/>
              <a:t>Joint fluid aspiration and synovial fluid analysis for cell, sugar, protein etc.</a:t>
            </a:r>
          </a:p>
          <a:p>
            <a:endParaRPr lang="en-GB" dirty="0"/>
          </a:p>
        </p:txBody>
      </p:sp>
    </p:spTree>
    <p:extLst>
      <p:ext uri="{BB962C8B-B14F-4D97-AF65-F5344CB8AC3E}">
        <p14:creationId xmlns:p14="http://schemas.microsoft.com/office/powerpoint/2010/main" val="1354574351"/>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Treatment </a:t>
            </a:r>
            <a:br>
              <a:rPr lang="en-GB" b="1" dirty="0"/>
            </a:br>
            <a:endParaRPr lang="en-GB" dirty="0"/>
          </a:p>
        </p:txBody>
      </p:sp>
      <p:sp>
        <p:nvSpPr>
          <p:cNvPr id="3" name="Content Placeholder 2"/>
          <p:cNvSpPr>
            <a:spLocks noGrp="1"/>
          </p:cNvSpPr>
          <p:nvPr>
            <p:ph idx="1"/>
          </p:nvPr>
        </p:nvSpPr>
        <p:spPr/>
        <p:txBody>
          <a:bodyPr>
            <a:normAutofit/>
          </a:bodyPr>
          <a:lstStyle/>
          <a:p>
            <a:r>
              <a:rPr lang="en-GB" dirty="0"/>
              <a:t>Early lesions will usually respond to intramuscular injections of benzyl penicillin given weekly for 3 or 4 doses.</a:t>
            </a:r>
          </a:p>
          <a:p>
            <a:r>
              <a:rPr lang="en-GB" dirty="0"/>
              <a:t> An alternative would be treatment with </a:t>
            </a:r>
          </a:p>
          <a:p>
            <a:pPr marL="0" indent="0">
              <a:buNone/>
            </a:pPr>
            <a:r>
              <a:rPr lang="en-GB" dirty="0"/>
              <a:t>one of the third generation Cephalosporins.</a:t>
            </a:r>
          </a:p>
          <a:p>
            <a:endParaRPr lang="en-GB" dirty="0"/>
          </a:p>
        </p:txBody>
      </p:sp>
    </p:spTree>
    <p:extLst>
      <p:ext uri="{BB962C8B-B14F-4D97-AF65-F5344CB8AC3E}">
        <p14:creationId xmlns:p14="http://schemas.microsoft.com/office/powerpoint/2010/main" val="3104310705"/>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pPr>
              <a:buFont typeface="Wingdings" pitchFamily="2" charset="2"/>
              <a:buChar char="ü"/>
            </a:pPr>
            <a:r>
              <a:rPr lang="en-GB" dirty="0"/>
              <a:t>Late lesions will require high-dosage intravenous penicillin for a week or 10 days </a:t>
            </a:r>
          </a:p>
          <a:p>
            <a:pPr>
              <a:buFont typeface="Wingdings" pitchFamily="2" charset="2"/>
              <a:buChar char="ü"/>
            </a:pPr>
            <a:r>
              <a:rPr lang="en-GB" dirty="0"/>
              <a:t>Antibiotic therapy in tertiary syphilis is</a:t>
            </a:r>
          </a:p>
          <a:p>
            <a:pPr marL="0" indent="0">
              <a:buNone/>
            </a:pPr>
            <a:r>
              <a:rPr lang="en-GB" dirty="0"/>
              <a:t> not very effective.</a:t>
            </a:r>
          </a:p>
          <a:p>
            <a:endParaRPr lang="en-GB" dirty="0"/>
          </a:p>
        </p:txBody>
      </p:sp>
    </p:spTree>
    <p:extLst>
      <p:ext uri="{BB962C8B-B14F-4D97-AF65-F5344CB8AC3E}">
        <p14:creationId xmlns:p14="http://schemas.microsoft.com/office/powerpoint/2010/main" val="2133575318"/>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pPr marL="0" indent="0">
              <a:buNone/>
            </a:pPr>
            <a:r>
              <a:rPr lang="en-US" b="1" dirty="0"/>
              <a:t>                       </a:t>
            </a:r>
            <a:r>
              <a:rPr lang="en-US" sz="6000" b="1" dirty="0"/>
              <a:t>Thank you</a:t>
            </a:r>
            <a:endParaRPr lang="en-GB" sz="6000" dirty="0"/>
          </a:p>
        </p:txBody>
      </p:sp>
    </p:spTree>
    <p:extLst>
      <p:ext uri="{BB962C8B-B14F-4D97-AF65-F5344CB8AC3E}">
        <p14:creationId xmlns:p14="http://schemas.microsoft.com/office/powerpoint/2010/main" val="2953855354"/>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Yaws </a:t>
            </a:r>
            <a:br>
              <a:rPr lang="en-GB" b="1" dirty="0"/>
            </a:br>
            <a:endParaRPr lang="en-GB" dirty="0"/>
          </a:p>
        </p:txBody>
      </p:sp>
      <p:sp>
        <p:nvSpPr>
          <p:cNvPr id="3" name="Content Placeholder 2"/>
          <p:cNvSpPr>
            <a:spLocks noGrp="1"/>
          </p:cNvSpPr>
          <p:nvPr>
            <p:ph idx="1"/>
          </p:nvPr>
        </p:nvSpPr>
        <p:spPr/>
        <p:txBody>
          <a:bodyPr/>
          <a:lstStyle/>
          <a:p>
            <a:pPr marL="0" indent="0">
              <a:buNone/>
            </a:pPr>
            <a:r>
              <a:rPr lang="en-GB" dirty="0"/>
              <a:t>A non-venereal Spirochaetal infection caused by </a:t>
            </a:r>
            <a:r>
              <a:rPr lang="en-GB" i="1" dirty="0"/>
              <a:t>Treponema pertenue</a:t>
            </a:r>
            <a:r>
              <a:rPr lang="en-GB" dirty="0"/>
              <a:t>. </a:t>
            </a:r>
          </a:p>
        </p:txBody>
      </p:sp>
    </p:spTree>
    <p:extLst>
      <p:ext uri="{BB962C8B-B14F-4D97-AF65-F5344CB8AC3E}">
        <p14:creationId xmlns:p14="http://schemas.microsoft.com/office/powerpoint/2010/main" val="677766965"/>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Risk Factors</a:t>
            </a:r>
            <a:endParaRPr lang="en-GB" b="1" dirty="0"/>
          </a:p>
        </p:txBody>
      </p:sp>
      <p:sp>
        <p:nvSpPr>
          <p:cNvPr id="3" name="Content Placeholder 2"/>
          <p:cNvSpPr>
            <a:spLocks noGrp="1"/>
          </p:cNvSpPr>
          <p:nvPr>
            <p:ph idx="1"/>
          </p:nvPr>
        </p:nvSpPr>
        <p:spPr/>
        <p:txBody>
          <a:bodyPr/>
          <a:lstStyle/>
          <a:p>
            <a:r>
              <a:rPr lang="en-GB" dirty="0"/>
              <a:t>It is seen mainly in the</a:t>
            </a:r>
          </a:p>
          <a:p>
            <a:pPr marL="0" indent="0">
              <a:buNone/>
            </a:pPr>
            <a:r>
              <a:rPr lang="en-GB" dirty="0"/>
              <a:t> poorer tropical parts of Africa, Asia </a:t>
            </a:r>
          </a:p>
          <a:p>
            <a:pPr marL="0" indent="0">
              <a:buNone/>
            </a:pPr>
            <a:r>
              <a:rPr lang="en-GB" dirty="0"/>
              <a:t>and South America.  </a:t>
            </a:r>
          </a:p>
          <a:p>
            <a:endParaRPr lang="en-GB" dirty="0"/>
          </a:p>
        </p:txBody>
      </p:sp>
    </p:spTree>
    <p:extLst>
      <p:ext uri="{BB962C8B-B14F-4D97-AF65-F5344CB8AC3E}">
        <p14:creationId xmlns:p14="http://schemas.microsoft.com/office/powerpoint/2010/main" val="1706897886"/>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Mode of Infection </a:t>
            </a:r>
            <a:br>
              <a:rPr lang="en-GB" b="1" dirty="0"/>
            </a:br>
            <a:endParaRPr lang="en-GB" dirty="0"/>
          </a:p>
        </p:txBody>
      </p:sp>
      <p:sp>
        <p:nvSpPr>
          <p:cNvPr id="3" name="Content Placeholder 2"/>
          <p:cNvSpPr>
            <a:spLocks noGrp="1"/>
          </p:cNvSpPr>
          <p:nvPr>
            <p:ph idx="1"/>
          </p:nvPr>
        </p:nvSpPr>
        <p:spPr/>
        <p:txBody>
          <a:bodyPr/>
          <a:lstStyle/>
          <a:p>
            <a:pPr marL="0" indent="0">
              <a:buNone/>
            </a:pPr>
            <a:r>
              <a:rPr lang="en-GB" dirty="0"/>
              <a:t>The infection is contracted by</a:t>
            </a:r>
          </a:p>
          <a:p>
            <a:pPr marL="0" indent="0">
              <a:buNone/>
            </a:pPr>
            <a:r>
              <a:rPr lang="en-GB" dirty="0"/>
              <a:t> skin-to-skin contact.</a:t>
            </a:r>
          </a:p>
          <a:p>
            <a:endParaRPr lang="en-GB" dirty="0"/>
          </a:p>
        </p:txBody>
      </p:sp>
    </p:spTree>
    <p:extLst>
      <p:ext uri="{BB962C8B-B14F-4D97-AF65-F5344CB8AC3E}">
        <p14:creationId xmlns:p14="http://schemas.microsoft.com/office/powerpoint/2010/main" val="2384846961"/>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Pathology </a:t>
            </a:r>
            <a:br>
              <a:rPr lang="en-GB" b="1" dirty="0"/>
            </a:br>
            <a:endParaRPr lang="en-GB" dirty="0"/>
          </a:p>
        </p:txBody>
      </p:sp>
      <p:sp>
        <p:nvSpPr>
          <p:cNvPr id="3" name="Content Placeholder 2"/>
          <p:cNvSpPr>
            <a:spLocks noGrp="1"/>
          </p:cNvSpPr>
          <p:nvPr>
            <p:ph idx="1"/>
          </p:nvPr>
        </p:nvSpPr>
        <p:spPr/>
        <p:txBody>
          <a:bodyPr>
            <a:normAutofit/>
          </a:bodyPr>
          <a:lstStyle/>
          <a:p>
            <a:r>
              <a:rPr lang="en-GB" dirty="0"/>
              <a:t>A knobbly ulcer covered by a scab (the primary or ‘mother’ yaw), usually develops on the face, hands or feet. </a:t>
            </a:r>
          </a:p>
          <a:p>
            <a:r>
              <a:rPr lang="en-GB" dirty="0"/>
              <a:t>Secondary skin lesions appear 1–4 months later and successive lesions may go on to </a:t>
            </a:r>
            <a:r>
              <a:rPr lang="en-GB" dirty="0" err="1"/>
              <a:t>pustular</a:t>
            </a:r>
            <a:r>
              <a:rPr lang="en-GB" dirty="0"/>
              <a:t> ulceration; as each one heals it leaves a pale tell-tale scar. </a:t>
            </a:r>
          </a:p>
          <a:p>
            <a:endParaRPr lang="en-GB" dirty="0"/>
          </a:p>
        </p:txBody>
      </p:sp>
    </p:spTree>
    <p:extLst>
      <p:ext uri="{BB962C8B-B14F-4D97-AF65-F5344CB8AC3E}">
        <p14:creationId xmlns:p14="http://schemas.microsoft.com/office/powerpoint/2010/main" val="4159196443"/>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r>
              <a:rPr lang="en-GB" dirty="0"/>
              <a:t>This secondary stage is followed by a long latent period, merging into a tertiary stage during which skeletal changes similar to those of syphilis develop – periosteal new bone formation, cortical destruction and osteochondritis.</a:t>
            </a:r>
          </a:p>
          <a:p>
            <a:endParaRPr lang="en-GB" dirty="0"/>
          </a:p>
        </p:txBody>
      </p:sp>
    </p:spTree>
    <p:extLst>
      <p:ext uri="{BB962C8B-B14F-4D97-AF65-F5344CB8AC3E}">
        <p14:creationId xmlns:p14="http://schemas.microsoft.com/office/powerpoint/2010/main" val="3927239108"/>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Clinical Features </a:t>
            </a:r>
            <a:br>
              <a:rPr lang="en-GB" b="1" dirty="0"/>
            </a:br>
            <a:endParaRPr lang="en-GB" dirty="0"/>
          </a:p>
        </p:txBody>
      </p:sp>
      <p:sp>
        <p:nvSpPr>
          <p:cNvPr id="3" name="Content Placeholder 2"/>
          <p:cNvSpPr>
            <a:spLocks noGrp="1"/>
          </p:cNvSpPr>
          <p:nvPr>
            <p:ph idx="1"/>
          </p:nvPr>
        </p:nvSpPr>
        <p:spPr/>
        <p:txBody>
          <a:bodyPr>
            <a:normAutofit/>
          </a:bodyPr>
          <a:lstStyle/>
          <a:p>
            <a:pPr lvl="0">
              <a:buFont typeface="Wingdings" pitchFamily="2" charset="2"/>
              <a:buChar char="ü"/>
            </a:pPr>
            <a:r>
              <a:rPr lang="en-GB" dirty="0"/>
              <a:t>Lymphadenopathy is quickly recognized.</a:t>
            </a:r>
          </a:p>
          <a:p>
            <a:pPr lvl="0">
              <a:buFont typeface="Wingdings" pitchFamily="2" charset="2"/>
              <a:buChar char="ü"/>
            </a:pPr>
            <a:r>
              <a:rPr lang="en-GB" dirty="0"/>
              <a:t>Deformities and bone tenderness  </a:t>
            </a:r>
          </a:p>
          <a:p>
            <a:pPr lvl="0">
              <a:buFont typeface="Wingdings" pitchFamily="2" charset="2"/>
              <a:buChar char="ü"/>
            </a:pPr>
            <a:r>
              <a:rPr lang="en-GB" dirty="0"/>
              <a:t>X-rays show features such as:</a:t>
            </a:r>
          </a:p>
          <a:p>
            <a:pPr lvl="0">
              <a:buFont typeface="Wingdings" pitchFamily="2" charset="2"/>
              <a:buChar char="ü"/>
            </a:pPr>
            <a:r>
              <a:rPr lang="en-GB" dirty="0"/>
              <a:t>Cortical erosion</a:t>
            </a:r>
          </a:p>
          <a:p>
            <a:pPr lvl="0">
              <a:buFont typeface="Wingdings" pitchFamily="2" charset="2"/>
              <a:buChar char="ü"/>
            </a:pPr>
            <a:r>
              <a:rPr lang="en-GB" dirty="0"/>
              <a:t>Joint destruction </a:t>
            </a:r>
          </a:p>
          <a:p>
            <a:pPr lvl="0">
              <a:buFont typeface="Wingdings" pitchFamily="2" charset="2"/>
              <a:buChar char="ü"/>
            </a:pPr>
            <a:r>
              <a:rPr lang="en-GB" dirty="0"/>
              <a:t>Periosteal new bone formation</a:t>
            </a:r>
          </a:p>
          <a:p>
            <a:endParaRPr lang="en-GB" dirty="0"/>
          </a:p>
        </p:txBody>
      </p:sp>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GB" b="1" dirty="0"/>
          </a:p>
        </p:txBody>
      </p:sp>
      <p:sp>
        <p:nvSpPr>
          <p:cNvPr id="3" name="Content Placeholder 2"/>
          <p:cNvSpPr>
            <a:spLocks noGrp="1"/>
          </p:cNvSpPr>
          <p:nvPr>
            <p:ph idx="1"/>
          </p:nvPr>
        </p:nvSpPr>
        <p:spPr/>
        <p:txBody>
          <a:bodyPr/>
          <a:lstStyle/>
          <a:p>
            <a:pPr marL="0" indent="0">
              <a:buNone/>
            </a:pPr>
            <a:r>
              <a:rPr lang="en-GB" dirty="0"/>
              <a:t>Bacterial infection of the joint, which </a:t>
            </a:r>
          </a:p>
          <a:p>
            <a:pPr marL="0" indent="0">
              <a:buNone/>
            </a:pPr>
            <a:r>
              <a:rPr lang="en-GB" dirty="0"/>
              <a:t>causes an intense inflammatory reaction with migration of polymorph nuclear leucocytes, and subsequent release of proteolytic enzymes, (Ebnezer, 2012).</a:t>
            </a:r>
          </a:p>
          <a:p>
            <a:endParaRPr lang="en-GB" dirty="0"/>
          </a:p>
        </p:txBody>
      </p:sp>
    </p:spTree>
    <p:extLst>
      <p:ext uri="{BB962C8B-B14F-4D97-AF65-F5344CB8AC3E}">
        <p14:creationId xmlns:p14="http://schemas.microsoft.com/office/powerpoint/2010/main" val="1707450342"/>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Treatment </a:t>
            </a:r>
            <a:br>
              <a:rPr lang="en-GB" b="1" dirty="0"/>
            </a:br>
            <a:endParaRPr lang="en-GB" dirty="0"/>
          </a:p>
        </p:txBody>
      </p:sp>
      <p:sp>
        <p:nvSpPr>
          <p:cNvPr id="3" name="Content Placeholder 2"/>
          <p:cNvSpPr>
            <a:spLocks noGrp="1"/>
          </p:cNvSpPr>
          <p:nvPr>
            <p:ph idx="1"/>
          </p:nvPr>
        </p:nvSpPr>
        <p:spPr/>
        <p:txBody>
          <a:bodyPr/>
          <a:lstStyle/>
          <a:p>
            <a:pPr>
              <a:buFont typeface="Courier New" pitchFamily="49" charset="0"/>
              <a:buChar char="o"/>
            </a:pPr>
            <a:r>
              <a:rPr lang="en-GB" dirty="0"/>
              <a:t>Benzyl penicillin,  IM injection.</a:t>
            </a:r>
          </a:p>
          <a:p>
            <a:pPr>
              <a:buFont typeface="Courier New" pitchFamily="49" charset="0"/>
              <a:buChar char="o"/>
            </a:pPr>
            <a:r>
              <a:rPr lang="en-GB" dirty="0"/>
              <a:t>For those who are hypersensitive to penicillin, erythromycin is a satisfactory alternative.</a:t>
            </a:r>
          </a:p>
          <a:p>
            <a:endParaRPr lang="en-GB" dirty="0"/>
          </a:p>
        </p:txBody>
      </p:sp>
    </p:spTree>
    <p:extLst>
      <p:ext uri="{BB962C8B-B14F-4D97-AF65-F5344CB8AC3E}">
        <p14:creationId xmlns:p14="http://schemas.microsoft.com/office/powerpoint/2010/main" val="1680914425"/>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pPr marL="0" indent="0">
              <a:buNone/>
            </a:pPr>
            <a:r>
              <a:rPr lang="en-US" b="1" dirty="0"/>
              <a:t>                              </a:t>
            </a:r>
            <a:r>
              <a:rPr lang="en-US" sz="5400" b="1" dirty="0"/>
              <a:t>Questions ???</a:t>
            </a:r>
            <a:endParaRPr lang="en-GB" sz="5400" dirty="0"/>
          </a:p>
          <a:p>
            <a:endParaRPr lang="en-US" dirty="0"/>
          </a:p>
        </p:txBody>
      </p:sp>
    </p:spTree>
    <p:extLst>
      <p:ext uri="{BB962C8B-B14F-4D97-AF65-F5344CB8AC3E}">
        <p14:creationId xmlns:p14="http://schemas.microsoft.com/office/powerpoint/2010/main" val="199622649"/>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a:t>
            </a:r>
            <a:endParaRPr lang="en-GB" dirty="0"/>
          </a:p>
        </p:txBody>
      </p:sp>
      <p:sp>
        <p:nvSpPr>
          <p:cNvPr id="3" name="Content Placeholder 2"/>
          <p:cNvSpPr>
            <a:spLocks noGrp="1"/>
          </p:cNvSpPr>
          <p:nvPr>
            <p:ph idx="1"/>
          </p:nvPr>
        </p:nvSpPr>
        <p:spPr/>
        <p:txBody>
          <a:bodyPr/>
          <a:lstStyle/>
          <a:p>
            <a:pPr marL="0" indent="0">
              <a:buNone/>
            </a:pPr>
            <a:r>
              <a:rPr lang="en-US" dirty="0"/>
              <a:t>It is important to understand the </a:t>
            </a:r>
          </a:p>
          <a:p>
            <a:pPr marL="0" indent="0">
              <a:buNone/>
            </a:pPr>
            <a:r>
              <a:rPr lang="en-US" dirty="0"/>
              <a:t>pathogenesis of the infection, lab and radiological findings and the clinical features </a:t>
            </a:r>
          </a:p>
          <a:p>
            <a:pPr marL="0" indent="0">
              <a:buNone/>
            </a:pPr>
            <a:r>
              <a:rPr lang="en-US" dirty="0"/>
              <a:t>as they forms the backbone in </a:t>
            </a:r>
          </a:p>
          <a:p>
            <a:pPr marL="0" indent="0">
              <a:buNone/>
            </a:pPr>
            <a:r>
              <a:rPr lang="en-US" dirty="0"/>
              <a:t>differentiation of various bone conditions.</a:t>
            </a:r>
            <a:endParaRPr lang="en-GB" dirty="0"/>
          </a:p>
        </p:txBody>
      </p:sp>
    </p:spTree>
    <p:extLst>
      <p:ext uri="{BB962C8B-B14F-4D97-AF65-F5344CB8AC3E}">
        <p14:creationId xmlns:p14="http://schemas.microsoft.com/office/powerpoint/2010/main" val="4277259045"/>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a:t>
            </a:r>
            <a:endParaRPr lang="en-GB" dirty="0"/>
          </a:p>
        </p:txBody>
      </p:sp>
      <p:sp>
        <p:nvSpPr>
          <p:cNvPr id="3" name="Content Placeholder 2"/>
          <p:cNvSpPr>
            <a:spLocks noGrp="1"/>
          </p:cNvSpPr>
          <p:nvPr>
            <p:ph idx="1"/>
          </p:nvPr>
        </p:nvSpPr>
        <p:spPr/>
        <p:txBody>
          <a:bodyPr>
            <a:normAutofit fontScale="92500" lnSpcReduction="10000"/>
          </a:bodyPr>
          <a:lstStyle/>
          <a:p>
            <a:r>
              <a:rPr lang="en-GB" dirty="0"/>
              <a:t>Ebnezer, J, (2012): Textbook of Orthopedics Fifth Edition:, </a:t>
            </a:r>
            <a:r>
              <a:rPr lang="en-GB" i="1" dirty="0"/>
              <a:t>Jaypee Brothers Medical Publishers (P) Ltd</a:t>
            </a:r>
            <a:r>
              <a:rPr lang="en-GB" dirty="0"/>
              <a:t>.</a:t>
            </a:r>
          </a:p>
          <a:p>
            <a:r>
              <a:rPr lang="en-GB" dirty="0"/>
              <a:t>Duckworth, T, and Blundell, C.M, (2013) Orthopaedics and Fractures Fourth Edition:</a:t>
            </a:r>
            <a:r>
              <a:rPr lang="en-GB" i="1" dirty="0"/>
              <a:t>, Wiley-Blackwell publishers.  </a:t>
            </a:r>
          </a:p>
          <a:p>
            <a:r>
              <a:rPr lang="en-GB" dirty="0"/>
              <a:t>Shenoy, R.M, (2010), </a:t>
            </a:r>
            <a:r>
              <a:rPr lang="en-GB" i="1" dirty="0"/>
              <a:t>Essentials of Orthopedics</a:t>
            </a:r>
            <a:r>
              <a:rPr lang="en-GB" dirty="0"/>
              <a:t>, First Edition: Jaypee Brothers Medical Publishers (P) Ltd</a:t>
            </a:r>
          </a:p>
          <a:p>
            <a:r>
              <a:rPr lang="en-US" dirty="0"/>
              <a:t>www.https//:orthobullets.com</a:t>
            </a:r>
          </a:p>
          <a:p>
            <a:endParaRPr lang="en-GB" dirty="0"/>
          </a:p>
        </p:txBody>
      </p:sp>
    </p:spTree>
    <p:extLst>
      <p:ext uri="{BB962C8B-B14F-4D97-AF65-F5344CB8AC3E}">
        <p14:creationId xmlns:p14="http://schemas.microsoft.com/office/powerpoint/2010/main" val="2394843460"/>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Assignment</a:t>
            </a:r>
            <a:endParaRPr lang="en-GB" dirty="0"/>
          </a:p>
        </p:txBody>
      </p:sp>
      <p:sp>
        <p:nvSpPr>
          <p:cNvPr id="3" name="Content Placeholder 2"/>
          <p:cNvSpPr>
            <a:spLocks noGrp="1"/>
          </p:cNvSpPr>
          <p:nvPr>
            <p:ph idx="1"/>
          </p:nvPr>
        </p:nvSpPr>
        <p:spPr/>
        <p:txBody>
          <a:bodyPr/>
          <a:lstStyle/>
          <a:p>
            <a:pPr marL="0" lvl="0" indent="0">
              <a:buNone/>
            </a:pPr>
            <a:r>
              <a:rPr lang="en-US" b="1" dirty="0"/>
              <a:t> </a:t>
            </a:r>
            <a:r>
              <a:rPr lang="en-US" dirty="0"/>
              <a:t>Discuss the following:</a:t>
            </a:r>
          </a:p>
          <a:p>
            <a:pPr marL="514350" lvl="0" indent="-514350">
              <a:buFont typeface="+mj-lt"/>
              <a:buAutoNum type="alphaLcPeriod"/>
            </a:pPr>
            <a:r>
              <a:rPr lang="en-US" dirty="0"/>
              <a:t>Mon articular arthritis </a:t>
            </a:r>
          </a:p>
          <a:p>
            <a:pPr marL="514350" lvl="0" indent="-514350">
              <a:buFont typeface="+mj-lt"/>
              <a:buAutoNum type="alphaLcPeriod"/>
            </a:pPr>
            <a:r>
              <a:rPr lang="en-US" dirty="0"/>
              <a:t>Tom smith arthritis</a:t>
            </a:r>
          </a:p>
          <a:p>
            <a:pPr marL="0" indent="0">
              <a:buNone/>
            </a:pPr>
            <a:r>
              <a:rPr lang="en-US" dirty="0"/>
              <a:t>Individual  assignments  </a:t>
            </a:r>
          </a:p>
          <a:p>
            <a:pPr marL="0" indent="0">
              <a:buNone/>
            </a:pPr>
            <a:r>
              <a:rPr lang="en-US" dirty="0"/>
              <a:t>Source of information: library and internet</a:t>
            </a:r>
            <a:endParaRPr lang="en-GB" dirty="0"/>
          </a:p>
          <a:p>
            <a:pPr marL="0" lvl="0" indent="0">
              <a:buNone/>
            </a:pPr>
            <a:endParaRPr lang="en-GB" dirty="0"/>
          </a:p>
          <a:p>
            <a:pPr marL="514350" lvl="0" indent="-514350">
              <a:buFont typeface="+mj-lt"/>
              <a:buAutoNum type="alphaLcPeriod"/>
            </a:pPr>
            <a:endParaRPr lang="en-US" dirty="0"/>
          </a:p>
          <a:p>
            <a:pPr marL="0" lvl="0" indent="0">
              <a:buNone/>
            </a:pPr>
            <a:endParaRPr lang="en-GB" dirty="0"/>
          </a:p>
          <a:p>
            <a:endParaRPr lang="en-GB" dirty="0"/>
          </a:p>
        </p:txBody>
      </p:sp>
    </p:spTree>
    <p:extLst>
      <p:ext uri="{BB962C8B-B14F-4D97-AF65-F5344CB8AC3E}">
        <p14:creationId xmlns:p14="http://schemas.microsoft.com/office/powerpoint/2010/main" val="1789548396"/>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Mode of Infection </a:t>
            </a:r>
            <a:br>
              <a:rPr lang="en-GB" b="1" dirty="0"/>
            </a:br>
            <a:endParaRPr lang="en-GB" dirty="0"/>
          </a:p>
        </p:txBody>
      </p:sp>
      <p:sp>
        <p:nvSpPr>
          <p:cNvPr id="3" name="Content Placeholder 2"/>
          <p:cNvSpPr>
            <a:spLocks noGrp="1"/>
          </p:cNvSpPr>
          <p:nvPr>
            <p:ph idx="1"/>
          </p:nvPr>
        </p:nvSpPr>
        <p:spPr/>
        <p:txBody>
          <a:bodyPr/>
          <a:lstStyle/>
          <a:p>
            <a:pPr lvl="0">
              <a:buBlip>
                <a:blip r:embed="rId2"/>
              </a:buBlip>
            </a:pPr>
            <a:r>
              <a:rPr lang="en-GB" dirty="0"/>
              <a:t> </a:t>
            </a:r>
            <a:r>
              <a:rPr lang="en-GB" dirty="0">
                <a:solidFill>
                  <a:srgbClr val="002060"/>
                </a:solidFill>
              </a:rPr>
              <a:t>Direct invasion through a penetrating wound, intra-articular injection or arthroscopy </a:t>
            </a:r>
          </a:p>
          <a:p>
            <a:pPr lvl="0">
              <a:buBlip>
                <a:blip r:embed="rId2"/>
              </a:buBlip>
            </a:pPr>
            <a:r>
              <a:rPr lang="en-GB" dirty="0"/>
              <a:t> </a:t>
            </a:r>
            <a:r>
              <a:rPr lang="en-GB" dirty="0">
                <a:solidFill>
                  <a:srgbClr val="9900FF"/>
                </a:solidFill>
              </a:rPr>
              <a:t>Direct spread from an adjacent bone</a:t>
            </a:r>
          </a:p>
          <a:p>
            <a:pPr marL="0" lvl="0" indent="0">
              <a:buNone/>
            </a:pPr>
            <a:r>
              <a:rPr lang="en-GB" dirty="0">
                <a:solidFill>
                  <a:srgbClr val="9900FF"/>
                </a:solidFill>
              </a:rPr>
              <a:t>abscess.</a:t>
            </a:r>
          </a:p>
          <a:p>
            <a:pPr lvl="0">
              <a:buBlip>
                <a:blip r:embed="rId2"/>
              </a:buBlip>
            </a:pPr>
            <a:r>
              <a:rPr lang="en-GB" dirty="0"/>
              <a:t> </a:t>
            </a:r>
            <a:r>
              <a:rPr lang="en-GB" dirty="0">
                <a:solidFill>
                  <a:srgbClr val="C00000"/>
                </a:solidFill>
              </a:rPr>
              <a:t>Blood spread from a distant site</a:t>
            </a:r>
          </a:p>
          <a:p>
            <a:endParaRPr lang="en-GB" dirty="0"/>
          </a:p>
        </p:txBody>
      </p:sp>
    </p:spTree>
    <p:extLst>
      <p:ext uri="{BB962C8B-B14F-4D97-AF65-F5344CB8AC3E}">
        <p14:creationId xmlns:p14="http://schemas.microsoft.com/office/powerpoint/2010/main" val="3989194785"/>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Causative Organisms</a:t>
            </a:r>
            <a:br>
              <a:rPr lang="en-GB" b="1" dirty="0"/>
            </a:br>
            <a:endParaRPr lang="en-GB" dirty="0"/>
          </a:p>
        </p:txBody>
      </p:sp>
      <p:sp>
        <p:nvSpPr>
          <p:cNvPr id="4" name="Content Placeholder 3"/>
          <p:cNvSpPr>
            <a:spLocks noGrp="1"/>
          </p:cNvSpPr>
          <p:nvPr>
            <p:ph sz="half" idx="1"/>
          </p:nvPr>
        </p:nvSpPr>
        <p:spPr/>
        <p:txBody>
          <a:bodyPr/>
          <a:lstStyle/>
          <a:p>
            <a:pPr lvl="0">
              <a:buFont typeface="Wingdings" pitchFamily="2" charset="2"/>
              <a:buChar char="ü"/>
            </a:pPr>
            <a:r>
              <a:rPr lang="en-GB" dirty="0">
                <a:solidFill>
                  <a:srgbClr val="C00000"/>
                </a:solidFill>
              </a:rPr>
              <a:t>Staphylococcus aureus  </a:t>
            </a:r>
          </a:p>
          <a:p>
            <a:pPr lvl="0">
              <a:buFont typeface="Wingdings" pitchFamily="2" charset="2"/>
              <a:buChar char="ü"/>
            </a:pPr>
            <a:r>
              <a:rPr lang="en-GB" dirty="0">
                <a:solidFill>
                  <a:srgbClr val="FF0000"/>
                </a:solidFill>
              </a:rPr>
              <a:t>Streptococcus  </a:t>
            </a:r>
          </a:p>
          <a:p>
            <a:pPr lvl="0">
              <a:buFont typeface="Wingdings" pitchFamily="2" charset="2"/>
              <a:buChar char="ü"/>
            </a:pPr>
            <a:r>
              <a:rPr lang="en-GB" dirty="0">
                <a:solidFill>
                  <a:srgbClr val="0070C0"/>
                </a:solidFill>
              </a:rPr>
              <a:t>Pneumococcus </a:t>
            </a:r>
            <a:r>
              <a:rPr lang="en-GB" dirty="0"/>
              <a:t> </a:t>
            </a:r>
          </a:p>
          <a:p>
            <a:pPr lvl="0">
              <a:buFont typeface="Wingdings" pitchFamily="2" charset="2"/>
              <a:buChar char="ü"/>
            </a:pPr>
            <a:r>
              <a:rPr lang="en-GB" dirty="0">
                <a:solidFill>
                  <a:srgbClr val="7030A0"/>
                </a:solidFill>
              </a:rPr>
              <a:t>Gonococcus</a:t>
            </a:r>
          </a:p>
          <a:p>
            <a:endParaRPr lang="en-GB" dirty="0"/>
          </a:p>
        </p:txBody>
      </p:sp>
      <p:sp>
        <p:nvSpPr>
          <p:cNvPr id="5" name="Content Placeholder 4"/>
          <p:cNvSpPr>
            <a:spLocks noGrp="1"/>
          </p:cNvSpPr>
          <p:nvPr>
            <p:ph sz="half" idx="2"/>
          </p:nvPr>
        </p:nvSpPr>
        <p:spPr/>
        <p:txBody>
          <a:bodyPr/>
          <a:lstStyle/>
          <a:p>
            <a:pPr lvl="0">
              <a:buFont typeface="Wingdings" pitchFamily="2" charset="2"/>
              <a:buChar char="ü"/>
            </a:pPr>
            <a:r>
              <a:rPr lang="en-GB" dirty="0">
                <a:solidFill>
                  <a:schemeClr val="accent3"/>
                </a:solidFill>
              </a:rPr>
              <a:t>Escherichia coli</a:t>
            </a:r>
          </a:p>
          <a:p>
            <a:pPr lvl="0">
              <a:buFont typeface="Wingdings" pitchFamily="2" charset="2"/>
              <a:buChar char="ü"/>
            </a:pPr>
            <a:r>
              <a:rPr lang="en-GB" dirty="0">
                <a:solidFill>
                  <a:schemeClr val="accent5"/>
                </a:solidFill>
              </a:rPr>
              <a:t>Haemophilus influenzae</a:t>
            </a:r>
          </a:p>
          <a:p>
            <a:pPr lvl="0">
              <a:buFont typeface="Wingdings" pitchFamily="2" charset="2"/>
              <a:buChar char="ü"/>
            </a:pPr>
            <a:r>
              <a:rPr lang="en-GB" dirty="0">
                <a:solidFill>
                  <a:schemeClr val="tx2">
                    <a:lumMod val="75000"/>
                  </a:schemeClr>
                </a:solidFill>
              </a:rPr>
              <a:t>Proteus</a:t>
            </a:r>
          </a:p>
          <a:p>
            <a:pPr marL="0" indent="0">
              <a:buNone/>
            </a:pPr>
            <a:endParaRPr lang="en-GB" dirty="0"/>
          </a:p>
        </p:txBody>
      </p:sp>
    </p:spTree>
    <p:extLst>
      <p:ext uri="{BB962C8B-B14F-4D97-AF65-F5344CB8AC3E}">
        <p14:creationId xmlns:p14="http://schemas.microsoft.com/office/powerpoint/2010/main" val="390445277"/>
      </p:ext>
    </p:extLst>
  </p:cSld>
  <p:clrMapOvr>
    <a:masterClrMapping/>
  </p:clrMapOvr>
  <mc:AlternateContent xmlns:mc="http://schemas.openxmlformats.org/markup-compatibility/2006" xmlns:p14="http://schemas.microsoft.com/office/powerpoint/2010/main">
    <mc:Choice Requires="p14">
      <p:transition advClick="0">
        <p14:prism isContent="1"/>
      </p:transition>
    </mc:Choice>
    <mc:Fallback xmlns="">
      <p:transition advClick="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208</TotalTime>
  <Words>2004</Words>
  <Application>Microsoft Office PowerPoint</Application>
  <PresentationFormat>On-screen Show (4:3)</PresentationFormat>
  <Paragraphs>357</Paragraphs>
  <Slides>74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Calibri</vt:lpstr>
      <vt:lpstr>Courier New</vt:lpstr>
      <vt:lpstr>Gill Sans MT</vt:lpstr>
      <vt:lpstr>Verdana</vt:lpstr>
      <vt:lpstr>Wingdings</vt:lpstr>
      <vt:lpstr>Wingdings 2</vt:lpstr>
      <vt:lpstr>Solstice</vt:lpstr>
      <vt:lpstr>Kenya Medical Training College</vt:lpstr>
      <vt:lpstr>Learning outcomes</vt:lpstr>
      <vt:lpstr>Introduction  </vt:lpstr>
      <vt:lpstr>Cont’d</vt:lpstr>
      <vt:lpstr>Cont’d</vt:lpstr>
      <vt:lpstr>Infective Arthritis/ Pyogenic Infection of Joint or Septic Arthritis </vt:lpstr>
      <vt:lpstr>Cont’d</vt:lpstr>
      <vt:lpstr>Mode of Infection  </vt:lpstr>
      <vt:lpstr>Causative Organisms </vt:lpstr>
      <vt:lpstr>Predisposing Factors  </vt:lpstr>
      <vt:lpstr>Pathology  </vt:lpstr>
      <vt:lpstr>PowerPoint Presentation</vt:lpstr>
      <vt:lpstr>Clinical Features </vt:lpstr>
      <vt:lpstr>In children  </vt:lpstr>
      <vt:lpstr>Cont’d</vt:lpstr>
      <vt:lpstr>In adults </vt:lpstr>
      <vt:lpstr>Investigations </vt:lpstr>
      <vt:lpstr>Imaging </vt:lpstr>
      <vt:lpstr>PowerPoint Presentation</vt:lpstr>
      <vt:lpstr>Cont’d</vt:lpstr>
      <vt:lpstr>Cont’d</vt:lpstr>
      <vt:lpstr>Cont’d</vt:lpstr>
      <vt:lpstr>Treatment  </vt:lpstr>
      <vt:lpstr>Cont’d</vt:lpstr>
      <vt:lpstr>Cont’d</vt:lpstr>
      <vt:lpstr>Cont’d</vt:lpstr>
      <vt:lpstr>Cont’d</vt:lpstr>
      <vt:lpstr>Complications  </vt:lpstr>
      <vt:lpstr>Differential diagnosis </vt:lpstr>
      <vt:lpstr>PowerPoint Presentation</vt:lpstr>
      <vt:lpstr>Gonococcal Arthritis </vt:lpstr>
      <vt:lpstr>Mode of Infection</vt:lpstr>
      <vt:lpstr>Pathology  </vt:lpstr>
      <vt:lpstr>Clinical features  </vt:lpstr>
      <vt:lpstr>Cont’d</vt:lpstr>
      <vt:lpstr>Investigations </vt:lpstr>
      <vt:lpstr>Treatment </vt:lpstr>
      <vt:lpstr>PowerPoint Presentation</vt:lpstr>
      <vt:lpstr>Cont’d</vt:lpstr>
      <vt:lpstr>Cont’d</vt:lpstr>
      <vt:lpstr>Cont’d</vt:lpstr>
      <vt:lpstr>Cont’d</vt:lpstr>
      <vt:lpstr>Cont’d</vt:lpstr>
      <vt:lpstr>Cont’d</vt:lpstr>
      <vt:lpstr>Cont’d</vt:lpstr>
      <vt:lpstr>Cont’d</vt:lpstr>
      <vt:lpstr>Cont’d</vt:lpstr>
      <vt:lpstr>Cont’d</vt:lpstr>
      <vt:lpstr>Cont’d</vt:lpstr>
      <vt:lpstr>Cont’d</vt:lpstr>
      <vt:lpstr>Cont’d</vt:lpstr>
      <vt:lpstr>PowerPoint Presentation</vt:lpstr>
      <vt:lpstr>Spirochaetal Infections </vt:lpstr>
      <vt:lpstr>Syphilis  </vt:lpstr>
      <vt:lpstr>Mode of Infection  </vt:lpstr>
      <vt:lpstr>Pathology </vt:lpstr>
      <vt:lpstr>Cont’d</vt:lpstr>
      <vt:lpstr>Cont’d</vt:lpstr>
      <vt:lpstr>Cont’d</vt:lpstr>
      <vt:lpstr>Investigations  </vt:lpstr>
      <vt:lpstr>Treatment  </vt:lpstr>
      <vt:lpstr>Cont’d</vt:lpstr>
      <vt:lpstr>PowerPoint Presentation</vt:lpstr>
      <vt:lpstr>Yaws  </vt:lpstr>
      <vt:lpstr>Risk Factors</vt:lpstr>
      <vt:lpstr>Mode of Infection  </vt:lpstr>
      <vt:lpstr>Pathology  </vt:lpstr>
      <vt:lpstr>Cont’d</vt:lpstr>
      <vt:lpstr>Clinical Features  </vt:lpstr>
      <vt:lpstr>Treatment  </vt:lpstr>
      <vt:lpstr>PowerPoint Presentation</vt:lpstr>
      <vt:lpstr>Summary</vt:lpstr>
      <vt:lpstr>Reference</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Kenya Medical Training College</dc:title>
  <dc:creator>Gibris Siphirinoh</dc:creator>
  <cp:lastModifiedBy>Gideon Sifirino</cp:lastModifiedBy>
  <cp:revision>57</cp:revision>
  <dcterms:created xsi:type="dcterms:W3CDTF">2006-08-16T00:00:00Z</dcterms:created>
  <dcterms:modified xsi:type="dcterms:W3CDTF">2023-04-13T09:41:47Z</dcterms:modified>
</cp:coreProperties>
</file>