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256" r:id="rId4"/>
    <p:sldId id="396" r:id="rId5"/>
    <p:sldId id="257" r:id="rId6"/>
    <p:sldId id="259" r:id="rId7"/>
    <p:sldId id="258" r:id="rId8"/>
    <p:sldId id="260" r:id="rId9"/>
    <p:sldId id="261" r:id="rId10"/>
    <p:sldId id="263" r:id="rId12"/>
    <p:sldId id="270" r:id="rId13"/>
    <p:sldId id="303" r:id="rId14"/>
    <p:sldId id="264" r:id="rId15"/>
    <p:sldId id="265" r:id="rId16"/>
    <p:sldId id="323" r:id="rId17"/>
    <p:sldId id="324" r:id="rId18"/>
    <p:sldId id="266" r:id="rId19"/>
    <p:sldId id="325" r:id="rId20"/>
    <p:sldId id="304" r:id="rId21"/>
    <p:sldId id="267" r:id="rId22"/>
    <p:sldId id="268" r:id="rId23"/>
    <p:sldId id="385" r:id="rId24"/>
    <p:sldId id="388" r:id="rId25"/>
    <p:sldId id="386" r:id="rId26"/>
    <p:sldId id="390" r:id="rId27"/>
    <p:sldId id="394" r:id="rId28"/>
    <p:sldId id="391" r:id="rId29"/>
    <p:sldId id="392" r:id="rId30"/>
    <p:sldId id="393" r:id="rId31"/>
    <p:sldId id="387" r:id="rId32"/>
    <p:sldId id="389" r:id="rId33"/>
    <p:sldId id="277" r:id="rId34"/>
    <p:sldId id="278" r:id="rId35"/>
    <p:sldId id="279" r:id="rId36"/>
    <p:sldId id="280" r:id="rId37"/>
    <p:sldId id="281" r:id="rId38"/>
    <p:sldId id="275" r:id="rId39"/>
    <p:sldId id="379" r:id="rId40"/>
    <p:sldId id="380" r:id="rId41"/>
    <p:sldId id="381" r:id="rId42"/>
    <p:sldId id="378" r:id="rId43"/>
    <p:sldId id="382" r:id="rId44"/>
    <p:sldId id="383" r:id="rId45"/>
    <p:sldId id="384" r:id="rId46"/>
    <p:sldId id="289" r:id="rId47"/>
    <p:sldId id="292" r:id="rId48"/>
    <p:sldId id="293" r:id="rId49"/>
    <p:sldId id="294" r:id="rId50"/>
    <p:sldId id="295" r:id="rId51"/>
    <p:sldId id="296" r:id="rId52"/>
    <p:sldId id="297" r:id="rId53"/>
    <p:sldId id="298" r:id="rId54"/>
    <p:sldId id="299" r:id="rId55"/>
    <p:sldId id="300" r:id="rId56"/>
    <p:sldId id="284" r:id="rId57"/>
    <p:sldId id="286" r:id="rId58"/>
    <p:sldId id="305" r:id="rId59"/>
    <p:sldId id="307" r:id="rId60"/>
    <p:sldId id="308" r:id="rId61"/>
    <p:sldId id="309" r:id="rId62"/>
    <p:sldId id="310" r:id="rId63"/>
    <p:sldId id="311" r:id="rId64"/>
    <p:sldId id="312" r:id="rId65"/>
    <p:sldId id="313" r:id="rId66"/>
    <p:sldId id="322" r:id="rId67"/>
    <p:sldId id="333" r:id="rId68"/>
    <p:sldId id="334" r:id="rId69"/>
    <p:sldId id="335" r:id="rId70"/>
    <p:sldId id="336" r:id="rId71"/>
    <p:sldId id="337" r:id="rId72"/>
    <p:sldId id="338" r:id="rId73"/>
    <p:sldId id="339" r:id="rId74"/>
    <p:sldId id="340" r:id="rId75"/>
    <p:sldId id="341" r:id="rId76"/>
    <p:sldId id="345" r:id="rId77"/>
    <p:sldId id="346" r:id="rId78"/>
    <p:sldId id="343" r:id="rId79"/>
    <p:sldId id="342" r:id="rId80"/>
    <p:sldId id="315" r:id="rId81"/>
    <p:sldId id="316" r:id="rId82"/>
    <p:sldId id="363" r:id="rId83"/>
    <p:sldId id="354" r:id="rId84"/>
    <p:sldId id="347" r:id="rId85"/>
    <p:sldId id="350" r:id="rId86"/>
    <p:sldId id="353" r:id="rId87"/>
    <p:sldId id="351" r:id="rId88"/>
    <p:sldId id="352" r:id="rId89"/>
    <p:sldId id="317" r:id="rId90"/>
    <p:sldId id="362" r:id="rId91"/>
    <p:sldId id="321" r:id="rId92"/>
    <p:sldId id="329" r:id="rId93"/>
    <p:sldId id="348" r:id="rId94"/>
    <p:sldId id="395" r:id="rId95"/>
    <p:sldId id="330" r:id="rId96"/>
    <p:sldId id="331" r:id="rId97"/>
    <p:sldId id="318" r:id="rId98"/>
    <p:sldId id="364" r:id="rId99"/>
    <p:sldId id="365" r:id="rId100"/>
    <p:sldId id="366" r:id="rId101"/>
    <p:sldId id="367" r:id="rId102"/>
    <p:sldId id="368" r:id="rId103"/>
    <p:sldId id="369" r:id="rId104"/>
    <p:sldId id="370" r:id="rId105"/>
    <p:sldId id="371" r:id="rId106"/>
    <p:sldId id="373" r:id="rId107"/>
    <p:sldId id="319" r:id="rId108"/>
    <p:sldId id="320" r:id="rId109"/>
    <p:sldId id="355" r:id="rId110"/>
    <p:sldId id="359" r:id="rId111"/>
    <p:sldId id="357" r:id="rId112"/>
    <p:sldId id="361" r:id="rId113"/>
    <p:sldId id="358"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524" autoAdjust="0"/>
  </p:normalViewPr>
  <p:slideViewPr>
    <p:cSldViewPr>
      <p:cViewPr varScale="1">
        <p:scale>
          <a:sx n="69" d="100"/>
          <a:sy n="69" d="100"/>
        </p:scale>
        <p:origin x="-906" y="-108"/>
      </p:cViewPr>
      <p:guideLst>
        <p:guide orient="horz" pos="2160"/>
        <p:guide pos="2880"/>
      </p:guideLst>
    </p:cSldViewPr>
  </p:slideViewPr>
  <p:outlineViewPr>
    <p:cViewPr>
      <p:scale>
        <a:sx n="33" d="100"/>
        <a:sy n="33" d="100"/>
      </p:scale>
      <p:origin x="24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notesMaster" Target="notesMasters/notesMaster1.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FE29D-8568-4595-AB48-24DCE5FA3793}" type="datetimeFigureOut">
              <a:rPr lang="en-GB" smtClean="0"/>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FF8F3F-C5C5-4680-9349-2B2DD0E54468}"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latin typeface="Times New Roman" charset="0"/>
                <a:cs typeface="Times New Roman" charset="0"/>
              </a:rPr>
              <a:t>Triage is an advanced skill that requires  training to be able to classify different illnesses and injuries to ensure that patients most in need of care promptly receive it.</a:t>
            </a:r>
            <a:endParaRPr lang="en-GB" dirty="0"/>
          </a:p>
        </p:txBody>
      </p:sp>
      <p:sp>
        <p:nvSpPr>
          <p:cNvPr id="4" name="Slide Number Placeholder 3"/>
          <p:cNvSpPr>
            <a:spLocks noGrp="1"/>
          </p:cNvSpPr>
          <p:nvPr>
            <p:ph type="sldNum" sz="quarter" idx="10"/>
          </p:nvPr>
        </p:nvSpPr>
        <p:spPr/>
        <p:txBody>
          <a:bodyPr/>
          <a:lstStyle/>
          <a:p>
            <a:fld id="{34FF8F3F-C5C5-4680-9349-2B2DD0E54468}"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Upper airway obstruction has a number of causes</a:t>
            </a:r>
            <a:endParaRPr lang="en-GB" dirty="0"/>
          </a:p>
        </p:txBody>
      </p:sp>
      <p:sp>
        <p:nvSpPr>
          <p:cNvPr id="4" name="Slide Number Placeholder 3"/>
          <p:cNvSpPr>
            <a:spLocks noGrp="1"/>
          </p:cNvSpPr>
          <p:nvPr>
            <p:ph type="sldNum" sz="quarter" idx="10"/>
          </p:nvPr>
        </p:nvSpPr>
        <p:spPr/>
        <p:txBody>
          <a:bodyPr/>
          <a:lstStyle/>
          <a:p>
            <a:fld id="{34FF8F3F-C5C5-4680-9349-2B2DD0E54468}"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a:p>
            <a:r>
              <a:rPr lang="en-GB" dirty="0" smtClean="0"/>
              <a:t>submersion in cold water. This is possible because of a decrease</a:t>
            </a:r>
            <a:endParaRPr lang="en-GB" dirty="0" smtClean="0"/>
          </a:p>
          <a:p>
            <a:r>
              <a:rPr lang="en-GB" dirty="0" smtClean="0"/>
              <a:t>in metabolic demands or the diving reflex.</a:t>
            </a:r>
            <a:endParaRPr lang="en-GB" dirty="0"/>
          </a:p>
        </p:txBody>
      </p:sp>
      <p:sp>
        <p:nvSpPr>
          <p:cNvPr id="4" name="Slide Number Placeholder 3"/>
          <p:cNvSpPr>
            <a:spLocks noGrp="1"/>
          </p:cNvSpPr>
          <p:nvPr>
            <p:ph type="sldNum" sz="quarter" idx="10"/>
          </p:nvPr>
        </p:nvSpPr>
        <p:spPr/>
        <p:txBody>
          <a:bodyPr/>
          <a:lstStyle/>
          <a:p>
            <a:fld id="{34FF8F3F-C5C5-4680-9349-2B2DD0E54468}"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FB5F0E2F-81E5-4249-A123-380585DE1AB6}" type="datetimeFigureOut">
              <a:rPr lang="en-GB" smtClean="0"/>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FDF7F44-48A3-4E63-94E2-8E8460CA6F34}" type="slidenum">
              <a:rPr lang="en-GB" smtClean="0"/>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5F0E2F-81E5-4249-A123-380585DE1AB6}"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DF7F44-48A3-4E63-94E2-8E8460CA6F34}"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5F0E2F-81E5-4249-A123-380585DE1AB6}"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DF7F44-48A3-4E63-94E2-8E8460CA6F34}"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331A827-A7B7-4CD6-9EFD-4DB6D1A0F13D}" type="slidenum">
              <a:rPr lang="en-US">
                <a:solidFill>
                  <a:srgbClr val="000000"/>
                </a:solidFill>
              </a:rPr>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4CD51D4F-C129-47FF-97EF-200E9372DC9E}" type="slidenum">
              <a:rPr lang="en-US">
                <a:solidFill>
                  <a:srgbClr val="000000"/>
                </a:solidFill>
              </a:rPr>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125D200-83CA-42D6-BAFE-912216EEDF79}" type="slidenum">
              <a:rPr lang="en-US">
                <a:solidFill>
                  <a:srgbClr val="000000"/>
                </a:solidFill>
              </a:rPr>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17E7ACE-1418-4FFB-BCB6-BC257F186215}" type="slidenum">
              <a:rPr lang="en-US">
                <a:solidFill>
                  <a:srgbClr val="000000"/>
                </a:solidFill>
              </a:rPr>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63D1EA5D-4E78-4FEA-A733-DC5D8289EC29}" type="slidenum">
              <a:rPr lang="en-US">
                <a:solidFill>
                  <a:srgbClr val="000000"/>
                </a:solidFill>
              </a:rPr>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9E76952D-2201-4D79-B6EA-E69F636D3BE2}" type="slidenum">
              <a:rPr lang="en-US">
                <a:solidFill>
                  <a:srgbClr val="000000"/>
                </a:solidFill>
              </a:rPr>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00B050B-899F-4593-A64E-D200EFE5E4A2}" type="slidenum">
              <a:rPr lang="en-US">
                <a:solidFill>
                  <a:srgbClr val="000000"/>
                </a:solidFill>
              </a:rPr>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6F7968-9055-4450-B55F-BE2B6B305FD1}" type="slidenum">
              <a:rPr lang="en-US">
                <a:solidFill>
                  <a:srgbClr val="000000"/>
                </a:solidFill>
              </a:rPr>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5F0E2F-81E5-4249-A123-380585DE1AB6}"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DF7F44-48A3-4E63-94E2-8E8460CA6F34}" type="slidenum">
              <a:rPr lang="en-GB" smtClean="0"/>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79879FE-FC66-48E5-AAAC-CF4C6F9C7500}" type="slidenum">
              <a:rPr lang="en-US">
                <a:solidFill>
                  <a:srgbClr val="000000"/>
                </a:solidFill>
              </a:rPr>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8BA7FF6-EAE4-4694-BB25-9CC228FAB52D}" type="slidenum">
              <a:rPr lang="en-US">
                <a:solidFill>
                  <a:srgbClr val="000000"/>
                </a:solidFill>
              </a:rPr>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D83541A-D6BC-4F2A-96EB-3075D40545E3}" type="slidenum">
              <a:rPr lang="en-US">
                <a:solidFill>
                  <a:srgbClr val="000000"/>
                </a:solidFill>
              </a:rPr>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FB5F0E2F-81E5-4249-A123-380585DE1AB6}"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DF7F44-48A3-4E63-94E2-8E8460CA6F34}" type="slidenum">
              <a:rPr lang="en-GB" smtClean="0"/>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5F0E2F-81E5-4249-A123-380585DE1AB6}"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DF7F44-48A3-4E63-94E2-8E8460CA6F34}"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5F0E2F-81E5-4249-A123-380585DE1AB6}"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FDF7F44-48A3-4E63-94E2-8E8460CA6F34}"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5F0E2F-81E5-4249-A123-380585DE1AB6}"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FDF7F44-48A3-4E63-94E2-8E8460CA6F34}"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B5F0E2F-81E5-4249-A123-380585DE1AB6}"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FDF7F44-48A3-4E63-94E2-8E8460CA6F34}" type="slidenum">
              <a:rPr lang="en-GB" smtClean="0"/>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5F0E2F-81E5-4249-A123-380585DE1AB6}"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DF7F44-48A3-4E63-94E2-8E8460CA6F34}"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5F0E2F-81E5-4249-A123-380585DE1AB6}"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FDF7F44-48A3-4E63-94E2-8E8460CA6F34}" type="slidenum">
              <a:rPr lang="en-GB" smtClean="0"/>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FB5F0E2F-81E5-4249-A123-380585DE1AB6}" type="datetimeFigureOut">
              <a:rPr lang="en-GB" smtClean="0"/>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3FDF7F44-48A3-4E63-94E2-8E8460CA6F34}" type="slidenum">
              <a:rPr lang="en-GB" smtClean="0"/>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smtClean="0"/>
              <a:t>Click to edit Master title style</a:t>
            </a:r>
            <a:endParaRPr lang="en-US" alt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smtClean="0">
                <a:latin typeface="Times New Roman"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smtClean="0">
                <a:latin typeface="Times New Roman"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smtClean="0">
                <a:latin typeface="Times New Roman" charset="0"/>
              </a:defRPr>
            </a:lvl1pPr>
          </a:lstStyle>
          <a:p>
            <a:pPr fontAlgn="base">
              <a:spcBef>
                <a:spcPct val="0"/>
              </a:spcBef>
              <a:spcAft>
                <a:spcPct val="0"/>
              </a:spcAft>
              <a:defRPr/>
            </a:pPr>
            <a:fld id="{859A9E90-BF68-4035-999D-4880A257E8A1}" type="slidenum">
              <a:rPr lang="en-US">
                <a:solidFill>
                  <a:srgbClr val="000000"/>
                </a:solidFill>
              </a:rPr>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TRAUMA AND EMERGENCY</a:t>
            </a:r>
            <a:endParaRPr lang="en-GB" b="1" dirty="0"/>
          </a:p>
        </p:txBody>
      </p:sp>
      <p:sp>
        <p:nvSpPr>
          <p:cNvPr id="3" name="Subtitle 2"/>
          <p:cNvSpPr>
            <a:spLocks noGrp="1"/>
          </p:cNvSpPr>
          <p:nvPr>
            <p:ph type="subTitle" idx="1"/>
          </p:nvPr>
        </p:nvSpPr>
        <p:spPr/>
        <p:txBody>
          <a:bodyPr>
            <a:normAutofit/>
          </a:bodyPr>
          <a:lstStyle/>
          <a:p>
            <a:r>
              <a:rPr lang="en-GB" dirty="0" smtClean="0"/>
              <a:t>Principles </a:t>
            </a:r>
            <a:r>
              <a:rPr lang="en-GB" dirty="0"/>
              <a:t>and practices of first </a:t>
            </a:r>
            <a:r>
              <a:rPr lang="en-GB" dirty="0" smtClean="0"/>
              <a:t>aid</a:t>
            </a:r>
            <a:endParaRPr lang="en-GB" dirty="0" smtClean="0"/>
          </a:p>
          <a:p>
            <a:r>
              <a:rPr lang="en-GB" b="1" dirty="0" smtClean="0"/>
              <a:t>Phelix Ogadah. BScN. UEAB</a:t>
            </a:r>
            <a:endParaRPr lang="en-GB"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lgn="just"/>
            <a:r>
              <a:rPr lang="en-GB" b="1" dirty="0" smtClean="0">
                <a:latin typeface="Times New Roman" charset="0"/>
                <a:cs typeface="Times New Roman" charset="0"/>
              </a:rPr>
              <a:t>Resuscitation-</a:t>
            </a:r>
            <a:r>
              <a:rPr lang="en-GB" dirty="0" smtClean="0">
                <a:latin typeface="Times New Roman" charset="0"/>
                <a:cs typeface="Times New Roman" charset="0"/>
              </a:rPr>
              <a:t>An act of restoring one to a stable health status from unconsciousness or from the brink of death</a:t>
            </a:r>
            <a:endParaRPr lang="en-GB" dirty="0" smtClean="0">
              <a:latin typeface="Times New Roman" charset="0"/>
              <a:cs typeface="Times New Roman" charset="0"/>
            </a:endParaRPr>
          </a:p>
          <a:p>
            <a:pPr marL="0" indent="0" algn="just">
              <a:buNone/>
            </a:pPr>
            <a:endParaRPr lang="en-GB" b="1" dirty="0" smtClean="0">
              <a:latin typeface="Times New Roman" charset="0"/>
              <a:cs typeface="Times New Roman" charset="0"/>
            </a:endParaRPr>
          </a:p>
          <a:p>
            <a:pPr algn="just"/>
            <a:r>
              <a:rPr lang="en-GB" b="1" dirty="0" smtClean="0">
                <a:latin typeface="Times New Roman" charset="0"/>
                <a:cs typeface="Times New Roman" charset="0"/>
              </a:rPr>
              <a:t>Disaster-</a:t>
            </a:r>
            <a:r>
              <a:rPr lang="en-US" dirty="0" smtClean="0">
                <a:latin typeface="Times New Roman" charset="0"/>
                <a:cs typeface="Times New Roman" charset="0"/>
              </a:rPr>
              <a:t> Sudden serious event or situation with a negative impact on health and life of the people, overwhelming the ability of the local system to cope, requiring immediate action.</a:t>
            </a:r>
            <a:endParaRPr lang="en-GB" b="1" dirty="0" smtClean="0">
              <a:latin typeface="Times New Roman" charset="0"/>
              <a:cs typeface="Times New Roman" charset="0"/>
            </a:endParaRPr>
          </a:p>
          <a:p>
            <a:endParaRPr lang="en-GB"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22114"/>
          </a:xfrm>
        </p:spPr>
        <p:txBody>
          <a:bodyPr>
            <a:normAutofit/>
          </a:bodyPr>
          <a:lstStyle/>
          <a:p>
            <a:r>
              <a:rPr lang="en-US" altLang="en-US" sz="4400" dirty="0">
                <a:solidFill>
                  <a:srgbClr val="04617B"/>
                </a:solidFill>
                <a:effectLst/>
                <a:latin typeface="Calibri"/>
              </a:rPr>
              <a:t>Clinical manifestations</a:t>
            </a:r>
            <a:endParaRPr lang="en-US" sz="4400" dirty="0"/>
          </a:p>
        </p:txBody>
      </p:sp>
      <p:sp>
        <p:nvSpPr>
          <p:cNvPr id="3" name="Content Placeholder 2"/>
          <p:cNvSpPr>
            <a:spLocks noGrp="1"/>
          </p:cNvSpPr>
          <p:nvPr>
            <p:ph idx="1"/>
          </p:nvPr>
        </p:nvSpPr>
        <p:spPr/>
        <p:txBody>
          <a:bodyPr>
            <a:normAutofit fontScale="92500"/>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sz="2600" dirty="0">
                <a:solidFill>
                  <a:prstClr val="black"/>
                </a:solidFill>
                <a:latin typeface="Constantia"/>
              </a:rPr>
              <a:t>A superficial burn destroys the epidermis, and appears red and dry. Pain is due to damage to the cutaneous nerve endings.</a:t>
            </a:r>
            <a:endParaRPr lang="en-US" altLang="en-US" sz="2600"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sz="2600" dirty="0">
                <a:solidFill>
                  <a:prstClr val="black"/>
                </a:solidFill>
                <a:latin typeface="Constantia"/>
              </a:rPr>
              <a:t>A partial thickness burn destroys the epidermis and part of the dermis and appears red and blistered. It causes pain due to the exposure of the nerve endings to the air</a:t>
            </a:r>
            <a:r>
              <a:rPr lang="en-US" altLang="en-US" sz="2600" dirty="0" smtClean="0">
                <a:solidFill>
                  <a:prstClr val="black"/>
                </a:solidFill>
                <a:latin typeface="Constantia"/>
              </a:rPr>
              <a:t>.</a:t>
            </a:r>
            <a:endParaRPr lang="en-US" altLang="en-US" sz="2600" dirty="0" smtClean="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sz="2600" dirty="0">
                <a:solidFill>
                  <a:prstClr val="black"/>
                </a:solidFill>
                <a:latin typeface="Constantia"/>
              </a:rPr>
              <a:t>A full thickness burn destroys the dermis and may be extended to the subcutaneous tissue, muscle or bone. the skin may appear </a:t>
            </a:r>
            <a:r>
              <a:rPr lang="en-US" altLang="en-US" sz="2600" dirty="0" smtClean="0">
                <a:solidFill>
                  <a:prstClr val="black"/>
                </a:solidFill>
                <a:latin typeface="Constantia"/>
              </a:rPr>
              <a:t>white, </a:t>
            </a:r>
            <a:r>
              <a:rPr lang="en-US" altLang="en-US" sz="2600" dirty="0" err="1" smtClean="0">
                <a:solidFill>
                  <a:prstClr val="black"/>
                </a:solidFill>
                <a:latin typeface="Constantia"/>
              </a:rPr>
              <a:t>brown,or</a:t>
            </a:r>
            <a:r>
              <a:rPr lang="en-US" altLang="en-US" sz="2600" dirty="0" smtClean="0">
                <a:solidFill>
                  <a:prstClr val="black"/>
                </a:solidFill>
                <a:latin typeface="Constantia"/>
              </a:rPr>
              <a:t> </a:t>
            </a:r>
            <a:r>
              <a:rPr lang="en-US" altLang="en-US" sz="2600" dirty="0">
                <a:solidFill>
                  <a:prstClr val="black"/>
                </a:solidFill>
                <a:latin typeface="Constantia"/>
              </a:rPr>
              <a:t>black and leathery. Often there is no pain present as the nerve endings have been destroyed.</a:t>
            </a:r>
            <a:endParaRPr lang="en-US" altLang="en-US" sz="2600"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endParaRPr lang="en-US" altLang="en-US" sz="2600" dirty="0">
              <a:solidFill>
                <a:prstClr val="black"/>
              </a:solidFill>
              <a:latin typeface="Constantia"/>
            </a:endParaRPr>
          </a:p>
          <a:p>
            <a:pPr marL="82550" indent="0">
              <a:buNone/>
            </a:pP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600" b="1" dirty="0" smtClean="0">
                <a:solidFill>
                  <a:prstClr val="black"/>
                </a:solidFill>
                <a:effectLst/>
                <a:latin typeface="Constantia"/>
                <a:ea typeface="+mn-ea"/>
                <a:cs typeface="+mn-cs"/>
              </a:rPr>
              <a:t>Phases </a:t>
            </a:r>
            <a:r>
              <a:rPr lang="en-US" altLang="en-US" sz="2600" b="1" dirty="0">
                <a:solidFill>
                  <a:prstClr val="black"/>
                </a:solidFill>
                <a:effectLst/>
                <a:latin typeface="Constantia"/>
                <a:ea typeface="+mn-ea"/>
                <a:cs typeface="+mn-cs"/>
              </a:rPr>
              <a:t>of burn care</a:t>
            </a:r>
            <a:endParaRPr lang="en-US" sz="4400" dirty="0"/>
          </a:p>
        </p:txBody>
      </p:sp>
      <p:sp>
        <p:nvSpPr>
          <p:cNvPr id="4" name="Content Placeholder 3"/>
          <p:cNvSpPr>
            <a:spLocks noGrp="1"/>
          </p:cNvSpPr>
          <p:nvPr>
            <p:ph idx="1"/>
          </p:nvPr>
        </p:nvSpPr>
        <p:spPr/>
        <p:txBody>
          <a:bodyPr>
            <a:normAutofit/>
          </a:bodyPr>
          <a:lstStyle/>
          <a:p>
            <a:pPr marL="273050" lvl="0" indent="-273050" fontAlgn="base">
              <a:spcBef>
                <a:spcPct val="20000"/>
              </a:spcBef>
              <a:spcAft>
                <a:spcPct val="0"/>
              </a:spcAft>
              <a:buClr>
                <a:srgbClr val="0BD0D9"/>
              </a:buClr>
              <a:buSzPct val="95000"/>
              <a:buFont typeface="Wingdings" panose="05000000000000000000" pitchFamily="2" charset="2"/>
              <a:buChar char="Ø"/>
            </a:pPr>
            <a:r>
              <a:rPr lang="en-US" altLang="en-US" u="sng" dirty="0" smtClean="0">
                <a:solidFill>
                  <a:prstClr val="black"/>
                </a:solidFill>
                <a:latin typeface="Constantia"/>
                <a:ea typeface="+mj-ea"/>
                <a:cs typeface="+mj-cs"/>
              </a:rPr>
              <a:t>Emergent/immediate resuscitative</a:t>
            </a:r>
            <a:endParaRPr lang="en-US" altLang="en-US" u="sng" dirty="0" smtClean="0">
              <a:solidFill>
                <a:prstClr val="black"/>
              </a:solidFill>
              <a:latin typeface="Constantia"/>
            </a:endParaRPr>
          </a:p>
          <a:p>
            <a:pPr marL="457200" indent="-457200" fontAlgn="base">
              <a:spcBef>
                <a:spcPct val="20000"/>
              </a:spcBef>
              <a:spcAft>
                <a:spcPct val="0"/>
              </a:spcAft>
              <a:buClr>
                <a:srgbClr val="0BD0D9"/>
              </a:buClr>
              <a:buSzPct val="95000"/>
            </a:pPr>
            <a:r>
              <a:rPr lang="en-US" altLang="en-US" dirty="0">
                <a:solidFill>
                  <a:prstClr val="black"/>
                </a:solidFill>
                <a:latin typeface="Constantia"/>
              </a:rPr>
              <a:t>T</a:t>
            </a:r>
            <a:r>
              <a:rPr lang="en-US" altLang="en-US" dirty="0" smtClean="0">
                <a:solidFill>
                  <a:prstClr val="black"/>
                </a:solidFill>
                <a:latin typeface="Constantia"/>
              </a:rPr>
              <a:t>his </a:t>
            </a:r>
            <a:r>
              <a:rPr lang="en-US" altLang="en-US" dirty="0">
                <a:solidFill>
                  <a:prstClr val="black"/>
                </a:solidFill>
                <a:latin typeface="Constantia"/>
              </a:rPr>
              <a:t>is from onset of injury to completion of fluid </a:t>
            </a:r>
            <a:r>
              <a:rPr lang="en-US" altLang="en-US" dirty="0" smtClean="0">
                <a:solidFill>
                  <a:prstClr val="black"/>
                </a:solidFill>
                <a:latin typeface="Constantia"/>
              </a:rPr>
              <a:t>resuscitation.</a:t>
            </a:r>
            <a:endParaRPr lang="en-US" altLang="en-US" dirty="0" smtClean="0">
              <a:solidFill>
                <a:prstClr val="black"/>
              </a:solidFill>
              <a:latin typeface="Constantia"/>
            </a:endParaRPr>
          </a:p>
          <a:p>
            <a:pPr marL="457200" indent="-457200" fontAlgn="base">
              <a:spcBef>
                <a:spcPct val="20000"/>
              </a:spcBef>
              <a:spcAft>
                <a:spcPct val="0"/>
              </a:spcAft>
              <a:buClr>
                <a:srgbClr val="0BD0D9"/>
              </a:buClr>
              <a:buSzPct val="95000"/>
            </a:pPr>
            <a:r>
              <a:rPr lang="en-US" altLang="en-US" dirty="0" smtClean="0">
                <a:solidFill>
                  <a:prstClr val="black"/>
                </a:solidFill>
                <a:latin typeface="Constantia"/>
              </a:rPr>
              <a:t>Priority </a:t>
            </a:r>
            <a:r>
              <a:rPr lang="en-US" altLang="en-US" dirty="0">
                <a:solidFill>
                  <a:prstClr val="black"/>
                </a:solidFill>
                <a:latin typeface="Constantia"/>
              </a:rPr>
              <a:t>activities here include, first aid, prevention of shock, prevention of respiratory distress, detection and treatment of concomitant injury wound assessment and initial care.</a:t>
            </a:r>
            <a:endParaRPr lang="en-US" altLang="en-US" dirty="0">
              <a:solidFill>
                <a:prstClr val="black"/>
              </a:solidFill>
              <a:latin typeface="Constantia"/>
            </a:endParaRPr>
          </a:p>
          <a:p>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solidFill>
                  <a:srgbClr val="04617B"/>
                </a:solidFill>
                <a:effectLst/>
                <a:latin typeface="Calibri"/>
              </a:rPr>
              <a:t>Phases of burn care</a:t>
            </a:r>
            <a:endParaRPr lang="en-US" sz="4400" dirty="0"/>
          </a:p>
        </p:txBody>
      </p:sp>
      <p:sp>
        <p:nvSpPr>
          <p:cNvPr id="3" name="Content Placeholder 2"/>
          <p:cNvSpPr>
            <a:spLocks noGrp="1"/>
          </p:cNvSpPr>
          <p:nvPr>
            <p:ph idx="1"/>
          </p:nvPr>
        </p:nvSpPr>
        <p:spPr/>
        <p:txBody>
          <a:bodyPr>
            <a:normAutofit lnSpcReduction="10000"/>
          </a:bodyPr>
          <a:lstStyle/>
          <a:p>
            <a:pPr marL="273050" lvl="0" indent="-273050" fontAlgn="base">
              <a:spcBef>
                <a:spcPct val="20000"/>
              </a:spcBef>
              <a:spcAft>
                <a:spcPct val="0"/>
              </a:spcAft>
              <a:buClr>
                <a:srgbClr val="0BD0D9"/>
              </a:buClr>
              <a:buSzPct val="95000"/>
              <a:buFont typeface="Wingdings" panose="05000000000000000000" pitchFamily="2" charset="2"/>
              <a:buChar char="Ø"/>
            </a:pPr>
            <a:r>
              <a:rPr lang="en-US" altLang="en-US" sz="2600" u="sng" dirty="0">
                <a:solidFill>
                  <a:prstClr val="black"/>
                </a:solidFill>
                <a:latin typeface="Constantia"/>
              </a:rPr>
              <a:t>Acute phase</a:t>
            </a:r>
            <a:r>
              <a:rPr lang="en-US" altLang="en-US" sz="2600" dirty="0">
                <a:solidFill>
                  <a:prstClr val="black"/>
                </a:solidFill>
                <a:latin typeface="Constantia"/>
              </a:rPr>
              <a:t>: from beginning of diuresis to near completion of wound closure. it entails wound care and closure, prevention or treatment of complications including infections and nutritional support.</a:t>
            </a:r>
            <a:endParaRPr lang="en-US" altLang="en-US" sz="2600" dirty="0">
              <a:solidFill>
                <a:prstClr val="black"/>
              </a:solidFill>
              <a:latin typeface="Constantia"/>
            </a:endParaRPr>
          </a:p>
          <a:p>
            <a:pPr marL="273050" lvl="0" indent="-273050" fontAlgn="base">
              <a:spcBef>
                <a:spcPct val="20000"/>
              </a:spcBef>
              <a:spcAft>
                <a:spcPct val="0"/>
              </a:spcAft>
              <a:buClr>
                <a:srgbClr val="0BD0D9"/>
              </a:buClr>
              <a:buSzPct val="95000"/>
              <a:buFont typeface="Wingdings" panose="05000000000000000000" pitchFamily="2" charset="2"/>
              <a:buChar char="Ø"/>
            </a:pPr>
            <a:r>
              <a:rPr lang="en-US" altLang="en-US" sz="2600" u="sng" dirty="0">
                <a:solidFill>
                  <a:prstClr val="black"/>
                </a:solidFill>
                <a:latin typeface="Constantia"/>
              </a:rPr>
              <a:t>Rehabilitation: </a:t>
            </a:r>
            <a:r>
              <a:rPr lang="en-US" altLang="en-US" sz="2600" dirty="0">
                <a:solidFill>
                  <a:prstClr val="black"/>
                </a:solidFill>
                <a:latin typeface="Constantia"/>
              </a:rPr>
              <a:t>from major wound closure to return to individuals optimal level of physical and psychosocial adjustment. Prevention of scars and </a:t>
            </a:r>
            <a:r>
              <a:rPr lang="en-US" altLang="en-US" sz="2600" dirty="0" smtClean="0">
                <a:solidFill>
                  <a:prstClr val="black"/>
                </a:solidFill>
                <a:latin typeface="Constantia"/>
              </a:rPr>
              <a:t>contracture, physical, occupational and </a:t>
            </a:r>
            <a:r>
              <a:rPr lang="en-US" altLang="en-US" sz="2600" dirty="0">
                <a:solidFill>
                  <a:prstClr val="black"/>
                </a:solidFill>
                <a:latin typeface="Constantia"/>
              </a:rPr>
              <a:t>vocational rehabilitation, functional and cosmetic reconstruction and psychosocial counseling</a:t>
            </a:r>
            <a:endParaRPr lang="en-US" altLang="en-US" sz="2600" dirty="0">
              <a:solidFill>
                <a:prstClr val="black"/>
              </a:solidFill>
              <a:latin typeface="Constantia"/>
            </a:endParaRPr>
          </a:p>
          <a:p>
            <a:pPr marL="82550" indent="0">
              <a:buNone/>
            </a:pP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400" dirty="0" smtClean="0">
                <a:solidFill>
                  <a:srgbClr val="04617B"/>
                </a:solidFill>
                <a:effectLst/>
                <a:latin typeface="Calibri"/>
              </a:rPr>
              <a:t>Emergency Burns Management</a:t>
            </a:r>
            <a:endParaRPr lang="en-US" sz="4400" dirty="0"/>
          </a:p>
        </p:txBody>
      </p:sp>
      <p:sp>
        <p:nvSpPr>
          <p:cNvPr id="3" name="Content Placeholder 2"/>
          <p:cNvSpPr>
            <a:spLocks noGrp="1"/>
          </p:cNvSpPr>
          <p:nvPr>
            <p:ph idx="1"/>
          </p:nvPr>
        </p:nvSpPr>
        <p:spPr/>
        <p:txBody>
          <a:bodyPr>
            <a:normAutofit fontScale="92500" lnSpcReduction="20000"/>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b="1" dirty="0">
                <a:solidFill>
                  <a:prstClr val="black"/>
                </a:solidFill>
                <a:latin typeface="Constantia"/>
              </a:rPr>
              <a:t>Aims are; </a:t>
            </a:r>
            <a:endParaRPr lang="en-US" altLang="en-US" b="1" dirty="0" smtClean="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smtClean="0">
                <a:solidFill>
                  <a:prstClr val="black"/>
                </a:solidFill>
                <a:latin typeface="Constantia"/>
              </a:rPr>
              <a:t>to </a:t>
            </a:r>
            <a:r>
              <a:rPr lang="en-US" altLang="en-US" dirty="0">
                <a:solidFill>
                  <a:prstClr val="black"/>
                </a:solidFill>
                <a:latin typeface="Constantia"/>
              </a:rPr>
              <a:t>save lives</a:t>
            </a:r>
            <a:r>
              <a:rPr lang="en-US" altLang="en-US" dirty="0" smtClean="0">
                <a:solidFill>
                  <a:prstClr val="black"/>
                </a:solidFill>
                <a:latin typeface="Constantia"/>
              </a:rPr>
              <a:t>, minimize </a:t>
            </a:r>
            <a:r>
              <a:rPr lang="en-US" altLang="en-US" dirty="0">
                <a:solidFill>
                  <a:prstClr val="black"/>
                </a:solidFill>
                <a:latin typeface="Constantia"/>
              </a:rPr>
              <a:t>disabilities and prepare patient for definitive care.</a:t>
            </a:r>
            <a:endParaRPr lang="en-US" altLang="en-US"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First priority is to secure and protect the airway. </a:t>
            </a:r>
            <a:endParaRPr lang="en-US" altLang="en-US"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inhalation injury is suspected for patients with history of facial burns and exposure to closed room fires, risk  of carbon monoxide poisoning is increased thus patient should be intubated.100%  oxygen is administered.</a:t>
            </a:r>
            <a:endParaRPr lang="en-US" altLang="en-US" dirty="0">
              <a:solidFill>
                <a:prstClr val="black"/>
              </a:solidFill>
              <a:latin typeface="Constantia"/>
            </a:endParaRPr>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smtClean="0"/>
            </a:br>
            <a:r>
              <a:rPr lang="en-GB" dirty="0" smtClean="0"/>
              <a:t>10.Unconsciousness</a:t>
            </a:r>
            <a:br>
              <a:rPr lang="en-GB" dirty="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smtClean="0"/>
            </a:br>
            <a:r>
              <a:rPr lang="en-GB" dirty="0" smtClean="0"/>
              <a:t>11.Foreign </a:t>
            </a:r>
            <a:r>
              <a:rPr lang="en-GB" dirty="0"/>
              <a:t>bodies</a:t>
            </a:r>
            <a:br>
              <a:rPr lang="en-GB" dirty="0"/>
            </a:br>
            <a:endParaRPr lang="en-US" dirty="0"/>
          </a:p>
        </p:txBody>
      </p:sp>
      <p:sp>
        <p:nvSpPr>
          <p:cNvPr id="3" name="Content Placeholder 2"/>
          <p:cNvSpPr>
            <a:spLocks noGrp="1"/>
          </p:cNvSpPr>
          <p:nvPr>
            <p:ph idx="1"/>
          </p:nvPr>
        </p:nvSpPr>
        <p:spPr/>
        <p:txBody>
          <a:bodyPr/>
          <a:lstStyle/>
          <a:p>
            <a:r>
              <a:rPr lang="en-US" dirty="0" smtClean="0"/>
              <a:t>in, ears</a:t>
            </a:r>
            <a:endParaRPr lang="en-US" dirty="0" smtClean="0"/>
          </a:p>
          <a:p>
            <a:r>
              <a:rPr lang="en-US" dirty="0" smtClean="0"/>
              <a:t>Eyes</a:t>
            </a:r>
            <a:endParaRPr lang="en-US" dirty="0" smtClean="0"/>
          </a:p>
          <a:p>
            <a:r>
              <a:rPr lang="en-US" dirty="0" smtClean="0"/>
              <a:t>Nose</a:t>
            </a:r>
            <a:endParaRPr lang="en-US" dirty="0" smtClean="0"/>
          </a:p>
          <a:p>
            <a:r>
              <a:rPr lang="en-US" dirty="0" smtClean="0"/>
              <a:t>Private organs</a:t>
            </a:r>
            <a:endParaRPr lang="en-US" dirty="0" smtClean="0"/>
          </a:p>
          <a:p>
            <a:r>
              <a:rPr lang="en-US" dirty="0" smtClean="0"/>
              <a:t>Throat (fish bone)</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fontAlgn="base">
              <a:spcBef>
                <a:spcPct val="20000"/>
              </a:spcBef>
              <a:spcAft>
                <a:spcPct val="0"/>
              </a:spcAft>
              <a:tabLst>
                <a:tab pos="2743200" algn="l"/>
              </a:tabLst>
              <a:defRPr/>
            </a:pPr>
            <a:r>
              <a:rPr lang="en-US" dirty="0" smtClean="0"/>
              <a:t> </a:t>
            </a:r>
            <a:r>
              <a:rPr lang="en-US" sz="4100" dirty="0">
                <a:solidFill>
                  <a:srgbClr val="000099"/>
                </a:solidFill>
                <a:effectLst>
                  <a:outerShdw blurRad="38100" dist="38100" dir="2700000" algn="tl">
                    <a:srgbClr val="C0C0C0"/>
                  </a:outerShdw>
                </a:effectLst>
                <a:latin typeface="Arial" panose="02080604020202020204" pitchFamily="34" charset="0"/>
                <a:ea typeface="+mn-ea"/>
                <a:cs typeface="+mn-cs"/>
              </a:rPr>
              <a:t>Anatomy of the Ear</a:t>
            </a:r>
            <a:br>
              <a:rPr lang="en-US" sz="4100" dirty="0">
                <a:solidFill>
                  <a:srgbClr val="000099"/>
                </a:solidFill>
                <a:effectLst>
                  <a:outerShdw blurRad="38100" dist="38100" dir="2700000" algn="tl">
                    <a:srgbClr val="C0C0C0"/>
                  </a:outerShdw>
                </a:effectLst>
                <a:latin typeface="Arial" panose="02080604020202020204" pitchFamily="34" charset="0"/>
                <a:ea typeface="+mn-ea"/>
                <a:cs typeface="+mn-cs"/>
              </a:rPr>
            </a:br>
            <a:endParaRPr lang="en-US" dirty="0"/>
          </a:p>
        </p:txBody>
      </p:sp>
      <p:sp>
        <p:nvSpPr>
          <p:cNvPr id="3" name="Content Placeholder 2"/>
          <p:cNvSpPr>
            <a:spLocks noGrp="1"/>
          </p:cNvSpPr>
          <p:nvPr>
            <p:ph idx="1"/>
          </p:nvPr>
        </p:nvSpPr>
        <p:spPr/>
        <p:txBody>
          <a:bodyPr/>
          <a:lstStyle/>
          <a:p>
            <a:pPr marL="0" lvl="0" indent="0" fontAlgn="base">
              <a:lnSpc>
                <a:spcPct val="80000"/>
              </a:lnSpc>
              <a:spcBef>
                <a:spcPct val="0"/>
              </a:spcBef>
              <a:spcAft>
                <a:spcPct val="50000"/>
              </a:spcAft>
              <a:buClr>
                <a:srgbClr val="FF6600"/>
              </a:buClr>
              <a:buSzTx/>
              <a:buFont typeface="Symbol" charset="2"/>
              <a:buChar char="·"/>
            </a:pPr>
            <a:r>
              <a:rPr lang="en-US" altLang="en-US" sz="3400" dirty="0">
                <a:solidFill>
                  <a:srgbClr val="000000"/>
                </a:solidFill>
                <a:latin typeface="Arial" panose="02080604020202020204" pitchFamily="34" charset="0"/>
              </a:rPr>
              <a:t>The ear is divided into three areas</a:t>
            </a:r>
            <a:endParaRPr lang="en-US" altLang="en-US" sz="3400" dirty="0">
              <a:solidFill>
                <a:srgbClr val="000000"/>
              </a:solidFill>
              <a:latin typeface="Arial" panose="02080604020202020204" pitchFamily="34" charset="0"/>
            </a:endParaRPr>
          </a:p>
          <a:p>
            <a:pPr marL="457200" lvl="1" indent="0" fontAlgn="base">
              <a:lnSpc>
                <a:spcPct val="80000"/>
              </a:lnSpc>
              <a:spcBef>
                <a:spcPct val="0"/>
              </a:spcBef>
              <a:spcAft>
                <a:spcPct val="50000"/>
              </a:spcAft>
              <a:buClr>
                <a:srgbClr val="FF6600"/>
              </a:buClr>
              <a:buFont typeface="Symbol" charset="2"/>
              <a:buChar char="·"/>
            </a:pPr>
            <a:r>
              <a:rPr lang="en-US" altLang="en-US" sz="3000" dirty="0">
                <a:solidFill>
                  <a:srgbClr val="000000"/>
                </a:solidFill>
                <a:latin typeface="Arial" panose="02080604020202020204" pitchFamily="34" charset="0"/>
              </a:rPr>
              <a:t>Outer </a:t>
            </a:r>
            <a:br>
              <a:rPr lang="en-US" altLang="en-US" sz="3000" dirty="0">
                <a:solidFill>
                  <a:srgbClr val="000000"/>
                </a:solidFill>
                <a:latin typeface="Arial" panose="02080604020202020204" pitchFamily="34" charset="0"/>
              </a:rPr>
            </a:br>
            <a:r>
              <a:rPr lang="en-US" altLang="en-US" sz="3000" dirty="0">
                <a:solidFill>
                  <a:srgbClr val="000000"/>
                </a:solidFill>
                <a:latin typeface="Arial" panose="02080604020202020204" pitchFamily="34" charset="0"/>
              </a:rPr>
              <a:t>(external) </a:t>
            </a:r>
            <a:br>
              <a:rPr lang="en-US" altLang="en-US" sz="3000" dirty="0">
                <a:solidFill>
                  <a:srgbClr val="000000"/>
                </a:solidFill>
                <a:latin typeface="Arial" panose="02080604020202020204" pitchFamily="34" charset="0"/>
              </a:rPr>
            </a:br>
            <a:r>
              <a:rPr lang="en-US" altLang="en-US" sz="3000" dirty="0">
                <a:solidFill>
                  <a:srgbClr val="000000"/>
                </a:solidFill>
                <a:latin typeface="Arial" panose="02080604020202020204" pitchFamily="34" charset="0"/>
              </a:rPr>
              <a:t>ear</a:t>
            </a:r>
            <a:endParaRPr lang="en-US" altLang="en-US" sz="3000" dirty="0">
              <a:solidFill>
                <a:srgbClr val="000000"/>
              </a:solidFill>
              <a:latin typeface="Arial" panose="02080604020202020204" pitchFamily="34" charset="0"/>
            </a:endParaRPr>
          </a:p>
          <a:p>
            <a:pPr marL="457200" lvl="1" indent="0" fontAlgn="base">
              <a:lnSpc>
                <a:spcPct val="80000"/>
              </a:lnSpc>
              <a:spcBef>
                <a:spcPct val="0"/>
              </a:spcBef>
              <a:spcAft>
                <a:spcPct val="50000"/>
              </a:spcAft>
              <a:buClr>
                <a:srgbClr val="FF6600"/>
              </a:buClr>
              <a:buFont typeface="Symbol" charset="2"/>
              <a:buChar char="·"/>
            </a:pPr>
            <a:r>
              <a:rPr lang="en-US" altLang="en-US" sz="3000" dirty="0">
                <a:solidFill>
                  <a:srgbClr val="000000"/>
                </a:solidFill>
                <a:latin typeface="Arial" panose="02080604020202020204" pitchFamily="34" charset="0"/>
              </a:rPr>
              <a:t>Middle </a:t>
            </a:r>
            <a:br>
              <a:rPr lang="en-US" altLang="en-US" sz="3000" dirty="0">
                <a:solidFill>
                  <a:srgbClr val="000000"/>
                </a:solidFill>
                <a:latin typeface="Arial" panose="02080604020202020204" pitchFamily="34" charset="0"/>
              </a:rPr>
            </a:br>
            <a:r>
              <a:rPr lang="en-US" altLang="en-US" sz="3000" dirty="0">
                <a:solidFill>
                  <a:srgbClr val="000000"/>
                </a:solidFill>
                <a:latin typeface="Arial" panose="02080604020202020204" pitchFamily="34" charset="0"/>
              </a:rPr>
              <a:t>ear</a:t>
            </a:r>
            <a:endParaRPr lang="en-US" altLang="en-US" sz="3000" dirty="0">
              <a:solidFill>
                <a:srgbClr val="000000"/>
              </a:solidFill>
              <a:latin typeface="Arial" panose="02080604020202020204" pitchFamily="34" charset="0"/>
            </a:endParaRPr>
          </a:p>
          <a:p>
            <a:pPr marL="457200" lvl="1" indent="0" fontAlgn="base">
              <a:lnSpc>
                <a:spcPct val="80000"/>
              </a:lnSpc>
              <a:spcBef>
                <a:spcPct val="0"/>
              </a:spcBef>
              <a:spcAft>
                <a:spcPct val="50000"/>
              </a:spcAft>
              <a:buClr>
                <a:srgbClr val="FF6600"/>
              </a:buClr>
              <a:buFont typeface="Symbol" charset="2"/>
              <a:buChar char="·"/>
            </a:pPr>
            <a:r>
              <a:rPr lang="en-US" altLang="en-US" sz="3000" dirty="0">
                <a:solidFill>
                  <a:srgbClr val="000000"/>
                </a:solidFill>
                <a:latin typeface="Arial" panose="02080604020202020204" pitchFamily="34" charset="0"/>
              </a:rPr>
              <a:t>Inner </a:t>
            </a:r>
            <a:br>
              <a:rPr lang="en-US" altLang="en-US" sz="3000" dirty="0">
                <a:solidFill>
                  <a:srgbClr val="000000"/>
                </a:solidFill>
                <a:latin typeface="Arial" panose="02080604020202020204" pitchFamily="34" charset="0"/>
              </a:rPr>
            </a:br>
            <a:r>
              <a:rPr lang="en-US" altLang="en-US" sz="3000" dirty="0">
                <a:solidFill>
                  <a:srgbClr val="000000"/>
                </a:solidFill>
                <a:latin typeface="Arial" panose="02080604020202020204" pitchFamily="34" charset="0"/>
              </a:rPr>
              <a:t>ear</a:t>
            </a:r>
            <a:endParaRPr lang="en-US" dirty="0"/>
          </a:p>
        </p:txBody>
      </p:sp>
      <p:pic>
        <p:nvPicPr>
          <p:cNvPr id="4" name="Picture 8" descr="0812_ana.jpg                                                   0000A9A7KARL's Pocketrans              B81D7FDE:"/>
          <p:cNvPicPr>
            <a:picLocks noChangeAspect="1" noChangeArrowheads="1"/>
          </p:cNvPicPr>
          <p:nvPr/>
        </p:nvPicPr>
        <p:blipFill>
          <a:blip r:embed="rId1">
            <a:extLst>
              <a:ext uri="{28A0092B-C50C-407E-A947-70E740481C1C}">
                <a14:useLocalDpi xmlns:a14="http://schemas.microsoft.com/office/drawing/2010/main" val="0"/>
              </a:ext>
            </a:extLst>
          </a:blip>
          <a:srcRect b="4594"/>
          <a:stretch>
            <a:fillRect/>
          </a:stretch>
        </p:blipFill>
        <p:spPr bwMode="auto">
          <a:xfrm>
            <a:off x="4114800" y="2071688"/>
            <a:ext cx="46482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fontAlgn="base">
              <a:spcBef>
                <a:spcPct val="20000"/>
              </a:spcBef>
              <a:spcAft>
                <a:spcPct val="0"/>
              </a:spcAft>
              <a:tabLst>
                <a:tab pos="2743200" algn="l"/>
              </a:tabLst>
              <a:defRPr/>
            </a:pPr>
            <a:r>
              <a:rPr lang="en-US" sz="4100" dirty="0">
                <a:solidFill>
                  <a:srgbClr val="000099"/>
                </a:solidFill>
                <a:effectLst>
                  <a:outerShdw blurRad="38100" dist="38100" dir="2700000" algn="tl">
                    <a:srgbClr val="C0C0C0"/>
                  </a:outerShdw>
                </a:effectLst>
                <a:latin typeface="Arial" panose="02080604020202020204" pitchFamily="34" charset="0"/>
                <a:ea typeface="+mn-ea"/>
                <a:cs typeface="+mn-cs"/>
              </a:rPr>
              <a:t>Structure of the Eye</a:t>
            </a:r>
            <a:br>
              <a:rPr lang="en-US" sz="4100" dirty="0">
                <a:solidFill>
                  <a:srgbClr val="000099"/>
                </a:solidFill>
                <a:effectLst>
                  <a:outerShdw blurRad="38100" dist="38100" dir="2700000" algn="tl">
                    <a:srgbClr val="C0C0C0"/>
                  </a:outerShdw>
                </a:effectLst>
                <a:latin typeface="Arial" panose="02080604020202020204" pitchFamily="34" charset="0"/>
                <a:ea typeface="+mn-ea"/>
                <a:cs typeface="+mn-cs"/>
              </a:rPr>
            </a:br>
            <a:endParaRPr lang="en-US" dirty="0"/>
          </a:p>
        </p:txBody>
      </p:sp>
      <p:sp>
        <p:nvSpPr>
          <p:cNvPr id="3" name="Content Placeholder 2"/>
          <p:cNvSpPr>
            <a:spLocks noGrp="1"/>
          </p:cNvSpPr>
          <p:nvPr>
            <p:ph idx="1"/>
          </p:nvPr>
        </p:nvSpPr>
        <p:spPr/>
        <p:txBody>
          <a:bodyPr>
            <a:normAutofit lnSpcReduction="10000"/>
          </a:bodyPr>
          <a:lstStyle/>
          <a:p>
            <a:pPr marL="0" lvl="0" indent="0" fontAlgn="base">
              <a:lnSpc>
                <a:spcPct val="90000"/>
              </a:lnSpc>
              <a:spcBef>
                <a:spcPct val="0"/>
              </a:spcBef>
              <a:spcAft>
                <a:spcPct val="50000"/>
              </a:spcAft>
              <a:buClr>
                <a:srgbClr val="FF6600"/>
              </a:buClr>
              <a:buSzTx/>
              <a:buFont typeface="Symbol" charset="2"/>
              <a:buChar char="·"/>
            </a:pPr>
            <a:r>
              <a:rPr lang="en-US" altLang="en-US" sz="3400" dirty="0">
                <a:solidFill>
                  <a:srgbClr val="000000"/>
                </a:solidFill>
                <a:latin typeface="Arial" panose="02080604020202020204" pitchFamily="34" charset="0"/>
              </a:rPr>
              <a:t>The wall is composed of three tunics</a:t>
            </a:r>
            <a:endParaRPr lang="en-US" altLang="en-US" sz="3400" dirty="0">
              <a:solidFill>
                <a:srgbClr val="000000"/>
              </a:solidFill>
              <a:latin typeface="Arial" panose="02080604020202020204" pitchFamily="34" charset="0"/>
            </a:endParaRPr>
          </a:p>
          <a:p>
            <a:pPr marL="457200" lvl="1" indent="0" fontAlgn="base">
              <a:lnSpc>
                <a:spcPct val="90000"/>
              </a:lnSpc>
              <a:spcBef>
                <a:spcPct val="0"/>
              </a:spcBef>
              <a:spcAft>
                <a:spcPct val="50000"/>
              </a:spcAft>
              <a:buClr>
                <a:srgbClr val="FF6600"/>
              </a:buClr>
              <a:buFont typeface="Symbol" charset="2"/>
              <a:buChar char="·"/>
            </a:pPr>
            <a:r>
              <a:rPr lang="en-US" altLang="en-US" dirty="0" smtClean="0">
                <a:solidFill>
                  <a:srgbClr val="000000"/>
                </a:solidFill>
                <a:latin typeface="Arial" panose="02080604020202020204" pitchFamily="34" charset="0"/>
              </a:rPr>
              <a:t>Sclera &amp; Cornea </a:t>
            </a:r>
            <a:br>
              <a:rPr lang="en-US" altLang="en-US" dirty="0">
                <a:solidFill>
                  <a:srgbClr val="000000"/>
                </a:solidFill>
                <a:latin typeface="Arial" panose="02080604020202020204" pitchFamily="34" charset="0"/>
              </a:rPr>
            </a:br>
            <a:r>
              <a:rPr lang="en-US" altLang="en-US" dirty="0">
                <a:solidFill>
                  <a:srgbClr val="000000"/>
                </a:solidFill>
                <a:latin typeface="Arial" panose="02080604020202020204" pitchFamily="34" charset="0"/>
              </a:rPr>
              <a:t>fibrous outside layer</a:t>
            </a:r>
            <a:endParaRPr lang="en-US" altLang="en-US" dirty="0">
              <a:solidFill>
                <a:srgbClr val="000000"/>
              </a:solidFill>
              <a:latin typeface="Arial" panose="02080604020202020204" pitchFamily="34" charset="0"/>
            </a:endParaRPr>
          </a:p>
          <a:p>
            <a:pPr marL="457200" lvl="1" indent="0" fontAlgn="base">
              <a:lnSpc>
                <a:spcPct val="90000"/>
              </a:lnSpc>
              <a:spcBef>
                <a:spcPct val="0"/>
              </a:spcBef>
              <a:spcAft>
                <a:spcPct val="50000"/>
              </a:spcAft>
              <a:buClr>
                <a:srgbClr val="FF6600"/>
              </a:buClr>
              <a:buFont typeface="Symbol" charset="2"/>
              <a:buChar char="·"/>
            </a:pPr>
            <a:r>
              <a:rPr lang="en-US" altLang="en-US" dirty="0">
                <a:solidFill>
                  <a:srgbClr val="000000"/>
                </a:solidFill>
                <a:latin typeface="Arial" panose="02080604020202020204" pitchFamily="34" charset="0"/>
              </a:rPr>
              <a:t>Choroid – </a:t>
            </a:r>
            <a:br>
              <a:rPr lang="en-US" altLang="en-US" dirty="0">
                <a:solidFill>
                  <a:srgbClr val="000000"/>
                </a:solidFill>
                <a:latin typeface="Arial" panose="02080604020202020204" pitchFamily="34" charset="0"/>
              </a:rPr>
            </a:br>
            <a:r>
              <a:rPr lang="en-US" altLang="en-US" dirty="0">
                <a:solidFill>
                  <a:srgbClr val="000000"/>
                </a:solidFill>
                <a:latin typeface="Arial" panose="02080604020202020204" pitchFamily="34" charset="0"/>
              </a:rPr>
              <a:t>middle </a:t>
            </a:r>
            <a:br>
              <a:rPr lang="en-US" altLang="en-US" dirty="0">
                <a:solidFill>
                  <a:srgbClr val="000000"/>
                </a:solidFill>
                <a:latin typeface="Arial" panose="02080604020202020204" pitchFamily="34" charset="0"/>
              </a:rPr>
            </a:br>
            <a:r>
              <a:rPr lang="en-US" altLang="en-US" dirty="0">
                <a:solidFill>
                  <a:srgbClr val="000000"/>
                </a:solidFill>
                <a:latin typeface="Arial" panose="02080604020202020204" pitchFamily="34" charset="0"/>
              </a:rPr>
              <a:t>layer</a:t>
            </a:r>
            <a:endParaRPr lang="en-US" altLang="en-US" dirty="0">
              <a:solidFill>
                <a:srgbClr val="000000"/>
              </a:solidFill>
              <a:latin typeface="Arial" panose="02080604020202020204" pitchFamily="34" charset="0"/>
            </a:endParaRPr>
          </a:p>
          <a:p>
            <a:pPr marL="457200" lvl="1" indent="0" fontAlgn="base">
              <a:lnSpc>
                <a:spcPct val="90000"/>
              </a:lnSpc>
              <a:spcBef>
                <a:spcPct val="0"/>
              </a:spcBef>
              <a:spcAft>
                <a:spcPct val="50000"/>
              </a:spcAft>
              <a:buClr>
                <a:srgbClr val="FF6600"/>
              </a:buClr>
              <a:buFont typeface="Symbol" charset="2"/>
              <a:buChar char="·"/>
            </a:pPr>
            <a:r>
              <a:rPr lang="en-US" altLang="en-US" dirty="0">
                <a:solidFill>
                  <a:srgbClr val="000000"/>
                </a:solidFill>
                <a:latin typeface="Arial" panose="02080604020202020204" pitchFamily="34" charset="0"/>
              </a:rPr>
              <a:t>Sensory </a:t>
            </a:r>
            <a:br>
              <a:rPr lang="en-US" altLang="en-US" dirty="0">
                <a:solidFill>
                  <a:srgbClr val="000000"/>
                </a:solidFill>
                <a:latin typeface="Arial" panose="02080604020202020204" pitchFamily="34" charset="0"/>
              </a:rPr>
            </a:br>
            <a:r>
              <a:rPr lang="en-US" altLang="en-US" dirty="0">
                <a:solidFill>
                  <a:srgbClr val="000000"/>
                </a:solidFill>
                <a:latin typeface="Arial" panose="02080604020202020204" pitchFamily="34" charset="0"/>
              </a:rPr>
              <a:t>tunic – </a:t>
            </a:r>
            <a:br>
              <a:rPr lang="en-US" altLang="en-US" dirty="0">
                <a:solidFill>
                  <a:srgbClr val="000000"/>
                </a:solidFill>
                <a:latin typeface="Arial" panose="02080604020202020204" pitchFamily="34" charset="0"/>
              </a:rPr>
            </a:br>
            <a:r>
              <a:rPr lang="en-US" altLang="en-US" dirty="0">
                <a:solidFill>
                  <a:srgbClr val="000000"/>
                </a:solidFill>
                <a:latin typeface="Arial" panose="02080604020202020204" pitchFamily="34" charset="0"/>
              </a:rPr>
              <a:t>(retina) inside </a:t>
            </a:r>
            <a:br>
              <a:rPr lang="en-US" altLang="en-US" dirty="0">
                <a:solidFill>
                  <a:srgbClr val="000000"/>
                </a:solidFill>
                <a:latin typeface="Arial" panose="02080604020202020204" pitchFamily="34" charset="0"/>
              </a:rPr>
            </a:br>
            <a:r>
              <a:rPr lang="en-US" altLang="en-US" dirty="0">
                <a:solidFill>
                  <a:srgbClr val="000000"/>
                </a:solidFill>
                <a:latin typeface="Arial" panose="02080604020202020204" pitchFamily="34" charset="0"/>
              </a:rPr>
              <a:t>layer</a:t>
            </a:r>
            <a:endParaRPr lang="en-US" altLang="en-US" dirty="0">
              <a:solidFill>
                <a:srgbClr val="000000"/>
              </a:solidFill>
              <a:latin typeface="Arial" panose="02080604020202020204" pitchFamily="34" charset="0"/>
            </a:endParaRPr>
          </a:p>
          <a:p>
            <a:endParaRPr lang="en-US" dirty="0"/>
          </a:p>
        </p:txBody>
      </p:sp>
      <p:pic>
        <p:nvPicPr>
          <p:cNvPr id="4" name="Picture 8" descr="0803a_Eye-InternalAnatomy_1.JPG                                000164EAMacintosh HD                   ABA78158:"/>
          <p:cNvPicPr>
            <a:picLocks noChangeAspect="1" noChangeArrowheads="1"/>
          </p:cNvPicPr>
          <p:nvPr/>
        </p:nvPicPr>
        <p:blipFill>
          <a:blip r:embed="rId1">
            <a:extLst>
              <a:ext uri="{28A0092B-C50C-407E-A947-70E740481C1C}">
                <a14:useLocalDpi xmlns:a14="http://schemas.microsoft.com/office/drawing/2010/main" val="0"/>
              </a:ext>
            </a:extLst>
          </a:blip>
          <a:srcRect b="2847"/>
          <a:stretch>
            <a:fillRect/>
          </a:stretch>
        </p:blipFill>
        <p:spPr bwMode="auto">
          <a:xfrm>
            <a:off x="3581400" y="2538413"/>
            <a:ext cx="5435600"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fontAlgn="base">
              <a:spcBef>
                <a:spcPct val="20000"/>
              </a:spcBef>
              <a:spcAft>
                <a:spcPct val="0"/>
              </a:spcAft>
              <a:tabLst>
                <a:tab pos="2743200" algn="l"/>
              </a:tabLst>
              <a:defRPr/>
            </a:pPr>
            <a:r>
              <a:rPr lang="en-US" sz="4100" dirty="0">
                <a:solidFill>
                  <a:srgbClr val="000099"/>
                </a:solidFill>
                <a:effectLst>
                  <a:outerShdw blurRad="38100" dist="38100" dir="2700000" algn="tl">
                    <a:srgbClr val="C0C0C0"/>
                  </a:outerShdw>
                </a:effectLst>
                <a:latin typeface="Arial" panose="02080604020202020204" pitchFamily="34" charset="0"/>
                <a:ea typeface="+mn-ea"/>
                <a:cs typeface="+mn-cs"/>
              </a:rPr>
              <a:t>Accessory Structures of the Eye</a:t>
            </a:r>
            <a:br>
              <a:rPr lang="en-US" sz="4100" dirty="0">
                <a:solidFill>
                  <a:srgbClr val="000099"/>
                </a:solidFill>
                <a:effectLst>
                  <a:outerShdw blurRad="38100" dist="38100" dir="2700000" algn="tl">
                    <a:srgbClr val="C0C0C0"/>
                  </a:outerShdw>
                </a:effectLst>
                <a:latin typeface="Arial" panose="02080604020202020204" pitchFamily="34" charset="0"/>
                <a:ea typeface="+mn-ea"/>
                <a:cs typeface="+mn-cs"/>
              </a:rPr>
            </a:br>
            <a:endParaRPr lang="en-US" dirty="0"/>
          </a:p>
        </p:txBody>
      </p:sp>
      <p:sp>
        <p:nvSpPr>
          <p:cNvPr id="3" name="Content Placeholder 2"/>
          <p:cNvSpPr>
            <a:spLocks noGrp="1"/>
          </p:cNvSpPr>
          <p:nvPr>
            <p:ph idx="1"/>
          </p:nvPr>
        </p:nvSpPr>
        <p:spPr/>
        <p:txBody>
          <a:bodyPr/>
          <a:lstStyle/>
          <a:p>
            <a:r>
              <a:rPr lang="en-US" dirty="0"/>
              <a:t>Eyelids</a:t>
            </a:r>
            <a:endParaRPr lang="en-US" dirty="0"/>
          </a:p>
          <a:p>
            <a:r>
              <a:rPr lang="en-US" dirty="0"/>
              <a:t>Meets at medial and lateral canthus</a:t>
            </a:r>
            <a:endParaRPr lang="en-US" dirty="0"/>
          </a:p>
          <a:p>
            <a:r>
              <a:rPr lang="en-US" dirty="0"/>
              <a:t>Eyelashes</a:t>
            </a:r>
            <a:endParaRPr lang="en-US" dirty="0"/>
          </a:p>
          <a:p>
            <a:pPr marL="82550" indent="0">
              <a:buNone/>
            </a:pPr>
            <a:endParaRPr lang="en-US" dirty="0"/>
          </a:p>
        </p:txBody>
      </p:sp>
      <p:pic>
        <p:nvPicPr>
          <p:cNvPr id="4" name="Picture 8" descr="0801_Eye-ExternalAnatomy_1.JPG                                 000164EAMacintosh HD                   ABA78158:"/>
          <p:cNvPicPr>
            <a:picLocks noChangeAspect="1" noChangeArrowheads="1"/>
          </p:cNvPicPr>
          <p:nvPr/>
        </p:nvPicPr>
        <p:blipFill>
          <a:blip r:embed="rId1">
            <a:extLst>
              <a:ext uri="{28A0092B-C50C-407E-A947-70E740481C1C}">
                <a14:useLocalDpi xmlns:a14="http://schemas.microsoft.com/office/drawing/2010/main" val="0"/>
              </a:ext>
            </a:extLst>
          </a:blip>
          <a:srcRect t="40985" b="2922"/>
          <a:stretch>
            <a:fillRect/>
          </a:stretch>
        </p:blipFill>
        <p:spPr bwMode="auto">
          <a:xfrm>
            <a:off x="3657600" y="2660650"/>
            <a:ext cx="53086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304800"/>
            <a:ext cx="8382000" cy="717550"/>
          </a:xfrm>
          <a:prstGeom prst="rect">
            <a:avLst/>
          </a:prstGeom>
          <a:noFill/>
          <a:ln w="9525">
            <a:noFill/>
            <a:miter lim="800000"/>
          </a:ln>
        </p:spPr>
        <p:txBody>
          <a:bodyPr>
            <a:spAutoFit/>
          </a:bodyPr>
          <a:lstStyle/>
          <a:p>
            <a:pPr marL="342900" indent="-342900" algn="ctr" fontAlgn="base">
              <a:spcBef>
                <a:spcPct val="20000"/>
              </a:spcBef>
              <a:spcAft>
                <a:spcPct val="0"/>
              </a:spcAft>
              <a:buClr>
                <a:srgbClr val="339933"/>
              </a:buClr>
              <a:tabLst>
                <a:tab pos="2743200" algn="l"/>
              </a:tabLst>
              <a:defRPr/>
            </a:pPr>
            <a:r>
              <a:rPr lang="en-US" sz="4100">
                <a:solidFill>
                  <a:srgbClr val="000099"/>
                </a:solidFill>
                <a:effectLst>
                  <a:outerShdw blurRad="38100" dist="38100" dir="2700000" algn="tl">
                    <a:srgbClr val="C0C0C0"/>
                  </a:outerShdw>
                </a:effectLst>
                <a:latin typeface="Arial" panose="02080604020202020204" pitchFamily="34" charset="0"/>
              </a:rPr>
              <a:t>Female Reproductive System</a:t>
            </a:r>
            <a:endParaRPr lang="en-US" sz="4100">
              <a:solidFill>
                <a:srgbClr val="000099"/>
              </a:solidFill>
              <a:effectLst>
                <a:outerShdw blurRad="38100" dist="38100" dir="2700000" algn="tl">
                  <a:srgbClr val="C0C0C0"/>
                </a:outerShdw>
              </a:effectLst>
              <a:latin typeface="Arial" panose="02080604020202020204" pitchFamily="34" charset="0"/>
            </a:endParaRPr>
          </a:p>
        </p:txBody>
      </p:sp>
      <p:sp>
        <p:nvSpPr>
          <p:cNvPr id="30723" name="Rectangle 3"/>
          <p:cNvSpPr>
            <a:spLocks noChangeArrowheads="1"/>
          </p:cNvSpPr>
          <p:nvPr/>
        </p:nvSpPr>
        <p:spPr bwMode="auto">
          <a:xfrm>
            <a:off x="7696200" y="6400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r" eaLnBrk="1" fontAlgn="base" hangingPunct="1">
              <a:spcBef>
                <a:spcPct val="0"/>
              </a:spcBef>
              <a:spcAft>
                <a:spcPct val="0"/>
              </a:spcAft>
            </a:pPr>
            <a:r>
              <a:rPr lang="en-US" altLang="en-US" sz="1600" i="1" smtClean="0">
                <a:solidFill>
                  <a:srgbClr val="000099"/>
                </a:solidFill>
                <a:latin typeface="Verdana" pitchFamily="34" charset="0"/>
              </a:rPr>
              <a:t>Slide 16.21b</a:t>
            </a:r>
            <a:endParaRPr lang="en-US" altLang="en-US" sz="4400" b="1" smtClean="0">
              <a:solidFill>
                <a:srgbClr val="000000"/>
              </a:solidFill>
            </a:endParaRPr>
          </a:p>
        </p:txBody>
      </p:sp>
      <p:sp>
        <p:nvSpPr>
          <p:cNvPr id="30724" name="Text Box 4"/>
          <p:cNvSpPr txBox="1">
            <a:spLocks noChangeArrowheads="1"/>
          </p:cNvSpPr>
          <p:nvPr/>
        </p:nvSpPr>
        <p:spPr bwMode="auto">
          <a:xfrm>
            <a:off x="304800" y="6461125"/>
            <a:ext cx="4246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fontAlgn="base">
              <a:spcBef>
                <a:spcPct val="0"/>
              </a:spcBef>
              <a:spcAft>
                <a:spcPct val="0"/>
              </a:spcAft>
            </a:pPr>
            <a:r>
              <a:rPr lang="en-US" altLang="en-US" sz="1000" smtClean="0">
                <a:solidFill>
                  <a:srgbClr val="000000"/>
                </a:solidFill>
                <a:latin typeface="Times" charset="0"/>
              </a:rPr>
              <a:t>Copyright © 2003 Pearson Education, Inc. publishing as Benjamin Cummings</a:t>
            </a:r>
            <a:endParaRPr lang="en-US" altLang="en-US" sz="1000" smtClean="0">
              <a:solidFill>
                <a:srgbClr val="000000"/>
              </a:solidFill>
              <a:latin typeface="Times" charset="0"/>
            </a:endParaRPr>
          </a:p>
        </p:txBody>
      </p:sp>
      <p:sp>
        <p:nvSpPr>
          <p:cNvPr id="30725" name="Rectangle 5"/>
          <p:cNvSpPr>
            <a:spLocks noChangeArrowheads="1"/>
          </p:cNvSpPr>
          <p:nvPr/>
        </p:nvSpPr>
        <p:spPr bwMode="auto">
          <a:xfrm>
            <a:off x="0" y="0"/>
            <a:ext cx="152400" cy="1295400"/>
          </a:xfrm>
          <a:prstGeom prst="rect">
            <a:avLst/>
          </a:prstGeom>
          <a:solidFill>
            <a:srgbClr val="009999"/>
          </a:solidFill>
          <a:ln w="25400">
            <a:solidFill>
              <a:srgbClr val="009999"/>
            </a:solidFill>
            <a:miter lim="800000"/>
          </a:ln>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lgn="ctr" fontAlgn="base">
              <a:spcBef>
                <a:spcPct val="0"/>
              </a:spcBef>
              <a:spcAft>
                <a:spcPct val="0"/>
              </a:spcAft>
            </a:pPr>
            <a:endParaRPr lang="en-US" altLang="en-US" smtClean="0">
              <a:solidFill>
                <a:srgbClr val="000000"/>
              </a:solidFill>
              <a:latin typeface="Times" charset="0"/>
            </a:endParaRPr>
          </a:p>
        </p:txBody>
      </p:sp>
      <p:sp>
        <p:nvSpPr>
          <p:cNvPr id="30726" name="Line 6"/>
          <p:cNvSpPr>
            <a:spLocks noChangeShapeType="1"/>
          </p:cNvSpPr>
          <p:nvPr/>
        </p:nvSpPr>
        <p:spPr bwMode="auto">
          <a:xfrm>
            <a:off x="152400" y="228600"/>
            <a:ext cx="8915400" cy="0"/>
          </a:xfrm>
          <a:prstGeom prst="line">
            <a:avLst/>
          </a:prstGeom>
          <a:noFill/>
          <a:ln w="38100">
            <a:solidFill>
              <a:srgbClr val="009999"/>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400" smtClean="0">
              <a:solidFill>
                <a:srgbClr val="000000"/>
              </a:solidFill>
            </a:endParaRPr>
          </a:p>
        </p:txBody>
      </p:sp>
      <p:pic>
        <p:nvPicPr>
          <p:cNvPr id="30727" name="Picture 7" descr="1608a_HumanFemaleRepOrgn_1.JPG                                 0001ABAFMacintosh HD                   ABA78158:"/>
          <p:cNvPicPr>
            <a:picLocks noChangeAspect="1" noChangeArrowheads="1"/>
          </p:cNvPicPr>
          <p:nvPr/>
        </p:nvPicPr>
        <p:blipFill>
          <a:blip r:embed="rId1">
            <a:extLst>
              <a:ext uri="{28A0092B-C50C-407E-A947-70E740481C1C}">
                <a14:useLocalDpi xmlns:a14="http://schemas.microsoft.com/office/drawing/2010/main" val="0"/>
              </a:ext>
            </a:extLst>
          </a:blip>
          <a:srcRect b="3743"/>
          <a:stretch>
            <a:fillRect/>
          </a:stretch>
        </p:blipFill>
        <p:spPr bwMode="auto">
          <a:xfrm>
            <a:off x="825500" y="1190625"/>
            <a:ext cx="74930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8"/>
          <p:cNvSpPr txBox="1">
            <a:spLocks noChangeArrowheads="1"/>
          </p:cNvSpPr>
          <p:nvPr/>
        </p:nvSpPr>
        <p:spPr bwMode="auto">
          <a:xfrm>
            <a:off x="6896100" y="5973763"/>
            <a:ext cx="1257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fontAlgn="base">
              <a:spcBef>
                <a:spcPct val="0"/>
              </a:spcBef>
              <a:spcAft>
                <a:spcPct val="0"/>
              </a:spcAft>
            </a:pPr>
            <a:r>
              <a:rPr lang="en-US" altLang="en-US" sz="1200" smtClean="0">
                <a:solidFill>
                  <a:srgbClr val="000000"/>
                </a:solidFill>
                <a:latin typeface="Arial" panose="02080604020202020204" pitchFamily="34" charset="0"/>
              </a:rPr>
              <a:t>Figure 16.8a</a:t>
            </a:r>
            <a:endParaRPr lang="en-US" altLang="en-US" sz="1200" smtClean="0">
              <a:solidFill>
                <a:srgbClr val="000000"/>
              </a:solidFill>
              <a:latin typeface="Arial" panose="0208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dissolve">
                                      <p:cBhvr>
                                        <p:cTn id="7" dur="500"/>
                                        <p:tgtEl>
                                          <p:spTgt spid="3072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Principles of first aid/Emergency care</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Triage-</a:t>
            </a:r>
            <a:r>
              <a:rPr lang="en-GB" dirty="0" smtClean="0"/>
              <a:t>Sort patients as per priority of risk potential</a:t>
            </a:r>
            <a:endParaRPr lang="en-GB" b="1" dirty="0" smtClean="0"/>
          </a:p>
          <a:p>
            <a:r>
              <a:rPr lang="en-GB" b="1" dirty="0" smtClean="0"/>
              <a:t>A- </a:t>
            </a:r>
            <a:r>
              <a:rPr lang="en-GB" dirty="0" smtClean="0"/>
              <a:t>Airway</a:t>
            </a:r>
            <a:endParaRPr lang="en-GB" b="1" dirty="0" smtClean="0"/>
          </a:p>
          <a:p>
            <a:r>
              <a:rPr lang="en-GB" b="1" dirty="0" smtClean="0"/>
              <a:t>B- </a:t>
            </a:r>
            <a:r>
              <a:rPr lang="en-GB" dirty="0" smtClean="0"/>
              <a:t>Breathing</a:t>
            </a:r>
            <a:endParaRPr lang="en-GB" b="1" dirty="0" smtClean="0"/>
          </a:p>
          <a:p>
            <a:r>
              <a:rPr lang="en-GB" b="1" dirty="0" smtClean="0"/>
              <a:t>C- </a:t>
            </a:r>
            <a:r>
              <a:rPr lang="en-GB" dirty="0" smtClean="0"/>
              <a:t>Circulation</a:t>
            </a:r>
            <a:endParaRPr lang="en-GB" b="1" dirty="0" smtClean="0"/>
          </a:p>
          <a:p>
            <a:r>
              <a:rPr lang="en-GB" b="1" dirty="0" smtClean="0"/>
              <a:t>D-</a:t>
            </a:r>
            <a:r>
              <a:rPr lang="en-GB" dirty="0" smtClean="0"/>
              <a:t>Disability</a:t>
            </a:r>
            <a:endParaRPr lang="en-GB" dirty="0" smtClean="0"/>
          </a:p>
          <a:p>
            <a:r>
              <a:rPr lang="en-GB" b="1" dirty="0" smtClean="0"/>
              <a:t>S- </a:t>
            </a:r>
            <a:r>
              <a:rPr lang="en-GB" dirty="0" smtClean="0"/>
              <a:t>Safety-The nurse must consider her safety in the process of helping a patient/use of personal protective equipment/waste management.</a:t>
            </a:r>
            <a:endParaRPr lang="en-GB" b="1"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fontAlgn="base">
              <a:spcBef>
                <a:spcPct val="20000"/>
              </a:spcBef>
              <a:spcAft>
                <a:spcPct val="0"/>
              </a:spcAft>
              <a:tabLst>
                <a:tab pos="2743200" algn="l"/>
              </a:tabLst>
            </a:pPr>
            <a:r>
              <a:rPr lang="en-US" sz="4100" dirty="0">
                <a:solidFill>
                  <a:srgbClr val="000099"/>
                </a:solidFill>
                <a:effectLst>
                  <a:outerShdw blurRad="38100" dist="38100" dir="2700000" algn="tl">
                    <a:srgbClr val="C0C0C0"/>
                  </a:outerShdw>
                </a:effectLst>
                <a:latin typeface="Arial" panose="02080604020202020204" pitchFamily="34" charset="0"/>
                <a:ea typeface="+mn-ea"/>
                <a:cs typeface="Arial" panose="02080604020202020204" pitchFamily="34" charset="0"/>
              </a:rPr>
              <a:t>Mouth (Oral Cavity) Anatomy </a:t>
            </a:r>
            <a:br>
              <a:rPr lang="en-US" sz="1800" dirty="0">
                <a:solidFill>
                  <a:prstClr val="black"/>
                </a:solidFill>
                <a:effectLst/>
                <a:latin typeface="Arial" panose="02080604020202020204" pitchFamily="34" charset="0"/>
                <a:ea typeface="+mn-ea"/>
                <a:cs typeface="Arial" panose="02080604020202020204" pitchFamily="34" charset="0"/>
              </a:rPr>
            </a:br>
            <a:endParaRPr lang="en-US" dirty="0"/>
          </a:p>
        </p:txBody>
      </p:sp>
      <p:sp>
        <p:nvSpPr>
          <p:cNvPr id="3" name="Content Placeholder 2"/>
          <p:cNvSpPr>
            <a:spLocks noGrp="1"/>
          </p:cNvSpPr>
          <p:nvPr>
            <p:ph idx="1"/>
          </p:nvPr>
        </p:nvSpPr>
        <p:spPr/>
        <p:txBody>
          <a:bodyPr/>
          <a:lstStyle/>
          <a:p>
            <a:r>
              <a:rPr lang="en-US" dirty="0" smtClean="0"/>
              <a:t>Foreign body</a:t>
            </a:r>
            <a:endParaRPr lang="en-US" dirty="0" smtClean="0"/>
          </a:p>
          <a:p>
            <a:pPr marL="82550" indent="0">
              <a:buNone/>
            </a:pPr>
            <a:r>
              <a:rPr lang="en-US" dirty="0" smtClean="0"/>
              <a:t>   In the throat</a:t>
            </a:r>
            <a:endParaRPr lang="en-US" dirty="0" smtClean="0"/>
          </a:p>
        </p:txBody>
      </p:sp>
      <p:pic>
        <p:nvPicPr>
          <p:cNvPr id="5" name="Picture 2"/>
          <p:cNvPicPr>
            <a:picLocks noChangeAspect="1" noChangeArrowheads="1"/>
          </p:cNvPicPr>
          <p:nvPr/>
        </p:nvPicPr>
        <p:blipFill>
          <a:blip r:embed="rId1"/>
          <a:srcRect r="36494" b="3244"/>
          <a:stretch>
            <a:fillRect/>
          </a:stretch>
        </p:blipFill>
        <p:spPr bwMode="auto">
          <a:xfrm>
            <a:off x="4876800" y="1828800"/>
            <a:ext cx="3609975" cy="3962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Primary survey</a:t>
            </a:r>
            <a:endParaRPr lang="en-GB" b="1" dirty="0"/>
          </a:p>
        </p:txBody>
      </p:sp>
      <p:sp>
        <p:nvSpPr>
          <p:cNvPr id="3" name="Content Placeholder 2"/>
          <p:cNvSpPr>
            <a:spLocks noGrp="1"/>
          </p:cNvSpPr>
          <p:nvPr>
            <p:ph idx="1"/>
          </p:nvPr>
        </p:nvSpPr>
        <p:spPr/>
        <p:txBody>
          <a:bodyPr>
            <a:normAutofit/>
          </a:bodyPr>
          <a:lstStyle/>
          <a:p>
            <a:pPr algn="just"/>
            <a:r>
              <a:rPr lang="en-GB" b="1" dirty="0" smtClean="0">
                <a:latin typeface="Times New Roman" charset="0"/>
                <a:cs typeface="Times New Roman" charset="0"/>
              </a:rPr>
              <a:t>Primary Survey- </a:t>
            </a:r>
            <a:r>
              <a:rPr lang="en-GB" dirty="0" smtClean="0">
                <a:latin typeface="Times New Roman" charset="0"/>
                <a:cs typeface="Times New Roman" charset="0"/>
              </a:rPr>
              <a:t>the initial quick assessment done on the patient to establish the medical problem and start care.</a:t>
            </a:r>
            <a:endParaRPr lang="en-GB" dirty="0" smtClean="0">
              <a:latin typeface="Times New Roman" charset="0"/>
              <a:cs typeface="Times New Roman" charset="0"/>
            </a:endParaRPr>
          </a:p>
          <a:p>
            <a:pPr algn="just"/>
            <a:r>
              <a:rPr lang="en-GB" dirty="0" smtClean="0">
                <a:latin typeface="Times New Roman" charset="0"/>
                <a:cs typeface="Times New Roman" charset="0"/>
              </a:rPr>
              <a:t>Take a quick history, collect crucial initial data: vital signs, neurologic assessment findings, and diagnostic data as necessary. </a:t>
            </a:r>
            <a:endParaRPr lang="en-GB" dirty="0" smtClean="0">
              <a:latin typeface="Times New Roman" charset="0"/>
              <a:cs typeface="Times New Roman" charset="0"/>
            </a:endParaRPr>
          </a:p>
          <a:p>
            <a:pPr algn="just"/>
            <a:endParaRPr lang="en-GB" dirty="0" smtClean="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                       DR.ABCD</a:t>
            </a:r>
            <a:endParaRPr lang="en-US" b="1" dirty="0" smtClean="0"/>
          </a:p>
          <a:p>
            <a:pPr marL="0" indent="0">
              <a:buNone/>
            </a:pPr>
            <a:r>
              <a:rPr lang="en-US" b="1" dirty="0" smtClean="0"/>
              <a:t>D</a:t>
            </a:r>
            <a:r>
              <a:rPr lang="en-US" dirty="0" smtClean="0"/>
              <a:t>- danger; protect yourself and the client</a:t>
            </a:r>
            <a:endParaRPr lang="en-US" dirty="0" smtClean="0"/>
          </a:p>
          <a:p>
            <a:pPr marL="0" indent="0">
              <a:buNone/>
            </a:pPr>
            <a:r>
              <a:rPr lang="en-US" b="1" dirty="0" smtClean="0"/>
              <a:t>R</a:t>
            </a:r>
            <a:r>
              <a:rPr lang="en-US" dirty="0" smtClean="0"/>
              <a:t>- response; call the patient ‘MR/MRS can you hear me”</a:t>
            </a:r>
            <a:endParaRPr lang="en-US" dirty="0" smtClean="0"/>
          </a:p>
          <a:p>
            <a:pPr marL="0" indent="0">
              <a:buNone/>
            </a:pPr>
            <a:r>
              <a:rPr lang="en-US" b="1" dirty="0" smtClean="0"/>
              <a:t>A</a:t>
            </a:r>
            <a:r>
              <a:rPr lang="en-US" dirty="0" smtClean="0"/>
              <a:t>- airway; positioning &amp; spine stabilization, suctioning, intubation</a:t>
            </a:r>
            <a:endParaRPr lang="en-US" dirty="0" smtClean="0"/>
          </a:p>
          <a:p>
            <a:pPr marL="0" indent="0">
              <a:buNone/>
            </a:pPr>
            <a:r>
              <a:rPr lang="en-US" b="1" dirty="0" smtClean="0"/>
              <a:t>B</a:t>
            </a:r>
            <a:r>
              <a:rPr lang="en-US" dirty="0" smtClean="0"/>
              <a:t>- breathing; assess, look, listen feel, oxygen, mechanical ventilation</a:t>
            </a:r>
            <a:endParaRPr lang="en-US" dirty="0" smtClean="0"/>
          </a:p>
          <a:p>
            <a:pPr marL="0" indent="0">
              <a:buNone/>
            </a:pPr>
            <a:r>
              <a:rPr lang="en-US" b="1" dirty="0" smtClean="0"/>
              <a:t>C</a:t>
            </a:r>
            <a:r>
              <a:rPr lang="en-US" dirty="0" smtClean="0"/>
              <a:t>- circulation; inverted J</a:t>
            </a:r>
            <a:endParaRPr lang="en-US" dirty="0" smtClean="0"/>
          </a:p>
          <a:p>
            <a:pPr marL="0" indent="0">
              <a:buNone/>
            </a:pPr>
            <a:r>
              <a:rPr lang="en-US" b="1" dirty="0" smtClean="0"/>
              <a:t>D</a:t>
            </a:r>
            <a:r>
              <a:rPr lang="en-US" dirty="0" smtClean="0"/>
              <a:t>- defibrillation/ deformity, shocking patient at QRS,     ventricular tachycardia.  </a:t>
            </a:r>
            <a:endParaRPr lang="en-US" dirty="0" smtClean="0"/>
          </a:p>
          <a:p>
            <a:pPr marL="0" indent="0">
              <a:buNone/>
            </a:pPr>
            <a:r>
              <a:rPr lang="en-US" b="1" dirty="0" smtClean="0"/>
              <a:t>S</a:t>
            </a:r>
            <a:r>
              <a:rPr lang="en-US" dirty="0" smtClean="0"/>
              <a:t>- safety; consider infection prevention at every stage.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 alert, is the patient conscious, </a:t>
            </a:r>
            <a:endParaRPr lang="en-US" dirty="0" smtClean="0"/>
          </a:p>
          <a:p>
            <a:pPr marL="0" indent="0">
              <a:buNone/>
            </a:pPr>
            <a:r>
              <a:rPr lang="en-US" b="1" dirty="0" smtClean="0"/>
              <a:t>V</a:t>
            </a:r>
            <a:r>
              <a:rPr lang="en-US" dirty="0" smtClean="0"/>
              <a:t>- voice, the patient response to voice when called.</a:t>
            </a:r>
            <a:endParaRPr lang="en-US" dirty="0" smtClean="0"/>
          </a:p>
          <a:p>
            <a:pPr marL="0" indent="0">
              <a:buNone/>
            </a:pPr>
            <a:r>
              <a:rPr lang="en-US" b="1" dirty="0" smtClean="0"/>
              <a:t>P</a:t>
            </a:r>
            <a:r>
              <a:rPr lang="en-US" dirty="0" smtClean="0"/>
              <a:t>- pain, the patient responds when pain is inflicted</a:t>
            </a:r>
            <a:endParaRPr lang="en-US" dirty="0" smtClean="0"/>
          </a:p>
          <a:p>
            <a:pPr marL="0" indent="0">
              <a:buNone/>
            </a:pPr>
            <a:r>
              <a:rPr lang="en-US" b="1" dirty="0" smtClean="0"/>
              <a:t>U</a:t>
            </a:r>
            <a:r>
              <a:rPr lang="en-US" dirty="0" smtClean="0"/>
              <a:t>- unresponsive, the patient is in coma and doesn’t respond to stimuli.</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charset="0"/>
                <a:cs typeface="Times New Roman" charset="0"/>
              </a:rPr>
              <a:t>Secondary survey</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latin typeface="Times New Roman" charset="0"/>
                <a:cs typeface="Times New Roman" charset="0"/>
              </a:rPr>
              <a:t>Secondary survey-detailed assessment of the patient after he has been stabilized. </a:t>
            </a:r>
            <a:endParaRPr lang="en-GB" dirty="0" smtClean="0">
              <a:latin typeface="Times New Roman" charset="0"/>
              <a:cs typeface="Times New Roman" charset="0"/>
            </a:endParaRPr>
          </a:p>
          <a:p>
            <a:pPr algn="just"/>
            <a:r>
              <a:rPr lang="en-GB" b="1" dirty="0" smtClean="0">
                <a:latin typeface="Times New Roman" charset="0"/>
                <a:cs typeface="Times New Roman" charset="0"/>
              </a:rPr>
              <a:t>Use the following acronym during secondary survey assessment-</a:t>
            </a:r>
            <a:r>
              <a:rPr lang="en-GB" dirty="0" smtClean="0">
                <a:latin typeface="Times New Roman" charset="0"/>
                <a:cs typeface="Times New Roman" charset="0"/>
              </a:rPr>
              <a:t> SAMPLE</a:t>
            </a:r>
            <a:endParaRPr lang="en-GB" dirty="0" smtClean="0">
              <a:latin typeface="Times New Roman" charset="0"/>
              <a:cs typeface="Times New Roman" charset="0"/>
            </a:endParaRPr>
          </a:p>
          <a:p>
            <a:pPr algn="just"/>
            <a:r>
              <a:rPr lang="en-GB" b="1" dirty="0" smtClean="0">
                <a:latin typeface="Times New Roman" charset="0"/>
                <a:cs typeface="Times New Roman" charset="0"/>
              </a:rPr>
              <a:t>S</a:t>
            </a:r>
            <a:r>
              <a:rPr lang="en-GB" dirty="0" smtClean="0">
                <a:latin typeface="Times New Roman" charset="0"/>
                <a:cs typeface="Times New Roman" charset="0"/>
              </a:rPr>
              <a:t>igns and symptoms</a:t>
            </a:r>
            <a:endParaRPr lang="en-GB" b="1" dirty="0" smtClean="0">
              <a:latin typeface="Times New Roman" charset="0"/>
              <a:cs typeface="Times New Roman" charset="0"/>
            </a:endParaRPr>
          </a:p>
          <a:p>
            <a:pPr algn="just"/>
            <a:r>
              <a:rPr lang="en-GB" b="1" dirty="0" smtClean="0">
                <a:latin typeface="Times New Roman" charset="0"/>
                <a:cs typeface="Times New Roman" charset="0"/>
              </a:rPr>
              <a:t>A</a:t>
            </a:r>
            <a:r>
              <a:rPr lang="en-GB" dirty="0" smtClean="0">
                <a:latin typeface="Times New Roman" charset="0"/>
                <a:cs typeface="Times New Roman" charset="0"/>
              </a:rPr>
              <a:t>llergies</a:t>
            </a:r>
            <a:endParaRPr lang="en-GB" dirty="0" smtClean="0">
              <a:latin typeface="Times New Roman" charset="0"/>
              <a:cs typeface="Times New Roman" charset="0"/>
            </a:endParaRPr>
          </a:p>
          <a:p>
            <a:pPr algn="just"/>
            <a:r>
              <a:rPr lang="en-GB" b="1" dirty="0" smtClean="0">
                <a:latin typeface="Times New Roman" charset="0"/>
                <a:cs typeface="Times New Roman" charset="0"/>
              </a:rPr>
              <a:t>M</a:t>
            </a:r>
            <a:r>
              <a:rPr lang="en-GB" dirty="0" smtClean="0">
                <a:latin typeface="Times New Roman" charset="0"/>
                <a:cs typeface="Times New Roman" charset="0"/>
              </a:rPr>
              <a:t>edicines</a:t>
            </a:r>
            <a:endParaRPr lang="en-GB" dirty="0" smtClean="0">
              <a:latin typeface="Times New Roman" charset="0"/>
              <a:cs typeface="Times New Roman" charset="0"/>
            </a:endParaRPr>
          </a:p>
          <a:p>
            <a:pPr algn="just"/>
            <a:r>
              <a:rPr lang="en-GB" b="1" dirty="0" smtClean="0">
                <a:latin typeface="Times New Roman" charset="0"/>
                <a:cs typeface="Times New Roman" charset="0"/>
              </a:rPr>
              <a:t>P</a:t>
            </a:r>
            <a:r>
              <a:rPr lang="en-GB" dirty="0" smtClean="0">
                <a:latin typeface="Times New Roman" charset="0"/>
                <a:cs typeface="Times New Roman" charset="0"/>
              </a:rPr>
              <a:t>revious medical/surgical history</a:t>
            </a:r>
            <a:endParaRPr lang="en-GB" dirty="0" smtClean="0">
              <a:latin typeface="Times New Roman" charset="0"/>
              <a:cs typeface="Times New Roman" charset="0"/>
            </a:endParaRPr>
          </a:p>
          <a:p>
            <a:pPr algn="just"/>
            <a:r>
              <a:rPr lang="en-GB" b="1" dirty="0" smtClean="0">
                <a:latin typeface="Times New Roman" charset="0"/>
                <a:cs typeface="Times New Roman" charset="0"/>
              </a:rPr>
              <a:t>L</a:t>
            </a:r>
            <a:r>
              <a:rPr lang="en-GB" dirty="0" smtClean="0">
                <a:latin typeface="Times New Roman" charset="0"/>
                <a:cs typeface="Times New Roman" charset="0"/>
              </a:rPr>
              <a:t>ast meal eaten and quantity</a:t>
            </a:r>
            <a:endParaRPr lang="en-GB" dirty="0" smtClean="0">
              <a:latin typeface="Times New Roman" charset="0"/>
              <a:cs typeface="Times New Roman" charset="0"/>
            </a:endParaRPr>
          </a:p>
          <a:p>
            <a:pPr algn="just"/>
            <a:r>
              <a:rPr lang="en-GB" b="1" dirty="0" smtClean="0">
                <a:latin typeface="Times New Roman" charset="0"/>
                <a:cs typeface="Times New Roman" charset="0"/>
              </a:rPr>
              <a:t>E</a:t>
            </a:r>
            <a:r>
              <a:rPr lang="en-GB" dirty="0" smtClean="0">
                <a:latin typeface="Times New Roman" charset="0"/>
                <a:cs typeface="Times New Roman" charset="0"/>
              </a:rPr>
              <a:t>vents, history</a:t>
            </a:r>
            <a:endParaRPr lang="en-GB" dirty="0" smtClean="0">
              <a:latin typeface="Times New Roman" charset="0"/>
              <a:cs typeface="Times New Roman" charset="0"/>
            </a:endParaRPr>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a:t>
            </a:r>
            <a:r>
              <a:rPr lang="en-US" dirty="0" smtClean="0"/>
              <a:t>eformities</a:t>
            </a:r>
            <a:endParaRPr lang="en-US" dirty="0" smtClean="0"/>
          </a:p>
          <a:p>
            <a:pPr marL="0" indent="0">
              <a:buNone/>
            </a:pPr>
            <a:r>
              <a:rPr lang="en-US" b="1" dirty="0" smtClean="0"/>
              <a:t>C</a:t>
            </a:r>
            <a:r>
              <a:rPr lang="en-US" dirty="0" smtClean="0"/>
              <a:t>ontusions</a:t>
            </a:r>
            <a:endParaRPr lang="en-US" dirty="0" smtClean="0"/>
          </a:p>
          <a:p>
            <a:pPr marL="0" indent="0">
              <a:buNone/>
            </a:pPr>
            <a:r>
              <a:rPr lang="en-US" b="1" dirty="0" smtClean="0"/>
              <a:t>A</a:t>
            </a:r>
            <a:r>
              <a:rPr lang="en-US" dirty="0" smtClean="0"/>
              <a:t>blations- change in color</a:t>
            </a:r>
            <a:endParaRPr lang="en-US" dirty="0" smtClean="0"/>
          </a:p>
          <a:p>
            <a:pPr marL="0" indent="0">
              <a:buNone/>
            </a:pPr>
            <a:r>
              <a:rPr lang="en-US" b="1" dirty="0" smtClean="0"/>
              <a:t>P</a:t>
            </a:r>
            <a:r>
              <a:rPr lang="en-US" dirty="0" smtClean="0"/>
              <a:t>enetrations/ punctures</a:t>
            </a:r>
            <a:endParaRPr lang="en-US" dirty="0" smtClean="0"/>
          </a:p>
          <a:p>
            <a:pPr marL="0" indent="0">
              <a:buNone/>
            </a:pPr>
            <a:r>
              <a:rPr lang="en-US" b="1" dirty="0" smtClean="0"/>
              <a:t>B</a:t>
            </a:r>
            <a:r>
              <a:rPr lang="en-US" dirty="0" smtClean="0"/>
              <a:t>urns</a:t>
            </a:r>
            <a:endParaRPr lang="en-US" dirty="0" smtClean="0"/>
          </a:p>
          <a:p>
            <a:pPr marL="0" indent="0">
              <a:buNone/>
            </a:pPr>
            <a:r>
              <a:rPr lang="en-US" b="1" dirty="0" smtClean="0"/>
              <a:t>T</a:t>
            </a:r>
            <a:r>
              <a:rPr lang="en-US" dirty="0" smtClean="0"/>
              <a:t>enderness</a:t>
            </a:r>
            <a:endParaRPr lang="en-US" dirty="0" smtClean="0"/>
          </a:p>
          <a:p>
            <a:pPr marL="0" indent="0">
              <a:buNone/>
            </a:pPr>
            <a:r>
              <a:rPr lang="en-US" b="1" dirty="0" smtClean="0"/>
              <a:t>L</a:t>
            </a:r>
            <a:r>
              <a:rPr lang="en-US" dirty="0" smtClean="0"/>
              <a:t>acerations</a:t>
            </a:r>
            <a:endParaRPr lang="en-US" dirty="0" smtClean="0"/>
          </a:p>
          <a:p>
            <a:pPr marL="0" indent="0">
              <a:buNone/>
            </a:pPr>
            <a:r>
              <a:rPr lang="en-US" b="1" dirty="0" smtClean="0"/>
              <a:t>S</a:t>
            </a:r>
            <a:r>
              <a:rPr lang="en-US" dirty="0" smtClean="0"/>
              <a:t>wellings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Secondary survey cont’…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latin typeface="Times New Roman" charset="0"/>
                <a:cs typeface="Times New Roman" charset="0"/>
              </a:rPr>
              <a:t>Obtain a complete health history </a:t>
            </a:r>
            <a:endParaRPr lang="en-GB" dirty="0" smtClean="0">
              <a:latin typeface="Times New Roman" charset="0"/>
              <a:cs typeface="Times New Roman" charset="0"/>
            </a:endParaRPr>
          </a:p>
          <a:p>
            <a:r>
              <a:rPr lang="en-GB" dirty="0" smtClean="0">
                <a:latin typeface="Times New Roman" charset="0"/>
                <a:cs typeface="Times New Roman" charset="0"/>
              </a:rPr>
              <a:t>P/E; head-to-toe assessment-examination,</a:t>
            </a:r>
            <a:endParaRPr lang="en-GB" dirty="0" smtClean="0">
              <a:latin typeface="Times New Roman" charset="0"/>
              <a:cs typeface="Times New Roman" charset="0"/>
            </a:endParaRPr>
          </a:p>
          <a:p>
            <a:r>
              <a:rPr lang="en-GB" dirty="0">
                <a:latin typeface="Times New Roman" charset="0"/>
                <a:cs typeface="Times New Roman" charset="0"/>
              </a:rPr>
              <a:t>D</a:t>
            </a:r>
            <a:r>
              <a:rPr lang="en-GB" dirty="0" smtClean="0">
                <a:latin typeface="Times New Roman" charset="0"/>
                <a:cs typeface="Times New Roman" charset="0"/>
              </a:rPr>
              <a:t>iagnostic and laboratory testing and other advanced medical procedures included in the secondary survey.</a:t>
            </a:r>
            <a:endParaRPr lang="en-GB" dirty="0" smtClean="0">
              <a:latin typeface="Times New Roman" charset="0"/>
              <a:cs typeface="Times New Roman" charset="0"/>
            </a:endParaRPr>
          </a:p>
          <a:p>
            <a:r>
              <a:rPr lang="en-GB" dirty="0" smtClean="0">
                <a:latin typeface="Times New Roman" charset="0"/>
                <a:cs typeface="Times New Roman" charset="0"/>
              </a:rPr>
              <a:t>The following questions reflect the minimum information that should be obtained from the patient or from the person who accompanied the patient to the ED and document all the responses  </a:t>
            </a:r>
            <a:endParaRPr lang="en-GB" dirty="0" smtClean="0">
              <a:latin typeface="Times New Roman" charset="0"/>
              <a:cs typeface="Times New Roman" charset="0"/>
            </a:endParaRPr>
          </a:p>
          <a:p>
            <a:pPr>
              <a:buNone/>
            </a:pPr>
            <a:r>
              <a:rPr lang="en-GB" dirty="0" smtClean="0">
                <a:latin typeface="Times New Roman" charset="0"/>
                <a:cs typeface="Times New Roman" charset="0"/>
              </a:rPr>
              <a:t>   for reference.</a:t>
            </a:r>
            <a:endParaRPr lang="en-GB" dirty="0" smtClean="0">
              <a:latin typeface="Times New Roman" charset="0"/>
              <a:cs typeface="Times New Roman" charset="0"/>
            </a:endParaRPr>
          </a:p>
          <a:p>
            <a:pPr marL="0" indent="0">
              <a:buNone/>
            </a:pP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Secondary survey cont’…</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smtClean="0">
                <a:latin typeface="Times New Roman" charset="0"/>
                <a:cs typeface="Times New Roman" charset="0"/>
              </a:rPr>
              <a:t>What were the circumstances, precipitating events, location, and time of the injury or illness?</a:t>
            </a:r>
            <a:endParaRPr lang="en-GB" dirty="0" smtClean="0">
              <a:latin typeface="Times New Roman" charset="0"/>
              <a:cs typeface="Times New Roman" charset="0"/>
            </a:endParaRPr>
          </a:p>
          <a:p>
            <a:pPr algn="just"/>
            <a:r>
              <a:rPr lang="en-GB" dirty="0" smtClean="0">
                <a:latin typeface="Times New Roman" charset="0"/>
                <a:cs typeface="Times New Roman" charset="0"/>
              </a:rPr>
              <a:t> When did the symptoms appear?</a:t>
            </a:r>
            <a:endParaRPr lang="en-GB" dirty="0" smtClean="0">
              <a:latin typeface="Times New Roman" charset="0"/>
              <a:cs typeface="Times New Roman" charset="0"/>
            </a:endParaRPr>
          </a:p>
          <a:p>
            <a:pPr algn="just"/>
            <a:r>
              <a:rPr lang="en-GB" dirty="0" smtClean="0">
                <a:latin typeface="Times New Roman" charset="0"/>
                <a:cs typeface="Times New Roman" charset="0"/>
              </a:rPr>
              <a:t> Was the patient unconscious after the injury or onset of  illness?</a:t>
            </a:r>
            <a:endParaRPr lang="en-GB" dirty="0" smtClean="0">
              <a:latin typeface="Times New Roman" charset="0"/>
              <a:cs typeface="Times New Roman" charset="0"/>
            </a:endParaRPr>
          </a:p>
          <a:p>
            <a:pPr algn="just"/>
            <a:r>
              <a:rPr lang="en-GB" dirty="0" smtClean="0">
                <a:latin typeface="Times New Roman" charset="0"/>
                <a:cs typeface="Times New Roman" charset="0"/>
              </a:rPr>
              <a:t> How did the patient get to the hospital?</a:t>
            </a:r>
            <a:endParaRPr lang="en-GB" dirty="0" smtClean="0">
              <a:latin typeface="Times New Roman" charset="0"/>
              <a:cs typeface="Times New Roman" charset="0"/>
            </a:endParaRPr>
          </a:p>
          <a:p>
            <a:pPr algn="just"/>
            <a:r>
              <a:rPr lang="en-GB" dirty="0" smtClean="0">
                <a:latin typeface="Times New Roman" charset="0"/>
                <a:cs typeface="Times New Roman" charset="0"/>
              </a:rPr>
              <a:t>What was the health status of the patient before the injury or  illness?</a:t>
            </a:r>
            <a:endParaRPr lang="en-GB" dirty="0" smtClean="0">
              <a:latin typeface="Times New Roman" charset="0"/>
              <a:cs typeface="Times New Roman" charset="0"/>
            </a:endParaRPr>
          </a:p>
          <a:p>
            <a:pPr algn="just"/>
            <a:r>
              <a:rPr lang="en-GB" dirty="0" smtClean="0">
                <a:latin typeface="Times New Roman" charset="0"/>
                <a:cs typeface="Times New Roman" charset="0"/>
              </a:rPr>
              <a:t> Is there a medical or surgical history,  a history of admissions to the hospital?</a:t>
            </a:r>
            <a:endParaRPr lang="en-GB" dirty="0" smtClean="0">
              <a:latin typeface="Times New Roman" charset="0"/>
              <a:cs typeface="Times New Roman" charset="0"/>
            </a:endParaRPr>
          </a:p>
          <a:p>
            <a:pPr algn="just">
              <a:buNone/>
            </a:pPr>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Possible questions cont’…</a:t>
            </a:r>
            <a:endParaRPr lang="en-GB" b="1" dirty="0"/>
          </a:p>
        </p:txBody>
      </p:sp>
      <p:sp>
        <p:nvSpPr>
          <p:cNvPr id="3" name="Content Placeholder 2"/>
          <p:cNvSpPr>
            <a:spLocks noGrp="1"/>
          </p:cNvSpPr>
          <p:nvPr>
            <p:ph idx="1"/>
          </p:nvPr>
        </p:nvSpPr>
        <p:spPr/>
        <p:txBody>
          <a:bodyPr>
            <a:normAutofit fontScale="92500" lnSpcReduction="20000"/>
          </a:bodyPr>
          <a:lstStyle/>
          <a:p>
            <a:pPr algn="just"/>
            <a:r>
              <a:rPr lang="en-GB" dirty="0" smtClean="0">
                <a:latin typeface="Times New Roman" charset="0"/>
                <a:cs typeface="Times New Roman" charset="0"/>
              </a:rPr>
              <a:t>Is the patient currently taking any medications, especially hormones, insulin, digitalis, anticoagulants?</a:t>
            </a:r>
            <a:endParaRPr lang="en-GB" dirty="0" smtClean="0">
              <a:latin typeface="Times New Roman" charset="0"/>
              <a:cs typeface="Times New Roman" charset="0"/>
            </a:endParaRPr>
          </a:p>
          <a:p>
            <a:pPr algn="just"/>
            <a:r>
              <a:rPr lang="en-GB" dirty="0" smtClean="0">
                <a:latin typeface="Times New Roman" charset="0"/>
                <a:cs typeface="Times New Roman" charset="0"/>
              </a:rPr>
              <a:t> Does the patient have any allergies, if so, what are they?</a:t>
            </a:r>
            <a:endParaRPr lang="en-GB" dirty="0" smtClean="0">
              <a:latin typeface="Times New Roman" charset="0"/>
              <a:cs typeface="Times New Roman" charset="0"/>
            </a:endParaRPr>
          </a:p>
          <a:p>
            <a:pPr algn="just"/>
            <a:r>
              <a:rPr lang="en-GB" dirty="0" smtClean="0">
                <a:latin typeface="Times New Roman" charset="0"/>
                <a:cs typeface="Times New Roman" charset="0"/>
              </a:rPr>
              <a:t>Does the patient have any bleeding tendencies?</a:t>
            </a:r>
            <a:endParaRPr lang="en-GB" dirty="0" smtClean="0">
              <a:latin typeface="Times New Roman" charset="0"/>
              <a:cs typeface="Times New Roman" charset="0"/>
            </a:endParaRPr>
          </a:p>
          <a:p>
            <a:pPr algn="just"/>
            <a:r>
              <a:rPr lang="en-GB" dirty="0" smtClean="0">
                <a:latin typeface="Times New Roman" charset="0"/>
                <a:cs typeface="Times New Roman" charset="0"/>
              </a:rPr>
              <a:t>When was the last meal eaten and the quantity  taken? (This is important if general anaesthesia is to be used or if the patient is unconscious, or in suspected poison)</a:t>
            </a:r>
            <a:endParaRPr lang="en-GB" dirty="0" smtClean="0">
              <a:latin typeface="Times New Roman" charset="0"/>
              <a:cs typeface="Times New Roman" charset="0"/>
            </a:endParaRPr>
          </a:p>
          <a:p>
            <a:pPr algn="just">
              <a:buNone/>
            </a:pPr>
            <a:r>
              <a:rPr lang="en-GB" dirty="0" smtClean="0">
                <a:latin typeface="Times New Roman" charset="0"/>
                <a:cs typeface="Times New Roman" charset="0"/>
              </a:rPr>
              <a:t> </a:t>
            </a:r>
            <a:endParaRPr lang="en-GB" dirty="0" smtClean="0">
              <a:latin typeface="Times New Roman" charset="0"/>
              <a:cs typeface="Times New Roman" charset="0"/>
            </a:endParaRPr>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r>
              <a:rPr lang="en-US" dirty="0" smtClean="0"/>
              <a:t>Overview of trauma and emergency</a:t>
            </a:r>
            <a:endParaRPr lang="en-US" dirty="0" smtClean="0"/>
          </a:p>
          <a:p>
            <a:r>
              <a:rPr lang="en-US" dirty="0" smtClean="0"/>
              <a:t>Principles of first Aid/ emergency care</a:t>
            </a:r>
            <a:endParaRPr lang="en-US" dirty="0" smtClean="0"/>
          </a:p>
          <a:p>
            <a:r>
              <a:rPr lang="en-US" dirty="0" smtClean="0"/>
              <a:t>Common emergencies and their First Aid </a:t>
            </a:r>
            <a:endParaRPr lang="en-US" dirty="0" smtClean="0"/>
          </a:p>
          <a:p>
            <a:r>
              <a:rPr lang="en-US" dirty="0" smtClean="0"/>
              <a:t>(</a:t>
            </a:r>
            <a:r>
              <a:rPr lang="en-GB" dirty="0" smtClean="0"/>
              <a:t>Asphyxia, Near drowning, Wound</a:t>
            </a:r>
            <a:r>
              <a:rPr lang="en-GB" dirty="0"/>
              <a:t>/ haemorrhages Epistaxis </a:t>
            </a:r>
            <a:r>
              <a:rPr lang="en-GB" dirty="0" smtClean="0"/>
              <a:t>, Anaphylaxis, Shock, </a:t>
            </a:r>
            <a:r>
              <a:rPr lang="en-GB" dirty="0"/>
              <a:t>Fracture </a:t>
            </a:r>
            <a:r>
              <a:rPr lang="en-GB" dirty="0" smtClean="0"/>
              <a:t>,Injured </a:t>
            </a:r>
            <a:r>
              <a:rPr lang="en-GB" dirty="0"/>
              <a:t>ligaments and </a:t>
            </a:r>
            <a:r>
              <a:rPr lang="en-GB" dirty="0" smtClean="0"/>
              <a:t>muscles, Poisoning</a:t>
            </a:r>
            <a:r>
              <a:rPr lang="en-GB" dirty="0"/>
              <a:t>, Bites and </a:t>
            </a:r>
            <a:r>
              <a:rPr lang="en-GB" dirty="0" smtClean="0"/>
              <a:t>Stings, Burns </a:t>
            </a:r>
            <a:r>
              <a:rPr lang="en-GB" dirty="0"/>
              <a:t>and </a:t>
            </a:r>
            <a:r>
              <a:rPr lang="en-GB" dirty="0" smtClean="0"/>
              <a:t>Scalds, Unconsciousness, Foreign bodies)</a:t>
            </a:r>
            <a:endParaRPr lang="en-GB" dirty="0"/>
          </a:p>
          <a:p>
            <a:pPr marL="8255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Common Emergencies And Their First Aid</a:t>
            </a:r>
            <a:r>
              <a:rPr lang="en-GB" dirty="0" smtClean="0"/>
              <a:t>:</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Asphyxia </a:t>
            </a:r>
            <a:endParaRPr lang="en-GB" dirty="0" smtClean="0"/>
          </a:p>
          <a:p>
            <a:r>
              <a:rPr lang="en-GB" dirty="0" smtClean="0"/>
              <a:t>Near drowning</a:t>
            </a:r>
            <a:endParaRPr lang="en-GB" dirty="0" smtClean="0"/>
          </a:p>
          <a:p>
            <a:r>
              <a:rPr lang="en-GB" dirty="0" smtClean="0"/>
              <a:t> Wound/ haemorrhages Epistaxis </a:t>
            </a:r>
            <a:endParaRPr lang="en-GB" dirty="0" smtClean="0"/>
          </a:p>
          <a:p>
            <a:r>
              <a:rPr lang="en-GB" dirty="0" smtClean="0"/>
              <a:t>Anaphylaxis</a:t>
            </a:r>
            <a:endParaRPr lang="en-GB" dirty="0" smtClean="0"/>
          </a:p>
          <a:p>
            <a:r>
              <a:rPr lang="en-GB" dirty="0" smtClean="0"/>
              <a:t>Shock</a:t>
            </a:r>
            <a:endParaRPr lang="en-GB" dirty="0" smtClean="0"/>
          </a:p>
          <a:p>
            <a:r>
              <a:rPr lang="en-GB" dirty="0" smtClean="0"/>
              <a:t> Fracture </a:t>
            </a:r>
            <a:endParaRPr lang="en-GB" dirty="0" smtClean="0"/>
          </a:p>
          <a:p>
            <a:r>
              <a:rPr lang="en-GB" dirty="0" smtClean="0"/>
              <a:t>Injured ligaments and muscles </a:t>
            </a:r>
            <a:endParaRPr lang="en-GB" dirty="0" smtClean="0"/>
          </a:p>
          <a:p>
            <a:r>
              <a:rPr lang="en-GB" dirty="0" smtClean="0"/>
              <a:t>Poisoning, Bites and Stings</a:t>
            </a:r>
            <a:endParaRPr lang="en-GB" dirty="0" smtClean="0"/>
          </a:p>
          <a:p>
            <a:r>
              <a:rPr lang="en-GB" dirty="0" smtClean="0"/>
              <a:t> Burns and Scalds </a:t>
            </a:r>
            <a:endParaRPr lang="en-GB" dirty="0" smtClean="0"/>
          </a:p>
          <a:p>
            <a:r>
              <a:rPr lang="en-GB" dirty="0" smtClean="0"/>
              <a:t>Unconsciousness</a:t>
            </a:r>
            <a:endParaRPr lang="en-GB" dirty="0" smtClean="0"/>
          </a:p>
          <a:p>
            <a:r>
              <a:rPr lang="en-GB" dirty="0" smtClean="0"/>
              <a:t>Foreign bodies</a:t>
            </a:r>
            <a:endParaRPr lang="en-GB" dirty="0" smtClean="0"/>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cap="none" dirty="0" smtClean="0">
                <a:effectLst/>
              </a:rPr>
              <a:t>Burns</a:t>
            </a:r>
            <a:br>
              <a:rPr lang="en-US" b="0" cap="none" dirty="0" smtClean="0">
                <a:effectLst/>
              </a:rPr>
            </a:br>
            <a:r>
              <a:rPr lang="en-US" b="0" cap="none" dirty="0" smtClean="0">
                <a:effectLst/>
              </a:rPr>
              <a:t>Shock</a:t>
            </a:r>
            <a:br>
              <a:rPr lang="en-US" b="0" cap="none" dirty="0" smtClean="0">
                <a:effectLst/>
              </a:rPr>
            </a:br>
            <a:r>
              <a:rPr lang="en-US" b="0" cap="none" dirty="0" smtClean="0">
                <a:effectLst/>
              </a:rPr>
              <a:t>Unconsciousness</a:t>
            </a:r>
            <a:br>
              <a:rPr lang="en-US" b="0" cap="none" dirty="0" smtClean="0">
                <a:effectLst/>
              </a:rPr>
            </a:br>
            <a:r>
              <a:rPr lang="en-US" b="0" cap="none" dirty="0" smtClean="0">
                <a:effectLst/>
              </a:rPr>
              <a:t>Wounds/ Hemorrhages</a:t>
            </a:r>
            <a:endParaRPr lang="en-US" b="0" dirty="0">
              <a:effectLst/>
            </a:endParaRPr>
          </a:p>
        </p:txBody>
      </p:sp>
      <p:sp>
        <p:nvSpPr>
          <p:cNvPr id="3" name="Text Placeholder 2"/>
          <p:cNvSpPr>
            <a:spLocks noGrp="1"/>
          </p:cNvSpPr>
          <p:nvPr>
            <p:ph type="body" idx="1"/>
          </p:nvPr>
        </p:nvSpPr>
        <p:spPr/>
        <p:txBody>
          <a:bodyPr>
            <a:normAutofit/>
          </a:bodyPr>
          <a:lstStyle/>
          <a:p>
            <a:r>
              <a:rPr lang="en-US" sz="3200" dirty="0" smtClean="0"/>
              <a:t>Assignment </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1.Asphyxia (suffocation or choking)</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b="1" dirty="0" smtClean="0"/>
              <a:t>Definition-</a:t>
            </a:r>
            <a:r>
              <a:rPr lang="en-GB" dirty="0" smtClean="0">
                <a:latin typeface="Times New Roman" charset="0"/>
                <a:cs typeface="Times New Roman" charset="0"/>
              </a:rPr>
              <a:t>a situation or state of reduced oxygen supply to the body tissues due to interrupted breathing as occurs when the airway is partially or completely blocked by (food particles, secretions or other foreign objects) strangulation</a:t>
            </a:r>
            <a:endParaRPr lang="en-GB" dirty="0" smtClean="0">
              <a:latin typeface="Times New Roman" charset="0"/>
              <a:cs typeface="Times New Roman" charset="0"/>
            </a:endParaRPr>
          </a:p>
          <a:p>
            <a:pPr algn="just"/>
            <a:r>
              <a:rPr lang="en-GB" b="1" dirty="0" smtClean="0">
                <a:latin typeface="Times New Roman" charset="0"/>
                <a:cs typeface="Times New Roman" charset="0"/>
              </a:rPr>
              <a:t>Types-mild, moderate and severe</a:t>
            </a:r>
            <a:endParaRPr lang="en-GB" b="1" dirty="0" smtClean="0">
              <a:latin typeface="Times New Roman" charset="0"/>
              <a:cs typeface="Times New Roman" charset="0"/>
            </a:endParaRPr>
          </a:p>
          <a:p>
            <a:pPr algn="just"/>
            <a:r>
              <a:rPr lang="en-GB" b="1" dirty="0" smtClean="0">
                <a:latin typeface="Times New Roman" charset="0"/>
                <a:cs typeface="Times New Roman" charset="0"/>
              </a:rPr>
              <a:t>Causes of asphyxia</a:t>
            </a:r>
            <a:endParaRPr lang="en-GB" b="1" dirty="0" smtClean="0">
              <a:latin typeface="Times New Roman" charset="0"/>
              <a:cs typeface="Times New Roman" charset="0"/>
            </a:endParaRPr>
          </a:p>
          <a:p>
            <a:pPr algn="just"/>
            <a:r>
              <a:rPr lang="en-GB" dirty="0" smtClean="0">
                <a:latin typeface="Times New Roman" charset="0"/>
                <a:cs typeface="Times New Roman" charset="0"/>
              </a:rPr>
              <a:t>Food particles</a:t>
            </a:r>
            <a:endParaRPr lang="en-GB" dirty="0" smtClean="0">
              <a:latin typeface="Times New Roman" charset="0"/>
              <a:cs typeface="Times New Roman" charset="0"/>
            </a:endParaRPr>
          </a:p>
          <a:p>
            <a:pPr algn="just"/>
            <a:r>
              <a:rPr lang="en-GB" dirty="0" smtClean="0">
                <a:latin typeface="Times New Roman" charset="0"/>
                <a:cs typeface="Times New Roman" charset="0"/>
              </a:rPr>
              <a:t>Secretions</a:t>
            </a:r>
            <a:endParaRPr lang="en-GB" dirty="0" smtClean="0">
              <a:latin typeface="Times New Roman" charset="0"/>
              <a:cs typeface="Times New Roman" charset="0"/>
            </a:endParaRPr>
          </a:p>
          <a:p>
            <a:pPr algn="just"/>
            <a:r>
              <a:rPr lang="en-GB" dirty="0" smtClean="0">
                <a:latin typeface="Times New Roman" charset="0"/>
                <a:cs typeface="Times New Roman" charset="0"/>
              </a:rPr>
              <a:t>Foreign objects</a:t>
            </a:r>
            <a:endParaRPr lang="en-GB" dirty="0" smtClean="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of asphyxia Cont’…</a:t>
            </a:r>
            <a:endParaRPr lang="en-GB" dirty="0"/>
          </a:p>
        </p:txBody>
      </p:sp>
      <p:sp>
        <p:nvSpPr>
          <p:cNvPr id="3" name="Content Placeholder 2"/>
          <p:cNvSpPr>
            <a:spLocks noGrp="1"/>
          </p:cNvSpPr>
          <p:nvPr>
            <p:ph idx="1"/>
          </p:nvPr>
        </p:nvSpPr>
        <p:spPr/>
        <p:txBody>
          <a:bodyPr/>
          <a:lstStyle/>
          <a:p>
            <a:r>
              <a:rPr lang="en-GB" dirty="0" smtClean="0"/>
              <a:t>Drowning</a:t>
            </a:r>
            <a:endParaRPr lang="en-GB" dirty="0" smtClean="0"/>
          </a:p>
          <a:p>
            <a:r>
              <a:rPr lang="en-GB" dirty="0" smtClean="0"/>
              <a:t>Gas or smoke inhalation during fire accidents</a:t>
            </a:r>
            <a:endParaRPr lang="en-GB" dirty="0" smtClean="0"/>
          </a:p>
          <a:p>
            <a:r>
              <a:rPr lang="en-GB" dirty="0" smtClean="0"/>
              <a:t>Accidental coverage of the nose and mouth by a piece of plastic</a:t>
            </a:r>
            <a:endParaRPr lang="en-GB" dirty="0" smtClean="0"/>
          </a:p>
          <a:p>
            <a:r>
              <a:rPr lang="en-GB" dirty="0" smtClean="0"/>
              <a:t>Accidental  or intentional strangulation </a:t>
            </a:r>
            <a:endParaRPr lang="en-GB" dirty="0" smtClean="0"/>
          </a:p>
          <a:p>
            <a:r>
              <a:rPr lang="en-GB" dirty="0" smtClean="0"/>
              <a:t> being trapped in a confined spaces with no ventilation </a:t>
            </a:r>
            <a:endParaRPr lang="en-GB" dirty="0" smtClean="0"/>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Pathophysiology</a:t>
            </a:r>
            <a:endParaRPr lang="en-US" dirty="0"/>
          </a:p>
        </p:txBody>
      </p:sp>
      <p:sp>
        <p:nvSpPr>
          <p:cNvPr id="3" name="Content Placeholder 2"/>
          <p:cNvSpPr>
            <a:spLocks noGrp="1"/>
          </p:cNvSpPr>
          <p:nvPr>
            <p:ph idx="1"/>
          </p:nvPr>
        </p:nvSpPr>
        <p:spPr/>
        <p:txBody>
          <a:bodyPr>
            <a:normAutofit fontScale="92500"/>
          </a:bodyPr>
          <a:lstStyle/>
          <a:p>
            <a:pPr marL="342900" lvl="0" indent="-342900">
              <a:spcBef>
                <a:spcPct val="20000"/>
              </a:spcBef>
              <a:buClrTx/>
              <a:buSzTx/>
              <a:buFont typeface="Arial" panose="02080604020202020204" pitchFamily="34" charset="0"/>
              <a:buChar char="•"/>
              <a:defRPr/>
            </a:pPr>
            <a:r>
              <a:rPr lang="en-US" dirty="0">
                <a:solidFill>
                  <a:prstClr val="black"/>
                </a:solidFill>
                <a:latin typeface="Calibri"/>
              </a:rPr>
              <a:t>Airway obstruction is caused by aspiration of foreign bodies, anaphylaxis</a:t>
            </a:r>
            <a:r>
              <a:rPr lang="en-US" dirty="0" smtClean="0">
                <a:solidFill>
                  <a:prstClr val="black"/>
                </a:solidFill>
                <a:latin typeface="Calibri"/>
              </a:rPr>
              <a:t>, viral, bacterial </a:t>
            </a:r>
            <a:r>
              <a:rPr lang="en-US" dirty="0">
                <a:solidFill>
                  <a:prstClr val="black"/>
                </a:solidFill>
                <a:latin typeface="Calibri"/>
              </a:rPr>
              <a:t>infections, inhalation or chemical burns. </a:t>
            </a:r>
            <a:endParaRPr lang="en-US" dirty="0" smtClean="0">
              <a:solidFill>
                <a:prstClr val="black"/>
              </a:solidFill>
              <a:latin typeface="Calibri"/>
            </a:endParaRPr>
          </a:p>
          <a:p>
            <a:pPr marL="342900" lvl="0" indent="-342900">
              <a:spcBef>
                <a:spcPct val="20000"/>
              </a:spcBef>
              <a:buClrTx/>
              <a:buSzTx/>
              <a:buFont typeface="Arial" panose="02080604020202020204" pitchFamily="34" charset="0"/>
              <a:buChar char="•"/>
              <a:defRPr/>
            </a:pPr>
            <a:r>
              <a:rPr lang="en-US" dirty="0" smtClean="0">
                <a:solidFill>
                  <a:prstClr val="black"/>
                </a:solidFill>
                <a:latin typeface="Calibri"/>
              </a:rPr>
              <a:t>In </a:t>
            </a:r>
            <a:r>
              <a:rPr lang="en-US" dirty="0">
                <a:solidFill>
                  <a:prstClr val="black"/>
                </a:solidFill>
                <a:latin typeface="Calibri"/>
              </a:rPr>
              <a:t>adults, aspiration of a bolus meat is the most common cause while in children it is caused by small toys, buttons and other objects in addition to food, conditions like peritonsillar abscesses, </a:t>
            </a:r>
            <a:r>
              <a:rPr lang="en-US" dirty="0" smtClean="0">
                <a:solidFill>
                  <a:prstClr val="black"/>
                </a:solidFill>
                <a:latin typeface="Calibri"/>
              </a:rPr>
              <a:t>epiglottitis </a:t>
            </a:r>
            <a:r>
              <a:rPr lang="en-US" dirty="0">
                <a:solidFill>
                  <a:prstClr val="black"/>
                </a:solidFill>
                <a:latin typeface="Calibri"/>
              </a:rPr>
              <a:t>and other acute infectious processes of the posterior pharynx can result  in airway obstruction</a:t>
            </a:r>
            <a:endParaRPr lang="en-US" dirty="0">
              <a:solidFill>
                <a:prstClr val="black"/>
              </a:solidFill>
              <a:latin typeface="Calibri"/>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Solid particles eg. food</a:t>
            </a:r>
            <a:endParaRPr lang="en-GB" b="1" dirty="0"/>
          </a:p>
        </p:txBody>
      </p:sp>
      <p:sp>
        <p:nvSpPr>
          <p:cNvPr id="3" name="Content Placeholder 2"/>
          <p:cNvSpPr>
            <a:spLocks noGrp="1"/>
          </p:cNvSpPr>
          <p:nvPr>
            <p:ph idx="1"/>
          </p:nvPr>
        </p:nvSpPr>
        <p:spPr/>
        <p:txBody>
          <a:bodyPr>
            <a:normAutofit fontScale="85000" lnSpcReduction="10000"/>
          </a:bodyPr>
          <a:lstStyle/>
          <a:p>
            <a:r>
              <a:rPr lang="en-GB" b="1" dirty="0" smtClean="0">
                <a:latin typeface="Times New Roman" charset="0"/>
                <a:cs typeface="Times New Roman" charset="0"/>
              </a:rPr>
              <a:t>Emergency response</a:t>
            </a:r>
            <a:r>
              <a:rPr lang="en-GB" dirty="0" smtClean="0">
                <a:latin typeface="Times New Roman" charset="0"/>
                <a:cs typeface="Times New Roman" charset="0"/>
              </a:rPr>
              <a:t> in choking (in complete airway obstruction) by food is through performing the </a:t>
            </a:r>
            <a:r>
              <a:rPr lang="en-GB" u="sng" dirty="0" smtClean="0">
                <a:solidFill>
                  <a:srgbClr val="FF0000"/>
                </a:solidFill>
                <a:latin typeface="Times New Roman" charset="0"/>
                <a:cs typeface="Times New Roman" charset="0"/>
              </a:rPr>
              <a:t>Heimlich manoeuvre</a:t>
            </a:r>
            <a:r>
              <a:rPr lang="en-GB" dirty="0" smtClean="0">
                <a:latin typeface="Times New Roman" charset="0"/>
                <a:cs typeface="Times New Roman" charset="0"/>
              </a:rPr>
              <a:t> or abdominal thrust which dislodges the foreign object and  re-establish  a clear airway.</a:t>
            </a:r>
            <a:endParaRPr lang="en-GB" dirty="0" smtClean="0">
              <a:latin typeface="Times New Roman" charset="0"/>
              <a:cs typeface="Times New Roman" charset="0"/>
            </a:endParaRPr>
          </a:p>
          <a:p>
            <a:pPr>
              <a:buFont typeface="Wingdings" panose="05000000000000000000" pitchFamily="2" charset="2"/>
              <a:buChar char="ü"/>
            </a:pPr>
            <a:r>
              <a:rPr lang="en-GB" dirty="0" smtClean="0">
                <a:latin typeface="Times New Roman" charset="0"/>
                <a:cs typeface="Times New Roman" charset="0"/>
              </a:rPr>
              <a:t>Stand behind the client</a:t>
            </a:r>
            <a:endParaRPr lang="en-GB" dirty="0" smtClean="0">
              <a:latin typeface="Times New Roman" charset="0"/>
              <a:cs typeface="Times New Roman" charset="0"/>
            </a:endParaRPr>
          </a:p>
          <a:p>
            <a:pPr>
              <a:buFont typeface="Wingdings" panose="05000000000000000000" pitchFamily="2" charset="2"/>
              <a:buChar char="ü"/>
            </a:pPr>
            <a:r>
              <a:rPr lang="en-GB" dirty="0" smtClean="0">
                <a:latin typeface="Times New Roman" charset="0"/>
                <a:cs typeface="Times New Roman" charset="0"/>
              </a:rPr>
              <a:t>Wrap your hands around client’s waist</a:t>
            </a:r>
            <a:endParaRPr lang="en-GB" dirty="0" smtClean="0">
              <a:latin typeface="Times New Roman" charset="0"/>
              <a:cs typeface="Times New Roman" charset="0"/>
            </a:endParaRPr>
          </a:p>
          <a:p>
            <a:pPr>
              <a:buFont typeface="Wingdings" panose="05000000000000000000" pitchFamily="2" charset="2"/>
              <a:buChar char="ü"/>
            </a:pPr>
            <a:r>
              <a:rPr lang="en-GB" dirty="0" smtClean="0">
                <a:latin typeface="Times New Roman" charset="0"/>
                <a:cs typeface="Times New Roman" charset="0"/>
              </a:rPr>
              <a:t>Make a fist with one hand placing the thumb side of the hand against the client’s abdomen. (the fist should be placed midline below the xiphoid process and lower margins of the rib cage and above the umbilicus</a:t>
            </a:r>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Heimlich Cont’…</a:t>
            </a:r>
            <a:endParaRPr lang="en-GB" dirty="0"/>
          </a:p>
        </p:txBody>
      </p:sp>
      <p:sp>
        <p:nvSpPr>
          <p:cNvPr id="3" name="Content Placeholder 2"/>
          <p:cNvSpPr>
            <a:spLocks noGrp="1"/>
          </p:cNvSpPr>
          <p:nvPr>
            <p:ph idx="1"/>
          </p:nvPr>
        </p:nvSpPr>
        <p:spPr/>
        <p:txBody>
          <a:bodyPr>
            <a:normAutofit lnSpcReduction="10000"/>
          </a:bodyPr>
          <a:lstStyle/>
          <a:p>
            <a:pPr algn="just"/>
            <a:r>
              <a:rPr lang="en-GB" dirty="0" smtClean="0">
                <a:latin typeface="Times New Roman" charset="0"/>
                <a:cs typeface="Times New Roman" charset="0"/>
              </a:rPr>
              <a:t>Perform quick upward distinct thrusts to the client’s abdomen.</a:t>
            </a:r>
            <a:endParaRPr lang="en-GB" dirty="0" smtClean="0">
              <a:latin typeface="Times New Roman" charset="0"/>
              <a:cs typeface="Times New Roman" charset="0"/>
            </a:endParaRPr>
          </a:p>
          <a:p>
            <a:pPr algn="just"/>
            <a:r>
              <a:rPr lang="en-GB" dirty="0" smtClean="0">
                <a:latin typeface="Times New Roman" charset="0"/>
                <a:cs typeface="Times New Roman" charset="0"/>
              </a:rPr>
              <a:t>Each thrust should be separate and discrete (a conscious patient can sit during the procedure) </a:t>
            </a:r>
            <a:endParaRPr lang="en-GB" dirty="0" smtClean="0">
              <a:latin typeface="Times New Roman" charset="0"/>
              <a:cs typeface="Times New Roman" charset="0"/>
            </a:endParaRPr>
          </a:p>
          <a:p>
            <a:pPr algn="just"/>
            <a:r>
              <a:rPr lang="en-GB" dirty="0" smtClean="0">
                <a:latin typeface="Times New Roman" charset="0"/>
                <a:cs typeface="Times New Roman" charset="0"/>
              </a:rPr>
              <a:t>Repeat the process six to ten times until the client expels the foreign body</a:t>
            </a:r>
            <a:endParaRPr lang="en-GB" dirty="0" smtClean="0">
              <a:latin typeface="Times New Roman" charset="0"/>
              <a:cs typeface="Times New Roman" charset="0"/>
            </a:endParaRPr>
          </a:p>
          <a:p>
            <a:pPr algn="just"/>
            <a:r>
              <a:rPr lang="en-GB" dirty="0" smtClean="0">
                <a:latin typeface="Times New Roman" charset="0"/>
                <a:cs typeface="Times New Roman" charset="0"/>
              </a:rPr>
              <a:t>If procedure fails-patient develops respiratory distress or complete blockage call for help </a:t>
            </a:r>
            <a:endParaRPr lang="en-GB" dirty="0" smtClean="0">
              <a:latin typeface="Times New Roman" charset="0"/>
              <a:cs typeface="Times New Roman" charset="0"/>
            </a:endParaRPr>
          </a:p>
          <a:p>
            <a:pPr algn="just"/>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Heimlich Cont’…</a:t>
            </a:r>
            <a:endParaRPr lang="en-GB" dirty="0"/>
          </a:p>
        </p:txBody>
      </p:sp>
      <p:sp>
        <p:nvSpPr>
          <p:cNvPr id="3" name="Content Placeholder 2"/>
          <p:cNvSpPr>
            <a:spLocks noGrp="1"/>
          </p:cNvSpPr>
          <p:nvPr>
            <p:ph idx="1"/>
          </p:nvPr>
        </p:nvSpPr>
        <p:spPr/>
        <p:txBody>
          <a:bodyPr>
            <a:normAutofit lnSpcReduction="10000"/>
          </a:bodyPr>
          <a:lstStyle/>
          <a:p>
            <a:r>
              <a:rPr lang="en-GB" sz="2400" dirty="0" smtClean="0">
                <a:latin typeface="Times New Roman" charset="0"/>
                <a:cs typeface="Times New Roman" charset="0"/>
              </a:rPr>
              <a:t>If patient becomes unconscious proceed as follows:</a:t>
            </a:r>
            <a:endParaRPr lang="en-GB" sz="2400" dirty="0" smtClean="0">
              <a:latin typeface="Times New Roman" charset="0"/>
              <a:cs typeface="Times New Roman" charset="0"/>
            </a:endParaRPr>
          </a:p>
          <a:p>
            <a:r>
              <a:rPr lang="en-GB" sz="2400" dirty="0" smtClean="0">
                <a:latin typeface="Times New Roman" charset="0"/>
                <a:cs typeface="Times New Roman" charset="0"/>
              </a:rPr>
              <a:t>Position patient in supine, kneel astride the client’s abdomen, with the fist hand as per previous explanation and perform quick upward thrusts into the diaphragm ,repeat </a:t>
            </a:r>
            <a:r>
              <a:rPr lang="en-GB" sz="2400" dirty="0">
                <a:latin typeface="Times New Roman" charset="0"/>
                <a:cs typeface="Times New Roman" charset="0"/>
              </a:rPr>
              <a:t>6</a:t>
            </a:r>
            <a:r>
              <a:rPr lang="en-GB" sz="2400" dirty="0" smtClean="0">
                <a:latin typeface="Times New Roman" charset="0"/>
                <a:cs typeface="Times New Roman" charset="0"/>
              </a:rPr>
              <a:t> to 10 times and apply a finger sweep with each thrust.</a:t>
            </a:r>
            <a:endParaRPr lang="en-GB" sz="2400" dirty="0" smtClean="0">
              <a:latin typeface="Times New Roman" charset="0"/>
              <a:cs typeface="Times New Roman" charset="0"/>
            </a:endParaRPr>
          </a:p>
          <a:p>
            <a:r>
              <a:rPr lang="en-GB" sz="2400" dirty="0">
                <a:latin typeface="Times New Roman" charset="0"/>
                <a:cs typeface="Times New Roman" charset="0"/>
              </a:rPr>
              <a:t>Use one hand to grasp the lower jaw and tongue using the thumb and fore fingers to lift. </a:t>
            </a:r>
            <a:endParaRPr lang="en-GB" sz="2400" dirty="0">
              <a:latin typeface="Times New Roman" charset="0"/>
              <a:cs typeface="Times New Roman" charset="0"/>
            </a:endParaRPr>
          </a:p>
          <a:p>
            <a:r>
              <a:rPr lang="en-GB" sz="2400" dirty="0">
                <a:latin typeface="Times New Roman" charset="0"/>
                <a:cs typeface="Times New Roman" charset="0"/>
              </a:rPr>
              <a:t>This move will open the mouth and pull the tongue away from the back of the throat.</a:t>
            </a:r>
            <a:endParaRPr lang="en-GB" sz="2400" dirty="0">
              <a:latin typeface="Times New Roman" charset="0"/>
              <a:cs typeface="Times New Roman" charset="0"/>
            </a:endParaRPr>
          </a:p>
          <a:p>
            <a:r>
              <a:rPr lang="en-GB" sz="2400" dirty="0">
                <a:latin typeface="Times New Roman" charset="0"/>
                <a:cs typeface="Times New Roman" charset="0"/>
              </a:rPr>
              <a:t>With the other index finger of the other hand into the client’s mouth next to the cheek use a hooking motion to dislodge the foreign </a:t>
            </a:r>
            <a:r>
              <a:rPr lang="en-GB" sz="2400" dirty="0" smtClean="0">
                <a:latin typeface="Times New Roman" charset="0"/>
                <a:cs typeface="Times New Roman" charset="0"/>
              </a:rPr>
              <a:t>body if it is visible.</a:t>
            </a:r>
            <a:endParaRPr lang="en-GB" sz="2400" dirty="0">
              <a:latin typeface="Times New Roman" charset="0"/>
              <a:cs typeface="Times New Roman" charset="0"/>
            </a:endParaRPr>
          </a:p>
          <a:p>
            <a:pPr algn="just"/>
            <a:endParaRPr lang="en-GB" sz="2400"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Airway Obstruction</a:t>
            </a:r>
            <a:endParaRPr lang="en-US" b="1" dirty="0"/>
          </a:p>
        </p:txBody>
      </p:sp>
      <p:sp>
        <p:nvSpPr>
          <p:cNvPr id="3" name="Content Placeholder 2"/>
          <p:cNvSpPr>
            <a:spLocks noGrp="1"/>
          </p:cNvSpPr>
          <p:nvPr>
            <p:ph idx="1"/>
          </p:nvPr>
        </p:nvSpPr>
        <p:spPr/>
        <p:txBody>
          <a:bodyPr/>
          <a:lstStyle/>
          <a:p>
            <a:pPr lvl="0">
              <a:buClr>
                <a:srgbClr val="3891A7"/>
              </a:buClr>
            </a:pPr>
            <a:r>
              <a:rPr lang="en-GB" b="1" dirty="0">
                <a:solidFill>
                  <a:prstClr val="black"/>
                </a:solidFill>
                <a:latin typeface="Times New Roman" charset="0"/>
                <a:cs typeface="Times New Roman" charset="0"/>
              </a:rPr>
              <a:t>Definition: </a:t>
            </a:r>
            <a:r>
              <a:rPr lang="en-GB" dirty="0">
                <a:solidFill>
                  <a:prstClr val="black"/>
                </a:solidFill>
                <a:latin typeface="Times New Roman" charset="0"/>
                <a:cs typeface="Times New Roman" charset="0"/>
              </a:rPr>
              <a:t>this</a:t>
            </a:r>
            <a:r>
              <a:rPr lang="en-GB" b="1" dirty="0">
                <a:solidFill>
                  <a:prstClr val="black"/>
                </a:solidFill>
                <a:latin typeface="Times New Roman" charset="0"/>
                <a:cs typeface="Times New Roman" charset="0"/>
              </a:rPr>
              <a:t> </a:t>
            </a:r>
            <a:r>
              <a:rPr lang="en-GB" dirty="0">
                <a:solidFill>
                  <a:prstClr val="black"/>
                </a:solidFill>
                <a:latin typeface="Times New Roman" charset="0"/>
                <a:cs typeface="Times New Roman" charset="0"/>
              </a:rPr>
              <a:t> is the partial or complete occlusion of the airway which may be acute or chronic.</a:t>
            </a:r>
            <a:endParaRPr lang="en-GB" dirty="0">
              <a:solidFill>
                <a:prstClr val="black"/>
              </a:solidFill>
              <a:latin typeface="Times New Roman" charset="0"/>
              <a:cs typeface="Times New Roman" charset="0"/>
            </a:endParaRPr>
          </a:p>
          <a:p>
            <a:pPr lvl="0">
              <a:buClr>
                <a:srgbClr val="3891A7"/>
              </a:buClr>
            </a:pPr>
            <a:r>
              <a:rPr lang="en-GB" dirty="0">
                <a:solidFill>
                  <a:prstClr val="black"/>
                </a:solidFill>
                <a:latin typeface="Times New Roman" charset="0"/>
                <a:cs typeface="Times New Roman" charset="0"/>
              </a:rPr>
              <a:t>Acute upper airway obstruction is a life-threatening medical emergency.</a:t>
            </a:r>
            <a:endParaRPr lang="en-GB" dirty="0">
              <a:solidFill>
                <a:prstClr val="black"/>
              </a:solidFill>
              <a:latin typeface="Times New Roman" charset="0"/>
              <a:cs typeface="Times New Roman" charset="0"/>
            </a:endParaRPr>
          </a:p>
          <a:p>
            <a:pPr lvl="0">
              <a:buClr>
                <a:srgbClr val="3891A7"/>
              </a:buClr>
            </a:pPr>
            <a:r>
              <a:rPr lang="en-GB" dirty="0">
                <a:solidFill>
                  <a:prstClr val="black"/>
                </a:solidFill>
                <a:latin typeface="Times New Roman" charset="0"/>
                <a:cs typeface="Times New Roman" charset="0"/>
              </a:rPr>
              <a:t>If the airway is completely obstructed, permanent brain damage or death will occur within 3 to 5 minutes due to secondary hypoxia.</a:t>
            </a:r>
            <a:endParaRPr lang="en-GB" dirty="0">
              <a:solidFill>
                <a:prstClr val="black"/>
              </a:solidFill>
              <a:latin typeface="Times New Roman" charset="0"/>
              <a:cs typeface="Times New Roman" charset="0"/>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Pathophysiology</a:t>
            </a:r>
            <a:endParaRPr lang="en-US" dirty="0"/>
          </a:p>
        </p:txBody>
      </p:sp>
      <p:sp>
        <p:nvSpPr>
          <p:cNvPr id="3" name="Content Placeholder 2"/>
          <p:cNvSpPr>
            <a:spLocks noGrp="1"/>
          </p:cNvSpPr>
          <p:nvPr>
            <p:ph idx="1"/>
          </p:nvPr>
        </p:nvSpPr>
        <p:spPr/>
        <p:txBody>
          <a:bodyPr>
            <a:normAutofit fontScale="92500"/>
          </a:bodyPr>
          <a:lstStyle/>
          <a:p>
            <a:pPr marL="342900" lvl="0" indent="-342900">
              <a:spcBef>
                <a:spcPct val="20000"/>
              </a:spcBef>
              <a:buClrTx/>
              <a:buSzTx/>
              <a:buFont typeface="Arial" panose="02080604020202020204" pitchFamily="34" charset="0"/>
              <a:buChar char="•"/>
              <a:defRPr/>
            </a:pPr>
            <a:r>
              <a:rPr lang="en-US" dirty="0">
                <a:solidFill>
                  <a:prstClr val="black"/>
                </a:solidFill>
                <a:latin typeface="Calibri"/>
              </a:rPr>
              <a:t>Airway obstruction is caused by aspiration of foreign bodies, anaphylaxis</a:t>
            </a:r>
            <a:r>
              <a:rPr lang="en-US" dirty="0" smtClean="0">
                <a:solidFill>
                  <a:prstClr val="black"/>
                </a:solidFill>
                <a:latin typeface="Calibri"/>
              </a:rPr>
              <a:t>, viral, bacterial </a:t>
            </a:r>
            <a:r>
              <a:rPr lang="en-US" dirty="0">
                <a:solidFill>
                  <a:prstClr val="black"/>
                </a:solidFill>
                <a:latin typeface="Calibri"/>
              </a:rPr>
              <a:t>infections, inhalation or chemical burns. </a:t>
            </a:r>
            <a:endParaRPr lang="en-US" dirty="0" smtClean="0">
              <a:solidFill>
                <a:prstClr val="black"/>
              </a:solidFill>
              <a:latin typeface="Calibri"/>
            </a:endParaRPr>
          </a:p>
          <a:p>
            <a:pPr marL="342900" lvl="0" indent="-342900">
              <a:spcBef>
                <a:spcPct val="20000"/>
              </a:spcBef>
              <a:buClrTx/>
              <a:buSzTx/>
              <a:buFont typeface="Arial" panose="02080604020202020204" pitchFamily="34" charset="0"/>
              <a:buChar char="•"/>
              <a:defRPr/>
            </a:pPr>
            <a:r>
              <a:rPr lang="en-US" dirty="0" smtClean="0">
                <a:solidFill>
                  <a:prstClr val="black"/>
                </a:solidFill>
                <a:latin typeface="Calibri"/>
              </a:rPr>
              <a:t>In </a:t>
            </a:r>
            <a:r>
              <a:rPr lang="en-US" dirty="0">
                <a:solidFill>
                  <a:prstClr val="black"/>
                </a:solidFill>
                <a:latin typeface="Calibri"/>
              </a:rPr>
              <a:t>adults, aspiration of a bolus meat is the most common cause while in children it is caused by small toys, buttons and other objects in addition to food, conditions like peritonsillar abscesses, </a:t>
            </a:r>
            <a:r>
              <a:rPr lang="en-US" dirty="0" smtClean="0">
                <a:solidFill>
                  <a:prstClr val="black"/>
                </a:solidFill>
                <a:latin typeface="Calibri"/>
              </a:rPr>
              <a:t>epiglottitis </a:t>
            </a:r>
            <a:r>
              <a:rPr lang="en-US" dirty="0">
                <a:solidFill>
                  <a:prstClr val="black"/>
                </a:solidFill>
                <a:latin typeface="Calibri"/>
              </a:rPr>
              <a:t>and other acute infectious processes of the posterior pharynx can result  in airway obstruction</a:t>
            </a:r>
            <a:endParaRPr lang="en-US" dirty="0">
              <a:solidFill>
                <a:prstClr val="black"/>
              </a:solidFill>
              <a:latin typeface="Calibri"/>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latin typeface="Times New Roman" charset="0"/>
                <a:cs typeface="Times New Roman" charset="0"/>
              </a:rPr>
              <a:t>Trauma and emergency </a:t>
            </a:r>
            <a:r>
              <a:rPr lang="en-GB" dirty="0">
                <a:latin typeface="Times New Roman" charset="0"/>
                <a:cs typeface="Times New Roman" charset="0"/>
              </a:rPr>
              <a:t>management traditionally refers to </a:t>
            </a:r>
            <a:r>
              <a:rPr lang="en-GB" dirty="0" smtClean="0">
                <a:latin typeface="Times New Roman" charset="0"/>
                <a:cs typeface="Times New Roman" charset="0"/>
              </a:rPr>
              <a:t>care given </a:t>
            </a:r>
            <a:r>
              <a:rPr lang="en-GB" dirty="0">
                <a:latin typeface="Times New Roman" charset="0"/>
                <a:cs typeface="Times New Roman" charset="0"/>
              </a:rPr>
              <a:t>to patients with urgent and critical needs. </a:t>
            </a:r>
            <a:endParaRPr lang="en-GB" dirty="0" smtClean="0">
              <a:latin typeface="Times New Roman" charset="0"/>
              <a:cs typeface="Times New Roman" charset="0"/>
            </a:endParaRPr>
          </a:p>
          <a:p>
            <a:r>
              <a:rPr lang="en-GB" dirty="0" smtClean="0">
                <a:latin typeface="Times New Roman" charset="0"/>
                <a:cs typeface="Times New Roman" charset="0"/>
              </a:rPr>
              <a:t>However lack of </a:t>
            </a:r>
            <a:r>
              <a:rPr lang="en-GB" dirty="0">
                <a:latin typeface="Times New Roman" charset="0"/>
                <a:cs typeface="Times New Roman" charset="0"/>
              </a:rPr>
              <a:t>access to health </a:t>
            </a:r>
            <a:r>
              <a:rPr lang="en-GB" dirty="0" smtClean="0">
                <a:latin typeface="Times New Roman" charset="0"/>
                <a:cs typeface="Times New Roman" charset="0"/>
              </a:rPr>
              <a:t>care</a:t>
            </a:r>
            <a:r>
              <a:rPr lang="en-GB" dirty="0">
                <a:latin typeface="Times New Roman" charset="0"/>
                <a:cs typeface="Times New Roman" charset="0"/>
              </a:rPr>
              <a:t> </a:t>
            </a:r>
            <a:r>
              <a:rPr lang="en-GB" dirty="0" smtClean="0">
                <a:latin typeface="Times New Roman" charset="0"/>
                <a:cs typeface="Times New Roman" charset="0"/>
              </a:rPr>
              <a:t>facilities may lead to many more people with non-life  threatening conditions visiting  </a:t>
            </a:r>
            <a:r>
              <a:rPr lang="en-GB" dirty="0">
                <a:latin typeface="Times New Roman" charset="0"/>
                <a:cs typeface="Times New Roman" charset="0"/>
              </a:rPr>
              <a:t>the emergency </a:t>
            </a:r>
            <a:r>
              <a:rPr lang="en-GB" dirty="0" smtClean="0">
                <a:latin typeface="Times New Roman" charset="0"/>
                <a:cs typeface="Times New Roman" charset="0"/>
              </a:rPr>
              <a:t>department</a:t>
            </a:r>
            <a:endParaRPr lang="en-GB" dirty="0" smtClean="0">
              <a:latin typeface="Times New Roman" charset="0"/>
              <a:cs typeface="Times New Roman" charset="0"/>
            </a:endParaRPr>
          </a:p>
          <a:p>
            <a:r>
              <a:rPr lang="en-GB" dirty="0" smtClean="0">
                <a:latin typeface="Times New Roman" charset="0"/>
                <a:cs typeface="Times New Roman" charset="0"/>
              </a:rPr>
              <a:t>Therefore, the </a:t>
            </a:r>
            <a:r>
              <a:rPr lang="en-GB" dirty="0">
                <a:latin typeface="Times New Roman" charset="0"/>
                <a:cs typeface="Times New Roman" charset="0"/>
              </a:rPr>
              <a:t>philosophy of emergency management has broadened </a:t>
            </a:r>
            <a:r>
              <a:rPr lang="en-GB" dirty="0" smtClean="0">
                <a:latin typeface="Times New Roman" charset="0"/>
                <a:cs typeface="Times New Roman" charset="0"/>
              </a:rPr>
              <a:t>to include </a:t>
            </a:r>
            <a:r>
              <a:rPr lang="en-GB" dirty="0">
                <a:latin typeface="Times New Roman" charset="0"/>
                <a:cs typeface="Times New Roman" charset="0"/>
              </a:rPr>
              <a:t>the concept that an emergency is whatever the patient </a:t>
            </a:r>
            <a:r>
              <a:rPr lang="en-GB" dirty="0" smtClean="0">
                <a:latin typeface="Times New Roman" charset="0"/>
                <a:cs typeface="Times New Roman" charset="0"/>
              </a:rPr>
              <a:t>or the </a:t>
            </a:r>
            <a:r>
              <a:rPr lang="en-GB" dirty="0">
                <a:latin typeface="Times New Roman" charset="0"/>
                <a:cs typeface="Times New Roman" charset="0"/>
              </a:rPr>
              <a:t>family considers it to be</a:t>
            </a:r>
            <a:r>
              <a:rPr lang="en-GB" dirty="0" smtClean="0">
                <a:latin typeface="Times New Roman" charset="0"/>
                <a:cs typeface="Times New Roman" charset="0"/>
              </a:rPr>
              <a:t>.</a:t>
            </a:r>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Airway Cont’..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latin typeface="Times New Roman" charset="0"/>
                <a:cs typeface="Times New Roman" charset="0"/>
              </a:rPr>
              <a:t>Partial obstruction of the airway can lead to progressive hypoxia, hypercapnia, and respiratory and cardiac arrest.</a:t>
            </a:r>
            <a:endParaRPr lang="en-GB" dirty="0" smtClean="0">
              <a:latin typeface="Times New Roman" charset="0"/>
              <a:cs typeface="Times New Roman" charset="0"/>
            </a:endParaRPr>
          </a:p>
          <a:p>
            <a:r>
              <a:rPr lang="en-GB" dirty="0" smtClean="0">
                <a:latin typeface="Times New Roman" charset="0"/>
                <a:cs typeface="Times New Roman" charset="0"/>
              </a:rPr>
              <a:t>For an emergent or urgent health problem stabilize, provide critical treatments, and promptly transfer the patient to the appropriate setting i.e. intensive care unit, operating room, general care unit which are the priority areas of emergency care.</a:t>
            </a:r>
            <a:endParaRPr lang="en-GB" dirty="0" smtClean="0">
              <a:latin typeface="Times New Roman" charset="0"/>
              <a:cs typeface="Times New Roman" charset="0"/>
            </a:endParaRPr>
          </a:p>
          <a:p>
            <a:r>
              <a:rPr lang="en-GB" dirty="0" smtClean="0">
                <a:latin typeface="Times New Roman" charset="0"/>
                <a:cs typeface="Times New Roman" charset="0"/>
              </a:rPr>
              <a:t> Although initiation of treatment is at the ED, ongoing </a:t>
            </a:r>
            <a:r>
              <a:rPr lang="en-GB" b="1" dirty="0" smtClean="0">
                <a:latin typeface="Times New Roman" charset="0"/>
                <a:cs typeface="Times New Roman" charset="0"/>
              </a:rPr>
              <a:t>definitive treatment </a:t>
            </a:r>
            <a:r>
              <a:rPr lang="en-GB" dirty="0" smtClean="0">
                <a:latin typeface="Times New Roman" charset="0"/>
                <a:cs typeface="Times New Roman" charset="0"/>
              </a:rPr>
              <a:t>of the underlying problem is provided in other settings, and the sooner the patient is stabilized and moved to the specific area, the better.</a:t>
            </a:r>
            <a:endParaRPr lang="en-GB" dirty="0" smtClean="0">
              <a:latin typeface="Times New Roman" charset="0"/>
              <a:cs typeface="Times New Roman" charset="0"/>
            </a:endParaRPr>
          </a:p>
          <a:p>
            <a:pPr algn="just"/>
            <a:endParaRPr lang="en-GB" dirty="0" smtClean="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of airway obstruction</a:t>
            </a:r>
            <a:endParaRPr lang="en-GB" dirty="0"/>
          </a:p>
        </p:txBody>
      </p:sp>
      <p:sp>
        <p:nvSpPr>
          <p:cNvPr id="3" name="Content Placeholder 2"/>
          <p:cNvSpPr>
            <a:spLocks noGrp="1"/>
          </p:cNvSpPr>
          <p:nvPr>
            <p:ph idx="1"/>
          </p:nvPr>
        </p:nvSpPr>
        <p:spPr>
          <a:xfrm>
            <a:off x="971600" y="1268760"/>
            <a:ext cx="7715200" cy="4857403"/>
          </a:xfrm>
        </p:spPr>
        <p:txBody>
          <a:bodyPr>
            <a:normAutofit/>
          </a:bodyPr>
          <a:lstStyle/>
          <a:p>
            <a:pPr algn="just"/>
            <a:r>
              <a:rPr lang="en-GB" dirty="0" smtClean="0">
                <a:latin typeface="Times New Roman" charset="0"/>
                <a:cs typeface="Times New Roman" charset="0"/>
              </a:rPr>
              <a:t>Aspiration foreign bodies, </a:t>
            </a:r>
            <a:endParaRPr lang="en-GB" dirty="0" smtClean="0">
              <a:latin typeface="Times New Roman" charset="0"/>
              <a:cs typeface="Times New Roman" charset="0"/>
            </a:endParaRPr>
          </a:p>
          <a:p>
            <a:pPr algn="just"/>
            <a:r>
              <a:rPr lang="en-GB" dirty="0" smtClean="0">
                <a:latin typeface="Times New Roman" charset="0"/>
                <a:cs typeface="Times New Roman" charset="0"/>
              </a:rPr>
              <a:t>anaphylaxis, </a:t>
            </a:r>
            <a:endParaRPr lang="en-GB" dirty="0" smtClean="0">
              <a:latin typeface="Times New Roman" charset="0"/>
              <a:cs typeface="Times New Roman" charset="0"/>
            </a:endParaRPr>
          </a:p>
          <a:p>
            <a:pPr algn="just"/>
            <a:r>
              <a:rPr lang="en-GB" dirty="0" smtClean="0">
                <a:latin typeface="Times New Roman" charset="0"/>
                <a:cs typeface="Times New Roman" charset="0"/>
              </a:rPr>
              <a:t>viral or bacterial infection,</a:t>
            </a:r>
            <a:endParaRPr lang="en-GB" dirty="0" smtClean="0">
              <a:latin typeface="Times New Roman" charset="0"/>
              <a:cs typeface="Times New Roman" charset="0"/>
            </a:endParaRPr>
          </a:p>
          <a:p>
            <a:pPr algn="just"/>
            <a:r>
              <a:rPr lang="en-GB" dirty="0" smtClean="0">
                <a:latin typeface="Times New Roman" charset="0"/>
                <a:cs typeface="Times New Roman" charset="0"/>
              </a:rPr>
              <a:t>Trauma</a:t>
            </a:r>
            <a:endParaRPr lang="en-GB" dirty="0" smtClean="0">
              <a:latin typeface="Times New Roman" charset="0"/>
              <a:cs typeface="Times New Roman" charset="0"/>
            </a:endParaRPr>
          </a:p>
          <a:p>
            <a:pPr algn="just"/>
            <a:r>
              <a:rPr lang="en-GB" dirty="0" smtClean="0">
                <a:latin typeface="Times New Roman" charset="0"/>
                <a:cs typeface="Times New Roman" charset="0"/>
              </a:rPr>
              <a:t> inhalation or chemical burns.</a:t>
            </a:r>
            <a:endParaRPr lang="en-GB" dirty="0" smtClean="0">
              <a:latin typeface="Times New Roman" charset="0"/>
              <a:cs typeface="Times New Roman" charset="0"/>
            </a:endParaRPr>
          </a:p>
          <a:p>
            <a:pPr algn="just"/>
            <a:r>
              <a:rPr lang="en-GB" dirty="0" smtClean="0">
                <a:latin typeface="Times New Roman" charset="0"/>
                <a:cs typeface="Times New Roman" charset="0"/>
              </a:rPr>
              <a:t> In adults, aspiration of a bolus of meat is the most common cause of airway obstruction.</a:t>
            </a:r>
            <a:endParaRPr lang="en-GB" dirty="0" smtClean="0">
              <a:latin typeface="Times New Roman" charset="0"/>
              <a:cs typeface="Times New Roman" charset="0"/>
            </a:endParaRPr>
          </a:p>
          <a:p>
            <a:pPr algn="just"/>
            <a:endParaRPr lang="en-GB" dirty="0" smtClean="0">
              <a:latin typeface="Times New Roman" charset="0"/>
              <a:cs typeface="Times New Roman" charset="0"/>
            </a:endParaRPr>
          </a:p>
          <a:p>
            <a:pPr algn="just"/>
            <a:endParaRPr lang="en-GB" dirty="0" smtClean="0">
              <a:latin typeface="Times New Roman" charset="0"/>
              <a:cs typeface="Times New Roman" charset="0"/>
            </a:endParaRPr>
          </a:p>
          <a:p>
            <a:pPr>
              <a:buNone/>
            </a:pPr>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Cont’…</a:t>
            </a:r>
            <a:endParaRPr lang="en-GB" dirty="0"/>
          </a:p>
        </p:txBody>
      </p:sp>
      <p:sp>
        <p:nvSpPr>
          <p:cNvPr id="3" name="Content Placeholder 2"/>
          <p:cNvSpPr>
            <a:spLocks noGrp="1"/>
          </p:cNvSpPr>
          <p:nvPr>
            <p:ph idx="1"/>
          </p:nvPr>
        </p:nvSpPr>
        <p:spPr/>
        <p:txBody>
          <a:bodyPr>
            <a:normAutofit/>
          </a:bodyPr>
          <a:lstStyle/>
          <a:p>
            <a:r>
              <a:rPr lang="en-GB" dirty="0" smtClean="0">
                <a:latin typeface="Times New Roman" charset="0"/>
                <a:cs typeface="Times New Roman" charset="0"/>
              </a:rPr>
              <a:t>In children, small toys, buttons, coins, and other objects are commonly aspirated in addition to food. </a:t>
            </a:r>
            <a:endParaRPr lang="en-GB" dirty="0" smtClean="0">
              <a:latin typeface="Times New Roman" charset="0"/>
              <a:cs typeface="Times New Roman" charset="0"/>
            </a:endParaRPr>
          </a:p>
          <a:p>
            <a:r>
              <a:rPr lang="en-GB" dirty="0" smtClean="0">
                <a:latin typeface="Times New Roman" charset="0"/>
                <a:cs typeface="Times New Roman" charset="0"/>
              </a:rPr>
              <a:t>Peritonsillar abscesses,-abscess between the capsule of the tonsil and the pharynx</a:t>
            </a:r>
            <a:endParaRPr lang="en-GB" dirty="0" smtClean="0">
              <a:latin typeface="Times New Roman" charset="0"/>
              <a:cs typeface="Times New Roman" charset="0"/>
            </a:endParaRPr>
          </a:p>
          <a:p>
            <a:r>
              <a:rPr lang="en-GB" dirty="0" smtClean="0">
                <a:latin typeface="Times New Roman" charset="0"/>
                <a:cs typeface="Times New Roman" charset="0"/>
              </a:rPr>
              <a:t>Epiglottitis', and other acute infectious processes of the posterior pharynx  can result in airway obstruction.</a:t>
            </a:r>
            <a:endParaRPr lang="en-GB" dirty="0" smtClean="0">
              <a:latin typeface="Times New Roman" charset="0"/>
              <a:cs typeface="Times New Roman" charset="0"/>
            </a:endParaRPr>
          </a:p>
          <a:p>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Clinical Presentation of airway obstruction</a:t>
            </a:r>
            <a:endParaRPr lang="en-GB" dirty="0"/>
          </a:p>
        </p:txBody>
      </p:sp>
      <p:sp>
        <p:nvSpPr>
          <p:cNvPr id="3" name="Content Placeholder 2"/>
          <p:cNvSpPr>
            <a:spLocks noGrp="1"/>
          </p:cNvSpPr>
          <p:nvPr>
            <p:ph idx="1"/>
          </p:nvPr>
        </p:nvSpPr>
        <p:spPr/>
        <p:txBody>
          <a:bodyPr>
            <a:normAutofit fontScale="85000" lnSpcReduction="20000"/>
          </a:bodyPr>
          <a:lstStyle/>
          <a:p>
            <a:pPr algn="just">
              <a:buNone/>
            </a:pPr>
            <a:r>
              <a:rPr lang="en-GB" b="1" dirty="0" smtClean="0">
                <a:latin typeface="Times New Roman" charset="0"/>
                <a:cs typeface="Times New Roman" charset="0"/>
              </a:rPr>
              <a:t>Common signs and symptoms:</a:t>
            </a:r>
            <a:endParaRPr lang="en-GB" b="1" dirty="0" smtClean="0">
              <a:latin typeface="Times New Roman" charset="0"/>
              <a:cs typeface="Times New Roman" charset="0"/>
            </a:endParaRPr>
          </a:p>
          <a:p>
            <a:pPr algn="just"/>
            <a:r>
              <a:rPr lang="en-GB" smtClean="0">
                <a:latin typeface="Times New Roman" charset="0"/>
                <a:cs typeface="Times New Roman" charset="0"/>
              </a:rPr>
              <a:t>Choking </a:t>
            </a:r>
            <a:endParaRPr lang="en-GB" dirty="0" smtClean="0">
              <a:latin typeface="Times New Roman" charset="0"/>
              <a:cs typeface="Times New Roman" charset="0"/>
            </a:endParaRPr>
          </a:p>
          <a:p>
            <a:pPr algn="just"/>
            <a:r>
              <a:rPr lang="en-GB" dirty="0" smtClean="0">
                <a:latin typeface="Times New Roman" charset="0"/>
                <a:cs typeface="Times New Roman" charset="0"/>
              </a:rPr>
              <a:t>Apprehensive appearance</a:t>
            </a:r>
            <a:endParaRPr lang="en-GB" dirty="0" smtClean="0">
              <a:latin typeface="Times New Roman" charset="0"/>
              <a:cs typeface="Times New Roman" charset="0"/>
            </a:endParaRPr>
          </a:p>
          <a:p>
            <a:pPr algn="just"/>
            <a:r>
              <a:rPr lang="en-GB" dirty="0" smtClean="0">
                <a:latin typeface="Times New Roman" charset="0"/>
                <a:cs typeface="Times New Roman" charset="0"/>
              </a:rPr>
              <a:t>Inspiratory and expiratory stridor, </a:t>
            </a:r>
            <a:endParaRPr lang="en-GB" dirty="0" smtClean="0">
              <a:latin typeface="Times New Roman" charset="0"/>
              <a:cs typeface="Times New Roman" charset="0"/>
            </a:endParaRPr>
          </a:p>
          <a:p>
            <a:pPr algn="just"/>
            <a:r>
              <a:rPr lang="en-GB" dirty="0" smtClean="0">
                <a:latin typeface="Times New Roman" charset="0"/>
                <a:cs typeface="Times New Roman" charset="0"/>
              </a:rPr>
              <a:t>Laboured breathing,</a:t>
            </a:r>
            <a:endParaRPr lang="en-GB" dirty="0" smtClean="0">
              <a:latin typeface="Times New Roman" charset="0"/>
              <a:cs typeface="Times New Roman" charset="0"/>
            </a:endParaRPr>
          </a:p>
          <a:p>
            <a:pPr algn="just"/>
            <a:r>
              <a:rPr lang="en-GB" dirty="0" smtClean="0">
                <a:latin typeface="Times New Roman" charset="0"/>
                <a:cs typeface="Times New Roman" charset="0"/>
              </a:rPr>
              <a:t>Use of accessory muscles (supra-sternal and intercostal retraction),</a:t>
            </a:r>
            <a:endParaRPr lang="en-GB" dirty="0" smtClean="0">
              <a:latin typeface="Times New Roman" charset="0"/>
              <a:cs typeface="Times New Roman" charset="0"/>
            </a:endParaRPr>
          </a:p>
          <a:p>
            <a:pPr algn="just"/>
            <a:r>
              <a:rPr lang="en-GB" dirty="0" smtClean="0">
                <a:latin typeface="Times New Roman" charset="0"/>
                <a:cs typeface="Times New Roman" charset="0"/>
              </a:rPr>
              <a:t>Flaring nostrils, </a:t>
            </a:r>
            <a:endParaRPr lang="en-GB" dirty="0" smtClean="0">
              <a:latin typeface="Times New Roman" charset="0"/>
              <a:cs typeface="Times New Roman" charset="0"/>
            </a:endParaRPr>
          </a:p>
          <a:p>
            <a:pPr algn="just"/>
            <a:r>
              <a:rPr lang="en-GB" dirty="0" smtClean="0">
                <a:latin typeface="Times New Roman" charset="0"/>
                <a:cs typeface="Times New Roman" charset="0"/>
              </a:rPr>
              <a:t>Increasing anxiety, </a:t>
            </a:r>
            <a:endParaRPr lang="en-GB" dirty="0" smtClean="0">
              <a:latin typeface="Times New Roman" charset="0"/>
              <a:cs typeface="Times New Roman" charset="0"/>
            </a:endParaRPr>
          </a:p>
          <a:p>
            <a:pPr algn="just"/>
            <a:r>
              <a:rPr lang="en-GB" dirty="0" smtClean="0">
                <a:latin typeface="Times New Roman" charset="0"/>
                <a:cs typeface="Times New Roman" charset="0"/>
              </a:rPr>
              <a:t>Restlessness, and confusion.</a:t>
            </a:r>
            <a:endParaRPr lang="en-GB" dirty="0" smtClean="0">
              <a:latin typeface="Times New Roman" charset="0"/>
              <a:cs typeface="Times New Roman" charset="0"/>
            </a:endParaRPr>
          </a:p>
          <a:p>
            <a:pPr algn="just"/>
            <a:r>
              <a:rPr lang="en-GB" dirty="0" smtClean="0">
                <a:latin typeface="Times New Roman" charset="0"/>
                <a:cs typeface="Times New Roman" charset="0"/>
              </a:rPr>
              <a:t>Cyanosis and loss of consciousness develop as hypoxia worsens.</a:t>
            </a:r>
            <a:endParaRPr lang="en-GB" dirty="0" smtClean="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charset="0"/>
                <a:cs typeface="Times New Roman" charset="0"/>
              </a:rPr>
              <a:t>Assessment and Diagnostic Findings</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latin typeface="Times New Roman" charset="0"/>
                <a:cs typeface="Times New Roman" charset="0"/>
              </a:rPr>
              <a:t>Look, Listen, Feel</a:t>
            </a:r>
            <a:endParaRPr lang="en-GB" b="1" dirty="0" smtClean="0">
              <a:latin typeface="Times New Roman" charset="0"/>
              <a:cs typeface="Times New Roman" charset="0"/>
            </a:endParaRPr>
          </a:p>
          <a:p>
            <a:r>
              <a:rPr lang="en-GB" dirty="0" smtClean="0">
                <a:latin typeface="Times New Roman" charset="0"/>
                <a:cs typeface="Times New Roman" charset="0"/>
              </a:rPr>
              <a:t>Assessment of the patient who has a foreign object occluding the airway may involve simply asking the person whether he or she is choking and requires help. </a:t>
            </a:r>
            <a:endParaRPr lang="en-GB" dirty="0" smtClean="0">
              <a:latin typeface="Times New Roman" charset="0"/>
              <a:cs typeface="Times New Roman" charset="0"/>
            </a:endParaRPr>
          </a:p>
          <a:p>
            <a:r>
              <a:rPr lang="en-GB" dirty="0" smtClean="0">
                <a:latin typeface="Times New Roman" charset="0"/>
                <a:cs typeface="Times New Roman" charset="0"/>
              </a:rPr>
              <a:t>If patient is unconscious, inspection of the oropharynx may reveal the obstructing object. </a:t>
            </a:r>
            <a:endParaRPr lang="en-GB" dirty="0" smtClean="0">
              <a:latin typeface="Times New Roman" charset="0"/>
              <a:cs typeface="Times New Roman" charset="0"/>
            </a:endParaRPr>
          </a:p>
          <a:p>
            <a:r>
              <a:rPr lang="en-GB" dirty="0" smtClean="0">
                <a:latin typeface="Times New Roman" charset="0"/>
                <a:cs typeface="Times New Roman" charset="0"/>
              </a:rPr>
              <a:t>X-rays, laryngoscopy, or Bronchoscopy also may be done.</a:t>
            </a:r>
            <a:endParaRPr lang="en-GB" dirty="0" smtClean="0">
              <a:latin typeface="Times New Roman" charset="0"/>
              <a:cs typeface="Times New Roman" charset="0"/>
            </a:endParaRPr>
          </a:p>
          <a:p>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Management </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smtClean="0">
                <a:latin typeface="Times New Roman" charset="0"/>
                <a:cs typeface="Times New Roman" charset="0"/>
              </a:rPr>
              <a:t>The ED staff work collaboratively and follow the ABCD (</a:t>
            </a:r>
            <a:r>
              <a:rPr lang="en-GB" b="1" dirty="0" smtClean="0">
                <a:latin typeface="Times New Roman" charset="0"/>
                <a:cs typeface="Times New Roman" charset="0"/>
              </a:rPr>
              <a:t>airway, breathing, circulation, disability) method:</a:t>
            </a:r>
            <a:endParaRPr lang="en-GB" b="1" dirty="0" smtClean="0">
              <a:latin typeface="Times New Roman" charset="0"/>
              <a:cs typeface="Times New Roman" charset="0"/>
            </a:endParaRPr>
          </a:p>
          <a:p>
            <a:pPr algn="just"/>
            <a:r>
              <a:rPr lang="en-GB" dirty="0" smtClean="0">
                <a:latin typeface="Times New Roman" charset="0"/>
                <a:cs typeface="Times New Roman" charset="0"/>
              </a:rPr>
              <a:t> Establish a  patent airway.</a:t>
            </a:r>
            <a:endParaRPr lang="en-GB" dirty="0" smtClean="0">
              <a:latin typeface="Times New Roman" charset="0"/>
              <a:cs typeface="Times New Roman" charset="0"/>
            </a:endParaRPr>
          </a:p>
          <a:p>
            <a:pPr algn="just"/>
            <a:r>
              <a:rPr lang="en-GB" dirty="0" smtClean="0">
                <a:latin typeface="Times New Roman" charset="0"/>
                <a:cs typeface="Times New Roman" charset="0"/>
              </a:rPr>
              <a:t> Provide adequate ventilation, employing resuscitation measures when necessary to ensure patient </a:t>
            </a:r>
            <a:r>
              <a:rPr lang="en-GB" b="1" dirty="0" smtClean="0">
                <a:latin typeface="Times New Roman" charset="0"/>
                <a:cs typeface="Times New Roman" charset="0"/>
              </a:rPr>
              <a:t>breathing (rising and falling of chest-if not test breathing by placing the back of hand close to patient’s mouth, if breathing, a stream of warm air will be felt on it. </a:t>
            </a:r>
            <a:endParaRPr lang="en-GB" b="1" dirty="0" smtClean="0">
              <a:latin typeface="Times New Roman" charset="0"/>
              <a:cs typeface="Times New Roman" charset="0"/>
            </a:endParaRPr>
          </a:p>
          <a:p>
            <a:pPr algn="just"/>
            <a:r>
              <a:rPr lang="en-GB" dirty="0" smtClean="0">
                <a:latin typeface="Times New Roman" charset="0"/>
                <a:cs typeface="Times New Roman" charset="0"/>
              </a:rPr>
              <a:t>(Trauma patients must have the cervical spine protected and chest injuries assessed first.)</a:t>
            </a:r>
            <a:endParaRPr lang="en-GB" dirty="0" smtClean="0">
              <a:latin typeface="Times New Roman" charset="0"/>
              <a:cs typeface="Times New Roman" charset="0"/>
            </a:endParaRPr>
          </a:p>
          <a:p>
            <a:pPr algn="just"/>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1.Head- tilt-chin-lift-maneuver</a:t>
            </a:r>
            <a:endParaRPr lang="en-US" dirty="0"/>
          </a:p>
        </p:txBody>
      </p:sp>
      <p:sp>
        <p:nvSpPr>
          <p:cNvPr id="4" name="Content Placeholder 3"/>
          <p:cNvSpPr>
            <a:spLocks noGrp="1"/>
          </p:cNvSpPr>
          <p:nvPr>
            <p:ph idx="1"/>
          </p:nvPr>
        </p:nvSpPr>
        <p:spPr/>
        <p:txBody>
          <a:bodyPr/>
          <a:lstStyle/>
          <a:p>
            <a:r>
              <a:rPr lang="en-US" altLang="en-US" dirty="0">
                <a:latin typeface="Times New Roman" charset="0"/>
                <a:cs typeface="Times New Roman" charset="0"/>
              </a:rPr>
              <a:t>Patient is placed supine on a firm flat surface</a:t>
            </a:r>
            <a:endParaRPr lang="en-US" altLang="en-US" dirty="0">
              <a:latin typeface="Times New Roman" charset="0"/>
              <a:cs typeface="Times New Roman" charset="0"/>
            </a:endParaRPr>
          </a:p>
          <a:p>
            <a:r>
              <a:rPr lang="en-US" altLang="en-US" dirty="0">
                <a:latin typeface="Times New Roman" charset="0"/>
                <a:cs typeface="Times New Roman" charset="0"/>
              </a:rPr>
              <a:t>Airway is opened by either head-tilt-chin-lift or the jaw thrust maneuver</a:t>
            </a:r>
            <a:endParaRPr lang="en-US" altLang="en-US" dirty="0">
              <a:latin typeface="Times New Roman" charset="0"/>
              <a:cs typeface="Times New Roman" charset="0"/>
            </a:endParaRPr>
          </a:p>
          <a:p>
            <a:r>
              <a:rPr lang="en-US" altLang="en-US" dirty="0">
                <a:latin typeface="Times New Roman" charset="0"/>
                <a:cs typeface="Times New Roman" charset="0"/>
              </a:rPr>
              <a:t>Head tilt chin lift which helps to tilt the head back should be used only if it is determined that the patients cervical spine is not injured</a:t>
            </a:r>
            <a:endParaRPr lang="en-US" altLang="en-US" dirty="0">
              <a:latin typeface="Times New Roman" charset="0"/>
              <a:cs typeface="Times New Roman" charset="0"/>
            </a:endParaRPr>
          </a:p>
          <a:p>
            <a:pPr marL="82550" indent="0">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2.Jaw thrust maneuver</a:t>
            </a:r>
            <a:endParaRPr lang="en-US" dirty="0"/>
          </a:p>
        </p:txBody>
      </p:sp>
      <p:sp>
        <p:nvSpPr>
          <p:cNvPr id="3" name="Content Placeholder 2"/>
          <p:cNvSpPr>
            <a:spLocks noGrp="1"/>
          </p:cNvSpPr>
          <p:nvPr>
            <p:ph idx="1"/>
          </p:nvPr>
        </p:nvSpPr>
        <p:spPr/>
        <p:txBody>
          <a:bodyPr/>
          <a:lstStyle/>
          <a:p>
            <a:pPr marL="342900" lvl="0" indent="-342900" fontAlgn="base">
              <a:spcBef>
                <a:spcPct val="20000"/>
              </a:spcBef>
              <a:spcAft>
                <a:spcPct val="0"/>
              </a:spcAft>
              <a:buClrTx/>
              <a:buSzTx/>
              <a:buFont typeface="Arial" panose="02080604020202020204" pitchFamily="34" charset="0"/>
              <a:buChar char="•"/>
            </a:pPr>
            <a:r>
              <a:rPr lang="en-US" altLang="en-US" dirty="0">
                <a:solidFill>
                  <a:prstClr val="black"/>
                </a:solidFill>
                <a:latin typeface="Times New Roman" charset="0"/>
                <a:cs typeface="Times New Roman" charset="0"/>
              </a:rPr>
              <a:t>The angle of the patients lower jaw are grasped and lifted displacing the mandible </a:t>
            </a:r>
            <a:r>
              <a:rPr lang="en-US" altLang="en-US" dirty="0" smtClean="0">
                <a:solidFill>
                  <a:prstClr val="black"/>
                </a:solidFill>
                <a:latin typeface="Times New Roman" charset="0"/>
                <a:cs typeface="Times New Roman" charset="0"/>
              </a:rPr>
              <a:t>forward.</a:t>
            </a:r>
            <a:endParaRPr lang="en-US" altLang="en-US" dirty="0" smtClean="0">
              <a:solidFill>
                <a:prstClr val="black"/>
              </a:solidFill>
              <a:latin typeface="Times New Roman" charset="0"/>
              <a:cs typeface="Times New Roman" charset="0"/>
            </a:endParaRPr>
          </a:p>
          <a:p>
            <a:pPr marL="342900" lvl="0" indent="-342900" fontAlgn="base">
              <a:spcBef>
                <a:spcPct val="20000"/>
              </a:spcBef>
              <a:spcAft>
                <a:spcPct val="0"/>
              </a:spcAft>
              <a:buClrTx/>
              <a:buSzTx/>
              <a:buFont typeface="Arial" panose="02080604020202020204" pitchFamily="34" charset="0"/>
              <a:buChar char="•"/>
            </a:pPr>
            <a:r>
              <a:rPr lang="en-US" altLang="en-US" dirty="0" smtClean="0">
                <a:solidFill>
                  <a:prstClr val="black"/>
                </a:solidFill>
                <a:latin typeface="Times New Roman" charset="0"/>
                <a:cs typeface="Times New Roman" charset="0"/>
              </a:rPr>
              <a:t>It </a:t>
            </a:r>
            <a:r>
              <a:rPr lang="en-US" altLang="en-US" dirty="0">
                <a:solidFill>
                  <a:prstClr val="black"/>
                </a:solidFill>
                <a:latin typeface="Times New Roman" charset="0"/>
                <a:cs typeface="Times New Roman" charset="0"/>
              </a:rPr>
              <a:t>is a safe approach to opening the airway of a victim with suspected neck injury because it can be accomplished without extending the neck</a:t>
            </a:r>
            <a:r>
              <a:rPr lang="en-US" altLang="en-US" dirty="0" smtClean="0">
                <a:solidFill>
                  <a:prstClr val="black"/>
                </a:solidFill>
                <a:latin typeface="Times New Roman" charset="0"/>
                <a:cs typeface="Times New Roman" charset="0"/>
              </a:rPr>
              <a:t>.</a:t>
            </a:r>
            <a:endParaRPr lang="en-US" altLang="en-US" dirty="0">
              <a:solidFill>
                <a:prstClr val="black"/>
              </a:solidFill>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Abdominal thrust maneuver</a:t>
            </a:r>
            <a:endParaRPr lang="en-US" dirty="0"/>
          </a:p>
        </p:txBody>
      </p:sp>
      <p:sp>
        <p:nvSpPr>
          <p:cNvPr id="3" name="Content Placeholder 2"/>
          <p:cNvSpPr>
            <a:spLocks noGrp="1"/>
          </p:cNvSpPr>
          <p:nvPr>
            <p:ph idx="1"/>
          </p:nvPr>
        </p:nvSpPr>
        <p:spPr/>
        <p:txBody>
          <a:bodyPr>
            <a:normAutofit lnSpcReduction="10000"/>
          </a:bodyPr>
          <a:lstStyle/>
          <a:p>
            <a:pPr marL="342900" lvl="0" indent="-342900" eaLnBrk="0" fontAlgn="base" hangingPunct="0">
              <a:spcBef>
                <a:spcPct val="20000"/>
              </a:spcBef>
              <a:spcAft>
                <a:spcPct val="0"/>
              </a:spcAft>
              <a:buClrTx/>
              <a:buSzTx/>
              <a:buFont typeface="Wingdings" panose="05000000000000000000" pitchFamily="2" charset="2"/>
              <a:buChar char="Ø"/>
            </a:pPr>
            <a:r>
              <a:rPr lang="en-US" altLang="en-US" sz="2000" dirty="0">
                <a:latin typeface="Calibri"/>
              </a:rPr>
              <a:t>Referred to as the </a:t>
            </a:r>
            <a:r>
              <a:rPr lang="en-US" altLang="en-US" sz="2000" b="1" dirty="0">
                <a:latin typeface="Calibri"/>
              </a:rPr>
              <a:t>Heimlich maneuver </a:t>
            </a:r>
            <a:r>
              <a:rPr lang="en-US" altLang="en-US" sz="2000" dirty="0">
                <a:latin typeface="Calibri"/>
              </a:rPr>
              <a:t>according to the American Heart Association. This is done on a </a:t>
            </a:r>
            <a:r>
              <a:rPr lang="en-US" altLang="en-US" sz="2000" dirty="0" smtClean="0">
                <a:latin typeface="Calibri"/>
              </a:rPr>
              <a:t>conscious </a:t>
            </a:r>
            <a:r>
              <a:rPr lang="en-US" altLang="en-US" sz="2000" dirty="0">
                <a:latin typeface="Calibri"/>
              </a:rPr>
              <a:t>patient. The  following steps:</a:t>
            </a:r>
            <a:endParaRPr lang="en-US" altLang="en-US" sz="2000" dirty="0">
              <a:latin typeface="Calibri"/>
            </a:endParaRPr>
          </a:p>
          <a:p>
            <a:pPr marL="342900" lvl="0" indent="-342900" eaLnBrk="0" fontAlgn="base" hangingPunct="0">
              <a:spcBef>
                <a:spcPct val="20000"/>
              </a:spcBef>
              <a:spcAft>
                <a:spcPct val="0"/>
              </a:spcAft>
              <a:buClrTx/>
              <a:buSzTx/>
              <a:buFont typeface="Wingdings" panose="05000000000000000000" pitchFamily="2" charset="2"/>
              <a:buChar char="Ø"/>
            </a:pPr>
            <a:r>
              <a:rPr lang="en-US" altLang="en-US" sz="2000" dirty="0">
                <a:latin typeface="Calibri"/>
              </a:rPr>
              <a:t> Stand behind the person who is choking.</a:t>
            </a:r>
            <a:endParaRPr lang="en-US" altLang="en-US" sz="2000" dirty="0">
              <a:latin typeface="Calibri"/>
            </a:endParaRPr>
          </a:p>
          <a:p>
            <a:pPr marL="342900" lvl="0" indent="-342900" eaLnBrk="0" fontAlgn="base" hangingPunct="0">
              <a:spcBef>
                <a:spcPct val="20000"/>
              </a:spcBef>
              <a:spcAft>
                <a:spcPct val="0"/>
              </a:spcAft>
              <a:buClrTx/>
              <a:buSzTx/>
              <a:buFont typeface="Wingdings" panose="05000000000000000000" pitchFamily="2" charset="2"/>
              <a:buChar char="Ø"/>
            </a:pPr>
            <a:r>
              <a:rPr lang="en-US" altLang="en-US" sz="2000" dirty="0">
                <a:latin typeface="Calibri"/>
              </a:rPr>
              <a:t> Place both arms around the person’s waist.</a:t>
            </a:r>
            <a:endParaRPr lang="en-US" altLang="en-US" sz="2000" dirty="0">
              <a:latin typeface="Calibri"/>
            </a:endParaRPr>
          </a:p>
          <a:p>
            <a:pPr marL="342900" lvl="0" indent="-342900" eaLnBrk="0" fontAlgn="base" hangingPunct="0">
              <a:spcBef>
                <a:spcPct val="20000"/>
              </a:spcBef>
              <a:spcAft>
                <a:spcPct val="0"/>
              </a:spcAft>
              <a:buClrTx/>
              <a:buSzTx/>
              <a:buFont typeface="Wingdings" panose="05000000000000000000" pitchFamily="2" charset="2"/>
              <a:buChar char="Ø"/>
            </a:pPr>
            <a:r>
              <a:rPr lang="en-US" altLang="en-US" sz="2000" dirty="0">
                <a:latin typeface="Calibri"/>
              </a:rPr>
              <a:t> Make a fist with one hand with the thumb outside the fist.</a:t>
            </a:r>
            <a:endParaRPr lang="en-US" altLang="en-US" sz="2000" dirty="0">
              <a:latin typeface="Calibri"/>
            </a:endParaRPr>
          </a:p>
          <a:p>
            <a:pPr marL="342900" lvl="0" indent="-342900" eaLnBrk="0" fontAlgn="base" hangingPunct="0">
              <a:spcBef>
                <a:spcPct val="20000"/>
              </a:spcBef>
              <a:spcAft>
                <a:spcPct val="0"/>
              </a:spcAft>
              <a:buClrTx/>
              <a:buSzTx/>
              <a:buFont typeface="Wingdings" panose="05000000000000000000" pitchFamily="2" charset="2"/>
              <a:buChar char="Ø"/>
            </a:pPr>
            <a:r>
              <a:rPr lang="en-US" altLang="en-US" sz="2000" dirty="0">
                <a:latin typeface="Calibri"/>
              </a:rPr>
              <a:t> Place thumb side of fist against the person’s abdomen above the navel and below the xiphoid process.</a:t>
            </a:r>
            <a:endParaRPr lang="en-US" altLang="en-US" sz="2000" dirty="0">
              <a:latin typeface="Calibri"/>
            </a:endParaRPr>
          </a:p>
          <a:p>
            <a:pPr marL="342900" lvl="0" indent="-342900" eaLnBrk="0" fontAlgn="base" hangingPunct="0">
              <a:spcBef>
                <a:spcPct val="20000"/>
              </a:spcBef>
              <a:spcAft>
                <a:spcPct val="0"/>
              </a:spcAft>
              <a:buClrTx/>
              <a:buSzTx/>
              <a:buFont typeface="Wingdings" panose="05000000000000000000" pitchFamily="2" charset="2"/>
              <a:buChar char="Ø"/>
            </a:pPr>
            <a:r>
              <a:rPr lang="en-US" altLang="en-US" sz="2000" dirty="0">
                <a:latin typeface="Calibri"/>
              </a:rPr>
              <a:t>Grasp fist with other hand.</a:t>
            </a:r>
            <a:endParaRPr lang="en-US" altLang="en-US" sz="2000" dirty="0">
              <a:latin typeface="Calibri"/>
            </a:endParaRPr>
          </a:p>
          <a:p>
            <a:pPr marL="342900" lvl="0" indent="-342900" eaLnBrk="0" fontAlgn="base" hangingPunct="0">
              <a:spcBef>
                <a:spcPct val="20000"/>
              </a:spcBef>
              <a:spcAft>
                <a:spcPct val="0"/>
              </a:spcAft>
              <a:buClrTx/>
              <a:buSzTx/>
              <a:buFont typeface="Wingdings" panose="05000000000000000000" pitchFamily="2" charset="2"/>
              <a:buChar char="Ø"/>
            </a:pPr>
            <a:r>
              <a:rPr lang="en-US" altLang="en-US" sz="2000" dirty="0">
                <a:latin typeface="Calibri"/>
              </a:rPr>
              <a:t>Quickly and forcefully exert pressure against the person’s diaphragm, pressing upward with quick, firm thrusts.</a:t>
            </a:r>
            <a:endParaRPr lang="en-US" altLang="en-US" sz="2000" dirty="0">
              <a:latin typeface="Calibri"/>
            </a:endParaRPr>
          </a:p>
          <a:p>
            <a:pPr marL="342900" lvl="0" indent="-342900" eaLnBrk="0" fontAlgn="base" hangingPunct="0">
              <a:spcBef>
                <a:spcPct val="20000"/>
              </a:spcBef>
              <a:spcAft>
                <a:spcPct val="0"/>
              </a:spcAft>
              <a:buClrTx/>
              <a:buSzTx/>
              <a:buFont typeface="Wingdings" panose="05000000000000000000" pitchFamily="2" charset="2"/>
              <a:buChar char="Ø"/>
            </a:pPr>
            <a:r>
              <a:rPr lang="en-US" altLang="en-US" sz="2000" dirty="0">
                <a:latin typeface="Calibri"/>
              </a:rPr>
              <a:t> Apply thrusts 6 to 10 times until the obstruction is cleared.</a:t>
            </a:r>
            <a:endParaRPr lang="en-US" altLang="en-US" sz="2000" dirty="0">
              <a:latin typeface="Calibri"/>
            </a:endParaRPr>
          </a:p>
          <a:p>
            <a:pPr marL="342900" lvl="0" indent="-342900" eaLnBrk="0" fontAlgn="base" hangingPunct="0">
              <a:spcBef>
                <a:spcPct val="20000"/>
              </a:spcBef>
              <a:spcAft>
                <a:spcPct val="0"/>
              </a:spcAft>
              <a:buClrTx/>
              <a:buSzTx/>
              <a:buFont typeface="Wingdings" panose="05000000000000000000" pitchFamily="2" charset="2"/>
              <a:buChar char="Ø"/>
            </a:pPr>
            <a:r>
              <a:rPr lang="en-US" altLang="en-US" sz="2000" dirty="0">
                <a:latin typeface="Calibri"/>
              </a:rPr>
              <a:t>The pressure from the thrusts should lift the diaphragm, force air into the lungs, and create an artificial cough powerful enough to expel the aspirated object </a:t>
            </a:r>
            <a:endParaRPr lang="en-US" altLang="en-US" sz="2000" dirty="0">
              <a:latin typeface="Calibri"/>
            </a:endParaRP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Airways</a:t>
            </a:r>
            <a:endParaRPr lang="en-US" dirty="0"/>
          </a:p>
        </p:txBody>
      </p:sp>
      <p:sp>
        <p:nvSpPr>
          <p:cNvPr id="3" name="Content Placeholder 2"/>
          <p:cNvSpPr>
            <a:spLocks noGrp="1"/>
          </p:cNvSpPr>
          <p:nvPr>
            <p:ph idx="1"/>
          </p:nvPr>
        </p:nvSpPr>
        <p:spPr/>
        <p:txBody>
          <a:bodyPr/>
          <a:lstStyle/>
          <a:p>
            <a:pPr marL="514350" indent="-514350">
              <a:buAutoNum type="arabicPeriod"/>
            </a:pPr>
            <a:r>
              <a:rPr lang="en-US" b="1" dirty="0" smtClean="0"/>
              <a:t>Endotracheal tube</a:t>
            </a:r>
            <a:endParaRPr lang="en-US" dirty="0" smtClean="0"/>
          </a:p>
          <a:p>
            <a:pPr marL="514350" indent="-514350">
              <a:buAutoNum type="arabicPeriod"/>
            </a:pPr>
            <a:r>
              <a:rPr lang="en-US" b="1" dirty="0" smtClean="0"/>
              <a:t>Tracheostomy</a:t>
            </a:r>
            <a:endParaRPr lang="en-US" b="1" dirty="0" smtClean="0"/>
          </a:p>
          <a:p>
            <a:pPr marL="514350" indent="-514350">
              <a:buAutoNum type="arabicPeriod"/>
            </a:pPr>
            <a:r>
              <a:rPr lang="en-US" b="1" dirty="0" smtClean="0"/>
              <a:t>Pharyngeal airways</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pPr algn="just"/>
            <a:r>
              <a:rPr lang="en-GB" dirty="0" smtClean="0">
                <a:latin typeface="Times New Roman" charset="0"/>
                <a:cs typeface="Times New Roman" charset="0"/>
              </a:rPr>
              <a:t>These include people seeking emergency care for serious life threatening illnesses such as heart conditions</a:t>
            </a:r>
            <a:endParaRPr lang="en-GB" dirty="0" smtClean="0">
              <a:latin typeface="Times New Roman" charset="0"/>
              <a:cs typeface="Times New Roman" charset="0"/>
            </a:endParaRPr>
          </a:p>
          <a:p>
            <a:pPr algn="just"/>
            <a:endParaRPr lang="en-GB" dirty="0" smtClean="0">
              <a:latin typeface="Times New Roman" charset="0"/>
              <a:cs typeface="Times New Roman" charset="0"/>
            </a:endParaRPr>
          </a:p>
          <a:p>
            <a:pPr algn="just"/>
            <a:r>
              <a:rPr lang="en-GB" dirty="0" smtClean="0">
                <a:latin typeface="Times New Roman" charset="0"/>
                <a:cs typeface="Times New Roman" charset="0"/>
              </a:rPr>
              <a:t>This level of care requires training and practice to be able to manage effectively and efficiently</a:t>
            </a:r>
            <a:endParaRPr lang="en-GB" dirty="0" smtClean="0">
              <a:latin typeface="Times New Roman" charset="0"/>
              <a:cs typeface="Times New Roman" charset="0"/>
            </a:endParaRPr>
          </a:p>
          <a:p>
            <a:pPr algn="just"/>
            <a:endParaRPr lang="en-GB" dirty="0" smtClean="0">
              <a:latin typeface="Times New Roman" charset="0"/>
              <a:cs typeface="Times New Roman" charset="0"/>
            </a:endParaRPr>
          </a:p>
          <a:p>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3.Oropharyngeal airway insertion</a:t>
            </a:r>
            <a:endParaRPr lang="en-US" dirty="0"/>
          </a:p>
        </p:txBody>
      </p:sp>
      <p:sp>
        <p:nvSpPr>
          <p:cNvPr id="3" name="Content Placeholder 2"/>
          <p:cNvSpPr>
            <a:spLocks noGrp="1"/>
          </p:cNvSpPr>
          <p:nvPr>
            <p:ph idx="1"/>
          </p:nvPr>
        </p:nvSpPr>
        <p:spPr/>
        <p:txBody>
          <a:bodyPr/>
          <a:lstStyle/>
          <a:p>
            <a:pPr marL="457200" indent="-457200" fontAlgn="base">
              <a:spcBef>
                <a:spcPct val="20000"/>
              </a:spcBef>
              <a:spcAft>
                <a:spcPct val="0"/>
              </a:spcAft>
              <a:buClrTx/>
              <a:buSzTx/>
            </a:pPr>
            <a:r>
              <a:rPr lang="en-US" altLang="en-US" dirty="0">
                <a:latin typeface="Times New Roman" charset="0"/>
                <a:cs typeface="Times New Roman" charset="0"/>
              </a:rPr>
              <a:t>A semi circular tube inserted over the back of the tongue into the lower posterior pharynx in a patient breathing spontaneously but unconscious</a:t>
            </a:r>
            <a:r>
              <a:rPr lang="en-US" altLang="en-US" dirty="0" smtClean="0">
                <a:latin typeface="Times New Roman" charset="0"/>
                <a:cs typeface="Times New Roman" charset="0"/>
              </a:rPr>
              <a:t>.</a:t>
            </a:r>
            <a:endParaRPr lang="en-US" altLang="en-US" dirty="0" smtClean="0">
              <a:latin typeface="Times New Roman" charset="0"/>
              <a:cs typeface="Times New Roman" charset="0"/>
            </a:endParaRPr>
          </a:p>
          <a:p>
            <a:pPr marL="457200" indent="-457200" fontAlgn="base">
              <a:spcBef>
                <a:spcPct val="20000"/>
              </a:spcBef>
              <a:spcAft>
                <a:spcPct val="0"/>
              </a:spcAft>
              <a:buClrTx/>
              <a:buSzTx/>
            </a:pPr>
            <a:r>
              <a:rPr lang="en-US" altLang="en-US" dirty="0" smtClean="0">
                <a:latin typeface="Times New Roman" charset="0"/>
                <a:cs typeface="Times New Roman" charset="0"/>
              </a:rPr>
              <a:t> </a:t>
            </a:r>
            <a:r>
              <a:rPr lang="en-US" altLang="en-US" dirty="0">
                <a:latin typeface="Times New Roman" charset="0"/>
                <a:cs typeface="Times New Roman" charset="0"/>
              </a:rPr>
              <a:t>It prevents the tongue from falling back and obstructing the airway</a:t>
            </a:r>
            <a:r>
              <a:rPr lang="en-US" altLang="en-US" dirty="0" smtClean="0">
                <a:latin typeface="Times New Roman" charset="0"/>
                <a:cs typeface="Times New Roman" charset="0"/>
              </a:rPr>
              <a:t>.</a:t>
            </a:r>
            <a:endParaRPr lang="en-US" altLang="en-US"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4.Endotracheal intubation</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spcBef>
                <a:spcPct val="20000"/>
              </a:spcBef>
              <a:buClrTx/>
              <a:buSzTx/>
              <a:defRPr/>
            </a:pPr>
            <a:r>
              <a:rPr lang="en-US" sz="2700" dirty="0" smtClean="0">
                <a:solidFill>
                  <a:prstClr val="black"/>
                </a:solidFill>
                <a:latin typeface="Calibri"/>
              </a:rPr>
              <a:t>The </a:t>
            </a:r>
            <a:r>
              <a:rPr lang="en-US" sz="2700" dirty="0">
                <a:solidFill>
                  <a:prstClr val="black"/>
                </a:solidFill>
                <a:latin typeface="Calibri"/>
              </a:rPr>
              <a:t>main purpose of endotracheal intubation is to establish and maintain the airway in patients with respiratory </a:t>
            </a:r>
            <a:r>
              <a:rPr lang="en-US" sz="2700" dirty="0" smtClean="0">
                <a:solidFill>
                  <a:prstClr val="black"/>
                </a:solidFill>
                <a:latin typeface="Calibri"/>
              </a:rPr>
              <a:t>insufficiency/hypoxia</a:t>
            </a:r>
            <a:endParaRPr lang="en-US" sz="2700" dirty="0" smtClean="0">
              <a:solidFill>
                <a:prstClr val="black"/>
              </a:solidFill>
              <a:latin typeface="Calibri"/>
            </a:endParaRPr>
          </a:p>
          <a:p>
            <a:pPr marL="0" indent="0">
              <a:spcBef>
                <a:spcPct val="20000"/>
              </a:spcBef>
              <a:buClrTx/>
              <a:buSzTx/>
              <a:buNone/>
              <a:defRPr/>
            </a:pPr>
            <a:r>
              <a:rPr lang="en-US" sz="2700" dirty="0">
                <a:solidFill>
                  <a:prstClr val="black"/>
                </a:solidFill>
                <a:latin typeface="Calibri"/>
              </a:rPr>
              <a:t> </a:t>
            </a:r>
            <a:r>
              <a:rPr lang="en-US" sz="2700" dirty="0" smtClean="0">
                <a:solidFill>
                  <a:prstClr val="black"/>
                </a:solidFill>
                <a:latin typeface="Calibri"/>
              </a:rPr>
              <a:t>                 </a:t>
            </a:r>
            <a:r>
              <a:rPr lang="en-US" sz="2700" b="1" dirty="0" smtClean="0">
                <a:solidFill>
                  <a:prstClr val="black"/>
                </a:solidFill>
                <a:latin typeface="Calibri"/>
              </a:rPr>
              <a:t>Indications are:</a:t>
            </a:r>
            <a:endParaRPr lang="en-US" sz="2700" b="1" dirty="0" smtClean="0">
              <a:solidFill>
                <a:prstClr val="black"/>
              </a:solidFill>
              <a:latin typeface="Calibri"/>
            </a:endParaRP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establish airway for patients who cannot be adequately ventilated with an oropharyngeal </a:t>
            </a:r>
            <a:r>
              <a:rPr lang="en-US" sz="2700" dirty="0" smtClean="0">
                <a:solidFill>
                  <a:prstClr val="black"/>
                </a:solidFill>
                <a:latin typeface="Calibri"/>
              </a:rPr>
              <a:t>airway</a:t>
            </a:r>
            <a:endParaRPr lang="en-US" sz="2700" dirty="0" smtClean="0">
              <a:solidFill>
                <a:prstClr val="black"/>
              </a:solidFill>
              <a:latin typeface="Calibri"/>
            </a:endParaRP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bypass an upper airway </a:t>
            </a:r>
            <a:r>
              <a:rPr lang="en-US" sz="2700" dirty="0" smtClean="0">
                <a:solidFill>
                  <a:prstClr val="black"/>
                </a:solidFill>
                <a:latin typeface="Calibri"/>
              </a:rPr>
              <a:t>obstruction</a:t>
            </a:r>
            <a:endParaRPr lang="en-US" sz="2700" dirty="0" smtClean="0">
              <a:solidFill>
                <a:prstClr val="black"/>
              </a:solidFill>
              <a:latin typeface="Calibri"/>
            </a:endParaRP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prevent </a:t>
            </a:r>
            <a:r>
              <a:rPr lang="en-US" sz="2700" dirty="0" smtClean="0">
                <a:solidFill>
                  <a:prstClr val="black"/>
                </a:solidFill>
                <a:latin typeface="Calibri"/>
              </a:rPr>
              <a:t>aspiration</a:t>
            </a:r>
            <a:endParaRPr lang="en-US" sz="2700" dirty="0" smtClean="0">
              <a:solidFill>
                <a:prstClr val="black"/>
              </a:solidFill>
              <a:latin typeface="Calibri"/>
            </a:endParaRP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permit connection of the patient to a resuscitation bag/Mechanical </a:t>
            </a:r>
            <a:r>
              <a:rPr lang="en-US" sz="2700" dirty="0" smtClean="0">
                <a:solidFill>
                  <a:prstClr val="black"/>
                </a:solidFill>
                <a:latin typeface="Calibri"/>
              </a:rPr>
              <a:t>ventilator</a:t>
            </a:r>
            <a:endParaRPr lang="en-US" sz="2700" dirty="0" smtClean="0">
              <a:solidFill>
                <a:prstClr val="black"/>
              </a:solidFill>
              <a:latin typeface="Calibri"/>
            </a:endParaRP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facilitate the removal of tracheobronchial secretions</a:t>
            </a:r>
            <a:endParaRPr lang="en-US" sz="2700" dirty="0">
              <a:solidFill>
                <a:prstClr val="black"/>
              </a:solidFill>
              <a:latin typeface="Calibri"/>
            </a:endParaRP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Cricothyroidotomy </a:t>
            </a:r>
            <a:endParaRPr lang="en-US" dirty="0"/>
          </a:p>
        </p:txBody>
      </p:sp>
      <p:sp>
        <p:nvSpPr>
          <p:cNvPr id="3" name="Content Placeholder 2"/>
          <p:cNvSpPr>
            <a:spLocks noGrp="1"/>
          </p:cNvSpPr>
          <p:nvPr>
            <p:ph idx="1"/>
          </p:nvPr>
        </p:nvSpPr>
        <p:spPr/>
        <p:txBody>
          <a:bodyPr/>
          <a:lstStyle/>
          <a:p>
            <a:r>
              <a:rPr lang="en-US" altLang="en-US" dirty="0">
                <a:latin typeface="Times New Roman" charset="0"/>
                <a:cs typeface="Times New Roman" charset="0"/>
              </a:rPr>
              <a:t>It is the opening of the cricothyroid membrane to establish an </a:t>
            </a:r>
            <a:r>
              <a:rPr lang="en-US" altLang="en-US" dirty="0" smtClean="0">
                <a:latin typeface="Times New Roman" charset="0"/>
                <a:cs typeface="Times New Roman" charset="0"/>
              </a:rPr>
              <a:t>airway.</a:t>
            </a:r>
            <a:endParaRPr lang="en-US" altLang="en-US" dirty="0" smtClean="0">
              <a:latin typeface="Times New Roman" charset="0"/>
              <a:cs typeface="Times New Roman" charset="0"/>
            </a:endParaRPr>
          </a:p>
          <a:p>
            <a:r>
              <a:rPr lang="en-US" altLang="en-US" dirty="0" smtClean="0">
                <a:latin typeface="Times New Roman" charset="0"/>
                <a:cs typeface="Times New Roman" charset="0"/>
              </a:rPr>
              <a:t>It </a:t>
            </a:r>
            <a:r>
              <a:rPr lang="en-US" altLang="en-US" dirty="0">
                <a:latin typeface="Times New Roman" charset="0"/>
                <a:cs typeface="Times New Roman" charset="0"/>
              </a:rPr>
              <a:t>is used in emergency situations in which endotracheal intubation is either not possible or contra indicated </a:t>
            </a:r>
            <a:r>
              <a:rPr lang="en-US" altLang="en-US" dirty="0" err="1">
                <a:latin typeface="Times New Roman" charset="0"/>
                <a:cs typeface="Times New Roman" charset="0"/>
              </a:rPr>
              <a:t>eg</a:t>
            </a:r>
            <a:r>
              <a:rPr lang="en-US" altLang="en-US" dirty="0">
                <a:latin typeface="Times New Roman" charset="0"/>
                <a:cs typeface="Times New Roman" charset="0"/>
              </a:rPr>
              <a:t> in airway obstruction from laryngeal </a:t>
            </a:r>
            <a:r>
              <a:rPr lang="en-US" altLang="en-US" dirty="0" smtClean="0">
                <a:latin typeface="Times New Roman" charset="0"/>
                <a:cs typeface="Times New Roman" charset="0"/>
              </a:rPr>
              <a:t>edema, hemorrhage </a:t>
            </a:r>
            <a:r>
              <a:rPr lang="en-US" altLang="en-US" dirty="0">
                <a:latin typeface="Times New Roman" charset="0"/>
                <a:cs typeface="Times New Roman" charset="0"/>
              </a:rPr>
              <a:t>to the neck tissue or obstruction of the larynx.</a:t>
            </a:r>
            <a:endParaRPr lang="en-US" altLang="en-US" dirty="0">
              <a:latin typeface="Times New Roman" charset="0"/>
              <a:cs typeface="Times New Roman" charset="0"/>
            </a:endParaRP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charset="0"/>
                <a:cs typeface="Times New Roman" charset="0"/>
              </a:rPr>
              <a:t>2.Cardiopulmonary Resuscitation</a:t>
            </a:r>
            <a:endParaRPr lang="en-GB" b="1" dirty="0">
              <a:latin typeface="Times New Roman" charset="0"/>
              <a:cs typeface="Times New Roman" charset="0"/>
            </a:endParaRPr>
          </a:p>
        </p:txBody>
      </p:sp>
      <p:sp>
        <p:nvSpPr>
          <p:cNvPr id="3" name="Content Placeholder 2"/>
          <p:cNvSpPr>
            <a:spLocks noGrp="1"/>
          </p:cNvSpPr>
          <p:nvPr>
            <p:ph idx="1"/>
          </p:nvPr>
        </p:nvSpPr>
        <p:spPr/>
        <p:txBody>
          <a:bodyPr>
            <a:normAutofit lnSpcReduction="10000"/>
          </a:bodyPr>
          <a:lstStyle/>
          <a:p>
            <a:r>
              <a:rPr lang="en-GB" dirty="0" smtClean="0">
                <a:latin typeface="Times New Roman" charset="0"/>
                <a:cs typeface="Times New Roman" charset="0"/>
              </a:rPr>
              <a:t>Definition-A basic emergency procedure for life support undertaken in cardiac arrest to manually preserve intact brain function,  restart and restore spontaneous blood circulation , consisting of artificial ventilation and manual external cardiac message.</a:t>
            </a:r>
            <a:endParaRPr lang="en-GB" dirty="0" smtClean="0">
              <a:latin typeface="Times New Roman" charset="0"/>
              <a:cs typeface="Times New Roman" charset="0"/>
            </a:endParaRPr>
          </a:p>
          <a:p>
            <a:pPr marL="0" indent="0">
              <a:buNone/>
            </a:pPr>
            <a:r>
              <a:rPr lang="en-GB" dirty="0" smtClean="0">
                <a:solidFill>
                  <a:srgbClr val="FF0000"/>
                </a:solidFill>
                <a:latin typeface="Times New Roman" charset="0"/>
                <a:cs typeface="Times New Roman" charset="0"/>
              </a:rPr>
              <a:t>                  </a:t>
            </a:r>
            <a:r>
              <a:rPr lang="en-GB" b="1" dirty="0" smtClean="0">
                <a:effectLst>
                  <a:outerShdw blurRad="38100" dist="38100" dir="2700000" algn="tl">
                    <a:srgbClr val="000000">
                      <a:alpha val="43137"/>
                    </a:srgbClr>
                  </a:outerShdw>
                </a:effectLst>
                <a:latin typeface="Times New Roman" charset="0"/>
                <a:cs typeface="Times New Roman" charset="0"/>
              </a:rPr>
              <a:t>Purpose </a:t>
            </a:r>
            <a:endParaRPr lang="en-GB" b="1" dirty="0" smtClean="0">
              <a:effectLst>
                <a:outerShdw blurRad="38100" dist="38100" dir="2700000" algn="tl">
                  <a:srgbClr val="000000">
                    <a:alpha val="43137"/>
                  </a:srgbClr>
                </a:outerShdw>
              </a:effectLst>
              <a:latin typeface="Times New Roman" charset="0"/>
              <a:cs typeface="Times New Roman" charset="0"/>
            </a:endParaRPr>
          </a:p>
          <a:p>
            <a:r>
              <a:rPr lang="en-GB" dirty="0" smtClean="0">
                <a:latin typeface="Times New Roman" charset="0"/>
                <a:cs typeface="Times New Roman" charset="0"/>
              </a:rPr>
              <a:t>1) To restore cardiopulmonary function</a:t>
            </a:r>
            <a:endParaRPr lang="en-GB" dirty="0" smtClean="0">
              <a:latin typeface="Times New Roman" charset="0"/>
              <a:cs typeface="Times New Roman" charset="0"/>
            </a:endParaRPr>
          </a:p>
          <a:p>
            <a:r>
              <a:rPr lang="en-GB" dirty="0" smtClean="0">
                <a:latin typeface="Times New Roman" charset="0"/>
                <a:cs typeface="Times New Roman" charset="0"/>
              </a:rPr>
              <a:t>2)  prevent irreversible brain damage </a:t>
            </a:r>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dirty="0" smtClean="0"/>
              <a:t>Indications</a:t>
            </a:r>
            <a:endParaRPr lang="en-GB" dirty="0"/>
          </a:p>
        </p:txBody>
      </p:sp>
      <p:sp>
        <p:nvSpPr>
          <p:cNvPr id="3" name="Content Placeholder 2"/>
          <p:cNvSpPr>
            <a:spLocks noGrp="1"/>
          </p:cNvSpPr>
          <p:nvPr>
            <p:ph idx="1"/>
          </p:nvPr>
        </p:nvSpPr>
        <p:spPr/>
        <p:txBody>
          <a:bodyPr>
            <a:normAutofit/>
          </a:bodyPr>
          <a:lstStyle/>
          <a:p>
            <a:pPr algn="just"/>
            <a:r>
              <a:rPr lang="en-GB" dirty="0" smtClean="0">
                <a:latin typeface="Times New Roman" charset="0"/>
                <a:cs typeface="Times New Roman" charset="0"/>
              </a:rPr>
              <a:t>Respiratory failure (Pulse present but patient not breathing)</a:t>
            </a:r>
            <a:endParaRPr lang="en-GB" dirty="0" smtClean="0">
              <a:latin typeface="Times New Roman" charset="0"/>
              <a:cs typeface="Times New Roman" charset="0"/>
            </a:endParaRPr>
          </a:p>
          <a:p>
            <a:pPr algn="just"/>
            <a:r>
              <a:rPr lang="en-GB" dirty="0" smtClean="0">
                <a:latin typeface="Times New Roman" charset="0"/>
                <a:cs typeface="Times New Roman" charset="0"/>
              </a:rPr>
              <a:t>Drowning</a:t>
            </a:r>
            <a:endParaRPr lang="en-GB" dirty="0" smtClean="0">
              <a:latin typeface="Times New Roman" charset="0"/>
              <a:cs typeface="Times New Roman" charset="0"/>
            </a:endParaRPr>
          </a:p>
          <a:p>
            <a:pPr algn="just"/>
            <a:r>
              <a:rPr lang="en-GB" dirty="0" smtClean="0">
                <a:latin typeface="Times New Roman" charset="0"/>
                <a:cs typeface="Times New Roman" charset="0"/>
              </a:rPr>
              <a:t>Electric/ hypovolemic shock</a:t>
            </a:r>
            <a:endParaRPr lang="en-GB" dirty="0" smtClean="0">
              <a:latin typeface="Times New Roman" charset="0"/>
              <a:cs typeface="Times New Roman" charset="0"/>
            </a:endParaRPr>
          </a:p>
          <a:p>
            <a:pPr algn="just"/>
            <a:r>
              <a:rPr lang="en-GB" dirty="0" smtClean="0">
                <a:latin typeface="Times New Roman" charset="0"/>
                <a:cs typeface="Times New Roman" charset="0"/>
              </a:rPr>
              <a:t>Anaphylactic reaction</a:t>
            </a:r>
            <a:endParaRPr lang="en-GB" dirty="0" smtClean="0">
              <a:latin typeface="Times New Roman" charset="0"/>
              <a:cs typeface="Times New Roman" charset="0"/>
            </a:endParaRPr>
          </a:p>
          <a:p>
            <a:pPr algn="just"/>
            <a:r>
              <a:rPr lang="en-GB" dirty="0" smtClean="0">
                <a:latin typeface="Times New Roman" charset="0"/>
                <a:cs typeface="Times New Roman" charset="0"/>
              </a:rPr>
              <a:t>Drug overdose</a:t>
            </a:r>
            <a:endParaRPr lang="en-GB" dirty="0" smtClean="0">
              <a:latin typeface="Times New Roman" charset="0"/>
              <a:cs typeface="Times New Roman" charset="0"/>
            </a:endParaRPr>
          </a:p>
          <a:p>
            <a:pPr algn="just"/>
            <a:r>
              <a:rPr lang="en-GB" dirty="0" smtClean="0">
                <a:latin typeface="Times New Roman" charset="0"/>
                <a:cs typeface="Times New Roman" charset="0"/>
              </a:rPr>
              <a:t>Cardiac arrest</a:t>
            </a:r>
            <a:endParaRPr lang="en-GB" dirty="0" smtClean="0">
              <a:latin typeface="Times New Roman" charset="0"/>
              <a:cs typeface="Times New Roman" charset="0"/>
            </a:endParaRPr>
          </a:p>
          <a:p>
            <a:pPr algn="just"/>
            <a:r>
              <a:rPr lang="en-GB" dirty="0" smtClean="0">
                <a:latin typeface="Times New Roman" charset="0"/>
                <a:cs typeface="Times New Roman" charset="0"/>
              </a:rPr>
              <a:t>Asphyxia</a:t>
            </a:r>
            <a:endParaRPr lang="en-GB" dirty="0" smtClean="0">
              <a:latin typeface="Times New Roman" charset="0"/>
              <a:cs typeface="Times New Roman" charset="0"/>
            </a:endParaRPr>
          </a:p>
          <a:p>
            <a:pPr algn="just"/>
            <a:endParaRPr lang="en-GB" dirty="0" smtClean="0">
              <a:latin typeface="Times New Roman" charset="0"/>
              <a:cs typeface="Times New Roman" charset="0"/>
            </a:endParaRPr>
          </a:p>
          <a:p>
            <a:pPr algn="just"/>
            <a:endParaRPr lang="en-GB" dirty="0" smtClean="0">
              <a:latin typeface="Times New Roman" charset="0"/>
              <a:cs typeface="Times New Roman" charset="0"/>
            </a:endParaRPr>
          </a:p>
          <a:p>
            <a:pPr algn="just"/>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a:t>
            </a:r>
            <a:endParaRPr lang="en-GB" dirty="0"/>
          </a:p>
        </p:txBody>
      </p:sp>
      <p:sp>
        <p:nvSpPr>
          <p:cNvPr id="3" name="Content Placeholder 2"/>
          <p:cNvSpPr>
            <a:spLocks noGrp="1"/>
          </p:cNvSpPr>
          <p:nvPr>
            <p:ph idx="1"/>
          </p:nvPr>
        </p:nvSpPr>
        <p:spPr/>
        <p:txBody>
          <a:bodyPr/>
          <a:lstStyle/>
          <a:p>
            <a:pPr marL="0" indent="0" algn="just">
              <a:buNone/>
            </a:pPr>
            <a:r>
              <a:rPr lang="en-GB" dirty="0" smtClean="0">
                <a:latin typeface="Times New Roman" charset="0"/>
                <a:cs typeface="Times New Roman" charset="0"/>
              </a:rPr>
              <a:t>1) Client’s state of consciousness to confirm need for resuscitation</a:t>
            </a:r>
            <a:endParaRPr lang="en-GB" dirty="0" smtClean="0">
              <a:latin typeface="Times New Roman" charset="0"/>
              <a:cs typeface="Times New Roman" charset="0"/>
            </a:endParaRPr>
          </a:p>
          <a:p>
            <a:pPr marL="0" indent="0" algn="just">
              <a:buNone/>
            </a:pPr>
            <a:r>
              <a:rPr lang="en-GB" dirty="0" smtClean="0">
                <a:latin typeface="Times New Roman" charset="0"/>
                <a:cs typeface="Times New Roman" charset="0"/>
              </a:rPr>
              <a:t>2) Breathing-look, listen, feel</a:t>
            </a:r>
            <a:endParaRPr lang="en-GB" dirty="0" smtClean="0">
              <a:latin typeface="Times New Roman" charset="0"/>
              <a:cs typeface="Times New Roman" charset="0"/>
            </a:endParaRPr>
          </a:p>
          <a:p>
            <a:pPr marL="0" indent="0" algn="just">
              <a:buNone/>
            </a:pPr>
            <a:r>
              <a:rPr lang="en-GB" dirty="0" smtClean="0">
                <a:latin typeface="Times New Roman" charset="0"/>
                <a:cs typeface="Times New Roman" charset="0"/>
              </a:rPr>
              <a:t>3) Pallor-to determine state of oxygenation</a:t>
            </a:r>
            <a:endParaRPr lang="en-GB" dirty="0" smtClean="0">
              <a:latin typeface="Times New Roman" charset="0"/>
              <a:cs typeface="Times New Roman" charset="0"/>
            </a:endParaRPr>
          </a:p>
          <a:p>
            <a:pPr algn="just"/>
            <a:r>
              <a:rPr lang="en-GB" b="1" dirty="0" smtClean="0">
                <a:latin typeface="Times New Roman" charset="0"/>
                <a:cs typeface="Times New Roman" charset="0"/>
              </a:rPr>
              <a:t>Planning and preparation for patient and self</a:t>
            </a:r>
            <a:endParaRPr lang="en-GB" b="1" dirty="0" smtClean="0">
              <a:latin typeface="Times New Roman" charset="0"/>
              <a:cs typeface="Times New Roman" charset="0"/>
            </a:endParaRPr>
          </a:p>
          <a:p>
            <a:pPr algn="just"/>
            <a:r>
              <a:rPr lang="en-GB" dirty="0" smtClean="0">
                <a:latin typeface="Times New Roman" charset="0"/>
                <a:cs typeface="Times New Roman" charset="0"/>
              </a:rPr>
              <a:t>Review knowledge on CPR and organize for resuscitation team and trolley</a:t>
            </a:r>
            <a:endParaRPr lang="en-GB" dirty="0" smtClean="0">
              <a:latin typeface="Times New Roman" charset="0"/>
              <a:cs typeface="Times New Roman" charset="0"/>
            </a:endParaRPr>
          </a:p>
          <a:p>
            <a:pPr algn="just"/>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Emergency trolley with:</a:t>
            </a:r>
            <a:endParaRPr lang="en-GB" dirty="0" smtClean="0"/>
          </a:p>
          <a:p>
            <a:r>
              <a:rPr lang="en-GB" dirty="0" smtClean="0"/>
              <a:t>Syringes with needles –assorted sizes</a:t>
            </a:r>
            <a:endParaRPr lang="en-GB" dirty="0" smtClean="0"/>
          </a:p>
          <a:p>
            <a:r>
              <a:rPr lang="en-GB" dirty="0" smtClean="0"/>
              <a:t>Functional laryngoscope with assorted blades (adult and child)</a:t>
            </a:r>
            <a:endParaRPr lang="en-GB" dirty="0" smtClean="0"/>
          </a:p>
          <a:p>
            <a:r>
              <a:rPr lang="en-GB" dirty="0" smtClean="0"/>
              <a:t>Ambo bags and face masks (adult and child/infant)</a:t>
            </a:r>
            <a:endParaRPr lang="en-GB" dirty="0" smtClean="0"/>
          </a:p>
          <a:p>
            <a:r>
              <a:rPr lang="en-GB" dirty="0" smtClean="0"/>
              <a:t>Endotracheal tubes assorted sizes</a:t>
            </a:r>
            <a:endParaRPr lang="en-GB" dirty="0" smtClean="0"/>
          </a:p>
          <a:p>
            <a:r>
              <a:rPr lang="en-GB" dirty="0" smtClean="0"/>
              <a:t>Torch</a:t>
            </a:r>
            <a:endParaRPr lang="en-GB" dirty="0" smtClean="0"/>
          </a:p>
          <a:p>
            <a:r>
              <a:rPr lang="en-GB" dirty="0" smtClean="0"/>
              <a:t>Suction catheters-assorted sizes</a:t>
            </a:r>
            <a:endParaRPr lang="en-GB" dirty="0" smtClean="0"/>
          </a:p>
          <a:p>
            <a:r>
              <a:rPr lang="en-GB" dirty="0" err="1" smtClean="0"/>
              <a:t>Naso</a:t>
            </a:r>
            <a:r>
              <a:rPr lang="en-GB" dirty="0" smtClean="0"/>
              <a:t>-gastric tube</a:t>
            </a:r>
            <a:endParaRPr lang="en-GB" dirty="0" smtClean="0"/>
          </a:p>
          <a:p>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 cont.,..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Oxygen source</a:t>
            </a:r>
            <a:endParaRPr lang="en-GB" dirty="0" smtClean="0"/>
          </a:p>
          <a:p>
            <a:r>
              <a:rPr lang="en-GB" dirty="0" smtClean="0"/>
              <a:t>Gloves</a:t>
            </a:r>
            <a:endParaRPr lang="en-GB" dirty="0" smtClean="0"/>
          </a:p>
          <a:p>
            <a:r>
              <a:rPr lang="en-GB" dirty="0" smtClean="0"/>
              <a:t>Infusion equipment</a:t>
            </a:r>
            <a:endParaRPr lang="en-GB" dirty="0" smtClean="0"/>
          </a:p>
          <a:p>
            <a:r>
              <a:rPr lang="en-GB" dirty="0" smtClean="0"/>
              <a:t>Splints/hard fracture boards/Firm surface</a:t>
            </a:r>
            <a:endParaRPr lang="en-GB" dirty="0" smtClean="0"/>
          </a:p>
          <a:p>
            <a:r>
              <a:rPr lang="en-GB" dirty="0" smtClean="0"/>
              <a:t>Airways</a:t>
            </a:r>
            <a:endParaRPr lang="en-GB" dirty="0" smtClean="0"/>
          </a:p>
          <a:p>
            <a:r>
              <a:rPr lang="en-GB" dirty="0" smtClean="0"/>
              <a:t>Cannulae assorted sizes</a:t>
            </a:r>
            <a:endParaRPr lang="en-GB" dirty="0" smtClean="0"/>
          </a:p>
          <a:p>
            <a:r>
              <a:rPr lang="en-GB" dirty="0" smtClean="0"/>
              <a:t>Scissors</a:t>
            </a:r>
            <a:endParaRPr lang="en-GB" dirty="0" smtClean="0"/>
          </a:p>
          <a:p>
            <a:r>
              <a:rPr lang="en-GB" dirty="0" smtClean="0"/>
              <a:t>Adhesive tapes or strapping</a:t>
            </a:r>
            <a:endParaRPr lang="en-GB" dirty="0" smtClean="0"/>
          </a:p>
          <a:p>
            <a:r>
              <a:rPr lang="en-GB" dirty="0" smtClean="0"/>
              <a:t>Defibrillator/mechanical ventilators/cardiac monitors</a:t>
            </a:r>
            <a:endParaRPr lang="en-GB" dirty="0" smtClean="0"/>
          </a:p>
          <a:p>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p:txBody>
          <a:bodyPr>
            <a:normAutofit fontScale="85000" lnSpcReduction="20000"/>
          </a:bodyPr>
          <a:lstStyle/>
          <a:p>
            <a:pPr algn="just"/>
            <a:r>
              <a:rPr lang="en-GB" dirty="0" smtClean="0">
                <a:latin typeface="Times New Roman" charset="0"/>
                <a:cs typeface="Times New Roman" charset="0"/>
              </a:rPr>
              <a:t>Three Ss in emergency response</a:t>
            </a:r>
            <a:endParaRPr lang="en-GB" dirty="0" smtClean="0">
              <a:latin typeface="Times New Roman" charset="0"/>
              <a:cs typeface="Times New Roman" charset="0"/>
            </a:endParaRPr>
          </a:p>
          <a:p>
            <a:pPr algn="just"/>
            <a:r>
              <a:rPr lang="en-GB" dirty="0" smtClean="0">
                <a:latin typeface="Times New Roman" charset="0"/>
                <a:cs typeface="Times New Roman" charset="0"/>
              </a:rPr>
              <a:t>Safety</a:t>
            </a:r>
            <a:endParaRPr lang="en-GB" dirty="0" smtClean="0">
              <a:latin typeface="Times New Roman" charset="0"/>
              <a:cs typeface="Times New Roman" charset="0"/>
            </a:endParaRPr>
          </a:p>
          <a:p>
            <a:pPr algn="just"/>
            <a:r>
              <a:rPr lang="en-GB" dirty="0" smtClean="0">
                <a:latin typeface="Times New Roman" charset="0"/>
                <a:cs typeface="Times New Roman" charset="0"/>
              </a:rPr>
              <a:t>Stimulation</a:t>
            </a:r>
            <a:endParaRPr lang="en-GB" dirty="0" smtClean="0">
              <a:latin typeface="Times New Roman" charset="0"/>
              <a:cs typeface="Times New Roman" charset="0"/>
            </a:endParaRPr>
          </a:p>
          <a:p>
            <a:pPr algn="just"/>
            <a:r>
              <a:rPr lang="en-GB" dirty="0" smtClean="0">
                <a:latin typeface="Times New Roman" charset="0"/>
                <a:cs typeface="Times New Roman" charset="0"/>
              </a:rPr>
              <a:t>Shout for help (for teamwork)</a:t>
            </a:r>
            <a:endParaRPr lang="en-GB" dirty="0" smtClean="0">
              <a:latin typeface="Times New Roman" charset="0"/>
              <a:cs typeface="Times New Roman" charset="0"/>
            </a:endParaRPr>
          </a:p>
          <a:p>
            <a:pPr algn="just"/>
            <a:r>
              <a:rPr lang="en-GB" dirty="0" smtClean="0">
                <a:latin typeface="Times New Roman" charset="0"/>
                <a:cs typeface="Times New Roman" charset="0"/>
              </a:rPr>
              <a:t>Put on gloves</a:t>
            </a:r>
            <a:endParaRPr lang="en-GB" dirty="0" smtClean="0">
              <a:latin typeface="Times New Roman" charset="0"/>
              <a:cs typeface="Times New Roman" charset="0"/>
            </a:endParaRPr>
          </a:p>
          <a:p>
            <a:pPr algn="just"/>
            <a:r>
              <a:rPr lang="en-GB" dirty="0" smtClean="0">
                <a:latin typeface="Times New Roman" charset="0"/>
                <a:cs typeface="Times New Roman" charset="0"/>
              </a:rPr>
              <a:t>Lay the casualty on firm surface in supine position without a pillow for ease of external chest compression during cardiac message</a:t>
            </a:r>
            <a:endParaRPr lang="en-GB" dirty="0" smtClean="0">
              <a:latin typeface="Times New Roman" charset="0"/>
              <a:cs typeface="Times New Roman" charset="0"/>
            </a:endParaRPr>
          </a:p>
          <a:p>
            <a:pPr algn="just"/>
            <a:r>
              <a:rPr lang="en-GB" dirty="0" smtClean="0">
                <a:latin typeface="Times New Roman" charset="0"/>
                <a:cs typeface="Times New Roman" charset="0"/>
              </a:rPr>
              <a:t>Assess for breathing and ensure airway is clear-Open airway by using head tilt or jaw thrust Manoeuvre to establish and maintain airway to ensure ventilation</a:t>
            </a:r>
            <a:endParaRPr lang="en-GB" dirty="0" smtClean="0">
              <a:latin typeface="Times New Roman" charset="0"/>
              <a:cs typeface="Times New Roman" charset="0"/>
            </a:endParaRPr>
          </a:p>
          <a:p>
            <a:pPr algn="just"/>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smtClean="0">
                <a:latin typeface="Times New Roman" charset="0"/>
                <a:cs typeface="Times New Roman" charset="0"/>
              </a:rPr>
              <a:t>Insert the oropharyngeal airway to prevent obstruction by the tongue (prevents tongue from falling back)</a:t>
            </a:r>
            <a:endParaRPr lang="en-GB" dirty="0" smtClean="0">
              <a:latin typeface="Times New Roman" charset="0"/>
              <a:cs typeface="Times New Roman" charset="0"/>
            </a:endParaRPr>
          </a:p>
          <a:p>
            <a:r>
              <a:rPr lang="en-GB" dirty="0" smtClean="0">
                <a:latin typeface="Times New Roman" charset="0"/>
                <a:cs typeface="Times New Roman" charset="0"/>
              </a:rPr>
              <a:t>Perform oropharyngeal suction if secretion present to clear airway and prevent aspiration.</a:t>
            </a:r>
            <a:endParaRPr lang="en-GB" dirty="0" smtClean="0">
              <a:latin typeface="Times New Roman" charset="0"/>
              <a:cs typeface="Times New Roman" charset="0"/>
            </a:endParaRPr>
          </a:p>
          <a:p>
            <a:r>
              <a:rPr lang="en-GB" dirty="0" smtClean="0">
                <a:latin typeface="Times New Roman" charset="0"/>
                <a:cs typeface="Times New Roman" charset="0"/>
              </a:rPr>
              <a:t>If patient not breathing connect ambo bag and give two rescue breaths as you check for chest expansion.</a:t>
            </a:r>
            <a:endParaRPr lang="en-GB" dirty="0" smtClean="0">
              <a:latin typeface="Times New Roman" charset="0"/>
              <a:cs typeface="Times New Roman" charset="0"/>
            </a:endParaRPr>
          </a:p>
          <a:p>
            <a:r>
              <a:rPr lang="en-GB" dirty="0" smtClean="0">
                <a:latin typeface="Times New Roman" charset="0"/>
                <a:cs typeface="Times New Roman" charset="0"/>
              </a:rPr>
              <a:t>Then connect oxygen as you place face mask over nose and mouth appropriately</a:t>
            </a:r>
            <a:endParaRPr lang="en-GB" dirty="0" smtClean="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latin typeface="Times New Roman" charset="0"/>
                <a:cs typeface="Times New Roman" charset="0"/>
              </a:rPr>
              <a:t>The emergency nurse establishes  </a:t>
            </a:r>
            <a:r>
              <a:rPr lang="en-GB" dirty="0">
                <a:latin typeface="Times New Roman" charset="0"/>
                <a:cs typeface="Times New Roman" charset="0"/>
              </a:rPr>
              <a:t>priorities, </a:t>
            </a:r>
            <a:r>
              <a:rPr lang="en-GB" dirty="0" smtClean="0">
                <a:latin typeface="Times New Roman" charset="0"/>
                <a:cs typeface="Times New Roman" charset="0"/>
              </a:rPr>
              <a:t>monitors and </a:t>
            </a:r>
            <a:r>
              <a:rPr lang="en-GB" dirty="0">
                <a:latin typeface="Times New Roman" charset="0"/>
                <a:cs typeface="Times New Roman" charset="0"/>
              </a:rPr>
              <a:t>continuously </a:t>
            </a:r>
            <a:r>
              <a:rPr lang="en-GB" dirty="0" smtClean="0">
                <a:latin typeface="Times New Roman" charset="0"/>
                <a:cs typeface="Times New Roman" charset="0"/>
              </a:rPr>
              <a:t>assesses acutely </a:t>
            </a:r>
            <a:r>
              <a:rPr lang="en-GB" dirty="0">
                <a:latin typeface="Times New Roman" charset="0"/>
                <a:cs typeface="Times New Roman" charset="0"/>
              </a:rPr>
              <a:t>ill and injured patients, supports and attends </a:t>
            </a:r>
            <a:r>
              <a:rPr lang="en-GB" dirty="0" smtClean="0">
                <a:latin typeface="Times New Roman" charset="0"/>
                <a:cs typeface="Times New Roman" charset="0"/>
              </a:rPr>
              <a:t>to families</a:t>
            </a:r>
            <a:r>
              <a:rPr lang="en-GB" dirty="0">
                <a:latin typeface="Times New Roman" charset="0"/>
                <a:cs typeface="Times New Roman" charset="0"/>
              </a:rPr>
              <a:t>, </a:t>
            </a:r>
            <a:r>
              <a:rPr lang="en-GB" dirty="0" smtClean="0">
                <a:latin typeface="Times New Roman" charset="0"/>
                <a:cs typeface="Times New Roman" charset="0"/>
              </a:rPr>
              <a:t>supervises other </a:t>
            </a:r>
            <a:r>
              <a:rPr lang="en-GB" dirty="0">
                <a:latin typeface="Times New Roman" charset="0"/>
                <a:cs typeface="Times New Roman" charset="0"/>
              </a:rPr>
              <a:t>health personnel, and  </a:t>
            </a:r>
            <a:r>
              <a:rPr lang="en-GB" dirty="0" smtClean="0">
                <a:latin typeface="Times New Roman" charset="0"/>
                <a:cs typeface="Times New Roman" charset="0"/>
              </a:rPr>
              <a:t>educates patients and </a:t>
            </a:r>
            <a:r>
              <a:rPr lang="en-GB" dirty="0">
                <a:latin typeface="Times New Roman" charset="0"/>
                <a:cs typeface="Times New Roman" charset="0"/>
              </a:rPr>
              <a:t>families </a:t>
            </a:r>
            <a:r>
              <a:rPr lang="en-GB" dirty="0" smtClean="0">
                <a:latin typeface="Times New Roman" charset="0"/>
                <a:cs typeface="Times New Roman" charset="0"/>
              </a:rPr>
              <a:t>on their conditions.</a:t>
            </a:r>
            <a:endParaRPr lang="en-GB" dirty="0">
              <a:latin typeface="Times New Roman" charset="0"/>
              <a:cs typeface="Times New Roman" charset="0"/>
            </a:endParaRPr>
          </a:p>
          <a:p>
            <a:pPr algn="just"/>
            <a:endParaRPr lang="en-GB" dirty="0" smtClean="0">
              <a:latin typeface="Times New Roman" charset="0"/>
              <a:cs typeface="Times New Roman" charset="0"/>
            </a:endParaRPr>
          </a:p>
          <a:p>
            <a:pPr algn="just"/>
            <a:r>
              <a:rPr lang="en-GB" dirty="0" smtClean="0">
                <a:latin typeface="Times New Roman" charset="0"/>
                <a:cs typeface="Times New Roman" charset="0"/>
              </a:rPr>
              <a:t>Nursing </a:t>
            </a:r>
            <a:r>
              <a:rPr lang="en-GB" dirty="0">
                <a:latin typeface="Times New Roman" charset="0"/>
                <a:cs typeface="Times New Roman" charset="0"/>
              </a:rPr>
              <a:t>interventions are </a:t>
            </a:r>
            <a:r>
              <a:rPr lang="en-GB" dirty="0" smtClean="0">
                <a:latin typeface="Times New Roman" charset="0"/>
                <a:cs typeface="Times New Roman" charset="0"/>
              </a:rPr>
              <a:t>skilfully performed  interdependently with other professionals in an emergency situation,( eg doctors, physiotherapists etc).</a:t>
            </a:r>
            <a:endParaRPr lang="en-GB" dirty="0">
              <a:latin typeface="Times New Roman" charset="0"/>
              <a:cs typeface="Times New Roman" charset="0"/>
            </a:endParaRPr>
          </a:p>
          <a:p>
            <a:pPr algn="just"/>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algn="just"/>
            <a:r>
              <a:rPr lang="en-GB" dirty="0" smtClean="0">
                <a:latin typeface="Times New Roman" charset="0"/>
                <a:cs typeface="Times New Roman" charset="0"/>
              </a:rPr>
              <a:t>Palpate or feel for carotid pulse in adults and children and or brachial for infants for 5-10 seconds to confirm blood circulation.</a:t>
            </a:r>
            <a:endParaRPr lang="en-GB" dirty="0" smtClean="0">
              <a:latin typeface="Times New Roman" charset="0"/>
              <a:cs typeface="Times New Roman" charset="0"/>
            </a:endParaRPr>
          </a:p>
          <a:p>
            <a:pPr algn="just"/>
            <a:r>
              <a:rPr lang="en-GB" dirty="0" smtClean="0">
                <a:latin typeface="Times New Roman" charset="0"/>
                <a:cs typeface="Times New Roman" charset="0"/>
              </a:rPr>
              <a:t>If pulse is absent start chest compression to stimulate the heart and restore circulation:</a:t>
            </a:r>
            <a:endParaRPr lang="en-GB" dirty="0" smtClean="0">
              <a:latin typeface="Times New Roman" charset="0"/>
              <a:cs typeface="Times New Roman" charset="0"/>
            </a:endParaRPr>
          </a:p>
          <a:p>
            <a:pPr algn="just"/>
            <a:r>
              <a:rPr lang="en-GB" dirty="0" smtClean="0">
                <a:latin typeface="Times New Roman" charset="0"/>
                <a:cs typeface="Times New Roman" charset="0"/>
              </a:rPr>
              <a:t>Place heel of one hand over  lower third of sternum, other hand on top, straighten elbows over shoulders perpendicular to patient’s chest.</a:t>
            </a:r>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Children</a:t>
            </a:r>
            <a:endParaRPr lang="en-GB" dirty="0"/>
          </a:p>
        </p:txBody>
      </p:sp>
      <p:sp>
        <p:nvSpPr>
          <p:cNvPr id="3" name="Content Placeholder 2"/>
          <p:cNvSpPr>
            <a:spLocks noGrp="1"/>
          </p:cNvSpPr>
          <p:nvPr>
            <p:ph idx="1"/>
          </p:nvPr>
        </p:nvSpPr>
        <p:spPr/>
        <p:txBody>
          <a:bodyPr/>
          <a:lstStyle/>
          <a:p>
            <a:r>
              <a:rPr lang="en-GB" dirty="0" smtClean="0"/>
              <a:t>Place heel of one hand on lower half of the sternum above xiphoid process</a:t>
            </a:r>
            <a:endParaRPr lang="en-GB" dirty="0" smtClean="0"/>
          </a:p>
          <a:p>
            <a:r>
              <a:rPr lang="en-GB" dirty="0" smtClean="0"/>
              <a:t>Maintain head tilt</a:t>
            </a:r>
            <a:endParaRPr lang="en-GB" dirty="0" smtClean="0"/>
          </a:p>
          <a:p>
            <a:r>
              <a:rPr lang="en-GB" dirty="0" smtClean="0"/>
              <a:t>For infant place index and middle finger of one hand on the lower half of the sternum above xiphoid process.</a:t>
            </a:r>
            <a:endParaRPr lang="en-GB" dirty="0" smtClean="0"/>
          </a:p>
          <a:p>
            <a:r>
              <a:rPr lang="en-GB" dirty="0" smtClean="0"/>
              <a:t>Fingers be kept 1cm below nipple line and not slanted</a:t>
            </a:r>
            <a:endParaRPr lang="en-GB"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Combine cardiac compression with artificial breaths as follows:</a:t>
            </a:r>
            <a:endParaRPr lang="en-GB" dirty="0" smtClean="0"/>
          </a:p>
          <a:p>
            <a:r>
              <a:rPr lang="en-GB" dirty="0" smtClean="0"/>
              <a:t>30 cardiac compressions to 2 respirations for adult (30:2)</a:t>
            </a:r>
            <a:endParaRPr lang="en-GB" dirty="0" smtClean="0"/>
          </a:p>
          <a:p>
            <a:r>
              <a:rPr lang="en-GB" dirty="0" smtClean="0"/>
              <a:t>For infants and children 15 compressions to  2 rescue breaths  (15:2).</a:t>
            </a:r>
            <a:endParaRPr lang="en-GB" dirty="0" smtClean="0"/>
          </a:p>
          <a:p>
            <a:r>
              <a:rPr lang="en-GB" dirty="0" smtClean="0"/>
              <a:t>For new-borns (3:1)</a:t>
            </a:r>
            <a:endParaRPr lang="en-GB" dirty="0" smtClean="0"/>
          </a:p>
          <a:p>
            <a:r>
              <a:rPr lang="en-GB" dirty="0" smtClean="0"/>
              <a:t>Start an intravenous line and infuse to facilitate circulation</a:t>
            </a:r>
            <a:endParaRPr lang="en-GB" dirty="0" smtClean="0"/>
          </a:p>
          <a:p>
            <a:r>
              <a:rPr lang="en-GB" dirty="0" smtClean="0"/>
              <a:t>Give medications as indicated</a:t>
            </a:r>
            <a:endParaRPr lang="en-GB"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charset="0"/>
                <a:cs typeface="Times New Roman" charset="0"/>
              </a:rPr>
              <a:t>Signs and Symptoms</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latin typeface="Times New Roman" charset="0"/>
                <a:cs typeface="Times New Roman" charset="0"/>
              </a:rPr>
              <a:t>i)</a:t>
            </a:r>
            <a:r>
              <a:rPr lang="en-GB" b="1" dirty="0" smtClean="0">
                <a:latin typeface="Times New Roman" charset="0"/>
                <a:cs typeface="Times New Roman" charset="0"/>
              </a:rPr>
              <a:t> </a:t>
            </a:r>
            <a:r>
              <a:rPr lang="en-GB" dirty="0" smtClean="0">
                <a:latin typeface="Times New Roman" charset="0"/>
                <a:cs typeface="Times New Roman" charset="0"/>
              </a:rPr>
              <a:t>if the casualty/client is conscious he will usually grasp the anterior neck and being unable to speak or cough. </a:t>
            </a:r>
            <a:endParaRPr lang="en-GB" dirty="0" smtClean="0">
              <a:latin typeface="Times New Roman" charset="0"/>
              <a:cs typeface="Times New Roman" charset="0"/>
            </a:endParaRPr>
          </a:p>
          <a:p>
            <a:pPr algn="just"/>
            <a:r>
              <a:rPr lang="en-GB" dirty="0" smtClean="0">
                <a:latin typeface="Times New Roman" charset="0"/>
                <a:cs typeface="Times New Roman" charset="0"/>
              </a:rPr>
              <a:t>ii) Anxiety and apprehension</a:t>
            </a:r>
            <a:endParaRPr lang="en-GB" dirty="0" smtClean="0">
              <a:latin typeface="Times New Roman" charset="0"/>
              <a:cs typeface="Times New Roman" charset="0"/>
            </a:endParaRPr>
          </a:p>
          <a:p>
            <a:pPr algn="just"/>
            <a:r>
              <a:rPr lang="en-GB" dirty="0" smtClean="0">
                <a:latin typeface="Times New Roman" charset="0"/>
                <a:cs typeface="Times New Roman" charset="0"/>
              </a:rPr>
              <a:t>iii)  Cyanosis</a:t>
            </a:r>
            <a:endParaRPr lang="en-GB" dirty="0" smtClean="0">
              <a:latin typeface="Times New Roman" charset="0"/>
              <a:cs typeface="Times New Roman" charset="0"/>
            </a:endParaRPr>
          </a:p>
          <a:p>
            <a:pPr algn="just"/>
            <a:r>
              <a:rPr lang="en-GB" dirty="0" smtClean="0">
                <a:latin typeface="Times New Roman" charset="0"/>
                <a:cs typeface="Times New Roman" charset="0"/>
              </a:rPr>
              <a:t>iv) Stridor-a harsh crowing sound made on inhalation caused by constriction of the airway, may also occur in severe allergic reactions </a:t>
            </a:r>
            <a:endParaRPr lang="en-GB" dirty="0" smtClean="0">
              <a:latin typeface="Times New Roman" charset="0"/>
              <a:cs typeface="Times New Roman" charset="0"/>
            </a:endParaRPr>
          </a:p>
          <a:p>
            <a:pPr algn="just"/>
            <a:r>
              <a:rPr lang="en-GB" dirty="0" smtClean="0">
                <a:latin typeface="Times New Roman" charset="0"/>
                <a:cs typeface="Times New Roman" charset="0"/>
              </a:rPr>
              <a:t>Grunting-sound like air moving through fluid</a:t>
            </a:r>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dirty="0" smtClean="0">
                <a:latin typeface="Times New Roman" charset="0"/>
                <a:cs typeface="Times New Roman" charset="0"/>
              </a:rPr>
              <a:t>Management</a:t>
            </a:r>
            <a:endParaRPr lang="en-GB" dirty="0">
              <a:latin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GB" b="1" dirty="0" smtClean="0"/>
              <a:t>Goal of management</a:t>
            </a:r>
            <a:endParaRPr lang="en-GB" b="1" dirty="0" smtClean="0"/>
          </a:p>
          <a:p>
            <a:r>
              <a:rPr lang="en-GB" dirty="0" smtClean="0"/>
              <a:t>i) Restore adequate breathing</a:t>
            </a:r>
            <a:endParaRPr lang="en-GB" dirty="0" smtClean="0"/>
          </a:p>
          <a:p>
            <a:r>
              <a:rPr lang="en-GB" dirty="0" smtClean="0"/>
              <a:t>ii)Remove the agent causing obstruction</a:t>
            </a:r>
            <a:endParaRPr lang="en-GB" dirty="0" smtClean="0"/>
          </a:p>
          <a:p>
            <a:r>
              <a:rPr lang="en-GB" dirty="0" smtClean="0"/>
              <a:t>iii) Remove patient from source of danger eg in smoky area.</a:t>
            </a:r>
            <a:endParaRPr lang="en-GB" dirty="0" smtClean="0"/>
          </a:p>
          <a:p>
            <a:r>
              <a:rPr lang="en-GB" dirty="0" smtClean="0"/>
              <a:t>Asphyxia or choking can be fatal if immediate relief is not achieved. </a:t>
            </a:r>
            <a:endParaRPr lang="en-GB" dirty="0" smtClean="0"/>
          </a:p>
          <a:p>
            <a:r>
              <a:rPr lang="en-GB" dirty="0" smtClean="0"/>
              <a:t>The management depends on the cause. </a:t>
            </a:r>
            <a:endParaRPr lang="en-GB"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3.Near-drowning</a:t>
            </a:r>
            <a:endParaRPr lang="en-GB" dirty="0"/>
          </a:p>
        </p:txBody>
      </p:sp>
      <p:sp>
        <p:nvSpPr>
          <p:cNvPr id="3" name="Content Placeholder 2"/>
          <p:cNvSpPr>
            <a:spLocks noGrp="1"/>
          </p:cNvSpPr>
          <p:nvPr>
            <p:ph idx="1"/>
          </p:nvPr>
        </p:nvSpPr>
        <p:spPr/>
        <p:txBody>
          <a:bodyPr>
            <a:normAutofit fontScale="92500" lnSpcReduction="10000"/>
          </a:bodyPr>
          <a:lstStyle/>
          <a:p>
            <a:pPr marL="514350" indent="-514350" algn="just"/>
            <a:r>
              <a:rPr lang="en-GB" dirty="0" smtClean="0">
                <a:latin typeface="New Times Romans"/>
              </a:rPr>
              <a:t>Near-drowning is survival for at least 24 hours after submersion.</a:t>
            </a:r>
            <a:endParaRPr lang="en-GB" dirty="0" smtClean="0">
              <a:latin typeface="New Times Romans"/>
            </a:endParaRPr>
          </a:p>
          <a:p>
            <a:pPr algn="just"/>
            <a:r>
              <a:rPr lang="en-GB" dirty="0" smtClean="0">
                <a:latin typeface="New Times Romans"/>
              </a:rPr>
              <a:t>The most common consequence is hypoxemia. </a:t>
            </a:r>
            <a:endParaRPr lang="en-GB" dirty="0" smtClean="0">
              <a:latin typeface="New Times Romans"/>
            </a:endParaRPr>
          </a:p>
          <a:p>
            <a:r>
              <a:rPr lang="en-GB" dirty="0" smtClean="0">
                <a:latin typeface="New Times Romans"/>
              </a:rPr>
              <a:t>Drowning is one of the leading causes of unintentional death in children younger than 14 years of age. An estimated 7000 drownings and 90,000 Children younger than 4 years of age account for 40% of drowning </a:t>
            </a:r>
            <a:r>
              <a:rPr lang="en-GB" sz="3500" dirty="0" smtClean="0">
                <a:latin typeface="New Times Romans"/>
              </a:rPr>
              <a:t>(Suominen et al., 2002).</a:t>
            </a:r>
            <a:endParaRPr lang="en-GB" sz="3500" dirty="0" smtClean="0">
              <a:latin typeface="New Times Romans"/>
            </a:endParaRPr>
          </a:p>
          <a:p>
            <a:endParaRPr lang="en-GB" dirty="0" smtClean="0">
              <a:latin typeface="New Times Romans"/>
            </a:endParaRPr>
          </a:p>
          <a:p>
            <a:pPr algn="just"/>
            <a:endParaRPr lang="en-GB" dirty="0">
              <a:latin typeface="New Times Roman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smtClean="0"/>
              <a:t>Factors associated with drowning and near-drowning include:</a:t>
            </a:r>
            <a:endParaRPr lang="en-GB" dirty="0" smtClean="0"/>
          </a:p>
          <a:p>
            <a:r>
              <a:rPr lang="en-GB" dirty="0" smtClean="0"/>
              <a:t>Alcohol ingestion, inability to swim, diving injuries, hypothermia,  and exhaustion</a:t>
            </a:r>
            <a:endParaRPr lang="en-GB" dirty="0" smtClean="0"/>
          </a:p>
          <a:p>
            <a:r>
              <a:rPr lang="en-GB" dirty="0" smtClean="0"/>
              <a:t> Efforts to save the victim should not be abandoned prematurely. </a:t>
            </a:r>
            <a:endParaRPr lang="en-GB"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Near drowning cont’….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latin typeface="Times New Roman" charset="0"/>
                <a:cs typeface="Times New Roman" charset="0"/>
              </a:rPr>
              <a:t>After resuscitation, hypoxia and acidosis, are the primary problems  of a victim who has nearly drowned, this  require immediate intervention.</a:t>
            </a:r>
            <a:endParaRPr lang="en-GB" dirty="0" smtClean="0">
              <a:latin typeface="Times New Roman" charset="0"/>
              <a:cs typeface="Times New Roman" charset="0"/>
            </a:endParaRPr>
          </a:p>
          <a:p>
            <a:r>
              <a:rPr lang="en-GB" dirty="0" smtClean="0">
                <a:latin typeface="Times New Roman" charset="0"/>
                <a:cs typeface="Times New Roman" charset="0"/>
              </a:rPr>
              <a:t>Resultant pathophysiologic changes and pulmonary injury depend on the type of fluid (fresh or salt water) and the volume aspirated.</a:t>
            </a:r>
            <a:endParaRPr lang="en-GB" dirty="0" smtClean="0">
              <a:latin typeface="Times New Roman" charset="0"/>
              <a:cs typeface="Times New Roman" charset="0"/>
            </a:endParaRPr>
          </a:p>
          <a:p>
            <a:r>
              <a:rPr lang="en-GB" dirty="0" smtClean="0">
                <a:latin typeface="Times New Roman" charset="0"/>
                <a:cs typeface="Times New Roman" charset="0"/>
              </a:rPr>
              <a:t>Fresh water aspiration results in a loss of surfactant, hence an inability to expand the lungs. </a:t>
            </a:r>
            <a:endParaRPr lang="en-GB" dirty="0" smtClean="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Near drowning cont’….</a:t>
            </a:r>
            <a:endParaRPr lang="en-GB" dirty="0"/>
          </a:p>
        </p:txBody>
      </p:sp>
      <p:sp>
        <p:nvSpPr>
          <p:cNvPr id="3" name="Content Placeholder 2"/>
          <p:cNvSpPr>
            <a:spLocks noGrp="1"/>
          </p:cNvSpPr>
          <p:nvPr>
            <p:ph idx="1"/>
          </p:nvPr>
        </p:nvSpPr>
        <p:spPr/>
        <p:txBody>
          <a:bodyPr/>
          <a:lstStyle/>
          <a:p>
            <a:r>
              <a:rPr lang="en-GB" dirty="0" smtClean="0">
                <a:latin typeface="Times New Roman" charset="0"/>
                <a:cs typeface="Times New Roman" charset="0"/>
              </a:rPr>
              <a:t>Salt water aspiration leads to pulmonary oedema from the osmotic effects of the salt within the lung. </a:t>
            </a:r>
            <a:endParaRPr lang="en-GB" dirty="0" smtClean="0">
              <a:latin typeface="Times New Roman" charset="0"/>
              <a:cs typeface="Times New Roman" charset="0"/>
            </a:endParaRPr>
          </a:p>
          <a:p>
            <a:r>
              <a:rPr lang="en-GB" dirty="0" smtClean="0">
                <a:latin typeface="Times New Roman" charset="0"/>
                <a:cs typeface="Times New Roman" charset="0"/>
              </a:rPr>
              <a:t>After a person survives submersion, acute respiratory distress syndrome resulting in hypoxia, hypercapnia, and respiratory or metabolic acidosis can occur.</a:t>
            </a:r>
            <a:endParaRPr lang="en-GB" dirty="0" smtClean="0">
              <a:latin typeface="Times New Roman" charset="0"/>
              <a:cs typeface="Times New Roman" charset="0"/>
            </a:endParaRPr>
          </a:p>
          <a:p>
            <a:pPr algn="just">
              <a:buNone/>
            </a:pPr>
            <a:endParaRPr lang="en-GB" dirty="0" smtClean="0">
              <a:latin typeface="Times New Roman" charset="0"/>
              <a:cs typeface="Times New Roman" charset="0"/>
            </a:endParaRPr>
          </a:p>
          <a:p>
            <a:endParaRPr lang="en-GB"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Management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Therapeutic goals include maintaining cerebral perfusion and adequate oxygenation to prevent further damage to vital organs.</a:t>
            </a:r>
            <a:endParaRPr lang="en-GB" dirty="0" smtClean="0"/>
          </a:p>
          <a:p>
            <a:r>
              <a:rPr lang="en-GB" dirty="0" smtClean="0"/>
              <a:t>Immediate cardiopulmonary resuscitation is the factor with the greatest influence on survival.</a:t>
            </a:r>
            <a:endParaRPr lang="en-GB" dirty="0" smtClean="0"/>
          </a:p>
          <a:p>
            <a:r>
              <a:rPr lang="en-GB" dirty="0" smtClean="0"/>
              <a:t> The treatment goal- prevention of  hypoxia, is accomplished by ensuring an adequate airway and respiration, thus improving ventilation (which helps to correct respiratory acidosis) and oxygenation. </a:t>
            </a:r>
            <a:endParaRPr lang="en-GB"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Definitions:</a:t>
            </a:r>
            <a:endParaRPr lang="en-GB" b="1" dirty="0"/>
          </a:p>
        </p:txBody>
      </p:sp>
      <p:sp>
        <p:nvSpPr>
          <p:cNvPr id="3" name="Content Placeholder 2"/>
          <p:cNvSpPr>
            <a:spLocks noGrp="1"/>
          </p:cNvSpPr>
          <p:nvPr>
            <p:ph idx="1"/>
          </p:nvPr>
        </p:nvSpPr>
        <p:spPr>
          <a:xfrm>
            <a:off x="971600" y="1412776"/>
            <a:ext cx="7715200" cy="4713387"/>
          </a:xfrm>
        </p:spPr>
        <p:txBody>
          <a:bodyPr>
            <a:normAutofit fontScale="85000" lnSpcReduction="20000"/>
          </a:bodyPr>
          <a:lstStyle/>
          <a:p>
            <a:pPr algn="just"/>
            <a:r>
              <a:rPr lang="en-GB" b="1" dirty="0" smtClean="0">
                <a:latin typeface="Times New Roman" charset="0"/>
                <a:cs typeface="Times New Roman" charset="0"/>
              </a:rPr>
              <a:t>Trauma</a:t>
            </a:r>
            <a:r>
              <a:rPr lang="en-GB" dirty="0" smtClean="0">
                <a:latin typeface="Times New Roman" charset="0"/>
                <a:cs typeface="Times New Roman" charset="0"/>
              </a:rPr>
              <a:t>-(Pathology)-Wound or shock produced by sudden physical injury as from violence or accident.</a:t>
            </a:r>
            <a:endParaRPr lang="en-GB" dirty="0" smtClean="0">
              <a:latin typeface="Times New Roman" charset="0"/>
              <a:cs typeface="Times New Roman" charset="0"/>
            </a:endParaRPr>
          </a:p>
          <a:p>
            <a:pPr algn="just"/>
            <a:r>
              <a:rPr lang="en-GB" b="1" dirty="0" smtClean="0">
                <a:latin typeface="Times New Roman" charset="0"/>
                <a:cs typeface="Times New Roman" charset="0"/>
              </a:rPr>
              <a:t>Unintentional or intentional wound or injury</a:t>
            </a:r>
            <a:r>
              <a:rPr lang="en-GB" dirty="0" smtClean="0">
                <a:latin typeface="Times New Roman" charset="0"/>
                <a:cs typeface="Times New Roman" charset="0"/>
              </a:rPr>
              <a:t> inflicted on the body from a mechanism against which the body cannot protect itself</a:t>
            </a:r>
            <a:endParaRPr lang="en-GB" dirty="0" smtClean="0">
              <a:latin typeface="Times New Roman" charset="0"/>
              <a:cs typeface="Times New Roman" charset="0"/>
            </a:endParaRPr>
          </a:p>
          <a:p>
            <a:pPr algn="just"/>
            <a:r>
              <a:rPr lang="en-GB" b="1" dirty="0" smtClean="0">
                <a:latin typeface="Times New Roman" charset="0"/>
                <a:cs typeface="Times New Roman" charset="0"/>
              </a:rPr>
              <a:t>Psychiatric trauma</a:t>
            </a:r>
            <a:r>
              <a:rPr lang="en-GB" dirty="0" smtClean="0">
                <a:latin typeface="Times New Roman" charset="0"/>
                <a:cs typeface="Times New Roman" charset="0"/>
              </a:rPr>
              <a:t>-An experience that produces psychological injury or pain</a:t>
            </a:r>
            <a:endParaRPr lang="en-GB" dirty="0" smtClean="0">
              <a:latin typeface="Times New Roman" charset="0"/>
              <a:cs typeface="Times New Roman" charset="0"/>
            </a:endParaRPr>
          </a:p>
          <a:p>
            <a:pPr algn="just"/>
            <a:r>
              <a:rPr lang="en-GB" b="1" dirty="0" smtClean="0">
                <a:latin typeface="Times New Roman" charset="0"/>
                <a:cs typeface="Times New Roman" charset="0"/>
              </a:rPr>
              <a:t>Emergency care-(</a:t>
            </a:r>
            <a:r>
              <a:rPr lang="en-GB" dirty="0" smtClean="0">
                <a:latin typeface="Times New Roman" charset="0"/>
                <a:cs typeface="Times New Roman" charset="0"/>
              </a:rPr>
              <a:t>is care that must be rendered without</a:t>
            </a:r>
            <a:endParaRPr lang="en-GB" dirty="0" smtClean="0">
              <a:latin typeface="Times New Roman" charset="0"/>
              <a:cs typeface="Times New Roman" charset="0"/>
            </a:endParaRPr>
          </a:p>
          <a:p>
            <a:pPr algn="just">
              <a:buNone/>
            </a:pPr>
            <a:r>
              <a:rPr lang="en-GB" dirty="0" smtClean="0">
                <a:latin typeface="Times New Roman" charset="0"/>
                <a:cs typeface="Times New Roman" charset="0"/>
              </a:rPr>
              <a:t>    delay)- Is the initial treatment given   to acutely ill patients coming to the health facility without prior plan; (emergency department), usually presenting with life threatening illnesses and injury</a:t>
            </a:r>
            <a:endParaRPr lang="en-GB" dirty="0" smtClean="0">
              <a:latin typeface="Times New Roman" charset="0"/>
              <a:cs typeface="Times New Roman" charset="0"/>
            </a:endParaRPr>
          </a:p>
          <a:p>
            <a:pPr algn="just"/>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Management</a:t>
            </a:r>
            <a:endParaRPr lang="en-GB" dirty="0"/>
          </a:p>
        </p:txBody>
      </p:sp>
      <p:sp>
        <p:nvSpPr>
          <p:cNvPr id="3" name="Content Placeholder 2"/>
          <p:cNvSpPr>
            <a:spLocks noGrp="1"/>
          </p:cNvSpPr>
          <p:nvPr>
            <p:ph idx="1"/>
          </p:nvPr>
        </p:nvSpPr>
        <p:spPr/>
        <p:txBody>
          <a:bodyPr>
            <a:normAutofit lnSpcReduction="10000"/>
          </a:bodyPr>
          <a:lstStyle/>
          <a:p>
            <a:r>
              <a:rPr lang="en-GB" dirty="0" smtClean="0"/>
              <a:t>Arterial blood gas analyses are performed to evaluate oxygen, carbon dioxide, and bicarbonate levels and </a:t>
            </a:r>
            <a:r>
              <a:rPr lang="en-GB" dirty="0" err="1" smtClean="0"/>
              <a:t>pH.</a:t>
            </a:r>
            <a:r>
              <a:rPr lang="en-GB" dirty="0" smtClean="0"/>
              <a:t> </a:t>
            </a:r>
            <a:endParaRPr lang="en-GB" dirty="0" smtClean="0"/>
          </a:p>
          <a:p>
            <a:r>
              <a:rPr lang="en-GB" dirty="0" smtClean="0"/>
              <a:t>These parameters determine the type of ventilatory  support needed. </a:t>
            </a:r>
            <a:endParaRPr lang="en-GB" dirty="0" smtClean="0"/>
          </a:p>
          <a:p>
            <a:r>
              <a:rPr lang="en-GB" dirty="0" smtClean="0"/>
              <a:t>Use of endotracheal intubation with positive pressure  ventilation  improves oxygenation, prevents aspiration, and corrects intrapulmonary shunting and ventilation.</a:t>
            </a:r>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Complications</a:t>
            </a:r>
            <a:endParaRPr lang="en-GB" dirty="0"/>
          </a:p>
        </p:txBody>
      </p:sp>
      <p:sp>
        <p:nvSpPr>
          <p:cNvPr id="3" name="Content Placeholder 2"/>
          <p:cNvSpPr>
            <a:spLocks noGrp="1"/>
          </p:cNvSpPr>
          <p:nvPr>
            <p:ph idx="1"/>
          </p:nvPr>
        </p:nvSpPr>
        <p:spPr/>
        <p:txBody>
          <a:bodyPr/>
          <a:lstStyle/>
          <a:p>
            <a:r>
              <a:rPr lang="en-GB" dirty="0" smtClean="0"/>
              <a:t>Shock</a:t>
            </a:r>
            <a:endParaRPr lang="en-GB" dirty="0" smtClean="0"/>
          </a:p>
          <a:p>
            <a:r>
              <a:rPr lang="en-GB" dirty="0" smtClean="0"/>
              <a:t>Respiratory arrest</a:t>
            </a:r>
            <a:endParaRPr lang="en-GB" dirty="0" smtClean="0"/>
          </a:p>
          <a:p>
            <a:r>
              <a:rPr lang="en-GB" dirty="0" smtClean="0"/>
              <a:t>Cardiac arrest</a:t>
            </a:r>
            <a:endParaRPr lang="en-GB" dirty="0" smtClean="0"/>
          </a:p>
          <a:p>
            <a:r>
              <a:rPr lang="en-GB" dirty="0" smtClean="0"/>
              <a:t>Brain damage</a:t>
            </a:r>
            <a:endParaRPr lang="en-GB" dirty="0" smtClean="0"/>
          </a:p>
          <a:p>
            <a:r>
              <a:rPr lang="en-GB" dirty="0" smtClean="0"/>
              <a:t>Renal failure</a:t>
            </a:r>
            <a:endParaRPr lang="en-GB" dirty="0" smtClean="0"/>
          </a:p>
          <a:p>
            <a:endParaRPr lang="en-GB"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Prevention</a:t>
            </a:r>
            <a:endParaRPr lang="en-GB" dirty="0"/>
          </a:p>
        </p:txBody>
      </p:sp>
      <p:sp>
        <p:nvSpPr>
          <p:cNvPr id="3" name="Content Placeholder 2"/>
          <p:cNvSpPr>
            <a:spLocks noGrp="1"/>
          </p:cNvSpPr>
          <p:nvPr>
            <p:ph idx="1"/>
          </p:nvPr>
        </p:nvSpPr>
        <p:spPr/>
        <p:txBody>
          <a:bodyPr>
            <a:normAutofit/>
          </a:bodyPr>
          <a:lstStyle/>
          <a:p>
            <a:r>
              <a:rPr lang="en-GB" dirty="0" smtClean="0"/>
              <a:t>Avoid open water sources/containers  (for children)</a:t>
            </a:r>
            <a:endParaRPr lang="en-GB" dirty="0" smtClean="0"/>
          </a:p>
          <a:p>
            <a:r>
              <a:rPr lang="en-GB" dirty="0" smtClean="0"/>
              <a:t>Avoid excessive exhaustive swimming activities</a:t>
            </a:r>
            <a:endParaRPr lang="en-GB" dirty="0" smtClean="0"/>
          </a:p>
          <a:p>
            <a:r>
              <a:rPr lang="en-GB" dirty="0" smtClean="0"/>
              <a:t>Avoid deep waters especially for novices in swimming</a:t>
            </a:r>
            <a:endParaRPr lang="en-GB" dirty="0" smtClean="0"/>
          </a:p>
          <a:p>
            <a:r>
              <a:rPr lang="en-GB" dirty="0" smtClean="0"/>
              <a:t>Those unskilled should not engage in swimming without skilled assistance</a:t>
            </a:r>
            <a:endParaRPr lang="en-GB" dirty="0" smtClean="0"/>
          </a:p>
          <a:p>
            <a:r>
              <a:rPr lang="en-GB" dirty="0" smtClean="0"/>
              <a:t>Use of life saving jackets.</a:t>
            </a:r>
            <a:endParaRPr lang="en-GB"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4.Anaphylaxis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also known as type 1 or immediate hypersensitivity</a:t>
            </a:r>
            <a:endParaRPr lang="en-US" dirty="0" smtClean="0"/>
          </a:p>
          <a:p>
            <a:r>
              <a:rPr lang="en-US" dirty="0" smtClean="0"/>
              <a:t>Occurs  in the first encounter or exposure to immunogen</a:t>
            </a:r>
            <a:endParaRPr lang="en-US" dirty="0" smtClean="0"/>
          </a:p>
          <a:p>
            <a:r>
              <a:rPr lang="en-US" dirty="0" smtClean="0"/>
              <a:t>Mediated by Ig E, basophils and mast cells</a:t>
            </a:r>
            <a:endParaRPr lang="en-US" dirty="0" smtClean="0"/>
          </a:p>
          <a:p>
            <a:r>
              <a:rPr lang="en-US" dirty="0" smtClean="0"/>
              <a:t>Has three phases</a:t>
            </a:r>
            <a:endParaRPr lang="en-US" dirty="0" smtClean="0"/>
          </a:p>
          <a:p>
            <a:pPr marL="571500" indent="-571500">
              <a:buFont typeface="+mj-lt"/>
              <a:buAutoNum type="romanLcPeriod"/>
            </a:pPr>
            <a:r>
              <a:rPr lang="en-US" dirty="0" smtClean="0"/>
              <a:t>Sensitization</a:t>
            </a:r>
            <a:endParaRPr lang="en-US" dirty="0" smtClean="0"/>
          </a:p>
          <a:p>
            <a:pPr marL="571500" indent="-571500">
              <a:buFont typeface="+mj-lt"/>
              <a:buAutoNum type="romanLcPeriod"/>
            </a:pPr>
            <a:r>
              <a:rPr lang="en-US" dirty="0" smtClean="0"/>
              <a:t>Activation</a:t>
            </a:r>
            <a:endParaRPr lang="en-US" dirty="0" smtClean="0"/>
          </a:p>
          <a:p>
            <a:pPr marL="571500" indent="-571500">
              <a:buFont typeface="+mj-lt"/>
              <a:buAutoNum type="romanLcPeriod"/>
            </a:pPr>
            <a:r>
              <a:rPr lang="en-US" dirty="0" smtClean="0"/>
              <a:t>Effector</a:t>
            </a:r>
            <a:endParaRPr lang="en-US" dirty="0" smtClean="0"/>
          </a:p>
          <a:p>
            <a:pPr marL="571500" indent="-571500">
              <a:buFont typeface="+mj-lt"/>
              <a:buAutoNum type="romanLcPeriod"/>
            </a:pPr>
            <a:endParaRPr lang="en-US" dirty="0" smtClean="0"/>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Sensitization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Occurs in first encounter with an antigen</a:t>
            </a:r>
            <a:endParaRPr lang="en-US" dirty="0" smtClean="0"/>
          </a:p>
          <a:p>
            <a:r>
              <a:rPr lang="en-US" dirty="0" smtClean="0"/>
              <a:t>B cells internalizes the allergen, process and present it to the CD4 cells (Helper T cell)</a:t>
            </a:r>
            <a:endParaRPr lang="en-US" dirty="0" smtClean="0"/>
          </a:p>
          <a:p>
            <a:r>
              <a:rPr lang="en-US" dirty="0" smtClean="0"/>
              <a:t>T helper cell secrets interleukin iv (IL4) which activates humoral response</a:t>
            </a:r>
            <a:endParaRPr lang="en-US" dirty="0" smtClean="0"/>
          </a:p>
          <a:p>
            <a:r>
              <a:rPr lang="en-US" dirty="0" smtClean="0"/>
              <a:t>IL4 makes B cells to go clonal expansion and differentiation making it to switch from Ig M to Ig E</a:t>
            </a:r>
            <a:endParaRPr lang="en-US" dirty="0" smtClean="0"/>
          </a:p>
          <a:p>
            <a:r>
              <a:rPr lang="en-US" dirty="0" smtClean="0"/>
              <a:t>Ig E then binds to Mast cells and basophils</a:t>
            </a:r>
            <a:endParaRPr lang="en-US" dirty="0" smtClean="0"/>
          </a:p>
          <a:p>
            <a:r>
              <a:rPr lang="en-US" dirty="0" smtClean="0"/>
              <a:t>Sensitization then occurs when Ig E is bound to basophils and mast cells</a:t>
            </a:r>
            <a:endParaRPr lang="en-US" dirty="0" smtClean="0"/>
          </a:p>
          <a:p>
            <a:r>
              <a:rPr lang="en-US" dirty="0" smtClean="0"/>
              <a:t>It affects susceptible individuals</a:t>
            </a:r>
            <a:endParaRPr lang="en-US" dirty="0" smtClean="0"/>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a:t>
            </a:r>
            <a:endParaRPr lang="en-US" dirty="0"/>
          </a:p>
        </p:txBody>
      </p:sp>
      <p:sp>
        <p:nvSpPr>
          <p:cNvPr id="3" name="Content Placeholder 2"/>
          <p:cNvSpPr>
            <a:spLocks noGrp="1"/>
          </p:cNvSpPr>
          <p:nvPr>
            <p:ph idx="1"/>
          </p:nvPr>
        </p:nvSpPr>
        <p:spPr/>
        <p:txBody>
          <a:bodyPr/>
          <a:lstStyle/>
          <a:p>
            <a:r>
              <a:rPr lang="en-US" dirty="0" smtClean="0"/>
              <a:t>Second exposure to the same antigen/ allergen</a:t>
            </a:r>
            <a:endParaRPr lang="en-US" dirty="0" smtClean="0"/>
          </a:p>
          <a:p>
            <a:r>
              <a:rPr lang="en-US" dirty="0" smtClean="0"/>
              <a:t>The allergen does not bind to the B cell but binds to FC</a:t>
            </a:r>
            <a:r>
              <a:rPr lang="en-US" i="1" dirty="0" smtClean="0"/>
              <a:t>E</a:t>
            </a:r>
            <a:r>
              <a:rPr lang="en-US" dirty="0"/>
              <a:t> </a:t>
            </a:r>
            <a:r>
              <a:rPr lang="en-US" dirty="0" smtClean="0"/>
              <a:t>receptor on mast cells and basophils</a:t>
            </a:r>
            <a:endParaRPr lang="en-US" dirty="0" smtClean="0"/>
          </a:p>
          <a:p>
            <a:r>
              <a:rPr lang="en-US" dirty="0" smtClean="0"/>
              <a:t>It cross links two Ig E </a:t>
            </a:r>
            <a:endParaRPr lang="en-US" dirty="0" smtClean="0"/>
          </a:p>
          <a:p>
            <a:r>
              <a:rPr lang="en-US" dirty="0" smtClean="0"/>
              <a:t>The cell is activated and begins to synthesize leukotrienes C4 and D4</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Effector phase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Future exposure to the same antigen </a:t>
            </a:r>
            <a:endParaRPr lang="en-US" dirty="0" smtClean="0"/>
          </a:p>
          <a:p>
            <a:r>
              <a:rPr lang="en-US" dirty="0" smtClean="0"/>
              <a:t>Mast cells and basophils undergo degranulation</a:t>
            </a:r>
            <a:endParaRPr lang="en-US" dirty="0" smtClean="0"/>
          </a:p>
          <a:p>
            <a:r>
              <a:rPr lang="en-US" dirty="0" smtClean="0"/>
              <a:t>Preformed and newly formed substances are produced, </a:t>
            </a:r>
            <a:r>
              <a:rPr lang="en-US" dirty="0" err="1" smtClean="0"/>
              <a:t>eg</a:t>
            </a:r>
            <a:r>
              <a:rPr lang="en-US" dirty="0" smtClean="0"/>
              <a:t> histamine, leukotrienes, serotonin and heparin</a:t>
            </a:r>
            <a:endParaRPr lang="en-US" dirty="0" smtClean="0"/>
          </a:p>
          <a:p>
            <a:r>
              <a:rPr lang="en-US" dirty="0" smtClean="0"/>
              <a:t>This causes, vasodilatation, reduced BP, constriction of smooth muscles (bronchus), vascular permeability- edema, stimulation of goblet cells increased secretion of mucous</a:t>
            </a:r>
            <a:endParaRPr lang="en-US" dirty="0" smtClean="0"/>
          </a:p>
          <a:p>
            <a:r>
              <a:rPr lang="en-US" dirty="0" smtClean="0"/>
              <a:t>Death can occur in 10 minutes</a:t>
            </a:r>
            <a:endParaRPr lang="en-US" dirty="0" smtClean="0"/>
          </a:p>
          <a:p>
            <a:r>
              <a:rPr lang="en-US" dirty="0" smtClean="0"/>
              <a:t>Allergens include, proteins, drugs, foods, insect products, plants pollen, fur/ hair, dust mold spores </a:t>
            </a:r>
            <a:r>
              <a:rPr lang="en-US" dirty="0" err="1" smtClean="0"/>
              <a:t>etc</a:t>
            </a:r>
            <a:r>
              <a:rPr lang="en-US" dirty="0" smtClean="0"/>
              <a:t>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Identify the allergen</a:t>
            </a:r>
            <a:endParaRPr lang="en-US" dirty="0" smtClean="0"/>
          </a:p>
          <a:p>
            <a:r>
              <a:rPr lang="en-US" dirty="0" smtClean="0"/>
              <a:t>Avoid the allergen</a:t>
            </a:r>
            <a:endParaRPr lang="en-US" dirty="0" smtClean="0"/>
          </a:p>
          <a:p>
            <a:r>
              <a:rPr lang="en-US" dirty="0" smtClean="0"/>
              <a:t>Use of drugs</a:t>
            </a:r>
            <a:endParaRPr lang="en-US" dirty="0" smtClean="0"/>
          </a:p>
          <a:p>
            <a:pPr>
              <a:buFont typeface="Wingdings" panose="05000000000000000000" pitchFamily="2" charset="2"/>
              <a:buChar char="ü"/>
            </a:pPr>
            <a:r>
              <a:rPr lang="en-US" dirty="0" smtClean="0"/>
              <a:t>Antihistamine- block histamine receptors</a:t>
            </a:r>
            <a:endParaRPr lang="en-US" dirty="0" smtClean="0"/>
          </a:p>
          <a:p>
            <a:pPr>
              <a:buFont typeface="Wingdings" panose="05000000000000000000" pitchFamily="2" charset="2"/>
              <a:buChar char="ü"/>
            </a:pPr>
            <a:r>
              <a:rPr lang="en-US" dirty="0" smtClean="0"/>
              <a:t>Cromoglycate based drugs- destabilizes the mast cells</a:t>
            </a:r>
            <a:endParaRPr lang="en-US" dirty="0" smtClean="0"/>
          </a:p>
          <a:p>
            <a:pPr>
              <a:buFont typeface="Wingdings" panose="05000000000000000000" pitchFamily="2" charset="2"/>
              <a:buChar char="ü"/>
            </a:pPr>
            <a:r>
              <a:rPr lang="en-US" dirty="0" smtClean="0"/>
              <a:t>Catecholamine- adrenaline (stimulates autonomic nerve action) for penicillin allergy.</a:t>
            </a:r>
            <a:endParaRPr lang="en-US" dirty="0" smtClean="0"/>
          </a:p>
          <a:p>
            <a:r>
              <a:rPr lang="en-US" dirty="0" smtClean="0"/>
              <a:t>Desensitization- giving a small dose of the antigen to an individual to switch Ig E to Ig G.</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5.Poisoning </a:t>
            </a:r>
            <a:endParaRPr lang="en-US" dirty="0"/>
          </a:p>
        </p:txBody>
      </p:sp>
      <p:sp>
        <p:nvSpPr>
          <p:cNvPr id="3" name="Content Placeholder 2"/>
          <p:cNvSpPr>
            <a:spLocks noGrp="1"/>
          </p:cNvSpPr>
          <p:nvPr>
            <p:ph idx="1"/>
          </p:nvPr>
        </p:nvSpPr>
        <p:spPr/>
        <p:txBody>
          <a:bodyPr/>
          <a:lstStyle/>
          <a:p>
            <a:r>
              <a:rPr lang="en-US" dirty="0" smtClean="0"/>
              <a:t>Organophosphate poisoning (OPP)</a:t>
            </a:r>
            <a:endParaRPr lang="en-US" dirty="0" smtClean="0"/>
          </a:p>
          <a:p>
            <a:r>
              <a:rPr lang="en-US" dirty="0" smtClean="0"/>
              <a:t>They are compounds used in both domestic and industrial use </a:t>
            </a:r>
            <a:r>
              <a:rPr lang="en-US" dirty="0" err="1" smtClean="0"/>
              <a:t>eg</a:t>
            </a:r>
            <a:r>
              <a:rPr lang="en-US" dirty="0" smtClean="0"/>
              <a:t> insecticides, pesticides, herbicides, anthelminthic, nerge gases</a:t>
            </a:r>
            <a:endParaRPr lang="en-US" dirty="0" smtClean="0"/>
          </a:p>
          <a:p>
            <a:r>
              <a:rPr lang="en-US" dirty="0" smtClean="0"/>
              <a:t>Suicidal attempts occurs via  exposure intentionally or unintentionally</a:t>
            </a:r>
            <a:endParaRPr lang="en-US" dirty="0" smtClean="0"/>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sp>
        <p:nvSpPr>
          <p:cNvPr id="3" name="Content Placeholder 2"/>
          <p:cNvSpPr>
            <a:spLocks noGrp="1"/>
          </p:cNvSpPr>
          <p:nvPr>
            <p:ph idx="1"/>
          </p:nvPr>
        </p:nvSpPr>
        <p:spPr/>
        <p:txBody>
          <a:bodyPr/>
          <a:lstStyle/>
          <a:p>
            <a:r>
              <a:rPr lang="en-US" dirty="0" smtClean="0"/>
              <a:t>The phosphate compounds can be absorbed into the body by ingestion, injection, inhalation or cutenously. </a:t>
            </a:r>
            <a:endParaRPr lang="en-US" dirty="0" smtClean="0"/>
          </a:p>
          <a:p>
            <a:r>
              <a:rPr lang="en-US" dirty="0" smtClean="0"/>
              <a:t>They then inhibit acetylcholinesterase</a:t>
            </a:r>
            <a:endParaRPr lang="en-US" dirty="0" smtClean="0"/>
          </a:p>
          <a:p>
            <a:r>
              <a:rPr lang="en-US" dirty="0" smtClean="0"/>
              <a:t>Acetylcholine (neurotransmitter) is then degraded hence no transmission of impulses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Definitions con’…</a:t>
            </a:r>
            <a:endParaRPr lang="en-GB" b="1" dirty="0"/>
          </a:p>
        </p:txBody>
      </p:sp>
      <p:sp>
        <p:nvSpPr>
          <p:cNvPr id="3" name="Content Placeholder 2"/>
          <p:cNvSpPr>
            <a:spLocks noGrp="1"/>
          </p:cNvSpPr>
          <p:nvPr>
            <p:ph idx="1"/>
          </p:nvPr>
        </p:nvSpPr>
        <p:spPr/>
        <p:txBody>
          <a:bodyPr>
            <a:normAutofit fontScale="92500" lnSpcReduction="10000"/>
          </a:bodyPr>
          <a:lstStyle/>
          <a:p>
            <a:pPr algn="just"/>
            <a:r>
              <a:rPr lang="en-GB" b="1" dirty="0" smtClean="0">
                <a:latin typeface="Times New Roman" charset="0"/>
                <a:cs typeface="Times New Roman" charset="0"/>
              </a:rPr>
              <a:t>Triage-</a:t>
            </a:r>
            <a:r>
              <a:rPr lang="en-GB" dirty="0">
                <a:latin typeface="Times New Roman" charset="0"/>
                <a:cs typeface="Times New Roman" charset="0"/>
              </a:rPr>
              <a:t>The word </a:t>
            </a:r>
            <a:r>
              <a:rPr lang="en-GB" b="1" dirty="0">
                <a:latin typeface="Times New Roman" charset="0"/>
                <a:cs typeface="Times New Roman" charset="0"/>
              </a:rPr>
              <a:t>triage comes from the French word </a:t>
            </a:r>
            <a:r>
              <a:rPr lang="en-GB" b="1" i="1" dirty="0" err="1">
                <a:latin typeface="Times New Roman" charset="0"/>
                <a:cs typeface="Times New Roman" charset="0"/>
              </a:rPr>
              <a:t>trier</a:t>
            </a:r>
            <a:r>
              <a:rPr lang="en-GB" b="1" i="1" dirty="0">
                <a:latin typeface="Times New Roman" charset="0"/>
                <a:cs typeface="Times New Roman" charset="0"/>
              </a:rPr>
              <a:t>, meaning “</a:t>
            </a:r>
            <a:r>
              <a:rPr lang="en-GB" b="1" i="1" dirty="0" smtClean="0">
                <a:latin typeface="Times New Roman" charset="0"/>
                <a:cs typeface="Times New Roman" charset="0"/>
              </a:rPr>
              <a:t>to </a:t>
            </a:r>
            <a:r>
              <a:rPr lang="en-GB" dirty="0" smtClean="0">
                <a:latin typeface="Times New Roman" charset="0"/>
                <a:cs typeface="Times New Roman" charset="0"/>
              </a:rPr>
              <a:t>sort</a:t>
            </a:r>
            <a:r>
              <a:rPr lang="en-GB" dirty="0">
                <a:latin typeface="Times New Roman" charset="0"/>
                <a:cs typeface="Times New Roman" charset="0"/>
              </a:rPr>
              <a:t>.” </a:t>
            </a:r>
            <a:r>
              <a:rPr lang="en-GB" dirty="0" smtClean="0">
                <a:latin typeface="Times New Roman" charset="0"/>
                <a:cs typeface="Times New Roman" charset="0"/>
              </a:rPr>
              <a:t> Routinely, triage is used to </a:t>
            </a:r>
            <a:r>
              <a:rPr lang="en-GB" b="1" dirty="0" smtClean="0">
                <a:latin typeface="Times New Roman" charset="0"/>
                <a:cs typeface="Times New Roman" charset="0"/>
              </a:rPr>
              <a:t>sort patients</a:t>
            </a:r>
            <a:r>
              <a:rPr lang="en-GB" dirty="0" smtClean="0">
                <a:latin typeface="Times New Roman" charset="0"/>
                <a:cs typeface="Times New Roman" charset="0"/>
              </a:rPr>
              <a:t> in </a:t>
            </a:r>
            <a:r>
              <a:rPr lang="en-GB" dirty="0">
                <a:latin typeface="Times New Roman" charset="0"/>
                <a:cs typeface="Times New Roman" charset="0"/>
              </a:rPr>
              <a:t>the </a:t>
            </a:r>
            <a:r>
              <a:rPr lang="en-GB" dirty="0" smtClean="0">
                <a:latin typeface="Times New Roman" charset="0"/>
                <a:cs typeface="Times New Roman" charset="0"/>
              </a:rPr>
              <a:t>Emergency Department into </a:t>
            </a:r>
            <a:r>
              <a:rPr lang="en-GB" b="1" dirty="0">
                <a:latin typeface="Times New Roman" charset="0"/>
                <a:cs typeface="Times New Roman" charset="0"/>
              </a:rPr>
              <a:t>groups</a:t>
            </a:r>
            <a:r>
              <a:rPr lang="en-GB" dirty="0">
                <a:latin typeface="Times New Roman" charset="0"/>
                <a:cs typeface="Times New Roman" charset="0"/>
              </a:rPr>
              <a:t> based on the</a:t>
            </a:r>
            <a:r>
              <a:rPr lang="en-GB" b="1" dirty="0">
                <a:latin typeface="Times New Roman" charset="0"/>
                <a:cs typeface="Times New Roman" charset="0"/>
              </a:rPr>
              <a:t> severity</a:t>
            </a:r>
            <a:r>
              <a:rPr lang="en-GB" dirty="0">
                <a:latin typeface="Times New Roman" charset="0"/>
                <a:cs typeface="Times New Roman" charset="0"/>
              </a:rPr>
              <a:t> of their health problems and </a:t>
            </a:r>
            <a:r>
              <a:rPr lang="en-GB" dirty="0" smtClean="0">
                <a:latin typeface="Times New Roman" charset="0"/>
                <a:cs typeface="Times New Roman" charset="0"/>
              </a:rPr>
              <a:t>the </a:t>
            </a:r>
            <a:r>
              <a:rPr lang="en-GB" b="1" dirty="0" smtClean="0">
                <a:latin typeface="Times New Roman" charset="0"/>
                <a:cs typeface="Times New Roman" charset="0"/>
              </a:rPr>
              <a:t>immediacy</a:t>
            </a:r>
            <a:r>
              <a:rPr lang="en-GB" dirty="0" smtClean="0">
                <a:latin typeface="Times New Roman" charset="0"/>
                <a:cs typeface="Times New Roman" charset="0"/>
              </a:rPr>
              <a:t> </a:t>
            </a:r>
            <a:r>
              <a:rPr lang="en-GB" dirty="0">
                <a:latin typeface="Times New Roman" charset="0"/>
                <a:cs typeface="Times New Roman" charset="0"/>
              </a:rPr>
              <a:t>with which these problems must be </a:t>
            </a:r>
            <a:r>
              <a:rPr lang="en-GB" dirty="0" smtClean="0">
                <a:latin typeface="Times New Roman" charset="0"/>
                <a:cs typeface="Times New Roman" charset="0"/>
              </a:rPr>
              <a:t>treated or managed. </a:t>
            </a:r>
            <a:endParaRPr lang="en-GB" dirty="0" smtClean="0">
              <a:latin typeface="Times New Roman" charset="0"/>
              <a:cs typeface="Times New Roman" charset="0"/>
            </a:endParaRPr>
          </a:p>
          <a:p>
            <a:pPr algn="just"/>
            <a:r>
              <a:rPr lang="en-GB" b="1" dirty="0" smtClean="0"/>
              <a:t>Triage systems- </a:t>
            </a:r>
            <a:r>
              <a:rPr lang="en-GB" dirty="0" smtClean="0"/>
              <a:t>Assessment is hierarchical based on the potential for loss of life; and has  four basic categories: emergent, urgent, non-urgent and fast tract</a:t>
            </a:r>
            <a:endParaRPr lang="en-GB" dirty="0" smtClean="0"/>
          </a:p>
          <a:p>
            <a:pPr algn="just"/>
            <a:endParaRPr lang="en-GB" dirty="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presentation</a:t>
            </a:r>
            <a:endParaRPr lang="en-US" dirty="0"/>
          </a:p>
        </p:txBody>
      </p:sp>
      <p:sp>
        <p:nvSpPr>
          <p:cNvPr id="3" name="Content Placeholder 2"/>
          <p:cNvSpPr>
            <a:spLocks noGrp="1"/>
          </p:cNvSpPr>
          <p:nvPr>
            <p:ph idx="1"/>
          </p:nvPr>
        </p:nvSpPr>
        <p:spPr/>
        <p:txBody>
          <a:bodyPr/>
          <a:lstStyle/>
          <a:p>
            <a:r>
              <a:rPr lang="en-US" dirty="0" smtClean="0"/>
              <a:t>Signs and symptoms can be divided into three categories as follows;</a:t>
            </a:r>
            <a:endParaRPr lang="en-US" dirty="0" smtClean="0"/>
          </a:p>
          <a:p>
            <a:pPr marL="596900" indent="-514350">
              <a:buAutoNum type="arabicPeriod"/>
            </a:pPr>
            <a:r>
              <a:rPr lang="en-US" dirty="0" smtClean="0"/>
              <a:t>Muscarinic effects</a:t>
            </a:r>
            <a:endParaRPr lang="en-US" dirty="0" smtClean="0"/>
          </a:p>
          <a:p>
            <a:pPr marL="596900" indent="-514350">
              <a:buAutoNum type="arabicPeriod"/>
            </a:pPr>
            <a:r>
              <a:rPr lang="en-US" dirty="0" smtClean="0"/>
              <a:t>Nicotinic effects</a:t>
            </a:r>
            <a:endParaRPr lang="en-US" dirty="0" smtClean="0"/>
          </a:p>
          <a:p>
            <a:pPr marL="596900" indent="-514350">
              <a:buAutoNum type="arabicPeriod"/>
            </a:pPr>
            <a:r>
              <a:rPr lang="en-US" dirty="0" smtClean="0"/>
              <a:t>CNS effects</a:t>
            </a:r>
            <a:endParaRPr lang="en-US" dirty="0" smtClean="0"/>
          </a:p>
          <a:p>
            <a:pPr marL="82550" indent="0">
              <a:buNone/>
            </a:pP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Muscarinic Effects</a:t>
            </a:r>
            <a:endParaRPr lang="en-US" dirty="0"/>
          </a:p>
        </p:txBody>
      </p:sp>
      <p:sp>
        <p:nvSpPr>
          <p:cNvPr id="3" name="Content Placeholder 2"/>
          <p:cNvSpPr>
            <a:spLocks noGrp="1"/>
          </p:cNvSpPr>
          <p:nvPr>
            <p:ph idx="1"/>
          </p:nvPr>
        </p:nvSpPr>
        <p:spPr/>
        <p:txBody>
          <a:bodyPr/>
          <a:lstStyle/>
          <a:p>
            <a:r>
              <a:rPr lang="en-US" dirty="0" smtClean="0"/>
              <a:t>Salivation</a:t>
            </a:r>
            <a:endParaRPr lang="en-US" dirty="0" smtClean="0"/>
          </a:p>
          <a:p>
            <a:r>
              <a:rPr lang="en-US" dirty="0" smtClean="0"/>
              <a:t>Lacrimation</a:t>
            </a:r>
            <a:endParaRPr lang="en-US" dirty="0" smtClean="0"/>
          </a:p>
          <a:p>
            <a:r>
              <a:rPr lang="en-US" dirty="0" smtClean="0"/>
              <a:t>Urination</a:t>
            </a:r>
            <a:endParaRPr lang="en-US" dirty="0" smtClean="0"/>
          </a:p>
          <a:p>
            <a:r>
              <a:rPr lang="en-US" dirty="0" smtClean="0"/>
              <a:t>Defecation</a:t>
            </a:r>
            <a:endParaRPr lang="en-US" dirty="0" smtClean="0"/>
          </a:p>
          <a:p>
            <a:r>
              <a:rPr lang="en-US" dirty="0" smtClean="0"/>
              <a:t>GIT symptoms; emesis, </a:t>
            </a:r>
            <a:endParaRPr lang="en-US" dirty="0" smtClean="0"/>
          </a:p>
          <a:p>
            <a:r>
              <a:rPr lang="en-US" dirty="0" smtClean="0"/>
              <a:t>Diaphoresis</a:t>
            </a:r>
            <a:endParaRPr lang="en-US" dirty="0" smtClean="0"/>
          </a:p>
          <a:p>
            <a:r>
              <a:rPr lang="en-US" dirty="0" err="1" smtClean="0"/>
              <a:t>Meosis</a:t>
            </a:r>
            <a:endParaRPr lang="en-US" dirty="0" smtClean="0"/>
          </a:p>
          <a:p>
            <a:r>
              <a:rPr lang="en-US" dirty="0" smtClean="0"/>
              <a:t>Bronchospasm</a:t>
            </a:r>
            <a:endParaRPr lang="en-US" dirty="0" smtClean="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Nicotinic Effects</a:t>
            </a:r>
            <a:endParaRPr lang="en-US" dirty="0"/>
          </a:p>
        </p:txBody>
      </p:sp>
      <p:sp>
        <p:nvSpPr>
          <p:cNvPr id="3" name="Content Placeholder 2"/>
          <p:cNvSpPr>
            <a:spLocks noGrp="1"/>
          </p:cNvSpPr>
          <p:nvPr>
            <p:ph idx="1"/>
          </p:nvPr>
        </p:nvSpPr>
        <p:spPr/>
        <p:txBody>
          <a:bodyPr/>
          <a:lstStyle/>
          <a:p>
            <a:r>
              <a:rPr lang="en-US" dirty="0" smtClean="0"/>
              <a:t>Muscle cramping</a:t>
            </a:r>
            <a:endParaRPr lang="en-US" dirty="0" smtClean="0"/>
          </a:p>
          <a:p>
            <a:r>
              <a:rPr lang="en-US" dirty="0" smtClean="0"/>
              <a:t>Muscle weakness</a:t>
            </a:r>
            <a:endParaRPr lang="en-US" dirty="0" smtClean="0"/>
          </a:p>
          <a:p>
            <a:r>
              <a:rPr lang="en-US" dirty="0" smtClean="0"/>
              <a:t>Muscle fasciculation; brief involuntary, spontaneous muscle contractions</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CNS Effects</a:t>
            </a:r>
            <a:endParaRPr lang="en-US" dirty="0"/>
          </a:p>
        </p:txBody>
      </p:sp>
      <p:sp>
        <p:nvSpPr>
          <p:cNvPr id="3" name="Content Placeholder 2"/>
          <p:cNvSpPr>
            <a:spLocks noGrp="1"/>
          </p:cNvSpPr>
          <p:nvPr>
            <p:ph sz="half" idx="1"/>
          </p:nvPr>
        </p:nvSpPr>
        <p:spPr/>
        <p:txBody>
          <a:bodyPr/>
          <a:lstStyle/>
          <a:p>
            <a:r>
              <a:rPr lang="en-US" dirty="0" smtClean="0"/>
              <a:t>Confusion</a:t>
            </a:r>
            <a:endParaRPr lang="en-US" dirty="0" smtClean="0"/>
          </a:p>
          <a:p>
            <a:r>
              <a:rPr lang="en-US" dirty="0" smtClean="0"/>
              <a:t>Impaired memory</a:t>
            </a:r>
            <a:endParaRPr lang="en-US" dirty="0" smtClean="0"/>
          </a:p>
          <a:p>
            <a:r>
              <a:rPr lang="en-US" dirty="0" smtClean="0"/>
              <a:t>Psychosis</a:t>
            </a:r>
            <a:endParaRPr lang="en-US" dirty="0" smtClean="0"/>
          </a:p>
          <a:p>
            <a:r>
              <a:rPr lang="en-US" dirty="0" smtClean="0"/>
              <a:t>Restlessness</a:t>
            </a:r>
            <a:endParaRPr lang="en-US" dirty="0" smtClean="0"/>
          </a:p>
          <a:p>
            <a:r>
              <a:rPr lang="en-US" dirty="0" smtClean="0"/>
              <a:t>Tremors</a:t>
            </a:r>
            <a:endParaRPr lang="en-US" dirty="0" smtClean="0"/>
          </a:p>
          <a:p>
            <a:r>
              <a:rPr lang="en-US" dirty="0" smtClean="0"/>
              <a:t>paralysis</a:t>
            </a:r>
            <a:endParaRPr lang="en-US" dirty="0" smtClean="0"/>
          </a:p>
          <a:p>
            <a:r>
              <a:rPr lang="en-US" dirty="0" smtClean="0"/>
              <a:t>coma</a:t>
            </a:r>
            <a:endParaRPr lang="en-US" dirty="0"/>
          </a:p>
        </p:txBody>
      </p:sp>
      <p:sp>
        <p:nvSpPr>
          <p:cNvPr id="4" name="Content Placeholder 3"/>
          <p:cNvSpPr>
            <a:spLocks noGrp="1"/>
          </p:cNvSpPr>
          <p:nvPr>
            <p:ph sz="half" idx="2"/>
          </p:nvPr>
        </p:nvSpPr>
        <p:spPr/>
        <p:txBody>
          <a:bodyPr/>
          <a:lstStyle/>
          <a:p>
            <a:pPr marL="82550" indent="0">
              <a:buNone/>
            </a:pPr>
            <a:r>
              <a:rPr lang="en-US" dirty="0" smtClean="0"/>
              <a:t>       </a:t>
            </a:r>
            <a:r>
              <a:rPr lang="en-US" b="1" dirty="0" smtClean="0"/>
              <a:t>Vital signs</a:t>
            </a:r>
            <a:endParaRPr lang="en-US" b="1" dirty="0" smtClean="0"/>
          </a:p>
          <a:p>
            <a:r>
              <a:rPr lang="en-US" dirty="0" smtClean="0"/>
              <a:t>Depressed respiration</a:t>
            </a:r>
            <a:endParaRPr lang="en-US" dirty="0" smtClean="0"/>
          </a:p>
          <a:p>
            <a:r>
              <a:rPr lang="en-US" dirty="0" smtClean="0"/>
              <a:t>Bradycardia</a:t>
            </a:r>
            <a:endParaRPr lang="en-US" dirty="0" smtClean="0"/>
          </a:p>
          <a:p>
            <a:r>
              <a:rPr lang="en-US" dirty="0" smtClean="0"/>
              <a:t>Hypotension</a:t>
            </a:r>
            <a:endParaRPr lang="en-US" dirty="0" smtClean="0"/>
          </a:p>
          <a:p>
            <a:r>
              <a:rPr lang="en-US" dirty="0" smtClean="0"/>
              <a:t>Tachycardia</a:t>
            </a:r>
            <a:endParaRPr lang="en-US" dirty="0" smtClean="0"/>
          </a:p>
          <a:p>
            <a:r>
              <a:rPr lang="en-US" dirty="0" err="1" smtClean="0"/>
              <a:t>Tarchypnoea</a:t>
            </a:r>
            <a:endParaRPr lang="en-US" dirty="0" smtClean="0"/>
          </a:p>
          <a:p>
            <a:r>
              <a:rPr lang="en-US" dirty="0" smtClean="0"/>
              <a:t>Hypoxia</a:t>
            </a:r>
            <a:endParaRPr lang="en-US" dirty="0" smtClean="0"/>
          </a:p>
          <a:p>
            <a:pPr marL="82550" indent="0">
              <a:buNone/>
            </a:pP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OPP</a:t>
            </a:r>
            <a:endParaRPr lang="en-US" dirty="0"/>
          </a:p>
        </p:txBody>
      </p:sp>
      <p:sp>
        <p:nvSpPr>
          <p:cNvPr id="3" name="Content Placeholder 2"/>
          <p:cNvSpPr>
            <a:spLocks noGrp="1"/>
          </p:cNvSpPr>
          <p:nvPr>
            <p:ph idx="1"/>
          </p:nvPr>
        </p:nvSpPr>
        <p:spPr/>
        <p:txBody>
          <a:bodyPr>
            <a:normAutofit lnSpcReduction="10000"/>
          </a:bodyPr>
          <a:lstStyle/>
          <a:p>
            <a:pPr marL="82550" indent="0">
              <a:buNone/>
            </a:pPr>
            <a:r>
              <a:rPr lang="en-US" b="1" dirty="0" smtClean="0"/>
              <a:t>AIMS</a:t>
            </a:r>
            <a:endParaRPr lang="en-US" b="1" dirty="0" smtClean="0"/>
          </a:p>
          <a:p>
            <a:pPr>
              <a:buFont typeface="Wingdings" panose="05000000000000000000" pitchFamily="2" charset="2"/>
              <a:buChar char="Ø"/>
            </a:pPr>
            <a:r>
              <a:rPr lang="en-US" dirty="0" smtClean="0"/>
              <a:t> Identify the poison</a:t>
            </a:r>
            <a:endParaRPr lang="en-US" dirty="0" smtClean="0"/>
          </a:p>
          <a:p>
            <a:pPr>
              <a:buFont typeface="Wingdings" panose="05000000000000000000" pitchFamily="2" charset="2"/>
              <a:buChar char="Ø"/>
            </a:pPr>
            <a:r>
              <a:rPr lang="en-US" dirty="0" smtClean="0"/>
              <a:t>Proper airway and oxygenation</a:t>
            </a:r>
            <a:endParaRPr lang="en-US" dirty="0" smtClean="0"/>
          </a:p>
          <a:p>
            <a:pPr>
              <a:buFont typeface="Wingdings" panose="05000000000000000000" pitchFamily="2" charset="2"/>
              <a:buChar char="Ø"/>
            </a:pPr>
            <a:r>
              <a:rPr lang="en-US" dirty="0" smtClean="0"/>
              <a:t>Administer antidote</a:t>
            </a:r>
            <a:endParaRPr lang="en-US" dirty="0" smtClean="0"/>
          </a:p>
          <a:p>
            <a:pPr>
              <a:buFont typeface="Wingdings" panose="05000000000000000000" pitchFamily="2" charset="2"/>
              <a:buChar char="Ø"/>
            </a:pPr>
            <a:r>
              <a:rPr lang="en-US" dirty="0" smtClean="0"/>
              <a:t>Prevent PUD, coma and aspiration pneumonia</a:t>
            </a:r>
            <a:endParaRPr lang="en-US" dirty="0" smtClean="0"/>
          </a:p>
          <a:p>
            <a:pPr>
              <a:buFont typeface="Wingdings" panose="05000000000000000000" pitchFamily="2" charset="2"/>
              <a:buChar char="Ø"/>
            </a:pPr>
            <a:r>
              <a:rPr lang="en-US" dirty="0" smtClean="0"/>
              <a:t>Prevent RDS due to bronchospasms, bronchorrhea and laryngeal spasms </a:t>
            </a:r>
            <a:endParaRPr lang="en-US" dirty="0" smtClean="0"/>
          </a:p>
          <a:p>
            <a:pPr>
              <a:buFont typeface="Wingdings" panose="05000000000000000000" pitchFamily="2" charset="2"/>
              <a:buChar char="Ø"/>
            </a:pPr>
            <a:r>
              <a:rPr lang="en-US" b="1" dirty="0" smtClean="0"/>
              <a:t>DR.ABCD </a:t>
            </a:r>
            <a:endParaRPr lang="en-US" b="1"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Atropinazation </a:t>
            </a:r>
            <a:endParaRPr lang="en-US" dirty="0"/>
          </a:p>
        </p:txBody>
      </p:sp>
      <p:sp>
        <p:nvSpPr>
          <p:cNvPr id="3" name="Content Placeholder 2"/>
          <p:cNvSpPr>
            <a:spLocks noGrp="1"/>
          </p:cNvSpPr>
          <p:nvPr>
            <p:ph idx="1"/>
          </p:nvPr>
        </p:nvSpPr>
        <p:spPr/>
        <p:txBody>
          <a:bodyPr>
            <a:normAutofit lnSpcReduction="10000"/>
          </a:bodyPr>
          <a:lstStyle/>
          <a:p>
            <a:r>
              <a:rPr lang="en-US" dirty="0" smtClean="0"/>
              <a:t>Atropine is anticholinergic preparation</a:t>
            </a:r>
            <a:endParaRPr lang="en-US" dirty="0" smtClean="0"/>
          </a:p>
          <a:p>
            <a:r>
              <a:rPr lang="en-US" dirty="0" smtClean="0"/>
              <a:t>Give 1mg IV ¼ hourly until dilatation of pupils is achieved</a:t>
            </a:r>
            <a:endParaRPr lang="en-US" dirty="0" smtClean="0"/>
          </a:p>
          <a:p>
            <a:r>
              <a:rPr lang="en-US" dirty="0" smtClean="0"/>
              <a:t>IV fluids </a:t>
            </a:r>
            <a:r>
              <a:rPr lang="en-US" smtClean="0"/>
              <a:t>infusion full-balst</a:t>
            </a:r>
            <a:r>
              <a:rPr lang="en-US" dirty="0" smtClean="0"/>
              <a:t>, monitor input output</a:t>
            </a:r>
            <a:endParaRPr lang="en-US" dirty="0" smtClean="0"/>
          </a:p>
          <a:p>
            <a:r>
              <a:rPr lang="en-US" dirty="0" smtClean="0"/>
              <a:t>End point is reached when;</a:t>
            </a:r>
            <a:endParaRPr lang="en-US" dirty="0" smtClean="0"/>
          </a:p>
          <a:p>
            <a:pPr marL="596900" indent="-514350">
              <a:buAutoNum type="alphaLcParenR"/>
            </a:pPr>
            <a:r>
              <a:rPr lang="en-US" dirty="0" smtClean="0"/>
              <a:t>Pupils are fully dilated</a:t>
            </a:r>
            <a:endParaRPr lang="en-US" dirty="0" smtClean="0"/>
          </a:p>
          <a:p>
            <a:pPr marL="596900" indent="-514350">
              <a:buAutoNum type="alphaLcParenR"/>
            </a:pPr>
            <a:r>
              <a:rPr lang="en-US" dirty="0" smtClean="0"/>
              <a:t>Secretions are dry</a:t>
            </a:r>
            <a:endParaRPr lang="en-US" dirty="0" smtClean="0"/>
          </a:p>
          <a:p>
            <a:pPr marL="596900" indent="-514350">
              <a:buAutoNum type="alphaLcParenR"/>
            </a:pPr>
            <a:r>
              <a:rPr lang="en-US" dirty="0" smtClean="0"/>
              <a:t>Symptoms are reversed</a:t>
            </a:r>
            <a:endParaRPr lang="en-US" dirty="0" smtClean="0"/>
          </a:p>
          <a:p>
            <a:pPr marL="596900" indent="-514350">
              <a:buAutoNum type="alphaLcParenR"/>
            </a:pP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cont.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activated charcoal</a:t>
            </a:r>
            <a:endParaRPr lang="en-US" dirty="0" smtClean="0"/>
          </a:p>
          <a:p>
            <a:r>
              <a:rPr lang="en-US" dirty="0" smtClean="0"/>
              <a:t>Gastric lavage should be done within 30 minutes of poisoning</a:t>
            </a:r>
            <a:endParaRPr lang="en-US" dirty="0" smtClean="0"/>
          </a:p>
          <a:p>
            <a:r>
              <a:rPr lang="en-US" dirty="0" smtClean="0"/>
              <a:t>Consider corrosiveness of poison</a:t>
            </a:r>
            <a:endParaRPr lang="en-US" dirty="0" smtClean="0"/>
          </a:p>
          <a:p>
            <a:r>
              <a:rPr lang="en-US" dirty="0" smtClean="0"/>
              <a:t>Benzodiazepines for convulsions and seizers</a:t>
            </a:r>
            <a:endParaRPr lang="en-US" dirty="0" smtClean="0"/>
          </a:p>
          <a:p>
            <a:r>
              <a:rPr lang="en-US" dirty="0" smtClean="0"/>
              <a:t>Mgso4 (magnesium iv sulphate), administered for acetylcholine functioning</a:t>
            </a:r>
            <a:endParaRPr lang="en-US" dirty="0" smtClean="0"/>
          </a:p>
          <a:p>
            <a:r>
              <a:rPr lang="en-US" dirty="0" smtClean="0"/>
              <a:t>Monitor urine output, respiration and other vital signs</a:t>
            </a:r>
            <a:endParaRPr lang="en-US" dirty="0" smtClean="0"/>
          </a:p>
          <a:p>
            <a:r>
              <a:rPr lang="en-US" dirty="0" smtClean="0"/>
              <a:t>Keep the patient warm</a:t>
            </a:r>
            <a:endParaRPr lang="en-US" dirty="0" smtClean="0"/>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smtClean="0"/>
            </a:br>
            <a:r>
              <a:rPr lang="en-GB" dirty="0" smtClean="0"/>
              <a:t>6.Shock</a:t>
            </a:r>
            <a:br>
              <a:rPr lang="en-GB" dirty="0"/>
            </a:b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smtClean="0"/>
            </a:br>
            <a:r>
              <a:rPr lang="en-GB" dirty="0" smtClean="0"/>
              <a:t>7.Fracture </a:t>
            </a:r>
            <a:br>
              <a:rPr lang="en-GB" dirty="0"/>
            </a:br>
            <a:endParaRPr lang="en-US" dirty="0"/>
          </a:p>
        </p:txBody>
      </p:sp>
      <p:sp>
        <p:nvSpPr>
          <p:cNvPr id="3" name="Content Placeholder 2"/>
          <p:cNvSpPr>
            <a:spLocks noGrp="1"/>
          </p:cNvSpPr>
          <p:nvPr>
            <p:ph idx="1"/>
          </p:nvPr>
        </p:nvSpPr>
        <p:spPr/>
        <p:txBody>
          <a:bodyPr/>
          <a:lstStyle/>
          <a:p>
            <a:r>
              <a:rPr lang="en-US" dirty="0" smtClean="0"/>
              <a:t>A fracture may be a complete break in the continuity of a bone or, occasionally, it may be incomplete.</a:t>
            </a:r>
            <a:endParaRPr lang="en-US" dirty="0" smtClean="0"/>
          </a:p>
          <a:p>
            <a:pPr marL="82550" indent="0">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00" b="1" dirty="0">
                <a:solidFill>
                  <a:srgbClr val="464646"/>
                </a:solidFill>
                <a:effectLst>
                  <a:outerShdw blurRad="31750" dist="25400" dir="5400000" algn="tl" rotWithShape="0">
                    <a:srgbClr val="000000">
                      <a:alpha val="25000"/>
                    </a:srgbClr>
                  </a:outerShdw>
                </a:effectLst>
                <a:latin typeface="Times New Roman" charset="0"/>
                <a:cs typeface="Times New Roman" charset="0"/>
              </a:rPr>
              <a:t>Pathophysiology</a:t>
            </a:r>
            <a:endParaRPr lang="en-US" dirty="0">
              <a:latin typeface="Times New Roman" charset="0"/>
              <a:cs typeface="Times New Roman" charset="0"/>
            </a:endParaRPr>
          </a:p>
        </p:txBody>
      </p:sp>
      <p:sp>
        <p:nvSpPr>
          <p:cNvPr id="3" name="Content Placeholder 2"/>
          <p:cNvSpPr>
            <a:spLocks noGrp="1"/>
          </p:cNvSpPr>
          <p:nvPr>
            <p:ph idx="1"/>
          </p:nvPr>
        </p:nvSpPr>
        <p:spPr/>
        <p:txBody>
          <a:bodyPr/>
          <a:lstStyle/>
          <a:p>
            <a:pPr marL="567055" indent="-457200">
              <a:spcBef>
                <a:spcPts val="400"/>
              </a:spcBef>
              <a:buClr>
                <a:srgbClr val="2DA2BF"/>
              </a:buClr>
              <a:buSzPct val="68000"/>
            </a:pPr>
            <a:r>
              <a:rPr lang="en-US" sz="2800" dirty="0">
                <a:solidFill>
                  <a:prstClr val="black"/>
                </a:solidFill>
                <a:latin typeface="Lucida Sans Unicode"/>
              </a:rPr>
              <a:t>When the bone is broken, </a:t>
            </a:r>
            <a:r>
              <a:rPr lang="en-US" sz="2800" dirty="0" smtClean="0">
                <a:solidFill>
                  <a:prstClr val="black"/>
                </a:solidFill>
                <a:latin typeface="Lucida Sans Unicode"/>
              </a:rPr>
              <a:t>adjacent structures </a:t>
            </a:r>
            <a:r>
              <a:rPr lang="en-US" sz="2800" dirty="0">
                <a:solidFill>
                  <a:prstClr val="black"/>
                </a:solidFill>
                <a:latin typeface="Lucida Sans Unicode"/>
              </a:rPr>
              <a:t>are also affected, resulting in soft tissue edema, hemorrhage into the muscles and joints, joint dislocations, ruptured tendons, severed nerves, and damaged blood vessels. </a:t>
            </a:r>
            <a:endParaRPr lang="en-US" sz="2800" dirty="0" smtClean="0">
              <a:solidFill>
                <a:prstClr val="black"/>
              </a:solidFill>
              <a:latin typeface="Lucida Sans Unicode"/>
            </a:endParaRPr>
          </a:p>
          <a:p>
            <a:pPr marL="567055" indent="-457200">
              <a:spcBef>
                <a:spcPts val="400"/>
              </a:spcBef>
              <a:buClr>
                <a:srgbClr val="2DA2BF"/>
              </a:buClr>
              <a:buSzPct val="68000"/>
            </a:pPr>
            <a:r>
              <a:rPr lang="en-US" sz="2800" dirty="0" smtClean="0">
                <a:solidFill>
                  <a:prstClr val="black"/>
                </a:solidFill>
                <a:latin typeface="Lucida Sans Unicode"/>
              </a:rPr>
              <a:t>Body </a:t>
            </a:r>
            <a:r>
              <a:rPr lang="en-US" sz="2800" dirty="0">
                <a:solidFill>
                  <a:prstClr val="black"/>
                </a:solidFill>
                <a:latin typeface="Lucida Sans Unicode"/>
              </a:rPr>
              <a:t>organs may be injured by the force that caused the fracture or by the fracture fragments.</a:t>
            </a:r>
            <a:endParaRPr lang="en-US" sz="2800" dirty="0">
              <a:solidFill>
                <a:prstClr val="black"/>
              </a:solidFill>
              <a:latin typeface="Lucida Sans Unicode"/>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Definitions cont’…</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b="1" dirty="0" smtClean="0">
                <a:latin typeface="Times New Roman" charset="0"/>
                <a:cs typeface="Times New Roman" charset="0"/>
              </a:rPr>
              <a:t>Emergent patients have the highest priority—</a:t>
            </a:r>
            <a:r>
              <a:rPr lang="en-GB" dirty="0" smtClean="0">
                <a:latin typeface="Times New Roman" charset="0"/>
                <a:cs typeface="Times New Roman" charset="0"/>
              </a:rPr>
              <a:t>their conditions are life threatening, and they must be seen immediately. </a:t>
            </a:r>
            <a:endParaRPr lang="en-GB" dirty="0" smtClean="0">
              <a:latin typeface="Times New Roman" charset="0"/>
              <a:cs typeface="Times New Roman" charset="0"/>
            </a:endParaRPr>
          </a:p>
          <a:p>
            <a:pPr algn="just"/>
            <a:endParaRPr lang="en-GB" b="1" dirty="0" smtClean="0">
              <a:latin typeface="Times New Roman" charset="0"/>
              <a:cs typeface="Times New Roman" charset="0"/>
            </a:endParaRPr>
          </a:p>
          <a:p>
            <a:pPr algn="just"/>
            <a:r>
              <a:rPr lang="en-GB" b="1" dirty="0" smtClean="0">
                <a:latin typeface="Times New Roman" charset="0"/>
                <a:cs typeface="Times New Roman" charset="0"/>
              </a:rPr>
              <a:t>Urgent-</a:t>
            </a:r>
            <a:r>
              <a:rPr lang="en-GB" dirty="0" smtClean="0">
                <a:latin typeface="Times New Roman" charset="0"/>
                <a:cs typeface="Times New Roman" charset="0"/>
              </a:rPr>
              <a:t>patients have serious health problems, but not immediately life threatening ones; they must be seen within 1 hour.</a:t>
            </a:r>
            <a:endParaRPr lang="en-GB" dirty="0" smtClean="0">
              <a:latin typeface="Times New Roman" charset="0"/>
              <a:cs typeface="Times New Roman" charset="0"/>
            </a:endParaRPr>
          </a:p>
          <a:p>
            <a:pPr algn="just"/>
            <a:endParaRPr lang="en-GB" dirty="0" smtClean="0">
              <a:latin typeface="Times New Roman" charset="0"/>
              <a:cs typeface="Times New Roman" charset="0"/>
            </a:endParaRPr>
          </a:p>
          <a:p>
            <a:pPr algn="just"/>
            <a:r>
              <a:rPr lang="en-GB" dirty="0" smtClean="0">
                <a:latin typeface="Times New Roman" charset="0"/>
                <a:cs typeface="Times New Roman" charset="0"/>
              </a:rPr>
              <a:t> </a:t>
            </a:r>
            <a:r>
              <a:rPr lang="en-GB" b="1" dirty="0" smtClean="0">
                <a:latin typeface="Times New Roman" charset="0"/>
                <a:cs typeface="Times New Roman" charset="0"/>
              </a:rPr>
              <a:t>Non-urgent-</a:t>
            </a:r>
            <a:r>
              <a:rPr lang="en-GB" dirty="0" smtClean="0">
                <a:latin typeface="Times New Roman" charset="0"/>
                <a:cs typeface="Times New Roman" charset="0"/>
              </a:rPr>
              <a:t>patients have episodic illnesses that can be addressed within 24 hours without increased morbidity .</a:t>
            </a:r>
            <a:endParaRPr lang="en-GB" dirty="0" smtClean="0">
              <a:latin typeface="Times New Roman" charset="0"/>
              <a:cs typeface="Times New Roman" charset="0"/>
            </a:endParaRPr>
          </a:p>
          <a:p>
            <a:pPr algn="just"/>
            <a:endParaRPr lang="en-GB" b="1" dirty="0" smtClean="0">
              <a:latin typeface="Times New Roman" charset="0"/>
              <a:cs typeface="Times New Roman"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features </a:t>
            </a:r>
            <a:endParaRPr lang="en-US" dirty="0"/>
          </a:p>
        </p:txBody>
      </p:sp>
      <p:sp>
        <p:nvSpPr>
          <p:cNvPr id="3" name="Content Placeholder 2"/>
          <p:cNvSpPr>
            <a:spLocks noGrp="1"/>
          </p:cNvSpPr>
          <p:nvPr>
            <p:ph idx="1"/>
          </p:nvPr>
        </p:nvSpPr>
        <p:spPr/>
        <p:txBody>
          <a:bodyPr/>
          <a:lstStyle/>
          <a:p>
            <a:r>
              <a:rPr lang="en-US" dirty="0"/>
              <a:t>Pain at site of injury  </a:t>
            </a:r>
            <a:endParaRPr lang="en-US" dirty="0" smtClean="0"/>
          </a:p>
          <a:p>
            <a:r>
              <a:rPr lang="en-US" dirty="0" smtClean="0"/>
              <a:t> </a:t>
            </a:r>
            <a:r>
              <a:rPr lang="en-US" dirty="0"/>
              <a:t>Swelling due to </a:t>
            </a:r>
            <a:r>
              <a:rPr lang="en-US" dirty="0" smtClean="0"/>
              <a:t>hematoma </a:t>
            </a:r>
            <a:r>
              <a:rPr lang="en-US" dirty="0"/>
              <a:t>formation  </a:t>
            </a:r>
            <a:endParaRPr lang="en-US" dirty="0" smtClean="0"/>
          </a:p>
          <a:p>
            <a:r>
              <a:rPr lang="en-US" dirty="0" smtClean="0"/>
              <a:t> </a:t>
            </a:r>
            <a:r>
              <a:rPr lang="en-US" dirty="0"/>
              <a:t>Loss of function due to pain and deformity  </a:t>
            </a:r>
            <a:endParaRPr lang="en-US" dirty="0" smtClean="0"/>
          </a:p>
          <a:p>
            <a:r>
              <a:rPr lang="en-US" dirty="0" smtClean="0"/>
              <a:t> </a:t>
            </a:r>
            <a:r>
              <a:rPr lang="en-US" dirty="0"/>
              <a:t>Deformity depending on force and muscle tissue surrounding muscles e.g. angulation, shortening of extremity </a:t>
            </a:r>
            <a:endParaRPr lang="en-US" dirty="0" smtClean="0"/>
          </a:p>
          <a:p>
            <a:r>
              <a:rPr lang="en-US" dirty="0" smtClean="0"/>
              <a:t>Bleeding due to ruptured blood vessels </a:t>
            </a:r>
            <a:endParaRPr lang="en-US" dirty="0"/>
          </a:p>
          <a:p>
            <a:pPr marL="82550" indent="0">
              <a:buNone/>
            </a:pP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Fracture may be subdivided, according to their etiology, into four basic groups</a:t>
            </a:r>
            <a:endParaRPr lang="en-US" dirty="0" smtClean="0"/>
          </a:p>
          <a:p>
            <a:pPr marL="596900" indent="-514350">
              <a:buAutoNum type="arabicPeriod"/>
            </a:pPr>
            <a:r>
              <a:rPr lang="en-US" dirty="0" smtClean="0"/>
              <a:t>Fracture caused solely by sudden injury</a:t>
            </a:r>
            <a:endParaRPr lang="en-US" dirty="0" smtClean="0"/>
          </a:p>
          <a:p>
            <a:pPr marL="596900" indent="-514350">
              <a:buAutoNum type="arabicPeriod"/>
            </a:pPr>
            <a:r>
              <a:rPr lang="en-US" dirty="0" smtClean="0"/>
              <a:t>Fragility fractures</a:t>
            </a:r>
            <a:endParaRPr lang="en-US" dirty="0" smtClean="0"/>
          </a:p>
          <a:p>
            <a:pPr marL="596900" indent="-514350">
              <a:buAutoNum type="arabicPeriod"/>
            </a:pPr>
            <a:r>
              <a:rPr lang="en-US" dirty="0" smtClean="0"/>
              <a:t>Fatigue or stress fracture</a:t>
            </a:r>
            <a:endParaRPr lang="en-US" dirty="0" smtClean="0"/>
          </a:p>
          <a:p>
            <a:pPr marL="596900" indent="-514350">
              <a:buAutoNum type="arabicPeriod"/>
            </a:pPr>
            <a:r>
              <a:rPr lang="en-US" dirty="0" smtClean="0"/>
              <a:t>Pathological fractures</a:t>
            </a:r>
            <a:endParaRPr lang="en-US" dirty="0" smtClean="0"/>
          </a:p>
          <a:p>
            <a:pPr marL="596900" indent="-514350">
              <a:buAutoNum type="arabicPeriod"/>
            </a:pPr>
            <a:endParaRPr lang="en-US" dirty="0"/>
          </a:p>
          <a:p>
            <a:pPr lvl="0" indent="-255905">
              <a:spcBef>
                <a:spcPts val="400"/>
              </a:spcBef>
              <a:buClr>
                <a:srgbClr val="2DA2BF"/>
              </a:buClr>
              <a:buSzPct val="68000"/>
              <a:buNone/>
            </a:pPr>
            <a:r>
              <a:rPr lang="en-GB" sz="2700" dirty="0">
                <a:solidFill>
                  <a:prstClr val="black"/>
                </a:solidFill>
                <a:latin typeface="Lucida Sans Unicode"/>
              </a:rPr>
              <a:t>They are </a:t>
            </a:r>
            <a:r>
              <a:rPr lang="en-GB" sz="2700" dirty="0" smtClean="0">
                <a:solidFill>
                  <a:prstClr val="black"/>
                </a:solidFill>
                <a:latin typeface="Lucida Sans Unicode"/>
              </a:rPr>
              <a:t>also classified </a:t>
            </a:r>
            <a:r>
              <a:rPr lang="en-GB" sz="2700" dirty="0">
                <a:solidFill>
                  <a:prstClr val="black"/>
                </a:solidFill>
                <a:latin typeface="Lucida Sans Unicode"/>
              </a:rPr>
              <a:t>according to: </a:t>
            </a:r>
            <a:endParaRPr lang="en-US" sz="2700" dirty="0">
              <a:solidFill>
                <a:prstClr val="black"/>
              </a:solidFill>
              <a:latin typeface="Lucida Sans Unicode"/>
            </a:endParaRPr>
          </a:p>
          <a:p>
            <a:pPr lvl="0" indent="-255905">
              <a:spcBef>
                <a:spcPts val="400"/>
              </a:spcBef>
              <a:buClr>
                <a:srgbClr val="2DA2BF"/>
              </a:buClr>
              <a:buSzPct val="68000"/>
              <a:buFont typeface="Wingdings 3"/>
              <a:buChar char=""/>
            </a:pPr>
            <a:r>
              <a:rPr lang="en-GB" sz="2700" dirty="0">
                <a:solidFill>
                  <a:prstClr val="black"/>
                </a:solidFill>
                <a:latin typeface="Lucida Sans Unicode"/>
              </a:rPr>
              <a:t>Location </a:t>
            </a:r>
            <a:endParaRPr lang="en-US" sz="2700" dirty="0">
              <a:solidFill>
                <a:prstClr val="black"/>
              </a:solidFill>
              <a:latin typeface="Lucida Sans Unicode"/>
            </a:endParaRPr>
          </a:p>
          <a:p>
            <a:pPr lvl="0" indent="-255905">
              <a:spcBef>
                <a:spcPts val="400"/>
              </a:spcBef>
              <a:buClr>
                <a:srgbClr val="2DA2BF"/>
              </a:buClr>
              <a:buSzPct val="68000"/>
              <a:buFont typeface="Wingdings 3"/>
              <a:buChar char=""/>
            </a:pPr>
            <a:r>
              <a:rPr lang="en-GB" sz="2700" dirty="0">
                <a:solidFill>
                  <a:prstClr val="black"/>
                </a:solidFill>
                <a:latin typeface="Lucida Sans Unicode"/>
              </a:rPr>
              <a:t>Type </a:t>
            </a:r>
            <a:endParaRPr lang="en-US" sz="2700" dirty="0">
              <a:solidFill>
                <a:prstClr val="black"/>
              </a:solidFill>
              <a:latin typeface="Lucida Sans Unicode"/>
            </a:endParaRPr>
          </a:p>
          <a:p>
            <a:pPr lvl="0" indent="-255905">
              <a:spcBef>
                <a:spcPts val="400"/>
              </a:spcBef>
              <a:buClr>
                <a:srgbClr val="2DA2BF"/>
              </a:buClr>
              <a:buSzPct val="68000"/>
              <a:buFont typeface="Wingdings 3"/>
              <a:buChar char=""/>
            </a:pPr>
            <a:r>
              <a:rPr lang="en-GB" sz="2700" dirty="0">
                <a:solidFill>
                  <a:prstClr val="black"/>
                </a:solidFill>
                <a:latin typeface="Lucida Sans Unicode"/>
              </a:rPr>
              <a:t>Direction or pattern of fracture line </a:t>
            </a:r>
            <a:endParaRPr lang="en-US" sz="2700" dirty="0">
              <a:solidFill>
                <a:prstClr val="black"/>
              </a:solidFill>
              <a:latin typeface="Lucida Sans Unicode"/>
            </a:endParaRPr>
          </a:p>
          <a:p>
            <a:pPr marL="82550" indent="0">
              <a:buNone/>
            </a:pPr>
            <a:endParaRPr lang="en-US" dirty="0" smtClean="0"/>
          </a:p>
          <a:p>
            <a:pPr marL="82550" indent="0">
              <a:buNone/>
            </a:pP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Bone </a:t>
            </a:r>
            <a:r>
              <a:rPr lang="en-US" dirty="0"/>
              <a:t>Healing Process </a:t>
            </a:r>
            <a:endParaRPr lang="en-US" dirty="0"/>
          </a:p>
        </p:txBody>
      </p:sp>
      <p:sp>
        <p:nvSpPr>
          <p:cNvPr id="3" name="Content Placeholder 2"/>
          <p:cNvSpPr>
            <a:spLocks noGrp="1"/>
          </p:cNvSpPr>
          <p:nvPr>
            <p:ph idx="1"/>
          </p:nvPr>
        </p:nvSpPr>
        <p:spPr/>
        <p:txBody>
          <a:bodyPr>
            <a:normAutofit fontScale="77500" lnSpcReduction="20000"/>
          </a:bodyPr>
          <a:lstStyle/>
          <a:p>
            <a:r>
              <a:rPr lang="en-US" dirty="0"/>
              <a:t>After a fracture, bone healing follows a number of stages:  </a:t>
            </a:r>
            <a:endParaRPr lang="en-US" dirty="0" smtClean="0"/>
          </a:p>
          <a:p>
            <a:r>
              <a:rPr lang="en-US" b="1" dirty="0" smtClean="0"/>
              <a:t>A hematoma </a:t>
            </a:r>
            <a:r>
              <a:rPr lang="en-US" dirty="0"/>
              <a:t>forms between surrounding soft tissues.  </a:t>
            </a:r>
            <a:endParaRPr lang="en-US" dirty="0"/>
          </a:p>
          <a:p>
            <a:r>
              <a:rPr lang="en-US" b="1" dirty="0" smtClean="0"/>
              <a:t>Inflammatory </a:t>
            </a:r>
            <a:r>
              <a:rPr lang="en-US" b="1" dirty="0"/>
              <a:t>process </a:t>
            </a:r>
            <a:r>
              <a:rPr lang="en-US" dirty="0"/>
              <a:t>sets in with accumulation of macrophages. This takes about five days. The macrophages, phagocytose the </a:t>
            </a:r>
            <a:r>
              <a:rPr lang="en-US" dirty="0" smtClean="0"/>
              <a:t>hematoma. </a:t>
            </a:r>
            <a:r>
              <a:rPr lang="en-US" dirty="0"/>
              <a:t>Growth of granulation tissue begins.  </a:t>
            </a:r>
            <a:endParaRPr lang="en-US" dirty="0"/>
          </a:p>
          <a:p>
            <a:r>
              <a:rPr lang="en-US" b="1" dirty="0" smtClean="0"/>
              <a:t>Callus formation</a:t>
            </a:r>
            <a:r>
              <a:rPr lang="en-US" dirty="0" smtClean="0"/>
              <a:t>, the </a:t>
            </a:r>
            <a:r>
              <a:rPr lang="en-US" dirty="0"/>
              <a:t>osteoblasts secrete non-lamellar osteoid. Calcium is also absorbed which aids in hardening of bone to form callus.  </a:t>
            </a:r>
            <a:endParaRPr lang="en-US" dirty="0" smtClean="0"/>
          </a:p>
          <a:p>
            <a:r>
              <a:rPr lang="en-US" dirty="0" smtClean="0"/>
              <a:t> </a:t>
            </a:r>
            <a:r>
              <a:rPr lang="en-US" b="1" dirty="0"/>
              <a:t>R</a:t>
            </a:r>
            <a:r>
              <a:rPr lang="en-US" b="1" dirty="0" smtClean="0"/>
              <a:t>emodeling</a:t>
            </a:r>
            <a:r>
              <a:rPr lang="en-US" dirty="0" smtClean="0"/>
              <a:t>, osteoclasts </a:t>
            </a:r>
            <a:r>
              <a:rPr lang="en-US" dirty="0"/>
              <a:t>become active removing excess callus and opening up a medullary canal in callus. This may take up to one month. </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Bone Healing Process </a:t>
            </a:r>
            <a:endParaRPr lang="en-US" dirty="0"/>
          </a:p>
        </p:txBody>
      </p:sp>
      <p:sp>
        <p:nvSpPr>
          <p:cNvPr id="3" name="Content Placeholder 2"/>
          <p:cNvSpPr>
            <a:spLocks noGrp="1"/>
          </p:cNvSpPr>
          <p:nvPr>
            <p:ph idx="1"/>
          </p:nvPr>
        </p:nvSpPr>
        <p:spPr/>
        <p:txBody>
          <a:bodyPr/>
          <a:lstStyle/>
          <a:p>
            <a:r>
              <a:rPr lang="en-US" dirty="0"/>
              <a:t>Factors enhancing bone healing:  </a:t>
            </a:r>
            <a:endParaRPr lang="en-US" dirty="0" smtClean="0"/>
          </a:p>
          <a:p>
            <a:r>
              <a:rPr lang="en-US" dirty="0" smtClean="0"/>
              <a:t> </a:t>
            </a:r>
            <a:r>
              <a:rPr lang="en-US" dirty="0"/>
              <a:t>Adequate nutrition  </a:t>
            </a:r>
            <a:endParaRPr lang="en-US" dirty="0" smtClean="0"/>
          </a:p>
          <a:p>
            <a:r>
              <a:rPr lang="en-US" dirty="0" smtClean="0"/>
              <a:t> </a:t>
            </a:r>
            <a:r>
              <a:rPr lang="en-US" dirty="0"/>
              <a:t>Adequate blood supply  </a:t>
            </a:r>
            <a:endParaRPr lang="en-US" dirty="0" smtClean="0"/>
          </a:p>
          <a:p>
            <a:r>
              <a:rPr lang="en-US" dirty="0" smtClean="0"/>
              <a:t>Absence </a:t>
            </a:r>
            <a:r>
              <a:rPr lang="en-US" dirty="0"/>
              <a:t>of infection </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Bone Healing Process </a:t>
            </a:r>
            <a:endParaRPr lang="en-US" dirty="0"/>
          </a:p>
        </p:txBody>
      </p:sp>
      <p:sp>
        <p:nvSpPr>
          <p:cNvPr id="3" name="Content Placeholder 2"/>
          <p:cNvSpPr>
            <a:spLocks noGrp="1"/>
          </p:cNvSpPr>
          <p:nvPr>
            <p:ph idx="1"/>
          </p:nvPr>
        </p:nvSpPr>
        <p:spPr/>
        <p:txBody>
          <a:bodyPr>
            <a:normAutofit fontScale="85000" lnSpcReduction="20000"/>
          </a:bodyPr>
          <a:lstStyle/>
          <a:p>
            <a:r>
              <a:rPr lang="en-US" dirty="0"/>
              <a:t>Factors hindering bone healing: </a:t>
            </a:r>
            <a:endParaRPr lang="en-US" dirty="0" smtClean="0"/>
          </a:p>
          <a:p>
            <a:pPr>
              <a:buFont typeface="Wingdings" panose="05000000000000000000" pitchFamily="2" charset="2"/>
              <a:buChar char="ü"/>
            </a:pPr>
            <a:r>
              <a:rPr lang="en-US" dirty="0" smtClean="0"/>
              <a:t> Presence </a:t>
            </a:r>
            <a:r>
              <a:rPr lang="en-US" dirty="0"/>
              <a:t>of infective organisms e.g. streptococci  </a:t>
            </a:r>
            <a:endParaRPr lang="en-US" dirty="0" smtClean="0"/>
          </a:p>
          <a:p>
            <a:pPr>
              <a:buFont typeface="Wingdings" panose="05000000000000000000" pitchFamily="2" charset="2"/>
              <a:buChar char="ü"/>
            </a:pPr>
            <a:r>
              <a:rPr lang="en-US" dirty="0" smtClean="0"/>
              <a:t> Fat </a:t>
            </a:r>
            <a:r>
              <a:rPr lang="en-US" dirty="0"/>
              <a:t>embolism in medullary canal  </a:t>
            </a:r>
            <a:endParaRPr lang="en-US" dirty="0" smtClean="0"/>
          </a:p>
          <a:p>
            <a:pPr>
              <a:buFont typeface="Wingdings" panose="05000000000000000000" pitchFamily="2" charset="2"/>
              <a:buChar char="ü"/>
            </a:pPr>
            <a:r>
              <a:rPr lang="en-US" dirty="0" smtClean="0"/>
              <a:t> </a:t>
            </a:r>
            <a:r>
              <a:rPr lang="en-US" dirty="0"/>
              <a:t>Excessive bone tissue fragments  </a:t>
            </a:r>
            <a:endParaRPr lang="en-US" dirty="0" smtClean="0"/>
          </a:p>
          <a:p>
            <a:pPr>
              <a:buFont typeface="Wingdings" panose="05000000000000000000" pitchFamily="2" charset="2"/>
              <a:buChar char="ü"/>
            </a:pPr>
            <a:r>
              <a:rPr lang="en-US" dirty="0" smtClean="0"/>
              <a:t> </a:t>
            </a:r>
            <a:r>
              <a:rPr lang="en-US" dirty="0"/>
              <a:t>Deficient blood supply  </a:t>
            </a:r>
            <a:endParaRPr lang="en-US" dirty="0" smtClean="0"/>
          </a:p>
          <a:p>
            <a:pPr>
              <a:buFont typeface="Wingdings" panose="05000000000000000000" pitchFamily="2" charset="2"/>
              <a:buChar char="ü"/>
            </a:pPr>
            <a:r>
              <a:rPr lang="en-US" dirty="0" smtClean="0"/>
              <a:t> </a:t>
            </a:r>
            <a:r>
              <a:rPr lang="en-US" dirty="0"/>
              <a:t>Continued mobility (lack of proper reduction and </a:t>
            </a:r>
            <a:r>
              <a:rPr lang="en-US" dirty="0" smtClean="0"/>
              <a:t>immobilization</a:t>
            </a:r>
            <a:r>
              <a:rPr lang="en-US" dirty="0"/>
              <a:t>)  </a:t>
            </a:r>
            <a:r>
              <a:rPr lang="en-US" dirty="0" smtClean="0"/>
              <a:t> </a:t>
            </a:r>
            <a:endParaRPr lang="en-US" dirty="0" smtClean="0"/>
          </a:p>
          <a:p>
            <a:pPr>
              <a:buFont typeface="Wingdings" panose="05000000000000000000" pitchFamily="2" charset="2"/>
              <a:buChar char="ü"/>
            </a:pPr>
            <a:r>
              <a:rPr lang="en-US" dirty="0" smtClean="0"/>
              <a:t> Age </a:t>
            </a:r>
            <a:r>
              <a:rPr lang="en-US" dirty="0"/>
              <a:t>- old age due to slowing  </a:t>
            </a:r>
            <a:r>
              <a:rPr lang="en-US" dirty="0" smtClean="0"/>
              <a:t> </a:t>
            </a:r>
            <a:endParaRPr lang="en-US" dirty="0" smtClean="0"/>
          </a:p>
          <a:p>
            <a:pPr>
              <a:buFont typeface="Wingdings" panose="05000000000000000000" pitchFamily="2" charset="2"/>
              <a:buChar char="ü"/>
            </a:pPr>
            <a:r>
              <a:rPr lang="en-US" dirty="0" smtClean="0"/>
              <a:t>Nature </a:t>
            </a:r>
            <a:r>
              <a:rPr lang="en-US" dirty="0"/>
              <a:t>of injury  </a:t>
            </a:r>
            <a:endParaRPr lang="en-US" dirty="0" smtClean="0"/>
          </a:p>
          <a:p>
            <a:pPr>
              <a:buFont typeface="Wingdings" panose="05000000000000000000" pitchFamily="2" charset="2"/>
              <a:buChar char="ü"/>
            </a:pPr>
            <a:r>
              <a:rPr lang="en-US" dirty="0" smtClean="0"/>
              <a:t>Type </a:t>
            </a:r>
            <a:r>
              <a:rPr lang="en-US" dirty="0"/>
              <a:t>of bone lost  </a:t>
            </a:r>
            <a:r>
              <a:rPr lang="en-US" dirty="0" smtClean="0"/>
              <a:t> </a:t>
            </a:r>
            <a:endParaRPr lang="en-US" dirty="0" smtClean="0"/>
          </a:p>
          <a:p>
            <a:pPr>
              <a:buFont typeface="Wingdings" panose="05000000000000000000" pitchFamily="2" charset="2"/>
              <a:buChar char="ü"/>
            </a:pPr>
            <a:r>
              <a:rPr lang="en-US" dirty="0" smtClean="0"/>
              <a:t> Degree </a:t>
            </a:r>
            <a:r>
              <a:rPr lang="en-US" dirty="0"/>
              <a:t>of </a:t>
            </a:r>
            <a:r>
              <a:rPr lang="en-US" dirty="0" smtClean="0"/>
              <a:t>immobilization</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 Management of </a:t>
            </a:r>
            <a:r>
              <a:rPr lang="en-US" dirty="0" smtClean="0"/>
              <a:t>Fractures</a:t>
            </a:r>
            <a:br>
              <a:rPr lang="en-US" dirty="0" smtClean="0"/>
            </a:br>
            <a:r>
              <a:rPr lang="en-US" dirty="0" smtClean="0"/>
              <a:t>                (First Aid)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emergency management of a fracture involves: </a:t>
            </a:r>
            <a:r>
              <a:rPr lang="en-US" dirty="0" smtClean="0"/>
              <a:t> (</a:t>
            </a:r>
            <a:r>
              <a:rPr lang="en-US" b="1" dirty="0" smtClean="0"/>
              <a:t>DR.ABCD.RICE</a:t>
            </a:r>
            <a:r>
              <a:rPr lang="en-US" dirty="0" smtClean="0"/>
              <a:t>)</a:t>
            </a:r>
            <a:endParaRPr lang="en-US" dirty="0" smtClean="0"/>
          </a:p>
          <a:p>
            <a:r>
              <a:rPr lang="en-US" dirty="0" smtClean="0"/>
              <a:t>Assessing </a:t>
            </a:r>
            <a:r>
              <a:rPr lang="en-US" dirty="0"/>
              <a:t>the airway, breathing and circulation  </a:t>
            </a:r>
            <a:endParaRPr lang="en-US" dirty="0" smtClean="0"/>
          </a:p>
          <a:p>
            <a:r>
              <a:rPr lang="en-US" dirty="0" smtClean="0"/>
              <a:t>Assessing </a:t>
            </a:r>
            <a:r>
              <a:rPr lang="en-US" dirty="0"/>
              <a:t>any bleeding sites and controlling bleeding  </a:t>
            </a:r>
            <a:endParaRPr lang="en-US" dirty="0" smtClean="0"/>
          </a:p>
          <a:p>
            <a:r>
              <a:rPr lang="en-US" dirty="0" smtClean="0"/>
              <a:t> </a:t>
            </a:r>
            <a:r>
              <a:rPr lang="en-US" dirty="0"/>
              <a:t>Treatment of any life threatening injury  </a:t>
            </a:r>
            <a:endParaRPr lang="en-US" dirty="0" smtClean="0"/>
          </a:p>
          <a:p>
            <a:r>
              <a:rPr lang="en-US" dirty="0" smtClean="0"/>
              <a:t> Immobilization </a:t>
            </a:r>
            <a:r>
              <a:rPr lang="en-US" dirty="0"/>
              <a:t>by use of splints  </a:t>
            </a:r>
            <a:endParaRPr lang="en-US" dirty="0" smtClean="0"/>
          </a:p>
          <a:p>
            <a:r>
              <a:rPr lang="en-US" dirty="0" smtClean="0"/>
              <a:t> </a:t>
            </a:r>
            <a:r>
              <a:rPr lang="en-US" dirty="0"/>
              <a:t>Applying cold compresses  </a:t>
            </a:r>
            <a:endParaRPr lang="en-US" dirty="0" smtClean="0"/>
          </a:p>
          <a:p>
            <a:r>
              <a:rPr lang="en-US" dirty="0" smtClean="0"/>
              <a:t> </a:t>
            </a:r>
            <a:r>
              <a:rPr lang="en-US" dirty="0"/>
              <a:t>Elevating the extremity  </a:t>
            </a:r>
            <a:endParaRPr lang="en-US" dirty="0" smtClean="0"/>
          </a:p>
          <a:p>
            <a:r>
              <a:rPr lang="en-US" dirty="0" smtClean="0"/>
              <a:t> Minimizing </a:t>
            </a:r>
            <a:r>
              <a:rPr lang="en-US" dirty="0"/>
              <a:t>mobility  </a:t>
            </a:r>
            <a:endParaRPr lang="en-US" dirty="0"/>
          </a:p>
          <a:p>
            <a:r>
              <a:rPr lang="en-US" dirty="0" smtClean="0"/>
              <a:t>Monitoring </a:t>
            </a:r>
            <a:r>
              <a:rPr lang="en-US" dirty="0"/>
              <a:t>the patient closely </a:t>
            </a:r>
            <a:endParaRPr lang="en-US" dirty="0" smtClean="0"/>
          </a:p>
          <a:p>
            <a:r>
              <a:rPr lang="en-US" dirty="0" smtClean="0"/>
              <a:t>Refer casualty to hospital for further management</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Injured ligaments and muscles </a:t>
            </a:r>
            <a:br>
              <a:rPr lang="en-GB" dirty="0"/>
            </a:br>
            <a:endParaRPr lang="en-US" dirty="0"/>
          </a:p>
        </p:txBody>
      </p:sp>
      <p:sp>
        <p:nvSpPr>
          <p:cNvPr id="3" name="Content Placeholder 2"/>
          <p:cNvSpPr>
            <a:spLocks noGrp="1"/>
          </p:cNvSpPr>
          <p:nvPr>
            <p:ph idx="1"/>
          </p:nvPr>
        </p:nvSpPr>
        <p:spPr/>
        <p:txBody>
          <a:bodyPr/>
          <a:lstStyle/>
          <a:p>
            <a:r>
              <a:rPr lang="en-US" dirty="0" smtClean="0"/>
              <a:t>Sprain is an injury to joints (ligaments) </a:t>
            </a:r>
            <a:endParaRPr lang="en-US" dirty="0" smtClean="0"/>
          </a:p>
          <a:p>
            <a:r>
              <a:rPr lang="en-US" dirty="0" smtClean="0"/>
              <a:t>Strain is an injury to muscles (tendons)</a:t>
            </a:r>
            <a:endParaRPr lang="en-US" dirty="0" smtClean="0"/>
          </a:p>
          <a:p>
            <a:r>
              <a:rPr lang="en-US" dirty="0" smtClean="0"/>
              <a:t>Review anatomy of joints</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Identify type of injury</a:t>
            </a:r>
            <a:endParaRPr lang="en-US" altLang="en-US" sz="2800" kern="0" dirty="0">
              <a:solidFill>
                <a:srgbClr val="000000"/>
              </a:solidFill>
              <a:latin typeface="Times New Roman"/>
            </a:endParaRP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Reassure the casualty</a:t>
            </a:r>
            <a:endParaRPr lang="en-US" altLang="en-US" sz="2800" kern="0" dirty="0">
              <a:solidFill>
                <a:srgbClr val="000000"/>
              </a:solidFill>
              <a:latin typeface="Times New Roman"/>
            </a:endParaRP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Rest the injured part</a:t>
            </a:r>
            <a:endParaRPr lang="en-US" altLang="en-US" sz="2800" kern="0" dirty="0">
              <a:solidFill>
                <a:srgbClr val="000000"/>
              </a:solidFill>
              <a:latin typeface="Times New Roman"/>
            </a:endParaRP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Apply ice to the area</a:t>
            </a:r>
            <a:endParaRPr lang="en-US" altLang="en-US" sz="2800" kern="0" dirty="0">
              <a:solidFill>
                <a:srgbClr val="000000"/>
              </a:solidFill>
              <a:latin typeface="Times New Roman"/>
            </a:endParaRP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Compress the area, apply crepe bandage </a:t>
            </a:r>
            <a:endParaRPr lang="en-US" altLang="en-US" sz="2800" kern="0" dirty="0">
              <a:solidFill>
                <a:srgbClr val="000000"/>
              </a:solidFill>
              <a:latin typeface="Times New Roman"/>
            </a:endParaRP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Elevate the affected limb</a:t>
            </a:r>
            <a:endParaRPr lang="en-US" altLang="en-US" sz="2800" kern="0" dirty="0">
              <a:solidFill>
                <a:srgbClr val="000000"/>
              </a:solidFill>
              <a:latin typeface="Times New Roman"/>
            </a:endParaRP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Avoid weight bearing to the affected limb</a:t>
            </a:r>
            <a:endParaRPr lang="en-US" altLang="en-US" sz="2800" kern="0" dirty="0">
              <a:solidFill>
                <a:srgbClr val="000000"/>
              </a:solidFill>
              <a:latin typeface="Times New Roman"/>
            </a:endParaRP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Refer to hospital for, x-ray, cast application if indicated and also for anti-inflammatory therapy</a:t>
            </a:r>
            <a:endParaRPr lang="en-US" altLang="en-US" sz="2800" kern="0" dirty="0">
              <a:solidFill>
                <a:srgbClr val="000000"/>
              </a:solidFill>
              <a:latin typeface="Times New Roman"/>
            </a:endParaRPr>
          </a:p>
          <a:p>
            <a:endParaRPr lang="en-US" dirty="0"/>
          </a:p>
        </p:txBody>
      </p:sp>
      <p:sp>
        <p:nvSpPr>
          <p:cNvPr id="4" name="Title 3"/>
          <p:cNvSpPr>
            <a:spLocks noGrp="1"/>
          </p:cNvSpPr>
          <p:nvPr>
            <p:ph type="title"/>
          </p:nvPr>
        </p:nvSpPr>
        <p:spPr/>
        <p:txBody>
          <a:bodyPr/>
          <a:lstStyle/>
          <a:p>
            <a:r>
              <a:rPr lang="en-US" dirty="0" smtClean="0"/>
              <a:t>First Aid</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smtClean="0"/>
            </a:br>
            <a:r>
              <a:rPr lang="en-GB" dirty="0" smtClean="0"/>
              <a:t>8.Bites </a:t>
            </a:r>
            <a:r>
              <a:rPr lang="en-GB" dirty="0"/>
              <a:t>and Stings</a:t>
            </a:r>
            <a:br>
              <a:rPr lang="en-GB" dirty="0"/>
            </a:br>
            <a:endParaRPr lang="en-US" dirty="0"/>
          </a:p>
        </p:txBody>
      </p:sp>
      <p:sp>
        <p:nvSpPr>
          <p:cNvPr id="3" name="Content Placeholder 2"/>
          <p:cNvSpPr>
            <a:spLocks noGrp="1"/>
          </p:cNvSpPr>
          <p:nvPr>
            <p:ph idx="1"/>
          </p:nvPr>
        </p:nvSpPr>
        <p:spPr/>
        <p:txBody>
          <a:bodyPr>
            <a:normAutofit/>
          </a:bodyPr>
          <a:lstStyle/>
          <a:p>
            <a:r>
              <a:rPr lang="en-US" dirty="0" smtClean="0"/>
              <a:t>Bites caused by animals</a:t>
            </a:r>
            <a:endParaRPr lang="en-US" dirty="0" smtClean="0"/>
          </a:p>
          <a:p>
            <a:r>
              <a:rPr lang="en-US" dirty="0" smtClean="0"/>
              <a:t>Stings caused by insects</a:t>
            </a:r>
            <a:endParaRPr lang="en-US" dirty="0" smtClean="0"/>
          </a:p>
          <a:p>
            <a:pPr marL="0" indent="0">
              <a:buNone/>
            </a:pPr>
            <a:r>
              <a:rPr lang="en-US" dirty="0" smtClean="0"/>
              <a:t>S&amp;S</a:t>
            </a:r>
            <a:endParaRPr lang="en-US" dirty="0" smtClean="0"/>
          </a:p>
          <a:p>
            <a:pPr>
              <a:buFont typeface="Wingdings" panose="05000000000000000000" pitchFamily="2" charset="2"/>
              <a:buChar char="Ø"/>
            </a:pPr>
            <a:r>
              <a:rPr lang="en-US" dirty="0" smtClean="0"/>
              <a:t>Swelling </a:t>
            </a:r>
            <a:endParaRPr lang="en-US" dirty="0" smtClean="0"/>
          </a:p>
          <a:p>
            <a:pPr>
              <a:buFont typeface="Wingdings" panose="05000000000000000000" pitchFamily="2" charset="2"/>
              <a:buChar char="Ø"/>
            </a:pPr>
            <a:r>
              <a:rPr lang="en-US" dirty="0" smtClean="0"/>
              <a:t>Redness </a:t>
            </a:r>
            <a:endParaRPr lang="en-US" dirty="0" smtClean="0"/>
          </a:p>
          <a:p>
            <a:pPr>
              <a:buFont typeface="Wingdings" panose="05000000000000000000" pitchFamily="2" charset="2"/>
              <a:buChar char="Ø"/>
            </a:pPr>
            <a:r>
              <a:rPr lang="en-US" dirty="0" smtClean="0"/>
              <a:t>Pain </a:t>
            </a:r>
            <a:endParaRPr lang="en-US" dirty="0" smtClean="0"/>
          </a:p>
          <a:p>
            <a:pPr>
              <a:buFont typeface="Wingdings" panose="05000000000000000000" pitchFamily="2" charset="2"/>
              <a:buChar char="Ø"/>
            </a:pPr>
            <a:r>
              <a:rPr lang="en-US" dirty="0" smtClean="0"/>
              <a:t>Bleeding </a:t>
            </a:r>
            <a:endParaRPr lang="en-US" dirty="0" smtClean="0"/>
          </a:p>
          <a:p>
            <a:pPr>
              <a:buFont typeface="Wingdings" panose="05000000000000000000" pitchFamily="2" charset="2"/>
              <a:buChar char="Ø"/>
            </a:pPr>
            <a:r>
              <a:rPr lang="en-US" dirty="0" smtClean="0"/>
              <a:t>Infection </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8.1.Dog Bite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Clean the bitten area using warm water and clean thoroughly </a:t>
            </a:r>
            <a:endParaRPr lang="en-US" dirty="0" smtClean="0"/>
          </a:p>
          <a:p>
            <a:r>
              <a:rPr lang="en-US" dirty="0"/>
              <a:t>Puncture wounds should be irrigated with a sterile catheter using methylated spirit and povidone. </a:t>
            </a:r>
            <a:endParaRPr lang="en-US" dirty="0"/>
          </a:p>
          <a:p>
            <a:r>
              <a:rPr lang="en-US" dirty="0"/>
              <a:t>Iodine is also virucidal and may be used to clean the </a:t>
            </a:r>
            <a:r>
              <a:rPr lang="en-US" dirty="0" smtClean="0"/>
              <a:t>wound</a:t>
            </a:r>
            <a:endParaRPr lang="en-US" dirty="0" smtClean="0"/>
          </a:p>
          <a:p>
            <a:r>
              <a:rPr lang="en-US" dirty="0" smtClean="0"/>
              <a:t>Calm the casualty</a:t>
            </a:r>
            <a:endParaRPr lang="en-US" dirty="0" smtClean="0"/>
          </a:p>
          <a:p>
            <a:r>
              <a:rPr lang="en-US" dirty="0" smtClean="0"/>
              <a:t>Find out if the dog was vaccinated</a:t>
            </a:r>
            <a:endParaRPr lang="en-US" dirty="0" smtClean="0"/>
          </a:p>
          <a:p>
            <a:r>
              <a:rPr lang="en-US" dirty="0" smtClean="0"/>
              <a:t>Go to hospital for antirabies</a:t>
            </a:r>
            <a:endParaRPr lang="en-US" dirty="0" smtClean="0"/>
          </a:p>
          <a:p>
            <a:r>
              <a:rPr lang="en-US" dirty="0" smtClean="0"/>
              <a:t>Follow the dog for 10 days</a:t>
            </a:r>
            <a:endParaRPr lang="en-US" dirty="0" smtClean="0"/>
          </a:p>
          <a:p>
            <a:r>
              <a:rPr lang="en-US" dirty="0"/>
              <a:t>Dress the </a:t>
            </a:r>
            <a:r>
              <a:rPr lang="en-US" dirty="0" smtClean="0"/>
              <a:t>wound</a:t>
            </a:r>
            <a:endParaRPr lang="en-US" dirty="0" smtClean="0"/>
          </a:p>
          <a:p>
            <a:r>
              <a:rPr lang="en-US" dirty="0"/>
              <a:t>Bite wounds should not be sutured immediately to prevent more traumas from the suturing needle, which will increase the areas for viral entry into the body tissue. </a:t>
            </a:r>
            <a:endParaRPr lang="en-US" dirty="0" smtClean="0"/>
          </a:p>
          <a:p>
            <a:r>
              <a:rPr lang="en-US" dirty="0" smtClean="0"/>
              <a:t>Suturing </a:t>
            </a:r>
            <a:r>
              <a:rPr lang="en-US" dirty="0"/>
              <a:t>may be done 24 to 48 hours after the bite using very few sutures under the cover of anti-rabies serum locally.</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Definitions cont’…</a:t>
            </a:r>
            <a:endParaRPr lang="en-GB" dirty="0"/>
          </a:p>
        </p:txBody>
      </p:sp>
      <p:sp>
        <p:nvSpPr>
          <p:cNvPr id="3" name="Content Placeholder 2"/>
          <p:cNvSpPr>
            <a:spLocks noGrp="1"/>
          </p:cNvSpPr>
          <p:nvPr>
            <p:ph idx="1"/>
          </p:nvPr>
        </p:nvSpPr>
        <p:spPr/>
        <p:txBody>
          <a:bodyPr>
            <a:normAutofit fontScale="62500" lnSpcReduction="20000"/>
          </a:bodyPr>
          <a:lstStyle/>
          <a:p>
            <a:pPr algn="just"/>
            <a:r>
              <a:rPr lang="en-GB" b="1" dirty="0" smtClean="0">
                <a:latin typeface="Times New Roman" charset="0"/>
                <a:cs typeface="Times New Roman" charset="0"/>
              </a:rPr>
              <a:t>“fast-track.”-</a:t>
            </a:r>
            <a:r>
              <a:rPr lang="en-GB" dirty="0" smtClean="0">
                <a:latin typeface="Times New Roman" charset="0"/>
                <a:cs typeface="Times New Roman" charset="0"/>
              </a:rPr>
              <a:t>These patients require simple first aid or basic primary care. They may be treated in the ED or safely referred to a clinic or general out patient department or physician’s office.</a:t>
            </a:r>
            <a:endParaRPr lang="en-GB" dirty="0" smtClean="0">
              <a:latin typeface="Times New Roman" charset="0"/>
              <a:cs typeface="Times New Roman" charset="0"/>
            </a:endParaRPr>
          </a:p>
          <a:p>
            <a:pPr algn="just"/>
            <a:endParaRPr lang="en-GB" b="1" dirty="0" smtClean="0">
              <a:latin typeface="Times New Roman" charset="0"/>
              <a:cs typeface="Times New Roman" charset="0"/>
            </a:endParaRPr>
          </a:p>
          <a:p>
            <a:pPr algn="just"/>
            <a:r>
              <a:rPr lang="en-GB" b="1" dirty="0" smtClean="0">
                <a:latin typeface="Times New Roman" charset="0"/>
                <a:cs typeface="Times New Roman" charset="0"/>
              </a:rPr>
              <a:t>Field triage</a:t>
            </a:r>
            <a:r>
              <a:rPr lang="en-GB" dirty="0" smtClean="0">
                <a:latin typeface="Times New Roman" charset="0"/>
                <a:cs typeface="Times New Roman" charset="0"/>
              </a:rPr>
              <a:t> use colours RED,YELLOW, GREEN and BLACK. (Brunner &amp;Suddarth's page 2187, table 72-1) </a:t>
            </a:r>
            <a:r>
              <a:rPr lang="en-GB" b="1" dirty="0" smtClean="0">
                <a:latin typeface="Times New Roman" charset="0"/>
                <a:cs typeface="Times New Roman" charset="0"/>
              </a:rPr>
              <a:t>NOTE-</a:t>
            </a:r>
            <a:r>
              <a:rPr lang="en-GB" dirty="0" smtClean="0">
                <a:latin typeface="Times New Roman" charset="0"/>
                <a:cs typeface="Times New Roman" charset="0"/>
              </a:rPr>
              <a:t>Routine ED triage protocols differ significantly from the triage protocols used in disasters and mass casualty incidents (field triage). </a:t>
            </a:r>
            <a:endParaRPr lang="en-GB" dirty="0" smtClean="0">
              <a:latin typeface="Times New Roman" charset="0"/>
              <a:cs typeface="Times New Roman" charset="0"/>
            </a:endParaRPr>
          </a:p>
          <a:p>
            <a:pPr algn="just"/>
            <a:r>
              <a:rPr lang="en-GB" dirty="0" smtClean="0">
                <a:latin typeface="Times New Roman" charset="0"/>
                <a:cs typeface="Times New Roman" charset="0"/>
              </a:rPr>
              <a:t>Routine hospital triage directs all available resources to the patients who are most critically ill, regardless of potential outcome. </a:t>
            </a:r>
            <a:endParaRPr lang="en-GB" dirty="0" smtClean="0">
              <a:latin typeface="Times New Roman" charset="0"/>
              <a:cs typeface="Times New Roman" charset="0"/>
            </a:endParaRPr>
          </a:p>
          <a:p>
            <a:pPr algn="just"/>
            <a:r>
              <a:rPr lang="en-GB" dirty="0" smtClean="0">
                <a:latin typeface="Times New Roman" charset="0"/>
                <a:cs typeface="Times New Roman" charset="0"/>
              </a:rPr>
              <a:t>In field triage (or hospital triage during a disaster), scarce resources must be used to benefit as many people as possible.</a:t>
            </a:r>
            <a:endParaRPr lang="en-GB" dirty="0" smtClean="0">
              <a:latin typeface="Times New Roman" charset="0"/>
              <a:cs typeface="Times New Roman" charset="0"/>
            </a:endParaRPr>
          </a:p>
          <a:p>
            <a:pPr algn="just"/>
            <a:endParaRPr lang="en-GB" dirty="0" smtClean="0">
              <a:latin typeface="Times New Roman" charset="0"/>
              <a:cs typeface="Times New Roman" charset="0"/>
            </a:endParaRPr>
          </a:p>
          <a:p>
            <a:pPr algn="just">
              <a:buNone/>
            </a:pPr>
            <a:r>
              <a:rPr lang="en-GB" b="1" dirty="0" smtClean="0">
                <a:latin typeface="Times New Roman" charset="0"/>
                <a:cs typeface="Times New Roman" charset="0"/>
              </a:rPr>
              <a:t> </a:t>
            </a:r>
            <a:endParaRPr lang="en-GB" b="1" dirty="0" smtClean="0">
              <a:latin typeface="Times New Roman" charset="0"/>
              <a:cs typeface="Times New Roman" charset="0"/>
            </a:endParaRPr>
          </a:p>
          <a:p>
            <a:endParaRPr lang="en-GB" dirty="0" smtClean="0"/>
          </a:p>
          <a:p>
            <a:endParaRPr lang="en-GB"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Pathology of Rabies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Rabies is a serious viral disease of canines which is incidentally transmitted to humans by the bite of a rabid animal.  It is caused by a virus known as </a:t>
            </a:r>
            <a:r>
              <a:rPr lang="en-US" dirty="0" err="1"/>
              <a:t>lassa</a:t>
            </a:r>
            <a:r>
              <a:rPr lang="en-US" dirty="0"/>
              <a:t> virus type I</a:t>
            </a:r>
            <a:r>
              <a:rPr lang="en-US" dirty="0" smtClean="0"/>
              <a:t>.</a:t>
            </a:r>
            <a:endParaRPr lang="en-US" dirty="0" smtClean="0"/>
          </a:p>
          <a:p>
            <a:r>
              <a:rPr lang="en-US" dirty="0"/>
              <a:t>This happens when humans get bitten by a rabid </a:t>
            </a:r>
            <a:r>
              <a:rPr lang="en-US" dirty="0" smtClean="0"/>
              <a:t>animal (dog/cat/bat)or </a:t>
            </a:r>
            <a:r>
              <a:rPr lang="en-US" dirty="0"/>
              <a:t>when its saliva comes into contact with the mucous membranes or open wound of a </a:t>
            </a:r>
            <a:r>
              <a:rPr lang="en-US" dirty="0" smtClean="0"/>
              <a:t>person</a:t>
            </a:r>
            <a:endParaRPr lang="en-US" dirty="0" smtClean="0"/>
          </a:p>
          <a:p>
            <a:r>
              <a:rPr lang="en-US" dirty="0"/>
              <a:t>All warm blooded animals are susceptible to rabies.</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Rabies Vaccine</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This is a very safe and effective treatment following a rabid animal bite.  </a:t>
            </a:r>
            <a:endParaRPr lang="en-US" dirty="0" smtClean="0"/>
          </a:p>
          <a:p>
            <a:pPr lvl="0"/>
            <a:r>
              <a:rPr lang="en-US" dirty="0" smtClean="0"/>
              <a:t>The </a:t>
            </a:r>
            <a:r>
              <a:rPr lang="en-US" dirty="0"/>
              <a:t>vaccine HDCV (Human Diploid cells tissue Culture Vaccine) is administered in  six doses </a:t>
            </a:r>
            <a:r>
              <a:rPr lang="en-US" dirty="0" smtClean="0"/>
              <a:t>sub-cutaneous </a:t>
            </a:r>
            <a:r>
              <a:rPr lang="en-US" dirty="0"/>
              <a:t>as follows: </a:t>
            </a:r>
            <a:endParaRPr lang="en-US" dirty="0" smtClean="0"/>
          </a:p>
          <a:p>
            <a:pPr lvl="0"/>
            <a:r>
              <a:rPr lang="en-US" dirty="0" smtClean="0"/>
              <a:t>One ml </a:t>
            </a:r>
            <a:r>
              <a:rPr lang="en-US" dirty="0"/>
              <a:t>immediately after exposure (day 0), </a:t>
            </a:r>
            <a:endParaRPr lang="en-US" dirty="0" smtClean="0"/>
          </a:p>
          <a:p>
            <a:pPr lvl="0"/>
            <a:r>
              <a:rPr lang="en-US" dirty="0" smtClean="0"/>
              <a:t>One ml </a:t>
            </a:r>
            <a:r>
              <a:rPr lang="en-US" dirty="0"/>
              <a:t>on day 3, </a:t>
            </a:r>
            <a:endParaRPr lang="en-US" dirty="0"/>
          </a:p>
          <a:p>
            <a:pPr lvl="0"/>
            <a:r>
              <a:rPr lang="en-US" dirty="0" smtClean="0"/>
              <a:t>One ml </a:t>
            </a:r>
            <a:r>
              <a:rPr lang="en-US" dirty="0"/>
              <a:t>on day 7, </a:t>
            </a:r>
            <a:endParaRPr lang="en-US" dirty="0" smtClean="0"/>
          </a:p>
          <a:p>
            <a:pPr lvl="0"/>
            <a:r>
              <a:rPr lang="en-US" dirty="0" smtClean="0"/>
              <a:t>One ml </a:t>
            </a:r>
            <a:r>
              <a:rPr lang="en-US" dirty="0"/>
              <a:t>on day 14, </a:t>
            </a:r>
            <a:endParaRPr lang="en-US" dirty="0" smtClean="0"/>
          </a:p>
          <a:p>
            <a:pPr lvl="0"/>
            <a:r>
              <a:rPr lang="en-US" dirty="0" smtClean="0"/>
              <a:t>One ml </a:t>
            </a:r>
            <a:r>
              <a:rPr lang="en-US" dirty="0"/>
              <a:t>on day 30, </a:t>
            </a:r>
            <a:endParaRPr lang="en-US" dirty="0" smtClean="0"/>
          </a:p>
          <a:p>
            <a:pPr lvl="0"/>
            <a:r>
              <a:rPr lang="en-US" dirty="0" smtClean="0"/>
              <a:t>One ml </a:t>
            </a:r>
            <a:r>
              <a:rPr lang="en-US" dirty="0"/>
              <a:t>on day </a:t>
            </a:r>
            <a:r>
              <a:rPr lang="en-US" dirty="0" smtClean="0"/>
              <a:t>90</a:t>
            </a:r>
            <a:endParaRPr lang="en-US" dirty="0" smtClean="0"/>
          </a:p>
          <a:p>
            <a:pPr lvl="0"/>
            <a:r>
              <a:rPr lang="en-US" dirty="0" smtClean="0"/>
              <a:t>In </a:t>
            </a:r>
            <a:r>
              <a:rPr lang="en-US" dirty="0"/>
              <a:t>order to prevent wound infection and tetanus you should give the patient broad spectrum antibiotics</a:t>
            </a:r>
            <a:endParaRPr lang="en-US" dirty="0"/>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8.2.Human Bite</a:t>
            </a:r>
            <a:endParaRPr lang="en-US" dirty="0"/>
          </a:p>
        </p:txBody>
      </p:sp>
      <p:sp>
        <p:nvSpPr>
          <p:cNvPr id="3" name="Content Placeholder 2"/>
          <p:cNvSpPr>
            <a:spLocks noGrp="1"/>
          </p:cNvSpPr>
          <p:nvPr>
            <p:ph idx="1"/>
          </p:nvPr>
        </p:nvSpPr>
        <p:spPr/>
        <p:txBody>
          <a:bodyPr/>
          <a:lstStyle/>
          <a:p>
            <a:r>
              <a:rPr lang="en-US" dirty="0" smtClean="0"/>
              <a:t>Clean the area using warm water</a:t>
            </a:r>
            <a:endParaRPr lang="en-US" dirty="0" smtClean="0"/>
          </a:p>
          <a:p>
            <a:r>
              <a:rPr lang="en-US" dirty="0" smtClean="0"/>
              <a:t>Dress using sterile dressing</a:t>
            </a:r>
            <a:endParaRPr lang="en-US" dirty="0" smtClean="0"/>
          </a:p>
          <a:p>
            <a:r>
              <a:rPr lang="en-US" dirty="0" smtClean="0"/>
              <a:t>Seek medical help </a:t>
            </a:r>
            <a:endParaRPr lang="en-US" dirty="0" smtClean="0"/>
          </a:p>
          <a:p>
            <a:r>
              <a:rPr lang="en-US" dirty="0" smtClean="0"/>
              <a:t>Do not stich the wound immediately</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8.3.Snake bite</a:t>
            </a:r>
            <a:endParaRPr lang="en-US" dirty="0"/>
          </a:p>
        </p:txBody>
      </p:sp>
      <p:sp>
        <p:nvSpPr>
          <p:cNvPr id="3" name="Content Placeholder 2"/>
          <p:cNvSpPr>
            <a:spLocks noGrp="1"/>
          </p:cNvSpPr>
          <p:nvPr>
            <p:ph idx="1"/>
          </p:nvPr>
        </p:nvSpPr>
        <p:spPr/>
        <p:txBody>
          <a:bodyPr>
            <a:normAutofit fontScale="62500" lnSpcReduction="20000"/>
          </a:bodyPr>
          <a:lstStyle/>
          <a:p>
            <a:r>
              <a:rPr lang="en-US" sz="3400" dirty="0" smtClean="0"/>
              <a:t>Identify the type of the snake and describe</a:t>
            </a:r>
            <a:endParaRPr lang="en-US" sz="3400" dirty="0" smtClean="0"/>
          </a:p>
          <a:p>
            <a:r>
              <a:rPr lang="en-US" sz="3400" dirty="0" smtClean="0"/>
              <a:t>Green mamba- the most dangerous, gives neurotoxin impairing the CNS and the brain</a:t>
            </a:r>
            <a:endParaRPr lang="en-US" sz="3400" dirty="0" smtClean="0"/>
          </a:p>
          <a:p>
            <a:r>
              <a:rPr lang="en-US" sz="3400" dirty="0" smtClean="0"/>
              <a:t>Cobra- </a:t>
            </a:r>
            <a:endParaRPr lang="en-US" sz="3400" dirty="0" smtClean="0"/>
          </a:p>
          <a:p>
            <a:r>
              <a:rPr lang="en-US" sz="3400" dirty="0" smtClean="0"/>
              <a:t>Bloom slang- hemotoxic, impairs blood clot features appear within 24 hour    </a:t>
            </a:r>
            <a:endParaRPr lang="en-US" sz="3400" dirty="0" smtClean="0"/>
          </a:p>
          <a:p>
            <a:r>
              <a:rPr lang="en-US" sz="3400" dirty="0" smtClean="0"/>
              <a:t>Python-</a:t>
            </a:r>
            <a:endParaRPr lang="en-US" sz="3400" dirty="0" smtClean="0"/>
          </a:p>
          <a:p>
            <a:r>
              <a:rPr lang="en-US" sz="3400" dirty="0" smtClean="0"/>
              <a:t>Puff </a:t>
            </a:r>
            <a:r>
              <a:rPr lang="en-US" sz="3400" dirty="0" err="1" smtClean="0"/>
              <a:t>ada</a:t>
            </a:r>
            <a:r>
              <a:rPr lang="en-US" sz="3400" dirty="0" smtClean="0"/>
              <a:t>-</a:t>
            </a:r>
            <a:endParaRPr lang="en-US" sz="3400" dirty="0" smtClean="0"/>
          </a:p>
          <a:p>
            <a:r>
              <a:rPr lang="en-US" sz="3400" dirty="0" smtClean="0"/>
              <a:t>Calm the patient, put on gloves, head raised (to slow Venus return),irrigate the area, clean area using soap and warm water(to minimize infection), dress the area, apply pressure on the either side, </a:t>
            </a:r>
            <a:endParaRPr lang="en-US" sz="3400" dirty="0" smtClean="0"/>
          </a:p>
          <a:p>
            <a:r>
              <a:rPr lang="en-US" sz="3400" dirty="0" smtClean="0"/>
              <a:t>do not tie coz of ischemia, </a:t>
            </a:r>
            <a:endParaRPr lang="en-US" sz="3400" dirty="0" smtClean="0"/>
          </a:p>
          <a:p>
            <a:r>
              <a:rPr lang="en-US" sz="3400" dirty="0" smtClean="0"/>
              <a:t>Do not suck, cut the wound</a:t>
            </a:r>
            <a:endParaRPr lang="en-US" sz="3400" dirty="0" smtClean="0"/>
          </a:p>
          <a:p>
            <a:r>
              <a:rPr lang="en-US" sz="3400" dirty="0" smtClean="0"/>
              <a:t>Transfer patient to hospital.</a:t>
            </a:r>
            <a:endParaRPr lang="en-US" sz="34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9.Burns </a:t>
            </a:r>
            <a:r>
              <a:rPr lang="en-GB" dirty="0"/>
              <a:t>and Scalds</a:t>
            </a:r>
            <a:endParaRPr lang="en-US" dirty="0"/>
          </a:p>
        </p:txBody>
      </p:sp>
      <p:sp>
        <p:nvSpPr>
          <p:cNvPr id="3" name="Content Placeholder 2"/>
          <p:cNvSpPr>
            <a:spLocks noGrp="1"/>
          </p:cNvSpPr>
          <p:nvPr>
            <p:ph idx="1"/>
          </p:nvPr>
        </p:nvSpPr>
        <p:spPr/>
        <p:txBody>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sz="2800" dirty="0">
                <a:solidFill>
                  <a:prstClr val="black"/>
                </a:solidFill>
                <a:latin typeface="Constantia"/>
              </a:rPr>
              <a:t>Destruction of the skin sometimes with underlying tissues by extremities of temperature, exposure to electrical, chemical and radiation sources</a:t>
            </a:r>
            <a:r>
              <a:rPr lang="en-US" altLang="en-US" sz="2800" dirty="0" smtClean="0">
                <a:solidFill>
                  <a:prstClr val="black"/>
                </a:solidFill>
                <a:latin typeface="Constantia"/>
              </a:rPr>
              <a:t>.</a:t>
            </a:r>
            <a:endParaRPr lang="en-US" altLang="en-US" sz="2800" dirty="0" smtClean="0">
              <a:solidFill>
                <a:prstClr val="black"/>
              </a:solidFill>
              <a:latin typeface="Constantia"/>
            </a:endParaRPr>
          </a:p>
          <a:p>
            <a:pPr marL="0" lvl="0" indent="0" fontAlgn="base">
              <a:spcBef>
                <a:spcPct val="20000"/>
              </a:spcBef>
              <a:spcAft>
                <a:spcPct val="0"/>
              </a:spcAft>
              <a:buClr>
                <a:srgbClr val="0BD0D9"/>
              </a:buClr>
              <a:buSzPct val="95000"/>
              <a:buNone/>
            </a:pPr>
            <a:endParaRPr lang="en-US" altLang="en-US" sz="2800"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sz="2800" b="1" i="1" dirty="0">
                <a:solidFill>
                  <a:prstClr val="black"/>
                </a:solidFill>
                <a:latin typeface="Constantia"/>
              </a:rPr>
              <a:t>Classification of burns </a:t>
            </a:r>
            <a:r>
              <a:rPr lang="en-US" altLang="en-US" sz="2800" dirty="0">
                <a:solidFill>
                  <a:prstClr val="black"/>
                </a:solidFill>
                <a:latin typeface="Constantia"/>
              </a:rPr>
              <a:t>is usually according to size(</a:t>
            </a:r>
            <a:r>
              <a:rPr lang="en-US" altLang="en-US" sz="2800" dirty="0" err="1">
                <a:solidFill>
                  <a:prstClr val="black"/>
                </a:solidFill>
                <a:latin typeface="Constantia"/>
              </a:rPr>
              <a:t>wallace</a:t>
            </a:r>
            <a:r>
              <a:rPr lang="en-US" altLang="en-US" sz="2800" dirty="0">
                <a:solidFill>
                  <a:prstClr val="black"/>
                </a:solidFill>
                <a:latin typeface="Constantia"/>
              </a:rPr>
              <a:t> rule of 9) and depth(superficial partial, deep partial thickness and full thickness</a:t>
            </a:r>
            <a:endParaRPr lang="en-US" altLang="en-US" sz="2800" dirty="0">
              <a:solidFill>
                <a:prstClr val="black"/>
              </a:solidFill>
              <a:latin typeface="Constantia"/>
            </a:endParaRP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Etiology</a:t>
            </a:r>
            <a:endParaRPr lang="en-US" dirty="0"/>
          </a:p>
        </p:txBody>
      </p:sp>
      <p:sp>
        <p:nvSpPr>
          <p:cNvPr id="3" name="Content Placeholder 2"/>
          <p:cNvSpPr>
            <a:spLocks noGrp="1"/>
          </p:cNvSpPr>
          <p:nvPr>
            <p:ph idx="1"/>
          </p:nvPr>
        </p:nvSpPr>
        <p:spPr/>
        <p:txBody>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Fire</a:t>
            </a:r>
            <a:endParaRPr lang="en-US" altLang="en-US"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Boiling water</a:t>
            </a:r>
            <a:endParaRPr lang="en-US" altLang="en-US"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Hot objects or oil</a:t>
            </a:r>
            <a:endParaRPr lang="en-US" altLang="en-US"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Electrical shocks</a:t>
            </a:r>
            <a:endParaRPr lang="en-US" altLang="en-US"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Chemicals and </a:t>
            </a:r>
            <a:r>
              <a:rPr lang="en-US" altLang="en-US" dirty="0" smtClean="0">
                <a:solidFill>
                  <a:prstClr val="black"/>
                </a:solidFill>
                <a:latin typeface="Constantia"/>
              </a:rPr>
              <a:t>acids</a:t>
            </a:r>
            <a:endParaRPr lang="en-US" altLang="en-US" dirty="0" smtClean="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smtClean="0">
                <a:solidFill>
                  <a:prstClr val="black"/>
                </a:solidFill>
                <a:latin typeface="Constantia"/>
              </a:rPr>
              <a:t>Radiations </a:t>
            </a:r>
            <a:endParaRPr lang="en-US" altLang="en-US" dirty="0" smtClean="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smtClean="0">
                <a:solidFill>
                  <a:prstClr val="black"/>
                </a:solidFill>
                <a:latin typeface="Constantia"/>
              </a:rPr>
              <a:t>Geothermal/ steam</a:t>
            </a:r>
            <a:endParaRPr lang="en-US" altLang="en-US" dirty="0">
              <a:solidFill>
                <a:prstClr val="black"/>
              </a:solidFill>
              <a:latin typeface="Constantia"/>
            </a:endParaRPr>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Pathophysiology </a:t>
            </a:r>
            <a:endParaRPr lang="en-US" dirty="0"/>
          </a:p>
        </p:txBody>
      </p:sp>
      <p:sp>
        <p:nvSpPr>
          <p:cNvPr id="3" name="Content Placeholder 2"/>
          <p:cNvSpPr>
            <a:spLocks noGrp="1"/>
          </p:cNvSpPr>
          <p:nvPr>
            <p:ph idx="1"/>
          </p:nvPr>
        </p:nvSpPr>
        <p:spPr/>
        <p:txBody>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sz="2800" dirty="0">
                <a:solidFill>
                  <a:prstClr val="black"/>
                </a:solidFill>
                <a:latin typeface="Constantia"/>
              </a:rPr>
              <a:t>Every system is affected by thermal injury.     </a:t>
            </a:r>
            <a:endParaRPr lang="en-US" altLang="en-US" sz="2800"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sz="2800" dirty="0">
                <a:solidFill>
                  <a:prstClr val="black"/>
                </a:solidFill>
                <a:latin typeface="Constantia"/>
              </a:rPr>
              <a:t>The extent of dysfunction is proportional to the total body surface area(TBSA)involved.</a:t>
            </a:r>
            <a:endParaRPr lang="en-US" altLang="en-US" sz="2800"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sz="2800" dirty="0">
                <a:solidFill>
                  <a:prstClr val="black"/>
                </a:solidFill>
                <a:latin typeface="Constantia"/>
              </a:rPr>
              <a:t>The systemic response to burn injury is biphasic, with early hypofunction followed rapidly by </a:t>
            </a:r>
            <a:r>
              <a:rPr lang="en-US" altLang="en-US" sz="2800" dirty="0" err="1" smtClean="0">
                <a:solidFill>
                  <a:prstClr val="black"/>
                </a:solidFill>
                <a:latin typeface="Constantia"/>
              </a:rPr>
              <a:t>hyperfunction</a:t>
            </a:r>
            <a:r>
              <a:rPr lang="en-US" altLang="en-US" sz="2800" dirty="0" smtClean="0">
                <a:solidFill>
                  <a:prstClr val="black"/>
                </a:solidFill>
                <a:latin typeface="Constantia"/>
              </a:rPr>
              <a:t>. </a:t>
            </a:r>
            <a:r>
              <a:rPr lang="en-US" altLang="en-US" sz="2800" dirty="0">
                <a:solidFill>
                  <a:prstClr val="black"/>
                </a:solidFill>
                <a:latin typeface="Constantia"/>
              </a:rPr>
              <a:t>However, the organ function gradually returns to normal as the wound heals or is surgically grafted.</a:t>
            </a:r>
            <a:endParaRPr lang="en-US" altLang="en-US" sz="2800" dirty="0">
              <a:solidFill>
                <a:prstClr val="black"/>
              </a:solidFill>
              <a:latin typeface="Constantia"/>
            </a:endParaRPr>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marL="274320" lvl="0" indent="-274320">
              <a:spcBef>
                <a:spcPct val="20000"/>
              </a:spcBef>
              <a:buClr>
                <a:srgbClr val="0BD0D9"/>
              </a:buClr>
              <a:buSzPct val="95000"/>
              <a:defRPr/>
            </a:pPr>
            <a:r>
              <a:rPr lang="en-US" sz="2400" b="1" dirty="0">
                <a:solidFill>
                  <a:prstClr val="black"/>
                </a:solidFill>
                <a:latin typeface="Constantia"/>
              </a:rPr>
              <a:t>Skeletal System</a:t>
            </a:r>
            <a:endParaRPr lang="en-US" sz="2400" dirty="0">
              <a:solidFill>
                <a:prstClr val="black"/>
              </a:solidFill>
              <a:latin typeface="Constantia"/>
            </a:endParaRPr>
          </a:p>
          <a:p>
            <a:pPr marL="274320" lvl="0" indent="-274320">
              <a:spcBef>
                <a:spcPct val="20000"/>
              </a:spcBef>
              <a:buClr>
                <a:srgbClr val="0BD0D9"/>
              </a:buClr>
              <a:buSzPct val="95000"/>
              <a:buFont typeface="Wingdings" panose="05000000000000000000" pitchFamily="2" charset="2"/>
              <a:buChar char="Ø"/>
              <a:defRPr/>
            </a:pPr>
            <a:r>
              <a:rPr lang="en-US" sz="2400" dirty="0">
                <a:solidFill>
                  <a:prstClr val="black"/>
                </a:solidFill>
                <a:latin typeface="Constantia"/>
              </a:rPr>
              <a:t>Red bone marrow replaces red blood cells which is destroyed by the burnt skin. If the burns area is too large for the bone marrow to compensate for the loss in red blood cells, the patient will require blood transfusions to survive.</a:t>
            </a:r>
            <a:endParaRPr lang="en-US" sz="2400" dirty="0">
              <a:solidFill>
                <a:prstClr val="black"/>
              </a:solidFill>
              <a:latin typeface="Constantia"/>
            </a:endParaRPr>
          </a:p>
          <a:p>
            <a:pPr marL="274320" lvl="0" indent="-274320">
              <a:spcBef>
                <a:spcPct val="20000"/>
              </a:spcBef>
              <a:buClr>
                <a:srgbClr val="0BD0D9"/>
              </a:buClr>
              <a:buSzPct val="95000"/>
              <a:defRPr/>
            </a:pPr>
            <a:r>
              <a:rPr lang="en-US" sz="2400" b="1" dirty="0">
                <a:solidFill>
                  <a:prstClr val="black"/>
                </a:solidFill>
                <a:latin typeface="Constantia"/>
              </a:rPr>
              <a:t>Cardiovascular System</a:t>
            </a:r>
            <a:endParaRPr lang="en-US" sz="2400" dirty="0">
              <a:solidFill>
                <a:prstClr val="black"/>
              </a:solidFill>
              <a:latin typeface="Constantia"/>
            </a:endParaRPr>
          </a:p>
          <a:p>
            <a:pPr marL="274320" lvl="0" indent="-274320">
              <a:spcBef>
                <a:spcPct val="20000"/>
              </a:spcBef>
              <a:buClr>
                <a:srgbClr val="0BD0D9"/>
              </a:buClr>
              <a:buSzPct val="95000"/>
              <a:buFont typeface="Wingdings" panose="05000000000000000000" pitchFamily="2" charset="2"/>
              <a:buChar char="Ø"/>
              <a:defRPr/>
            </a:pPr>
            <a:r>
              <a:rPr lang="en-US" sz="2400" dirty="0">
                <a:solidFill>
                  <a:prstClr val="black"/>
                </a:solidFill>
                <a:latin typeface="Constantia"/>
              </a:rPr>
              <a:t>Burning of the skin will lead to an increase in capillary permeability, which causes an increase in blood vasculature – this then results in a decrease of blood pressure as well as live blood volume. This further decreases the blood flow and oxygenation to tissues, which then also results in edema, shock and eventually death.</a:t>
            </a:r>
            <a:endParaRPr lang="en-US" sz="2400" dirty="0">
              <a:solidFill>
                <a:prstClr val="black"/>
              </a:solidFill>
              <a:latin typeface="Constantia"/>
            </a:endParaRPr>
          </a:p>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274320" lvl="0" indent="-274320">
              <a:spcBef>
                <a:spcPct val="20000"/>
              </a:spcBef>
              <a:buClr>
                <a:srgbClr val="0BD0D9"/>
              </a:buClr>
              <a:buSzPct val="95000"/>
              <a:defRPr/>
            </a:pPr>
            <a:r>
              <a:rPr lang="en-US" sz="2200" b="1" dirty="0">
                <a:solidFill>
                  <a:prstClr val="black"/>
                </a:solidFill>
                <a:latin typeface="Constantia"/>
              </a:rPr>
              <a:t>Respiratory System</a:t>
            </a:r>
            <a:endParaRPr lang="en-US" sz="2200" dirty="0">
              <a:solidFill>
                <a:prstClr val="black"/>
              </a:solidFill>
              <a:latin typeface="Constantia"/>
            </a:endParaRPr>
          </a:p>
          <a:p>
            <a:pPr marL="274320" lvl="0" indent="-274320">
              <a:spcBef>
                <a:spcPct val="20000"/>
              </a:spcBef>
              <a:buClr>
                <a:srgbClr val="0BD0D9"/>
              </a:buClr>
              <a:buSzPct val="95000"/>
              <a:buFont typeface="Wingdings" panose="05000000000000000000" pitchFamily="2" charset="2"/>
              <a:buChar char="Ø"/>
              <a:defRPr/>
            </a:pPr>
            <a:r>
              <a:rPr lang="en-US" sz="2200" dirty="0">
                <a:solidFill>
                  <a:prstClr val="black"/>
                </a:solidFill>
                <a:latin typeface="Constantia"/>
              </a:rPr>
              <a:t>Airway obstruction caused by gross edema of the throat. Also, these patients may have an increased respiratory rate as a result of pulmonary edema (secondary to smoke inhalation) or increased respiratory rate as an attempt to compensate the increased metabolic rate.</a:t>
            </a:r>
            <a:endParaRPr lang="en-US" sz="2200" dirty="0">
              <a:solidFill>
                <a:prstClr val="black"/>
              </a:solidFill>
              <a:latin typeface="Constantia"/>
            </a:endParaRPr>
          </a:p>
          <a:p>
            <a:pPr marL="274320" lvl="0" indent="-274320">
              <a:spcBef>
                <a:spcPct val="20000"/>
              </a:spcBef>
              <a:buClr>
                <a:srgbClr val="0BD0D9"/>
              </a:buClr>
              <a:buSzPct val="95000"/>
              <a:defRPr/>
            </a:pPr>
            <a:r>
              <a:rPr lang="en-US" sz="2200" b="1" dirty="0">
                <a:solidFill>
                  <a:prstClr val="black"/>
                </a:solidFill>
                <a:latin typeface="Constantia"/>
              </a:rPr>
              <a:t>Endocrine System</a:t>
            </a:r>
            <a:endParaRPr lang="en-US" sz="2200" dirty="0">
              <a:solidFill>
                <a:prstClr val="black"/>
              </a:solidFill>
              <a:latin typeface="Constantia"/>
            </a:endParaRPr>
          </a:p>
          <a:p>
            <a:pPr marL="274320" lvl="0" indent="-274320">
              <a:spcBef>
                <a:spcPct val="20000"/>
              </a:spcBef>
              <a:buClr>
                <a:srgbClr val="0BD0D9"/>
              </a:buClr>
              <a:buSzPct val="95000"/>
              <a:buFont typeface="Wingdings" panose="05000000000000000000" pitchFamily="2" charset="2"/>
              <a:buChar char="Ø"/>
              <a:defRPr/>
            </a:pPr>
            <a:r>
              <a:rPr lang="en-US" sz="2200" dirty="0">
                <a:solidFill>
                  <a:prstClr val="black"/>
                </a:solidFill>
                <a:latin typeface="Constantia"/>
              </a:rPr>
              <a:t>Increased secretions of adrenaline and nor-adrenaline in response to the injury may lead to increased body temperature and increased cell metabolism.</a:t>
            </a:r>
            <a:endParaRPr lang="en-US" sz="2200" dirty="0">
              <a:solidFill>
                <a:prstClr val="black"/>
              </a:solidFill>
              <a:latin typeface="Constantia"/>
            </a:endParaRPr>
          </a:p>
          <a:p>
            <a:pPr marL="274320" lvl="0" indent="-274320">
              <a:spcBef>
                <a:spcPct val="20000"/>
              </a:spcBef>
              <a:buClr>
                <a:srgbClr val="0BD0D9"/>
              </a:buClr>
              <a:buSzPct val="95000"/>
              <a:defRPr/>
            </a:pPr>
            <a:r>
              <a:rPr lang="en-US" sz="2200" b="1" dirty="0">
                <a:solidFill>
                  <a:prstClr val="black"/>
                </a:solidFill>
                <a:latin typeface="Constantia"/>
              </a:rPr>
              <a:t>Lymphatic System</a:t>
            </a:r>
            <a:endParaRPr lang="en-US" sz="2200" dirty="0">
              <a:solidFill>
                <a:prstClr val="black"/>
              </a:solidFill>
              <a:latin typeface="Constantia"/>
            </a:endParaRPr>
          </a:p>
          <a:p>
            <a:pPr marL="274320" lvl="0" indent="-274320">
              <a:spcBef>
                <a:spcPct val="20000"/>
              </a:spcBef>
              <a:buClr>
                <a:srgbClr val="0BD0D9"/>
              </a:buClr>
              <a:buSzPct val="95000"/>
              <a:buFont typeface="Wingdings" panose="05000000000000000000" pitchFamily="2" charset="2"/>
              <a:buChar char="Ø"/>
              <a:defRPr/>
            </a:pPr>
            <a:r>
              <a:rPr lang="en-US" sz="2200" dirty="0">
                <a:solidFill>
                  <a:prstClr val="black"/>
                </a:solidFill>
                <a:latin typeface="Constantia"/>
              </a:rPr>
              <a:t>Inflammation increases as a result of damaged tissue, which results in greater strain on the lymphatic system and pitting edema.</a:t>
            </a:r>
            <a:endParaRPr lang="en-US" sz="2200" dirty="0">
              <a:solidFill>
                <a:prstClr val="black"/>
              </a:solidFill>
              <a:latin typeface="Constantia"/>
            </a:endParaRP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274320" lvl="0" indent="-274320">
              <a:spcBef>
                <a:spcPct val="20000"/>
              </a:spcBef>
              <a:buClr>
                <a:srgbClr val="0BD0D9"/>
              </a:buClr>
              <a:buSzPct val="95000"/>
              <a:defRPr/>
            </a:pPr>
            <a:r>
              <a:rPr lang="en-US" sz="2400" b="1" dirty="0">
                <a:solidFill>
                  <a:prstClr val="black"/>
                </a:solidFill>
                <a:latin typeface="Constantia"/>
              </a:rPr>
              <a:t>Immune System</a:t>
            </a:r>
            <a:endParaRPr lang="en-US" sz="2400" dirty="0">
              <a:solidFill>
                <a:prstClr val="black"/>
              </a:solidFill>
              <a:latin typeface="Constantia"/>
            </a:endParaRPr>
          </a:p>
          <a:p>
            <a:pPr marL="274320" lvl="0" indent="-274320">
              <a:spcBef>
                <a:spcPct val="20000"/>
              </a:spcBef>
              <a:buClr>
                <a:srgbClr val="0BD0D9"/>
              </a:buClr>
              <a:buSzPct val="95000"/>
              <a:buFont typeface="Wingdings" panose="05000000000000000000" pitchFamily="2" charset="2"/>
              <a:buChar char="Ø"/>
              <a:defRPr/>
            </a:pPr>
            <a:r>
              <a:rPr lang="en-US" sz="2400" dirty="0">
                <a:solidFill>
                  <a:prstClr val="black"/>
                </a:solidFill>
                <a:latin typeface="Constantia"/>
              </a:rPr>
              <a:t>Decreased response as a result of excessive strain on the lymphatic system and due to increased infection as a result of burns area removing the first line of infection defense.</a:t>
            </a:r>
            <a:endParaRPr lang="en-US" sz="2400" dirty="0">
              <a:solidFill>
                <a:prstClr val="black"/>
              </a:solidFill>
              <a:latin typeface="Constantia"/>
            </a:endParaRPr>
          </a:p>
          <a:p>
            <a:pPr marL="274320" lvl="0" indent="-274320">
              <a:spcBef>
                <a:spcPct val="20000"/>
              </a:spcBef>
              <a:buClr>
                <a:srgbClr val="0BD0D9"/>
              </a:buClr>
              <a:buSzPct val="95000"/>
              <a:defRPr/>
            </a:pPr>
            <a:r>
              <a:rPr lang="en-US" sz="2400" b="1" dirty="0">
                <a:solidFill>
                  <a:prstClr val="black"/>
                </a:solidFill>
                <a:latin typeface="Constantia"/>
              </a:rPr>
              <a:t>Digestive</a:t>
            </a:r>
            <a:endParaRPr lang="en-US" sz="2400" dirty="0">
              <a:solidFill>
                <a:prstClr val="black"/>
              </a:solidFill>
              <a:latin typeface="Constantia"/>
            </a:endParaRPr>
          </a:p>
          <a:p>
            <a:pPr marL="274320" lvl="0" indent="-274320">
              <a:spcBef>
                <a:spcPct val="20000"/>
              </a:spcBef>
              <a:buClr>
                <a:srgbClr val="0BD0D9"/>
              </a:buClr>
              <a:buSzPct val="95000"/>
              <a:buFont typeface="Wingdings" panose="05000000000000000000" pitchFamily="2" charset="2"/>
              <a:buChar char="Ø"/>
              <a:defRPr/>
            </a:pPr>
            <a:r>
              <a:rPr lang="en-US" sz="2400" dirty="0">
                <a:solidFill>
                  <a:prstClr val="black"/>
                </a:solidFill>
                <a:latin typeface="Constantia"/>
              </a:rPr>
              <a:t>Due to the potential </a:t>
            </a:r>
            <a:r>
              <a:rPr lang="en-US" sz="2400" dirty="0" err="1">
                <a:solidFill>
                  <a:prstClr val="black"/>
                </a:solidFill>
                <a:latin typeface="Constantia"/>
              </a:rPr>
              <a:t>hypovolaemic</a:t>
            </a:r>
            <a:r>
              <a:rPr lang="en-US" sz="2400" dirty="0">
                <a:solidFill>
                  <a:prstClr val="black"/>
                </a:solidFill>
                <a:latin typeface="Constantia"/>
              </a:rPr>
              <a:t> state in which a body with severe burns is likely to be in, their is a decrease in blood availability in the intestinal lining and liver. The intestinal lining automatically increases nutrients required to support metabolism and repair of damaged cells.</a:t>
            </a:r>
            <a:endParaRPr lang="en-US" sz="2400" dirty="0">
              <a:solidFill>
                <a:prstClr val="black"/>
              </a:solidFill>
              <a:latin typeface="Constantia"/>
            </a:endParaRPr>
          </a:p>
          <a:p>
            <a:pPr marL="274320" lvl="0" indent="-274320">
              <a:spcBef>
                <a:spcPct val="20000"/>
              </a:spcBef>
              <a:buClr>
                <a:srgbClr val="0BD0D9"/>
              </a:buClr>
              <a:buSzPct val="95000"/>
              <a:defRPr/>
            </a:pPr>
            <a:r>
              <a:rPr lang="en-US" sz="2400" b="1" dirty="0">
                <a:solidFill>
                  <a:prstClr val="black"/>
                </a:solidFill>
                <a:latin typeface="Constantia"/>
              </a:rPr>
              <a:t>Urinary</a:t>
            </a:r>
            <a:endParaRPr lang="en-US" sz="2400" dirty="0">
              <a:solidFill>
                <a:prstClr val="black"/>
              </a:solidFill>
              <a:latin typeface="Constantia"/>
            </a:endParaRPr>
          </a:p>
          <a:p>
            <a:pPr marL="274320" lvl="0" indent="-274320">
              <a:spcBef>
                <a:spcPct val="20000"/>
              </a:spcBef>
              <a:buClr>
                <a:srgbClr val="0BD0D9"/>
              </a:buClr>
              <a:buSzPct val="95000"/>
              <a:buFont typeface="Wingdings" panose="05000000000000000000" pitchFamily="2" charset="2"/>
              <a:buChar char="Ø"/>
              <a:defRPr/>
            </a:pPr>
            <a:r>
              <a:rPr lang="en-US" sz="2400" dirty="0">
                <a:solidFill>
                  <a:prstClr val="black"/>
                </a:solidFill>
                <a:latin typeface="Constantia"/>
              </a:rPr>
              <a:t>The kidneys compensate for the increased fluid loss as a result of the burn area by decreasing urine output. The potential detriment of this change is the potential for kidney damage as a result of poor perfusion.</a:t>
            </a:r>
            <a:endParaRPr lang="en-US" sz="2400" dirty="0">
              <a:solidFill>
                <a:prstClr val="black"/>
              </a:solidFill>
              <a:latin typeface="Constantia"/>
            </a:endParaRP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34661</Words>
  <Application>WPS Presentation</Application>
  <PresentationFormat>On-screen Show (4:3)</PresentationFormat>
  <Paragraphs>937</Paragraphs>
  <Slides>110</Slides>
  <Notes>3</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110</vt:i4>
      </vt:variant>
    </vt:vector>
  </HeadingPairs>
  <TitlesOfParts>
    <vt:vector size="136" baseType="lpstr">
      <vt:lpstr>Arial</vt:lpstr>
      <vt:lpstr>SimSun</vt:lpstr>
      <vt:lpstr>Wingdings</vt:lpstr>
      <vt:lpstr>Wingdings 2</vt:lpstr>
      <vt:lpstr>C059</vt:lpstr>
      <vt:lpstr>Verdana</vt:lpstr>
      <vt:lpstr>Times New Roman</vt:lpstr>
      <vt:lpstr>DejaVu Sans</vt:lpstr>
      <vt:lpstr>Gill Sans MT</vt:lpstr>
      <vt:lpstr>Microsoft YaHei</vt:lpstr>
      <vt:lpstr>Droid Sans Fallback</vt:lpstr>
      <vt:lpstr>Arial Unicode MS</vt:lpstr>
      <vt:lpstr>Calibri</vt:lpstr>
      <vt:lpstr>Calibri</vt:lpstr>
      <vt:lpstr>OpenSymbol</vt:lpstr>
      <vt:lpstr>New Times Romans</vt:lpstr>
      <vt:lpstr>Lucida Sans Unicode</vt:lpstr>
      <vt:lpstr>Wingdings 3</vt:lpstr>
      <vt:lpstr>Times New Roman</vt:lpstr>
      <vt:lpstr>Wingdings 2</vt:lpstr>
      <vt:lpstr>Constantia</vt:lpstr>
      <vt:lpstr>Symbol</vt:lpstr>
      <vt:lpstr>Verdana</vt:lpstr>
      <vt:lpstr>Times</vt:lpstr>
      <vt:lpstr>Solstice</vt:lpstr>
      <vt:lpstr>Default Design</vt:lpstr>
      <vt:lpstr>TRAUMA AND EMERGENCY</vt:lpstr>
      <vt:lpstr>Topics</vt:lpstr>
      <vt:lpstr>INTRODUCTION</vt:lpstr>
      <vt:lpstr>INTRODUCTION’…</vt:lpstr>
      <vt:lpstr>Introduction’….</vt:lpstr>
      <vt:lpstr>Definitions:</vt:lpstr>
      <vt:lpstr>Definitions con’…</vt:lpstr>
      <vt:lpstr>Definitions cont’…</vt:lpstr>
      <vt:lpstr>Definitions cont’…</vt:lpstr>
      <vt:lpstr>PowerPoint 演示文稿</vt:lpstr>
      <vt:lpstr>Principles of first aid/Emergency care</vt:lpstr>
      <vt:lpstr>Primary survey</vt:lpstr>
      <vt:lpstr>Cont.… </vt:lpstr>
      <vt:lpstr>Cont.…</vt:lpstr>
      <vt:lpstr>Secondary survey</vt:lpstr>
      <vt:lpstr>Inspection </vt:lpstr>
      <vt:lpstr>Secondary survey cont’…</vt:lpstr>
      <vt:lpstr>Secondary survey cont’…</vt:lpstr>
      <vt:lpstr>Possible questions cont’…</vt:lpstr>
      <vt:lpstr>Common Emergencies And Their First Aid:</vt:lpstr>
      <vt:lpstr>Burns Shock Unconsciousness Wounds/ Hemorrhages</vt:lpstr>
      <vt:lpstr>1.Asphyxia (suffocation or choking)</vt:lpstr>
      <vt:lpstr>Causes of asphyxia Cont’…</vt:lpstr>
      <vt:lpstr>Pathophysiology</vt:lpstr>
      <vt:lpstr>Solid particles eg. food</vt:lpstr>
      <vt:lpstr>Heimlich Cont’…</vt:lpstr>
      <vt:lpstr>Heimlich Cont’…</vt:lpstr>
      <vt:lpstr>Airway Obstruction</vt:lpstr>
      <vt:lpstr>Pathophysiology</vt:lpstr>
      <vt:lpstr>Airway Cont’..</vt:lpstr>
      <vt:lpstr>Causes of airway obstruction</vt:lpstr>
      <vt:lpstr>Causes Cont’…</vt:lpstr>
      <vt:lpstr>Clinical Presentation of airway obstruction</vt:lpstr>
      <vt:lpstr>Assessment and Diagnostic Findings</vt:lpstr>
      <vt:lpstr>Management </vt:lpstr>
      <vt:lpstr>1.Head- tilt-chin-lift-maneuver</vt:lpstr>
      <vt:lpstr>2.Jaw thrust maneuver</vt:lpstr>
      <vt:lpstr>Abdominal thrust maneuver</vt:lpstr>
      <vt:lpstr>Artificial Airways</vt:lpstr>
      <vt:lpstr>3.Oropharyngeal airway insertion</vt:lpstr>
      <vt:lpstr>4.Endotracheal intubation</vt:lpstr>
      <vt:lpstr>Cricothyroidotomy </vt:lpstr>
      <vt:lpstr>2.Cardiopulmonary Resuscitation</vt:lpstr>
      <vt:lpstr>Indications</vt:lpstr>
      <vt:lpstr>Assessment</vt:lpstr>
      <vt:lpstr>Requirement</vt:lpstr>
      <vt:lpstr>Requirement cont.,..</vt:lpstr>
      <vt:lpstr>Implementation</vt:lpstr>
      <vt:lpstr>PowerPoint 演示文稿</vt:lpstr>
      <vt:lpstr>PowerPoint 演示文稿</vt:lpstr>
      <vt:lpstr>For Children</vt:lpstr>
      <vt:lpstr>PowerPoint 演示文稿</vt:lpstr>
      <vt:lpstr>Signs and Symptoms</vt:lpstr>
      <vt:lpstr>Management</vt:lpstr>
      <vt:lpstr>3.Near-drowning</vt:lpstr>
      <vt:lpstr>PowerPoint 演示文稿</vt:lpstr>
      <vt:lpstr>Near drowning cont’….</vt:lpstr>
      <vt:lpstr>Near drowning cont’….</vt:lpstr>
      <vt:lpstr>Management</vt:lpstr>
      <vt:lpstr>Management</vt:lpstr>
      <vt:lpstr>Complications</vt:lpstr>
      <vt:lpstr>Prevention</vt:lpstr>
      <vt:lpstr>4.Anaphylaxis</vt:lpstr>
      <vt:lpstr>Sensitization </vt:lpstr>
      <vt:lpstr>Activation</vt:lpstr>
      <vt:lpstr>Effector phase</vt:lpstr>
      <vt:lpstr>Prevention </vt:lpstr>
      <vt:lpstr>5.Poisoning </vt:lpstr>
      <vt:lpstr>Pathophysiology </vt:lpstr>
      <vt:lpstr>Clinical presentation</vt:lpstr>
      <vt:lpstr>Muscarinic Effects</vt:lpstr>
      <vt:lpstr>Nicotinic Effects</vt:lpstr>
      <vt:lpstr>CNS Effects</vt:lpstr>
      <vt:lpstr>Management of OPP</vt:lpstr>
      <vt:lpstr>Atropinazation </vt:lpstr>
      <vt:lpstr>Management cont. </vt:lpstr>
      <vt:lpstr> 6.Shock </vt:lpstr>
      <vt:lpstr> 7.Fracture  </vt:lpstr>
      <vt:lpstr>Pathophysiology</vt:lpstr>
      <vt:lpstr>Clinical features </vt:lpstr>
      <vt:lpstr>Classification </vt:lpstr>
      <vt:lpstr>Bone Healing Process </vt:lpstr>
      <vt:lpstr>Bone Healing Process </vt:lpstr>
      <vt:lpstr>Bone Healing Process </vt:lpstr>
      <vt:lpstr>Principle Management of Fractures                 (First Aid)</vt:lpstr>
      <vt:lpstr>Injured ligaments and muscles  </vt:lpstr>
      <vt:lpstr>First Aid</vt:lpstr>
      <vt:lpstr> 8.Bites and Stings </vt:lpstr>
      <vt:lpstr>8.1.Dog Bite</vt:lpstr>
      <vt:lpstr>Pathology of Rabies</vt:lpstr>
      <vt:lpstr>Anti- Rabies Vaccine</vt:lpstr>
      <vt:lpstr>8.2.Human Bite</vt:lpstr>
      <vt:lpstr>8.3.Snake bite</vt:lpstr>
      <vt:lpstr>9.Burns and Scalds</vt:lpstr>
      <vt:lpstr>Etiology</vt:lpstr>
      <vt:lpstr>Pathophysiology </vt:lpstr>
      <vt:lpstr>PowerPoint 演示文稿</vt:lpstr>
      <vt:lpstr>PowerPoint 演示文稿</vt:lpstr>
      <vt:lpstr>PowerPoint 演示文稿</vt:lpstr>
      <vt:lpstr>Clinical manifestations</vt:lpstr>
      <vt:lpstr>Phases of burn care</vt:lpstr>
      <vt:lpstr>Phases of burn care</vt:lpstr>
      <vt:lpstr>Emergency Burns Management</vt:lpstr>
      <vt:lpstr> 10.Unconsciousness </vt:lpstr>
      <vt:lpstr> 11.Foreign bodies </vt:lpstr>
      <vt:lpstr> Anatomy of the Ear </vt:lpstr>
      <vt:lpstr>Structure of the Eye </vt:lpstr>
      <vt:lpstr>Accessory Structures of the Eye </vt:lpstr>
      <vt:lpstr>PowerPoint 演示文稿</vt:lpstr>
      <vt:lpstr>Mouth (Oral Cavity) Anatomy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TRAUMA AND EMERGENCY</dc:title>
  <dc:creator>Rosemary Atieno</dc:creator>
  <cp:lastModifiedBy>ngobiro</cp:lastModifiedBy>
  <cp:revision>93</cp:revision>
  <dcterms:created xsi:type="dcterms:W3CDTF">2025-09-21T17:57:38Z</dcterms:created>
  <dcterms:modified xsi:type="dcterms:W3CDTF">2025-09-21T17:57:38Z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