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3"/>
    <p:sldId id="749" r:id="rId4"/>
    <p:sldId id="257" r:id="rId5"/>
    <p:sldId id="469" r:id="rId6"/>
    <p:sldId id="581" r:id="rId7"/>
    <p:sldId id="471" r:id="rId8"/>
    <p:sldId id="472" r:id="rId9"/>
    <p:sldId id="474" r:id="rId10"/>
    <p:sldId id="494" r:id="rId11"/>
    <p:sldId id="508" r:id="rId12"/>
    <p:sldId id="579" r:id="rId13"/>
    <p:sldId id="509" r:id="rId14"/>
    <p:sldId id="551" r:id="rId15"/>
    <p:sldId id="512" r:id="rId16"/>
    <p:sldId id="552" r:id="rId17"/>
    <p:sldId id="553" r:id="rId18"/>
    <p:sldId id="554" r:id="rId20"/>
    <p:sldId id="555" r:id="rId21"/>
    <p:sldId id="556" r:id="rId22"/>
    <p:sldId id="558" r:id="rId23"/>
    <p:sldId id="559" r:id="rId24"/>
    <p:sldId id="560" r:id="rId25"/>
    <p:sldId id="561" r:id="rId26"/>
    <p:sldId id="562" r:id="rId27"/>
    <p:sldId id="563" r:id="rId28"/>
    <p:sldId id="564" r:id="rId29"/>
    <p:sldId id="565" r:id="rId30"/>
    <p:sldId id="566" r:id="rId31"/>
    <p:sldId id="567" r:id="rId32"/>
    <p:sldId id="569" r:id="rId33"/>
    <p:sldId id="570" r:id="rId34"/>
    <p:sldId id="571" r:id="rId35"/>
    <p:sldId id="572" r:id="rId36"/>
    <p:sldId id="574" r:id="rId37"/>
    <p:sldId id="573" r:id="rId38"/>
    <p:sldId id="575" r:id="rId39"/>
    <p:sldId id="513" r:id="rId40"/>
    <p:sldId id="514" r:id="rId41"/>
    <p:sldId id="515" r:id="rId42"/>
    <p:sldId id="516" r:id="rId43"/>
    <p:sldId id="517" r:id="rId44"/>
    <p:sldId id="518" r:id="rId45"/>
    <p:sldId id="519" r:id="rId46"/>
    <p:sldId id="520" r:id="rId47"/>
    <p:sldId id="521" r:id="rId48"/>
    <p:sldId id="522" r:id="rId49"/>
    <p:sldId id="548" r:id="rId50"/>
    <p:sldId id="601" r:id="rId51"/>
    <p:sldId id="602" r:id="rId52"/>
    <p:sldId id="603" r:id="rId53"/>
    <p:sldId id="604" r:id="rId54"/>
    <p:sldId id="605" r:id="rId55"/>
    <p:sldId id="606" r:id="rId56"/>
    <p:sldId id="607" r:id="rId57"/>
    <p:sldId id="608" r:id="rId58"/>
    <p:sldId id="609" r:id="rId59"/>
    <p:sldId id="746" r:id="rId60"/>
    <p:sldId id="610" r:id="rId61"/>
    <p:sldId id="611" r:id="rId62"/>
    <p:sldId id="612" r:id="rId63"/>
    <p:sldId id="613" r:id="rId64"/>
    <p:sldId id="614" r:id="rId65"/>
    <p:sldId id="616" r:id="rId66"/>
    <p:sldId id="617" r:id="rId67"/>
    <p:sldId id="618" r:id="rId68"/>
    <p:sldId id="615" r:id="rId69"/>
    <p:sldId id="619" r:id="rId70"/>
    <p:sldId id="620" r:id="rId71"/>
    <p:sldId id="621" r:id="rId72"/>
    <p:sldId id="622" r:id="rId73"/>
    <p:sldId id="623" r:id="rId74"/>
    <p:sldId id="624" r:id="rId75"/>
    <p:sldId id="625" r:id="rId76"/>
    <p:sldId id="626" r:id="rId77"/>
    <p:sldId id="627" r:id="rId78"/>
    <p:sldId id="628" r:id="rId79"/>
    <p:sldId id="629" r:id="rId80"/>
    <p:sldId id="630" r:id="rId81"/>
    <p:sldId id="631" r:id="rId82"/>
    <p:sldId id="632" r:id="rId83"/>
    <p:sldId id="633" r:id="rId84"/>
    <p:sldId id="634" r:id="rId85"/>
    <p:sldId id="635" r:id="rId86"/>
    <p:sldId id="636" r:id="rId87"/>
    <p:sldId id="637" r:id="rId88"/>
    <p:sldId id="638" r:id="rId89"/>
    <p:sldId id="639" r:id="rId90"/>
    <p:sldId id="747" r:id="rId91"/>
    <p:sldId id="640" r:id="rId92"/>
    <p:sldId id="641" r:id="rId93"/>
    <p:sldId id="642" r:id="rId94"/>
    <p:sldId id="748" r:id="rId95"/>
    <p:sldId id="643" r:id="rId96"/>
    <p:sldId id="644" r:id="rId97"/>
    <p:sldId id="645" r:id="rId98"/>
    <p:sldId id="646" r:id="rId99"/>
    <p:sldId id="647" r:id="rId100"/>
    <p:sldId id="648" r:id="rId101"/>
    <p:sldId id="649" r:id="rId102"/>
    <p:sldId id="650" r:id="rId103"/>
    <p:sldId id="651" r:id="rId104"/>
    <p:sldId id="652" r:id="rId105"/>
    <p:sldId id="653" r:id="rId106"/>
    <p:sldId id="654" r:id="rId107"/>
    <p:sldId id="655" r:id="rId108"/>
    <p:sldId id="656" r:id="rId109"/>
    <p:sldId id="657" r:id="rId110"/>
    <p:sldId id="658" r:id="rId111"/>
    <p:sldId id="659" r:id="rId112"/>
    <p:sldId id="660" r:id="rId113"/>
    <p:sldId id="661" r:id="rId114"/>
    <p:sldId id="662" r:id="rId115"/>
    <p:sldId id="663" r:id="rId116"/>
    <p:sldId id="664" r:id="rId117"/>
    <p:sldId id="665" r:id="rId118"/>
    <p:sldId id="666" r:id="rId119"/>
    <p:sldId id="667" r:id="rId120"/>
    <p:sldId id="668" r:id="rId121"/>
    <p:sldId id="669" r:id="rId122"/>
    <p:sldId id="670" r:id="rId123"/>
    <p:sldId id="671" r:id="rId124"/>
    <p:sldId id="672" r:id="rId125"/>
    <p:sldId id="673" r:id="rId126"/>
    <p:sldId id="674" r:id="rId127"/>
    <p:sldId id="675" r:id="rId128"/>
    <p:sldId id="676" r:id="rId129"/>
    <p:sldId id="677" r:id="rId130"/>
    <p:sldId id="678" r:id="rId131"/>
    <p:sldId id="679" r:id="rId132"/>
    <p:sldId id="680" r:id="rId133"/>
    <p:sldId id="681" r:id="rId134"/>
    <p:sldId id="682" r:id="rId135"/>
    <p:sldId id="683" r:id="rId136"/>
    <p:sldId id="685" r:id="rId137"/>
    <p:sldId id="686" r:id="rId138"/>
    <p:sldId id="684" r:id="rId139"/>
    <p:sldId id="688" r:id="rId140"/>
    <p:sldId id="689" r:id="rId141"/>
    <p:sldId id="690" r:id="rId142"/>
    <p:sldId id="691" r:id="rId143"/>
    <p:sldId id="692" r:id="rId144"/>
    <p:sldId id="693" r:id="rId145"/>
    <p:sldId id="694" r:id="rId146"/>
    <p:sldId id="695" r:id="rId147"/>
    <p:sldId id="696" r:id="rId148"/>
    <p:sldId id="697" r:id="rId149"/>
    <p:sldId id="698" r:id="rId150"/>
    <p:sldId id="699" r:id="rId151"/>
    <p:sldId id="700" r:id="rId152"/>
    <p:sldId id="701" r:id="rId153"/>
    <p:sldId id="702" r:id="rId154"/>
    <p:sldId id="703" r:id="rId155"/>
    <p:sldId id="704" r:id="rId156"/>
    <p:sldId id="705" r:id="rId157"/>
    <p:sldId id="706" r:id="rId158"/>
    <p:sldId id="707" r:id="rId159"/>
    <p:sldId id="708" r:id="rId160"/>
    <p:sldId id="709" r:id="rId161"/>
    <p:sldId id="710" r:id="rId162"/>
    <p:sldId id="711" r:id="rId163"/>
    <p:sldId id="712" r:id="rId164"/>
    <p:sldId id="713" r:id="rId165"/>
    <p:sldId id="714" r:id="rId166"/>
    <p:sldId id="715" r:id="rId167"/>
    <p:sldId id="716" r:id="rId168"/>
    <p:sldId id="717" r:id="rId169"/>
    <p:sldId id="718" r:id="rId170"/>
    <p:sldId id="719" r:id="rId171"/>
    <p:sldId id="720" r:id="rId172"/>
    <p:sldId id="721" r:id="rId173"/>
    <p:sldId id="722" r:id="rId174"/>
    <p:sldId id="723" r:id="rId175"/>
    <p:sldId id="724" r:id="rId176"/>
    <p:sldId id="725" r:id="rId177"/>
    <p:sldId id="726" r:id="rId178"/>
    <p:sldId id="727" r:id="rId179"/>
    <p:sldId id="728" r:id="rId180"/>
    <p:sldId id="729" r:id="rId181"/>
    <p:sldId id="730" r:id="rId182"/>
    <p:sldId id="731" r:id="rId183"/>
    <p:sldId id="732" r:id="rId184"/>
    <p:sldId id="733" r:id="rId185"/>
    <p:sldId id="734" r:id="rId186"/>
    <p:sldId id="735" r:id="rId187"/>
    <p:sldId id="736" r:id="rId188"/>
    <p:sldId id="737" r:id="rId189"/>
    <p:sldId id="738" r:id="rId190"/>
    <p:sldId id="740" r:id="rId191"/>
    <p:sldId id="741" r:id="rId192"/>
    <p:sldId id="742" r:id="rId193"/>
    <p:sldId id="743" r:id="rId194"/>
    <p:sldId id="744" r:id="rId195"/>
    <p:sldId id="745" r:id="rId196"/>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9" Type="http://schemas.openxmlformats.org/officeDocument/2006/relationships/tableStyles" Target="tableStyles.xml"/><Relationship Id="rId198" Type="http://schemas.openxmlformats.org/officeDocument/2006/relationships/viewProps" Target="viewProps.xml"/><Relationship Id="rId197" Type="http://schemas.openxmlformats.org/officeDocument/2006/relationships/presProps" Target="presProps.xml"/><Relationship Id="rId196" Type="http://schemas.openxmlformats.org/officeDocument/2006/relationships/slide" Target="slides/slide193.xml"/><Relationship Id="rId195" Type="http://schemas.openxmlformats.org/officeDocument/2006/relationships/slide" Target="slides/slide192.xml"/><Relationship Id="rId194" Type="http://schemas.openxmlformats.org/officeDocument/2006/relationships/slide" Target="slides/slide191.xml"/><Relationship Id="rId193" Type="http://schemas.openxmlformats.org/officeDocument/2006/relationships/slide" Target="slides/slide190.xml"/><Relationship Id="rId192" Type="http://schemas.openxmlformats.org/officeDocument/2006/relationships/slide" Target="slides/slide189.xml"/><Relationship Id="rId191" Type="http://schemas.openxmlformats.org/officeDocument/2006/relationships/slide" Target="slides/slide188.xml"/><Relationship Id="rId190" Type="http://schemas.openxmlformats.org/officeDocument/2006/relationships/slide" Target="slides/slide187.xml"/><Relationship Id="rId19" Type="http://schemas.openxmlformats.org/officeDocument/2006/relationships/notesMaster" Target="notesMasters/notesMaster1.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6.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5.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4.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3.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2.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F048432-4E3A-4E3D-9461-E23E4991683D}"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IN"/>
        </a:p>
      </dgm:t>
    </dgm:pt>
    <dgm:pt modelId="{9A00FD57-DD37-49F6-A63C-CB28C84F283C}">
      <dgm:prSet custT="1">
        <dgm:style>
          <a:lnRef idx="3">
            <a:schemeClr val="lt1"/>
          </a:lnRef>
          <a:fillRef idx="1">
            <a:schemeClr val="accent1"/>
          </a:fillRef>
          <a:effectRef idx="1">
            <a:schemeClr val="accent1"/>
          </a:effectRef>
          <a:fontRef idx="minor">
            <a:schemeClr val="lt1"/>
          </a:fontRef>
        </dgm:style>
      </dgm:prSet>
      <dgm:spPr>
        <a:solidFill>
          <a:schemeClr val="accent2">
            <a:lumMod val="20000"/>
            <a:lumOff val="80000"/>
          </a:schemeClr>
        </a:solidFill>
      </dgm:spPr>
      <dgm:t>
        <a:bodyPr/>
        <a:lstStyle/>
        <a:p>
          <a:pPr algn="just" rtl="0"/>
          <a:endParaRPr lang="en-IN" sz="2800" dirty="0">
            <a:latin typeface="Calibri" charset="0"/>
          </a:endParaRPr>
        </a:p>
        <a:p>
          <a:pPr algn="just" rtl="0"/>
          <a:endParaRPr lang="en-IN" sz="2800" dirty="0">
            <a:latin typeface="Calibri" charset="0"/>
          </a:endParaRPr>
        </a:p>
        <a:p>
          <a:pPr algn="just" rtl="0"/>
          <a:endParaRPr lang="en-IN" sz="2800" dirty="0">
            <a:latin typeface="Calibri" charset="0"/>
          </a:endParaRPr>
        </a:p>
        <a:p>
          <a:pPr algn="just" rtl="0"/>
          <a:endParaRPr lang="en-IN" sz="2800" dirty="0">
            <a:latin typeface="Calibri" charset="0"/>
          </a:endParaRPr>
        </a:p>
        <a:p>
          <a:pPr algn="just" rtl="0"/>
          <a:endParaRPr lang="en-IN" sz="2800" dirty="0">
            <a:latin typeface="Calibri" charset="0"/>
          </a:endParaRPr>
        </a:p>
        <a:p>
          <a:pPr algn="just" rtl="0"/>
          <a:endParaRPr lang="en-IN" sz="2800" dirty="0">
            <a:latin typeface="Calibri" charset="0"/>
          </a:endParaRPr>
        </a:p>
        <a:p>
          <a:pPr algn="just" rtl="0"/>
          <a:r>
            <a:rPr lang="en-IN" sz="3600" b="1" dirty="0">
              <a:latin typeface="Calibri" charset="0"/>
            </a:rPr>
            <a:t>GLOOVES</a:t>
          </a:r>
        </a:p>
        <a:p>
          <a:pPr algn="just" rtl="0"/>
          <a:r>
            <a:rPr lang="en-IN" sz="3600" b="1" dirty="0">
              <a:latin typeface="Calibri" charset="0"/>
            </a:rPr>
            <a:t>SAFETY GOOLES</a:t>
          </a:r>
        </a:p>
        <a:p>
          <a:pPr algn="just" rtl="0"/>
          <a:r>
            <a:rPr lang="en-IN" sz="3600" b="1" dirty="0">
              <a:latin typeface="Calibri" charset="0"/>
            </a:rPr>
            <a:t>SAFETY BOOTS</a:t>
          </a:r>
        </a:p>
        <a:p>
          <a:pPr algn="just" rtl="0"/>
          <a:r>
            <a:rPr lang="en-IN" sz="3600" b="1" dirty="0">
              <a:latin typeface="Calibri" charset="0"/>
            </a:rPr>
            <a:t>REFLECTIVE JACKETS</a:t>
          </a:r>
        </a:p>
        <a:p>
          <a:pPr algn="just" rtl="0"/>
          <a:r>
            <a:rPr lang="en-IN" sz="3600" b="1" dirty="0">
              <a:latin typeface="Calibri" charset="0"/>
            </a:rPr>
            <a:t>MASKS</a:t>
          </a:r>
        </a:p>
        <a:p>
          <a:pPr algn="just" rtl="0"/>
          <a:r>
            <a:rPr lang="en-IN" sz="3600" b="1" dirty="0">
              <a:latin typeface="Calibri" charset="0"/>
            </a:rPr>
            <a:t>HELMETS</a:t>
          </a:r>
        </a:p>
        <a:p>
          <a:pPr algn="just" rtl="0"/>
          <a:endParaRPr lang="en-IN" sz="2800" dirty="0">
            <a:latin typeface="Calibri" charset="0"/>
          </a:endParaRPr>
        </a:p>
      </dgm:t>
    </dgm:pt>
    <dgm:pt modelId="{D56D7601-A5E8-42F2-9287-4EE42FDBABC7}" cxnId="{C464C971-8ABF-44A1-B2E1-EF13D4A33C4A}" type="parTrans">
      <dgm:prSet/>
      <dgm:spPr/>
      <dgm:t>
        <a:bodyPr/>
        <a:lstStyle/>
        <a:p>
          <a:endParaRPr lang="en-IN"/>
        </a:p>
      </dgm:t>
    </dgm:pt>
    <dgm:pt modelId="{99C2DF26-6068-44FD-BA13-B8DADBEBF51D}" cxnId="{C464C971-8ABF-44A1-B2E1-EF13D4A33C4A}" type="sibTrans">
      <dgm:prSet/>
      <dgm:spPr/>
      <dgm:t>
        <a:bodyPr/>
        <a:lstStyle/>
        <a:p>
          <a:endParaRPr lang="en-IN"/>
        </a:p>
      </dgm:t>
    </dgm:pt>
    <dgm:pt modelId="{9D908679-0816-4C71-8FFF-9AC9BB1BC81E}" type="pres">
      <dgm:prSet presAssocID="{EF048432-4E3A-4E3D-9461-E23E4991683D}" presName="theList" presStyleCnt="0">
        <dgm:presLayoutVars>
          <dgm:dir/>
          <dgm:animLvl val="lvl"/>
          <dgm:resizeHandles val="exact"/>
        </dgm:presLayoutVars>
      </dgm:prSet>
      <dgm:spPr/>
      <dgm:t>
        <a:bodyPr/>
        <a:lstStyle/>
        <a:p>
          <a:endParaRPr lang="en-US"/>
        </a:p>
      </dgm:t>
    </dgm:pt>
    <dgm:pt modelId="{ED2C8D5E-A08C-41B8-AD13-F90DDA8AE3BC}" type="pres">
      <dgm:prSet presAssocID="{9A00FD57-DD37-49F6-A63C-CB28C84F283C}" presName="compNode" presStyleCnt="0"/>
      <dgm:spPr/>
    </dgm:pt>
    <dgm:pt modelId="{1E3DFA9C-4348-46B7-A6ED-DD78A0A2CCAB}" type="pres">
      <dgm:prSet presAssocID="{9A00FD57-DD37-49F6-A63C-CB28C84F283C}" presName="aNode" presStyleLbl="bgShp" presStyleIdx="0" presStyleCnt="1" custLinFactNeighborX="-1254" custLinFactNeighborY="-1316"/>
      <dgm:spPr/>
      <dgm:t>
        <a:bodyPr/>
        <a:lstStyle/>
        <a:p>
          <a:endParaRPr lang="en-US"/>
        </a:p>
      </dgm:t>
    </dgm:pt>
    <dgm:pt modelId="{2C0BEA4E-5B1F-4688-9110-7F7DFEE8B28B}" type="pres">
      <dgm:prSet presAssocID="{9A00FD57-DD37-49F6-A63C-CB28C84F283C}" presName="textNode" presStyleLbl="bgShp" presStyleIdx="0" presStyleCnt="1"/>
      <dgm:spPr/>
      <dgm:t>
        <a:bodyPr/>
        <a:lstStyle/>
        <a:p>
          <a:endParaRPr lang="en-US"/>
        </a:p>
      </dgm:t>
    </dgm:pt>
    <dgm:pt modelId="{67A2F64C-0551-4CCC-82AD-213FCA9ACE51}" type="pres">
      <dgm:prSet presAssocID="{9A00FD57-DD37-49F6-A63C-CB28C84F283C}" presName="compChildNode" presStyleCnt="0"/>
      <dgm:spPr/>
    </dgm:pt>
    <dgm:pt modelId="{F640DDB2-7931-47B2-8762-A97D0BD15B3D}" type="pres">
      <dgm:prSet presAssocID="{9A00FD57-DD37-49F6-A63C-CB28C84F283C}" presName="theInnerList" presStyleCnt="0"/>
      <dgm:spPr/>
    </dgm:pt>
  </dgm:ptLst>
  <dgm:cxnLst>
    <dgm:cxn modelId="{D25506DC-7DCC-4404-9D7F-CC3FD13EE422}" type="presOf" srcId="{9A00FD57-DD37-49F6-A63C-CB28C84F283C}" destId="{1E3DFA9C-4348-46B7-A6ED-DD78A0A2CCAB}" srcOrd="0" destOrd="0" presId="urn:microsoft.com/office/officeart/2005/8/layout/lProcess2"/>
    <dgm:cxn modelId="{FC040645-4732-4F3C-BD91-3841601B051F}" type="presOf" srcId="{EF048432-4E3A-4E3D-9461-E23E4991683D}" destId="{9D908679-0816-4C71-8FFF-9AC9BB1BC81E}" srcOrd="0" destOrd="0" presId="urn:microsoft.com/office/officeart/2005/8/layout/lProcess2"/>
    <dgm:cxn modelId="{E103C15D-0B5F-4ACD-A9D7-E65401780897}" type="presOf" srcId="{9A00FD57-DD37-49F6-A63C-CB28C84F283C}" destId="{2C0BEA4E-5B1F-4688-9110-7F7DFEE8B28B}" srcOrd="1" destOrd="0" presId="urn:microsoft.com/office/officeart/2005/8/layout/lProcess2"/>
    <dgm:cxn modelId="{C464C971-8ABF-44A1-B2E1-EF13D4A33C4A}" srcId="{EF048432-4E3A-4E3D-9461-E23E4991683D}" destId="{9A00FD57-DD37-49F6-A63C-CB28C84F283C}" srcOrd="0" destOrd="0" parTransId="{D56D7601-A5E8-42F2-9287-4EE42FDBABC7}" sibTransId="{99C2DF26-6068-44FD-BA13-B8DADBEBF51D}"/>
    <dgm:cxn modelId="{E2A7291B-21C9-4CF5-8956-541ED5CD9039}" type="presParOf" srcId="{9D908679-0816-4C71-8FFF-9AC9BB1BC81E}" destId="{ED2C8D5E-A08C-41B8-AD13-F90DDA8AE3BC}" srcOrd="0" destOrd="0" presId="urn:microsoft.com/office/officeart/2005/8/layout/lProcess2"/>
    <dgm:cxn modelId="{D8A9CBC4-5095-4A38-B5C8-C8714578C59E}" type="presParOf" srcId="{ED2C8D5E-A08C-41B8-AD13-F90DDA8AE3BC}" destId="{1E3DFA9C-4348-46B7-A6ED-DD78A0A2CCAB}" srcOrd="0" destOrd="0" presId="urn:microsoft.com/office/officeart/2005/8/layout/lProcess2"/>
    <dgm:cxn modelId="{A9145D6D-68DA-41F7-BD2A-49442E1CC3FB}" type="presParOf" srcId="{ED2C8D5E-A08C-41B8-AD13-F90DDA8AE3BC}" destId="{2C0BEA4E-5B1F-4688-9110-7F7DFEE8B28B}" srcOrd="1" destOrd="0" presId="urn:microsoft.com/office/officeart/2005/8/layout/lProcess2"/>
    <dgm:cxn modelId="{804D345D-4B11-4153-B9E1-E635A142A4DA}" type="presParOf" srcId="{ED2C8D5E-A08C-41B8-AD13-F90DDA8AE3BC}" destId="{67A2F64C-0551-4CCC-82AD-213FCA9ACE51}" srcOrd="2" destOrd="0" presId="urn:microsoft.com/office/officeart/2005/8/layout/lProcess2"/>
    <dgm:cxn modelId="{076A3192-8716-4DFB-B629-B794E9ED3CE9}" type="presParOf" srcId="{67A2F64C-0551-4CCC-82AD-213FCA9ACE51}" destId="{F640DDB2-7931-47B2-8762-A97D0BD15B3D}" srcOrd="0" destOrd="0" presId="urn:microsoft.com/office/officeart/2005/8/layout/lProcess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DFA9C-4348-46B7-A6ED-DD78A0A2CCAB}">
      <dsp:nvSpPr>
        <dsp:cNvPr id="0" name=""/>
        <dsp:cNvSpPr/>
      </dsp:nvSpPr>
      <dsp:spPr>
        <a:xfrm>
          <a:off x="0" y="0"/>
          <a:ext cx="10383100" cy="5221559"/>
        </a:xfrm>
        <a:prstGeom prst="roundRect">
          <a:avLst>
            <a:gd name="adj" fmla="val 10000"/>
          </a:avLst>
        </a:prstGeom>
        <a:solidFill>
          <a:schemeClr val="accent2">
            <a:lumMod val="20000"/>
            <a:lumOff val="80000"/>
          </a:schemeClr>
        </a:solidFill>
        <a:ln w="25400" cap="rnd" cmpd="sng" algn="ctr">
          <a:solidFill>
            <a:schemeClr val="lt1"/>
          </a:solidFill>
          <a:prstDash val="solid"/>
        </a:ln>
        <a:effectLst/>
      </dsp:spPr>
      <dsp:style>
        <a:lnRef idx="3">
          <a:schemeClr val="lt1"/>
        </a:lnRef>
        <a:fillRef idx="1">
          <a:schemeClr val="accent1"/>
        </a:fillRef>
        <a:effectRef idx="1">
          <a:schemeClr val="accent1"/>
        </a:effectRef>
        <a:fontRef idx="minor">
          <a:schemeClr val="lt1"/>
        </a:fontRef>
      </dsp:style>
      <dsp:txBody>
        <a:bodyPr spcFirstLastPara="0" vert="horz" wrap="square" lIns="106680" tIns="106680" rIns="106680" bIns="106680" numCol="1" spcCol="1270" anchor="ctr" anchorCtr="0">
          <a:noAutofit/>
        </a:bodyPr>
        <a:lstStyle/>
        <a:p>
          <a:pPr lvl="0" algn="just" defTabSz="1244600" rtl="0">
            <a:lnSpc>
              <a:spcPct val="90000"/>
            </a:lnSpc>
            <a:spcBef>
              <a:spcPct val="0"/>
            </a:spcBef>
            <a:spcAft>
              <a:spcPct val="35000"/>
            </a:spcAft>
          </a:pPr>
          <a:endParaRPr lang="en-IN" sz="2800" kern="1200" dirty="0">
            <a:latin typeface="Calibri" pitchFamily="34" charset="0"/>
          </a:endParaRPr>
        </a:p>
        <a:p>
          <a:pPr lvl="0" algn="just" defTabSz="1244600" rtl="0">
            <a:lnSpc>
              <a:spcPct val="90000"/>
            </a:lnSpc>
            <a:spcBef>
              <a:spcPct val="0"/>
            </a:spcBef>
            <a:spcAft>
              <a:spcPct val="35000"/>
            </a:spcAft>
          </a:pPr>
          <a:endParaRPr lang="en-IN" sz="2800" kern="1200" dirty="0">
            <a:latin typeface="Calibri" pitchFamily="34" charset="0"/>
          </a:endParaRPr>
        </a:p>
        <a:p>
          <a:pPr lvl="0" algn="just" defTabSz="1244600" rtl="0">
            <a:lnSpc>
              <a:spcPct val="90000"/>
            </a:lnSpc>
            <a:spcBef>
              <a:spcPct val="0"/>
            </a:spcBef>
            <a:spcAft>
              <a:spcPct val="35000"/>
            </a:spcAft>
          </a:pPr>
          <a:endParaRPr lang="en-IN" sz="2800" kern="1200" dirty="0">
            <a:latin typeface="Calibri" pitchFamily="34" charset="0"/>
          </a:endParaRPr>
        </a:p>
        <a:p>
          <a:pPr lvl="0" algn="just" defTabSz="1244600" rtl="0">
            <a:lnSpc>
              <a:spcPct val="90000"/>
            </a:lnSpc>
            <a:spcBef>
              <a:spcPct val="0"/>
            </a:spcBef>
            <a:spcAft>
              <a:spcPct val="35000"/>
            </a:spcAft>
          </a:pPr>
          <a:endParaRPr lang="en-IN" sz="2800" kern="1200" dirty="0">
            <a:latin typeface="Calibri" pitchFamily="34" charset="0"/>
          </a:endParaRPr>
        </a:p>
        <a:p>
          <a:pPr lvl="0" algn="just" defTabSz="1244600" rtl="0">
            <a:lnSpc>
              <a:spcPct val="90000"/>
            </a:lnSpc>
            <a:spcBef>
              <a:spcPct val="0"/>
            </a:spcBef>
            <a:spcAft>
              <a:spcPct val="35000"/>
            </a:spcAft>
          </a:pPr>
          <a:endParaRPr lang="en-IN" sz="2800" kern="1200" dirty="0">
            <a:latin typeface="Calibri" pitchFamily="34" charset="0"/>
          </a:endParaRPr>
        </a:p>
        <a:p>
          <a:pPr lvl="0" algn="just" defTabSz="1244600" rtl="0">
            <a:lnSpc>
              <a:spcPct val="90000"/>
            </a:lnSpc>
            <a:spcBef>
              <a:spcPct val="0"/>
            </a:spcBef>
            <a:spcAft>
              <a:spcPct val="35000"/>
            </a:spcAft>
          </a:pPr>
          <a:endParaRPr lang="en-IN" sz="2800" kern="1200" dirty="0">
            <a:latin typeface="Calibri" pitchFamily="34" charset="0"/>
          </a:endParaRPr>
        </a:p>
        <a:p>
          <a:pPr lvl="0" algn="just" defTabSz="1244600" rtl="0">
            <a:lnSpc>
              <a:spcPct val="90000"/>
            </a:lnSpc>
            <a:spcBef>
              <a:spcPct val="0"/>
            </a:spcBef>
            <a:spcAft>
              <a:spcPct val="35000"/>
            </a:spcAft>
          </a:pPr>
          <a:r>
            <a:rPr lang="en-IN" sz="3600" b="1" kern="1200" dirty="0">
              <a:latin typeface="Calibri" pitchFamily="34" charset="0"/>
            </a:rPr>
            <a:t>GLOOVES</a:t>
          </a:r>
        </a:p>
        <a:p>
          <a:pPr lvl="0" algn="just" defTabSz="1244600" rtl="0">
            <a:lnSpc>
              <a:spcPct val="90000"/>
            </a:lnSpc>
            <a:spcBef>
              <a:spcPct val="0"/>
            </a:spcBef>
            <a:spcAft>
              <a:spcPct val="35000"/>
            </a:spcAft>
          </a:pPr>
          <a:r>
            <a:rPr lang="en-IN" sz="3600" b="1" kern="1200" dirty="0">
              <a:latin typeface="Calibri" pitchFamily="34" charset="0"/>
            </a:rPr>
            <a:t>SAFETY GOOLES</a:t>
          </a:r>
        </a:p>
        <a:p>
          <a:pPr lvl="0" algn="just" defTabSz="1244600" rtl="0">
            <a:lnSpc>
              <a:spcPct val="90000"/>
            </a:lnSpc>
            <a:spcBef>
              <a:spcPct val="0"/>
            </a:spcBef>
            <a:spcAft>
              <a:spcPct val="35000"/>
            </a:spcAft>
          </a:pPr>
          <a:r>
            <a:rPr lang="en-IN" sz="3600" b="1" kern="1200" dirty="0">
              <a:latin typeface="Calibri" pitchFamily="34" charset="0"/>
            </a:rPr>
            <a:t>SAFETY BOOTS</a:t>
          </a:r>
        </a:p>
        <a:p>
          <a:pPr lvl="0" algn="just" defTabSz="1244600" rtl="0">
            <a:lnSpc>
              <a:spcPct val="90000"/>
            </a:lnSpc>
            <a:spcBef>
              <a:spcPct val="0"/>
            </a:spcBef>
            <a:spcAft>
              <a:spcPct val="35000"/>
            </a:spcAft>
          </a:pPr>
          <a:r>
            <a:rPr lang="en-IN" sz="3600" b="1" kern="1200" dirty="0">
              <a:latin typeface="Calibri" pitchFamily="34" charset="0"/>
            </a:rPr>
            <a:t>REFLECTIVE JACKETS</a:t>
          </a:r>
        </a:p>
        <a:p>
          <a:pPr lvl="0" algn="just" defTabSz="1244600" rtl="0">
            <a:lnSpc>
              <a:spcPct val="90000"/>
            </a:lnSpc>
            <a:spcBef>
              <a:spcPct val="0"/>
            </a:spcBef>
            <a:spcAft>
              <a:spcPct val="35000"/>
            </a:spcAft>
          </a:pPr>
          <a:r>
            <a:rPr lang="en-IN" sz="3600" b="1" kern="1200" dirty="0">
              <a:latin typeface="Calibri" pitchFamily="34" charset="0"/>
            </a:rPr>
            <a:t>MASKS</a:t>
          </a:r>
        </a:p>
        <a:p>
          <a:pPr lvl="0" algn="just" defTabSz="1244600" rtl="0">
            <a:lnSpc>
              <a:spcPct val="90000"/>
            </a:lnSpc>
            <a:spcBef>
              <a:spcPct val="0"/>
            </a:spcBef>
            <a:spcAft>
              <a:spcPct val="35000"/>
            </a:spcAft>
          </a:pPr>
          <a:r>
            <a:rPr lang="en-IN" sz="3600" b="1" kern="1200" dirty="0">
              <a:latin typeface="Calibri" pitchFamily="34" charset="0"/>
            </a:rPr>
            <a:t>HELMETS</a:t>
          </a:r>
        </a:p>
        <a:p>
          <a:pPr lvl="0" algn="just" defTabSz="1244600" rtl="0">
            <a:lnSpc>
              <a:spcPct val="90000"/>
            </a:lnSpc>
            <a:spcBef>
              <a:spcPct val="0"/>
            </a:spcBef>
            <a:spcAft>
              <a:spcPct val="35000"/>
            </a:spcAft>
          </a:pPr>
          <a:endParaRPr lang="en-IN" sz="2800" kern="1200" dirty="0">
            <a:latin typeface="Calibri" pitchFamily="34" charset="0"/>
          </a:endParaRPr>
        </a:p>
      </dsp:txBody>
      <dsp:txXfrm>
        <a:off x="0" y="0"/>
        <a:ext cx="10383100" cy="156646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D0129A-C452-43F5-BDBF-DB7C9C9DF121}" type="datetimeFigureOut">
              <a:rPr lang="x-none" smtClean="0"/>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33B12-25AF-4BE9-BF17-005BDDD275E8}" type="slidenum">
              <a:rPr lang="x-none" smtClean="0"/>
            </a:fld>
            <a:endParaRPr lang="x-non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Slide Image Placeholder 1"/>
          <p:cNvSpPr>
            <a:spLocks noGrp="1" noRot="1" noChangeAspect="1"/>
          </p:cNvSpPr>
          <p:nvPr>
            <p:ph type="sldImg"/>
          </p:nvPr>
        </p:nvSpPr>
        <p:spPr/>
      </p:sp>
      <p:sp>
        <p:nvSpPr>
          <p:cNvPr id="1048621" name="Notes Placeholder 2"/>
          <p:cNvSpPr>
            <a:spLocks noGrp="1"/>
          </p:cNvSpPr>
          <p:nvPr>
            <p:ph type="body" idx="1"/>
          </p:nvPr>
        </p:nvSpPr>
        <p:spPr/>
        <p:txBody>
          <a:bodyPr/>
          <a:lstStyle/>
          <a:p>
            <a:endParaRPr lang="en-IN" dirty="0"/>
          </a:p>
        </p:txBody>
      </p:sp>
      <p:sp>
        <p:nvSpPr>
          <p:cNvPr id="1048622" name="Slide Number Placeholder 3"/>
          <p:cNvSpPr>
            <a:spLocks noGrp="1"/>
          </p:cNvSpPr>
          <p:nvPr>
            <p:ph type="sldNum" sz="quarter" idx="10"/>
          </p:nvPr>
        </p:nvSpPr>
        <p:spPr/>
        <p:txBody>
          <a:bodyPr/>
          <a:lstStyle/>
          <a:p>
            <a:fld id="{ED236C38-1FB0-46DE-8D0E-4C5C78A7C792}" type="slidenum">
              <a:rPr lang="en-IN" smtClean="0"/>
            </a:fld>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Slide Image Placeholder 1"/>
          <p:cNvSpPr>
            <a:spLocks noGrp="1" noRot="1" noChangeAspect="1"/>
          </p:cNvSpPr>
          <p:nvPr>
            <p:ph type="sldImg"/>
          </p:nvPr>
        </p:nvSpPr>
        <p:spPr/>
      </p:sp>
      <p:sp>
        <p:nvSpPr>
          <p:cNvPr id="1048625" name="Notes Placeholder 2"/>
          <p:cNvSpPr>
            <a:spLocks noGrp="1"/>
          </p:cNvSpPr>
          <p:nvPr>
            <p:ph type="body" idx="1"/>
          </p:nvPr>
        </p:nvSpPr>
        <p:spPr/>
        <p:txBody>
          <a:bodyPr/>
          <a:lstStyle/>
          <a:p>
            <a:endParaRPr lang="en-IN" dirty="0"/>
          </a:p>
        </p:txBody>
      </p:sp>
      <p:sp>
        <p:nvSpPr>
          <p:cNvPr id="1048626" name="Slide Number Placeholder 3"/>
          <p:cNvSpPr>
            <a:spLocks noGrp="1"/>
          </p:cNvSpPr>
          <p:nvPr>
            <p:ph type="sldNum" sz="quarter" idx="10"/>
          </p:nvPr>
        </p:nvSpPr>
        <p:spPr/>
        <p:txBody>
          <a:bodyPr/>
          <a:lstStyle/>
          <a:p>
            <a:fld id="{ED236C38-1FB0-46DE-8D0E-4C5C78A7C792}" type="slidenum">
              <a:rPr lang="en-IN" smtClean="0"/>
            </a:fld>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Slide Image Placeholder 1"/>
          <p:cNvSpPr>
            <a:spLocks noGrp="1" noRot="1" noChangeAspect="1"/>
          </p:cNvSpPr>
          <p:nvPr>
            <p:ph type="sldImg"/>
          </p:nvPr>
        </p:nvSpPr>
        <p:spPr/>
      </p:sp>
      <p:sp>
        <p:nvSpPr>
          <p:cNvPr id="1048630" name="Notes Placeholder 2"/>
          <p:cNvSpPr>
            <a:spLocks noGrp="1"/>
          </p:cNvSpPr>
          <p:nvPr>
            <p:ph type="body" idx="1"/>
          </p:nvPr>
        </p:nvSpPr>
        <p:spPr/>
        <p:txBody>
          <a:bodyPr/>
          <a:lstStyle/>
          <a:p>
            <a:endParaRPr lang="en-IN" dirty="0"/>
          </a:p>
        </p:txBody>
      </p:sp>
      <p:sp>
        <p:nvSpPr>
          <p:cNvPr id="1048631" name="Slide Number Placeholder 3"/>
          <p:cNvSpPr>
            <a:spLocks noGrp="1"/>
          </p:cNvSpPr>
          <p:nvPr>
            <p:ph type="sldNum" sz="quarter" idx="10"/>
          </p:nvPr>
        </p:nvSpPr>
        <p:spPr/>
        <p:txBody>
          <a:bodyPr/>
          <a:lstStyle/>
          <a:p>
            <a:fld id="{ED236C38-1FB0-46DE-8D0E-4C5C78A7C792}" type="slidenum">
              <a:rPr lang="en-IN" smtClean="0"/>
            </a:fld>
            <a:endParaRPr lang="en-I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Slide Image Placeholder 1"/>
          <p:cNvSpPr>
            <a:spLocks noGrp="1" noRot="1" noChangeAspect="1"/>
          </p:cNvSpPr>
          <p:nvPr>
            <p:ph type="sldImg"/>
          </p:nvPr>
        </p:nvSpPr>
        <p:spPr/>
      </p:sp>
      <p:sp>
        <p:nvSpPr>
          <p:cNvPr id="1048643" name="Notes Placeholder 2"/>
          <p:cNvSpPr>
            <a:spLocks noGrp="1"/>
          </p:cNvSpPr>
          <p:nvPr>
            <p:ph type="body" idx="1"/>
          </p:nvPr>
        </p:nvSpPr>
        <p:spPr/>
        <p:txBody>
          <a:bodyPr/>
          <a:lstStyle/>
          <a:p>
            <a:endParaRPr lang="en-IN" dirty="0"/>
          </a:p>
        </p:txBody>
      </p:sp>
      <p:sp>
        <p:nvSpPr>
          <p:cNvPr id="1048644" name="Slide Number Placeholder 3"/>
          <p:cNvSpPr>
            <a:spLocks noGrp="1"/>
          </p:cNvSpPr>
          <p:nvPr>
            <p:ph type="sldNum" sz="quarter" idx="10"/>
          </p:nvPr>
        </p:nvSpPr>
        <p:spPr/>
        <p:txBody>
          <a:bodyPr/>
          <a:lstStyle/>
          <a:p>
            <a:fld id="{ED236C38-1FB0-46DE-8D0E-4C5C78A7C792}" type="slidenum">
              <a:rPr lang="en-IN" smtClean="0"/>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8" name="Group 17"/>
          <p:cNvGrpSpPr/>
          <p:nvPr/>
        </p:nvGrpSpPr>
        <p:grpSpPr>
          <a:xfrm>
            <a:off x="1" y="0"/>
            <a:ext cx="12192903"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a:fillRect/>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a:fillRect/>
            </a:stretch>
          </p:blipFill>
          <p:spPr>
            <a:xfrm>
              <a:off x="7480469" y="3128434"/>
              <a:ext cx="1664208" cy="612648"/>
            </a:xfrm>
            <a:prstGeom prst="rect">
              <a:avLst/>
            </a:prstGeom>
          </p:spPr>
        </p:pic>
      </p:grpSp>
      <p:sp>
        <p:nvSpPr>
          <p:cNvPr id="2" name="Title 1"/>
          <p:cNvSpPr>
            <a:spLocks noGrp="1"/>
          </p:cNvSpPr>
          <p:nvPr>
            <p:ph type="ctrTitle"/>
          </p:nvPr>
        </p:nvSpPr>
        <p:spPr>
          <a:xfrm>
            <a:off x="2562579" y="1811864"/>
            <a:ext cx="7078488"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2562579" y="3598328"/>
            <a:ext cx="7078488"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087223" y="5054602"/>
            <a:ext cx="897701" cy="279400"/>
          </a:xfrm>
        </p:spPr>
        <p:txBody>
          <a:bodyPr/>
          <a:lstStyle/>
          <a:p>
            <a:fld id="{7B46E5B3-AC83-4E6A-8ED0-499AC214B893}" type="datetimeFigureOut">
              <a:rPr lang="en-US" smtClean="0"/>
            </a:fld>
            <a:endParaRPr lang="en-US" dirty="0"/>
          </a:p>
        </p:txBody>
      </p:sp>
      <p:sp>
        <p:nvSpPr>
          <p:cNvPr id="5" name="Footer Placeholder 4"/>
          <p:cNvSpPr>
            <a:spLocks noGrp="1"/>
          </p:cNvSpPr>
          <p:nvPr>
            <p:ph type="ftr" sz="quarter" idx="11"/>
          </p:nvPr>
        </p:nvSpPr>
        <p:spPr>
          <a:xfrm>
            <a:off x="2562579" y="5054602"/>
            <a:ext cx="5419813" cy="279400"/>
          </a:xfrm>
        </p:spPr>
        <p:txBody>
          <a:bodyPr/>
          <a:lstStyle/>
          <a:p>
            <a:endParaRPr lang="en-US" dirty="0"/>
          </a:p>
        </p:txBody>
      </p:sp>
      <p:sp>
        <p:nvSpPr>
          <p:cNvPr id="6" name="Slide Number Placeholder 5"/>
          <p:cNvSpPr>
            <a:spLocks noGrp="1"/>
          </p:cNvSpPr>
          <p:nvPr>
            <p:ph type="sldNum" sz="quarter" idx="12"/>
          </p:nvPr>
        </p:nvSpPr>
        <p:spPr>
          <a:xfrm>
            <a:off x="9089757" y="5054602"/>
            <a:ext cx="551311" cy="279400"/>
          </a:xfrm>
        </p:spPr>
        <p:txBody>
          <a:bodyPr/>
          <a:lstStyle/>
          <a:p>
            <a:fld id="{05354B15-5697-4023-8B27-4CE1716BAC69}" type="slidenum">
              <a:rPr lang="en-US" smtClean="0"/>
            </a:fld>
            <a:endParaRPr lang="en-US" dirty="0"/>
          </a:p>
        </p:txBody>
      </p:sp>
      <p:cxnSp>
        <p:nvCxnSpPr>
          <p:cNvPr id="15" name="Straight Connector 14"/>
          <p:cNvCxnSpPr/>
          <p:nvPr/>
        </p:nvCxnSpPr>
        <p:spPr>
          <a:xfrm>
            <a:off x="2693101" y="3471329"/>
            <a:ext cx="6817444"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9155" y="4815415"/>
            <a:ext cx="9064979"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68347" y="1032934"/>
            <a:ext cx="9455309"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569155" y="5382153"/>
            <a:ext cx="9064979"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7B46E5B3-AC83-4E6A-8ED0-499AC214B893}"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5354B15-5697-4023-8B27-4CE1716BAC69}"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569155" y="906873"/>
            <a:ext cx="9064979"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569154" y="4275666"/>
            <a:ext cx="9064981"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7B46E5B3-AC83-4E6A-8ED0-499AC214B89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354B15-5697-4023-8B27-4CE1716BAC69}" type="slidenum">
              <a:rPr lang="en-US" smtClean="0"/>
            </a:fld>
            <a:endParaRPr lang="en-US" dirty="0"/>
          </a:p>
        </p:txBody>
      </p:sp>
      <p:cxnSp>
        <p:nvCxnSpPr>
          <p:cNvPr id="15" name="Straight Connector 14"/>
          <p:cNvCxnSpPr/>
          <p:nvPr/>
        </p:nvCxnSpPr>
        <p:spPr>
          <a:xfrm>
            <a:off x="1704621" y="4140199"/>
            <a:ext cx="8808567"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9111" y="982132"/>
            <a:ext cx="8533667"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133600" y="3352800"/>
            <a:ext cx="7857064"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1569151" y="4343401"/>
            <a:ext cx="9064984"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7B46E5B3-AC83-4E6A-8ED0-499AC214B89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354B15-5697-4023-8B27-4CE1716BAC69}" type="slidenum">
              <a:rPr lang="en-US" smtClean="0"/>
            </a:fld>
            <a:endParaRPr lang="en-US" dirty="0"/>
          </a:p>
        </p:txBody>
      </p:sp>
      <p:sp>
        <p:nvSpPr>
          <p:cNvPr id="14" name="TextBox 13"/>
          <p:cNvSpPr txBox="1"/>
          <p:nvPr/>
        </p:nvSpPr>
        <p:spPr>
          <a:xfrm>
            <a:off x="1133293" y="905362"/>
            <a:ext cx="60975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endParaRPr lang="en-US" sz="7200" dirty="0">
              <a:solidFill>
                <a:schemeClr val="tx1"/>
              </a:solidFill>
              <a:effectLst/>
            </a:endParaRPr>
          </a:p>
        </p:txBody>
      </p:sp>
      <p:sp>
        <p:nvSpPr>
          <p:cNvPr id="15" name="TextBox 14"/>
          <p:cNvSpPr txBox="1"/>
          <p:nvPr/>
        </p:nvSpPr>
        <p:spPr>
          <a:xfrm>
            <a:off x="10178005" y="2827870"/>
            <a:ext cx="60975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endParaRPr lang="en-US" sz="7200" dirty="0">
              <a:solidFill>
                <a:schemeClr val="tx1"/>
              </a:solidFill>
              <a:effectLst/>
            </a:endParaRPr>
          </a:p>
        </p:txBody>
      </p:sp>
      <p:cxnSp>
        <p:nvCxnSpPr>
          <p:cNvPr id="19" name="Straight Connector 18"/>
          <p:cNvCxnSpPr/>
          <p:nvPr/>
        </p:nvCxnSpPr>
        <p:spPr>
          <a:xfrm>
            <a:off x="1704622" y="4140199"/>
            <a:ext cx="8794045"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569159" y="3308581"/>
            <a:ext cx="9064971"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569158" y="4777381"/>
            <a:ext cx="9064973"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7B46E5B3-AC83-4E6A-8ED0-499AC214B89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354B15-5697-4023-8B27-4CE1716BAC69}"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879222" y="982132"/>
            <a:ext cx="8433557"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569158" y="3639312"/>
            <a:ext cx="9064973"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3" name="Text Placeholder 2"/>
          <p:cNvSpPr>
            <a:spLocks noGrp="1"/>
          </p:cNvSpPr>
          <p:nvPr>
            <p:ph type="body" idx="1"/>
          </p:nvPr>
        </p:nvSpPr>
        <p:spPr>
          <a:xfrm>
            <a:off x="1569154" y="4529667"/>
            <a:ext cx="9064981"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7B46E5B3-AC83-4E6A-8ED0-499AC214B89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354B15-5697-4023-8B27-4CE1716BAC69}" type="slidenum">
              <a:rPr lang="en-US" smtClean="0"/>
            </a:fld>
            <a:endParaRPr lang="en-US" dirty="0"/>
          </a:p>
        </p:txBody>
      </p:sp>
      <p:sp>
        <p:nvSpPr>
          <p:cNvPr id="12" name="TextBox 11"/>
          <p:cNvSpPr txBox="1"/>
          <p:nvPr/>
        </p:nvSpPr>
        <p:spPr>
          <a:xfrm>
            <a:off x="1170747" y="896895"/>
            <a:ext cx="60975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199729" y="2607728"/>
            <a:ext cx="60975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26" name="Straight Connector 25"/>
          <p:cNvCxnSpPr/>
          <p:nvPr/>
        </p:nvCxnSpPr>
        <p:spPr>
          <a:xfrm>
            <a:off x="1704622" y="3429000"/>
            <a:ext cx="8794045"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569153" y="982132"/>
            <a:ext cx="9064979"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569158" y="3566160"/>
            <a:ext cx="9064973"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3" name="Text Placeholder 2"/>
          <p:cNvSpPr>
            <a:spLocks noGrp="1"/>
          </p:cNvSpPr>
          <p:nvPr>
            <p:ph type="body" idx="1"/>
          </p:nvPr>
        </p:nvSpPr>
        <p:spPr>
          <a:xfrm>
            <a:off x="1569155" y="4470401"/>
            <a:ext cx="9064979"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7B46E5B3-AC83-4E6A-8ED0-499AC214B89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354B15-5697-4023-8B27-4CE1716BAC69}" type="slidenum">
              <a:rPr lang="en-US" smtClean="0"/>
            </a:fld>
            <a:endParaRPr lang="en-US" dirty="0"/>
          </a:p>
        </p:txBody>
      </p:sp>
      <p:cxnSp>
        <p:nvCxnSpPr>
          <p:cNvPr id="15" name="Straight Connector 14"/>
          <p:cNvCxnSpPr/>
          <p:nvPr/>
        </p:nvCxnSpPr>
        <p:spPr>
          <a:xfrm>
            <a:off x="1704626" y="3429000"/>
            <a:ext cx="8808561"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69154" y="2490136"/>
            <a:ext cx="9064981" cy="3385733"/>
          </a:xfrm>
        </p:spPr>
        <p:txBody>
          <a:bodyPr vert="eaVert" ancho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B46E5B3-AC83-4E6A-8ED0-499AC214B89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354B15-5697-4023-8B27-4CE1716BAC69}" type="slidenum">
              <a:rPr lang="en-US" smtClean="0"/>
            </a:fld>
            <a:endParaRPr lang="en-US" dirty="0"/>
          </a:p>
        </p:txBody>
      </p:sp>
      <p:cxnSp>
        <p:nvCxnSpPr>
          <p:cNvPr id="14" name="Straight Connector 13"/>
          <p:cNvCxnSpPr/>
          <p:nvPr/>
        </p:nvCxnSpPr>
        <p:spPr>
          <a:xfrm>
            <a:off x="1704622" y="2354670"/>
            <a:ext cx="8808565"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75556" y="906874"/>
            <a:ext cx="2158573"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69157" y="906874"/>
            <a:ext cx="6554012" cy="4968993"/>
          </a:xfrm>
        </p:spPr>
        <p:txBody>
          <a:bodyPr vert="eaVert" ancho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B46E5B3-AC83-4E6A-8ED0-499AC214B89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354B15-5697-4023-8B27-4CE1716BAC69}" type="slidenum">
              <a:rPr lang="en-US" smtClean="0"/>
            </a:fld>
            <a:endParaRPr lang="en-US" dirty="0"/>
          </a:p>
        </p:txBody>
      </p:sp>
      <p:cxnSp>
        <p:nvCxnSpPr>
          <p:cNvPr id="14" name="Straight Connector 13"/>
          <p:cNvCxnSpPr/>
          <p:nvPr/>
        </p:nvCxnSpPr>
        <p:spPr>
          <a:xfrm>
            <a:off x="8327349" y="906874"/>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1048684" name="Title 1"/>
          <p:cNvSpPr>
            <a:spLocks noGrp="1"/>
          </p:cNvSpPr>
          <p:nvPr>
            <p:ph type="title"/>
          </p:nvPr>
        </p:nvSpPr>
        <p:spPr>
          <a:xfrm>
            <a:off x="914400" y="609600"/>
            <a:ext cx="10363200" cy="1143000"/>
          </a:xfrm>
        </p:spPr>
        <p:txBody>
          <a:bodyPr/>
          <a:lstStyle/>
          <a:p>
            <a:r>
              <a:rPr lang="en-US"/>
              <a:t>Click to edit Master title style</a:t>
            </a:r>
            <a:endParaRPr lang="en-US"/>
          </a:p>
        </p:txBody>
      </p:sp>
      <p:sp>
        <p:nvSpPr>
          <p:cNvPr id="1048685" name="Table Placeholder 2"/>
          <p:cNvSpPr>
            <a:spLocks noGrp="1"/>
          </p:cNvSpPr>
          <p:nvPr>
            <p:ph type="tbl" idx="1"/>
          </p:nvPr>
        </p:nvSpPr>
        <p:spPr>
          <a:xfrm>
            <a:off x="914400" y="1981200"/>
            <a:ext cx="10363200" cy="4114800"/>
          </a:xfrm>
        </p:spPr>
        <p:txBody>
          <a:bodyPr/>
          <a:lstStyle/>
          <a:p>
            <a:pPr lvl="0"/>
            <a:endParaRPr lang="en-US" noProof="0" dirty="0"/>
          </a:p>
        </p:txBody>
      </p:sp>
      <p:sp>
        <p:nvSpPr>
          <p:cNvPr id="1048686" name="Rectangle 4"/>
          <p:cNvSpPr>
            <a:spLocks noGrp="1" noChangeArrowheads="1"/>
          </p:cNvSpPr>
          <p:nvPr>
            <p:ph type="dt" sz="half" idx="10"/>
          </p:nvPr>
        </p:nvSpPr>
        <p:spPr/>
        <p:txBody>
          <a:bodyPr/>
          <a:lstStyle/>
          <a:p>
            <a:endParaRPr lang="en-US" dirty="0"/>
          </a:p>
        </p:txBody>
      </p:sp>
    </p:spTree>
  </p:cSld>
  <p:clrMapOvr>
    <a:masterClrMapping/>
  </p:clrMapOvr>
  <p:transition>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704620" y="2356260"/>
            <a:ext cx="8794045"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B46E5B3-AC83-4E6A-8ED0-499AC214B89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354B15-5697-4023-8B27-4CE1716BAC69}"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04620" y="1641413"/>
            <a:ext cx="8794045"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704620" y="3734860"/>
            <a:ext cx="8794045"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7B46E5B3-AC83-4E6A-8ED0-499AC214B89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5354B15-5697-4023-8B27-4CE1716BAC69}" type="slidenum">
              <a:rPr lang="en-US" smtClean="0"/>
            </a:fld>
            <a:endParaRPr lang="en-US" dirty="0"/>
          </a:p>
        </p:txBody>
      </p:sp>
      <p:cxnSp>
        <p:nvCxnSpPr>
          <p:cNvPr id="31" name="Straight Connector 30"/>
          <p:cNvCxnSpPr/>
          <p:nvPr/>
        </p:nvCxnSpPr>
        <p:spPr>
          <a:xfrm>
            <a:off x="1704622" y="3599392"/>
            <a:ext cx="8794044"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704620" y="2356260"/>
            <a:ext cx="8794045"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569155" y="915338"/>
            <a:ext cx="9064979"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69155" y="2487168"/>
            <a:ext cx="4450080" cy="3447288"/>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93536" y="2487168"/>
            <a:ext cx="4450080" cy="3447288"/>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7B46E5B3-AC83-4E6A-8ED0-499AC214B893}"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5354B15-5697-4023-8B27-4CE1716BAC69}"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569157" y="2658533"/>
            <a:ext cx="44500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1569157" y="3243263"/>
            <a:ext cx="4450080" cy="2706624"/>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89109" y="2658533"/>
            <a:ext cx="44500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89109" y="3243263"/>
            <a:ext cx="4450080" cy="2706624"/>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7B46E5B3-AC83-4E6A-8ED0-499AC214B893}"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5354B15-5697-4023-8B27-4CE1716BAC69}" type="slidenum">
              <a:rPr lang="en-US" smtClean="0"/>
            </a:fld>
            <a:endParaRPr lang="en-US" dirty="0"/>
          </a:p>
        </p:txBody>
      </p:sp>
      <p:cxnSp>
        <p:nvCxnSpPr>
          <p:cNvPr id="41" name="Straight Connector 40"/>
          <p:cNvCxnSpPr/>
          <p:nvPr/>
        </p:nvCxnSpPr>
        <p:spPr>
          <a:xfrm>
            <a:off x="1704622" y="2354670"/>
            <a:ext cx="8794045"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69154" y="915338"/>
            <a:ext cx="9064980"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46E5B3-AC83-4E6A-8ED0-499AC214B893}"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5354B15-5697-4023-8B27-4CE1716BAC69}" type="slidenum">
              <a:rPr lang="en-US" smtClean="0"/>
            </a:fld>
            <a:endParaRPr lang="en-US" dirty="0"/>
          </a:p>
        </p:txBody>
      </p:sp>
      <p:cxnSp>
        <p:nvCxnSpPr>
          <p:cNvPr id="14" name="Straight Connector 13"/>
          <p:cNvCxnSpPr/>
          <p:nvPr/>
        </p:nvCxnSpPr>
        <p:spPr>
          <a:xfrm>
            <a:off x="1704622" y="2354670"/>
            <a:ext cx="8794045"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46E5B3-AC83-4E6A-8ED0-499AC214B893}"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5354B15-5697-4023-8B27-4CE1716BAC69}"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9153" y="1388534"/>
            <a:ext cx="3382397"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93417" y="982133"/>
            <a:ext cx="5140719" cy="4893735"/>
          </a:xfrm>
        </p:spPr>
        <p:txBody>
          <a:bodyPr anchor="ct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569153" y="3031065"/>
            <a:ext cx="3382397"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7B46E5B3-AC83-4E6A-8ED0-499AC214B893}"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5354B15-5697-4023-8B27-4CE1716BAC69}" type="slidenum">
              <a:rPr lang="en-US" smtClean="0"/>
            </a:fld>
            <a:endParaRPr lang="en-US" dirty="0"/>
          </a:p>
        </p:txBody>
      </p:sp>
      <p:cxnSp>
        <p:nvCxnSpPr>
          <p:cNvPr id="16" name="Straight Connector 15"/>
          <p:cNvCxnSpPr/>
          <p:nvPr/>
        </p:nvCxnSpPr>
        <p:spPr>
          <a:xfrm>
            <a:off x="1704621" y="2912533"/>
            <a:ext cx="3111459"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9153" y="1883832"/>
            <a:ext cx="4842936"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910759" y="1032933"/>
            <a:ext cx="3905951"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569154" y="3255432"/>
            <a:ext cx="4842935"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7B46E5B3-AC83-4E6A-8ED0-499AC214B893}"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5354B15-5697-4023-8B27-4CE1716BAC69}"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image" Target="../media/image4.png"/><Relationship Id="rId2" Type="http://schemas.openxmlformats.org/officeDocument/2006/relationships/slideLayout" Target="../slideLayouts/slideLayout2.xml"/><Relationship Id="rId19" Type="http://schemas.openxmlformats.org/officeDocument/2006/relationships/image" Target="../media/image3.png"/><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 y="0"/>
            <a:ext cx="12203289"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a:fillRect/>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a:fillRect/>
            </a:stretch>
          </p:blipFill>
          <p:spPr>
            <a:xfrm>
              <a:off x="8466667" y="3128434"/>
              <a:ext cx="685800" cy="606425"/>
            </a:xfrm>
            <a:prstGeom prst="rect">
              <a:avLst/>
            </a:prstGeom>
          </p:spPr>
        </p:pic>
      </p:grpSp>
      <p:sp>
        <p:nvSpPr>
          <p:cNvPr id="2" name="Title Placeholder 1"/>
          <p:cNvSpPr>
            <a:spLocks noGrp="1"/>
          </p:cNvSpPr>
          <p:nvPr>
            <p:ph type="title"/>
          </p:nvPr>
        </p:nvSpPr>
        <p:spPr>
          <a:xfrm>
            <a:off x="1569155" y="915338"/>
            <a:ext cx="9064979"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69154" y="2490136"/>
            <a:ext cx="9064981" cy="3444997"/>
          </a:xfrm>
          <a:prstGeom prst="rect">
            <a:avLst/>
          </a:prstGeom>
        </p:spPr>
        <p:txBody>
          <a:bodyPr vert="horz" lIns="91440" tIns="45720" rIns="91440" bIns="45720" rtlCol="0" anchor="t">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475561" y="5960533"/>
            <a:ext cx="1531044"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B46E5B3-AC83-4E6A-8ED0-499AC214B893}" type="datetimeFigureOut">
              <a:rPr lang="en-US" smtClean="0"/>
            </a:fld>
            <a:endParaRPr lang="en-US" dirty="0"/>
          </a:p>
        </p:txBody>
      </p:sp>
      <p:sp>
        <p:nvSpPr>
          <p:cNvPr id="5" name="Footer Placeholder 4"/>
          <p:cNvSpPr>
            <a:spLocks noGrp="1"/>
          </p:cNvSpPr>
          <p:nvPr>
            <p:ph type="ftr" sz="quarter" idx="3"/>
          </p:nvPr>
        </p:nvSpPr>
        <p:spPr>
          <a:xfrm>
            <a:off x="1569154" y="5960533"/>
            <a:ext cx="6806223"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106788" y="5960533"/>
            <a:ext cx="52734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5354B15-5697-4023-8B27-4CE1716BAC69}"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openxmlformats.org/officeDocument/2006/relationships/image" Target="../media/image14.wmf"/><Relationship Id="rId4" Type="http://schemas.openxmlformats.org/officeDocument/2006/relationships/image" Target="../media/image13.wmf"/><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image" Target="../media/image16.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6.png"/><Relationship Id="rId3" Type="http://schemas.openxmlformats.org/officeDocument/2006/relationships/image" Target="../media/image25.wmf"/><Relationship Id="rId2" Type="http://schemas.openxmlformats.org/officeDocument/2006/relationships/image" Target="../media/image24.png"/><Relationship Id="rId1"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50933" y="2198231"/>
            <a:ext cx="7078488" cy="1515533"/>
          </a:xfrm>
        </p:spPr>
        <p:txBody>
          <a:bodyPr/>
          <a:lstStyle/>
          <a:p>
            <a:r>
              <a:rPr lang="en-US" dirty="0"/>
              <a:t>FIRST AID IN HEALTH CARE </a:t>
            </a:r>
            <a:r>
              <a:rPr lang="en-US" dirty="0" smtClean="0"/>
              <a:t>ASSISTANCE(30hrs</a:t>
            </a:r>
            <a:r>
              <a:rPr lang="en-US" dirty="0"/>
              <a:t>)</a:t>
            </a:r>
            <a:endParaRPr lang="x-none" dirty="0"/>
          </a:p>
        </p:txBody>
      </p:sp>
      <p:sp>
        <p:nvSpPr>
          <p:cNvPr id="3" name="Subtitle 2"/>
          <p:cNvSpPr>
            <a:spLocks noGrp="1"/>
          </p:cNvSpPr>
          <p:nvPr>
            <p:ph type="subTitle" idx="1"/>
          </p:nvPr>
        </p:nvSpPr>
        <p:spPr/>
        <p:txBody>
          <a:bodyPr/>
          <a:lstStyle/>
          <a:p>
            <a:r>
              <a:rPr lang="en-US" dirty="0"/>
              <a:t>MARCH 2025</a:t>
            </a:r>
            <a:endParaRPr lang="en-US" dirty="0"/>
          </a:p>
          <a:p>
            <a:r>
              <a:rPr lang="en-US" dirty="0" smtClean="0"/>
              <a:t>LORENCHIO </a:t>
            </a:r>
            <a:endParaRPr lang="x-non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dirty="0"/>
              <a:t>	</a:t>
            </a:r>
            <a:r>
              <a:rPr lang="en-US" i="1" dirty="0"/>
              <a:t>Emergency</a:t>
            </a:r>
            <a:endParaRPr lang="en-US" i="1" dirty="0"/>
          </a:p>
          <a:p>
            <a:pPr>
              <a:buNone/>
            </a:pPr>
            <a:r>
              <a:rPr lang="en-US" dirty="0"/>
              <a:t>	An unexpected incidence serious in nature that requires quick action,e.g poisoning, burns etc</a:t>
            </a:r>
            <a:endParaRPr lang="en-US" dirty="0"/>
          </a:p>
          <a:p>
            <a:pPr>
              <a:buNone/>
            </a:pPr>
            <a:r>
              <a:rPr lang="en-US" dirty="0"/>
              <a:t>	</a:t>
            </a:r>
            <a:r>
              <a:rPr lang="en-US" i="1" dirty="0"/>
              <a:t>Scene</a:t>
            </a:r>
            <a:endParaRPr lang="en-US" i="1" dirty="0"/>
          </a:p>
          <a:p>
            <a:pPr>
              <a:buNone/>
            </a:pPr>
            <a:r>
              <a:rPr lang="en-US" dirty="0"/>
              <a:t>	An area on incident</a:t>
            </a:r>
            <a:endParaRPr lang="en-US" dirty="0"/>
          </a:p>
          <a:p>
            <a:pPr>
              <a:buNone/>
            </a:pPr>
            <a:r>
              <a:rPr lang="en-US" dirty="0"/>
              <a:t>	</a:t>
            </a:r>
            <a:r>
              <a:rPr lang="en-US" i="1" dirty="0"/>
              <a:t>Incident</a:t>
            </a:r>
            <a:endParaRPr lang="en-US" i="1" dirty="0"/>
          </a:p>
          <a:p>
            <a:pPr>
              <a:buNone/>
            </a:pPr>
            <a:r>
              <a:rPr lang="en-US" dirty="0"/>
              <a:t>	It’s a happening traumatic in nature that requires	 first aid(it could be illness or injury)</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7. Treat for Shock</a:t>
            </a:r>
            <a:br>
              <a:rPr lang="en-US" b="1" dirty="0"/>
            </a:br>
            <a:endParaRPr lang="x-none" dirty="0"/>
          </a:p>
        </p:txBody>
      </p:sp>
      <p:sp>
        <p:nvSpPr>
          <p:cNvPr id="3" name="Content Placeholder 2"/>
          <p:cNvSpPr>
            <a:spLocks noGrp="1"/>
          </p:cNvSpPr>
          <p:nvPr>
            <p:ph idx="1"/>
          </p:nvPr>
        </p:nvSpPr>
        <p:spPr/>
        <p:txBody>
          <a:bodyPr>
            <a:normAutofit/>
          </a:bodyPr>
          <a:lstStyle/>
          <a:p>
            <a:r>
              <a:rPr lang="en-US" b="1" dirty="0"/>
              <a:t>Signs of shock</a:t>
            </a:r>
            <a:r>
              <a:rPr lang="en-US" dirty="0"/>
              <a:t> include pale skin, rapid breathing, weakness, confusion, or fainting.</a:t>
            </a:r>
            <a:endParaRPr lang="en-US" dirty="0"/>
          </a:p>
          <a:p>
            <a:r>
              <a:rPr lang="en-US" b="1" dirty="0"/>
              <a:t>Position the patient</a:t>
            </a:r>
            <a:r>
              <a:rPr lang="en-US" dirty="0"/>
              <a:t>: Lay them flat and </a:t>
            </a:r>
            <a:r>
              <a:rPr lang="en-US" b="1" dirty="0"/>
              <a:t>elevate their feet</a:t>
            </a:r>
            <a:r>
              <a:rPr lang="en-US" dirty="0"/>
              <a:t> about 12 inches (unless it causes pain or injury).</a:t>
            </a:r>
            <a:endParaRPr lang="en-US" dirty="0"/>
          </a:p>
          <a:p>
            <a:r>
              <a:rPr lang="en-US" b="1" dirty="0"/>
              <a:t>Keep the patient warm</a:t>
            </a:r>
            <a:r>
              <a:rPr lang="en-US" dirty="0"/>
              <a:t> with a blanket to prevent hypothermia.</a:t>
            </a:r>
            <a:endParaRPr lang="en-US" dirty="0"/>
          </a:p>
          <a:p>
            <a:r>
              <a:rPr lang="en-US" b="1" dirty="0"/>
              <a:t>Monitor vital signs</a:t>
            </a:r>
            <a:r>
              <a:rPr lang="en-US" dirty="0"/>
              <a:t>: Keep track of their breathing and pulse. If the patient becomes unconscious and stops breathing, start </a:t>
            </a:r>
            <a:r>
              <a:rPr lang="en-US" b="1" dirty="0"/>
              <a:t>CPR</a:t>
            </a:r>
            <a:r>
              <a:rPr lang="en-US" dirty="0"/>
              <a:t>.</a:t>
            </a:r>
            <a:endParaRPr lang="en-US" dirty="0"/>
          </a:p>
          <a:p>
            <a:endParaRPr lang="x-none"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8. Seek Medical Help</a:t>
            </a:r>
            <a:br>
              <a:rPr lang="en-US" b="1" dirty="0"/>
            </a:br>
            <a:endParaRPr lang="x-none" dirty="0"/>
          </a:p>
        </p:txBody>
      </p:sp>
      <p:sp>
        <p:nvSpPr>
          <p:cNvPr id="3" name="Content Placeholder 2"/>
          <p:cNvSpPr>
            <a:spLocks noGrp="1"/>
          </p:cNvSpPr>
          <p:nvPr>
            <p:ph idx="1"/>
          </p:nvPr>
        </p:nvSpPr>
        <p:spPr/>
        <p:txBody>
          <a:bodyPr/>
          <a:lstStyle/>
          <a:p>
            <a:r>
              <a:rPr lang="en-US" b="1" dirty="0"/>
              <a:t>Call emergency services (911)</a:t>
            </a:r>
            <a:r>
              <a:rPr lang="en-US" dirty="0"/>
              <a:t> immediately if the bleeding is severe, or if the patient is in shock, unconscious, or has multiple injuries.</a:t>
            </a:r>
            <a:endParaRPr lang="en-US" dirty="0"/>
          </a:p>
          <a:p>
            <a:r>
              <a:rPr lang="en-US" dirty="0"/>
              <a:t>Even if the bleeding is controlled, the patient needs </a:t>
            </a:r>
            <a:r>
              <a:rPr lang="en-US" b="1" dirty="0"/>
              <a:t>professional medical care</a:t>
            </a:r>
            <a:r>
              <a:rPr lang="en-US" dirty="0"/>
              <a:t>.</a:t>
            </a:r>
            <a:endParaRPr lang="en-US" dirty="0"/>
          </a:p>
          <a:p>
            <a:endParaRPr lang="x-none"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9. Do Not</a:t>
            </a:r>
            <a:br>
              <a:rPr lang="en-US" b="1" dirty="0"/>
            </a:br>
            <a:endParaRPr lang="x-none" dirty="0"/>
          </a:p>
        </p:txBody>
      </p:sp>
      <p:sp>
        <p:nvSpPr>
          <p:cNvPr id="3" name="Content Placeholder 2"/>
          <p:cNvSpPr>
            <a:spLocks noGrp="1"/>
          </p:cNvSpPr>
          <p:nvPr>
            <p:ph idx="1"/>
          </p:nvPr>
        </p:nvSpPr>
        <p:spPr/>
        <p:txBody>
          <a:bodyPr>
            <a:normAutofit/>
          </a:bodyPr>
          <a:lstStyle/>
          <a:p>
            <a:r>
              <a:rPr lang="en-US" b="1" dirty="0"/>
              <a:t>Do not remove objects</a:t>
            </a:r>
            <a:r>
              <a:rPr lang="en-US" dirty="0"/>
              <a:t> embedded in the wound. If an object is sticking out, do not attempt to remove it, as it may cause more damage and bleeding.</a:t>
            </a:r>
            <a:endParaRPr lang="en-US" dirty="0"/>
          </a:p>
          <a:p>
            <a:r>
              <a:rPr lang="en-US" b="1" dirty="0"/>
              <a:t>Do not apply ice</a:t>
            </a:r>
            <a:r>
              <a:rPr lang="en-US" dirty="0"/>
              <a:t> directly to the wound as it may cause tissue damage, unless instructed by a medical professional.</a:t>
            </a:r>
            <a:endParaRPr lang="en-US" dirty="0"/>
          </a:p>
          <a:p>
            <a:r>
              <a:rPr lang="en-US" b="1" dirty="0"/>
              <a:t>Do not delay seeking medical help</a:t>
            </a:r>
            <a:r>
              <a:rPr lang="en-US" dirty="0"/>
              <a:t>: Serious bleeding needs professional evaluation and care.</a:t>
            </a:r>
            <a:endParaRPr lang="en-US" dirty="0"/>
          </a:p>
          <a:p>
            <a:endParaRPr lang="x-none"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9. Do Not</a:t>
            </a:r>
            <a:br>
              <a:rPr lang="en-US" b="1" dirty="0"/>
            </a:br>
            <a:endParaRPr lang="x-none" dirty="0"/>
          </a:p>
        </p:txBody>
      </p:sp>
      <p:sp>
        <p:nvSpPr>
          <p:cNvPr id="3" name="Content Placeholder 2"/>
          <p:cNvSpPr>
            <a:spLocks noGrp="1"/>
          </p:cNvSpPr>
          <p:nvPr>
            <p:ph idx="1"/>
          </p:nvPr>
        </p:nvSpPr>
        <p:spPr/>
        <p:txBody>
          <a:bodyPr>
            <a:normAutofit fontScale="85000" lnSpcReduction="20000"/>
          </a:bodyPr>
          <a:lstStyle/>
          <a:p>
            <a:r>
              <a:rPr lang="en-US" b="1" dirty="0"/>
              <a:t>Arterial Bleeding (Bright Red, Spurting Blood)</a:t>
            </a:r>
            <a:endParaRPr lang="en-US" b="1" dirty="0"/>
          </a:p>
          <a:p>
            <a:r>
              <a:rPr lang="en-US" dirty="0"/>
              <a:t>This type of bleeding is severe and requires </a:t>
            </a:r>
            <a:r>
              <a:rPr lang="en-US" b="1" dirty="0"/>
              <a:t>immediate attention</a:t>
            </a:r>
            <a:r>
              <a:rPr lang="en-US" dirty="0"/>
              <a:t>. Apply </a:t>
            </a:r>
            <a:r>
              <a:rPr lang="en-US" b="1" dirty="0"/>
              <a:t>direct pressure</a:t>
            </a:r>
            <a:r>
              <a:rPr lang="en-US" dirty="0"/>
              <a:t> as described above, and if necessary, </a:t>
            </a:r>
            <a:r>
              <a:rPr lang="en-US" b="1" dirty="0"/>
              <a:t>apply a tourniquet</a:t>
            </a:r>
            <a:r>
              <a:rPr lang="en-US" dirty="0"/>
              <a:t> above the wound to control bleeding.</a:t>
            </a:r>
            <a:endParaRPr lang="en-US" dirty="0"/>
          </a:p>
          <a:p>
            <a:r>
              <a:rPr lang="en-US" b="1" dirty="0"/>
              <a:t>Venous Bleeding (Steady Flow of Dark Red Blood)</a:t>
            </a:r>
            <a:endParaRPr lang="en-US" b="1" dirty="0"/>
          </a:p>
          <a:p>
            <a:r>
              <a:rPr lang="en-US" dirty="0"/>
              <a:t>Apply </a:t>
            </a:r>
            <a:r>
              <a:rPr lang="en-US" b="1" dirty="0"/>
              <a:t>direct pressure</a:t>
            </a:r>
            <a:r>
              <a:rPr lang="en-US" dirty="0"/>
              <a:t> and elevate the limb. If the blood continues to flow, add more bandages on top.</a:t>
            </a:r>
            <a:endParaRPr lang="en-US" dirty="0"/>
          </a:p>
          <a:p>
            <a:r>
              <a:rPr lang="en-US" b="1" dirty="0"/>
              <a:t>Capillary Bleeding (Oozing, Small Wounds)</a:t>
            </a:r>
            <a:endParaRPr lang="en-US" b="1" dirty="0"/>
          </a:p>
          <a:p>
            <a:r>
              <a:rPr lang="en-US" dirty="0"/>
              <a:t>This type of bleeding is usually less severe. Apply </a:t>
            </a:r>
            <a:r>
              <a:rPr lang="en-US" b="1" dirty="0"/>
              <a:t>direct pressure</a:t>
            </a:r>
            <a:r>
              <a:rPr lang="en-US" dirty="0"/>
              <a:t> until the bleeding stops. You can often manage this with basic first aid.</a:t>
            </a:r>
            <a:endParaRPr lang="en-US" dirty="0"/>
          </a:p>
          <a:p>
            <a:endParaRPr lang="x-none"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ighlight>
                  <a:srgbClr val="FFFF00"/>
                </a:highlight>
              </a:rPr>
              <a:t>Providing assistance to a burn victim</a:t>
            </a:r>
            <a:endParaRPr lang="x-none" dirty="0">
              <a:highlight>
                <a:srgbClr val="FFFF00"/>
              </a:highlight>
            </a:endParaRPr>
          </a:p>
        </p:txBody>
      </p:sp>
      <p:sp>
        <p:nvSpPr>
          <p:cNvPr id="3" name="Content Placeholder 2"/>
          <p:cNvSpPr>
            <a:spLocks noGrp="1"/>
          </p:cNvSpPr>
          <p:nvPr>
            <p:ph idx="1"/>
          </p:nvPr>
        </p:nvSpPr>
        <p:spPr/>
        <p:txBody>
          <a:bodyPr/>
          <a:lstStyle/>
          <a:p>
            <a:r>
              <a:rPr lang="en-US" dirty="0"/>
              <a:t>Providing assistance to a burn victim requires quick, calm action to reduce pain, prevent further damage, and stabilize the patient until professional medical help arrives. Here’s a step-by-step guide for </a:t>
            </a:r>
            <a:r>
              <a:rPr lang="en-US" b="1" dirty="0"/>
              <a:t>assisting a burn victim</a:t>
            </a:r>
            <a:r>
              <a:rPr lang="en-US" dirty="0"/>
              <a:t>:</a:t>
            </a:r>
            <a:endParaRPr lang="x-none"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 Ensure Safety First</a:t>
            </a:r>
            <a:br>
              <a:rPr lang="en-US" b="1" dirty="0"/>
            </a:br>
            <a:endParaRPr lang="x-none" dirty="0"/>
          </a:p>
        </p:txBody>
      </p:sp>
      <p:sp>
        <p:nvSpPr>
          <p:cNvPr id="3" name="Content Placeholder 2"/>
          <p:cNvSpPr>
            <a:spLocks noGrp="1"/>
          </p:cNvSpPr>
          <p:nvPr>
            <p:ph idx="1"/>
          </p:nvPr>
        </p:nvSpPr>
        <p:spPr/>
        <p:txBody>
          <a:bodyPr>
            <a:normAutofit lnSpcReduction="10000"/>
          </a:bodyPr>
          <a:lstStyle/>
          <a:p>
            <a:r>
              <a:rPr lang="en-US" b="1" dirty="0"/>
              <a:t>1. Ensure Safety First</a:t>
            </a:r>
            <a:endParaRPr lang="en-US" b="1" dirty="0"/>
          </a:p>
          <a:p>
            <a:r>
              <a:rPr lang="en-US" b="1" dirty="0"/>
              <a:t>Remove the victim from the source of the burn</a:t>
            </a:r>
            <a:r>
              <a:rPr lang="en-US" dirty="0"/>
              <a:t> (e.g., fire, hot liquid, electrical source).</a:t>
            </a:r>
            <a:endParaRPr lang="en-US" dirty="0"/>
          </a:p>
          <a:p>
            <a:r>
              <a:rPr lang="en-US" dirty="0"/>
              <a:t>If the burn is caused by </a:t>
            </a:r>
            <a:r>
              <a:rPr lang="en-US" b="1" dirty="0"/>
              <a:t>chemical</a:t>
            </a:r>
            <a:r>
              <a:rPr lang="en-US" dirty="0"/>
              <a:t> exposure, ensure the victim is </a:t>
            </a:r>
            <a:r>
              <a:rPr lang="en-US" b="1" dirty="0"/>
              <a:t>moved away from the chemical source</a:t>
            </a:r>
            <a:r>
              <a:rPr lang="en-US" dirty="0"/>
              <a:t> and that the chemical is removed from the skin (e.g., rinse with water for chemical burns).</a:t>
            </a:r>
            <a:endParaRPr lang="en-US" dirty="0"/>
          </a:p>
          <a:p>
            <a:r>
              <a:rPr lang="en-US" b="1" dirty="0"/>
              <a:t>Check for any other hazards</a:t>
            </a:r>
            <a:r>
              <a:rPr lang="en-US" dirty="0"/>
              <a:t> (e.g., fire, smoke, electrical wiring) to ensure both you and the victim are safe.</a:t>
            </a:r>
            <a:endParaRPr lang="en-US" dirty="0"/>
          </a:p>
          <a:p>
            <a:endParaRPr lang="x-none"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normAutofit lnSpcReduction="10000"/>
          </a:bodyPr>
          <a:lstStyle/>
          <a:p>
            <a:r>
              <a:rPr lang="en-US" b="1" dirty="0"/>
              <a:t>2. Assess the Severity of the Burn</a:t>
            </a:r>
            <a:endParaRPr lang="en-US" b="1" dirty="0"/>
          </a:p>
          <a:p>
            <a:r>
              <a:rPr lang="en-US" b="1" dirty="0"/>
              <a:t>Minor Burns (1st Degree)</a:t>
            </a:r>
            <a:r>
              <a:rPr lang="en-US" dirty="0"/>
              <a:t>: Affect only the outer layer of skin (redness, pain, mild swelling).</a:t>
            </a:r>
            <a:endParaRPr lang="en-US" dirty="0"/>
          </a:p>
          <a:p>
            <a:r>
              <a:rPr lang="en-US" b="1" dirty="0"/>
              <a:t>Moderate Burns (2nd Degree)</a:t>
            </a:r>
            <a:r>
              <a:rPr lang="en-US" dirty="0"/>
              <a:t>: Affect both the outer layer and deeper skin layers (blisters, intense redness, swelling).</a:t>
            </a:r>
            <a:endParaRPr lang="en-US" dirty="0"/>
          </a:p>
          <a:p>
            <a:r>
              <a:rPr lang="en-US" b="1" dirty="0"/>
              <a:t>Severe Burns (3rd Degree)</a:t>
            </a:r>
            <a:r>
              <a:rPr lang="en-US" dirty="0"/>
              <a:t>: Affect all skin layers, causing damage to deeper tissues (charred skin, white or leathery appearance, numbness at the burn site).</a:t>
            </a:r>
            <a:endParaRPr lang="en-US" dirty="0"/>
          </a:p>
          <a:p>
            <a:endParaRPr lang="x-none"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3. Call for Help</a:t>
            </a:r>
            <a:br>
              <a:rPr lang="en-US" b="1" dirty="0"/>
            </a:br>
            <a:endParaRPr lang="x-none" dirty="0"/>
          </a:p>
        </p:txBody>
      </p:sp>
      <p:sp>
        <p:nvSpPr>
          <p:cNvPr id="3" name="Content Placeholder 2"/>
          <p:cNvSpPr>
            <a:spLocks noGrp="1"/>
          </p:cNvSpPr>
          <p:nvPr>
            <p:ph idx="1"/>
          </p:nvPr>
        </p:nvSpPr>
        <p:spPr/>
        <p:txBody>
          <a:bodyPr/>
          <a:lstStyle/>
          <a:p>
            <a:r>
              <a:rPr lang="en-US" b="1" dirty="0"/>
              <a:t>3. Call for Help</a:t>
            </a:r>
            <a:endParaRPr lang="en-US" b="1" dirty="0"/>
          </a:p>
          <a:p>
            <a:r>
              <a:rPr lang="en-US" b="1" dirty="0"/>
              <a:t>Call emergency services (911)</a:t>
            </a:r>
            <a:r>
              <a:rPr lang="en-US" dirty="0"/>
              <a:t> immediately if the burn is </a:t>
            </a:r>
            <a:r>
              <a:rPr lang="en-US" b="1" dirty="0"/>
              <a:t>severe</a:t>
            </a:r>
            <a:r>
              <a:rPr lang="en-US" dirty="0"/>
              <a:t> (3rd degree), involves the face, hands, feet, or genitals, or if the victim is having difficulty breathing.</a:t>
            </a:r>
            <a:endParaRPr lang="en-US" dirty="0"/>
          </a:p>
          <a:p>
            <a:r>
              <a:rPr lang="en-US" dirty="0"/>
              <a:t>For </a:t>
            </a:r>
            <a:r>
              <a:rPr lang="en-US" b="1" dirty="0"/>
              <a:t>chemical burns</a:t>
            </a:r>
            <a:r>
              <a:rPr lang="en-US" dirty="0"/>
              <a:t> or </a:t>
            </a:r>
            <a:r>
              <a:rPr lang="en-US" b="1" dirty="0"/>
              <a:t>electrical burns</a:t>
            </a:r>
            <a:r>
              <a:rPr lang="en-US" dirty="0"/>
              <a:t>, alert emergency services about the type of burn for quicker treatment.</a:t>
            </a:r>
            <a:endParaRPr lang="en-US" dirty="0"/>
          </a:p>
          <a:p>
            <a:endParaRPr lang="x-none"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4. Cool the Burn</a:t>
            </a:r>
            <a:br>
              <a:rPr lang="en-US" b="1" dirty="0"/>
            </a:br>
            <a:endParaRPr lang="x-none" dirty="0"/>
          </a:p>
        </p:txBody>
      </p:sp>
      <p:sp>
        <p:nvSpPr>
          <p:cNvPr id="3" name="Content Placeholder 2"/>
          <p:cNvSpPr>
            <a:spLocks noGrp="1"/>
          </p:cNvSpPr>
          <p:nvPr>
            <p:ph idx="1"/>
          </p:nvPr>
        </p:nvSpPr>
        <p:spPr/>
        <p:txBody>
          <a:bodyPr>
            <a:normAutofit fontScale="92500" lnSpcReduction="20000"/>
          </a:bodyPr>
          <a:lstStyle/>
          <a:p>
            <a:r>
              <a:rPr lang="en-US" b="1" dirty="0"/>
              <a:t>For minor burns (1st or 2nd degree)</a:t>
            </a:r>
            <a:r>
              <a:rPr lang="en-US" dirty="0"/>
              <a:t>, cool the burn with </a:t>
            </a:r>
            <a:r>
              <a:rPr lang="en-US" b="1" dirty="0"/>
              <a:t>running cool (not cold) water</a:t>
            </a:r>
            <a:r>
              <a:rPr lang="en-US" dirty="0"/>
              <a:t> for </a:t>
            </a:r>
            <a:r>
              <a:rPr lang="en-US" b="1" dirty="0"/>
              <a:t>10-20 minutes</a:t>
            </a:r>
            <a:r>
              <a:rPr lang="en-US" dirty="0"/>
              <a:t> or until pain subsides. If running water isn’t available, use any clean, cool water or cool compress.</a:t>
            </a:r>
            <a:endParaRPr lang="en-US" dirty="0"/>
          </a:p>
          <a:p>
            <a:pPr lvl="1"/>
            <a:r>
              <a:rPr lang="en-US" b="1" dirty="0"/>
              <a:t>Do not use ice</a:t>
            </a:r>
            <a:r>
              <a:rPr lang="en-US" dirty="0"/>
              <a:t> or very cold water as it may cause further damage to the tissue.</a:t>
            </a:r>
            <a:endParaRPr lang="en-US" dirty="0"/>
          </a:p>
          <a:p>
            <a:pPr lvl="1"/>
            <a:r>
              <a:rPr lang="en-US" b="1" dirty="0"/>
              <a:t>For larger burns</a:t>
            </a:r>
            <a:r>
              <a:rPr lang="en-US" dirty="0"/>
              <a:t>, if water isn’t available, use </a:t>
            </a:r>
            <a:r>
              <a:rPr lang="en-US" b="1" dirty="0"/>
              <a:t>wet cloths or towels</a:t>
            </a:r>
            <a:r>
              <a:rPr lang="en-US" dirty="0"/>
              <a:t> to gently cool the area.</a:t>
            </a:r>
            <a:endParaRPr lang="en-US" dirty="0"/>
          </a:p>
          <a:p>
            <a:r>
              <a:rPr lang="en-US" b="1" dirty="0"/>
              <a:t>For severe burns (3rd degree)</a:t>
            </a:r>
            <a:r>
              <a:rPr lang="en-US" dirty="0"/>
              <a:t>, </a:t>
            </a:r>
            <a:r>
              <a:rPr lang="en-US" b="1" dirty="0"/>
              <a:t>do not</a:t>
            </a:r>
            <a:r>
              <a:rPr lang="en-US" dirty="0"/>
              <a:t> apply water. Instead, </a:t>
            </a:r>
            <a:r>
              <a:rPr lang="en-US" b="1" dirty="0"/>
              <a:t>cover the burn with a clean, non-stick cloth or sterile dressing</a:t>
            </a:r>
            <a:r>
              <a:rPr lang="en-US" dirty="0"/>
              <a:t> (e.g., clean sheet, towel, or burn dressing).</a:t>
            </a:r>
            <a:endParaRPr lang="en-US" dirty="0"/>
          </a:p>
          <a:p>
            <a:pPr lvl="1"/>
            <a:r>
              <a:rPr lang="en-US" dirty="0"/>
              <a:t>If available, use a </a:t>
            </a:r>
            <a:r>
              <a:rPr lang="en-US" b="1" dirty="0"/>
              <a:t>burn dressing</a:t>
            </a:r>
            <a:r>
              <a:rPr lang="en-US" dirty="0"/>
              <a:t> or </a:t>
            </a:r>
            <a:r>
              <a:rPr lang="en-US" b="1" dirty="0"/>
              <a:t>sterile bandage</a:t>
            </a:r>
            <a:r>
              <a:rPr lang="en-US" dirty="0"/>
              <a:t>.</a:t>
            </a:r>
            <a:endParaRPr lang="en-US" dirty="0"/>
          </a:p>
          <a:p>
            <a:endParaRPr lang="x-none"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5. Protect the Burned Area</a:t>
            </a:r>
            <a:br>
              <a:rPr lang="en-US" b="1" dirty="0"/>
            </a:br>
            <a:endParaRPr lang="x-none" dirty="0"/>
          </a:p>
        </p:txBody>
      </p:sp>
      <p:sp>
        <p:nvSpPr>
          <p:cNvPr id="3" name="Content Placeholder 2"/>
          <p:cNvSpPr>
            <a:spLocks noGrp="1"/>
          </p:cNvSpPr>
          <p:nvPr>
            <p:ph idx="1"/>
          </p:nvPr>
        </p:nvSpPr>
        <p:spPr/>
        <p:txBody>
          <a:bodyPr>
            <a:normAutofit lnSpcReduction="10000"/>
          </a:bodyPr>
          <a:lstStyle/>
          <a:p>
            <a:r>
              <a:rPr lang="en-US" b="1" dirty="0"/>
              <a:t>Do not break blisters</a:t>
            </a:r>
            <a:r>
              <a:rPr lang="en-US" dirty="0"/>
              <a:t> for 2nd-degree burns, as they help protect the underlying tissue.</a:t>
            </a:r>
            <a:endParaRPr lang="en-US" dirty="0"/>
          </a:p>
          <a:p>
            <a:r>
              <a:rPr lang="en-US" b="1" dirty="0"/>
              <a:t>Cover the burn with a clean, non-stick bandage</a:t>
            </a:r>
            <a:r>
              <a:rPr lang="en-US" dirty="0"/>
              <a:t> to reduce pain and prevent infection.</a:t>
            </a:r>
            <a:endParaRPr lang="en-US" dirty="0"/>
          </a:p>
          <a:p>
            <a:r>
              <a:rPr lang="en-US" b="1" dirty="0"/>
              <a:t>Avoid applying ointments, butter, or creams</a:t>
            </a:r>
            <a:r>
              <a:rPr lang="en-US" dirty="0"/>
              <a:t>, as they can trap heat and cause infection.</a:t>
            </a:r>
            <a:endParaRPr lang="en-US" dirty="0"/>
          </a:p>
          <a:p>
            <a:r>
              <a:rPr lang="en-US" b="1" dirty="0"/>
              <a:t>Keep the victim warm</a:t>
            </a:r>
            <a:r>
              <a:rPr lang="en-US" dirty="0"/>
              <a:t>: After cooling, ensure the person is kept warm to prevent shock, but avoid overheating.</a:t>
            </a:r>
            <a:endParaRPr lang="en-US" dirty="0"/>
          </a:p>
          <a:p>
            <a:endParaRPr lang="x-non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r>
              <a:rPr lang="en-US"/>
              <a:t>QUALITIES OF A GOOD FIRST AIDER</a:t>
            </a:r>
            <a:endParaRPr lang="en-US"/>
          </a:p>
        </p:txBody>
      </p:sp>
      <p:sp>
        <p:nvSpPr>
          <p:cNvPr id="28675" name="Rectangle 3"/>
          <p:cNvSpPr>
            <a:spLocks noGrp="1" noChangeArrowheads="1"/>
          </p:cNvSpPr>
          <p:nvPr>
            <p:ph type="body" idx="1"/>
          </p:nvPr>
        </p:nvSpPr>
        <p:spPr/>
        <p:txBody>
          <a:bodyPr>
            <a:normAutofit fontScale="85000" lnSpcReduction="20000"/>
          </a:bodyPr>
          <a:lstStyle/>
          <a:p>
            <a:pPr>
              <a:lnSpc>
                <a:spcPct val="80000"/>
              </a:lnSpc>
            </a:pPr>
            <a:r>
              <a:rPr lang="en-US" sz="2800" dirty="0"/>
              <a:t>Should have common senses</a:t>
            </a:r>
            <a:endParaRPr lang="en-US" sz="2800" dirty="0"/>
          </a:p>
          <a:p>
            <a:pPr>
              <a:lnSpc>
                <a:spcPct val="80000"/>
              </a:lnSpc>
            </a:pPr>
            <a:r>
              <a:rPr lang="en-US" sz="2800" dirty="0"/>
              <a:t>Be observant</a:t>
            </a:r>
            <a:endParaRPr lang="en-US" sz="2800" dirty="0"/>
          </a:p>
          <a:p>
            <a:pPr>
              <a:lnSpc>
                <a:spcPct val="80000"/>
              </a:lnSpc>
            </a:pPr>
            <a:r>
              <a:rPr lang="en-US" sz="2800" dirty="0"/>
              <a:t>Be resourceful-make best use of what you have at hand</a:t>
            </a:r>
            <a:endParaRPr lang="en-US" sz="2800" dirty="0"/>
          </a:p>
          <a:p>
            <a:pPr>
              <a:lnSpc>
                <a:spcPct val="80000"/>
              </a:lnSpc>
            </a:pPr>
            <a:r>
              <a:rPr lang="en-US" sz="2800" dirty="0"/>
              <a:t>Be gentle</a:t>
            </a:r>
            <a:endParaRPr lang="en-US" sz="2800" dirty="0"/>
          </a:p>
          <a:p>
            <a:pPr>
              <a:lnSpc>
                <a:spcPct val="80000"/>
              </a:lnSpc>
            </a:pPr>
            <a:r>
              <a:rPr lang="en-US" sz="2800" dirty="0"/>
              <a:t>Be tactful</a:t>
            </a:r>
            <a:endParaRPr lang="en-US" sz="2800" dirty="0"/>
          </a:p>
          <a:p>
            <a:pPr>
              <a:lnSpc>
                <a:spcPct val="80000"/>
              </a:lnSpc>
            </a:pPr>
            <a:r>
              <a:rPr lang="en-US" sz="2800" dirty="0"/>
              <a:t>Confident</a:t>
            </a:r>
            <a:endParaRPr lang="en-US" sz="2800" dirty="0"/>
          </a:p>
          <a:p>
            <a:pPr>
              <a:lnSpc>
                <a:spcPct val="80000"/>
              </a:lnSpc>
            </a:pPr>
            <a:r>
              <a:rPr lang="en-US" sz="2800" dirty="0"/>
              <a:t>Be sympathetic /empathetic</a:t>
            </a:r>
            <a:endParaRPr lang="en-US" sz="2800" dirty="0"/>
          </a:p>
          <a:p>
            <a:pPr>
              <a:lnSpc>
                <a:spcPct val="80000"/>
              </a:lnSpc>
            </a:pPr>
            <a:r>
              <a:rPr lang="en-US" sz="2800" dirty="0"/>
              <a:t>Should not discriminate</a:t>
            </a:r>
            <a:endParaRPr lang="en-US" sz="2800" dirty="0"/>
          </a:p>
          <a:p>
            <a:pPr>
              <a:lnSpc>
                <a:spcPct val="80000"/>
              </a:lnSpc>
            </a:pPr>
            <a:r>
              <a:rPr lang="en-US" sz="2800" dirty="0" err="1"/>
              <a:t>percevere</a:t>
            </a:r>
            <a:endParaRPr lang="en-US" sz="2800" dirty="0"/>
          </a:p>
          <a:p>
            <a:pPr>
              <a:lnSpc>
                <a:spcPct val="80000"/>
              </a:lnSpc>
            </a:pPr>
            <a:endParaRPr lang="en-US" sz="2800"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6. Position the Victim</a:t>
            </a:r>
            <a:br>
              <a:rPr lang="en-US" b="1" dirty="0"/>
            </a:br>
            <a:endParaRPr lang="x-none" dirty="0"/>
          </a:p>
        </p:txBody>
      </p:sp>
      <p:sp>
        <p:nvSpPr>
          <p:cNvPr id="3" name="Content Placeholder 2"/>
          <p:cNvSpPr>
            <a:spLocks noGrp="1"/>
          </p:cNvSpPr>
          <p:nvPr>
            <p:ph idx="1"/>
          </p:nvPr>
        </p:nvSpPr>
        <p:spPr/>
        <p:txBody>
          <a:bodyPr>
            <a:normAutofit/>
          </a:bodyPr>
          <a:lstStyle/>
          <a:p>
            <a:r>
              <a:rPr lang="en-US" b="1" dirty="0"/>
              <a:t>For 1st or 2nd-degree burns</a:t>
            </a:r>
            <a:r>
              <a:rPr lang="en-US" dirty="0"/>
              <a:t> on limbs, elevate the affected arm or leg to reduce swelling.</a:t>
            </a:r>
            <a:endParaRPr lang="en-US" dirty="0"/>
          </a:p>
          <a:p>
            <a:r>
              <a:rPr lang="en-US" b="1" dirty="0"/>
              <a:t>For severe burns</a:t>
            </a:r>
            <a:r>
              <a:rPr lang="en-US" dirty="0"/>
              <a:t>, position the victim in a </a:t>
            </a:r>
            <a:r>
              <a:rPr lang="en-US" b="1" dirty="0"/>
              <a:t>comfortable and safe position</a:t>
            </a:r>
            <a:r>
              <a:rPr lang="en-US" dirty="0"/>
              <a:t> that minimizes strain on the body. Lay the victim flat if they are feeling faint or dizzy.</a:t>
            </a:r>
            <a:endParaRPr lang="en-US" dirty="0"/>
          </a:p>
          <a:p>
            <a:r>
              <a:rPr lang="en-US" b="1" dirty="0"/>
              <a:t>If the victim is in shock</a:t>
            </a:r>
            <a:r>
              <a:rPr lang="en-US" dirty="0"/>
              <a:t> (cold, clammy skin, rapid breathing, confusion), lay them flat, elevate their feet, and keep them warm.</a:t>
            </a:r>
            <a:endParaRPr lang="en-US" dirty="0"/>
          </a:p>
          <a:p>
            <a:endParaRPr lang="x-none"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7. Monitor the Victim</a:t>
            </a:r>
            <a:br>
              <a:rPr lang="en-US" b="1" dirty="0"/>
            </a:br>
            <a:endParaRPr lang="x-none" dirty="0"/>
          </a:p>
        </p:txBody>
      </p:sp>
      <p:sp>
        <p:nvSpPr>
          <p:cNvPr id="3" name="Content Placeholder 2"/>
          <p:cNvSpPr>
            <a:spLocks noGrp="1"/>
          </p:cNvSpPr>
          <p:nvPr>
            <p:ph idx="1"/>
          </p:nvPr>
        </p:nvSpPr>
        <p:spPr/>
        <p:txBody>
          <a:bodyPr>
            <a:normAutofit/>
          </a:bodyPr>
          <a:lstStyle/>
          <a:p>
            <a:r>
              <a:rPr lang="en-US" b="1" dirty="0"/>
              <a:t>Monitor for signs of shock</a:t>
            </a:r>
            <a:r>
              <a:rPr lang="en-US" dirty="0"/>
              <a:t>, such as:</a:t>
            </a:r>
            <a:endParaRPr lang="en-US" dirty="0"/>
          </a:p>
          <a:p>
            <a:pPr lvl="1"/>
            <a:r>
              <a:rPr lang="en-US" dirty="0"/>
              <a:t>Pale or cold skin</a:t>
            </a:r>
            <a:endParaRPr lang="en-US" dirty="0"/>
          </a:p>
          <a:p>
            <a:pPr lvl="1"/>
            <a:r>
              <a:rPr lang="en-US" dirty="0"/>
              <a:t>Weak or rapid pulse</a:t>
            </a:r>
            <a:endParaRPr lang="en-US" dirty="0"/>
          </a:p>
          <a:p>
            <a:pPr lvl="1"/>
            <a:r>
              <a:rPr lang="en-US" dirty="0"/>
              <a:t>Shallow breathing</a:t>
            </a:r>
            <a:endParaRPr lang="en-US" dirty="0"/>
          </a:p>
          <a:p>
            <a:pPr lvl="1"/>
            <a:r>
              <a:rPr lang="en-US" dirty="0"/>
              <a:t>Confusion or fainting</a:t>
            </a:r>
            <a:endParaRPr lang="en-US" dirty="0"/>
          </a:p>
          <a:p>
            <a:r>
              <a:rPr lang="en-US" b="1" dirty="0"/>
              <a:t>If the victim becomes unconscious and is not breathing</a:t>
            </a:r>
            <a:r>
              <a:rPr lang="en-US" dirty="0"/>
              <a:t>, begin </a:t>
            </a:r>
            <a:r>
              <a:rPr lang="en-US" b="1" dirty="0"/>
              <a:t>CPR</a:t>
            </a:r>
            <a:r>
              <a:rPr lang="en-US" dirty="0"/>
              <a:t> if trained, and continue until emergency responders arrive.</a:t>
            </a:r>
            <a:endParaRPr lang="en-US" dirty="0"/>
          </a:p>
          <a:p>
            <a:endParaRPr lang="x-none"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8. Provide Pain Relief (If Possible)</a:t>
            </a:r>
            <a:br>
              <a:rPr lang="en-US" b="1" dirty="0"/>
            </a:br>
            <a:endParaRPr lang="x-none" dirty="0"/>
          </a:p>
        </p:txBody>
      </p:sp>
      <p:sp>
        <p:nvSpPr>
          <p:cNvPr id="3" name="Content Placeholder 2"/>
          <p:cNvSpPr>
            <a:spLocks noGrp="1"/>
          </p:cNvSpPr>
          <p:nvPr>
            <p:ph idx="1"/>
          </p:nvPr>
        </p:nvSpPr>
        <p:spPr/>
        <p:txBody>
          <a:bodyPr/>
          <a:lstStyle/>
          <a:p>
            <a:r>
              <a:rPr lang="en-US" dirty="0"/>
              <a:t>For minor burns, the victim may benefit from over-the-counter </a:t>
            </a:r>
            <a:r>
              <a:rPr lang="en-US" b="1" dirty="0"/>
              <a:t>pain relievers</a:t>
            </a:r>
            <a:r>
              <a:rPr lang="en-US" dirty="0"/>
              <a:t> such as ibuprofen or acetaminophen (if they are conscious and able to swallow).</a:t>
            </a:r>
            <a:endParaRPr lang="en-US" dirty="0"/>
          </a:p>
          <a:p>
            <a:r>
              <a:rPr lang="en-US" b="1" dirty="0"/>
              <a:t>Avoid giving them fluids</a:t>
            </a:r>
            <a:r>
              <a:rPr lang="en-US" dirty="0"/>
              <a:t> that are too hot or too cold, as this can worsen the shock.</a:t>
            </a:r>
            <a:endParaRPr lang="en-US" dirty="0"/>
          </a:p>
          <a:p>
            <a:endParaRPr lang="x-none"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9. Do Not</a:t>
            </a:r>
            <a:br>
              <a:rPr lang="en-US" b="1" dirty="0"/>
            </a:br>
            <a:endParaRPr lang="x-none" dirty="0"/>
          </a:p>
        </p:txBody>
      </p:sp>
      <p:sp>
        <p:nvSpPr>
          <p:cNvPr id="3" name="Content Placeholder 2"/>
          <p:cNvSpPr>
            <a:spLocks noGrp="1"/>
          </p:cNvSpPr>
          <p:nvPr>
            <p:ph idx="1"/>
          </p:nvPr>
        </p:nvSpPr>
        <p:spPr/>
        <p:txBody>
          <a:bodyPr>
            <a:normAutofit lnSpcReduction="10000"/>
          </a:bodyPr>
          <a:lstStyle/>
          <a:p>
            <a:r>
              <a:rPr lang="en-US" b="1" dirty="0"/>
              <a:t>Do not remove burned clothing</a:t>
            </a:r>
            <a:r>
              <a:rPr lang="en-US" dirty="0"/>
              <a:t> unless it is on fire. </a:t>
            </a:r>
            <a:r>
              <a:rPr lang="en-US" b="1" dirty="0"/>
              <a:t>Cut around clothing</a:t>
            </a:r>
            <a:r>
              <a:rPr lang="en-US" dirty="0"/>
              <a:t> if necessary, but do not pull it off if it’s stuck to the burn.</a:t>
            </a:r>
            <a:endParaRPr lang="en-US" dirty="0"/>
          </a:p>
          <a:p>
            <a:r>
              <a:rPr lang="en-US" b="1" dirty="0"/>
              <a:t>Do not apply ice or very cold water</a:t>
            </a:r>
            <a:r>
              <a:rPr lang="en-US" dirty="0"/>
              <a:t> to severe burns (3rd-degree burns).</a:t>
            </a:r>
            <a:endParaRPr lang="en-US" dirty="0"/>
          </a:p>
          <a:p>
            <a:r>
              <a:rPr lang="en-US" b="1" dirty="0"/>
              <a:t>Do not pop blisters</a:t>
            </a:r>
            <a:r>
              <a:rPr lang="en-US" dirty="0"/>
              <a:t>.</a:t>
            </a:r>
            <a:endParaRPr lang="en-US" dirty="0"/>
          </a:p>
          <a:p>
            <a:r>
              <a:rPr lang="en-US" b="1" dirty="0"/>
              <a:t>Do not apply greasy substances</a:t>
            </a:r>
            <a:r>
              <a:rPr lang="en-US" dirty="0"/>
              <a:t> like butter, oil, or ointments.</a:t>
            </a:r>
            <a:endParaRPr lang="en-US" dirty="0"/>
          </a:p>
          <a:p>
            <a:r>
              <a:rPr lang="en-US" b="1" dirty="0"/>
              <a:t>Do not attempt to remove burned jewelry</a:t>
            </a:r>
            <a:r>
              <a:rPr lang="en-US" dirty="0"/>
              <a:t> unless it is very easy to do so (burned jewelry can constrict and cause further damage).</a:t>
            </a:r>
            <a:endParaRPr lang="en-US" dirty="0"/>
          </a:p>
          <a:p>
            <a:endParaRPr lang="x-none"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10. Get Professional Help</a:t>
            </a:r>
            <a:br>
              <a:rPr lang="en-US" b="1" dirty="0"/>
            </a:br>
            <a:endParaRPr lang="x-none" dirty="0"/>
          </a:p>
        </p:txBody>
      </p:sp>
      <p:sp>
        <p:nvSpPr>
          <p:cNvPr id="3" name="Content Placeholder 2"/>
          <p:cNvSpPr>
            <a:spLocks noGrp="1"/>
          </p:cNvSpPr>
          <p:nvPr>
            <p:ph idx="1"/>
          </p:nvPr>
        </p:nvSpPr>
        <p:spPr/>
        <p:txBody>
          <a:bodyPr/>
          <a:lstStyle/>
          <a:p>
            <a:r>
              <a:rPr lang="en-US" dirty="0"/>
              <a:t>Even if the burn appears to be minor, it’s important to get medical attention to </a:t>
            </a:r>
            <a:r>
              <a:rPr lang="en-US" b="1" dirty="0"/>
              <a:t>ensure proper care</a:t>
            </a:r>
            <a:r>
              <a:rPr lang="en-US" dirty="0"/>
              <a:t> and to check for </a:t>
            </a:r>
            <a:r>
              <a:rPr lang="en-US" b="1" dirty="0"/>
              <a:t>infection risk</a:t>
            </a:r>
            <a:r>
              <a:rPr lang="en-US" dirty="0"/>
              <a:t>.</a:t>
            </a:r>
            <a:endParaRPr lang="en-US" dirty="0"/>
          </a:p>
          <a:p>
            <a:r>
              <a:rPr lang="en-US" b="1" dirty="0"/>
              <a:t>Severe burns</a:t>
            </a:r>
            <a:r>
              <a:rPr lang="en-US" dirty="0"/>
              <a:t> or burns affecting large areas of the body, the face, airway, or sensitive areas need </a:t>
            </a:r>
            <a:r>
              <a:rPr lang="en-US" b="1" dirty="0"/>
              <a:t>immediate professional care</a:t>
            </a:r>
            <a:r>
              <a:rPr lang="en-US" dirty="0"/>
              <a:t>.</a:t>
            </a:r>
            <a:endParaRPr lang="en-US" dirty="0"/>
          </a:p>
          <a:p>
            <a:endParaRPr lang="x-none"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Special Considerations</a:t>
            </a:r>
            <a:endParaRPr lang="x-none" dirty="0"/>
          </a:p>
        </p:txBody>
      </p:sp>
      <p:sp>
        <p:nvSpPr>
          <p:cNvPr id="3" name="Content Placeholder 2"/>
          <p:cNvSpPr>
            <a:spLocks noGrp="1"/>
          </p:cNvSpPr>
          <p:nvPr>
            <p:ph idx="1"/>
          </p:nvPr>
        </p:nvSpPr>
        <p:spPr/>
        <p:txBody>
          <a:bodyPr>
            <a:normAutofit/>
          </a:bodyPr>
          <a:lstStyle/>
          <a:p>
            <a:r>
              <a:rPr lang="en-US" b="1" dirty="0"/>
              <a:t>Chemical Burns</a:t>
            </a:r>
            <a:r>
              <a:rPr lang="en-US" dirty="0"/>
              <a:t>: Flush the skin with </a:t>
            </a:r>
            <a:r>
              <a:rPr lang="en-US" b="1" dirty="0"/>
              <a:t>large amounts of water</a:t>
            </a:r>
            <a:r>
              <a:rPr lang="en-US" dirty="0"/>
              <a:t> for at least </a:t>
            </a:r>
            <a:r>
              <a:rPr lang="en-US" b="1" dirty="0"/>
              <a:t>20 minutes</a:t>
            </a:r>
            <a:r>
              <a:rPr lang="en-US" dirty="0"/>
              <a:t>. Be sure to remove contaminated clothing and avoid inhaling toxic fumes.</a:t>
            </a:r>
            <a:endParaRPr lang="en-US" dirty="0"/>
          </a:p>
          <a:p>
            <a:r>
              <a:rPr lang="en-US" b="1" dirty="0"/>
              <a:t>Electrical Burns</a:t>
            </a:r>
            <a:r>
              <a:rPr lang="en-US" dirty="0"/>
              <a:t>: Ensure the victim is </a:t>
            </a:r>
            <a:r>
              <a:rPr lang="en-US" b="1" dirty="0"/>
              <a:t>no longer in contact</a:t>
            </a:r>
            <a:r>
              <a:rPr lang="en-US" dirty="0"/>
              <a:t> with the electrical source (turn off power if safe to do so). Do not touch the victim directly if they are still in contact with electricity. Electrical burns may cause </a:t>
            </a:r>
            <a:r>
              <a:rPr lang="en-US" b="1" dirty="0"/>
              <a:t>internal injuries</a:t>
            </a:r>
            <a:r>
              <a:rPr lang="en-US" dirty="0"/>
              <a:t>, so the victim should seek immediate medical attention.</a:t>
            </a:r>
            <a:endParaRPr lang="en-US" dirty="0"/>
          </a:p>
          <a:p>
            <a:endParaRPr lang="x-none"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Summary Checklist:</a:t>
            </a:r>
            <a:br>
              <a:rPr lang="en-US" b="1" dirty="0"/>
            </a:br>
            <a:endParaRPr lang="x-none" dirty="0"/>
          </a:p>
        </p:txBody>
      </p:sp>
      <p:sp>
        <p:nvSpPr>
          <p:cNvPr id="3" name="Content Placeholder 2"/>
          <p:cNvSpPr>
            <a:spLocks noGrp="1"/>
          </p:cNvSpPr>
          <p:nvPr>
            <p:ph idx="1"/>
          </p:nvPr>
        </p:nvSpPr>
        <p:spPr/>
        <p:txBody>
          <a:bodyPr>
            <a:normAutofit fontScale="85000" lnSpcReduction="10000"/>
          </a:bodyPr>
          <a:lstStyle/>
          <a:p>
            <a:r>
              <a:rPr lang="en-US" b="1" dirty="0"/>
              <a:t>Ensure safety</a:t>
            </a:r>
            <a:r>
              <a:rPr lang="en-US" dirty="0"/>
              <a:t>: Remove the person from the source of the burn.</a:t>
            </a:r>
            <a:endParaRPr lang="en-US" dirty="0"/>
          </a:p>
          <a:p>
            <a:r>
              <a:rPr lang="en-US" b="1" dirty="0"/>
              <a:t>Assess burn severity</a:t>
            </a:r>
            <a:r>
              <a:rPr lang="en-US" dirty="0"/>
              <a:t>: 1st, 2nd, or 3rd degree.</a:t>
            </a:r>
            <a:endParaRPr lang="en-US" dirty="0"/>
          </a:p>
          <a:p>
            <a:r>
              <a:rPr lang="en-US" b="1" dirty="0"/>
              <a:t>Call 911</a:t>
            </a:r>
            <a:r>
              <a:rPr lang="en-US" dirty="0"/>
              <a:t> for severe burns or if the burn affects sensitive areas (face, hands, feet).</a:t>
            </a:r>
            <a:endParaRPr lang="en-US" dirty="0"/>
          </a:p>
          <a:p>
            <a:r>
              <a:rPr lang="en-US" b="1" dirty="0"/>
              <a:t>Cool minor burns</a:t>
            </a:r>
            <a:r>
              <a:rPr lang="en-US" dirty="0"/>
              <a:t> with running water (10–20 minutes).</a:t>
            </a:r>
            <a:endParaRPr lang="en-US" dirty="0"/>
          </a:p>
          <a:p>
            <a:r>
              <a:rPr lang="en-US" b="1" dirty="0"/>
              <a:t>Cover severe burns</a:t>
            </a:r>
            <a:r>
              <a:rPr lang="en-US" dirty="0"/>
              <a:t> with a clean cloth or sterile dressing.</a:t>
            </a:r>
            <a:endParaRPr lang="en-US" dirty="0"/>
          </a:p>
          <a:p>
            <a:r>
              <a:rPr lang="en-US" b="1" dirty="0"/>
              <a:t>Protect the burn from infection</a:t>
            </a:r>
            <a:r>
              <a:rPr lang="en-US" dirty="0"/>
              <a:t> (do not break blisters).</a:t>
            </a:r>
            <a:endParaRPr lang="en-US" dirty="0"/>
          </a:p>
          <a:p>
            <a:r>
              <a:rPr lang="en-US" b="1" dirty="0"/>
              <a:t>Monitor for shock</a:t>
            </a:r>
            <a:r>
              <a:rPr lang="en-US" dirty="0"/>
              <a:t> and treat accordingly.</a:t>
            </a:r>
            <a:endParaRPr lang="en-US" dirty="0"/>
          </a:p>
          <a:p>
            <a:r>
              <a:rPr lang="en-US" b="1" dirty="0"/>
              <a:t>Seek medical help</a:t>
            </a:r>
            <a:r>
              <a:rPr lang="en-US" dirty="0"/>
              <a:t> for all but the most minor burns.</a:t>
            </a:r>
            <a:endParaRPr lang="en-US" dirty="0"/>
          </a:p>
          <a:p>
            <a:endParaRPr lang="x-none"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Assisting a client who has suffered a </a:t>
            </a:r>
            <a:r>
              <a:rPr lang="en-US" b="1" dirty="0"/>
              <a:t>stroke</a:t>
            </a:r>
            <a:endParaRPr lang="x-none" dirty="0"/>
          </a:p>
        </p:txBody>
      </p:sp>
      <p:sp>
        <p:nvSpPr>
          <p:cNvPr id="3" name="Content Placeholder 2"/>
          <p:cNvSpPr>
            <a:spLocks noGrp="1"/>
          </p:cNvSpPr>
          <p:nvPr>
            <p:ph idx="1"/>
          </p:nvPr>
        </p:nvSpPr>
        <p:spPr/>
        <p:txBody>
          <a:bodyPr/>
          <a:lstStyle/>
          <a:p>
            <a:r>
              <a:rPr lang="en-US" dirty="0"/>
              <a:t>When assisting a client who has suffered a </a:t>
            </a:r>
            <a:r>
              <a:rPr lang="en-US" b="1" dirty="0"/>
              <a:t>stroke</a:t>
            </a:r>
            <a:r>
              <a:rPr lang="en-US" dirty="0"/>
              <a:t>, it is critical to act quickly and efficiently. A stroke is a medical emergency where blood flow to the brain is interrupted, causing brain cells to become damaged or die. Immediate action can minimize damage and improve the chances of recovery.</a:t>
            </a:r>
            <a:endParaRPr lang="x-none"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 Recognize the Signs of a Stroke</a:t>
            </a:r>
            <a:br>
              <a:rPr lang="en-US" b="1" dirty="0"/>
            </a:br>
            <a:endParaRPr lang="x-none" dirty="0"/>
          </a:p>
        </p:txBody>
      </p:sp>
      <p:sp>
        <p:nvSpPr>
          <p:cNvPr id="3" name="Content Placeholder 2"/>
          <p:cNvSpPr>
            <a:spLocks noGrp="1"/>
          </p:cNvSpPr>
          <p:nvPr>
            <p:ph idx="1"/>
          </p:nvPr>
        </p:nvSpPr>
        <p:spPr/>
        <p:txBody>
          <a:bodyPr>
            <a:normAutofit fontScale="92500" lnSpcReduction="20000"/>
          </a:bodyPr>
          <a:lstStyle/>
          <a:p>
            <a:r>
              <a:rPr lang="en-US" dirty="0"/>
              <a:t>The </a:t>
            </a:r>
            <a:r>
              <a:rPr lang="en-US" b="1" dirty="0"/>
              <a:t>FAST</a:t>
            </a:r>
            <a:r>
              <a:rPr lang="en-US" dirty="0"/>
              <a:t> method is a quick and easy way to identify a stroke:</a:t>
            </a:r>
            <a:endParaRPr lang="en-US" dirty="0"/>
          </a:p>
          <a:p>
            <a:r>
              <a:rPr lang="en-US" b="1" dirty="0"/>
              <a:t>F</a:t>
            </a:r>
            <a:r>
              <a:rPr lang="en-US" dirty="0"/>
              <a:t> – </a:t>
            </a:r>
            <a:r>
              <a:rPr lang="en-US" b="1" dirty="0"/>
              <a:t>Face drooping</a:t>
            </a:r>
            <a:r>
              <a:rPr lang="en-US" dirty="0"/>
              <a:t>: Ask the person to smile. Does one side of the face droop or feel numb?</a:t>
            </a:r>
            <a:endParaRPr lang="en-US" dirty="0"/>
          </a:p>
          <a:p>
            <a:r>
              <a:rPr lang="en-US" b="1" dirty="0"/>
              <a:t>A</a:t>
            </a:r>
            <a:r>
              <a:rPr lang="en-US" dirty="0"/>
              <a:t> – </a:t>
            </a:r>
            <a:r>
              <a:rPr lang="en-US" b="1" dirty="0"/>
              <a:t>Arm weakness</a:t>
            </a:r>
            <a:r>
              <a:rPr lang="en-US" dirty="0"/>
              <a:t>: Ask the person to raise both arms. Does one arm drift downward or feel weak?</a:t>
            </a:r>
            <a:endParaRPr lang="en-US" dirty="0"/>
          </a:p>
          <a:p>
            <a:r>
              <a:rPr lang="en-US" b="1" dirty="0"/>
              <a:t>S</a:t>
            </a:r>
            <a:r>
              <a:rPr lang="en-US" dirty="0"/>
              <a:t> – </a:t>
            </a:r>
            <a:r>
              <a:rPr lang="en-US" b="1" dirty="0"/>
              <a:t>Speech difficulty</a:t>
            </a:r>
            <a:r>
              <a:rPr lang="en-US" dirty="0"/>
              <a:t>: Ask the person to repeat a simple sentence. Is their speech slurred or strange?</a:t>
            </a:r>
            <a:endParaRPr lang="en-US" dirty="0"/>
          </a:p>
          <a:p>
            <a:r>
              <a:rPr lang="en-US" b="1" dirty="0"/>
              <a:t>T</a:t>
            </a:r>
            <a:r>
              <a:rPr lang="en-US" dirty="0"/>
              <a:t> – </a:t>
            </a:r>
            <a:r>
              <a:rPr lang="en-US" b="1" dirty="0"/>
              <a:t>Time to call emergency services</a:t>
            </a:r>
            <a:r>
              <a:rPr lang="en-US" dirty="0"/>
              <a:t>: If any of these signs are present, call </a:t>
            </a:r>
            <a:r>
              <a:rPr lang="en-US" b="1" dirty="0"/>
              <a:t>911</a:t>
            </a:r>
            <a:r>
              <a:rPr lang="en-US" dirty="0"/>
              <a:t> immediately. Time is critical.</a:t>
            </a:r>
            <a:endParaRPr lang="en-US" dirty="0"/>
          </a:p>
          <a:p>
            <a:endParaRPr lang="x-none"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2. Call Emergency Services Immediately</a:t>
            </a:r>
            <a:br>
              <a:rPr lang="en-US" b="1" dirty="0"/>
            </a:br>
            <a:endParaRPr lang="x-none" dirty="0"/>
          </a:p>
        </p:txBody>
      </p:sp>
      <p:sp>
        <p:nvSpPr>
          <p:cNvPr id="3" name="Content Placeholder 2"/>
          <p:cNvSpPr>
            <a:spLocks noGrp="1"/>
          </p:cNvSpPr>
          <p:nvPr>
            <p:ph idx="1"/>
          </p:nvPr>
        </p:nvSpPr>
        <p:spPr/>
        <p:txBody>
          <a:bodyPr>
            <a:normAutofit lnSpcReduction="10000"/>
          </a:bodyPr>
          <a:lstStyle/>
          <a:p>
            <a:r>
              <a:rPr lang="en-US" b="1" dirty="0"/>
              <a:t>Call 911 (or your local emergency number)</a:t>
            </a:r>
            <a:r>
              <a:rPr lang="en-US" dirty="0"/>
              <a:t> right away if you suspect a stroke.</a:t>
            </a:r>
            <a:endParaRPr lang="en-US" dirty="0"/>
          </a:p>
          <a:p>
            <a:pPr lvl="1"/>
            <a:r>
              <a:rPr lang="en-US" dirty="0"/>
              <a:t>Provide </a:t>
            </a:r>
            <a:r>
              <a:rPr lang="en-US" b="1" dirty="0"/>
              <a:t>clear information</a:t>
            </a:r>
            <a:r>
              <a:rPr lang="en-US" dirty="0"/>
              <a:t>:</a:t>
            </a:r>
            <a:endParaRPr lang="en-US" dirty="0"/>
          </a:p>
          <a:p>
            <a:pPr lvl="2"/>
            <a:r>
              <a:rPr lang="en-US" dirty="0"/>
              <a:t>The person’s symptoms (e.g., drooping face, weakness, slurred speech)</a:t>
            </a:r>
            <a:endParaRPr lang="en-US" dirty="0"/>
          </a:p>
          <a:p>
            <a:pPr lvl="2"/>
            <a:r>
              <a:rPr lang="en-US" dirty="0"/>
              <a:t>The time when the symptoms started (if known).</a:t>
            </a:r>
            <a:endParaRPr lang="en-US" dirty="0"/>
          </a:p>
          <a:p>
            <a:pPr lvl="2"/>
            <a:r>
              <a:rPr lang="en-US" dirty="0"/>
              <a:t>Any </a:t>
            </a:r>
            <a:r>
              <a:rPr lang="en-US" b="1" dirty="0"/>
              <a:t>medical history</a:t>
            </a:r>
            <a:r>
              <a:rPr lang="en-US" dirty="0"/>
              <a:t> (e.g., if the person has had strokes before, or any heart conditions).</a:t>
            </a:r>
            <a:endParaRPr lang="en-US" dirty="0"/>
          </a:p>
          <a:p>
            <a:r>
              <a:rPr lang="en-US" b="1" dirty="0"/>
              <a:t>Time-sensitive treatment</a:t>
            </a:r>
            <a:r>
              <a:rPr lang="en-US" dirty="0"/>
              <a:t> is crucial. The faster medical help arrives, the better the outcome.</a:t>
            </a:r>
            <a:endParaRPr lang="en-US" dirty="0"/>
          </a:p>
          <a:p>
            <a:endParaRPr lang="x-none"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First Aider Qualities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Highly trained i.e. have necessary knowledge</a:t>
            </a:r>
            <a:endParaRPr lang="en-US" dirty="0"/>
          </a:p>
          <a:p>
            <a:pPr>
              <a:buFont typeface="Wingdings" panose="05000000000000000000" pitchFamily="2" charset="2"/>
              <a:buChar char="Ø"/>
            </a:pPr>
            <a:r>
              <a:rPr lang="en-US" dirty="0"/>
              <a:t>Examined and regularly re-examined</a:t>
            </a:r>
            <a:endParaRPr lang="en-US" dirty="0"/>
          </a:p>
          <a:p>
            <a:pPr>
              <a:buFont typeface="Wingdings" panose="05000000000000000000" pitchFamily="2" charset="2"/>
              <a:buChar char="Ø"/>
            </a:pPr>
            <a:r>
              <a:rPr lang="en-US" dirty="0"/>
              <a:t>Have empathy and understanding</a:t>
            </a:r>
            <a:endParaRPr lang="en-US" dirty="0"/>
          </a:p>
          <a:p>
            <a:pPr>
              <a:buFont typeface="Wingdings" panose="05000000000000000000" pitchFamily="2" charset="2"/>
              <a:buChar char="Ø"/>
            </a:pPr>
            <a:r>
              <a:rPr lang="en-US" dirty="0"/>
              <a:t>Are up-to-date in knowledge and skill</a:t>
            </a:r>
            <a:endParaRPr lang="en-US" dirty="0"/>
          </a:p>
          <a:p>
            <a:pPr>
              <a:buFont typeface="Wingdings" panose="05000000000000000000" pitchFamily="2" charset="2"/>
              <a:buChar char="Ø"/>
            </a:pPr>
            <a:r>
              <a:rPr lang="en-US" dirty="0"/>
              <a:t>Have initiative and sense of leadership</a:t>
            </a:r>
            <a:endParaRPr lang="en-US" dirty="0"/>
          </a:p>
          <a:p>
            <a:pPr>
              <a:buFont typeface="Wingdings" panose="05000000000000000000" pitchFamily="2" charset="2"/>
              <a:buChar char="Ø"/>
            </a:pPr>
            <a:r>
              <a:rPr lang="en-US" dirty="0"/>
              <a:t>Have ability to act quickly, make decisions and improvise</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3. Stay Calm and Keep the Client Calm</a:t>
            </a:r>
            <a:br>
              <a:rPr lang="en-US" b="1" dirty="0"/>
            </a:br>
            <a:endParaRPr lang="x-none" dirty="0"/>
          </a:p>
        </p:txBody>
      </p:sp>
      <p:sp>
        <p:nvSpPr>
          <p:cNvPr id="3" name="Content Placeholder 2"/>
          <p:cNvSpPr>
            <a:spLocks noGrp="1"/>
          </p:cNvSpPr>
          <p:nvPr>
            <p:ph idx="1"/>
          </p:nvPr>
        </p:nvSpPr>
        <p:spPr/>
        <p:txBody>
          <a:bodyPr>
            <a:normAutofit fontScale="92500" lnSpcReduction="10000"/>
          </a:bodyPr>
          <a:lstStyle/>
          <a:p>
            <a:r>
              <a:rPr lang="en-US" b="1" dirty="0"/>
              <a:t>Reassure the person</a:t>
            </a:r>
            <a:r>
              <a:rPr lang="en-US" dirty="0"/>
              <a:t>: Let them know that help is on the way and that they are not alone.</a:t>
            </a:r>
            <a:endParaRPr lang="en-US" dirty="0"/>
          </a:p>
          <a:p>
            <a:r>
              <a:rPr lang="en-US" b="1" dirty="0"/>
              <a:t>Encourage them to stay calm</a:t>
            </a:r>
            <a:r>
              <a:rPr lang="en-US" dirty="0"/>
              <a:t> and try to keep them in a </a:t>
            </a:r>
            <a:r>
              <a:rPr lang="en-US" b="1" dirty="0"/>
              <a:t>comfortable position</a:t>
            </a:r>
            <a:r>
              <a:rPr lang="en-US" dirty="0"/>
              <a:t>.</a:t>
            </a:r>
            <a:endParaRPr lang="en-US" dirty="0"/>
          </a:p>
          <a:p>
            <a:pPr lvl="1"/>
            <a:r>
              <a:rPr lang="en-US" dirty="0"/>
              <a:t>Keep the person </a:t>
            </a:r>
            <a:r>
              <a:rPr lang="en-US" b="1" dirty="0"/>
              <a:t>lying down</a:t>
            </a:r>
            <a:r>
              <a:rPr lang="en-US" dirty="0"/>
              <a:t> with their head slightly elevated (about 30 degrees) unless this is uncomfortable or contraindicated (e.g., difficulty breathing).</a:t>
            </a:r>
            <a:endParaRPr lang="en-US" dirty="0"/>
          </a:p>
          <a:p>
            <a:pPr lvl="1"/>
            <a:r>
              <a:rPr lang="en-US" dirty="0"/>
              <a:t>If the person is </a:t>
            </a:r>
            <a:r>
              <a:rPr lang="en-US" b="1" dirty="0"/>
              <a:t>conscious</a:t>
            </a:r>
            <a:r>
              <a:rPr lang="en-US" dirty="0"/>
              <a:t> and able to cooperate, help them stay in a </a:t>
            </a:r>
            <a:r>
              <a:rPr lang="en-US" b="1" dirty="0"/>
              <a:t>relaxed position</a:t>
            </a:r>
            <a:r>
              <a:rPr lang="en-US" dirty="0"/>
              <a:t>.</a:t>
            </a:r>
            <a:endParaRPr lang="en-US" dirty="0"/>
          </a:p>
          <a:p>
            <a:pPr lvl="1"/>
            <a:r>
              <a:rPr lang="en-US" b="1" dirty="0"/>
              <a:t>Avoid giving food or drinks</a:t>
            </a:r>
            <a:r>
              <a:rPr lang="en-US" dirty="0"/>
              <a:t>, as swallowing may be difficult.</a:t>
            </a:r>
            <a:endParaRPr lang="en-US" dirty="0"/>
          </a:p>
          <a:p>
            <a:endParaRPr lang="x-none"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4. Monitor and Record Symptoms</a:t>
            </a:r>
            <a:br>
              <a:rPr lang="en-US" b="1" dirty="0"/>
            </a:br>
            <a:endParaRPr lang="x-none" dirty="0"/>
          </a:p>
        </p:txBody>
      </p:sp>
      <p:sp>
        <p:nvSpPr>
          <p:cNvPr id="3" name="Content Placeholder 2"/>
          <p:cNvSpPr>
            <a:spLocks noGrp="1"/>
          </p:cNvSpPr>
          <p:nvPr>
            <p:ph idx="1"/>
          </p:nvPr>
        </p:nvSpPr>
        <p:spPr/>
        <p:txBody>
          <a:bodyPr>
            <a:normAutofit/>
          </a:bodyPr>
          <a:lstStyle/>
          <a:p>
            <a:r>
              <a:rPr lang="en-US" b="1" dirty="0"/>
              <a:t>Track the onset of symptoms</a:t>
            </a:r>
            <a:r>
              <a:rPr lang="en-US" dirty="0"/>
              <a:t>: Note the exact time when the symptoms started, as </a:t>
            </a:r>
            <a:r>
              <a:rPr lang="en-US" b="1" dirty="0"/>
              <a:t>time of onset</a:t>
            </a:r>
            <a:r>
              <a:rPr lang="en-US" dirty="0"/>
              <a:t> is crucial in stroke treatment. This will help medical professionals determine what kind of treatment is needed.</a:t>
            </a:r>
            <a:endParaRPr lang="en-US" dirty="0"/>
          </a:p>
          <a:p>
            <a:r>
              <a:rPr lang="en-US" b="1" dirty="0"/>
              <a:t>Monitor the patient’s vitals</a:t>
            </a:r>
            <a:r>
              <a:rPr lang="en-US" dirty="0"/>
              <a:t>: If possible, check their </a:t>
            </a:r>
            <a:r>
              <a:rPr lang="en-US" b="1" dirty="0"/>
              <a:t>pulse</a:t>
            </a:r>
            <a:r>
              <a:rPr lang="en-US" dirty="0"/>
              <a:t> and </a:t>
            </a:r>
            <a:r>
              <a:rPr lang="en-US" b="1" dirty="0"/>
              <a:t>breathing</a:t>
            </a:r>
            <a:r>
              <a:rPr lang="en-US" dirty="0"/>
              <a:t>.</a:t>
            </a:r>
            <a:endParaRPr lang="en-US" dirty="0"/>
          </a:p>
          <a:p>
            <a:pPr lvl="1"/>
            <a:r>
              <a:rPr lang="en-US" dirty="0"/>
              <a:t>If they become </a:t>
            </a:r>
            <a:r>
              <a:rPr lang="en-US" b="1" dirty="0"/>
              <a:t>unresponsive</a:t>
            </a:r>
            <a:r>
              <a:rPr lang="en-US" dirty="0"/>
              <a:t> and stop breathing, begin </a:t>
            </a:r>
            <a:r>
              <a:rPr lang="en-US" b="1" dirty="0"/>
              <a:t>CPR</a:t>
            </a:r>
            <a:r>
              <a:rPr lang="en-US" dirty="0"/>
              <a:t> if trained.</a:t>
            </a:r>
            <a:endParaRPr lang="en-US" dirty="0"/>
          </a:p>
          <a:p>
            <a:endParaRPr lang="x-none"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5. Keep the Person Comfortable</a:t>
            </a:r>
            <a:br>
              <a:rPr lang="en-US" b="1" dirty="0"/>
            </a:br>
            <a:endParaRPr lang="x-none" dirty="0"/>
          </a:p>
        </p:txBody>
      </p:sp>
      <p:sp>
        <p:nvSpPr>
          <p:cNvPr id="3" name="Content Placeholder 2"/>
          <p:cNvSpPr>
            <a:spLocks noGrp="1"/>
          </p:cNvSpPr>
          <p:nvPr>
            <p:ph idx="1"/>
          </p:nvPr>
        </p:nvSpPr>
        <p:spPr/>
        <p:txBody>
          <a:bodyPr/>
          <a:lstStyle/>
          <a:p>
            <a:r>
              <a:rPr lang="en-US" b="1" dirty="0"/>
              <a:t>Make sure the person is in a safe environment</a:t>
            </a:r>
            <a:r>
              <a:rPr lang="en-US" dirty="0"/>
              <a:t>. Clear away any potential hazards they might fall into if they lose consciousness.</a:t>
            </a:r>
            <a:endParaRPr lang="en-US" dirty="0"/>
          </a:p>
          <a:p>
            <a:r>
              <a:rPr lang="en-US" b="1" dirty="0"/>
              <a:t>Monitor for any signs of worsening symptoms</a:t>
            </a:r>
            <a:r>
              <a:rPr lang="en-US" dirty="0"/>
              <a:t>, such as:</a:t>
            </a:r>
            <a:endParaRPr lang="en-US" dirty="0"/>
          </a:p>
          <a:p>
            <a:pPr lvl="1"/>
            <a:r>
              <a:rPr lang="en-US" dirty="0"/>
              <a:t>Sudden confusion or disorientation</a:t>
            </a:r>
            <a:endParaRPr lang="en-US" dirty="0"/>
          </a:p>
          <a:p>
            <a:pPr lvl="1"/>
            <a:r>
              <a:rPr lang="en-US" dirty="0"/>
              <a:t>Difficulty breathing</a:t>
            </a:r>
            <a:endParaRPr lang="en-US" dirty="0"/>
          </a:p>
          <a:p>
            <a:pPr lvl="1"/>
            <a:r>
              <a:rPr lang="en-US" dirty="0"/>
              <a:t>Loss of consciousness</a:t>
            </a:r>
            <a:endParaRPr lang="en-US" dirty="0"/>
          </a:p>
          <a:p>
            <a:endParaRPr lang="x-none"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6. Position the Client Correctly</a:t>
            </a:r>
            <a:br>
              <a:rPr lang="en-US" b="1" dirty="0"/>
            </a:br>
            <a:endParaRPr lang="x-none" dirty="0"/>
          </a:p>
        </p:txBody>
      </p:sp>
      <p:sp>
        <p:nvSpPr>
          <p:cNvPr id="3" name="Content Placeholder 2"/>
          <p:cNvSpPr>
            <a:spLocks noGrp="1"/>
          </p:cNvSpPr>
          <p:nvPr>
            <p:ph idx="1"/>
          </p:nvPr>
        </p:nvSpPr>
        <p:spPr/>
        <p:txBody>
          <a:bodyPr>
            <a:normAutofit/>
          </a:bodyPr>
          <a:lstStyle/>
          <a:p>
            <a:r>
              <a:rPr lang="en-US" dirty="0"/>
              <a:t>If the person is conscious and alert, </a:t>
            </a:r>
            <a:r>
              <a:rPr lang="en-US" b="1" dirty="0"/>
              <a:t>keep their head elevated</a:t>
            </a:r>
            <a:r>
              <a:rPr lang="en-US" dirty="0"/>
              <a:t> and </a:t>
            </a:r>
            <a:r>
              <a:rPr lang="en-US" b="1" dirty="0"/>
              <a:t>ensure they are comfortable</a:t>
            </a:r>
            <a:r>
              <a:rPr lang="en-US" dirty="0"/>
              <a:t>.</a:t>
            </a:r>
            <a:endParaRPr lang="en-US" dirty="0"/>
          </a:p>
          <a:p>
            <a:r>
              <a:rPr lang="en-US" dirty="0"/>
              <a:t>If the person is </a:t>
            </a:r>
            <a:r>
              <a:rPr lang="en-US" b="1" dirty="0"/>
              <a:t>unconscious</a:t>
            </a:r>
            <a:r>
              <a:rPr lang="en-US" dirty="0"/>
              <a:t>:</a:t>
            </a:r>
            <a:endParaRPr lang="en-US" dirty="0"/>
          </a:p>
          <a:p>
            <a:pPr lvl="1"/>
            <a:r>
              <a:rPr lang="en-US" b="1" dirty="0"/>
              <a:t>Place them on their side</a:t>
            </a:r>
            <a:r>
              <a:rPr lang="en-US" dirty="0"/>
              <a:t> to keep the airway clear and reduce the risk of choking.</a:t>
            </a:r>
            <a:endParaRPr lang="en-US" dirty="0"/>
          </a:p>
          <a:p>
            <a:pPr lvl="1"/>
            <a:r>
              <a:rPr lang="en-US" b="1" dirty="0"/>
              <a:t>Turn their head</a:t>
            </a:r>
            <a:r>
              <a:rPr lang="en-US" dirty="0"/>
              <a:t> to one side to prevent aspiration if they vomit.</a:t>
            </a:r>
            <a:endParaRPr lang="en-US" dirty="0"/>
          </a:p>
          <a:p>
            <a:r>
              <a:rPr lang="en-US" b="1" dirty="0"/>
              <a:t>If the person is having difficulty breathing</a:t>
            </a:r>
            <a:r>
              <a:rPr lang="en-US" dirty="0"/>
              <a:t>, keep them </a:t>
            </a:r>
            <a:r>
              <a:rPr lang="en-US" b="1" dirty="0"/>
              <a:t>semi-sitting</a:t>
            </a:r>
            <a:r>
              <a:rPr lang="en-US" dirty="0"/>
              <a:t> (propped up with pillows) or in a position that facilitates easy breathing.</a:t>
            </a:r>
            <a:endParaRPr lang="en-US" dirty="0"/>
          </a:p>
          <a:p>
            <a:endParaRPr lang="x-none"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7. Prepare for Arrival of Medical Personnel</a:t>
            </a:r>
            <a:br>
              <a:rPr lang="en-US" b="1" dirty="0"/>
            </a:br>
            <a:endParaRPr lang="x-none" dirty="0"/>
          </a:p>
        </p:txBody>
      </p:sp>
      <p:sp>
        <p:nvSpPr>
          <p:cNvPr id="3" name="Content Placeholder 2"/>
          <p:cNvSpPr>
            <a:spLocks noGrp="1"/>
          </p:cNvSpPr>
          <p:nvPr>
            <p:ph idx="1"/>
          </p:nvPr>
        </p:nvSpPr>
        <p:spPr/>
        <p:txBody>
          <a:bodyPr/>
          <a:lstStyle/>
          <a:p>
            <a:r>
              <a:rPr lang="en-US" dirty="0"/>
              <a:t>Once emergency services arrive, </a:t>
            </a:r>
            <a:r>
              <a:rPr lang="en-US" b="1" dirty="0"/>
              <a:t>provide all relevant information</a:t>
            </a:r>
            <a:r>
              <a:rPr lang="en-US" dirty="0"/>
              <a:t>:</a:t>
            </a:r>
            <a:endParaRPr lang="en-US" dirty="0"/>
          </a:p>
          <a:p>
            <a:pPr lvl="1"/>
            <a:r>
              <a:rPr lang="en-US" dirty="0"/>
              <a:t>The time the symptoms started.</a:t>
            </a:r>
            <a:endParaRPr lang="en-US" dirty="0"/>
          </a:p>
          <a:p>
            <a:pPr lvl="1"/>
            <a:r>
              <a:rPr lang="en-US" dirty="0"/>
              <a:t>Any relevant medical history (e.g., previous strokes, blood pressure issues, medications).</a:t>
            </a:r>
            <a:endParaRPr lang="en-US" dirty="0"/>
          </a:p>
          <a:p>
            <a:pPr lvl="1"/>
            <a:r>
              <a:rPr lang="en-US" dirty="0"/>
              <a:t>The symptoms the client is exhibiting.</a:t>
            </a:r>
            <a:endParaRPr lang="en-US" dirty="0"/>
          </a:p>
          <a:p>
            <a:endParaRPr lang="x-none"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8. Aftercare and Ongoing Monitoring</a:t>
            </a:r>
            <a:br>
              <a:rPr lang="en-US" b="1" dirty="0"/>
            </a:br>
            <a:endParaRPr lang="x-none" dirty="0"/>
          </a:p>
        </p:txBody>
      </p:sp>
      <p:sp>
        <p:nvSpPr>
          <p:cNvPr id="3" name="Content Placeholder 2"/>
          <p:cNvSpPr>
            <a:spLocks noGrp="1"/>
          </p:cNvSpPr>
          <p:nvPr>
            <p:ph idx="1"/>
          </p:nvPr>
        </p:nvSpPr>
        <p:spPr>
          <a:xfrm>
            <a:off x="1563509" y="2497665"/>
            <a:ext cx="9064981" cy="3444997"/>
          </a:xfrm>
        </p:spPr>
        <p:txBody>
          <a:bodyPr>
            <a:normAutofit/>
          </a:bodyPr>
          <a:lstStyle/>
          <a:p>
            <a:r>
              <a:rPr lang="en-US" b="1" dirty="0"/>
              <a:t>Follow medical advice</a:t>
            </a:r>
            <a:r>
              <a:rPr lang="en-US" dirty="0"/>
              <a:t> once the client is stabilized. Depending on the type of stroke (ischemic or hemorrhagic), the course of treatment may vary.</a:t>
            </a:r>
            <a:endParaRPr lang="en-US" dirty="0"/>
          </a:p>
          <a:p>
            <a:r>
              <a:rPr lang="en-US" b="1" dirty="0"/>
              <a:t>Support recovery</a:t>
            </a:r>
            <a:r>
              <a:rPr lang="en-US" dirty="0"/>
              <a:t>: After medical stabilization, the person may need </a:t>
            </a:r>
            <a:r>
              <a:rPr lang="en-US" b="1" dirty="0"/>
              <a:t>rehabilitation</a:t>
            </a:r>
            <a:r>
              <a:rPr lang="en-US" dirty="0"/>
              <a:t> (physical therapy, speech therapy, etc.). Offer assistance with transportation or coordination for follow-up care if necessary.</a:t>
            </a:r>
            <a:endParaRPr lang="en-US" dirty="0"/>
          </a:p>
          <a:p>
            <a:r>
              <a:rPr lang="en-US" b="1" dirty="0"/>
              <a:t>Watch for complications</a:t>
            </a:r>
            <a:r>
              <a:rPr lang="en-US" dirty="0"/>
              <a:t>: Post-stroke complications include difficulty swallowing, paralysis, speech impairments, and emotional changes.</a:t>
            </a:r>
            <a:endParaRPr lang="en-US" dirty="0"/>
          </a:p>
          <a:p>
            <a:endParaRPr lang="x-none"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Important Notes:</a:t>
            </a:r>
            <a:endParaRPr lang="x-none" dirty="0"/>
          </a:p>
        </p:txBody>
      </p:sp>
      <p:sp>
        <p:nvSpPr>
          <p:cNvPr id="3" name="Content Placeholder 2"/>
          <p:cNvSpPr>
            <a:spLocks noGrp="1"/>
          </p:cNvSpPr>
          <p:nvPr>
            <p:ph idx="1"/>
          </p:nvPr>
        </p:nvSpPr>
        <p:spPr/>
        <p:txBody>
          <a:bodyPr>
            <a:normAutofit/>
          </a:bodyPr>
          <a:lstStyle/>
          <a:p>
            <a:r>
              <a:rPr lang="en-US" b="1" dirty="0"/>
              <a:t>Time is critical</a:t>
            </a:r>
            <a:r>
              <a:rPr lang="en-US" dirty="0"/>
              <a:t> in stroke treatment. Immediate medical attention can minimize brain damage.</a:t>
            </a:r>
            <a:endParaRPr lang="en-US" dirty="0"/>
          </a:p>
          <a:p>
            <a:r>
              <a:rPr lang="en-US" b="1" dirty="0"/>
              <a:t>Don't give the person anything to eat or drink</a:t>
            </a:r>
            <a:r>
              <a:rPr lang="en-US" dirty="0"/>
              <a:t>. If the stroke affects swallowing, this could lead to choking or aspiration.</a:t>
            </a:r>
            <a:endParaRPr lang="en-US" dirty="0"/>
          </a:p>
          <a:p>
            <a:r>
              <a:rPr lang="en-US" dirty="0"/>
              <a:t>If the stroke is suspected to be caused by a </a:t>
            </a:r>
            <a:r>
              <a:rPr lang="en-US" b="1" dirty="0"/>
              <a:t>blood clot</a:t>
            </a:r>
            <a:r>
              <a:rPr lang="en-US" dirty="0"/>
              <a:t> (ischemic stroke), certain medications (thrombolytics) may need to be administered within a specific time frame. Getting medical attention quickly is crucial.</a:t>
            </a:r>
            <a:endParaRPr lang="en-US" dirty="0"/>
          </a:p>
          <a:p>
            <a:endParaRPr lang="x-none"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ighlight>
                  <a:srgbClr val="FFFF00"/>
                </a:highlight>
              </a:rPr>
              <a:t>Assisting an unconscious patient</a:t>
            </a:r>
            <a:endParaRPr lang="x-none" dirty="0">
              <a:highlight>
                <a:srgbClr val="FFFF00"/>
              </a:highlight>
            </a:endParaRPr>
          </a:p>
        </p:txBody>
      </p:sp>
      <p:sp>
        <p:nvSpPr>
          <p:cNvPr id="3" name="Content Placeholder 2"/>
          <p:cNvSpPr>
            <a:spLocks noGrp="1"/>
          </p:cNvSpPr>
          <p:nvPr>
            <p:ph idx="1"/>
          </p:nvPr>
        </p:nvSpPr>
        <p:spPr/>
        <p:txBody>
          <a:bodyPr/>
          <a:lstStyle/>
          <a:p>
            <a:r>
              <a:rPr lang="en-US" dirty="0"/>
              <a:t>When assisting an unconscious patient, it's critical to act quickly and efficiently. An unconscious person may be unresponsive due to various reasons, including medical conditions (such as a stroke, heart attack, or seizure), trauma, or intoxication.</a:t>
            </a:r>
            <a:endParaRPr lang="x-none"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lstStyle/>
          <a:p>
            <a:r>
              <a:rPr lang="en-US" b="1" dirty="0"/>
              <a:t>1. Ensure Safety</a:t>
            </a:r>
            <a:endParaRPr lang="en-US" b="1" dirty="0"/>
          </a:p>
          <a:p>
            <a:r>
              <a:rPr lang="en-US" b="1" dirty="0"/>
              <a:t>Check for any dangers</a:t>
            </a:r>
            <a:r>
              <a:rPr lang="en-US" dirty="0"/>
              <a:t> to yourself or the patient (e.g., fire, electrical hazards, or traffic).</a:t>
            </a:r>
            <a:endParaRPr lang="en-US" dirty="0"/>
          </a:p>
          <a:p>
            <a:r>
              <a:rPr lang="en-US" dirty="0"/>
              <a:t>Make sure the area is </a:t>
            </a:r>
            <a:r>
              <a:rPr lang="en-US" b="1" dirty="0"/>
              <a:t>safe</a:t>
            </a:r>
            <a:r>
              <a:rPr lang="en-US" dirty="0"/>
              <a:t> and </a:t>
            </a:r>
            <a:r>
              <a:rPr lang="en-US" b="1" dirty="0"/>
              <a:t>secure</a:t>
            </a:r>
            <a:r>
              <a:rPr lang="en-US" dirty="0"/>
              <a:t> for both you and the patient.</a:t>
            </a:r>
            <a:endParaRPr lang="en-US" dirty="0"/>
          </a:p>
          <a:p>
            <a:endParaRPr lang="x-none"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normAutofit fontScale="92500" lnSpcReduction="10000"/>
          </a:bodyPr>
          <a:lstStyle/>
          <a:p>
            <a:r>
              <a:rPr lang="en-US" b="1" dirty="0"/>
              <a:t>2. Check Responsiveness</a:t>
            </a:r>
            <a:endParaRPr lang="en-US" b="1" dirty="0"/>
          </a:p>
          <a:p>
            <a:r>
              <a:rPr lang="en-US" b="1" dirty="0"/>
              <a:t>Gently tap or shake the patient</a:t>
            </a:r>
            <a:r>
              <a:rPr lang="en-US" dirty="0"/>
              <a:t> and shout their name, if known.</a:t>
            </a:r>
            <a:endParaRPr lang="en-US" dirty="0"/>
          </a:p>
          <a:p>
            <a:r>
              <a:rPr lang="en-US" dirty="0"/>
              <a:t>If they are unresponsive, </a:t>
            </a:r>
            <a:r>
              <a:rPr lang="en-US" b="1" dirty="0"/>
              <a:t>do not attempt to move them</a:t>
            </a:r>
            <a:r>
              <a:rPr lang="en-US" dirty="0"/>
              <a:t> unless necessary to ensure safety (e.g., in case of a fire or dangerous environment).</a:t>
            </a:r>
            <a:endParaRPr lang="en-US" dirty="0"/>
          </a:p>
          <a:p>
            <a:r>
              <a:rPr lang="en-US" b="1" dirty="0"/>
              <a:t>Assess their breathing</a:t>
            </a:r>
            <a:r>
              <a:rPr lang="en-US" dirty="0"/>
              <a:t> and </a:t>
            </a:r>
            <a:r>
              <a:rPr lang="en-US" b="1" dirty="0"/>
              <a:t>pulse</a:t>
            </a:r>
            <a:r>
              <a:rPr lang="en-US" dirty="0"/>
              <a:t>:</a:t>
            </a:r>
            <a:endParaRPr lang="en-US" dirty="0"/>
          </a:p>
          <a:p>
            <a:pPr lvl="1"/>
            <a:r>
              <a:rPr lang="en-US" b="1" dirty="0"/>
              <a:t>Look, listen, and feel</a:t>
            </a:r>
            <a:r>
              <a:rPr lang="en-US" dirty="0"/>
              <a:t> for breathing (watch for chest movement, listen for breath sounds, and feel for breath on your cheek).</a:t>
            </a:r>
            <a:endParaRPr lang="en-US" dirty="0"/>
          </a:p>
          <a:p>
            <a:pPr lvl="1"/>
            <a:r>
              <a:rPr lang="en-US" dirty="0"/>
              <a:t>If they are </a:t>
            </a:r>
            <a:r>
              <a:rPr lang="en-US" b="1" dirty="0"/>
              <a:t>not breathing</a:t>
            </a:r>
            <a:r>
              <a:rPr lang="en-US" dirty="0"/>
              <a:t> or breathing abnormally, </a:t>
            </a:r>
            <a:r>
              <a:rPr lang="en-US" b="1" dirty="0"/>
              <a:t>call 911</a:t>
            </a:r>
            <a:r>
              <a:rPr lang="en-US" dirty="0"/>
              <a:t> immediately and begin CPR if trained.</a:t>
            </a:r>
            <a:endParaRPr lang="en-US" dirty="0"/>
          </a:p>
          <a:p>
            <a:endParaRPr lang="x-non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a:xfrm>
            <a:off x="1524000" y="0"/>
            <a:ext cx="9144000" cy="1143000"/>
          </a:xfrm>
          <a:solidFill>
            <a:srgbClr val="FF0000"/>
          </a:solidFill>
        </p:spPr>
        <p:txBody>
          <a:bodyPr>
            <a:normAutofit/>
          </a:bodyPr>
          <a:lstStyle/>
          <a:p>
            <a:r>
              <a:rPr lang="en-IN" sz="5400" dirty="0">
                <a:solidFill>
                  <a:srgbClr val="FFFF00"/>
                </a:solidFill>
                <a:latin typeface="Calibri" charset="0"/>
              </a:rPr>
              <a:t>RESPONSIBILITIES?</a:t>
            </a:r>
            <a:endParaRPr lang="en-IN" sz="5400" dirty="0">
              <a:solidFill>
                <a:srgbClr val="FFFF00"/>
              </a:solidFill>
              <a:latin typeface="Calibri" charset="0"/>
            </a:endParaRPr>
          </a:p>
        </p:txBody>
      </p:sp>
      <p:sp>
        <p:nvSpPr>
          <p:cNvPr id="1048604" name="Content Placeholder 1"/>
          <p:cNvSpPr>
            <a:spLocks noGrp="1"/>
          </p:cNvSpPr>
          <p:nvPr>
            <p:ph idx="1"/>
          </p:nvPr>
        </p:nvSpPr>
        <p:spPr/>
        <p:txBody>
          <a:bodyPr>
            <a:normAutofit fontScale="92500" lnSpcReduction="20000"/>
          </a:bodyPr>
          <a:lstStyle/>
          <a:p>
            <a:pPr lvl="0" algn="just"/>
            <a:r>
              <a:rPr lang="en-IN" dirty="0">
                <a:latin typeface="Calibri" charset="0"/>
              </a:rPr>
              <a:t>Safety of self, crew, bystanders and casualty</a:t>
            </a:r>
            <a:endParaRPr lang="en-IN" dirty="0">
              <a:latin typeface="Calibri" charset="0"/>
            </a:endParaRPr>
          </a:p>
          <a:p>
            <a:pPr lvl="0" algn="just"/>
            <a:r>
              <a:rPr lang="en-IN" dirty="0">
                <a:latin typeface="Calibri" charset="0"/>
              </a:rPr>
              <a:t>Scene assessment stabilization and safety</a:t>
            </a:r>
            <a:endParaRPr lang="en-IN" dirty="0">
              <a:latin typeface="Calibri" charset="0"/>
            </a:endParaRPr>
          </a:p>
          <a:p>
            <a:pPr lvl="0" algn="just"/>
            <a:r>
              <a:rPr lang="en-IN" dirty="0">
                <a:latin typeface="Calibri" charset="0"/>
              </a:rPr>
              <a:t>Emergency aid to casualty</a:t>
            </a:r>
            <a:endParaRPr lang="en-IN" dirty="0">
              <a:latin typeface="Calibri" charset="0"/>
            </a:endParaRPr>
          </a:p>
          <a:p>
            <a:pPr lvl="0" algn="just"/>
            <a:r>
              <a:rPr lang="en-IN" dirty="0">
                <a:latin typeface="Calibri" charset="0"/>
              </a:rPr>
              <a:t>Telephoning for help and requesting back up</a:t>
            </a:r>
            <a:endParaRPr lang="en-IN" dirty="0">
              <a:latin typeface="Calibri" charset="0"/>
            </a:endParaRPr>
          </a:p>
          <a:p>
            <a:pPr lvl="0" algn="just"/>
            <a:r>
              <a:rPr lang="en-IN" dirty="0">
                <a:latin typeface="Calibri" charset="0"/>
              </a:rPr>
              <a:t>Taking care of casualty belonging</a:t>
            </a:r>
            <a:endParaRPr lang="en-IN" dirty="0">
              <a:latin typeface="Calibri" charset="0"/>
            </a:endParaRPr>
          </a:p>
          <a:p>
            <a:pPr lvl="0" algn="just"/>
            <a:r>
              <a:rPr lang="en-IN" dirty="0">
                <a:latin typeface="Calibri" charset="0"/>
              </a:rPr>
              <a:t>Feeling inn occurrence book during emergency and notifying authority</a:t>
            </a:r>
            <a:endParaRPr lang="en-IN" dirty="0">
              <a:latin typeface="Calibri" charset="0"/>
            </a:endParaRPr>
          </a:p>
          <a:p>
            <a:pPr lvl="0" algn="just"/>
            <a:r>
              <a:rPr lang="en-IN" dirty="0">
                <a:latin typeface="Calibri" charset="0"/>
              </a:rPr>
              <a:t>Taking care of first aid kit</a:t>
            </a:r>
            <a:endParaRPr lang="en-IN" dirty="0">
              <a:latin typeface="Calibri" charset="0"/>
            </a:endParaRPr>
          </a:p>
          <a:p>
            <a:pPr lvl="0" algn="just"/>
            <a:r>
              <a:rPr lang="en-IN" dirty="0">
                <a:latin typeface="Calibri" charset="0"/>
              </a:rPr>
              <a:t>Advising management on safety issue</a:t>
            </a:r>
            <a:endParaRPr lang="en-IN" dirty="0">
              <a:latin typeface="Calibri" charset="0"/>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04">
                                            <p:txEl>
                                              <p:pRg st="0" end="0"/>
                                            </p:txEl>
                                          </p:spTgt>
                                        </p:tgtEl>
                                        <p:attrNameLst>
                                          <p:attrName>style.visibility</p:attrName>
                                        </p:attrNameLst>
                                      </p:cBhvr>
                                      <p:to>
                                        <p:strVal val="visible"/>
                                      </p:to>
                                    </p:set>
                                    <p:anim calcmode="lin" valueType="num">
                                      <p:cBhvr additive="base">
                                        <p:cTn id="7" dur="500" fill="hold"/>
                                        <p:tgtEl>
                                          <p:spTgt spid="104860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0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604">
                                            <p:txEl>
                                              <p:pRg st="1" end="1"/>
                                            </p:txEl>
                                          </p:spTgt>
                                        </p:tgtEl>
                                        <p:attrNameLst>
                                          <p:attrName>style.visibility</p:attrName>
                                        </p:attrNameLst>
                                      </p:cBhvr>
                                      <p:to>
                                        <p:strVal val="visible"/>
                                      </p:to>
                                    </p:set>
                                    <p:anim calcmode="lin" valueType="num">
                                      <p:cBhvr additive="base">
                                        <p:cTn id="13" dur="500" fill="hold"/>
                                        <p:tgtEl>
                                          <p:spTgt spid="104860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0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604">
                                            <p:txEl>
                                              <p:pRg st="2" end="2"/>
                                            </p:txEl>
                                          </p:spTgt>
                                        </p:tgtEl>
                                        <p:attrNameLst>
                                          <p:attrName>style.visibility</p:attrName>
                                        </p:attrNameLst>
                                      </p:cBhvr>
                                      <p:to>
                                        <p:strVal val="visible"/>
                                      </p:to>
                                    </p:set>
                                    <p:anim calcmode="lin" valueType="num">
                                      <p:cBhvr additive="base">
                                        <p:cTn id="19" dur="500" fill="hold"/>
                                        <p:tgtEl>
                                          <p:spTgt spid="104860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0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604">
                                            <p:txEl>
                                              <p:pRg st="3" end="3"/>
                                            </p:txEl>
                                          </p:spTgt>
                                        </p:tgtEl>
                                        <p:attrNameLst>
                                          <p:attrName>style.visibility</p:attrName>
                                        </p:attrNameLst>
                                      </p:cBhvr>
                                      <p:to>
                                        <p:strVal val="visible"/>
                                      </p:to>
                                    </p:set>
                                    <p:anim calcmode="lin" valueType="num">
                                      <p:cBhvr additive="base">
                                        <p:cTn id="25" dur="500" fill="hold"/>
                                        <p:tgtEl>
                                          <p:spTgt spid="104860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60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8604">
                                            <p:txEl>
                                              <p:pRg st="4" end="4"/>
                                            </p:txEl>
                                          </p:spTgt>
                                        </p:tgtEl>
                                        <p:attrNameLst>
                                          <p:attrName>style.visibility</p:attrName>
                                        </p:attrNameLst>
                                      </p:cBhvr>
                                      <p:to>
                                        <p:strVal val="visible"/>
                                      </p:to>
                                    </p:set>
                                    <p:anim calcmode="lin" valueType="num">
                                      <p:cBhvr additive="base">
                                        <p:cTn id="31" dur="500" fill="hold"/>
                                        <p:tgtEl>
                                          <p:spTgt spid="104860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60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48604">
                                            <p:txEl>
                                              <p:pRg st="5" end="5"/>
                                            </p:txEl>
                                          </p:spTgt>
                                        </p:tgtEl>
                                        <p:attrNameLst>
                                          <p:attrName>style.visibility</p:attrName>
                                        </p:attrNameLst>
                                      </p:cBhvr>
                                      <p:to>
                                        <p:strVal val="visible"/>
                                      </p:to>
                                    </p:set>
                                    <p:anim calcmode="lin" valueType="num">
                                      <p:cBhvr additive="base">
                                        <p:cTn id="37" dur="500" fill="hold"/>
                                        <p:tgtEl>
                                          <p:spTgt spid="104860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60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48604">
                                            <p:txEl>
                                              <p:pRg st="6" end="6"/>
                                            </p:txEl>
                                          </p:spTgt>
                                        </p:tgtEl>
                                        <p:attrNameLst>
                                          <p:attrName>style.visibility</p:attrName>
                                        </p:attrNameLst>
                                      </p:cBhvr>
                                      <p:to>
                                        <p:strVal val="visible"/>
                                      </p:to>
                                    </p:set>
                                    <p:anim calcmode="lin" valueType="num">
                                      <p:cBhvr additive="base">
                                        <p:cTn id="43" dur="500" fill="hold"/>
                                        <p:tgtEl>
                                          <p:spTgt spid="104860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4860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48604">
                                            <p:txEl>
                                              <p:pRg st="7" end="7"/>
                                            </p:txEl>
                                          </p:spTgt>
                                        </p:tgtEl>
                                        <p:attrNameLst>
                                          <p:attrName>style.visibility</p:attrName>
                                        </p:attrNameLst>
                                      </p:cBhvr>
                                      <p:to>
                                        <p:strVal val="visible"/>
                                      </p:to>
                                    </p:set>
                                    <p:anim calcmode="lin" valueType="num">
                                      <p:cBhvr additive="base">
                                        <p:cTn id="49" dur="500" fill="hold"/>
                                        <p:tgtEl>
                                          <p:spTgt spid="104860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4860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4" grpId="0"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3. Call Emergency Services</a:t>
            </a:r>
            <a:br>
              <a:rPr lang="en-US" b="1" dirty="0"/>
            </a:br>
            <a:endParaRPr lang="x-none" dirty="0"/>
          </a:p>
        </p:txBody>
      </p:sp>
      <p:sp>
        <p:nvSpPr>
          <p:cNvPr id="3" name="Content Placeholder 2"/>
          <p:cNvSpPr>
            <a:spLocks noGrp="1"/>
          </p:cNvSpPr>
          <p:nvPr>
            <p:ph idx="1"/>
          </p:nvPr>
        </p:nvSpPr>
        <p:spPr/>
        <p:txBody>
          <a:bodyPr/>
          <a:lstStyle/>
          <a:p>
            <a:r>
              <a:rPr lang="en-US" b="1" dirty="0"/>
              <a:t>Call 911 (or local emergency number)</a:t>
            </a:r>
            <a:r>
              <a:rPr lang="en-US" dirty="0"/>
              <a:t> if the person is unconscious and you cannot determine the cause.</a:t>
            </a:r>
            <a:endParaRPr lang="en-US" dirty="0"/>
          </a:p>
          <a:p>
            <a:pPr lvl="1"/>
            <a:r>
              <a:rPr lang="en-US" dirty="0"/>
              <a:t>Provide clear information:</a:t>
            </a:r>
            <a:endParaRPr lang="en-US" dirty="0"/>
          </a:p>
          <a:p>
            <a:pPr lvl="2"/>
            <a:r>
              <a:rPr lang="en-US" dirty="0"/>
              <a:t>The patient's age and condition</a:t>
            </a:r>
            <a:endParaRPr lang="en-US" dirty="0"/>
          </a:p>
          <a:p>
            <a:pPr lvl="2"/>
            <a:r>
              <a:rPr lang="en-US" dirty="0"/>
              <a:t>Whether they are breathing</a:t>
            </a:r>
            <a:endParaRPr lang="en-US" dirty="0"/>
          </a:p>
          <a:p>
            <a:pPr lvl="2"/>
            <a:r>
              <a:rPr lang="en-US" dirty="0"/>
              <a:t>Any known medical history (e.g., diabetes, seizures, or heart problems)</a:t>
            </a:r>
            <a:endParaRPr lang="en-US" dirty="0"/>
          </a:p>
          <a:p>
            <a:endParaRPr lang="x-none"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4. Open the Airway</a:t>
            </a:r>
            <a:br>
              <a:rPr lang="en-US" b="1" dirty="0"/>
            </a:br>
            <a:endParaRPr lang="x-none" dirty="0"/>
          </a:p>
        </p:txBody>
      </p:sp>
      <p:sp>
        <p:nvSpPr>
          <p:cNvPr id="3" name="Content Placeholder 2"/>
          <p:cNvSpPr>
            <a:spLocks noGrp="1"/>
          </p:cNvSpPr>
          <p:nvPr>
            <p:ph idx="1"/>
          </p:nvPr>
        </p:nvSpPr>
        <p:spPr/>
        <p:txBody>
          <a:bodyPr>
            <a:normAutofit/>
          </a:bodyPr>
          <a:lstStyle/>
          <a:p>
            <a:r>
              <a:rPr lang="en-US" b="1" dirty="0"/>
              <a:t>Position the person on their back</a:t>
            </a:r>
            <a:r>
              <a:rPr lang="en-US" dirty="0"/>
              <a:t> on a flat surface (if they are not already).</a:t>
            </a:r>
            <a:endParaRPr lang="en-US" dirty="0"/>
          </a:p>
          <a:p>
            <a:r>
              <a:rPr lang="en-US" b="1" dirty="0"/>
              <a:t>Open the airway</a:t>
            </a:r>
            <a:r>
              <a:rPr lang="en-US" dirty="0"/>
              <a:t> by tilting their head backward:</a:t>
            </a:r>
            <a:endParaRPr lang="en-US" dirty="0"/>
          </a:p>
          <a:p>
            <a:pPr lvl="1"/>
            <a:r>
              <a:rPr lang="en-US" b="1" dirty="0"/>
              <a:t>Lift the chin</a:t>
            </a:r>
            <a:r>
              <a:rPr lang="en-US" dirty="0"/>
              <a:t> gently with one hand and tilt the head back.</a:t>
            </a:r>
            <a:endParaRPr lang="en-US" dirty="0"/>
          </a:p>
          <a:p>
            <a:pPr lvl="1"/>
            <a:r>
              <a:rPr lang="en-US" dirty="0"/>
              <a:t>If there is no suspected neck injury, this helps open the airway and allows air to flow freely.</a:t>
            </a:r>
            <a:endParaRPr lang="en-US" dirty="0"/>
          </a:p>
          <a:p>
            <a:pPr lvl="1"/>
            <a:r>
              <a:rPr lang="en-US" b="1" dirty="0"/>
              <a:t>Check the mouth</a:t>
            </a:r>
            <a:r>
              <a:rPr lang="en-US" dirty="0"/>
              <a:t> for any obstructions (such as food, vomit, or foreign objects). If something is blocking the airway, </a:t>
            </a:r>
            <a:r>
              <a:rPr lang="en-US" b="1" dirty="0"/>
              <a:t>clear it out</a:t>
            </a:r>
            <a:r>
              <a:rPr lang="en-US" dirty="0"/>
              <a:t> if you can do so safely.</a:t>
            </a:r>
            <a:endParaRPr lang="en-US" dirty="0"/>
          </a:p>
          <a:p>
            <a:endParaRPr lang="x-none"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5. Check for Breathing</a:t>
            </a:r>
            <a:br>
              <a:rPr lang="en-US" b="1" dirty="0"/>
            </a:br>
            <a:endParaRPr lang="x-none" dirty="0"/>
          </a:p>
        </p:txBody>
      </p:sp>
      <p:sp>
        <p:nvSpPr>
          <p:cNvPr id="3" name="Content Placeholder 2"/>
          <p:cNvSpPr>
            <a:spLocks noGrp="1"/>
          </p:cNvSpPr>
          <p:nvPr>
            <p:ph idx="1"/>
          </p:nvPr>
        </p:nvSpPr>
        <p:spPr/>
        <p:txBody>
          <a:bodyPr/>
          <a:lstStyle/>
          <a:p>
            <a:r>
              <a:rPr lang="en-US" b="1" dirty="0"/>
              <a:t>Look, listen, and feel</a:t>
            </a:r>
            <a:r>
              <a:rPr lang="en-US" dirty="0"/>
              <a:t> for normal breathing:</a:t>
            </a:r>
            <a:endParaRPr lang="en-US" dirty="0"/>
          </a:p>
          <a:p>
            <a:pPr lvl="1"/>
            <a:r>
              <a:rPr lang="en-US" dirty="0"/>
              <a:t>Look for chest movement.</a:t>
            </a:r>
            <a:endParaRPr lang="en-US" dirty="0"/>
          </a:p>
          <a:p>
            <a:pPr lvl="1"/>
            <a:r>
              <a:rPr lang="en-US" dirty="0"/>
              <a:t>Listen for breath sounds near the person’s mouth.</a:t>
            </a:r>
            <a:endParaRPr lang="en-US" dirty="0"/>
          </a:p>
          <a:p>
            <a:pPr lvl="1"/>
            <a:r>
              <a:rPr lang="en-US" dirty="0"/>
              <a:t>Feel for breath on your cheek.</a:t>
            </a:r>
            <a:endParaRPr lang="en-US" dirty="0"/>
          </a:p>
          <a:p>
            <a:r>
              <a:rPr lang="en-US" dirty="0"/>
              <a:t>If the person is </a:t>
            </a:r>
            <a:r>
              <a:rPr lang="en-US" b="1" dirty="0"/>
              <a:t>not breathing normally</a:t>
            </a:r>
            <a:r>
              <a:rPr lang="en-US" dirty="0"/>
              <a:t> or is breathing erratically (gasping), proceed with </a:t>
            </a:r>
            <a:r>
              <a:rPr lang="en-US" b="1" dirty="0"/>
              <a:t>CPR</a:t>
            </a:r>
            <a:r>
              <a:rPr lang="en-US" dirty="0"/>
              <a:t> (cardiopulmonary resuscitation).</a:t>
            </a:r>
            <a:endParaRPr lang="en-US" dirty="0"/>
          </a:p>
          <a:p>
            <a:endParaRPr lang="x-none"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6. Start CPR (If Necessary)</a:t>
            </a:r>
            <a:br>
              <a:rPr lang="en-US" b="1" dirty="0"/>
            </a:br>
            <a:endParaRPr lang="x-none" dirty="0"/>
          </a:p>
        </p:txBody>
      </p:sp>
      <p:sp>
        <p:nvSpPr>
          <p:cNvPr id="3" name="Content Placeholder 2"/>
          <p:cNvSpPr>
            <a:spLocks noGrp="1"/>
          </p:cNvSpPr>
          <p:nvPr>
            <p:ph idx="1"/>
          </p:nvPr>
        </p:nvSpPr>
        <p:spPr/>
        <p:txBody>
          <a:bodyPr>
            <a:normAutofit fontScale="77500" lnSpcReduction="20000"/>
          </a:bodyPr>
          <a:lstStyle/>
          <a:p>
            <a:r>
              <a:rPr lang="en-US" dirty="0"/>
              <a:t>If the person is </a:t>
            </a:r>
            <a:r>
              <a:rPr lang="en-US" b="1" dirty="0"/>
              <a:t>not breathing or unresponsive</a:t>
            </a:r>
            <a:r>
              <a:rPr lang="en-US" dirty="0"/>
              <a:t>, start </a:t>
            </a:r>
            <a:r>
              <a:rPr lang="en-US" b="1" dirty="0"/>
              <a:t>CPR</a:t>
            </a:r>
            <a:r>
              <a:rPr lang="en-US" dirty="0"/>
              <a:t> immediately:</a:t>
            </a:r>
            <a:endParaRPr lang="en-US" dirty="0"/>
          </a:p>
          <a:p>
            <a:r>
              <a:rPr lang="en-US" b="1" dirty="0"/>
              <a:t>Chest Compressions</a:t>
            </a:r>
            <a:r>
              <a:rPr lang="en-US" dirty="0"/>
              <a:t>:</a:t>
            </a:r>
            <a:endParaRPr lang="en-US" dirty="0"/>
          </a:p>
          <a:p>
            <a:pPr lvl="1"/>
            <a:r>
              <a:rPr lang="en-US" dirty="0"/>
              <a:t>Place the heel of your hand on the </a:t>
            </a:r>
            <a:r>
              <a:rPr lang="en-US" b="1" dirty="0"/>
              <a:t>center of the chest</a:t>
            </a:r>
            <a:r>
              <a:rPr lang="en-US" dirty="0"/>
              <a:t> (just below the breastbone).</a:t>
            </a:r>
            <a:endParaRPr lang="en-US" dirty="0"/>
          </a:p>
          <a:p>
            <a:pPr lvl="1"/>
            <a:r>
              <a:rPr lang="en-US" dirty="0"/>
              <a:t>Place your other hand on top of the first hand and </a:t>
            </a:r>
            <a:r>
              <a:rPr lang="en-US" b="1" dirty="0"/>
              <a:t>interlock fingers</a:t>
            </a:r>
            <a:r>
              <a:rPr lang="en-US" dirty="0"/>
              <a:t>.</a:t>
            </a:r>
            <a:endParaRPr lang="en-US" dirty="0"/>
          </a:p>
          <a:p>
            <a:pPr lvl="1"/>
            <a:r>
              <a:rPr lang="en-US" b="1" dirty="0"/>
              <a:t>Push hard and fast</a:t>
            </a:r>
            <a:r>
              <a:rPr lang="en-US" dirty="0"/>
              <a:t>, aiming for a depth of about </a:t>
            </a:r>
            <a:r>
              <a:rPr lang="en-US" b="1" dirty="0"/>
              <a:t>2 inches</a:t>
            </a:r>
            <a:r>
              <a:rPr lang="en-US" dirty="0"/>
              <a:t> and a rate of </a:t>
            </a:r>
            <a:r>
              <a:rPr lang="en-US" b="1" dirty="0"/>
              <a:t>100-120 compressions per minute</a:t>
            </a:r>
            <a:r>
              <a:rPr lang="en-US" dirty="0"/>
              <a:t>.</a:t>
            </a:r>
            <a:endParaRPr lang="en-US" dirty="0"/>
          </a:p>
          <a:p>
            <a:r>
              <a:rPr lang="en-US" b="1" dirty="0"/>
              <a:t>Rescue Breaths (if trained)</a:t>
            </a:r>
            <a:r>
              <a:rPr lang="en-US" dirty="0"/>
              <a:t>:</a:t>
            </a:r>
            <a:endParaRPr lang="en-US" dirty="0"/>
          </a:p>
          <a:p>
            <a:pPr lvl="1"/>
            <a:r>
              <a:rPr lang="en-US" dirty="0"/>
              <a:t>After </a:t>
            </a:r>
            <a:r>
              <a:rPr lang="en-US" b="1" dirty="0"/>
              <a:t>30 compressions</a:t>
            </a:r>
            <a:r>
              <a:rPr lang="en-US" dirty="0"/>
              <a:t>, give </a:t>
            </a:r>
            <a:r>
              <a:rPr lang="en-US" b="1" dirty="0"/>
              <a:t>2 rescue breaths</a:t>
            </a:r>
            <a:r>
              <a:rPr lang="en-US" dirty="0"/>
              <a:t>.</a:t>
            </a:r>
            <a:endParaRPr lang="en-US" dirty="0"/>
          </a:p>
          <a:p>
            <a:pPr lvl="1"/>
            <a:r>
              <a:rPr lang="en-US" b="1" dirty="0"/>
              <a:t>Pinch the nose</a:t>
            </a:r>
            <a:r>
              <a:rPr lang="en-US" dirty="0"/>
              <a:t> closed, tilt the head back, and </a:t>
            </a:r>
            <a:r>
              <a:rPr lang="en-US" b="1" dirty="0"/>
              <a:t>give a breath</a:t>
            </a:r>
            <a:r>
              <a:rPr lang="en-US" dirty="0"/>
              <a:t> until the chest rises.</a:t>
            </a:r>
            <a:endParaRPr lang="en-US" dirty="0"/>
          </a:p>
          <a:p>
            <a:pPr lvl="1"/>
            <a:r>
              <a:rPr lang="en-US" dirty="0"/>
              <a:t>Continue the cycle of </a:t>
            </a:r>
            <a:r>
              <a:rPr lang="en-US" b="1" dirty="0"/>
              <a:t>30 compressions</a:t>
            </a:r>
            <a:r>
              <a:rPr lang="en-US" dirty="0"/>
              <a:t> and </a:t>
            </a:r>
            <a:r>
              <a:rPr lang="en-US" b="1" dirty="0"/>
              <a:t>2 breaths</a:t>
            </a:r>
            <a:r>
              <a:rPr lang="en-US" dirty="0"/>
              <a:t> until medical help arrives or the person starts to show signs of life (e.g., breathing or movement).</a:t>
            </a:r>
            <a:endParaRPr lang="en-US" dirty="0"/>
          </a:p>
          <a:p>
            <a:endParaRPr lang="x-none"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7. If the Person Starts Breathing (Recovery Position)</a:t>
            </a:r>
            <a:br>
              <a:rPr lang="en-US" b="1" dirty="0"/>
            </a:br>
            <a:endParaRPr lang="x-none" dirty="0"/>
          </a:p>
        </p:txBody>
      </p:sp>
      <p:sp>
        <p:nvSpPr>
          <p:cNvPr id="3" name="Content Placeholder 2"/>
          <p:cNvSpPr>
            <a:spLocks noGrp="1"/>
          </p:cNvSpPr>
          <p:nvPr>
            <p:ph idx="1"/>
          </p:nvPr>
        </p:nvSpPr>
        <p:spPr/>
        <p:txBody>
          <a:bodyPr>
            <a:normAutofit fontScale="70000" lnSpcReduction="20000"/>
          </a:bodyPr>
          <a:lstStyle/>
          <a:p>
            <a:r>
              <a:rPr lang="en-US" b="1" dirty="0"/>
              <a:t>Once the person starts breathing</a:t>
            </a:r>
            <a:r>
              <a:rPr lang="en-US" dirty="0"/>
              <a:t>, place them in the </a:t>
            </a:r>
            <a:r>
              <a:rPr lang="en-US" b="1" dirty="0"/>
              <a:t>recovery position</a:t>
            </a:r>
            <a:r>
              <a:rPr lang="en-US" dirty="0"/>
              <a:t> to keep the airway open and prevent choking.</a:t>
            </a:r>
            <a:endParaRPr lang="en-US" dirty="0"/>
          </a:p>
          <a:p>
            <a:r>
              <a:rPr lang="en-US" b="1" dirty="0"/>
              <a:t>Positioning</a:t>
            </a:r>
            <a:r>
              <a:rPr lang="en-US" dirty="0"/>
              <a:t>:</a:t>
            </a:r>
            <a:endParaRPr lang="en-US" dirty="0"/>
          </a:p>
          <a:p>
            <a:pPr lvl="1"/>
            <a:r>
              <a:rPr lang="en-US" b="1" dirty="0"/>
              <a:t>Kneel beside the person</a:t>
            </a:r>
            <a:r>
              <a:rPr lang="en-US" dirty="0"/>
              <a:t>.</a:t>
            </a:r>
            <a:endParaRPr lang="en-US" dirty="0"/>
          </a:p>
          <a:p>
            <a:pPr lvl="1"/>
            <a:r>
              <a:rPr lang="en-US" b="1" dirty="0"/>
              <a:t>Place the arm closest to you at a right angle</a:t>
            </a:r>
            <a:r>
              <a:rPr lang="en-US" dirty="0"/>
              <a:t> to the body, with the elbow bent.</a:t>
            </a:r>
            <a:endParaRPr lang="en-US" dirty="0"/>
          </a:p>
          <a:p>
            <a:pPr lvl="1"/>
            <a:r>
              <a:rPr lang="en-US" b="1" dirty="0"/>
              <a:t>Place the other hand</a:t>
            </a:r>
            <a:r>
              <a:rPr lang="en-US" dirty="0"/>
              <a:t> on the far side of the person's head, supporting their neck and keeping the head tilted back.</a:t>
            </a:r>
            <a:endParaRPr lang="en-US" dirty="0"/>
          </a:p>
          <a:p>
            <a:pPr lvl="1"/>
            <a:r>
              <a:rPr lang="en-US" b="1" dirty="0"/>
              <a:t>Bend the far knee</a:t>
            </a:r>
            <a:r>
              <a:rPr lang="en-US" dirty="0"/>
              <a:t> and pull it up towards the chest, then </a:t>
            </a:r>
            <a:r>
              <a:rPr lang="en-US" b="1" dirty="0"/>
              <a:t>roll the person towards you</a:t>
            </a:r>
            <a:r>
              <a:rPr lang="en-US" dirty="0"/>
              <a:t> on their side.</a:t>
            </a:r>
            <a:endParaRPr lang="en-US" dirty="0"/>
          </a:p>
          <a:p>
            <a:pPr lvl="1"/>
            <a:r>
              <a:rPr lang="en-US" b="1" dirty="0"/>
              <a:t>Adjust the head and neck</a:t>
            </a:r>
            <a:r>
              <a:rPr lang="en-US" dirty="0"/>
              <a:t> to ensure the airway remains open. </a:t>
            </a:r>
            <a:r>
              <a:rPr lang="en-US" b="1" dirty="0"/>
              <a:t>Tilt the head back slightly</a:t>
            </a:r>
            <a:r>
              <a:rPr lang="en-US" dirty="0"/>
              <a:t> if necessary to keep the tongue from blocking the airway.</a:t>
            </a:r>
            <a:endParaRPr lang="en-US" dirty="0"/>
          </a:p>
          <a:p>
            <a:r>
              <a:rPr lang="en-US" b="1" dirty="0"/>
              <a:t>Monitor breathing and pulse</a:t>
            </a:r>
            <a:r>
              <a:rPr lang="en-US" dirty="0"/>
              <a:t>: Keep checking their breathing and pulse regularly.</a:t>
            </a:r>
            <a:endParaRPr lang="en-US" dirty="0"/>
          </a:p>
          <a:p>
            <a:r>
              <a:rPr lang="en-US" b="1" dirty="0"/>
              <a:t>Stay with the person</a:t>
            </a:r>
            <a:r>
              <a:rPr lang="en-US" dirty="0"/>
              <a:t> until emergency responders arrive.</a:t>
            </a:r>
            <a:endParaRPr lang="en-US" dirty="0"/>
          </a:p>
          <a:p>
            <a:endParaRPr lang="x-none"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8. Monitor the Person's Condition</a:t>
            </a:r>
            <a:br>
              <a:rPr lang="en-US" b="1" dirty="0"/>
            </a:br>
            <a:endParaRPr lang="x-none" dirty="0"/>
          </a:p>
        </p:txBody>
      </p:sp>
      <p:sp>
        <p:nvSpPr>
          <p:cNvPr id="3" name="Content Placeholder 2"/>
          <p:cNvSpPr>
            <a:spLocks noGrp="1"/>
          </p:cNvSpPr>
          <p:nvPr>
            <p:ph idx="1"/>
          </p:nvPr>
        </p:nvSpPr>
        <p:spPr/>
        <p:txBody>
          <a:bodyPr>
            <a:normAutofit fontScale="92500" lnSpcReduction="20000"/>
          </a:bodyPr>
          <a:lstStyle/>
          <a:p>
            <a:endParaRPr lang="en-US" b="1" dirty="0"/>
          </a:p>
          <a:p>
            <a:r>
              <a:rPr lang="en-US" dirty="0"/>
              <a:t>If the person </a:t>
            </a:r>
            <a:r>
              <a:rPr lang="en-US" b="1" dirty="0"/>
              <a:t>regains consciousness</a:t>
            </a:r>
            <a:r>
              <a:rPr lang="en-US" dirty="0"/>
              <a:t>, keep them </a:t>
            </a:r>
            <a:r>
              <a:rPr lang="en-US" b="1" dirty="0"/>
              <a:t>calm and still</a:t>
            </a:r>
            <a:r>
              <a:rPr lang="en-US" dirty="0"/>
              <a:t>.</a:t>
            </a:r>
            <a:endParaRPr lang="en-US" dirty="0"/>
          </a:p>
          <a:p>
            <a:pPr lvl="1"/>
            <a:r>
              <a:rPr lang="en-US" b="1" dirty="0"/>
              <a:t>Reassure them</a:t>
            </a:r>
            <a:r>
              <a:rPr lang="en-US" dirty="0"/>
              <a:t>: Let them know they are safe and help is on the way.</a:t>
            </a:r>
            <a:endParaRPr lang="en-US" dirty="0"/>
          </a:p>
          <a:p>
            <a:pPr lvl="1"/>
            <a:r>
              <a:rPr lang="en-US" b="1" dirty="0"/>
              <a:t>Do not give them food or drink</a:t>
            </a:r>
            <a:r>
              <a:rPr lang="en-US" dirty="0"/>
              <a:t> until they are fully alert and able to swallow.</a:t>
            </a:r>
            <a:endParaRPr lang="en-US" dirty="0"/>
          </a:p>
          <a:p>
            <a:r>
              <a:rPr lang="en-US" b="1" dirty="0"/>
              <a:t>Monitor for signs of deterioration</a:t>
            </a:r>
            <a:r>
              <a:rPr lang="en-US" dirty="0"/>
              <a:t>, such as:</a:t>
            </a:r>
            <a:endParaRPr lang="en-US" dirty="0"/>
          </a:p>
          <a:p>
            <a:pPr lvl="1"/>
            <a:r>
              <a:rPr lang="en-US" b="1" dirty="0"/>
              <a:t>Changes in breathing</a:t>
            </a:r>
            <a:r>
              <a:rPr lang="en-US" dirty="0"/>
              <a:t> (shallow or irregular breathing)</a:t>
            </a:r>
            <a:endParaRPr lang="en-US" dirty="0"/>
          </a:p>
          <a:p>
            <a:pPr lvl="1"/>
            <a:r>
              <a:rPr lang="en-US" b="1" dirty="0"/>
              <a:t>Changes in consciousness</a:t>
            </a:r>
            <a:r>
              <a:rPr lang="en-US" dirty="0"/>
              <a:t> (the person may lose consciousness again)</a:t>
            </a:r>
            <a:endParaRPr lang="en-US" dirty="0"/>
          </a:p>
          <a:p>
            <a:pPr lvl="1"/>
            <a:r>
              <a:rPr lang="en-US" b="1" dirty="0"/>
              <a:t>Seizures or convulsions</a:t>
            </a:r>
            <a:r>
              <a:rPr lang="en-US" dirty="0"/>
              <a:t> (if they start convulsing, keep the person safe and do not try to restrain them).</a:t>
            </a:r>
            <a:endParaRPr lang="en-US" dirty="0"/>
          </a:p>
          <a:p>
            <a:endParaRPr lang="x-none"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lstStyle/>
          <a:p>
            <a:r>
              <a:rPr lang="en-US" b="1" dirty="0"/>
              <a:t>9. Consider Medical History</a:t>
            </a:r>
            <a:endParaRPr lang="en-US" b="1" dirty="0"/>
          </a:p>
          <a:p>
            <a:r>
              <a:rPr lang="en-US" dirty="0"/>
              <a:t>If you know the person has a </a:t>
            </a:r>
            <a:r>
              <a:rPr lang="en-US" b="1" dirty="0"/>
              <a:t>chronic condition</a:t>
            </a:r>
            <a:r>
              <a:rPr lang="en-US" dirty="0"/>
              <a:t> (e.g., diabetes, epilepsy, or heart disease), inform emergency services when they arrive. This could help medical personnel provide more effective treatment.</a:t>
            </a:r>
            <a:endParaRPr lang="en-US" dirty="0"/>
          </a:p>
          <a:p>
            <a:endParaRPr lang="x-none"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lstStyle/>
          <a:p>
            <a:r>
              <a:rPr lang="en-US" b="1" dirty="0"/>
              <a:t>10. Stay Calm</a:t>
            </a:r>
            <a:endParaRPr lang="en-US" b="1" dirty="0"/>
          </a:p>
          <a:p>
            <a:r>
              <a:rPr lang="en-US" b="1" dirty="0"/>
              <a:t>Remain calm</a:t>
            </a:r>
            <a:r>
              <a:rPr lang="en-US" dirty="0"/>
              <a:t> and focused while you assist the unconscious patient.</a:t>
            </a:r>
            <a:endParaRPr lang="en-US" dirty="0"/>
          </a:p>
          <a:p>
            <a:r>
              <a:rPr lang="en-US" b="1" dirty="0"/>
              <a:t>Clear communication</a:t>
            </a:r>
            <a:r>
              <a:rPr lang="en-US" dirty="0"/>
              <a:t> with emergency responders is essential to ensure timely and effective care.</a:t>
            </a:r>
            <a:endParaRPr lang="en-US" dirty="0"/>
          </a:p>
          <a:p>
            <a:r>
              <a:rPr lang="en-US" dirty="0"/>
              <a:t>Keep the patient as comfortable as possible and avoid causing unnecessary movement.</a:t>
            </a:r>
            <a:endParaRPr lang="en-US" dirty="0"/>
          </a:p>
          <a:p>
            <a:endParaRPr lang="x-none"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normAutofit fontScale="70000" lnSpcReduction="20000"/>
          </a:bodyPr>
          <a:lstStyle/>
          <a:p>
            <a:r>
              <a:rPr lang="en-US" b="1" dirty="0"/>
              <a:t>Summary Checklist for Assisting an Unconscious Patient:</a:t>
            </a:r>
            <a:endParaRPr lang="en-US" b="1" dirty="0"/>
          </a:p>
          <a:p>
            <a:r>
              <a:rPr lang="en-US" b="1" dirty="0"/>
              <a:t>Ensure safety</a:t>
            </a:r>
            <a:r>
              <a:rPr lang="en-US" dirty="0"/>
              <a:t>: Check for hazards in the environment.</a:t>
            </a:r>
            <a:endParaRPr lang="en-US" dirty="0"/>
          </a:p>
          <a:p>
            <a:r>
              <a:rPr lang="en-US" b="1" dirty="0"/>
              <a:t>Assess responsiveness</a:t>
            </a:r>
            <a:r>
              <a:rPr lang="en-US" dirty="0"/>
              <a:t>: Gently tap the patient and check for breathing.</a:t>
            </a:r>
            <a:endParaRPr lang="en-US" dirty="0"/>
          </a:p>
          <a:p>
            <a:r>
              <a:rPr lang="en-US" b="1" dirty="0"/>
              <a:t>Call emergency services</a:t>
            </a:r>
            <a:r>
              <a:rPr lang="en-US" dirty="0"/>
              <a:t>: Provide clear information about the patient’s condition.</a:t>
            </a:r>
            <a:endParaRPr lang="en-US" dirty="0"/>
          </a:p>
          <a:p>
            <a:r>
              <a:rPr lang="en-US" b="1" dirty="0"/>
              <a:t>Open the airway</a:t>
            </a:r>
            <a:r>
              <a:rPr lang="en-US" dirty="0"/>
              <a:t>: Tilt the head back and check for obstructions.</a:t>
            </a:r>
            <a:endParaRPr lang="en-US" dirty="0"/>
          </a:p>
          <a:p>
            <a:r>
              <a:rPr lang="en-US" b="1" dirty="0"/>
              <a:t>Check for breathing</a:t>
            </a:r>
            <a:r>
              <a:rPr lang="en-US" dirty="0"/>
              <a:t>: Look, listen, and feel for normal breathing.</a:t>
            </a:r>
            <a:endParaRPr lang="en-US" dirty="0"/>
          </a:p>
          <a:p>
            <a:r>
              <a:rPr lang="en-US" b="1" dirty="0"/>
              <a:t>Start CPR if necessary</a:t>
            </a:r>
            <a:r>
              <a:rPr lang="en-US" dirty="0"/>
              <a:t>: Provide chest compressions and rescue breaths.</a:t>
            </a:r>
            <a:endParaRPr lang="en-US" dirty="0"/>
          </a:p>
          <a:p>
            <a:r>
              <a:rPr lang="en-US" b="1" dirty="0"/>
              <a:t>Recovery position</a:t>
            </a:r>
            <a:r>
              <a:rPr lang="en-US" dirty="0"/>
              <a:t>: If breathing resumes, place the patient on their side.</a:t>
            </a:r>
            <a:endParaRPr lang="en-US" dirty="0"/>
          </a:p>
          <a:p>
            <a:r>
              <a:rPr lang="en-US" b="1" dirty="0"/>
              <a:t>Monitor</a:t>
            </a:r>
            <a:r>
              <a:rPr lang="en-US" dirty="0"/>
              <a:t>: Check for any changes in condition while waiting for help.</a:t>
            </a:r>
            <a:endParaRPr lang="en-US" dirty="0"/>
          </a:p>
          <a:p>
            <a:r>
              <a:rPr lang="en-US" b="1" dirty="0"/>
              <a:t>Stay calm and reassure the patient</a:t>
            </a:r>
            <a:r>
              <a:rPr lang="en-US" dirty="0"/>
              <a:t>: Keep them comfortable and alert until help arrives.</a:t>
            </a:r>
            <a:endParaRPr lang="en-US" dirty="0"/>
          </a:p>
          <a:p>
            <a:endParaRPr lang="x-none"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Assisting a </a:t>
            </a:r>
            <a:r>
              <a:rPr lang="en-US" b="1" dirty="0"/>
              <a:t>convulsive client</a:t>
            </a:r>
            <a:endParaRPr lang="x-none" dirty="0"/>
          </a:p>
        </p:txBody>
      </p:sp>
      <p:sp>
        <p:nvSpPr>
          <p:cNvPr id="3" name="Content Placeholder 2"/>
          <p:cNvSpPr>
            <a:spLocks noGrp="1"/>
          </p:cNvSpPr>
          <p:nvPr>
            <p:ph idx="1"/>
          </p:nvPr>
        </p:nvSpPr>
        <p:spPr/>
        <p:txBody>
          <a:bodyPr/>
          <a:lstStyle/>
          <a:p>
            <a:r>
              <a:rPr lang="en-US" b="1" dirty="0"/>
              <a:t>What Is a Convulsion?</a:t>
            </a:r>
            <a:endParaRPr lang="en-US" b="1" dirty="0"/>
          </a:p>
          <a:p>
            <a:r>
              <a:rPr lang="en-US" dirty="0"/>
              <a:t>A convulsion (or generalized tonic-</a:t>
            </a:r>
            <a:r>
              <a:rPr lang="en-US" dirty="0" err="1"/>
              <a:t>clonic</a:t>
            </a:r>
            <a:r>
              <a:rPr lang="en-US" dirty="0"/>
              <a:t> seizure) is a type of seizure involving </a:t>
            </a:r>
            <a:r>
              <a:rPr lang="en-US" b="1" dirty="0"/>
              <a:t>uncontrolled muscle contractions</a:t>
            </a:r>
            <a:r>
              <a:rPr lang="en-US" dirty="0"/>
              <a:t>, loss of consciousness, and sometimes incontinence. It may last from a few seconds to several minutes.</a:t>
            </a:r>
            <a:endParaRPr lang="en-US" dirty="0"/>
          </a:p>
          <a:p>
            <a:endParaRPr lang="x-non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t>To prevent cross infection between yourself and the casualty as much as possible</a:t>
            </a:r>
            <a:endParaRPr lang="en-US" dirty="0"/>
          </a:p>
          <a:p>
            <a:pPr>
              <a:buNone/>
            </a:pPr>
            <a:r>
              <a:rPr lang="en-US" b="1" dirty="0">
                <a:solidFill>
                  <a:srgbClr val="00B050"/>
                </a:solidFill>
              </a:rPr>
              <a:t>Protecting the casualty</a:t>
            </a:r>
            <a:endParaRPr lang="en-US" b="1" dirty="0">
              <a:solidFill>
                <a:srgbClr val="00B050"/>
              </a:solidFill>
            </a:endParaRPr>
          </a:p>
          <a:p>
            <a:pPr>
              <a:buFont typeface="Wingdings" panose="05000000000000000000" pitchFamily="2" charset="2"/>
              <a:buChar char="Ø"/>
            </a:pPr>
            <a:r>
              <a:rPr lang="en-US" dirty="0"/>
              <a:t>To prevent/avoid cross-infection when giving first aid you should:</a:t>
            </a:r>
            <a:endParaRPr lang="en-US" dirty="0"/>
          </a:p>
          <a:p>
            <a:pPr>
              <a:buFont typeface="Wingdings" panose="05000000000000000000" pitchFamily="2" charset="2"/>
              <a:buChar char="q"/>
            </a:pPr>
            <a:r>
              <a:rPr lang="en-US" dirty="0"/>
              <a:t>Avoid contact with body fluids</a:t>
            </a:r>
            <a:endParaRPr lang="en-US" dirty="0"/>
          </a:p>
          <a:p>
            <a:pPr>
              <a:buFont typeface="Wingdings" panose="05000000000000000000" pitchFamily="2" charset="2"/>
              <a:buChar char="q"/>
            </a:pPr>
            <a:r>
              <a:rPr lang="en-US" dirty="0"/>
              <a:t>Wash your hands</a:t>
            </a:r>
            <a:endParaRPr lang="en-US" dirty="0"/>
          </a:p>
          <a:p>
            <a:pPr>
              <a:buFont typeface="Wingdings" panose="05000000000000000000" pitchFamily="2" charset="2"/>
              <a:buChar char="q"/>
            </a:pPr>
            <a:r>
              <a:rPr lang="en-US" dirty="0"/>
              <a:t>Wear protective gloves</a:t>
            </a:r>
            <a:endParaRPr lang="en-US" dirty="0"/>
          </a:p>
          <a:p>
            <a:pPr>
              <a:buFont typeface="Wingdings" panose="05000000000000000000" pitchFamily="2" charset="2"/>
              <a:buChar char="v"/>
            </a:pPr>
            <a:r>
              <a:rPr lang="en-US" dirty="0"/>
              <a:t>If gloves are unavailable, life saving treatment must still be available</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lstStyle/>
          <a:p>
            <a:r>
              <a:rPr lang="en-US" dirty="0"/>
              <a:t>Assisting a </a:t>
            </a:r>
            <a:r>
              <a:rPr lang="en-US" b="1" dirty="0"/>
              <a:t>convulsive client</a:t>
            </a:r>
            <a:r>
              <a:rPr lang="en-US" dirty="0"/>
              <a:t>—someone experiencing a seizure—requires calm, protective action to ensure their safety and dignity. Convulsions can be frightening to witness, but with the right steps, you can help prevent injury and support recovery.</a:t>
            </a:r>
            <a:endParaRPr lang="en-US" dirty="0"/>
          </a:p>
          <a:p>
            <a:endParaRPr lang="x-none"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lstStyle/>
          <a:p>
            <a:r>
              <a:rPr lang="en-US" b="1" dirty="0"/>
              <a:t>1. Stay Calm and Time the Seizure</a:t>
            </a:r>
            <a:endParaRPr lang="en-US" b="1" dirty="0"/>
          </a:p>
          <a:p>
            <a:r>
              <a:rPr lang="en-US" b="1" dirty="0"/>
              <a:t>Look at a clock</a:t>
            </a:r>
            <a:r>
              <a:rPr lang="en-US" dirty="0"/>
              <a:t> or start a timer.</a:t>
            </a:r>
            <a:endParaRPr lang="en-US" dirty="0"/>
          </a:p>
          <a:p>
            <a:r>
              <a:rPr lang="en-US" dirty="0"/>
              <a:t>Most seizures </a:t>
            </a:r>
            <a:r>
              <a:rPr lang="en-US" b="1" dirty="0"/>
              <a:t>last 1–3 minutes</a:t>
            </a:r>
            <a:r>
              <a:rPr lang="en-US" dirty="0"/>
              <a:t>. If it lasts more than </a:t>
            </a:r>
            <a:r>
              <a:rPr lang="en-US" b="1" dirty="0"/>
              <a:t>5 minutes</a:t>
            </a:r>
            <a:r>
              <a:rPr lang="en-US" dirty="0"/>
              <a:t>, </a:t>
            </a:r>
            <a:r>
              <a:rPr lang="en-US" b="1" dirty="0"/>
              <a:t>call emergency services (911)</a:t>
            </a:r>
            <a:r>
              <a:rPr lang="en-US" dirty="0"/>
              <a:t> immediately—this is a medical emergency called </a:t>
            </a:r>
            <a:r>
              <a:rPr lang="en-US" i="1" dirty="0"/>
              <a:t>status epilepticus</a:t>
            </a:r>
            <a:r>
              <a:rPr lang="en-US" dirty="0"/>
              <a:t>.</a:t>
            </a:r>
            <a:endParaRPr lang="en-US" dirty="0"/>
          </a:p>
          <a:p>
            <a:endParaRPr lang="x-none"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normAutofit fontScale="85000" lnSpcReduction="20000"/>
          </a:bodyPr>
          <a:lstStyle/>
          <a:p>
            <a:r>
              <a:rPr lang="en-US" b="1" dirty="0"/>
              <a:t>2. Protect the Person From Injury</a:t>
            </a:r>
            <a:endParaRPr lang="en-US" b="1" dirty="0"/>
          </a:p>
          <a:p>
            <a:r>
              <a:rPr lang="en-US" b="1" dirty="0"/>
              <a:t>Ease them to the ground</a:t>
            </a:r>
            <a:r>
              <a:rPr lang="en-US" dirty="0"/>
              <a:t> if they’re standing or sitting.</a:t>
            </a:r>
            <a:endParaRPr lang="en-US" dirty="0"/>
          </a:p>
          <a:p>
            <a:r>
              <a:rPr lang="en-US" b="1" dirty="0"/>
              <a:t>Clear the area</a:t>
            </a:r>
            <a:r>
              <a:rPr lang="en-US" dirty="0"/>
              <a:t> of any sharp, hard, or dangerous objects (furniture, glass, tools, etc.).</a:t>
            </a:r>
            <a:endParaRPr lang="en-US" dirty="0"/>
          </a:p>
          <a:p>
            <a:r>
              <a:rPr lang="en-US" b="1" dirty="0"/>
              <a:t>Place something soft</a:t>
            </a:r>
            <a:r>
              <a:rPr lang="en-US" dirty="0"/>
              <a:t> (e.g., a folded jacket or pillow) under their </a:t>
            </a:r>
            <a:r>
              <a:rPr lang="en-US" b="1" dirty="0"/>
              <a:t>head</a:t>
            </a:r>
            <a:r>
              <a:rPr lang="en-US" dirty="0"/>
              <a:t> to prevent head injury.</a:t>
            </a:r>
            <a:endParaRPr lang="en-US" dirty="0"/>
          </a:p>
          <a:p>
            <a:r>
              <a:rPr lang="en-US" b="1" dirty="0"/>
              <a:t>Loosen tight clothing</a:t>
            </a:r>
            <a:r>
              <a:rPr lang="en-US" dirty="0"/>
              <a:t>, especially around the neck (like ties, collars, or scarves).</a:t>
            </a:r>
            <a:endParaRPr lang="en-US" dirty="0"/>
          </a:p>
          <a:p>
            <a:r>
              <a:rPr lang="en-US" b="1" dirty="0"/>
              <a:t>Do not restrain</a:t>
            </a:r>
            <a:r>
              <a:rPr lang="en-US" dirty="0"/>
              <a:t> their movements.</a:t>
            </a:r>
            <a:endParaRPr lang="en-US" dirty="0"/>
          </a:p>
          <a:p>
            <a:r>
              <a:rPr lang="en-US" b="1" dirty="0"/>
              <a:t>Do not put anything in their mouth</a:t>
            </a:r>
            <a:r>
              <a:rPr lang="en-US" dirty="0"/>
              <a:t>—this can cause choking or broken teeth (contrary to popular myth, a person cannot swallow their tongue during a seizure).</a:t>
            </a:r>
            <a:endParaRPr lang="en-US" dirty="0"/>
          </a:p>
          <a:p>
            <a:endParaRPr lang="x-none"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normAutofit fontScale="92500" lnSpcReduction="20000"/>
          </a:bodyPr>
          <a:lstStyle/>
          <a:p>
            <a:r>
              <a:rPr lang="en-US" b="1" dirty="0"/>
              <a:t>3. Stay With Them During the Seizure</a:t>
            </a:r>
            <a:endParaRPr lang="en-US" b="1" dirty="0"/>
          </a:p>
          <a:p>
            <a:r>
              <a:rPr lang="en-US" b="1" dirty="0"/>
              <a:t>Turn them onto their side</a:t>
            </a:r>
            <a:r>
              <a:rPr lang="en-US" dirty="0"/>
              <a:t> once the convulsions stop. This helps keep their airway clear in case of vomiting or saliva buildup.</a:t>
            </a:r>
            <a:endParaRPr lang="en-US" dirty="0"/>
          </a:p>
          <a:p>
            <a:r>
              <a:rPr lang="en-US" b="1" dirty="0"/>
              <a:t>Keep their airway open</a:t>
            </a:r>
            <a:r>
              <a:rPr lang="en-US" dirty="0"/>
              <a:t>: Tilt the head slightly back if necessary.</a:t>
            </a:r>
            <a:endParaRPr lang="en-US" dirty="0"/>
          </a:p>
          <a:p>
            <a:r>
              <a:rPr lang="en-US" b="1" dirty="0"/>
              <a:t>Observe and document</a:t>
            </a:r>
            <a:r>
              <a:rPr lang="en-US" dirty="0"/>
              <a:t>:</a:t>
            </a:r>
            <a:endParaRPr lang="en-US" dirty="0"/>
          </a:p>
          <a:p>
            <a:pPr lvl="1"/>
            <a:r>
              <a:rPr lang="en-US" dirty="0"/>
              <a:t>Duration of the seizure</a:t>
            </a:r>
            <a:endParaRPr lang="en-US" dirty="0"/>
          </a:p>
          <a:p>
            <a:pPr lvl="1"/>
            <a:r>
              <a:rPr lang="en-US" dirty="0"/>
              <a:t>What body parts were involved</a:t>
            </a:r>
            <a:endParaRPr lang="en-US" dirty="0"/>
          </a:p>
          <a:p>
            <a:pPr lvl="1"/>
            <a:r>
              <a:rPr lang="en-US" dirty="0"/>
              <a:t>Any injuries that occurred</a:t>
            </a:r>
            <a:endParaRPr lang="en-US" dirty="0"/>
          </a:p>
          <a:p>
            <a:pPr lvl="1"/>
            <a:r>
              <a:rPr lang="en-US" dirty="0"/>
              <a:t>Their behavior before, during, and after the seizure</a:t>
            </a:r>
            <a:endParaRPr lang="en-US" dirty="0"/>
          </a:p>
          <a:p>
            <a:endParaRPr lang="x-none"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normAutofit fontScale="92500" lnSpcReduction="20000"/>
          </a:bodyPr>
          <a:lstStyle/>
          <a:p>
            <a:r>
              <a:rPr lang="en-US" b="1" dirty="0"/>
              <a:t>4. After the Seizure</a:t>
            </a:r>
            <a:endParaRPr lang="en-US" b="1" dirty="0"/>
          </a:p>
          <a:p>
            <a:r>
              <a:rPr lang="en-US" dirty="0"/>
              <a:t>The person may be </a:t>
            </a:r>
            <a:r>
              <a:rPr lang="en-US" b="1" dirty="0"/>
              <a:t>confused, disoriented, or drowsy</a:t>
            </a:r>
            <a:r>
              <a:rPr lang="en-US" dirty="0"/>
              <a:t> (this is called the </a:t>
            </a:r>
            <a:r>
              <a:rPr lang="en-US" i="1" dirty="0"/>
              <a:t>postictal phase</a:t>
            </a:r>
            <a:r>
              <a:rPr lang="en-US" dirty="0"/>
              <a:t>).</a:t>
            </a:r>
            <a:endParaRPr lang="en-US" dirty="0"/>
          </a:p>
          <a:p>
            <a:r>
              <a:rPr lang="en-US" b="1" dirty="0"/>
              <a:t>Reassure them gently</a:t>
            </a:r>
            <a:r>
              <a:rPr lang="en-US" dirty="0"/>
              <a:t>: Let them know they are safe and explain what happened.</a:t>
            </a:r>
            <a:endParaRPr lang="en-US" dirty="0"/>
          </a:p>
          <a:p>
            <a:r>
              <a:rPr lang="en-US" b="1" dirty="0"/>
              <a:t>Stay with them</a:t>
            </a:r>
            <a:r>
              <a:rPr lang="en-US" dirty="0"/>
              <a:t> until they are fully awake and alert.</a:t>
            </a:r>
            <a:endParaRPr lang="en-US" dirty="0"/>
          </a:p>
          <a:p>
            <a:r>
              <a:rPr lang="en-US" b="1" dirty="0"/>
              <a:t>Do not give food, drink, or medication</a:t>
            </a:r>
            <a:r>
              <a:rPr lang="en-US" dirty="0"/>
              <a:t> until they are fully conscious and able to swallow safely.</a:t>
            </a:r>
            <a:endParaRPr lang="en-US" dirty="0"/>
          </a:p>
          <a:p>
            <a:r>
              <a:rPr lang="en-US" dirty="0"/>
              <a:t>Offer </a:t>
            </a:r>
            <a:r>
              <a:rPr lang="en-US" b="1" dirty="0"/>
              <a:t>privacy</a:t>
            </a:r>
            <a:r>
              <a:rPr lang="en-US" dirty="0"/>
              <a:t> and </a:t>
            </a:r>
            <a:r>
              <a:rPr lang="en-US" b="1" dirty="0"/>
              <a:t>respect their dignity</a:t>
            </a:r>
            <a:r>
              <a:rPr lang="en-US" dirty="0"/>
              <a:t>, especially if incontinence occurred.</a:t>
            </a:r>
            <a:endParaRPr lang="en-US" dirty="0"/>
          </a:p>
          <a:p>
            <a:endParaRPr lang="x-none"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normAutofit fontScale="92500" lnSpcReduction="20000"/>
          </a:bodyPr>
          <a:lstStyle/>
          <a:p>
            <a:r>
              <a:rPr lang="en-US" b="1" dirty="0"/>
              <a:t>5. When to Call for Emergency Help (911):</a:t>
            </a:r>
            <a:endParaRPr lang="en-US" b="1" dirty="0"/>
          </a:p>
          <a:p>
            <a:r>
              <a:rPr lang="en-US" dirty="0"/>
              <a:t>The seizure lasts </a:t>
            </a:r>
            <a:r>
              <a:rPr lang="en-US" b="1" dirty="0"/>
              <a:t>more than 5 minutes</a:t>
            </a:r>
            <a:endParaRPr lang="en-US" dirty="0"/>
          </a:p>
          <a:p>
            <a:r>
              <a:rPr lang="en-US" dirty="0"/>
              <a:t>The person </a:t>
            </a:r>
            <a:r>
              <a:rPr lang="en-US" b="1" dirty="0"/>
              <a:t>has trouble breathing</a:t>
            </a:r>
            <a:r>
              <a:rPr lang="en-US" dirty="0"/>
              <a:t> or </a:t>
            </a:r>
            <a:r>
              <a:rPr lang="en-US" b="1" dirty="0"/>
              <a:t>does not regain consciousness</a:t>
            </a:r>
            <a:endParaRPr lang="en-US" dirty="0"/>
          </a:p>
          <a:p>
            <a:r>
              <a:rPr lang="en-US" dirty="0"/>
              <a:t>Another seizure begins </a:t>
            </a:r>
            <a:r>
              <a:rPr lang="en-US" b="1" dirty="0"/>
              <a:t>immediately after</a:t>
            </a:r>
            <a:r>
              <a:rPr lang="en-US" dirty="0"/>
              <a:t> the first</a:t>
            </a:r>
            <a:endParaRPr lang="en-US" dirty="0"/>
          </a:p>
          <a:p>
            <a:r>
              <a:rPr lang="en-US" dirty="0"/>
              <a:t>The person has </a:t>
            </a:r>
            <a:r>
              <a:rPr lang="en-US" b="1" dirty="0"/>
              <a:t>no known history of seizures</a:t>
            </a:r>
            <a:endParaRPr lang="en-US" dirty="0"/>
          </a:p>
          <a:p>
            <a:r>
              <a:rPr lang="en-US" dirty="0"/>
              <a:t>The person is </a:t>
            </a:r>
            <a:r>
              <a:rPr lang="en-US" b="1" dirty="0"/>
              <a:t>pregnant, diabetic</a:t>
            </a:r>
            <a:r>
              <a:rPr lang="en-US" dirty="0"/>
              <a:t>, or injured during the seizure</a:t>
            </a:r>
            <a:endParaRPr lang="en-US" dirty="0"/>
          </a:p>
          <a:p>
            <a:r>
              <a:rPr lang="en-US" dirty="0"/>
              <a:t>The seizure occurred </a:t>
            </a:r>
            <a:r>
              <a:rPr lang="en-US" b="1" dirty="0"/>
              <a:t>in water</a:t>
            </a:r>
            <a:endParaRPr lang="en-US" dirty="0"/>
          </a:p>
          <a:p>
            <a:r>
              <a:rPr lang="en-US" dirty="0"/>
              <a:t>You are unsure or feel unsafe</a:t>
            </a:r>
            <a:endParaRPr lang="en-US" dirty="0"/>
          </a:p>
          <a:p>
            <a:endParaRPr lang="x-none"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Not to Do:</a:t>
            </a:r>
            <a:br>
              <a:rPr lang="en-US" b="1" dirty="0"/>
            </a:br>
            <a:endParaRPr lang="x-none" dirty="0"/>
          </a:p>
        </p:txBody>
      </p:sp>
      <p:sp>
        <p:nvSpPr>
          <p:cNvPr id="3" name="Content Placeholder 2"/>
          <p:cNvSpPr>
            <a:spLocks noGrp="1"/>
          </p:cNvSpPr>
          <p:nvPr>
            <p:ph idx="1"/>
          </p:nvPr>
        </p:nvSpPr>
        <p:spPr/>
        <p:txBody>
          <a:bodyPr/>
          <a:lstStyle/>
          <a:p>
            <a:r>
              <a:rPr lang="en-US" dirty="0"/>
              <a:t>❌ Do </a:t>
            </a:r>
            <a:r>
              <a:rPr lang="en-US" b="1" dirty="0"/>
              <a:t>not</a:t>
            </a:r>
            <a:r>
              <a:rPr lang="en-US" dirty="0"/>
              <a:t> hold them down or try to stop their movements.</a:t>
            </a:r>
            <a:endParaRPr lang="en-US" dirty="0"/>
          </a:p>
          <a:p>
            <a:r>
              <a:rPr lang="en-US" dirty="0"/>
              <a:t>❌ Do </a:t>
            </a:r>
            <a:r>
              <a:rPr lang="en-US" b="1" dirty="0"/>
              <a:t>not</a:t>
            </a:r>
            <a:r>
              <a:rPr lang="en-US" dirty="0"/>
              <a:t> put anything in their mouth.</a:t>
            </a:r>
            <a:endParaRPr lang="en-US" dirty="0"/>
          </a:p>
          <a:p>
            <a:r>
              <a:rPr lang="en-US" dirty="0"/>
              <a:t>❌ Do </a:t>
            </a:r>
            <a:r>
              <a:rPr lang="en-US" b="1" dirty="0"/>
              <a:t>not</a:t>
            </a:r>
            <a:r>
              <a:rPr lang="en-US" dirty="0"/>
              <a:t> give them water, food, or pills during or immediately after a seizure.</a:t>
            </a:r>
            <a:endParaRPr lang="en-US" dirty="0"/>
          </a:p>
          <a:p>
            <a:r>
              <a:rPr lang="en-US" dirty="0"/>
              <a:t>❌ Do </a:t>
            </a:r>
            <a:r>
              <a:rPr lang="en-US" b="1" dirty="0"/>
              <a:t>not</a:t>
            </a:r>
            <a:r>
              <a:rPr lang="en-US" dirty="0"/>
              <a:t> try to wake them by shaking or shouting.</a:t>
            </a:r>
            <a:endParaRPr lang="en-US" dirty="0"/>
          </a:p>
          <a:p>
            <a:endParaRPr lang="x-none"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Assisting a Client in Confusion or Emotional Crisis</a:t>
            </a:r>
            <a:br>
              <a:rPr lang="en-US" b="1" dirty="0"/>
            </a:br>
            <a:endParaRPr lang="x-none" dirty="0"/>
          </a:p>
        </p:txBody>
      </p:sp>
      <p:sp>
        <p:nvSpPr>
          <p:cNvPr id="3" name="Content Placeholder 2"/>
          <p:cNvSpPr>
            <a:spLocks noGrp="1"/>
          </p:cNvSpPr>
          <p:nvPr>
            <p:ph idx="1"/>
          </p:nvPr>
        </p:nvSpPr>
        <p:spPr/>
        <p:txBody>
          <a:bodyPr/>
          <a:lstStyle/>
          <a:p>
            <a:r>
              <a:rPr lang="en-US" b="1" dirty="0"/>
              <a:t>1. Ensure Safety — Theirs and Yours</a:t>
            </a:r>
            <a:endParaRPr lang="en-US" b="1" dirty="0"/>
          </a:p>
          <a:p>
            <a:r>
              <a:rPr lang="en-US" b="1" dirty="0"/>
              <a:t>Approach calmly and non-threateningly</a:t>
            </a:r>
            <a:r>
              <a:rPr lang="en-US" dirty="0"/>
              <a:t>: Use a soft tone and slow movements.</a:t>
            </a:r>
            <a:endParaRPr lang="en-US" dirty="0"/>
          </a:p>
          <a:p>
            <a:r>
              <a:rPr lang="en-US" b="1" dirty="0"/>
              <a:t>Remove or secure dangerous objects</a:t>
            </a:r>
            <a:r>
              <a:rPr lang="en-US" dirty="0"/>
              <a:t>: If the client is agitated or disoriented, remove sharp items, hot drinks, etc.</a:t>
            </a:r>
            <a:endParaRPr lang="en-US" dirty="0"/>
          </a:p>
          <a:p>
            <a:r>
              <a:rPr lang="en-US" b="1" dirty="0"/>
              <a:t>Do not leave the person alone</a:t>
            </a:r>
            <a:r>
              <a:rPr lang="en-US" dirty="0"/>
              <a:t> if they are severely confused or distressed.</a:t>
            </a:r>
            <a:endParaRPr lang="en-US" dirty="0"/>
          </a:p>
          <a:p>
            <a:endParaRPr lang="x-none"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normAutofit fontScale="62500" lnSpcReduction="20000"/>
          </a:bodyPr>
          <a:lstStyle/>
          <a:p>
            <a:r>
              <a:rPr lang="en-US" b="1" dirty="0"/>
              <a:t>2. Identify the Signs</a:t>
            </a:r>
            <a:endParaRPr lang="en-US" b="1" dirty="0"/>
          </a:p>
          <a:p>
            <a:r>
              <a:rPr lang="en-US" b="1" dirty="0"/>
              <a:t>Confused State may include:</a:t>
            </a:r>
            <a:endParaRPr lang="en-US" b="1" dirty="0"/>
          </a:p>
          <a:p>
            <a:r>
              <a:rPr lang="en-US" dirty="0"/>
              <a:t>Disorientation to time, place, or person</a:t>
            </a:r>
            <a:endParaRPr lang="en-US" dirty="0"/>
          </a:p>
          <a:p>
            <a:r>
              <a:rPr lang="en-US" dirty="0"/>
              <a:t>Difficulty following instructions</a:t>
            </a:r>
            <a:endParaRPr lang="en-US" dirty="0"/>
          </a:p>
          <a:p>
            <a:r>
              <a:rPr lang="en-US" dirty="0"/>
              <a:t>Memory loss or repetitive questions</a:t>
            </a:r>
            <a:endParaRPr lang="en-US" dirty="0"/>
          </a:p>
          <a:p>
            <a:r>
              <a:rPr lang="en-US" dirty="0"/>
              <a:t>Restlessness or aimless wandering</a:t>
            </a:r>
            <a:endParaRPr lang="en-US" dirty="0"/>
          </a:p>
          <a:p>
            <a:r>
              <a:rPr lang="en-US" b="1" dirty="0"/>
              <a:t>Emotional Crisis may include:</a:t>
            </a:r>
            <a:endParaRPr lang="en-US" b="1" dirty="0"/>
          </a:p>
          <a:p>
            <a:r>
              <a:rPr lang="en-US" dirty="0"/>
              <a:t>Panic, extreme sadness or anger</a:t>
            </a:r>
            <a:endParaRPr lang="en-US" dirty="0"/>
          </a:p>
          <a:p>
            <a:r>
              <a:rPr lang="en-US" dirty="0"/>
              <a:t>Crying uncontrollably or withdrawal</a:t>
            </a:r>
            <a:endParaRPr lang="en-US" dirty="0"/>
          </a:p>
          <a:p>
            <a:r>
              <a:rPr lang="en-US" dirty="0"/>
              <a:t>Verbal outbursts or threats</a:t>
            </a:r>
            <a:endParaRPr lang="en-US" dirty="0"/>
          </a:p>
          <a:p>
            <a:r>
              <a:rPr lang="en-US" dirty="0"/>
              <a:t>Self-harm risk or suicidal thoughts</a:t>
            </a:r>
            <a:endParaRPr lang="en-US" dirty="0"/>
          </a:p>
          <a:p>
            <a:endParaRPr lang="x-none"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lstStyle/>
          <a:p>
            <a:r>
              <a:rPr lang="en-US" b="1" dirty="0"/>
              <a:t>3. Speak Clearly and Calmly</a:t>
            </a:r>
            <a:endParaRPr lang="en-US" b="1" dirty="0"/>
          </a:p>
          <a:p>
            <a:r>
              <a:rPr lang="en-US" b="1" dirty="0"/>
              <a:t>Use simple, short sentences</a:t>
            </a:r>
            <a:r>
              <a:rPr lang="en-US" dirty="0"/>
              <a:t>.</a:t>
            </a:r>
            <a:endParaRPr lang="en-US" dirty="0"/>
          </a:p>
          <a:p>
            <a:r>
              <a:rPr lang="en-US" dirty="0"/>
              <a:t>Speak </a:t>
            </a:r>
            <a:r>
              <a:rPr lang="en-US" b="1" dirty="0"/>
              <a:t>slowly and clearly</a:t>
            </a:r>
            <a:r>
              <a:rPr lang="en-US" dirty="0"/>
              <a:t>, using a calm tone.</a:t>
            </a:r>
            <a:endParaRPr lang="en-US" dirty="0"/>
          </a:p>
          <a:p>
            <a:r>
              <a:rPr lang="en-US" b="1" dirty="0"/>
              <a:t>Reassure the person</a:t>
            </a:r>
            <a:r>
              <a:rPr lang="en-US" dirty="0"/>
              <a:t>: “You’re safe. I’m here to help.”</a:t>
            </a:r>
            <a:endParaRPr lang="en-US" dirty="0"/>
          </a:p>
          <a:p>
            <a:r>
              <a:rPr lang="en-US" b="1" dirty="0"/>
              <a:t>Avoid arguing or correcting</a:t>
            </a:r>
            <a:r>
              <a:rPr lang="en-US" dirty="0"/>
              <a:t> — instead, gently redirect or clarify.</a:t>
            </a:r>
            <a:endParaRPr lang="en-US" dirty="0"/>
          </a:p>
          <a:p>
            <a:endParaRPr lang="x-none"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a:xfrm>
            <a:off x="1676400" y="0"/>
            <a:ext cx="8991600" cy="1295400"/>
          </a:xfrm>
          <a:solidFill>
            <a:srgbClr val="FF0000"/>
          </a:solidFill>
        </p:spPr>
        <p:txBody>
          <a:bodyPr>
            <a:normAutofit fontScale="90000"/>
          </a:bodyPr>
          <a:lstStyle/>
          <a:p>
            <a:r>
              <a:rPr lang="en-IN" sz="5400" dirty="0">
                <a:solidFill>
                  <a:srgbClr val="FFFF00"/>
                </a:solidFill>
                <a:latin typeface="Calibri" charset="0"/>
              </a:rPr>
              <a:t>PERSONAL PROTECTIVE EQUIPMENTS</a:t>
            </a:r>
            <a:endParaRPr lang="en-IN" sz="5400" dirty="0">
              <a:solidFill>
                <a:srgbClr val="FFFF00"/>
              </a:solidFill>
              <a:latin typeface="Calibri" charset="0"/>
            </a:endParaRPr>
          </a:p>
        </p:txBody>
      </p:sp>
      <p:graphicFrame>
        <p:nvGraphicFramePr>
          <p:cNvPr id="4194304" name="Content Placeholder 3"/>
          <p:cNvGraphicFramePr>
            <a:graphicFrameLocks noGrp="1"/>
          </p:cNvGraphicFramePr>
          <p:nvPr>
            <p:ph idx="1"/>
          </p:nvPr>
        </p:nvGraphicFramePr>
        <p:xfrm>
          <a:off x="837127" y="1295400"/>
          <a:ext cx="10393250" cy="52215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4. Offer Comfort and Support</a:t>
            </a:r>
            <a:br>
              <a:rPr lang="en-US" b="1" dirty="0"/>
            </a:br>
            <a:endParaRPr lang="x-none" dirty="0"/>
          </a:p>
        </p:txBody>
      </p:sp>
      <p:sp>
        <p:nvSpPr>
          <p:cNvPr id="3" name="Content Placeholder 2"/>
          <p:cNvSpPr>
            <a:spLocks noGrp="1"/>
          </p:cNvSpPr>
          <p:nvPr>
            <p:ph idx="1"/>
          </p:nvPr>
        </p:nvSpPr>
        <p:spPr/>
        <p:txBody>
          <a:bodyPr/>
          <a:lstStyle/>
          <a:p>
            <a:endParaRPr lang="en-US" b="1" dirty="0"/>
          </a:p>
          <a:p>
            <a:r>
              <a:rPr lang="en-US" b="1" dirty="0"/>
              <a:t>Stay present</a:t>
            </a:r>
            <a:r>
              <a:rPr lang="en-US" dirty="0"/>
              <a:t> and offer active listening. Sometimes silence and presence are more helpful than words.</a:t>
            </a:r>
            <a:endParaRPr lang="en-US" dirty="0"/>
          </a:p>
          <a:p>
            <a:r>
              <a:rPr lang="en-US" b="1" dirty="0"/>
              <a:t>Validate their feelings</a:t>
            </a:r>
            <a:r>
              <a:rPr lang="en-US" dirty="0"/>
              <a:t>: Say things like “It’s okay to feel overwhelmed” or “I understand this is hard.”</a:t>
            </a:r>
            <a:endParaRPr lang="en-US" dirty="0"/>
          </a:p>
          <a:p>
            <a:r>
              <a:rPr lang="en-US" b="1" dirty="0"/>
              <a:t>Avoid judgment</a:t>
            </a:r>
            <a:r>
              <a:rPr lang="en-US" dirty="0"/>
              <a:t> or overreacting to what they say or do.</a:t>
            </a:r>
            <a:endParaRPr lang="en-US" dirty="0"/>
          </a:p>
          <a:p>
            <a:endParaRPr lang="x-none"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lstStyle/>
          <a:p>
            <a:r>
              <a:rPr lang="en-US" b="1" dirty="0"/>
              <a:t>5. Reorient Gently (If Confused)</a:t>
            </a:r>
            <a:endParaRPr lang="en-US" b="1" dirty="0"/>
          </a:p>
          <a:p>
            <a:r>
              <a:rPr lang="en-US" dirty="0"/>
              <a:t>Offer brief, factual reminders of time, place, and who you are:</a:t>
            </a:r>
            <a:endParaRPr lang="en-US" dirty="0"/>
          </a:p>
          <a:p>
            <a:pPr lvl="1"/>
            <a:r>
              <a:rPr lang="en-US" dirty="0"/>
              <a:t>“It’s Monday morning, and you’re at the care center.”</a:t>
            </a:r>
            <a:endParaRPr lang="en-US" dirty="0"/>
          </a:p>
          <a:p>
            <a:pPr lvl="1"/>
            <a:r>
              <a:rPr lang="en-US" dirty="0"/>
              <a:t>“I’m [Your Name], your nurse today.”</a:t>
            </a:r>
            <a:endParaRPr lang="en-US" dirty="0"/>
          </a:p>
          <a:p>
            <a:endParaRPr lang="x-none"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a:xfrm>
            <a:off x="1569155" y="2916297"/>
            <a:ext cx="9064981" cy="3444997"/>
          </a:xfrm>
        </p:spPr>
        <p:txBody>
          <a:bodyPr/>
          <a:lstStyle/>
          <a:p>
            <a:r>
              <a:rPr lang="en-US" b="1" dirty="0"/>
              <a:t>6. Involve a Mental Health Professional (If Needed)</a:t>
            </a:r>
            <a:endParaRPr lang="en-US" b="1" dirty="0"/>
          </a:p>
          <a:p>
            <a:r>
              <a:rPr lang="en-US" dirty="0"/>
              <a:t>If the emotional crisis escalates or if you suspect </a:t>
            </a:r>
            <a:r>
              <a:rPr lang="en-US" b="1" dirty="0"/>
              <a:t>depression, suicidal ideation, or psychosis</a:t>
            </a:r>
            <a:r>
              <a:rPr lang="en-US" dirty="0"/>
              <a:t>, </a:t>
            </a:r>
            <a:r>
              <a:rPr lang="en-US" b="1" dirty="0"/>
              <a:t>contact a supervisor or emergency mental health support</a:t>
            </a:r>
            <a:r>
              <a:rPr lang="en-US" dirty="0"/>
              <a:t> immediately.</a:t>
            </a:r>
            <a:endParaRPr lang="en-US" dirty="0"/>
          </a:p>
          <a:p>
            <a:r>
              <a:rPr lang="en-US" dirty="0"/>
              <a:t>Follow your facility's </a:t>
            </a:r>
            <a:r>
              <a:rPr lang="en-US" b="1" dirty="0"/>
              <a:t>mental health emergency protocols</a:t>
            </a:r>
            <a:r>
              <a:rPr lang="en-US" dirty="0"/>
              <a:t>.</a:t>
            </a:r>
            <a:endParaRPr lang="en-US" dirty="0"/>
          </a:p>
          <a:p>
            <a:endParaRPr lang="x-none"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lstStyle/>
          <a:p>
            <a:r>
              <a:rPr lang="en-US" b="1" dirty="0"/>
              <a:t>7. Document and Report</a:t>
            </a:r>
            <a:endParaRPr lang="en-US" b="1" dirty="0"/>
          </a:p>
          <a:p>
            <a:r>
              <a:rPr lang="en-US" b="1" dirty="0"/>
              <a:t>Record what happened</a:t>
            </a:r>
            <a:r>
              <a:rPr lang="en-US" dirty="0"/>
              <a:t>:</a:t>
            </a:r>
            <a:endParaRPr lang="en-US" dirty="0"/>
          </a:p>
          <a:p>
            <a:pPr lvl="1"/>
            <a:r>
              <a:rPr lang="en-US" dirty="0"/>
              <a:t>Time, duration, and triggers</a:t>
            </a:r>
            <a:endParaRPr lang="en-US" dirty="0"/>
          </a:p>
          <a:p>
            <a:pPr lvl="1"/>
            <a:r>
              <a:rPr lang="en-US" dirty="0"/>
              <a:t>Behavior or words used</a:t>
            </a:r>
            <a:endParaRPr lang="en-US" dirty="0"/>
          </a:p>
          <a:p>
            <a:pPr lvl="1"/>
            <a:r>
              <a:rPr lang="en-US" dirty="0"/>
              <a:t>What actions were taken</a:t>
            </a:r>
            <a:endParaRPr lang="en-US" dirty="0"/>
          </a:p>
          <a:p>
            <a:r>
              <a:rPr lang="en-US" b="1" dirty="0"/>
              <a:t>Report to your supervisor</a:t>
            </a:r>
            <a:r>
              <a:rPr lang="en-US" dirty="0"/>
              <a:t> or healthcare provider for further evaluation and support.</a:t>
            </a:r>
            <a:endParaRPr lang="en-US" dirty="0"/>
          </a:p>
          <a:p>
            <a:endParaRPr lang="x-none"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Not to Do</a:t>
            </a:r>
            <a:br>
              <a:rPr lang="en-US" b="1" dirty="0"/>
            </a:br>
            <a:endParaRPr lang="x-none" dirty="0"/>
          </a:p>
        </p:txBody>
      </p:sp>
      <p:sp>
        <p:nvSpPr>
          <p:cNvPr id="3" name="Content Placeholder 2"/>
          <p:cNvSpPr>
            <a:spLocks noGrp="1"/>
          </p:cNvSpPr>
          <p:nvPr>
            <p:ph idx="1"/>
          </p:nvPr>
        </p:nvSpPr>
        <p:spPr/>
        <p:txBody>
          <a:bodyPr/>
          <a:lstStyle/>
          <a:p>
            <a:r>
              <a:rPr lang="en-US" dirty="0"/>
              <a:t>❌ Don’t argue or challenge delusions or confusion.</a:t>
            </a:r>
            <a:endParaRPr lang="en-US" dirty="0"/>
          </a:p>
          <a:p>
            <a:r>
              <a:rPr lang="en-US" dirty="0"/>
              <a:t>❌ Don’t leave the person alone if they are in distress or confused.</a:t>
            </a:r>
            <a:endParaRPr lang="en-US" dirty="0"/>
          </a:p>
          <a:p>
            <a:r>
              <a:rPr lang="en-US" dirty="0"/>
              <a:t>❌ Don’t make jokes or belittle their emotions.</a:t>
            </a:r>
            <a:endParaRPr lang="en-US" dirty="0"/>
          </a:p>
          <a:p>
            <a:r>
              <a:rPr lang="en-US" dirty="0"/>
              <a:t>❌ Don’t make sudden movements or raise your voice.</a:t>
            </a:r>
            <a:endParaRPr lang="en-US" dirty="0"/>
          </a:p>
          <a:p>
            <a:endParaRPr lang="x-none"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When to Get Emergency Help</a:t>
            </a:r>
            <a:br>
              <a:rPr lang="en-US" b="1" dirty="0"/>
            </a:br>
            <a:endParaRPr lang="x-none" dirty="0"/>
          </a:p>
        </p:txBody>
      </p:sp>
      <p:sp>
        <p:nvSpPr>
          <p:cNvPr id="3" name="Content Placeholder 2"/>
          <p:cNvSpPr>
            <a:spLocks noGrp="1"/>
          </p:cNvSpPr>
          <p:nvPr>
            <p:ph idx="1"/>
          </p:nvPr>
        </p:nvSpPr>
        <p:spPr/>
        <p:txBody>
          <a:bodyPr/>
          <a:lstStyle/>
          <a:p>
            <a:r>
              <a:rPr lang="en-US" dirty="0"/>
              <a:t>Call for immediate help if the person:</a:t>
            </a:r>
            <a:endParaRPr lang="en-US" dirty="0"/>
          </a:p>
          <a:p>
            <a:r>
              <a:rPr lang="en-US" dirty="0"/>
              <a:t>Expresses suicidal or violent thoughts</a:t>
            </a:r>
            <a:endParaRPr lang="en-US" dirty="0"/>
          </a:p>
          <a:p>
            <a:r>
              <a:rPr lang="en-US" dirty="0"/>
              <a:t>Is a danger to themselves or others</a:t>
            </a:r>
            <a:endParaRPr lang="en-US" dirty="0"/>
          </a:p>
          <a:p>
            <a:r>
              <a:rPr lang="en-US" dirty="0"/>
              <a:t>Becomes severely disoriented or unresponsive</a:t>
            </a:r>
            <a:endParaRPr lang="en-US" dirty="0"/>
          </a:p>
          <a:p>
            <a:endParaRPr lang="x-none"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Assisting a Client Who Has Fallen</a:t>
            </a:r>
            <a:endParaRPr lang="x-none" dirty="0"/>
          </a:p>
        </p:txBody>
      </p:sp>
      <p:sp>
        <p:nvSpPr>
          <p:cNvPr id="3" name="Content Placeholder 2"/>
          <p:cNvSpPr>
            <a:spLocks noGrp="1"/>
          </p:cNvSpPr>
          <p:nvPr>
            <p:ph idx="1"/>
          </p:nvPr>
        </p:nvSpPr>
        <p:spPr/>
        <p:txBody>
          <a:bodyPr/>
          <a:lstStyle/>
          <a:p>
            <a:r>
              <a:rPr lang="en-US" b="1" dirty="0"/>
              <a:t>1. Stay Calm and Ensure Safety</a:t>
            </a:r>
            <a:endParaRPr lang="en-US" b="1" dirty="0"/>
          </a:p>
          <a:p>
            <a:r>
              <a:rPr lang="en-US" b="1" dirty="0"/>
              <a:t>Remain calm</a:t>
            </a:r>
            <a:r>
              <a:rPr lang="en-US" dirty="0"/>
              <a:t> and reassure the client.</a:t>
            </a:r>
            <a:endParaRPr lang="en-US" dirty="0"/>
          </a:p>
          <a:p>
            <a:r>
              <a:rPr lang="en-US" b="1" dirty="0"/>
              <a:t>Check for hazards</a:t>
            </a:r>
            <a:r>
              <a:rPr lang="en-US" dirty="0"/>
              <a:t> around the fall site (spills, clutter, furniture).</a:t>
            </a:r>
            <a:endParaRPr lang="en-US" dirty="0"/>
          </a:p>
          <a:p>
            <a:r>
              <a:rPr lang="en-US" dirty="0"/>
              <a:t>Make sure the </a:t>
            </a:r>
            <a:r>
              <a:rPr lang="en-US" b="1" dirty="0"/>
              <a:t>environment is safe</a:t>
            </a:r>
            <a:r>
              <a:rPr lang="en-US" dirty="0"/>
              <a:t> before proceeding.</a:t>
            </a:r>
            <a:endParaRPr lang="en-US" dirty="0"/>
          </a:p>
          <a:p>
            <a:endParaRPr lang="x-none"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normAutofit fontScale="92500" lnSpcReduction="20000"/>
          </a:bodyPr>
          <a:lstStyle/>
          <a:p>
            <a:r>
              <a:rPr lang="en-US" b="1" dirty="0"/>
              <a:t>2. Do Not Move the Client Immediately</a:t>
            </a:r>
            <a:endParaRPr lang="en-US" b="1" dirty="0"/>
          </a:p>
          <a:p>
            <a:r>
              <a:rPr lang="en-US" b="1" dirty="0"/>
              <a:t>Ask the client to remain still</a:t>
            </a:r>
            <a:r>
              <a:rPr lang="en-US" dirty="0"/>
              <a:t> while you assess them.</a:t>
            </a:r>
            <a:endParaRPr lang="en-US" dirty="0"/>
          </a:p>
          <a:p>
            <a:r>
              <a:rPr lang="en-US" b="1" dirty="0"/>
              <a:t>Check for signs of injury</a:t>
            </a:r>
            <a:r>
              <a:rPr lang="en-US" dirty="0"/>
              <a:t>:</a:t>
            </a:r>
            <a:endParaRPr lang="en-US" dirty="0"/>
          </a:p>
          <a:p>
            <a:pPr lvl="1"/>
            <a:r>
              <a:rPr lang="en-US" dirty="0"/>
              <a:t>Pain, swelling, or deformity (especially in the hips, legs, arms)</a:t>
            </a:r>
            <a:endParaRPr lang="en-US" dirty="0"/>
          </a:p>
          <a:p>
            <a:pPr lvl="1"/>
            <a:r>
              <a:rPr lang="en-US" dirty="0"/>
              <a:t>Bleeding or bruising</a:t>
            </a:r>
            <a:endParaRPr lang="en-US" dirty="0"/>
          </a:p>
          <a:p>
            <a:pPr lvl="1"/>
            <a:r>
              <a:rPr lang="en-US" dirty="0"/>
              <a:t>Changes in consciousness or confusion</a:t>
            </a:r>
            <a:endParaRPr lang="en-US" dirty="0"/>
          </a:p>
          <a:p>
            <a:r>
              <a:rPr lang="en-US" dirty="0"/>
              <a:t>If the client is </a:t>
            </a:r>
            <a:r>
              <a:rPr lang="en-US" b="1" dirty="0"/>
              <a:t>unconscious</a:t>
            </a:r>
            <a:r>
              <a:rPr lang="en-US" dirty="0"/>
              <a:t>, bleeding heavily, or suspected of having a </a:t>
            </a:r>
            <a:r>
              <a:rPr lang="en-US" b="1" dirty="0"/>
              <a:t>head, neck, or back injury</a:t>
            </a:r>
            <a:r>
              <a:rPr lang="en-US" dirty="0"/>
              <a:t>, </a:t>
            </a:r>
            <a:r>
              <a:rPr lang="en-US" b="1" dirty="0"/>
              <a:t>do not move them</a:t>
            </a:r>
            <a:r>
              <a:rPr lang="en-US" dirty="0"/>
              <a:t>. </a:t>
            </a:r>
            <a:r>
              <a:rPr lang="en-US" b="1" dirty="0"/>
              <a:t>Call emergency services (911)</a:t>
            </a:r>
            <a:r>
              <a:rPr lang="en-US" dirty="0"/>
              <a:t> immediately.</a:t>
            </a:r>
            <a:endParaRPr lang="en-US" dirty="0"/>
          </a:p>
          <a:p>
            <a:endParaRPr lang="x-none"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lstStyle/>
          <a:p>
            <a:r>
              <a:rPr lang="en-US" b="1" dirty="0"/>
              <a:t>3. Assess Responsiveness and Breathing</a:t>
            </a:r>
            <a:endParaRPr lang="en-US" b="1" dirty="0"/>
          </a:p>
          <a:p>
            <a:r>
              <a:rPr lang="en-US" b="1" dirty="0"/>
              <a:t>Ask simple questions</a:t>
            </a:r>
            <a:r>
              <a:rPr lang="en-US" dirty="0"/>
              <a:t> to check for alertness.</a:t>
            </a:r>
            <a:endParaRPr lang="en-US" dirty="0"/>
          </a:p>
          <a:p>
            <a:r>
              <a:rPr lang="en-US" dirty="0"/>
              <a:t>Look for </a:t>
            </a:r>
            <a:r>
              <a:rPr lang="en-US" b="1" dirty="0"/>
              <a:t>normal breathing</a:t>
            </a:r>
            <a:r>
              <a:rPr lang="en-US" dirty="0"/>
              <a:t> and pulse.</a:t>
            </a:r>
            <a:endParaRPr lang="en-US" dirty="0"/>
          </a:p>
          <a:p>
            <a:r>
              <a:rPr lang="en-US" dirty="0"/>
              <a:t>If unresponsive and not breathing, begin </a:t>
            </a:r>
            <a:r>
              <a:rPr lang="en-US" b="1" dirty="0"/>
              <a:t>CPR</a:t>
            </a:r>
            <a:r>
              <a:rPr lang="en-US" dirty="0"/>
              <a:t> if trained and call for help</a:t>
            </a:r>
            <a:endParaRPr lang="en-US" dirty="0"/>
          </a:p>
          <a:p>
            <a:endParaRPr lang="x-none"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lstStyle/>
          <a:p>
            <a:r>
              <a:rPr lang="en-US" b="1" dirty="0"/>
              <a:t>4. Call for Assistance</a:t>
            </a:r>
            <a:endParaRPr lang="en-US" b="1" dirty="0"/>
          </a:p>
          <a:p>
            <a:r>
              <a:rPr lang="en-US" b="1" dirty="0"/>
              <a:t>Notify your supervisor or nurse</a:t>
            </a:r>
            <a:r>
              <a:rPr lang="en-US" dirty="0"/>
              <a:t> immediately.</a:t>
            </a:r>
            <a:endParaRPr lang="en-US" dirty="0"/>
          </a:p>
          <a:p>
            <a:r>
              <a:rPr lang="en-US" dirty="0"/>
              <a:t>If needed, activate the facility’s </a:t>
            </a:r>
            <a:r>
              <a:rPr lang="en-US" b="1" dirty="0"/>
              <a:t>emergency response protocol</a:t>
            </a:r>
            <a:r>
              <a:rPr lang="en-US" dirty="0"/>
              <a:t> or call 911.</a:t>
            </a:r>
            <a:endParaRPr lang="en-US" dirty="0"/>
          </a:p>
          <a:p>
            <a:r>
              <a:rPr lang="en-US" dirty="0"/>
              <a:t>Do </a:t>
            </a:r>
            <a:r>
              <a:rPr lang="en-US" b="1" dirty="0"/>
              <a:t>not attempt to lift the client by yourself</a:t>
            </a:r>
            <a:r>
              <a:rPr lang="en-US" dirty="0"/>
              <a:t>.</a:t>
            </a:r>
            <a:endParaRPr lang="en-US" dirty="0"/>
          </a:p>
          <a:p>
            <a:endParaRPr lang="x-none"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a:xfrm>
            <a:off x="2362200" y="533400"/>
            <a:ext cx="7467600" cy="448428"/>
          </a:xfrm>
        </p:spPr>
        <p:txBody>
          <a:bodyPr>
            <a:normAutofit fontScale="90000"/>
          </a:bodyPr>
          <a:lstStyle/>
          <a:p>
            <a:r>
              <a:rPr lang="en-IN" sz="4800" dirty="0">
                <a:solidFill>
                  <a:srgbClr val="FF0000"/>
                </a:solidFill>
              </a:rPr>
              <a:t>First Aid Kit</a:t>
            </a:r>
            <a:endParaRPr lang="en-IN" sz="4800" dirty="0">
              <a:solidFill>
                <a:srgbClr val="FF0000"/>
              </a:solidFill>
            </a:endParaRPr>
          </a:p>
        </p:txBody>
      </p:sp>
      <p:sp>
        <p:nvSpPr>
          <p:cNvPr id="1048619" name="Content Placeholder 2"/>
          <p:cNvSpPr>
            <a:spLocks noGrp="1"/>
          </p:cNvSpPr>
          <p:nvPr>
            <p:ph idx="1"/>
          </p:nvPr>
        </p:nvSpPr>
        <p:spPr>
          <a:xfrm>
            <a:off x="1493949" y="981828"/>
            <a:ext cx="8727195" cy="5190372"/>
          </a:xfrm>
          <a:solidFill>
            <a:schemeClr val="accent2">
              <a:lumMod val="40000"/>
              <a:lumOff val="60000"/>
            </a:schemeClr>
          </a:solidFill>
        </p:spPr>
        <p:txBody>
          <a:bodyPr>
            <a:normAutofit fontScale="92500" lnSpcReduction="10000"/>
          </a:bodyPr>
          <a:lstStyle/>
          <a:p>
            <a:pPr marL="137160" indent="0">
              <a:buNone/>
            </a:pPr>
            <a:r>
              <a:rPr lang="en-IN" dirty="0"/>
              <a:t>Following are the contents of a First Aid Kit :</a:t>
            </a:r>
            <a:endParaRPr lang="en-IN" dirty="0"/>
          </a:p>
          <a:p>
            <a:pPr>
              <a:buFont typeface="Wingdings" panose="05000000000000000000" pitchFamily="2" charset="2"/>
              <a:buChar char="Ø"/>
            </a:pPr>
            <a:r>
              <a:rPr lang="en-US" dirty="0"/>
              <a:t> Cotton wool</a:t>
            </a:r>
            <a:endParaRPr lang="en-IN" dirty="0"/>
          </a:p>
          <a:p>
            <a:pPr>
              <a:buFont typeface="Wingdings" panose="05000000000000000000" pitchFamily="2" charset="2"/>
              <a:buChar char="Ø"/>
            </a:pPr>
            <a:r>
              <a:rPr lang="en-US" dirty="0"/>
              <a:t> Adhesive tape</a:t>
            </a:r>
            <a:endParaRPr lang="en-IN" dirty="0"/>
          </a:p>
          <a:p>
            <a:pPr>
              <a:buFont typeface="Wingdings" panose="05000000000000000000" pitchFamily="2" charset="2"/>
              <a:buChar char="Ø"/>
            </a:pPr>
            <a:r>
              <a:rPr lang="en-US" dirty="0"/>
              <a:t> Crepe bandage</a:t>
            </a:r>
            <a:endParaRPr lang="en-IN" dirty="0"/>
          </a:p>
          <a:p>
            <a:pPr>
              <a:buFont typeface="Wingdings" panose="05000000000000000000" pitchFamily="2" charset="2"/>
              <a:buChar char="Ø"/>
            </a:pPr>
            <a:r>
              <a:rPr lang="en-US" dirty="0"/>
              <a:t> Sterile Dressing</a:t>
            </a:r>
            <a:endParaRPr lang="en-IN" dirty="0"/>
          </a:p>
          <a:p>
            <a:pPr>
              <a:buFont typeface="Wingdings" panose="05000000000000000000" pitchFamily="2" charset="2"/>
              <a:buChar char="Ø"/>
            </a:pPr>
            <a:r>
              <a:rPr lang="en-US" dirty="0"/>
              <a:t> Bandage</a:t>
            </a:r>
            <a:endParaRPr lang="en-IN" dirty="0"/>
          </a:p>
          <a:p>
            <a:pPr>
              <a:buFont typeface="Wingdings" panose="05000000000000000000" pitchFamily="2" charset="2"/>
              <a:buChar char="Ø"/>
            </a:pPr>
            <a:r>
              <a:rPr lang="en-US" dirty="0"/>
              <a:t> Thermometer</a:t>
            </a:r>
            <a:endParaRPr lang="en-IN" dirty="0"/>
          </a:p>
          <a:p>
            <a:pPr>
              <a:buFont typeface="Wingdings" panose="05000000000000000000" pitchFamily="2" charset="2"/>
              <a:buChar char="Ø"/>
            </a:pPr>
            <a:r>
              <a:rPr lang="en-US" dirty="0"/>
              <a:t> Scissors</a:t>
            </a:r>
            <a:endParaRPr lang="en-IN" dirty="0"/>
          </a:p>
          <a:p>
            <a:pPr>
              <a:buFont typeface="Wingdings" panose="05000000000000000000" pitchFamily="2" charset="2"/>
              <a:buChar char="Ø"/>
            </a:pPr>
            <a:r>
              <a:rPr lang="en-US" dirty="0"/>
              <a:t> Glove</a:t>
            </a:r>
            <a:endParaRPr lang="en-IN" dirty="0"/>
          </a:p>
          <a:p>
            <a:pPr>
              <a:buFont typeface="Wingdings" panose="05000000000000000000" pitchFamily="2" charset="2"/>
              <a:buChar char="Ø"/>
            </a:pPr>
            <a:r>
              <a:rPr lang="en-US" dirty="0"/>
              <a:t> Soap</a:t>
            </a:r>
            <a:endParaRPr lang="en-IN" dirty="0"/>
          </a:p>
          <a:p>
            <a:pPr>
              <a:buFont typeface="Wingdings" panose="05000000000000000000" pitchFamily="2" charset="2"/>
              <a:buChar char="Ø"/>
            </a:pPr>
            <a:r>
              <a:rPr lang="en-US" dirty="0"/>
              <a:t> Dettol </a:t>
            </a:r>
            <a:endParaRPr lang="en-US" dirty="0"/>
          </a:p>
          <a:p>
            <a:pPr marL="137160" indent="0">
              <a:buNone/>
            </a:pPr>
            <a:endParaRPr lang="en-US" dirty="0"/>
          </a:p>
          <a:p>
            <a:pPr>
              <a:buFont typeface="Wingdings" panose="05000000000000000000" pitchFamily="2" charset="2"/>
              <a:buChar char="Ø"/>
            </a:pPr>
            <a:endParaRPr lang="en-IN" dirty="0"/>
          </a:p>
        </p:txBody>
      </p:sp>
      <p:pic>
        <p:nvPicPr>
          <p:cNvPr id="2097153" name="Picture 2"/>
          <p:cNvPicPr>
            <a:picLocks noChangeAspect="1" noChangeArrowheads="1"/>
          </p:cNvPicPr>
          <p:nvPr/>
        </p:nvPicPr>
        <p:blipFill rotWithShape="1">
          <a:blip r:embed="rId1"/>
          <a:srcRect l="4114" t="4465" r="7407" b="4145"/>
          <a:stretch>
            <a:fillRect/>
          </a:stretch>
        </p:blipFill>
        <p:spPr bwMode="auto">
          <a:xfrm>
            <a:off x="4687146" y="1752600"/>
            <a:ext cx="5904655" cy="4580772"/>
          </a:xfrm>
          <a:prstGeom prst="rect">
            <a:avLst/>
          </a:prstGeom>
          <a:noFill/>
          <a:ln>
            <a:noFill/>
          </a:ln>
          <a:effectLst/>
        </p:spPr>
      </p:pic>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normAutofit fontScale="92500" lnSpcReduction="20000"/>
          </a:bodyPr>
          <a:lstStyle/>
          <a:p>
            <a:r>
              <a:rPr lang="en-US" b="1" dirty="0"/>
              <a:t>5. Help the Client Up Safely (If No Injury Is Suspected)</a:t>
            </a:r>
            <a:endParaRPr lang="en-US" b="1" dirty="0"/>
          </a:p>
          <a:p>
            <a:r>
              <a:rPr lang="en-US" dirty="0"/>
              <a:t>Only proceed if the client is alert, able to move, and shows </a:t>
            </a:r>
            <a:r>
              <a:rPr lang="en-US" b="1" dirty="0"/>
              <a:t>no signs of injury</a:t>
            </a:r>
            <a:r>
              <a:rPr lang="en-US" dirty="0"/>
              <a:t>.</a:t>
            </a:r>
            <a:endParaRPr lang="en-US" dirty="0"/>
          </a:p>
          <a:p>
            <a:r>
              <a:rPr lang="en-US" dirty="0"/>
              <a:t>Use proper </a:t>
            </a:r>
            <a:r>
              <a:rPr lang="en-US" b="1" dirty="0"/>
              <a:t>body mechanics</a:t>
            </a:r>
            <a:r>
              <a:rPr lang="en-US" dirty="0"/>
              <a:t>:</a:t>
            </a:r>
            <a:endParaRPr lang="en-US" dirty="0"/>
          </a:p>
          <a:p>
            <a:pPr lvl="1"/>
            <a:r>
              <a:rPr lang="en-US" dirty="0"/>
              <a:t>Get help from another staff member if possible.</a:t>
            </a:r>
            <a:endParaRPr lang="en-US" dirty="0"/>
          </a:p>
          <a:p>
            <a:pPr lvl="1"/>
            <a:r>
              <a:rPr lang="en-US" dirty="0"/>
              <a:t>Use a </a:t>
            </a:r>
            <a:r>
              <a:rPr lang="en-US" b="1" dirty="0"/>
              <a:t>gait belt</a:t>
            </a:r>
            <a:r>
              <a:rPr lang="en-US" dirty="0"/>
              <a:t>, walker, or chair for support.</a:t>
            </a:r>
            <a:endParaRPr lang="en-US" dirty="0"/>
          </a:p>
          <a:p>
            <a:pPr lvl="1"/>
            <a:r>
              <a:rPr lang="en-US" dirty="0"/>
              <a:t>Have the client roll to their side, then push up to a seated position.</a:t>
            </a:r>
            <a:endParaRPr lang="en-US" dirty="0"/>
          </a:p>
          <a:p>
            <a:pPr lvl="1"/>
            <a:r>
              <a:rPr lang="en-US" dirty="0"/>
              <a:t>Help them onto hands and knees, then into a kneeling position using a sturdy chair.</a:t>
            </a:r>
            <a:endParaRPr lang="en-US" dirty="0"/>
          </a:p>
          <a:p>
            <a:pPr lvl="1"/>
            <a:r>
              <a:rPr lang="en-US" dirty="0"/>
              <a:t>Assist them to slowly rise using your support and the chair or walker.</a:t>
            </a:r>
            <a:endParaRPr lang="en-US" dirty="0"/>
          </a:p>
          <a:p>
            <a:endParaRPr lang="x-none"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lstStyle/>
          <a:p>
            <a:r>
              <a:rPr lang="en-US" b="1" dirty="0"/>
              <a:t>6. Observe and Monitor</a:t>
            </a:r>
            <a:endParaRPr lang="en-US" b="1" dirty="0"/>
          </a:p>
          <a:p>
            <a:r>
              <a:rPr lang="en-US" dirty="0"/>
              <a:t>Once safely seated or in bed, </a:t>
            </a:r>
            <a:r>
              <a:rPr lang="en-US" b="1" dirty="0"/>
              <a:t>monitor the client</a:t>
            </a:r>
            <a:r>
              <a:rPr lang="en-US" dirty="0"/>
              <a:t> for signs of:</a:t>
            </a:r>
            <a:endParaRPr lang="en-US" dirty="0"/>
          </a:p>
          <a:p>
            <a:pPr lvl="1"/>
            <a:r>
              <a:rPr lang="en-US" dirty="0"/>
              <a:t>Dizziness</a:t>
            </a:r>
            <a:endParaRPr lang="en-US" dirty="0"/>
          </a:p>
          <a:p>
            <a:pPr lvl="1"/>
            <a:r>
              <a:rPr lang="en-US" dirty="0"/>
              <a:t>Fatigue</a:t>
            </a:r>
            <a:endParaRPr lang="en-US" dirty="0"/>
          </a:p>
          <a:p>
            <a:pPr lvl="1"/>
            <a:r>
              <a:rPr lang="en-US" dirty="0"/>
              <a:t>Pain</a:t>
            </a:r>
            <a:endParaRPr lang="en-US" dirty="0"/>
          </a:p>
          <a:p>
            <a:pPr lvl="1"/>
            <a:r>
              <a:rPr lang="en-US" dirty="0"/>
              <a:t>Confusion or delayed reactions</a:t>
            </a:r>
            <a:endParaRPr lang="en-US" dirty="0"/>
          </a:p>
          <a:p>
            <a:r>
              <a:rPr lang="en-US" dirty="0"/>
              <a:t>Keep them </a:t>
            </a:r>
            <a:r>
              <a:rPr lang="en-US" b="1" dirty="0"/>
              <a:t>under close observation</a:t>
            </a:r>
            <a:r>
              <a:rPr lang="en-US" dirty="0"/>
              <a:t> for the next few hours.</a:t>
            </a:r>
            <a:endParaRPr lang="en-US" dirty="0"/>
          </a:p>
          <a:p>
            <a:endParaRPr lang="x-none"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lstStyle/>
          <a:p>
            <a:r>
              <a:rPr lang="en-US" b="1" dirty="0"/>
              <a:t>7. Report and Document the Fall</a:t>
            </a:r>
            <a:endParaRPr lang="en-US" b="1" dirty="0"/>
          </a:p>
          <a:p>
            <a:r>
              <a:rPr lang="en-US" b="1" dirty="0"/>
              <a:t>Report the fall</a:t>
            </a:r>
            <a:r>
              <a:rPr lang="en-US" dirty="0"/>
              <a:t> to the appropriate healthcare provider or supervisor.</a:t>
            </a:r>
            <a:endParaRPr lang="en-US" dirty="0"/>
          </a:p>
          <a:p>
            <a:r>
              <a:rPr lang="en-US" dirty="0"/>
              <a:t>Complete an </a:t>
            </a:r>
            <a:r>
              <a:rPr lang="en-US" b="1" dirty="0"/>
              <a:t>incident report</a:t>
            </a:r>
            <a:r>
              <a:rPr lang="en-US" dirty="0"/>
              <a:t> with:</a:t>
            </a:r>
            <a:endParaRPr lang="en-US" dirty="0"/>
          </a:p>
          <a:p>
            <a:pPr lvl="1"/>
            <a:r>
              <a:rPr lang="en-US" dirty="0"/>
              <a:t>Time, location, and circumstances of the fall</a:t>
            </a:r>
            <a:endParaRPr lang="en-US" dirty="0"/>
          </a:p>
          <a:p>
            <a:pPr lvl="1"/>
            <a:r>
              <a:rPr lang="en-US" dirty="0"/>
              <a:t>Observed injuries or complaints</a:t>
            </a:r>
            <a:endParaRPr lang="en-US" dirty="0"/>
          </a:p>
          <a:p>
            <a:pPr lvl="1"/>
            <a:r>
              <a:rPr lang="en-US" dirty="0"/>
              <a:t>Actions taken</a:t>
            </a:r>
            <a:endParaRPr lang="en-US" dirty="0"/>
          </a:p>
          <a:p>
            <a:r>
              <a:rPr lang="en-US" dirty="0"/>
              <a:t>Note any </a:t>
            </a:r>
            <a:r>
              <a:rPr lang="en-US" b="1" dirty="0"/>
              <a:t>changes in condition</a:t>
            </a:r>
            <a:r>
              <a:rPr lang="en-US" dirty="0"/>
              <a:t> during or after the fall.</a:t>
            </a:r>
            <a:endParaRPr lang="en-US" dirty="0"/>
          </a:p>
          <a:p>
            <a:endParaRPr lang="x-none"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normAutofit fontScale="92500" lnSpcReduction="20000"/>
          </a:bodyPr>
          <a:lstStyle/>
          <a:p>
            <a:r>
              <a:rPr lang="en-US" b="1" dirty="0"/>
              <a:t>8. Implement Fall Prevention Measures</a:t>
            </a:r>
            <a:endParaRPr lang="en-US" b="1" dirty="0"/>
          </a:p>
          <a:p>
            <a:r>
              <a:rPr lang="en-US" dirty="0"/>
              <a:t>Reassess the client’s </a:t>
            </a:r>
            <a:r>
              <a:rPr lang="en-US" b="1" dirty="0"/>
              <a:t>mobility and fall risk</a:t>
            </a:r>
            <a:r>
              <a:rPr lang="en-US" dirty="0"/>
              <a:t>.</a:t>
            </a:r>
            <a:endParaRPr lang="en-US" dirty="0"/>
          </a:p>
          <a:p>
            <a:r>
              <a:rPr lang="en-US" dirty="0"/>
              <a:t>Check for changes in:</a:t>
            </a:r>
            <a:endParaRPr lang="en-US" dirty="0"/>
          </a:p>
          <a:p>
            <a:pPr lvl="1"/>
            <a:r>
              <a:rPr lang="en-US" dirty="0"/>
              <a:t>Medication</a:t>
            </a:r>
            <a:endParaRPr lang="en-US" dirty="0"/>
          </a:p>
          <a:p>
            <a:pPr lvl="1"/>
            <a:r>
              <a:rPr lang="en-US" dirty="0"/>
              <a:t>Balance</a:t>
            </a:r>
            <a:endParaRPr lang="en-US" dirty="0"/>
          </a:p>
          <a:p>
            <a:pPr lvl="1"/>
            <a:r>
              <a:rPr lang="en-US" dirty="0"/>
              <a:t>Vision</a:t>
            </a:r>
            <a:endParaRPr lang="en-US" dirty="0"/>
          </a:p>
          <a:p>
            <a:pPr lvl="1"/>
            <a:r>
              <a:rPr lang="en-US" dirty="0"/>
              <a:t>Environment (lighting, clutter, assistive devices)</a:t>
            </a:r>
            <a:endParaRPr lang="en-US" dirty="0"/>
          </a:p>
          <a:p>
            <a:r>
              <a:rPr lang="en-US" b="1" dirty="0"/>
              <a:t>Update care plans</a:t>
            </a:r>
            <a:r>
              <a:rPr lang="en-US" dirty="0"/>
              <a:t> or notify the care team of any necessary changes (e.g., physical therapy, use of mobility aids, call bell within reach).</a:t>
            </a:r>
            <a:endParaRPr lang="en-US" dirty="0"/>
          </a:p>
          <a:p>
            <a:endParaRPr lang="x-none"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Call Emergency Help If:</a:t>
            </a:r>
            <a:br>
              <a:rPr lang="en-US" b="1" dirty="0"/>
            </a:br>
            <a:endParaRPr lang="x-none" dirty="0"/>
          </a:p>
        </p:txBody>
      </p:sp>
      <p:sp>
        <p:nvSpPr>
          <p:cNvPr id="3" name="Content Placeholder 2"/>
          <p:cNvSpPr>
            <a:spLocks noGrp="1"/>
          </p:cNvSpPr>
          <p:nvPr>
            <p:ph idx="1"/>
          </p:nvPr>
        </p:nvSpPr>
        <p:spPr/>
        <p:txBody>
          <a:bodyPr/>
          <a:lstStyle/>
          <a:p>
            <a:r>
              <a:rPr lang="en-US" dirty="0"/>
              <a:t>The client is </a:t>
            </a:r>
            <a:r>
              <a:rPr lang="en-US" b="1" dirty="0"/>
              <a:t>unresponsive</a:t>
            </a:r>
            <a:r>
              <a:rPr lang="en-US" dirty="0"/>
              <a:t>, </a:t>
            </a:r>
            <a:r>
              <a:rPr lang="en-US" b="1" dirty="0"/>
              <a:t>bleeding heavily</a:t>
            </a:r>
            <a:r>
              <a:rPr lang="en-US" dirty="0"/>
              <a:t>, or shows </a:t>
            </a:r>
            <a:r>
              <a:rPr lang="en-US" b="1" dirty="0"/>
              <a:t>signs of head/spinal injury</a:t>
            </a:r>
            <a:endParaRPr lang="en-US" dirty="0"/>
          </a:p>
          <a:p>
            <a:r>
              <a:rPr lang="en-US" dirty="0"/>
              <a:t>There is obvious </a:t>
            </a:r>
            <a:r>
              <a:rPr lang="en-US" b="1" dirty="0"/>
              <a:t>broken bone or deformity</a:t>
            </a:r>
            <a:endParaRPr lang="en-US" dirty="0"/>
          </a:p>
          <a:p>
            <a:r>
              <a:rPr lang="en-US" dirty="0"/>
              <a:t>The client </a:t>
            </a:r>
            <a:r>
              <a:rPr lang="en-US" b="1" dirty="0"/>
              <a:t>cannot move</a:t>
            </a:r>
            <a:r>
              <a:rPr lang="en-US" dirty="0"/>
              <a:t> or is in severe pain</a:t>
            </a:r>
            <a:endParaRPr lang="en-US" dirty="0"/>
          </a:p>
          <a:p>
            <a:r>
              <a:rPr lang="en-US" dirty="0"/>
              <a:t>You are </a:t>
            </a:r>
            <a:r>
              <a:rPr lang="en-US" b="1" dirty="0"/>
              <a:t>unsure</a:t>
            </a:r>
            <a:r>
              <a:rPr lang="en-US" dirty="0"/>
              <a:t> whether it is safe to move them</a:t>
            </a:r>
            <a:endParaRPr lang="en-US" dirty="0"/>
          </a:p>
          <a:p>
            <a:endParaRPr lang="x-none"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Key Tips</a:t>
            </a:r>
            <a:br>
              <a:rPr lang="en-US" b="1" dirty="0"/>
            </a:br>
            <a:endParaRPr lang="x-none" dirty="0"/>
          </a:p>
        </p:txBody>
      </p:sp>
      <p:sp>
        <p:nvSpPr>
          <p:cNvPr id="3" name="Content Placeholder 2"/>
          <p:cNvSpPr>
            <a:spLocks noGrp="1"/>
          </p:cNvSpPr>
          <p:nvPr>
            <p:ph idx="1"/>
          </p:nvPr>
        </p:nvSpPr>
        <p:spPr/>
        <p:txBody>
          <a:bodyPr/>
          <a:lstStyle/>
          <a:p>
            <a:r>
              <a:rPr lang="en-US" dirty="0"/>
              <a:t>Never rush. Always </a:t>
            </a:r>
            <a:r>
              <a:rPr lang="en-US" b="1" dirty="0"/>
              <a:t>assess before acting</a:t>
            </a:r>
            <a:r>
              <a:rPr lang="en-US" dirty="0"/>
              <a:t>.</a:t>
            </a:r>
            <a:endParaRPr lang="en-US" dirty="0"/>
          </a:p>
          <a:p>
            <a:r>
              <a:rPr lang="en-US" dirty="0"/>
              <a:t>Use </a:t>
            </a:r>
            <a:r>
              <a:rPr lang="en-US" b="1" dirty="0"/>
              <a:t>proper lifting techniques</a:t>
            </a:r>
            <a:r>
              <a:rPr lang="en-US" dirty="0"/>
              <a:t> to avoid injuring yourself or the client.</a:t>
            </a:r>
            <a:endParaRPr lang="en-US" dirty="0"/>
          </a:p>
          <a:p>
            <a:r>
              <a:rPr lang="en-US" b="1" dirty="0"/>
              <a:t>Communicate clearly</a:t>
            </a:r>
            <a:r>
              <a:rPr lang="en-US" dirty="0"/>
              <a:t> and reassure the client throughout.</a:t>
            </a:r>
            <a:endParaRPr lang="en-US" dirty="0"/>
          </a:p>
          <a:p>
            <a:endParaRPr lang="x-none"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Emergency Evacuation Procedures</a:t>
            </a:r>
            <a:br>
              <a:rPr lang="en-US" b="1" dirty="0"/>
            </a:br>
            <a:endParaRPr lang="x-none" dirty="0"/>
          </a:p>
        </p:txBody>
      </p:sp>
      <p:sp>
        <p:nvSpPr>
          <p:cNvPr id="3" name="Content Placeholder 2"/>
          <p:cNvSpPr>
            <a:spLocks noGrp="1"/>
          </p:cNvSpPr>
          <p:nvPr>
            <p:ph idx="1"/>
          </p:nvPr>
        </p:nvSpPr>
        <p:spPr/>
        <p:txBody>
          <a:bodyPr/>
          <a:lstStyle/>
          <a:p>
            <a:r>
              <a:rPr lang="en-US" b="1" dirty="0"/>
              <a:t>Emergency evacuation procedures</a:t>
            </a:r>
            <a:r>
              <a:rPr lang="en-US" dirty="0"/>
              <a:t> are critical for ensuring the </a:t>
            </a:r>
            <a:r>
              <a:rPr lang="en-US" b="1" dirty="0"/>
              <a:t>safe, orderly, and efficient removal of people</a:t>
            </a:r>
            <a:r>
              <a:rPr lang="en-US" dirty="0"/>
              <a:t> from a building or area during an emergency such as a fire, gas leak, earthquake, bomb threat, or other life-threatening situation.</a:t>
            </a:r>
            <a:endParaRPr lang="x-none"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lstStyle/>
          <a:p>
            <a:r>
              <a:rPr lang="en-US" b="1" dirty="0"/>
              <a:t>1. Recognize the Emergency and Act Immediately</a:t>
            </a:r>
            <a:endParaRPr lang="en-US" b="1" dirty="0"/>
          </a:p>
          <a:p>
            <a:r>
              <a:rPr lang="en-US" dirty="0"/>
              <a:t>Evacuate </a:t>
            </a:r>
            <a:r>
              <a:rPr lang="en-US" b="1" dirty="0"/>
              <a:t>immediately</a:t>
            </a:r>
            <a:r>
              <a:rPr lang="en-US" dirty="0"/>
              <a:t> upon hearing the </a:t>
            </a:r>
            <a:r>
              <a:rPr lang="en-US" b="1" dirty="0"/>
              <a:t>alarm</a:t>
            </a:r>
            <a:r>
              <a:rPr lang="en-US" dirty="0"/>
              <a:t> or receiving an emergency order.</a:t>
            </a:r>
            <a:endParaRPr lang="en-US" dirty="0"/>
          </a:p>
          <a:p>
            <a:r>
              <a:rPr lang="en-US" dirty="0"/>
              <a:t>Do </a:t>
            </a:r>
            <a:r>
              <a:rPr lang="en-US" b="1" dirty="0"/>
              <a:t>not ignore</a:t>
            </a:r>
            <a:r>
              <a:rPr lang="en-US" dirty="0"/>
              <a:t> alarms or assume it’s a drill.</a:t>
            </a:r>
            <a:endParaRPr lang="en-US" dirty="0"/>
          </a:p>
          <a:p>
            <a:r>
              <a:rPr lang="en-US" dirty="0"/>
              <a:t>If you discover a hazard (e.g., fire), </a:t>
            </a:r>
            <a:r>
              <a:rPr lang="en-US" b="1" dirty="0"/>
              <a:t>activate the alarm system</a:t>
            </a:r>
            <a:r>
              <a:rPr lang="en-US" dirty="0"/>
              <a:t> and </a:t>
            </a:r>
            <a:r>
              <a:rPr lang="en-US" b="1" dirty="0"/>
              <a:t>notify emergency personnel</a:t>
            </a:r>
            <a:r>
              <a:rPr lang="en-US" dirty="0"/>
              <a:t> (e.g., call 911).</a:t>
            </a:r>
            <a:endParaRPr lang="en-US" dirty="0"/>
          </a:p>
          <a:p>
            <a:endParaRPr lang="x-none"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lstStyle/>
          <a:p>
            <a:r>
              <a:rPr lang="en-US" b="1" dirty="0"/>
              <a:t>2. Notify and Guide Others</a:t>
            </a:r>
            <a:endParaRPr lang="en-US" b="1" dirty="0"/>
          </a:p>
          <a:p>
            <a:r>
              <a:rPr lang="en-US" b="1" dirty="0"/>
              <a:t>Calmly alert clients, patients, and coworkers</a:t>
            </a:r>
            <a:r>
              <a:rPr lang="en-US" dirty="0"/>
              <a:t> in the area.</a:t>
            </a:r>
            <a:endParaRPr lang="en-US" dirty="0"/>
          </a:p>
          <a:p>
            <a:r>
              <a:rPr lang="en-US" dirty="0"/>
              <a:t>Assist those who may have </a:t>
            </a:r>
            <a:r>
              <a:rPr lang="en-US" b="1" dirty="0"/>
              <a:t>hearing, vision, mobility, or cognitive impairments</a:t>
            </a:r>
            <a:r>
              <a:rPr lang="en-US" dirty="0"/>
              <a:t>.</a:t>
            </a:r>
            <a:endParaRPr lang="en-US" dirty="0"/>
          </a:p>
          <a:p>
            <a:r>
              <a:rPr lang="en-US" b="1" dirty="0"/>
              <a:t>Do not use elevators</a:t>
            </a:r>
            <a:r>
              <a:rPr lang="en-US" dirty="0"/>
              <a:t> unless authorized by emergency services.</a:t>
            </a:r>
            <a:endParaRPr lang="en-US" dirty="0"/>
          </a:p>
          <a:p>
            <a:endParaRPr lang="x-none"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lstStyle/>
          <a:p>
            <a:r>
              <a:rPr lang="en-US" b="1" dirty="0"/>
              <a:t>3. Follow the Designated Evacuation Route</a:t>
            </a:r>
            <a:endParaRPr lang="en-US" b="1" dirty="0"/>
          </a:p>
          <a:p>
            <a:r>
              <a:rPr lang="en-US" dirty="0"/>
              <a:t>Use </a:t>
            </a:r>
            <a:r>
              <a:rPr lang="en-US" b="1" dirty="0"/>
              <a:t>marked evacuation routes</a:t>
            </a:r>
            <a:r>
              <a:rPr lang="en-US" dirty="0"/>
              <a:t> and </a:t>
            </a:r>
            <a:r>
              <a:rPr lang="en-US" b="1" dirty="0"/>
              <a:t>emergency exits</a:t>
            </a:r>
            <a:r>
              <a:rPr lang="en-US" dirty="0"/>
              <a:t>.</a:t>
            </a:r>
            <a:endParaRPr lang="en-US" dirty="0"/>
          </a:p>
          <a:p>
            <a:r>
              <a:rPr lang="en-US" dirty="0"/>
              <a:t>Stay </a:t>
            </a:r>
            <a:r>
              <a:rPr lang="en-US" b="1" dirty="0"/>
              <a:t>low to the ground</a:t>
            </a:r>
            <a:r>
              <a:rPr lang="en-US" dirty="0"/>
              <a:t> if there is smoke.</a:t>
            </a:r>
            <a:endParaRPr lang="en-US" dirty="0"/>
          </a:p>
          <a:p>
            <a:r>
              <a:rPr lang="en-US" b="1" dirty="0"/>
              <a:t>Walk, do not run</a:t>
            </a:r>
            <a:r>
              <a:rPr lang="en-US" dirty="0"/>
              <a:t> — move quickly and calmly.</a:t>
            </a:r>
            <a:endParaRPr lang="en-US" dirty="0"/>
          </a:p>
          <a:p>
            <a:endParaRPr lang="x-none"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a:xfrm>
            <a:off x="1752600" y="533400"/>
            <a:ext cx="8229600" cy="533400"/>
          </a:xfrm>
        </p:spPr>
        <p:txBody>
          <a:bodyPr>
            <a:normAutofit fontScale="90000"/>
          </a:bodyPr>
          <a:lstStyle/>
          <a:p>
            <a:br>
              <a:rPr lang="en-IN" sz="4800" dirty="0">
                <a:solidFill>
                  <a:srgbClr val="FFFF00"/>
                </a:solidFill>
              </a:rPr>
            </a:br>
            <a:br>
              <a:rPr lang="en-IN" sz="4800" dirty="0">
                <a:solidFill>
                  <a:srgbClr val="FFFF00"/>
                </a:solidFill>
              </a:rPr>
            </a:br>
            <a:r>
              <a:rPr lang="en-IN" sz="4800" dirty="0">
                <a:solidFill>
                  <a:srgbClr val="FF0000"/>
                </a:solidFill>
                <a:latin typeface="Arial Black" pitchFamily="34" charset="0"/>
              </a:rPr>
              <a:t>EMERGENCY SCENE </a:t>
            </a:r>
            <a:br>
              <a:rPr lang="en-IN" sz="4800" dirty="0">
                <a:solidFill>
                  <a:srgbClr val="FF0000"/>
                </a:solidFill>
                <a:latin typeface="Arial Black" pitchFamily="34" charset="0"/>
              </a:rPr>
            </a:br>
            <a:r>
              <a:rPr lang="en-IN" sz="4800" dirty="0">
                <a:solidFill>
                  <a:srgbClr val="FF0000"/>
                </a:solidFill>
                <a:latin typeface="Arial Black" pitchFamily="34" charset="0"/>
              </a:rPr>
              <a:t>MANAGEMENT</a:t>
            </a:r>
            <a:endParaRPr lang="en-IN" sz="4800" dirty="0">
              <a:solidFill>
                <a:srgbClr val="FF0000"/>
              </a:solidFill>
              <a:latin typeface="Arial Black" pitchFamily="34" charset="0"/>
            </a:endParaRPr>
          </a:p>
        </p:txBody>
      </p:sp>
      <p:pic>
        <p:nvPicPr>
          <p:cNvPr id="2097154" name="Picture 2"/>
          <p:cNvPicPr>
            <a:picLocks noChangeAspect="1"/>
          </p:cNvPicPr>
          <p:nvPr/>
        </p:nvPicPr>
        <p:blipFill>
          <a:blip r:embed="rId1"/>
          <a:srcRect/>
          <a:stretch>
            <a:fillRect/>
          </a:stretch>
        </p:blipFill>
        <p:spPr>
          <a:xfrm>
            <a:off x="3124200" y="2057401"/>
            <a:ext cx="5791200" cy="423255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97154"/>
                                        </p:tgtEl>
                                        <p:attrNameLst>
                                          <p:attrName>style.visibility</p:attrName>
                                        </p:attrNameLst>
                                      </p:cBhvr>
                                      <p:to>
                                        <p:strVal val="visible"/>
                                      </p:to>
                                    </p:set>
                                    <p:anim calcmode="lin" valueType="num">
                                      <p:cBhvr additive="base">
                                        <p:cTn id="7" dur="500" fill="hold"/>
                                        <p:tgtEl>
                                          <p:spTgt spid="2097154"/>
                                        </p:tgtEl>
                                        <p:attrNameLst>
                                          <p:attrName>ppt_x</p:attrName>
                                        </p:attrNameLst>
                                      </p:cBhvr>
                                      <p:tavLst>
                                        <p:tav tm="0">
                                          <p:val>
                                            <p:strVal val="#ppt_x"/>
                                          </p:val>
                                        </p:tav>
                                        <p:tav tm="100000">
                                          <p:val>
                                            <p:strVal val="#ppt_x"/>
                                          </p:val>
                                        </p:tav>
                                      </p:tavLst>
                                    </p:anim>
                                    <p:anim calcmode="lin" valueType="num">
                                      <p:cBhvr additive="base">
                                        <p:cTn id="8" dur="500" fill="hold"/>
                                        <p:tgtEl>
                                          <p:spTgt spid="20971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normAutofit lnSpcReduction="10000"/>
          </a:bodyPr>
          <a:lstStyle/>
          <a:p>
            <a:r>
              <a:rPr lang="en-US" b="1" dirty="0"/>
              <a:t>4. Assist Clients and Patients</a:t>
            </a:r>
            <a:endParaRPr lang="en-US" b="1" dirty="0"/>
          </a:p>
          <a:p>
            <a:r>
              <a:rPr lang="en-US" dirty="0"/>
              <a:t>For those who are </a:t>
            </a:r>
            <a:r>
              <a:rPr lang="en-US" b="1" dirty="0"/>
              <a:t>ambulatory</a:t>
            </a:r>
            <a:r>
              <a:rPr lang="en-US" dirty="0"/>
              <a:t>: Guide them out calmly and safely.</a:t>
            </a:r>
            <a:endParaRPr lang="en-US" dirty="0"/>
          </a:p>
          <a:p>
            <a:r>
              <a:rPr lang="en-US" dirty="0"/>
              <a:t>For those who need </a:t>
            </a:r>
            <a:r>
              <a:rPr lang="en-US" b="1" dirty="0"/>
              <a:t>wheelchairs or stretchers</a:t>
            </a:r>
            <a:r>
              <a:rPr lang="en-US" dirty="0"/>
              <a:t>: Use evacuation chairs or assistive devices if trained.</a:t>
            </a:r>
            <a:endParaRPr lang="en-US" dirty="0"/>
          </a:p>
          <a:p>
            <a:r>
              <a:rPr lang="en-US" dirty="0"/>
              <a:t>For </a:t>
            </a:r>
            <a:r>
              <a:rPr lang="en-US" b="1" dirty="0"/>
              <a:t>bedridden clients</a:t>
            </a:r>
            <a:r>
              <a:rPr lang="en-US" dirty="0"/>
              <a:t>: Follow your facility’s emergency plan — you may need to use </a:t>
            </a:r>
            <a:r>
              <a:rPr lang="en-US" b="1" dirty="0"/>
              <a:t>blanket drags</a:t>
            </a:r>
            <a:r>
              <a:rPr lang="en-US" dirty="0"/>
              <a:t>, </a:t>
            </a:r>
            <a:r>
              <a:rPr lang="en-US" b="1" dirty="0"/>
              <a:t>slide boards</a:t>
            </a:r>
            <a:r>
              <a:rPr lang="en-US" dirty="0"/>
              <a:t>, or </a:t>
            </a:r>
            <a:r>
              <a:rPr lang="en-US" b="1" dirty="0"/>
              <a:t>evacuation sleds</a:t>
            </a:r>
            <a:r>
              <a:rPr lang="en-US" dirty="0"/>
              <a:t>.</a:t>
            </a:r>
            <a:endParaRPr lang="en-US" dirty="0"/>
          </a:p>
          <a:p>
            <a:r>
              <a:rPr lang="en-US" b="1" dirty="0"/>
              <a:t>Never leave a person behind</a:t>
            </a:r>
            <a:r>
              <a:rPr lang="en-US" dirty="0"/>
              <a:t> unless your life is in immediate danger — notify emergency responders of their location.</a:t>
            </a:r>
            <a:endParaRPr lang="en-US" dirty="0"/>
          </a:p>
          <a:p>
            <a:endParaRPr lang="x-none"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lstStyle/>
          <a:p>
            <a:r>
              <a:rPr lang="en-US" b="1" dirty="0"/>
              <a:t>5. Assemble at the Designated Meeting Point</a:t>
            </a:r>
            <a:endParaRPr lang="en-US" b="1" dirty="0"/>
          </a:p>
          <a:p>
            <a:r>
              <a:rPr lang="en-US" dirty="0"/>
              <a:t>Go to your facility’s </a:t>
            </a:r>
            <a:r>
              <a:rPr lang="en-US" b="1" dirty="0"/>
              <a:t>designated assembly area</a:t>
            </a:r>
            <a:r>
              <a:rPr lang="en-US" dirty="0"/>
              <a:t> or </a:t>
            </a:r>
            <a:r>
              <a:rPr lang="en-US" b="1" dirty="0"/>
              <a:t>muster point</a:t>
            </a:r>
            <a:r>
              <a:rPr lang="en-US" dirty="0"/>
              <a:t>.</a:t>
            </a:r>
            <a:endParaRPr lang="en-US" dirty="0"/>
          </a:p>
          <a:p>
            <a:r>
              <a:rPr lang="en-US" dirty="0"/>
              <a:t>Take a </a:t>
            </a:r>
            <a:r>
              <a:rPr lang="en-US" b="1" dirty="0"/>
              <a:t>headcount</a:t>
            </a:r>
            <a:r>
              <a:rPr lang="en-US" dirty="0"/>
              <a:t> and report any missing individuals to emergency responders.</a:t>
            </a:r>
            <a:endParaRPr lang="en-US" dirty="0"/>
          </a:p>
          <a:p>
            <a:r>
              <a:rPr lang="en-US" b="1" dirty="0"/>
              <a:t>Do not re-enter</a:t>
            </a:r>
            <a:r>
              <a:rPr lang="en-US" dirty="0"/>
              <a:t> the building until it is declared safe by authorities.</a:t>
            </a:r>
            <a:endParaRPr lang="en-US" dirty="0"/>
          </a:p>
          <a:p>
            <a:endParaRPr lang="x-none"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lstStyle/>
          <a:p>
            <a:r>
              <a:rPr lang="en-US" b="1" dirty="0"/>
              <a:t>6. Report and Document</a:t>
            </a:r>
            <a:endParaRPr lang="en-US" b="1" dirty="0"/>
          </a:p>
          <a:p>
            <a:r>
              <a:rPr lang="en-US" dirty="0"/>
              <a:t>Notify your supervisor and </a:t>
            </a:r>
            <a:r>
              <a:rPr lang="en-US" b="1" dirty="0"/>
              <a:t>complete an incident report</a:t>
            </a:r>
            <a:r>
              <a:rPr lang="en-US" dirty="0"/>
              <a:t>.</a:t>
            </a:r>
            <a:endParaRPr lang="en-US" dirty="0"/>
          </a:p>
          <a:p>
            <a:r>
              <a:rPr lang="en-US" dirty="0"/>
              <a:t>Include who was evacuated, how, any difficulties, and the timing.</a:t>
            </a:r>
            <a:endParaRPr lang="en-US" dirty="0"/>
          </a:p>
          <a:p>
            <a:r>
              <a:rPr lang="en-US" dirty="0"/>
              <a:t>Debrief after the event to improve future response.</a:t>
            </a:r>
            <a:endParaRPr lang="en-US" dirty="0"/>
          </a:p>
          <a:p>
            <a:endParaRPr lang="x-none"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graphicFrame>
        <p:nvGraphicFramePr>
          <p:cNvPr id="9" name="Content Placeholder 8"/>
          <p:cNvGraphicFramePr>
            <a:graphicFrameLocks noGrp="1"/>
          </p:cNvGraphicFramePr>
          <p:nvPr>
            <p:ph idx="1"/>
          </p:nvPr>
        </p:nvGraphicFramePr>
        <p:xfrm>
          <a:off x="1568450" y="3115945"/>
          <a:ext cx="9066212" cy="2194560"/>
        </p:xfrm>
        <a:graphic>
          <a:graphicData uri="http://schemas.openxmlformats.org/drawingml/2006/table">
            <a:tbl>
              <a:tblPr/>
              <a:tblGrid>
                <a:gridCol w="4533106"/>
                <a:gridCol w="4533106"/>
              </a:tblGrid>
              <a:tr h="365760">
                <a:tc>
                  <a:txBody>
                    <a:bodyPr/>
                    <a:lstStyle/>
                    <a:p>
                      <a:r>
                        <a:rPr lang="x-none" sz="1800"/>
                        <a:t>✅ </a:t>
                      </a:r>
                      <a:r>
                        <a:rPr lang="en-US" sz="1800"/>
                        <a:t>Do:</a:t>
                      </a:r>
                      <a:endParaRPr lang="en-US" sz="1800"/>
                    </a:p>
                  </a:txBody>
                  <a:tcPr anchor="ctr">
                    <a:lnL>
                      <a:noFill/>
                    </a:lnL>
                    <a:lnR>
                      <a:noFill/>
                    </a:lnR>
                    <a:lnT>
                      <a:noFill/>
                    </a:lnT>
                    <a:lnB>
                      <a:noFill/>
                    </a:lnB>
                  </a:tcPr>
                </a:tc>
                <a:tc>
                  <a:txBody>
                    <a:bodyPr/>
                    <a:lstStyle/>
                    <a:p>
                      <a:r>
                        <a:rPr lang="x-none" sz="1800"/>
                        <a:t>❌ </a:t>
                      </a:r>
                      <a:r>
                        <a:rPr lang="en-US" sz="1800"/>
                        <a:t>Don’t:</a:t>
                      </a:r>
                      <a:endParaRPr lang="en-US" sz="1800"/>
                    </a:p>
                  </a:txBody>
                  <a:tcPr anchor="ctr">
                    <a:lnL>
                      <a:noFill/>
                    </a:lnL>
                    <a:lnR>
                      <a:noFill/>
                    </a:lnR>
                    <a:lnT>
                      <a:noFill/>
                    </a:lnT>
                    <a:lnB>
                      <a:noFill/>
                    </a:lnB>
                  </a:tcPr>
                </a:tc>
              </a:tr>
              <a:tr h="365760">
                <a:tc>
                  <a:txBody>
                    <a:bodyPr/>
                    <a:lstStyle/>
                    <a:p>
                      <a:r>
                        <a:rPr lang="en-US" sz="1800"/>
                        <a:t>Stay calm and act quickly</a:t>
                      </a:r>
                      <a:endParaRPr lang="en-US" sz="1800"/>
                    </a:p>
                  </a:txBody>
                  <a:tcPr anchor="ctr">
                    <a:lnL>
                      <a:noFill/>
                    </a:lnL>
                    <a:lnR>
                      <a:noFill/>
                    </a:lnR>
                    <a:lnT>
                      <a:noFill/>
                    </a:lnT>
                    <a:lnB>
                      <a:noFill/>
                    </a:lnB>
                  </a:tcPr>
                </a:tc>
                <a:tc>
                  <a:txBody>
                    <a:bodyPr/>
                    <a:lstStyle/>
                    <a:p>
                      <a:r>
                        <a:rPr lang="en-US" sz="1800"/>
                        <a:t>Panic or run</a:t>
                      </a:r>
                      <a:endParaRPr lang="en-US" sz="1800"/>
                    </a:p>
                  </a:txBody>
                  <a:tcPr anchor="ctr">
                    <a:lnL>
                      <a:noFill/>
                    </a:lnL>
                    <a:lnR>
                      <a:noFill/>
                    </a:lnR>
                    <a:lnT>
                      <a:noFill/>
                    </a:lnT>
                    <a:lnB>
                      <a:noFill/>
                    </a:lnB>
                  </a:tcPr>
                </a:tc>
              </a:tr>
              <a:tr h="365760">
                <a:tc>
                  <a:txBody>
                    <a:bodyPr/>
                    <a:lstStyle/>
                    <a:p>
                      <a:r>
                        <a:rPr lang="en-US" sz="1800"/>
                        <a:t>Help those with disabilities</a:t>
                      </a:r>
                      <a:endParaRPr lang="en-US" sz="1800"/>
                    </a:p>
                  </a:txBody>
                  <a:tcPr anchor="ctr">
                    <a:lnL>
                      <a:noFill/>
                    </a:lnL>
                    <a:lnR>
                      <a:noFill/>
                    </a:lnR>
                    <a:lnT>
                      <a:noFill/>
                    </a:lnT>
                    <a:lnB>
                      <a:noFill/>
                    </a:lnB>
                  </a:tcPr>
                </a:tc>
                <a:tc>
                  <a:txBody>
                    <a:bodyPr/>
                    <a:lstStyle/>
                    <a:p>
                      <a:r>
                        <a:rPr lang="en-US" sz="1800"/>
                        <a:t>Use elevators</a:t>
                      </a:r>
                      <a:endParaRPr lang="en-US" sz="1800"/>
                    </a:p>
                  </a:txBody>
                  <a:tcPr anchor="ctr">
                    <a:lnL>
                      <a:noFill/>
                    </a:lnL>
                    <a:lnR>
                      <a:noFill/>
                    </a:lnR>
                    <a:lnT>
                      <a:noFill/>
                    </a:lnT>
                    <a:lnB>
                      <a:noFill/>
                    </a:lnB>
                  </a:tcPr>
                </a:tc>
              </a:tr>
              <a:tr h="365760">
                <a:tc>
                  <a:txBody>
                    <a:bodyPr/>
                    <a:lstStyle/>
                    <a:p>
                      <a:r>
                        <a:rPr lang="en-US" sz="1800"/>
                        <a:t>Follow evacuation signs and routes</a:t>
                      </a:r>
                      <a:endParaRPr lang="en-US" sz="1800"/>
                    </a:p>
                  </a:txBody>
                  <a:tcPr anchor="ctr">
                    <a:lnL>
                      <a:noFill/>
                    </a:lnL>
                    <a:lnR>
                      <a:noFill/>
                    </a:lnR>
                    <a:lnT>
                      <a:noFill/>
                    </a:lnT>
                    <a:lnB>
                      <a:noFill/>
                    </a:lnB>
                  </a:tcPr>
                </a:tc>
                <a:tc>
                  <a:txBody>
                    <a:bodyPr/>
                    <a:lstStyle/>
                    <a:p>
                      <a:r>
                        <a:rPr lang="en-US" sz="1800"/>
                        <a:t>Re-enter the building without clearance</a:t>
                      </a:r>
                      <a:endParaRPr lang="en-US" sz="1800"/>
                    </a:p>
                  </a:txBody>
                  <a:tcPr anchor="ctr">
                    <a:lnL>
                      <a:noFill/>
                    </a:lnL>
                    <a:lnR>
                      <a:noFill/>
                    </a:lnR>
                    <a:lnT>
                      <a:noFill/>
                    </a:lnT>
                    <a:lnB>
                      <a:noFill/>
                    </a:lnB>
                  </a:tcPr>
                </a:tc>
              </a:tr>
              <a:tr h="365760">
                <a:tc>
                  <a:txBody>
                    <a:bodyPr/>
                    <a:lstStyle/>
                    <a:p>
                      <a:r>
                        <a:rPr lang="en-US" sz="1800"/>
                        <a:t>Check rooms (if safe to do so)</a:t>
                      </a:r>
                      <a:endParaRPr lang="en-US" sz="1800"/>
                    </a:p>
                  </a:txBody>
                  <a:tcPr anchor="ctr">
                    <a:lnL>
                      <a:noFill/>
                    </a:lnL>
                    <a:lnR>
                      <a:noFill/>
                    </a:lnR>
                    <a:lnT>
                      <a:noFill/>
                    </a:lnT>
                    <a:lnB>
                      <a:noFill/>
                    </a:lnB>
                  </a:tcPr>
                </a:tc>
                <a:tc>
                  <a:txBody>
                    <a:bodyPr/>
                    <a:lstStyle/>
                    <a:p>
                      <a:r>
                        <a:rPr lang="en-US" sz="1800"/>
                        <a:t>Leave doors open (close behind you)</a:t>
                      </a:r>
                      <a:endParaRPr lang="en-US" sz="1800"/>
                    </a:p>
                  </a:txBody>
                  <a:tcPr anchor="ctr">
                    <a:lnL>
                      <a:noFill/>
                    </a:lnL>
                    <a:lnR>
                      <a:noFill/>
                    </a:lnR>
                    <a:lnT>
                      <a:noFill/>
                    </a:lnT>
                    <a:lnB>
                      <a:noFill/>
                    </a:lnB>
                  </a:tcPr>
                </a:tc>
              </a:tr>
              <a:tr h="365760">
                <a:tc>
                  <a:txBody>
                    <a:bodyPr/>
                    <a:lstStyle/>
                    <a:p>
                      <a:r>
                        <a:rPr lang="en-US" sz="1800"/>
                        <a:t>Report missing persons</a:t>
                      </a:r>
                      <a:endParaRPr lang="en-US" sz="1800"/>
                    </a:p>
                  </a:txBody>
                  <a:tcPr anchor="ctr">
                    <a:lnL>
                      <a:noFill/>
                    </a:lnL>
                    <a:lnR>
                      <a:noFill/>
                    </a:lnR>
                    <a:lnT>
                      <a:noFill/>
                    </a:lnT>
                    <a:lnB>
                      <a:noFill/>
                    </a:lnB>
                  </a:tcPr>
                </a:tc>
                <a:tc>
                  <a:txBody>
                    <a:bodyPr/>
                    <a:lstStyle/>
                    <a:p>
                      <a:r>
                        <a:rPr lang="en-US" sz="1800" dirty="0"/>
                        <a:t>Assume someone else will help</a:t>
                      </a:r>
                      <a:endParaRPr lang="en-US" sz="1800" dirty="0"/>
                    </a:p>
                  </a:txBody>
                  <a:tcPr anchor="ctr">
                    <a:lnL>
                      <a:noFill/>
                    </a:lnL>
                    <a:lnR>
                      <a:noFill/>
                    </a:lnR>
                    <a:lnT>
                      <a:noFill/>
                    </a:lnT>
                    <a:lnB>
                      <a:noFill/>
                    </a:lnB>
                  </a:tcPr>
                </a:tc>
              </a:tr>
            </a:tbl>
          </a:graphicData>
        </a:graphic>
      </p:graphicFrame>
      <p:sp>
        <p:nvSpPr>
          <p:cNvPr id="10"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x-none" altLang="x-none" sz="1600" b="1" i="0" u="none" strike="noStrike" cap="none" normalizeH="0" baseline="0">
                <a:ln>
                  <a:noFill/>
                </a:ln>
                <a:solidFill>
                  <a:schemeClr val="tx1"/>
                </a:solidFill>
                <a:effectLst/>
                <a:latin typeface="Arial" panose="02080604020202020204" pitchFamily="34" charset="0"/>
              </a:rPr>
              <a:t>Key Reminders</a:t>
            </a:r>
            <a:endParaRPr kumimoji="0" lang="x-none" altLang="x-none" sz="1600" b="1" i="0" u="none" strike="noStrike" cap="none" normalizeH="0" baseline="0">
              <a:ln>
                <a:noFill/>
              </a:ln>
              <a:solidFill>
                <a:schemeClr val="tx1"/>
              </a:solidFill>
              <a:effectLst/>
              <a:latin typeface="Arial" panose="0208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x-none" altLang="x-none" sz="1800" b="0" i="0" u="none" strike="noStrike" cap="none" normalizeH="0" baseline="0">
              <a:ln>
                <a:noFill/>
              </a:ln>
              <a:solidFill>
                <a:schemeClr val="tx1"/>
              </a:solidFill>
              <a:effectLst/>
              <a:latin typeface="Arial" panose="02080604020202020204" pitchFamily="34" charset="0"/>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Methods of Fire Extinguishing</a:t>
            </a:r>
            <a:endParaRPr lang="x-none" dirty="0"/>
          </a:p>
        </p:txBody>
      </p:sp>
      <p:sp>
        <p:nvSpPr>
          <p:cNvPr id="3" name="Content Placeholder 2"/>
          <p:cNvSpPr>
            <a:spLocks noGrp="1"/>
          </p:cNvSpPr>
          <p:nvPr>
            <p:ph idx="1"/>
          </p:nvPr>
        </p:nvSpPr>
        <p:spPr/>
        <p:txBody>
          <a:bodyPr/>
          <a:lstStyle/>
          <a:p>
            <a:r>
              <a:rPr lang="en-US" dirty="0"/>
              <a:t>To extinguish a fire effectively and safely, it's important to understand the </a:t>
            </a:r>
            <a:r>
              <a:rPr lang="en-US" b="1" dirty="0"/>
              <a:t>methods of fire extinguishing</a:t>
            </a:r>
            <a:r>
              <a:rPr lang="en-US" dirty="0"/>
              <a:t>, which are based on removing one or more elements of the </a:t>
            </a:r>
            <a:r>
              <a:rPr lang="en-US" b="1" dirty="0"/>
              <a:t>fire triangle</a:t>
            </a:r>
            <a:r>
              <a:rPr lang="en-US" dirty="0"/>
              <a:t>: </a:t>
            </a:r>
            <a:r>
              <a:rPr lang="en-US" b="1" dirty="0"/>
              <a:t>heat</a:t>
            </a:r>
            <a:r>
              <a:rPr lang="en-US" dirty="0"/>
              <a:t>, </a:t>
            </a:r>
            <a:r>
              <a:rPr lang="en-US" b="1" dirty="0"/>
              <a:t>fuel</a:t>
            </a:r>
            <a:r>
              <a:rPr lang="en-US" dirty="0"/>
              <a:t>, and </a:t>
            </a:r>
            <a:r>
              <a:rPr lang="en-US" b="1" dirty="0"/>
              <a:t>oxygen</a:t>
            </a:r>
            <a:r>
              <a:rPr lang="en-US" dirty="0"/>
              <a:t>.</a:t>
            </a:r>
            <a:endParaRPr lang="en-US" dirty="0"/>
          </a:p>
          <a:p>
            <a:r>
              <a:rPr lang="en-US" dirty="0"/>
              <a:t> Fire extinguishing methods fall into several categories depending on the type of fire and the extinguishing agent used.</a:t>
            </a:r>
            <a:endParaRPr lang="en-US" dirty="0"/>
          </a:p>
          <a:p>
            <a:endParaRPr lang="x-none"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Basic Methods of Fire Extinguishing</a:t>
            </a:r>
            <a:br>
              <a:rPr lang="en-US" b="1" dirty="0"/>
            </a:br>
            <a:endParaRPr lang="x-none" dirty="0"/>
          </a:p>
        </p:txBody>
      </p:sp>
      <p:sp>
        <p:nvSpPr>
          <p:cNvPr id="3" name="Content Placeholder 2"/>
          <p:cNvSpPr>
            <a:spLocks noGrp="1"/>
          </p:cNvSpPr>
          <p:nvPr>
            <p:ph idx="1"/>
          </p:nvPr>
        </p:nvSpPr>
        <p:spPr/>
        <p:txBody>
          <a:bodyPr>
            <a:normAutofit fontScale="92500"/>
          </a:bodyPr>
          <a:lstStyle/>
          <a:p>
            <a:r>
              <a:rPr lang="en-US" b="1" dirty="0"/>
              <a:t>1. Cooling (Removing Heat)</a:t>
            </a:r>
            <a:endParaRPr lang="en-US" b="1" dirty="0"/>
          </a:p>
          <a:p>
            <a:r>
              <a:rPr lang="en-US" b="1" dirty="0"/>
              <a:t>Water</a:t>
            </a:r>
            <a:r>
              <a:rPr lang="en-US" dirty="0"/>
              <a:t> is the most common cooling agent.</a:t>
            </a:r>
            <a:endParaRPr lang="en-US" dirty="0"/>
          </a:p>
          <a:p>
            <a:r>
              <a:rPr lang="en-US" dirty="0"/>
              <a:t>It reduces the temperature below the ignition point.</a:t>
            </a:r>
            <a:endParaRPr lang="en-US" dirty="0"/>
          </a:p>
          <a:p>
            <a:r>
              <a:rPr lang="en-US" dirty="0"/>
              <a:t>Used mainly on </a:t>
            </a:r>
            <a:r>
              <a:rPr lang="en-US" b="1" dirty="0"/>
              <a:t>Class A fires</a:t>
            </a:r>
            <a:r>
              <a:rPr lang="en-US" dirty="0"/>
              <a:t> (ordinary combustibles like wood, paper, cloth).</a:t>
            </a:r>
            <a:endParaRPr lang="en-US" dirty="0"/>
          </a:p>
          <a:p>
            <a:r>
              <a:rPr lang="en-US" dirty="0"/>
              <a:t>❌ </a:t>
            </a:r>
            <a:r>
              <a:rPr lang="en-US" b="1" dirty="0"/>
              <a:t>Do not use water on</a:t>
            </a:r>
            <a:r>
              <a:rPr lang="en-US" dirty="0"/>
              <a:t>:</a:t>
            </a:r>
            <a:endParaRPr lang="en-US" dirty="0"/>
          </a:p>
          <a:p>
            <a:pPr lvl="1"/>
            <a:r>
              <a:rPr lang="en-US" dirty="0"/>
              <a:t>Electrical fires (risk of electrocution)</a:t>
            </a:r>
            <a:endParaRPr lang="en-US" dirty="0"/>
          </a:p>
          <a:p>
            <a:pPr lvl="1"/>
            <a:r>
              <a:rPr lang="en-US" dirty="0"/>
              <a:t>Oil or grease fires (causes splashing and spreading)</a:t>
            </a:r>
            <a:endParaRPr lang="en-US" dirty="0"/>
          </a:p>
          <a:p>
            <a:endParaRPr lang="x-none"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2. Smothering (Removing Oxygen)</a:t>
            </a:r>
            <a:br>
              <a:rPr lang="en-US" b="1" dirty="0"/>
            </a:br>
            <a:endParaRPr lang="x-none" dirty="0"/>
          </a:p>
        </p:txBody>
      </p:sp>
      <p:sp>
        <p:nvSpPr>
          <p:cNvPr id="3" name="Content Placeholder 2"/>
          <p:cNvSpPr>
            <a:spLocks noGrp="1"/>
          </p:cNvSpPr>
          <p:nvPr>
            <p:ph idx="1"/>
          </p:nvPr>
        </p:nvSpPr>
        <p:spPr/>
        <p:txBody>
          <a:bodyPr/>
          <a:lstStyle/>
          <a:p>
            <a:r>
              <a:rPr lang="en-US" dirty="0"/>
              <a:t>Prevents oxygen from feeding the fire.</a:t>
            </a:r>
            <a:endParaRPr lang="en-US" dirty="0"/>
          </a:p>
          <a:p>
            <a:r>
              <a:rPr lang="en-US" dirty="0"/>
              <a:t>Methods include:</a:t>
            </a:r>
            <a:endParaRPr lang="en-US" dirty="0"/>
          </a:p>
          <a:p>
            <a:pPr lvl="1"/>
            <a:r>
              <a:rPr lang="en-US" b="1" dirty="0"/>
              <a:t>Fire blankets</a:t>
            </a:r>
            <a:r>
              <a:rPr lang="en-US" dirty="0"/>
              <a:t> (for small fires or clothing fires)</a:t>
            </a:r>
            <a:endParaRPr lang="en-US" dirty="0"/>
          </a:p>
          <a:p>
            <a:pPr lvl="1"/>
            <a:r>
              <a:rPr lang="en-US" b="1" dirty="0"/>
              <a:t>Foam extinguishers</a:t>
            </a:r>
            <a:endParaRPr lang="en-US" dirty="0"/>
          </a:p>
          <a:p>
            <a:pPr lvl="1"/>
            <a:r>
              <a:rPr lang="en-US" b="1" dirty="0"/>
              <a:t>CO₂ extinguishers</a:t>
            </a:r>
            <a:r>
              <a:rPr lang="en-US" dirty="0"/>
              <a:t> (displace oxygen)</a:t>
            </a:r>
            <a:endParaRPr lang="en-US" dirty="0"/>
          </a:p>
          <a:p>
            <a:pPr lvl="1"/>
            <a:r>
              <a:rPr lang="en-US" b="1" dirty="0"/>
              <a:t>Sand or dirt</a:t>
            </a:r>
            <a:r>
              <a:rPr lang="en-US" dirty="0"/>
              <a:t> for small, contained fires (e.g., in labs or outdoors)</a:t>
            </a:r>
            <a:endParaRPr lang="en-US" dirty="0"/>
          </a:p>
          <a:p>
            <a:endParaRPr lang="x-none"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3. Starvation (Removing Fuel)</a:t>
            </a:r>
            <a:br>
              <a:rPr lang="en-US" b="1" dirty="0"/>
            </a:br>
            <a:endParaRPr lang="x-none" dirty="0"/>
          </a:p>
        </p:txBody>
      </p:sp>
      <p:sp>
        <p:nvSpPr>
          <p:cNvPr id="3" name="Content Placeholder 2"/>
          <p:cNvSpPr>
            <a:spLocks noGrp="1"/>
          </p:cNvSpPr>
          <p:nvPr>
            <p:ph idx="1"/>
          </p:nvPr>
        </p:nvSpPr>
        <p:spPr/>
        <p:txBody>
          <a:bodyPr/>
          <a:lstStyle/>
          <a:p>
            <a:endParaRPr lang="en-US" b="1" dirty="0"/>
          </a:p>
          <a:p>
            <a:r>
              <a:rPr lang="en-US" dirty="0"/>
              <a:t>Involves removing or isolating the fuel source.</a:t>
            </a:r>
            <a:endParaRPr lang="en-US" dirty="0"/>
          </a:p>
          <a:p>
            <a:r>
              <a:rPr lang="en-US" dirty="0"/>
              <a:t>Examples:</a:t>
            </a:r>
            <a:endParaRPr lang="en-US" dirty="0"/>
          </a:p>
          <a:p>
            <a:pPr lvl="1"/>
            <a:r>
              <a:rPr lang="en-US" dirty="0"/>
              <a:t>Turning off gas valves</a:t>
            </a:r>
            <a:endParaRPr lang="en-US" dirty="0"/>
          </a:p>
          <a:p>
            <a:pPr lvl="1"/>
            <a:r>
              <a:rPr lang="en-US" dirty="0"/>
              <a:t>Shutting off fuel lines</a:t>
            </a:r>
            <a:endParaRPr lang="en-US" dirty="0"/>
          </a:p>
          <a:p>
            <a:pPr lvl="1"/>
            <a:r>
              <a:rPr lang="en-US" dirty="0"/>
              <a:t>Moving combustible materials away from the fire</a:t>
            </a:r>
            <a:endParaRPr lang="en-US" dirty="0"/>
          </a:p>
          <a:p>
            <a:endParaRPr lang="x-none"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4. Chemical Inhibition (Interrupting the Fire Chain Reaction)</a:t>
            </a:r>
            <a:br>
              <a:rPr lang="en-US" b="1" dirty="0"/>
            </a:br>
            <a:endParaRPr lang="x-none" dirty="0"/>
          </a:p>
        </p:txBody>
      </p:sp>
      <p:sp>
        <p:nvSpPr>
          <p:cNvPr id="3" name="Content Placeholder 2"/>
          <p:cNvSpPr>
            <a:spLocks noGrp="1"/>
          </p:cNvSpPr>
          <p:nvPr>
            <p:ph idx="1"/>
          </p:nvPr>
        </p:nvSpPr>
        <p:spPr/>
        <p:txBody>
          <a:bodyPr>
            <a:normAutofit fontScale="92500" lnSpcReduction="10000"/>
          </a:bodyPr>
          <a:lstStyle/>
          <a:p>
            <a:endParaRPr lang="en-US" b="1" dirty="0"/>
          </a:p>
          <a:p>
            <a:r>
              <a:rPr lang="en-US" dirty="0"/>
              <a:t>Involves </a:t>
            </a:r>
            <a:r>
              <a:rPr lang="en-US" b="1" dirty="0"/>
              <a:t>using chemicals</a:t>
            </a:r>
            <a:r>
              <a:rPr lang="en-US" dirty="0"/>
              <a:t> to stop the combustion process.</a:t>
            </a:r>
            <a:endParaRPr lang="en-US" dirty="0"/>
          </a:p>
          <a:p>
            <a:r>
              <a:rPr lang="en-US" dirty="0"/>
              <a:t>Dry chemical extinguishers (like </a:t>
            </a:r>
            <a:r>
              <a:rPr lang="en-US" b="1" dirty="0"/>
              <a:t>ABC powder</a:t>
            </a:r>
            <a:r>
              <a:rPr lang="en-US" dirty="0"/>
              <a:t>) interrupt the chemical reaction that sustains fire.</a:t>
            </a:r>
            <a:endParaRPr lang="en-US" dirty="0"/>
          </a:p>
          <a:p>
            <a:r>
              <a:rPr lang="en-US" dirty="0"/>
              <a:t>Effective on </a:t>
            </a:r>
            <a:r>
              <a:rPr lang="en-US" b="1" dirty="0"/>
              <a:t>multiple classes</a:t>
            </a:r>
            <a:r>
              <a:rPr lang="en-US" dirty="0"/>
              <a:t> of fire, including:</a:t>
            </a:r>
            <a:endParaRPr lang="en-US" dirty="0"/>
          </a:p>
          <a:p>
            <a:pPr lvl="1"/>
            <a:r>
              <a:rPr lang="en-US" dirty="0"/>
              <a:t>Class A (solids)</a:t>
            </a:r>
            <a:endParaRPr lang="en-US" dirty="0"/>
          </a:p>
          <a:p>
            <a:pPr lvl="1"/>
            <a:r>
              <a:rPr lang="en-US" dirty="0"/>
              <a:t>Class B (liquids)</a:t>
            </a:r>
            <a:endParaRPr lang="en-US" dirty="0"/>
          </a:p>
          <a:p>
            <a:pPr lvl="1"/>
            <a:r>
              <a:rPr lang="en-US" dirty="0"/>
              <a:t>Class C (gases/electrical)</a:t>
            </a:r>
            <a:endParaRPr lang="en-US" dirty="0"/>
          </a:p>
          <a:p>
            <a:endParaRPr lang="x-none"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graphicFrame>
        <p:nvGraphicFramePr>
          <p:cNvPr id="4" name="Content Placeholder 3"/>
          <p:cNvGraphicFramePr>
            <a:graphicFrameLocks noGrp="1"/>
          </p:cNvGraphicFramePr>
          <p:nvPr>
            <p:ph idx="1"/>
          </p:nvPr>
        </p:nvGraphicFramePr>
        <p:xfrm>
          <a:off x="1568450" y="2704465"/>
          <a:ext cx="9066213" cy="3017520"/>
        </p:xfrm>
        <a:graphic>
          <a:graphicData uri="http://schemas.openxmlformats.org/drawingml/2006/table">
            <a:tbl>
              <a:tblPr/>
              <a:tblGrid>
                <a:gridCol w="3022071"/>
                <a:gridCol w="3022071"/>
                <a:gridCol w="3022071"/>
              </a:tblGrid>
              <a:tr h="0">
                <a:tc>
                  <a:txBody>
                    <a:bodyPr/>
                    <a:lstStyle/>
                    <a:p>
                      <a:r>
                        <a:rPr lang="en-US"/>
                        <a:t>Extinguisher Type</a:t>
                      </a:r>
                      <a:endParaRPr lang="en-US"/>
                    </a:p>
                  </a:txBody>
                  <a:tcPr anchor="ctr">
                    <a:lnL>
                      <a:noFill/>
                    </a:lnL>
                    <a:lnR>
                      <a:noFill/>
                    </a:lnR>
                    <a:lnT>
                      <a:noFill/>
                    </a:lnT>
                    <a:lnB>
                      <a:noFill/>
                    </a:lnB>
                  </a:tcPr>
                </a:tc>
                <a:tc>
                  <a:txBody>
                    <a:bodyPr/>
                    <a:lstStyle/>
                    <a:p>
                      <a:r>
                        <a:rPr lang="en-US"/>
                        <a:t>Suitable For</a:t>
                      </a:r>
                      <a:endParaRPr lang="en-US"/>
                    </a:p>
                  </a:txBody>
                  <a:tcPr anchor="ctr">
                    <a:lnL>
                      <a:noFill/>
                    </a:lnL>
                    <a:lnR>
                      <a:noFill/>
                    </a:lnR>
                    <a:lnT>
                      <a:noFill/>
                    </a:lnT>
                    <a:lnB>
                      <a:noFill/>
                    </a:lnB>
                  </a:tcPr>
                </a:tc>
                <a:tc>
                  <a:txBody>
                    <a:bodyPr/>
                    <a:lstStyle/>
                    <a:p>
                      <a:r>
                        <a:rPr lang="en-US"/>
                        <a:t>Class of Fire</a:t>
                      </a:r>
                      <a:endParaRPr lang="en-US"/>
                    </a:p>
                  </a:txBody>
                  <a:tcPr anchor="ctr">
                    <a:lnL>
                      <a:noFill/>
                    </a:lnL>
                    <a:lnR>
                      <a:noFill/>
                    </a:lnR>
                    <a:lnT>
                      <a:noFill/>
                    </a:lnT>
                    <a:lnB>
                      <a:noFill/>
                    </a:lnB>
                  </a:tcPr>
                </a:tc>
              </a:tr>
              <a:tr h="0">
                <a:tc>
                  <a:txBody>
                    <a:bodyPr/>
                    <a:lstStyle/>
                    <a:p>
                      <a:r>
                        <a:rPr lang="en-US" b="1"/>
                        <a:t>Water</a:t>
                      </a:r>
                      <a:endParaRPr lang="en-US"/>
                    </a:p>
                  </a:txBody>
                  <a:tcPr anchor="ctr">
                    <a:lnL>
                      <a:noFill/>
                    </a:lnL>
                    <a:lnR>
                      <a:noFill/>
                    </a:lnR>
                    <a:lnT>
                      <a:noFill/>
                    </a:lnT>
                    <a:lnB>
                      <a:noFill/>
                    </a:lnB>
                  </a:tcPr>
                </a:tc>
                <a:tc>
                  <a:txBody>
                    <a:bodyPr/>
                    <a:lstStyle/>
                    <a:p>
                      <a:r>
                        <a:rPr lang="en-US"/>
                        <a:t>Wood, paper, cloth</a:t>
                      </a:r>
                      <a:endParaRPr lang="en-US"/>
                    </a:p>
                  </a:txBody>
                  <a:tcPr anchor="ctr">
                    <a:lnL>
                      <a:noFill/>
                    </a:lnL>
                    <a:lnR>
                      <a:noFill/>
                    </a:lnR>
                    <a:lnT>
                      <a:noFill/>
                    </a:lnT>
                    <a:lnB>
                      <a:noFill/>
                    </a:lnB>
                  </a:tcPr>
                </a:tc>
                <a:tc>
                  <a:txBody>
                    <a:bodyPr/>
                    <a:lstStyle/>
                    <a:p>
                      <a:r>
                        <a:rPr lang="en-US"/>
                        <a:t>A</a:t>
                      </a:r>
                      <a:endParaRPr lang="en-US"/>
                    </a:p>
                  </a:txBody>
                  <a:tcPr anchor="ctr">
                    <a:lnL>
                      <a:noFill/>
                    </a:lnL>
                    <a:lnR>
                      <a:noFill/>
                    </a:lnR>
                    <a:lnT>
                      <a:noFill/>
                    </a:lnT>
                    <a:lnB>
                      <a:noFill/>
                    </a:lnB>
                  </a:tcPr>
                </a:tc>
              </a:tr>
              <a:tr h="0">
                <a:tc>
                  <a:txBody>
                    <a:bodyPr/>
                    <a:lstStyle/>
                    <a:p>
                      <a:r>
                        <a:rPr lang="en-US" b="1"/>
                        <a:t>Foam</a:t>
                      </a:r>
                      <a:endParaRPr lang="en-US"/>
                    </a:p>
                  </a:txBody>
                  <a:tcPr anchor="ctr">
                    <a:lnL>
                      <a:noFill/>
                    </a:lnL>
                    <a:lnR>
                      <a:noFill/>
                    </a:lnR>
                    <a:lnT>
                      <a:noFill/>
                    </a:lnT>
                    <a:lnB>
                      <a:noFill/>
                    </a:lnB>
                  </a:tcPr>
                </a:tc>
                <a:tc>
                  <a:txBody>
                    <a:bodyPr/>
                    <a:lstStyle/>
                    <a:p>
                      <a:r>
                        <a:rPr lang="en-US"/>
                        <a:t>Flammable liquids (not electrical)</a:t>
                      </a:r>
                      <a:endParaRPr lang="en-US"/>
                    </a:p>
                  </a:txBody>
                  <a:tcPr anchor="ctr">
                    <a:lnL>
                      <a:noFill/>
                    </a:lnL>
                    <a:lnR>
                      <a:noFill/>
                    </a:lnR>
                    <a:lnT>
                      <a:noFill/>
                    </a:lnT>
                    <a:lnB>
                      <a:noFill/>
                    </a:lnB>
                  </a:tcPr>
                </a:tc>
                <a:tc>
                  <a:txBody>
                    <a:bodyPr/>
                    <a:lstStyle/>
                    <a:p>
                      <a:r>
                        <a:rPr lang="en-US"/>
                        <a:t>A, B</a:t>
                      </a:r>
                      <a:endParaRPr lang="en-US"/>
                    </a:p>
                  </a:txBody>
                  <a:tcPr anchor="ctr">
                    <a:lnL>
                      <a:noFill/>
                    </a:lnL>
                    <a:lnR>
                      <a:noFill/>
                    </a:lnR>
                    <a:lnT>
                      <a:noFill/>
                    </a:lnT>
                    <a:lnB>
                      <a:noFill/>
                    </a:lnB>
                  </a:tcPr>
                </a:tc>
              </a:tr>
              <a:tr h="0">
                <a:tc>
                  <a:txBody>
                    <a:bodyPr/>
                    <a:lstStyle/>
                    <a:p>
                      <a:r>
                        <a:rPr lang="en-US" b="1"/>
                        <a:t>Carbon Dioxide (CO₂)</a:t>
                      </a:r>
                      <a:endParaRPr lang="en-US"/>
                    </a:p>
                  </a:txBody>
                  <a:tcPr anchor="ctr">
                    <a:lnL>
                      <a:noFill/>
                    </a:lnL>
                    <a:lnR>
                      <a:noFill/>
                    </a:lnR>
                    <a:lnT>
                      <a:noFill/>
                    </a:lnT>
                    <a:lnB>
                      <a:noFill/>
                    </a:lnB>
                  </a:tcPr>
                </a:tc>
                <a:tc>
                  <a:txBody>
                    <a:bodyPr/>
                    <a:lstStyle/>
                    <a:p>
                      <a:r>
                        <a:rPr lang="en-US"/>
                        <a:t>Electrical fires, flammable liquids</a:t>
                      </a:r>
                      <a:endParaRPr lang="en-US"/>
                    </a:p>
                  </a:txBody>
                  <a:tcPr anchor="ctr">
                    <a:lnL>
                      <a:noFill/>
                    </a:lnL>
                    <a:lnR>
                      <a:noFill/>
                    </a:lnR>
                    <a:lnT>
                      <a:noFill/>
                    </a:lnT>
                    <a:lnB>
                      <a:noFill/>
                    </a:lnB>
                  </a:tcPr>
                </a:tc>
                <a:tc>
                  <a:txBody>
                    <a:bodyPr/>
                    <a:lstStyle/>
                    <a:p>
                      <a:r>
                        <a:rPr lang="en-US"/>
                        <a:t>B, C</a:t>
                      </a:r>
                      <a:endParaRPr lang="en-US"/>
                    </a:p>
                  </a:txBody>
                  <a:tcPr anchor="ctr">
                    <a:lnL>
                      <a:noFill/>
                    </a:lnL>
                    <a:lnR>
                      <a:noFill/>
                    </a:lnR>
                    <a:lnT>
                      <a:noFill/>
                    </a:lnT>
                    <a:lnB>
                      <a:noFill/>
                    </a:lnB>
                  </a:tcPr>
                </a:tc>
              </a:tr>
              <a:tr h="0">
                <a:tc>
                  <a:txBody>
                    <a:bodyPr/>
                    <a:lstStyle/>
                    <a:p>
                      <a:r>
                        <a:rPr lang="en-US" b="1"/>
                        <a:t>Dry Powder (ABC)</a:t>
                      </a:r>
                      <a:endParaRPr lang="en-US"/>
                    </a:p>
                  </a:txBody>
                  <a:tcPr anchor="ctr">
                    <a:lnL>
                      <a:noFill/>
                    </a:lnL>
                    <a:lnR>
                      <a:noFill/>
                    </a:lnR>
                    <a:lnT>
                      <a:noFill/>
                    </a:lnT>
                    <a:lnB>
                      <a:noFill/>
                    </a:lnB>
                  </a:tcPr>
                </a:tc>
                <a:tc>
                  <a:txBody>
                    <a:bodyPr/>
                    <a:lstStyle/>
                    <a:p>
                      <a:r>
                        <a:rPr lang="en-US"/>
                        <a:t>Most fire types, including electrical</a:t>
                      </a:r>
                      <a:endParaRPr lang="en-US"/>
                    </a:p>
                  </a:txBody>
                  <a:tcPr anchor="ctr">
                    <a:lnL>
                      <a:noFill/>
                    </a:lnL>
                    <a:lnR>
                      <a:noFill/>
                    </a:lnR>
                    <a:lnT>
                      <a:noFill/>
                    </a:lnT>
                    <a:lnB>
                      <a:noFill/>
                    </a:lnB>
                  </a:tcPr>
                </a:tc>
                <a:tc>
                  <a:txBody>
                    <a:bodyPr/>
                    <a:lstStyle/>
                    <a:p>
                      <a:r>
                        <a:rPr lang="en-US"/>
                        <a:t>A, B, C</a:t>
                      </a:r>
                      <a:endParaRPr lang="en-US"/>
                    </a:p>
                  </a:txBody>
                  <a:tcPr anchor="ctr">
                    <a:lnL>
                      <a:noFill/>
                    </a:lnL>
                    <a:lnR>
                      <a:noFill/>
                    </a:lnR>
                    <a:lnT>
                      <a:noFill/>
                    </a:lnT>
                    <a:lnB>
                      <a:noFill/>
                    </a:lnB>
                  </a:tcPr>
                </a:tc>
              </a:tr>
              <a:tr h="0">
                <a:tc>
                  <a:txBody>
                    <a:bodyPr/>
                    <a:lstStyle/>
                    <a:p>
                      <a:r>
                        <a:rPr lang="en-US" b="1"/>
                        <a:t>Wet Chemical</a:t>
                      </a:r>
                      <a:endParaRPr lang="en-US"/>
                    </a:p>
                  </a:txBody>
                  <a:tcPr anchor="ctr">
                    <a:lnL>
                      <a:noFill/>
                    </a:lnL>
                    <a:lnR>
                      <a:noFill/>
                    </a:lnR>
                    <a:lnT>
                      <a:noFill/>
                    </a:lnT>
                    <a:lnB>
                      <a:noFill/>
                    </a:lnB>
                  </a:tcPr>
                </a:tc>
                <a:tc>
                  <a:txBody>
                    <a:bodyPr/>
                    <a:lstStyle/>
                    <a:p>
                      <a:r>
                        <a:rPr lang="en-US"/>
                        <a:t>Cooking oils/fats (kitchen fires)</a:t>
                      </a:r>
                      <a:endParaRPr lang="en-US"/>
                    </a:p>
                  </a:txBody>
                  <a:tcPr anchor="ctr">
                    <a:lnL>
                      <a:noFill/>
                    </a:lnL>
                    <a:lnR>
                      <a:noFill/>
                    </a:lnR>
                    <a:lnT>
                      <a:noFill/>
                    </a:lnT>
                    <a:lnB>
                      <a:noFill/>
                    </a:lnB>
                  </a:tcPr>
                </a:tc>
                <a:tc>
                  <a:txBody>
                    <a:bodyPr/>
                    <a:lstStyle/>
                    <a:p>
                      <a:r>
                        <a:rPr lang="en-US" dirty="0"/>
                        <a:t>K (or F in Europe)</a:t>
                      </a:r>
                      <a:endParaRPr lang="en-US" dirty="0"/>
                    </a:p>
                  </a:txBody>
                  <a:tcPr anchor="ctr">
                    <a:lnL>
                      <a:noFill/>
                    </a:lnL>
                    <a:lnR>
                      <a:noFill/>
                    </a:lnR>
                    <a:lnT>
                      <a:noFill/>
                    </a:lnT>
                    <a:lnB>
                      <a:noFill/>
                    </a:lnB>
                  </a:tcPr>
                </a:tc>
              </a:tr>
            </a:tbl>
          </a:graphicData>
        </a:graphic>
      </p:graphicFrame>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x-none" altLang="x-none" sz="1600" b="1" i="0" u="none" strike="noStrike" cap="none" normalizeH="0" baseline="0">
                <a:ln>
                  <a:noFill/>
                </a:ln>
                <a:solidFill>
                  <a:schemeClr val="tx1"/>
                </a:solidFill>
                <a:effectLst/>
                <a:latin typeface="Arial" panose="02080604020202020204" pitchFamily="34" charset="0"/>
              </a:rPr>
              <a:t>Types of Fire Extinguishers and Their Use</a:t>
            </a:r>
            <a:endParaRPr kumimoji="0" lang="x-none" altLang="x-none" sz="1600" b="1" i="0" u="none" strike="noStrike" cap="none" normalizeH="0" baseline="0">
              <a:ln>
                <a:noFill/>
              </a:ln>
              <a:solidFill>
                <a:schemeClr val="tx1"/>
              </a:solidFill>
              <a:effectLst/>
              <a:latin typeface="Arial" panose="0208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x-none" altLang="x-none" sz="1800" b="0" i="0" u="none" strike="noStrike" cap="none" normalizeH="0" baseline="0">
              <a:ln>
                <a:noFill/>
              </a:ln>
              <a:solidFill>
                <a:schemeClr val="tx1"/>
              </a:solidFill>
              <a:effectLst/>
              <a:latin typeface="Arial" panose="0208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1524000" y="152400"/>
            <a:ext cx="9144000" cy="762000"/>
          </a:xfrm>
          <a:solidFill>
            <a:schemeClr val="tx2"/>
          </a:solidFill>
        </p:spPr>
        <p:txBody>
          <a:bodyPr>
            <a:normAutofit fontScale="90000"/>
          </a:bodyPr>
          <a:lstStyle/>
          <a:p>
            <a:r>
              <a:rPr lang="en-IN" sz="4800" dirty="0">
                <a:solidFill>
                  <a:srgbClr val="FFFF00"/>
                </a:solidFill>
              </a:rPr>
              <a:t>ACTION PLAN</a:t>
            </a:r>
            <a:endParaRPr lang="en-IN" sz="4800" dirty="0">
              <a:solidFill>
                <a:srgbClr val="FFFF00"/>
              </a:solidFill>
            </a:endParaRPr>
          </a:p>
        </p:txBody>
      </p:sp>
      <p:sp>
        <p:nvSpPr>
          <p:cNvPr id="1048628" name="Content Placeholder 2"/>
          <p:cNvSpPr>
            <a:spLocks noGrp="1"/>
          </p:cNvSpPr>
          <p:nvPr>
            <p:ph idx="1"/>
          </p:nvPr>
        </p:nvSpPr>
        <p:spPr>
          <a:xfrm>
            <a:off x="1378038" y="1043188"/>
            <a:ext cx="9620519" cy="5434885"/>
          </a:xfrm>
          <a:solidFill>
            <a:schemeClr val="bg1"/>
          </a:solidFill>
        </p:spPr>
        <p:txBody>
          <a:bodyPr>
            <a:normAutofit fontScale="88929" lnSpcReduction="20000"/>
          </a:bodyPr>
          <a:lstStyle/>
          <a:p>
            <a:pPr marL="480060" indent="-342900">
              <a:buFont typeface="Wingdings" panose="05000000000000000000" pitchFamily="2" charset="2"/>
              <a:buChar char="q"/>
            </a:pPr>
            <a:r>
              <a:rPr lang="en-IN" sz="2700" b="1" dirty="0">
                <a:solidFill>
                  <a:schemeClr val="tx2"/>
                </a:solidFill>
              </a:rPr>
              <a:t>ACTION PLAN- USE ACRONYM  </a:t>
            </a:r>
            <a:r>
              <a:rPr lang="en-US" sz="2700" b="1" dirty="0">
                <a:solidFill>
                  <a:schemeClr val="tx2"/>
                </a:solidFill>
              </a:rPr>
              <a:t>AMEGA </a:t>
            </a:r>
            <a:endParaRPr lang="en-US" sz="2700" b="1" dirty="0">
              <a:solidFill>
                <a:schemeClr val="tx2"/>
              </a:solidFill>
            </a:endParaRPr>
          </a:p>
          <a:p>
            <a:pPr>
              <a:lnSpc>
                <a:spcPct val="150000"/>
              </a:lnSpc>
              <a:buFont typeface="Wingdings" panose="05000000000000000000" pitchFamily="2" charset="2"/>
              <a:buChar char="Ø"/>
            </a:pPr>
            <a:r>
              <a:rPr lang="en-IN" sz="4400" dirty="0">
                <a:solidFill>
                  <a:srgbClr val="7030A0"/>
                </a:solidFill>
              </a:rPr>
              <a:t>A</a:t>
            </a:r>
            <a:r>
              <a:rPr lang="en-IN" sz="4400" dirty="0"/>
              <a:t>ssess situation( area)                              </a:t>
            </a:r>
            <a:endParaRPr lang="en-IN" sz="4400" dirty="0"/>
          </a:p>
          <a:p>
            <a:pPr>
              <a:lnSpc>
                <a:spcPct val="150000"/>
              </a:lnSpc>
              <a:buFont typeface="Wingdings" panose="05000000000000000000" pitchFamily="2" charset="2"/>
              <a:buChar char="Ø"/>
            </a:pPr>
            <a:r>
              <a:rPr lang="en-IN" sz="4400" dirty="0">
                <a:solidFill>
                  <a:schemeClr val="accent2"/>
                </a:solidFill>
              </a:rPr>
              <a:t>M</a:t>
            </a:r>
            <a:r>
              <a:rPr lang="en-IN" sz="4400" dirty="0"/>
              <a:t>ake area safe( manage incident) </a:t>
            </a:r>
            <a:endParaRPr lang="en-IN" sz="4400" dirty="0"/>
          </a:p>
          <a:p>
            <a:pPr>
              <a:lnSpc>
                <a:spcPct val="150000"/>
              </a:lnSpc>
              <a:buFont typeface="Wingdings" panose="05000000000000000000" pitchFamily="2" charset="2"/>
              <a:buChar char="Ø"/>
            </a:pPr>
            <a:r>
              <a:rPr lang="en-IN" sz="4400" dirty="0">
                <a:solidFill>
                  <a:srgbClr val="FF0000"/>
                </a:solidFill>
              </a:rPr>
              <a:t>E</a:t>
            </a:r>
            <a:r>
              <a:rPr lang="en-IN" sz="4400" dirty="0"/>
              <a:t>mergency aid</a:t>
            </a:r>
            <a:endParaRPr lang="en-IN" sz="4400" dirty="0"/>
          </a:p>
          <a:p>
            <a:pPr>
              <a:lnSpc>
                <a:spcPct val="150000"/>
              </a:lnSpc>
              <a:buFont typeface="Wingdings" panose="05000000000000000000" pitchFamily="2" charset="2"/>
              <a:buChar char="Ø"/>
            </a:pPr>
            <a:r>
              <a:rPr lang="en-IN" sz="4400" dirty="0">
                <a:solidFill>
                  <a:srgbClr val="00B0F0"/>
                </a:solidFill>
              </a:rPr>
              <a:t>G</a:t>
            </a:r>
            <a:r>
              <a:rPr lang="en-IN" sz="4400" dirty="0"/>
              <a:t>et help</a:t>
            </a:r>
            <a:endParaRPr lang="en-IN" sz="4400" dirty="0"/>
          </a:p>
          <a:p>
            <a:pPr>
              <a:lnSpc>
                <a:spcPct val="150000"/>
              </a:lnSpc>
              <a:buFont typeface="Wingdings" panose="05000000000000000000" pitchFamily="2" charset="2"/>
              <a:buChar char="Ø"/>
            </a:pPr>
            <a:r>
              <a:rPr lang="en-IN" sz="4400" dirty="0">
                <a:solidFill>
                  <a:schemeClr val="tx2"/>
                </a:solidFill>
              </a:rPr>
              <a:t>Deal with </a:t>
            </a:r>
            <a:r>
              <a:rPr lang="en-IN" sz="4400" dirty="0">
                <a:solidFill>
                  <a:srgbClr val="00B050"/>
                </a:solidFill>
              </a:rPr>
              <a:t>A</a:t>
            </a:r>
            <a:r>
              <a:rPr lang="en-IN" sz="4400" dirty="0"/>
              <a:t>ftermath</a:t>
            </a:r>
            <a:endParaRPr lang="en-IN" sz="4400" dirty="0"/>
          </a:p>
          <a:p>
            <a:pPr>
              <a:buFont typeface="Wingdings" panose="05000000000000000000" pitchFamily="2" charset="2"/>
              <a:buChar char="Ø"/>
            </a:pPr>
            <a:endParaRPr lang="en-IN" sz="4400" dirty="0"/>
          </a:p>
          <a:p>
            <a:pPr>
              <a:buFont typeface="Wingdings" panose="05000000000000000000" pitchFamily="2" charset="2"/>
              <a:buChar char="Ø"/>
            </a:pPr>
            <a:endParaRPr lang="en-IN" sz="4400" dirty="0"/>
          </a:p>
        </p:txBody>
      </p:sp>
      <p:pic>
        <p:nvPicPr>
          <p:cNvPr id="2097155" name="Picture 3"/>
          <p:cNvPicPr/>
          <p:nvPr/>
        </p:nvPicPr>
        <p:blipFill>
          <a:blip r:embed="rId1"/>
          <a:srcRect/>
          <a:stretch>
            <a:fillRect/>
          </a:stretch>
        </p:blipFill>
        <p:spPr>
          <a:xfrm>
            <a:off x="7391400" y="2057400"/>
            <a:ext cx="1169988" cy="609600"/>
          </a:xfrm>
          <a:prstGeom prst="rect">
            <a:avLst/>
          </a:prstGeom>
          <a:ln>
            <a:solidFill>
              <a:srgbClr val="000000"/>
            </a:solidFill>
          </a:ln>
        </p:spPr>
      </p:pic>
      <p:pic>
        <p:nvPicPr>
          <p:cNvPr id="2097156" name="Picture 4"/>
          <p:cNvPicPr/>
          <p:nvPr/>
        </p:nvPicPr>
        <p:blipFill>
          <a:blip r:embed="rId2"/>
          <a:srcRect/>
          <a:stretch>
            <a:fillRect/>
          </a:stretch>
        </p:blipFill>
        <p:spPr>
          <a:xfrm>
            <a:off x="8991601" y="2971800"/>
            <a:ext cx="860425" cy="685800"/>
          </a:xfrm>
          <a:prstGeom prst="rect">
            <a:avLst/>
          </a:prstGeom>
          <a:ln>
            <a:solidFill>
              <a:srgbClr val="000000"/>
            </a:solidFill>
          </a:ln>
        </p:spPr>
      </p:pic>
      <p:pic>
        <p:nvPicPr>
          <p:cNvPr id="2097157" name="Picture 5"/>
          <p:cNvPicPr/>
          <p:nvPr/>
        </p:nvPicPr>
        <p:blipFill>
          <a:blip r:embed="rId3"/>
          <a:srcRect/>
          <a:stretch>
            <a:fillRect/>
          </a:stretch>
        </p:blipFill>
        <p:spPr>
          <a:xfrm>
            <a:off x="6021336" y="4114800"/>
            <a:ext cx="692150" cy="533400"/>
          </a:xfrm>
          <a:prstGeom prst="rect">
            <a:avLst/>
          </a:prstGeom>
          <a:ln>
            <a:solidFill>
              <a:srgbClr val="000000"/>
            </a:solidFill>
          </a:ln>
        </p:spPr>
      </p:pic>
      <p:pic>
        <p:nvPicPr>
          <p:cNvPr id="2097158" name="Picture 6"/>
          <p:cNvPicPr/>
          <p:nvPr/>
        </p:nvPicPr>
        <p:blipFill>
          <a:blip r:embed="rId4"/>
          <a:srcRect/>
          <a:stretch>
            <a:fillRect/>
          </a:stretch>
        </p:blipFill>
        <p:spPr>
          <a:xfrm>
            <a:off x="4386530" y="5076206"/>
            <a:ext cx="921173" cy="638794"/>
          </a:xfrm>
          <a:prstGeom prst="rect">
            <a:avLst/>
          </a:prstGeom>
          <a:ln>
            <a:solidFill>
              <a:srgbClr val="000000"/>
            </a:solidFill>
          </a:ln>
        </p:spPr>
      </p:pic>
      <p:pic>
        <p:nvPicPr>
          <p:cNvPr id="2097159" name="Picture 7"/>
          <p:cNvPicPr/>
          <p:nvPr/>
        </p:nvPicPr>
        <p:blipFill>
          <a:blip r:embed="rId5"/>
          <a:srcRect/>
          <a:stretch>
            <a:fillRect/>
          </a:stretch>
        </p:blipFill>
        <p:spPr>
          <a:xfrm>
            <a:off x="7004050" y="6172200"/>
            <a:ext cx="774700" cy="533400"/>
          </a:xfrm>
          <a:prstGeom prst="rect">
            <a:avLst/>
          </a:prstGeom>
          <a:ln>
            <a:solidFill>
              <a:srgbClr val="000000"/>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28">
                                            <p:bg/>
                                          </p:spTgt>
                                        </p:tgtEl>
                                        <p:attrNameLst>
                                          <p:attrName>style.visibility</p:attrName>
                                        </p:attrNameLst>
                                      </p:cBhvr>
                                      <p:to>
                                        <p:strVal val="visible"/>
                                      </p:to>
                                    </p:set>
                                    <p:anim calcmode="lin" valueType="num">
                                      <p:cBhvr additive="base">
                                        <p:cTn id="7" dur="500" fill="hold"/>
                                        <p:tgtEl>
                                          <p:spTgt spid="1048628">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28">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628">
                                            <p:txEl>
                                              <p:pRg st="0" end="0"/>
                                            </p:txEl>
                                          </p:spTgt>
                                        </p:tgtEl>
                                        <p:attrNameLst>
                                          <p:attrName>style.visibility</p:attrName>
                                        </p:attrNameLst>
                                      </p:cBhvr>
                                      <p:to>
                                        <p:strVal val="visible"/>
                                      </p:to>
                                    </p:set>
                                    <p:anim calcmode="lin" valueType="num">
                                      <p:cBhvr additive="base">
                                        <p:cTn id="13" dur="500" fill="hold"/>
                                        <p:tgtEl>
                                          <p:spTgt spid="104862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628">
                                            <p:txEl>
                                              <p:pRg st="1" end="1"/>
                                            </p:txEl>
                                          </p:spTgt>
                                        </p:tgtEl>
                                        <p:attrNameLst>
                                          <p:attrName>style.visibility</p:attrName>
                                        </p:attrNameLst>
                                      </p:cBhvr>
                                      <p:to>
                                        <p:strVal val="visible"/>
                                      </p:to>
                                    </p:set>
                                    <p:anim calcmode="lin" valueType="num">
                                      <p:cBhvr additive="base">
                                        <p:cTn id="19" dur="500" fill="hold"/>
                                        <p:tgtEl>
                                          <p:spTgt spid="1048628">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628">
                                            <p:txEl>
                                              <p:pRg st="2" end="2"/>
                                            </p:txEl>
                                          </p:spTgt>
                                        </p:tgtEl>
                                        <p:attrNameLst>
                                          <p:attrName>style.visibility</p:attrName>
                                        </p:attrNameLst>
                                      </p:cBhvr>
                                      <p:to>
                                        <p:strVal val="visible"/>
                                      </p:to>
                                    </p:set>
                                    <p:anim calcmode="lin" valueType="num">
                                      <p:cBhvr additive="base">
                                        <p:cTn id="25" dur="500" fill="hold"/>
                                        <p:tgtEl>
                                          <p:spTgt spid="1048628">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62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8628">
                                            <p:txEl>
                                              <p:pRg st="3" end="3"/>
                                            </p:txEl>
                                          </p:spTgt>
                                        </p:tgtEl>
                                        <p:attrNameLst>
                                          <p:attrName>style.visibility</p:attrName>
                                        </p:attrNameLst>
                                      </p:cBhvr>
                                      <p:to>
                                        <p:strVal val="visible"/>
                                      </p:to>
                                    </p:set>
                                    <p:anim calcmode="lin" valueType="num">
                                      <p:cBhvr additive="base">
                                        <p:cTn id="31" dur="500" fill="hold"/>
                                        <p:tgtEl>
                                          <p:spTgt spid="1048628">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62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48628">
                                            <p:txEl>
                                              <p:pRg st="4" end="4"/>
                                            </p:txEl>
                                          </p:spTgt>
                                        </p:tgtEl>
                                        <p:attrNameLst>
                                          <p:attrName>style.visibility</p:attrName>
                                        </p:attrNameLst>
                                      </p:cBhvr>
                                      <p:to>
                                        <p:strVal val="visible"/>
                                      </p:to>
                                    </p:set>
                                    <p:anim calcmode="lin" valueType="num">
                                      <p:cBhvr additive="base">
                                        <p:cTn id="37" dur="500" fill="hold"/>
                                        <p:tgtEl>
                                          <p:spTgt spid="1048628">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62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48628">
                                            <p:txEl>
                                              <p:pRg st="5" end="5"/>
                                            </p:txEl>
                                          </p:spTgt>
                                        </p:tgtEl>
                                        <p:attrNameLst>
                                          <p:attrName>style.visibility</p:attrName>
                                        </p:attrNameLst>
                                      </p:cBhvr>
                                      <p:to>
                                        <p:strVal val="visible"/>
                                      </p:to>
                                    </p:set>
                                    <p:anim calcmode="lin" valueType="num">
                                      <p:cBhvr additive="base">
                                        <p:cTn id="43" dur="500" fill="hold"/>
                                        <p:tgtEl>
                                          <p:spTgt spid="1048628">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4862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097155"/>
                                        </p:tgtEl>
                                        <p:attrNameLst>
                                          <p:attrName>style.visibility</p:attrName>
                                        </p:attrNameLst>
                                      </p:cBhvr>
                                      <p:to>
                                        <p:strVal val="visible"/>
                                      </p:to>
                                    </p:set>
                                    <p:anim calcmode="lin" valueType="num">
                                      <p:cBhvr additive="base">
                                        <p:cTn id="49" dur="500" fill="hold"/>
                                        <p:tgtEl>
                                          <p:spTgt spid="2097155"/>
                                        </p:tgtEl>
                                        <p:attrNameLst>
                                          <p:attrName>ppt_x</p:attrName>
                                        </p:attrNameLst>
                                      </p:cBhvr>
                                      <p:tavLst>
                                        <p:tav tm="0">
                                          <p:val>
                                            <p:strVal val="#ppt_x"/>
                                          </p:val>
                                        </p:tav>
                                        <p:tav tm="100000">
                                          <p:val>
                                            <p:strVal val="#ppt_x"/>
                                          </p:val>
                                        </p:tav>
                                      </p:tavLst>
                                    </p:anim>
                                    <p:anim calcmode="lin" valueType="num">
                                      <p:cBhvr additive="base">
                                        <p:cTn id="50" dur="500" fill="hold"/>
                                        <p:tgtEl>
                                          <p:spTgt spid="209715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097156"/>
                                        </p:tgtEl>
                                        <p:attrNameLst>
                                          <p:attrName>style.visibility</p:attrName>
                                        </p:attrNameLst>
                                      </p:cBhvr>
                                      <p:to>
                                        <p:strVal val="visible"/>
                                      </p:to>
                                    </p:set>
                                    <p:anim calcmode="lin" valueType="num">
                                      <p:cBhvr additive="base">
                                        <p:cTn id="55" dur="500" fill="hold"/>
                                        <p:tgtEl>
                                          <p:spTgt spid="2097156"/>
                                        </p:tgtEl>
                                        <p:attrNameLst>
                                          <p:attrName>ppt_x</p:attrName>
                                        </p:attrNameLst>
                                      </p:cBhvr>
                                      <p:tavLst>
                                        <p:tav tm="0">
                                          <p:val>
                                            <p:strVal val="#ppt_x"/>
                                          </p:val>
                                        </p:tav>
                                        <p:tav tm="100000">
                                          <p:val>
                                            <p:strVal val="#ppt_x"/>
                                          </p:val>
                                        </p:tav>
                                      </p:tavLst>
                                    </p:anim>
                                    <p:anim calcmode="lin" valueType="num">
                                      <p:cBhvr additive="base">
                                        <p:cTn id="56" dur="500" fill="hold"/>
                                        <p:tgtEl>
                                          <p:spTgt spid="209715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097157"/>
                                        </p:tgtEl>
                                        <p:attrNameLst>
                                          <p:attrName>style.visibility</p:attrName>
                                        </p:attrNameLst>
                                      </p:cBhvr>
                                      <p:to>
                                        <p:strVal val="visible"/>
                                      </p:to>
                                    </p:set>
                                    <p:anim calcmode="lin" valueType="num">
                                      <p:cBhvr additive="base">
                                        <p:cTn id="61" dur="500" fill="hold"/>
                                        <p:tgtEl>
                                          <p:spTgt spid="2097157"/>
                                        </p:tgtEl>
                                        <p:attrNameLst>
                                          <p:attrName>ppt_x</p:attrName>
                                        </p:attrNameLst>
                                      </p:cBhvr>
                                      <p:tavLst>
                                        <p:tav tm="0">
                                          <p:val>
                                            <p:strVal val="#ppt_x"/>
                                          </p:val>
                                        </p:tav>
                                        <p:tav tm="100000">
                                          <p:val>
                                            <p:strVal val="#ppt_x"/>
                                          </p:val>
                                        </p:tav>
                                      </p:tavLst>
                                    </p:anim>
                                    <p:anim calcmode="lin" valueType="num">
                                      <p:cBhvr additive="base">
                                        <p:cTn id="62" dur="500" fill="hold"/>
                                        <p:tgtEl>
                                          <p:spTgt spid="2097157"/>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097158"/>
                                        </p:tgtEl>
                                        <p:attrNameLst>
                                          <p:attrName>style.visibility</p:attrName>
                                        </p:attrNameLst>
                                      </p:cBhvr>
                                      <p:to>
                                        <p:strVal val="visible"/>
                                      </p:to>
                                    </p:set>
                                    <p:anim calcmode="lin" valueType="num">
                                      <p:cBhvr additive="base">
                                        <p:cTn id="67" dur="500" fill="hold"/>
                                        <p:tgtEl>
                                          <p:spTgt spid="2097158"/>
                                        </p:tgtEl>
                                        <p:attrNameLst>
                                          <p:attrName>ppt_x</p:attrName>
                                        </p:attrNameLst>
                                      </p:cBhvr>
                                      <p:tavLst>
                                        <p:tav tm="0">
                                          <p:val>
                                            <p:strVal val="#ppt_x"/>
                                          </p:val>
                                        </p:tav>
                                        <p:tav tm="100000">
                                          <p:val>
                                            <p:strVal val="#ppt_x"/>
                                          </p:val>
                                        </p:tav>
                                      </p:tavLst>
                                    </p:anim>
                                    <p:anim calcmode="lin" valueType="num">
                                      <p:cBhvr additive="base">
                                        <p:cTn id="68" dur="500" fill="hold"/>
                                        <p:tgtEl>
                                          <p:spTgt spid="2097158"/>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097159"/>
                                        </p:tgtEl>
                                        <p:attrNameLst>
                                          <p:attrName>style.visibility</p:attrName>
                                        </p:attrNameLst>
                                      </p:cBhvr>
                                      <p:to>
                                        <p:strVal val="visible"/>
                                      </p:to>
                                    </p:set>
                                    <p:anim calcmode="lin" valueType="num">
                                      <p:cBhvr additive="base">
                                        <p:cTn id="73" dur="500" fill="hold"/>
                                        <p:tgtEl>
                                          <p:spTgt spid="2097159"/>
                                        </p:tgtEl>
                                        <p:attrNameLst>
                                          <p:attrName>ppt_x</p:attrName>
                                        </p:attrNameLst>
                                      </p:cBhvr>
                                      <p:tavLst>
                                        <p:tav tm="0">
                                          <p:val>
                                            <p:strVal val="#ppt_x"/>
                                          </p:val>
                                        </p:tav>
                                        <p:tav tm="100000">
                                          <p:val>
                                            <p:strVal val="#ppt_x"/>
                                          </p:val>
                                        </p:tav>
                                      </p:tavLst>
                                    </p:anim>
                                    <p:anim calcmode="lin" valueType="num">
                                      <p:cBhvr additive="base">
                                        <p:cTn id="74" dur="500" fill="hold"/>
                                        <p:tgtEl>
                                          <p:spTgt spid="20971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8" grpId="0" animBg="1" build="p"/>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Important Safety Tips</a:t>
            </a:r>
            <a:br>
              <a:rPr lang="en-US" b="1" dirty="0"/>
            </a:br>
            <a:endParaRPr lang="x-none" dirty="0"/>
          </a:p>
        </p:txBody>
      </p:sp>
      <p:sp>
        <p:nvSpPr>
          <p:cNvPr id="3" name="Content Placeholder 2"/>
          <p:cNvSpPr>
            <a:spLocks noGrp="1"/>
          </p:cNvSpPr>
          <p:nvPr>
            <p:ph idx="1"/>
          </p:nvPr>
        </p:nvSpPr>
        <p:spPr/>
        <p:txBody>
          <a:bodyPr/>
          <a:lstStyle/>
          <a:p>
            <a:endParaRPr lang="en-US" b="1" dirty="0"/>
          </a:p>
          <a:p>
            <a:r>
              <a:rPr lang="en-US" dirty="0"/>
              <a:t>Always </a:t>
            </a:r>
            <a:r>
              <a:rPr lang="en-US" b="1" dirty="0"/>
              <a:t>identify the type of fire</a:t>
            </a:r>
            <a:r>
              <a:rPr lang="en-US" dirty="0"/>
              <a:t> before choosing an extinguisher.</a:t>
            </a:r>
            <a:endParaRPr lang="en-US" dirty="0"/>
          </a:p>
          <a:p>
            <a:r>
              <a:rPr lang="en-US" dirty="0"/>
              <a:t>Only fight the fire if:</a:t>
            </a:r>
            <a:endParaRPr lang="en-US" dirty="0"/>
          </a:p>
          <a:p>
            <a:pPr lvl="1"/>
            <a:r>
              <a:rPr lang="en-US" dirty="0"/>
              <a:t>It is small and contained.</a:t>
            </a:r>
            <a:endParaRPr lang="en-US" dirty="0"/>
          </a:p>
          <a:p>
            <a:pPr lvl="1"/>
            <a:r>
              <a:rPr lang="en-US" dirty="0"/>
              <a:t>You have the correct extinguisher.</a:t>
            </a:r>
            <a:endParaRPr lang="en-US" dirty="0"/>
          </a:p>
          <a:p>
            <a:pPr lvl="1"/>
            <a:r>
              <a:rPr lang="en-US" dirty="0"/>
              <a:t>You have a safe escape route.</a:t>
            </a:r>
            <a:endParaRPr lang="en-US" dirty="0"/>
          </a:p>
          <a:p>
            <a:r>
              <a:rPr lang="en-US" dirty="0"/>
              <a:t>If in doubt, </a:t>
            </a:r>
            <a:r>
              <a:rPr lang="en-US" b="1" dirty="0"/>
              <a:t>evacuate and call emergency services</a:t>
            </a:r>
            <a:r>
              <a:rPr lang="en-US" dirty="0"/>
              <a:t>.</a:t>
            </a:r>
            <a:endParaRPr lang="en-US" dirty="0"/>
          </a:p>
          <a:p>
            <a:endParaRPr lang="x-none"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PASS Technique</a:t>
            </a:r>
            <a:endParaRPr lang="x-none" dirty="0"/>
          </a:p>
        </p:txBody>
      </p:sp>
      <p:sp>
        <p:nvSpPr>
          <p:cNvPr id="3" name="Content Placeholder 2"/>
          <p:cNvSpPr>
            <a:spLocks noGrp="1"/>
          </p:cNvSpPr>
          <p:nvPr>
            <p:ph idx="1"/>
          </p:nvPr>
        </p:nvSpPr>
        <p:spPr/>
        <p:txBody>
          <a:bodyPr/>
          <a:lstStyle/>
          <a:p>
            <a:r>
              <a:rPr lang="en-US" b="1" dirty="0"/>
              <a:t>Remember: PASS Technique for Using an Extinguisher</a:t>
            </a:r>
            <a:endParaRPr lang="en-US" b="1" dirty="0"/>
          </a:p>
          <a:p>
            <a:r>
              <a:rPr lang="en-US" b="1" dirty="0"/>
              <a:t>P</a:t>
            </a:r>
            <a:r>
              <a:rPr lang="en-US" dirty="0"/>
              <a:t> – Pull the pin.</a:t>
            </a:r>
            <a:endParaRPr lang="en-US" dirty="0"/>
          </a:p>
          <a:p>
            <a:r>
              <a:rPr lang="en-US" b="1" dirty="0"/>
              <a:t>A</a:t>
            </a:r>
            <a:r>
              <a:rPr lang="en-US" dirty="0"/>
              <a:t> – Aim at the base of the fire.</a:t>
            </a:r>
            <a:endParaRPr lang="en-US" dirty="0"/>
          </a:p>
          <a:p>
            <a:r>
              <a:rPr lang="en-US" b="1" dirty="0"/>
              <a:t>S</a:t>
            </a:r>
            <a:r>
              <a:rPr lang="en-US" dirty="0"/>
              <a:t> – Squeeze the handle.</a:t>
            </a:r>
            <a:endParaRPr lang="en-US" dirty="0"/>
          </a:p>
          <a:p>
            <a:r>
              <a:rPr lang="en-US" b="1" dirty="0"/>
              <a:t>S</a:t>
            </a:r>
            <a:r>
              <a:rPr lang="en-US" dirty="0"/>
              <a:t> – Sweep side to side.</a:t>
            </a:r>
            <a:endParaRPr lang="en-US" dirty="0"/>
          </a:p>
          <a:p>
            <a:endParaRPr lang="x-none"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Safe Lifting and Carrying</a:t>
            </a:r>
            <a:endParaRPr lang="x-none" dirty="0"/>
          </a:p>
        </p:txBody>
      </p:sp>
      <p:sp>
        <p:nvSpPr>
          <p:cNvPr id="3" name="Content Placeholder 2"/>
          <p:cNvSpPr>
            <a:spLocks noGrp="1"/>
          </p:cNvSpPr>
          <p:nvPr>
            <p:ph idx="1"/>
          </p:nvPr>
        </p:nvSpPr>
        <p:spPr/>
        <p:txBody>
          <a:bodyPr/>
          <a:lstStyle/>
          <a:p>
            <a:r>
              <a:rPr lang="en-US" b="1" dirty="0"/>
              <a:t>Proper lifting and carrying techniques</a:t>
            </a:r>
            <a:r>
              <a:rPr lang="en-US" dirty="0"/>
              <a:t> are essential to prevent injuries, especially in caregiving, healthcare, and manual labor settings. Using safe body mechanics protects </a:t>
            </a:r>
            <a:r>
              <a:rPr lang="en-US" b="1" dirty="0"/>
              <a:t>your spine, muscles, and joints</a:t>
            </a:r>
            <a:r>
              <a:rPr lang="en-US" dirty="0"/>
              <a:t>, and helps ensure the safety of the client or object you're handling.</a:t>
            </a:r>
            <a:endParaRPr lang="x-none"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of Safe Lifting and Carrying</a:t>
            </a:r>
            <a:endParaRPr lang="x-none" dirty="0"/>
          </a:p>
        </p:txBody>
      </p:sp>
      <p:sp>
        <p:nvSpPr>
          <p:cNvPr id="3" name="Content Placeholder 2"/>
          <p:cNvSpPr>
            <a:spLocks noGrp="1"/>
          </p:cNvSpPr>
          <p:nvPr>
            <p:ph idx="1"/>
          </p:nvPr>
        </p:nvSpPr>
        <p:spPr/>
        <p:txBody>
          <a:bodyPr/>
          <a:lstStyle/>
          <a:p>
            <a:r>
              <a:rPr lang="en-US" b="1" dirty="0"/>
              <a:t>1. Prepare Before You Lift</a:t>
            </a:r>
            <a:endParaRPr lang="en-US" b="1" dirty="0"/>
          </a:p>
          <a:p>
            <a:r>
              <a:rPr lang="en-US" b="1" dirty="0"/>
              <a:t>Assess the load</a:t>
            </a:r>
            <a:r>
              <a:rPr lang="en-US" dirty="0"/>
              <a:t>: Can you lift it safely? Is it too heavy or awkward? Ask for help if needed.</a:t>
            </a:r>
            <a:endParaRPr lang="en-US" dirty="0"/>
          </a:p>
          <a:p>
            <a:r>
              <a:rPr lang="en-US" b="1" dirty="0"/>
              <a:t>Clear the path</a:t>
            </a:r>
            <a:r>
              <a:rPr lang="en-US" dirty="0"/>
              <a:t>: Make sure your route is free of obstacles.</a:t>
            </a:r>
            <a:endParaRPr lang="en-US" dirty="0"/>
          </a:p>
          <a:p>
            <a:r>
              <a:rPr lang="en-US" b="1" dirty="0"/>
              <a:t>Plan where to set the object/client down</a:t>
            </a:r>
            <a:r>
              <a:rPr lang="en-US" dirty="0"/>
              <a:t> before you start.</a:t>
            </a:r>
            <a:endParaRPr lang="en-US" dirty="0"/>
          </a:p>
          <a:p>
            <a:r>
              <a:rPr lang="en-US" b="1" dirty="0"/>
              <a:t>Wear proper shoes</a:t>
            </a:r>
            <a:r>
              <a:rPr lang="en-US" dirty="0"/>
              <a:t>: Closed-toe, non-slip footwear is ideal.</a:t>
            </a:r>
            <a:endParaRPr lang="en-US" dirty="0"/>
          </a:p>
          <a:p>
            <a:endParaRPr lang="x-none"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graphicFrame>
        <p:nvGraphicFramePr>
          <p:cNvPr id="4" name="Content Placeholder 3"/>
          <p:cNvGraphicFramePr>
            <a:graphicFrameLocks noGrp="1"/>
          </p:cNvGraphicFramePr>
          <p:nvPr>
            <p:ph idx="1"/>
          </p:nvPr>
        </p:nvGraphicFramePr>
        <p:xfrm>
          <a:off x="1568450" y="2567305"/>
          <a:ext cx="9066212" cy="3291840"/>
        </p:xfrm>
        <a:graphic>
          <a:graphicData uri="http://schemas.openxmlformats.org/drawingml/2006/table">
            <a:tbl>
              <a:tblPr/>
              <a:tblGrid>
                <a:gridCol w="4533106"/>
                <a:gridCol w="4533106"/>
              </a:tblGrid>
              <a:tr h="365760">
                <a:tc>
                  <a:txBody>
                    <a:bodyPr/>
                    <a:lstStyle/>
                    <a:p>
                      <a:r>
                        <a:rPr lang="en-US" sz="1800"/>
                        <a:t>Step</a:t>
                      </a:r>
                      <a:endParaRPr lang="en-US" sz="1800"/>
                    </a:p>
                  </a:txBody>
                  <a:tcPr anchor="ctr">
                    <a:lnL>
                      <a:noFill/>
                    </a:lnL>
                    <a:lnR>
                      <a:noFill/>
                    </a:lnR>
                    <a:lnT>
                      <a:noFill/>
                    </a:lnT>
                    <a:lnB>
                      <a:noFill/>
                    </a:lnB>
                  </a:tcPr>
                </a:tc>
                <a:tc>
                  <a:txBody>
                    <a:bodyPr/>
                    <a:lstStyle/>
                    <a:p>
                      <a:r>
                        <a:rPr lang="en-US" sz="1800"/>
                        <a:t>Action</a:t>
                      </a:r>
                      <a:endParaRPr lang="en-US" sz="1800"/>
                    </a:p>
                  </a:txBody>
                  <a:tcPr anchor="ctr">
                    <a:lnL>
                      <a:noFill/>
                    </a:lnL>
                    <a:lnR>
                      <a:noFill/>
                    </a:lnR>
                    <a:lnT>
                      <a:noFill/>
                    </a:lnT>
                    <a:lnB>
                      <a:noFill/>
                    </a:lnB>
                  </a:tcPr>
                </a:tc>
              </a:tr>
              <a:tr h="640080">
                <a:tc>
                  <a:txBody>
                    <a:bodyPr/>
                    <a:lstStyle/>
                    <a:p>
                      <a:r>
                        <a:rPr lang="en-US" sz="1800" b="1"/>
                        <a:t>1. Stand close to the object/client</a:t>
                      </a:r>
                      <a:endParaRPr lang="en-US" sz="1800"/>
                    </a:p>
                  </a:txBody>
                  <a:tcPr anchor="ctr">
                    <a:lnL>
                      <a:noFill/>
                    </a:lnL>
                    <a:lnR>
                      <a:noFill/>
                    </a:lnR>
                    <a:lnT>
                      <a:noFill/>
                    </a:lnT>
                    <a:lnB>
                      <a:noFill/>
                    </a:lnB>
                  </a:tcPr>
                </a:tc>
                <a:tc>
                  <a:txBody>
                    <a:bodyPr/>
                    <a:lstStyle/>
                    <a:p>
                      <a:r>
                        <a:rPr lang="en-US" sz="1800"/>
                        <a:t>Keep feet shoulder-width apart. One foot slightly forward for balance.</a:t>
                      </a:r>
                      <a:endParaRPr lang="en-US" sz="1800"/>
                    </a:p>
                  </a:txBody>
                  <a:tcPr anchor="ctr">
                    <a:lnL>
                      <a:noFill/>
                    </a:lnL>
                    <a:lnR>
                      <a:noFill/>
                    </a:lnR>
                    <a:lnT>
                      <a:noFill/>
                    </a:lnT>
                    <a:lnB>
                      <a:noFill/>
                    </a:lnB>
                  </a:tcPr>
                </a:tc>
              </a:tr>
              <a:tr h="640080">
                <a:tc>
                  <a:txBody>
                    <a:bodyPr/>
                    <a:lstStyle/>
                    <a:p>
                      <a:r>
                        <a:rPr lang="en-US" sz="1800" b="1"/>
                        <a:t>2. Bend your knees</a:t>
                      </a:r>
                      <a:endParaRPr lang="en-US" sz="1800"/>
                    </a:p>
                  </a:txBody>
                  <a:tcPr anchor="ctr">
                    <a:lnL>
                      <a:noFill/>
                    </a:lnL>
                    <a:lnR>
                      <a:noFill/>
                    </a:lnR>
                    <a:lnT>
                      <a:noFill/>
                    </a:lnT>
                    <a:lnB>
                      <a:noFill/>
                    </a:lnB>
                  </a:tcPr>
                </a:tc>
                <a:tc>
                  <a:txBody>
                    <a:bodyPr/>
                    <a:lstStyle/>
                    <a:p>
                      <a:r>
                        <a:rPr lang="en-US" sz="1800"/>
                        <a:t>Squat down (not from the waist). Keep your back straight.</a:t>
                      </a:r>
                      <a:endParaRPr lang="en-US" sz="1800"/>
                    </a:p>
                  </a:txBody>
                  <a:tcPr anchor="ctr">
                    <a:lnL>
                      <a:noFill/>
                    </a:lnL>
                    <a:lnR>
                      <a:noFill/>
                    </a:lnR>
                    <a:lnT>
                      <a:noFill/>
                    </a:lnT>
                    <a:lnB>
                      <a:noFill/>
                    </a:lnB>
                  </a:tcPr>
                </a:tc>
              </a:tr>
              <a:tr h="640080">
                <a:tc>
                  <a:txBody>
                    <a:bodyPr/>
                    <a:lstStyle/>
                    <a:p>
                      <a:r>
                        <a:rPr lang="en-US" sz="1800" b="1"/>
                        <a:t>3. Get a firm grip</a:t>
                      </a:r>
                      <a:endParaRPr lang="en-US" sz="1800"/>
                    </a:p>
                  </a:txBody>
                  <a:tcPr anchor="ctr">
                    <a:lnL>
                      <a:noFill/>
                    </a:lnL>
                    <a:lnR>
                      <a:noFill/>
                    </a:lnR>
                    <a:lnT>
                      <a:noFill/>
                    </a:lnT>
                    <a:lnB>
                      <a:noFill/>
                    </a:lnB>
                  </a:tcPr>
                </a:tc>
                <a:tc>
                  <a:txBody>
                    <a:bodyPr/>
                    <a:lstStyle/>
                    <a:p>
                      <a:r>
                        <a:rPr lang="en-US" sz="1800"/>
                        <a:t>Use your whole hand, not just fingers. Keep the load close to your body.</a:t>
                      </a:r>
                      <a:endParaRPr lang="en-US" sz="1800"/>
                    </a:p>
                  </a:txBody>
                  <a:tcPr anchor="ctr">
                    <a:lnL>
                      <a:noFill/>
                    </a:lnL>
                    <a:lnR>
                      <a:noFill/>
                    </a:lnR>
                    <a:lnT>
                      <a:noFill/>
                    </a:lnT>
                    <a:lnB>
                      <a:noFill/>
                    </a:lnB>
                  </a:tcPr>
                </a:tc>
              </a:tr>
              <a:tr h="365760">
                <a:tc>
                  <a:txBody>
                    <a:bodyPr/>
                    <a:lstStyle/>
                    <a:p>
                      <a:r>
                        <a:rPr lang="en-US" sz="1800" b="1"/>
                        <a:t>4. Tighten your core</a:t>
                      </a:r>
                      <a:endParaRPr lang="en-US" sz="1800"/>
                    </a:p>
                  </a:txBody>
                  <a:tcPr anchor="ctr">
                    <a:lnL>
                      <a:noFill/>
                    </a:lnL>
                    <a:lnR>
                      <a:noFill/>
                    </a:lnR>
                    <a:lnT>
                      <a:noFill/>
                    </a:lnT>
                    <a:lnB>
                      <a:noFill/>
                    </a:lnB>
                  </a:tcPr>
                </a:tc>
                <a:tc>
                  <a:txBody>
                    <a:bodyPr/>
                    <a:lstStyle/>
                    <a:p>
                      <a:r>
                        <a:rPr lang="en-US" sz="1800"/>
                        <a:t>Engage stomach muscles to protect your back.</a:t>
                      </a:r>
                      <a:endParaRPr lang="en-US" sz="1800"/>
                    </a:p>
                  </a:txBody>
                  <a:tcPr anchor="ctr">
                    <a:lnL>
                      <a:noFill/>
                    </a:lnL>
                    <a:lnR>
                      <a:noFill/>
                    </a:lnR>
                    <a:lnT>
                      <a:noFill/>
                    </a:lnT>
                    <a:lnB>
                      <a:noFill/>
                    </a:lnB>
                  </a:tcPr>
                </a:tc>
              </a:tr>
              <a:tr h="640080">
                <a:tc>
                  <a:txBody>
                    <a:bodyPr/>
                    <a:lstStyle/>
                    <a:p>
                      <a:r>
                        <a:rPr lang="en-US" sz="1800" b="1"/>
                        <a:t>5. Lift with your legs</a:t>
                      </a:r>
                      <a:endParaRPr lang="en-US" sz="1800"/>
                    </a:p>
                  </a:txBody>
                  <a:tcPr anchor="ctr">
                    <a:lnL>
                      <a:noFill/>
                    </a:lnL>
                    <a:lnR>
                      <a:noFill/>
                    </a:lnR>
                    <a:lnT>
                      <a:noFill/>
                    </a:lnT>
                    <a:lnB>
                      <a:noFill/>
                    </a:lnB>
                  </a:tcPr>
                </a:tc>
                <a:tc>
                  <a:txBody>
                    <a:bodyPr/>
                    <a:lstStyle/>
                    <a:p>
                      <a:r>
                        <a:rPr lang="en-US" sz="1800" dirty="0"/>
                        <a:t>Push through your heels and straighten your legs slowly.</a:t>
                      </a:r>
                      <a:endParaRPr lang="en-US" sz="1800" dirty="0"/>
                    </a:p>
                  </a:txBody>
                  <a:tcPr anchor="ctr">
                    <a:lnL>
                      <a:noFill/>
                    </a:lnL>
                    <a:lnR>
                      <a:noFill/>
                    </a:lnR>
                    <a:lnT>
                      <a:noFill/>
                    </a:lnT>
                    <a:lnB>
                      <a:noFill/>
                    </a:lnB>
                  </a:tcPr>
                </a:tc>
              </a:tr>
            </a:tbl>
          </a:graphicData>
        </a:graphic>
      </p:graphicFrame>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x-none" altLang="x-none" sz="1300" b="1" i="0" u="none" strike="noStrike" cap="none" normalizeH="0" baseline="0">
                <a:ln>
                  <a:noFill/>
                </a:ln>
                <a:solidFill>
                  <a:schemeClr val="tx1"/>
                </a:solidFill>
                <a:effectLst/>
                <a:latin typeface="Arial" panose="02080604020202020204" pitchFamily="34" charset="0"/>
              </a:rPr>
              <a:t>2. Use Proper Lifting Techniques</a:t>
            </a:r>
            <a:endParaRPr kumimoji="0" lang="x-none" altLang="x-none" sz="1300" b="1" i="0" u="none" strike="noStrike" cap="none" normalizeH="0" baseline="0">
              <a:ln>
                <a:noFill/>
              </a:ln>
              <a:solidFill>
                <a:schemeClr val="tx1"/>
              </a:solidFill>
              <a:effectLst/>
              <a:latin typeface="Arial" panose="0208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x-none" altLang="x-none" sz="1100" b="1" i="0" u="none" strike="noStrike" cap="none" normalizeH="0" baseline="0">
              <a:ln>
                <a:noFill/>
              </a:ln>
              <a:solidFill>
                <a:schemeClr val="tx1"/>
              </a:solidFill>
              <a:effectLst/>
              <a:latin typeface="Arial" panose="0208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x-none" altLang="x-none" sz="1100" b="1" i="0" u="none" strike="noStrike" cap="none" normalizeH="0" baseline="0">
                <a:ln>
                  <a:noFill/>
                </a:ln>
                <a:solidFill>
                  <a:schemeClr val="tx1"/>
                </a:solidFill>
                <a:effectLst/>
                <a:latin typeface="Arial" panose="02080604020202020204" pitchFamily="34" charset="0"/>
              </a:rPr>
              <a:t>➤ Basic Lifting Steps:</a:t>
            </a:r>
            <a:endParaRPr kumimoji="0" lang="x-none" altLang="x-none" sz="1100" b="1" i="0" u="none" strike="noStrike" cap="none" normalizeH="0" baseline="0">
              <a:ln>
                <a:noFill/>
              </a:ln>
              <a:solidFill>
                <a:schemeClr val="tx1"/>
              </a:solidFill>
              <a:effectLst/>
              <a:latin typeface="Arial" panose="0208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x-none" altLang="x-none" sz="1800" b="0" i="0" u="none" strike="noStrike" cap="none" normalizeH="0" baseline="0">
              <a:ln>
                <a:noFill/>
              </a:ln>
              <a:solidFill>
                <a:schemeClr val="tx1"/>
              </a:solidFill>
              <a:effectLst/>
              <a:latin typeface="Arial" panose="02080604020202020204" pitchFamily="34" charset="0"/>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3. Carrying Safely</a:t>
            </a:r>
            <a:br>
              <a:rPr lang="en-US" b="1" dirty="0"/>
            </a:br>
            <a:endParaRPr lang="x-none" dirty="0"/>
          </a:p>
        </p:txBody>
      </p:sp>
      <p:sp>
        <p:nvSpPr>
          <p:cNvPr id="3" name="Content Placeholder 2"/>
          <p:cNvSpPr>
            <a:spLocks noGrp="1"/>
          </p:cNvSpPr>
          <p:nvPr>
            <p:ph idx="1"/>
          </p:nvPr>
        </p:nvSpPr>
        <p:spPr/>
        <p:txBody>
          <a:bodyPr>
            <a:normAutofit/>
          </a:bodyPr>
          <a:lstStyle/>
          <a:p>
            <a:r>
              <a:rPr lang="en-US" dirty="0"/>
              <a:t>Keep your </a:t>
            </a:r>
            <a:r>
              <a:rPr lang="en-US" b="1" dirty="0"/>
              <a:t>back straight</a:t>
            </a:r>
            <a:r>
              <a:rPr lang="en-US" dirty="0"/>
              <a:t> and </a:t>
            </a:r>
            <a:r>
              <a:rPr lang="en-US" b="1" dirty="0"/>
              <a:t>shoulders level</a:t>
            </a:r>
            <a:r>
              <a:rPr lang="en-US" dirty="0"/>
              <a:t>.</a:t>
            </a:r>
            <a:endParaRPr lang="en-US" dirty="0"/>
          </a:p>
          <a:p>
            <a:r>
              <a:rPr lang="en-US" b="1" dirty="0"/>
              <a:t>Do not twist</a:t>
            </a:r>
            <a:r>
              <a:rPr lang="en-US" dirty="0"/>
              <a:t> your torso while carrying — </a:t>
            </a:r>
            <a:r>
              <a:rPr lang="en-US" b="1" dirty="0"/>
              <a:t>turn with your feet</a:t>
            </a:r>
            <a:r>
              <a:rPr lang="en-US" dirty="0"/>
              <a:t>, not your waist.</a:t>
            </a:r>
            <a:endParaRPr lang="en-US" dirty="0"/>
          </a:p>
          <a:p>
            <a:r>
              <a:rPr lang="en-US" dirty="0"/>
              <a:t>Take </a:t>
            </a:r>
            <a:r>
              <a:rPr lang="en-US" b="1" dirty="0"/>
              <a:t>small, steady steps</a:t>
            </a:r>
            <a:r>
              <a:rPr lang="en-US" dirty="0"/>
              <a:t>.</a:t>
            </a:r>
            <a:endParaRPr lang="en-US" dirty="0"/>
          </a:p>
          <a:p>
            <a:r>
              <a:rPr lang="en-US" b="1" dirty="0"/>
              <a:t>Look ahead</a:t>
            </a:r>
            <a:r>
              <a:rPr lang="en-US" dirty="0"/>
              <a:t>, not down.</a:t>
            </a:r>
            <a:endParaRPr lang="en-US" dirty="0"/>
          </a:p>
          <a:p>
            <a:r>
              <a:rPr lang="en-US" dirty="0"/>
              <a:t>Rest the load if needed by placing it on a sturdy surface.</a:t>
            </a:r>
            <a:endParaRPr lang="en-US" dirty="0"/>
          </a:p>
          <a:p>
            <a:endParaRPr lang="x-none"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lstStyle/>
          <a:p>
            <a:r>
              <a:rPr lang="en-US" b="1" dirty="0"/>
              <a:t>4. Setting Down the Load</a:t>
            </a:r>
            <a:endParaRPr lang="en-US" b="1" dirty="0"/>
          </a:p>
          <a:p>
            <a:r>
              <a:rPr lang="en-US" dirty="0"/>
              <a:t>Use the </a:t>
            </a:r>
            <a:r>
              <a:rPr lang="en-US" b="1" dirty="0"/>
              <a:t>same lifting steps in reverse</a:t>
            </a:r>
            <a:r>
              <a:rPr lang="en-US" dirty="0"/>
              <a:t>:</a:t>
            </a:r>
            <a:endParaRPr lang="en-US" dirty="0"/>
          </a:p>
          <a:p>
            <a:pPr lvl="1"/>
            <a:r>
              <a:rPr lang="en-US" dirty="0"/>
              <a:t>Keep the object close.</a:t>
            </a:r>
            <a:endParaRPr lang="en-US" dirty="0"/>
          </a:p>
          <a:p>
            <a:pPr lvl="1"/>
            <a:r>
              <a:rPr lang="en-US" dirty="0"/>
              <a:t>Bend your knees, not your back.</a:t>
            </a:r>
            <a:endParaRPr lang="en-US" dirty="0"/>
          </a:p>
          <a:p>
            <a:pPr lvl="1"/>
            <a:r>
              <a:rPr lang="en-US" dirty="0"/>
              <a:t>Lower slowly and carefully.</a:t>
            </a:r>
            <a:endParaRPr lang="en-US" dirty="0"/>
          </a:p>
          <a:p>
            <a:endParaRPr lang="x-none"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Common Methods of Lifting and Carrying</a:t>
            </a:r>
            <a:br>
              <a:rPr lang="en-US" b="1" dirty="0"/>
            </a:br>
            <a:endParaRPr lang="x-none" dirty="0"/>
          </a:p>
        </p:txBody>
      </p:sp>
      <p:sp>
        <p:nvSpPr>
          <p:cNvPr id="3" name="Content Placeholder 2"/>
          <p:cNvSpPr>
            <a:spLocks noGrp="1"/>
          </p:cNvSpPr>
          <p:nvPr>
            <p:ph idx="1"/>
          </p:nvPr>
        </p:nvSpPr>
        <p:spPr/>
        <p:txBody>
          <a:bodyPr>
            <a:normAutofit fontScale="85000" lnSpcReduction="10000"/>
          </a:bodyPr>
          <a:lstStyle/>
          <a:p>
            <a:r>
              <a:rPr lang="en-US" b="1" dirty="0"/>
              <a:t>1. Firefighter’s Carry (One-Person Carry)</a:t>
            </a:r>
            <a:endParaRPr lang="en-US" b="1" dirty="0"/>
          </a:p>
          <a:p>
            <a:r>
              <a:rPr lang="en-US" b="1" dirty="0"/>
              <a:t>Description</a:t>
            </a:r>
            <a:r>
              <a:rPr lang="en-US" dirty="0"/>
              <a:t>: The rescuer places the victim's chest against their own back, supporting the victim's body with their arms and lifting them onto their shoulders.</a:t>
            </a:r>
            <a:endParaRPr lang="en-US" dirty="0"/>
          </a:p>
          <a:p>
            <a:r>
              <a:rPr lang="en-US" b="1" dirty="0"/>
              <a:t>How</a:t>
            </a:r>
            <a:r>
              <a:rPr lang="en-US" dirty="0"/>
              <a:t>:</a:t>
            </a:r>
            <a:endParaRPr lang="en-US" dirty="0"/>
          </a:p>
          <a:p>
            <a:pPr lvl="1"/>
            <a:r>
              <a:rPr lang="en-US" dirty="0"/>
              <a:t>The rescuer kneels behind the victim, sliding their arms under the victim’s armpits.</a:t>
            </a:r>
            <a:endParaRPr lang="en-US" dirty="0"/>
          </a:p>
          <a:p>
            <a:pPr lvl="1"/>
            <a:r>
              <a:rPr lang="en-US" dirty="0"/>
              <a:t>Lift the victim onto your shoulders, holding their thighs to ensure stability.</a:t>
            </a:r>
            <a:endParaRPr lang="en-US" dirty="0"/>
          </a:p>
          <a:p>
            <a:pPr lvl="1"/>
            <a:r>
              <a:rPr lang="en-US" dirty="0"/>
              <a:t>The victim's legs drape over your shoulders, and you support their torso.</a:t>
            </a:r>
            <a:endParaRPr lang="en-US" dirty="0"/>
          </a:p>
          <a:p>
            <a:r>
              <a:rPr lang="en-US" b="1" dirty="0"/>
              <a:t>Use</a:t>
            </a:r>
            <a:r>
              <a:rPr lang="en-US" dirty="0"/>
              <a:t>: Ideal for long distances, but the victim must be semi-conscious or able to maintain their position.</a:t>
            </a:r>
            <a:endParaRPr lang="en-US" dirty="0"/>
          </a:p>
          <a:p>
            <a:endParaRPr lang="en-US" dirty="0"/>
          </a:p>
          <a:p>
            <a:endParaRPr lang="x-none"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normAutofit fontScale="92500" lnSpcReduction="20000"/>
          </a:bodyPr>
          <a:lstStyle/>
          <a:p>
            <a:r>
              <a:rPr lang="en-US" b="1" dirty="0"/>
              <a:t>2. Two-Person Carry (Shoulder-to-Shoulder)</a:t>
            </a:r>
            <a:endParaRPr lang="en-US" b="1" dirty="0"/>
          </a:p>
          <a:p>
            <a:r>
              <a:rPr lang="en-US" b="1" dirty="0"/>
              <a:t>Description</a:t>
            </a:r>
            <a:r>
              <a:rPr lang="en-US" dirty="0"/>
              <a:t>: Two rescuers work together to lift the victim from either side, supporting them in a seated position between their shoulders.</a:t>
            </a:r>
            <a:endParaRPr lang="en-US" dirty="0"/>
          </a:p>
          <a:p>
            <a:r>
              <a:rPr lang="en-US" b="1" dirty="0"/>
              <a:t>How</a:t>
            </a:r>
            <a:r>
              <a:rPr lang="en-US" dirty="0"/>
              <a:t>:</a:t>
            </a:r>
            <a:endParaRPr lang="en-US" dirty="0"/>
          </a:p>
          <a:p>
            <a:pPr lvl="1"/>
            <a:r>
              <a:rPr lang="en-US" dirty="0"/>
              <a:t>One rescuer supports the victim’s torso, and the other supports the victim's legs.</a:t>
            </a:r>
            <a:endParaRPr lang="en-US" dirty="0"/>
          </a:p>
          <a:p>
            <a:pPr lvl="1"/>
            <a:r>
              <a:rPr lang="en-US" dirty="0"/>
              <a:t>The victim's torso is held upright, with the rescuers holding onto their shoulders and legs.</a:t>
            </a:r>
            <a:endParaRPr lang="en-US" dirty="0"/>
          </a:p>
          <a:p>
            <a:r>
              <a:rPr lang="en-US" b="1" dirty="0"/>
              <a:t>Use</a:t>
            </a:r>
            <a:r>
              <a:rPr lang="en-US" dirty="0"/>
              <a:t>: Useful when both rescuers are available and the victim is unconscious but light enough for two people to handle.</a:t>
            </a:r>
            <a:endParaRPr lang="en-US" dirty="0"/>
          </a:p>
          <a:p>
            <a:endParaRPr lang="x-none"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3. Cradle Carry (Two-Person or One-Person)</a:t>
            </a:r>
            <a:br>
              <a:rPr lang="en-US" b="1" dirty="0"/>
            </a:br>
            <a:endParaRPr lang="x-none" dirty="0"/>
          </a:p>
        </p:txBody>
      </p:sp>
      <p:sp>
        <p:nvSpPr>
          <p:cNvPr id="3" name="Content Placeholder 2"/>
          <p:cNvSpPr>
            <a:spLocks noGrp="1"/>
          </p:cNvSpPr>
          <p:nvPr>
            <p:ph idx="1"/>
          </p:nvPr>
        </p:nvSpPr>
        <p:spPr/>
        <p:txBody>
          <a:bodyPr>
            <a:normAutofit lnSpcReduction="10000"/>
          </a:bodyPr>
          <a:lstStyle/>
          <a:p>
            <a:r>
              <a:rPr lang="en-US" b="1" dirty="0"/>
              <a:t>Description</a:t>
            </a:r>
            <a:r>
              <a:rPr lang="en-US" dirty="0"/>
              <a:t>: The victim is carried like a baby, with their head cradled in one person's arms.</a:t>
            </a:r>
            <a:endParaRPr lang="en-US" dirty="0"/>
          </a:p>
          <a:p>
            <a:r>
              <a:rPr lang="en-US" b="1" dirty="0"/>
              <a:t>How</a:t>
            </a:r>
            <a:r>
              <a:rPr lang="en-US" dirty="0"/>
              <a:t>:</a:t>
            </a:r>
            <a:endParaRPr lang="en-US" dirty="0"/>
          </a:p>
          <a:p>
            <a:pPr lvl="1"/>
            <a:r>
              <a:rPr lang="en-US" dirty="0"/>
              <a:t>The rescuer bends down, placing one arm behind the victim’s back and the other under their knees.</a:t>
            </a:r>
            <a:endParaRPr lang="en-US" dirty="0"/>
          </a:p>
          <a:p>
            <a:pPr lvl="1"/>
            <a:r>
              <a:rPr lang="en-US" dirty="0"/>
              <a:t>Lift and cradle the victim's body close to the rescuer's chest.</a:t>
            </a:r>
            <a:endParaRPr lang="en-US" dirty="0"/>
          </a:p>
          <a:p>
            <a:r>
              <a:rPr lang="en-US" b="1" dirty="0"/>
              <a:t>Use</a:t>
            </a:r>
            <a:r>
              <a:rPr lang="en-US" dirty="0"/>
              <a:t>: Ideal for short distances with light victims (especially children or small adults).</a:t>
            </a:r>
            <a:endParaRPr lang="en-US" dirty="0"/>
          </a:p>
          <a:p>
            <a:endParaRPr lang="x-none"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itle 1"/>
          <p:cNvSpPr>
            <a:spLocks noGrp="1"/>
          </p:cNvSpPr>
          <p:nvPr>
            <p:ph type="title"/>
          </p:nvPr>
        </p:nvSpPr>
        <p:spPr>
          <a:xfrm>
            <a:off x="1524000" y="0"/>
            <a:ext cx="9144000" cy="1143000"/>
          </a:xfrm>
          <a:solidFill>
            <a:srgbClr val="FF0000"/>
          </a:solidFill>
        </p:spPr>
        <p:txBody>
          <a:bodyPr/>
          <a:lstStyle/>
          <a:p>
            <a:r>
              <a:rPr lang="en-US" dirty="0">
                <a:solidFill>
                  <a:srgbClr val="FFFF00"/>
                </a:solidFill>
              </a:rPr>
              <a:t>CALLING FOR HELP</a:t>
            </a:r>
            <a:endParaRPr lang="en-US" dirty="0">
              <a:solidFill>
                <a:srgbClr val="FFFF00"/>
              </a:solidFill>
            </a:endParaRPr>
          </a:p>
        </p:txBody>
      </p:sp>
      <p:sp>
        <p:nvSpPr>
          <p:cNvPr id="1048633" name="Content Placeholder 2"/>
          <p:cNvSpPr>
            <a:spLocks noGrp="1"/>
          </p:cNvSpPr>
          <p:nvPr>
            <p:ph idx="1"/>
          </p:nvPr>
        </p:nvSpPr>
        <p:spPr/>
        <p:txBody>
          <a:bodyPr>
            <a:normAutofit fontScale="85000" lnSpcReduction="20000"/>
          </a:bodyPr>
          <a:lstStyle/>
          <a:p>
            <a:pPr marL="137160" indent="0">
              <a:buNone/>
            </a:pPr>
            <a:endParaRPr lang="en-US" altLang="en-US" dirty="0">
              <a:latin typeface="Tahoma" charset="0"/>
            </a:endParaRPr>
          </a:p>
          <a:p>
            <a:endParaRPr lang="en-US" dirty="0"/>
          </a:p>
          <a:p>
            <a:endParaRPr lang="en-US" dirty="0"/>
          </a:p>
          <a:p>
            <a:endParaRPr lang="en-US" b="1" dirty="0">
              <a:solidFill>
                <a:srgbClr val="FF0000"/>
              </a:solidFill>
            </a:endParaRPr>
          </a:p>
          <a:p>
            <a:endParaRPr lang="en-US" b="1" dirty="0">
              <a:solidFill>
                <a:srgbClr val="FF0000"/>
              </a:solidFill>
            </a:endParaRPr>
          </a:p>
          <a:p>
            <a:endParaRPr lang="en-US" b="1" dirty="0">
              <a:solidFill>
                <a:srgbClr val="FF0000"/>
              </a:solidFill>
            </a:endParaRPr>
          </a:p>
          <a:p>
            <a:endParaRPr lang="en-US" b="1" dirty="0">
              <a:solidFill>
                <a:srgbClr val="FF0000"/>
              </a:solidFill>
            </a:endParaRPr>
          </a:p>
          <a:p>
            <a:endParaRPr lang="en-US" b="1" dirty="0">
              <a:solidFill>
                <a:srgbClr val="FF0000"/>
              </a:solidFill>
            </a:endParaRPr>
          </a:p>
          <a:p>
            <a:r>
              <a:rPr lang="en-US" b="1" dirty="0">
                <a:solidFill>
                  <a:srgbClr val="FF0000"/>
                </a:solidFill>
              </a:rPr>
              <a:t>NB:</a:t>
            </a:r>
            <a:r>
              <a:rPr lang="en-US" b="1" dirty="0">
                <a:solidFill>
                  <a:srgbClr val="002060"/>
                </a:solidFill>
              </a:rPr>
              <a:t>4WCT</a:t>
            </a:r>
            <a:endParaRPr lang="en-US" b="1" dirty="0">
              <a:solidFill>
                <a:srgbClr val="002060"/>
              </a:solidFill>
            </a:endParaRPr>
          </a:p>
        </p:txBody>
      </p:sp>
      <p:pic>
        <p:nvPicPr>
          <p:cNvPr id="2097160" name="Text Placeholder 25602"/>
          <p:cNvPicPr>
            <a:picLocks noChangeAspect="1"/>
          </p:cNvPicPr>
          <p:nvPr/>
        </p:nvPicPr>
        <p:blipFill>
          <a:blip r:embed="rId1"/>
          <a:srcRect/>
          <a:stretch>
            <a:fillRect/>
          </a:stretch>
        </p:blipFill>
        <p:spPr>
          <a:xfrm>
            <a:off x="6248400" y="1600201"/>
            <a:ext cx="3810000" cy="3121649"/>
          </a:xfrm>
          <a:prstGeom prst="rect">
            <a:avLst/>
          </a:prstGeom>
        </p:spPr>
      </p:pic>
      <p:sp>
        <p:nvSpPr>
          <p:cNvPr id="1048634" name="TextBox 1"/>
          <p:cNvSpPr txBox="1"/>
          <p:nvPr/>
        </p:nvSpPr>
        <p:spPr>
          <a:xfrm>
            <a:off x="1905000" y="1609106"/>
            <a:ext cx="4343400" cy="3046988"/>
          </a:xfrm>
          <a:prstGeom prst="rect">
            <a:avLst/>
          </a:prstGeom>
          <a:noFill/>
        </p:spPr>
        <p:txBody>
          <a:bodyPr wrap="square" rtlCol="0">
            <a:spAutoFit/>
          </a:bodyPr>
          <a:lstStyle/>
          <a:p>
            <a:pPr marL="285750" indent="-285750" defTabSz="457200">
              <a:buFont typeface="Wingdings" panose="05000000000000000000" pitchFamily="2" charset="2"/>
              <a:buChar char="Ø"/>
            </a:pPr>
            <a:r>
              <a:rPr lang="en-US" sz="3200" b="1" dirty="0">
                <a:solidFill>
                  <a:prstClr val="black"/>
                </a:solidFill>
                <a:latin typeface="Garamond" panose="02020404030301010803"/>
              </a:rPr>
              <a:t> </a:t>
            </a:r>
            <a:r>
              <a:rPr lang="en-US" sz="3200" b="1" dirty="0">
                <a:solidFill>
                  <a:srgbClr val="FF0000"/>
                </a:solidFill>
                <a:latin typeface="Garamond" panose="02020404030301010803"/>
              </a:rPr>
              <a:t>W</a:t>
            </a:r>
            <a:r>
              <a:rPr lang="en-US" sz="3200" dirty="0">
                <a:solidFill>
                  <a:prstClr val="black"/>
                </a:solidFill>
                <a:latin typeface="Garamond" panose="02020404030301010803"/>
              </a:rPr>
              <a:t>ho you are</a:t>
            </a:r>
            <a:endParaRPr lang="en-US" sz="3200" dirty="0">
              <a:solidFill>
                <a:prstClr val="black"/>
              </a:solidFill>
              <a:latin typeface="Garamond" panose="02020404030301010803"/>
            </a:endParaRPr>
          </a:p>
          <a:p>
            <a:pPr marL="285750" indent="-285750" defTabSz="457200">
              <a:buFont typeface="Wingdings" panose="05000000000000000000" pitchFamily="2" charset="2"/>
              <a:buChar char="Ø"/>
            </a:pPr>
            <a:r>
              <a:rPr lang="en-US" sz="3200" dirty="0">
                <a:solidFill>
                  <a:prstClr val="black"/>
                </a:solidFill>
                <a:latin typeface="Garamond" panose="02020404030301010803"/>
              </a:rPr>
              <a:t> </a:t>
            </a:r>
            <a:r>
              <a:rPr lang="en-US" sz="3200" b="1" dirty="0">
                <a:solidFill>
                  <a:srgbClr val="FF0000"/>
                </a:solidFill>
                <a:latin typeface="Garamond" panose="02020404030301010803"/>
              </a:rPr>
              <a:t>W</a:t>
            </a:r>
            <a:r>
              <a:rPr lang="en-US" sz="3200" dirty="0">
                <a:solidFill>
                  <a:prstClr val="black"/>
                </a:solidFill>
                <a:latin typeface="Garamond" panose="02020404030301010803"/>
              </a:rPr>
              <a:t>here you are</a:t>
            </a:r>
            <a:endParaRPr lang="en-US" sz="3200" dirty="0">
              <a:solidFill>
                <a:prstClr val="black"/>
              </a:solidFill>
              <a:latin typeface="Garamond" panose="02020404030301010803"/>
            </a:endParaRPr>
          </a:p>
          <a:p>
            <a:pPr marL="285750" indent="-285750" defTabSz="457200">
              <a:buFont typeface="Wingdings" panose="05000000000000000000" pitchFamily="2" charset="2"/>
              <a:buChar char="Ø"/>
            </a:pPr>
            <a:r>
              <a:rPr lang="en-US" sz="3200" dirty="0">
                <a:solidFill>
                  <a:prstClr val="black"/>
                </a:solidFill>
                <a:latin typeface="Garamond" panose="02020404030301010803"/>
              </a:rPr>
              <a:t> </a:t>
            </a:r>
            <a:r>
              <a:rPr lang="en-US" sz="3200" b="1" dirty="0">
                <a:solidFill>
                  <a:srgbClr val="FF0000"/>
                </a:solidFill>
                <a:latin typeface="Garamond" panose="02020404030301010803"/>
              </a:rPr>
              <a:t>W</a:t>
            </a:r>
            <a:r>
              <a:rPr lang="en-US" sz="3200" dirty="0">
                <a:solidFill>
                  <a:prstClr val="black"/>
                </a:solidFill>
                <a:latin typeface="Garamond" panose="02020404030301010803"/>
              </a:rPr>
              <a:t>hat has happened</a:t>
            </a:r>
            <a:endParaRPr lang="en-US" sz="3200" dirty="0">
              <a:solidFill>
                <a:prstClr val="black"/>
              </a:solidFill>
              <a:latin typeface="Garamond" panose="02020404030301010803"/>
            </a:endParaRPr>
          </a:p>
          <a:p>
            <a:pPr marL="285750" indent="-285750" defTabSz="457200">
              <a:buFont typeface="Wingdings" panose="05000000000000000000" pitchFamily="2" charset="2"/>
              <a:buChar char="Ø"/>
            </a:pPr>
            <a:r>
              <a:rPr lang="en-US" sz="3200" dirty="0">
                <a:solidFill>
                  <a:prstClr val="black"/>
                </a:solidFill>
                <a:latin typeface="Garamond" panose="02020404030301010803"/>
              </a:rPr>
              <a:t> </a:t>
            </a:r>
            <a:r>
              <a:rPr lang="en-US" sz="3200" b="1" dirty="0">
                <a:solidFill>
                  <a:srgbClr val="FF0000"/>
                </a:solidFill>
                <a:latin typeface="Garamond" panose="02020404030301010803"/>
              </a:rPr>
              <a:t>W</a:t>
            </a:r>
            <a:r>
              <a:rPr lang="en-US" sz="3200" dirty="0">
                <a:solidFill>
                  <a:prstClr val="black"/>
                </a:solidFill>
                <a:latin typeface="Garamond" panose="02020404030301010803"/>
              </a:rPr>
              <a:t>hat you need</a:t>
            </a:r>
            <a:endParaRPr lang="en-US" sz="3200" dirty="0">
              <a:solidFill>
                <a:prstClr val="black"/>
              </a:solidFill>
              <a:latin typeface="Garamond" panose="02020404030301010803"/>
            </a:endParaRPr>
          </a:p>
          <a:p>
            <a:pPr marL="285750" indent="-285750" defTabSz="457200">
              <a:buFont typeface="Wingdings" panose="05000000000000000000" pitchFamily="2" charset="2"/>
              <a:buChar char="Ø"/>
            </a:pPr>
            <a:r>
              <a:rPr lang="en-US" sz="3200" dirty="0">
                <a:solidFill>
                  <a:prstClr val="black"/>
                </a:solidFill>
                <a:latin typeface="Garamond" panose="02020404030301010803"/>
              </a:rPr>
              <a:t> </a:t>
            </a:r>
            <a:r>
              <a:rPr lang="en-US" sz="3200" b="1" dirty="0">
                <a:solidFill>
                  <a:srgbClr val="FF0000"/>
                </a:solidFill>
                <a:latin typeface="Garamond" panose="02020404030301010803"/>
              </a:rPr>
              <a:t>C</a:t>
            </a:r>
            <a:r>
              <a:rPr lang="en-US" sz="3200" dirty="0">
                <a:solidFill>
                  <a:prstClr val="black"/>
                </a:solidFill>
                <a:latin typeface="Garamond" panose="02020404030301010803"/>
              </a:rPr>
              <a:t>onfirm massage</a:t>
            </a:r>
            <a:endParaRPr lang="en-US" sz="3200" dirty="0">
              <a:solidFill>
                <a:prstClr val="black"/>
              </a:solidFill>
              <a:latin typeface="Garamond" panose="02020404030301010803"/>
            </a:endParaRPr>
          </a:p>
          <a:p>
            <a:pPr marL="285750" indent="-285750" defTabSz="457200">
              <a:buFont typeface="Wingdings" panose="05000000000000000000" pitchFamily="2" charset="2"/>
              <a:buChar char="Ø"/>
            </a:pPr>
            <a:r>
              <a:rPr lang="en-US" sz="3200" dirty="0">
                <a:solidFill>
                  <a:prstClr val="black"/>
                </a:solidFill>
                <a:latin typeface="Garamond" panose="02020404030301010803"/>
              </a:rPr>
              <a:t> </a:t>
            </a:r>
            <a:r>
              <a:rPr lang="en-US" sz="3200" b="1" dirty="0">
                <a:solidFill>
                  <a:srgbClr val="FF0000"/>
                </a:solidFill>
                <a:latin typeface="Garamond" panose="02020404030301010803"/>
              </a:rPr>
              <a:t>T</a:t>
            </a:r>
            <a:r>
              <a:rPr lang="en-US" sz="3200" dirty="0">
                <a:solidFill>
                  <a:prstClr val="black"/>
                </a:solidFill>
                <a:latin typeface="Garamond" panose="02020404030301010803"/>
              </a:rPr>
              <a:t>ime </a:t>
            </a:r>
            <a:endParaRPr lang="en-US" sz="3200" dirty="0">
              <a:solidFill>
                <a:prstClr val="black"/>
              </a:solidFill>
              <a:latin typeface="Garamond" panose="0202040403030101080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48634">
                                            <p:txEl>
                                              <p:pRg st="0" end="0"/>
                                            </p:txEl>
                                          </p:spTgt>
                                        </p:tgtEl>
                                        <p:attrNameLst>
                                          <p:attrName>style.visibility</p:attrName>
                                        </p:attrNameLst>
                                      </p:cBhvr>
                                      <p:to>
                                        <p:strVal val="visible"/>
                                      </p:to>
                                    </p:set>
                                    <p:anim calcmode="lin" valueType="num">
                                      <p:cBhvr additive="base">
                                        <p:cTn id="7" dur="500" fill="hold"/>
                                        <p:tgtEl>
                                          <p:spTgt spid="10486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48634">
                                            <p:txEl>
                                              <p:pRg st="1" end="1"/>
                                            </p:txEl>
                                          </p:spTgt>
                                        </p:tgtEl>
                                        <p:attrNameLst>
                                          <p:attrName>style.visibility</p:attrName>
                                        </p:attrNameLst>
                                      </p:cBhvr>
                                      <p:to>
                                        <p:strVal val="visible"/>
                                      </p:to>
                                    </p:set>
                                    <p:anim calcmode="lin" valueType="num">
                                      <p:cBhvr additive="base">
                                        <p:cTn id="13" dur="500" fill="hold"/>
                                        <p:tgtEl>
                                          <p:spTgt spid="104863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3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48634">
                                            <p:txEl>
                                              <p:pRg st="2" end="2"/>
                                            </p:txEl>
                                          </p:spTgt>
                                        </p:tgtEl>
                                        <p:attrNameLst>
                                          <p:attrName>style.visibility</p:attrName>
                                        </p:attrNameLst>
                                      </p:cBhvr>
                                      <p:to>
                                        <p:strVal val="visible"/>
                                      </p:to>
                                    </p:set>
                                    <p:anim calcmode="lin" valueType="num">
                                      <p:cBhvr additive="base">
                                        <p:cTn id="19" dur="500" fill="hold"/>
                                        <p:tgtEl>
                                          <p:spTgt spid="104863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3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48634">
                                            <p:txEl>
                                              <p:pRg st="3" end="3"/>
                                            </p:txEl>
                                          </p:spTgt>
                                        </p:tgtEl>
                                        <p:attrNameLst>
                                          <p:attrName>style.visibility</p:attrName>
                                        </p:attrNameLst>
                                      </p:cBhvr>
                                      <p:to>
                                        <p:strVal val="visible"/>
                                      </p:to>
                                    </p:set>
                                    <p:anim calcmode="lin" valueType="num">
                                      <p:cBhvr additive="base">
                                        <p:cTn id="25" dur="500" fill="hold"/>
                                        <p:tgtEl>
                                          <p:spTgt spid="104863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63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48634">
                                            <p:txEl>
                                              <p:pRg st="4" end="4"/>
                                            </p:txEl>
                                          </p:spTgt>
                                        </p:tgtEl>
                                        <p:attrNameLst>
                                          <p:attrName>style.visibility</p:attrName>
                                        </p:attrNameLst>
                                      </p:cBhvr>
                                      <p:to>
                                        <p:strVal val="visible"/>
                                      </p:to>
                                    </p:set>
                                    <p:anim calcmode="lin" valueType="num">
                                      <p:cBhvr additive="base">
                                        <p:cTn id="31" dur="500" fill="hold"/>
                                        <p:tgtEl>
                                          <p:spTgt spid="104863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63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48634">
                                            <p:txEl>
                                              <p:pRg st="5" end="5"/>
                                            </p:txEl>
                                          </p:spTgt>
                                        </p:tgtEl>
                                        <p:attrNameLst>
                                          <p:attrName>style.visibility</p:attrName>
                                        </p:attrNameLst>
                                      </p:cBhvr>
                                      <p:to>
                                        <p:strVal val="visible"/>
                                      </p:to>
                                    </p:set>
                                    <p:anim calcmode="lin" valueType="num">
                                      <p:cBhvr additive="base">
                                        <p:cTn id="37" dur="500" fill="hold"/>
                                        <p:tgtEl>
                                          <p:spTgt spid="104863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63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48633">
                                            <p:txEl>
                                              <p:pRg st="8" end="8"/>
                                            </p:txEl>
                                          </p:spTgt>
                                        </p:tgtEl>
                                        <p:attrNameLst>
                                          <p:attrName>style.visibility</p:attrName>
                                        </p:attrNameLst>
                                      </p:cBhvr>
                                      <p:to>
                                        <p:strVal val="visible"/>
                                      </p:to>
                                    </p:set>
                                    <p:anim calcmode="lin" valueType="num">
                                      <p:cBhvr additive="base">
                                        <p:cTn id="43" dur="500" fill="hold"/>
                                        <p:tgtEl>
                                          <p:spTgt spid="104863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4863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4. Firefighter’s Drag (For Unconscious Victims)</a:t>
            </a:r>
            <a:br>
              <a:rPr lang="en-US" b="1" dirty="0"/>
            </a:br>
            <a:endParaRPr lang="x-none" dirty="0"/>
          </a:p>
        </p:txBody>
      </p:sp>
      <p:sp>
        <p:nvSpPr>
          <p:cNvPr id="3" name="Content Placeholder 2"/>
          <p:cNvSpPr>
            <a:spLocks noGrp="1"/>
          </p:cNvSpPr>
          <p:nvPr>
            <p:ph idx="1"/>
          </p:nvPr>
        </p:nvSpPr>
        <p:spPr/>
        <p:txBody>
          <a:bodyPr>
            <a:normAutofit lnSpcReduction="10000"/>
          </a:bodyPr>
          <a:lstStyle/>
          <a:p>
            <a:r>
              <a:rPr lang="en-US" dirty="0"/>
              <a:t>A simple drag technique where the rescuer pulls the victim by their clothing, such as under the armpits or by their arms.</a:t>
            </a:r>
            <a:endParaRPr lang="en-US" dirty="0"/>
          </a:p>
          <a:p>
            <a:r>
              <a:rPr lang="en-US" b="1" dirty="0"/>
              <a:t>How</a:t>
            </a:r>
            <a:r>
              <a:rPr lang="en-US" dirty="0"/>
              <a:t>:</a:t>
            </a:r>
            <a:endParaRPr lang="en-US" dirty="0"/>
          </a:p>
          <a:p>
            <a:pPr lvl="1"/>
            <a:r>
              <a:rPr lang="en-US" dirty="0"/>
              <a:t>The rescuer gets behind the victim, grips the victim’s arms, or clothing (such as a collar or straps), and drags them to safety.</a:t>
            </a:r>
            <a:endParaRPr lang="en-US" dirty="0"/>
          </a:p>
          <a:p>
            <a:pPr lvl="1"/>
            <a:r>
              <a:rPr lang="en-US" dirty="0"/>
              <a:t>The rescuer should bend their knees and keep their back straight to avoid strain.</a:t>
            </a:r>
            <a:endParaRPr lang="en-US" dirty="0"/>
          </a:p>
          <a:p>
            <a:r>
              <a:rPr lang="en-US" b="1" dirty="0"/>
              <a:t>Use</a:t>
            </a:r>
            <a:r>
              <a:rPr lang="en-US" dirty="0"/>
              <a:t>: Useful when the victim is unconscious and cannot be lifted or carried easily.</a:t>
            </a:r>
            <a:endParaRPr lang="en-US" dirty="0"/>
          </a:p>
          <a:p>
            <a:endParaRPr lang="x-none"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4. Firefighter’s Drag (For Unconscious Victims)</a:t>
            </a:r>
            <a:br>
              <a:rPr lang="en-US" b="1" dirty="0"/>
            </a:br>
            <a:endParaRPr lang="x-none" dirty="0"/>
          </a:p>
        </p:txBody>
      </p:sp>
      <p:sp>
        <p:nvSpPr>
          <p:cNvPr id="3" name="Content Placeholder 2"/>
          <p:cNvSpPr>
            <a:spLocks noGrp="1"/>
          </p:cNvSpPr>
          <p:nvPr>
            <p:ph idx="1"/>
          </p:nvPr>
        </p:nvSpPr>
        <p:spPr/>
        <p:txBody>
          <a:bodyPr>
            <a:normAutofit/>
          </a:bodyPr>
          <a:lstStyle/>
          <a:p>
            <a:r>
              <a:rPr lang="en-US" dirty="0"/>
              <a:t>: The rescuer carries the victim on their back, like a piggyback ride.</a:t>
            </a:r>
            <a:endParaRPr lang="en-US" dirty="0"/>
          </a:p>
          <a:p>
            <a:r>
              <a:rPr lang="en-US" b="1" dirty="0"/>
              <a:t>How</a:t>
            </a:r>
            <a:r>
              <a:rPr lang="en-US" dirty="0"/>
              <a:t>:</a:t>
            </a:r>
            <a:endParaRPr lang="en-US" dirty="0"/>
          </a:p>
          <a:p>
            <a:pPr lvl="1"/>
            <a:r>
              <a:rPr lang="en-US" dirty="0"/>
              <a:t>The rescuer crouches down, allowing the victim to drape their arms over the rescuer’s shoulders.</a:t>
            </a:r>
            <a:endParaRPr lang="en-US" dirty="0"/>
          </a:p>
          <a:p>
            <a:pPr lvl="1"/>
            <a:r>
              <a:rPr lang="en-US" dirty="0"/>
              <a:t>The rescuer then stands and supports the victim’s legs by holding them in place.</a:t>
            </a:r>
            <a:endParaRPr lang="en-US" dirty="0"/>
          </a:p>
          <a:p>
            <a:r>
              <a:rPr lang="en-US" b="1" dirty="0"/>
              <a:t>Use</a:t>
            </a:r>
            <a:r>
              <a:rPr lang="en-US" dirty="0"/>
              <a:t>: Good for short distances and when the victim is conscious and able to hold on.</a:t>
            </a:r>
            <a:endParaRPr lang="en-US" dirty="0"/>
          </a:p>
          <a:p>
            <a:endParaRPr lang="x-none"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7. Chair Carry (Two-Person)</a:t>
            </a:r>
            <a:br>
              <a:rPr lang="en-US" b="1" dirty="0"/>
            </a:br>
            <a:endParaRPr lang="x-none" dirty="0"/>
          </a:p>
        </p:txBody>
      </p:sp>
      <p:sp>
        <p:nvSpPr>
          <p:cNvPr id="3" name="Content Placeholder 2"/>
          <p:cNvSpPr>
            <a:spLocks noGrp="1"/>
          </p:cNvSpPr>
          <p:nvPr>
            <p:ph idx="1"/>
          </p:nvPr>
        </p:nvSpPr>
        <p:spPr/>
        <p:txBody>
          <a:bodyPr>
            <a:normAutofit lnSpcReduction="10000"/>
          </a:bodyPr>
          <a:lstStyle/>
          <a:p>
            <a:r>
              <a:rPr lang="en-US" dirty="0"/>
              <a:t>The victim is seated on a chair-like structure, and two rescuers carry the chair.</a:t>
            </a:r>
            <a:endParaRPr lang="en-US" dirty="0"/>
          </a:p>
          <a:p>
            <a:r>
              <a:rPr lang="en-US" b="1" dirty="0"/>
              <a:t>How</a:t>
            </a:r>
            <a:r>
              <a:rPr lang="en-US" dirty="0"/>
              <a:t>:</a:t>
            </a:r>
            <a:endParaRPr lang="en-US" dirty="0"/>
          </a:p>
          <a:p>
            <a:pPr lvl="1"/>
            <a:r>
              <a:rPr lang="en-US" dirty="0"/>
              <a:t>One rescuer supports the back of the chair, and the other supports the front or legs.</a:t>
            </a:r>
            <a:endParaRPr lang="en-US" dirty="0"/>
          </a:p>
          <a:p>
            <a:pPr lvl="1"/>
            <a:r>
              <a:rPr lang="en-US" dirty="0"/>
              <a:t>Lift and move the victim in a seated position.</a:t>
            </a:r>
            <a:endParaRPr lang="en-US" dirty="0"/>
          </a:p>
          <a:p>
            <a:r>
              <a:rPr lang="en-US" b="1" dirty="0"/>
              <a:t>Use</a:t>
            </a:r>
            <a:r>
              <a:rPr lang="en-US" dirty="0"/>
              <a:t>: Used in situations where the victim can sit upright and needs to be carried over short to medium distances.</a:t>
            </a:r>
            <a:endParaRPr lang="en-US" dirty="0"/>
          </a:p>
          <a:p>
            <a:endParaRPr lang="x-none"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General Lifting Tips for Victim Rescue</a:t>
            </a:r>
            <a:br>
              <a:rPr lang="en-US" b="1" dirty="0"/>
            </a:br>
            <a:endParaRPr lang="x-none" dirty="0"/>
          </a:p>
        </p:txBody>
      </p:sp>
      <p:sp>
        <p:nvSpPr>
          <p:cNvPr id="3" name="Content Placeholder 2"/>
          <p:cNvSpPr>
            <a:spLocks noGrp="1"/>
          </p:cNvSpPr>
          <p:nvPr>
            <p:ph idx="1"/>
          </p:nvPr>
        </p:nvSpPr>
        <p:spPr/>
        <p:txBody>
          <a:bodyPr>
            <a:normAutofit fontScale="85000" lnSpcReduction="20000"/>
          </a:bodyPr>
          <a:lstStyle/>
          <a:p>
            <a:r>
              <a:rPr lang="en-US" b="1" dirty="0"/>
              <a:t>Always Assess the Situation</a:t>
            </a:r>
            <a:r>
              <a:rPr lang="en-US" dirty="0"/>
              <a:t>: Consider the victim's condition and whether lifting is safe. Check for possible injuries, especially spinal injuries, that might require additional care or equipment.</a:t>
            </a:r>
            <a:endParaRPr lang="en-US" dirty="0"/>
          </a:p>
          <a:p>
            <a:r>
              <a:rPr lang="en-US" b="1" dirty="0"/>
              <a:t>Lift with Your Legs, Not Your Back</a:t>
            </a:r>
            <a:r>
              <a:rPr lang="en-US" dirty="0"/>
              <a:t>: Use the strength of your legs to lift, keeping your back straight to avoid injury.</a:t>
            </a:r>
            <a:endParaRPr lang="en-US" dirty="0"/>
          </a:p>
          <a:p>
            <a:r>
              <a:rPr lang="en-US" b="1" dirty="0"/>
              <a:t>Support the Head and Neck</a:t>
            </a:r>
            <a:r>
              <a:rPr lang="en-US" dirty="0"/>
              <a:t>: When lifting an unconscious or injured victim, make sure to support the head and neck to prevent further injury.</a:t>
            </a:r>
            <a:endParaRPr lang="en-US" dirty="0"/>
          </a:p>
          <a:p>
            <a:r>
              <a:rPr lang="en-US" b="1" dirty="0"/>
              <a:t>Minimize Twisting</a:t>
            </a:r>
            <a:r>
              <a:rPr lang="en-US" dirty="0"/>
              <a:t>: Keep the victim’s body aligned to avoid any twisting motions that could worsen injuries.</a:t>
            </a:r>
            <a:endParaRPr lang="en-US" dirty="0"/>
          </a:p>
          <a:p>
            <a:r>
              <a:rPr lang="en-US" b="1" dirty="0"/>
              <a:t>Use Teamwork</a:t>
            </a:r>
            <a:r>
              <a:rPr lang="en-US" dirty="0"/>
              <a:t>: Whenever possible, work with other rescuers to ensure proper lifting and to distribute the weight evenly.</a:t>
            </a:r>
            <a:endParaRPr lang="en-US" dirty="0"/>
          </a:p>
          <a:p>
            <a:endParaRPr lang="x-non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idx="1"/>
          </p:nvPr>
        </p:nvSpPr>
        <p:spPr bwMode="auto">
          <a:xfrm>
            <a:off x="1569154" y="3889469"/>
            <a:ext cx="936346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x-none" altLang="x-none" sz="1800" b="1" i="0" u="none" strike="noStrike" cap="none" normalizeH="0" baseline="0" dirty="0">
                <a:ln>
                  <a:noFill/>
                </a:ln>
                <a:solidFill>
                  <a:schemeClr val="tx1"/>
                </a:solidFill>
                <a:effectLst/>
                <a:highlight>
                  <a:srgbClr val="FFFF00"/>
                </a:highlight>
                <a:latin typeface="Arial" panose="02080604020202020204" pitchFamily="34" charset="0"/>
              </a:rPr>
              <a:t>Success is the sum of small efforts, repeated day in and day out." —Robert Collier </a:t>
            </a:r>
            <a:endParaRPr kumimoji="0" lang="x-none" altLang="x-none" sz="1800" b="1" i="0" u="none" strike="noStrike" cap="none" normalizeH="0" baseline="0" dirty="0">
              <a:ln>
                <a:noFill/>
              </a:ln>
              <a:solidFill>
                <a:schemeClr val="tx1"/>
              </a:solidFill>
              <a:effectLst/>
              <a:highlight>
                <a:srgbClr val="FFFF00"/>
              </a:highlight>
              <a:latin typeface="Arial" panose="0208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x-none" altLang="x-none" sz="1800" b="0" i="0" u="none" strike="noStrike" cap="none" normalizeH="0" baseline="0" dirty="0">
              <a:ln>
                <a:noFill/>
              </a:ln>
              <a:solidFill>
                <a:schemeClr val="tx1"/>
              </a:solidFill>
              <a:effectLst/>
              <a:latin typeface="Arial" panose="02080604020202020204" pitchFamily="34" charset="0"/>
            </a:endParaRPr>
          </a:p>
        </p:txBody>
      </p:sp>
      <p:sp>
        <p:nvSpPr>
          <p:cNvPr id="6" name="Rectangle 3"/>
          <p:cNvSpPr>
            <a:spLocks noGrp="1" noChangeArrowheads="1"/>
          </p:cNvSpPr>
          <p:nvPr>
            <p:ph type="title"/>
          </p:nvPr>
        </p:nvSpPr>
        <p:spPr bwMode="auto">
          <a:xfrm>
            <a:off x="1569155" y="1244106"/>
            <a:ext cx="48579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x-none" altLang="x-none" sz="1800" b="1" i="0" u="none" strike="noStrike" cap="none" normalizeH="0" baseline="0" dirty="0">
                <a:ln>
                  <a:noFill/>
                </a:ln>
                <a:solidFill>
                  <a:schemeClr val="tx1"/>
                </a:solidFill>
                <a:effectLst/>
                <a:highlight>
                  <a:srgbClr val="FFFF00"/>
                </a:highlight>
                <a:latin typeface="Arial" panose="02080604020202020204" pitchFamily="34" charset="0"/>
              </a:rPr>
              <a:t>Your only limit is your mind." —Unknown </a:t>
            </a:r>
            <a:endParaRPr kumimoji="0" lang="x-none" altLang="x-none" sz="1800" b="1" i="0" u="none" strike="noStrike" cap="none" normalizeH="0" baseline="0" dirty="0">
              <a:ln>
                <a:noFill/>
              </a:ln>
              <a:solidFill>
                <a:schemeClr val="tx1"/>
              </a:solidFill>
              <a:effectLst/>
              <a:highlight>
                <a:srgbClr val="FFFF00"/>
              </a:highlight>
              <a:latin typeface="Arial" panose="0208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x-none" altLang="x-none" sz="1800" b="0" i="0" u="none" strike="noStrike" cap="none" normalizeH="0" baseline="0" dirty="0">
              <a:ln>
                <a:noFill/>
              </a:ln>
              <a:solidFill>
                <a:schemeClr val="tx1"/>
              </a:solidFill>
              <a:effectLst/>
              <a:latin typeface="Arial" panose="0208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Content Placeholder 2"/>
          <p:cNvSpPr>
            <a:spLocks noGrp="1"/>
          </p:cNvSpPr>
          <p:nvPr>
            <p:ph idx="1"/>
          </p:nvPr>
        </p:nvSpPr>
        <p:spPr>
          <a:xfrm>
            <a:off x="1752600" y="1944710"/>
            <a:ext cx="8898228" cy="3998890"/>
          </a:xfrm>
          <a:solidFill>
            <a:schemeClr val="bg1"/>
          </a:solidFill>
        </p:spPr>
        <p:txBody>
          <a:bodyPr>
            <a:normAutofit fontScale="63571" lnSpcReduction="20000"/>
          </a:bodyPr>
          <a:lstStyle/>
          <a:p>
            <a:pPr marL="137160" indent="0">
              <a:buNone/>
            </a:pPr>
            <a:endParaRPr lang="en-US" dirty="0"/>
          </a:p>
          <a:p>
            <a:pPr>
              <a:buFont typeface="Wingdings" panose="05000000000000000000" pitchFamily="2" charset="2"/>
              <a:buChar char="v"/>
            </a:pPr>
            <a:r>
              <a:rPr lang="en-IN" sz="3000" b="1" dirty="0">
                <a:solidFill>
                  <a:schemeClr val="bg1"/>
                </a:solidFill>
              </a:rPr>
              <a:t>AIRWAY</a:t>
            </a:r>
            <a:r>
              <a:rPr lang="en-US" dirty="0"/>
              <a:t>Is airway clear of objects?</a:t>
            </a:r>
            <a:endParaRPr lang="en-IN" dirty="0"/>
          </a:p>
          <a:p>
            <a:pPr>
              <a:buNone/>
            </a:pPr>
            <a:r>
              <a:rPr lang="en-US" dirty="0"/>
              <a:t>			Is airway open?</a:t>
            </a:r>
            <a:endParaRPr lang="en-IN" dirty="0"/>
          </a:p>
          <a:p>
            <a:pPr>
              <a:buFont typeface="Wingdings" panose="05000000000000000000" pitchFamily="2" charset="2"/>
              <a:buChar char="v"/>
            </a:pPr>
            <a:r>
              <a:rPr lang="en-IN" sz="3000" b="1" dirty="0">
                <a:solidFill>
                  <a:schemeClr val="bg1"/>
                </a:solidFill>
              </a:rPr>
              <a:t>ATHING</a:t>
            </a:r>
            <a:endParaRPr lang="en-IN" sz="3000" b="1" dirty="0">
              <a:solidFill>
                <a:schemeClr val="bg1"/>
              </a:solidFill>
            </a:endParaRPr>
          </a:p>
          <a:p>
            <a:pPr>
              <a:buNone/>
            </a:pPr>
            <a:r>
              <a:rPr lang="en-IN" dirty="0"/>
              <a:t>			</a:t>
            </a:r>
            <a:r>
              <a:rPr lang="en-US" dirty="0"/>
              <a:t>Is chest rising and falling?</a:t>
            </a:r>
            <a:endParaRPr lang="en-IN" dirty="0"/>
          </a:p>
          <a:p>
            <a:pPr>
              <a:buNone/>
            </a:pPr>
            <a:r>
              <a:rPr lang="en-US" dirty="0"/>
              <a:t>			Can you hear victim's breathing?</a:t>
            </a:r>
            <a:endParaRPr lang="en-IN" dirty="0"/>
          </a:p>
          <a:p>
            <a:pPr>
              <a:buNone/>
            </a:pPr>
            <a:r>
              <a:rPr lang="en-US" dirty="0"/>
              <a:t>			Can you feel the breath on your cheek?</a:t>
            </a:r>
            <a:endParaRPr lang="en-IN" dirty="0"/>
          </a:p>
          <a:p>
            <a:pPr>
              <a:buFont typeface="Wingdings" panose="05000000000000000000" pitchFamily="2" charset="2"/>
              <a:buChar char="v"/>
            </a:pPr>
            <a:r>
              <a:rPr lang="en-IN" sz="3000" b="1" dirty="0">
                <a:solidFill>
                  <a:schemeClr val="bg1"/>
                </a:solidFill>
              </a:rPr>
              <a:t>CIRCULAON</a:t>
            </a:r>
            <a:r>
              <a:rPr lang="en-US" sz="3000" b="1" dirty="0"/>
              <a:t> </a:t>
            </a:r>
            <a:endParaRPr lang="en-US" b="1" dirty="0"/>
          </a:p>
          <a:p>
            <a:pPr>
              <a:buNone/>
            </a:pPr>
            <a:r>
              <a:rPr lang="en-US" dirty="0"/>
              <a:t>			Can you feel a pulse?</a:t>
            </a:r>
            <a:endParaRPr lang="en-IN" dirty="0"/>
          </a:p>
          <a:p>
            <a:pPr>
              <a:buNone/>
            </a:pPr>
            <a:r>
              <a:rPr lang="en-US" dirty="0"/>
              <a:t>			Can you see any obvious signs of life?</a:t>
            </a:r>
            <a:endParaRPr lang="en-US" dirty="0"/>
          </a:p>
          <a:p>
            <a:pPr>
              <a:buNone/>
            </a:pPr>
            <a:r>
              <a:rPr lang="en-US" dirty="0"/>
              <a:t>			What’s the skin color and condition</a:t>
            </a:r>
            <a:endParaRPr lang="en-US" dirty="0"/>
          </a:p>
          <a:p>
            <a:pPr>
              <a:buNone/>
            </a:pPr>
            <a:r>
              <a:rPr lang="en-US" dirty="0"/>
              <a:t>			Is there any bleeding</a:t>
            </a:r>
            <a:endParaRPr lang="en-IN" dirty="0"/>
          </a:p>
          <a:p>
            <a:pPr marL="137160" indent="0">
              <a:buNone/>
            </a:pPr>
            <a:endParaRPr lang="en-IN" dirty="0"/>
          </a:p>
          <a:p>
            <a:pPr marL="137160" indent="0">
              <a:buNone/>
            </a:pPr>
            <a:endParaRPr lang="en-IN" dirty="0"/>
          </a:p>
        </p:txBody>
      </p:sp>
      <p:sp>
        <p:nvSpPr>
          <p:cNvPr id="1048641" name="Title 1"/>
          <p:cNvSpPr>
            <a:spLocks noGrp="1"/>
          </p:cNvSpPr>
          <p:nvPr>
            <p:ph type="title"/>
          </p:nvPr>
        </p:nvSpPr>
        <p:spPr>
          <a:xfrm>
            <a:off x="1752600" y="228600"/>
            <a:ext cx="8686800" cy="1371600"/>
          </a:xfrm>
          <a:solidFill>
            <a:srgbClr val="FF0000"/>
          </a:solidFill>
        </p:spPr>
        <p:txBody>
          <a:bodyPr>
            <a:normAutofit fontScale="90000"/>
          </a:bodyPr>
          <a:lstStyle/>
          <a:p>
            <a:r>
              <a:rPr lang="en-IN" sz="4800" dirty="0">
                <a:solidFill>
                  <a:srgbClr val="FFFF00"/>
                </a:solidFill>
              </a:rPr>
              <a:t>LIFE THREATENING CONDITIONS</a:t>
            </a:r>
            <a:endParaRPr lang="en-IN" sz="48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48640">
                                            <p:txEl>
                                              <p:pRg st="2" end="2"/>
                                            </p:txEl>
                                          </p:spTgt>
                                        </p:tgtEl>
                                        <p:attrNameLst>
                                          <p:attrName>style.visibility</p:attrName>
                                        </p:attrNameLst>
                                      </p:cBhvr>
                                      <p:to>
                                        <p:strVal val="visible"/>
                                      </p:to>
                                    </p:set>
                                    <p:anim calcmode="lin" valueType="num">
                                      <p:cBhvr additive="base">
                                        <p:cTn id="7" dur="500" fill="hold"/>
                                        <p:tgtEl>
                                          <p:spTgt spid="1048640">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4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48640">
                                            <p:txEl>
                                              <p:pRg st="4" end="4"/>
                                            </p:txEl>
                                          </p:spTgt>
                                        </p:tgtEl>
                                        <p:attrNameLst>
                                          <p:attrName>style.visibility</p:attrName>
                                        </p:attrNameLst>
                                      </p:cBhvr>
                                      <p:to>
                                        <p:strVal val="visible"/>
                                      </p:to>
                                    </p:set>
                                    <p:anim calcmode="lin" valueType="num">
                                      <p:cBhvr additive="base">
                                        <p:cTn id="13" dur="500" fill="hold"/>
                                        <p:tgtEl>
                                          <p:spTgt spid="1048640">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40">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48640">
                                            <p:txEl>
                                              <p:pRg st="5" end="5"/>
                                            </p:txEl>
                                          </p:spTgt>
                                        </p:tgtEl>
                                        <p:attrNameLst>
                                          <p:attrName>style.visibility</p:attrName>
                                        </p:attrNameLst>
                                      </p:cBhvr>
                                      <p:to>
                                        <p:strVal val="visible"/>
                                      </p:to>
                                    </p:set>
                                    <p:anim calcmode="lin" valueType="num">
                                      <p:cBhvr additive="base">
                                        <p:cTn id="17" dur="500" fill="hold"/>
                                        <p:tgtEl>
                                          <p:spTgt spid="1048640">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48640">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48640">
                                            <p:txEl>
                                              <p:pRg st="6" end="6"/>
                                            </p:txEl>
                                          </p:spTgt>
                                        </p:tgtEl>
                                        <p:attrNameLst>
                                          <p:attrName>style.visibility</p:attrName>
                                        </p:attrNameLst>
                                      </p:cBhvr>
                                      <p:to>
                                        <p:strVal val="visible"/>
                                      </p:to>
                                    </p:set>
                                    <p:anim calcmode="lin" valueType="num">
                                      <p:cBhvr additive="base">
                                        <p:cTn id="21" dur="500" fill="hold"/>
                                        <p:tgtEl>
                                          <p:spTgt spid="1048640">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4864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48640">
                                            <p:txEl>
                                              <p:pRg st="8" end="8"/>
                                            </p:txEl>
                                          </p:spTgt>
                                        </p:tgtEl>
                                        <p:attrNameLst>
                                          <p:attrName>style.visibility</p:attrName>
                                        </p:attrNameLst>
                                      </p:cBhvr>
                                      <p:to>
                                        <p:strVal val="visible"/>
                                      </p:to>
                                    </p:set>
                                    <p:anim calcmode="lin" valueType="num">
                                      <p:cBhvr additive="base">
                                        <p:cTn id="27" dur="500" fill="hold"/>
                                        <p:tgtEl>
                                          <p:spTgt spid="1048640">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48640">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48640">
                                            <p:txEl>
                                              <p:pRg st="9" end="9"/>
                                            </p:txEl>
                                          </p:spTgt>
                                        </p:tgtEl>
                                        <p:attrNameLst>
                                          <p:attrName>style.visibility</p:attrName>
                                        </p:attrNameLst>
                                      </p:cBhvr>
                                      <p:to>
                                        <p:strVal val="visible"/>
                                      </p:to>
                                    </p:set>
                                    <p:anim calcmode="lin" valueType="num">
                                      <p:cBhvr additive="base">
                                        <p:cTn id="31" dur="500" fill="hold"/>
                                        <p:tgtEl>
                                          <p:spTgt spid="1048640">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640">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48640">
                                            <p:txEl>
                                              <p:pRg st="10" end="10"/>
                                            </p:txEl>
                                          </p:spTgt>
                                        </p:tgtEl>
                                        <p:attrNameLst>
                                          <p:attrName>style.visibility</p:attrName>
                                        </p:attrNameLst>
                                      </p:cBhvr>
                                      <p:to>
                                        <p:strVal val="visible"/>
                                      </p:to>
                                    </p:set>
                                    <p:anim calcmode="lin" valueType="num">
                                      <p:cBhvr additive="base">
                                        <p:cTn id="35" dur="500" fill="hold"/>
                                        <p:tgtEl>
                                          <p:spTgt spid="1048640">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48640">
                                            <p:txEl>
                                              <p:pRg st="10" end="1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48640">
                                            <p:txEl>
                                              <p:pRg st="11" end="11"/>
                                            </p:txEl>
                                          </p:spTgt>
                                        </p:tgtEl>
                                        <p:attrNameLst>
                                          <p:attrName>style.visibility</p:attrName>
                                        </p:attrNameLst>
                                      </p:cBhvr>
                                      <p:to>
                                        <p:strVal val="visible"/>
                                      </p:to>
                                    </p:set>
                                    <p:anim calcmode="lin" valueType="num">
                                      <p:cBhvr additive="base">
                                        <p:cTn id="39" dur="500" fill="hold"/>
                                        <p:tgtEl>
                                          <p:spTgt spid="1048640">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048640">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itle 1"/>
          <p:cNvSpPr>
            <a:spLocks noGrp="1"/>
          </p:cNvSpPr>
          <p:nvPr>
            <p:ph type="title"/>
          </p:nvPr>
        </p:nvSpPr>
        <p:spPr>
          <a:xfrm>
            <a:off x="1524000" y="0"/>
            <a:ext cx="9144000" cy="1143000"/>
          </a:xfrm>
          <a:solidFill>
            <a:srgbClr val="FF0000"/>
          </a:solidFill>
        </p:spPr>
        <p:txBody>
          <a:bodyPr>
            <a:normAutofit/>
          </a:bodyPr>
          <a:lstStyle/>
          <a:p>
            <a:r>
              <a:rPr lang="en-US" dirty="0">
                <a:solidFill>
                  <a:srgbClr val="FFFF00"/>
                </a:solidFill>
              </a:rPr>
              <a:t>WHAT YOUR TONGUE COULD DO</a:t>
            </a:r>
            <a:endParaRPr lang="en-US" dirty="0">
              <a:solidFill>
                <a:srgbClr val="FFFF00"/>
              </a:solidFill>
            </a:endParaRPr>
          </a:p>
        </p:txBody>
      </p:sp>
      <p:pic>
        <p:nvPicPr>
          <p:cNvPr id="2097161" name="Picture 3"/>
          <p:cNvPicPr>
            <a:picLocks noChangeAspect="1"/>
          </p:cNvPicPr>
          <p:nvPr/>
        </p:nvPicPr>
        <p:blipFill>
          <a:blip r:embed="rId1"/>
          <a:srcRect/>
          <a:stretch>
            <a:fillRect/>
          </a:stretch>
        </p:blipFill>
        <p:spPr>
          <a:xfrm>
            <a:off x="1752600" y="1143000"/>
            <a:ext cx="2895600" cy="2824976"/>
          </a:xfrm>
          <a:prstGeom prst="rect">
            <a:avLst/>
          </a:prstGeom>
          <a:noFill/>
          <a:ln>
            <a:noFill/>
          </a:ln>
        </p:spPr>
      </p:pic>
      <p:pic>
        <p:nvPicPr>
          <p:cNvPr id="2097162" name="Content Placeholder 4"/>
          <p:cNvPicPr>
            <a:picLocks noGrp="1" noChangeAspect="1"/>
          </p:cNvPicPr>
          <p:nvPr>
            <p:ph idx="1"/>
          </p:nvPr>
        </p:nvPicPr>
        <p:blipFill>
          <a:blip r:embed="rId2"/>
          <a:srcRect/>
          <a:stretch>
            <a:fillRect/>
          </a:stretch>
        </p:blipFill>
        <p:spPr>
          <a:xfrm>
            <a:off x="3810000" y="3690885"/>
            <a:ext cx="3276600" cy="2840182"/>
          </a:xfrm>
          <a:prstGeom prst="rect">
            <a:avLst/>
          </a:prstGeom>
          <a:noFill/>
          <a:ln>
            <a:noFill/>
          </a:ln>
        </p:spPr>
      </p:pic>
      <p:pic>
        <p:nvPicPr>
          <p:cNvPr id="2097163" name="Picture 5"/>
          <p:cNvPicPr>
            <a:picLocks noChangeAspect="1"/>
          </p:cNvPicPr>
          <p:nvPr/>
        </p:nvPicPr>
        <p:blipFill>
          <a:blip r:embed="rId3"/>
          <a:srcRect/>
          <a:stretch>
            <a:fillRect/>
          </a:stretch>
        </p:blipFill>
        <p:spPr>
          <a:xfrm>
            <a:off x="6583680" y="1143000"/>
            <a:ext cx="3855720" cy="3352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Content Placeholder 3"/>
          <p:cNvSpPr>
            <a:spLocks noGrp="1"/>
          </p:cNvSpPr>
          <p:nvPr>
            <p:ph idx="1"/>
          </p:nvPr>
        </p:nvSpPr>
        <p:spPr>
          <a:xfrm>
            <a:off x="1981200" y="533400"/>
            <a:ext cx="8229600" cy="5775960"/>
          </a:xfrm>
          <a:solidFill>
            <a:schemeClr val="bg1"/>
          </a:solidFill>
        </p:spPr>
        <p:txBody>
          <a:bodyPr>
            <a:normAutofit fontScale="77500" lnSpcReduction="20000"/>
          </a:bodyPr>
          <a:lstStyle/>
          <a:p>
            <a:pPr lvl="1">
              <a:buNone/>
            </a:pPr>
            <a:r>
              <a:rPr lang="en-US" sz="5200" b="1" dirty="0">
                <a:solidFill>
                  <a:srgbClr val="FF3300"/>
                </a:solidFill>
              </a:rPr>
              <a:t>CASUALTY MANAGEMENT</a:t>
            </a:r>
            <a:endParaRPr lang="en-US" sz="5200" b="1" dirty="0">
              <a:solidFill>
                <a:srgbClr val="FF3300"/>
              </a:solidFill>
            </a:endParaRPr>
          </a:p>
          <a:p>
            <a:pPr lvl="1">
              <a:buFont typeface="Wingdings" panose="05000000000000000000" pitchFamily="2" charset="2"/>
              <a:buChar char="q"/>
            </a:pPr>
            <a:r>
              <a:rPr lang="en-US" sz="4000" b="1" dirty="0">
                <a:solidFill>
                  <a:srgbClr val="C00000"/>
                </a:solidFill>
              </a:rPr>
              <a:t>PRIMARY SURVEY: </a:t>
            </a:r>
            <a:r>
              <a:rPr lang="en-US" sz="4000" b="1" dirty="0"/>
              <a:t>Initial assessment of casualty to check on priority of life.</a:t>
            </a:r>
            <a:endParaRPr lang="en-US" sz="4000" b="1" dirty="0"/>
          </a:p>
          <a:p>
            <a:pPr lvl="1">
              <a:buFont typeface="Wingdings" panose="05000000000000000000" pitchFamily="2" charset="2"/>
              <a:buChar char="v"/>
            </a:pPr>
            <a:r>
              <a:rPr lang="en-US" sz="4000" b="1" dirty="0">
                <a:solidFill>
                  <a:srgbClr val="FF0000"/>
                </a:solidFill>
              </a:rPr>
              <a:t>D</a:t>
            </a:r>
            <a:r>
              <a:rPr lang="en-US" sz="4000" b="1" dirty="0"/>
              <a:t>anger</a:t>
            </a:r>
            <a:endParaRPr lang="en-US" sz="4000" b="1" dirty="0"/>
          </a:p>
          <a:p>
            <a:pPr lvl="1">
              <a:buFont typeface="Wingdings" panose="05000000000000000000" pitchFamily="2" charset="2"/>
              <a:buChar char="v"/>
            </a:pPr>
            <a:r>
              <a:rPr lang="en-US" sz="4000" b="1" dirty="0">
                <a:solidFill>
                  <a:srgbClr val="FF0000"/>
                </a:solidFill>
              </a:rPr>
              <a:t>R</a:t>
            </a:r>
            <a:r>
              <a:rPr lang="en-US" sz="4000" b="1" dirty="0"/>
              <a:t>esponse (A.V.P.U)</a:t>
            </a:r>
            <a:endParaRPr lang="en-US" sz="4000" b="1" dirty="0"/>
          </a:p>
          <a:p>
            <a:pPr lvl="1">
              <a:buFont typeface="Wingdings" panose="05000000000000000000" pitchFamily="2" charset="2"/>
              <a:buChar char="v"/>
            </a:pPr>
            <a:r>
              <a:rPr lang="en-US" sz="4000" b="1" dirty="0">
                <a:solidFill>
                  <a:srgbClr val="FF0000"/>
                </a:solidFill>
              </a:rPr>
              <a:t>H</a:t>
            </a:r>
            <a:r>
              <a:rPr lang="en-US" sz="4000" b="1" dirty="0"/>
              <a:t>elp</a:t>
            </a:r>
            <a:endParaRPr lang="en-US" sz="4000" b="1" dirty="0"/>
          </a:p>
          <a:p>
            <a:pPr lvl="1">
              <a:buFont typeface="Wingdings" panose="05000000000000000000" pitchFamily="2" charset="2"/>
              <a:buChar char="v"/>
            </a:pPr>
            <a:r>
              <a:rPr lang="en-US" sz="4000" b="1" dirty="0">
                <a:solidFill>
                  <a:srgbClr val="FF0000"/>
                </a:solidFill>
              </a:rPr>
              <a:t>A</a:t>
            </a:r>
            <a:r>
              <a:rPr lang="en-US" sz="4000" b="1" dirty="0"/>
              <a:t>irway</a:t>
            </a:r>
            <a:endParaRPr lang="en-US" sz="4000" b="1" dirty="0"/>
          </a:p>
          <a:p>
            <a:pPr lvl="1">
              <a:buFont typeface="Wingdings" panose="05000000000000000000" pitchFamily="2" charset="2"/>
              <a:buChar char="v"/>
            </a:pPr>
            <a:r>
              <a:rPr lang="en-US" sz="4000" b="1" dirty="0">
                <a:solidFill>
                  <a:srgbClr val="FF0000"/>
                </a:solidFill>
              </a:rPr>
              <a:t>B</a:t>
            </a:r>
            <a:r>
              <a:rPr lang="en-US" sz="4000" b="1" dirty="0"/>
              <a:t>reathing</a:t>
            </a:r>
            <a:endParaRPr lang="en-US" sz="4000" b="1" dirty="0"/>
          </a:p>
          <a:p>
            <a:pPr lvl="1">
              <a:buFont typeface="Wingdings" panose="05000000000000000000" pitchFamily="2" charset="2"/>
              <a:buChar char="v"/>
            </a:pPr>
            <a:r>
              <a:rPr lang="en-US" sz="4000" b="1" dirty="0">
                <a:solidFill>
                  <a:srgbClr val="FF0000"/>
                </a:solidFill>
              </a:rPr>
              <a:t>C</a:t>
            </a:r>
            <a:r>
              <a:rPr lang="en-US" sz="4000" b="1" dirty="0"/>
              <a:t>irculation</a:t>
            </a:r>
            <a:endParaRPr lang="en-US" sz="4000" b="1" dirty="0"/>
          </a:p>
          <a:p>
            <a:pPr lvl="3">
              <a:buFont typeface="Wingdings" panose="05000000000000000000" pitchFamily="2" charset="2"/>
              <a:buChar char="v"/>
            </a:pPr>
            <a:r>
              <a:rPr lang="en-US" sz="6200" b="1" i="1" dirty="0">
                <a:solidFill>
                  <a:srgbClr val="FF0000"/>
                </a:solidFill>
              </a:rPr>
              <a:t>DR.H ABC</a:t>
            </a:r>
            <a:endParaRPr lang="en-US" sz="6200" b="1" i="1" dirty="0">
              <a:solidFill>
                <a:srgbClr val="FF0000"/>
              </a:solidFill>
            </a:endParaRPr>
          </a:p>
          <a:p>
            <a:pPr lvl="1">
              <a:buNone/>
            </a:pPr>
            <a:endParaRPr lang="en-US" sz="4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48646">
                                            <p:txEl>
                                              <p:pRg st="1" end="1"/>
                                            </p:txEl>
                                          </p:spTgt>
                                        </p:tgtEl>
                                        <p:attrNameLst>
                                          <p:attrName>style.visibility</p:attrName>
                                        </p:attrNameLst>
                                      </p:cBhvr>
                                      <p:to>
                                        <p:strVal val="visible"/>
                                      </p:to>
                                    </p:set>
                                    <p:anim calcmode="lin" valueType="num">
                                      <p:cBhvr additive="base">
                                        <p:cTn id="7" dur="500" fill="hold"/>
                                        <p:tgtEl>
                                          <p:spTgt spid="104864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4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48646">
                                            <p:txEl>
                                              <p:pRg st="2" end="2"/>
                                            </p:txEl>
                                          </p:spTgt>
                                        </p:tgtEl>
                                        <p:attrNameLst>
                                          <p:attrName>style.visibility</p:attrName>
                                        </p:attrNameLst>
                                      </p:cBhvr>
                                      <p:to>
                                        <p:strVal val="visible"/>
                                      </p:to>
                                    </p:set>
                                    <p:anim calcmode="lin" valueType="num">
                                      <p:cBhvr additive="base">
                                        <p:cTn id="13" dur="500" fill="hold"/>
                                        <p:tgtEl>
                                          <p:spTgt spid="104864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4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48646">
                                            <p:txEl>
                                              <p:pRg st="3" end="3"/>
                                            </p:txEl>
                                          </p:spTgt>
                                        </p:tgtEl>
                                        <p:attrNameLst>
                                          <p:attrName>style.visibility</p:attrName>
                                        </p:attrNameLst>
                                      </p:cBhvr>
                                      <p:to>
                                        <p:strVal val="visible"/>
                                      </p:to>
                                    </p:set>
                                    <p:anim calcmode="lin" valueType="num">
                                      <p:cBhvr additive="base">
                                        <p:cTn id="19" dur="500" fill="hold"/>
                                        <p:tgtEl>
                                          <p:spTgt spid="104864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4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48646">
                                            <p:txEl>
                                              <p:pRg st="4" end="4"/>
                                            </p:txEl>
                                          </p:spTgt>
                                        </p:tgtEl>
                                        <p:attrNameLst>
                                          <p:attrName>style.visibility</p:attrName>
                                        </p:attrNameLst>
                                      </p:cBhvr>
                                      <p:to>
                                        <p:strVal val="visible"/>
                                      </p:to>
                                    </p:set>
                                    <p:anim calcmode="lin" valueType="num">
                                      <p:cBhvr additive="base">
                                        <p:cTn id="25" dur="500" fill="hold"/>
                                        <p:tgtEl>
                                          <p:spTgt spid="104864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64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48646">
                                            <p:txEl>
                                              <p:pRg st="5" end="5"/>
                                            </p:txEl>
                                          </p:spTgt>
                                        </p:tgtEl>
                                        <p:attrNameLst>
                                          <p:attrName>style.visibility</p:attrName>
                                        </p:attrNameLst>
                                      </p:cBhvr>
                                      <p:to>
                                        <p:strVal val="visible"/>
                                      </p:to>
                                    </p:set>
                                    <p:anim calcmode="lin" valueType="num">
                                      <p:cBhvr additive="base">
                                        <p:cTn id="31" dur="500" fill="hold"/>
                                        <p:tgtEl>
                                          <p:spTgt spid="104864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64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48646">
                                            <p:txEl>
                                              <p:pRg st="6" end="6"/>
                                            </p:txEl>
                                          </p:spTgt>
                                        </p:tgtEl>
                                        <p:attrNameLst>
                                          <p:attrName>style.visibility</p:attrName>
                                        </p:attrNameLst>
                                      </p:cBhvr>
                                      <p:to>
                                        <p:strVal val="visible"/>
                                      </p:to>
                                    </p:set>
                                    <p:anim calcmode="lin" valueType="num">
                                      <p:cBhvr additive="base">
                                        <p:cTn id="37" dur="500" fill="hold"/>
                                        <p:tgtEl>
                                          <p:spTgt spid="1048646">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64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48646">
                                            <p:txEl>
                                              <p:pRg st="7" end="7"/>
                                            </p:txEl>
                                          </p:spTgt>
                                        </p:tgtEl>
                                        <p:attrNameLst>
                                          <p:attrName>style.visibility</p:attrName>
                                        </p:attrNameLst>
                                      </p:cBhvr>
                                      <p:to>
                                        <p:strVal val="visible"/>
                                      </p:to>
                                    </p:set>
                                    <p:anim calcmode="lin" valueType="num">
                                      <p:cBhvr additive="base">
                                        <p:cTn id="43" dur="500" fill="hold"/>
                                        <p:tgtEl>
                                          <p:spTgt spid="1048646">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4864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48646">
                                            <p:txEl>
                                              <p:pRg st="8" end="8"/>
                                            </p:txEl>
                                          </p:spTgt>
                                        </p:tgtEl>
                                        <p:attrNameLst>
                                          <p:attrName>style.visibility</p:attrName>
                                        </p:attrNameLst>
                                      </p:cBhvr>
                                      <p:to>
                                        <p:strVal val="visible"/>
                                      </p:to>
                                    </p:set>
                                    <p:anim calcmode="lin" valueType="num">
                                      <p:cBhvr additive="base">
                                        <p:cTn id="49" dur="500" fill="hold"/>
                                        <p:tgtEl>
                                          <p:spTgt spid="1048646">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4864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
          <p:cNvSpPr>
            <a:spLocks noGrp="1"/>
          </p:cNvSpPr>
          <p:nvPr>
            <p:ph type="title"/>
          </p:nvPr>
        </p:nvSpPr>
        <p:spPr>
          <a:xfrm>
            <a:off x="1524000" y="0"/>
            <a:ext cx="9144000" cy="1143000"/>
          </a:xfrm>
          <a:solidFill>
            <a:srgbClr val="FF0000"/>
          </a:solidFill>
        </p:spPr>
        <p:txBody>
          <a:bodyPr/>
          <a:lstStyle/>
          <a:p>
            <a:r>
              <a:rPr lang="en-US" dirty="0">
                <a:solidFill>
                  <a:srgbClr val="FFFF00"/>
                </a:solidFill>
              </a:rPr>
              <a:t>PRIMARY SURVEY PRIORITIES</a:t>
            </a:r>
            <a:endParaRPr lang="en-US" dirty="0">
              <a:solidFill>
                <a:srgbClr val="FFFF00"/>
              </a:solidFill>
            </a:endParaRPr>
          </a:p>
        </p:txBody>
      </p:sp>
      <p:sp>
        <p:nvSpPr>
          <p:cNvPr id="1048648" name="Content Placeholder 2"/>
          <p:cNvSpPr>
            <a:spLocks noGrp="1"/>
          </p:cNvSpPr>
          <p:nvPr>
            <p:ph idx="1"/>
          </p:nvPr>
        </p:nvSpPr>
        <p:spPr>
          <a:xfrm>
            <a:off x="2286001" y="1219201"/>
            <a:ext cx="7213601" cy="4715932"/>
          </a:xfrm>
        </p:spPr>
        <p:txBody>
          <a:bodyPr/>
          <a:lstStyle/>
          <a:p>
            <a:pPr>
              <a:buNone/>
            </a:pPr>
            <a:r>
              <a:rPr lang="en-US" altLang="en-US" sz="4000" b="1" dirty="0">
                <a:solidFill>
                  <a:srgbClr val="FF0000"/>
                </a:solidFill>
                <a:latin typeface="Arial Narrow" charset="0"/>
              </a:rPr>
              <a:t>Danger</a:t>
            </a:r>
            <a:r>
              <a:rPr lang="en-US" altLang="en-US" sz="4000" b="1" dirty="0">
                <a:latin typeface="Arial Narrow" charset="0"/>
              </a:rPr>
              <a:t> </a:t>
            </a:r>
            <a:endParaRPr lang="en-US" altLang="en-US" sz="4000" b="1" dirty="0">
              <a:latin typeface="Arial Narrow" charset="0"/>
            </a:endParaRPr>
          </a:p>
          <a:p>
            <a:pPr>
              <a:buFont typeface="Arial" panose="02080604020202020204" pitchFamily="34" charset="0"/>
              <a:buChar char="•"/>
            </a:pPr>
            <a:r>
              <a:rPr lang="en-US" altLang="en-US" dirty="0">
                <a:latin typeface="Arial Narrow" charset="0"/>
              </a:rPr>
              <a:t>Remove any dangers to you, bystanders or casualty</a:t>
            </a:r>
            <a:endParaRPr lang="en-US" altLang="en-US" dirty="0">
              <a:latin typeface="Arial Narrow" charset="0"/>
            </a:endParaRPr>
          </a:p>
          <a:p>
            <a:pPr>
              <a:buNone/>
            </a:pPr>
            <a:r>
              <a:rPr lang="en-US" altLang="en-US" sz="4000" b="1" dirty="0">
                <a:solidFill>
                  <a:srgbClr val="FF0000"/>
                </a:solidFill>
                <a:latin typeface="Arial Narrow" charset="0"/>
              </a:rPr>
              <a:t>Response</a:t>
            </a:r>
            <a:r>
              <a:rPr lang="en-US" altLang="en-US" sz="4000" b="1" dirty="0">
                <a:solidFill>
                  <a:srgbClr val="0070C0"/>
                </a:solidFill>
                <a:latin typeface="Arial Narrow" charset="0"/>
              </a:rPr>
              <a:t> </a:t>
            </a:r>
            <a:endParaRPr lang="en-US" altLang="en-US" sz="4000" b="1" dirty="0">
              <a:solidFill>
                <a:srgbClr val="0070C0"/>
              </a:solidFill>
              <a:latin typeface="Arial Narrow" charset="0"/>
            </a:endParaRPr>
          </a:p>
          <a:p>
            <a:pPr>
              <a:buFont typeface="Arial" panose="02080604020202020204" pitchFamily="34" charset="0"/>
              <a:buChar char="•"/>
            </a:pPr>
            <a:r>
              <a:rPr lang="en-US" altLang="en-US" dirty="0">
                <a:latin typeface="Arial Narrow" charset="0"/>
              </a:rPr>
              <a:t>Question, command </a:t>
            </a:r>
            <a:endParaRPr lang="en-US" altLang="en-US" dirty="0">
              <a:latin typeface="Arial Narrow" charset="0"/>
            </a:endParaRPr>
          </a:p>
          <a:p>
            <a:pPr>
              <a:buNone/>
            </a:pPr>
            <a:r>
              <a:rPr lang="en-US" altLang="en-US" dirty="0">
                <a:latin typeface="Arial Narrow" charset="0"/>
              </a:rPr>
              <a:t>    &amp; Shake.</a:t>
            </a:r>
            <a:endParaRPr lang="en-US" altLang="en-US" dirty="0">
              <a:latin typeface="Arial Narrow" charset="0"/>
            </a:endParaRPr>
          </a:p>
          <a:p>
            <a:endParaRPr lang="en-US" dirty="0"/>
          </a:p>
        </p:txBody>
      </p:sp>
      <p:pic>
        <p:nvPicPr>
          <p:cNvPr id="2097164" name="Picture 3"/>
          <p:cNvPicPr>
            <a:picLocks noChangeAspect="1"/>
          </p:cNvPicPr>
          <p:nvPr/>
        </p:nvPicPr>
        <p:blipFill>
          <a:blip r:embed="rId1"/>
          <a:srcRect l="55451" t="7238" r="14849" b="73010"/>
          <a:stretch>
            <a:fillRect/>
          </a:stretch>
        </p:blipFill>
        <p:spPr>
          <a:xfrm>
            <a:off x="5105400" y="3276600"/>
            <a:ext cx="4572000" cy="2590800"/>
          </a:xfrm>
          <a:prstGeom prst="rect">
            <a:avLst/>
          </a:prstGeom>
          <a:noFill/>
          <a:ln>
            <a:noFill/>
          </a:ln>
        </p:spPr>
      </p:pic>
      <p:sp>
        <p:nvSpPr>
          <p:cNvPr id="1048649" name="TextBox 4"/>
          <p:cNvSpPr txBox="1">
            <a:spLocks noGrp="1"/>
          </p:cNvSpPr>
          <p:nvPr/>
        </p:nvSpPr>
        <p:spPr>
          <a:xfrm>
            <a:off x="5903914" y="6408739"/>
            <a:ext cx="2351087" cy="365125"/>
          </a:xfrm>
          <a:prstGeom prst="rect">
            <a:avLst/>
          </a:prstGeom>
          <a:noFill/>
          <a:ln>
            <a:noFill/>
          </a:ln>
        </p:spPr>
        <p:txBody>
          <a:bodyPr anchor="b" anchorCtr="0"/>
          <a:lstStyle/>
          <a:p>
            <a:pPr algn="r"/>
            <a:r>
              <a:rPr lang="en-US" altLang="en-US" sz="2000" dirty="0"/>
              <a:t>Continued</a:t>
            </a:r>
            <a:endParaRPr lang="en-US"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97164"/>
                                        </p:tgtEl>
                                        <p:attrNameLst>
                                          <p:attrName>style.visibility</p:attrName>
                                        </p:attrNameLst>
                                      </p:cBhvr>
                                      <p:to>
                                        <p:strVal val="visible"/>
                                      </p:to>
                                    </p:set>
                                    <p:anim calcmode="lin" valueType="num">
                                      <p:cBhvr additive="base">
                                        <p:cTn id="7" dur="500" fill="hold"/>
                                        <p:tgtEl>
                                          <p:spTgt spid="2097164"/>
                                        </p:tgtEl>
                                        <p:attrNameLst>
                                          <p:attrName>ppt_x</p:attrName>
                                        </p:attrNameLst>
                                      </p:cBhvr>
                                      <p:tavLst>
                                        <p:tav tm="0">
                                          <p:val>
                                            <p:strVal val="#ppt_x"/>
                                          </p:val>
                                        </p:tav>
                                        <p:tav tm="100000">
                                          <p:val>
                                            <p:strVal val="#ppt_x"/>
                                          </p:val>
                                        </p:tav>
                                      </p:tavLst>
                                    </p:anim>
                                    <p:anim calcmode="lin" valueType="num">
                                      <p:cBhvr additive="base">
                                        <p:cTn id="8" dur="500" fill="hold"/>
                                        <p:tgtEl>
                                          <p:spTgt spid="20971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Title 3"/>
          <p:cNvSpPr>
            <a:spLocks noGrp="1"/>
          </p:cNvSpPr>
          <p:nvPr>
            <p:ph type="title"/>
          </p:nvPr>
        </p:nvSpPr>
        <p:spPr>
          <a:xfrm>
            <a:off x="1524000" y="0"/>
            <a:ext cx="9144000" cy="1143000"/>
          </a:xfrm>
          <a:solidFill>
            <a:srgbClr val="FF0000"/>
          </a:solidFill>
        </p:spPr>
        <p:txBody>
          <a:bodyPr/>
          <a:lstStyle/>
          <a:p>
            <a:r>
              <a:rPr lang="en-US" dirty="0">
                <a:solidFill>
                  <a:srgbClr val="FFFF00"/>
                </a:solidFill>
              </a:rPr>
              <a:t>LEVEL OF RESPONSE</a:t>
            </a:r>
            <a:endParaRPr lang="en-US" dirty="0">
              <a:solidFill>
                <a:srgbClr val="FFFF00"/>
              </a:solidFill>
            </a:endParaRPr>
          </a:p>
        </p:txBody>
      </p:sp>
      <p:sp>
        <p:nvSpPr>
          <p:cNvPr id="1048657" name="Content Placeholder 4"/>
          <p:cNvSpPr>
            <a:spLocks noGrp="1"/>
          </p:cNvSpPr>
          <p:nvPr>
            <p:ph sz="half" idx="1"/>
          </p:nvPr>
        </p:nvSpPr>
        <p:spPr>
          <a:xfrm>
            <a:off x="1981200" y="1600201"/>
            <a:ext cx="3581400" cy="4525963"/>
          </a:xfrm>
        </p:spPr>
        <p:txBody>
          <a:bodyPr>
            <a:normAutofit lnSpcReduction="10000"/>
          </a:bodyPr>
          <a:lstStyle/>
          <a:p>
            <a:r>
              <a:rPr lang="en-US" altLang="en-US" sz="4000" b="1" dirty="0"/>
              <a:t>Q</a:t>
            </a:r>
            <a:r>
              <a:rPr lang="en-US" altLang="en-US" sz="2800" dirty="0"/>
              <a:t>uestion</a:t>
            </a:r>
            <a:endParaRPr lang="en-US" altLang="en-US" sz="2800" dirty="0"/>
          </a:p>
          <a:p>
            <a:endParaRPr lang="en-US" altLang="en-US" sz="2800" dirty="0"/>
          </a:p>
          <a:p>
            <a:endParaRPr lang="en-US" altLang="en-US" sz="2800" dirty="0"/>
          </a:p>
          <a:p>
            <a:r>
              <a:rPr lang="en-US" altLang="en-US" sz="4000" b="1" dirty="0"/>
              <a:t>C</a:t>
            </a:r>
            <a:r>
              <a:rPr lang="en-US" altLang="en-US" sz="2800" dirty="0"/>
              <a:t>ommand</a:t>
            </a:r>
            <a:endParaRPr lang="en-US" altLang="en-US" sz="2800" dirty="0"/>
          </a:p>
          <a:p>
            <a:endParaRPr lang="en-US" dirty="0"/>
          </a:p>
          <a:p>
            <a:endParaRPr lang="en-US" dirty="0"/>
          </a:p>
          <a:p>
            <a:r>
              <a:rPr lang="en-US" altLang="en-US" sz="4000" b="1" dirty="0"/>
              <a:t>S</a:t>
            </a:r>
            <a:r>
              <a:rPr lang="en-US" altLang="en-US" sz="2800" dirty="0"/>
              <a:t>hake or </a:t>
            </a:r>
            <a:r>
              <a:rPr lang="en-US" altLang="en-US" sz="2800" b="1" dirty="0"/>
              <a:t>P</a:t>
            </a:r>
            <a:r>
              <a:rPr lang="en-US" altLang="en-US" sz="2800" dirty="0"/>
              <a:t>inch</a:t>
            </a:r>
            <a:endParaRPr lang="en-US" altLang="en-US" sz="2800" dirty="0"/>
          </a:p>
          <a:p>
            <a:endParaRPr lang="en-US" dirty="0"/>
          </a:p>
        </p:txBody>
      </p:sp>
      <p:sp>
        <p:nvSpPr>
          <p:cNvPr id="1048658" name="Content Placeholder 5"/>
          <p:cNvSpPr>
            <a:spLocks noGrp="1"/>
          </p:cNvSpPr>
          <p:nvPr>
            <p:ph sz="half" idx="2"/>
          </p:nvPr>
        </p:nvSpPr>
        <p:spPr>
          <a:xfrm>
            <a:off x="6705600" y="1600201"/>
            <a:ext cx="3505200" cy="4525963"/>
          </a:xfrm>
        </p:spPr>
        <p:txBody>
          <a:bodyPr>
            <a:normAutofit fontScale="94444" lnSpcReduction="10000"/>
          </a:bodyPr>
          <a:lstStyle/>
          <a:p>
            <a:pPr lvl="1">
              <a:lnSpc>
                <a:spcPct val="200000"/>
              </a:lnSpc>
              <a:buNone/>
            </a:pPr>
            <a:r>
              <a:rPr lang="en-US" altLang="en-US" sz="3000" b="1" dirty="0">
                <a:solidFill>
                  <a:srgbClr val="DA1F28"/>
                </a:solidFill>
              </a:rPr>
              <a:t>A</a:t>
            </a:r>
            <a:r>
              <a:rPr lang="en-US" altLang="en-US" sz="1800" dirty="0"/>
              <a:t>lert</a:t>
            </a:r>
            <a:endParaRPr lang="en-US" altLang="en-US" sz="1800" dirty="0"/>
          </a:p>
          <a:p>
            <a:pPr lvl="1">
              <a:lnSpc>
                <a:spcPct val="200000"/>
              </a:lnSpc>
              <a:buNone/>
            </a:pPr>
            <a:r>
              <a:rPr lang="en-US" altLang="en-US" b="1" dirty="0"/>
              <a:t>  </a:t>
            </a:r>
            <a:r>
              <a:rPr lang="en-US" altLang="en-US" sz="3000" b="1" dirty="0">
                <a:solidFill>
                  <a:srgbClr val="DA1F28"/>
                </a:solidFill>
              </a:rPr>
              <a:t>V</a:t>
            </a:r>
            <a:r>
              <a:rPr lang="en-US" altLang="en-US" sz="1800" dirty="0"/>
              <a:t>oice</a:t>
            </a:r>
            <a:endParaRPr lang="en-US" altLang="en-US" sz="1800" dirty="0"/>
          </a:p>
          <a:p>
            <a:pPr lvl="1">
              <a:lnSpc>
                <a:spcPct val="200000"/>
              </a:lnSpc>
              <a:buNone/>
            </a:pPr>
            <a:r>
              <a:rPr lang="en-US" altLang="en-US" sz="3000" b="1" dirty="0"/>
              <a:t>   </a:t>
            </a:r>
            <a:r>
              <a:rPr lang="en-US" altLang="en-US" sz="3000" b="1" dirty="0">
                <a:solidFill>
                  <a:srgbClr val="DA1F28"/>
                </a:solidFill>
              </a:rPr>
              <a:t>P</a:t>
            </a:r>
            <a:r>
              <a:rPr lang="en-US" altLang="en-US" sz="1800" dirty="0"/>
              <a:t>ain</a:t>
            </a:r>
            <a:endParaRPr lang="en-US" altLang="en-US" sz="1800" dirty="0"/>
          </a:p>
          <a:p>
            <a:pPr lvl="1">
              <a:lnSpc>
                <a:spcPct val="200000"/>
              </a:lnSpc>
              <a:buNone/>
            </a:pPr>
            <a:r>
              <a:rPr lang="en-US" altLang="en-US" b="1" dirty="0"/>
              <a:t>                                   </a:t>
            </a:r>
            <a:r>
              <a:rPr lang="en-US" altLang="en-US" sz="3000" b="1" dirty="0">
                <a:solidFill>
                  <a:srgbClr val="DA1F28"/>
                </a:solidFill>
              </a:rPr>
              <a:t>U</a:t>
            </a:r>
            <a:r>
              <a:rPr lang="en-US" altLang="en-US" sz="1800" dirty="0"/>
              <a:t>nresponsive</a:t>
            </a:r>
            <a:endParaRPr lang="en-US" altLang="en-US" sz="1800" dirty="0"/>
          </a:p>
          <a:p>
            <a:endParaRPr lang="en-US" dirty="0"/>
          </a:p>
        </p:txBody>
      </p:sp>
      <p:sp>
        <p:nvSpPr>
          <p:cNvPr id="1048659" name="Down Arrow 7"/>
          <p:cNvSpPr/>
          <p:nvPr/>
        </p:nvSpPr>
        <p:spPr>
          <a:xfrm rot="-900000">
            <a:off x="6270052" y="1591357"/>
            <a:ext cx="762000" cy="4389437"/>
          </a:xfrm>
          <a:prstGeom prst="downArrow">
            <a:avLst>
              <a:gd name="adj1" fmla="val 50000"/>
              <a:gd name="adj2" fmla="val 50003"/>
            </a:avLst>
          </a:prstGeom>
          <a:solidFill>
            <a:srgbClr val="FF0000"/>
          </a:solidFill>
          <a:ln w="55000" cmpd="thickThin">
            <a:solidFill>
              <a:srgbClr val="FF0000"/>
            </a:solidFill>
          </a:ln>
        </p:spPr>
        <p:txBody>
          <a:bodyPr anchor="ctr"/>
          <a:lstStyle/>
          <a:p>
            <a:pPr algn="ctr"/>
            <a:endParaRPr lang="en-US" altLang="en-US" dirty="0">
              <a:solidFill>
                <a:srgbClr val="FFFFFF"/>
              </a:solidFill>
              <a:latin typeface="Lucida Sans Unicode"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Content Placeholder 2"/>
          <p:cNvSpPr>
            <a:spLocks noGrp="1"/>
          </p:cNvSpPr>
          <p:nvPr>
            <p:ph idx="1"/>
          </p:nvPr>
        </p:nvSpPr>
        <p:spPr>
          <a:xfrm>
            <a:off x="2514600" y="685800"/>
            <a:ext cx="7086600" cy="5105400"/>
          </a:xfrm>
        </p:spPr>
        <p:txBody>
          <a:bodyPr>
            <a:normAutofit/>
          </a:bodyPr>
          <a:lstStyle/>
          <a:p>
            <a:pPr>
              <a:buNone/>
            </a:pPr>
            <a:r>
              <a:rPr lang="en-US" altLang="en-US" sz="4000" b="1" dirty="0">
                <a:solidFill>
                  <a:srgbClr val="FF0000"/>
                </a:solidFill>
              </a:rPr>
              <a:t>If there is a response</a:t>
            </a:r>
            <a:r>
              <a:rPr lang="en-US" altLang="en-US" sz="4000" dirty="0">
                <a:solidFill>
                  <a:srgbClr val="FF0000"/>
                </a:solidFill>
              </a:rPr>
              <a:t>:</a:t>
            </a:r>
            <a:endParaRPr lang="en-US" altLang="en-US" sz="4000" dirty="0">
              <a:solidFill>
                <a:srgbClr val="FF0000"/>
              </a:solidFill>
            </a:endParaRPr>
          </a:p>
          <a:p>
            <a:pPr>
              <a:buFont typeface="Wingdings" panose="05000000000000000000" pitchFamily="2" charset="2"/>
              <a:buChar char="ü"/>
            </a:pPr>
            <a:r>
              <a:rPr lang="en-US" altLang="en-US" dirty="0"/>
              <a:t>Summon help if needed. </a:t>
            </a:r>
            <a:endParaRPr lang="en-US" altLang="en-US" dirty="0"/>
          </a:p>
          <a:p>
            <a:pPr>
              <a:buFont typeface="Wingdings" panose="05000000000000000000" pitchFamily="2" charset="2"/>
              <a:buChar char="ü"/>
            </a:pPr>
            <a:r>
              <a:rPr lang="en-US" altLang="en-US" dirty="0"/>
              <a:t>Assess and Treat any condition or Injury found. </a:t>
            </a:r>
            <a:endParaRPr lang="en-US" altLang="en-US" dirty="0"/>
          </a:p>
          <a:p>
            <a:pPr>
              <a:buFont typeface="Wingdings" panose="05000000000000000000" pitchFamily="2" charset="2"/>
              <a:buChar char="ü"/>
            </a:pPr>
            <a:r>
              <a:rPr lang="en-US" altLang="en-US" dirty="0"/>
              <a:t>Monitor and record. </a:t>
            </a:r>
            <a:endParaRPr lang="en-US" altLang="en-US" dirty="0"/>
          </a:p>
          <a:p>
            <a:pPr>
              <a:buNone/>
            </a:pPr>
            <a:endParaRPr lang="en-US" altLang="en-US" dirty="0"/>
          </a:p>
          <a:p>
            <a:pPr>
              <a:buNone/>
            </a:pPr>
            <a:r>
              <a:rPr lang="en-US" altLang="en-US" sz="4000" b="1" dirty="0">
                <a:solidFill>
                  <a:srgbClr val="FF0000"/>
                </a:solidFill>
              </a:rPr>
              <a:t>If there is no response</a:t>
            </a:r>
            <a:r>
              <a:rPr lang="en-US" altLang="en-US" sz="4000" dirty="0">
                <a:solidFill>
                  <a:srgbClr val="FF0000"/>
                </a:solidFill>
              </a:rPr>
              <a:t>:</a:t>
            </a:r>
            <a:endParaRPr lang="en-US" altLang="en-US" sz="4000" dirty="0">
              <a:solidFill>
                <a:srgbClr val="FF0000"/>
              </a:solidFill>
            </a:endParaRPr>
          </a:p>
          <a:p>
            <a:pPr>
              <a:buFont typeface="Wingdings" panose="05000000000000000000" pitchFamily="2" charset="2"/>
              <a:buChar char="ü"/>
            </a:pPr>
            <a:r>
              <a:rPr lang="en-US" altLang="en-US" dirty="0"/>
              <a:t>Shout for help (if alone)</a:t>
            </a:r>
            <a:endParaRPr lang="en-US" altLang="en-US" dirty="0"/>
          </a:p>
          <a:p>
            <a:pPr>
              <a:buFont typeface="Wingdings" panose="05000000000000000000" pitchFamily="2" charset="2"/>
              <a:buChar char="ü"/>
            </a:pPr>
            <a:r>
              <a:rPr lang="en-US" altLang="en-US" dirty="0"/>
              <a:t>open the airway </a:t>
            </a:r>
            <a:endParaRPr lang="en-US" dirty="0"/>
          </a:p>
        </p:txBody>
      </p:sp>
      <p:sp>
        <p:nvSpPr>
          <p:cNvPr id="1048661" name="Rectangle 3"/>
          <p:cNvSpPr/>
          <p:nvPr/>
        </p:nvSpPr>
        <p:spPr>
          <a:xfrm>
            <a:off x="4876801" y="5791200"/>
            <a:ext cx="1300481" cy="369332"/>
          </a:xfrm>
          <a:prstGeom prst="rect">
            <a:avLst/>
          </a:prstGeom>
        </p:spPr>
        <p:txBody>
          <a:bodyPr wrap="square">
            <a:spAutoFit/>
          </a:bodyPr>
          <a:lstStyle/>
          <a:p>
            <a:pPr algn="r"/>
            <a:r>
              <a:rPr lang="en-US" altLang="en-US" dirty="0"/>
              <a:t>Continued</a:t>
            </a:r>
            <a:endParaRPr lang="en-US"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5" name="Content Placeholder 3"/>
          <p:cNvPicPr>
            <a:picLocks noGrp="1" noChangeAspect="1"/>
          </p:cNvPicPr>
          <p:nvPr>
            <p:ph idx="1"/>
          </p:nvPr>
        </p:nvPicPr>
        <p:blipFill>
          <a:blip r:embed="rId1"/>
          <a:srcRect l="55451" t="28569" r="15652" b="50100"/>
          <a:stretch>
            <a:fillRect/>
          </a:stretch>
        </p:blipFill>
        <p:spPr>
          <a:xfrm>
            <a:off x="5181600" y="2057401"/>
            <a:ext cx="4116880" cy="3954455"/>
          </a:xfrm>
          <a:prstGeom prst="rect">
            <a:avLst/>
          </a:prstGeom>
          <a:noFill/>
          <a:ln>
            <a:noFill/>
          </a:ln>
        </p:spPr>
      </p:pic>
      <p:sp>
        <p:nvSpPr>
          <p:cNvPr id="1048662" name="Rectangle 4"/>
          <p:cNvSpPr/>
          <p:nvPr/>
        </p:nvSpPr>
        <p:spPr>
          <a:xfrm>
            <a:off x="2209800" y="753070"/>
            <a:ext cx="5181600" cy="923330"/>
          </a:xfrm>
          <a:prstGeom prst="rect">
            <a:avLst/>
          </a:prstGeom>
        </p:spPr>
        <p:txBody>
          <a:bodyPr wrap="square">
            <a:spAutoFit/>
          </a:bodyPr>
          <a:lstStyle/>
          <a:p>
            <a:pPr defTabSz="457200"/>
            <a:r>
              <a:rPr lang="en-US" altLang="en-US" sz="3600" b="1" dirty="0">
                <a:solidFill>
                  <a:srgbClr val="FF0000"/>
                </a:solidFill>
                <a:latin typeface="Garamond" panose="02020404030301010803"/>
              </a:rPr>
              <a:t>Airway</a:t>
            </a:r>
            <a:r>
              <a:rPr lang="en-US" altLang="en-US" b="1" dirty="0">
                <a:solidFill>
                  <a:srgbClr val="FF0000"/>
                </a:solidFill>
                <a:latin typeface="Garamond" panose="02020404030301010803"/>
              </a:rPr>
              <a:t> </a:t>
            </a:r>
            <a:endParaRPr lang="en-US" altLang="en-US" b="1" dirty="0">
              <a:solidFill>
                <a:srgbClr val="FF0000"/>
              </a:solidFill>
              <a:latin typeface="Garamond" panose="02020404030301010803"/>
            </a:endParaRPr>
          </a:p>
          <a:p>
            <a:pPr defTabSz="457200">
              <a:buFont typeface="Wingdings" panose="05000000000000000000" pitchFamily="2" charset="2"/>
              <a:buChar char="ü"/>
            </a:pPr>
            <a:r>
              <a:rPr lang="en-US" altLang="en-US" dirty="0">
                <a:solidFill>
                  <a:prstClr val="black"/>
                </a:solidFill>
                <a:latin typeface="Garamond" panose="02020404030301010803"/>
              </a:rPr>
              <a:t>Open the airway by head tilt, chin lift maneuver</a:t>
            </a:r>
            <a:endParaRPr lang="en-US" dirty="0">
              <a:solidFill>
                <a:prstClr val="black"/>
              </a:solidFill>
              <a:latin typeface="Garamond" panose="0202040403030101080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97165"/>
                                        </p:tgtEl>
                                        <p:attrNameLst>
                                          <p:attrName>style.visibility</p:attrName>
                                        </p:attrNameLst>
                                      </p:cBhvr>
                                      <p:to>
                                        <p:strVal val="visible"/>
                                      </p:to>
                                    </p:set>
                                    <p:anim calcmode="lin" valueType="num">
                                      <p:cBhvr additive="base">
                                        <p:cTn id="7" dur="500" fill="hold"/>
                                        <p:tgtEl>
                                          <p:spTgt spid="2097165"/>
                                        </p:tgtEl>
                                        <p:attrNameLst>
                                          <p:attrName>ppt_x</p:attrName>
                                        </p:attrNameLst>
                                      </p:cBhvr>
                                      <p:tavLst>
                                        <p:tav tm="0">
                                          <p:val>
                                            <p:strVal val="#ppt_x"/>
                                          </p:val>
                                        </p:tav>
                                        <p:tav tm="100000">
                                          <p:val>
                                            <p:strVal val="#ppt_x"/>
                                          </p:val>
                                        </p:tav>
                                      </p:tavLst>
                                    </p:anim>
                                    <p:anim calcmode="lin" valueType="num">
                                      <p:cBhvr additive="base">
                                        <p:cTn id="8" dur="500" fill="hold"/>
                                        <p:tgtEl>
                                          <p:spTgt spid="209716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48662">
                                            <p:txEl>
                                              <p:pRg st="1" end="1"/>
                                            </p:txEl>
                                          </p:spTgt>
                                        </p:tgtEl>
                                        <p:attrNameLst>
                                          <p:attrName>style.visibility</p:attrName>
                                        </p:attrNameLst>
                                      </p:cBhvr>
                                      <p:to>
                                        <p:strVal val="visible"/>
                                      </p:to>
                                    </p:set>
                                    <p:anim calcmode="lin" valueType="num">
                                      <p:cBhvr additive="base">
                                        <p:cTn id="13" dur="500" fill="hold"/>
                                        <p:tgtEl>
                                          <p:spTgt spid="104866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6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Content Placeholder 2"/>
          <p:cNvSpPr>
            <a:spLocks noGrp="1"/>
          </p:cNvSpPr>
          <p:nvPr>
            <p:ph idx="1"/>
          </p:nvPr>
        </p:nvSpPr>
        <p:spPr>
          <a:xfrm>
            <a:off x="2362200" y="838200"/>
            <a:ext cx="7848600" cy="4709160"/>
          </a:xfrm>
        </p:spPr>
        <p:txBody>
          <a:bodyPr/>
          <a:lstStyle/>
          <a:p>
            <a:pPr>
              <a:buFont typeface="Arial" panose="02080604020202020204" pitchFamily="34" charset="0"/>
              <a:buNone/>
            </a:pPr>
            <a:r>
              <a:rPr lang="en-US" altLang="en-US" b="1" dirty="0">
                <a:solidFill>
                  <a:srgbClr val="FF0000"/>
                </a:solidFill>
              </a:rPr>
              <a:t>Breathing</a:t>
            </a:r>
            <a:endParaRPr lang="en-US" altLang="en-US" b="1" dirty="0">
              <a:solidFill>
                <a:srgbClr val="FF0000"/>
              </a:solidFill>
            </a:endParaRPr>
          </a:p>
          <a:p>
            <a:pPr>
              <a:buFont typeface="Wingdings" panose="05000000000000000000" pitchFamily="2" charset="2"/>
              <a:buChar char="ü"/>
            </a:pPr>
            <a:r>
              <a:rPr lang="en-US" altLang="en-US" dirty="0"/>
              <a:t>Look, Listen and Feel for 10secs</a:t>
            </a:r>
            <a:endParaRPr lang="en-US" altLang="en-US" dirty="0"/>
          </a:p>
          <a:p>
            <a:endParaRPr lang="en-US" dirty="0"/>
          </a:p>
        </p:txBody>
      </p:sp>
      <p:pic>
        <p:nvPicPr>
          <p:cNvPr id="2097166" name="Picture 3"/>
          <p:cNvPicPr>
            <a:picLocks noChangeAspect="1"/>
          </p:cNvPicPr>
          <p:nvPr/>
        </p:nvPicPr>
        <p:blipFill>
          <a:blip r:embed="rId1"/>
          <a:srcRect l="55451" t="50689" r="15652" b="31930"/>
          <a:stretch>
            <a:fillRect/>
          </a:stretch>
        </p:blipFill>
        <p:spPr>
          <a:xfrm>
            <a:off x="3276600" y="2286000"/>
            <a:ext cx="4648200" cy="3486150"/>
          </a:xfrm>
          <a:prstGeom prst="rect">
            <a:avLst/>
          </a:prstGeom>
          <a:noFill/>
          <a:ln>
            <a:noFill/>
          </a:ln>
        </p:spPr>
      </p:pic>
      <p:sp>
        <p:nvSpPr>
          <p:cNvPr id="1048664" name="Rectangle 4"/>
          <p:cNvSpPr/>
          <p:nvPr/>
        </p:nvSpPr>
        <p:spPr>
          <a:xfrm>
            <a:off x="5129263" y="5867400"/>
            <a:ext cx="1124218" cy="369332"/>
          </a:xfrm>
          <a:prstGeom prst="rect">
            <a:avLst/>
          </a:prstGeom>
        </p:spPr>
        <p:txBody>
          <a:bodyPr wrap="none">
            <a:spAutoFit/>
          </a:bodyPr>
          <a:lstStyle/>
          <a:p>
            <a:pPr algn="r"/>
            <a:r>
              <a:rPr lang="en-US" altLang="en-US" dirty="0"/>
              <a:t>Continued</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97166"/>
                                        </p:tgtEl>
                                        <p:attrNameLst>
                                          <p:attrName>style.visibility</p:attrName>
                                        </p:attrNameLst>
                                      </p:cBhvr>
                                      <p:to>
                                        <p:strVal val="visible"/>
                                      </p:to>
                                    </p:set>
                                    <p:anim calcmode="lin" valueType="num">
                                      <p:cBhvr additive="base">
                                        <p:cTn id="7" dur="500" fill="hold"/>
                                        <p:tgtEl>
                                          <p:spTgt spid="2097166"/>
                                        </p:tgtEl>
                                        <p:attrNameLst>
                                          <p:attrName>ppt_x</p:attrName>
                                        </p:attrNameLst>
                                      </p:cBhvr>
                                      <p:tavLst>
                                        <p:tav tm="0">
                                          <p:val>
                                            <p:strVal val="#ppt_x"/>
                                          </p:val>
                                        </p:tav>
                                        <p:tav tm="100000">
                                          <p:val>
                                            <p:strVal val="#ppt_x"/>
                                          </p:val>
                                        </p:tav>
                                      </p:tavLst>
                                    </p:anim>
                                    <p:anim calcmode="lin" valueType="num">
                                      <p:cBhvr additive="base">
                                        <p:cTn id="8" dur="500" fill="hold"/>
                                        <p:tgtEl>
                                          <p:spTgt spid="20971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48663">
                                            <p:txEl>
                                              <p:pRg st="1" end="1"/>
                                            </p:txEl>
                                          </p:spTgt>
                                        </p:tgtEl>
                                        <p:attrNameLst>
                                          <p:attrName>style.visibility</p:attrName>
                                        </p:attrNameLst>
                                      </p:cBhvr>
                                      <p:to>
                                        <p:strVal val="visible"/>
                                      </p:to>
                                    </p:set>
                                    <p:anim calcmode="lin" valueType="num">
                                      <p:cBhvr additive="base">
                                        <p:cTn id="13" dur="500" fill="hold"/>
                                        <p:tgtEl>
                                          <p:spTgt spid="10486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6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Content Placeholder 2"/>
          <p:cNvSpPr>
            <a:spLocks noGrp="1"/>
          </p:cNvSpPr>
          <p:nvPr>
            <p:ph idx="1"/>
          </p:nvPr>
        </p:nvSpPr>
        <p:spPr>
          <a:xfrm>
            <a:off x="2286000" y="685800"/>
            <a:ext cx="7924800" cy="4480560"/>
          </a:xfrm>
        </p:spPr>
        <p:txBody>
          <a:bodyPr>
            <a:normAutofit lnSpcReduction="10000"/>
          </a:bodyPr>
          <a:lstStyle/>
          <a:p>
            <a:pPr marL="137160" indent="0">
              <a:buNone/>
            </a:pPr>
            <a:r>
              <a:rPr lang="en-US" altLang="en-US" sz="3200" b="1" dirty="0">
                <a:solidFill>
                  <a:srgbClr val="FF0000"/>
                </a:solidFill>
              </a:rPr>
              <a:t>Circulation:</a:t>
            </a:r>
            <a:endParaRPr lang="en-US" altLang="en-US" sz="3200" b="1" dirty="0">
              <a:solidFill>
                <a:srgbClr val="FF0000"/>
              </a:solidFill>
            </a:endParaRPr>
          </a:p>
          <a:p>
            <a:pPr marL="137160" indent="0">
              <a:buNone/>
            </a:pPr>
            <a:endParaRPr lang="en-US" altLang="en-US" sz="3200" dirty="0"/>
          </a:p>
          <a:p>
            <a:pPr>
              <a:buFont typeface="Wingdings" panose="05000000000000000000" pitchFamily="2" charset="2"/>
              <a:buChar char="ü"/>
            </a:pPr>
            <a:r>
              <a:rPr lang="en-US" altLang="en-US" sz="3200" dirty="0"/>
              <a:t> </a:t>
            </a:r>
            <a:r>
              <a:rPr lang="en-US" altLang="en-US" dirty="0"/>
              <a:t>Check for signs of life: normal skin colour,</a:t>
            </a:r>
            <a:endParaRPr lang="en-US" altLang="en-US" dirty="0"/>
          </a:p>
          <a:p>
            <a:pPr>
              <a:buFont typeface="Arial" panose="02080604020202020204" pitchFamily="34" charset="0"/>
              <a:buNone/>
            </a:pPr>
            <a:r>
              <a:rPr lang="en-US" altLang="en-US" dirty="0"/>
              <a:t>    Temperature, movements or a pulse if</a:t>
            </a:r>
            <a:endParaRPr lang="en-US" altLang="en-US" dirty="0"/>
          </a:p>
          <a:p>
            <a:pPr>
              <a:buFont typeface="Arial" panose="02080604020202020204" pitchFamily="34" charset="0"/>
              <a:buNone/>
            </a:pPr>
            <a:r>
              <a:rPr lang="en-US" altLang="en-US" dirty="0"/>
              <a:t>    you can(10 seconds)</a:t>
            </a:r>
            <a:endParaRPr lang="en-US" altLang="en-US" dirty="0"/>
          </a:p>
          <a:p>
            <a:pPr>
              <a:buFont typeface="Wingdings" panose="05000000000000000000" pitchFamily="2" charset="2"/>
              <a:buChar char="ü"/>
            </a:pPr>
            <a:r>
              <a:rPr lang="en-US" altLang="en-US" dirty="0"/>
              <a:t>Check for signs of severe</a:t>
            </a:r>
            <a:endParaRPr lang="en-US" altLang="en-US" dirty="0"/>
          </a:p>
          <a:p>
            <a:pPr>
              <a:buFont typeface="Arial" panose="02080604020202020204" pitchFamily="34" charset="0"/>
              <a:buNone/>
            </a:pPr>
            <a:r>
              <a:rPr lang="en-US" altLang="en-US" dirty="0"/>
              <a:t>  bleeding and stop it if </a:t>
            </a:r>
            <a:endParaRPr lang="en-US" altLang="en-US" dirty="0"/>
          </a:p>
          <a:p>
            <a:pPr>
              <a:buFont typeface="Arial" panose="02080604020202020204" pitchFamily="34" charset="0"/>
              <a:buNone/>
            </a:pPr>
            <a:r>
              <a:rPr lang="en-US" altLang="en-US" dirty="0"/>
              <a:t>   you can</a:t>
            </a:r>
            <a:endParaRPr lang="en-US" altLang="en-US" dirty="0"/>
          </a:p>
          <a:p>
            <a:endParaRPr lang="en-US" dirty="0"/>
          </a:p>
        </p:txBody>
      </p:sp>
      <p:pic>
        <p:nvPicPr>
          <p:cNvPr id="2097167" name="Picture 3"/>
          <p:cNvPicPr>
            <a:picLocks noChangeAspect="1"/>
          </p:cNvPicPr>
          <p:nvPr/>
        </p:nvPicPr>
        <p:blipFill>
          <a:blip r:embed="rId1"/>
          <a:srcRect/>
          <a:stretch>
            <a:fillRect/>
          </a:stretch>
        </p:blipFill>
        <p:spPr>
          <a:xfrm>
            <a:off x="6477000" y="3200400"/>
            <a:ext cx="3200400" cy="2945802"/>
          </a:xfrm>
          <a:prstGeom prst="rect">
            <a:avLst/>
          </a:prstGeom>
          <a:noFill/>
          <a:ln>
            <a:noFill/>
          </a:ln>
        </p:spPr>
      </p:pic>
      <p:sp>
        <p:nvSpPr>
          <p:cNvPr id="1048666" name="Rectangle 4"/>
          <p:cNvSpPr/>
          <p:nvPr/>
        </p:nvSpPr>
        <p:spPr>
          <a:xfrm>
            <a:off x="4519663" y="6324600"/>
            <a:ext cx="1124218" cy="369332"/>
          </a:xfrm>
          <a:prstGeom prst="rect">
            <a:avLst/>
          </a:prstGeom>
        </p:spPr>
        <p:txBody>
          <a:bodyPr wrap="none">
            <a:spAutoFit/>
          </a:bodyPr>
          <a:lstStyle/>
          <a:p>
            <a:pPr algn="r"/>
            <a:r>
              <a:rPr lang="en-US" altLang="en-US" dirty="0"/>
              <a:t>Continued</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97167"/>
                                        </p:tgtEl>
                                        <p:attrNameLst>
                                          <p:attrName>style.visibility</p:attrName>
                                        </p:attrNameLst>
                                      </p:cBhvr>
                                      <p:to>
                                        <p:strVal val="visible"/>
                                      </p:to>
                                    </p:set>
                                    <p:anim calcmode="lin" valueType="num">
                                      <p:cBhvr additive="base">
                                        <p:cTn id="7" dur="500" fill="hold"/>
                                        <p:tgtEl>
                                          <p:spTgt spid="2097167"/>
                                        </p:tgtEl>
                                        <p:attrNameLst>
                                          <p:attrName>ppt_x</p:attrName>
                                        </p:attrNameLst>
                                      </p:cBhvr>
                                      <p:tavLst>
                                        <p:tav tm="0">
                                          <p:val>
                                            <p:strVal val="#ppt_x"/>
                                          </p:val>
                                        </p:tav>
                                        <p:tav tm="100000">
                                          <p:val>
                                            <p:strVal val="#ppt_x"/>
                                          </p:val>
                                        </p:tav>
                                      </p:tavLst>
                                    </p:anim>
                                    <p:anim calcmode="lin" valueType="num">
                                      <p:cBhvr additive="base">
                                        <p:cTn id="8" dur="500" fill="hold"/>
                                        <p:tgtEl>
                                          <p:spTgt spid="209716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8665">
                                            <p:txEl>
                                              <p:pRg st="0" end="0"/>
                                            </p:txEl>
                                          </p:spTgt>
                                        </p:tgtEl>
                                        <p:attrNameLst>
                                          <p:attrName>style.visibility</p:attrName>
                                        </p:attrNameLst>
                                      </p:cBhvr>
                                      <p:to>
                                        <p:strVal val="visible"/>
                                      </p:to>
                                    </p:set>
                                    <p:anim calcmode="lin" valueType="num">
                                      <p:cBhvr additive="base">
                                        <p:cTn id="13" dur="500" fill="hold"/>
                                        <p:tgtEl>
                                          <p:spTgt spid="104866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6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8665">
                                            <p:txEl>
                                              <p:pRg st="2" end="2"/>
                                            </p:txEl>
                                          </p:spTgt>
                                        </p:tgtEl>
                                        <p:attrNameLst>
                                          <p:attrName>style.visibility</p:attrName>
                                        </p:attrNameLst>
                                      </p:cBhvr>
                                      <p:to>
                                        <p:strVal val="visible"/>
                                      </p:to>
                                    </p:set>
                                    <p:anim calcmode="lin" valueType="num">
                                      <p:cBhvr additive="base">
                                        <p:cTn id="19" dur="500" fill="hold"/>
                                        <p:tgtEl>
                                          <p:spTgt spid="104866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6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8665">
                                            <p:txEl>
                                              <p:pRg st="3" end="3"/>
                                            </p:txEl>
                                          </p:spTgt>
                                        </p:tgtEl>
                                        <p:attrNameLst>
                                          <p:attrName>style.visibility</p:attrName>
                                        </p:attrNameLst>
                                      </p:cBhvr>
                                      <p:to>
                                        <p:strVal val="visible"/>
                                      </p:to>
                                    </p:set>
                                    <p:anim calcmode="lin" valueType="num">
                                      <p:cBhvr additive="base">
                                        <p:cTn id="25" dur="500" fill="hold"/>
                                        <p:tgtEl>
                                          <p:spTgt spid="104866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66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8665">
                                            <p:txEl>
                                              <p:pRg st="4" end="4"/>
                                            </p:txEl>
                                          </p:spTgt>
                                        </p:tgtEl>
                                        <p:attrNameLst>
                                          <p:attrName>style.visibility</p:attrName>
                                        </p:attrNameLst>
                                      </p:cBhvr>
                                      <p:to>
                                        <p:strVal val="visible"/>
                                      </p:to>
                                    </p:set>
                                    <p:anim calcmode="lin" valueType="num">
                                      <p:cBhvr additive="base">
                                        <p:cTn id="31" dur="500" fill="hold"/>
                                        <p:tgtEl>
                                          <p:spTgt spid="104866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66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48665">
                                            <p:txEl>
                                              <p:pRg st="5" end="5"/>
                                            </p:txEl>
                                          </p:spTgt>
                                        </p:tgtEl>
                                        <p:attrNameLst>
                                          <p:attrName>style.visibility</p:attrName>
                                        </p:attrNameLst>
                                      </p:cBhvr>
                                      <p:to>
                                        <p:strVal val="visible"/>
                                      </p:to>
                                    </p:set>
                                    <p:anim calcmode="lin" valueType="num">
                                      <p:cBhvr additive="base">
                                        <p:cTn id="37" dur="500" fill="hold"/>
                                        <p:tgtEl>
                                          <p:spTgt spid="104866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66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48665">
                                            <p:txEl>
                                              <p:pRg st="6" end="6"/>
                                            </p:txEl>
                                          </p:spTgt>
                                        </p:tgtEl>
                                        <p:attrNameLst>
                                          <p:attrName>style.visibility</p:attrName>
                                        </p:attrNameLst>
                                      </p:cBhvr>
                                      <p:to>
                                        <p:strVal val="visible"/>
                                      </p:to>
                                    </p:set>
                                    <p:anim calcmode="lin" valueType="num">
                                      <p:cBhvr additive="base">
                                        <p:cTn id="43" dur="500" fill="hold"/>
                                        <p:tgtEl>
                                          <p:spTgt spid="104866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4866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48665">
                                            <p:txEl>
                                              <p:pRg st="7" end="7"/>
                                            </p:txEl>
                                          </p:spTgt>
                                        </p:tgtEl>
                                        <p:attrNameLst>
                                          <p:attrName>style.visibility</p:attrName>
                                        </p:attrNameLst>
                                      </p:cBhvr>
                                      <p:to>
                                        <p:strVal val="visible"/>
                                      </p:to>
                                    </p:set>
                                    <p:anim calcmode="lin" valueType="num">
                                      <p:cBhvr additive="base">
                                        <p:cTn id="49" dur="500" fill="hold"/>
                                        <p:tgtEl>
                                          <p:spTgt spid="104866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4866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8" name="Content Placeholder 5" descr="drabc"/>
          <p:cNvPicPr>
            <a:picLocks noGrp="1"/>
          </p:cNvPicPr>
          <p:nvPr>
            <p:ph idx="1"/>
          </p:nvPr>
        </p:nvPicPr>
        <p:blipFill rotWithShape="1">
          <a:blip r:embed="rId1"/>
          <a:srcRect l="695" t="404" r="1551" b="75713"/>
          <a:stretch>
            <a:fillRect/>
          </a:stretch>
        </p:blipFill>
        <p:spPr bwMode="auto">
          <a:xfrm>
            <a:off x="1662546" y="235528"/>
            <a:ext cx="4170219" cy="2761425"/>
          </a:xfrm>
          <a:prstGeom prst="rect">
            <a:avLst/>
          </a:prstGeom>
          <a:noFill/>
          <a:ln>
            <a:noFill/>
          </a:ln>
          <a:effectLst/>
        </p:spPr>
      </p:pic>
      <p:pic>
        <p:nvPicPr>
          <p:cNvPr id="2097169" name="Picture 6" descr="drabc"/>
          <p:cNvPicPr/>
          <p:nvPr/>
        </p:nvPicPr>
        <p:blipFill rotWithShape="1">
          <a:blip r:embed="rId1"/>
          <a:srcRect t="25521" r="2737" b="50884"/>
          <a:stretch>
            <a:fillRect/>
          </a:stretch>
        </p:blipFill>
        <p:spPr bwMode="auto">
          <a:xfrm>
            <a:off x="6206837" y="190632"/>
            <a:ext cx="4128655" cy="2806320"/>
          </a:xfrm>
          <a:prstGeom prst="rect">
            <a:avLst/>
          </a:prstGeom>
          <a:noFill/>
          <a:ln>
            <a:noFill/>
          </a:ln>
          <a:effectLst/>
        </p:spPr>
      </p:pic>
      <p:pic>
        <p:nvPicPr>
          <p:cNvPr id="2097170" name="Picture 7" descr="drabc"/>
          <p:cNvPicPr/>
          <p:nvPr/>
        </p:nvPicPr>
        <p:blipFill rotWithShape="1">
          <a:blip r:embed="rId1"/>
          <a:srcRect l="-1660" t="50282" r="2308" b="25728"/>
          <a:stretch>
            <a:fillRect/>
          </a:stretch>
        </p:blipFill>
        <p:spPr bwMode="auto">
          <a:xfrm>
            <a:off x="1631504" y="3536704"/>
            <a:ext cx="4211782" cy="2719286"/>
          </a:xfrm>
          <a:prstGeom prst="rect">
            <a:avLst/>
          </a:prstGeom>
          <a:noFill/>
          <a:ln>
            <a:noFill/>
          </a:ln>
          <a:effectLst/>
        </p:spPr>
      </p:pic>
      <p:pic>
        <p:nvPicPr>
          <p:cNvPr id="2097171" name="Picture 8" descr="drabc"/>
          <p:cNvPicPr/>
          <p:nvPr/>
        </p:nvPicPr>
        <p:blipFill rotWithShape="1">
          <a:blip r:embed="rId1"/>
          <a:srcRect t="75520" r="2084" b="1043"/>
          <a:stretch>
            <a:fillRect/>
          </a:stretch>
        </p:blipFill>
        <p:spPr bwMode="auto">
          <a:xfrm>
            <a:off x="6206836" y="3501008"/>
            <a:ext cx="4065629" cy="2754982"/>
          </a:xfrm>
          <a:prstGeom prst="rect">
            <a:avLst/>
          </a:prstGeom>
          <a:noFill/>
          <a:ln>
            <a:noFill/>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highlight>
                  <a:srgbClr val="FFFF00"/>
                </a:highlight>
              </a:rPr>
              <a:t>Module outcomes-</a:t>
            </a:r>
            <a:endParaRPr lang="x-none" dirty="0">
              <a:highlight>
                <a:srgbClr val="FFFF00"/>
              </a:highlight>
            </a:endParaRPr>
          </a:p>
        </p:txBody>
      </p:sp>
      <p:sp>
        <p:nvSpPr>
          <p:cNvPr id="3" name="Content Placeholder 2"/>
          <p:cNvSpPr>
            <a:spLocks noGrp="1"/>
          </p:cNvSpPr>
          <p:nvPr>
            <p:ph idx="1"/>
          </p:nvPr>
        </p:nvSpPr>
        <p:spPr/>
        <p:txBody>
          <a:bodyPr>
            <a:normAutofit fontScale="92500" lnSpcReduction="10000"/>
          </a:bodyPr>
          <a:lstStyle/>
          <a:p>
            <a:r>
              <a:rPr lang="en-US" dirty="0"/>
              <a:t>Utilize concepts and principles of first Aid in provision of personalized client care</a:t>
            </a:r>
            <a:endParaRPr lang="en-US" dirty="0"/>
          </a:p>
          <a:p>
            <a:r>
              <a:rPr lang="en-US" dirty="0"/>
              <a:t>Utilize techniques of safe use of body mechanics in patient care</a:t>
            </a:r>
            <a:endParaRPr lang="en-US" dirty="0"/>
          </a:p>
          <a:p>
            <a:r>
              <a:rPr lang="en-US" dirty="0"/>
              <a:t>Apply skills in basic emergency procedures</a:t>
            </a:r>
            <a:endParaRPr lang="en-US" dirty="0"/>
          </a:p>
          <a:p>
            <a:r>
              <a:rPr lang="en-US" b="1" dirty="0"/>
              <a:t>MODULE CONTENT</a:t>
            </a:r>
            <a:endParaRPr lang="en-US" b="1" dirty="0"/>
          </a:p>
          <a:p>
            <a:r>
              <a:rPr lang="en-US" dirty="0"/>
              <a:t>Concepts and principles in first aid</a:t>
            </a:r>
            <a:endParaRPr lang="en-US" dirty="0"/>
          </a:p>
          <a:p>
            <a:r>
              <a:rPr lang="en-US" dirty="0"/>
              <a:t>Safe use of body mechanics</a:t>
            </a:r>
            <a:endParaRPr lang="en-US" dirty="0"/>
          </a:p>
          <a:p>
            <a:r>
              <a:rPr lang="en-US" dirty="0"/>
              <a:t>Basic emergency procedures</a:t>
            </a:r>
            <a:endParaRPr lang="x-none"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Content Placeholder 3"/>
          <p:cNvSpPr>
            <a:spLocks noGrp="1"/>
          </p:cNvSpPr>
          <p:nvPr>
            <p:ph idx="1"/>
          </p:nvPr>
        </p:nvSpPr>
        <p:spPr>
          <a:xfrm>
            <a:off x="1981200" y="533400"/>
            <a:ext cx="8229600" cy="5775960"/>
          </a:xfrm>
          <a:solidFill>
            <a:schemeClr val="bg1"/>
          </a:solidFill>
        </p:spPr>
        <p:txBody>
          <a:bodyPr>
            <a:normAutofit fontScale="87372" lnSpcReduction="20000"/>
          </a:bodyPr>
          <a:lstStyle/>
          <a:p>
            <a:pPr lvl="1">
              <a:buNone/>
            </a:pPr>
            <a:r>
              <a:rPr lang="en-US" sz="4300" b="1" dirty="0">
                <a:solidFill>
                  <a:srgbClr val="FF3300"/>
                </a:solidFill>
              </a:rPr>
              <a:t>CASUALTY MANAGEMENT</a:t>
            </a:r>
            <a:endParaRPr lang="en-US" sz="4300" b="1" dirty="0">
              <a:solidFill>
                <a:srgbClr val="FF3300"/>
              </a:solidFill>
            </a:endParaRPr>
          </a:p>
          <a:p>
            <a:pPr lvl="1">
              <a:buFont typeface="Wingdings" panose="05000000000000000000" pitchFamily="2" charset="2"/>
              <a:buChar char="q"/>
            </a:pPr>
            <a:r>
              <a:rPr lang="en-US" sz="4000" b="1" dirty="0">
                <a:solidFill>
                  <a:srgbClr val="C00000"/>
                </a:solidFill>
              </a:rPr>
              <a:t>SECONDARY SURVEY: </a:t>
            </a:r>
            <a:r>
              <a:rPr lang="en-US" sz="3900" b="1" dirty="0"/>
              <a:t>Secondary assessment of casualty to check on other injuries </a:t>
            </a:r>
            <a:r>
              <a:rPr lang="en-US" sz="4000" b="1" dirty="0"/>
              <a:t>.(Top to toe survey)</a:t>
            </a:r>
            <a:endParaRPr lang="en-US" sz="4000" b="1" dirty="0"/>
          </a:p>
          <a:p>
            <a:pPr lvl="1">
              <a:buFont typeface="Wingdings" panose="05000000000000000000" pitchFamily="2" charset="2"/>
              <a:buChar char="v"/>
            </a:pPr>
            <a:r>
              <a:rPr lang="en-US" sz="4000" b="1" dirty="0">
                <a:solidFill>
                  <a:srgbClr val="FF0000"/>
                </a:solidFill>
              </a:rPr>
              <a:t>S</a:t>
            </a:r>
            <a:r>
              <a:rPr lang="en-US" sz="4000" b="1" dirty="0"/>
              <a:t>igns &amp; symptoms </a:t>
            </a:r>
            <a:endParaRPr lang="en-US" sz="4000" b="1" dirty="0"/>
          </a:p>
          <a:p>
            <a:pPr lvl="1">
              <a:buFont typeface="Wingdings" panose="05000000000000000000" pitchFamily="2" charset="2"/>
              <a:buChar char="v"/>
            </a:pPr>
            <a:r>
              <a:rPr lang="en-US" sz="4000" b="1" dirty="0">
                <a:solidFill>
                  <a:srgbClr val="FF0000"/>
                </a:solidFill>
              </a:rPr>
              <a:t>A</a:t>
            </a:r>
            <a:r>
              <a:rPr lang="en-US" sz="4000" b="1" dirty="0"/>
              <a:t>llergies</a:t>
            </a:r>
            <a:endParaRPr lang="en-US" sz="4000" b="1" dirty="0"/>
          </a:p>
          <a:p>
            <a:pPr lvl="1">
              <a:buFont typeface="Wingdings" panose="05000000000000000000" pitchFamily="2" charset="2"/>
              <a:buChar char="v"/>
            </a:pPr>
            <a:r>
              <a:rPr lang="en-US" sz="4000" b="1" dirty="0">
                <a:solidFill>
                  <a:srgbClr val="FF0000"/>
                </a:solidFill>
              </a:rPr>
              <a:t>M</a:t>
            </a:r>
            <a:r>
              <a:rPr lang="en-US" sz="4000" b="1" dirty="0"/>
              <a:t>edical history</a:t>
            </a:r>
            <a:endParaRPr lang="en-US" sz="4000" b="1" dirty="0"/>
          </a:p>
          <a:p>
            <a:pPr lvl="1">
              <a:buFont typeface="Wingdings" panose="05000000000000000000" pitchFamily="2" charset="2"/>
              <a:buChar char="v"/>
            </a:pPr>
            <a:r>
              <a:rPr lang="en-US" sz="4000" b="1" dirty="0">
                <a:solidFill>
                  <a:srgbClr val="FF0000"/>
                </a:solidFill>
              </a:rPr>
              <a:t>P</a:t>
            </a:r>
            <a:r>
              <a:rPr lang="en-US" sz="4000" b="1" dirty="0"/>
              <a:t>revious history</a:t>
            </a:r>
            <a:endParaRPr lang="en-US" sz="4000" b="1" dirty="0"/>
          </a:p>
          <a:p>
            <a:pPr lvl="1">
              <a:buFont typeface="Wingdings" panose="05000000000000000000" pitchFamily="2" charset="2"/>
              <a:buChar char="v"/>
            </a:pPr>
            <a:r>
              <a:rPr lang="en-US" sz="4000" b="1" dirty="0">
                <a:solidFill>
                  <a:srgbClr val="FF0000"/>
                </a:solidFill>
              </a:rPr>
              <a:t>L</a:t>
            </a:r>
            <a:r>
              <a:rPr lang="en-US" sz="4000" b="1" dirty="0"/>
              <a:t>ast oral intake</a:t>
            </a:r>
            <a:endParaRPr lang="en-US" sz="4000" b="1" dirty="0"/>
          </a:p>
          <a:p>
            <a:pPr lvl="1">
              <a:buFont typeface="Wingdings" panose="05000000000000000000" pitchFamily="2" charset="2"/>
              <a:buChar char="v"/>
            </a:pPr>
            <a:r>
              <a:rPr lang="en-US" sz="4000" b="1" dirty="0">
                <a:solidFill>
                  <a:srgbClr val="FF0000"/>
                </a:solidFill>
              </a:rPr>
              <a:t>E</a:t>
            </a:r>
            <a:r>
              <a:rPr lang="en-US" sz="4000" b="1" dirty="0"/>
              <a:t>vent that lead to the occurrence</a:t>
            </a:r>
            <a:endParaRPr lang="en-US" sz="4000" b="1" dirty="0"/>
          </a:p>
          <a:p>
            <a:pPr lvl="1">
              <a:buNone/>
            </a:pPr>
            <a:endParaRPr lang="en-US" sz="4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48672">
                                            <p:txEl>
                                              <p:pRg st="1" end="1"/>
                                            </p:txEl>
                                          </p:spTgt>
                                        </p:tgtEl>
                                        <p:attrNameLst>
                                          <p:attrName>style.visibility</p:attrName>
                                        </p:attrNameLst>
                                      </p:cBhvr>
                                      <p:to>
                                        <p:strVal val="visible"/>
                                      </p:to>
                                    </p:set>
                                    <p:anim calcmode="lin" valueType="num">
                                      <p:cBhvr additive="base">
                                        <p:cTn id="7" dur="500" fill="hold"/>
                                        <p:tgtEl>
                                          <p:spTgt spid="104867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7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48672">
                                            <p:txEl>
                                              <p:pRg st="2" end="2"/>
                                            </p:txEl>
                                          </p:spTgt>
                                        </p:tgtEl>
                                        <p:attrNameLst>
                                          <p:attrName>style.visibility</p:attrName>
                                        </p:attrNameLst>
                                      </p:cBhvr>
                                      <p:to>
                                        <p:strVal val="visible"/>
                                      </p:to>
                                    </p:set>
                                    <p:anim calcmode="lin" valueType="num">
                                      <p:cBhvr additive="base">
                                        <p:cTn id="13" dur="500" fill="hold"/>
                                        <p:tgtEl>
                                          <p:spTgt spid="104867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7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48672">
                                            <p:txEl>
                                              <p:pRg st="3" end="3"/>
                                            </p:txEl>
                                          </p:spTgt>
                                        </p:tgtEl>
                                        <p:attrNameLst>
                                          <p:attrName>style.visibility</p:attrName>
                                        </p:attrNameLst>
                                      </p:cBhvr>
                                      <p:to>
                                        <p:strVal val="visible"/>
                                      </p:to>
                                    </p:set>
                                    <p:anim calcmode="lin" valueType="num">
                                      <p:cBhvr additive="base">
                                        <p:cTn id="19" dur="500" fill="hold"/>
                                        <p:tgtEl>
                                          <p:spTgt spid="104867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7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48672">
                                            <p:txEl>
                                              <p:pRg st="4" end="4"/>
                                            </p:txEl>
                                          </p:spTgt>
                                        </p:tgtEl>
                                        <p:attrNameLst>
                                          <p:attrName>style.visibility</p:attrName>
                                        </p:attrNameLst>
                                      </p:cBhvr>
                                      <p:to>
                                        <p:strVal val="visible"/>
                                      </p:to>
                                    </p:set>
                                    <p:anim calcmode="lin" valueType="num">
                                      <p:cBhvr additive="base">
                                        <p:cTn id="25" dur="500" fill="hold"/>
                                        <p:tgtEl>
                                          <p:spTgt spid="104867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67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48672">
                                            <p:txEl>
                                              <p:pRg st="5" end="5"/>
                                            </p:txEl>
                                          </p:spTgt>
                                        </p:tgtEl>
                                        <p:attrNameLst>
                                          <p:attrName>style.visibility</p:attrName>
                                        </p:attrNameLst>
                                      </p:cBhvr>
                                      <p:to>
                                        <p:strVal val="visible"/>
                                      </p:to>
                                    </p:set>
                                    <p:anim calcmode="lin" valueType="num">
                                      <p:cBhvr additive="base">
                                        <p:cTn id="31" dur="500" fill="hold"/>
                                        <p:tgtEl>
                                          <p:spTgt spid="104867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67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48672">
                                            <p:txEl>
                                              <p:pRg st="6" end="6"/>
                                            </p:txEl>
                                          </p:spTgt>
                                        </p:tgtEl>
                                        <p:attrNameLst>
                                          <p:attrName>style.visibility</p:attrName>
                                        </p:attrNameLst>
                                      </p:cBhvr>
                                      <p:to>
                                        <p:strVal val="visible"/>
                                      </p:to>
                                    </p:set>
                                    <p:anim calcmode="lin" valueType="num">
                                      <p:cBhvr additive="base">
                                        <p:cTn id="37" dur="500" fill="hold"/>
                                        <p:tgtEl>
                                          <p:spTgt spid="104867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67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48672">
                                            <p:txEl>
                                              <p:pRg st="7" end="7"/>
                                            </p:txEl>
                                          </p:spTgt>
                                        </p:tgtEl>
                                        <p:attrNameLst>
                                          <p:attrName>style.visibility</p:attrName>
                                        </p:attrNameLst>
                                      </p:cBhvr>
                                      <p:to>
                                        <p:strVal val="visible"/>
                                      </p:to>
                                    </p:set>
                                    <p:anim calcmode="lin" valueType="num">
                                      <p:cBhvr additive="base">
                                        <p:cTn id="43" dur="500" fill="hold"/>
                                        <p:tgtEl>
                                          <p:spTgt spid="1048672">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4867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Content Placeholder 3"/>
          <p:cNvSpPr>
            <a:spLocks noGrp="1"/>
          </p:cNvSpPr>
          <p:nvPr>
            <p:ph idx="1"/>
          </p:nvPr>
        </p:nvSpPr>
        <p:spPr>
          <a:xfrm>
            <a:off x="1981200" y="533400"/>
            <a:ext cx="8229600" cy="6172200"/>
          </a:xfrm>
          <a:solidFill>
            <a:schemeClr val="bg1"/>
          </a:solidFill>
        </p:spPr>
        <p:txBody>
          <a:bodyPr>
            <a:normAutofit lnSpcReduction="10000"/>
          </a:bodyPr>
          <a:lstStyle/>
          <a:p>
            <a:pPr lvl="1">
              <a:buNone/>
            </a:pPr>
            <a:r>
              <a:rPr lang="en-US" sz="3200" b="1" dirty="0">
                <a:solidFill>
                  <a:srgbClr val="FF0000"/>
                </a:solidFill>
              </a:rPr>
              <a:t>Unconscious casualty management breathing present:</a:t>
            </a:r>
            <a:endParaRPr lang="en-US" sz="3200" b="1" dirty="0">
              <a:solidFill>
                <a:srgbClr val="FF0000"/>
              </a:solidFill>
            </a:endParaRPr>
          </a:p>
          <a:p>
            <a:pPr lvl="1">
              <a:buFont typeface="Wingdings" panose="05000000000000000000" pitchFamily="2" charset="2"/>
              <a:buChar char="v"/>
            </a:pPr>
            <a:r>
              <a:rPr lang="en-US" sz="3200" b="1" dirty="0">
                <a:solidFill>
                  <a:srgbClr val="C00000"/>
                </a:solidFill>
              </a:rPr>
              <a:t>D</a:t>
            </a:r>
            <a:r>
              <a:rPr lang="en-US" sz="3200" b="1" dirty="0"/>
              <a:t>anger</a:t>
            </a:r>
            <a:endParaRPr lang="en-US" sz="3200" b="1" dirty="0"/>
          </a:p>
          <a:p>
            <a:pPr lvl="1">
              <a:buFont typeface="Wingdings" panose="05000000000000000000" pitchFamily="2" charset="2"/>
              <a:buChar char="v"/>
            </a:pPr>
            <a:r>
              <a:rPr lang="en-US" sz="3200" b="1" dirty="0">
                <a:solidFill>
                  <a:srgbClr val="C00000"/>
                </a:solidFill>
              </a:rPr>
              <a:t>R</a:t>
            </a:r>
            <a:r>
              <a:rPr lang="en-US" sz="3200" b="1" dirty="0"/>
              <a:t>esponse</a:t>
            </a:r>
            <a:endParaRPr lang="en-US" sz="3200" b="1" dirty="0"/>
          </a:p>
          <a:p>
            <a:pPr lvl="1">
              <a:buFont typeface="Wingdings" panose="05000000000000000000" pitchFamily="2" charset="2"/>
              <a:buChar char="v"/>
            </a:pPr>
            <a:r>
              <a:rPr lang="en-US" sz="3200" b="1" dirty="0">
                <a:solidFill>
                  <a:srgbClr val="C00000"/>
                </a:solidFill>
              </a:rPr>
              <a:t>H</a:t>
            </a:r>
            <a:r>
              <a:rPr lang="en-US" sz="3200" b="1" dirty="0"/>
              <a:t>elp</a:t>
            </a:r>
            <a:endParaRPr lang="en-US" sz="3200" b="1" dirty="0"/>
          </a:p>
          <a:p>
            <a:pPr lvl="1">
              <a:buFont typeface="Wingdings" panose="05000000000000000000" pitchFamily="2" charset="2"/>
              <a:buChar char="v"/>
            </a:pPr>
            <a:r>
              <a:rPr lang="en-US" sz="3200" b="1" dirty="0">
                <a:solidFill>
                  <a:srgbClr val="C00000"/>
                </a:solidFill>
              </a:rPr>
              <a:t>A</a:t>
            </a:r>
            <a:r>
              <a:rPr lang="en-US" sz="3200" b="1" dirty="0"/>
              <a:t>irway</a:t>
            </a:r>
            <a:endParaRPr lang="en-US" sz="3200" b="1" dirty="0"/>
          </a:p>
          <a:p>
            <a:pPr lvl="1">
              <a:buFont typeface="Wingdings" panose="05000000000000000000" pitchFamily="2" charset="2"/>
              <a:buChar char="v"/>
            </a:pPr>
            <a:r>
              <a:rPr lang="en-US" sz="3200" b="1" dirty="0">
                <a:solidFill>
                  <a:srgbClr val="C00000"/>
                </a:solidFill>
              </a:rPr>
              <a:t>B</a:t>
            </a:r>
            <a:r>
              <a:rPr lang="en-US" sz="3200" b="1" dirty="0"/>
              <a:t>reathing-present</a:t>
            </a:r>
            <a:endParaRPr lang="en-US" sz="3200" b="1" dirty="0"/>
          </a:p>
          <a:p>
            <a:pPr lvl="1">
              <a:buFont typeface="Wingdings" panose="05000000000000000000" pitchFamily="2" charset="2"/>
              <a:buChar char="v"/>
            </a:pPr>
            <a:r>
              <a:rPr lang="en-US" sz="3200" b="1" dirty="0">
                <a:solidFill>
                  <a:srgbClr val="C00000"/>
                </a:solidFill>
              </a:rPr>
              <a:t>C</a:t>
            </a:r>
            <a:r>
              <a:rPr lang="en-US" sz="3200" b="1" dirty="0"/>
              <a:t>irculation</a:t>
            </a:r>
            <a:endParaRPr lang="en-US" sz="3200" b="1" dirty="0"/>
          </a:p>
          <a:p>
            <a:pPr lvl="1">
              <a:buFont typeface="Wingdings" panose="05000000000000000000" pitchFamily="2" charset="2"/>
              <a:buChar char="v"/>
            </a:pPr>
            <a:r>
              <a:rPr lang="en-US" sz="3200" b="1" dirty="0">
                <a:solidFill>
                  <a:srgbClr val="C00000"/>
                </a:solidFill>
              </a:rPr>
              <a:t>R</a:t>
            </a:r>
            <a:r>
              <a:rPr lang="en-US" sz="3200" b="1" dirty="0"/>
              <a:t>ecovery position- Why recovery position?</a:t>
            </a:r>
            <a:endParaRPr lang="en-US" sz="3200" b="1" dirty="0"/>
          </a:p>
          <a:p>
            <a:pPr lvl="1">
              <a:buFont typeface="Wingdings" panose="05000000000000000000" pitchFamily="2" charset="2"/>
              <a:buChar char="v"/>
            </a:pPr>
            <a:endParaRPr lang="en-US" sz="3200" b="1" dirty="0"/>
          </a:p>
          <a:p>
            <a:pPr lvl="1">
              <a:buFont typeface="Wingdings" panose="05000000000000000000" pitchFamily="2" charset="2"/>
              <a:buChar char="v"/>
            </a:pPr>
            <a:endParaRPr lang="en-US" sz="3200" b="1" dirty="0"/>
          </a:p>
          <a:p>
            <a:pPr marL="585470" lvl="1" indent="0">
              <a:buNone/>
            </a:pPr>
            <a:endParaRPr lang="en-US" sz="3200" b="1" dirty="0"/>
          </a:p>
          <a:p>
            <a:pPr lvl="2">
              <a:buFont typeface="Wingdings" panose="05000000000000000000" pitchFamily="2" charset="2"/>
              <a:buChar char="v"/>
            </a:pPr>
            <a:endParaRPr lang="en-US" sz="4700" b="1" i="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48673">
                                            <p:txEl>
                                              <p:pRg st="1" end="1"/>
                                            </p:txEl>
                                          </p:spTgt>
                                        </p:tgtEl>
                                        <p:attrNameLst>
                                          <p:attrName>style.visibility</p:attrName>
                                        </p:attrNameLst>
                                      </p:cBhvr>
                                      <p:to>
                                        <p:strVal val="visible"/>
                                      </p:to>
                                    </p:set>
                                    <p:anim calcmode="lin" valueType="num">
                                      <p:cBhvr additive="base">
                                        <p:cTn id="7" dur="500" fill="hold"/>
                                        <p:tgtEl>
                                          <p:spTgt spid="104867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7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48673">
                                            <p:txEl>
                                              <p:pRg st="2" end="2"/>
                                            </p:txEl>
                                          </p:spTgt>
                                        </p:tgtEl>
                                        <p:attrNameLst>
                                          <p:attrName>style.visibility</p:attrName>
                                        </p:attrNameLst>
                                      </p:cBhvr>
                                      <p:to>
                                        <p:strVal val="visible"/>
                                      </p:to>
                                    </p:set>
                                    <p:anim calcmode="lin" valueType="num">
                                      <p:cBhvr additive="base">
                                        <p:cTn id="13" dur="500" fill="hold"/>
                                        <p:tgtEl>
                                          <p:spTgt spid="104867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7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48673">
                                            <p:txEl>
                                              <p:pRg st="3" end="3"/>
                                            </p:txEl>
                                          </p:spTgt>
                                        </p:tgtEl>
                                        <p:attrNameLst>
                                          <p:attrName>style.visibility</p:attrName>
                                        </p:attrNameLst>
                                      </p:cBhvr>
                                      <p:to>
                                        <p:strVal val="visible"/>
                                      </p:to>
                                    </p:set>
                                    <p:anim calcmode="lin" valueType="num">
                                      <p:cBhvr additive="base">
                                        <p:cTn id="19" dur="500" fill="hold"/>
                                        <p:tgtEl>
                                          <p:spTgt spid="104867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7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48673">
                                            <p:txEl>
                                              <p:pRg st="4" end="4"/>
                                            </p:txEl>
                                          </p:spTgt>
                                        </p:tgtEl>
                                        <p:attrNameLst>
                                          <p:attrName>style.visibility</p:attrName>
                                        </p:attrNameLst>
                                      </p:cBhvr>
                                      <p:to>
                                        <p:strVal val="visible"/>
                                      </p:to>
                                    </p:set>
                                    <p:anim calcmode="lin" valueType="num">
                                      <p:cBhvr additive="base">
                                        <p:cTn id="25" dur="500" fill="hold"/>
                                        <p:tgtEl>
                                          <p:spTgt spid="104867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67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48673">
                                            <p:txEl>
                                              <p:pRg st="5" end="5"/>
                                            </p:txEl>
                                          </p:spTgt>
                                        </p:tgtEl>
                                        <p:attrNameLst>
                                          <p:attrName>style.visibility</p:attrName>
                                        </p:attrNameLst>
                                      </p:cBhvr>
                                      <p:to>
                                        <p:strVal val="visible"/>
                                      </p:to>
                                    </p:set>
                                    <p:anim calcmode="lin" valueType="num">
                                      <p:cBhvr additive="base">
                                        <p:cTn id="31" dur="500" fill="hold"/>
                                        <p:tgtEl>
                                          <p:spTgt spid="104867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67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48673">
                                            <p:txEl>
                                              <p:pRg st="6" end="6"/>
                                            </p:txEl>
                                          </p:spTgt>
                                        </p:tgtEl>
                                        <p:attrNameLst>
                                          <p:attrName>style.visibility</p:attrName>
                                        </p:attrNameLst>
                                      </p:cBhvr>
                                      <p:to>
                                        <p:strVal val="visible"/>
                                      </p:to>
                                    </p:set>
                                    <p:anim calcmode="lin" valueType="num">
                                      <p:cBhvr additive="base">
                                        <p:cTn id="37" dur="500" fill="hold"/>
                                        <p:tgtEl>
                                          <p:spTgt spid="104867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67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48673">
                                            <p:txEl>
                                              <p:pRg st="7" end="7"/>
                                            </p:txEl>
                                          </p:spTgt>
                                        </p:tgtEl>
                                        <p:attrNameLst>
                                          <p:attrName>style.visibility</p:attrName>
                                        </p:attrNameLst>
                                      </p:cBhvr>
                                      <p:to>
                                        <p:strVal val="visible"/>
                                      </p:to>
                                    </p:set>
                                    <p:anim calcmode="lin" valueType="num">
                                      <p:cBhvr additive="base">
                                        <p:cTn id="43" dur="500" fill="hold"/>
                                        <p:tgtEl>
                                          <p:spTgt spid="104867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4867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Content Placeholder 6"/>
          <p:cNvSpPr>
            <a:spLocks noGrp="1"/>
          </p:cNvSpPr>
          <p:nvPr>
            <p:ph idx="1"/>
          </p:nvPr>
        </p:nvSpPr>
        <p:spPr>
          <a:xfrm>
            <a:off x="2362200" y="685800"/>
            <a:ext cx="7848600" cy="5486400"/>
          </a:xfrm>
        </p:spPr>
        <p:txBody>
          <a:bodyPr/>
          <a:lstStyle/>
          <a:p>
            <a:pPr>
              <a:buFont typeface="Arial" panose="02080604020202020204" pitchFamily="34" charset="0"/>
              <a:buNone/>
            </a:pPr>
            <a:r>
              <a:rPr lang="en-US" altLang="en-US" b="1" dirty="0">
                <a:solidFill>
                  <a:srgbClr val="DA1F28"/>
                </a:solidFill>
              </a:rPr>
              <a:t>Aim</a:t>
            </a:r>
            <a:r>
              <a:rPr lang="en-US" altLang="en-US" dirty="0">
                <a:solidFill>
                  <a:srgbClr val="DA1F28"/>
                </a:solidFill>
              </a:rPr>
              <a:t> </a:t>
            </a:r>
            <a:r>
              <a:rPr lang="en-US" altLang="en-US" dirty="0"/>
              <a:t>: is to maintain an open airway</a:t>
            </a:r>
            <a:endParaRPr lang="en-US" altLang="en-US" dirty="0"/>
          </a:p>
          <a:p>
            <a:pPr>
              <a:buFont typeface="Arial" panose="02080604020202020204" pitchFamily="34" charset="0"/>
              <a:buNone/>
            </a:pPr>
            <a:r>
              <a:rPr lang="en-US" altLang="en-US" dirty="0"/>
              <a:t> </a:t>
            </a:r>
            <a:r>
              <a:rPr lang="en-US" altLang="en-US" b="1" dirty="0">
                <a:solidFill>
                  <a:srgbClr val="DA1F28"/>
                </a:solidFill>
              </a:rPr>
              <a:t>Management</a:t>
            </a:r>
            <a:r>
              <a:rPr lang="en-US" altLang="en-US" dirty="0"/>
              <a:t>: Turn to Recovery Position </a:t>
            </a:r>
            <a:endParaRPr lang="en-US" altLang="en-US" dirty="0"/>
          </a:p>
          <a:p>
            <a:endParaRPr lang="en-US" dirty="0"/>
          </a:p>
        </p:txBody>
      </p:sp>
      <p:pic>
        <p:nvPicPr>
          <p:cNvPr id="2097178" name="Picture 7"/>
          <p:cNvPicPr>
            <a:picLocks noChangeAspect="1"/>
          </p:cNvPicPr>
          <p:nvPr/>
        </p:nvPicPr>
        <p:blipFill>
          <a:blip r:embed="rId1"/>
          <a:srcRect/>
          <a:stretch>
            <a:fillRect/>
          </a:stretch>
        </p:blipFill>
        <p:spPr>
          <a:xfrm>
            <a:off x="3657600" y="1752600"/>
            <a:ext cx="4724400" cy="4114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97178"/>
                                        </p:tgtEl>
                                        <p:attrNameLst>
                                          <p:attrName>style.visibility</p:attrName>
                                        </p:attrNameLst>
                                      </p:cBhvr>
                                      <p:to>
                                        <p:strVal val="visible"/>
                                      </p:to>
                                    </p:set>
                                    <p:anim calcmode="lin" valueType="num">
                                      <p:cBhvr additive="base">
                                        <p:cTn id="7" dur="500" fill="hold"/>
                                        <p:tgtEl>
                                          <p:spTgt spid="2097178"/>
                                        </p:tgtEl>
                                        <p:attrNameLst>
                                          <p:attrName>ppt_x</p:attrName>
                                        </p:attrNameLst>
                                      </p:cBhvr>
                                      <p:tavLst>
                                        <p:tav tm="0">
                                          <p:val>
                                            <p:strVal val="#ppt_x"/>
                                          </p:val>
                                        </p:tav>
                                        <p:tav tm="100000">
                                          <p:val>
                                            <p:strVal val="#ppt_x"/>
                                          </p:val>
                                        </p:tav>
                                      </p:tavLst>
                                    </p:anim>
                                    <p:anim calcmode="lin" valueType="num">
                                      <p:cBhvr additive="base">
                                        <p:cTn id="8" dur="500" fill="hold"/>
                                        <p:tgtEl>
                                          <p:spTgt spid="20971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Content Placeholder 3"/>
          <p:cNvSpPr>
            <a:spLocks noGrp="1"/>
          </p:cNvSpPr>
          <p:nvPr>
            <p:ph idx="1"/>
          </p:nvPr>
        </p:nvSpPr>
        <p:spPr>
          <a:xfrm>
            <a:off x="1004551" y="592428"/>
            <a:ext cx="10483403" cy="6113172"/>
          </a:xfrm>
          <a:solidFill>
            <a:schemeClr val="bg1"/>
          </a:solidFill>
        </p:spPr>
        <p:txBody>
          <a:bodyPr>
            <a:normAutofit/>
          </a:bodyPr>
          <a:lstStyle/>
          <a:p>
            <a:pPr lvl="1">
              <a:buNone/>
            </a:pPr>
            <a:r>
              <a:rPr lang="en-US" sz="3200" b="1" dirty="0">
                <a:solidFill>
                  <a:srgbClr val="FF0000"/>
                </a:solidFill>
              </a:rPr>
              <a:t>Unconscious casualty management breathing  Absent</a:t>
            </a:r>
            <a:r>
              <a:rPr lang="en-US" sz="3200" b="1" dirty="0">
                <a:solidFill>
                  <a:srgbClr val="FFFF00"/>
                </a:solidFill>
              </a:rPr>
              <a:t>:</a:t>
            </a:r>
            <a:endParaRPr lang="en-US" sz="3200" b="1" dirty="0">
              <a:solidFill>
                <a:srgbClr val="FFFF00"/>
              </a:solidFill>
            </a:endParaRPr>
          </a:p>
          <a:p>
            <a:pPr lvl="1">
              <a:buNone/>
            </a:pPr>
            <a:r>
              <a:rPr lang="en-US" sz="3600" b="1" dirty="0">
                <a:solidFill>
                  <a:srgbClr val="C00000"/>
                </a:solidFill>
              </a:rPr>
              <a:t>CARDIO PULMONARY RESUSCITATION (C.P.R)</a:t>
            </a:r>
            <a:endParaRPr lang="en-US" sz="3600" b="1" dirty="0">
              <a:solidFill>
                <a:srgbClr val="C00000"/>
              </a:solidFill>
            </a:endParaRPr>
          </a:p>
          <a:p>
            <a:pPr lvl="1">
              <a:buFont typeface="Wingdings" panose="05000000000000000000" pitchFamily="2" charset="2"/>
              <a:buChar char="v"/>
            </a:pPr>
            <a:r>
              <a:rPr lang="en-US" sz="3200" b="1" dirty="0"/>
              <a:t>Involves compressing the centre of chest with your hand( 30 C.C)</a:t>
            </a:r>
            <a:endParaRPr lang="en-US" sz="3200" b="1" dirty="0"/>
          </a:p>
          <a:p>
            <a:pPr lvl="1">
              <a:buFont typeface="Wingdings" panose="05000000000000000000" pitchFamily="2" charset="2"/>
              <a:buChar char="v"/>
            </a:pPr>
            <a:r>
              <a:rPr lang="en-US" sz="3200" b="1" dirty="0"/>
              <a:t>And giving artificial ventilation with your mouth(2 R.B)</a:t>
            </a:r>
            <a:endParaRPr lang="en-US" sz="3200" b="1" dirty="0"/>
          </a:p>
          <a:p>
            <a:pPr lvl="1">
              <a:buNone/>
            </a:pPr>
            <a:endParaRPr lang="en-US" sz="3200" b="1" dirty="0"/>
          </a:p>
          <a:p>
            <a:pPr lvl="2">
              <a:buNone/>
            </a:pPr>
            <a:endParaRPr lang="en-US" sz="4700" b="1" i="1"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48675">
                                            <p:txEl>
                                              <p:pRg st="1" end="1"/>
                                            </p:txEl>
                                          </p:spTgt>
                                        </p:tgtEl>
                                        <p:attrNameLst>
                                          <p:attrName>style.visibility</p:attrName>
                                        </p:attrNameLst>
                                      </p:cBhvr>
                                      <p:to>
                                        <p:strVal val="visible"/>
                                      </p:to>
                                    </p:set>
                                    <p:anim calcmode="lin" valueType="num">
                                      <p:cBhvr additive="base">
                                        <p:cTn id="7" dur="500" fill="hold"/>
                                        <p:tgtEl>
                                          <p:spTgt spid="104867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48675">
                                            <p:txEl>
                                              <p:pRg st="2" end="2"/>
                                            </p:txEl>
                                          </p:spTgt>
                                        </p:tgtEl>
                                        <p:attrNameLst>
                                          <p:attrName>style.visibility</p:attrName>
                                        </p:attrNameLst>
                                      </p:cBhvr>
                                      <p:to>
                                        <p:strVal val="visible"/>
                                      </p:to>
                                    </p:set>
                                    <p:anim calcmode="lin" valueType="num">
                                      <p:cBhvr additive="base">
                                        <p:cTn id="13" dur="500" fill="hold"/>
                                        <p:tgtEl>
                                          <p:spTgt spid="104867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48675">
                                            <p:txEl>
                                              <p:pRg st="3" end="3"/>
                                            </p:txEl>
                                          </p:spTgt>
                                        </p:tgtEl>
                                        <p:attrNameLst>
                                          <p:attrName>style.visibility</p:attrName>
                                        </p:attrNameLst>
                                      </p:cBhvr>
                                      <p:to>
                                        <p:strVal val="visible"/>
                                      </p:to>
                                    </p:set>
                                    <p:anim calcmode="lin" valueType="num">
                                      <p:cBhvr additive="base">
                                        <p:cTn id="19" dur="500" fill="hold"/>
                                        <p:tgtEl>
                                          <p:spTgt spid="104867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7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Content Placeholder 3"/>
          <p:cNvSpPr>
            <a:spLocks noGrp="1"/>
          </p:cNvSpPr>
          <p:nvPr>
            <p:ph idx="1"/>
          </p:nvPr>
        </p:nvSpPr>
        <p:spPr>
          <a:xfrm>
            <a:off x="927280" y="618186"/>
            <a:ext cx="10290220" cy="5602310"/>
          </a:xfrm>
          <a:solidFill>
            <a:schemeClr val="bg1"/>
          </a:solidFill>
        </p:spPr>
        <p:txBody>
          <a:bodyPr>
            <a:normAutofit/>
          </a:bodyPr>
          <a:lstStyle/>
          <a:p>
            <a:pPr lvl="1">
              <a:buNone/>
            </a:pPr>
            <a:r>
              <a:rPr lang="en-US" sz="3200" b="1" dirty="0">
                <a:solidFill>
                  <a:srgbClr val="FF0000"/>
                </a:solidFill>
              </a:rPr>
              <a:t>Unconscious casualty management breathing  Absent:</a:t>
            </a:r>
            <a:endParaRPr lang="en-US" sz="3200" b="1" dirty="0">
              <a:solidFill>
                <a:srgbClr val="FF0000"/>
              </a:solidFill>
            </a:endParaRPr>
          </a:p>
          <a:p>
            <a:pPr lvl="1">
              <a:buFont typeface="Wingdings" panose="05000000000000000000" pitchFamily="2" charset="2"/>
              <a:buChar char="v"/>
            </a:pPr>
            <a:r>
              <a:rPr lang="en-US" sz="3200" b="1" dirty="0">
                <a:solidFill>
                  <a:srgbClr val="FF0000"/>
                </a:solidFill>
              </a:rPr>
              <a:t>D</a:t>
            </a:r>
            <a:r>
              <a:rPr lang="en-US" sz="3200" b="1" dirty="0"/>
              <a:t>anger</a:t>
            </a:r>
            <a:endParaRPr lang="en-US" sz="3200" b="1" dirty="0"/>
          </a:p>
          <a:p>
            <a:pPr lvl="1">
              <a:buFont typeface="Wingdings" panose="05000000000000000000" pitchFamily="2" charset="2"/>
              <a:buChar char="v"/>
            </a:pPr>
            <a:r>
              <a:rPr lang="en-US" sz="3200" b="1" dirty="0">
                <a:solidFill>
                  <a:srgbClr val="FF0000"/>
                </a:solidFill>
              </a:rPr>
              <a:t>R</a:t>
            </a:r>
            <a:r>
              <a:rPr lang="en-US" sz="3200" b="1" dirty="0"/>
              <a:t>esponse</a:t>
            </a:r>
            <a:endParaRPr lang="en-US" sz="3200" b="1" dirty="0"/>
          </a:p>
          <a:p>
            <a:pPr lvl="1">
              <a:buFont typeface="Wingdings" panose="05000000000000000000" pitchFamily="2" charset="2"/>
              <a:buChar char="v"/>
            </a:pPr>
            <a:r>
              <a:rPr lang="en-US" sz="3200" b="1" dirty="0">
                <a:solidFill>
                  <a:srgbClr val="FF0000"/>
                </a:solidFill>
              </a:rPr>
              <a:t>H</a:t>
            </a:r>
            <a:r>
              <a:rPr lang="en-US" sz="3200" b="1" dirty="0"/>
              <a:t>elp</a:t>
            </a:r>
            <a:endParaRPr lang="en-US" sz="3200" b="1" dirty="0"/>
          </a:p>
          <a:p>
            <a:pPr lvl="1">
              <a:buFont typeface="Wingdings" panose="05000000000000000000" pitchFamily="2" charset="2"/>
              <a:buChar char="v"/>
            </a:pPr>
            <a:r>
              <a:rPr lang="en-US" sz="3200" b="1" dirty="0">
                <a:solidFill>
                  <a:srgbClr val="FF0000"/>
                </a:solidFill>
              </a:rPr>
              <a:t>A</a:t>
            </a:r>
            <a:r>
              <a:rPr lang="en-US" sz="3200" b="1" dirty="0"/>
              <a:t>irway</a:t>
            </a:r>
            <a:endParaRPr lang="en-US" sz="3200" b="1" dirty="0"/>
          </a:p>
          <a:p>
            <a:pPr lvl="1">
              <a:buFont typeface="Wingdings" panose="05000000000000000000" pitchFamily="2" charset="2"/>
              <a:buChar char="v"/>
            </a:pPr>
            <a:r>
              <a:rPr lang="en-US" sz="3200" b="1" dirty="0">
                <a:solidFill>
                  <a:srgbClr val="FF0000"/>
                </a:solidFill>
              </a:rPr>
              <a:t>B</a:t>
            </a:r>
            <a:r>
              <a:rPr lang="en-US" sz="3200" b="1" dirty="0"/>
              <a:t>reathing-Absent</a:t>
            </a:r>
            <a:endParaRPr lang="en-US" sz="3200" b="1" dirty="0"/>
          </a:p>
          <a:p>
            <a:pPr lvl="1">
              <a:buFont typeface="Wingdings" panose="05000000000000000000" pitchFamily="2" charset="2"/>
              <a:buChar char="v"/>
            </a:pPr>
            <a:r>
              <a:rPr lang="en-US" sz="3200" b="1" dirty="0">
                <a:solidFill>
                  <a:srgbClr val="FF0000"/>
                </a:solidFill>
              </a:rPr>
              <a:t>30 Chest </a:t>
            </a:r>
            <a:r>
              <a:rPr lang="en-US" sz="3200" b="1" dirty="0"/>
              <a:t>Compression</a:t>
            </a:r>
            <a:endParaRPr lang="en-US" sz="3200" b="1" dirty="0"/>
          </a:p>
          <a:p>
            <a:pPr lvl="1">
              <a:buFont typeface="Wingdings" panose="05000000000000000000" pitchFamily="2" charset="2"/>
              <a:buChar char="v"/>
            </a:pPr>
            <a:r>
              <a:rPr lang="en-US" sz="3200" b="1" dirty="0">
                <a:solidFill>
                  <a:srgbClr val="FF0000"/>
                </a:solidFill>
              </a:rPr>
              <a:t>2V</a:t>
            </a:r>
            <a:r>
              <a:rPr lang="en-US" sz="3200" b="1" dirty="0"/>
              <a:t>entilation</a:t>
            </a:r>
            <a:endParaRPr lang="en-US" sz="3200" b="1" dirty="0"/>
          </a:p>
          <a:p>
            <a:pPr marL="1581785" lvl="5" indent="0">
              <a:buNone/>
            </a:pPr>
            <a:endParaRPr lang="en-US" sz="2600" b="1" dirty="0">
              <a:solidFill>
                <a:srgbClr val="C00000"/>
              </a:solidFill>
            </a:endParaRPr>
          </a:p>
          <a:p>
            <a:pPr lvl="1">
              <a:buNone/>
            </a:pPr>
            <a:endParaRPr lang="en-US" sz="3200" b="1" dirty="0"/>
          </a:p>
          <a:p>
            <a:pPr lvl="2">
              <a:buNone/>
            </a:pPr>
            <a:endParaRPr lang="en-US" sz="4700" b="1" i="1"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48676">
                                            <p:txEl>
                                              <p:pRg st="1" end="1"/>
                                            </p:txEl>
                                          </p:spTgt>
                                        </p:tgtEl>
                                        <p:attrNameLst>
                                          <p:attrName>style.visibility</p:attrName>
                                        </p:attrNameLst>
                                      </p:cBhvr>
                                      <p:to>
                                        <p:strVal val="visible"/>
                                      </p:to>
                                    </p:set>
                                    <p:anim calcmode="lin" valueType="num">
                                      <p:cBhvr additive="base">
                                        <p:cTn id="7" dur="500" fill="hold"/>
                                        <p:tgtEl>
                                          <p:spTgt spid="104867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7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48676">
                                            <p:txEl>
                                              <p:pRg st="2" end="2"/>
                                            </p:txEl>
                                          </p:spTgt>
                                        </p:tgtEl>
                                        <p:attrNameLst>
                                          <p:attrName>style.visibility</p:attrName>
                                        </p:attrNameLst>
                                      </p:cBhvr>
                                      <p:to>
                                        <p:strVal val="visible"/>
                                      </p:to>
                                    </p:set>
                                    <p:anim calcmode="lin" valueType="num">
                                      <p:cBhvr additive="base">
                                        <p:cTn id="13" dur="500" fill="hold"/>
                                        <p:tgtEl>
                                          <p:spTgt spid="104867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7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48676">
                                            <p:txEl>
                                              <p:pRg st="3" end="3"/>
                                            </p:txEl>
                                          </p:spTgt>
                                        </p:tgtEl>
                                        <p:attrNameLst>
                                          <p:attrName>style.visibility</p:attrName>
                                        </p:attrNameLst>
                                      </p:cBhvr>
                                      <p:to>
                                        <p:strVal val="visible"/>
                                      </p:to>
                                    </p:set>
                                    <p:anim calcmode="lin" valueType="num">
                                      <p:cBhvr additive="base">
                                        <p:cTn id="19" dur="500" fill="hold"/>
                                        <p:tgtEl>
                                          <p:spTgt spid="104867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7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48676">
                                            <p:txEl>
                                              <p:pRg st="4" end="4"/>
                                            </p:txEl>
                                          </p:spTgt>
                                        </p:tgtEl>
                                        <p:attrNameLst>
                                          <p:attrName>style.visibility</p:attrName>
                                        </p:attrNameLst>
                                      </p:cBhvr>
                                      <p:to>
                                        <p:strVal val="visible"/>
                                      </p:to>
                                    </p:set>
                                    <p:anim calcmode="lin" valueType="num">
                                      <p:cBhvr additive="base">
                                        <p:cTn id="25" dur="500" fill="hold"/>
                                        <p:tgtEl>
                                          <p:spTgt spid="104867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67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48676">
                                            <p:txEl>
                                              <p:pRg st="5" end="5"/>
                                            </p:txEl>
                                          </p:spTgt>
                                        </p:tgtEl>
                                        <p:attrNameLst>
                                          <p:attrName>style.visibility</p:attrName>
                                        </p:attrNameLst>
                                      </p:cBhvr>
                                      <p:to>
                                        <p:strVal val="visible"/>
                                      </p:to>
                                    </p:set>
                                    <p:anim calcmode="lin" valueType="num">
                                      <p:cBhvr additive="base">
                                        <p:cTn id="31" dur="500" fill="hold"/>
                                        <p:tgtEl>
                                          <p:spTgt spid="104867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67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48676">
                                            <p:txEl>
                                              <p:pRg st="6" end="6"/>
                                            </p:txEl>
                                          </p:spTgt>
                                        </p:tgtEl>
                                        <p:attrNameLst>
                                          <p:attrName>style.visibility</p:attrName>
                                        </p:attrNameLst>
                                      </p:cBhvr>
                                      <p:to>
                                        <p:strVal val="visible"/>
                                      </p:to>
                                    </p:set>
                                    <p:anim calcmode="lin" valueType="num">
                                      <p:cBhvr additive="base">
                                        <p:cTn id="37" dur="500" fill="hold"/>
                                        <p:tgtEl>
                                          <p:spTgt spid="1048676">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67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48676">
                                            <p:txEl>
                                              <p:pRg st="7" end="7"/>
                                            </p:txEl>
                                          </p:spTgt>
                                        </p:tgtEl>
                                        <p:attrNameLst>
                                          <p:attrName>style.visibility</p:attrName>
                                        </p:attrNameLst>
                                      </p:cBhvr>
                                      <p:to>
                                        <p:strVal val="visible"/>
                                      </p:to>
                                    </p:set>
                                    <p:anim calcmode="lin" valueType="num">
                                      <p:cBhvr additive="base">
                                        <p:cTn id="43" dur="500" fill="hold"/>
                                        <p:tgtEl>
                                          <p:spTgt spid="1048676">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4867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
          <p:cNvSpPr>
            <a:spLocks noGrp="1"/>
          </p:cNvSpPr>
          <p:nvPr>
            <p:ph type="title"/>
          </p:nvPr>
        </p:nvSpPr>
        <p:spPr/>
        <p:txBody>
          <a:bodyPr>
            <a:normAutofit fontScale="90000"/>
          </a:bodyPr>
          <a:lstStyle/>
          <a:p>
            <a:r>
              <a:rPr lang="en-US" dirty="0">
                <a:solidFill>
                  <a:srgbClr val="FF0000"/>
                </a:solidFill>
              </a:rPr>
              <a:t>LOCATE THE CENTRE OF THE CHEST</a:t>
            </a:r>
            <a:endParaRPr lang="en-US" dirty="0">
              <a:solidFill>
                <a:srgbClr val="FF0000"/>
              </a:solidFill>
            </a:endParaRPr>
          </a:p>
        </p:txBody>
      </p:sp>
      <p:pic>
        <p:nvPicPr>
          <p:cNvPr id="2097179" name="Content Placeholder 131"/>
          <p:cNvPicPr>
            <a:picLocks noGrp="1" noChangeAspect="1"/>
          </p:cNvPicPr>
          <p:nvPr>
            <p:ph idx="1"/>
          </p:nvPr>
        </p:nvPicPr>
        <p:blipFill>
          <a:blip r:embed="rId1"/>
          <a:srcRect/>
          <a:stretch>
            <a:fillRect/>
          </a:stretch>
        </p:blipFill>
        <p:spPr>
          <a:xfrm>
            <a:off x="1658856" y="324441"/>
            <a:ext cx="4167459" cy="5847760"/>
          </a:xfrm>
          <a:prstGeom prst="rect">
            <a:avLst/>
          </a:prstGeom>
          <a:noFill/>
          <a:ln>
            <a:noFill/>
          </a:ln>
        </p:spPr>
      </p:pic>
      <p:pic>
        <p:nvPicPr>
          <p:cNvPr id="2097180" name="Picture 132"/>
          <p:cNvPicPr/>
          <p:nvPr/>
        </p:nvPicPr>
        <p:blipFill>
          <a:blip r:embed="rId2"/>
          <a:srcRect/>
          <a:stretch>
            <a:fillRect/>
          </a:stretch>
        </p:blipFill>
        <p:spPr>
          <a:xfrm>
            <a:off x="2819400" y="5349846"/>
            <a:ext cx="3124200" cy="822355"/>
          </a:xfrm>
          <a:prstGeom prst="rect">
            <a:avLst/>
          </a:prstGeom>
        </p:spPr>
      </p:pic>
      <p:pic>
        <p:nvPicPr>
          <p:cNvPr id="2097181" name="Picture 133"/>
          <p:cNvPicPr>
            <a:picLocks noChangeAspect="1"/>
          </p:cNvPicPr>
          <p:nvPr/>
        </p:nvPicPr>
        <p:blipFill>
          <a:blip r:embed="rId3"/>
          <a:srcRect/>
          <a:stretch>
            <a:fillRect/>
          </a:stretch>
        </p:blipFill>
        <p:spPr>
          <a:xfrm>
            <a:off x="6172200" y="2743200"/>
            <a:ext cx="3581400" cy="3048000"/>
          </a:xfrm>
          <a:prstGeom prst="rect">
            <a:avLst/>
          </a:prstGeom>
          <a:noFill/>
          <a:ln>
            <a:noFill/>
          </a:ln>
        </p:spPr>
      </p:pic>
      <p:pic>
        <p:nvPicPr>
          <p:cNvPr id="2097182" name="Picture 134"/>
          <p:cNvPicPr/>
          <p:nvPr/>
        </p:nvPicPr>
        <p:blipFill>
          <a:blip r:embed="rId4"/>
          <a:srcRect/>
          <a:stretch>
            <a:fillRect/>
          </a:stretch>
        </p:blipFill>
        <p:spPr>
          <a:xfrm>
            <a:off x="7223126" y="1652589"/>
            <a:ext cx="2921001" cy="1023937"/>
          </a:xfrm>
          <a:prstGeom prst="rect">
            <a:avLst/>
          </a:prstGeom>
        </p:spPr>
      </p:pic>
      <p:sp>
        <p:nvSpPr>
          <p:cNvPr id="1048678" name="Rectangle 135"/>
          <p:cNvSpPr/>
          <p:nvPr/>
        </p:nvSpPr>
        <p:spPr>
          <a:xfrm>
            <a:off x="2063889" y="5549901"/>
            <a:ext cx="1060311" cy="769441"/>
          </a:xfrm>
          <a:prstGeom prst="rect">
            <a:avLst/>
          </a:prstGeom>
        </p:spPr>
        <p:txBody>
          <a:bodyPr wrap="square">
            <a:spAutoFit/>
          </a:bodyPr>
          <a:lstStyle/>
          <a:p>
            <a:pPr>
              <a:spcBef>
                <a:spcPct val="50000"/>
              </a:spcBef>
            </a:pPr>
            <a:r>
              <a:rPr lang="de-DE" altLang="en-US" sz="4400" b="1" dirty="0">
                <a:solidFill>
                  <a:srgbClr val="FF0000"/>
                </a:solidFill>
                <a:latin typeface="Lucida Sans Unicode" charset="0"/>
              </a:rPr>
              <a:t>30</a:t>
            </a:r>
            <a:endParaRPr lang="de-DE" altLang="en-US" sz="4400" b="1" dirty="0">
              <a:solidFill>
                <a:srgbClr val="FF0000"/>
              </a:solidFill>
              <a:latin typeface="Century Schoolbook" charset="0"/>
            </a:endParaRPr>
          </a:p>
        </p:txBody>
      </p:sp>
      <p:sp>
        <p:nvSpPr>
          <p:cNvPr id="1048679" name="Rectangle 136"/>
          <p:cNvSpPr/>
          <p:nvPr/>
        </p:nvSpPr>
        <p:spPr>
          <a:xfrm>
            <a:off x="6781800" y="1613824"/>
            <a:ext cx="670376" cy="1107996"/>
          </a:xfrm>
          <a:prstGeom prst="rect">
            <a:avLst/>
          </a:prstGeom>
        </p:spPr>
        <p:txBody>
          <a:bodyPr wrap="none">
            <a:spAutoFit/>
          </a:bodyPr>
          <a:lstStyle/>
          <a:p>
            <a:r>
              <a:rPr lang="de-DE" altLang="en-US" sz="6600" b="1" dirty="0">
                <a:solidFill>
                  <a:srgbClr val="FF0000"/>
                </a:solidFill>
                <a:latin typeface="Century Schoolbook" charset="0"/>
              </a:rPr>
              <a:t>2</a:t>
            </a:r>
            <a:endParaRPr lang="en-US" sz="6600" dirty="0">
              <a:solidFill>
                <a:srgbClr val="FF0000"/>
              </a:solidFill>
            </a:endParaRPr>
          </a:p>
        </p:txBody>
      </p:sp>
      <p:sp>
        <p:nvSpPr>
          <p:cNvPr id="1048680" name="Rectangle 137"/>
          <p:cNvSpPr/>
          <p:nvPr/>
        </p:nvSpPr>
        <p:spPr>
          <a:xfrm>
            <a:off x="5029200" y="6429345"/>
            <a:ext cx="4572000" cy="400110"/>
          </a:xfrm>
          <a:prstGeom prst="rect">
            <a:avLst/>
          </a:prstGeom>
        </p:spPr>
        <p:txBody>
          <a:bodyPr>
            <a:spAutoFit/>
          </a:bodyPr>
          <a:lstStyle/>
          <a:p>
            <a:pPr marL="1581785" lvl="5"/>
            <a:r>
              <a:rPr lang="en-US" sz="2000" b="1" dirty="0">
                <a:solidFill>
                  <a:srgbClr val="C00000"/>
                </a:solidFill>
              </a:rPr>
              <a:t>CONTINUE UNTIL?</a:t>
            </a:r>
            <a:endParaRPr lang="en-US" sz="20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97179"/>
                                        </p:tgtEl>
                                        <p:attrNameLst>
                                          <p:attrName>style.visibility</p:attrName>
                                        </p:attrNameLst>
                                      </p:cBhvr>
                                      <p:to>
                                        <p:strVal val="visible"/>
                                      </p:to>
                                    </p:set>
                                    <p:animEffect transition="in" filter="blinds(horizontal)">
                                      <p:cBhvr>
                                        <p:cTn id="7" dur="500"/>
                                        <p:tgtEl>
                                          <p:spTgt spid="209717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097180"/>
                                        </p:tgtEl>
                                        <p:attrNameLst>
                                          <p:attrName>style.visibility</p:attrName>
                                        </p:attrNameLst>
                                      </p:cBhvr>
                                      <p:to>
                                        <p:strVal val="visible"/>
                                      </p:to>
                                    </p:set>
                                    <p:animEffect transition="in" filter="checkerboard(across)">
                                      <p:cBhvr>
                                        <p:cTn id="12" dur="500"/>
                                        <p:tgtEl>
                                          <p:spTgt spid="209718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97181"/>
                                        </p:tgtEl>
                                        <p:attrNameLst>
                                          <p:attrName>style.visibility</p:attrName>
                                        </p:attrNameLst>
                                      </p:cBhvr>
                                      <p:to>
                                        <p:strVal val="visible"/>
                                      </p:to>
                                    </p:set>
                                    <p:animEffect transition="in" filter="blinds(horizontal)">
                                      <p:cBhvr>
                                        <p:cTn id="17" dur="500"/>
                                        <p:tgtEl>
                                          <p:spTgt spid="209718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097182"/>
                                        </p:tgtEl>
                                        <p:attrNameLst>
                                          <p:attrName>style.visibility</p:attrName>
                                        </p:attrNameLst>
                                      </p:cBhvr>
                                      <p:to>
                                        <p:strVal val="visible"/>
                                      </p:to>
                                    </p:set>
                                    <p:animEffect transition="in" filter="checkerboard(across)">
                                      <p:cBhvr>
                                        <p:cTn id="22" dur="500"/>
                                        <p:tgtEl>
                                          <p:spTgt spid="2097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Title 1"/>
          <p:cNvSpPr>
            <a:spLocks noGrp="1"/>
          </p:cNvSpPr>
          <p:nvPr>
            <p:ph type="title"/>
          </p:nvPr>
        </p:nvSpPr>
        <p:spPr>
          <a:xfrm>
            <a:off x="1524000" y="0"/>
            <a:ext cx="9144000" cy="1143000"/>
          </a:xfrm>
          <a:solidFill>
            <a:srgbClr val="FF0000"/>
          </a:solidFill>
        </p:spPr>
        <p:txBody>
          <a:bodyPr/>
          <a:lstStyle/>
          <a:p>
            <a:r>
              <a:rPr lang="en-US" dirty="0">
                <a:solidFill>
                  <a:srgbClr val="FFFF00"/>
                </a:solidFill>
              </a:rPr>
              <a:t>C.P.R SUMMARY</a:t>
            </a:r>
            <a:endParaRPr lang="en-US" dirty="0">
              <a:solidFill>
                <a:srgbClr val="FFFF00"/>
              </a:solidFill>
            </a:endParaRPr>
          </a:p>
        </p:txBody>
      </p:sp>
      <p:sp>
        <p:nvSpPr>
          <p:cNvPr id="1048682" name="Content Placeholder 2"/>
          <p:cNvSpPr>
            <a:spLocks noGrp="1"/>
          </p:cNvSpPr>
          <p:nvPr>
            <p:ph idx="1"/>
          </p:nvPr>
        </p:nvSpPr>
        <p:spPr>
          <a:xfrm>
            <a:off x="1981200" y="1371600"/>
            <a:ext cx="8229600" cy="4709160"/>
          </a:xfrm>
        </p:spPr>
        <p:txBody>
          <a:bodyPr>
            <a:normAutofit fontScale="56429" lnSpcReduction="20000"/>
          </a:bodyPr>
          <a:lstStyle/>
          <a:p>
            <a:pPr algn="ctr">
              <a:buFont typeface="Wingdings" panose="05000000000000000000" pitchFamily="2" charset="2"/>
              <a:buNone/>
            </a:pPr>
            <a:r>
              <a:rPr lang="en-US" altLang="en-US" sz="3600" b="1" dirty="0">
                <a:latin typeface="Arial Narrow" charset="0"/>
              </a:rPr>
              <a:t>D</a:t>
            </a:r>
            <a:r>
              <a:rPr lang="en-US" altLang="en-US" dirty="0">
                <a:latin typeface="Arial Narrow" charset="0"/>
              </a:rPr>
              <a:t>anger</a:t>
            </a:r>
            <a:endParaRPr lang="en-US" altLang="en-US" dirty="0">
              <a:latin typeface="Arial Narrow" charset="0"/>
            </a:endParaRPr>
          </a:p>
          <a:p>
            <a:pPr algn="ctr">
              <a:buFont typeface="Wingdings" panose="05000000000000000000" pitchFamily="2" charset="2"/>
              <a:buNone/>
            </a:pPr>
            <a:endParaRPr lang="en-US" altLang="en-US" dirty="0">
              <a:latin typeface="Arial Narrow" charset="0"/>
            </a:endParaRPr>
          </a:p>
          <a:p>
            <a:pPr algn="ctr">
              <a:buFont typeface="Wingdings" panose="05000000000000000000" pitchFamily="2" charset="2"/>
              <a:buNone/>
            </a:pPr>
            <a:r>
              <a:rPr lang="en-US" altLang="en-US" sz="3600" b="1" dirty="0">
                <a:latin typeface="Arial Narrow" charset="0"/>
              </a:rPr>
              <a:t>R</a:t>
            </a:r>
            <a:r>
              <a:rPr lang="en-US" altLang="en-US" dirty="0">
                <a:latin typeface="Arial Narrow" charset="0"/>
              </a:rPr>
              <a:t>esponse</a:t>
            </a:r>
            <a:endParaRPr lang="en-US" altLang="en-US" dirty="0">
              <a:latin typeface="Arial Narrow" charset="0"/>
            </a:endParaRPr>
          </a:p>
          <a:p>
            <a:pPr algn="ctr">
              <a:buFont typeface="Wingdings" panose="05000000000000000000" pitchFamily="2" charset="2"/>
              <a:buNone/>
            </a:pPr>
            <a:endParaRPr lang="en-US" altLang="en-US" dirty="0">
              <a:latin typeface="Arial Narrow" charset="0"/>
            </a:endParaRPr>
          </a:p>
          <a:p>
            <a:pPr algn="ctr">
              <a:buFont typeface="Wingdings" panose="05000000000000000000" pitchFamily="2" charset="2"/>
              <a:buNone/>
            </a:pPr>
            <a:r>
              <a:rPr lang="en-US" altLang="en-US" sz="4400" b="1" dirty="0">
                <a:latin typeface="Arial Narrow" charset="0"/>
              </a:rPr>
              <a:t>A</a:t>
            </a:r>
            <a:r>
              <a:rPr lang="en-US" altLang="en-US" dirty="0">
                <a:latin typeface="Arial Narrow" charset="0"/>
              </a:rPr>
              <a:t>irway (open)          </a:t>
            </a:r>
            <a:endParaRPr lang="en-US" altLang="en-US" dirty="0">
              <a:latin typeface="Arial Narrow" charset="0"/>
            </a:endParaRPr>
          </a:p>
          <a:p>
            <a:pPr algn="ctr">
              <a:buFont typeface="Wingdings" panose="05000000000000000000" pitchFamily="2" charset="2"/>
              <a:buNone/>
            </a:pPr>
            <a:endParaRPr lang="en-US" altLang="en-US" dirty="0">
              <a:latin typeface="Arial Narrow" charset="0"/>
            </a:endParaRPr>
          </a:p>
          <a:p>
            <a:pPr algn="ctr">
              <a:buFont typeface="Wingdings" panose="05000000000000000000" pitchFamily="2" charset="2"/>
              <a:buNone/>
            </a:pPr>
            <a:r>
              <a:rPr lang="en-US" altLang="en-US" sz="4000" b="1" dirty="0">
                <a:latin typeface="Arial Narrow" charset="0"/>
              </a:rPr>
              <a:t>B</a:t>
            </a:r>
            <a:r>
              <a:rPr lang="en-US" altLang="en-US" b="1" dirty="0">
                <a:latin typeface="Arial Narrow" charset="0"/>
              </a:rPr>
              <a:t>reathing (absent)</a:t>
            </a:r>
            <a:r>
              <a:rPr lang="en-US" altLang="en-US" b="1" dirty="0">
                <a:solidFill>
                  <a:srgbClr val="FF0000"/>
                </a:solidFill>
                <a:latin typeface="Arial Narrow" charset="0"/>
              </a:rPr>
              <a:t>send 4 help now</a:t>
            </a:r>
            <a:endParaRPr lang="en-US" altLang="en-US" b="1" dirty="0">
              <a:solidFill>
                <a:srgbClr val="FF0000"/>
              </a:solidFill>
              <a:latin typeface="Arial Narrow" charset="0"/>
            </a:endParaRPr>
          </a:p>
          <a:p>
            <a:pPr algn="ctr">
              <a:buFont typeface="Wingdings" panose="05000000000000000000" pitchFamily="2" charset="2"/>
              <a:buNone/>
            </a:pPr>
            <a:endParaRPr lang="en-US" altLang="en-US" b="1" dirty="0">
              <a:solidFill>
                <a:srgbClr val="FF0000"/>
              </a:solidFill>
              <a:latin typeface="Arial Narrow" charset="0"/>
            </a:endParaRPr>
          </a:p>
          <a:p>
            <a:pPr algn="ctr">
              <a:buFont typeface="Wingdings" panose="05000000000000000000" pitchFamily="2" charset="2"/>
              <a:buNone/>
            </a:pPr>
            <a:endParaRPr lang="en-US" altLang="en-US" b="1" dirty="0">
              <a:solidFill>
                <a:srgbClr val="FF0000"/>
              </a:solidFill>
              <a:latin typeface="Arial Narrow" charset="0"/>
            </a:endParaRPr>
          </a:p>
          <a:p>
            <a:pPr algn="ctr">
              <a:buNone/>
            </a:pPr>
            <a:r>
              <a:rPr lang="en-US" altLang="en-US" sz="3600" b="1" dirty="0">
                <a:latin typeface="Arial Narrow" charset="0"/>
              </a:rPr>
              <a:t>C</a:t>
            </a:r>
            <a:r>
              <a:rPr lang="en-US" altLang="en-US" sz="3600" dirty="0">
                <a:latin typeface="Arial Narrow" charset="0"/>
              </a:rPr>
              <a:t>hest compressions </a:t>
            </a:r>
            <a:r>
              <a:rPr lang="en-US" altLang="en-US" dirty="0">
                <a:latin typeface="Arial Narrow" charset="0"/>
              </a:rPr>
              <a:t>-</a:t>
            </a:r>
            <a:r>
              <a:rPr lang="en-US" altLang="en-US" sz="3600" b="1" dirty="0">
                <a:latin typeface="Arial Narrow" charset="0"/>
              </a:rPr>
              <a:t>30</a:t>
            </a:r>
            <a:endParaRPr lang="en-US" altLang="en-US" sz="3600" b="1" dirty="0">
              <a:latin typeface="Arial Narrow" charset="0"/>
            </a:endParaRPr>
          </a:p>
          <a:p>
            <a:pPr algn="ctr">
              <a:buNone/>
            </a:pPr>
            <a:r>
              <a:rPr lang="en-US" altLang="en-US" sz="3600" b="1" dirty="0">
                <a:latin typeface="Arial Narrow" charset="0"/>
              </a:rPr>
              <a:t>A</a:t>
            </a:r>
            <a:r>
              <a:rPr lang="en-US" altLang="en-US" dirty="0">
                <a:latin typeface="Arial Narrow" charset="0"/>
              </a:rPr>
              <a:t>rtificial ventilations– </a:t>
            </a:r>
            <a:r>
              <a:rPr lang="en-US" altLang="en-US" sz="4400" b="1" dirty="0">
                <a:latin typeface="Arial Narrow" charset="0"/>
              </a:rPr>
              <a:t>2</a:t>
            </a:r>
            <a:endParaRPr lang="en-US" altLang="en-US" sz="4400" b="1" dirty="0">
              <a:latin typeface="Arial Narrow" charset="0"/>
            </a:endParaRPr>
          </a:p>
          <a:p>
            <a:pPr algn="ctr">
              <a:buNone/>
            </a:pPr>
            <a:r>
              <a:rPr lang="en-US" altLang="en-US" sz="3200" dirty="0">
                <a:latin typeface="Arial Narrow" charset="0"/>
              </a:rPr>
              <a:t>Keep repeating</a:t>
            </a:r>
            <a:r>
              <a:rPr lang="en-US" altLang="en-US" sz="3200" b="1" dirty="0">
                <a:latin typeface="Arial Narrow" charset="0"/>
              </a:rPr>
              <a:t>  30 compressions </a:t>
            </a:r>
            <a:endParaRPr lang="en-US" altLang="en-US" sz="3200" b="1" dirty="0">
              <a:latin typeface="Arial Narrow" charset="0"/>
            </a:endParaRPr>
          </a:p>
          <a:p>
            <a:pPr algn="ctr">
              <a:buNone/>
            </a:pPr>
            <a:r>
              <a:rPr lang="en-US" altLang="en-US" sz="3200" dirty="0">
                <a:latin typeface="Arial Narrow" charset="0"/>
              </a:rPr>
              <a:t>and </a:t>
            </a:r>
            <a:r>
              <a:rPr lang="en-US" altLang="en-US" sz="3200" b="1" dirty="0">
                <a:latin typeface="Arial Narrow" charset="0"/>
              </a:rPr>
              <a:t> 2 ventilations </a:t>
            </a:r>
            <a:r>
              <a:rPr lang="en-US" altLang="en-US" sz="3200" dirty="0">
                <a:latin typeface="Arial Narrow" charset="0"/>
              </a:rPr>
              <a:t>till……</a:t>
            </a:r>
            <a:endParaRPr lang="en-US" altLang="en-US" sz="3200" dirty="0">
              <a:latin typeface="Arial Narrow" charset="0"/>
            </a:endParaRP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Aid Priorities</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a:t>Assess the situation</a:t>
            </a:r>
            <a:endParaRPr lang="en-US" dirty="0"/>
          </a:p>
          <a:p>
            <a:pPr>
              <a:buNone/>
            </a:pPr>
            <a:r>
              <a:rPr lang="en-US" dirty="0"/>
              <a:t>	Observe what has happened quickly and calmly</a:t>
            </a:r>
            <a:endParaRPr lang="en-US" dirty="0"/>
          </a:p>
          <a:p>
            <a:pPr>
              <a:buNone/>
            </a:pPr>
            <a:r>
              <a:rPr lang="en-US" dirty="0"/>
              <a:t>	Look for danger to yourself and to the casualty</a:t>
            </a:r>
            <a:endParaRPr lang="en-US" dirty="0"/>
          </a:p>
          <a:p>
            <a:pPr>
              <a:buFont typeface="Wingdings" panose="05000000000000000000" pitchFamily="2" charset="2"/>
              <a:buChar char="Ø"/>
            </a:pPr>
            <a:r>
              <a:rPr lang="en-US" dirty="0"/>
              <a:t>Make the area safe</a:t>
            </a:r>
            <a:endParaRPr lang="en-US" dirty="0"/>
          </a:p>
          <a:p>
            <a:pPr>
              <a:buNone/>
            </a:pPr>
            <a:r>
              <a:rPr lang="en-US" dirty="0"/>
              <a:t>	Protect the casualty from danger</a:t>
            </a:r>
            <a:endParaRPr lang="en-US" dirty="0"/>
          </a:p>
          <a:p>
            <a:pPr>
              <a:buNone/>
            </a:pPr>
            <a:r>
              <a:rPr lang="en-US" dirty="0"/>
              <a:t>	Beware of your limitations</a:t>
            </a:r>
            <a:endParaRPr lang="en-US" dirty="0"/>
          </a:p>
          <a:p>
            <a:pPr>
              <a:buNone/>
            </a:pPr>
            <a:r>
              <a:rPr lang="en-US" dirty="0"/>
              <a:t>	</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Assess all casualties and give emergency first aid</a:t>
            </a:r>
            <a:endParaRPr lang="en-US" dirty="0"/>
          </a:p>
          <a:p>
            <a:pPr>
              <a:buNone/>
            </a:pPr>
            <a:r>
              <a:rPr lang="en-US" dirty="0"/>
              <a:t>	Assess each casualty to determine treatment priorities and treat those with life threatening conditions first.</a:t>
            </a:r>
            <a:endParaRPr lang="en-US" dirty="0"/>
          </a:p>
          <a:p>
            <a:pPr>
              <a:buFont typeface="Wingdings" panose="05000000000000000000" pitchFamily="2" charset="2"/>
              <a:buChar char="Ø"/>
            </a:pPr>
            <a:r>
              <a:rPr lang="en-US" dirty="0"/>
              <a:t>Get help</a:t>
            </a:r>
            <a:endParaRPr lang="en-US" dirty="0"/>
          </a:p>
          <a:p>
            <a:pPr>
              <a:buNone/>
            </a:pPr>
            <a:r>
              <a:rPr lang="en-US" dirty="0"/>
              <a:t>	Quickly ensure that any necessary specialist help has been summoned and is on the way</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	Assignment: General Rules of First Aid Treatment</a:t>
            </a:r>
            <a:endParaRPr lang="en-US" dirty="0"/>
          </a:p>
          <a:p>
            <a:pPr>
              <a:buNone/>
            </a:pPr>
            <a:r>
              <a:rPr lang="en-US" b="1" dirty="0">
                <a:solidFill>
                  <a:srgbClr val="00B050"/>
                </a:solidFill>
              </a:rPr>
              <a:t>Triaging</a:t>
            </a:r>
            <a:endParaRPr lang="en-US" b="1" dirty="0">
              <a:solidFill>
                <a:srgbClr val="00B050"/>
              </a:solidFill>
            </a:endParaRPr>
          </a:p>
          <a:p>
            <a:pPr>
              <a:buNone/>
            </a:pPr>
            <a:r>
              <a:rPr lang="en-US" dirty="0"/>
              <a:t>	This is sorting and classifying injured patients to determine priority of need</a:t>
            </a:r>
            <a:endParaRPr lang="en-US" dirty="0"/>
          </a:p>
          <a:p>
            <a:pPr>
              <a:buNone/>
            </a:pPr>
            <a:r>
              <a:rPr lang="en-US" dirty="0"/>
              <a:t>	The most critical are taken care of first</a:t>
            </a:r>
            <a:endParaRPr lang="en-US" dirty="0"/>
          </a:p>
          <a:p>
            <a:pPr>
              <a:buNone/>
            </a:pPr>
            <a:r>
              <a:rPr lang="en-US" dirty="0"/>
              <a:t>	Direct assistance to casualties is given by the casualty nurse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rgbClr val="FF0000"/>
                </a:solidFill>
                <a:latin typeface="Algerian" pitchFamily="82" charset="0"/>
              </a:rPr>
              <a:t>dEFINITION</a:t>
            </a:r>
            <a:endParaRPr lang="en-US" i="1" dirty="0">
              <a:solidFill>
                <a:srgbClr val="FF0000"/>
              </a:solidFill>
              <a:latin typeface="Algerian" pitchFamily="82" charset="0"/>
            </a:endParaRPr>
          </a:p>
        </p:txBody>
      </p:sp>
      <p:sp>
        <p:nvSpPr>
          <p:cNvPr id="3" name="Content Placeholder 2"/>
          <p:cNvSpPr>
            <a:spLocks noGrp="1"/>
          </p:cNvSpPr>
          <p:nvPr>
            <p:ph idx="1"/>
          </p:nvPr>
        </p:nvSpPr>
        <p:spPr>
          <a:xfrm>
            <a:off x="2700866" y="2438401"/>
            <a:ext cx="6798736" cy="3444997"/>
          </a:xfrm>
        </p:spPr>
        <p:txBody>
          <a:bodyPr>
            <a:normAutofit lnSpcReduction="10000"/>
          </a:bodyPr>
          <a:lstStyle/>
          <a:p>
            <a:pPr>
              <a:buFont typeface="Wingdings" panose="05000000000000000000" pitchFamily="2" charset="2"/>
              <a:buChar char="Ø"/>
            </a:pPr>
            <a:r>
              <a:rPr lang="en-US" dirty="0">
                <a:solidFill>
                  <a:schemeClr val="tx2"/>
                </a:solidFill>
              </a:rPr>
              <a:t>First Aid is the initial assistance or treatment given to someone who is injured or suddenly taken ill</a:t>
            </a:r>
            <a:endParaRPr lang="en-US" dirty="0">
              <a:solidFill>
                <a:schemeClr val="tx2"/>
              </a:solidFill>
            </a:endParaRPr>
          </a:p>
          <a:p>
            <a:pPr>
              <a:buFont typeface="Wingdings" panose="05000000000000000000" pitchFamily="2" charset="2"/>
              <a:buChar char="Ø"/>
            </a:pPr>
            <a:r>
              <a:rPr lang="en-IN" b="1" dirty="0">
                <a:solidFill>
                  <a:schemeClr val="tx2"/>
                </a:solidFill>
                <a:latin typeface="Arial Black" pitchFamily="34" charset="0"/>
              </a:rPr>
              <a:t>FIRST AID is the first help given to a casualty, using available materials, with acceptable principles of treatment awaiting medical care</a:t>
            </a:r>
            <a:endParaRPr lang="en-IN" b="1" dirty="0">
              <a:solidFill>
                <a:schemeClr val="tx2"/>
              </a:solidFill>
              <a:latin typeface="Arial Black" pitchFamily="34" charset="0"/>
            </a:endParaRPr>
          </a:p>
          <a:p>
            <a:pPr>
              <a:buFont typeface="Wingdings" panose="05000000000000000000" pitchFamily="2" charset="2"/>
              <a:buChar char="Ø"/>
            </a:pPr>
            <a:r>
              <a:rPr lang="en-US" dirty="0">
                <a:solidFill>
                  <a:schemeClr val="tx2"/>
                </a:solidFill>
              </a:rPr>
              <a:t>First Aid is the immediate care of an injured or suddenly sick person. It is the care a person applies as soon as possible after an accident or sudden illness</a:t>
            </a:r>
            <a:endParaRPr lang="en-US" dirty="0">
              <a:solidFill>
                <a:schemeClr val="tx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The mnemonic START is used.</a:t>
            </a:r>
            <a:endParaRPr lang="en-US" dirty="0"/>
          </a:p>
          <a:p>
            <a:pPr>
              <a:buNone/>
            </a:pPr>
            <a:r>
              <a:rPr lang="en-US" dirty="0"/>
              <a:t>	S-Simple</a:t>
            </a:r>
            <a:endParaRPr lang="en-US" dirty="0"/>
          </a:p>
          <a:p>
            <a:pPr>
              <a:buNone/>
            </a:pPr>
            <a:r>
              <a:rPr lang="en-US" dirty="0"/>
              <a:t>	T-Triaging</a:t>
            </a:r>
            <a:endParaRPr lang="en-US" dirty="0"/>
          </a:p>
          <a:p>
            <a:pPr>
              <a:buNone/>
            </a:pPr>
            <a:r>
              <a:rPr lang="en-US" dirty="0"/>
              <a:t>	A-And</a:t>
            </a:r>
            <a:endParaRPr lang="en-US" dirty="0"/>
          </a:p>
          <a:p>
            <a:pPr>
              <a:buNone/>
            </a:pPr>
            <a:r>
              <a:rPr lang="en-US" dirty="0"/>
              <a:t>	R-Rapid</a:t>
            </a:r>
            <a:endParaRPr lang="en-US" dirty="0"/>
          </a:p>
          <a:p>
            <a:pPr>
              <a:buNone/>
            </a:pPr>
            <a:r>
              <a:rPr lang="en-US" dirty="0"/>
              <a:t>	T-Treatment</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First Aid Steps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Before attending to a casualty, you must survey the whole scene</a:t>
            </a:r>
            <a:endParaRPr lang="en-US" dirty="0"/>
          </a:p>
          <a:p>
            <a:pPr>
              <a:buFont typeface="Wingdings" panose="05000000000000000000" pitchFamily="2" charset="2"/>
              <a:buChar char="Ø"/>
            </a:pPr>
            <a:r>
              <a:rPr lang="en-US" dirty="0"/>
              <a:t>Your first responsibility is to make that the area is safe</a:t>
            </a:r>
            <a:endParaRPr lang="en-US" dirty="0"/>
          </a:p>
          <a:p>
            <a:pPr>
              <a:buFont typeface="Wingdings" panose="05000000000000000000" pitchFamily="2" charset="2"/>
              <a:buChar char="Ø"/>
            </a:pPr>
            <a:r>
              <a:rPr lang="en-US" dirty="0"/>
              <a:t>Where the danger is too imminent or great, you may need to move the casualty even at risk of aggravating injury</a:t>
            </a:r>
            <a:endParaRPr lang="en-US" dirty="0"/>
          </a:p>
          <a:p>
            <a:pPr>
              <a:buFont typeface="Wingdings" panose="05000000000000000000" pitchFamily="2" charset="2"/>
              <a:buChar char="Ø"/>
            </a:pPr>
            <a:r>
              <a:rPr lang="en-US" dirty="0"/>
              <a:t>Only when the casualty is safe can you begin to treat illness and injury</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Ensure personal safety so that you don’t become a casualty</a:t>
            </a:r>
            <a:endParaRPr lang="en-US" dirty="0"/>
          </a:p>
          <a:p>
            <a:pPr>
              <a:buFont typeface="Wingdings" panose="05000000000000000000" pitchFamily="2" charset="2"/>
              <a:buChar char="Ø"/>
            </a:pPr>
            <a:r>
              <a:rPr lang="en-US" dirty="0"/>
              <a:t>Send for help</a:t>
            </a:r>
            <a:endParaRPr lang="en-US" dirty="0"/>
          </a:p>
          <a:p>
            <a:pPr>
              <a:buNone/>
            </a:pPr>
            <a:r>
              <a:rPr lang="en-US" dirty="0"/>
              <a:t>1)ASSESSMENT</a:t>
            </a:r>
            <a:endParaRPr lang="en-US" dirty="0"/>
          </a:p>
          <a:p>
            <a:pPr>
              <a:buNone/>
            </a:pPr>
            <a:r>
              <a:rPr lang="en-US" dirty="0"/>
              <a:t>	When safe to do so, quickly perform a brief examination of the casualty. This is to check for any life threatening conditions that need urgency and to preserve life</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	You do assessment before making a full diagnosis and if necessary, be prepared to carry out appropriate steps to resuscitate the casualty first</a:t>
            </a:r>
            <a:endParaRPr lang="en-US" dirty="0"/>
          </a:p>
          <a:p>
            <a:pPr>
              <a:buNone/>
            </a:pPr>
            <a:r>
              <a:rPr lang="en-US" dirty="0"/>
              <a:t>i)Check consciousness</a:t>
            </a:r>
            <a:endParaRPr lang="en-US" dirty="0"/>
          </a:p>
          <a:p>
            <a:pPr>
              <a:buNone/>
            </a:pPr>
            <a:r>
              <a:rPr lang="en-US" dirty="0"/>
              <a:t>	If casualty does not respond when spoken to, he might be unconscious. Try to elicit a response and be careful not to move the head or tilt the neck</a:t>
            </a:r>
            <a:endParaRPr lang="en-US" dirty="0"/>
          </a:p>
          <a:p>
            <a:pPr>
              <a:buNone/>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dirty="0"/>
              <a:t>ii)Open the airway</a:t>
            </a:r>
            <a:endParaRPr lang="en-US" dirty="0"/>
          </a:p>
          <a:p>
            <a:pPr>
              <a:buNone/>
            </a:pPr>
            <a:r>
              <a:rPr lang="en-US" dirty="0"/>
              <a:t>	An unconscious casualty’s airway may be blocked by the tongue falling back. Open airway by tilting the head back</a:t>
            </a:r>
            <a:endParaRPr lang="en-US" dirty="0"/>
          </a:p>
          <a:p>
            <a:pPr>
              <a:buNone/>
            </a:pPr>
            <a:r>
              <a:rPr lang="en-US" dirty="0"/>
              <a:t>iii)Check for breathing</a:t>
            </a:r>
            <a:endParaRPr lang="en-US" dirty="0"/>
          </a:p>
          <a:p>
            <a:pPr>
              <a:buNone/>
            </a:pPr>
            <a:r>
              <a:rPr lang="en-US" dirty="0"/>
              <a:t>	Once airway is open, establish whether the casualty is breathing, if not, place in recovery position.</a:t>
            </a:r>
            <a:endParaRPr lang="en-US" dirty="0"/>
          </a:p>
          <a:p>
            <a:pPr>
              <a:buNone/>
            </a:pPr>
            <a:r>
              <a:rPr lang="en-US" dirty="0"/>
              <a:t>	Give artificial breaths</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iv)Check for circulation</a:t>
            </a:r>
            <a:endParaRPr lang="en-US" dirty="0"/>
          </a:p>
          <a:p>
            <a:pPr>
              <a:buNone/>
            </a:pPr>
            <a:r>
              <a:rPr lang="en-US" dirty="0"/>
              <a:t>	If the heart is beating, you should be able to feel a pulse in the neck(carotid pulse) or wrist(radial pulse).</a:t>
            </a:r>
            <a:endParaRPr lang="en-US" dirty="0"/>
          </a:p>
          <a:p>
            <a:pPr>
              <a:buNone/>
            </a:pPr>
            <a:r>
              <a:rPr lang="en-US" dirty="0"/>
              <a:t>	For the babies, check brachial pulse</a:t>
            </a:r>
            <a:endParaRPr lang="en-US" dirty="0"/>
          </a:p>
          <a:p>
            <a:pPr>
              <a:buNone/>
            </a:pPr>
            <a:r>
              <a:rPr lang="en-US" dirty="0"/>
              <a:t>v)Check for bleeding</a:t>
            </a:r>
            <a:endParaRPr lang="en-US" dirty="0"/>
          </a:p>
          <a:p>
            <a:pPr>
              <a:buNone/>
            </a:pPr>
            <a:r>
              <a:rPr lang="en-US" dirty="0"/>
              <a:t>	Severe loss of blood reduces circulation to the vital organs and can cause shock</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Control serious bleeding as soon as breathing and pulse have been established</a:t>
            </a:r>
            <a:endParaRPr lang="en-US" dirty="0"/>
          </a:p>
          <a:p>
            <a:pPr>
              <a:buFont typeface="Wingdings" panose="05000000000000000000" pitchFamily="2" charset="2"/>
              <a:buChar char="Ø"/>
            </a:pPr>
            <a:r>
              <a:rPr lang="en-US" dirty="0"/>
              <a:t>As soon as you establish the condition of the casualty, take action depending on</a:t>
            </a:r>
            <a:endParaRPr lang="en-US" dirty="0"/>
          </a:p>
          <a:p>
            <a:pPr>
              <a:buFont typeface="Wingdings" panose="05000000000000000000" pitchFamily="2" charset="2"/>
              <a:buChar char="q"/>
            </a:pPr>
            <a:r>
              <a:rPr lang="en-US" dirty="0"/>
              <a:t>Unconcious,not breathing and without pulse</a:t>
            </a:r>
            <a:endParaRPr lang="en-US" dirty="0"/>
          </a:p>
          <a:p>
            <a:pPr>
              <a:buFont typeface="Wingdings" panose="05000000000000000000" pitchFamily="2" charset="2"/>
              <a:buChar char="q"/>
            </a:pPr>
            <a:r>
              <a:rPr lang="en-US" dirty="0"/>
              <a:t>Unconcious,not breathing and with a pulse</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RESUSCITATION TECHNIQUES</a:t>
            </a:r>
            <a:endParaRPr lang="en-US" dirty="0"/>
          </a:p>
        </p:txBody>
      </p:sp>
      <p:sp>
        <p:nvSpPr>
          <p:cNvPr id="3" name="Content Placeholder 2"/>
          <p:cNvSpPr>
            <a:spLocks noGrp="1"/>
          </p:cNvSpPr>
          <p:nvPr>
            <p:ph idx="1"/>
          </p:nvPr>
        </p:nvSpPr>
        <p:spPr/>
        <p:txBody>
          <a:bodyPr/>
          <a:lstStyle/>
          <a:p>
            <a:r>
              <a:rPr lang="en-US" dirty="0"/>
              <a:t>RESUSCITATION SEQUENCE</a:t>
            </a:r>
            <a:endParaRPr lang="en-US" dirty="0"/>
          </a:p>
          <a:p>
            <a:pPr>
              <a:buFont typeface="Wingdings" panose="05000000000000000000" pitchFamily="2" charset="2"/>
              <a:buChar char="§"/>
            </a:pPr>
            <a:r>
              <a:rPr lang="en-US" dirty="0"/>
              <a:t>Check response</a:t>
            </a:r>
            <a:endParaRPr lang="en-US" dirty="0"/>
          </a:p>
          <a:p>
            <a:pPr>
              <a:buFont typeface="Wingdings" panose="05000000000000000000" pitchFamily="2" charset="2"/>
              <a:buChar char="§"/>
            </a:pPr>
            <a:r>
              <a:rPr lang="en-US" dirty="0"/>
              <a:t>Open airway</a:t>
            </a:r>
            <a:endParaRPr lang="en-US" dirty="0"/>
          </a:p>
          <a:p>
            <a:pPr>
              <a:buFont typeface="Wingdings" panose="05000000000000000000" pitchFamily="2" charset="2"/>
              <a:buChar char="§"/>
            </a:pPr>
            <a:r>
              <a:rPr lang="en-US" dirty="0"/>
              <a:t>Check breathing</a:t>
            </a:r>
            <a:endParaRPr lang="en-US" dirty="0"/>
          </a:p>
          <a:p>
            <a:pPr>
              <a:buFont typeface="Wingdings" panose="05000000000000000000" pitchFamily="2" charset="2"/>
              <a:buChar char="§"/>
            </a:pPr>
            <a:r>
              <a:rPr lang="en-US" dirty="0"/>
              <a:t>Assess for circulation</a:t>
            </a:r>
            <a:endParaRPr lang="en-US" dirty="0"/>
          </a:p>
          <a:p>
            <a:pPr>
              <a:buFont typeface="Wingdings" panose="05000000000000000000" pitchFamily="2" charset="2"/>
              <a:buChar char="§"/>
            </a:pPr>
            <a:r>
              <a:rPr lang="en-US" dirty="0"/>
              <a:t>Commence CPR</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USE OF BODY MECHANICS</a:t>
            </a:r>
            <a:endParaRPr lang="x-none" dirty="0"/>
          </a:p>
        </p:txBody>
      </p:sp>
      <p:sp>
        <p:nvSpPr>
          <p:cNvPr id="3" name="Content Placeholder 2"/>
          <p:cNvSpPr>
            <a:spLocks noGrp="1"/>
          </p:cNvSpPr>
          <p:nvPr>
            <p:ph idx="1"/>
          </p:nvPr>
        </p:nvSpPr>
        <p:spPr/>
        <p:txBody>
          <a:bodyPr/>
          <a:lstStyle/>
          <a:p>
            <a:r>
              <a:rPr lang="en-US" b="1" dirty="0"/>
              <a:t>Safe body mechanics</a:t>
            </a:r>
            <a:r>
              <a:rPr lang="en-US" dirty="0"/>
              <a:t> refers to using the body in an efficient and careful way to avoid injury—especially when lifting, pushing, pulling, or performing repetitive tasks. It's essential for protecting your muscles, joints, and spine during work or daily activities.</a:t>
            </a:r>
            <a:endParaRPr lang="x-none"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Key Principles of Safe Body Mechanics:</a:t>
            </a:r>
            <a:br>
              <a:rPr lang="en-US" b="1" dirty="0"/>
            </a:br>
            <a:endParaRPr lang="x-none" dirty="0"/>
          </a:p>
        </p:txBody>
      </p:sp>
      <p:sp>
        <p:nvSpPr>
          <p:cNvPr id="3" name="Content Placeholder 2"/>
          <p:cNvSpPr>
            <a:spLocks noGrp="1"/>
          </p:cNvSpPr>
          <p:nvPr>
            <p:ph idx="1"/>
          </p:nvPr>
        </p:nvSpPr>
        <p:spPr/>
        <p:txBody>
          <a:bodyPr>
            <a:normAutofit fontScale="77500" lnSpcReduction="20000"/>
          </a:bodyPr>
          <a:lstStyle/>
          <a:p>
            <a:r>
              <a:rPr lang="en-US" b="1" dirty="0"/>
              <a:t>Maintain a neutral spine</a:t>
            </a:r>
            <a:endParaRPr lang="en-US" dirty="0"/>
          </a:p>
          <a:p>
            <a:pPr lvl="1"/>
            <a:r>
              <a:rPr lang="en-US" dirty="0"/>
              <a:t>Keep the back straight (natural curve), avoid twisting.</a:t>
            </a:r>
            <a:endParaRPr lang="en-US" dirty="0"/>
          </a:p>
          <a:p>
            <a:pPr lvl="1"/>
            <a:r>
              <a:rPr lang="en-US" dirty="0"/>
              <a:t>Engage your core muscles.</a:t>
            </a:r>
            <a:endParaRPr lang="en-US" dirty="0"/>
          </a:p>
          <a:p>
            <a:r>
              <a:rPr lang="en-US" b="1" dirty="0"/>
              <a:t>Lift with your legs, not your back</a:t>
            </a:r>
            <a:endParaRPr lang="en-US" dirty="0"/>
          </a:p>
          <a:p>
            <a:pPr lvl="1"/>
            <a:r>
              <a:rPr lang="en-US" dirty="0"/>
              <a:t>Bend at the hips and knees—not the waist.</a:t>
            </a:r>
            <a:endParaRPr lang="en-US" dirty="0"/>
          </a:p>
          <a:p>
            <a:pPr lvl="1"/>
            <a:r>
              <a:rPr lang="en-US" dirty="0"/>
              <a:t>Keep the object close to your body.</a:t>
            </a:r>
            <a:endParaRPr lang="en-US" dirty="0"/>
          </a:p>
          <a:p>
            <a:pPr lvl="1"/>
            <a:r>
              <a:rPr lang="en-US" dirty="0"/>
              <a:t>Use your leg muscles to rise, not your back.</a:t>
            </a:r>
            <a:endParaRPr lang="en-US" dirty="0"/>
          </a:p>
          <a:p>
            <a:r>
              <a:rPr lang="en-US" b="1" dirty="0"/>
              <a:t>Keep a wide, stable base of support</a:t>
            </a:r>
            <a:endParaRPr lang="en-US" dirty="0"/>
          </a:p>
          <a:p>
            <a:pPr lvl="1"/>
            <a:r>
              <a:rPr lang="en-US" dirty="0"/>
              <a:t>Stand with feet shoulder-width apart.</a:t>
            </a:r>
            <a:endParaRPr lang="en-US" dirty="0"/>
          </a:p>
          <a:p>
            <a:pPr lvl="1"/>
            <a:r>
              <a:rPr lang="en-US" dirty="0"/>
              <a:t>This improves balance and reduces strain.</a:t>
            </a:r>
            <a:endParaRPr lang="en-US" dirty="0"/>
          </a:p>
          <a:p>
            <a:endParaRPr lang="x-non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ext Placeholder 4"/>
          <p:cNvSpPr>
            <a:spLocks noGrp="1"/>
          </p:cNvSpPr>
          <p:nvPr>
            <p:ph type="body" idx="1"/>
          </p:nvPr>
        </p:nvSpPr>
        <p:spPr>
          <a:solidFill>
            <a:srgbClr val="FF0000"/>
          </a:solidFill>
        </p:spPr>
        <p:txBody>
          <a:bodyPr/>
          <a:lstStyle/>
          <a:p>
            <a:r>
              <a:rPr lang="en-US" altLang="en-US" b="1" dirty="0">
                <a:solidFill>
                  <a:srgbClr val="FFFF00"/>
                </a:solidFill>
              </a:rPr>
              <a:t>Incident Problems</a:t>
            </a:r>
            <a:endParaRPr lang="en-US" altLang="en-US" b="1" dirty="0">
              <a:solidFill>
                <a:srgbClr val="FFFF00"/>
              </a:solidFill>
            </a:endParaRPr>
          </a:p>
          <a:p>
            <a:endParaRPr lang="en-US" dirty="0"/>
          </a:p>
        </p:txBody>
      </p:sp>
      <p:sp>
        <p:nvSpPr>
          <p:cNvPr id="1048615" name="Content Placeholder 2"/>
          <p:cNvSpPr>
            <a:spLocks noGrp="1"/>
          </p:cNvSpPr>
          <p:nvPr>
            <p:ph sz="half" idx="2"/>
          </p:nvPr>
        </p:nvSpPr>
        <p:spPr/>
        <p:txBody>
          <a:bodyPr>
            <a:normAutofit fontScale="85000" lnSpcReduction="20000"/>
          </a:bodyPr>
          <a:lstStyle/>
          <a:p>
            <a:pPr>
              <a:buFont typeface="Wingdings" panose="05000000000000000000" pitchFamily="2" charset="2"/>
              <a:buChar char="ü"/>
            </a:pPr>
            <a:r>
              <a:rPr lang="en-US" altLang="en-US" dirty="0"/>
              <a:t>Crowd</a:t>
            </a:r>
            <a:endParaRPr lang="en-US" altLang="en-US" dirty="0"/>
          </a:p>
          <a:p>
            <a:pPr>
              <a:buFont typeface="Wingdings" panose="05000000000000000000" pitchFamily="2" charset="2"/>
              <a:buChar char="ü"/>
            </a:pPr>
            <a:r>
              <a:rPr lang="en-US" altLang="en-US" dirty="0"/>
              <a:t>Hazardous material</a:t>
            </a:r>
            <a:endParaRPr lang="en-US" altLang="en-US" dirty="0"/>
          </a:p>
          <a:p>
            <a:pPr>
              <a:buFont typeface="Wingdings" panose="05000000000000000000" pitchFamily="2" charset="2"/>
              <a:buChar char="ü"/>
            </a:pPr>
            <a:r>
              <a:rPr lang="en-US" altLang="en-US" dirty="0"/>
              <a:t>Fire</a:t>
            </a:r>
            <a:endParaRPr lang="en-US" altLang="en-US" dirty="0"/>
          </a:p>
          <a:p>
            <a:pPr>
              <a:buFont typeface="Wingdings" panose="05000000000000000000" pitchFamily="2" charset="2"/>
              <a:buChar char="ü"/>
            </a:pPr>
            <a:r>
              <a:rPr lang="en-US" altLang="en-US" dirty="0"/>
              <a:t>Visibility</a:t>
            </a:r>
            <a:endParaRPr lang="en-US" altLang="en-US" dirty="0"/>
          </a:p>
          <a:p>
            <a:pPr>
              <a:buFont typeface="Wingdings" panose="05000000000000000000" pitchFamily="2" charset="2"/>
              <a:buChar char="ü"/>
            </a:pPr>
            <a:r>
              <a:rPr lang="en-US" altLang="en-US" dirty="0"/>
              <a:t>Falling objects</a:t>
            </a:r>
            <a:endParaRPr lang="en-US" altLang="en-US" dirty="0"/>
          </a:p>
          <a:p>
            <a:pPr>
              <a:buFont typeface="Wingdings" panose="05000000000000000000" pitchFamily="2" charset="2"/>
              <a:buChar char="ü"/>
            </a:pPr>
            <a:r>
              <a:rPr lang="en-US" altLang="en-US" dirty="0"/>
              <a:t>Smoke and fumes</a:t>
            </a:r>
            <a:endParaRPr lang="en-US" altLang="en-US" dirty="0"/>
          </a:p>
          <a:p>
            <a:pPr>
              <a:buFont typeface="Wingdings" panose="05000000000000000000" pitchFamily="2" charset="2"/>
              <a:buChar char="ü"/>
            </a:pPr>
            <a:r>
              <a:rPr lang="en-US" altLang="en-US" dirty="0"/>
              <a:t>Power lines</a:t>
            </a:r>
            <a:endParaRPr lang="en-US" altLang="en-US" dirty="0"/>
          </a:p>
          <a:p>
            <a:endParaRPr lang="en-US" dirty="0"/>
          </a:p>
        </p:txBody>
      </p:sp>
      <p:sp>
        <p:nvSpPr>
          <p:cNvPr id="1048614" name="Text Placeholder 5"/>
          <p:cNvSpPr>
            <a:spLocks noGrp="1"/>
          </p:cNvSpPr>
          <p:nvPr>
            <p:ph type="body" sz="quarter" idx="3"/>
          </p:nvPr>
        </p:nvSpPr>
        <p:spPr>
          <a:solidFill>
            <a:srgbClr val="FF0000"/>
          </a:solidFill>
        </p:spPr>
        <p:txBody>
          <a:bodyPr/>
          <a:lstStyle/>
          <a:p>
            <a:r>
              <a:rPr lang="en-US" altLang="en-US" b="1" dirty="0">
                <a:solidFill>
                  <a:srgbClr val="FFFF00"/>
                </a:solidFill>
              </a:rPr>
              <a:t>Casualty problems</a:t>
            </a:r>
            <a:endParaRPr lang="en-US" altLang="en-US" b="1" dirty="0">
              <a:solidFill>
                <a:srgbClr val="FFFF00"/>
              </a:solidFill>
            </a:endParaRPr>
          </a:p>
          <a:p>
            <a:endParaRPr lang="en-US" dirty="0"/>
          </a:p>
        </p:txBody>
      </p:sp>
      <p:sp>
        <p:nvSpPr>
          <p:cNvPr id="1048616" name="Content Placeholder 6"/>
          <p:cNvSpPr>
            <a:spLocks noGrp="1"/>
          </p:cNvSpPr>
          <p:nvPr>
            <p:ph sz="quarter" idx="4"/>
          </p:nvPr>
        </p:nvSpPr>
        <p:spPr/>
        <p:txBody>
          <a:bodyPr>
            <a:normAutofit fontScale="92500" lnSpcReduction="20000"/>
          </a:bodyPr>
          <a:lstStyle/>
          <a:p>
            <a:pPr>
              <a:spcBef>
                <a:spcPct val="0"/>
              </a:spcBef>
              <a:buFont typeface="Wingdings" panose="05000000000000000000" pitchFamily="2" charset="2"/>
              <a:buChar char="ü"/>
            </a:pPr>
            <a:r>
              <a:rPr lang="en-US" altLang="en-US" dirty="0"/>
              <a:t>Bleeding</a:t>
            </a:r>
            <a:endParaRPr lang="en-US" altLang="en-US" dirty="0"/>
          </a:p>
          <a:p>
            <a:pPr>
              <a:spcBef>
                <a:spcPct val="0"/>
              </a:spcBef>
              <a:buFont typeface="Wingdings" panose="05000000000000000000" pitchFamily="2" charset="2"/>
              <a:buChar char="ü"/>
            </a:pPr>
            <a:r>
              <a:rPr lang="en-US" altLang="en-US" dirty="0"/>
              <a:t>Unconsciousness</a:t>
            </a:r>
            <a:endParaRPr lang="en-US" altLang="en-US" dirty="0"/>
          </a:p>
          <a:p>
            <a:pPr>
              <a:spcBef>
                <a:spcPct val="0"/>
              </a:spcBef>
              <a:buFont typeface="Wingdings" panose="05000000000000000000" pitchFamily="2" charset="2"/>
              <a:buChar char="ü"/>
            </a:pPr>
            <a:r>
              <a:rPr lang="en-US" altLang="en-US" dirty="0"/>
              <a:t>Fainting</a:t>
            </a:r>
            <a:endParaRPr lang="en-US" altLang="en-US" dirty="0"/>
          </a:p>
          <a:p>
            <a:pPr>
              <a:spcBef>
                <a:spcPct val="0"/>
              </a:spcBef>
              <a:buFont typeface="Wingdings" panose="05000000000000000000" pitchFamily="2" charset="2"/>
              <a:buChar char="ü"/>
            </a:pPr>
            <a:r>
              <a:rPr lang="en-US" altLang="en-US" dirty="0"/>
              <a:t>Burns</a:t>
            </a:r>
            <a:endParaRPr lang="en-US" altLang="en-US" dirty="0"/>
          </a:p>
          <a:p>
            <a:pPr>
              <a:spcBef>
                <a:spcPct val="0"/>
              </a:spcBef>
              <a:buFont typeface="Wingdings" panose="05000000000000000000" pitchFamily="2" charset="2"/>
              <a:buChar char="ü"/>
            </a:pPr>
            <a:r>
              <a:rPr lang="en-US" altLang="en-US" dirty="0"/>
              <a:t>Fractures</a:t>
            </a:r>
            <a:endParaRPr lang="en-US" altLang="en-US" dirty="0"/>
          </a:p>
          <a:p>
            <a:pPr>
              <a:spcBef>
                <a:spcPct val="0"/>
              </a:spcBef>
              <a:buFont typeface="Wingdings" panose="05000000000000000000" pitchFamily="2" charset="2"/>
              <a:buChar char="ü"/>
            </a:pPr>
            <a:r>
              <a:rPr lang="en-US" altLang="en-US" dirty="0"/>
              <a:t>Asthma attack</a:t>
            </a:r>
            <a:endParaRPr lang="en-US" altLang="en-US" dirty="0"/>
          </a:p>
          <a:p>
            <a:pPr>
              <a:spcBef>
                <a:spcPct val="0"/>
              </a:spcBef>
              <a:buFont typeface="Wingdings" panose="05000000000000000000" pitchFamily="2" charset="2"/>
              <a:buChar char="ü"/>
            </a:pPr>
            <a:r>
              <a:rPr lang="en-US" altLang="en-US" dirty="0"/>
              <a:t>Seizures</a:t>
            </a:r>
            <a:endParaRPr lang="en-US" altLang="en-US" dirty="0"/>
          </a:p>
          <a:p>
            <a:endParaRPr lang="en-US" dirty="0"/>
          </a:p>
        </p:txBody>
      </p:sp>
      <p:pic>
        <p:nvPicPr>
          <p:cNvPr id="2097152" name="Title 21505"/>
          <p:cNvPicPr/>
          <p:nvPr/>
        </p:nvPicPr>
        <p:blipFill>
          <a:blip r:embed="rId1"/>
          <a:srcRect/>
          <a:stretch>
            <a:fillRect/>
          </a:stretch>
        </p:blipFill>
        <p:spPr>
          <a:xfrm>
            <a:off x="1524000" y="1"/>
            <a:ext cx="9144000" cy="1152525"/>
          </a:xfrm>
          <a:prstGeom prst="rect">
            <a:avLst/>
          </a:prstGeom>
          <a:solidFill>
            <a:srgbClr val="00B0F0"/>
          </a:solid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48616">
                                            <p:txEl>
                                              <p:pRg st="0" end="0"/>
                                            </p:txEl>
                                          </p:spTgt>
                                        </p:tgtEl>
                                        <p:attrNameLst>
                                          <p:attrName>style.visibility</p:attrName>
                                        </p:attrNameLst>
                                      </p:cBhvr>
                                      <p:to>
                                        <p:strVal val="visible"/>
                                      </p:to>
                                    </p:set>
                                    <p:anim calcmode="lin" valueType="num">
                                      <p:cBhvr additive="base">
                                        <p:cTn id="7" dur="500" fill="hold"/>
                                        <p:tgtEl>
                                          <p:spTgt spid="10486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86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48616">
                                            <p:txEl>
                                              <p:pRg st="1" end="1"/>
                                            </p:txEl>
                                          </p:spTgt>
                                        </p:tgtEl>
                                        <p:attrNameLst>
                                          <p:attrName>style.visibility</p:attrName>
                                        </p:attrNameLst>
                                      </p:cBhvr>
                                      <p:to>
                                        <p:strVal val="visible"/>
                                      </p:to>
                                    </p:set>
                                    <p:anim calcmode="lin" valueType="num">
                                      <p:cBhvr additive="base">
                                        <p:cTn id="13" dur="500" fill="hold"/>
                                        <p:tgtEl>
                                          <p:spTgt spid="104861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486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48616">
                                            <p:txEl>
                                              <p:pRg st="2" end="2"/>
                                            </p:txEl>
                                          </p:spTgt>
                                        </p:tgtEl>
                                        <p:attrNameLst>
                                          <p:attrName>style.visibility</p:attrName>
                                        </p:attrNameLst>
                                      </p:cBhvr>
                                      <p:to>
                                        <p:strVal val="visible"/>
                                      </p:to>
                                    </p:set>
                                    <p:anim calcmode="lin" valueType="num">
                                      <p:cBhvr additive="base">
                                        <p:cTn id="19" dur="500" fill="hold"/>
                                        <p:tgtEl>
                                          <p:spTgt spid="104861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86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48616">
                                            <p:txEl>
                                              <p:pRg st="3" end="3"/>
                                            </p:txEl>
                                          </p:spTgt>
                                        </p:tgtEl>
                                        <p:attrNameLst>
                                          <p:attrName>style.visibility</p:attrName>
                                        </p:attrNameLst>
                                      </p:cBhvr>
                                      <p:to>
                                        <p:strVal val="visible"/>
                                      </p:to>
                                    </p:set>
                                    <p:anim calcmode="lin" valueType="num">
                                      <p:cBhvr additive="base">
                                        <p:cTn id="25" dur="500" fill="hold"/>
                                        <p:tgtEl>
                                          <p:spTgt spid="104861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4861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48616">
                                            <p:txEl>
                                              <p:pRg st="4" end="4"/>
                                            </p:txEl>
                                          </p:spTgt>
                                        </p:tgtEl>
                                        <p:attrNameLst>
                                          <p:attrName>style.visibility</p:attrName>
                                        </p:attrNameLst>
                                      </p:cBhvr>
                                      <p:to>
                                        <p:strVal val="visible"/>
                                      </p:to>
                                    </p:set>
                                    <p:anim calcmode="lin" valueType="num">
                                      <p:cBhvr additive="base">
                                        <p:cTn id="31" dur="500" fill="hold"/>
                                        <p:tgtEl>
                                          <p:spTgt spid="104861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4861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48616">
                                            <p:txEl>
                                              <p:pRg st="5" end="5"/>
                                            </p:txEl>
                                          </p:spTgt>
                                        </p:tgtEl>
                                        <p:attrNameLst>
                                          <p:attrName>style.visibility</p:attrName>
                                        </p:attrNameLst>
                                      </p:cBhvr>
                                      <p:to>
                                        <p:strVal val="visible"/>
                                      </p:to>
                                    </p:set>
                                    <p:anim calcmode="lin" valueType="num">
                                      <p:cBhvr additive="base">
                                        <p:cTn id="37" dur="500" fill="hold"/>
                                        <p:tgtEl>
                                          <p:spTgt spid="104861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4861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48616">
                                            <p:txEl>
                                              <p:pRg st="6" end="6"/>
                                            </p:txEl>
                                          </p:spTgt>
                                        </p:tgtEl>
                                        <p:attrNameLst>
                                          <p:attrName>style.visibility</p:attrName>
                                        </p:attrNameLst>
                                      </p:cBhvr>
                                      <p:to>
                                        <p:strVal val="visible"/>
                                      </p:to>
                                    </p:set>
                                    <p:anim calcmode="lin" valueType="num">
                                      <p:cBhvr additive="base">
                                        <p:cTn id="43" dur="500" fill="hold"/>
                                        <p:tgtEl>
                                          <p:spTgt spid="104861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4861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48613">
                                            <p:bg/>
                                          </p:spTgt>
                                        </p:tgtEl>
                                        <p:attrNameLst>
                                          <p:attrName>style.visibility</p:attrName>
                                        </p:attrNameLst>
                                      </p:cBhvr>
                                      <p:to>
                                        <p:strVal val="visible"/>
                                      </p:to>
                                    </p:set>
                                    <p:anim calcmode="lin" valueType="num">
                                      <p:cBhvr additive="base">
                                        <p:cTn id="49" dur="500" fill="hold"/>
                                        <p:tgtEl>
                                          <p:spTgt spid="1048613">
                                            <p:bg/>
                                          </p:spTgt>
                                        </p:tgtEl>
                                        <p:attrNameLst>
                                          <p:attrName>ppt_x</p:attrName>
                                        </p:attrNameLst>
                                      </p:cBhvr>
                                      <p:tavLst>
                                        <p:tav tm="0">
                                          <p:val>
                                            <p:strVal val="#ppt_x"/>
                                          </p:val>
                                        </p:tav>
                                        <p:tav tm="100000">
                                          <p:val>
                                            <p:strVal val="#ppt_x"/>
                                          </p:val>
                                        </p:tav>
                                      </p:tavLst>
                                    </p:anim>
                                    <p:anim calcmode="lin" valueType="num">
                                      <p:cBhvr additive="base">
                                        <p:cTn id="50" dur="500" fill="hold"/>
                                        <p:tgtEl>
                                          <p:spTgt spid="1048613">
                                            <p:bg/>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48613">
                                            <p:txEl>
                                              <p:pRg st="0" end="0"/>
                                            </p:txEl>
                                          </p:spTgt>
                                        </p:tgtEl>
                                        <p:attrNameLst>
                                          <p:attrName>style.visibility</p:attrName>
                                        </p:attrNameLst>
                                      </p:cBhvr>
                                      <p:to>
                                        <p:strVal val="visible"/>
                                      </p:to>
                                    </p:set>
                                    <p:anim calcmode="lin" valueType="num">
                                      <p:cBhvr additive="base">
                                        <p:cTn id="55" dur="500" fill="hold"/>
                                        <p:tgtEl>
                                          <p:spTgt spid="1048613">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486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048615">
                                            <p:txEl>
                                              <p:pRg st="0" end="0"/>
                                            </p:txEl>
                                          </p:spTgt>
                                        </p:tgtEl>
                                        <p:attrNameLst>
                                          <p:attrName>style.visibility</p:attrName>
                                        </p:attrNameLst>
                                      </p:cBhvr>
                                      <p:to>
                                        <p:strVal val="visible"/>
                                      </p:to>
                                    </p:set>
                                    <p:anim calcmode="lin" valueType="num">
                                      <p:cBhvr additive="base">
                                        <p:cTn id="61" dur="500" fill="hold"/>
                                        <p:tgtEl>
                                          <p:spTgt spid="1048615">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0486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048615">
                                            <p:txEl>
                                              <p:pRg st="1" end="1"/>
                                            </p:txEl>
                                          </p:spTgt>
                                        </p:tgtEl>
                                        <p:attrNameLst>
                                          <p:attrName>style.visibility</p:attrName>
                                        </p:attrNameLst>
                                      </p:cBhvr>
                                      <p:to>
                                        <p:strVal val="visible"/>
                                      </p:to>
                                    </p:set>
                                    <p:anim calcmode="lin" valueType="num">
                                      <p:cBhvr additive="base">
                                        <p:cTn id="67" dur="500" fill="hold"/>
                                        <p:tgtEl>
                                          <p:spTgt spid="1048615">
                                            <p:txEl>
                                              <p:pRg st="1" end="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0486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048615">
                                            <p:txEl>
                                              <p:pRg st="2" end="2"/>
                                            </p:txEl>
                                          </p:spTgt>
                                        </p:tgtEl>
                                        <p:attrNameLst>
                                          <p:attrName>style.visibility</p:attrName>
                                        </p:attrNameLst>
                                      </p:cBhvr>
                                      <p:to>
                                        <p:strVal val="visible"/>
                                      </p:to>
                                    </p:set>
                                    <p:anim calcmode="lin" valueType="num">
                                      <p:cBhvr additive="base">
                                        <p:cTn id="73" dur="500" fill="hold"/>
                                        <p:tgtEl>
                                          <p:spTgt spid="1048615">
                                            <p:txEl>
                                              <p:pRg st="2" end="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0486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048615">
                                            <p:txEl>
                                              <p:pRg st="3" end="3"/>
                                            </p:txEl>
                                          </p:spTgt>
                                        </p:tgtEl>
                                        <p:attrNameLst>
                                          <p:attrName>style.visibility</p:attrName>
                                        </p:attrNameLst>
                                      </p:cBhvr>
                                      <p:to>
                                        <p:strVal val="visible"/>
                                      </p:to>
                                    </p:set>
                                    <p:anim calcmode="lin" valueType="num">
                                      <p:cBhvr additive="base">
                                        <p:cTn id="79" dur="500" fill="hold"/>
                                        <p:tgtEl>
                                          <p:spTgt spid="1048615">
                                            <p:txEl>
                                              <p:pRg st="3" end="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0486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048615">
                                            <p:txEl>
                                              <p:pRg st="4" end="4"/>
                                            </p:txEl>
                                          </p:spTgt>
                                        </p:tgtEl>
                                        <p:attrNameLst>
                                          <p:attrName>style.visibility</p:attrName>
                                        </p:attrNameLst>
                                      </p:cBhvr>
                                      <p:to>
                                        <p:strVal val="visible"/>
                                      </p:to>
                                    </p:set>
                                    <p:anim calcmode="lin" valueType="num">
                                      <p:cBhvr additive="base">
                                        <p:cTn id="85" dur="500" fill="hold"/>
                                        <p:tgtEl>
                                          <p:spTgt spid="1048615">
                                            <p:txEl>
                                              <p:pRg st="4" end="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0486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048615">
                                            <p:txEl>
                                              <p:pRg st="5" end="5"/>
                                            </p:txEl>
                                          </p:spTgt>
                                        </p:tgtEl>
                                        <p:attrNameLst>
                                          <p:attrName>style.visibility</p:attrName>
                                        </p:attrNameLst>
                                      </p:cBhvr>
                                      <p:to>
                                        <p:strVal val="visible"/>
                                      </p:to>
                                    </p:set>
                                    <p:anim calcmode="lin" valueType="num">
                                      <p:cBhvr additive="base">
                                        <p:cTn id="91" dur="500" fill="hold"/>
                                        <p:tgtEl>
                                          <p:spTgt spid="1048615">
                                            <p:txEl>
                                              <p:pRg st="5" end="5"/>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0486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048615">
                                            <p:txEl>
                                              <p:pRg st="6" end="6"/>
                                            </p:txEl>
                                          </p:spTgt>
                                        </p:tgtEl>
                                        <p:attrNameLst>
                                          <p:attrName>style.visibility</p:attrName>
                                        </p:attrNameLst>
                                      </p:cBhvr>
                                      <p:to>
                                        <p:strVal val="visible"/>
                                      </p:to>
                                    </p:set>
                                    <p:anim calcmode="lin" valueType="num">
                                      <p:cBhvr additive="base">
                                        <p:cTn id="97" dur="500" fill="hold"/>
                                        <p:tgtEl>
                                          <p:spTgt spid="1048615">
                                            <p:txEl>
                                              <p:pRg st="6" end="6"/>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0486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3" grpId="0" animBg="1" build="p"/>
      <p:bldP spid="104861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4" name="Rectangle 1"/>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x-none" altLang="x-none" sz="1800" b="1" i="0" u="none" strike="noStrike" cap="none" normalizeH="0" baseline="0">
                <a:ln>
                  <a:noFill/>
                </a:ln>
                <a:solidFill>
                  <a:schemeClr val="tx1"/>
                </a:solidFill>
                <a:effectLst/>
                <a:latin typeface="Arial" panose="02080604020202020204" pitchFamily="34" charset="0"/>
              </a:rPr>
              <a:t>Avoid twisting while lifting</a:t>
            </a:r>
            <a:endParaRPr kumimoji="0" lang="x-none" altLang="x-none" sz="1800" b="0" i="0" u="none" strike="noStrike" cap="none" normalizeH="0" baseline="0">
              <a:ln>
                <a:noFill/>
              </a:ln>
              <a:solidFill>
                <a:schemeClr val="tx1"/>
              </a:solidFill>
              <a:effectLst/>
              <a:latin typeface="Arial" panose="0208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x-none" altLang="x-none" sz="1800" b="0" i="0" u="none" strike="noStrike" cap="none" normalizeH="0" baseline="0">
                <a:ln>
                  <a:noFill/>
                </a:ln>
                <a:solidFill>
                  <a:schemeClr val="tx1"/>
                </a:solidFill>
                <a:effectLst/>
                <a:latin typeface="Arial" panose="02080604020202020204" pitchFamily="34" charset="0"/>
              </a:rPr>
              <a:t>Pivot with your feet if you need to turn.</a:t>
            </a:r>
            <a:endParaRPr kumimoji="0" lang="x-none" altLang="x-none" sz="1800" b="0" i="0" u="none" strike="noStrike" cap="none" normalizeH="0" baseline="0">
              <a:ln>
                <a:noFill/>
              </a:ln>
              <a:solidFill>
                <a:schemeClr val="tx1"/>
              </a:solidFill>
              <a:effectLst/>
              <a:latin typeface="Arial" panose="0208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x-none" altLang="x-none" sz="1800" b="0" i="0" u="none" strike="noStrike" cap="none" normalizeH="0" baseline="0">
                <a:ln>
                  <a:noFill/>
                </a:ln>
                <a:solidFill>
                  <a:schemeClr val="tx1"/>
                </a:solidFill>
                <a:effectLst/>
                <a:latin typeface="Arial" panose="02080604020202020204" pitchFamily="34" charset="0"/>
              </a:rPr>
              <a:t>Twisting under load increases injury risk.</a:t>
            </a:r>
            <a:endParaRPr kumimoji="0" lang="x-none" altLang="x-none" sz="1800" b="0" i="0" u="none" strike="noStrike" cap="none" normalizeH="0" baseline="0">
              <a:ln>
                <a:noFill/>
              </a:ln>
              <a:solidFill>
                <a:schemeClr val="tx1"/>
              </a:solidFill>
              <a:effectLst/>
              <a:latin typeface="Arial" panose="0208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x-none" altLang="x-none" sz="1800" b="1" i="0" u="none" strike="noStrike" cap="none" normalizeH="0" baseline="0">
                <a:ln>
                  <a:noFill/>
                </a:ln>
                <a:solidFill>
                  <a:schemeClr val="tx1"/>
                </a:solidFill>
                <a:effectLst/>
                <a:latin typeface="Arial" panose="02080604020202020204" pitchFamily="34" charset="0"/>
              </a:rPr>
              <a:t>Hold objects close to your center of gravity</a:t>
            </a:r>
            <a:endParaRPr kumimoji="0" lang="x-none" altLang="x-none" sz="1800" b="0" i="0" u="none" strike="noStrike" cap="none" normalizeH="0" baseline="0">
              <a:ln>
                <a:noFill/>
              </a:ln>
              <a:solidFill>
                <a:schemeClr val="tx1"/>
              </a:solidFill>
              <a:effectLst/>
              <a:latin typeface="Arial" panose="0208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x-none" altLang="x-none" sz="1800" b="0" i="0" u="none" strike="noStrike" cap="none" normalizeH="0" baseline="0">
                <a:ln>
                  <a:noFill/>
                </a:ln>
                <a:solidFill>
                  <a:schemeClr val="tx1"/>
                </a:solidFill>
                <a:effectLst/>
                <a:latin typeface="Arial" panose="02080604020202020204" pitchFamily="34" charset="0"/>
              </a:rPr>
              <a:t>Carry loads close to your chest, not arms extended.</a:t>
            </a:r>
            <a:endParaRPr kumimoji="0" lang="x-none" altLang="x-none" sz="1800" b="0" i="0" u="none" strike="noStrike" cap="none" normalizeH="0" baseline="0">
              <a:ln>
                <a:noFill/>
              </a:ln>
              <a:solidFill>
                <a:schemeClr val="tx1"/>
              </a:solidFill>
              <a:effectLst/>
              <a:latin typeface="Arial" panose="0208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x-none" altLang="x-none" sz="1800" b="0" i="0" u="none" strike="noStrike" cap="none" normalizeH="0" baseline="0">
                <a:ln>
                  <a:noFill/>
                </a:ln>
                <a:solidFill>
                  <a:schemeClr val="tx1"/>
                </a:solidFill>
                <a:effectLst/>
                <a:latin typeface="Arial" panose="02080604020202020204" pitchFamily="34" charset="0"/>
              </a:rPr>
              <a:t>Keeps your center of mass stable.</a:t>
            </a:r>
            <a:endParaRPr kumimoji="0" lang="x-none" altLang="x-none" sz="1800" b="0" i="0" u="none" strike="noStrike" cap="none" normalizeH="0" baseline="0">
              <a:ln>
                <a:noFill/>
              </a:ln>
              <a:solidFill>
                <a:schemeClr val="tx1"/>
              </a:solidFill>
              <a:effectLst/>
              <a:latin typeface="Arial" panose="0208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x-none" altLang="x-none" sz="1800" b="1" i="0" u="none" strike="noStrike" cap="none" normalizeH="0" baseline="0">
                <a:ln>
                  <a:noFill/>
                </a:ln>
                <a:solidFill>
                  <a:schemeClr val="tx1"/>
                </a:solidFill>
                <a:effectLst/>
                <a:latin typeface="Arial" panose="02080604020202020204" pitchFamily="34" charset="0"/>
              </a:rPr>
              <a:t>Push rather than pull</a:t>
            </a:r>
            <a:endParaRPr kumimoji="0" lang="x-none" altLang="x-none" sz="1800" b="0" i="0" u="none" strike="noStrike" cap="none" normalizeH="0" baseline="0">
              <a:ln>
                <a:noFill/>
              </a:ln>
              <a:solidFill>
                <a:schemeClr val="tx1"/>
              </a:solidFill>
              <a:effectLst/>
              <a:latin typeface="Arial" panose="0208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x-none" altLang="x-none" sz="1800" b="0" i="0" u="none" strike="noStrike" cap="none" normalizeH="0" baseline="0">
                <a:ln>
                  <a:noFill/>
                </a:ln>
                <a:solidFill>
                  <a:schemeClr val="tx1"/>
                </a:solidFill>
                <a:effectLst/>
                <a:latin typeface="Arial" panose="02080604020202020204" pitchFamily="34" charset="0"/>
              </a:rPr>
              <a:t>Pushing uses stronger muscles and reduces strain.</a:t>
            </a:r>
            <a:endParaRPr kumimoji="0" lang="x-none" altLang="x-none" sz="1800" b="0" i="0" u="none" strike="noStrike" cap="none" normalizeH="0" baseline="0">
              <a:ln>
                <a:noFill/>
              </a:ln>
              <a:solidFill>
                <a:schemeClr val="tx1"/>
              </a:solidFill>
              <a:effectLst/>
              <a:latin typeface="Arial" panose="0208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x-none" altLang="x-none" sz="1800" b="0" i="0" u="none" strike="noStrike" cap="none" normalizeH="0" baseline="0">
                <a:ln>
                  <a:noFill/>
                </a:ln>
                <a:solidFill>
                  <a:schemeClr val="tx1"/>
                </a:solidFill>
                <a:effectLst/>
                <a:latin typeface="Arial" panose="02080604020202020204" pitchFamily="34" charset="0"/>
              </a:rPr>
              <a:t>Use body weight to assist the motion.</a:t>
            </a:r>
            <a:endParaRPr kumimoji="0" lang="x-none" altLang="x-none" sz="1800" b="0" i="0" u="none" strike="noStrike" cap="none" normalizeH="0" baseline="0">
              <a:ln>
                <a:noFill/>
              </a:ln>
              <a:solidFill>
                <a:schemeClr val="tx1"/>
              </a:solidFill>
              <a:effectLst/>
              <a:latin typeface="Arial" panose="0208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x-none" altLang="x-none" sz="1800" b="1" i="0" u="none" strike="noStrike" cap="none" normalizeH="0" baseline="0">
                <a:ln>
                  <a:noFill/>
                </a:ln>
                <a:solidFill>
                  <a:schemeClr val="tx1"/>
                </a:solidFill>
                <a:effectLst/>
                <a:latin typeface="Arial" panose="02080604020202020204" pitchFamily="34" charset="0"/>
              </a:rPr>
              <a:t>Adjust the height of the work</a:t>
            </a:r>
            <a:endParaRPr kumimoji="0" lang="x-none" altLang="x-none" sz="1800" b="0" i="0" u="none" strike="noStrike" cap="none" normalizeH="0" baseline="0">
              <a:ln>
                <a:noFill/>
              </a:ln>
              <a:solidFill>
                <a:schemeClr val="tx1"/>
              </a:solidFill>
              <a:effectLst/>
              <a:latin typeface="Arial" panose="0208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x-none" altLang="x-none" sz="1800" b="0" i="0" u="none" strike="noStrike" cap="none" normalizeH="0" baseline="0">
                <a:ln>
                  <a:noFill/>
                </a:ln>
                <a:solidFill>
                  <a:schemeClr val="tx1"/>
                </a:solidFill>
                <a:effectLst/>
                <a:latin typeface="Arial" panose="02080604020202020204" pitchFamily="34" charset="0"/>
              </a:rPr>
              <a:t>Avoid working in awkward postures.</a:t>
            </a:r>
            <a:endParaRPr kumimoji="0" lang="x-none" altLang="x-none" sz="1800" b="0" i="0" u="none" strike="noStrike" cap="none" normalizeH="0" baseline="0">
              <a:ln>
                <a:noFill/>
              </a:ln>
              <a:solidFill>
                <a:schemeClr val="tx1"/>
              </a:solidFill>
              <a:effectLst/>
              <a:latin typeface="Arial" panose="0208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x-none" altLang="x-none" sz="1800" b="0" i="0" u="none" strike="noStrike" cap="none" normalizeH="0" baseline="0">
                <a:ln>
                  <a:noFill/>
                </a:ln>
                <a:solidFill>
                  <a:schemeClr val="tx1"/>
                </a:solidFill>
                <a:effectLst/>
                <a:latin typeface="Arial" panose="02080604020202020204" pitchFamily="34" charset="0"/>
              </a:rPr>
              <a:t>Use stools, reach tools, or adjustable equipment if needed.</a:t>
            </a:r>
            <a:endParaRPr kumimoji="0" lang="x-none" altLang="x-none" sz="1800" b="0" i="0" u="none" strike="noStrike" cap="none" normalizeH="0" baseline="0">
              <a:ln>
                <a:noFill/>
              </a:ln>
              <a:solidFill>
                <a:schemeClr val="tx1"/>
              </a:solidFill>
              <a:effectLst/>
              <a:latin typeface="Arial" panose="0208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x-none" altLang="x-none" sz="1800" b="0" i="0" u="none" strike="noStrike" cap="none" normalizeH="0" baseline="0">
              <a:ln>
                <a:noFill/>
              </a:ln>
              <a:solidFill>
                <a:schemeClr val="tx1"/>
              </a:solidFill>
              <a:effectLst/>
              <a:latin typeface="Arial" panose="02080604020202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4" name="Rectangle 1"/>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x-none" altLang="x-none" sz="1800" b="1" i="0" u="none" strike="noStrike" cap="none" normalizeH="0" baseline="0">
                <a:ln>
                  <a:noFill/>
                </a:ln>
                <a:solidFill>
                  <a:schemeClr val="tx1"/>
                </a:solidFill>
                <a:effectLst/>
                <a:latin typeface="Arial" panose="02080604020202020204" pitchFamily="34" charset="0"/>
              </a:rPr>
              <a:t>Use assistive devices</a:t>
            </a:r>
            <a:endParaRPr kumimoji="0" lang="x-none" altLang="x-none" sz="1800" b="0" i="0" u="none" strike="noStrike" cap="none" normalizeH="0" baseline="0">
              <a:ln>
                <a:noFill/>
              </a:ln>
              <a:solidFill>
                <a:schemeClr val="tx1"/>
              </a:solidFill>
              <a:effectLst/>
              <a:latin typeface="Arial" panose="0208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x-none" altLang="x-none" sz="1800" b="0" i="0" u="none" strike="noStrike" cap="none" normalizeH="0" baseline="0">
                <a:ln>
                  <a:noFill/>
                </a:ln>
                <a:solidFill>
                  <a:schemeClr val="tx1"/>
                </a:solidFill>
                <a:effectLst/>
                <a:latin typeface="Arial" panose="02080604020202020204" pitchFamily="34" charset="0"/>
              </a:rPr>
              <a:t>Dollies, slide sheets, lifting belts, or hoists can reduce physical stress.</a:t>
            </a:r>
            <a:endParaRPr kumimoji="0" lang="x-none" altLang="x-none" sz="1800" b="0" i="0" u="none" strike="noStrike" cap="none" normalizeH="0" baseline="0">
              <a:ln>
                <a:noFill/>
              </a:ln>
              <a:solidFill>
                <a:schemeClr val="tx1"/>
              </a:solidFill>
              <a:effectLst/>
              <a:latin typeface="Arial" panose="0208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x-none" altLang="x-none" sz="1800" b="1" i="0" u="none" strike="noStrike" cap="none" normalizeH="0" baseline="0">
                <a:ln>
                  <a:noFill/>
                </a:ln>
                <a:solidFill>
                  <a:schemeClr val="tx1"/>
                </a:solidFill>
                <a:effectLst/>
                <a:latin typeface="Arial" panose="02080604020202020204" pitchFamily="34" charset="0"/>
              </a:rPr>
              <a:t>Plan the movement</a:t>
            </a:r>
            <a:endParaRPr kumimoji="0" lang="x-none" altLang="x-none" sz="1800" b="0" i="0" u="none" strike="noStrike" cap="none" normalizeH="0" baseline="0">
              <a:ln>
                <a:noFill/>
              </a:ln>
              <a:solidFill>
                <a:schemeClr val="tx1"/>
              </a:solidFill>
              <a:effectLst/>
              <a:latin typeface="Arial" panose="0208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x-none" altLang="x-none" sz="1800" b="0" i="0" u="none" strike="noStrike" cap="none" normalizeH="0" baseline="0">
                <a:ln>
                  <a:noFill/>
                </a:ln>
                <a:solidFill>
                  <a:schemeClr val="tx1"/>
                </a:solidFill>
                <a:effectLst/>
                <a:latin typeface="Arial" panose="02080604020202020204" pitchFamily="34" charset="0"/>
              </a:rPr>
              <a:t>Clear the path.</a:t>
            </a:r>
            <a:endParaRPr kumimoji="0" lang="x-none" altLang="x-none" sz="1800" b="0" i="0" u="none" strike="noStrike" cap="none" normalizeH="0" baseline="0">
              <a:ln>
                <a:noFill/>
              </a:ln>
              <a:solidFill>
                <a:schemeClr val="tx1"/>
              </a:solidFill>
              <a:effectLst/>
              <a:latin typeface="Arial" panose="0208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x-none" altLang="x-none" sz="1800" b="0" i="0" u="none" strike="noStrike" cap="none" normalizeH="0" baseline="0">
                <a:ln>
                  <a:noFill/>
                </a:ln>
                <a:solidFill>
                  <a:schemeClr val="tx1"/>
                </a:solidFill>
                <a:effectLst/>
                <a:latin typeface="Arial" panose="02080604020202020204" pitchFamily="34" charset="0"/>
              </a:rPr>
              <a:t>Know where you’re going and how you’ll move the object.</a:t>
            </a:r>
            <a:endParaRPr kumimoji="0" lang="x-none" altLang="x-none" sz="1800" b="0" i="0" u="none" strike="noStrike" cap="none" normalizeH="0" baseline="0">
              <a:ln>
                <a:noFill/>
              </a:ln>
              <a:solidFill>
                <a:schemeClr val="tx1"/>
              </a:solidFill>
              <a:effectLst/>
              <a:latin typeface="Arial" panose="0208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x-none" altLang="x-none" sz="1800" b="1" i="0" u="none" strike="noStrike" cap="none" normalizeH="0" baseline="0">
                <a:ln>
                  <a:noFill/>
                </a:ln>
                <a:solidFill>
                  <a:schemeClr val="tx1"/>
                </a:solidFill>
                <a:effectLst/>
                <a:latin typeface="Arial" panose="02080604020202020204" pitchFamily="34" charset="0"/>
              </a:rPr>
              <a:t>Take breaks and stretch</a:t>
            </a:r>
            <a:endParaRPr kumimoji="0" lang="x-none" altLang="x-none" sz="1800" b="0" i="0" u="none" strike="noStrike" cap="none" normalizeH="0" baseline="0">
              <a:ln>
                <a:noFill/>
              </a:ln>
              <a:solidFill>
                <a:schemeClr val="tx1"/>
              </a:solidFill>
              <a:effectLst/>
              <a:latin typeface="Arial" panose="0208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x-none" altLang="x-none" sz="1800" b="0" i="0" u="none" strike="noStrike" cap="none" normalizeH="0" baseline="0">
                <a:ln>
                  <a:noFill/>
                </a:ln>
                <a:solidFill>
                  <a:schemeClr val="tx1"/>
                </a:solidFill>
                <a:effectLst/>
                <a:latin typeface="Arial" panose="02080604020202020204" pitchFamily="34" charset="0"/>
              </a:rPr>
              <a:t>Fatigue increases risk.</a:t>
            </a:r>
            <a:endParaRPr kumimoji="0" lang="x-none" altLang="x-none" sz="1800" b="0" i="0" u="none" strike="noStrike" cap="none" normalizeH="0" baseline="0">
              <a:ln>
                <a:noFill/>
              </a:ln>
              <a:solidFill>
                <a:schemeClr val="tx1"/>
              </a:solidFill>
              <a:effectLst/>
              <a:latin typeface="Arial" panose="0208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x-none" altLang="x-none" sz="1800" b="0" i="0" u="none" strike="noStrike" cap="none" normalizeH="0" baseline="0">
                <a:ln>
                  <a:noFill/>
                </a:ln>
                <a:solidFill>
                  <a:schemeClr val="tx1"/>
                </a:solidFill>
                <a:effectLst/>
                <a:latin typeface="Arial" panose="02080604020202020204" pitchFamily="34" charset="0"/>
              </a:rPr>
              <a:t>Regular breaks and stretching improve flexibility and circulation.</a:t>
            </a:r>
            <a:endParaRPr kumimoji="0" lang="x-none" altLang="x-none" sz="1800" b="0" i="0" u="none" strike="noStrike" cap="none" normalizeH="0" baseline="0">
              <a:ln>
                <a:noFill/>
              </a:ln>
              <a:solidFill>
                <a:schemeClr val="tx1"/>
              </a:solidFill>
              <a:effectLst/>
              <a:latin typeface="Arial" panose="0208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x-none" altLang="x-none" sz="1800" b="0" i="0" u="none" strike="noStrike" cap="none" normalizeH="0" baseline="0">
              <a:ln>
                <a:noFill/>
              </a:ln>
              <a:solidFill>
                <a:schemeClr val="tx1"/>
              </a:solidFill>
              <a:effectLst/>
              <a:latin typeface="Arial" panose="0208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ighlight>
                  <a:srgbClr val="FFFF00"/>
                </a:highlight>
              </a:rPr>
              <a:t>Transferring a patient to a stretcher</a:t>
            </a:r>
            <a:endParaRPr lang="x-none" dirty="0">
              <a:highlight>
                <a:srgbClr val="FFFF00"/>
              </a:highlight>
            </a:endParaRPr>
          </a:p>
        </p:txBody>
      </p:sp>
      <p:sp>
        <p:nvSpPr>
          <p:cNvPr id="3" name="Content Placeholder 2"/>
          <p:cNvSpPr>
            <a:spLocks noGrp="1"/>
          </p:cNvSpPr>
          <p:nvPr>
            <p:ph idx="1"/>
          </p:nvPr>
        </p:nvSpPr>
        <p:spPr/>
        <p:txBody>
          <a:bodyPr>
            <a:normAutofit fontScale="70000" lnSpcReduction="20000"/>
          </a:bodyPr>
          <a:lstStyle/>
          <a:p>
            <a:r>
              <a:rPr lang="en-US" b="1" dirty="0"/>
              <a:t>Before the Transfer:</a:t>
            </a:r>
            <a:endParaRPr lang="en-US" b="1" dirty="0"/>
          </a:p>
          <a:p>
            <a:r>
              <a:rPr lang="en-US" b="1" dirty="0"/>
              <a:t>Assess the client's condition:</a:t>
            </a:r>
            <a:endParaRPr lang="en-US" dirty="0"/>
          </a:p>
          <a:p>
            <a:pPr lvl="1"/>
            <a:r>
              <a:rPr lang="en-US" dirty="0"/>
              <a:t>Level of consciousness, mobility, pain, and ability to assist.</a:t>
            </a:r>
            <a:endParaRPr lang="en-US" dirty="0"/>
          </a:p>
          <a:p>
            <a:r>
              <a:rPr lang="en-US" b="1" dirty="0"/>
              <a:t>Assemble the team (at least 2 people, ideally 3–4):</a:t>
            </a:r>
            <a:endParaRPr lang="en-US" dirty="0"/>
          </a:p>
          <a:p>
            <a:pPr lvl="1"/>
            <a:r>
              <a:rPr lang="en-US" dirty="0"/>
              <a:t>More people reduce strain and improve control.</a:t>
            </a:r>
            <a:endParaRPr lang="en-US" dirty="0"/>
          </a:p>
          <a:p>
            <a:r>
              <a:rPr lang="en-US" b="1" dirty="0"/>
              <a:t>Explain the procedure to the client:</a:t>
            </a:r>
            <a:endParaRPr lang="en-US" dirty="0"/>
          </a:p>
          <a:p>
            <a:pPr lvl="1"/>
            <a:r>
              <a:rPr lang="en-US" dirty="0"/>
              <a:t>Reduces anxiety and encourages cooperation if able.</a:t>
            </a:r>
            <a:endParaRPr lang="en-US" dirty="0"/>
          </a:p>
          <a:p>
            <a:r>
              <a:rPr lang="en-US" b="1" dirty="0"/>
              <a:t>Check equipment:</a:t>
            </a:r>
            <a:endParaRPr lang="en-US" dirty="0"/>
          </a:p>
          <a:p>
            <a:pPr lvl="1"/>
            <a:r>
              <a:rPr lang="en-US" dirty="0"/>
              <a:t>Ensure the stretcher is stable, locked, and level with the bed.</a:t>
            </a:r>
            <a:endParaRPr lang="en-US" dirty="0"/>
          </a:p>
          <a:p>
            <a:pPr lvl="1"/>
            <a:r>
              <a:rPr lang="en-US" dirty="0"/>
              <a:t>Use a </a:t>
            </a:r>
            <a:r>
              <a:rPr lang="en-US" b="1" dirty="0"/>
              <a:t>transfer sheet or sliding board</a:t>
            </a:r>
            <a:r>
              <a:rPr lang="en-US" dirty="0"/>
              <a:t>.</a:t>
            </a:r>
            <a:endParaRPr lang="en-US" dirty="0"/>
          </a:p>
          <a:p>
            <a:endParaRPr lang="x-none"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Steps for Transferring Using a Transfer Sheet or Slide Board:</a:t>
            </a:r>
            <a:br>
              <a:rPr lang="en-US" b="1" dirty="0"/>
            </a:br>
            <a:endParaRPr lang="x-none" dirty="0"/>
          </a:p>
        </p:txBody>
      </p:sp>
      <p:sp>
        <p:nvSpPr>
          <p:cNvPr id="3" name="Content Placeholder 2"/>
          <p:cNvSpPr>
            <a:spLocks noGrp="1"/>
          </p:cNvSpPr>
          <p:nvPr>
            <p:ph idx="1"/>
          </p:nvPr>
        </p:nvSpPr>
        <p:spPr/>
        <p:txBody>
          <a:bodyPr>
            <a:normAutofit fontScale="55000" lnSpcReduction="20000"/>
          </a:bodyPr>
          <a:lstStyle/>
          <a:p>
            <a:r>
              <a:rPr lang="en-US" sz="2200" b="1" dirty="0"/>
              <a:t>Steps for Transferring Using a Transfer Sheet or Slide Board:</a:t>
            </a:r>
            <a:endParaRPr lang="en-US" sz="2200" b="1" dirty="0"/>
          </a:p>
          <a:p>
            <a:r>
              <a:rPr lang="en-US" sz="2200" b="1" dirty="0"/>
              <a:t>Position the stretcher:</a:t>
            </a:r>
            <a:endParaRPr lang="en-US" sz="2200" dirty="0"/>
          </a:p>
          <a:p>
            <a:pPr lvl="1"/>
            <a:r>
              <a:rPr lang="en-US" sz="2200" dirty="0"/>
              <a:t>Lock the wheels.</a:t>
            </a:r>
            <a:endParaRPr lang="en-US" sz="2200" dirty="0"/>
          </a:p>
          <a:p>
            <a:pPr lvl="1"/>
            <a:r>
              <a:rPr lang="en-US" sz="2200" dirty="0"/>
              <a:t>Align stretcher parallel and close to the bed (or slightly lower than the bed height).</a:t>
            </a:r>
            <a:endParaRPr lang="en-US" sz="2200" dirty="0"/>
          </a:p>
          <a:p>
            <a:r>
              <a:rPr lang="en-US" sz="2200" b="1" dirty="0"/>
              <a:t>Prepare the client:</a:t>
            </a:r>
            <a:endParaRPr lang="en-US" sz="2200" dirty="0"/>
          </a:p>
          <a:p>
            <a:pPr lvl="1"/>
            <a:r>
              <a:rPr lang="en-US" sz="2200" dirty="0"/>
              <a:t>Ensure the client is lying flat (if condition allows).</a:t>
            </a:r>
            <a:endParaRPr lang="en-US" sz="2200" dirty="0"/>
          </a:p>
          <a:p>
            <a:pPr lvl="1"/>
            <a:r>
              <a:rPr lang="en-US" sz="2200" dirty="0"/>
              <a:t>Cross the client's arms over their chest and legs together.</a:t>
            </a:r>
            <a:endParaRPr lang="en-US" sz="2200" dirty="0"/>
          </a:p>
          <a:p>
            <a:pPr lvl="1"/>
            <a:r>
              <a:rPr lang="en-US" sz="2200" dirty="0"/>
              <a:t>Roll the client slightly to one side to place the transfer sheet or slide board under them, then roll them back onto it.</a:t>
            </a:r>
            <a:endParaRPr lang="en-US" sz="2200" dirty="0"/>
          </a:p>
          <a:p>
            <a:r>
              <a:rPr lang="en-US" sz="2200" b="1" dirty="0"/>
              <a:t>Caregivers take position:</a:t>
            </a:r>
            <a:endParaRPr lang="en-US" sz="2200" dirty="0"/>
          </a:p>
          <a:p>
            <a:pPr lvl="1"/>
            <a:r>
              <a:rPr lang="en-US" sz="2200" dirty="0"/>
              <a:t>One or two people on each side of the bed/stretcher.</a:t>
            </a:r>
            <a:endParaRPr lang="en-US" sz="2200" dirty="0"/>
          </a:p>
          <a:p>
            <a:pPr lvl="1"/>
            <a:r>
              <a:rPr lang="en-US" sz="2200" dirty="0"/>
              <a:t>Feet shoulder-width apart, knees slightly bent, backs straight.</a:t>
            </a:r>
            <a:endParaRPr lang="en-US" sz="2200" dirty="0"/>
          </a:p>
          <a:p>
            <a:pPr lvl="1"/>
            <a:r>
              <a:rPr lang="en-US" sz="2200" dirty="0"/>
              <a:t>Grasp the sheet or board handles firmly.</a:t>
            </a:r>
            <a:endParaRPr lang="en-US" sz="2200" dirty="0"/>
          </a:p>
          <a:p>
            <a:endParaRPr lang="x-none"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4" name="Rectangle 1"/>
          <p:cNvSpPr>
            <a:spLocks noGrp="1" noChangeArrowheads="1"/>
          </p:cNvSpPr>
          <p:nvPr>
            <p:ph idx="1"/>
          </p:nvPr>
        </p:nvSpPr>
        <p:spPr bwMode="auto">
          <a:xfrm>
            <a:off x="1197736" y="2807022"/>
            <a:ext cx="9736428"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x-none" altLang="x-none" sz="1400" b="1" i="0" u="none" strike="noStrike" cap="none" normalizeH="0" baseline="0" dirty="0">
                <a:ln>
                  <a:noFill/>
                </a:ln>
                <a:solidFill>
                  <a:schemeClr val="tx1"/>
                </a:solidFill>
                <a:effectLst/>
                <a:latin typeface="Arial" panose="02080604020202020204" pitchFamily="34" charset="0"/>
              </a:rPr>
              <a:t>Count and coordinate:</a:t>
            </a:r>
            <a:endParaRPr kumimoji="0" lang="x-none" altLang="x-none" sz="1400" b="0" i="0" u="none" strike="noStrike" cap="none" normalizeH="0" baseline="0" dirty="0">
              <a:ln>
                <a:noFill/>
              </a:ln>
              <a:solidFill>
                <a:schemeClr val="tx1"/>
              </a:solidFill>
              <a:effectLst/>
              <a:latin typeface="Arial" panose="0208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x-none" altLang="x-none" sz="1400" b="0" i="0" u="none" strike="noStrike" cap="none" normalizeH="0" baseline="0" dirty="0">
                <a:ln>
                  <a:noFill/>
                </a:ln>
                <a:solidFill>
                  <a:schemeClr val="tx1"/>
                </a:solidFill>
                <a:effectLst/>
                <a:latin typeface="Arial" panose="02080604020202020204" pitchFamily="34" charset="0"/>
              </a:rPr>
              <a:t>Use a “1–2–3” count to move smoothly.</a:t>
            </a:r>
            <a:endParaRPr kumimoji="0" lang="x-none" altLang="x-none" sz="1400" b="0" i="0" u="none" strike="noStrike" cap="none" normalizeH="0" baseline="0" dirty="0">
              <a:ln>
                <a:noFill/>
              </a:ln>
              <a:solidFill>
                <a:schemeClr val="tx1"/>
              </a:solidFill>
              <a:effectLst/>
              <a:latin typeface="Arial" panose="0208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x-none" altLang="x-none" sz="1400" b="0" i="0" u="none" strike="noStrike" cap="none" normalizeH="0" baseline="0" dirty="0">
                <a:ln>
                  <a:noFill/>
                </a:ln>
                <a:solidFill>
                  <a:schemeClr val="tx1"/>
                </a:solidFill>
                <a:effectLst/>
                <a:latin typeface="Arial" panose="02080604020202020204" pitchFamily="34" charset="0"/>
              </a:rPr>
              <a:t>Slide the client gently across to the stretcher.</a:t>
            </a:r>
            <a:endParaRPr kumimoji="0" lang="x-none" altLang="x-none" sz="1400" b="0" i="0" u="none" strike="noStrike" cap="none" normalizeH="0" baseline="0" dirty="0">
              <a:ln>
                <a:noFill/>
              </a:ln>
              <a:solidFill>
                <a:schemeClr val="tx1"/>
              </a:solidFill>
              <a:effectLst/>
              <a:latin typeface="Arial" panose="0208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x-none" altLang="x-none" sz="1400" b="1" i="0" u="none" strike="noStrike" cap="none" normalizeH="0" baseline="0" dirty="0">
                <a:ln>
                  <a:noFill/>
                </a:ln>
                <a:solidFill>
                  <a:schemeClr val="tx1"/>
                </a:solidFill>
                <a:effectLst/>
                <a:latin typeface="Arial" panose="02080604020202020204" pitchFamily="34" charset="0"/>
              </a:rPr>
              <a:t>Reposition the client:</a:t>
            </a:r>
            <a:endParaRPr kumimoji="0" lang="x-none" altLang="x-none" sz="1400" b="0" i="0" u="none" strike="noStrike" cap="none" normalizeH="0" baseline="0" dirty="0">
              <a:ln>
                <a:noFill/>
              </a:ln>
              <a:solidFill>
                <a:schemeClr val="tx1"/>
              </a:solidFill>
              <a:effectLst/>
              <a:latin typeface="Arial" panose="0208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x-none" altLang="x-none" sz="1400" b="0" i="0" u="none" strike="noStrike" cap="none" normalizeH="0" baseline="0" dirty="0" err="1">
                <a:ln>
                  <a:noFill/>
                </a:ln>
                <a:solidFill>
                  <a:schemeClr val="tx1"/>
                </a:solidFill>
                <a:effectLst/>
                <a:latin typeface="Arial" panose="02080604020202020204" pitchFamily="34" charset="0"/>
              </a:rPr>
              <a:t>Center</a:t>
            </a:r>
            <a:r>
              <a:rPr kumimoji="0" lang="x-none" altLang="x-none" sz="1400" b="0" i="0" u="none" strike="noStrike" cap="none" normalizeH="0" baseline="0" dirty="0">
                <a:ln>
                  <a:noFill/>
                </a:ln>
                <a:solidFill>
                  <a:schemeClr val="tx1"/>
                </a:solidFill>
                <a:effectLst/>
                <a:latin typeface="Arial" panose="02080604020202020204" pitchFamily="34" charset="0"/>
              </a:rPr>
              <a:t> them on the stretcher and ensure comfort and alignment.</a:t>
            </a:r>
            <a:endParaRPr kumimoji="0" lang="x-none" altLang="x-none" sz="1400" b="0" i="0" u="none" strike="noStrike" cap="none" normalizeH="0" baseline="0" dirty="0">
              <a:ln>
                <a:noFill/>
              </a:ln>
              <a:solidFill>
                <a:schemeClr val="tx1"/>
              </a:solidFill>
              <a:effectLst/>
              <a:latin typeface="Arial" panose="0208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x-none" altLang="x-none" sz="1400" b="0" i="0" u="none" strike="noStrike" cap="none" normalizeH="0" baseline="0" dirty="0">
                <a:ln>
                  <a:noFill/>
                </a:ln>
                <a:solidFill>
                  <a:schemeClr val="tx1"/>
                </a:solidFill>
                <a:effectLst/>
                <a:latin typeface="Arial" panose="02080604020202020204" pitchFamily="34" charset="0"/>
              </a:rPr>
              <a:t>Raise side rails and ensure safety before moving.</a:t>
            </a:r>
            <a:endParaRPr kumimoji="0" lang="x-none" altLang="x-none" sz="1400" b="0" i="0" u="none" strike="noStrike" cap="none" normalizeH="0" baseline="0" dirty="0">
              <a:ln>
                <a:noFill/>
              </a:ln>
              <a:solidFill>
                <a:schemeClr val="tx1"/>
              </a:solidFill>
              <a:effectLst/>
              <a:latin typeface="Arial" panose="0208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x-none" altLang="x-none" sz="1800" b="0" i="0" u="none" strike="noStrike" cap="none" normalizeH="0" baseline="0" dirty="0">
              <a:ln>
                <a:noFill/>
              </a:ln>
              <a:solidFill>
                <a:schemeClr val="tx1"/>
              </a:solidFill>
              <a:effectLst/>
              <a:latin typeface="Arial" panose="02080604020202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General Guidelines for Transferring a Patient to a Bed</a:t>
            </a:r>
            <a:br>
              <a:rPr lang="en-US" b="1" dirty="0"/>
            </a:br>
            <a:endParaRPr lang="x-none" dirty="0"/>
          </a:p>
        </p:txBody>
      </p:sp>
      <p:sp>
        <p:nvSpPr>
          <p:cNvPr id="3" name="Content Placeholder 2"/>
          <p:cNvSpPr>
            <a:spLocks noGrp="1"/>
          </p:cNvSpPr>
          <p:nvPr>
            <p:ph idx="1"/>
          </p:nvPr>
        </p:nvSpPr>
        <p:spPr/>
        <p:txBody>
          <a:bodyPr>
            <a:normAutofit/>
          </a:bodyPr>
          <a:lstStyle/>
          <a:p>
            <a:r>
              <a:rPr lang="en-US" b="1" dirty="0"/>
              <a:t>🔹 1</a:t>
            </a:r>
            <a:r>
              <a:rPr lang="en-US" b="1" dirty="0">
                <a:highlight>
                  <a:srgbClr val="FFFF00"/>
                </a:highlight>
              </a:rPr>
              <a:t>. Prepare the Environment</a:t>
            </a:r>
            <a:endParaRPr lang="en-US" b="1" dirty="0">
              <a:highlight>
                <a:srgbClr val="FFFF00"/>
              </a:highlight>
            </a:endParaRPr>
          </a:p>
          <a:p>
            <a:r>
              <a:rPr lang="en-US" b="1" dirty="0"/>
              <a:t>Lock the bed</a:t>
            </a:r>
            <a:r>
              <a:rPr lang="en-US" dirty="0"/>
              <a:t> and adjust it to a working height (slightly lower than the transferring surface if moving </a:t>
            </a:r>
            <a:r>
              <a:rPr lang="en-US" i="1" dirty="0"/>
              <a:t>to</a:t>
            </a:r>
            <a:r>
              <a:rPr lang="en-US" dirty="0"/>
              <a:t> the bed).</a:t>
            </a:r>
            <a:endParaRPr lang="en-US" dirty="0"/>
          </a:p>
          <a:p>
            <a:r>
              <a:rPr lang="en-US" b="1" dirty="0"/>
              <a:t>Lock the wheelchair or stretcher wheels</a:t>
            </a:r>
            <a:r>
              <a:rPr lang="en-US" dirty="0"/>
              <a:t> (if applicable).</a:t>
            </a:r>
            <a:endParaRPr lang="en-US" dirty="0"/>
          </a:p>
          <a:p>
            <a:r>
              <a:rPr lang="en-US" dirty="0"/>
              <a:t>Remove obstacles and ensure </a:t>
            </a:r>
            <a:r>
              <a:rPr lang="en-US" b="1" dirty="0"/>
              <a:t>side rails are lowered</a:t>
            </a:r>
            <a:r>
              <a:rPr lang="en-US" dirty="0"/>
              <a:t> on the side you're transferring to.</a:t>
            </a:r>
            <a:endParaRPr lang="en-US" dirty="0"/>
          </a:p>
          <a:p>
            <a:r>
              <a:rPr lang="en-US" dirty="0"/>
              <a:t>Have </a:t>
            </a:r>
            <a:r>
              <a:rPr lang="en-US" b="1" dirty="0"/>
              <a:t>transfer aids</a:t>
            </a:r>
            <a:r>
              <a:rPr lang="en-US" dirty="0"/>
              <a:t> ready: gait belt, slide board, or transfer sheet.</a:t>
            </a:r>
            <a:endParaRPr lang="en-US" dirty="0"/>
          </a:p>
          <a:p>
            <a:endParaRPr lang="x-none"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Transfer Scenarios and Steps</a:t>
            </a:r>
            <a:br>
              <a:rPr lang="en-US" b="1" dirty="0"/>
            </a:br>
            <a:endParaRPr lang="x-none" dirty="0"/>
          </a:p>
        </p:txBody>
      </p:sp>
      <p:sp>
        <p:nvSpPr>
          <p:cNvPr id="3" name="Content Placeholder 2"/>
          <p:cNvSpPr>
            <a:spLocks noGrp="1"/>
          </p:cNvSpPr>
          <p:nvPr>
            <p:ph idx="1"/>
          </p:nvPr>
        </p:nvSpPr>
        <p:spPr/>
        <p:txBody>
          <a:bodyPr>
            <a:normAutofit/>
          </a:bodyPr>
          <a:lstStyle/>
          <a:p>
            <a:r>
              <a:rPr lang="en-US" b="1" dirty="0">
                <a:highlight>
                  <a:srgbClr val="FFFF00"/>
                </a:highlight>
              </a:rPr>
              <a:t>▶️ From Wheelchair to Bed (Partial or Full Assistance):</a:t>
            </a:r>
            <a:endParaRPr lang="en-US" b="1" dirty="0">
              <a:highlight>
                <a:srgbClr val="FFFF00"/>
              </a:highlight>
            </a:endParaRPr>
          </a:p>
          <a:p>
            <a:r>
              <a:rPr lang="en-US" b="1" dirty="0"/>
              <a:t>Explain the procedure</a:t>
            </a:r>
            <a:r>
              <a:rPr lang="en-US" dirty="0"/>
              <a:t> to the patient.</a:t>
            </a:r>
            <a:endParaRPr lang="en-US" dirty="0"/>
          </a:p>
          <a:p>
            <a:r>
              <a:rPr lang="en-US" b="1" dirty="0"/>
              <a:t>Put on a gait belt</a:t>
            </a:r>
            <a:r>
              <a:rPr lang="en-US" dirty="0"/>
              <a:t> if the patient can bear weight.</a:t>
            </a:r>
            <a:endParaRPr lang="en-US" dirty="0"/>
          </a:p>
          <a:p>
            <a:r>
              <a:rPr lang="en-US" b="1" dirty="0"/>
              <a:t>Position the wheelchair</a:t>
            </a:r>
            <a:r>
              <a:rPr lang="en-US" dirty="0"/>
              <a:t> at a 45-degree angle to the bed, on the patient’s stronger side if possible.</a:t>
            </a:r>
            <a:endParaRPr lang="en-US" dirty="0"/>
          </a:p>
          <a:p>
            <a:r>
              <a:rPr lang="en-US" b="1" dirty="0"/>
              <a:t>Lock the wheels</a:t>
            </a:r>
            <a:r>
              <a:rPr lang="en-US" dirty="0"/>
              <a:t> and </a:t>
            </a:r>
            <a:r>
              <a:rPr lang="en-US" b="1" dirty="0"/>
              <a:t>move footrests out of the way.</a:t>
            </a:r>
            <a:endParaRPr lang="en-US" dirty="0"/>
          </a:p>
          <a:p>
            <a:endParaRPr lang="x-none"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normAutofit fontScale="92500" lnSpcReduction="10000"/>
          </a:bodyPr>
          <a:lstStyle/>
          <a:p>
            <a:r>
              <a:rPr lang="en-US" b="1" dirty="0"/>
              <a:t>Assist the patient to stand:</a:t>
            </a:r>
            <a:endParaRPr lang="en-US" dirty="0"/>
          </a:p>
          <a:p>
            <a:pPr lvl="1"/>
            <a:r>
              <a:rPr lang="en-US" dirty="0"/>
              <a:t>Use proper body mechanics.</a:t>
            </a:r>
            <a:endParaRPr lang="en-US" dirty="0"/>
          </a:p>
          <a:p>
            <a:pPr lvl="1"/>
            <a:r>
              <a:rPr lang="en-US" dirty="0"/>
              <a:t>Count aloud: “On 3, we’ll stand.”</a:t>
            </a:r>
            <a:endParaRPr lang="en-US" dirty="0"/>
          </a:p>
          <a:p>
            <a:r>
              <a:rPr lang="en-US" b="1" dirty="0"/>
              <a:t>Pivot toward the bed:</a:t>
            </a:r>
            <a:endParaRPr lang="en-US" dirty="0"/>
          </a:p>
          <a:p>
            <a:pPr lvl="1"/>
            <a:r>
              <a:rPr lang="en-US" dirty="0"/>
              <a:t>Have the patient feel the bed behind their knees.</a:t>
            </a:r>
            <a:endParaRPr lang="en-US" dirty="0"/>
          </a:p>
          <a:p>
            <a:r>
              <a:rPr lang="en-US" b="1" dirty="0"/>
              <a:t>Lower the patient onto the bed:</a:t>
            </a:r>
            <a:endParaRPr lang="en-US" dirty="0"/>
          </a:p>
          <a:p>
            <a:pPr lvl="1"/>
            <a:r>
              <a:rPr lang="en-US" dirty="0"/>
              <a:t>Assist them to sit, then lie down safely.</a:t>
            </a:r>
            <a:endParaRPr lang="en-US" dirty="0"/>
          </a:p>
          <a:p>
            <a:pPr lvl="1"/>
            <a:r>
              <a:rPr lang="en-US" dirty="0"/>
              <a:t>Support the head, neck, and legs as needed.</a:t>
            </a:r>
            <a:endParaRPr lang="en-US" dirty="0"/>
          </a:p>
          <a:p>
            <a:endParaRPr lang="x-none"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From Stretcher to Bed (Using a Slide Sheet or Board)</a:t>
            </a:r>
            <a:br>
              <a:rPr lang="en-US" b="1" dirty="0"/>
            </a:br>
            <a:endParaRPr lang="x-none" dirty="0"/>
          </a:p>
        </p:txBody>
      </p:sp>
      <p:sp>
        <p:nvSpPr>
          <p:cNvPr id="3" name="Content Placeholder 2"/>
          <p:cNvSpPr>
            <a:spLocks noGrp="1"/>
          </p:cNvSpPr>
          <p:nvPr>
            <p:ph idx="1"/>
          </p:nvPr>
        </p:nvSpPr>
        <p:spPr/>
        <p:txBody>
          <a:bodyPr>
            <a:normAutofit lnSpcReduction="10000"/>
          </a:bodyPr>
          <a:lstStyle/>
          <a:p>
            <a:r>
              <a:rPr lang="en-US" b="1" dirty="0"/>
              <a:t>Place bed and stretcher side by side.</a:t>
            </a:r>
            <a:endParaRPr lang="en-US" dirty="0"/>
          </a:p>
          <a:p>
            <a:r>
              <a:rPr lang="en-US" b="1" dirty="0"/>
              <a:t>Lower side rails</a:t>
            </a:r>
            <a:r>
              <a:rPr lang="en-US" dirty="0"/>
              <a:t> and ensure surfaces are level.</a:t>
            </a:r>
            <a:endParaRPr lang="en-US" dirty="0"/>
          </a:p>
          <a:p>
            <a:r>
              <a:rPr lang="en-US" b="1" dirty="0"/>
              <a:t>Use a slide board or transfer sheet</a:t>
            </a:r>
            <a:r>
              <a:rPr lang="en-US" dirty="0"/>
              <a:t> under the patient.</a:t>
            </a:r>
            <a:endParaRPr lang="en-US" dirty="0"/>
          </a:p>
          <a:p>
            <a:r>
              <a:rPr lang="en-US" b="1" dirty="0"/>
              <a:t>Team of 2–4 caregivers</a:t>
            </a:r>
            <a:r>
              <a:rPr lang="en-US" dirty="0"/>
              <a:t>, one on each side.</a:t>
            </a:r>
            <a:endParaRPr lang="en-US" dirty="0"/>
          </a:p>
          <a:p>
            <a:r>
              <a:rPr lang="en-US" b="1" dirty="0"/>
              <a:t>Count and slide gently</a:t>
            </a:r>
            <a:r>
              <a:rPr lang="en-US" dirty="0"/>
              <a:t>:</a:t>
            </a:r>
            <a:endParaRPr lang="en-US" dirty="0"/>
          </a:p>
          <a:p>
            <a:pPr lvl="1"/>
            <a:r>
              <a:rPr lang="en-US" dirty="0"/>
              <a:t>“1–2–3—slide.”</a:t>
            </a:r>
            <a:endParaRPr lang="en-US" dirty="0"/>
          </a:p>
          <a:p>
            <a:pPr lvl="1"/>
            <a:r>
              <a:rPr lang="en-US" dirty="0"/>
              <a:t>Keep back straight and bend from the hips and knees.</a:t>
            </a:r>
            <a:endParaRPr lang="en-US" dirty="0"/>
          </a:p>
          <a:p>
            <a:endParaRPr lang="x-none"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highlight>
                  <a:srgbClr val="FFFF00"/>
                </a:highlight>
              </a:rPr>
              <a:t>Transferring a Patient to an Ambulance: Step-by-Step Guide</a:t>
            </a:r>
            <a:endParaRPr lang="x-none" dirty="0">
              <a:highlight>
                <a:srgbClr val="FFFF00"/>
              </a:highlight>
            </a:endParaRPr>
          </a:p>
        </p:txBody>
      </p:sp>
      <p:sp>
        <p:nvSpPr>
          <p:cNvPr id="3" name="Content Placeholder 2"/>
          <p:cNvSpPr>
            <a:spLocks noGrp="1"/>
          </p:cNvSpPr>
          <p:nvPr>
            <p:ph idx="1"/>
          </p:nvPr>
        </p:nvSpPr>
        <p:spPr/>
        <p:txBody>
          <a:bodyPr>
            <a:normAutofit fontScale="92500" lnSpcReduction="20000"/>
          </a:bodyPr>
          <a:lstStyle/>
          <a:p>
            <a:r>
              <a:rPr lang="en-US" b="1" dirty="0"/>
              <a:t>Preparation</a:t>
            </a:r>
            <a:endParaRPr lang="en-US" b="1" dirty="0"/>
          </a:p>
          <a:p>
            <a:r>
              <a:rPr lang="en-US" b="1" dirty="0"/>
              <a:t>Assess the patient’s condition</a:t>
            </a:r>
            <a:r>
              <a:rPr lang="en-US" dirty="0"/>
              <a:t>: Consciousness, mobility, injuries, and need for immobilization.</a:t>
            </a:r>
            <a:endParaRPr lang="en-US" dirty="0"/>
          </a:p>
          <a:p>
            <a:r>
              <a:rPr lang="en-US" b="1" dirty="0"/>
              <a:t>Explain the procedure</a:t>
            </a:r>
            <a:r>
              <a:rPr lang="en-US" dirty="0"/>
              <a:t> to the patient (if conscious).</a:t>
            </a:r>
            <a:endParaRPr lang="en-US" dirty="0"/>
          </a:p>
          <a:p>
            <a:r>
              <a:rPr lang="en-US" b="1" dirty="0"/>
              <a:t>Gather necessary equipment</a:t>
            </a:r>
            <a:r>
              <a:rPr lang="en-US" dirty="0"/>
              <a:t>:</a:t>
            </a:r>
            <a:endParaRPr lang="en-US" dirty="0"/>
          </a:p>
          <a:p>
            <a:pPr lvl="1"/>
            <a:r>
              <a:rPr lang="en-US" dirty="0"/>
              <a:t>Stretcher (gurney)</a:t>
            </a:r>
            <a:endParaRPr lang="en-US" dirty="0"/>
          </a:p>
          <a:p>
            <a:pPr lvl="1"/>
            <a:r>
              <a:rPr lang="en-US" dirty="0"/>
              <a:t>Backboard (if spinal injury suspected)</a:t>
            </a:r>
            <a:endParaRPr lang="en-US" dirty="0"/>
          </a:p>
          <a:p>
            <a:pPr lvl="1"/>
            <a:r>
              <a:rPr lang="en-US" dirty="0"/>
              <a:t>Scoop stretcher or stair chair (for confined spaces or stairways)</a:t>
            </a:r>
            <a:endParaRPr lang="en-US" dirty="0"/>
          </a:p>
          <a:p>
            <a:pPr lvl="1"/>
            <a:r>
              <a:rPr lang="en-US" dirty="0"/>
              <a:t>Straps and blankets</a:t>
            </a:r>
            <a:endParaRPr lang="en-US" dirty="0"/>
          </a:p>
          <a:p>
            <a:endParaRPr lang="x-non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rgbClr val="FF0000"/>
                </a:solidFill>
                <a:latin typeface="Algerian" pitchFamily="82" charset="0"/>
              </a:rPr>
              <a:t>Aims of First Aid</a:t>
            </a:r>
            <a:endParaRPr lang="en-US" i="1" dirty="0">
              <a:solidFill>
                <a:srgbClr val="FF0000"/>
              </a:solidFill>
              <a:latin typeface="Algerian" pitchFamily="82" charset="0"/>
            </a:endParaRP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a:t>Preserve life</a:t>
            </a:r>
            <a:endParaRPr lang="en-US" dirty="0"/>
          </a:p>
          <a:p>
            <a:pPr>
              <a:buNone/>
            </a:pPr>
            <a:r>
              <a:rPr lang="en-US" dirty="0"/>
              <a:t>	This includes the life of the casualty, bystander and rescuer</a:t>
            </a:r>
            <a:endParaRPr lang="en-US" dirty="0"/>
          </a:p>
          <a:p>
            <a:pPr>
              <a:buNone/>
            </a:pPr>
            <a:r>
              <a:rPr lang="en-US" dirty="0"/>
              <a:t>	ABC of resuscitation</a:t>
            </a:r>
            <a:endParaRPr lang="en-US" dirty="0"/>
          </a:p>
          <a:p>
            <a:pPr>
              <a:buFont typeface="Wingdings" panose="05000000000000000000" pitchFamily="2" charset="2"/>
              <a:buChar char="Ø"/>
            </a:pPr>
            <a:r>
              <a:rPr lang="en-US" dirty="0"/>
              <a:t>Protect the casualty from further harm</a:t>
            </a:r>
            <a:endParaRPr lang="en-US" dirty="0"/>
          </a:p>
          <a:p>
            <a:pPr>
              <a:buNone/>
            </a:pPr>
            <a:r>
              <a:rPr lang="en-US" dirty="0"/>
              <a:t>	Ensure the scene is safe</a:t>
            </a:r>
            <a:endParaRPr lang="en-US" dirty="0"/>
          </a:p>
          <a:p>
            <a:pPr>
              <a:buFont typeface="Wingdings" panose="05000000000000000000" pitchFamily="2" charset="2"/>
              <a:buChar char="Ø"/>
            </a:pPr>
            <a:r>
              <a:rPr lang="en-US" dirty="0"/>
              <a:t>Provide pain relief/promote recovery</a:t>
            </a:r>
            <a:endParaRPr lang="en-US" dirty="0"/>
          </a:p>
          <a:p>
            <a:pPr>
              <a:buNone/>
            </a:pPr>
            <a:r>
              <a:rPr lang="en-US" dirty="0"/>
              <a:t>	This could include the use of ice packs or simply applying a sling</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lstStyle/>
          <a:p>
            <a:r>
              <a:rPr lang="en-US" b="1" dirty="0"/>
              <a:t>Stabilize the Patient</a:t>
            </a:r>
            <a:endParaRPr lang="en-US" b="1" dirty="0"/>
          </a:p>
          <a:p>
            <a:r>
              <a:rPr lang="en-US" b="1" dirty="0"/>
              <a:t>Immobilize</a:t>
            </a:r>
            <a:r>
              <a:rPr lang="en-US" dirty="0"/>
              <a:t> the neck and spine if trauma is suspected using a cervical collar and backboard.</a:t>
            </a:r>
            <a:endParaRPr lang="en-US" dirty="0"/>
          </a:p>
          <a:p>
            <a:r>
              <a:rPr lang="en-US" dirty="0"/>
              <a:t>Ensure </a:t>
            </a:r>
            <a:r>
              <a:rPr lang="en-US" b="1" dirty="0"/>
              <a:t>IV lines, catheters, or monitors</a:t>
            </a:r>
            <a:r>
              <a:rPr lang="en-US" dirty="0"/>
              <a:t> are secured and portable.</a:t>
            </a:r>
            <a:endParaRPr lang="en-US" dirty="0"/>
          </a:p>
          <a:p>
            <a:r>
              <a:rPr lang="en-US" dirty="0"/>
              <a:t>Cover the patient with a </a:t>
            </a:r>
            <a:r>
              <a:rPr lang="en-US" b="1" dirty="0"/>
              <a:t>blanket</a:t>
            </a:r>
            <a:r>
              <a:rPr lang="en-US" dirty="0"/>
              <a:t> for warmth and modesty.</a:t>
            </a:r>
            <a:endParaRPr lang="en-US" dirty="0"/>
          </a:p>
          <a:p>
            <a:endParaRPr lang="x-none"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normAutofit fontScale="85000" lnSpcReduction="10000"/>
          </a:bodyPr>
          <a:lstStyle/>
          <a:p>
            <a:r>
              <a:rPr lang="en-US" b="1" dirty="0"/>
              <a:t>. Position and Secure on the Stretcher</a:t>
            </a:r>
            <a:endParaRPr lang="en-US" b="1" dirty="0"/>
          </a:p>
          <a:p>
            <a:r>
              <a:rPr lang="en-US" dirty="0"/>
              <a:t>Use a </a:t>
            </a:r>
            <a:r>
              <a:rPr lang="en-US" b="1" dirty="0"/>
              <a:t>draw sheet or slide board</a:t>
            </a:r>
            <a:r>
              <a:rPr lang="en-US" dirty="0"/>
              <a:t> to move the patient from bed/floor to the stretcher.</a:t>
            </a:r>
            <a:endParaRPr lang="en-US" dirty="0"/>
          </a:p>
          <a:p>
            <a:r>
              <a:rPr lang="en-US" dirty="0"/>
              <a:t>Maintain </a:t>
            </a:r>
            <a:r>
              <a:rPr lang="en-US" b="1" dirty="0"/>
              <a:t>proper body mechanics</a:t>
            </a:r>
            <a:r>
              <a:rPr lang="en-US" dirty="0"/>
              <a:t>:</a:t>
            </a:r>
            <a:endParaRPr lang="en-US" dirty="0"/>
          </a:p>
          <a:p>
            <a:pPr lvl="1"/>
            <a:r>
              <a:rPr lang="en-US" dirty="0"/>
              <a:t>Back straight, knees bent.</a:t>
            </a:r>
            <a:endParaRPr lang="en-US" dirty="0"/>
          </a:p>
          <a:p>
            <a:pPr lvl="1"/>
            <a:r>
              <a:rPr lang="en-US" dirty="0"/>
              <a:t>Lift with legs, not your back.</a:t>
            </a:r>
            <a:endParaRPr lang="en-US" dirty="0"/>
          </a:p>
          <a:p>
            <a:pPr lvl="1"/>
            <a:r>
              <a:rPr lang="en-US" dirty="0"/>
              <a:t>Keep patient close to your body.</a:t>
            </a:r>
            <a:endParaRPr lang="en-US" dirty="0"/>
          </a:p>
          <a:p>
            <a:r>
              <a:rPr lang="en-US" b="1" dirty="0"/>
              <a:t>Secure the patient</a:t>
            </a:r>
            <a:r>
              <a:rPr lang="en-US" dirty="0"/>
              <a:t> with straps at the chest, hips, and legs.</a:t>
            </a:r>
            <a:endParaRPr lang="en-US" dirty="0"/>
          </a:p>
          <a:p>
            <a:r>
              <a:rPr lang="en-US" b="1" dirty="0"/>
              <a:t>Raise stretcher side rails</a:t>
            </a:r>
            <a:r>
              <a:rPr lang="en-US" dirty="0"/>
              <a:t> before moving.</a:t>
            </a:r>
            <a:endParaRPr lang="en-US" dirty="0"/>
          </a:p>
          <a:p>
            <a:endParaRPr lang="x-none"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lstStyle/>
          <a:p>
            <a:r>
              <a:rPr lang="en-US" b="1" dirty="0"/>
              <a:t>4. Transport to the Ambulance</a:t>
            </a:r>
            <a:endParaRPr lang="en-US" b="1" dirty="0"/>
          </a:p>
          <a:p>
            <a:r>
              <a:rPr lang="en-US" dirty="0"/>
              <a:t>Keep the stretcher level and push </a:t>
            </a:r>
            <a:r>
              <a:rPr lang="en-US" b="1" dirty="0"/>
              <a:t>feet-first</a:t>
            </a:r>
            <a:r>
              <a:rPr lang="en-US" dirty="0"/>
              <a:t> when possible.</a:t>
            </a:r>
            <a:endParaRPr lang="en-US" dirty="0"/>
          </a:p>
          <a:p>
            <a:r>
              <a:rPr lang="en-US" dirty="0"/>
              <a:t>Use </a:t>
            </a:r>
            <a:r>
              <a:rPr lang="en-US" b="1" dirty="0"/>
              <a:t>ramps, lift systems, or assistance</a:t>
            </a:r>
            <a:r>
              <a:rPr lang="en-US" dirty="0"/>
              <a:t> when navigating curbs or steps.</a:t>
            </a:r>
            <a:endParaRPr lang="en-US" dirty="0"/>
          </a:p>
          <a:p>
            <a:r>
              <a:rPr lang="en-US" dirty="0"/>
              <a:t>Ensure </a:t>
            </a:r>
            <a:r>
              <a:rPr lang="en-US" b="1" dirty="0"/>
              <a:t>good communication</a:t>
            </a:r>
            <a:r>
              <a:rPr lang="en-US" dirty="0"/>
              <a:t> between team members.</a:t>
            </a:r>
            <a:endParaRPr lang="en-US" dirty="0"/>
          </a:p>
          <a:p>
            <a:endParaRPr lang="x-none"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lstStyle/>
          <a:p>
            <a:r>
              <a:rPr lang="en-US" b="1" dirty="0"/>
              <a:t>5. Loading into the Ambulance</a:t>
            </a:r>
            <a:endParaRPr lang="en-US" b="1" dirty="0"/>
          </a:p>
          <a:p>
            <a:r>
              <a:rPr lang="en-US" dirty="0"/>
              <a:t>Position the stretcher to align with the loading ramp or hydraulic lift.</a:t>
            </a:r>
            <a:endParaRPr lang="en-US" dirty="0"/>
          </a:p>
          <a:p>
            <a:r>
              <a:rPr lang="en-US" b="1" dirty="0"/>
              <a:t>Lock stretcher wheels</a:t>
            </a:r>
            <a:r>
              <a:rPr lang="en-US" dirty="0"/>
              <a:t> before lifting or loading.</a:t>
            </a:r>
            <a:endParaRPr lang="en-US" dirty="0"/>
          </a:p>
          <a:p>
            <a:r>
              <a:rPr lang="en-US" dirty="0"/>
              <a:t>Use </a:t>
            </a:r>
            <a:r>
              <a:rPr lang="en-US" b="1" dirty="0"/>
              <a:t>mechanical lift or manual loading system</a:t>
            </a:r>
            <a:r>
              <a:rPr lang="en-US" dirty="0"/>
              <a:t>:</a:t>
            </a:r>
            <a:endParaRPr lang="en-US" dirty="0"/>
          </a:p>
          <a:p>
            <a:pPr lvl="1"/>
            <a:r>
              <a:rPr lang="en-US" dirty="0"/>
              <a:t>If manual: One rescuer lifts the foot end, another guides the head end.</a:t>
            </a:r>
            <a:endParaRPr lang="en-US" dirty="0"/>
          </a:p>
          <a:p>
            <a:r>
              <a:rPr lang="en-US" dirty="0"/>
              <a:t>Slide the stretcher into the ambulance until it locks into place.</a:t>
            </a:r>
            <a:endParaRPr lang="en-US" dirty="0"/>
          </a:p>
          <a:p>
            <a:endParaRPr lang="x-none"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lstStyle/>
          <a:p>
            <a:r>
              <a:rPr lang="en-US" b="1" dirty="0"/>
              <a:t>Final Safety Check</a:t>
            </a:r>
            <a:endParaRPr lang="en-US" b="1" dirty="0"/>
          </a:p>
          <a:p>
            <a:r>
              <a:rPr lang="en-US" dirty="0"/>
              <a:t>Ensure stretcher is </a:t>
            </a:r>
            <a:r>
              <a:rPr lang="en-US" b="1" dirty="0"/>
              <a:t>locked in place</a:t>
            </a:r>
            <a:r>
              <a:rPr lang="en-US" dirty="0"/>
              <a:t>.</a:t>
            </a:r>
            <a:endParaRPr lang="en-US" dirty="0"/>
          </a:p>
          <a:p>
            <a:r>
              <a:rPr lang="en-US" dirty="0"/>
              <a:t>Re-check </a:t>
            </a:r>
            <a:r>
              <a:rPr lang="en-US" b="1" dirty="0"/>
              <a:t>patient’s position, vitals, and security</a:t>
            </a:r>
            <a:r>
              <a:rPr lang="en-US" dirty="0"/>
              <a:t> of equipment and straps.</a:t>
            </a:r>
            <a:endParaRPr lang="en-US" dirty="0"/>
          </a:p>
          <a:p>
            <a:r>
              <a:rPr lang="en-US" dirty="0"/>
              <a:t>Confirm </a:t>
            </a:r>
            <a:r>
              <a:rPr lang="en-US" b="1" dirty="0"/>
              <a:t>communication with the receiving facility</a:t>
            </a:r>
            <a:r>
              <a:rPr lang="en-US" dirty="0"/>
              <a:t>.</a:t>
            </a:r>
            <a:endParaRPr lang="en-US" dirty="0"/>
          </a:p>
          <a:p>
            <a:endParaRPr lang="x-none"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lstStyle/>
          <a:p>
            <a:r>
              <a:rPr lang="en-US" b="1" dirty="0"/>
              <a:t>Safe Body Mechanics Reminder</a:t>
            </a:r>
            <a:endParaRPr lang="en-US" b="1" dirty="0"/>
          </a:p>
          <a:p>
            <a:r>
              <a:rPr lang="en-US" dirty="0"/>
              <a:t>Always work in </a:t>
            </a:r>
            <a:r>
              <a:rPr lang="en-US" b="1" dirty="0"/>
              <a:t>teams of 2 or more</a:t>
            </a:r>
            <a:r>
              <a:rPr lang="en-US" dirty="0"/>
              <a:t> for lifting.</a:t>
            </a:r>
            <a:endParaRPr lang="en-US" dirty="0"/>
          </a:p>
          <a:p>
            <a:r>
              <a:rPr lang="en-US" dirty="0"/>
              <a:t>Use assistive devices when available.</a:t>
            </a:r>
            <a:endParaRPr lang="en-US" dirty="0"/>
          </a:p>
          <a:p>
            <a:r>
              <a:rPr lang="en-US" b="1" dirty="0"/>
              <a:t>Avoid sudden movements</a:t>
            </a:r>
            <a:r>
              <a:rPr lang="en-US" dirty="0"/>
              <a:t>, twisting, or bending at the waist.</a:t>
            </a:r>
            <a:endParaRPr lang="en-US" dirty="0"/>
          </a:p>
          <a:p>
            <a:endParaRPr lang="x-none"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highlight>
                  <a:srgbClr val="FFFF00"/>
                </a:highlight>
              </a:rPr>
              <a:t>Steps for Transferring a Patient to a Wheelchair</a:t>
            </a:r>
            <a:br>
              <a:rPr lang="en-US" b="1" dirty="0">
                <a:highlight>
                  <a:srgbClr val="FFFF00"/>
                </a:highlight>
              </a:rPr>
            </a:br>
            <a:endParaRPr lang="x-none" dirty="0">
              <a:highlight>
                <a:srgbClr val="FFFF00"/>
              </a:highlight>
            </a:endParaRPr>
          </a:p>
        </p:txBody>
      </p:sp>
      <p:sp>
        <p:nvSpPr>
          <p:cNvPr id="3" name="Content Placeholder 2"/>
          <p:cNvSpPr>
            <a:spLocks noGrp="1"/>
          </p:cNvSpPr>
          <p:nvPr>
            <p:ph idx="1"/>
          </p:nvPr>
        </p:nvSpPr>
        <p:spPr/>
        <p:txBody>
          <a:bodyPr>
            <a:normAutofit fontScale="92500"/>
          </a:bodyPr>
          <a:lstStyle/>
          <a:p>
            <a:r>
              <a:rPr lang="en-US" b="1" dirty="0"/>
              <a:t>🔹 </a:t>
            </a:r>
            <a:r>
              <a:rPr lang="en-US" dirty="0"/>
              <a:t>1</a:t>
            </a:r>
            <a:r>
              <a:rPr lang="en-US" dirty="0">
                <a:highlight>
                  <a:srgbClr val="FFFF00"/>
                </a:highlight>
              </a:rPr>
              <a:t>. Prepare the Environment</a:t>
            </a:r>
            <a:endParaRPr lang="en-US" dirty="0">
              <a:highlight>
                <a:srgbClr val="FFFF00"/>
              </a:highlight>
            </a:endParaRPr>
          </a:p>
          <a:p>
            <a:r>
              <a:rPr lang="en-US" b="1" dirty="0"/>
              <a:t>Explain the procedure</a:t>
            </a:r>
            <a:r>
              <a:rPr lang="en-US" dirty="0"/>
              <a:t> to the patient.</a:t>
            </a:r>
            <a:endParaRPr lang="en-US" dirty="0"/>
          </a:p>
          <a:p>
            <a:r>
              <a:rPr lang="en-US" b="1" dirty="0"/>
              <a:t>Lock the wheelchair</a:t>
            </a:r>
            <a:r>
              <a:rPr lang="en-US" dirty="0"/>
              <a:t> and place it at a 45-degree angle to the bed or chair.</a:t>
            </a:r>
            <a:endParaRPr lang="en-US" dirty="0"/>
          </a:p>
          <a:p>
            <a:r>
              <a:rPr lang="en-US" b="1" dirty="0"/>
              <a:t>Move footrests out of the way</a:t>
            </a:r>
            <a:r>
              <a:rPr lang="en-US" dirty="0"/>
              <a:t> and ensure armrests won’t obstruct the transfer.</a:t>
            </a:r>
            <a:endParaRPr lang="en-US" dirty="0"/>
          </a:p>
          <a:p>
            <a:r>
              <a:rPr lang="en-US" b="1" dirty="0"/>
              <a:t>Adjust bed height</a:t>
            </a:r>
            <a:r>
              <a:rPr lang="en-US" dirty="0"/>
              <a:t> so the patient’s feet can touch the floor if possible.</a:t>
            </a:r>
            <a:endParaRPr lang="en-US" dirty="0"/>
          </a:p>
          <a:p>
            <a:r>
              <a:rPr lang="en-US" dirty="0"/>
              <a:t>Have a </a:t>
            </a:r>
            <a:r>
              <a:rPr lang="en-US" b="1" dirty="0"/>
              <a:t>gait belt</a:t>
            </a:r>
            <a:r>
              <a:rPr lang="en-US" dirty="0"/>
              <a:t> ready for safety.</a:t>
            </a:r>
            <a:endParaRPr lang="en-US" dirty="0"/>
          </a:p>
          <a:p>
            <a:endParaRPr lang="x-none"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lstStyle/>
          <a:p>
            <a:r>
              <a:rPr lang="en-US" b="1" dirty="0"/>
              <a:t>Position the Patient</a:t>
            </a:r>
            <a:endParaRPr lang="en-US" b="1" dirty="0"/>
          </a:p>
          <a:p>
            <a:r>
              <a:rPr lang="en-US" dirty="0"/>
              <a:t>Help the patient move to the </a:t>
            </a:r>
            <a:r>
              <a:rPr lang="en-US" b="1" dirty="0"/>
              <a:t>edge of the bed or chair</a:t>
            </a:r>
            <a:r>
              <a:rPr lang="en-US" dirty="0"/>
              <a:t>.</a:t>
            </a:r>
            <a:endParaRPr lang="en-US" dirty="0"/>
          </a:p>
          <a:p>
            <a:r>
              <a:rPr lang="en-US" dirty="0"/>
              <a:t>Ensure their </a:t>
            </a:r>
            <a:r>
              <a:rPr lang="en-US" b="1" dirty="0"/>
              <a:t>feet are flat on the floor</a:t>
            </a:r>
            <a:r>
              <a:rPr lang="en-US" dirty="0"/>
              <a:t> and close together.</a:t>
            </a:r>
            <a:endParaRPr lang="en-US" dirty="0"/>
          </a:p>
          <a:p>
            <a:r>
              <a:rPr lang="en-US" b="1" dirty="0"/>
              <a:t>Place a gait belt</a:t>
            </a:r>
            <a:r>
              <a:rPr lang="en-US" dirty="0"/>
              <a:t> securely around the patient’s waist if assistance is needed.</a:t>
            </a:r>
            <a:endParaRPr lang="en-US" dirty="0"/>
          </a:p>
          <a:p>
            <a:r>
              <a:rPr lang="en-US" dirty="0"/>
              <a:t>Have the patient </a:t>
            </a:r>
            <a:r>
              <a:rPr lang="en-US" b="1" dirty="0"/>
              <a:t>place their hands on the bed or armrest</a:t>
            </a:r>
            <a:r>
              <a:rPr lang="en-US" dirty="0"/>
              <a:t> to assist if able.</a:t>
            </a:r>
            <a:endParaRPr lang="en-US" dirty="0"/>
          </a:p>
          <a:p>
            <a:endParaRPr lang="x-none"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normAutofit lnSpcReduction="10000"/>
          </a:bodyPr>
          <a:lstStyle/>
          <a:p>
            <a:r>
              <a:rPr lang="en-US" b="1" dirty="0"/>
              <a:t>3. Assist with Standing</a:t>
            </a:r>
            <a:endParaRPr lang="en-US" b="1" dirty="0"/>
          </a:p>
          <a:p>
            <a:r>
              <a:rPr lang="en-US" dirty="0"/>
              <a:t>Stand close, with your feet shoulder-width apart.</a:t>
            </a:r>
            <a:endParaRPr lang="en-US" dirty="0"/>
          </a:p>
          <a:p>
            <a:r>
              <a:rPr lang="en-US" b="1" dirty="0"/>
              <a:t>Bend at the knees</a:t>
            </a:r>
            <a:r>
              <a:rPr lang="en-US" dirty="0"/>
              <a:t>, not the back.</a:t>
            </a:r>
            <a:endParaRPr lang="en-US" dirty="0"/>
          </a:p>
          <a:p>
            <a:r>
              <a:rPr lang="en-US" b="1" dirty="0"/>
              <a:t>Grip the gait belt</a:t>
            </a:r>
            <a:r>
              <a:rPr lang="en-US" dirty="0"/>
              <a:t> with both hands.</a:t>
            </a:r>
            <a:endParaRPr lang="en-US" dirty="0"/>
          </a:p>
          <a:p>
            <a:r>
              <a:rPr lang="en-US" dirty="0"/>
              <a:t>Instruct the patient: “On 3, we’ll stand.”</a:t>
            </a:r>
            <a:endParaRPr lang="en-US" dirty="0"/>
          </a:p>
          <a:p>
            <a:r>
              <a:rPr lang="en-US" dirty="0"/>
              <a:t>Rock gently to build momentum, then assist them to </a:t>
            </a:r>
            <a:r>
              <a:rPr lang="en-US" b="1" dirty="0"/>
              <a:t>stand up</a:t>
            </a:r>
            <a:r>
              <a:rPr lang="en-US" dirty="0"/>
              <a:t> on the count of 3.</a:t>
            </a:r>
            <a:endParaRPr lang="en-US" dirty="0"/>
          </a:p>
          <a:p>
            <a:endParaRPr lang="x-none"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lstStyle/>
          <a:p>
            <a:r>
              <a:rPr lang="en-US" b="1" dirty="0"/>
              <a:t>4. Pivot to Wheelchair</a:t>
            </a:r>
            <a:endParaRPr lang="en-US" b="1" dirty="0"/>
          </a:p>
          <a:p>
            <a:r>
              <a:rPr lang="en-US" b="1" dirty="0"/>
              <a:t>Pivot with your feet</a:t>
            </a:r>
            <a:r>
              <a:rPr lang="en-US" dirty="0"/>
              <a:t>, not your back, turning the patient toward the wheelchair.</a:t>
            </a:r>
            <a:endParaRPr lang="en-US" dirty="0"/>
          </a:p>
          <a:p>
            <a:r>
              <a:rPr lang="en-US" dirty="0"/>
              <a:t>Make sure the back of the patient’s legs </a:t>
            </a:r>
            <a:r>
              <a:rPr lang="en-US" b="1" dirty="0"/>
              <a:t>touches the wheelchair seat</a:t>
            </a:r>
            <a:r>
              <a:rPr lang="en-US" dirty="0"/>
              <a:t>.</a:t>
            </a:r>
            <a:endParaRPr lang="en-US" dirty="0"/>
          </a:p>
          <a:p>
            <a:endParaRPr lang="x-none"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	(a bandage used to suspend or support an injured part of the body)</a:t>
            </a:r>
            <a:endParaRPr lang="en-US" dirty="0"/>
          </a:p>
          <a:p>
            <a:pPr>
              <a:buNone/>
            </a:pPr>
            <a:endParaRPr lang="en-US" dirty="0"/>
          </a:p>
          <a:p>
            <a:pPr>
              <a:buFont typeface="Wingdings" panose="05000000000000000000" pitchFamily="2" charset="2"/>
              <a:buChar char="Ø"/>
            </a:pPr>
            <a:r>
              <a:rPr lang="en-US" dirty="0"/>
              <a:t>Prevent  the injury or illness from becoming worse</a:t>
            </a:r>
            <a:endParaRPr lang="en-US" dirty="0"/>
          </a:p>
          <a:p>
            <a:pPr>
              <a:buNone/>
            </a:pPr>
            <a:r>
              <a:rPr lang="en-US" dirty="0"/>
              <a:t>	Ensure the treatment you provide does not make the condition worse</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lstStyle/>
          <a:p>
            <a:r>
              <a:rPr lang="en-US" b="1" dirty="0"/>
              <a:t>5. Assist into the Wheelchair</a:t>
            </a:r>
            <a:endParaRPr lang="en-US" b="1" dirty="0"/>
          </a:p>
          <a:p>
            <a:r>
              <a:rPr lang="en-US" dirty="0"/>
              <a:t>Gently </a:t>
            </a:r>
            <a:r>
              <a:rPr lang="en-US" b="1" dirty="0"/>
              <a:t>lower the patient into the seat</a:t>
            </a:r>
            <a:r>
              <a:rPr lang="en-US" dirty="0"/>
              <a:t>, bending your knees and keeping your back straight.</a:t>
            </a:r>
            <a:endParaRPr lang="en-US" dirty="0"/>
          </a:p>
          <a:p>
            <a:r>
              <a:rPr lang="en-US" dirty="0"/>
              <a:t>Ensure the patient is </a:t>
            </a:r>
            <a:r>
              <a:rPr lang="en-US" b="1" dirty="0"/>
              <a:t>centered and sitting back fully</a:t>
            </a:r>
            <a:r>
              <a:rPr lang="en-US" dirty="0"/>
              <a:t> in the chair.</a:t>
            </a:r>
            <a:endParaRPr lang="en-US" dirty="0"/>
          </a:p>
          <a:p>
            <a:endParaRPr lang="x-none"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lstStyle/>
          <a:p>
            <a:r>
              <a:rPr lang="en-US" b="1" dirty="0"/>
              <a:t>. Finalize Position</a:t>
            </a:r>
            <a:endParaRPr lang="en-US" b="1" dirty="0"/>
          </a:p>
          <a:p>
            <a:r>
              <a:rPr lang="en-US" b="1" dirty="0"/>
              <a:t>Place footrests back</a:t>
            </a:r>
            <a:r>
              <a:rPr lang="en-US" dirty="0"/>
              <a:t> under the patient’s feet.</a:t>
            </a:r>
            <a:endParaRPr lang="en-US" dirty="0"/>
          </a:p>
          <a:p>
            <a:r>
              <a:rPr lang="en-US" dirty="0"/>
              <a:t>Ensure patient’s </a:t>
            </a:r>
            <a:r>
              <a:rPr lang="en-US" b="1" dirty="0"/>
              <a:t>hands and feet are safe</a:t>
            </a:r>
            <a:r>
              <a:rPr lang="en-US" dirty="0"/>
              <a:t> and not pinched.</a:t>
            </a:r>
            <a:endParaRPr lang="en-US" dirty="0"/>
          </a:p>
          <a:p>
            <a:r>
              <a:rPr lang="en-US" dirty="0"/>
              <a:t>Offer a </a:t>
            </a:r>
            <a:r>
              <a:rPr lang="en-US" b="1" dirty="0"/>
              <a:t>blanket or support</a:t>
            </a:r>
            <a:r>
              <a:rPr lang="en-US" dirty="0"/>
              <a:t> if needed.</a:t>
            </a:r>
            <a:endParaRPr lang="en-US" dirty="0"/>
          </a:p>
          <a:p>
            <a:endParaRPr lang="x-none"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lstStyle/>
          <a:p>
            <a:r>
              <a:rPr lang="en-US" b="1" dirty="0"/>
              <a:t>Safety &amp; Body Mechanics Tips</a:t>
            </a:r>
            <a:endParaRPr lang="en-US" b="1" dirty="0"/>
          </a:p>
          <a:p>
            <a:r>
              <a:rPr lang="en-US" dirty="0"/>
              <a:t>Keep </a:t>
            </a:r>
            <a:r>
              <a:rPr lang="en-US" b="1" dirty="0"/>
              <a:t>patient close</a:t>
            </a:r>
            <a:r>
              <a:rPr lang="en-US" dirty="0"/>
              <a:t> to your body.</a:t>
            </a:r>
            <a:endParaRPr lang="en-US" dirty="0"/>
          </a:p>
          <a:p>
            <a:r>
              <a:rPr lang="en-US" b="1" dirty="0"/>
              <a:t>Do not twist</a:t>
            </a:r>
            <a:r>
              <a:rPr lang="en-US" dirty="0"/>
              <a:t> your spine—pivot with your feet.</a:t>
            </a:r>
            <a:endParaRPr lang="en-US" dirty="0"/>
          </a:p>
          <a:p>
            <a:r>
              <a:rPr lang="en-US" dirty="0"/>
              <a:t>Use </a:t>
            </a:r>
            <a:r>
              <a:rPr lang="en-US" b="1" dirty="0"/>
              <a:t>gait belts</a:t>
            </a:r>
            <a:r>
              <a:rPr lang="en-US" dirty="0"/>
              <a:t> for better control and support.</a:t>
            </a:r>
            <a:endParaRPr lang="en-US" dirty="0"/>
          </a:p>
          <a:p>
            <a:r>
              <a:rPr lang="en-US" dirty="0"/>
              <a:t>Always </a:t>
            </a:r>
            <a:r>
              <a:rPr lang="en-US" b="1" dirty="0"/>
              <a:t>lock the wheelchair</a:t>
            </a:r>
            <a:r>
              <a:rPr lang="en-US" dirty="0"/>
              <a:t> before the transfer.</a:t>
            </a:r>
            <a:endParaRPr lang="en-US" dirty="0"/>
          </a:p>
          <a:p>
            <a:endParaRPr lang="x-none"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Emergency procedures</a:t>
            </a:r>
            <a:endParaRPr lang="x-none" dirty="0"/>
          </a:p>
        </p:txBody>
      </p:sp>
      <p:sp>
        <p:nvSpPr>
          <p:cNvPr id="3" name="Content Placeholder 2"/>
          <p:cNvSpPr>
            <a:spLocks noGrp="1"/>
          </p:cNvSpPr>
          <p:nvPr>
            <p:ph idx="1"/>
          </p:nvPr>
        </p:nvSpPr>
        <p:spPr/>
        <p:txBody>
          <a:bodyPr/>
          <a:lstStyle/>
          <a:p>
            <a:r>
              <a:rPr lang="en-US" dirty="0">
                <a:highlight>
                  <a:srgbClr val="FFFF00"/>
                </a:highlight>
              </a:rPr>
              <a:t>Basic emergency procedures </a:t>
            </a:r>
            <a:r>
              <a:rPr lang="en-US" dirty="0"/>
              <a:t>are essential for </a:t>
            </a:r>
            <a:r>
              <a:rPr lang="en-US" b="1" dirty="0"/>
              <a:t>providing immediate care</a:t>
            </a:r>
            <a:r>
              <a:rPr lang="en-US" dirty="0"/>
              <a:t> and </a:t>
            </a:r>
            <a:r>
              <a:rPr lang="en-US" b="1" dirty="0"/>
              <a:t>minimizing harm</a:t>
            </a:r>
            <a:r>
              <a:rPr lang="en-US" dirty="0"/>
              <a:t> until professional help arrives. Knowing how to respond in various situations can save lives</a:t>
            </a:r>
            <a:endParaRPr lang="x-none"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Assess the Situation</a:t>
            </a:r>
            <a:endParaRPr lang="x-none" dirty="0"/>
          </a:p>
        </p:txBody>
      </p:sp>
      <p:sp>
        <p:nvSpPr>
          <p:cNvPr id="3" name="Content Placeholder 2"/>
          <p:cNvSpPr>
            <a:spLocks noGrp="1"/>
          </p:cNvSpPr>
          <p:nvPr>
            <p:ph idx="1"/>
          </p:nvPr>
        </p:nvSpPr>
        <p:spPr/>
        <p:txBody>
          <a:bodyPr/>
          <a:lstStyle/>
          <a:p>
            <a:r>
              <a:rPr lang="en-US" b="1" dirty="0"/>
              <a:t>Ensure your safety first</a:t>
            </a:r>
            <a:r>
              <a:rPr lang="en-US" dirty="0"/>
              <a:t>: Make sure the environment is safe for both you and the patient.</a:t>
            </a:r>
            <a:endParaRPr lang="en-US" dirty="0"/>
          </a:p>
          <a:p>
            <a:r>
              <a:rPr lang="en-US" b="1" dirty="0"/>
              <a:t>Check responsiveness</a:t>
            </a:r>
            <a:r>
              <a:rPr lang="en-US" dirty="0"/>
              <a:t>: Tap or shake the patient gently. If no response, </a:t>
            </a:r>
            <a:r>
              <a:rPr lang="en-US" b="1" dirty="0"/>
              <a:t>call for help</a:t>
            </a:r>
            <a:r>
              <a:rPr lang="en-US" dirty="0"/>
              <a:t> immediately.</a:t>
            </a:r>
            <a:endParaRPr lang="en-US" dirty="0"/>
          </a:p>
          <a:p>
            <a:r>
              <a:rPr lang="en-US" b="1" dirty="0"/>
              <a:t>Assess the patient's condition</a:t>
            </a:r>
            <a:r>
              <a:rPr lang="en-US" dirty="0"/>
              <a:t> (breathing, heart rate, bleeding, etc.).</a:t>
            </a:r>
            <a:endParaRPr lang="en-US" dirty="0"/>
          </a:p>
          <a:p>
            <a:endParaRPr lang="x-none"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Call for Help</a:t>
            </a:r>
            <a:endParaRPr lang="x-none" dirty="0"/>
          </a:p>
        </p:txBody>
      </p:sp>
      <p:sp>
        <p:nvSpPr>
          <p:cNvPr id="3" name="Content Placeholder 2"/>
          <p:cNvSpPr>
            <a:spLocks noGrp="1"/>
          </p:cNvSpPr>
          <p:nvPr>
            <p:ph idx="1"/>
          </p:nvPr>
        </p:nvSpPr>
        <p:spPr/>
        <p:txBody>
          <a:bodyPr>
            <a:normAutofit/>
          </a:bodyPr>
          <a:lstStyle/>
          <a:p>
            <a:r>
              <a:rPr lang="en-US" b="1" dirty="0"/>
              <a:t>Call emergency services (911 or local emergency number)</a:t>
            </a:r>
            <a:r>
              <a:rPr lang="en-US" dirty="0"/>
              <a:t> immediately.</a:t>
            </a:r>
            <a:endParaRPr lang="en-US" dirty="0"/>
          </a:p>
          <a:p>
            <a:r>
              <a:rPr lang="en-US" dirty="0"/>
              <a:t>Provide clear information:</a:t>
            </a:r>
            <a:endParaRPr lang="en-US" dirty="0"/>
          </a:p>
          <a:p>
            <a:pPr lvl="1"/>
            <a:r>
              <a:rPr lang="en-US" dirty="0"/>
              <a:t>Location of the emergency</a:t>
            </a:r>
            <a:endParaRPr lang="en-US" dirty="0"/>
          </a:p>
          <a:p>
            <a:pPr lvl="1"/>
            <a:r>
              <a:rPr lang="en-US" dirty="0"/>
              <a:t>Number of people involved</a:t>
            </a:r>
            <a:endParaRPr lang="en-US" dirty="0"/>
          </a:p>
          <a:p>
            <a:pPr lvl="1"/>
            <a:r>
              <a:rPr lang="en-US" dirty="0"/>
              <a:t>Type of emergency (e.g., heart attack, severe bleeding, unresponsive)</a:t>
            </a:r>
            <a:endParaRPr lang="en-US" dirty="0"/>
          </a:p>
          <a:p>
            <a:pPr lvl="1"/>
            <a:r>
              <a:rPr lang="en-US" dirty="0"/>
              <a:t>Condition of the person (conscious, breathing, etc.)</a:t>
            </a:r>
            <a:endParaRPr lang="en-US" dirty="0"/>
          </a:p>
          <a:p>
            <a:endParaRPr lang="x-none"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normAutofit fontScale="70000" lnSpcReduction="20000"/>
          </a:bodyPr>
          <a:lstStyle/>
          <a:p>
            <a:r>
              <a:rPr lang="en-US" b="1" dirty="0"/>
              <a:t>3. Perform CPR (Cardiopulmonary Resuscitation) – If Necessary</a:t>
            </a:r>
            <a:endParaRPr lang="en-US" b="1" dirty="0"/>
          </a:p>
          <a:p>
            <a:r>
              <a:rPr lang="en-US" b="1" dirty="0"/>
              <a:t>If the patient is unresponsive and not breathing:</a:t>
            </a:r>
            <a:endParaRPr lang="en-US" b="1" dirty="0"/>
          </a:p>
          <a:p>
            <a:r>
              <a:rPr lang="en-US" b="1" dirty="0"/>
              <a:t>Check for a pulse</a:t>
            </a:r>
            <a:r>
              <a:rPr lang="en-US" dirty="0"/>
              <a:t>: If no pulse, begin CPR.</a:t>
            </a:r>
            <a:endParaRPr lang="en-US" dirty="0"/>
          </a:p>
          <a:p>
            <a:r>
              <a:rPr lang="en-US" b="1" dirty="0"/>
              <a:t>Compressions</a:t>
            </a:r>
            <a:r>
              <a:rPr lang="en-US" dirty="0"/>
              <a:t>:</a:t>
            </a:r>
            <a:endParaRPr lang="en-US" dirty="0"/>
          </a:p>
          <a:p>
            <a:pPr lvl="1"/>
            <a:r>
              <a:rPr lang="en-US" dirty="0"/>
              <a:t>Place hands in the center of the chest (on the sternum).</a:t>
            </a:r>
            <a:endParaRPr lang="en-US" dirty="0"/>
          </a:p>
          <a:p>
            <a:pPr lvl="1"/>
            <a:r>
              <a:rPr lang="en-US" dirty="0"/>
              <a:t>Use your body weight to compress the chest </a:t>
            </a:r>
            <a:r>
              <a:rPr lang="en-US" b="1" dirty="0"/>
              <a:t>2 inches deep</a:t>
            </a:r>
            <a:r>
              <a:rPr lang="en-US" dirty="0"/>
              <a:t> at a rate of </a:t>
            </a:r>
            <a:r>
              <a:rPr lang="en-US" b="1" dirty="0"/>
              <a:t>100–120 compressions per minute</a:t>
            </a:r>
            <a:r>
              <a:rPr lang="en-US" dirty="0"/>
              <a:t>.</a:t>
            </a:r>
            <a:endParaRPr lang="en-US" dirty="0"/>
          </a:p>
          <a:p>
            <a:r>
              <a:rPr lang="en-US" b="1" dirty="0"/>
              <a:t>Rescue Breathing (If trained)</a:t>
            </a:r>
            <a:r>
              <a:rPr lang="en-US" dirty="0"/>
              <a:t>:</a:t>
            </a:r>
            <a:endParaRPr lang="en-US" dirty="0"/>
          </a:p>
          <a:p>
            <a:pPr lvl="1"/>
            <a:r>
              <a:rPr lang="en-US" dirty="0"/>
              <a:t>After 30 compressions, give </a:t>
            </a:r>
            <a:r>
              <a:rPr lang="en-US" b="1" dirty="0"/>
              <a:t>2 rescue breaths</a:t>
            </a:r>
            <a:r>
              <a:rPr lang="en-US" dirty="0"/>
              <a:t> (tilt the head back, pinch the nose, and breathe into the mouth until the chest rises).</a:t>
            </a:r>
            <a:endParaRPr lang="en-US" dirty="0"/>
          </a:p>
          <a:p>
            <a:pPr lvl="1"/>
            <a:r>
              <a:rPr lang="en-US" b="1" dirty="0"/>
              <a:t>Repeat cycles</a:t>
            </a:r>
            <a:r>
              <a:rPr lang="en-US" dirty="0"/>
              <a:t> of 30 compressions and 2 breaths.</a:t>
            </a:r>
            <a:endParaRPr lang="en-US" dirty="0"/>
          </a:p>
          <a:p>
            <a:endParaRPr lang="x-none"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 Control Severe Bleeding</a:t>
            </a:r>
            <a:endParaRPr lang="x-none" dirty="0"/>
          </a:p>
        </p:txBody>
      </p:sp>
      <p:sp>
        <p:nvSpPr>
          <p:cNvPr id="3" name="Content Placeholder 2"/>
          <p:cNvSpPr>
            <a:spLocks noGrp="1"/>
          </p:cNvSpPr>
          <p:nvPr>
            <p:ph idx="1"/>
          </p:nvPr>
        </p:nvSpPr>
        <p:spPr/>
        <p:txBody>
          <a:bodyPr>
            <a:normAutofit fontScale="92500" lnSpcReduction="10000"/>
          </a:bodyPr>
          <a:lstStyle/>
          <a:p>
            <a:r>
              <a:rPr lang="en-US" b="1" dirty="0"/>
              <a:t>4. Control Severe Bleeding:</a:t>
            </a:r>
            <a:endParaRPr lang="en-US" b="1" dirty="0"/>
          </a:p>
          <a:p>
            <a:r>
              <a:rPr lang="en-US" b="1" dirty="0"/>
              <a:t>Apply direct pressure</a:t>
            </a:r>
            <a:r>
              <a:rPr lang="en-US" dirty="0"/>
              <a:t>: Use a clean cloth or bandage and press down firmly on the wound.</a:t>
            </a:r>
            <a:endParaRPr lang="en-US" dirty="0"/>
          </a:p>
          <a:p>
            <a:r>
              <a:rPr lang="en-US" b="1" dirty="0"/>
              <a:t>Elevate the limb</a:t>
            </a:r>
            <a:r>
              <a:rPr lang="en-US" dirty="0"/>
              <a:t> (if no fractures are suspected).</a:t>
            </a:r>
            <a:endParaRPr lang="en-US" dirty="0"/>
          </a:p>
          <a:p>
            <a:r>
              <a:rPr lang="en-US" b="1" dirty="0"/>
              <a:t>Use a tourniquet</a:t>
            </a:r>
            <a:r>
              <a:rPr lang="en-US" dirty="0"/>
              <a:t> (if bleeding cannot be controlled with direct pressure and it's life-threatening).</a:t>
            </a:r>
            <a:endParaRPr lang="en-US" dirty="0"/>
          </a:p>
          <a:p>
            <a:r>
              <a:rPr lang="en-US" b="1" dirty="0"/>
              <a:t>Keep the person calm</a:t>
            </a:r>
            <a:r>
              <a:rPr lang="en-US" dirty="0"/>
              <a:t> to reduce blood pressure and prevent further bleeding.</a:t>
            </a:r>
            <a:endParaRPr lang="en-US" dirty="0"/>
          </a:p>
          <a:p>
            <a:r>
              <a:rPr lang="en-US" dirty="0"/>
              <a:t>If the bleeding is from an </a:t>
            </a:r>
            <a:r>
              <a:rPr lang="en-US" b="1" dirty="0"/>
              <a:t>arm or leg</a:t>
            </a:r>
            <a:r>
              <a:rPr lang="en-US" dirty="0"/>
              <a:t>, elevate it above the heart if possible.</a:t>
            </a:r>
            <a:endParaRPr lang="en-US" dirty="0"/>
          </a:p>
          <a:p>
            <a:endParaRPr lang="x-none"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normAutofit lnSpcReduction="10000"/>
          </a:bodyPr>
          <a:lstStyle/>
          <a:p>
            <a:r>
              <a:rPr lang="en-US" b="1" dirty="0"/>
              <a:t>5. Treat for Shock:</a:t>
            </a:r>
            <a:endParaRPr lang="en-US" b="1" dirty="0"/>
          </a:p>
          <a:p>
            <a:r>
              <a:rPr lang="en-US" b="1" dirty="0"/>
              <a:t>Signs of shock</a:t>
            </a:r>
            <a:r>
              <a:rPr lang="en-US" dirty="0"/>
              <a:t>: Pale skin, rapid breathing, confusion, weak pulse, or dizziness.</a:t>
            </a:r>
            <a:endParaRPr lang="en-US" dirty="0"/>
          </a:p>
          <a:p>
            <a:r>
              <a:rPr lang="en-US" b="1" dirty="0"/>
              <a:t>Position the patient</a:t>
            </a:r>
            <a:r>
              <a:rPr lang="en-US" dirty="0"/>
              <a:t>: Lay them flat on their back and elevate their feet about 12 inches (unless this causes pain or injuries).</a:t>
            </a:r>
            <a:endParaRPr lang="en-US" dirty="0"/>
          </a:p>
          <a:p>
            <a:r>
              <a:rPr lang="en-US" b="1" dirty="0"/>
              <a:t>Keep the patient warm</a:t>
            </a:r>
            <a:r>
              <a:rPr lang="en-US" dirty="0"/>
              <a:t>: Use a blanket to cover them, but don’t overheat.</a:t>
            </a:r>
            <a:endParaRPr lang="en-US" dirty="0"/>
          </a:p>
          <a:p>
            <a:r>
              <a:rPr lang="en-US" b="1" dirty="0"/>
              <a:t>Avoid giving food or water</a:t>
            </a:r>
            <a:r>
              <a:rPr lang="en-US" dirty="0"/>
              <a:t> (could cause choking or vomiting).</a:t>
            </a:r>
            <a:endParaRPr lang="en-US" dirty="0"/>
          </a:p>
          <a:p>
            <a:endParaRPr lang="x-none"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6. Perform the Heimlich Maneuver (Choking):</a:t>
            </a:r>
            <a:br>
              <a:rPr lang="en-US" b="1" dirty="0"/>
            </a:br>
            <a:endParaRPr lang="x-none" dirty="0"/>
          </a:p>
        </p:txBody>
      </p:sp>
      <p:sp>
        <p:nvSpPr>
          <p:cNvPr id="3" name="Content Placeholder 2"/>
          <p:cNvSpPr>
            <a:spLocks noGrp="1"/>
          </p:cNvSpPr>
          <p:nvPr>
            <p:ph idx="1"/>
          </p:nvPr>
        </p:nvSpPr>
        <p:spPr/>
        <p:txBody>
          <a:bodyPr>
            <a:normAutofit fontScale="92500" lnSpcReduction="20000"/>
          </a:bodyPr>
          <a:lstStyle/>
          <a:p>
            <a:r>
              <a:rPr lang="en-US" b="1" dirty="0"/>
              <a:t>If the patient is choking and unable to breathe or speak:</a:t>
            </a:r>
            <a:endParaRPr lang="en-US" b="1" dirty="0"/>
          </a:p>
          <a:p>
            <a:r>
              <a:rPr lang="en-US" b="1" dirty="0"/>
              <a:t>Assess</a:t>
            </a:r>
            <a:r>
              <a:rPr lang="en-US" dirty="0"/>
              <a:t>: If the person can’t speak, cough, or breathe, they are choking.</a:t>
            </a:r>
            <a:endParaRPr lang="en-US" dirty="0"/>
          </a:p>
          <a:p>
            <a:r>
              <a:rPr lang="en-US" b="1" dirty="0"/>
              <a:t>Give 5 back blows</a:t>
            </a:r>
            <a:r>
              <a:rPr lang="en-US" dirty="0"/>
              <a:t>: Stand behind the person and lean them forward. Deliver 5 sharp blows between the shoulder blades.</a:t>
            </a:r>
            <a:endParaRPr lang="en-US" dirty="0"/>
          </a:p>
          <a:p>
            <a:r>
              <a:rPr lang="en-US" b="1" dirty="0"/>
              <a:t>Perform abdominal thrusts</a:t>
            </a:r>
            <a:r>
              <a:rPr lang="en-US" dirty="0"/>
              <a:t>:</a:t>
            </a:r>
            <a:endParaRPr lang="en-US" dirty="0"/>
          </a:p>
          <a:p>
            <a:pPr lvl="1"/>
            <a:r>
              <a:rPr lang="en-US" dirty="0"/>
              <a:t>Stand behind the person and place your hands above the navel.</a:t>
            </a:r>
            <a:endParaRPr lang="en-US" dirty="0"/>
          </a:p>
          <a:p>
            <a:pPr lvl="1"/>
            <a:r>
              <a:rPr lang="en-US" dirty="0"/>
              <a:t>Thrust inward and upward with quick, forceful motions.</a:t>
            </a:r>
            <a:endParaRPr lang="en-US" dirty="0"/>
          </a:p>
          <a:p>
            <a:r>
              <a:rPr lang="en-US" b="1" dirty="0"/>
              <a:t>Repeat</a:t>
            </a:r>
            <a:r>
              <a:rPr lang="en-US" dirty="0"/>
              <a:t>: Continue until the object is dislodged or the person begins to breathe again.</a:t>
            </a:r>
            <a:endParaRPr lang="en-US" dirty="0"/>
          </a:p>
          <a:p>
            <a:endParaRPr lang="x-non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rgbClr val="FF0000"/>
                </a:solidFill>
                <a:latin typeface="Algerian" pitchFamily="82" charset="0"/>
              </a:rPr>
              <a:t>Objectives of First Aid</a:t>
            </a:r>
            <a:endParaRPr lang="en-US" i="1" dirty="0">
              <a:solidFill>
                <a:srgbClr val="FF0000"/>
              </a:solidFill>
              <a:latin typeface="Algerian" pitchFamily="82" charset="0"/>
            </a:endParaRP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t>To preserve life</a:t>
            </a:r>
            <a:endParaRPr lang="en-US" dirty="0"/>
          </a:p>
          <a:p>
            <a:pPr>
              <a:buNone/>
            </a:pPr>
            <a:endParaRPr lang="en-US" dirty="0"/>
          </a:p>
          <a:p>
            <a:pPr>
              <a:buFont typeface="Wingdings" panose="05000000000000000000" pitchFamily="2" charset="2"/>
              <a:buChar char="Ø"/>
            </a:pPr>
            <a:r>
              <a:rPr lang="en-US" dirty="0"/>
              <a:t>To alleviate suffering</a:t>
            </a:r>
            <a:endParaRPr lang="en-US" dirty="0"/>
          </a:p>
          <a:p>
            <a:pPr>
              <a:buNone/>
            </a:pPr>
            <a:endParaRPr lang="en-US" dirty="0"/>
          </a:p>
          <a:p>
            <a:pPr>
              <a:buFont typeface="Wingdings" panose="05000000000000000000" pitchFamily="2" charset="2"/>
              <a:buChar char="Ø"/>
            </a:pPr>
            <a:r>
              <a:rPr lang="en-US" dirty="0"/>
              <a:t>To promote recovery</a:t>
            </a:r>
            <a:endParaRPr lang="en-US" dirty="0"/>
          </a:p>
          <a:p>
            <a:pPr>
              <a:buNone/>
            </a:pPr>
            <a:endParaRPr lang="en-US" dirty="0"/>
          </a:p>
          <a:p>
            <a:pPr>
              <a:buFont typeface="Wingdings" panose="05000000000000000000" pitchFamily="2" charset="2"/>
              <a:buChar char="Ø"/>
            </a:pPr>
            <a:r>
              <a:rPr lang="en-US" dirty="0"/>
              <a:t>To prevent aggravation of the injury or illness until veterinary assistance can be obtained</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dirty="0"/>
          </a:p>
        </p:txBody>
      </p:sp>
      <p:sp>
        <p:nvSpPr>
          <p:cNvPr id="3" name="Content Placeholder 2"/>
          <p:cNvSpPr>
            <a:spLocks noGrp="1"/>
          </p:cNvSpPr>
          <p:nvPr>
            <p:ph idx="1"/>
          </p:nvPr>
        </p:nvSpPr>
        <p:spPr/>
        <p:txBody>
          <a:bodyPr>
            <a:normAutofit fontScale="77500" lnSpcReduction="20000"/>
          </a:bodyPr>
          <a:lstStyle/>
          <a:p>
            <a:r>
              <a:rPr lang="en-US" b="1" dirty="0"/>
              <a:t>6. Perform the Heimlich Maneuver (Choking):</a:t>
            </a:r>
            <a:endParaRPr lang="en-US" b="1" dirty="0"/>
          </a:p>
          <a:p>
            <a:r>
              <a:rPr lang="en-US" b="1" dirty="0"/>
              <a:t>:</a:t>
            </a:r>
            <a:endParaRPr lang="en-US" b="1" dirty="0"/>
          </a:p>
          <a:p>
            <a:r>
              <a:rPr lang="en-US" b="1" dirty="0"/>
              <a:t>For a minor burn</a:t>
            </a:r>
            <a:r>
              <a:rPr lang="en-US" dirty="0"/>
              <a:t>:</a:t>
            </a:r>
            <a:endParaRPr lang="en-US" dirty="0"/>
          </a:p>
          <a:p>
            <a:pPr lvl="1"/>
            <a:r>
              <a:rPr lang="en-US" dirty="0"/>
              <a:t>Run cool (not cold) water over the burn for 10-20 minutes.</a:t>
            </a:r>
            <a:endParaRPr lang="en-US" dirty="0"/>
          </a:p>
          <a:p>
            <a:pPr lvl="1"/>
            <a:r>
              <a:rPr lang="en-US" dirty="0"/>
              <a:t>Cover with a clean, non-stick bandage.</a:t>
            </a:r>
            <a:endParaRPr lang="en-US" dirty="0"/>
          </a:p>
          <a:p>
            <a:pPr lvl="1"/>
            <a:r>
              <a:rPr lang="en-US" b="1" dirty="0"/>
              <a:t>Do not pop blisters</a:t>
            </a:r>
            <a:r>
              <a:rPr lang="en-US" dirty="0"/>
              <a:t>.</a:t>
            </a:r>
            <a:endParaRPr lang="en-US" dirty="0"/>
          </a:p>
          <a:p>
            <a:r>
              <a:rPr lang="en-US" b="1" dirty="0"/>
              <a:t>For major burns</a:t>
            </a:r>
            <a:r>
              <a:rPr lang="en-US" dirty="0"/>
              <a:t>:</a:t>
            </a:r>
            <a:endParaRPr lang="en-US" dirty="0"/>
          </a:p>
          <a:p>
            <a:pPr lvl="1"/>
            <a:r>
              <a:rPr lang="en-US" dirty="0"/>
              <a:t>Call emergency services immediately.</a:t>
            </a:r>
            <a:endParaRPr lang="en-US" dirty="0"/>
          </a:p>
          <a:p>
            <a:pPr lvl="1"/>
            <a:r>
              <a:rPr lang="en-US" b="1" dirty="0"/>
              <a:t>Cover the burn area with a clean cloth</a:t>
            </a:r>
            <a:r>
              <a:rPr lang="en-US" dirty="0"/>
              <a:t> (preferably sterile) to prevent infection.</a:t>
            </a:r>
            <a:endParaRPr lang="en-US" dirty="0"/>
          </a:p>
          <a:p>
            <a:pPr lvl="1"/>
            <a:r>
              <a:rPr lang="en-US" dirty="0"/>
              <a:t>Avoid using ice or creams on severe burns.</a:t>
            </a:r>
            <a:endParaRPr lang="en-US" dirty="0"/>
          </a:p>
          <a:p>
            <a:endParaRPr lang="x-none"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8. Treat Fractures and Sprains:</a:t>
            </a:r>
            <a:br>
              <a:rPr lang="en-US" b="1" dirty="0"/>
            </a:br>
            <a:endParaRPr lang="x-none" dirty="0"/>
          </a:p>
        </p:txBody>
      </p:sp>
      <p:sp>
        <p:nvSpPr>
          <p:cNvPr id="3" name="Content Placeholder 2"/>
          <p:cNvSpPr>
            <a:spLocks noGrp="1"/>
          </p:cNvSpPr>
          <p:nvPr>
            <p:ph idx="1"/>
          </p:nvPr>
        </p:nvSpPr>
        <p:spPr/>
        <p:txBody>
          <a:bodyPr>
            <a:normAutofit fontScale="70000" lnSpcReduction="20000"/>
          </a:bodyPr>
          <a:lstStyle/>
          <a:p>
            <a:endParaRPr lang="en-US" b="1" dirty="0"/>
          </a:p>
          <a:p>
            <a:r>
              <a:rPr lang="en-US" b="1" dirty="0"/>
              <a:t>For suspected fractures</a:t>
            </a:r>
            <a:r>
              <a:rPr lang="en-US" dirty="0"/>
              <a:t>:</a:t>
            </a:r>
            <a:endParaRPr lang="en-US" dirty="0"/>
          </a:p>
          <a:p>
            <a:pPr lvl="1"/>
            <a:r>
              <a:rPr lang="en-US" b="1" dirty="0"/>
              <a:t>Immobilize</a:t>
            </a:r>
            <a:r>
              <a:rPr lang="en-US" dirty="0"/>
              <a:t> the injured area with a splint (or makeshift material like a board).</a:t>
            </a:r>
            <a:endParaRPr lang="en-US" dirty="0"/>
          </a:p>
          <a:p>
            <a:pPr lvl="1"/>
            <a:r>
              <a:rPr lang="en-US" b="1" dirty="0"/>
              <a:t>Apply ice</a:t>
            </a:r>
            <a:r>
              <a:rPr lang="en-US" dirty="0"/>
              <a:t> to reduce swelling, but not directly on the skin.</a:t>
            </a:r>
            <a:endParaRPr lang="en-US" dirty="0"/>
          </a:p>
          <a:p>
            <a:pPr lvl="1"/>
            <a:r>
              <a:rPr lang="en-US" b="1" dirty="0"/>
              <a:t>Avoid moving the patient</a:t>
            </a:r>
            <a:r>
              <a:rPr lang="en-US" dirty="0"/>
              <a:t> if you suspect a spinal or neck injury.</a:t>
            </a:r>
            <a:endParaRPr lang="en-US" dirty="0"/>
          </a:p>
          <a:p>
            <a:r>
              <a:rPr lang="en-US" b="1" dirty="0"/>
              <a:t>For sprains or strains</a:t>
            </a:r>
            <a:r>
              <a:rPr lang="en-US" dirty="0"/>
              <a:t>:</a:t>
            </a:r>
            <a:endParaRPr lang="en-US" dirty="0"/>
          </a:p>
          <a:p>
            <a:pPr lvl="1"/>
            <a:r>
              <a:rPr lang="en-US" dirty="0"/>
              <a:t>Use the </a:t>
            </a:r>
            <a:r>
              <a:rPr lang="en-US" b="1" dirty="0"/>
              <a:t>R.I.C.E. method</a:t>
            </a:r>
            <a:r>
              <a:rPr lang="en-US" dirty="0"/>
              <a:t>:</a:t>
            </a:r>
            <a:endParaRPr lang="en-US" dirty="0"/>
          </a:p>
          <a:p>
            <a:pPr lvl="2"/>
            <a:r>
              <a:rPr lang="en-US" b="1" dirty="0"/>
              <a:t>Rest</a:t>
            </a:r>
            <a:r>
              <a:rPr lang="en-US" dirty="0"/>
              <a:t> the injured part.</a:t>
            </a:r>
            <a:endParaRPr lang="en-US" dirty="0"/>
          </a:p>
          <a:p>
            <a:pPr lvl="2"/>
            <a:r>
              <a:rPr lang="en-US" dirty="0"/>
              <a:t>Apply </a:t>
            </a:r>
            <a:r>
              <a:rPr lang="en-US" b="1" dirty="0"/>
              <a:t>Ice</a:t>
            </a:r>
            <a:r>
              <a:rPr lang="en-US" dirty="0"/>
              <a:t> for 20 minutes every 2 hours.</a:t>
            </a:r>
            <a:endParaRPr lang="en-US" dirty="0"/>
          </a:p>
          <a:p>
            <a:pPr lvl="2"/>
            <a:r>
              <a:rPr lang="en-US" b="1" dirty="0"/>
              <a:t>Compress</a:t>
            </a:r>
            <a:r>
              <a:rPr lang="en-US" dirty="0"/>
              <a:t> with an elastic bandage to reduce swelling.</a:t>
            </a:r>
            <a:endParaRPr lang="en-US" dirty="0"/>
          </a:p>
          <a:p>
            <a:pPr lvl="2"/>
            <a:r>
              <a:rPr lang="en-US" b="1" dirty="0"/>
              <a:t>Elevate</a:t>
            </a:r>
            <a:r>
              <a:rPr lang="en-US" dirty="0"/>
              <a:t> the limb above heart level.</a:t>
            </a:r>
            <a:endParaRPr lang="en-US" dirty="0"/>
          </a:p>
          <a:p>
            <a:endParaRPr lang="x-none"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 Handle Seizures</a:t>
            </a:r>
            <a:endParaRPr lang="x-none" dirty="0"/>
          </a:p>
        </p:txBody>
      </p:sp>
      <p:sp>
        <p:nvSpPr>
          <p:cNvPr id="3" name="Content Placeholder 2"/>
          <p:cNvSpPr>
            <a:spLocks noGrp="1"/>
          </p:cNvSpPr>
          <p:nvPr>
            <p:ph idx="1"/>
          </p:nvPr>
        </p:nvSpPr>
        <p:spPr/>
        <p:txBody>
          <a:bodyPr>
            <a:normAutofit lnSpcReduction="10000"/>
          </a:bodyPr>
          <a:lstStyle/>
          <a:p>
            <a:r>
              <a:rPr lang="en-US" b="1" dirty="0"/>
              <a:t>Stay calm</a:t>
            </a:r>
            <a:r>
              <a:rPr lang="en-US" dirty="0"/>
              <a:t> and </a:t>
            </a:r>
            <a:r>
              <a:rPr lang="en-US" b="1" dirty="0"/>
              <a:t>protect the person from injury</a:t>
            </a:r>
            <a:r>
              <a:rPr lang="en-US" dirty="0"/>
              <a:t> (move sharp objects away).</a:t>
            </a:r>
            <a:endParaRPr lang="en-US" dirty="0"/>
          </a:p>
          <a:p>
            <a:r>
              <a:rPr lang="en-US" b="1" dirty="0"/>
              <a:t>Place something soft under the head</a:t>
            </a:r>
            <a:r>
              <a:rPr lang="en-US" dirty="0"/>
              <a:t> (like a folded cloth or pillow).</a:t>
            </a:r>
            <a:endParaRPr lang="en-US" dirty="0"/>
          </a:p>
          <a:p>
            <a:r>
              <a:rPr lang="en-US" b="1" dirty="0"/>
              <a:t>Do not put anything in the mouth</a:t>
            </a:r>
            <a:r>
              <a:rPr lang="en-US" dirty="0"/>
              <a:t>.</a:t>
            </a:r>
            <a:endParaRPr lang="en-US" dirty="0"/>
          </a:p>
          <a:p>
            <a:r>
              <a:rPr lang="en-US" b="1" dirty="0"/>
              <a:t>Time the seizure</a:t>
            </a:r>
            <a:r>
              <a:rPr lang="en-US" dirty="0"/>
              <a:t>: If it lasts more than 5 minutes, call emergency services.</a:t>
            </a:r>
            <a:endParaRPr lang="en-US" dirty="0"/>
          </a:p>
          <a:p>
            <a:r>
              <a:rPr lang="en-US" b="1" dirty="0"/>
              <a:t>After the seizure</a:t>
            </a:r>
            <a:r>
              <a:rPr lang="en-US" dirty="0"/>
              <a:t>, turn the person onto their side to keep the airway clear.</a:t>
            </a:r>
            <a:endParaRPr lang="en-US" dirty="0"/>
          </a:p>
          <a:p>
            <a:endParaRPr lang="x-none"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normAutofit fontScale="70000" lnSpcReduction="20000"/>
          </a:bodyPr>
          <a:lstStyle/>
          <a:p>
            <a:r>
              <a:rPr lang="en-US" b="1" dirty="0"/>
              <a:t>10. Dealing with Heat and Cold Emergencies:</a:t>
            </a:r>
            <a:endParaRPr lang="en-US" b="1" dirty="0"/>
          </a:p>
          <a:p>
            <a:r>
              <a:rPr lang="en-US" b="1" dirty="0"/>
              <a:t>Heat Exhaustion or Heat Stroke:</a:t>
            </a:r>
            <a:endParaRPr lang="en-US" b="1" dirty="0"/>
          </a:p>
          <a:p>
            <a:r>
              <a:rPr lang="en-US" b="1" dirty="0"/>
              <a:t>Signs</a:t>
            </a:r>
            <a:r>
              <a:rPr lang="en-US" dirty="0"/>
              <a:t>: Heavy sweating, weakness, nausea, dizziness, confusion.</a:t>
            </a:r>
            <a:endParaRPr lang="en-US" dirty="0"/>
          </a:p>
          <a:p>
            <a:r>
              <a:rPr lang="en-US" b="1" dirty="0"/>
              <a:t>Cool the person down</a:t>
            </a:r>
            <a:r>
              <a:rPr lang="en-US" dirty="0"/>
              <a:t>: Move them to a cooler place, remove excess clothing, and apply cool (not cold) water.</a:t>
            </a:r>
            <a:endParaRPr lang="en-US" dirty="0"/>
          </a:p>
          <a:p>
            <a:r>
              <a:rPr lang="en-US" b="1" dirty="0"/>
              <a:t>Rehydrate</a:t>
            </a:r>
            <a:r>
              <a:rPr lang="en-US" dirty="0"/>
              <a:t>: Give small sips of water or electrolyte drink, but avoid caffeine or alcohol.</a:t>
            </a:r>
            <a:endParaRPr lang="en-US" dirty="0"/>
          </a:p>
          <a:p>
            <a:r>
              <a:rPr lang="en-US" b="1" dirty="0"/>
              <a:t>Hypothermia (Cold Exposure):</a:t>
            </a:r>
            <a:endParaRPr lang="en-US" b="1" dirty="0"/>
          </a:p>
          <a:p>
            <a:r>
              <a:rPr lang="en-US" b="1" dirty="0"/>
              <a:t>Signs</a:t>
            </a:r>
            <a:r>
              <a:rPr lang="en-US" dirty="0"/>
              <a:t>: Shivering, slurred speech, confusion, numbness.</a:t>
            </a:r>
            <a:endParaRPr lang="en-US" dirty="0"/>
          </a:p>
          <a:p>
            <a:r>
              <a:rPr lang="en-US" b="1" dirty="0"/>
              <a:t>Warm the person gradually</a:t>
            </a:r>
            <a:r>
              <a:rPr lang="en-US" dirty="0"/>
              <a:t>: Use blankets, warm (not hot) fluids, and dry clothes.</a:t>
            </a:r>
            <a:endParaRPr lang="en-US" dirty="0"/>
          </a:p>
          <a:p>
            <a:r>
              <a:rPr lang="en-US" b="1" dirty="0"/>
              <a:t>Do not</a:t>
            </a:r>
            <a:r>
              <a:rPr lang="en-US" dirty="0"/>
              <a:t> rub the skin or warm rapidly as this can cause shock.</a:t>
            </a:r>
            <a:endParaRPr lang="en-US" dirty="0"/>
          </a:p>
          <a:p>
            <a:endParaRPr lang="x-none"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Signs of Choking</a:t>
            </a:r>
            <a:br>
              <a:rPr lang="en-US" b="1" dirty="0"/>
            </a:br>
            <a:endParaRPr lang="x-none" dirty="0"/>
          </a:p>
        </p:txBody>
      </p:sp>
      <p:sp>
        <p:nvSpPr>
          <p:cNvPr id="3" name="Content Placeholder 2"/>
          <p:cNvSpPr>
            <a:spLocks noGrp="1"/>
          </p:cNvSpPr>
          <p:nvPr>
            <p:ph idx="1"/>
          </p:nvPr>
        </p:nvSpPr>
        <p:spPr/>
        <p:txBody>
          <a:bodyPr/>
          <a:lstStyle/>
          <a:p>
            <a:r>
              <a:rPr lang="en-US" dirty="0"/>
              <a:t>The person is </a:t>
            </a:r>
            <a:r>
              <a:rPr lang="en-US" b="1" dirty="0"/>
              <a:t>unable to speak or breathe</a:t>
            </a:r>
            <a:r>
              <a:rPr lang="en-US" dirty="0"/>
              <a:t>.</a:t>
            </a:r>
            <a:endParaRPr lang="en-US" dirty="0"/>
          </a:p>
          <a:p>
            <a:r>
              <a:rPr lang="en-US" b="1" dirty="0"/>
              <a:t>Coughing</a:t>
            </a:r>
            <a:r>
              <a:rPr lang="en-US" dirty="0"/>
              <a:t> or </a:t>
            </a:r>
            <a:r>
              <a:rPr lang="en-US" b="1" dirty="0"/>
              <a:t>wheezing</a:t>
            </a:r>
            <a:r>
              <a:rPr lang="en-US" dirty="0"/>
              <a:t> may be present but ineffective.</a:t>
            </a:r>
            <a:endParaRPr lang="en-US" dirty="0"/>
          </a:p>
          <a:p>
            <a:r>
              <a:rPr lang="en-US" dirty="0"/>
              <a:t>They may </a:t>
            </a:r>
            <a:r>
              <a:rPr lang="en-US" b="1" dirty="0"/>
              <a:t>grab their throat</a:t>
            </a:r>
            <a:r>
              <a:rPr lang="en-US" dirty="0"/>
              <a:t> (universal sign for choking).</a:t>
            </a:r>
            <a:endParaRPr lang="en-US" dirty="0"/>
          </a:p>
          <a:p>
            <a:r>
              <a:rPr lang="en-US" dirty="0"/>
              <a:t>The person may be </a:t>
            </a:r>
            <a:r>
              <a:rPr lang="en-US" b="1" dirty="0"/>
              <a:t>turning blue</a:t>
            </a:r>
            <a:r>
              <a:rPr lang="en-US" dirty="0"/>
              <a:t> or losing consciousness if the airway is completely blocked.</a:t>
            </a:r>
            <a:endParaRPr lang="en-US" dirty="0"/>
          </a:p>
          <a:p>
            <a:endParaRPr lang="x-none"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Signs of Choking</a:t>
            </a:r>
            <a:br>
              <a:rPr lang="en-US" b="1" dirty="0"/>
            </a:br>
            <a:endParaRPr lang="x-none" dirty="0"/>
          </a:p>
        </p:txBody>
      </p:sp>
      <p:sp>
        <p:nvSpPr>
          <p:cNvPr id="3" name="Content Placeholder 2"/>
          <p:cNvSpPr>
            <a:spLocks noGrp="1"/>
          </p:cNvSpPr>
          <p:nvPr>
            <p:ph idx="1"/>
          </p:nvPr>
        </p:nvSpPr>
        <p:spPr/>
        <p:txBody>
          <a:bodyPr>
            <a:normAutofit fontScale="85000" lnSpcReduction="20000"/>
          </a:bodyPr>
          <a:lstStyle/>
          <a:p>
            <a:r>
              <a:rPr lang="en-US" b="1" dirty="0"/>
              <a:t>Assess the Situation</a:t>
            </a:r>
            <a:endParaRPr lang="en-US" b="1" dirty="0"/>
          </a:p>
          <a:p>
            <a:r>
              <a:rPr lang="en-US" b="1" dirty="0"/>
              <a:t>Ask</a:t>
            </a:r>
            <a:r>
              <a:rPr lang="en-US" dirty="0"/>
              <a:t>: "Are you choking?" or “Can you cough?”</a:t>
            </a:r>
            <a:endParaRPr lang="en-US" dirty="0"/>
          </a:p>
          <a:p>
            <a:r>
              <a:rPr lang="en-US" dirty="0"/>
              <a:t>If the person can speak or cough, </a:t>
            </a:r>
            <a:r>
              <a:rPr lang="en-US" b="1" dirty="0"/>
              <a:t>encourage them to keep coughing</a:t>
            </a:r>
            <a:r>
              <a:rPr lang="en-US" dirty="0"/>
              <a:t> to clear the obstruction on their own.</a:t>
            </a:r>
            <a:endParaRPr lang="en-US" dirty="0"/>
          </a:p>
          <a:p>
            <a:r>
              <a:rPr lang="en-US" dirty="0"/>
              <a:t>If they </a:t>
            </a:r>
            <a:r>
              <a:rPr lang="en-US" b="1" dirty="0"/>
              <a:t>cannot speak or cough</a:t>
            </a:r>
            <a:r>
              <a:rPr lang="en-US" dirty="0"/>
              <a:t>, they need immediate help.</a:t>
            </a:r>
            <a:endParaRPr lang="en-US" dirty="0"/>
          </a:p>
          <a:p>
            <a:r>
              <a:rPr lang="en-US" dirty="0" err="1"/>
              <a:t>ou</a:t>
            </a:r>
            <a:r>
              <a:rPr lang="en-US" dirty="0"/>
              <a:t> choking?" or “Can you cough?”</a:t>
            </a:r>
            <a:endParaRPr lang="en-US" dirty="0"/>
          </a:p>
          <a:p>
            <a:r>
              <a:rPr lang="en-US" dirty="0"/>
              <a:t>If the person can speak or cough, </a:t>
            </a:r>
            <a:r>
              <a:rPr lang="en-US" b="1" dirty="0"/>
              <a:t>encourage them to keep coughing</a:t>
            </a:r>
            <a:r>
              <a:rPr lang="en-US" dirty="0"/>
              <a:t> to clear the obstruction on their own.</a:t>
            </a:r>
            <a:endParaRPr lang="en-US" dirty="0"/>
          </a:p>
          <a:p>
            <a:r>
              <a:rPr lang="en-US" dirty="0"/>
              <a:t>If they </a:t>
            </a:r>
            <a:r>
              <a:rPr lang="en-US" b="1" dirty="0"/>
              <a:t>cannot speak or cough</a:t>
            </a:r>
            <a:r>
              <a:rPr lang="en-US" dirty="0"/>
              <a:t>, they need immediate help.</a:t>
            </a:r>
            <a:endParaRPr lang="en-US" dirty="0"/>
          </a:p>
          <a:p>
            <a:endParaRPr lang="x-none"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lstStyle/>
          <a:p>
            <a:r>
              <a:rPr lang="en-US" b="1" dirty="0"/>
              <a:t>Assess the Situation</a:t>
            </a:r>
            <a:endParaRPr lang="en-US" b="1" dirty="0"/>
          </a:p>
          <a:p>
            <a:r>
              <a:rPr lang="en-US" b="1" dirty="0"/>
              <a:t>Ask</a:t>
            </a:r>
            <a:r>
              <a:rPr lang="en-US" dirty="0"/>
              <a:t>: "Are you choking?" or “Can you cough?”</a:t>
            </a:r>
            <a:endParaRPr lang="en-US" dirty="0"/>
          </a:p>
          <a:p>
            <a:r>
              <a:rPr lang="en-US" dirty="0"/>
              <a:t>If the person can speak or cough, </a:t>
            </a:r>
            <a:r>
              <a:rPr lang="en-US" b="1" dirty="0"/>
              <a:t>encourage them to keep coughing</a:t>
            </a:r>
            <a:r>
              <a:rPr lang="en-US" dirty="0"/>
              <a:t> to clear the obstruction on their own.</a:t>
            </a:r>
            <a:endParaRPr lang="en-US" dirty="0"/>
          </a:p>
          <a:p>
            <a:r>
              <a:rPr lang="en-US" dirty="0"/>
              <a:t>If they </a:t>
            </a:r>
            <a:r>
              <a:rPr lang="en-US" b="1" dirty="0"/>
              <a:t>cannot speak or cough</a:t>
            </a:r>
            <a:r>
              <a:rPr lang="en-US" dirty="0"/>
              <a:t>, they need immediate help.</a:t>
            </a:r>
            <a:endParaRPr lang="en-US" dirty="0"/>
          </a:p>
          <a:p>
            <a:endParaRPr lang="x-none"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normAutofit lnSpcReduction="10000"/>
          </a:bodyPr>
          <a:lstStyle/>
          <a:p>
            <a:r>
              <a:rPr lang="en-US" b="1" dirty="0"/>
              <a:t>Perform the Heimlich Maneuver (Abdominal Thrusts)</a:t>
            </a:r>
            <a:endParaRPr lang="en-US" b="1" dirty="0"/>
          </a:p>
          <a:p>
            <a:r>
              <a:rPr lang="en-US" b="1" dirty="0"/>
              <a:t>For Adults and Children Over 1 Year:</a:t>
            </a:r>
            <a:endParaRPr lang="en-US" b="1" dirty="0"/>
          </a:p>
          <a:p>
            <a:r>
              <a:rPr lang="en-US" b="1" dirty="0"/>
              <a:t>Stand behind the patient</a:t>
            </a:r>
            <a:r>
              <a:rPr lang="en-US" dirty="0"/>
              <a:t>:</a:t>
            </a:r>
            <a:endParaRPr lang="en-US" dirty="0"/>
          </a:p>
          <a:p>
            <a:pPr lvl="1"/>
            <a:r>
              <a:rPr lang="en-US" dirty="0"/>
              <a:t>Place your </a:t>
            </a:r>
            <a:r>
              <a:rPr lang="en-US" b="1" dirty="0"/>
              <a:t>arms around their waist</a:t>
            </a:r>
            <a:r>
              <a:rPr lang="en-US" dirty="0"/>
              <a:t>.</a:t>
            </a:r>
            <a:endParaRPr lang="en-US" dirty="0"/>
          </a:p>
          <a:p>
            <a:pPr lvl="1"/>
            <a:r>
              <a:rPr lang="en-US" b="1" dirty="0"/>
              <a:t>Lean them forward</a:t>
            </a:r>
            <a:r>
              <a:rPr lang="en-US" dirty="0"/>
              <a:t> slightly to prevent the object from going further into the airway.</a:t>
            </a:r>
            <a:endParaRPr lang="en-US" dirty="0"/>
          </a:p>
          <a:p>
            <a:r>
              <a:rPr lang="en-US" b="1" dirty="0"/>
              <a:t>Make a fist with one hand</a:t>
            </a:r>
            <a:r>
              <a:rPr lang="en-US" dirty="0"/>
              <a:t>:</a:t>
            </a:r>
            <a:endParaRPr lang="en-US" dirty="0"/>
          </a:p>
          <a:p>
            <a:pPr lvl="1"/>
            <a:r>
              <a:rPr lang="en-US" dirty="0"/>
              <a:t>Position the </a:t>
            </a:r>
            <a:r>
              <a:rPr lang="en-US" b="1" dirty="0"/>
              <a:t>thumb side</a:t>
            </a:r>
            <a:r>
              <a:rPr lang="en-US" dirty="0"/>
              <a:t> of your fist just above the person’s </a:t>
            </a:r>
            <a:r>
              <a:rPr lang="en-US" b="1" dirty="0"/>
              <a:t>navel</a:t>
            </a:r>
            <a:r>
              <a:rPr lang="en-US" dirty="0"/>
              <a:t> (belly button).</a:t>
            </a:r>
            <a:endParaRPr lang="en-US" dirty="0"/>
          </a:p>
          <a:p>
            <a:endParaRPr lang="en-US" dirty="0"/>
          </a:p>
          <a:p>
            <a:endParaRPr lang="x-none"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lstStyle/>
          <a:p>
            <a:r>
              <a:rPr lang="en-US" b="1" dirty="0"/>
              <a:t>Grasp your fist with the other hand</a:t>
            </a:r>
            <a:r>
              <a:rPr lang="en-US" dirty="0"/>
              <a:t>:</a:t>
            </a:r>
            <a:endParaRPr lang="en-US" dirty="0"/>
          </a:p>
          <a:p>
            <a:pPr lvl="1"/>
            <a:r>
              <a:rPr lang="en-US" b="1" dirty="0"/>
              <a:t>Press into the abdomen with quick, upward thrusts</a:t>
            </a:r>
            <a:r>
              <a:rPr lang="en-US" dirty="0"/>
              <a:t> (as if you are trying to lift the person off their feet).</a:t>
            </a:r>
            <a:endParaRPr lang="en-US" dirty="0"/>
          </a:p>
          <a:p>
            <a:pPr lvl="1"/>
            <a:r>
              <a:rPr lang="en-US" b="1" dirty="0"/>
              <a:t>Repeat</a:t>
            </a:r>
            <a:r>
              <a:rPr lang="en-US" dirty="0"/>
              <a:t>: Perform 5 quick abdominal thrusts.</a:t>
            </a:r>
            <a:endParaRPr lang="en-US" dirty="0"/>
          </a:p>
          <a:p>
            <a:r>
              <a:rPr lang="en-US" b="1" dirty="0"/>
              <a:t>Check for the object</a:t>
            </a:r>
            <a:r>
              <a:rPr lang="en-US" dirty="0"/>
              <a:t>:</a:t>
            </a:r>
            <a:endParaRPr lang="en-US" dirty="0"/>
          </a:p>
          <a:p>
            <a:pPr lvl="1"/>
            <a:r>
              <a:rPr lang="en-US" dirty="0"/>
              <a:t>After each thrust, check if the object has been expelled.</a:t>
            </a:r>
            <a:endParaRPr lang="en-US" dirty="0"/>
          </a:p>
          <a:p>
            <a:pPr lvl="1"/>
            <a:r>
              <a:rPr lang="en-US" dirty="0"/>
              <a:t>If the person starts coughing or breathing, encourage them to continue coughing.</a:t>
            </a:r>
            <a:endParaRPr lang="en-US" dirty="0"/>
          </a:p>
          <a:p>
            <a:endParaRPr lang="x-none"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lstStyle/>
          <a:p>
            <a:r>
              <a:rPr lang="en-US" b="1" dirty="0"/>
              <a:t>For Pregnant Women or Obese Adults:</a:t>
            </a:r>
            <a:endParaRPr lang="en-US" b="1" dirty="0"/>
          </a:p>
          <a:p>
            <a:r>
              <a:rPr lang="en-US" b="1" dirty="0"/>
              <a:t>Place your hands higher</a:t>
            </a:r>
            <a:r>
              <a:rPr lang="en-US" dirty="0"/>
              <a:t> (around the chest, not the abdomen) and perform chest thrusts instead of abdominal thrusts.</a:t>
            </a:r>
            <a:endParaRPr lang="en-US" dirty="0"/>
          </a:p>
          <a:p>
            <a:endParaRPr lang="x-non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terms</a:t>
            </a:r>
            <a:endParaRPr lang="en-US" dirty="0"/>
          </a:p>
        </p:txBody>
      </p:sp>
      <p:sp>
        <p:nvSpPr>
          <p:cNvPr id="3" name="Content Placeholder 2"/>
          <p:cNvSpPr>
            <a:spLocks noGrp="1"/>
          </p:cNvSpPr>
          <p:nvPr>
            <p:ph idx="1"/>
          </p:nvPr>
        </p:nvSpPr>
        <p:spPr/>
        <p:txBody>
          <a:bodyPr>
            <a:normAutofit/>
          </a:bodyPr>
          <a:lstStyle/>
          <a:p>
            <a:pPr>
              <a:buNone/>
            </a:pPr>
            <a:r>
              <a:rPr lang="en-US" dirty="0"/>
              <a:t>	</a:t>
            </a:r>
            <a:r>
              <a:rPr lang="en-US" i="1" dirty="0"/>
              <a:t>First Aider</a:t>
            </a:r>
            <a:endParaRPr lang="en-US" i="1" dirty="0"/>
          </a:p>
          <a:p>
            <a:pPr>
              <a:buNone/>
            </a:pPr>
            <a:r>
              <a:rPr lang="en-US" dirty="0"/>
              <a:t>	A person who offers emergency care to the casualty(</a:t>
            </a:r>
            <a:r>
              <a:rPr lang="en-US" dirty="0" err="1"/>
              <a:t>ies</a:t>
            </a:r>
            <a:r>
              <a:rPr lang="en-US" dirty="0"/>
              <a:t>)</a:t>
            </a:r>
            <a:endParaRPr lang="en-US" dirty="0"/>
          </a:p>
          <a:p>
            <a:pPr>
              <a:buNone/>
            </a:pPr>
            <a:r>
              <a:rPr lang="en-US" dirty="0"/>
              <a:t>	</a:t>
            </a:r>
            <a:r>
              <a:rPr lang="en-US" i="1" dirty="0"/>
              <a:t>Victim/casualty</a:t>
            </a:r>
            <a:endParaRPr lang="en-US" i="1" dirty="0"/>
          </a:p>
          <a:p>
            <a:pPr>
              <a:buNone/>
            </a:pPr>
            <a:r>
              <a:rPr lang="en-US" dirty="0"/>
              <a:t>	A person suffering from a sudden injury or trauma or illness and needs first aid</a:t>
            </a:r>
            <a:endParaRPr lang="en-US" dirty="0"/>
          </a:p>
          <a:p>
            <a:pPr>
              <a:buNone/>
            </a:pPr>
            <a:r>
              <a:rPr lang="en-US" dirty="0"/>
              <a:t>		</a:t>
            </a:r>
            <a:endParaRPr lang="en-US" dirty="0"/>
          </a:p>
          <a:p>
            <a:pPr>
              <a:buNone/>
            </a:pP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normAutofit fontScale="85000" lnSpcReduction="20000"/>
          </a:bodyPr>
          <a:lstStyle/>
          <a:p>
            <a:r>
              <a:rPr lang="en-US" b="1" dirty="0"/>
              <a:t>If the Person Becomes Unconscious</a:t>
            </a:r>
            <a:endParaRPr lang="en-US" b="1" dirty="0"/>
          </a:p>
          <a:p>
            <a:r>
              <a:rPr lang="en-US" dirty="0"/>
              <a:t>If the choking person becomes </a:t>
            </a:r>
            <a:r>
              <a:rPr lang="en-US" b="1" dirty="0"/>
              <a:t>unresponsive</a:t>
            </a:r>
            <a:r>
              <a:rPr lang="en-US" dirty="0"/>
              <a:t>:</a:t>
            </a:r>
            <a:endParaRPr lang="en-US" dirty="0"/>
          </a:p>
          <a:p>
            <a:r>
              <a:rPr lang="en-US" b="1" dirty="0"/>
              <a:t>Call 911 or emergency services immediately</a:t>
            </a:r>
            <a:r>
              <a:rPr lang="en-US" dirty="0"/>
              <a:t> (if you haven't already).</a:t>
            </a:r>
            <a:endParaRPr lang="en-US" dirty="0"/>
          </a:p>
          <a:p>
            <a:r>
              <a:rPr lang="en-US" b="1" dirty="0"/>
              <a:t>Start CPR</a:t>
            </a:r>
            <a:r>
              <a:rPr lang="en-US" dirty="0"/>
              <a:t>:</a:t>
            </a:r>
            <a:endParaRPr lang="en-US" dirty="0"/>
          </a:p>
          <a:p>
            <a:pPr lvl="1"/>
            <a:r>
              <a:rPr lang="en-US" b="1" dirty="0"/>
              <a:t>Check the airway</a:t>
            </a:r>
            <a:r>
              <a:rPr lang="en-US" dirty="0"/>
              <a:t>: Open the mouth and look for any visible object. If you can see it, </a:t>
            </a:r>
            <a:r>
              <a:rPr lang="en-US" b="1" dirty="0"/>
              <a:t>remove it</a:t>
            </a:r>
            <a:r>
              <a:rPr lang="en-US" dirty="0"/>
              <a:t> with a finger sweep, but only if you can do so easily (don’t perform a blind finger sweep, as it may push the object further down).</a:t>
            </a:r>
            <a:endParaRPr lang="en-US" dirty="0"/>
          </a:p>
          <a:p>
            <a:pPr lvl="1"/>
            <a:r>
              <a:rPr lang="en-US" b="1" dirty="0"/>
              <a:t>Give chest compressions</a:t>
            </a:r>
            <a:r>
              <a:rPr lang="en-US" dirty="0"/>
              <a:t>: Start with 30 compressions (2 inches deep and at a rate of 100–120 per minute).</a:t>
            </a:r>
            <a:endParaRPr lang="en-US" dirty="0"/>
          </a:p>
          <a:p>
            <a:pPr lvl="1"/>
            <a:r>
              <a:rPr lang="en-US" b="1" dirty="0"/>
              <a:t>Give rescue breaths</a:t>
            </a:r>
            <a:r>
              <a:rPr lang="en-US" dirty="0"/>
              <a:t>: After 30 compressions, give 2 rescue breaths, watching for the chest to rise.</a:t>
            </a:r>
            <a:endParaRPr lang="en-US" dirty="0"/>
          </a:p>
          <a:p>
            <a:endParaRPr lang="x-none"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normAutofit/>
          </a:bodyPr>
          <a:lstStyle/>
          <a:p>
            <a:r>
              <a:rPr lang="en-US" b="1" dirty="0"/>
              <a:t>For Infants (Under 1 Year)</a:t>
            </a:r>
            <a:endParaRPr lang="en-US" b="1" dirty="0"/>
          </a:p>
          <a:p>
            <a:r>
              <a:rPr lang="en-US" b="1" dirty="0"/>
              <a:t>Position the infant</a:t>
            </a:r>
            <a:r>
              <a:rPr lang="en-US" dirty="0"/>
              <a:t>:</a:t>
            </a:r>
            <a:endParaRPr lang="en-US" dirty="0"/>
          </a:p>
          <a:p>
            <a:pPr lvl="1"/>
            <a:r>
              <a:rPr lang="en-US" dirty="0"/>
              <a:t>Hold the infant </a:t>
            </a:r>
            <a:r>
              <a:rPr lang="en-US" b="1" dirty="0"/>
              <a:t>facing down</a:t>
            </a:r>
            <a:r>
              <a:rPr lang="en-US" dirty="0"/>
              <a:t> on your forearm (support the head and neck).</a:t>
            </a:r>
            <a:endParaRPr lang="en-US" dirty="0"/>
          </a:p>
          <a:p>
            <a:pPr lvl="1"/>
            <a:r>
              <a:rPr lang="en-US" dirty="0"/>
              <a:t>Keep the head lower than the chest.</a:t>
            </a:r>
            <a:endParaRPr lang="en-US" dirty="0"/>
          </a:p>
          <a:p>
            <a:r>
              <a:rPr lang="en-US" b="1" dirty="0"/>
              <a:t>Give 5 back blows</a:t>
            </a:r>
            <a:r>
              <a:rPr lang="en-US" dirty="0"/>
              <a:t>:</a:t>
            </a:r>
            <a:endParaRPr lang="en-US" dirty="0"/>
          </a:p>
          <a:p>
            <a:pPr lvl="1"/>
            <a:r>
              <a:rPr lang="en-US" dirty="0"/>
              <a:t>Using the heel of your hand, deliver 5 </a:t>
            </a:r>
            <a:r>
              <a:rPr lang="en-US" b="1" dirty="0"/>
              <a:t>firm back blows</a:t>
            </a:r>
            <a:r>
              <a:rPr lang="en-US" dirty="0"/>
              <a:t> between the infant’s shoulder blades.</a:t>
            </a:r>
            <a:endParaRPr lang="en-US" dirty="0"/>
          </a:p>
          <a:p>
            <a:endParaRPr lang="x-none"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normAutofit lnSpcReduction="10000"/>
          </a:bodyPr>
          <a:lstStyle/>
          <a:p>
            <a:r>
              <a:rPr lang="en-US" b="1" dirty="0"/>
              <a:t>Flip the infant over</a:t>
            </a:r>
            <a:r>
              <a:rPr lang="en-US" dirty="0"/>
              <a:t>:</a:t>
            </a:r>
            <a:endParaRPr lang="en-US" dirty="0"/>
          </a:p>
          <a:p>
            <a:pPr lvl="1"/>
            <a:r>
              <a:rPr lang="en-US" dirty="0"/>
              <a:t>If the object is still not dislodged, turn the infant onto their </a:t>
            </a:r>
            <a:r>
              <a:rPr lang="en-US" b="1" dirty="0"/>
              <a:t>back</a:t>
            </a:r>
            <a:r>
              <a:rPr lang="en-US" dirty="0"/>
              <a:t> (while still supporting the head and neck).</a:t>
            </a:r>
            <a:endParaRPr lang="en-US" dirty="0"/>
          </a:p>
          <a:p>
            <a:r>
              <a:rPr lang="en-US" b="1" dirty="0"/>
              <a:t>Give 5 chest compressions</a:t>
            </a:r>
            <a:r>
              <a:rPr lang="en-US" dirty="0"/>
              <a:t>:</a:t>
            </a:r>
            <a:endParaRPr lang="en-US" dirty="0"/>
          </a:p>
          <a:p>
            <a:pPr lvl="1"/>
            <a:r>
              <a:rPr lang="en-US" dirty="0"/>
              <a:t>Place two fingers in the center of the infant’s chest just below the nipple line.</a:t>
            </a:r>
            <a:endParaRPr lang="en-US" dirty="0"/>
          </a:p>
          <a:p>
            <a:pPr lvl="1"/>
            <a:r>
              <a:rPr lang="en-US" dirty="0"/>
              <a:t>Perform </a:t>
            </a:r>
            <a:r>
              <a:rPr lang="en-US" b="1" dirty="0"/>
              <a:t>5 quick chest compressions</a:t>
            </a:r>
            <a:r>
              <a:rPr lang="en-US" dirty="0"/>
              <a:t> (about 1.5 inches deep).</a:t>
            </a:r>
            <a:endParaRPr lang="en-US" dirty="0"/>
          </a:p>
          <a:p>
            <a:r>
              <a:rPr lang="en-US" b="1" dirty="0"/>
              <a:t>Repeat</a:t>
            </a:r>
            <a:r>
              <a:rPr lang="en-US" dirty="0"/>
              <a:t>: Continue alternating 5 back blows and 5 chest compressions until the object is expelled or the infant becomes responsive.</a:t>
            </a:r>
            <a:endParaRPr lang="en-US" dirty="0"/>
          </a:p>
          <a:p>
            <a:endParaRPr lang="x-none"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ighlight>
                  <a:srgbClr val="FFFF00"/>
                </a:highlight>
              </a:rPr>
              <a:t>Controlling bleeding</a:t>
            </a:r>
            <a:endParaRPr lang="x-none" dirty="0">
              <a:highlight>
                <a:srgbClr val="FFFF00"/>
              </a:highlight>
            </a:endParaRPr>
          </a:p>
        </p:txBody>
      </p:sp>
      <p:sp>
        <p:nvSpPr>
          <p:cNvPr id="3" name="Content Placeholder 2"/>
          <p:cNvSpPr>
            <a:spLocks noGrp="1"/>
          </p:cNvSpPr>
          <p:nvPr>
            <p:ph idx="1"/>
          </p:nvPr>
        </p:nvSpPr>
        <p:spPr/>
        <p:txBody>
          <a:bodyPr/>
          <a:lstStyle/>
          <a:p>
            <a:r>
              <a:rPr lang="en-US" dirty="0"/>
              <a:t>Controlling bleeding is critical in any emergency situation, as uncontrolled bleeding can lead to </a:t>
            </a:r>
            <a:r>
              <a:rPr lang="en-US" b="1" dirty="0"/>
              <a:t>shock</a:t>
            </a:r>
            <a:r>
              <a:rPr lang="en-US" dirty="0"/>
              <a:t> and be life-threatening. Here’s a step-by-step guide on how to assist in controlling bleeding.</a:t>
            </a:r>
            <a:endParaRPr lang="x-none"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 Assess the Situation</a:t>
            </a:r>
            <a:br>
              <a:rPr lang="en-US" b="1" dirty="0"/>
            </a:br>
            <a:endParaRPr lang="x-none" dirty="0"/>
          </a:p>
        </p:txBody>
      </p:sp>
      <p:sp>
        <p:nvSpPr>
          <p:cNvPr id="3" name="Content Placeholder 2"/>
          <p:cNvSpPr>
            <a:spLocks noGrp="1"/>
          </p:cNvSpPr>
          <p:nvPr>
            <p:ph idx="1"/>
          </p:nvPr>
        </p:nvSpPr>
        <p:spPr/>
        <p:txBody>
          <a:bodyPr/>
          <a:lstStyle/>
          <a:p>
            <a:r>
              <a:rPr lang="en-US" b="1" dirty="0"/>
              <a:t>1. Assess the Situation</a:t>
            </a:r>
            <a:endParaRPr lang="en-US" b="1" dirty="0"/>
          </a:p>
          <a:p>
            <a:r>
              <a:rPr lang="en-US" b="1" dirty="0"/>
              <a:t>Ensure your safety first</a:t>
            </a:r>
            <a:r>
              <a:rPr lang="en-US" dirty="0"/>
              <a:t>: Check for potential dangers (e.g., traffic, fire, electrical hazards).</a:t>
            </a:r>
            <a:endParaRPr lang="en-US" dirty="0"/>
          </a:p>
          <a:p>
            <a:r>
              <a:rPr lang="en-US" b="1" dirty="0"/>
              <a:t>Evaluate the type and severity of bleeding</a:t>
            </a:r>
            <a:r>
              <a:rPr lang="en-US" dirty="0"/>
              <a:t>: Is it arterial, venous, or capillary? Arterial bleeding is bright red and spurts, while venous bleeding is darker and flows steadily.</a:t>
            </a:r>
            <a:endParaRPr lang="en-US" dirty="0"/>
          </a:p>
          <a:p>
            <a:endParaRPr lang="x-none"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normAutofit fontScale="92500" lnSpcReduction="20000"/>
          </a:bodyPr>
          <a:lstStyle/>
          <a:p>
            <a:r>
              <a:rPr lang="en-US" b="1" dirty="0"/>
              <a:t>Protect Yourself</a:t>
            </a:r>
            <a:endParaRPr lang="en-US" b="1" dirty="0"/>
          </a:p>
          <a:p>
            <a:r>
              <a:rPr lang="en-US" b="1" dirty="0"/>
              <a:t>Use personal protective equipment (PPE)</a:t>
            </a:r>
            <a:r>
              <a:rPr lang="en-US" dirty="0"/>
              <a:t>: Wear gloves, and if available, use a face shield or mask to prevent contact with bodily fluids.</a:t>
            </a:r>
            <a:endParaRPr lang="en-US" dirty="0"/>
          </a:p>
          <a:p>
            <a:r>
              <a:rPr lang="en-US" b="1" dirty="0"/>
              <a:t>Apply Direct Pressure</a:t>
            </a:r>
            <a:endParaRPr lang="en-US" b="1" dirty="0"/>
          </a:p>
          <a:p>
            <a:r>
              <a:rPr lang="en-US" b="1" dirty="0"/>
              <a:t>Use a clean cloth, dressing, or bandage</a:t>
            </a:r>
            <a:r>
              <a:rPr lang="en-US" dirty="0"/>
              <a:t> to apply pressure directly to the wound.</a:t>
            </a:r>
            <a:endParaRPr lang="en-US" dirty="0"/>
          </a:p>
          <a:p>
            <a:pPr lvl="1"/>
            <a:r>
              <a:rPr lang="en-US" dirty="0"/>
              <a:t>If you don’t have a sterile dressing, any clean material (t-shirt, towel, etc.) can be used.</a:t>
            </a:r>
            <a:endParaRPr lang="en-US" dirty="0"/>
          </a:p>
          <a:p>
            <a:r>
              <a:rPr lang="en-US" b="1" dirty="0"/>
              <a:t>Press firmly</a:t>
            </a:r>
            <a:r>
              <a:rPr lang="en-US" dirty="0"/>
              <a:t>: Apply enough pressure to stop the blood flow.</a:t>
            </a:r>
            <a:endParaRPr lang="en-US" dirty="0"/>
          </a:p>
          <a:p>
            <a:pPr lvl="1"/>
            <a:r>
              <a:rPr lang="en-US" dirty="0"/>
              <a:t>For </a:t>
            </a:r>
            <a:r>
              <a:rPr lang="en-US" b="1" dirty="0"/>
              <a:t>heavy bleeding</a:t>
            </a:r>
            <a:r>
              <a:rPr lang="en-US" dirty="0"/>
              <a:t>, you may need to apply </a:t>
            </a:r>
            <a:r>
              <a:rPr lang="en-US" b="1" dirty="0"/>
              <a:t>more pressure</a:t>
            </a:r>
            <a:r>
              <a:rPr lang="en-US" dirty="0"/>
              <a:t> to control the flow.</a:t>
            </a:r>
            <a:endParaRPr lang="en-US" dirty="0"/>
          </a:p>
          <a:p>
            <a:endParaRPr lang="en-US" dirty="0"/>
          </a:p>
          <a:p>
            <a:endParaRPr lang="x-none"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lstStyle/>
          <a:p>
            <a:r>
              <a:rPr lang="en-US" b="1" dirty="0"/>
              <a:t>Apply Direct Pressure</a:t>
            </a:r>
            <a:endParaRPr lang="en-US" b="1" dirty="0"/>
          </a:p>
          <a:p>
            <a:r>
              <a:rPr lang="en-US" b="1" dirty="0"/>
              <a:t>Use a clean cloth, dressing, or bandage</a:t>
            </a:r>
            <a:r>
              <a:rPr lang="en-US" dirty="0"/>
              <a:t> to apply pressure directly to the wound.</a:t>
            </a:r>
            <a:endParaRPr lang="en-US" dirty="0"/>
          </a:p>
          <a:p>
            <a:pPr lvl="1"/>
            <a:r>
              <a:rPr lang="en-US" dirty="0"/>
              <a:t>If you don’t have a sterile dressing, any clean material (t-shirt, towel, etc.) can be used.</a:t>
            </a:r>
            <a:endParaRPr lang="en-US" dirty="0"/>
          </a:p>
          <a:p>
            <a:r>
              <a:rPr lang="en-US" b="1" dirty="0"/>
              <a:t>Press firmly</a:t>
            </a:r>
            <a:r>
              <a:rPr lang="en-US" dirty="0"/>
              <a:t>: Apply enough pressure to stop the blood flow.</a:t>
            </a:r>
            <a:endParaRPr lang="en-US" dirty="0"/>
          </a:p>
          <a:p>
            <a:pPr lvl="1"/>
            <a:r>
              <a:rPr lang="en-US" dirty="0"/>
              <a:t>For </a:t>
            </a:r>
            <a:r>
              <a:rPr lang="en-US" b="1" dirty="0"/>
              <a:t>heavy bleeding</a:t>
            </a:r>
            <a:r>
              <a:rPr lang="en-US" dirty="0"/>
              <a:t>, you may need to apply </a:t>
            </a:r>
            <a:r>
              <a:rPr lang="en-US" b="1" dirty="0"/>
              <a:t>more pressure</a:t>
            </a:r>
            <a:r>
              <a:rPr lang="en-US" dirty="0"/>
              <a:t> to control the flow.</a:t>
            </a:r>
            <a:endParaRPr lang="en-US" dirty="0"/>
          </a:p>
          <a:p>
            <a:endParaRPr lang="x-none"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lstStyle/>
          <a:p>
            <a:r>
              <a:rPr lang="en-US" b="1" dirty="0"/>
              <a:t>4. Elevate the Injured Limb (If Possible)</a:t>
            </a:r>
            <a:endParaRPr lang="en-US" b="1" dirty="0"/>
          </a:p>
          <a:p>
            <a:r>
              <a:rPr lang="en-US" dirty="0"/>
              <a:t>If the injury is to an arm or leg, </a:t>
            </a:r>
            <a:r>
              <a:rPr lang="en-US" b="1" dirty="0"/>
              <a:t>elevate the limb</a:t>
            </a:r>
            <a:r>
              <a:rPr lang="en-US" dirty="0"/>
              <a:t> above the level of the heart to help reduce blood flow to the area.</a:t>
            </a:r>
            <a:endParaRPr lang="en-US" dirty="0"/>
          </a:p>
          <a:p>
            <a:pPr lvl="1"/>
            <a:r>
              <a:rPr lang="en-US" b="1" dirty="0"/>
              <a:t>Caution</a:t>
            </a:r>
            <a:r>
              <a:rPr lang="en-US" dirty="0"/>
              <a:t>: If you suspect a bone fracture or spinal injury, avoid moving the limb unless absolutely necessary.</a:t>
            </a:r>
            <a:endParaRPr lang="en-US" dirty="0"/>
          </a:p>
          <a:p>
            <a:endParaRPr lang="x-none"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x-none"/>
          </a:p>
        </p:txBody>
      </p:sp>
      <p:sp>
        <p:nvSpPr>
          <p:cNvPr id="3" name="Content Placeholder 2"/>
          <p:cNvSpPr>
            <a:spLocks noGrp="1"/>
          </p:cNvSpPr>
          <p:nvPr>
            <p:ph idx="1"/>
          </p:nvPr>
        </p:nvSpPr>
        <p:spPr/>
        <p:txBody>
          <a:bodyPr/>
          <a:lstStyle/>
          <a:p>
            <a:r>
              <a:rPr lang="en-US" b="1" dirty="0"/>
              <a:t>5. Apply Additional Bandages if Needed</a:t>
            </a:r>
            <a:endParaRPr lang="en-US" b="1" dirty="0"/>
          </a:p>
          <a:p>
            <a:r>
              <a:rPr lang="en-US" dirty="0"/>
              <a:t>If the cloth or bandage becomes soaked with blood, </a:t>
            </a:r>
            <a:r>
              <a:rPr lang="en-US" b="1" dirty="0"/>
              <a:t>do not remove it</a:t>
            </a:r>
            <a:r>
              <a:rPr lang="en-US" dirty="0"/>
              <a:t>.</a:t>
            </a:r>
            <a:endParaRPr lang="en-US" dirty="0"/>
          </a:p>
          <a:p>
            <a:pPr lvl="1"/>
            <a:r>
              <a:rPr lang="en-US" b="1" dirty="0"/>
              <a:t>Add more dressings</a:t>
            </a:r>
            <a:r>
              <a:rPr lang="en-US" dirty="0"/>
              <a:t> on top and continue to apply pressure.</a:t>
            </a:r>
            <a:endParaRPr lang="en-US" dirty="0"/>
          </a:p>
          <a:p>
            <a:pPr lvl="1"/>
            <a:r>
              <a:rPr lang="en-US" b="1" dirty="0"/>
              <a:t>Keep pressure on the wound</a:t>
            </a:r>
            <a:r>
              <a:rPr lang="en-US" dirty="0"/>
              <a:t> until the bleeding slows down or stops.</a:t>
            </a:r>
            <a:endParaRPr lang="en-US" dirty="0"/>
          </a:p>
          <a:p>
            <a:endParaRPr lang="x-none"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6. Apply a Tourniquet (If Direct Pressure Fails and Bleeding is Severe)</a:t>
            </a:r>
            <a:br>
              <a:rPr lang="en-US" b="1" dirty="0"/>
            </a:br>
            <a:endParaRPr lang="x-none" dirty="0"/>
          </a:p>
        </p:txBody>
      </p:sp>
      <p:sp>
        <p:nvSpPr>
          <p:cNvPr id="3" name="Content Placeholder 2"/>
          <p:cNvSpPr>
            <a:spLocks noGrp="1"/>
          </p:cNvSpPr>
          <p:nvPr>
            <p:ph idx="1"/>
          </p:nvPr>
        </p:nvSpPr>
        <p:spPr/>
        <p:txBody>
          <a:bodyPr>
            <a:normAutofit fontScale="92500" lnSpcReduction="20000"/>
          </a:bodyPr>
          <a:lstStyle/>
          <a:p>
            <a:r>
              <a:rPr lang="en-US" dirty="0"/>
              <a:t>Use a </a:t>
            </a:r>
            <a:r>
              <a:rPr lang="en-US" b="1" dirty="0"/>
              <a:t>tourniquet</a:t>
            </a:r>
            <a:r>
              <a:rPr lang="en-US" dirty="0"/>
              <a:t> if the bleeding cannot be controlled with direct pressure, especially in cases of </a:t>
            </a:r>
            <a:r>
              <a:rPr lang="en-US" b="1" dirty="0"/>
              <a:t>arterial bleeding</a:t>
            </a:r>
            <a:r>
              <a:rPr lang="en-US" dirty="0"/>
              <a:t> or </a:t>
            </a:r>
            <a:r>
              <a:rPr lang="en-US" b="1" dirty="0"/>
              <a:t>severe limb injury</a:t>
            </a:r>
            <a:r>
              <a:rPr lang="en-US" dirty="0"/>
              <a:t>:</a:t>
            </a:r>
            <a:endParaRPr lang="en-US" dirty="0"/>
          </a:p>
          <a:p>
            <a:r>
              <a:rPr lang="en-US" b="1" dirty="0"/>
              <a:t>Place the tourniquet</a:t>
            </a:r>
            <a:r>
              <a:rPr lang="en-US" dirty="0"/>
              <a:t>: Position it above the wound (closer to the torso) between the wound and the heart.</a:t>
            </a:r>
            <a:endParaRPr lang="en-US" dirty="0"/>
          </a:p>
          <a:p>
            <a:r>
              <a:rPr lang="en-US" b="1" dirty="0"/>
              <a:t>Tighten the tourniquet</a:t>
            </a:r>
            <a:r>
              <a:rPr lang="en-US" dirty="0"/>
              <a:t>: Twist the tourniquet to apply pressure until the bleeding stops. The bleeding should stop within a minute or two.</a:t>
            </a:r>
            <a:endParaRPr lang="en-US" dirty="0"/>
          </a:p>
          <a:p>
            <a:r>
              <a:rPr lang="en-US" b="1" dirty="0"/>
              <a:t>Note the time</a:t>
            </a:r>
            <a:r>
              <a:rPr lang="en-US" dirty="0"/>
              <a:t>: </a:t>
            </a:r>
            <a:r>
              <a:rPr lang="en-US" b="1" dirty="0"/>
              <a:t>Record the time</a:t>
            </a:r>
            <a:r>
              <a:rPr lang="en-US" dirty="0"/>
              <a:t> the tourniquet was applied, as it should not be left on for extended periods without medical help.</a:t>
            </a:r>
            <a:endParaRPr lang="en-US" dirty="0"/>
          </a:p>
          <a:p>
            <a:r>
              <a:rPr lang="en-US" b="1" dirty="0"/>
              <a:t>Do not remove the tourniquet</a:t>
            </a:r>
            <a:r>
              <a:rPr lang="en-US" dirty="0"/>
              <a:t> unless directed by medical professionals.</a:t>
            </a:r>
            <a:endParaRPr lang="en-US" dirty="0"/>
          </a:p>
          <a:p>
            <a:endParaRPr lang="x-none"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58632</Words>
  <Application>WPS Presentation</Application>
  <PresentationFormat>Widescreen</PresentationFormat>
  <Paragraphs>1678</Paragraphs>
  <Slides>193</Slides>
  <Notes>4</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193</vt:i4>
      </vt:variant>
    </vt:vector>
  </HeadingPairs>
  <TitlesOfParts>
    <vt:vector size="215" baseType="lpstr">
      <vt:lpstr>Arial</vt:lpstr>
      <vt:lpstr>SimSun</vt:lpstr>
      <vt:lpstr>Wingdings</vt:lpstr>
      <vt:lpstr>Arial</vt:lpstr>
      <vt:lpstr>DejaVu Sans</vt:lpstr>
      <vt:lpstr>Algerian</vt:lpstr>
      <vt:lpstr>C059</vt:lpstr>
      <vt:lpstr>Arial Black</vt:lpstr>
      <vt:lpstr>OpenSymbol</vt:lpstr>
      <vt:lpstr>Garamond</vt:lpstr>
      <vt:lpstr>Microsoft YaHei</vt:lpstr>
      <vt:lpstr>Droid Sans Fallback</vt:lpstr>
      <vt:lpstr>Arial Unicode MS</vt:lpstr>
      <vt:lpstr>Calibri</vt:lpstr>
      <vt:lpstr>Tahoma</vt:lpstr>
      <vt:lpstr>Garamond</vt:lpstr>
      <vt:lpstr>Arial Narrow</vt:lpstr>
      <vt:lpstr>Lucida Sans Unicode</vt:lpstr>
      <vt:lpstr>Liberation Serif</vt:lpstr>
      <vt:lpstr>Century Schoolbook</vt:lpstr>
      <vt:lpstr>Noto Sans Symbols2</vt:lpstr>
      <vt:lpstr>Organic</vt:lpstr>
      <vt:lpstr>FIRST AID IN HEALTH CARE ASSISTANCE(30hrs)</vt:lpstr>
      <vt:lpstr>Your only limit is your mind." —Unknown </vt:lpstr>
      <vt:lpstr>Module outcomes-</vt:lpstr>
      <vt:lpstr>dEFINITION</vt:lpstr>
      <vt:lpstr>PowerPoint 演示文稿</vt:lpstr>
      <vt:lpstr>Aims of First Aid</vt:lpstr>
      <vt:lpstr>PowerPoint 演示文稿</vt:lpstr>
      <vt:lpstr>Objectives of First Aid</vt:lpstr>
      <vt:lpstr>Definition of terms</vt:lpstr>
      <vt:lpstr>PowerPoint 演示文稿</vt:lpstr>
      <vt:lpstr>QUALITIES OF A GOOD FIRST AIDER</vt:lpstr>
      <vt:lpstr>The First Aider Qualities</vt:lpstr>
      <vt:lpstr>RESPONSIBILITIES?</vt:lpstr>
      <vt:lpstr>PowerPoint 演示文稿</vt:lpstr>
      <vt:lpstr>PERSONAL PROTECTIVE EQUIPMENTS</vt:lpstr>
      <vt:lpstr>First Aid Kit</vt:lpstr>
      <vt:lpstr>  EMERGENCY SCENE  MANAGEMENT</vt:lpstr>
      <vt:lpstr>ACTION PLAN</vt:lpstr>
      <vt:lpstr>CALLING FOR HELP</vt:lpstr>
      <vt:lpstr>LIFE THREATENING CONDITIONS</vt:lpstr>
      <vt:lpstr>WHAT YOUR TONGUE COULD DO</vt:lpstr>
      <vt:lpstr>PowerPoint 演示文稿</vt:lpstr>
      <vt:lpstr>PRIMARY SURVEY PRIORITIES</vt:lpstr>
      <vt:lpstr>LEVEL OF RESPONSE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LOCATE THE CENTRE OF THE CHEST</vt:lpstr>
      <vt:lpstr>C.P.R SUMMARY</vt:lpstr>
      <vt:lpstr>First Aid Priorities</vt:lpstr>
      <vt:lpstr>PowerPoint 演示文稿</vt:lpstr>
      <vt:lpstr>PowerPoint 演示文稿</vt:lpstr>
      <vt:lpstr>PowerPoint 演示文稿</vt:lpstr>
      <vt:lpstr>		First Aid Steps</vt:lpstr>
      <vt:lpstr>PowerPoint 演示文稿</vt:lpstr>
      <vt:lpstr>PowerPoint 演示文稿</vt:lpstr>
      <vt:lpstr>PowerPoint 演示文稿</vt:lpstr>
      <vt:lpstr>PowerPoint 演示文稿</vt:lpstr>
      <vt:lpstr>PowerPoint 演示文稿</vt:lpstr>
      <vt:lpstr>RESUSCITATION TECHNIQUES</vt:lpstr>
      <vt:lpstr>SAFE USE OF BODY MECHANICS</vt:lpstr>
      <vt:lpstr>Key Principles of Safe Body Mechanics: </vt:lpstr>
      <vt:lpstr>PowerPoint 演示文稿</vt:lpstr>
      <vt:lpstr>PowerPoint 演示文稿</vt:lpstr>
      <vt:lpstr>Transferring a patient to a stretcher</vt:lpstr>
      <vt:lpstr>Steps for Transferring Using a Transfer Sheet or Slide Board: </vt:lpstr>
      <vt:lpstr>PowerPoint 演示文稿</vt:lpstr>
      <vt:lpstr>General Guidelines for Transferring a Patient to a Bed </vt:lpstr>
      <vt:lpstr>Transfer Scenarios and Steps </vt:lpstr>
      <vt:lpstr>PowerPoint 演示文稿</vt:lpstr>
      <vt:lpstr>From Stretcher to Bed (Using a Slide Sheet or Board) </vt:lpstr>
      <vt:lpstr>Transferring a Patient to an Ambulance: Step-by-Step Guide</vt:lpstr>
      <vt:lpstr>PowerPoint 演示文稿</vt:lpstr>
      <vt:lpstr>PowerPoint 演示文稿</vt:lpstr>
      <vt:lpstr>PowerPoint 演示文稿</vt:lpstr>
      <vt:lpstr>PowerPoint 演示文稿</vt:lpstr>
      <vt:lpstr>PowerPoint 演示文稿</vt:lpstr>
      <vt:lpstr>PowerPoint 演示文稿</vt:lpstr>
      <vt:lpstr>Steps for Transferring a Patient to a Wheelchair </vt:lpstr>
      <vt:lpstr>PowerPoint 演示文稿</vt:lpstr>
      <vt:lpstr>PowerPoint 演示文稿</vt:lpstr>
      <vt:lpstr>PowerPoint 演示文稿</vt:lpstr>
      <vt:lpstr>PowerPoint 演示文稿</vt:lpstr>
      <vt:lpstr>PowerPoint 演示文稿</vt:lpstr>
      <vt:lpstr>PowerPoint 演示文稿</vt:lpstr>
      <vt:lpstr>Basic Emergency procedures</vt:lpstr>
      <vt:lpstr>1. Assess the Situation</vt:lpstr>
      <vt:lpstr>2. Call for Help</vt:lpstr>
      <vt:lpstr>PowerPoint 演示文稿</vt:lpstr>
      <vt:lpstr>4. Control Severe Bleeding</vt:lpstr>
      <vt:lpstr>PowerPoint 演示文稿</vt:lpstr>
      <vt:lpstr>6. Perform the Heimlich Maneuver (Choking): </vt:lpstr>
      <vt:lpstr>PowerPoint 演示文稿</vt:lpstr>
      <vt:lpstr>8. Treat Fractures and Sprains: </vt:lpstr>
      <vt:lpstr>9. Handle Seizures</vt:lpstr>
      <vt:lpstr>PowerPoint 演示文稿</vt:lpstr>
      <vt:lpstr>Signs of Choking </vt:lpstr>
      <vt:lpstr>Signs of Choking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Controlling bleeding</vt:lpstr>
      <vt:lpstr>1. Assess the Situation </vt:lpstr>
      <vt:lpstr>PowerPoint 演示文稿</vt:lpstr>
      <vt:lpstr>PowerPoint 演示文稿</vt:lpstr>
      <vt:lpstr>PowerPoint 演示文稿</vt:lpstr>
      <vt:lpstr>PowerPoint 演示文稿</vt:lpstr>
      <vt:lpstr>6. Apply a Tourniquet (If Direct Pressure Fails and Bleeding is Severe) </vt:lpstr>
      <vt:lpstr>7. Treat for Shock </vt:lpstr>
      <vt:lpstr>8. Seek Medical Help </vt:lpstr>
      <vt:lpstr>9. Do Not </vt:lpstr>
      <vt:lpstr>9. Do Not </vt:lpstr>
      <vt:lpstr>Providing assistance to a burn victim</vt:lpstr>
      <vt:lpstr>1. Ensure Safety First </vt:lpstr>
      <vt:lpstr>PowerPoint 演示文稿</vt:lpstr>
      <vt:lpstr>3. Call for Help </vt:lpstr>
      <vt:lpstr>4. Cool the Burn </vt:lpstr>
      <vt:lpstr>5. Protect the Burned Area </vt:lpstr>
      <vt:lpstr>6. Position the Victim </vt:lpstr>
      <vt:lpstr>7. Monitor the Victim </vt:lpstr>
      <vt:lpstr>8. Provide Pain Relief (If Possible) </vt:lpstr>
      <vt:lpstr>9. Do Not </vt:lpstr>
      <vt:lpstr>10. Get Professional Help </vt:lpstr>
      <vt:lpstr>Special Considerations</vt:lpstr>
      <vt:lpstr>Summary Checklist: </vt:lpstr>
      <vt:lpstr>Assisting a client who has suffered a stroke</vt:lpstr>
      <vt:lpstr>1. Recognize the Signs of a Stroke </vt:lpstr>
      <vt:lpstr>2. Call Emergency Services Immediately </vt:lpstr>
      <vt:lpstr>3. Stay Calm and Keep the Client Calm </vt:lpstr>
      <vt:lpstr>4. Monitor and Record Symptoms </vt:lpstr>
      <vt:lpstr>5. Keep the Person Comfortable </vt:lpstr>
      <vt:lpstr>6. Position the Client Correctly </vt:lpstr>
      <vt:lpstr>7. Prepare for Arrival of Medical Personnel </vt:lpstr>
      <vt:lpstr>8. Aftercare and Ongoing Monitoring </vt:lpstr>
      <vt:lpstr>Important Notes:</vt:lpstr>
      <vt:lpstr>Assisting an unconscious patient</vt:lpstr>
      <vt:lpstr>PowerPoint 演示文稿</vt:lpstr>
      <vt:lpstr>PowerPoint 演示文稿</vt:lpstr>
      <vt:lpstr>3. Call Emergency Services </vt:lpstr>
      <vt:lpstr>4. Open the Airway </vt:lpstr>
      <vt:lpstr>5. Check for Breathing </vt:lpstr>
      <vt:lpstr>6. Start CPR (If Necessary) </vt:lpstr>
      <vt:lpstr>7. If the Person Starts Breathing (Recovery Position) </vt:lpstr>
      <vt:lpstr>8. Monitor the Person's Condition </vt:lpstr>
      <vt:lpstr>PowerPoint 演示文稿</vt:lpstr>
      <vt:lpstr>PowerPoint 演示文稿</vt:lpstr>
      <vt:lpstr>PowerPoint 演示文稿</vt:lpstr>
      <vt:lpstr>Assisting a convulsive client</vt:lpstr>
      <vt:lpstr>PowerPoint 演示文稿</vt:lpstr>
      <vt:lpstr>PowerPoint 演示文稿</vt:lpstr>
      <vt:lpstr>PowerPoint 演示文稿</vt:lpstr>
      <vt:lpstr>PowerPoint 演示文稿</vt:lpstr>
      <vt:lpstr>PowerPoint 演示文稿</vt:lpstr>
      <vt:lpstr>PowerPoint 演示文稿</vt:lpstr>
      <vt:lpstr>What Not to Do: </vt:lpstr>
      <vt:lpstr>Assisting a Client in Confusion or Emotional Crisis </vt:lpstr>
      <vt:lpstr>PowerPoint 演示文稿</vt:lpstr>
      <vt:lpstr>PowerPoint 演示文稿</vt:lpstr>
      <vt:lpstr>4. Offer Comfort and Support </vt:lpstr>
      <vt:lpstr>PowerPoint 演示文稿</vt:lpstr>
      <vt:lpstr>PowerPoint 演示文稿</vt:lpstr>
      <vt:lpstr>PowerPoint 演示文稿</vt:lpstr>
      <vt:lpstr>What Not to Do </vt:lpstr>
      <vt:lpstr>When to Get Emergency Help </vt:lpstr>
      <vt:lpstr>Assisting a Client Who Has Fallen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Call Emergency Help If: </vt:lpstr>
      <vt:lpstr>✅ Key Tips </vt:lpstr>
      <vt:lpstr>Emergency Evacuation Procedures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Basic Methods of Fire Extinguishing</vt:lpstr>
      <vt:lpstr>Basic Methods of Fire Extinguishing </vt:lpstr>
      <vt:lpstr>2. Smothering (Removing Oxygen) </vt:lpstr>
      <vt:lpstr>3. Starvation (Removing Fuel) </vt:lpstr>
      <vt:lpstr>4. Chemical Inhibition (Interrupting the Fire Chain Reaction) </vt:lpstr>
      <vt:lpstr>PowerPoint 演示文稿</vt:lpstr>
      <vt:lpstr>⚠️ Important Safety Tips </vt:lpstr>
      <vt:lpstr>PASS Technique</vt:lpstr>
      <vt:lpstr>Principles of Safe Lifting and Carrying</vt:lpstr>
      <vt:lpstr>Principles of Safe Lifting and Carrying</vt:lpstr>
      <vt:lpstr>PowerPoint 演示文稿</vt:lpstr>
      <vt:lpstr>3. Carrying Safely </vt:lpstr>
      <vt:lpstr>PowerPoint 演示文稿</vt:lpstr>
      <vt:lpstr>Common Methods of Lifting and Carrying </vt:lpstr>
      <vt:lpstr>PowerPoint 演示文稿</vt:lpstr>
      <vt:lpstr>3. Cradle Carry (Two-Person or One-Person) </vt:lpstr>
      <vt:lpstr>4. Firefighter’s Drag (For Unconscious Victims) </vt:lpstr>
      <vt:lpstr>4. Firefighter’s Drag (For Unconscious Victims) </vt:lpstr>
      <vt:lpstr>7. Chair Carry (Two-Person) </vt:lpstr>
      <vt:lpstr>General Lifting Tips for Victim Rescue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HCA</dc:title>
  <dc:creator>ERICK NDETI</dc:creator>
  <cp:lastModifiedBy>ngobiro</cp:lastModifiedBy>
  <cp:revision>32</cp:revision>
  <dcterms:created xsi:type="dcterms:W3CDTF">2025-09-21T08:15:46Z</dcterms:created>
  <dcterms:modified xsi:type="dcterms:W3CDTF">2025-09-21T08:15:46Z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1033-11.1.0.11723</vt:lpwstr>
  </property>
</Properties>
</file>