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7BD7-35B2-4015-9386-1F862B0A834C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EE8-250F-43C0-9ABD-6B993F1A1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7BD7-35B2-4015-9386-1F862B0A834C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EE8-250F-43C0-9ABD-6B993F1A1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7BD7-35B2-4015-9386-1F862B0A834C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EE8-250F-43C0-9ABD-6B993F1A1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7BD7-35B2-4015-9386-1F862B0A834C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EE8-250F-43C0-9ABD-6B993F1A1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7BD7-35B2-4015-9386-1F862B0A834C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EE8-250F-43C0-9ABD-6B993F1A1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7BD7-35B2-4015-9386-1F862B0A834C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EE8-250F-43C0-9ABD-6B993F1A1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7BD7-35B2-4015-9386-1F862B0A834C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EE8-250F-43C0-9ABD-6B993F1A1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7BD7-35B2-4015-9386-1F862B0A834C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EE8-250F-43C0-9ABD-6B993F1A1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7BD7-35B2-4015-9386-1F862B0A834C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EE8-250F-43C0-9ABD-6B993F1A1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7BD7-35B2-4015-9386-1F862B0A834C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EE8-250F-43C0-9ABD-6B993F1A1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7BD7-35B2-4015-9386-1F862B0A834C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EE8-250F-43C0-9ABD-6B993F1A1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7BD7-35B2-4015-9386-1F862B0A834C}" type="datetimeFigureOut">
              <a:rPr lang="en-US" smtClean="0"/>
              <a:pPr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FEE8-250F-43C0-9ABD-6B993F1A1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WOUND HEALING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MWEA MACHARIA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GLYCOSYLATION-HYDROXYLATION of PROTOCOLLAGEN</a:t>
            </a:r>
          </a:p>
          <a:p>
            <a:r>
              <a:rPr lang="en-US" dirty="0" smtClean="0"/>
              <a:t>Of </a:t>
            </a:r>
            <a:r>
              <a:rPr lang="en-US" dirty="0" err="1" smtClean="0"/>
              <a:t>proline</a:t>
            </a:r>
            <a:r>
              <a:rPr lang="en-US" dirty="0" smtClean="0"/>
              <a:t> and lysine molecules.</a:t>
            </a:r>
          </a:p>
          <a:p>
            <a:r>
              <a:rPr lang="en-US" dirty="0" smtClean="0"/>
              <a:t>Requires oxygen and iron as co-factors</a:t>
            </a:r>
          </a:p>
          <a:p>
            <a:r>
              <a:rPr lang="en-US" dirty="0" smtClean="0"/>
              <a:t>Vitamin c as electron donor</a:t>
            </a:r>
          </a:p>
          <a:p>
            <a:r>
              <a:rPr lang="en-US" dirty="0" smtClean="0"/>
              <a:t>Alpha </a:t>
            </a:r>
            <a:r>
              <a:rPr lang="en-US" dirty="0" err="1" smtClean="0"/>
              <a:t>keto</a:t>
            </a:r>
            <a:r>
              <a:rPr lang="en-US" dirty="0" smtClean="0"/>
              <a:t> </a:t>
            </a:r>
            <a:r>
              <a:rPr lang="en-US" dirty="0" err="1" smtClean="0"/>
              <a:t>glutarate</a:t>
            </a:r>
            <a:r>
              <a:rPr lang="en-US" dirty="0" smtClean="0"/>
              <a:t> as co-substrate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GLYCOSAMINOGLYCANS</a:t>
            </a:r>
          </a:p>
          <a:p>
            <a:pPr>
              <a:buNone/>
            </a:pPr>
            <a:r>
              <a:rPr lang="en-US" dirty="0" err="1" smtClean="0"/>
              <a:t>Dermatan</a:t>
            </a:r>
            <a:r>
              <a:rPr lang="en-US" dirty="0" smtClean="0"/>
              <a:t>/ </a:t>
            </a:r>
            <a:r>
              <a:rPr lang="en-US" dirty="0" err="1" smtClean="0"/>
              <a:t>chondroitin</a:t>
            </a:r>
            <a:r>
              <a:rPr lang="en-US" dirty="0" smtClean="0"/>
              <a:t> </a:t>
            </a:r>
            <a:r>
              <a:rPr lang="en-US" dirty="0" err="1" smtClean="0"/>
              <a:t>sulphate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proteoglycans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Forms lattice with collagen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Maturation/re-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Lasts weeks to months</a:t>
            </a:r>
          </a:p>
          <a:p>
            <a:r>
              <a:rPr lang="en-US" dirty="0" err="1" smtClean="0"/>
              <a:t>Metallo</a:t>
            </a:r>
            <a:r>
              <a:rPr lang="en-US" dirty="0" smtClean="0"/>
              <a:t>-proteases: collagen breakdown</a:t>
            </a:r>
          </a:p>
          <a:p>
            <a:r>
              <a:rPr lang="en-US" dirty="0" smtClean="0"/>
              <a:t>Balance of collagen synthesis and breakdown</a:t>
            </a:r>
          </a:p>
          <a:p>
            <a:r>
              <a:rPr lang="en-US" dirty="0" smtClean="0"/>
              <a:t>Cross-linking of collagen fibrils</a:t>
            </a:r>
          </a:p>
          <a:p>
            <a:r>
              <a:rPr lang="en-US" dirty="0" smtClean="0"/>
              <a:t>From collagen type 3 to type 1</a:t>
            </a:r>
          </a:p>
          <a:p>
            <a:r>
              <a:rPr lang="en-US" dirty="0" smtClean="0"/>
              <a:t>Strength is never the </a:t>
            </a:r>
            <a:r>
              <a:rPr lang="en-US" dirty="0" smtClean="0"/>
              <a:t>same</a:t>
            </a:r>
          </a:p>
          <a:p>
            <a:pPr>
              <a:buNone/>
            </a:pPr>
            <a:r>
              <a:rPr lang="en-US" dirty="0" smtClean="0"/>
              <a:t>Wound contraction: </a:t>
            </a:r>
            <a:r>
              <a:rPr lang="en-US" dirty="0" err="1" smtClean="0"/>
              <a:t>myofibroblasts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038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Types of wound healing</a:t>
            </a:r>
          </a:p>
          <a:p>
            <a:endParaRPr lang="en-US" dirty="0" smtClean="0"/>
          </a:p>
          <a:p>
            <a:r>
              <a:rPr lang="en-US" dirty="0" smtClean="0"/>
              <a:t>Primary intention</a:t>
            </a:r>
          </a:p>
          <a:p>
            <a:r>
              <a:rPr lang="en-US" dirty="0" smtClean="0"/>
              <a:t>Secondary intention</a:t>
            </a:r>
          </a:p>
          <a:p>
            <a:r>
              <a:rPr lang="en-US" dirty="0" smtClean="0"/>
              <a:t>Tertiary intension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Types of wounds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Acute wound</a:t>
            </a:r>
          </a:p>
          <a:p>
            <a:r>
              <a:rPr lang="en-US" dirty="0" smtClean="0"/>
              <a:t>Chronic wound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33962" t="15776" r="28302" b="7037"/>
          <a:stretch>
            <a:fillRect/>
          </a:stretch>
        </p:blipFill>
        <p:spPr bwMode="auto">
          <a:xfrm>
            <a:off x="4876800" y="762000"/>
            <a:ext cx="426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Factors affecting wound healing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Local</a:t>
            </a:r>
          </a:p>
          <a:p>
            <a:endParaRPr lang="en-US" dirty="0" smtClean="0"/>
          </a:p>
          <a:p>
            <a:r>
              <a:rPr lang="en-US" dirty="0" smtClean="0"/>
              <a:t>Foreign bodies</a:t>
            </a:r>
          </a:p>
          <a:p>
            <a:r>
              <a:rPr lang="en-US" dirty="0" smtClean="0"/>
              <a:t>Irradiation</a:t>
            </a:r>
          </a:p>
          <a:p>
            <a:r>
              <a:rPr lang="en-US" dirty="0" smtClean="0"/>
              <a:t>Infection</a:t>
            </a:r>
          </a:p>
          <a:p>
            <a:r>
              <a:rPr lang="en-US" dirty="0" smtClean="0"/>
              <a:t>Oedema</a:t>
            </a:r>
          </a:p>
          <a:p>
            <a:r>
              <a:rPr lang="en-US" dirty="0" smtClean="0"/>
              <a:t>Mechanical stress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914400"/>
            <a:ext cx="5029200" cy="5211763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Systemic</a:t>
            </a:r>
          </a:p>
          <a:p>
            <a:endParaRPr lang="en-US" dirty="0" smtClean="0"/>
          </a:p>
          <a:p>
            <a:r>
              <a:rPr lang="en-US" dirty="0" err="1" smtClean="0"/>
              <a:t>Immunosuppresion</a:t>
            </a:r>
            <a:endParaRPr lang="en-US" dirty="0" smtClean="0"/>
          </a:p>
          <a:p>
            <a:r>
              <a:rPr lang="en-US" dirty="0" err="1" smtClean="0"/>
              <a:t>Anaemia</a:t>
            </a:r>
            <a:endParaRPr lang="en-US" dirty="0" smtClean="0"/>
          </a:p>
          <a:p>
            <a:r>
              <a:rPr lang="en-US" dirty="0" smtClean="0"/>
              <a:t>Metabolic factors e.g. diabetes</a:t>
            </a:r>
          </a:p>
          <a:p>
            <a:r>
              <a:rPr lang="en-US" dirty="0" smtClean="0"/>
              <a:t>Malnutrition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smoking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Chronic wounds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Diabetic wound</a:t>
            </a:r>
          </a:p>
          <a:p>
            <a:r>
              <a:rPr lang="en-US" dirty="0" smtClean="0"/>
              <a:t>Arterial ischemic wound</a:t>
            </a:r>
          </a:p>
          <a:p>
            <a:r>
              <a:rPr lang="en-US" dirty="0" smtClean="0"/>
              <a:t>Venous ulcer</a:t>
            </a:r>
          </a:p>
          <a:p>
            <a:r>
              <a:rPr lang="en-US" dirty="0" err="1" smtClean="0"/>
              <a:t>Decubitus</a:t>
            </a:r>
            <a:r>
              <a:rPr lang="en-US" dirty="0" smtClean="0"/>
              <a:t> Pressure ulcers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Ecxessive</a:t>
            </a:r>
            <a:r>
              <a:rPr lang="en-US" dirty="0" smtClean="0"/>
              <a:t> healing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Keloids</a:t>
            </a:r>
          </a:p>
          <a:p>
            <a:r>
              <a:rPr lang="en-US" dirty="0" smtClean="0"/>
              <a:t>Hypertrophic scars</a:t>
            </a:r>
          </a:p>
          <a:p>
            <a:r>
              <a:rPr lang="en-US" dirty="0" smtClean="0"/>
              <a:t>adhesions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Wound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Surgical debridement</a:t>
            </a:r>
          </a:p>
          <a:p>
            <a:r>
              <a:rPr lang="en-US" dirty="0" smtClean="0"/>
              <a:t>Dressing</a:t>
            </a:r>
          </a:p>
          <a:p>
            <a:r>
              <a:rPr lang="en-US" dirty="0" smtClean="0"/>
              <a:t>Primary wound closure</a:t>
            </a:r>
          </a:p>
          <a:p>
            <a:r>
              <a:rPr lang="en-US" dirty="0" smtClean="0"/>
              <a:t>Skin grafting</a:t>
            </a:r>
          </a:p>
          <a:p>
            <a:r>
              <a:rPr lang="en-US" dirty="0" smtClean="0"/>
              <a:t>Skin substitutes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Dressing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Gauze</a:t>
            </a:r>
          </a:p>
          <a:p>
            <a:r>
              <a:rPr lang="en-US" dirty="0" smtClean="0"/>
              <a:t>Hydrocolloids</a:t>
            </a:r>
          </a:p>
          <a:p>
            <a:r>
              <a:rPr lang="en-US" dirty="0" smtClean="0"/>
              <a:t>Alginates</a:t>
            </a:r>
          </a:p>
          <a:p>
            <a:r>
              <a:rPr lang="en-US" dirty="0" smtClean="0"/>
              <a:t>Hydrofibre</a:t>
            </a:r>
          </a:p>
          <a:p>
            <a:r>
              <a:rPr lang="en-US" dirty="0" smtClean="0"/>
              <a:t>Negative </a:t>
            </a:r>
            <a:r>
              <a:rPr lang="en-US" smtClean="0"/>
              <a:t>pressure dressing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Egyptians. 3000BC. Differentiated clean/infected wounds</a:t>
            </a:r>
          </a:p>
          <a:p>
            <a:r>
              <a:rPr lang="en-US" dirty="0" smtClean="0"/>
              <a:t>1650 BC: 48 different types of wounds described</a:t>
            </a:r>
          </a:p>
          <a:p>
            <a:r>
              <a:rPr lang="en-US" dirty="0" smtClean="0"/>
              <a:t>1550 BC. Use of honey/ lint/ grease</a:t>
            </a:r>
          </a:p>
          <a:p>
            <a:r>
              <a:rPr lang="en-US" dirty="0" smtClean="0"/>
              <a:t>Greece: differentiated acute/ chronic wounds</a:t>
            </a:r>
          </a:p>
          <a:p>
            <a:r>
              <a:rPr lang="en-US" dirty="0" smtClean="0"/>
              <a:t>1850: Joseph Lister. Used phenol; antiseptic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Phases of wound healing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Hemostasis and </a:t>
            </a:r>
            <a:r>
              <a:rPr lang="en-US" dirty="0" err="1" smtClean="0"/>
              <a:t>inflamation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Proliferation</a:t>
            </a:r>
          </a:p>
          <a:p>
            <a:endParaRPr lang="en-US" dirty="0" smtClean="0"/>
          </a:p>
          <a:p>
            <a:r>
              <a:rPr lang="en-US" dirty="0" smtClean="0"/>
              <a:t>Maturation and </a:t>
            </a:r>
            <a:r>
              <a:rPr lang="en-US" dirty="0" err="1" smtClean="0"/>
              <a:t>remodelling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5660" t="20810" r="49057" b="12071"/>
          <a:stretch>
            <a:fillRect/>
          </a:stretch>
        </p:blipFill>
        <p:spPr bwMode="auto">
          <a:xfrm>
            <a:off x="4267200" y="1219200"/>
            <a:ext cx="472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Hemostasis and </a:t>
            </a:r>
            <a:r>
              <a:rPr lang="en-US" dirty="0" err="1" smtClean="0"/>
              <a:t>inflamation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Damage to tissues and blood vessels</a:t>
            </a:r>
          </a:p>
          <a:p>
            <a:r>
              <a:rPr lang="en-US" dirty="0" smtClean="0"/>
              <a:t>Exposure of sub-endothelial collagen</a:t>
            </a:r>
          </a:p>
          <a:p>
            <a:r>
              <a:rPr lang="en-US" dirty="0" smtClean="0"/>
              <a:t>Platelet aggregation/</a:t>
            </a:r>
            <a:r>
              <a:rPr lang="en-US" dirty="0" err="1" smtClean="0"/>
              <a:t>degranulation</a:t>
            </a:r>
            <a:endParaRPr lang="en-US" dirty="0" smtClean="0"/>
          </a:p>
          <a:p>
            <a:r>
              <a:rPr lang="en-US" dirty="0" smtClean="0"/>
              <a:t>Activation of complement and coagulation</a:t>
            </a:r>
          </a:p>
          <a:p>
            <a:r>
              <a:rPr lang="en-US" dirty="0" smtClean="0"/>
              <a:t>Increased vascular </a:t>
            </a:r>
            <a:r>
              <a:rPr lang="en-US" dirty="0" err="1" smtClean="0"/>
              <a:t>permiability</a:t>
            </a:r>
            <a:endParaRPr lang="en-US" dirty="0" smtClean="0"/>
          </a:p>
          <a:p>
            <a:r>
              <a:rPr lang="en-US" dirty="0" smtClean="0"/>
              <a:t>Increased arterial </a:t>
            </a:r>
            <a:r>
              <a:rPr lang="en-US" dirty="0" err="1" smtClean="0"/>
              <a:t>vasodilation</a:t>
            </a:r>
            <a:endParaRPr lang="en-US" dirty="0" smtClean="0"/>
          </a:p>
          <a:p>
            <a:r>
              <a:rPr lang="en-US" dirty="0" smtClean="0"/>
              <a:t>Entry of </a:t>
            </a:r>
            <a:r>
              <a:rPr lang="en-US" dirty="0" err="1" smtClean="0"/>
              <a:t>neutrophills</a:t>
            </a:r>
            <a:r>
              <a:rPr lang="en-US" dirty="0" smtClean="0"/>
              <a:t>, macrophages, lymphocytes</a:t>
            </a:r>
          </a:p>
          <a:p>
            <a:r>
              <a:rPr lang="en-US" dirty="0" smtClean="0"/>
              <a:t>Production of cytokines and growth factors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Cytokines</a:t>
            </a:r>
          </a:p>
          <a:p>
            <a:r>
              <a:rPr lang="en-US" dirty="0" smtClean="0"/>
              <a:t>Interleukin 1, interleukin 6, tumor necrosis factor alpha</a:t>
            </a:r>
          </a:p>
          <a:p>
            <a:pPr>
              <a:buNone/>
            </a:pPr>
            <a:r>
              <a:rPr lang="en-US" dirty="0" smtClean="0"/>
              <a:t>Growth factors</a:t>
            </a:r>
          </a:p>
          <a:p>
            <a:r>
              <a:rPr lang="en-US" dirty="0" smtClean="0"/>
              <a:t>TGF-b, ILGF, EGF, VEGF, PDGF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OF CYTOKINES/ GROWTH FACTORS</a:t>
            </a:r>
          </a:p>
          <a:p>
            <a:r>
              <a:rPr lang="en-US" dirty="0" smtClean="0"/>
              <a:t>Modulate Cell recruitment</a:t>
            </a:r>
          </a:p>
          <a:p>
            <a:r>
              <a:rPr lang="en-US" dirty="0" smtClean="0"/>
              <a:t>Modulate matrix synthesis and breakdown</a:t>
            </a:r>
          </a:p>
          <a:p>
            <a:r>
              <a:rPr lang="en-US" dirty="0" smtClean="0"/>
              <a:t>Modulate angiogenesis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Cells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Platelets: </a:t>
            </a:r>
          </a:p>
          <a:p>
            <a:r>
              <a:rPr lang="en-US" dirty="0" smtClean="0"/>
              <a:t>PDGF, TGF-BETA, PAF, fibronectin, </a:t>
            </a:r>
          </a:p>
          <a:p>
            <a:r>
              <a:rPr lang="en-US" dirty="0" smtClean="0"/>
              <a:t>Hemostasis. Platelet plug. Chemotaxis. Cell recruitment</a:t>
            </a:r>
          </a:p>
          <a:p>
            <a:pPr>
              <a:buNone/>
            </a:pPr>
            <a:r>
              <a:rPr lang="en-US" dirty="0" smtClean="0"/>
              <a:t>Neutrophils:</a:t>
            </a:r>
          </a:p>
          <a:p>
            <a:r>
              <a:rPr lang="en-US" dirty="0" smtClean="0"/>
              <a:t>TNF-ALPHA. Collagenases. Oxygen radicals</a:t>
            </a:r>
          </a:p>
          <a:p>
            <a:r>
              <a:rPr lang="en-US" dirty="0" smtClean="0"/>
              <a:t>Phagocytosis, debridement, collagen synthesis, angiogenesis, cell recruitment</a:t>
            </a:r>
          </a:p>
          <a:p>
            <a:pPr>
              <a:buNone/>
            </a:pPr>
            <a:r>
              <a:rPr lang="en-US" dirty="0" smtClean="0"/>
              <a:t>Lymphocytes:</a:t>
            </a:r>
          </a:p>
          <a:p>
            <a:pPr>
              <a:buNone/>
            </a:pPr>
            <a:r>
              <a:rPr lang="en-US" dirty="0" smtClean="0"/>
              <a:t>Modulate transition to proliferative phase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macrophages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630" t="22500" r="35185" b="26446"/>
          <a:stretch>
            <a:fillRect/>
          </a:stretch>
        </p:blipFill>
        <p:spPr bwMode="auto">
          <a:xfrm>
            <a:off x="990600" y="1219200"/>
            <a:ext cx="6858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Proliferative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Lasts from day 4- 12</a:t>
            </a:r>
          </a:p>
          <a:p>
            <a:r>
              <a:rPr lang="en-US" dirty="0" smtClean="0"/>
              <a:t>Fibroblasts: collagen and </a:t>
            </a:r>
            <a:r>
              <a:rPr lang="en-US" dirty="0" err="1" smtClean="0"/>
              <a:t>glycosaminoglycans</a:t>
            </a:r>
            <a:endParaRPr lang="en-US" dirty="0" smtClean="0"/>
          </a:p>
          <a:p>
            <a:r>
              <a:rPr lang="en-US" dirty="0" smtClean="0"/>
              <a:t>Endothelial cells: neo vessels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Collagen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i="1" u="sng" dirty="0" smtClean="0"/>
              <a:t>cellular/ rough endoplasmic </a:t>
            </a:r>
            <a:r>
              <a:rPr lang="en-US" i="1" u="sng" dirty="0" err="1" smtClean="0"/>
              <a:t>recticulum</a:t>
            </a:r>
            <a:endParaRPr lang="en-US" i="1" u="sng" dirty="0" smtClean="0"/>
          </a:p>
          <a:p>
            <a:endParaRPr lang="en-US" dirty="0" smtClean="0"/>
          </a:p>
          <a:p>
            <a:r>
              <a:rPr lang="en-US" dirty="0" smtClean="0"/>
              <a:t>MRNA        AMINO ACIDS       PROTOCOLLAGEN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r>
              <a:rPr lang="en-US" dirty="0" smtClean="0"/>
              <a:t>PROTOCOLLAGEN               PROCOLLAGEN </a:t>
            </a:r>
          </a:p>
          <a:p>
            <a:endParaRPr lang="en-US" dirty="0"/>
          </a:p>
          <a:p>
            <a:pPr>
              <a:buNone/>
            </a:pPr>
            <a:r>
              <a:rPr lang="en-US" i="1" u="sng" dirty="0" smtClean="0"/>
              <a:t>extracellular</a:t>
            </a:r>
          </a:p>
          <a:p>
            <a:r>
              <a:rPr lang="en-US" dirty="0" smtClean="0"/>
              <a:t>PROCOLLAGEN                      COLLAGEN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981200" y="19812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029200" y="19812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962400" y="32004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657600" y="4953000"/>
            <a:ext cx="1371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369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WOUND HEALING</vt:lpstr>
      <vt:lpstr>HISTORY</vt:lpstr>
      <vt:lpstr>Phases of wound healing</vt:lpstr>
      <vt:lpstr>Hemostasis and inflamation</vt:lpstr>
      <vt:lpstr>Slide 5</vt:lpstr>
      <vt:lpstr>Cells involved</vt:lpstr>
      <vt:lpstr>macrophages</vt:lpstr>
      <vt:lpstr>Proliferative stage</vt:lpstr>
      <vt:lpstr>Collagen synthesis</vt:lpstr>
      <vt:lpstr>Slide 10</vt:lpstr>
      <vt:lpstr>Maturation/re-modelling</vt:lpstr>
      <vt:lpstr>Slide 12</vt:lpstr>
      <vt:lpstr>Factors affecting wound healing</vt:lpstr>
      <vt:lpstr>Chronic wounds</vt:lpstr>
      <vt:lpstr>Ecxessive healing</vt:lpstr>
      <vt:lpstr>Wound treatment</vt:lpstr>
      <vt:lpstr>Dressing materials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WOUND HEALING</dc:title>
  <dc:creator>user2</dc:creator>
  <cp:lastModifiedBy>user2</cp:lastModifiedBy>
  <cp:revision>4</cp:revision>
  <dcterms:created xsi:type="dcterms:W3CDTF">2016-11-11T09:49:15Z</dcterms:created>
  <dcterms:modified xsi:type="dcterms:W3CDTF">2016-11-15T06:54:53Z</dcterms:modified>
</cp:coreProperties>
</file>